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7"/>
  </p:notesMasterIdLst>
  <p:sldIdLst>
    <p:sldId id="256" r:id="rId7"/>
    <p:sldId id="261" r:id="rId8"/>
    <p:sldId id="257" r:id="rId9"/>
    <p:sldId id="279" r:id="rId10"/>
    <p:sldId id="300" r:id="rId11"/>
    <p:sldId id="294" r:id="rId12"/>
    <p:sldId id="301" r:id="rId13"/>
    <p:sldId id="260" r:id="rId14"/>
    <p:sldId id="263" r:id="rId15"/>
    <p:sldId id="264" r:id="rId16"/>
    <p:sldId id="266" r:id="rId17"/>
    <p:sldId id="303" r:id="rId18"/>
    <p:sldId id="319" r:id="rId19"/>
    <p:sldId id="317" r:id="rId20"/>
    <p:sldId id="309" r:id="rId21"/>
    <p:sldId id="321" r:id="rId22"/>
    <p:sldId id="320" r:id="rId23"/>
    <p:sldId id="312" r:id="rId24"/>
    <p:sldId id="322" r:id="rId25"/>
    <p:sldId id="26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svbuznsXQ0hTcyxQ5Kdkg==" hashData="kHohnvcObZyke6gziAgnRynSIIOvDeT3Frc8rb+ZVA2vKJaXwJNekJzLZDxqUl/9AZmRuQAo7wYD+NdZG56CC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3300"/>
    <a:srgbClr val="760000"/>
    <a:srgbClr val="761C00"/>
    <a:srgbClr val="641800"/>
    <a:srgbClr val="460017"/>
    <a:srgbClr val="990033"/>
    <a:srgbClr val="993300"/>
    <a:srgbClr val="FFCD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2AE1F-F2EB-4020-A243-2737B9AC8019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CC058-4CFB-48FE-99D5-B2F3C62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37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C4D51F-0CED-4AF5-BF12-4C4C5EFBC59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DFC2CC-B54B-4758-BCDC-57A4F7AD6C9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176154-971C-45E5-BEBB-299DB57FA5A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4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4A6AE7-0964-40EF-AC5A-83B8A9FBE57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877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488A-7033-476F-A6C2-1BFECF79CD5C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7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C47-77B8-4AFB-AA5F-17A77A2DF575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3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A38B-0F53-41E0-A690-561C257A0AF5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70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0162A-10F6-45CE-AD0A-57861D6A85BA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7A4F-89E5-4580-89EA-F6129EF95567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8587-BD18-4818-9B12-DC0DFD905ADE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FC7D-D600-45D0-8670-136E449C5BC5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52D4-3186-43C2-B284-B3D698ECD6D2}" type="datetime1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774F-C9E1-4EB9-9E39-C45F81114818}" type="datetime1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9BF0-7878-41C8-889E-120E4A8208C5}" type="datetime1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DB9C-EDA3-4BF5-A952-9AD703DE399A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1778-99CF-49B7-9A20-2D90E9568F06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62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2BB0-9F97-4F04-8174-FCA1D68720CA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185A-0050-4039-ADCF-BA333E940BC5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5E72-D0F5-4C0E-9A6B-EE2C89245A0F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488A-7033-476F-A6C2-1BFECF79CD5C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1778-99CF-49B7-9A20-2D90E9568F06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DAE0-A0C0-4E22-8638-B40E99F636DE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C0EF-BCE8-4062-A6CE-266029E76CEE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61FF-664E-4288-908E-9EECF71EB90D}" type="datetime1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9F2E-04CD-41A2-A231-22B7E455626D}" type="datetime1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11DF-0001-4130-B68D-72B2238A8C76}" type="datetime1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DAE0-A0C0-4E22-8638-B40E99F636DE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815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9817-58A3-4614-9461-B8411574DFE4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5254-09AB-4BD9-B520-59D7C732B859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C47-77B8-4AFB-AA5F-17A77A2DF575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A38B-0F53-41E0-A690-561C257A0AF5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488A-7033-476F-A6C2-1BFECF79CD5C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1778-99CF-49B7-9A20-2D90E9568F06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DAE0-A0C0-4E22-8638-B40E99F636DE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C0EF-BCE8-4062-A6CE-266029E76CEE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61FF-664E-4288-908E-9EECF71EB90D}" type="datetime1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9F2E-04CD-41A2-A231-22B7E455626D}" type="datetime1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C0EF-BCE8-4062-A6CE-266029E76CEE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37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11DF-0001-4130-B68D-72B2238A8C76}" type="datetime1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9817-58A3-4614-9461-B8411574DFE4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5254-09AB-4BD9-B520-59D7C732B859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C47-77B8-4AFB-AA5F-17A77A2DF575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A38B-0F53-41E0-A690-561C257A0AF5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488A-7033-476F-A6C2-1BFECF79CD5C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824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1778-99CF-49B7-9A20-2D90E9568F06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305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DAE0-A0C0-4E22-8638-B40E99F636DE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890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C0EF-BCE8-4062-A6CE-266029E76CEE}" type="datetime1">
              <a:rPr lang="en-US" smtClean="0"/>
              <a:t>2/2/2020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706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61FF-664E-4288-908E-9EECF71EB90D}" type="datetime1">
              <a:rPr lang="en-US" smtClean="0"/>
              <a:t>2/2/2020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5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61FF-664E-4288-908E-9EECF71EB90D}" type="datetime1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882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9F2E-04CD-41A2-A231-22B7E455626D}" type="datetime1">
              <a:rPr lang="en-US" smtClean="0"/>
              <a:t>2/2/2020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11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11DF-0001-4130-B68D-72B2238A8C76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57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9817-58A3-4614-9461-B8411574DFE4}" type="datetime1">
              <a:rPr lang="en-US" smtClean="0"/>
              <a:t>2/2/2020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253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5254-09AB-4BD9-B520-59D7C732B859}" type="datetime1">
              <a:rPr lang="en-US" smtClean="0"/>
              <a:t>2/2/2020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842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C47-77B8-4AFB-AA5F-17A77A2DF575}" type="datetime1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42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A38B-0F53-41E0-A690-561C257A0AF5}" type="datetime1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014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488A-7033-476F-A6C2-1BFECF79CD5C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005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1778-99CF-49B7-9A20-2D90E9568F06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058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DAE0-A0C0-4E22-8638-B40E99F636DE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972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C0EF-BCE8-4062-A6CE-266029E76CEE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3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9F2E-04CD-41A2-A231-22B7E455626D}" type="datetime1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745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61FF-664E-4288-908E-9EECF71EB90D}" type="datetime1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357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9F2E-04CD-41A2-A231-22B7E455626D}" type="datetime1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119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11DF-0001-4130-B68D-72B2238A8C76}" type="datetime1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845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9817-58A3-4614-9461-B8411574DFE4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62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5254-09AB-4BD9-B520-59D7C732B859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118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4017-10AD-489B-8BEF-548578CF9F23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76348"/>
      </p:ext>
    </p:extLst>
  </p:cSld>
  <p:clrMapOvr>
    <a:masterClrMapping/>
  </p:clrMapOvr>
  <p:hf sldNum="0"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4017-10AD-489B-8BEF-548578CF9F23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7357598"/>
      </p:ext>
    </p:extLst>
  </p:cSld>
  <p:clrMapOvr>
    <a:masterClrMapping/>
  </p:clrMapOvr>
  <p:hf sldNum="0"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4017-10AD-489B-8BEF-548578CF9F23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09976"/>
      </p:ext>
    </p:extLst>
  </p:cSld>
  <p:clrMapOvr>
    <a:masterClrMapping/>
  </p:clrMapOvr>
  <p:hf sldNum="0"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4017-10AD-489B-8BEF-548578CF9F23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4708428"/>
      </p:ext>
    </p:extLst>
  </p:cSld>
  <p:clrMapOvr>
    <a:masterClrMapping/>
  </p:clrMapOvr>
  <p:hf sldNum="0"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4017-10AD-489B-8BEF-548578CF9F23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8211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11DF-0001-4130-B68D-72B2238A8C76}" type="datetime1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555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C47-77B8-4AFB-AA5F-17A77A2DF575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075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A38B-0F53-41E0-A690-561C257A0AF5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4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9817-58A3-4614-9461-B8411574DFE4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5254-09AB-4BD9-B520-59D7C732B859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A4017-10AD-489B-8BEF-548578CF9F23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85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86B6A11-48A9-4BC6-B367-4943F7AD0618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02A4017-10AD-489B-8BEF-548578CF9F23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02A4017-10AD-489B-8BEF-548578CF9F23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2A4017-10AD-489B-8BEF-548578CF9F23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1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A4017-10AD-489B-8BEF-548578CF9F23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797FB46-2DCC-48E4-8D7A-B1C7BCCB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CC\Desktop\pictures for presentations In Shaa- Allah\lunallenaaries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2.bp.blogspot.com/-H2uAvnJpdF0/UA6Qe__wnhI/AAAAAAAAAJA/tJEdMbg3PJo/s1600/5535_17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000"/>
            <a:ext cx="48006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200"/>
            <a:ext cx="8305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/>
                </a:solidFill>
              </a:rPr>
              <a:t>The </a:t>
            </a:r>
            <a:r>
              <a:rPr lang="en-US" sz="2200" dirty="0">
                <a:solidFill>
                  <a:schemeClr val="bg1"/>
                </a:solidFill>
              </a:rPr>
              <a:t>virus must be present in the bloodstream of the </a:t>
            </a:r>
            <a:r>
              <a:rPr lang="en-US" sz="2200" dirty="0" smtClean="0">
                <a:solidFill>
                  <a:schemeClr val="bg1"/>
                </a:solidFill>
              </a:rPr>
              <a:t>vertebrate host </a:t>
            </a:r>
            <a:r>
              <a:rPr lang="en-US" sz="2200" dirty="0">
                <a:solidFill>
                  <a:schemeClr val="bg1"/>
                </a:solidFill>
              </a:rPr>
              <a:t>(</a:t>
            </a:r>
            <a:r>
              <a:rPr lang="en-US" sz="2200" dirty="0">
                <a:solidFill>
                  <a:srgbClr val="FFFF00"/>
                </a:solidFill>
              </a:rPr>
              <a:t>viremia</a:t>
            </a:r>
            <a:r>
              <a:rPr lang="en-US" sz="2200" dirty="0">
                <a:solidFill>
                  <a:schemeClr val="bg1"/>
                </a:solidFill>
              </a:rPr>
              <a:t>) </a:t>
            </a:r>
            <a:r>
              <a:rPr lang="en-US" sz="2200" dirty="0">
                <a:solidFill>
                  <a:srgbClr val="FFFF00"/>
                </a:solidFill>
              </a:rPr>
              <a:t>in sufficiently high </a:t>
            </a:r>
            <a:r>
              <a:rPr lang="en-US" sz="2200" dirty="0" smtClean="0">
                <a:solidFill>
                  <a:srgbClr val="FFFF00"/>
                </a:solidFill>
              </a:rPr>
              <a:t>titer.</a:t>
            </a:r>
          </a:p>
          <a:p>
            <a:endParaRPr lang="en-US" sz="2200" dirty="0">
              <a:solidFill>
                <a:srgbClr val="FFFF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/>
                </a:solidFill>
              </a:rPr>
              <a:t>The </a:t>
            </a:r>
            <a:r>
              <a:rPr lang="en-US" sz="2200" dirty="0">
                <a:solidFill>
                  <a:schemeClr val="bg1"/>
                </a:solidFill>
              </a:rPr>
              <a:t>virus </a:t>
            </a:r>
            <a:r>
              <a:rPr lang="en-US" sz="2200" dirty="0">
                <a:solidFill>
                  <a:srgbClr val="FFFF00"/>
                </a:solidFill>
              </a:rPr>
              <a:t>replicates in the gut </a:t>
            </a:r>
            <a:r>
              <a:rPr lang="en-US" sz="2200" dirty="0">
                <a:solidFill>
                  <a:schemeClr val="bg1"/>
                </a:solidFill>
              </a:rPr>
              <a:t>of the arthropod </a:t>
            </a:r>
            <a:r>
              <a:rPr lang="en-US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</a:rPr>
              <a:t>salivary glands</a:t>
            </a:r>
            <a:r>
              <a:rPr lang="en-US" sz="2200" dirty="0" smtClean="0">
                <a:solidFill>
                  <a:srgbClr val="FFFF00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>
                <a:solidFill>
                  <a:schemeClr val="bg1"/>
                </a:solidFill>
              </a:rPr>
              <a:t>The </a:t>
            </a:r>
            <a:r>
              <a:rPr lang="en-US" sz="2200" dirty="0">
                <a:solidFill>
                  <a:srgbClr val="FFFF00"/>
                </a:solidFill>
              </a:rPr>
              <a:t>extrinsic incubation period </a:t>
            </a:r>
            <a:r>
              <a:rPr lang="en-US" sz="2200" dirty="0">
                <a:solidFill>
                  <a:schemeClr val="bg1"/>
                </a:solidFill>
              </a:rPr>
              <a:t>ranges from </a:t>
            </a:r>
            <a:r>
              <a:rPr lang="en-US" sz="2200" dirty="0">
                <a:solidFill>
                  <a:srgbClr val="FFFF00"/>
                </a:solidFill>
              </a:rPr>
              <a:t>7 to 14 days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en-US" sz="2200" dirty="0">
                <a:solidFill>
                  <a:srgbClr val="FFFF00"/>
                </a:solidFill>
              </a:rPr>
              <a:t>Vertical “trans-ovarian</a:t>
            </a:r>
            <a:r>
              <a:rPr lang="en-US" sz="2200" dirty="0">
                <a:solidFill>
                  <a:schemeClr val="bg1"/>
                </a:solidFill>
              </a:rPr>
              <a:t>” passage from the mother tick to her offspring.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2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>
                <a:solidFill>
                  <a:srgbClr val="FFFF00"/>
                </a:solidFill>
              </a:rPr>
              <a:t>Humans</a:t>
            </a:r>
            <a:r>
              <a:rPr lang="en-US" sz="2200" dirty="0">
                <a:solidFill>
                  <a:schemeClr val="bg1"/>
                </a:solidFill>
              </a:rPr>
              <a:t> are </a:t>
            </a:r>
            <a:r>
              <a:rPr lang="en-US" sz="2200" b="1" dirty="0" smtClean="0">
                <a:solidFill>
                  <a:srgbClr val="FFFF00"/>
                </a:solidFill>
              </a:rPr>
              <a:t>dead-end </a:t>
            </a:r>
            <a:r>
              <a:rPr lang="en-US" sz="2200" b="1" dirty="0">
                <a:solidFill>
                  <a:srgbClr val="FFFF00"/>
                </a:solidFill>
              </a:rPr>
              <a:t>hosts</a:t>
            </a:r>
            <a:r>
              <a:rPr lang="en-US" sz="2200" b="1" dirty="0">
                <a:solidFill>
                  <a:schemeClr val="bg1"/>
                </a:solidFill>
              </a:rPr>
              <a:t>, </a:t>
            </a:r>
            <a:r>
              <a:rPr lang="en-US" sz="2200" dirty="0">
                <a:solidFill>
                  <a:schemeClr val="bg1"/>
                </a:solidFill>
              </a:rPr>
              <a:t>or </a:t>
            </a:r>
            <a:r>
              <a:rPr lang="en-US" sz="2200" b="1" dirty="0" smtClean="0">
                <a:solidFill>
                  <a:srgbClr val="FFFF00"/>
                </a:solidFill>
              </a:rPr>
              <a:t>reservoir</a:t>
            </a:r>
            <a:r>
              <a:rPr lang="en-US" sz="2200" dirty="0" smtClean="0">
                <a:solidFill>
                  <a:schemeClr val="bg1"/>
                </a:solidFill>
              </a:rPr>
              <a:t> (</a:t>
            </a:r>
            <a:r>
              <a:rPr lang="en-US" sz="2200" dirty="0">
                <a:solidFill>
                  <a:schemeClr val="bg1"/>
                </a:solidFill>
              </a:rPr>
              <a:t>e.g., yellow fever and dengue),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2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>
                <a:solidFill>
                  <a:srgbClr val="FFFF00"/>
                </a:solidFill>
              </a:rPr>
              <a:t>No disease </a:t>
            </a:r>
            <a:r>
              <a:rPr lang="en-US" sz="2200" dirty="0">
                <a:solidFill>
                  <a:schemeClr val="bg1"/>
                </a:solidFill>
              </a:rPr>
              <a:t>either in the </a:t>
            </a:r>
            <a:r>
              <a:rPr lang="en-US" sz="2200" dirty="0">
                <a:solidFill>
                  <a:srgbClr val="FFFF00"/>
                </a:solidFill>
              </a:rPr>
              <a:t>arthropod vector </a:t>
            </a:r>
            <a:r>
              <a:rPr lang="en-US" sz="2200" dirty="0">
                <a:solidFill>
                  <a:schemeClr val="bg1"/>
                </a:solidFill>
              </a:rPr>
              <a:t>or in the </a:t>
            </a:r>
            <a:r>
              <a:rPr lang="en-US" sz="2200" dirty="0">
                <a:solidFill>
                  <a:srgbClr val="FFFF00"/>
                </a:solidFill>
              </a:rPr>
              <a:t>vertebrate animal </a:t>
            </a:r>
            <a:r>
              <a:rPr lang="en-US" sz="2200" dirty="0" smtClean="0">
                <a:solidFill>
                  <a:srgbClr val="FFFF00"/>
                </a:solidFill>
              </a:rPr>
              <a:t>(</a:t>
            </a:r>
            <a:r>
              <a:rPr lang="en-US" sz="2200" dirty="0" smtClean="0">
                <a:solidFill>
                  <a:schemeClr val="bg1"/>
                </a:solidFill>
              </a:rPr>
              <a:t>natural host). </a:t>
            </a:r>
            <a:endParaRPr lang="en-US" sz="22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2486" y="1447800"/>
            <a:ext cx="749711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rgbClr val="66FF33"/>
                </a:solidFill>
              </a:rPr>
              <a:t>T</a:t>
            </a:r>
            <a:r>
              <a:rPr lang="en-US" sz="2200" b="1" dirty="0" smtClean="0">
                <a:solidFill>
                  <a:srgbClr val="66FF33"/>
                </a:solidFill>
              </a:rPr>
              <a:t>ropics</a:t>
            </a:r>
            <a:r>
              <a:rPr lang="en-US" sz="2200" b="1" dirty="0" smtClean="0">
                <a:solidFill>
                  <a:srgbClr val="00FF00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 smtClean="0">
                <a:solidFill>
                  <a:srgbClr val="00FF00"/>
                </a:solidFill>
              </a:rPr>
              <a:t>temperate zones</a:t>
            </a:r>
            <a:r>
              <a:rPr lang="en-US" sz="2200" dirty="0" smtClean="0">
                <a:solidFill>
                  <a:schemeClr val="bg1"/>
                </a:solidFill>
              </a:rPr>
              <a:t>,….</a:t>
            </a:r>
          </a:p>
          <a:p>
            <a:pPr marL="342900" indent="-342900">
              <a:buFontTx/>
              <a:buChar char="-"/>
            </a:pPr>
            <a:r>
              <a:rPr lang="en-US" sz="2200" b="1" dirty="0" smtClean="0">
                <a:solidFill>
                  <a:srgbClr val="FFFF00"/>
                </a:solidFill>
              </a:rPr>
              <a:t>mild </a:t>
            </a:r>
            <a:r>
              <a:rPr lang="en-US" sz="2200" b="1" dirty="0">
                <a:solidFill>
                  <a:srgbClr val="FFFF00"/>
                </a:solidFill>
              </a:rPr>
              <a:t>to rapidly fatal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chemeClr val="bg1"/>
                </a:solidFill>
              </a:rPr>
              <a:t>The </a:t>
            </a:r>
            <a:r>
              <a:rPr lang="en-US" sz="2200" dirty="0">
                <a:solidFill>
                  <a:schemeClr val="bg1"/>
                </a:solidFill>
              </a:rPr>
              <a:t>clinical picture usually fits one </a:t>
            </a:r>
            <a:r>
              <a:rPr lang="en-US" sz="2200" dirty="0" smtClean="0">
                <a:solidFill>
                  <a:schemeClr val="bg1"/>
                </a:solidFill>
              </a:rPr>
              <a:t>of three </a:t>
            </a:r>
            <a:r>
              <a:rPr lang="en-US" sz="2200" dirty="0">
                <a:solidFill>
                  <a:schemeClr val="bg1"/>
                </a:solidFill>
              </a:rPr>
              <a:t>categories</a:t>
            </a:r>
            <a:r>
              <a:rPr lang="en-US" sz="22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 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Both"/>
            </a:pPr>
            <a:r>
              <a:rPr lang="en-US" sz="2200" b="1" dirty="0" smtClean="0">
                <a:solidFill>
                  <a:srgbClr val="FFFF00"/>
                </a:solidFill>
              </a:rPr>
              <a:t>  Encephalitis; </a:t>
            </a:r>
          </a:p>
          <a:p>
            <a:pPr marL="342900" indent="-342900">
              <a:buAutoNum type="arabicParenBoth"/>
            </a:pPr>
            <a:r>
              <a:rPr lang="en-US" sz="2200" b="1" dirty="0" smtClean="0">
                <a:solidFill>
                  <a:srgbClr val="FFFF00"/>
                </a:solidFill>
              </a:rPr>
              <a:t>  </a:t>
            </a:r>
            <a:r>
              <a:rPr lang="en-US" sz="2200" b="1" dirty="0" smtClean="0">
                <a:solidFill>
                  <a:srgbClr val="FFFF00"/>
                </a:solidFill>
              </a:rPr>
              <a:t>Hemorrhagic fever;</a:t>
            </a:r>
          </a:p>
          <a:p>
            <a:pPr marL="342900" indent="-342900">
              <a:buAutoNum type="arabicParenBoth"/>
            </a:pPr>
            <a:r>
              <a:rPr lang="en-US" sz="2200" b="1" dirty="0" smtClean="0">
                <a:solidFill>
                  <a:srgbClr val="FFFF00"/>
                </a:solidFill>
              </a:rPr>
              <a:t>  Fever with </a:t>
            </a:r>
            <a:r>
              <a:rPr lang="en-US" sz="2200" b="1" dirty="0" err="1" smtClean="0">
                <a:solidFill>
                  <a:srgbClr val="FFFF00"/>
                </a:solidFill>
              </a:rPr>
              <a:t>myalgias</a:t>
            </a:r>
            <a:r>
              <a:rPr lang="en-US" sz="2200" b="1" dirty="0" smtClean="0">
                <a:solidFill>
                  <a:srgbClr val="FFFF00"/>
                </a:solidFill>
              </a:rPr>
              <a:t>, </a:t>
            </a:r>
            <a:r>
              <a:rPr lang="en-US" sz="2200" b="1" dirty="0" err="1" smtClean="0">
                <a:solidFill>
                  <a:srgbClr val="FFFF00"/>
                </a:solidFill>
              </a:rPr>
              <a:t>arthralgias</a:t>
            </a:r>
            <a:r>
              <a:rPr lang="en-US" sz="2200" b="1" dirty="0" smtClean="0">
                <a:solidFill>
                  <a:srgbClr val="FFFF00"/>
                </a:solidFill>
              </a:rPr>
              <a:t>, and non- hemorrhagic rash</a:t>
            </a:r>
            <a:r>
              <a:rPr lang="en-US" sz="2200" b="1" dirty="0">
                <a:solidFill>
                  <a:srgbClr val="FFFF00"/>
                </a:solidFill>
              </a:rPr>
              <a:t>.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endParaRPr lang="en-US" sz="2200" b="1" dirty="0" smtClean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b="1" u="sng" dirty="0" smtClean="0">
                <a:solidFill>
                  <a:srgbClr val="FF0000"/>
                </a:solidFill>
              </a:rPr>
              <a:t>Pathogenesis</a:t>
            </a:r>
            <a:r>
              <a:rPr lang="en-US" sz="2200" b="1" u="sng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solidFill>
                  <a:schemeClr val="bg1"/>
                </a:solidFill>
              </a:rPr>
              <a:t>Cytocidal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</a:rPr>
              <a:t>, </a:t>
            </a:r>
            <a:r>
              <a:rPr lang="en-US" sz="2200" b="1" dirty="0" err="1" smtClean="0">
                <a:solidFill>
                  <a:schemeClr val="bg1"/>
                </a:solidFill>
              </a:rPr>
              <a:t>immunopathologic</a:t>
            </a:r>
            <a:r>
              <a:rPr lang="en-US" sz="2200" b="1" dirty="0" smtClean="0">
                <a:solidFill>
                  <a:schemeClr val="bg1"/>
                </a:solidFill>
              </a:rPr>
              <a:t> 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</a:rPr>
              <a:t>I</a:t>
            </a:r>
            <a:r>
              <a:rPr lang="en-US" sz="2200" b="1" dirty="0" smtClean="0">
                <a:solidFill>
                  <a:schemeClr val="bg1"/>
                </a:solidFill>
              </a:rPr>
              <a:t>mmunity </a:t>
            </a:r>
            <a:r>
              <a:rPr lang="en-US" sz="2200" b="1" dirty="0">
                <a:solidFill>
                  <a:schemeClr val="bg1"/>
                </a:solidFill>
              </a:rPr>
              <a:t>is usually lifelong</a:t>
            </a:r>
            <a:r>
              <a:rPr lang="en-US" sz="2200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2486" y="685800"/>
            <a:ext cx="620394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Clinical Findings &amp;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Epidemiology: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67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85018" cy="3887846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3080" y="609600"/>
            <a:ext cx="79132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Classification of Major Arboviruses</a:t>
            </a:r>
          </a:p>
        </p:txBody>
      </p:sp>
    </p:spTree>
    <p:extLst>
      <p:ext uri="{BB962C8B-B14F-4D97-AF65-F5344CB8AC3E}">
        <p14:creationId xmlns:p14="http://schemas.microsoft.com/office/powerpoint/2010/main" val="40883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067003"/>
              </p:ext>
            </p:extLst>
          </p:nvPr>
        </p:nvGraphicFramePr>
        <p:xfrm>
          <a:off x="0" y="914400"/>
          <a:ext cx="9143999" cy="53556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2857">
                  <a:extLst>
                    <a:ext uri="{9D8B030D-6E8A-4147-A177-3AD203B41FA5}">
                      <a16:colId xmlns:a16="http://schemas.microsoft.com/office/drawing/2014/main" val="417185138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57470952"/>
                    </a:ext>
                  </a:extLst>
                </a:gridCol>
                <a:gridCol w="1061357">
                  <a:extLst>
                    <a:ext uri="{9D8B030D-6E8A-4147-A177-3AD203B41FA5}">
                      <a16:colId xmlns:a16="http://schemas.microsoft.com/office/drawing/2014/main" val="219916324"/>
                    </a:ext>
                  </a:extLst>
                </a:gridCol>
                <a:gridCol w="2530928">
                  <a:extLst>
                    <a:ext uri="{9D8B030D-6E8A-4147-A177-3AD203B41FA5}">
                      <a16:colId xmlns:a16="http://schemas.microsoft.com/office/drawing/2014/main" val="259002222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770018197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val="1332284958"/>
                    </a:ext>
                  </a:extLst>
                </a:gridCol>
              </a:tblGrid>
              <a:tr h="6336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Virus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Vector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Host(s)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Disease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Diagnosis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Prevention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extLst>
                  <a:ext uri="{0D108BD9-81ED-4DB2-BD59-A6C34878D82A}">
                    <a16:rowId xmlns:a16="http://schemas.microsoft.com/office/drawing/2014/main" val="2773873585"/>
                  </a:ext>
                </a:extLst>
              </a:tr>
              <a:tr h="13762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West Nile virus (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</a:rPr>
                        <a:t>flavivirus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Mosquito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</a:rPr>
                        <a:t>Culex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Birds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Encephalitis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isolation of the virus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detection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of antibodies. PCR-based assays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Vector control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extLst>
                  <a:ext uri="{0D108BD9-81ED-4DB2-BD59-A6C34878D82A}">
                    <a16:rowId xmlns:a16="http://schemas.microsoft.com/office/drawing/2014/main" val="3214596564"/>
                  </a:ext>
                </a:extLst>
              </a:tr>
              <a:tr h="12975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Dengue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</a:rPr>
                        <a:t>flavivirus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Mosquito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(Aedes)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Humans (monkeys)  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Classic dengue: Break bone fever (rash,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muscle and joint pain),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reinfection, can result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in dengue hemorrhagic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shock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As above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Vector control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extLst>
                  <a:ext uri="{0D108BD9-81ED-4DB2-BD59-A6C34878D82A}">
                    <a16:rowId xmlns:a16="http://schemas.microsoft.com/office/drawing/2014/main" val="2233854597"/>
                  </a:ext>
                </a:extLst>
              </a:tr>
              <a:tr h="104182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Yellow Fever Virus 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</a:rPr>
                        <a:t>flavivirus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Mosquito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(Aedes)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Humans (monkeys) 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Yellow fever( Jungle and Urban)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As above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Vector control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/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live, attenuated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vaccine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extLst>
                  <a:ext uri="{0D108BD9-81ED-4DB2-BD59-A6C34878D82A}">
                    <a16:rowId xmlns:a16="http://schemas.microsoft.com/office/drawing/2014/main" val="2534406720"/>
                  </a:ext>
                </a:extLst>
              </a:tr>
              <a:tr h="9430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CHIKUNGUNYA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VIRUS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Togavirus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Mosquito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(Aedes)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Humans (monkeys) 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Chikungunya feverof high fever and joint pains. A macular or maculopapular rash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As above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Vector control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17" marR="80817" marT="40408" marB="40408"/>
                </a:tc>
                <a:extLst>
                  <a:ext uri="{0D108BD9-81ED-4DB2-BD59-A6C34878D82A}">
                    <a16:rowId xmlns:a16="http://schemas.microsoft.com/office/drawing/2014/main" val="3244822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61062"/>
            <a:ext cx="3886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MyriadPro-Bold"/>
              </a:rPr>
              <a:t>ZIKA </a:t>
            </a:r>
            <a:r>
              <a:rPr lang="en-US" sz="2400" b="1" dirty="0" smtClean="0">
                <a:latin typeface="MyriadPro-Bold"/>
              </a:rPr>
              <a:t>VIRUS (</a:t>
            </a:r>
            <a:r>
              <a:rPr lang="en-US" sz="2400" dirty="0" err="1" smtClean="0">
                <a:latin typeface="BookAntiqua"/>
              </a:rPr>
              <a:t>Flavivirus</a:t>
            </a:r>
            <a:r>
              <a:rPr lang="en-US" sz="2400" dirty="0" smtClean="0"/>
              <a:t>):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410503" y="1235214"/>
            <a:ext cx="6248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MyriadPro-BoldIt"/>
              </a:rPr>
              <a:t>Transmission:</a:t>
            </a:r>
            <a:endParaRPr lang="en-US" sz="2400" b="1" i="1" dirty="0">
              <a:latin typeface="MyriadPro-BoldIt"/>
            </a:endParaRPr>
          </a:p>
          <a:p>
            <a:r>
              <a:rPr lang="en-US" sz="2000" b="1" dirty="0">
                <a:latin typeface="BookAntiqua-Bold"/>
              </a:rPr>
              <a:t>•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Mosquito borne.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Mother-to-child transmission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Sexual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  <a:p>
            <a:r>
              <a:rPr lang="en-US" sz="2400" b="1" i="1" dirty="0" smtClean="0">
                <a:latin typeface="MyriadPro-BoldIt"/>
              </a:rPr>
              <a:t>Clinical </a:t>
            </a:r>
            <a:r>
              <a:rPr lang="en-US" sz="2400" b="1" i="1" dirty="0">
                <a:latin typeface="MyriadPro-BoldIt"/>
              </a:rPr>
              <a:t>Manifestations:</a:t>
            </a:r>
            <a:endParaRPr lang="en-US" sz="2400" b="1" i="1" dirty="0">
              <a:latin typeface="MyriadPro-BoldIt"/>
            </a:endParaRPr>
          </a:p>
          <a:p>
            <a:r>
              <a:rPr lang="en-US" sz="2000" dirty="0">
                <a:solidFill>
                  <a:srgbClr val="000000"/>
                </a:solidFill>
                <a:latin typeface="BookAntiqua"/>
              </a:rPr>
              <a:t>•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IP: few days to 1 week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Majority Asymptomatic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rash and conjunctivitis.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Microcephaly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Guillain-Barré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syndrome 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 smtClean="0">
                <a:latin typeface="MyriadPro-BoldIt"/>
              </a:rPr>
              <a:t>Lab </a:t>
            </a:r>
            <a:r>
              <a:rPr lang="en-US" sz="2400" b="1" i="1" dirty="0">
                <a:latin typeface="MyriadPro-BoldIt"/>
              </a:rPr>
              <a:t>Diagnosis:</a:t>
            </a:r>
          </a:p>
          <a:p>
            <a:r>
              <a:rPr lang="en-US" sz="2000" dirty="0">
                <a:solidFill>
                  <a:srgbClr val="000000"/>
                </a:solidFill>
                <a:latin typeface="BookAntiqua"/>
              </a:rPr>
              <a:t>•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IgM ELISA, RT-PCR,….</a:t>
            </a:r>
          </a:p>
          <a:p>
            <a:r>
              <a:rPr lang="en-US" sz="2400" b="1" i="1" dirty="0">
                <a:latin typeface="MyriadPro-BoldIt"/>
              </a:rPr>
              <a:t>Treatment :</a:t>
            </a:r>
            <a:r>
              <a:rPr lang="en-US" sz="2000" dirty="0">
                <a:solidFill>
                  <a:srgbClr val="000000"/>
                </a:solidFill>
                <a:latin typeface="BookAntiqua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Symptomatic.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>
                <a:latin typeface="MyriadPro-BoldIt"/>
              </a:rPr>
              <a:t>Prevention:</a:t>
            </a:r>
            <a:r>
              <a:rPr lang="en-US" sz="2000" dirty="0">
                <a:solidFill>
                  <a:srgbClr val="000000"/>
                </a:solidFill>
                <a:latin typeface="BookAntiqua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from mosquito bite, prevent sexual transmission (condom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828800" y="622727"/>
            <a:ext cx="670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Zika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virus current outbreak began in April 2015 in Brazil.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186335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tint val="50000"/>
                <a:shade val="86000"/>
                <a:satMod val="140000"/>
              </a:schemeClr>
            </a:gs>
            <a:gs pos="45000">
              <a:schemeClr val="accent3">
                <a:tint val="48000"/>
                <a:satMod val="15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2353" y="4114800"/>
            <a:ext cx="80342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FF0000"/>
              </a:solidFill>
              <a:latin typeface="LiberationSerif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LiberationSerif"/>
              </a:rPr>
              <a:t>A </a:t>
            </a:r>
            <a:r>
              <a:rPr lang="en-US" sz="2400" dirty="0">
                <a:solidFill>
                  <a:srgbClr val="000000"/>
                </a:solidFill>
                <a:latin typeface="LiberationSerif"/>
              </a:rPr>
              <a:t>prion is a </a:t>
            </a:r>
            <a:r>
              <a:rPr lang="en-US" sz="2400" b="1" dirty="0">
                <a:solidFill>
                  <a:srgbClr val="C00000"/>
                </a:solidFill>
                <a:latin typeface="LiberationSerif"/>
              </a:rPr>
              <a:t>misfolded rogue form of a normal protein </a:t>
            </a:r>
            <a:r>
              <a:rPr lang="en-US" sz="2400" dirty="0">
                <a:solidFill>
                  <a:srgbClr val="000000"/>
                </a:solidFill>
                <a:latin typeface="LiberationSerif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LiberationSerif"/>
              </a:rPr>
              <a:t>PrPc</a:t>
            </a:r>
            <a:r>
              <a:rPr lang="en-US" sz="2400" dirty="0">
                <a:solidFill>
                  <a:srgbClr val="000000"/>
                </a:solidFill>
                <a:latin typeface="LiberationSerif"/>
              </a:rPr>
              <a:t>) found in the cell. This </a:t>
            </a:r>
            <a:r>
              <a:rPr lang="en-US" sz="2400" b="1" dirty="0">
                <a:solidFill>
                  <a:srgbClr val="002060"/>
                </a:solidFill>
                <a:latin typeface="LiberationSerif"/>
              </a:rPr>
              <a:t>rogue prion protein (</a:t>
            </a:r>
            <a:r>
              <a:rPr lang="en-US" sz="2400" b="1" dirty="0" err="1" smtClean="0">
                <a:solidFill>
                  <a:srgbClr val="002060"/>
                </a:solidFill>
                <a:latin typeface="LiberationSerif"/>
              </a:rPr>
              <a:t>PrPsc</a:t>
            </a:r>
            <a:r>
              <a:rPr lang="en-US" sz="2400" b="1" dirty="0" smtClean="0">
                <a:solidFill>
                  <a:srgbClr val="002060"/>
                </a:solidFill>
                <a:latin typeface="LiberationSerif"/>
              </a:rPr>
              <a:t>) </a:t>
            </a:r>
            <a:r>
              <a:rPr lang="en-US" sz="2400" dirty="0" smtClean="0">
                <a:solidFill>
                  <a:srgbClr val="000000"/>
                </a:solidFill>
                <a:latin typeface="LiberationSerif"/>
              </a:rPr>
              <a:t>can </a:t>
            </a:r>
            <a:r>
              <a:rPr lang="en-US" sz="2400" dirty="0">
                <a:solidFill>
                  <a:srgbClr val="000000"/>
                </a:solidFill>
                <a:latin typeface="LiberationSerif"/>
              </a:rPr>
              <a:t>be </a:t>
            </a:r>
            <a:r>
              <a:rPr lang="en-US" sz="2400" b="1" dirty="0">
                <a:solidFill>
                  <a:srgbClr val="C00000"/>
                </a:solidFill>
                <a:latin typeface="LiberationSerif"/>
              </a:rPr>
              <a:t>infectious</a:t>
            </a:r>
            <a:r>
              <a:rPr lang="en-US" sz="2400" dirty="0">
                <a:solidFill>
                  <a:srgbClr val="000000"/>
                </a:solidFill>
                <a:latin typeface="LiberationSerif"/>
              </a:rPr>
              <a:t>, stimulating other endogenous </a:t>
            </a:r>
            <a:r>
              <a:rPr lang="en-US" sz="2400" dirty="0" smtClean="0">
                <a:solidFill>
                  <a:srgbClr val="000000"/>
                </a:solidFill>
                <a:latin typeface="LiberationSerif"/>
              </a:rPr>
              <a:t>normal proteins </a:t>
            </a:r>
            <a:r>
              <a:rPr lang="en-US" sz="2400" dirty="0">
                <a:solidFill>
                  <a:srgbClr val="000000"/>
                </a:solidFill>
                <a:latin typeface="LiberationSerif"/>
              </a:rPr>
              <a:t>to become misfolded, forming </a:t>
            </a:r>
            <a:r>
              <a:rPr lang="en-US" sz="2400" dirty="0" smtClean="0">
                <a:solidFill>
                  <a:srgbClr val="000000"/>
                </a:solidFill>
                <a:latin typeface="LiberationSerif"/>
              </a:rPr>
              <a:t>plaques. </a:t>
            </a:r>
          </a:p>
          <a:p>
            <a:endParaRPr lang="en-US" sz="2400" dirty="0">
              <a:solidFill>
                <a:srgbClr val="000000"/>
              </a:solidFill>
              <a:latin typeface="LiberationSerif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332446"/>
            <a:ext cx="2115805" cy="13901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9400" y="146173"/>
            <a:ext cx="3320140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sz="8800" b="1" dirty="0">
                <a:ln w="11430"/>
                <a:gradFill>
                  <a:gsLst>
                    <a:gs pos="0">
                      <a:srgbClr val="FF0066"/>
                    </a:gs>
                    <a:gs pos="82490">
                      <a:srgbClr val="8F6431"/>
                    </a:gs>
                    <a:gs pos="66000">
                      <a:schemeClr val="tx2">
                        <a:lumMod val="60000"/>
                        <a:lumOff val="40000"/>
                      </a:schemeClr>
                    </a:gs>
                    <a:gs pos="100000">
                      <a:srgbClr val="8A4008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Caslon Pro Bold" pitchFamily="18" charset="0"/>
              </a:rPr>
              <a:t>Prions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462353" y="1720608"/>
            <a:ext cx="65480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iberationSerif"/>
              </a:rPr>
              <a:t>In 1982, Stanley </a:t>
            </a:r>
            <a:r>
              <a:rPr lang="en-US" sz="2400" dirty="0" err="1" smtClean="0">
                <a:latin typeface="LiberationSerif"/>
              </a:rPr>
              <a:t>Prusiner</a:t>
            </a:r>
            <a:r>
              <a:rPr lang="en-US" sz="2400" dirty="0" smtClean="0">
                <a:latin typeface="LiberationSerif"/>
              </a:rPr>
              <a:t>: </a:t>
            </a:r>
            <a:r>
              <a:rPr lang="en-US" sz="2400" b="1" dirty="0">
                <a:solidFill>
                  <a:srgbClr val="FF3300"/>
                </a:solidFill>
              </a:rPr>
              <a:t>Scrapie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iberationSerif"/>
              </a:rPr>
              <a:t>was caused </a:t>
            </a:r>
            <a:r>
              <a:rPr lang="en-US" sz="2400" dirty="0">
                <a:solidFill>
                  <a:srgbClr val="000000"/>
                </a:solidFill>
                <a:latin typeface="LiberationSerif"/>
              </a:rPr>
              <a:t>by </a:t>
            </a:r>
            <a:r>
              <a:rPr lang="en-US" sz="2400" dirty="0" err="1">
                <a:solidFill>
                  <a:srgbClr val="000000"/>
                </a:solidFill>
                <a:latin typeface="LiberationSerif"/>
              </a:rPr>
              <a:t>proteinaceous</a:t>
            </a:r>
            <a:r>
              <a:rPr lang="en-US" sz="2400" dirty="0">
                <a:solidFill>
                  <a:srgbClr val="000000"/>
                </a:solidFill>
                <a:latin typeface="LiberationSerif"/>
              </a:rPr>
              <a:t> infectious particles, or </a:t>
            </a:r>
            <a:r>
              <a:rPr lang="en-US" sz="2400" dirty="0">
                <a:solidFill>
                  <a:srgbClr val="000000"/>
                </a:solidFill>
                <a:latin typeface="LiberationSerif,Bold"/>
              </a:rPr>
              <a:t>prions</a:t>
            </a:r>
            <a:r>
              <a:rPr lang="en-US" sz="2400" dirty="0">
                <a:solidFill>
                  <a:srgbClr val="000000"/>
                </a:solidFill>
                <a:latin typeface="LiberationSerif"/>
              </a:rPr>
              <a:t>.</a:t>
            </a:r>
            <a:r>
              <a:rPr lang="en-US" sz="2400" dirty="0"/>
              <a:t> which is </a:t>
            </a:r>
            <a:r>
              <a:rPr lang="en-US" sz="2400" dirty="0">
                <a:solidFill>
                  <a:srgbClr val="FF0000"/>
                </a:solidFill>
              </a:rPr>
              <a:t>resistant to inactivation by most procedures that modify nucleic acids.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LiberationSerif"/>
              </a:rPr>
              <a:t>Nobel </a:t>
            </a:r>
            <a:r>
              <a:rPr lang="en-US" sz="2400" dirty="0">
                <a:solidFill>
                  <a:srgbClr val="000000"/>
                </a:solidFill>
                <a:latin typeface="LiberationSerif"/>
              </a:rPr>
              <a:t>Prize in Physiology or Medicine in 1997.</a:t>
            </a:r>
            <a:endParaRPr lang="en-US" sz="2400" dirty="0">
              <a:solidFill>
                <a:srgbClr val="000000"/>
              </a:solidFill>
              <a:latin typeface="LiberationSerif"/>
            </a:endParaRPr>
          </a:p>
        </p:txBody>
      </p:sp>
    </p:spTree>
    <p:extLst>
      <p:ext uri="{BB962C8B-B14F-4D97-AF65-F5344CB8AC3E}">
        <p14:creationId xmlns:p14="http://schemas.microsoft.com/office/powerpoint/2010/main" val="16408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821192"/>
              </p:ext>
            </p:extLst>
          </p:nvPr>
        </p:nvGraphicFramePr>
        <p:xfrm>
          <a:off x="228600" y="1294859"/>
          <a:ext cx="8610601" cy="498419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0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54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</a:t>
                      </a:r>
                      <a:endParaRPr lang="en-US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Prions</a:t>
                      </a:r>
                      <a:endParaRPr lang="en-US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Conventional viruses</a:t>
                      </a:r>
                      <a:endParaRPr lang="en-US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2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Nucleic 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acid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8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Proteins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encoded by cellular genes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encoded by viral genes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2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Inactivation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60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microscope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Filamentous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rods (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Amyloid like)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Icosahedral or helical</a:t>
                      </a:r>
                    </a:p>
                    <a:p>
                      <a:endParaRPr lang="en-US" sz="20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22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Antibodies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  <a:p>
                      <a:endParaRPr lang="en-US" sz="20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22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inflammation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  <a:p>
                      <a:endParaRPr lang="en-US" sz="20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76200" y="457200"/>
            <a:ext cx="8915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003300"/>
                </a:solidFill>
                <a:effectLst/>
              </a:rPr>
              <a:t>prions </a:t>
            </a:r>
            <a: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003300"/>
                </a:solidFill>
                <a:effectLst/>
              </a:rPr>
              <a:t>and conventional viruses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40080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2780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454047"/>
              </p:ext>
            </p:extLst>
          </p:nvPr>
        </p:nvGraphicFramePr>
        <p:xfrm>
          <a:off x="304800" y="838201"/>
          <a:ext cx="8382000" cy="4572000"/>
        </p:xfrm>
        <a:graphic>
          <a:graphicData uri="http://schemas.openxmlformats.org/drawingml/2006/table">
            <a:tbl>
              <a:tblPr/>
              <a:tblGrid>
                <a:gridCol w="4108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532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PrP</a:t>
                      </a:r>
                      <a:r>
                        <a:rPr lang="en-US" sz="3600" b="1" baseline="300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en-US" sz="3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1" marB="1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PrP</a:t>
                      </a:r>
                      <a:r>
                        <a:rPr lang="en-US" sz="3600" b="1" baseline="300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</a:t>
                      </a:r>
                      <a:endParaRPr lang="en-US" sz="3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9050" marR="19050" marT="19051" marB="1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678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Sensitive to Proteolysis</a:t>
                      </a:r>
                    </a:p>
                  </a:txBody>
                  <a:tcPr marL="19050" marR="19050" marT="19051" marB="1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Resistant to proteolysis</a:t>
                      </a:r>
                    </a:p>
                  </a:txBody>
                  <a:tcPr marL="19050" marR="19050" marT="19051" marB="1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Associated </a:t>
                      </a: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with cellular membrane</a:t>
                      </a:r>
                    </a:p>
                  </a:txBody>
                  <a:tcPr marL="19050" marR="19050" marT="19051" marB="1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Located </a:t>
                      </a: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within the cell as aggregates</a:t>
                      </a:r>
                    </a:p>
                  </a:txBody>
                  <a:tcPr marL="19050" marR="19050" marT="19051" marB="1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en-US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ainly </a:t>
                      </a: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alpha helical structure</a:t>
                      </a:r>
                    </a:p>
                  </a:txBody>
                  <a:tcPr marL="19050" marR="19050" marT="19051" marB="1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en-US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ainly </a:t>
                      </a: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beta sheet structure</a:t>
                      </a:r>
                    </a:p>
                  </a:txBody>
                  <a:tcPr marL="19050" marR="19050" marT="19051" marB="1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1997" name="Picture 1" descr="PrPc and PrPsc"/>
          <p:cNvPicPr>
            <a:picLocks noChangeAspect="1" noChangeArrowheads="1"/>
          </p:cNvPicPr>
          <p:nvPr/>
        </p:nvPicPr>
        <p:blipFill>
          <a:blip r:embed="rId3"/>
          <a:srcRect r="43813"/>
          <a:stretch>
            <a:fillRect/>
          </a:stretch>
        </p:blipFill>
        <p:spPr bwMode="auto">
          <a:xfrm>
            <a:off x="3200400" y="1362501"/>
            <a:ext cx="856501" cy="11361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1" descr="PrPc and PrPsc"/>
          <p:cNvPicPr>
            <a:picLocks noChangeAspect="1" noChangeArrowheads="1"/>
          </p:cNvPicPr>
          <p:nvPr/>
        </p:nvPicPr>
        <p:blipFill>
          <a:blip r:embed="rId3"/>
          <a:srcRect l="56187"/>
          <a:stretch>
            <a:fillRect/>
          </a:stretch>
        </p:blipFill>
        <p:spPr bwMode="auto">
          <a:xfrm>
            <a:off x="7390651" y="1371600"/>
            <a:ext cx="908130" cy="112707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5495836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Prions cause various forms of transmissible spongiform encephalopathy (TSE) in human and animals. </a:t>
            </a:r>
            <a:endParaRPr lang="en-US" sz="2400" b="1" dirty="0">
              <a:solidFill>
                <a:srgbClr val="7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0" y="2336393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rgbClr val="354DA2"/>
                </a:solidFill>
                <a:latin typeface="LiberationSans,Bold"/>
              </a:rPr>
              <a:t>Transmissible Spongiform Encephalopathies (TSEs) in Humans</a:t>
            </a:r>
          </a:p>
          <a:p>
            <a:r>
              <a:rPr lang="en-US" sz="900" b="1" dirty="0">
                <a:solidFill>
                  <a:srgbClr val="FFFFFF"/>
                </a:solidFill>
                <a:latin typeface="LiberationSans,Bold"/>
              </a:rPr>
              <a:t>Disease Mechanism(s) of Transmission</a:t>
            </a:r>
            <a:r>
              <a:rPr lang="en-US" sz="700" dirty="0">
                <a:solidFill>
                  <a:srgbClr val="FFFFFF"/>
                </a:solidFill>
                <a:latin typeface="LiberationSans"/>
              </a:rPr>
              <a:t>[10]</a:t>
            </a:r>
          </a:p>
          <a:p>
            <a:r>
              <a:rPr lang="en-US" sz="900" dirty="0">
                <a:solidFill>
                  <a:srgbClr val="000000"/>
                </a:solidFill>
                <a:latin typeface="LiberationSans"/>
              </a:rPr>
              <a:t>Sporadic CJD (</a:t>
            </a:r>
            <a:r>
              <a:rPr lang="en-US" sz="900" dirty="0" err="1">
                <a:solidFill>
                  <a:srgbClr val="000000"/>
                </a:solidFill>
                <a:latin typeface="LiberationSans"/>
              </a:rPr>
              <a:t>sCJD</a:t>
            </a:r>
            <a:r>
              <a:rPr lang="en-US" sz="900" dirty="0">
                <a:solidFill>
                  <a:srgbClr val="000000"/>
                </a:solidFill>
                <a:latin typeface="LiberationSans"/>
              </a:rPr>
              <a:t>) Not known; possibly by alteration of normal prior protein (</a:t>
            </a:r>
            <a:r>
              <a:rPr lang="en-US" sz="900" dirty="0" err="1">
                <a:solidFill>
                  <a:srgbClr val="000000"/>
                </a:solidFill>
                <a:latin typeface="LiberationSans"/>
              </a:rPr>
              <a:t>PrP</a:t>
            </a:r>
            <a:r>
              <a:rPr lang="en-US" sz="900" dirty="0">
                <a:solidFill>
                  <a:srgbClr val="000000"/>
                </a:solidFill>
                <a:latin typeface="LiberationSans"/>
              </a:rPr>
              <a:t>) to rogue form</a:t>
            </a:r>
          </a:p>
          <a:p>
            <a:r>
              <a:rPr lang="en-US" sz="900" dirty="0">
                <a:solidFill>
                  <a:srgbClr val="000000"/>
                </a:solidFill>
                <a:latin typeface="LiberationSans"/>
              </a:rPr>
              <a:t>due to somatic mutation</a:t>
            </a:r>
          </a:p>
          <a:p>
            <a:r>
              <a:rPr lang="en-US" sz="900" dirty="0">
                <a:solidFill>
                  <a:srgbClr val="000000"/>
                </a:solidFill>
                <a:latin typeface="LiberationSans"/>
              </a:rPr>
              <a:t>Variant CJD (</a:t>
            </a:r>
            <a:r>
              <a:rPr lang="en-US" sz="900" dirty="0" err="1">
                <a:solidFill>
                  <a:srgbClr val="000000"/>
                </a:solidFill>
                <a:latin typeface="LiberationSans"/>
              </a:rPr>
              <a:t>vCJD</a:t>
            </a:r>
            <a:r>
              <a:rPr lang="en-US" sz="900" dirty="0">
                <a:solidFill>
                  <a:srgbClr val="000000"/>
                </a:solidFill>
                <a:latin typeface="LiberationSans"/>
              </a:rPr>
              <a:t>) </a:t>
            </a:r>
            <a:r>
              <a:rPr lang="en-US" sz="900" dirty="0" smtClean="0">
                <a:solidFill>
                  <a:srgbClr val="000000"/>
                </a:solidFill>
                <a:latin typeface="LiberationSans"/>
              </a:rPr>
              <a:t>Familial </a:t>
            </a:r>
            <a:r>
              <a:rPr lang="en-US" sz="900" dirty="0">
                <a:solidFill>
                  <a:srgbClr val="000000"/>
                </a:solidFill>
                <a:latin typeface="LiberationSans"/>
              </a:rPr>
              <a:t>CJD (</a:t>
            </a:r>
            <a:r>
              <a:rPr lang="en-US" sz="900" dirty="0" err="1">
                <a:solidFill>
                  <a:srgbClr val="000000"/>
                </a:solidFill>
                <a:latin typeface="LiberationSans"/>
              </a:rPr>
              <a:t>fCJD</a:t>
            </a:r>
            <a:r>
              <a:rPr lang="en-US" sz="900" dirty="0">
                <a:solidFill>
                  <a:srgbClr val="000000"/>
                </a:solidFill>
                <a:latin typeface="LiberationSans"/>
              </a:rPr>
              <a:t>) Mutation in germline </a:t>
            </a:r>
            <a:r>
              <a:rPr lang="en-US" sz="900" dirty="0" err="1">
                <a:solidFill>
                  <a:srgbClr val="000000"/>
                </a:solidFill>
                <a:latin typeface="LiberationSans"/>
              </a:rPr>
              <a:t>PrP</a:t>
            </a:r>
            <a:r>
              <a:rPr lang="en-US" sz="900" dirty="0">
                <a:solidFill>
                  <a:srgbClr val="000000"/>
                </a:solidFill>
                <a:latin typeface="LiberationSans"/>
              </a:rPr>
              <a:t> gene</a:t>
            </a:r>
          </a:p>
          <a:p>
            <a:r>
              <a:rPr lang="en-US" sz="900" dirty="0">
                <a:solidFill>
                  <a:srgbClr val="000000"/>
                </a:solidFill>
                <a:latin typeface="LiberationSans"/>
              </a:rPr>
              <a:t>Iatrogenic CJD (</a:t>
            </a:r>
            <a:r>
              <a:rPr lang="en-US" sz="900" dirty="0" err="1">
                <a:solidFill>
                  <a:srgbClr val="000000"/>
                </a:solidFill>
                <a:latin typeface="LiberationSans"/>
              </a:rPr>
              <a:t>iCJD</a:t>
            </a:r>
            <a:r>
              <a:rPr lang="en-US" sz="900" dirty="0">
                <a:solidFill>
                  <a:srgbClr val="000000"/>
                </a:solidFill>
                <a:latin typeface="LiberationSans"/>
              </a:rPr>
              <a:t>) Contaminated neurosurgical instruments, corneal graft, gonadotrophic</a:t>
            </a:r>
          </a:p>
          <a:p>
            <a:r>
              <a:rPr lang="en-US" sz="900" dirty="0">
                <a:solidFill>
                  <a:srgbClr val="000000"/>
                </a:solidFill>
                <a:latin typeface="LiberationSans"/>
              </a:rPr>
              <a:t>hormone, and, secondarily, by blood transfusion</a:t>
            </a:r>
          </a:p>
          <a:p>
            <a:r>
              <a:rPr lang="en-US" sz="900" dirty="0" err="1">
                <a:solidFill>
                  <a:srgbClr val="000000"/>
                </a:solidFill>
                <a:latin typeface="LiberationSans"/>
              </a:rPr>
              <a:t>Kuru</a:t>
            </a:r>
            <a:r>
              <a:rPr lang="en-US" sz="900" dirty="0">
                <a:solidFill>
                  <a:srgbClr val="000000"/>
                </a:solidFill>
                <a:latin typeface="LiberationSans"/>
              </a:rPr>
              <a:t> Eating infected meat through ritualistic cannibalism</a:t>
            </a:r>
          </a:p>
          <a:p>
            <a:r>
              <a:rPr lang="en-US" sz="900" dirty="0" err="1">
                <a:solidFill>
                  <a:srgbClr val="000000"/>
                </a:solidFill>
                <a:latin typeface="LiberationSans"/>
              </a:rPr>
              <a:t>Gerstmann-Straussler</a:t>
            </a:r>
            <a:r>
              <a:rPr lang="en-US" sz="900" dirty="0">
                <a:solidFill>
                  <a:srgbClr val="000000"/>
                </a:solidFill>
                <a:latin typeface="LiberationSans"/>
              </a:rPr>
              <a:t>-</a:t>
            </a:r>
          </a:p>
          <a:p>
            <a:r>
              <a:rPr lang="en-US" sz="900" dirty="0" err="1">
                <a:solidFill>
                  <a:srgbClr val="000000"/>
                </a:solidFill>
                <a:latin typeface="LiberationSans"/>
              </a:rPr>
              <a:t>Scheinker</a:t>
            </a:r>
            <a:r>
              <a:rPr lang="en-US" sz="900" dirty="0">
                <a:solidFill>
                  <a:srgbClr val="000000"/>
                </a:solidFill>
                <a:latin typeface="LiberationSans"/>
              </a:rPr>
              <a:t> disease (GSS)</a:t>
            </a:r>
          </a:p>
          <a:p>
            <a:r>
              <a:rPr lang="en-US" sz="900" dirty="0">
                <a:solidFill>
                  <a:srgbClr val="000000"/>
                </a:solidFill>
                <a:latin typeface="LiberationSans"/>
              </a:rPr>
              <a:t>Mutation in germline </a:t>
            </a:r>
            <a:r>
              <a:rPr lang="en-US" sz="900" dirty="0" err="1">
                <a:solidFill>
                  <a:srgbClr val="000000"/>
                </a:solidFill>
                <a:latin typeface="LiberationSans"/>
              </a:rPr>
              <a:t>PrP</a:t>
            </a:r>
            <a:r>
              <a:rPr lang="en-US" sz="900" dirty="0">
                <a:solidFill>
                  <a:srgbClr val="000000"/>
                </a:solidFill>
                <a:latin typeface="LiberationSans"/>
              </a:rPr>
              <a:t> gene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403028"/>
              </p:ext>
            </p:extLst>
          </p:nvPr>
        </p:nvGraphicFramePr>
        <p:xfrm>
          <a:off x="342900" y="1905000"/>
          <a:ext cx="8458200" cy="4307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3444312225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440886225"/>
                    </a:ext>
                  </a:extLst>
                </a:gridCol>
              </a:tblGrid>
              <a:tr h="240734">
                <a:tc>
                  <a:txBody>
                    <a:bodyPr/>
                    <a:lstStyle/>
                    <a:p>
                      <a:r>
                        <a:rPr lang="en-US" sz="2400" b="1" i="0" u="none" strike="noStrike" baseline="0" dirty="0" smtClean="0">
                          <a:solidFill>
                            <a:srgbClr val="FFFFFF"/>
                          </a:solidFill>
                          <a:latin typeface="LiberationSans,Bold"/>
                        </a:rPr>
                        <a:t>Disease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u="none" strike="noStrike" baseline="0" dirty="0" smtClean="0">
                          <a:solidFill>
                            <a:srgbClr val="FFFFFF"/>
                          </a:solidFill>
                          <a:latin typeface="LiberationSans,Bold"/>
                        </a:rPr>
                        <a:t>Mechanism(s) of Transmission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450243"/>
                  </a:ext>
                </a:extLst>
              </a:tr>
              <a:tr h="521268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Sporadic CJD (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sCJD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Possibly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alteration of normal prior protein 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PrP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to rogue form due to somatic mutation.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447291"/>
                  </a:ext>
                </a:extLst>
              </a:tr>
              <a:tr h="551748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Variant CJD (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vCJD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LiberationSans"/>
                        </a:rPr>
                        <a:t>Eating contaminated cattle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LiberationSans"/>
                        </a:rPr>
                        <a:t>products.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789370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Familial CJD (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fCJD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Mutation in germline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PrP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gene.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14126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Iatrogenic CJD (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iCJD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Contaminated neurosurgical instruments, corneal graft, gonadotrophic hormone, and,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blood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transfusion.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01913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Kuru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Eating infected meat through ritualistic cannibalism.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28394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Gerstmann-Straussler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en-US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Scheinker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disease (GSS)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Mutation in germline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PrP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gene.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367307"/>
                  </a:ext>
                </a:extLst>
              </a:tr>
              <a:tr h="674055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Fatal familial insomnia (FFI)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Mutation in germline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PrP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gene.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81708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8382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Transmissible Spongiform Encephalopathies (TSEs) in Humans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tint val="50000"/>
                <a:shade val="86000"/>
                <a:satMod val="140000"/>
              </a:schemeClr>
            </a:gs>
            <a:gs pos="45000">
              <a:schemeClr val="accent3">
                <a:tint val="48000"/>
                <a:satMod val="15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762000"/>
            <a:ext cx="778192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LiberationSerif"/>
              </a:rPr>
              <a:t>TSEs in animals include </a:t>
            </a:r>
            <a:r>
              <a:rPr lang="en-US" sz="2400" b="1" dirty="0">
                <a:solidFill>
                  <a:srgbClr val="C00000"/>
                </a:solidFill>
                <a:latin typeface="LiberationSerif"/>
              </a:rPr>
              <a:t>mad cow</a:t>
            </a:r>
            <a:r>
              <a:rPr lang="en-US" sz="2400" dirty="0">
                <a:solidFill>
                  <a:srgbClr val="000000"/>
                </a:solidFill>
                <a:latin typeface="LiberationSerif"/>
              </a:rPr>
              <a:t>, </a:t>
            </a:r>
            <a:r>
              <a:rPr lang="en-US" sz="2400" b="1" dirty="0">
                <a:solidFill>
                  <a:srgbClr val="C00000"/>
                </a:solidFill>
                <a:latin typeface="LiberationSerif"/>
              </a:rPr>
              <a:t>scrapie</a:t>
            </a:r>
            <a:r>
              <a:rPr lang="en-US" sz="2400" dirty="0">
                <a:solidFill>
                  <a:srgbClr val="000000"/>
                </a:solidFill>
                <a:latin typeface="LiberationSerif"/>
              </a:rPr>
              <a:t> (in sheep and goats), and </a:t>
            </a:r>
            <a:r>
              <a:rPr lang="en-US" sz="2400" b="1" dirty="0">
                <a:solidFill>
                  <a:srgbClr val="C00000"/>
                </a:solidFill>
                <a:latin typeface="LiberationSerif"/>
              </a:rPr>
              <a:t>chronic wasting disease </a:t>
            </a:r>
            <a:r>
              <a:rPr lang="en-US" sz="2400" dirty="0">
                <a:solidFill>
                  <a:srgbClr val="000000"/>
                </a:solidFill>
                <a:latin typeface="LiberationSerif"/>
              </a:rPr>
              <a:t>(in elk and deer).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9600" y="2667000"/>
            <a:ext cx="78581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dirty="0" smtClean="0">
                <a:latin typeface="LiberationSerif"/>
              </a:rPr>
              <a:t>Currently</a:t>
            </a:r>
            <a:r>
              <a:rPr lang="en-US" sz="2400" dirty="0">
                <a:latin typeface="LiberationSerif"/>
              </a:rPr>
              <a:t>, there is no treatment or cure </a:t>
            </a:r>
            <a:r>
              <a:rPr lang="en-US" sz="2400" dirty="0" smtClean="0">
                <a:latin typeface="LiberationSerif"/>
              </a:rPr>
              <a:t>for TSE </a:t>
            </a:r>
            <a:r>
              <a:rPr lang="en-US" sz="2400" dirty="0">
                <a:latin typeface="LiberationSerif"/>
              </a:rPr>
              <a:t>disease, and contaminated meats or infected animals must be handled according to </a:t>
            </a:r>
            <a:r>
              <a:rPr lang="en-US" sz="2400" dirty="0" smtClean="0">
                <a:latin typeface="LiberationSerif"/>
              </a:rPr>
              <a:t>certain </a:t>
            </a:r>
            <a:r>
              <a:rPr lang="en-US" sz="2400" dirty="0">
                <a:latin typeface="LiberationSerif"/>
              </a:rPr>
              <a:t>guidelines to </a:t>
            </a:r>
            <a:r>
              <a:rPr lang="en-US" sz="2400" dirty="0" smtClean="0">
                <a:latin typeface="LiberationSerif"/>
              </a:rPr>
              <a:t>prevent transmission</a:t>
            </a:r>
            <a:r>
              <a:rPr lang="en-US" sz="2400" dirty="0">
                <a:latin typeface="LiberationSerif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509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661" y="614386"/>
            <a:ext cx="7502054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solidFill>
                  <a:schemeClr val="accent3"/>
                </a:solidFill>
                <a:latin typeface="Adobe Caslon Pro Bold" pitchFamily="18" charset="0"/>
              </a:rPr>
              <a:t>RABIES </a:t>
            </a:r>
            <a:r>
              <a:rPr lang="ar-SA" sz="4800" b="1" dirty="0" smtClean="0">
                <a:ln/>
                <a:solidFill>
                  <a:schemeClr val="accent3"/>
                </a:solidFill>
                <a:latin typeface="Adobe Caslon Pro Bold" pitchFamily="18" charset="0"/>
              </a:rPr>
              <a:t>–</a:t>
            </a:r>
            <a:r>
              <a:rPr lang="en-US" sz="4800" b="1" dirty="0" smtClean="0">
                <a:ln/>
                <a:solidFill>
                  <a:schemeClr val="accent3"/>
                </a:solidFill>
                <a:latin typeface="Adobe Caslon Pro Bold" pitchFamily="18" charset="0"/>
              </a:rPr>
              <a:t> ARBOVIRUSES</a:t>
            </a:r>
            <a:endParaRPr lang="ar-SA" sz="4800" b="1" dirty="0" smtClean="0">
              <a:ln/>
              <a:solidFill>
                <a:schemeClr val="accent3"/>
              </a:solidFill>
              <a:latin typeface="Adobe Caslon Pro Bold" pitchFamily="18" charset="0"/>
            </a:endParaRPr>
          </a:p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  <a:latin typeface="Adobe Caslon Pro Bold" pitchFamily="18" charset="0"/>
              </a:rPr>
              <a:t>&amp; </a:t>
            </a:r>
          </a:p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  <a:latin typeface="Adobe Caslon Pro Bold" pitchFamily="18" charset="0"/>
              </a:rPr>
              <a:t>PRION</a:t>
            </a:r>
            <a:endParaRPr lang="en-US" sz="4800" b="1" dirty="0">
              <a:ln/>
              <a:solidFill>
                <a:schemeClr val="accent3"/>
              </a:solidFill>
              <a:latin typeface="Adobe Caslon Pro Bold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3785">
            <a:off x="1332260" y="2276767"/>
            <a:ext cx="1763092" cy="11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://www.rkm.com.au/imagelibrary/thumbnails/Rabies-virion-til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306">
            <a:off x="240381" y="201884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rabies vir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1" y="3963559"/>
            <a:ext cx="192024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vectorie.eu/wp-content/uploads/sites/6/2012/07/CHIKV-and-DENV-viron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6" r="46784" b="12576"/>
          <a:stretch/>
        </p:blipFill>
        <p:spPr bwMode="auto">
          <a:xfrm>
            <a:off x="6666272" y="2377214"/>
            <a:ext cx="1715521" cy="15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2772">
            <a:off x="7490226" y="4188652"/>
            <a:ext cx="1387667" cy="9621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006465" y="3363901"/>
            <a:ext cx="51620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By: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Prof. Dr. Ghada Fahmy Helaly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Microbiology Department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Faculty of Medicine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Mu’tah University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95200" y="6096000"/>
            <a:ext cx="198120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NS II </a:t>
            </a:r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Module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pic>
        <p:nvPicPr>
          <p:cNvPr id="18" name="Picture 17" descr="D:\CLIPART\dOWNLOAD\Ipacifi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4431">
            <a:off x="7790059" y="1445383"/>
            <a:ext cx="1153390" cy="1030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2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CC\Desktop\shof_cc2bb0670786f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0326"/>
            <a:ext cx="9144000" cy="425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i655.photobucket.com/albums/uu276/debbie_43/Thank252520you252520red252520ros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0104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22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1163" y="2565975"/>
            <a:ext cx="55556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48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Bullet-shaped 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48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capsid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48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ABAB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lipoprotein envelope - </a:t>
            </a:r>
            <a:r>
              <a:rPr lang="en-US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ssRNA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negative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polarity-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RNA 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polymerase in the virion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single serotype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pic>
        <p:nvPicPr>
          <p:cNvPr id="5" name="Picture 2" descr="http://s3-eu-west-1.amazonaws.com/infogram-particles-700/ryanfost13657149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13" y="1750036"/>
            <a:ext cx="1799186" cy="189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1981200"/>
            <a:ext cx="350448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chilly" dir="t"/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Characteristics: 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52645" y="465463"/>
            <a:ext cx="4695825" cy="1371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chilly" dir="tl"/>
            </a:scene3d>
            <a:sp3d extrusionH="25400" contourW="8890" prstMaterial="powder">
              <a:bevelT w="184150" h="152400"/>
              <a:bevelB w="0" h="469900"/>
              <a:extrusionClr>
                <a:srgbClr val="FF0066"/>
              </a:extrusionClr>
              <a:contourClr>
                <a:srgbClr val="FF0066"/>
              </a:contourClr>
            </a:sp3d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6600" b="1" dirty="0" smtClean="0">
                <a:ln w="11430"/>
                <a:gradFill>
                  <a:gsLst>
                    <a:gs pos="0">
                      <a:srgbClr val="FF0066"/>
                    </a:gs>
                    <a:gs pos="82490">
                      <a:srgbClr val="8F6431"/>
                    </a:gs>
                    <a:gs pos="66000">
                      <a:schemeClr val="tx2">
                        <a:lumMod val="60000"/>
                        <a:lumOff val="40000"/>
                      </a:schemeClr>
                    </a:gs>
                    <a:gs pos="100000">
                      <a:srgbClr val="8A4008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Caslon Pro Bold" pitchFamily="18" charset="0"/>
              </a:rPr>
              <a:t>RABIES</a:t>
            </a:r>
            <a:endParaRPr lang="en-US" sz="6600" b="1" dirty="0">
              <a:ln w="11430"/>
              <a:gradFill>
                <a:gsLst>
                  <a:gs pos="0">
                    <a:srgbClr val="FF0066"/>
                  </a:gs>
                  <a:gs pos="82490">
                    <a:srgbClr val="8F6431"/>
                  </a:gs>
                  <a:gs pos="66000">
                    <a:schemeClr val="tx2">
                      <a:lumMod val="60000"/>
                      <a:lumOff val="40000"/>
                    </a:schemeClr>
                  </a:gs>
                  <a:gs pos="100000">
                    <a:srgbClr val="8A4008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4" descr="Image result for rabies vir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21" y="563244"/>
            <a:ext cx="1501915" cy="11919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5297" y="4064036"/>
            <a:ext cx="307629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chilly" dir="t"/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Transmission: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9100" y="4646379"/>
            <a:ext cx="68233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B</a:t>
            </a:r>
            <a:r>
              <a:rPr lang="en-US" sz="2400" b="1" dirty="0" smtClean="0">
                <a:solidFill>
                  <a:srgbClr val="FFFF00"/>
                </a:solidFill>
              </a:rPr>
              <a:t>ite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of a </a:t>
            </a:r>
            <a:r>
              <a:rPr lang="en-US" sz="2400" dirty="0">
                <a:solidFill>
                  <a:srgbClr val="FFFF00"/>
                </a:solidFill>
              </a:rPr>
              <a:t>rabid </a:t>
            </a:r>
            <a:r>
              <a:rPr lang="en-US" sz="2400" dirty="0" smtClean="0">
                <a:solidFill>
                  <a:srgbClr val="FFFF00"/>
                </a:solidFill>
              </a:rPr>
              <a:t>animal </a:t>
            </a:r>
            <a:r>
              <a:rPr lang="en-US" sz="2400" dirty="0" smtClean="0">
                <a:solidFill>
                  <a:schemeClr val="bg1"/>
                </a:solidFill>
              </a:rPr>
              <a:t>such </a:t>
            </a:r>
            <a:r>
              <a:rPr lang="en-US" sz="2400" dirty="0">
                <a:solidFill>
                  <a:schemeClr val="bg1"/>
                </a:solidFill>
              </a:rPr>
              <a:t>as </a:t>
            </a:r>
            <a:r>
              <a:rPr lang="en-US" sz="2400" dirty="0" smtClean="0">
                <a:solidFill>
                  <a:schemeClr val="bg1"/>
                </a:solidFill>
              </a:rPr>
              <a:t>dogs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cats.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en-US" sz="2400" dirty="0" smtClean="0">
                <a:solidFill>
                  <a:srgbClr val="FF0000"/>
                </a:solidFill>
              </a:rPr>
              <a:t>Non-bite</a:t>
            </a:r>
            <a:r>
              <a:rPr lang="en-US" sz="2400" dirty="0">
                <a:solidFill>
                  <a:schemeClr val="bg1"/>
                </a:solidFill>
              </a:rPr>
              <a:t>” </a:t>
            </a:r>
            <a:r>
              <a:rPr lang="en-US" sz="2400" dirty="0" smtClean="0">
                <a:solidFill>
                  <a:schemeClr val="bg1"/>
                </a:solidFill>
              </a:rPr>
              <a:t>exposure: </a:t>
            </a:r>
            <a:r>
              <a:rPr lang="en-US" sz="2400" dirty="0" smtClean="0">
                <a:solidFill>
                  <a:schemeClr val="bg1"/>
                </a:solidFill>
              </a:rPr>
              <a:t>Exposure to </a:t>
            </a:r>
            <a:r>
              <a:rPr lang="en-US" sz="2400" dirty="0" smtClean="0">
                <a:solidFill>
                  <a:srgbClr val="FFFF00"/>
                </a:solidFill>
              </a:rPr>
              <a:t>aerosols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of </a:t>
            </a:r>
            <a:r>
              <a:rPr lang="en-US" sz="2400" dirty="0">
                <a:solidFill>
                  <a:srgbClr val="FFFF00"/>
                </a:solidFill>
              </a:rPr>
              <a:t>bat secretions </a:t>
            </a:r>
            <a:r>
              <a:rPr lang="en-US" sz="2400" dirty="0">
                <a:solidFill>
                  <a:schemeClr val="bg1"/>
                </a:solidFill>
              </a:rPr>
              <a:t>containing rabies </a:t>
            </a:r>
            <a:r>
              <a:rPr lang="en-US" sz="2400" dirty="0" smtClean="0">
                <a:solidFill>
                  <a:schemeClr val="bg1"/>
                </a:solidFill>
              </a:rPr>
              <a:t>virus.</a:t>
            </a:r>
          </a:p>
          <a:p>
            <a:endParaRPr lang="en-US" sz="2400" b="1" dirty="0">
              <a:ln w="5080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http://www.camdoc.asia/wp-content/uploads/2014/08/Rabies-674x4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6"/>
          <a:stretch/>
        </p:blipFill>
        <p:spPr bwMode="auto">
          <a:xfrm>
            <a:off x="7436427" y="4022150"/>
            <a:ext cx="1206536" cy="124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31209"/>
            <a:ext cx="1220511" cy="123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0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pic>
        <p:nvPicPr>
          <p:cNvPr id="7170" name="Picture 2" descr="Virus Replicat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4014"/>
            <a:ext cx="759343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79239"/>
            <a:ext cx="735329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Replication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Cycle and Pathogenesis: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6924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914400"/>
            <a:ext cx="7772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400" b="1" dirty="0">
                <a:ea typeface="Times New Roman" pitchFamily="18" charset="0"/>
                <a:cs typeface="Arial" pitchFamily="34" charset="0"/>
              </a:rPr>
              <a:t>After replication in </a:t>
            </a:r>
            <a:r>
              <a:rPr lang="en-US" sz="24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the brain 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the virus migrates </a:t>
            </a:r>
            <a:r>
              <a:rPr lang="en-US" sz="2400" b="1" dirty="0" smtClean="0">
                <a:ea typeface="Times New Roman" pitchFamily="18" charset="0"/>
                <a:cs typeface="Arial" pitchFamily="34" charset="0"/>
              </a:rPr>
              <a:t>to 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the </a:t>
            </a:r>
            <a:r>
              <a:rPr lang="en-US" sz="24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salivary </a:t>
            </a:r>
            <a:r>
              <a:rPr lang="en-US" sz="24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glands</a:t>
            </a:r>
            <a:r>
              <a:rPr lang="en-US" sz="2400" b="1" dirty="0" smtClean="0">
                <a:ea typeface="Times New Roman" pitchFamily="18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saliva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.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eaLnBrk="0" hangingPunct="0">
              <a:defRPr/>
            </a:pPr>
            <a:endParaRPr lang="en-US" sz="800" b="1" dirty="0" smtClean="0"/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400" b="1" dirty="0" smtClean="0"/>
              <a:t>There </a:t>
            </a:r>
            <a:r>
              <a:rPr lang="en-US" sz="2400" b="1" dirty="0"/>
              <a:t>is </a:t>
            </a:r>
            <a:r>
              <a:rPr lang="en-US" sz="2400" b="1" dirty="0">
                <a:solidFill>
                  <a:srgbClr val="C00000"/>
                </a:solidFill>
              </a:rPr>
              <a:t>no viremic stage</a:t>
            </a:r>
            <a:r>
              <a:rPr lang="en-US" sz="2400" b="1" dirty="0" smtClean="0"/>
              <a:t>.</a:t>
            </a:r>
          </a:p>
          <a:p>
            <a:pPr eaLnBrk="0" hangingPunct="0">
              <a:defRPr/>
            </a:pPr>
            <a:endParaRPr lang="en-US" sz="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Infected </a:t>
            </a:r>
            <a:r>
              <a:rPr lang="en-US" sz="2400" b="1" dirty="0">
                <a:solidFill>
                  <a:srgbClr val="C00000"/>
                </a:solidFill>
              </a:rPr>
              <a:t>neurons </a:t>
            </a:r>
            <a:r>
              <a:rPr lang="en-US" sz="2400" b="1" dirty="0"/>
              <a:t>contain </a:t>
            </a:r>
            <a:r>
              <a:rPr lang="en-US" sz="2400" b="1" dirty="0" smtClean="0">
                <a:solidFill>
                  <a:srgbClr val="C00000"/>
                </a:solidFill>
              </a:rPr>
              <a:t>cytoplasmic inclusion </a:t>
            </a:r>
            <a:r>
              <a:rPr lang="en-US" sz="2400" b="1" dirty="0" smtClean="0"/>
              <a:t>called </a:t>
            </a:r>
            <a:r>
              <a:rPr lang="en-US" sz="2400" b="1" dirty="0"/>
              <a:t>a </a:t>
            </a:r>
            <a:r>
              <a:rPr lang="en-US" sz="2400" b="1" u="sng" dirty="0" err="1">
                <a:solidFill>
                  <a:srgbClr val="C00000"/>
                </a:solidFill>
              </a:rPr>
              <a:t>Negri</a:t>
            </a:r>
            <a:r>
              <a:rPr lang="en-US" sz="2400" b="1" u="sng" dirty="0">
                <a:solidFill>
                  <a:srgbClr val="C00000"/>
                </a:solidFill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</a:rPr>
              <a:t>body</a:t>
            </a:r>
            <a:r>
              <a:rPr lang="en-US" sz="2400" b="1" dirty="0" smtClean="0"/>
              <a:t>.</a:t>
            </a:r>
            <a:endParaRPr lang="en-US" sz="2400" b="1" dirty="0"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13884"/>
            <a:ext cx="4656880" cy="311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5919" y="6419790"/>
            <a:ext cx="5020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D1A"/>
                </a:solidFill>
              </a:rPr>
              <a:t>Rabies virus - </a:t>
            </a:r>
            <a:r>
              <a:rPr lang="en-US" sz="2000" b="1" dirty="0" err="1" smtClean="0">
                <a:solidFill>
                  <a:srgbClr val="000D1A"/>
                </a:solidFill>
              </a:rPr>
              <a:t>Negri</a:t>
            </a:r>
            <a:r>
              <a:rPr lang="en-US" sz="2000" b="1" dirty="0" smtClean="0">
                <a:solidFill>
                  <a:srgbClr val="000D1A"/>
                </a:solidFill>
              </a:rPr>
              <a:t> </a:t>
            </a:r>
            <a:r>
              <a:rPr lang="en-US" sz="2000" b="1" dirty="0">
                <a:solidFill>
                  <a:srgbClr val="000D1A"/>
                </a:solidFill>
              </a:rPr>
              <a:t>body. </a:t>
            </a:r>
          </a:p>
        </p:txBody>
      </p:sp>
    </p:spTree>
    <p:extLst>
      <p:ext uri="{BB962C8B-B14F-4D97-AF65-F5344CB8AC3E}">
        <p14:creationId xmlns:p14="http://schemas.microsoft.com/office/powerpoint/2010/main" val="684231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94375"/>
            <a:ext cx="62484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rgbClr val="FFFF00"/>
                </a:solidFill>
              </a:rPr>
              <a:t>incubation </a:t>
            </a:r>
            <a:r>
              <a:rPr lang="en-US" sz="2400" dirty="0" smtClean="0">
                <a:solidFill>
                  <a:srgbClr val="FFFF00"/>
                </a:solidFill>
              </a:rPr>
              <a:t>period: </a:t>
            </a:r>
            <a:r>
              <a:rPr lang="en-US" sz="2400" dirty="0" smtClean="0">
                <a:solidFill>
                  <a:schemeClr val="bg1"/>
                </a:solidFill>
                <a:latin typeface="BookAntiqua"/>
              </a:rPr>
              <a:t>20–90 days.</a:t>
            </a:r>
            <a:endParaRPr lang="en-US" sz="2400" dirty="0">
              <a:solidFill>
                <a:schemeClr val="bg1"/>
              </a:solidFill>
              <a:latin typeface="BookAntiqua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BookAntiqua"/>
              </a:rPr>
              <a:t>Earliest symptom: </a:t>
            </a:r>
            <a:r>
              <a:rPr lang="en-US" sz="2400" dirty="0" err="1">
                <a:solidFill>
                  <a:srgbClr val="FFFF00"/>
                </a:solidFill>
                <a:latin typeface="BookAntiqua"/>
              </a:rPr>
              <a:t>Neuritic</a:t>
            </a:r>
            <a:r>
              <a:rPr lang="en-US" sz="2400" dirty="0">
                <a:solidFill>
                  <a:srgbClr val="FFFF00"/>
                </a:solidFill>
                <a:latin typeface="BookAntiqua"/>
              </a:rPr>
              <a:t> pain at bite </a:t>
            </a:r>
            <a:r>
              <a:rPr lang="en-US" sz="2400" dirty="0" smtClean="0">
                <a:solidFill>
                  <a:srgbClr val="FFFF00"/>
                </a:solidFill>
                <a:latin typeface="BookAntiqua"/>
              </a:rPr>
              <a:t>site.</a:t>
            </a:r>
            <a:endParaRPr lang="en-US" sz="2400" dirty="0">
              <a:solidFill>
                <a:srgbClr val="FFFF00"/>
              </a:solidFill>
              <a:latin typeface="BookAntiqua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BookAntiqua"/>
              </a:rPr>
              <a:t>• </a:t>
            </a:r>
            <a:r>
              <a:rPr lang="en-US" sz="2400" b="1" u="sng" dirty="0">
                <a:solidFill>
                  <a:srgbClr val="00FF00"/>
                </a:solidFill>
                <a:latin typeface="BookAntiqua"/>
              </a:rPr>
              <a:t>The clinical spectrum can be divided into three phases: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  <a:latin typeface="BookAntiqua"/>
              </a:rPr>
              <a:t>Short </a:t>
            </a:r>
            <a:r>
              <a:rPr lang="en-US" sz="2400" b="1" dirty="0">
                <a:solidFill>
                  <a:srgbClr val="FFFF00"/>
                </a:solidFill>
                <a:latin typeface="BookAntiqua"/>
              </a:rPr>
              <a:t>prodromal </a:t>
            </a:r>
            <a:r>
              <a:rPr lang="en-US" sz="2400" b="1" dirty="0" smtClean="0">
                <a:solidFill>
                  <a:srgbClr val="FFFF00"/>
                </a:solidFill>
                <a:latin typeface="BookAntiqua"/>
              </a:rPr>
              <a:t>phase</a:t>
            </a:r>
            <a:r>
              <a:rPr lang="en-US" sz="2400" dirty="0" smtClean="0">
                <a:solidFill>
                  <a:schemeClr val="bg1"/>
                </a:solidFill>
                <a:latin typeface="BookAntiqua"/>
              </a:rPr>
              <a:t>.</a:t>
            </a:r>
            <a:endParaRPr lang="en-US" sz="2400" dirty="0">
              <a:solidFill>
                <a:schemeClr val="bg1"/>
              </a:solidFill>
              <a:latin typeface="BookAntiqu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  <a:latin typeface="BookAntiqua"/>
              </a:rPr>
              <a:t>Acute </a:t>
            </a:r>
            <a:r>
              <a:rPr lang="en-US" sz="2400" b="1" dirty="0">
                <a:solidFill>
                  <a:srgbClr val="FFFF00"/>
                </a:solidFill>
                <a:latin typeface="BookAntiqua"/>
              </a:rPr>
              <a:t>neurologic </a:t>
            </a:r>
            <a:r>
              <a:rPr lang="en-US" sz="2400" b="1" dirty="0" smtClean="0">
                <a:solidFill>
                  <a:srgbClr val="FFFF00"/>
                </a:solidFill>
                <a:latin typeface="BookAntiqua"/>
              </a:rPr>
              <a:t>phase: </a:t>
            </a:r>
            <a:r>
              <a:rPr lang="en-US" sz="2400" b="1" dirty="0" smtClean="0">
                <a:solidFill>
                  <a:srgbClr val="00B0F0"/>
                </a:solidFill>
                <a:latin typeface="BookAntiqua"/>
              </a:rPr>
              <a:t>Encephalitic </a:t>
            </a:r>
            <a:r>
              <a:rPr lang="en-US" sz="2400" b="1" dirty="0" smtClean="0">
                <a:solidFill>
                  <a:schemeClr val="bg1"/>
                </a:solidFill>
                <a:latin typeface="BookAntiqua"/>
              </a:rPr>
              <a:t>(</a:t>
            </a:r>
            <a:r>
              <a:rPr lang="en-US" sz="2400" dirty="0">
                <a:solidFill>
                  <a:schemeClr val="bg1"/>
                </a:solidFill>
                <a:latin typeface="ArialMT"/>
              </a:rPr>
              <a:t>Hydrophobia</a:t>
            </a:r>
            <a:r>
              <a:rPr lang="en-US" sz="2400" dirty="0" smtClean="0">
                <a:solidFill>
                  <a:schemeClr val="bg1"/>
                </a:solidFill>
                <a:latin typeface="ArialMT"/>
              </a:rPr>
              <a:t>, ….)</a:t>
            </a:r>
            <a:r>
              <a:rPr lang="en-US" sz="2400" dirty="0" smtClean="0">
                <a:solidFill>
                  <a:schemeClr val="bg1"/>
                </a:solidFill>
                <a:latin typeface="BookAntiqua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BookAntiqua"/>
              </a:rPr>
              <a:t>or </a:t>
            </a:r>
            <a:r>
              <a:rPr lang="en-US" sz="2400" b="1" dirty="0">
                <a:solidFill>
                  <a:srgbClr val="00B0F0"/>
                </a:solidFill>
                <a:latin typeface="BookAntiqua"/>
              </a:rPr>
              <a:t>dumb</a:t>
            </a:r>
            <a:r>
              <a:rPr lang="en-US" sz="2400" dirty="0">
                <a:solidFill>
                  <a:schemeClr val="bg1"/>
                </a:solidFill>
                <a:latin typeface="BookAntiqua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BookAntiqua"/>
              </a:rPr>
              <a:t>rabies.</a:t>
            </a:r>
            <a:endParaRPr lang="en-US" sz="2400" dirty="0">
              <a:solidFill>
                <a:schemeClr val="bg1"/>
              </a:solidFill>
              <a:latin typeface="BookAntiqu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  <a:latin typeface="BookAntiqua"/>
              </a:rPr>
              <a:t>Coma </a:t>
            </a:r>
            <a:r>
              <a:rPr lang="en-US" sz="2400" b="1" dirty="0">
                <a:solidFill>
                  <a:srgbClr val="FFFF00"/>
                </a:solidFill>
                <a:latin typeface="BookAntiqua"/>
              </a:rPr>
              <a:t>and death: </a:t>
            </a:r>
            <a:r>
              <a:rPr lang="en-US" sz="2400" dirty="0" smtClean="0">
                <a:solidFill>
                  <a:schemeClr val="bg1"/>
                </a:solidFill>
                <a:latin typeface="BookAntiqua"/>
              </a:rPr>
              <a:t>14 </a:t>
            </a:r>
            <a:r>
              <a:rPr lang="en-US" sz="2400" dirty="0">
                <a:solidFill>
                  <a:schemeClr val="bg1"/>
                </a:solidFill>
                <a:latin typeface="BookAntiqua"/>
              </a:rPr>
              <a:t>days </a:t>
            </a:r>
            <a:r>
              <a:rPr lang="en-US" sz="2400" dirty="0" smtClean="0">
                <a:solidFill>
                  <a:schemeClr val="bg1"/>
                </a:solidFill>
                <a:latin typeface="BookAntiqua"/>
              </a:rPr>
              <a:t>(encephalitic) and </a:t>
            </a:r>
            <a:r>
              <a:rPr lang="en-US" sz="2400" dirty="0">
                <a:solidFill>
                  <a:schemeClr val="bg1"/>
                </a:solidFill>
                <a:latin typeface="BookAntiqua"/>
              </a:rPr>
              <a:t>30 days </a:t>
            </a:r>
            <a:r>
              <a:rPr lang="en-US" sz="2400" dirty="0" smtClean="0">
                <a:solidFill>
                  <a:schemeClr val="bg1"/>
                </a:solidFill>
                <a:latin typeface="BookAntiqua"/>
              </a:rPr>
              <a:t>(dumb rabies).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pic>
        <p:nvPicPr>
          <p:cNvPr id="4" name="Picture 2" descr="https://i.ytimg.com/vi/YXOv0W3oy8M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9"/>
          <a:stretch/>
        </p:blipFill>
        <p:spPr bwMode="auto">
          <a:xfrm>
            <a:off x="6629400" y="2275344"/>
            <a:ext cx="21831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609600"/>
            <a:ext cx="359746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chilly" dir="t"/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Clinical 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Findings:</a:t>
            </a:r>
            <a:endParaRPr lang="en-US" sz="3200" b="1" dirty="0">
              <a:ln/>
              <a:solidFill>
                <a:schemeClr val="accent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5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3236" y="681059"/>
            <a:ext cx="453201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chilly" dir="t"/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Laboratory 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Diagnosis:</a:t>
            </a:r>
            <a:endParaRPr lang="en-US" sz="3200" b="1" dirty="0">
              <a:ln/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265834"/>
            <a:ext cx="8305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b="1" dirty="0">
                <a:solidFill>
                  <a:srgbClr val="FFFF00"/>
                </a:solidFill>
              </a:rPr>
              <a:t>Epidemiology and clinical findings.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  <a:latin typeface="MyriadPro-Bold"/>
              </a:rPr>
              <a:t>Rabies </a:t>
            </a:r>
            <a:r>
              <a:rPr lang="en-US" sz="2400" b="1" dirty="0">
                <a:solidFill>
                  <a:srgbClr val="FFFF00"/>
                </a:solidFill>
                <a:latin typeface="MyriadPro-Bold"/>
              </a:rPr>
              <a:t>antigen </a:t>
            </a:r>
            <a:r>
              <a:rPr lang="en-US" sz="2400" b="1" dirty="0" smtClean="0">
                <a:solidFill>
                  <a:srgbClr val="FFFF00"/>
                </a:solidFill>
                <a:latin typeface="MyriadPro-Bold"/>
              </a:rPr>
              <a:t>detection: </a:t>
            </a:r>
            <a:r>
              <a:rPr lang="en-US" sz="2400" dirty="0" smtClean="0">
                <a:solidFill>
                  <a:schemeClr val="bg1"/>
                </a:solidFill>
                <a:latin typeface="BookAntiqua"/>
              </a:rPr>
              <a:t>Direct </a:t>
            </a:r>
            <a:r>
              <a:rPr lang="en-US" sz="2400" dirty="0">
                <a:solidFill>
                  <a:schemeClr val="bg1"/>
                </a:solidFill>
                <a:latin typeface="BookAntiqua"/>
              </a:rPr>
              <a:t>IF </a:t>
            </a:r>
            <a:r>
              <a:rPr lang="en-US" sz="2400" dirty="0" smtClean="0">
                <a:solidFill>
                  <a:schemeClr val="bg1"/>
                </a:solidFill>
                <a:latin typeface="BookAntiqua"/>
              </a:rPr>
              <a:t>test.</a:t>
            </a:r>
            <a:endParaRPr lang="en-US" sz="2400" dirty="0" smtClean="0">
              <a:solidFill>
                <a:schemeClr val="bg1"/>
              </a:solidFill>
              <a:latin typeface="BookAntiqua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b="1" dirty="0">
                <a:solidFill>
                  <a:srgbClr val="FFFF00"/>
                </a:solidFill>
                <a:latin typeface="BookAntiqua-Bold"/>
              </a:rPr>
              <a:t>Viral </a:t>
            </a:r>
            <a:r>
              <a:rPr lang="en-US" sz="2400" b="1" dirty="0" smtClean="0">
                <a:solidFill>
                  <a:srgbClr val="FFFF00"/>
                </a:solidFill>
                <a:latin typeface="BookAntiqua-Bold"/>
              </a:rPr>
              <a:t>Isolation.</a:t>
            </a:r>
            <a:endParaRPr lang="en-US" sz="2400" dirty="0">
              <a:solidFill>
                <a:schemeClr val="bg1"/>
              </a:solidFill>
              <a:latin typeface="BookAntiqua-Bold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b="1" dirty="0">
                <a:solidFill>
                  <a:srgbClr val="FFFF00"/>
                </a:solidFill>
                <a:latin typeface="BookAntiqua-Bold"/>
              </a:rPr>
              <a:t>Antibody </a:t>
            </a:r>
            <a:r>
              <a:rPr lang="en-US" sz="2400" b="1" dirty="0" smtClean="0">
                <a:solidFill>
                  <a:srgbClr val="FFFF00"/>
                </a:solidFill>
                <a:latin typeface="BookAntiqua-Bold"/>
              </a:rPr>
              <a:t>detection.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fr-FR" sz="2400" b="1" dirty="0" smtClean="0">
                <a:solidFill>
                  <a:srgbClr val="FFFF00"/>
                </a:solidFill>
                <a:latin typeface="BookAntiqua"/>
              </a:rPr>
              <a:t>RT-PCR.</a:t>
            </a:r>
            <a:endParaRPr lang="fr-FR" sz="2400" b="1" dirty="0" smtClean="0">
              <a:solidFill>
                <a:srgbClr val="FFFF00"/>
              </a:solidFill>
              <a:latin typeface="BookAntiqua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b="1" dirty="0" err="1">
                <a:solidFill>
                  <a:srgbClr val="FFFF00"/>
                </a:solidFill>
                <a:latin typeface="BookAntiqua-Bold"/>
              </a:rPr>
              <a:t>Negri</a:t>
            </a:r>
            <a:r>
              <a:rPr lang="en-US" sz="2400" b="1" dirty="0">
                <a:solidFill>
                  <a:srgbClr val="FFFF00"/>
                </a:solidFill>
                <a:latin typeface="BookAntiqua-Bold"/>
              </a:rPr>
              <a:t> body detection: </a:t>
            </a:r>
            <a:r>
              <a:rPr lang="en-US" sz="2400" dirty="0" smtClean="0">
                <a:solidFill>
                  <a:schemeClr val="bg1"/>
                </a:solidFill>
                <a:latin typeface="BookAntiqua"/>
              </a:rPr>
              <a:t>post </a:t>
            </a:r>
            <a:r>
              <a:rPr lang="en-US" sz="2400" dirty="0">
                <a:solidFill>
                  <a:schemeClr val="bg1"/>
                </a:solidFill>
                <a:latin typeface="BookAntiqua"/>
              </a:rPr>
              <a:t>mortem diagnosis of rabies.</a:t>
            </a:r>
          </a:p>
          <a:p>
            <a:pPr>
              <a:lnSpc>
                <a:spcPct val="150000"/>
              </a:lnSpc>
            </a:pPr>
            <a:endParaRPr lang="fr-FR" sz="2400" dirty="0">
              <a:solidFill>
                <a:schemeClr val="bg1"/>
              </a:solidFill>
              <a:latin typeface="BookAntiqu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2400" dirty="0">
              <a:solidFill>
                <a:schemeClr val="bg1"/>
              </a:solidFill>
              <a:latin typeface="BookAntiqua"/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bg1"/>
              </a:solidFill>
              <a:latin typeface="MyriadPro-Bold"/>
            </a:endParaRPr>
          </a:p>
        </p:txBody>
      </p:sp>
    </p:spTree>
    <p:extLst>
      <p:ext uri="{BB962C8B-B14F-4D97-AF65-F5344CB8AC3E}">
        <p14:creationId xmlns:p14="http://schemas.microsoft.com/office/powerpoint/2010/main" val="20654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872" y="1952879"/>
            <a:ext cx="838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Pre-exposure: </a:t>
            </a:r>
            <a:r>
              <a:rPr lang="en-US" sz="24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inactivated </a:t>
            </a:r>
            <a:r>
              <a:rPr lang="en-US" sz="24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vaccine </a:t>
            </a:r>
            <a:r>
              <a:rPr lang="en-US" sz="2400" dirty="0" smtClean="0">
                <a:solidFill>
                  <a:schemeClr val="bg1"/>
                </a:solidFill>
              </a:rPr>
              <a:t>human </a:t>
            </a:r>
            <a:r>
              <a:rPr lang="en-US" sz="2400" dirty="0">
                <a:solidFill>
                  <a:schemeClr val="bg1"/>
                </a:solidFill>
              </a:rPr>
              <a:t>diploid cell vaccine (HDCV)]</a:t>
            </a:r>
            <a:r>
              <a:rPr lang="en-US" sz="24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. </a:t>
            </a:r>
            <a:r>
              <a:rPr lang="en-US" sz="24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only for </a:t>
            </a:r>
            <a:r>
              <a:rPr lang="en-US" sz="2400" dirty="0">
                <a:solidFill>
                  <a:schemeClr val="bg1"/>
                </a:solidFill>
              </a:rPr>
              <a:t>high-risk </a:t>
            </a:r>
            <a:r>
              <a:rPr lang="en-US" sz="2400" dirty="0" smtClean="0">
                <a:solidFill>
                  <a:schemeClr val="bg1"/>
                </a:solidFill>
              </a:rPr>
              <a:t>groups, three </a:t>
            </a:r>
            <a:r>
              <a:rPr lang="en-US" sz="2400" dirty="0">
                <a:solidFill>
                  <a:schemeClr val="bg1"/>
                </a:solidFill>
              </a:rPr>
              <a:t>doses on day 0, 7, </a:t>
            </a:r>
            <a:r>
              <a:rPr lang="en-US" sz="2400" dirty="0" smtClean="0">
                <a:solidFill>
                  <a:schemeClr val="bg1"/>
                </a:solidFill>
              </a:rPr>
              <a:t>28 days </a:t>
            </a:r>
            <a:r>
              <a:rPr lang="en-US" sz="2400" dirty="0">
                <a:solidFill>
                  <a:schemeClr val="bg1"/>
                </a:solidFill>
              </a:rPr>
              <a:t>and booster every </a:t>
            </a:r>
            <a:r>
              <a:rPr lang="en-US" sz="2400" dirty="0" smtClean="0">
                <a:solidFill>
                  <a:schemeClr val="bg1"/>
                </a:solidFill>
              </a:rPr>
              <a:t>2 years.</a:t>
            </a:r>
            <a:endParaRPr lang="en-US" sz="2400" dirty="0" smtClean="0">
              <a:solidFill>
                <a:schemeClr val="bg1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972" y="685800"/>
            <a:ext cx="255962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Treatment:</a:t>
            </a:r>
            <a:endParaRPr lang="en-US" sz="3200" b="1" dirty="0">
              <a:ln/>
              <a:solidFill>
                <a:schemeClr val="accent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872" y="1331629"/>
            <a:ext cx="255230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Prevention: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5094" y="797083"/>
            <a:ext cx="2787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no antiviral therapy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16922" y="3090684"/>
            <a:ext cx="2903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Post-exposure: </a:t>
            </a:r>
          </a:p>
        </p:txBody>
      </p:sp>
      <p:sp>
        <p:nvSpPr>
          <p:cNvPr id="9" name="Rectangle 8"/>
          <p:cNvSpPr/>
          <p:nvPr/>
        </p:nvSpPr>
        <p:spPr>
          <a:xfrm>
            <a:off x="619522" y="3747486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Washing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a typeface="Times New Roman" pitchFamily="18" charset="0"/>
                <a:cs typeface="Arial" pitchFamily="34" charset="0"/>
              </a:rPr>
              <a:t>the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a typeface="Times New Roman" pitchFamily="18" charset="0"/>
                <a:cs typeface="Arial" pitchFamily="34" charset="0"/>
              </a:rPr>
              <a:t>wound.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Immune serum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a typeface="Times New Roman" pitchFamily="18" charset="0"/>
                <a:cs typeface="Arial" pitchFamily="34" charset="0"/>
              </a:rPr>
              <a:t> (</a:t>
            </a:r>
            <a:r>
              <a:rPr lang="en-US" sz="2400" dirty="0" smtClean="0">
                <a:solidFill>
                  <a:schemeClr val="bg1"/>
                </a:solidFill>
              </a:rPr>
              <a:t>RIG)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Inactivated vaccine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a typeface="Times New Roman" pitchFamily="18" charset="0"/>
                <a:cs typeface="Arial" pitchFamily="34" charset="0"/>
              </a:rPr>
              <a:t>. </a:t>
            </a:r>
            <a:r>
              <a:rPr lang="en-US" sz="2400" dirty="0" smtClean="0">
                <a:solidFill>
                  <a:srgbClr val="92D050"/>
                </a:solidFill>
              </a:rPr>
              <a:t>Five </a:t>
            </a:r>
            <a:r>
              <a:rPr lang="en-US" sz="2400" dirty="0">
                <a:solidFill>
                  <a:srgbClr val="92D050"/>
                </a:solidFill>
              </a:rPr>
              <a:t>doses</a:t>
            </a:r>
            <a:r>
              <a:rPr lang="en-US" sz="2400" dirty="0">
                <a:solidFill>
                  <a:schemeClr val="bg1"/>
                </a:solidFill>
              </a:rPr>
              <a:t> of HDCV are given (on days </a:t>
            </a:r>
            <a:r>
              <a:rPr lang="en-US" sz="2400" dirty="0">
                <a:solidFill>
                  <a:srgbClr val="92D050"/>
                </a:solidFill>
              </a:rPr>
              <a:t>0, 3, 7, 14, and 28</a:t>
            </a:r>
            <a:r>
              <a:rPr lang="en-US" sz="2400" dirty="0">
                <a:solidFill>
                  <a:schemeClr val="bg1"/>
                </a:solidFill>
              </a:rPr>
              <a:t>), and booster at 90 </a:t>
            </a:r>
            <a:r>
              <a:rPr lang="en-US" sz="2400" dirty="0" smtClean="0">
                <a:solidFill>
                  <a:schemeClr val="bg1"/>
                </a:solidFill>
              </a:rPr>
              <a:t>days.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F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495" y="24384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FFFF00"/>
                </a:solidFill>
              </a:rPr>
              <a:t>Ar</a:t>
            </a:r>
            <a:r>
              <a:rPr lang="en-US" sz="2400" dirty="0" smtClean="0">
                <a:solidFill>
                  <a:schemeClr val="bg1"/>
                </a:solidFill>
              </a:rPr>
              <a:t>thropod-</a:t>
            </a:r>
            <a:r>
              <a:rPr lang="en-US" sz="2400" b="1" i="1" dirty="0" smtClean="0">
                <a:solidFill>
                  <a:srgbClr val="FFFF00"/>
                </a:solidFill>
              </a:rPr>
              <a:t>bo</a:t>
            </a:r>
            <a:r>
              <a:rPr lang="en-US" sz="2400" dirty="0" smtClean="0">
                <a:solidFill>
                  <a:schemeClr val="bg1"/>
                </a:solidFill>
              </a:rPr>
              <a:t>rne viruses. </a:t>
            </a:r>
          </a:p>
          <a:p>
            <a:r>
              <a:rPr lang="en-US" sz="2400" b="1" dirty="0" smtClean="0">
                <a:solidFill>
                  <a:srgbClr val="00FF00"/>
                </a:solidFill>
              </a:rPr>
              <a:t>Transmitted by arthropods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chemeClr val="bg1"/>
                </a:solidFill>
              </a:rPr>
              <a:t>primarily </a:t>
            </a:r>
            <a:r>
              <a:rPr lang="en-US" sz="2400" b="1" dirty="0">
                <a:solidFill>
                  <a:srgbClr val="FF0000"/>
                </a:solidFill>
              </a:rPr>
              <a:t>mosquitoes</a:t>
            </a:r>
            <a:r>
              <a:rPr lang="en-US" sz="2400" dirty="0">
                <a:solidFill>
                  <a:schemeClr val="bg1"/>
                </a:solidFill>
              </a:rPr>
              <a:t> and </a:t>
            </a:r>
            <a:r>
              <a:rPr lang="en-US" sz="2400" b="1" dirty="0" smtClean="0">
                <a:solidFill>
                  <a:srgbClr val="FF0000"/>
                </a:solidFill>
              </a:rPr>
              <a:t>ticks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chemeClr val="bg1"/>
                </a:solidFill>
              </a:rPr>
              <a:t>from the wild animal </a:t>
            </a:r>
            <a:r>
              <a:rPr lang="en-US" sz="2400" dirty="0" smtClean="0">
                <a:solidFill>
                  <a:schemeClr val="bg1"/>
                </a:solidFill>
              </a:rPr>
              <a:t>reservoir to </a:t>
            </a:r>
            <a:r>
              <a:rPr lang="en-US" sz="2400" dirty="0">
                <a:solidFill>
                  <a:schemeClr val="bg1"/>
                </a:solidFill>
              </a:rPr>
              <a:t>humans.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&gt; 400 viruses. Named (</a:t>
            </a:r>
            <a:r>
              <a:rPr lang="en-US" sz="2400" dirty="0" smtClean="0">
                <a:solidFill>
                  <a:srgbClr val="00FF00"/>
                </a:solidFill>
              </a:rPr>
              <a:t>disease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rgbClr val="00FF00"/>
                </a:solidFill>
              </a:rPr>
              <a:t>place…)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381001"/>
            <a:ext cx="6248400" cy="13716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  <a:scene3d>
              <a:camera prst="orthographicFront"/>
              <a:lightRig rig="chilly" dir="tl"/>
            </a:scene3d>
            <a:sp3d extrusionH="25400" contourW="8890" prstMaterial="powder">
              <a:bevelT w="184150" h="152400"/>
              <a:bevelB w="0" h="469900"/>
              <a:extrusionClr>
                <a:srgbClr val="FF0066"/>
              </a:extrusionClr>
              <a:contourClr>
                <a:srgbClr val="FF0066"/>
              </a:contourClr>
            </a:sp3d>
          </a:bodyPr>
          <a:lstStyle>
            <a:lvl1pPr inden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8800" b="1" spc="0" baseline="0">
                <a:ln w="11430"/>
                <a:gradFill>
                  <a:gsLst>
                    <a:gs pos="0">
                      <a:srgbClr val="FF0066"/>
                    </a:gs>
                    <a:gs pos="82490">
                      <a:srgbClr val="8F6431"/>
                    </a:gs>
                    <a:gs pos="66000">
                      <a:schemeClr val="tx2">
                        <a:lumMod val="60000"/>
                        <a:lumOff val="40000"/>
                      </a:schemeClr>
                    </a:gs>
                    <a:gs pos="100000">
                      <a:srgbClr val="8A4008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Caslon Pro Bold" pitchFamily="18" charset="0"/>
              </a:defRPr>
            </a:lvl1pPr>
            <a:lvl2pPr marL="742950" indent="-28575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spc="30" baseline="0"/>
            </a:lvl2pPr>
            <a:lvl3pPr marL="1143000" indent="-2286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spc="30" baseline="0"/>
            </a:lvl3pPr>
            <a:lvl4pPr marL="1600200" indent="-2286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spc="30" baseline="0"/>
            </a:lvl4pPr>
            <a:lvl5pPr marL="2057400" indent="-2286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spc="30" baseline="0"/>
            </a:lvl5pPr>
            <a:lvl6pPr marL="2514600" indent="-2286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/>
            </a:lvl6pPr>
            <a:lvl7pPr marL="2971800" indent="-2286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/>
            </a:lvl7pPr>
            <a:lvl8pPr marL="3429000" indent="-2286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/>
            </a:lvl8pPr>
            <a:lvl9pPr marL="3886200" indent="-2286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/>
            </a:lvl9pPr>
          </a:lstStyle>
          <a:p>
            <a:pPr algn="ctr"/>
            <a:r>
              <a:rPr lang="en-US" dirty="0"/>
              <a:t>Arboviruses</a:t>
            </a:r>
          </a:p>
        </p:txBody>
      </p:sp>
      <p:pic>
        <p:nvPicPr>
          <p:cNvPr id="5" name="Picture 5" descr="http://vectorie.eu/wp-content/uploads/sites/6/2012/07/CHIKV-and-DENV-viron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6" r="46784" b="12576"/>
          <a:stretch/>
        </p:blipFill>
        <p:spPr bwMode="auto">
          <a:xfrm>
            <a:off x="7629477" y="883723"/>
            <a:ext cx="914400" cy="83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8111">
            <a:off x="1069731" y="1725249"/>
            <a:ext cx="1061770" cy="7024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 descr="D:\CLIPART\dOWNLOAD\Ipacif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45" y="921514"/>
            <a:ext cx="762000" cy="6808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4377392"/>
            <a:ext cx="257897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Transmission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874000" y="5063191"/>
            <a:ext cx="735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solidFill>
                  <a:srgbClr val="FFFF00"/>
                </a:solidFill>
              </a:rPr>
              <a:t>These viruses multiply </a:t>
            </a:r>
            <a:r>
              <a:rPr lang="en-US" sz="2400" dirty="0">
                <a:solidFill>
                  <a:schemeClr val="bg1"/>
                </a:solidFill>
              </a:rPr>
              <a:t>in </a:t>
            </a:r>
            <a:r>
              <a:rPr lang="en-US" sz="2400" i="1" dirty="0">
                <a:solidFill>
                  <a:srgbClr val="FFFF00"/>
                </a:solidFill>
              </a:rPr>
              <a:t>both </a:t>
            </a:r>
            <a:r>
              <a:rPr lang="en-US" sz="2400" dirty="0">
                <a:solidFill>
                  <a:srgbClr val="FFFF00"/>
                </a:solidFill>
              </a:rPr>
              <a:t>the vertebrate host</a:t>
            </a:r>
            <a:r>
              <a:rPr lang="en-US" sz="2400" dirty="0">
                <a:solidFill>
                  <a:schemeClr val="bg1"/>
                </a:solidFill>
              </a:rPr>
              <a:t> and the </a:t>
            </a:r>
            <a:r>
              <a:rPr lang="en-US" sz="2400" dirty="0">
                <a:solidFill>
                  <a:srgbClr val="FFFF00"/>
                </a:solidFill>
              </a:rPr>
              <a:t>bloodsucking vector </a:t>
            </a:r>
            <a:r>
              <a:rPr lang="en-US" sz="2400" dirty="0">
                <a:solidFill>
                  <a:schemeClr val="bg1"/>
                </a:solidFill>
              </a:rPr>
              <a:t>(female). </a:t>
            </a:r>
          </a:p>
        </p:txBody>
      </p:sp>
    </p:spTree>
    <p:extLst>
      <p:ext uri="{BB962C8B-B14F-4D97-AF65-F5344CB8AC3E}">
        <p14:creationId xmlns:p14="http://schemas.microsoft.com/office/powerpoint/2010/main" val="22753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6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1263</Words>
  <Application>Microsoft Office PowerPoint</Application>
  <PresentationFormat>On-screen Show (4:3)</PresentationFormat>
  <Paragraphs>226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46" baseType="lpstr">
      <vt:lpstr>Arial Unicode MS</vt:lpstr>
      <vt:lpstr>Adobe Caslon Pro Bold</vt:lpstr>
      <vt:lpstr>Arial</vt:lpstr>
      <vt:lpstr>Arial Narrow</vt:lpstr>
      <vt:lpstr>ArialMT</vt:lpstr>
      <vt:lpstr>BookAntiqua</vt:lpstr>
      <vt:lpstr>BookAntiqua-Bold</vt:lpstr>
      <vt:lpstr>Calibri</vt:lpstr>
      <vt:lpstr>Century Gothic</vt:lpstr>
      <vt:lpstr>Corbel</vt:lpstr>
      <vt:lpstr>LiberationSans</vt:lpstr>
      <vt:lpstr>LiberationSans,Bold</vt:lpstr>
      <vt:lpstr>LiberationSerif</vt:lpstr>
      <vt:lpstr>LiberationSerif,Bold</vt:lpstr>
      <vt:lpstr>MyriadPro-Bold</vt:lpstr>
      <vt:lpstr>MyriadPro-BoldIt</vt:lpstr>
      <vt:lpstr>Times New Roman</vt:lpstr>
      <vt:lpstr>Wingdings</vt:lpstr>
      <vt:lpstr>Wingdings 2</vt:lpstr>
      <vt:lpstr>Wingdings 3</vt:lpstr>
      <vt:lpstr>Office Theme</vt:lpstr>
      <vt:lpstr>Horizon</vt:lpstr>
      <vt:lpstr>Clarity</vt:lpstr>
      <vt:lpstr>1_Clarity</vt:lpstr>
      <vt:lpstr>Frame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Ghada</cp:lastModifiedBy>
  <cp:revision>121</cp:revision>
  <dcterms:created xsi:type="dcterms:W3CDTF">2016-01-04T18:22:57Z</dcterms:created>
  <dcterms:modified xsi:type="dcterms:W3CDTF">2020-02-02T22:05:59Z</dcterms:modified>
</cp:coreProperties>
</file>