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3"/>
  </p:sldMasterIdLst>
  <p:sldIdLst>
    <p:sldId id="25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89" r:id="rId1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94" autoAdjust="0"/>
    <p:restoredTop sz="94660"/>
  </p:normalViewPr>
  <p:slideViewPr>
    <p:cSldViewPr>
      <p:cViewPr varScale="1">
        <p:scale>
          <a:sx n="87" d="100"/>
          <a:sy n="87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presProps" Target="presProps.xml" /><Relationship Id="rId3" Type="http://schemas.openxmlformats.org/officeDocument/2006/relationships/slideMaster" Target="slideMasters/slideMaster1.xml" /><Relationship Id="rId21" Type="http://schemas.openxmlformats.org/officeDocument/2006/relationships/tableStyles" Target="tableStyle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10" Type="http://schemas.openxmlformats.org/officeDocument/2006/relationships/slide" Target="slides/slide7.xml" /><Relationship Id="rId19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10">
            <a:extLst>
              <a:ext uri="{FF2B5EF4-FFF2-40B4-BE49-F238E27FC236}">
                <a16:creationId xmlns:a16="http://schemas.microsoft.com/office/drawing/2014/main" id="{E1151543-E0A4-D42E-930D-E799ECA38BE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شكل حر 12">
            <a:extLst>
              <a:ext uri="{FF2B5EF4-FFF2-40B4-BE49-F238E27FC236}">
                <a16:creationId xmlns:a16="http://schemas.microsoft.com/office/drawing/2014/main" id="{A2D96ACF-DB74-3DD7-D9C6-4A57F1E59946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29">
            <a:extLst>
              <a:ext uri="{FF2B5EF4-FFF2-40B4-BE49-F238E27FC236}">
                <a16:creationId xmlns:a16="http://schemas.microsoft.com/office/drawing/2014/main" id="{2D126001-3430-A163-F724-92CBC70F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93BE-843A-49CC-93A3-A427CC93195F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7" name="عنصر نائب للتذييل 18">
            <a:extLst>
              <a:ext uri="{FF2B5EF4-FFF2-40B4-BE49-F238E27FC236}">
                <a16:creationId xmlns:a16="http://schemas.microsoft.com/office/drawing/2014/main" id="{DEE03481-60C8-525F-F7CD-3D99F6B1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عنصر نائب لرقم الشريحة 26">
            <a:extLst>
              <a:ext uri="{FF2B5EF4-FFF2-40B4-BE49-F238E27FC236}">
                <a16:creationId xmlns:a16="http://schemas.microsoft.com/office/drawing/2014/main" id="{B8431BA4-6A0C-DC98-2075-B03AF0B4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FEC14-C40C-4BA4-9D14-34AC9C55146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21552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E707F146-3371-A8BF-E65D-E4F8C426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E9D08-C592-484C-AE26-DEBABCCA3018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8C5B631A-620C-1E3F-00AE-957B0282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8E802ECE-4103-CDD0-F2EF-1D0A4439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85EF-DFC1-4A9A-A080-23863A7DEA7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61341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0858752A-6810-2F64-5FBB-9682E6F3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B7A4-5F81-452A-8DF7-0E963248D0ED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6AB0638F-D43C-5FED-8253-87FBB3A1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B15155E3-818E-1F9C-62A8-7AD845B9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F39E0-B941-4A60-8375-FD52DF62926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54509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CECB5F53-3707-D856-4230-7797757E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1884-18E7-42D5-9D08-3800013978AD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771E73AD-2449-963C-1E22-5C72408A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109774FF-42F2-BDDD-1039-FC8EE457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6E239-F8C5-47D2-8AD0-33D12B55A36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07504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10">
            <a:extLst>
              <a:ext uri="{FF2B5EF4-FFF2-40B4-BE49-F238E27FC236}">
                <a16:creationId xmlns:a16="http://schemas.microsoft.com/office/drawing/2014/main" id="{EEADC762-0DCA-C041-C03C-72062BB00C14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شكل حر 12">
            <a:extLst>
              <a:ext uri="{FF2B5EF4-FFF2-40B4-BE49-F238E27FC236}">
                <a16:creationId xmlns:a16="http://schemas.microsoft.com/office/drawing/2014/main" id="{8660316C-7F73-10CB-8570-FF20B58FBE98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تاريخ 3">
            <a:extLst>
              <a:ext uri="{FF2B5EF4-FFF2-40B4-BE49-F238E27FC236}">
                <a16:creationId xmlns:a16="http://schemas.microsoft.com/office/drawing/2014/main" id="{BD42B3F7-B043-33DE-B896-967623BC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46C6-B7F5-496D-88B7-2D2B9F0A2558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7" name="عنصر نائب للتذييل 4">
            <a:extLst>
              <a:ext uri="{FF2B5EF4-FFF2-40B4-BE49-F238E27FC236}">
                <a16:creationId xmlns:a16="http://schemas.microsoft.com/office/drawing/2014/main" id="{335B9E59-34C3-9DDD-23D6-751653DC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عنصر نائب لرقم الشريحة 5">
            <a:extLst>
              <a:ext uri="{FF2B5EF4-FFF2-40B4-BE49-F238E27FC236}">
                <a16:creationId xmlns:a16="http://schemas.microsoft.com/office/drawing/2014/main" id="{CA1A3EC2-7DC3-25A2-CCAC-97357183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13796-47F4-4042-BC70-52799E371E3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653108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6E2C40A6-AB48-08DF-4AD6-18C6462F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8644-4938-47F6-A13E-B162A865554B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768199AC-120C-BD65-E372-540338D8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ED194823-D621-9C8F-9118-A85CE90F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7E970-CA03-4608-8AA8-1FB7D5BEA62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8678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9">
            <a:extLst>
              <a:ext uri="{FF2B5EF4-FFF2-40B4-BE49-F238E27FC236}">
                <a16:creationId xmlns:a16="http://schemas.microsoft.com/office/drawing/2014/main" id="{87A93CE0-00FD-5951-37DA-DE2FBCF9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BF14-67A1-4AF8-BCC3-86D760D7F9C2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8" name="عنصر نائب للتذييل 21">
            <a:extLst>
              <a:ext uri="{FF2B5EF4-FFF2-40B4-BE49-F238E27FC236}">
                <a16:creationId xmlns:a16="http://schemas.microsoft.com/office/drawing/2014/main" id="{A6F07C8C-29BD-820E-12C3-8F981518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17">
            <a:extLst>
              <a:ext uri="{FF2B5EF4-FFF2-40B4-BE49-F238E27FC236}">
                <a16:creationId xmlns:a16="http://schemas.microsoft.com/office/drawing/2014/main" id="{42FE987A-84DC-84E4-8B04-C9F39218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E6281-7B67-49C0-8458-F50D0D0AA57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3441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>
            <a:extLst>
              <a:ext uri="{FF2B5EF4-FFF2-40B4-BE49-F238E27FC236}">
                <a16:creationId xmlns:a16="http://schemas.microsoft.com/office/drawing/2014/main" id="{EC7261FE-EE6F-0CB7-F4B0-062DF34E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CF6F-4874-4529-A30E-D440EC9CD6B2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4" name="عنصر نائب للتذييل 21">
            <a:extLst>
              <a:ext uri="{FF2B5EF4-FFF2-40B4-BE49-F238E27FC236}">
                <a16:creationId xmlns:a16="http://schemas.microsoft.com/office/drawing/2014/main" id="{24241784-4096-D127-CC0F-7C1B05C8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17">
            <a:extLst>
              <a:ext uri="{FF2B5EF4-FFF2-40B4-BE49-F238E27FC236}">
                <a16:creationId xmlns:a16="http://schemas.microsoft.com/office/drawing/2014/main" id="{1F717AEA-1EA4-D3CE-8D0A-1786552F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62E69-5462-411B-9834-E6B1549A971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7567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>
            <a:extLst>
              <a:ext uri="{FF2B5EF4-FFF2-40B4-BE49-F238E27FC236}">
                <a16:creationId xmlns:a16="http://schemas.microsoft.com/office/drawing/2014/main" id="{B4C50F8D-2886-32E9-C677-48FB11B7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99E3-A2AE-40C2-A39F-F4A6E519DA70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3" name="عنصر نائب للتذييل 21">
            <a:extLst>
              <a:ext uri="{FF2B5EF4-FFF2-40B4-BE49-F238E27FC236}">
                <a16:creationId xmlns:a16="http://schemas.microsoft.com/office/drawing/2014/main" id="{2D922326-B77A-A1B6-515B-BD362743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17">
            <a:extLst>
              <a:ext uri="{FF2B5EF4-FFF2-40B4-BE49-F238E27FC236}">
                <a16:creationId xmlns:a16="http://schemas.microsoft.com/office/drawing/2014/main" id="{1B8E07B0-4EB6-9BE0-DE27-31412BB8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33F54-5293-47C8-BA50-BE9C257B593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7881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4D5414-A61A-C00E-C412-6F1B27B5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E165-ADE2-45EB-AD2A-AE5A5B6B32DE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82C3D6A-718E-A048-F3D7-9CBA5081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18D1D4-CB98-98DB-C8B5-886575BF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1A04D0EE-EF6B-4BE2-8BD5-3298E14C90D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70206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51F516A3-7884-DFBA-9ADA-7DB56BC1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18277-4D2D-41B4-9A08-7C9F116721CA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3F7A4A1B-960B-996B-8A82-ABF59B41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461387CB-03DF-F403-2499-6EF8FC7C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40BB8-6B2D-446A-99BC-F9FC0BF2A9B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99857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>
            <a:extLst>
              <a:ext uri="{FF2B5EF4-FFF2-40B4-BE49-F238E27FC236}">
                <a16:creationId xmlns:a16="http://schemas.microsoft.com/office/drawing/2014/main" id="{389BEF88-DC7F-658D-8BEB-B077E9FA89FF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شكل حر 15">
            <a:extLst>
              <a:ext uri="{FF2B5EF4-FFF2-40B4-BE49-F238E27FC236}">
                <a16:creationId xmlns:a16="http://schemas.microsoft.com/office/drawing/2014/main" id="{31FFF018-3D58-CC2F-C48A-E526FF8EC2A5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عنصر نائب للعنوان 8">
            <a:extLst>
              <a:ext uri="{FF2B5EF4-FFF2-40B4-BE49-F238E27FC236}">
                <a16:creationId xmlns:a16="http://schemas.microsoft.com/office/drawing/2014/main" id="{80A90160-18FE-587B-9406-7B75BDD90C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9" name="عنصر نائب للنص 29">
            <a:extLst>
              <a:ext uri="{FF2B5EF4-FFF2-40B4-BE49-F238E27FC236}">
                <a16:creationId xmlns:a16="http://schemas.microsoft.com/office/drawing/2014/main" id="{4DACDE9D-F0B5-06C8-5117-19CB3EBB9D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6E08194A-B7EC-3DF5-624D-3A1B54028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3A8DE-CF37-4BB2-9FBB-C6ABD32D7AAF}" type="datetimeFigureOut">
              <a:rPr lang="ar-SA"/>
              <a:pPr>
                <a:defRPr/>
              </a:pPr>
              <a:t>07/10/1443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CC0ABFDF-8757-2214-50D9-ED37BC50E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31C19BA3-84DE-DCA8-4E98-59F59E815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9B9A98"/>
                </a:solidFill>
                <a:cs typeface="Tahoma" panose="020B0604030504040204" pitchFamily="34" charset="0"/>
              </a:defRPr>
            </a:lvl1pPr>
          </a:lstStyle>
          <a:p>
            <a:fld id="{FCD7E0AB-19E4-430D-8D87-4E2FDDA91BEB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9pPr>
    </p:titleStyle>
    <p:bodyStyle>
      <a:lvl1pPr marL="419100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r" rtl="1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r" rtl="1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BC2CE8-0AB2-25EF-01BF-74FC8243F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7992888" cy="2301240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>
                <a:solidFill>
                  <a:srgbClr val="002060"/>
                </a:solidFill>
              </a:rPr>
              <a:t> </a:t>
            </a:r>
            <a:r>
              <a:rPr sz="3200">
                <a:solidFill>
                  <a:srgbClr val="002060"/>
                </a:solidFill>
              </a:rPr>
              <a:t> 2. Renal Reabsorption and Secretion.</a:t>
            </a:r>
            <a:endParaRPr lang="ar-SA" sz="3200">
              <a:solidFill>
                <a:srgbClr val="002060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6B16FDC-C558-0AED-E83B-BAEA0F161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5876925"/>
            <a:ext cx="6400800" cy="841375"/>
          </a:xfrm>
        </p:spPr>
        <p:txBody>
          <a:bodyPr/>
          <a:lstStyle/>
          <a:p>
            <a:pPr algn="ctr" rtl="0" eaLnBrk="1" hangingPunct="1">
              <a:lnSpc>
                <a:spcPct val="70000"/>
              </a:lnSpc>
              <a:defRPr/>
            </a:pPr>
            <a:endParaRPr lang="ar-EG" altLang="en-US" sz="1400" b="1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rtl="0" eaLnBrk="1" hangingPunct="1">
              <a:lnSpc>
                <a:spcPct val="70000"/>
              </a:lnSpc>
              <a:defRPr/>
            </a:pPr>
            <a:r>
              <a:rPr lang="en-US" altLang="en-US" sz="1600" b="1">
                <a:solidFill>
                  <a:srgbClr val="002060"/>
                </a:solidFill>
                <a:cs typeface="Tahoma" panose="020B0604030504040204" pitchFamily="34" charset="0"/>
              </a:rPr>
              <a:t>Prof. Sherif W. Mansour</a:t>
            </a:r>
          </a:p>
          <a:p>
            <a:pPr algn="ctr" rtl="0" eaLnBrk="1" hangingPunct="1">
              <a:lnSpc>
                <a:spcPct val="70000"/>
              </a:lnSpc>
              <a:defRPr/>
            </a:pPr>
            <a:r>
              <a:rPr lang="en-US" altLang="en-US" sz="1600" b="1">
                <a:solidFill>
                  <a:srgbClr val="002060"/>
                </a:solidFill>
                <a:cs typeface="Tahoma" panose="020B0604030504040204" pitchFamily="34" charset="0"/>
              </a:rPr>
              <a:t>Physiology dpt., Mutah School of medicine</a:t>
            </a:r>
            <a:endParaRPr lang="ar-EG" altLang="en-US" sz="1600" b="1">
              <a:solidFill>
                <a:srgbClr val="002060"/>
              </a:solidFill>
            </a:endParaRPr>
          </a:p>
          <a:p>
            <a:pPr algn="ctr" rtl="0" eaLnBrk="1" hangingPunct="1">
              <a:lnSpc>
                <a:spcPct val="70000"/>
              </a:lnSpc>
              <a:defRPr/>
            </a:pPr>
            <a:r>
              <a:rPr lang="en-US" altLang="en-US" sz="1600" b="1">
                <a:solidFill>
                  <a:srgbClr val="002060"/>
                </a:solidFill>
                <a:cs typeface="Tahoma" panose="020B0604030504040204" pitchFamily="34" charset="0"/>
              </a:rPr>
              <a:t>2020-2021</a:t>
            </a:r>
            <a:endParaRPr lang="ar-SA" altLang="en-US" sz="1600" b="1">
              <a:solidFill>
                <a:srgbClr val="002060"/>
              </a:solidFill>
            </a:endParaRPr>
          </a:p>
        </p:txBody>
      </p:sp>
      <p:pic>
        <p:nvPicPr>
          <p:cNvPr id="13316" name="Picture 2" descr="C:\Users\Dr Sherif\Desktop\مؤتة.jpg">
            <a:extLst>
              <a:ext uri="{FF2B5EF4-FFF2-40B4-BE49-F238E27FC236}">
                <a16:creationId xmlns:a16="http://schemas.microsoft.com/office/drawing/2014/main" id="{C2AFD149-A9C1-438C-11F2-9C18402FD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188"/>
            <a:ext cx="10858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794AF072-DF7D-5A28-DA4A-CA309268D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35861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B9F03AA-2167-E248-2E3F-51D74946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463"/>
            <a:ext cx="8785225" cy="4525962"/>
          </a:xfrm>
        </p:spPr>
        <p:txBody>
          <a:bodyPr/>
          <a:lstStyle/>
          <a:p>
            <a:pPr marL="34925" indent="0" algn="ctr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Handling of Potassium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handling of potassium: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K+ load = 760/mEq per day.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-This amount is completely reabsorbed as follows: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reabsorbed actively by the PCT.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reabsorbed by secondary active co-transport with Na+ &amp; Cl- in the thick ascending limb of the loop of Henle (1 Na+, 1 K+, 2Cl-).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absorbed from cortical collecting duct only if Aldosterone is absent.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Excreted K+ is derived from secretion rather than from filtration as follows: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Mainly in DCT &amp; cortical collecting tubules.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K+ is secreted in these sites by the principal cells in exchange with Na+ by counter transport under the effect of Aldosterone hormone.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At principal cells Na+, K+ ATPase pumps Na+ outside basilar membrane &amp; K+ to inside the cell then it diffuses out to the lumen.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Intracellular migration of Na+ → ↓ potential difference across the tubular cell → ↑ movement of K+ into the tubular lumen.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There is competition for the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K+ &amp; H+ secretion i.e. 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↑ H+ secretion → ↓ K+ secretion.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BFC9603-2277-F842-1245-D67205FA3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F0B68D15-61D6-4014-038C-69F2ED834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F5F5B7A2-1EB0-3924-19FC-91BEC9C33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4221163"/>
            <a:ext cx="15071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FEFDC53-556C-8A5D-AE37-80DAF6DD0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463"/>
            <a:ext cx="8785225" cy="4525962"/>
          </a:xfrm>
        </p:spPr>
        <p:txBody>
          <a:bodyPr/>
          <a:lstStyle/>
          <a:p>
            <a:pPr marL="34925" indent="0" algn="ctr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affect potassium excretion:</a:t>
            </a:r>
          </a:p>
          <a:p>
            <a:pPr marL="34925" indent="0" algn="ctr" rtl="0">
              <a:buFont typeface="Wingdings 2" panose="05020102010507070707" pitchFamily="18" charset="2"/>
              <a:buNone/>
            </a:pP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ctr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increase K+ excretion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Increase K+ intake (Fruits &amp; vegetables are rich in K+).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Increased Aldosterone hormone by stimulating Na+ /K+ ATPase pump &amp; also by increasing luminal border permeability to K+.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Increase  tubular flow rate through the distal nephron because of rapid flow → Decrease tubular K+ concentration → no stop of further secretion.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Increase excretion of anions as Cl-, HCO3- &amp; HPO4-.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Some diuretics.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Chronic acidosis → Decrease Na+ &amp; water reabsorption by PCT → Increase tubular flow rate to distal tubules.</a:t>
            </a:r>
          </a:p>
          <a:p>
            <a:pPr marL="34925" indent="0" algn="ctr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Decrease K+ excretion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Decrease amount of K+ intake.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Decrease Aldosterone hormone.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Decrease tubular flow rate through the distal portions.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Acute Increase in H+ concentration inside the distal convoluted tubules by suppression of the activity of Na+/ K+ ATPase pump as well as the competition for Na+ in the tubular fluid.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Endothelins, IL-1, PGE2, ANP &amp; Amiloride drug by inhibiting Na+-K+ ATPase.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92497B6-F639-B40D-E1F4-47BEC29B6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72B02A4-3384-3858-489B-CCA7785ED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B293B3E6-2CD9-BD7B-2FBA-F8A89A77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4221163"/>
            <a:ext cx="15071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1AADB1A-69BB-B6B6-D9D1-B5D1C1BE0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7463"/>
            <a:ext cx="8928100" cy="4525962"/>
          </a:xfrm>
        </p:spPr>
        <p:txBody>
          <a:bodyPr/>
          <a:lstStyle/>
          <a:p>
            <a:pPr marL="34925" indent="0" algn="ctr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Handling of Glucose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nearly completely reabsorbed by the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PCT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kidney.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is typical substance that is reabsorbed by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active transport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(co-transport mechanism being coupled with Na+ reabsorption) as follow: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 1st half of PCT: common carrier binds both Na+ &amp; glucose at the luminal brush border (where Na+ diffuses from lumen to inside the cell along electro chemical gradient) → glucose transported into the cell against concentration gradient.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Increased glucose concentration inside cells → passive transport of glucose across the basolateral border to interstitium by facilitated diffusion.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Common carrier for Na+ &amp; glucose at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luminal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border is called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SGLT2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 glucose carrier at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basolateral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 is called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GLUT2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Energy needed for this transport is derived from energy released by Na+ K+ ATPase at basolateral border of cells.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Insulin hormone is not essential for glucose transport in PCT cells.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threshold of glucose: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the blood level of glucose below it glucose is never appears in urine (completely reabsorbed &amp; its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clearance = zero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This level =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180mg/dl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normal adult.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carriers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saturated.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180 mg/dl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glucose starts to appear in the urine (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Glucosuria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E4FE7B0-5983-4AF5-6F06-CCE11411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8F60641-6E1B-5483-EC9B-3454333A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6510BA88-A435-5C07-4035-1EA40335F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4221163"/>
            <a:ext cx="15071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65FF959-8130-06DE-2FE1-B8ADEAC7C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6350"/>
            <a:ext cx="8929688" cy="4525963"/>
          </a:xfrm>
        </p:spPr>
        <p:txBody>
          <a:bodyPr/>
          <a:lstStyle/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Tubular maximum transport of glucose TmG: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Definition: the tubular load level of glucose at which any excess glucose is excreted in the urine. 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carriers are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saturated.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Value: =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mg/min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corresponding to plasma level =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mg/dl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mg/min in  females).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E1419CC-B91D-ECCF-3F6D-62DDDE91B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6F3C9252-8556-D3F2-C98D-CC9A2B52E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5AD8CE3A-B061-4A9D-4BFC-075E7B883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4221163"/>
            <a:ext cx="15071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5606" name="Picture 5">
            <a:extLst>
              <a:ext uri="{FF2B5EF4-FFF2-40B4-BE49-F238E27FC236}">
                <a16:creationId xmlns:a16="http://schemas.microsoft.com/office/drawing/2014/main" id="{DF1A1F82-CBE3-04C9-9B82-281AC4D0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68405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6">
            <a:extLst>
              <a:ext uri="{FF2B5EF4-FFF2-40B4-BE49-F238E27FC236}">
                <a16:creationId xmlns:a16="http://schemas.microsoft.com/office/drawing/2014/main" id="{FCCAE1C4-9BD6-7667-607E-99CB0E82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05038"/>
            <a:ext cx="1366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2060"/>
                </a:solidFill>
              </a:rPr>
              <a:t>Lumen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C1CC-AEEB-275D-E26C-ED719FD7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060575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E28625C7-F8BC-617D-7AE0-385F33AD6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2700"/>
            <a:ext cx="8856663" cy="5937250"/>
          </a:xfrm>
        </p:spPr>
        <p:txBody>
          <a:bodyPr/>
          <a:lstStyle/>
          <a:p>
            <a:pPr marL="34925" indent="0" algn="ctr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Renal tubule</a:t>
            </a:r>
          </a:p>
          <a:p>
            <a:pPr marL="34925" indent="0" algn="l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l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Tubular Transport Maximum of substance x (Tm x)</a:t>
            </a:r>
          </a:p>
          <a:p>
            <a:pPr marL="34925" indent="0" algn="l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Tm of a certain substance is the maximal amount of this substance that can be transported by the tubular cells per minute.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Such transport can be reabsorption (as glucose &amp; protein) or secretion (as PAHA &amp; creatinine) or both (as K+).</a:t>
            </a:r>
          </a:p>
          <a:p>
            <a:pPr marL="34925" indent="0" algn="ctr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Handling of Sodium &amp; Sodium Balance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•Na+ is the chief cation in the extracellular fluid (10% of Na is found in intracellular fluid).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•Body content of Na+ =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mole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in: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Non-exchangeable form (40%), found in bone.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Exchangeable form is found in extracellular fluid &amp; has strict homeostasis.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•Dietary intake of Na+ = 4 -20 gm/day, If NaCl intake is increased its excretion in urine will increase (&amp; vice versa)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•Small amount are excreted in sweat &amp; stool (only 4%).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sodium in the body are: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1.Keeping volumes of both extracellular fluid &amp; blood constant → maintains normal ABP.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2.Formation of resting membrane potential, action potential &amp; conduction of nerve impulse.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3.Skeletal &amp; smooth muscle contraction by releasing Ca++ from sarcoplasmic reticulum.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4.Controlling release of many vital substances in body as renin &amp; Aldosterone.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5.Bone formation.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71E1B1EA-E160-C8EC-096B-AF07786A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2700"/>
            <a:ext cx="8856663" cy="5937250"/>
          </a:xfrm>
        </p:spPr>
        <p:txBody>
          <a:bodyPr/>
          <a:lstStyle/>
          <a:p>
            <a:pPr marL="34925" indent="0" algn="ctr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 reabsorption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•Na+ reabsorption is associated with transport of many other substances as H2O, H+, glucose, amino acids, Cl-, HCO3- , and K+.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•It is the major function of the kidney so 80% of O2 consumption by the kidney is used for both Na+ &amp; Cl- reabsorption.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handling of Na+: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1)Na+ reabsorption in PCT   (70%).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-About 70% of Na+ load is reabsorbed in PCT.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-At the luminal border: Na+ is transported from lumen to inside cells by facilitated diffusion under effect of: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 Concentration gradient.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2. Electrical gradient (in lumen – 3 mv &amp; inside cell – 70 mv).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-This is helped by large surface area of brush border of PCT &amp; by presence of carriers.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-At baso-lateral border: Na+ crosses to interstitium fluid by active pump against its electrochemical gradient by Na+- K+ ATPase activity (for each 3 Na+ pumped out only 2K+ ions are carried in).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-After entering the cell K+ ions diffuses back again to the interstitium helped by concentration gradient &amp; high permeability of cell membrane → maintain the intracellular negativity in relation to luminal fluid → ↑ Na+ entry to the cell (help the facilitated diffusion).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1">
            <a:extLst>
              <a:ext uri="{FF2B5EF4-FFF2-40B4-BE49-F238E27FC236}">
                <a16:creationId xmlns:a16="http://schemas.microsoft.com/office/drawing/2014/main" id="{90ED7F4D-3245-FD41-E3CA-26A6B2E47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" r="65436" b="65729"/>
          <a:stretch>
            <a:fillRect/>
          </a:stretch>
        </p:blipFill>
        <p:spPr>
          <a:xfrm>
            <a:off x="1187450" y="981075"/>
            <a:ext cx="6580188" cy="4351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EC724-567B-A897-1873-9274B2E1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4525963"/>
          </a:xfrm>
        </p:spPr>
        <p:txBody>
          <a:bodyPr/>
          <a:lstStyle/>
          <a:p>
            <a:pPr marL="36512" indent="0" algn="just" rtl="0"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reabsorption result in:</a:t>
            </a:r>
          </a:p>
          <a:p>
            <a:pPr marL="36512" indent="0" algn="just" rtl="0">
              <a:buFont typeface="Wingdings 2" panose="05020102010507070707" pitchFamily="18" charset="2"/>
              <a:buNone/>
              <a:defRPr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Reabsorption of 70% of water “obligatory water reabsorption” because of the high osmolality created by Na+ reabsorption.</a:t>
            </a:r>
          </a:p>
          <a:p>
            <a:pPr marL="36512" indent="0" algn="just" rtl="0">
              <a:buFont typeface="Wingdings 2" panose="05020102010507070707" pitchFamily="18" charset="2"/>
              <a:buNone/>
              <a:defRPr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Active co-transport transport of glucose, amino acids, HCO3- &amp; other organic acids (these substance are carried by same carrier of Na+ ).</a:t>
            </a:r>
          </a:p>
          <a:p>
            <a:pPr marL="36512" indent="0" algn="just" rtl="0">
              <a:buFont typeface="Wingdings 2" panose="05020102010507070707" pitchFamily="18" charset="2"/>
              <a:buNone/>
              <a:defRPr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Passive diffusion of Cl- (in 2nd half of PCT due to ↑Cl- concentration).</a:t>
            </a:r>
          </a:p>
          <a:p>
            <a:pPr algn="just" rtl="0">
              <a:defRPr/>
            </a:pP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20A8446-304A-EB24-52C0-4B6A2203A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7412" name="Picture 4" descr="http://www.uic.edu/classes/bios/bios100/lecturesf04am/iontransport01b.jpg">
            <a:extLst>
              <a:ext uri="{FF2B5EF4-FFF2-40B4-BE49-F238E27FC236}">
                <a16:creationId xmlns:a16="http://schemas.microsoft.com/office/drawing/2014/main" id="{923EA442-852F-E0B4-B3E4-83734C27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/>
          <a:stretch>
            <a:fillRect/>
          </a:stretch>
        </p:blipFill>
        <p:spPr bwMode="auto">
          <a:xfrm>
            <a:off x="539750" y="2781300"/>
            <a:ext cx="35274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>
            <a:extLst>
              <a:ext uri="{FF2B5EF4-FFF2-40B4-BE49-F238E27FC236}">
                <a16:creationId xmlns:a16="http://schemas.microsoft.com/office/drawing/2014/main" id="{5D65C366-4639-221B-68C3-3FFC906E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7414" name="Picture 2" descr="http://www.nature.com/ki/journal/v75/n12/images/ki200987f1.jpg">
            <a:extLst>
              <a:ext uri="{FF2B5EF4-FFF2-40B4-BE49-F238E27FC236}">
                <a16:creationId xmlns:a16="http://schemas.microsoft.com/office/drawing/2014/main" id="{E36421CC-7540-77E4-4066-08EA576C4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6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81300"/>
            <a:ext cx="41036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6C3E380D-ECD0-6489-0536-57D8E760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4525963"/>
          </a:xfrm>
        </p:spPr>
        <p:txBody>
          <a:bodyPr/>
          <a:lstStyle/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Na+ reabsorption in the loop of Henle (20%)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 descending part: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only part in the nephron in which Na+ is not reabsorbed (also this part is freely permeable to H2O → hypertonic tubular fluid).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 ascending part: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reabsorption of Na+.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 ascending part: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reabsorption of 20% of Na+ by co-transport protein carrier (1Na+, 2 Cl- &amp; 1K+) mechanism (also this part is poorly permeable to water→ fluid leaving this thick part is hypotonic).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Na+ reabsorption in the distal convoluting &amp; collecting tubules (10%)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- 10% of Na+ is actively reabsorbed, in exchange with H+ or  K+ by the help of Aldosterone hormone.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Na+ reabsorption is active along the nephron except in thin ascending part of loop of Henle.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5506775-1DCA-9818-67AA-314BB40C3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95AF0AD-65A0-C8AF-D4B5-17A80C1AF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9277175A-46A2-7F21-FEA2-277D5391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4221163"/>
            <a:ext cx="15071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2" descr="http://ocw.tufts.edu/data/33/494979/495006_xlarge.jpg">
            <a:extLst>
              <a:ext uri="{FF2B5EF4-FFF2-40B4-BE49-F238E27FC236}">
                <a16:creationId xmlns:a16="http://schemas.microsoft.com/office/drawing/2014/main" id="{D368A8DA-2EEA-301C-B9DF-6157BA55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20158" r="7162" b="11935"/>
          <a:stretch>
            <a:fillRect/>
          </a:stretch>
        </p:blipFill>
        <p:spPr bwMode="auto">
          <a:xfrm>
            <a:off x="1258888" y="4365625"/>
            <a:ext cx="669766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553392D-EDD1-9BD5-CE87-46889AEB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785225" cy="4525962"/>
          </a:xfrm>
        </p:spPr>
        <p:txBody>
          <a:bodyPr/>
          <a:lstStyle/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controlling Na+ reabsorption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NaCL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intake per day: increase intake → increase Na+ reabsorption &amp; excretion (&amp; vice versa).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Hormonal factors: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Aldosterone:  Acts mainly on principal cells of DCT &amp; collecting ducts → increase Na+ reabsorption in exchange with K+ &amp; H+.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Glucocorticoids : Weak Aldosterone like action on sodium reabsorption → Na+ &amp; water retention &amp; decrease Na+ excretion in urine.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Sex hormones (estrogens): Salt retention effect, so contraceptive pills that contain oestrogen → oedema in prolonged use.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PGE2:  Increase Na+ excretion in urine (naturesis)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Endothelins causes naturesis by increasing PGE2.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Atrial naturetic peptide (ANP):   Decrease  Na+ reabsorption &amp; increase excretion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Glomerulotubular balance: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Increase GFR → increase tubular load of any substance → increase its reabsorption to prevent overloading of the distal tubules with these solutes.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This mechanism is independent of any nervous or hormonal factors i.e., intrinsic mechanism &amp; occur mainly in PCT &amp; to less extent loop of Henle.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4-Effect of ABP: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Increase ABP above 180 mmHg → increase Na+ excretion &amp; urine output “pressure diuresis”.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586778A-06DE-F294-4091-EFA11F5F0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07DC0DD-4438-CD59-FB05-80D955617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E0BF46E7-3943-230E-F78D-0A35C6170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4221163"/>
            <a:ext cx="15071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C84C9C6-3BFD-F4E3-154B-765A37381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785225" cy="4525962"/>
          </a:xfrm>
        </p:spPr>
        <p:txBody>
          <a:bodyPr/>
          <a:lstStyle/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 Diuretics: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Osmotic diuretics as mannitol→ Decrease Na+ reabsorption from PCT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Loop diuretics (Lasix) → Decrease Na+ reabsorption from Henle's loop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Aldactone → Decrease Aldosterone → Decrease Na+ reabsorption from DCT. 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that occur inside PCT: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of Na+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is reabsorbed.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of water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(= 87.5 ml) is reabsorbed = obligatory water reabsorption → 37.5 ml from the GFR will continue to loop.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Co-transport of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K+, glucose, amino acids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other organic acids at the 1st half of PCT.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Absorption of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CL- &amp; secretion of H+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in the 2nd half of PCT.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Reabsorption &amp; synthesis of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NaHCO3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Remaining tubular fluid is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isotonic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(300 m. osmol/L) but slightly acidic (pH &lt; 7.35).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6CAA5B7-AA48-780B-5E8E-09DA4956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AD3FBA38-DD19-DE79-E8B2-87A881497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D921BA6A-0DBA-16CD-A6D9-2A2F603A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4221163"/>
            <a:ext cx="15071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0FDAFB9F-2562-C59E-72A8-A03A7EB6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463"/>
            <a:ext cx="8785225" cy="4525962"/>
          </a:xfrm>
        </p:spPr>
        <p:txBody>
          <a:bodyPr/>
          <a:lstStyle/>
          <a:p>
            <a:pPr marL="34925" indent="0" algn="ctr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handling of Urea </a:t>
            </a:r>
          </a:p>
          <a:p>
            <a:pPr marL="34925" indent="0" algn="ctr" rtl="0">
              <a:buFont typeface="Wingdings 2" panose="05020102010507070707" pitchFamily="18" charset="2"/>
              <a:buNone/>
            </a:pP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to 60% of the filtered urea are excreted &amp; this amount depends on Urea concentration in plasma &amp; GFR.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Small amounts of urea is reabsorbed in PCT.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Urea balance: (its production = its excretion)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Its production depends on protein metabolism.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•Its excretion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depends on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H2O reabsorption in collecting ducts: ↑↑ H2O reabsorption → ↑ concentration of urea inside renal tubules → passive diffusion of urea to medulla &amp; ↓ its excretion.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Urine flow rate: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Concentrated urine &amp; low flow à 80% of urea reabsorption.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Diluted urine &amp; high flow rate à 40% of urea reabsorption. 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GFR: Decrease GFR à Decrease urea excretion à  increase plasma urea. </a:t>
            </a:r>
          </a:p>
          <a:p>
            <a:pPr marL="34925" indent="0" algn="l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 algn="ctr" rtl="0">
              <a:buFont typeface="Wingdings 2" panose="05020102010507070707" pitchFamily="18" charset="2"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Handling of Chloride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Chloride ions are the main extra cellular anion &amp; it equals about 104 mEq/L.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More than 99% of the filtered chloride are reabsorbed and this reabsorption may be either: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PCT &amp; collecting tubules secondary to Na+ reabsorption.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thick ascending limb of Henel’s loop (Na+, K+ &amp; 2 Cl-).</a:t>
            </a:r>
          </a:p>
          <a:p>
            <a:pPr marL="34925" indent="0" algn="just" rtl="0">
              <a:buFont typeface="Wingdings 2" panose="05020102010507070707" pitchFamily="18" charset="2"/>
              <a:buNone/>
            </a:pPr>
            <a:endParaRPr lang="en-US" alt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92EFC8C-41D7-D44A-0FD0-BEA4FB7B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C6AD9873-C905-108D-743A-99421F410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CA5BCE2F-6129-C8B8-02D3-CBFDE133C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4221163"/>
            <a:ext cx="15071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715FE-DB7D-4992-A775-A0225A7049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0DF93-8DFF-4EE6-BCEF-F38489C34C8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626</TotalTime>
  <Words>1927</Words>
  <Application>Microsoft Office PowerPoint</Application>
  <PresentationFormat>On-screen Show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تقنية</vt:lpstr>
      <vt:lpstr>  2. Renal Reabsorption and Secretion.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CARDIAC CYCLE</dc:title>
  <dc:creator>Dr.Waleed R. Ezzat</dc:creator>
  <cp:lastModifiedBy>Sanabil Hassanat</cp:lastModifiedBy>
  <cp:revision>86</cp:revision>
  <dcterms:created xsi:type="dcterms:W3CDTF">2018-04-21T22:12:54Z</dcterms:created>
  <dcterms:modified xsi:type="dcterms:W3CDTF">2022-05-08T07:13:58Z</dcterms:modified>
</cp:coreProperties>
</file>