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12" r:id="rId3"/>
    <p:sldId id="273" r:id="rId4"/>
    <p:sldId id="345" r:id="rId5"/>
    <p:sldId id="274" r:id="rId6"/>
    <p:sldId id="317" r:id="rId7"/>
    <p:sldId id="328" r:id="rId8"/>
    <p:sldId id="276" r:id="rId9"/>
    <p:sldId id="341" r:id="rId10"/>
    <p:sldId id="313" r:id="rId11"/>
    <p:sldId id="277" r:id="rId12"/>
    <p:sldId id="318" r:id="rId13"/>
    <p:sldId id="278" r:id="rId14"/>
    <p:sldId id="280" r:id="rId15"/>
    <p:sldId id="344" r:id="rId16"/>
    <p:sldId id="281" r:id="rId17"/>
    <p:sldId id="319" r:id="rId18"/>
    <p:sldId id="342" r:id="rId19"/>
    <p:sldId id="282" r:id="rId20"/>
    <p:sldId id="320" r:id="rId21"/>
    <p:sldId id="283" r:id="rId22"/>
    <p:sldId id="285" r:id="rId23"/>
    <p:sldId id="331" r:id="rId24"/>
    <p:sldId id="287" r:id="rId25"/>
    <p:sldId id="332" r:id="rId26"/>
    <p:sldId id="334" r:id="rId27"/>
    <p:sldId id="315" r:id="rId28"/>
    <p:sldId id="323" r:id="rId29"/>
    <p:sldId id="335" r:id="rId30"/>
    <p:sldId id="343" r:id="rId31"/>
    <p:sldId id="336" r:id="rId32"/>
    <p:sldId id="337" r:id="rId33"/>
    <p:sldId id="339" r:id="rId34"/>
    <p:sldId id="296" r:id="rId35"/>
    <p:sldId id="298" r:id="rId36"/>
    <p:sldId id="297" r:id="rId37"/>
    <p:sldId id="340" r:id="rId38"/>
    <p:sldId id="299" r:id="rId39"/>
    <p:sldId id="324" r:id="rId40"/>
    <p:sldId id="316" r:id="rId41"/>
    <p:sldId id="301" r:id="rId42"/>
    <p:sldId id="302" r:id="rId43"/>
    <p:sldId id="303" r:id="rId44"/>
    <p:sldId id="304" r:id="rId45"/>
    <p:sldId id="307" r:id="rId46"/>
    <p:sldId id="309" r:id="rId47"/>
    <p:sldId id="310" r:id="rId48"/>
    <p:sldId id="32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82" autoAdjust="0"/>
  </p:normalViewPr>
  <p:slideViewPr>
    <p:cSldViewPr>
      <p:cViewPr varScale="1">
        <p:scale>
          <a:sx n="61" d="100"/>
          <a:sy n="61" d="100"/>
        </p:scale>
        <p:origin x="16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3FB7F-89D5-409C-AF39-AC899026BE14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7409C-2219-478E-97CA-4A6DE2973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3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7409C-2219-478E-97CA-4A6DE2973A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5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5779-1ADE-4A86-9FFE-DEFDF838C287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0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9DF6-4E2E-411C-AE40-1FE92F0C4983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9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E415-497F-4620-8509-82BDEA0C008E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CF28-F9D4-4683-B06F-650E2DD871CF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35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80D3-523F-4391-BDB8-E906B19F198E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0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BB2-B392-4A0E-8033-09E830B310EB}" type="datetime1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33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B989-90E7-4E71-95C1-260B1F348BF1}" type="datetime1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09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D37C-4355-45D8-9F55-F5242E874C3F}" type="datetime1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8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80DD-76C4-428F-B851-01B7E5ED2DB8}" type="datetime1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91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78458-5213-46F0-9B14-76A2F71C1822}" type="datetime1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2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DC56C-3F11-4FA1-87AB-3608C4745434}" type="datetime1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5D821-6D2D-401C-A1CE-886E1423B0AC}" type="datetime1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9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35.wdp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8.wdp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1.wdp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4.wdp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6.wdp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2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dirty="0"/>
              <a:t>The digestive system II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Prof Dr Hala Elmazar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2" descr="http://www.helpingyoucare.com/wp-content/uploads/2012/04/Digestive-System-image-courtesy-of-Wikipedia-Commons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2348880"/>
            <a:ext cx="4464496" cy="3816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88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The stomach</a:t>
            </a:r>
            <a:endParaRPr lang="ar-JO" sz="32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714356"/>
            <a:ext cx="8929718" cy="614364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The most dilated part of the GIT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mucosa in empty stomach forms </a:t>
            </a:r>
          </a:p>
          <a:p>
            <a:pPr>
              <a:buNone/>
            </a:pPr>
            <a:r>
              <a:rPr lang="en-US" sz="2800" dirty="0"/>
              <a:t>     longitudinal folds called </a:t>
            </a:r>
            <a:r>
              <a:rPr lang="en-US" sz="2800" dirty="0">
                <a:solidFill>
                  <a:srgbClr val="FF0000"/>
                </a:solidFill>
              </a:rPr>
              <a:t>gastric </a:t>
            </a:r>
            <a:r>
              <a:rPr lang="en-US" sz="2800" dirty="0" err="1">
                <a:solidFill>
                  <a:srgbClr val="FF0000"/>
                </a:solidFill>
              </a:rPr>
              <a:t>rugae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</a:p>
          <a:p>
            <a:endParaRPr lang="en-US" sz="2800" dirty="0"/>
          </a:p>
          <a:p>
            <a:r>
              <a:rPr lang="en-US" sz="2800" dirty="0"/>
              <a:t>It acidifies &amp; converts the food → </a:t>
            </a:r>
            <a:r>
              <a:rPr lang="en-US" sz="2800" b="1" dirty="0" err="1"/>
              <a:t>chyme</a:t>
            </a:r>
            <a:endParaRPr lang="en-US" sz="2800" b="1" dirty="0"/>
          </a:p>
          <a:p>
            <a:endParaRPr lang="en-US" sz="2800" dirty="0"/>
          </a:p>
          <a:p>
            <a:r>
              <a:rPr lang="en-US" sz="2800" dirty="0"/>
              <a:t>The mucosa of stomach contains gastric glands  (cardiac, </a:t>
            </a:r>
            <a:r>
              <a:rPr lang="en-US" sz="2800" dirty="0" err="1"/>
              <a:t>fundic</a:t>
            </a:r>
            <a:r>
              <a:rPr lang="en-US" sz="2800" dirty="0"/>
              <a:t> , pyloric)</a:t>
            </a:r>
          </a:p>
          <a:p>
            <a:endParaRPr lang="en-US" sz="2800" dirty="0"/>
          </a:p>
          <a:p>
            <a:r>
              <a:rPr lang="en-US" sz="2800" dirty="0"/>
              <a:t>These glands secrete </a:t>
            </a:r>
            <a:r>
              <a:rPr lang="en-US" sz="2800" u="sng" dirty="0">
                <a:solidFill>
                  <a:srgbClr val="FF0000"/>
                </a:solidFill>
              </a:rPr>
              <a:t>gastric juice  </a:t>
            </a:r>
            <a:r>
              <a:rPr lang="en-US" sz="2800" dirty="0"/>
              <a:t>which contains: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Acid</a:t>
            </a:r>
            <a:r>
              <a:rPr lang="en-US" sz="2800" dirty="0"/>
              <a:t>: </a:t>
            </a:r>
            <a:r>
              <a:rPr lang="en-US" sz="2800" dirty="0" err="1"/>
              <a:t>HCl</a:t>
            </a: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Mucus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enzymes</a:t>
            </a:r>
            <a:r>
              <a:rPr lang="en-US" sz="2800" dirty="0"/>
              <a:t>: pepsinogen, lipase </a:t>
            </a: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3848" y="6448251"/>
            <a:ext cx="2895600" cy="365125"/>
          </a:xfrm>
        </p:spPr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pic>
        <p:nvPicPr>
          <p:cNvPr id="70658" name="Picture 2" descr="http://img.webmd.com/dtmcms/live/webmd/consumer_assets/site_images/articles/image_article_collections/anatomy_pages/stomach_7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43702" y="214290"/>
            <a:ext cx="2286016" cy="3502742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stomach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610600" cy="53641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The stomach is subdivided into 4 regions:</a:t>
            </a:r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cardiac region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fundus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body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pyloric region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/>
        </p:blipFill>
        <p:spPr bwMode="auto">
          <a:xfrm>
            <a:off x="4211960" y="1371600"/>
            <a:ext cx="4474840" cy="486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9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5728"/>
            <a:ext cx="8686800" cy="6248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The fundus &amp; body of the stomach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1- The mucosa</a:t>
            </a:r>
            <a:r>
              <a:rPr lang="en-US" sz="2600" b="1" dirty="0"/>
              <a:t>: </a:t>
            </a:r>
          </a:p>
          <a:p>
            <a:r>
              <a:rPr lang="en-US" sz="2600" b="1" dirty="0">
                <a:solidFill>
                  <a:srgbClr val="008000"/>
                </a:solidFill>
              </a:rPr>
              <a:t>epithelium</a:t>
            </a:r>
            <a:r>
              <a:rPr lang="en-US" sz="2600" b="1" dirty="0"/>
              <a:t>: </a:t>
            </a:r>
            <a:r>
              <a:rPr lang="en-US" sz="2600" b="1" i="1" dirty="0"/>
              <a:t>simple columnar cells</a:t>
            </a:r>
            <a:r>
              <a:rPr lang="en-US" sz="2600" b="1" dirty="0"/>
              <a:t>, these cells secrete </a:t>
            </a:r>
            <a:r>
              <a:rPr lang="en-US" sz="2600" b="1" dirty="0">
                <a:solidFill>
                  <a:srgbClr val="FF0000"/>
                </a:solidFill>
              </a:rPr>
              <a:t>neutral mucus</a:t>
            </a:r>
            <a:r>
              <a:rPr lang="en-US" sz="2600" b="1" dirty="0"/>
              <a:t> for lubrication &amp; protection*</a:t>
            </a:r>
          </a:p>
          <a:p>
            <a:endParaRPr lang="en-US" sz="2600" b="1" dirty="0"/>
          </a:p>
          <a:p>
            <a:r>
              <a:rPr lang="en-US" sz="2600" b="1" dirty="0">
                <a:solidFill>
                  <a:srgbClr val="008000"/>
                </a:solidFill>
              </a:rPr>
              <a:t>lamina propria</a:t>
            </a:r>
            <a:r>
              <a:rPr lang="en-US" sz="2600" b="1" dirty="0"/>
              <a:t>:   contains </a:t>
            </a:r>
            <a:r>
              <a:rPr lang="en-US" sz="2600" b="1" i="1" u="sng" dirty="0">
                <a:solidFill>
                  <a:srgbClr val="FF0000"/>
                </a:solidFill>
              </a:rPr>
              <a:t>gastric glands</a:t>
            </a:r>
            <a:r>
              <a:rPr lang="en-US" sz="2600" b="1" u="sng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</a:rPr>
              <a:t> &amp; </a:t>
            </a:r>
            <a:r>
              <a:rPr lang="en-US" sz="2600" b="1" dirty="0"/>
              <a:t>C.T.  fills the spaces between the glands</a:t>
            </a:r>
            <a:r>
              <a:rPr lang="en-US" sz="2600" b="1" i="1" dirty="0"/>
              <a:t> </a:t>
            </a:r>
            <a:r>
              <a:rPr lang="en-US" sz="2600" b="1" dirty="0"/>
              <a:t>. It also contains B.V., </a:t>
            </a:r>
            <a:r>
              <a:rPr lang="en-US" sz="2600" b="1" dirty="0" err="1"/>
              <a:t>lymphatics</a:t>
            </a:r>
            <a:r>
              <a:rPr lang="en-US" sz="2600" b="1" dirty="0"/>
              <a:t>, nerves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098" name="Picture 2" descr="https://www.aloeride.com/wp-content/uploads/2014/01/stomach_lini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24096"/>
            <a:ext cx="7344816" cy="33249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10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067800" cy="664464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008000"/>
                </a:solidFill>
              </a:rPr>
              <a:t>Muscularis</a:t>
            </a:r>
            <a:r>
              <a:rPr lang="en-US" sz="2400" b="1" dirty="0">
                <a:solidFill>
                  <a:srgbClr val="008000"/>
                </a:solidFill>
              </a:rPr>
              <a:t> mucosa</a:t>
            </a:r>
            <a:r>
              <a:rPr lang="en-US" sz="2400" b="1" dirty="0"/>
              <a:t>: layer of smooth muscles arranged as  (IC &amp; OL) inner circular &amp; outer longitudinal</a:t>
            </a:r>
          </a:p>
          <a:p>
            <a:endParaRPr lang="en-US" sz="2400" b="1" dirty="0"/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          </a:t>
            </a:r>
            <a:r>
              <a:rPr lang="en-US" sz="2800" b="1" u="sng" dirty="0">
                <a:solidFill>
                  <a:srgbClr val="FF0000"/>
                </a:solidFill>
              </a:rPr>
              <a:t>Gastric glands ( fundus)</a:t>
            </a:r>
          </a:p>
          <a:p>
            <a:pPr>
              <a:buNone/>
            </a:pPr>
            <a:endParaRPr lang="en-US" sz="2800" b="1" u="sng" dirty="0">
              <a:solidFill>
                <a:srgbClr val="FF000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 simple branched tubular. </a:t>
            </a:r>
          </a:p>
          <a:p>
            <a:pPr marL="0" indent="0">
              <a:buFont typeface="Courier New" pitchFamily="49" charset="0"/>
              <a:buChar char="o"/>
            </a:pPr>
            <a:r>
              <a:rPr lang="en-US" sz="2400" b="1" dirty="0"/>
              <a:t>   occupy the entire thickness of the mucosa . </a:t>
            </a:r>
          </a:p>
          <a:p>
            <a:pPr marL="0" indent="0">
              <a:buFont typeface="Courier New" pitchFamily="49" charset="0"/>
              <a:buChar char="o"/>
            </a:pPr>
            <a:r>
              <a:rPr lang="en-US" sz="2400" b="1" dirty="0"/>
              <a:t>    They open onto the surface epithelium </a:t>
            </a:r>
          </a:p>
          <a:p>
            <a:pPr marL="0" indent="0">
              <a:buNone/>
            </a:pPr>
            <a:r>
              <a:rPr lang="en-US" sz="2400" b="1" dirty="0"/>
              <a:t>        through </a:t>
            </a:r>
            <a:r>
              <a:rPr lang="en-US" sz="2400" b="1" dirty="0">
                <a:solidFill>
                  <a:srgbClr val="FF0000"/>
                </a:solidFill>
              </a:rPr>
              <a:t>gastric pits</a:t>
            </a:r>
            <a:r>
              <a:rPr lang="en-US" sz="2400" b="1" dirty="0"/>
              <a:t>.</a:t>
            </a:r>
          </a:p>
          <a:p>
            <a:endParaRPr lang="en-US" sz="2400" b="1" dirty="0"/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 through the  pits the </a:t>
            </a:r>
            <a:r>
              <a:rPr lang="en-US" sz="2400" b="1" dirty="0">
                <a:solidFill>
                  <a:schemeClr val="tx2"/>
                </a:solidFill>
              </a:rPr>
              <a:t>mucus, </a:t>
            </a:r>
            <a:r>
              <a:rPr lang="en-US" sz="2400" b="1" dirty="0" err="1">
                <a:solidFill>
                  <a:schemeClr val="tx2"/>
                </a:solidFill>
              </a:rPr>
              <a:t>HCl</a:t>
            </a:r>
            <a:r>
              <a:rPr lang="en-US" sz="2400" b="1" dirty="0">
                <a:solidFill>
                  <a:srgbClr val="FF0000"/>
                </a:solidFill>
              </a:rPr>
              <a:t>  &amp; 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     </a:t>
            </a:r>
            <a:r>
              <a:rPr lang="en-US" sz="2400" b="1" dirty="0">
                <a:solidFill>
                  <a:schemeClr val="tx2"/>
                </a:solidFill>
              </a:rPr>
              <a:t>gastric enzymes </a:t>
            </a:r>
            <a:r>
              <a:rPr lang="en-US" sz="2400" b="1" dirty="0"/>
              <a:t>reach the lumen of the </a:t>
            </a:r>
          </a:p>
          <a:p>
            <a:pPr marL="0" indent="0">
              <a:buNone/>
            </a:pPr>
            <a:r>
              <a:rPr lang="en-US" sz="2400" b="1" dirty="0"/>
              <a:t>     stomach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54" y="836712"/>
            <a:ext cx="2958934" cy="5806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915400" cy="6553200"/>
          </a:xfrm>
        </p:spPr>
        <p:txBody>
          <a:bodyPr>
            <a:normAutofit lnSpcReduction="10000"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Each gland </a:t>
            </a:r>
            <a:r>
              <a:rPr lang="en-US" sz="2400" b="1" dirty="0"/>
              <a:t>is formed of 3 parts:  </a:t>
            </a:r>
            <a:r>
              <a:rPr lang="en-US" sz="2400" b="1" dirty="0">
                <a:solidFill>
                  <a:srgbClr val="FF0000"/>
                </a:solidFill>
              </a:rPr>
              <a:t>isthmus, neck &amp; base</a:t>
            </a:r>
          </a:p>
          <a:p>
            <a:endParaRPr lang="en-US" sz="2400" b="1" dirty="0"/>
          </a:p>
          <a:p>
            <a:r>
              <a:rPr lang="en-US" sz="2400" b="1" u="sng" dirty="0">
                <a:solidFill>
                  <a:srgbClr val="FF0000"/>
                </a:solidFill>
              </a:rPr>
              <a:t>6 types of cells </a:t>
            </a:r>
            <a:r>
              <a:rPr lang="en-US" sz="2400" b="1" dirty="0"/>
              <a:t>line the fundic glands: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1- </a:t>
            </a:r>
            <a:r>
              <a:rPr lang="en-US" sz="2400" b="1" u="sng" dirty="0">
                <a:solidFill>
                  <a:srgbClr val="FF0000"/>
                </a:solidFill>
              </a:rPr>
              <a:t>Surface mucous cells (</a:t>
            </a:r>
            <a:r>
              <a:rPr lang="en-US" sz="2400" b="1" u="sng" dirty="0" err="1">
                <a:solidFill>
                  <a:srgbClr val="FF0000"/>
                </a:solidFill>
              </a:rPr>
              <a:t>Foveolar</a:t>
            </a:r>
            <a:r>
              <a:rPr lang="en-US" sz="2400" b="1" u="sng" dirty="0">
                <a:solidFill>
                  <a:srgbClr val="FF0000"/>
                </a:solidFill>
              </a:rPr>
              <a:t> cells)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2400" b="1" dirty="0"/>
              <a:t>cover </a:t>
            </a:r>
            <a:r>
              <a:rPr lang="en-US" sz="2400" b="1" dirty="0">
                <a:solidFill>
                  <a:schemeClr val="accent1"/>
                </a:solidFill>
              </a:rPr>
              <a:t>the surface </a:t>
            </a:r>
            <a:r>
              <a:rPr lang="en-US" sz="2400" b="1" dirty="0"/>
              <a:t>&amp; line </a:t>
            </a:r>
            <a:r>
              <a:rPr lang="en-US" sz="2400" b="1" dirty="0">
                <a:solidFill>
                  <a:schemeClr val="accent1"/>
                </a:solidFill>
              </a:rPr>
              <a:t>the gastric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pits</a:t>
            </a:r>
            <a:r>
              <a:rPr lang="en-US" sz="2400" b="1" dirty="0"/>
              <a:t> &amp;  </a:t>
            </a:r>
            <a:r>
              <a:rPr lang="en-US" sz="2400" b="1" dirty="0">
                <a:solidFill>
                  <a:schemeClr val="accent1"/>
                </a:solidFill>
              </a:rPr>
              <a:t>isthmus</a:t>
            </a:r>
            <a:r>
              <a:rPr lang="en-US" sz="2400" b="1" dirty="0"/>
              <a:t>. Their apical cytoplasm </a:t>
            </a:r>
          </a:p>
          <a:p>
            <a:pPr marL="0" indent="0">
              <a:buNone/>
            </a:pPr>
            <a:r>
              <a:rPr lang="en-US" sz="2400" b="1" dirty="0"/>
              <a:t>contains </a:t>
            </a:r>
            <a:r>
              <a:rPr lang="en-US" sz="2400" b="1" dirty="0" err="1"/>
              <a:t>mucin</a:t>
            </a:r>
            <a:r>
              <a:rPr lang="en-US" sz="2400" b="1" dirty="0"/>
              <a:t> granules.</a:t>
            </a:r>
          </a:p>
          <a:p>
            <a:pPr marL="0" indent="0">
              <a:buNone/>
            </a:pPr>
            <a:r>
              <a:rPr lang="en-US" sz="2400" b="1" dirty="0"/>
              <a:t>They sec. </a:t>
            </a:r>
            <a:r>
              <a:rPr lang="en-US" sz="2400" b="1" i="1" u="sng" dirty="0">
                <a:solidFill>
                  <a:srgbClr val="FF0000"/>
                </a:solidFill>
              </a:rPr>
              <a:t>neutral mucus </a:t>
            </a:r>
            <a:r>
              <a:rPr lang="en-US" sz="2400" b="1" dirty="0"/>
              <a:t>for protection</a:t>
            </a:r>
          </a:p>
          <a:p>
            <a:pPr marL="0" indent="0">
              <a:buNone/>
            </a:pPr>
            <a:r>
              <a:rPr lang="en-US" sz="2400" b="1" dirty="0"/>
              <a:t>(Gastric mucosal barrier)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2- </a:t>
            </a:r>
            <a:r>
              <a:rPr lang="en-US" sz="2400" b="1" u="sng" dirty="0">
                <a:solidFill>
                  <a:srgbClr val="FF0000"/>
                </a:solidFill>
              </a:rPr>
              <a:t>Mucous neck cell</a:t>
            </a:r>
            <a:r>
              <a:rPr lang="en-US" sz="2400" b="1" dirty="0"/>
              <a:t>: present in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neck of gastric glands</a:t>
            </a:r>
            <a:r>
              <a:rPr lang="en-US" sz="2400" b="1" dirty="0"/>
              <a:t>, </a:t>
            </a:r>
          </a:p>
          <a:p>
            <a:pPr marL="0" indent="0">
              <a:buNone/>
            </a:pPr>
            <a:r>
              <a:rPr lang="en-US" sz="2400" b="1" dirty="0"/>
              <a:t>low columnar cells e foamy cytoplasm. </a:t>
            </a:r>
          </a:p>
          <a:p>
            <a:pPr marL="0" indent="0">
              <a:buNone/>
            </a:pPr>
            <a:r>
              <a:rPr lang="en-US" sz="2400" b="1" dirty="0"/>
              <a:t>They secrete </a:t>
            </a:r>
            <a:r>
              <a:rPr lang="en-US" sz="2400" b="1" i="1" u="sng" dirty="0">
                <a:solidFill>
                  <a:srgbClr val="FF0000"/>
                </a:solidFill>
              </a:rPr>
              <a:t>acidic mucus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56"/>
          <a:stretch/>
        </p:blipFill>
        <p:spPr bwMode="auto">
          <a:xfrm>
            <a:off x="5429256" y="836712"/>
            <a:ext cx="3638544" cy="5595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000" y="6553200"/>
            <a:ext cx="3048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8" name="Picture 4" descr="Image result for gastic mucosal barri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480720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3847688"/>
            <a:ext cx="8856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1- epithelial cell lining. Cells in the epithelium of the stomach are bound by </a:t>
            </a:r>
            <a:r>
              <a:rPr lang="en-US" sz="2400" b="1" dirty="0">
                <a:solidFill>
                  <a:srgbClr val="FF0000"/>
                </a:solidFill>
              </a:rPr>
              <a:t>tight junctions </a:t>
            </a:r>
          </a:p>
          <a:p>
            <a:r>
              <a:rPr lang="en-US" sz="2400" b="1" dirty="0"/>
              <a:t>2- A special mucus covering, secreted by surface epithelial cells. This </a:t>
            </a:r>
            <a:r>
              <a:rPr lang="en-US" sz="2400" b="1" dirty="0">
                <a:solidFill>
                  <a:srgbClr val="FF0000"/>
                </a:solidFill>
              </a:rPr>
              <a:t>insoluble mucus </a:t>
            </a:r>
            <a:r>
              <a:rPr lang="en-US" sz="2400" b="1" dirty="0"/>
              <a:t>forms a protective gel-like coating over the entire surface of the gastric mucosa. </a:t>
            </a:r>
          </a:p>
          <a:p>
            <a:r>
              <a:rPr lang="en-US" sz="2400" b="1" dirty="0"/>
              <a:t>3- Bicarbonate ions, secreted by the surface epithelial cells. The bicarbonate ions act to neutralize harsh acids that find access to cells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7784" y="116632"/>
            <a:ext cx="364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Gastric mucosal barrier</a:t>
            </a:r>
          </a:p>
        </p:txBody>
      </p:sp>
    </p:spTree>
    <p:extLst>
      <p:ext uri="{BB962C8B-B14F-4D97-AF65-F5344CB8AC3E}">
        <p14:creationId xmlns:p14="http://schemas.microsoft.com/office/powerpoint/2010/main" val="3783655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76201"/>
            <a:ext cx="8839200" cy="6781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3- </a:t>
            </a:r>
            <a:r>
              <a:rPr lang="en-US" sz="2400" b="1" u="sng" dirty="0">
                <a:solidFill>
                  <a:srgbClr val="FF0000"/>
                </a:solidFill>
              </a:rPr>
              <a:t>stem cells</a:t>
            </a:r>
            <a:r>
              <a:rPr lang="en-US" sz="2400" b="1" dirty="0"/>
              <a:t>: present in </a:t>
            </a:r>
            <a:r>
              <a:rPr lang="en-US" sz="2400" b="1" dirty="0">
                <a:solidFill>
                  <a:schemeClr val="accent1"/>
                </a:solidFill>
              </a:rPr>
              <a:t>neck region</a:t>
            </a:r>
            <a:r>
              <a:rPr lang="en-US" sz="2400" b="1" dirty="0"/>
              <a:t>, low columnar. They differentiate to other gastric cells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4- </a:t>
            </a:r>
            <a:r>
              <a:rPr lang="en-US" sz="2400" b="1" u="sng" dirty="0">
                <a:solidFill>
                  <a:srgbClr val="FF0000"/>
                </a:solidFill>
              </a:rPr>
              <a:t>Parietal (oxyntic) cells </a:t>
            </a:r>
            <a:r>
              <a:rPr lang="en-US" sz="2400" b="1" dirty="0"/>
              <a:t>: </a:t>
            </a:r>
          </a:p>
          <a:p>
            <a:r>
              <a:rPr lang="en-US" sz="2400" b="1" i="1" dirty="0"/>
              <a:t>triangular </a:t>
            </a:r>
            <a:r>
              <a:rPr lang="en-US" sz="2400" b="1" dirty="0"/>
              <a:t>in shape e </a:t>
            </a:r>
            <a:r>
              <a:rPr lang="en-US" sz="2400" b="1" i="1" u="sng" dirty="0">
                <a:solidFill>
                  <a:srgbClr val="FF0000"/>
                </a:solidFill>
              </a:rPr>
              <a:t>acidophilic</a:t>
            </a:r>
            <a:r>
              <a:rPr lang="en-US" sz="2400" b="1" i="1" dirty="0"/>
              <a:t> </a:t>
            </a:r>
          </a:p>
          <a:p>
            <a:pPr marL="0" indent="0">
              <a:buNone/>
            </a:pPr>
            <a:r>
              <a:rPr lang="en-US" sz="2400" b="1" i="1" dirty="0"/>
              <a:t>     </a:t>
            </a:r>
            <a:r>
              <a:rPr lang="en-US" sz="2400" b="1" i="1" dirty="0">
                <a:solidFill>
                  <a:srgbClr val="FF0000"/>
                </a:solidFill>
              </a:rPr>
              <a:t>cytoplasm</a:t>
            </a:r>
            <a:r>
              <a:rPr lang="en-US" sz="2400" b="1" dirty="0"/>
              <a:t> &amp; </a:t>
            </a:r>
            <a:r>
              <a:rPr lang="en-US" sz="2400" b="1" i="1" dirty="0">
                <a:solidFill>
                  <a:srgbClr val="FF0000"/>
                </a:solidFill>
              </a:rPr>
              <a:t>rounded central nucleus</a:t>
            </a:r>
            <a:r>
              <a:rPr lang="en-US" sz="2400" b="1" dirty="0"/>
              <a:t>.</a:t>
            </a:r>
          </a:p>
          <a:p>
            <a:pPr marL="0" indent="0">
              <a:buNone/>
            </a:pPr>
            <a:r>
              <a:rPr lang="en-US" sz="2400" b="1" dirty="0"/>
              <a:t>      present mainly in the upper half of the </a:t>
            </a:r>
          </a:p>
          <a:p>
            <a:pPr marL="0" indent="0">
              <a:buNone/>
            </a:pPr>
            <a:r>
              <a:rPr lang="en-US" sz="2400" b="1" dirty="0"/>
              <a:t>      glands – fewer in the base</a:t>
            </a:r>
          </a:p>
          <a:p>
            <a:endParaRPr lang="en-US" sz="2400" b="1" dirty="0"/>
          </a:p>
          <a:p>
            <a:r>
              <a:rPr lang="en-US" sz="2400" b="1" u="sng" dirty="0"/>
              <a:t>E/M</a:t>
            </a:r>
            <a:r>
              <a:rPr lang="en-US" sz="2400" b="1" dirty="0"/>
              <a:t> : their apical surfaces show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    branching Intracellular canaliculi</a:t>
            </a:r>
            <a:r>
              <a:rPr lang="en-US" sz="2400" b="1" dirty="0"/>
              <a:t> </a:t>
            </a:r>
          </a:p>
          <a:p>
            <a:pPr marL="0" indent="0">
              <a:buNone/>
            </a:pPr>
            <a:r>
              <a:rPr lang="en-US" sz="2400" b="1" dirty="0"/>
              <a:t>     that open at the apex. </a:t>
            </a:r>
          </a:p>
          <a:p>
            <a:pPr marL="0" indent="0"/>
            <a:r>
              <a:rPr lang="en-US" sz="2400" b="1" dirty="0"/>
              <a:t>   ↑ mitochondria, ↑SER, </a:t>
            </a:r>
            <a:r>
              <a:rPr lang="en-US" sz="2400" b="1" dirty="0">
                <a:solidFill>
                  <a:srgbClr val="C00000"/>
                </a:solidFill>
              </a:rPr>
              <a:t>NO sec. granules</a:t>
            </a:r>
          </a:p>
          <a:p>
            <a:r>
              <a:rPr lang="en-US" sz="2400" b="1" dirty="0"/>
              <a:t>They secret </a:t>
            </a:r>
            <a:r>
              <a:rPr lang="en-US" sz="2400" b="1" dirty="0">
                <a:solidFill>
                  <a:schemeClr val="tx2"/>
                </a:solidFill>
              </a:rPr>
              <a:t>HCl &amp; intrinsic factor(</a:t>
            </a:r>
            <a:r>
              <a:rPr lang="en-US" sz="1800" b="1" dirty="0">
                <a:solidFill>
                  <a:schemeClr val="tx2"/>
                </a:solidFill>
              </a:rPr>
              <a:t>glycoprotein)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</a:rPr>
              <a:t>    </a:t>
            </a:r>
            <a:r>
              <a:rPr lang="en-US" sz="2400" b="1" dirty="0"/>
              <a:t>needed for vit. B12 absorption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56"/>
          <a:stretch/>
        </p:blipFill>
        <p:spPr bwMode="auto">
          <a:xfrm>
            <a:off x="6084168" y="836712"/>
            <a:ext cx="2880320" cy="5595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58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88024" y="5302949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Oxyntic cell secretes </a:t>
            </a:r>
            <a:r>
              <a:rPr lang="en-US" b="1" dirty="0" err="1"/>
              <a:t>HCl</a:t>
            </a:r>
            <a:r>
              <a:rPr lang="en-US" b="1" dirty="0"/>
              <a:t> &amp; intrinsic factor showing </a:t>
            </a:r>
            <a:r>
              <a:rPr lang="en-US" sz="2400" b="1" u="sng" dirty="0" err="1"/>
              <a:t>tubulovesicular</a:t>
            </a:r>
            <a:r>
              <a:rPr lang="en-US" sz="2400" b="1" dirty="0"/>
              <a:t> </a:t>
            </a:r>
            <a:r>
              <a:rPr lang="en-US" b="1" dirty="0"/>
              <a:t>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 descr="http://classconnection.s3.amazonaws.com/672/flashcards/25672/png/untitled1335823405195.pn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9"/>
          <a:stretch/>
        </p:blipFill>
        <p:spPr bwMode="auto">
          <a:xfrm>
            <a:off x="323528" y="476672"/>
            <a:ext cx="4032448" cy="5853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2267744" y="2852936"/>
            <a:ext cx="2232248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oxyntic cell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16" y="489570"/>
            <a:ext cx="4401764" cy="47396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0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1128"/>
            <a:ext cx="2857500" cy="199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5229200"/>
            <a:ext cx="4341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of the signs of pernicious anemia is red </a:t>
            </a:r>
          </a:p>
          <a:p>
            <a:r>
              <a:rPr lang="en-US" dirty="0"/>
              <a:t>tongue with smooth surface (Beefy tongue)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59631" y="260648"/>
            <a:ext cx="6192689" cy="4320480"/>
            <a:chOff x="1259631" y="260648"/>
            <a:chExt cx="6192689" cy="4320480"/>
          </a:xfrm>
        </p:grpSpPr>
        <p:grpSp>
          <p:nvGrpSpPr>
            <p:cNvPr id="7" name="Group 6"/>
            <p:cNvGrpSpPr/>
            <p:nvPr/>
          </p:nvGrpSpPr>
          <p:grpSpPr>
            <a:xfrm>
              <a:off x="1259631" y="260648"/>
              <a:ext cx="6192689" cy="4320480"/>
              <a:chOff x="1259631" y="260648"/>
              <a:chExt cx="6192689" cy="432048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1" t="7677" r="6213" b="2424"/>
              <a:stretch/>
            </p:blipFill>
            <p:spPr bwMode="auto">
              <a:xfrm>
                <a:off x="1259631" y="260648"/>
                <a:ext cx="6192689" cy="4320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736" y="1838325"/>
                <a:ext cx="4464496" cy="274280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4211960" y="1563291"/>
              <a:ext cx="1440160" cy="281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1259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FF0000"/>
                </a:solidFill>
              </a:rPr>
              <a:t>5-Peptic (Chief, Zymogenic) cells</a:t>
            </a:r>
            <a:r>
              <a:rPr lang="en-US" sz="2400" b="1" dirty="0"/>
              <a:t>: mainly at the </a:t>
            </a:r>
            <a:r>
              <a:rPr lang="en-US" sz="2400" b="1" u="sng" dirty="0">
                <a:solidFill>
                  <a:schemeClr val="accent1"/>
                </a:solidFill>
              </a:rPr>
              <a:t>base of gastric glands</a:t>
            </a:r>
            <a:r>
              <a:rPr lang="en-US" sz="2400" b="1" dirty="0"/>
              <a:t>.              columnar cells e basal rounded nuclei.</a:t>
            </a:r>
          </a:p>
          <a:p>
            <a:r>
              <a:rPr lang="en-US" sz="2400" b="1" dirty="0"/>
              <a:t>The basal cytoplasm is basophilic </a:t>
            </a:r>
          </a:p>
          <a:p>
            <a:pPr marL="0" indent="0">
              <a:buNone/>
            </a:pPr>
            <a:r>
              <a:rPr lang="en-US" sz="2400" b="1" dirty="0"/>
              <a:t>    due to ↑</a:t>
            </a:r>
            <a:r>
              <a:rPr lang="en-US" sz="2400" b="1" dirty="0" err="1"/>
              <a:t>rER</a:t>
            </a:r>
            <a:r>
              <a:rPr lang="en-US" sz="2400" b="1" dirty="0"/>
              <a:t>, while the apical part contains</a:t>
            </a:r>
          </a:p>
          <a:p>
            <a:pPr marL="0" indent="0">
              <a:buNone/>
            </a:pPr>
            <a:r>
              <a:rPr lang="en-US" sz="2400" b="1" dirty="0"/>
              <a:t>     ↑↑  zymogen granules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/>
            <a:r>
              <a:rPr lang="en-US" sz="2400" b="1" dirty="0"/>
              <a:t>    E/M : protein secreting cells</a:t>
            </a:r>
          </a:p>
          <a:p>
            <a:r>
              <a:rPr lang="en-US" sz="2400" b="1" dirty="0"/>
              <a:t>These cells secrete pepsinogen &amp; G. lipase</a:t>
            </a:r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482453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imageshack.us/a/img20/8056/35960195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52736"/>
            <a:ext cx="2952328" cy="5616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136396" y="5085184"/>
            <a:ext cx="900100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472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/>
              <a:t>The gastro- intestinal tract:</a:t>
            </a:r>
          </a:p>
          <a:p>
            <a:pPr>
              <a:buNone/>
            </a:pPr>
            <a:r>
              <a:rPr lang="en-US" sz="2800" dirty="0"/>
              <a:t>Composed of: </a:t>
            </a:r>
          </a:p>
          <a:p>
            <a:r>
              <a:rPr lang="en-US" sz="2800" dirty="0"/>
              <a:t>Esophagus</a:t>
            </a:r>
          </a:p>
          <a:p>
            <a:r>
              <a:rPr lang="en-US" sz="2800" dirty="0"/>
              <a:t>Stomach</a:t>
            </a:r>
          </a:p>
          <a:p>
            <a:r>
              <a:rPr lang="en-US" sz="2800" dirty="0"/>
              <a:t>Small intestine</a:t>
            </a:r>
          </a:p>
          <a:p>
            <a:r>
              <a:rPr lang="en-US" sz="2800" dirty="0"/>
              <a:t>Large intestine</a:t>
            </a:r>
          </a:p>
          <a:p>
            <a:r>
              <a:rPr lang="en-US" sz="2800" dirty="0"/>
              <a:t>Anal canal</a:t>
            </a: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2" descr="http://floydmemorial.com/wp-content/uploads/2012/05/digestive_system_on-whit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032448" cy="61206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648"/>
            <a:ext cx="8686800" cy="612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6- </a:t>
            </a:r>
            <a:r>
              <a:rPr lang="en-US" sz="2800" dirty="0" err="1">
                <a:solidFill>
                  <a:srgbClr val="FF0000"/>
                </a:solidFill>
              </a:rPr>
              <a:t>Entero</a:t>
            </a:r>
            <a:r>
              <a:rPr lang="en-US" sz="2800" dirty="0">
                <a:solidFill>
                  <a:srgbClr val="FF0000"/>
                </a:solidFill>
              </a:rPr>
              <a:t>-endocrine cells </a:t>
            </a:r>
            <a:r>
              <a:rPr lang="en-US" sz="2800" dirty="0"/>
              <a:t>: </a:t>
            </a:r>
          </a:p>
          <a:p>
            <a:r>
              <a:rPr lang="en-US" sz="2800" dirty="0"/>
              <a:t>present in the </a:t>
            </a:r>
            <a:r>
              <a:rPr lang="en-US" sz="2800" dirty="0">
                <a:solidFill>
                  <a:schemeClr val="accent1"/>
                </a:solidFill>
              </a:rPr>
              <a:t>base of the glands</a:t>
            </a:r>
            <a:r>
              <a:rPr lang="en-US" sz="2800" dirty="0"/>
              <a:t>. </a:t>
            </a:r>
          </a:p>
          <a:p>
            <a:r>
              <a:rPr lang="en-US" sz="2800" dirty="0"/>
              <a:t>Hormone secreting cells </a:t>
            </a:r>
          </a:p>
          <a:p>
            <a:r>
              <a:rPr lang="en-US" sz="2800" dirty="0"/>
              <a:t>(diffuse neuroendocrine system)</a:t>
            </a:r>
          </a:p>
          <a:p>
            <a:endParaRPr lang="en-US" sz="2800" dirty="0"/>
          </a:p>
          <a:p>
            <a:r>
              <a:rPr lang="en-US" sz="2800" dirty="0"/>
              <a:t>Their secretions accumulates in the</a:t>
            </a:r>
          </a:p>
          <a:p>
            <a:pPr marL="0" indent="0">
              <a:buNone/>
            </a:pPr>
            <a:r>
              <a:rPr lang="en-US" sz="2800" dirty="0"/>
              <a:t>    basal part to be released to the B.V. </a:t>
            </a:r>
          </a:p>
          <a:p>
            <a:endParaRPr lang="en-US" sz="2800" dirty="0"/>
          </a:p>
          <a:p>
            <a:r>
              <a:rPr lang="en-US" sz="2800" dirty="0"/>
              <a:t>They secrete:  </a:t>
            </a:r>
          </a:p>
          <a:p>
            <a:pPr>
              <a:buFont typeface="Wingdings" pitchFamily="2" charset="2"/>
              <a:buChar char="ü"/>
            </a:pPr>
            <a:r>
              <a:rPr lang="en-US" sz="2800"/>
              <a:t> Gastrin</a:t>
            </a:r>
            <a:endParaRPr lang="en-US" sz="2800" dirty="0"/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 </a:t>
            </a:r>
            <a:r>
              <a:rPr lang="en-US" sz="2800" dirty="0" err="1"/>
              <a:t>Enteroglucagon</a:t>
            </a:r>
            <a:endParaRPr lang="en-US" sz="2800" dirty="0"/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 </a:t>
            </a:r>
            <a:r>
              <a:rPr lang="en-US" sz="2800" dirty="0" err="1"/>
              <a:t>Serotonine</a:t>
            </a:r>
            <a:r>
              <a:rPr lang="en-US" sz="2800" dirty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Somatostatin(D cells)</a:t>
            </a:r>
          </a:p>
          <a:p>
            <a:pPr>
              <a:buFont typeface="Wingdings" pitchFamily="2" charset="2"/>
              <a:buChar char="ü"/>
            </a:pPr>
            <a:endParaRPr lang="en-US" sz="2800" dirty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33" t="11199" b="14372"/>
          <a:stretch/>
        </p:blipFill>
        <p:spPr bwMode="auto">
          <a:xfrm>
            <a:off x="3715683" y="3861048"/>
            <a:ext cx="2224469" cy="2439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2" descr="http://imageshack.us/a/img20/8056/3596019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93"/>
          <a:stretch/>
        </p:blipFill>
        <p:spPr bwMode="auto">
          <a:xfrm>
            <a:off x="6091808" y="116632"/>
            <a:ext cx="2872680" cy="66247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308304" y="6381328"/>
            <a:ext cx="75608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45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296400" cy="67056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</a:rPr>
              <a:t>2- The submucosa</a:t>
            </a:r>
            <a:r>
              <a:rPr lang="en-US" sz="4400" dirty="0"/>
              <a:t>: </a:t>
            </a:r>
            <a:r>
              <a:rPr lang="en-US" sz="4400" b="1" dirty="0"/>
              <a:t>loose C.T. with B.V., </a:t>
            </a:r>
            <a:r>
              <a:rPr lang="en-US" sz="4400" b="1" dirty="0" err="1"/>
              <a:t>lymphatics</a:t>
            </a:r>
            <a:r>
              <a:rPr lang="en-US" sz="4400" b="1" dirty="0"/>
              <a:t>, </a:t>
            </a:r>
            <a:r>
              <a:rPr lang="en-US" sz="4400" b="1" dirty="0" err="1"/>
              <a:t>meissner’s</a:t>
            </a:r>
            <a:r>
              <a:rPr lang="en-US" sz="4400" b="1" dirty="0"/>
              <a:t> plexus of nerves</a:t>
            </a:r>
          </a:p>
          <a:p>
            <a:pPr marL="0" indent="0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</a:rPr>
              <a:t>3- The musculosa</a:t>
            </a:r>
            <a:r>
              <a:rPr lang="en-US" sz="4400" b="1" dirty="0"/>
              <a:t>: formed of </a:t>
            </a:r>
            <a:r>
              <a:rPr lang="en-US" sz="4400" b="1" dirty="0">
                <a:solidFill>
                  <a:srgbClr val="FF0000"/>
                </a:solidFill>
              </a:rPr>
              <a:t>3 layers </a:t>
            </a:r>
            <a:r>
              <a:rPr lang="en-US" sz="4400" b="1" dirty="0"/>
              <a:t>of smooth </a:t>
            </a:r>
            <a:r>
              <a:rPr lang="en-US" sz="4400" b="1" dirty="0" err="1"/>
              <a:t>ms.</a:t>
            </a:r>
            <a:r>
              <a:rPr lang="en-US" sz="4400" b="1" dirty="0"/>
              <a:t> 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</a:rPr>
              <a:t>            Inner oblique - middle circular -  outer longitudinal. </a:t>
            </a:r>
          </a:p>
          <a:p>
            <a:pPr marL="0" indent="0">
              <a:buNone/>
            </a:pPr>
            <a:r>
              <a:rPr lang="en-US" sz="4400" b="1" dirty="0"/>
              <a:t>      </a:t>
            </a:r>
            <a:r>
              <a:rPr lang="en-US" sz="4400" b="1" dirty="0" err="1"/>
              <a:t>Auerbach’s</a:t>
            </a:r>
            <a:r>
              <a:rPr lang="en-US" sz="4400" b="1" dirty="0"/>
              <a:t> plexus is present between middle &amp; outer layers </a:t>
            </a:r>
          </a:p>
          <a:p>
            <a:pPr marL="0" indent="0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</a:rPr>
              <a:t>4- The Serosa: </a:t>
            </a:r>
            <a:r>
              <a:rPr lang="en-US" sz="4400" b="1" dirty="0"/>
              <a:t>is the peritoneal covering, is formed simple squamous mesothelium &amp; loose C.T. It contains B.V., </a:t>
            </a:r>
            <a:r>
              <a:rPr lang="en-US" sz="4400" b="1" dirty="0" err="1"/>
              <a:t>lymphatics</a:t>
            </a:r>
            <a:r>
              <a:rPr lang="en-US" sz="4400" b="1" dirty="0"/>
              <a:t>, &amp; nerves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122" name="Picture 2" descr="https://cnx.org/resources/6d88b0ea24be4b818870fa0c858c61f370184854/2415_Histology_of_Stomach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9" r="33536"/>
          <a:stretch/>
        </p:blipFill>
        <p:spPr bwMode="auto">
          <a:xfrm>
            <a:off x="5208775" y="188640"/>
            <a:ext cx="3395673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tudent.loretto.org/humanbiology/BioLinks/chp5/media/c237f1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176464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72000" y="1268760"/>
            <a:ext cx="636775" cy="1800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55976" y="1808820"/>
            <a:ext cx="1005199" cy="8280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55976" y="2168860"/>
            <a:ext cx="852799" cy="540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558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The difference between fundus &amp; pylorus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692696"/>
            <a:ext cx="4267200" cy="5976664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u="sng" dirty="0"/>
              <a:t>Fundus</a:t>
            </a:r>
          </a:p>
          <a:p>
            <a:r>
              <a:rPr lang="en-US" sz="2400" b="1" dirty="0"/>
              <a:t>Thick </a:t>
            </a:r>
            <a:r>
              <a:rPr lang="en-US" sz="2400" b="1" dirty="0">
                <a:solidFill>
                  <a:srgbClr val="FF0000"/>
                </a:solidFill>
              </a:rPr>
              <a:t>mucosa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Pits</a:t>
            </a:r>
            <a:r>
              <a:rPr lang="en-US" sz="2400" b="1" dirty="0"/>
              <a:t> are narrow &amp; short </a:t>
            </a:r>
          </a:p>
          <a:p>
            <a:r>
              <a:rPr lang="en-US" sz="2400" b="1" dirty="0"/>
              <a:t>F. Glands are simple </a:t>
            </a:r>
            <a:r>
              <a:rPr lang="en-US" sz="2400" b="1" dirty="0">
                <a:solidFill>
                  <a:srgbClr val="FF0000"/>
                </a:solidFill>
              </a:rPr>
              <a:t>branched tubular &amp; long</a:t>
            </a:r>
          </a:p>
          <a:p>
            <a:r>
              <a:rPr lang="en-US" sz="2400" b="1" dirty="0"/>
              <a:t>occupy most of mucosal thickness</a:t>
            </a:r>
          </a:p>
          <a:p>
            <a:r>
              <a:rPr lang="en-US" sz="2400" b="1" u="sng" dirty="0"/>
              <a:t>Lined e </a:t>
            </a:r>
            <a:r>
              <a:rPr lang="en-US" sz="2400" b="1" u="sng" dirty="0">
                <a:solidFill>
                  <a:srgbClr val="FF0000"/>
                </a:solidFill>
              </a:rPr>
              <a:t>6 types of cells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Corium</a:t>
            </a:r>
            <a:r>
              <a:rPr lang="en-US" sz="2400" b="1" dirty="0"/>
              <a:t>: lymphocytic infiltration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Musculosa</a:t>
            </a:r>
            <a:r>
              <a:rPr lang="en-US" sz="2400" b="1" dirty="0"/>
              <a:t>: thinner formed of  </a:t>
            </a:r>
            <a:r>
              <a:rPr lang="en-US" sz="2400" b="1" u="sng" dirty="0">
                <a:solidFill>
                  <a:srgbClr val="FF0000"/>
                </a:solidFill>
              </a:rPr>
              <a:t>3 layers  </a:t>
            </a:r>
            <a:r>
              <a:rPr lang="en-US" sz="2400" b="1" dirty="0"/>
              <a:t>of </a:t>
            </a:r>
            <a:r>
              <a:rPr lang="en-US" sz="2400" b="1" dirty="0" err="1"/>
              <a:t>ms.</a:t>
            </a:r>
            <a:r>
              <a:rPr lang="en-US" sz="2400" b="1" dirty="0"/>
              <a:t> (IO, MC,OL)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343400" cy="5976664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u="sng" dirty="0"/>
              <a:t>Pylorus</a:t>
            </a:r>
          </a:p>
          <a:p>
            <a:r>
              <a:rPr lang="en-US" sz="2400" b="1" dirty="0"/>
              <a:t>Thin mucosa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Pits</a:t>
            </a:r>
            <a:r>
              <a:rPr lang="en-US" sz="2400" b="1" dirty="0"/>
              <a:t> are wide &amp; long</a:t>
            </a:r>
          </a:p>
          <a:p>
            <a:r>
              <a:rPr lang="en-US" sz="2400" b="1" dirty="0"/>
              <a:t>P. Glands are </a:t>
            </a:r>
            <a:r>
              <a:rPr lang="en-US" sz="2400" b="1" dirty="0">
                <a:solidFill>
                  <a:srgbClr val="FF0000"/>
                </a:solidFill>
              </a:rPr>
              <a:t>coiled</a:t>
            </a:r>
          </a:p>
          <a:p>
            <a:pPr>
              <a:buNone/>
            </a:pPr>
            <a:r>
              <a:rPr lang="en-US" sz="2400" b="1" dirty="0"/>
              <a:t>     branched tubular &amp; short</a:t>
            </a:r>
          </a:p>
          <a:p>
            <a:r>
              <a:rPr lang="en-US" sz="2400" b="1" dirty="0"/>
              <a:t>Occupy ½ of  mucosal thickness</a:t>
            </a:r>
          </a:p>
          <a:p>
            <a:r>
              <a:rPr lang="en-US" sz="2400" b="1" u="sng" dirty="0"/>
              <a:t>Lined e </a:t>
            </a:r>
            <a:r>
              <a:rPr lang="en-US" sz="2400" b="1" u="sng" dirty="0">
                <a:solidFill>
                  <a:srgbClr val="FF0000"/>
                </a:solidFill>
              </a:rPr>
              <a:t>mucous secreting cells </a:t>
            </a:r>
          </a:p>
          <a:p>
            <a:pPr marL="0" indent="0">
              <a:buNone/>
            </a:pPr>
            <a:r>
              <a:rPr lang="en-US" sz="2400" b="1" dirty="0"/>
              <a:t>      </a:t>
            </a:r>
            <a:r>
              <a:rPr lang="en-US" sz="2400" b="1" u="sng" dirty="0">
                <a:solidFill>
                  <a:srgbClr val="FF0000"/>
                </a:solidFill>
              </a:rPr>
              <a:t>No oxyntic, No peptic cells</a:t>
            </a:r>
          </a:p>
          <a:p>
            <a:r>
              <a:rPr lang="en-US" sz="2400" b="1" dirty="0"/>
              <a:t>Lymphocytic infiltration  &amp;  lymph nodules</a:t>
            </a:r>
          </a:p>
          <a:p>
            <a:endParaRPr lang="en-US" sz="2400" b="1" dirty="0"/>
          </a:p>
          <a:p>
            <a:r>
              <a:rPr lang="en-US" sz="2400" b="1" dirty="0"/>
              <a:t>Thicker , formed </a:t>
            </a:r>
            <a:r>
              <a:rPr lang="en-US" sz="2400" b="1" u="sng" dirty="0"/>
              <a:t>of </a:t>
            </a:r>
            <a:r>
              <a:rPr lang="en-US" sz="2400" b="1" u="sng" dirty="0">
                <a:solidFill>
                  <a:srgbClr val="FF0000"/>
                </a:solidFill>
              </a:rPr>
              <a:t>2 layers </a:t>
            </a:r>
            <a:r>
              <a:rPr lang="en-US" sz="2400" b="1" dirty="0"/>
              <a:t>of muscles. Thick IC to form the  p. sphincter &amp; OL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5602" name="AutoShape 2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25604" name="AutoShape 4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25606" name="AutoShape 6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25608" name="AutoShape 8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25610" name="AutoShape 10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32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050" name="Picture 2" descr="https://s-media-cache-ak0.pinimg.com/736x/1a/b3/de/1ab3decc8d726bca1c23e2a04f5c374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80920" cy="5112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313492"/>
            <a:ext cx="660963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Difference between fundic &amp; pyloric glands</a:t>
            </a:r>
          </a:p>
        </p:txBody>
      </p:sp>
    </p:spTree>
    <p:extLst>
      <p:ext uri="{BB962C8B-B14F-4D97-AF65-F5344CB8AC3E}">
        <p14:creationId xmlns:p14="http://schemas.microsoft.com/office/powerpoint/2010/main" val="1898267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Changes at gastro duodenal junction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067800" cy="6019800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intestinal villi </a:t>
            </a:r>
            <a:r>
              <a:rPr lang="en-US" sz="2400" b="1" dirty="0"/>
              <a:t>start to project from mucosa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Intestinal crypts </a:t>
            </a:r>
            <a:r>
              <a:rPr lang="en-US" sz="2400" b="1" dirty="0"/>
              <a:t>replace pyloric glands in the corium of duodenum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Surface columnar cells </a:t>
            </a:r>
            <a:r>
              <a:rPr lang="en-US" sz="2400" b="1" dirty="0"/>
              <a:t>with </a:t>
            </a:r>
            <a:r>
              <a:rPr lang="en-US" sz="2400" b="1" dirty="0">
                <a:solidFill>
                  <a:srgbClr val="FF0000"/>
                </a:solidFill>
              </a:rPr>
              <a:t>brush border. Goblet cells </a:t>
            </a:r>
            <a:r>
              <a:rPr lang="en-US" sz="2400" b="1" dirty="0"/>
              <a:t>appear between cells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 err="1"/>
              <a:t>Muscularis</a:t>
            </a:r>
            <a:r>
              <a:rPr lang="en-US" sz="2400" b="1" dirty="0"/>
              <a:t> mucosa: pass unchanged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Brunner’s glands </a:t>
            </a:r>
            <a:r>
              <a:rPr lang="en-US" sz="2400" b="1" dirty="0"/>
              <a:t>appear in duodenal </a:t>
            </a:r>
          </a:p>
          <a:p>
            <a:pPr marL="0" indent="0">
              <a:buNone/>
            </a:pPr>
            <a:r>
              <a:rPr lang="en-US" sz="2400" b="1" dirty="0"/>
              <a:t>     submucosa</a:t>
            </a:r>
          </a:p>
          <a:p>
            <a:endParaRPr lang="en-US" sz="2400" b="1" dirty="0"/>
          </a:p>
          <a:p>
            <a:r>
              <a:rPr lang="en-US" sz="2400" b="1" dirty="0"/>
              <a:t>Musculosa is </a:t>
            </a:r>
            <a:r>
              <a:rPr lang="en-US" sz="2400" b="1" dirty="0">
                <a:solidFill>
                  <a:srgbClr val="FF0000"/>
                </a:solidFill>
              </a:rPr>
              <a:t>thinner</a:t>
            </a:r>
            <a:r>
              <a:rPr lang="en-US" sz="2400" b="1" dirty="0"/>
              <a:t> in the duodenum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Serosa pass unchanged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pic>
        <p:nvPicPr>
          <p:cNvPr id="28674" name="Picture 2" descr="I:\pyloroduodenal junc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5" b="12213"/>
          <a:stretch/>
        </p:blipFill>
        <p:spPr bwMode="auto">
          <a:xfrm>
            <a:off x="5434314" y="3432725"/>
            <a:ext cx="3602182" cy="32366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56376" y="31316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pylorus</a:t>
            </a:r>
          </a:p>
        </p:txBody>
      </p:sp>
      <p:sp>
        <p:nvSpPr>
          <p:cNvPr id="6" name="Right Arrow 5"/>
          <p:cNvSpPr/>
          <p:nvPr/>
        </p:nvSpPr>
        <p:spPr>
          <a:xfrm rot="10800000">
            <a:off x="6734944" y="3212976"/>
            <a:ext cx="1008112" cy="1198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92080" y="3131676"/>
            <a:ext cx="128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duodenum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3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074" name="Picture 2" descr="https://s3.amazonaws.com/classconnection/877/flashcards/1553877/png/stomach_to_duodenum-14BC19CEE2F655CEC99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3"/>
            <a:ext cx="7992888" cy="4464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2708920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Pyloric sphincter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5936" y="2852936"/>
            <a:ext cx="2303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Brunner's glands</a:t>
            </a:r>
          </a:p>
        </p:txBody>
      </p:sp>
      <p:sp>
        <p:nvSpPr>
          <p:cNvPr id="8" name="Right Brace 7"/>
          <p:cNvSpPr/>
          <p:nvPr/>
        </p:nvSpPr>
        <p:spPr>
          <a:xfrm>
            <a:off x="5940152" y="3645024"/>
            <a:ext cx="359492" cy="648072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251520" y="2204864"/>
            <a:ext cx="477767" cy="1764196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5576" y="980728"/>
            <a:ext cx="1295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Stomach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536" y="620688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Duodenum</a:t>
            </a:r>
          </a:p>
        </p:txBody>
      </p:sp>
      <p:sp>
        <p:nvSpPr>
          <p:cNvPr id="12" name="Left Brace 11"/>
          <p:cNvSpPr/>
          <p:nvPr/>
        </p:nvSpPr>
        <p:spPr>
          <a:xfrm rot="5400000">
            <a:off x="5846950" y="-1014302"/>
            <a:ext cx="546444" cy="4968552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15816" y="5589240"/>
            <a:ext cx="349563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Gastro duodenal  junction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55576" y="620688"/>
            <a:ext cx="288032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136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320480" cy="5832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rc_mi" descr="http://upload.wikimedia.org/wikipedia/commons/4/44/Gastric_anatomy.pn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104456" cy="5832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52120" y="231031"/>
            <a:ext cx="22413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Wall of stomach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4168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59695" y="231031"/>
            <a:ext cx="22762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Wall of intestine</a:t>
            </a:r>
          </a:p>
        </p:txBody>
      </p:sp>
    </p:spTree>
    <p:extLst>
      <p:ext uri="{BB962C8B-B14F-4D97-AF65-F5344CB8AC3E}">
        <p14:creationId xmlns:p14="http://schemas.microsoft.com/office/powerpoint/2010/main" val="1218990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Small intestine</a:t>
            </a:r>
            <a:endParaRPr lang="ar-JO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u="sng" dirty="0"/>
              <a:t>Parts of small intestine:</a:t>
            </a:r>
          </a:p>
          <a:p>
            <a:r>
              <a:rPr lang="en-US" sz="2800" dirty="0"/>
              <a:t>Duodenum</a:t>
            </a:r>
          </a:p>
          <a:p>
            <a:r>
              <a:rPr lang="en-US" sz="2800" dirty="0"/>
              <a:t>Jejunum</a:t>
            </a:r>
          </a:p>
          <a:p>
            <a:r>
              <a:rPr lang="en-US" sz="2800" dirty="0"/>
              <a:t>Ileum </a:t>
            </a:r>
          </a:p>
          <a:p>
            <a:pPr>
              <a:buFont typeface="Wingdings" pitchFamily="2" charset="2"/>
              <a:buChar char="§"/>
            </a:pPr>
            <a:endParaRPr lang="en-US" sz="2800" b="1" u="sng" dirty="0"/>
          </a:p>
          <a:p>
            <a:pPr>
              <a:buFont typeface="Wingdings" pitchFamily="2" charset="2"/>
              <a:buChar char="§"/>
            </a:pPr>
            <a:r>
              <a:rPr lang="en-US" sz="2800" b="1" u="sng" dirty="0"/>
              <a:t>Function:</a:t>
            </a:r>
          </a:p>
          <a:p>
            <a:r>
              <a:rPr lang="en-US" sz="2800" dirty="0"/>
              <a:t>Digestion</a:t>
            </a:r>
          </a:p>
          <a:p>
            <a:r>
              <a:rPr lang="en-US" sz="2800" dirty="0"/>
              <a:t>Absorption</a:t>
            </a:r>
          </a:p>
          <a:p>
            <a:r>
              <a:rPr lang="en-US" sz="2800" dirty="0"/>
              <a:t>Endocrine secretion</a:t>
            </a: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72708" name="Picture 4" descr="http://microbewiki.kenyon.edu/images/c/c3/Small_intesti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1000678"/>
            <a:ext cx="4023174" cy="5020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712968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                          </a:t>
            </a:r>
            <a:r>
              <a:rPr lang="en-US" sz="2800" b="1" u="sng" dirty="0">
                <a:solidFill>
                  <a:srgbClr val="FF0000"/>
                </a:solidFill>
              </a:rPr>
              <a:t> I- The mucosa</a:t>
            </a:r>
          </a:p>
          <a:p>
            <a:pPr marL="0" indent="0">
              <a:buNone/>
            </a:pPr>
            <a:r>
              <a:rPr lang="en-US" sz="2800" dirty="0"/>
              <a:t>Contains :  villi &amp;  crypts,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The villi </a:t>
            </a:r>
            <a:r>
              <a:rPr lang="en-US" sz="2800" dirty="0"/>
              <a:t>are finger like projections,</a:t>
            </a:r>
          </a:p>
          <a:p>
            <a:pPr marL="0" indent="0">
              <a:buNone/>
            </a:pPr>
            <a:r>
              <a:rPr lang="en-US" sz="2800" dirty="0"/>
              <a:t>    extend into lumen of SI. They have</a:t>
            </a:r>
          </a:p>
          <a:p>
            <a:pPr marL="0" indent="0">
              <a:buNone/>
            </a:pPr>
            <a:r>
              <a:rPr lang="en-US" sz="2800" dirty="0"/>
              <a:t>     central core of C.T. (lamina </a:t>
            </a:r>
            <a:r>
              <a:rPr lang="en-US" sz="2800" dirty="0" err="1"/>
              <a:t>propria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The crypts of </a:t>
            </a:r>
            <a:r>
              <a:rPr lang="en-US" sz="2800" dirty="0" err="1">
                <a:solidFill>
                  <a:srgbClr val="FF0000"/>
                </a:solidFill>
              </a:rPr>
              <a:t>Lieberkuhn</a:t>
            </a:r>
            <a:r>
              <a:rPr lang="en-US" sz="2800" dirty="0">
                <a:solidFill>
                  <a:srgbClr val="FF0000"/>
                </a:solidFill>
              </a:rPr>
              <a:t> (intestinal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glands) </a:t>
            </a:r>
            <a:r>
              <a:rPr lang="en-US" sz="2800" dirty="0"/>
              <a:t>: simple tubular glands</a:t>
            </a:r>
          </a:p>
          <a:p>
            <a:pPr marL="0" indent="0">
              <a:buNone/>
            </a:pPr>
            <a:r>
              <a:rPr lang="en-US" sz="2800" dirty="0"/>
              <a:t>       in the C.T. of  lamina propria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2" r="13199"/>
          <a:stretch/>
        </p:blipFill>
        <p:spPr bwMode="auto">
          <a:xfrm>
            <a:off x="5738083" y="720080"/>
            <a:ext cx="3226405" cy="5013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782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154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     </a:t>
            </a:r>
            <a:r>
              <a:rPr lang="en-US" sz="2800" b="1" u="sng" dirty="0"/>
              <a:t>The intestinal villi </a:t>
            </a:r>
          </a:p>
          <a:p>
            <a:r>
              <a:rPr lang="en-US" sz="2800" dirty="0"/>
              <a:t>   </a:t>
            </a:r>
            <a:r>
              <a:rPr lang="en-US" sz="2400" b="1" dirty="0"/>
              <a:t>Each villus is formed of: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b="1" u="sng" dirty="0">
                <a:solidFill>
                  <a:srgbClr val="FF0000"/>
                </a:solidFill>
              </a:rPr>
              <a:t> Epithelium</a:t>
            </a:r>
            <a:r>
              <a:rPr lang="en-US" sz="2400" b="1" dirty="0"/>
              <a:t>: showing only</a:t>
            </a:r>
            <a:r>
              <a:rPr lang="en-US" sz="2400" b="1" dirty="0">
                <a:solidFill>
                  <a:srgbClr val="FF0000"/>
                </a:solidFill>
              </a:rPr>
              <a:t> 3 types </a:t>
            </a:r>
            <a:r>
              <a:rPr lang="en-US" sz="2400" b="1" dirty="0"/>
              <a:t>of cells : </a:t>
            </a:r>
          </a:p>
          <a:p>
            <a:pPr marL="0" indent="0">
              <a:buNone/>
            </a:pPr>
            <a:r>
              <a:rPr lang="en-US" sz="2400" b="1" dirty="0"/>
              <a:t>       </a:t>
            </a:r>
            <a:r>
              <a:rPr lang="en-US" sz="2400" b="1" u="sng" dirty="0"/>
              <a:t>columnar absorbing cells </a:t>
            </a:r>
            <a:r>
              <a:rPr lang="en-US" sz="2400" b="1" dirty="0"/>
              <a:t>( 90%),</a:t>
            </a:r>
          </a:p>
          <a:p>
            <a:pPr marL="0" indent="0">
              <a:buNone/>
            </a:pPr>
            <a:r>
              <a:rPr lang="en-US" sz="2400" b="1" dirty="0"/>
              <a:t>       </a:t>
            </a:r>
            <a:r>
              <a:rPr lang="en-US" sz="2400" b="1" u="sng" dirty="0"/>
              <a:t>goblet cells </a:t>
            </a:r>
            <a:r>
              <a:rPr lang="en-US" sz="2400" b="1" dirty="0"/>
              <a:t>(9.5%), </a:t>
            </a:r>
            <a:r>
              <a:rPr lang="en-US" sz="2400" b="1" u="sng" dirty="0"/>
              <a:t>endocrine cells   </a:t>
            </a:r>
            <a:r>
              <a:rPr lang="en-US" sz="2400" b="1" dirty="0"/>
              <a:t>(0.5%)</a:t>
            </a:r>
          </a:p>
          <a:p>
            <a:pPr marL="514350" indent="-514350">
              <a:buFont typeface="+mj-lt"/>
              <a:buAutoNum type="alphaLcParenR"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b)    </a:t>
            </a:r>
            <a:r>
              <a:rPr lang="en-US" sz="2400" b="1" u="sng" dirty="0">
                <a:solidFill>
                  <a:srgbClr val="FF0000"/>
                </a:solidFill>
              </a:rPr>
              <a:t>Central CT core </a:t>
            </a:r>
            <a:r>
              <a:rPr lang="en-US" sz="2400" b="1" dirty="0"/>
              <a:t>contains central blunt- end lymphatic (lacteal)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7848872" cy="316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050" name="Picture 2" descr="http://o.quizlet.com/HBCmfwPTghe9YnEsJ0BMPQ_m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6255"/>
            <a:ext cx="2808312" cy="26866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8100392" y="3284984"/>
            <a:ext cx="648072" cy="7200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433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General features of the wall of the GIT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21969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its wall is composed of </a:t>
            </a:r>
            <a:r>
              <a:rPr lang="en-US" sz="2800" b="1" u="sng" dirty="0"/>
              <a:t>4 layers</a:t>
            </a:r>
            <a:r>
              <a:rPr lang="en-US" sz="2800" u="sng" dirty="0"/>
              <a:t>:</a:t>
            </a:r>
          </a:p>
          <a:p>
            <a:pPr>
              <a:buFont typeface="Wingdings" pitchFamily="2" charset="2"/>
              <a:buChar char="q"/>
            </a:pPr>
            <a:r>
              <a:rPr lang="en-US" sz="2800" u="sng" dirty="0">
                <a:solidFill>
                  <a:srgbClr val="FF0000"/>
                </a:solidFill>
              </a:rPr>
              <a:t>Mucosa:</a:t>
            </a:r>
          </a:p>
          <a:p>
            <a:pPr marL="0" indent="0">
              <a:buNone/>
            </a:pPr>
            <a:r>
              <a:rPr lang="en-US" sz="2800" dirty="0"/>
              <a:t>            Epithelium</a:t>
            </a:r>
          </a:p>
          <a:p>
            <a:pPr marL="0" indent="0">
              <a:buNone/>
            </a:pPr>
            <a:r>
              <a:rPr lang="en-US" sz="2800" dirty="0"/>
              <a:t>             CT (Lamina </a:t>
            </a:r>
            <a:r>
              <a:rPr lang="en-US" sz="2800" dirty="0" err="1"/>
              <a:t>propria</a:t>
            </a:r>
            <a:r>
              <a:rPr lang="en-US" sz="2800" dirty="0"/>
              <a:t>, corium)  (CT)</a:t>
            </a:r>
          </a:p>
          <a:p>
            <a:pPr marL="0" indent="0">
              <a:buNone/>
            </a:pPr>
            <a:r>
              <a:rPr lang="en-US" sz="2800" dirty="0"/>
              <a:t>            </a:t>
            </a:r>
            <a:r>
              <a:rPr lang="en-US" sz="2800" dirty="0" err="1"/>
              <a:t>Muscularis</a:t>
            </a:r>
            <a:r>
              <a:rPr lang="en-US" sz="2800" dirty="0"/>
              <a:t> mucosa ( s. </a:t>
            </a:r>
            <a:r>
              <a:rPr lang="en-US" sz="2800" dirty="0" err="1"/>
              <a:t>ms.</a:t>
            </a:r>
            <a:r>
              <a:rPr lang="en-US" sz="2800" dirty="0"/>
              <a:t>) </a:t>
            </a:r>
          </a:p>
          <a:p>
            <a:pPr>
              <a:buFont typeface="Wingdings" pitchFamily="2" charset="2"/>
              <a:buChar char="q"/>
            </a:pPr>
            <a:endParaRPr lang="en-US" sz="2800" dirty="0"/>
          </a:p>
          <a:p>
            <a:pPr>
              <a:buFont typeface="Wingdings" pitchFamily="2" charset="2"/>
              <a:buChar char="q"/>
            </a:pPr>
            <a:r>
              <a:rPr lang="en-US" sz="2800" u="sng" dirty="0">
                <a:solidFill>
                  <a:srgbClr val="FF0000"/>
                </a:solidFill>
              </a:rPr>
              <a:t>Submucosa:</a:t>
            </a:r>
            <a:r>
              <a:rPr lang="en-US" sz="2800" dirty="0"/>
              <a:t>  C.T.</a:t>
            </a:r>
            <a:endParaRPr lang="en-US" sz="2800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q"/>
            </a:pPr>
            <a:r>
              <a:rPr lang="en-US" sz="2800" u="sng" dirty="0">
                <a:solidFill>
                  <a:srgbClr val="FF0000"/>
                </a:solidFill>
              </a:rPr>
              <a:t>Musculosa</a:t>
            </a:r>
            <a:r>
              <a:rPr lang="en-US" sz="2800" dirty="0"/>
              <a:t> :  2 layers of </a:t>
            </a:r>
          </a:p>
          <a:p>
            <a:pPr marL="0" indent="0">
              <a:buNone/>
            </a:pPr>
            <a:r>
              <a:rPr lang="en-US" sz="2800" dirty="0"/>
              <a:t>    smooth muscles (IC &amp; OL)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q"/>
            </a:pPr>
            <a:r>
              <a:rPr lang="en-US" sz="2800" u="sng" dirty="0">
                <a:solidFill>
                  <a:srgbClr val="FF0000"/>
                </a:solidFill>
              </a:rPr>
              <a:t>Adventitia or serosa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3128730">
            <a:off x="8153400" y="89924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mucosa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27584" y="1885950"/>
            <a:ext cx="0" cy="10389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27584" y="1885950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27584" y="2405447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27584" y="2924944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schoolbag.info/biology/humans/humans.files/image2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535" y="609600"/>
            <a:ext cx="3528392" cy="60486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" y="233362"/>
            <a:ext cx="36959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8601"/>
            <a:ext cx="3855372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9135" y="26064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duodenum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0032" y="827420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jejunum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3744416" cy="3059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1053" y="357301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ileum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3" y="3717032"/>
            <a:ext cx="468052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Villi vary in shape throughout  the different segments of Small Intestine:</a:t>
            </a:r>
          </a:p>
          <a:p>
            <a:endParaRPr lang="en-US" sz="2400" b="1" dirty="0"/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Duodenum: broad, leaf- like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Jejunum : long &amp; slender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Ileum: short, absent over </a:t>
            </a:r>
            <a:r>
              <a:rPr lang="en-US" sz="2400" b="1" dirty="0" err="1"/>
              <a:t>Peyer’s</a:t>
            </a:r>
            <a:r>
              <a:rPr lang="en-US" sz="2400" b="1" dirty="0"/>
              <a:t>   patches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72373" y="318035"/>
            <a:ext cx="328477" cy="382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04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392"/>
            <a:ext cx="88392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FF0000"/>
                </a:solidFill>
              </a:rPr>
              <a:t>1- Enterocytes:</a:t>
            </a:r>
          </a:p>
          <a:p>
            <a:r>
              <a:rPr lang="en-US" sz="2400" b="1" dirty="0"/>
              <a:t>Absorptive cells 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Tall columnar cells e basal oval nuclei &amp; </a:t>
            </a:r>
          </a:p>
          <a:p>
            <a:pPr marL="0" indent="0">
              <a:buNone/>
            </a:pPr>
            <a:r>
              <a:rPr lang="en-US" sz="2400" b="1" dirty="0"/>
              <a:t>   </a:t>
            </a:r>
            <a:r>
              <a:rPr lang="en-US" sz="2400" b="1" dirty="0">
                <a:solidFill>
                  <a:srgbClr val="FF0000"/>
                </a:solidFill>
              </a:rPr>
              <a:t>brush border </a:t>
            </a:r>
            <a:r>
              <a:rPr lang="en-US" sz="2400" b="1" dirty="0"/>
              <a:t>of microvilli to increase </a:t>
            </a:r>
          </a:p>
          <a:p>
            <a:pPr marL="0" indent="0">
              <a:buNone/>
            </a:pPr>
            <a:r>
              <a:rPr lang="en-US" sz="2400" b="1" dirty="0"/>
              <a:t>   The absorptive surface area (10 folds)</a:t>
            </a:r>
          </a:p>
          <a:p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   </a:t>
            </a:r>
          </a:p>
          <a:p>
            <a:r>
              <a:rPr lang="en-US" sz="2400" b="1" u="sng" dirty="0"/>
              <a:t>E/M</a:t>
            </a:r>
            <a:r>
              <a:rPr lang="en-US" sz="2400" b="1" dirty="0"/>
              <a:t>:  </a:t>
            </a:r>
            <a:r>
              <a:rPr lang="en-US" sz="2400" b="1" dirty="0" err="1"/>
              <a:t>rER</a:t>
            </a:r>
            <a:r>
              <a:rPr lang="en-US" sz="2400" b="1" dirty="0"/>
              <a:t>, Golgi, ↑ mitochondria,</a:t>
            </a:r>
          </a:p>
          <a:p>
            <a:pPr marL="0" indent="0">
              <a:buNone/>
            </a:pPr>
            <a:r>
              <a:rPr lang="en-US" sz="2400" b="1" dirty="0"/>
              <a:t>    their lateral borders show tight junctions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</a:p>
          <a:p>
            <a:r>
              <a:rPr lang="en-US" sz="2400" b="1" dirty="0"/>
              <a:t> their function is : Terminal digestion </a:t>
            </a:r>
          </a:p>
          <a:p>
            <a:pPr marL="0" indent="0">
              <a:buNone/>
            </a:pPr>
            <a:r>
              <a:rPr lang="en-US" sz="2400" b="1" dirty="0"/>
              <a:t>     &amp; absorption of carbohydrates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pic>
        <p:nvPicPr>
          <p:cNvPr id="5" name="irc_mi" descr="http://faculty.southwest.tn.edu/rburkett/body_c1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16" y="620688"/>
            <a:ext cx="3411488" cy="5760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28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228600"/>
            <a:ext cx="8839200" cy="6512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FF0000"/>
                </a:solidFill>
              </a:rPr>
              <a:t>2- Goblet cells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en-US" sz="2400" b="1" dirty="0"/>
          </a:p>
          <a:p>
            <a:r>
              <a:rPr lang="en-US" sz="2400" b="1" dirty="0"/>
              <a:t> Present  between the enterocytes on  the villi &amp; in the  crypts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 Unicellular mucous secreting gland</a:t>
            </a:r>
          </a:p>
          <a:p>
            <a:endParaRPr lang="en-US" sz="2400" b="1" dirty="0"/>
          </a:p>
          <a:p>
            <a:r>
              <a:rPr lang="en-US" sz="2400" b="1" dirty="0"/>
              <a:t>Each cell has expanded apical part full of</a:t>
            </a:r>
          </a:p>
          <a:p>
            <a:pPr>
              <a:buNone/>
            </a:pPr>
            <a:r>
              <a:rPr lang="en-US" sz="2400" b="1" dirty="0"/>
              <a:t>     mucin granules &amp; basal cylindrical part </a:t>
            </a:r>
          </a:p>
          <a:p>
            <a:pPr>
              <a:buNone/>
            </a:pPr>
            <a:r>
              <a:rPr lang="en-US" sz="2400" b="1" dirty="0"/>
              <a:t>     contain the deeply nucleus</a:t>
            </a:r>
          </a:p>
          <a:p>
            <a:r>
              <a:rPr lang="en-US" sz="2400" b="1" dirty="0"/>
              <a:t>Secrets mucus at intervals for lubrication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93168"/>
            <a:ext cx="2907433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2" descr="http://www.apsubiology.org/anatomy/2020/2020_Exam_Reviews/Exam_3/villus%20diagram%20and%20microscopic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41" t="35793" b="5466"/>
          <a:stretch/>
        </p:blipFill>
        <p:spPr bwMode="auto">
          <a:xfrm>
            <a:off x="899592" y="4221088"/>
            <a:ext cx="3600400" cy="2520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34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            </a:t>
            </a:r>
            <a:r>
              <a:rPr lang="en-US" sz="2800" b="1" u="sng" dirty="0"/>
              <a:t>Crypts of </a:t>
            </a:r>
            <a:r>
              <a:rPr lang="en-US" sz="2800" b="1" u="sng" dirty="0" err="1"/>
              <a:t>Leiberkuhn</a:t>
            </a:r>
            <a:endParaRPr lang="en-US" sz="2800" b="1" u="sng" dirty="0"/>
          </a:p>
          <a:p>
            <a:r>
              <a:rPr lang="en-US" sz="2800" dirty="0"/>
              <a:t>They are simple tubular glands occupy the thickness of the corium till the </a:t>
            </a:r>
            <a:r>
              <a:rPr lang="en-US" sz="2800" dirty="0" err="1"/>
              <a:t>muscularis</a:t>
            </a:r>
            <a:r>
              <a:rPr lang="en-US" sz="2800" dirty="0"/>
              <a:t> mucosa</a:t>
            </a:r>
          </a:p>
          <a:p>
            <a:endParaRPr lang="en-US" sz="2800" dirty="0"/>
          </a:p>
          <a:p>
            <a:r>
              <a:rPr lang="en-US" sz="2800" dirty="0"/>
              <a:t>6  types of cells line the crypts: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1- Enterocytes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2- Goblet cells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3- </a:t>
            </a:r>
            <a:r>
              <a:rPr lang="en-US" sz="2800" b="1" u="sng" dirty="0" err="1">
                <a:solidFill>
                  <a:srgbClr val="FF0000"/>
                </a:solidFill>
              </a:rPr>
              <a:t>Paneth</a:t>
            </a:r>
            <a:r>
              <a:rPr lang="en-US" sz="2800" b="1" u="sng" dirty="0">
                <a:solidFill>
                  <a:srgbClr val="FF0000"/>
                </a:solidFill>
              </a:rPr>
              <a:t> cells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4- endocrine cells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5- stem cells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6- </a:t>
            </a:r>
            <a:r>
              <a:rPr lang="en-US" sz="2800" b="1" u="sng" dirty="0">
                <a:solidFill>
                  <a:srgbClr val="FF0000"/>
                </a:solidFill>
              </a:rPr>
              <a:t>M cells 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 err="1">
                <a:solidFill>
                  <a:srgbClr val="FF0000"/>
                </a:solidFill>
              </a:rPr>
              <a:t>Microfold</a:t>
            </a:r>
            <a:r>
              <a:rPr lang="en-US" sz="2800" dirty="0">
                <a:solidFill>
                  <a:srgbClr val="FF0000"/>
                </a:solidFill>
              </a:rPr>
              <a:t>,  macrophage)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3"/>
          <a:stretch/>
        </p:blipFill>
        <p:spPr bwMode="auto">
          <a:xfrm>
            <a:off x="6345382" y="1196752"/>
            <a:ext cx="2691114" cy="5544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84059F-9C75-4E2D-AAC1-3B2218204964}"/>
              </a:ext>
            </a:extLst>
          </p:cNvPr>
          <p:cNvSpPr/>
          <p:nvPr/>
        </p:nvSpPr>
        <p:spPr>
          <a:xfrm>
            <a:off x="7452320" y="4509120"/>
            <a:ext cx="1584176" cy="2232248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0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85728"/>
            <a:ext cx="8620156" cy="6357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3- </a:t>
            </a:r>
            <a:r>
              <a:rPr lang="en-US" sz="2800" b="1" u="sng" dirty="0" err="1">
                <a:solidFill>
                  <a:srgbClr val="FF0000"/>
                </a:solidFill>
              </a:rPr>
              <a:t>Paneth</a:t>
            </a:r>
            <a:r>
              <a:rPr lang="en-US" sz="2800" b="1" u="sng" dirty="0">
                <a:solidFill>
                  <a:srgbClr val="FF0000"/>
                </a:solidFill>
              </a:rPr>
              <a:t> cells:</a:t>
            </a:r>
          </a:p>
          <a:p>
            <a:r>
              <a:rPr lang="en-US" sz="2800" dirty="0"/>
              <a:t>Present in groups at </a:t>
            </a:r>
            <a:r>
              <a:rPr lang="en-US" sz="2800" b="1" u="sng" dirty="0"/>
              <a:t>bottoms of crypts </a:t>
            </a:r>
            <a:r>
              <a:rPr lang="en-US" sz="2800" dirty="0"/>
              <a:t>only</a:t>
            </a:r>
            <a:endParaRPr lang="en-US" sz="2800" b="1" dirty="0"/>
          </a:p>
          <a:p>
            <a:endParaRPr lang="en-US" sz="2800" dirty="0"/>
          </a:p>
          <a:p>
            <a:r>
              <a:rPr lang="en-US" sz="2800" dirty="0"/>
              <a:t>Pyramidal cells e basal oval nuclei</a:t>
            </a:r>
          </a:p>
          <a:p>
            <a:pPr>
              <a:buNone/>
            </a:pPr>
            <a:r>
              <a:rPr lang="en-US" sz="2800" dirty="0"/>
              <a:t>     &amp; narrow apical part </a:t>
            </a:r>
          </a:p>
          <a:p>
            <a:endParaRPr lang="en-US" sz="2800" dirty="0"/>
          </a:p>
          <a:p>
            <a:r>
              <a:rPr lang="en-US" sz="2800" dirty="0"/>
              <a:t>Basal cytoplasm is basophilic due to↑ </a:t>
            </a:r>
            <a:r>
              <a:rPr lang="en-US" sz="2800" dirty="0" err="1"/>
              <a:t>rER</a:t>
            </a:r>
            <a:r>
              <a:rPr lang="en-US" sz="2800" dirty="0"/>
              <a:t> ,</a:t>
            </a:r>
          </a:p>
          <a:p>
            <a:pPr marL="0" indent="0">
              <a:buNone/>
            </a:pPr>
            <a:r>
              <a:rPr lang="en-US" sz="2800" dirty="0"/>
              <a:t>   apical part has acidophilic zymogen granules</a:t>
            </a:r>
          </a:p>
          <a:p>
            <a:pPr>
              <a:buNone/>
            </a:pPr>
            <a:r>
              <a:rPr lang="en-US" sz="2800" dirty="0"/>
              <a:t> </a:t>
            </a:r>
          </a:p>
          <a:p>
            <a:r>
              <a:rPr lang="en-US" sz="2800" dirty="0"/>
              <a:t>They secrete </a:t>
            </a:r>
            <a:r>
              <a:rPr lang="en-US" sz="2800" dirty="0">
                <a:solidFill>
                  <a:srgbClr val="FF0000"/>
                </a:solidFill>
              </a:rPr>
              <a:t>intestinal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lysozyme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 which has bactericidal effect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331236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://www.netterimages.com/images/vpv/000/000/013/13164-0550x047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2117"/>
          <a:stretch/>
        </p:blipFill>
        <p:spPr bwMode="auto">
          <a:xfrm>
            <a:off x="6948264" y="3573016"/>
            <a:ext cx="2088232" cy="2952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99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705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4- </a:t>
            </a:r>
            <a:r>
              <a:rPr lang="en-US" sz="2400" b="1" u="sng" dirty="0" err="1">
                <a:solidFill>
                  <a:srgbClr val="FF0000"/>
                </a:solidFill>
              </a:rPr>
              <a:t>Enteroendocrine</a:t>
            </a:r>
            <a:r>
              <a:rPr lang="en-US" sz="2400" b="1" u="sng" dirty="0">
                <a:solidFill>
                  <a:srgbClr val="FF0000"/>
                </a:solidFill>
              </a:rPr>
              <a:t> cells: </a:t>
            </a:r>
          </a:p>
          <a:p>
            <a:r>
              <a:rPr lang="en-US" sz="2400" b="1" dirty="0"/>
              <a:t> Secrets intestinal hormones</a:t>
            </a:r>
          </a:p>
          <a:p>
            <a:r>
              <a:rPr lang="en-US" sz="2400" b="1" dirty="0"/>
              <a:t>Present mainly in </a:t>
            </a:r>
            <a:r>
              <a:rPr lang="en-US" sz="2400" b="1" dirty="0">
                <a:solidFill>
                  <a:srgbClr val="FF0000"/>
                </a:solidFill>
              </a:rPr>
              <a:t>base of  crypts</a:t>
            </a:r>
            <a:r>
              <a:rPr lang="en-US" sz="2400" b="1" dirty="0"/>
              <a:t>, </a:t>
            </a:r>
          </a:p>
          <a:p>
            <a:r>
              <a:rPr lang="en-US" sz="2400" b="1" dirty="0"/>
              <a:t>Their secretions released to blood</a:t>
            </a:r>
          </a:p>
          <a:p>
            <a:r>
              <a:rPr lang="en-US" sz="2400" b="1" dirty="0"/>
              <a:t>Their secretions </a:t>
            </a:r>
            <a:r>
              <a:rPr lang="en-US" sz="2400" b="1" dirty="0">
                <a:solidFill>
                  <a:srgbClr val="FF0000"/>
                </a:solidFill>
              </a:rPr>
              <a:t>control peristalsis</a:t>
            </a:r>
            <a:r>
              <a:rPr lang="en-US" sz="2400" b="1" dirty="0"/>
              <a:t>, </a:t>
            </a:r>
          </a:p>
          <a:p>
            <a:pPr marL="0" indent="0">
              <a:buNone/>
            </a:pPr>
            <a:r>
              <a:rPr lang="en-US" sz="2400" b="1" dirty="0"/>
              <a:t>  sense of being satisfied after eating</a:t>
            </a:r>
          </a:p>
          <a:p>
            <a:pPr marL="0" indent="0">
              <a:buNone/>
            </a:pPr>
            <a:endParaRPr lang="en-US" sz="24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u="sng" dirty="0">
                <a:solidFill>
                  <a:srgbClr val="FF0000"/>
                </a:solidFill>
              </a:rPr>
              <a:t>5- Stem cells</a:t>
            </a:r>
            <a:r>
              <a:rPr lang="en-US" sz="2400" b="1" u="sng" dirty="0"/>
              <a:t>: </a:t>
            </a:r>
          </a:p>
          <a:p>
            <a:r>
              <a:rPr lang="en-US" sz="2400" b="1" dirty="0"/>
              <a:t>Short columnar cells ,present at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   base of crypts</a:t>
            </a:r>
            <a:r>
              <a:rPr lang="en-US" sz="2400" b="1" dirty="0"/>
              <a:t> in between </a:t>
            </a:r>
            <a:r>
              <a:rPr lang="en-US" sz="2400" b="1" dirty="0" err="1"/>
              <a:t>Paneth</a:t>
            </a:r>
            <a:r>
              <a:rPr lang="en-US" sz="2400" b="1" dirty="0"/>
              <a:t> cells</a:t>
            </a:r>
          </a:p>
          <a:p>
            <a:r>
              <a:rPr lang="en-US" sz="2400" b="1" dirty="0"/>
              <a:t>Differentiate to replace other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4011279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35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812360" y="4653136"/>
            <a:ext cx="432048" cy="129614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028384" y="1556792"/>
            <a:ext cx="792088" cy="9721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97281" y="1196752"/>
            <a:ext cx="567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EEC</a:t>
            </a:r>
          </a:p>
        </p:txBody>
      </p:sp>
    </p:spTree>
    <p:extLst>
      <p:ext uri="{BB962C8B-B14F-4D97-AF65-F5344CB8AC3E}">
        <p14:creationId xmlns:p14="http://schemas.microsoft.com/office/powerpoint/2010/main" val="2387244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2400"/>
            <a:ext cx="89154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6- M (</a:t>
            </a:r>
            <a:r>
              <a:rPr lang="en-US" sz="2800" b="1" u="sng" dirty="0" err="1">
                <a:solidFill>
                  <a:srgbClr val="FF0000"/>
                </a:solidFill>
              </a:rPr>
              <a:t>microfold</a:t>
            </a:r>
            <a:r>
              <a:rPr lang="en-US" sz="2800" b="1" u="sng" dirty="0">
                <a:solidFill>
                  <a:srgbClr val="FF0000"/>
                </a:solidFill>
              </a:rPr>
              <a:t>) cells: </a:t>
            </a:r>
          </a:p>
          <a:p>
            <a:pPr marL="0" indent="0"/>
            <a:r>
              <a:rPr lang="en-US" sz="2800" dirty="0"/>
              <a:t> Squamous - like cells present in association with </a:t>
            </a:r>
            <a:r>
              <a:rPr lang="en-US" sz="2800" b="1" dirty="0"/>
              <a:t>lymphoid  </a:t>
            </a:r>
          </a:p>
          <a:p>
            <a:pPr marL="0" indent="0">
              <a:buNone/>
            </a:pPr>
            <a:r>
              <a:rPr lang="en-US" sz="2800" b="1" dirty="0"/>
              <a:t>     nodules of </a:t>
            </a:r>
            <a:r>
              <a:rPr lang="en-US" sz="2800" b="1" dirty="0" err="1"/>
              <a:t>Peyer’s</a:t>
            </a:r>
            <a:r>
              <a:rPr lang="en-US" sz="2800" b="1" dirty="0"/>
              <a:t> patches in</a:t>
            </a:r>
            <a:r>
              <a:rPr lang="en-US" sz="2800" b="1" dirty="0">
                <a:solidFill>
                  <a:srgbClr val="FF0000"/>
                </a:solidFill>
              </a:rPr>
              <a:t> ileum</a:t>
            </a:r>
            <a:endParaRPr lang="en-US" sz="2800" dirty="0"/>
          </a:p>
          <a:p>
            <a:pPr marL="0" indent="0"/>
            <a:r>
              <a:rPr lang="en-US" sz="2800" dirty="0"/>
              <a:t> play a role in </a:t>
            </a:r>
            <a:r>
              <a:rPr lang="en-US" sz="2800" u="sng" dirty="0"/>
              <a:t>mucosal immunity response</a:t>
            </a:r>
          </a:p>
          <a:p>
            <a:pPr marL="0" indent="0"/>
            <a:r>
              <a:rPr lang="en-US" sz="2800" dirty="0"/>
              <a:t> Have microfolds on their apical surface &amp; basal membrane    invaginations. The Basal lamina under M-cells is </a:t>
            </a:r>
            <a:r>
              <a:rPr lang="en-US" sz="2800" u="sng" dirty="0">
                <a:solidFill>
                  <a:srgbClr val="FF0000"/>
                </a:solidFill>
              </a:rPr>
              <a:t>porous</a:t>
            </a:r>
          </a:p>
          <a:p>
            <a:pPr marL="0" indent="0"/>
            <a:r>
              <a:rPr lang="en-US" sz="2800" dirty="0"/>
              <a:t> Phagocytosis &amp; transport antigens from intestinal lumen to    </a:t>
            </a:r>
          </a:p>
          <a:p>
            <a:pPr marL="0" indent="0">
              <a:buNone/>
            </a:pPr>
            <a:r>
              <a:rPr lang="en-US" sz="2800" dirty="0"/>
              <a:t>   the underlying macrophages &amp; lymphocytes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196" name="Picture 4" descr="https://encrypted-tbn3.gstatic.com/images?q=tbn:ANd9GcR5otUhoewoWCvHHhPpFsELRkWuwjm06064AEuWTpz-xzZrld9kb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388843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intraepithelial pockets of m cel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538"/>
          <a:stretch/>
        </p:blipFill>
        <p:spPr bwMode="auto">
          <a:xfrm>
            <a:off x="4788024" y="4221088"/>
            <a:ext cx="3816423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188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996" y="76200"/>
            <a:ext cx="9144000" cy="6781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rgbClr val="FF0000"/>
                </a:solidFill>
              </a:rPr>
              <a:t>Peyer’s</a:t>
            </a:r>
            <a:r>
              <a:rPr lang="en-US" sz="2800" b="1" u="sng" dirty="0">
                <a:solidFill>
                  <a:srgbClr val="FF0000"/>
                </a:solidFill>
              </a:rPr>
              <a:t> patches  (ileum)</a:t>
            </a:r>
            <a:endParaRPr lang="en-US" sz="28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800" dirty="0"/>
              <a:t>present mainly in the </a:t>
            </a:r>
            <a:r>
              <a:rPr lang="en-US" sz="2800" u="sng" dirty="0"/>
              <a:t>ileum</a:t>
            </a:r>
            <a:r>
              <a:rPr lang="en-US" sz="2800" dirty="0"/>
              <a:t>. In both lamina propria of mucosa  &amp; submucosa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/>
              <a:t>They are aggregations of lymph follicles, lies in the side  opposite to the mesenteric attachment.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/>
              <a:t>the intestinal villi  </a:t>
            </a:r>
            <a:r>
              <a:rPr lang="en-US" sz="2800" dirty="0">
                <a:solidFill>
                  <a:srgbClr val="FF0000"/>
                </a:solidFill>
              </a:rPr>
              <a:t>absent  over </a:t>
            </a:r>
            <a:r>
              <a:rPr lang="en-US" sz="2800" dirty="0" err="1"/>
              <a:t>Peyer’s</a:t>
            </a:r>
            <a:r>
              <a:rPr lang="en-US" sz="2800" dirty="0"/>
              <a:t> patches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/>
              <a:t>They are important for mucosal immunity 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</a:p>
          <a:p>
            <a:pPr>
              <a:buNone/>
            </a:pPr>
            <a:endParaRPr lang="en-US" sz="2400" b="1" dirty="0"/>
          </a:p>
          <a:p>
            <a:endParaRPr lang="en-US" sz="2400" b="1" dirty="0">
              <a:solidFill>
                <a:srgbClr val="008000"/>
              </a:solidFill>
            </a:endParaRPr>
          </a:p>
          <a:p>
            <a:endParaRPr lang="en-US" sz="2400" b="1" dirty="0">
              <a:solidFill>
                <a:srgbClr val="008000"/>
              </a:solidFill>
            </a:endParaRPr>
          </a:p>
          <a:p>
            <a:endParaRPr lang="en-US" sz="2400" b="1" dirty="0">
              <a:solidFill>
                <a:srgbClr val="008000"/>
              </a:solidFill>
            </a:endParaRPr>
          </a:p>
          <a:p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509" y="3429000"/>
            <a:ext cx="3085648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21468" y="6300028"/>
            <a:ext cx="165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Peyer’s</a:t>
            </a:r>
            <a:r>
              <a:rPr lang="en-US" b="1" dirty="0"/>
              <a:t> patches</a:t>
            </a:r>
          </a:p>
        </p:txBody>
      </p:sp>
      <p:sp>
        <p:nvSpPr>
          <p:cNvPr id="6" name="TextBox 5"/>
          <p:cNvSpPr txBox="1"/>
          <p:nvPr/>
        </p:nvSpPr>
        <p:spPr>
          <a:xfrm rot="18034008">
            <a:off x="5296073" y="4026739"/>
            <a:ext cx="191930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b="1" dirty="0"/>
              <a:t>Mesenteric attachment</a:t>
            </a:r>
            <a:endParaRPr lang="ar-JO" sz="1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074" name="Picture 2" descr="http://studydroid.com/imageCards/10/to/card-34529698-bac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68"/>
          <a:stretch/>
        </p:blipFill>
        <p:spPr bwMode="auto">
          <a:xfrm>
            <a:off x="383679" y="3573016"/>
            <a:ext cx="4980409" cy="30243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9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91600" cy="6248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Brunner’s glands</a:t>
            </a:r>
          </a:p>
          <a:p>
            <a:pPr marL="0" indent="0" algn="ctr">
              <a:buNone/>
            </a:pPr>
            <a:endParaRPr lang="en-US" sz="2800" dirty="0"/>
          </a:p>
          <a:p>
            <a:r>
              <a:rPr lang="en-US" sz="2800" dirty="0"/>
              <a:t>Found in the </a:t>
            </a:r>
            <a:r>
              <a:rPr lang="en-US" sz="2800" b="1" dirty="0">
                <a:solidFill>
                  <a:srgbClr val="FF0000"/>
                </a:solidFill>
              </a:rPr>
              <a:t>submucosa</a:t>
            </a:r>
            <a:r>
              <a:rPr lang="en-US" sz="2800" dirty="0"/>
              <a:t> of the duodenum</a:t>
            </a:r>
          </a:p>
          <a:p>
            <a:r>
              <a:rPr lang="en-US" sz="2800" dirty="0"/>
              <a:t>Their ducts open into the bases of intestinal crypts</a:t>
            </a:r>
          </a:p>
          <a:p>
            <a:r>
              <a:rPr lang="en-US" sz="2800" dirty="0"/>
              <a:t>They secrete </a:t>
            </a:r>
            <a:r>
              <a:rPr lang="en-US" sz="2800" dirty="0">
                <a:solidFill>
                  <a:srgbClr val="FF0000"/>
                </a:solidFill>
              </a:rPr>
              <a:t>alkaline mucous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92620" y="5507940"/>
            <a:ext cx="17799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/>
              <a:t>Brunner’s glands</a:t>
            </a:r>
            <a:endParaRPr lang="ar-JO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050" name="Picture 2" descr="Duodenum Slide">
            <a:extLst>
              <a:ext uri="{FF2B5EF4-FFF2-40B4-BE49-F238E27FC236}">
                <a16:creationId xmlns:a16="http://schemas.microsoft.com/office/drawing/2014/main" id="{C23FB246-A8C6-4BFC-ACD0-A46E2752D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6480720" cy="3312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n Arrow 8">
            <a:extLst>
              <a:ext uri="{FF2B5EF4-FFF2-40B4-BE49-F238E27FC236}">
                <a16:creationId xmlns:a16="http://schemas.microsoft.com/office/drawing/2014/main" id="{03DCE04F-7A0F-404C-8090-175213044536}"/>
              </a:ext>
            </a:extLst>
          </p:cNvPr>
          <p:cNvSpPr/>
          <p:nvPr/>
        </p:nvSpPr>
        <p:spPr>
          <a:xfrm rot="6361658">
            <a:off x="6101483" y="4352797"/>
            <a:ext cx="104125" cy="2197988"/>
          </a:xfrm>
          <a:prstGeom prst="down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7251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797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rgbClr val="FF0000"/>
                </a:solidFill>
              </a:rPr>
              <a:t>Plicae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circularis</a:t>
            </a:r>
            <a:r>
              <a:rPr lang="en-US" sz="2800" dirty="0"/>
              <a:t>: circular folds of mucosa &amp; submucosa projecting into the lumen of small intestine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8" t="2362" r="6291"/>
          <a:stretch/>
        </p:blipFill>
        <p:spPr bwMode="auto">
          <a:xfrm>
            <a:off x="1547664" y="1670751"/>
            <a:ext cx="6082146" cy="4710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2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E51D-960A-406C-B6DD-61688F0C0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457199"/>
          </a:xfrm>
        </p:spPr>
        <p:txBody>
          <a:bodyPr>
            <a:noAutofit/>
          </a:bodyPr>
          <a:lstStyle/>
          <a:p>
            <a:r>
              <a:rPr lang="en-US" sz="3200" u="sng" dirty="0"/>
              <a:t>Adventitia vs. serosa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85D1F-76C1-4284-A28A-7E16DEC23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01823"/>
            <a:ext cx="8784976" cy="63561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Serosa: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u="sng" dirty="0">
                <a:solidFill>
                  <a:srgbClr val="7030A0"/>
                </a:solidFill>
              </a:rPr>
              <a:t>double layer membrane made of epithelium </a:t>
            </a:r>
          </a:p>
          <a:p>
            <a:pPr marL="0" indent="0">
              <a:buNone/>
            </a:pPr>
            <a:r>
              <a:rPr lang="en-US" sz="2800" dirty="0"/>
              <a:t>One layer is attached to the organ called visceral layer , the other layer will be close to the body cavity &amp; called partial layer. In between these two epithelial layer is fluid called serous for lubrication ( reduce friction)</a:t>
            </a:r>
          </a:p>
          <a:p>
            <a:pPr marL="0" indent="0">
              <a:buNone/>
            </a:pPr>
            <a:r>
              <a:rPr lang="en-US" sz="2800" dirty="0"/>
              <a:t>Serosa will wrap organs that set in a body cavity </a:t>
            </a:r>
            <a:r>
              <a:rPr lang="en-US" sz="2800" dirty="0" err="1"/>
              <a:t>i.e</a:t>
            </a:r>
            <a:r>
              <a:rPr lang="en-US" sz="2800" dirty="0"/>
              <a:t> abdominal cavity like GIT organs within the peritoneum </a:t>
            </a:r>
            <a:r>
              <a:rPr lang="en-US" sz="2800" dirty="0" err="1"/>
              <a:t>i.e</a:t>
            </a:r>
            <a:r>
              <a:rPr lang="en-US" sz="2800" dirty="0"/>
              <a:t> intraperitoneal organs  </a:t>
            </a:r>
            <a:r>
              <a:rPr lang="en-US" sz="2800" dirty="0">
                <a:solidFill>
                  <a:srgbClr val="FF0000"/>
                </a:solidFill>
              </a:rPr>
              <a:t>(liver, stomach, spleen, 1</a:t>
            </a:r>
            <a:r>
              <a:rPr lang="en-US" sz="2800" baseline="30000" dirty="0">
                <a:solidFill>
                  <a:srgbClr val="FF0000"/>
                </a:solidFill>
              </a:rPr>
              <a:t>st</a:t>
            </a:r>
            <a:r>
              <a:rPr lang="en-US" sz="2800" dirty="0">
                <a:solidFill>
                  <a:srgbClr val="FF0000"/>
                </a:solidFill>
              </a:rPr>
              <a:t> part pf duodenum, ileum, jejunum, transverse  &amp; sigmoid colon</a:t>
            </a:r>
            <a:r>
              <a:rPr lang="en-US" sz="2800" dirty="0"/>
              <a:t>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Adventitia: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u="sng" dirty="0">
                <a:solidFill>
                  <a:srgbClr val="7030A0"/>
                </a:solidFill>
              </a:rPr>
              <a:t>is not epithelial is loose CT</a:t>
            </a:r>
            <a:r>
              <a:rPr lang="en-US" sz="2800" dirty="0"/>
              <a:t> that wraps organs that set outside the peritoneal cavity i.e. retroperitoneal and attach them to the abdominal cavity</a:t>
            </a:r>
          </a:p>
          <a:p>
            <a:pPr marL="0" indent="0">
              <a:buNone/>
            </a:pPr>
            <a:r>
              <a:rPr lang="en-US" sz="2800" dirty="0"/>
              <a:t>pancreas, rest of duodenum, cecum, ascending &amp; descending Colcon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B11ED-4821-4926-AF74-6A3D83E9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1443-C111-4E55-BAAD-2C1DD8A8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47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Large intestine</a:t>
            </a:r>
            <a:endParaRPr lang="ar-JO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5856"/>
            <a:ext cx="8229600" cy="53503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/>
              <a:t>Composed of:</a:t>
            </a:r>
          </a:p>
          <a:p>
            <a:r>
              <a:rPr lang="en-US" sz="2800" dirty="0"/>
              <a:t>Cecum</a:t>
            </a:r>
          </a:p>
          <a:p>
            <a:r>
              <a:rPr lang="en-US" sz="2800" dirty="0"/>
              <a:t>Colon (ascending, transverse, </a:t>
            </a:r>
          </a:p>
          <a:p>
            <a:pPr>
              <a:buNone/>
            </a:pPr>
            <a:r>
              <a:rPr lang="en-US" sz="2800" dirty="0"/>
              <a:t>     descending, sigmoid)</a:t>
            </a:r>
          </a:p>
          <a:p>
            <a:r>
              <a:rPr lang="en-US" sz="2800" dirty="0"/>
              <a:t>Rectum </a:t>
            </a:r>
          </a:p>
          <a:p>
            <a:r>
              <a:rPr lang="en-US" sz="2800" dirty="0"/>
              <a:t>Anal canal</a:t>
            </a:r>
          </a:p>
          <a:p>
            <a:pPr>
              <a:buNone/>
            </a:pPr>
            <a:r>
              <a:rPr lang="en-US" sz="2800" dirty="0"/>
              <a:t>  </a:t>
            </a:r>
            <a:r>
              <a:rPr lang="en-US" sz="2800" b="1" u="sng" dirty="0"/>
              <a:t>Function:</a:t>
            </a:r>
          </a:p>
          <a:p>
            <a:r>
              <a:rPr lang="en-US" sz="2800" dirty="0"/>
              <a:t>Absorption of </a:t>
            </a:r>
            <a:r>
              <a:rPr lang="en-US" sz="2800" u="sng" dirty="0"/>
              <a:t>water &amp; ions</a:t>
            </a:r>
          </a:p>
          <a:p>
            <a:r>
              <a:rPr lang="en-US" sz="2800" dirty="0"/>
              <a:t>Production of mucus</a:t>
            </a:r>
          </a:p>
          <a:p>
            <a:r>
              <a:rPr lang="en-US" sz="2800" dirty="0"/>
              <a:t>Formation of fecal mass</a:t>
            </a: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1026" name="AutoShape 2" descr="data:image/jpeg;base64,/9j/4AAQSkZJRgABAQAAAQABAAD/2wCEAAkGBhQSEBUSEBQUFBQWFRQVFRUQFRQVFRUVFRQVFBQUFRQXGyYeFxkkGRUUHy8gIycpLCwsFR4xNTAqNSYrLCkBCQoKDgwOGg8PGiwkHCQsKSkpKSwpLCksLCkpLCwsKSksKSwsLCwpLCwsKSkpKSwsKSwsLCkpKSwpLCwsLCwsLP/AABEIAMYA/wMBIgACEQEDEQH/xAAbAAABBQEBAAAAAAAAAAAAAAAFAQIDBAYAB//EAEIQAAIBAgQDBQUGBAQEBwAAAAECAwARBAUSIRMxQQYiUWGRcYGhscEHFCMyUmIzQtHhFSRyghaiwvAXQ0RUktLx/8QAGQEAAgMBAAAAAAAAAAAAAAAAAAECAwQF/8QAJBEAAgICAQQDAQEBAAAAAAAAAAECEQMhMQQSMkEiUWETcUL/2gAMAwEAAhEDEQA/APYFp1MU06siNbGyGguZnajEpoLmQubDrypex+g/kUWnDp5i/qb0NzhLTX8QDR6GPSoXwAHoLUH7QJ3kPkR6f/tXzXxM8H8iitTRGoVqSM1kNZeU7U0pSRNUlMQgFODUlqXTQAuqu1Vn8b2tWHEPDNFJGkcYledmiMYjZzGr6Q5fdxptpvve1t6sN2swo1apdOlVc645k7rNGgI1ILnVLECBcguAQKnTI9yC166hUfazCsQFluSrNYRzXAQyK2saO414ZRpaxJQgA0knavCAi8y76bEByLMkbhiwWyrpmhJY2A4q3IuKXaw7kFq69B4O12Fd1jSXUzOyACOU3ZWWNt9FgodlXUe7qNr3uKu5ZnEOI1cCQPotqsGGzFgrDUBqQlXsy3U6TYmxopj7kXQ1LqrtFJoo2GhNVITVbMMaIlBO5Y6VUfzH29B4mgmZ4uRo2Bl0EggiMDkRa1zc/KimyyMLCK5hxN4rFb/ma9j/AKR19tVcwziSK2nhv+2zAkeRud/dWYgzNkXh8rbAjkR9DRDLjc6nN7cr06XBf/KtsN/44GFyki+ZW4Hob/CpUkDC6kEHqKG4jNQnUe+g+RZxfFtGPyuCbDoy739Lj3ClKK9FbxumzTuLkDzrVotgB5Vl8Mt5UH7hWqq/EtGHK9mOWLTM6+DH53o1h22ofm0WnEk/qCn6fSr2HNVS0y2O0WqSuFIaAGqafeolNOvSGRzNQ+NNc6L+4Mf9ve+lXMQ21Q5KNU5P6VPxIA+tOCuQpOkaGhPaD8qf6j8qLUGz9t0HtPyrRk8WZ8fkUUFSqlMi5U5pAoLMQABck7AAdSawmwkUVKklU4ceHF0DMvQgCx9lzeo0zRA+ljpJ5a9r+w8jUqaH2sLA04VGhqQVJEGDMy7Mwzu7ya7vHHE2lrDRFNx1ttsdfXwqlP2DwzzyTsZNcrXbvLz40E1gdOq2vDx2BJsLgWBrRUB7U9nWxXCK8I8MyXjxKNJE3ETQHKqQdac136sLi9xYmVtEGI7J4SKaPEyM6mOUsupltxMRiHcC+nUA0uII0ggN3Qwa1M/8PcIFjVVYCJ5GG6tcSMjMja1PdtHEotZgqAAgXvSfsG5maTixgGbi6gjCSW+OgxgWdr97hiExp4B+lrGvhfs5IZOK8ToskTOvDP8AmBGcQTJiAxIeZuOATuLIedwFL/RV+BubsRh2EAPEtA7SJ3l/M03HNyVuvf6oVNiVJINqt9n+y8ODDiAEB7bNo7qrqKqCqgkDU27Fj51JkWAOHwsMDNrMUUcZfcBtCBdW/LlUWZ5+sdkjZWkbluCqj9TW+VRssjC3pBis7jM4eZmTDuI0UkNILFmI56L7AefWh2ZrIy3edz4hTpXf9q2FZF8W0D2QnT1BoNeLBe7DGb4WRWDiaRmXlxGLfA8qptnDuu4717EedSxpJOAbmx8KSXBGDvEXF+94+2kalS0+TosrkYazseg6f3oRNnMkblGFiPC9jWgnzlQuxrEZ3jdcmoUAr9ljGZqzczR37PIGbEPJbuqhF/3MRYegNYuMEmvacgydcPAsa87XY+LHmf8AvwFJsqzzqNfYSy8fjp7T8jWjrMYVrTIf3CtPV+Hg5GXkCdoY7NG/tU/Aj60mGarWfpeG/wCllPxt9aHYOW4qGVbLMb0Ega400GkJqBM4ioi1WGqrKhpMCpi56t9mI+67eJA9Bf8A6qrSYXqaJ5DHaH2sx+NvpVmLkhk4CNB87XvL7D86MUJzY3kUeA+Z/tVuXxKsfkZvN824bpEpsWGonwF7WF/fVTM8CZorLI58VLGx68qz/bjOv82EUW4Y0k9STZj7hf50zLe05Fg23mPrWZcHYhi+Ka5CeGzWSL8O526Wsfd4+6osXnAfunc9Q39K7FYxJeYB8xQvFYggWvcDlqANvZ1FK70aYQXNbNP2azpxePZlFtOtjded1B6jl7KPDtJGrBJLoTyP5lPlcb/CsDhculCB1OkncjmP6j41WfMJOMuo3K0ymWCM22j1E5zCDYuB/quo9SLVLLmEa/mkQe1lH1rznMc4LJ3h0ruz2YqkTBwCSTueZFMpfS0rN9ic8iS3fDltlWMhmPuB2HmaH4ztIyC5hNvNxf0AI+NYKfMNEweMb36eFFp84aQAaSdqBrp0i7h83GJZjOSB0j30gezqfM0LzlI7dwAW5EbVSkV0OpxZTtt09tF8NlCFAxa96C6lDYJwGKkYaASfCr79nTbU5u3wqpjm4Laozax5dKu/49rUcgaCTv8A5K2VY5oJShNxbl4VD2jz3ukeO1TZdkT4qRn1FI+QYC+o9beXnT817HRqFjRmaQnUzub2UAiwHIXJ+FFkHKPdXsxUmMZthVnJ8tMz6fWjuKyGOIczcc70PyXHcOZiqk3AHdF6B3atE+O7O8JdVxtXrOjYVgssVsTio0dSqA6zqH5tG4X1+VeilKgzNne0inCn4i/6h8xWkrP8mU+BB+NaCtGHg52bkr5hFqidfFW9bbVl8FNateRWWw2F2I8CR6GjKGIvpJcVKtV4oiKtRiqC8caUClIrgKnRErYrlV/LVtEvv+ZqtKvWrOWH8Jff8zU8XkV5OC1QOV9UjHz+AozK1lJ8AaBRc6eZ6oWJbPN/tEyq2L1rydFY+RHd+SisqhI2r07trANcbHkVK+8G4+Z9KxuLy1OhsapR3MMrggQsh6GpIcVYgtuAb2PL313AsTVYx70y6jVRdrO5ptaocpcPMXcd3z8aK9kex+HxGGEkgbVqZTZiBsdtvZar+N+z9gb4aUAfpkGw9jL/AEoM39oJuPAPzho+GdIttzG1UuzsKvfXfbzoj/wVi27rGO3iGY/9NMbsbjIf4ehwf0tY/wDMB86BLLCq7iLNcNHyUU7JMeAhVhuptfy6Uj9nsY5/g28y6W+BNEsF9nb6DxJtLHmEW4HvNifhToHlxpU2Bc4zUEEDfyoZl+dFU0+HIE1sYPsyTVeSZ2HgoC39+9anAZHDCgSONQPZuT4k8yfbRRXLqYJVFWeYYDKJ8Y4sCqX3ciygeV/zH2VrMJ2AiRrsWfyYi3wG9bARgchSaaTKJ9RKX4UIsAFAAsAOQFZrHxO2Jk0L3FCrrJ6gXIHrWztWBxPaHQGjtZgzar873N9qikiWG220CM7wLMd2PsvtVvs9h0iQFgNRUXoJmGaMz33qxg1mlvw12AAuT4CmbWtB5M1H3mHTzMqgAeB7p+BNb0ivNuyeTkY5TiOYDNGAbguPH3En3V6U1DMWfySK04otgpNSKfK3pQqar2Uv3CPA/OrML3RiyrReoHGtnb/U3zo5QeHct5O3zqeX0Rxeye1JT6baqaLR1dXWoZgu0+Glh46Tx8LWY9bsI11qbabvbfqPEEEbGp0Rsu4trKfOrOVH8IDwJHxv9aGYvMogXDSxAxgNIDIgKKeTOCe6PM2qxlGaRHucWPWxJRQ6amXSGuq3uRbe46U4eRGfiXsxe0Z9woTCKZje1WGkDJHKraXCsy7xgiPin8Qd22je9+e3PaoYM1hsp40VmJCniJZiv5gpv3iOoHKll5Hi4Iu0savEI2/mYe4LuSPgPfWaly6FdgoPmaOdqkcmMRbv3tvLbf1FZybKJxuzKPIXNVo6eGu1bKEWGjMpBAtsD8/pTsdksXNdvZVWCB9RVSCxfrtyG9XJcO6ENINSgjVoNzbrYHnSNevs3PZvBrFho1S9tNzfmWO7E++9F0NV8JGoiTQbrpGkjqLbGpA1Hs5Ddk4FKKjV6eDUkysdSV1MdwNzypsB4FLUMWIVvympaEAtNNcTTS1DYHGsbFDEA80gDSO7kk8x3iAPcLVr2asJmWUyPiZI4yAgOok32LgNa3vNRTNWCt26BGcYuMm1hU+FzgRKSvUKfeRv8qo5l2cZN9QPu/vVnKcoV1vITy6H3UG512ljJc1aXFw258T4WOr4Xr0oivPMoRMPi4mSxVjobVvbVsCPA3t8a9DLi9ri/h19KDF1Pkv8IJhU2UP3iPKo5a7Kf4h8l+tPH5GSfiGaB4Nu81+pv8aMynun2H5UDwzDbcX/AOzV2V8FWL2EaSuBrjUCwr5lhWlhkjRzGzo6CRRcoWUrrAuLkXuKyOK+y+PhtFBPJGh4ZUSapTGyQPhtSOJFYXiMa6b6bRAEMCRW2rjTuhNWY7Fdg7rKvH2aTjKTEvEEvGhnJeZWVmTVCO6uiwPPuqVZlH2bxFbcU7NFqCKAwCYfEQmxLFl1feXYXvbT1pmIyjG/i3MhvPqYrjHXjQfeGcRQp/6YiEopIK30kdddV8u7KY9UMhYuX4HEEWJaGWQRw4mNVM62Pcd4CT/PoJ3/ACmUOSufA/Ofs5CwFXnuz3W8cKooH3IYIWXWd9IDc9z4DkNzbsZI7scPpImdjIX0ARq2Iw81lW19uCe8u52FhswLHJcbHPG2JmMm7CS0r8Nl+54ZAVhPdUnEJO2wBs3naimGaxqORtPROEU0Q5rmapO5Y22XT7LX+d6A4nNg4O9E81y0Tz3JsqqF9p3J+dqqzZNEo2+NVKzq43BJfYBwWI0nV4M3xtVyXNB1+NDZMIFZ+o2Ppzq+uChkTY2a3Sg0OuT0LIB/lYr/AKB6dPhVp1qn2exwlgWwAK9xgOQK7beVrH30QdabRyHak7IVqQNTStJUAJdVQy77GlpwpiII1ANwKsq1NtSGgB+qmNSVwWkMRRWWzbH8GWUHYkhgfEaQAfhWtVaz/afBJJNCG6h7+YBFh86kkWYmu6mYXNM31bA1AmKfSAuo7W7vtP8AWtLmWEhXYKNvIUPyrGaWOw2PwI/t8aDpRa7bSKuQxPJjIVe474bvbfkBe3/LWiz3szLLjpJFhQ62wBjxTNGHgGHkLzaR/Euy92y7G+5tQvNcyGzrsyMGFv2m9egtPdQfEA01KjF1ce5ps87nyvNeC15ZDJrU2WUKrEJMGZW4wZYyzRd0FANF+Gdw1v7rmDSzCNpNTODqScCNoOLE3Cij1IUk4ayrr1R3373eBQ72jx7xYeWSJdbqhKrYm59i7m25sNza1AMD2mnSeEIEkDNGAywTr941YkwuI9TWi0RfiEtqBvcbb1KDb2YZJJUFP8BzTuMJ31BIVBeUaLnDYlZWkjBKuRK2Gud76CR1uDw3ZnHaZJIQySNrKtLOjyhzgYoFYy3P/mo3XYW6bApl3bLHJHCrRl34ETESwzGWUtBLJJNrUhVCOiqUIub8wWW5fshmc8qyriVVWVoraEdARJh4pitnYklWdkvf+XkDcVbk0VY1Zme0Ax0DBFkxDBpJxhxHLIz2bEwGMyMAeIOEZFCMbi5NrDUvph50gNdULssSo6kY0tMJqLJIixJ2ojgltGn+kfKheM/Lbx2oyq2Fqni5ZDL6Aefn8RR+36mhcmysR0BPoL0Qzp7zewAfX60EzuYrAbbamVb+AJ3+AI99Vz5ZdijdIAx5lM/djQnzO258TSfdMT/MVHqaPvikjQBbcqCYnPRvvelSR0oty4WgHi5nSQa7b3Bt1vtT8qw5fYGxBI73SqmZ4wSG/h7akbF6HV1v3wCLehoov2bjsfiOE7wyc3OpCORIFivkdr1rjXlaZx+VhsyspF/I16mrXANCOb1MKlf2IRTafSEUjONApbVxrqBiWpSK6uoAS1KBSgUtAhQKC9qsvZ4hJH+eO59q/wAw+F/dRoGqGfsfusunnoPp/N8L0yUG1JNHnM0M0veC7eJ2qCLCODawF/OtViM2jWIKLbCszhseHn8rH4bj4ikdWEm1wc2UOrq0oJjuNYHPTfe1ekqwZQVN1IBBHUHlWGxmcA7VpuycpbCi/IM4X/SDt/T3UmZuoTaUmWZk3pkJs6+0fOrEwqrfrQjEzX0HItK4/df1F/rRdWuAfHeheLW0x8wp+Y+lacvBnx8kgNOqMVIDVKLmITURO1PeoJTSYIaN3QfuHw3+lG6DZct5Qf0gn12+tGCavxcFOXkzeN3lc+dvTb6VUx+WCeJ4ztcbHwYbg+tXIxqJPib+tTqljWZu2aY6qjzfLcsmkkMLn8pKn3GxrTpk0MKgAXPnVVMZwp578+K/oe8PnVebO7m5qSaR0X3zeuDs5iXT3V+FDDCoSNtu79ahzfMiw7p2pMolEkLRHmL29/I+tItjFpbCsmKjKWNiKf2X7VGKYYeRrxMbITzjJ5C/6Ty8qyKYhlLI3MVTaW7XpE5YYyi0z3LMMekETzSnSkal2NibAC5sBuT4Ac6hgzyB1iYTR/jKjRBnVWkDi6aVYgknwt0oTDhhmOBhDu6rqjeThmzOYWvp1g3T8RUa437vnQk/Z9olH41sKke5kAaRUXGffOGJGPdAK/xCSbdLgMLFRw5XF0aw55h9LNx4NKEB24selC35Qx1WUnpfnTzmcOspxYtYUsU4iagoAYsVvcAAg38CKxeC+zVmiQzTBZUto4SnQo4mIchirq0txiG3utrDn3tRCf7OImQpxGVTrHdVbhWwCYAKCegVA/tNuVFIVy+gxhe1OGkLaJVKpr1SXAiAjERY8X8pFp49723Pgae3aTDCREMqXkKCM3GlzIrumhxsbiNt7+A5sLgz9n4LNI095GdpbrEqoJDLgpgeHq3QNgk7t7kOd771LJ2EDOHaYFvw9X4EQRgkWLicCMWUBlxb+NigvqubrQXI0uExscq64XSRbkaomV1uOY1KSL1NQfsv2f8AucJi4hku+oEhgFGlECqGd2t3L7seZtYWAMUiSOqvmGIVInZ91Cm48fIeZ5e+rFCu0w/y5PRWVj7Ad/6+6glFW0jDSdm5HTU7aetvAeFC48qIksr70azftEbWA8tqDYDGEScRgbAHl5i1B1Yt1svYrsu2nUG9a23ZWRThIwotpBVh+5TZvXn76wWL7TM2w+NbXsNh3GF1PtxHLgeVgo9dN/fQ0zNn8dhedNqqMlEZ16VBLFUDGGcA94kP7R8NqqZqLOh8Qw+RH1qbKHvFbwJH1+tJm6dwH9LA+u31FanuBlWpleJ6kjqrE1WFNUI0MVjVWRqsMaqy0mNF/KI9mbxNvcP7k1PmElo28SLeu1Owa2jX2X9d/rWAzLH4hcTOWGMedZJzBDGr/dHw6YfVDqOnh959iQeJrNuW1aeIGbmRqIY6nKXFYjLO0+Mbg8VQiszDiDC4luIQ2HAi4YN4mtJN3ySPwr9GFOh7U46RkRYghJRJGbDTkRuZMYr7FgCAsOHPO34nPcCqOxl/civ2whMeI1chIoPtKgKw9NJrPnEgddq1+XwT5hh3TGoI3Aw8kbLE8elpcOkrpZ2OrQ7Mh3HnY1gs7yuXCvolW3gw/Kw8VPX5iotUdXpc6lHt9kmLxAt0NU4McY3Dr/2KpPNUXENI2NmmxEK4gcWE3cbMvIn+9BjHvvtbmDVbD4pkbUhIPlWkyhvvRPEjVrWBfla97X9D6UcCbSPQ+xEBTAxA7Ehm9zMWHwIp+ZH7zMMKN4k0yYnwb+aLD/7iNbD9CgHaSoMJn+nCatOqUNwI4xtxJTsi/tB5k/yqrHkKKZRl3Bi0ltbkl5ZLWMkr7u9ugvsB0VVHIVL9OFktydl29dSVlO2fagwjgwtaRhu3VAfD91vSkEYuTpGllxqIbMwB8OZ9BvUbZtGASWtbxDD6VkMizhAoHUeO5J6kk8/bR3/HEI6Gmi14mvRfjzuI/wA1h4srKPUi1XtVYvHYpSDpsPLofdQuPMWjVRC8itq6MxQC9iNDXUWHlSJfwvg9IoP2jzJVjaId6R1ICLa+k7FjfYCxrOHPpWcrxZCunYDSrauu6gH3UKDakswJkDE6x+ck9Wb+tBKGB3bLeJxUejSUMZ5WYbeo2qPJ0UubgWFh6mqkeBbWBOTo+B8ielWsbg0jXuXXr3SbelBr0lRNnmEh52HMcuovuK9ERQqgAWAGwrzPsrlhxcpDv3I7MQebb7DyG29emlafoxdQ1aj9ESr1psi1YC0jLSoz2JlLWZl8bH02PzFEMRFqQr4g/wBqGQHTID47etFlNaMe40ZsiqVgCJqtIdqgmS0jDz+e/wBamiNZ+HRoW0P07VRxzWWr7cqHzLqdV8WUfGj2Ho0AWwA8vlQ7GNd7eAH9aJNQp2u7e35bfStGXgoxckqU+mrTqpRcIaqZjlkc6GOZQynx6eYPMHzq2a40AecZt9le5OGk/wBsn/2A+lZ6f7PsWp/h381ZLfEivZqSkao9TkR5DgPs5xLsNaqg8WYG3uW962ByqPCYcogvosWPV5XFlv7B0861Wqsj2lwzyuYOSSOGdtWm0QXvBeupraAR+XUT0FxDWac5b9bom7H5dr/zLbqNQg8GLbTYj/dbQp/QhI/iGtVUWFK8NdACrpGlQLAADYAdABtUtDZm5dsRmsCT03rwzOMc0uIeRjuWJ9m+wr3GdLqwHMgj1Fq8Ply9tR2670Gzpa2JBmNuu9Tx5m1/zfGhk+GtTYZdJ3oNlGrwOuQi+y/qP0FavjQpFpAB26jnWNweFxTorxxuyN+Vl3BsSD7NwedNxeFxCfxkkUeNiR6jagqklJ1ZocpZeIznkDYenSo8zxaLKrqOtj7+tZ9c2KjSNgKsYLKsRi2GhCFvu7Ahfd4+6kDST7mwrm2app2NBMPFPiRaJHZQ1rgbC/QmtRF9nBLDiS3HXSLH4mtjlmWJBGI4xYD1J6k+dMplnjFfHZ51g+z+IwuLhKidizYfUsQnWPSZjxLTRsYu6u7rOlittBvvU8HajGxmGJwVc8NRG0TOzF4sTIxeR2LrJrjQBDuV3sQbj0m/WsT/AMbIyx4j7rCZZELxkzw6lg+7tiSJJdGqJygI4drE371gSLE7OdNtu2yFc3zVVLaDI2h7IcPoGv7jFiFNwb7Ts8QW++ixOrcdJm2P16lWVoxrQTHDyq5iOJwYMxwnLiCNsTZSlyIrgWJBmT7R7LI7RalVppBdhEy4aJcKbBSDxJ74kdzu3ta42uYyTtV94naExaAFmZG1htQhxT4V9S6RpOtLjc7HpTf+EdfY3soZfuaHEcTi65yeMGV7feJSl1bdRo02HQWFa9TQuYVfwjXRT5D4bUYntiyLSBmONpz5hT8LfSpkWos5S0qN4qR6H+9Phaq5r5Msh4iytYVXy5NU/koJ952Hzp+KNWMji7rP+pre5dvnenjVyFN1EIubUFwzX38d/WieYPaNj5H47fWhuFG1TyvaI4lyW1paQUtQLBKQ0tNNJghKQmnUw1EkI4odmGZYeMquIlhjLflE8kaFundDkX5jlRE1kO2XZOTFSa45OGPus0NtTAO0kkTaJAouYmVGVrEMLgjlTXImaxfL3U5ZASRcXABIvuAb2JHS9j6GvPh2XxRknbigBypVBPIEZBNBJ93YCO6KI45Ig4J2kPd7xFWIOyuIScTxCJTfCkp94xBBEK4hGiLsjFl0yxkEjnHaw2p1+kbZvLVjMRloEj2H8zfO9D27B4lowHnBcRhNXHxAF1y4Ycch/wC6VZb2v3Qee1aHERlXsxudKXPidIDG/tBNFF2GTtmLzfJ7EkCsviIDqt52r03MYgVrE4vCfiWHU7UjoY562el9i4NOBhHiur/5EsPgRRl0B5iosFCEjRByVVX0AFSM1I5rduyE4KPmUX0FSqABsLVC81qfGSaBEqipL00U4UAKKrHKINJQww6S3EK8JNJf9ZW1i37udWhS1JEWQSZfExBaONiH4gLIpIk/WCRs2w73Panx4ZFN1VQdxdVANmbUwuB1YknzN6lrqYqIJqsZW90t4Ej6/WoJhS5Q/ecew/Mf0p49SFkXxFz6P8MN+lgfcdj9KrYaSi+Jh1oynqCKAYRthfw+W1PKt2RxPVE2Mbf3UXwMemNR5D1O5+JoNMNUgXxIHqa0FPEuWLK/RRzZvwz5lR8RVXDips4buqPFvkDUcAqOTyJY/Enrq6kpEzqbSmkqLGhDTaU0lIZ1VsQKs1DOlAgbxN6txPVGeOxqWCWrKIWXONQvNX7yt5Eehv8AU1ZkaqOYtdL+B/tR2k8cqkgfjpLrQXLMAXxKeGoE+wbn5fGiOKn7tVP8WGEhbEFDI11SNFIVnZjuFJ2/KGPsU1FbZtnLsg2b7j01pazQ7Y4fUqhmOpY2DBHKWljeWK7gWBZY3sP20snbbCrpBdrvw9IEbkniRLMm1t+46mw33ta9NxMCkGma5q9hxtVOBLmiKLUCQ4U+m04UDFFLTadUkRYtdXV1MCKSo8tNpSPFfkRUj1BhWtMPMEfClHyQpeIboBiU0yOPO/rv9aPCg+cJZwfFfkf7irsq+JTjexmHW86+8+gJo5XV1GLgeXkFZyd0HmfkKWEbUldVc/Ish4k1IaWupEhppDXV1RY0Mrq6upDFppFLXUAUMVHQ8NY11dVsCqRKXqFjXV1TRBjOEv6R6VWx+VxSlDLGr8MkqrjUl2XSSUPdY2JtcG1zaurqYFTC9mcOlgsewKEDW5A4YlCCxPICaQW5WI8BZW7FYUxcMo5U6QQZpjqCII1VrvuoQBQOlhakrqhJk0jTYOiIrq6qWWIWlFdXUDFpRXV1NCY6urq6pCGOKqIbTJ7fpXV1JcoHwHBQzPBsp8yPUf2rq6tE/FmeHkf/2Q=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28" name="AutoShape 4" descr="data:image/jpeg;base64,/9j/4AAQSkZJRgABAQAAAQABAAD/2wCEAAkGBhQSEBUSEBQUFBQWFRQVFRUQFRQVFRUVFRQVFBQUFRQXGyYeFxkkGRUUHy8gIycpLCwsFR4xNTAqNSYrLCkBCQoKDgwOGg8PGiwkHCQsKSkpKSwpLCksLCkpLCwsKSksKSwsLCwpLCwsKSkpKSwsKSwsLCkpKSwpLCwsLCwsLP/AABEIAMYA/wMBIgACEQEDEQH/xAAbAAABBQEBAAAAAAAAAAAAAAAFAQIDBAYAB//EAEIQAAIBAgQDBQUGBAQEBwAAAAECAwARBAUSIRMxQQYiUWGRcYGhscEHFCMyUmIzQtHhFSRyghaiwvAXQ0RUktLx/8QAGQEAAgMBAAAAAAAAAAAAAAAAAAECAwQF/8QAJBEAAgICAQQDAQEBAAAAAAAAAAECEQMhMQQSMkEiUWETcUL/2gAMAwEAAhEDEQA/APYFp1MU06siNbGyGguZnajEpoLmQubDrypex+g/kUWnDp5i/qb0NzhLTX8QDR6GPSoXwAHoLUH7QJ3kPkR6f/tXzXxM8H8iitTRGoVqSM1kNZeU7U0pSRNUlMQgFODUlqXTQAuqu1Vn8b2tWHEPDNFJGkcYledmiMYjZzGr6Q5fdxptpvve1t6sN2swo1apdOlVc645k7rNGgI1ILnVLECBcguAQKnTI9yC166hUfazCsQFluSrNYRzXAQyK2saO414ZRpaxJQgA0knavCAi8y76bEByLMkbhiwWyrpmhJY2A4q3IuKXaw7kFq69B4O12Fd1jSXUzOyACOU3ZWWNt9FgodlXUe7qNr3uKu5ZnEOI1cCQPotqsGGzFgrDUBqQlXsy3U6TYmxopj7kXQ1LqrtFJoo2GhNVITVbMMaIlBO5Y6VUfzH29B4mgmZ4uRo2Bl0EggiMDkRa1zc/KimyyMLCK5hxN4rFb/ma9j/AKR19tVcwziSK2nhv+2zAkeRud/dWYgzNkXh8rbAjkR9DRDLjc6nN7cr06XBf/KtsN/44GFyki+ZW4Hob/CpUkDC6kEHqKG4jNQnUe+g+RZxfFtGPyuCbDoy739Lj3ClKK9FbxumzTuLkDzrVotgB5Vl8Mt5UH7hWqq/EtGHK9mOWLTM6+DH53o1h22ofm0WnEk/qCn6fSr2HNVS0y2O0WqSuFIaAGqafeolNOvSGRzNQ+NNc6L+4Mf9ve+lXMQ21Q5KNU5P6VPxIA+tOCuQpOkaGhPaD8qf6j8qLUGz9t0HtPyrRk8WZ8fkUUFSqlMi5U5pAoLMQABck7AAdSawmwkUVKklU4ceHF0DMvQgCx9lzeo0zRA+ljpJ5a9r+w8jUqaH2sLA04VGhqQVJEGDMy7Mwzu7ya7vHHE2lrDRFNx1ttsdfXwqlP2DwzzyTsZNcrXbvLz40E1gdOq2vDx2BJsLgWBrRUB7U9nWxXCK8I8MyXjxKNJE3ETQHKqQdac136sLi9xYmVtEGI7J4SKaPEyM6mOUsupltxMRiHcC+nUA0uII0ggN3Qwa1M/8PcIFjVVYCJ5GG6tcSMjMja1PdtHEotZgqAAgXvSfsG5maTixgGbi6gjCSW+OgxgWdr97hiExp4B+lrGvhfs5IZOK8ToskTOvDP8AmBGcQTJiAxIeZuOATuLIedwFL/RV+BubsRh2EAPEtA7SJ3l/M03HNyVuvf6oVNiVJINqt9n+y8ODDiAEB7bNo7qrqKqCqgkDU27Fj51JkWAOHwsMDNrMUUcZfcBtCBdW/LlUWZ5+sdkjZWkbluCqj9TW+VRssjC3pBis7jM4eZmTDuI0UkNILFmI56L7AefWh2ZrIy3edz4hTpXf9q2FZF8W0D2QnT1BoNeLBe7DGb4WRWDiaRmXlxGLfA8qptnDuu4717EedSxpJOAbmx8KSXBGDvEXF+94+2kalS0+TosrkYazseg6f3oRNnMkblGFiPC9jWgnzlQuxrEZ3jdcmoUAr9ljGZqzczR37PIGbEPJbuqhF/3MRYegNYuMEmvacgydcPAsa87XY+LHmf8AvwFJsqzzqNfYSy8fjp7T8jWjrMYVrTIf3CtPV+Hg5GXkCdoY7NG/tU/Aj60mGarWfpeG/wCllPxt9aHYOW4qGVbLMb0Ega400GkJqBM4ioi1WGqrKhpMCpi56t9mI+67eJA9Bf8A6qrSYXqaJ5DHaH2sx+NvpVmLkhk4CNB87XvL7D86MUJzY3kUeA+Z/tVuXxKsfkZvN824bpEpsWGonwF7WF/fVTM8CZorLI58VLGx68qz/bjOv82EUW4Y0k9STZj7hf50zLe05Fg23mPrWZcHYhi+Ka5CeGzWSL8O526Wsfd4+6osXnAfunc9Q39K7FYxJeYB8xQvFYggWvcDlqANvZ1FK70aYQXNbNP2azpxePZlFtOtjded1B6jl7KPDtJGrBJLoTyP5lPlcb/CsDhculCB1OkncjmP6j41WfMJOMuo3K0ymWCM22j1E5zCDYuB/quo9SLVLLmEa/mkQe1lH1rznMc4LJ3h0ruz2YqkTBwCSTueZFMpfS0rN9ic8iS3fDltlWMhmPuB2HmaH4ztIyC5hNvNxf0AI+NYKfMNEweMb36eFFp84aQAaSdqBrp0i7h83GJZjOSB0j30gezqfM0LzlI7dwAW5EbVSkV0OpxZTtt09tF8NlCFAxa96C6lDYJwGKkYaASfCr79nTbU5u3wqpjm4Laozax5dKu/49rUcgaCTv8A5K2VY5oJShNxbl4VD2jz3ukeO1TZdkT4qRn1FI+QYC+o9beXnT817HRqFjRmaQnUzub2UAiwHIXJ+FFkHKPdXsxUmMZthVnJ8tMz6fWjuKyGOIczcc70PyXHcOZiqk3AHdF6B3atE+O7O8JdVxtXrOjYVgssVsTio0dSqA6zqH5tG4X1+VeilKgzNne0inCn4i/6h8xWkrP8mU+BB+NaCtGHg52bkr5hFqidfFW9bbVl8FNateRWWw2F2I8CR6GjKGIvpJcVKtV4oiKtRiqC8caUClIrgKnRErYrlV/LVtEvv+ZqtKvWrOWH8Jff8zU8XkV5OC1QOV9UjHz+AozK1lJ8AaBRc6eZ6oWJbPN/tEyq2L1rydFY+RHd+SisqhI2r07trANcbHkVK+8G4+Z9KxuLy1OhsapR3MMrggQsh6GpIcVYgtuAb2PL313AsTVYx70y6jVRdrO5ptaocpcPMXcd3z8aK9kex+HxGGEkgbVqZTZiBsdtvZar+N+z9gb4aUAfpkGw9jL/AEoM39oJuPAPzho+GdIttzG1UuzsKvfXfbzoj/wVi27rGO3iGY/9NMbsbjIf4ehwf0tY/wDMB86BLLCq7iLNcNHyUU7JMeAhVhuptfy6Uj9nsY5/g28y6W+BNEsF9nb6DxJtLHmEW4HvNifhToHlxpU2Bc4zUEEDfyoZl+dFU0+HIE1sYPsyTVeSZ2HgoC39+9anAZHDCgSONQPZuT4k8yfbRRXLqYJVFWeYYDKJ8Y4sCqX3ciygeV/zH2VrMJ2AiRrsWfyYi3wG9bARgchSaaTKJ9RKX4UIsAFAAsAOQFZrHxO2Jk0L3FCrrJ6gXIHrWztWBxPaHQGjtZgzar873N9qikiWG220CM7wLMd2PsvtVvs9h0iQFgNRUXoJmGaMz33qxg1mlvw12AAuT4CmbWtB5M1H3mHTzMqgAeB7p+BNb0ivNuyeTkY5TiOYDNGAbguPH3En3V6U1DMWfySK04otgpNSKfK3pQqar2Uv3CPA/OrML3RiyrReoHGtnb/U3zo5QeHct5O3zqeX0Rxeye1JT6baqaLR1dXWoZgu0+Glh46Tx8LWY9bsI11qbabvbfqPEEEbGp0Rsu4trKfOrOVH8IDwJHxv9aGYvMogXDSxAxgNIDIgKKeTOCe6PM2qxlGaRHucWPWxJRQ6amXSGuq3uRbe46U4eRGfiXsxe0Z9woTCKZje1WGkDJHKraXCsy7xgiPin8Qd22je9+e3PaoYM1hsp40VmJCniJZiv5gpv3iOoHKll5Hi4Iu0savEI2/mYe4LuSPgPfWaly6FdgoPmaOdqkcmMRbv3tvLbf1FZybKJxuzKPIXNVo6eGu1bKEWGjMpBAtsD8/pTsdksXNdvZVWCB9RVSCxfrtyG9XJcO6ENINSgjVoNzbrYHnSNevs3PZvBrFho1S9tNzfmWO7E++9F0NV8JGoiTQbrpGkjqLbGpA1Hs5Ddk4FKKjV6eDUkysdSV1MdwNzypsB4FLUMWIVvympaEAtNNcTTS1DYHGsbFDEA80gDSO7kk8x3iAPcLVr2asJmWUyPiZI4yAgOok32LgNa3vNRTNWCt26BGcYuMm1hU+FzgRKSvUKfeRv8qo5l2cZN9QPu/vVnKcoV1vITy6H3UG512ljJc1aXFw258T4WOr4Xr0oivPMoRMPi4mSxVjobVvbVsCPA3t8a9DLi9ri/h19KDF1Pkv8IJhU2UP3iPKo5a7Kf4h8l+tPH5GSfiGaB4Nu81+pv8aMynun2H5UDwzDbcX/AOzV2V8FWL2EaSuBrjUCwr5lhWlhkjRzGzo6CRRcoWUrrAuLkXuKyOK+y+PhtFBPJGh4ZUSapTGyQPhtSOJFYXiMa6b6bRAEMCRW2rjTuhNWY7Fdg7rKvH2aTjKTEvEEvGhnJeZWVmTVCO6uiwPPuqVZlH2bxFbcU7NFqCKAwCYfEQmxLFl1feXYXvbT1pmIyjG/i3MhvPqYrjHXjQfeGcRQp/6YiEopIK30kdddV8u7KY9UMhYuX4HEEWJaGWQRw4mNVM62Pcd4CT/PoJ3/ACmUOSufA/Ofs5CwFXnuz3W8cKooH3IYIWXWd9IDc9z4DkNzbsZI7scPpImdjIX0ARq2Iw81lW19uCe8u52FhswLHJcbHPG2JmMm7CS0r8Nl+54ZAVhPdUnEJO2wBs3naimGaxqORtPROEU0Q5rmapO5Y22XT7LX+d6A4nNg4O9E81y0Tz3JsqqF9p3J+dqqzZNEo2+NVKzq43BJfYBwWI0nV4M3xtVyXNB1+NDZMIFZ+o2Ppzq+uChkTY2a3Sg0OuT0LIB/lYr/AKB6dPhVp1qn2exwlgWwAK9xgOQK7beVrH30QdabRyHak7IVqQNTStJUAJdVQy77GlpwpiII1ANwKsq1NtSGgB+qmNSVwWkMRRWWzbH8GWUHYkhgfEaQAfhWtVaz/afBJJNCG6h7+YBFh86kkWYmu6mYXNM31bA1AmKfSAuo7W7vtP8AWtLmWEhXYKNvIUPyrGaWOw2PwI/t8aDpRa7bSKuQxPJjIVe474bvbfkBe3/LWiz3szLLjpJFhQ62wBjxTNGHgGHkLzaR/Euy92y7G+5tQvNcyGzrsyMGFv2m9egtPdQfEA01KjF1ce5ps87nyvNeC15ZDJrU2WUKrEJMGZW4wZYyzRd0FANF+Gdw1v7rmDSzCNpNTODqScCNoOLE3Cij1IUk4ayrr1R3373eBQ72jx7xYeWSJdbqhKrYm59i7m25sNza1AMD2mnSeEIEkDNGAywTr941YkwuI9TWi0RfiEtqBvcbb1KDb2YZJJUFP8BzTuMJ31BIVBeUaLnDYlZWkjBKuRK2Gud76CR1uDw3ZnHaZJIQySNrKtLOjyhzgYoFYy3P/mo3XYW6bApl3bLHJHCrRl34ETESwzGWUtBLJJNrUhVCOiqUIub8wWW5fshmc8qyriVVWVoraEdARJh4pitnYklWdkvf+XkDcVbk0VY1Zme0Ax0DBFkxDBpJxhxHLIz2bEwGMyMAeIOEZFCMbi5NrDUvph50gNdULssSo6kY0tMJqLJIixJ2ojgltGn+kfKheM/Lbx2oyq2Fqni5ZDL6Aefn8RR+36mhcmysR0BPoL0Qzp7zewAfX60EzuYrAbbamVb+AJ3+AI99Vz5ZdijdIAx5lM/djQnzO258TSfdMT/MVHqaPvikjQBbcqCYnPRvvelSR0oty4WgHi5nSQa7b3Bt1vtT8qw5fYGxBI73SqmZ4wSG/h7akbF6HV1v3wCLehoov2bjsfiOE7wyc3OpCORIFivkdr1rjXlaZx+VhsyspF/I16mrXANCOb1MKlf2IRTafSEUjONApbVxrqBiWpSK6uoAS1KBSgUtAhQKC9qsvZ4hJH+eO59q/wAw+F/dRoGqGfsfusunnoPp/N8L0yUG1JNHnM0M0veC7eJ2qCLCODawF/OtViM2jWIKLbCszhseHn8rH4bj4ikdWEm1wc2UOrq0oJjuNYHPTfe1ekqwZQVN1IBBHUHlWGxmcA7VpuycpbCi/IM4X/SDt/T3UmZuoTaUmWZk3pkJs6+0fOrEwqrfrQjEzX0HItK4/df1F/rRdWuAfHeheLW0x8wp+Y+lacvBnx8kgNOqMVIDVKLmITURO1PeoJTSYIaN3QfuHw3+lG6DZct5Qf0gn12+tGCavxcFOXkzeN3lc+dvTb6VUx+WCeJ4ztcbHwYbg+tXIxqJPib+tTqljWZu2aY6qjzfLcsmkkMLn8pKn3GxrTpk0MKgAXPnVVMZwp578+K/oe8PnVebO7m5qSaR0X3zeuDs5iXT3V+FDDCoSNtu79ahzfMiw7p2pMolEkLRHmL29/I+tItjFpbCsmKjKWNiKf2X7VGKYYeRrxMbITzjJ5C/6Ty8qyKYhlLI3MVTaW7XpE5YYyi0z3LMMekETzSnSkal2NibAC5sBuT4Ac6hgzyB1iYTR/jKjRBnVWkDi6aVYgknwt0oTDhhmOBhDu6rqjeThmzOYWvp1g3T8RUa437vnQk/Z9olH41sKke5kAaRUXGffOGJGPdAK/xCSbdLgMLFRw5XF0aw55h9LNx4NKEB24selC35Qx1WUnpfnTzmcOspxYtYUsU4iagoAYsVvcAAg38CKxeC+zVmiQzTBZUto4SnQo4mIchirq0txiG3utrDn3tRCf7OImQpxGVTrHdVbhWwCYAKCegVA/tNuVFIVy+gxhe1OGkLaJVKpr1SXAiAjERY8X8pFp49723Pgae3aTDCREMqXkKCM3GlzIrumhxsbiNt7+A5sLgz9n4LNI095GdpbrEqoJDLgpgeHq3QNgk7t7kOd771LJ2EDOHaYFvw9X4EQRgkWLicCMWUBlxb+NigvqubrQXI0uExscq64XSRbkaomV1uOY1KSL1NQfsv2f8AucJi4hku+oEhgFGlECqGd2t3L7seZtYWAMUiSOqvmGIVInZ91Cm48fIeZ5e+rFCu0w/y5PRWVj7Ad/6+6glFW0jDSdm5HTU7aetvAeFC48qIksr70azftEbWA8tqDYDGEScRgbAHl5i1B1Yt1svYrsu2nUG9a23ZWRThIwotpBVh+5TZvXn76wWL7TM2w+NbXsNh3GF1PtxHLgeVgo9dN/fQ0zNn8dhedNqqMlEZ16VBLFUDGGcA94kP7R8NqqZqLOh8Qw+RH1qbKHvFbwJH1+tJm6dwH9LA+u31FanuBlWpleJ6kjqrE1WFNUI0MVjVWRqsMaqy0mNF/KI9mbxNvcP7k1PmElo28SLeu1Owa2jX2X9d/rWAzLH4hcTOWGMedZJzBDGr/dHw6YfVDqOnh959iQeJrNuW1aeIGbmRqIY6nKXFYjLO0+Mbg8VQiszDiDC4luIQ2HAi4YN4mtJN3ySPwr9GFOh7U46RkRYghJRJGbDTkRuZMYr7FgCAsOHPO34nPcCqOxl/civ2whMeI1chIoPtKgKw9NJrPnEgddq1+XwT5hh3TGoI3Aw8kbLE8elpcOkrpZ2OrQ7Mh3HnY1gs7yuXCvolW3gw/Kw8VPX5iotUdXpc6lHt9kmLxAt0NU4McY3Dr/2KpPNUXENI2NmmxEK4gcWE3cbMvIn+9BjHvvtbmDVbD4pkbUhIPlWkyhvvRPEjVrWBfla97X9D6UcCbSPQ+xEBTAxA7Ehm9zMWHwIp+ZH7zMMKN4k0yYnwb+aLD/7iNbD9CgHaSoMJn+nCatOqUNwI4xtxJTsi/tB5k/yqrHkKKZRl3Bi0ltbkl5ZLWMkr7u9ugvsB0VVHIVL9OFktydl29dSVlO2fagwjgwtaRhu3VAfD91vSkEYuTpGllxqIbMwB8OZ9BvUbZtGASWtbxDD6VkMizhAoHUeO5J6kk8/bR3/HEI6Gmi14mvRfjzuI/wA1h4srKPUi1XtVYvHYpSDpsPLofdQuPMWjVRC8itq6MxQC9iNDXUWHlSJfwvg9IoP2jzJVjaId6R1ICLa+k7FjfYCxrOHPpWcrxZCunYDSrauu6gH3UKDakswJkDE6x+ck9Wb+tBKGB3bLeJxUejSUMZ5WYbeo2qPJ0UubgWFh6mqkeBbWBOTo+B8ielWsbg0jXuXXr3SbelBr0lRNnmEh52HMcuovuK9ERQqgAWAGwrzPsrlhxcpDv3I7MQebb7DyG29emlafoxdQ1aj9ESr1psi1YC0jLSoz2JlLWZl8bH02PzFEMRFqQr4g/wBqGQHTID47etFlNaMe40ZsiqVgCJqtIdqgmS0jDz+e/wBamiNZ+HRoW0P07VRxzWWr7cqHzLqdV8WUfGj2Ho0AWwA8vlQ7GNd7eAH9aJNQp2u7e35bfStGXgoxckqU+mrTqpRcIaqZjlkc6GOZQynx6eYPMHzq2a40AecZt9le5OGk/wBsn/2A+lZ6f7PsWp/h381ZLfEivZqSkao9TkR5DgPs5xLsNaqg8WYG3uW962ByqPCYcogvosWPV5XFlv7B0861Wqsj2lwzyuYOSSOGdtWm0QXvBeupraAR+XUT0FxDWac5b9bom7H5dr/zLbqNQg8GLbTYj/dbQp/QhI/iGtVUWFK8NdACrpGlQLAADYAdABtUtDZm5dsRmsCT03rwzOMc0uIeRjuWJ9m+wr3GdLqwHMgj1Fq8Ply9tR2670Gzpa2JBmNuu9Tx5m1/zfGhk+GtTYZdJ3oNlGrwOuQi+y/qP0FavjQpFpAB26jnWNweFxTorxxuyN+Vl3BsSD7NwedNxeFxCfxkkUeNiR6jagqklJ1ZocpZeIznkDYenSo8zxaLKrqOtj7+tZ9c2KjSNgKsYLKsRi2GhCFvu7Ahfd4+6kDST7mwrm2app2NBMPFPiRaJHZQ1rgbC/QmtRF9nBLDiS3HXSLH4mtjlmWJBGI4xYD1J6k+dMplnjFfHZ51g+z+IwuLhKidizYfUsQnWPSZjxLTRsYu6u7rOlittBvvU8HajGxmGJwVc8NRG0TOzF4sTIxeR2LrJrjQBDuV3sQbj0m/WsT/AMbIyx4j7rCZZELxkzw6lg+7tiSJJdGqJygI4drE371gSLE7OdNtu2yFc3zVVLaDI2h7IcPoGv7jFiFNwb7Ts8QW++ixOrcdJm2P16lWVoxrQTHDyq5iOJwYMxwnLiCNsTZSlyIrgWJBmT7R7LI7RalVppBdhEy4aJcKbBSDxJ74kdzu3ta42uYyTtV94naExaAFmZG1htQhxT4V9S6RpOtLjc7HpTf+EdfY3soZfuaHEcTi65yeMGV7feJSl1bdRo02HQWFa9TQuYVfwjXRT5D4bUYntiyLSBmONpz5hT8LfSpkWos5S0qN4qR6H+9Phaq5r5Msh4iytYVXy5NU/koJ952Hzp+KNWMji7rP+pre5dvnenjVyFN1EIubUFwzX38d/WieYPaNj5H47fWhuFG1TyvaI4lyW1paQUtQLBKQ0tNNJghKQmnUw1EkI4odmGZYeMquIlhjLflE8kaFundDkX5jlRE1kO2XZOTFSa45OGPus0NtTAO0kkTaJAouYmVGVrEMLgjlTXImaxfL3U5ZASRcXABIvuAb2JHS9j6GvPh2XxRknbigBypVBPIEZBNBJ93YCO6KI45Ig4J2kPd7xFWIOyuIScTxCJTfCkp94xBBEK4hGiLsjFl0yxkEjnHaw2p1+kbZvLVjMRloEj2H8zfO9D27B4lowHnBcRhNXHxAF1y4Ycch/wC6VZb2v3Qee1aHERlXsxudKXPidIDG/tBNFF2GTtmLzfJ7EkCsviIDqt52r03MYgVrE4vCfiWHU7UjoY562el9i4NOBhHiur/5EsPgRRl0B5iosFCEjRByVVX0AFSM1I5rduyE4KPmUX0FSqABsLVC81qfGSaBEqipL00U4UAKKrHKINJQww6S3EK8JNJf9ZW1i37udWhS1JEWQSZfExBaONiH4gLIpIk/WCRs2w73Panx4ZFN1VQdxdVANmbUwuB1YknzN6lrqYqIJqsZW90t4Ej6/WoJhS5Q/ecew/Mf0p49SFkXxFz6P8MN+lgfcdj9KrYaSi+Jh1oynqCKAYRthfw+W1PKt2RxPVE2Mbf3UXwMemNR5D1O5+JoNMNUgXxIHqa0FPEuWLK/RRzZvwz5lR8RVXDips4buqPFvkDUcAqOTyJY/Enrq6kpEzqbSmkqLGhDTaU0lIZ1VsQKs1DOlAgbxN6txPVGeOxqWCWrKIWXONQvNX7yt5Eehv8AU1ZkaqOYtdL+B/tR2k8cqkgfjpLrQXLMAXxKeGoE+wbn5fGiOKn7tVP8WGEhbEFDI11SNFIVnZjuFJ2/KGPsU1FbZtnLsg2b7j01pazQ7Y4fUqhmOpY2DBHKWljeWK7gWBZY3sP20snbbCrpBdrvw9IEbkniRLMm1t+46mw33ta9NxMCkGma5q9hxtVOBLmiKLUCQ4U+m04UDFFLTadUkRYtdXV1MCKSo8tNpSPFfkRUj1BhWtMPMEfClHyQpeIboBiU0yOPO/rv9aPCg+cJZwfFfkf7irsq+JTjexmHW86+8+gJo5XV1GLgeXkFZyd0HmfkKWEbUldVc/Ish4k1IaWupEhppDXV1RY0Mrq6upDFppFLXUAUMVHQ8NY11dVsCqRKXqFjXV1TRBjOEv6R6VWx+VxSlDLGr8MkqrjUl2XSSUPdY2JtcG1zaurqYFTC9mcOlgsewKEDW5A4YlCCxPICaQW5WI8BZW7FYUxcMo5U6QQZpjqCII1VrvuoQBQOlhakrqhJk0jTYOiIrq6qWWIWlFdXUDFpRXV1NCY6urq6pCGOKqIbTJ7fpXV1JcoHwHBQzPBsp8yPUf2rq6tE/FmeHkf/2Q=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030" name="Picture 6" descr="http://www.newhealthguide.org/images/10440145/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928670"/>
            <a:ext cx="3786214" cy="5000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large intestine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960296" cy="60597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1- the mucosa</a:t>
            </a:r>
            <a:r>
              <a:rPr lang="en-US" sz="2400" b="1" dirty="0"/>
              <a:t>: are thicker, contains only crypts (deep &amp; wide )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en-US" sz="2400" b="1" u="sng" dirty="0">
                <a:solidFill>
                  <a:srgbClr val="FF0000"/>
                </a:solidFill>
              </a:rPr>
              <a:t>No villi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</a:rPr>
              <a:t>a) The epithelium</a:t>
            </a:r>
            <a:r>
              <a:rPr lang="en-US" sz="2400" b="1" dirty="0"/>
              <a:t>: layer of </a:t>
            </a:r>
            <a:r>
              <a:rPr lang="en-US" sz="2400" b="1" dirty="0">
                <a:solidFill>
                  <a:srgbClr val="FF0000"/>
                </a:solidFill>
              </a:rPr>
              <a:t>Enterocytes </a:t>
            </a:r>
            <a:r>
              <a:rPr lang="en-US" sz="2400" b="1" dirty="0"/>
              <a:t>&amp; </a:t>
            </a:r>
            <a:r>
              <a:rPr lang="en-US" sz="2400" b="1" u="sng" dirty="0">
                <a:solidFill>
                  <a:srgbClr val="FF0000"/>
                </a:solidFill>
              </a:rPr>
              <a:t>many goblet </a:t>
            </a:r>
            <a:r>
              <a:rPr lang="en-US" sz="2400" b="1" dirty="0">
                <a:solidFill>
                  <a:srgbClr val="FF0000"/>
                </a:solidFill>
              </a:rPr>
              <a:t>cells</a:t>
            </a:r>
            <a:r>
              <a:rPr lang="en-US" sz="2400" b="1" dirty="0"/>
              <a:t> lining of the crypts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</a:rPr>
              <a:t>b) The  lamina propria </a:t>
            </a:r>
            <a:r>
              <a:rPr lang="en-US" sz="2400" b="1" dirty="0"/>
              <a:t>: contains the </a:t>
            </a:r>
            <a:r>
              <a:rPr lang="en-US" sz="2400" b="1" dirty="0">
                <a:solidFill>
                  <a:srgbClr val="FF0000"/>
                </a:solidFill>
              </a:rPr>
              <a:t>crypts</a:t>
            </a:r>
            <a:r>
              <a:rPr lang="en-US" sz="2400" b="1" dirty="0"/>
              <a:t>,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lymphoid cells &amp; follicles</a:t>
            </a:r>
            <a:endParaRPr lang="en-US" sz="2400" b="1" dirty="0"/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</a:rPr>
              <a:t>c) the </a:t>
            </a:r>
            <a:r>
              <a:rPr lang="en-US" sz="2400" b="1" dirty="0" err="1">
                <a:solidFill>
                  <a:srgbClr val="008000"/>
                </a:solidFill>
              </a:rPr>
              <a:t>muscularis</a:t>
            </a:r>
            <a:r>
              <a:rPr lang="en-US" sz="2400" b="1" dirty="0">
                <a:solidFill>
                  <a:srgbClr val="008000"/>
                </a:solidFill>
              </a:rPr>
              <a:t> mucosa</a:t>
            </a:r>
            <a:r>
              <a:rPr lang="en-US" sz="2400" b="1" dirty="0"/>
              <a:t>: well developed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074" name="Picture 2" descr="http://www.ucumberlands.edu/academics/biology/faculty/kuss/courses/Digestive%20system/ColonMucosaPart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4764"/>
            <a:ext cx="3347864" cy="37267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440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458200" cy="6400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     </a:t>
            </a:r>
            <a:r>
              <a:rPr lang="en-US" sz="2800" u="sng" dirty="0">
                <a:solidFill>
                  <a:srgbClr val="FF0000"/>
                </a:solidFill>
              </a:rPr>
              <a:t>cells lining The crypts of large intestine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1-  Simple columnar cells e brush</a:t>
            </a:r>
          </a:p>
          <a:p>
            <a:pPr marL="0" indent="0">
              <a:buNone/>
            </a:pPr>
            <a:r>
              <a:rPr lang="en-US" sz="2800" dirty="0"/>
              <a:t>      border for absorption of water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2- Goblet cells: very numerous to  </a:t>
            </a:r>
          </a:p>
          <a:p>
            <a:pPr marL="0" indent="0">
              <a:buNone/>
            </a:pPr>
            <a:r>
              <a:rPr lang="en-US" sz="2800" dirty="0"/>
              <a:t>     secrete mucus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3- endocrine cells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4- stem cells: at the base of the </a:t>
            </a:r>
          </a:p>
          <a:p>
            <a:pPr marL="0" indent="0">
              <a:buNone/>
            </a:pPr>
            <a:r>
              <a:rPr lang="en-US" sz="2800" dirty="0"/>
              <a:t>     crypts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122" name="Picture 2" descr="http://flylib.com/books/2/953/1/html/2/25%20-%20colon_files/da7c25ff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6712"/>
            <a:ext cx="3456384" cy="53285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613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7" y="125978"/>
            <a:ext cx="8922327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Taenia coli</a:t>
            </a:r>
            <a:endParaRPr lang="en-US" sz="2800" dirty="0"/>
          </a:p>
          <a:p>
            <a:r>
              <a:rPr lang="en-US" sz="2800" b="1" dirty="0">
                <a:solidFill>
                  <a:srgbClr val="C00000"/>
                </a:solidFill>
              </a:rPr>
              <a:t>The musculosa </a:t>
            </a:r>
            <a:r>
              <a:rPr lang="en-US" sz="2800" dirty="0"/>
              <a:t>of the large intestine  2 layers ( IC &amp; OL).  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IC</a:t>
            </a:r>
            <a:r>
              <a:rPr lang="en-US" sz="2800" dirty="0"/>
              <a:t>  is continuous but the </a:t>
            </a:r>
            <a:r>
              <a:rPr lang="en-US" sz="2800" b="1" dirty="0">
                <a:solidFill>
                  <a:srgbClr val="FF0000"/>
                </a:solidFill>
              </a:rPr>
              <a:t>OL</a:t>
            </a:r>
            <a:r>
              <a:rPr lang="en-US" sz="2800" dirty="0"/>
              <a:t> breaks up into </a:t>
            </a:r>
            <a:r>
              <a:rPr lang="en-US" sz="2800" dirty="0">
                <a:solidFill>
                  <a:srgbClr val="FF0000"/>
                </a:solidFill>
              </a:rPr>
              <a:t>3 longitudinal bands </a:t>
            </a:r>
            <a:r>
              <a:rPr lang="en-US" sz="2800" dirty="0"/>
              <a:t>to forms the </a:t>
            </a:r>
            <a:r>
              <a:rPr lang="en-US" sz="2800" u="sng" dirty="0">
                <a:solidFill>
                  <a:srgbClr val="FF0000"/>
                </a:solidFill>
              </a:rPr>
              <a:t>taenia coli</a:t>
            </a:r>
          </a:p>
          <a:p>
            <a:r>
              <a:rPr lang="en-US" sz="2800" dirty="0"/>
              <a:t>Responsible for haustra ( segmentation ) of colon. Haustra helps to push contents of colon through under peristalsis 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appendices </a:t>
            </a:r>
            <a:r>
              <a:rPr lang="en-US" sz="2800" b="1" u="sng" dirty="0" err="1"/>
              <a:t>Epiploicae</a:t>
            </a:r>
            <a:endParaRPr lang="en-US" sz="2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The serosa:  </a:t>
            </a:r>
            <a:r>
              <a:rPr lang="en-US" sz="2800" dirty="0"/>
              <a:t>shows small pouches of </a:t>
            </a:r>
          </a:p>
          <a:p>
            <a:pPr marL="0" indent="0">
              <a:buNone/>
            </a:pPr>
            <a:r>
              <a:rPr lang="en-US" sz="2800" dirty="0"/>
              <a:t>  peritoneum contains fat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3" t="19923" b="12826"/>
          <a:stretch/>
        </p:blipFill>
        <p:spPr bwMode="auto">
          <a:xfrm>
            <a:off x="5724128" y="3212976"/>
            <a:ext cx="3323698" cy="362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7984" y="58772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Taenia coli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28384" y="3212976"/>
            <a:ext cx="109036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b="1" dirty="0"/>
              <a:t>Appendices </a:t>
            </a:r>
          </a:p>
          <a:p>
            <a:r>
              <a:rPr lang="en-US" sz="1400" b="1" dirty="0" err="1"/>
              <a:t>epiploicae</a:t>
            </a:r>
            <a:endParaRPr lang="ar-JO" sz="1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43</a:t>
            </a:fld>
            <a:endParaRPr lang="en-US"/>
          </a:p>
        </p:txBody>
      </p:sp>
      <p:cxnSp>
        <p:nvCxnSpPr>
          <p:cNvPr id="8" name="Straight Connector 7"/>
          <p:cNvCxnSpPr>
            <a:stCxn id="7" idx="2"/>
          </p:cNvCxnSpPr>
          <p:nvPr/>
        </p:nvCxnSpPr>
        <p:spPr>
          <a:xfrm flipH="1">
            <a:off x="7668344" y="3736196"/>
            <a:ext cx="905221" cy="4848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676559" y="5589240"/>
            <a:ext cx="479617" cy="316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76559" y="4509120"/>
            <a:ext cx="1296144" cy="13965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676559" y="5877272"/>
            <a:ext cx="1296144" cy="1846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099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9154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 </a:t>
            </a:r>
            <a:r>
              <a:rPr lang="en-US" sz="2800" b="1" u="sng" dirty="0"/>
              <a:t>The appendix</a:t>
            </a:r>
          </a:p>
          <a:p>
            <a:pPr marL="0" indent="0">
              <a:buNone/>
            </a:pPr>
            <a:r>
              <a:rPr lang="en-US" sz="2800" dirty="0"/>
              <a:t>    It is a projection from the cecum, 8 cm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u="sng" dirty="0">
                <a:solidFill>
                  <a:srgbClr val="FF0000"/>
                </a:solidFill>
              </a:rPr>
              <a:t>The mucosa</a:t>
            </a:r>
            <a:r>
              <a:rPr lang="en-US" sz="2800" dirty="0"/>
              <a:t>:  crypts short &amp; few in number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a) Epithelium</a:t>
            </a:r>
            <a:r>
              <a:rPr lang="en-US" sz="2800" dirty="0"/>
              <a:t>: simple columnar + goblet cells </a:t>
            </a:r>
            <a:r>
              <a:rPr lang="en-US" sz="2800" dirty="0" err="1"/>
              <a:t>enteroendocrine</a:t>
            </a:r>
            <a:r>
              <a:rPr lang="en-US" sz="2800" dirty="0"/>
              <a:t> cells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b) The corium &amp; submucosa: </a:t>
            </a:r>
            <a:r>
              <a:rPr lang="en-US" sz="2800" dirty="0"/>
              <a:t>rich in </a:t>
            </a:r>
          </a:p>
          <a:p>
            <a:pPr marL="0" indent="0">
              <a:buNone/>
            </a:pPr>
            <a:r>
              <a:rPr lang="en-US" sz="2800" b="1" dirty="0"/>
              <a:t>      lymphoid follicles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c) </a:t>
            </a:r>
            <a:r>
              <a:rPr lang="en-US" sz="2800" dirty="0">
                <a:solidFill>
                  <a:srgbClr val="FF0000"/>
                </a:solidFill>
              </a:rPr>
              <a:t>No</a:t>
            </a:r>
            <a:r>
              <a:rPr lang="en-US" sz="2800" dirty="0"/>
              <a:t> muscularis mucosa, </a:t>
            </a:r>
            <a:r>
              <a:rPr lang="en-US" sz="2800" dirty="0">
                <a:solidFill>
                  <a:srgbClr val="FF0000"/>
                </a:solidFill>
              </a:rPr>
              <a:t>NO </a:t>
            </a:r>
          </a:p>
          <a:p>
            <a:pPr marL="0" indent="0">
              <a:buNone/>
            </a:pPr>
            <a:r>
              <a:rPr lang="en-US" sz="2800" dirty="0"/>
              <a:t>taenia coli </a:t>
            </a:r>
            <a:r>
              <a:rPr lang="en-US" sz="2800" dirty="0">
                <a:solidFill>
                  <a:srgbClr val="FF0000"/>
                </a:solidFill>
              </a:rPr>
              <a:t>No </a:t>
            </a:r>
            <a:r>
              <a:rPr lang="en-US" sz="2800" dirty="0"/>
              <a:t>appendices </a:t>
            </a:r>
            <a:r>
              <a:rPr lang="en-US" sz="2800" dirty="0" err="1"/>
              <a:t>epiploicae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r="34654"/>
          <a:stretch/>
        </p:blipFill>
        <p:spPr bwMode="auto">
          <a:xfrm>
            <a:off x="6963187" y="188640"/>
            <a:ext cx="207330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26" name="Picture 2" descr="http://classconnection.s3.amazonaws.com/485/flashcards/2882485/jpg/appendix_lm-13EED5333186CA8C17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9" b="10729"/>
          <a:stretch/>
        </p:blipFill>
        <p:spPr bwMode="auto">
          <a:xfrm>
            <a:off x="5724129" y="2782020"/>
            <a:ext cx="3312368" cy="37433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770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anal canal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39" y="838200"/>
            <a:ext cx="8926917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mucosa of the anal canal shows </a:t>
            </a:r>
          </a:p>
          <a:p>
            <a:pPr marL="0" indent="0">
              <a:buNone/>
            </a:pPr>
            <a:r>
              <a:rPr lang="en-US" sz="2800" dirty="0"/>
              <a:t>     permanent vertical folds called </a:t>
            </a:r>
          </a:p>
          <a:p>
            <a:pPr marL="0" indent="0">
              <a:buNone/>
            </a:pPr>
            <a:r>
              <a:rPr lang="en-US" sz="2800" u="sng" dirty="0"/>
              <a:t>     </a:t>
            </a:r>
            <a:r>
              <a:rPr lang="en-US" sz="2800" b="1" u="sng" dirty="0">
                <a:solidFill>
                  <a:srgbClr val="C00000"/>
                </a:solidFill>
              </a:rPr>
              <a:t>columns of </a:t>
            </a:r>
            <a:r>
              <a:rPr lang="en-US" sz="2800" b="1" u="sng" dirty="0" err="1">
                <a:solidFill>
                  <a:srgbClr val="C00000"/>
                </a:solidFill>
              </a:rPr>
              <a:t>Morgagni</a:t>
            </a:r>
            <a:endParaRPr lang="en-US" sz="2800" b="1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The ends of  </a:t>
            </a:r>
            <a:r>
              <a:rPr lang="en-US" sz="2800" dirty="0" err="1"/>
              <a:t>Morgagni</a:t>
            </a:r>
            <a:r>
              <a:rPr lang="en-US" sz="2800" dirty="0"/>
              <a:t> columns form </a:t>
            </a:r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anal valves </a:t>
            </a:r>
            <a:r>
              <a:rPr lang="en-US" sz="2800" dirty="0"/>
              <a:t>which are separated by</a:t>
            </a:r>
          </a:p>
          <a:p>
            <a:pPr marL="0" indent="0">
              <a:buNone/>
            </a:pPr>
            <a:r>
              <a:rPr lang="en-US" sz="2800" dirty="0"/>
              <a:t>      </a:t>
            </a:r>
            <a:r>
              <a:rPr lang="en-US" sz="2800" b="1" dirty="0">
                <a:solidFill>
                  <a:srgbClr val="FF0000"/>
                </a:solidFill>
              </a:rPr>
              <a:t>anal sinuses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/>
              <a:t>The columns </a:t>
            </a:r>
            <a:r>
              <a:rPr lang="en-US" sz="2800" dirty="0"/>
              <a:t>mark the </a:t>
            </a:r>
            <a:r>
              <a:rPr lang="en-US" sz="2800" u="sng" dirty="0" err="1">
                <a:solidFill>
                  <a:srgbClr val="C00000"/>
                </a:solidFill>
              </a:rPr>
              <a:t>rectoanal</a:t>
            </a:r>
            <a:r>
              <a:rPr lang="en-US" sz="2800" u="sng" dirty="0">
                <a:solidFill>
                  <a:srgbClr val="C00000"/>
                </a:solidFill>
              </a:rPr>
              <a:t> junction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The epithelium is stratified columnar on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columns of </a:t>
            </a:r>
            <a:r>
              <a:rPr lang="en-US" sz="2800" dirty="0" err="1">
                <a:solidFill>
                  <a:srgbClr val="FF0000"/>
                </a:solidFill>
              </a:rPr>
              <a:t>morgagni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Prof Dr H Elmazar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050" name="Picture 2" descr="https://s3.amazonaws.com/classconnection/978/flashcards/2861978/png/anal_canal-14216ab405552ef74ba-14E164C6D7477BD58C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72"/>
          <a:stretch/>
        </p:blipFill>
        <p:spPr bwMode="auto">
          <a:xfrm>
            <a:off x="6084168" y="548680"/>
            <a:ext cx="2952328" cy="56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628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6868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</a:t>
            </a:r>
          </a:p>
          <a:p>
            <a:r>
              <a:rPr lang="en-US" sz="2800" dirty="0"/>
              <a:t>C.T. under the level of the valves is rich e convoluted veins →  </a:t>
            </a:r>
            <a:r>
              <a:rPr lang="en-US" sz="2800" dirty="0">
                <a:solidFill>
                  <a:srgbClr val="FF0000"/>
                </a:solidFill>
              </a:rPr>
              <a:t>the internal piles (plexus of veins )</a:t>
            </a:r>
          </a:p>
          <a:p>
            <a:r>
              <a:rPr lang="en-US" sz="2800" dirty="0"/>
              <a:t>At the anus another group of veins under the skin forms the </a:t>
            </a:r>
            <a:r>
              <a:rPr lang="en-US" sz="2800" dirty="0">
                <a:solidFill>
                  <a:srgbClr val="FF0000"/>
                </a:solidFill>
              </a:rPr>
              <a:t>external piles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08920"/>
            <a:ext cx="6804992" cy="399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46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27584" y="2924944"/>
            <a:ext cx="936104" cy="3600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27584" y="5733256"/>
            <a:ext cx="936104" cy="3600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513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</p:spPr>
        <p:txBody>
          <a:bodyPr>
            <a:normAutofit/>
          </a:bodyPr>
          <a:lstStyle/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inner circular </a:t>
            </a:r>
            <a:r>
              <a:rPr lang="en-US" sz="2400" b="1" dirty="0"/>
              <a:t>becomes </a:t>
            </a:r>
            <a:r>
              <a:rPr lang="en-US" sz="2400" b="1" u="sng" dirty="0"/>
              <a:t>thick</a:t>
            </a:r>
            <a:r>
              <a:rPr lang="en-US" sz="2400" b="1" dirty="0"/>
              <a:t> to </a:t>
            </a:r>
            <a:r>
              <a:rPr lang="en-US" sz="2400" b="1" dirty="0">
                <a:solidFill>
                  <a:srgbClr val="7030A0"/>
                </a:solidFill>
              </a:rPr>
              <a:t>form internal anal sphincter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outer longitudinal </a:t>
            </a:r>
            <a:r>
              <a:rPr lang="en-US" sz="2400" b="1" dirty="0"/>
              <a:t>layer of rectum </a:t>
            </a:r>
            <a:r>
              <a:rPr lang="en-US" sz="2400" b="1" dirty="0">
                <a:solidFill>
                  <a:srgbClr val="FF0000"/>
                </a:solidFill>
              </a:rPr>
              <a:t>pass unchanged </a:t>
            </a:r>
            <a:r>
              <a:rPr lang="en-US" sz="2400" b="1" dirty="0"/>
              <a:t>the between internal &amp; external sphincters of the anal canal</a:t>
            </a:r>
          </a:p>
          <a:p>
            <a:endParaRPr lang="en-US" sz="2800" dirty="0"/>
          </a:p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skeletal ms </a:t>
            </a:r>
            <a:r>
              <a:rPr lang="en-US" sz="2400" b="1" dirty="0"/>
              <a:t>of pelvic floor form the </a:t>
            </a:r>
            <a:r>
              <a:rPr lang="en-US" sz="2400" b="1" dirty="0">
                <a:solidFill>
                  <a:srgbClr val="008000"/>
                </a:solidFill>
              </a:rPr>
              <a:t>external sphincter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2708920"/>
            <a:ext cx="6638948" cy="399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47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796136" y="4509120"/>
            <a:ext cx="2448272" cy="864096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588224" y="3429000"/>
            <a:ext cx="1512168" cy="5124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052356" y="6111180"/>
            <a:ext cx="1872444" cy="594420"/>
          </a:xfrm>
          <a:prstGeom prst="straightConnector1">
            <a:avLst/>
          </a:prstGeom>
          <a:ln w="571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1372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976664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600" b="1" dirty="0"/>
          </a:p>
          <a:p>
            <a:pPr marL="0" indent="0">
              <a:buNone/>
            </a:pPr>
            <a:r>
              <a:rPr lang="en-US" sz="6600" b="1"/>
              <a:t>           </a:t>
            </a:r>
            <a:r>
              <a:rPr lang="en-US" sz="6600" b="1" dirty="0">
                <a:solidFill>
                  <a:srgbClr val="0070C0"/>
                </a:solidFill>
              </a:rPr>
              <a:t>Thank you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miley Face 4"/>
          <p:cNvSpPr/>
          <p:nvPr/>
        </p:nvSpPr>
        <p:spPr>
          <a:xfrm rot="10800000" flipV="1">
            <a:off x="2627784" y="2996952"/>
            <a:ext cx="3528392" cy="18002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9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esophagus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>
            <a:noAutofit/>
          </a:bodyPr>
          <a:lstStyle/>
          <a:p>
            <a:r>
              <a:rPr lang="en-US" sz="2800" b="1" dirty="0"/>
              <a:t>Muscular tube connects the pharynx with stomach, transport food</a:t>
            </a:r>
          </a:p>
          <a:p>
            <a:r>
              <a:rPr lang="en-US" sz="2800" b="1" dirty="0"/>
              <a:t>Its wall consists of 4 layers: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Mucosa</a:t>
            </a:r>
          </a:p>
          <a:p>
            <a:pPr marL="0" indent="0">
              <a:buNone/>
            </a:pPr>
            <a:endParaRPr lang="en-US" sz="28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Submucosa: </a:t>
            </a:r>
          </a:p>
          <a:p>
            <a:pPr>
              <a:buFont typeface="Wingdings" pitchFamily="2" charset="2"/>
              <a:buChar char="§"/>
            </a:pPr>
            <a:endParaRPr lang="en-US" sz="28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Musculosa</a:t>
            </a:r>
          </a:p>
          <a:p>
            <a:pPr>
              <a:buFont typeface="Wingdings" pitchFamily="2" charset="2"/>
              <a:buChar char="§"/>
            </a:pPr>
            <a:endParaRPr lang="en-US" sz="28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Adventitia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 descr="http://www.fairview.org/fv/groups/public/documents/images/16375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73486"/>
            <a:ext cx="2016224" cy="44518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lasses.midlandstech.edu/carterp/Courses/bio211/chap23/figure_23_12_label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2468" r="38579" b="6127"/>
          <a:stretch/>
        </p:blipFill>
        <p:spPr bwMode="auto">
          <a:xfrm>
            <a:off x="2442980" y="2073486"/>
            <a:ext cx="4294909" cy="44518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380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820472" cy="626469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Mucosa</a:t>
            </a:r>
          </a:p>
          <a:p>
            <a:pPr marL="0" indent="0">
              <a:buNone/>
            </a:pPr>
            <a:r>
              <a:rPr lang="en-US" sz="2800" dirty="0"/>
              <a:t>    Epithelium: </a:t>
            </a:r>
            <a:r>
              <a:rPr lang="en-US" sz="2800" dirty="0">
                <a:solidFill>
                  <a:srgbClr val="0070C0"/>
                </a:solidFill>
              </a:rPr>
              <a:t>Non-keratinized stratified squamous </a:t>
            </a:r>
            <a:r>
              <a:rPr lang="en-US" sz="2800" dirty="0" err="1">
                <a:solidFill>
                  <a:srgbClr val="0070C0"/>
                </a:solidFill>
              </a:rPr>
              <a:t>epith</a:t>
            </a:r>
            <a:r>
              <a:rPr lang="en-US" sz="2800" dirty="0">
                <a:solidFill>
                  <a:srgbClr val="0070C0"/>
                </a:solidFill>
              </a:rPr>
              <a:t>.  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    </a:t>
            </a:r>
            <a:r>
              <a:rPr lang="en-US" sz="2800" dirty="0"/>
              <a:t>Lamina propria: B.V., nerves, </a:t>
            </a:r>
            <a:r>
              <a:rPr lang="en-US" sz="2800" dirty="0" err="1"/>
              <a:t>lymphatics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(!Cardiac orifice)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dirty="0" err="1"/>
              <a:t>Muscularis</a:t>
            </a:r>
            <a:r>
              <a:rPr lang="en-US" sz="2800" dirty="0"/>
              <a:t> mucosa: smooth </a:t>
            </a:r>
            <a:r>
              <a:rPr lang="en-US" sz="2800" dirty="0" err="1"/>
              <a:t>ms.</a:t>
            </a:r>
            <a:endParaRPr lang="en-US" sz="2800" dirty="0"/>
          </a:p>
          <a:p>
            <a:pPr>
              <a:buFont typeface="Wingdings" pitchFamily="2" charset="2"/>
              <a:buChar char="§"/>
            </a:pP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Submucosa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loose C.T. contains  BV, </a:t>
            </a:r>
            <a:r>
              <a:rPr lang="en-US" sz="2800" dirty="0" err="1"/>
              <a:t>lymphatics</a:t>
            </a:r>
            <a:r>
              <a:rPr lang="en-US" sz="2800" dirty="0"/>
              <a:t>, </a:t>
            </a:r>
            <a:r>
              <a:rPr lang="en-US" sz="2800" u="sng" dirty="0" err="1"/>
              <a:t>Meissner’s</a:t>
            </a:r>
            <a:r>
              <a:rPr lang="en-US" sz="2800" u="sng" dirty="0"/>
              <a:t> plexus of nerves </a:t>
            </a:r>
            <a:r>
              <a:rPr lang="en-US" sz="2800" dirty="0"/>
              <a:t>&amp; </a:t>
            </a:r>
            <a:r>
              <a:rPr lang="en-US" sz="2800" u="sng" dirty="0"/>
              <a:t>esophageal mucous glands</a:t>
            </a:r>
          </a:p>
          <a:p>
            <a:pPr>
              <a:buFont typeface="Wingdings" pitchFamily="2" charset="2"/>
              <a:buChar char="§"/>
            </a:pPr>
            <a:endParaRPr lang="en-US" sz="28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Musculosa</a:t>
            </a:r>
            <a:r>
              <a:rPr lang="en-US" sz="2800" b="1" dirty="0"/>
              <a:t>:  </a:t>
            </a:r>
            <a:r>
              <a:rPr lang="en-US" sz="2800" dirty="0"/>
              <a:t>IC &amp;OL  (</a:t>
            </a:r>
            <a:r>
              <a:rPr lang="en-US" sz="2800" b="1" u="sng" dirty="0"/>
              <a:t>OL</a:t>
            </a:r>
            <a:r>
              <a:rPr lang="en-US" sz="2800" dirty="0"/>
              <a:t>: upper 1/3 Striated *, middle 1/3 mixed &amp; lower 1/3 smooth </a:t>
            </a:r>
            <a:r>
              <a:rPr lang="en-US" sz="2800" dirty="0" err="1"/>
              <a:t>ms.</a:t>
            </a:r>
            <a:r>
              <a:rPr lang="en-US" sz="2800" dirty="0"/>
              <a:t>) </a:t>
            </a:r>
            <a:r>
              <a:rPr lang="en-US" sz="2400" dirty="0">
                <a:solidFill>
                  <a:srgbClr val="FF0000"/>
                </a:solidFill>
              </a:rPr>
              <a:t>NB: swallowing start with controllable motion but finishes with involuntary peristalsis 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Adventitia</a:t>
            </a:r>
            <a:r>
              <a:rPr lang="en-US" sz="2800" dirty="0"/>
              <a:t>: covers most of the esophagus except the most distal portion which is located in the abdominal cavity is covered by serosa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7452320" y="2456892"/>
            <a:ext cx="144016" cy="45719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Left Brace 1"/>
          <p:cNvSpPr/>
          <p:nvPr/>
        </p:nvSpPr>
        <p:spPr>
          <a:xfrm>
            <a:off x="323528" y="908720"/>
            <a:ext cx="216024" cy="1152128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23528" y="1484784"/>
            <a:ext cx="2160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49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73" t="3891" b="4260"/>
          <a:stretch/>
        </p:blipFill>
        <p:spPr bwMode="auto">
          <a:xfrm>
            <a:off x="3519054" y="537623"/>
            <a:ext cx="5157401" cy="555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Brace 1"/>
          <p:cNvSpPr/>
          <p:nvPr/>
        </p:nvSpPr>
        <p:spPr>
          <a:xfrm>
            <a:off x="3131841" y="764704"/>
            <a:ext cx="500444" cy="2376264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3131841" y="3203493"/>
            <a:ext cx="500444" cy="888980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3173515" y="4149080"/>
            <a:ext cx="611169" cy="1728192"/>
          </a:xfrm>
          <a:prstGeom prst="leftBrace">
            <a:avLst>
              <a:gd name="adj1" fmla="val 8333"/>
              <a:gd name="adj2" fmla="val 50802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843808" y="5949280"/>
            <a:ext cx="94087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51720" y="1763524"/>
            <a:ext cx="102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Mucosa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3688" y="3429000"/>
            <a:ext cx="1401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Submucosa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3688" y="4797152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Musculosa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52875" y="5733256"/>
            <a:ext cx="129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Adventitia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9752" y="188640"/>
            <a:ext cx="46729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Layers of the wall of the esophagus</a:t>
            </a:r>
          </a:p>
        </p:txBody>
      </p:sp>
      <p:sp>
        <p:nvSpPr>
          <p:cNvPr id="3" name="Oval 2"/>
          <p:cNvSpPr/>
          <p:nvPr/>
        </p:nvSpPr>
        <p:spPr>
          <a:xfrm>
            <a:off x="1763688" y="1628800"/>
            <a:ext cx="1308183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331640" y="3429000"/>
            <a:ext cx="1826046" cy="4001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52875" y="4757082"/>
            <a:ext cx="1518996" cy="5441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52875" y="5733256"/>
            <a:ext cx="1290803" cy="400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35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Changes at gastro- esophageal junction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019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stratified Squamous </a:t>
            </a:r>
            <a:r>
              <a:rPr lang="en-US" sz="2800" dirty="0"/>
              <a:t>→ </a:t>
            </a:r>
            <a:r>
              <a:rPr lang="en-US" sz="2800" dirty="0">
                <a:solidFill>
                  <a:srgbClr val="FF0000"/>
                </a:solidFill>
              </a:rPr>
              <a:t>simple columnar epithelium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lamina propria of stomach is</a:t>
            </a:r>
            <a:r>
              <a:rPr lang="en-US" sz="2800" dirty="0">
                <a:solidFill>
                  <a:srgbClr val="FF0000"/>
                </a:solidFill>
              </a:rPr>
              <a:t> wide </a:t>
            </a:r>
            <a:r>
              <a:rPr lang="en-US" sz="2800" dirty="0"/>
              <a:t>&amp; contains gastric glands (branched tubular 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esophageal glands </a:t>
            </a:r>
            <a:r>
              <a:rPr lang="en-US" sz="2800" dirty="0"/>
              <a:t>in the submucosa of esophagus  </a:t>
            </a:r>
            <a:r>
              <a:rPr lang="en-US" sz="2800" dirty="0">
                <a:solidFill>
                  <a:srgbClr val="FF0000"/>
                </a:solidFill>
              </a:rPr>
              <a:t>stops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in</a:t>
            </a:r>
            <a:r>
              <a:rPr lang="en-US" sz="2800" dirty="0"/>
              <a:t> that of </a:t>
            </a:r>
            <a:r>
              <a:rPr lang="en-US" sz="2800" dirty="0">
                <a:solidFill>
                  <a:srgbClr val="FF0000"/>
                </a:solidFill>
              </a:rPr>
              <a:t>stomach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musculosa</a:t>
            </a:r>
            <a:r>
              <a:rPr lang="en-US" sz="2800" dirty="0"/>
              <a:t> becomes more thick in stomach due to the appearance of inner oblique layer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78" name="Picture 6" descr="https://connection.asco.org/sites/asco_connection/files/styles/article_image/public/articles/images/AC-2015-09_747x556_CIO2.jpg?itok=oUEBPoPB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2520280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classconnection.s3.amazonaws.com/962/flashcards/3550962/jpg/gastroesophageal_junction-141E29CC6940D2B9B1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05064"/>
            <a:ext cx="5904656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4797152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Esophagus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2040" y="4005064"/>
            <a:ext cx="101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Stomach</a:t>
            </a:r>
          </a:p>
        </p:txBody>
      </p:sp>
      <p:sp>
        <p:nvSpPr>
          <p:cNvPr id="6" name="Right Arrow 5"/>
          <p:cNvSpPr/>
          <p:nvPr/>
        </p:nvSpPr>
        <p:spPr>
          <a:xfrm rot="12360401">
            <a:off x="6296908" y="4400174"/>
            <a:ext cx="1008112" cy="398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2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irc_mi" descr="http://upload.wikimedia.org/wikipedia/commons/4/44/Gastric_anatomy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3888432" cy="56793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55576" y="251356"/>
            <a:ext cx="2884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Layers of wall of stomach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73" t="3891" b="4260"/>
          <a:stretch/>
        </p:blipFill>
        <p:spPr bwMode="auto">
          <a:xfrm>
            <a:off x="4644008" y="692696"/>
            <a:ext cx="4032447" cy="5760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00458" y="251356"/>
            <a:ext cx="279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Layers of wall of esophagus</a:t>
            </a:r>
          </a:p>
        </p:txBody>
      </p:sp>
    </p:spTree>
    <p:extLst>
      <p:ext uri="{BB962C8B-B14F-4D97-AF65-F5344CB8AC3E}">
        <p14:creationId xmlns:p14="http://schemas.microsoft.com/office/powerpoint/2010/main" val="3554900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1E8E06EC6444FAFC969E2A8D1A55E" ma:contentTypeVersion="9" ma:contentTypeDescription="Create a new document." ma:contentTypeScope="" ma:versionID="d3892fa1bde7b531f7fa0a790ea43488">
  <xsd:schema xmlns:xsd="http://www.w3.org/2001/XMLSchema" xmlns:xs="http://www.w3.org/2001/XMLSchema" xmlns:p="http://schemas.microsoft.com/office/2006/metadata/properties" xmlns:ns2="3ae45523-5a85-45e7-8008-accd3c84eec0" xmlns:ns3="5b9ef952-99af-4d0a-b2f4-0e3827503894" targetNamespace="http://schemas.microsoft.com/office/2006/metadata/properties" ma:root="true" ma:fieldsID="d840f164b99fee1144f69857238fa762" ns2:_="" ns3:_="">
    <xsd:import namespace="3ae45523-5a85-45e7-8008-accd3c84eec0"/>
    <xsd:import namespace="5b9ef952-99af-4d0a-b2f4-0e38275038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5523-5a85-45e7-8008-accd3c84e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ef952-99af-4d0a-b2f4-0e382750389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92bc8bc-752c-41c2-a696-5d2463662cd4}" ma:internalName="TaxCatchAll" ma:showField="CatchAllData" ma:web="5b9ef952-99af-4d0a-b2f4-0e38275038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9ef952-99af-4d0a-b2f4-0e3827503894" xsi:nil="true"/>
    <lcf76f155ced4ddcb4097134ff3c332f xmlns="3ae45523-5a85-45e7-8008-accd3c84eec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CB4835-D0FD-4810-A7B1-C0226DD5E4F0}"/>
</file>

<file path=customXml/itemProps2.xml><?xml version="1.0" encoding="utf-8"?>
<ds:datastoreItem xmlns:ds="http://schemas.openxmlformats.org/officeDocument/2006/customXml" ds:itemID="{F0F57107-AA9B-4CD4-B0ED-8CADF172E43C}"/>
</file>

<file path=customXml/itemProps3.xml><?xml version="1.0" encoding="utf-8"?>
<ds:datastoreItem xmlns:ds="http://schemas.openxmlformats.org/officeDocument/2006/customXml" ds:itemID="{6DC02CAF-A029-421C-9EE0-5956F539F50A}"/>
</file>

<file path=docProps/app.xml><?xml version="1.0" encoding="utf-8"?>
<Properties xmlns="http://schemas.openxmlformats.org/officeDocument/2006/extended-properties" xmlns:vt="http://schemas.openxmlformats.org/officeDocument/2006/docPropsVTypes">
  <TotalTime>11345</TotalTime>
  <Words>2528</Words>
  <Application>Microsoft Office PowerPoint</Application>
  <PresentationFormat>On-screen Show (4:3)</PresentationFormat>
  <Paragraphs>542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Courier New</vt:lpstr>
      <vt:lpstr>Wingdings</vt:lpstr>
      <vt:lpstr>Office Theme</vt:lpstr>
      <vt:lpstr>The digestive system II</vt:lpstr>
      <vt:lpstr>PowerPoint Presentation</vt:lpstr>
      <vt:lpstr>General features of the wall of the GIT</vt:lpstr>
      <vt:lpstr>Adventitia vs. serosa </vt:lpstr>
      <vt:lpstr>The esophagus</vt:lpstr>
      <vt:lpstr>PowerPoint Presentation</vt:lpstr>
      <vt:lpstr>PowerPoint Presentation</vt:lpstr>
      <vt:lpstr>Changes at gastro- esophageal junction</vt:lpstr>
      <vt:lpstr>PowerPoint Presentation</vt:lpstr>
      <vt:lpstr>The stomach</vt:lpstr>
      <vt:lpstr>The stomach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difference between fundus &amp; pylorus </vt:lpstr>
      <vt:lpstr>PowerPoint Presentation</vt:lpstr>
      <vt:lpstr>Changes at gastro duodenal junction</vt:lpstr>
      <vt:lpstr>PowerPoint Presentation</vt:lpstr>
      <vt:lpstr>PowerPoint Presentation</vt:lpstr>
      <vt:lpstr>Small intestine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intestine</vt:lpstr>
      <vt:lpstr>The large intestine</vt:lpstr>
      <vt:lpstr>PowerPoint Presentation</vt:lpstr>
      <vt:lpstr>PowerPoint Presentation</vt:lpstr>
      <vt:lpstr>PowerPoint Presentation</vt:lpstr>
      <vt:lpstr>The anal canal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digestive system</dc:title>
  <dc:creator>lion</dc:creator>
  <cp:lastModifiedBy>Hala M. Al-Mazar</cp:lastModifiedBy>
  <cp:revision>504</cp:revision>
  <dcterms:created xsi:type="dcterms:W3CDTF">2014-01-26T17:17:50Z</dcterms:created>
  <dcterms:modified xsi:type="dcterms:W3CDTF">2022-03-30T19:13:57Z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0x01010081A1E8E06EC6444FAFC969E2A8D1A55E</vt:lpwstr>
  </property>
</Properties>
</file>