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38" r:id="rId3"/>
    <p:sldMasterId id="2147484968" r:id="rId4"/>
  </p:sldMasterIdLst>
  <p:notesMasterIdLst>
    <p:notesMasterId r:id="rId24"/>
  </p:notesMasterIdLst>
  <p:sldIdLst>
    <p:sldId id="421" r:id="rId5"/>
    <p:sldId id="369" r:id="rId6"/>
    <p:sldId id="368" r:id="rId7"/>
    <p:sldId id="415" r:id="rId8"/>
    <p:sldId id="360" r:id="rId9"/>
    <p:sldId id="361" r:id="rId10"/>
    <p:sldId id="362" r:id="rId11"/>
    <p:sldId id="317" r:id="rId12"/>
    <p:sldId id="363" r:id="rId13"/>
    <p:sldId id="366" r:id="rId14"/>
    <p:sldId id="365" r:id="rId15"/>
    <p:sldId id="364" r:id="rId16"/>
    <p:sldId id="349" r:id="rId17"/>
    <p:sldId id="350" r:id="rId18"/>
    <p:sldId id="351" r:id="rId19"/>
    <p:sldId id="352" r:id="rId20"/>
    <p:sldId id="353" r:id="rId21"/>
    <p:sldId id="354" r:id="rId22"/>
    <p:sldId id="416" r:id="rId23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>
        <p:scale>
          <a:sx n="66" d="100"/>
          <a:sy n="66" d="100"/>
        </p:scale>
        <p:origin x="-15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6ADD75F-8F50-4060-9158-D24B1CB852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8D7ED49-5041-4B48-9236-11BA3ED18B1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hangingPunct="1">
              <a:defRPr sz="1200"/>
            </a:lvl1pPr>
          </a:lstStyle>
          <a:p>
            <a:pPr>
              <a:defRPr/>
            </a:pPr>
            <a:fld id="{5A9DAFC0-0786-4437-A503-9D90A16FA59C}" type="datetimeFigureOut">
              <a:rPr lang="ar-EG"/>
              <a:pPr>
                <a:defRPr/>
              </a:pPr>
              <a:t>04/06/1443</a:t>
            </a:fld>
            <a:endParaRPr lang="ar-EG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1B85BD1F-261F-4DB2-BBD5-A1D8F3731E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EG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C71FF051-4912-420D-AE60-9B7218DFA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02A7BE-062B-4633-95DB-38C0EFA392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00F338-A47D-483D-AD59-45304C324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1" hangingPunct="1">
              <a:defRPr sz="1200"/>
            </a:lvl1pPr>
          </a:lstStyle>
          <a:p>
            <a:fld id="{13B555E7-A474-4110-940F-121F75F5C45D}" type="slidenum">
              <a:rPr lang="ar-EG" altLang="en-US"/>
              <a:pPr/>
              <a:t>‹#›</a:t>
            </a:fld>
            <a:endParaRPr lang="ar-EG" altLang="en-US"/>
          </a:p>
        </p:txBody>
      </p:sp>
    </p:spTree>
    <p:extLst>
      <p:ext uri="{BB962C8B-B14F-4D97-AF65-F5344CB8AC3E}">
        <p14:creationId xmlns:p14="http://schemas.microsoft.com/office/powerpoint/2010/main" val="4000181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FF4402-56A9-4E81-8061-5C7FB4D7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EE347A-35AC-4931-BD1C-BEE9E6CE5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F8BA93-982A-448D-A58A-1FDABFF3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19C53-0CFD-4D5E-B560-1C5901093835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0755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5B6075-2D94-4965-A904-E618C71B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D62BDB-7CBE-44C3-98F8-A42543135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5B003E-3673-4CA6-A8C5-6D7979B5E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C6010-52FD-4133-B184-43BD5F787CC0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7593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867123-E3E6-4776-8A11-B905F7307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506871-EDA9-4F0E-B60E-41D690A4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271354-CD70-4810-8FC2-28BD9D41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51955-58AB-4429-A519-89BF895ADAFD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59171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55573C-B7A7-4F2F-AF6B-C956161E5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692682-E1D3-4C15-AA36-B95EAFF19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3BDC64-D012-425A-AA4B-925C83EF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0C8566A-7BF0-4DE7-AFAA-2D101814CF22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01653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4F8499-B496-4DA9-BE8E-7F834E609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7279FC-492C-45E4-841B-C3CB66051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140CFA-8F36-4F84-B306-3C37CD617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969FA38-5D0C-4E22-90B0-C9F054203559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44718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FFAE3B-6924-4604-832F-226AAD47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00C125-938F-4235-A750-15121F2E9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A724D8-844E-4D92-AAC3-B8429F92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8439B45-889C-4B6A-A3E1-DE18651983CF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55979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FA3338-DC53-4C2B-A414-3A5C31669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4380A1-295F-4E87-8B22-BAA78DE72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AC0B17-D630-414F-BABB-3A2C286BE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2E6C63-934A-4C39-BC2E-1A085A63CF7E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6480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1BACD6C-38E0-475F-918C-43B677122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E2D5077-149B-497B-817F-107CFF0ED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D41A2-2CEF-4D55-9574-C34B1BC82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F11B739-4875-4EB8-A7E2-766BAE3C8542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8783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5FEAC2-A62D-4366-88CE-C7A2EDA6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99D51D2-E8FB-4449-9248-2D132A19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8A2E5C-10CF-4D19-B3AF-1405C236E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AAC80B0-794C-40F5-A8BB-0182B1335111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58555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9A3832-F246-4D73-B98E-46A8BDCAE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EDF90CA-29CD-4F76-9589-AA4C87546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33219A0-8524-4DA4-AC5F-38392CCAA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C22F2AA-5A09-4443-93C9-41E466CECA17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33786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A931D0-BA17-4C8D-9A96-0BBA378E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C9380A-D49C-4840-9454-87EAF4434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E1A5E3-480D-4F60-A23D-7C9C2B07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68D9640-11F6-454D-A1E5-7FF719010937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1661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AA5EF9-8394-48FC-AD0D-19538DF60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7A33B9-F892-47E6-844A-BB2E09AC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CF03FD-ECD8-4BFC-A83E-76E04891E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0074F-9EE2-4F11-96E8-A26FFAE94E9E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74843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69ACC0-29E8-442B-A1CB-308C0A74C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85168D-3ADF-465C-88E2-892437FA4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EDD704-80C6-4674-AFDB-72B543EA7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63113C-77A6-4FB1-B18C-50A51798EF48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900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05E813-8A04-4C8B-A857-7BB242367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F5D372-F4D0-4688-838A-23A738EFE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4E5A9B-60BE-431F-AE46-76EDFDB33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52BB26E-69C8-4E19-A0A0-A6C05AA5DD38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25929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8DF4EC-D7C0-4B42-8457-D9218301C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A2720F-DD99-4A3E-B75F-74CB91532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altLang="ko-KR"/>
              <a:t>Prof. Dr. Salwa Metwally                    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FA0495-95A5-43CD-9733-56F7E2B8D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05EB73D-759A-4CD4-AC26-271CCD64ECBA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45485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CF3F59-A17D-493D-ABCD-1AF99EA74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5E6C75-5656-4EF0-871C-B2CED9770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80B787-0B06-4F38-9A8A-AAFB9A358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224D2-65EB-4AC3-B241-F4BA5DFAD91A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8937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AAC29A-BC07-457F-B946-033928D47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A33859-5DC6-49A5-9DF3-D2688B6CD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E1B9D7-4F10-4914-A10B-10B453EAF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BC8A85-6DB5-479B-B0D4-AB7BDEB0AAA1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35530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433364E-8212-493D-80E5-50A4786B0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FE4106E-5386-41D3-B537-7B22A71A9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86147A-63FC-4A45-A2BB-589F395E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37EC9-0A00-4909-8175-B7DEF56A1DB8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65642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B43856D-A3BF-44F7-AAFF-336779FD1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40BC5DA-66F8-4467-A102-BDD28B51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4F4FD2-BE4F-487A-8589-77C26F5CD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80BEF-E6A8-4A32-ADC4-1368DD6ADAC9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6880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64DD53B-D3F7-4398-9EF4-17B9FEA42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DBD5487-F352-4D8D-A7EB-B036FDC25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FE6D8DE-CAC6-4C47-B70F-00DE80B53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3F9E8-4F46-4178-837B-8368C60C7679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61431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BEAFCA-2EB2-4CC6-BA24-137DC5BC4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7C776D-6FAF-4898-B483-A5C705CD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E62CBD2-5A76-47B0-8F28-C74CF0C3A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4D050-F5D3-4A25-9171-BE16DE13D7EA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9719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43B3A7-9F57-4379-8F29-CF49CD5F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2BF310-D4CD-46E6-BFEC-FB4EFC099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Neuro I  Prof.Dr. SALWA Metwally                   2012-2013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78FD3A-BA91-4AD6-826A-995604510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96211-91D3-41DB-9480-1F368F656479}" type="slidenum">
              <a:rPr lang="ar-SA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41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30B6B0EB-FF22-4E56-9BE1-C382F9D2E1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C257BDD9-E310-42F7-958A-A873B6D5C5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09FC9D-1F37-4DA1-8739-8C50F87887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FD7C67-13CA-4104-B402-5E5358D123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7DCCBF-1583-4E0A-85CD-C2A4EC135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rtl="1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68E4719-4093-41E1-966E-32292BC597E6}" type="slidenum">
              <a:rPr lang="ar-SA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3" r:id="rId1"/>
    <p:sldLayoutId id="2147485994" r:id="rId2"/>
    <p:sldLayoutId id="2147485995" r:id="rId3"/>
    <p:sldLayoutId id="2147485996" r:id="rId4"/>
    <p:sldLayoutId id="2147485997" r:id="rId5"/>
    <p:sldLayoutId id="2147485998" r:id="rId6"/>
    <p:sldLayoutId id="2147485999" r:id="rId7"/>
    <p:sldLayoutId id="2147486000" r:id="rId8"/>
    <p:sldLayoutId id="2147486001" r:id="rId9"/>
    <p:sldLayoutId id="2147486002" r:id="rId10"/>
    <p:sldLayoutId id="2147486003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xmlns="" id="{EEBF72C0-67C5-420A-818D-0E6E20FD44F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xmlns="" id="{1E237495-F08E-4E10-8B62-0E8141B056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0305E2-B8F8-43DA-860B-F070385BB3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prstClr val="black">
                    <a:tint val="75000"/>
                  </a:prstClr>
                </a:solidFill>
                <a:latin typeface="Perpetua" pitchFamily="18" charset="0"/>
              </a:defRPr>
            </a:lvl1pPr>
          </a:lstStyle>
          <a:p>
            <a:pPr>
              <a:defRPr/>
            </a:pPr>
            <a:fld id="{EEA9A2C8-B13A-4994-B305-CBBEB0DF99D5}" type="datetimeFigureOut">
              <a:rPr lang="en-US"/>
              <a:pPr>
                <a:defRPr/>
              </a:pPr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47B7CC-8436-49E7-AEB1-01B3480CB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prstClr val="black">
                    <a:tint val="75000"/>
                  </a:prstClr>
                </a:solidFill>
                <a:latin typeface="Perpetu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9323D7-E889-433C-8E7A-89E05FAD4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Perpetua" panose="02020502060401020303" pitchFamily="18" charset="0"/>
              </a:defRPr>
            </a:lvl1pPr>
          </a:lstStyle>
          <a:p>
            <a:fld id="{B059F3C1-956E-4FF4-B49A-984B964C9A6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4" r:id="rId1"/>
    <p:sldLayoutId id="2147486005" r:id="rId2"/>
    <p:sldLayoutId id="2147486006" r:id="rId3"/>
    <p:sldLayoutId id="2147486007" r:id="rId4"/>
    <p:sldLayoutId id="2147486008" r:id="rId5"/>
    <p:sldLayoutId id="2147486009" r:id="rId6"/>
    <p:sldLayoutId id="2147486010" r:id="rId7"/>
    <p:sldLayoutId id="2147486011" r:id="rId8"/>
    <p:sldLayoutId id="2147486012" r:id="rId9"/>
    <p:sldLayoutId id="2147486013" r:id="rId10"/>
    <p:sldLayoutId id="2147486014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cs typeface="Times New Roman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xmlns="" id="{CAD3FF69-BD32-4E3A-9F5F-F1C3D5B820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cs typeface="Times New Roman" panose="02020603050405020304" pitchFamily="18" charset="0"/>
              </a:rPr>
              <a:t>HISTOLOGY LAB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77C2400-9F30-4161-A9F5-46D573B6E4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CNS MODULE 2021-2022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xmlns="" id="{E61DE4B5-60B2-4724-8D88-4DBC8FF5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3581400" cy="674688"/>
          </a:xfrm>
        </p:spPr>
        <p:txBody>
          <a:bodyPr/>
          <a:lstStyle/>
          <a:p>
            <a:pPr algn="l" rtl="0" eaLnBrk="1" hangingPunct="1"/>
            <a:r>
              <a:rPr lang="en-US" altLang="en-US" sz="2800">
                <a:latin typeface="Arial Black" panose="020B0A04020102020204" pitchFamily="34" charset="0"/>
                <a:cs typeface="Aharoni" panose="02010803020104030203" pitchFamily="2" charset="-79"/>
              </a:rPr>
              <a:t>Middle pons </a:t>
            </a:r>
            <a:endParaRPr lang="ar-EG" altLang="en-US" sz="2800">
              <a:latin typeface="Arial Black" panose="020B0A040201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084B1B-E5EE-4800-870F-CEBF07A3C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" y="1168400"/>
            <a:ext cx="3008313" cy="4691063"/>
          </a:xfrm>
        </p:spPr>
        <p:txBody>
          <a:bodyPr/>
          <a:lstStyle/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Basis </a:t>
            </a:r>
            <a:r>
              <a:rPr lang="en-US" sz="2800" b="1" dirty="0" err="1"/>
              <a:t>pontis</a:t>
            </a:r>
            <a:endParaRPr lang="en-US" sz="2800" b="1" dirty="0"/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Middle cerebellar peduncle  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Trigeminal N 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4th ventricle </a:t>
            </a:r>
            <a:endParaRPr lang="ar-EG" sz="2800" b="1" dirty="0"/>
          </a:p>
          <a:p>
            <a:pPr eaLnBrk="1" hangingPunct="1">
              <a:defRPr/>
            </a:pPr>
            <a:endParaRPr lang="ar-EG" dirty="0"/>
          </a:p>
        </p:txBody>
      </p:sp>
      <p:pic>
        <p:nvPicPr>
          <p:cNvPr id="35844" name="Picture 9" descr="C:\Users\MCC\Desktop\صورة8.png">
            <a:extLst>
              <a:ext uri="{FF2B5EF4-FFF2-40B4-BE49-F238E27FC236}">
                <a16:creationId xmlns:a16="http://schemas.microsoft.com/office/drawing/2014/main" xmlns="" id="{6A62A283-24DC-487E-9952-86EAC07ACC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457200"/>
            <a:ext cx="5867400" cy="5105400"/>
          </a:xfr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108756-2CFF-4361-BE80-47D8BEAEA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3050"/>
            <a:ext cx="3810000" cy="641350"/>
          </a:xfrm>
        </p:spPr>
        <p:txBody>
          <a:bodyPr/>
          <a:lstStyle/>
          <a:p>
            <a:pPr algn="l" rtl="0" eaLnBrk="1" hangingPunct="1">
              <a:defRPr/>
            </a:pPr>
            <a:r>
              <a:rPr lang="en-US" sz="2800" b="0" dirty="0">
                <a:solidFill>
                  <a:prstClr val="black"/>
                </a:solidFill>
                <a:latin typeface="Aharoni" pitchFamily="2" charset="-79"/>
                <a:ea typeface="+mn-ea"/>
                <a:cs typeface="Aharoni" pitchFamily="2" charset="-79"/>
              </a:rPr>
              <a:t>Upper pons</a:t>
            </a:r>
            <a:r>
              <a:rPr lang="en-US" sz="2800" b="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lang="ar-EG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799F78-C1B6-4BE1-9677-3BC31C01B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" y="1066800"/>
            <a:ext cx="3008313" cy="4691063"/>
          </a:xfrm>
        </p:spPr>
        <p:txBody>
          <a:bodyPr/>
          <a:lstStyle/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Basis </a:t>
            </a:r>
            <a:r>
              <a:rPr lang="en-US" sz="2800" b="1" dirty="0" err="1"/>
              <a:t>pontis</a:t>
            </a:r>
            <a:r>
              <a:rPr lang="en-US" sz="2800" b="1" dirty="0"/>
              <a:t> 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Middle cerebellar peduncle 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4 </a:t>
            </a:r>
            <a:r>
              <a:rPr lang="en-US" sz="2800" b="1" dirty="0" err="1"/>
              <a:t>Lemnis</a:t>
            </a:r>
            <a:endParaRPr lang="en-US" sz="2800" b="1" dirty="0"/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800" b="1" dirty="0"/>
              <a:t>4 </a:t>
            </a:r>
            <a:r>
              <a:rPr lang="en-US" sz="2800" b="1" dirty="0" err="1"/>
              <a:t>th</a:t>
            </a:r>
            <a:r>
              <a:rPr lang="en-US" sz="2800" b="1" dirty="0"/>
              <a:t> ventricle </a:t>
            </a:r>
            <a:endParaRPr lang="ar-EG" sz="2800" b="1" dirty="0"/>
          </a:p>
          <a:p>
            <a:pPr eaLnBrk="1" hangingPunct="1">
              <a:defRPr/>
            </a:pPr>
            <a:endParaRPr lang="ar-EG" sz="2000" dirty="0"/>
          </a:p>
        </p:txBody>
      </p:sp>
      <p:pic>
        <p:nvPicPr>
          <p:cNvPr id="36868" name="Picture 9" descr="C:\Users\MCC\Desktop\صورة9.png">
            <a:extLst>
              <a:ext uri="{FF2B5EF4-FFF2-40B4-BE49-F238E27FC236}">
                <a16:creationId xmlns:a16="http://schemas.microsoft.com/office/drawing/2014/main" xmlns="" id="{49B2691C-F8E2-4529-A441-721E12F5C0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493713"/>
            <a:ext cx="5486400" cy="5411787"/>
          </a:xfrm>
          <a:noFill/>
        </p:spPr>
      </p:pic>
      <p:sp>
        <p:nvSpPr>
          <p:cNvPr id="3" name="مستطيل 2"/>
          <p:cNvSpPr/>
          <p:nvPr/>
        </p:nvSpPr>
        <p:spPr>
          <a:xfrm>
            <a:off x="762000" y="5486400"/>
            <a:ext cx="2971800" cy="9906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In this section the 4</a:t>
            </a:r>
            <a:r>
              <a:rPr lang="en-US" b="1" baseline="30000" dirty="0" smtClean="0">
                <a:solidFill>
                  <a:schemeClr val="accent1"/>
                </a:solidFill>
              </a:rPr>
              <a:t>th</a:t>
            </a:r>
            <a:r>
              <a:rPr lang="en-US" b="1" dirty="0" smtClean="0">
                <a:solidFill>
                  <a:schemeClr val="accent1"/>
                </a:solidFill>
              </a:rPr>
              <a:t> ventricle  begin converted to cerebral </a:t>
            </a:r>
            <a:r>
              <a:rPr lang="en-US" b="1" dirty="0" err="1">
                <a:solidFill>
                  <a:schemeClr val="accent1"/>
                </a:solidFill>
              </a:rPr>
              <a:t>a</a:t>
            </a:r>
            <a:r>
              <a:rPr lang="en-US" b="1" dirty="0" err="1" smtClean="0">
                <a:solidFill>
                  <a:schemeClr val="accent1"/>
                </a:solidFill>
              </a:rPr>
              <a:t>quiduct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endParaRPr lang="ar-JO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xmlns="" id="{A10DFA58-2CC2-4D0D-8FC0-58DA650A6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4800600" cy="1162050"/>
          </a:xfrm>
        </p:spPr>
        <p:txBody>
          <a:bodyPr/>
          <a:lstStyle/>
          <a:p>
            <a:pPr algn="l" rtl="0" eaLnBrk="1" hangingPunct="1"/>
            <a:r>
              <a:rPr lang="en-US" altLang="en-US" sz="2800">
                <a:latin typeface="Aharoni" panose="02010803020104030203" pitchFamily="2" charset="-79"/>
                <a:cs typeface="Aharoni" panose="02010803020104030203" pitchFamily="2" charset="-79"/>
              </a:rPr>
              <a:t>Superior colliculus </a:t>
            </a:r>
            <a:r>
              <a:rPr lang="ar-EG" altLang="en-US" sz="2800">
                <a:latin typeface="Aharoni" panose="02010803020104030203" pitchFamily="2" charset="-79"/>
              </a:rPr>
              <a:t/>
            </a:r>
            <a:br>
              <a:rPr lang="ar-EG" altLang="en-US" sz="2800">
                <a:latin typeface="Aharoni" panose="02010803020104030203" pitchFamily="2" charset="-79"/>
              </a:rPr>
            </a:br>
            <a:r>
              <a:rPr lang="en-US" altLang="en-US" sz="2800">
                <a:latin typeface="Aharoni" panose="02010803020104030203" pitchFamily="2" charset="-79"/>
                <a:cs typeface="Times New Roman" panose="02020603050405020304" pitchFamily="18" charset="0"/>
              </a:rPr>
              <a:t>Mid brain </a:t>
            </a:r>
            <a:endParaRPr lang="ar-EG" altLang="en-US" sz="2800"/>
          </a:p>
        </p:txBody>
      </p:sp>
      <p:sp>
        <p:nvSpPr>
          <p:cNvPr id="37891" name="Text Placeholder 3">
            <a:extLst>
              <a:ext uri="{FF2B5EF4-FFF2-40B4-BE49-F238E27FC236}">
                <a16:creationId xmlns:a16="http://schemas.microsoft.com/office/drawing/2014/main" xmlns="" id="{F7A04BA7-CBD6-45AB-AFF9-D1C350F28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" y="1371600"/>
            <a:ext cx="3008313" cy="4691063"/>
          </a:xfrm>
        </p:spPr>
        <p:txBody>
          <a:bodyPr/>
          <a:lstStyle/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400" b="1" dirty="0">
                <a:cs typeface="Arial" panose="020B0604020202020204" pitchFamily="34" charset="0"/>
              </a:rPr>
              <a:t>Crus </a:t>
            </a:r>
            <a:r>
              <a:rPr lang="en-US" altLang="en-US" sz="2400" b="1" dirty="0" err="1">
                <a:cs typeface="Arial" panose="020B0604020202020204" pitchFamily="34" charset="0"/>
              </a:rPr>
              <a:t>cerebri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</a:p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400" b="1" dirty="0" err="1">
                <a:cs typeface="Arial" panose="020B0604020202020204" pitchFamily="34" charset="0"/>
              </a:rPr>
              <a:t>Substantia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nigra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cs typeface="Arial" panose="020B0604020202020204" pitchFamily="34" charset="0"/>
              </a:rPr>
              <a:t> (</a:t>
            </a:r>
            <a:r>
              <a:rPr lang="en-US" altLang="en-US" sz="24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highly pigmented by melanin pigment</a:t>
            </a:r>
            <a:r>
              <a:rPr lang="en-US" altLang="en-US" sz="2400" b="1" dirty="0" smtClean="0">
                <a:cs typeface="Arial" panose="020B0604020202020204" pitchFamily="34" charset="0"/>
              </a:rPr>
              <a:t> )</a:t>
            </a:r>
            <a:endParaRPr lang="en-US" altLang="en-US" sz="2400" b="1" dirty="0">
              <a:cs typeface="Arial" panose="020B0604020202020204" pitchFamily="34" charset="0"/>
            </a:endParaRPr>
          </a:p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400" b="1" dirty="0">
                <a:cs typeface="Arial" panose="020B0604020202020204" pitchFamily="34" charset="0"/>
              </a:rPr>
              <a:t>Red  N </a:t>
            </a:r>
            <a:r>
              <a:rPr lang="en-US" altLang="en-US" sz="24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highly vascular , very important </a:t>
            </a:r>
            <a:r>
              <a:rPr lang="en-US" altLang="en-US" sz="24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because  </a:t>
            </a:r>
            <a:r>
              <a:rPr lang="en-US" altLang="en-US" sz="2400" b="1" dirty="0" err="1" smtClean="0">
                <a:solidFill>
                  <a:schemeClr val="accent1"/>
                </a:solidFill>
                <a:cs typeface="Arial" panose="020B0604020202020204" pitchFamily="34" charset="0"/>
              </a:rPr>
              <a:t>rubrospinal</a:t>
            </a:r>
            <a:r>
              <a:rPr lang="en-US" altLang="en-US" sz="24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tract </a:t>
            </a:r>
            <a:endParaRPr lang="en-US" altLang="en-US" sz="2400" b="1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400" b="1" dirty="0" smtClean="0">
                <a:cs typeface="Arial" panose="020B0604020202020204" pitchFamily="34" charset="0"/>
              </a:rPr>
              <a:t> cerebral </a:t>
            </a:r>
            <a:r>
              <a:rPr lang="en-US" altLang="en-US" sz="2400" b="1" dirty="0" err="1" smtClean="0">
                <a:cs typeface="Arial" panose="020B0604020202020204" pitchFamily="34" charset="0"/>
              </a:rPr>
              <a:t>Aquiduct</a:t>
            </a:r>
            <a:r>
              <a:rPr lang="en-US" altLang="en-US" sz="2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(</a:t>
            </a:r>
            <a:r>
              <a:rPr lang="en-US" altLang="en-US" sz="2400" b="1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sylvius</a:t>
            </a:r>
            <a:r>
              <a:rPr lang="en-US" altLang="en-US" sz="24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aquiduct</a:t>
            </a:r>
            <a:r>
              <a:rPr lang="en-US" altLang="en-US" sz="2400" b="1" dirty="0" smtClean="0">
                <a:cs typeface="Arial" panose="020B0604020202020204" pitchFamily="34" charset="0"/>
              </a:rPr>
              <a:t>) </a:t>
            </a:r>
            <a:endParaRPr lang="ar-EG" altLang="en-US" sz="2400" b="1" dirty="0"/>
          </a:p>
        </p:txBody>
      </p:sp>
      <p:pic>
        <p:nvPicPr>
          <p:cNvPr id="37892" name="Picture 9" descr="C:\Users\MCC\Desktop\صورة11.png">
            <a:extLst>
              <a:ext uri="{FF2B5EF4-FFF2-40B4-BE49-F238E27FC236}">
                <a16:creationId xmlns:a16="http://schemas.microsoft.com/office/drawing/2014/main" xmlns="" id="{D684A949-CFDD-4972-ABFA-7AD68B6B5D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066800"/>
            <a:ext cx="5715000" cy="4329113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MCC\Desktop\#76+Cerebral+cortex+Ross+and+Pawlina,+p.311.jpg">
            <a:extLst>
              <a:ext uri="{FF2B5EF4-FFF2-40B4-BE49-F238E27FC236}">
                <a16:creationId xmlns:a16="http://schemas.microsoft.com/office/drawing/2014/main" xmlns="" id="{CD0A061A-4274-451D-ADFB-5A60088D1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915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xmlns="" id="{75F0F54B-54B1-47AE-A9D2-E4CFFBFC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2400" b="1" dirty="0" err="1">
                <a:solidFill>
                  <a:srgbClr val="696464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Cyto</a:t>
            </a:r>
            <a:r>
              <a:rPr lang="en-US" altLang="en-US" sz="2400" b="1" dirty="0">
                <a:solidFill>
                  <a:srgbClr val="696464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-architecture of some cerebral areas</a:t>
            </a:r>
            <a:endParaRPr lang="ar-EG" altLang="en-US" sz="2400" dirty="0"/>
          </a:p>
        </p:txBody>
      </p:sp>
      <p:sp>
        <p:nvSpPr>
          <p:cNvPr id="39939" name="Text Placeholder 2">
            <a:extLst>
              <a:ext uri="{FF2B5EF4-FFF2-40B4-BE49-F238E27FC236}">
                <a16:creationId xmlns:a16="http://schemas.microsoft.com/office/drawing/2014/main" xmlns="" id="{6D060DCD-FE72-4E00-9271-F4C2FA966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962400" cy="639763"/>
          </a:xfrm>
        </p:spPr>
        <p:txBody>
          <a:bodyPr/>
          <a:lstStyle/>
          <a:p>
            <a:pPr algn="l" rtl="0" eaLnBrk="1" hangingPunct="1"/>
            <a:r>
              <a:rPr lang="en-US" altLang="en-US" sz="2800" dirty="0">
                <a:cs typeface="Arial" panose="020B0604020202020204" pitchFamily="34" charset="0"/>
              </a:rPr>
              <a:t>Motor area </a:t>
            </a:r>
            <a:r>
              <a:rPr lang="en-US" altLang="en-US" sz="2800" dirty="0" smtClean="0">
                <a:cs typeface="Arial" panose="020B0604020202020204" pitchFamily="34" charset="0"/>
              </a:rPr>
              <a:t> </a:t>
            </a:r>
          </a:p>
          <a:p>
            <a:pPr algn="l" rtl="0" eaLnBrk="1" hangingPunct="1"/>
            <a:r>
              <a:rPr lang="en-US" altLang="en-US" sz="2000" dirty="0" smtClean="0">
                <a:solidFill>
                  <a:schemeClr val="accent1"/>
                </a:solidFill>
              </a:rPr>
              <a:t>More pyramidal cell than sensory area </a:t>
            </a:r>
            <a:endParaRPr lang="ar-EG" altLang="en-US" sz="2000" dirty="0">
              <a:solidFill>
                <a:schemeClr val="accent1"/>
              </a:solidFill>
            </a:endParaRPr>
          </a:p>
        </p:txBody>
      </p:sp>
      <p:sp>
        <p:nvSpPr>
          <p:cNvPr id="39940" name="Text Placeholder 4">
            <a:extLst>
              <a:ext uri="{FF2B5EF4-FFF2-40B4-BE49-F238E27FC236}">
                <a16:creationId xmlns:a16="http://schemas.microsoft.com/office/drawing/2014/main" xmlns="" id="{114C55AE-90B0-4398-A865-669D53E51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8200" y="1143000"/>
            <a:ext cx="4041775" cy="639763"/>
          </a:xfrm>
        </p:spPr>
        <p:txBody>
          <a:bodyPr/>
          <a:lstStyle/>
          <a:p>
            <a:pPr algn="l" rtl="0" eaLnBrk="1" hangingPunct="1"/>
            <a:r>
              <a:rPr lang="en-US" altLang="en-US" sz="2800" dirty="0">
                <a:cs typeface="Arial" panose="020B0604020202020204" pitchFamily="34" charset="0"/>
              </a:rPr>
              <a:t>Sensory </a:t>
            </a:r>
            <a:r>
              <a:rPr lang="en-US" altLang="en-US" sz="2800" dirty="0" smtClean="0">
                <a:cs typeface="Arial" panose="020B0604020202020204" pitchFamily="34" charset="0"/>
              </a:rPr>
              <a:t>area</a:t>
            </a:r>
          </a:p>
          <a:p>
            <a:pPr algn="l" rtl="0" eaLnBrk="1" hangingPunct="1"/>
            <a:r>
              <a:rPr lang="en-US" altLang="en-US" sz="1800" dirty="0" smtClean="0">
                <a:solidFill>
                  <a:schemeClr val="accent1"/>
                </a:solidFill>
              </a:rPr>
              <a:t>More granular cell than motor area </a:t>
            </a:r>
          </a:p>
          <a:p>
            <a:pPr algn="l" rtl="0" eaLnBrk="1" hangingPunct="1"/>
            <a:r>
              <a:rPr lang="en-US" altLang="en-US" sz="1800" dirty="0" err="1" smtClean="0">
                <a:solidFill>
                  <a:schemeClr val="accent1"/>
                </a:solidFill>
              </a:rPr>
              <a:t>Predminant</a:t>
            </a:r>
            <a:r>
              <a:rPr lang="en-US" altLang="en-US" sz="1800" dirty="0" smtClean="0">
                <a:solidFill>
                  <a:schemeClr val="accent1"/>
                </a:solidFill>
              </a:rPr>
              <a:t> cell :granular cell</a:t>
            </a:r>
            <a:endParaRPr lang="ar-EG" altLang="en-US" sz="1800" dirty="0">
              <a:solidFill>
                <a:schemeClr val="accent1"/>
              </a:solidFill>
            </a:endParaRPr>
          </a:p>
        </p:txBody>
      </p:sp>
      <p:pic>
        <p:nvPicPr>
          <p:cNvPr id="7" name="Picture 2" descr="D:\MaMa\faculty work\CNS\photos CNS\photos cns002.jpg">
            <a:extLst>
              <a:ext uri="{FF2B5EF4-FFF2-40B4-BE49-F238E27FC236}">
                <a16:creationId xmlns:a16="http://schemas.microsoft.com/office/drawing/2014/main" xmlns="" id="{1A1E1D8A-848D-4A9E-9E0C-42A84C8CD31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r="6516" b="2360"/>
          <a:stretch>
            <a:fillRect/>
          </a:stretch>
        </p:blipFill>
        <p:spPr>
          <a:xfrm>
            <a:off x="457200" y="2667000"/>
            <a:ext cx="2590800" cy="3951288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5" descr="D:\MaMa\faculty work\CNS\photos CNS\photos cns003.jpg">
            <a:extLst>
              <a:ext uri="{FF2B5EF4-FFF2-40B4-BE49-F238E27FC236}">
                <a16:creationId xmlns:a16="http://schemas.microsoft.com/office/drawing/2014/main" xmlns="" id="{90DCAE54-5ABB-47EB-B2B3-48D419605BC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 l="5442" r="12925" b="2646"/>
          <a:stretch>
            <a:fillRect/>
          </a:stretch>
        </p:blipFill>
        <p:spPr>
          <a:xfrm>
            <a:off x="5181600" y="2438400"/>
            <a:ext cx="2794000" cy="4035425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0" descr="cerebellum">
            <a:extLst>
              <a:ext uri="{FF2B5EF4-FFF2-40B4-BE49-F238E27FC236}">
                <a16:creationId xmlns:a16="http://schemas.microsoft.com/office/drawing/2014/main" xmlns="" id="{48A932D2-F193-4EE1-9E57-6771AE53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7266E51-7D0F-45A8-A458-DC86F0980CB6}"/>
              </a:ext>
            </a:extLst>
          </p:cNvPr>
          <p:cNvSpPr/>
          <p:nvPr/>
        </p:nvSpPr>
        <p:spPr>
          <a:xfrm>
            <a:off x="430213" y="457200"/>
            <a:ext cx="25146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en-US" altLang="en-US" sz="2800" b="1" dirty="0">
                <a:solidFill>
                  <a:srgbClr val="696464"/>
                </a:solidFill>
                <a:latin typeface="Arial Black" pitchFamily="34" charset="0"/>
              </a:rPr>
              <a:t>Cerebellum </a:t>
            </a:r>
            <a:endParaRPr lang="ar-EG" sz="2800" dirty="0"/>
          </a:p>
        </p:txBody>
      </p:sp>
      <p:sp>
        <p:nvSpPr>
          <p:cNvPr id="2" name="مربع نص 1"/>
          <p:cNvSpPr txBox="1"/>
          <p:nvPr/>
        </p:nvSpPr>
        <p:spPr>
          <a:xfrm>
            <a:off x="1600200" y="5638800"/>
            <a:ext cx="66294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Gray mater out side  and white mater inside</a:t>
            </a:r>
          </a:p>
          <a:p>
            <a:r>
              <a:rPr lang="en-US" b="1" dirty="0" smtClean="0">
                <a:solidFill>
                  <a:schemeClr val="accent1"/>
                </a:solidFill>
              </a:rPr>
              <a:t>Folia </a:t>
            </a:r>
            <a:r>
              <a:rPr lang="en-US" b="1" dirty="0" err="1" smtClean="0">
                <a:solidFill>
                  <a:schemeClr val="accent1"/>
                </a:solidFill>
              </a:rPr>
              <a:t>shap</a:t>
            </a:r>
            <a:endParaRPr lang="ar-JO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D:\MaMa\faculty work\CNS\photos CNS\1.jpg">
            <a:extLst>
              <a:ext uri="{FF2B5EF4-FFF2-40B4-BE49-F238E27FC236}">
                <a16:creationId xmlns:a16="http://schemas.microsoft.com/office/drawing/2014/main" xmlns="" id="{F71A9AAF-5733-409C-A78A-84F50AD44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/>
          <a:stretch>
            <a:fillRect/>
          </a:stretch>
        </p:blipFill>
        <p:spPr bwMode="auto">
          <a:xfrm>
            <a:off x="347663" y="228600"/>
            <a:ext cx="8382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6D4AE24-8403-4B4C-A196-E54D86649C2E}"/>
              </a:ext>
            </a:extLst>
          </p:cNvPr>
          <p:cNvSpPr/>
          <p:nvPr/>
        </p:nvSpPr>
        <p:spPr>
          <a:xfrm>
            <a:off x="228600" y="304800"/>
            <a:ext cx="25146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en-US" altLang="en-US" sz="2800" b="1" dirty="0">
                <a:solidFill>
                  <a:srgbClr val="696464"/>
                </a:solidFill>
                <a:latin typeface="Arial Black" pitchFamily="34" charset="0"/>
              </a:rPr>
              <a:t>Cerebellum</a:t>
            </a:r>
            <a:r>
              <a:rPr lang="en-US" altLang="en-US" b="1" dirty="0">
                <a:solidFill>
                  <a:srgbClr val="696464"/>
                </a:solidFill>
                <a:latin typeface="Arial Black" pitchFamily="34" charset="0"/>
              </a:rPr>
              <a:t> </a:t>
            </a:r>
            <a:endParaRPr lang="ar-E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EB0628-7A14-46B0-984D-A3551AF40470}"/>
              </a:ext>
            </a:extLst>
          </p:cNvPr>
          <p:cNvSpPr/>
          <p:nvPr/>
        </p:nvSpPr>
        <p:spPr>
          <a:xfrm>
            <a:off x="7086600" y="4114800"/>
            <a:ext cx="381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3</a:t>
            </a: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A3B0D20-EFD2-426B-BE18-C6AB20342EE6}"/>
              </a:ext>
            </a:extLst>
          </p:cNvPr>
          <p:cNvSpPr/>
          <p:nvPr/>
        </p:nvSpPr>
        <p:spPr>
          <a:xfrm>
            <a:off x="5334000" y="2743200"/>
            <a:ext cx="381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2</a:t>
            </a: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DB3492F-67FB-4053-9364-A9ADF09E9D86}"/>
              </a:ext>
            </a:extLst>
          </p:cNvPr>
          <p:cNvSpPr/>
          <p:nvPr/>
        </p:nvSpPr>
        <p:spPr>
          <a:xfrm>
            <a:off x="2362200" y="2590800"/>
            <a:ext cx="381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en-US" b="1" dirty="0">
                <a:solidFill>
                  <a:schemeClr val="tx1"/>
                </a:solidFill>
              </a:rPr>
              <a:t>1</a:t>
            </a:r>
            <a:endParaRPr lang="ar-EG" b="1" dirty="0">
              <a:solidFill>
                <a:schemeClr val="tx1"/>
              </a:solidFill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914400" y="2819400"/>
            <a:ext cx="14478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/>
              <a:t>Molecular ;</a:t>
            </a:r>
            <a:r>
              <a:rPr lang="en-US" b="1" dirty="0" err="1" smtClean="0"/>
              <a:t>ayer</a:t>
            </a:r>
            <a:r>
              <a:rPr lang="en-US" b="1" dirty="0" smtClean="0"/>
              <a:t> </a:t>
            </a:r>
            <a:endParaRPr lang="ar-JO" b="1" dirty="0"/>
          </a:p>
        </p:txBody>
      </p:sp>
      <p:cxnSp>
        <p:nvCxnSpPr>
          <p:cNvPr id="8" name="رابط كسهم مستقيم 7"/>
          <p:cNvCxnSpPr/>
          <p:nvPr/>
        </p:nvCxnSpPr>
        <p:spPr>
          <a:xfrm flipV="1">
            <a:off x="2057400" y="2133600"/>
            <a:ext cx="304800" cy="838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ربع نص 8"/>
          <p:cNvSpPr txBox="1"/>
          <p:nvPr/>
        </p:nvSpPr>
        <p:spPr>
          <a:xfrm>
            <a:off x="3429000" y="2362200"/>
            <a:ext cx="1295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JO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347663" y="6400800"/>
            <a:ext cx="85344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P :</a:t>
            </a:r>
            <a:r>
              <a:rPr lang="en-US" b="1" dirty="0" err="1" smtClean="0">
                <a:solidFill>
                  <a:schemeClr val="accent1"/>
                </a:solidFill>
              </a:rPr>
              <a:t>purkinje</a:t>
            </a:r>
            <a:r>
              <a:rPr lang="en-US" b="1" dirty="0" smtClean="0">
                <a:solidFill>
                  <a:schemeClr val="accent1"/>
                </a:solidFill>
              </a:rPr>
              <a:t> layer on single layer            G:granular layer     W:white mater </a:t>
            </a:r>
            <a:endParaRPr lang="ar-JO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xmlns="" id="{050F8098-B522-48A3-816E-41AA1126D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371600"/>
          </a:xfrm>
        </p:spPr>
        <p:txBody>
          <a:bodyPr/>
          <a:lstStyle/>
          <a:p>
            <a:pPr algn="l" rtl="0"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altLang="en-US" sz="2800" dirty="0">
                <a:cs typeface="Calibri" panose="020F0502020204030204" pitchFamily="34" charset="0"/>
              </a:rPr>
              <a:t/>
            </a:r>
            <a:br>
              <a:rPr lang="en-US" altLang="en-US" sz="2800" dirty="0">
                <a:cs typeface="Calibri" panose="020F0502020204030204" pitchFamily="34" charset="0"/>
              </a:rPr>
            </a:br>
            <a:r>
              <a:rPr lang="en-US" altLang="en-US" sz="2800" b="1" dirty="0">
                <a:solidFill>
                  <a:srgbClr val="696464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Cerebellum </a:t>
            </a:r>
            <a:r>
              <a:rPr lang="ar-EG" altLang="en-US" sz="2800" dirty="0"/>
              <a:t/>
            </a:r>
            <a:br>
              <a:rPr lang="ar-EG" altLang="en-US" sz="2800" dirty="0"/>
            </a:br>
            <a:r>
              <a:rPr lang="en-US" altLang="en-US" sz="2800" b="1" dirty="0">
                <a:latin typeface="Times New Roman" panose="02020603050405020304" pitchFamily="18" charset="0"/>
                <a:cs typeface="Calibri" panose="020F0502020204030204" pitchFamily="34" charset="0"/>
              </a:rPr>
              <a:t>Layer number  3 contains</a:t>
            </a:r>
            <a:endParaRPr lang="ar-EG" altLang="en-US" sz="2800" dirty="0"/>
          </a:p>
        </p:txBody>
      </p:sp>
      <p:pic>
        <p:nvPicPr>
          <p:cNvPr id="43011" name="Content Placeholder 3" descr="C:\Users\Alex Computer\Pictures\CNS\cerebelum40.jpg">
            <a:extLst>
              <a:ext uri="{FF2B5EF4-FFF2-40B4-BE49-F238E27FC236}">
                <a16:creationId xmlns:a16="http://schemas.microsoft.com/office/drawing/2014/main" xmlns="" id="{C423A0F9-AABE-408C-9DA6-9553ADE13C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524000"/>
            <a:ext cx="8077200" cy="5105400"/>
          </a:xfr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DC0F92-9C49-402A-9256-BAC70DF36617}"/>
              </a:ext>
            </a:extLst>
          </p:cNvPr>
          <p:cNvSpPr/>
          <p:nvPr/>
        </p:nvSpPr>
        <p:spPr>
          <a:xfrm>
            <a:off x="2819400" y="1981200"/>
            <a:ext cx="533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en-US" sz="2800" dirty="0">
                <a:solidFill>
                  <a:schemeClr val="tx1"/>
                </a:solidFill>
                <a:latin typeface="Arial Black" pitchFamily="34" charset="0"/>
              </a:rPr>
              <a:t>1</a:t>
            </a:r>
            <a:endParaRPr lang="ar-EG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D91BED0-9EA4-476F-B6FC-1880355281ED}"/>
              </a:ext>
            </a:extLst>
          </p:cNvPr>
          <p:cNvSpPr/>
          <p:nvPr/>
        </p:nvSpPr>
        <p:spPr>
          <a:xfrm>
            <a:off x="4114800" y="3581400"/>
            <a:ext cx="533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en-US" sz="2800" dirty="0">
                <a:solidFill>
                  <a:schemeClr val="tx1"/>
                </a:solidFill>
                <a:latin typeface="Arial Black" pitchFamily="34" charset="0"/>
              </a:rPr>
              <a:t>2</a:t>
            </a:r>
            <a:endParaRPr lang="ar-EG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AE99CE3-A933-49E3-8B4B-BFB386289449}"/>
              </a:ext>
            </a:extLst>
          </p:cNvPr>
          <p:cNvSpPr/>
          <p:nvPr/>
        </p:nvSpPr>
        <p:spPr>
          <a:xfrm>
            <a:off x="4648200" y="5486400"/>
            <a:ext cx="533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en-US" sz="2800" dirty="0">
                <a:solidFill>
                  <a:schemeClr val="tx1"/>
                </a:solidFill>
                <a:latin typeface="Arial Black" pitchFamily="34" charset="0"/>
              </a:rPr>
              <a:t>3</a:t>
            </a:r>
            <a:endParaRPr lang="ar-EG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4038600" y="1905000"/>
            <a:ext cx="31242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/>
              <a:t>Molecular layer </a:t>
            </a:r>
            <a:endParaRPr lang="ar-JO" b="1" dirty="0"/>
          </a:p>
        </p:txBody>
      </p:sp>
      <p:sp>
        <p:nvSpPr>
          <p:cNvPr id="3" name="مربع نص 2"/>
          <p:cNvSpPr txBox="1"/>
          <p:nvPr/>
        </p:nvSpPr>
        <p:spPr>
          <a:xfrm>
            <a:off x="4914900" y="3733800"/>
            <a:ext cx="2247900" cy="381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/>
              <a:t>Purkinje layer</a:t>
            </a:r>
            <a:endParaRPr lang="ar-JO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5334000" y="5645275"/>
            <a:ext cx="2895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/>
              <a:t>Granular layer</a:t>
            </a:r>
            <a:endParaRPr lang="ar-JO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C:\Users\MCC\Desktop\صورة13.png">
            <a:extLst>
              <a:ext uri="{FF2B5EF4-FFF2-40B4-BE49-F238E27FC236}">
                <a16:creationId xmlns:a16="http://schemas.microsoft.com/office/drawing/2014/main" xmlns="" id="{E751557C-17A4-4558-B4FB-575D9A70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996950"/>
            <a:ext cx="861218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مستطيل 1">
            <a:extLst>
              <a:ext uri="{FF2B5EF4-FFF2-40B4-BE49-F238E27FC236}">
                <a16:creationId xmlns:a16="http://schemas.microsoft.com/office/drawing/2014/main" xmlns="" id="{89553C69-0DEE-4A39-B6FA-78A84A51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249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696464"/>
                </a:solidFill>
                <a:latin typeface="Arial Black" panose="020B0A04020102020204" pitchFamily="34" charset="0"/>
              </a:rPr>
              <a:t>Cerebellum</a:t>
            </a:r>
            <a:r>
              <a:rPr lang="en-US" altLang="en-US" sz="1800" b="1">
                <a:solidFill>
                  <a:srgbClr val="696464"/>
                </a:solidFill>
                <a:latin typeface="Arial Black" panose="020B0A04020102020204" pitchFamily="34" charset="0"/>
              </a:rPr>
              <a:t> </a:t>
            </a:r>
            <a:endParaRPr lang="ar-EG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eninges">
            <a:extLst>
              <a:ext uri="{FF2B5EF4-FFF2-40B4-BE49-F238E27FC236}">
                <a16:creationId xmlns:a16="http://schemas.microsoft.com/office/drawing/2014/main" xmlns="" id="{23243B1F-16F7-4C68-B6A9-E8E2133C80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81000"/>
            <a:ext cx="8305800" cy="6248400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عنوان 1">
            <a:extLst>
              <a:ext uri="{FF2B5EF4-FFF2-40B4-BE49-F238E27FC236}">
                <a16:creationId xmlns:a16="http://schemas.microsoft.com/office/drawing/2014/main" xmlns="" id="{969EC208-95CD-4CF3-8DAD-ADBC0B730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altLang="en-US" sz="3200">
                <a:latin typeface="Arial Black" panose="020B0A04020102020204" pitchFamily="34" charset="0"/>
                <a:cs typeface="Times New Roman" panose="02020603050405020304" pitchFamily="18" charset="0"/>
              </a:rPr>
              <a:t>Spinal cord </a:t>
            </a:r>
            <a:endParaRPr lang="ar-JO" altLang="en-US" sz="3200">
              <a:latin typeface="Arial Black" panose="020B0A04020102020204" pitchFamily="34" charset="0"/>
            </a:endParaRPr>
          </a:p>
        </p:txBody>
      </p:sp>
      <p:pic>
        <p:nvPicPr>
          <p:cNvPr id="27651" name="Picture 2" descr="C:\Users\MCC\Desktop\صورة12.png">
            <a:extLst>
              <a:ext uri="{FF2B5EF4-FFF2-40B4-BE49-F238E27FC236}">
                <a16:creationId xmlns:a16="http://schemas.microsoft.com/office/drawing/2014/main" xmlns="" id="{0EA5A95A-D306-4AE9-9D45-55A1969949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762000"/>
            <a:ext cx="7200900" cy="4800600"/>
          </a:xfrm>
          <a:noFill/>
        </p:spPr>
      </p:pic>
      <p:sp>
        <p:nvSpPr>
          <p:cNvPr id="2" name="مربع نص 1"/>
          <p:cNvSpPr txBox="1"/>
          <p:nvPr/>
        </p:nvSpPr>
        <p:spPr>
          <a:xfrm>
            <a:off x="228600" y="5867400"/>
            <a:ext cx="86106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Coccygeal cross section appears very little white mater and a lot of gray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matter similar to sacral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thoracic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distenguished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from other by the presence of lateral horn</a:t>
            </a:r>
            <a:endParaRPr lang="ar-JO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3" descr="C:\Users\MCC\Desktop\صورة2.png">
            <a:extLst>
              <a:ext uri="{FF2B5EF4-FFF2-40B4-BE49-F238E27FC236}">
                <a16:creationId xmlns:a16="http://schemas.microsoft.com/office/drawing/2014/main" xmlns="" id="{4BC59221-B3E9-4CE3-9D40-35AB0F0B9B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457200"/>
            <a:ext cx="5105400" cy="5257800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AEFC81F-3737-48B7-B780-843E1A12B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163" y="228600"/>
            <a:ext cx="3856037" cy="6477000"/>
          </a:xfrm>
        </p:spPr>
        <p:txBody>
          <a:bodyPr/>
          <a:lstStyle/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400" b="1" dirty="0">
                <a:cs typeface="+mj-cs"/>
              </a:rPr>
              <a:t>Anterior median fissure 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400" b="1" dirty="0">
                <a:cs typeface="+mj-cs"/>
              </a:rPr>
              <a:t>Central canal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j-cs"/>
              </a:rPr>
              <a:t>:contain CSF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cs typeface="+mj-cs"/>
            </a:endParaRP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400" b="1" dirty="0">
                <a:cs typeface="+mj-cs"/>
              </a:rPr>
              <a:t>Anterior  (ventral) horn 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400" b="1" dirty="0">
                <a:cs typeface="+mj-cs"/>
              </a:rPr>
              <a:t>Dorsal horn 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400" b="1" dirty="0">
                <a:cs typeface="+mj-cs"/>
              </a:rPr>
              <a:t>Lateral </a:t>
            </a:r>
            <a:r>
              <a:rPr lang="en-US" sz="2400" b="1" dirty="0" smtClean="0">
                <a:cs typeface="+mj-cs"/>
              </a:rPr>
              <a:t>horn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j-cs"/>
              </a:rPr>
              <a:t>origin of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+mj-cs"/>
              </a:rPr>
              <a:t>sympathatic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+mj-cs"/>
              </a:rPr>
              <a:t> plexus</a:t>
            </a:r>
            <a:r>
              <a:rPr lang="en-US" sz="2400" b="1" dirty="0" smtClean="0">
                <a:cs typeface="+mj-cs"/>
              </a:rPr>
              <a:t> </a:t>
            </a:r>
            <a:endParaRPr lang="en-US" sz="2400" b="1" dirty="0">
              <a:cs typeface="+mj-cs"/>
            </a:endParaRP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400" b="1" dirty="0">
                <a:cs typeface="+mj-cs"/>
              </a:rPr>
              <a:t>Dorsal white </a:t>
            </a:r>
            <a:r>
              <a:rPr lang="en-US" sz="2400" b="1" dirty="0" smtClean="0">
                <a:cs typeface="+mj-cs"/>
              </a:rPr>
              <a:t>column (</a:t>
            </a:r>
            <a:r>
              <a:rPr lang="en-US" sz="2400" b="1" dirty="0" err="1" smtClean="0">
                <a:cs typeface="+mj-cs"/>
              </a:rPr>
              <a:t>funiculus</a:t>
            </a:r>
            <a:r>
              <a:rPr lang="en-US" sz="2400" b="1" dirty="0" smtClean="0">
                <a:cs typeface="+mj-cs"/>
              </a:rPr>
              <a:t>)</a:t>
            </a:r>
            <a:endParaRPr lang="en-US" sz="2400" b="1" dirty="0">
              <a:cs typeface="+mj-cs"/>
            </a:endParaRPr>
          </a:p>
          <a:p>
            <a:pPr marL="457200" lvl="0" indent="-457200" algn="l" rtl="0" eaLnBrk="1" hangingPunct="1">
              <a:buFont typeface="+mj-lt"/>
              <a:buAutoNum type="arabicPeriod"/>
              <a:defRPr/>
            </a:pPr>
            <a:r>
              <a:rPr lang="en-US" sz="2400" b="1" dirty="0">
                <a:cs typeface="+mj-cs"/>
              </a:rPr>
              <a:t>Lateral white </a:t>
            </a:r>
            <a:r>
              <a:rPr lang="en-US" sz="2400" b="1" dirty="0" smtClean="0">
                <a:cs typeface="+mj-cs"/>
              </a:rPr>
              <a:t>column</a:t>
            </a:r>
            <a:r>
              <a:rPr lang="en-US" sz="2400" b="1" dirty="0">
                <a:solidFill>
                  <a:prstClr val="black"/>
                </a:solidFill>
              </a:rPr>
              <a:t>(</a:t>
            </a:r>
            <a:r>
              <a:rPr lang="en-US" sz="2400" b="1" dirty="0" err="1">
                <a:solidFill>
                  <a:prstClr val="black"/>
                </a:solidFill>
              </a:rPr>
              <a:t>funiculus</a:t>
            </a:r>
            <a:r>
              <a:rPr lang="en-US" sz="2400" b="1" dirty="0">
                <a:solidFill>
                  <a:prstClr val="black"/>
                </a:solidFill>
              </a:rPr>
              <a:t>)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endParaRPr lang="en-US" sz="2400" b="1" dirty="0">
              <a:cs typeface="+mj-cs"/>
            </a:endParaRPr>
          </a:p>
          <a:p>
            <a:pPr marL="457200" lvl="0" indent="-457200" algn="l" rtl="0" eaLnBrk="1" hangingPunct="1">
              <a:buFont typeface="+mj-lt"/>
              <a:buAutoNum type="arabicPeriod"/>
              <a:defRPr/>
            </a:pPr>
            <a:r>
              <a:rPr lang="en-US" sz="2400" b="1" dirty="0">
                <a:cs typeface="+mj-cs"/>
              </a:rPr>
              <a:t>Ventral (anterior ) white column </a:t>
            </a:r>
            <a:r>
              <a:rPr lang="en-US" sz="2400" b="1" dirty="0">
                <a:solidFill>
                  <a:prstClr val="black"/>
                </a:solidFill>
              </a:rPr>
              <a:t>(</a:t>
            </a:r>
            <a:r>
              <a:rPr lang="en-US" sz="2400" b="1" dirty="0" err="1">
                <a:solidFill>
                  <a:prstClr val="black"/>
                </a:solidFill>
              </a:rPr>
              <a:t>funiculus</a:t>
            </a:r>
            <a:r>
              <a:rPr lang="en-US" sz="2400" b="1" dirty="0">
                <a:solidFill>
                  <a:prstClr val="black"/>
                </a:solidFill>
              </a:rPr>
              <a:t>)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endParaRPr lang="en-US" sz="2000" b="1" dirty="0">
              <a:cs typeface="+mj-cs"/>
            </a:endParaRPr>
          </a:p>
          <a:p>
            <a:pPr algn="l" rtl="0" eaLnBrk="1" hangingPunct="1">
              <a:defRPr/>
            </a:pPr>
            <a:r>
              <a:rPr lang="ar-JO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سلايد</a:t>
            </a:r>
            <a:r>
              <a:rPr lang="ar-JO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مهم         </a:t>
            </a:r>
            <a:endParaRPr lang="ar-EG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4343400" y="6019800"/>
            <a:ext cx="3962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Thoracic cross section</a:t>
            </a:r>
            <a:endParaRPr lang="ar-JO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A510FD35-7D1F-4E21-A101-4149EFBA8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124749"/>
              </p:ext>
            </p:extLst>
          </p:nvPr>
        </p:nvGraphicFramePr>
        <p:xfrm>
          <a:off x="0" y="152401"/>
          <a:ext cx="7015163" cy="5943600"/>
        </p:xfrm>
        <a:graphic>
          <a:graphicData uri="http://schemas.openxmlformats.org/drawingml/2006/table">
            <a:tbl>
              <a:tblPr rtl="1" firstRow="1" bandRow="1">
                <a:tableStyleId>{2D5ABB26-0587-4C30-8999-92F81FD0307C}</a:tableStyleId>
              </a:tblPr>
              <a:tblGrid>
                <a:gridCol w="12852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9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76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800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530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15382"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>
                          <a:latin typeface="Arial Black" pitchFamily="34" charset="0"/>
                        </a:rPr>
                        <a:t>Sacral </a:t>
                      </a:r>
                      <a:endParaRPr lang="ar-EG" sz="20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>
                          <a:latin typeface="Arial Black" pitchFamily="34" charset="0"/>
                        </a:rPr>
                        <a:t>Lumber</a:t>
                      </a:r>
                      <a:r>
                        <a:rPr lang="en-US" sz="2000" baseline="0" dirty="0">
                          <a:latin typeface="Arial Black" pitchFamily="34" charset="0"/>
                        </a:rPr>
                        <a:t> </a:t>
                      </a:r>
                      <a:endParaRPr lang="ar-EG" sz="20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>
                          <a:latin typeface="Arial Black" pitchFamily="34" charset="0"/>
                        </a:rPr>
                        <a:t>Thoracic </a:t>
                      </a:r>
                      <a:endParaRPr lang="ar-EG" sz="20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000" dirty="0">
                          <a:latin typeface="Arial Black" pitchFamily="34" charset="0"/>
                        </a:rPr>
                        <a:t>Cervical</a:t>
                      </a:r>
                      <a:r>
                        <a:rPr lang="en-US" sz="2000" baseline="0" dirty="0">
                          <a:latin typeface="Arial Black" pitchFamily="34" charset="0"/>
                        </a:rPr>
                        <a:t> </a:t>
                      </a:r>
                      <a:endParaRPr lang="ar-EG" sz="20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rtl="1"/>
                      <a:endParaRPr lang="ar-EG" sz="1800"/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5382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Small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Large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Small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Large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Arial Black" pitchFamily="34" charset="0"/>
                        </a:rPr>
                        <a:t>Size</a:t>
                      </a:r>
                      <a:endParaRPr lang="ar-EG" sz="16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5382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Quadrilateral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Rounded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Rounded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Oval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Arial Black" pitchFamily="34" charset="0"/>
                        </a:rPr>
                        <a:t>Outline </a:t>
                      </a:r>
                      <a:endParaRPr lang="ar-EG" sz="16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9563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Thick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Thick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Thin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Thin &amp; divergent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Arial Black" pitchFamily="34" charset="0"/>
                        </a:rPr>
                        <a:t>Dorsal</a:t>
                      </a:r>
                      <a:r>
                        <a:rPr lang="en-US" sz="1600" baseline="0" dirty="0">
                          <a:latin typeface="Arial Black" pitchFamily="34" charset="0"/>
                        </a:rPr>
                        <a:t> horn </a:t>
                      </a:r>
                      <a:endParaRPr lang="ar-EG" sz="16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9563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Thick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Thick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Thin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Thick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Arial Black" pitchFamily="34" charset="0"/>
                        </a:rPr>
                        <a:t>Ventral</a:t>
                      </a:r>
                      <a:r>
                        <a:rPr lang="en-US" sz="1600" baseline="0" dirty="0">
                          <a:latin typeface="Arial Black" pitchFamily="34" charset="0"/>
                        </a:rPr>
                        <a:t> horn </a:t>
                      </a:r>
                      <a:endParaRPr lang="ar-EG" sz="16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38744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Absent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Absent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Present in upper</a:t>
                      </a:r>
                      <a:r>
                        <a:rPr lang="en-US" sz="1600" baseline="0" dirty="0"/>
                        <a:t> 6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Present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Arial Black" pitchFamily="34" charset="0"/>
                        </a:rPr>
                        <a:t>Posterior intermediate sulcus </a:t>
                      </a:r>
                      <a:endParaRPr lang="ar-EG" sz="16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79584"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/>
                        <a:t>The same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 err="1"/>
                        <a:t>Cuneate</a:t>
                      </a:r>
                      <a:r>
                        <a:rPr lang="en-US" sz="1600" dirty="0"/>
                        <a:t> &amp; Comma + Dorsal </a:t>
                      </a:r>
                      <a:r>
                        <a:rPr lang="en-US" sz="1600" dirty="0" err="1"/>
                        <a:t>spinocerebellar</a:t>
                      </a:r>
                      <a:r>
                        <a:rPr lang="en-US" sz="1600" dirty="0"/>
                        <a:t>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 err="1"/>
                        <a:t>Cuneate</a:t>
                      </a:r>
                      <a:r>
                        <a:rPr lang="en-US" sz="1600" dirty="0"/>
                        <a:t> &amp; Comma from lower 6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 err="1"/>
                        <a:t>Septomarginal</a:t>
                      </a:r>
                      <a:r>
                        <a:rPr lang="en-US" sz="1600" dirty="0"/>
                        <a:t> </a:t>
                      </a:r>
                      <a:endParaRPr lang="ar-EG" sz="1600" dirty="0"/>
                    </a:p>
                  </a:txBody>
                  <a:tcPr marL="91441" marR="91441" marT="45717" marB="4571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600" dirty="0">
                          <a:latin typeface="Arial Black" pitchFamily="34" charset="0"/>
                        </a:rPr>
                        <a:t>Missing tract </a:t>
                      </a:r>
                      <a:endParaRPr lang="ar-EG" sz="1600" dirty="0">
                        <a:latin typeface="Arial Black" pitchFamily="34" charset="0"/>
                      </a:endParaRPr>
                    </a:p>
                  </a:txBody>
                  <a:tcPr marL="91441" marR="91441" marT="45717" marB="45717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29734" name="Picture 3" descr="G:\cns image\image018.jpg">
            <a:extLst>
              <a:ext uri="{FF2B5EF4-FFF2-40B4-BE49-F238E27FC236}">
                <a16:creationId xmlns:a16="http://schemas.microsoft.com/office/drawing/2014/main" xmlns="" id="{327242A0-5BB0-4F4C-A926-1645BD73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692150"/>
            <a:ext cx="2020887" cy="604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066800" y="5967327"/>
            <a:ext cx="547914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en-US" dirty="0" smtClean="0"/>
          </a:p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Posterior intermediate sulcus +missing tract</a:t>
            </a:r>
          </a:p>
          <a:p>
            <a:r>
              <a:rPr lang="ar-JO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مش مطلوبات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ar-JO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Placeholder 3">
            <a:extLst>
              <a:ext uri="{FF2B5EF4-FFF2-40B4-BE49-F238E27FC236}">
                <a16:creationId xmlns:a16="http://schemas.microsoft.com/office/drawing/2014/main" xmlns="" id="{694CBA26-9F11-428B-BD47-6062899E0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75" y="1255713"/>
            <a:ext cx="3654425" cy="4691062"/>
          </a:xfrm>
        </p:spPr>
        <p:txBody>
          <a:bodyPr/>
          <a:lstStyle/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 dirty="0">
                <a:cs typeface="Arial" panose="020B0604020202020204" pitchFamily="34" charset="0"/>
              </a:rPr>
              <a:t>Trigeminal N &amp; T</a:t>
            </a:r>
          </a:p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 dirty="0" err="1">
                <a:cs typeface="Arial" panose="020B0604020202020204" pitchFamily="34" charset="0"/>
              </a:rPr>
              <a:t>Gracile</a:t>
            </a:r>
            <a:r>
              <a:rPr lang="en-US" altLang="en-US" sz="2800" b="1" dirty="0">
                <a:cs typeface="Arial" panose="020B0604020202020204" pitchFamily="34" charset="0"/>
              </a:rPr>
              <a:t> T</a:t>
            </a:r>
          </a:p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 dirty="0" err="1">
                <a:cs typeface="Arial" panose="020B0604020202020204" pitchFamily="34" charset="0"/>
              </a:rPr>
              <a:t>cuneate</a:t>
            </a:r>
            <a:r>
              <a:rPr lang="en-US" altLang="en-US" sz="2800" b="1" dirty="0">
                <a:cs typeface="Arial" panose="020B0604020202020204" pitchFamily="34" charset="0"/>
              </a:rPr>
              <a:t> T </a:t>
            </a:r>
          </a:p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 dirty="0" smtClean="0">
                <a:cs typeface="Arial" panose="020B0604020202020204" pitchFamily="34" charset="0"/>
              </a:rPr>
              <a:t>Motor </a:t>
            </a:r>
            <a:r>
              <a:rPr lang="en-US" altLang="en-US" sz="2400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decussation</a:t>
            </a:r>
            <a:r>
              <a:rPr lang="en-US" altLang="en-US" sz="2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en-US" alt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pyramial</a:t>
            </a:r>
            <a:r>
              <a:rPr lang="en-US" alt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decussation</a:t>
            </a:r>
            <a:r>
              <a:rPr lang="en-US" alt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  <a:endParaRPr lang="ar-EG" altLang="en-US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723" name="TextBox 1">
            <a:extLst>
              <a:ext uri="{FF2B5EF4-FFF2-40B4-BE49-F238E27FC236}">
                <a16:creationId xmlns:a16="http://schemas.microsoft.com/office/drawing/2014/main" xmlns="" id="{933F7D60-BA84-4C7F-B6F6-A4A95F49D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6705600" cy="523220"/>
          </a:xfrm>
          <a:noFill/>
        </p:spPr>
        <p:txBody>
          <a:bodyPr wrap="square">
            <a:spAutoFit/>
          </a:bodyPr>
          <a:lstStyle/>
          <a:p>
            <a:pPr algn="l" rtl="0" eaLnBrk="1" hangingPunct="1"/>
            <a:r>
              <a:rPr lang="en-US" alt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Motor </a:t>
            </a:r>
            <a:r>
              <a:rPr lang="en-US" altLang="en-US" sz="2800" dirty="0" err="1">
                <a:latin typeface="Aharoni" panose="02010803020104030203" pitchFamily="2" charset="-79"/>
                <a:cs typeface="Aharoni" panose="02010803020104030203" pitchFamily="2" charset="-79"/>
              </a:rPr>
              <a:t>decussation</a:t>
            </a:r>
            <a:r>
              <a:rPr lang="en-US" alt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(caudal medulla)</a:t>
            </a:r>
            <a:endParaRPr lang="ar-EG" altLang="en-US" sz="2800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rial" panose="020B0604020202020204" pitchFamily="34" charset="0"/>
            </a:endParaRPr>
          </a:p>
        </p:txBody>
      </p:sp>
      <p:pic>
        <p:nvPicPr>
          <p:cNvPr id="30724" name="Picture 9" descr="C:\Users\MCC\Desktop\صورة4.png">
            <a:extLst>
              <a:ext uri="{FF2B5EF4-FFF2-40B4-BE49-F238E27FC236}">
                <a16:creationId xmlns:a16="http://schemas.microsoft.com/office/drawing/2014/main" xmlns="" id="{9BC258C9-828A-4413-8E49-A8D3E15818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6486" y="1066800"/>
            <a:ext cx="4953000" cy="4670425"/>
          </a:xfrm>
          <a:noFill/>
        </p:spPr>
      </p:pic>
      <p:sp>
        <p:nvSpPr>
          <p:cNvPr id="2" name="مربع نص 1"/>
          <p:cNvSpPr txBox="1"/>
          <p:nvPr/>
        </p:nvSpPr>
        <p:spPr>
          <a:xfrm>
            <a:off x="152400" y="4114800"/>
            <a:ext cx="4114800" cy="29361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eaLnBrk="1" hangingPunct="1">
              <a:spcBef>
                <a:spcPct val="20000"/>
              </a:spcBef>
              <a:defRPr/>
            </a:pPr>
            <a:r>
              <a:rPr lang="en-US" sz="24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cs typeface="+mn-cs"/>
              </a:rPr>
              <a:t>Gracile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cs typeface="+mn-cs"/>
              </a:rPr>
              <a:t> </a:t>
            </a:r>
            <a:r>
              <a:rPr lang="en-US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cs typeface="+mn-cs"/>
              </a:rPr>
              <a:t>T</a:t>
            </a:r>
            <a:endParaRPr lang="en-US" sz="2400" b="1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  <a:cs typeface="+mn-cs"/>
            </a:endParaRPr>
          </a:p>
          <a:p>
            <a:pPr lvl="0" eaLnBrk="1" hangingPunct="1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cs typeface="+mn-cs"/>
              </a:rPr>
              <a:t>&amp; </a:t>
            </a:r>
            <a:r>
              <a:rPr lang="en-US" sz="24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cs typeface="+mn-cs"/>
              </a:rPr>
              <a:t>cuneate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cs typeface="+mn-cs"/>
              </a:rPr>
              <a:t> </a:t>
            </a:r>
            <a:r>
              <a:rPr lang="en-US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cs typeface="+mn-cs"/>
              </a:rPr>
              <a:t>T 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cs typeface="+mn-cs"/>
              </a:rPr>
              <a:t>made </a:t>
            </a:r>
            <a:r>
              <a:rPr lang="en-US" sz="2400" b="1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cs typeface="+mn-cs"/>
              </a:rPr>
              <a:t>(dorsal </a:t>
            </a:r>
            <a:r>
              <a:rPr lang="en-US" sz="24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cs typeface="+mn-cs"/>
              </a:rPr>
              <a:t>column –medial </a:t>
            </a:r>
            <a:r>
              <a:rPr lang="en-US" sz="2400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cs typeface="+mn-cs"/>
              </a:rPr>
              <a:t>lemniscus</a:t>
            </a:r>
            <a:r>
              <a:rPr lang="en-US" sz="2400" b="1" dirty="0">
                <a:solidFill>
                  <a:prstClr val="black"/>
                </a:solidFill>
                <a:latin typeface="Calibri"/>
                <a:cs typeface="+mn-cs"/>
              </a:rPr>
              <a:t>)</a:t>
            </a:r>
          </a:p>
          <a:p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 nucleus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cuneate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and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graciel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in this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section</a:t>
            </a:r>
          </a:p>
          <a:p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Internal feature like spinal cord</a:t>
            </a:r>
          </a:p>
          <a:p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xmlns="" id="{456C0CC1-C477-4C5A-9A07-FCE818A6C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750"/>
            <a:ext cx="7239000" cy="831850"/>
          </a:xfrm>
        </p:spPr>
        <p:txBody>
          <a:bodyPr/>
          <a:lstStyle/>
          <a:p>
            <a:pPr algn="l" rtl="0" eaLnBrk="1" hangingPunct="1"/>
            <a:r>
              <a:rPr lang="en-US" alt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Sensory </a:t>
            </a:r>
            <a:r>
              <a:rPr lang="en-US" altLang="en-US" sz="28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decussation</a:t>
            </a:r>
            <a:r>
              <a:rPr lang="en-US" alt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 closed medulla</a:t>
            </a:r>
            <a:r>
              <a:rPr lang="en-US" alt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  <a:r>
              <a:rPr lang="ar-EG" altLang="en-US" sz="2400" dirty="0">
                <a:latin typeface="Aharoni" panose="02010803020104030203" pitchFamily="2" charset="-79"/>
              </a:rPr>
              <a:t/>
            </a:r>
            <a:br>
              <a:rPr lang="ar-EG" altLang="en-US" sz="2400" dirty="0">
                <a:latin typeface="Aharoni" panose="02010803020104030203" pitchFamily="2" charset="-79"/>
              </a:rPr>
            </a:br>
            <a:endParaRPr lang="ar-EG" alt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B912D1-5630-4DBF-A030-AC5D2CB74F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30163" y="838200"/>
            <a:ext cx="3230563" cy="4191000"/>
          </a:xfrm>
        </p:spPr>
        <p:txBody>
          <a:bodyPr/>
          <a:lstStyle/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400" b="1" dirty="0" err="1"/>
              <a:t>Gracile</a:t>
            </a:r>
            <a:r>
              <a:rPr lang="en-US" sz="2400" b="1" dirty="0"/>
              <a:t> N&amp;T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400" b="1" dirty="0"/>
              <a:t>&amp; </a:t>
            </a:r>
            <a:r>
              <a:rPr lang="en-US" sz="2400" b="1" dirty="0" err="1"/>
              <a:t>cuneate</a:t>
            </a:r>
            <a:r>
              <a:rPr lang="en-US" sz="2400" b="1" dirty="0"/>
              <a:t> N&amp; T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400" b="1" dirty="0"/>
              <a:t>Trigeminal N &amp; t  </a:t>
            </a: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400" b="1" dirty="0"/>
              <a:t>Sensory </a:t>
            </a:r>
            <a:r>
              <a:rPr lang="en-US" sz="2400" b="1" dirty="0" err="1" smtClean="0">
                <a:latin typeface="Aharoni" pitchFamily="2" charset="-79"/>
                <a:cs typeface="Aharoni" pitchFamily="2" charset="-79"/>
              </a:rPr>
              <a:t>decussation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haroni" pitchFamily="2" charset="-79"/>
                <a:cs typeface="Aharoni" pitchFamily="2" charset="-79"/>
              </a:rPr>
              <a:t>(medial </a:t>
            </a:r>
            <a:r>
              <a:rPr lang="en-US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haroni" pitchFamily="2" charset="-79"/>
                <a:cs typeface="Aharoni" pitchFamily="2" charset="-79"/>
              </a:rPr>
              <a:t>lemniscus</a:t>
            </a:r>
            <a:r>
              <a:rPr lang="en-US" sz="2400" b="1" dirty="0" smtClean="0">
                <a:latin typeface="Aharoni" pitchFamily="2" charset="-79"/>
                <a:cs typeface="Aharoni" pitchFamily="2" charset="-79"/>
              </a:rPr>
              <a:t>)</a:t>
            </a:r>
            <a:endParaRPr lang="en-US" sz="2400" b="1" dirty="0">
              <a:latin typeface="Aharoni" pitchFamily="2" charset="-79"/>
              <a:cs typeface="Aharoni" pitchFamily="2" charset="-79"/>
            </a:endParaRPr>
          </a:p>
          <a:p>
            <a:pPr marL="457200" indent="-457200" algn="l" rtl="0" eaLnBrk="1" hangingPunct="1">
              <a:buFont typeface="+mj-lt"/>
              <a:buAutoNum type="arabicPeriod"/>
              <a:defRPr/>
            </a:pPr>
            <a:r>
              <a:rPr lang="en-US" sz="2400" b="1" dirty="0">
                <a:cs typeface="Aharoni" pitchFamily="2" charset="-79"/>
              </a:rPr>
              <a:t>Pyramid </a:t>
            </a:r>
            <a:endParaRPr lang="en-US" sz="2400" b="1" dirty="0" smtClean="0">
              <a:cs typeface="Aharoni" pitchFamily="2" charset="-79"/>
            </a:endParaRPr>
          </a:p>
          <a:p>
            <a:pPr lvl="0" algn="l" rtl="0" eaLnBrk="1" hangingPunct="1">
              <a:defRPr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ar-JO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هذه </a:t>
            </a:r>
            <a:r>
              <a:rPr lang="ar-JO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الصورة نفس الصورة </a:t>
            </a:r>
            <a:r>
              <a:rPr lang="ar-JO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السابقه</a:t>
            </a:r>
            <a:r>
              <a:rPr lang="ar-JO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ar-JO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الاختلاف فقط بال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level in closed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medulla</a:t>
            </a:r>
          </a:p>
          <a:p>
            <a:pPr lvl="0" algn="l" rtl="0" eaLnBrk="1" hangingPunct="1">
              <a:defRPr/>
            </a:pPr>
            <a:endParaRPr lang="en-US" sz="2400" b="1" dirty="0">
              <a:solidFill>
                <a:prstClr val="black"/>
              </a:solidFill>
            </a:endParaRPr>
          </a:p>
          <a:p>
            <a:pPr algn="l" rtl="0" eaLnBrk="1" hangingPunct="1">
              <a:defRPr/>
            </a:pPr>
            <a:endParaRPr lang="ar-EG" sz="2400" b="1" dirty="0"/>
          </a:p>
          <a:p>
            <a:pPr eaLnBrk="1" hangingPunct="1">
              <a:defRPr/>
            </a:pPr>
            <a:endParaRPr lang="ar-EG" sz="2400" dirty="0"/>
          </a:p>
        </p:txBody>
      </p:sp>
      <p:pic>
        <p:nvPicPr>
          <p:cNvPr id="31748" name="Picture 10" descr="C:\Users\MCC\Desktop\صورة5.png">
            <a:extLst>
              <a:ext uri="{FF2B5EF4-FFF2-40B4-BE49-F238E27FC236}">
                <a16:creationId xmlns:a16="http://schemas.microsoft.com/office/drawing/2014/main" xmlns="" id="{C8E5A776-C801-402C-9C66-197127E141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533400"/>
            <a:ext cx="5334000" cy="5468938"/>
          </a:xfrm>
          <a:noFill/>
        </p:spPr>
      </p:pic>
      <p:sp>
        <p:nvSpPr>
          <p:cNvPr id="2" name="مربع نص 1"/>
          <p:cNvSpPr txBox="1"/>
          <p:nvPr/>
        </p:nvSpPr>
        <p:spPr>
          <a:xfrm>
            <a:off x="228600" y="5867400"/>
            <a:ext cx="86868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eaLnBrk="1" hangingPunct="1">
              <a:spcBef>
                <a:spcPct val="20000"/>
              </a:spcBef>
              <a:defRPr/>
            </a:pPr>
            <a:r>
              <a:rPr lang="en-US" sz="2400" b="1" dirty="0">
                <a:solidFill>
                  <a:schemeClr val="tx2"/>
                </a:solidFill>
                <a:latin typeface="Calibri"/>
                <a:cs typeface="+mn-cs"/>
              </a:rPr>
              <a:t>In middle section of medulla we see pyramid not pyramidal </a:t>
            </a:r>
            <a:r>
              <a:rPr lang="en-US" sz="2400" b="1" dirty="0" err="1">
                <a:solidFill>
                  <a:schemeClr val="tx2"/>
                </a:solidFill>
                <a:latin typeface="Calibri"/>
                <a:cs typeface="+mn-cs"/>
              </a:rPr>
              <a:t>decussation</a:t>
            </a:r>
            <a:endParaRPr lang="en-US" sz="2400" b="1" dirty="0">
              <a:solidFill>
                <a:schemeClr val="tx2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xmlns="" id="{BC9C5BAC-7429-4385-B9E8-C2483A6F1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hangingPunct="1"/>
            <a:r>
              <a:rPr lang="en-US" altLang="en-US" sz="2800">
                <a:latin typeface="Arial Black" panose="020B0A04020102020204" pitchFamily="34" charset="0"/>
                <a:cs typeface="Aharoni" panose="02010803020104030203" pitchFamily="2" charset="-79"/>
              </a:rPr>
              <a:t>Open medulla </a:t>
            </a:r>
            <a:r>
              <a:rPr lang="ar-EG" altLang="en-US">
                <a:latin typeface="Aharoni" panose="02010803020104030203" pitchFamily="2" charset="-79"/>
              </a:rPr>
              <a:t/>
            </a:r>
            <a:br>
              <a:rPr lang="ar-EG" altLang="en-US">
                <a:latin typeface="Aharoni" panose="02010803020104030203" pitchFamily="2" charset="-79"/>
              </a:rPr>
            </a:br>
            <a:endParaRPr lang="ar-EG" altLang="en-US"/>
          </a:p>
        </p:txBody>
      </p:sp>
      <p:sp>
        <p:nvSpPr>
          <p:cNvPr id="32771" name="Text Placeholder 3">
            <a:extLst>
              <a:ext uri="{FF2B5EF4-FFF2-40B4-BE49-F238E27FC236}">
                <a16:creationId xmlns:a16="http://schemas.microsoft.com/office/drawing/2014/main" xmlns="" id="{AFC61584-4100-49C0-8C43-4CE98593F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371600"/>
            <a:ext cx="3733800" cy="4691063"/>
          </a:xfrm>
        </p:spPr>
        <p:txBody>
          <a:bodyPr/>
          <a:lstStyle/>
          <a:p>
            <a:pPr marL="342900" indent="-3429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Open 4</a:t>
            </a:r>
            <a:r>
              <a:rPr lang="en-US" altLang="en-US" sz="2800" b="1" baseline="30000">
                <a:cs typeface="Arial" panose="020B0604020202020204" pitchFamily="34" charset="0"/>
              </a:rPr>
              <a:t>th</a:t>
            </a:r>
            <a:r>
              <a:rPr lang="en-US" altLang="en-US" sz="2800" b="1">
                <a:cs typeface="Arial" panose="020B0604020202020204" pitchFamily="34" charset="0"/>
              </a:rPr>
              <a:t> ventricle </a:t>
            </a:r>
          </a:p>
          <a:p>
            <a:pPr marL="342900" indent="-3429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Inferior Cerebellar peduncle </a:t>
            </a:r>
          </a:p>
          <a:p>
            <a:pPr marL="342900" indent="-3429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Inferior olive </a:t>
            </a:r>
          </a:p>
          <a:p>
            <a:pPr marL="342900" indent="-3429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>
                <a:cs typeface="Arial" panose="020B0604020202020204" pitchFamily="34" charset="0"/>
              </a:rPr>
              <a:t>Pyramid </a:t>
            </a:r>
          </a:p>
        </p:txBody>
      </p:sp>
      <p:pic>
        <p:nvPicPr>
          <p:cNvPr id="32772" name="Picture 9" descr="C:\Users\MCC\Desktop\صورة6.png">
            <a:extLst>
              <a:ext uri="{FF2B5EF4-FFF2-40B4-BE49-F238E27FC236}">
                <a16:creationId xmlns:a16="http://schemas.microsoft.com/office/drawing/2014/main" xmlns="" id="{A943C71B-5FEB-43EA-9778-B1D713EFFB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1371600"/>
            <a:ext cx="5264150" cy="4829175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xmlns="" id="{5FEE73E3-307A-4BA2-9C8D-451BE55ED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t="2560" r="3503" b="3841"/>
          <a:stretch>
            <a:fillRect/>
          </a:stretch>
        </p:blipFill>
        <p:spPr bwMode="auto">
          <a:xfrm>
            <a:off x="7866063" y="5562600"/>
            <a:ext cx="12779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xmlns="" id="{C9BA31C4-1812-4954-A4A0-EDC17CCDF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" b="3963"/>
          <a:stretch>
            <a:fillRect/>
          </a:stretch>
        </p:blipFill>
        <p:spPr bwMode="auto">
          <a:xfrm>
            <a:off x="6553200" y="4724400"/>
            <a:ext cx="13716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>
            <a:extLst>
              <a:ext uri="{FF2B5EF4-FFF2-40B4-BE49-F238E27FC236}">
                <a16:creationId xmlns:a16="http://schemas.microsoft.com/office/drawing/2014/main" xmlns="" id="{1AE8F591-1591-4042-B457-5EEACFB49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36125" r="18811"/>
          <a:stretch>
            <a:fillRect/>
          </a:stretch>
        </p:blipFill>
        <p:spPr bwMode="auto">
          <a:xfrm>
            <a:off x="3111500" y="2362200"/>
            <a:ext cx="21336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>
            <a:extLst>
              <a:ext uri="{FF2B5EF4-FFF2-40B4-BE49-F238E27FC236}">
                <a16:creationId xmlns:a16="http://schemas.microsoft.com/office/drawing/2014/main" xmlns="" id="{1F8503DF-1A5A-420D-B558-1151E0793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2"/>
          <a:stretch>
            <a:fillRect/>
          </a:stretch>
        </p:blipFill>
        <p:spPr bwMode="auto">
          <a:xfrm>
            <a:off x="1676400" y="990600"/>
            <a:ext cx="16398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>
            <a:extLst>
              <a:ext uri="{FF2B5EF4-FFF2-40B4-BE49-F238E27FC236}">
                <a16:creationId xmlns:a16="http://schemas.microsoft.com/office/drawing/2014/main" xmlns="" id="{6D648081-6BFB-4CED-BFE3-12F71F3AB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74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>
            <a:extLst>
              <a:ext uri="{FF2B5EF4-FFF2-40B4-BE49-F238E27FC236}">
                <a16:creationId xmlns:a16="http://schemas.microsoft.com/office/drawing/2014/main" xmlns="" id="{69643FA0-2403-487D-BB4B-6CAE0593F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6" t="19225" r="13718"/>
          <a:stretch>
            <a:fillRect/>
          </a:stretch>
        </p:blipFill>
        <p:spPr bwMode="auto">
          <a:xfrm>
            <a:off x="4953000" y="3581400"/>
            <a:ext cx="1752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8" name="Line 10">
            <a:extLst>
              <a:ext uri="{FF2B5EF4-FFF2-40B4-BE49-F238E27FC236}">
                <a16:creationId xmlns:a16="http://schemas.microsoft.com/office/drawing/2014/main" xmlns="" id="{774DC409-4A73-4C95-93A4-BC81CEFD7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363" y="1077913"/>
            <a:ext cx="1254125" cy="887412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39" name="Line 11">
            <a:extLst>
              <a:ext uri="{FF2B5EF4-FFF2-40B4-BE49-F238E27FC236}">
                <a16:creationId xmlns:a16="http://schemas.microsoft.com/office/drawing/2014/main" xmlns="" id="{8B2A4305-D0D0-4FB6-9BCF-9793A1EBE8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50" y="768350"/>
            <a:ext cx="442913" cy="309563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40" name="Line 12">
            <a:extLst>
              <a:ext uri="{FF2B5EF4-FFF2-40B4-BE49-F238E27FC236}">
                <a16:creationId xmlns:a16="http://schemas.microsoft.com/office/drawing/2014/main" xmlns="" id="{3F62FE17-D184-4C87-B69F-930183785C4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3075" y="1963738"/>
            <a:ext cx="515938" cy="369887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41" name="Line 13">
            <a:extLst>
              <a:ext uri="{FF2B5EF4-FFF2-40B4-BE49-F238E27FC236}">
                <a16:creationId xmlns:a16="http://schemas.microsoft.com/office/drawing/2014/main" xmlns="" id="{978B8CF2-1F07-4A0F-B36C-D8A7C3A60A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9013" y="2333625"/>
            <a:ext cx="885825" cy="604838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42" name="Line 14">
            <a:extLst>
              <a:ext uri="{FF2B5EF4-FFF2-40B4-BE49-F238E27FC236}">
                <a16:creationId xmlns:a16="http://schemas.microsoft.com/office/drawing/2014/main" xmlns="" id="{446F7F5C-51B1-481D-983D-343939937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4838" y="2938463"/>
            <a:ext cx="841375" cy="606425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43" name="Line 15">
            <a:extLst>
              <a:ext uri="{FF2B5EF4-FFF2-40B4-BE49-F238E27FC236}">
                <a16:creationId xmlns:a16="http://schemas.microsoft.com/office/drawing/2014/main" xmlns="" id="{3EF77DE3-EBFC-4086-9243-CBDC746940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6213" y="3544888"/>
            <a:ext cx="1182687" cy="855662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44" name="Line 16">
            <a:extLst>
              <a:ext uri="{FF2B5EF4-FFF2-40B4-BE49-F238E27FC236}">
                <a16:creationId xmlns:a16="http://schemas.microsoft.com/office/drawing/2014/main" xmlns="" id="{EB5746E8-9137-4CE0-A82E-6C78F8B69B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025" y="4400550"/>
            <a:ext cx="458788" cy="295275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45" name="Line 17">
            <a:extLst>
              <a:ext uri="{FF2B5EF4-FFF2-40B4-BE49-F238E27FC236}">
                <a16:creationId xmlns:a16="http://schemas.microsoft.com/office/drawing/2014/main" xmlns="" id="{E459C0FA-D46F-4C73-96A1-DDA5C91D5C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1813" y="4711700"/>
            <a:ext cx="1033462" cy="738188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46" name="Line 18">
            <a:extLst>
              <a:ext uri="{FF2B5EF4-FFF2-40B4-BE49-F238E27FC236}">
                <a16:creationId xmlns:a16="http://schemas.microsoft.com/office/drawing/2014/main" xmlns="" id="{88D94C45-57A5-469A-B9AF-159D6EA78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5275" y="5449888"/>
            <a:ext cx="501650" cy="368300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47" name="Line 19">
            <a:extLst>
              <a:ext uri="{FF2B5EF4-FFF2-40B4-BE49-F238E27FC236}">
                <a16:creationId xmlns:a16="http://schemas.microsoft.com/office/drawing/2014/main" xmlns="" id="{50041E19-F1C3-44CF-9A51-1EA2FB07A109}"/>
              </a:ext>
            </a:extLst>
          </p:cNvPr>
          <p:cNvSpPr>
            <a:spLocks noChangeShapeType="1"/>
          </p:cNvSpPr>
          <p:nvPr/>
        </p:nvSpPr>
        <p:spPr bwMode="auto">
          <a:xfrm>
            <a:off x="7146925" y="5818188"/>
            <a:ext cx="782638" cy="561975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3748" name="Line 20">
            <a:extLst>
              <a:ext uri="{FF2B5EF4-FFF2-40B4-BE49-F238E27FC236}">
                <a16:creationId xmlns:a16="http://schemas.microsoft.com/office/drawing/2014/main" xmlns="" id="{4EFDBA7F-C9FC-4ADC-BE7F-89E16AFAF1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9563" y="6380163"/>
            <a:ext cx="442912" cy="309562"/>
          </a:xfrm>
          <a:prstGeom prst="line">
            <a:avLst/>
          </a:prstGeom>
          <a:noFill/>
          <a:ln w="38100">
            <a:solidFill>
              <a:schemeClr val="tx2">
                <a:lumMod val="50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sp>
        <p:nvSpPr>
          <p:cNvPr id="7187" name="Line 21">
            <a:extLst>
              <a:ext uri="{FF2B5EF4-FFF2-40B4-BE49-F238E27FC236}">
                <a16:creationId xmlns:a16="http://schemas.microsoft.com/office/drawing/2014/main" xmlns="" id="{E6C92EFE-F1C2-41B3-A719-5174366FDE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47125" y="5853113"/>
            <a:ext cx="381000" cy="304800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88" name="Line 22">
            <a:extLst>
              <a:ext uri="{FF2B5EF4-FFF2-40B4-BE49-F238E27FC236}">
                <a16:creationId xmlns:a16="http://schemas.microsoft.com/office/drawing/2014/main" xmlns="" id="{38BEFD5D-7777-479B-A54C-CD83B10E0D1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43800" y="4994275"/>
            <a:ext cx="858838" cy="620713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89" name="Line 23">
            <a:extLst>
              <a:ext uri="{FF2B5EF4-FFF2-40B4-BE49-F238E27FC236}">
                <a16:creationId xmlns:a16="http://schemas.microsoft.com/office/drawing/2014/main" xmlns="" id="{9EDFAB37-9037-4B0F-A85A-94A3054B74F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35750" y="5089525"/>
            <a:ext cx="563563" cy="409575"/>
          </a:xfrm>
          <a:prstGeom prst="line">
            <a:avLst/>
          </a:prstGeom>
          <a:noFill/>
          <a:ln w="38100">
            <a:solidFill>
              <a:srgbClr val="FF8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0" name="Line 24">
            <a:extLst>
              <a:ext uri="{FF2B5EF4-FFF2-40B4-BE49-F238E27FC236}">
                <a16:creationId xmlns:a16="http://schemas.microsoft.com/office/drawing/2014/main" xmlns="" id="{23560A0E-471E-4B32-B82E-1816E28273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38813" y="4392613"/>
            <a:ext cx="887412" cy="687387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1" name="Line 25">
            <a:extLst>
              <a:ext uri="{FF2B5EF4-FFF2-40B4-BE49-F238E27FC236}">
                <a16:creationId xmlns:a16="http://schemas.microsoft.com/office/drawing/2014/main" xmlns="" id="{AD01DAE3-85B0-4E79-ABA9-7E17D52DAF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94275" y="3857625"/>
            <a:ext cx="754063" cy="534988"/>
          </a:xfrm>
          <a:prstGeom prst="line">
            <a:avLst/>
          </a:prstGeom>
          <a:noFill/>
          <a:ln w="38100">
            <a:solidFill>
              <a:srgbClr val="FF8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2" name="Line 26">
            <a:extLst>
              <a:ext uri="{FF2B5EF4-FFF2-40B4-BE49-F238E27FC236}">
                <a16:creationId xmlns:a16="http://schemas.microsoft.com/office/drawing/2014/main" xmlns="" id="{D8C9EE5F-3BBB-456D-A5A6-52F0C2A4E4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19550" y="3208338"/>
            <a:ext cx="974725" cy="649287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3" name="Line 27">
            <a:extLst>
              <a:ext uri="{FF2B5EF4-FFF2-40B4-BE49-F238E27FC236}">
                <a16:creationId xmlns:a16="http://schemas.microsoft.com/office/drawing/2014/main" xmlns="" id="{6DED2C0E-8EA9-4D22-BD21-99A9463B46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22638" y="2663825"/>
            <a:ext cx="696912" cy="544513"/>
          </a:xfrm>
          <a:prstGeom prst="line">
            <a:avLst/>
          </a:prstGeom>
          <a:noFill/>
          <a:ln w="38100">
            <a:solidFill>
              <a:srgbClr val="FF8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4" name="Line 28">
            <a:extLst>
              <a:ext uri="{FF2B5EF4-FFF2-40B4-BE49-F238E27FC236}">
                <a16:creationId xmlns:a16="http://schemas.microsoft.com/office/drawing/2014/main" xmlns="" id="{076DBDAE-7024-4EB0-929B-3917764745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43113" y="1671638"/>
            <a:ext cx="1289050" cy="992187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5" name="Line 29">
            <a:extLst>
              <a:ext uri="{FF2B5EF4-FFF2-40B4-BE49-F238E27FC236}">
                <a16:creationId xmlns:a16="http://schemas.microsoft.com/office/drawing/2014/main" xmlns="" id="{DB068DAD-A143-4D2C-91A1-77291478C7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57388" y="1612900"/>
            <a:ext cx="76200" cy="58738"/>
          </a:xfrm>
          <a:prstGeom prst="line">
            <a:avLst/>
          </a:prstGeom>
          <a:noFill/>
          <a:ln w="38100">
            <a:solidFill>
              <a:srgbClr val="FF8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6" name="Line 30">
            <a:extLst>
              <a:ext uri="{FF2B5EF4-FFF2-40B4-BE49-F238E27FC236}">
                <a16:creationId xmlns:a16="http://schemas.microsoft.com/office/drawing/2014/main" xmlns="" id="{962D852F-F226-4871-8CA0-2977FCC915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5938" y="620713"/>
            <a:ext cx="1450975" cy="992187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7" name="Line 31">
            <a:extLst>
              <a:ext uri="{FF2B5EF4-FFF2-40B4-BE49-F238E27FC236}">
                <a16:creationId xmlns:a16="http://schemas.microsoft.com/office/drawing/2014/main" xmlns="" id="{26FE8E8B-AE66-4715-8850-E00E435F7A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675" y="285750"/>
            <a:ext cx="439738" cy="325438"/>
          </a:xfrm>
          <a:prstGeom prst="line">
            <a:avLst/>
          </a:prstGeom>
          <a:noFill/>
          <a:ln w="38100">
            <a:solidFill>
              <a:srgbClr val="FF8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8" name="Line 32">
            <a:extLst>
              <a:ext uri="{FF2B5EF4-FFF2-40B4-BE49-F238E27FC236}">
                <a16:creationId xmlns:a16="http://schemas.microsoft.com/office/drawing/2014/main" xmlns="" id="{3D54BDAB-4208-49C9-979E-7FD8B9139AC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0" y="228600"/>
            <a:ext cx="66675" cy="57150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199" name="Freeform 33">
            <a:extLst>
              <a:ext uri="{FF2B5EF4-FFF2-40B4-BE49-F238E27FC236}">
                <a16:creationId xmlns:a16="http://schemas.microsoft.com/office/drawing/2014/main" xmlns="" id="{EE676666-1578-4E87-9E40-5175BCE8138A}"/>
              </a:ext>
            </a:extLst>
          </p:cNvPr>
          <p:cNvSpPr>
            <a:spLocks/>
          </p:cNvSpPr>
          <p:nvPr/>
        </p:nvSpPr>
        <p:spPr bwMode="auto">
          <a:xfrm>
            <a:off x="7208838" y="4984750"/>
            <a:ext cx="268287" cy="504825"/>
          </a:xfrm>
          <a:custGeom>
            <a:avLst/>
            <a:gdLst>
              <a:gd name="T0" fmla="*/ 2147483647 w 169"/>
              <a:gd name="T1" fmla="*/ 0 h 318"/>
              <a:gd name="T2" fmla="*/ 2147483647 w 169"/>
              <a:gd name="T3" fmla="*/ 2147483647 h 318"/>
              <a:gd name="T4" fmla="*/ 2147483647 w 169"/>
              <a:gd name="T5" fmla="*/ 2147483647 h 318"/>
              <a:gd name="T6" fmla="*/ 2147483647 w 169"/>
              <a:gd name="T7" fmla="*/ 2147483647 h 318"/>
              <a:gd name="T8" fmla="*/ 2147483647 w 169"/>
              <a:gd name="T9" fmla="*/ 2147483647 h 318"/>
              <a:gd name="T10" fmla="*/ 0 w 169"/>
              <a:gd name="T11" fmla="*/ 2147483647 h 31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9"/>
              <a:gd name="T19" fmla="*/ 0 h 318"/>
              <a:gd name="T20" fmla="*/ 169 w 169"/>
              <a:gd name="T21" fmla="*/ 318 h 31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9" h="318">
                <a:moveTo>
                  <a:pt x="169" y="0"/>
                </a:moveTo>
                <a:lnTo>
                  <a:pt x="163" y="96"/>
                </a:lnTo>
                <a:lnTo>
                  <a:pt x="145" y="186"/>
                </a:lnTo>
                <a:lnTo>
                  <a:pt x="115" y="252"/>
                </a:lnTo>
                <a:lnTo>
                  <a:pt x="60" y="300"/>
                </a:lnTo>
                <a:lnTo>
                  <a:pt x="0" y="318"/>
                </a:lnTo>
              </a:path>
            </a:pathLst>
          </a:custGeom>
          <a:noFill/>
          <a:ln w="38100">
            <a:solidFill>
              <a:srgbClr val="FF8000"/>
            </a:solidFill>
            <a:round/>
            <a:headEnd type="oval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200" name="Line 34">
            <a:extLst>
              <a:ext uri="{FF2B5EF4-FFF2-40B4-BE49-F238E27FC236}">
                <a16:creationId xmlns:a16="http://schemas.microsoft.com/office/drawing/2014/main" xmlns="" id="{F9BAA4BF-EBEC-4FFB-9B22-4A890A0376D7}"/>
              </a:ext>
            </a:extLst>
          </p:cNvPr>
          <p:cNvSpPr>
            <a:spLocks noChangeShapeType="1"/>
          </p:cNvSpPr>
          <p:nvPr/>
        </p:nvSpPr>
        <p:spPr bwMode="auto">
          <a:xfrm>
            <a:off x="8402638" y="5614988"/>
            <a:ext cx="344487" cy="238125"/>
          </a:xfrm>
          <a:prstGeom prst="line">
            <a:avLst/>
          </a:prstGeom>
          <a:noFill/>
          <a:ln w="38100">
            <a:solidFill>
              <a:srgbClr val="FF8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ar-EG" sz="2400">
              <a:solidFill>
                <a:srgbClr val="FFFFFF"/>
              </a:solidFill>
              <a:ea typeface="MS PGothic" pitchFamily="34" charset="-128"/>
              <a:cs typeface="+mn-cs"/>
            </a:endParaRPr>
          </a:p>
        </p:txBody>
      </p:sp>
      <p:sp>
        <p:nvSpPr>
          <p:cNvPr id="73765" name="Freeform 37">
            <a:extLst>
              <a:ext uri="{FF2B5EF4-FFF2-40B4-BE49-F238E27FC236}">
                <a16:creationId xmlns:a16="http://schemas.microsoft.com/office/drawing/2014/main" xmlns="" id="{679DF1E2-4C25-4E99-9D25-1C8EFE75C483}"/>
              </a:ext>
            </a:extLst>
          </p:cNvPr>
          <p:cNvSpPr>
            <a:spLocks/>
          </p:cNvSpPr>
          <p:nvPr/>
        </p:nvSpPr>
        <p:spPr bwMode="auto">
          <a:xfrm>
            <a:off x="8345488" y="6186488"/>
            <a:ext cx="782637" cy="496887"/>
          </a:xfrm>
          <a:custGeom>
            <a:avLst/>
            <a:gdLst/>
            <a:ahLst/>
            <a:cxnLst>
              <a:cxn ang="0">
                <a:pos x="0" y="307"/>
              </a:cxn>
              <a:cxn ang="0">
                <a:pos x="36" y="313"/>
              </a:cxn>
              <a:cxn ang="0">
                <a:pos x="60" y="265"/>
              </a:cxn>
              <a:cxn ang="0">
                <a:pos x="84" y="181"/>
              </a:cxn>
              <a:cxn ang="0">
                <a:pos x="156" y="97"/>
              </a:cxn>
              <a:cxn ang="0">
                <a:pos x="247" y="19"/>
              </a:cxn>
              <a:cxn ang="0">
                <a:pos x="295" y="0"/>
              </a:cxn>
              <a:cxn ang="0">
                <a:pos x="493" y="157"/>
              </a:cxn>
            </a:cxnLst>
            <a:rect l="0" t="0" r="r" b="b"/>
            <a:pathLst>
              <a:path w="493" h="313">
                <a:moveTo>
                  <a:pt x="0" y="307"/>
                </a:moveTo>
                <a:lnTo>
                  <a:pt x="36" y="313"/>
                </a:lnTo>
                <a:lnTo>
                  <a:pt x="60" y="265"/>
                </a:lnTo>
                <a:lnTo>
                  <a:pt x="84" y="181"/>
                </a:lnTo>
                <a:lnTo>
                  <a:pt x="156" y="97"/>
                </a:lnTo>
                <a:lnTo>
                  <a:pt x="247" y="19"/>
                </a:lnTo>
                <a:lnTo>
                  <a:pt x="295" y="0"/>
                </a:lnTo>
                <a:lnTo>
                  <a:pt x="493" y="157"/>
                </a:lnTo>
              </a:path>
            </a:pathLst>
          </a:custGeom>
          <a:noFill/>
          <a:ln w="38100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FFFFFF"/>
              </a:solidFill>
              <a:latin typeface="Arial" pitchFamily="-105" charset="0"/>
              <a:ea typeface="MS PGothic" pitchFamily="34" charset="-128"/>
              <a:cs typeface="+mn-cs"/>
            </a:endParaRPr>
          </a:p>
        </p:txBody>
      </p:sp>
      <p:pic>
        <p:nvPicPr>
          <p:cNvPr id="33826" name="Picture 43">
            <a:extLst>
              <a:ext uri="{FF2B5EF4-FFF2-40B4-BE49-F238E27FC236}">
                <a16:creationId xmlns:a16="http://schemas.microsoft.com/office/drawing/2014/main" xmlns="" id="{68938329-47CA-4C90-B900-4B4DE31A6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" b="2628"/>
          <a:stretch>
            <a:fillRect/>
          </a:stretch>
        </p:blipFill>
        <p:spPr bwMode="auto">
          <a:xfrm>
            <a:off x="703263" y="2938463"/>
            <a:ext cx="207645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xmlns="" id="{BDD2D6D7-C5A4-4E29-87C6-66A65665E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hangingPunct="1"/>
            <a:r>
              <a:rPr lang="en-US" altLang="en-US" sz="2800">
                <a:latin typeface="Arial Black" panose="020B0A04020102020204" pitchFamily="34" charset="0"/>
                <a:cs typeface="Aharoni" panose="02010803020104030203" pitchFamily="2" charset="-79"/>
              </a:rPr>
              <a:t>Lower pons </a:t>
            </a:r>
            <a:r>
              <a:rPr lang="ar-EG" altLang="en-US" sz="2800">
                <a:latin typeface="Arial Black" panose="020B0A04020102020204" pitchFamily="34" charset="0"/>
              </a:rPr>
              <a:t/>
            </a:r>
            <a:br>
              <a:rPr lang="ar-EG" altLang="en-US" sz="2800">
                <a:latin typeface="Arial Black" panose="020B0A04020102020204" pitchFamily="34" charset="0"/>
              </a:rPr>
            </a:br>
            <a:endParaRPr lang="ar-EG" altLang="en-US" sz="2800">
              <a:latin typeface="Arial Black" panose="020B0A04020102020204" pitchFamily="34" charset="0"/>
            </a:endParaRPr>
          </a:p>
        </p:txBody>
      </p:sp>
      <p:sp>
        <p:nvSpPr>
          <p:cNvPr id="34819" name="Text Placeholder 3">
            <a:extLst>
              <a:ext uri="{FF2B5EF4-FFF2-40B4-BE49-F238E27FC236}">
                <a16:creationId xmlns:a16="http://schemas.microsoft.com/office/drawing/2014/main" xmlns="" id="{B1905B04-B8B9-4FCC-B725-5579096A8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5" y="1295400"/>
            <a:ext cx="3008313" cy="4691063"/>
          </a:xfrm>
        </p:spPr>
        <p:txBody>
          <a:bodyPr/>
          <a:lstStyle/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 dirty="0">
                <a:cs typeface="Arial" panose="020B0604020202020204" pitchFamily="34" charset="0"/>
              </a:rPr>
              <a:t>Basis </a:t>
            </a:r>
            <a:r>
              <a:rPr lang="en-US" altLang="en-US" sz="2800" b="1" dirty="0" err="1">
                <a:cs typeface="Arial" panose="020B0604020202020204" pitchFamily="34" charset="0"/>
              </a:rPr>
              <a:t>pontis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</a:p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 dirty="0">
                <a:cs typeface="Arial" panose="020B0604020202020204" pitchFamily="34" charset="0"/>
              </a:rPr>
              <a:t>Facial </a:t>
            </a:r>
            <a:r>
              <a:rPr lang="en-US" altLang="en-US" sz="2800" b="1" dirty="0" err="1" smtClean="0">
                <a:cs typeface="Arial" panose="020B0604020202020204" pitchFamily="34" charset="0"/>
              </a:rPr>
              <a:t>colliculus</a:t>
            </a:r>
            <a:r>
              <a:rPr lang="en-US" altLang="en-US" sz="28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(facial nerve around </a:t>
            </a:r>
            <a:r>
              <a:rPr lang="en-US" altLang="en-US" sz="2800" b="1" dirty="0" err="1" smtClean="0">
                <a:solidFill>
                  <a:schemeClr val="accent1"/>
                </a:solidFill>
                <a:cs typeface="Arial" panose="020B0604020202020204" pitchFamily="34" charset="0"/>
              </a:rPr>
              <a:t>abduscent</a:t>
            </a:r>
            <a:r>
              <a:rPr lang="en-US" altLang="en-US" sz="28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 nuclei) </a:t>
            </a:r>
            <a:endParaRPr lang="en-US" altLang="en-US" sz="2800" b="1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 dirty="0">
                <a:cs typeface="Arial" panose="020B0604020202020204" pitchFamily="34" charset="0"/>
              </a:rPr>
              <a:t>Middle cerebellar peduncle </a:t>
            </a:r>
          </a:p>
          <a:p>
            <a:pPr marL="457200" indent="-457200" algn="l" rtl="0" eaLnBrk="1" hangingPunct="1">
              <a:buFont typeface="Calibri" panose="020F0502020204030204" pitchFamily="34" charset="0"/>
              <a:buAutoNum type="arabicPeriod"/>
            </a:pPr>
            <a:r>
              <a:rPr lang="en-US" altLang="en-US" sz="2800" b="1" dirty="0">
                <a:cs typeface="Arial" panose="020B0604020202020204" pitchFamily="34" charset="0"/>
              </a:rPr>
              <a:t>4 </a:t>
            </a:r>
            <a:r>
              <a:rPr lang="en-US" altLang="en-US" sz="2800" b="1" dirty="0" err="1">
                <a:cs typeface="Arial" panose="020B0604020202020204" pitchFamily="34" charset="0"/>
              </a:rPr>
              <a:t>th</a:t>
            </a:r>
            <a:r>
              <a:rPr lang="en-US" altLang="en-US" sz="2800" b="1" dirty="0">
                <a:cs typeface="Arial" panose="020B0604020202020204" pitchFamily="34" charset="0"/>
              </a:rPr>
              <a:t> ventricle </a:t>
            </a:r>
            <a:endParaRPr lang="ar-EG" altLang="en-US" sz="2800" b="1" dirty="0"/>
          </a:p>
        </p:txBody>
      </p:sp>
      <p:pic>
        <p:nvPicPr>
          <p:cNvPr id="34820" name="Picture 10" descr="C:\Users\MCC\Desktop\New folder (2)\صورة7.png">
            <a:extLst>
              <a:ext uri="{FF2B5EF4-FFF2-40B4-BE49-F238E27FC236}">
                <a16:creationId xmlns:a16="http://schemas.microsoft.com/office/drawing/2014/main" xmlns="" id="{562D991F-F2E0-443F-99B0-C85BC8B747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371600"/>
            <a:ext cx="5715000" cy="3733800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FDB647AE44DF4BAE5DC62529B122B1" ma:contentTypeVersion="5" ma:contentTypeDescription="Create a new document." ma:contentTypeScope="" ma:versionID="b06e03018a097dde117357aaf14b1eae">
  <xsd:schema xmlns:xsd="http://www.w3.org/2001/XMLSchema" xmlns:xs="http://www.w3.org/2001/XMLSchema" xmlns:p="http://schemas.microsoft.com/office/2006/metadata/properties" xmlns:ns2="4900a897-af03-4fca-af40-02b01c647703" targetNamespace="http://schemas.microsoft.com/office/2006/metadata/properties" ma:root="true" ma:fieldsID="44acdbb259b2d190c87bd28feb5744b5" ns2:_="">
    <xsd:import namespace="4900a897-af03-4fca-af40-02b01c6477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00a897-af03-4fca-af40-02b01c6477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E52309-AD93-4B08-BF21-5280E9B2DC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BF02B6-19A5-4980-B060-4A4DACEF5C87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4900a897-af03-4fca-af40-02b01c647703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</TotalTime>
  <Words>389</Words>
  <Application>Microsoft Office PowerPoint</Application>
  <PresentationFormat>عرض على الشاشة (3:4)‏</PresentationFormat>
  <Paragraphs>123</Paragraphs>
  <Slides>19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19</vt:i4>
      </vt:variant>
    </vt:vector>
  </HeadingPairs>
  <TitlesOfParts>
    <vt:vector size="21" baseType="lpstr">
      <vt:lpstr>Office Theme</vt:lpstr>
      <vt:lpstr>2_Office Theme</vt:lpstr>
      <vt:lpstr>HISTOLOGY LAB</vt:lpstr>
      <vt:lpstr>Spinal cord </vt:lpstr>
      <vt:lpstr>عرض تقديمي في PowerPoint</vt:lpstr>
      <vt:lpstr>عرض تقديمي في PowerPoint</vt:lpstr>
      <vt:lpstr>Motor decussation (caudal medulla)</vt:lpstr>
      <vt:lpstr>Sensory decussation( closed medulla) </vt:lpstr>
      <vt:lpstr>Open medulla  </vt:lpstr>
      <vt:lpstr>عرض تقديمي في PowerPoint</vt:lpstr>
      <vt:lpstr>Lower pons  </vt:lpstr>
      <vt:lpstr>Middle pons </vt:lpstr>
      <vt:lpstr>Upper pons </vt:lpstr>
      <vt:lpstr>Superior colliculus  Mid brain </vt:lpstr>
      <vt:lpstr>عرض تقديمي في PowerPoint</vt:lpstr>
      <vt:lpstr>Cyto-architecture of some cerebral areas</vt:lpstr>
      <vt:lpstr>عرض تقديمي في PowerPoint</vt:lpstr>
      <vt:lpstr>عرض تقديمي في PowerPoint</vt:lpstr>
      <vt:lpstr> Cerebellum  Layer number  3 contains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Mutah</dc:creator>
  <cp:lastModifiedBy>‏‏مستخدم Windows</cp:lastModifiedBy>
  <cp:revision>120</cp:revision>
  <cp:lastPrinted>1601-01-01T00:00:00Z</cp:lastPrinted>
  <dcterms:created xsi:type="dcterms:W3CDTF">1601-01-01T00:00:00Z</dcterms:created>
  <dcterms:modified xsi:type="dcterms:W3CDTF">2022-01-07T12:58:32Z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