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0"/>
  </p:notesMasterIdLst>
  <p:sldIdLst>
    <p:sldId id="256" r:id="rId2"/>
    <p:sldId id="331" r:id="rId3"/>
    <p:sldId id="259" r:id="rId4"/>
    <p:sldId id="314" r:id="rId5"/>
    <p:sldId id="306" r:id="rId6"/>
    <p:sldId id="307" r:id="rId7"/>
    <p:sldId id="315" r:id="rId8"/>
    <p:sldId id="332" r:id="rId9"/>
    <p:sldId id="333" r:id="rId10"/>
    <p:sldId id="260" r:id="rId11"/>
    <p:sldId id="340" r:id="rId12"/>
    <p:sldId id="265" r:id="rId13"/>
    <p:sldId id="367" r:id="rId14"/>
    <p:sldId id="370" r:id="rId15"/>
    <p:sldId id="371" r:id="rId16"/>
    <p:sldId id="341" r:id="rId17"/>
    <p:sldId id="342" r:id="rId18"/>
    <p:sldId id="368" r:id="rId19"/>
    <p:sldId id="343" r:id="rId20"/>
    <p:sldId id="274" r:id="rId21"/>
    <p:sldId id="346" r:id="rId22"/>
    <p:sldId id="347" r:id="rId23"/>
    <p:sldId id="348" r:id="rId24"/>
    <p:sldId id="350" r:id="rId25"/>
    <p:sldId id="352" r:id="rId26"/>
    <p:sldId id="280" r:id="rId27"/>
    <p:sldId id="281" r:id="rId28"/>
    <p:sldId id="356" r:id="rId29"/>
    <p:sldId id="357" r:id="rId30"/>
    <p:sldId id="358" r:id="rId31"/>
    <p:sldId id="359" r:id="rId32"/>
    <p:sldId id="369" r:id="rId33"/>
    <p:sldId id="360" r:id="rId34"/>
    <p:sldId id="361" r:id="rId35"/>
    <p:sldId id="362" r:id="rId36"/>
    <p:sldId id="363" r:id="rId37"/>
    <p:sldId id="364" r:id="rId38"/>
    <p:sldId id="36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713" autoAdjust="0"/>
  </p:normalViewPr>
  <p:slideViewPr>
    <p:cSldViewPr snapToGrid="0">
      <p:cViewPr>
        <p:scale>
          <a:sx n="72" d="100"/>
          <a:sy n="72" d="100"/>
        </p:scale>
        <p:origin x="-612" y="-18"/>
      </p:cViewPr>
      <p:guideLst>
        <p:guide orient="horz" pos="2160"/>
        <p:guide pos="3840"/>
      </p:guideLst>
    </p:cSldViewPr>
  </p:slideViewPr>
  <p:notesTextViewPr>
    <p:cViewPr>
      <p:scale>
        <a:sx n="1" d="1"/>
        <a:sy n="1" d="1"/>
      </p:scale>
      <p:origin x="0" y="0"/>
    </p:cViewPr>
  </p:notesTextViewPr>
  <p:sorterViewPr>
    <p:cViewPr>
      <p:scale>
        <a:sx n="33" d="100"/>
        <a:sy n="33" d="100"/>
      </p:scale>
      <p:origin x="0" y="-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66910-7C78-4130-85EC-03E576C75EE8}"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05E06-E109-4578-86F7-A6374D7E5520}" type="slidenum">
              <a:rPr lang="en-US" smtClean="0"/>
              <a:t>‹#›</a:t>
            </a:fld>
            <a:endParaRPr lang="en-US"/>
          </a:p>
        </p:txBody>
      </p:sp>
    </p:spTree>
    <p:extLst>
      <p:ext uri="{BB962C8B-B14F-4D97-AF65-F5344CB8AC3E}">
        <p14:creationId xmlns:p14="http://schemas.microsoft.com/office/powerpoint/2010/main" val="708499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94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70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8006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985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3679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4311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0825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C6B4A9-1611-4792-9094-5F34BCA07E0B}"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392628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620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8128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066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61769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284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03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694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714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18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08183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E38795-8D0D-4F2E-A7FD-44FADDDF3160}"/>
              </a:ext>
            </a:extLst>
          </p:cNvPr>
          <p:cNvSpPr>
            <a:spLocks noGrp="1"/>
          </p:cNvSpPr>
          <p:nvPr>
            <p:ph type="ctrTitle"/>
          </p:nvPr>
        </p:nvSpPr>
        <p:spPr>
          <a:xfrm>
            <a:off x="1154955" y="2099733"/>
            <a:ext cx="8825658" cy="1567492"/>
          </a:xfrm>
        </p:spPr>
        <p:txBody>
          <a:bodyPr/>
          <a:lstStyle/>
          <a:p>
            <a:pPr algn="ctr"/>
            <a:r>
              <a:rPr lang="en-US" b="1" dirty="0">
                <a:solidFill>
                  <a:schemeClr val="bg1"/>
                </a:solidFill>
              </a:rPr>
              <a:t/>
            </a:r>
            <a:br>
              <a:rPr lang="en-US" b="1" dirty="0">
                <a:solidFill>
                  <a:schemeClr val="bg1"/>
                </a:solidFill>
              </a:rPr>
            </a:br>
            <a:r>
              <a:rPr lang="en-US" b="1" dirty="0" smtClean="0">
                <a:solidFill>
                  <a:schemeClr val="bg1"/>
                </a:solidFill>
              </a:rPr>
              <a:t>Pneumonia </a:t>
            </a:r>
            <a:r>
              <a:rPr lang="en-US" b="1" dirty="0">
                <a:solidFill>
                  <a:schemeClr val="bg1"/>
                </a:solidFill>
              </a:rPr>
              <a:t>in children</a:t>
            </a:r>
          </a:p>
        </p:txBody>
      </p:sp>
      <p:sp>
        <p:nvSpPr>
          <p:cNvPr id="3" name="Subtitle 2">
            <a:extLst>
              <a:ext uri="{FF2B5EF4-FFF2-40B4-BE49-F238E27FC236}">
                <a16:creationId xmlns:a16="http://schemas.microsoft.com/office/drawing/2014/main" xmlns="" id="{57CA20F3-C4FC-4E9C-9DBE-AACAD3E1B245}"/>
              </a:ext>
            </a:extLst>
          </p:cNvPr>
          <p:cNvSpPr>
            <a:spLocks noGrp="1"/>
          </p:cNvSpPr>
          <p:nvPr>
            <p:ph type="subTitle" idx="1"/>
          </p:nvPr>
        </p:nvSpPr>
        <p:spPr>
          <a:xfrm>
            <a:off x="1487816" y="4626210"/>
            <a:ext cx="7766936" cy="1096899"/>
          </a:xfrm>
        </p:spPr>
        <p:txBody>
          <a:bodyPr>
            <a:normAutofit/>
          </a:bodyPr>
          <a:lstStyle/>
          <a:p>
            <a:pPr algn="ctr"/>
            <a:r>
              <a:rPr lang="it-IT" sz="2400" b="1" dirty="0">
                <a:solidFill>
                  <a:srgbClr val="FFFF00"/>
                </a:solidFill>
              </a:rPr>
              <a:t>Ehsan Aljundi</a:t>
            </a:r>
            <a:endParaRPr lang="it-IT" sz="2400" b="1" i="1" dirty="0">
              <a:solidFill>
                <a:srgbClr val="FFFF00"/>
              </a:solidFill>
            </a:endParaRPr>
          </a:p>
          <a:p>
            <a:pPr algn="ctr"/>
            <a:r>
              <a:rPr lang="it-IT" sz="2400" b="1" dirty="0">
                <a:solidFill>
                  <a:srgbClr val="FFFF00"/>
                </a:solidFill>
              </a:rPr>
              <a:t>Consultant Pediatric Pulmonologist</a:t>
            </a:r>
          </a:p>
          <a:p>
            <a:pPr algn="ctr"/>
            <a:endParaRPr lang="en-US" sz="2400" b="1" dirty="0">
              <a:solidFill>
                <a:srgbClr val="FFFF00"/>
              </a:solidFill>
            </a:endParaRPr>
          </a:p>
        </p:txBody>
      </p:sp>
      <p:sp>
        <p:nvSpPr>
          <p:cNvPr id="4" name="TextBox 3"/>
          <p:cNvSpPr txBox="1"/>
          <p:nvPr/>
        </p:nvSpPr>
        <p:spPr>
          <a:xfrm>
            <a:off x="8203097" y="5736463"/>
            <a:ext cx="3445566" cy="646331"/>
          </a:xfrm>
          <a:prstGeom prst="rect">
            <a:avLst/>
          </a:prstGeom>
          <a:solidFill>
            <a:schemeClr val="accent1">
              <a:lumMod val="60000"/>
              <a:lumOff val="40000"/>
            </a:schemeClr>
          </a:solidFill>
        </p:spPr>
        <p:txBody>
          <a:bodyPr wrap="square" rtlCol="1">
            <a:spAutoFit/>
          </a:bodyPr>
          <a:lstStyle/>
          <a:p>
            <a:r>
              <a:rPr lang="ar-JO" dirty="0" smtClean="0"/>
              <a:t>التبييض هو الكلام المكتوب بغير السواد </a:t>
            </a:r>
          </a:p>
          <a:p>
            <a:r>
              <a:rPr lang="ar-JO" dirty="0" smtClean="0"/>
              <a:t>جلَ من لا يسهو,اعذروا لنا التقصير والخطأ  </a:t>
            </a:r>
            <a:endParaRPr lang="ar-JO" dirty="0"/>
          </a:p>
        </p:txBody>
      </p:sp>
    </p:spTree>
    <p:extLst>
      <p:ext uri="{BB962C8B-B14F-4D97-AF65-F5344CB8AC3E}">
        <p14:creationId xmlns:p14="http://schemas.microsoft.com/office/powerpoint/2010/main" val="3713812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Etiology</a:t>
            </a:r>
          </a:p>
        </p:txBody>
      </p:sp>
      <p:sp>
        <p:nvSpPr>
          <p:cNvPr id="3" name="Content Placeholder 2"/>
          <p:cNvSpPr>
            <a:spLocks noGrp="1"/>
          </p:cNvSpPr>
          <p:nvPr>
            <p:ph idx="1"/>
          </p:nvPr>
        </p:nvSpPr>
        <p:spPr>
          <a:xfrm>
            <a:off x="998436" y="2425565"/>
            <a:ext cx="10474877" cy="3619053"/>
          </a:xfrm>
          <a:prstGeom prst="rect">
            <a:avLst/>
          </a:prstGeom>
        </p:spPr>
        <p:txBody>
          <a:bodyPr>
            <a:normAutofit/>
          </a:bodyPr>
          <a:lstStyle/>
          <a:p>
            <a:r>
              <a:rPr lang="en-US" sz="2800" dirty="0">
                <a:solidFill>
                  <a:schemeClr val="tx1"/>
                </a:solidFill>
              </a:rPr>
              <a:t>Overall, </a:t>
            </a:r>
            <a:r>
              <a:rPr lang="en-US" sz="2800" dirty="0">
                <a:solidFill>
                  <a:schemeClr val="accent6">
                    <a:lumMod val="75000"/>
                  </a:schemeClr>
                </a:solidFill>
              </a:rPr>
              <a:t>viruses</a:t>
            </a:r>
            <a:r>
              <a:rPr lang="en-US" sz="2800" dirty="0">
                <a:solidFill>
                  <a:schemeClr val="tx1"/>
                </a:solidFill>
              </a:rPr>
              <a:t> are the most common cause of LRTI in </a:t>
            </a:r>
            <a:r>
              <a:rPr lang="en-US" sz="2800" dirty="0">
                <a:solidFill>
                  <a:schemeClr val="accent6">
                    <a:lumMod val="75000"/>
                  </a:schemeClr>
                </a:solidFill>
              </a:rPr>
              <a:t>children</a:t>
            </a:r>
            <a:r>
              <a:rPr lang="en-US" sz="2800" dirty="0">
                <a:solidFill>
                  <a:schemeClr val="tx1"/>
                </a:solidFill>
              </a:rPr>
              <a:t> (~ 60%), typical and atypical bacteria account for 40-50%, co-infection is common (20 – 30</a:t>
            </a:r>
            <a:r>
              <a:rPr lang="en-US" sz="2800" dirty="0" smtClean="0">
                <a:solidFill>
                  <a:schemeClr val="tx1"/>
                </a:solidFill>
              </a:rPr>
              <a:t>%)</a:t>
            </a:r>
          </a:p>
          <a:p>
            <a:r>
              <a:rPr lang="en-US" sz="2800" dirty="0" smtClean="0">
                <a:solidFill>
                  <a:schemeClr val="tx1"/>
                </a:solidFill>
              </a:rPr>
              <a:t>With </a:t>
            </a:r>
            <a:r>
              <a:rPr lang="en-US" sz="2800" dirty="0">
                <a:solidFill>
                  <a:schemeClr val="tx1"/>
                </a:solidFill>
              </a:rPr>
              <a:t>identification of new viruses, mutations in old viruses, and effect of vaccination in reducing certain bacterial infections the map of etiology keeps </a:t>
            </a:r>
            <a:r>
              <a:rPr lang="en-US" sz="2800" dirty="0" smtClean="0">
                <a:solidFill>
                  <a:schemeClr val="tx1"/>
                </a:solidFill>
              </a:rPr>
              <a:t>changing</a:t>
            </a:r>
          </a:p>
          <a:p>
            <a:r>
              <a:rPr lang="en-US" sz="2800" dirty="0" smtClean="0">
                <a:solidFill>
                  <a:schemeClr val="tx1"/>
                </a:solidFill>
              </a:rPr>
              <a:t>COVID-19 is the new player in the last 2 years</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99A643-1E82-6F53-7B93-12D0A3CEAB6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851DF2C7-7EEA-94D7-4303-E84F0CA871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53" y="904515"/>
            <a:ext cx="11757143" cy="4767236"/>
          </a:xfrm>
        </p:spPr>
      </p:pic>
      <p:sp>
        <p:nvSpPr>
          <p:cNvPr id="3" name="Oval 2"/>
          <p:cNvSpPr/>
          <p:nvPr/>
        </p:nvSpPr>
        <p:spPr>
          <a:xfrm>
            <a:off x="383060" y="3867664"/>
            <a:ext cx="1532238" cy="1297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Like sepsis causes  </a:t>
            </a:r>
            <a:endParaRPr lang="ar-JO" dirty="0"/>
          </a:p>
        </p:txBody>
      </p:sp>
      <p:sp>
        <p:nvSpPr>
          <p:cNvPr id="4" name="Oval 3"/>
          <p:cNvSpPr/>
          <p:nvPr/>
        </p:nvSpPr>
        <p:spPr>
          <a:xfrm>
            <a:off x="0" y="5535827"/>
            <a:ext cx="5993027" cy="1075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Post neonatal period definitely the most important cause &gt;viruses &gt;the most common virus is RSV</a:t>
            </a:r>
            <a:endParaRPr lang="ar-JO" dirty="0"/>
          </a:p>
        </p:txBody>
      </p:sp>
      <p:sp>
        <p:nvSpPr>
          <p:cNvPr id="6" name="Oval 5"/>
          <p:cNvSpPr/>
          <p:nvPr/>
        </p:nvSpPr>
        <p:spPr>
          <a:xfrm>
            <a:off x="6178378" y="5350475"/>
            <a:ext cx="3163329" cy="1445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t>S.pneumococcus</a:t>
            </a:r>
            <a:r>
              <a:rPr lang="en-US" dirty="0" smtClean="0"/>
              <a:t> in non vaccinated patients </a:t>
            </a:r>
            <a:endParaRPr lang="ar-JO" dirty="0"/>
          </a:p>
        </p:txBody>
      </p:sp>
      <p:sp>
        <p:nvSpPr>
          <p:cNvPr id="7" name="Rectangle 6"/>
          <p:cNvSpPr/>
          <p:nvPr/>
        </p:nvSpPr>
        <p:spPr>
          <a:xfrm>
            <a:off x="4880919" y="4516393"/>
            <a:ext cx="3064476" cy="834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&lt;3months with conjunctivitis and pneumonia , </a:t>
            </a:r>
            <a:r>
              <a:rPr lang="en-US" sz="1200" dirty="0" smtClean="0"/>
              <a:t>vaginally acquired  </a:t>
            </a:r>
            <a:endParaRPr lang="ar-JO" sz="1200" dirty="0"/>
          </a:p>
        </p:txBody>
      </p:sp>
      <p:sp>
        <p:nvSpPr>
          <p:cNvPr id="11" name="Right Arrow 10"/>
          <p:cNvSpPr/>
          <p:nvPr/>
        </p:nvSpPr>
        <p:spPr>
          <a:xfrm>
            <a:off x="4677033" y="4531838"/>
            <a:ext cx="185351" cy="191531"/>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cxnSp>
        <p:nvCxnSpPr>
          <p:cNvPr id="13" name="Straight Arrow Connector 12"/>
          <p:cNvCxnSpPr/>
          <p:nvPr/>
        </p:nvCxnSpPr>
        <p:spPr>
          <a:xfrm flipV="1">
            <a:off x="4263081" y="5263978"/>
            <a:ext cx="5350476" cy="86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9910118" y="4627603"/>
            <a:ext cx="2174790" cy="1044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Before vaccination and it cause bad pneumonia</a:t>
            </a:r>
            <a:endParaRPr lang="ar-JO" dirty="0"/>
          </a:p>
        </p:txBody>
      </p:sp>
      <p:sp>
        <p:nvSpPr>
          <p:cNvPr id="15" name="Down Arrow 14"/>
          <p:cNvSpPr/>
          <p:nvPr/>
        </p:nvSpPr>
        <p:spPr>
          <a:xfrm>
            <a:off x="10194324" y="1161536"/>
            <a:ext cx="1507525" cy="877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smtClean="0"/>
              <a:t>School age  </a:t>
            </a:r>
            <a:endParaRPr lang="ar-JO" sz="1100" dirty="0"/>
          </a:p>
        </p:txBody>
      </p:sp>
    </p:spTree>
    <p:extLst>
      <p:ext uri="{BB962C8B-B14F-4D97-AF65-F5344CB8AC3E}">
        <p14:creationId xmlns:p14="http://schemas.microsoft.com/office/powerpoint/2010/main" val="3139811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358346" y="692697"/>
            <a:ext cx="7735330" cy="5757329"/>
          </a:xfrm>
          <a:prstGeom prst="rect">
            <a:avLst/>
          </a:prstGeom>
          <a:noFill/>
          <a:ln w="38100">
            <a:solidFill>
              <a:schemeClr val="tx1"/>
            </a:solid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576780" y="6533123"/>
            <a:ext cx="3519159" cy="268323"/>
          </a:xfrm>
          <a:prstGeom prst="rect">
            <a:avLst/>
          </a:prstGeom>
          <a:ln>
            <a:noFill/>
          </a:ln>
          <a:effectLst/>
        </p:spPr>
      </p:pic>
      <p:sp>
        <p:nvSpPr>
          <p:cNvPr id="3" name="Rectangle 2"/>
          <p:cNvSpPr/>
          <p:nvPr/>
        </p:nvSpPr>
        <p:spPr>
          <a:xfrm>
            <a:off x="8126627" y="481913"/>
            <a:ext cx="3987114" cy="1902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This is a study on the patients who admitted with pneumonia and take nasal swab </a:t>
            </a:r>
            <a:r>
              <a:rPr lang="en-US" dirty="0"/>
              <a:t>f</a:t>
            </a:r>
            <a:r>
              <a:rPr lang="en-US" dirty="0" smtClean="0"/>
              <a:t>rom them to know the organisms that they had </a:t>
            </a:r>
            <a:endParaRPr lang="ar-JO" dirty="0"/>
          </a:p>
        </p:txBody>
      </p:sp>
      <p:sp>
        <p:nvSpPr>
          <p:cNvPr id="5" name="Rectangle 4"/>
          <p:cNvSpPr/>
          <p:nvPr/>
        </p:nvSpPr>
        <p:spPr>
          <a:xfrm>
            <a:off x="8126628" y="2384854"/>
            <a:ext cx="3987113" cy="1902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If you notice there’s a lot of patients with HRS &gt;that’s because they admitted in winter  and its very likely to find rhino virus in the nasopharyngeal swab</a:t>
            </a:r>
          </a:p>
          <a:p>
            <a:pPr algn="ctr"/>
            <a:r>
              <a:rPr lang="en-US" dirty="0" smtClean="0"/>
              <a:t>So its not really the cause of pneumonia   </a:t>
            </a:r>
            <a:endParaRPr lang="ar-JO" dirty="0"/>
          </a:p>
        </p:txBody>
      </p:sp>
      <p:sp>
        <p:nvSpPr>
          <p:cNvPr id="6" name="Rectangle 5"/>
          <p:cNvSpPr/>
          <p:nvPr/>
        </p:nvSpPr>
        <p:spPr>
          <a:xfrm>
            <a:off x="8126628" y="4287794"/>
            <a:ext cx="3987113" cy="642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HMPV=human metapneumovirus</a:t>
            </a:r>
          </a:p>
          <a:p>
            <a:pPr algn="ctr"/>
            <a:r>
              <a:rPr lang="en-US" dirty="0" smtClean="0"/>
              <a:t>Similar to RSV  </a:t>
            </a:r>
            <a:endParaRPr lang="ar-JO" dirty="0"/>
          </a:p>
        </p:txBody>
      </p:sp>
      <p:sp>
        <p:nvSpPr>
          <p:cNvPr id="7" name="Rectangle 6"/>
          <p:cNvSpPr/>
          <p:nvPr/>
        </p:nvSpPr>
        <p:spPr>
          <a:xfrm>
            <a:off x="8126627" y="4930345"/>
            <a:ext cx="3987114" cy="1050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t>M.Pneumonia</a:t>
            </a:r>
            <a:r>
              <a:rPr lang="en-US" dirty="0" smtClean="0"/>
              <a:t> very uncommon &lt;2y so we don’t give to those patients azithromycin </a:t>
            </a:r>
            <a:endParaRPr lang="ar-JO" dirty="0"/>
          </a:p>
        </p:txBody>
      </p:sp>
      <p:sp>
        <p:nvSpPr>
          <p:cNvPr id="8" name="Rectangle 7"/>
          <p:cNvSpPr/>
          <p:nvPr/>
        </p:nvSpPr>
        <p:spPr>
          <a:xfrm>
            <a:off x="8126628" y="5980669"/>
            <a:ext cx="3987113" cy="820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t>S.Pneumonia</a:t>
            </a:r>
            <a:r>
              <a:rPr lang="en-US" dirty="0" smtClean="0"/>
              <a:t> not present a lot because they had a vaccine against it </a:t>
            </a:r>
            <a:endParaRPr lang="ar-J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xmlns="" id="{0BAF0974-FA99-1A26-F7A5-AB53488AD837}"/>
              </a:ext>
            </a:extLst>
          </p:cNvPr>
          <p:cNvPicPr>
            <a:picLocks noChangeAspect="1"/>
          </p:cNvPicPr>
          <p:nvPr/>
        </p:nvPicPr>
        <p:blipFill rotWithShape="1">
          <a:blip r:embed="rId2">
            <a:extLst>
              <a:ext uri="{28A0092B-C50C-407E-A947-70E740481C1C}">
                <a14:useLocalDpi xmlns:a14="http://schemas.microsoft.com/office/drawing/2010/main" val="0"/>
              </a:ext>
            </a:extLst>
          </a:blip>
          <a:srcRect l="-1" r="-797" b="45517"/>
          <a:stretch/>
        </p:blipFill>
        <p:spPr>
          <a:xfrm>
            <a:off x="5800001" y="481912"/>
            <a:ext cx="6020598" cy="6376087"/>
          </a:xfrm>
          <a:prstGeom prst="rect">
            <a:avLst/>
          </a:prstGeom>
        </p:spPr>
      </p:pic>
      <p:sp>
        <p:nvSpPr>
          <p:cNvPr id="9" name="TextBox 8"/>
          <p:cNvSpPr txBox="1"/>
          <p:nvPr/>
        </p:nvSpPr>
        <p:spPr>
          <a:xfrm>
            <a:off x="2817341" y="1349430"/>
            <a:ext cx="2982660" cy="338554"/>
          </a:xfrm>
          <a:prstGeom prst="rect">
            <a:avLst/>
          </a:prstGeom>
          <a:noFill/>
        </p:spPr>
        <p:txBody>
          <a:bodyPr wrap="square" rtlCol="1">
            <a:spAutoFit/>
          </a:bodyPr>
          <a:lstStyle/>
          <a:p>
            <a:r>
              <a:rPr lang="en-US" sz="1600" dirty="0" smtClean="0">
                <a:solidFill>
                  <a:schemeClr val="bg1"/>
                </a:solidFill>
              </a:rPr>
              <a:t>Lobar pneumonia , effusions </a:t>
            </a:r>
            <a:endParaRPr lang="ar-JO" sz="1600" dirty="0">
              <a:solidFill>
                <a:schemeClr val="bg1"/>
              </a:solidFill>
            </a:endParaRPr>
          </a:p>
        </p:txBody>
      </p:sp>
      <p:sp>
        <p:nvSpPr>
          <p:cNvPr id="10" name="Right Arrow 9"/>
          <p:cNvSpPr/>
          <p:nvPr/>
        </p:nvSpPr>
        <p:spPr>
          <a:xfrm>
            <a:off x="5696465" y="1434069"/>
            <a:ext cx="210065" cy="169277"/>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1" name="TextBox 10"/>
          <p:cNvSpPr txBox="1"/>
          <p:nvPr/>
        </p:nvSpPr>
        <p:spPr>
          <a:xfrm>
            <a:off x="1964724" y="1817812"/>
            <a:ext cx="3781168" cy="307777"/>
          </a:xfrm>
          <a:prstGeom prst="rect">
            <a:avLst/>
          </a:prstGeom>
          <a:noFill/>
        </p:spPr>
        <p:txBody>
          <a:bodyPr wrap="square" rtlCol="1">
            <a:spAutoFit/>
          </a:bodyPr>
          <a:lstStyle/>
          <a:p>
            <a:r>
              <a:rPr lang="en-US" sz="1400" dirty="0" smtClean="0">
                <a:solidFill>
                  <a:schemeClr val="bg1"/>
                </a:solidFill>
              </a:rPr>
              <a:t>Rarely ,strep </a:t>
            </a:r>
            <a:r>
              <a:rPr lang="en-US" sz="1400" dirty="0" err="1" smtClean="0">
                <a:solidFill>
                  <a:schemeClr val="bg1"/>
                </a:solidFill>
              </a:rPr>
              <a:t>pyogenes</a:t>
            </a:r>
            <a:r>
              <a:rPr lang="en-US" sz="1400" dirty="0" smtClean="0">
                <a:solidFill>
                  <a:schemeClr val="bg1"/>
                </a:solidFill>
              </a:rPr>
              <a:t> ,bad pneumonia  </a:t>
            </a:r>
            <a:endParaRPr lang="ar-JO" sz="1400" dirty="0">
              <a:solidFill>
                <a:schemeClr val="bg1"/>
              </a:solidFill>
            </a:endParaRPr>
          </a:p>
        </p:txBody>
      </p:sp>
      <p:sp>
        <p:nvSpPr>
          <p:cNvPr id="13" name="Right Arrow 12"/>
          <p:cNvSpPr/>
          <p:nvPr/>
        </p:nvSpPr>
        <p:spPr>
          <a:xfrm>
            <a:off x="5585254" y="1894755"/>
            <a:ext cx="321276" cy="153889"/>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4" name="TextBox 13"/>
          <p:cNvSpPr txBox="1"/>
          <p:nvPr/>
        </p:nvSpPr>
        <p:spPr>
          <a:xfrm>
            <a:off x="3539316" y="2067137"/>
            <a:ext cx="2157149" cy="338554"/>
          </a:xfrm>
          <a:prstGeom prst="rect">
            <a:avLst/>
          </a:prstGeom>
          <a:noFill/>
        </p:spPr>
        <p:txBody>
          <a:bodyPr wrap="square" rtlCol="1">
            <a:spAutoFit/>
          </a:bodyPr>
          <a:lstStyle/>
          <a:p>
            <a:r>
              <a:rPr lang="en-US" sz="1600" dirty="0" smtClean="0"/>
              <a:t>Headache, malaise </a:t>
            </a:r>
            <a:endParaRPr lang="ar-JO" sz="1600" dirty="0"/>
          </a:p>
        </p:txBody>
      </p:sp>
      <p:sp>
        <p:nvSpPr>
          <p:cNvPr id="15" name="Right Arrow 14"/>
          <p:cNvSpPr/>
          <p:nvPr/>
        </p:nvSpPr>
        <p:spPr>
          <a:xfrm>
            <a:off x="5585254" y="2192035"/>
            <a:ext cx="321276" cy="14339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6" name="TextBox 15"/>
          <p:cNvSpPr txBox="1"/>
          <p:nvPr/>
        </p:nvSpPr>
        <p:spPr>
          <a:xfrm>
            <a:off x="2780270" y="2716348"/>
            <a:ext cx="3021227" cy="830997"/>
          </a:xfrm>
          <a:prstGeom prst="rect">
            <a:avLst/>
          </a:prstGeom>
          <a:noFill/>
        </p:spPr>
        <p:txBody>
          <a:bodyPr wrap="square" rtlCol="1">
            <a:spAutoFit/>
          </a:bodyPr>
          <a:lstStyle/>
          <a:p>
            <a:r>
              <a:rPr lang="en-US" sz="1600" dirty="0" smtClean="0">
                <a:solidFill>
                  <a:schemeClr val="tx1">
                    <a:lumMod val="65000"/>
                    <a:lumOff val="35000"/>
                  </a:schemeClr>
                </a:solidFill>
              </a:rPr>
              <a:t>From the mouth or the GI so on aspiration pneumonia think about anaerobes  </a:t>
            </a:r>
            <a:endParaRPr lang="ar-JO" sz="1600" dirty="0">
              <a:solidFill>
                <a:schemeClr val="tx1">
                  <a:lumMod val="65000"/>
                  <a:lumOff val="35000"/>
                </a:schemeClr>
              </a:solidFill>
            </a:endParaRPr>
          </a:p>
        </p:txBody>
      </p:sp>
      <p:sp>
        <p:nvSpPr>
          <p:cNvPr id="19" name="Right Arrow 18"/>
          <p:cNvSpPr/>
          <p:nvPr/>
        </p:nvSpPr>
        <p:spPr>
          <a:xfrm>
            <a:off x="5585254" y="3106212"/>
            <a:ext cx="321276" cy="115193"/>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20" name="TextBox 19"/>
          <p:cNvSpPr txBox="1"/>
          <p:nvPr/>
        </p:nvSpPr>
        <p:spPr>
          <a:xfrm>
            <a:off x="457200" y="3731739"/>
            <a:ext cx="5128055" cy="646331"/>
          </a:xfrm>
          <a:prstGeom prst="rect">
            <a:avLst/>
          </a:prstGeom>
          <a:noFill/>
        </p:spPr>
        <p:txBody>
          <a:bodyPr wrap="square" rtlCol="1">
            <a:spAutoFit/>
          </a:bodyPr>
          <a:lstStyle/>
          <a:p>
            <a:r>
              <a:rPr lang="en-US" dirty="0" smtClean="0"/>
              <a:t>Infants very bad bilateral may lead to necrotizing pneumonia , </a:t>
            </a:r>
            <a:r>
              <a:rPr lang="en-US" dirty="0" err="1" smtClean="0"/>
              <a:t>pneumatoceles</a:t>
            </a:r>
            <a:r>
              <a:rPr lang="en-US" dirty="0" smtClean="0"/>
              <a:t> </a:t>
            </a:r>
            <a:endParaRPr lang="ar-JO" dirty="0"/>
          </a:p>
        </p:txBody>
      </p:sp>
      <p:sp>
        <p:nvSpPr>
          <p:cNvPr id="21" name="Right Arrow 20"/>
          <p:cNvSpPr/>
          <p:nvPr/>
        </p:nvSpPr>
        <p:spPr>
          <a:xfrm>
            <a:off x="5609969" y="3978875"/>
            <a:ext cx="321275" cy="234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2" name="Right Arrow 1"/>
          <p:cNvSpPr/>
          <p:nvPr/>
        </p:nvSpPr>
        <p:spPr>
          <a:xfrm>
            <a:off x="8534400" y="2071054"/>
            <a:ext cx="275900" cy="296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362166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xmlns="" id="{0BAF0974-FA99-1A26-F7A5-AB53488AD837}"/>
              </a:ext>
            </a:extLst>
          </p:cNvPr>
          <p:cNvPicPr>
            <a:picLocks noChangeAspect="1"/>
          </p:cNvPicPr>
          <p:nvPr/>
        </p:nvPicPr>
        <p:blipFill rotWithShape="1">
          <a:blip r:embed="rId2">
            <a:extLst>
              <a:ext uri="{28A0092B-C50C-407E-A947-70E740481C1C}">
                <a14:useLocalDpi xmlns:a14="http://schemas.microsoft.com/office/drawing/2010/main" val="0"/>
              </a:ext>
            </a:extLst>
          </a:blip>
          <a:srcRect t="53080" r="5776"/>
          <a:stretch/>
        </p:blipFill>
        <p:spPr>
          <a:xfrm>
            <a:off x="6501861" y="716692"/>
            <a:ext cx="5520093" cy="5733535"/>
          </a:xfrm>
          <a:prstGeom prst="rect">
            <a:avLst/>
          </a:prstGeom>
        </p:spPr>
      </p:pic>
      <p:sp>
        <p:nvSpPr>
          <p:cNvPr id="5" name="Right Arrow 4"/>
          <p:cNvSpPr/>
          <p:nvPr/>
        </p:nvSpPr>
        <p:spPr>
          <a:xfrm>
            <a:off x="5869457" y="1405578"/>
            <a:ext cx="729049" cy="179173"/>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TextBox 5"/>
          <p:cNvSpPr txBox="1"/>
          <p:nvPr/>
        </p:nvSpPr>
        <p:spPr>
          <a:xfrm>
            <a:off x="4670854" y="1309811"/>
            <a:ext cx="1408668" cy="370706"/>
          </a:xfrm>
          <a:prstGeom prst="rect">
            <a:avLst/>
          </a:prstGeom>
          <a:noFill/>
        </p:spPr>
        <p:txBody>
          <a:bodyPr wrap="square" rtlCol="1">
            <a:spAutoFit/>
          </a:bodyPr>
          <a:lstStyle/>
          <a:p>
            <a:r>
              <a:rPr lang="en-US" dirty="0" smtClean="0"/>
              <a:t>Wheezing </a:t>
            </a:r>
            <a:endParaRPr lang="ar-JO" dirty="0"/>
          </a:p>
        </p:txBody>
      </p:sp>
      <p:sp>
        <p:nvSpPr>
          <p:cNvPr id="7" name="Right Arrow 6"/>
          <p:cNvSpPr/>
          <p:nvPr/>
        </p:nvSpPr>
        <p:spPr>
          <a:xfrm>
            <a:off x="6079522" y="2100649"/>
            <a:ext cx="518984" cy="24713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ectangle 7"/>
          <p:cNvSpPr/>
          <p:nvPr/>
        </p:nvSpPr>
        <p:spPr>
          <a:xfrm>
            <a:off x="1631092" y="1940011"/>
            <a:ext cx="4448430" cy="568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Conjunctivitis ,lymphadenopathy ,GI symptoms, high fever  </a:t>
            </a:r>
            <a:endParaRPr lang="ar-JO" dirty="0"/>
          </a:p>
        </p:txBody>
      </p:sp>
      <p:sp>
        <p:nvSpPr>
          <p:cNvPr id="2" name="TextBox 1"/>
          <p:cNvSpPr txBox="1"/>
          <p:nvPr/>
        </p:nvSpPr>
        <p:spPr>
          <a:xfrm>
            <a:off x="2193324" y="4432506"/>
            <a:ext cx="4040657" cy="369332"/>
          </a:xfrm>
          <a:prstGeom prst="rect">
            <a:avLst/>
          </a:prstGeom>
          <a:noFill/>
        </p:spPr>
        <p:txBody>
          <a:bodyPr wrap="square" rtlCol="1">
            <a:spAutoFit/>
          </a:bodyPr>
          <a:lstStyle/>
          <a:p>
            <a:r>
              <a:rPr lang="en-US" dirty="0" smtClean="0"/>
              <a:t>Very bad pneumonia can be fatal </a:t>
            </a:r>
            <a:endParaRPr lang="ar-JO" dirty="0"/>
          </a:p>
        </p:txBody>
      </p:sp>
      <p:sp>
        <p:nvSpPr>
          <p:cNvPr id="3" name="Right Arrow 2"/>
          <p:cNvSpPr/>
          <p:nvPr/>
        </p:nvSpPr>
        <p:spPr>
          <a:xfrm>
            <a:off x="6233981" y="4522573"/>
            <a:ext cx="376880" cy="160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ight Arrow 8"/>
          <p:cNvSpPr/>
          <p:nvPr/>
        </p:nvSpPr>
        <p:spPr>
          <a:xfrm>
            <a:off x="6079522" y="4102443"/>
            <a:ext cx="518984"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0" name="Right Arrow 9"/>
          <p:cNvSpPr/>
          <p:nvPr/>
        </p:nvSpPr>
        <p:spPr>
          <a:xfrm>
            <a:off x="8884508" y="4102443"/>
            <a:ext cx="531341"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1" name="TextBox 10"/>
          <p:cNvSpPr txBox="1"/>
          <p:nvPr/>
        </p:nvSpPr>
        <p:spPr>
          <a:xfrm>
            <a:off x="1470452" y="3751530"/>
            <a:ext cx="5486400" cy="307777"/>
          </a:xfrm>
          <a:prstGeom prst="rect">
            <a:avLst/>
          </a:prstGeom>
          <a:noFill/>
        </p:spPr>
        <p:txBody>
          <a:bodyPr wrap="square" rtlCol="1">
            <a:spAutoFit/>
          </a:bodyPr>
          <a:lstStyle/>
          <a:p>
            <a:r>
              <a:rPr lang="en-US" sz="1400" dirty="0" smtClean="0"/>
              <a:t>Congenital pneumonia , one of the TORCH infections   </a:t>
            </a:r>
            <a:endParaRPr lang="ar-JO" sz="1400" dirty="0"/>
          </a:p>
        </p:txBody>
      </p:sp>
      <p:sp>
        <p:nvSpPr>
          <p:cNvPr id="12" name="Right Arrow 11"/>
          <p:cNvSpPr/>
          <p:nvPr/>
        </p:nvSpPr>
        <p:spPr>
          <a:xfrm>
            <a:off x="6190071" y="3812744"/>
            <a:ext cx="408435" cy="185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59578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5878" y="2478155"/>
            <a:ext cx="7460973" cy="1569660"/>
          </a:xfrm>
          <a:prstGeom prst="rect">
            <a:avLst/>
          </a:prstGeom>
          <a:noFill/>
        </p:spPr>
        <p:txBody>
          <a:bodyPr wrap="square" rtlCol="1">
            <a:spAutoFit/>
          </a:bodyPr>
          <a:lstStyle/>
          <a:p>
            <a:r>
              <a:rPr lang="ar-JO" sz="4800" b="1" dirty="0" smtClean="0"/>
              <a:t>لا تترك الحلم قيد   اللهو والرغد </a:t>
            </a:r>
          </a:p>
          <a:p>
            <a:r>
              <a:rPr lang="ar-JO" sz="4800" b="1" dirty="0" smtClean="0"/>
              <a:t>فالحلم يجنى بدأب   الجد والكبد </a:t>
            </a:r>
            <a:endParaRPr lang="ar-JO" sz="4800" b="1" dirty="0"/>
          </a:p>
        </p:txBody>
      </p:sp>
    </p:spTree>
    <p:extLst>
      <p:ext uri="{BB962C8B-B14F-4D97-AF65-F5344CB8AC3E}">
        <p14:creationId xmlns:p14="http://schemas.microsoft.com/office/powerpoint/2010/main" val="3105875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D45DA-C2F3-5CE5-E781-33F570D52DF4}"/>
              </a:ext>
            </a:extLst>
          </p:cNvPr>
          <p:cNvSpPr>
            <a:spLocks noGrp="1"/>
          </p:cNvSpPr>
          <p:nvPr>
            <p:ph type="title"/>
          </p:nvPr>
        </p:nvSpPr>
        <p:spPr/>
        <p:txBody>
          <a:bodyPr/>
          <a:lstStyle/>
          <a:p>
            <a:pPr algn="ctr"/>
            <a:r>
              <a:rPr lang="en-US" dirty="0"/>
              <a:t>Clinical Manifestations</a:t>
            </a:r>
          </a:p>
        </p:txBody>
      </p:sp>
      <p:sp>
        <p:nvSpPr>
          <p:cNvPr id="3" name="Content Placeholder 2">
            <a:extLst>
              <a:ext uri="{FF2B5EF4-FFF2-40B4-BE49-F238E27FC236}">
                <a16:creationId xmlns:a16="http://schemas.microsoft.com/office/drawing/2014/main" xmlns="" id="{F0D22DED-6971-DDB9-A05B-573797E0DC7D}"/>
              </a:ext>
            </a:extLst>
          </p:cNvPr>
          <p:cNvSpPr>
            <a:spLocks noGrp="1"/>
          </p:cNvSpPr>
          <p:nvPr>
            <p:ph idx="1"/>
          </p:nvPr>
        </p:nvSpPr>
        <p:spPr/>
        <p:txBody>
          <a:bodyPr/>
          <a:lstStyle/>
          <a:p>
            <a:r>
              <a:rPr lang="en-US" dirty="0"/>
              <a:t>Clinical features depends on : </a:t>
            </a:r>
          </a:p>
          <a:p>
            <a:pPr marL="0" indent="0">
              <a:buNone/>
            </a:pPr>
            <a:r>
              <a:rPr lang="en-US" b="1" dirty="0"/>
              <a:t>           </a:t>
            </a:r>
            <a:r>
              <a:rPr lang="en-US" b="1" dirty="0" smtClean="0"/>
              <a:t> </a:t>
            </a:r>
            <a:r>
              <a:rPr lang="en-US" b="1" dirty="0"/>
              <a:t>1-Age </a:t>
            </a:r>
            <a:endParaRPr lang="en-US" b="1" dirty="0" smtClean="0"/>
          </a:p>
          <a:p>
            <a:pPr marL="0" indent="0">
              <a:buNone/>
            </a:pPr>
            <a:r>
              <a:rPr lang="en-US" b="1" dirty="0"/>
              <a:t>	 </a:t>
            </a:r>
            <a:r>
              <a:rPr lang="en-US" b="1" dirty="0" smtClean="0"/>
              <a:t>    2- </a:t>
            </a:r>
            <a:r>
              <a:rPr lang="en-US" b="1" dirty="0"/>
              <a:t>Immune system response  </a:t>
            </a:r>
          </a:p>
          <a:p>
            <a:pPr marL="0" indent="0">
              <a:buNone/>
            </a:pPr>
            <a:r>
              <a:rPr lang="en-US" dirty="0"/>
              <a:t>            </a:t>
            </a:r>
            <a:r>
              <a:rPr lang="en-US" b="1" dirty="0"/>
              <a:t>3- Virulence of the organisms</a:t>
            </a:r>
            <a:endParaRPr lang="en-US" dirty="0"/>
          </a:p>
        </p:txBody>
      </p:sp>
    </p:spTree>
    <p:extLst>
      <p:ext uri="{BB962C8B-B14F-4D97-AF65-F5344CB8AC3E}">
        <p14:creationId xmlns:p14="http://schemas.microsoft.com/office/powerpoint/2010/main" val="3361336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36C29AD-22EB-F49C-1704-45567FEBCEE9}"/>
              </a:ext>
            </a:extLst>
          </p:cNvPr>
          <p:cNvSpPr>
            <a:spLocks noGrp="1"/>
          </p:cNvSpPr>
          <p:nvPr>
            <p:ph idx="1"/>
          </p:nvPr>
        </p:nvSpPr>
        <p:spPr>
          <a:xfrm>
            <a:off x="1049154" y="2521819"/>
            <a:ext cx="10318282" cy="3551722"/>
          </a:xfrm>
        </p:spPr>
        <p:txBody>
          <a:bodyPr>
            <a:normAutofit/>
          </a:bodyPr>
          <a:lstStyle/>
          <a:p>
            <a:r>
              <a:rPr lang="en-GB" sz="2000" dirty="0" smtClean="0">
                <a:solidFill>
                  <a:schemeClr val="tx1"/>
                </a:solidFill>
              </a:rPr>
              <a:t>May be preceded </a:t>
            </a:r>
            <a:r>
              <a:rPr lang="en-GB" sz="2000" dirty="0">
                <a:solidFill>
                  <a:schemeClr val="tx1"/>
                </a:solidFill>
              </a:rPr>
              <a:t>by several days of symptoms of </a:t>
            </a:r>
            <a:r>
              <a:rPr lang="en-GB" sz="2000" dirty="0" smtClean="0">
                <a:solidFill>
                  <a:schemeClr val="tx1"/>
                </a:solidFill>
              </a:rPr>
              <a:t>an </a:t>
            </a:r>
            <a:r>
              <a:rPr lang="en-GB" sz="2000" dirty="0">
                <a:solidFill>
                  <a:schemeClr val="tx1"/>
                </a:solidFill>
              </a:rPr>
              <a:t>upper respiratory tract infection, typically rhinitis and </a:t>
            </a:r>
            <a:r>
              <a:rPr lang="en-GB" sz="2000" dirty="0" smtClean="0">
                <a:solidFill>
                  <a:schemeClr val="tx1"/>
                </a:solidFill>
              </a:rPr>
              <a:t>cough, especially viral pneumonia</a:t>
            </a:r>
            <a:endParaRPr lang="en-GB" sz="2000" dirty="0">
              <a:solidFill>
                <a:schemeClr val="tx1"/>
              </a:solidFill>
            </a:endParaRPr>
          </a:p>
          <a:p>
            <a:r>
              <a:rPr lang="en-GB" sz="2000" dirty="0">
                <a:solidFill>
                  <a:srgbClr val="FF0000"/>
                </a:solidFill>
              </a:rPr>
              <a:t>Cough</a:t>
            </a:r>
            <a:r>
              <a:rPr lang="en-GB" sz="2000" dirty="0">
                <a:solidFill>
                  <a:schemeClr val="tx1"/>
                </a:solidFill>
              </a:rPr>
              <a:t> is the most common presenting symptom of pneumonia, either </a:t>
            </a:r>
            <a:r>
              <a:rPr lang="en-GB" sz="2000" dirty="0" err="1">
                <a:solidFill>
                  <a:schemeClr val="tx1"/>
                </a:solidFill>
              </a:rPr>
              <a:t>productine</a:t>
            </a:r>
            <a:r>
              <a:rPr lang="en-GB" sz="2000" dirty="0">
                <a:solidFill>
                  <a:schemeClr val="tx1"/>
                </a:solidFill>
              </a:rPr>
              <a:t> or non-productive</a:t>
            </a:r>
            <a:r>
              <a:rPr lang="en-GB" sz="2000" dirty="0" smtClean="0">
                <a:solidFill>
                  <a:schemeClr val="tx1"/>
                </a:solidFill>
              </a:rPr>
              <a:t>.(</a:t>
            </a:r>
            <a:r>
              <a:rPr lang="en-GB" dirty="0" smtClean="0">
                <a:solidFill>
                  <a:schemeClr val="accent6">
                    <a:lumMod val="75000"/>
                  </a:schemeClr>
                </a:solidFill>
              </a:rPr>
              <a:t>might be a late symptom especially in bacterial pneumonia )</a:t>
            </a:r>
            <a:endParaRPr lang="en-GB" dirty="0">
              <a:solidFill>
                <a:schemeClr val="accent6">
                  <a:lumMod val="75000"/>
                </a:schemeClr>
              </a:solidFill>
            </a:endParaRPr>
          </a:p>
          <a:p>
            <a:r>
              <a:rPr lang="en-GB" sz="2000" dirty="0" smtClean="0">
                <a:solidFill>
                  <a:srgbClr val="FF0000"/>
                </a:solidFill>
              </a:rPr>
              <a:t>Fever </a:t>
            </a:r>
            <a:r>
              <a:rPr lang="en-GB" sz="2000" dirty="0" smtClean="0">
                <a:solidFill>
                  <a:schemeClr val="tx1"/>
                </a:solidFill>
              </a:rPr>
              <a:t>is the most </a:t>
            </a:r>
            <a:r>
              <a:rPr lang="en-GB" sz="2000" dirty="0">
                <a:solidFill>
                  <a:schemeClr val="tx1"/>
                </a:solidFill>
              </a:rPr>
              <a:t>sensitive sign. The presence and degree of fever depends on the microorganism involved, but high temperature (38.4°C) within 72 hours after admission and the presence of pleural effusion have both been reported to be significantly associated with bacterial pneumonia.</a:t>
            </a:r>
          </a:p>
          <a:p>
            <a:endParaRPr lang="en-US" sz="2000" dirty="0"/>
          </a:p>
        </p:txBody>
      </p:sp>
      <p:sp>
        <p:nvSpPr>
          <p:cNvPr id="4" name="Title 1">
            <a:extLst>
              <a:ext uri="{FF2B5EF4-FFF2-40B4-BE49-F238E27FC236}">
                <a16:creationId xmlns:a16="http://schemas.microsoft.com/office/drawing/2014/main" xmlns="" id="{37DD45DA-C2F3-5CE5-E781-33F570D52DF4}"/>
              </a:ext>
            </a:extLst>
          </p:cNvPr>
          <p:cNvSpPr>
            <a:spLocks noGrp="1"/>
          </p:cNvSpPr>
          <p:nvPr>
            <p:ph type="title"/>
          </p:nvPr>
        </p:nvSpPr>
        <p:spPr/>
        <p:txBody>
          <a:bodyPr/>
          <a:lstStyle/>
          <a:p>
            <a:pPr algn="ctr"/>
            <a:r>
              <a:rPr lang="en-US" dirty="0"/>
              <a:t>Clinical Manifestations</a:t>
            </a:r>
          </a:p>
        </p:txBody>
      </p:sp>
    </p:spTree>
    <p:extLst>
      <p:ext uri="{BB962C8B-B14F-4D97-AF65-F5344CB8AC3E}">
        <p14:creationId xmlns:p14="http://schemas.microsoft.com/office/powerpoint/2010/main" val="504917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899" y="2603499"/>
            <a:ext cx="10520413" cy="3806926"/>
          </a:xfrm>
        </p:spPr>
        <p:txBody>
          <a:bodyPr>
            <a:normAutofit fontScale="92500" lnSpcReduction="10000"/>
          </a:bodyPr>
          <a:lstStyle/>
          <a:p>
            <a:r>
              <a:rPr lang="en-US" dirty="0">
                <a:solidFill>
                  <a:schemeClr val="tx1"/>
                </a:solidFill>
              </a:rPr>
              <a:t>retraction and </a:t>
            </a:r>
            <a:r>
              <a:rPr lang="en-US" dirty="0" smtClean="0">
                <a:solidFill>
                  <a:schemeClr val="tx1"/>
                </a:solidFill>
              </a:rPr>
              <a:t>grunting, associated </a:t>
            </a:r>
            <a:r>
              <a:rPr lang="en-US" dirty="0">
                <a:solidFill>
                  <a:schemeClr val="tx1"/>
                </a:solidFill>
              </a:rPr>
              <a:t>with alveolar infiltrates found on a chest radiograph .</a:t>
            </a:r>
            <a:endParaRPr lang="en-GB" dirty="0">
              <a:solidFill>
                <a:schemeClr val="tx1"/>
              </a:solidFill>
            </a:endParaRPr>
          </a:p>
          <a:p>
            <a:r>
              <a:rPr lang="en-GB" dirty="0">
                <a:solidFill>
                  <a:schemeClr val="tx1"/>
                </a:solidFill>
              </a:rPr>
              <a:t> irritability </a:t>
            </a:r>
          </a:p>
          <a:p>
            <a:r>
              <a:rPr lang="en-GB" dirty="0">
                <a:solidFill>
                  <a:schemeClr val="tx1"/>
                </a:solidFill>
              </a:rPr>
              <a:t>decreased feeding.</a:t>
            </a:r>
          </a:p>
          <a:p>
            <a:r>
              <a:rPr lang="en-GB" dirty="0">
                <a:solidFill>
                  <a:schemeClr val="tx1"/>
                </a:solidFill>
              </a:rPr>
              <a:t>Vomiting, particularly post-</a:t>
            </a:r>
            <a:r>
              <a:rPr lang="en-GB" dirty="0" err="1">
                <a:solidFill>
                  <a:schemeClr val="tx1"/>
                </a:solidFill>
              </a:rPr>
              <a:t>tussive</a:t>
            </a:r>
            <a:r>
              <a:rPr lang="en-GB" dirty="0">
                <a:solidFill>
                  <a:schemeClr val="tx1"/>
                </a:solidFill>
              </a:rPr>
              <a:t> emesis</a:t>
            </a:r>
          </a:p>
          <a:p>
            <a:r>
              <a:rPr lang="en-GB" dirty="0">
                <a:solidFill>
                  <a:schemeClr val="tx1"/>
                </a:solidFill>
              </a:rPr>
              <a:t>Chest pain</a:t>
            </a:r>
          </a:p>
          <a:p>
            <a:r>
              <a:rPr lang="en-GB" dirty="0">
                <a:solidFill>
                  <a:schemeClr val="tx1"/>
                </a:solidFill>
              </a:rPr>
              <a:t>Lethargy</a:t>
            </a:r>
          </a:p>
          <a:p>
            <a:r>
              <a:rPr lang="en-GB" dirty="0">
                <a:solidFill>
                  <a:schemeClr val="tx1"/>
                </a:solidFill>
              </a:rPr>
              <a:t>Abdominal pain or tenderness is often seen in children with lower lobe pneumonia</a:t>
            </a:r>
          </a:p>
          <a:p>
            <a:r>
              <a:rPr lang="en-US" dirty="0" smtClean="0">
                <a:solidFill>
                  <a:schemeClr val="tx1"/>
                </a:solidFill>
              </a:rPr>
              <a:t>A </a:t>
            </a:r>
            <a:r>
              <a:rPr lang="en-US" dirty="0">
                <a:solidFill>
                  <a:schemeClr val="tx1"/>
                </a:solidFill>
              </a:rPr>
              <a:t>more gradual clinical onset associated with a combination of symptoms, such as headache, malaise, nonproductive cough, and low-grade fever/no fever, is general associated with infection by atypical pathogens such as M. Pneumonia</a:t>
            </a:r>
            <a:r>
              <a:rPr lang="en-US" dirty="0" smtClean="0">
                <a:solidFill>
                  <a:schemeClr val="tx1"/>
                </a:solidFill>
              </a:rPr>
              <a:t>.(</a:t>
            </a:r>
            <a:r>
              <a:rPr lang="en-US" dirty="0" smtClean="0">
                <a:solidFill>
                  <a:schemeClr val="accent6">
                    <a:lumMod val="75000"/>
                  </a:schemeClr>
                </a:solidFill>
              </a:rPr>
              <a:t>atypical pathogens (come from adults ) &gt;viruses and atypical bacteria &gt;chlamydia ,mycoplasma </a:t>
            </a:r>
            <a:r>
              <a:rPr lang="en-US" dirty="0" err="1" smtClean="0">
                <a:solidFill>
                  <a:schemeClr val="accent6">
                    <a:lumMod val="75000"/>
                  </a:schemeClr>
                </a:solidFill>
              </a:rPr>
              <a:t>ect</a:t>
            </a:r>
            <a:r>
              <a:rPr lang="en-US" dirty="0" smtClean="0">
                <a:solidFill>
                  <a:schemeClr val="accent6">
                    <a:lumMod val="75000"/>
                  </a:schemeClr>
                </a:solidFill>
              </a:rPr>
              <a:t>.) </a:t>
            </a:r>
            <a:endParaRPr lang="en-US" dirty="0">
              <a:solidFill>
                <a:schemeClr val="accent6">
                  <a:lumMod val="75000"/>
                </a:schemeClr>
              </a:solidFill>
            </a:endParaRPr>
          </a:p>
          <a:p>
            <a:endParaRPr lang="en-US" dirty="0"/>
          </a:p>
        </p:txBody>
      </p:sp>
      <p:sp>
        <p:nvSpPr>
          <p:cNvPr id="4" name="Title 1">
            <a:extLst>
              <a:ext uri="{FF2B5EF4-FFF2-40B4-BE49-F238E27FC236}">
                <a16:creationId xmlns:a16="http://schemas.microsoft.com/office/drawing/2014/main" xmlns="" id="{37DD45DA-C2F3-5CE5-E781-33F570D52DF4}"/>
              </a:ext>
            </a:extLst>
          </p:cNvPr>
          <p:cNvSpPr>
            <a:spLocks noGrp="1"/>
          </p:cNvSpPr>
          <p:nvPr>
            <p:ph type="title"/>
          </p:nvPr>
        </p:nvSpPr>
        <p:spPr/>
        <p:txBody>
          <a:bodyPr/>
          <a:lstStyle/>
          <a:p>
            <a:pPr algn="ctr"/>
            <a:r>
              <a:rPr lang="en-US" dirty="0"/>
              <a:t>Clinical Manifestations</a:t>
            </a:r>
          </a:p>
        </p:txBody>
      </p:sp>
      <p:sp>
        <p:nvSpPr>
          <p:cNvPr id="2" name="Right Arrow 1"/>
          <p:cNvSpPr/>
          <p:nvPr/>
        </p:nvSpPr>
        <p:spPr>
          <a:xfrm>
            <a:off x="2594919" y="4361935"/>
            <a:ext cx="370703" cy="135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Rectangle 4"/>
          <p:cNvSpPr/>
          <p:nvPr/>
        </p:nvSpPr>
        <p:spPr>
          <a:xfrm>
            <a:off x="3064474" y="4244544"/>
            <a:ext cx="8254315" cy="661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t>If the inflammation involves the pleura  because it has pain receptors , most of cases of pneumonia they don’t have chest pain epically in children  </a:t>
            </a:r>
            <a:endParaRPr lang="ar-JO" sz="1400" dirty="0"/>
          </a:p>
        </p:txBody>
      </p:sp>
      <p:sp>
        <p:nvSpPr>
          <p:cNvPr id="6" name="Rectangle 5"/>
          <p:cNvSpPr/>
          <p:nvPr/>
        </p:nvSpPr>
        <p:spPr>
          <a:xfrm>
            <a:off x="8056605" y="469557"/>
            <a:ext cx="4135395" cy="2162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t>The most important signs we have to check them &gt;signs of respiratory distress :</a:t>
            </a:r>
          </a:p>
          <a:p>
            <a:pPr algn="ctr"/>
            <a:r>
              <a:rPr lang="en-US" sz="1400" dirty="0" smtClean="0"/>
              <a:t>*cyanosis </a:t>
            </a:r>
          </a:p>
          <a:p>
            <a:pPr algn="ctr"/>
            <a:r>
              <a:rPr lang="en-US" sz="1400" dirty="0" smtClean="0"/>
              <a:t>*retraction </a:t>
            </a:r>
          </a:p>
          <a:p>
            <a:pPr algn="ctr"/>
            <a:r>
              <a:rPr lang="en-US" sz="1400" dirty="0" smtClean="0"/>
              <a:t>*tachypnea </a:t>
            </a:r>
          </a:p>
          <a:p>
            <a:pPr algn="ctr"/>
            <a:r>
              <a:rPr lang="en-US" sz="1400" dirty="0" smtClean="0"/>
              <a:t>*grunting </a:t>
            </a:r>
          </a:p>
          <a:p>
            <a:pPr algn="ctr"/>
            <a:r>
              <a:rPr lang="en-US" sz="1400" dirty="0" smtClean="0"/>
              <a:t>*use of accessory muscles </a:t>
            </a:r>
          </a:p>
          <a:p>
            <a:pPr algn="ctr"/>
            <a:r>
              <a:rPr lang="en-US" sz="1400" dirty="0" smtClean="0"/>
              <a:t>*low saturation </a:t>
            </a:r>
          </a:p>
          <a:p>
            <a:pPr algn="ctr"/>
            <a:r>
              <a:rPr lang="en-US" sz="1400" dirty="0" smtClean="0"/>
              <a:t>*mental status changes </a:t>
            </a:r>
            <a:endParaRPr lang="ar-JO" sz="1400" dirty="0"/>
          </a:p>
        </p:txBody>
      </p:sp>
    </p:spTree>
    <p:extLst>
      <p:ext uri="{BB962C8B-B14F-4D97-AF65-F5344CB8AC3E}">
        <p14:creationId xmlns:p14="http://schemas.microsoft.com/office/powerpoint/2010/main" val="505650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43A7B-CD23-D1FF-90B3-6AB1205EDF16}"/>
              </a:ext>
            </a:extLst>
          </p:cNvPr>
          <p:cNvSpPr>
            <a:spLocks noGrp="1"/>
          </p:cNvSpPr>
          <p:nvPr>
            <p:ph type="title"/>
          </p:nvPr>
        </p:nvSpPr>
        <p:spPr/>
        <p:txBody>
          <a:bodyPr/>
          <a:lstStyle/>
          <a:p>
            <a:pPr algn="ctr"/>
            <a:r>
              <a:rPr lang="en-US" dirty="0"/>
              <a:t>Physical Findings</a:t>
            </a:r>
          </a:p>
        </p:txBody>
      </p:sp>
      <p:sp>
        <p:nvSpPr>
          <p:cNvPr id="3" name="Content Placeholder 2">
            <a:extLst>
              <a:ext uri="{FF2B5EF4-FFF2-40B4-BE49-F238E27FC236}">
                <a16:creationId xmlns:a16="http://schemas.microsoft.com/office/drawing/2014/main" xmlns="" id="{9D727DB7-1943-0BBE-DBAF-624A47878CF0}"/>
              </a:ext>
            </a:extLst>
          </p:cNvPr>
          <p:cNvSpPr>
            <a:spLocks noGrp="1"/>
          </p:cNvSpPr>
          <p:nvPr>
            <p:ph idx="1"/>
          </p:nvPr>
        </p:nvSpPr>
        <p:spPr/>
        <p:txBody>
          <a:bodyPr>
            <a:normAutofit/>
          </a:bodyPr>
          <a:lstStyle/>
          <a:p>
            <a:r>
              <a:rPr lang="en-GB" dirty="0" err="1"/>
              <a:t>Tachypnea</a:t>
            </a:r>
            <a:r>
              <a:rPr lang="en-GB" dirty="0"/>
              <a:t> is the most sensitive finding in patients with diagnosed pneumonia</a:t>
            </a:r>
          </a:p>
          <a:p>
            <a:r>
              <a:rPr lang="en-GB" dirty="0"/>
              <a:t>Nasal flaring</a:t>
            </a:r>
          </a:p>
          <a:p>
            <a:r>
              <a:rPr lang="en-GB" dirty="0"/>
              <a:t>Retractions</a:t>
            </a:r>
          </a:p>
          <a:p>
            <a:r>
              <a:rPr lang="en-GB" dirty="0"/>
              <a:t>Hypoxemia</a:t>
            </a:r>
          </a:p>
          <a:p>
            <a:r>
              <a:rPr lang="en-US" dirty="0">
                <a:solidFill>
                  <a:srgbClr val="FF0000"/>
                </a:solidFill>
              </a:rPr>
              <a:t>Dullness to </a:t>
            </a:r>
            <a:r>
              <a:rPr lang="en-US" dirty="0" smtClean="0">
                <a:solidFill>
                  <a:srgbClr val="FF0000"/>
                </a:solidFill>
              </a:rPr>
              <a:t>percussion (</a:t>
            </a:r>
            <a:r>
              <a:rPr lang="en-US" dirty="0" smtClean="0"/>
              <a:t> </a:t>
            </a:r>
            <a:r>
              <a:rPr lang="en-US" dirty="0" smtClean="0">
                <a:solidFill>
                  <a:schemeClr val="accent6">
                    <a:lumMod val="75000"/>
                  </a:schemeClr>
                </a:solidFill>
              </a:rPr>
              <a:t>consolidation ,empyema ,plural effusion</a:t>
            </a:r>
            <a:r>
              <a:rPr lang="en-US" dirty="0" smtClean="0"/>
              <a:t>)</a:t>
            </a:r>
            <a:endParaRPr lang="en-US" dirty="0"/>
          </a:p>
          <a:p>
            <a:r>
              <a:rPr lang="en-US" dirty="0"/>
              <a:t>On </a:t>
            </a:r>
            <a:r>
              <a:rPr lang="en-US" dirty="0" err="1"/>
              <a:t>auscution</a:t>
            </a:r>
            <a:r>
              <a:rPr lang="en-US" dirty="0"/>
              <a:t> : </a:t>
            </a:r>
            <a:r>
              <a:rPr lang="en-US" dirty="0" smtClean="0">
                <a:solidFill>
                  <a:srgbClr val="FF0000"/>
                </a:solidFill>
              </a:rPr>
              <a:t>crackles </a:t>
            </a:r>
            <a:r>
              <a:rPr lang="en-US" dirty="0" smtClean="0"/>
              <a:t> </a:t>
            </a:r>
            <a:r>
              <a:rPr lang="en-US" dirty="0"/>
              <a:t>, bronchial breathing </a:t>
            </a:r>
            <a:r>
              <a:rPr lang="en-US" sz="1400" dirty="0" smtClean="0">
                <a:solidFill>
                  <a:schemeClr val="accent6">
                    <a:lumMod val="75000"/>
                  </a:schemeClr>
                </a:solidFill>
              </a:rPr>
              <a:t>(consolidation and plural effusion )</a:t>
            </a:r>
            <a:endParaRPr lang="en-US" sz="1400" dirty="0">
              <a:solidFill>
                <a:schemeClr val="accent6">
                  <a:lumMod val="75000"/>
                </a:schemeClr>
              </a:solidFill>
            </a:endParaRPr>
          </a:p>
          <a:p>
            <a:r>
              <a:rPr lang="en-US" dirty="0"/>
              <a:t>Wheezing is most frequently associated with infection by </a:t>
            </a:r>
            <a:r>
              <a:rPr lang="en-US" dirty="0">
                <a:solidFill>
                  <a:srgbClr val="FF0000"/>
                </a:solidFill>
              </a:rPr>
              <a:t>viral</a:t>
            </a:r>
            <a:r>
              <a:rPr lang="en-US" dirty="0"/>
              <a:t>  agents, and </a:t>
            </a:r>
            <a:r>
              <a:rPr lang="en-US" i="1" dirty="0">
                <a:solidFill>
                  <a:srgbClr val="FF0000"/>
                </a:solidFill>
              </a:rPr>
              <a:t>Mycoplasma </a:t>
            </a:r>
            <a:r>
              <a:rPr lang="en-US" dirty="0">
                <a:solidFill>
                  <a:srgbClr val="FF0000"/>
                </a:solidFill>
              </a:rPr>
              <a:t>or </a:t>
            </a:r>
            <a:r>
              <a:rPr lang="en-US" i="1" dirty="0" smtClean="0">
                <a:solidFill>
                  <a:srgbClr val="FF0000"/>
                </a:solidFill>
              </a:rPr>
              <a:t>Chlamydia</a:t>
            </a:r>
            <a:r>
              <a:rPr lang="en-US" i="1" dirty="0" smtClean="0">
                <a:solidFill>
                  <a:schemeClr val="accent6">
                    <a:lumMod val="75000"/>
                  </a:schemeClr>
                </a:solidFill>
              </a:rPr>
              <a:t>&gt; atypical bacteria </a:t>
            </a:r>
            <a:endParaRPr lang="en-GB" dirty="0">
              <a:solidFill>
                <a:schemeClr val="accent6">
                  <a:lumMod val="75000"/>
                </a:schemeClr>
              </a:solidFill>
            </a:endParaRPr>
          </a:p>
          <a:p>
            <a:endParaRPr lang="en-GB" dirty="0"/>
          </a:p>
          <a:p>
            <a:endParaRPr lang="en-US" dirty="0"/>
          </a:p>
        </p:txBody>
      </p:sp>
    </p:spTree>
    <p:extLst>
      <p:ext uri="{BB962C8B-B14F-4D97-AF65-F5344CB8AC3E}">
        <p14:creationId xmlns:p14="http://schemas.microsoft.com/office/powerpoint/2010/main" val="1999816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B1FE50-3B25-BCEC-A76D-F24E9EDA9606}"/>
              </a:ext>
            </a:extLst>
          </p:cNvPr>
          <p:cNvSpPr>
            <a:spLocks noGrp="1"/>
          </p:cNvSpPr>
          <p:nvPr>
            <p:ph type="title"/>
          </p:nvPr>
        </p:nvSpPr>
        <p:spPr/>
        <p:txBody>
          <a:bodyPr>
            <a:normAutofit fontScale="90000"/>
          </a:bodyPr>
          <a:lstStyle/>
          <a:p>
            <a:pPr algn="ctr"/>
            <a:r>
              <a:rPr lang="en-GB" sz="4400" dirty="0"/>
              <a:t>Introduction</a:t>
            </a:r>
            <a:endParaRPr lang="en-GB" sz="4400" b="0" i="0" dirty="0">
              <a:effectLst/>
            </a:endParaRPr>
          </a:p>
        </p:txBody>
      </p:sp>
      <p:sp>
        <p:nvSpPr>
          <p:cNvPr id="3" name="Content Placeholder 2">
            <a:extLst>
              <a:ext uri="{FF2B5EF4-FFF2-40B4-BE49-F238E27FC236}">
                <a16:creationId xmlns:a16="http://schemas.microsoft.com/office/drawing/2014/main" xmlns="" id="{87F2A15E-A542-0C40-F1CC-7079693A4DA2}"/>
              </a:ext>
            </a:extLst>
          </p:cNvPr>
          <p:cNvSpPr>
            <a:spLocks noGrp="1"/>
          </p:cNvSpPr>
          <p:nvPr>
            <p:ph idx="1"/>
          </p:nvPr>
        </p:nvSpPr>
        <p:spPr>
          <a:xfrm>
            <a:off x="501347" y="2164515"/>
            <a:ext cx="11248368" cy="3917482"/>
          </a:xfrm>
        </p:spPr>
        <p:txBody>
          <a:bodyPr>
            <a:noAutofit/>
          </a:bodyPr>
          <a:lstStyle/>
          <a:p>
            <a:pPr>
              <a:buFont typeface="Wingdings" pitchFamily="2" charset="2"/>
              <a:buChar char="Ø"/>
            </a:pPr>
            <a:r>
              <a:rPr lang="en-GB" sz="2000" dirty="0"/>
              <a:t>Pneumonia is defined as inflammation of the lung parenchyma, </a:t>
            </a:r>
            <a:r>
              <a:rPr lang="en-US" sz="2000" dirty="0"/>
              <a:t>caused by an infectious agent that stimulates a response resulting in damage to lung tissue.</a:t>
            </a:r>
            <a:r>
              <a:rPr lang="en-GB" sz="2000" dirty="0"/>
              <a:t> </a:t>
            </a:r>
          </a:p>
          <a:p>
            <a:pPr>
              <a:buFont typeface="Wingdings" pitchFamily="2" charset="2"/>
              <a:buChar char="Ø"/>
            </a:pPr>
            <a:r>
              <a:rPr lang="en-US" sz="2000" dirty="0"/>
              <a:t>Community-acquired pneumonia (CAP) is one of the most important health problems affecting children worldwide </a:t>
            </a:r>
            <a:r>
              <a:rPr lang="en-US" sz="2000" dirty="0" smtClean="0"/>
              <a:t>.</a:t>
            </a:r>
            <a:r>
              <a:rPr lang="en-US" sz="2000" dirty="0" smtClean="0">
                <a:solidFill>
                  <a:schemeClr val="accent6">
                    <a:lumMod val="75000"/>
                  </a:schemeClr>
                </a:solidFill>
              </a:rPr>
              <a:t>other than CAP there’s Hospital acquired (health care) pneumonia &gt;special type of it ventilator associated pneumonia</a:t>
            </a:r>
          </a:p>
          <a:p>
            <a:pPr>
              <a:buFont typeface="Wingdings" pitchFamily="2" charset="2"/>
              <a:buChar char="Ø"/>
            </a:pPr>
            <a:r>
              <a:rPr lang="en-GB" sz="2000" dirty="0" smtClean="0"/>
              <a:t>It </a:t>
            </a:r>
            <a:r>
              <a:rPr lang="en-GB" sz="2000" dirty="0"/>
              <a:t>is the  leading infectious cause of death globally among children younger than  5 yr.</a:t>
            </a:r>
          </a:p>
          <a:p>
            <a:pPr>
              <a:buFont typeface="Wingdings" pitchFamily="2" charset="2"/>
              <a:buChar char="Ø"/>
            </a:pPr>
            <a:r>
              <a:rPr lang="en-GB" sz="2000" dirty="0"/>
              <a:t>Ninety-five percent of all episodes of clinical pneumonia in young children worldwide occur in developing </a:t>
            </a:r>
            <a:r>
              <a:rPr lang="en-GB" sz="2000" dirty="0" smtClean="0"/>
              <a:t>countries.(</a:t>
            </a:r>
            <a:r>
              <a:rPr lang="en-GB" sz="2000" dirty="0" smtClean="0">
                <a:solidFill>
                  <a:schemeClr val="accent6">
                    <a:lumMod val="75000"/>
                  </a:schemeClr>
                </a:solidFill>
              </a:rPr>
              <a:t>the leading cause of death globally among children &lt;5y)</a:t>
            </a:r>
            <a:endParaRPr lang="en-GB" sz="2000" dirty="0">
              <a:solidFill>
                <a:schemeClr val="accent6">
                  <a:lumMod val="75000"/>
                </a:schemeClr>
              </a:solidFill>
            </a:endParaRPr>
          </a:p>
          <a:p>
            <a:pPr>
              <a:buFont typeface="Wingdings" pitchFamily="2" charset="2"/>
              <a:buChar char="Ø"/>
            </a:pPr>
            <a:r>
              <a:rPr lang="en-US" sz="2000" dirty="0">
                <a:solidFill>
                  <a:srgbClr val="FF0000"/>
                </a:solidFill>
              </a:rPr>
              <a:t>Viruses</a:t>
            </a:r>
            <a:r>
              <a:rPr lang="en-US" sz="2000" dirty="0"/>
              <a:t> are, by far, the most common cause of CAP. </a:t>
            </a:r>
            <a:r>
              <a:rPr lang="en-US" sz="2000" dirty="0" smtClean="0"/>
              <a:t>(</a:t>
            </a:r>
            <a:r>
              <a:rPr lang="en-US" sz="2000" dirty="0" smtClean="0">
                <a:solidFill>
                  <a:srgbClr val="FF0000"/>
                </a:solidFill>
              </a:rPr>
              <a:t>IN CHILDREN</a:t>
            </a:r>
            <a:r>
              <a:rPr lang="en-US" sz="2000" dirty="0" smtClean="0"/>
              <a:t>).</a:t>
            </a:r>
            <a:r>
              <a:rPr lang="en-US" dirty="0" smtClean="0">
                <a:solidFill>
                  <a:schemeClr val="accent6">
                    <a:lumMod val="75000"/>
                  </a:schemeClr>
                </a:solidFill>
              </a:rPr>
              <a:t>but in adults the most common cause is bacterial&gt;streptococcus pneumonia</a:t>
            </a:r>
          </a:p>
          <a:p>
            <a:pPr>
              <a:buFont typeface="Wingdings" pitchFamily="2" charset="2"/>
              <a:buChar char="Ø"/>
            </a:pPr>
            <a:endParaRPr lang="en-GB" sz="2000" dirty="0">
              <a:solidFill>
                <a:srgbClr val="2A2A2A"/>
              </a:solidFill>
              <a:latin typeface="proxima_nova_rgregular"/>
            </a:endParaRPr>
          </a:p>
          <a:p>
            <a:pPr>
              <a:buFont typeface="Wingdings" pitchFamily="2" charset="2"/>
              <a:buChar char="Ø"/>
            </a:pPr>
            <a:endParaRPr lang="en-US" sz="2000" dirty="0"/>
          </a:p>
        </p:txBody>
      </p:sp>
    </p:spTree>
    <p:extLst>
      <p:ext uri="{BB962C8B-B14F-4D97-AF65-F5344CB8AC3E}">
        <p14:creationId xmlns:p14="http://schemas.microsoft.com/office/powerpoint/2010/main" val="2221476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251791" y="119271"/>
            <a:ext cx="8191165" cy="6387556"/>
          </a:xfrm>
          <a:prstGeom prst="rect">
            <a:avLst/>
          </a:prstGeom>
          <a:noFill/>
          <a:ln w="38100">
            <a:solidFill>
              <a:schemeClr val="tx1"/>
            </a:solidFill>
            <a:miter lim="800000"/>
            <a:headEnd/>
            <a:tailEnd/>
          </a:ln>
          <a:effectLst>
            <a:glow rad="139700">
              <a:schemeClr val="accent4">
                <a:satMod val="175000"/>
                <a:alpha val="40000"/>
              </a:schemeClr>
            </a:glow>
          </a:effectLst>
        </p:spPr>
      </p:pic>
      <p:pic>
        <p:nvPicPr>
          <p:cNvPr id="4" name="Picture 3"/>
          <p:cNvPicPr>
            <a:picLocks noChangeAspect="1" noChangeArrowheads="1"/>
          </p:cNvPicPr>
          <p:nvPr/>
        </p:nvPicPr>
        <p:blipFill>
          <a:blip r:embed="rId3" cstate="print"/>
          <a:srcRect/>
          <a:stretch>
            <a:fillRect/>
          </a:stretch>
        </p:blipFill>
        <p:spPr bwMode="auto">
          <a:xfrm>
            <a:off x="5686229" y="6506827"/>
            <a:ext cx="3274891" cy="267759"/>
          </a:xfrm>
          <a:prstGeom prst="rect">
            <a:avLst/>
          </a:prstGeom>
          <a:ln>
            <a:solidFill>
              <a:schemeClr val="accent1"/>
            </a:solidFill>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ED81A7-386F-F158-9BA7-225C99E6870D}"/>
              </a:ext>
            </a:extLst>
          </p:cNvPr>
          <p:cNvSpPr>
            <a:spLocks noGrp="1"/>
          </p:cNvSpPr>
          <p:nvPr>
            <p:ph type="title"/>
          </p:nvPr>
        </p:nvSpPr>
        <p:spPr>
          <a:xfrm>
            <a:off x="1052512" y="400844"/>
            <a:ext cx="10515600" cy="1325563"/>
          </a:xfrm>
        </p:spPr>
        <p:txBody>
          <a:bodyPr/>
          <a:lstStyle/>
          <a:p>
            <a:pPr algn="ctr"/>
            <a:r>
              <a:rPr lang="en-GB" dirty="0"/>
              <a:t>Radiological Findings</a:t>
            </a:r>
            <a:endParaRPr lang="en-US" dirty="0"/>
          </a:p>
        </p:txBody>
      </p:sp>
      <p:sp>
        <p:nvSpPr>
          <p:cNvPr id="3" name="Content Placeholder 2">
            <a:extLst>
              <a:ext uri="{FF2B5EF4-FFF2-40B4-BE49-F238E27FC236}">
                <a16:creationId xmlns:a16="http://schemas.microsoft.com/office/drawing/2014/main" xmlns="" id="{0300FC1F-BCCF-06CE-C6AC-9F9D4C2389DD}"/>
              </a:ext>
            </a:extLst>
          </p:cNvPr>
          <p:cNvSpPr>
            <a:spLocks noGrp="1"/>
          </p:cNvSpPr>
          <p:nvPr>
            <p:ph idx="1"/>
          </p:nvPr>
        </p:nvSpPr>
        <p:spPr>
          <a:xfrm>
            <a:off x="862368" y="2377440"/>
            <a:ext cx="10799545" cy="3907857"/>
          </a:xfrm>
        </p:spPr>
        <p:txBody>
          <a:bodyPr>
            <a:noAutofit/>
          </a:bodyPr>
          <a:lstStyle/>
          <a:p>
            <a:r>
              <a:rPr lang="en-US" dirty="0"/>
              <a:t>In general, chest radiographs are standard practice in hospitalized children for whom a diagnosis of pneumonia is being considered.</a:t>
            </a:r>
            <a:endParaRPr lang="en-GB" dirty="0"/>
          </a:p>
          <a:p>
            <a:r>
              <a:rPr lang="en-GB" dirty="0"/>
              <a:t>An infiltrate on chest radiograph (posteroanterior and lateral views)  </a:t>
            </a:r>
            <a:r>
              <a:rPr lang="en-GB" u="sng" dirty="0"/>
              <a:t>supports the diagnosis </a:t>
            </a:r>
            <a:r>
              <a:rPr lang="en-GB" dirty="0"/>
              <a:t>of pneumonia, however; </a:t>
            </a:r>
            <a:r>
              <a:rPr lang="en-US" dirty="0"/>
              <a:t>In the early clinical stages of disease, patients with bacterial pneumonia may have normal chest radiographs.</a:t>
            </a:r>
            <a:endParaRPr lang="en-GB" dirty="0"/>
          </a:p>
          <a:p>
            <a:r>
              <a:rPr lang="en-GB" dirty="0">
                <a:solidFill>
                  <a:srgbClr val="FF0000"/>
                </a:solidFill>
              </a:rPr>
              <a:t>Not recommended for children  with suspected pneumonia </a:t>
            </a:r>
            <a:r>
              <a:rPr lang="en-GB" dirty="0"/>
              <a:t>(cough, fever, localized crackles, or decreased breath sounds) </a:t>
            </a:r>
            <a:r>
              <a:rPr lang="en-GB" dirty="0">
                <a:solidFill>
                  <a:srgbClr val="FF0000"/>
                </a:solidFill>
              </a:rPr>
              <a:t>who are well enough to be </a:t>
            </a:r>
            <a:r>
              <a:rPr lang="en-GB" dirty="0" smtClean="0">
                <a:solidFill>
                  <a:srgbClr val="FF0000"/>
                </a:solidFill>
              </a:rPr>
              <a:t>managed as </a:t>
            </a:r>
            <a:r>
              <a:rPr lang="en-GB" dirty="0">
                <a:solidFill>
                  <a:srgbClr val="FF0000"/>
                </a:solidFill>
              </a:rPr>
              <a:t>outpatients</a:t>
            </a:r>
            <a:r>
              <a:rPr lang="en-GB" dirty="0"/>
              <a:t>.</a:t>
            </a:r>
          </a:p>
          <a:p>
            <a:r>
              <a:rPr lang="en-US" dirty="0"/>
              <a:t>it is usually impossible to </a:t>
            </a:r>
            <a:r>
              <a:rPr lang="en-US" dirty="0" smtClean="0"/>
              <a:t>confirm an </a:t>
            </a:r>
            <a:r>
              <a:rPr lang="en-US" dirty="0"/>
              <a:t>etiologic diagnosis based on a chest radiograph.</a:t>
            </a:r>
          </a:p>
          <a:p>
            <a:r>
              <a:rPr lang="en-US" u="sng" dirty="0"/>
              <a:t>No follow-up radiographs </a:t>
            </a:r>
            <a:r>
              <a:rPr lang="en-US" dirty="0"/>
              <a:t>are needed to evaluate a CAP with good clinical response, </a:t>
            </a:r>
            <a:r>
              <a:rPr lang="en-US" u="sng" dirty="0" smtClean="0"/>
              <a:t>but is recommended whenever </a:t>
            </a:r>
            <a:r>
              <a:rPr lang="en-US" u="sng" dirty="0"/>
              <a:t>clinical </a:t>
            </a:r>
            <a:r>
              <a:rPr lang="en-US" u="sng" dirty="0" smtClean="0"/>
              <a:t>deterioration occurs</a:t>
            </a:r>
            <a:endParaRPr lang="en-GB" u="sng" dirty="0"/>
          </a:p>
          <a:p>
            <a:r>
              <a:rPr lang="en-GB" dirty="0"/>
              <a:t>ultrasonography is highly  sensitive and specific in diagnosing pneumonia in </a:t>
            </a:r>
            <a:r>
              <a:rPr lang="en-GB" dirty="0" smtClean="0"/>
              <a:t>children, but is operator-dependent and needs some training and experience </a:t>
            </a:r>
            <a:r>
              <a:rPr lang="en-GB" sz="1400" dirty="0" smtClean="0">
                <a:solidFill>
                  <a:schemeClr val="accent6">
                    <a:lumMod val="75000"/>
                  </a:schemeClr>
                </a:solidFill>
              </a:rPr>
              <a:t>(as good as chest x-ray when we have a good operator  )</a:t>
            </a:r>
            <a:endParaRPr lang="en-GB" sz="1400" dirty="0">
              <a:solidFill>
                <a:schemeClr val="accent6">
                  <a:lumMod val="75000"/>
                </a:schemeClr>
              </a:solidFill>
            </a:endParaRPr>
          </a:p>
        </p:txBody>
      </p:sp>
      <p:sp>
        <p:nvSpPr>
          <p:cNvPr id="4" name="Rectangle 3"/>
          <p:cNvSpPr/>
          <p:nvPr/>
        </p:nvSpPr>
        <p:spPr>
          <a:xfrm>
            <a:off x="1060174" y="1364974"/>
            <a:ext cx="10601739"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6">
                    <a:lumMod val="75000"/>
                  </a:schemeClr>
                </a:solidFill>
              </a:rPr>
              <a:t>i can make a diagnosis of pneumonia clinically without imaging ,so you don’t necessary need x-ray in every patient to diagnose pneumonia if the patient is staple and not sick  </a:t>
            </a:r>
            <a:endParaRPr lang="ar-JO" dirty="0">
              <a:solidFill>
                <a:schemeClr val="accent6">
                  <a:lumMod val="75000"/>
                </a:schemeClr>
              </a:solidFill>
            </a:endParaRPr>
          </a:p>
        </p:txBody>
      </p:sp>
    </p:spTree>
    <p:extLst>
      <p:ext uri="{BB962C8B-B14F-4D97-AF65-F5344CB8AC3E}">
        <p14:creationId xmlns:p14="http://schemas.microsoft.com/office/powerpoint/2010/main" val="2231614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0F3B814-0871-294A-BE53-76EFCDF06DD8}"/>
              </a:ext>
            </a:extLst>
          </p:cNvPr>
          <p:cNvSpPr>
            <a:spLocks noGrp="1"/>
          </p:cNvSpPr>
          <p:nvPr>
            <p:ph type="body" idx="1"/>
          </p:nvPr>
        </p:nvSpPr>
        <p:spPr>
          <a:xfrm>
            <a:off x="689113" y="444638"/>
            <a:ext cx="5337813" cy="823912"/>
          </a:xfrm>
        </p:spPr>
        <p:txBody>
          <a:bodyPr/>
          <a:lstStyle/>
          <a:p>
            <a:r>
              <a:rPr lang="en-US" dirty="0" smtClean="0">
                <a:solidFill>
                  <a:schemeClr val="bg2"/>
                </a:solidFill>
              </a:rPr>
              <a:t>Bronchopneumonia (virus &gt;in children RSV) </a:t>
            </a:r>
            <a:endParaRPr lang="en-US" dirty="0">
              <a:solidFill>
                <a:schemeClr val="bg2"/>
              </a:solidFill>
            </a:endParaRPr>
          </a:p>
        </p:txBody>
      </p:sp>
      <p:pic>
        <p:nvPicPr>
          <p:cNvPr id="8" name="Content Placeholder 7">
            <a:extLst>
              <a:ext uri="{FF2B5EF4-FFF2-40B4-BE49-F238E27FC236}">
                <a16:creationId xmlns:a16="http://schemas.microsoft.com/office/drawing/2014/main" xmlns="" id="{18902FBE-8D21-8A78-5D1D-BB9190A39C3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9683" y="1304972"/>
            <a:ext cx="5462977" cy="4875034"/>
          </a:xfrm>
        </p:spPr>
      </p:pic>
      <p:sp>
        <p:nvSpPr>
          <p:cNvPr id="5" name="Text Placeholder 4">
            <a:extLst>
              <a:ext uri="{FF2B5EF4-FFF2-40B4-BE49-F238E27FC236}">
                <a16:creationId xmlns:a16="http://schemas.microsoft.com/office/drawing/2014/main" xmlns="" id="{54DE57FB-4908-F2E8-0E59-F7EC773F356F}"/>
              </a:ext>
            </a:extLst>
          </p:cNvPr>
          <p:cNvSpPr>
            <a:spLocks noGrp="1"/>
          </p:cNvSpPr>
          <p:nvPr>
            <p:ph type="body" sz="quarter" idx="3"/>
          </p:nvPr>
        </p:nvSpPr>
        <p:spPr>
          <a:xfrm>
            <a:off x="6244837" y="490717"/>
            <a:ext cx="5183188" cy="823912"/>
          </a:xfrm>
        </p:spPr>
        <p:txBody>
          <a:bodyPr/>
          <a:lstStyle/>
          <a:p>
            <a:r>
              <a:rPr lang="en-US" dirty="0">
                <a:solidFill>
                  <a:schemeClr val="bg2"/>
                </a:solidFill>
              </a:rPr>
              <a:t>Lobar </a:t>
            </a:r>
            <a:r>
              <a:rPr lang="en-US" dirty="0" smtClean="0">
                <a:solidFill>
                  <a:schemeClr val="bg2"/>
                </a:solidFill>
              </a:rPr>
              <a:t>pneumonia (most likely bacterial &gt;</a:t>
            </a:r>
            <a:r>
              <a:rPr lang="en-US" dirty="0" err="1" smtClean="0">
                <a:solidFill>
                  <a:schemeClr val="bg2"/>
                </a:solidFill>
              </a:rPr>
              <a:t>S.pneumonia</a:t>
            </a:r>
            <a:r>
              <a:rPr lang="en-US" dirty="0" smtClean="0">
                <a:solidFill>
                  <a:schemeClr val="bg2"/>
                </a:solidFill>
              </a:rPr>
              <a:t> </a:t>
            </a:r>
            <a:endParaRPr lang="en-US" dirty="0">
              <a:solidFill>
                <a:schemeClr val="bg2"/>
              </a:solidFill>
            </a:endParaRPr>
          </a:p>
        </p:txBody>
      </p:sp>
      <p:pic>
        <p:nvPicPr>
          <p:cNvPr id="10" name="Content Placeholder 9">
            <a:extLst>
              <a:ext uri="{FF2B5EF4-FFF2-40B4-BE49-F238E27FC236}">
                <a16:creationId xmlns:a16="http://schemas.microsoft.com/office/drawing/2014/main" xmlns="" id="{C1CF39BA-913B-0ABD-DCDD-B019B2A6044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73207" y="1364973"/>
            <a:ext cx="5044149" cy="5353879"/>
          </a:xfrm>
        </p:spPr>
      </p:pic>
    </p:spTree>
    <p:extLst>
      <p:ext uri="{BB962C8B-B14F-4D97-AF65-F5344CB8AC3E}">
        <p14:creationId xmlns:p14="http://schemas.microsoft.com/office/powerpoint/2010/main" val="1814159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B25C08-77C7-1E5A-4CC5-136A5BDA05B7}"/>
              </a:ext>
            </a:extLst>
          </p:cNvPr>
          <p:cNvSpPr>
            <a:spLocks noGrp="1"/>
          </p:cNvSpPr>
          <p:nvPr>
            <p:ph type="title"/>
          </p:nvPr>
        </p:nvSpPr>
        <p:spPr/>
        <p:txBody>
          <a:bodyPr/>
          <a:lstStyle/>
          <a:p>
            <a:pPr algn="ctr"/>
            <a:r>
              <a:rPr lang="en-US" dirty="0"/>
              <a:t>Laboratory Tests</a:t>
            </a:r>
          </a:p>
        </p:txBody>
      </p:sp>
      <p:sp>
        <p:nvSpPr>
          <p:cNvPr id="3" name="Content Placeholder 2">
            <a:extLst>
              <a:ext uri="{FF2B5EF4-FFF2-40B4-BE49-F238E27FC236}">
                <a16:creationId xmlns:a16="http://schemas.microsoft.com/office/drawing/2014/main" xmlns="" id="{0E4ABD99-15B0-3D9F-2FB0-1BC5842BF214}"/>
              </a:ext>
            </a:extLst>
          </p:cNvPr>
          <p:cNvSpPr>
            <a:spLocks noGrp="1"/>
          </p:cNvSpPr>
          <p:nvPr>
            <p:ph idx="1"/>
          </p:nvPr>
        </p:nvSpPr>
        <p:spPr>
          <a:xfrm>
            <a:off x="539016" y="2213113"/>
            <a:ext cx="11107552" cy="4303190"/>
          </a:xfrm>
        </p:spPr>
        <p:txBody>
          <a:bodyPr>
            <a:normAutofit fontScale="92500" lnSpcReduction="20000"/>
          </a:bodyPr>
          <a:lstStyle/>
          <a:p>
            <a:r>
              <a:rPr lang="en-GB" dirty="0" smtClean="0"/>
              <a:t>The </a:t>
            </a:r>
            <a:r>
              <a:rPr lang="en-GB" dirty="0"/>
              <a:t>peripheral white blood cell (WBC) count can be useful in differentiating viral from bacterial pneumonia</a:t>
            </a:r>
            <a:r>
              <a:rPr lang="en-GB" dirty="0" smtClean="0">
                <a:solidFill>
                  <a:schemeClr val="accent6">
                    <a:lumMod val="75000"/>
                  </a:schemeClr>
                </a:solidFill>
              </a:rPr>
              <a:t>.(we do CBC when I admitted the patient not in outpatients ) </a:t>
            </a:r>
            <a:endParaRPr lang="en-GB" dirty="0">
              <a:solidFill>
                <a:schemeClr val="accent6">
                  <a:lumMod val="75000"/>
                </a:schemeClr>
              </a:solidFill>
            </a:endParaRPr>
          </a:p>
          <a:p>
            <a:r>
              <a:rPr lang="en-GB" dirty="0"/>
              <a:t>Erythrocyte sedimentation </a:t>
            </a:r>
            <a:r>
              <a:rPr lang="en-GB" dirty="0" smtClean="0"/>
              <a:t>rate </a:t>
            </a:r>
            <a:r>
              <a:rPr lang="en-GB" sz="1500" dirty="0" smtClean="0">
                <a:solidFill>
                  <a:schemeClr val="accent6">
                    <a:lumMod val="75000"/>
                  </a:schemeClr>
                </a:solidFill>
              </a:rPr>
              <a:t>(ESR NOT good enough ) </a:t>
            </a:r>
            <a:r>
              <a:rPr lang="en-GB" dirty="0" smtClean="0"/>
              <a:t>,  </a:t>
            </a:r>
            <a:r>
              <a:rPr lang="en-GB" dirty="0" err="1" smtClean="0"/>
              <a:t>procalcitonin</a:t>
            </a:r>
            <a:r>
              <a:rPr lang="en-GB" dirty="0" smtClean="0"/>
              <a:t>( </a:t>
            </a:r>
            <a:r>
              <a:rPr lang="en-GB" sz="1700" dirty="0" smtClean="0">
                <a:solidFill>
                  <a:schemeClr val="accent6">
                    <a:lumMod val="75000"/>
                  </a:schemeClr>
                </a:solidFill>
              </a:rPr>
              <a:t>inflammatory marker , and it’s a good marker to differentiate between viral and bacterial pneumonia epically in adults ,more expensive)</a:t>
            </a:r>
            <a:r>
              <a:rPr lang="en-GB" dirty="0" smtClean="0"/>
              <a:t> , </a:t>
            </a:r>
            <a:r>
              <a:rPr lang="en-GB" dirty="0"/>
              <a:t>and C-reactive protein </a:t>
            </a:r>
            <a:r>
              <a:rPr lang="en-GB" dirty="0" smtClean="0"/>
              <a:t>level (</a:t>
            </a:r>
            <a:r>
              <a:rPr lang="en-GB" dirty="0" smtClean="0">
                <a:solidFill>
                  <a:schemeClr val="accent6">
                    <a:lumMod val="75000"/>
                  </a:schemeClr>
                </a:solidFill>
              </a:rPr>
              <a:t>CRP </a:t>
            </a:r>
            <a:r>
              <a:rPr lang="en-GB" sz="1600" dirty="0" smtClean="0">
                <a:solidFill>
                  <a:schemeClr val="accent6">
                    <a:lumMod val="75000"/>
                  </a:schemeClr>
                </a:solidFill>
              </a:rPr>
              <a:t>IS A GOOD MARKER OF INFLAMMATION  ,and it has a good rule on follow up .)</a:t>
            </a:r>
            <a:endParaRPr lang="en-GB" sz="1600" dirty="0">
              <a:solidFill>
                <a:schemeClr val="accent6">
                  <a:lumMod val="75000"/>
                </a:schemeClr>
              </a:solidFill>
            </a:endParaRPr>
          </a:p>
          <a:p>
            <a:r>
              <a:rPr lang="en-GB" dirty="0"/>
              <a:t>The definitive diagnosis of a viral infection rests on the detection of </a:t>
            </a:r>
            <a:r>
              <a:rPr lang="en-GB" dirty="0" smtClean="0"/>
              <a:t>the </a:t>
            </a:r>
            <a:r>
              <a:rPr lang="en-GB" dirty="0"/>
              <a:t>viral genome or antigen in respiratory tract </a:t>
            </a:r>
            <a:r>
              <a:rPr lang="en-GB" dirty="0" smtClean="0"/>
              <a:t>secretions, </a:t>
            </a:r>
            <a:r>
              <a:rPr lang="en-GB" dirty="0" smtClean="0">
                <a:solidFill>
                  <a:srgbClr val="FF0000"/>
                </a:solidFill>
              </a:rPr>
              <a:t>commonly PCR from nasal swab</a:t>
            </a:r>
            <a:endParaRPr lang="en-GB" dirty="0">
              <a:solidFill>
                <a:srgbClr val="FF0000"/>
              </a:solidFill>
            </a:endParaRPr>
          </a:p>
          <a:p>
            <a:r>
              <a:rPr lang="en-GB" dirty="0"/>
              <a:t>The definitive diagnosis of a typical bacterial infection requires isolation </a:t>
            </a:r>
            <a:r>
              <a:rPr lang="en-GB" dirty="0" smtClean="0"/>
              <a:t>of </a:t>
            </a:r>
            <a:r>
              <a:rPr lang="en-GB" dirty="0"/>
              <a:t>an organism from the blood, pleural fluid, or </a:t>
            </a:r>
            <a:r>
              <a:rPr lang="en-GB" dirty="0" err="1" smtClean="0"/>
              <a:t>lung.</a:t>
            </a:r>
            <a:r>
              <a:rPr lang="en-GB" dirty="0" err="1" smtClean="0">
                <a:solidFill>
                  <a:schemeClr val="accent6">
                    <a:lumMod val="75000"/>
                  </a:schemeClr>
                </a:solidFill>
              </a:rPr>
              <a:t>culture</a:t>
            </a:r>
            <a:r>
              <a:rPr lang="en-GB" dirty="0" smtClean="0"/>
              <a:t> </a:t>
            </a:r>
            <a:endParaRPr lang="en-GB" dirty="0"/>
          </a:p>
          <a:p>
            <a:r>
              <a:rPr lang="en-GB" u="sng" dirty="0"/>
              <a:t>Culture of sputum  </a:t>
            </a:r>
            <a:r>
              <a:rPr lang="en-GB" dirty="0"/>
              <a:t>is of little value in the diagnosis of pneumonia in young </a:t>
            </a:r>
            <a:r>
              <a:rPr lang="en-GB" dirty="0" smtClean="0"/>
              <a:t>children</a:t>
            </a:r>
          </a:p>
          <a:p>
            <a:r>
              <a:rPr lang="en-GB" dirty="0" smtClean="0"/>
              <a:t>Blood </a:t>
            </a:r>
            <a:r>
              <a:rPr lang="en-GB" dirty="0"/>
              <a:t>culture is positive in only </a:t>
            </a:r>
            <a:r>
              <a:rPr lang="en-GB" dirty="0" smtClean="0"/>
              <a:t>10% </a:t>
            </a:r>
            <a:r>
              <a:rPr lang="en-GB" dirty="0"/>
              <a:t>of children with pneumococcal  pneumonia and is not recommended for nontoxic-appearing children </a:t>
            </a:r>
            <a:r>
              <a:rPr lang="en-GB" dirty="0" smtClean="0"/>
              <a:t>or </a:t>
            </a:r>
            <a:r>
              <a:rPr lang="en-GB" dirty="0"/>
              <a:t>treated as outpatients. </a:t>
            </a:r>
          </a:p>
          <a:p>
            <a:r>
              <a:rPr lang="en-GB" dirty="0"/>
              <a:t>Blood cultures are recommended for children  who fail to improve or have clinical deterioration, have complicated  pneumonia, or require hospitalization.</a:t>
            </a:r>
            <a:endParaRPr lang="en-US" dirty="0"/>
          </a:p>
          <a:p>
            <a:endParaRPr lang="en-US" dirty="0"/>
          </a:p>
        </p:txBody>
      </p:sp>
    </p:spTree>
    <p:extLst>
      <p:ext uri="{BB962C8B-B14F-4D97-AF65-F5344CB8AC3E}">
        <p14:creationId xmlns:p14="http://schemas.microsoft.com/office/powerpoint/2010/main" val="1276938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23686-FCBB-51E4-9261-77C5C0443FBF}"/>
              </a:ext>
            </a:extLst>
          </p:cNvPr>
          <p:cNvSpPr>
            <a:spLocks noGrp="1"/>
          </p:cNvSpPr>
          <p:nvPr>
            <p:ph type="title"/>
          </p:nvPr>
        </p:nvSpPr>
        <p:spPr/>
        <p:txBody>
          <a:bodyPr/>
          <a:lstStyle/>
          <a:p>
            <a:pPr algn="ctr"/>
            <a:r>
              <a:rPr lang="en-GB" dirty="0"/>
              <a:t>Indications For Admission </a:t>
            </a:r>
            <a:endParaRPr lang="en-US" dirty="0"/>
          </a:p>
        </p:txBody>
      </p:sp>
      <p:sp>
        <p:nvSpPr>
          <p:cNvPr id="3" name="Content Placeholder 2">
            <a:extLst>
              <a:ext uri="{FF2B5EF4-FFF2-40B4-BE49-F238E27FC236}">
                <a16:creationId xmlns:a16="http://schemas.microsoft.com/office/drawing/2014/main" xmlns="" id="{77932F32-EC74-7889-C9DB-5BE3114B3E82}"/>
              </a:ext>
            </a:extLst>
          </p:cNvPr>
          <p:cNvSpPr>
            <a:spLocks noGrp="1"/>
          </p:cNvSpPr>
          <p:nvPr>
            <p:ph sz="half" idx="1"/>
          </p:nvPr>
        </p:nvSpPr>
        <p:spPr>
          <a:xfrm>
            <a:off x="529389" y="2603500"/>
            <a:ext cx="5245769" cy="3720298"/>
          </a:xfrm>
        </p:spPr>
        <p:txBody>
          <a:bodyPr>
            <a:noAutofit/>
          </a:bodyPr>
          <a:lstStyle/>
          <a:p>
            <a:pPr marL="0" indent="0">
              <a:buNone/>
            </a:pPr>
            <a:r>
              <a:rPr lang="en-GB" sz="2000" dirty="0"/>
              <a:t>1-Age &lt; 3-6 </a:t>
            </a:r>
            <a:r>
              <a:rPr lang="en-GB" sz="2000" dirty="0" err="1"/>
              <a:t>mo</a:t>
            </a:r>
            <a:r>
              <a:rPr lang="en-GB" sz="2000" dirty="0"/>
              <a:t> </a:t>
            </a:r>
          </a:p>
          <a:p>
            <a:pPr marL="0" indent="0">
              <a:buNone/>
            </a:pPr>
            <a:r>
              <a:rPr lang="en-GB" sz="2000" dirty="0"/>
              <a:t>2-Immunocompromised state </a:t>
            </a:r>
          </a:p>
          <a:p>
            <a:pPr marL="0" indent="0">
              <a:buNone/>
            </a:pPr>
            <a:r>
              <a:rPr lang="en-GB" sz="2000" dirty="0"/>
              <a:t>3-Toxic appearance </a:t>
            </a:r>
          </a:p>
          <a:p>
            <a:pPr marL="0" indent="0">
              <a:buNone/>
            </a:pPr>
            <a:r>
              <a:rPr lang="en-GB" sz="2000" dirty="0"/>
              <a:t>4-Moderate to severe respiratory distress </a:t>
            </a:r>
          </a:p>
          <a:p>
            <a:pPr marL="0" indent="0">
              <a:buNone/>
            </a:pPr>
            <a:r>
              <a:rPr lang="en-GB" sz="2000" dirty="0"/>
              <a:t>5-Hypoxemia (oxygen saturation &lt;90% breathing room air) </a:t>
            </a:r>
          </a:p>
          <a:p>
            <a:pPr marL="0" indent="0">
              <a:buNone/>
            </a:pPr>
            <a:r>
              <a:rPr lang="en-GB" sz="2000" dirty="0"/>
              <a:t>6-Complicated pneumonia (effusion, abscess)
</a:t>
            </a:r>
          </a:p>
        </p:txBody>
      </p:sp>
      <p:sp>
        <p:nvSpPr>
          <p:cNvPr id="4" name="Content Placeholder 3"/>
          <p:cNvSpPr>
            <a:spLocks noGrp="1"/>
          </p:cNvSpPr>
          <p:nvPr>
            <p:ph sz="half" idx="2"/>
          </p:nvPr>
        </p:nvSpPr>
        <p:spPr>
          <a:xfrm>
            <a:off x="6478220" y="2603500"/>
            <a:ext cx="5139473" cy="3416300"/>
          </a:xfrm>
        </p:spPr>
        <p:txBody>
          <a:bodyPr>
            <a:normAutofit lnSpcReduction="10000"/>
          </a:bodyPr>
          <a:lstStyle/>
          <a:p>
            <a:pPr marL="0" indent="0">
              <a:buNone/>
            </a:pPr>
            <a:r>
              <a:rPr lang="en-GB" sz="2000" dirty="0"/>
              <a:t>7-Sickle cell </a:t>
            </a:r>
            <a:r>
              <a:rPr lang="en-GB" sz="2000" dirty="0" err="1"/>
              <a:t>anemia</a:t>
            </a:r>
            <a:r>
              <a:rPr lang="en-GB" sz="2000" dirty="0"/>
              <a:t> with acute chest syndrome </a:t>
            </a:r>
          </a:p>
          <a:p>
            <a:pPr marL="0" indent="0">
              <a:buNone/>
            </a:pPr>
            <a:r>
              <a:rPr lang="en-GB" sz="2000" dirty="0" smtClean="0"/>
              <a:t>8-Vomiting </a:t>
            </a:r>
            <a:r>
              <a:rPr lang="en-GB" sz="2000" dirty="0"/>
              <a:t>or inability to tolerate oral fluids or medications </a:t>
            </a:r>
          </a:p>
          <a:p>
            <a:pPr marL="0" indent="0">
              <a:buNone/>
            </a:pPr>
            <a:r>
              <a:rPr lang="en-GB" sz="2000" dirty="0"/>
              <a:t>9-Severe dehydration </a:t>
            </a:r>
          </a:p>
          <a:p>
            <a:pPr marL="0" indent="0">
              <a:buNone/>
            </a:pPr>
            <a:r>
              <a:rPr lang="en-GB" sz="2000" dirty="0" smtClean="0"/>
              <a:t>10- No </a:t>
            </a:r>
            <a:r>
              <a:rPr lang="en-GB" sz="2000" dirty="0"/>
              <a:t>response to appropriate oral antibiotic therapy </a:t>
            </a:r>
            <a:r>
              <a:rPr lang="en-GB" sz="2000" dirty="0" smtClean="0"/>
              <a:t>(</a:t>
            </a:r>
            <a:r>
              <a:rPr lang="en-GB" sz="2000" dirty="0" smtClean="0">
                <a:solidFill>
                  <a:schemeClr val="accent6">
                    <a:lumMod val="75000"/>
                  </a:schemeClr>
                </a:solidFill>
              </a:rPr>
              <a:t>for IV </a:t>
            </a:r>
            <a:r>
              <a:rPr lang="en-GB" sz="2000" dirty="0" smtClean="0"/>
              <a:t>)</a:t>
            </a:r>
            <a:endParaRPr lang="en-GB" sz="2000" dirty="0"/>
          </a:p>
          <a:p>
            <a:pPr marL="0" indent="0">
              <a:buNone/>
            </a:pPr>
            <a:r>
              <a:rPr lang="en-GB" sz="2000" dirty="0"/>
              <a:t>11-Social factors (e.g., inability of caregivers to administer medications </a:t>
            </a:r>
            <a:r>
              <a:rPr lang="en-GB" sz="2000" dirty="0" smtClean="0"/>
              <a:t>at </a:t>
            </a:r>
            <a:r>
              <a:rPr lang="en-GB" sz="2000" dirty="0"/>
              <a:t>home or follow-up appropriately)</a:t>
            </a:r>
            <a:endParaRPr lang="en-US" sz="2000" dirty="0"/>
          </a:p>
          <a:p>
            <a:endParaRPr lang="en-US" sz="2000" dirty="0"/>
          </a:p>
        </p:txBody>
      </p:sp>
    </p:spTree>
    <p:extLst>
      <p:ext uri="{BB962C8B-B14F-4D97-AF65-F5344CB8AC3E}">
        <p14:creationId xmlns:p14="http://schemas.microsoft.com/office/powerpoint/2010/main" val="1389609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22166-3CE8-C8BF-9944-F8280015882E}"/>
              </a:ext>
            </a:extLst>
          </p:cNvPr>
          <p:cNvSpPr>
            <a:spLocks noGrp="1"/>
          </p:cNvSpPr>
          <p:nvPr>
            <p:ph type="title"/>
          </p:nvPr>
        </p:nvSpPr>
        <p:spPr/>
        <p:txBody>
          <a:bodyPr/>
          <a:lstStyle/>
          <a:p>
            <a:r>
              <a:rPr lang="en-US" dirty="0" smtClean="0"/>
              <a:t>Management </a:t>
            </a:r>
            <a:endParaRPr lang="en-US" dirty="0"/>
          </a:p>
        </p:txBody>
      </p:sp>
      <p:sp>
        <p:nvSpPr>
          <p:cNvPr id="3" name="Content Placeholder 2">
            <a:extLst>
              <a:ext uri="{FF2B5EF4-FFF2-40B4-BE49-F238E27FC236}">
                <a16:creationId xmlns:a16="http://schemas.microsoft.com/office/drawing/2014/main" xmlns="" id="{C3F26420-0D09-D690-D6AB-F3C155F1606F}"/>
              </a:ext>
            </a:extLst>
          </p:cNvPr>
          <p:cNvSpPr>
            <a:spLocks noGrp="1"/>
          </p:cNvSpPr>
          <p:nvPr>
            <p:ph idx="1"/>
          </p:nvPr>
        </p:nvSpPr>
        <p:spPr>
          <a:xfrm>
            <a:off x="625643" y="2497621"/>
            <a:ext cx="10972800" cy="3835801"/>
          </a:xfrm>
        </p:spPr>
        <p:txBody>
          <a:bodyPr>
            <a:noAutofit/>
          </a:bodyPr>
          <a:lstStyle/>
          <a:p>
            <a:pPr marL="0" indent="0">
              <a:buNone/>
            </a:pPr>
            <a:r>
              <a:rPr lang="en-US" sz="2000" b="1" dirty="0"/>
              <a:t>General management for hospitalized children includes </a:t>
            </a:r>
            <a:r>
              <a:rPr lang="en-US" sz="2000" b="1" dirty="0" smtClean="0"/>
              <a:t>: </a:t>
            </a:r>
            <a:r>
              <a:rPr lang="en-US" sz="2000" b="1" dirty="0" smtClean="0">
                <a:solidFill>
                  <a:schemeClr val="accent6">
                    <a:lumMod val="75000"/>
                  </a:schemeClr>
                </a:solidFill>
              </a:rPr>
              <a:t>(SUPPORTIVE CARE  </a:t>
            </a:r>
            <a:r>
              <a:rPr lang="en-US" sz="1600" b="1" dirty="0" smtClean="0">
                <a:solidFill>
                  <a:schemeClr val="accent6">
                    <a:lumMod val="75000"/>
                  </a:schemeClr>
                </a:solidFill>
              </a:rPr>
              <a:t>,THAT’S WHY PATIENTS DIE IN DEVELOPING COUNTRIES )</a:t>
            </a:r>
            <a:endParaRPr lang="en-US" sz="1600" b="1" dirty="0">
              <a:solidFill>
                <a:schemeClr val="accent6">
                  <a:lumMod val="75000"/>
                </a:schemeClr>
              </a:solidFill>
            </a:endParaRPr>
          </a:p>
          <a:p>
            <a:r>
              <a:rPr lang="en-US" sz="2000" b="1" dirty="0"/>
              <a:t>oxygen</a:t>
            </a:r>
            <a:r>
              <a:rPr lang="en-US" sz="2000" dirty="0"/>
              <a:t> delivery through a mask or nasal cannula to keep oxygen saturation </a:t>
            </a:r>
            <a:r>
              <a:rPr lang="en-US" sz="2000" dirty="0" smtClean="0"/>
              <a:t>&gt; </a:t>
            </a:r>
            <a:r>
              <a:rPr lang="en-US" sz="2000" dirty="0"/>
              <a:t>92%, </a:t>
            </a:r>
          </a:p>
          <a:p>
            <a:r>
              <a:rPr lang="en-US" sz="2000" b="1" dirty="0"/>
              <a:t>Antipyretics</a:t>
            </a:r>
            <a:r>
              <a:rPr lang="en-US" sz="2000" dirty="0"/>
              <a:t> .</a:t>
            </a:r>
          </a:p>
          <a:p>
            <a:r>
              <a:rPr lang="en-US" sz="2000" b="1" dirty="0"/>
              <a:t>IV fluids </a:t>
            </a:r>
            <a:r>
              <a:rPr lang="en-US" sz="2000" dirty="0"/>
              <a:t>if the child is unable to drink. </a:t>
            </a:r>
          </a:p>
          <a:p>
            <a:r>
              <a:rPr lang="en-US" sz="2000" dirty="0"/>
              <a:t>Fluid intake should be carefully monitored because pneumonia can be complicated by hyponatremia secondary to the syndrome of inappropriate antidiuretic hormone </a:t>
            </a:r>
            <a:r>
              <a:rPr lang="en-US" sz="2000" dirty="0" smtClean="0"/>
              <a:t>secretion (SIADH). </a:t>
            </a:r>
            <a:endParaRPr lang="en-US" sz="2000" dirty="0"/>
          </a:p>
          <a:p>
            <a:r>
              <a:rPr lang="en-US" sz="2000" dirty="0"/>
              <a:t>The benefit </a:t>
            </a:r>
            <a:r>
              <a:rPr lang="en-US" sz="2000" u="sng" dirty="0"/>
              <a:t>of nasogastric tube feeding </a:t>
            </a:r>
            <a:r>
              <a:rPr lang="en-US" sz="2000" dirty="0"/>
              <a:t>should be weighed against its potential for </a:t>
            </a:r>
            <a:r>
              <a:rPr lang="en-US" sz="2000" dirty="0" smtClean="0"/>
              <a:t>respiratory </a:t>
            </a:r>
            <a:r>
              <a:rPr lang="en-US" sz="2000" dirty="0"/>
              <a:t>distress due to the obstruction of a nostril, </a:t>
            </a:r>
            <a:r>
              <a:rPr lang="en-US" sz="2000" dirty="0" smtClean="0"/>
              <a:t>or </a:t>
            </a:r>
            <a:r>
              <a:rPr lang="en-US" sz="2000" dirty="0"/>
              <a:t>inducing gastroesophageal </a:t>
            </a:r>
            <a:r>
              <a:rPr lang="en-US" sz="2000" dirty="0" smtClean="0"/>
              <a:t>reflux, possibly aspiration.</a:t>
            </a:r>
            <a:endParaRPr lang="en-US" sz="2000" dirty="0"/>
          </a:p>
          <a:p>
            <a:endParaRPr lang="en-US" sz="2000" dirty="0"/>
          </a:p>
        </p:txBody>
      </p:sp>
    </p:spTree>
    <p:extLst>
      <p:ext uri="{BB962C8B-B14F-4D97-AF65-F5344CB8AC3E}">
        <p14:creationId xmlns:p14="http://schemas.microsoft.com/office/powerpoint/2010/main" val="3772796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a:spLocks noGrp="1"/>
          </p:cNvSpPr>
          <p:nvPr>
            <p:ph type="title"/>
          </p:nvPr>
        </p:nvSpPr>
        <p:spPr>
          <a:xfrm>
            <a:off x="905732" y="548690"/>
            <a:ext cx="8761413" cy="706964"/>
          </a:xfrm>
        </p:spPr>
        <p:txBody>
          <a:bodyPr/>
          <a:lstStyle/>
          <a:p>
            <a:r>
              <a:rPr lang="en-US" dirty="0">
                <a:effectLst>
                  <a:outerShdw blurRad="38100" dist="38100" dir="2700000" algn="tl">
                    <a:srgbClr val="000000">
                      <a:alpha val="43137"/>
                    </a:srgbClr>
                  </a:outerShdw>
                </a:effectLst>
              </a:rPr>
              <a:t>IDSA recommendations</a:t>
            </a:r>
          </a:p>
        </p:txBody>
      </p:sp>
      <p:pic>
        <p:nvPicPr>
          <p:cNvPr id="9218" name="Picture 2"/>
          <p:cNvPicPr>
            <a:picLocks noGrp="1" noChangeAspect="1" noChangeArrowheads="1"/>
          </p:cNvPicPr>
          <p:nvPr>
            <p:ph idx="1"/>
          </p:nvPr>
        </p:nvPicPr>
        <p:blipFill>
          <a:blip r:embed="rId2" cstate="print"/>
          <a:stretch>
            <a:fillRect/>
          </a:stretch>
        </p:blipFill>
        <p:spPr bwMode="auto">
          <a:xfrm>
            <a:off x="721253" y="1288435"/>
            <a:ext cx="10616971" cy="5375804"/>
          </a:xfrm>
          <a:prstGeom prst="rect">
            <a:avLst/>
          </a:prstGeom>
          <a:noFill/>
          <a:ln w="28575">
            <a:solidFill>
              <a:srgbClr val="6600CC"/>
            </a:solidFill>
            <a:miter lim="800000"/>
            <a:headEnd/>
            <a:tailEnd/>
          </a:ln>
          <a:effectLst>
            <a:glow rad="139700">
              <a:schemeClr val="accent4">
                <a:satMod val="175000"/>
                <a:alpha val="40000"/>
              </a:schemeClr>
            </a:glow>
          </a:effectLst>
        </p:spPr>
      </p:pic>
      <p:sp>
        <p:nvSpPr>
          <p:cNvPr id="5" name="Oval 4">
            <a:extLst>
              <a:ext uri="{FF2B5EF4-FFF2-40B4-BE49-F238E27FC236}">
                <a16:creationId xmlns:a16="http://schemas.microsoft.com/office/drawing/2014/main" xmlns="" id="{47294C12-50D8-43D8-AC9C-0C6B01AF9E61}"/>
              </a:ext>
            </a:extLst>
          </p:cNvPr>
          <p:cNvSpPr/>
          <p:nvPr/>
        </p:nvSpPr>
        <p:spPr>
          <a:xfrm>
            <a:off x="788965" y="2691822"/>
            <a:ext cx="991709" cy="282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a:off x="132522" y="2491409"/>
            <a:ext cx="656443"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 name="Right Arrow 2"/>
          <p:cNvSpPr/>
          <p:nvPr/>
        </p:nvSpPr>
        <p:spPr>
          <a:xfrm>
            <a:off x="3008243" y="2974205"/>
            <a:ext cx="185531" cy="232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Right Arrow 5"/>
          <p:cNvSpPr/>
          <p:nvPr/>
        </p:nvSpPr>
        <p:spPr>
          <a:xfrm>
            <a:off x="3193774" y="3366052"/>
            <a:ext cx="159026" cy="185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ight Arrow 6"/>
          <p:cNvSpPr/>
          <p:nvPr/>
        </p:nvSpPr>
        <p:spPr>
          <a:xfrm>
            <a:off x="6029739" y="2995514"/>
            <a:ext cx="212035" cy="116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ight Arrow 7"/>
          <p:cNvSpPr/>
          <p:nvPr/>
        </p:nvSpPr>
        <p:spPr>
          <a:xfrm>
            <a:off x="2716696" y="4187687"/>
            <a:ext cx="384312" cy="17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ight Arrow 8"/>
          <p:cNvSpPr/>
          <p:nvPr/>
        </p:nvSpPr>
        <p:spPr>
          <a:xfrm>
            <a:off x="6029739" y="4187687"/>
            <a:ext cx="212035" cy="86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effectLst>
                  <a:outerShdw blurRad="38100" dist="38100" dir="2700000" algn="tl">
                    <a:srgbClr val="000000">
                      <a:alpha val="43137"/>
                    </a:srgbClr>
                  </a:outerShdw>
                </a:effectLst>
              </a:rPr>
              <a:t>IDSA recommendations</a:t>
            </a:r>
          </a:p>
        </p:txBody>
      </p:sp>
      <p:pic>
        <p:nvPicPr>
          <p:cNvPr id="10242" name="Picture 2"/>
          <p:cNvPicPr>
            <a:picLocks noGrp="1" noChangeAspect="1" noChangeArrowheads="1"/>
          </p:cNvPicPr>
          <p:nvPr>
            <p:ph idx="1"/>
          </p:nvPr>
        </p:nvPicPr>
        <p:blipFill>
          <a:blip r:embed="rId2" cstate="print"/>
          <a:stretch>
            <a:fillRect/>
          </a:stretch>
        </p:blipFill>
        <p:spPr bwMode="auto">
          <a:xfrm>
            <a:off x="1012996" y="2740959"/>
            <a:ext cx="10419430" cy="3406898"/>
          </a:xfrm>
          <a:prstGeom prst="rect">
            <a:avLst/>
          </a:prstGeom>
          <a:noFill/>
          <a:ln w="28575">
            <a:solidFill>
              <a:srgbClr val="6600CC"/>
            </a:solidFill>
            <a:miter lim="800000"/>
            <a:headEnd/>
            <a:tailEnd/>
          </a:ln>
          <a:effectLst>
            <a:glow rad="139700">
              <a:schemeClr val="accent4">
                <a:satMod val="175000"/>
                <a:alpha val="40000"/>
              </a:schemeClr>
            </a:glow>
          </a:effectLst>
        </p:spPr>
      </p:pic>
      <p:pic>
        <p:nvPicPr>
          <p:cNvPr id="7170" name="Picture 2"/>
          <p:cNvPicPr>
            <a:picLocks noChangeAspect="1" noChangeArrowheads="1"/>
          </p:cNvPicPr>
          <p:nvPr/>
        </p:nvPicPr>
        <p:blipFill>
          <a:blip r:embed="rId3" cstate="print"/>
          <a:srcRect/>
          <a:stretch>
            <a:fillRect/>
          </a:stretch>
        </p:blipFill>
        <p:spPr bwMode="auto">
          <a:xfrm>
            <a:off x="1012996" y="1668204"/>
            <a:ext cx="10421851" cy="935166"/>
          </a:xfrm>
          <a:prstGeom prst="rect">
            <a:avLst/>
          </a:prstGeom>
          <a:noFill/>
          <a:ln w="28575">
            <a:solidFill>
              <a:srgbClr val="6600CC"/>
            </a:solidFill>
            <a:miter lim="800000"/>
            <a:headEnd/>
            <a:tailEnd/>
          </a:ln>
        </p:spPr>
      </p:pic>
      <p:sp>
        <p:nvSpPr>
          <p:cNvPr id="5" name="Oval 4">
            <a:extLst>
              <a:ext uri="{FF2B5EF4-FFF2-40B4-BE49-F238E27FC236}">
                <a16:creationId xmlns:a16="http://schemas.microsoft.com/office/drawing/2014/main" xmlns="" id="{DFC22E0B-A285-4BDC-B358-A14C3E7E71F4}"/>
              </a:ext>
            </a:extLst>
          </p:cNvPr>
          <p:cNvSpPr/>
          <p:nvPr/>
        </p:nvSpPr>
        <p:spPr>
          <a:xfrm>
            <a:off x="1012997" y="2740960"/>
            <a:ext cx="844680" cy="3006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4" cstate="print"/>
          <a:srcRect/>
          <a:stretch>
            <a:fillRect/>
          </a:stretch>
        </p:blipFill>
        <p:spPr bwMode="auto">
          <a:xfrm>
            <a:off x="5204966" y="6285446"/>
            <a:ext cx="3274891" cy="267759"/>
          </a:xfrm>
          <a:prstGeom prst="rect">
            <a:avLst/>
          </a:prstGeom>
          <a:ln>
            <a:solidFill>
              <a:schemeClr val="accent1"/>
            </a:solidFill>
          </a:ln>
          <a:effectLst/>
        </p:spPr>
      </p:pic>
      <p:sp>
        <p:nvSpPr>
          <p:cNvPr id="2" name="Right Arrow 1"/>
          <p:cNvSpPr/>
          <p:nvPr/>
        </p:nvSpPr>
        <p:spPr>
          <a:xfrm>
            <a:off x="318052" y="2603370"/>
            <a:ext cx="694944" cy="438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 name="Right Arrow 2"/>
          <p:cNvSpPr/>
          <p:nvPr/>
        </p:nvSpPr>
        <p:spPr>
          <a:xfrm>
            <a:off x="3127513" y="3041584"/>
            <a:ext cx="278296" cy="191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Right Arrow 3"/>
          <p:cNvSpPr/>
          <p:nvPr/>
        </p:nvSpPr>
        <p:spPr>
          <a:xfrm>
            <a:off x="3154017" y="3233530"/>
            <a:ext cx="397566" cy="172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ight Arrow 7"/>
          <p:cNvSpPr/>
          <p:nvPr/>
        </p:nvSpPr>
        <p:spPr>
          <a:xfrm>
            <a:off x="6223921" y="3041584"/>
            <a:ext cx="190131" cy="191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ight Arrow 8"/>
          <p:cNvSpPr/>
          <p:nvPr/>
        </p:nvSpPr>
        <p:spPr>
          <a:xfrm>
            <a:off x="6842411" y="2279374"/>
            <a:ext cx="406528" cy="323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0" name="Rectangle 9"/>
          <p:cNvSpPr/>
          <p:nvPr/>
        </p:nvSpPr>
        <p:spPr>
          <a:xfrm>
            <a:off x="-1" y="3922642"/>
            <a:ext cx="1139687" cy="2496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t>IN Jordan we give ceftriaxone or </a:t>
            </a:r>
            <a:r>
              <a:rPr lang="en-US" sz="1200" dirty="0" err="1" smtClean="0"/>
              <a:t>cefotaxime</a:t>
            </a:r>
            <a:r>
              <a:rPr lang="en-US" sz="1200" dirty="0" smtClean="0"/>
              <a:t> we have a high resistance  </a:t>
            </a:r>
            <a:endParaRPr lang="ar-JO" sz="1200" dirty="0"/>
          </a:p>
        </p:txBody>
      </p:sp>
      <p:sp>
        <p:nvSpPr>
          <p:cNvPr id="11" name="Right Arrow 10"/>
          <p:cNvSpPr/>
          <p:nvPr/>
        </p:nvSpPr>
        <p:spPr>
          <a:xfrm>
            <a:off x="3154017" y="4949792"/>
            <a:ext cx="397566" cy="178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EF0DC-86F5-3634-C5BE-959B9DFEBDE9}"/>
              </a:ext>
            </a:extLst>
          </p:cNvPr>
          <p:cNvSpPr>
            <a:spLocks noGrp="1"/>
          </p:cNvSpPr>
          <p:nvPr>
            <p:ph type="title"/>
          </p:nvPr>
        </p:nvSpPr>
        <p:spPr>
          <a:xfrm>
            <a:off x="547937" y="669989"/>
            <a:ext cx="8596668" cy="1320800"/>
          </a:xfrm>
        </p:spPr>
        <p:txBody>
          <a:bodyPr/>
          <a:lstStyle/>
          <a:p>
            <a:pPr algn="ctr"/>
            <a:r>
              <a:rPr lang="en-GB" b="0" i="0" dirty="0">
                <a:effectLst/>
                <a:latin typeface="proxima_nova_ltsemibold"/>
              </a:rPr>
              <a:t>Complications</a:t>
            </a:r>
          </a:p>
        </p:txBody>
      </p:sp>
      <p:sp>
        <p:nvSpPr>
          <p:cNvPr id="3" name="Content Placeholder 2">
            <a:extLst>
              <a:ext uri="{FF2B5EF4-FFF2-40B4-BE49-F238E27FC236}">
                <a16:creationId xmlns:a16="http://schemas.microsoft.com/office/drawing/2014/main" xmlns="" id="{BD75B2D0-2537-B907-84C5-457D9A08CB35}"/>
              </a:ext>
            </a:extLst>
          </p:cNvPr>
          <p:cNvSpPr>
            <a:spLocks noGrp="1"/>
          </p:cNvSpPr>
          <p:nvPr>
            <p:ph idx="1"/>
          </p:nvPr>
        </p:nvSpPr>
        <p:spPr/>
        <p:txBody>
          <a:bodyPr>
            <a:noAutofit/>
          </a:bodyPr>
          <a:lstStyle/>
          <a:p>
            <a:r>
              <a:rPr lang="en-GB" sz="2400" dirty="0"/>
              <a:t>Pleural effusion
Empyema
Pneumatocele
Lung abscess
Necrotizing pneumonia</a:t>
            </a:r>
          </a:p>
          <a:p>
            <a:r>
              <a:rPr lang="en-GB" sz="2400" dirty="0"/>
              <a:t>Air leak syndrome, including pneumothorax, </a:t>
            </a:r>
            <a:r>
              <a:rPr lang="en-GB" sz="2400" dirty="0" err="1"/>
              <a:t>pneumomediastinum</a:t>
            </a:r>
            <a:r>
              <a:rPr lang="en-GB" sz="2400" dirty="0"/>
              <a:t>, </a:t>
            </a:r>
            <a:r>
              <a:rPr lang="en-GB" sz="2400" dirty="0" err="1"/>
              <a:t>pneumopericardium</a:t>
            </a:r>
            <a:r>
              <a:rPr lang="en-GB" sz="2400" dirty="0"/>
              <a:t>, and pulmonary interstitial emphysema</a:t>
            </a:r>
            <a:endParaRPr lang="en-US" sz="2400" dirty="0"/>
          </a:p>
        </p:txBody>
      </p:sp>
    </p:spTree>
    <p:extLst>
      <p:ext uri="{BB962C8B-B14F-4D97-AF65-F5344CB8AC3E}">
        <p14:creationId xmlns:p14="http://schemas.microsoft.com/office/powerpoint/2010/main" val="184713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E09AE-4D47-E37F-1CF8-EFCA327601FE}"/>
              </a:ext>
            </a:extLst>
          </p:cNvPr>
          <p:cNvSpPr>
            <a:spLocks noGrp="1"/>
          </p:cNvSpPr>
          <p:nvPr>
            <p:ph type="title"/>
          </p:nvPr>
        </p:nvSpPr>
        <p:spPr/>
        <p:txBody>
          <a:bodyPr/>
          <a:lstStyle/>
          <a:p>
            <a:pPr algn="ctr"/>
            <a:r>
              <a:rPr lang="en-US" dirty="0"/>
              <a:t>Necrotizing Pneumonia</a:t>
            </a:r>
          </a:p>
        </p:txBody>
      </p:sp>
      <p:sp>
        <p:nvSpPr>
          <p:cNvPr id="3" name="Content Placeholder 2">
            <a:extLst>
              <a:ext uri="{FF2B5EF4-FFF2-40B4-BE49-F238E27FC236}">
                <a16:creationId xmlns:a16="http://schemas.microsoft.com/office/drawing/2014/main" xmlns="" id="{0282D08E-DFA6-C291-6810-2553EBD6D748}"/>
              </a:ext>
            </a:extLst>
          </p:cNvPr>
          <p:cNvSpPr>
            <a:spLocks noGrp="1"/>
          </p:cNvSpPr>
          <p:nvPr>
            <p:ph idx="1"/>
          </p:nvPr>
        </p:nvSpPr>
        <p:spPr>
          <a:xfrm>
            <a:off x="394636" y="2358189"/>
            <a:ext cx="11338559" cy="4129237"/>
          </a:xfrm>
        </p:spPr>
        <p:txBody>
          <a:bodyPr>
            <a:noAutofit/>
          </a:bodyPr>
          <a:lstStyle/>
          <a:p>
            <a:r>
              <a:rPr lang="en-US" sz="2000" dirty="0"/>
              <a:t>Necrotizing pneumonia is characterized by necrosis and liquefaction of consolidated lung tissue, which may be complicated by solitary, multiple, or multiloculated </a:t>
            </a:r>
            <a:r>
              <a:rPr lang="en-US" sz="2000" dirty="0">
                <a:solidFill>
                  <a:srgbClr val="FF0000"/>
                </a:solidFill>
              </a:rPr>
              <a:t>radiolucent foci</a:t>
            </a:r>
            <a:r>
              <a:rPr lang="en-US" sz="2000" dirty="0"/>
              <a:t>, bronchopleural fistulas, and intrapulmonary </a:t>
            </a:r>
            <a:r>
              <a:rPr lang="en-US" sz="2000" dirty="0">
                <a:solidFill>
                  <a:srgbClr val="FF0000"/>
                </a:solidFill>
              </a:rPr>
              <a:t>abscesses</a:t>
            </a:r>
            <a:r>
              <a:rPr lang="en-US" sz="2000" dirty="0" smtClean="0"/>
              <a:t>. </a:t>
            </a:r>
            <a:r>
              <a:rPr lang="en-US" sz="1600" dirty="0" smtClean="0">
                <a:solidFill>
                  <a:schemeClr val="accent6">
                    <a:lumMod val="75000"/>
                  </a:schemeClr>
                </a:solidFill>
              </a:rPr>
              <a:t>Bad pneumonia </a:t>
            </a:r>
            <a:endParaRPr lang="en-US" sz="1600" dirty="0">
              <a:solidFill>
                <a:schemeClr val="accent6">
                  <a:lumMod val="75000"/>
                </a:schemeClr>
              </a:solidFill>
            </a:endParaRPr>
          </a:p>
          <a:p>
            <a:r>
              <a:rPr lang="en-US" sz="2000" dirty="0"/>
              <a:t>Most cases are confined to a single lobe, but sometimes there is </a:t>
            </a:r>
            <a:r>
              <a:rPr lang="en-US" sz="2000" dirty="0" err="1"/>
              <a:t>multilobar</a:t>
            </a:r>
            <a:r>
              <a:rPr lang="en-US" sz="2000" dirty="0"/>
              <a:t> involvement. </a:t>
            </a:r>
          </a:p>
          <a:p>
            <a:r>
              <a:rPr lang="en-US" sz="2000" dirty="0"/>
              <a:t>Necrotizing pneumonia is usually secondary to </a:t>
            </a:r>
            <a:r>
              <a:rPr lang="en-US" sz="2000" dirty="0" smtClean="0"/>
              <a:t>pneumococcus(</a:t>
            </a:r>
            <a:r>
              <a:rPr lang="en-US" dirty="0" smtClean="0">
                <a:solidFill>
                  <a:schemeClr val="accent6">
                    <a:lumMod val="75000"/>
                  </a:schemeClr>
                </a:solidFill>
              </a:rPr>
              <a:t>strep </a:t>
            </a:r>
            <a:r>
              <a:rPr lang="en-US" dirty="0" err="1" smtClean="0">
                <a:solidFill>
                  <a:schemeClr val="accent6">
                    <a:lumMod val="75000"/>
                  </a:schemeClr>
                </a:solidFill>
              </a:rPr>
              <a:t>pneumo</a:t>
            </a:r>
            <a:r>
              <a:rPr lang="en-US" sz="2000" dirty="0" smtClean="0"/>
              <a:t>), </a:t>
            </a:r>
            <a:r>
              <a:rPr lang="en-US" sz="2000" i="1" dirty="0"/>
              <a:t>S. aureus, </a:t>
            </a:r>
            <a:r>
              <a:rPr lang="en-US" sz="2000" dirty="0"/>
              <a:t>or, less commonly, </a:t>
            </a:r>
            <a:r>
              <a:rPr lang="en-US" sz="2000" i="1" dirty="0"/>
              <a:t>Pseudomonas aeruginosa </a:t>
            </a:r>
            <a:r>
              <a:rPr lang="en-US" sz="2000" dirty="0"/>
              <a:t>infections. </a:t>
            </a:r>
          </a:p>
          <a:p>
            <a:r>
              <a:rPr lang="en-US" sz="2000" dirty="0">
                <a:solidFill>
                  <a:schemeClr val="accent6">
                    <a:lumMod val="75000"/>
                  </a:schemeClr>
                </a:solidFill>
              </a:rPr>
              <a:t>CA-MRSA</a:t>
            </a:r>
            <a:r>
              <a:rPr lang="en-US" sz="2000" dirty="0"/>
              <a:t> is often associated with this clinical presentation, since there is production of Panton-Valentine </a:t>
            </a:r>
            <a:r>
              <a:rPr lang="en-US" sz="2000" dirty="0" err="1"/>
              <a:t>leukocidin</a:t>
            </a:r>
            <a:r>
              <a:rPr lang="en-US" sz="2000" dirty="0"/>
              <a:t>, an exotoxin that causes tissue necrosis. </a:t>
            </a:r>
          </a:p>
          <a:p>
            <a:r>
              <a:rPr lang="en-US" sz="2000" dirty="0"/>
              <a:t>In Europe, </a:t>
            </a:r>
            <a:r>
              <a:rPr lang="en-US" sz="2000" dirty="0">
                <a:solidFill>
                  <a:schemeClr val="accent6">
                    <a:lumMod val="75000"/>
                  </a:schemeClr>
                </a:solidFill>
              </a:rPr>
              <a:t>methicillin-sensitive </a:t>
            </a:r>
            <a:r>
              <a:rPr lang="en-US" sz="2000" i="1" dirty="0">
                <a:solidFill>
                  <a:schemeClr val="accent6">
                    <a:lumMod val="75000"/>
                  </a:schemeClr>
                </a:solidFill>
              </a:rPr>
              <a:t>S. aureus</a:t>
            </a:r>
            <a:r>
              <a:rPr lang="en-US" sz="2000" i="1" dirty="0"/>
              <a:t> </a:t>
            </a:r>
            <a:r>
              <a:rPr lang="en-US" sz="2000" dirty="0"/>
              <a:t>(MSSA), producing this same exotoxin, has been associated with necrotizing pneumonia</a:t>
            </a:r>
          </a:p>
          <a:p>
            <a:endParaRPr lang="en-US" sz="2000" dirty="0"/>
          </a:p>
        </p:txBody>
      </p:sp>
    </p:spTree>
    <p:extLst>
      <p:ext uri="{BB962C8B-B14F-4D97-AF65-F5344CB8AC3E}">
        <p14:creationId xmlns:p14="http://schemas.microsoft.com/office/powerpoint/2010/main" val="238295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AEAC4AE-240A-43C2-BC49-706032206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703"/>
            <a:ext cx="9288902" cy="6745511"/>
          </a:xfrm>
          <a:prstGeom prst="rect">
            <a:avLst/>
          </a:prstGeom>
        </p:spPr>
      </p:pic>
      <p:sp>
        <p:nvSpPr>
          <p:cNvPr id="5" name="Oval 4"/>
          <p:cNvSpPr/>
          <p:nvPr/>
        </p:nvSpPr>
        <p:spPr>
          <a:xfrm>
            <a:off x="3713290" y="1446283"/>
            <a:ext cx="1368152"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xmlns="" id="{B6F53436-C81D-48A1-BF37-0FBA1D0C27F4}"/>
              </a:ext>
            </a:extLst>
          </p:cNvPr>
          <p:cNvSpPr/>
          <p:nvPr/>
        </p:nvSpPr>
        <p:spPr>
          <a:xfrm>
            <a:off x="5375920" y="6093296"/>
            <a:ext cx="1512168" cy="21602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352375" y="2384854"/>
            <a:ext cx="2903098" cy="183699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6">
                    <a:lumMod val="75000"/>
                  </a:schemeClr>
                </a:solidFill>
              </a:rPr>
              <a:t> More of deaths &lt;5 occur in neonatal period and the most important cause in that period  </a:t>
            </a:r>
            <a:r>
              <a:rPr lang="en-US" dirty="0" smtClean="0">
                <a:solidFill>
                  <a:srgbClr val="FF0000"/>
                </a:solidFill>
              </a:rPr>
              <a:t>is prematurity</a:t>
            </a:r>
            <a:r>
              <a:rPr lang="en-US" dirty="0" smtClean="0">
                <a:solidFill>
                  <a:schemeClr val="accent6">
                    <a:lumMod val="75000"/>
                  </a:schemeClr>
                </a:solidFill>
              </a:rPr>
              <a:t>  </a:t>
            </a:r>
            <a:endParaRPr lang="ar-JO" dirty="0">
              <a:solidFill>
                <a:schemeClr val="accent6">
                  <a:lumMod val="75000"/>
                </a:schemeClr>
              </a:solidFill>
            </a:endParaRPr>
          </a:p>
        </p:txBody>
      </p:sp>
      <p:sp>
        <p:nvSpPr>
          <p:cNvPr id="4" name="Rounded Rectangle 3"/>
          <p:cNvSpPr/>
          <p:nvPr/>
        </p:nvSpPr>
        <p:spPr>
          <a:xfrm>
            <a:off x="9415849" y="4337222"/>
            <a:ext cx="2776151" cy="23922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1">
                    <a:lumMod val="75000"/>
                  </a:schemeClr>
                </a:solidFill>
              </a:rPr>
              <a:t>Beyond the neonatal period </a:t>
            </a:r>
            <a:r>
              <a:rPr lang="en-US" dirty="0" smtClean="0">
                <a:solidFill>
                  <a:srgbClr val="FF0000"/>
                </a:solidFill>
              </a:rPr>
              <a:t>infections</a:t>
            </a:r>
            <a:r>
              <a:rPr lang="en-US" dirty="0" smtClean="0">
                <a:solidFill>
                  <a:schemeClr val="accent1">
                    <a:lumMod val="75000"/>
                  </a:schemeClr>
                </a:solidFill>
              </a:rPr>
              <a:t> it’s the most important and the most infection that cause death is pneumonia then diarrhea (acute gastroenteritis ) </a:t>
            </a:r>
            <a:endParaRPr lang="ar-JO" dirty="0">
              <a:solidFill>
                <a:schemeClr val="accent1">
                  <a:lumMod val="75000"/>
                </a:schemeClr>
              </a:solidFill>
            </a:endParaRPr>
          </a:p>
        </p:txBody>
      </p:sp>
      <p:sp>
        <p:nvSpPr>
          <p:cNvPr id="7" name="Rounded Rectangle 6"/>
          <p:cNvSpPr/>
          <p:nvPr/>
        </p:nvSpPr>
        <p:spPr>
          <a:xfrm>
            <a:off x="9288903" y="270702"/>
            <a:ext cx="2758936" cy="19782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accent2">
                    <a:lumMod val="75000"/>
                  </a:schemeClr>
                </a:solidFill>
              </a:rPr>
              <a:t>This is a chart </a:t>
            </a:r>
            <a:r>
              <a:rPr lang="en-US" dirty="0" smtClean="0">
                <a:solidFill>
                  <a:schemeClr val="accent2">
                    <a:lumMod val="75000"/>
                  </a:schemeClr>
                </a:solidFill>
              </a:rPr>
              <a:t> by WHO for the causes of  </a:t>
            </a:r>
            <a:r>
              <a:rPr lang="en-US" dirty="0">
                <a:solidFill>
                  <a:schemeClr val="accent2">
                    <a:lumMod val="75000"/>
                  </a:schemeClr>
                </a:solidFill>
              </a:rPr>
              <a:t>childhood mortality below 5y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0EF08-1FC1-7640-3981-D93B861E8923}"/>
              </a:ext>
            </a:extLst>
          </p:cNvPr>
          <p:cNvSpPr>
            <a:spLocks noGrp="1"/>
          </p:cNvSpPr>
          <p:nvPr>
            <p:ph type="title"/>
          </p:nvPr>
        </p:nvSpPr>
        <p:spPr/>
        <p:txBody>
          <a:bodyPr/>
          <a:lstStyle/>
          <a:p>
            <a:r>
              <a:rPr lang="en-US" dirty="0" smtClean="0"/>
              <a:t>Necrotizing pneumonia </a:t>
            </a:r>
            <a:endParaRPr lang="en-US" dirty="0"/>
          </a:p>
        </p:txBody>
      </p:sp>
      <p:pic>
        <p:nvPicPr>
          <p:cNvPr id="5" name="Content Placeholder 4">
            <a:extLst>
              <a:ext uri="{FF2B5EF4-FFF2-40B4-BE49-F238E27FC236}">
                <a16:creationId xmlns:a16="http://schemas.microsoft.com/office/drawing/2014/main" xmlns="" id="{011A76F4-068D-5A52-FD4E-5D7C7E5C3B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239" y="2603500"/>
            <a:ext cx="4461834" cy="3416300"/>
          </a:xfrm>
        </p:spPr>
      </p:pic>
      <p:sp>
        <p:nvSpPr>
          <p:cNvPr id="3" name="Rectangle 2"/>
          <p:cNvSpPr/>
          <p:nvPr/>
        </p:nvSpPr>
        <p:spPr>
          <a:xfrm>
            <a:off x="8693426" y="2994991"/>
            <a:ext cx="2782957" cy="1722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Children can recover very well even they have bad pneumonia </a:t>
            </a:r>
          </a:p>
          <a:p>
            <a:pPr algn="ctr"/>
            <a:r>
              <a:rPr lang="en-US" dirty="0" smtClean="0"/>
              <a:t>,but adults not </a:t>
            </a:r>
            <a:endParaRPr lang="ar-JO" dirty="0"/>
          </a:p>
        </p:txBody>
      </p:sp>
      <p:sp>
        <p:nvSpPr>
          <p:cNvPr id="4" name="Right Arrow 3"/>
          <p:cNvSpPr/>
          <p:nvPr/>
        </p:nvSpPr>
        <p:spPr>
          <a:xfrm>
            <a:off x="689113" y="2994991"/>
            <a:ext cx="2544417" cy="3657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 usually Will persist on x-ray until 6 months </a:t>
            </a:r>
            <a:endParaRPr lang="ar-JO" dirty="0"/>
          </a:p>
        </p:txBody>
      </p:sp>
    </p:spTree>
    <p:extLst>
      <p:ext uri="{BB962C8B-B14F-4D97-AF65-F5344CB8AC3E}">
        <p14:creationId xmlns:p14="http://schemas.microsoft.com/office/powerpoint/2010/main" val="1911920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A1C47-FB61-F72F-CA9F-37A1F9BECD50}"/>
              </a:ext>
            </a:extLst>
          </p:cNvPr>
          <p:cNvSpPr>
            <a:spLocks noGrp="1"/>
          </p:cNvSpPr>
          <p:nvPr>
            <p:ph type="title"/>
          </p:nvPr>
        </p:nvSpPr>
        <p:spPr/>
        <p:txBody>
          <a:bodyPr/>
          <a:lstStyle/>
          <a:p>
            <a:pPr algn="ctr"/>
            <a:r>
              <a:rPr lang="en-US" b="1" dirty="0"/>
              <a:t>Pleural </a:t>
            </a:r>
            <a:r>
              <a:rPr lang="en-US" b="1" dirty="0" smtClean="0"/>
              <a:t>Effusion  </a:t>
            </a:r>
            <a:r>
              <a:rPr lang="en-US" b="1" dirty="0"/>
              <a:t>and Empyema</a:t>
            </a:r>
            <a:endParaRPr lang="en-US" dirty="0"/>
          </a:p>
        </p:txBody>
      </p:sp>
      <p:sp>
        <p:nvSpPr>
          <p:cNvPr id="3" name="Content Placeholder 2">
            <a:extLst>
              <a:ext uri="{FF2B5EF4-FFF2-40B4-BE49-F238E27FC236}">
                <a16:creationId xmlns:a16="http://schemas.microsoft.com/office/drawing/2014/main" xmlns="" id="{AFF2801B-0A9E-59EF-E991-E2D041A3D47D}"/>
              </a:ext>
            </a:extLst>
          </p:cNvPr>
          <p:cNvSpPr>
            <a:spLocks noGrp="1"/>
          </p:cNvSpPr>
          <p:nvPr>
            <p:ph idx="1"/>
          </p:nvPr>
        </p:nvSpPr>
        <p:spPr>
          <a:xfrm>
            <a:off x="519764" y="2377439"/>
            <a:ext cx="11126804" cy="4042611"/>
          </a:xfrm>
        </p:spPr>
        <p:txBody>
          <a:bodyPr>
            <a:normAutofit/>
          </a:bodyPr>
          <a:lstStyle/>
          <a:p>
            <a:r>
              <a:rPr lang="en-US" dirty="0"/>
              <a:t>Pleural effusion occurs when an inflammatory response to pneumonia causes an increase in permeability of the pleura with an accumulation of fluid in the pleural space. There is increased capillary permeability after parenchymal lung injury, favoring the migration of inflammatory cells into the pleural space.</a:t>
            </a:r>
          </a:p>
          <a:p>
            <a:r>
              <a:rPr lang="en-US" dirty="0"/>
              <a:t>When bacteria enter the pleural space, pus appears, characterizing empyema.</a:t>
            </a:r>
          </a:p>
          <a:p>
            <a:r>
              <a:rPr lang="en-US" dirty="0"/>
              <a:t>Either the child presents with typical, but usually more </a:t>
            </a:r>
            <a:r>
              <a:rPr lang="en-US" dirty="0">
                <a:solidFill>
                  <a:srgbClr val="FF0000"/>
                </a:solidFill>
              </a:rPr>
              <a:t>severe, signs of pneumonia or, after a few days of usual pneumonia symptoms, children deteriorate clinically, with persistent fever or respiratory distress. </a:t>
            </a:r>
          </a:p>
          <a:p>
            <a:r>
              <a:rPr lang="en-US" dirty="0">
                <a:solidFill>
                  <a:srgbClr val="FF0000"/>
                </a:solidFill>
              </a:rPr>
              <a:t>Pleuritic pain </a:t>
            </a:r>
            <a:r>
              <a:rPr lang="en-US" dirty="0"/>
              <a:t>is common.</a:t>
            </a:r>
          </a:p>
          <a:p>
            <a:r>
              <a:rPr lang="en-US" dirty="0"/>
              <a:t>On physical examination, there is reduced air entry and dullness to percussion over the affected area.</a:t>
            </a:r>
          </a:p>
          <a:p>
            <a:r>
              <a:rPr lang="en-US" dirty="0">
                <a:solidFill>
                  <a:srgbClr val="FF0000"/>
                </a:solidFill>
              </a:rPr>
              <a:t>The typical clinical outcome of children is good with full recovery </a:t>
            </a:r>
          </a:p>
          <a:p>
            <a:endParaRPr lang="en-US" dirty="0"/>
          </a:p>
        </p:txBody>
      </p:sp>
      <p:sp>
        <p:nvSpPr>
          <p:cNvPr id="4" name="Rectangle 3"/>
          <p:cNvSpPr/>
          <p:nvPr/>
        </p:nvSpPr>
        <p:spPr>
          <a:xfrm>
            <a:off x="702364" y="1563757"/>
            <a:ext cx="11052313" cy="8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Pleural Effusion very common around 10 -20% of bacterial </a:t>
            </a:r>
            <a:r>
              <a:rPr lang="en-US" b="1" dirty="0" smtClean="0"/>
              <a:t>pneumonias , and its pneumonia and there’s an inflammation to the pleura with sterile fluid </a:t>
            </a:r>
          </a:p>
          <a:p>
            <a:pPr algn="ctr"/>
            <a:r>
              <a:rPr lang="en-US" b="1" dirty="0" smtClean="0"/>
              <a:t>We call it empyema if there’s a bacteria )(infection ,pus  ) </a:t>
            </a:r>
            <a:endParaRPr lang="ar-JO" dirty="0"/>
          </a:p>
        </p:txBody>
      </p:sp>
    </p:spTree>
    <p:extLst>
      <p:ext uri="{BB962C8B-B14F-4D97-AF65-F5344CB8AC3E}">
        <p14:creationId xmlns:p14="http://schemas.microsoft.com/office/powerpoint/2010/main" val="2361173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194" y="328775"/>
            <a:ext cx="8761413" cy="706964"/>
          </a:xfrm>
        </p:spPr>
        <p:txBody>
          <a:bodyPr/>
          <a:lstStyle/>
          <a:p>
            <a:r>
              <a:rPr lang="en-US" dirty="0" err="1">
                <a:effectLst>
                  <a:outerShdw blurRad="38100" dist="38100" dir="2700000" algn="tl">
                    <a:srgbClr val="000000">
                      <a:alpha val="43137"/>
                    </a:srgbClr>
                  </a:outerShdw>
                </a:effectLst>
              </a:rPr>
              <a:t>Parapneumonic</a:t>
            </a:r>
            <a:r>
              <a:rPr lang="en-US" dirty="0">
                <a:effectLst>
                  <a:outerShdw blurRad="38100" dist="38100" dir="2700000" algn="tl">
                    <a:srgbClr val="000000">
                      <a:alpha val="43137"/>
                    </a:srgbClr>
                  </a:outerShdw>
                </a:effectLst>
              </a:rPr>
              <a:t> effusion</a:t>
            </a:r>
          </a:p>
        </p:txBody>
      </p:sp>
      <p:pic>
        <p:nvPicPr>
          <p:cNvPr id="11266" name="Picture 2"/>
          <p:cNvPicPr>
            <a:picLocks noGrp="1" noChangeAspect="1" noChangeArrowheads="1"/>
          </p:cNvPicPr>
          <p:nvPr>
            <p:ph idx="1"/>
          </p:nvPr>
        </p:nvPicPr>
        <p:blipFill>
          <a:blip r:embed="rId2" cstate="print"/>
          <a:srcRect/>
          <a:stretch>
            <a:fillRect/>
          </a:stretch>
        </p:blipFill>
        <p:spPr bwMode="auto">
          <a:xfrm>
            <a:off x="392106" y="1117214"/>
            <a:ext cx="11300218" cy="5449239"/>
          </a:xfrm>
          <a:prstGeom prst="rect">
            <a:avLst/>
          </a:prstGeom>
          <a:noFill/>
          <a:ln w="9525">
            <a:solidFill>
              <a:srgbClr val="6600CC"/>
            </a:solidFill>
            <a:miter lim="800000"/>
            <a:headEnd/>
            <a:tailEnd/>
          </a:ln>
          <a:effectLst>
            <a:glow rad="101600">
              <a:schemeClr val="accent4">
                <a:satMod val="175000"/>
                <a:alpha val="40000"/>
              </a:schemeClr>
            </a:glow>
          </a:effectLst>
        </p:spPr>
      </p:pic>
      <p:sp>
        <p:nvSpPr>
          <p:cNvPr id="3" name="Right Arrow 2"/>
          <p:cNvSpPr/>
          <p:nvPr/>
        </p:nvSpPr>
        <p:spPr>
          <a:xfrm>
            <a:off x="-212035" y="2213113"/>
            <a:ext cx="609600" cy="38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Right Arrow 3"/>
          <p:cNvSpPr/>
          <p:nvPr/>
        </p:nvSpPr>
        <p:spPr>
          <a:xfrm>
            <a:off x="7487478" y="2213113"/>
            <a:ext cx="291548" cy="38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Right Arrow 4"/>
          <p:cNvSpPr/>
          <p:nvPr/>
        </p:nvSpPr>
        <p:spPr>
          <a:xfrm>
            <a:off x="0" y="5764696"/>
            <a:ext cx="397565" cy="450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Right Arrow 5"/>
          <p:cNvSpPr/>
          <p:nvPr/>
        </p:nvSpPr>
        <p:spPr>
          <a:xfrm>
            <a:off x="7354957" y="5883965"/>
            <a:ext cx="424069" cy="22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ight Arrow 6"/>
          <p:cNvSpPr/>
          <p:nvPr/>
        </p:nvSpPr>
        <p:spPr>
          <a:xfrm>
            <a:off x="0" y="3140765"/>
            <a:ext cx="397565" cy="331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ectangle 7"/>
          <p:cNvSpPr/>
          <p:nvPr/>
        </p:nvSpPr>
        <p:spPr>
          <a:xfrm>
            <a:off x="596348" y="4041913"/>
            <a:ext cx="6639339" cy="1232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If the patient is good and well without signs of distress and responding to medical  treatment wait </a:t>
            </a:r>
          </a:p>
          <a:p>
            <a:pPr algn="ctr"/>
            <a:r>
              <a:rPr lang="en-US" dirty="0" smtClean="0"/>
              <a:t>If the opposite you should drain </a:t>
            </a:r>
            <a:endParaRPr lang="ar-JO" dirty="0"/>
          </a:p>
        </p:txBody>
      </p:sp>
      <p:sp>
        <p:nvSpPr>
          <p:cNvPr id="9" name="Down Arrow 8"/>
          <p:cNvSpPr/>
          <p:nvPr/>
        </p:nvSpPr>
        <p:spPr>
          <a:xfrm>
            <a:off x="1510748" y="3803374"/>
            <a:ext cx="357809" cy="2385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733305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90D5D-10A7-00B2-F7A7-2CB14091FD85}"/>
              </a:ext>
            </a:extLst>
          </p:cNvPr>
          <p:cNvSpPr>
            <a:spLocks noGrp="1"/>
          </p:cNvSpPr>
          <p:nvPr>
            <p:ph type="title"/>
          </p:nvPr>
        </p:nvSpPr>
        <p:spPr>
          <a:xfrm>
            <a:off x="450574" y="1974573"/>
            <a:ext cx="4187687" cy="2875721"/>
          </a:xfrm>
        </p:spPr>
        <p:txBody>
          <a:bodyPr/>
          <a:lstStyle/>
          <a:p>
            <a:r>
              <a:rPr lang="en-US" b="1" dirty="0" smtClean="0">
                <a:solidFill>
                  <a:schemeClr val="tx1"/>
                </a:solidFill>
              </a:rPr>
              <a:t> most likely this is an effusion ,but  may be massive consolidation so we need US or CT  </a:t>
            </a:r>
            <a:endParaRPr lang="en-US" b="1" dirty="0">
              <a:solidFill>
                <a:schemeClr val="tx1"/>
              </a:solidFill>
            </a:endParaRPr>
          </a:p>
        </p:txBody>
      </p:sp>
      <p:pic>
        <p:nvPicPr>
          <p:cNvPr id="5" name="Content Placeholder 4">
            <a:extLst>
              <a:ext uri="{FF2B5EF4-FFF2-40B4-BE49-F238E27FC236}">
                <a16:creationId xmlns:a16="http://schemas.microsoft.com/office/drawing/2014/main" xmlns="" id="{81E345CC-DF18-C2F5-A444-61AD20B42D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8521" y="1392491"/>
            <a:ext cx="5164929" cy="4682431"/>
          </a:xfrm>
        </p:spPr>
      </p:pic>
    </p:spTree>
    <p:extLst>
      <p:ext uri="{BB962C8B-B14F-4D97-AF65-F5344CB8AC3E}">
        <p14:creationId xmlns:p14="http://schemas.microsoft.com/office/powerpoint/2010/main" val="2515653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69B24-9F68-16DA-7A40-36867798DB3B}"/>
              </a:ext>
            </a:extLst>
          </p:cNvPr>
          <p:cNvSpPr>
            <a:spLocks noGrp="1"/>
          </p:cNvSpPr>
          <p:nvPr>
            <p:ph type="title"/>
          </p:nvPr>
        </p:nvSpPr>
        <p:spPr/>
        <p:txBody>
          <a:bodyPr/>
          <a:lstStyle/>
          <a:p>
            <a:pPr algn="ctr"/>
            <a:r>
              <a:rPr lang="en-US" dirty="0"/>
              <a:t>Lung Abscess</a:t>
            </a:r>
          </a:p>
        </p:txBody>
      </p:sp>
      <p:sp>
        <p:nvSpPr>
          <p:cNvPr id="3" name="Content Placeholder 2">
            <a:extLst>
              <a:ext uri="{FF2B5EF4-FFF2-40B4-BE49-F238E27FC236}">
                <a16:creationId xmlns:a16="http://schemas.microsoft.com/office/drawing/2014/main" xmlns="" id="{480BB727-6C5A-2AF0-F898-23F6C4DAB525}"/>
              </a:ext>
            </a:extLst>
          </p:cNvPr>
          <p:cNvSpPr>
            <a:spLocks noGrp="1"/>
          </p:cNvSpPr>
          <p:nvPr>
            <p:ph idx="1"/>
          </p:nvPr>
        </p:nvSpPr>
        <p:spPr>
          <a:xfrm>
            <a:off x="510139" y="2415941"/>
            <a:ext cx="11078677" cy="3888606"/>
          </a:xfrm>
        </p:spPr>
        <p:txBody>
          <a:bodyPr>
            <a:normAutofit/>
          </a:bodyPr>
          <a:lstStyle/>
          <a:p>
            <a:r>
              <a:rPr lang="en-US" dirty="0"/>
              <a:t>A pulmonary abscess is a thick-walled cavity that contains purulent liquid.</a:t>
            </a:r>
          </a:p>
          <a:p>
            <a:r>
              <a:rPr lang="en-US" dirty="0"/>
              <a:t>Primary abscesses are associated with a pulmonary infection, especially due to gram-positive cocci </a:t>
            </a:r>
            <a:r>
              <a:rPr lang="en-US" i="1" dirty="0"/>
              <a:t>(S. pneumoniae, S. aureus, S. pyogenes) </a:t>
            </a:r>
            <a:r>
              <a:rPr lang="en-US" dirty="0"/>
              <a:t>and gram-negative bacteria (</a:t>
            </a:r>
            <a:r>
              <a:rPr lang="en-US" i="1" dirty="0"/>
              <a:t>P. aeruginosa </a:t>
            </a:r>
            <a:r>
              <a:rPr lang="en-US" dirty="0"/>
              <a:t>and </a:t>
            </a:r>
            <a:r>
              <a:rPr lang="en-US" i="1" dirty="0" err="1" smtClean="0"/>
              <a:t>Klebsiella</a:t>
            </a:r>
            <a:r>
              <a:rPr lang="en-US" dirty="0" smtClean="0"/>
              <a:t>), anaerobic </a:t>
            </a:r>
            <a:r>
              <a:rPr lang="en-US" dirty="0"/>
              <a:t>bacteria.</a:t>
            </a:r>
          </a:p>
          <a:p>
            <a:r>
              <a:rPr lang="en-US" dirty="0"/>
              <a:t>The initial clinical presentation of a lung abscess is like that of uncomplicated CAP, with fever and cough as the key features. </a:t>
            </a:r>
          </a:p>
          <a:p>
            <a:r>
              <a:rPr lang="en-US" dirty="0"/>
              <a:t>Other common signs are dyspnea, chest pain, anorexia, nausea, vomiting, malaise, and lethargy. </a:t>
            </a:r>
          </a:p>
          <a:p>
            <a:r>
              <a:rPr lang="en-US" dirty="0"/>
              <a:t>A main difference from usual CAP is that it progresses indolently.</a:t>
            </a:r>
          </a:p>
          <a:p>
            <a:r>
              <a:rPr lang="en-US" dirty="0"/>
              <a:t>The mainstay of treatment is the use of </a:t>
            </a:r>
            <a:r>
              <a:rPr lang="en-US" dirty="0">
                <a:solidFill>
                  <a:srgbClr val="FF0000"/>
                </a:solidFill>
              </a:rPr>
              <a:t>a parenteral antibiotic for 4–6 </a:t>
            </a:r>
            <a:r>
              <a:rPr lang="en-US" dirty="0" smtClean="0">
                <a:solidFill>
                  <a:srgbClr val="FF0000"/>
                </a:solidFill>
              </a:rPr>
              <a:t>weeks</a:t>
            </a:r>
            <a:r>
              <a:rPr lang="en-US" dirty="0" smtClean="0"/>
              <a:t>, sometimes surgery is needed in cases not responding to IV antibiotics </a:t>
            </a:r>
            <a:endParaRPr lang="en-US" dirty="0"/>
          </a:p>
          <a:p>
            <a:endParaRPr lang="en-US" dirty="0"/>
          </a:p>
        </p:txBody>
      </p:sp>
    </p:spTree>
    <p:extLst>
      <p:ext uri="{BB962C8B-B14F-4D97-AF65-F5344CB8AC3E}">
        <p14:creationId xmlns:p14="http://schemas.microsoft.com/office/powerpoint/2010/main" val="821835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53AB3-6983-1CBF-1E33-308780B55A67}"/>
              </a:ext>
            </a:extLst>
          </p:cNvPr>
          <p:cNvSpPr>
            <a:spLocks noGrp="1"/>
          </p:cNvSpPr>
          <p:nvPr>
            <p:ph type="title"/>
          </p:nvPr>
        </p:nvSpPr>
        <p:spPr/>
        <p:txBody>
          <a:bodyPr/>
          <a:lstStyle/>
          <a:p>
            <a:r>
              <a:rPr lang="en-US" dirty="0" smtClean="0"/>
              <a:t>ABSCESS </a:t>
            </a:r>
            <a:endParaRPr lang="en-US" dirty="0"/>
          </a:p>
        </p:txBody>
      </p:sp>
      <p:pic>
        <p:nvPicPr>
          <p:cNvPr id="6" name="Content Placeholder 5">
            <a:extLst>
              <a:ext uri="{FF2B5EF4-FFF2-40B4-BE49-F238E27FC236}">
                <a16:creationId xmlns:a16="http://schemas.microsoft.com/office/drawing/2014/main" xmlns="" id="{C784ED72-CB96-B85F-BC52-59A4C760C4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2234" y="2141089"/>
            <a:ext cx="10772955" cy="3497408"/>
          </a:xfrm>
        </p:spPr>
      </p:pic>
      <p:sp>
        <p:nvSpPr>
          <p:cNvPr id="3" name="TextBox 2"/>
          <p:cNvSpPr txBox="1"/>
          <p:nvPr/>
        </p:nvSpPr>
        <p:spPr>
          <a:xfrm>
            <a:off x="1736035" y="5791200"/>
            <a:ext cx="6175513" cy="923330"/>
          </a:xfrm>
          <a:prstGeom prst="rect">
            <a:avLst/>
          </a:prstGeom>
          <a:noFill/>
        </p:spPr>
        <p:txBody>
          <a:bodyPr wrap="square" rtlCol="1">
            <a:spAutoFit/>
          </a:bodyPr>
          <a:lstStyle/>
          <a:p>
            <a:r>
              <a:rPr lang="en-US" dirty="0" smtClean="0"/>
              <a:t>We differentiate if from </a:t>
            </a:r>
            <a:r>
              <a:rPr lang="en-US" dirty="0" err="1" smtClean="0"/>
              <a:t>pneumatocele</a:t>
            </a:r>
            <a:r>
              <a:rPr lang="en-US" dirty="0" smtClean="0"/>
              <a:t>  by looking to the wall and the air fluid level (thick wall with air fluid level its an abscess )if not  its </a:t>
            </a:r>
            <a:r>
              <a:rPr lang="en-US" dirty="0" err="1" smtClean="0"/>
              <a:t>pneumatocele</a:t>
            </a:r>
            <a:r>
              <a:rPr lang="en-US" dirty="0" smtClean="0"/>
              <a:t> </a:t>
            </a:r>
            <a:endParaRPr lang="ar-JO" dirty="0"/>
          </a:p>
        </p:txBody>
      </p:sp>
    </p:spTree>
    <p:extLst>
      <p:ext uri="{BB962C8B-B14F-4D97-AF65-F5344CB8AC3E}">
        <p14:creationId xmlns:p14="http://schemas.microsoft.com/office/powerpoint/2010/main" val="2308012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33883D-149D-A2CF-A7B5-71B86FD934E7}"/>
              </a:ext>
            </a:extLst>
          </p:cNvPr>
          <p:cNvSpPr>
            <a:spLocks noGrp="1"/>
          </p:cNvSpPr>
          <p:nvPr>
            <p:ph type="title"/>
          </p:nvPr>
        </p:nvSpPr>
        <p:spPr/>
        <p:txBody>
          <a:bodyPr/>
          <a:lstStyle/>
          <a:p>
            <a:r>
              <a:rPr lang="en-US" dirty="0"/>
              <a:t>Recurrent Pneumonia </a:t>
            </a:r>
          </a:p>
        </p:txBody>
      </p:sp>
      <p:sp>
        <p:nvSpPr>
          <p:cNvPr id="3" name="Content Placeholder 2">
            <a:extLst>
              <a:ext uri="{FF2B5EF4-FFF2-40B4-BE49-F238E27FC236}">
                <a16:creationId xmlns:a16="http://schemas.microsoft.com/office/drawing/2014/main" xmlns="" id="{E6A57FEE-41AC-A446-B12D-78F61647E2F4}"/>
              </a:ext>
            </a:extLst>
          </p:cNvPr>
          <p:cNvSpPr>
            <a:spLocks noGrp="1"/>
          </p:cNvSpPr>
          <p:nvPr>
            <p:ph sz="half" idx="1"/>
          </p:nvPr>
        </p:nvSpPr>
        <p:spPr/>
        <p:txBody>
          <a:bodyPr/>
          <a:lstStyle/>
          <a:p>
            <a:r>
              <a:rPr lang="en-US" dirty="0"/>
              <a:t>is defined </a:t>
            </a:r>
            <a:r>
              <a:rPr lang="en-US" b="1" dirty="0">
                <a:solidFill>
                  <a:srgbClr val="FF0000"/>
                </a:solidFill>
              </a:rPr>
              <a:t>as 2 or more </a:t>
            </a:r>
            <a:r>
              <a:rPr lang="en-US" dirty="0">
                <a:solidFill>
                  <a:srgbClr val="FF0000"/>
                </a:solidFill>
              </a:rPr>
              <a:t>episodes in a single year </a:t>
            </a:r>
            <a:r>
              <a:rPr lang="en-US" b="1" dirty="0">
                <a:solidFill>
                  <a:srgbClr val="FF0000"/>
                </a:solidFill>
              </a:rPr>
              <a:t>or 3 or more </a:t>
            </a:r>
            <a:r>
              <a:rPr lang="en-US" dirty="0">
                <a:solidFill>
                  <a:srgbClr val="FF0000"/>
                </a:solidFill>
              </a:rPr>
              <a:t>episodes ever</a:t>
            </a:r>
            <a:r>
              <a:rPr lang="en-US" dirty="0"/>
              <a:t>, with </a:t>
            </a:r>
            <a:r>
              <a:rPr lang="en-US" u="sng" dirty="0">
                <a:solidFill>
                  <a:schemeClr val="tx1"/>
                </a:solidFill>
              </a:rPr>
              <a:t>radiographic clearing between occurrences. </a:t>
            </a:r>
          </a:p>
          <a:p>
            <a:endParaRPr lang="en-US" dirty="0"/>
          </a:p>
        </p:txBody>
      </p:sp>
      <p:pic>
        <p:nvPicPr>
          <p:cNvPr id="6" name="Content Placeholder 5">
            <a:extLst>
              <a:ext uri="{FF2B5EF4-FFF2-40B4-BE49-F238E27FC236}">
                <a16:creationId xmlns:a16="http://schemas.microsoft.com/office/drawing/2014/main" xmlns="" id="{5CC662DA-5ECC-F227-5BE8-CA895068FA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6096" y="121654"/>
            <a:ext cx="4960216" cy="6613622"/>
          </a:xfrm>
        </p:spPr>
      </p:pic>
      <p:sp>
        <p:nvSpPr>
          <p:cNvPr id="4" name="Right Arrow 3"/>
          <p:cNvSpPr/>
          <p:nvPr/>
        </p:nvSpPr>
        <p:spPr>
          <a:xfrm>
            <a:off x="5565913" y="1895061"/>
            <a:ext cx="728870" cy="46382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4063732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FA6FC-3DC8-0122-9FF0-6A11C18071B7}"/>
              </a:ext>
            </a:extLst>
          </p:cNvPr>
          <p:cNvSpPr>
            <a:spLocks noGrp="1"/>
          </p:cNvSpPr>
          <p:nvPr>
            <p:ph type="title"/>
          </p:nvPr>
        </p:nvSpPr>
        <p:spPr/>
        <p:txBody>
          <a:bodyPr/>
          <a:lstStyle/>
          <a:p>
            <a:pPr algn="ctr"/>
            <a:r>
              <a:rPr lang="en-US" dirty="0"/>
              <a:t>Prevention</a:t>
            </a:r>
          </a:p>
        </p:txBody>
      </p:sp>
      <p:sp>
        <p:nvSpPr>
          <p:cNvPr id="3" name="Content Placeholder 2">
            <a:extLst>
              <a:ext uri="{FF2B5EF4-FFF2-40B4-BE49-F238E27FC236}">
                <a16:creationId xmlns:a16="http://schemas.microsoft.com/office/drawing/2014/main" xmlns="" id="{130788C5-BA0E-732F-65C9-2DC62D41DC09}"/>
              </a:ext>
            </a:extLst>
          </p:cNvPr>
          <p:cNvSpPr>
            <a:spLocks noGrp="1"/>
          </p:cNvSpPr>
          <p:nvPr>
            <p:ph idx="1"/>
          </p:nvPr>
        </p:nvSpPr>
        <p:spPr>
          <a:xfrm>
            <a:off x="1154954" y="2603499"/>
            <a:ext cx="9634966" cy="3681797"/>
          </a:xfrm>
        </p:spPr>
        <p:txBody>
          <a:bodyPr>
            <a:normAutofit/>
          </a:bodyPr>
          <a:lstStyle/>
          <a:p>
            <a:pPr marL="0" indent="0">
              <a:buNone/>
            </a:pPr>
            <a:r>
              <a:rPr lang="en-US" b="1" dirty="0"/>
              <a:t>Hygiene measures</a:t>
            </a:r>
            <a:r>
              <a:rPr lang="en-US" dirty="0"/>
              <a:t> are universally helpful.</a:t>
            </a:r>
          </a:p>
          <a:p>
            <a:pPr marL="0" indent="0">
              <a:buNone/>
            </a:pPr>
            <a:r>
              <a:rPr lang="en-US" dirty="0"/>
              <a:t> - In health care settings, </a:t>
            </a:r>
            <a:r>
              <a:rPr lang="en-US" b="1" dirty="0"/>
              <a:t>contact isolation</a:t>
            </a:r>
            <a:r>
              <a:rPr lang="en-US" dirty="0"/>
              <a:t>, together with </a:t>
            </a:r>
            <a:r>
              <a:rPr lang="en-US" b="1" dirty="0"/>
              <a:t>droplet precautions</a:t>
            </a:r>
            <a:r>
              <a:rPr lang="en-US" dirty="0"/>
              <a:t>, are additional  measures that help reduce transmission.</a:t>
            </a:r>
          </a:p>
          <a:p>
            <a:pPr marL="0" indent="0">
              <a:buNone/>
            </a:pPr>
            <a:endParaRPr lang="en-US" dirty="0"/>
          </a:p>
          <a:p>
            <a:r>
              <a:rPr lang="en-US" dirty="0"/>
              <a:t>For influenza prevention, </a:t>
            </a:r>
            <a:r>
              <a:rPr lang="en-US" dirty="0">
                <a:solidFill>
                  <a:srgbClr val="FF0000"/>
                </a:solidFill>
              </a:rPr>
              <a:t>annual vaccination </a:t>
            </a:r>
            <a:r>
              <a:rPr lang="en-US" dirty="0"/>
              <a:t>with inactivated vaccine is recommended in </a:t>
            </a:r>
            <a:r>
              <a:rPr lang="en-US" dirty="0">
                <a:solidFill>
                  <a:srgbClr val="FF0000"/>
                </a:solidFill>
              </a:rPr>
              <a:t>all children older than 6 months</a:t>
            </a:r>
            <a:r>
              <a:rPr lang="en-US" dirty="0"/>
              <a:t>, especially in high-risk groups. </a:t>
            </a:r>
          </a:p>
          <a:p>
            <a:r>
              <a:rPr lang="en-US" dirty="0" smtClean="0"/>
              <a:t>Hib and pneumococcal vaccines are of proven efficacy in reducing pneumonia caused by these bacteria</a:t>
            </a:r>
          </a:p>
          <a:p>
            <a:r>
              <a:rPr lang="en-US" dirty="0" smtClean="0"/>
              <a:t>Very recently, </a:t>
            </a:r>
            <a:r>
              <a:rPr lang="en-US" dirty="0" smtClean="0">
                <a:solidFill>
                  <a:srgbClr val="FF0000"/>
                </a:solidFill>
              </a:rPr>
              <a:t>RSV passive immunization </a:t>
            </a:r>
            <a:r>
              <a:rPr lang="en-US" dirty="0" smtClean="0"/>
              <a:t>became available for </a:t>
            </a:r>
            <a:r>
              <a:rPr lang="en-US" dirty="0" smtClean="0">
                <a:solidFill>
                  <a:srgbClr val="FF0000"/>
                </a:solidFill>
              </a:rPr>
              <a:t>all infants</a:t>
            </a:r>
            <a:r>
              <a:rPr lang="en-US" dirty="0" smtClean="0"/>
              <a:t>, if implemented, may reduce viral pneumonia in infants and young children</a:t>
            </a:r>
            <a:endParaRPr lang="en-US" dirty="0"/>
          </a:p>
          <a:p>
            <a:endParaRPr lang="en-US" dirty="0"/>
          </a:p>
        </p:txBody>
      </p:sp>
    </p:spTree>
    <p:extLst>
      <p:ext uri="{BB962C8B-B14F-4D97-AF65-F5344CB8AC3E}">
        <p14:creationId xmlns:p14="http://schemas.microsoft.com/office/powerpoint/2010/main" val="2976926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F7CE6-E5F6-8645-DEC1-A3F4CB343CB6}"/>
              </a:ext>
            </a:extLst>
          </p:cNvPr>
          <p:cNvSpPr>
            <a:spLocks noGrp="1"/>
          </p:cNvSpPr>
          <p:nvPr>
            <p:ph type="title"/>
          </p:nvPr>
        </p:nvSpPr>
        <p:spPr/>
        <p:txBody>
          <a:bodyPr/>
          <a:lstStyle/>
          <a:p>
            <a:pPr algn="ctr"/>
            <a:r>
              <a:rPr lang="en-GB" b="0" i="0" dirty="0">
                <a:effectLst/>
              </a:rPr>
              <a:t>Prognosis</a:t>
            </a:r>
          </a:p>
        </p:txBody>
      </p:sp>
      <p:sp>
        <p:nvSpPr>
          <p:cNvPr id="3" name="Content Placeholder 2">
            <a:extLst>
              <a:ext uri="{FF2B5EF4-FFF2-40B4-BE49-F238E27FC236}">
                <a16:creationId xmlns:a16="http://schemas.microsoft.com/office/drawing/2014/main" xmlns="" id="{A9E79E75-C18C-ABE6-7D4B-7037DCDB32AE}"/>
              </a:ext>
            </a:extLst>
          </p:cNvPr>
          <p:cNvSpPr>
            <a:spLocks noGrp="1"/>
          </p:cNvSpPr>
          <p:nvPr>
            <p:ph idx="1"/>
          </p:nvPr>
        </p:nvSpPr>
        <p:spPr>
          <a:xfrm>
            <a:off x="693019" y="2497622"/>
            <a:ext cx="10770669" cy="3416300"/>
          </a:xfrm>
        </p:spPr>
        <p:txBody>
          <a:bodyPr>
            <a:noAutofit/>
          </a:bodyPr>
          <a:lstStyle/>
          <a:p>
            <a:r>
              <a:rPr lang="en-GB" sz="2000" dirty="0"/>
              <a:t>In general, the prognosis </a:t>
            </a:r>
            <a:r>
              <a:rPr lang="en-GB" sz="2000" dirty="0">
                <a:solidFill>
                  <a:srgbClr val="FF0000"/>
                </a:solidFill>
              </a:rPr>
              <a:t>is good</a:t>
            </a:r>
            <a:r>
              <a:rPr lang="en-GB" sz="2000" dirty="0"/>
              <a:t>. Most cases of viral pneumonia resolve without treatment; common bacterial pathogens and atypical organisms respond to antimicrobial therapy</a:t>
            </a:r>
            <a:r>
              <a:rPr lang="en-GB" sz="2000" dirty="0" smtClean="0">
                <a:solidFill>
                  <a:schemeClr val="accent1"/>
                </a:solidFill>
              </a:rPr>
              <a:t>. With prober care </a:t>
            </a:r>
            <a:endParaRPr lang="en-GB" sz="2000" dirty="0">
              <a:solidFill>
                <a:schemeClr val="accent1"/>
              </a:solidFill>
            </a:endParaRPr>
          </a:p>
          <a:p>
            <a:r>
              <a:rPr lang="en-US" sz="2000" dirty="0"/>
              <a:t>Bacterial pneumonia, although less common than viral pneumonia, accounts for a high proportion of deaths.</a:t>
            </a:r>
          </a:p>
          <a:p>
            <a:r>
              <a:rPr lang="en-US" sz="2000" dirty="0"/>
              <a:t>Chronic underlying disease, </a:t>
            </a:r>
            <a:r>
              <a:rPr lang="en-US" sz="2000" dirty="0" smtClean="0"/>
              <a:t>severe malnutrition, </a:t>
            </a:r>
            <a:r>
              <a:rPr lang="en-US" sz="2000" dirty="0"/>
              <a:t>lack of vaccination</a:t>
            </a:r>
            <a:r>
              <a:rPr lang="en-US" sz="2000" dirty="0" smtClean="0"/>
              <a:t>, and lack of access to proper medical care </a:t>
            </a:r>
            <a:r>
              <a:rPr lang="en-US" sz="2000" dirty="0"/>
              <a:t>are associated with an increased risk of death for both viral and bacterial </a:t>
            </a:r>
            <a:r>
              <a:rPr lang="en-US" sz="2000" dirty="0" smtClean="0"/>
              <a:t>infections, most of these deaths happen in developing countries</a:t>
            </a:r>
            <a:endParaRPr lang="en-GB" sz="2000" dirty="0"/>
          </a:p>
          <a:p>
            <a:r>
              <a:rPr lang="en-GB" sz="2000" dirty="0"/>
              <a:t>Morbidity and mortality from RSV and other viral infections is higher among premature infants and infants with underlying lung disease.</a:t>
            </a:r>
            <a:endParaRPr lang="en-US" sz="2000" dirty="0"/>
          </a:p>
        </p:txBody>
      </p:sp>
      <p:sp>
        <p:nvSpPr>
          <p:cNvPr id="4" name="Rectangle 3"/>
          <p:cNvSpPr/>
          <p:nvPr/>
        </p:nvSpPr>
        <p:spPr>
          <a:xfrm>
            <a:off x="357809" y="6294783"/>
            <a:ext cx="11635408" cy="563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Its accepted world wide if you </a:t>
            </a:r>
            <a:r>
              <a:rPr lang="en-US" b="1" u="sng" dirty="0" smtClean="0"/>
              <a:t>admit</a:t>
            </a:r>
            <a:r>
              <a:rPr lang="en-US" dirty="0" smtClean="0"/>
              <a:t> a patient with pneumonia to give antibiotics because we are not very sure it is a viral and most of ill  patients will start  with viral then will develop bacterial  pneumonia  </a:t>
            </a:r>
            <a:endParaRPr lang="ar-JO" dirty="0"/>
          </a:p>
        </p:txBody>
      </p:sp>
    </p:spTree>
    <p:extLst>
      <p:ext uri="{BB962C8B-B14F-4D97-AF65-F5344CB8AC3E}">
        <p14:creationId xmlns:p14="http://schemas.microsoft.com/office/powerpoint/2010/main" val="2404548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AE89B7D-4FEE-437F-B5D7-B8D7D0FB1AA1}"/>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Introduction </a:t>
            </a:r>
          </a:p>
        </p:txBody>
      </p:sp>
      <p:sp>
        <p:nvSpPr>
          <p:cNvPr id="3" name="Content Placeholder 2">
            <a:extLst>
              <a:ext uri="{FF2B5EF4-FFF2-40B4-BE49-F238E27FC236}">
                <a16:creationId xmlns:a16="http://schemas.microsoft.com/office/drawing/2014/main" xmlns="" id="{D255BF73-4F78-4AC1-82FC-6FE61F6B2888}"/>
              </a:ext>
            </a:extLst>
          </p:cNvPr>
          <p:cNvSpPr>
            <a:spLocks noGrp="1"/>
          </p:cNvSpPr>
          <p:nvPr>
            <p:ph idx="1"/>
          </p:nvPr>
        </p:nvSpPr>
        <p:spPr>
          <a:xfrm>
            <a:off x="677333" y="2396691"/>
            <a:ext cx="10593849" cy="4298022"/>
          </a:xfrm>
        </p:spPr>
        <p:txBody>
          <a:bodyPr>
            <a:normAutofit/>
          </a:bodyPr>
          <a:lstStyle/>
          <a:p>
            <a:r>
              <a:rPr lang="en-US" sz="2400" dirty="0"/>
              <a:t>The global incidence, severity and mortality of pneumonia in childhood have significantly decreased in the past 15-20 years, due to:</a:t>
            </a:r>
          </a:p>
          <a:p>
            <a:pPr lvl="1"/>
            <a:r>
              <a:rPr lang="en-US" sz="2200" dirty="0"/>
              <a:t>improved socioeconomic conditions</a:t>
            </a:r>
          </a:p>
          <a:p>
            <a:pPr lvl="1"/>
            <a:r>
              <a:rPr lang="en-US" sz="2200" dirty="0"/>
              <a:t>better access to care</a:t>
            </a:r>
          </a:p>
          <a:p>
            <a:pPr lvl="1"/>
            <a:r>
              <a:rPr lang="en-US" sz="2200" dirty="0"/>
              <a:t>wider implementation of effective management and preventive strategies</a:t>
            </a:r>
          </a:p>
          <a:p>
            <a:pPr lvl="1"/>
            <a:r>
              <a:rPr lang="en-US" sz="2200" dirty="0"/>
              <a:t>vaccines, particularly the pneumococcal and Hib conjugate vaccine</a:t>
            </a:r>
          </a:p>
        </p:txBody>
      </p:sp>
      <p:sp>
        <p:nvSpPr>
          <p:cNvPr id="5" name="TextBox 4"/>
          <p:cNvSpPr txBox="1"/>
          <p:nvPr/>
        </p:nvSpPr>
        <p:spPr>
          <a:xfrm>
            <a:off x="577517" y="6420052"/>
            <a:ext cx="9933271" cy="261610"/>
          </a:xfrm>
          <a:prstGeom prst="rect">
            <a:avLst/>
          </a:prstGeom>
          <a:noFill/>
          <a:ln>
            <a:solidFill>
              <a:schemeClr val="accent1"/>
            </a:solidFill>
          </a:ln>
        </p:spPr>
        <p:txBody>
          <a:bodyPr wrap="square" rtlCol="0">
            <a:spAutoFit/>
          </a:bodyPr>
          <a:lstStyle/>
          <a:p>
            <a:r>
              <a:rPr lang="en-US" sz="1100" dirty="0"/>
              <a:t>le Roux DM, Zar HJ. Community-acquired pneumonia in children - a changing spectrum of disease. </a:t>
            </a:r>
            <a:r>
              <a:rPr lang="en-US" sz="1100" dirty="0" err="1"/>
              <a:t>Pediatr</a:t>
            </a:r>
            <a:r>
              <a:rPr lang="en-US" sz="1100" dirty="0"/>
              <a:t> </a:t>
            </a:r>
            <a:r>
              <a:rPr lang="en-US" sz="1100" dirty="0" err="1"/>
              <a:t>Radiol</a:t>
            </a:r>
            <a:r>
              <a:rPr lang="en-US" sz="1100" dirty="0"/>
              <a:t>. 2017 Oct;47(11):1392-1398</a:t>
            </a:r>
          </a:p>
        </p:txBody>
      </p:sp>
    </p:spTree>
    <p:extLst>
      <p:ext uri="{BB962C8B-B14F-4D97-AF65-F5344CB8AC3E}">
        <p14:creationId xmlns:p14="http://schemas.microsoft.com/office/powerpoint/2010/main" val="348135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E3AD9-4F1D-43B7-BC96-DF1C6F0DCFF6}"/>
              </a:ext>
            </a:extLst>
          </p:cNvPr>
          <p:cNvSpPr>
            <a:spLocks noGrp="1"/>
          </p:cNvSpPr>
          <p:nvPr>
            <p:ph type="title"/>
          </p:nvPr>
        </p:nvSpPr>
        <p:spPr/>
        <p:txBody>
          <a:bodyPr/>
          <a:lstStyle/>
          <a:p>
            <a:r>
              <a:rPr lang="en-US" dirty="0"/>
              <a:t>Global perspective</a:t>
            </a:r>
          </a:p>
        </p:txBody>
      </p:sp>
      <p:sp>
        <p:nvSpPr>
          <p:cNvPr id="3" name="Content Placeholder 2">
            <a:extLst>
              <a:ext uri="{FF2B5EF4-FFF2-40B4-BE49-F238E27FC236}">
                <a16:creationId xmlns:a16="http://schemas.microsoft.com/office/drawing/2014/main" xmlns="" id="{75D5329E-F8C7-4F47-B023-3689573295EC}"/>
              </a:ext>
            </a:extLst>
          </p:cNvPr>
          <p:cNvSpPr>
            <a:spLocks noGrp="1"/>
          </p:cNvSpPr>
          <p:nvPr>
            <p:ph idx="1"/>
          </p:nvPr>
        </p:nvSpPr>
        <p:spPr>
          <a:xfrm>
            <a:off x="677333" y="2348564"/>
            <a:ext cx="10863357" cy="3706796"/>
          </a:xfrm>
        </p:spPr>
        <p:txBody>
          <a:bodyPr>
            <a:normAutofit fontScale="92500" lnSpcReduction="20000"/>
          </a:bodyPr>
          <a:lstStyle/>
          <a:p>
            <a:r>
              <a:rPr lang="en-US" sz="2400" dirty="0"/>
              <a:t>25% decrease in the incidence of pneumonia, from 0.29 episodes per child year in low- and middle-income countries in 2000, to 0.22 episodes per child year in </a:t>
            </a:r>
            <a:r>
              <a:rPr lang="en-US" sz="2400" dirty="0" smtClean="0">
                <a:solidFill>
                  <a:schemeClr val="tx1"/>
                </a:solidFill>
              </a:rPr>
              <a:t>2010</a:t>
            </a:r>
            <a:r>
              <a:rPr lang="en-US" sz="2400" dirty="0" smtClean="0">
                <a:solidFill>
                  <a:schemeClr val="accent6">
                    <a:lumMod val="75000"/>
                  </a:schemeClr>
                </a:solidFill>
              </a:rPr>
              <a:t>(the incidence of pneumonia decreased )</a:t>
            </a:r>
            <a:endParaRPr lang="en-US" sz="2400" dirty="0">
              <a:solidFill>
                <a:schemeClr val="accent6">
                  <a:lumMod val="75000"/>
                </a:schemeClr>
              </a:solidFill>
            </a:endParaRPr>
          </a:p>
          <a:p>
            <a:r>
              <a:rPr lang="en-US" sz="2400" dirty="0"/>
              <a:t>Global pediatric pneumonia deaths decreased from 1.8 million in 2000 to 900,000 in </a:t>
            </a:r>
            <a:r>
              <a:rPr lang="en-US" sz="2400" dirty="0" smtClean="0"/>
              <a:t>2013 </a:t>
            </a:r>
            <a:r>
              <a:rPr lang="en-US" sz="1900" dirty="0" smtClean="0">
                <a:solidFill>
                  <a:schemeClr val="accent6">
                    <a:lumMod val="75000"/>
                  </a:schemeClr>
                </a:solidFill>
              </a:rPr>
              <a:t>(death also decreased to the half approximately </a:t>
            </a:r>
            <a:r>
              <a:rPr lang="en-US" sz="2400" dirty="0" smtClean="0"/>
              <a:t>)</a:t>
            </a:r>
            <a:endParaRPr lang="en-US" sz="2400" dirty="0"/>
          </a:p>
          <a:p>
            <a:r>
              <a:rPr lang="en-US" sz="2400" dirty="0"/>
              <a:t>more than 90% of pneumonia cases and deaths occur in low- and middle-income countries</a:t>
            </a:r>
          </a:p>
          <a:p>
            <a:r>
              <a:rPr lang="en-US" sz="2400" dirty="0"/>
              <a:t>The incidence of pneumonia in high-income countries is estimated at 0.015 episodes per child year (1 in 66), compared to 0.22 episodes per child year (1 in 5) in low- and middle-income </a:t>
            </a:r>
            <a:r>
              <a:rPr lang="en-US" sz="2400" dirty="0" smtClean="0"/>
              <a:t>countries </a:t>
            </a:r>
            <a:r>
              <a:rPr lang="en-US" sz="1900" dirty="0" smtClean="0">
                <a:solidFill>
                  <a:schemeClr val="accent6">
                    <a:lumMod val="75000"/>
                  </a:schemeClr>
                </a:solidFill>
              </a:rPr>
              <a:t>(pneumonia more in the low and middle income countries )</a:t>
            </a:r>
            <a:endParaRPr lang="en-US" sz="1900" dirty="0">
              <a:solidFill>
                <a:schemeClr val="accent6">
                  <a:lumMod val="75000"/>
                </a:schemeClr>
              </a:solidFill>
            </a:endParaRPr>
          </a:p>
          <a:p>
            <a:endParaRPr lang="en-US" sz="2400" dirty="0"/>
          </a:p>
        </p:txBody>
      </p:sp>
      <p:sp>
        <p:nvSpPr>
          <p:cNvPr id="4" name="TextBox 3"/>
          <p:cNvSpPr txBox="1"/>
          <p:nvPr/>
        </p:nvSpPr>
        <p:spPr>
          <a:xfrm>
            <a:off x="577517" y="6420052"/>
            <a:ext cx="9933271" cy="261610"/>
          </a:xfrm>
          <a:prstGeom prst="rect">
            <a:avLst/>
          </a:prstGeom>
          <a:noFill/>
          <a:ln>
            <a:solidFill>
              <a:schemeClr val="accent1"/>
            </a:solidFill>
          </a:ln>
        </p:spPr>
        <p:txBody>
          <a:bodyPr wrap="square" rtlCol="0">
            <a:spAutoFit/>
          </a:bodyPr>
          <a:lstStyle/>
          <a:p>
            <a:r>
              <a:rPr lang="en-US" sz="1100"/>
              <a:t>le Roux DM, Zar HJ. Community-acquired pneumonia in children - a changing spectrum of disease. Pediatr Radiol. 2017 Oct;47(11):1392-1398</a:t>
            </a:r>
            <a:endParaRPr lang="en-US" sz="1100" dirty="0"/>
          </a:p>
        </p:txBody>
      </p:sp>
    </p:spTree>
    <p:extLst>
      <p:ext uri="{BB962C8B-B14F-4D97-AF65-F5344CB8AC3E}">
        <p14:creationId xmlns:p14="http://schemas.microsoft.com/office/powerpoint/2010/main" val="34084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E3AD9-4F1D-43B7-BC96-DF1C6F0DCFF6}"/>
              </a:ext>
            </a:extLst>
          </p:cNvPr>
          <p:cNvSpPr>
            <a:spLocks noGrp="1"/>
          </p:cNvSpPr>
          <p:nvPr>
            <p:ph type="title"/>
          </p:nvPr>
        </p:nvSpPr>
        <p:spPr/>
        <p:txBody>
          <a:bodyPr/>
          <a:lstStyle/>
          <a:p>
            <a:r>
              <a:rPr lang="en-US" dirty="0"/>
              <a:t>Global perspective</a:t>
            </a:r>
          </a:p>
        </p:txBody>
      </p:sp>
      <p:pic>
        <p:nvPicPr>
          <p:cNvPr id="4" name="Content Placeholder 3">
            <a:extLst>
              <a:ext uri="{FF2B5EF4-FFF2-40B4-BE49-F238E27FC236}">
                <a16:creationId xmlns:a16="http://schemas.microsoft.com/office/drawing/2014/main" xmlns="" id="{309DC1B4-40CE-4EBB-BA26-DDEEB39BAB05}"/>
              </a:ext>
            </a:extLst>
          </p:cNvPr>
          <p:cNvPicPr>
            <a:picLocks noGrp="1" noChangeAspect="1"/>
          </p:cNvPicPr>
          <p:nvPr>
            <p:ph idx="1"/>
          </p:nvPr>
        </p:nvPicPr>
        <p:blipFill>
          <a:blip r:embed="rId2"/>
          <a:stretch>
            <a:fillRect/>
          </a:stretch>
        </p:blipFill>
        <p:spPr>
          <a:xfrm>
            <a:off x="538684" y="327259"/>
            <a:ext cx="9695188" cy="6039484"/>
          </a:xfrm>
          <a:prstGeom prst="rect">
            <a:avLst/>
          </a:prstGeom>
        </p:spPr>
      </p:pic>
      <p:sp>
        <p:nvSpPr>
          <p:cNvPr id="3" name="TextBox 2"/>
          <p:cNvSpPr txBox="1"/>
          <p:nvPr/>
        </p:nvSpPr>
        <p:spPr>
          <a:xfrm>
            <a:off x="4148488" y="6448926"/>
            <a:ext cx="5005137" cy="261610"/>
          </a:xfrm>
          <a:prstGeom prst="rect">
            <a:avLst/>
          </a:prstGeom>
          <a:noFill/>
          <a:ln>
            <a:solidFill>
              <a:schemeClr val="accent1"/>
            </a:solidFill>
          </a:ln>
        </p:spPr>
        <p:txBody>
          <a:bodyPr wrap="square" rtlCol="0">
            <a:spAutoFit/>
          </a:bodyPr>
          <a:lstStyle/>
          <a:p>
            <a:r>
              <a:rPr lang="en-US" sz="1100">
                <a:latin typeface="AdvGulliv-I"/>
              </a:rPr>
              <a:t>G.A. Tramper-Stranders / Paediatric Respiratory Reviews 26 (2018) 41–48</a:t>
            </a:r>
            <a:endParaRPr lang="en-US" sz="3200" dirty="0"/>
          </a:p>
        </p:txBody>
      </p:sp>
      <p:sp>
        <p:nvSpPr>
          <p:cNvPr id="5" name="Rectangle 4"/>
          <p:cNvSpPr/>
          <p:nvPr/>
        </p:nvSpPr>
        <p:spPr>
          <a:xfrm>
            <a:off x="9551773" y="271849"/>
            <a:ext cx="2520778" cy="6177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dirty="0" smtClean="0"/>
              <a:t>خريطة توزع ال </a:t>
            </a:r>
            <a:r>
              <a:rPr lang="en-US" dirty="0" smtClean="0"/>
              <a:t>pneumonia in the world </a:t>
            </a:r>
          </a:p>
          <a:p>
            <a:pPr algn="ctr"/>
            <a:r>
              <a:rPr lang="ar-JO" dirty="0" smtClean="0"/>
              <a:t>كل ما كان اللون أفتح أقل </a:t>
            </a:r>
            <a:endParaRPr lang="en-US" dirty="0" smtClean="0"/>
          </a:p>
          <a:p>
            <a:pPr algn="ctr"/>
            <a:r>
              <a:rPr lang="en-US" dirty="0" smtClean="0"/>
              <a:t>We are with the low incidence countries</a:t>
            </a:r>
          </a:p>
          <a:p>
            <a:pPr algn="ctr"/>
            <a:r>
              <a:rPr lang="en-US" dirty="0" smtClean="0"/>
              <a:t>(the doctor said we have good access to care ) </a:t>
            </a:r>
            <a:endParaRPr lang="ar-JO" dirty="0"/>
          </a:p>
        </p:txBody>
      </p:sp>
    </p:spTree>
    <p:extLst>
      <p:ext uri="{BB962C8B-B14F-4D97-AF65-F5344CB8AC3E}">
        <p14:creationId xmlns:p14="http://schemas.microsoft.com/office/powerpoint/2010/main" val="1229738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102AA-F694-4542-B790-EAB3A50D8AED}"/>
              </a:ext>
            </a:extLst>
          </p:cNvPr>
          <p:cNvSpPr>
            <a:spLocks noGrp="1"/>
          </p:cNvSpPr>
          <p:nvPr>
            <p:ph type="title"/>
          </p:nvPr>
        </p:nvSpPr>
        <p:spPr/>
        <p:txBody>
          <a:bodyPr/>
          <a:lstStyle/>
          <a:p>
            <a:r>
              <a:rPr lang="en-US" dirty="0"/>
              <a:t>Pathogenesis</a:t>
            </a:r>
            <a:br>
              <a:rPr lang="en-US" dirty="0"/>
            </a:br>
            <a:endParaRPr lang="en-US" dirty="0"/>
          </a:p>
        </p:txBody>
      </p:sp>
      <p:sp>
        <p:nvSpPr>
          <p:cNvPr id="3" name="Content Placeholder 2">
            <a:extLst>
              <a:ext uri="{FF2B5EF4-FFF2-40B4-BE49-F238E27FC236}">
                <a16:creationId xmlns:a16="http://schemas.microsoft.com/office/drawing/2014/main" xmlns="" id="{023F4285-B5BA-4DDB-A4F8-B88541599EC7}"/>
              </a:ext>
            </a:extLst>
          </p:cNvPr>
          <p:cNvSpPr>
            <a:spLocks noGrp="1"/>
          </p:cNvSpPr>
          <p:nvPr>
            <p:ph idx="1"/>
          </p:nvPr>
        </p:nvSpPr>
        <p:spPr>
          <a:xfrm>
            <a:off x="677333" y="2387064"/>
            <a:ext cx="10680477" cy="4024621"/>
          </a:xfrm>
        </p:spPr>
        <p:txBody>
          <a:bodyPr>
            <a:normAutofit fontScale="92500"/>
          </a:bodyPr>
          <a:lstStyle/>
          <a:p>
            <a:r>
              <a:rPr lang="en-US" sz="2400" dirty="0"/>
              <a:t>Pneumonia was formerly thought to occur after invasion of a sterile lower respiratory tract by a single pathogenic organism. However, recent evidence indicates that the healthy lung is not sterile and that the normal lung microbiome exists in a dynamic state</a:t>
            </a:r>
          </a:p>
          <a:p>
            <a:r>
              <a:rPr lang="en-US" sz="2400" dirty="0">
                <a:solidFill>
                  <a:schemeClr val="accent6">
                    <a:lumMod val="75000"/>
                  </a:schemeClr>
                </a:solidFill>
              </a:rPr>
              <a:t>Dysbiosis</a:t>
            </a:r>
            <a:r>
              <a:rPr lang="en-US" sz="2400" dirty="0"/>
              <a:t>, or imbalance, in the normal microbial ecology of the respiratory tract as a result of factors related to the </a:t>
            </a:r>
            <a:r>
              <a:rPr lang="en-US" sz="2400" dirty="0" smtClean="0"/>
              <a:t>host(</a:t>
            </a:r>
            <a:r>
              <a:rPr lang="ar-JO" sz="1600" dirty="0" smtClean="0"/>
              <a:t>(</a:t>
            </a:r>
            <a:r>
              <a:rPr lang="ar-JO" sz="1600" dirty="0" smtClean="0">
                <a:solidFill>
                  <a:schemeClr val="accent1">
                    <a:lumMod val="60000"/>
                    <a:lumOff val="40000"/>
                  </a:schemeClr>
                </a:solidFill>
              </a:rPr>
              <a:t>ضعفت مناعته مثلا </a:t>
            </a:r>
            <a:r>
              <a:rPr lang="en-US" sz="2400" dirty="0" smtClean="0"/>
              <a:t>, environment </a:t>
            </a:r>
            <a:r>
              <a:rPr lang="en-US" sz="1600" dirty="0" smtClean="0">
                <a:solidFill>
                  <a:schemeClr val="accent1">
                    <a:lumMod val="60000"/>
                    <a:lumOff val="40000"/>
                  </a:schemeClr>
                </a:solidFill>
              </a:rPr>
              <a:t>(smoking ,pollutants </a:t>
            </a:r>
            <a:r>
              <a:rPr lang="en-US" sz="2400" dirty="0" smtClean="0"/>
              <a:t>), </a:t>
            </a:r>
            <a:r>
              <a:rPr lang="en-US" sz="2400" dirty="0"/>
              <a:t>or </a:t>
            </a:r>
            <a:r>
              <a:rPr lang="en-US" sz="2400" dirty="0" smtClean="0"/>
              <a:t>organism(</a:t>
            </a:r>
            <a:r>
              <a:rPr lang="en-US" sz="1600" dirty="0" smtClean="0">
                <a:solidFill>
                  <a:schemeClr val="accent1">
                    <a:lumMod val="60000"/>
                    <a:lumOff val="40000"/>
                  </a:schemeClr>
                </a:solidFill>
              </a:rPr>
              <a:t>very virulent</a:t>
            </a:r>
            <a:r>
              <a:rPr lang="en-US" sz="2400" dirty="0" smtClean="0"/>
              <a:t>)  </a:t>
            </a:r>
            <a:r>
              <a:rPr lang="en-US" sz="2400" dirty="0">
                <a:solidFill>
                  <a:schemeClr val="accent6">
                    <a:lumMod val="75000"/>
                  </a:schemeClr>
                </a:solidFill>
              </a:rPr>
              <a:t>leads to infection</a:t>
            </a:r>
          </a:p>
          <a:p>
            <a:r>
              <a:rPr lang="en-US" sz="2400" dirty="0"/>
              <a:t>Data from recent studies identify </a:t>
            </a:r>
            <a:r>
              <a:rPr lang="en-US" sz="2400" i="1" dirty="0">
                <a:solidFill>
                  <a:schemeClr val="accent6">
                    <a:lumMod val="75000"/>
                  </a:schemeClr>
                </a:solidFill>
                <a:effectLst>
                  <a:outerShdw blurRad="38100" dist="38100" dir="2700000" algn="tl">
                    <a:srgbClr val="000000">
                      <a:alpha val="43137"/>
                    </a:srgbClr>
                  </a:outerShdw>
                </a:effectLst>
              </a:rPr>
              <a:t>multiple</a:t>
            </a:r>
            <a:r>
              <a:rPr lang="en-US" sz="2400" dirty="0"/>
              <a:t> potentially pathogenic organisms from the respiratory tract of </a:t>
            </a:r>
            <a:r>
              <a:rPr lang="en-US" sz="2400" i="1" dirty="0">
                <a:effectLst>
                  <a:outerShdw blurRad="38100" dist="38100" dir="2700000" algn="tl">
                    <a:srgbClr val="000000">
                      <a:alpha val="43137"/>
                    </a:srgbClr>
                  </a:outerShdw>
                </a:effectLst>
              </a:rPr>
              <a:t>most</a:t>
            </a:r>
            <a:r>
              <a:rPr lang="en-US" sz="2400" dirty="0"/>
              <a:t> children with </a:t>
            </a:r>
            <a:r>
              <a:rPr lang="en-US" sz="2400" dirty="0" smtClean="0"/>
              <a:t>pneumonia(may </a:t>
            </a:r>
            <a:r>
              <a:rPr lang="en-US" sz="2400" dirty="0" err="1" smtClean="0"/>
              <a:t>theres</a:t>
            </a:r>
            <a:r>
              <a:rPr lang="en-US" sz="2400" dirty="0" smtClean="0"/>
              <a:t> one </a:t>
            </a:r>
            <a:r>
              <a:rPr lang="en-US" sz="2400" dirty="0" err="1" smtClean="0"/>
              <a:t>majer</a:t>
            </a:r>
            <a:r>
              <a:rPr lang="en-US" sz="2400" dirty="0" smtClean="0"/>
              <a:t> </a:t>
            </a:r>
            <a:r>
              <a:rPr lang="en-US" sz="2400" dirty="0" err="1" smtClean="0"/>
              <a:t>pathgene</a:t>
            </a:r>
            <a:r>
              <a:rPr lang="en-US" sz="2400" dirty="0" smtClean="0"/>
              <a:t> ,but with other pathogens </a:t>
            </a:r>
            <a:r>
              <a:rPr lang="en-US" sz="1900" dirty="0" smtClean="0">
                <a:solidFill>
                  <a:schemeClr val="accent1">
                    <a:lumMod val="60000"/>
                    <a:lumOff val="40000"/>
                  </a:schemeClr>
                </a:solidFill>
              </a:rPr>
              <a:t>(</a:t>
            </a:r>
            <a:r>
              <a:rPr lang="ar-JO" sz="1900" dirty="0" smtClean="0">
                <a:solidFill>
                  <a:schemeClr val="accent1">
                    <a:lumMod val="60000"/>
                    <a:lumOff val="40000"/>
                  </a:schemeClr>
                </a:solidFill>
              </a:rPr>
              <a:t>وهذا بيفسر انه ليه شخصين اجو وعندهم نيمونيا لكن واحد منهم كانت خفيفة وطاب الثاني دخل على ال</a:t>
            </a:r>
            <a:r>
              <a:rPr lang="ar-JO" sz="1900" dirty="0">
                <a:solidFill>
                  <a:schemeClr val="accent1">
                    <a:lumMod val="60000"/>
                    <a:lumOff val="40000"/>
                  </a:schemeClr>
                </a:solidFill>
              </a:rPr>
              <a:t> </a:t>
            </a:r>
            <a:r>
              <a:rPr lang="ar-JO" sz="1900" dirty="0" smtClean="0">
                <a:solidFill>
                  <a:schemeClr val="accent1">
                    <a:lumMod val="60000"/>
                    <a:lumOff val="40000"/>
                  </a:schemeClr>
                </a:solidFill>
              </a:rPr>
              <a:t>اي سي يو   </a:t>
            </a:r>
            <a:r>
              <a:rPr lang="en-US" sz="1900" dirty="0" smtClean="0">
                <a:solidFill>
                  <a:schemeClr val="accent1">
                    <a:lumMod val="60000"/>
                    <a:lumOff val="40000"/>
                  </a:schemeClr>
                </a:solidFill>
              </a:rPr>
              <a:t>) </a:t>
            </a:r>
          </a:p>
        </p:txBody>
      </p:sp>
      <p:sp>
        <p:nvSpPr>
          <p:cNvPr id="4" name="TextBox 3"/>
          <p:cNvSpPr txBox="1"/>
          <p:nvPr/>
        </p:nvSpPr>
        <p:spPr>
          <a:xfrm>
            <a:off x="1232034" y="6411686"/>
            <a:ext cx="8041968" cy="261610"/>
          </a:xfrm>
          <a:prstGeom prst="rect">
            <a:avLst/>
          </a:prstGeom>
          <a:noFill/>
          <a:ln>
            <a:solidFill>
              <a:schemeClr val="accent1"/>
            </a:solidFill>
          </a:ln>
        </p:spPr>
        <p:txBody>
          <a:bodyPr wrap="square" rtlCol="0">
            <a:spAutoFit/>
          </a:bodyPr>
          <a:lstStyle/>
          <a:p>
            <a:r>
              <a:rPr lang="en-US" sz="1100"/>
              <a:t>Zar HJ, Andronikou S, Nicol MP. Advances in the diagnosis of pneumonia in children. BMJ. 2017 Jul 26;358:j2739</a:t>
            </a:r>
            <a:endParaRPr lang="en-US" sz="1100" dirty="0"/>
          </a:p>
        </p:txBody>
      </p:sp>
      <p:sp>
        <p:nvSpPr>
          <p:cNvPr id="5" name="Rounded Rectangle 4"/>
          <p:cNvSpPr/>
          <p:nvPr/>
        </p:nvSpPr>
        <p:spPr>
          <a:xfrm>
            <a:off x="4250725" y="481915"/>
            <a:ext cx="7809470" cy="186587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6">
                    <a:lumMod val="75000"/>
                  </a:schemeClr>
                </a:solidFill>
              </a:rPr>
              <a:t>Lung is not sterile ,but it has a very good system that prevent the lung organisms to cause pneumonia   so any organism enters the lung mucus trap it and if there’s any microbe that not entrapped by the </a:t>
            </a:r>
            <a:r>
              <a:rPr lang="en-US" dirty="0" err="1" smtClean="0">
                <a:solidFill>
                  <a:schemeClr val="accent6">
                    <a:lumMod val="75000"/>
                  </a:schemeClr>
                </a:solidFill>
              </a:rPr>
              <a:t>mucocilliary</a:t>
            </a:r>
            <a:r>
              <a:rPr lang="en-US" dirty="0" smtClean="0">
                <a:solidFill>
                  <a:schemeClr val="accent6">
                    <a:lumMod val="75000"/>
                  </a:schemeClr>
                </a:solidFill>
              </a:rPr>
              <a:t> clearance there’s a good immune system to control     </a:t>
            </a:r>
            <a:endParaRPr lang="ar-JO" dirty="0">
              <a:solidFill>
                <a:schemeClr val="accent6">
                  <a:lumMod val="75000"/>
                </a:schemeClr>
              </a:solidFill>
            </a:endParaRPr>
          </a:p>
        </p:txBody>
      </p:sp>
    </p:spTree>
    <p:extLst>
      <p:ext uri="{BB962C8B-B14F-4D97-AF65-F5344CB8AC3E}">
        <p14:creationId xmlns:p14="http://schemas.microsoft.com/office/powerpoint/2010/main" val="1937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5A8B5F-A465-8177-60CF-F719F2AB05C5}"/>
              </a:ext>
            </a:extLst>
          </p:cNvPr>
          <p:cNvSpPr>
            <a:spLocks noGrp="1"/>
          </p:cNvSpPr>
          <p:nvPr>
            <p:ph type="title"/>
          </p:nvPr>
        </p:nvSpPr>
        <p:spPr/>
        <p:txBody>
          <a:bodyPr>
            <a:normAutofit fontScale="90000"/>
          </a:bodyPr>
          <a:lstStyle/>
          <a:p>
            <a:pPr algn="ctr"/>
            <a:r>
              <a:rPr lang="en-US" sz="4400" dirty="0"/>
              <a:t>Pathogenesis</a:t>
            </a:r>
          </a:p>
        </p:txBody>
      </p:sp>
      <p:sp>
        <p:nvSpPr>
          <p:cNvPr id="3" name="Content Placeholder 2">
            <a:extLst>
              <a:ext uri="{FF2B5EF4-FFF2-40B4-BE49-F238E27FC236}">
                <a16:creationId xmlns:a16="http://schemas.microsoft.com/office/drawing/2014/main" xmlns="" id="{E4C6F2D1-3805-FB02-7562-72836E586AA6}"/>
              </a:ext>
            </a:extLst>
          </p:cNvPr>
          <p:cNvSpPr>
            <a:spLocks noGrp="1"/>
          </p:cNvSpPr>
          <p:nvPr>
            <p:ph idx="1"/>
          </p:nvPr>
        </p:nvSpPr>
        <p:spPr>
          <a:xfrm>
            <a:off x="625642" y="2348563"/>
            <a:ext cx="10722543" cy="4071487"/>
          </a:xfrm>
        </p:spPr>
        <p:txBody>
          <a:bodyPr>
            <a:noAutofit/>
          </a:bodyPr>
          <a:lstStyle/>
          <a:p>
            <a:r>
              <a:rPr lang="en-US" sz="2000" dirty="0"/>
              <a:t>The upper airways are commensally colonized by a variety of organisms .</a:t>
            </a:r>
          </a:p>
          <a:p>
            <a:r>
              <a:rPr lang="en-US" sz="2000" dirty="0" smtClean="0"/>
              <a:t>URTI  often </a:t>
            </a:r>
            <a:r>
              <a:rPr lang="en-US" sz="2000" dirty="0"/>
              <a:t>precede lower respiratory tract invasion by microorganisms, such as bacteria and viruses. </a:t>
            </a:r>
          </a:p>
          <a:p>
            <a:r>
              <a:rPr lang="en-US" sz="2000" dirty="0"/>
              <a:t>Mechanisms of invasion :</a:t>
            </a:r>
          </a:p>
          <a:p>
            <a:pPr marL="0" indent="0">
              <a:buNone/>
            </a:pPr>
            <a:r>
              <a:rPr lang="en-US" sz="2000" dirty="0"/>
              <a:t>                        1- contiguous spread and replication </a:t>
            </a:r>
            <a:r>
              <a:rPr lang="en-US" sz="2000" dirty="0" smtClean="0">
                <a:sym typeface="Wingdings" panose="05000000000000000000" pitchFamily="2" charset="2"/>
              </a:rPr>
              <a:t> </a:t>
            </a:r>
            <a:r>
              <a:rPr lang="en-US" sz="2000" dirty="0" err="1" smtClean="0">
                <a:sym typeface="Wingdings" panose="05000000000000000000" pitchFamily="2" charset="2"/>
              </a:rPr>
              <a:t>viraus</a:t>
            </a:r>
            <a:r>
              <a:rPr lang="en-US" sz="2000" dirty="0" smtClean="0">
                <a:sym typeface="Wingdings" panose="05000000000000000000" pitchFamily="2" charset="2"/>
              </a:rPr>
              <a:t> </a:t>
            </a:r>
            <a:r>
              <a:rPr lang="en-US" sz="2000" dirty="0">
                <a:sym typeface="Wingdings" panose="05000000000000000000" pitchFamily="2" charset="2"/>
              </a:rPr>
              <a:t>, atypical bacteria . </a:t>
            </a:r>
          </a:p>
          <a:p>
            <a:pPr marL="0" indent="0">
              <a:buNone/>
            </a:pPr>
            <a:r>
              <a:rPr lang="en-US" sz="2000" dirty="0">
                <a:sym typeface="Wingdings" panose="05000000000000000000" pitchFamily="2" charset="2"/>
              </a:rPr>
              <a:t>                        </a:t>
            </a:r>
            <a:r>
              <a:rPr lang="en-US" sz="2000" dirty="0" smtClean="0"/>
              <a:t>2-Microaspiration </a:t>
            </a:r>
            <a:r>
              <a:rPr lang="en-US" sz="1600" dirty="0" smtClean="0">
                <a:solidFill>
                  <a:schemeClr val="accent6">
                    <a:lumMod val="75000"/>
                  </a:schemeClr>
                </a:solidFill>
              </a:rPr>
              <a:t>(we aspirate normally and the cough reflex is the  defense mechanism of that to prevent the enter  of microorganisms so if that fail and the organisms then will enter the lower tracts)    </a:t>
            </a:r>
            <a:r>
              <a:rPr lang="en-US" sz="2000" dirty="0" smtClean="0">
                <a:sym typeface="Wingdings" panose="05000000000000000000" pitchFamily="2" charset="2"/>
              </a:rPr>
              <a:t> </a:t>
            </a:r>
            <a:r>
              <a:rPr lang="en-US" sz="2000" dirty="0" smtClean="0"/>
              <a:t>bacterial </a:t>
            </a:r>
            <a:r>
              <a:rPr lang="en-US" sz="2000" dirty="0"/>
              <a:t>pneumonia. </a:t>
            </a:r>
          </a:p>
          <a:p>
            <a:pPr marL="0" indent="0">
              <a:buNone/>
            </a:pPr>
            <a:r>
              <a:rPr lang="en-US" sz="2000" dirty="0"/>
              <a:t>                        3- </a:t>
            </a:r>
            <a:r>
              <a:rPr lang="en-US" sz="2000" dirty="0" err="1"/>
              <a:t>hematogenous</a:t>
            </a:r>
            <a:r>
              <a:rPr lang="en-US" sz="2000" dirty="0"/>
              <a:t> </a:t>
            </a:r>
            <a:r>
              <a:rPr lang="en-US" sz="2000" dirty="0" smtClean="0">
                <a:solidFill>
                  <a:schemeClr val="tx1"/>
                </a:solidFill>
              </a:rPr>
              <a:t>spread</a:t>
            </a:r>
            <a:r>
              <a:rPr lang="en-US" sz="1400" dirty="0" smtClean="0">
                <a:solidFill>
                  <a:schemeClr val="accent6">
                    <a:lumMod val="75000"/>
                  </a:schemeClr>
                </a:solidFill>
              </a:rPr>
              <a:t>(sinuses or throat infection &gt;bacteremia &gt;alveoli)</a:t>
            </a:r>
            <a:r>
              <a:rPr lang="en-US" sz="2000" dirty="0" smtClean="0"/>
              <a:t>  </a:t>
            </a:r>
            <a:r>
              <a:rPr lang="en-US" sz="2000" dirty="0"/>
              <a:t>:  </a:t>
            </a:r>
            <a:r>
              <a:rPr lang="en-US" sz="2000" i="1" dirty="0"/>
              <a:t>S. aureus</a:t>
            </a:r>
          </a:p>
          <a:p>
            <a:r>
              <a:rPr lang="en-US" sz="2000" dirty="0"/>
              <a:t>In children, significant </a:t>
            </a:r>
            <a:r>
              <a:rPr lang="en-US" sz="2000" dirty="0" smtClean="0"/>
              <a:t>aspiration(</a:t>
            </a:r>
            <a:r>
              <a:rPr lang="en-US" sz="1600" dirty="0" smtClean="0">
                <a:solidFill>
                  <a:schemeClr val="accent6">
                    <a:lumMod val="75000"/>
                  </a:schemeClr>
                </a:solidFill>
              </a:rPr>
              <a:t>this different from </a:t>
            </a:r>
            <a:r>
              <a:rPr lang="en-US" sz="1600" dirty="0" err="1" smtClean="0">
                <a:solidFill>
                  <a:schemeClr val="accent6">
                    <a:lumMod val="75000"/>
                  </a:schemeClr>
                </a:solidFill>
              </a:rPr>
              <a:t>microaspiration</a:t>
            </a:r>
            <a:r>
              <a:rPr lang="en-US" sz="1600" dirty="0" smtClean="0">
                <a:solidFill>
                  <a:schemeClr val="accent6">
                    <a:lumMod val="75000"/>
                  </a:schemeClr>
                </a:solidFill>
              </a:rPr>
              <a:t> </a:t>
            </a:r>
            <a:r>
              <a:rPr lang="en-US" sz="2000" dirty="0" smtClean="0"/>
              <a:t>) </a:t>
            </a:r>
            <a:r>
              <a:rPr lang="en-US" sz="2000" dirty="0"/>
              <a:t>may occur due to swallowing dysfunction, gastroesophageal reflux, or congenital malformations</a:t>
            </a:r>
            <a:r>
              <a:rPr lang="en-US" sz="2000" dirty="0" smtClean="0"/>
              <a:t>.(</a:t>
            </a:r>
            <a:r>
              <a:rPr lang="en-US" dirty="0" smtClean="0">
                <a:solidFill>
                  <a:schemeClr val="accent6">
                    <a:lumMod val="75000"/>
                  </a:schemeClr>
                </a:solidFill>
              </a:rPr>
              <a:t>mostly with neurological diseases &gt;CP , </a:t>
            </a:r>
            <a:r>
              <a:rPr lang="en-US" dirty="0" err="1" smtClean="0">
                <a:solidFill>
                  <a:schemeClr val="accent6">
                    <a:lumMod val="75000"/>
                  </a:schemeClr>
                </a:solidFill>
              </a:rPr>
              <a:t>hypotonia</a:t>
            </a:r>
            <a:r>
              <a:rPr lang="en-US" dirty="0" smtClean="0">
                <a:solidFill>
                  <a:schemeClr val="accent6">
                    <a:lumMod val="75000"/>
                  </a:schemeClr>
                </a:solidFill>
              </a:rPr>
              <a:t> </a:t>
            </a:r>
            <a:r>
              <a:rPr lang="en-US" sz="2000" dirty="0" smtClean="0"/>
              <a:t>)  </a:t>
            </a:r>
            <a:endParaRPr lang="en-US" sz="2000" dirty="0"/>
          </a:p>
        </p:txBody>
      </p:sp>
    </p:spTree>
    <p:extLst>
      <p:ext uri="{BB962C8B-B14F-4D97-AF65-F5344CB8AC3E}">
        <p14:creationId xmlns:p14="http://schemas.microsoft.com/office/powerpoint/2010/main" val="2111644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3EB7E4D-6FB5-D64E-D2DB-1719CBFE309D}"/>
              </a:ext>
            </a:extLst>
          </p:cNvPr>
          <p:cNvSpPr>
            <a:spLocks noGrp="1"/>
          </p:cNvSpPr>
          <p:nvPr>
            <p:ph idx="1"/>
          </p:nvPr>
        </p:nvSpPr>
        <p:spPr/>
        <p:txBody>
          <a:bodyPr>
            <a:normAutofit/>
          </a:bodyPr>
          <a:lstStyle/>
          <a:p>
            <a:r>
              <a:rPr lang="en-US" sz="2400" dirty="0"/>
              <a:t>In the lower airways, the infectious process begins with immune response leading to leukocyte infiltration, edema and consequent small airway obstruction; this is followed by loss of tissue compliance, increase in airway resistance, atelectasis, abnormalities in ventilation-perfusion ratios, and necrosis. </a:t>
            </a:r>
          </a:p>
        </p:txBody>
      </p:sp>
    </p:spTree>
    <p:extLst>
      <p:ext uri="{BB962C8B-B14F-4D97-AF65-F5344CB8AC3E}">
        <p14:creationId xmlns:p14="http://schemas.microsoft.com/office/powerpoint/2010/main" val="4027467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6998</TotalTime>
  <Words>2796</Words>
  <Application>Microsoft Office PowerPoint</Application>
  <PresentationFormat>Custom</PresentationFormat>
  <Paragraphs>201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Ion Boardroom</vt:lpstr>
      <vt:lpstr> Pneumonia in children</vt:lpstr>
      <vt:lpstr>Introduction</vt:lpstr>
      <vt:lpstr>PowerPoint Presentation</vt:lpstr>
      <vt:lpstr>Introduction </vt:lpstr>
      <vt:lpstr>Global perspective</vt:lpstr>
      <vt:lpstr>Global perspective</vt:lpstr>
      <vt:lpstr>Pathogenesis </vt:lpstr>
      <vt:lpstr>Pathogenesis</vt:lpstr>
      <vt:lpstr>PowerPoint Presentation</vt:lpstr>
      <vt:lpstr>Etiology</vt:lpstr>
      <vt:lpstr>PowerPoint Presentation</vt:lpstr>
      <vt:lpstr>PowerPoint Presentation</vt:lpstr>
      <vt:lpstr>PowerPoint Presentation</vt:lpstr>
      <vt:lpstr>PowerPoint Presentation</vt:lpstr>
      <vt:lpstr>PowerPoint Presentation</vt:lpstr>
      <vt:lpstr>Clinical Manifestations</vt:lpstr>
      <vt:lpstr>Clinical Manifestations</vt:lpstr>
      <vt:lpstr>Clinical Manifestations</vt:lpstr>
      <vt:lpstr>Physical Findings</vt:lpstr>
      <vt:lpstr>PowerPoint Presentation</vt:lpstr>
      <vt:lpstr>Radiological Findings</vt:lpstr>
      <vt:lpstr>PowerPoint Presentation</vt:lpstr>
      <vt:lpstr>Laboratory Tests</vt:lpstr>
      <vt:lpstr>Indications For Admission </vt:lpstr>
      <vt:lpstr>Management </vt:lpstr>
      <vt:lpstr>IDSA recommendations</vt:lpstr>
      <vt:lpstr>IDSA recommendations</vt:lpstr>
      <vt:lpstr>Complications</vt:lpstr>
      <vt:lpstr>Necrotizing Pneumonia</vt:lpstr>
      <vt:lpstr>Necrotizing pneumonia </vt:lpstr>
      <vt:lpstr>Pleural Effusion  and Empyema</vt:lpstr>
      <vt:lpstr>Parapneumonic effusion</vt:lpstr>
      <vt:lpstr> most likely this is an effusion ,but  may be massive consolidation so we need US or CT  </vt:lpstr>
      <vt:lpstr>Lung Abscess</vt:lpstr>
      <vt:lpstr>ABSCESS </vt:lpstr>
      <vt:lpstr>Recurrent Pneumonia </vt:lpstr>
      <vt:lpstr>Prevention</vt:lpstr>
      <vt:lpstr>Prognosis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pneumonia in children</dc:title>
  <dc:creator>Ehsan Aljundi</dc:creator>
  <cp:lastModifiedBy>ghost</cp:lastModifiedBy>
  <cp:revision>101</cp:revision>
  <dcterms:created xsi:type="dcterms:W3CDTF">2019-02-08T21:34:24Z</dcterms:created>
  <dcterms:modified xsi:type="dcterms:W3CDTF">2024-01-19T14:26:12Z</dcterms:modified>
</cp:coreProperties>
</file>