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11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5" r:id="rId56"/>
    <p:sldId id="316" r:id="rId57"/>
    <p:sldId id="312" r:id="rId58"/>
    <p:sldId id="313" r:id="rId59"/>
    <p:sldId id="322" r:id="rId60"/>
    <p:sldId id="317" r:id="rId61"/>
    <p:sldId id="318" r:id="rId62"/>
    <p:sldId id="319" r:id="rId63"/>
    <p:sldId id="320" r:id="rId64"/>
    <p:sldId id="321" r:id="rId65"/>
    <p:sldId id="314" r:id="rId66"/>
    <p:sldId id="280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20464"/>
            <a:ext cx="8825658" cy="2677648"/>
          </a:xfrm>
        </p:spPr>
        <p:txBody>
          <a:bodyPr/>
          <a:lstStyle/>
          <a:p>
            <a:r>
              <a:rPr lang="en-US" sz="8800" b="1" dirty="0" smtClean="0"/>
              <a:t>Infertility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By : </a:t>
            </a:r>
            <a:r>
              <a:rPr lang="en-US" sz="2000" b="1" dirty="0" err="1">
                <a:solidFill>
                  <a:schemeClr val="bg1"/>
                </a:solidFill>
              </a:rPr>
              <a:t>dr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samer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yaghi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Infertility &amp;reproductive medicine specialist</a:t>
            </a:r>
          </a:p>
        </p:txBody>
      </p:sp>
    </p:spTree>
    <p:extLst>
      <p:ext uri="{BB962C8B-B14F-4D97-AF65-F5344CB8AC3E}">
        <p14:creationId xmlns:p14="http://schemas.microsoft.com/office/powerpoint/2010/main" val="37549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1220" y="2512059"/>
            <a:ext cx="10275046" cy="3758111"/>
          </a:xfrm>
        </p:spPr>
        <p:txBody>
          <a:bodyPr/>
          <a:lstStyle/>
          <a:p>
            <a:r>
              <a:rPr lang="en-US" sz="2400" b="1" dirty="0"/>
              <a:t>3. Other factors that have a direct </a:t>
            </a:r>
            <a:r>
              <a:rPr lang="en-US" sz="2400" b="1" dirty="0" smtClean="0"/>
              <a:t>deleterious effect </a:t>
            </a:r>
            <a:r>
              <a:rPr lang="en-US" sz="2400" b="1" dirty="0"/>
              <a:t>on </a:t>
            </a:r>
            <a:r>
              <a:rPr lang="en-US" sz="2400" b="1" u="sng" dirty="0">
                <a:solidFill>
                  <a:srgbClr val="FF0000"/>
                </a:solidFill>
              </a:rPr>
              <a:t>spermatogenesis</a:t>
            </a:r>
            <a:r>
              <a:rPr lang="en-US" sz="2400" b="1" dirty="0"/>
              <a:t> </a:t>
            </a:r>
            <a:r>
              <a:rPr lang="en-US" sz="2400" b="1" dirty="0" smtClean="0"/>
              <a:t>include: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varicocele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increased scrotal heat, 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 diseases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smoking, and alcohol intake.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chromosome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deletions and other 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chromosomal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anomalies, such as </a:t>
            </a:r>
            <a:r>
              <a:rPr lang="en-US" sz="20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Klinefelter's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syndrome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(XXY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Testicular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torsion and trauma, </a:t>
            </a:r>
            <a:r>
              <a:rPr lang="en-US" sz="2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orchitis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mumps 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cryptorchidism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also affect sperm production.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4954" y="849085"/>
            <a:ext cx="47237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Continuation…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1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Causes of abnormal transport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608840" cy="412387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1. Ejaculatory duct obstruction may </a:t>
            </a:r>
            <a:r>
              <a:rPr lang="en-US" sz="2400" b="1" dirty="0" smtClean="0">
                <a:solidFill>
                  <a:schemeClr val="accent2"/>
                </a:solidFill>
              </a:rPr>
              <a:t>be congenital</a:t>
            </a:r>
            <a:r>
              <a:rPr lang="en-US" sz="2400" b="1" dirty="0">
                <a:solidFill>
                  <a:schemeClr val="accent2"/>
                </a:solidFill>
              </a:rPr>
              <a:t>, such as congenital </a:t>
            </a:r>
            <a:r>
              <a:rPr lang="en-US" sz="2400" b="1" dirty="0" smtClean="0">
                <a:solidFill>
                  <a:schemeClr val="accent2"/>
                </a:solidFill>
              </a:rPr>
              <a:t>bilateral absence </a:t>
            </a:r>
            <a:r>
              <a:rPr lang="en-US" sz="2400" b="1" dirty="0">
                <a:solidFill>
                  <a:schemeClr val="accent2"/>
                </a:solidFill>
              </a:rPr>
              <a:t>of vas </a:t>
            </a:r>
            <a:r>
              <a:rPr lang="en-US" sz="2400" b="1" dirty="0" smtClean="0">
                <a:solidFill>
                  <a:schemeClr val="accent2"/>
                </a:solidFill>
              </a:rPr>
              <a:t>deferens.</a:t>
            </a:r>
          </a:p>
          <a:p>
            <a:pPr marL="0" indent="0">
              <a:buNone/>
            </a:pPr>
            <a:r>
              <a:rPr lang="en-US" sz="2000" dirty="0" smtClean="0"/>
              <a:t>** acquired secondary </a:t>
            </a:r>
            <a:r>
              <a:rPr lang="en-US" sz="2000" dirty="0"/>
              <a:t>to </a:t>
            </a:r>
            <a:r>
              <a:rPr lang="en-US" sz="2000" dirty="0" err="1"/>
              <a:t>epididymal</a:t>
            </a:r>
            <a:r>
              <a:rPr lang="en-US" sz="2000" dirty="0"/>
              <a:t> or </a:t>
            </a:r>
            <a:r>
              <a:rPr lang="en-US" sz="2000" dirty="0" smtClean="0"/>
              <a:t>prostatic infections</a:t>
            </a:r>
            <a:r>
              <a:rPr lang="en-US" sz="2000" dirty="0"/>
              <a:t>, </a:t>
            </a:r>
            <a:r>
              <a:rPr lang="en-US" sz="2000" dirty="0" smtClean="0"/>
              <a:t>vasectomy.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** Complication of surgical </a:t>
            </a:r>
            <a:r>
              <a:rPr lang="en-US" sz="2000" dirty="0"/>
              <a:t>procedures (e.g., inguinal </a:t>
            </a:r>
            <a:r>
              <a:rPr lang="en-US" sz="2000" dirty="0" smtClean="0"/>
              <a:t>hernia repair </a:t>
            </a:r>
            <a:r>
              <a:rPr lang="en-US" sz="2000" dirty="0"/>
              <a:t>or </a:t>
            </a:r>
            <a:r>
              <a:rPr lang="en-US" sz="2000" dirty="0" err="1"/>
              <a:t>orchiopexy</a:t>
            </a:r>
            <a:r>
              <a:rPr lang="en-US" sz="2000" dirty="0"/>
              <a:t> for </a:t>
            </a:r>
            <a:r>
              <a:rPr lang="en-US" sz="2000" dirty="0" err="1" smtClean="0"/>
              <a:t>undecending</a:t>
            </a:r>
            <a:r>
              <a:rPr lang="en-US" sz="2000" dirty="0" smtClean="0"/>
              <a:t> testes).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b="1" dirty="0">
                <a:solidFill>
                  <a:schemeClr val="accent2"/>
                </a:solidFill>
              </a:rPr>
              <a:t>2. Prostatic surgery and some </a:t>
            </a:r>
            <a:r>
              <a:rPr lang="en-US" sz="2400" b="1" dirty="0" smtClean="0">
                <a:solidFill>
                  <a:schemeClr val="accent2"/>
                </a:solidFill>
              </a:rPr>
              <a:t>pharmaceuticals </a:t>
            </a:r>
            <a:r>
              <a:rPr lang="en-US" sz="2400" b="1" dirty="0">
                <a:solidFill>
                  <a:schemeClr val="accent2"/>
                </a:solidFill>
              </a:rPr>
              <a:t>may be associated with </a:t>
            </a:r>
            <a:r>
              <a:rPr lang="en-US" sz="2400" b="1" dirty="0" smtClean="0">
                <a:solidFill>
                  <a:schemeClr val="accent2"/>
                </a:solidFill>
              </a:rPr>
              <a:t>retrograde ejaculation.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05675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600" b="1" dirty="0" smtClean="0">
                <a:solidFill>
                  <a:srgbClr val="FF0000"/>
                </a:solidFill>
              </a:rPr>
              <a:t>Erectile and ejaculatory dysfunction </a:t>
            </a:r>
            <a:r>
              <a:rPr lang="en-US" sz="2600" dirty="0" smtClean="0"/>
              <a:t>May be </a:t>
            </a:r>
            <a:r>
              <a:rPr lang="en-US" sz="2600" dirty="0"/>
              <a:t>associated with psychological </a:t>
            </a:r>
            <a:r>
              <a:rPr lang="en-US" sz="2600" dirty="0" smtClean="0"/>
              <a:t>factors, hypogonadism</a:t>
            </a:r>
            <a:r>
              <a:rPr lang="en-US" sz="2600" dirty="0"/>
              <a:t>, spinal cord </a:t>
            </a:r>
            <a:r>
              <a:rPr lang="en-US" sz="2600" dirty="0" smtClean="0"/>
              <a:t>disease</a:t>
            </a:r>
            <a:r>
              <a:rPr lang="en-US" sz="2600" dirty="0"/>
              <a:t>.</a:t>
            </a:r>
          </a:p>
          <a:p>
            <a:r>
              <a:rPr lang="en-US" sz="2600" dirty="0"/>
              <a:t>metabolic and vascular conditions such </a:t>
            </a:r>
            <a:r>
              <a:rPr lang="en-US" sz="2600" dirty="0" smtClean="0"/>
              <a:t>as diabetes</a:t>
            </a:r>
            <a:r>
              <a:rPr lang="en-US" sz="2600" dirty="0"/>
              <a:t>.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Impaired sperm motility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can be due </a:t>
            </a:r>
            <a:r>
              <a:rPr lang="en-US" sz="2600" dirty="0" smtClean="0"/>
              <a:t>to immotile </a:t>
            </a:r>
            <a:r>
              <a:rPr lang="en-US" sz="2600" dirty="0"/>
              <a:t>cilia syndrome (</a:t>
            </a:r>
            <a:r>
              <a:rPr lang="en-US" sz="2600" dirty="0" smtClean="0"/>
              <a:t>Kartagener’s syndrome).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94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EVALUATION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196669" cy="411080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3000" b="1" dirty="0">
                <a:solidFill>
                  <a:srgbClr val="FF0000"/>
                </a:solidFill>
              </a:rPr>
              <a:t>History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Most men with abnormal semen analysis </a:t>
            </a:r>
            <a:r>
              <a:rPr lang="en-US" sz="2600" dirty="0" smtClean="0"/>
              <a:t>are asymptomatic.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 Normal physical examination </a:t>
            </a:r>
            <a:r>
              <a:rPr lang="en-US" sz="2600" dirty="0"/>
              <a:t>and normal sexual function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A careful </a:t>
            </a:r>
            <a:r>
              <a:rPr lang="en-US" sz="2600" dirty="0"/>
              <a:t>medical and surgical history </a:t>
            </a:r>
            <a:r>
              <a:rPr lang="en-US" sz="2600" dirty="0" smtClean="0"/>
              <a:t>including :</a:t>
            </a:r>
            <a:endParaRPr lang="en-US" sz="2600" dirty="0"/>
          </a:p>
          <a:p>
            <a:r>
              <a:rPr lang="en-US" sz="2600" dirty="0"/>
              <a:t>the duration of infertility, previous </a:t>
            </a:r>
            <a:r>
              <a:rPr lang="en-US" sz="2600" dirty="0" smtClean="0"/>
              <a:t>pregnancies, frequency </a:t>
            </a:r>
            <a:r>
              <a:rPr lang="en-US" sz="2600" dirty="0"/>
              <a:t>of intercourse, previous </a:t>
            </a:r>
            <a:r>
              <a:rPr lang="en-US" sz="2600" dirty="0" smtClean="0"/>
              <a:t>treatments, and lifestyle.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 algn="l">
              <a:buNone/>
            </a:pPr>
            <a:r>
              <a:rPr lang="en-US" sz="2600" dirty="0" smtClean="0"/>
              <a:t>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history taking 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identifies clues to the etiology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male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infertility in less than half of the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cases.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0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Key elements in </a:t>
            </a:r>
            <a:r>
              <a:rPr lang="en-US" sz="4400" b="1" dirty="0" err="1" smtClean="0"/>
              <a:t>hx</a:t>
            </a:r>
            <a:r>
              <a:rPr lang="en-US" sz="4400" b="1" dirty="0" smtClean="0"/>
              <a:t>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95" y="2194560"/>
            <a:ext cx="11639005" cy="4663440"/>
          </a:xfrm>
        </p:spPr>
        <p:txBody>
          <a:bodyPr>
            <a:noAutofit/>
          </a:bodyPr>
          <a:lstStyle/>
          <a:p>
            <a:r>
              <a:rPr lang="en-US" dirty="0" smtClean="0"/>
              <a:t>Coital </a:t>
            </a:r>
            <a:r>
              <a:rPr lang="en-US" dirty="0"/>
              <a:t>practices—infrequent coitus including </a:t>
            </a:r>
            <a:r>
              <a:rPr lang="en-US" dirty="0" smtClean="0"/>
              <a:t>impotence.</a:t>
            </a:r>
            <a:endParaRPr lang="en-US" dirty="0"/>
          </a:p>
          <a:p>
            <a:r>
              <a:rPr lang="en-US" dirty="0"/>
              <a:t>Developmental </a:t>
            </a:r>
            <a:r>
              <a:rPr lang="en-US" dirty="0" smtClean="0"/>
              <a:t>history—cryptorchidism.</a:t>
            </a:r>
          </a:p>
          <a:p>
            <a:r>
              <a:rPr lang="en-US" dirty="0"/>
              <a:t>Medical history (e.g., genetic disorders, chronic </a:t>
            </a:r>
            <a:r>
              <a:rPr lang="en-US" dirty="0" smtClean="0"/>
              <a:t>illness, genital </a:t>
            </a:r>
            <a:r>
              <a:rPr lang="en-US" dirty="0"/>
              <a:t>trauma, </a:t>
            </a:r>
            <a:r>
              <a:rPr lang="en-US" dirty="0" err="1"/>
              <a:t>orchitis</a:t>
            </a:r>
            <a:r>
              <a:rPr lang="en-US" dirty="0"/>
              <a:t>), prior chemotherapy </a:t>
            </a:r>
            <a:r>
              <a:rPr lang="en-US" dirty="0" smtClean="0"/>
              <a:t>or radiation therapy.</a:t>
            </a:r>
            <a:endParaRPr lang="en-US" dirty="0"/>
          </a:p>
          <a:p>
            <a:r>
              <a:rPr lang="en-US" dirty="0"/>
              <a:t>Medications (e.g., sulfasalazine, </a:t>
            </a:r>
            <a:r>
              <a:rPr lang="en-US" dirty="0" smtClean="0"/>
              <a:t>methotrexate, colchicine</a:t>
            </a:r>
            <a:r>
              <a:rPr lang="en-US" dirty="0"/>
              <a:t>, cimetidine, spironolactone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Potential sexually transmitted disease </a:t>
            </a:r>
            <a:r>
              <a:rPr lang="en-US" dirty="0" smtClean="0"/>
              <a:t>exposure, symptoms </a:t>
            </a:r>
            <a:r>
              <a:rPr lang="en-US" dirty="0"/>
              <a:t>of genital inflammation (e.g., </a:t>
            </a:r>
            <a:r>
              <a:rPr lang="en-US" dirty="0" smtClean="0"/>
              <a:t>urethral discharge</a:t>
            </a:r>
            <a:r>
              <a:rPr lang="en-US" dirty="0"/>
              <a:t>, dysuria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Previous </a:t>
            </a:r>
            <a:r>
              <a:rPr lang="en-US" dirty="0" smtClean="0"/>
              <a:t>infertility.</a:t>
            </a:r>
            <a:endParaRPr lang="en-US" dirty="0"/>
          </a:p>
          <a:p>
            <a:r>
              <a:rPr lang="en-US" dirty="0"/>
              <a:t>Recent high </a:t>
            </a:r>
            <a:r>
              <a:rPr lang="en-US" dirty="0" smtClean="0"/>
              <a:t>fever.</a:t>
            </a:r>
            <a:endParaRPr lang="en-US" dirty="0"/>
          </a:p>
          <a:p>
            <a:r>
              <a:rPr lang="en-US" dirty="0"/>
              <a:t>Substance use—drug and alcohol </a:t>
            </a:r>
            <a:r>
              <a:rPr lang="en-US" dirty="0" smtClean="0"/>
              <a:t>abuse.</a:t>
            </a:r>
            <a:endParaRPr lang="en-US" dirty="0"/>
          </a:p>
          <a:p>
            <a:r>
              <a:rPr lang="en-US" dirty="0"/>
              <a:t>Surgical history (e.g., previous genitourinary </a:t>
            </a:r>
            <a:r>
              <a:rPr lang="en-US" dirty="0" smtClean="0"/>
              <a:t>surgery).</a:t>
            </a:r>
          </a:p>
          <a:p>
            <a:r>
              <a:rPr lang="en-US" dirty="0"/>
              <a:t>Toxin </a:t>
            </a:r>
            <a:r>
              <a:rPr lang="en-US" dirty="0" smtClean="0"/>
              <a:t>exposure.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9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Physical examination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84052" cy="3416300"/>
          </a:xfrm>
        </p:spPr>
        <p:txBody>
          <a:bodyPr/>
          <a:lstStyle/>
          <a:p>
            <a:endParaRPr lang="en-US" dirty="0"/>
          </a:p>
          <a:p>
            <a:r>
              <a:rPr lang="en-US" sz="2800" b="1" dirty="0"/>
              <a:t>Physical examination should </a:t>
            </a:r>
            <a:r>
              <a:rPr lang="en-US" sz="2800" b="1" dirty="0" smtClean="0"/>
              <a:t>include :</a:t>
            </a:r>
          </a:p>
          <a:p>
            <a:pPr marL="0" indent="0">
              <a:buNone/>
            </a:pPr>
            <a:endParaRPr lang="en-US" sz="28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evaluation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secondary sexual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characteristics, examination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penis and spermatic cord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the testicular volume,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consistency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irregularity in the volume.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Rectal examination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identify prostatic pathology.</a:t>
            </a:r>
          </a:p>
        </p:txBody>
      </p:sp>
    </p:spTree>
    <p:extLst>
      <p:ext uri="{BB962C8B-B14F-4D97-AF65-F5344CB8AC3E}">
        <p14:creationId xmlns:p14="http://schemas.microsoft.com/office/powerpoint/2010/main" val="5924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Key elements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57" y="2446746"/>
            <a:ext cx="10653869" cy="34163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genital </a:t>
            </a:r>
            <a:r>
              <a:rPr lang="en-US" sz="2400" dirty="0"/>
              <a:t>infection (e.g., discharge, prostate tenderness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 smtClean="0"/>
              <a:t>Cryptorchidism.</a:t>
            </a:r>
            <a:endParaRPr lang="en-US" sz="2400" dirty="0"/>
          </a:p>
          <a:p>
            <a:r>
              <a:rPr lang="en-US" sz="2400" dirty="0" smtClean="0"/>
              <a:t>Hernia.</a:t>
            </a:r>
            <a:endParaRPr lang="en-US" sz="2400" dirty="0"/>
          </a:p>
          <a:p>
            <a:r>
              <a:rPr lang="en-US" sz="2400" dirty="0"/>
              <a:t>Presence of vas </a:t>
            </a:r>
            <a:r>
              <a:rPr lang="en-US" sz="2400" dirty="0" smtClean="0"/>
              <a:t>deferens.</a:t>
            </a:r>
            <a:endParaRPr lang="en-US" sz="2400" dirty="0"/>
          </a:p>
          <a:p>
            <a:r>
              <a:rPr lang="en-US" sz="2400" dirty="0"/>
              <a:t>Signs of androgen deficiency (e.g., increased body </a:t>
            </a:r>
            <a:r>
              <a:rPr lang="en-US" sz="2400" dirty="0" smtClean="0"/>
              <a:t>fat, decreased </a:t>
            </a:r>
            <a:r>
              <a:rPr lang="en-US" sz="2400" dirty="0"/>
              <a:t>muscle mass, decreased facial and body </a:t>
            </a:r>
            <a:r>
              <a:rPr lang="en-US" sz="2400" dirty="0" smtClean="0"/>
              <a:t>hair, Tanner </a:t>
            </a:r>
            <a:r>
              <a:rPr lang="en-US" sz="2400" dirty="0"/>
              <a:t>stage &lt; 5, small testes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/>
              <a:t>Testicular </a:t>
            </a:r>
            <a:r>
              <a:rPr lang="en-US" sz="2400" dirty="0" smtClean="0"/>
              <a:t>mass.</a:t>
            </a:r>
            <a:endParaRPr lang="en-US" sz="2400" dirty="0"/>
          </a:p>
          <a:p>
            <a:r>
              <a:rPr lang="en-US" sz="2400" dirty="0" err="1" smtClean="0"/>
              <a:t>Varicocele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63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Investigation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05675" cy="3416300"/>
          </a:xfr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Semen fluid analysis (abstinence 3- 5 days ).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Hormonal profile (FSH.. LH… PRL… TSH.. TESTOSTERONE..E2..SHBG ) 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Karyotyping  (Y MICRODELETION …CYSTIC FIBROSIS).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37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18737" cy="42545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 err="1"/>
              <a:t>Oligospermia</a:t>
            </a:r>
            <a:r>
              <a:rPr lang="en-US" sz="2400" dirty="0"/>
              <a:t> is </a:t>
            </a:r>
            <a:r>
              <a:rPr lang="en-US" sz="2400" b="1" u="sng" dirty="0">
                <a:solidFill>
                  <a:srgbClr val="FF0000"/>
                </a:solidFill>
              </a:rPr>
              <a:t>low</a:t>
            </a:r>
            <a:r>
              <a:rPr lang="en-US" sz="2400" dirty="0"/>
              <a:t> semen volume.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Oligozoospermia</a:t>
            </a:r>
            <a:r>
              <a:rPr lang="en-US" sz="2400" dirty="0"/>
              <a:t> is </a:t>
            </a:r>
            <a:r>
              <a:rPr lang="en-US" sz="2400" b="1" u="sng" dirty="0">
                <a:solidFill>
                  <a:srgbClr val="FF0000"/>
                </a:solidFill>
              </a:rPr>
              <a:t>low</a:t>
            </a:r>
            <a:r>
              <a:rPr lang="en-US" sz="2400" dirty="0"/>
              <a:t> sperm count </a:t>
            </a:r>
            <a:r>
              <a:rPr lang="en-US" sz="2400" dirty="0" smtClean="0"/>
              <a:t>on semen </a:t>
            </a:r>
            <a:r>
              <a:rPr lang="en-US" sz="2400" dirty="0"/>
              <a:t>analysis.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Asthenozoospermia</a:t>
            </a:r>
            <a:r>
              <a:rPr lang="en-US" sz="2400" dirty="0"/>
              <a:t> is </a:t>
            </a:r>
            <a:r>
              <a:rPr lang="en-US" sz="2400" b="1" u="sng" dirty="0">
                <a:solidFill>
                  <a:srgbClr val="FFC000"/>
                </a:solidFill>
              </a:rPr>
              <a:t>decreased</a:t>
            </a:r>
            <a:r>
              <a:rPr lang="en-US" sz="2400" dirty="0"/>
              <a:t> </a:t>
            </a:r>
            <a:r>
              <a:rPr lang="en-US" sz="2400" dirty="0" smtClean="0"/>
              <a:t>sperm motility</a:t>
            </a:r>
            <a:r>
              <a:rPr lang="en-US" sz="2400" dirty="0"/>
              <a:t>.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Teratozoospermia</a:t>
            </a:r>
            <a:r>
              <a:rPr lang="en-US" sz="2400" dirty="0"/>
              <a:t> refers to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abnormal</a:t>
            </a:r>
            <a:r>
              <a:rPr lang="en-US" sz="2400" dirty="0" smtClean="0"/>
              <a:t> sperm </a:t>
            </a:r>
            <a:r>
              <a:rPr lang="en-US" sz="2400" dirty="0"/>
              <a:t>morphology.</a:t>
            </a:r>
          </a:p>
          <a:p>
            <a:r>
              <a:rPr lang="en-US" sz="2400" dirty="0"/>
              <a:t> Azoospermia is 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absence</a:t>
            </a:r>
            <a:r>
              <a:rPr lang="en-US" sz="2400" dirty="0"/>
              <a:t> of sperm in </a:t>
            </a:r>
            <a:r>
              <a:rPr lang="en-US" sz="2400" dirty="0" smtClean="0"/>
              <a:t>the semen.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It can be obstructive or </a:t>
            </a:r>
            <a:r>
              <a:rPr lang="en-US" sz="2400" dirty="0" err="1" smtClean="0"/>
              <a:t>nonobstructive</a:t>
            </a:r>
            <a:r>
              <a:rPr lang="en-US" sz="2400" dirty="0"/>
              <a:t>.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Aspermia</a:t>
            </a:r>
            <a:r>
              <a:rPr lang="en-US" sz="2400" dirty="0"/>
              <a:t> is 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absence</a:t>
            </a:r>
            <a:r>
              <a:rPr lang="en-US" sz="2400" dirty="0"/>
              <a:t> of the ejaculate.</a:t>
            </a:r>
          </a:p>
        </p:txBody>
      </p:sp>
    </p:spTree>
    <p:extLst>
      <p:ext uri="{BB962C8B-B14F-4D97-AF65-F5344CB8AC3E}">
        <p14:creationId xmlns:p14="http://schemas.microsoft.com/office/powerpoint/2010/main" val="21017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12856"/>
            <a:ext cx="8761413" cy="706964"/>
          </a:xfrm>
        </p:spPr>
        <p:txBody>
          <a:bodyPr/>
          <a:lstStyle/>
          <a:p>
            <a:r>
              <a:rPr lang="en-US" sz="4400" dirty="0" smtClean="0"/>
              <a:t>SEMENAL ANALYSIS :</a:t>
            </a:r>
            <a:br>
              <a:rPr lang="en-US" sz="4400" dirty="0" smtClean="0"/>
            </a:br>
            <a:r>
              <a:rPr lang="en-US" sz="2800" dirty="0" smtClean="0"/>
              <a:t>(Standard values for normal semen analysis)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199" y="2612572"/>
            <a:ext cx="10997883" cy="38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80" y="2259874"/>
            <a:ext cx="11468120" cy="4598126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Infertility is a common clinical problem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 It affects </a:t>
            </a:r>
            <a:r>
              <a:rPr lang="en-US" sz="2000" b="1" u="sng" dirty="0">
                <a:solidFill>
                  <a:srgbClr val="FF0000"/>
                </a:solidFill>
              </a:rPr>
              <a:t>13 to 15% </a:t>
            </a:r>
            <a:r>
              <a:rPr lang="en-US" sz="2000" b="1" dirty="0"/>
              <a:t>of couples worldwide.</a:t>
            </a:r>
          </a:p>
          <a:p>
            <a:r>
              <a:rPr lang="en-US" sz="2000" b="1" dirty="0"/>
              <a:t>Infertility is defined as the failure to </a:t>
            </a:r>
            <a:r>
              <a:rPr lang="en-US" sz="2000" b="1" dirty="0" smtClean="0"/>
              <a:t>conceive </a:t>
            </a:r>
            <a:r>
              <a:rPr lang="en-US" sz="2000" b="1" u="sng" dirty="0" smtClean="0">
                <a:solidFill>
                  <a:srgbClr val="FF0000"/>
                </a:solidFill>
              </a:rPr>
              <a:t>after </a:t>
            </a:r>
            <a:r>
              <a:rPr lang="en-US" sz="2000" b="1" u="sng" dirty="0">
                <a:solidFill>
                  <a:srgbClr val="FF0000"/>
                </a:solidFill>
              </a:rPr>
              <a:t>1 year of regular unprotected intercourse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Sterility implies an intrinsic inability </a:t>
            </a:r>
            <a:r>
              <a:rPr lang="en-US" sz="2000" b="1" dirty="0" smtClean="0"/>
              <a:t>to achieve pregnancy, whereas </a:t>
            </a:r>
            <a:r>
              <a:rPr lang="en-US" sz="2000" b="1" dirty="0"/>
              <a:t>infertility </a:t>
            </a:r>
            <a:r>
              <a:rPr lang="en-US" sz="2000" b="1" dirty="0" smtClean="0"/>
              <a:t>implies </a:t>
            </a:r>
            <a:r>
              <a:rPr lang="en-US" sz="2000" b="1" u="sng" dirty="0" smtClean="0">
                <a:solidFill>
                  <a:srgbClr val="FF0000"/>
                </a:solidFill>
              </a:rPr>
              <a:t>a </a:t>
            </a:r>
            <a:r>
              <a:rPr lang="en-US" sz="2000" b="1" u="sng" dirty="0">
                <a:solidFill>
                  <a:srgbClr val="FF0000"/>
                </a:solidFill>
              </a:rPr>
              <a:t>decrease</a:t>
            </a:r>
            <a:r>
              <a:rPr lang="en-US" sz="2000" b="1" dirty="0"/>
              <a:t> in the ability to conceive and </a:t>
            </a:r>
            <a:r>
              <a:rPr lang="en-US" sz="2000" b="1" dirty="0" smtClean="0"/>
              <a:t>is synonymous </a:t>
            </a:r>
            <a:r>
              <a:rPr lang="en-US" sz="2000" b="1" dirty="0"/>
              <a:t>with </a:t>
            </a:r>
            <a:r>
              <a:rPr lang="en-US" sz="2000" b="1" dirty="0" smtClean="0"/>
              <a:t>subfertility.</a:t>
            </a:r>
          </a:p>
          <a:p>
            <a:r>
              <a:rPr lang="en-US" sz="2000" b="1" dirty="0" smtClean="0"/>
              <a:t>Infertility </a:t>
            </a:r>
            <a:r>
              <a:rPr lang="en-US" sz="2000" b="1" dirty="0"/>
              <a:t>can be primary or secondary.</a:t>
            </a:r>
          </a:p>
          <a:p>
            <a:r>
              <a:rPr lang="en-US" sz="2000" b="1" dirty="0" smtClean="0"/>
              <a:t>Primary </a:t>
            </a:r>
            <a:r>
              <a:rPr lang="en-US" sz="2000" b="1" dirty="0"/>
              <a:t>infertility applies to those who </a:t>
            </a:r>
            <a:r>
              <a:rPr lang="en-US" sz="2000" b="1" u="sng" dirty="0">
                <a:solidFill>
                  <a:srgbClr val="FF0000"/>
                </a:solidFill>
              </a:rPr>
              <a:t>have never </a:t>
            </a:r>
            <a:r>
              <a:rPr lang="en-US" sz="2000" b="1" u="sng" dirty="0" smtClean="0">
                <a:solidFill>
                  <a:srgbClr val="FF0000"/>
                </a:solidFill>
              </a:rPr>
              <a:t>conceived</a:t>
            </a:r>
            <a:r>
              <a:rPr lang="en-US" sz="2000" b="1" dirty="0" smtClean="0"/>
              <a:t>, whereas </a:t>
            </a:r>
            <a:r>
              <a:rPr lang="en-US" sz="2000" b="1" dirty="0"/>
              <a:t>secondary infertility designates those who </a:t>
            </a:r>
            <a:r>
              <a:rPr lang="en-US" sz="2000" b="1" u="sng" dirty="0">
                <a:solidFill>
                  <a:srgbClr val="FF0000"/>
                </a:solidFill>
              </a:rPr>
              <a:t>have conceived</a:t>
            </a:r>
            <a:r>
              <a:rPr lang="en-US" sz="2000" b="1" dirty="0"/>
              <a:t> at some time in the past.</a:t>
            </a:r>
          </a:p>
          <a:p>
            <a:r>
              <a:rPr lang="en-US" sz="2000" b="1" dirty="0"/>
              <a:t>Fecundity is the probability of achieving a live birth in </a:t>
            </a:r>
            <a:r>
              <a:rPr lang="en-US" sz="2000" b="1" u="sng" dirty="0">
                <a:solidFill>
                  <a:srgbClr val="FF0000"/>
                </a:solidFill>
              </a:rPr>
              <a:t>1 menstrual cycle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r>
              <a:rPr lang="en-US" sz="2000" b="1" dirty="0"/>
              <a:t> </a:t>
            </a:r>
            <a:r>
              <a:rPr lang="en-US" sz="2000" b="1" dirty="0" err="1"/>
              <a:t>Fecundability</a:t>
            </a:r>
            <a:r>
              <a:rPr lang="en-US" sz="2000" b="1" dirty="0"/>
              <a:t> is expressed as the likelihood of conception per month of exposure.</a:t>
            </a:r>
          </a:p>
          <a:p>
            <a:r>
              <a:rPr lang="en-US" sz="2000" b="1" dirty="0"/>
              <a:t> Fertility, as well as infertility, of a woman or couple is best perceived as </a:t>
            </a:r>
            <a:r>
              <a:rPr lang="en-US" sz="2000" b="1" dirty="0" err="1"/>
              <a:t>fecundability</a:t>
            </a:r>
            <a:r>
              <a:rPr lang="en-US" sz="2000" b="1" dirty="0"/>
              <a:t>, as few infertile patients </a:t>
            </a:r>
            <a:r>
              <a:rPr lang="en-US" sz="2000" b="1" u="sng" dirty="0">
                <a:solidFill>
                  <a:srgbClr val="FF0000"/>
                </a:solidFill>
              </a:rPr>
              <a:t>are sterile</a:t>
            </a:r>
            <a:r>
              <a:rPr lang="en-US" sz="2000" b="1" dirty="0"/>
              <a:t>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599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Treatment approach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503" y="2747191"/>
            <a:ext cx="10601617" cy="3416300"/>
          </a:xfrm>
        </p:spPr>
        <p:txBody>
          <a:bodyPr>
            <a:noAutofit/>
          </a:bodyPr>
          <a:lstStyle/>
          <a:p>
            <a:r>
              <a:rPr lang="en-US" sz="2000" dirty="0"/>
              <a:t>The aim of treatment for male infertility is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to achieve pregnancy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 Restore normal reproductive </a:t>
            </a:r>
            <a:r>
              <a:rPr lang="en-US" sz="2000" dirty="0"/>
              <a:t>function for the man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Medical treatment .</a:t>
            </a:r>
          </a:p>
          <a:p>
            <a:endParaRPr lang="en-US" sz="2000" dirty="0" smtClean="0"/>
          </a:p>
          <a:p>
            <a:r>
              <a:rPr lang="en-US" sz="2000" dirty="0" smtClean="0"/>
              <a:t>Surgical treatment 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15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Medical &amp; Surgical treatment 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48" y="2246812"/>
            <a:ext cx="11833052" cy="475488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1. Gonadotrophin or </a:t>
            </a:r>
            <a:r>
              <a:rPr lang="en-US" sz="4400" dirty="0" err="1">
                <a:solidFill>
                  <a:srgbClr val="FF0000"/>
                </a:solidFill>
              </a:rPr>
              <a:t>GnRH</a:t>
            </a:r>
            <a:r>
              <a:rPr lang="en-US" sz="4400" dirty="0">
                <a:solidFill>
                  <a:srgbClr val="FF0000"/>
                </a:solidFill>
              </a:rPr>
              <a:t> deficiencies</a:t>
            </a:r>
            <a:r>
              <a:rPr lang="en-US" sz="4400" dirty="0" smtClean="0">
                <a:solidFill>
                  <a:srgbClr val="FF0000"/>
                </a:solidFill>
              </a:rPr>
              <a:t>:  </a:t>
            </a:r>
            <a:r>
              <a:rPr lang="en-US" sz="4400" dirty="0" smtClean="0">
                <a:solidFill>
                  <a:schemeClr val="tx1"/>
                </a:solidFill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</a:rPr>
              <a:t>GnRH</a:t>
            </a:r>
            <a:r>
              <a:rPr lang="en-US" sz="4400" dirty="0" smtClean="0">
                <a:solidFill>
                  <a:schemeClr val="tx1"/>
                </a:solidFill>
              </a:rPr>
              <a:t> pulsatile therapy ).</a:t>
            </a:r>
          </a:p>
          <a:p>
            <a:r>
              <a:rPr lang="it-IT" sz="4400" dirty="0" smtClean="0">
                <a:solidFill>
                  <a:srgbClr val="FF0000"/>
                </a:solidFill>
              </a:rPr>
              <a:t>2. </a:t>
            </a:r>
            <a:r>
              <a:rPr lang="it-IT" sz="4400" dirty="0">
                <a:solidFill>
                  <a:srgbClr val="FF0000"/>
                </a:solidFill>
              </a:rPr>
              <a:t>Hyperprolactinemia due to </a:t>
            </a:r>
            <a:r>
              <a:rPr lang="it-IT" sz="4400" dirty="0" smtClean="0">
                <a:solidFill>
                  <a:srgbClr val="FF0000"/>
                </a:solidFill>
              </a:rPr>
              <a:t>pituitary adenoma </a:t>
            </a:r>
            <a:r>
              <a:rPr lang="it-IT" sz="4400" dirty="0" smtClean="0">
                <a:solidFill>
                  <a:schemeClr val="tx1"/>
                </a:solidFill>
              </a:rPr>
              <a:t>( Gabergoline or Bromocriptine ).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Presence </a:t>
            </a:r>
            <a:r>
              <a:rPr lang="en-US" sz="4400" dirty="0">
                <a:solidFill>
                  <a:srgbClr val="FF0000"/>
                </a:solidFill>
              </a:rPr>
              <a:t>of </a:t>
            </a:r>
            <a:r>
              <a:rPr lang="en-US" sz="4400" dirty="0" err="1">
                <a:solidFill>
                  <a:srgbClr val="FF0000"/>
                </a:solidFill>
              </a:rPr>
              <a:t>varicocele</a:t>
            </a:r>
            <a:r>
              <a:rPr lang="en-US" sz="4400" dirty="0">
                <a:solidFill>
                  <a:srgbClr val="FF0000"/>
                </a:solidFill>
              </a:rPr>
              <a:t> and no other </a:t>
            </a:r>
            <a:r>
              <a:rPr lang="en-US" sz="4400" dirty="0" smtClean="0">
                <a:solidFill>
                  <a:srgbClr val="FF0000"/>
                </a:solidFill>
              </a:rPr>
              <a:t>cause </a:t>
            </a:r>
            <a:r>
              <a:rPr lang="en-US" sz="4400" dirty="0">
                <a:solidFill>
                  <a:srgbClr val="FF0000"/>
                </a:solidFill>
              </a:rPr>
              <a:t>of </a:t>
            </a:r>
            <a:r>
              <a:rPr lang="en-US" sz="4400" dirty="0" smtClean="0">
                <a:solidFill>
                  <a:srgbClr val="FF0000"/>
                </a:solidFill>
              </a:rPr>
              <a:t>infertility detected: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Surgical </a:t>
            </a:r>
            <a:r>
              <a:rPr lang="en-US" sz="4400" dirty="0">
                <a:solidFill>
                  <a:schemeClr val="tx1"/>
                </a:solidFill>
              </a:rPr>
              <a:t>treatment successfully </a:t>
            </a:r>
            <a:r>
              <a:rPr lang="en-US" sz="4400" dirty="0" smtClean="0">
                <a:solidFill>
                  <a:schemeClr val="tx1"/>
                </a:solidFill>
              </a:rPr>
              <a:t>eliminates 90</a:t>
            </a:r>
            <a:r>
              <a:rPr lang="en-US" sz="4400" dirty="0">
                <a:solidFill>
                  <a:schemeClr val="tx1"/>
                </a:solidFill>
              </a:rPr>
              <a:t>% of </a:t>
            </a:r>
            <a:r>
              <a:rPr lang="en-US" sz="4400" dirty="0" err="1">
                <a:solidFill>
                  <a:schemeClr val="tx1"/>
                </a:solidFill>
              </a:rPr>
              <a:t>varicoceles</a:t>
            </a:r>
            <a:r>
              <a:rPr lang="en-US" sz="4400" dirty="0">
                <a:solidFill>
                  <a:schemeClr val="tx1"/>
                </a:solidFill>
              </a:rPr>
              <a:t>, but </a:t>
            </a:r>
            <a:r>
              <a:rPr lang="en-US" sz="4400" dirty="0" smtClean="0">
                <a:solidFill>
                  <a:schemeClr val="tx1"/>
                </a:solidFill>
              </a:rPr>
              <a:t>the effect on pregnancy </a:t>
            </a:r>
            <a:r>
              <a:rPr lang="en-US" sz="4400" dirty="0">
                <a:solidFill>
                  <a:schemeClr val="tx1"/>
                </a:solidFill>
              </a:rPr>
              <a:t>rates is controversial. </a:t>
            </a:r>
          </a:p>
          <a:p>
            <a:pPr>
              <a:buClr>
                <a:srgbClr val="0070C0"/>
              </a:buClr>
              <a:buFont typeface="Century Gothic" panose="020B0502020202020204" pitchFamily="34" charset="0"/>
              <a:buChar char="♣"/>
            </a:pPr>
            <a:endParaRPr lang="en-US" sz="4400" b="1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Font typeface="Century Gothic" panose="020B0502020202020204" pitchFamily="34" charset="0"/>
              <a:buChar char="♣"/>
            </a:pPr>
            <a:r>
              <a:rPr lang="en-US" sz="4400" b="1" dirty="0" smtClean="0">
                <a:solidFill>
                  <a:srgbClr val="0070C0"/>
                </a:solidFill>
              </a:rPr>
              <a:t>Unexplained infertility: </a:t>
            </a:r>
            <a:endParaRPr lang="en-US" sz="44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sperm counts of 10 to 20 million/ml </a:t>
            </a:r>
            <a:r>
              <a:rPr lang="en-US" sz="4000" dirty="0" smtClean="0">
                <a:solidFill>
                  <a:schemeClr val="tx1"/>
                </a:solidFill>
              </a:rPr>
              <a:t>and no </a:t>
            </a:r>
            <a:r>
              <a:rPr lang="en-US" sz="4000" dirty="0">
                <a:solidFill>
                  <a:schemeClr val="tx1"/>
                </a:solidFill>
              </a:rPr>
              <a:t>endocrine </a:t>
            </a:r>
            <a:r>
              <a:rPr lang="en-US" sz="4000" dirty="0" smtClean="0">
                <a:solidFill>
                  <a:schemeClr val="tx1"/>
                </a:solidFill>
              </a:rPr>
              <a:t>disorder, clomiphene </a:t>
            </a:r>
            <a:r>
              <a:rPr lang="en-US" sz="4000" dirty="0">
                <a:solidFill>
                  <a:schemeClr val="tx1"/>
                </a:solidFill>
              </a:rPr>
              <a:t>citrate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(25 to 50 mg </a:t>
            </a:r>
            <a:r>
              <a:rPr lang="en-US" sz="4000" dirty="0" err="1">
                <a:solidFill>
                  <a:schemeClr val="tx1"/>
                </a:solidFill>
              </a:rPr>
              <a:t>po</a:t>
            </a:r>
            <a:r>
              <a:rPr lang="en-US" sz="4000" dirty="0">
                <a:solidFill>
                  <a:schemeClr val="tx1"/>
                </a:solidFill>
              </a:rPr>
              <a:t> once/day taken 25 </a:t>
            </a:r>
            <a:r>
              <a:rPr lang="en-US" sz="4000" dirty="0" smtClean="0">
                <a:solidFill>
                  <a:schemeClr val="tx1"/>
                </a:solidFill>
              </a:rPr>
              <a:t>days/</a:t>
            </a:r>
            <a:r>
              <a:rPr lang="en-US" sz="4000" dirty="0" err="1" smtClean="0">
                <a:solidFill>
                  <a:schemeClr val="tx1"/>
                </a:solidFill>
              </a:rPr>
              <a:t>mo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for 3 to 4 </a:t>
            </a:r>
            <a:r>
              <a:rPr lang="en-US" sz="4000" dirty="0" err="1">
                <a:solidFill>
                  <a:schemeClr val="tx1"/>
                </a:solidFill>
              </a:rPr>
              <a:t>mo</a:t>
            </a:r>
            <a:r>
              <a:rPr lang="en-US" sz="4000" dirty="0">
                <a:solidFill>
                  <a:schemeClr val="tx1"/>
                </a:solidFill>
              </a:rPr>
              <a:t>) can </a:t>
            </a:r>
            <a:r>
              <a:rPr lang="en-US" sz="4000" dirty="0" smtClean="0">
                <a:solidFill>
                  <a:schemeClr val="tx1"/>
                </a:solidFill>
              </a:rPr>
              <a:t>be tried </a:t>
            </a:r>
            <a:r>
              <a:rPr lang="en-US" sz="4000" dirty="0">
                <a:solidFill>
                  <a:schemeClr val="tx1"/>
                </a:solidFill>
              </a:rPr>
              <a:t>empirically.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Clomiphene, </a:t>
            </a:r>
            <a:r>
              <a:rPr lang="en-US" sz="4000" dirty="0" smtClean="0">
                <a:solidFill>
                  <a:schemeClr val="tx1"/>
                </a:solidFill>
              </a:rPr>
              <a:t>or </a:t>
            </a:r>
            <a:r>
              <a:rPr lang="en-US" sz="4000" dirty="0">
                <a:solidFill>
                  <a:schemeClr val="tx1"/>
                </a:solidFill>
              </a:rPr>
              <a:t>antiestrogen, may </a:t>
            </a:r>
            <a:r>
              <a:rPr lang="en-US" sz="4000" dirty="0" err="1" smtClean="0">
                <a:solidFill>
                  <a:schemeClr val="tx1"/>
                </a:solidFill>
              </a:rPr>
              <a:t>stimulaten</a:t>
            </a:r>
            <a:r>
              <a:rPr lang="en-US" sz="4000" dirty="0" smtClean="0">
                <a:solidFill>
                  <a:schemeClr val="tx1"/>
                </a:solidFill>
              </a:rPr>
              <a:t> sperm </a:t>
            </a:r>
            <a:r>
              <a:rPr lang="en-US" sz="4000" dirty="0">
                <a:solidFill>
                  <a:schemeClr val="tx1"/>
                </a:solidFill>
              </a:rPr>
              <a:t>production and increase </a:t>
            </a:r>
            <a:r>
              <a:rPr lang="en-US" sz="4000" dirty="0" smtClean="0">
                <a:solidFill>
                  <a:schemeClr val="tx1"/>
                </a:solidFill>
              </a:rPr>
              <a:t>sperm counts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390" y="620972"/>
            <a:ext cx="9465148" cy="1260080"/>
          </a:xfrm>
        </p:spPr>
        <p:txBody>
          <a:bodyPr/>
          <a:lstStyle/>
          <a:p>
            <a:r>
              <a:rPr lang="en-US" sz="4400" b="1" dirty="0"/>
              <a:t>Assisted Reproductive Techniques (ART</a:t>
            </a:r>
            <a:r>
              <a:rPr lang="en-US" sz="4400" b="1" dirty="0" smtClean="0"/>
              <a:t>)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25" y="2237739"/>
            <a:ext cx="10836749" cy="4293689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200" b="1" i="1" dirty="0" smtClean="0"/>
              <a:t>The </a:t>
            </a:r>
            <a:r>
              <a:rPr lang="en-US" sz="2200" b="1" i="1" dirty="0"/>
              <a:t>aim of ART is to facilitate </a:t>
            </a:r>
            <a:r>
              <a:rPr lang="en-US" sz="2200" b="1" i="1" dirty="0" smtClean="0"/>
              <a:t>oocyte </a:t>
            </a:r>
            <a:r>
              <a:rPr lang="en-US" sz="2200" b="1" i="1" dirty="0" err="1" smtClean="0"/>
              <a:t>fertilisation</a:t>
            </a:r>
            <a:r>
              <a:rPr lang="en-US" sz="2200" b="1" i="1" dirty="0" smtClean="0"/>
              <a:t> </a:t>
            </a:r>
            <a:r>
              <a:rPr lang="en-US" sz="2200" b="1" i="1" dirty="0"/>
              <a:t>and to produce a </a:t>
            </a:r>
            <a:r>
              <a:rPr lang="en-US" sz="2200" b="1" i="1" dirty="0" smtClean="0"/>
              <a:t>pregnancy.</a:t>
            </a:r>
          </a:p>
          <a:p>
            <a:pPr marL="457200" indent="-457200">
              <a:buAutoNum type="arabicPeriod"/>
            </a:pPr>
            <a:endParaRPr lang="en-US" sz="2200" b="1" i="1" dirty="0" smtClean="0"/>
          </a:p>
          <a:p>
            <a:pPr marL="457200" indent="-457200">
              <a:buAutoNum type="arabicPeriod"/>
            </a:pPr>
            <a:r>
              <a:rPr lang="en-US" sz="2200" b="1" i="1" dirty="0"/>
              <a:t>ICSI (intracytoplasmic sperm injection).</a:t>
            </a:r>
          </a:p>
          <a:p>
            <a:pPr marL="457200" indent="-457200">
              <a:buAutoNum type="arabicPeriod"/>
            </a:pPr>
            <a:endParaRPr lang="en-US" sz="2200" b="1" i="1" dirty="0" smtClean="0"/>
          </a:p>
          <a:p>
            <a:pPr marL="457200" indent="-457200">
              <a:buAutoNum type="arabicPeriod"/>
            </a:pPr>
            <a:r>
              <a:rPr lang="en-US" sz="2200" b="1" i="1" dirty="0"/>
              <a:t>Conventional IVF.</a:t>
            </a:r>
          </a:p>
          <a:p>
            <a:pPr marL="457200" indent="-457200">
              <a:buAutoNum type="arabicPeriod"/>
            </a:pPr>
            <a:endParaRPr lang="en-US" sz="2200" b="1" i="1" dirty="0" smtClean="0"/>
          </a:p>
          <a:p>
            <a:pPr marL="457200" indent="-457200">
              <a:buAutoNum type="arabicPeriod"/>
            </a:pPr>
            <a:r>
              <a:rPr lang="en-US" sz="2200" b="1" i="1" dirty="0"/>
              <a:t>IUI (Intrauterine insemination).</a:t>
            </a:r>
          </a:p>
          <a:p>
            <a:pPr marL="457200" indent="-457200">
              <a:buAutoNum type="arabicPeriod"/>
            </a:pPr>
            <a:endParaRPr lang="en-US" sz="2200" b="1" i="1" dirty="0" smtClean="0"/>
          </a:p>
          <a:p>
            <a:pPr marL="457200" indent="-457200">
              <a:buAutoNum type="arabicPeriod"/>
            </a:pPr>
            <a:r>
              <a:rPr lang="en-US" sz="2200" b="1" i="1" dirty="0"/>
              <a:t>COS (Controlled ovarian stimulation ) with IUI</a:t>
            </a:r>
            <a:r>
              <a:rPr lang="en-US" sz="2200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9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263" y="2642689"/>
            <a:ext cx="10353423" cy="3416300"/>
          </a:xfrm>
        </p:spPr>
        <p:txBody>
          <a:bodyPr/>
          <a:lstStyle/>
          <a:p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Intrauterine Insemination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000" dirty="0"/>
              <a:t>IUI is a technique by which a processed </a:t>
            </a:r>
            <a:r>
              <a:rPr lang="en-US" sz="2000" dirty="0" smtClean="0"/>
              <a:t>semen sample</a:t>
            </a:r>
            <a:r>
              <a:rPr lang="en-US" sz="2000" dirty="0"/>
              <a:t>, washed to </a:t>
            </a:r>
            <a:r>
              <a:rPr lang="en-US" sz="2000" dirty="0" smtClean="0"/>
              <a:t>remove prostaglandins, leukocytes</a:t>
            </a:r>
            <a:r>
              <a:rPr lang="en-US" sz="2000" dirty="0"/>
              <a:t>, and </a:t>
            </a:r>
            <a:r>
              <a:rPr lang="en-US" sz="2000" dirty="0" err="1"/>
              <a:t>nonmotile</a:t>
            </a:r>
            <a:r>
              <a:rPr lang="en-US" sz="2000" dirty="0"/>
              <a:t> </a:t>
            </a:r>
            <a:r>
              <a:rPr lang="en-US" sz="2000" dirty="0" smtClean="0"/>
              <a:t>sperm.</a:t>
            </a:r>
          </a:p>
          <a:p>
            <a:endParaRPr lang="en-US" sz="2000" dirty="0" smtClean="0"/>
          </a:p>
          <a:p>
            <a:r>
              <a:rPr lang="en-US" sz="2000" dirty="0" smtClean="0"/>
              <a:t> Then  injected via </a:t>
            </a:r>
            <a:r>
              <a:rPr lang="en-US" sz="2000" dirty="0"/>
              <a:t>catheter directly into the upper </a:t>
            </a:r>
            <a:r>
              <a:rPr lang="en-US" sz="2000" dirty="0" smtClean="0"/>
              <a:t>uterine cavity.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96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Indication of IUI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77" y="2368369"/>
            <a:ext cx="10549366" cy="4097746"/>
          </a:xfrm>
        </p:spPr>
        <p:txBody>
          <a:bodyPr>
            <a:normAutofit fontScale="92500"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1.  </a:t>
            </a:r>
            <a:r>
              <a:rPr lang="en-US" sz="2400" dirty="0"/>
              <a:t>The male partner presents with at </a:t>
            </a:r>
            <a:r>
              <a:rPr lang="en-US" sz="2400" dirty="0" smtClean="0"/>
              <a:t>least </a:t>
            </a:r>
            <a:r>
              <a:rPr lang="en-US" sz="2400" b="1" u="sng" dirty="0" smtClean="0">
                <a:solidFill>
                  <a:srgbClr val="FF0000"/>
                </a:solidFill>
              </a:rPr>
              <a:t>10 </a:t>
            </a:r>
            <a:r>
              <a:rPr lang="en-US" sz="2400" b="1" u="sng" dirty="0">
                <a:solidFill>
                  <a:srgbClr val="FF0000"/>
                </a:solidFill>
              </a:rPr>
              <a:t>million</a:t>
            </a:r>
            <a:r>
              <a:rPr lang="en-US" sz="2400" dirty="0"/>
              <a:t> progressively motile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sperm/ml in </a:t>
            </a:r>
            <a:r>
              <a:rPr lang="en-US" sz="2400" dirty="0"/>
              <a:t>the ejaculate.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dirty="0" smtClean="0"/>
              <a:t> </a:t>
            </a:r>
            <a:r>
              <a:rPr lang="en-US" sz="2400" dirty="0"/>
              <a:t>Normal deposition of semen </a:t>
            </a:r>
            <a:r>
              <a:rPr lang="en-US" sz="2400" b="1" u="sng" dirty="0">
                <a:solidFill>
                  <a:srgbClr val="FF0000"/>
                </a:solidFill>
              </a:rPr>
              <a:t>cannot </a:t>
            </a:r>
            <a:r>
              <a:rPr lang="en-US" sz="2400" b="1" u="sng" dirty="0" smtClean="0">
                <a:solidFill>
                  <a:srgbClr val="FF0000"/>
                </a:solidFill>
              </a:rPr>
              <a:t>be</a:t>
            </a:r>
            <a:r>
              <a:rPr lang="en-US" sz="2400" dirty="0" smtClean="0"/>
              <a:t> achieved </a:t>
            </a:r>
            <a:r>
              <a:rPr lang="en-US" sz="2400" dirty="0"/>
              <a:t>through intercourse,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whether due to </a:t>
            </a:r>
            <a:r>
              <a:rPr lang="en-US" sz="2400" dirty="0"/>
              <a:t>hypospadias, erectile dysfunction, </a:t>
            </a:r>
            <a:r>
              <a:rPr lang="en-US" sz="2400" dirty="0" smtClean="0"/>
              <a:t>or ejaculatory </a:t>
            </a:r>
            <a:r>
              <a:rPr lang="en-US" sz="2400" dirty="0"/>
              <a:t>dysfunction.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3.</a:t>
            </a:r>
            <a:r>
              <a:rPr lang="en-US" sz="2400" dirty="0"/>
              <a:t> </a:t>
            </a:r>
            <a:r>
              <a:rPr lang="en-US" sz="2400" dirty="0" smtClean="0"/>
              <a:t> Men </a:t>
            </a:r>
            <a:r>
              <a:rPr lang="en-US" sz="2400" dirty="0"/>
              <a:t>with abnormal semen parameters </a:t>
            </a:r>
            <a:r>
              <a:rPr lang="en-US" sz="2400" dirty="0" smtClean="0"/>
              <a:t>can also </a:t>
            </a:r>
            <a:r>
              <a:rPr lang="en-US" sz="2400" dirty="0"/>
              <a:t>benefit from IUI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because </a:t>
            </a:r>
            <a:r>
              <a:rPr lang="en-US" sz="2400" dirty="0"/>
              <a:t>the </a:t>
            </a:r>
            <a:r>
              <a:rPr lang="en-US" sz="2400" dirty="0" smtClean="0"/>
              <a:t>procedure allows </a:t>
            </a:r>
            <a:r>
              <a:rPr lang="en-US" sz="2400" dirty="0"/>
              <a:t>sperm </a:t>
            </a:r>
            <a:r>
              <a:rPr lang="en-US" sz="2400" b="1" u="sng" dirty="0">
                <a:solidFill>
                  <a:srgbClr val="FFC000"/>
                </a:solidFill>
              </a:rPr>
              <a:t>to bypass the cervical </a:t>
            </a:r>
            <a:r>
              <a:rPr lang="en-US" sz="2400" b="1" u="sng" dirty="0" smtClean="0">
                <a:solidFill>
                  <a:srgbClr val="FFC000"/>
                </a:solidFill>
              </a:rPr>
              <a:t>mucus</a:t>
            </a:r>
            <a:r>
              <a:rPr lang="en-US" sz="2400" dirty="0" smtClean="0"/>
              <a:t>, thus </a:t>
            </a:r>
          </a:p>
          <a:p>
            <a:pPr marL="0" indent="0">
              <a:buNone/>
            </a:pPr>
            <a:r>
              <a:rPr lang="en-US" sz="2400" dirty="0" smtClean="0"/>
              <a:t>increasing </a:t>
            </a:r>
            <a:r>
              <a:rPr lang="en-US" sz="2400" dirty="0"/>
              <a:t>the chances of conception.</a:t>
            </a:r>
          </a:p>
        </p:txBody>
      </p:sp>
    </p:spTree>
    <p:extLst>
      <p:ext uri="{BB962C8B-B14F-4D97-AF65-F5344CB8AC3E}">
        <p14:creationId xmlns:p14="http://schemas.microsoft.com/office/powerpoint/2010/main" val="27527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ICSI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48" y="2390503"/>
            <a:ext cx="11241698" cy="412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Intracytoplasmic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sperm injection (ICSI): </a:t>
            </a:r>
          </a:p>
          <a:p>
            <a:r>
              <a:rPr lang="en-US" sz="2400" i="1" dirty="0"/>
              <a:t>should be used for azoospermia or </a:t>
            </a:r>
            <a:r>
              <a:rPr lang="en-US" sz="2400" i="1" dirty="0" smtClean="0"/>
              <a:t>severe </a:t>
            </a:r>
            <a:r>
              <a:rPr lang="en-US" sz="2400" i="1" dirty="0" err="1" smtClean="0"/>
              <a:t>oligozoospermia</a:t>
            </a:r>
            <a:r>
              <a:rPr lang="en-US" sz="2400" i="1" dirty="0" smtClean="0"/>
              <a:t> </a:t>
            </a:r>
            <a:r>
              <a:rPr lang="en-US" sz="2400" i="1" dirty="0"/>
              <a:t>(&lt; 10 </a:t>
            </a:r>
            <a:r>
              <a:rPr lang="en-US" sz="2400" i="1" dirty="0" smtClean="0"/>
              <a:t>million sperm/ml</a:t>
            </a:r>
            <a:r>
              <a:rPr lang="en-US" sz="2400" i="1" dirty="0"/>
              <a:t>).</a:t>
            </a:r>
          </a:p>
          <a:p>
            <a:r>
              <a:rPr lang="en-US" sz="2400" i="1" dirty="0"/>
              <a:t>Some programs advocate ICSI for </a:t>
            </a:r>
            <a:r>
              <a:rPr lang="en-US" sz="2400" i="1" dirty="0" smtClean="0"/>
              <a:t>sperm penetration </a:t>
            </a:r>
            <a:r>
              <a:rPr lang="en-US" sz="2400" i="1" dirty="0"/>
              <a:t>defects</a:t>
            </a:r>
            <a:r>
              <a:rPr lang="en-US" sz="2400" i="1" dirty="0" smtClean="0"/>
              <a:t>.</a:t>
            </a:r>
          </a:p>
          <a:p>
            <a:r>
              <a:rPr lang="en-US" sz="2400" i="1" dirty="0" smtClean="0"/>
              <a:t> </a:t>
            </a:r>
            <a:r>
              <a:rPr lang="en-US" sz="2400" i="1" dirty="0"/>
              <a:t>In the case of </a:t>
            </a:r>
            <a:r>
              <a:rPr lang="en-US" sz="2400" i="1" dirty="0" smtClean="0"/>
              <a:t>azoospermia</a:t>
            </a:r>
            <a:r>
              <a:rPr lang="en-US" sz="2400" i="1" dirty="0"/>
              <a:t>, sperm can be retrieved from </a:t>
            </a:r>
            <a:r>
              <a:rPr lang="en-US" sz="2400" i="1" dirty="0" smtClean="0"/>
              <a:t>the reproductive </a:t>
            </a:r>
            <a:r>
              <a:rPr lang="en-US" sz="2400" i="1" dirty="0"/>
              <a:t>tract by testicular </a:t>
            </a:r>
            <a:r>
              <a:rPr lang="en-US" sz="2400" i="1" dirty="0" smtClean="0"/>
              <a:t>biopsy (testicular </a:t>
            </a:r>
            <a:r>
              <a:rPr lang="en-US" sz="2400" i="1" dirty="0"/>
              <a:t>sperm extraction or TESE) </a:t>
            </a:r>
            <a:r>
              <a:rPr lang="en-US" sz="2400" i="1" dirty="0" smtClean="0"/>
              <a:t>or microsurgical </a:t>
            </a:r>
            <a:r>
              <a:rPr lang="en-US" sz="2400" i="1" dirty="0" err="1"/>
              <a:t>epididymal</a:t>
            </a:r>
            <a:r>
              <a:rPr lang="en-US" sz="2400" i="1" dirty="0"/>
              <a:t> sperm </a:t>
            </a:r>
            <a:r>
              <a:rPr lang="en-US" sz="2400" i="1" dirty="0" smtClean="0"/>
              <a:t>aspiration MESA.</a:t>
            </a:r>
            <a:endParaRPr lang="en-US" sz="2400" i="1" dirty="0"/>
          </a:p>
          <a:p>
            <a:r>
              <a:rPr lang="en-US" sz="2400" i="1" dirty="0" smtClean="0"/>
              <a:t> </a:t>
            </a:r>
            <a:r>
              <a:rPr lang="en-US" sz="2400" i="1" dirty="0"/>
              <a:t>MESA can only be used </a:t>
            </a:r>
            <a:r>
              <a:rPr lang="en-US" sz="2400" i="1" dirty="0" smtClean="0"/>
              <a:t>for obstructive azoospermia.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934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96669" cy="3416300"/>
          </a:xfr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Contraindications: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u="sng" dirty="0"/>
              <a:t>Blocked fallopian tubes are a </a:t>
            </a:r>
            <a:r>
              <a:rPr lang="en-US" sz="2000" u="sng" dirty="0" smtClean="0"/>
              <a:t>contraindication to </a:t>
            </a:r>
            <a:r>
              <a:rPr lang="en-US" sz="2000" u="sng" dirty="0"/>
              <a:t>COH-IUI because the tubes are required </a:t>
            </a:r>
            <a:r>
              <a:rPr lang="en-US" sz="2000" u="sng" dirty="0" smtClean="0"/>
              <a:t>to pick </a:t>
            </a:r>
            <a:r>
              <a:rPr lang="en-US" sz="2000" u="sng" dirty="0"/>
              <a:t>up the oocytes from the ovary </a:t>
            </a:r>
            <a:r>
              <a:rPr lang="en-US" sz="2000" u="sng" dirty="0" smtClean="0"/>
              <a:t>and facilitate </a:t>
            </a:r>
            <a:r>
              <a:rPr lang="en-US" sz="2000" u="sng" dirty="0"/>
              <a:t>the mechanical apposition of </a:t>
            </a:r>
            <a:r>
              <a:rPr lang="en-US" sz="2000" u="sng" dirty="0" smtClean="0"/>
              <a:t>sperm.</a:t>
            </a:r>
            <a:endParaRPr lang="en-US" u="sng" dirty="0"/>
          </a:p>
          <a:p>
            <a:endParaRPr lang="en-US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Outcome: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u="sng" dirty="0"/>
              <a:t>Although pregnancy rates are to an </a:t>
            </a:r>
            <a:r>
              <a:rPr lang="en-US" sz="2000" u="sng" dirty="0" smtClean="0"/>
              <a:t>extent dependent </a:t>
            </a:r>
            <a:r>
              <a:rPr lang="en-US" sz="2000" u="sng" dirty="0"/>
              <a:t>on motile sperm count, </a:t>
            </a:r>
            <a:r>
              <a:rPr lang="en-US" sz="2000" u="sng" dirty="0" smtClean="0"/>
              <a:t> PREGNANCY rates </a:t>
            </a:r>
            <a:r>
              <a:rPr lang="en-US" sz="2000" u="sng" dirty="0"/>
              <a:t>of 10 to 18% per IUI cycle have </a:t>
            </a:r>
            <a:r>
              <a:rPr lang="en-US" sz="2000" u="sng" dirty="0" smtClean="0"/>
              <a:t>been reported</a:t>
            </a:r>
            <a:r>
              <a:rPr lang="en-US" sz="2000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9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25472"/>
            <a:ext cx="5286103" cy="1038013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b="1" i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Female factor: </a:t>
            </a:r>
            <a:endParaRPr lang="en-US" b="1" i="1"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754" y="2599508"/>
            <a:ext cx="10980440" cy="3683726"/>
          </a:xfrm>
        </p:spPr>
        <p:txBody>
          <a:bodyPr>
            <a:normAutofit fontScale="92500"/>
          </a:bodyPr>
          <a:lstStyle/>
          <a:p>
            <a:pPr>
              <a:buFont typeface="Century Gothic" panose="020B0502020202020204" pitchFamily="34" charset="0"/>
              <a:buChar char="♣"/>
            </a:pPr>
            <a:r>
              <a:rPr lang="en-US" sz="3500" b="1" dirty="0" smtClean="0">
                <a:solidFill>
                  <a:srgbClr val="0070C0"/>
                </a:solidFill>
              </a:rPr>
              <a:t>Etiology: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Ovulatory dysfunction (40%): The </a:t>
            </a:r>
            <a:r>
              <a:rPr lang="en-US" sz="2400" b="1" i="1" dirty="0" smtClean="0">
                <a:solidFill>
                  <a:srgbClr val="FF0000"/>
                </a:solidFill>
              </a:rPr>
              <a:t>causes of </a:t>
            </a:r>
            <a:r>
              <a:rPr lang="en-US" sz="2400" b="1" i="1" dirty="0">
                <a:solidFill>
                  <a:srgbClr val="FF0000"/>
                </a:solidFill>
              </a:rPr>
              <a:t>ovarian factor infertility are: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r>
              <a:rPr lang="en-US" sz="2400" dirty="0"/>
              <a:t> Polycystic ovarian syndrome is the </a:t>
            </a:r>
            <a:r>
              <a:rPr lang="en-US" sz="2400" dirty="0" smtClean="0"/>
              <a:t>most common </a:t>
            </a:r>
            <a:r>
              <a:rPr lang="en-US" sz="2400" dirty="0"/>
              <a:t>cause </a:t>
            </a:r>
            <a:r>
              <a:rPr lang="en-US" sz="2400" dirty="0" smtClean="0"/>
              <a:t>of </a:t>
            </a:r>
            <a:r>
              <a:rPr lang="en-US" sz="2400" dirty="0" err="1" smtClean="0"/>
              <a:t>eugonadotropic</a:t>
            </a:r>
            <a:r>
              <a:rPr lang="en-US" sz="2400" dirty="0" smtClean="0"/>
              <a:t> anovulation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ii.</a:t>
            </a:r>
            <a:r>
              <a:rPr lang="en-US" sz="2400" dirty="0"/>
              <a:t> Endocrine disorders (</a:t>
            </a:r>
            <a:r>
              <a:rPr lang="en-US" sz="2400" dirty="0" smtClean="0"/>
              <a:t>hypothalamic/ pituitary amenorrhea, hyperprolactinemia</a:t>
            </a:r>
            <a:r>
              <a:rPr lang="en-US" sz="2400" dirty="0"/>
              <a:t>, thyroid disorders, </a:t>
            </a:r>
            <a:r>
              <a:rPr lang="en-US" sz="2400" dirty="0" smtClean="0"/>
              <a:t>adrenal disorders</a:t>
            </a:r>
            <a:r>
              <a:rPr lang="en-US" sz="2400" dirty="0"/>
              <a:t>).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iii.</a:t>
            </a:r>
            <a:r>
              <a:rPr lang="en-US" sz="2400" dirty="0"/>
              <a:t> Premature ovarian </a:t>
            </a:r>
            <a:r>
              <a:rPr lang="en-US" sz="2400" dirty="0" smtClean="0"/>
              <a:t>failure.</a:t>
            </a: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iv.</a:t>
            </a:r>
            <a:r>
              <a:rPr lang="en-US" sz="2400" dirty="0"/>
              <a:t> Aging and diminished ovarian </a:t>
            </a:r>
            <a:r>
              <a:rPr lang="en-US" sz="2400" dirty="0" smtClean="0"/>
              <a:t>reserve.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55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824" y="901336"/>
            <a:ext cx="10079103" cy="5956663"/>
          </a:xfrm>
        </p:spPr>
        <p:txBody>
          <a:bodyPr>
            <a:normAutofit/>
          </a:bodyPr>
          <a:lstStyle/>
          <a:p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Tubal factors (30%): </a:t>
            </a:r>
            <a:r>
              <a:rPr lang="en-US" sz="2800" b="1" dirty="0">
                <a:solidFill>
                  <a:srgbClr val="FFFF00"/>
                </a:solidFill>
              </a:rPr>
              <a:t>Tubal factor </a:t>
            </a:r>
            <a:r>
              <a:rPr lang="en-US" sz="2800" b="1" dirty="0" smtClean="0">
                <a:solidFill>
                  <a:srgbClr val="FFFF00"/>
                </a:solidFill>
              </a:rPr>
              <a:t>infertility may </a:t>
            </a:r>
            <a:r>
              <a:rPr lang="en-US" sz="2800" b="1" dirty="0">
                <a:solidFill>
                  <a:srgbClr val="FFFF00"/>
                </a:solidFill>
              </a:rPr>
              <a:t>result </a:t>
            </a:r>
            <a:r>
              <a:rPr lang="en-US" sz="2800" b="1" dirty="0" smtClean="0">
                <a:solidFill>
                  <a:srgbClr val="FFFF00"/>
                </a:solidFill>
              </a:rPr>
              <a:t>from: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200" b="1" dirty="0" err="1">
                <a:solidFill>
                  <a:srgbClr val="FF0000"/>
                </a:solidFill>
              </a:rPr>
              <a:t>i</a:t>
            </a:r>
            <a:r>
              <a:rPr lang="en-US" sz="2200" b="1" dirty="0">
                <a:solidFill>
                  <a:srgbClr val="FF0000"/>
                </a:solidFill>
              </a:rPr>
              <a:t>. </a:t>
            </a:r>
            <a:r>
              <a:rPr lang="en-US" sz="2200" dirty="0"/>
              <a:t>Pelvic inflammatory disease resulting </a:t>
            </a:r>
            <a:r>
              <a:rPr lang="en-US" sz="2200" dirty="0" smtClean="0"/>
              <a:t>in tubal </a:t>
            </a:r>
            <a:r>
              <a:rPr lang="en-US" sz="2200" dirty="0"/>
              <a:t>blockage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ii.</a:t>
            </a:r>
            <a:r>
              <a:rPr lang="en-US" sz="2200" dirty="0"/>
              <a:t> Lower abdominal surgery leading </a:t>
            </a:r>
            <a:r>
              <a:rPr lang="en-US" sz="2200" dirty="0" smtClean="0"/>
              <a:t>to pelvic </a:t>
            </a:r>
            <a:r>
              <a:rPr lang="en-US" sz="2200" dirty="0"/>
              <a:t>adhesions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iii. </a:t>
            </a:r>
            <a:r>
              <a:rPr lang="en-US" sz="2200" dirty="0"/>
              <a:t>Tubercular </a:t>
            </a:r>
            <a:r>
              <a:rPr lang="en-US" sz="2200" dirty="0" err="1"/>
              <a:t>salpingitis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iv.</a:t>
            </a:r>
            <a:r>
              <a:rPr lang="en-US" sz="2200" dirty="0"/>
              <a:t> Previous tubal surgery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v.</a:t>
            </a:r>
            <a:r>
              <a:rPr lang="en-US" sz="2200" dirty="0"/>
              <a:t> Use of an intrauterine device (a rare </a:t>
            </a:r>
            <a:r>
              <a:rPr lang="en-US" sz="2200" dirty="0" smtClean="0"/>
              <a:t>cause of </a:t>
            </a:r>
            <a:r>
              <a:rPr lang="en-US" sz="2200" dirty="0"/>
              <a:t>pelvic infection)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vi.</a:t>
            </a:r>
            <a:r>
              <a:rPr lang="en-US" sz="2200" dirty="0"/>
              <a:t> Any pelvic infection, including </a:t>
            </a:r>
            <a:r>
              <a:rPr lang="en-US" sz="2200" dirty="0" err="1"/>
              <a:t>appendicitis</a:t>
            </a:r>
            <a:r>
              <a:rPr lang="en-US" sz="2200" dirty="0"/>
              <a:t> and diverticulitis, can damage </a:t>
            </a:r>
            <a:r>
              <a:rPr lang="en-US" sz="2200" dirty="0" smtClean="0"/>
              <a:t>the fallopian </a:t>
            </a:r>
            <a:r>
              <a:rPr lang="en-US" sz="2200" dirty="0"/>
              <a:t>tubes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vii.</a:t>
            </a:r>
            <a:r>
              <a:rPr lang="en-US" sz="2200" dirty="0"/>
              <a:t> Endometriosis.</a:t>
            </a:r>
          </a:p>
        </p:txBody>
      </p:sp>
    </p:spTree>
    <p:extLst>
      <p:ext uri="{BB962C8B-B14F-4D97-AF65-F5344CB8AC3E}">
        <p14:creationId xmlns:p14="http://schemas.microsoft.com/office/powerpoint/2010/main" val="12800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502" y="2590437"/>
            <a:ext cx="10288109" cy="416306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Peritoneal factors and endometriosis (15</a:t>
            </a:r>
            <a:r>
              <a:rPr lang="en-US" sz="2000" dirty="0" smtClean="0">
                <a:solidFill>
                  <a:srgbClr val="FF0000"/>
                </a:solidFill>
              </a:rPr>
              <a:t>%): 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Adnexal adhesions may result from </a:t>
            </a:r>
            <a:r>
              <a:rPr lang="en-US" sz="2000" dirty="0" smtClean="0"/>
              <a:t>pelvic inflammatory </a:t>
            </a:r>
            <a:r>
              <a:rPr lang="en-US" sz="2000" dirty="0"/>
              <a:t>disease, previous pelvic </a:t>
            </a:r>
            <a:r>
              <a:rPr lang="en-US" sz="2000" dirty="0" smtClean="0"/>
              <a:t>surgery.</a:t>
            </a:r>
          </a:p>
          <a:p>
            <a:endParaRPr lang="en-US" sz="2000" dirty="0"/>
          </a:p>
          <a:p>
            <a:r>
              <a:rPr lang="en-US" sz="2000" dirty="0" smtClean="0"/>
              <a:t>endometriosis </a:t>
            </a:r>
            <a:r>
              <a:rPr lang="en-US" sz="2000" dirty="0"/>
              <a:t>and may result in </a:t>
            </a:r>
            <a:r>
              <a:rPr lang="en-US" sz="2000" dirty="0" smtClean="0"/>
              <a:t>infertility.</a:t>
            </a:r>
          </a:p>
          <a:p>
            <a:endParaRPr lang="en-US" sz="2000" dirty="0" smtClean="0"/>
          </a:p>
          <a:p>
            <a:r>
              <a:rPr lang="en-US" sz="2000" dirty="0" smtClean="0"/>
              <a:t> Either </a:t>
            </a:r>
            <a:r>
              <a:rPr lang="en-US" sz="2000" dirty="0"/>
              <a:t>may distort pelvic anatomy </a:t>
            </a:r>
            <a:r>
              <a:rPr lang="en-US" sz="2000" dirty="0" smtClean="0"/>
              <a:t>and interfere </a:t>
            </a:r>
            <a:r>
              <a:rPr lang="en-US" sz="2000" dirty="0"/>
              <a:t>with ovum capture or </a:t>
            </a:r>
            <a:r>
              <a:rPr lang="en-US" sz="2000" dirty="0" smtClean="0"/>
              <a:t>transport.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36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Epidimiology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11" y="2525122"/>
            <a:ext cx="11037046" cy="3993243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2000" b="1" dirty="0"/>
              <a:t>The prevalence of women diagnosed </a:t>
            </a:r>
            <a:r>
              <a:rPr lang="en-US" sz="2000" b="1" dirty="0" smtClean="0"/>
              <a:t>with infertility </a:t>
            </a:r>
            <a:r>
              <a:rPr lang="en-US" sz="2000" b="1" dirty="0"/>
              <a:t>is approximately </a:t>
            </a:r>
            <a:r>
              <a:rPr lang="en-US" sz="2000" b="1" u="sng" dirty="0">
                <a:solidFill>
                  <a:srgbClr val="FF0000"/>
                </a:solidFill>
              </a:rPr>
              <a:t>13%, with a </a:t>
            </a:r>
            <a:r>
              <a:rPr lang="en-US" sz="2000" b="1" u="sng" dirty="0" smtClean="0">
                <a:solidFill>
                  <a:srgbClr val="FF0000"/>
                </a:solidFill>
              </a:rPr>
              <a:t>range from </a:t>
            </a:r>
            <a:r>
              <a:rPr lang="en-US" sz="2000" b="1" u="sng" dirty="0">
                <a:solidFill>
                  <a:srgbClr val="FF0000"/>
                </a:solidFill>
              </a:rPr>
              <a:t>7–28%</a:t>
            </a:r>
            <a:r>
              <a:rPr lang="en-US" sz="2000" b="1" dirty="0"/>
              <a:t>, depending on the age of </a:t>
            </a:r>
            <a:r>
              <a:rPr lang="en-US" sz="2000" b="1" dirty="0" smtClean="0"/>
              <a:t>the woman</a:t>
            </a:r>
            <a:r>
              <a:rPr lang="en-US" sz="2000" b="1" dirty="0"/>
              <a:t>. 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It </a:t>
            </a:r>
            <a:r>
              <a:rPr lang="en-US" sz="2000" b="1" dirty="0"/>
              <a:t>has remained stable over the </a:t>
            </a:r>
            <a:r>
              <a:rPr lang="en-US" sz="2000" b="1" dirty="0" smtClean="0"/>
              <a:t>past 40 </a:t>
            </a:r>
            <a:r>
              <a:rPr lang="en-US" sz="2000" b="1" dirty="0"/>
              <a:t>years; ethnicity or race </a:t>
            </a:r>
            <a:r>
              <a:rPr lang="en-US" sz="2000" b="1" u="sng" dirty="0">
                <a:solidFill>
                  <a:srgbClr val="00B050"/>
                </a:solidFill>
              </a:rPr>
              <a:t>appears to have </a:t>
            </a:r>
            <a:r>
              <a:rPr lang="en-US" sz="2000" b="1" u="sng" dirty="0" smtClean="0">
                <a:solidFill>
                  <a:srgbClr val="00B050"/>
                </a:solidFill>
              </a:rPr>
              <a:t>little effect </a:t>
            </a:r>
            <a:r>
              <a:rPr lang="en-US" sz="2000" b="1" u="sng" dirty="0">
                <a:solidFill>
                  <a:srgbClr val="00B050"/>
                </a:solidFill>
              </a:rPr>
              <a:t>on prevalence. </a:t>
            </a:r>
            <a:endParaRPr lang="en-US" sz="2000" b="1" u="sng" dirty="0" smtClean="0">
              <a:solidFill>
                <a:srgbClr val="00B050"/>
              </a:solidFill>
            </a:endParaRPr>
          </a:p>
          <a:p>
            <a:r>
              <a:rPr lang="en-US" sz="2000" b="1" dirty="0" smtClean="0"/>
              <a:t>However</a:t>
            </a:r>
            <a:r>
              <a:rPr lang="en-US" sz="2000" b="1" dirty="0"/>
              <a:t>, the </a:t>
            </a:r>
            <a:r>
              <a:rPr lang="en-US" sz="2000" b="1" dirty="0" smtClean="0"/>
              <a:t>incidence of </a:t>
            </a:r>
            <a:r>
              <a:rPr lang="en-US" sz="2000" b="1" dirty="0"/>
              <a:t>primary infertility has increased, with </a:t>
            </a:r>
            <a:r>
              <a:rPr lang="en-US" sz="2000" b="1" dirty="0" smtClean="0"/>
              <a:t>a concurrent </a:t>
            </a:r>
            <a:r>
              <a:rPr lang="en-US" sz="2000" b="1" dirty="0"/>
              <a:t>decrease in secondary </a:t>
            </a:r>
            <a:r>
              <a:rPr lang="en-US" sz="2000" b="1" dirty="0" smtClean="0"/>
              <a:t>infertility, most </a:t>
            </a:r>
            <a:r>
              <a:rPr lang="en-US" sz="2000" b="1" dirty="0"/>
              <a:t>likely as a result </a:t>
            </a:r>
            <a:r>
              <a:rPr lang="en-US" sz="2000" b="1" u="sng" dirty="0">
                <a:solidFill>
                  <a:srgbClr val="FF0000"/>
                </a:solidFill>
              </a:rPr>
              <a:t>of social changes </a:t>
            </a:r>
            <a:r>
              <a:rPr lang="en-US" sz="2000" b="1" u="sng" dirty="0" smtClean="0">
                <a:solidFill>
                  <a:srgbClr val="FF0000"/>
                </a:solidFill>
              </a:rPr>
              <a:t>such as </a:t>
            </a:r>
            <a:r>
              <a:rPr lang="en-US" sz="2000" b="1" u="sng" dirty="0">
                <a:solidFill>
                  <a:srgbClr val="FF0000"/>
                </a:solidFill>
              </a:rPr>
              <a:t>delayed </a:t>
            </a:r>
            <a:r>
              <a:rPr lang="en-US" sz="2000" b="1" u="sng" dirty="0" smtClean="0">
                <a:solidFill>
                  <a:srgbClr val="FF0000"/>
                </a:solidFill>
              </a:rPr>
              <a:t>childbearing.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503" y="2525123"/>
            <a:ext cx="10810623" cy="399324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Uterine/cervical abnormalities (3–5</a:t>
            </a:r>
            <a:r>
              <a:rPr lang="en-US" sz="2600" b="1" dirty="0" smtClean="0">
                <a:solidFill>
                  <a:srgbClr val="FF0000"/>
                </a:solidFill>
              </a:rPr>
              <a:t>%):</a:t>
            </a:r>
          </a:p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r>
              <a:rPr lang="en-US" sz="2400" dirty="0"/>
              <a:t> Congenital uterine </a:t>
            </a:r>
            <a:r>
              <a:rPr lang="en-US" sz="2400" dirty="0" smtClean="0"/>
              <a:t>anomaly.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ii.</a:t>
            </a:r>
            <a:r>
              <a:rPr lang="en-US" sz="2400" dirty="0"/>
              <a:t> Submucosal or large </a:t>
            </a:r>
            <a:r>
              <a:rPr lang="en-US" sz="2400" dirty="0" smtClean="0"/>
              <a:t>intramural leiomyoma </a:t>
            </a:r>
            <a:r>
              <a:rPr lang="en-US" sz="2400" dirty="0"/>
              <a:t>may impact implantation </a:t>
            </a:r>
            <a:r>
              <a:rPr lang="en-US" sz="2400" dirty="0" smtClean="0"/>
              <a:t>or cause </a:t>
            </a:r>
            <a:r>
              <a:rPr lang="en-US" sz="2400" dirty="0"/>
              <a:t>tubal obstruction.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iii. </a:t>
            </a:r>
            <a:r>
              <a:rPr lang="en-US" sz="2400" dirty="0" err="1"/>
              <a:t>Asherman’s</a:t>
            </a:r>
            <a:r>
              <a:rPr lang="en-US" sz="2400" dirty="0"/>
              <a:t> syndrome (</a:t>
            </a:r>
            <a:r>
              <a:rPr lang="en-US" sz="2400" dirty="0" smtClean="0"/>
              <a:t>intrauterine adhesions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iv. </a:t>
            </a:r>
            <a:r>
              <a:rPr lang="en-US" sz="2400" dirty="0"/>
              <a:t>Poor cervical mucous </a:t>
            </a:r>
            <a:r>
              <a:rPr lang="en-US" sz="2400" dirty="0" smtClean="0"/>
              <a:t>quantity or quality which enable the sperm penetration so it must be abundant stretchable and thin 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786380"/>
            <a:ext cx="9765595" cy="34163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Unexplained (10</a:t>
            </a:r>
            <a:r>
              <a:rPr lang="en-US" sz="2400" b="1" i="1" dirty="0" smtClean="0">
                <a:solidFill>
                  <a:srgbClr val="FF0000"/>
                </a:solidFill>
              </a:rPr>
              <a:t>%)</a:t>
            </a:r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US" sz="2400" dirty="0"/>
              <a:t>• Unexplained infertility is defined as </a:t>
            </a:r>
            <a:r>
              <a:rPr lang="en-US" sz="2400" dirty="0" smtClean="0"/>
              <a:t>the failure </a:t>
            </a:r>
            <a:r>
              <a:rPr lang="en-US" sz="2400" dirty="0"/>
              <a:t>to conceive after 2 years of </a:t>
            </a:r>
            <a:r>
              <a:rPr lang="en-US" sz="2400" dirty="0" smtClean="0"/>
              <a:t>regular sexual </a:t>
            </a:r>
            <a:r>
              <a:rPr lang="en-US" sz="2400" dirty="0"/>
              <a:t>intercourse in the face of </a:t>
            </a:r>
            <a:r>
              <a:rPr lang="en-US" sz="2400" dirty="0" smtClean="0"/>
              <a:t>normal investigations </a:t>
            </a:r>
            <a:r>
              <a:rPr lang="en-US" sz="2400" dirty="0"/>
              <a:t>(namely normal </a:t>
            </a:r>
            <a:r>
              <a:rPr lang="en-US" sz="2400" dirty="0" smtClean="0"/>
              <a:t>ovulation, normal </a:t>
            </a:r>
            <a:r>
              <a:rPr lang="en-US" sz="2400" dirty="0"/>
              <a:t>semen analysis, patent </a:t>
            </a:r>
            <a:r>
              <a:rPr lang="en-US" sz="2400" dirty="0" smtClean="0"/>
              <a:t>fallopian tubes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499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 of female factor 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60" y="2220685"/>
            <a:ext cx="11742440" cy="4297679"/>
          </a:xfrm>
        </p:spPr>
        <p:txBody>
          <a:bodyPr>
            <a:noAutofit/>
          </a:bodyPr>
          <a:lstStyle/>
          <a:p>
            <a:r>
              <a:rPr lang="en-US" sz="2400" dirty="0"/>
              <a:t>History </a:t>
            </a:r>
            <a:r>
              <a:rPr lang="en-US" sz="2400" dirty="0" smtClean="0"/>
              <a:t>Taking.</a:t>
            </a:r>
            <a:endParaRPr lang="en-US" sz="2400" dirty="0"/>
          </a:p>
          <a:p>
            <a:r>
              <a:rPr lang="en-US" sz="2400" dirty="0"/>
              <a:t>Present history</a:t>
            </a:r>
            <a:r>
              <a:rPr lang="en-US" sz="2400" dirty="0" smtClean="0"/>
              <a:t>: patient </a:t>
            </a:r>
            <a:r>
              <a:rPr lang="en-US" sz="2400" dirty="0" smtClean="0"/>
              <a:t>present </a:t>
            </a:r>
            <a:r>
              <a:rPr lang="en-US" sz="2400" dirty="0" smtClean="0"/>
              <a:t>complain .</a:t>
            </a:r>
            <a:endParaRPr lang="en-US" sz="2400" dirty="0"/>
          </a:p>
          <a:p>
            <a:r>
              <a:rPr lang="en-US" sz="2400" dirty="0" err="1" smtClean="0"/>
              <a:t>Mensrual</a:t>
            </a:r>
            <a:r>
              <a:rPr lang="en-US" sz="2400" dirty="0" smtClean="0"/>
              <a:t> history: menarche ..regularity ..amount ..pain …intermenstrual spotting ..sings of ovulation ..breast tenderness ..bloating ..short ..long cycle …</a:t>
            </a:r>
          </a:p>
          <a:p>
            <a:r>
              <a:rPr lang="en-US" sz="2400" dirty="0" smtClean="0"/>
              <a:t>Obstetrical history : mode of delivery.. indication ..multiple gestation </a:t>
            </a:r>
          </a:p>
          <a:p>
            <a:pPr marL="0" indent="0">
              <a:buNone/>
            </a:pPr>
            <a:r>
              <a:rPr lang="en-US" sz="2400" dirty="0" err="1" smtClean="0"/>
              <a:t>Complication..recurrent</a:t>
            </a:r>
            <a:r>
              <a:rPr lang="en-US" sz="2400" dirty="0" smtClean="0"/>
              <a:t> pregnancy loss </a:t>
            </a:r>
          </a:p>
          <a:p>
            <a:pPr marL="0" indent="0">
              <a:buNone/>
            </a:pPr>
            <a:r>
              <a:rPr lang="en-US" sz="2400" dirty="0" err="1" smtClean="0"/>
              <a:t>Contaceptive</a:t>
            </a:r>
            <a:r>
              <a:rPr lang="en-US" sz="2400" dirty="0" smtClean="0"/>
              <a:t> history ..duration ..OCPs ..infection .. IUCD and its problem .</a:t>
            </a:r>
          </a:p>
          <a:p>
            <a:pPr marL="0" indent="0">
              <a:buNone/>
            </a:pPr>
            <a:r>
              <a:rPr lang="en-US" sz="2400" dirty="0" smtClean="0"/>
              <a:t>Sexual history : frequency ..use of douches or lubricant ..painful coitus ..libido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0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Past history …medical or surgical ..any infection or problem 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Family history ..first relatives for same problem …twins ..DM ..HTN.. Breast cancer 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4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EXAMINATION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48" y="2668814"/>
            <a:ext cx="10706120" cy="4071619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General exam :</a:t>
            </a:r>
            <a:r>
              <a:rPr lang="en-US" sz="2400" dirty="0" smtClean="0"/>
              <a:t>Vital sings ..body height and weight …secondary sexually </a:t>
            </a:r>
            <a:r>
              <a:rPr lang="en-US" sz="2400" dirty="0" err="1" smtClean="0"/>
              <a:t>charecterictes</a:t>
            </a:r>
            <a:r>
              <a:rPr lang="en-US" sz="2400" dirty="0" smtClean="0"/>
              <a:t> …hair </a:t>
            </a:r>
            <a:r>
              <a:rPr lang="en-US" sz="2400" dirty="0" err="1" smtClean="0"/>
              <a:t>distrubiotions</a:t>
            </a:r>
            <a:r>
              <a:rPr lang="en-US" sz="2400" dirty="0" smtClean="0"/>
              <a:t> ..acne …</a:t>
            </a:r>
          </a:p>
          <a:p>
            <a:r>
              <a:rPr lang="en-US" sz="2400" dirty="0" smtClean="0"/>
              <a:t>Breast examination ..presence of </a:t>
            </a:r>
            <a:r>
              <a:rPr lang="en-US" sz="2400" dirty="0" err="1" smtClean="0"/>
              <a:t>galactorrhea</a:t>
            </a:r>
            <a:r>
              <a:rPr lang="en-US" sz="2400" dirty="0" smtClean="0"/>
              <a:t> …</a:t>
            </a:r>
          </a:p>
          <a:p>
            <a:r>
              <a:rPr lang="en-US" sz="2400" dirty="0" smtClean="0"/>
              <a:t>Chest examination ..lung and heart …</a:t>
            </a:r>
          </a:p>
          <a:p>
            <a:r>
              <a:rPr lang="en-US" sz="2400" dirty="0" smtClean="0"/>
              <a:t>Abdominal examination ..look for masses or </a:t>
            </a:r>
            <a:r>
              <a:rPr lang="en-US" sz="2400" dirty="0" err="1" smtClean="0"/>
              <a:t>organomegaly</a:t>
            </a:r>
            <a:r>
              <a:rPr lang="en-US" sz="2400" dirty="0" smtClean="0"/>
              <a:t> ..</a:t>
            </a:r>
          </a:p>
          <a:p>
            <a:r>
              <a:rPr lang="en-US" sz="2400" dirty="0" smtClean="0"/>
              <a:t>Genital examination ..vulva ..vagina ..cervix ..size of clitoris ..look for nodules in posterior fornix ..uterus  mobile …</a:t>
            </a:r>
            <a:r>
              <a:rPr lang="en-US" sz="2400" dirty="0" err="1" smtClean="0"/>
              <a:t>anteverted</a:t>
            </a:r>
            <a:r>
              <a:rPr lang="en-US" sz="2400" dirty="0" smtClean="0"/>
              <a:t> ..vaginal discharge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0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The infertility evaluation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63" y="2564311"/>
            <a:ext cx="10679995" cy="34163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A basic infertility evaluation should </a:t>
            </a:r>
            <a:r>
              <a:rPr lang="en-US" sz="2800" b="1" dirty="0" smtClean="0">
                <a:solidFill>
                  <a:srgbClr val="FF0000"/>
                </a:solidFill>
              </a:rPr>
              <a:t>include tests </a:t>
            </a:r>
            <a:r>
              <a:rPr lang="en-US" sz="2800" b="1" dirty="0">
                <a:solidFill>
                  <a:srgbClr val="FF0000"/>
                </a:solidFill>
              </a:rPr>
              <a:t>aimed at the 4 most important causes </a:t>
            </a:r>
            <a:r>
              <a:rPr lang="en-US" sz="2800" b="1" dirty="0" smtClean="0">
                <a:solidFill>
                  <a:srgbClr val="FF0000"/>
                </a:solidFill>
              </a:rPr>
              <a:t>of infertility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1.</a:t>
            </a:r>
            <a:r>
              <a:rPr lang="en-US" sz="2400" dirty="0" smtClean="0"/>
              <a:t> </a:t>
            </a:r>
            <a:r>
              <a:rPr lang="en-US" sz="2400" dirty="0"/>
              <a:t>Abnormalities of semen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2.</a:t>
            </a:r>
            <a:r>
              <a:rPr lang="en-US" sz="2400" dirty="0"/>
              <a:t> Ovulatory dysfunction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3.</a:t>
            </a:r>
            <a:r>
              <a:rPr lang="en-US" sz="2400" dirty="0"/>
              <a:t> Abnormalities of the uterus and </a:t>
            </a:r>
            <a:r>
              <a:rPr lang="en-US" sz="2400" dirty="0" smtClean="0"/>
              <a:t>fallopian tubes.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4.</a:t>
            </a:r>
            <a:r>
              <a:rPr lang="en-US" sz="2400" dirty="0"/>
              <a:t> Reproductive aging.</a:t>
            </a:r>
          </a:p>
        </p:txBody>
      </p:sp>
    </p:spTree>
    <p:extLst>
      <p:ext uri="{BB962C8B-B14F-4D97-AF65-F5344CB8AC3E}">
        <p14:creationId xmlns:p14="http://schemas.microsoft.com/office/powerpoint/2010/main" val="39925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15" y="2394494"/>
            <a:ext cx="10902063" cy="414999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Assessment of </a:t>
            </a:r>
            <a:r>
              <a:rPr lang="en-US" sz="2400" b="1" dirty="0" smtClean="0">
                <a:solidFill>
                  <a:srgbClr val="0070C0"/>
                </a:solidFill>
              </a:rPr>
              <a:t>Ovulation.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/>
              <a:t>Available tests for ovulation are BBT (</a:t>
            </a:r>
            <a:r>
              <a:rPr lang="en-US" sz="2400" dirty="0" smtClean="0"/>
              <a:t>basal body </a:t>
            </a:r>
            <a:r>
              <a:rPr lang="en-US" sz="2400" dirty="0"/>
              <a:t>temperature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monitoring, </a:t>
            </a:r>
            <a:r>
              <a:rPr lang="en-US" sz="2400" dirty="0" smtClean="0"/>
              <a:t>serum progesterone measurements.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 urinary luteinizing </a:t>
            </a:r>
            <a:r>
              <a:rPr lang="en-US" sz="2400" dirty="0"/>
              <a:t>hormone (LH) </a:t>
            </a:r>
            <a:r>
              <a:rPr lang="en-US" sz="2400" dirty="0" smtClean="0"/>
              <a:t>monitoring (ovulation </a:t>
            </a:r>
            <a:r>
              <a:rPr lang="en-US" sz="2400" dirty="0"/>
              <a:t>predictor </a:t>
            </a:r>
            <a:r>
              <a:rPr lang="en-US" sz="2400" dirty="0" smtClean="0"/>
              <a:t>kits) serial </a:t>
            </a:r>
            <a:r>
              <a:rPr lang="en-US" sz="2400" dirty="0"/>
              <a:t>transvaginal ultrasonography.</a:t>
            </a:r>
          </a:p>
        </p:txBody>
      </p:sp>
    </p:spTree>
    <p:extLst>
      <p:ext uri="{BB962C8B-B14F-4D97-AF65-F5344CB8AC3E}">
        <p14:creationId xmlns:p14="http://schemas.microsoft.com/office/powerpoint/2010/main" val="30885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14" y="2355305"/>
            <a:ext cx="11402806" cy="409774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Basal </a:t>
            </a:r>
            <a:r>
              <a:rPr lang="en-US" sz="2800" b="1" dirty="0">
                <a:solidFill>
                  <a:srgbClr val="FF0000"/>
                </a:solidFill>
              </a:rPr>
              <a:t>Body Temperature (BBT) </a:t>
            </a:r>
            <a:r>
              <a:rPr lang="en-US" sz="2800" b="1" dirty="0" smtClean="0">
                <a:solidFill>
                  <a:srgbClr val="FF0000"/>
                </a:solidFill>
              </a:rPr>
              <a:t>Monitoring:</a:t>
            </a:r>
          </a:p>
          <a:p>
            <a:r>
              <a:rPr lang="en-US" sz="2400" dirty="0" smtClean="0"/>
              <a:t>Basal </a:t>
            </a:r>
            <a:r>
              <a:rPr lang="en-US" sz="2400" dirty="0"/>
              <a:t>body temperature has been </a:t>
            </a:r>
            <a:r>
              <a:rPr lang="en-US" sz="2400" dirty="0" smtClean="0"/>
              <a:t>traditionally used </a:t>
            </a:r>
            <a:r>
              <a:rPr lang="en-US" sz="2400" dirty="0"/>
              <a:t>as a means of determining </a:t>
            </a:r>
            <a:r>
              <a:rPr lang="en-US" sz="2400" dirty="0" smtClean="0"/>
              <a:t>ovulation.</a:t>
            </a:r>
            <a:endParaRPr lang="en-US" sz="2400" dirty="0"/>
          </a:p>
          <a:p>
            <a:r>
              <a:rPr lang="en-US" sz="2400" dirty="0"/>
              <a:t>because progesterone production from </a:t>
            </a:r>
            <a:r>
              <a:rPr lang="en-US" sz="2400" dirty="0" smtClean="0"/>
              <a:t>the corpus </a:t>
            </a:r>
            <a:r>
              <a:rPr lang="en-US" sz="2400" dirty="0"/>
              <a:t>luteum raises core body </a:t>
            </a:r>
            <a:r>
              <a:rPr lang="en-US" sz="2400" dirty="0" smtClean="0"/>
              <a:t>temperature by </a:t>
            </a:r>
            <a:r>
              <a:rPr lang="en-US" sz="2400" dirty="0"/>
              <a:t>approximately 0.2°C (0.6°F) providing </a:t>
            </a:r>
            <a:r>
              <a:rPr lang="en-US" sz="2400" dirty="0" smtClean="0"/>
              <a:t>a “biphasic</a:t>
            </a:r>
            <a:r>
              <a:rPr lang="en-US" sz="2400" dirty="0"/>
              <a:t>” pattern of temperature (</a:t>
            </a:r>
            <a:r>
              <a:rPr lang="en-US" sz="2400" dirty="0" smtClean="0"/>
              <a:t>body temperature </a:t>
            </a:r>
            <a:r>
              <a:rPr lang="en-US" sz="2400" dirty="0"/>
              <a:t>taken each morning </a:t>
            </a:r>
            <a:r>
              <a:rPr lang="en-US" sz="2400" dirty="0" smtClean="0"/>
              <a:t>upon awakening</a:t>
            </a:r>
            <a:r>
              <a:rPr lang="en-US" sz="2400" dirty="0"/>
              <a:t>, before arising, plotted on </a:t>
            </a:r>
            <a:r>
              <a:rPr lang="en-US" sz="2400" dirty="0" smtClean="0"/>
              <a:t>graph paper). </a:t>
            </a:r>
          </a:p>
          <a:p>
            <a:endParaRPr lang="en-US" sz="2400" dirty="0"/>
          </a:p>
          <a:p>
            <a:r>
              <a:rPr lang="en-US" sz="2400" dirty="0"/>
              <a:t>The rise in temperature </a:t>
            </a:r>
            <a:r>
              <a:rPr lang="en-US" sz="2400" dirty="0" smtClean="0"/>
              <a:t>is generally </a:t>
            </a:r>
            <a:r>
              <a:rPr lang="en-US" sz="2400" dirty="0"/>
              <a:t>noted two days after a surge </a:t>
            </a:r>
            <a:r>
              <a:rPr lang="en-US" sz="2400" dirty="0" smtClean="0"/>
              <a:t>in luteinizing </a:t>
            </a:r>
            <a:r>
              <a:rPr lang="en-US" sz="2400" dirty="0"/>
              <a:t>hormone (LH) occurs.</a:t>
            </a:r>
          </a:p>
        </p:txBody>
      </p:sp>
    </p:spTree>
    <p:extLst>
      <p:ext uri="{BB962C8B-B14F-4D97-AF65-F5344CB8AC3E}">
        <p14:creationId xmlns:p14="http://schemas.microsoft.com/office/powerpoint/2010/main" val="22714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11" y="2342242"/>
            <a:ext cx="11202509" cy="44112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FF0000"/>
                </a:solidFill>
              </a:rPr>
              <a:t>. Serum </a:t>
            </a:r>
            <a:r>
              <a:rPr lang="en-US" sz="2800" b="1" dirty="0" smtClean="0">
                <a:solidFill>
                  <a:srgbClr val="FF0000"/>
                </a:solidFill>
              </a:rPr>
              <a:t>Progesterone: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000" dirty="0"/>
              <a:t>Serum progesterone measurements are </a:t>
            </a:r>
            <a:r>
              <a:rPr lang="en-US" sz="2000" dirty="0" smtClean="0"/>
              <a:t>a simple </a:t>
            </a:r>
            <a:r>
              <a:rPr lang="en-US" sz="2000" dirty="0"/>
              <a:t>and objective measure of </a:t>
            </a:r>
            <a:r>
              <a:rPr lang="en-US" sz="2000" dirty="0" smtClean="0"/>
              <a:t>ovulatory function</a:t>
            </a:r>
            <a:r>
              <a:rPr lang="en-US" sz="2000" dirty="0"/>
              <a:t>, as long as they are </a:t>
            </a:r>
            <a:r>
              <a:rPr lang="en-US" sz="2000" dirty="0" smtClean="0"/>
              <a:t>appropriately timed </a:t>
            </a:r>
          </a:p>
          <a:p>
            <a:r>
              <a:rPr lang="en-US" sz="2000" dirty="0" smtClean="0"/>
              <a:t>Levels </a:t>
            </a:r>
            <a:r>
              <a:rPr lang="en-US" sz="2000" dirty="0"/>
              <a:t>generally remain </a:t>
            </a:r>
            <a:r>
              <a:rPr lang="en-US" sz="2000" b="1" i="1" u="sng" dirty="0">
                <a:solidFill>
                  <a:srgbClr val="00B050"/>
                </a:solidFill>
              </a:rPr>
              <a:t>&lt; 1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ng/Ml </a:t>
            </a:r>
            <a:r>
              <a:rPr lang="en-US" sz="2000" dirty="0" smtClean="0"/>
              <a:t>during </a:t>
            </a:r>
            <a:r>
              <a:rPr lang="en-US" sz="2000" dirty="0"/>
              <a:t>the follicular phase, increase </a:t>
            </a:r>
            <a:r>
              <a:rPr lang="en-US" sz="2000" dirty="0" smtClean="0"/>
              <a:t>slightly at </a:t>
            </a:r>
            <a:r>
              <a:rPr lang="en-US" sz="2000" dirty="0"/>
              <a:t>the time of ovulation, rise </a:t>
            </a:r>
            <a:r>
              <a:rPr lang="en-US" sz="2000" dirty="0" smtClean="0"/>
              <a:t>steadily thereafter </a:t>
            </a:r>
            <a:r>
              <a:rPr lang="en-US" sz="2000" dirty="0"/>
              <a:t>to peak approximately </a:t>
            </a:r>
            <a:r>
              <a:rPr lang="en-US" sz="2000" dirty="0" smtClean="0"/>
              <a:t>one week </a:t>
            </a:r>
            <a:r>
              <a:rPr lang="en-US" sz="2000" dirty="0"/>
              <a:t>after ovulation, and then </a:t>
            </a:r>
            <a:r>
              <a:rPr lang="en-US" sz="2000" dirty="0" smtClean="0"/>
              <a:t>decline progressively </a:t>
            </a:r>
            <a:r>
              <a:rPr lang="en-US" sz="2000" dirty="0"/>
              <a:t>over the week preceding </a:t>
            </a:r>
            <a:r>
              <a:rPr lang="en-US" sz="2000" dirty="0" smtClean="0"/>
              <a:t>the onset </a:t>
            </a:r>
            <a:r>
              <a:rPr lang="en-US" sz="2000" dirty="0"/>
              <a:t>of menses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Luteal-phase </a:t>
            </a:r>
            <a:r>
              <a:rPr lang="en-US" sz="2000" dirty="0" smtClean="0"/>
              <a:t>progesterone is </a:t>
            </a:r>
            <a:r>
              <a:rPr lang="en-US" sz="2000" dirty="0"/>
              <a:t>a retrospective test of ovulation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Serum </a:t>
            </a:r>
            <a:r>
              <a:rPr lang="en-US" sz="2000" dirty="0" smtClean="0"/>
              <a:t>is assessed </a:t>
            </a:r>
            <a:r>
              <a:rPr lang="en-US" sz="2000" dirty="0"/>
              <a:t>7 days after the presumed day </a:t>
            </a:r>
            <a:r>
              <a:rPr lang="en-US" sz="2000" dirty="0" smtClean="0"/>
              <a:t>of ovulation</a:t>
            </a:r>
            <a:r>
              <a:rPr lang="en-US" sz="2000" dirty="0"/>
              <a:t>, </a:t>
            </a:r>
            <a:r>
              <a:rPr lang="en-US" sz="2000" b="1" i="1" dirty="0">
                <a:solidFill>
                  <a:srgbClr val="7030A0"/>
                </a:solidFill>
              </a:rPr>
              <a:t>i.e. day 21 in a 28 day cycle (or </a:t>
            </a:r>
            <a:r>
              <a:rPr lang="en-US" sz="2000" b="1" i="1" dirty="0" smtClean="0">
                <a:solidFill>
                  <a:srgbClr val="7030A0"/>
                </a:solidFill>
              </a:rPr>
              <a:t>7 days </a:t>
            </a:r>
            <a:r>
              <a:rPr lang="en-US" sz="2000" b="1" i="1" dirty="0">
                <a:solidFill>
                  <a:srgbClr val="7030A0"/>
                </a:solidFill>
              </a:rPr>
              <a:t>before the presumed menstrual cycle</a:t>
            </a:r>
            <a:r>
              <a:rPr lang="en-US" sz="2000" b="1" i="1" dirty="0" smtClean="0">
                <a:solidFill>
                  <a:srgbClr val="7030A0"/>
                </a:solidFill>
              </a:rPr>
              <a:t>).</a:t>
            </a:r>
          </a:p>
          <a:p>
            <a:r>
              <a:rPr lang="en-US" sz="2000" dirty="0" smtClean="0"/>
              <a:t>More than 10 </a:t>
            </a:r>
            <a:r>
              <a:rPr lang="en-US" sz="2000" dirty="0" err="1" smtClean="0"/>
              <a:t>nanogram</a:t>
            </a:r>
            <a:r>
              <a:rPr lang="en-US" sz="2000" dirty="0" smtClean="0"/>
              <a:t>/l is indicated of ovulation 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48" y="2364377"/>
            <a:ext cx="11241698" cy="449362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</a:rPr>
              <a:t>ii</a:t>
            </a:r>
            <a:r>
              <a:rPr lang="en-US" sz="2800" b="1" dirty="0">
                <a:solidFill>
                  <a:srgbClr val="FF0000"/>
                </a:solidFill>
              </a:rPr>
              <a:t>. Ovulation Predictor </a:t>
            </a:r>
            <a:r>
              <a:rPr lang="en-US" sz="2800" b="1" dirty="0" smtClean="0">
                <a:solidFill>
                  <a:srgbClr val="FF0000"/>
                </a:solidFill>
              </a:rPr>
              <a:t>Kits: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000" dirty="0"/>
              <a:t>Ovulation can be detected prospectively </a:t>
            </a:r>
            <a:r>
              <a:rPr lang="en-US" sz="2000" dirty="0" smtClean="0"/>
              <a:t>and accurately </a:t>
            </a:r>
            <a:r>
              <a:rPr lang="en-US" sz="2000" dirty="0"/>
              <a:t>with urinary LH prediction kits.</a:t>
            </a:r>
          </a:p>
          <a:p>
            <a:r>
              <a:rPr lang="en-US" sz="2000" dirty="0"/>
              <a:t>This </a:t>
            </a:r>
            <a:r>
              <a:rPr lang="en-US" sz="2000" dirty="0" err="1"/>
              <a:t>utilises</a:t>
            </a:r>
            <a:r>
              <a:rPr lang="en-US" sz="2000" dirty="0"/>
              <a:t> an enzyme-linked </a:t>
            </a:r>
            <a:r>
              <a:rPr lang="en-US" sz="2000" dirty="0" smtClean="0"/>
              <a:t>immunoassay against </a:t>
            </a:r>
            <a:r>
              <a:rPr lang="en-US" sz="2000" dirty="0"/>
              <a:t>the beta sub-unit of LH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LH </a:t>
            </a:r>
            <a:r>
              <a:rPr lang="en-US" sz="2000" dirty="0" smtClean="0"/>
              <a:t>rises abruptly </a:t>
            </a:r>
            <a:r>
              <a:rPr lang="en-US" sz="2000" dirty="0"/>
              <a:t>for approximately </a:t>
            </a:r>
            <a:r>
              <a:rPr lang="en-US" sz="2000" b="1" i="1" u="sng" dirty="0">
                <a:solidFill>
                  <a:schemeClr val="accent2">
                    <a:lumMod val="75000"/>
                  </a:schemeClr>
                </a:solidFill>
              </a:rPr>
              <a:t>18 hours </a:t>
            </a:r>
            <a:r>
              <a:rPr lang="en-US" sz="2000" dirty="0"/>
              <a:t>before </a:t>
            </a:r>
            <a:r>
              <a:rPr lang="en-US" sz="2000" dirty="0" smtClean="0"/>
              <a:t>it peaks </a:t>
            </a:r>
            <a:r>
              <a:rPr lang="en-US" sz="2000" dirty="0"/>
              <a:t>and ovulation typically occurs </a:t>
            </a:r>
            <a:r>
              <a:rPr lang="en-US" sz="2000" dirty="0" smtClean="0"/>
              <a:t>about 36 </a:t>
            </a:r>
            <a:r>
              <a:rPr lang="en-US" sz="2000" dirty="0"/>
              <a:t>hours after the onset of the surge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Because the </a:t>
            </a:r>
            <a:r>
              <a:rPr lang="en-US" sz="2000" dirty="0"/>
              <a:t>hormone needs to be conjugated before </a:t>
            </a:r>
            <a:r>
              <a:rPr lang="en-US" sz="2000" dirty="0" smtClean="0"/>
              <a:t>it is </a:t>
            </a:r>
            <a:r>
              <a:rPr lang="en-US" sz="2000" dirty="0"/>
              <a:t>excreted, urinary LH will predict </a:t>
            </a:r>
            <a:r>
              <a:rPr lang="en-US" sz="2000" dirty="0" smtClean="0"/>
              <a:t>ovulation approximately </a:t>
            </a:r>
            <a:r>
              <a:rPr lang="en-US" sz="2000" b="1" i="1" u="sng" dirty="0">
                <a:solidFill>
                  <a:srgbClr val="00B050"/>
                </a:solidFill>
              </a:rPr>
              <a:t>24 hours </a:t>
            </a:r>
            <a:r>
              <a:rPr lang="en-US" sz="2000" dirty="0"/>
              <a:t>in advance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These tests </a:t>
            </a:r>
            <a:r>
              <a:rPr lang="en-US" sz="2000" dirty="0"/>
              <a:t>are more accurate at </a:t>
            </a:r>
            <a:r>
              <a:rPr lang="en-US" sz="2000" dirty="0" smtClean="0"/>
              <a:t>predicting and demonstrating </a:t>
            </a:r>
            <a:r>
              <a:rPr lang="en-US" sz="2000" dirty="0"/>
              <a:t>ovulation than basal </a:t>
            </a:r>
            <a:r>
              <a:rPr lang="en-US" sz="2000" dirty="0" smtClean="0"/>
              <a:t>body temperature </a:t>
            </a:r>
            <a:r>
              <a:rPr lang="en-US" sz="2000" dirty="0"/>
              <a:t>charting. </a:t>
            </a:r>
            <a:endParaRPr lang="en-US" sz="2000" dirty="0" smtClean="0"/>
          </a:p>
          <a:p>
            <a:r>
              <a:rPr lang="en-US" sz="2000" dirty="0" smtClean="0"/>
              <a:t>Additionally</a:t>
            </a:r>
            <a:r>
              <a:rPr lang="en-US" sz="2000" dirty="0"/>
              <a:t>, </a:t>
            </a:r>
            <a:r>
              <a:rPr lang="en-US" sz="2000" dirty="0" smtClean="0"/>
              <a:t>this provides </a:t>
            </a:r>
            <a:r>
              <a:rPr lang="en-US" sz="2000" dirty="0"/>
              <a:t>a prospective time of ovulation </a:t>
            </a:r>
            <a:r>
              <a:rPr lang="en-US" sz="2000" dirty="0" smtClean="0"/>
              <a:t>that also </a:t>
            </a:r>
            <a:r>
              <a:rPr lang="en-US" sz="2000" dirty="0"/>
              <a:t>can be used to time intercourse.</a:t>
            </a:r>
          </a:p>
        </p:txBody>
      </p:sp>
    </p:spTree>
    <p:extLst>
      <p:ext uri="{BB962C8B-B14F-4D97-AF65-F5344CB8AC3E}">
        <p14:creationId xmlns:p14="http://schemas.microsoft.com/office/powerpoint/2010/main" val="4654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 :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8" y="2638698"/>
            <a:ext cx="11006566" cy="398417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• </a:t>
            </a:r>
            <a:r>
              <a:rPr lang="en-US" sz="2400" b="1" dirty="0"/>
              <a:t>Natural human fertility </a:t>
            </a:r>
            <a:r>
              <a:rPr lang="en-US" sz="2400" b="1" i="1" u="sng" dirty="0">
                <a:solidFill>
                  <a:srgbClr val="FF0000"/>
                </a:solidFill>
              </a:rPr>
              <a:t>is low</a:t>
            </a:r>
            <a:r>
              <a:rPr lang="en-US" sz="2400" b="1" dirty="0"/>
              <a:t>, and most couples </a:t>
            </a:r>
            <a:r>
              <a:rPr lang="en-US" sz="2400" b="1" dirty="0" smtClean="0"/>
              <a:t>have falsely </a:t>
            </a:r>
            <a:r>
              <a:rPr lang="en-US" sz="2400" b="1" dirty="0"/>
              <a:t>high hopes of fertility treatments.</a:t>
            </a:r>
          </a:p>
          <a:p>
            <a:r>
              <a:rPr lang="en-US" sz="2400" b="1" dirty="0"/>
              <a:t>• With more women pursuing careers and </a:t>
            </a:r>
            <a:r>
              <a:rPr lang="en-US" sz="2400" b="1" dirty="0" smtClean="0"/>
              <a:t>delaying childbearing</a:t>
            </a:r>
            <a:r>
              <a:rPr lang="en-US" sz="2400" b="1" dirty="0"/>
              <a:t>, infertility is becoming an </a:t>
            </a:r>
            <a:r>
              <a:rPr lang="en-US" sz="2400" b="1" dirty="0" smtClean="0"/>
              <a:t>increasing problem </a:t>
            </a:r>
            <a:r>
              <a:rPr lang="en-US" sz="2400" b="1" dirty="0"/>
              <a:t>in our society</a:t>
            </a:r>
            <a:r>
              <a:rPr lang="en-US" sz="2400" b="1" dirty="0" smtClean="0"/>
              <a:t>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 </a:t>
            </a:r>
            <a:r>
              <a:rPr lang="en-US" sz="2400" i="1" dirty="0" smtClean="0"/>
              <a:t>Approximately </a:t>
            </a:r>
            <a:r>
              <a:rPr lang="en-US" sz="2400" i="1" dirty="0">
                <a:solidFill>
                  <a:srgbClr val="FF0000"/>
                </a:solidFill>
              </a:rPr>
              <a:t>90% of couples </a:t>
            </a:r>
            <a:r>
              <a:rPr lang="en-US" sz="2400" i="1" dirty="0" smtClean="0">
                <a:solidFill>
                  <a:srgbClr val="FF0000"/>
                </a:solidFill>
              </a:rPr>
              <a:t>with unprotected </a:t>
            </a:r>
            <a:r>
              <a:rPr lang="en-US" sz="2400" i="1" dirty="0">
                <a:solidFill>
                  <a:srgbClr val="FF0000"/>
                </a:solidFill>
              </a:rPr>
              <a:t>intercourse will conceive </a:t>
            </a:r>
            <a:r>
              <a:rPr lang="en-US" sz="2400" i="1" dirty="0" smtClean="0">
                <a:solidFill>
                  <a:srgbClr val="FF0000"/>
                </a:solidFill>
              </a:rPr>
              <a:t>within 1 </a:t>
            </a:r>
            <a:r>
              <a:rPr lang="en-US" sz="2400" i="1" dirty="0">
                <a:solidFill>
                  <a:srgbClr val="FF0000"/>
                </a:solidFill>
              </a:rPr>
              <a:t>year </a:t>
            </a:r>
            <a:r>
              <a:rPr lang="en-US" sz="2400" i="1" dirty="0"/>
              <a:t>(</a:t>
            </a:r>
            <a:r>
              <a:rPr lang="en-US" sz="2400" i="1" dirty="0">
                <a:solidFill>
                  <a:srgbClr val="00B050"/>
                </a:solidFill>
              </a:rPr>
              <a:t>20% within 1 month</a:t>
            </a:r>
            <a:r>
              <a:rPr lang="en-US" sz="2400" i="1" dirty="0"/>
              <a:t>, </a:t>
            </a:r>
            <a:r>
              <a:rPr lang="en-US" sz="2400" i="1" dirty="0">
                <a:solidFill>
                  <a:srgbClr val="0070C0"/>
                </a:solidFill>
              </a:rPr>
              <a:t>50% </a:t>
            </a:r>
            <a:r>
              <a:rPr lang="en-US" sz="2400" i="1" dirty="0" smtClean="0">
                <a:solidFill>
                  <a:srgbClr val="0070C0"/>
                </a:solidFill>
              </a:rPr>
              <a:t>within 3 </a:t>
            </a:r>
            <a:r>
              <a:rPr lang="en-US" sz="2400" i="1" dirty="0">
                <a:solidFill>
                  <a:srgbClr val="0070C0"/>
                </a:solidFill>
              </a:rPr>
              <a:t>months</a:t>
            </a:r>
            <a:r>
              <a:rPr lang="en-US" sz="2400" i="1" dirty="0"/>
              <a:t>, </a:t>
            </a:r>
            <a:r>
              <a:rPr lang="en-US" sz="2400" i="1" dirty="0">
                <a:solidFill>
                  <a:srgbClr val="7030A0"/>
                </a:solidFill>
              </a:rPr>
              <a:t>and 75% within 9 months</a:t>
            </a:r>
            <a:r>
              <a:rPr lang="en-US" sz="2400" i="1" dirty="0" smtClean="0"/>
              <a:t>).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939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2603500"/>
            <a:ext cx="11534503" cy="34163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FF0000"/>
                </a:solidFill>
              </a:rPr>
              <a:t>iii. Ultrasonography:</a:t>
            </a:r>
            <a:endParaRPr lang="en-US" sz="3000" b="1" dirty="0">
              <a:solidFill>
                <a:srgbClr val="FF0000"/>
              </a:solidFill>
            </a:endParaRPr>
          </a:p>
          <a:p>
            <a:r>
              <a:rPr lang="en-US" sz="2400" dirty="0"/>
              <a:t>Serial ultrasound can be used to </a:t>
            </a:r>
            <a:r>
              <a:rPr lang="en-US" sz="2400" dirty="0" smtClean="0"/>
              <a:t>document follicular </a:t>
            </a:r>
            <a:r>
              <a:rPr lang="en-US" sz="2400" dirty="0"/>
              <a:t>growth and ovulation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Serial transvaginal </a:t>
            </a:r>
            <a:r>
              <a:rPr lang="en-US" sz="2400" dirty="0"/>
              <a:t>ultrasonography can reveal </a:t>
            </a:r>
            <a:r>
              <a:rPr lang="en-US" sz="2400" dirty="0" smtClean="0"/>
              <a:t>the size </a:t>
            </a:r>
            <a:r>
              <a:rPr lang="en-US" sz="2400" dirty="0"/>
              <a:t>and number of </a:t>
            </a:r>
            <a:r>
              <a:rPr lang="en-US" sz="2400" dirty="0" err="1"/>
              <a:t>preovulatory</a:t>
            </a:r>
            <a:r>
              <a:rPr lang="en-US" sz="2400" dirty="0"/>
              <a:t> follicles </a:t>
            </a:r>
            <a:r>
              <a:rPr lang="en-US" sz="2400" dirty="0" smtClean="0"/>
              <a:t>and provide </a:t>
            </a:r>
            <a:r>
              <a:rPr lang="en-US" sz="2400" dirty="0"/>
              <a:t>the most accurate estimate of the </a:t>
            </a:r>
            <a:r>
              <a:rPr lang="en-US" sz="2400" dirty="0" smtClean="0"/>
              <a:t>time of </a:t>
            </a:r>
            <a:r>
              <a:rPr lang="en-US" sz="2400" dirty="0"/>
              <a:t>ovulation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Serial ultrasonography </a:t>
            </a:r>
            <a:r>
              <a:rPr lang="en-US" sz="2400" dirty="0" smtClean="0"/>
              <a:t>can document </a:t>
            </a:r>
            <a:r>
              <a:rPr lang="en-US" sz="2400" dirty="0"/>
              <a:t>progressive growth of </a:t>
            </a:r>
            <a:r>
              <a:rPr lang="en-US" sz="2400" dirty="0" smtClean="0"/>
              <a:t>the </a:t>
            </a:r>
            <a:r>
              <a:rPr lang="en-US" sz="2400" dirty="0" err="1" smtClean="0"/>
              <a:t>preovulatory</a:t>
            </a:r>
            <a:r>
              <a:rPr lang="en-US" sz="2400" dirty="0" smtClean="0"/>
              <a:t> </a:t>
            </a:r>
            <a:r>
              <a:rPr lang="en-US" sz="2400" dirty="0"/>
              <a:t>follicle, followed by its </a:t>
            </a:r>
            <a:r>
              <a:rPr lang="en-US" sz="2400" dirty="0" err="1" smtClean="0"/>
              <a:t>collapse,the</a:t>
            </a:r>
            <a:r>
              <a:rPr lang="en-US" sz="2400" dirty="0" smtClean="0"/>
              <a:t> </a:t>
            </a:r>
            <a:r>
              <a:rPr lang="en-US" sz="2400" dirty="0"/>
              <a:t>loss of distinct margins and an increase </a:t>
            </a:r>
            <a:r>
              <a:rPr lang="en-US" sz="2400" dirty="0" smtClean="0"/>
              <a:t>in internal </a:t>
            </a:r>
            <a:r>
              <a:rPr lang="en-US" sz="2400" dirty="0"/>
              <a:t>echoes, and an increase in the </a:t>
            </a:r>
            <a:r>
              <a:rPr lang="en-US" sz="2400" dirty="0" smtClean="0"/>
              <a:t>volume of </a:t>
            </a:r>
            <a:r>
              <a:rPr lang="en-US" sz="2400" dirty="0"/>
              <a:t>fluid in the </a:t>
            </a:r>
            <a:r>
              <a:rPr lang="en-US" sz="2400" dirty="0" smtClean="0"/>
              <a:t>cul-de-sac.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17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2364377"/>
            <a:ext cx="11168741" cy="38513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</a:rPr>
              <a:t>Endometrial Biopsy: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000" dirty="0"/>
              <a:t>The endometrial biopsy may also be used </a:t>
            </a:r>
            <a:r>
              <a:rPr lang="en-US" sz="2000" dirty="0" smtClean="0"/>
              <a:t>to confirm </a:t>
            </a:r>
            <a:r>
              <a:rPr lang="en-US" sz="2000" dirty="0"/>
              <a:t>ovulation and diagnose </a:t>
            </a:r>
            <a:r>
              <a:rPr lang="en-US" sz="2000" b="1" i="1" u="sng" dirty="0">
                <a:solidFill>
                  <a:schemeClr val="accent2">
                    <a:lumMod val="75000"/>
                  </a:schemeClr>
                </a:solidFill>
              </a:rPr>
              <a:t>a luteal </a:t>
            </a:r>
            <a:r>
              <a:rPr lang="en-US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phase defect.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It is usually performed late in the </a:t>
            </a:r>
            <a:r>
              <a:rPr lang="en-US" sz="2000" dirty="0" smtClean="0"/>
              <a:t>cycle,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2 </a:t>
            </a:r>
            <a:r>
              <a:rPr lang="en-US" sz="2000" b="1" i="1" u="sng" dirty="0">
                <a:solidFill>
                  <a:srgbClr val="7030A0"/>
                </a:solidFill>
              </a:rPr>
              <a:t>to 3 days </a:t>
            </a:r>
            <a:r>
              <a:rPr lang="en-US" sz="2000" dirty="0"/>
              <a:t>before expecting menstruation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The sample </a:t>
            </a:r>
            <a:r>
              <a:rPr lang="en-US" sz="2000" dirty="0"/>
              <a:t>of endometrium is obtained with </a:t>
            </a:r>
            <a:r>
              <a:rPr lang="en-US" sz="2000" dirty="0" smtClean="0"/>
              <a:t>a curette </a:t>
            </a:r>
            <a:r>
              <a:rPr lang="en-US" sz="2000" dirty="0"/>
              <a:t>from the anterior or lateral wall of </a:t>
            </a:r>
            <a:r>
              <a:rPr lang="en-US" sz="2000" dirty="0" smtClean="0"/>
              <a:t>the uterine </a:t>
            </a:r>
            <a:r>
              <a:rPr lang="en-US" sz="2000" dirty="0"/>
              <a:t>fundus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The histological finding </a:t>
            </a:r>
            <a:r>
              <a:rPr lang="en-US" sz="2000" dirty="0" smtClean="0"/>
              <a:t>of secretory </a:t>
            </a:r>
            <a:r>
              <a:rPr lang="en-US" sz="2000" dirty="0"/>
              <a:t>endometrium </a:t>
            </a:r>
            <a:r>
              <a:rPr lang="en-US" sz="2000" b="1" i="1" u="sng" dirty="0">
                <a:solidFill>
                  <a:srgbClr val="00B050"/>
                </a:solidFill>
              </a:rPr>
              <a:t>confirms</a:t>
            </a:r>
            <a:r>
              <a:rPr lang="en-US" sz="2000" dirty="0"/>
              <a:t> </a:t>
            </a:r>
            <a:r>
              <a:rPr lang="en-US" sz="2000" dirty="0" smtClean="0"/>
              <a:t>ovulation.</a:t>
            </a:r>
          </a:p>
          <a:p>
            <a:r>
              <a:rPr lang="en-US" sz="2000" dirty="0" smtClean="0"/>
              <a:t>No more we use it as a diagnostic factor of ovulation.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19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2181496"/>
            <a:ext cx="12009119" cy="467650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HSG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The most common test to evaluate </a:t>
            </a:r>
            <a:r>
              <a:rPr lang="en-US" sz="2000" dirty="0" smtClean="0"/>
              <a:t>reproductive </a:t>
            </a:r>
            <a:r>
              <a:rPr lang="en-US" sz="2000" dirty="0"/>
              <a:t>anatomy is </a:t>
            </a:r>
            <a:r>
              <a:rPr lang="en-US" sz="2000" dirty="0" err="1" smtClean="0"/>
              <a:t>hysterosalpingography</a:t>
            </a:r>
            <a:r>
              <a:rPr lang="en-US" sz="2000" dirty="0" smtClean="0"/>
              <a:t> (HSG).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is the best first-line </a:t>
            </a:r>
            <a:r>
              <a:rPr lang="en-US" sz="2000" dirty="0" smtClean="0"/>
              <a:t>anatomical imaging </a:t>
            </a:r>
            <a:r>
              <a:rPr lang="en-US" sz="2000" dirty="0"/>
              <a:t>test for the basic infertility </a:t>
            </a:r>
            <a:r>
              <a:rPr lang="en-US" sz="2000" dirty="0" smtClean="0"/>
              <a:t>workup because </a:t>
            </a:r>
            <a:r>
              <a:rPr lang="en-US" sz="2000" dirty="0"/>
              <a:t>it evaluates both the uterus and </a:t>
            </a:r>
            <a:r>
              <a:rPr lang="en-US" sz="2000" dirty="0" smtClean="0"/>
              <a:t>the fallopian </a:t>
            </a:r>
            <a:r>
              <a:rPr lang="en-US" sz="2000" dirty="0"/>
              <a:t>tubes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HSG is performed by </a:t>
            </a:r>
            <a:r>
              <a:rPr lang="en-US" sz="2000" dirty="0" smtClean="0"/>
              <a:t>injecting radio-opaque </a:t>
            </a:r>
            <a:r>
              <a:rPr lang="en-US" sz="2000" dirty="0"/>
              <a:t>dye into the uterus and </a:t>
            </a:r>
            <a:r>
              <a:rPr lang="en-US" sz="2000" dirty="0" smtClean="0"/>
              <a:t>tubes and </a:t>
            </a:r>
            <a:r>
              <a:rPr lang="en-US" sz="2000" dirty="0"/>
              <a:t>following the dye with fluoroscopy </a:t>
            </a:r>
            <a:r>
              <a:rPr lang="en-US" sz="2000" dirty="0" smtClean="0"/>
              <a:t>or radiography.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Both water-soluble and </a:t>
            </a:r>
            <a:r>
              <a:rPr lang="en-US" sz="2000" dirty="0" smtClean="0"/>
              <a:t>oil soluble </a:t>
            </a:r>
            <a:r>
              <a:rPr lang="en-US" sz="2000" dirty="0"/>
              <a:t>contrasts are appropriate, </a:t>
            </a:r>
            <a:r>
              <a:rPr lang="en-US" sz="2000" dirty="0" smtClean="0"/>
              <a:t>depending on </a:t>
            </a:r>
            <a:r>
              <a:rPr lang="en-US" sz="2000" dirty="0"/>
              <a:t>preference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Uterine abnormalities </a:t>
            </a:r>
            <a:r>
              <a:rPr lang="en-US" sz="2000" dirty="0" smtClean="0"/>
              <a:t>are outlined </a:t>
            </a:r>
            <a:r>
              <a:rPr lang="en-US" sz="2000" dirty="0"/>
              <a:t>by the dye, and tubal </a:t>
            </a:r>
            <a:r>
              <a:rPr lang="en-US" sz="2000" dirty="0" smtClean="0"/>
              <a:t>obstruction is noted </a:t>
            </a:r>
            <a:r>
              <a:rPr lang="en-US" sz="2000" dirty="0"/>
              <a:t>by the absence of free-spill into </a:t>
            </a:r>
            <a:r>
              <a:rPr lang="en-US" sz="2000" dirty="0" smtClean="0"/>
              <a:t>the peritoneal </a:t>
            </a:r>
            <a:r>
              <a:rPr lang="en-US" sz="2000" dirty="0"/>
              <a:t>cavity. </a:t>
            </a:r>
            <a:endParaRPr lang="en-US" sz="20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hysterosalpingo</a:t>
            </a:r>
            <a:r>
              <a:rPr lang="en-US" sz="2000" b="1" dirty="0" smtClean="0">
                <a:solidFill>
                  <a:srgbClr val="FF0000"/>
                </a:solidFill>
              </a:rPr>
              <a:t>-contrast </a:t>
            </a:r>
            <a:r>
              <a:rPr lang="en-US" sz="2000" b="1" dirty="0">
                <a:solidFill>
                  <a:srgbClr val="FF0000"/>
                </a:solidFill>
              </a:rPr>
              <a:t>sonography (</a:t>
            </a:r>
            <a:r>
              <a:rPr lang="en-US" sz="2000" b="1" dirty="0" err="1">
                <a:solidFill>
                  <a:srgbClr val="FF0000"/>
                </a:solidFill>
              </a:rPr>
              <a:t>HyCoSy</a:t>
            </a:r>
            <a:r>
              <a:rPr lang="en-US" sz="2000" b="1" dirty="0" smtClean="0">
                <a:solidFill>
                  <a:srgbClr val="FF0000"/>
                </a:solidFill>
              </a:rPr>
              <a:t>), </a:t>
            </a:r>
            <a:r>
              <a:rPr lang="en-US" sz="2000" dirty="0" smtClean="0"/>
              <a:t>employs </a:t>
            </a:r>
            <a:r>
              <a:rPr lang="en-US" sz="2000" dirty="0"/>
              <a:t>transvaginal ultrasound in </a:t>
            </a:r>
            <a:r>
              <a:rPr lang="en-US" sz="2000" dirty="0" smtClean="0"/>
              <a:t>combination </a:t>
            </a:r>
            <a:r>
              <a:rPr lang="en-US" sz="2000" dirty="0"/>
              <a:t>with a reflective medium </a:t>
            </a:r>
            <a:r>
              <a:rPr lang="en-US" sz="2000" dirty="0" smtClean="0"/>
              <a:t>injected </a:t>
            </a:r>
            <a:r>
              <a:rPr lang="en-US" sz="2000" dirty="0" err="1" smtClean="0"/>
              <a:t>transcervically</a:t>
            </a:r>
            <a:r>
              <a:rPr lang="en-US" sz="2000" dirty="0"/>
              <a:t>, giving a view of </a:t>
            </a:r>
            <a:r>
              <a:rPr lang="en-US" sz="2000" dirty="0" smtClean="0"/>
              <a:t>the endometrial </a:t>
            </a:r>
            <a:r>
              <a:rPr lang="en-US" sz="2000" dirty="0"/>
              <a:t>cavity as well as an </a:t>
            </a:r>
            <a:r>
              <a:rPr lang="en-US" sz="2000" dirty="0" smtClean="0"/>
              <a:t>assessment of </a:t>
            </a:r>
            <a:r>
              <a:rPr lang="en-US" sz="2000" dirty="0"/>
              <a:t>tubal integrity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45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22" y="2708002"/>
            <a:ext cx="11241698" cy="414999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Laparoscopic </a:t>
            </a:r>
            <a:r>
              <a:rPr lang="en-US" sz="2400" b="1" dirty="0">
                <a:solidFill>
                  <a:srgbClr val="FF0000"/>
                </a:solidFill>
              </a:rPr>
              <a:t>“</a:t>
            </a:r>
            <a:r>
              <a:rPr lang="en-US" sz="2400" b="1" dirty="0" err="1">
                <a:solidFill>
                  <a:srgbClr val="FF0000"/>
                </a:solidFill>
              </a:rPr>
              <a:t>Chromotubation</a:t>
            </a:r>
            <a:r>
              <a:rPr lang="en-US" sz="2400" b="1" dirty="0" smtClean="0">
                <a:solidFill>
                  <a:srgbClr val="FF0000"/>
                </a:solidFill>
              </a:rPr>
              <a:t>”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The alternative to HSG for the evaluation </a:t>
            </a:r>
            <a:r>
              <a:rPr lang="en-US" sz="2400" dirty="0" smtClean="0"/>
              <a:t>of tubal </a:t>
            </a:r>
            <a:r>
              <a:rPr lang="en-US" sz="2400" dirty="0"/>
              <a:t>patency is laparoscopic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chromotubation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”.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Laparoscopic </a:t>
            </a:r>
            <a:r>
              <a:rPr lang="en-US" sz="2400" dirty="0" err="1" smtClean="0"/>
              <a:t>chromotubation</a:t>
            </a:r>
            <a:r>
              <a:rPr lang="en-US" sz="2400" dirty="0" smtClean="0"/>
              <a:t> involves </a:t>
            </a:r>
            <a:r>
              <a:rPr lang="en-US" sz="2400" dirty="0"/>
              <a:t>the introduction of a dilute </a:t>
            </a:r>
            <a:r>
              <a:rPr lang="en-US" sz="2400" dirty="0" smtClean="0"/>
              <a:t>solution of </a:t>
            </a:r>
            <a:r>
              <a:rPr lang="en-US" sz="2400" dirty="0"/>
              <a:t>methylene blue or indigo carmine </a:t>
            </a:r>
            <a:r>
              <a:rPr lang="en-US" sz="2400" dirty="0" smtClean="0"/>
              <a:t>through the </a:t>
            </a:r>
            <a:r>
              <a:rPr lang="en-US" sz="2400" dirty="0"/>
              <a:t>cervix during laparoscopy, and </a:t>
            </a:r>
            <a:r>
              <a:rPr lang="en-US" sz="2400" dirty="0" smtClean="0"/>
              <a:t>observing its movement through  tubal movement 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52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172" y="2453609"/>
            <a:ext cx="4219105" cy="4286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98" y="2453609"/>
            <a:ext cx="4232910" cy="42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Assessment of Uterine </a:t>
            </a:r>
            <a:r>
              <a:rPr lang="en-US" sz="4400" b="1" dirty="0" smtClean="0"/>
              <a:t>Factors: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63" y="2721065"/>
            <a:ext cx="11019629" cy="39409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Abnormalities </a:t>
            </a:r>
            <a:r>
              <a:rPr lang="en-US" sz="2400" b="1" i="1" dirty="0">
                <a:solidFill>
                  <a:srgbClr val="C00000"/>
                </a:solidFill>
              </a:rPr>
              <a:t>of the Uterine </a:t>
            </a:r>
            <a:r>
              <a:rPr lang="en-US" sz="2400" b="1" i="1" dirty="0" smtClean="0">
                <a:solidFill>
                  <a:srgbClr val="C00000"/>
                </a:solidFill>
              </a:rPr>
              <a:t>Cavity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HSG  assessment of cavity and tubal patency 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Ultrasonography  assessment of uterus ..both ovary and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hydrosalpinex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Saline infusion sonography (SIS) assessment of uterine cavity Hysteroscopy ..golden standard in assessment of uterine cavity .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MRI …Evaluation of pelvic anomaly .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Cervical factors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817" y="2303054"/>
            <a:ext cx="10941252" cy="4463506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Postcoital</a:t>
            </a:r>
            <a:r>
              <a:rPr lang="en-US" sz="3000" b="1" dirty="0">
                <a:solidFill>
                  <a:srgbClr val="FF0000"/>
                </a:solidFill>
              </a:rPr>
              <a:t> test (PCT</a:t>
            </a:r>
            <a:r>
              <a:rPr lang="en-US" sz="3000" b="1" dirty="0" smtClean="0">
                <a:solidFill>
                  <a:srgbClr val="FF0000"/>
                </a:solidFill>
              </a:rPr>
              <a:t>):</a:t>
            </a:r>
          </a:p>
          <a:p>
            <a:r>
              <a:rPr lang="en-US" sz="1700" dirty="0" smtClean="0"/>
              <a:t> </a:t>
            </a:r>
            <a:r>
              <a:rPr lang="en-US" sz="2600" dirty="0"/>
              <a:t>The post </a:t>
            </a:r>
            <a:r>
              <a:rPr lang="en-US" sz="2600" dirty="0" smtClean="0"/>
              <a:t>coital test is utilized </a:t>
            </a:r>
            <a:r>
              <a:rPr lang="en-US" sz="2600" dirty="0"/>
              <a:t>to assess the adequacy of the </a:t>
            </a:r>
            <a:r>
              <a:rPr lang="en-US" sz="2600" dirty="0" smtClean="0"/>
              <a:t>cervical mucus </a:t>
            </a:r>
            <a:r>
              <a:rPr lang="en-US" sz="2600" dirty="0"/>
              <a:t>and its interactions with sperm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After intercourse </a:t>
            </a:r>
            <a:r>
              <a:rPr lang="en-US" sz="2600" dirty="0"/>
              <a:t>in the late follicular phase </a:t>
            </a:r>
            <a:r>
              <a:rPr lang="en-US" sz="2600" i="1" u="sng" dirty="0">
                <a:solidFill>
                  <a:srgbClr val="00B050"/>
                </a:solidFill>
              </a:rPr>
              <a:t>(day </a:t>
            </a:r>
            <a:r>
              <a:rPr lang="en-US" sz="2600" i="1" u="sng" dirty="0" smtClean="0">
                <a:solidFill>
                  <a:srgbClr val="00B050"/>
                </a:solidFill>
              </a:rPr>
              <a:t>12 of </a:t>
            </a:r>
            <a:r>
              <a:rPr lang="en-US" sz="2600" i="1" u="sng" dirty="0">
                <a:solidFill>
                  <a:srgbClr val="00B050"/>
                </a:solidFill>
              </a:rPr>
              <a:t>the cycle), </a:t>
            </a:r>
            <a:r>
              <a:rPr lang="en-US" sz="2600" dirty="0"/>
              <a:t>the female partner is </a:t>
            </a:r>
            <a:r>
              <a:rPr lang="en-US" sz="2600" dirty="0" smtClean="0"/>
              <a:t>examined within </a:t>
            </a:r>
            <a:r>
              <a:rPr lang="en-US" sz="2600" i="1" u="sng" dirty="0">
                <a:solidFill>
                  <a:srgbClr val="00B050"/>
                </a:solidFill>
              </a:rPr>
              <a:t>4 hours </a:t>
            </a:r>
            <a:r>
              <a:rPr lang="en-US" sz="2600" dirty="0"/>
              <a:t>and a small amount </a:t>
            </a:r>
            <a:r>
              <a:rPr lang="en-US" sz="2600" dirty="0" smtClean="0"/>
              <a:t>of cervical mucus </a:t>
            </a:r>
            <a:r>
              <a:rPr lang="en-US" sz="2600" dirty="0"/>
              <a:t>is obtained </a:t>
            </a:r>
            <a:r>
              <a:rPr lang="en-US" sz="2600" dirty="0" smtClean="0"/>
              <a:t>for:  </a:t>
            </a:r>
          </a:p>
          <a:p>
            <a:r>
              <a:rPr lang="en-US" sz="2600" dirty="0" smtClean="0"/>
              <a:t>assessment of </a:t>
            </a:r>
            <a:r>
              <a:rPr lang="en-US" sz="2600" dirty="0" err="1" smtClean="0"/>
              <a:t>spinnbarkeit</a:t>
            </a:r>
            <a:r>
              <a:rPr lang="en-US" sz="2600" dirty="0" smtClean="0"/>
              <a:t> </a:t>
            </a:r>
            <a:r>
              <a:rPr lang="en-US" sz="2600" i="1" u="sng" dirty="0">
                <a:solidFill>
                  <a:srgbClr val="00B050"/>
                </a:solidFill>
              </a:rPr>
              <a:t>(</a:t>
            </a:r>
            <a:r>
              <a:rPr lang="en-US" sz="2600" i="1" u="sng" dirty="0" err="1">
                <a:solidFill>
                  <a:srgbClr val="00B050"/>
                </a:solidFill>
              </a:rPr>
              <a:t>stretchability</a:t>
            </a:r>
            <a:r>
              <a:rPr lang="en-US" sz="2600" i="1" u="sng" dirty="0">
                <a:solidFill>
                  <a:srgbClr val="00B050"/>
                </a:solidFill>
              </a:rPr>
              <a:t> 8–10 cm) </a:t>
            </a:r>
            <a:r>
              <a:rPr lang="en-US" sz="2600" dirty="0" smtClean="0"/>
              <a:t>.</a:t>
            </a:r>
            <a:r>
              <a:rPr lang="en-US" sz="2600" dirty="0"/>
              <a:t> </a:t>
            </a:r>
            <a:endParaRPr lang="en-US" sz="2600" dirty="0" smtClean="0"/>
          </a:p>
          <a:p>
            <a:r>
              <a:rPr lang="en-US" sz="2600" dirty="0" smtClean="0"/>
              <a:t> Microscopic examination </a:t>
            </a:r>
            <a:r>
              <a:rPr lang="en-US" sz="2600" dirty="0"/>
              <a:t>of </a:t>
            </a:r>
            <a:r>
              <a:rPr lang="en-US" sz="2600" dirty="0" err="1" smtClean="0"/>
              <a:t>ferning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sperm </a:t>
            </a:r>
            <a:r>
              <a:rPr lang="en-US" sz="2600" dirty="0"/>
              <a:t>motility </a:t>
            </a:r>
            <a:r>
              <a:rPr lang="en-US" sz="2600" i="1" u="sng" dirty="0">
                <a:solidFill>
                  <a:srgbClr val="00B050"/>
                </a:solidFill>
              </a:rPr>
              <a:t>(at least 5 motile sperm </a:t>
            </a:r>
            <a:r>
              <a:rPr lang="en-US" sz="2600" i="1" u="sng" dirty="0" smtClean="0">
                <a:solidFill>
                  <a:srgbClr val="00B050"/>
                </a:solidFill>
              </a:rPr>
              <a:t>per high </a:t>
            </a:r>
            <a:r>
              <a:rPr lang="en-US" sz="2600" i="1" u="sng" dirty="0">
                <a:solidFill>
                  <a:srgbClr val="00B050"/>
                </a:solidFill>
              </a:rPr>
              <a:t>power field is considered normal</a:t>
            </a:r>
            <a:r>
              <a:rPr lang="en-US" sz="2600" i="1" u="sng" dirty="0" smtClean="0">
                <a:solidFill>
                  <a:srgbClr val="00B050"/>
                </a:solidFill>
              </a:rPr>
              <a:t>).</a:t>
            </a:r>
          </a:p>
          <a:p>
            <a:r>
              <a:rPr lang="en-US" sz="2600" dirty="0" smtClean="0"/>
              <a:t>No longer recommended 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621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577" y="2547259"/>
            <a:ext cx="5640163" cy="383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366" y="2547259"/>
            <a:ext cx="5325968" cy="383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57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Peritoneal factors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690" y="2525122"/>
            <a:ext cx="10431800" cy="4084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Peritoneal factors relating to infertility </a:t>
            </a:r>
            <a:r>
              <a:rPr lang="en-US" sz="2600" dirty="0" smtClean="0"/>
              <a:t>include endometriosis .</a:t>
            </a:r>
            <a:endParaRPr lang="en-US" sz="2600" dirty="0"/>
          </a:p>
          <a:p>
            <a:r>
              <a:rPr lang="en-US" sz="2600" dirty="0" smtClean="0"/>
              <a:t> </a:t>
            </a:r>
            <a:r>
              <a:rPr lang="en-US" sz="2600" dirty="0"/>
              <a:t>adnexal adhesions</a:t>
            </a:r>
          </a:p>
          <a:p>
            <a:r>
              <a:rPr lang="en-US" sz="2600" dirty="0"/>
              <a:t>resulting from previous pelvic surgery </a:t>
            </a:r>
            <a:r>
              <a:rPr lang="en-US" sz="2600" dirty="0" smtClean="0"/>
              <a:t>or infection.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Either may distort pelvic </a:t>
            </a:r>
            <a:r>
              <a:rPr lang="en-US" sz="2600" dirty="0" smtClean="0"/>
              <a:t>anatomy and </a:t>
            </a:r>
            <a:r>
              <a:rPr lang="en-US" sz="2600" dirty="0"/>
              <a:t>interfere with ovum capture or </a:t>
            </a:r>
            <a:r>
              <a:rPr lang="en-US" sz="2600" dirty="0" smtClean="0"/>
              <a:t>transport.</a:t>
            </a:r>
          </a:p>
          <a:p>
            <a:r>
              <a:rPr lang="en-US" sz="2600" dirty="0" smtClean="0"/>
              <a:t>No longer recommended DX LAPRASCOPY .</a:t>
            </a:r>
          </a:p>
          <a:p>
            <a:r>
              <a:rPr lang="en-US" sz="2600" dirty="0" smtClean="0"/>
              <a:t>YOU HAVE TO TREAT BY LAPROSCOPY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OVARIAN RESERVE TEST: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4" y="2603500"/>
            <a:ext cx="10894423" cy="3914866"/>
          </a:xfrm>
        </p:spPr>
        <p:txBody>
          <a:bodyPr>
            <a:normAutofit/>
          </a:bodyPr>
          <a:lstStyle/>
          <a:p>
            <a:r>
              <a:rPr lang="en-US" sz="2000" dirty="0"/>
              <a:t>Age of the woman is considered as </a:t>
            </a:r>
            <a:r>
              <a:rPr lang="en-US" sz="2000" dirty="0" smtClean="0"/>
              <a:t>an important </a:t>
            </a:r>
            <a:r>
              <a:rPr lang="en-US" sz="2000" dirty="0"/>
              <a:t>predictor of fertility</a:t>
            </a:r>
            <a:r>
              <a:rPr lang="en-US" sz="2000" b="1" i="1" u="sng" dirty="0">
                <a:solidFill>
                  <a:srgbClr val="FF0000"/>
                </a:solidFill>
              </a:rPr>
              <a:t>. “</a:t>
            </a:r>
            <a:r>
              <a:rPr lang="en-US" sz="2000" b="1" i="1" u="sng" dirty="0" smtClean="0">
                <a:solidFill>
                  <a:srgbClr val="FF0000"/>
                </a:solidFill>
              </a:rPr>
              <a:t>Ovarian Infertility  reserve</a:t>
            </a:r>
            <a:r>
              <a:rPr lang="en-US" sz="2000" b="1" i="1" u="sng" dirty="0">
                <a:solidFill>
                  <a:srgbClr val="FF0000"/>
                </a:solidFill>
              </a:rPr>
              <a:t>” </a:t>
            </a:r>
            <a:r>
              <a:rPr lang="en-US" sz="2000" dirty="0"/>
              <a:t>is the term used to describe the </a:t>
            </a:r>
            <a:r>
              <a:rPr lang="en-US" sz="2000" dirty="0" smtClean="0"/>
              <a:t>size and </a:t>
            </a:r>
            <a:r>
              <a:rPr lang="en-US" sz="2000" dirty="0"/>
              <a:t>quality of the remaining supply </a:t>
            </a:r>
            <a:r>
              <a:rPr lang="en-US" sz="2000" dirty="0" smtClean="0"/>
              <a:t>of oocytes.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The identification of </a:t>
            </a:r>
            <a:r>
              <a:rPr lang="en-US" sz="2000" dirty="0" smtClean="0"/>
              <a:t>diminished ovarian </a:t>
            </a:r>
            <a:r>
              <a:rPr lang="en-US" sz="2000" dirty="0"/>
              <a:t>reserve is an increasingly </a:t>
            </a:r>
            <a:r>
              <a:rPr lang="en-US" sz="2000" dirty="0" smtClean="0"/>
              <a:t>important part </a:t>
            </a:r>
            <a:r>
              <a:rPr lang="en-US" sz="2000" dirty="0"/>
              <a:t>of the initial infertility evaluation </a:t>
            </a:r>
            <a:r>
              <a:rPr lang="en-US" sz="2000" dirty="0" smtClean="0"/>
              <a:t>as patients </a:t>
            </a:r>
            <a:r>
              <a:rPr lang="en-US" sz="2000" dirty="0"/>
              <a:t>present for diagnostic evaluation </a:t>
            </a:r>
            <a:r>
              <a:rPr lang="en-US" sz="2000" dirty="0" smtClean="0"/>
              <a:t>later in </a:t>
            </a:r>
            <a:r>
              <a:rPr lang="en-US" sz="2000" dirty="0"/>
              <a:t>their reproductive lifespan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Ovarian </a:t>
            </a:r>
            <a:r>
              <a:rPr lang="en-US" sz="2000" dirty="0" smtClean="0"/>
              <a:t>reserve tests </a:t>
            </a:r>
            <a:r>
              <a:rPr lang="en-US" sz="2000" dirty="0"/>
              <a:t>are aimed at identifying women </a:t>
            </a:r>
            <a:r>
              <a:rPr lang="en-US" sz="2000" dirty="0" smtClean="0"/>
              <a:t>having a </a:t>
            </a:r>
            <a:r>
              <a:rPr lang="en-US" sz="2000" b="1" dirty="0"/>
              <a:t>“diminished ovarian reserve” </a:t>
            </a:r>
            <a:r>
              <a:rPr lang="en-US" sz="2000" b="1" i="1" u="sng" dirty="0">
                <a:solidFill>
                  <a:srgbClr val="FF0000"/>
                </a:solidFill>
              </a:rPr>
              <a:t>(DOR</a:t>
            </a:r>
            <a:r>
              <a:rPr lang="en-US" sz="2000" b="1" i="1" u="sng" dirty="0" smtClean="0">
                <a:solidFill>
                  <a:srgbClr val="FF0000"/>
                </a:solidFill>
              </a:rPr>
              <a:t>)</a:t>
            </a:r>
            <a:r>
              <a:rPr lang="en-US" sz="2000" b="1" i="1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implying </a:t>
            </a:r>
            <a:r>
              <a:rPr lang="en-US" sz="2000" dirty="0"/>
              <a:t>an advanced stage of </a:t>
            </a:r>
            <a:r>
              <a:rPr lang="en-US" sz="2000" dirty="0" smtClean="0"/>
              <a:t>follicular depletion </a:t>
            </a:r>
            <a:r>
              <a:rPr lang="en-US" sz="2000" dirty="0"/>
              <a:t>that may result from normal aging, premature reproductive aging, or </a:t>
            </a:r>
            <a:r>
              <a:rPr lang="en-US" sz="2000" dirty="0" smtClean="0"/>
              <a:t>from previous </a:t>
            </a:r>
            <a:r>
              <a:rPr lang="en-US" sz="2000" dirty="0"/>
              <a:t>ovarian trauma </a:t>
            </a:r>
            <a:r>
              <a:rPr lang="en-US" sz="2000" b="1" dirty="0"/>
              <a:t>(surgery, </a:t>
            </a:r>
            <a:r>
              <a:rPr lang="en-US" sz="2000" b="1" dirty="0" smtClean="0"/>
              <a:t>radiation, chemotherapy</a:t>
            </a:r>
            <a:r>
              <a:rPr lang="en-US" sz="2000" b="1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Etiology :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48" y="2485933"/>
            <a:ext cx="10366486" cy="4123871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dirty="0"/>
              <a:t>In about one-third of cases, infertility is </a:t>
            </a:r>
            <a:r>
              <a:rPr lang="en-US" sz="2400" dirty="0" smtClean="0"/>
              <a:t>due to </a:t>
            </a:r>
            <a:r>
              <a:rPr lang="en-US" sz="2400" b="1" i="1" u="sng" dirty="0">
                <a:solidFill>
                  <a:srgbClr val="7030A0"/>
                </a:solidFill>
              </a:rPr>
              <a:t>a cause involving only the male partner</a:t>
            </a:r>
            <a:r>
              <a:rPr lang="en-US" sz="2400" dirty="0"/>
              <a:t>.</a:t>
            </a:r>
          </a:p>
          <a:p>
            <a:r>
              <a:rPr lang="en-US" sz="2400" dirty="0"/>
              <a:t> In another one-third of cases, infertility is </a:t>
            </a:r>
            <a:r>
              <a:rPr lang="en-US" sz="2400" dirty="0" smtClean="0"/>
              <a:t>due to </a:t>
            </a:r>
            <a:r>
              <a:rPr lang="en-US" sz="2400" dirty="0"/>
              <a:t>causes involving </a:t>
            </a:r>
            <a:r>
              <a:rPr lang="en-US" sz="2400" b="1" i="1" u="sng" dirty="0">
                <a:solidFill>
                  <a:schemeClr val="accent2">
                    <a:lumMod val="75000"/>
                  </a:schemeClr>
                </a:solidFill>
              </a:rPr>
              <a:t>both the male and female</a:t>
            </a:r>
            <a:r>
              <a:rPr lang="en-US" sz="2400" dirty="0"/>
              <a:t>.</a:t>
            </a:r>
          </a:p>
          <a:p>
            <a:r>
              <a:rPr lang="en-US" sz="2400" dirty="0"/>
              <a:t> In the remaining one-third of </a:t>
            </a:r>
            <a:r>
              <a:rPr lang="en-US" sz="2400" dirty="0" smtClean="0"/>
              <a:t>cases, infertility </a:t>
            </a:r>
            <a:r>
              <a:rPr lang="en-US" sz="2400" dirty="0"/>
              <a:t>is due to </a:t>
            </a:r>
            <a:r>
              <a:rPr lang="en-US" sz="2400" b="1" i="1" u="sng" dirty="0">
                <a:solidFill>
                  <a:srgbClr val="0070C0"/>
                </a:solidFill>
              </a:rPr>
              <a:t>a cause </a:t>
            </a:r>
            <a:r>
              <a:rPr lang="en-US" sz="2400" b="1" i="1" u="sng" dirty="0" smtClean="0">
                <a:solidFill>
                  <a:srgbClr val="0070C0"/>
                </a:solidFill>
              </a:rPr>
              <a:t>involving Only the female </a:t>
            </a:r>
            <a:r>
              <a:rPr lang="en-US" sz="2400" dirty="0" smtClean="0"/>
              <a:t>.        </a:t>
            </a:r>
          </a:p>
          <a:p>
            <a:r>
              <a:rPr lang="en-US" sz="2400" dirty="0" smtClean="0"/>
              <a:t>In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  <a:r>
              <a:rPr lang="en-US" sz="2400" dirty="0"/>
              <a:t> of infertile couples, the </a:t>
            </a:r>
            <a:r>
              <a:rPr lang="en-US" sz="2400" dirty="0" smtClean="0"/>
              <a:t>etiology cannot </a:t>
            </a:r>
            <a:r>
              <a:rPr lang="en-US" sz="2400" dirty="0"/>
              <a:t>be found and a diagnosis of </a:t>
            </a:r>
            <a:r>
              <a:rPr lang="en-US" sz="2400" dirty="0" smtClean="0"/>
              <a:t>unexplained </a:t>
            </a:r>
            <a:r>
              <a:rPr lang="en-US" sz="2400" dirty="0"/>
              <a:t>infertility is </a:t>
            </a:r>
            <a:r>
              <a:rPr lang="en-US" sz="2400" dirty="0" smtClean="0"/>
              <a:t>made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3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2312125"/>
            <a:ext cx="11839303" cy="4415246"/>
          </a:xfrm>
        </p:spPr>
        <p:txBody>
          <a:bodyPr>
            <a:no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Follicular stimulating hormone FSH </a:t>
            </a:r>
            <a:r>
              <a:rPr lang="en-US" b="1" dirty="0" smtClean="0"/>
              <a:t>(on day 2-4 of cycle ) </a:t>
            </a:r>
            <a:r>
              <a:rPr lang="en-US" dirty="0" smtClean="0"/>
              <a:t>measures in early follicular phase only .</a:t>
            </a:r>
          </a:p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The serum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</a:rPr>
              <a:t>antimüllerian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 hormone (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AMH concentration):</a:t>
            </a:r>
          </a:p>
          <a:p>
            <a:r>
              <a:rPr lang="en-US" dirty="0" smtClean="0"/>
              <a:t> </a:t>
            </a:r>
            <a:r>
              <a:rPr lang="en-US" dirty="0"/>
              <a:t>AMH is produced by </a:t>
            </a:r>
            <a:r>
              <a:rPr lang="en-US" dirty="0" smtClean="0"/>
              <a:t>granulosa cells </a:t>
            </a:r>
            <a:r>
              <a:rPr lang="en-US" dirty="0"/>
              <a:t>of </a:t>
            </a:r>
            <a:r>
              <a:rPr lang="en-US" dirty="0" err="1"/>
              <a:t>preantral</a:t>
            </a:r>
            <a:r>
              <a:rPr lang="en-US" dirty="0"/>
              <a:t> and small antral follicles. </a:t>
            </a:r>
            <a:endParaRPr lang="en-US" dirty="0" smtClean="0"/>
          </a:p>
          <a:p>
            <a:r>
              <a:rPr lang="en-US" dirty="0" smtClean="0"/>
              <a:t>The serum </a:t>
            </a:r>
            <a:r>
              <a:rPr lang="en-US" dirty="0"/>
              <a:t>AMH concentration has value as </a:t>
            </a:r>
            <a:r>
              <a:rPr lang="en-US" dirty="0" smtClean="0"/>
              <a:t>a measure </a:t>
            </a:r>
            <a:r>
              <a:rPr lang="en-US" dirty="0"/>
              <a:t>of ovarian reserve because </a:t>
            </a:r>
            <a:r>
              <a:rPr lang="en-US" dirty="0" smtClean="0"/>
              <a:t>the number </a:t>
            </a:r>
            <a:r>
              <a:rPr lang="en-US" dirty="0"/>
              <a:t>of small antral follicles correlates </a:t>
            </a:r>
            <a:r>
              <a:rPr lang="en-US" dirty="0" smtClean="0"/>
              <a:t>with the </a:t>
            </a:r>
            <a:r>
              <a:rPr lang="en-US" dirty="0"/>
              <a:t>size of the remaining follicular </a:t>
            </a:r>
            <a:r>
              <a:rPr lang="en-US" dirty="0" smtClean="0"/>
              <a:t>pool.</a:t>
            </a:r>
          </a:p>
          <a:p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CAN MEASURE AT ANY TIME DURING THE MENSTRUAL CYCLE. </a:t>
            </a:r>
          </a:p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Antral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follicle count (AFC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Ultrasound examination </a:t>
            </a:r>
            <a:r>
              <a:rPr lang="en-US" dirty="0"/>
              <a:t>can be used to determine </a:t>
            </a:r>
            <a:r>
              <a:rPr lang="en-US" dirty="0" smtClean="0"/>
              <a:t>the number </a:t>
            </a:r>
            <a:r>
              <a:rPr lang="en-US" dirty="0"/>
              <a:t>of antral follicles in both </a:t>
            </a:r>
            <a:r>
              <a:rPr lang="en-US" dirty="0" smtClean="0"/>
              <a:t>ovaries </a:t>
            </a:r>
            <a:r>
              <a:rPr lang="en-US" b="1" dirty="0" smtClean="0">
                <a:solidFill>
                  <a:srgbClr val="00B050"/>
                </a:solidFill>
              </a:rPr>
              <a:t>(follicles </a:t>
            </a:r>
            <a:r>
              <a:rPr lang="en-US" b="1" dirty="0">
                <a:solidFill>
                  <a:srgbClr val="00B050"/>
                </a:solidFill>
              </a:rPr>
              <a:t>measuring 2 to 10 mm in diameter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 On </a:t>
            </a:r>
            <a:r>
              <a:rPr lang="en-US" dirty="0"/>
              <a:t>transvaginal ultrasound, the presence </a:t>
            </a:r>
            <a:r>
              <a:rPr lang="en-US" dirty="0" smtClean="0"/>
              <a:t>of 4 </a:t>
            </a:r>
            <a:r>
              <a:rPr lang="en-US" dirty="0"/>
              <a:t>to 10 a</a:t>
            </a:r>
            <a:r>
              <a:rPr lang="en-US" dirty="0" smtClean="0"/>
              <a:t>ntral </a:t>
            </a:r>
            <a:r>
              <a:rPr lang="en-US" dirty="0"/>
              <a:t>follicles in early follicular </a:t>
            </a:r>
            <a:r>
              <a:rPr lang="en-US" dirty="0" smtClean="0"/>
              <a:t>phase </a:t>
            </a:r>
            <a:r>
              <a:rPr lang="en-US" b="1" dirty="0" smtClean="0">
                <a:solidFill>
                  <a:srgbClr val="00B050"/>
                </a:solidFill>
              </a:rPr>
              <a:t>(Cycle </a:t>
            </a:r>
            <a:r>
              <a:rPr lang="en-US" b="1" dirty="0">
                <a:solidFill>
                  <a:srgbClr val="00B050"/>
                </a:solidFill>
              </a:rPr>
              <a:t>day 2–day 4) </a:t>
            </a:r>
            <a:r>
              <a:rPr lang="en-US" dirty="0"/>
              <a:t>measuring between 2 </a:t>
            </a:r>
            <a:r>
              <a:rPr lang="en-US" dirty="0" smtClean="0"/>
              <a:t>and 10 </a:t>
            </a:r>
            <a:r>
              <a:rPr lang="en-US" dirty="0"/>
              <a:t>mm in diameter suggests good </a:t>
            </a:r>
            <a:r>
              <a:rPr lang="en-US" dirty="0" smtClean="0"/>
              <a:t>ovarian reserve..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942635" cy="706964"/>
          </a:xfrm>
        </p:spPr>
        <p:txBody>
          <a:bodyPr/>
          <a:lstStyle/>
          <a:p>
            <a:r>
              <a:rPr lang="en-US" sz="4400" b="1" dirty="0" smtClean="0"/>
              <a:t>TREATMENT OF FEMALE FACTOR: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99" y="2250802"/>
            <a:ext cx="10666932" cy="446350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800" dirty="0"/>
              <a:t>The treatment of infertility is directed </a:t>
            </a:r>
            <a:r>
              <a:rPr lang="en-US" sz="2800" dirty="0" smtClean="0"/>
              <a:t>a correcting </a:t>
            </a:r>
            <a:r>
              <a:rPr lang="en-US" sz="2800" dirty="0"/>
              <a:t>any pathology and </a:t>
            </a:r>
            <a:r>
              <a:rPr lang="en-US" sz="2800" dirty="0" smtClean="0"/>
              <a:t>restoring reproductive </a:t>
            </a:r>
            <a:r>
              <a:rPr lang="en-US" sz="2800" dirty="0"/>
              <a:t>function.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ultimate goal </a:t>
            </a:r>
            <a:r>
              <a:rPr lang="en-US" sz="2800" dirty="0" smtClean="0"/>
              <a:t>of treatment </a:t>
            </a:r>
            <a:r>
              <a:rPr lang="en-US" sz="2800" dirty="0"/>
              <a:t>is to establish </a:t>
            </a:r>
            <a:r>
              <a:rPr lang="en-US" sz="2800" b="1" dirty="0">
                <a:solidFill>
                  <a:srgbClr val="7030A0"/>
                </a:solidFill>
              </a:rPr>
              <a:t>a healthy </a:t>
            </a:r>
            <a:r>
              <a:rPr lang="en-US" sz="2800" b="1" dirty="0" smtClean="0">
                <a:solidFill>
                  <a:srgbClr val="7030A0"/>
                </a:solidFill>
              </a:rPr>
              <a:t>pregnancy </a:t>
            </a:r>
            <a:r>
              <a:rPr lang="en-US" sz="2800" dirty="0" smtClean="0"/>
              <a:t>that </a:t>
            </a:r>
            <a:r>
              <a:rPr lang="en-US" sz="2800" dirty="0"/>
              <a:t>leads to a healthy live birth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Surgery </a:t>
            </a:r>
            <a:r>
              <a:rPr lang="en-US" sz="2800" dirty="0" smtClean="0"/>
              <a:t>is not </a:t>
            </a:r>
            <a:r>
              <a:rPr lang="en-US" sz="2800" dirty="0"/>
              <a:t>usually performed as the </a:t>
            </a:r>
            <a:r>
              <a:rPr lang="en-US" sz="2800" dirty="0" smtClean="0"/>
              <a:t>first-line treatment </a:t>
            </a:r>
            <a:r>
              <a:rPr lang="en-US" sz="2800" dirty="0"/>
              <a:t>for infertility unless there is </a:t>
            </a:r>
            <a:r>
              <a:rPr lang="en-US" sz="2800" dirty="0" smtClean="0"/>
              <a:t>a specific </a:t>
            </a:r>
            <a:r>
              <a:rPr lang="en-US" sz="2800" dirty="0"/>
              <a:t>indication </a:t>
            </a:r>
            <a:r>
              <a:rPr lang="en-US" sz="2800" b="1" i="1" u="sng" dirty="0">
                <a:solidFill>
                  <a:srgbClr val="00B050"/>
                </a:solidFill>
              </a:rPr>
              <a:t>(other than infertility)</a:t>
            </a:r>
            <a:r>
              <a:rPr lang="en-US" sz="2800" dirty="0"/>
              <a:t>, </a:t>
            </a:r>
            <a:r>
              <a:rPr lang="en-US" sz="2800" dirty="0" smtClean="0"/>
              <a:t>for example pelvic pain 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45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Treatment of Anovulation: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754" y="2168434"/>
            <a:ext cx="10706120" cy="4689566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Clomiphene Citrate (CC</a:t>
            </a:r>
            <a:r>
              <a:rPr lang="en-US" sz="2400" b="1" dirty="0" smtClean="0">
                <a:solidFill>
                  <a:srgbClr val="FF0000"/>
                </a:solidFill>
              </a:rPr>
              <a:t>):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000" dirty="0"/>
              <a:t>Clomiphene citrate is considered a </a:t>
            </a:r>
            <a:r>
              <a:rPr lang="en-US" sz="2000" dirty="0" smtClean="0"/>
              <a:t>first-line treatment </a:t>
            </a:r>
            <a:r>
              <a:rPr lang="en-US" sz="2000" dirty="0"/>
              <a:t>because of its low cost, relative </a:t>
            </a:r>
            <a:r>
              <a:rPr lang="en-US" sz="2000" dirty="0" smtClean="0"/>
              <a:t>ease of </a:t>
            </a:r>
            <a:r>
              <a:rPr lang="en-US" sz="2000" dirty="0"/>
              <a:t>use, and minimal side effects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Clear indications </a:t>
            </a:r>
            <a:r>
              <a:rPr lang="en-US" sz="2000" dirty="0"/>
              <a:t>for clomiphene citrate use </a:t>
            </a:r>
            <a:r>
              <a:rPr lang="en-US" sz="2000" dirty="0" smtClean="0"/>
              <a:t>include anovulation </a:t>
            </a:r>
            <a:r>
              <a:rPr lang="en-US" sz="2000" dirty="0"/>
              <a:t>or oligo-ovulation due to </a:t>
            </a:r>
            <a:r>
              <a:rPr lang="en-US" sz="2000" dirty="0" smtClean="0"/>
              <a:t>hypothalamic </a:t>
            </a:r>
            <a:r>
              <a:rPr lang="en-US" sz="2000" dirty="0"/>
              <a:t>pituitary dysfunction (women </a:t>
            </a:r>
            <a:r>
              <a:rPr lang="en-US" sz="2000" dirty="0" smtClean="0"/>
              <a:t>with PCOS</a:t>
            </a:r>
            <a:r>
              <a:rPr lang="en-US" sz="2000" dirty="0"/>
              <a:t>, unexplained anovulation, </a:t>
            </a:r>
            <a:r>
              <a:rPr lang="en-US" sz="2000" dirty="0" smtClean="0"/>
              <a:t>hyper </a:t>
            </a:r>
            <a:r>
              <a:rPr lang="en-US" sz="2000" dirty="0" err="1" smtClean="0"/>
              <a:t>prolactinemia</a:t>
            </a:r>
            <a:r>
              <a:rPr lang="en-US" sz="2000" dirty="0" smtClean="0"/>
              <a:t> </a:t>
            </a:r>
            <a:r>
              <a:rPr lang="en-US" sz="2000" dirty="0"/>
              <a:t>) and luteal phase defect. </a:t>
            </a:r>
            <a:endParaRPr lang="en-US" sz="20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Mechanism </a:t>
            </a:r>
            <a:r>
              <a:rPr lang="en-US" sz="2400" b="1" dirty="0">
                <a:solidFill>
                  <a:srgbClr val="FF0000"/>
                </a:solidFill>
              </a:rPr>
              <a:t>of action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Clomiphene citrate </a:t>
            </a:r>
            <a:r>
              <a:rPr lang="en-US" sz="2000" dirty="0" smtClean="0"/>
              <a:t>is nonsteroidal </a:t>
            </a:r>
            <a:r>
              <a:rPr lang="en-US" sz="2000" dirty="0"/>
              <a:t>anti “estrogenic agent” which </a:t>
            </a:r>
            <a:r>
              <a:rPr lang="en-US" sz="2000" dirty="0" smtClean="0"/>
              <a:t>is recently </a:t>
            </a:r>
            <a:r>
              <a:rPr lang="en-US" sz="2000" dirty="0"/>
              <a:t>reclassified as a selective </a:t>
            </a:r>
            <a:r>
              <a:rPr lang="en-US" sz="2000" dirty="0" smtClean="0"/>
              <a:t>estrogen receptor </a:t>
            </a:r>
            <a:r>
              <a:rPr lang="en-US" sz="2000" dirty="0"/>
              <a:t>modulator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It competes for </a:t>
            </a:r>
            <a:r>
              <a:rPr lang="en-US" sz="2000" dirty="0" smtClean="0"/>
              <a:t>the estrogen </a:t>
            </a:r>
            <a:r>
              <a:rPr lang="en-US" sz="2000" dirty="0"/>
              <a:t>receptor at the </a:t>
            </a:r>
            <a:r>
              <a:rPr lang="en-US" sz="2000" dirty="0" smtClean="0"/>
              <a:t>hypothalamus, pituitary</a:t>
            </a:r>
            <a:r>
              <a:rPr lang="en-US" sz="2000" dirty="0"/>
              <a:t>, and ovarian levels. Because of </a:t>
            </a:r>
            <a:r>
              <a:rPr lang="en-US" sz="2000" dirty="0" smtClean="0"/>
              <a:t>the action </a:t>
            </a:r>
            <a:r>
              <a:rPr lang="en-US" sz="2000" dirty="0"/>
              <a:t>at the estrogen-receptor level within </a:t>
            </a:r>
            <a:r>
              <a:rPr lang="en-US" sz="2000" dirty="0" smtClean="0"/>
              <a:t>the hypothalamus</a:t>
            </a:r>
            <a:r>
              <a:rPr lang="en-US" sz="2000" dirty="0"/>
              <a:t>, CC alleviates the </a:t>
            </a:r>
            <a:r>
              <a:rPr lang="en-US" sz="2000" dirty="0" smtClean="0"/>
              <a:t>negative feedback </a:t>
            </a:r>
            <a:r>
              <a:rPr lang="en-US" sz="2000" dirty="0"/>
              <a:t>effect exerted by </a:t>
            </a:r>
            <a:r>
              <a:rPr lang="en-US" sz="2000" dirty="0" smtClean="0"/>
              <a:t>endogenous estrogens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23240" cy="40716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Dosage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sz="2000" u="sng" dirty="0">
                <a:solidFill>
                  <a:schemeClr val="tx1"/>
                </a:solidFill>
              </a:rPr>
              <a:t>The standard dose of CC is 50 mg </a:t>
            </a:r>
            <a:r>
              <a:rPr lang="en-US" sz="2000" u="sng" dirty="0" smtClean="0">
                <a:solidFill>
                  <a:schemeClr val="tx1"/>
                </a:solidFill>
              </a:rPr>
              <a:t>PO  </a:t>
            </a:r>
            <a:r>
              <a:rPr lang="en-US" sz="2000" u="sng" dirty="0">
                <a:solidFill>
                  <a:schemeClr val="tx1"/>
                </a:solidFill>
              </a:rPr>
              <a:t>for 5 days, </a:t>
            </a:r>
            <a:r>
              <a:rPr lang="en-US" sz="2000" u="sng" dirty="0" smtClean="0">
                <a:solidFill>
                  <a:schemeClr val="tx1"/>
                </a:solidFill>
              </a:rPr>
              <a:t>starting </a:t>
            </a:r>
            <a:r>
              <a:rPr lang="en-US" sz="2000" u="sng" dirty="0">
                <a:solidFill>
                  <a:schemeClr val="tx1"/>
                </a:solidFill>
              </a:rPr>
              <a:t>on the menstrual </a:t>
            </a:r>
            <a:r>
              <a:rPr lang="en-US" sz="2000" u="sng" dirty="0" smtClean="0">
                <a:solidFill>
                  <a:schemeClr val="tx1"/>
                </a:solidFill>
              </a:rPr>
              <a:t>cycle day </a:t>
            </a:r>
            <a:r>
              <a:rPr lang="en-US" sz="2000" u="sng" dirty="0">
                <a:solidFill>
                  <a:schemeClr val="tx1"/>
                </a:solidFill>
              </a:rPr>
              <a:t>3–5 or after progestin-induced </a:t>
            </a:r>
            <a:r>
              <a:rPr lang="en-US" sz="2000" u="sng" dirty="0" smtClean="0">
                <a:solidFill>
                  <a:schemeClr val="tx1"/>
                </a:solidFill>
              </a:rPr>
              <a:t>bleeding Ovulation </a:t>
            </a:r>
            <a:r>
              <a:rPr lang="en-US" sz="2000" u="sng" dirty="0">
                <a:solidFill>
                  <a:schemeClr val="tx1"/>
                </a:solidFill>
              </a:rPr>
              <a:t>usually occurs 5 to 10 days (</a:t>
            </a:r>
            <a:r>
              <a:rPr lang="en-US" sz="2000" u="sng" dirty="0" smtClean="0">
                <a:solidFill>
                  <a:schemeClr val="tx1"/>
                </a:solidFill>
              </a:rPr>
              <a:t>mean 7 </a:t>
            </a:r>
            <a:r>
              <a:rPr lang="en-US" sz="2000" u="sng" dirty="0">
                <a:solidFill>
                  <a:schemeClr val="tx1"/>
                </a:solidFill>
              </a:rPr>
              <a:t>days) after the last day of </a:t>
            </a:r>
            <a:r>
              <a:rPr lang="en-US" sz="2000" u="sng" dirty="0" smtClean="0">
                <a:solidFill>
                  <a:schemeClr val="tx1"/>
                </a:solidFill>
              </a:rPr>
              <a:t>clomiphene.</a:t>
            </a:r>
          </a:p>
          <a:p>
            <a:r>
              <a:rPr lang="en-US" sz="2000" u="sng" dirty="0" smtClean="0">
                <a:solidFill>
                  <a:schemeClr val="tx1"/>
                </a:solidFill>
              </a:rPr>
              <a:t>Ovulation occurs in 85 % of women.</a:t>
            </a:r>
            <a:endParaRPr lang="en-US" u="sng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Side effects:</a:t>
            </a:r>
          </a:p>
          <a:p>
            <a:r>
              <a:rPr lang="en-US" sz="2000" u="sng" dirty="0" smtClean="0">
                <a:solidFill>
                  <a:schemeClr val="tx1"/>
                </a:solidFill>
              </a:rPr>
              <a:t>Hot flushes ..thick cervical mucus ..dry vagina ..multiple pregnancy.</a:t>
            </a:r>
          </a:p>
          <a:p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8" y="2394495"/>
            <a:ext cx="11508377" cy="403243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Aromatase </a:t>
            </a:r>
            <a:r>
              <a:rPr lang="en-US" sz="3200" b="1" dirty="0" smtClean="0">
                <a:solidFill>
                  <a:srgbClr val="FF0000"/>
                </a:solidFill>
              </a:rPr>
              <a:t>Inhibitors: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2400" dirty="0"/>
              <a:t>Aromatase inhibitors </a:t>
            </a:r>
            <a:r>
              <a:rPr lang="en-US" sz="2400" b="1" dirty="0">
                <a:solidFill>
                  <a:srgbClr val="00B050"/>
                </a:solidFill>
              </a:rPr>
              <a:t>(</a:t>
            </a:r>
            <a:r>
              <a:rPr lang="en-US" sz="2400" b="1" dirty="0" err="1">
                <a:solidFill>
                  <a:srgbClr val="00B050"/>
                </a:solidFill>
              </a:rPr>
              <a:t>letrozole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</a:rPr>
              <a:t>anastrozole</a:t>
            </a:r>
            <a:r>
              <a:rPr lang="en-US" sz="2400" b="1" dirty="0" smtClean="0">
                <a:solidFill>
                  <a:srgbClr val="00B050"/>
                </a:solidFill>
              </a:rPr>
              <a:t>) </a:t>
            </a:r>
            <a:r>
              <a:rPr lang="en-US" sz="2400" dirty="0" smtClean="0"/>
              <a:t>inhibit </a:t>
            </a:r>
            <a:r>
              <a:rPr lang="en-US" sz="2400" dirty="0"/>
              <a:t>the action of the enzyme </a:t>
            </a:r>
            <a:r>
              <a:rPr lang="en-US" sz="2400" dirty="0" smtClean="0"/>
              <a:t>aromatase, which </a:t>
            </a:r>
            <a:r>
              <a:rPr lang="en-US" sz="2400" dirty="0"/>
              <a:t>converts androgens into estrogens </a:t>
            </a:r>
            <a:r>
              <a:rPr lang="en-US" sz="2400" dirty="0" smtClean="0"/>
              <a:t>by a </a:t>
            </a:r>
            <a:r>
              <a:rPr lang="en-US" sz="2400" dirty="0"/>
              <a:t>process called aromatization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As a </a:t>
            </a:r>
            <a:r>
              <a:rPr lang="en-US" sz="2400" dirty="0" smtClean="0"/>
              <a:t>result, estrogen </a:t>
            </a:r>
            <a:r>
              <a:rPr lang="en-US" sz="2400" dirty="0"/>
              <a:t>levels are dramatically </a:t>
            </a:r>
            <a:r>
              <a:rPr lang="en-US" sz="2400" dirty="0" smtClean="0"/>
              <a:t>reduced, releasing </a:t>
            </a:r>
            <a:r>
              <a:rPr lang="en-US" sz="2400" dirty="0"/>
              <a:t>the hypothalamic-pituitary </a:t>
            </a:r>
            <a:r>
              <a:rPr lang="en-US" sz="2400" dirty="0" smtClean="0"/>
              <a:t>axis from </a:t>
            </a:r>
            <a:r>
              <a:rPr lang="en-US" sz="2400" dirty="0"/>
              <a:t>its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negative feedback</a:t>
            </a:r>
            <a:r>
              <a:rPr lang="en-US" sz="2400" dirty="0"/>
              <a:t>. </a:t>
            </a:r>
          </a:p>
          <a:p>
            <a:r>
              <a:rPr lang="en-US" sz="2400" dirty="0" smtClean="0"/>
              <a:t>Aromatase inhibitors </a:t>
            </a:r>
            <a:r>
              <a:rPr lang="en-US" sz="2400" dirty="0"/>
              <a:t>are not approved for </a:t>
            </a:r>
            <a:r>
              <a:rPr lang="en-US" sz="2400" dirty="0" smtClean="0"/>
              <a:t>ovulation induction </a:t>
            </a:r>
            <a:r>
              <a:rPr lang="en-US" sz="2400" dirty="0"/>
              <a:t>due to the possibility of fetal </a:t>
            </a:r>
            <a:r>
              <a:rPr lang="en-US" sz="2400" dirty="0" smtClean="0"/>
              <a:t>toxicity and </a:t>
            </a:r>
            <a:r>
              <a:rPr lang="en-US" sz="2400" dirty="0"/>
              <a:t>fetal malformations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More studies is needed for the safety profile.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68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35857" cy="3416300"/>
          </a:xfr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Gonadotropins </a:t>
            </a:r>
          </a:p>
          <a:p>
            <a:r>
              <a:rPr lang="en-US" sz="2400" b="1" dirty="0" smtClean="0"/>
              <a:t>Indication </a:t>
            </a:r>
            <a:r>
              <a:rPr lang="en-US" sz="2400" b="1" dirty="0"/>
              <a:t>of use</a:t>
            </a:r>
            <a:r>
              <a:rPr lang="en-US" sz="2400" b="1" dirty="0" smtClean="0"/>
              <a:t>: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Gonadotropins are </a:t>
            </a:r>
            <a:r>
              <a:rPr lang="en-US" sz="2400" dirty="0" smtClean="0"/>
              <a:t>typically used </a:t>
            </a:r>
            <a:r>
              <a:rPr lang="en-US" sz="2400" dirty="0"/>
              <a:t>as </a:t>
            </a:r>
            <a:r>
              <a:rPr lang="en-US" sz="2400" dirty="0" smtClean="0"/>
              <a:t>second-line treatment </a:t>
            </a:r>
            <a:r>
              <a:rPr lang="en-US" sz="2400" dirty="0"/>
              <a:t>after </a:t>
            </a:r>
            <a:r>
              <a:rPr lang="en-US" sz="2400" dirty="0" smtClean="0"/>
              <a:t>selective</a:t>
            </a:r>
            <a:r>
              <a:rPr lang="en-US" sz="3600" dirty="0" smtClean="0"/>
              <a:t> </a:t>
            </a:r>
            <a:r>
              <a:rPr lang="en-US" sz="2400" dirty="0" err="1" smtClean="0"/>
              <a:t>oestrogen</a:t>
            </a:r>
            <a:r>
              <a:rPr lang="en-US" sz="2400" dirty="0" smtClean="0"/>
              <a:t> </a:t>
            </a:r>
            <a:r>
              <a:rPr lang="en-US" sz="2400" dirty="0"/>
              <a:t>receptor modulation has </a:t>
            </a:r>
            <a:r>
              <a:rPr lang="en-US" sz="2400" dirty="0" smtClean="0"/>
              <a:t>failed.</a:t>
            </a:r>
          </a:p>
          <a:p>
            <a:r>
              <a:rPr lang="en-US" sz="2400" dirty="0" smtClean="0"/>
              <a:t> However</a:t>
            </a:r>
            <a:r>
              <a:rPr lang="en-US" sz="2400" dirty="0"/>
              <a:t>, they may be first-line options </a:t>
            </a:r>
            <a:r>
              <a:rPr lang="en-US" sz="2400" dirty="0" smtClean="0"/>
              <a:t>for patients </a:t>
            </a:r>
            <a:r>
              <a:rPr lang="en-US" sz="2400" dirty="0"/>
              <a:t>with hypothalamic </a:t>
            </a:r>
            <a:r>
              <a:rPr lang="en-US" sz="2400" dirty="0" err="1" smtClean="0"/>
              <a:t>amenorrhoea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(</a:t>
            </a:r>
            <a:r>
              <a:rPr lang="en-US" sz="2400" b="1" dirty="0" err="1" smtClean="0">
                <a:solidFill>
                  <a:srgbClr val="00B050"/>
                </a:solidFill>
              </a:rPr>
              <a:t>Kallman</a:t>
            </a:r>
            <a:r>
              <a:rPr lang="en-US" sz="2400" b="1" dirty="0" smtClean="0">
                <a:solidFill>
                  <a:srgbClr val="00B050"/>
                </a:solidFill>
              </a:rPr>
              <a:t> Syndrome )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2342243"/>
            <a:ext cx="10319657" cy="42545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Success rate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2000" i="1" u="sng" dirty="0"/>
              <a:t>When exogenous </a:t>
            </a:r>
            <a:r>
              <a:rPr lang="en-US" sz="2000" i="1" u="sng" dirty="0" smtClean="0"/>
              <a:t>gonadotropins are </a:t>
            </a:r>
            <a:r>
              <a:rPr lang="en-US" sz="2000" i="1" u="sng" dirty="0"/>
              <a:t>used appropriately, &gt; 95% of </a:t>
            </a:r>
            <a:r>
              <a:rPr lang="en-US" sz="2000" i="1" u="sng" dirty="0" smtClean="0"/>
              <a:t>women treated </a:t>
            </a:r>
            <a:r>
              <a:rPr lang="en-US" sz="2000" i="1" u="sng" dirty="0"/>
              <a:t>with them ovulate, but the </a:t>
            </a:r>
            <a:r>
              <a:rPr lang="en-US" sz="2000" i="1" u="sng" dirty="0" smtClean="0"/>
              <a:t>pregnancy rate </a:t>
            </a:r>
            <a:r>
              <a:rPr lang="en-US" sz="2000" i="1" u="sng" dirty="0"/>
              <a:t>is only 50 to 75%.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Side effects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2000" b="1" dirty="0">
                <a:solidFill>
                  <a:srgbClr val="00B050"/>
                </a:solidFill>
              </a:rPr>
              <a:t>Multiple adverse effects </a:t>
            </a:r>
            <a:r>
              <a:rPr lang="en-US" sz="2000" b="1" dirty="0" smtClean="0">
                <a:solidFill>
                  <a:srgbClr val="00B050"/>
                </a:solidFill>
              </a:rPr>
              <a:t>and complications </a:t>
            </a:r>
            <a:r>
              <a:rPr lang="en-US" sz="2000" b="1" dirty="0">
                <a:solidFill>
                  <a:srgbClr val="00B050"/>
                </a:solidFill>
              </a:rPr>
              <a:t>may occur during the use of </a:t>
            </a:r>
            <a:r>
              <a:rPr lang="en-US" sz="2000" b="1" dirty="0" smtClean="0">
                <a:solidFill>
                  <a:srgbClr val="00B050"/>
                </a:solidFill>
              </a:rPr>
              <a:t>the gonadotropins</a:t>
            </a:r>
            <a:r>
              <a:rPr lang="en-US" sz="2000" b="1" dirty="0">
                <a:solidFill>
                  <a:srgbClr val="00B050"/>
                </a:solidFill>
              </a:rPr>
              <a:t>, including: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1.</a:t>
            </a:r>
            <a:r>
              <a:rPr lang="en-US" dirty="0"/>
              <a:t> Multiple pregnancy </a:t>
            </a:r>
            <a:r>
              <a:rPr lang="en-US" i="1" u="sng" dirty="0"/>
              <a:t>(24–33</a:t>
            </a:r>
            <a:r>
              <a:rPr lang="en-US" i="1" u="sng" dirty="0" smtClean="0"/>
              <a:t>%).</a:t>
            </a:r>
            <a:endParaRPr lang="en-US" i="1" u="sng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2.</a:t>
            </a:r>
            <a:r>
              <a:rPr lang="en-US" dirty="0"/>
              <a:t> Ectopic pregnancy </a:t>
            </a:r>
            <a:r>
              <a:rPr lang="en-US" i="1" u="sng" dirty="0"/>
              <a:t>(5–8</a:t>
            </a:r>
            <a:r>
              <a:rPr lang="en-US" i="1" u="sng" dirty="0" smtClean="0"/>
              <a:t>%).</a:t>
            </a:r>
            <a:endParaRPr lang="en-US" i="1" u="sng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3</a:t>
            </a:r>
            <a:r>
              <a:rPr lang="en-US" dirty="0"/>
              <a:t>. Miscarriages </a:t>
            </a:r>
            <a:r>
              <a:rPr lang="en-US" i="1" u="sng" dirty="0"/>
              <a:t>(15–21</a:t>
            </a:r>
            <a:r>
              <a:rPr lang="en-US" i="1" u="sng" dirty="0" smtClean="0"/>
              <a:t>%).</a:t>
            </a:r>
            <a:endParaRPr lang="en-US" i="1" u="sng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4.</a:t>
            </a:r>
            <a:r>
              <a:rPr lang="en-US" dirty="0"/>
              <a:t> Ovarian torsion and </a:t>
            </a:r>
            <a:r>
              <a:rPr lang="en-US" dirty="0" smtClean="0"/>
              <a:t>rupture.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5.</a:t>
            </a:r>
            <a:r>
              <a:rPr lang="en-US" dirty="0"/>
              <a:t> Ovarian </a:t>
            </a:r>
            <a:r>
              <a:rPr lang="en-US" dirty="0" err="1"/>
              <a:t>hyperstimulation</a:t>
            </a:r>
            <a:r>
              <a:rPr lang="en-US" dirty="0"/>
              <a:t> </a:t>
            </a:r>
            <a:r>
              <a:rPr lang="en-US" dirty="0" smtClean="0"/>
              <a:t>syndrome.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40" y="725473"/>
            <a:ext cx="9595777" cy="706964"/>
          </a:xfrm>
        </p:spPr>
        <p:txBody>
          <a:bodyPr/>
          <a:lstStyle/>
          <a:p>
            <a:r>
              <a:rPr lang="en-US" sz="4400" b="1" dirty="0" smtClean="0"/>
              <a:t>Treatment of tubal factor infertility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40" y="2603499"/>
            <a:ext cx="10745309" cy="39018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roximal </a:t>
            </a:r>
            <a:r>
              <a:rPr lang="en-US" sz="2400" b="1" dirty="0">
                <a:solidFill>
                  <a:srgbClr val="FF0000"/>
                </a:solidFill>
              </a:rPr>
              <a:t>tubal occlusion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000" i="1" u="sng" dirty="0"/>
              <a:t>Treatment </a:t>
            </a:r>
            <a:r>
              <a:rPr lang="en-US" sz="2000" i="1" u="sng" dirty="0" smtClean="0"/>
              <a:t>for proximal </a:t>
            </a:r>
            <a:r>
              <a:rPr lang="en-US" sz="2000" i="1" u="sng" dirty="0"/>
              <a:t>tubal occlusion include </a:t>
            </a:r>
            <a:r>
              <a:rPr lang="en-US" sz="2000" i="1" u="sng" dirty="0" err="1" smtClean="0"/>
              <a:t>transcervical</a:t>
            </a:r>
            <a:r>
              <a:rPr lang="en-US" sz="2000" i="1" u="sng" dirty="0" smtClean="0"/>
              <a:t> </a:t>
            </a:r>
            <a:r>
              <a:rPr lang="en-US" sz="2000" i="1" u="sng" dirty="0"/>
              <a:t>tubal cannulation, </a:t>
            </a:r>
            <a:r>
              <a:rPr lang="en-US" sz="2000" i="1" u="sng" dirty="0" err="1" smtClean="0"/>
              <a:t>tubocornual</a:t>
            </a:r>
            <a:r>
              <a:rPr lang="en-US" sz="2000" i="1" u="sng" dirty="0" smtClean="0"/>
              <a:t> anastomosis</a:t>
            </a:r>
            <a:r>
              <a:rPr lang="en-US" sz="2000" i="1" u="sng" dirty="0"/>
              <a:t>, and IVF-ET</a:t>
            </a:r>
            <a:r>
              <a:rPr lang="en-US" sz="2000" i="1" u="sng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Transcervical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tubal cannulation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000" dirty="0" err="1" smtClean="0"/>
              <a:t>Hysteroscopic</a:t>
            </a:r>
            <a:r>
              <a:rPr lang="en-US" sz="2000" dirty="0" smtClean="0"/>
              <a:t> guided wire inside the tube .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Distal </a:t>
            </a:r>
            <a:r>
              <a:rPr lang="en-US" sz="2000" i="1" dirty="0">
                <a:solidFill>
                  <a:srgbClr val="FF0000"/>
                </a:solidFill>
              </a:rPr>
              <a:t>tubal </a:t>
            </a:r>
            <a:r>
              <a:rPr lang="en-US" sz="2000" i="1" dirty="0" smtClean="0">
                <a:solidFill>
                  <a:srgbClr val="FF0000"/>
                </a:solidFill>
              </a:rPr>
              <a:t>occlusion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Salpingostomy</a:t>
            </a:r>
            <a:r>
              <a:rPr lang="en-US" sz="2000" dirty="0" smtClean="0">
                <a:solidFill>
                  <a:schemeClr val="tx1"/>
                </a:solidFill>
              </a:rPr>
              <a:t> …</a:t>
            </a:r>
            <a:r>
              <a:rPr lang="en-US" sz="2000" dirty="0" err="1" smtClean="0">
                <a:solidFill>
                  <a:schemeClr val="tx1"/>
                </a:solidFill>
              </a:rPr>
              <a:t>fimbrioplasty</a:t>
            </a:r>
            <a:r>
              <a:rPr lang="en-US" sz="2000" dirty="0" smtClean="0">
                <a:solidFill>
                  <a:schemeClr val="tx1"/>
                </a:solidFill>
              </a:rPr>
              <a:t> ..Tubal </a:t>
            </a:r>
            <a:r>
              <a:rPr lang="en-US" sz="2000" dirty="0" err="1" smtClean="0">
                <a:solidFill>
                  <a:schemeClr val="tx1"/>
                </a:solidFill>
              </a:rPr>
              <a:t>reanastomosis</a:t>
            </a:r>
            <a:r>
              <a:rPr lang="en-US" sz="2000" dirty="0" smtClean="0">
                <a:solidFill>
                  <a:schemeClr val="tx1"/>
                </a:solidFill>
              </a:rPr>
              <a:t>..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The best option is </a:t>
            </a:r>
            <a:r>
              <a:rPr lang="en-US" sz="2000" b="1" i="1" u="sng" dirty="0" smtClean="0">
                <a:solidFill>
                  <a:schemeClr val="accent5">
                    <a:lumMod val="75000"/>
                  </a:schemeClr>
                </a:solidFill>
              </a:rPr>
              <a:t>IVF &amp; </a:t>
            </a:r>
            <a:r>
              <a:rPr lang="en-US" sz="2000" b="1" i="1" u="sng" dirty="0" err="1" smtClean="0">
                <a:solidFill>
                  <a:schemeClr val="accent5">
                    <a:lumMod val="75000"/>
                  </a:schemeClr>
                </a:solidFill>
              </a:rPr>
              <a:t>Embreo</a:t>
            </a:r>
            <a:r>
              <a:rPr lang="en-US" sz="2000" b="1" i="1" u="sng" dirty="0" smtClean="0">
                <a:solidFill>
                  <a:schemeClr val="accent5">
                    <a:lumMod val="75000"/>
                  </a:schemeClr>
                </a:solidFill>
              </a:rPr>
              <a:t> transfer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for all tubal blockage.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60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Treatment of cervical factor: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80" y="2276929"/>
            <a:ext cx="11037046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easiest </a:t>
            </a:r>
            <a:r>
              <a:rPr lang="en-US" sz="2400" dirty="0"/>
              <a:t>and most successful treatment </a:t>
            </a:r>
            <a:r>
              <a:rPr lang="en-US" sz="2400" dirty="0" smtClean="0"/>
              <a:t>is intrauterine </a:t>
            </a:r>
            <a:r>
              <a:rPr lang="en-US" sz="2400" dirty="0"/>
              <a:t>insemination </a:t>
            </a:r>
            <a:r>
              <a:rPr lang="en-US" sz="2400" b="1" dirty="0">
                <a:solidFill>
                  <a:srgbClr val="0070C0"/>
                </a:solidFill>
              </a:rPr>
              <a:t>(IUI</a:t>
            </a:r>
            <a:r>
              <a:rPr lang="en-US" sz="2400" b="1" dirty="0" smtClean="0">
                <a:solidFill>
                  <a:srgbClr val="0070C0"/>
                </a:solidFill>
              </a:rPr>
              <a:t>).</a:t>
            </a:r>
          </a:p>
          <a:p>
            <a:r>
              <a:rPr lang="en-US" sz="2400" dirty="0" smtClean="0"/>
              <a:t>Artificial insemination </a:t>
            </a:r>
            <a:r>
              <a:rPr lang="en-US" sz="2400" dirty="0"/>
              <a:t>can be performed by </a:t>
            </a:r>
            <a:r>
              <a:rPr lang="en-US" sz="2400" dirty="0" smtClean="0"/>
              <a:t>depositing the </a:t>
            </a:r>
            <a:r>
              <a:rPr lang="en-US" sz="2400" dirty="0"/>
              <a:t>sperm inside the endometrial </a:t>
            </a:r>
            <a:r>
              <a:rPr lang="en-US" sz="2400" dirty="0" smtClean="0"/>
              <a:t>cavity </a:t>
            </a:r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</a:rPr>
              <a:t>intra </a:t>
            </a:r>
            <a:r>
              <a:rPr lang="en-US" sz="2400" b="1" dirty="0" err="1" smtClean="0">
                <a:solidFill>
                  <a:srgbClr val="0070C0"/>
                </a:solidFill>
              </a:rPr>
              <a:t>terine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insemination)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015" y="3985079"/>
            <a:ext cx="5438775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52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Treatment of Uterine </a:t>
            </a:r>
            <a:r>
              <a:rPr lang="en-US" sz="4400" b="1" dirty="0" smtClean="0">
                <a:solidFill>
                  <a:schemeClr val="bg1"/>
                </a:solidFill>
              </a:rPr>
              <a:t>Factors: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566" y="2289990"/>
            <a:ext cx="11084943" cy="43851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2"/>
                </a:solidFill>
              </a:rPr>
              <a:t>Leiomyoma treatment:</a:t>
            </a:r>
          </a:p>
          <a:p>
            <a:r>
              <a:rPr lang="en-US" sz="2000" dirty="0" err="1" smtClean="0"/>
              <a:t>Leiomyomas</a:t>
            </a:r>
            <a:r>
              <a:rPr lang="en-US" sz="2000" dirty="0" smtClean="0"/>
              <a:t> should be treated if they are associated with abnormal uterine bleeding or if they are thought to be the cause of infertility.</a:t>
            </a:r>
          </a:p>
          <a:p>
            <a:r>
              <a:rPr lang="en-US" sz="2000" dirty="0" smtClean="0"/>
              <a:t> Uterine leiomyoma may be treated by myomectomy.</a:t>
            </a:r>
          </a:p>
          <a:p>
            <a:r>
              <a:rPr lang="en-US" sz="2000" dirty="0" smtClean="0"/>
              <a:t> Depending on the location of the leiomyoma, </a:t>
            </a:r>
            <a:r>
              <a:rPr lang="en-US" sz="2000" dirty="0" err="1" smtClean="0"/>
              <a:t>hysteroscopic</a:t>
            </a:r>
            <a:r>
              <a:rPr lang="en-US" sz="2000" dirty="0" smtClean="0"/>
              <a:t> or laparoscopic removal may be possible.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Uterine </a:t>
            </a:r>
            <a:r>
              <a:rPr lang="en-US" sz="2400" b="1" dirty="0" err="1" smtClean="0">
                <a:solidFill>
                  <a:srgbClr val="FF0000"/>
                </a:solidFill>
              </a:rPr>
              <a:t>Synechiae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000" dirty="0" smtClean="0"/>
              <a:t> The </a:t>
            </a:r>
            <a:r>
              <a:rPr lang="en-US" sz="2000" dirty="0"/>
              <a:t>surgery is </a:t>
            </a:r>
            <a:r>
              <a:rPr lang="en-US" sz="2000" dirty="0" smtClean="0"/>
              <a:t>performed during </a:t>
            </a:r>
            <a:r>
              <a:rPr lang="en-US" sz="2000" dirty="0"/>
              <a:t>the early follicular phase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Once </a:t>
            </a:r>
            <a:r>
              <a:rPr lang="en-US" sz="2000" dirty="0" smtClean="0"/>
              <a:t>the </a:t>
            </a:r>
            <a:r>
              <a:rPr lang="en-US" sz="2000" dirty="0" err="1" smtClean="0"/>
              <a:t>synechiae</a:t>
            </a:r>
            <a:r>
              <a:rPr lang="en-US" sz="2000" dirty="0" smtClean="0"/>
              <a:t> </a:t>
            </a:r>
            <a:r>
              <a:rPr lang="en-US" sz="2000" dirty="0"/>
              <a:t>have been resected, leaving </a:t>
            </a:r>
            <a:r>
              <a:rPr lang="en-US" sz="2000" dirty="0" smtClean="0"/>
              <a:t>an intrauterine </a:t>
            </a:r>
            <a:r>
              <a:rPr lang="en-US" sz="2000" dirty="0"/>
              <a:t>balloon for 7 days is advisable </a:t>
            </a:r>
            <a:r>
              <a:rPr lang="en-US" sz="2000" dirty="0" smtClean="0"/>
              <a:t>to prevent </a:t>
            </a:r>
            <a:r>
              <a:rPr lang="en-US" sz="2000" dirty="0"/>
              <a:t>a recurrence of adhesions.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00" y="908354"/>
            <a:ext cx="11006566" cy="706964"/>
          </a:xfrm>
        </p:spPr>
        <p:txBody>
          <a:bodyPr/>
          <a:lstStyle/>
          <a:p>
            <a:r>
              <a:rPr lang="en-US" sz="4000" b="1" dirty="0" smtClean="0"/>
              <a:t>General guidance for early evaluation :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57" y="2603500"/>
            <a:ext cx="10484051" cy="391486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 </a:t>
            </a:r>
            <a:r>
              <a:rPr lang="en-US" sz="2400" dirty="0" smtClean="0"/>
              <a:t>The woman or her partner  </a:t>
            </a:r>
            <a:r>
              <a:rPr lang="en-US" sz="2400" dirty="0"/>
              <a:t>is </a:t>
            </a:r>
            <a:r>
              <a:rPr lang="en-US" sz="2400" b="1" i="1" dirty="0"/>
              <a:t>35 years old </a:t>
            </a:r>
            <a:r>
              <a:rPr lang="en-US" sz="2400" b="1" i="1" dirty="0" smtClean="0"/>
              <a:t>or older</a:t>
            </a:r>
            <a:r>
              <a:rPr lang="en-US" sz="2400" dirty="0" smtClean="0"/>
              <a:t>.  </a:t>
            </a:r>
          </a:p>
          <a:p>
            <a:r>
              <a:rPr lang="en-US" sz="2400" dirty="0" smtClean="0"/>
              <a:t> They </a:t>
            </a:r>
            <a:r>
              <a:rPr lang="en-US" sz="2400" dirty="0"/>
              <a:t>have a history of male </a:t>
            </a:r>
            <a:r>
              <a:rPr lang="en-US" sz="2400" dirty="0" smtClean="0"/>
              <a:t>factor infertility.</a:t>
            </a:r>
          </a:p>
          <a:p>
            <a:r>
              <a:rPr lang="en-US" sz="2400" dirty="0" smtClean="0"/>
              <a:t> Endometriosis.</a:t>
            </a:r>
            <a:endParaRPr lang="en-US" sz="2400" dirty="0"/>
          </a:p>
          <a:p>
            <a:r>
              <a:rPr lang="en-US" sz="2400" dirty="0" smtClean="0"/>
              <a:t> Tubal factor .</a:t>
            </a:r>
          </a:p>
          <a:p>
            <a:r>
              <a:rPr lang="en-US" sz="2400" dirty="0" smtClean="0"/>
              <a:t>Poor ovarian reserve .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elvic  inflammatory disease  </a:t>
            </a:r>
            <a:r>
              <a:rPr lang="en-US" sz="2400" dirty="0"/>
              <a:t>or pelvic surgery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Immediately </a:t>
            </a:r>
            <a:r>
              <a:rPr lang="en-US" sz="2400" dirty="0"/>
              <a:t>if there is an obvious cause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for their </a:t>
            </a:r>
            <a:r>
              <a:rPr lang="en-US" sz="2400" b="1" i="1" u="sng" dirty="0">
                <a:solidFill>
                  <a:srgbClr val="FF0000"/>
                </a:solidFill>
              </a:rPr>
              <a:t>infertility or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subfertility.</a:t>
            </a:r>
            <a:endParaRPr lang="en-US" sz="2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90" y="2603499"/>
            <a:ext cx="11155680" cy="38103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ndometrial Polyps: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Endometrial polyps are removed </a:t>
            </a:r>
            <a:r>
              <a:rPr lang="en-US" sz="2400" dirty="0" smtClean="0"/>
              <a:t>through operative </a:t>
            </a:r>
            <a:r>
              <a:rPr lang="en-US" sz="2400" dirty="0"/>
              <a:t>hysteroscopy associated with </a:t>
            </a:r>
            <a:r>
              <a:rPr lang="en-US" sz="2400" dirty="0" smtClean="0"/>
              <a:t>a dilatation </a:t>
            </a:r>
            <a:r>
              <a:rPr lang="en-US" sz="2400" dirty="0"/>
              <a:t>and curettage, </a:t>
            </a:r>
            <a:r>
              <a:rPr lang="en-US" sz="2400" b="1" i="1" u="sng" dirty="0">
                <a:solidFill>
                  <a:srgbClr val="0070C0"/>
                </a:solidFill>
              </a:rPr>
              <a:t>if necessary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Uterine </a:t>
            </a:r>
            <a:r>
              <a:rPr lang="en-US" sz="2400" b="1" dirty="0" smtClean="0">
                <a:solidFill>
                  <a:srgbClr val="FF0000"/>
                </a:solidFill>
              </a:rPr>
              <a:t>Anomalies: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In uterine anomalies, most problems </a:t>
            </a:r>
            <a:r>
              <a:rPr lang="en-US" sz="2400" dirty="0" smtClean="0"/>
              <a:t>are related </a:t>
            </a:r>
            <a:r>
              <a:rPr lang="en-US" sz="2400" dirty="0"/>
              <a:t>to preterm labor and pregnancy </a:t>
            </a:r>
            <a:r>
              <a:rPr lang="en-US" sz="2400" b="1" i="1" u="sng" dirty="0" smtClean="0">
                <a:solidFill>
                  <a:srgbClr val="FFC000"/>
                </a:solidFill>
              </a:rPr>
              <a:t>loss rather </a:t>
            </a:r>
            <a:r>
              <a:rPr lang="en-US" sz="2400" b="1" i="1" u="sng" dirty="0">
                <a:solidFill>
                  <a:srgbClr val="FFC000"/>
                </a:solidFill>
              </a:rPr>
              <a:t>than infertility</a:t>
            </a:r>
            <a:r>
              <a:rPr lang="en-US" sz="2400" b="1" i="1" u="sng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Uterine anomalies </a:t>
            </a:r>
            <a:r>
              <a:rPr lang="en-US" sz="2400" dirty="0" smtClean="0"/>
              <a:t>such as </a:t>
            </a:r>
            <a:r>
              <a:rPr lang="en-US" sz="2400" dirty="0"/>
              <a:t>septate uterus can be corrected </a:t>
            </a:r>
            <a:r>
              <a:rPr lang="en-US" sz="2400" dirty="0" smtClean="0"/>
              <a:t>through operative </a:t>
            </a:r>
            <a:r>
              <a:rPr lang="en-US" sz="2400" dirty="0"/>
              <a:t>hysteroscopy.</a:t>
            </a:r>
          </a:p>
        </p:txBody>
      </p:sp>
    </p:spTree>
    <p:extLst>
      <p:ext uri="{BB962C8B-B14F-4D97-AF65-F5344CB8AC3E}">
        <p14:creationId xmlns:p14="http://schemas.microsoft.com/office/powerpoint/2010/main" val="29489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31" y="712411"/>
            <a:ext cx="9843972" cy="706964"/>
          </a:xfrm>
        </p:spPr>
        <p:txBody>
          <a:bodyPr/>
          <a:lstStyle/>
          <a:p>
            <a:r>
              <a:rPr lang="en-US" sz="4400" b="1" dirty="0" err="1" smtClean="0"/>
              <a:t>Treament</a:t>
            </a:r>
            <a:r>
              <a:rPr lang="en-US" sz="4400" b="1" dirty="0" smtClean="0"/>
              <a:t> of unexplained infertility: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71" y="2655751"/>
            <a:ext cx="10523240" cy="3416300"/>
          </a:xfrm>
          <a:solidFill>
            <a:schemeClr val="bg2"/>
          </a:solidFill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combined therapy increases </a:t>
            </a:r>
            <a:r>
              <a:rPr lang="en-US" sz="2400" dirty="0" smtClean="0"/>
              <a:t>the cyclic </a:t>
            </a:r>
            <a:r>
              <a:rPr lang="en-US" sz="2400" dirty="0"/>
              <a:t>fecundity over either alone in </a:t>
            </a:r>
            <a:r>
              <a:rPr lang="en-US" sz="2400" dirty="0" smtClean="0"/>
              <a:t>couples with </a:t>
            </a:r>
            <a:r>
              <a:rPr lang="en-US" sz="2400" dirty="0"/>
              <a:t>unexplained infertility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After three </a:t>
            </a:r>
            <a:r>
              <a:rPr lang="en-US" sz="2400" dirty="0" smtClean="0"/>
              <a:t>or four </a:t>
            </a:r>
            <a:r>
              <a:rPr lang="en-US" sz="2400" b="1" dirty="0">
                <a:solidFill>
                  <a:srgbClr val="FF0000"/>
                </a:solidFill>
              </a:rPr>
              <a:t>unsuccessful cycles</a:t>
            </a:r>
            <a:r>
              <a:rPr lang="en-US" sz="2400" dirty="0"/>
              <a:t> or alternatively, </a:t>
            </a:r>
            <a:r>
              <a:rPr lang="en-US" sz="2400" dirty="0" smtClean="0"/>
              <a:t>in vitro </a:t>
            </a:r>
            <a:r>
              <a:rPr lang="en-US" sz="2400" dirty="0"/>
              <a:t>fertilization may be offered.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60" y="947542"/>
            <a:ext cx="9582715" cy="789818"/>
          </a:xfrm>
        </p:spPr>
        <p:txBody>
          <a:bodyPr/>
          <a:lstStyle/>
          <a:p>
            <a:r>
              <a:rPr lang="en-US" sz="4400" b="1" dirty="0" smtClean="0"/>
              <a:t>Assisted reproductive technology: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194" y="2629624"/>
            <a:ext cx="10706120" cy="3771175"/>
          </a:xfrm>
        </p:spPr>
        <p:txBody>
          <a:bodyPr>
            <a:noAutofit/>
          </a:bodyPr>
          <a:lstStyle/>
          <a:p>
            <a:r>
              <a:rPr lang="en-US" sz="2400" dirty="0"/>
              <a:t>defines assisted reproductive </a:t>
            </a:r>
            <a:r>
              <a:rPr lang="en-US" sz="2400" dirty="0" smtClean="0"/>
              <a:t>technology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(ART</a:t>
            </a:r>
            <a:r>
              <a:rPr lang="en-US" sz="2400" b="1" i="1" u="sng" dirty="0">
                <a:solidFill>
                  <a:srgbClr val="FF0000"/>
                </a:solidFill>
              </a:rPr>
              <a:t>)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as all treatments or procedures </a:t>
            </a:r>
            <a:r>
              <a:rPr lang="en-US" sz="2400" dirty="0" smtClean="0"/>
              <a:t>that include </a:t>
            </a:r>
            <a:r>
              <a:rPr lang="en-US" sz="2400" dirty="0"/>
              <a:t>the in vitro handling of both </a:t>
            </a:r>
            <a:r>
              <a:rPr lang="en-US" sz="2400" dirty="0" smtClean="0"/>
              <a:t>human oocytes </a:t>
            </a:r>
            <a:r>
              <a:rPr lang="en-US" sz="2400" dirty="0"/>
              <a:t>and sperm or of embryos for </a:t>
            </a:r>
            <a:r>
              <a:rPr lang="en-US" sz="2400" dirty="0" smtClean="0"/>
              <a:t>the purpose </a:t>
            </a:r>
            <a:r>
              <a:rPr lang="en-US" sz="2400" dirty="0"/>
              <a:t>of establishing a pregnancy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 This includes</a:t>
            </a:r>
            <a:r>
              <a:rPr lang="en-US" sz="2400" dirty="0"/>
              <a:t>, but is </a:t>
            </a:r>
            <a:r>
              <a:rPr lang="en-US" sz="2400" i="1" u="sng" dirty="0"/>
              <a:t>not limited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b="1" dirty="0">
                <a:solidFill>
                  <a:srgbClr val="0070C0"/>
                </a:solidFill>
              </a:rPr>
              <a:t>in </a:t>
            </a:r>
            <a:r>
              <a:rPr lang="en-US" sz="2400" b="1" dirty="0" smtClean="0">
                <a:solidFill>
                  <a:srgbClr val="0070C0"/>
                </a:solidFill>
              </a:rPr>
              <a:t>vitro fertilization </a:t>
            </a:r>
            <a:r>
              <a:rPr lang="en-US" sz="2400" dirty="0"/>
              <a:t>and embryo transfer, </a:t>
            </a:r>
            <a:r>
              <a:rPr lang="en-US" sz="2400" b="1" dirty="0" smtClean="0">
                <a:solidFill>
                  <a:srgbClr val="FF0000"/>
                </a:solidFill>
              </a:rPr>
              <a:t>gamete </a:t>
            </a:r>
            <a:r>
              <a:rPr lang="en-US" sz="2400" b="1" dirty="0" err="1" smtClean="0">
                <a:solidFill>
                  <a:srgbClr val="FF0000"/>
                </a:solidFill>
              </a:rPr>
              <a:t>intrafallopian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transfer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, zygote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intrafallopian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transfer</a:t>
            </a:r>
            <a:r>
              <a:rPr lang="en-US" sz="2400" dirty="0"/>
              <a:t>, tubal embryo transfer, gamete </a:t>
            </a:r>
            <a:r>
              <a:rPr lang="en-US" sz="2400" dirty="0" smtClean="0"/>
              <a:t>and embryo </a:t>
            </a:r>
            <a:r>
              <a:rPr lang="en-US" sz="2400" dirty="0"/>
              <a:t>cryopreservation, oocyte and </a:t>
            </a:r>
            <a:r>
              <a:rPr lang="en-US" sz="2400" dirty="0" smtClean="0"/>
              <a:t>embryo donation</a:t>
            </a:r>
            <a:r>
              <a:rPr lang="en-US" sz="2400" dirty="0"/>
              <a:t>, and gestational surrogacy.</a:t>
            </a:r>
          </a:p>
        </p:txBody>
      </p:sp>
    </p:spTree>
    <p:extLst>
      <p:ext uri="{BB962C8B-B14F-4D97-AF65-F5344CB8AC3E}">
        <p14:creationId xmlns:p14="http://schemas.microsoft.com/office/powerpoint/2010/main" val="31633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25515" cy="829006"/>
          </a:xfrm>
        </p:spPr>
        <p:txBody>
          <a:bodyPr/>
          <a:lstStyle/>
          <a:p>
            <a:r>
              <a:rPr lang="en-US" sz="4400" b="1" dirty="0" smtClean="0"/>
              <a:t>In Vitro Fertilization IVF: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485934"/>
            <a:ext cx="11051177" cy="42545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Indications: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/>
              <a:t>Initially, IVF was indicated in patients </a:t>
            </a:r>
            <a:r>
              <a:rPr lang="en-US" sz="2400" dirty="0" smtClean="0"/>
              <a:t>with tubal </a:t>
            </a:r>
            <a:r>
              <a:rPr lang="en-US" sz="2400" dirty="0"/>
              <a:t>factor infertility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The relatively </a:t>
            </a:r>
            <a:r>
              <a:rPr lang="en-US" sz="2400" dirty="0" smtClean="0"/>
              <a:t>high success </a:t>
            </a:r>
            <a:r>
              <a:rPr lang="en-US" sz="2400" dirty="0"/>
              <a:t>rates have allowed extension </a:t>
            </a:r>
            <a:r>
              <a:rPr lang="en-US" sz="2400" dirty="0" smtClean="0"/>
              <a:t>to couples </a:t>
            </a:r>
            <a:r>
              <a:rPr lang="en-US" sz="2400" dirty="0"/>
              <a:t>with endometriosis, </a:t>
            </a:r>
            <a:r>
              <a:rPr lang="en-US" sz="2400" dirty="0" smtClean="0"/>
              <a:t>drug-resistant polycystic </a:t>
            </a:r>
            <a:r>
              <a:rPr lang="en-US" sz="2400" dirty="0"/>
              <a:t>ovarian disease, and </a:t>
            </a:r>
            <a:r>
              <a:rPr lang="en-US" sz="2400" dirty="0" smtClean="0"/>
              <a:t>unexplained infertility.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Additionally, IVF can be used </a:t>
            </a:r>
            <a:r>
              <a:rPr lang="en-US" sz="2400" dirty="0" smtClean="0"/>
              <a:t>with donor </a:t>
            </a:r>
            <a:r>
              <a:rPr lang="en-US" sz="2400" dirty="0"/>
              <a:t>oocytes to treat women with </a:t>
            </a:r>
            <a:r>
              <a:rPr lang="en-US" sz="2400" dirty="0" smtClean="0"/>
              <a:t>age related </a:t>
            </a:r>
            <a:r>
              <a:rPr lang="en-US" sz="2400" dirty="0"/>
              <a:t>ovarian dysfunction, ovarian </a:t>
            </a:r>
            <a:r>
              <a:rPr lang="en-US" sz="2400" dirty="0" smtClean="0"/>
              <a:t>failure or </a:t>
            </a:r>
            <a:r>
              <a:rPr lang="en-US" sz="2400" dirty="0"/>
              <a:t>surgically removed ovaries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Combined with ICSI </a:t>
            </a:r>
            <a:r>
              <a:rPr lang="en-US" sz="2400" dirty="0"/>
              <a:t>can also be used </a:t>
            </a:r>
            <a:r>
              <a:rPr lang="en-US" sz="2400" dirty="0" smtClean="0"/>
              <a:t>to treat </a:t>
            </a:r>
            <a:r>
              <a:rPr lang="en-US" sz="2400" dirty="0"/>
              <a:t>couples with sperm disorders </a:t>
            </a:r>
            <a:r>
              <a:rPr lang="en-US" sz="2400" dirty="0" smtClean="0"/>
              <a:t>and immunologic </a:t>
            </a:r>
            <a:r>
              <a:rPr lang="en-US" sz="2400" dirty="0"/>
              <a:t>infertility.</a:t>
            </a:r>
          </a:p>
        </p:txBody>
      </p:sp>
    </p:spTree>
    <p:extLst>
      <p:ext uri="{BB962C8B-B14F-4D97-AF65-F5344CB8AC3E}">
        <p14:creationId xmlns:p14="http://schemas.microsoft.com/office/powerpoint/2010/main" val="40355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Procedure of IVF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i="1" u="sng" dirty="0">
                <a:solidFill>
                  <a:schemeClr val="accent2">
                    <a:lumMod val="75000"/>
                  </a:schemeClr>
                </a:solidFill>
              </a:rPr>
              <a:t>The following steps </a:t>
            </a: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are required </a:t>
            </a:r>
            <a:r>
              <a:rPr lang="en-US" sz="2400" b="1" i="1" u="sng" dirty="0">
                <a:solidFill>
                  <a:schemeClr val="accent2">
                    <a:lumMod val="75000"/>
                  </a:schemeClr>
                </a:solidFill>
              </a:rPr>
              <a:t>during an IVF cycle:</a:t>
            </a:r>
          </a:p>
          <a:p>
            <a:pPr marL="0" indent="0">
              <a:buNone/>
            </a:pPr>
            <a:r>
              <a:rPr lang="en-US" sz="2000" b="1" dirty="0"/>
              <a:t> Ovarian </a:t>
            </a:r>
            <a:r>
              <a:rPr lang="en-US" sz="2000" b="1" dirty="0" smtClean="0"/>
              <a:t>stimulation.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Follicular </a:t>
            </a:r>
            <a:r>
              <a:rPr lang="en-US" sz="2000" b="1" dirty="0" smtClean="0"/>
              <a:t>aspiration.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Oocyte </a:t>
            </a:r>
            <a:r>
              <a:rPr lang="en-US" sz="2000" b="1" dirty="0" smtClean="0"/>
              <a:t>classification.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Sperm </a:t>
            </a:r>
            <a:r>
              <a:rPr lang="en-US" sz="2000" b="1" dirty="0" smtClean="0"/>
              <a:t>preparation.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Oocyte </a:t>
            </a:r>
            <a:r>
              <a:rPr lang="en-US" sz="2000" b="1" dirty="0" smtClean="0"/>
              <a:t>insemination.</a:t>
            </a:r>
          </a:p>
          <a:p>
            <a:pPr marL="0" indent="0">
              <a:buNone/>
            </a:pPr>
            <a:r>
              <a:rPr lang="en-US" sz="2000" b="1" dirty="0" smtClean="0"/>
              <a:t> </a:t>
            </a:r>
            <a:r>
              <a:rPr lang="en-US" sz="2000" b="1" dirty="0"/>
              <a:t>Embryo </a:t>
            </a:r>
            <a:r>
              <a:rPr lang="en-US" sz="2000" b="1" dirty="0" smtClean="0"/>
              <a:t>culture.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/>
              <a:t>Embryo </a:t>
            </a:r>
            <a:r>
              <a:rPr lang="en-US" sz="2000" b="1" dirty="0" smtClean="0"/>
              <a:t>transfer.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Outcome of ART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068" y="2207623"/>
            <a:ext cx="10693057" cy="4558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 </a:t>
            </a:r>
            <a:r>
              <a:rPr lang="en-US" sz="2400" b="1" dirty="0"/>
              <a:t>normal term pregnancy is the ultimate </a:t>
            </a:r>
            <a:r>
              <a:rPr lang="en-US" sz="2400" b="1" dirty="0" smtClean="0"/>
              <a:t>goal of IVF thus</a:t>
            </a:r>
            <a:r>
              <a:rPr lang="en-US" sz="2400" b="1" dirty="0"/>
              <a:t>, the pregnancy rate is the </a:t>
            </a:r>
            <a:r>
              <a:rPr lang="en-US" sz="2400" b="1" dirty="0" smtClean="0"/>
              <a:t>best indicator </a:t>
            </a:r>
            <a:r>
              <a:rPr lang="en-US" sz="2400" b="1" dirty="0"/>
              <a:t>for evaluation of a </a:t>
            </a:r>
            <a:r>
              <a:rPr lang="en-US" sz="2400" b="1" dirty="0" smtClean="0"/>
              <a:t>program. </a:t>
            </a:r>
            <a:endParaRPr lang="en-US" b="1" dirty="0" smtClean="0"/>
          </a:p>
          <a:p>
            <a:pPr marL="0" indent="0">
              <a:buNone/>
            </a:pPr>
            <a:r>
              <a:rPr lang="en-US" sz="2400" i="1" u="sng" dirty="0" smtClean="0">
                <a:solidFill>
                  <a:srgbClr val="FF0000"/>
                </a:solidFill>
              </a:rPr>
              <a:t>Success </a:t>
            </a:r>
            <a:r>
              <a:rPr lang="en-US" sz="2400" i="1" u="sng" dirty="0">
                <a:solidFill>
                  <a:srgbClr val="FF0000"/>
                </a:solidFill>
              </a:rPr>
              <a:t>rates for fresh cycles are as follows</a:t>
            </a:r>
            <a:r>
              <a:rPr lang="en-US" sz="2400" i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Overal</a:t>
            </a:r>
            <a:r>
              <a:rPr lang="en-US" b="1" dirty="0" smtClean="0"/>
              <a:t> </a:t>
            </a:r>
            <a:r>
              <a:rPr lang="en-US" b="1" dirty="0"/>
              <a:t>pregnancy rate per initiated </a:t>
            </a:r>
            <a:r>
              <a:rPr lang="en-US" b="1" dirty="0" smtClean="0"/>
              <a:t>cycle— </a:t>
            </a:r>
            <a:r>
              <a:rPr lang="en-US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35.0</a:t>
            </a:r>
            <a:r>
              <a:rPr lang="en-US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%</a:t>
            </a:r>
          </a:p>
          <a:p>
            <a:r>
              <a:rPr lang="en-US" b="1" dirty="0"/>
              <a:t> Live birth rate per initiated cycle—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28.6%</a:t>
            </a:r>
          </a:p>
          <a:p>
            <a:r>
              <a:rPr lang="en-US" b="1" dirty="0"/>
              <a:t> Live births per oocyte retrieval—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31.9%</a:t>
            </a:r>
          </a:p>
          <a:p>
            <a:r>
              <a:rPr lang="en-US" b="1" dirty="0"/>
              <a:t> Live births per embryo transfer—</a:t>
            </a:r>
            <a:r>
              <a:rPr lang="en-US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35.7%</a:t>
            </a:r>
          </a:p>
          <a:p>
            <a:r>
              <a:rPr lang="en-US" sz="2000" dirty="0"/>
              <a:t>The incidence of miscarriage (</a:t>
            </a:r>
            <a:r>
              <a:rPr lang="en-US" sz="2000" dirty="0" smtClean="0"/>
              <a:t>spontaneous abortion </a:t>
            </a:r>
            <a:r>
              <a:rPr lang="en-US" sz="2000" dirty="0"/>
              <a:t>15.0%), stillbirths (0.5%), </a:t>
            </a:r>
            <a:r>
              <a:rPr lang="en-US" sz="2000" dirty="0" smtClean="0"/>
              <a:t>congenital malformation</a:t>
            </a:r>
            <a:r>
              <a:rPr lang="en-US" sz="2000" dirty="0"/>
              <a:t>, or chromosome abnormality </a:t>
            </a:r>
            <a:r>
              <a:rPr lang="en-US" sz="2000" dirty="0" smtClean="0"/>
              <a:t>is similar </a:t>
            </a:r>
            <a:r>
              <a:rPr lang="en-US" sz="2000" dirty="0"/>
              <a:t>to that of the general population</a:t>
            </a:r>
            <a:r>
              <a:rPr lang="en-US" sz="2000" dirty="0" smtClean="0"/>
              <a:t>.</a:t>
            </a:r>
          </a:p>
          <a:p>
            <a:r>
              <a:rPr lang="en-US" sz="2000" b="1" i="1" u="sng" dirty="0" smtClean="0"/>
              <a:t>Ectopic pregnancy 0.7 % 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36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834" y="4004251"/>
            <a:ext cx="8761413" cy="706964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b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b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YOUR ATTENTION!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07907"/>
            <a:ext cx="6630509" cy="1325395"/>
          </a:xfrm>
        </p:spPr>
        <p:txBody>
          <a:bodyPr/>
          <a:lstStyle/>
          <a:p>
            <a:r>
              <a:rPr lang="en-US" sz="4400" b="1" dirty="0" smtClean="0"/>
              <a:t>Male factor infertility : </a:t>
            </a:r>
            <a:r>
              <a:rPr lang="en-US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(definition) </a:t>
            </a:r>
            <a:endParaRPr lang="en-US" sz="4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 smtClean="0"/>
              <a:t>The WHO  </a:t>
            </a:r>
            <a:r>
              <a:rPr lang="en-US" sz="2400" dirty="0"/>
              <a:t>defines </a:t>
            </a:r>
            <a:r>
              <a:rPr lang="en-US" sz="2400" dirty="0" smtClean="0"/>
              <a:t>male infertility </a:t>
            </a:r>
            <a:r>
              <a:rPr lang="en-US" sz="2400" dirty="0"/>
              <a:t>as the presence of ≥</a:t>
            </a:r>
            <a:r>
              <a:rPr lang="en-US" sz="2400" dirty="0" smtClean="0"/>
              <a:t>1 abnormalities </a:t>
            </a:r>
            <a:r>
              <a:rPr lang="en-US" sz="2400" dirty="0"/>
              <a:t>in the semen analysis 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OR  </a:t>
            </a:r>
            <a:r>
              <a:rPr lang="en-US" sz="2400" dirty="0"/>
              <a:t>the presence of inadequate sexual </a:t>
            </a:r>
            <a:r>
              <a:rPr lang="en-US" sz="2400" dirty="0" smtClean="0"/>
              <a:t>or ejaculatory function.</a:t>
            </a:r>
          </a:p>
          <a:p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sperm count …motility …morphology…  vitality… semen volume …concentration. </a:t>
            </a:r>
            <a:endParaRPr lang="en-US" sz="24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1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Etiology 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83160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i="1" u="sng" dirty="0">
                <a:solidFill>
                  <a:schemeClr val="accent6">
                    <a:lumMod val="75000"/>
                  </a:schemeClr>
                </a:solidFill>
              </a:rPr>
              <a:t>The causes </a:t>
            </a:r>
            <a:r>
              <a:rPr lang="en-US" sz="3200" b="1" i="1" u="sng" dirty="0" smtClean="0">
                <a:solidFill>
                  <a:schemeClr val="accent6">
                    <a:lumMod val="75000"/>
                  </a:schemeClr>
                </a:solidFill>
              </a:rPr>
              <a:t>of male </a:t>
            </a:r>
            <a:r>
              <a:rPr lang="en-US" sz="3200" b="1" i="1" u="sng" dirty="0">
                <a:solidFill>
                  <a:schemeClr val="accent6">
                    <a:lumMod val="75000"/>
                  </a:schemeClr>
                </a:solidFill>
              </a:rPr>
              <a:t>factor infertility </a:t>
            </a:r>
            <a:r>
              <a:rPr lang="en-US" sz="3200" b="1" i="1" u="sng" dirty="0" smtClean="0">
                <a:solidFill>
                  <a:schemeClr val="accent6">
                    <a:lumMod val="75000"/>
                  </a:schemeClr>
                </a:solidFill>
              </a:rPr>
              <a:t>include:</a:t>
            </a:r>
          </a:p>
          <a:p>
            <a:pPr marL="0" indent="0">
              <a:buNone/>
            </a:pPr>
            <a:endParaRPr lang="en-US" sz="32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i="1" dirty="0"/>
              <a:t>Abnormal spermatogenesis</a:t>
            </a:r>
            <a:r>
              <a:rPr lang="en-US" sz="2400" b="1" i="1" dirty="0" smtClean="0"/>
              <a:t>.   </a:t>
            </a:r>
            <a:endParaRPr lang="en-US" sz="2400" b="1" i="1" dirty="0"/>
          </a:p>
          <a:p>
            <a:r>
              <a:rPr lang="en-US" sz="2400" b="1" i="1" dirty="0" smtClean="0"/>
              <a:t>Abnormal </a:t>
            </a:r>
            <a:r>
              <a:rPr lang="en-US" sz="2400" b="1" i="1" dirty="0"/>
              <a:t>sperm </a:t>
            </a:r>
            <a:r>
              <a:rPr lang="en-US" sz="2400" b="1" i="1" dirty="0" smtClean="0"/>
              <a:t>transport (reproductive </a:t>
            </a:r>
            <a:r>
              <a:rPr lang="en-US" sz="2400" b="1" i="1" dirty="0"/>
              <a:t>tract anomalies or obstruction</a:t>
            </a:r>
            <a:r>
              <a:rPr lang="en-US" sz="2400" b="1" i="1" dirty="0" smtClean="0"/>
              <a:t>).</a:t>
            </a:r>
            <a:endParaRPr lang="en-US" sz="2400" b="1" i="1" dirty="0"/>
          </a:p>
          <a:p>
            <a:r>
              <a:rPr lang="en-US" sz="2400" b="1" i="1" dirty="0" smtClean="0"/>
              <a:t> Inadequate </a:t>
            </a:r>
            <a:r>
              <a:rPr lang="en-US" sz="2400" b="1" i="1" dirty="0"/>
              <a:t>sexual and ejaculatory </a:t>
            </a:r>
            <a:r>
              <a:rPr lang="en-US" sz="2400" b="1" i="1" dirty="0" smtClean="0"/>
              <a:t>functions; and </a:t>
            </a:r>
            <a:r>
              <a:rPr lang="en-US" sz="2400" b="1" i="1" dirty="0"/>
              <a:t>impaired sperm </a:t>
            </a:r>
            <a:r>
              <a:rPr lang="en-US" sz="2400" b="1" i="1" dirty="0" smtClean="0"/>
              <a:t>motility.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3685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57" y="947543"/>
            <a:ext cx="9974600" cy="706964"/>
          </a:xfrm>
        </p:spPr>
        <p:txBody>
          <a:bodyPr/>
          <a:lstStyle/>
          <a:p>
            <a:r>
              <a:rPr lang="en-US" sz="4000" b="1" i="1" dirty="0" smtClean="0"/>
              <a:t>Causes of abnormal spermatogenesis :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760" y="2420619"/>
            <a:ext cx="10836749" cy="3838276"/>
          </a:xfrm>
        </p:spPr>
        <p:txBody>
          <a:bodyPr>
            <a:normAutofit/>
          </a:bodyPr>
          <a:lstStyle/>
          <a:p>
            <a:r>
              <a:rPr lang="en-US" sz="2400" b="1" dirty="0"/>
              <a:t>1. Altered spermatogenesis is probably </a:t>
            </a:r>
            <a:r>
              <a:rPr lang="en-US" sz="2400" b="1" dirty="0" smtClean="0"/>
              <a:t>the most </a:t>
            </a:r>
            <a:r>
              <a:rPr lang="en-US" sz="2400" b="1" dirty="0"/>
              <a:t>common reason for male </a:t>
            </a:r>
            <a:r>
              <a:rPr lang="en-US" sz="2400" b="1" dirty="0" smtClean="0"/>
              <a:t>infertility. </a:t>
            </a:r>
            <a:r>
              <a:rPr lang="en-US" sz="2400" b="1" u="sng" dirty="0" smtClean="0">
                <a:solidFill>
                  <a:srgbClr val="FF0000"/>
                </a:solidFill>
              </a:rPr>
              <a:t>(idiopathic in 40-50%).</a:t>
            </a:r>
          </a:p>
          <a:p>
            <a:endParaRPr lang="en-US" sz="2400" b="1" dirty="0"/>
          </a:p>
          <a:p>
            <a:r>
              <a:rPr lang="en-US" sz="2400" b="1" dirty="0"/>
              <a:t>2. Factors that alter spermatogenesis </a:t>
            </a:r>
            <a:r>
              <a:rPr lang="en-US" sz="2400" b="1" u="sng" dirty="0">
                <a:solidFill>
                  <a:srgbClr val="FF0000"/>
                </a:solidFill>
              </a:rPr>
              <a:t>(30–40</a:t>
            </a:r>
            <a:r>
              <a:rPr lang="en-US" sz="2400" b="1" u="sng" dirty="0" smtClean="0">
                <a:solidFill>
                  <a:srgbClr val="FF0000"/>
                </a:solidFill>
              </a:rPr>
              <a:t>%)</a:t>
            </a:r>
            <a:r>
              <a:rPr lang="en-US" sz="2400" b="1" dirty="0" smtClean="0"/>
              <a:t> through </a:t>
            </a:r>
            <a:r>
              <a:rPr lang="en-US" sz="2400" b="1" dirty="0"/>
              <a:t>low testosterone levels </a:t>
            </a:r>
            <a:r>
              <a:rPr lang="en-US" sz="2400" b="1" dirty="0" smtClean="0"/>
              <a:t>include :</a:t>
            </a: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i="1" u="sng" dirty="0" smtClean="0"/>
              <a:t>obesity</a:t>
            </a:r>
            <a:r>
              <a:rPr lang="en-US" sz="2000" i="1" u="sng" dirty="0"/>
              <a:t>, </a:t>
            </a:r>
            <a:r>
              <a:rPr lang="en-US" sz="2000" i="1" u="sng" dirty="0" err="1"/>
              <a:t>endocrinopathies</a:t>
            </a:r>
            <a:r>
              <a:rPr lang="en-US" sz="2000" i="1" u="sng" dirty="0"/>
              <a:t>, and exposure </a:t>
            </a:r>
            <a:r>
              <a:rPr lang="en-US" sz="2000" i="1" u="sng" dirty="0" smtClean="0"/>
              <a:t>to medicine </a:t>
            </a:r>
            <a:r>
              <a:rPr lang="en-US" sz="2000" i="1" u="sng" dirty="0"/>
              <a:t>(e.g., alkylating agents, </a:t>
            </a:r>
            <a:r>
              <a:rPr lang="en-US" sz="2000" i="1" u="sng" dirty="0" smtClean="0"/>
              <a:t>antiandrogens</a:t>
            </a:r>
            <a:r>
              <a:rPr lang="en-US" sz="2000" i="1" u="sng" dirty="0"/>
              <a:t>, cimetidine, </a:t>
            </a:r>
            <a:r>
              <a:rPr lang="en-US" sz="2000" i="1" u="sng" dirty="0" smtClean="0"/>
              <a:t>ketoconazole, spironolactone) radiation </a:t>
            </a:r>
            <a:r>
              <a:rPr lang="en-US" sz="2000" i="1" u="sng" dirty="0"/>
              <a:t>exposure </a:t>
            </a:r>
            <a:r>
              <a:rPr lang="en-US" sz="2000" i="1" u="sng" dirty="0" smtClean="0"/>
              <a:t>or environmental </a:t>
            </a:r>
            <a:r>
              <a:rPr lang="en-US" sz="2000" i="1" u="sng" dirty="0"/>
              <a:t>toxins.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506686" y="6335486"/>
            <a:ext cx="2573383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53088" y="6412077"/>
            <a:ext cx="227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Continued..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13190</TotalTime>
  <Words>4309</Words>
  <Application>Microsoft Office PowerPoint</Application>
  <PresentationFormat>Widescreen</PresentationFormat>
  <Paragraphs>409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Century Gothic</vt:lpstr>
      <vt:lpstr>Wingdings</vt:lpstr>
      <vt:lpstr>Wingdings 3</vt:lpstr>
      <vt:lpstr>Ion Boardroom</vt:lpstr>
      <vt:lpstr>Infertility</vt:lpstr>
      <vt:lpstr>Definition :</vt:lpstr>
      <vt:lpstr>Epidimiology :</vt:lpstr>
      <vt:lpstr>Facts : </vt:lpstr>
      <vt:lpstr>Etiology : </vt:lpstr>
      <vt:lpstr>General guidance for early evaluation : </vt:lpstr>
      <vt:lpstr>Male factor infertility : (definition) </vt:lpstr>
      <vt:lpstr>Etiology :</vt:lpstr>
      <vt:lpstr>Causes of abnormal spermatogenesis :</vt:lpstr>
      <vt:lpstr>PowerPoint Presentation</vt:lpstr>
      <vt:lpstr>Causes of abnormal transport :</vt:lpstr>
      <vt:lpstr>PowerPoint Presentation</vt:lpstr>
      <vt:lpstr>EVALUATION :</vt:lpstr>
      <vt:lpstr>Key elements in hx :</vt:lpstr>
      <vt:lpstr>Physical examination </vt:lpstr>
      <vt:lpstr>Key elements :</vt:lpstr>
      <vt:lpstr>Investigation :</vt:lpstr>
      <vt:lpstr>TERMINOLOGY</vt:lpstr>
      <vt:lpstr>SEMENAL ANALYSIS : (Standard values for normal semen analysis)</vt:lpstr>
      <vt:lpstr>Treatment approach :</vt:lpstr>
      <vt:lpstr>Medical &amp; Surgical treatment :</vt:lpstr>
      <vt:lpstr>Assisted Reproductive Techniques (ART) :</vt:lpstr>
      <vt:lpstr>PowerPoint Presentation</vt:lpstr>
      <vt:lpstr>Indication of IUI :</vt:lpstr>
      <vt:lpstr>ICSI :</vt:lpstr>
      <vt:lpstr>PowerPoint Presentation</vt:lpstr>
      <vt:lpstr>Female factor: </vt:lpstr>
      <vt:lpstr>PowerPoint Presentation</vt:lpstr>
      <vt:lpstr>PowerPoint Presentation</vt:lpstr>
      <vt:lpstr>PowerPoint Presentation</vt:lpstr>
      <vt:lpstr>PowerPoint Presentation</vt:lpstr>
      <vt:lpstr>Evaluation of female factor :</vt:lpstr>
      <vt:lpstr>PowerPoint Presentation</vt:lpstr>
      <vt:lpstr>EXAMINATION :</vt:lpstr>
      <vt:lpstr>The infertility evaluation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of Uterine Factors:</vt:lpstr>
      <vt:lpstr>Cervical factors :</vt:lpstr>
      <vt:lpstr>PowerPoint Presentation</vt:lpstr>
      <vt:lpstr>Peritoneal factors :</vt:lpstr>
      <vt:lpstr>OVARIAN RESERVE TEST:</vt:lpstr>
      <vt:lpstr>PowerPoint Presentation</vt:lpstr>
      <vt:lpstr>TREATMENT OF FEMALE FACTOR: </vt:lpstr>
      <vt:lpstr>Treatment of Anovulation: </vt:lpstr>
      <vt:lpstr>PowerPoint Presentation</vt:lpstr>
      <vt:lpstr>PowerPoint Presentation</vt:lpstr>
      <vt:lpstr>PowerPoint Presentation</vt:lpstr>
      <vt:lpstr>PowerPoint Presentation</vt:lpstr>
      <vt:lpstr>Treatment of tubal factor infertility :</vt:lpstr>
      <vt:lpstr>Treatment of cervical factor: </vt:lpstr>
      <vt:lpstr>Treatment of Uterine Factors:</vt:lpstr>
      <vt:lpstr>PowerPoint Presentation</vt:lpstr>
      <vt:lpstr>Treament of unexplained infertility:</vt:lpstr>
      <vt:lpstr>Assisted reproductive technology:</vt:lpstr>
      <vt:lpstr>In Vitro Fertilization IVF: </vt:lpstr>
      <vt:lpstr>Procedure of IVF :</vt:lpstr>
      <vt:lpstr>Outcome of ART :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83</cp:revision>
  <dcterms:created xsi:type="dcterms:W3CDTF">2023-09-25T16:14:13Z</dcterms:created>
  <dcterms:modified xsi:type="dcterms:W3CDTF">2023-10-04T20:10:26Z</dcterms:modified>
</cp:coreProperties>
</file>