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theme/theme2.xml" ContentType="application/vnd.openxmlformats-officedocument.theme+xml"/>
  <Override PartName="/ppt/diagrams/drawing1.xml" ContentType="application/vnd.ms-office.drawingml.diagramDrawing+xml"/>
  <Override PartName="/ppt/diagrams/colors1.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1372" r:id="rId2"/>
    <p:sldId id="267" r:id="rId3"/>
    <p:sldId id="261" r:id="rId4"/>
    <p:sldId id="1371" r:id="rId5"/>
    <p:sldId id="264" r:id="rId6"/>
    <p:sldId id="265" r:id="rId7"/>
    <p:sldId id="1370" r:id="rId8"/>
    <p:sldId id="1337" r:id="rId9"/>
    <p:sldId id="1331" r:id="rId10"/>
    <p:sldId id="323" r:id="rId11"/>
    <p:sldId id="32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43" autoAdjust="0"/>
  </p:normalViewPr>
  <p:slideViewPr>
    <p:cSldViewPr snapToGrid="0">
      <p:cViewPr varScale="1">
        <p:scale>
          <a:sx n="61" d="100"/>
          <a:sy n="61" d="100"/>
        </p:scale>
        <p:origin x="10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hyperlink" Target="https://www.cvphysiology.com/Blood%20Pressure/BP008"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cvphysiology.com/Blood%20Pressure/BP008"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D19AF9-6177-44A9-A1C1-1E771F2CA12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47A6112-7720-48F1-AF63-401DE9389EA5}">
      <dgm:prSet custT="1"/>
      <dgm:spPr/>
      <dgm:t>
        <a:bodyPr/>
        <a:lstStyle/>
        <a:p>
          <a:r>
            <a:rPr lang="en-US" sz="1800" b="1" i="0" dirty="0"/>
            <a:t>Peripheral chemoreceptors</a:t>
          </a:r>
          <a:r>
            <a:rPr lang="en-US" sz="1800" b="0" i="0" dirty="0"/>
            <a:t> (</a:t>
          </a:r>
          <a:r>
            <a:rPr lang="en-US" sz="1800" b="1" i="0" dirty="0"/>
            <a:t>carotid and aortic bodies</a:t>
          </a:r>
          <a:r>
            <a:rPr lang="en-US" sz="1800" b="0" i="0" dirty="0"/>
            <a:t>) and </a:t>
          </a:r>
          <a:r>
            <a:rPr lang="en-US" sz="1800" b="1" i="0" dirty="0"/>
            <a:t>central chemoreceptors</a:t>
          </a:r>
          <a:r>
            <a:rPr lang="en-US" sz="1800" b="0" i="0" dirty="0"/>
            <a:t> (medullary neurons) primarily function to regulate respiratory activity.  </a:t>
          </a:r>
          <a:endParaRPr lang="en-US" sz="1800" dirty="0"/>
        </a:p>
      </dgm:t>
    </dgm:pt>
    <dgm:pt modelId="{42E5D685-B279-4F46-A375-A94B70B9EA43}" type="parTrans" cxnId="{ABFD9F63-825A-4E84-98ED-806D788AA191}">
      <dgm:prSet/>
      <dgm:spPr/>
      <dgm:t>
        <a:bodyPr/>
        <a:lstStyle/>
        <a:p>
          <a:endParaRPr lang="en-US"/>
        </a:p>
      </dgm:t>
    </dgm:pt>
    <dgm:pt modelId="{BB4B4F5E-B844-4D67-8455-95CD4E40C59D}" type="sibTrans" cxnId="{ABFD9F63-825A-4E84-98ED-806D788AA191}">
      <dgm:prSet/>
      <dgm:spPr/>
      <dgm:t>
        <a:bodyPr/>
        <a:lstStyle/>
        <a:p>
          <a:endParaRPr lang="en-US"/>
        </a:p>
      </dgm:t>
    </dgm:pt>
    <dgm:pt modelId="{7E1E0926-0492-414C-985D-F4CB7A9E5494}">
      <dgm:prSet custT="1"/>
      <dgm:spPr/>
      <dgm:t>
        <a:bodyPr/>
        <a:lstStyle/>
        <a:p>
          <a:r>
            <a:rPr lang="en-US" sz="1800" b="0" i="0" dirty="0"/>
            <a:t>This is an important mechanism for maintaining arterial blood PO</a:t>
          </a:r>
          <a:r>
            <a:rPr lang="en-US" sz="1800" b="0" i="0" baseline="-25000" dirty="0"/>
            <a:t>2</a:t>
          </a:r>
          <a:r>
            <a:rPr lang="en-US" sz="1800" b="0" i="0" dirty="0"/>
            <a:t>, PCO</a:t>
          </a:r>
          <a:r>
            <a:rPr lang="en-US" sz="1800" b="0" i="0" baseline="-25000" dirty="0"/>
            <a:t>2</a:t>
          </a:r>
          <a:r>
            <a:rPr lang="en-US" sz="1800" b="0" i="0" dirty="0"/>
            <a:t>, and pH within appropriate physiological ranges. For example, a fall in arterial PO</a:t>
          </a:r>
          <a:r>
            <a:rPr lang="en-US" sz="1800" b="0" i="0" baseline="-25000" dirty="0"/>
            <a:t>2</a:t>
          </a:r>
          <a:r>
            <a:rPr lang="en-US" sz="1800" b="0" i="0" dirty="0"/>
            <a:t> (hypoxemia) or an increase in arterial PCO</a:t>
          </a:r>
          <a:r>
            <a:rPr lang="en-US" sz="1800" b="0" i="0" baseline="-25000" dirty="0"/>
            <a:t>2</a:t>
          </a:r>
          <a:r>
            <a:rPr lang="en-US" sz="1800" b="0" i="0" dirty="0"/>
            <a:t> (hypercapnia) leads to an increase in the rate and depth of respiration through activation of the chemoreceptor reflex. </a:t>
          </a:r>
          <a:endParaRPr lang="en-US" sz="1800" dirty="0"/>
        </a:p>
      </dgm:t>
    </dgm:pt>
    <dgm:pt modelId="{65ADBEA7-A1A4-49E9-B237-66F60F3A23F9}" type="parTrans" cxnId="{9AA49E9E-4CFB-492F-89B8-E7E368BB6EE2}">
      <dgm:prSet/>
      <dgm:spPr/>
      <dgm:t>
        <a:bodyPr/>
        <a:lstStyle/>
        <a:p>
          <a:endParaRPr lang="en-US"/>
        </a:p>
      </dgm:t>
    </dgm:pt>
    <dgm:pt modelId="{6CD4C1D7-94B6-4E0F-B4FD-51C97E3108E0}" type="sibTrans" cxnId="{9AA49E9E-4CFB-492F-89B8-E7E368BB6EE2}">
      <dgm:prSet/>
      <dgm:spPr/>
      <dgm:t>
        <a:bodyPr/>
        <a:lstStyle/>
        <a:p>
          <a:endParaRPr lang="en-US"/>
        </a:p>
      </dgm:t>
    </dgm:pt>
    <dgm:pt modelId="{E084EE0B-5845-48E1-AF05-6637C56BD151}">
      <dgm:prSet custT="1"/>
      <dgm:spPr/>
      <dgm:t>
        <a:bodyPr/>
        <a:lstStyle/>
        <a:p>
          <a:r>
            <a:rPr lang="en-US" sz="1400" b="0" i="0" dirty="0"/>
            <a:t>Chemoreceptor activity, however, also affects cardiovascular function either directly (by interacting with medullary vasomotor centers) or indirectly (via altered pulmonary stretch receptor activity). Impaired gas exchange in the lungs, which can be caused by hypoventilation, decreases arterial PO</a:t>
          </a:r>
          <a:r>
            <a:rPr lang="en-US" sz="1400" b="0" i="0" baseline="-25000" dirty="0"/>
            <a:t>2</a:t>
          </a:r>
          <a:r>
            <a:rPr lang="en-US" sz="1400" b="0" i="0" dirty="0"/>
            <a:t> and pH, and increases arterial PCO</a:t>
          </a:r>
          <a:r>
            <a:rPr lang="en-US" sz="1400" b="0" i="0" baseline="-25000" dirty="0"/>
            <a:t>2</a:t>
          </a:r>
          <a:r>
            <a:rPr lang="en-US" sz="1400" b="0" i="0" dirty="0"/>
            <a:t>. These changes stimulate chemoreceptor activity leading to enhanced sympathetic outflow to the heart and vasculature via activation of the </a:t>
          </a:r>
          <a:r>
            <a:rPr lang="en-US" sz="1400" b="0" i="0" u="sng" dirty="0">
              <a:hlinkClick xmlns:r="http://schemas.openxmlformats.org/officeDocument/2006/relationships" r:id="rId1"/>
            </a:rPr>
            <a:t>rostral ventrolateral medulla</a:t>
          </a:r>
          <a:r>
            <a:rPr lang="en-US" sz="1400" b="0" i="0" dirty="0"/>
            <a:t>.</a:t>
          </a:r>
          <a:endParaRPr lang="en-US" sz="1400" dirty="0"/>
        </a:p>
      </dgm:t>
    </dgm:pt>
    <dgm:pt modelId="{768CDA73-9895-4F86-AB9D-395DC789354C}" type="parTrans" cxnId="{111FA407-BAF2-40ED-99E9-AF6B3BA02767}">
      <dgm:prSet/>
      <dgm:spPr/>
      <dgm:t>
        <a:bodyPr/>
        <a:lstStyle/>
        <a:p>
          <a:endParaRPr lang="en-US"/>
        </a:p>
      </dgm:t>
    </dgm:pt>
    <dgm:pt modelId="{68200E54-5E93-4A8C-9A74-247C6BD3D876}" type="sibTrans" cxnId="{111FA407-BAF2-40ED-99E9-AF6B3BA02767}">
      <dgm:prSet/>
      <dgm:spPr/>
      <dgm:t>
        <a:bodyPr/>
        <a:lstStyle/>
        <a:p>
          <a:endParaRPr lang="en-US"/>
        </a:p>
      </dgm:t>
    </dgm:pt>
    <dgm:pt modelId="{3AACDD9A-FEED-4727-9CAD-D9BD98ABFFBF}">
      <dgm:prSet custT="1"/>
      <dgm:spPr/>
      <dgm:t>
        <a:bodyPr/>
        <a:lstStyle/>
        <a:p>
          <a:r>
            <a:rPr lang="en-US" sz="2000" b="0" i="0" dirty="0"/>
            <a:t>Cerebral ischemia activates central chemoreceptors in a manner that produces simultaneous activation of sympathetic and vagal nerves to the cardiovascular system</a:t>
          </a:r>
          <a:r>
            <a:rPr lang="en-US" sz="500" b="0" i="0" dirty="0"/>
            <a:t>.</a:t>
          </a:r>
          <a:endParaRPr lang="en-US" sz="500" dirty="0"/>
        </a:p>
      </dgm:t>
    </dgm:pt>
    <dgm:pt modelId="{8B8A31F2-F95A-492C-B6BD-EB90B360A60D}" type="parTrans" cxnId="{FB6356E4-5ABE-4ACC-8CBB-206B47E3F64A}">
      <dgm:prSet/>
      <dgm:spPr/>
      <dgm:t>
        <a:bodyPr/>
        <a:lstStyle/>
        <a:p>
          <a:endParaRPr lang="en-US"/>
        </a:p>
      </dgm:t>
    </dgm:pt>
    <dgm:pt modelId="{B6F20C67-1E8D-4E4F-ACFB-DFAB8C75196D}" type="sibTrans" cxnId="{FB6356E4-5ABE-4ACC-8CBB-206B47E3F64A}">
      <dgm:prSet/>
      <dgm:spPr/>
      <dgm:t>
        <a:bodyPr/>
        <a:lstStyle/>
        <a:p>
          <a:endParaRPr lang="en-US"/>
        </a:p>
      </dgm:t>
    </dgm:pt>
    <dgm:pt modelId="{71F69CC0-6CDE-466D-9D0E-CD0845EC904D}" type="pres">
      <dgm:prSet presAssocID="{6BD19AF9-6177-44A9-A1C1-1E771F2CA12C}" presName="linear" presStyleCnt="0">
        <dgm:presLayoutVars>
          <dgm:animLvl val="lvl"/>
          <dgm:resizeHandles val="exact"/>
        </dgm:presLayoutVars>
      </dgm:prSet>
      <dgm:spPr/>
    </dgm:pt>
    <dgm:pt modelId="{6B5182AB-7362-4DD1-9217-08951FD027A5}" type="pres">
      <dgm:prSet presAssocID="{847A6112-7720-48F1-AF63-401DE9389EA5}" presName="parentText" presStyleLbl="node1" presStyleIdx="0" presStyleCnt="4">
        <dgm:presLayoutVars>
          <dgm:chMax val="0"/>
          <dgm:bulletEnabled val="1"/>
        </dgm:presLayoutVars>
      </dgm:prSet>
      <dgm:spPr/>
    </dgm:pt>
    <dgm:pt modelId="{AA26BF24-F807-4441-B926-FD9B438D94AF}" type="pres">
      <dgm:prSet presAssocID="{BB4B4F5E-B844-4D67-8455-95CD4E40C59D}" presName="spacer" presStyleCnt="0"/>
      <dgm:spPr/>
    </dgm:pt>
    <dgm:pt modelId="{234DC797-0DBC-498A-B5A7-40E08D575A19}" type="pres">
      <dgm:prSet presAssocID="{7E1E0926-0492-414C-985D-F4CB7A9E5494}" presName="parentText" presStyleLbl="node1" presStyleIdx="1" presStyleCnt="4">
        <dgm:presLayoutVars>
          <dgm:chMax val="0"/>
          <dgm:bulletEnabled val="1"/>
        </dgm:presLayoutVars>
      </dgm:prSet>
      <dgm:spPr/>
    </dgm:pt>
    <dgm:pt modelId="{85FA4A5E-A39E-4871-9AF2-56D8389FF345}" type="pres">
      <dgm:prSet presAssocID="{6CD4C1D7-94B6-4E0F-B4FD-51C97E3108E0}" presName="spacer" presStyleCnt="0"/>
      <dgm:spPr/>
    </dgm:pt>
    <dgm:pt modelId="{7AC2B2B7-347C-4A4B-B91C-FD036220EC74}" type="pres">
      <dgm:prSet presAssocID="{E084EE0B-5845-48E1-AF05-6637C56BD151}" presName="parentText" presStyleLbl="node1" presStyleIdx="2" presStyleCnt="4">
        <dgm:presLayoutVars>
          <dgm:chMax val="0"/>
          <dgm:bulletEnabled val="1"/>
        </dgm:presLayoutVars>
      </dgm:prSet>
      <dgm:spPr/>
    </dgm:pt>
    <dgm:pt modelId="{617814E8-C4EC-4CAF-B51C-5F4A25D3D1A9}" type="pres">
      <dgm:prSet presAssocID="{68200E54-5E93-4A8C-9A74-247C6BD3D876}" presName="spacer" presStyleCnt="0"/>
      <dgm:spPr/>
    </dgm:pt>
    <dgm:pt modelId="{41257900-A3E6-4591-AC45-8C277ECD3DC3}" type="pres">
      <dgm:prSet presAssocID="{3AACDD9A-FEED-4727-9CAD-D9BD98ABFFBF}" presName="parentText" presStyleLbl="node1" presStyleIdx="3" presStyleCnt="4">
        <dgm:presLayoutVars>
          <dgm:chMax val="0"/>
          <dgm:bulletEnabled val="1"/>
        </dgm:presLayoutVars>
      </dgm:prSet>
      <dgm:spPr/>
    </dgm:pt>
  </dgm:ptLst>
  <dgm:cxnLst>
    <dgm:cxn modelId="{111FA407-BAF2-40ED-99E9-AF6B3BA02767}" srcId="{6BD19AF9-6177-44A9-A1C1-1E771F2CA12C}" destId="{E084EE0B-5845-48E1-AF05-6637C56BD151}" srcOrd="2" destOrd="0" parTransId="{768CDA73-9895-4F86-AB9D-395DC789354C}" sibTransId="{68200E54-5E93-4A8C-9A74-247C6BD3D876}"/>
    <dgm:cxn modelId="{4337C117-5333-4B02-9CD9-16DE2648C803}" type="presOf" srcId="{3AACDD9A-FEED-4727-9CAD-D9BD98ABFFBF}" destId="{41257900-A3E6-4591-AC45-8C277ECD3DC3}" srcOrd="0" destOrd="0" presId="urn:microsoft.com/office/officeart/2005/8/layout/vList2"/>
    <dgm:cxn modelId="{F566D85C-61B0-429F-9151-D35F8D5C858F}" type="presOf" srcId="{6BD19AF9-6177-44A9-A1C1-1E771F2CA12C}" destId="{71F69CC0-6CDE-466D-9D0E-CD0845EC904D}" srcOrd="0" destOrd="0" presId="urn:microsoft.com/office/officeart/2005/8/layout/vList2"/>
    <dgm:cxn modelId="{ABFD9F63-825A-4E84-98ED-806D788AA191}" srcId="{6BD19AF9-6177-44A9-A1C1-1E771F2CA12C}" destId="{847A6112-7720-48F1-AF63-401DE9389EA5}" srcOrd="0" destOrd="0" parTransId="{42E5D685-B279-4F46-A375-A94B70B9EA43}" sibTransId="{BB4B4F5E-B844-4D67-8455-95CD4E40C59D}"/>
    <dgm:cxn modelId="{9F7C148B-B019-4B30-879C-A4395B773980}" type="presOf" srcId="{7E1E0926-0492-414C-985D-F4CB7A9E5494}" destId="{234DC797-0DBC-498A-B5A7-40E08D575A19}" srcOrd="0" destOrd="0" presId="urn:microsoft.com/office/officeart/2005/8/layout/vList2"/>
    <dgm:cxn modelId="{388B509A-BBFB-4E4B-BFB6-35A2444C78C3}" type="presOf" srcId="{E084EE0B-5845-48E1-AF05-6637C56BD151}" destId="{7AC2B2B7-347C-4A4B-B91C-FD036220EC74}" srcOrd="0" destOrd="0" presId="urn:microsoft.com/office/officeart/2005/8/layout/vList2"/>
    <dgm:cxn modelId="{9AA49E9E-4CFB-492F-89B8-E7E368BB6EE2}" srcId="{6BD19AF9-6177-44A9-A1C1-1E771F2CA12C}" destId="{7E1E0926-0492-414C-985D-F4CB7A9E5494}" srcOrd="1" destOrd="0" parTransId="{65ADBEA7-A1A4-49E9-B237-66F60F3A23F9}" sibTransId="{6CD4C1D7-94B6-4E0F-B4FD-51C97E3108E0}"/>
    <dgm:cxn modelId="{F12857D1-13D7-4F23-BB84-9CBD454727B0}" type="presOf" srcId="{847A6112-7720-48F1-AF63-401DE9389EA5}" destId="{6B5182AB-7362-4DD1-9217-08951FD027A5}" srcOrd="0" destOrd="0" presId="urn:microsoft.com/office/officeart/2005/8/layout/vList2"/>
    <dgm:cxn modelId="{FB6356E4-5ABE-4ACC-8CBB-206B47E3F64A}" srcId="{6BD19AF9-6177-44A9-A1C1-1E771F2CA12C}" destId="{3AACDD9A-FEED-4727-9CAD-D9BD98ABFFBF}" srcOrd="3" destOrd="0" parTransId="{8B8A31F2-F95A-492C-B6BD-EB90B360A60D}" sibTransId="{B6F20C67-1E8D-4E4F-ACFB-DFAB8C75196D}"/>
    <dgm:cxn modelId="{F78A017C-EED9-486F-8952-2DA7993A63D5}" type="presParOf" srcId="{71F69CC0-6CDE-466D-9D0E-CD0845EC904D}" destId="{6B5182AB-7362-4DD1-9217-08951FD027A5}" srcOrd="0" destOrd="0" presId="urn:microsoft.com/office/officeart/2005/8/layout/vList2"/>
    <dgm:cxn modelId="{319EDFA0-1C0D-41CF-9B63-30413B0AE1C8}" type="presParOf" srcId="{71F69CC0-6CDE-466D-9D0E-CD0845EC904D}" destId="{AA26BF24-F807-4441-B926-FD9B438D94AF}" srcOrd="1" destOrd="0" presId="urn:microsoft.com/office/officeart/2005/8/layout/vList2"/>
    <dgm:cxn modelId="{E6EFC867-BD73-40FE-B7A4-48E8094D4634}" type="presParOf" srcId="{71F69CC0-6CDE-466D-9D0E-CD0845EC904D}" destId="{234DC797-0DBC-498A-B5A7-40E08D575A19}" srcOrd="2" destOrd="0" presId="urn:microsoft.com/office/officeart/2005/8/layout/vList2"/>
    <dgm:cxn modelId="{71C9C3F7-D536-4BF0-9B11-10802CDCC554}" type="presParOf" srcId="{71F69CC0-6CDE-466D-9D0E-CD0845EC904D}" destId="{85FA4A5E-A39E-4871-9AF2-56D8389FF345}" srcOrd="3" destOrd="0" presId="urn:microsoft.com/office/officeart/2005/8/layout/vList2"/>
    <dgm:cxn modelId="{D76B52BA-F8EF-4CE7-8366-DD284C6BEF0A}" type="presParOf" srcId="{71F69CC0-6CDE-466D-9D0E-CD0845EC904D}" destId="{7AC2B2B7-347C-4A4B-B91C-FD036220EC74}" srcOrd="4" destOrd="0" presId="urn:microsoft.com/office/officeart/2005/8/layout/vList2"/>
    <dgm:cxn modelId="{8041E093-FB7A-41E6-9448-4251CAC8B8D6}" type="presParOf" srcId="{71F69CC0-6CDE-466D-9D0E-CD0845EC904D}" destId="{617814E8-C4EC-4CAF-B51C-5F4A25D3D1A9}" srcOrd="5" destOrd="0" presId="urn:microsoft.com/office/officeart/2005/8/layout/vList2"/>
    <dgm:cxn modelId="{5211113A-C8C7-486C-B81D-56A2D932F088}" type="presParOf" srcId="{71F69CC0-6CDE-466D-9D0E-CD0845EC904D}" destId="{41257900-A3E6-4591-AC45-8C277ECD3DC3}"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182AB-7362-4DD1-9217-08951FD027A5}">
      <dsp:nvSpPr>
        <dsp:cNvPr id="0" name=""/>
        <dsp:cNvSpPr/>
      </dsp:nvSpPr>
      <dsp:spPr>
        <a:xfrm>
          <a:off x="0" y="1462"/>
          <a:ext cx="6187142" cy="1695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i="0" kern="1200" dirty="0"/>
            <a:t>Peripheral chemoreceptors</a:t>
          </a:r>
          <a:r>
            <a:rPr lang="en-US" sz="1800" b="0" i="0" kern="1200" dirty="0"/>
            <a:t> (</a:t>
          </a:r>
          <a:r>
            <a:rPr lang="en-US" sz="1800" b="1" i="0" kern="1200" dirty="0"/>
            <a:t>carotid and aortic bodies</a:t>
          </a:r>
          <a:r>
            <a:rPr lang="en-US" sz="1800" b="0" i="0" kern="1200" dirty="0"/>
            <a:t>) and </a:t>
          </a:r>
          <a:r>
            <a:rPr lang="en-US" sz="1800" b="1" i="0" kern="1200" dirty="0"/>
            <a:t>central chemoreceptors</a:t>
          </a:r>
          <a:r>
            <a:rPr lang="en-US" sz="1800" b="0" i="0" kern="1200" dirty="0"/>
            <a:t> (medullary neurons) primarily function to regulate respiratory activity.  </a:t>
          </a:r>
          <a:endParaRPr lang="en-US" sz="1800" kern="1200" dirty="0"/>
        </a:p>
      </dsp:txBody>
      <dsp:txXfrm>
        <a:off x="82768" y="84230"/>
        <a:ext cx="6021606" cy="1529969"/>
      </dsp:txXfrm>
    </dsp:sp>
    <dsp:sp modelId="{234DC797-0DBC-498A-B5A7-40E08D575A19}">
      <dsp:nvSpPr>
        <dsp:cNvPr id="0" name=""/>
        <dsp:cNvSpPr/>
      </dsp:nvSpPr>
      <dsp:spPr>
        <a:xfrm>
          <a:off x="0" y="1710356"/>
          <a:ext cx="6187142" cy="1695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t>This is an important mechanism for maintaining arterial blood PO</a:t>
          </a:r>
          <a:r>
            <a:rPr lang="en-US" sz="1800" b="0" i="0" kern="1200" baseline="-25000" dirty="0"/>
            <a:t>2</a:t>
          </a:r>
          <a:r>
            <a:rPr lang="en-US" sz="1800" b="0" i="0" kern="1200" dirty="0"/>
            <a:t>, PCO</a:t>
          </a:r>
          <a:r>
            <a:rPr lang="en-US" sz="1800" b="0" i="0" kern="1200" baseline="-25000" dirty="0"/>
            <a:t>2</a:t>
          </a:r>
          <a:r>
            <a:rPr lang="en-US" sz="1800" b="0" i="0" kern="1200" dirty="0"/>
            <a:t>, and pH within appropriate physiological ranges. For example, a fall in arterial PO</a:t>
          </a:r>
          <a:r>
            <a:rPr lang="en-US" sz="1800" b="0" i="0" kern="1200" baseline="-25000" dirty="0"/>
            <a:t>2</a:t>
          </a:r>
          <a:r>
            <a:rPr lang="en-US" sz="1800" b="0" i="0" kern="1200" dirty="0"/>
            <a:t> (hypoxemia) or an increase in arterial PCO</a:t>
          </a:r>
          <a:r>
            <a:rPr lang="en-US" sz="1800" b="0" i="0" kern="1200" baseline="-25000" dirty="0"/>
            <a:t>2</a:t>
          </a:r>
          <a:r>
            <a:rPr lang="en-US" sz="1800" b="0" i="0" kern="1200" dirty="0"/>
            <a:t> (hypercapnia) leads to an increase in the rate and depth of respiration through activation of the chemoreceptor reflex. </a:t>
          </a:r>
          <a:endParaRPr lang="en-US" sz="1800" kern="1200" dirty="0"/>
        </a:p>
      </dsp:txBody>
      <dsp:txXfrm>
        <a:off x="82768" y="1793124"/>
        <a:ext cx="6021606" cy="1529969"/>
      </dsp:txXfrm>
    </dsp:sp>
    <dsp:sp modelId="{7AC2B2B7-347C-4A4B-B91C-FD036220EC74}">
      <dsp:nvSpPr>
        <dsp:cNvPr id="0" name=""/>
        <dsp:cNvSpPr/>
      </dsp:nvSpPr>
      <dsp:spPr>
        <a:xfrm>
          <a:off x="0" y="3419249"/>
          <a:ext cx="6187142" cy="1695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dirty="0"/>
            <a:t>Chemoreceptor activity, however, also affects cardiovascular function either directly (by interacting with medullary vasomotor centers) or indirectly (via altered pulmonary stretch receptor activity). Impaired gas exchange in the lungs, which can be caused by hypoventilation, decreases arterial PO</a:t>
          </a:r>
          <a:r>
            <a:rPr lang="en-US" sz="1400" b="0" i="0" kern="1200" baseline="-25000" dirty="0"/>
            <a:t>2</a:t>
          </a:r>
          <a:r>
            <a:rPr lang="en-US" sz="1400" b="0" i="0" kern="1200" dirty="0"/>
            <a:t> and pH, and increases arterial PCO</a:t>
          </a:r>
          <a:r>
            <a:rPr lang="en-US" sz="1400" b="0" i="0" kern="1200" baseline="-25000" dirty="0"/>
            <a:t>2</a:t>
          </a:r>
          <a:r>
            <a:rPr lang="en-US" sz="1400" b="0" i="0" kern="1200" dirty="0"/>
            <a:t>. These changes stimulate chemoreceptor activity leading to enhanced sympathetic outflow to the heart and vasculature via activation of the </a:t>
          </a:r>
          <a:r>
            <a:rPr lang="en-US" sz="1400" b="0" i="0" u="sng" kern="1200" dirty="0">
              <a:hlinkClick xmlns:r="http://schemas.openxmlformats.org/officeDocument/2006/relationships" r:id="rId1"/>
            </a:rPr>
            <a:t>rostral ventrolateral medulla</a:t>
          </a:r>
          <a:r>
            <a:rPr lang="en-US" sz="1400" b="0" i="0" kern="1200" dirty="0"/>
            <a:t>.</a:t>
          </a:r>
          <a:endParaRPr lang="en-US" sz="1400" kern="1200" dirty="0"/>
        </a:p>
      </dsp:txBody>
      <dsp:txXfrm>
        <a:off x="82768" y="3502017"/>
        <a:ext cx="6021606" cy="1529969"/>
      </dsp:txXfrm>
    </dsp:sp>
    <dsp:sp modelId="{41257900-A3E6-4591-AC45-8C277ECD3DC3}">
      <dsp:nvSpPr>
        <dsp:cNvPr id="0" name=""/>
        <dsp:cNvSpPr/>
      </dsp:nvSpPr>
      <dsp:spPr>
        <a:xfrm>
          <a:off x="0" y="5128143"/>
          <a:ext cx="6187142" cy="1695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0" kern="1200" dirty="0"/>
            <a:t>Cerebral ischemia activates central chemoreceptors in a manner that produces simultaneous activation of sympathetic and vagal nerves to the cardiovascular system</a:t>
          </a:r>
          <a:r>
            <a:rPr lang="en-US" sz="500" b="0" i="0" kern="1200" dirty="0"/>
            <a:t>.</a:t>
          </a:r>
          <a:endParaRPr lang="en-US" sz="500" kern="1200" dirty="0"/>
        </a:p>
      </dsp:txBody>
      <dsp:txXfrm>
        <a:off x="82768" y="5210911"/>
        <a:ext cx="6021606" cy="15299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18DF7E-A43B-44C5-8A94-050880145295}" type="datetimeFigureOut">
              <a:rPr lang="en-US" smtClean="0"/>
              <a:t>5/15/2021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DEBF5A-AD0F-4F00-BAEE-27C5993EAFD0}" type="slidenum">
              <a:rPr lang="en-US" smtClean="0"/>
              <a:t>‹#›</a:t>
            </a:fld>
            <a:endParaRPr lang="en-US"/>
          </a:p>
        </p:txBody>
      </p:sp>
    </p:spTree>
    <p:extLst>
      <p:ext uri="{BB962C8B-B14F-4D97-AF65-F5344CB8AC3E}">
        <p14:creationId xmlns:p14="http://schemas.microsoft.com/office/powerpoint/2010/main" val="3594340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DEBF5A-AD0F-4F00-BAEE-27C5993EAFD0}" type="slidenum">
              <a:rPr lang="en-US" smtClean="0"/>
              <a:t>2</a:t>
            </a:fld>
            <a:endParaRPr lang="en-US"/>
          </a:p>
        </p:txBody>
      </p:sp>
    </p:spTree>
    <p:extLst>
      <p:ext uri="{BB962C8B-B14F-4D97-AF65-F5344CB8AC3E}">
        <p14:creationId xmlns:p14="http://schemas.microsoft.com/office/powerpoint/2010/main" val="395304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5D2AD7DA-3A41-49E7-8BD7-74CA01813F06}"/>
              </a:ext>
            </a:extLst>
          </p:cNvPr>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66AD232-3278-414B-A7F2-2D1FC0CCC394}"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
        <p:nvSpPr>
          <p:cNvPr id="12291" name="Rectangle 2">
            <a:extLst>
              <a:ext uri="{FF2B5EF4-FFF2-40B4-BE49-F238E27FC236}">
                <a16:creationId xmlns:a16="http://schemas.microsoft.com/office/drawing/2014/main" id="{C9E55361-D532-424D-9DA7-D2032928FAB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2" name="Rectangle 3">
            <a:extLst>
              <a:ext uri="{FF2B5EF4-FFF2-40B4-BE49-F238E27FC236}">
                <a16:creationId xmlns:a16="http://schemas.microsoft.com/office/drawing/2014/main" id="{571B8600-BC75-4C54-85A7-AA06D0B7857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9DBBA0EF-ADC5-4DE9-85B9-C98AC2F0210F}"/>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E1CC0831-5532-4CAB-988A-D1FEE2E63D6E}"/>
              </a:ext>
            </a:extLst>
          </p:cNvPr>
          <p:cNvSpPr>
            <a:spLocks noGrp="1"/>
          </p:cNvSpPr>
          <p:nvPr>
            <p:ph type="body" idx="1"/>
          </p:nvPr>
        </p:nvSpPr>
        <p:spPr/>
        <p:txBody>
          <a:bodyPr>
            <a:normAutofit/>
          </a:bodyPr>
          <a:lstStyle/>
          <a:p>
            <a:pPr>
              <a:defRPr/>
            </a:pPr>
            <a:endParaRPr lang="en-US" dirty="0"/>
          </a:p>
        </p:txBody>
      </p:sp>
      <p:sp>
        <p:nvSpPr>
          <p:cNvPr id="37892" name="Slide Number Placeholder 3">
            <a:extLst>
              <a:ext uri="{FF2B5EF4-FFF2-40B4-BE49-F238E27FC236}">
                <a16:creationId xmlns:a16="http://schemas.microsoft.com/office/drawing/2014/main" id="{21E94BD6-4A80-4CD6-B947-98E6D65D2B3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cs typeface="Times New Roman" panose="02020603050405020304" pitchFamily="18" charset="0"/>
              </a:defRPr>
            </a:lvl5pPr>
            <a:lvl6pPr marL="25146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6pPr>
            <a:lvl7pPr marL="29718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7pPr>
            <a:lvl8pPr marL="34290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8pPr>
            <a:lvl9pPr marL="38862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9pPr>
          </a:lstStyle>
          <a:p>
            <a:pPr eaLnBrk="1" hangingPunct="1"/>
            <a:fld id="{BC725241-9B70-458E-B6CD-1FDAC301E9F9}" type="slidenum">
              <a:rPr lang="ar-SA" altLang="en-US" sz="1200"/>
              <a:pPr eaLnBrk="1" hangingPunct="1"/>
              <a:t>7</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436AF-6B65-4862-A93E-213DCE7BFD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46AB7D-C4AF-4793-B03D-333B095B0A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A00A6D-BC55-42E6-B9BA-3CC395D448F0}"/>
              </a:ext>
            </a:extLst>
          </p:cNvPr>
          <p:cNvSpPr>
            <a:spLocks noGrp="1"/>
          </p:cNvSpPr>
          <p:nvPr>
            <p:ph type="dt" sz="half" idx="10"/>
          </p:nvPr>
        </p:nvSpPr>
        <p:spPr/>
        <p:txBody>
          <a:bodyPr/>
          <a:lstStyle/>
          <a:p>
            <a:fld id="{1E90B89A-97AA-41E1-84B6-FAD25F90CF80}" type="datetimeFigureOut">
              <a:rPr lang="en-US" smtClean="0"/>
              <a:t>5/15/2021</a:t>
            </a:fld>
            <a:endParaRPr lang="en-US"/>
          </a:p>
        </p:txBody>
      </p:sp>
      <p:sp>
        <p:nvSpPr>
          <p:cNvPr id="5" name="Footer Placeholder 4">
            <a:extLst>
              <a:ext uri="{FF2B5EF4-FFF2-40B4-BE49-F238E27FC236}">
                <a16:creationId xmlns:a16="http://schemas.microsoft.com/office/drawing/2014/main" id="{7D248B11-F505-4387-AA75-B9C209CAB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D7EA0-28A5-49E9-8F6F-4D1E570AA66E}"/>
              </a:ext>
            </a:extLst>
          </p:cNvPr>
          <p:cNvSpPr>
            <a:spLocks noGrp="1"/>
          </p:cNvSpPr>
          <p:nvPr>
            <p:ph type="sldNum" sz="quarter" idx="12"/>
          </p:nvPr>
        </p:nvSpPr>
        <p:spPr/>
        <p:txBody>
          <a:bodyPr/>
          <a:lstStyle/>
          <a:p>
            <a:fld id="{E1715AF2-7088-466A-8022-783EE1BA27B4}" type="slidenum">
              <a:rPr lang="en-US" smtClean="0"/>
              <a:t>‹#›</a:t>
            </a:fld>
            <a:endParaRPr lang="en-US"/>
          </a:p>
        </p:txBody>
      </p:sp>
    </p:spTree>
    <p:extLst>
      <p:ext uri="{BB962C8B-B14F-4D97-AF65-F5344CB8AC3E}">
        <p14:creationId xmlns:p14="http://schemas.microsoft.com/office/powerpoint/2010/main" val="231674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95E95-1BD2-40EB-817A-CBA73D4479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3D8394-ECDD-4B83-98E4-5F7942F41E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08E646-5D94-4323-93B5-13F2337702E2}"/>
              </a:ext>
            </a:extLst>
          </p:cNvPr>
          <p:cNvSpPr>
            <a:spLocks noGrp="1"/>
          </p:cNvSpPr>
          <p:nvPr>
            <p:ph type="dt" sz="half" idx="10"/>
          </p:nvPr>
        </p:nvSpPr>
        <p:spPr/>
        <p:txBody>
          <a:bodyPr/>
          <a:lstStyle/>
          <a:p>
            <a:fld id="{1E90B89A-97AA-41E1-84B6-FAD25F90CF80}" type="datetimeFigureOut">
              <a:rPr lang="en-US" smtClean="0"/>
              <a:t>5/15/2021</a:t>
            </a:fld>
            <a:endParaRPr lang="en-US"/>
          </a:p>
        </p:txBody>
      </p:sp>
      <p:sp>
        <p:nvSpPr>
          <p:cNvPr id="5" name="Footer Placeholder 4">
            <a:extLst>
              <a:ext uri="{FF2B5EF4-FFF2-40B4-BE49-F238E27FC236}">
                <a16:creationId xmlns:a16="http://schemas.microsoft.com/office/drawing/2014/main" id="{E82F2C01-90E3-4356-BAC5-2AFF2EE9A7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7BC1EA-FD12-48AB-911B-08D67318F5AA}"/>
              </a:ext>
            </a:extLst>
          </p:cNvPr>
          <p:cNvSpPr>
            <a:spLocks noGrp="1"/>
          </p:cNvSpPr>
          <p:nvPr>
            <p:ph type="sldNum" sz="quarter" idx="12"/>
          </p:nvPr>
        </p:nvSpPr>
        <p:spPr/>
        <p:txBody>
          <a:bodyPr/>
          <a:lstStyle/>
          <a:p>
            <a:fld id="{E1715AF2-7088-466A-8022-783EE1BA27B4}" type="slidenum">
              <a:rPr lang="en-US" smtClean="0"/>
              <a:t>‹#›</a:t>
            </a:fld>
            <a:endParaRPr lang="en-US"/>
          </a:p>
        </p:txBody>
      </p:sp>
    </p:spTree>
    <p:extLst>
      <p:ext uri="{BB962C8B-B14F-4D97-AF65-F5344CB8AC3E}">
        <p14:creationId xmlns:p14="http://schemas.microsoft.com/office/powerpoint/2010/main" val="1709084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653B5E-E09A-4862-90D5-BAA48F5F87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6BF9F1-D4EC-48FB-A62B-7A12860D8A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540E2-2C0F-4256-91CD-96891255F557}"/>
              </a:ext>
            </a:extLst>
          </p:cNvPr>
          <p:cNvSpPr>
            <a:spLocks noGrp="1"/>
          </p:cNvSpPr>
          <p:nvPr>
            <p:ph type="dt" sz="half" idx="10"/>
          </p:nvPr>
        </p:nvSpPr>
        <p:spPr/>
        <p:txBody>
          <a:bodyPr/>
          <a:lstStyle/>
          <a:p>
            <a:fld id="{1E90B89A-97AA-41E1-84B6-FAD25F90CF80}" type="datetimeFigureOut">
              <a:rPr lang="en-US" smtClean="0"/>
              <a:t>5/15/2021</a:t>
            </a:fld>
            <a:endParaRPr lang="en-US"/>
          </a:p>
        </p:txBody>
      </p:sp>
      <p:sp>
        <p:nvSpPr>
          <p:cNvPr id="5" name="Footer Placeholder 4">
            <a:extLst>
              <a:ext uri="{FF2B5EF4-FFF2-40B4-BE49-F238E27FC236}">
                <a16:creationId xmlns:a16="http://schemas.microsoft.com/office/drawing/2014/main" id="{1B4D70C9-3A22-4066-B58D-CD9EC4B040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54C68-F4FB-4E13-9F3C-A9B8373A3271}"/>
              </a:ext>
            </a:extLst>
          </p:cNvPr>
          <p:cNvSpPr>
            <a:spLocks noGrp="1"/>
          </p:cNvSpPr>
          <p:nvPr>
            <p:ph type="sldNum" sz="quarter" idx="12"/>
          </p:nvPr>
        </p:nvSpPr>
        <p:spPr/>
        <p:txBody>
          <a:bodyPr/>
          <a:lstStyle/>
          <a:p>
            <a:fld id="{E1715AF2-7088-466A-8022-783EE1BA27B4}" type="slidenum">
              <a:rPr lang="en-US" smtClean="0"/>
              <a:t>‹#›</a:t>
            </a:fld>
            <a:endParaRPr lang="en-US"/>
          </a:p>
        </p:txBody>
      </p:sp>
    </p:spTree>
    <p:extLst>
      <p:ext uri="{BB962C8B-B14F-4D97-AF65-F5344CB8AC3E}">
        <p14:creationId xmlns:p14="http://schemas.microsoft.com/office/powerpoint/2010/main" val="3185761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a:extLst>
              <a:ext uri="{FF2B5EF4-FFF2-40B4-BE49-F238E27FC236}">
                <a16:creationId xmlns:a16="http://schemas.microsoft.com/office/drawing/2014/main" id="{5DB4AA76-34B7-4F0D-A904-647EE51D41C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AFC6A442-1E73-46D9-99B9-919945817D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FACD5F43-07AE-4A97-9E04-F3BBDDFA87FB}"/>
              </a:ext>
            </a:extLst>
          </p:cNvPr>
          <p:cNvSpPr>
            <a:spLocks noGrp="1" noChangeArrowheads="1"/>
          </p:cNvSpPr>
          <p:nvPr>
            <p:ph type="sldNum" sz="quarter" idx="12"/>
          </p:nvPr>
        </p:nvSpPr>
        <p:spPr>
          <a:ln/>
        </p:spPr>
        <p:txBody>
          <a:bodyPr/>
          <a:lstStyle>
            <a:lvl1pPr>
              <a:defRPr/>
            </a:lvl1pPr>
          </a:lstStyle>
          <a:p>
            <a:fld id="{8C51BFE5-455F-410A-B55C-29F5B1B323FE}" type="slidenum">
              <a:rPr lang="en-US" altLang="en-US"/>
              <a:pPr/>
              <a:t>‹#›</a:t>
            </a:fld>
            <a:endParaRPr lang="en-US" altLang="en-US"/>
          </a:p>
        </p:txBody>
      </p:sp>
    </p:spTree>
    <p:extLst>
      <p:ext uri="{BB962C8B-B14F-4D97-AF65-F5344CB8AC3E}">
        <p14:creationId xmlns:p14="http://schemas.microsoft.com/office/powerpoint/2010/main" val="95620643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F13F0-0CAC-4599-9A44-C3FDFC5ED6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477278-B8F3-40F8-B99A-ABBAE93F4A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FBBE2F-B61F-4E25-87DB-6E598997A063}"/>
              </a:ext>
            </a:extLst>
          </p:cNvPr>
          <p:cNvSpPr>
            <a:spLocks noGrp="1"/>
          </p:cNvSpPr>
          <p:nvPr>
            <p:ph type="dt" sz="half" idx="10"/>
          </p:nvPr>
        </p:nvSpPr>
        <p:spPr/>
        <p:txBody>
          <a:bodyPr/>
          <a:lstStyle/>
          <a:p>
            <a:fld id="{1E90B89A-97AA-41E1-84B6-FAD25F90CF80}" type="datetimeFigureOut">
              <a:rPr lang="en-US" smtClean="0"/>
              <a:t>5/15/2021</a:t>
            </a:fld>
            <a:endParaRPr lang="en-US"/>
          </a:p>
        </p:txBody>
      </p:sp>
      <p:sp>
        <p:nvSpPr>
          <p:cNvPr id="5" name="Footer Placeholder 4">
            <a:extLst>
              <a:ext uri="{FF2B5EF4-FFF2-40B4-BE49-F238E27FC236}">
                <a16:creationId xmlns:a16="http://schemas.microsoft.com/office/drawing/2014/main" id="{39E07767-432B-4664-A5FA-15E6FEB08B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E5494-A0A4-4869-A6FC-C53B9E7A1430}"/>
              </a:ext>
            </a:extLst>
          </p:cNvPr>
          <p:cNvSpPr>
            <a:spLocks noGrp="1"/>
          </p:cNvSpPr>
          <p:nvPr>
            <p:ph type="sldNum" sz="quarter" idx="12"/>
          </p:nvPr>
        </p:nvSpPr>
        <p:spPr/>
        <p:txBody>
          <a:bodyPr/>
          <a:lstStyle/>
          <a:p>
            <a:fld id="{E1715AF2-7088-466A-8022-783EE1BA27B4}" type="slidenum">
              <a:rPr lang="en-US" smtClean="0"/>
              <a:t>‹#›</a:t>
            </a:fld>
            <a:endParaRPr lang="en-US"/>
          </a:p>
        </p:txBody>
      </p:sp>
    </p:spTree>
    <p:extLst>
      <p:ext uri="{BB962C8B-B14F-4D97-AF65-F5344CB8AC3E}">
        <p14:creationId xmlns:p14="http://schemas.microsoft.com/office/powerpoint/2010/main" val="3090003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E6484-5379-4D60-8460-FAE3DDC1A4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6E20E6-48DE-40C4-A89A-688289E3CA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7016BE-89CF-4D50-BD35-E1ED19695C03}"/>
              </a:ext>
            </a:extLst>
          </p:cNvPr>
          <p:cNvSpPr>
            <a:spLocks noGrp="1"/>
          </p:cNvSpPr>
          <p:nvPr>
            <p:ph type="dt" sz="half" idx="10"/>
          </p:nvPr>
        </p:nvSpPr>
        <p:spPr/>
        <p:txBody>
          <a:bodyPr/>
          <a:lstStyle/>
          <a:p>
            <a:fld id="{1E90B89A-97AA-41E1-84B6-FAD25F90CF80}" type="datetimeFigureOut">
              <a:rPr lang="en-US" smtClean="0"/>
              <a:t>5/15/2021</a:t>
            </a:fld>
            <a:endParaRPr lang="en-US"/>
          </a:p>
        </p:txBody>
      </p:sp>
      <p:sp>
        <p:nvSpPr>
          <p:cNvPr id="5" name="Footer Placeholder 4">
            <a:extLst>
              <a:ext uri="{FF2B5EF4-FFF2-40B4-BE49-F238E27FC236}">
                <a16:creationId xmlns:a16="http://schemas.microsoft.com/office/drawing/2014/main" id="{9EDF8101-6447-4C76-B5CE-3A3284B340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2B80F1-6329-44D4-A919-9E57B3B500E0}"/>
              </a:ext>
            </a:extLst>
          </p:cNvPr>
          <p:cNvSpPr>
            <a:spLocks noGrp="1"/>
          </p:cNvSpPr>
          <p:nvPr>
            <p:ph type="sldNum" sz="quarter" idx="12"/>
          </p:nvPr>
        </p:nvSpPr>
        <p:spPr/>
        <p:txBody>
          <a:bodyPr/>
          <a:lstStyle/>
          <a:p>
            <a:fld id="{E1715AF2-7088-466A-8022-783EE1BA27B4}" type="slidenum">
              <a:rPr lang="en-US" smtClean="0"/>
              <a:t>‹#›</a:t>
            </a:fld>
            <a:endParaRPr lang="en-US"/>
          </a:p>
        </p:txBody>
      </p:sp>
    </p:spTree>
    <p:extLst>
      <p:ext uri="{BB962C8B-B14F-4D97-AF65-F5344CB8AC3E}">
        <p14:creationId xmlns:p14="http://schemas.microsoft.com/office/powerpoint/2010/main" val="860421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BDC45-81A2-4C9D-8A81-3D94B90E33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176FE7-A75B-40AC-B725-BEF81862E1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5954A8-5CF9-419C-BDAF-1115085B66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1F7B88-BC11-4625-AE04-1865F04DA7C4}"/>
              </a:ext>
            </a:extLst>
          </p:cNvPr>
          <p:cNvSpPr>
            <a:spLocks noGrp="1"/>
          </p:cNvSpPr>
          <p:nvPr>
            <p:ph type="dt" sz="half" idx="10"/>
          </p:nvPr>
        </p:nvSpPr>
        <p:spPr/>
        <p:txBody>
          <a:bodyPr/>
          <a:lstStyle/>
          <a:p>
            <a:fld id="{1E90B89A-97AA-41E1-84B6-FAD25F90CF80}" type="datetimeFigureOut">
              <a:rPr lang="en-US" smtClean="0"/>
              <a:t>5/15/2021</a:t>
            </a:fld>
            <a:endParaRPr lang="en-US"/>
          </a:p>
        </p:txBody>
      </p:sp>
      <p:sp>
        <p:nvSpPr>
          <p:cNvPr id="6" name="Footer Placeholder 5">
            <a:extLst>
              <a:ext uri="{FF2B5EF4-FFF2-40B4-BE49-F238E27FC236}">
                <a16:creationId xmlns:a16="http://schemas.microsoft.com/office/drawing/2014/main" id="{A6481E38-6FB7-4EA2-B056-D990FB6F48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A67900-C70E-4E04-A283-47C78F329808}"/>
              </a:ext>
            </a:extLst>
          </p:cNvPr>
          <p:cNvSpPr>
            <a:spLocks noGrp="1"/>
          </p:cNvSpPr>
          <p:nvPr>
            <p:ph type="sldNum" sz="quarter" idx="12"/>
          </p:nvPr>
        </p:nvSpPr>
        <p:spPr/>
        <p:txBody>
          <a:bodyPr/>
          <a:lstStyle/>
          <a:p>
            <a:fld id="{E1715AF2-7088-466A-8022-783EE1BA27B4}" type="slidenum">
              <a:rPr lang="en-US" smtClean="0"/>
              <a:t>‹#›</a:t>
            </a:fld>
            <a:endParaRPr lang="en-US"/>
          </a:p>
        </p:txBody>
      </p:sp>
    </p:spTree>
    <p:extLst>
      <p:ext uri="{BB962C8B-B14F-4D97-AF65-F5344CB8AC3E}">
        <p14:creationId xmlns:p14="http://schemas.microsoft.com/office/powerpoint/2010/main" val="3505628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9F772-B79B-4973-B2A1-CA604D2C9C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0C0ED0-9F03-4830-9149-9F2D57AF48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081C14-E482-4850-A7FD-2B3DDA3AE0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49ACA3-791E-4E14-8746-DDDC9726E6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1AE29B-AAF2-4FB7-871A-19C3EE8288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0B2966-FC31-46AB-AD2E-7AD436DAA03B}"/>
              </a:ext>
            </a:extLst>
          </p:cNvPr>
          <p:cNvSpPr>
            <a:spLocks noGrp="1"/>
          </p:cNvSpPr>
          <p:nvPr>
            <p:ph type="dt" sz="half" idx="10"/>
          </p:nvPr>
        </p:nvSpPr>
        <p:spPr/>
        <p:txBody>
          <a:bodyPr/>
          <a:lstStyle/>
          <a:p>
            <a:fld id="{1E90B89A-97AA-41E1-84B6-FAD25F90CF80}" type="datetimeFigureOut">
              <a:rPr lang="en-US" smtClean="0"/>
              <a:t>5/15/2021</a:t>
            </a:fld>
            <a:endParaRPr lang="en-US"/>
          </a:p>
        </p:txBody>
      </p:sp>
      <p:sp>
        <p:nvSpPr>
          <p:cNvPr id="8" name="Footer Placeholder 7">
            <a:extLst>
              <a:ext uri="{FF2B5EF4-FFF2-40B4-BE49-F238E27FC236}">
                <a16:creationId xmlns:a16="http://schemas.microsoft.com/office/drawing/2014/main" id="{D60A518C-F3D7-481E-9C82-D5B5703F04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097D4F-C505-473C-9697-87F7425BD20B}"/>
              </a:ext>
            </a:extLst>
          </p:cNvPr>
          <p:cNvSpPr>
            <a:spLocks noGrp="1"/>
          </p:cNvSpPr>
          <p:nvPr>
            <p:ph type="sldNum" sz="quarter" idx="12"/>
          </p:nvPr>
        </p:nvSpPr>
        <p:spPr/>
        <p:txBody>
          <a:bodyPr/>
          <a:lstStyle/>
          <a:p>
            <a:fld id="{E1715AF2-7088-466A-8022-783EE1BA27B4}" type="slidenum">
              <a:rPr lang="en-US" smtClean="0"/>
              <a:t>‹#›</a:t>
            </a:fld>
            <a:endParaRPr lang="en-US"/>
          </a:p>
        </p:txBody>
      </p:sp>
    </p:spTree>
    <p:extLst>
      <p:ext uri="{BB962C8B-B14F-4D97-AF65-F5344CB8AC3E}">
        <p14:creationId xmlns:p14="http://schemas.microsoft.com/office/powerpoint/2010/main" val="584894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0ABB7-B24B-4CD2-B736-EDA164FED3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5CE29C-A735-4DA0-8236-7902525524F4}"/>
              </a:ext>
            </a:extLst>
          </p:cNvPr>
          <p:cNvSpPr>
            <a:spLocks noGrp="1"/>
          </p:cNvSpPr>
          <p:nvPr>
            <p:ph type="dt" sz="half" idx="10"/>
          </p:nvPr>
        </p:nvSpPr>
        <p:spPr/>
        <p:txBody>
          <a:bodyPr/>
          <a:lstStyle/>
          <a:p>
            <a:fld id="{1E90B89A-97AA-41E1-84B6-FAD25F90CF80}" type="datetimeFigureOut">
              <a:rPr lang="en-US" smtClean="0"/>
              <a:t>5/15/2021</a:t>
            </a:fld>
            <a:endParaRPr lang="en-US"/>
          </a:p>
        </p:txBody>
      </p:sp>
      <p:sp>
        <p:nvSpPr>
          <p:cNvPr id="4" name="Footer Placeholder 3">
            <a:extLst>
              <a:ext uri="{FF2B5EF4-FFF2-40B4-BE49-F238E27FC236}">
                <a16:creationId xmlns:a16="http://schemas.microsoft.com/office/drawing/2014/main" id="{6AE9CA22-070D-47F2-A485-544942DC17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350B2F-1824-4B6A-963E-B00C8F81E312}"/>
              </a:ext>
            </a:extLst>
          </p:cNvPr>
          <p:cNvSpPr>
            <a:spLocks noGrp="1"/>
          </p:cNvSpPr>
          <p:nvPr>
            <p:ph type="sldNum" sz="quarter" idx="12"/>
          </p:nvPr>
        </p:nvSpPr>
        <p:spPr/>
        <p:txBody>
          <a:bodyPr/>
          <a:lstStyle/>
          <a:p>
            <a:fld id="{E1715AF2-7088-466A-8022-783EE1BA27B4}" type="slidenum">
              <a:rPr lang="en-US" smtClean="0"/>
              <a:t>‹#›</a:t>
            </a:fld>
            <a:endParaRPr lang="en-US"/>
          </a:p>
        </p:txBody>
      </p:sp>
    </p:spTree>
    <p:extLst>
      <p:ext uri="{BB962C8B-B14F-4D97-AF65-F5344CB8AC3E}">
        <p14:creationId xmlns:p14="http://schemas.microsoft.com/office/powerpoint/2010/main" val="1184145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2BB51C-61E5-43E8-A341-954245CCD247}"/>
              </a:ext>
            </a:extLst>
          </p:cNvPr>
          <p:cNvSpPr>
            <a:spLocks noGrp="1"/>
          </p:cNvSpPr>
          <p:nvPr>
            <p:ph type="dt" sz="half" idx="10"/>
          </p:nvPr>
        </p:nvSpPr>
        <p:spPr/>
        <p:txBody>
          <a:bodyPr/>
          <a:lstStyle/>
          <a:p>
            <a:fld id="{1E90B89A-97AA-41E1-84B6-FAD25F90CF80}" type="datetimeFigureOut">
              <a:rPr lang="en-US" smtClean="0"/>
              <a:t>5/15/2021</a:t>
            </a:fld>
            <a:endParaRPr lang="en-US"/>
          </a:p>
        </p:txBody>
      </p:sp>
      <p:sp>
        <p:nvSpPr>
          <p:cNvPr id="3" name="Footer Placeholder 2">
            <a:extLst>
              <a:ext uri="{FF2B5EF4-FFF2-40B4-BE49-F238E27FC236}">
                <a16:creationId xmlns:a16="http://schemas.microsoft.com/office/drawing/2014/main" id="{0A9E84D6-3166-40AF-9991-D312D2F3A3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D3EEBD-1C69-4FFB-8C62-C94EED41553B}"/>
              </a:ext>
            </a:extLst>
          </p:cNvPr>
          <p:cNvSpPr>
            <a:spLocks noGrp="1"/>
          </p:cNvSpPr>
          <p:nvPr>
            <p:ph type="sldNum" sz="quarter" idx="12"/>
          </p:nvPr>
        </p:nvSpPr>
        <p:spPr/>
        <p:txBody>
          <a:bodyPr/>
          <a:lstStyle/>
          <a:p>
            <a:fld id="{E1715AF2-7088-466A-8022-783EE1BA27B4}" type="slidenum">
              <a:rPr lang="en-US" smtClean="0"/>
              <a:t>‹#›</a:t>
            </a:fld>
            <a:endParaRPr lang="en-US"/>
          </a:p>
        </p:txBody>
      </p:sp>
    </p:spTree>
    <p:extLst>
      <p:ext uri="{BB962C8B-B14F-4D97-AF65-F5344CB8AC3E}">
        <p14:creationId xmlns:p14="http://schemas.microsoft.com/office/powerpoint/2010/main" val="406349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10815-CBCA-4257-9D04-0629AACFFF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ADC8C2-3207-4649-A80C-BA54866005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205E5C-B9E2-409C-A5E9-9E852B13E2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70E6A8-1170-4E6B-8672-3E8DD50DB8FB}"/>
              </a:ext>
            </a:extLst>
          </p:cNvPr>
          <p:cNvSpPr>
            <a:spLocks noGrp="1"/>
          </p:cNvSpPr>
          <p:nvPr>
            <p:ph type="dt" sz="half" idx="10"/>
          </p:nvPr>
        </p:nvSpPr>
        <p:spPr/>
        <p:txBody>
          <a:bodyPr/>
          <a:lstStyle/>
          <a:p>
            <a:fld id="{1E90B89A-97AA-41E1-84B6-FAD25F90CF80}" type="datetimeFigureOut">
              <a:rPr lang="en-US" smtClean="0"/>
              <a:t>5/15/2021</a:t>
            </a:fld>
            <a:endParaRPr lang="en-US"/>
          </a:p>
        </p:txBody>
      </p:sp>
      <p:sp>
        <p:nvSpPr>
          <p:cNvPr id="6" name="Footer Placeholder 5">
            <a:extLst>
              <a:ext uri="{FF2B5EF4-FFF2-40B4-BE49-F238E27FC236}">
                <a16:creationId xmlns:a16="http://schemas.microsoft.com/office/drawing/2014/main" id="{E35E45A2-AB27-423F-B197-A280CAEB22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BEDF2-4B45-4EF2-AB8D-3E93A91E19D0}"/>
              </a:ext>
            </a:extLst>
          </p:cNvPr>
          <p:cNvSpPr>
            <a:spLocks noGrp="1"/>
          </p:cNvSpPr>
          <p:nvPr>
            <p:ph type="sldNum" sz="quarter" idx="12"/>
          </p:nvPr>
        </p:nvSpPr>
        <p:spPr/>
        <p:txBody>
          <a:bodyPr/>
          <a:lstStyle/>
          <a:p>
            <a:fld id="{E1715AF2-7088-466A-8022-783EE1BA27B4}" type="slidenum">
              <a:rPr lang="en-US" smtClean="0"/>
              <a:t>‹#›</a:t>
            </a:fld>
            <a:endParaRPr lang="en-US"/>
          </a:p>
        </p:txBody>
      </p:sp>
    </p:spTree>
    <p:extLst>
      <p:ext uri="{BB962C8B-B14F-4D97-AF65-F5344CB8AC3E}">
        <p14:creationId xmlns:p14="http://schemas.microsoft.com/office/powerpoint/2010/main" val="3155255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A2618-5924-46BF-A859-DBF606C6EF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4BDD5D-6C33-43EE-917E-3077F3145F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99952B-3BCB-4736-B3B0-39806A272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010655-EB33-45E0-BC81-51D6744069AF}"/>
              </a:ext>
            </a:extLst>
          </p:cNvPr>
          <p:cNvSpPr>
            <a:spLocks noGrp="1"/>
          </p:cNvSpPr>
          <p:nvPr>
            <p:ph type="dt" sz="half" idx="10"/>
          </p:nvPr>
        </p:nvSpPr>
        <p:spPr/>
        <p:txBody>
          <a:bodyPr/>
          <a:lstStyle/>
          <a:p>
            <a:fld id="{1E90B89A-97AA-41E1-84B6-FAD25F90CF80}" type="datetimeFigureOut">
              <a:rPr lang="en-US" smtClean="0"/>
              <a:t>5/15/2021</a:t>
            </a:fld>
            <a:endParaRPr lang="en-US"/>
          </a:p>
        </p:txBody>
      </p:sp>
      <p:sp>
        <p:nvSpPr>
          <p:cNvPr id="6" name="Footer Placeholder 5">
            <a:extLst>
              <a:ext uri="{FF2B5EF4-FFF2-40B4-BE49-F238E27FC236}">
                <a16:creationId xmlns:a16="http://schemas.microsoft.com/office/drawing/2014/main" id="{828E78EA-D379-4E1B-82A1-0EFD43523E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2A19AA-4129-464B-919F-3C7F52879E9F}"/>
              </a:ext>
            </a:extLst>
          </p:cNvPr>
          <p:cNvSpPr>
            <a:spLocks noGrp="1"/>
          </p:cNvSpPr>
          <p:nvPr>
            <p:ph type="sldNum" sz="quarter" idx="12"/>
          </p:nvPr>
        </p:nvSpPr>
        <p:spPr/>
        <p:txBody>
          <a:bodyPr/>
          <a:lstStyle/>
          <a:p>
            <a:fld id="{E1715AF2-7088-466A-8022-783EE1BA27B4}" type="slidenum">
              <a:rPr lang="en-US" smtClean="0"/>
              <a:t>‹#›</a:t>
            </a:fld>
            <a:endParaRPr lang="en-US"/>
          </a:p>
        </p:txBody>
      </p:sp>
    </p:spTree>
    <p:extLst>
      <p:ext uri="{BB962C8B-B14F-4D97-AF65-F5344CB8AC3E}">
        <p14:creationId xmlns:p14="http://schemas.microsoft.com/office/powerpoint/2010/main" val="134527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4FF38C-C417-4470-BC1F-646EAAB20F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D5F32B-8CE6-46C0-8056-F5E5594318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41675C-E1BC-401B-AC66-3320332ECC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0B89A-97AA-41E1-84B6-FAD25F90CF80}" type="datetimeFigureOut">
              <a:rPr lang="en-US" smtClean="0"/>
              <a:t>5/15/2021</a:t>
            </a:fld>
            <a:endParaRPr lang="en-US"/>
          </a:p>
        </p:txBody>
      </p:sp>
      <p:sp>
        <p:nvSpPr>
          <p:cNvPr id="5" name="Footer Placeholder 4">
            <a:extLst>
              <a:ext uri="{FF2B5EF4-FFF2-40B4-BE49-F238E27FC236}">
                <a16:creationId xmlns:a16="http://schemas.microsoft.com/office/drawing/2014/main" id="{DF2B8D9A-CC84-4A25-8BD3-0E5CAD55E6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B237960-5C06-4CB8-8699-72B8E6F8A3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715AF2-7088-466A-8022-783EE1BA27B4}" type="slidenum">
              <a:rPr lang="en-US" smtClean="0"/>
              <a:t>‹#›</a:t>
            </a:fld>
            <a:endParaRPr lang="en-US"/>
          </a:p>
        </p:txBody>
      </p:sp>
    </p:spTree>
    <p:extLst>
      <p:ext uri="{BB962C8B-B14F-4D97-AF65-F5344CB8AC3E}">
        <p14:creationId xmlns:p14="http://schemas.microsoft.com/office/powerpoint/2010/main" val="2576393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4E9535-D19E-4B83-B8F5-FF531DCE463B}"/>
              </a:ext>
            </a:extLst>
          </p:cNvPr>
          <p:cNvSpPr>
            <a:spLocks noGrp="1"/>
          </p:cNvSpPr>
          <p:nvPr>
            <p:ph type="ctrTitle"/>
          </p:nvPr>
        </p:nvSpPr>
        <p:spPr>
          <a:xfrm>
            <a:off x="1524000" y="1376363"/>
            <a:ext cx="9144000" cy="2521594"/>
          </a:xfrm>
        </p:spPr>
        <p:txBody>
          <a:bodyPr>
            <a:normAutofit/>
          </a:bodyPr>
          <a:lstStyle/>
          <a:p>
            <a:r>
              <a:rPr lang="en-US" sz="7000"/>
              <a:t>Regulation of cardiac output</a:t>
            </a:r>
          </a:p>
        </p:txBody>
      </p:sp>
      <p:sp>
        <p:nvSpPr>
          <p:cNvPr id="3" name="Subtitle 2">
            <a:extLst>
              <a:ext uri="{FF2B5EF4-FFF2-40B4-BE49-F238E27FC236}">
                <a16:creationId xmlns:a16="http://schemas.microsoft.com/office/drawing/2014/main" id="{609F003D-51EB-4593-AB81-A572334FE409}"/>
              </a:ext>
            </a:extLst>
          </p:cNvPr>
          <p:cNvSpPr>
            <a:spLocks noGrp="1"/>
          </p:cNvSpPr>
          <p:nvPr>
            <p:ph type="subTitle" idx="1"/>
          </p:nvPr>
        </p:nvSpPr>
        <p:spPr>
          <a:xfrm>
            <a:off x="1524000" y="4617728"/>
            <a:ext cx="9144000" cy="944339"/>
          </a:xfrm>
        </p:spPr>
        <p:txBody>
          <a:bodyPr>
            <a:normAutofit/>
          </a:bodyPr>
          <a:lstStyle/>
          <a:p>
            <a:r>
              <a:rPr lang="en-US" dirty="0"/>
              <a:t>Dr. Arwa Rawashdeh </a:t>
            </a:r>
          </a:p>
        </p:txBody>
      </p:sp>
      <p:cxnSp>
        <p:nvCxnSpPr>
          <p:cNvPr id="14" name="Straight Connector 13">
            <a:extLst>
              <a:ext uri="{FF2B5EF4-FFF2-40B4-BE49-F238E27FC236}">
                <a16:creationId xmlns:a16="http://schemas.microsoft.com/office/drawing/2014/main" id="{AFA75EE9-0DE4-4982-A870-290AD61EAA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4479276"/>
            <a:ext cx="5486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8161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C3F8A994-96B3-40BE-AA4E-049CDA56F240}"/>
              </a:ext>
            </a:extLst>
          </p:cNvPr>
          <p:cNvSpPr>
            <a:spLocks noChangeArrowheads="1"/>
          </p:cNvSpPr>
          <p:nvPr/>
        </p:nvSpPr>
        <p:spPr bwMode="auto">
          <a:xfrm>
            <a:off x="4942368" y="-110357"/>
            <a:ext cx="6586491" cy="12861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90000"/>
              </a:lnSpc>
              <a:spcBef>
                <a:spcPct val="0"/>
              </a:spcBef>
              <a:spcAft>
                <a:spcPts val="600"/>
              </a:spcAft>
            </a:pPr>
            <a:r>
              <a:rPr lang="en-US" altLang="en-US" sz="2400" b="1" dirty="0">
                <a:latin typeface="+mj-lt"/>
                <a:ea typeface="+mj-ea"/>
                <a:cs typeface="+mj-cs"/>
              </a:rPr>
              <a:t>Isometric contraction (length-tension relationship ) </a:t>
            </a:r>
          </a:p>
        </p:txBody>
      </p:sp>
      <p:sp>
        <p:nvSpPr>
          <p:cNvPr id="14338" name="Rectangle 2">
            <a:extLst>
              <a:ext uri="{FF2B5EF4-FFF2-40B4-BE49-F238E27FC236}">
                <a16:creationId xmlns:a16="http://schemas.microsoft.com/office/drawing/2014/main" id="{E40F75B1-80B6-4302-924D-1B5D25F23878}"/>
              </a:ext>
            </a:extLst>
          </p:cNvPr>
          <p:cNvSpPr>
            <a:spLocks noChangeArrowheads="1"/>
          </p:cNvSpPr>
          <p:nvPr/>
        </p:nvSpPr>
        <p:spPr bwMode="auto">
          <a:xfrm>
            <a:off x="4635591" y="1340069"/>
            <a:ext cx="7556389" cy="5407571"/>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fontScale="77500" lnSpcReduction="20000"/>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indent="-228600">
              <a:lnSpc>
                <a:spcPct val="90000"/>
              </a:lnSpc>
              <a:spcAft>
                <a:spcPts val="600"/>
              </a:spcAft>
              <a:buFont typeface="Arial" panose="020B0604020202020204" pitchFamily="34" charset="0"/>
              <a:buChar char="•"/>
            </a:pPr>
            <a:r>
              <a:rPr lang="en-US" altLang="en-US" sz="2400" dirty="0">
                <a:latin typeface="+mn-lt"/>
                <a:cs typeface="+mn-cs"/>
              </a:rPr>
              <a:t>The Frank-Starling mechanism occurs as the result of the length-tension relationship observed in striated muscle, including  skeletal muscles and cardiac muscle.</a:t>
            </a:r>
          </a:p>
          <a:p>
            <a:pPr indent="-228600">
              <a:lnSpc>
                <a:spcPct val="90000"/>
              </a:lnSpc>
              <a:spcAft>
                <a:spcPts val="600"/>
              </a:spcAft>
              <a:buFont typeface="Arial" panose="020B0604020202020204" pitchFamily="34" charset="0"/>
              <a:buChar char="•"/>
            </a:pPr>
            <a:endParaRPr lang="en-US" altLang="en-US" sz="2400" dirty="0">
              <a:latin typeface="+mn-lt"/>
              <a:cs typeface="+mn-cs"/>
            </a:endParaRPr>
          </a:p>
          <a:p>
            <a:pPr indent="-228600">
              <a:lnSpc>
                <a:spcPct val="90000"/>
              </a:lnSpc>
              <a:spcAft>
                <a:spcPts val="600"/>
              </a:spcAft>
              <a:buFont typeface="Arial" panose="020B0604020202020204" pitchFamily="34" charset="0"/>
              <a:buChar char="•"/>
            </a:pPr>
            <a:endParaRPr lang="en-US" altLang="en-US" sz="2400" dirty="0">
              <a:latin typeface="+mn-lt"/>
              <a:cs typeface="+mn-cs"/>
            </a:endParaRPr>
          </a:p>
          <a:p>
            <a:pPr indent="-228600">
              <a:lnSpc>
                <a:spcPct val="90000"/>
              </a:lnSpc>
              <a:spcAft>
                <a:spcPts val="600"/>
              </a:spcAft>
              <a:buFont typeface="Arial" panose="020B0604020202020204" pitchFamily="34" charset="0"/>
              <a:buChar char="•"/>
            </a:pPr>
            <a:r>
              <a:rPr lang="en-US" altLang="en-US" sz="2400" dirty="0">
                <a:latin typeface="+mn-lt"/>
                <a:cs typeface="+mn-cs"/>
              </a:rPr>
              <a:t> As a muscle fiber is stretched, active tension is created by altering the overlap of thick and thin filaments. The greatest isometric active tension is developed when a muscle is at its optimal length.</a:t>
            </a:r>
          </a:p>
          <a:p>
            <a:pPr indent="-228600">
              <a:lnSpc>
                <a:spcPct val="90000"/>
              </a:lnSpc>
              <a:spcAft>
                <a:spcPts val="600"/>
              </a:spcAft>
              <a:buFont typeface="Arial" panose="020B0604020202020204" pitchFamily="34" charset="0"/>
              <a:buChar char="•"/>
            </a:pPr>
            <a:endParaRPr lang="en-US" altLang="en-US" sz="2400" dirty="0">
              <a:latin typeface="+mn-lt"/>
              <a:cs typeface="+mn-cs"/>
            </a:endParaRPr>
          </a:p>
          <a:p>
            <a:pPr indent="-228600">
              <a:lnSpc>
                <a:spcPct val="90000"/>
              </a:lnSpc>
              <a:spcAft>
                <a:spcPts val="600"/>
              </a:spcAft>
              <a:buFont typeface="Arial" panose="020B0604020202020204" pitchFamily="34" charset="0"/>
              <a:buChar char="•"/>
            </a:pPr>
            <a:endParaRPr lang="en-US" altLang="en-US" sz="2400" dirty="0">
              <a:latin typeface="+mn-lt"/>
              <a:cs typeface="+mn-cs"/>
            </a:endParaRPr>
          </a:p>
          <a:p>
            <a:pPr indent="-228600">
              <a:lnSpc>
                <a:spcPct val="90000"/>
              </a:lnSpc>
              <a:spcAft>
                <a:spcPts val="600"/>
              </a:spcAft>
              <a:buFont typeface="Arial" panose="020B0604020202020204" pitchFamily="34" charset="0"/>
              <a:buChar char="•"/>
            </a:pPr>
            <a:r>
              <a:rPr lang="en-US" altLang="en-US" sz="2400" dirty="0">
                <a:latin typeface="+mn-lt"/>
                <a:cs typeface="+mn-cs"/>
              </a:rPr>
              <a:t> In most relaxed skeletal muscle fibers, passive elastic properties maintain the muscle fibers length near optimal, as determined usually by the fixed distance between the attachment points of tendons to the bones at either end of the muscle. </a:t>
            </a:r>
          </a:p>
          <a:p>
            <a:pPr indent="-228600">
              <a:lnSpc>
                <a:spcPct val="90000"/>
              </a:lnSpc>
              <a:spcAft>
                <a:spcPts val="600"/>
              </a:spcAft>
              <a:buFont typeface="Arial" panose="020B0604020202020204" pitchFamily="34" charset="0"/>
              <a:buChar char="•"/>
            </a:pPr>
            <a:endParaRPr lang="en-US" altLang="en-US" sz="2400" dirty="0">
              <a:latin typeface="+mn-lt"/>
              <a:cs typeface="+mn-cs"/>
            </a:endParaRPr>
          </a:p>
          <a:p>
            <a:pPr indent="-228600">
              <a:lnSpc>
                <a:spcPct val="90000"/>
              </a:lnSpc>
              <a:spcAft>
                <a:spcPts val="600"/>
              </a:spcAft>
              <a:buFont typeface="Arial" panose="020B0604020202020204" pitchFamily="34" charset="0"/>
              <a:buChar char="•"/>
            </a:pPr>
            <a:endParaRPr lang="en-US" altLang="en-US" sz="2400" dirty="0">
              <a:latin typeface="+mn-lt"/>
              <a:cs typeface="+mn-cs"/>
            </a:endParaRPr>
          </a:p>
          <a:p>
            <a:pPr indent="-228600">
              <a:lnSpc>
                <a:spcPct val="90000"/>
              </a:lnSpc>
              <a:spcAft>
                <a:spcPts val="600"/>
              </a:spcAft>
              <a:buFont typeface="Arial" panose="020B0604020202020204" pitchFamily="34" charset="0"/>
              <a:buChar char="•"/>
            </a:pPr>
            <a:endParaRPr lang="en-US" altLang="en-US" sz="2400" dirty="0">
              <a:latin typeface="+mn-lt"/>
              <a:cs typeface="+mn-cs"/>
            </a:endParaRPr>
          </a:p>
          <a:p>
            <a:pPr indent="-228600">
              <a:lnSpc>
                <a:spcPct val="90000"/>
              </a:lnSpc>
              <a:spcAft>
                <a:spcPts val="600"/>
              </a:spcAft>
              <a:buFont typeface="Arial" panose="020B0604020202020204" pitchFamily="34" charset="0"/>
              <a:buChar char="•"/>
            </a:pPr>
            <a:r>
              <a:rPr lang="en-US" altLang="en-US" sz="2400" dirty="0">
                <a:latin typeface="+mn-lt"/>
                <a:cs typeface="+mn-cs"/>
              </a:rPr>
              <a:t>In contrast, the relaxed sarcomere length of cardiac muscle cells, in a resting ventricle, is lower than the optimal length for contraction. There is no bone to fix sarcomere length in the heart (of any animal) so sarcomere length is very variable and depends directly upon blood filling and thereby expanding the heart chambers.</a:t>
            </a:r>
          </a:p>
          <a:p>
            <a:pPr indent="-228600">
              <a:lnSpc>
                <a:spcPct val="90000"/>
              </a:lnSpc>
              <a:spcAft>
                <a:spcPts val="600"/>
              </a:spcAft>
              <a:buFont typeface="Arial" panose="020B0604020202020204" pitchFamily="34" charset="0"/>
              <a:buChar char="•"/>
            </a:pPr>
            <a:endParaRPr lang="en-US" altLang="en-US" sz="1100" dirty="0">
              <a:latin typeface="+mn-lt"/>
              <a:cs typeface="+mn-cs"/>
            </a:endParaRPr>
          </a:p>
        </p:txBody>
      </p:sp>
      <p:pic>
        <p:nvPicPr>
          <p:cNvPr id="14343" name="Picture 14340">
            <a:extLst>
              <a:ext uri="{FF2B5EF4-FFF2-40B4-BE49-F238E27FC236}">
                <a16:creationId xmlns:a16="http://schemas.microsoft.com/office/drawing/2014/main" id="{395B04CB-4B7A-4E57-AF28-B1566D2F27D7}"/>
              </a:ext>
            </a:extLst>
          </p:cNvPr>
          <p:cNvPicPr>
            <a:picLocks noChangeAspect="1"/>
          </p:cNvPicPr>
          <p:nvPr/>
        </p:nvPicPr>
        <p:blipFill rotWithShape="1">
          <a:blip r:embed="rId2"/>
          <a:srcRect l="25692" r="24289"/>
          <a:stretch/>
        </p:blipFill>
        <p:spPr>
          <a:xfrm>
            <a:off x="20" y="10"/>
            <a:ext cx="4635571" cy="6857990"/>
          </a:xfrm>
          <a:prstGeom prst="rect">
            <a:avLst/>
          </a:prstGeom>
          <a:effectLst/>
        </p:spPr>
      </p:pic>
      <p:cxnSp>
        <p:nvCxnSpPr>
          <p:cNvPr id="14344" name="Straight Connector 72">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5F0CED"/>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5">
            <a:extLst>
              <a:ext uri="{FF2B5EF4-FFF2-40B4-BE49-F238E27FC236}">
                <a16:creationId xmlns:a16="http://schemas.microsoft.com/office/drawing/2014/main" id="{8A8AB922-4B5F-4720-BBFC-66861F31A837}"/>
              </a:ext>
            </a:extLst>
          </p:cNvPr>
          <p:cNvSpPr>
            <a:spLocks noGrp="1"/>
          </p:cNvSpPr>
          <p:nvPr>
            <p:ph type="title"/>
          </p:nvPr>
        </p:nvSpPr>
        <p:spPr>
          <a:xfrm>
            <a:off x="838200" y="1412488"/>
            <a:ext cx="2899189" cy="4363844"/>
          </a:xfrm>
        </p:spPr>
        <p:txBody>
          <a:bodyPr anchor="t">
            <a:normAutofit/>
          </a:bodyPr>
          <a:lstStyle/>
          <a:p>
            <a:r>
              <a:rPr lang="en-US" altLang="en-US" sz="2800">
                <a:solidFill>
                  <a:srgbClr val="FFFFFF"/>
                </a:solidFill>
              </a:rPr>
              <a:t>Isometric/isotonic contractions</a:t>
            </a:r>
            <a:endParaRPr lang="en-US" sz="2800">
              <a:solidFill>
                <a:srgbClr val="FFFFFF"/>
              </a:solidFill>
            </a:endParaRPr>
          </a:p>
        </p:txBody>
      </p:sp>
      <p:sp>
        <p:nvSpPr>
          <p:cNvPr id="15362" name="Content Placeholder 2">
            <a:extLst>
              <a:ext uri="{FF2B5EF4-FFF2-40B4-BE49-F238E27FC236}">
                <a16:creationId xmlns:a16="http://schemas.microsoft.com/office/drawing/2014/main" id="{42EDC68C-8854-41B3-869C-3D2684EF121D}"/>
              </a:ext>
            </a:extLst>
          </p:cNvPr>
          <p:cNvSpPr>
            <a:spLocks noGrp="1"/>
          </p:cNvSpPr>
          <p:nvPr>
            <p:ph sz="half" idx="1"/>
          </p:nvPr>
        </p:nvSpPr>
        <p:spPr>
          <a:xfrm>
            <a:off x="4380855" y="630621"/>
            <a:ext cx="3427283" cy="5880538"/>
          </a:xfrm>
        </p:spPr>
        <p:txBody>
          <a:bodyPr>
            <a:noAutofit/>
          </a:bodyPr>
          <a:lstStyle/>
          <a:p>
            <a:r>
              <a:rPr lang="en-US" altLang="en-US" sz="1600" dirty="0"/>
              <a:t>Cardiac hypertrophy is an adaptive process which occurs as a result of increased stress endured by the heart </a:t>
            </a:r>
          </a:p>
          <a:p>
            <a:endParaRPr lang="en-US" altLang="en-US" sz="1600" dirty="0"/>
          </a:p>
          <a:p>
            <a:endParaRPr lang="en-US" altLang="en-US" sz="1600" dirty="0"/>
          </a:p>
          <a:p>
            <a:endParaRPr lang="en-US" altLang="en-US" sz="1600" dirty="0"/>
          </a:p>
          <a:p>
            <a:r>
              <a:rPr lang="en-US" altLang="en-US" sz="1600" dirty="0"/>
              <a:t> Concentric hypertrophy is associated with increased left ventricular wall thickness; An increase in pressure, common in hypertension or resistance training ( increase your muscle size).</a:t>
            </a:r>
          </a:p>
          <a:p>
            <a:pPr>
              <a:buFont typeface="Arial" panose="020B0604020202020204" pitchFamily="34" charset="0"/>
              <a:buNone/>
            </a:pPr>
            <a:endParaRPr lang="en-US" altLang="en-US" sz="1600" dirty="0"/>
          </a:p>
          <a:p>
            <a:pPr>
              <a:buFont typeface="Arial" panose="020B0604020202020204" pitchFamily="34" charset="0"/>
              <a:buNone/>
            </a:pPr>
            <a:endParaRPr lang="en-US" altLang="en-US" sz="1600" dirty="0"/>
          </a:p>
          <a:p>
            <a:r>
              <a:rPr lang="en-US" altLang="en-US" sz="1600" dirty="0"/>
              <a:t> Eccentric hypertrophy is characterized by dilatation of the left ventricular chamber;  An increase in volume, common endurance training ( increase your breathing and heart rate) . </a:t>
            </a:r>
          </a:p>
          <a:p>
            <a:endParaRPr lang="en-US" altLang="en-US" sz="1600" dirty="0"/>
          </a:p>
          <a:p>
            <a:endParaRPr lang="en-US" altLang="en-US" sz="1600" dirty="0"/>
          </a:p>
          <a:p>
            <a:pPr>
              <a:buFont typeface="Arial" panose="020B0604020202020204" pitchFamily="34" charset="0"/>
              <a:buNone/>
            </a:pPr>
            <a:endParaRPr lang="en-US" altLang="en-US" sz="1600" dirty="0"/>
          </a:p>
          <a:p>
            <a:r>
              <a:rPr lang="en-US" altLang="en-US" sz="1600" dirty="0"/>
              <a:t>However, there occurs a general increase in the overall size of cardiomyocytes under both conditions.</a:t>
            </a:r>
          </a:p>
        </p:txBody>
      </p:sp>
      <p:cxnSp>
        <p:nvCxnSpPr>
          <p:cNvPr id="73" name="Straight Connector 72">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4D9B0527-501D-4BFF-8D9B-77E594708B60}"/>
              </a:ext>
            </a:extLst>
          </p:cNvPr>
          <p:cNvSpPr>
            <a:spLocks noGrp="1"/>
          </p:cNvSpPr>
          <p:nvPr>
            <p:ph sz="half" idx="2"/>
          </p:nvPr>
        </p:nvSpPr>
        <p:spPr>
          <a:xfrm>
            <a:off x="8222023" y="425669"/>
            <a:ext cx="3969975" cy="6432331"/>
          </a:xfrm>
        </p:spPr>
        <p:txBody>
          <a:bodyPr>
            <a:normAutofit/>
          </a:bodyPr>
          <a:lstStyle/>
          <a:p>
            <a:r>
              <a:rPr lang="en-US" sz="1600" dirty="0"/>
              <a:t>Examples of activities that involve isotonic contractions include walking, running or lifting a light object. </a:t>
            </a:r>
          </a:p>
          <a:p>
            <a:r>
              <a:rPr lang="en-US" sz="1600" dirty="0"/>
              <a:t>concentric and eccentric. In a concentric contraction, the muscle shortens when its tension is greater than the force opposing it, such as your biceps does when perform an arm curl. In an eccentric contraction, the force is greater than the muscle tension, causing the muscle to elongate; this happens when going downstairs or sitting down in a chair, as the effects of gravity add to the opposing force.</a:t>
            </a:r>
          </a:p>
          <a:p>
            <a:endParaRPr lang="en-US" sz="1600" dirty="0"/>
          </a:p>
          <a:p>
            <a:r>
              <a:rPr lang="en-US" sz="1600" dirty="0"/>
              <a:t>“Isometric” means “same length,” the muscle does not shorten, and its tension never exceeds the opposing force. Examples of isometric exercises include holding a weight in place above the ground or pushing against a stationary object. While the entire muscle does not change length during an isometric contraction, the individual muscle fibers will shorten.  isometric exercises can help to strengthen a muscle.</a:t>
            </a:r>
          </a:p>
          <a:p>
            <a:pPr marL="0" indent="0">
              <a:buNone/>
            </a:pPr>
            <a:endParaRPr lang="en-US"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1E350-CFF7-4051-B4E0-161AEA16F3F3}"/>
              </a:ext>
            </a:extLst>
          </p:cNvPr>
          <p:cNvSpPr>
            <a:spLocks noGrp="1"/>
          </p:cNvSpPr>
          <p:nvPr>
            <p:ph type="title"/>
          </p:nvPr>
        </p:nvSpPr>
        <p:spPr>
          <a:xfrm>
            <a:off x="648929" y="629266"/>
            <a:ext cx="4944152" cy="1622321"/>
          </a:xfrm>
        </p:spPr>
        <p:txBody>
          <a:bodyPr vert="horz" lIns="91440" tIns="45720" rIns="91440" bIns="45720" rtlCol="0" anchor="ctr">
            <a:normAutofit fontScale="90000"/>
          </a:bodyPr>
          <a:lstStyle/>
          <a:p>
            <a:r>
              <a:rPr lang="en-US" altLang="en-US" b="1" kern="1200" dirty="0">
                <a:solidFill>
                  <a:schemeClr val="tx1"/>
                </a:solidFill>
                <a:latin typeface="+mj-lt"/>
                <a:ea typeface="+mj-ea"/>
                <a:cs typeface="+mj-cs"/>
              </a:rPr>
              <a:t>Regulation of cardiac output ( implication of frank- starling law)</a:t>
            </a:r>
          </a:p>
        </p:txBody>
      </p:sp>
      <p:sp>
        <p:nvSpPr>
          <p:cNvPr id="6" name="Content Placeholder 5">
            <a:extLst>
              <a:ext uri="{FF2B5EF4-FFF2-40B4-BE49-F238E27FC236}">
                <a16:creationId xmlns:a16="http://schemas.microsoft.com/office/drawing/2014/main" id="{3A2633DF-54BD-4A22-8C26-815B706AB7A3}"/>
              </a:ext>
            </a:extLst>
          </p:cNvPr>
          <p:cNvSpPr>
            <a:spLocks noGrp="1"/>
          </p:cNvSpPr>
          <p:nvPr>
            <p:ph sz="quarter" idx="4"/>
          </p:nvPr>
        </p:nvSpPr>
        <p:spPr>
          <a:xfrm>
            <a:off x="648930" y="2438400"/>
            <a:ext cx="4944151" cy="3785419"/>
          </a:xfrm>
        </p:spPr>
        <p:txBody>
          <a:bodyPr vert="horz" lIns="91440" tIns="45720" rIns="91440" bIns="45720" rtlCol="0">
            <a:normAutofit fontScale="92500" lnSpcReduction="10000"/>
          </a:bodyPr>
          <a:lstStyle/>
          <a:p>
            <a:pPr marL="0"/>
            <a:r>
              <a:rPr lang="en-US" sz="2400" dirty="0"/>
              <a:t>Nervous system modifies  the cardiac rate</a:t>
            </a:r>
          </a:p>
          <a:p>
            <a:pPr marL="0"/>
            <a:endParaRPr lang="en-US" sz="2400" dirty="0"/>
          </a:p>
          <a:p>
            <a:pPr marL="0"/>
            <a:endParaRPr lang="en-US" sz="2400" dirty="0"/>
          </a:p>
          <a:p>
            <a:pPr marL="0"/>
            <a:r>
              <a:rPr lang="en-US" sz="2400" dirty="0"/>
              <a:t>Pacemakers trigger the action</a:t>
            </a:r>
          </a:p>
          <a:p>
            <a:pPr marL="0" indent="0">
              <a:buNone/>
            </a:pPr>
            <a:r>
              <a:rPr lang="en-US" sz="2400" dirty="0"/>
              <a:t> potential </a:t>
            </a:r>
          </a:p>
          <a:p>
            <a:r>
              <a:rPr lang="en-US" sz="2400" dirty="0"/>
              <a:t>Positive inotropes ( increase the contractility)</a:t>
            </a:r>
          </a:p>
          <a:p>
            <a:r>
              <a:rPr lang="en-US" sz="2400" dirty="0"/>
              <a:t>Negative inotropes ( decrease the cardiac contractility)</a:t>
            </a:r>
          </a:p>
        </p:txBody>
      </p:sp>
      <p:sp>
        <p:nvSpPr>
          <p:cNvPr id="74" name="Rectangle 73">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a:extLst>
              <a:ext uri="{FF2B5EF4-FFF2-40B4-BE49-F238E27FC236}">
                <a16:creationId xmlns:a16="http://schemas.microsoft.com/office/drawing/2014/main" id="{A3F9603C-3A4D-4606-BDD4-7C84E0D8463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77582" y="557783"/>
            <a:ext cx="5130203" cy="5739187"/>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FD399CA4-9DE8-4883-8239-50A33FC7DE4C}"/>
              </a:ext>
            </a:extLst>
          </p:cNvPr>
          <p:cNvSpPr>
            <a:spLocks noGrp="1" noChangeArrowheads="1"/>
          </p:cNvSpPr>
          <p:nvPr>
            <p:ph type="title"/>
          </p:nvPr>
        </p:nvSpPr>
        <p:spPr>
          <a:xfrm>
            <a:off x="1524000" y="228600"/>
            <a:ext cx="3352800" cy="838200"/>
          </a:xfrm>
        </p:spPr>
        <p:txBody>
          <a:bodyPr rtlCol="0">
            <a:normAutofit fontScale="90000"/>
          </a:bodyPr>
          <a:lstStyle/>
          <a:p>
            <a:pPr>
              <a:defRPr/>
            </a:pPr>
            <a:br>
              <a:rPr lang="en-US" sz="2400" b="1"/>
            </a:br>
            <a:br>
              <a:rPr lang="en-US" sz="2400" b="1"/>
            </a:br>
            <a:r>
              <a:rPr lang="en-US" sz="2400" b="1"/>
              <a:t>    </a:t>
            </a:r>
            <a:endParaRPr lang="en-US" sz="2400" dirty="0"/>
          </a:p>
        </p:txBody>
      </p:sp>
      <p:grpSp>
        <p:nvGrpSpPr>
          <p:cNvPr id="8195" name="Group 4">
            <a:extLst>
              <a:ext uri="{FF2B5EF4-FFF2-40B4-BE49-F238E27FC236}">
                <a16:creationId xmlns:a16="http://schemas.microsoft.com/office/drawing/2014/main" id="{7E882089-BBF6-4D53-B680-9A3B23881674}"/>
              </a:ext>
            </a:extLst>
          </p:cNvPr>
          <p:cNvGrpSpPr>
            <a:grpSpLocks/>
          </p:cNvGrpSpPr>
          <p:nvPr/>
        </p:nvGrpSpPr>
        <p:grpSpPr bwMode="auto">
          <a:xfrm>
            <a:off x="0" y="0"/>
            <a:ext cx="5244084" cy="6858000"/>
            <a:chOff x="504" y="264"/>
            <a:chExt cx="4751" cy="3791"/>
          </a:xfrm>
        </p:grpSpPr>
        <p:pic>
          <p:nvPicPr>
            <p:cNvPr id="8196" name="Picture 5">
              <a:extLst>
                <a:ext uri="{FF2B5EF4-FFF2-40B4-BE49-F238E27FC236}">
                  <a16:creationId xmlns:a16="http://schemas.microsoft.com/office/drawing/2014/main" id="{8C28BCF5-0C16-4923-BE04-9AFE49B54D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 y="264"/>
              <a:ext cx="4751" cy="3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Freeform 6">
              <a:extLst>
                <a:ext uri="{FF2B5EF4-FFF2-40B4-BE49-F238E27FC236}">
                  <a16:creationId xmlns:a16="http://schemas.microsoft.com/office/drawing/2014/main" id="{8D26241C-D4CE-4C61-83CE-2623A661AE7C}"/>
                </a:ext>
              </a:extLst>
            </p:cNvPr>
            <p:cNvSpPr>
              <a:spLocks/>
            </p:cNvSpPr>
            <p:nvPr/>
          </p:nvSpPr>
          <p:spPr bwMode="auto">
            <a:xfrm>
              <a:off x="3558" y="1841"/>
              <a:ext cx="448" cy="595"/>
            </a:xfrm>
            <a:custGeom>
              <a:avLst/>
              <a:gdLst>
                <a:gd name="T0" fmla="*/ 0 w 448"/>
                <a:gd name="T1" fmla="*/ 595 h 595"/>
                <a:gd name="T2" fmla="*/ 448 w 448"/>
                <a:gd name="T3" fmla="*/ 252 h 595"/>
                <a:gd name="T4" fmla="*/ 78 w 448"/>
                <a:gd name="T5" fmla="*/ 0 h 595"/>
                <a:gd name="T6" fmla="*/ 0 60000 65536"/>
                <a:gd name="T7" fmla="*/ 0 60000 65536"/>
                <a:gd name="T8" fmla="*/ 0 60000 65536"/>
                <a:gd name="T9" fmla="*/ 0 w 448"/>
                <a:gd name="T10" fmla="*/ 0 h 595"/>
                <a:gd name="T11" fmla="*/ 448 w 448"/>
                <a:gd name="T12" fmla="*/ 595 h 595"/>
              </a:gdLst>
              <a:ahLst/>
              <a:cxnLst>
                <a:cxn ang="T6">
                  <a:pos x="T0" y="T1"/>
                </a:cxn>
                <a:cxn ang="T7">
                  <a:pos x="T2" y="T3"/>
                </a:cxn>
                <a:cxn ang="T8">
                  <a:pos x="T4" y="T5"/>
                </a:cxn>
              </a:cxnLst>
              <a:rect l="T9" t="T10" r="T11" b="T12"/>
              <a:pathLst>
                <a:path w="448" h="595">
                  <a:moveTo>
                    <a:pt x="0" y="595"/>
                  </a:moveTo>
                  <a:lnTo>
                    <a:pt x="448" y="252"/>
                  </a:lnTo>
                  <a:lnTo>
                    <a:pt x="78" y="0"/>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98" name="Rectangle 7">
              <a:extLst>
                <a:ext uri="{FF2B5EF4-FFF2-40B4-BE49-F238E27FC236}">
                  <a16:creationId xmlns:a16="http://schemas.microsoft.com/office/drawing/2014/main" id="{79CB90C8-3F05-4D7C-9D8C-6BC1431C97D9}"/>
                </a:ext>
              </a:extLst>
            </p:cNvPr>
            <p:cNvSpPr>
              <a:spLocks noChangeArrowheads="1"/>
            </p:cNvSpPr>
            <p:nvPr/>
          </p:nvSpPr>
          <p:spPr bwMode="auto">
            <a:xfrm>
              <a:off x="3288" y="522"/>
              <a:ext cx="448" cy="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100" b="1">
                  <a:solidFill>
                    <a:srgbClr val="000000"/>
                  </a:solidFill>
                  <a:latin typeface="Tw Cen MT" panose="020B0602020104020603" pitchFamily="34" charset="0"/>
                </a:rPr>
                <a:t>Medullary </a:t>
              </a:r>
            </a:p>
            <a:p>
              <a:pPr algn="ctr"/>
              <a:r>
                <a:rPr lang="en-US" altLang="en-US" sz="1100" b="1">
                  <a:solidFill>
                    <a:srgbClr val="000000"/>
                  </a:solidFill>
                  <a:latin typeface="Tw Cen MT" panose="020B0602020104020603" pitchFamily="34" charset="0"/>
                </a:rPr>
                <a:t>cardiovascular</a:t>
              </a:r>
            </a:p>
            <a:p>
              <a:pPr algn="ctr"/>
              <a:r>
                <a:rPr lang="en-US" altLang="en-US" sz="1100" b="1">
                  <a:solidFill>
                    <a:srgbClr val="000000"/>
                  </a:solidFill>
                  <a:latin typeface="Tw Cen MT" panose="020B0602020104020603" pitchFamily="34" charset="0"/>
                </a:rPr>
                <a:t>control </a:t>
              </a:r>
            </a:p>
            <a:p>
              <a:pPr algn="ctr"/>
              <a:r>
                <a:rPr lang="en-US" altLang="en-US" sz="1100" b="1">
                  <a:solidFill>
                    <a:srgbClr val="000000"/>
                  </a:solidFill>
                  <a:latin typeface="Tw Cen MT" panose="020B0602020104020603" pitchFamily="34" charset="0"/>
                </a:rPr>
                <a:t>center</a:t>
              </a:r>
              <a:endParaRPr lang="en-US" altLang="en-US" sz="1100">
                <a:latin typeface="Times" panose="02020603050405020304" pitchFamily="18" charset="0"/>
              </a:endParaRPr>
            </a:p>
          </p:txBody>
        </p:sp>
        <p:sp>
          <p:nvSpPr>
            <p:cNvPr id="8199" name="Rectangle 8">
              <a:extLst>
                <a:ext uri="{FF2B5EF4-FFF2-40B4-BE49-F238E27FC236}">
                  <a16:creationId xmlns:a16="http://schemas.microsoft.com/office/drawing/2014/main" id="{D6124C27-9110-4802-A6F8-1374A6E335E8}"/>
                </a:ext>
              </a:extLst>
            </p:cNvPr>
            <p:cNvSpPr>
              <a:spLocks noChangeArrowheads="1"/>
            </p:cNvSpPr>
            <p:nvPr/>
          </p:nvSpPr>
          <p:spPr bwMode="auto">
            <a:xfrm>
              <a:off x="4237" y="1952"/>
              <a:ext cx="545"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100" b="1">
                  <a:solidFill>
                    <a:srgbClr val="000000"/>
                  </a:solidFill>
                  <a:latin typeface="Tw Cen MT" panose="020B0602020104020603" pitchFamily="34" charset="0"/>
                </a:rPr>
                <a:t>Carotid and aortic</a:t>
              </a:r>
            </a:p>
            <a:p>
              <a:pPr algn="ctr"/>
              <a:r>
                <a:rPr lang="en-US" altLang="en-US" sz="1100" b="1">
                  <a:solidFill>
                    <a:srgbClr val="000000"/>
                  </a:solidFill>
                  <a:latin typeface="Tw Cen MT" panose="020B0602020104020603" pitchFamily="34" charset="0"/>
                </a:rPr>
                <a:t>baroreceptors</a:t>
              </a:r>
              <a:endParaRPr lang="en-US" altLang="en-US" sz="1100">
                <a:latin typeface="Times" panose="02020603050405020304" pitchFamily="18" charset="0"/>
              </a:endParaRPr>
            </a:p>
          </p:txBody>
        </p:sp>
        <p:sp>
          <p:nvSpPr>
            <p:cNvPr id="8200" name="Rectangle 9">
              <a:extLst>
                <a:ext uri="{FF2B5EF4-FFF2-40B4-BE49-F238E27FC236}">
                  <a16:creationId xmlns:a16="http://schemas.microsoft.com/office/drawing/2014/main" id="{F4FF084F-00B5-49DD-A27A-1A6574B14132}"/>
                </a:ext>
              </a:extLst>
            </p:cNvPr>
            <p:cNvSpPr>
              <a:spLocks noChangeArrowheads="1"/>
            </p:cNvSpPr>
            <p:nvPr/>
          </p:nvSpPr>
          <p:spPr bwMode="auto">
            <a:xfrm>
              <a:off x="4730" y="1282"/>
              <a:ext cx="330"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100" b="1" dirty="0">
                  <a:solidFill>
                    <a:srgbClr val="000000"/>
                  </a:solidFill>
                  <a:latin typeface="Tw Cen MT" panose="020B0602020104020603" pitchFamily="34" charset="0"/>
                </a:rPr>
                <a:t>Change in </a:t>
              </a:r>
            </a:p>
            <a:p>
              <a:pPr algn="ctr"/>
              <a:r>
                <a:rPr lang="en-US" altLang="en-US" sz="1100" b="1" dirty="0">
                  <a:solidFill>
                    <a:srgbClr val="000000"/>
                  </a:solidFill>
                  <a:latin typeface="Tw Cen MT" panose="020B0602020104020603" pitchFamily="34" charset="0"/>
                </a:rPr>
                <a:t>blood </a:t>
              </a:r>
            </a:p>
            <a:p>
              <a:pPr algn="ctr"/>
              <a:r>
                <a:rPr lang="en-US" altLang="en-US" sz="1100" b="1" dirty="0">
                  <a:solidFill>
                    <a:srgbClr val="000000"/>
                  </a:solidFill>
                  <a:latin typeface="Tw Cen MT" panose="020B0602020104020603" pitchFamily="34" charset="0"/>
                </a:rPr>
                <a:t>pressure</a:t>
              </a:r>
              <a:endParaRPr lang="en-US" altLang="en-US" sz="1100" dirty="0">
                <a:latin typeface="Times" panose="02020603050405020304" pitchFamily="18" charset="0"/>
              </a:endParaRPr>
            </a:p>
          </p:txBody>
        </p:sp>
        <p:sp>
          <p:nvSpPr>
            <p:cNvPr id="8201" name="Rectangle 10">
              <a:extLst>
                <a:ext uri="{FF2B5EF4-FFF2-40B4-BE49-F238E27FC236}">
                  <a16:creationId xmlns:a16="http://schemas.microsoft.com/office/drawing/2014/main" id="{C57695CB-0126-4A89-BA92-FE2D43778394}"/>
                </a:ext>
              </a:extLst>
            </p:cNvPr>
            <p:cNvSpPr>
              <a:spLocks noChangeArrowheads="1"/>
            </p:cNvSpPr>
            <p:nvPr/>
          </p:nvSpPr>
          <p:spPr bwMode="auto">
            <a:xfrm>
              <a:off x="2759" y="1801"/>
              <a:ext cx="507"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100" b="1">
                  <a:solidFill>
                    <a:srgbClr val="000000"/>
                  </a:solidFill>
                  <a:latin typeface="Tw Cen MT" panose="020B0602020104020603" pitchFamily="34" charset="0"/>
                </a:rPr>
                <a:t>Parasympathetic</a:t>
              </a:r>
            </a:p>
            <a:p>
              <a:pPr algn="ctr"/>
              <a:r>
                <a:rPr lang="en-US" altLang="en-US" sz="1100" b="1">
                  <a:solidFill>
                    <a:srgbClr val="000000"/>
                  </a:solidFill>
                  <a:latin typeface="Tw Cen MT" panose="020B0602020104020603" pitchFamily="34" charset="0"/>
                </a:rPr>
                <a:t>neurons</a:t>
              </a:r>
              <a:endParaRPr lang="en-US" altLang="en-US" sz="1100">
                <a:latin typeface="Times" panose="02020603050405020304" pitchFamily="18" charset="0"/>
              </a:endParaRPr>
            </a:p>
          </p:txBody>
        </p:sp>
        <p:sp>
          <p:nvSpPr>
            <p:cNvPr id="8202" name="Rectangle 11">
              <a:extLst>
                <a:ext uri="{FF2B5EF4-FFF2-40B4-BE49-F238E27FC236}">
                  <a16:creationId xmlns:a16="http://schemas.microsoft.com/office/drawing/2014/main" id="{56A5B181-AA90-4DBE-A5D5-59B756185279}"/>
                </a:ext>
              </a:extLst>
            </p:cNvPr>
            <p:cNvSpPr>
              <a:spLocks noChangeArrowheads="1"/>
            </p:cNvSpPr>
            <p:nvPr/>
          </p:nvSpPr>
          <p:spPr bwMode="auto">
            <a:xfrm>
              <a:off x="2451" y="2521"/>
              <a:ext cx="371" cy="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100" b="1">
                  <a:solidFill>
                    <a:srgbClr val="000000"/>
                  </a:solidFill>
                  <a:latin typeface="Tw Cen MT" panose="020B0602020104020603" pitchFamily="34" charset="0"/>
                </a:rPr>
                <a:t>Sympathetic</a:t>
              </a:r>
            </a:p>
            <a:p>
              <a:pPr algn="ctr"/>
              <a:r>
                <a:rPr lang="en-US" altLang="en-US" sz="1100" b="1">
                  <a:solidFill>
                    <a:srgbClr val="000000"/>
                  </a:solidFill>
                  <a:latin typeface="Tw Cen MT" panose="020B0602020104020603" pitchFamily="34" charset="0"/>
                </a:rPr>
                <a:t>neurons</a:t>
              </a:r>
              <a:endParaRPr lang="en-US" altLang="en-US" sz="1100">
                <a:latin typeface="Times" panose="02020603050405020304" pitchFamily="18" charset="0"/>
              </a:endParaRPr>
            </a:p>
          </p:txBody>
        </p:sp>
        <p:sp>
          <p:nvSpPr>
            <p:cNvPr id="8203" name="Rectangle 12">
              <a:extLst>
                <a:ext uri="{FF2B5EF4-FFF2-40B4-BE49-F238E27FC236}">
                  <a16:creationId xmlns:a16="http://schemas.microsoft.com/office/drawing/2014/main" id="{7E7E3E83-3692-41BA-B681-A8AC7C5717A3}"/>
                </a:ext>
              </a:extLst>
            </p:cNvPr>
            <p:cNvSpPr>
              <a:spLocks noChangeArrowheads="1"/>
            </p:cNvSpPr>
            <p:nvPr/>
          </p:nvSpPr>
          <p:spPr bwMode="auto">
            <a:xfrm>
              <a:off x="2736" y="3492"/>
              <a:ext cx="172"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100" b="1">
                  <a:solidFill>
                    <a:srgbClr val="000000"/>
                  </a:solidFill>
                  <a:latin typeface="Tw Cen MT" panose="020B0602020104020603" pitchFamily="34" charset="0"/>
                </a:rPr>
                <a:t>Veins</a:t>
              </a:r>
              <a:endParaRPr lang="en-US" altLang="en-US" sz="1100">
                <a:latin typeface="Times" panose="02020603050405020304" pitchFamily="18" charset="0"/>
              </a:endParaRPr>
            </a:p>
          </p:txBody>
        </p:sp>
        <p:sp>
          <p:nvSpPr>
            <p:cNvPr id="8204" name="Rectangle 13">
              <a:extLst>
                <a:ext uri="{FF2B5EF4-FFF2-40B4-BE49-F238E27FC236}">
                  <a16:creationId xmlns:a16="http://schemas.microsoft.com/office/drawing/2014/main" id="{76BD8F37-0A70-4937-9C3C-0D2F5C63B948}"/>
                </a:ext>
              </a:extLst>
            </p:cNvPr>
            <p:cNvSpPr>
              <a:spLocks noChangeArrowheads="1"/>
            </p:cNvSpPr>
            <p:nvPr/>
          </p:nvSpPr>
          <p:spPr bwMode="auto">
            <a:xfrm>
              <a:off x="3488" y="3723"/>
              <a:ext cx="296"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100" b="1">
                  <a:solidFill>
                    <a:srgbClr val="000000"/>
                  </a:solidFill>
                  <a:latin typeface="Tw Cen MT" panose="020B0602020104020603" pitchFamily="34" charset="0"/>
                </a:rPr>
                <a:t>Arterioles</a:t>
              </a:r>
              <a:endParaRPr lang="en-US" altLang="en-US" sz="1100">
                <a:latin typeface="Times" panose="02020603050405020304" pitchFamily="18" charset="0"/>
              </a:endParaRPr>
            </a:p>
          </p:txBody>
        </p:sp>
        <p:sp>
          <p:nvSpPr>
            <p:cNvPr id="8205" name="Rectangle 14">
              <a:extLst>
                <a:ext uri="{FF2B5EF4-FFF2-40B4-BE49-F238E27FC236}">
                  <a16:creationId xmlns:a16="http://schemas.microsoft.com/office/drawing/2014/main" id="{EAAA1B6F-BCF9-4265-8CCE-238EF1D4AA54}"/>
                </a:ext>
              </a:extLst>
            </p:cNvPr>
            <p:cNvSpPr>
              <a:spLocks noChangeArrowheads="1"/>
            </p:cNvSpPr>
            <p:nvPr/>
          </p:nvSpPr>
          <p:spPr bwMode="auto">
            <a:xfrm>
              <a:off x="3488" y="3032"/>
              <a:ext cx="29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100" b="1">
                  <a:solidFill>
                    <a:srgbClr val="000000"/>
                  </a:solidFill>
                  <a:latin typeface="Tw Cen MT" panose="020B0602020104020603" pitchFamily="34" charset="0"/>
                </a:rPr>
                <a:t>Ventricles</a:t>
              </a:r>
              <a:endParaRPr lang="en-US" altLang="en-US" sz="1100">
                <a:latin typeface="Times" panose="02020603050405020304" pitchFamily="18" charset="0"/>
              </a:endParaRPr>
            </a:p>
          </p:txBody>
        </p:sp>
        <p:sp>
          <p:nvSpPr>
            <p:cNvPr id="8206" name="Rectangle 15">
              <a:extLst>
                <a:ext uri="{FF2B5EF4-FFF2-40B4-BE49-F238E27FC236}">
                  <a16:creationId xmlns:a16="http://schemas.microsoft.com/office/drawing/2014/main" id="{0EE916D0-41E6-431C-988A-7C4C4D6A2AA9}"/>
                </a:ext>
              </a:extLst>
            </p:cNvPr>
            <p:cNvSpPr>
              <a:spLocks noChangeArrowheads="1"/>
            </p:cNvSpPr>
            <p:nvPr/>
          </p:nvSpPr>
          <p:spPr bwMode="auto">
            <a:xfrm>
              <a:off x="3510" y="2739"/>
              <a:ext cx="257"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100" b="1">
                  <a:solidFill>
                    <a:srgbClr val="000000"/>
                  </a:solidFill>
                  <a:latin typeface="Tw Cen MT" panose="020B0602020104020603" pitchFamily="34" charset="0"/>
                </a:rPr>
                <a:t>SA node</a:t>
              </a:r>
              <a:endParaRPr lang="en-US" altLang="en-US" sz="1100">
                <a:latin typeface="Times" panose="02020603050405020304" pitchFamily="18" charset="0"/>
              </a:endParaRPr>
            </a:p>
          </p:txBody>
        </p:sp>
        <p:sp>
          <p:nvSpPr>
            <p:cNvPr id="8207" name="Rectangle 16">
              <a:extLst>
                <a:ext uri="{FF2B5EF4-FFF2-40B4-BE49-F238E27FC236}">
                  <a16:creationId xmlns:a16="http://schemas.microsoft.com/office/drawing/2014/main" id="{7575F4AB-B955-4246-B40F-83FA2EE59DB5}"/>
                </a:ext>
              </a:extLst>
            </p:cNvPr>
            <p:cNvSpPr>
              <a:spLocks noChangeArrowheads="1"/>
            </p:cNvSpPr>
            <p:nvPr/>
          </p:nvSpPr>
          <p:spPr bwMode="auto">
            <a:xfrm>
              <a:off x="962" y="960"/>
              <a:ext cx="531"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100" b="1">
                  <a:solidFill>
                    <a:srgbClr val="000000"/>
                  </a:solidFill>
                  <a:latin typeface="Tw Cen MT" panose="020B0602020104020603" pitchFamily="34" charset="0"/>
                </a:rPr>
                <a:t>Integrating center</a:t>
              </a:r>
              <a:endParaRPr lang="en-US" altLang="en-US" sz="1100">
                <a:latin typeface="Times" panose="02020603050405020304" pitchFamily="18" charset="0"/>
              </a:endParaRPr>
            </a:p>
          </p:txBody>
        </p:sp>
        <p:sp>
          <p:nvSpPr>
            <p:cNvPr id="8208" name="Rectangle 17">
              <a:extLst>
                <a:ext uri="{FF2B5EF4-FFF2-40B4-BE49-F238E27FC236}">
                  <a16:creationId xmlns:a16="http://schemas.microsoft.com/office/drawing/2014/main" id="{AA90EB4C-A6BD-46BF-BADD-0968EFE06A45}"/>
                </a:ext>
              </a:extLst>
            </p:cNvPr>
            <p:cNvSpPr>
              <a:spLocks noChangeArrowheads="1"/>
            </p:cNvSpPr>
            <p:nvPr/>
          </p:nvSpPr>
          <p:spPr bwMode="auto">
            <a:xfrm>
              <a:off x="975" y="536"/>
              <a:ext cx="261"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100" b="1">
                  <a:solidFill>
                    <a:srgbClr val="000000"/>
                  </a:solidFill>
                  <a:latin typeface="Tw Cen MT" panose="020B0602020104020603" pitchFamily="34" charset="0"/>
                </a:rPr>
                <a:t>Stimulus</a:t>
              </a:r>
              <a:endParaRPr lang="en-US" altLang="en-US" sz="1100">
                <a:latin typeface="Times" panose="02020603050405020304" pitchFamily="18" charset="0"/>
              </a:endParaRPr>
            </a:p>
          </p:txBody>
        </p:sp>
        <p:sp>
          <p:nvSpPr>
            <p:cNvPr id="8209" name="Rectangle 18">
              <a:extLst>
                <a:ext uri="{FF2B5EF4-FFF2-40B4-BE49-F238E27FC236}">
                  <a16:creationId xmlns:a16="http://schemas.microsoft.com/office/drawing/2014/main" id="{D1F389D8-0196-4E3F-81D3-896226CB46DF}"/>
                </a:ext>
              </a:extLst>
            </p:cNvPr>
            <p:cNvSpPr>
              <a:spLocks noChangeArrowheads="1"/>
            </p:cNvSpPr>
            <p:nvPr/>
          </p:nvSpPr>
          <p:spPr bwMode="auto">
            <a:xfrm>
              <a:off x="972" y="1195"/>
              <a:ext cx="52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100" b="1">
                  <a:solidFill>
                    <a:srgbClr val="000000"/>
                  </a:solidFill>
                  <a:latin typeface="Tw Cen MT" panose="020B0602020104020603" pitchFamily="34" charset="0"/>
                </a:rPr>
                <a:t>Efferent pathway</a:t>
              </a:r>
              <a:endParaRPr lang="en-US" altLang="en-US" sz="1100">
                <a:latin typeface="Times" panose="02020603050405020304" pitchFamily="18" charset="0"/>
              </a:endParaRPr>
            </a:p>
          </p:txBody>
        </p:sp>
        <p:sp>
          <p:nvSpPr>
            <p:cNvPr id="8210" name="Rectangle 19">
              <a:extLst>
                <a:ext uri="{FF2B5EF4-FFF2-40B4-BE49-F238E27FC236}">
                  <a16:creationId xmlns:a16="http://schemas.microsoft.com/office/drawing/2014/main" id="{C8E8722E-1DAC-4F87-A5ED-D07D6DEBAFCF}"/>
                </a:ext>
              </a:extLst>
            </p:cNvPr>
            <p:cNvSpPr>
              <a:spLocks noChangeArrowheads="1"/>
            </p:cNvSpPr>
            <p:nvPr/>
          </p:nvSpPr>
          <p:spPr bwMode="auto">
            <a:xfrm>
              <a:off x="974" y="1372"/>
              <a:ext cx="22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100" b="1">
                  <a:solidFill>
                    <a:srgbClr val="000000"/>
                  </a:solidFill>
                  <a:latin typeface="Tw Cen MT" panose="020B0602020104020603" pitchFamily="34" charset="0"/>
                </a:rPr>
                <a:t>Effector</a:t>
              </a:r>
              <a:endParaRPr lang="en-US" altLang="en-US" sz="1100">
                <a:latin typeface="Times" panose="02020603050405020304" pitchFamily="18" charset="0"/>
              </a:endParaRPr>
            </a:p>
          </p:txBody>
        </p:sp>
        <p:sp>
          <p:nvSpPr>
            <p:cNvPr id="8211" name="Rectangle 20">
              <a:extLst>
                <a:ext uri="{FF2B5EF4-FFF2-40B4-BE49-F238E27FC236}">
                  <a16:creationId xmlns:a16="http://schemas.microsoft.com/office/drawing/2014/main" id="{74FDDBAE-5BEE-405C-91F5-CDFAFA532A1B}"/>
                </a:ext>
              </a:extLst>
            </p:cNvPr>
            <p:cNvSpPr>
              <a:spLocks noChangeArrowheads="1"/>
            </p:cNvSpPr>
            <p:nvPr/>
          </p:nvSpPr>
          <p:spPr bwMode="auto">
            <a:xfrm>
              <a:off x="966" y="730"/>
              <a:ext cx="4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100" b="1">
                  <a:solidFill>
                    <a:srgbClr val="000000"/>
                  </a:solidFill>
                  <a:latin typeface="Tw Cen MT" panose="020B0602020104020603" pitchFamily="34" charset="0"/>
                </a:rPr>
                <a:t>Sensor/receptor</a:t>
              </a:r>
              <a:endParaRPr lang="en-US" altLang="en-US" sz="1100">
                <a:latin typeface="Times" panose="02020603050405020304" pitchFamily="18" charset="0"/>
              </a:endParaRPr>
            </a:p>
          </p:txBody>
        </p:sp>
        <p:sp>
          <p:nvSpPr>
            <p:cNvPr id="8212" name="Rectangle 21">
              <a:extLst>
                <a:ext uri="{FF2B5EF4-FFF2-40B4-BE49-F238E27FC236}">
                  <a16:creationId xmlns:a16="http://schemas.microsoft.com/office/drawing/2014/main" id="{BD599D1D-0E0D-4A88-9413-9E199508F373}"/>
                </a:ext>
              </a:extLst>
            </p:cNvPr>
            <p:cNvSpPr>
              <a:spLocks noChangeArrowheads="1"/>
            </p:cNvSpPr>
            <p:nvPr/>
          </p:nvSpPr>
          <p:spPr bwMode="auto">
            <a:xfrm>
              <a:off x="584" y="361"/>
              <a:ext cx="12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100" b="1">
                  <a:solidFill>
                    <a:srgbClr val="000000"/>
                  </a:solidFill>
                  <a:latin typeface="Tw Cen MT" panose="020B0602020104020603" pitchFamily="34" charset="0"/>
                </a:rPr>
                <a:t>KEY</a:t>
              </a:r>
              <a:endParaRPr lang="en-US" altLang="en-US" sz="1100">
                <a:latin typeface="Times" panose="02020603050405020304" pitchFamily="18" charset="0"/>
              </a:endParaRPr>
            </a:p>
          </p:txBody>
        </p:sp>
      </p:grpSp>
      <p:graphicFrame>
        <p:nvGraphicFramePr>
          <p:cNvPr id="34820" name="TextBox 25">
            <a:extLst>
              <a:ext uri="{FF2B5EF4-FFF2-40B4-BE49-F238E27FC236}">
                <a16:creationId xmlns:a16="http://schemas.microsoft.com/office/drawing/2014/main" id="{0E5EF760-E27B-4580-8D93-E66E82F76005}"/>
              </a:ext>
            </a:extLst>
          </p:cNvPr>
          <p:cNvGraphicFramePr/>
          <p:nvPr>
            <p:extLst>
              <p:ext uri="{D42A27DB-BD31-4B8C-83A1-F6EECF244321}">
                <p14:modId xmlns:p14="http://schemas.microsoft.com/office/powerpoint/2010/main" val="1898857076"/>
              </p:ext>
            </p:extLst>
          </p:nvPr>
        </p:nvGraphicFramePr>
        <p:xfrm>
          <a:off x="5499059" y="0"/>
          <a:ext cx="6187142" cy="68251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2D3991B-5656-43CD-83BF-F41C10DB40A7}"/>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Tree>
    <p:extLst>
      <p:ext uri="{BB962C8B-B14F-4D97-AF65-F5344CB8AC3E}">
        <p14:creationId xmlns:p14="http://schemas.microsoft.com/office/powerpoint/2010/main" val="1154209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a:extLst>
              <a:ext uri="{FF2B5EF4-FFF2-40B4-BE49-F238E27FC236}">
                <a16:creationId xmlns:a16="http://schemas.microsoft.com/office/drawing/2014/main" id="{00B53BD3-C52B-4271-A763-C29E8C0F458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215" b="5951"/>
          <a:stretch>
            <a:fillRect/>
          </a:stretch>
        </p:blipFill>
        <p:spPr>
          <a:xfrm>
            <a:off x="0" y="0"/>
            <a:ext cx="12192000" cy="6858000"/>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8">
            <a:extLst>
              <a:ext uri="{FF2B5EF4-FFF2-40B4-BE49-F238E27FC236}">
                <a16:creationId xmlns:a16="http://schemas.microsoft.com/office/drawing/2014/main" id="{B2704697-0504-4F04-BB29-0A815689BCA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215" b="4761"/>
          <a:stretch>
            <a:fillRect/>
          </a:stretch>
        </p:blipFill>
        <p:spPr>
          <a:xfrm>
            <a:off x="0" y="0"/>
            <a:ext cx="12192000" cy="6858000"/>
          </a:xfr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98" name="Title 1">
            <a:extLst>
              <a:ext uri="{FF2B5EF4-FFF2-40B4-BE49-F238E27FC236}">
                <a16:creationId xmlns:a16="http://schemas.microsoft.com/office/drawing/2014/main" id="{B340C452-734C-453A-A437-51254200581E}"/>
              </a:ext>
            </a:extLst>
          </p:cNvPr>
          <p:cNvSpPr>
            <a:spLocks noGrp="1"/>
          </p:cNvSpPr>
          <p:nvPr>
            <p:ph type="title"/>
          </p:nvPr>
        </p:nvSpPr>
        <p:spPr>
          <a:xfrm>
            <a:off x="804357" y="282371"/>
            <a:ext cx="4461326" cy="505905"/>
          </a:xfrm>
        </p:spPr>
        <p:txBody>
          <a:bodyPr vert="horz" lIns="91440" tIns="45720" rIns="91440" bIns="45720" rtlCol="0" anchor="b">
            <a:normAutofit/>
          </a:bodyPr>
          <a:lstStyle/>
          <a:p>
            <a:r>
              <a:rPr lang="en-US" altLang="en-US" sz="2800" b="1" kern="1200" dirty="0">
                <a:solidFill>
                  <a:schemeClr val="tx1"/>
                </a:solidFill>
                <a:latin typeface="+mj-lt"/>
                <a:ea typeface="+mj-ea"/>
                <a:cs typeface="+mj-cs"/>
              </a:rPr>
              <a:t>Ventricular Compliance </a:t>
            </a:r>
          </a:p>
        </p:txBody>
      </p:sp>
      <p:sp>
        <p:nvSpPr>
          <p:cNvPr id="138"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5812D55B-2DCC-476A-931A-21407716BEE2}"/>
              </a:ext>
            </a:extLst>
          </p:cNvPr>
          <p:cNvSpPr>
            <a:spLocks noGrp="1"/>
          </p:cNvSpPr>
          <p:nvPr>
            <p:ph sz="quarter" idx="4"/>
          </p:nvPr>
        </p:nvSpPr>
        <p:spPr>
          <a:xfrm>
            <a:off x="-1" y="971487"/>
            <a:ext cx="6092954" cy="5886513"/>
          </a:xfrm>
        </p:spPr>
        <p:txBody>
          <a:bodyPr vert="horz" lIns="91440" tIns="45720" rIns="91440" bIns="45720" rtlCol="0" anchor="t">
            <a:normAutofit lnSpcReduction="10000"/>
          </a:bodyPr>
          <a:lstStyle/>
          <a:p>
            <a:pPr>
              <a:defRPr/>
            </a:pPr>
            <a:r>
              <a:rPr lang="en-US" sz="1600" dirty="0"/>
              <a:t>As the ventricle fills with blood, the pressure and volume that result from filling are determined by the compliance of the ventricle. Normally, compliance curves are plotted as the change in volume (ΔV) over the change in pressure (ΔP). Therefore, the slope of the relationship is the reciprocal of the compliance, which is sometimes referred to as ventricular "stiffness.“</a:t>
            </a:r>
          </a:p>
          <a:p>
            <a:pPr>
              <a:defRPr/>
            </a:pPr>
            <a:endParaRPr lang="en-US" sz="1600" dirty="0"/>
          </a:p>
          <a:p>
            <a:pPr>
              <a:defRPr/>
            </a:pPr>
            <a:r>
              <a:rPr lang="en-US" sz="1600" dirty="0"/>
              <a:t>As the ventricle fills with blood and its volume increases, the pressure within the ventricular chamber passively increases (see the Normal filling curve in the figure). The relationship is not linear, particularly at higher volumes, because the compliance of the ventricular wall decreases ("stiffness" increases) the more the ventricular wall is stretched. This occurs in most biological tissues.</a:t>
            </a:r>
          </a:p>
          <a:p>
            <a:pPr>
              <a:defRPr/>
            </a:pPr>
            <a:endParaRPr lang="en-US" sz="1600" dirty="0"/>
          </a:p>
          <a:p>
            <a:pPr>
              <a:defRPr/>
            </a:pPr>
            <a:r>
              <a:rPr lang="en-US" sz="1600" dirty="0"/>
              <a:t>in ventricular hypertrophy the ventricular compliance is decreased (i.e., the ventricle is "stiffer") because the thickness of the ventricular wall increases; therefore, ventricular end-diastolic pressure (EDP) is higher at any given end-diastolic volume (EDV) </a:t>
            </a:r>
          </a:p>
          <a:p>
            <a:pPr>
              <a:defRPr/>
            </a:pPr>
            <a:endParaRPr lang="en-US" sz="1600" dirty="0"/>
          </a:p>
          <a:p>
            <a:pPr>
              <a:defRPr/>
            </a:pPr>
            <a:r>
              <a:rPr lang="en-US" sz="1600" dirty="0"/>
              <a:t>In a disease state such as dilated cardiomyopathy, the ventricle becomes very dilated without appreciable thickening of the wall. This dilated ventricle will have increased compliance as shown in the figure; therefore, although the EDV may be very high, the EDP may not be greatly elevated.</a:t>
            </a:r>
          </a:p>
          <a:p>
            <a:pPr marL="0"/>
            <a:endParaRPr lang="en-US" sz="900" dirty="0"/>
          </a:p>
        </p:txBody>
      </p:sp>
      <p:pic>
        <p:nvPicPr>
          <p:cNvPr id="29699" name="Picture 2">
            <a:extLst>
              <a:ext uri="{FF2B5EF4-FFF2-40B4-BE49-F238E27FC236}">
                <a16:creationId xmlns:a16="http://schemas.microsoft.com/office/drawing/2014/main" id="{2B9082C8-BC7D-4070-B8DE-21F9ED04716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99048" y="1316899"/>
            <a:ext cx="5458968" cy="42242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6610933-C768-4DE3-BFF4-38ABFF16D5FF}"/>
              </a:ext>
            </a:extLst>
          </p:cNvPr>
          <p:cNvSpPr txBox="1">
            <a:spLocks noChangeArrowheads="1"/>
          </p:cNvSpPr>
          <p:nvPr/>
        </p:nvSpPr>
        <p:spPr>
          <a:xfrm>
            <a:off x="717422" y="1967266"/>
            <a:ext cx="3499104" cy="2547257"/>
          </a:xfrm>
          <a:prstGeom prst="rect">
            <a:avLst/>
          </a:prstGeom>
          <a:noFill/>
        </p:spPr>
        <p:txBody>
          <a:bodyPr vert="horz" lIns="91440" tIns="45720" rIns="91440" bIns="45720" rtlCol="0" anchor="ctr">
            <a:normAutofit/>
          </a:bodyPr>
          <a:lstStyle/>
          <a:p>
            <a:pPr algn="ctr">
              <a:lnSpc>
                <a:spcPct val="90000"/>
              </a:lnSpc>
              <a:spcBef>
                <a:spcPct val="0"/>
              </a:spcBef>
              <a:spcAft>
                <a:spcPts val="600"/>
              </a:spcAft>
              <a:defRPr/>
            </a:pPr>
            <a:r>
              <a:rPr lang="en-US" sz="3600" b="1" kern="1200">
                <a:solidFill>
                  <a:srgbClr val="FFFFFF"/>
                </a:solidFill>
                <a:effectLst>
                  <a:outerShdw blurRad="38100" dist="38100" dir="2700000" algn="tl">
                    <a:srgbClr val="000000">
                      <a:alpha val="43137"/>
                    </a:srgbClr>
                  </a:outerShdw>
                </a:effectLst>
                <a:latin typeface="+mj-lt"/>
                <a:ea typeface="+mj-ea"/>
                <a:cs typeface="+mj-cs"/>
              </a:rPr>
              <a:t>SUMMARY OF HEART SOUND </a:t>
            </a:r>
          </a:p>
        </p:txBody>
      </p:sp>
      <p:graphicFrame>
        <p:nvGraphicFramePr>
          <p:cNvPr id="2" name="Table 1">
            <a:extLst>
              <a:ext uri="{FF2B5EF4-FFF2-40B4-BE49-F238E27FC236}">
                <a16:creationId xmlns:a16="http://schemas.microsoft.com/office/drawing/2014/main" id="{48DEF782-A426-401D-A82C-AC2FB953AB16}"/>
              </a:ext>
            </a:extLst>
          </p:cNvPr>
          <p:cNvGraphicFramePr>
            <a:graphicFrameLocks noGrp="1"/>
          </p:cNvGraphicFramePr>
          <p:nvPr>
            <p:extLst>
              <p:ext uri="{D42A27DB-BD31-4B8C-83A1-F6EECF244321}">
                <p14:modId xmlns:p14="http://schemas.microsoft.com/office/powerpoint/2010/main" val="2514926768"/>
              </p:ext>
            </p:extLst>
          </p:nvPr>
        </p:nvGraphicFramePr>
        <p:xfrm>
          <a:off x="4777316" y="829424"/>
          <a:ext cx="6780702" cy="5196824"/>
        </p:xfrm>
        <a:graphic>
          <a:graphicData uri="http://schemas.openxmlformats.org/drawingml/2006/table">
            <a:tbl>
              <a:tblPr firstRow="1" bandRow="1">
                <a:tableStyleId>{69012ECD-51FC-41F1-AA8D-1B2483CD663E}</a:tableStyleId>
              </a:tblPr>
              <a:tblGrid>
                <a:gridCol w="1153207">
                  <a:extLst>
                    <a:ext uri="{9D8B030D-6E8A-4147-A177-3AD203B41FA5}">
                      <a16:colId xmlns:a16="http://schemas.microsoft.com/office/drawing/2014/main" val="20000"/>
                    </a:ext>
                  </a:extLst>
                </a:gridCol>
                <a:gridCol w="2346452">
                  <a:extLst>
                    <a:ext uri="{9D8B030D-6E8A-4147-A177-3AD203B41FA5}">
                      <a16:colId xmlns:a16="http://schemas.microsoft.com/office/drawing/2014/main" val="20001"/>
                    </a:ext>
                  </a:extLst>
                </a:gridCol>
                <a:gridCol w="3281043">
                  <a:extLst>
                    <a:ext uri="{9D8B030D-6E8A-4147-A177-3AD203B41FA5}">
                      <a16:colId xmlns:a16="http://schemas.microsoft.com/office/drawing/2014/main" val="20002"/>
                    </a:ext>
                  </a:extLst>
                </a:gridCol>
              </a:tblGrid>
              <a:tr h="774684">
                <a:tc>
                  <a:txBody>
                    <a:bodyPr/>
                    <a:lstStyle/>
                    <a:p>
                      <a:r>
                        <a:rPr lang="en-US" sz="2200" b="1"/>
                        <a:t>Heart Sound</a:t>
                      </a:r>
                      <a:endParaRPr lang="en-US" sz="2200" b="1">
                        <a:latin typeface="+mj-lt"/>
                      </a:endParaRPr>
                    </a:p>
                  </a:txBody>
                  <a:tcPr marL="71199" marR="71199" marT="35595" marB="35595" anchor="ctr"/>
                </a:tc>
                <a:tc>
                  <a:txBody>
                    <a:bodyPr/>
                    <a:lstStyle/>
                    <a:p>
                      <a:r>
                        <a:rPr lang="en-US" sz="2200" b="1"/>
                        <a:t>Occurs during:</a:t>
                      </a:r>
                      <a:endParaRPr lang="en-US" sz="2200" b="1">
                        <a:latin typeface="+mj-lt"/>
                      </a:endParaRPr>
                    </a:p>
                  </a:txBody>
                  <a:tcPr marL="71199" marR="71199" marT="35595" marB="35595" anchor="ctr"/>
                </a:tc>
                <a:tc>
                  <a:txBody>
                    <a:bodyPr/>
                    <a:lstStyle/>
                    <a:p>
                      <a:r>
                        <a:rPr lang="en-US" sz="2200" b="1"/>
                        <a:t>Associated with:</a:t>
                      </a:r>
                      <a:endParaRPr lang="en-US" sz="2200" b="1">
                        <a:latin typeface="+mj-lt"/>
                      </a:endParaRPr>
                    </a:p>
                  </a:txBody>
                  <a:tcPr marL="71199" marR="71199" marT="35595" marB="35595" anchor="ctr"/>
                </a:tc>
                <a:extLst>
                  <a:ext uri="{0D108BD9-81ED-4DB2-BD59-A6C34878D82A}">
                    <a16:rowId xmlns:a16="http://schemas.microsoft.com/office/drawing/2014/main" val="10000"/>
                  </a:ext>
                </a:extLst>
              </a:tr>
              <a:tr h="774684">
                <a:tc>
                  <a:txBody>
                    <a:bodyPr/>
                    <a:lstStyle/>
                    <a:p>
                      <a:r>
                        <a:rPr lang="en-US" sz="2200"/>
                        <a:t>S1</a:t>
                      </a:r>
                      <a:endParaRPr lang="en-US" sz="2200">
                        <a:latin typeface="+mj-lt"/>
                      </a:endParaRPr>
                    </a:p>
                  </a:txBody>
                  <a:tcPr marL="71199" marR="71199" marT="35595" marB="35595" anchor="ctr"/>
                </a:tc>
                <a:tc>
                  <a:txBody>
                    <a:bodyPr/>
                    <a:lstStyle/>
                    <a:p>
                      <a:r>
                        <a:rPr lang="en-US" sz="2200"/>
                        <a:t>Isovolumetric contraction</a:t>
                      </a:r>
                      <a:endParaRPr lang="en-US" sz="2200">
                        <a:latin typeface="+mj-lt"/>
                      </a:endParaRPr>
                    </a:p>
                  </a:txBody>
                  <a:tcPr marL="71199" marR="71199" marT="35595" marB="35595" anchor="ctr"/>
                </a:tc>
                <a:tc>
                  <a:txBody>
                    <a:bodyPr/>
                    <a:lstStyle/>
                    <a:p>
                      <a:r>
                        <a:rPr lang="en-US" sz="2200"/>
                        <a:t>Closure of mitral and tricuspid valves</a:t>
                      </a:r>
                      <a:endParaRPr lang="en-US" sz="2200">
                        <a:latin typeface="+mj-lt"/>
                      </a:endParaRPr>
                    </a:p>
                  </a:txBody>
                  <a:tcPr marL="71199" marR="71199" marT="35595" marB="35595" anchor="ctr"/>
                </a:tc>
                <a:extLst>
                  <a:ext uri="{0D108BD9-81ED-4DB2-BD59-A6C34878D82A}">
                    <a16:rowId xmlns:a16="http://schemas.microsoft.com/office/drawing/2014/main" val="10001"/>
                  </a:ext>
                </a:extLst>
              </a:tr>
              <a:tr h="774684">
                <a:tc>
                  <a:txBody>
                    <a:bodyPr/>
                    <a:lstStyle/>
                    <a:p>
                      <a:r>
                        <a:rPr lang="en-US" sz="2200"/>
                        <a:t>S2</a:t>
                      </a:r>
                      <a:endParaRPr lang="en-US" sz="2200">
                        <a:latin typeface="+mj-lt"/>
                      </a:endParaRPr>
                    </a:p>
                  </a:txBody>
                  <a:tcPr marL="71199" marR="71199" marT="35595" marB="35595" anchor="ctr"/>
                </a:tc>
                <a:tc>
                  <a:txBody>
                    <a:bodyPr/>
                    <a:lstStyle/>
                    <a:p>
                      <a:r>
                        <a:rPr lang="en-US" sz="2200"/>
                        <a:t>Isovolumetric relaxation</a:t>
                      </a:r>
                      <a:endParaRPr lang="en-US" sz="2200">
                        <a:latin typeface="+mj-lt"/>
                      </a:endParaRPr>
                    </a:p>
                  </a:txBody>
                  <a:tcPr marL="71199" marR="71199" marT="35595" marB="35595" anchor="ctr"/>
                </a:tc>
                <a:tc>
                  <a:txBody>
                    <a:bodyPr/>
                    <a:lstStyle/>
                    <a:p>
                      <a:r>
                        <a:rPr lang="en-US" sz="2200"/>
                        <a:t>Closure of aortic and pulmonic valves</a:t>
                      </a:r>
                      <a:endParaRPr lang="en-US" sz="2200">
                        <a:latin typeface="+mj-lt"/>
                      </a:endParaRPr>
                    </a:p>
                  </a:txBody>
                  <a:tcPr marL="71199" marR="71199" marT="35595" marB="35595" anchor="ctr"/>
                </a:tc>
                <a:extLst>
                  <a:ext uri="{0D108BD9-81ED-4DB2-BD59-A6C34878D82A}">
                    <a16:rowId xmlns:a16="http://schemas.microsoft.com/office/drawing/2014/main" val="10002"/>
                  </a:ext>
                </a:extLst>
              </a:tr>
              <a:tr h="1767237">
                <a:tc>
                  <a:txBody>
                    <a:bodyPr/>
                    <a:lstStyle/>
                    <a:p>
                      <a:r>
                        <a:rPr lang="en-US" sz="2200"/>
                        <a:t>S3</a:t>
                      </a:r>
                      <a:endParaRPr lang="en-US" sz="2200">
                        <a:latin typeface="+mj-lt"/>
                      </a:endParaRPr>
                    </a:p>
                  </a:txBody>
                  <a:tcPr marL="71199" marR="71199" marT="35595" marB="35595" anchor="ctr"/>
                </a:tc>
                <a:tc>
                  <a:txBody>
                    <a:bodyPr/>
                    <a:lstStyle/>
                    <a:p>
                      <a:r>
                        <a:rPr lang="en-US" sz="2200"/>
                        <a:t>Early ventricular filling</a:t>
                      </a:r>
                      <a:endParaRPr lang="en-US" sz="2200">
                        <a:latin typeface="+mj-lt"/>
                      </a:endParaRPr>
                    </a:p>
                  </a:txBody>
                  <a:tcPr marL="71199" marR="71199" marT="35595" marB="35595" anchor="ctr"/>
                </a:tc>
                <a:tc>
                  <a:txBody>
                    <a:bodyPr/>
                    <a:lstStyle/>
                    <a:p>
                      <a:r>
                        <a:rPr lang="en-US" sz="2200"/>
                        <a:t>Normal in children; in adults, associated with ventricular dilation (e.g., ventricular systolic failure)</a:t>
                      </a:r>
                      <a:endParaRPr lang="en-US" sz="2200">
                        <a:latin typeface="+mj-lt"/>
                      </a:endParaRPr>
                    </a:p>
                  </a:txBody>
                  <a:tcPr marL="71199" marR="71199" marT="35595" marB="35595" anchor="ctr"/>
                </a:tc>
                <a:extLst>
                  <a:ext uri="{0D108BD9-81ED-4DB2-BD59-A6C34878D82A}">
                    <a16:rowId xmlns:a16="http://schemas.microsoft.com/office/drawing/2014/main" val="10003"/>
                  </a:ext>
                </a:extLst>
              </a:tr>
              <a:tr h="1105535">
                <a:tc>
                  <a:txBody>
                    <a:bodyPr/>
                    <a:lstStyle/>
                    <a:p>
                      <a:r>
                        <a:rPr lang="en-US" sz="2200"/>
                        <a:t>S4</a:t>
                      </a:r>
                      <a:endParaRPr lang="en-US" sz="2200">
                        <a:latin typeface="+mj-lt"/>
                      </a:endParaRPr>
                    </a:p>
                  </a:txBody>
                  <a:tcPr marL="71199" marR="71199" marT="35595" marB="35595" anchor="ctr"/>
                </a:tc>
                <a:tc>
                  <a:txBody>
                    <a:bodyPr/>
                    <a:lstStyle/>
                    <a:p>
                      <a:r>
                        <a:rPr lang="en-US" sz="2200"/>
                        <a:t>Atrial contraction</a:t>
                      </a:r>
                      <a:endParaRPr lang="en-US" sz="2200">
                        <a:latin typeface="+mj-lt"/>
                      </a:endParaRPr>
                    </a:p>
                  </a:txBody>
                  <a:tcPr marL="71199" marR="71199" marT="35595" marB="35595" anchor="ctr"/>
                </a:tc>
                <a:tc>
                  <a:txBody>
                    <a:bodyPr/>
                    <a:lstStyle/>
                    <a:p>
                      <a:r>
                        <a:rPr lang="en-US" sz="2200"/>
                        <a:t>Associated with stiff, low compliant ventricle (e.g., ventricular hypertrophy</a:t>
                      </a:r>
                      <a:endParaRPr lang="en-US" sz="2200">
                        <a:latin typeface="+mj-lt"/>
                      </a:endParaRPr>
                    </a:p>
                  </a:txBody>
                  <a:tcPr marL="71199" marR="71199" marT="35595" marB="35595"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a:extLst>
              <a:ext uri="{FF2B5EF4-FFF2-40B4-BE49-F238E27FC236}">
                <a16:creationId xmlns:a16="http://schemas.microsoft.com/office/drawing/2014/main" id="{F11C1938-9689-490B-BBCA-D83D102D058C}"/>
              </a:ext>
            </a:extLst>
          </p:cNvPr>
          <p:cNvGraphicFramePr>
            <a:graphicFrameLocks noGrp="1"/>
          </p:cNvGraphicFramePr>
          <p:nvPr/>
        </p:nvGraphicFramePr>
        <p:xfrm>
          <a:off x="2133600" y="1905000"/>
          <a:ext cx="8001000" cy="1905000"/>
        </p:xfrm>
        <a:graphic>
          <a:graphicData uri="http://schemas.openxmlformats.org/drawingml/2006/table">
            <a:tbl>
              <a:tblPr firstRow="1" bandRow="1">
                <a:tableStyleId>{5C22544A-7EE6-4342-B048-85BDC9FD1C3A}</a:tableStyleId>
              </a:tblPr>
              <a:tblGrid>
                <a:gridCol w="3000374">
                  <a:extLst>
                    <a:ext uri="{9D8B030D-6E8A-4147-A177-3AD203B41FA5}">
                      <a16:colId xmlns:a16="http://schemas.microsoft.com/office/drawing/2014/main" val="20000"/>
                    </a:ext>
                  </a:extLst>
                </a:gridCol>
                <a:gridCol w="5000626">
                  <a:extLst>
                    <a:ext uri="{9D8B030D-6E8A-4147-A177-3AD203B41FA5}">
                      <a16:colId xmlns:a16="http://schemas.microsoft.com/office/drawing/2014/main" val="20001"/>
                    </a:ext>
                  </a:extLst>
                </a:gridCol>
              </a:tblGrid>
              <a:tr h="1905000">
                <a:tc>
                  <a:txBody>
                    <a:bodyPr/>
                    <a:lstStyle/>
                    <a:p>
                      <a:pPr algn="ctr"/>
                      <a:r>
                        <a:rPr lang="en-US" sz="1800" dirty="0">
                          <a:solidFill>
                            <a:schemeClr val="tx1"/>
                          </a:solidFill>
                        </a:rPr>
                        <a:t>VS</a:t>
                      </a:r>
                    </a:p>
                  </a:txBody>
                  <a:tcPr marT="45735" marB="45735" anchor="ctr" anchorCtr="1">
                    <a:lnL w="12700" cmpd="sng">
                      <a:noFill/>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00B050"/>
                    </a:solidFill>
                  </a:tcPr>
                </a:tc>
                <a:tc>
                  <a:txBody>
                    <a:bodyPr/>
                    <a:lstStyle/>
                    <a:p>
                      <a:r>
                        <a:rPr lang="en-US" sz="1800" dirty="0">
                          <a:solidFill>
                            <a:schemeClr val="tx1"/>
                          </a:solidFill>
                        </a:rPr>
                        <a:t>VD</a:t>
                      </a:r>
                    </a:p>
                  </a:txBody>
                  <a:tcPr marT="45735" marB="45735" anchor="ctr" anchorCtr="1">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FF8F8F"/>
                    </a:solidFill>
                  </a:tcPr>
                </a:tc>
                <a:extLst>
                  <a:ext uri="{0D108BD9-81ED-4DB2-BD59-A6C34878D82A}">
                    <a16:rowId xmlns:a16="http://schemas.microsoft.com/office/drawing/2014/main" val="10000"/>
                  </a:ext>
                </a:extLst>
              </a:tr>
            </a:tbl>
          </a:graphicData>
        </a:graphic>
      </p:graphicFrame>
      <p:sp>
        <p:nvSpPr>
          <p:cNvPr id="30725" name="Title 13">
            <a:extLst>
              <a:ext uri="{FF2B5EF4-FFF2-40B4-BE49-F238E27FC236}">
                <a16:creationId xmlns:a16="http://schemas.microsoft.com/office/drawing/2014/main" id="{ADB0C82F-1066-45E4-83FD-76787CB74708}"/>
              </a:ext>
            </a:extLst>
          </p:cNvPr>
          <p:cNvSpPr>
            <a:spLocks noGrp="1"/>
          </p:cNvSpPr>
          <p:nvPr>
            <p:ph type="title"/>
          </p:nvPr>
        </p:nvSpPr>
        <p:spPr>
          <a:xfrm>
            <a:off x="1277007" y="427038"/>
            <a:ext cx="7257393" cy="792162"/>
          </a:xfrm>
        </p:spPr>
        <p:txBody>
          <a:bodyPr/>
          <a:lstStyle/>
          <a:p>
            <a:pPr eaLnBrk="1" hangingPunct="1"/>
            <a:r>
              <a:rPr lang="en-US" altLang="en-US" sz="2400" b="1" dirty="0"/>
              <a:t>HEART SOUNDS: ASSOCIATION WITH  CARDIAC CYCLE</a:t>
            </a:r>
          </a:p>
        </p:txBody>
      </p:sp>
      <p:graphicFrame>
        <p:nvGraphicFramePr>
          <p:cNvPr id="18" name="Table 17">
            <a:extLst>
              <a:ext uri="{FF2B5EF4-FFF2-40B4-BE49-F238E27FC236}">
                <a16:creationId xmlns:a16="http://schemas.microsoft.com/office/drawing/2014/main" id="{8BE06F79-B393-43D0-B925-DE28AB1C5559}"/>
              </a:ext>
            </a:extLst>
          </p:cNvPr>
          <p:cNvGraphicFramePr>
            <a:graphicFrameLocks noGrp="1"/>
          </p:cNvGraphicFramePr>
          <p:nvPr/>
        </p:nvGraphicFramePr>
        <p:xfrm>
          <a:off x="2133600" y="3810000"/>
          <a:ext cx="8001000" cy="365392"/>
        </p:xfrm>
        <a:graphic>
          <a:graphicData uri="http://schemas.openxmlformats.org/drawingml/2006/table">
            <a:tbl>
              <a:tblPr firstRow="1" bandRow="1">
                <a:tableStyleId>{5C22544A-7EE6-4342-B048-85BDC9FD1C3A}</a:tableStyleId>
              </a:tblPr>
              <a:tblGrid>
                <a:gridCol w="2971799">
                  <a:extLst>
                    <a:ext uri="{9D8B030D-6E8A-4147-A177-3AD203B41FA5}">
                      <a16:colId xmlns:a16="http://schemas.microsoft.com/office/drawing/2014/main" val="20000"/>
                    </a:ext>
                  </a:extLst>
                </a:gridCol>
                <a:gridCol w="5029201">
                  <a:extLst>
                    <a:ext uri="{9D8B030D-6E8A-4147-A177-3AD203B41FA5}">
                      <a16:colId xmlns:a16="http://schemas.microsoft.com/office/drawing/2014/main" val="20001"/>
                    </a:ext>
                  </a:extLst>
                </a:gridCol>
              </a:tblGrid>
              <a:tr h="365125">
                <a:tc>
                  <a:txBody>
                    <a:bodyPr/>
                    <a:lstStyle/>
                    <a:p>
                      <a:r>
                        <a:rPr lang="en-US" sz="1800" dirty="0">
                          <a:solidFill>
                            <a:schemeClr val="tx1"/>
                          </a:solidFill>
                        </a:rPr>
                        <a:t>0.3Sec.</a:t>
                      </a:r>
                    </a:p>
                  </a:txBody>
                  <a:tcPr marT="45536" marB="4553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US" sz="1800" b="1" kern="1200" dirty="0">
                          <a:solidFill>
                            <a:schemeClr val="tx1"/>
                          </a:solidFill>
                          <a:latin typeface="+mn-lt"/>
                          <a:ea typeface="+mn-ea"/>
                          <a:cs typeface="+mn-cs"/>
                        </a:rPr>
                        <a:t>0.5 sec.</a:t>
                      </a:r>
                    </a:p>
                  </a:txBody>
                  <a:tcPr marT="45536" marB="45536"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0734" name="TextBox 8">
            <a:extLst>
              <a:ext uri="{FF2B5EF4-FFF2-40B4-BE49-F238E27FC236}">
                <a16:creationId xmlns:a16="http://schemas.microsoft.com/office/drawing/2014/main" id="{123C151F-70EC-4777-9973-0E285AB174D2}"/>
              </a:ext>
            </a:extLst>
          </p:cNvPr>
          <p:cNvSpPr txBox="1">
            <a:spLocks noChangeArrowheads="1"/>
          </p:cNvSpPr>
          <p:nvPr/>
        </p:nvSpPr>
        <p:spPr bwMode="auto">
          <a:xfrm>
            <a:off x="1600200" y="4873626"/>
            <a:ext cx="1524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cs typeface="Times New Roman" panose="02020603050405020304" pitchFamily="18" charset="0"/>
              </a:defRPr>
            </a:lvl5pPr>
            <a:lvl6pPr marL="25146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6pPr>
            <a:lvl7pPr marL="29718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7pPr>
            <a:lvl8pPr marL="34290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8pPr>
            <a:lvl9pPr marL="38862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1 </a:t>
            </a:r>
            <a:r>
              <a:rPr kumimoji="0" lang="en-US" altLang="en-US" sz="1400" b="0" i="0" u="none" strike="noStrike" kern="1200" cap="none" spc="0" normalizeH="0" baseline="30000" noProof="0">
                <a:ln>
                  <a:noFill/>
                </a:ln>
                <a:solidFill>
                  <a:prstClr val="black"/>
                </a:solidFill>
                <a:effectLst/>
                <a:uLnTx/>
                <a:uFillTx/>
                <a:latin typeface="Times New Roman" panose="02020603050405020304" pitchFamily="18" charset="0"/>
                <a:ea typeface="+mn-ea"/>
                <a:cs typeface="Times New Roman" panose="02020603050405020304" pitchFamily="18" charset="0"/>
              </a:rPr>
              <a:t>st</a:t>
            </a:r>
            <a:r>
              <a:rPr kumimoji="0" lang="en-US" altLang="en-US" sz="1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Heart Sound</a:t>
            </a:r>
          </a:p>
        </p:txBody>
      </p:sp>
      <p:sp>
        <p:nvSpPr>
          <p:cNvPr id="30735" name="TextBox 9">
            <a:extLst>
              <a:ext uri="{FF2B5EF4-FFF2-40B4-BE49-F238E27FC236}">
                <a16:creationId xmlns:a16="http://schemas.microsoft.com/office/drawing/2014/main" id="{DA1BA112-F999-425D-A8E5-CA1CAA292717}"/>
              </a:ext>
            </a:extLst>
          </p:cNvPr>
          <p:cNvSpPr txBox="1">
            <a:spLocks noChangeArrowheads="1"/>
          </p:cNvSpPr>
          <p:nvPr/>
        </p:nvSpPr>
        <p:spPr bwMode="auto">
          <a:xfrm>
            <a:off x="4343400" y="4876801"/>
            <a:ext cx="1524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cs typeface="Times New Roman" panose="02020603050405020304" pitchFamily="18" charset="0"/>
              </a:defRPr>
            </a:lvl5pPr>
            <a:lvl6pPr marL="25146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6pPr>
            <a:lvl7pPr marL="29718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7pPr>
            <a:lvl8pPr marL="34290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8pPr>
            <a:lvl9pPr marL="38862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2 </a:t>
            </a:r>
            <a:r>
              <a:rPr kumimoji="0" lang="en-US" altLang="en-US" sz="1400" b="0" i="0" u="none" strike="noStrike" kern="1200" cap="none" spc="0" normalizeH="0" baseline="30000" noProof="0">
                <a:ln>
                  <a:noFill/>
                </a:ln>
                <a:solidFill>
                  <a:prstClr val="black"/>
                </a:solidFill>
                <a:effectLst/>
                <a:uLnTx/>
                <a:uFillTx/>
                <a:latin typeface="Times New Roman" panose="02020603050405020304" pitchFamily="18" charset="0"/>
                <a:ea typeface="+mn-ea"/>
                <a:cs typeface="Times New Roman" panose="02020603050405020304" pitchFamily="18" charset="0"/>
              </a:rPr>
              <a:t>nd</a:t>
            </a:r>
            <a:r>
              <a:rPr kumimoji="0" lang="en-US" altLang="en-US" sz="1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Heart Sound</a:t>
            </a:r>
          </a:p>
        </p:txBody>
      </p:sp>
      <p:sp>
        <p:nvSpPr>
          <p:cNvPr id="30736" name="TextBox 10">
            <a:extLst>
              <a:ext uri="{FF2B5EF4-FFF2-40B4-BE49-F238E27FC236}">
                <a16:creationId xmlns:a16="http://schemas.microsoft.com/office/drawing/2014/main" id="{809EFEC9-FCC9-4FEF-A72E-992C7BE6EBE2}"/>
              </a:ext>
            </a:extLst>
          </p:cNvPr>
          <p:cNvSpPr txBox="1">
            <a:spLocks noChangeArrowheads="1"/>
          </p:cNvSpPr>
          <p:nvPr/>
        </p:nvSpPr>
        <p:spPr bwMode="auto">
          <a:xfrm>
            <a:off x="6096000" y="4876801"/>
            <a:ext cx="1600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cs typeface="Times New Roman" panose="02020603050405020304" pitchFamily="18" charset="0"/>
              </a:defRPr>
            </a:lvl5pPr>
            <a:lvl6pPr marL="25146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6pPr>
            <a:lvl7pPr marL="29718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7pPr>
            <a:lvl8pPr marL="34290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8pPr>
            <a:lvl9pPr marL="38862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3 </a:t>
            </a:r>
            <a:r>
              <a:rPr kumimoji="0" lang="en-US" altLang="en-US" sz="1400" b="0" i="0" u="none" strike="noStrike" kern="1200" cap="none" spc="0" normalizeH="0" baseline="30000" noProof="0">
                <a:ln>
                  <a:noFill/>
                </a:ln>
                <a:solidFill>
                  <a:prstClr val="black"/>
                </a:solidFill>
                <a:effectLst/>
                <a:uLnTx/>
                <a:uFillTx/>
                <a:latin typeface="Times New Roman" panose="02020603050405020304" pitchFamily="18" charset="0"/>
                <a:ea typeface="+mn-ea"/>
                <a:cs typeface="Times New Roman" panose="02020603050405020304" pitchFamily="18" charset="0"/>
              </a:rPr>
              <a:t>rd</a:t>
            </a:r>
            <a:r>
              <a:rPr kumimoji="0" lang="en-US" altLang="en-US" sz="1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Heart Sound</a:t>
            </a:r>
          </a:p>
        </p:txBody>
      </p:sp>
      <p:sp>
        <p:nvSpPr>
          <p:cNvPr id="30737" name="TextBox 18">
            <a:extLst>
              <a:ext uri="{FF2B5EF4-FFF2-40B4-BE49-F238E27FC236}">
                <a16:creationId xmlns:a16="http://schemas.microsoft.com/office/drawing/2014/main" id="{5E0A2478-EBE5-41FA-8B11-8DB1271F4F2B}"/>
              </a:ext>
            </a:extLst>
          </p:cNvPr>
          <p:cNvSpPr txBox="1">
            <a:spLocks noChangeArrowheads="1"/>
          </p:cNvSpPr>
          <p:nvPr/>
        </p:nvSpPr>
        <p:spPr bwMode="auto">
          <a:xfrm>
            <a:off x="8839200" y="4876801"/>
            <a:ext cx="1524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cs typeface="Times New Roman" panose="02020603050405020304" pitchFamily="18" charset="0"/>
              </a:defRPr>
            </a:lvl5pPr>
            <a:lvl6pPr marL="25146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6pPr>
            <a:lvl7pPr marL="29718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7pPr>
            <a:lvl8pPr marL="34290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8pPr>
            <a:lvl9pPr marL="38862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4 </a:t>
            </a:r>
            <a:r>
              <a:rPr kumimoji="0" lang="en-US" altLang="en-US" sz="1400" b="0" i="0" u="none" strike="noStrike" kern="1200" cap="none" spc="0" normalizeH="0" baseline="30000" noProof="0">
                <a:ln>
                  <a:noFill/>
                </a:ln>
                <a:solidFill>
                  <a:prstClr val="black"/>
                </a:solidFill>
                <a:effectLst/>
                <a:uLnTx/>
                <a:uFillTx/>
                <a:latin typeface="Times New Roman" panose="02020603050405020304" pitchFamily="18" charset="0"/>
                <a:ea typeface="+mn-ea"/>
                <a:cs typeface="Times New Roman" panose="02020603050405020304" pitchFamily="18" charset="0"/>
              </a:rPr>
              <a:t>th</a:t>
            </a:r>
            <a:r>
              <a:rPr kumimoji="0" lang="en-US" altLang="en-US" sz="14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Heart Sound</a:t>
            </a:r>
          </a:p>
        </p:txBody>
      </p:sp>
      <p:cxnSp>
        <p:nvCxnSpPr>
          <p:cNvPr id="23" name="Straight Arrow Connector 22">
            <a:extLst>
              <a:ext uri="{FF2B5EF4-FFF2-40B4-BE49-F238E27FC236}">
                <a16:creationId xmlns:a16="http://schemas.microsoft.com/office/drawing/2014/main" id="{97860427-1F9F-46B6-BB66-4F7E727EB5AD}"/>
              </a:ext>
            </a:extLst>
          </p:cNvPr>
          <p:cNvCxnSpPr/>
          <p:nvPr/>
        </p:nvCxnSpPr>
        <p:spPr>
          <a:xfrm rot="5400000" flipH="1" flipV="1">
            <a:off x="1830388" y="4494213"/>
            <a:ext cx="60801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943B18FC-9180-4BB5-861D-D2BE73C9B860}"/>
              </a:ext>
            </a:extLst>
          </p:cNvPr>
          <p:cNvCxnSpPr/>
          <p:nvPr/>
        </p:nvCxnSpPr>
        <p:spPr>
          <a:xfrm rot="5400000" flipH="1" flipV="1">
            <a:off x="4802188" y="4494213"/>
            <a:ext cx="60801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CB01E15-37D8-4BE8-B022-CFCDAA89EB06}"/>
              </a:ext>
            </a:extLst>
          </p:cNvPr>
          <p:cNvCxnSpPr/>
          <p:nvPr/>
        </p:nvCxnSpPr>
        <p:spPr>
          <a:xfrm rot="5400000" flipH="1" flipV="1">
            <a:off x="6554788" y="4494213"/>
            <a:ext cx="60801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B2331C5-76E7-487F-AACF-7C0E5E8F9AEB}"/>
              </a:ext>
            </a:extLst>
          </p:cNvPr>
          <p:cNvCxnSpPr/>
          <p:nvPr/>
        </p:nvCxnSpPr>
        <p:spPr>
          <a:xfrm rot="5400000" flipH="1" flipV="1">
            <a:off x="9678988" y="4494213"/>
            <a:ext cx="60801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9" name="Table 18">
            <a:extLst>
              <a:ext uri="{FF2B5EF4-FFF2-40B4-BE49-F238E27FC236}">
                <a16:creationId xmlns:a16="http://schemas.microsoft.com/office/drawing/2014/main" id="{5F84E45D-DA13-4FD8-B5EC-CDE345825DE0}"/>
              </a:ext>
            </a:extLst>
          </p:cNvPr>
          <p:cNvGraphicFramePr>
            <a:graphicFrameLocks noGrp="1"/>
          </p:cNvGraphicFramePr>
          <p:nvPr/>
        </p:nvGraphicFramePr>
        <p:xfrm>
          <a:off x="1828800" y="6257926"/>
          <a:ext cx="8610600" cy="295275"/>
        </p:xfrm>
        <a:graphic>
          <a:graphicData uri="http://schemas.openxmlformats.org/drawingml/2006/table">
            <a:tbl>
              <a:tblPr firstRow="1" bandRow="1">
                <a:tableStyleId>{5C22544A-7EE6-4342-B048-85BDC9FD1C3A}</a:tableStyleId>
              </a:tblPr>
              <a:tblGrid>
                <a:gridCol w="8610600">
                  <a:extLst>
                    <a:ext uri="{9D8B030D-6E8A-4147-A177-3AD203B41FA5}">
                      <a16:colId xmlns:a16="http://schemas.microsoft.com/office/drawing/2014/main" val="20000"/>
                    </a:ext>
                  </a:extLst>
                </a:gridCol>
              </a:tblGrid>
              <a:tr h="295275">
                <a:tc>
                  <a:txBody>
                    <a:bodyPr/>
                    <a:lstStyle/>
                    <a:p>
                      <a:pPr algn="ctr"/>
                      <a:r>
                        <a:rPr lang="en-US" sz="1200" dirty="0">
                          <a:solidFill>
                            <a:schemeClr val="tx1">
                              <a:lumMod val="65000"/>
                              <a:lumOff val="35000"/>
                            </a:schemeClr>
                          </a:solidFill>
                        </a:rPr>
                        <a:t>AS</a:t>
                      </a:r>
                      <a:r>
                        <a:rPr lang="en-US" sz="1200" baseline="0" dirty="0">
                          <a:solidFill>
                            <a:schemeClr val="tx1">
                              <a:lumMod val="65000"/>
                              <a:lumOff val="35000"/>
                            </a:schemeClr>
                          </a:solidFill>
                        </a:rPr>
                        <a:t> – </a:t>
                      </a:r>
                      <a:r>
                        <a:rPr lang="en-US" sz="1200" baseline="0" dirty="0" err="1">
                          <a:solidFill>
                            <a:schemeClr val="tx1">
                              <a:lumMod val="65000"/>
                              <a:lumOff val="35000"/>
                            </a:schemeClr>
                          </a:solidFill>
                        </a:rPr>
                        <a:t>Atrial</a:t>
                      </a:r>
                      <a:r>
                        <a:rPr lang="en-US" sz="1200" baseline="0" dirty="0">
                          <a:solidFill>
                            <a:schemeClr val="tx1">
                              <a:lumMod val="65000"/>
                              <a:lumOff val="35000"/>
                            </a:schemeClr>
                          </a:solidFill>
                        </a:rPr>
                        <a:t> Systole;      </a:t>
                      </a:r>
                      <a:r>
                        <a:rPr lang="en-US" sz="1200" dirty="0">
                          <a:solidFill>
                            <a:schemeClr val="tx1">
                              <a:lumMod val="65000"/>
                              <a:lumOff val="35000"/>
                            </a:schemeClr>
                          </a:solidFill>
                        </a:rPr>
                        <a:t>AD – </a:t>
                      </a:r>
                      <a:r>
                        <a:rPr lang="en-US" sz="1200" dirty="0" err="1">
                          <a:solidFill>
                            <a:schemeClr val="tx1">
                              <a:lumMod val="65000"/>
                              <a:lumOff val="35000"/>
                            </a:schemeClr>
                          </a:solidFill>
                        </a:rPr>
                        <a:t>Atrial</a:t>
                      </a:r>
                      <a:r>
                        <a:rPr lang="en-US" sz="1200" dirty="0">
                          <a:solidFill>
                            <a:schemeClr val="tx1">
                              <a:lumMod val="65000"/>
                              <a:lumOff val="35000"/>
                            </a:schemeClr>
                          </a:solidFill>
                        </a:rPr>
                        <a:t> Diastole ;       </a:t>
                      </a:r>
                      <a:r>
                        <a:rPr lang="en-US" sz="1200" baseline="0" dirty="0">
                          <a:solidFill>
                            <a:schemeClr val="tx1">
                              <a:lumMod val="65000"/>
                              <a:lumOff val="35000"/>
                            </a:schemeClr>
                          </a:solidFill>
                        </a:rPr>
                        <a:t>VS – Ventricular systole;      VD – Ventricular diastole </a:t>
                      </a:r>
                      <a:endParaRPr lang="en-US" sz="1200" b="1" kern="1200" dirty="0">
                        <a:solidFill>
                          <a:schemeClr val="tx1">
                            <a:lumMod val="65000"/>
                            <a:lumOff val="35000"/>
                          </a:schemeClr>
                        </a:solidFill>
                        <a:latin typeface="+mn-lt"/>
                        <a:ea typeface="+mn-ea"/>
                        <a:cs typeface="+mn-cs"/>
                      </a:endParaRPr>
                    </a:p>
                  </a:txBody>
                  <a:tcPr marT="45819" marB="4581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15" name="TextBox 14">
            <a:extLst>
              <a:ext uri="{FF2B5EF4-FFF2-40B4-BE49-F238E27FC236}">
                <a16:creationId xmlns:a16="http://schemas.microsoft.com/office/drawing/2014/main" id="{2B02BEF7-C607-42B1-888A-6167E2B6D8F3}"/>
              </a:ext>
            </a:extLst>
          </p:cNvPr>
          <p:cNvSpPr txBox="1"/>
          <p:nvPr/>
        </p:nvSpPr>
        <p:spPr>
          <a:xfrm>
            <a:off x="3484180" y="1488558"/>
            <a:ext cx="6093372" cy="369332"/>
          </a:xfrm>
          <a:prstGeom prst="rect">
            <a:avLst/>
          </a:prstGeom>
          <a:noFill/>
        </p:spPr>
        <p:txBody>
          <a:bodyPr wrap="square">
            <a:spAutoFit/>
          </a:bodyPr>
          <a:lstStyle/>
          <a:p>
            <a:pPr eaLnBrk="1" fontAlgn="auto" hangingPunct="1">
              <a:spcAft>
                <a:spcPts val="0"/>
              </a:spcAft>
              <a:defRPr/>
            </a:pPr>
            <a:r>
              <a:rPr lang="en-US" dirty="0"/>
              <a:t>At a normal heart rate, one cardiac cycle last for </a:t>
            </a:r>
            <a:r>
              <a:rPr lang="en-US" i="1" dirty="0"/>
              <a:t>0.8 seconds</a:t>
            </a:r>
            <a:r>
              <a:rPr lang="en-US" dirty="0"/>
              <a:t>!</a:t>
            </a:r>
          </a:p>
        </p:txBody>
      </p:sp>
      <p:sp>
        <p:nvSpPr>
          <p:cNvPr id="17" name="TextBox 16">
            <a:extLst>
              <a:ext uri="{FF2B5EF4-FFF2-40B4-BE49-F238E27FC236}">
                <a16:creationId xmlns:a16="http://schemas.microsoft.com/office/drawing/2014/main" id="{28C7EB62-6C64-4CC5-8EE2-467735F9C05E}"/>
              </a:ext>
            </a:extLst>
          </p:cNvPr>
          <p:cNvSpPr txBox="1"/>
          <p:nvPr/>
        </p:nvSpPr>
        <p:spPr>
          <a:xfrm>
            <a:off x="3484180" y="5548948"/>
            <a:ext cx="6117020" cy="341632"/>
          </a:xfrm>
          <a:prstGeom prst="rect">
            <a:avLst/>
          </a:prstGeom>
          <a:noFill/>
        </p:spPr>
        <p:txBody>
          <a:bodyPr wrap="square">
            <a:spAutoFit/>
          </a:bodyPr>
          <a:lstStyle/>
          <a:p>
            <a:pPr eaLnBrk="1" hangingPunct="1">
              <a:lnSpc>
                <a:spcPct val="90000"/>
              </a:lnSpc>
            </a:pPr>
            <a:r>
              <a:rPr lang="en-US" altLang="en-US" dirty="0">
                <a:solidFill>
                  <a:schemeClr val="hlink"/>
                </a:solidFill>
              </a:rPr>
              <a:t>Cardiac Cycle</a:t>
            </a:r>
            <a:r>
              <a:rPr lang="en-US" altLang="en-US" dirty="0"/>
              <a:t> = “events of one complete heartbeat”</a:t>
            </a:r>
          </a:p>
        </p:txBody>
      </p:sp>
    </p:spTree>
    <p:extLst>
      <p:ext uri="{BB962C8B-B14F-4D97-AF65-F5344CB8AC3E}">
        <p14:creationId xmlns:p14="http://schemas.microsoft.com/office/powerpoint/2010/main" val="4019917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EC5823726B9434F9265DB64A8FFF9D7" ma:contentTypeVersion="2" ma:contentTypeDescription="Create a new document." ma:contentTypeScope="" ma:versionID="e48f093dee36ebeb48eac6a11b377fa5">
  <xsd:schema xmlns:xsd="http://www.w3.org/2001/XMLSchema" xmlns:xs="http://www.w3.org/2001/XMLSchema" xmlns:p="http://schemas.microsoft.com/office/2006/metadata/properties" xmlns:ns2="a079000d-8966-4c5a-9331-218429b85427" targetNamespace="http://schemas.microsoft.com/office/2006/metadata/properties" ma:root="true" ma:fieldsID="72d698c547c2428abc8b0b99b7bfee3f" ns2:_="">
    <xsd:import namespace="a079000d-8966-4c5a-9331-218429b8542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79000d-8966-4c5a-9331-218429b854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121430-D4B8-4982-966D-8956282AB895}"/>
</file>

<file path=customXml/itemProps2.xml><?xml version="1.0" encoding="utf-8"?>
<ds:datastoreItem xmlns:ds="http://schemas.openxmlformats.org/officeDocument/2006/customXml" ds:itemID="{17B18327-CAE3-4CD8-9DCB-99BFF414AC2C}"/>
</file>

<file path=customXml/itemProps3.xml><?xml version="1.0" encoding="utf-8"?>
<ds:datastoreItem xmlns:ds="http://schemas.openxmlformats.org/officeDocument/2006/customXml" ds:itemID="{80F933D0-F00A-4811-BB8F-CC3BCD830C68}"/>
</file>

<file path=docProps/app.xml><?xml version="1.0" encoding="utf-8"?>
<Properties xmlns="http://schemas.openxmlformats.org/officeDocument/2006/extended-properties" xmlns:vt="http://schemas.openxmlformats.org/officeDocument/2006/docPropsVTypes">
  <TotalTime>237</TotalTime>
  <Words>1078</Words>
  <Application>Microsoft Office PowerPoint</Application>
  <PresentationFormat>Widescreen</PresentationFormat>
  <Paragraphs>106</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Times</vt:lpstr>
      <vt:lpstr>Times New Roman</vt:lpstr>
      <vt:lpstr>Tw Cen MT</vt:lpstr>
      <vt:lpstr>Office Theme</vt:lpstr>
      <vt:lpstr>Regulation of cardiac output</vt:lpstr>
      <vt:lpstr>Regulation of cardiac output ( implication of frank- starling law)</vt:lpstr>
      <vt:lpstr>      </vt:lpstr>
      <vt:lpstr>PowerPoint Presentation</vt:lpstr>
      <vt:lpstr>PowerPoint Presentation</vt:lpstr>
      <vt:lpstr>PowerPoint Presentation</vt:lpstr>
      <vt:lpstr>Ventricular Compliance </vt:lpstr>
      <vt:lpstr>PowerPoint Presentation</vt:lpstr>
      <vt:lpstr>HEART SOUNDS: ASSOCIATION WITH  CARDIAC CYCLE</vt:lpstr>
      <vt:lpstr>PowerPoint Presentation</vt:lpstr>
      <vt:lpstr>Isometric/isotonic contractions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Metarterioles and precapillary sphincter   </dc:title>
  <dc:creator>arwa rawashdeh</dc:creator>
  <cp:lastModifiedBy>arwa rawashdeh</cp:lastModifiedBy>
  <cp:revision>20</cp:revision>
  <dcterms:created xsi:type="dcterms:W3CDTF">2021-05-09T09:26:59Z</dcterms:created>
  <dcterms:modified xsi:type="dcterms:W3CDTF">2021-05-15T17:59:40Z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0x0101007EC5823726B9434F9265DB64A8FFF9D7</vt:lpwstr>
  </property>
</Properties>
</file>