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 id="2147483686" r:id="rId2"/>
    <p:sldMasterId id="2147483699" r:id="rId3"/>
    <p:sldMasterId id="2147483711" r:id="rId4"/>
    <p:sldMasterId id="2147483723" r:id="rId5"/>
  </p:sldMasterIdLst>
  <p:notesMasterIdLst>
    <p:notesMasterId r:id="rId34"/>
  </p:notesMasterIdLst>
  <p:sldIdLst>
    <p:sldId id="581" r:id="rId6"/>
    <p:sldId id="695" r:id="rId7"/>
    <p:sldId id="339" r:id="rId8"/>
    <p:sldId id="272" r:id="rId9"/>
    <p:sldId id="257" r:id="rId10"/>
    <p:sldId id="307" r:id="rId11"/>
    <p:sldId id="280" r:id="rId12"/>
    <p:sldId id="301" r:id="rId13"/>
    <p:sldId id="300" r:id="rId14"/>
    <p:sldId id="303" r:id="rId15"/>
    <p:sldId id="282" r:id="rId16"/>
    <p:sldId id="766" r:id="rId17"/>
    <p:sldId id="408" r:id="rId18"/>
    <p:sldId id="767" r:id="rId19"/>
    <p:sldId id="768" r:id="rId20"/>
    <p:sldId id="341" r:id="rId21"/>
    <p:sldId id="328" r:id="rId22"/>
    <p:sldId id="769" r:id="rId23"/>
    <p:sldId id="770" r:id="rId24"/>
    <p:sldId id="311" r:id="rId25"/>
    <p:sldId id="343" r:id="rId26"/>
    <p:sldId id="771" r:id="rId27"/>
    <p:sldId id="406" r:id="rId28"/>
    <p:sldId id="376" r:id="rId29"/>
    <p:sldId id="772" r:id="rId30"/>
    <p:sldId id="774" r:id="rId31"/>
    <p:sldId id="773" r:id="rId32"/>
    <p:sldId id="77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00FF"/>
    <a:srgbClr val="00FFFF"/>
    <a:srgbClr val="66FF33"/>
    <a:srgbClr val="FF6600"/>
    <a:srgbClr val="FFCCFF"/>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97" autoAdjust="0"/>
    <p:restoredTop sz="78833" autoAdjust="0"/>
  </p:normalViewPr>
  <p:slideViewPr>
    <p:cSldViewPr>
      <p:cViewPr varScale="1">
        <p:scale>
          <a:sx n="57" d="100"/>
          <a:sy n="57" d="100"/>
        </p:scale>
        <p:origin x="196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C7B503C-D620-44ED-BB33-E1668BB9A6B3}" type="datetimeFigureOut">
              <a:rPr lang="ar-SA" smtClean="0"/>
              <a:pPr/>
              <a:t>08/06/1441</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48617A6-5DA6-4A20-9CBC-AD2F31C17FCB}" type="slidenum">
              <a:rPr lang="ar-SA" smtClean="0"/>
              <a:pPr/>
              <a:t>‹#›</a:t>
            </a:fld>
            <a:endParaRPr lang="ar-SA"/>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Blood-testis_barrier"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en.wikipedia.org/wiki/Inhibin" TargetMode="External"/><Relationship Id="rId5" Type="http://schemas.openxmlformats.org/officeDocument/2006/relationships/hyperlink" Target="http://en.wikipedia.org/wiki/Testosterone" TargetMode="External"/><Relationship Id="rId4" Type="http://schemas.openxmlformats.org/officeDocument/2006/relationships/hyperlink" Target="http://en.wikipedia.org/wiki/Androgen-binding_protein"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ar-SA"/>
          </a:p>
        </p:txBody>
      </p:sp>
      <p:sp>
        <p:nvSpPr>
          <p:cNvPr id="131076" name="Slide Number Placeholder 3"/>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524345-A60F-4C92-AE14-5A09246F475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27511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F48617A6-5DA6-4A20-9CBC-AD2F31C17FCB}" type="slidenum">
              <a:rPr lang="ar-SA" smtClean="0"/>
              <a:pPr/>
              <a:t>13</a:t>
            </a:fld>
            <a:endParaRPr lang="ar-S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ar-SA" sz="1200" b="1" dirty="0">
                <a:latin typeface="Times New Roman" pitchFamily="18" charset="0"/>
                <a:cs typeface="Times New Roman" pitchFamily="18" charset="0"/>
              </a:rPr>
              <a:t>Sertoli cells </a:t>
            </a:r>
            <a:endParaRPr lang="en-US" sz="1200" b="1" dirty="0">
              <a:latin typeface="Times New Roman" pitchFamily="18" charset="0"/>
              <a:cs typeface="Times New Roman" pitchFamily="18" charset="0"/>
            </a:endParaRPr>
          </a:p>
          <a:p>
            <a:pPr marL="533400" indent="-533400" algn="just" rtl="0">
              <a:buFontTx/>
              <a:buAutoNum type="arabicPeriod"/>
            </a:pPr>
            <a:r>
              <a:rPr lang="ar-SA" sz="1200" b="1" dirty="0">
                <a:latin typeface="Times New Roman" pitchFamily="18" charset="0"/>
                <a:cs typeface="Times New Roman" pitchFamily="18" charset="0"/>
              </a:rPr>
              <a:t>Maintain the environment necessary for development and maturation via the </a:t>
            </a:r>
            <a:r>
              <a:rPr lang="ar-SA" sz="1200" b="1" dirty="0">
                <a:latin typeface="Times New Roman" pitchFamily="18" charset="0"/>
                <a:cs typeface="Times New Roman" pitchFamily="18" charset="0"/>
                <a:hlinkClick r:id="rId3" tooltip="Blood-testis barrier"/>
              </a:rPr>
              <a:t>blood-testis barrier</a:t>
            </a:r>
            <a:r>
              <a:rPr lang="ar-SA" sz="1200" b="1" dirty="0">
                <a:latin typeface="Times New Roman" pitchFamily="18" charset="0"/>
                <a:cs typeface="Times New Roman" pitchFamily="18" charset="0"/>
              </a:rPr>
              <a:t> .</a:t>
            </a:r>
          </a:p>
          <a:p>
            <a:pPr marL="533400" indent="-533400" algn="just" rtl="0">
              <a:buFontTx/>
              <a:buAutoNum type="arabicPeriod"/>
            </a:pPr>
            <a:r>
              <a:rPr lang="ar-SA" sz="1200" b="1" dirty="0">
                <a:latin typeface="Times New Roman" pitchFamily="18" charset="0"/>
                <a:cs typeface="Times New Roman" pitchFamily="18" charset="0"/>
              </a:rPr>
              <a:t>Secrete substances initiating meiosis. </a:t>
            </a:r>
          </a:p>
          <a:p>
            <a:pPr marL="533400" indent="-533400" algn="just" rtl="0">
              <a:buFontTx/>
              <a:buAutoNum type="arabicPeriod"/>
            </a:pPr>
            <a:r>
              <a:rPr lang="ar-SA" sz="1200" b="1" dirty="0">
                <a:latin typeface="Times New Roman" pitchFamily="18" charset="0"/>
                <a:cs typeface="Times New Roman" pitchFamily="18" charset="0"/>
              </a:rPr>
              <a:t>Secrete supporting testicular fluid .</a:t>
            </a:r>
          </a:p>
          <a:p>
            <a:pPr marL="533400" indent="-533400" algn="just" rtl="0">
              <a:buFontTx/>
              <a:buAutoNum type="arabicPeriod"/>
            </a:pPr>
            <a:r>
              <a:rPr lang="ar-SA" sz="1200" b="1" dirty="0">
                <a:latin typeface="Times New Roman" pitchFamily="18" charset="0"/>
                <a:cs typeface="Times New Roman" pitchFamily="18" charset="0"/>
              </a:rPr>
              <a:t>Secrete </a:t>
            </a:r>
            <a:r>
              <a:rPr lang="ar-SA" sz="1200" b="1" dirty="0">
                <a:latin typeface="Times New Roman" pitchFamily="18" charset="0"/>
                <a:cs typeface="Times New Roman" pitchFamily="18" charset="0"/>
                <a:hlinkClick r:id="rId4" tooltip="Androgen-binding protein"/>
              </a:rPr>
              <a:t>androgen-binding protein</a:t>
            </a:r>
            <a:r>
              <a:rPr lang="ar-SA" sz="1200" b="1" dirty="0">
                <a:latin typeface="Times New Roman" pitchFamily="18" charset="0"/>
                <a:cs typeface="Times New Roman" pitchFamily="18" charset="0"/>
              </a:rPr>
              <a:t>, which concentrates </a:t>
            </a:r>
            <a:r>
              <a:rPr lang="ar-SA" sz="1200" b="1" dirty="0">
                <a:latin typeface="Times New Roman" pitchFamily="18" charset="0"/>
                <a:cs typeface="Times New Roman" pitchFamily="18" charset="0"/>
                <a:hlinkClick r:id="rId5" tooltip="Testosterone"/>
              </a:rPr>
              <a:t>testosterone</a:t>
            </a:r>
            <a:r>
              <a:rPr lang="ar-SA" sz="1200" b="1" dirty="0">
                <a:latin typeface="Times New Roman" pitchFamily="18" charset="0"/>
                <a:cs typeface="Times New Roman" pitchFamily="18" charset="0"/>
              </a:rPr>
              <a:t> in close proximity to the developing gametes. </a:t>
            </a:r>
          </a:p>
          <a:p>
            <a:pPr marL="533400" indent="-533400" algn="just" rtl="0">
              <a:buFontTx/>
              <a:buAutoNum type="arabicPeriod"/>
            </a:pPr>
            <a:r>
              <a:rPr lang="ar-SA" sz="1200" b="1" dirty="0">
                <a:latin typeface="Times New Roman" pitchFamily="18" charset="0"/>
                <a:cs typeface="Times New Roman" pitchFamily="18" charset="0"/>
              </a:rPr>
              <a:t>Secrete hormones effecting pituitary gland control of spermatogenesis, particularly the polypeptide hormone, </a:t>
            </a:r>
            <a:r>
              <a:rPr lang="ar-SA" sz="1200" b="1" dirty="0">
                <a:latin typeface="Times New Roman" pitchFamily="18" charset="0"/>
                <a:cs typeface="Times New Roman" pitchFamily="18" charset="0"/>
                <a:hlinkClick r:id="rId6" tooltip="Inhibin"/>
              </a:rPr>
              <a:t>inhibin</a:t>
            </a:r>
            <a:r>
              <a:rPr lang="ar-SA" sz="1200" b="1" dirty="0">
                <a:latin typeface="Times New Roman" pitchFamily="18" charset="0"/>
                <a:cs typeface="Times New Roman" pitchFamily="18" charset="0"/>
              </a:rPr>
              <a:t> .</a:t>
            </a:r>
          </a:p>
          <a:p>
            <a:pPr marL="533400" indent="-533400" algn="just" rtl="0">
              <a:buFontTx/>
              <a:buAutoNum type="arabicPeriod"/>
            </a:pPr>
            <a:r>
              <a:rPr lang="ar-SA" sz="1200" b="1" dirty="0">
                <a:latin typeface="Times New Roman" pitchFamily="18" charset="0"/>
                <a:cs typeface="Times New Roman" pitchFamily="18" charset="0"/>
              </a:rPr>
              <a:t>Phagocytose residual cytoplasm left over from spermiogenesis</a:t>
            </a:r>
            <a:r>
              <a:rPr lang="en-US" sz="1200" b="1" dirty="0">
                <a:latin typeface="Times New Roman" pitchFamily="18" charset="0"/>
                <a:cs typeface="Times New Roman" pitchFamily="18" charset="0"/>
              </a:rPr>
              <a:t>.</a:t>
            </a:r>
          </a:p>
          <a:p>
            <a:pPr algn="l" rtl="0"/>
            <a:endParaRPr lang="ar-SA" dirty="0"/>
          </a:p>
        </p:txBody>
      </p:sp>
      <p:sp>
        <p:nvSpPr>
          <p:cNvPr id="4" name="Slide Number Placeholder 3"/>
          <p:cNvSpPr>
            <a:spLocks noGrp="1"/>
          </p:cNvSpPr>
          <p:nvPr>
            <p:ph type="sldNum" sz="quarter" idx="10"/>
          </p:nvPr>
        </p:nvSpPr>
        <p:spPr/>
        <p:txBody>
          <a:bodyPr/>
          <a:lstStyle/>
          <a:p>
            <a:fld id="{F48617A6-5DA6-4A20-9CBC-AD2F31C17FCB}" type="slidenum">
              <a:rPr lang="ar-SA" smtClean="0"/>
              <a:pPr/>
              <a:t>16</a:t>
            </a:fld>
            <a:endParaRPr lang="ar-S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rtl="0">
              <a:lnSpc>
                <a:spcPct val="80000"/>
              </a:lnSpc>
              <a:buFont typeface="Wingdings" pitchFamily="2" charset="2"/>
              <a:buNone/>
            </a:pPr>
            <a:r>
              <a:rPr lang="en-US" b="1" dirty="0">
                <a:solidFill>
                  <a:srgbClr val="FF3300"/>
                </a:solidFill>
                <a:latin typeface="Times New Roman" pitchFamily="18" charset="0"/>
                <a:cs typeface="Times New Roman" pitchFamily="18" charset="0"/>
              </a:rPr>
              <a:t>Structure Of The Sperm</a:t>
            </a:r>
          </a:p>
          <a:p>
            <a:pPr algn="just" rtl="0">
              <a:lnSpc>
                <a:spcPct val="80000"/>
              </a:lnSpc>
              <a:buFont typeface="Wingdings" pitchFamily="2" charset="2"/>
              <a:buNone/>
            </a:pPr>
            <a:r>
              <a:rPr lang="en-US" b="1" dirty="0">
                <a:solidFill>
                  <a:srgbClr val="FF3300"/>
                </a:solidFill>
                <a:latin typeface="Times New Roman" pitchFamily="18" charset="0"/>
                <a:cs typeface="Times New Roman" pitchFamily="18" charset="0"/>
              </a:rPr>
              <a:t>The Head</a:t>
            </a:r>
            <a:endParaRPr lang="en-US" sz="1050" b="1" dirty="0"/>
          </a:p>
          <a:p>
            <a:pPr algn="just" rtl="0">
              <a:lnSpc>
                <a:spcPct val="80000"/>
              </a:lnSpc>
            </a:pPr>
            <a:r>
              <a:rPr lang="en-US" sz="1200" b="1" dirty="0">
                <a:latin typeface="Times New Roman" pitchFamily="18" charset="0"/>
                <a:cs typeface="Times New Roman" pitchFamily="18" charset="0"/>
              </a:rPr>
              <a:t>has two important features. </a:t>
            </a:r>
          </a:p>
          <a:p>
            <a:pPr algn="just" rtl="0">
              <a:lnSpc>
                <a:spcPct val="80000"/>
              </a:lnSpc>
              <a:buFontTx/>
              <a:buAutoNum type="arabicPeriod"/>
            </a:pPr>
            <a:r>
              <a:rPr lang="en-US" sz="1200" b="1" dirty="0">
                <a:solidFill>
                  <a:srgbClr val="00FF00"/>
                </a:solidFill>
                <a:latin typeface="Times New Roman" pitchFamily="18" charset="0"/>
                <a:cs typeface="Times New Roman" pitchFamily="18" charset="0"/>
              </a:rPr>
              <a:t>The acrosome</a:t>
            </a:r>
            <a:r>
              <a:rPr lang="en-US" sz="1200" b="1" dirty="0">
                <a:latin typeface="Times New Roman" pitchFamily="18" charset="0"/>
                <a:cs typeface="Times New Roman" pitchFamily="18" charset="0"/>
              </a:rPr>
              <a:t> (derived from Golgi apparatus) contains </a:t>
            </a:r>
            <a:r>
              <a:rPr lang="en-US" sz="1200" b="1" dirty="0">
                <a:solidFill>
                  <a:srgbClr val="FF3300"/>
                </a:solidFill>
                <a:latin typeface="Times New Roman" pitchFamily="18" charset="0"/>
                <a:cs typeface="Times New Roman" pitchFamily="18" charset="0"/>
              </a:rPr>
              <a:t>hydrolytic enzymes</a:t>
            </a:r>
            <a:r>
              <a:rPr lang="en-US" sz="1200" b="1" dirty="0">
                <a:latin typeface="Times New Roman" pitchFamily="18" charset="0"/>
                <a:cs typeface="Times New Roman" pitchFamily="18" charset="0"/>
              </a:rPr>
              <a:t> which are released when the sperm reaches an ovum. These enzymes digest the outer membrane of the egg (proteins and complex sugars) , allowing penetration of the sperm. </a:t>
            </a:r>
          </a:p>
          <a:p>
            <a:pPr algn="just" rtl="0">
              <a:lnSpc>
                <a:spcPct val="80000"/>
              </a:lnSpc>
              <a:buFontTx/>
              <a:buAutoNum type="arabicPeriod"/>
            </a:pPr>
            <a:r>
              <a:rPr lang="en-US" sz="1200" b="1" dirty="0">
                <a:solidFill>
                  <a:srgbClr val="00FF00"/>
                </a:solidFill>
                <a:latin typeface="Times New Roman" pitchFamily="18" charset="0"/>
                <a:cs typeface="Times New Roman" pitchFamily="18" charset="0"/>
              </a:rPr>
              <a:t>The nucleus</a:t>
            </a:r>
            <a:r>
              <a:rPr lang="en-US" sz="1200" b="1" dirty="0">
                <a:latin typeface="Times New Roman" pitchFamily="18" charset="0"/>
                <a:cs typeface="Times New Roman" pitchFamily="18" charset="0"/>
              </a:rPr>
              <a:t> (haploid) contains a single set of </a:t>
            </a:r>
            <a:r>
              <a:rPr lang="en-US" sz="1200" b="1" dirty="0">
                <a:solidFill>
                  <a:srgbClr val="FF3300"/>
                </a:solidFill>
                <a:latin typeface="Times New Roman" pitchFamily="18" charset="0"/>
                <a:cs typeface="Times New Roman" pitchFamily="18" charset="0"/>
              </a:rPr>
              <a:t>chromosomes</a:t>
            </a:r>
            <a:r>
              <a:rPr lang="en-US" sz="1200" b="1" dirty="0">
                <a:latin typeface="Times New Roman" pitchFamily="18" charset="0"/>
                <a:cs typeface="Times New Roman" pitchFamily="18" charset="0"/>
              </a:rPr>
              <a:t> derived from the male. This will include either an 'X' or 'Y' chromosome, because of the way the XY separate during meiosis. </a:t>
            </a:r>
          </a:p>
          <a:p>
            <a:pPr algn="just" rtl="0">
              <a:lnSpc>
                <a:spcPct val="80000"/>
              </a:lnSpc>
              <a:buFontTx/>
              <a:buNone/>
            </a:pPr>
            <a:r>
              <a:rPr lang="en-US" sz="1200" b="1" dirty="0">
                <a:latin typeface="Times New Roman" pitchFamily="18" charset="0"/>
                <a:cs typeface="Times New Roman" pitchFamily="18" charset="0"/>
              </a:rPr>
              <a:t>      </a:t>
            </a:r>
          </a:p>
          <a:p>
            <a:pPr algn="just" rtl="0">
              <a:lnSpc>
                <a:spcPct val="80000"/>
              </a:lnSpc>
              <a:buFontTx/>
              <a:buNone/>
            </a:pPr>
            <a:r>
              <a:rPr lang="en-US" sz="1200" b="1" dirty="0">
                <a:latin typeface="Times New Roman" pitchFamily="18" charset="0"/>
                <a:cs typeface="Times New Roman" pitchFamily="18" charset="0"/>
              </a:rPr>
              <a:t>In many species, a region of </a:t>
            </a:r>
            <a:r>
              <a:rPr lang="en-US" sz="1200" b="1" dirty="0">
                <a:solidFill>
                  <a:srgbClr val="FF3300"/>
                </a:solidFill>
                <a:latin typeface="Times New Roman" pitchFamily="18" charset="0"/>
                <a:cs typeface="Times New Roman" pitchFamily="18" charset="0"/>
              </a:rPr>
              <a:t>globular actin</a:t>
            </a:r>
            <a:r>
              <a:rPr lang="en-US" sz="1200" b="1" dirty="0">
                <a:latin typeface="Times New Roman" pitchFamily="18" charset="0"/>
                <a:cs typeface="Times New Roman" pitchFamily="18" charset="0"/>
              </a:rPr>
              <a:t> molecules lies between 1&amp;2 that used to extend a finger-like process during early stages of Fertilization. </a:t>
            </a:r>
          </a:p>
          <a:p>
            <a:pPr algn="just" rtl="0">
              <a:lnSpc>
                <a:spcPct val="90000"/>
              </a:lnSpc>
              <a:buFont typeface="Wingdings" pitchFamily="2" charset="2"/>
              <a:buNone/>
            </a:pPr>
            <a:endParaRPr lang="en-US" sz="1200" b="1" dirty="0">
              <a:solidFill>
                <a:srgbClr val="FF3300"/>
              </a:solidFill>
              <a:latin typeface="Times New Roman" pitchFamily="18" charset="0"/>
              <a:cs typeface="Times New Roman" pitchFamily="18" charset="0"/>
            </a:endParaRPr>
          </a:p>
          <a:p>
            <a:pPr algn="just" rtl="0">
              <a:lnSpc>
                <a:spcPct val="90000"/>
              </a:lnSpc>
              <a:buFont typeface="Wingdings" pitchFamily="2" charset="2"/>
              <a:buNone/>
            </a:pPr>
            <a:r>
              <a:rPr lang="en-US" sz="1200" b="1" dirty="0">
                <a:solidFill>
                  <a:srgbClr val="FF3300"/>
                </a:solidFill>
                <a:latin typeface="Times New Roman" pitchFamily="18" charset="0"/>
                <a:cs typeface="Times New Roman" pitchFamily="18" charset="0"/>
              </a:rPr>
              <a:t>The Middle Section</a:t>
            </a:r>
            <a:r>
              <a:rPr lang="en-US" sz="1200" b="1" dirty="0">
                <a:latin typeface="Times New Roman" pitchFamily="18" charset="0"/>
                <a:cs typeface="Times New Roman" pitchFamily="18" charset="0"/>
              </a:rPr>
              <a:t> </a:t>
            </a:r>
          </a:p>
          <a:p>
            <a:pPr algn="just" rtl="0">
              <a:lnSpc>
                <a:spcPct val="90000"/>
              </a:lnSpc>
            </a:pPr>
            <a:r>
              <a:rPr lang="en-US" sz="1200" b="1" dirty="0">
                <a:latin typeface="Times New Roman" pitchFamily="18" charset="0"/>
                <a:cs typeface="Times New Roman" pitchFamily="18" charset="0"/>
              </a:rPr>
              <a:t> behind the head, contains numerous </a:t>
            </a:r>
            <a:r>
              <a:rPr lang="en-US" sz="1200" b="1" dirty="0">
                <a:solidFill>
                  <a:srgbClr val="FF3300"/>
                </a:solidFill>
                <a:latin typeface="Times New Roman" pitchFamily="18" charset="0"/>
                <a:cs typeface="Times New Roman" pitchFamily="18" charset="0"/>
              </a:rPr>
              <a:t>mitochondria</a:t>
            </a:r>
            <a:r>
              <a:rPr lang="en-US" sz="1200" b="1" dirty="0">
                <a:latin typeface="Times New Roman" pitchFamily="18" charset="0"/>
                <a:cs typeface="Times New Roman" pitchFamily="18" charset="0"/>
              </a:rPr>
              <a:t>. These respire sugars in the semen to generate ATP in order to provide the </a:t>
            </a:r>
            <a:r>
              <a:rPr lang="en-US" sz="1200" b="1" dirty="0">
                <a:solidFill>
                  <a:srgbClr val="FF3300"/>
                </a:solidFill>
                <a:latin typeface="Times New Roman" pitchFamily="18" charset="0"/>
                <a:cs typeface="Times New Roman" pitchFamily="18" charset="0"/>
              </a:rPr>
              <a:t>energy</a:t>
            </a:r>
            <a:r>
              <a:rPr lang="en-US" sz="1200" b="1" dirty="0">
                <a:latin typeface="Times New Roman" pitchFamily="18" charset="0"/>
                <a:cs typeface="Times New Roman" pitchFamily="18" charset="0"/>
              </a:rPr>
              <a:t> for movement of the tail. </a:t>
            </a:r>
          </a:p>
          <a:p>
            <a:pPr algn="just" rtl="0">
              <a:lnSpc>
                <a:spcPct val="90000"/>
              </a:lnSpc>
              <a:buFont typeface="Wingdings" pitchFamily="2" charset="2"/>
              <a:buNone/>
            </a:pPr>
            <a:endParaRPr lang="en-US" sz="1200" b="1" dirty="0">
              <a:latin typeface="Times New Roman" pitchFamily="18" charset="0"/>
              <a:cs typeface="Times New Roman" pitchFamily="18" charset="0"/>
            </a:endParaRPr>
          </a:p>
          <a:p>
            <a:pPr algn="just" rtl="0">
              <a:lnSpc>
                <a:spcPct val="90000"/>
              </a:lnSpc>
              <a:buFont typeface="Wingdings" pitchFamily="2" charset="2"/>
              <a:buNone/>
            </a:pPr>
            <a:r>
              <a:rPr lang="en-US" sz="1200" b="1" dirty="0">
                <a:solidFill>
                  <a:srgbClr val="FF3300"/>
                </a:solidFill>
                <a:latin typeface="Times New Roman" pitchFamily="18" charset="0"/>
                <a:cs typeface="Times New Roman" pitchFamily="18" charset="0"/>
              </a:rPr>
              <a:t>The Tail</a:t>
            </a:r>
            <a:r>
              <a:rPr lang="en-US" sz="1200" b="1" dirty="0">
                <a:latin typeface="Times New Roman" pitchFamily="18" charset="0"/>
                <a:cs typeface="Times New Roman" pitchFamily="18" charset="0"/>
              </a:rPr>
              <a:t> </a:t>
            </a:r>
          </a:p>
          <a:p>
            <a:pPr algn="just" rtl="0">
              <a:lnSpc>
                <a:spcPct val="90000"/>
              </a:lnSpc>
            </a:pPr>
            <a:r>
              <a:rPr lang="en-US" sz="1200" b="1" dirty="0">
                <a:latin typeface="Times New Roman" pitchFamily="18" charset="0"/>
                <a:cs typeface="Times New Roman" pitchFamily="18" charset="0"/>
              </a:rPr>
              <a:t> (Flagellum) contains microfilaments running the length of the tail (arranged in the usual 9 + 2 system seen in Eukaryotic organisms). Rhythmic contraction of the filaments causes the tail to wave and move against the fluid environment, providing forward </a:t>
            </a:r>
            <a:r>
              <a:rPr lang="en-US" sz="1200" b="1" dirty="0">
                <a:solidFill>
                  <a:srgbClr val="FF3300"/>
                </a:solidFill>
                <a:latin typeface="Times New Roman" pitchFamily="18" charset="0"/>
                <a:cs typeface="Times New Roman" pitchFamily="18" charset="0"/>
              </a:rPr>
              <a:t>motion</a:t>
            </a:r>
            <a:r>
              <a:rPr lang="en-US" sz="1200" b="1" dirty="0">
                <a:latin typeface="Times New Roman" pitchFamily="18" charset="0"/>
                <a:cs typeface="Times New Roman" pitchFamily="18" charset="0"/>
              </a:rPr>
              <a:t>.</a:t>
            </a:r>
            <a:r>
              <a:rPr lang="en-US" sz="1200" dirty="0">
                <a:latin typeface="Times New Roman" pitchFamily="18" charset="0"/>
                <a:cs typeface="Times New Roman" pitchFamily="18" charset="0"/>
              </a:rPr>
              <a:t> </a:t>
            </a:r>
          </a:p>
          <a:p>
            <a:pPr algn="just" rtl="0">
              <a:lnSpc>
                <a:spcPct val="90000"/>
              </a:lnSpc>
            </a:pPr>
            <a:endParaRPr lang="en-US" sz="1200" b="1" dirty="0">
              <a:latin typeface="Times New Roman" pitchFamily="18" charset="0"/>
              <a:cs typeface="Times New Roman" pitchFamily="18" charset="0"/>
            </a:endParaRPr>
          </a:p>
          <a:p>
            <a:pPr algn="just" rtl="0">
              <a:lnSpc>
                <a:spcPct val="80000"/>
              </a:lnSpc>
              <a:buFontTx/>
              <a:buNone/>
            </a:pPr>
            <a:endParaRPr lang="en-US" sz="1200" b="1" dirty="0">
              <a:latin typeface="Times New Roman" pitchFamily="18" charset="0"/>
              <a:cs typeface="Times New Roman" pitchFamily="18" charset="0"/>
            </a:endParaRPr>
          </a:p>
          <a:p>
            <a:pPr algn="just" rtl="0">
              <a:lnSpc>
                <a:spcPct val="80000"/>
              </a:lnSpc>
              <a:buFontTx/>
              <a:buNone/>
            </a:pPr>
            <a:endParaRPr lang="en-US" sz="1200" b="1" dirty="0">
              <a:latin typeface="Times New Roman" pitchFamily="18" charset="0"/>
              <a:cs typeface="Times New Roman" pitchFamily="18" charset="0"/>
            </a:endParaRPr>
          </a:p>
          <a:p>
            <a:pPr algn="just" rtl="0">
              <a:lnSpc>
                <a:spcPct val="80000"/>
              </a:lnSpc>
            </a:pPr>
            <a:endParaRPr lang="en-US" sz="1200" dirty="0"/>
          </a:p>
          <a:p>
            <a:pPr algn="l" rtl="0"/>
            <a:endParaRPr lang="ar-SA" dirty="0"/>
          </a:p>
        </p:txBody>
      </p:sp>
      <p:sp>
        <p:nvSpPr>
          <p:cNvPr id="4" name="Slide Number Placeholder 3"/>
          <p:cNvSpPr>
            <a:spLocks noGrp="1"/>
          </p:cNvSpPr>
          <p:nvPr>
            <p:ph type="sldNum" sz="quarter" idx="10"/>
          </p:nvPr>
        </p:nvSpPr>
        <p:spPr/>
        <p:txBody>
          <a:bodyPr/>
          <a:lstStyle/>
          <a:p>
            <a:fld id="{F48617A6-5DA6-4A20-9CBC-AD2F31C17FCB}" type="slidenum">
              <a:rPr lang="ar-SA" smtClean="0"/>
              <a:pPr/>
              <a:t>17</a:t>
            </a:fld>
            <a:endParaRPr lang="ar-S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09600" indent="-609600" algn="l" rtl="0">
              <a:buFontTx/>
              <a:buAutoNum type="arabicPeriod"/>
            </a:pPr>
            <a:r>
              <a:rPr lang="en-US" sz="1200" b="0" dirty="0">
                <a:solidFill>
                  <a:srgbClr val="FF3300"/>
                </a:solidFill>
                <a:latin typeface="Times New Roman" pitchFamily="18" charset="0"/>
                <a:cs typeface="Times New Roman" pitchFamily="18" charset="0"/>
              </a:rPr>
              <a:t>Morphological Abnormalities:</a:t>
            </a:r>
          </a:p>
          <a:p>
            <a:pPr marL="609600" indent="-609600" algn="l" rtl="0"/>
            <a:r>
              <a:rPr lang="en-US" sz="1200" b="0" dirty="0">
                <a:solidFill>
                  <a:srgbClr val="0000FF"/>
                </a:solidFill>
                <a:latin typeface="Times New Roman" pitchFamily="18" charset="0"/>
                <a:cs typeface="Times New Roman" pitchFamily="18" charset="0"/>
              </a:rPr>
              <a:t>The head &amp; tail may be abnormal, they may be:</a:t>
            </a:r>
          </a:p>
          <a:p>
            <a:pPr marL="609600" indent="-609600" algn="l" rtl="0">
              <a:buFontTx/>
              <a:buAutoNum type="alphaLcParenR"/>
            </a:pPr>
            <a:r>
              <a:rPr lang="en-US" sz="1200" b="0" dirty="0">
                <a:solidFill>
                  <a:srgbClr val="0000FF"/>
                </a:solidFill>
                <a:latin typeface="Times New Roman" pitchFamily="18" charset="0"/>
                <a:cs typeface="Times New Roman" pitchFamily="18" charset="0"/>
              </a:rPr>
              <a:t>giants.</a:t>
            </a:r>
          </a:p>
          <a:p>
            <a:pPr marL="609600" indent="-609600" algn="l" rtl="0">
              <a:buFontTx/>
              <a:buAutoNum type="alphaLcParenR"/>
            </a:pPr>
            <a:r>
              <a:rPr lang="en-US" sz="1200" b="0" dirty="0">
                <a:solidFill>
                  <a:srgbClr val="0000FF"/>
                </a:solidFill>
                <a:latin typeface="Times New Roman" pitchFamily="18" charset="0"/>
                <a:cs typeface="Times New Roman" pitchFamily="18" charset="0"/>
              </a:rPr>
              <a:t>Dwarfs.</a:t>
            </a:r>
          </a:p>
          <a:p>
            <a:pPr marL="609600" indent="-609600" algn="l" rtl="0">
              <a:buFontTx/>
              <a:buAutoNum type="alphaLcParenR"/>
            </a:pPr>
            <a:r>
              <a:rPr lang="en-US" sz="1200" b="0" dirty="0">
                <a:solidFill>
                  <a:srgbClr val="0000FF"/>
                </a:solidFill>
                <a:latin typeface="Times New Roman" pitchFamily="18" charset="0"/>
                <a:cs typeface="Times New Roman" pitchFamily="18" charset="0"/>
              </a:rPr>
              <a:t>Joined in head or in tail.</a:t>
            </a:r>
          </a:p>
          <a:p>
            <a:pPr marL="609600" indent="-609600" algn="l" rtl="0"/>
            <a:r>
              <a:rPr lang="en-US" sz="1200" b="0" dirty="0">
                <a:solidFill>
                  <a:srgbClr val="0000FF"/>
                </a:solidFill>
                <a:latin typeface="Times New Roman" pitchFamily="18" charset="0"/>
                <a:cs typeface="Times New Roman" pitchFamily="18" charset="0"/>
              </a:rPr>
              <a:t>2-Lack motility and don’t fertilize the egg.</a:t>
            </a:r>
            <a:r>
              <a:rPr lang="en-US" sz="1200" kern="1200" dirty="0">
                <a:solidFill>
                  <a:schemeClr val="tx1"/>
                </a:solidFill>
                <a:latin typeface="+mn-lt"/>
                <a:ea typeface="+mn-ea"/>
                <a:cs typeface="+mn-cs"/>
              </a:rPr>
              <a:t> For potential fertility, 50% sperms should be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motile after 2 hours of</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ejaculation and some should be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motile after 24 hours.</a:t>
            </a:r>
            <a:endParaRPr lang="en-US" sz="1200" b="0" dirty="0">
              <a:solidFill>
                <a:srgbClr val="0000FF"/>
              </a:solidFill>
              <a:latin typeface="Times New Roman" pitchFamily="18" charset="0"/>
              <a:cs typeface="Times New Roman" pitchFamily="18" charset="0"/>
            </a:endParaRPr>
          </a:p>
          <a:p>
            <a:pPr algn="l" rtl="0" eaLnBrk="1" latinLnBrk="0" hangingPunct="1"/>
            <a:r>
              <a:rPr lang="en-US" sz="1200" b="0" kern="1200" dirty="0">
                <a:solidFill>
                  <a:schemeClr val="tx1"/>
                </a:solidFill>
                <a:latin typeface="+mn-lt"/>
                <a:ea typeface="+mn-ea"/>
                <a:cs typeface="+mn-cs"/>
              </a:rPr>
              <a:t>3. Genetic abnormalities: Sperm having abnormal chromosomal</a:t>
            </a:r>
            <a:endParaRPr lang="ar-EG" b="0" dirty="0"/>
          </a:p>
          <a:p>
            <a:pPr algn="l" rtl="0" eaLnBrk="1" latinLnBrk="0" hangingPunct="1"/>
            <a:r>
              <a:rPr lang="en-US" sz="1200" b="0" kern="1200" dirty="0">
                <a:solidFill>
                  <a:schemeClr val="tx1"/>
                </a:solidFill>
                <a:latin typeface="+mn-lt"/>
                <a:ea typeface="+mn-ea"/>
                <a:cs typeface="+mn-cs"/>
              </a:rPr>
              <a:t>content (rare as compared to the oocytes)</a:t>
            </a:r>
            <a:endParaRPr lang="ar-SA" sz="1200" b="0" kern="1200" dirty="0">
              <a:solidFill>
                <a:schemeClr val="tx1"/>
              </a:solidFill>
              <a:latin typeface="+mn-lt"/>
              <a:ea typeface="+mn-ea"/>
              <a:cs typeface="+mn-cs"/>
            </a:endParaRPr>
          </a:p>
          <a:p>
            <a:pPr marL="609600" indent="-609600" algn="l" rtl="0"/>
            <a:endParaRPr lang="en-US" sz="1200" b="1" dirty="0">
              <a:solidFill>
                <a:srgbClr val="0000FF"/>
              </a:solidFill>
              <a:latin typeface="Times New Roman" pitchFamily="18" charset="0"/>
              <a:cs typeface="Times New Roman" pitchFamily="18" charset="0"/>
            </a:endParaRPr>
          </a:p>
          <a:p>
            <a:pPr marL="609600" indent="-609600" algn="l" rtl="0">
              <a:buFont typeface="Wingdings" pitchFamily="2" charset="2"/>
              <a:buNone/>
            </a:pPr>
            <a:r>
              <a:rPr lang="en-US" sz="1200" b="1" dirty="0">
                <a:solidFill>
                  <a:srgbClr val="FF3300"/>
                </a:solidFill>
                <a:latin typeface="Times New Roman" pitchFamily="18" charset="0"/>
                <a:cs typeface="Times New Roman" pitchFamily="18" charset="0"/>
              </a:rPr>
              <a:t>2.</a:t>
            </a:r>
            <a:r>
              <a:rPr lang="en-US" sz="1200" b="1" dirty="0">
                <a:solidFill>
                  <a:srgbClr val="0000FF"/>
                </a:solidFill>
                <a:latin typeface="Times New Roman" pitchFamily="18" charset="0"/>
                <a:cs typeface="Times New Roman" pitchFamily="18" charset="0"/>
              </a:rPr>
              <a:t> </a:t>
            </a:r>
            <a:r>
              <a:rPr lang="en-US" sz="1200" b="1" dirty="0">
                <a:solidFill>
                  <a:srgbClr val="FF3300"/>
                </a:solidFill>
                <a:latin typeface="Times New Roman" pitchFamily="18" charset="0"/>
                <a:cs typeface="Times New Roman" pitchFamily="18" charset="0"/>
              </a:rPr>
              <a:t>Numerical Abnormalities:</a:t>
            </a:r>
          </a:p>
          <a:p>
            <a:pPr marL="609600" indent="-609600" algn="l" rtl="0"/>
            <a:r>
              <a:rPr lang="en-US" sz="1200" b="0" dirty="0" err="1">
                <a:solidFill>
                  <a:srgbClr val="0000FF"/>
                </a:solidFill>
                <a:latin typeface="Times New Roman" pitchFamily="18" charset="0"/>
                <a:cs typeface="Times New Roman" pitchFamily="18" charset="0"/>
              </a:rPr>
              <a:t>Oligospermia</a:t>
            </a:r>
            <a:r>
              <a:rPr lang="en-US" sz="1200" b="0" dirty="0">
                <a:solidFill>
                  <a:srgbClr val="0000FF"/>
                </a:solidFill>
                <a:latin typeface="Times New Roman" pitchFamily="18" charset="0"/>
                <a:cs typeface="Times New Roman" pitchFamily="18" charset="0"/>
              </a:rPr>
              <a:t>: few number of sperms in semen.</a:t>
            </a:r>
          </a:p>
          <a:p>
            <a:pPr marL="609600" indent="-609600" algn="l" rtl="0"/>
            <a:r>
              <a:rPr lang="en-US" sz="1200" b="0" dirty="0" err="1">
                <a:solidFill>
                  <a:srgbClr val="0000FF"/>
                </a:solidFill>
                <a:latin typeface="Times New Roman" pitchFamily="18" charset="0"/>
                <a:cs typeface="Times New Roman" pitchFamily="18" charset="0"/>
              </a:rPr>
              <a:t>Aspermia</a:t>
            </a:r>
            <a:r>
              <a:rPr lang="en-US" sz="1200" b="0" dirty="0">
                <a:solidFill>
                  <a:srgbClr val="0000FF"/>
                </a:solidFill>
                <a:latin typeface="Times New Roman" pitchFamily="18" charset="0"/>
                <a:cs typeface="Times New Roman" pitchFamily="18" charset="0"/>
              </a:rPr>
              <a:t>: no sperms at all in semen.</a:t>
            </a:r>
          </a:p>
          <a:p>
            <a:pPr marL="609600" indent="-609600" algn="l" rtl="0"/>
            <a:r>
              <a:rPr lang="en-US" sz="1200" b="0" dirty="0" err="1">
                <a:solidFill>
                  <a:srgbClr val="0000FF"/>
                </a:solidFill>
                <a:latin typeface="Times New Roman" pitchFamily="18" charset="0"/>
                <a:cs typeface="Times New Roman" pitchFamily="18" charset="0"/>
              </a:rPr>
              <a:t>Necrospermia</a:t>
            </a:r>
            <a:r>
              <a:rPr lang="en-US" sz="1200" b="0" dirty="0">
                <a:solidFill>
                  <a:srgbClr val="0000FF"/>
                </a:solidFill>
                <a:latin typeface="Times New Roman" pitchFamily="18" charset="0"/>
                <a:cs typeface="Times New Roman" pitchFamily="18" charset="0"/>
              </a:rPr>
              <a:t>: sperms found dead.</a:t>
            </a:r>
          </a:p>
          <a:p>
            <a:pPr algn="l" rtl="0"/>
            <a:endParaRPr lang="ar-SA" dirty="0"/>
          </a:p>
        </p:txBody>
      </p:sp>
      <p:sp>
        <p:nvSpPr>
          <p:cNvPr id="4" name="Slide Number Placeholder 3"/>
          <p:cNvSpPr>
            <a:spLocks noGrp="1"/>
          </p:cNvSpPr>
          <p:nvPr>
            <p:ph type="sldNum" sz="quarter" idx="10"/>
          </p:nvPr>
        </p:nvSpPr>
        <p:spPr/>
        <p:txBody>
          <a:bodyPr/>
          <a:lstStyle/>
          <a:p>
            <a:fld id="{F48617A6-5DA6-4A20-9CBC-AD2F31C17FCB}" type="slidenum">
              <a:rPr lang="ar-SA" smtClean="0"/>
              <a:pPr/>
              <a:t>20</a:t>
            </a:fld>
            <a:endParaRPr lang="ar-S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F48617A6-5DA6-4A20-9CBC-AD2F31C17FCB}" type="slidenum">
              <a:rPr lang="ar-SA" smtClean="0"/>
              <a:pPr/>
              <a:t>21</a:t>
            </a:fld>
            <a:endParaRPr lang="ar-S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8617A6-5DA6-4A20-9CBC-AD2F31C17FCB}"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033951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8617A6-5DA6-4A20-9CBC-AD2F31C17FCB}"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60709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F48617A6-5DA6-4A20-9CBC-AD2F31C17FCB}" type="slidenum">
              <a:rPr lang="ar-SA" smtClean="0"/>
              <a:pPr/>
              <a:t>3</a:t>
            </a:fld>
            <a:endParaRPr lang="ar-S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b="1" dirty="0">
                <a:latin typeface="Times New Roman" pitchFamily="18" charset="0"/>
                <a:cs typeface="Times New Roman" pitchFamily="18" charset="0"/>
              </a:rPr>
              <a:t>The Ovary: female sex gland, produce ova.</a:t>
            </a:r>
          </a:p>
          <a:p>
            <a:pPr algn="l" rtl="0"/>
            <a:r>
              <a:rPr lang="en-US" sz="1200" b="1" dirty="0">
                <a:latin typeface="Times New Roman" pitchFamily="18" charset="0"/>
                <a:cs typeface="Times New Roman" pitchFamily="18" charset="0"/>
              </a:rPr>
              <a:t>The Uterus: in which the fetus develop.</a:t>
            </a:r>
          </a:p>
          <a:p>
            <a:endParaRPr lang="ar-SA" dirty="0"/>
          </a:p>
        </p:txBody>
      </p:sp>
      <p:sp>
        <p:nvSpPr>
          <p:cNvPr id="4" name="Slide Number Placeholder 3"/>
          <p:cNvSpPr>
            <a:spLocks noGrp="1"/>
          </p:cNvSpPr>
          <p:nvPr>
            <p:ph type="sldNum" sz="quarter" idx="10"/>
          </p:nvPr>
        </p:nvSpPr>
        <p:spPr/>
        <p:txBody>
          <a:bodyPr/>
          <a:lstStyle/>
          <a:p>
            <a:fld id="{F48617A6-5DA6-4A20-9CBC-AD2F31C17FCB}" type="slidenum">
              <a:rPr lang="ar-SA" smtClean="0"/>
              <a:pPr/>
              <a:t>4</a:t>
            </a:fld>
            <a:endParaRPr lang="ar-S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3300"/>
                </a:solidFill>
                <a:effectLst/>
                <a:uLnTx/>
                <a:uFillTx/>
                <a:latin typeface="Times New Roman" pitchFamily="18" charset="0"/>
                <a:ea typeface="+mn-ea"/>
                <a:cs typeface="Times New Roman" pitchFamily="18" charset="0"/>
              </a:rPr>
              <a:t>Testis </a:t>
            </a:r>
            <a:r>
              <a:rPr kumimoji="0" lang="en-US" sz="1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Male sex gland, Located in the Scrotum. Produce Sperm and Androgens. Have also the interstitial cells (Leydig cells) that produce male sex hormone (testosterone).  Seminiferous tubules is the structural unit of testes., it have the developmental phases of sperms in addition to </a:t>
            </a:r>
            <a:r>
              <a:rPr kumimoji="0" lang="en-US" sz="12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Sertoli cells</a:t>
            </a:r>
            <a:r>
              <a:rPr kumimoji="0" lang="en-US" sz="12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endParaRPr lang="ar-EG"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8617A6-5DA6-4A20-9CBC-AD2F31C17FCB}" type="slidenum">
              <a:rPr kumimoji="0" lang="ar-SA"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ar-SA"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9365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F48617A6-5DA6-4A20-9CBC-AD2F31C17FCB}" type="slidenum">
              <a:rPr lang="ar-SA" smtClean="0"/>
              <a:pPr/>
              <a:t>7</a:t>
            </a:fld>
            <a:endParaRPr lang="ar-S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F48617A6-5DA6-4A20-9CBC-AD2F31C17FCB}" type="slidenum">
              <a:rPr lang="ar-SA" smtClean="0"/>
              <a:pPr/>
              <a:t>8</a:t>
            </a:fld>
            <a:endParaRPr lang="ar-S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F48617A6-5DA6-4A20-9CBC-AD2F31C17FCB}" type="slidenum">
              <a:rPr lang="ar-SA" smtClean="0"/>
              <a:pPr/>
              <a:t>9</a:t>
            </a:fld>
            <a:endParaRPr lang="ar-S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F48617A6-5DA6-4A20-9CBC-AD2F31C17FCB}" type="slidenum">
              <a:rPr lang="ar-SA" smtClean="0"/>
              <a:pPr/>
              <a:t>10</a:t>
            </a:fld>
            <a:endParaRPr lang="ar-S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a:p>
        </p:txBody>
      </p:sp>
      <p:sp>
        <p:nvSpPr>
          <p:cNvPr id="4" name="Slide Number Placeholder 3"/>
          <p:cNvSpPr>
            <a:spLocks noGrp="1"/>
          </p:cNvSpPr>
          <p:nvPr>
            <p:ph type="sldNum" sz="quarter" idx="10"/>
          </p:nvPr>
        </p:nvSpPr>
        <p:spPr/>
        <p:txBody>
          <a:bodyPr/>
          <a:lstStyle/>
          <a:p>
            <a:fld id="{F48617A6-5DA6-4A20-9CBC-AD2F31C17FCB}" type="slidenum">
              <a:rPr lang="ar-SA" smtClean="0"/>
              <a:pPr/>
              <a:t>11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8F6BCBE8-30B0-4476-8762-9236B142003A}" type="datetimeFigureOut">
              <a:rPr lang="en-US" smtClean="0"/>
              <a:pPr/>
              <a:t>02-Feb-20</a:t>
            </a:fld>
            <a:endParaRPr lang="en-US" sz="1100" dirty="0">
              <a:solidFill>
                <a:schemeClr val="tx2"/>
              </a:solidFill>
            </a:endParaRPr>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lgn="r" eaLnBrk="1" latinLnBrk="0" hangingPunct="1"/>
            <a:endParaRPr kumimoji="0" lang="en-US" sz="1100" dirty="0">
              <a:solidFill>
                <a:schemeClr val="tx2"/>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3" name="Footer Placeholder 2"/>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A594D64-9E29-4C5C-AD0B-EE72A60C2392}" type="datetimeFigureOut">
              <a:rPr lang="en-US" smtClean="0"/>
              <a:pPr/>
              <a:t>02-Feb-20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E078-63FC-49FA-B9B1-4CEE3540C698}" type="slidenum">
              <a:rPr lang="en-US" smtClean="0"/>
              <a:pPr/>
              <a:t>‹#›</a:t>
            </a:fld>
            <a:endParaRPr lang="en-US"/>
          </a:p>
        </p:txBody>
      </p:sp>
    </p:spTree>
    <p:extLst>
      <p:ext uri="{BB962C8B-B14F-4D97-AF65-F5344CB8AC3E}">
        <p14:creationId xmlns:p14="http://schemas.microsoft.com/office/powerpoint/2010/main" val="3477467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594D64-9E29-4C5C-AD0B-EE72A60C2392}" type="datetimeFigureOut">
              <a:rPr lang="en-US" smtClean="0"/>
              <a:pPr/>
              <a:t>02-Feb-20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E078-63FC-49FA-B9B1-4CEE3540C698}" type="slidenum">
              <a:rPr lang="en-US" smtClean="0"/>
              <a:pPr/>
              <a:t>‹#›</a:t>
            </a:fld>
            <a:endParaRPr lang="en-US"/>
          </a:p>
        </p:txBody>
      </p:sp>
    </p:spTree>
    <p:extLst>
      <p:ext uri="{BB962C8B-B14F-4D97-AF65-F5344CB8AC3E}">
        <p14:creationId xmlns:p14="http://schemas.microsoft.com/office/powerpoint/2010/main" val="1195024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594D64-9E29-4C5C-AD0B-EE72A60C2392}" type="datetimeFigureOut">
              <a:rPr lang="en-US" smtClean="0"/>
              <a:pPr/>
              <a:t>02-Feb-20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E078-63FC-49FA-B9B1-4CEE3540C698}" type="slidenum">
              <a:rPr lang="en-US" smtClean="0"/>
              <a:pPr/>
              <a:t>‹#›</a:t>
            </a:fld>
            <a:endParaRPr lang="en-US"/>
          </a:p>
        </p:txBody>
      </p:sp>
    </p:spTree>
    <p:extLst>
      <p:ext uri="{BB962C8B-B14F-4D97-AF65-F5344CB8AC3E}">
        <p14:creationId xmlns:p14="http://schemas.microsoft.com/office/powerpoint/2010/main" val="568690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594D64-9E29-4C5C-AD0B-EE72A60C2392}" type="datetimeFigureOut">
              <a:rPr lang="en-US" smtClean="0"/>
              <a:pPr/>
              <a:t>02-Feb-20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8E078-63FC-49FA-B9B1-4CEE3540C698}" type="slidenum">
              <a:rPr lang="en-US" smtClean="0"/>
              <a:pPr/>
              <a:t>‹#›</a:t>
            </a:fld>
            <a:endParaRPr lang="en-US"/>
          </a:p>
        </p:txBody>
      </p:sp>
    </p:spTree>
    <p:extLst>
      <p:ext uri="{BB962C8B-B14F-4D97-AF65-F5344CB8AC3E}">
        <p14:creationId xmlns:p14="http://schemas.microsoft.com/office/powerpoint/2010/main" val="4035786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594D64-9E29-4C5C-AD0B-EE72A60C2392}" type="datetimeFigureOut">
              <a:rPr lang="en-US" smtClean="0"/>
              <a:pPr/>
              <a:t>02-Feb-20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78E078-63FC-49FA-B9B1-4CEE3540C698}" type="slidenum">
              <a:rPr lang="en-US" smtClean="0"/>
              <a:pPr/>
              <a:t>‹#›</a:t>
            </a:fld>
            <a:endParaRPr lang="en-US"/>
          </a:p>
        </p:txBody>
      </p:sp>
    </p:spTree>
    <p:extLst>
      <p:ext uri="{BB962C8B-B14F-4D97-AF65-F5344CB8AC3E}">
        <p14:creationId xmlns:p14="http://schemas.microsoft.com/office/powerpoint/2010/main" val="3782945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594D64-9E29-4C5C-AD0B-EE72A60C2392}" type="datetimeFigureOut">
              <a:rPr lang="en-US" smtClean="0"/>
              <a:pPr/>
              <a:t>02-Feb-20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78E078-63FC-49FA-B9B1-4CEE3540C698}" type="slidenum">
              <a:rPr lang="en-US" smtClean="0"/>
              <a:pPr/>
              <a:t>‹#›</a:t>
            </a:fld>
            <a:endParaRPr lang="en-US"/>
          </a:p>
        </p:txBody>
      </p:sp>
    </p:spTree>
    <p:extLst>
      <p:ext uri="{BB962C8B-B14F-4D97-AF65-F5344CB8AC3E}">
        <p14:creationId xmlns:p14="http://schemas.microsoft.com/office/powerpoint/2010/main" val="1195123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594D64-9E29-4C5C-AD0B-EE72A60C2392}" type="datetimeFigureOut">
              <a:rPr lang="en-US" smtClean="0"/>
              <a:pPr/>
              <a:t>02-Feb-20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78E078-63FC-49FA-B9B1-4CEE3540C698}" type="slidenum">
              <a:rPr lang="en-US" smtClean="0"/>
              <a:pPr/>
              <a:t>‹#›</a:t>
            </a:fld>
            <a:endParaRPr lang="en-US"/>
          </a:p>
        </p:txBody>
      </p:sp>
    </p:spTree>
    <p:extLst>
      <p:ext uri="{BB962C8B-B14F-4D97-AF65-F5344CB8AC3E}">
        <p14:creationId xmlns:p14="http://schemas.microsoft.com/office/powerpoint/2010/main" val="3733251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A594D64-9E29-4C5C-AD0B-EE72A60C2392}" type="datetimeFigureOut">
              <a:rPr lang="en-US" smtClean="0"/>
              <a:pPr/>
              <a:t>02-Feb-20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8E078-63FC-49FA-B9B1-4CEE3540C698}" type="slidenum">
              <a:rPr lang="en-US" smtClean="0"/>
              <a:pPr/>
              <a:t>‹#›</a:t>
            </a:fld>
            <a:endParaRPr lang="en-US"/>
          </a:p>
        </p:txBody>
      </p:sp>
    </p:spTree>
    <p:extLst>
      <p:ext uri="{BB962C8B-B14F-4D97-AF65-F5344CB8AC3E}">
        <p14:creationId xmlns:p14="http://schemas.microsoft.com/office/powerpoint/2010/main" val="14234746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A594D64-9E29-4C5C-AD0B-EE72A60C2392}" type="datetimeFigureOut">
              <a:rPr lang="en-US" smtClean="0"/>
              <a:pPr/>
              <a:t>02-Feb-20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8E078-63FC-49FA-B9B1-4CEE3540C698}" type="slidenum">
              <a:rPr lang="en-US" smtClean="0"/>
              <a:pPr/>
              <a:t>‹#›</a:t>
            </a:fld>
            <a:endParaRPr lang="en-US"/>
          </a:p>
        </p:txBody>
      </p:sp>
    </p:spTree>
    <p:extLst>
      <p:ext uri="{BB962C8B-B14F-4D97-AF65-F5344CB8AC3E}">
        <p14:creationId xmlns:p14="http://schemas.microsoft.com/office/powerpoint/2010/main" val="12994549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594D64-9E29-4C5C-AD0B-EE72A60C2392}" type="datetimeFigureOut">
              <a:rPr lang="en-US" smtClean="0"/>
              <a:pPr/>
              <a:t>02-Feb-20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E078-63FC-49FA-B9B1-4CEE3540C698}" type="slidenum">
              <a:rPr lang="en-US" smtClean="0"/>
              <a:pPr/>
              <a:t>‹#›</a:t>
            </a:fld>
            <a:endParaRPr lang="en-US"/>
          </a:p>
        </p:txBody>
      </p:sp>
    </p:spTree>
    <p:extLst>
      <p:ext uri="{BB962C8B-B14F-4D97-AF65-F5344CB8AC3E}">
        <p14:creationId xmlns:p14="http://schemas.microsoft.com/office/powerpoint/2010/main" val="508762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594D64-9E29-4C5C-AD0B-EE72A60C2392}" type="datetimeFigureOut">
              <a:rPr lang="en-US" smtClean="0"/>
              <a:pPr/>
              <a:t>02-Feb-20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8E078-63FC-49FA-B9B1-4CEE3540C698}" type="slidenum">
              <a:rPr lang="en-US" smtClean="0"/>
              <a:pPr/>
              <a:t>‹#›</a:t>
            </a:fld>
            <a:endParaRPr lang="en-US"/>
          </a:p>
        </p:txBody>
      </p:sp>
    </p:spTree>
    <p:extLst>
      <p:ext uri="{BB962C8B-B14F-4D97-AF65-F5344CB8AC3E}">
        <p14:creationId xmlns:p14="http://schemas.microsoft.com/office/powerpoint/2010/main" val="12195902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4133B22-39A8-440A-904F-C905522AAF20}"/>
              </a:ext>
            </a:extLst>
          </p:cNvPr>
          <p:cNvSpPr>
            <a:spLocks noGrp="1"/>
          </p:cNvSpPr>
          <p:nvPr>
            <p:ph type="dt" sz="half" idx="10"/>
          </p:nvPr>
        </p:nvSpPr>
        <p:spPr/>
        <p:txBody>
          <a:bodyPr/>
          <a:lstStyle>
            <a:lvl1pPr>
              <a:defRPr/>
            </a:lvl1pPr>
          </a:lstStyle>
          <a:p>
            <a:pPr>
              <a:defRPr/>
            </a:pPr>
            <a:fld id="{F673CEEA-D158-4A07-9ECD-4027BF3621F7}" type="datetimeFigureOut">
              <a:rPr lang="en-US"/>
              <a:pPr>
                <a:defRPr/>
              </a:pPr>
              <a:t>02-Feb-20</a:t>
            </a:fld>
            <a:endParaRPr lang="en-US"/>
          </a:p>
        </p:txBody>
      </p:sp>
      <p:sp>
        <p:nvSpPr>
          <p:cNvPr id="5" name="Footer Placeholder 4">
            <a:extLst>
              <a:ext uri="{FF2B5EF4-FFF2-40B4-BE49-F238E27FC236}">
                <a16:creationId xmlns:a16="http://schemas.microsoft.com/office/drawing/2014/main" id="{3E1156A5-4C42-4A91-96D0-6416386889B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B0EE827-C3A4-4226-A381-7CF2C532EF42}"/>
              </a:ext>
            </a:extLst>
          </p:cNvPr>
          <p:cNvSpPr>
            <a:spLocks noGrp="1"/>
          </p:cNvSpPr>
          <p:nvPr>
            <p:ph type="sldNum" sz="quarter" idx="12"/>
          </p:nvPr>
        </p:nvSpPr>
        <p:spPr/>
        <p:txBody>
          <a:bodyPr/>
          <a:lstStyle>
            <a:lvl1pPr>
              <a:defRPr/>
            </a:lvl1pPr>
          </a:lstStyle>
          <a:p>
            <a:pPr>
              <a:defRPr/>
            </a:pPr>
            <a:fld id="{F7A57804-DECC-4997-85FF-E51A98D4A4B5}" type="slidenum">
              <a:rPr lang="en-US" altLang="en-US"/>
              <a:pPr>
                <a:defRPr/>
              </a:pPr>
              <a:t>‹#›</a:t>
            </a:fld>
            <a:endParaRPr lang="en-US" altLang="en-US"/>
          </a:p>
        </p:txBody>
      </p:sp>
    </p:spTree>
    <p:extLst>
      <p:ext uri="{BB962C8B-B14F-4D97-AF65-F5344CB8AC3E}">
        <p14:creationId xmlns:p14="http://schemas.microsoft.com/office/powerpoint/2010/main" val="2893611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0B81B-8F5F-4E5F-A255-67DB80ECEA2C}"/>
              </a:ext>
            </a:extLst>
          </p:cNvPr>
          <p:cNvSpPr>
            <a:spLocks noGrp="1"/>
          </p:cNvSpPr>
          <p:nvPr>
            <p:ph type="dt" sz="half" idx="10"/>
          </p:nvPr>
        </p:nvSpPr>
        <p:spPr/>
        <p:txBody>
          <a:bodyPr/>
          <a:lstStyle>
            <a:lvl1pPr>
              <a:defRPr/>
            </a:lvl1pPr>
          </a:lstStyle>
          <a:p>
            <a:pPr>
              <a:defRPr/>
            </a:pPr>
            <a:fld id="{4F4C6BEB-9D88-4331-B4FC-02D5EB8868FB}" type="datetimeFigureOut">
              <a:rPr lang="en-US"/>
              <a:pPr>
                <a:defRPr/>
              </a:pPr>
              <a:t>02-Feb-20</a:t>
            </a:fld>
            <a:endParaRPr lang="en-US"/>
          </a:p>
        </p:txBody>
      </p:sp>
      <p:sp>
        <p:nvSpPr>
          <p:cNvPr id="5" name="Footer Placeholder 4">
            <a:extLst>
              <a:ext uri="{FF2B5EF4-FFF2-40B4-BE49-F238E27FC236}">
                <a16:creationId xmlns:a16="http://schemas.microsoft.com/office/drawing/2014/main" id="{3AB55AD0-5067-4D3F-B6A9-CC44C19333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229A8E9-EF61-49E7-98EC-A2B2B620E306}"/>
              </a:ext>
            </a:extLst>
          </p:cNvPr>
          <p:cNvSpPr>
            <a:spLocks noGrp="1"/>
          </p:cNvSpPr>
          <p:nvPr>
            <p:ph type="sldNum" sz="quarter" idx="12"/>
          </p:nvPr>
        </p:nvSpPr>
        <p:spPr/>
        <p:txBody>
          <a:bodyPr/>
          <a:lstStyle>
            <a:lvl1pPr>
              <a:defRPr/>
            </a:lvl1pPr>
          </a:lstStyle>
          <a:p>
            <a:pPr>
              <a:defRPr/>
            </a:pPr>
            <a:fld id="{B7F08D10-66C5-4BCC-A98C-49CBE40E4912}" type="slidenum">
              <a:rPr lang="en-US" altLang="en-US"/>
              <a:pPr>
                <a:defRPr/>
              </a:pPr>
              <a:t>‹#›</a:t>
            </a:fld>
            <a:endParaRPr lang="en-US" altLang="en-US"/>
          </a:p>
        </p:txBody>
      </p:sp>
    </p:spTree>
    <p:extLst>
      <p:ext uri="{BB962C8B-B14F-4D97-AF65-F5344CB8AC3E}">
        <p14:creationId xmlns:p14="http://schemas.microsoft.com/office/powerpoint/2010/main" val="2504438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C46F68-4A76-4B6B-946C-A1E04664E2A9}"/>
              </a:ext>
            </a:extLst>
          </p:cNvPr>
          <p:cNvSpPr>
            <a:spLocks noGrp="1"/>
          </p:cNvSpPr>
          <p:nvPr>
            <p:ph type="dt" sz="half" idx="10"/>
          </p:nvPr>
        </p:nvSpPr>
        <p:spPr/>
        <p:txBody>
          <a:bodyPr/>
          <a:lstStyle>
            <a:lvl1pPr>
              <a:defRPr/>
            </a:lvl1pPr>
          </a:lstStyle>
          <a:p>
            <a:pPr>
              <a:defRPr/>
            </a:pPr>
            <a:fld id="{2C565A42-9DEA-4BA1-A829-38D631599B3B}" type="datetimeFigureOut">
              <a:rPr lang="en-US"/>
              <a:pPr>
                <a:defRPr/>
              </a:pPr>
              <a:t>02-Feb-20</a:t>
            </a:fld>
            <a:endParaRPr lang="en-US"/>
          </a:p>
        </p:txBody>
      </p:sp>
      <p:sp>
        <p:nvSpPr>
          <p:cNvPr id="5" name="Footer Placeholder 4">
            <a:extLst>
              <a:ext uri="{FF2B5EF4-FFF2-40B4-BE49-F238E27FC236}">
                <a16:creationId xmlns:a16="http://schemas.microsoft.com/office/drawing/2014/main" id="{058F0F68-E20C-4388-B691-E72259FC90B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CD405D1-E8FB-4299-8CAA-9E85CB47F70C}"/>
              </a:ext>
            </a:extLst>
          </p:cNvPr>
          <p:cNvSpPr>
            <a:spLocks noGrp="1"/>
          </p:cNvSpPr>
          <p:nvPr>
            <p:ph type="sldNum" sz="quarter" idx="12"/>
          </p:nvPr>
        </p:nvSpPr>
        <p:spPr/>
        <p:txBody>
          <a:bodyPr/>
          <a:lstStyle>
            <a:lvl1pPr>
              <a:defRPr/>
            </a:lvl1pPr>
          </a:lstStyle>
          <a:p>
            <a:pPr>
              <a:defRPr/>
            </a:pPr>
            <a:fld id="{A5A0B314-E7D7-44B0-8B70-4A50CF1FF027}" type="slidenum">
              <a:rPr lang="en-US" altLang="en-US"/>
              <a:pPr>
                <a:defRPr/>
              </a:pPr>
              <a:t>‹#›</a:t>
            </a:fld>
            <a:endParaRPr lang="en-US" altLang="en-US"/>
          </a:p>
        </p:txBody>
      </p:sp>
    </p:spTree>
    <p:extLst>
      <p:ext uri="{BB962C8B-B14F-4D97-AF65-F5344CB8AC3E}">
        <p14:creationId xmlns:p14="http://schemas.microsoft.com/office/powerpoint/2010/main" val="1175821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10DE1D3-146E-4EDE-9A35-0C49E87DC719}"/>
              </a:ext>
            </a:extLst>
          </p:cNvPr>
          <p:cNvSpPr>
            <a:spLocks noGrp="1"/>
          </p:cNvSpPr>
          <p:nvPr>
            <p:ph type="dt" sz="half" idx="10"/>
          </p:nvPr>
        </p:nvSpPr>
        <p:spPr/>
        <p:txBody>
          <a:bodyPr/>
          <a:lstStyle>
            <a:lvl1pPr>
              <a:defRPr/>
            </a:lvl1pPr>
          </a:lstStyle>
          <a:p>
            <a:pPr>
              <a:defRPr/>
            </a:pPr>
            <a:fld id="{D36061B9-2211-4D21-B910-052AB959B746}" type="datetimeFigureOut">
              <a:rPr lang="en-US"/>
              <a:pPr>
                <a:defRPr/>
              </a:pPr>
              <a:t>02-Feb-20</a:t>
            </a:fld>
            <a:endParaRPr lang="en-US"/>
          </a:p>
        </p:txBody>
      </p:sp>
      <p:sp>
        <p:nvSpPr>
          <p:cNvPr id="6" name="Footer Placeholder 4">
            <a:extLst>
              <a:ext uri="{FF2B5EF4-FFF2-40B4-BE49-F238E27FC236}">
                <a16:creationId xmlns:a16="http://schemas.microsoft.com/office/drawing/2014/main" id="{FFA09DB9-DF67-4695-8575-2CE9B73A093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0B44727-5C68-4921-99C3-214A5F3725F2}"/>
              </a:ext>
            </a:extLst>
          </p:cNvPr>
          <p:cNvSpPr>
            <a:spLocks noGrp="1"/>
          </p:cNvSpPr>
          <p:nvPr>
            <p:ph type="sldNum" sz="quarter" idx="12"/>
          </p:nvPr>
        </p:nvSpPr>
        <p:spPr/>
        <p:txBody>
          <a:bodyPr/>
          <a:lstStyle>
            <a:lvl1pPr>
              <a:defRPr/>
            </a:lvl1pPr>
          </a:lstStyle>
          <a:p>
            <a:pPr>
              <a:defRPr/>
            </a:pPr>
            <a:fld id="{19653F93-444C-41DC-BCF8-80CD5C80293B}" type="slidenum">
              <a:rPr lang="en-US" altLang="en-US"/>
              <a:pPr>
                <a:defRPr/>
              </a:pPr>
              <a:t>‹#›</a:t>
            </a:fld>
            <a:endParaRPr lang="en-US" altLang="en-US"/>
          </a:p>
        </p:txBody>
      </p:sp>
    </p:spTree>
    <p:extLst>
      <p:ext uri="{BB962C8B-B14F-4D97-AF65-F5344CB8AC3E}">
        <p14:creationId xmlns:p14="http://schemas.microsoft.com/office/powerpoint/2010/main" val="11389100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A79DDCCC-79AB-420B-AEAD-4749BDFE0B5F}"/>
              </a:ext>
            </a:extLst>
          </p:cNvPr>
          <p:cNvSpPr>
            <a:spLocks noGrp="1"/>
          </p:cNvSpPr>
          <p:nvPr>
            <p:ph type="dt" sz="half" idx="10"/>
          </p:nvPr>
        </p:nvSpPr>
        <p:spPr/>
        <p:txBody>
          <a:bodyPr/>
          <a:lstStyle>
            <a:lvl1pPr>
              <a:defRPr/>
            </a:lvl1pPr>
          </a:lstStyle>
          <a:p>
            <a:pPr>
              <a:defRPr/>
            </a:pPr>
            <a:fld id="{D6B73757-A1F6-4A93-9A04-2DEE87355C63}" type="datetimeFigureOut">
              <a:rPr lang="en-US"/>
              <a:pPr>
                <a:defRPr/>
              </a:pPr>
              <a:t>02-Feb-20</a:t>
            </a:fld>
            <a:endParaRPr lang="en-US"/>
          </a:p>
        </p:txBody>
      </p:sp>
      <p:sp>
        <p:nvSpPr>
          <p:cNvPr id="8" name="Footer Placeholder 4">
            <a:extLst>
              <a:ext uri="{FF2B5EF4-FFF2-40B4-BE49-F238E27FC236}">
                <a16:creationId xmlns:a16="http://schemas.microsoft.com/office/drawing/2014/main" id="{8F1A1892-B9E8-4931-9C4F-DA0BEECC9E8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71FEEC7-9116-4FDD-B151-B51CBA0AB3EF}"/>
              </a:ext>
            </a:extLst>
          </p:cNvPr>
          <p:cNvSpPr>
            <a:spLocks noGrp="1"/>
          </p:cNvSpPr>
          <p:nvPr>
            <p:ph type="sldNum" sz="quarter" idx="12"/>
          </p:nvPr>
        </p:nvSpPr>
        <p:spPr/>
        <p:txBody>
          <a:bodyPr/>
          <a:lstStyle>
            <a:lvl1pPr>
              <a:defRPr/>
            </a:lvl1pPr>
          </a:lstStyle>
          <a:p>
            <a:pPr>
              <a:defRPr/>
            </a:pPr>
            <a:fld id="{BCF4E933-774B-4710-B15C-F0447779F6E8}" type="slidenum">
              <a:rPr lang="en-US" altLang="en-US"/>
              <a:pPr>
                <a:defRPr/>
              </a:pPr>
              <a:t>‹#›</a:t>
            </a:fld>
            <a:endParaRPr lang="en-US" altLang="en-US"/>
          </a:p>
        </p:txBody>
      </p:sp>
    </p:spTree>
    <p:extLst>
      <p:ext uri="{BB962C8B-B14F-4D97-AF65-F5344CB8AC3E}">
        <p14:creationId xmlns:p14="http://schemas.microsoft.com/office/powerpoint/2010/main" val="18251848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DEABC937-8A6E-4446-977E-BFC274563CB1}"/>
              </a:ext>
            </a:extLst>
          </p:cNvPr>
          <p:cNvSpPr>
            <a:spLocks noGrp="1"/>
          </p:cNvSpPr>
          <p:nvPr>
            <p:ph type="dt" sz="half" idx="10"/>
          </p:nvPr>
        </p:nvSpPr>
        <p:spPr/>
        <p:txBody>
          <a:bodyPr/>
          <a:lstStyle>
            <a:lvl1pPr>
              <a:defRPr/>
            </a:lvl1pPr>
          </a:lstStyle>
          <a:p>
            <a:pPr>
              <a:defRPr/>
            </a:pPr>
            <a:fld id="{4E41166C-4A3F-452C-8FC1-F9909F86FDAB}" type="datetimeFigureOut">
              <a:rPr lang="en-US"/>
              <a:pPr>
                <a:defRPr/>
              </a:pPr>
              <a:t>02-Feb-20</a:t>
            </a:fld>
            <a:endParaRPr lang="en-US"/>
          </a:p>
        </p:txBody>
      </p:sp>
      <p:sp>
        <p:nvSpPr>
          <p:cNvPr id="4" name="Footer Placeholder 4">
            <a:extLst>
              <a:ext uri="{FF2B5EF4-FFF2-40B4-BE49-F238E27FC236}">
                <a16:creationId xmlns:a16="http://schemas.microsoft.com/office/drawing/2014/main" id="{B2A06E1F-CDFD-4CF1-89FD-7776C1F5D3B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937C28EE-2EF8-4A7A-8210-0EC2EA809838}"/>
              </a:ext>
            </a:extLst>
          </p:cNvPr>
          <p:cNvSpPr>
            <a:spLocks noGrp="1"/>
          </p:cNvSpPr>
          <p:nvPr>
            <p:ph type="sldNum" sz="quarter" idx="12"/>
          </p:nvPr>
        </p:nvSpPr>
        <p:spPr/>
        <p:txBody>
          <a:bodyPr/>
          <a:lstStyle>
            <a:lvl1pPr>
              <a:defRPr/>
            </a:lvl1pPr>
          </a:lstStyle>
          <a:p>
            <a:pPr>
              <a:defRPr/>
            </a:pPr>
            <a:fld id="{17CAD467-2C2A-4383-B7DA-042E3DB46978}" type="slidenum">
              <a:rPr lang="en-US" altLang="en-US"/>
              <a:pPr>
                <a:defRPr/>
              </a:pPr>
              <a:t>‹#›</a:t>
            </a:fld>
            <a:endParaRPr lang="en-US" altLang="en-US"/>
          </a:p>
        </p:txBody>
      </p:sp>
    </p:spTree>
    <p:extLst>
      <p:ext uri="{BB962C8B-B14F-4D97-AF65-F5344CB8AC3E}">
        <p14:creationId xmlns:p14="http://schemas.microsoft.com/office/powerpoint/2010/main" val="23160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44AE85C-129A-4E08-A347-6C08431A9FA8}"/>
              </a:ext>
            </a:extLst>
          </p:cNvPr>
          <p:cNvSpPr>
            <a:spLocks noGrp="1"/>
          </p:cNvSpPr>
          <p:nvPr>
            <p:ph type="dt" sz="half" idx="10"/>
          </p:nvPr>
        </p:nvSpPr>
        <p:spPr/>
        <p:txBody>
          <a:bodyPr/>
          <a:lstStyle>
            <a:lvl1pPr>
              <a:defRPr/>
            </a:lvl1pPr>
          </a:lstStyle>
          <a:p>
            <a:pPr>
              <a:defRPr/>
            </a:pPr>
            <a:fld id="{D3AB05A2-83E3-4A40-B5CD-A856C85BC707}" type="datetimeFigureOut">
              <a:rPr lang="en-US"/>
              <a:pPr>
                <a:defRPr/>
              </a:pPr>
              <a:t>02-Feb-20</a:t>
            </a:fld>
            <a:endParaRPr lang="en-US"/>
          </a:p>
        </p:txBody>
      </p:sp>
      <p:sp>
        <p:nvSpPr>
          <p:cNvPr id="3" name="Footer Placeholder 4">
            <a:extLst>
              <a:ext uri="{FF2B5EF4-FFF2-40B4-BE49-F238E27FC236}">
                <a16:creationId xmlns:a16="http://schemas.microsoft.com/office/drawing/2014/main" id="{B413ECAE-111C-40AE-B8FC-F979FAE6AF5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47FFC76-9B8A-4B34-82A0-74B35BAB8A33}"/>
              </a:ext>
            </a:extLst>
          </p:cNvPr>
          <p:cNvSpPr>
            <a:spLocks noGrp="1"/>
          </p:cNvSpPr>
          <p:nvPr>
            <p:ph type="sldNum" sz="quarter" idx="12"/>
          </p:nvPr>
        </p:nvSpPr>
        <p:spPr/>
        <p:txBody>
          <a:bodyPr/>
          <a:lstStyle>
            <a:lvl1pPr>
              <a:defRPr/>
            </a:lvl1pPr>
          </a:lstStyle>
          <a:p>
            <a:pPr>
              <a:defRPr/>
            </a:pPr>
            <a:fld id="{0B844F81-4EFB-4C9D-91D6-2DDDE47D2C5A}" type="slidenum">
              <a:rPr lang="en-US" altLang="en-US"/>
              <a:pPr>
                <a:defRPr/>
              </a:pPr>
              <a:t>‹#›</a:t>
            </a:fld>
            <a:endParaRPr lang="en-US" altLang="en-US"/>
          </a:p>
        </p:txBody>
      </p:sp>
    </p:spTree>
    <p:extLst>
      <p:ext uri="{BB962C8B-B14F-4D97-AF65-F5344CB8AC3E}">
        <p14:creationId xmlns:p14="http://schemas.microsoft.com/office/powerpoint/2010/main" val="6975562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79C1B487-8AD3-48E4-8C83-7B98139AAED0}"/>
              </a:ext>
            </a:extLst>
          </p:cNvPr>
          <p:cNvSpPr>
            <a:spLocks noGrp="1"/>
          </p:cNvSpPr>
          <p:nvPr>
            <p:ph type="dt" sz="half" idx="10"/>
          </p:nvPr>
        </p:nvSpPr>
        <p:spPr/>
        <p:txBody>
          <a:bodyPr/>
          <a:lstStyle>
            <a:lvl1pPr>
              <a:defRPr/>
            </a:lvl1pPr>
          </a:lstStyle>
          <a:p>
            <a:pPr>
              <a:defRPr/>
            </a:pPr>
            <a:fld id="{3B6A9256-E141-4AE5-BC96-26D9CAC873B2}" type="datetimeFigureOut">
              <a:rPr lang="en-US"/>
              <a:pPr>
                <a:defRPr/>
              </a:pPr>
              <a:t>02-Feb-20</a:t>
            </a:fld>
            <a:endParaRPr lang="en-US"/>
          </a:p>
        </p:txBody>
      </p:sp>
      <p:sp>
        <p:nvSpPr>
          <p:cNvPr id="6" name="Footer Placeholder 4">
            <a:extLst>
              <a:ext uri="{FF2B5EF4-FFF2-40B4-BE49-F238E27FC236}">
                <a16:creationId xmlns:a16="http://schemas.microsoft.com/office/drawing/2014/main" id="{06CB4EA3-5FB1-49F4-AFC0-7520A587966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D677E0E-75BF-4B2B-86BB-63A2BE667B01}"/>
              </a:ext>
            </a:extLst>
          </p:cNvPr>
          <p:cNvSpPr>
            <a:spLocks noGrp="1"/>
          </p:cNvSpPr>
          <p:nvPr>
            <p:ph type="sldNum" sz="quarter" idx="12"/>
          </p:nvPr>
        </p:nvSpPr>
        <p:spPr/>
        <p:txBody>
          <a:bodyPr/>
          <a:lstStyle>
            <a:lvl1pPr>
              <a:defRPr/>
            </a:lvl1pPr>
          </a:lstStyle>
          <a:p>
            <a:pPr>
              <a:defRPr/>
            </a:pPr>
            <a:fld id="{8FEE107B-8A04-4E1E-A0CF-06AEC6C9CA82}" type="slidenum">
              <a:rPr lang="en-US" altLang="en-US"/>
              <a:pPr>
                <a:defRPr/>
              </a:pPr>
              <a:t>‹#›</a:t>
            </a:fld>
            <a:endParaRPr lang="en-US" altLang="en-US"/>
          </a:p>
        </p:txBody>
      </p:sp>
    </p:spTree>
    <p:extLst>
      <p:ext uri="{BB962C8B-B14F-4D97-AF65-F5344CB8AC3E}">
        <p14:creationId xmlns:p14="http://schemas.microsoft.com/office/powerpoint/2010/main" val="24114206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a16="http://schemas.microsoft.com/office/drawing/2014/main" id="{CE2F4712-D4DD-492F-A4C2-3BA072056E88}"/>
              </a:ext>
            </a:extLst>
          </p:cNvPr>
          <p:cNvSpPr>
            <a:spLocks noGrp="1"/>
          </p:cNvSpPr>
          <p:nvPr>
            <p:ph type="dt" sz="half" idx="10"/>
          </p:nvPr>
        </p:nvSpPr>
        <p:spPr/>
        <p:txBody>
          <a:bodyPr/>
          <a:lstStyle>
            <a:lvl1pPr>
              <a:defRPr/>
            </a:lvl1pPr>
          </a:lstStyle>
          <a:p>
            <a:pPr>
              <a:defRPr/>
            </a:pPr>
            <a:fld id="{0DD7D91B-7592-4753-B6C5-7EB00076269B}" type="datetimeFigureOut">
              <a:rPr lang="en-US"/>
              <a:pPr>
                <a:defRPr/>
              </a:pPr>
              <a:t>02-Feb-20</a:t>
            </a:fld>
            <a:endParaRPr lang="en-US"/>
          </a:p>
        </p:txBody>
      </p:sp>
      <p:sp>
        <p:nvSpPr>
          <p:cNvPr id="6" name="Footer Placeholder 4">
            <a:extLst>
              <a:ext uri="{FF2B5EF4-FFF2-40B4-BE49-F238E27FC236}">
                <a16:creationId xmlns:a16="http://schemas.microsoft.com/office/drawing/2014/main" id="{03A320AE-015F-4612-9F1F-0B322D46EA2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2D437F1-A98F-4CFD-9C42-4AAA57FB36C5}"/>
              </a:ext>
            </a:extLst>
          </p:cNvPr>
          <p:cNvSpPr>
            <a:spLocks noGrp="1"/>
          </p:cNvSpPr>
          <p:nvPr>
            <p:ph type="sldNum" sz="quarter" idx="12"/>
          </p:nvPr>
        </p:nvSpPr>
        <p:spPr/>
        <p:txBody>
          <a:bodyPr/>
          <a:lstStyle>
            <a:lvl1pPr>
              <a:defRPr/>
            </a:lvl1pPr>
          </a:lstStyle>
          <a:p>
            <a:pPr>
              <a:defRPr/>
            </a:pPr>
            <a:fld id="{AD3DBA0C-96A5-4C38-94AD-5098DD61CDFB}" type="slidenum">
              <a:rPr lang="en-US" altLang="en-US"/>
              <a:pPr>
                <a:defRPr/>
              </a:pPr>
              <a:t>‹#›</a:t>
            </a:fld>
            <a:endParaRPr lang="en-US" altLang="en-US"/>
          </a:p>
        </p:txBody>
      </p:sp>
    </p:spTree>
    <p:extLst>
      <p:ext uri="{BB962C8B-B14F-4D97-AF65-F5344CB8AC3E}">
        <p14:creationId xmlns:p14="http://schemas.microsoft.com/office/powerpoint/2010/main" val="29983800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53A069-3E9F-4B50-A78C-D65275CB6FDB}"/>
              </a:ext>
            </a:extLst>
          </p:cNvPr>
          <p:cNvSpPr>
            <a:spLocks noGrp="1"/>
          </p:cNvSpPr>
          <p:nvPr>
            <p:ph type="dt" sz="half" idx="10"/>
          </p:nvPr>
        </p:nvSpPr>
        <p:spPr/>
        <p:txBody>
          <a:bodyPr/>
          <a:lstStyle>
            <a:lvl1pPr>
              <a:defRPr/>
            </a:lvl1pPr>
          </a:lstStyle>
          <a:p>
            <a:pPr>
              <a:defRPr/>
            </a:pPr>
            <a:fld id="{DD04911F-AE6F-43B0-87E5-712FE41AFF70}" type="datetimeFigureOut">
              <a:rPr lang="en-US"/>
              <a:pPr>
                <a:defRPr/>
              </a:pPr>
              <a:t>02-Feb-20</a:t>
            </a:fld>
            <a:endParaRPr lang="en-US"/>
          </a:p>
        </p:txBody>
      </p:sp>
      <p:sp>
        <p:nvSpPr>
          <p:cNvPr id="5" name="Footer Placeholder 4">
            <a:extLst>
              <a:ext uri="{FF2B5EF4-FFF2-40B4-BE49-F238E27FC236}">
                <a16:creationId xmlns:a16="http://schemas.microsoft.com/office/drawing/2014/main" id="{13446F90-5CAA-47FA-98B7-300099414DE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58A7B1-7C99-4DFF-A1EC-A0B68842B7D6}"/>
              </a:ext>
            </a:extLst>
          </p:cNvPr>
          <p:cNvSpPr>
            <a:spLocks noGrp="1"/>
          </p:cNvSpPr>
          <p:nvPr>
            <p:ph type="sldNum" sz="quarter" idx="12"/>
          </p:nvPr>
        </p:nvSpPr>
        <p:spPr/>
        <p:txBody>
          <a:bodyPr/>
          <a:lstStyle>
            <a:lvl1pPr>
              <a:defRPr/>
            </a:lvl1pPr>
          </a:lstStyle>
          <a:p>
            <a:pPr>
              <a:defRPr/>
            </a:pPr>
            <a:fld id="{457E79FF-B106-4944-B980-9FE355C1678B}" type="slidenum">
              <a:rPr lang="en-US" altLang="en-US"/>
              <a:pPr>
                <a:defRPr/>
              </a:pPr>
              <a:t>‹#›</a:t>
            </a:fld>
            <a:endParaRPr lang="en-US" altLang="en-US"/>
          </a:p>
        </p:txBody>
      </p:sp>
    </p:spTree>
    <p:extLst>
      <p:ext uri="{BB962C8B-B14F-4D97-AF65-F5344CB8AC3E}">
        <p14:creationId xmlns:p14="http://schemas.microsoft.com/office/powerpoint/2010/main" val="3884727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C535A-3DF4-4D06-B146-87548D047BF9}"/>
              </a:ext>
            </a:extLst>
          </p:cNvPr>
          <p:cNvSpPr>
            <a:spLocks noGrp="1"/>
          </p:cNvSpPr>
          <p:nvPr>
            <p:ph type="dt" sz="half" idx="10"/>
          </p:nvPr>
        </p:nvSpPr>
        <p:spPr/>
        <p:txBody>
          <a:bodyPr/>
          <a:lstStyle>
            <a:lvl1pPr>
              <a:defRPr/>
            </a:lvl1pPr>
          </a:lstStyle>
          <a:p>
            <a:pPr>
              <a:defRPr/>
            </a:pPr>
            <a:fld id="{73C0465C-D1FD-48B2-8BE9-B603139D547E}" type="datetimeFigureOut">
              <a:rPr lang="en-US"/>
              <a:pPr>
                <a:defRPr/>
              </a:pPr>
              <a:t>02-Feb-20</a:t>
            </a:fld>
            <a:endParaRPr lang="en-US"/>
          </a:p>
        </p:txBody>
      </p:sp>
      <p:sp>
        <p:nvSpPr>
          <p:cNvPr id="5" name="Footer Placeholder 4">
            <a:extLst>
              <a:ext uri="{FF2B5EF4-FFF2-40B4-BE49-F238E27FC236}">
                <a16:creationId xmlns:a16="http://schemas.microsoft.com/office/drawing/2014/main" id="{466FC7CA-0624-4D8A-B5E0-76B7C04C78C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5FBE9C-D4EB-4ED7-AC0A-A1CCBB83363A}"/>
              </a:ext>
            </a:extLst>
          </p:cNvPr>
          <p:cNvSpPr>
            <a:spLocks noGrp="1"/>
          </p:cNvSpPr>
          <p:nvPr>
            <p:ph type="sldNum" sz="quarter" idx="12"/>
          </p:nvPr>
        </p:nvSpPr>
        <p:spPr/>
        <p:txBody>
          <a:bodyPr/>
          <a:lstStyle>
            <a:lvl1pPr>
              <a:defRPr/>
            </a:lvl1pPr>
          </a:lstStyle>
          <a:p>
            <a:pPr>
              <a:defRPr/>
            </a:pPr>
            <a:fld id="{8B3D3504-87EC-4A94-B81A-871134CA6377}" type="slidenum">
              <a:rPr lang="en-US" altLang="en-US"/>
              <a:pPr>
                <a:defRPr/>
              </a:pPr>
              <a:t>‹#›</a:t>
            </a:fld>
            <a:endParaRPr lang="en-US" altLang="en-US"/>
          </a:p>
        </p:txBody>
      </p:sp>
    </p:spTree>
    <p:extLst>
      <p:ext uri="{BB962C8B-B14F-4D97-AF65-F5344CB8AC3E}">
        <p14:creationId xmlns:p14="http://schemas.microsoft.com/office/powerpoint/2010/main" val="24985961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82536D-A129-4C3B-9879-554C5B6177E5}" type="datetimeFigureOut">
              <a:rPr lang="en-US" smtClean="0"/>
              <a:pPr/>
              <a:t>02-Feb-20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58B22-8C74-48B7-B38E-CB0624660C7D}" type="slidenum">
              <a:rPr lang="en-US" smtClean="0"/>
              <a:pPr/>
              <a:t>‹#›</a:t>
            </a:fld>
            <a:endParaRPr lang="en-US"/>
          </a:p>
        </p:txBody>
      </p:sp>
    </p:spTree>
    <p:extLst>
      <p:ext uri="{BB962C8B-B14F-4D97-AF65-F5344CB8AC3E}">
        <p14:creationId xmlns:p14="http://schemas.microsoft.com/office/powerpoint/2010/main" val="437513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82536D-A129-4C3B-9879-554C5B6177E5}" type="datetimeFigureOut">
              <a:rPr lang="en-US" smtClean="0"/>
              <a:pPr/>
              <a:t>02-Feb-20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58B22-8C74-48B7-B38E-CB0624660C7D}" type="slidenum">
              <a:rPr lang="en-US" smtClean="0"/>
              <a:pPr/>
              <a:t>‹#›</a:t>
            </a:fld>
            <a:endParaRPr lang="en-US"/>
          </a:p>
        </p:txBody>
      </p:sp>
    </p:spTree>
    <p:extLst>
      <p:ext uri="{BB962C8B-B14F-4D97-AF65-F5344CB8AC3E}">
        <p14:creationId xmlns:p14="http://schemas.microsoft.com/office/powerpoint/2010/main" val="4395444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82536D-A129-4C3B-9879-554C5B6177E5}" type="datetimeFigureOut">
              <a:rPr lang="en-US" smtClean="0"/>
              <a:pPr/>
              <a:t>02-Feb-20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58B22-8C74-48B7-B38E-CB0624660C7D}" type="slidenum">
              <a:rPr lang="en-US" smtClean="0"/>
              <a:pPr/>
              <a:t>‹#›</a:t>
            </a:fld>
            <a:endParaRPr lang="en-US"/>
          </a:p>
        </p:txBody>
      </p:sp>
    </p:spTree>
    <p:extLst>
      <p:ext uri="{BB962C8B-B14F-4D97-AF65-F5344CB8AC3E}">
        <p14:creationId xmlns:p14="http://schemas.microsoft.com/office/powerpoint/2010/main" val="2381463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82536D-A129-4C3B-9879-554C5B6177E5}" type="datetimeFigureOut">
              <a:rPr lang="en-US" smtClean="0"/>
              <a:pPr/>
              <a:t>02-Feb-20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58B22-8C74-48B7-B38E-CB0624660C7D}" type="slidenum">
              <a:rPr lang="en-US" smtClean="0"/>
              <a:pPr/>
              <a:t>‹#›</a:t>
            </a:fld>
            <a:endParaRPr lang="en-US"/>
          </a:p>
        </p:txBody>
      </p:sp>
    </p:spTree>
    <p:extLst>
      <p:ext uri="{BB962C8B-B14F-4D97-AF65-F5344CB8AC3E}">
        <p14:creationId xmlns:p14="http://schemas.microsoft.com/office/powerpoint/2010/main" val="33118385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82536D-A129-4C3B-9879-554C5B6177E5}" type="datetimeFigureOut">
              <a:rPr lang="en-US" smtClean="0"/>
              <a:pPr/>
              <a:t>02-Feb-20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058B22-8C74-48B7-B38E-CB0624660C7D}" type="slidenum">
              <a:rPr lang="en-US" smtClean="0"/>
              <a:pPr/>
              <a:t>‹#›</a:t>
            </a:fld>
            <a:endParaRPr lang="en-US"/>
          </a:p>
        </p:txBody>
      </p:sp>
    </p:spTree>
    <p:extLst>
      <p:ext uri="{BB962C8B-B14F-4D97-AF65-F5344CB8AC3E}">
        <p14:creationId xmlns:p14="http://schemas.microsoft.com/office/powerpoint/2010/main" val="220338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9" name="Slide Number Placeholder 8"/>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82536D-A129-4C3B-9879-554C5B6177E5}" type="datetimeFigureOut">
              <a:rPr lang="en-US" smtClean="0"/>
              <a:pPr/>
              <a:t>02-Feb-20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058B22-8C74-48B7-B38E-CB0624660C7D}" type="slidenum">
              <a:rPr lang="en-US" smtClean="0"/>
              <a:pPr/>
              <a:t>‹#›</a:t>
            </a:fld>
            <a:endParaRPr lang="en-US"/>
          </a:p>
        </p:txBody>
      </p:sp>
    </p:spTree>
    <p:extLst>
      <p:ext uri="{BB962C8B-B14F-4D97-AF65-F5344CB8AC3E}">
        <p14:creationId xmlns:p14="http://schemas.microsoft.com/office/powerpoint/2010/main" val="20214780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82536D-A129-4C3B-9879-554C5B6177E5}" type="datetimeFigureOut">
              <a:rPr lang="en-US" smtClean="0"/>
              <a:pPr/>
              <a:t>02-Feb-20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058B22-8C74-48B7-B38E-CB0624660C7D}" type="slidenum">
              <a:rPr lang="en-US" smtClean="0"/>
              <a:pPr/>
              <a:t>‹#›</a:t>
            </a:fld>
            <a:endParaRPr lang="en-US"/>
          </a:p>
        </p:txBody>
      </p:sp>
    </p:spTree>
    <p:extLst>
      <p:ext uri="{BB962C8B-B14F-4D97-AF65-F5344CB8AC3E}">
        <p14:creationId xmlns:p14="http://schemas.microsoft.com/office/powerpoint/2010/main" val="3969368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A82536D-A129-4C3B-9879-554C5B6177E5}" type="datetimeFigureOut">
              <a:rPr lang="en-US" smtClean="0"/>
              <a:pPr/>
              <a:t>02-Feb-20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58B22-8C74-48B7-B38E-CB0624660C7D}" type="slidenum">
              <a:rPr lang="en-US" smtClean="0"/>
              <a:pPr/>
              <a:t>‹#›</a:t>
            </a:fld>
            <a:endParaRPr lang="en-US"/>
          </a:p>
        </p:txBody>
      </p:sp>
    </p:spTree>
    <p:extLst>
      <p:ext uri="{BB962C8B-B14F-4D97-AF65-F5344CB8AC3E}">
        <p14:creationId xmlns:p14="http://schemas.microsoft.com/office/powerpoint/2010/main" val="36783153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A82536D-A129-4C3B-9879-554C5B6177E5}" type="datetimeFigureOut">
              <a:rPr lang="en-US" smtClean="0"/>
              <a:pPr/>
              <a:t>02-Feb-20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058B22-8C74-48B7-B38E-CB0624660C7D}" type="slidenum">
              <a:rPr lang="en-US" smtClean="0"/>
              <a:pPr/>
              <a:t>‹#›</a:t>
            </a:fld>
            <a:endParaRPr lang="en-US"/>
          </a:p>
        </p:txBody>
      </p:sp>
    </p:spTree>
    <p:extLst>
      <p:ext uri="{BB962C8B-B14F-4D97-AF65-F5344CB8AC3E}">
        <p14:creationId xmlns:p14="http://schemas.microsoft.com/office/powerpoint/2010/main" val="1143497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82536D-A129-4C3B-9879-554C5B6177E5}" type="datetimeFigureOut">
              <a:rPr lang="en-US" smtClean="0"/>
              <a:pPr/>
              <a:t>02-Feb-20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58B22-8C74-48B7-B38E-CB0624660C7D}" type="slidenum">
              <a:rPr lang="en-US" smtClean="0"/>
              <a:pPr/>
              <a:t>‹#›</a:t>
            </a:fld>
            <a:endParaRPr lang="en-US"/>
          </a:p>
        </p:txBody>
      </p:sp>
    </p:spTree>
    <p:extLst>
      <p:ext uri="{BB962C8B-B14F-4D97-AF65-F5344CB8AC3E}">
        <p14:creationId xmlns:p14="http://schemas.microsoft.com/office/powerpoint/2010/main" val="37604007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82536D-A129-4C3B-9879-554C5B6177E5}" type="datetimeFigureOut">
              <a:rPr lang="en-US" smtClean="0"/>
              <a:pPr/>
              <a:t>02-Feb-20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058B22-8C74-48B7-B38E-CB0624660C7D}" type="slidenum">
              <a:rPr lang="en-US" smtClean="0"/>
              <a:pPr/>
              <a:t>‹#›</a:t>
            </a:fld>
            <a:endParaRPr lang="en-US"/>
          </a:p>
        </p:txBody>
      </p:sp>
    </p:spTree>
    <p:extLst>
      <p:ext uri="{BB962C8B-B14F-4D97-AF65-F5344CB8AC3E}">
        <p14:creationId xmlns:p14="http://schemas.microsoft.com/office/powerpoint/2010/main" val="305289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4" name="Footer Placeholder 3"/>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5" name="Slide Number Placeholder 4"/>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BCBE8-30B0-4476-8762-9236B142003A}" type="datetimeFigureOut">
              <a:rPr lang="en-US" smtClean="0"/>
              <a:pPr/>
              <a:t>02-Feb-20</a:t>
            </a:fld>
            <a:endParaRPr lang="en-US" sz="1100" dirty="0">
              <a:solidFill>
                <a:schemeClr val="tx2"/>
              </a:solidFill>
            </a:endParaRPr>
          </a:p>
        </p:txBody>
      </p:sp>
      <p:sp>
        <p:nvSpPr>
          <p:cNvPr id="3" name="Footer Placeholder 2"/>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4" name="Slide Number Placeholder 3"/>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8F6BCBE8-30B0-4476-8762-9236B142003A}" type="datetimeFigureOut">
              <a:rPr lang="en-US" smtClean="0"/>
              <a:pPr/>
              <a:t>02-Feb-20</a:t>
            </a:fld>
            <a:endParaRPr lang="en-US" sz="110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8F6BCBE8-30B0-4476-8762-9236B142003A}" type="datetimeFigureOut">
              <a:rPr lang="en-US" smtClean="0"/>
              <a:pPr/>
              <a:t>02-Feb-20</a:t>
            </a:fld>
            <a:endParaRPr lang="en-US" sz="1100" dirty="0">
              <a:solidFill>
                <a:schemeClr val="tx2"/>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lgn="r" eaLnBrk="1" latinLnBrk="0" hangingPunct="1"/>
            <a:endParaRPr kumimoji="0" lang="en-US" sz="1100" dirty="0">
              <a:solidFill>
                <a:schemeClr val="tx2"/>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F6BCBE8-30B0-4476-8762-9236B142003A}" type="datetimeFigureOut">
              <a:rPr lang="en-US" smtClean="0"/>
              <a:pPr/>
              <a:t>02-Feb-20</a:t>
            </a:fld>
            <a:endParaRPr lang="en-US" sz="1100" dirty="0">
              <a:solidFill>
                <a:schemeClr val="tx2"/>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100" dirty="0">
              <a:solidFill>
                <a:schemeClr val="tx2"/>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F6BCBE8-30B0-4476-8762-9236B142003A}" type="datetimeFigureOut">
              <a:rPr lang="en-US" smtClean="0"/>
              <a:pPr/>
              <a:t>02-Feb-20</a:t>
            </a:fld>
            <a:endParaRPr lang="en-US" sz="1100"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algn="r" eaLnBrk="1" latinLnBrk="0" hangingPunct="1"/>
            <a:endParaRPr kumimoji="0" lang="en-US" sz="1100" dirty="0">
              <a:solidFill>
                <a:schemeClr val="tx2"/>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594D64-9E29-4C5C-AD0B-EE72A60C2392}" type="datetimeFigureOut">
              <a:rPr lang="en-US" smtClean="0"/>
              <a:pPr/>
              <a:t>02-Feb-20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78E078-63FC-49FA-B9B1-4CEE3540C698}" type="slidenum">
              <a:rPr lang="en-US" smtClean="0"/>
              <a:pPr/>
              <a:t>‹#›</a:t>
            </a:fld>
            <a:endParaRPr lang="en-US"/>
          </a:p>
        </p:txBody>
      </p:sp>
    </p:spTree>
    <p:extLst>
      <p:ext uri="{BB962C8B-B14F-4D97-AF65-F5344CB8AC3E}">
        <p14:creationId xmlns:p14="http://schemas.microsoft.com/office/powerpoint/2010/main" val="37870347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C4B93593-474B-4721-9A4E-BD031C98231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Text Placeholder 2">
            <a:extLst>
              <a:ext uri="{FF2B5EF4-FFF2-40B4-BE49-F238E27FC236}">
                <a16:creationId xmlns:a16="http://schemas.microsoft.com/office/drawing/2014/main" id="{B8F46945-06B4-4406-A1C1-E069B658B4BD}"/>
              </a:ext>
            </a:extLst>
          </p:cNvPr>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ADE4748-0A7F-4FEA-9BB5-8A899AA3C65C}"/>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rtl="0" eaLnBrk="1" fontAlgn="auto" hangingPunct="1">
              <a:spcBef>
                <a:spcPts val="0"/>
              </a:spcBef>
              <a:spcAft>
                <a:spcPts val="0"/>
              </a:spcAft>
              <a:defRPr sz="900">
                <a:solidFill>
                  <a:prstClr val="black">
                    <a:tint val="75000"/>
                  </a:prstClr>
                </a:solidFill>
                <a:latin typeface="+mn-lt"/>
                <a:cs typeface="+mn-cs"/>
              </a:defRPr>
            </a:lvl1pPr>
          </a:lstStyle>
          <a:p>
            <a:pPr>
              <a:defRPr/>
            </a:pPr>
            <a:fld id="{04ABF817-23B9-43FC-8E06-0BD19F6F8EA4}" type="datetimeFigureOut">
              <a:rPr lang="en-US"/>
              <a:pPr>
                <a:defRPr/>
              </a:pPr>
              <a:t>02-Feb-20</a:t>
            </a:fld>
            <a:endParaRPr lang="en-US"/>
          </a:p>
        </p:txBody>
      </p:sp>
      <p:sp>
        <p:nvSpPr>
          <p:cNvPr id="5" name="Footer Placeholder 4">
            <a:extLst>
              <a:ext uri="{FF2B5EF4-FFF2-40B4-BE49-F238E27FC236}">
                <a16:creationId xmlns:a16="http://schemas.microsoft.com/office/drawing/2014/main" id="{4DF4B801-2459-4892-B138-972AE5344AE7}"/>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rtl="0" eaLnBrk="1" fontAlgn="auto" hangingPunct="1">
              <a:spcBef>
                <a:spcPts val="0"/>
              </a:spcBef>
              <a:spcAft>
                <a:spcPts val="0"/>
              </a:spcAft>
              <a:defRPr sz="900">
                <a:solidFill>
                  <a:prstClr val="black">
                    <a:tint val="75000"/>
                  </a:prst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5B7386D-821C-4E6D-82FE-85AA0A4573ED}"/>
              </a:ext>
            </a:extLst>
          </p:cNvPr>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Calibri" panose="020F0502020204030204" pitchFamily="34" charset="0"/>
              </a:defRPr>
            </a:lvl1pPr>
          </a:lstStyle>
          <a:p>
            <a:pPr>
              <a:defRPr/>
            </a:pPr>
            <a:fld id="{B7E8F1FC-B040-4E90-A5C9-A4F8C4327DC7}" type="slidenum">
              <a:rPr lang="en-US" altLang="en-US"/>
              <a:pPr>
                <a:defRPr/>
              </a:pPr>
              <a:t>‹#›</a:t>
            </a:fld>
            <a:endParaRPr lang="en-US" altLang="en-US"/>
          </a:p>
        </p:txBody>
      </p:sp>
    </p:spTree>
    <p:extLst>
      <p:ext uri="{BB962C8B-B14F-4D97-AF65-F5344CB8AC3E}">
        <p14:creationId xmlns:p14="http://schemas.microsoft.com/office/powerpoint/2010/main" val="1144786731"/>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82536D-A129-4C3B-9879-554C5B6177E5}" type="datetimeFigureOut">
              <a:rPr lang="en-US" smtClean="0"/>
              <a:pPr/>
              <a:t>02-Feb-20</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058B22-8C74-48B7-B38E-CB0624660C7D}" type="slidenum">
              <a:rPr lang="en-US" smtClean="0"/>
              <a:pPr/>
              <a:t>‹#›</a:t>
            </a:fld>
            <a:endParaRPr lang="en-US"/>
          </a:p>
        </p:txBody>
      </p:sp>
    </p:spTree>
    <p:extLst>
      <p:ext uri="{BB962C8B-B14F-4D97-AF65-F5344CB8AC3E}">
        <p14:creationId xmlns:p14="http://schemas.microsoft.com/office/powerpoint/2010/main" val="302711670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a:extLst>
              <a:ext uri="{FF2B5EF4-FFF2-40B4-BE49-F238E27FC236}">
                <a16:creationId xmlns:a16="http://schemas.microsoft.com/office/drawing/2014/main" id="{41E5EAB7-D5E3-4FA8-AB4D-247FA0F6DF7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6624" y="834628"/>
            <a:ext cx="6050756" cy="2594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a:extLst>
              <a:ext uri="{FF2B5EF4-FFF2-40B4-BE49-F238E27FC236}">
                <a16:creationId xmlns:a16="http://schemas.microsoft.com/office/drawing/2014/main" id="{4258CE3F-9F34-41E4-A82E-1F166008ECF0}"/>
              </a:ext>
            </a:extLst>
          </p:cNvPr>
          <p:cNvSpPr txBox="1">
            <a:spLocks noChangeArrowheads="1"/>
          </p:cNvSpPr>
          <p:nvPr/>
        </p:nvSpPr>
        <p:spPr bwMode="auto">
          <a:xfrm>
            <a:off x="1326356" y="3213497"/>
            <a:ext cx="6535341" cy="2571750"/>
          </a:xfrm>
          <a:prstGeom prst="rect">
            <a:avLst/>
          </a:prstGeom>
          <a:solidFill>
            <a:schemeClr val="accent5">
              <a:lumMod val="20000"/>
              <a:lumOff val="80000"/>
            </a:schemeClr>
          </a:solidFill>
          <a:ln>
            <a:noFill/>
          </a:ln>
        </p:spPr>
        <p:txBody>
          <a:bodyPr rtlCol="1">
            <a:normAutofit fontScale="32500" lnSpcReduction="20000"/>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685800" eaLnBrk="1" fontAlgn="auto" hangingPunct="1">
              <a:lnSpc>
                <a:spcPct val="80000"/>
              </a:lnSpc>
              <a:spcAft>
                <a:spcPts val="0"/>
              </a:spcAft>
              <a:buNone/>
              <a:defRPr/>
            </a:pPr>
            <a:endParaRPr lang="ar-SA" sz="10125" b="1" dirty="0">
              <a:solidFill>
                <a:prstClr val="black"/>
              </a:solidFill>
              <a:latin typeface="Calibri"/>
              <a:cs typeface="Arial" panose="020B0604020202020204" pitchFamily="34" charset="0"/>
            </a:endParaRPr>
          </a:p>
          <a:p>
            <a:pPr marL="0" indent="0" algn="ctr" defTabSz="685800" eaLnBrk="1" fontAlgn="auto" hangingPunct="1">
              <a:lnSpc>
                <a:spcPct val="80000"/>
              </a:lnSpc>
              <a:spcAft>
                <a:spcPts val="0"/>
              </a:spcAft>
              <a:buNone/>
              <a:defRPr/>
            </a:pPr>
            <a:r>
              <a:rPr lang="ar-EG" sz="10125" b="1" dirty="0">
                <a:solidFill>
                  <a:srgbClr val="FF0000"/>
                </a:solidFill>
                <a:latin typeface="Calibri"/>
                <a:cs typeface="Arial" panose="020B0604020202020204" pitchFamily="34" charset="0"/>
              </a:rPr>
              <a:t>الأستاذ </a:t>
            </a:r>
            <a:r>
              <a:rPr lang="ar-SA" sz="10125" b="1" dirty="0">
                <a:solidFill>
                  <a:srgbClr val="FF0000"/>
                </a:solidFill>
                <a:latin typeface="Calibri"/>
                <a:cs typeface="Arial" panose="020B0604020202020204" pitchFamily="34" charset="0"/>
              </a:rPr>
              <a:t>الدكتور</a:t>
            </a:r>
            <a:r>
              <a:rPr lang="ar-EG" sz="10125" b="1" dirty="0">
                <a:solidFill>
                  <a:srgbClr val="FF0000"/>
                </a:solidFill>
                <a:latin typeface="Calibri"/>
                <a:cs typeface="Arial" panose="020B0604020202020204" pitchFamily="34" charset="0"/>
              </a:rPr>
              <a:t>/ يوسف حسين</a:t>
            </a:r>
          </a:p>
          <a:p>
            <a:pPr marL="0" indent="0" algn="ctr" defTabSz="685800" eaLnBrk="1" fontAlgn="auto" hangingPunct="1">
              <a:lnSpc>
                <a:spcPct val="80000"/>
              </a:lnSpc>
              <a:spcAft>
                <a:spcPts val="0"/>
              </a:spcAft>
              <a:buNone/>
              <a:defRPr/>
            </a:pPr>
            <a:endParaRPr lang="ar-EG" sz="3825" b="1" dirty="0">
              <a:solidFill>
                <a:srgbClr val="FF0000"/>
              </a:solidFill>
              <a:latin typeface="Calibri"/>
              <a:cs typeface="Arial" panose="020B0604020202020204" pitchFamily="34" charset="0"/>
            </a:endParaRPr>
          </a:p>
          <a:p>
            <a:pPr marL="0" indent="0" algn="ctr" defTabSz="685800" eaLnBrk="1" fontAlgn="auto" hangingPunct="1">
              <a:lnSpc>
                <a:spcPct val="80000"/>
              </a:lnSpc>
              <a:spcAft>
                <a:spcPts val="0"/>
              </a:spcAft>
              <a:buNone/>
              <a:defRPr/>
            </a:pPr>
            <a:r>
              <a:rPr lang="ar-EG" sz="6450" b="1" dirty="0">
                <a:solidFill>
                  <a:prstClr val="black"/>
                </a:solidFill>
                <a:latin typeface="Calibri"/>
                <a:cs typeface="Arial" panose="020B0604020202020204" pitchFamily="34" charset="0"/>
              </a:rPr>
              <a:t>أستاذ</a:t>
            </a:r>
            <a:r>
              <a:rPr lang="ar-EG" sz="6450" b="1" dirty="0">
                <a:solidFill>
                  <a:srgbClr val="FF0000"/>
                </a:solidFill>
                <a:latin typeface="Calibri"/>
                <a:cs typeface="Arial" panose="020B0604020202020204" pitchFamily="34" charset="0"/>
              </a:rPr>
              <a:t> </a:t>
            </a:r>
            <a:r>
              <a:rPr lang="ar-EG" sz="6450" b="1" dirty="0">
                <a:solidFill>
                  <a:prstClr val="black"/>
                </a:solidFill>
                <a:latin typeface="Calibri"/>
                <a:cs typeface="Arial" panose="020B0604020202020204" pitchFamily="34" charset="0"/>
              </a:rPr>
              <a:t>التشريح وعلم الأجنة</a:t>
            </a:r>
            <a:r>
              <a:rPr lang="ar-EG" sz="6450" dirty="0">
                <a:solidFill>
                  <a:prstClr val="black"/>
                </a:solidFill>
                <a:latin typeface="Calibri"/>
                <a:cs typeface="Arial" panose="020B0604020202020204" pitchFamily="34" charset="0"/>
              </a:rPr>
              <a:t> </a:t>
            </a:r>
            <a:endParaRPr lang="en-US" sz="6450" dirty="0">
              <a:solidFill>
                <a:prstClr val="black"/>
              </a:solidFill>
              <a:latin typeface="Calibri"/>
            </a:endParaRPr>
          </a:p>
          <a:p>
            <a:pPr marL="0" indent="0" algn="ctr" defTabSz="685800" eaLnBrk="1" fontAlgn="auto" hangingPunct="1">
              <a:lnSpc>
                <a:spcPct val="80000"/>
              </a:lnSpc>
              <a:spcAft>
                <a:spcPts val="0"/>
              </a:spcAft>
              <a:buNone/>
              <a:defRPr/>
            </a:pPr>
            <a:endParaRPr lang="ar-EG" sz="6450" dirty="0">
              <a:solidFill>
                <a:srgbClr val="FF0000"/>
              </a:solidFill>
              <a:latin typeface="Calibri"/>
              <a:cs typeface="Arial" panose="020B0604020202020204" pitchFamily="34" charset="0"/>
            </a:endParaRPr>
          </a:p>
          <a:p>
            <a:pPr marL="0" indent="0" algn="ctr" defTabSz="685800" eaLnBrk="1" fontAlgn="auto" hangingPunct="1">
              <a:lnSpc>
                <a:spcPct val="80000"/>
              </a:lnSpc>
              <a:spcAft>
                <a:spcPts val="0"/>
              </a:spcAft>
              <a:buNone/>
              <a:defRPr/>
            </a:pPr>
            <a:r>
              <a:rPr lang="ar-EG" sz="6450" b="1" dirty="0">
                <a:solidFill>
                  <a:srgbClr val="002060"/>
                </a:solidFill>
                <a:latin typeface="Calibri"/>
                <a:cs typeface="Arial" panose="020B0604020202020204" pitchFamily="34" charset="0"/>
              </a:rPr>
              <a:t>كلية الطب – </a:t>
            </a:r>
            <a:r>
              <a:rPr lang="ar-EG" sz="6450" b="1" i="1" dirty="0">
                <a:solidFill>
                  <a:srgbClr val="002060"/>
                </a:solidFill>
                <a:latin typeface="Calibri"/>
                <a:cs typeface="Arial" panose="020B0604020202020204" pitchFamily="34" charset="0"/>
              </a:rPr>
              <a:t>جامعة </a:t>
            </a:r>
            <a:r>
              <a:rPr lang="ar-EG" sz="6450" b="1" dirty="0">
                <a:solidFill>
                  <a:srgbClr val="002060"/>
                </a:solidFill>
                <a:latin typeface="Calibri"/>
                <a:cs typeface="Arial" panose="020B0604020202020204" pitchFamily="34" charset="0"/>
              </a:rPr>
              <a:t>الزقازيق- مصر</a:t>
            </a:r>
          </a:p>
          <a:p>
            <a:pPr marL="0" indent="0" algn="ctr" defTabSz="685800" eaLnBrk="1" fontAlgn="auto" hangingPunct="1">
              <a:lnSpc>
                <a:spcPct val="80000"/>
              </a:lnSpc>
              <a:spcAft>
                <a:spcPts val="0"/>
              </a:spcAft>
              <a:buNone/>
              <a:defRPr/>
            </a:pPr>
            <a:r>
              <a:rPr lang="ar-EG" sz="6450" b="1" dirty="0">
                <a:solidFill>
                  <a:srgbClr val="FF0000"/>
                </a:solidFill>
                <a:latin typeface="Calibri"/>
                <a:cs typeface="Arial" panose="020B0604020202020204" pitchFamily="34" charset="0"/>
              </a:rPr>
              <a:t>دكتوراة</a:t>
            </a:r>
            <a:r>
              <a:rPr lang="ar-EG" sz="6450" dirty="0">
                <a:solidFill>
                  <a:srgbClr val="FF0000"/>
                </a:solidFill>
                <a:latin typeface="Calibri"/>
                <a:cs typeface="Arial" panose="020B0604020202020204" pitchFamily="34" charset="0"/>
              </a:rPr>
              <a:t> </a:t>
            </a:r>
            <a:r>
              <a:rPr lang="ar-EG" sz="6450" b="1" dirty="0">
                <a:solidFill>
                  <a:srgbClr val="FF0000"/>
                </a:solidFill>
                <a:latin typeface="Calibri"/>
                <a:cs typeface="Arial" panose="020B0604020202020204" pitchFamily="34" charset="0"/>
              </a:rPr>
              <a:t>من جامعة كولونيا المانيا</a:t>
            </a:r>
          </a:p>
          <a:p>
            <a:pPr marL="0" indent="0" algn="ctr" defTabSz="685800" rtl="1" eaLnBrk="1" fontAlgn="auto" hangingPunct="1">
              <a:lnSpc>
                <a:spcPct val="80000"/>
              </a:lnSpc>
              <a:spcAft>
                <a:spcPts val="0"/>
              </a:spcAft>
              <a:buNone/>
              <a:defRPr/>
            </a:pPr>
            <a:r>
              <a:rPr lang="ar-EG" sz="6450" b="1" dirty="0">
                <a:solidFill>
                  <a:srgbClr val="FF0000"/>
                </a:solidFill>
                <a:latin typeface="Calibri"/>
                <a:cs typeface="Arial" panose="020B0604020202020204" pitchFamily="34" charset="0"/>
              </a:rPr>
              <a:t>جروب الفيس </a:t>
            </a:r>
          </a:p>
          <a:p>
            <a:pPr marL="0" indent="0" algn="ctr" defTabSz="685800" rtl="1" eaLnBrk="1" fontAlgn="auto" hangingPunct="1">
              <a:lnSpc>
                <a:spcPct val="80000"/>
              </a:lnSpc>
              <a:spcAft>
                <a:spcPts val="0"/>
              </a:spcAft>
              <a:buNone/>
              <a:defRPr/>
            </a:pPr>
            <a:r>
              <a:rPr lang="ar-EG" sz="6450" b="1" dirty="0">
                <a:solidFill>
                  <a:srgbClr val="FF0000"/>
                </a:solidFill>
                <a:latin typeface="Calibri"/>
                <a:cs typeface="Arial" panose="020B0604020202020204" pitchFamily="34" charset="0"/>
              </a:rPr>
              <a:t>د. يوسف حسين (استاذ التشريح)</a:t>
            </a:r>
          </a:p>
          <a:p>
            <a:pPr marL="0" indent="0" algn="ctr" defTabSz="685800" eaLnBrk="1" fontAlgn="auto" hangingPunct="1">
              <a:lnSpc>
                <a:spcPct val="80000"/>
              </a:lnSpc>
              <a:spcAft>
                <a:spcPts val="0"/>
              </a:spcAft>
              <a:buNone/>
              <a:defRPr/>
            </a:pPr>
            <a:endParaRPr lang="ar-EG" sz="2325" b="1" dirty="0">
              <a:solidFill>
                <a:srgbClr val="002060"/>
              </a:solidFill>
              <a:latin typeface="Calibri"/>
              <a:cs typeface="Arial" panose="020B0604020202020204" pitchFamily="34" charset="0"/>
            </a:endParaRPr>
          </a:p>
        </p:txBody>
      </p:sp>
      <p:sp>
        <p:nvSpPr>
          <p:cNvPr id="12292" name="TextBox 1">
            <a:extLst>
              <a:ext uri="{FF2B5EF4-FFF2-40B4-BE49-F238E27FC236}">
                <a16:creationId xmlns:a16="http://schemas.microsoft.com/office/drawing/2014/main" id="{2C31ED69-C1D2-404C-9D9A-1D3848A3E53A}"/>
              </a:ext>
            </a:extLst>
          </p:cNvPr>
          <p:cNvSpPr txBox="1">
            <a:spLocks noChangeArrowheads="1"/>
          </p:cNvSpPr>
          <p:nvPr/>
        </p:nvSpPr>
        <p:spPr bwMode="auto">
          <a:xfrm>
            <a:off x="6300789" y="857251"/>
            <a:ext cx="1565672"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defRPr/>
            </a:pPr>
            <a:r>
              <a:rPr lang="ar-EG" altLang="en-US" sz="4050" b="1">
                <a:solidFill>
                  <a:srgbClr val="FF0000"/>
                </a:solidFill>
              </a:rPr>
              <a:t>أهلا</a:t>
            </a:r>
            <a:endParaRPr lang="en-US" altLang="en-US" sz="4050" b="1">
              <a:solidFill>
                <a:srgbClr val="FF0000"/>
              </a:solidFill>
            </a:endParaRPr>
          </a:p>
        </p:txBody>
      </p:sp>
      <p:sp>
        <p:nvSpPr>
          <p:cNvPr id="12293" name="TextBox 3">
            <a:extLst>
              <a:ext uri="{FF2B5EF4-FFF2-40B4-BE49-F238E27FC236}">
                <a16:creationId xmlns:a16="http://schemas.microsoft.com/office/drawing/2014/main" id="{3BAB2CA8-2E1B-4DD1-9915-6A356C80CC69}"/>
              </a:ext>
            </a:extLst>
          </p:cNvPr>
          <p:cNvSpPr txBox="1">
            <a:spLocks noChangeArrowheads="1"/>
          </p:cNvSpPr>
          <p:nvPr/>
        </p:nvSpPr>
        <p:spPr bwMode="auto">
          <a:xfrm>
            <a:off x="1277541" y="857251"/>
            <a:ext cx="1728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cs typeface="Arial" panose="020B0604020202020204" pitchFamily="34" charset="0"/>
              </a:defRPr>
            </a:lvl1pPr>
            <a:lvl2pPr marL="742950" indent="-285750">
              <a:defRPr sz="2800">
                <a:solidFill>
                  <a:schemeClr val="tx1"/>
                </a:solidFill>
                <a:latin typeface="Arial" panose="020B0604020202020204" pitchFamily="34" charset="0"/>
                <a:cs typeface="Arial" panose="020B0604020202020204" pitchFamily="34" charset="0"/>
              </a:defRPr>
            </a:lvl2pPr>
            <a:lvl3pPr marL="1143000" indent="-228600">
              <a:defRPr sz="2800">
                <a:solidFill>
                  <a:schemeClr val="tx1"/>
                </a:solidFill>
                <a:latin typeface="Arial" panose="020B0604020202020204" pitchFamily="34" charset="0"/>
                <a:cs typeface="Arial" panose="020B0604020202020204" pitchFamily="34" charset="0"/>
              </a:defRPr>
            </a:lvl3pPr>
            <a:lvl4pPr marL="1600200" indent="-228600">
              <a:defRPr sz="2800">
                <a:solidFill>
                  <a:schemeClr val="tx1"/>
                </a:solidFill>
                <a:latin typeface="Arial" panose="020B0604020202020204" pitchFamily="34" charset="0"/>
                <a:cs typeface="Arial" panose="020B0604020202020204" pitchFamily="34" charset="0"/>
              </a:defRPr>
            </a:lvl4pPr>
            <a:lvl5pPr marL="2057400" indent="-228600">
              <a:defRPr sz="28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rial" panose="020B0604020202020204" pitchFamily="34" charset="0"/>
              </a:defRPr>
            </a:lvl9pPr>
          </a:lstStyle>
          <a:p>
            <a:pPr algn="ctr" defTabSz="685800" eaLnBrk="0" fontAlgn="base" hangingPunct="0">
              <a:spcBef>
                <a:spcPct val="0"/>
              </a:spcBef>
              <a:spcAft>
                <a:spcPct val="0"/>
              </a:spcAft>
              <a:defRPr/>
            </a:pPr>
            <a:r>
              <a:rPr lang="ar-EG" altLang="en-US" sz="3600" b="1">
                <a:solidFill>
                  <a:srgbClr val="FF0000"/>
                </a:solidFill>
              </a:rPr>
              <a:t>وسهلا</a:t>
            </a:r>
            <a:endParaRPr lang="en-US" altLang="en-US" sz="3600" b="1">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a:srcRect t="40680"/>
          <a:stretch>
            <a:fillRect/>
          </a:stretch>
        </p:blipFill>
        <p:spPr bwMode="auto">
          <a:xfrm>
            <a:off x="-32" y="0"/>
            <a:ext cx="6652360" cy="5643578"/>
          </a:xfrm>
          <a:prstGeom prst="rect">
            <a:avLst/>
          </a:prstGeom>
          <a:noFill/>
          <a:ln w="9525">
            <a:noFill/>
            <a:miter lim="800000"/>
            <a:headEnd/>
            <a:tailEnd/>
          </a:ln>
          <a:effectLst/>
        </p:spPr>
      </p:pic>
      <p:sp>
        <p:nvSpPr>
          <p:cNvPr id="6" name="Freeform 5"/>
          <p:cNvSpPr/>
          <p:nvPr/>
        </p:nvSpPr>
        <p:spPr>
          <a:xfrm>
            <a:off x="3355731" y="3040877"/>
            <a:ext cx="1919654" cy="460131"/>
          </a:xfrm>
          <a:custGeom>
            <a:avLst/>
            <a:gdLst>
              <a:gd name="connsiteX0" fmla="*/ 1902069 w 1919654"/>
              <a:gd name="connsiteY0" fmla="*/ 369277 h 460131"/>
              <a:gd name="connsiteX1" fmla="*/ 1550377 w 1919654"/>
              <a:gd name="connsiteY1" fmla="*/ 87923 h 460131"/>
              <a:gd name="connsiteX2" fmla="*/ 1040423 w 1919654"/>
              <a:gd name="connsiteY2" fmla="*/ 0 h 460131"/>
              <a:gd name="connsiteX3" fmla="*/ 319454 w 1919654"/>
              <a:gd name="connsiteY3" fmla="*/ 87923 h 460131"/>
              <a:gd name="connsiteX4" fmla="*/ 266700 w 1919654"/>
              <a:gd name="connsiteY4" fmla="*/ 404446 h 460131"/>
              <a:gd name="connsiteX5" fmla="*/ 1919654 w 1919654"/>
              <a:gd name="connsiteY5" fmla="*/ 422031 h 46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9654" h="460131">
                <a:moveTo>
                  <a:pt x="1902069" y="369277"/>
                </a:moveTo>
                <a:cubicBezTo>
                  <a:pt x="1798027" y="259373"/>
                  <a:pt x="1693985" y="149469"/>
                  <a:pt x="1550377" y="87923"/>
                </a:cubicBezTo>
                <a:cubicBezTo>
                  <a:pt x="1406769" y="26377"/>
                  <a:pt x="1245577" y="0"/>
                  <a:pt x="1040423" y="0"/>
                </a:cubicBezTo>
                <a:cubicBezTo>
                  <a:pt x="835269" y="0"/>
                  <a:pt x="448408" y="20515"/>
                  <a:pt x="319454" y="87923"/>
                </a:cubicBezTo>
                <a:cubicBezTo>
                  <a:pt x="190500" y="155331"/>
                  <a:pt x="0" y="348761"/>
                  <a:pt x="266700" y="404446"/>
                </a:cubicBezTo>
                <a:cubicBezTo>
                  <a:pt x="533400" y="460131"/>
                  <a:pt x="1226527" y="441081"/>
                  <a:pt x="1919654" y="422031"/>
                </a:cubicBezTo>
              </a:path>
            </a:pathLst>
          </a:cu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a:p>
        </p:txBody>
      </p:sp>
      <p:sp>
        <p:nvSpPr>
          <p:cNvPr id="8" name="Content Placeholder 2"/>
          <p:cNvSpPr txBox="1">
            <a:spLocks/>
          </p:cNvSpPr>
          <p:nvPr/>
        </p:nvSpPr>
        <p:spPr>
          <a:xfrm>
            <a:off x="3500264" y="2529804"/>
            <a:ext cx="5220072" cy="756320"/>
          </a:xfrm>
          <a:prstGeom prst="rect">
            <a:avLst/>
          </a:prstGeom>
          <a:effectLst>
            <a:outerShdw blurRad="63500" sx="102000" sy="102000" algn="ctr" rotWithShape="0">
              <a:prstClr val="black">
                <a:alpha val="40000"/>
              </a:prstClr>
            </a:outerShdw>
          </a:effectLst>
        </p:spPr>
        <p:txBody>
          <a:bodyPr vert="horz">
            <a:noAutofit/>
          </a:bodyPr>
          <a:lstStyle/>
          <a:p>
            <a:pPr algn="ctr">
              <a:defRPr/>
            </a:pPr>
            <a:r>
              <a:rPr lang="en-US" sz="4000" b="1" dirty="0">
                <a:solidFill>
                  <a:srgbClr val="FF0000"/>
                </a:solidFill>
                <a:effectLst>
                  <a:outerShdw blurRad="38100" dist="38100" dir="2700000" algn="tl">
                    <a:srgbClr val="000000">
                      <a:alpha val="43137"/>
                    </a:srgbClr>
                  </a:outerShdw>
                </a:effectLst>
              </a:rPr>
              <a:t>cortex of ovary </a:t>
            </a:r>
          </a:p>
        </p:txBody>
      </p:sp>
      <p:cxnSp>
        <p:nvCxnSpPr>
          <p:cNvPr id="9" name="Straight Arrow Connector 8"/>
          <p:cNvCxnSpPr/>
          <p:nvPr/>
        </p:nvCxnSpPr>
        <p:spPr>
          <a:xfrm flipH="1" flipV="1">
            <a:off x="4857752" y="2143116"/>
            <a:ext cx="1152128" cy="504056"/>
          </a:xfrm>
          <a:prstGeom prst="straightConnector1">
            <a:avLst/>
          </a:prstGeom>
          <a:ln w="57150">
            <a:solidFill>
              <a:srgbClr val="CCFF66"/>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Content Placeholder 2"/>
          <p:cNvSpPr txBox="1">
            <a:spLocks/>
          </p:cNvSpPr>
          <p:nvPr/>
        </p:nvSpPr>
        <p:spPr>
          <a:xfrm>
            <a:off x="3347864" y="3212976"/>
            <a:ext cx="5220072" cy="2924944"/>
          </a:xfrm>
          <a:prstGeom prst="rect">
            <a:avLst/>
          </a:prstGeom>
          <a:effectLst>
            <a:outerShdw blurRad="63500" sx="102000" sy="102000" algn="ctr" rotWithShape="0">
              <a:prstClr val="black">
                <a:alpha val="40000"/>
              </a:prstClr>
            </a:outerShdw>
          </a:effectLst>
        </p:spPr>
        <p:txBody>
          <a:bodyPr vert="horz">
            <a:noAutofit/>
          </a:bodyPr>
          <a:lstStyle/>
          <a:p>
            <a:pPr algn="ctr">
              <a:defRPr/>
            </a:pPr>
            <a:r>
              <a:rPr lang="en-US" sz="4000" b="1" dirty="0">
                <a:solidFill>
                  <a:srgbClr val="0000FF"/>
                </a:solidFill>
                <a:effectLst>
                  <a:outerShdw blurRad="38100" dist="38100" dir="2700000" algn="tl">
                    <a:srgbClr val="000000">
                      <a:alpha val="43137"/>
                    </a:srgbClr>
                  </a:outerShdw>
                </a:effectLst>
              </a:rPr>
              <a:t>In females: Primitive germ cells will be present in cortex of ovary and named </a:t>
            </a:r>
            <a:r>
              <a:rPr lang="en-US" sz="4000" b="1" dirty="0" err="1">
                <a:solidFill>
                  <a:srgbClr val="0000FF"/>
                </a:solidFill>
                <a:effectLst>
                  <a:outerShdw blurRad="38100" dist="38100" dir="2700000" algn="tl">
                    <a:srgbClr val="000000">
                      <a:alpha val="43137"/>
                    </a:srgbClr>
                  </a:outerShdw>
                </a:effectLst>
              </a:rPr>
              <a:t>oogonia</a:t>
            </a:r>
            <a:r>
              <a:rPr lang="en-US" sz="4000" b="1" dirty="0">
                <a:solidFill>
                  <a:srgbClr val="0000FF"/>
                </a:solidFill>
                <a:effectLst>
                  <a:outerShdw blurRad="38100" dist="38100" dir="2700000" algn="tl">
                    <a:srgbClr val="000000">
                      <a:alpha val="43137"/>
                    </a:srgbClr>
                  </a:outerShdw>
                </a:effectLst>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2713"/>
            <a:ext cx="8229600" cy="1371600"/>
          </a:xfrm>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en-US" sz="5400" b="1" dirty="0">
                <a:solidFill>
                  <a:srgbClr val="002060"/>
                </a:solidFill>
                <a:latin typeface="Tahoma" pitchFamily="34" charset="0"/>
                <a:ea typeface="Tahoma" pitchFamily="34" charset="0"/>
                <a:cs typeface="Tahoma" pitchFamily="34" charset="0"/>
              </a:rPr>
              <a:t>Aim of </a:t>
            </a:r>
            <a:r>
              <a:rPr lang="en-US" sz="5400" b="1" dirty="0" err="1">
                <a:solidFill>
                  <a:srgbClr val="002060"/>
                </a:solidFill>
                <a:latin typeface="Tahoma" pitchFamily="34" charset="0"/>
                <a:ea typeface="Tahoma" pitchFamily="34" charset="0"/>
                <a:cs typeface="Tahoma" pitchFamily="34" charset="0"/>
              </a:rPr>
              <a:t>Gametogenesis</a:t>
            </a:r>
            <a:endParaRPr lang="en-US" sz="5400" b="1" dirty="0">
              <a:solidFill>
                <a:srgbClr val="002060"/>
              </a:solidFill>
              <a:latin typeface="Tahoma" pitchFamily="34" charset="0"/>
              <a:ea typeface="Tahoma" pitchFamily="34" charset="0"/>
              <a:cs typeface="Tahoma" pitchFamily="34" charset="0"/>
            </a:endParaRPr>
          </a:p>
        </p:txBody>
      </p:sp>
      <p:sp>
        <p:nvSpPr>
          <p:cNvPr id="3" name="Content Placeholder 2"/>
          <p:cNvSpPr>
            <a:spLocks noGrp="1"/>
          </p:cNvSpPr>
          <p:nvPr>
            <p:ph idx="4294967295"/>
          </p:nvPr>
        </p:nvSpPr>
        <p:spPr>
          <a:xfrm>
            <a:off x="900113" y="2852738"/>
            <a:ext cx="8243887" cy="3363912"/>
          </a:xfrm>
        </p:spPr>
        <p:txBody>
          <a:bodyPr rtlCol="0">
            <a:noAutofit/>
          </a:bodyPr>
          <a:lstStyle/>
          <a:p>
            <a:pPr marL="0" indent="0" algn="just" rtl="0" eaLnBrk="1" fontAlgn="auto" hangingPunct="1">
              <a:lnSpc>
                <a:spcPct val="115000"/>
              </a:lnSpc>
              <a:spcBef>
                <a:spcPts val="0"/>
              </a:spcBef>
              <a:spcAft>
                <a:spcPts val="0"/>
              </a:spcAft>
              <a:buFont typeface="Arial" pitchFamily="34" charset="0"/>
              <a:buNone/>
              <a:defRPr/>
            </a:pPr>
            <a:r>
              <a:rPr lang="en-US" sz="3600" b="1" dirty="0">
                <a:solidFill>
                  <a:srgbClr val="7030A0"/>
                </a:solidFill>
                <a:effectLst>
                  <a:outerShdw blurRad="38100" dist="38100" dir="2700000" algn="tl">
                    <a:srgbClr val="000000">
                      <a:alpha val="43137"/>
                    </a:srgbClr>
                  </a:outerShdw>
                </a:effectLst>
                <a:latin typeface="Arial"/>
                <a:ea typeface="Calibri"/>
              </a:rPr>
              <a:t>1- </a:t>
            </a:r>
            <a:r>
              <a:rPr lang="en-US" sz="3600" b="1" u="sng" dirty="0">
                <a:solidFill>
                  <a:srgbClr val="7030A0"/>
                </a:solidFill>
                <a:effectLst>
                  <a:outerShdw blurRad="38100" dist="38100" dir="2700000" algn="tl">
                    <a:srgbClr val="000000">
                      <a:alpha val="43137"/>
                    </a:srgbClr>
                  </a:outerShdw>
                </a:effectLst>
                <a:latin typeface="Arial"/>
                <a:ea typeface="Calibri"/>
              </a:rPr>
              <a:t>Nucleus:</a:t>
            </a:r>
            <a:r>
              <a:rPr lang="en-US" sz="3600" b="1" dirty="0">
                <a:solidFill>
                  <a:srgbClr val="7030A0"/>
                </a:solidFill>
                <a:effectLst>
                  <a:outerShdw blurRad="38100" dist="38100" dir="2700000" algn="tl">
                    <a:srgbClr val="000000">
                      <a:alpha val="43137"/>
                    </a:srgbClr>
                  </a:outerShdw>
                </a:effectLst>
                <a:latin typeface="Arial"/>
                <a:ea typeface="Calibri"/>
              </a:rPr>
              <a:t> reduction of </a:t>
            </a:r>
            <a:r>
              <a:rPr lang="en-US" sz="3600" b="1" dirty="0">
                <a:solidFill>
                  <a:srgbClr val="FF0000"/>
                </a:solidFill>
                <a:effectLst>
                  <a:outerShdw blurRad="38100" dist="38100" dir="2700000" algn="tl">
                    <a:srgbClr val="000000">
                      <a:alpha val="43137"/>
                    </a:srgbClr>
                  </a:outerShdw>
                </a:effectLst>
                <a:latin typeface="Arial"/>
                <a:ea typeface="Calibri"/>
              </a:rPr>
              <a:t>diploid</a:t>
            </a:r>
            <a:r>
              <a:rPr lang="en-US" sz="3600" b="1" dirty="0">
                <a:solidFill>
                  <a:srgbClr val="7030A0"/>
                </a:solidFill>
                <a:effectLst>
                  <a:outerShdw blurRad="38100" dist="38100" dir="2700000" algn="tl">
                    <a:srgbClr val="000000">
                      <a:alpha val="43137"/>
                    </a:srgbClr>
                  </a:outerShdw>
                </a:effectLst>
                <a:latin typeface="Arial"/>
                <a:ea typeface="Calibri"/>
              </a:rPr>
              <a:t> number (46 chromosomes) into haploid number (23 chromosomes).</a:t>
            </a:r>
          </a:p>
          <a:p>
            <a:pPr marL="0" indent="0" algn="just" rtl="0" eaLnBrk="1" fontAlgn="auto" hangingPunct="1">
              <a:lnSpc>
                <a:spcPct val="115000"/>
              </a:lnSpc>
              <a:spcBef>
                <a:spcPts val="0"/>
              </a:spcBef>
              <a:spcAft>
                <a:spcPts val="1000"/>
              </a:spcAft>
              <a:buFont typeface="Arial" pitchFamily="34" charset="0"/>
              <a:buNone/>
              <a:defRPr/>
            </a:pPr>
            <a:r>
              <a:rPr lang="en-US" sz="3600" b="1" dirty="0">
                <a:solidFill>
                  <a:srgbClr val="7030A0"/>
                </a:solidFill>
                <a:effectLst>
                  <a:outerShdw blurRad="38100" dist="38100" dir="2700000" algn="tl">
                    <a:srgbClr val="000000">
                      <a:alpha val="43137"/>
                    </a:srgbClr>
                  </a:outerShdw>
                </a:effectLst>
                <a:latin typeface="Arial"/>
                <a:ea typeface="Calibri"/>
              </a:rPr>
              <a:t>2- </a:t>
            </a:r>
            <a:r>
              <a:rPr lang="en-US" sz="3600" b="1" u="sng" dirty="0">
                <a:solidFill>
                  <a:srgbClr val="7030A0"/>
                </a:solidFill>
                <a:effectLst>
                  <a:outerShdw blurRad="38100" dist="38100" dir="2700000" algn="tl">
                    <a:srgbClr val="000000">
                      <a:alpha val="43137"/>
                    </a:srgbClr>
                  </a:outerShdw>
                </a:effectLst>
                <a:latin typeface="Arial"/>
                <a:ea typeface="Calibri"/>
              </a:rPr>
              <a:t>Cytoplasm:</a:t>
            </a:r>
            <a:r>
              <a:rPr lang="en-US" sz="3600" b="1" dirty="0">
                <a:solidFill>
                  <a:srgbClr val="7030A0"/>
                </a:solidFill>
                <a:effectLst>
                  <a:outerShdw blurRad="38100" dist="38100" dir="2700000" algn="tl">
                    <a:srgbClr val="000000">
                      <a:alpha val="43137"/>
                    </a:srgbClr>
                  </a:outerShdw>
                </a:effectLst>
                <a:latin typeface="Arial"/>
                <a:ea typeface="Calibri"/>
              </a:rPr>
              <a:t> Increase in size in ova and markedly reduced in sperms.</a:t>
            </a:r>
            <a:endParaRPr lang="en-US" sz="3600" b="1" dirty="0">
              <a:solidFill>
                <a:srgbClr val="7030A0"/>
              </a:solidFill>
              <a:effectLst>
                <a:outerShdw blurRad="38100" dist="38100" dir="2700000" algn="tl">
                  <a:srgbClr val="000000">
                    <a:alpha val="43137"/>
                  </a:srgbClr>
                </a:outerShdw>
              </a:effectLst>
              <a:ea typeface="Calibri"/>
            </a:endParaRPr>
          </a:p>
          <a:p>
            <a:pPr algn="l" rtl="0" eaLnBrk="1" fontAlgn="auto" hangingPunct="1">
              <a:spcAft>
                <a:spcPts val="0"/>
              </a:spcAft>
              <a:defRPr/>
            </a:pPr>
            <a:endParaRPr lang="en-US" sz="3600" b="1" dirty="0">
              <a:solidFill>
                <a:srgbClr val="7030A0"/>
              </a:solidFill>
              <a:effectLst>
                <a:outerShdw blurRad="38100" dist="38100" dir="2700000" algn="tl">
                  <a:srgbClr val="000000">
                    <a:alpha val="43137"/>
                  </a:srgbClr>
                </a:outerShdw>
              </a:effectLst>
            </a:endParaRPr>
          </a:p>
        </p:txBody>
      </p:sp>
      <p:sp>
        <p:nvSpPr>
          <p:cNvPr id="4" name="Content Placeholder 2"/>
          <p:cNvSpPr txBox="1">
            <a:spLocks/>
          </p:cNvSpPr>
          <p:nvPr/>
        </p:nvSpPr>
        <p:spPr>
          <a:xfrm>
            <a:off x="467544" y="1412776"/>
            <a:ext cx="8244408" cy="1412032"/>
          </a:xfrm>
          <a:prstGeom prst="rect">
            <a:avLst/>
          </a:prstGeom>
        </p:spPr>
        <p:txBody>
          <a:bodyPr vert="horz" rtlCol="0">
            <a:noAutofit/>
          </a:bodyPr>
          <a:lstStyle/>
          <a:p>
            <a:pPr algn="just">
              <a:lnSpc>
                <a:spcPct val="115000"/>
              </a:lnSpc>
              <a:defRPr/>
            </a:pPr>
            <a:r>
              <a:rPr lang="en-US" sz="3200" b="1" dirty="0">
                <a:solidFill>
                  <a:srgbClr val="FF0000"/>
                </a:solidFill>
                <a:effectLst>
                  <a:outerShdw blurRad="38100" dist="38100" dir="2700000" algn="tl">
                    <a:srgbClr val="000000">
                      <a:alpha val="43137"/>
                    </a:srgbClr>
                  </a:outerShdw>
                </a:effectLst>
                <a:latin typeface="Arial"/>
                <a:ea typeface="Calibri"/>
              </a:rPr>
              <a:t>Production of mature male and female gametes with the following changes: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2D7D94-57BD-43E9-B4D9-28D5A040D2FB}"/>
              </a:ext>
            </a:extLst>
          </p:cNvPr>
          <p:cNvSpPr/>
          <p:nvPr/>
        </p:nvSpPr>
        <p:spPr>
          <a:xfrm>
            <a:off x="323528" y="332656"/>
            <a:ext cx="8640960" cy="6202082"/>
          </a:xfrm>
          <a:prstGeom prst="rect">
            <a:avLst/>
          </a:prstGeom>
        </p:spPr>
        <p:txBody>
          <a:bodyPr wrap="square">
            <a:spAutoFit/>
          </a:bodyPr>
          <a:lstStyle/>
          <a:p>
            <a:pPr marL="342900" lvl="0" indent="-342900" algn="ctr">
              <a:lnSpc>
                <a:spcPct val="125000"/>
              </a:lnSpc>
              <a:buFont typeface="Symbol" panose="05050102010706020507" pitchFamily="18" charset="2"/>
              <a:buChar char=""/>
              <a:tabLst>
                <a:tab pos="457200" algn="l"/>
              </a:tabLst>
            </a:pPr>
            <a:r>
              <a:rPr lang="en-US" sz="3200" b="1" dirty="0">
                <a:solidFill>
                  <a:srgbClr val="FF0000"/>
                </a:solidFill>
                <a:latin typeface="Arial Black" panose="020B0A04020102020204" pitchFamily="34" charset="0"/>
                <a:ea typeface="Times New Roman" panose="02020603050405020304" pitchFamily="18" charset="0"/>
              </a:rPr>
              <a:t>SPERMATOGENESIS</a:t>
            </a:r>
            <a:endParaRPr lang="en-US" sz="3200" b="1" dirty="0">
              <a:latin typeface="Arial Black" panose="020B0A04020102020204" pitchFamily="34" charset="0"/>
              <a:ea typeface="Times New Roman" panose="02020603050405020304" pitchFamily="18" charset="0"/>
            </a:endParaRPr>
          </a:p>
          <a:p>
            <a:pPr algn="justLow">
              <a:lnSpc>
                <a:spcPct val="125000"/>
              </a:lnSpc>
            </a:pPr>
            <a:r>
              <a:rPr lang="en-US" sz="3200" b="1" dirty="0">
                <a:solidFill>
                  <a:srgbClr val="000000"/>
                </a:solidFill>
                <a:latin typeface="Arial Black" panose="020B0A04020102020204" pitchFamily="34" charset="0"/>
                <a:ea typeface="Times New Roman" panose="02020603050405020304" pitchFamily="18" charset="0"/>
              </a:rPr>
              <a:t>** </a:t>
            </a:r>
            <a:r>
              <a:rPr lang="en-US" sz="3200" b="1" dirty="0">
                <a:solidFill>
                  <a:srgbClr val="0000FF"/>
                </a:solidFill>
                <a:latin typeface="Arial Black" panose="020B0A04020102020204" pitchFamily="34" charset="0"/>
                <a:ea typeface="Times New Roman" panose="02020603050405020304" pitchFamily="18" charset="0"/>
              </a:rPr>
              <a:t>Definition</a:t>
            </a:r>
            <a:r>
              <a:rPr lang="en-US" sz="3200" b="1" dirty="0">
                <a:solidFill>
                  <a:srgbClr val="000000"/>
                </a:solidFill>
                <a:latin typeface="Arial Black" panose="020B0A04020102020204" pitchFamily="34" charset="0"/>
                <a:ea typeface="Times New Roman" panose="02020603050405020304" pitchFamily="18" charset="0"/>
              </a:rPr>
              <a:t>:</a:t>
            </a:r>
            <a:r>
              <a:rPr lang="en-US" sz="3200" dirty="0">
                <a:solidFill>
                  <a:srgbClr val="000000"/>
                </a:solidFill>
                <a:latin typeface="Arial Black" panose="020B0A04020102020204" pitchFamily="34" charset="0"/>
                <a:ea typeface="Times New Roman" panose="02020603050405020304" pitchFamily="18" charset="0"/>
              </a:rPr>
              <a:t> It is the process of formation of the sperms (mature male gametes) from the primordial germ cells (spermatogonia</a:t>
            </a:r>
            <a:r>
              <a:rPr lang="en-US" sz="3200" b="1" dirty="0">
                <a:solidFill>
                  <a:srgbClr val="000000"/>
                </a:solidFill>
                <a:latin typeface="Arial Black" panose="020B0A04020102020204" pitchFamily="34" charset="0"/>
                <a:ea typeface="Times New Roman" panose="02020603050405020304" pitchFamily="18" charset="0"/>
              </a:rPr>
              <a:t>)</a:t>
            </a:r>
            <a:r>
              <a:rPr lang="en-US" sz="3200" dirty="0">
                <a:solidFill>
                  <a:srgbClr val="000000"/>
                </a:solidFill>
                <a:latin typeface="Arial Black" panose="020B0A04020102020204" pitchFamily="34" charset="0"/>
                <a:ea typeface="Times New Roman" panose="02020603050405020304" pitchFamily="18" charset="0"/>
              </a:rPr>
              <a:t>.</a:t>
            </a:r>
          </a:p>
          <a:p>
            <a:pPr algn="justLow">
              <a:lnSpc>
                <a:spcPct val="125000"/>
              </a:lnSpc>
            </a:pPr>
            <a:r>
              <a:rPr lang="en-US" sz="3200" b="1" dirty="0">
                <a:solidFill>
                  <a:srgbClr val="000000"/>
                </a:solidFill>
                <a:latin typeface="Arial Black" panose="020B0A04020102020204" pitchFamily="34" charset="0"/>
                <a:ea typeface="Times New Roman" panose="02020603050405020304" pitchFamily="18" charset="0"/>
              </a:rPr>
              <a:t>** </a:t>
            </a:r>
            <a:r>
              <a:rPr lang="en-US" sz="3200" b="1" dirty="0">
                <a:solidFill>
                  <a:srgbClr val="0000FF"/>
                </a:solidFill>
                <a:latin typeface="Arial Black" panose="020B0A04020102020204" pitchFamily="34" charset="0"/>
                <a:ea typeface="Times New Roman" panose="02020603050405020304" pitchFamily="18" charset="0"/>
              </a:rPr>
              <a:t>Site</a:t>
            </a:r>
            <a:r>
              <a:rPr lang="en-US" sz="3200" b="1" dirty="0">
                <a:solidFill>
                  <a:srgbClr val="000000"/>
                </a:solidFill>
                <a:latin typeface="Arial Black" panose="020B0A04020102020204" pitchFamily="34" charset="0"/>
                <a:ea typeface="Times New Roman" panose="02020603050405020304" pitchFamily="18" charset="0"/>
              </a:rPr>
              <a:t>:</a:t>
            </a:r>
            <a:r>
              <a:rPr lang="en-US" sz="3200" dirty="0">
                <a:solidFill>
                  <a:srgbClr val="000000"/>
                </a:solidFill>
                <a:latin typeface="Arial Black" panose="020B0A04020102020204" pitchFamily="34" charset="0"/>
                <a:ea typeface="Times New Roman" panose="02020603050405020304" pitchFamily="18" charset="0"/>
              </a:rPr>
              <a:t> It occurs in the seminiferous tubules of testis and stored in epididymis. </a:t>
            </a:r>
            <a:endParaRPr lang="en-US" sz="3200" b="1" dirty="0">
              <a:latin typeface="Arial Black" panose="020B0A04020102020204" pitchFamily="34" charset="0"/>
              <a:ea typeface="Times New Roman" panose="02020603050405020304" pitchFamily="18" charset="0"/>
            </a:endParaRPr>
          </a:p>
          <a:p>
            <a:pPr algn="justLow">
              <a:lnSpc>
                <a:spcPct val="125000"/>
              </a:lnSpc>
            </a:pPr>
            <a:r>
              <a:rPr lang="en-US" sz="3200" b="1" dirty="0">
                <a:solidFill>
                  <a:srgbClr val="000000"/>
                </a:solidFill>
                <a:latin typeface="Arial Black" panose="020B0A04020102020204" pitchFamily="34" charset="0"/>
                <a:ea typeface="Times New Roman" panose="02020603050405020304" pitchFamily="18" charset="0"/>
              </a:rPr>
              <a:t>** </a:t>
            </a:r>
            <a:r>
              <a:rPr lang="en-US" sz="3200" b="1" dirty="0">
                <a:solidFill>
                  <a:srgbClr val="0000FF"/>
                </a:solidFill>
                <a:latin typeface="Arial Black" panose="020B0A04020102020204" pitchFamily="34" charset="0"/>
                <a:ea typeface="Times New Roman" panose="02020603050405020304" pitchFamily="18" charset="0"/>
              </a:rPr>
              <a:t>Time</a:t>
            </a:r>
            <a:r>
              <a:rPr lang="en-US" sz="3200" b="1" dirty="0">
                <a:solidFill>
                  <a:srgbClr val="000000"/>
                </a:solidFill>
                <a:latin typeface="Arial Black" panose="020B0A04020102020204" pitchFamily="34" charset="0"/>
                <a:ea typeface="Times New Roman" panose="02020603050405020304" pitchFamily="18" charset="0"/>
              </a:rPr>
              <a:t>: </a:t>
            </a:r>
            <a:r>
              <a:rPr lang="en-US" sz="3200" dirty="0">
                <a:solidFill>
                  <a:srgbClr val="000000"/>
                </a:solidFill>
                <a:latin typeface="Arial Black" panose="020B0A04020102020204" pitchFamily="34" charset="0"/>
                <a:ea typeface="Times New Roman" panose="02020603050405020304" pitchFamily="18" charset="0"/>
              </a:rPr>
              <a:t>It started at puberty (13-14 years)</a:t>
            </a:r>
            <a:r>
              <a:rPr lang="en-US" sz="2800" dirty="0">
                <a:solidFill>
                  <a:srgbClr val="000000"/>
                </a:solidFill>
                <a:latin typeface="Arial Black" panose="020B0A04020102020204" pitchFamily="34" charset="0"/>
                <a:ea typeface="Times New Roman" panose="02020603050405020304" pitchFamily="18" charset="0"/>
              </a:rPr>
              <a:t> and continues till old age.</a:t>
            </a:r>
            <a:endParaRPr lang="en-US" sz="2800" b="1" dirty="0">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3310011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2473508" y="0"/>
            <a:ext cx="4292568" cy="6858000"/>
            <a:chOff x="2473508" y="0"/>
            <a:chExt cx="4292568" cy="6858000"/>
          </a:xfrm>
        </p:grpSpPr>
        <p:pic>
          <p:nvPicPr>
            <p:cNvPr id="27" name="Picture 9" descr="gametogenesis"/>
            <p:cNvPicPr>
              <a:picLocks noChangeAspect="1" noChangeArrowheads="1"/>
            </p:cNvPicPr>
            <p:nvPr/>
          </p:nvPicPr>
          <p:blipFill>
            <a:blip r:embed="rId3" cstate="print">
              <a:lum bright="-10000" contrast="40000"/>
            </a:blip>
            <a:srcRect r="44071"/>
            <a:stretch>
              <a:fillRect/>
            </a:stretch>
          </p:blipFill>
          <p:spPr>
            <a:xfrm>
              <a:off x="2473508" y="0"/>
              <a:ext cx="4027318" cy="6858000"/>
            </a:xfrm>
            <a:prstGeom prst="rect">
              <a:avLst/>
            </a:prstGeom>
            <a:noFill/>
          </p:spPr>
        </p:pic>
        <p:sp>
          <p:nvSpPr>
            <p:cNvPr id="28" name="Freeform 27"/>
            <p:cNvSpPr/>
            <p:nvPr/>
          </p:nvSpPr>
          <p:spPr>
            <a:xfrm>
              <a:off x="4422020" y="87086"/>
              <a:ext cx="2344056" cy="6197599"/>
            </a:xfrm>
            <a:custGeom>
              <a:avLst/>
              <a:gdLst>
                <a:gd name="connsiteX0" fmla="*/ 2080380 w 2344056"/>
                <a:gd name="connsiteY0" fmla="*/ 101600 h 6197599"/>
                <a:gd name="connsiteX1" fmla="*/ 599923 w 2344056"/>
                <a:gd name="connsiteY1" fmla="*/ 203200 h 6197599"/>
                <a:gd name="connsiteX2" fmla="*/ 77409 w 2344056"/>
                <a:gd name="connsiteY2" fmla="*/ 319314 h 6197599"/>
                <a:gd name="connsiteX3" fmla="*/ 135466 w 2344056"/>
                <a:gd name="connsiteY3" fmla="*/ 812800 h 6197599"/>
                <a:gd name="connsiteX4" fmla="*/ 353180 w 2344056"/>
                <a:gd name="connsiteY4" fmla="*/ 1494971 h 6197599"/>
                <a:gd name="connsiteX5" fmla="*/ 396723 w 2344056"/>
                <a:gd name="connsiteY5" fmla="*/ 1872343 h 6197599"/>
                <a:gd name="connsiteX6" fmla="*/ 774094 w 2344056"/>
                <a:gd name="connsiteY6" fmla="*/ 2496457 h 6197599"/>
                <a:gd name="connsiteX7" fmla="*/ 919237 w 2344056"/>
                <a:gd name="connsiteY7" fmla="*/ 2902857 h 6197599"/>
                <a:gd name="connsiteX8" fmla="*/ 1006323 w 2344056"/>
                <a:gd name="connsiteY8" fmla="*/ 3425371 h 6197599"/>
                <a:gd name="connsiteX9" fmla="*/ 1049866 w 2344056"/>
                <a:gd name="connsiteY9" fmla="*/ 4136571 h 6197599"/>
                <a:gd name="connsiteX10" fmla="*/ 1180494 w 2344056"/>
                <a:gd name="connsiteY10" fmla="*/ 4383314 h 6197599"/>
                <a:gd name="connsiteX11" fmla="*/ 1253066 w 2344056"/>
                <a:gd name="connsiteY11" fmla="*/ 4760685 h 6197599"/>
                <a:gd name="connsiteX12" fmla="*/ 1078894 w 2344056"/>
                <a:gd name="connsiteY12" fmla="*/ 5152571 h 6197599"/>
                <a:gd name="connsiteX13" fmla="*/ 1151466 w 2344056"/>
                <a:gd name="connsiteY13" fmla="*/ 5617028 h 6197599"/>
                <a:gd name="connsiteX14" fmla="*/ 1819123 w 2344056"/>
                <a:gd name="connsiteY14" fmla="*/ 6110514 h 6197599"/>
                <a:gd name="connsiteX15" fmla="*/ 2109409 w 2344056"/>
                <a:gd name="connsiteY15" fmla="*/ 5979885 h 6197599"/>
                <a:gd name="connsiteX16" fmla="*/ 2036837 w 2344056"/>
                <a:gd name="connsiteY16" fmla="*/ 4804228 h 6197599"/>
                <a:gd name="connsiteX17" fmla="*/ 2022323 w 2344056"/>
                <a:gd name="connsiteY17" fmla="*/ 3570514 h 6197599"/>
                <a:gd name="connsiteX18" fmla="*/ 2065866 w 2344056"/>
                <a:gd name="connsiteY18" fmla="*/ 3236685 h 6197599"/>
                <a:gd name="connsiteX19" fmla="*/ 2036837 w 2344056"/>
                <a:gd name="connsiteY19" fmla="*/ 2888343 h 6197599"/>
                <a:gd name="connsiteX20" fmla="*/ 2007809 w 2344056"/>
                <a:gd name="connsiteY20" fmla="*/ 2148114 h 6197599"/>
                <a:gd name="connsiteX21" fmla="*/ 2036837 w 2344056"/>
                <a:gd name="connsiteY21" fmla="*/ 1451428 h 6197599"/>
                <a:gd name="connsiteX22" fmla="*/ 2181980 w 2344056"/>
                <a:gd name="connsiteY22" fmla="*/ 812800 h 6197599"/>
                <a:gd name="connsiteX23" fmla="*/ 2080380 w 2344056"/>
                <a:gd name="connsiteY23" fmla="*/ 101600 h 6197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4056" h="6197599">
                  <a:moveTo>
                    <a:pt x="2080380" y="101600"/>
                  </a:moveTo>
                  <a:cubicBezTo>
                    <a:pt x="1816704" y="0"/>
                    <a:pt x="933752" y="166914"/>
                    <a:pt x="599923" y="203200"/>
                  </a:cubicBezTo>
                  <a:cubicBezTo>
                    <a:pt x="266095" y="239486"/>
                    <a:pt x="154818" y="217714"/>
                    <a:pt x="77409" y="319314"/>
                  </a:cubicBezTo>
                  <a:cubicBezTo>
                    <a:pt x="0" y="420914"/>
                    <a:pt x="89504" y="616857"/>
                    <a:pt x="135466" y="812800"/>
                  </a:cubicBezTo>
                  <a:cubicBezTo>
                    <a:pt x="181428" y="1008743"/>
                    <a:pt x="309637" y="1318381"/>
                    <a:pt x="353180" y="1494971"/>
                  </a:cubicBezTo>
                  <a:cubicBezTo>
                    <a:pt x="396723" y="1671561"/>
                    <a:pt x="326571" y="1705429"/>
                    <a:pt x="396723" y="1872343"/>
                  </a:cubicBezTo>
                  <a:cubicBezTo>
                    <a:pt x="466875" y="2039257"/>
                    <a:pt x="687008" y="2324705"/>
                    <a:pt x="774094" y="2496457"/>
                  </a:cubicBezTo>
                  <a:cubicBezTo>
                    <a:pt x="861180" y="2668209"/>
                    <a:pt x="880532" y="2748038"/>
                    <a:pt x="919237" y="2902857"/>
                  </a:cubicBezTo>
                  <a:cubicBezTo>
                    <a:pt x="957942" y="3057676"/>
                    <a:pt x="984552" y="3219752"/>
                    <a:pt x="1006323" y="3425371"/>
                  </a:cubicBezTo>
                  <a:cubicBezTo>
                    <a:pt x="1028095" y="3630990"/>
                    <a:pt x="1020838" y="3976914"/>
                    <a:pt x="1049866" y="4136571"/>
                  </a:cubicBezTo>
                  <a:cubicBezTo>
                    <a:pt x="1078894" y="4296228"/>
                    <a:pt x="1146627" y="4279295"/>
                    <a:pt x="1180494" y="4383314"/>
                  </a:cubicBezTo>
                  <a:cubicBezTo>
                    <a:pt x="1214361" y="4487333"/>
                    <a:pt x="1269999" y="4632476"/>
                    <a:pt x="1253066" y="4760685"/>
                  </a:cubicBezTo>
                  <a:cubicBezTo>
                    <a:pt x="1236133" y="4888894"/>
                    <a:pt x="1095827" y="5009847"/>
                    <a:pt x="1078894" y="5152571"/>
                  </a:cubicBezTo>
                  <a:cubicBezTo>
                    <a:pt x="1061961" y="5295295"/>
                    <a:pt x="1028095" y="5457371"/>
                    <a:pt x="1151466" y="5617028"/>
                  </a:cubicBezTo>
                  <a:cubicBezTo>
                    <a:pt x="1274837" y="5776685"/>
                    <a:pt x="1659466" y="6050038"/>
                    <a:pt x="1819123" y="6110514"/>
                  </a:cubicBezTo>
                  <a:cubicBezTo>
                    <a:pt x="1978780" y="6170990"/>
                    <a:pt x="2073123" y="6197599"/>
                    <a:pt x="2109409" y="5979885"/>
                  </a:cubicBezTo>
                  <a:cubicBezTo>
                    <a:pt x="2145695" y="5762171"/>
                    <a:pt x="2051351" y="5205790"/>
                    <a:pt x="2036837" y="4804228"/>
                  </a:cubicBezTo>
                  <a:cubicBezTo>
                    <a:pt x="2022323" y="4402666"/>
                    <a:pt x="2017485" y="3831771"/>
                    <a:pt x="2022323" y="3570514"/>
                  </a:cubicBezTo>
                  <a:cubicBezTo>
                    <a:pt x="2027161" y="3309257"/>
                    <a:pt x="2063447" y="3350380"/>
                    <a:pt x="2065866" y="3236685"/>
                  </a:cubicBezTo>
                  <a:cubicBezTo>
                    <a:pt x="2068285" y="3122990"/>
                    <a:pt x="2046513" y="3069772"/>
                    <a:pt x="2036837" y="2888343"/>
                  </a:cubicBezTo>
                  <a:cubicBezTo>
                    <a:pt x="2027161" y="2706915"/>
                    <a:pt x="2007809" y="2387600"/>
                    <a:pt x="2007809" y="2148114"/>
                  </a:cubicBezTo>
                  <a:cubicBezTo>
                    <a:pt x="2007809" y="1908628"/>
                    <a:pt x="2007809" y="1673980"/>
                    <a:pt x="2036837" y="1451428"/>
                  </a:cubicBezTo>
                  <a:cubicBezTo>
                    <a:pt x="2065865" y="1228876"/>
                    <a:pt x="2177142" y="1032933"/>
                    <a:pt x="2181980" y="812800"/>
                  </a:cubicBezTo>
                  <a:cubicBezTo>
                    <a:pt x="2186818" y="592667"/>
                    <a:pt x="2344056" y="203200"/>
                    <a:pt x="2080380" y="10160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13" name="Line 8"/>
          <p:cNvSpPr>
            <a:spLocks noChangeShapeType="1"/>
          </p:cNvSpPr>
          <p:nvPr/>
        </p:nvSpPr>
        <p:spPr bwMode="auto">
          <a:xfrm flipH="1" flipV="1">
            <a:off x="1907704" y="1142984"/>
            <a:ext cx="2160240" cy="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endParaRPr lang="ar-SA"/>
          </a:p>
        </p:txBody>
      </p:sp>
      <p:sp>
        <p:nvSpPr>
          <p:cNvPr id="14" name="Line 8"/>
          <p:cNvSpPr>
            <a:spLocks noChangeShapeType="1"/>
          </p:cNvSpPr>
          <p:nvPr/>
        </p:nvSpPr>
        <p:spPr bwMode="auto">
          <a:xfrm flipH="1" flipV="1">
            <a:off x="857224" y="3311843"/>
            <a:ext cx="2143140" cy="45719"/>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endParaRPr lang="ar-SA"/>
          </a:p>
        </p:txBody>
      </p:sp>
      <p:sp>
        <p:nvSpPr>
          <p:cNvPr id="15" name="Line 8"/>
          <p:cNvSpPr>
            <a:spLocks noChangeShapeType="1"/>
          </p:cNvSpPr>
          <p:nvPr/>
        </p:nvSpPr>
        <p:spPr bwMode="auto">
          <a:xfrm flipH="1" flipV="1">
            <a:off x="1979712" y="2420888"/>
            <a:ext cx="2160240" cy="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endParaRPr lang="ar-SA"/>
          </a:p>
        </p:txBody>
      </p:sp>
      <p:sp>
        <p:nvSpPr>
          <p:cNvPr id="16" name="Content Placeholder 2"/>
          <p:cNvSpPr txBox="1">
            <a:spLocks/>
          </p:cNvSpPr>
          <p:nvPr/>
        </p:nvSpPr>
        <p:spPr>
          <a:xfrm>
            <a:off x="428596" y="2857496"/>
            <a:ext cx="2000264" cy="928694"/>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vert="horz">
            <a:noAutofit/>
          </a:bodyPr>
          <a:lstStyle/>
          <a:p>
            <a:pPr algn="ctr">
              <a:defRPr/>
            </a:pPr>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Period of maturation</a:t>
            </a:r>
            <a:endParaRPr lang="en-US" sz="2800" b="1" dirty="0">
              <a:solidFill>
                <a:srgbClr val="0000FF"/>
              </a:solidFill>
              <a:effectLst>
                <a:outerShdw blurRad="38100" dist="38100" dir="2700000" algn="tl">
                  <a:srgbClr val="000000">
                    <a:alpha val="43137"/>
                  </a:srgbClr>
                </a:outerShdw>
              </a:effectLst>
            </a:endParaRPr>
          </a:p>
        </p:txBody>
      </p:sp>
      <p:sp>
        <p:nvSpPr>
          <p:cNvPr id="18" name="Content Placeholder 2"/>
          <p:cNvSpPr txBox="1">
            <a:spLocks/>
          </p:cNvSpPr>
          <p:nvPr/>
        </p:nvSpPr>
        <p:spPr>
          <a:xfrm>
            <a:off x="6786578" y="6000768"/>
            <a:ext cx="2021354" cy="714380"/>
          </a:xfrm>
          <a:prstGeom prst="rect">
            <a:avLst/>
          </a:prstGeom>
          <a:ln>
            <a:solidFill>
              <a:schemeClr val="tx1"/>
            </a:solidFill>
          </a:ln>
          <a:effectLst>
            <a:outerShdw blurRad="63500" sx="102000" sy="102000" algn="ctr" rotWithShape="0">
              <a:prstClr val="black">
                <a:alpha val="40000"/>
              </a:prstClr>
            </a:outerShdw>
          </a:effectLst>
        </p:spPr>
        <p:txBody>
          <a:bodyPr vert="horz">
            <a:noAutofit/>
          </a:bodyPr>
          <a:lstStyle/>
          <a:p>
            <a:pPr algn="ctr">
              <a:defRPr/>
            </a:pPr>
            <a:r>
              <a:rPr lang="en-US" sz="32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At </a:t>
            </a:r>
            <a:r>
              <a:rPr lang="en-US" sz="3200"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puberty</a:t>
            </a:r>
          </a:p>
        </p:txBody>
      </p:sp>
      <p:sp>
        <p:nvSpPr>
          <p:cNvPr id="30" name="AutoShape 13"/>
          <p:cNvSpPr>
            <a:spLocks/>
          </p:cNvSpPr>
          <p:nvPr/>
        </p:nvSpPr>
        <p:spPr bwMode="auto">
          <a:xfrm flipH="1">
            <a:off x="5857900" y="142852"/>
            <a:ext cx="2857504" cy="951494"/>
          </a:xfrm>
          <a:prstGeom prst="callout2">
            <a:avLst>
              <a:gd name="adj1" fmla="val 33299"/>
              <a:gd name="adj2" fmla="val 94976"/>
              <a:gd name="adj3" fmla="val 42817"/>
              <a:gd name="adj4" fmla="val 118024"/>
              <a:gd name="adj5" fmla="val 36865"/>
              <a:gd name="adj6" fmla="val 153131"/>
            </a:avLst>
          </a:prstGeom>
          <a:noFill/>
          <a:ln w="38100">
            <a:solidFill>
              <a:srgbClr val="00FF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defRPr/>
            </a:pPr>
            <a:r>
              <a:rPr lang="en-US" sz="24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Daughter Spermatogonium 46</a:t>
            </a:r>
            <a:endParaRPr lang="en-US" sz="2400" dirty="0">
              <a:ln w="18415" cmpd="sng">
                <a:solidFill>
                  <a:srgbClr val="C00000"/>
                </a:solidFill>
                <a:prstDash val="solid"/>
              </a:ln>
              <a:solidFill>
                <a:srgbClr val="FF0000"/>
              </a:solidFill>
              <a:latin typeface="Arial" pitchFamily="34" charset="0"/>
              <a:cs typeface="Arial" pitchFamily="34" charset="0"/>
            </a:endParaRPr>
          </a:p>
        </p:txBody>
      </p:sp>
      <p:sp>
        <p:nvSpPr>
          <p:cNvPr id="31" name="AutoShape 13"/>
          <p:cNvSpPr>
            <a:spLocks/>
          </p:cNvSpPr>
          <p:nvPr/>
        </p:nvSpPr>
        <p:spPr bwMode="auto">
          <a:xfrm flipH="1">
            <a:off x="5786446" y="1000108"/>
            <a:ext cx="2928142" cy="951494"/>
          </a:xfrm>
          <a:prstGeom prst="callout2">
            <a:avLst>
              <a:gd name="adj1" fmla="val 39401"/>
              <a:gd name="adj2" fmla="val 99208"/>
              <a:gd name="adj3" fmla="val 38241"/>
              <a:gd name="adj4" fmla="val 116049"/>
              <a:gd name="adj5" fmla="val 61271"/>
              <a:gd name="adj6" fmla="val 143057"/>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r>
              <a:rPr lang="en-US" sz="2800" b="1" dirty="0">
                <a:solidFill>
                  <a:srgbClr val="FF0000"/>
                </a:solidFill>
                <a:latin typeface="Times New Roman" pitchFamily="18" charset="0"/>
                <a:cs typeface="Times New Roman" pitchFamily="18" charset="0"/>
              </a:rPr>
              <a:t>primary spermatocytes 46</a:t>
            </a:r>
            <a:endParaRPr lang="en-US" sz="2800" b="1" dirty="0">
              <a:solidFill>
                <a:srgbClr val="FF0000"/>
              </a:solidFill>
              <a:latin typeface="Tahoma" pitchFamily="34" charset="0"/>
            </a:endParaRPr>
          </a:p>
        </p:txBody>
      </p:sp>
      <p:sp>
        <p:nvSpPr>
          <p:cNvPr id="32" name="AutoShape 13"/>
          <p:cNvSpPr>
            <a:spLocks/>
          </p:cNvSpPr>
          <p:nvPr/>
        </p:nvSpPr>
        <p:spPr bwMode="auto">
          <a:xfrm flipH="1">
            <a:off x="6143652" y="2691820"/>
            <a:ext cx="2928142" cy="951494"/>
          </a:xfrm>
          <a:prstGeom prst="callout2">
            <a:avLst>
              <a:gd name="adj1" fmla="val 36350"/>
              <a:gd name="adj2" fmla="val 99773"/>
              <a:gd name="adj3" fmla="val 38241"/>
              <a:gd name="adj4" fmla="val 116613"/>
              <a:gd name="adj5" fmla="val 58220"/>
              <a:gd name="adj6" fmla="val 135720"/>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r>
              <a:rPr lang="en-US" sz="28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secondary spermatocytes 23</a:t>
            </a:r>
            <a:endParaRPr lang="en-US" sz="2800" b="1" dirty="0">
              <a:solidFill>
                <a:srgbClr val="008000"/>
              </a:solidFill>
              <a:effectLst>
                <a:outerShdw blurRad="38100" dist="38100" dir="2700000" algn="tl">
                  <a:srgbClr val="000000">
                    <a:alpha val="43137"/>
                  </a:srgbClr>
                </a:outerShdw>
              </a:effectLst>
              <a:latin typeface="Tahoma" pitchFamily="34" charset="0"/>
            </a:endParaRPr>
          </a:p>
        </p:txBody>
      </p:sp>
      <p:sp>
        <p:nvSpPr>
          <p:cNvPr id="33" name="AutoShape 13"/>
          <p:cNvSpPr>
            <a:spLocks/>
          </p:cNvSpPr>
          <p:nvPr/>
        </p:nvSpPr>
        <p:spPr bwMode="auto">
          <a:xfrm flipH="1">
            <a:off x="6429404" y="4120580"/>
            <a:ext cx="2286000" cy="951494"/>
          </a:xfrm>
          <a:prstGeom prst="callout2">
            <a:avLst>
              <a:gd name="adj1" fmla="val 50079"/>
              <a:gd name="adj2" fmla="val 91801"/>
              <a:gd name="adj3" fmla="val 47393"/>
              <a:gd name="adj4" fmla="val 109770"/>
              <a:gd name="adj5" fmla="val 53644"/>
              <a:gd name="adj6" fmla="val 139671"/>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r>
              <a:rPr lang="en-US" sz="28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Early spermatid 23</a:t>
            </a:r>
            <a:endParaRPr lang="en-US" sz="2800" b="1" dirty="0">
              <a:solidFill>
                <a:srgbClr val="0000FF"/>
              </a:solidFill>
              <a:effectLst>
                <a:outerShdw blurRad="38100" dist="38100" dir="2700000" algn="tl">
                  <a:srgbClr val="000000">
                    <a:alpha val="43137"/>
                  </a:srgbClr>
                </a:outerShdw>
              </a:effectLst>
              <a:latin typeface="Tahoma" pitchFamily="34" charset="0"/>
            </a:endParaRPr>
          </a:p>
        </p:txBody>
      </p:sp>
      <p:sp>
        <p:nvSpPr>
          <p:cNvPr id="34" name="AutoShape 13"/>
          <p:cNvSpPr>
            <a:spLocks/>
          </p:cNvSpPr>
          <p:nvPr/>
        </p:nvSpPr>
        <p:spPr bwMode="auto">
          <a:xfrm flipH="1">
            <a:off x="6000776" y="5357826"/>
            <a:ext cx="2714628" cy="1000132"/>
          </a:xfrm>
          <a:prstGeom prst="callout2">
            <a:avLst>
              <a:gd name="adj1" fmla="val 30396"/>
              <a:gd name="adj2" fmla="val 96981"/>
              <a:gd name="adj3" fmla="val 34258"/>
              <a:gd name="adj4" fmla="val 107465"/>
              <a:gd name="adj5" fmla="val 40773"/>
              <a:gd name="adj6" fmla="val 124700"/>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Mature sperm</a:t>
            </a:r>
            <a:endParaRPr lang="en-US" sz="2800" b="1" dirty="0">
              <a:solidFill>
                <a:srgbClr val="0000FF"/>
              </a:solidFill>
              <a:effectLst>
                <a:outerShdw blurRad="38100" dist="38100" dir="2700000" algn="tl">
                  <a:srgbClr val="000000">
                    <a:alpha val="43137"/>
                  </a:srgbClr>
                </a:outerShdw>
              </a:effectLst>
              <a:latin typeface="Tahoma" pitchFamily="34" charset="0"/>
            </a:endParaRPr>
          </a:p>
        </p:txBody>
      </p:sp>
      <p:sp>
        <p:nvSpPr>
          <p:cNvPr id="35" name="Content Placeholder 2"/>
          <p:cNvSpPr txBox="1">
            <a:spLocks/>
          </p:cNvSpPr>
          <p:nvPr/>
        </p:nvSpPr>
        <p:spPr>
          <a:xfrm>
            <a:off x="500034" y="2000240"/>
            <a:ext cx="1785950" cy="1224136"/>
          </a:xfrm>
          <a:prstGeom prst="rect">
            <a:avLst/>
          </a:prstGeom>
          <a:effectLst>
            <a:outerShdw blurRad="63500" sx="102000" sy="102000" algn="ctr" rotWithShape="0">
              <a:prstClr val="black">
                <a:alpha val="40000"/>
              </a:prstClr>
            </a:outerShdw>
          </a:effectLst>
        </p:spPr>
        <p:txBody>
          <a:bodyPr vert="horz">
            <a:noAutofit/>
          </a:bodyPr>
          <a:lstStyle/>
          <a:p>
            <a:pPr>
              <a:defRPr/>
            </a:pPr>
            <a:r>
              <a:rPr lang="en-US" sz="28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1</a:t>
            </a:r>
            <a:r>
              <a:rPr lang="en-US" sz="2800" b="1" baseline="30000"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st</a:t>
            </a:r>
            <a:r>
              <a:rPr lang="en-US" sz="28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 meiotic division</a:t>
            </a:r>
            <a:endParaRPr lang="en-US" sz="2800" b="1" dirty="0">
              <a:solidFill>
                <a:srgbClr val="008000"/>
              </a:solidFill>
              <a:effectLst>
                <a:outerShdw blurRad="38100" dist="38100" dir="2700000" algn="tl">
                  <a:srgbClr val="000000">
                    <a:alpha val="43137"/>
                  </a:srgbClr>
                </a:outerShdw>
              </a:effectLst>
            </a:endParaRPr>
          </a:p>
        </p:txBody>
      </p:sp>
      <p:sp>
        <p:nvSpPr>
          <p:cNvPr id="21" name="Line 8"/>
          <p:cNvSpPr>
            <a:spLocks noChangeShapeType="1"/>
          </p:cNvSpPr>
          <p:nvPr/>
        </p:nvSpPr>
        <p:spPr bwMode="auto">
          <a:xfrm flipH="1" flipV="1">
            <a:off x="1571604" y="428604"/>
            <a:ext cx="2160240" cy="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endParaRPr lang="ar-SA"/>
          </a:p>
        </p:txBody>
      </p:sp>
      <p:sp>
        <p:nvSpPr>
          <p:cNvPr id="10" name="Content Placeholder 2"/>
          <p:cNvSpPr txBox="1">
            <a:spLocks/>
          </p:cNvSpPr>
          <p:nvPr/>
        </p:nvSpPr>
        <p:spPr>
          <a:xfrm>
            <a:off x="428596" y="71438"/>
            <a:ext cx="1857388" cy="785794"/>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vert="horz">
            <a:noAutofit/>
          </a:bodyPr>
          <a:lstStyle/>
          <a:p>
            <a:pPr>
              <a:defRPr/>
            </a:pPr>
            <a:r>
              <a:rPr lang="en-US" sz="24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Period of proliferation</a:t>
            </a:r>
            <a:endParaRPr lang="en-US" sz="2400" b="1" dirty="0">
              <a:solidFill>
                <a:srgbClr val="0000FF"/>
              </a:solidFill>
              <a:effectLst>
                <a:outerShdw blurRad="38100" dist="38100" dir="2700000" algn="tl">
                  <a:srgbClr val="000000">
                    <a:alpha val="43137"/>
                  </a:srgbClr>
                </a:outerShdw>
              </a:effectLst>
            </a:endParaRPr>
          </a:p>
        </p:txBody>
      </p:sp>
      <p:sp>
        <p:nvSpPr>
          <p:cNvPr id="22" name="Line 8"/>
          <p:cNvSpPr>
            <a:spLocks noChangeShapeType="1"/>
          </p:cNvSpPr>
          <p:nvPr/>
        </p:nvSpPr>
        <p:spPr bwMode="auto">
          <a:xfrm flipH="1" flipV="1">
            <a:off x="571472" y="4572008"/>
            <a:ext cx="2160240" cy="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endParaRPr lang="ar-SA"/>
          </a:p>
        </p:txBody>
      </p:sp>
      <p:sp>
        <p:nvSpPr>
          <p:cNvPr id="36" name="Content Placeholder 2"/>
          <p:cNvSpPr txBox="1">
            <a:spLocks/>
          </p:cNvSpPr>
          <p:nvPr/>
        </p:nvSpPr>
        <p:spPr>
          <a:xfrm>
            <a:off x="478944" y="4133690"/>
            <a:ext cx="1878478" cy="866946"/>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vert="horz">
            <a:noAutofit/>
          </a:bodyPr>
          <a:lstStyle/>
          <a:p>
            <a:pPr>
              <a:defRPr/>
            </a:pP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2</a:t>
            </a:r>
            <a:r>
              <a:rPr lang="en-US" sz="2800" b="1" baseline="300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nd</a:t>
            </a:r>
            <a:r>
              <a:rPr lang="en-US" sz="2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meiotic division</a:t>
            </a:r>
            <a:endParaRPr lang="en-US" sz="2800" b="1" dirty="0">
              <a:solidFill>
                <a:srgbClr val="FF0000"/>
              </a:solidFill>
              <a:effectLst>
                <a:outerShdw blurRad="38100" dist="38100" dir="2700000" algn="tl">
                  <a:srgbClr val="000000">
                    <a:alpha val="43137"/>
                  </a:srgbClr>
                </a:outerShdw>
              </a:effectLst>
            </a:endParaRPr>
          </a:p>
        </p:txBody>
      </p:sp>
      <p:sp>
        <p:nvSpPr>
          <p:cNvPr id="11" name="Content Placeholder 2"/>
          <p:cNvSpPr txBox="1">
            <a:spLocks/>
          </p:cNvSpPr>
          <p:nvPr/>
        </p:nvSpPr>
        <p:spPr>
          <a:xfrm>
            <a:off x="500034" y="1000108"/>
            <a:ext cx="2571768" cy="438318"/>
          </a:xfrm>
          <a:prstGeom prst="rect">
            <a:avLst/>
          </a:prstGeom>
          <a:solidFill>
            <a:schemeClr val="bg1"/>
          </a:solidFill>
          <a:ln>
            <a:solidFill>
              <a:schemeClr val="tx1"/>
            </a:solidFill>
          </a:ln>
          <a:effectLst>
            <a:outerShdw blurRad="63500" sx="102000" sy="102000" algn="ctr" rotWithShape="0">
              <a:prstClr val="black">
                <a:alpha val="40000"/>
              </a:prstClr>
            </a:outerShdw>
          </a:effectLst>
        </p:spPr>
        <p:txBody>
          <a:bodyPr vert="horz">
            <a:noAutofit/>
          </a:bodyPr>
          <a:lstStyle/>
          <a:p>
            <a:pPr>
              <a:defRPr/>
            </a:pPr>
            <a:r>
              <a:rPr lang="en-US" sz="2400" b="1" dirty="0">
                <a:solidFill>
                  <a:srgbClr val="FF00FF"/>
                </a:solidFill>
                <a:effectLst>
                  <a:outerShdw blurRad="38100" dist="38100" dir="2700000" algn="tl">
                    <a:srgbClr val="000000">
                      <a:alpha val="43137"/>
                    </a:srgbClr>
                  </a:outerShdw>
                </a:effectLst>
                <a:latin typeface="Times New Roman" pitchFamily="18" charset="0"/>
                <a:cs typeface="Times New Roman" pitchFamily="18" charset="0"/>
              </a:rPr>
              <a:t>Period of growth</a:t>
            </a:r>
            <a:endParaRPr lang="en-US" sz="2400" b="1" dirty="0">
              <a:solidFill>
                <a:srgbClr val="FF00FF"/>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wipe(left)">
                                      <p:cBhvr>
                                        <p:cTn id="7" dur="1000"/>
                                        <p:tgtEl>
                                          <p:spTgt spid="18">
                                            <p:bg/>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wipe(left)">
                                      <p:cBhvr>
                                        <p:cTn id="11" dur="1000"/>
                                        <p:tgtEl>
                                          <p:spTgt spid="1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wipe(right)">
                                      <p:cBhvr>
                                        <p:cTn id="16" dur="10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bg/>
                                          </p:spTgt>
                                        </p:tgtEl>
                                        <p:attrNameLst>
                                          <p:attrName>style.visibility</p:attrName>
                                        </p:attrNameLst>
                                      </p:cBhvr>
                                      <p:to>
                                        <p:strVal val="visible"/>
                                      </p:to>
                                    </p:set>
                                    <p:animEffect transition="in" filter="wipe(left)">
                                      <p:cBhvr>
                                        <p:cTn id="21" dur="1000"/>
                                        <p:tgtEl>
                                          <p:spTgt spid="10">
                                            <p:bg/>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wipe(left)">
                                      <p:cBhvr>
                                        <p:cTn id="24" dur="1000"/>
                                        <p:tgtEl>
                                          <p:spTgt spid="10">
                                            <p:txEl>
                                              <p:pRg st="0" end="0"/>
                                            </p:txEl>
                                          </p:spTgt>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10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right)">
                                      <p:cBhvr>
                                        <p:cTn id="33" dur="10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bg/>
                                          </p:spTgt>
                                        </p:tgtEl>
                                        <p:attrNameLst>
                                          <p:attrName>style.visibility</p:attrName>
                                        </p:attrNameLst>
                                      </p:cBhvr>
                                      <p:to>
                                        <p:strVal val="visible"/>
                                      </p:to>
                                    </p:set>
                                    <p:animEffect transition="in" filter="wipe(left)">
                                      <p:cBhvr>
                                        <p:cTn id="38" dur="1000"/>
                                        <p:tgtEl>
                                          <p:spTgt spid="11">
                                            <p:bg/>
                                          </p:spTgt>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1000"/>
                                        <p:tgtEl>
                                          <p:spTgt spid="11">
                                            <p:txEl>
                                              <p:pRg st="0" end="0"/>
                                            </p:txEl>
                                          </p:spTgt>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1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5">
                                            <p:txEl>
                                              <p:pRg st="0" end="0"/>
                                            </p:txEl>
                                          </p:spTgt>
                                        </p:tgtEl>
                                        <p:attrNameLst>
                                          <p:attrName>style.visibility</p:attrName>
                                        </p:attrNameLst>
                                      </p:cBhvr>
                                      <p:to>
                                        <p:strVal val="visible"/>
                                      </p:to>
                                    </p:set>
                                    <p:animEffect transition="in" filter="wipe(left)">
                                      <p:cBhvr>
                                        <p:cTn id="50" dur="1000"/>
                                        <p:tgtEl>
                                          <p:spTgt spid="35">
                                            <p:txEl>
                                              <p:pRg st="0" end="0"/>
                                            </p:txEl>
                                          </p:spTgt>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left)">
                                      <p:cBhvr>
                                        <p:cTn id="54" dur="10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nodeType="click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right)">
                                      <p:cBhvr>
                                        <p:cTn id="59" dur="1000"/>
                                        <p:tgtEl>
                                          <p:spTgt spid="3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6">
                                            <p:bg/>
                                          </p:spTgt>
                                        </p:tgtEl>
                                        <p:attrNameLst>
                                          <p:attrName>style.visibility</p:attrName>
                                        </p:attrNameLst>
                                      </p:cBhvr>
                                      <p:to>
                                        <p:strVal val="visible"/>
                                      </p:to>
                                    </p:set>
                                    <p:animEffect transition="in" filter="wipe(left)">
                                      <p:cBhvr>
                                        <p:cTn id="64" dur="1000"/>
                                        <p:tgtEl>
                                          <p:spTgt spid="16">
                                            <p:bg/>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wipe(left)">
                                      <p:cBhvr>
                                        <p:cTn id="67" dur="1000"/>
                                        <p:tgtEl>
                                          <p:spTgt spid="16">
                                            <p:txEl>
                                              <p:pRg st="0" end="0"/>
                                            </p:txEl>
                                          </p:spTgt>
                                        </p:tgtEl>
                                      </p:cBhvr>
                                    </p:animEffect>
                                  </p:childTnLst>
                                </p:cTn>
                              </p:par>
                            </p:childTnLst>
                          </p:cTn>
                        </p:par>
                        <p:par>
                          <p:cTn id="68" fill="hold">
                            <p:stCondLst>
                              <p:cond delay="1000"/>
                            </p:stCondLst>
                            <p:childTnLst>
                              <p:par>
                                <p:cTn id="69" presetID="22" presetClass="entr" presetSubtype="8"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wipe(left)">
                                      <p:cBhvr>
                                        <p:cTn id="71" dur="1000"/>
                                        <p:tgtEl>
                                          <p:spTgt spid="1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6">
                                            <p:bg/>
                                          </p:spTgt>
                                        </p:tgtEl>
                                        <p:attrNameLst>
                                          <p:attrName>style.visibility</p:attrName>
                                        </p:attrNameLst>
                                      </p:cBhvr>
                                      <p:to>
                                        <p:strVal val="visible"/>
                                      </p:to>
                                    </p:set>
                                    <p:animEffect transition="in" filter="wipe(left)">
                                      <p:cBhvr>
                                        <p:cTn id="76" dur="1000"/>
                                        <p:tgtEl>
                                          <p:spTgt spid="36">
                                            <p:bg/>
                                          </p:spTgt>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36">
                                            <p:txEl>
                                              <p:pRg st="0" end="0"/>
                                            </p:txEl>
                                          </p:spTgt>
                                        </p:tgtEl>
                                        <p:attrNameLst>
                                          <p:attrName>style.visibility</p:attrName>
                                        </p:attrNameLst>
                                      </p:cBhvr>
                                      <p:to>
                                        <p:strVal val="visible"/>
                                      </p:to>
                                    </p:set>
                                    <p:animEffect transition="in" filter="wipe(left)">
                                      <p:cBhvr>
                                        <p:cTn id="79" dur="1000"/>
                                        <p:tgtEl>
                                          <p:spTgt spid="36">
                                            <p:txEl>
                                              <p:pRg st="0" end="0"/>
                                            </p:txEl>
                                          </p:spTgt>
                                        </p:tgtEl>
                                      </p:cBhvr>
                                    </p:animEffect>
                                  </p:childTnLst>
                                </p:cTn>
                              </p:par>
                            </p:childTnLst>
                          </p:cTn>
                        </p:par>
                        <p:par>
                          <p:cTn id="80" fill="hold">
                            <p:stCondLst>
                              <p:cond delay="1000"/>
                            </p:stCondLst>
                            <p:childTnLst>
                              <p:par>
                                <p:cTn id="81" presetID="22" presetClass="entr" presetSubtype="8"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left)">
                                      <p:cBhvr>
                                        <p:cTn id="83" dur="1000"/>
                                        <p:tgtEl>
                                          <p:spTgt spid="2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2" fill="hold" nodeType="click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wipe(right)">
                                      <p:cBhvr>
                                        <p:cTn id="88" dur="1000"/>
                                        <p:tgtEl>
                                          <p:spTgt spid="3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nodeType="click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right)">
                                      <p:cBhvr>
                                        <p:cTn id="93"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uiExpand="1" build="p" animBg="1"/>
      <p:bldP spid="18" grpId="0" uiExpand="1" build="p" animBg="1"/>
      <p:bldP spid="35" grpId="0" build="p"/>
      <p:bldP spid="21" grpId="0" animBg="1"/>
      <p:bldP spid="10" grpId="0" uiExpand="1" build="p" animBg="1"/>
      <p:bldP spid="22" grpId="0" animBg="1"/>
      <p:bldP spid="36" grpId="0" uiExpand="1" build="p" animBg="1"/>
      <p:bldP spid="11"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F8D349-447A-4E44-9C6F-2FEBA1492023}"/>
              </a:ext>
            </a:extLst>
          </p:cNvPr>
          <p:cNvSpPr/>
          <p:nvPr/>
        </p:nvSpPr>
        <p:spPr>
          <a:xfrm>
            <a:off x="0" y="0"/>
            <a:ext cx="8964488" cy="5964133"/>
          </a:xfrm>
          <a:prstGeom prst="rect">
            <a:avLst/>
          </a:prstGeom>
        </p:spPr>
        <p:txBody>
          <a:bodyPr wrap="square">
            <a:spAutoFit/>
          </a:bodyPr>
          <a:lstStyle/>
          <a:p>
            <a:pPr algn="ctr">
              <a:lnSpc>
                <a:spcPct val="125000"/>
              </a:lnSpc>
            </a:pP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Stages of spermatogenesis</a:t>
            </a:r>
            <a:endParaRPr lang="en-US" sz="2800" b="1" dirty="0">
              <a:latin typeface="Arial" panose="020B0604020202020204" pitchFamily="34" charset="0"/>
              <a:ea typeface="Times New Roman" panose="02020603050405020304" pitchFamily="18" charset="0"/>
              <a:cs typeface="Arial" panose="020B0604020202020204" pitchFamily="34" charset="0"/>
            </a:endParaRPr>
          </a:p>
          <a:p>
            <a:pPr algn="justLow">
              <a:lnSpc>
                <a:spcPct val="125000"/>
              </a:lnSpc>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It includes 4 stages:</a:t>
            </a:r>
            <a:endParaRPr lang="en-US" sz="2800" b="1" dirty="0">
              <a:latin typeface="Arial" panose="020B0604020202020204" pitchFamily="34" charset="0"/>
              <a:ea typeface="Times New Roman" panose="02020603050405020304" pitchFamily="18" charset="0"/>
              <a:cs typeface="Arial" panose="020B0604020202020204" pitchFamily="34" charset="0"/>
            </a:endParaRPr>
          </a:p>
          <a:p>
            <a:pPr algn="justLow">
              <a:lnSpc>
                <a:spcPct val="125000"/>
              </a:lnSpc>
            </a:pP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(1) Stage of proliferation:</a:t>
            </a:r>
            <a:endParaRPr lang="en-US" sz="2800" b="1" dirty="0">
              <a:latin typeface="Arial" panose="020B0604020202020204" pitchFamily="34" charset="0"/>
              <a:ea typeface="Times New Roman" panose="02020603050405020304" pitchFamily="18" charset="0"/>
              <a:cs typeface="Arial" panose="020B0604020202020204" pitchFamily="34" charset="0"/>
            </a:endParaRPr>
          </a:p>
          <a:p>
            <a:pPr marL="114300" algn="justLow">
              <a:lnSpc>
                <a:spcPct val="125000"/>
              </a:lnSpc>
            </a:pPr>
            <a:r>
              <a:rPr lang="en-US" sz="2800" dirty="0">
                <a:latin typeface="Arial" panose="020B0604020202020204" pitchFamily="34" charset="0"/>
                <a:ea typeface="Times New Roman" panose="02020603050405020304" pitchFamily="18" charset="0"/>
                <a:cs typeface="Arial" panose="020B0604020202020204" pitchFamily="34" charset="0"/>
              </a:rPr>
              <a:t>- Each primordial germ cell (</a:t>
            </a: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spermatogonium</a:t>
            </a:r>
            <a:r>
              <a:rPr lang="en-US" sz="2800" dirty="0">
                <a:latin typeface="Arial" panose="020B0604020202020204" pitchFamily="34" charset="0"/>
                <a:ea typeface="Times New Roman" panose="02020603050405020304" pitchFamily="18" charset="0"/>
                <a:cs typeface="Arial" panose="020B0604020202020204" pitchFamily="34" charset="0"/>
              </a:rPr>
              <a:t>, 46 chromosome) is divided by </a:t>
            </a:r>
            <a:r>
              <a:rPr lang="en-US" sz="2800" b="1" dirty="0">
                <a:latin typeface="Arial" panose="020B0604020202020204" pitchFamily="34" charset="0"/>
                <a:ea typeface="Times New Roman" panose="02020603050405020304" pitchFamily="18" charset="0"/>
                <a:cs typeface="Arial" panose="020B0604020202020204" pitchFamily="34" charset="0"/>
              </a:rPr>
              <a:t>mitotic division</a:t>
            </a:r>
            <a:r>
              <a:rPr lang="en-US" sz="2800" dirty="0">
                <a:latin typeface="Arial" panose="020B0604020202020204" pitchFamily="34" charset="0"/>
                <a:ea typeface="Times New Roman" panose="02020603050405020304" pitchFamily="18" charset="0"/>
                <a:cs typeface="Arial" panose="020B0604020202020204" pitchFamily="34" charset="0"/>
              </a:rPr>
              <a:t> into 2 </a:t>
            </a: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daughter</a:t>
            </a:r>
            <a:r>
              <a:rPr lang="en-US" sz="2800" b="1" dirty="0">
                <a:latin typeface="Arial" panose="020B0604020202020204" pitchFamily="34" charset="0"/>
                <a:ea typeface="Times New Roman" panose="02020603050405020304" pitchFamily="18" charset="0"/>
                <a:cs typeface="Arial" panose="020B0604020202020204" pitchFamily="34" charset="0"/>
              </a:rPr>
              <a:t> spermatogonium</a:t>
            </a:r>
            <a:r>
              <a:rPr lang="en-US" sz="2800" dirty="0">
                <a:latin typeface="Arial" panose="020B0604020202020204" pitchFamily="34" charset="0"/>
                <a:ea typeface="Times New Roman" panose="02020603050405020304" pitchFamily="18" charset="0"/>
                <a:cs typeface="Arial" panose="020B0604020202020204" pitchFamily="34" charset="0"/>
              </a:rPr>
              <a:t> (each contains 46 chromosomes).</a:t>
            </a:r>
            <a:endParaRPr lang="en-US" sz="2800" b="1" dirty="0">
              <a:latin typeface="Arial" panose="020B0604020202020204" pitchFamily="34" charset="0"/>
              <a:ea typeface="Times New Roman" panose="02020603050405020304" pitchFamily="18" charset="0"/>
              <a:cs typeface="Arial" panose="020B0604020202020204" pitchFamily="34" charset="0"/>
            </a:endParaRPr>
          </a:p>
          <a:p>
            <a:pPr algn="justLow">
              <a:lnSpc>
                <a:spcPct val="125000"/>
              </a:lnSpc>
            </a:pP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(2)</a:t>
            </a:r>
            <a:r>
              <a:rPr lang="en-US" sz="28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Stage of growth:</a:t>
            </a:r>
            <a:endParaRPr lang="en-US" sz="2800" b="1" dirty="0">
              <a:latin typeface="Arial" panose="020B0604020202020204" pitchFamily="34" charset="0"/>
              <a:ea typeface="Times New Roman" panose="02020603050405020304" pitchFamily="18" charset="0"/>
              <a:cs typeface="Arial" panose="020B0604020202020204" pitchFamily="34" charset="0"/>
            </a:endParaRPr>
          </a:p>
          <a:p>
            <a:pPr marL="114300" algn="justLow">
              <a:lnSpc>
                <a:spcPct val="125000"/>
              </a:lnSpc>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Each of the daughter spermatogonia acquired more cytoplasm and increased in size forming the </a:t>
            </a: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primary</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spermatocyte</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(46 chromosomes).</a:t>
            </a:r>
            <a:endParaRPr lang="en-US" sz="28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24673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B7E760-EC21-4328-A70B-6DA00528F9CF}"/>
              </a:ext>
            </a:extLst>
          </p:cNvPr>
          <p:cNvSpPr/>
          <p:nvPr/>
        </p:nvSpPr>
        <p:spPr>
          <a:xfrm>
            <a:off x="107504" y="0"/>
            <a:ext cx="8784976" cy="7041351"/>
          </a:xfrm>
          <a:prstGeom prst="rect">
            <a:avLst/>
          </a:prstGeom>
        </p:spPr>
        <p:txBody>
          <a:bodyPr wrap="square">
            <a:spAutoFit/>
          </a:bodyPr>
          <a:lstStyle/>
          <a:p>
            <a:pPr lvl="0" algn="justLow">
              <a:lnSpc>
                <a:spcPct val="125000"/>
              </a:lnSpc>
            </a:pP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(3)</a:t>
            </a:r>
            <a:r>
              <a:rPr lang="en-US" sz="28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Stage of maturation:</a:t>
            </a:r>
            <a:endParaRPr lang="en-US" sz="2800"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114300" lvl="0" algn="justLow">
              <a:lnSpc>
                <a:spcPct val="125000"/>
              </a:lnSpc>
            </a:pP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In this stage the primary spermatocytes divide by </a:t>
            </a:r>
            <a:r>
              <a:rPr lang="en-US" sz="2800" dirty="0">
                <a:solidFill>
                  <a:srgbClr val="FF0000"/>
                </a:solidFill>
                <a:latin typeface="Arial" panose="020B0604020202020204" pitchFamily="34" charset="0"/>
                <a:ea typeface="Times New Roman" panose="02020603050405020304" pitchFamily="18" charset="0"/>
                <a:cs typeface="Arial" panose="020B0604020202020204" pitchFamily="34" charset="0"/>
              </a:rPr>
              <a:t>meiotic division</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as follows:</a:t>
            </a:r>
            <a:endParaRPr lang="en-US" sz="2800"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Clr>
                <a:srgbClr val="000000"/>
              </a:buClr>
              <a:buFont typeface="+mj-lt"/>
              <a:buAutoNum type="romanUcParenR"/>
              <a:tabLst>
                <a:tab pos="457200" algn="l"/>
                <a:tab pos="685800" algn="r"/>
              </a:tabLst>
            </a:pP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1st meiotic division (reduction division): </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each primary spermatocyte divide by meiotic division into two </a:t>
            </a: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secondary</a:t>
            </a: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spermatocytes</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{23 chromosome (one contains 22+X and one 22+Y)}.</a:t>
            </a:r>
            <a:endParaRPr lang="en-US" sz="2800"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Clr>
                <a:srgbClr val="000000"/>
              </a:buClr>
              <a:buFont typeface="+mj-lt"/>
              <a:buAutoNum type="romanUcParenR"/>
              <a:tabLst>
                <a:tab pos="457200" algn="l"/>
                <a:tab pos="685800" algn="r"/>
              </a:tabLst>
            </a:pP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 2nd meiotic division (equational division): </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each of the developed secondary spermatocytes divide into two cells called </a:t>
            </a:r>
            <a:r>
              <a:rPr lang="en-US" sz="2800" b="1" dirty="0">
                <a:solidFill>
                  <a:srgbClr val="0000FF"/>
                </a:solidFill>
                <a:latin typeface="Arial" panose="020B0604020202020204" pitchFamily="34" charset="0"/>
                <a:ea typeface="Times New Roman" panose="02020603050405020304" pitchFamily="18" charset="0"/>
                <a:cs typeface="Arial" panose="020B0604020202020204" pitchFamily="34" charset="0"/>
              </a:rPr>
              <a:t>spermatids</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 (each contains 23 chromosomes).</a:t>
            </a:r>
            <a:endParaRPr lang="en-US" sz="2800"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457200" lvl="0" algn="justLow">
              <a:lnSpc>
                <a:spcPct val="125000"/>
              </a:lnSpc>
              <a:tabLst>
                <a:tab pos="685800" algn="r"/>
              </a:tabLst>
            </a:pPr>
            <a:r>
              <a:rPr lang="en-US"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N.</a:t>
            </a:r>
            <a:r>
              <a:rPr lang="en-US" sz="2800" dirty="0">
                <a:solidFill>
                  <a:srgbClr val="000000"/>
                </a:solidFill>
                <a:latin typeface="Arial" panose="020B0604020202020204" pitchFamily="34" charset="0"/>
                <a:ea typeface="Times New Roman" panose="02020603050405020304" pitchFamily="18" charset="0"/>
                <a:cs typeface="Arial" panose="020B0604020202020204" pitchFamily="34" charset="0"/>
              </a:rPr>
              <a:t>B; each primordial germ cell (spermatogonium) gives 8 spermatids (4= 22+X and 4= 22+Y).</a:t>
            </a:r>
            <a:endParaRPr lang="en-US" sz="2800"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30024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Ch03_07c.jpg                                                   00002A79Macintosh HD                   ABA78158:"/>
          <p:cNvPicPr>
            <a:picLocks noChangeAspect="1" noChangeArrowheads="1"/>
          </p:cNvPicPr>
          <p:nvPr/>
        </p:nvPicPr>
        <p:blipFill>
          <a:blip r:embed="rId3" cstate="print"/>
          <a:srcRect/>
          <a:stretch>
            <a:fillRect/>
          </a:stretch>
        </p:blipFill>
        <p:spPr bwMode="auto">
          <a:xfrm>
            <a:off x="323528" y="116631"/>
            <a:ext cx="5976664" cy="5454313"/>
          </a:xfrm>
          <a:prstGeom prst="rect">
            <a:avLst/>
          </a:prstGeom>
          <a:noFill/>
        </p:spPr>
      </p:pic>
      <p:sp>
        <p:nvSpPr>
          <p:cNvPr id="4" name="TextBox 12"/>
          <p:cNvSpPr txBox="1">
            <a:spLocks noChangeArrowheads="1"/>
          </p:cNvSpPr>
          <p:nvPr/>
        </p:nvSpPr>
        <p:spPr bwMode="auto">
          <a:xfrm>
            <a:off x="6156176" y="4365104"/>
            <a:ext cx="2592288" cy="523220"/>
          </a:xfrm>
          <a:prstGeom prst="rect">
            <a:avLst/>
          </a:prstGeom>
          <a:noFill/>
          <a:ln w="9525">
            <a:noFill/>
            <a:miter lim="800000"/>
            <a:headEnd/>
            <a:tailEnd/>
          </a:ln>
        </p:spPr>
        <p:txBody>
          <a:bodyPr wrap="square">
            <a:spAutoFit/>
          </a:bodyPr>
          <a:lstStyle/>
          <a:p>
            <a:r>
              <a:rPr lang="en-US" sz="28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spermatogonia</a:t>
            </a:r>
            <a:endParaRPr lang="en-US" sz="2800" b="1" dirty="0">
              <a:solidFill>
                <a:srgbClr val="0000FF"/>
              </a:solidFill>
              <a:effectLst>
                <a:outerShdw blurRad="38100" dist="38100" dir="2700000" algn="tl">
                  <a:srgbClr val="000000">
                    <a:alpha val="43137"/>
                  </a:srgbClr>
                </a:outerShdw>
              </a:effectLst>
              <a:latin typeface="Tahoma" pitchFamily="34" charset="0"/>
            </a:endParaRPr>
          </a:p>
        </p:txBody>
      </p:sp>
      <p:sp>
        <p:nvSpPr>
          <p:cNvPr id="5" name="Line 8"/>
          <p:cNvSpPr>
            <a:spLocks noChangeShapeType="1"/>
          </p:cNvSpPr>
          <p:nvPr/>
        </p:nvSpPr>
        <p:spPr bwMode="auto">
          <a:xfrm>
            <a:off x="4211960" y="4293096"/>
            <a:ext cx="1944216" cy="36004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endParaRPr lang="ar-SA"/>
          </a:p>
        </p:txBody>
      </p:sp>
      <p:sp>
        <p:nvSpPr>
          <p:cNvPr id="7" name="TextBox 12"/>
          <p:cNvSpPr txBox="1">
            <a:spLocks noChangeArrowheads="1"/>
          </p:cNvSpPr>
          <p:nvPr/>
        </p:nvSpPr>
        <p:spPr bwMode="auto">
          <a:xfrm>
            <a:off x="6516216" y="3338989"/>
            <a:ext cx="2592288" cy="954107"/>
          </a:xfrm>
          <a:prstGeom prst="rect">
            <a:avLst/>
          </a:prstGeom>
          <a:noFill/>
          <a:ln w="9525">
            <a:noFill/>
            <a:miter lim="800000"/>
            <a:headEnd/>
            <a:tailEnd/>
          </a:ln>
        </p:spPr>
        <p:txBody>
          <a:bodyPr wrap="square">
            <a:spAutoFit/>
          </a:bodyPr>
          <a:lstStyle/>
          <a:p>
            <a:r>
              <a:rPr lang="en-US" sz="2800" b="1" dirty="0">
                <a:effectLst>
                  <a:outerShdw blurRad="38100" dist="38100" dir="2700000" algn="tl">
                    <a:srgbClr val="000000">
                      <a:alpha val="43137"/>
                    </a:srgbClr>
                  </a:outerShdw>
                </a:effectLst>
                <a:latin typeface="Times New Roman" pitchFamily="18" charset="0"/>
                <a:cs typeface="Times New Roman" pitchFamily="18" charset="0"/>
              </a:rPr>
              <a:t>primary spermatocytes</a:t>
            </a:r>
            <a:endParaRPr lang="en-US" sz="2800" b="1" dirty="0">
              <a:solidFill>
                <a:srgbClr val="0000FF"/>
              </a:solidFill>
              <a:effectLst>
                <a:outerShdw blurRad="38100" dist="38100" dir="2700000" algn="tl">
                  <a:srgbClr val="000000">
                    <a:alpha val="43137"/>
                  </a:srgbClr>
                </a:outerShdw>
              </a:effectLst>
              <a:latin typeface="Tahoma" pitchFamily="34" charset="0"/>
            </a:endParaRPr>
          </a:p>
        </p:txBody>
      </p:sp>
      <p:sp>
        <p:nvSpPr>
          <p:cNvPr id="8" name="Line 8"/>
          <p:cNvSpPr>
            <a:spLocks noChangeShapeType="1"/>
          </p:cNvSpPr>
          <p:nvPr/>
        </p:nvSpPr>
        <p:spPr bwMode="auto">
          <a:xfrm>
            <a:off x="3995936" y="3501008"/>
            <a:ext cx="2816696" cy="36004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endParaRPr lang="ar-SA"/>
          </a:p>
        </p:txBody>
      </p:sp>
      <p:sp>
        <p:nvSpPr>
          <p:cNvPr id="9" name="TextBox 12"/>
          <p:cNvSpPr txBox="1">
            <a:spLocks noChangeArrowheads="1"/>
          </p:cNvSpPr>
          <p:nvPr/>
        </p:nvSpPr>
        <p:spPr bwMode="auto">
          <a:xfrm>
            <a:off x="6403032" y="2420888"/>
            <a:ext cx="2561456" cy="954107"/>
          </a:xfrm>
          <a:prstGeom prst="rect">
            <a:avLst/>
          </a:prstGeom>
          <a:noFill/>
          <a:ln w="9525">
            <a:noFill/>
            <a:miter lim="800000"/>
            <a:headEnd/>
            <a:tailEnd/>
          </a:ln>
        </p:spPr>
        <p:txBody>
          <a:bodyPr wrap="square">
            <a:spAutoFit/>
          </a:bodyPr>
          <a:lstStyle/>
          <a:p>
            <a:r>
              <a:rPr lang="en-US" sz="2800" b="1" dirty="0">
                <a:solidFill>
                  <a:srgbClr val="008000"/>
                </a:solidFill>
                <a:effectLst>
                  <a:outerShdw blurRad="38100" dist="38100" dir="2700000" algn="tl">
                    <a:srgbClr val="000000">
                      <a:alpha val="43137"/>
                    </a:srgbClr>
                  </a:outerShdw>
                </a:effectLst>
                <a:latin typeface="Times New Roman" pitchFamily="18" charset="0"/>
                <a:cs typeface="Times New Roman" pitchFamily="18" charset="0"/>
              </a:rPr>
              <a:t>secondary spermatocytes</a:t>
            </a:r>
            <a:endParaRPr lang="en-US" sz="2800" b="1" dirty="0">
              <a:solidFill>
                <a:srgbClr val="008000"/>
              </a:solidFill>
              <a:effectLst>
                <a:outerShdw blurRad="38100" dist="38100" dir="2700000" algn="tl">
                  <a:srgbClr val="000000">
                    <a:alpha val="43137"/>
                  </a:srgbClr>
                </a:outerShdw>
              </a:effectLst>
              <a:latin typeface="Tahoma" pitchFamily="34" charset="0"/>
            </a:endParaRPr>
          </a:p>
        </p:txBody>
      </p:sp>
      <p:sp>
        <p:nvSpPr>
          <p:cNvPr id="10" name="Line 8"/>
          <p:cNvSpPr>
            <a:spLocks noChangeShapeType="1"/>
          </p:cNvSpPr>
          <p:nvPr/>
        </p:nvSpPr>
        <p:spPr bwMode="auto">
          <a:xfrm>
            <a:off x="4067944" y="2708920"/>
            <a:ext cx="2744688" cy="216024"/>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endParaRPr lang="ar-SA"/>
          </a:p>
        </p:txBody>
      </p:sp>
      <p:sp>
        <p:nvSpPr>
          <p:cNvPr id="11" name="TextBox 12"/>
          <p:cNvSpPr txBox="1">
            <a:spLocks noChangeArrowheads="1"/>
          </p:cNvSpPr>
          <p:nvPr/>
        </p:nvSpPr>
        <p:spPr bwMode="auto">
          <a:xfrm>
            <a:off x="6668616" y="1628800"/>
            <a:ext cx="1905000" cy="523220"/>
          </a:xfrm>
          <a:prstGeom prst="rect">
            <a:avLst/>
          </a:prstGeom>
          <a:noFill/>
          <a:ln w="9525">
            <a:noFill/>
            <a:miter lim="800000"/>
            <a:headEnd/>
            <a:tailEnd/>
          </a:ln>
        </p:spPr>
        <p:txBody>
          <a:bodyPr>
            <a:spAutoFit/>
          </a:bodyPr>
          <a:lstStyle/>
          <a:p>
            <a:r>
              <a:rPr lang="en-US" sz="28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spermatid</a:t>
            </a:r>
            <a:endParaRPr lang="en-US" sz="2800" b="1" dirty="0">
              <a:solidFill>
                <a:srgbClr val="0000FF"/>
              </a:solidFill>
              <a:effectLst>
                <a:outerShdw blurRad="38100" dist="38100" dir="2700000" algn="tl">
                  <a:srgbClr val="000000">
                    <a:alpha val="43137"/>
                  </a:srgbClr>
                </a:outerShdw>
              </a:effectLst>
              <a:latin typeface="Tahoma" pitchFamily="34" charset="0"/>
            </a:endParaRPr>
          </a:p>
        </p:txBody>
      </p:sp>
      <p:sp>
        <p:nvSpPr>
          <p:cNvPr id="12" name="Line 8"/>
          <p:cNvSpPr>
            <a:spLocks noChangeShapeType="1"/>
          </p:cNvSpPr>
          <p:nvPr/>
        </p:nvSpPr>
        <p:spPr bwMode="auto">
          <a:xfrm flipV="1">
            <a:off x="4283968" y="1988840"/>
            <a:ext cx="2528664" cy="216024"/>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endParaRPr lang="ar-SA"/>
          </a:p>
        </p:txBody>
      </p:sp>
      <p:sp>
        <p:nvSpPr>
          <p:cNvPr id="13" name="TextBox 12"/>
          <p:cNvSpPr txBox="1">
            <a:spLocks noChangeArrowheads="1"/>
          </p:cNvSpPr>
          <p:nvPr/>
        </p:nvSpPr>
        <p:spPr bwMode="auto">
          <a:xfrm>
            <a:off x="6668616" y="692696"/>
            <a:ext cx="1905000" cy="954107"/>
          </a:xfrm>
          <a:prstGeom prst="rect">
            <a:avLst/>
          </a:prstGeom>
          <a:noFill/>
          <a:ln w="9525">
            <a:noFill/>
            <a:miter lim="800000"/>
            <a:headEnd/>
            <a:tailEnd/>
          </a:ln>
        </p:spPr>
        <p:txBody>
          <a:bodyPr wrap="square">
            <a:spAutoFit/>
          </a:bodyPr>
          <a:lstStyle/>
          <a:p>
            <a:r>
              <a:rPr lang="en-US" sz="2800"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Mature sperm</a:t>
            </a:r>
            <a:endParaRPr lang="en-US" sz="2800" b="1" dirty="0">
              <a:solidFill>
                <a:srgbClr val="0000FF"/>
              </a:solidFill>
              <a:effectLst>
                <a:outerShdw blurRad="38100" dist="38100" dir="2700000" algn="tl">
                  <a:srgbClr val="000000">
                    <a:alpha val="43137"/>
                  </a:srgbClr>
                </a:outerShdw>
              </a:effectLst>
              <a:latin typeface="Tahoma" pitchFamily="34" charset="0"/>
            </a:endParaRPr>
          </a:p>
        </p:txBody>
      </p:sp>
      <p:sp>
        <p:nvSpPr>
          <p:cNvPr id="14" name="Line 8"/>
          <p:cNvSpPr>
            <a:spLocks noChangeShapeType="1"/>
          </p:cNvSpPr>
          <p:nvPr/>
        </p:nvSpPr>
        <p:spPr bwMode="auto">
          <a:xfrm flipV="1">
            <a:off x="5364088" y="1052736"/>
            <a:ext cx="1448544" cy="432048"/>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endParaRPr lang="ar-SA"/>
          </a:p>
        </p:txBody>
      </p:sp>
      <p:sp>
        <p:nvSpPr>
          <p:cNvPr id="15" name="TextBox 12"/>
          <p:cNvSpPr txBox="1">
            <a:spLocks noChangeArrowheads="1"/>
          </p:cNvSpPr>
          <p:nvPr/>
        </p:nvSpPr>
        <p:spPr bwMode="auto">
          <a:xfrm>
            <a:off x="1547664" y="5301208"/>
            <a:ext cx="1905000" cy="523220"/>
          </a:xfrm>
          <a:prstGeom prst="rect">
            <a:avLst/>
          </a:prstGeom>
          <a:noFill/>
          <a:ln w="9525">
            <a:noFill/>
            <a:miter lim="800000"/>
            <a:headEnd/>
            <a:tailEnd/>
          </a:ln>
        </p:spPr>
        <p:txBody>
          <a:bodyPr>
            <a:spAutoFit/>
          </a:bodyPr>
          <a:lstStyle/>
          <a:p>
            <a:r>
              <a:rPr lang="en-US" sz="2800" b="1" dirty="0">
                <a:solidFill>
                  <a:srgbClr val="FF3300"/>
                </a:solidFill>
                <a:effectLst>
                  <a:outerShdw blurRad="38100" dist="38100" dir="2700000" algn="tl">
                    <a:srgbClr val="000000">
                      <a:alpha val="43137"/>
                    </a:srgbClr>
                  </a:outerShdw>
                </a:effectLst>
                <a:latin typeface="Times New Roman" pitchFamily="18" charset="0"/>
                <a:cs typeface="Times New Roman" pitchFamily="18" charset="0"/>
              </a:rPr>
              <a:t>Sertoli cell</a:t>
            </a:r>
            <a:endParaRPr lang="en-US" sz="2800" b="1" dirty="0">
              <a:solidFill>
                <a:srgbClr val="0000FF"/>
              </a:solidFill>
              <a:effectLst>
                <a:outerShdw blurRad="38100" dist="38100" dir="2700000" algn="tl">
                  <a:srgbClr val="000000">
                    <a:alpha val="43137"/>
                  </a:srgbClr>
                </a:outerShdw>
              </a:effectLst>
              <a:latin typeface="Tahoma" pitchFamily="34" charset="0"/>
            </a:endParaRPr>
          </a:p>
        </p:txBody>
      </p:sp>
      <p:sp>
        <p:nvSpPr>
          <p:cNvPr id="16" name="Line 8"/>
          <p:cNvSpPr>
            <a:spLocks noChangeShapeType="1"/>
          </p:cNvSpPr>
          <p:nvPr/>
        </p:nvSpPr>
        <p:spPr bwMode="auto">
          <a:xfrm flipH="1">
            <a:off x="2339752" y="4077072"/>
            <a:ext cx="72008" cy="1368152"/>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22" presetClass="entr" presetSubtype="2"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2"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22" presetClass="entr" presetSubtype="2"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right)">
                                      <p:cBhvr>
                                        <p:cTn id="46" dur="10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childTnLst>
                          </p:cTn>
                        </p:par>
                        <p:par>
                          <p:cTn id="54" fill="hold">
                            <p:stCondLst>
                              <p:cond delay="1000"/>
                            </p:stCondLst>
                            <p:childTnLst>
                              <p:par>
                                <p:cTn id="55" presetID="22" presetClass="entr" presetSubtype="2"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right)">
                                      <p:cBhvr>
                                        <p:cTn id="57" dur="1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22" presetClass="entr" presetSubtype="2"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right)">
                                      <p:cBhvr>
                                        <p:cTn id="6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9" grpId="0"/>
      <p:bldP spid="10" grpId="0" animBg="1"/>
      <p:bldP spid="11" grpId="0"/>
      <p:bldP spid="12" grpId="0" animBg="1"/>
      <p:bldP spid="13" grpId="0"/>
      <p:bldP spid="14" grpId="0" animBg="1"/>
      <p:bldP spid="15" grpId="0"/>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722px-Simplified_spermatozoon_diagram_svg"/>
          <p:cNvPicPr>
            <a:picLocks noChangeAspect="1" noChangeArrowheads="1"/>
          </p:cNvPicPr>
          <p:nvPr/>
        </p:nvPicPr>
        <p:blipFill>
          <a:blip r:embed="rId3" cstate="print">
            <a:lum bright="-10000" contrast="20000"/>
          </a:blip>
          <a:srcRect/>
          <a:stretch>
            <a:fillRect/>
          </a:stretch>
        </p:blipFill>
        <p:spPr bwMode="auto">
          <a:xfrm>
            <a:off x="129480" y="1981200"/>
            <a:ext cx="8763000" cy="2786063"/>
          </a:xfrm>
          <a:prstGeom prst="rect">
            <a:avLst/>
          </a:prstGeom>
          <a:noFill/>
          <a:effectLst>
            <a:outerShdw blurRad="63500" sx="102000" sy="102000" algn="ctr" rotWithShape="0">
              <a:prstClr val="black">
                <a:alpha val="40000"/>
              </a:prstClr>
            </a:outerShdw>
          </a:effectLst>
        </p:spPr>
      </p:pic>
      <p:sp>
        <p:nvSpPr>
          <p:cNvPr id="3" name="TextBox 2"/>
          <p:cNvSpPr txBox="1">
            <a:spLocks noChangeArrowheads="1"/>
          </p:cNvSpPr>
          <p:nvPr/>
        </p:nvSpPr>
        <p:spPr bwMode="auto">
          <a:xfrm>
            <a:off x="1259632" y="692696"/>
            <a:ext cx="5976664" cy="769441"/>
          </a:xfrm>
          <a:prstGeom prst="rect">
            <a:avLst/>
          </a:prstGeom>
          <a:noFill/>
          <a:ln w="9525">
            <a:noFill/>
            <a:miter lim="800000"/>
            <a:headEnd/>
            <a:tailEnd/>
          </a:ln>
        </p:spPr>
        <p:txBody>
          <a:bodyPr wrap="square">
            <a:spAutoFit/>
          </a:bodyPr>
          <a:lstStyle/>
          <a:p>
            <a:pPr algn="ctr"/>
            <a:r>
              <a:rPr lang="en-US" sz="4400" b="1" dirty="0">
                <a:solidFill>
                  <a:srgbClr val="FF0000"/>
                </a:solidFill>
                <a:effectLst>
                  <a:outerShdw blurRad="38100" dist="38100" dir="2700000" algn="tl">
                    <a:srgbClr val="000000">
                      <a:alpha val="43137"/>
                    </a:srgbClr>
                  </a:outerShdw>
                </a:effectLst>
                <a:latin typeface="Tahoma" pitchFamily="34" charset="0"/>
              </a:rPr>
              <a:t>Mature sperm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EB5741-4CA8-4DBF-843C-16E55597EA65}"/>
              </a:ext>
            </a:extLst>
          </p:cNvPr>
          <p:cNvSpPr/>
          <p:nvPr/>
        </p:nvSpPr>
        <p:spPr>
          <a:xfrm>
            <a:off x="0" y="0"/>
            <a:ext cx="9144000" cy="6210098"/>
          </a:xfrm>
          <a:prstGeom prst="rect">
            <a:avLst/>
          </a:prstGeom>
        </p:spPr>
        <p:txBody>
          <a:bodyPr wrap="square">
            <a:spAutoFit/>
          </a:bodyPr>
          <a:lstStyle/>
          <a:p>
            <a:pPr algn="justLow">
              <a:lnSpc>
                <a:spcPct val="125000"/>
              </a:lnSpc>
            </a:pPr>
            <a:r>
              <a:rPr lang="en-US"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(4) Stage of transformation (Spermiogenesis):</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114300" algn="justLow">
              <a:lnSpc>
                <a:spcPct val="125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It occurs in male only.</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114300" algn="justLow">
              <a:lnSpc>
                <a:spcPct val="125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Transformation of the spermatid into a mature sperm.</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Font typeface="Symbol" panose="05050102010706020507" pitchFamily="18" charset="2"/>
              <a:buChar char=""/>
              <a:tabLst>
                <a:tab pos="457200" algn="l"/>
              </a:tabLst>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length</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of the sperm is about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50- 60 micron</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Font typeface="+mj-lt"/>
              <a:buAutoNum type="arabicPeriod"/>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t>
            </a:r>
            <a:r>
              <a:rPr lang="en-US" sz="2000" b="1" dirty="0">
                <a:solidFill>
                  <a:srgbClr val="0000FF"/>
                </a:solidFill>
                <a:latin typeface="Arial" panose="020B0604020202020204" pitchFamily="34" charset="0"/>
                <a:ea typeface="Times New Roman" panose="02020603050405020304" pitchFamily="18" charset="0"/>
                <a:cs typeface="Arial" panose="020B0604020202020204" pitchFamily="34" charset="0"/>
              </a:rPr>
              <a:t>nucleus</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forms the</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head</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of sperm. </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Font typeface="+mj-lt"/>
              <a:buAutoNum type="arabicPeriod"/>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The </a:t>
            </a:r>
            <a:r>
              <a:rPr lang="en-US" sz="2000" b="1" dirty="0">
                <a:solidFill>
                  <a:srgbClr val="0000FF"/>
                </a:solidFill>
                <a:latin typeface="Arial" panose="020B0604020202020204" pitchFamily="34" charset="0"/>
                <a:ea typeface="Times New Roman" panose="02020603050405020304" pitchFamily="18" charset="0"/>
                <a:cs typeface="Arial" panose="020B0604020202020204" pitchFamily="34" charset="0"/>
              </a:rPr>
              <a:t>Golgi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apparatus forms </a:t>
            </a:r>
            <a:r>
              <a:rPr lang="en-US"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acrosomal cap</a:t>
            </a:r>
            <a:r>
              <a:rPr lang="en-US"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which covers the anterior 1/2 of the head. </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Font typeface="+mj-lt"/>
              <a:buAutoNum type="arabicPeriod"/>
            </a:pP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Centrioles,</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114300" indent="342900" algn="justLow">
              <a:lnSpc>
                <a:spcPct val="125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 </a:t>
            </a:r>
            <a:r>
              <a:rPr lang="en-US" sz="2000" b="1" dirty="0">
                <a:solidFill>
                  <a:srgbClr val="0000FF"/>
                </a:solidFill>
                <a:latin typeface="Arial" panose="020B0604020202020204" pitchFamily="34" charset="0"/>
                <a:ea typeface="Times New Roman" panose="02020603050405020304" pitchFamily="18" charset="0"/>
                <a:cs typeface="Arial" panose="020B0604020202020204" pitchFamily="34" charset="0"/>
              </a:rPr>
              <a:t>Posterior</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centriole: forms a </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ring</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shaped structure at end of the body.</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571500" algn="justLow">
              <a:lnSpc>
                <a:spcPct val="125000"/>
              </a:lnSpc>
            </a:pP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b- </a:t>
            </a:r>
            <a:r>
              <a:rPr lang="en-US" sz="2000" b="1" dirty="0">
                <a:solidFill>
                  <a:srgbClr val="0000FF"/>
                </a:solidFill>
                <a:latin typeface="Arial" panose="020B0604020202020204" pitchFamily="34" charset="0"/>
                <a:ea typeface="Times New Roman" panose="02020603050405020304" pitchFamily="18" charset="0"/>
                <a:cs typeface="Arial" panose="020B0604020202020204" pitchFamily="34" charset="0"/>
              </a:rPr>
              <a:t>Anterior</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centriole: immediately behind the head. </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marL="571500" algn="justLow">
              <a:lnSpc>
                <a:spcPct val="125000"/>
              </a:lnSpc>
            </a:pP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FF0000"/>
                </a:solidFill>
                <a:latin typeface="Arial" panose="020B0604020202020204" pitchFamily="34" charset="0"/>
                <a:ea typeface="Times New Roman" panose="02020603050405020304" pitchFamily="18" charset="0"/>
                <a:cs typeface="Arial" panose="020B0604020202020204" pitchFamily="34" charset="0"/>
              </a:rPr>
              <a:t>Axial filament</a:t>
            </a:r>
            <a:r>
              <a:rPr lang="en-US" sz="20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arises from anterior centriole and passes through the ring shaped posterior centriole to the tail.</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lvl="0" algn="justLow">
              <a:lnSpc>
                <a:spcPct val="125000"/>
              </a:lnSpc>
            </a:pPr>
            <a:r>
              <a:rPr lang="en-US" sz="2000" b="1" dirty="0">
                <a:solidFill>
                  <a:srgbClr val="0000FF"/>
                </a:solidFill>
                <a:latin typeface="Arial" panose="020B0604020202020204" pitchFamily="34" charset="0"/>
                <a:ea typeface="Times New Roman" panose="02020603050405020304" pitchFamily="18" charset="0"/>
                <a:cs typeface="Arial" panose="020B0604020202020204" pitchFamily="34" charset="0"/>
              </a:rPr>
              <a:t>4. Mitochondria</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from a mitochondrial sheath around the axial filaments between the 2 centrioles.</a:t>
            </a:r>
            <a:endParaRPr lang="en-US" sz="2000" b="1" dirty="0">
              <a:latin typeface="Arial" panose="020B0604020202020204" pitchFamily="34" charset="0"/>
              <a:ea typeface="Times New Roman" panose="02020603050405020304" pitchFamily="18" charset="0"/>
              <a:cs typeface="Arial" panose="020B0604020202020204" pitchFamily="34" charset="0"/>
            </a:endParaRPr>
          </a:p>
          <a:p>
            <a:pPr lvl="0" algn="justLow">
              <a:lnSpc>
                <a:spcPct val="125000"/>
              </a:lnSpc>
            </a:pPr>
            <a:r>
              <a:rPr lang="en-US" sz="2000" b="1" dirty="0">
                <a:solidFill>
                  <a:srgbClr val="0000FF"/>
                </a:solidFill>
                <a:latin typeface="Arial" panose="020B0604020202020204" pitchFamily="34" charset="0"/>
                <a:ea typeface="Times New Roman" panose="02020603050405020304" pitchFamily="18" charset="0"/>
                <a:cs typeface="Arial" panose="020B0604020202020204" pitchFamily="34" charset="0"/>
              </a:rPr>
              <a:t>5. Cytoplasmic</a:t>
            </a:r>
            <a:r>
              <a:rPr lang="en-US" sz="20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b="1" dirty="0">
                <a:solidFill>
                  <a:srgbClr val="0000FF"/>
                </a:solidFill>
                <a:latin typeface="Arial" panose="020B0604020202020204" pitchFamily="34" charset="0"/>
                <a:ea typeface="Times New Roman" panose="02020603050405020304" pitchFamily="18" charset="0"/>
                <a:cs typeface="Arial" panose="020B0604020202020204" pitchFamily="34" charset="0"/>
              </a:rPr>
              <a:t>membrane</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form a cytoplasmic sheath around the body and tail.</a:t>
            </a:r>
            <a:endParaRPr lang="en-US" sz="20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86881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DB20193-9B1F-4ACE-B417-115A4C8F8D33}"/>
              </a:ext>
            </a:extLst>
          </p:cNvPr>
          <p:cNvSpPr/>
          <p:nvPr/>
        </p:nvSpPr>
        <p:spPr>
          <a:xfrm>
            <a:off x="179512" y="188640"/>
            <a:ext cx="8784976" cy="6048579"/>
          </a:xfrm>
          <a:prstGeom prst="rect">
            <a:avLst/>
          </a:prstGeom>
        </p:spPr>
        <p:txBody>
          <a:bodyPr wrap="square">
            <a:spAutoFit/>
          </a:bodyPr>
          <a:lstStyle/>
          <a:p>
            <a:pPr marL="342900" lvl="0" indent="-342900" algn="ctr">
              <a:lnSpc>
                <a:spcPct val="125000"/>
              </a:lnSpc>
              <a:buClr>
                <a:srgbClr val="000000"/>
              </a:buClr>
              <a:buFont typeface="Symbol" panose="05050102010706020507" pitchFamily="18" charset="2"/>
              <a:buChar char=""/>
              <a:tabLst>
                <a:tab pos="228600" algn="l"/>
              </a:tabLst>
            </a:pPr>
            <a:r>
              <a:rPr lang="en-US" sz="2400" b="1" dirty="0">
                <a:solidFill>
                  <a:srgbClr val="FF0000"/>
                </a:solidFill>
                <a:latin typeface="Arial" panose="020B0604020202020204" pitchFamily="34" charset="0"/>
                <a:ea typeface="Times New Roman" panose="02020603050405020304" pitchFamily="18" charset="0"/>
                <a:cs typeface="Arial" panose="020B0604020202020204" pitchFamily="34" charset="0"/>
              </a:rPr>
              <a:t>Characters of normal sperm</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Font typeface="+mj-lt"/>
              <a:buAutoNum type="arabicPeriod"/>
            </a:pP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Length: 65 mm.</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Font typeface="+mj-lt"/>
              <a:buAutoNum type="arabicPeriod"/>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Number</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100 million per ml.</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Font typeface="+mj-lt"/>
              <a:buAutoNum type="arabicPeriod"/>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Parts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of mature sperm: head, neck, body and tail.</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Font typeface="+mj-lt"/>
              <a:buAutoNum type="arabicPeriod"/>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Motile</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ejaculation: more than 80%.</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Font typeface="+mj-lt"/>
              <a:buAutoNum type="arabicPeriod"/>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Rate of movement</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in the female genital tract: 5 mm per minute.</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Font typeface="+mj-lt"/>
              <a:buAutoNum type="arabicPeriod"/>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Survival</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in the female genital tract: 3-4 days.</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algn="justLow">
              <a:lnSpc>
                <a:spcPct val="125000"/>
              </a:lnSpc>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Abnormal spermatogenesis:</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Clr>
                <a:srgbClr val="000000"/>
              </a:buClr>
              <a:buFont typeface="+mj-lt"/>
              <a:buAutoNum type="romanLcParenR"/>
              <a:tabLst>
                <a:tab pos="457200" algn="l"/>
              </a:tabLst>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Azoospermia:</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absence of sperms in the seminal fluid</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Clr>
                <a:srgbClr val="000000"/>
              </a:buClr>
              <a:buFont typeface="+mj-lt"/>
              <a:buAutoNum type="romanLcParenR"/>
              <a:tabLst>
                <a:tab pos="457200" algn="l"/>
              </a:tabLst>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Oligospermia:</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decreased number of sperms in the seminal fluid</a:t>
            </a:r>
            <a:endParaRPr lang="en-US" sz="2400" b="1"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Low">
              <a:lnSpc>
                <a:spcPct val="125000"/>
              </a:lnSpc>
              <a:buClr>
                <a:srgbClr val="000000"/>
              </a:buClr>
              <a:buFont typeface="+mj-lt"/>
              <a:buAutoNum type="romanLcParenR"/>
              <a:tabLst>
                <a:tab pos="457200" algn="l"/>
              </a:tabLst>
            </a:pPr>
            <a:r>
              <a:rPr lang="en-U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 Increase abnormal forms.</a:t>
            </a:r>
            <a:r>
              <a:rPr lang="en-U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If more than 20% affect fertility.</a:t>
            </a:r>
            <a:endParaRPr lang="en-US" sz="2400" b="1"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53607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4-Point Star 1"/>
          <p:cNvSpPr/>
          <p:nvPr/>
        </p:nvSpPr>
        <p:spPr>
          <a:xfrm>
            <a:off x="179512" y="188640"/>
            <a:ext cx="8964488" cy="3240360"/>
          </a:xfrm>
          <a:prstGeom prst="star24">
            <a:avLst>
              <a:gd name="adj" fmla="val 35224"/>
            </a:avLst>
          </a:prstGeom>
          <a:solidFill>
            <a:srgbClr val="FF0000"/>
          </a:solidFill>
        </p:spPr>
        <p:style>
          <a:lnRef idx="0">
            <a:schemeClr val="accent2"/>
          </a:lnRef>
          <a:fillRef idx="3">
            <a:schemeClr val="accent2"/>
          </a:fillRef>
          <a:effectRef idx="3">
            <a:schemeClr val="accent2"/>
          </a:effectRef>
          <a:fontRef idx="minor">
            <a:schemeClr val="lt1"/>
          </a:fontRef>
        </p:style>
        <p:txBody>
          <a:bodyPr anchor="ctr"/>
          <a:lstStyle/>
          <a:p>
            <a:pPr algn="ctr" defTabSz="685800">
              <a:defRPr/>
            </a:pPr>
            <a:r>
              <a:rPr lang="en-US" sz="4400" b="1" dirty="0">
                <a:solidFill>
                  <a:prstClr val="white"/>
                </a:solidFill>
                <a:latin typeface="Arial" panose="020B0604020202020204" pitchFamily="34" charset="0"/>
                <a:cs typeface="Arial" panose="020B0604020202020204" pitchFamily="34" charset="0"/>
              </a:rPr>
              <a:t>Gametogenesis</a:t>
            </a:r>
          </a:p>
        </p:txBody>
      </p:sp>
      <p:sp>
        <p:nvSpPr>
          <p:cNvPr id="3" name="Rectangle 2">
            <a:extLst>
              <a:ext uri="{FF2B5EF4-FFF2-40B4-BE49-F238E27FC236}">
                <a16:creationId xmlns:a16="http://schemas.microsoft.com/office/drawing/2014/main" id="{BD31C18C-927F-4311-8B77-94E5211594CA}"/>
              </a:ext>
            </a:extLst>
          </p:cNvPr>
          <p:cNvSpPr/>
          <p:nvPr/>
        </p:nvSpPr>
        <p:spPr>
          <a:xfrm>
            <a:off x="287524" y="3645024"/>
            <a:ext cx="8568952" cy="2123658"/>
          </a:xfrm>
          <a:prstGeom prst="rect">
            <a:avLst/>
          </a:prstGeom>
        </p:spPr>
        <p:txBody>
          <a:bodyPr wrap="square">
            <a:spAutoFit/>
          </a:bodyPr>
          <a:lstStyle/>
          <a:p>
            <a:pPr marL="365760" lvl="0" indent="-256032" algn="just">
              <a:spcBef>
                <a:spcPts val="400"/>
              </a:spcBef>
              <a:buClr>
                <a:srgbClr val="2DA2BF"/>
              </a:buClr>
              <a:buSzPct val="68000"/>
              <a:buFont typeface="Wingdings 3"/>
              <a:buChar char=""/>
            </a:pPr>
            <a:r>
              <a:rPr lang="en-US" sz="4400" b="1" dirty="0">
                <a:solidFill>
                  <a:srgbClr val="0000FF"/>
                </a:solidFill>
                <a:latin typeface="Arial" panose="020B0604020202020204" pitchFamily="34" charset="0"/>
                <a:ea typeface="Times New Roman" panose="02020603050405020304" pitchFamily="18" charset="0"/>
              </a:rPr>
              <a:t>Formation of the mature gametes (sperm or ova) from the primordial germ cells</a:t>
            </a:r>
            <a:endParaRPr lang="en-US" sz="4400" b="1" dirty="0">
              <a:solidFill>
                <a:srgbClr val="0000FF"/>
              </a:solidFill>
              <a:effectLst>
                <a:outerShdw blurRad="38100" dist="38100" dir="2700000" algn="tl">
                  <a:srgbClr val="000000">
                    <a:alpha val="43137"/>
                  </a:srgbClr>
                </a:outerShdw>
              </a:effectLst>
              <a:latin typeface="Lucida Sans Unicode"/>
            </a:endParaRPr>
          </a:p>
        </p:txBody>
      </p:sp>
    </p:spTree>
    <p:extLst>
      <p:ext uri="{BB962C8B-B14F-4D97-AF65-F5344CB8AC3E}">
        <p14:creationId xmlns:p14="http://schemas.microsoft.com/office/powerpoint/2010/main" val="2956872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Content Placeholder 4"/>
          <p:cNvPicPr>
            <a:picLocks noGrp="1" noChangeAspect="1"/>
          </p:cNvPicPr>
          <p:nvPr>
            <p:ph idx="4294967295"/>
          </p:nvPr>
        </p:nvPicPr>
        <p:blipFill>
          <a:blip r:embed="rId3" cstate="print"/>
          <a:srcRect/>
          <a:stretch>
            <a:fillRect/>
          </a:stretch>
        </p:blipFill>
        <p:spPr>
          <a:xfrm>
            <a:off x="1438275" y="1557338"/>
            <a:ext cx="7705725" cy="4692650"/>
          </a:xfrm>
        </p:spPr>
      </p:pic>
      <p:sp>
        <p:nvSpPr>
          <p:cNvPr id="41987" name="TextBox 5"/>
          <p:cNvSpPr txBox="1">
            <a:spLocks noChangeArrowheads="1"/>
          </p:cNvSpPr>
          <p:nvPr/>
        </p:nvSpPr>
        <p:spPr bwMode="auto">
          <a:xfrm>
            <a:off x="899592" y="548680"/>
            <a:ext cx="7344816" cy="707886"/>
          </a:xfrm>
          <a:prstGeom prst="rect">
            <a:avLst/>
          </a:prstGeom>
          <a:noFill/>
          <a:ln w="9525">
            <a:noFill/>
            <a:miter lim="800000"/>
            <a:headEnd/>
            <a:tailEnd/>
          </a:ln>
        </p:spPr>
        <p:txBody>
          <a:bodyPr wrap="square">
            <a:spAutoFit/>
          </a:bodyPr>
          <a:lstStyle/>
          <a:p>
            <a:r>
              <a:rPr lang="en-US" sz="4000" b="1" dirty="0">
                <a:solidFill>
                  <a:srgbClr val="0000FF"/>
                </a:solidFill>
                <a:effectLst>
                  <a:outerShdw blurRad="38100" dist="38100" dir="2700000" algn="tl">
                    <a:srgbClr val="000000">
                      <a:alpha val="43137"/>
                    </a:srgbClr>
                  </a:outerShdw>
                </a:effectLst>
                <a:latin typeface="Tahoma" pitchFamily="34" charset="0"/>
              </a:rPr>
              <a:t>Abnormal forms of sperms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67544" y="332656"/>
            <a:ext cx="8229600" cy="1371600"/>
          </a:xfrm>
          <a:prstGeom prst="rect">
            <a:avLst/>
          </a:prstGeom>
        </p:spPr>
        <p:txBody>
          <a:bodyPr rtlCol="0">
            <a:normAutofit fontScale="8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11500" b="1" i="0" strike="noStrike" kern="1200" cap="none" spc="0" normalizeH="0" baseline="0" noProof="0" dirty="0" err="1">
                <a:ln>
                  <a:noFill/>
                </a:ln>
                <a:solidFill>
                  <a:srgbClr val="FF0000"/>
                </a:solidFill>
                <a:effectLst>
                  <a:outerShdw blurRad="31750" dist="25400" dir="5400000" algn="tl" rotWithShape="0">
                    <a:srgbClr val="000000">
                      <a:alpha val="25000"/>
                    </a:srgbClr>
                  </a:outerShdw>
                </a:effectLst>
                <a:uLnTx/>
                <a:uFillTx/>
                <a:latin typeface="+mj-lt"/>
                <a:ea typeface="+mj-ea"/>
                <a:cs typeface="+mj-cs"/>
              </a:rPr>
              <a:t>Oogenesis</a:t>
            </a:r>
            <a:endParaRPr kumimoji="0" lang="en-US" sz="11500" b="1" i="0"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
        <p:nvSpPr>
          <p:cNvPr id="3" name="Title 3"/>
          <p:cNvSpPr txBox="1">
            <a:spLocks/>
          </p:cNvSpPr>
          <p:nvPr/>
        </p:nvSpPr>
        <p:spPr>
          <a:xfrm>
            <a:off x="467544" y="1844824"/>
            <a:ext cx="8229600" cy="1371600"/>
          </a:xfrm>
          <a:prstGeom prst="rect">
            <a:avLst/>
          </a:prstGeom>
        </p:spPr>
        <p:txBody>
          <a:bodyPr rtlCol="0">
            <a:noAutofit/>
          </a:bodyPr>
          <a:lstStyle/>
          <a:p>
            <a:pPr lvl="0" algn="ctr" rtl="1">
              <a:spcBef>
                <a:spcPct val="0"/>
              </a:spcBef>
              <a:defRPr/>
            </a:pPr>
            <a:r>
              <a:rPr lang="en-US" sz="4400" b="1" dirty="0">
                <a:solidFill>
                  <a:srgbClr val="0000FF"/>
                </a:solidFill>
                <a:effectLst>
                  <a:outerShdw blurRad="38100" dist="38100" dir="2700000" algn="tl">
                    <a:srgbClr val="000000">
                      <a:alpha val="43137"/>
                    </a:srgbClr>
                  </a:outerShdw>
                </a:effectLst>
              </a:rPr>
              <a:t>It is a process by which mature ovum is formed from primitive germ cell (</a:t>
            </a:r>
            <a:r>
              <a:rPr lang="en-US" sz="4400" b="1" dirty="0" err="1">
                <a:solidFill>
                  <a:srgbClr val="0000FF"/>
                </a:solidFill>
                <a:effectLst>
                  <a:outerShdw blurRad="38100" dist="38100" dir="2700000" algn="tl">
                    <a:srgbClr val="000000">
                      <a:alpha val="43137"/>
                    </a:srgbClr>
                  </a:outerShdw>
                </a:effectLst>
              </a:rPr>
              <a:t>oogonium</a:t>
            </a:r>
            <a:r>
              <a:rPr lang="en-US" sz="4400" b="1" dirty="0">
                <a:solidFill>
                  <a:srgbClr val="0000FF"/>
                </a:solidFill>
                <a:effectLst>
                  <a:outerShdw blurRad="38100" dist="38100" dir="2700000" algn="tl">
                    <a:srgbClr val="000000">
                      <a:alpha val="43137"/>
                    </a:srgbClr>
                  </a:outerShdw>
                </a:effectLst>
              </a:rPr>
              <a:t>)</a:t>
            </a:r>
            <a:endParaRPr kumimoji="0" lang="en-US" sz="4800" b="1" i="0" u="sng" strike="noStrike" kern="1200" cap="none" spc="0" normalizeH="0" baseline="0" noProof="0" dirty="0">
              <a:ln>
                <a:noFill/>
              </a:ln>
              <a:solidFill>
                <a:srgbClr val="0000FF"/>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BE9167-C234-4775-91F0-2AF0E0EB84B3}"/>
              </a:ext>
            </a:extLst>
          </p:cNvPr>
          <p:cNvSpPr/>
          <p:nvPr/>
        </p:nvSpPr>
        <p:spPr>
          <a:xfrm>
            <a:off x="0" y="116632"/>
            <a:ext cx="8964488" cy="4899803"/>
          </a:xfrm>
          <a:prstGeom prst="rect">
            <a:avLst/>
          </a:prstGeom>
        </p:spPr>
        <p:txBody>
          <a:bodyPr wrap="square">
            <a:spAutoFit/>
          </a:bodyPr>
          <a:lstStyle/>
          <a:p>
            <a:pPr marL="342900" lvl="0" indent="-342900" algn="ctr">
              <a:lnSpc>
                <a:spcPct val="125000"/>
              </a:lnSpc>
              <a:buFont typeface="Symbol" panose="05050102010706020507" pitchFamily="18" charset="2"/>
              <a:buChar char=""/>
              <a:tabLst>
                <a:tab pos="457200" algn="l"/>
              </a:tabLst>
            </a:pPr>
            <a:r>
              <a:rPr lang="en-US" sz="2800" b="1" dirty="0">
                <a:solidFill>
                  <a:srgbClr val="FF0000"/>
                </a:solidFill>
                <a:latin typeface="Arial Black" panose="020B0A04020102020204" pitchFamily="34" charset="0"/>
                <a:ea typeface="Times New Roman" panose="02020603050405020304" pitchFamily="18" charset="0"/>
              </a:rPr>
              <a:t>OOGENESIS </a:t>
            </a:r>
            <a:endParaRPr lang="en-US" sz="2800" b="1" dirty="0">
              <a:latin typeface="Arial Black" panose="020B0A04020102020204" pitchFamily="34" charset="0"/>
              <a:ea typeface="Times New Roman" panose="02020603050405020304" pitchFamily="18" charset="0"/>
            </a:endParaRPr>
          </a:p>
          <a:p>
            <a:pPr algn="justLow">
              <a:lnSpc>
                <a:spcPct val="125000"/>
              </a:lnSpc>
            </a:pPr>
            <a:r>
              <a:rPr lang="en-US" sz="2800" b="1" dirty="0">
                <a:solidFill>
                  <a:srgbClr val="000000"/>
                </a:solidFill>
                <a:latin typeface="Arial Black" panose="020B0A04020102020204" pitchFamily="34" charset="0"/>
                <a:ea typeface="Times New Roman" panose="02020603050405020304" pitchFamily="18" charset="0"/>
              </a:rPr>
              <a:t>** </a:t>
            </a:r>
            <a:r>
              <a:rPr lang="en-US" sz="2800" b="1" dirty="0">
                <a:solidFill>
                  <a:srgbClr val="0000FF"/>
                </a:solidFill>
                <a:latin typeface="Arial Black" panose="020B0A04020102020204" pitchFamily="34" charset="0"/>
                <a:ea typeface="Times New Roman" panose="02020603050405020304" pitchFamily="18" charset="0"/>
              </a:rPr>
              <a:t>Definition</a:t>
            </a:r>
            <a:r>
              <a:rPr lang="en-US" sz="2800" b="1" dirty="0">
                <a:solidFill>
                  <a:srgbClr val="000000"/>
                </a:solidFill>
                <a:latin typeface="Arial Black" panose="020B0A04020102020204" pitchFamily="34" charset="0"/>
                <a:ea typeface="Times New Roman" panose="02020603050405020304" pitchFamily="18" charset="0"/>
              </a:rPr>
              <a:t>;</a:t>
            </a:r>
            <a:r>
              <a:rPr lang="en-US" sz="2800" dirty="0">
                <a:solidFill>
                  <a:srgbClr val="000000"/>
                </a:solidFill>
                <a:latin typeface="Arial Black" panose="020B0A04020102020204" pitchFamily="34" charset="0"/>
                <a:ea typeface="Times New Roman" panose="02020603050405020304" pitchFamily="18" charset="0"/>
              </a:rPr>
              <a:t> The formation of mature gamete (ova) from the primordial germ cell (oogonia). </a:t>
            </a:r>
            <a:endParaRPr lang="en-US" sz="2800" b="1" dirty="0">
              <a:latin typeface="Arial Black" panose="020B0A04020102020204" pitchFamily="34" charset="0"/>
              <a:ea typeface="Times New Roman" panose="02020603050405020304" pitchFamily="18" charset="0"/>
            </a:endParaRPr>
          </a:p>
          <a:p>
            <a:pPr algn="justLow">
              <a:lnSpc>
                <a:spcPct val="125000"/>
              </a:lnSpc>
            </a:pPr>
            <a:r>
              <a:rPr lang="en-US" sz="2800" b="1" dirty="0">
                <a:solidFill>
                  <a:srgbClr val="000000"/>
                </a:solidFill>
                <a:latin typeface="Arial Black" panose="020B0A04020102020204" pitchFamily="34" charset="0"/>
                <a:ea typeface="Times New Roman" panose="02020603050405020304" pitchFamily="18" charset="0"/>
              </a:rPr>
              <a:t>** </a:t>
            </a:r>
            <a:r>
              <a:rPr lang="en-US" sz="2800" b="1" dirty="0">
                <a:solidFill>
                  <a:srgbClr val="0000FF"/>
                </a:solidFill>
                <a:latin typeface="Arial Black" panose="020B0A04020102020204" pitchFamily="34" charset="0"/>
                <a:ea typeface="Times New Roman" panose="02020603050405020304" pitchFamily="18" charset="0"/>
              </a:rPr>
              <a:t>Site</a:t>
            </a:r>
            <a:r>
              <a:rPr lang="en-US" sz="2800" b="1" dirty="0">
                <a:solidFill>
                  <a:srgbClr val="000000"/>
                </a:solidFill>
                <a:latin typeface="Arial Black" panose="020B0A04020102020204" pitchFamily="34" charset="0"/>
                <a:ea typeface="Times New Roman" panose="02020603050405020304" pitchFamily="18" charset="0"/>
              </a:rPr>
              <a:t>:</a:t>
            </a:r>
            <a:r>
              <a:rPr lang="en-US" sz="2800" dirty="0">
                <a:solidFill>
                  <a:srgbClr val="000000"/>
                </a:solidFill>
                <a:latin typeface="Arial Black" panose="020B0A04020102020204" pitchFamily="34" charset="0"/>
                <a:ea typeface="Times New Roman" panose="02020603050405020304" pitchFamily="18" charset="0"/>
              </a:rPr>
              <a:t> in the </a:t>
            </a:r>
            <a:r>
              <a:rPr lang="en-US" sz="2800" b="1" dirty="0">
                <a:solidFill>
                  <a:srgbClr val="000000"/>
                </a:solidFill>
                <a:latin typeface="Arial Black" panose="020B0A04020102020204" pitchFamily="34" charset="0"/>
                <a:ea typeface="Times New Roman" panose="02020603050405020304" pitchFamily="18" charset="0"/>
              </a:rPr>
              <a:t>cortex of ovary</a:t>
            </a:r>
            <a:r>
              <a:rPr lang="en-US" sz="2800" dirty="0">
                <a:solidFill>
                  <a:srgbClr val="000000"/>
                </a:solidFill>
                <a:latin typeface="Arial Black" panose="020B0A04020102020204" pitchFamily="34" charset="0"/>
                <a:ea typeface="Times New Roman" panose="02020603050405020304" pitchFamily="18" charset="0"/>
              </a:rPr>
              <a:t> in female.</a:t>
            </a:r>
            <a:endParaRPr lang="en-US" sz="2800" b="1" dirty="0">
              <a:latin typeface="Arial Black" panose="020B0A04020102020204" pitchFamily="34" charset="0"/>
              <a:ea typeface="Times New Roman" panose="02020603050405020304" pitchFamily="18" charset="0"/>
            </a:endParaRPr>
          </a:p>
          <a:p>
            <a:pPr algn="justLow">
              <a:lnSpc>
                <a:spcPct val="125000"/>
              </a:lnSpc>
            </a:pPr>
            <a:r>
              <a:rPr lang="en-US" sz="2800" b="1" dirty="0">
                <a:solidFill>
                  <a:srgbClr val="000000"/>
                </a:solidFill>
                <a:latin typeface="Arial Black" panose="020B0A04020102020204" pitchFamily="34" charset="0"/>
                <a:ea typeface="Times New Roman" panose="02020603050405020304" pitchFamily="18" charset="0"/>
              </a:rPr>
              <a:t>** </a:t>
            </a:r>
            <a:r>
              <a:rPr lang="en-US" sz="2800" b="1" dirty="0">
                <a:solidFill>
                  <a:srgbClr val="0000FF"/>
                </a:solidFill>
                <a:latin typeface="Arial Black" panose="020B0A04020102020204" pitchFamily="34" charset="0"/>
                <a:ea typeface="Times New Roman" panose="02020603050405020304" pitchFamily="18" charset="0"/>
              </a:rPr>
              <a:t>Time</a:t>
            </a:r>
            <a:r>
              <a:rPr lang="en-US" sz="2800" b="1" dirty="0">
                <a:solidFill>
                  <a:srgbClr val="000000"/>
                </a:solidFill>
                <a:latin typeface="Arial Black" panose="020B0A04020102020204" pitchFamily="34" charset="0"/>
                <a:ea typeface="Times New Roman" panose="02020603050405020304" pitchFamily="18" charset="0"/>
              </a:rPr>
              <a:t>:</a:t>
            </a:r>
            <a:r>
              <a:rPr lang="en-US" sz="2800" dirty="0">
                <a:solidFill>
                  <a:srgbClr val="000000"/>
                </a:solidFill>
                <a:latin typeface="Arial Black" panose="020B0A04020102020204" pitchFamily="34" charset="0"/>
                <a:ea typeface="Times New Roman" panose="02020603050405020304" pitchFamily="18" charset="0"/>
              </a:rPr>
              <a:t> It </a:t>
            </a:r>
            <a:r>
              <a:rPr lang="en-US" sz="2800" b="1" dirty="0">
                <a:solidFill>
                  <a:srgbClr val="000000"/>
                </a:solidFill>
                <a:latin typeface="Arial Black" panose="020B0A04020102020204" pitchFamily="34" charset="0"/>
                <a:ea typeface="Times New Roman" panose="02020603050405020304" pitchFamily="18" charset="0"/>
              </a:rPr>
              <a:t>started</a:t>
            </a:r>
            <a:r>
              <a:rPr lang="en-US" sz="2800" dirty="0">
                <a:solidFill>
                  <a:srgbClr val="000000"/>
                </a:solidFill>
                <a:latin typeface="Arial Black" panose="020B0A04020102020204" pitchFamily="34" charset="0"/>
                <a:ea typeface="Times New Roman" panose="02020603050405020304" pitchFamily="18" charset="0"/>
              </a:rPr>
              <a:t> during </a:t>
            </a:r>
            <a:r>
              <a:rPr lang="en-US" sz="2800" dirty="0" err="1">
                <a:solidFill>
                  <a:srgbClr val="000000"/>
                </a:solidFill>
                <a:latin typeface="Arial Black" panose="020B0A04020102020204" pitchFamily="34" charset="0"/>
                <a:ea typeface="Times New Roman" panose="02020603050405020304" pitchFamily="18" charset="0"/>
              </a:rPr>
              <a:t>foetal</a:t>
            </a:r>
            <a:r>
              <a:rPr lang="en-US" sz="2800" dirty="0">
                <a:solidFill>
                  <a:srgbClr val="000000"/>
                </a:solidFill>
                <a:latin typeface="Arial Black" panose="020B0A04020102020204" pitchFamily="34" charset="0"/>
                <a:ea typeface="Times New Roman" panose="02020603050405020304" pitchFamily="18" charset="0"/>
              </a:rPr>
              <a:t> (intrauterine) life, </a:t>
            </a:r>
            <a:r>
              <a:rPr lang="en-US" sz="2800" b="1" dirty="0">
                <a:solidFill>
                  <a:srgbClr val="000000"/>
                </a:solidFill>
                <a:latin typeface="Arial Black" panose="020B0A04020102020204" pitchFamily="34" charset="0"/>
                <a:ea typeface="Times New Roman" panose="02020603050405020304" pitchFamily="18" charset="0"/>
              </a:rPr>
              <a:t>continues</a:t>
            </a:r>
            <a:r>
              <a:rPr lang="en-US" sz="2800" dirty="0">
                <a:solidFill>
                  <a:srgbClr val="000000"/>
                </a:solidFill>
                <a:latin typeface="Arial Black" panose="020B0A04020102020204" pitchFamily="34" charset="0"/>
                <a:ea typeface="Times New Roman" panose="02020603050405020304" pitchFamily="18" charset="0"/>
              </a:rPr>
              <a:t> after puberty </a:t>
            </a:r>
            <a:r>
              <a:rPr lang="en-US" sz="2800" b="1" dirty="0">
                <a:solidFill>
                  <a:srgbClr val="000000"/>
                </a:solidFill>
                <a:latin typeface="Arial Black" panose="020B0A04020102020204" pitchFamily="34" charset="0"/>
                <a:ea typeface="Times New Roman" panose="02020603050405020304" pitchFamily="18" charset="0"/>
              </a:rPr>
              <a:t>completed</a:t>
            </a:r>
            <a:r>
              <a:rPr lang="en-US" sz="2800" dirty="0">
                <a:solidFill>
                  <a:srgbClr val="000000"/>
                </a:solidFill>
                <a:latin typeface="Arial Black" panose="020B0A04020102020204" pitchFamily="34" charset="0"/>
                <a:ea typeface="Times New Roman" panose="02020603050405020304" pitchFamily="18" charset="0"/>
              </a:rPr>
              <a:t> after fertilization and </a:t>
            </a:r>
            <a:r>
              <a:rPr lang="en-US" sz="2800" b="1" dirty="0">
                <a:solidFill>
                  <a:srgbClr val="000000"/>
                </a:solidFill>
                <a:latin typeface="Arial Black" panose="020B0A04020102020204" pitchFamily="34" charset="0"/>
                <a:ea typeface="Times New Roman" panose="02020603050405020304" pitchFamily="18" charset="0"/>
              </a:rPr>
              <a:t>arrested</a:t>
            </a:r>
            <a:r>
              <a:rPr lang="en-US" sz="2800" dirty="0">
                <a:solidFill>
                  <a:srgbClr val="000000"/>
                </a:solidFill>
                <a:latin typeface="Arial Black" panose="020B0A04020102020204" pitchFamily="34" charset="0"/>
                <a:ea typeface="Times New Roman" panose="02020603050405020304" pitchFamily="18" charset="0"/>
              </a:rPr>
              <a:t> at the age of menopause.</a:t>
            </a:r>
            <a:endParaRPr lang="en-US" sz="2800" b="1" dirty="0">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651182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2740781" y="0"/>
            <a:ext cx="4728473" cy="6858000"/>
            <a:chOff x="2740781" y="0"/>
            <a:chExt cx="4728473" cy="6858000"/>
          </a:xfrm>
        </p:grpSpPr>
        <p:pic>
          <p:nvPicPr>
            <p:cNvPr id="36" name="Picture 9" descr="gametogenesis"/>
            <p:cNvPicPr>
              <a:picLocks noChangeAspect="1" noChangeArrowheads="1"/>
            </p:cNvPicPr>
            <p:nvPr/>
          </p:nvPicPr>
          <p:blipFill>
            <a:blip r:embed="rId3" cstate="print">
              <a:lum bright="-10000" contrast="40000"/>
            </a:blip>
            <a:srcRect l="53812"/>
            <a:stretch>
              <a:fillRect/>
            </a:stretch>
          </p:blipFill>
          <p:spPr>
            <a:xfrm>
              <a:off x="4000496" y="0"/>
              <a:ext cx="3468758" cy="6858000"/>
            </a:xfrm>
            <a:prstGeom prst="rect">
              <a:avLst/>
            </a:prstGeom>
            <a:noFill/>
          </p:spPr>
        </p:pic>
        <p:sp>
          <p:nvSpPr>
            <p:cNvPr id="47" name="Freeform 46"/>
            <p:cNvSpPr/>
            <p:nvPr/>
          </p:nvSpPr>
          <p:spPr>
            <a:xfrm>
              <a:off x="2740781" y="285728"/>
              <a:ext cx="2902789" cy="6141681"/>
            </a:xfrm>
            <a:custGeom>
              <a:avLst/>
              <a:gdLst>
                <a:gd name="connsiteX0" fmla="*/ 2861733 w 2946400"/>
                <a:gd name="connsiteY0" fmla="*/ 79828 h 6333066"/>
                <a:gd name="connsiteX1" fmla="*/ 2919790 w 2946400"/>
                <a:gd name="connsiteY1" fmla="*/ 573314 h 6333066"/>
                <a:gd name="connsiteX2" fmla="*/ 2702076 w 2946400"/>
                <a:gd name="connsiteY2" fmla="*/ 1110343 h 6333066"/>
                <a:gd name="connsiteX3" fmla="*/ 2440819 w 2946400"/>
                <a:gd name="connsiteY3" fmla="*/ 1719943 h 6333066"/>
                <a:gd name="connsiteX4" fmla="*/ 2498876 w 2946400"/>
                <a:gd name="connsiteY4" fmla="*/ 1966686 h 6333066"/>
                <a:gd name="connsiteX5" fmla="*/ 2411790 w 2946400"/>
                <a:gd name="connsiteY5" fmla="*/ 2431143 h 6333066"/>
                <a:gd name="connsiteX6" fmla="*/ 2411790 w 2946400"/>
                <a:gd name="connsiteY6" fmla="*/ 2779486 h 6333066"/>
                <a:gd name="connsiteX7" fmla="*/ 2034419 w 2946400"/>
                <a:gd name="connsiteY7" fmla="*/ 2924628 h 6333066"/>
                <a:gd name="connsiteX8" fmla="*/ 1845733 w 2946400"/>
                <a:gd name="connsiteY8" fmla="*/ 3548743 h 6333066"/>
                <a:gd name="connsiteX9" fmla="*/ 1860248 w 2946400"/>
                <a:gd name="connsiteY9" fmla="*/ 4042228 h 6333066"/>
                <a:gd name="connsiteX10" fmla="*/ 1482876 w 2946400"/>
                <a:gd name="connsiteY10" fmla="*/ 4259943 h 6333066"/>
                <a:gd name="connsiteX11" fmla="*/ 1381276 w 2946400"/>
                <a:gd name="connsiteY11" fmla="*/ 4753428 h 6333066"/>
                <a:gd name="connsiteX12" fmla="*/ 1511905 w 2946400"/>
                <a:gd name="connsiteY12" fmla="*/ 5377543 h 6333066"/>
                <a:gd name="connsiteX13" fmla="*/ 1395790 w 2946400"/>
                <a:gd name="connsiteY13" fmla="*/ 5783943 h 6333066"/>
                <a:gd name="connsiteX14" fmla="*/ 1439333 w 2946400"/>
                <a:gd name="connsiteY14" fmla="*/ 6146800 h 6333066"/>
                <a:gd name="connsiteX15" fmla="*/ 1395790 w 2946400"/>
                <a:gd name="connsiteY15" fmla="*/ 6320971 h 6333066"/>
                <a:gd name="connsiteX16" fmla="*/ 989390 w 2946400"/>
                <a:gd name="connsiteY16" fmla="*/ 6219371 h 6333066"/>
                <a:gd name="connsiteX17" fmla="*/ 582990 w 2946400"/>
                <a:gd name="connsiteY17" fmla="*/ 6277428 h 6333066"/>
                <a:gd name="connsiteX18" fmla="*/ 307219 w 2946400"/>
                <a:gd name="connsiteY18" fmla="*/ 6161314 h 6333066"/>
                <a:gd name="connsiteX19" fmla="*/ 104019 w 2946400"/>
                <a:gd name="connsiteY19" fmla="*/ 6030686 h 6333066"/>
                <a:gd name="connsiteX20" fmla="*/ 104019 w 2946400"/>
                <a:gd name="connsiteY20" fmla="*/ 5783943 h 6333066"/>
                <a:gd name="connsiteX21" fmla="*/ 89505 w 2946400"/>
                <a:gd name="connsiteY21" fmla="*/ 5377543 h 6333066"/>
                <a:gd name="connsiteX22" fmla="*/ 118533 w 2946400"/>
                <a:gd name="connsiteY22" fmla="*/ 4985657 h 6333066"/>
                <a:gd name="connsiteX23" fmla="*/ 162076 w 2946400"/>
                <a:gd name="connsiteY23" fmla="*/ 4782457 h 6333066"/>
                <a:gd name="connsiteX24" fmla="*/ 205619 w 2946400"/>
                <a:gd name="connsiteY24" fmla="*/ 4245428 h 6333066"/>
                <a:gd name="connsiteX25" fmla="*/ 234648 w 2946400"/>
                <a:gd name="connsiteY25" fmla="*/ 3882571 h 6333066"/>
                <a:gd name="connsiteX26" fmla="*/ 60476 w 2946400"/>
                <a:gd name="connsiteY26" fmla="*/ 3302000 h 6333066"/>
                <a:gd name="connsiteX27" fmla="*/ 2419 w 2946400"/>
                <a:gd name="connsiteY27" fmla="*/ 3113314 h 6333066"/>
                <a:gd name="connsiteX28" fmla="*/ 45962 w 2946400"/>
                <a:gd name="connsiteY28" fmla="*/ 2547257 h 6333066"/>
                <a:gd name="connsiteX29" fmla="*/ 118533 w 2946400"/>
                <a:gd name="connsiteY29" fmla="*/ 1821543 h 6333066"/>
                <a:gd name="connsiteX30" fmla="*/ 133048 w 2946400"/>
                <a:gd name="connsiteY30" fmla="*/ 1415143 h 6333066"/>
                <a:gd name="connsiteX31" fmla="*/ 191105 w 2946400"/>
                <a:gd name="connsiteY31" fmla="*/ 950686 h 6333066"/>
                <a:gd name="connsiteX32" fmla="*/ 191105 w 2946400"/>
                <a:gd name="connsiteY32" fmla="*/ 660400 h 6333066"/>
                <a:gd name="connsiteX33" fmla="*/ 234648 w 2946400"/>
                <a:gd name="connsiteY33" fmla="*/ 283028 h 6333066"/>
                <a:gd name="connsiteX34" fmla="*/ 336248 w 2946400"/>
                <a:gd name="connsiteY34" fmla="*/ 79828 h 6333066"/>
                <a:gd name="connsiteX35" fmla="*/ 989390 w 2946400"/>
                <a:gd name="connsiteY35" fmla="*/ 50800 h 6333066"/>
                <a:gd name="connsiteX36" fmla="*/ 1265162 w 2946400"/>
                <a:gd name="connsiteY36" fmla="*/ 65314 h 6333066"/>
                <a:gd name="connsiteX37" fmla="*/ 1831219 w 2946400"/>
                <a:gd name="connsiteY37" fmla="*/ 65314 h 6333066"/>
                <a:gd name="connsiteX38" fmla="*/ 2092476 w 2946400"/>
                <a:gd name="connsiteY38" fmla="*/ 79828 h 6333066"/>
                <a:gd name="connsiteX39" fmla="*/ 2440819 w 2946400"/>
                <a:gd name="connsiteY39" fmla="*/ 181428 h 6333066"/>
                <a:gd name="connsiteX40" fmla="*/ 2789162 w 2946400"/>
                <a:gd name="connsiteY40" fmla="*/ 94343 h 6333066"/>
                <a:gd name="connsiteX41" fmla="*/ 2861733 w 2946400"/>
                <a:gd name="connsiteY41" fmla="*/ 79828 h 633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46400" h="6333066">
                  <a:moveTo>
                    <a:pt x="2861733" y="79828"/>
                  </a:moveTo>
                  <a:cubicBezTo>
                    <a:pt x="2883504" y="159657"/>
                    <a:pt x="2946400" y="401562"/>
                    <a:pt x="2919790" y="573314"/>
                  </a:cubicBezTo>
                  <a:cubicBezTo>
                    <a:pt x="2893181" y="745067"/>
                    <a:pt x="2781904" y="919238"/>
                    <a:pt x="2702076" y="1110343"/>
                  </a:cubicBezTo>
                  <a:cubicBezTo>
                    <a:pt x="2622248" y="1301448"/>
                    <a:pt x="2474686" y="1577219"/>
                    <a:pt x="2440819" y="1719943"/>
                  </a:cubicBezTo>
                  <a:cubicBezTo>
                    <a:pt x="2406952" y="1862667"/>
                    <a:pt x="2503714" y="1848153"/>
                    <a:pt x="2498876" y="1966686"/>
                  </a:cubicBezTo>
                  <a:cubicBezTo>
                    <a:pt x="2494038" y="2085219"/>
                    <a:pt x="2426304" y="2295676"/>
                    <a:pt x="2411790" y="2431143"/>
                  </a:cubicBezTo>
                  <a:cubicBezTo>
                    <a:pt x="2397276" y="2566610"/>
                    <a:pt x="2474685" y="2697239"/>
                    <a:pt x="2411790" y="2779486"/>
                  </a:cubicBezTo>
                  <a:cubicBezTo>
                    <a:pt x="2348895" y="2861733"/>
                    <a:pt x="2128762" y="2796419"/>
                    <a:pt x="2034419" y="2924628"/>
                  </a:cubicBezTo>
                  <a:cubicBezTo>
                    <a:pt x="1940076" y="3052838"/>
                    <a:pt x="1874762" y="3362476"/>
                    <a:pt x="1845733" y="3548743"/>
                  </a:cubicBezTo>
                  <a:cubicBezTo>
                    <a:pt x="1816705" y="3735010"/>
                    <a:pt x="1920724" y="3923695"/>
                    <a:pt x="1860248" y="4042228"/>
                  </a:cubicBezTo>
                  <a:cubicBezTo>
                    <a:pt x="1799772" y="4160761"/>
                    <a:pt x="1562705" y="4141410"/>
                    <a:pt x="1482876" y="4259943"/>
                  </a:cubicBezTo>
                  <a:cubicBezTo>
                    <a:pt x="1403047" y="4378476"/>
                    <a:pt x="1376438" y="4567161"/>
                    <a:pt x="1381276" y="4753428"/>
                  </a:cubicBezTo>
                  <a:cubicBezTo>
                    <a:pt x="1386114" y="4939695"/>
                    <a:pt x="1509486" y="5205791"/>
                    <a:pt x="1511905" y="5377543"/>
                  </a:cubicBezTo>
                  <a:cubicBezTo>
                    <a:pt x="1514324" y="5549295"/>
                    <a:pt x="1407885" y="5655734"/>
                    <a:pt x="1395790" y="5783943"/>
                  </a:cubicBezTo>
                  <a:cubicBezTo>
                    <a:pt x="1383695" y="5912152"/>
                    <a:pt x="1439333" y="6057295"/>
                    <a:pt x="1439333" y="6146800"/>
                  </a:cubicBezTo>
                  <a:cubicBezTo>
                    <a:pt x="1439333" y="6236305"/>
                    <a:pt x="1470781" y="6308876"/>
                    <a:pt x="1395790" y="6320971"/>
                  </a:cubicBezTo>
                  <a:cubicBezTo>
                    <a:pt x="1320800" y="6333066"/>
                    <a:pt x="1124857" y="6226628"/>
                    <a:pt x="989390" y="6219371"/>
                  </a:cubicBezTo>
                  <a:cubicBezTo>
                    <a:pt x="853923" y="6212114"/>
                    <a:pt x="696685" y="6287104"/>
                    <a:pt x="582990" y="6277428"/>
                  </a:cubicBezTo>
                  <a:cubicBezTo>
                    <a:pt x="469295" y="6267752"/>
                    <a:pt x="387047" y="6202438"/>
                    <a:pt x="307219" y="6161314"/>
                  </a:cubicBezTo>
                  <a:cubicBezTo>
                    <a:pt x="227391" y="6120190"/>
                    <a:pt x="137886" y="6093581"/>
                    <a:pt x="104019" y="6030686"/>
                  </a:cubicBezTo>
                  <a:cubicBezTo>
                    <a:pt x="70152" y="5967791"/>
                    <a:pt x="106438" y="5892800"/>
                    <a:pt x="104019" y="5783943"/>
                  </a:cubicBezTo>
                  <a:cubicBezTo>
                    <a:pt x="101600" y="5675086"/>
                    <a:pt x="87086" y="5510591"/>
                    <a:pt x="89505" y="5377543"/>
                  </a:cubicBezTo>
                  <a:cubicBezTo>
                    <a:pt x="91924" y="5244495"/>
                    <a:pt x="106438" y="5084838"/>
                    <a:pt x="118533" y="4985657"/>
                  </a:cubicBezTo>
                  <a:cubicBezTo>
                    <a:pt x="130628" y="4886476"/>
                    <a:pt x="147562" y="4905828"/>
                    <a:pt x="162076" y="4782457"/>
                  </a:cubicBezTo>
                  <a:cubicBezTo>
                    <a:pt x="176590" y="4659086"/>
                    <a:pt x="193524" y="4395409"/>
                    <a:pt x="205619" y="4245428"/>
                  </a:cubicBezTo>
                  <a:cubicBezTo>
                    <a:pt x="217714" y="4095447"/>
                    <a:pt x="258839" y="4039809"/>
                    <a:pt x="234648" y="3882571"/>
                  </a:cubicBezTo>
                  <a:cubicBezTo>
                    <a:pt x="210458" y="3725333"/>
                    <a:pt x="99181" y="3430210"/>
                    <a:pt x="60476" y="3302000"/>
                  </a:cubicBezTo>
                  <a:cubicBezTo>
                    <a:pt x="21771" y="3173791"/>
                    <a:pt x="4838" y="3239104"/>
                    <a:pt x="2419" y="3113314"/>
                  </a:cubicBezTo>
                  <a:cubicBezTo>
                    <a:pt x="0" y="2987524"/>
                    <a:pt x="26610" y="2762552"/>
                    <a:pt x="45962" y="2547257"/>
                  </a:cubicBezTo>
                  <a:cubicBezTo>
                    <a:pt x="65314" y="2331962"/>
                    <a:pt x="104019" y="2010229"/>
                    <a:pt x="118533" y="1821543"/>
                  </a:cubicBezTo>
                  <a:cubicBezTo>
                    <a:pt x="133047" y="1632857"/>
                    <a:pt x="120953" y="1560286"/>
                    <a:pt x="133048" y="1415143"/>
                  </a:cubicBezTo>
                  <a:cubicBezTo>
                    <a:pt x="145143" y="1270000"/>
                    <a:pt x="181429" y="1076477"/>
                    <a:pt x="191105" y="950686"/>
                  </a:cubicBezTo>
                  <a:cubicBezTo>
                    <a:pt x="200781" y="824896"/>
                    <a:pt x="183848" y="771676"/>
                    <a:pt x="191105" y="660400"/>
                  </a:cubicBezTo>
                  <a:cubicBezTo>
                    <a:pt x="198362" y="549124"/>
                    <a:pt x="210458" y="379790"/>
                    <a:pt x="234648" y="283028"/>
                  </a:cubicBezTo>
                  <a:cubicBezTo>
                    <a:pt x="258838" y="186266"/>
                    <a:pt x="210458" y="118533"/>
                    <a:pt x="336248" y="79828"/>
                  </a:cubicBezTo>
                  <a:cubicBezTo>
                    <a:pt x="462038" y="41123"/>
                    <a:pt x="834571" y="53219"/>
                    <a:pt x="989390" y="50800"/>
                  </a:cubicBezTo>
                  <a:cubicBezTo>
                    <a:pt x="1144209" y="48381"/>
                    <a:pt x="1124857" y="62895"/>
                    <a:pt x="1265162" y="65314"/>
                  </a:cubicBezTo>
                  <a:cubicBezTo>
                    <a:pt x="1405467" y="67733"/>
                    <a:pt x="1693333" y="62895"/>
                    <a:pt x="1831219" y="65314"/>
                  </a:cubicBezTo>
                  <a:cubicBezTo>
                    <a:pt x="1969105" y="67733"/>
                    <a:pt x="1990876" y="60476"/>
                    <a:pt x="2092476" y="79828"/>
                  </a:cubicBezTo>
                  <a:cubicBezTo>
                    <a:pt x="2194076" y="99180"/>
                    <a:pt x="2324705" y="179009"/>
                    <a:pt x="2440819" y="181428"/>
                  </a:cubicBezTo>
                  <a:cubicBezTo>
                    <a:pt x="2556933" y="183847"/>
                    <a:pt x="2719010" y="106438"/>
                    <a:pt x="2789162" y="94343"/>
                  </a:cubicBezTo>
                  <a:cubicBezTo>
                    <a:pt x="2859314" y="82248"/>
                    <a:pt x="2839962" y="0"/>
                    <a:pt x="2861733" y="7982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EG" sz="1800" b="0" i="0" u="none" strike="noStrike" kern="1200" cap="none" spc="0" normalizeH="0" baseline="0" noProof="0">
                <a:ln>
                  <a:noFill/>
                </a:ln>
                <a:solidFill>
                  <a:prstClr val="white"/>
                </a:solidFill>
                <a:effectLst/>
                <a:uLnTx/>
                <a:uFillTx/>
                <a:latin typeface="Lucida Sans Unicode"/>
                <a:ea typeface="+mn-ea"/>
                <a:cs typeface="Arial" panose="020B0604020202020204" pitchFamily="34" charset="0"/>
              </a:endParaRPr>
            </a:p>
          </p:txBody>
        </p:sp>
      </p:grpSp>
      <p:sp>
        <p:nvSpPr>
          <p:cNvPr id="4" name="Content Placeholder 2"/>
          <p:cNvSpPr txBox="1">
            <a:spLocks/>
          </p:cNvSpPr>
          <p:nvPr/>
        </p:nvSpPr>
        <p:spPr>
          <a:xfrm>
            <a:off x="2411760" y="44624"/>
            <a:ext cx="2664296" cy="1224136"/>
          </a:xfrm>
          <a:prstGeom prst="rect">
            <a:avLst/>
          </a:prstGeom>
          <a:effectLst>
            <a:outerShdw blurRad="63500" sx="102000" sy="102000" algn="ctr" rotWithShape="0">
              <a:prstClr val="black">
                <a:alpha val="40000"/>
              </a:prstClr>
            </a:outerShdw>
          </a:effectLst>
        </p:spPr>
        <p:txBody>
          <a:bodyPr vert="horz">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Period of </a:t>
            </a: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Lucida Sans Unicode"/>
                <a:ea typeface="+mn-ea"/>
                <a:cs typeface="+mn-cs"/>
              </a:rPr>
              <a:t>Proliferation</a:t>
            </a:r>
            <a:endParaRPr kumimoji="0" lang="en-US" sz="28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Lucida Sans Unicode"/>
              <a:ea typeface="+mn-ea"/>
              <a:cs typeface="+mn-cs"/>
            </a:endParaRPr>
          </a:p>
        </p:txBody>
      </p:sp>
      <p:sp>
        <p:nvSpPr>
          <p:cNvPr id="5" name="Line 8"/>
          <p:cNvSpPr>
            <a:spLocks noChangeShapeType="1"/>
          </p:cNvSpPr>
          <p:nvPr/>
        </p:nvSpPr>
        <p:spPr bwMode="auto">
          <a:xfrm flipH="1" flipV="1">
            <a:off x="4067944" y="476672"/>
            <a:ext cx="1512168" cy="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Lucida Sans Unicode"/>
              <a:ea typeface="+mn-ea"/>
              <a:cs typeface="Arial" panose="020B0604020202020204" pitchFamily="34" charset="0"/>
            </a:endParaRPr>
          </a:p>
        </p:txBody>
      </p:sp>
      <p:sp>
        <p:nvSpPr>
          <p:cNvPr id="6" name="Content Placeholder 2"/>
          <p:cNvSpPr txBox="1">
            <a:spLocks/>
          </p:cNvSpPr>
          <p:nvPr/>
        </p:nvSpPr>
        <p:spPr>
          <a:xfrm>
            <a:off x="4286248" y="2291692"/>
            <a:ext cx="1428760" cy="571504"/>
          </a:xfrm>
          <a:prstGeom prst="rect">
            <a:avLst/>
          </a:prstGeom>
          <a:effectLst>
            <a:outerShdw blurRad="63500" sx="102000" sy="102000" algn="ctr" rotWithShape="0">
              <a:prstClr val="black">
                <a:alpha val="40000"/>
              </a:prstClr>
            </a:outerShdw>
          </a:effectLst>
        </p:spPr>
        <p:txBody>
          <a:bodyPr vert="horz">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Starts</a:t>
            </a:r>
            <a:endParaRPr kumimoji="0" lang="en-US" sz="24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endParaRPr>
          </a:p>
        </p:txBody>
      </p:sp>
      <p:sp>
        <p:nvSpPr>
          <p:cNvPr id="9" name="Content Placeholder 2"/>
          <p:cNvSpPr txBox="1">
            <a:spLocks/>
          </p:cNvSpPr>
          <p:nvPr/>
        </p:nvSpPr>
        <p:spPr>
          <a:xfrm>
            <a:off x="2336332" y="2276302"/>
            <a:ext cx="2664296" cy="1224136"/>
          </a:xfrm>
          <a:prstGeom prst="rect">
            <a:avLst/>
          </a:prstGeom>
          <a:effectLst>
            <a:outerShdw blurRad="63500" sx="102000" sy="102000" algn="ctr" rotWithShape="0">
              <a:prstClr val="black">
                <a:alpha val="40000"/>
              </a:prstClr>
            </a:outerShdw>
          </a:effectLst>
        </p:spPr>
        <p:txBody>
          <a:bodyPr vert="horz">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Period of maturation</a:t>
            </a:r>
            <a:endParaRPr kumimoji="0" lang="en-US" sz="28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Lucida Sans Unicode"/>
              <a:ea typeface="+mn-ea"/>
              <a:cs typeface="+mn-cs"/>
            </a:endParaRPr>
          </a:p>
        </p:txBody>
      </p:sp>
      <p:sp>
        <p:nvSpPr>
          <p:cNvPr id="10" name="Left Brace 9"/>
          <p:cNvSpPr/>
          <p:nvPr/>
        </p:nvSpPr>
        <p:spPr>
          <a:xfrm>
            <a:off x="2143108" y="404664"/>
            <a:ext cx="447438" cy="273858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Lucida Sans Unicode"/>
              <a:ea typeface="+mn-ea"/>
              <a:cs typeface="Arial" panose="020B0604020202020204" pitchFamily="34" charset="0"/>
            </a:endParaRPr>
          </a:p>
        </p:txBody>
      </p:sp>
      <p:sp>
        <p:nvSpPr>
          <p:cNvPr id="11" name="Content Placeholder 2"/>
          <p:cNvSpPr txBox="1">
            <a:spLocks/>
          </p:cNvSpPr>
          <p:nvPr/>
        </p:nvSpPr>
        <p:spPr>
          <a:xfrm>
            <a:off x="-36512" y="1500174"/>
            <a:ext cx="2664296" cy="1224136"/>
          </a:xfrm>
          <a:prstGeom prst="rect">
            <a:avLst/>
          </a:prstGeom>
          <a:effectLst>
            <a:outerShdw blurRad="63500" sx="102000" sy="102000" algn="ctr" rotWithShape="0">
              <a:prstClr val="black">
                <a:alpha val="40000"/>
              </a:prstClr>
            </a:outerShdw>
          </a:effectLst>
        </p:spPr>
        <p:txBody>
          <a:bodyPr vert="horz">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Before birth </a:t>
            </a:r>
            <a:endPar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Lucida Sans Unicode"/>
              <a:ea typeface="+mn-ea"/>
              <a:cs typeface="+mn-cs"/>
            </a:endParaRPr>
          </a:p>
        </p:txBody>
      </p:sp>
      <p:sp>
        <p:nvSpPr>
          <p:cNvPr id="12" name="Left Brace 11"/>
          <p:cNvSpPr/>
          <p:nvPr/>
        </p:nvSpPr>
        <p:spPr>
          <a:xfrm>
            <a:off x="2123728" y="3214686"/>
            <a:ext cx="519446" cy="107157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Lucida Sans Unicode"/>
              <a:ea typeface="+mn-ea"/>
              <a:cs typeface="Arial" panose="020B0604020202020204" pitchFamily="34" charset="0"/>
            </a:endParaRPr>
          </a:p>
        </p:txBody>
      </p:sp>
      <p:sp>
        <p:nvSpPr>
          <p:cNvPr id="13" name="Content Placeholder 2"/>
          <p:cNvSpPr txBox="1">
            <a:spLocks/>
          </p:cNvSpPr>
          <p:nvPr/>
        </p:nvSpPr>
        <p:spPr>
          <a:xfrm>
            <a:off x="121754" y="3276434"/>
            <a:ext cx="2664296" cy="1224136"/>
          </a:xfrm>
          <a:prstGeom prst="rect">
            <a:avLst/>
          </a:prstGeom>
          <a:effectLst>
            <a:outerShdw blurRad="63500" sx="102000" sy="102000" algn="ctr" rotWithShape="0">
              <a:prstClr val="black">
                <a:alpha val="40000"/>
              </a:prstClr>
            </a:outerShdw>
          </a:effectLst>
        </p:spPr>
        <p:txBody>
          <a:bodyPr vert="horz">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puberty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33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(ovulation)</a:t>
            </a:r>
            <a:endPar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Lucida Sans Unicode"/>
              <a:ea typeface="+mn-ea"/>
              <a:cs typeface="+mn-cs"/>
            </a:endParaRPr>
          </a:p>
        </p:txBody>
      </p:sp>
      <p:sp>
        <p:nvSpPr>
          <p:cNvPr id="14" name="Content Placeholder 2"/>
          <p:cNvSpPr txBox="1">
            <a:spLocks/>
          </p:cNvSpPr>
          <p:nvPr/>
        </p:nvSpPr>
        <p:spPr>
          <a:xfrm>
            <a:off x="-71470" y="4857760"/>
            <a:ext cx="2664296" cy="1224136"/>
          </a:xfrm>
          <a:prstGeom prst="rect">
            <a:avLst/>
          </a:prstGeom>
          <a:effectLst>
            <a:outerShdw blurRad="63500" sx="102000" sy="102000" algn="ctr" rotWithShape="0">
              <a:prstClr val="black">
                <a:alpha val="40000"/>
              </a:prstClr>
            </a:outerShdw>
          </a:effectLst>
        </p:spPr>
        <p:txBody>
          <a:bodyPr vert="horz">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At fertilization</a:t>
            </a:r>
            <a:endParaRPr kumimoji="0" lang="en-US" sz="32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Lucida Sans Unicode"/>
              <a:ea typeface="+mn-ea"/>
              <a:cs typeface="+mn-cs"/>
            </a:endParaRPr>
          </a:p>
        </p:txBody>
      </p:sp>
      <p:sp>
        <p:nvSpPr>
          <p:cNvPr id="16" name="Rectangle 15"/>
          <p:cNvSpPr/>
          <p:nvPr/>
        </p:nvSpPr>
        <p:spPr>
          <a:xfrm>
            <a:off x="7572396" y="4143380"/>
            <a:ext cx="1500166" cy="857256"/>
          </a:xfrm>
          <a:prstGeom prst="rect">
            <a:avLst/>
          </a:prstGeom>
          <a:solidFill>
            <a:schemeClr val="bg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Complete</a:t>
            </a:r>
            <a:r>
              <a:rPr kumimoji="0" lang="en-US" sz="18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rPr>
              <a:t> 2</a:t>
            </a:r>
            <a:r>
              <a:rPr kumimoji="0" lang="en-US" sz="1800" b="1" i="0" u="none" strike="noStrike" kern="1200" cap="none" spc="0" normalizeH="0" baseline="3000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rPr>
              <a:t>nd</a:t>
            </a:r>
            <a:r>
              <a:rPr kumimoji="0" lang="en-US" sz="18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rPr>
              <a:t> meiotic division</a:t>
            </a:r>
            <a:r>
              <a:rPr kumimoji="0" lang="en-US" sz="18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endParaRPr kumimoji="0" lang="en-US" sz="18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endParaRPr>
          </a:p>
        </p:txBody>
      </p:sp>
      <p:sp>
        <p:nvSpPr>
          <p:cNvPr id="17" name="Rectangle 16"/>
          <p:cNvSpPr/>
          <p:nvPr/>
        </p:nvSpPr>
        <p:spPr>
          <a:xfrm>
            <a:off x="7072330" y="91958"/>
            <a:ext cx="1728192" cy="836712"/>
          </a:xfrm>
          <a:prstGeom prst="rect">
            <a:avLst/>
          </a:prstGeom>
          <a:solidFill>
            <a:schemeClr val="bg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ucida Sans Unicode"/>
                <a:ea typeface="+mn-ea"/>
                <a:cs typeface="+mn-cs"/>
              </a:rPr>
              <a:t>Daughter </a:t>
            </a:r>
            <a:r>
              <a:rPr kumimoji="0" lang="en-US" sz="2400" b="1" i="0" u="none" strike="noStrike" kern="1200" cap="none" spc="0" normalizeH="0" baseline="0" noProof="0" dirty="0" err="1">
                <a:ln>
                  <a:noFill/>
                </a:ln>
                <a:solidFill>
                  <a:prstClr val="black"/>
                </a:solidFill>
                <a:effectLst/>
                <a:uLnTx/>
                <a:uFillTx/>
                <a:latin typeface="Lucida Sans Unicode"/>
                <a:ea typeface="+mn-ea"/>
                <a:cs typeface="+mn-cs"/>
              </a:rPr>
              <a:t>oogonium</a:t>
            </a:r>
            <a:endParaRPr kumimoji="0" lang="ar-SA" sz="1600" b="1" i="0" u="none" strike="noStrike" kern="1200" cap="none" spc="0" normalizeH="0" baseline="0" noProof="0" dirty="0">
              <a:ln>
                <a:noFill/>
              </a:ln>
              <a:solidFill>
                <a:prstClr val="black"/>
              </a:solidFill>
              <a:effectLst/>
              <a:uLnTx/>
              <a:uFillTx/>
              <a:latin typeface="Lucida Sans Unicode"/>
              <a:ea typeface="+mn-ea"/>
              <a:cs typeface="Arial" panose="020B0604020202020204" pitchFamily="34" charset="0"/>
            </a:endParaRPr>
          </a:p>
        </p:txBody>
      </p:sp>
      <p:sp>
        <p:nvSpPr>
          <p:cNvPr id="18" name="Rectangle 17"/>
          <p:cNvSpPr/>
          <p:nvPr/>
        </p:nvSpPr>
        <p:spPr>
          <a:xfrm>
            <a:off x="7129518" y="1428736"/>
            <a:ext cx="1800200" cy="642942"/>
          </a:xfrm>
          <a:prstGeom prst="rect">
            <a:avLst/>
          </a:prstGeom>
          <a:no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primary </a:t>
            </a:r>
            <a:r>
              <a:rPr kumimoji="0" lang="en-US" sz="2000" b="1"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oocyte</a:t>
            </a:r>
            <a:r>
              <a:rPr kumimoji="0" lang="en-US" sz="2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a:t>
            </a:r>
            <a:endParaRPr kumimoji="0" lang="ar-SA" sz="2000" b="1" i="0" u="none" strike="noStrike" kern="1200" cap="none" spc="0" normalizeH="0" baseline="0" noProof="0" dirty="0">
              <a:ln>
                <a:noFill/>
              </a:ln>
              <a:solidFill>
                <a:prstClr val="white"/>
              </a:solidFill>
              <a:effectLst/>
              <a:uLnTx/>
              <a:uFillTx/>
              <a:latin typeface="Lucida Sans Unicode"/>
              <a:ea typeface="+mn-ea"/>
              <a:cs typeface="Arial" panose="020B0604020202020204" pitchFamily="34" charset="0"/>
            </a:endParaRPr>
          </a:p>
        </p:txBody>
      </p:sp>
      <p:sp>
        <p:nvSpPr>
          <p:cNvPr id="19" name="Rectangle 18"/>
          <p:cNvSpPr/>
          <p:nvPr/>
        </p:nvSpPr>
        <p:spPr>
          <a:xfrm>
            <a:off x="5484164" y="2428868"/>
            <a:ext cx="1230976" cy="568654"/>
          </a:xfrm>
          <a:prstGeom prst="rect">
            <a:avLst/>
          </a:prstGeom>
          <a:solidFill>
            <a:schemeClr val="bg1"/>
          </a:solidFill>
          <a:ln>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rPr>
              <a:t>1</a:t>
            </a:r>
            <a:r>
              <a:rPr kumimoji="0" lang="en-US" sz="1600" b="1" i="0" u="none" strike="noStrike" kern="1200" cap="none" spc="0" normalizeH="0" baseline="3000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rPr>
              <a:t>st</a:t>
            </a:r>
            <a:r>
              <a:rPr kumimoji="0" lang="en-US" sz="16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rPr>
              <a:t> meiotic division </a:t>
            </a:r>
            <a:endParaRPr kumimoji="0" lang="ar-SA" sz="1600" b="0" i="0" u="none" strike="noStrike" kern="1200" cap="none" spc="0" normalizeH="0" baseline="0" noProof="0" dirty="0">
              <a:ln>
                <a:noFill/>
              </a:ln>
              <a:solidFill>
                <a:srgbClr val="FF00FF"/>
              </a:solidFill>
              <a:effectLst/>
              <a:uLnTx/>
              <a:uFillTx/>
              <a:latin typeface="Lucida Sans Unicode"/>
              <a:ea typeface="+mn-ea"/>
              <a:cs typeface="Arial" panose="020B0604020202020204" pitchFamily="34" charset="0"/>
            </a:endParaRPr>
          </a:p>
        </p:txBody>
      </p:sp>
      <p:sp>
        <p:nvSpPr>
          <p:cNvPr id="21" name="Oval 20"/>
          <p:cNvSpPr/>
          <p:nvPr/>
        </p:nvSpPr>
        <p:spPr>
          <a:xfrm>
            <a:off x="6286512" y="2928934"/>
            <a:ext cx="1285884" cy="928694"/>
          </a:xfrm>
          <a:prstGeom prst="ellipse">
            <a:avLst/>
          </a:prstGeom>
          <a:noFill/>
          <a:ln w="28575">
            <a:solidFill>
              <a:srgbClr val="FF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Lucida Sans Unicode"/>
              <a:ea typeface="+mn-ea"/>
              <a:cs typeface="Arial" panose="020B0604020202020204" pitchFamily="34" charset="0"/>
            </a:endParaRPr>
          </a:p>
        </p:txBody>
      </p:sp>
      <p:sp>
        <p:nvSpPr>
          <p:cNvPr id="23" name="Line 8"/>
          <p:cNvSpPr>
            <a:spLocks noChangeShapeType="1"/>
          </p:cNvSpPr>
          <p:nvPr/>
        </p:nvSpPr>
        <p:spPr bwMode="auto">
          <a:xfrm flipH="1">
            <a:off x="3428992" y="3643314"/>
            <a:ext cx="1368152" cy="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Lucida Sans Unicode"/>
              <a:ea typeface="+mn-ea"/>
              <a:cs typeface="Arial" panose="020B0604020202020204" pitchFamily="34" charset="0"/>
            </a:endParaRPr>
          </a:p>
        </p:txBody>
      </p:sp>
      <p:sp>
        <p:nvSpPr>
          <p:cNvPr id="26" name="Rectangle 25"/>
          <p:cNvSpPr/>
          <p:nvPr/>
        </p:nvSpPr>
        <p:spPr>
          <a:xfrm>
            <a:off x="5629320" y="5781894"/>
            <a:ext cx="1800200" cy="576064"/>
          </a:xfrm>
          <a:prstGeom prst="rect">
            <a:avLst/>
          </a:prstGeom>
          <a:no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Unicode"/>
                <a:ea typeface="+mn-ea"/>
                <a:cs typeface="+mn-cs"/>
              </a:rPr>
              <a:t>Mature ovum</a:t>
            </a:r>
            <a:endParaRPr kumimoji="0" lang="ar-SA" sz="1800" b="1" i="0" u="none" strike="noStrike" kern="1200" cap="none" spc="0" normalizeH="0" baseline="0" noProof="0" dirty="0">
              <a:ln>
                <a:noFill/>
              </a:ln>
              <a:solidFill>
                <a:prstClr val="black"/>
              </a:solidFill>
              <a:effectLst/>
              <a:uLnTx/>
              <a:uFillTx/>
              <a:latin typeface="Lucida Sans Unicode"/>
              <a:ea typeface="+mn-ea"/>
              <a:cs typeface="Arial" panose="020B0604020202020204" pitchFamily="34" charset="0"/>
            </a:endParaRPr>
          </a:p>
        </p:txBody>
      </p:sp>
      <p:sp>
        <p:nvSpPr>
          <p:cNvPr id="27" name="Line 8"/>
          <p:cNvSpPr>
            <a:spLocks noChangeShapeType="1"/>
          </p:cNvSpPr>
          <p:nvPr/>
        </p:nvSpPr>
        <p:spPr bwMode="auto">
          <a:xfrm>
            <a:off x="6429388" y="500042"/>
            <a:ext cx="648072" cy="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Lucida Sans Unicode"/>
              <a:ea typeface="+mn-ea"/>
              <a:cs typeface="Arial" panose="020B0604020202020204" pitchFamily="34" charset="0"/>
            </a:endParaRPr>
          </a:p>
        </p:txBody>
      </p:sp>
      <p:sp>
        <p:nvSpPr>
          <p:cNvPr id="28" name="Line 8"/>
          <p:cNvSpPr>
            <a:spLocks noChangeShapeType="1"/>
          </p:cNvSpPr>
          <p:nvPr/>
        </p:nvSpPr>
        <p:spPr bwMode="auto">
          <a:xfrm>
            <a:off x="6769478" y="1716768"/>
            <a:ext cx="432048" cy="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Lucida Sans Unicode"/>
              <a:ea typeface="+mn-ea"/>
              <a:cs typeface="Arial" panose="020B0604020202020204" pitchFamily="34" charset="0"/>
            </a:endParaRPr>
          </a:p>
        </p:txBody>
      </p:sp>
      <p:sp>
        <p:nvSpPr>
          <p:cNvPr id="30" name="Line 8"/>
          <p:cNvSpPr>
            <a:spLocks noChangeShapeType="1"/>
          </p:cNvSpPr>
          <p:nvPr/>
        </p:nvSpPr>
        <p:spPr bwMode="auto">
          <a:xfrm>
            <a:off x="5143504" y="6067646"/>
            <a:ext cx="504056" cy="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Lucida Sans Unicode"/>
              <a:ea typeface="+mn-ea"/>
              <a:cs typeface="Arial" panose="020B0604020202020204" pitchFamily="34" charset="0"/>
            </a:endParaRPr>
          </a:p>
        </p:txBody>
      </p:sp>
      <p:sp>
        <p:nvSpPr>
          <p:cNvPr id="33" name="Content Placeholder 2"/>
          <p:cNvSpPr txBox="1">
            <a:spLocks/>
          </p:cNvSpPr>
          <p:nvPr/>
        </p:nvSpPr>
        <p:spPr>
          <a:xfrm>
            <a:off x="2428860" y="1421160"/>
            <a:ext cx="2664296" cy="1224136"/>
          </a:xfrm>
          <a:prstGeom prst="rect">
            <a:avLst/>
          </a:prstGeom>
          <a:effectLst>
            <a:outerShdw blurRad="63500" sx="102000" sy="102000" algn="ctr" rotWithShape="0">
              <a:prstClr val="black">
                <a:alpha val="40000"/>
              </a:prstClr>
            </a:outerShdw>
          </a:effectLst>
        </p:spPr>
        <p:txBody>
          <a:bodyPr vert="horz">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Period of growth</a:t>
            </a:r>
            <a:endParaRPr kumimoji="0" lang="en-US" sz="28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endParaRPr>
          </a:p>
        </p:txBody>
      </p:sp>
      <p:sp>
        <p:nvSpPr>
          <p:cNvPr id="34" name="Line 8"/>
          <p:cNvSpPr>
            <a:spLocks noChangeShapeType="1"/>
          </p:cNvSpPr>
          <p:nvPr/>
        </p:nvSpPr>
        <p:spPr bwMode="auto">
          <a:xfrm flipH="1" flipV="1">
            <a:off x="4000496" y="2720320"/>
            <a:ext cx="1512168" cy="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Lucida Sans Unicode"/>
              <a:ea typeface="+mn-ea"/>
              <a:cs typeface="Arial" panose="020B0604020202020204" pitchFamily="34" charset="0"/>
            </a:endParaRPr>
          </a:p>
        </p:txBody>
      </p:sp>
      <p:sp>
        <p:nvSpPr>
          <p:cNvPr id="35" name="Content Placeholder 2"/>
          <p:cNvSpPr txBox="1">
            <a:spLocks/>
          </p:cNvSpPr>
          <p:nvPr/>
        </p:nvSpPr>
        <p:spPr>
          <a:xfrm>
            <a:off x="7358082" y="2444092"/>
            <a:ext cx="1428760" cy="571504"/>
          </a:xfrm>
          <a:prstGeom prst="rect">
            <a:avLst/>
          </a:prstGeom>
          <a:effectLst>
            <a:outerShdw blurRad="63500" sx="102000" sy="102000" algn="ctr" rotWithShape="0">
              <a:prstClr val="black">
                <a:alpha val="40000"/>
              </a:prstClr>
            </a:outerShdw>
          </a:effectLst>
        </p:spPr>
        <p:txBody>
          <a:bodyPr vert="horz">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Arrested </a:t>
            </a:r>
            <a:endParaRPr kumimoji="0" lang="en-US" sz="24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endParaRPr>
          </a:p>
        </p:txBody>
      </p:sp>
      <p:sp>
        <p:nvSpPr>
          <p:cNvPr id="37" name="Line 8"/>
          <p:cNvSpPr>
            <a:spLocks noChangeShapeType="1"/>
          </p:cNvSpPr>
          <p:nvPr/>
        </p:nvSpPr>
        <p:spPr bwMode="auto">
          <a:xfrm flipH="1">
            <a:off x="6781448" y="2720320"/>
            <a:ext cx="648072" cy="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Lucida Sans Unicode"/>
              <a:ea typeface="+mn-ea"/>
              <a:cs typeface="Arial" panose="020B0604020202020204" pitchFamily="34" charset="0"/>
            </a:endParaRPr>
          </a:p>
        </p:txBody>
      </p:sp>
      <p:sp>
        <p:nvSpPr>
          <p:cNvPr id="38" name="Content Placeholder 2"/>
          <p:cNvSpPr txBox="1">
            <a:spLocks/>
          </p:cNvSpPr>
          <p:nvPr/>
        </p:nvSpPr>
        <p:spPr>
          <a:xfrm>
            <a:off x="2357422" y="3214686"/>
            <a:ext cx="2714644" cy="642942"/>
          </a:xfrm>
          <a:prstGeom prst="rect">
            <a:avLst/>
          </a:prstGeom>
          <a:effectLst>
            <a:outerShdw blurRad="63500" sx="102000" sy="102000" algn="ctr" rotWithShape="0">
              <a:prstClr val="black">
                <a:alpha val="40000"/>
              </a:prstClr>
            </a:outerShdw>
          </a:effectLst>
        </p:spPr>
        <p:txBody>
          <a:bodyPr vert="horz">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Complete </a:t>
            </a:r>
            <a:r>
              <a:rPr kumimoji="0" lang="en-US" sz="14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rPr>
              <a:t>1</a:t>
            </a:r>
            <a:r>
              <a:rPr kumimoji="0" lang="en-US" sz="1400" b="1" i="0" u="none" strike="noStrike" kern="1200" cap="none" spc="0" normalizeH="0" baseline="3000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rPr>
              <a:t>st</a:t>
            </a:r>
            <a:r>
              <a:rPr kumimoji="0" lang="en-US" sz="14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rPr>
              <a:t> meiotic division</a:t>
            </a:r>
            <a:r>
              <a:rPr kumimoji="0" lang="en-US" sz="14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endParaRPr kumimoji="0" lang="en-US" sz="14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endParaRPr>
          </a:p>
        </p:txBody>
      </p:sp>
      <p:sp>
        <p:nvSpPr>
          <p:cNvPr id="41" name="Line 8"/>
          <p:cNvSpPr>
            <a:spLocks noChangeShapeType="1"/>
          </p:cNvSpPr>
          <p:nvPr/>
        </p:nvSpPr>
        <p:spPr bwMode="auto">
          <a:xfrm flipH="1" flipV="1">
            <a:off x="3786182" y="1928802"/>
            <a:ext cx="1512168" cy="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Lucida Sans Unicode"/>
              <a:ea typeface="+mn-ea"/>
              <a:cs typeface="Arial" panose="020B0604020202020204" pitchFamily="34" charset="0"/>
            </a:endParaRPr>
          </a:p>
        </p:txBody>
      </p:sp>
      <p:sp>
        <p:nvSpPr>
          <p:cNvPr id="42" name="Line 8"/>
          <p:cNvSpPr>
            <a:spLocks noChangeShapeType="1"/>
          </p:cNvSpPr>
          <p:nvPr/>
        </p:nvSpPr>
        <p:spPr bwMode="auto">
          <a:xfrm flipH="1" flipV="1">
            <a:off x="2714612" y="4714884"/>
            <a:ext cx="1512168" cy="0"/>
          </a:xfrm>
          <a:prstGeom prst="line">
            <a:avLst/>
          </a:prstGeom>
          <a:noFill/>
          <a:ln w="38100">
            <a:solidFill>
              <a:srgbClr val="0000FF"/>
            </a:solidFill>
            <a:round/>
            <a:headEnd type="triangle" w="med" len="med"/>
            <a:tailEnd type="none" w="med" len="med"/>
          </a:ln>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Lucida Sans Unicode"/>
              <a:ea typeface="+mn-ea"/>
              <a:cs typeface="Arial" panose="020B0604020202020204" pitchFamily="34" charset="0"/>
            </a:endParaRPr>
          </a:p>
        </p:txBody>
      </p:sp>
      <p:sp>
        <p:nvSpPr>
          <p:cNvPr id="24" name="Rectangle 23"/>
          <p:cNvSpPr/>
          <p:nvPr/>
        </p:nvSpPr>
        <p:spPr>
          <a:xfrm>
            <a:off x="2428860" y="4429132"/>
            <a:ext cx="1390382" cy="648072"/>
          </a:xfrm>
          <a:prstGeom prst="rect">
            <a:avLst/>
          </a:prstGeom>
          <a:solidFill>
            <a:schemeClr val="bg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Lucida Sans Unicode"/>
                <a:ea typeface="+mn-ea"/>
                <a:cs typeface="+mn-cs"/>
              </a:rPr>
              <a:t>ootid</a:t>
            </a:r>
            <a:endParaRPr kumimoji="0" lang="ar-SA" sz="2800" b="1" i="0" u="none" strike="noStrike" kern="1200" cap="none" spc="0" normalizeH="0" baseline="0" noProof="0" dirty="0">
              <a:ln>
                <a:noFill/>
              </a:ln>
              <a:solidFill>
                <a:prstClr val="black"/>
              </a:solidFill>
              <a:effectLst/>
              <a:uLnTx/>
              <a:uFillTx/>
              <a:latin typeface="Lucida Sans Unicode"/>
              <a:ea typeface="+mn-ea"/>
              <a:cs typeface="Arial" panose="020B0604020202020204" pitchFamily="34" charset="0"/>
            </a:endParaRPr>
          </a:p>
        </p:txBody>
      </p:sp>
      <p:sp>
        <p:nvSpPr>
          <p:cNvPr id="43" name="Oval 42"/>
          <p:cNvSpPr/>
          <p:nvPr/>
        </p:nvSpPr>
        <p:spPr>
          <a:xfrm>
            <a:off x="5500694" y="4214818"/>
            <a:ext cx="2000264" cy="857256"/>
          </a:xfrm>
          <a:prstGeom prst="ellipse">
            <a:avLst/>
          </a:prstGeom>
          <a:noFill/>
          <a:ln w="38100">
            <a:solidFill>
              <a:srgbClr val="FF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white"/>
              </a:solidFill>
              <a:effectLst/>
              <a:uLnTx/>
              <a:uFillTx/>
              <a:latin typeface="Lucida Sans Unicode"/>
              <a:ea typeface="+mn-ea"/>
              <a:cs typeface="Arial" panose="020B0604020202020204" pitchFamily="34" charset="0"/>
            </a:endParaRPr>
          </a:p>
        </p:txBody>
      </p:sp>
      <p:sp>
        <p:nvSpPr>
          <p:cNvPr id="44" name="Left Brace 43"/>
          <p:cNvSpPr/>
          <p:nvPr/>
        </p:nvSpPr>
        <p:spPr>
          <a:xfrm>
            <a:off x="1928794" y="4286256"/>
            <a:ext cx="783704" cy="2016224"/>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Lucida Sans Unicode"/>
              <a:ea typeface="+mn-ea"/>
              <a:cs typeface="Arial" panose="020B0604020202020204" pitchFamily="34" charset="0"/>
            </a:endParaRPr>
          </a:p>
        </p:txBody>
      </p:sp>
      <p:sp>
        <p:nvSpPr>
          <p:cNvPr id="22" name="Rectangle 21"/>
          <p:cNvSpPr/>
          <p:nvPr/>
        </p:nvSpPr>
        <p:spPr>
          <a:xfrm>
            <a:off x="2428860" y="3500438"/>
            <a:ext cx="1696272" cy="357190"/>
          </a:xfrm>
          <a:prstGeom prst="rect">
            <a:avLst/>
          </a:prstGeom>
          <a:solidFill>
            <a:schemeClr val="bg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2ry </a:t>
            </a:r>
            <a:r>
              <a:rPr kumimoji="0" lang="en-US" sz="2400" b="0" i="0" u="none" strike="noStrike" kern="1200" cap="none" spc="0" normalizeH="0" baseline="0" noProof="0" dirty="0" err="1">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oocyte</a:t>
            </a:r>
            <a:r>
              <a:rPr kumimoji="0" lang="en-US" sz="2400" b="0"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Tahoma" pitchFamily="34" charset="0"/>
                <a:ea typeface="Tahoma" pitchFamily="34" charset="0"/>
                <a:cs typeface="Tahoma" pitchFamily="34" charset="0"/>
              </a:rPr>
              <a:t> </a:t>
            </a:r>
            <a:endParaRPr kumimoji="0" lang="ar-SA" sz="2400" b="0" i="0" u="none" strike="noStrike" kern="1200" cap="none" spc="0" normalizeH="0" baseline="0" noProof="0" dirty="0">
              <a:ln>
                <a:noFill/>
              </a:ln>
              <a:solidFill>
                <a:prstClr val="white"/>
              </a:solidFill>
              <a:effectLst/>
              <a:uLnTx/>
              <a:uFillTx/>
              <a:latin typeface="Lucida Sans Unicode"/>
              <a:ea typeface="+mn-ea"/>
              <a:cs typeface="Arial" panose="020B0604020202020204" pitchFamily="34" charset="0"/>
            </a:endParaRPr>
          </a:p>
        </p:txBody>
      </p:sp>
    </p:spTree>
    <p:extLst>
      <p:ext uri="{BB962C8B-B14F-4D97-AF65-F5344CB8AC3E}">
        <p14:creationId xmlns:p14="http://schemas.microsoft.com/office/powerpoint/2010/main" val="322959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000"/>
                                        <p:tgtEl>
                                          <p:spTgt spid="11">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left)">
                                      <p:cBhvr>
                                        <p:cTn id="16" dur="1000"/>
                                        <p:tgtEl>
                                          <p:spTgt spid="4">
                                            <p:txEl>
                                              <p:pRg st="0" end="0"/>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right)">
                                      <p:cBhvr>
                                        <p:cTn id="30" dur="10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3">
                                            <p:txEl>
                                              <p:pRg st="0" end="0"/>
                                            </p:txEl>
                                          </p:spTgt>
                                        </p:tgtEl>
                                        <p:attrNameLst>
                                          <p:attrName>style.visibility</p:attrName>
                                        </p:attrNameLst>
                                      </p:cBhvr>
                                      <p:to>
                                        <p:strVal val="visible"/>
                                      </p:to>
                                    </p:set>
                                    <p:animEffect transition="in" filter="wipe(left)">
                                      <p:cBhvr>
                                        <p:cTn id="35" dur="1000"/>
                                        <p:tgtEl>
                                          <p:spTgt spid="33">
                                            <p:txEl>
                                              <p:pRg st="0" end="0"/>
                                            </p:txEl>
                                          </p:spTgt>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10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childTnLst>
                                </p:cTn>
                              </p:par>
                            </p:childTnLst>
                          </p:cTn>
                        </p:par>
                        <p:par>
                          <p:cTn id="46" fill="hold">
                            <p:stCondLst>
                              <p:cond delay="5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10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xEl>
                                              <p:pRg st="0" end="0"/>
                                            </p:txEl>
                                          </p:spTgt>
                                        </p:tgtEl>
                                        <p:attrNameLst>
                                          <p:attrName>style.visibility</p:attrName>
                                        </p:attrNameLst>
                                      </p:cBhvr>
                                      <p:to>
                                        <p:strVal val="visible"/>
                                      </p:to>
                                    </p:set>
                                    <p:animEffect transition="in" filter="wipe(left)">
                                      <p:cBhvr>
                                        <p:cTn id="54" dur="1000"/>
                                        <p:tgtEl>
                                          <p:spTgt spid="9">
                                            <p:txEl>
                                              <p:pRg st="0" end="0"/>
                                            </p:txEl>
                                          </p:spTgt>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1000"/>
                                        <p:tgtEl>
                                          <p:spTgt spid="34"/>
                                        </p:tgtEl>
                                      </p:cBhvr>
                                    </p:animEffect>
                                  </p:childTnLst>
                                </p:cTn>
                              </p:par>
                            </p:childTnLst>
                          </p:cTn>
                        </p:par>
                        <p:par>
                          <p:cTn id="59" fill="hold">
                            <p:stCondLst>
                              <p:cond delay="2000"/>
                            </p:stCondLst>
                            <p:childTnLst>
                              <p:par>
                                <p:cTn id="60" presetID="22" presetClass="entr" presetSubtype="8" fill="hold" grpId="0" nodeType="afterEffect">
                                  <p:stCondLst>
                                    <p:cond delay="0"/>
                                  </p:stCondLst>
                                  <p:childTnLst>
                                    <p:set>
                                      <p:cBhvr>
                                        <p:cTn id="61" dur="1" fill="hold">
                                          <p:stCondLst>
                                            <p:cond delay="0"/>
                                          </p:stCondLst>
                                        </p:cTn>
                                        <p:tgtEl>
                                          <p:spTgt spid="6">
                                            <p:txEl>
                                              <p:pRg st="0" end="0"/>
                                            </p:txEl>
                                          </p:spTgt>
                                        </p:tgtEl>
                                        <p:attrNameLst>
                                          <p:attrName>style.visibility</p:attrName>
                                        </p:attrNameLst>
                                      </p:cBhvr>
                                      <p:to>
                                        <p:strVal val="visible"/>
                                      </p:to>
                                    </p:set>
                                    <p:animEffect transition="in" filter="wipe(left)">
                                      <p:cBhvr>
                                        <p:cTn id="62" dur="1000"/>
                                        <p:tgtEl>
                                          <p:spTgt spid="6">
                                            <p:txEl>
                                              <p:pRg st="0" end="0"/>
                                            </p:txEl>
                                          </p:spTgt>
                                        </p:tgtEl>
                                      </p:cBhvr>
                                    </p:animEffect>
                                  </p:childTnLst>
                                </p:cTn>
                              </p:par>
                            </p:childTnLst>
                          </p:cTn>
                        </p:par>
                        <p:par>
                          <p:cTn id="63" fill="hold">
                            <p:stCondLst>
                              <p:cond delay="3000"/>
                            </p:stCondLst>
                            <p:childTnLst>
                              <p:par>
                                <p:cTn id="64" presetID="2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1000" fill="hold"/>
                                        <p:tgtEl>
                                          <p:spTgt spid="19"/>
                                        </p:tgtEl>
                                        <p:attrNameLst>
                                          <p:attrName>ppt_w</p:attrName>
                                        </p:attrNameLst>
                                      </p:cBhvr>
                                      <p:tavLst>
                                        <p:tav tm="0">
                                          <p:val>
                                            <p:fltVal val="0"/>
                                          </p:val>
                                        </p:tav>
                                        <p:tav tm="100000">
                                          <p:val>
                                            <p:strVal val="#ppt_w"/>
                                          </p:val>
                                        </p:tav>
                                      </p:tavLst>
                                    </p:anim>
                                    <p:anim calcmode="lin" valueType="num">
                                      <p:cBhvr>
                                        <p:cTn id="67" dur="1000" fill="hold"/>
                                        <p:tgtEl>
                                          <p:spTgt spid="19"/>
                                        </p:tgtEl>
                                        <p:attrNameLst>
                                          <p:attrName>ppt_h</p:attrName>
                                        </p:attrNameLst>
                                      </p:cBhvr>
                                      <p:tavLst>
                                        <p:tav tm="0">
                                          <p:val>
                                            <p:fltVal val="0"/>
                                          </p:val>
                                        </p:tav>
                                        <p:tav tm="100000">
                                          <p:val>
                                            <p:strVal val="#ppt_h"/>
                                          </p:val>
                                        </p:tav>
                                      </p:tavLst>
                                    </p:anim>
                                  </p:childTnLst>
                                </p:cTn>
                              </p:par>
                            </p:childTnLst>
                          </p:cTn>
                        </p:par>
                        <p:par>
                          <p:cTn id="68" fill="hold">
                            <p:stCondLst>
                              <p:cond delay="40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1000"/>
                                        <p:tgtEl>
                                          <p:spTgt spid="37"/>
                                        </p:tgtEl>
                                      </p:cBhvr>
                                    </p:animEffect>
                                  </p:childTnLst>
                                </p:cTn>
                              </p:par>
                            </p:childTnLst>
                          </p:cTn>
                        </p:par>
                        <p:par>
                          <p:cTn id="72" fill="hold">
                            <p:stCondLst>
                              <p:cond delay="5000"/>
                            </p:stCondLst>
                            <p:childTnLst>
                              <p:par>
                                <p:cTn id="73" presetID="22" presetClass="entr" presetSubtype="8" fill="hold" grpId="0" nodeType="afterEffect">
                                  <p:stCondLst>
                                    <p:cond delay="0"/>
                                  </p:stCondLst>
                                  <p:childTnLst>
                                    <p:set>
                                      <p:cBhvr>
                                        <p:cTn id="74" dur="1" fill="hold">
                                          <p:stCondLst>
                                            <p:cond delay="0"/>
                                          </p:stCondLst>
                                        </p:cTn>
                                        <p:tgtEl>
                                          <p:spTgt spid="35">
                                            <p:txEl>
                                              <p:pRg st="0" end="0"/>
                                            </p:txEl>
                                          </p:spTgt>
                                        </p:tgtEl>
                                        <p:attrNameLst>
                                          <p:attrName>style.visibility</p:attrName>
                                        </p:attrNameLst>
                                      </p:cBhvr>
                                      <p:to>
                                        <p:strVal val="visible"/>
                                      </p:to>
                                    </p:set>
                                    <p:animEffect transition="in" filter="wipe(left)">
                                      <p:cBhvr>
                                        <p:cTn id="75" dur="1000"/>
                                        <p:tgtEl>
                                          <p:spTgt spid="35">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13">
                                            <p:txEl>
                                              <p:pRg st="0" end="0"/>
                                            </p:txEl>
                                          </p:spTgt>
                                        </p:tgtEl>
                                        <p:attrNameLst>
                                          <p:attrName>style.visibility</p:attrName>
                                        </p:attrNameLst>
                                      </p:cBhvr>
                                      <p:to>
                                        <p:strVal val="visible"/>
                                      </p:to>
                                    </p:set>
                                    <p:animEffect transition="in" filter="wipe(left)">
                                      <p:cBhvr>
                                        <p:cTn id="80" dur="1000"/>
                                        <p:tgtEl>
                                          <p:spTgt spid="13">
                                            <p:txEl>
                                              <p:pRg st="0" end="0"/>
                                            </p:txEl>
                                          </p:spTgt>
                                        </p:tgtEl>
                                      </p:cBhvr>
                                    </p:animEffect>
                                  </p:childTnLst>
                                </p:cTn>
                              </p:par>
                            </p:childTnLst>
                          </p:cTn>
                        </p:par>
                        <p:par>
                          <p:cTn id="81" fill="hold">
                            <p:stCondLst>
                              <p:cond delay="1000"/>
                            </p:stCondLst>
                            <p:childTnLst>
                              <p:par>
                                <p:cTn id="82" presetID="22" presetClass="entr" presetSubtype="8" fill="hold" grpId="0" nodeType="afterEffect">
                                  <p:stCondLst>
                                    <p:cond delay="0"/>
                                  </p:stCondLst>
                                  <p:childTnLst>
                                    <p:set>
                                      <p:cBhvr>
                                        <p:cTn id="83" dur="1" fill="hold">
                                          <p:stCondLst>
                                            <p:cond delay="0"/>
                                          </p:stCondLst>
                                        </p:cTn>
                                        <p:tgtEl>
                                          <p:spTgt spid="13">
                                            <p:txEl>
                                              <p:pRg st="1" end="1"/>
                                            </p:txEl>
                                          </p:spTgt>
                                        </p:tgtEl>
                                        <p:attrNameLst>
                                          <p:attrName>style.visibility</p:attrName>
                                        </p:attrNameLst>
                                      </p:cBhvr>
                                      <p:to>
                                        <p:strVal val="visible"/>
                                      </p:to>
                                    </p:set>
                                    <p:animEffect transition="in" filter="wipe(left)">
                                      <p:cBhvr>
                                        <p:cTn id="84" dur="1000"/>
                                        <p:tgtEl>
                                          <p:spTgt spid="13">
                                            <p:txEl>
                                              <p:pRg st="1" end="1"/>
                                            </p:txEl>
                                          </p:spTgt>
                                        </p:tgtEl>
                                      </p:cBhvr>
                                    </p:animEffect>
                                  </p:childTnLst>
                                </p:cTn>
                              </p:par>
                            </p:childTnLst>
                          </p:cTn>
                        </p:par>
                        <p:par>
                          <p:cTn id="85" fill="hold">
                            <p:stCondLst>
                              <p:cond delay="2000"/>
                            </p:stCondLst>
                            <p:childTnLst>
                              <p:par>
                                <p:cTn id="86" presetID="22" presetClass="entr" presetSubtype="1" fill="hold" grpId="0" nodeType="after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up)">
                                      <p:cBhvr>
                                        <p:cTn id="88" dur="1000"/>
                                        <p:tgtEl>
                                          <p:spTgt spid="12"/>
                                        </p:tgtEl>
                                      </p:cBhvr>
                                    </p:animEffect>
                                  </p:childTnLst>
                                </p:cTn>
                              </p:par>
                            </p:childTnLst>
                          </p:cTn>
                        </p:par>
                        <p:par>
                          <p:cTn id="89" fill="hold">
                            <p:stCondLst>
                              <p:cond delay="3000"/>
                            </p:stCondLst>
                            <p:childTnLst>
                              <p:par>
                                <p:cTn id="90" presetID="22" presetClass="entr" presetSubtype="8" fill="hold" grpId="0" nodeType="afterEffect">
                                  <p:stCondLst>
                                    <p:cond delay="0"/>
                                  </p:stCondLst>
                                  <p:childTnLst>
                                    <p:set>
                                      <p:cBhvr>
                                        <p:cTn id="91" dur="1" fill="hold">
                                          <p:stCondLst>
                                            <p:cond delay="0"/>
                                          </p:stCondLst>
                                        </p:cTn>
                                        <p:tgtEl>
                                          <p:spTgt spid="38">
                                            <p:txEl>
                                              <p:pRg st="0" end="0"/>
                                            </p:txEl>
                                          </p:spTgt>
                                        </p:tgtEl>
                                        <p:attrNameLst>
                                          <p:attrName>style.visibility</p:attrName>
                                        </p:attrNameLst>
                                      </p:cBhvr>
                                      <p:to>
                                        <p:strVal val="visible"/>
                                      </p:to>
                                    </p:set>
                                    <p:animEffect transition="in" filter="wipe(left)">
                                      <p:cBhvr>
                                        <p:cTn id="92" dur="1000"/>
                                        <p:tgtEl>
                                          <p:spTgt spid="38">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3" presetClass="entr" presetSubtype="16"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childTnLst>
                                </p:cTn>
                              </p:par>
                            </p:childTnLst>
                          </p:cTn>
                        </p:par>
                        <p:par>
                          <p:cTn id="99" fill="hold">
                            <p:stCondLst>
                              <p:cond delay="500"/>
                            </p:stCondLst>
                            <p:childTnLst>
                              <p:par>
                                <p:cTn id="100" presetID="22" presetClass="entr" presetSubtype="8"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left)">
                                      <p:cBhvr>
                                        <p:cTn id="102" dur="10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23" presetClass="entr" presetSubtype="16" fill="hold" grpId="0" nodeType="click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p:cTn id="107" dur="500" fill="hold"/>
                                        <p:tgtEl>
                                          <p:spTgt spid="21"/>
                                        </p:tgtEl>
                                        <p:attrNameLst>
                                          <p:attrName>ppt_w</p:attrName>
                                        </p:attrNameLst>
                                      </p:cBhvr>
                                      <p:tavLst>
                                        <p:tav tm="0">
                                          <p:val>
                                            <p:fltVal val="0"/>
                                          </p:val>
                                        </p:tav>
                                        <p:tav tm="100000">
                                          <p:val>
                                            <p:strVal val="#ppt_w"/>
                                          </p:val>
                                        </p:tav>
                                      </p:tavLst>
                                    </p:anim>
                                    <p:anim calcmode="lin" valueType="num">
                                      <p:cBhvr>
                                        <p:cTn id="108"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14">
                                            <p:txEl>
                                              <p:pRg st="0" end="0"/>
                                            </p:txEl>
                                          </p:spTgt>
                                        </p:tgtEl>
                                        <p:attrNameLst>
                                          <p:attrName>style.visibility</p:attrName>
                                        </p:attrNameLst>
                                      </p:cBhvr>
                                      <p:to>
                                        <p:strVal val="visible"/>
                                      </p:to>
                                    </p:set>
                                    <p:animEffect transition="in" filter="wipe(left)">
                                      <p:cBhvr>
                                        <p:cTn id="113" dur="1000"/>
                                        <p:tgtEl>
                                          <p:spTgt spid="14">
                                            <p:txEl>
                                              <p:pRg st="0" end="0"/>
                                            </p:txEl>
                                          </p:spTgt>
                                        </p:tgtEl>
                                      </p:cBhvr>
                                    </p:animEffect>
                                  </p:childTnLst>
                                </p:cTn>
                              </p:par>
                            </p:childTnLst>
                          </p:cTn>
                        </p:par>
                        <p:par>
                          <p:cTn id="114" fill="hold">
                            <p:stCondLst>
                              <p:cond delay="1000"/>
                            </p:stCondLst>
                            <p:childTnLst>
                              <p:par>
                                <p:cTn id="115" presetID="22" presetClass="entr" presetSubtype="1" fill="hold" grpId="0" nodeType="afterEffect">
                                  <p:stCondLst>
                                    <p:cond delay="0"/>
                                  </p:stCondLst>
                                  <p:childTnLst>
                                    <p:set>
                                      <p:cBhvr>
                                        <p:cTn id="116" dur="1" fill="hold">
                                          <p:stCondLst>
                                            <p:cond delay="0"/>
                                          </p:stCondLst>
                                        </p:cTn>
                                        <p:tgtEl>
                                          <p:spTgt spid="44"/>
                                        </p:tgtEl>
                                        <p:attrNameLst>
                                          <p:attrName>style.visibility</p:attrName>
                                        </p:attrNameLst>
                                      </p:cBhvr>
                                      <p:to>
                                        <p:strVal val="visible"/>
                                      </p:to>
                                    </p:set>
                                    <p:animEffect transition="in" filter="wipe(up)">
                                      <p:cBhvr>
                                        <p:cTn id="117" dur="1000"/>
                                        <p:tgtEl>
                                          <p:spTgt spid="44"/>
                                        </p:tgtEl>
                                      </p:cBhvr>
                                    </p:animEffect>
                                  </p:childTnLst>
                                </p:cTn>
                              </p:par>
                            </p:childTnLst>
                          </p:cTn>
                        </p:par>
                      </p:childTnLst>
                    </p:cTn>
                  </p:par>
                  <p:par>
                    <p:cTn id="118" fill="hold">
                      <p:stCondLst>
                        <p:cond delay="indefinite"/>
                      </p:stCondLst>
                      <p:childTnLst>
                        <p:par>
                          <p:cTn id="119" fill="hold">
                            <p:stCondLst>
                              <p:cond delay="0"/>
                            </p:stCondLst>
                            <p:childTnLst>
                              <p:par>
                                <p:cTn id="120" presetID="23" presetClass="entr" presetSubtype="16" fill="hold" grpId="0" nodeType="clickEffect">
                                  <p:stCondLst>
                                    <p:cond delay="0"/>
                                  </p:stCondLst>
                                  <p:childTnLst>
                                    <p:set>
                                      <p:cBhvr>
                                        <p:cTn id="121" dur="1" fill="hold">
                                          <p:stCondLst>
                                            <p:cond delay="0"/>
                                          </p:stCondLst>
                                        </p:cTn>
                                        <p:tgtEl>
                                          <p:spTgt spid="16"/>
                                        </p:tgtEl>
                                        <p:attrNameLst>
                                          <p:attrName>style.visibility</p:attrName>
                                        </p:attrNameLst>
                                      </p:cBhvr>
                                      <p:to>
                                        <p:strVal val="visible"/>
                                      </p:to>
                                    </p:set>
                                    <p:anim calcmode="lin" valueType="num">
                                      <p:cBhvr>
                                        <p:cTn id="122" dur="500" fill="hold"/>
                                        <p:tgtEl>
                                          <p:spTgt spid="16"/>
                                        </p:tgtEl>
                                        <p:attrNameLst>
                                          <p:attrName>ppt_w</p:attrName>
                                        </p:attrNameLst>
                                      </p:cBhvr>
                                      <p:tavLst>
                                        <p:tav tm="0">
                                          <p:val>
                                            <p:fltVal val="0"/>
                                          </p:val>
                                        </p:tav>
                                        <p:tav tm="100000">
                                          <p:val>
                                            <p:strVal val="#ppt_w"/>
                                          </p:val>
                                        </p:tav>
                                      </p:tavLst>
                                    </p:anim>
                                    <p:anim calcmode="lin" valueType="num">
                                      <p:cBhvr>
                                        <p:cTn id="123"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124" fill="hold">
                      <p:stCondLst>
                        <p:cond delay="indefinite"/>
                      </p:stCondLst>
                      <p:childTnLst>
                        <p:par>
                          <p:cTn id="125" fill="hold">
                            <p:stCondLst>
                              <p:cond delay="0"/>
                            </p:stCondLst>
                            <p:childTnLst>
                              <p:par>
                                <p:cTn id="126" presetID="23" presetClass="entr" presetSubtype="16" fill="hold" grpId="0" nodeType="click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1000"/>
                                        <p:tgtEl>
                                          <p:spTgt spid="42"/>
                                        </p:tgtEl>
                                      </p:cBhvr>
                                    </p:animEffect>
                                  </p:childTnLst>
                                </p:cTn>
                              </p:par>
                            </p:childTnLst>
                          </p:cTn>
                        </p:par>
                      </p:childTnLst>
                    </p:cTn>
                  </p:par>
                  <p:par>
                    <p:cTn id="134" fill="hold">
                      <p:stCondLst>
                        <p:cond delay="indefinite"/>
                      </p:stCondLst>
                      <p:childTnLst>
                        <p:par>
                          <p:cTn id="135" fill="hold">
                            <p:stCondLst>
                              <p:cond delay="0"/>
                            </p:stCondLst>
                            <p:childTnLst>
                              <p:par>
                                <p:cTn id="136" presetID="23" presetClass="entr" presetSubtype="16" fill="hold" grpId="0" nodeType="clickEffect">
                                  <p:stCondLst>
                                    <p:cond delay="0"/>
                                  </p:stCondLst>
                                  <p:childTnLst>
                                    <p:set>
                                      <p:cBhvr>
                                        <p:cTn id="137" dur="1" fill="hold">
                                          <p:stCondLst>
                                            <p:cond delay="0"/>
                                          </p:stCondLst>
                                        </p:cTn>
                                        <p:tgtEl>
                                          <p:spTgt spid="43"/>
                                        </p:tgtEl>
                                        <p:attrNameLst>
                                          <p:attrName>style.visibility</p:attrName>
                                        </p:attrNameLst>
                                      </p:cBhvr>
                                      <p:to>
                                        <p:strVal val="visible"/>
                                      </p:to>
                                    </p:set>
                                    <p:anim calcmode="lin" valueType="num">
                                      <p:cBhvr>
                                        <p:cTn id="138" dur="500" fill="hold"/>
                                        <p:tgtEl>
                                          <p:spTgt spid="43"/>
                                        </p:tgtEl>
                                        <p:attrNameLst>
                                          <p:attrName>ppt_w</p:attrName>
                                        </p:attrNameLst>
                                      </p:cBhvr>
                                      <p:tavLst>
                                        <p:tav tm="0">
                                          <p:val>
                                            <p:fltVal val="0"/>
                                          </p:val>
                                        </p:tav>
                                        <p:tav tm="100000">
                                          <p:val>
                                            <p:strVal val="#ppt_w"/>
                                          </p:val>
                                        </p:tav>
                                      </p:tavLst>
                                    </p:anim>
                                    <p:anim calcmode="lin" valueType="num">
                                      <p:cBhvr>
                                        <p:cTn id="139" dur="500" fill="hold"/>
                                        <p:tgtEl>
                                          <p:spTgt spid="43"/>
                                        </p:tgtEl>
                                        <p:attrNameLst>
                                          <p:attrName>ppt_h</p:attrName>
                                        </p:attrNameLst>
                                      </p:cBhvr>
                                      <p:tavLst>
                                        <p:tav tm="0">
                                          <p:val>
                                            <p:fltVal val="0"/>
                                          </p:val>
                                        </p:tav>
                                        <p:tav tm="100000">
                                          <p:val>
                                            <p:strVal val="#ppt_h"/>
                                          </p:val>
                                        </p:tav>
                                      </p:tavLst>
                                    </p:anim>
                                  </p:childTnLst>
                                </p:cTn>
                              </p:par>
                            </p:childTnLst>
                          </p:cTn>
                        </p:par>
                      </p:childTnLst>
                    </p:cTn>
                  </p:par>
                  <p:par>
                    <p:cTn id="140" fill="hold">
                      <p:stCondLst>
                        <p:cond delay="indefinite"/>
                      </p:stCondLst>
                      <p:childTnLst>
                        <p:par>
                          <p:cTn id="141" fill="hold">
                            <p:stCondLst>
                              <p:cond delay="0"/>
                            </p:stCondLst>
                            <p:childTnLst>
                              <p:par>
                                <p:cTn id="142" presetID="23" presetClass="entr" presetSubtype="16" fill="hold" grpId="0" nodeType="click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childTnLst>
                                </p:cTn>
                              </p:par>
                            </p:childTnLst>
                          </p:cTn>
                        </p:par>
                        <p:par>
                          <p:cTn id="146" fill="hold">
                            <p:stCondLst>
                              <p:cond delay="500"/>
                            </p:stCondLst>
                            <p:childTnLst>
                              <p:par>
                                <p:cTn id="147" presetID="22" presetClass="entr" presetSubtype="2" fill="hold" grpId="0" nodeType="afterEffect">
                                  <p:stCondLst>
                                    <p:cond delay="0"/>
                                  </p:stCondLst>
                                  <p:childTnLst>
                                    <p:set>
                                      <p:cBhvr>
                                        <p:cTn id="148" dur="1" fill="hold">
                                          <p:stCondLst>
                                            <p:cond delay="0"/>
                                          </p:stCondLst>
                                        </p:cTn>
                                        <p:tgtEl>
                                          <p:spTgt spid="30"/>
                                        </p:tgtEl>
                                        <p:attrNameLst>
                                          <p:attrName>style.visibility</p:attrName>
                                        </p:attrNameLst>
                                      </p:cBhvr>
                                      <p:to>
                                        <p:strVal val="visible"/>
                                      </p:to>
                                    </p:set>
                                    <p:animEffect transition="in" filter="wipe(right)">
                                      <p:cBhvr>
                                        <p:cTn id="149"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build="p"/>
      <p:bldP spid="9" grpId="0" build="p"/>
      <p:bldP spid="10" grpId="0" animBg="1"/>
      <p:bldP spid="11" grpId="0" build="p"/>
      <p:bldP spid="12" grpId="0" animBg="1"/>
      <p:bldP spid="13" grpId="0" build="p"/>
      <p:bldP spid="14" grpId="0" build="p"/>
      <p:bldP spid="16" grpId="0" animBg="1"/>
      <p:bldP spid="17" grpId="0" animBg="1"/>
      <p:bldP spid="18" grpId="0" animBg="1"/>
      <p:bldP spid="19" grpId="0" animBg="1"/>
      <p:bldP spid="21" grpId="0" animBg="1"/>
      <p:bldP spid="23" grpId="0" animBg="1"/>
      <p:bldP spid="26" grpId="0" animBg="1"/>
      <p:bldP spid="27" grpId="0" animBg="1"/>
      <p:bldP spid="28" grpId="0" animBg="1"/>
      <p:bldP spid="30" grpId="0" animBg="1"/>
      <p:bldP spid="33" grpId="0" build="p"/>
      <p:bldP spid="34" grpId="0" animBg="1"/>
      <p:bldP spid="35" grpId="0" build="p"/>
      <p:bldP spid="37" grpId="0" animBg="1"/>
      <p:bldP spid="38" grpId="0" build="p"/>
      <p:bldP spid="42" grpId="0" animBg="1"/>
      <p:bldP spid="24" grpId="0" animBg="1"/>
      <p:bldP spid="43" grpId="0" animBg="1"/>
      <p:bldP spid="44" grpId="0" animBg="1"/>
      <p:bldP spid="2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gametogenesis"/>
          <p:cNvPicPr>
            <a:picLocks noChangeAspect="1" noChangeArrowheads="1"/>
          </p:cNvPicPr>
          <p:nvPr/>
        </p:nvPicPr>
        <p:blipFill>
          <a:blip r:embed="rId3" cstate="print">
            <a:lum bright="-10000" contrast="40000"/>
          </a:blip>
          <a:srcRect/>
          <a:stretch>
            <a:fillRect/>
          </a:stretch>
        </p:blipFill>
        <p:spPr>
          <a:xfrm>
            <a:off x="1187624" y="0"/>
            <a:ext cx="7200800" cy="6858000"/>
          </a:xfrm>
          <a:prstGeom prst="rect">
            <a:avLst/>
          </a:prstGeom>
          <a:noFill/>
        </p:spPr>
      </p:pic>
      <p:pic>
        <p:nvPicPr>
          <p:cNvPr id="4" name="Picture 9" descr="gametogenesis"/>
          <p:cNvPicPr>
            <a:picLocks noChangeAspect="1" noChangeArrowheads="1"/>
          </p:cNvPicPr>
          <p:nvPr/>
        </p:nvPicPr>
        <p:blipFill>
          <a:blip r:embed="rId3" cstate="print">
            <a:lum bright="-10000" contrast="40000"/>
          </a:blip>
          <a:srcRect l="53812"/>
          <a:stretch>
            <a:fillRect/>
          </a:stretch>
        </p:blipFill>
        <p:spPr>
          <a:xfrm>
            <a:off x="5214942" y="0"/>
            <a:ext cx="3325882" cy="6858000"/>
          </a:xfrm>
          <a:prstGeom prst="rect">
            <a:avLst/>
          </a:prstGeom>
          <a:noFill/>
        </p:spPr>
      </p:pic>
    </p:spTree>
    <p:extLst>
      <p:ext uri="{BB962C8B-B14F-4D97-AF65-F5344CB8AC3E}">
        <p14:creationId xmlns:p14="http://schemas.microsoft.com/office/powerpoint/2010/main" val="41355928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9BEEE8F-BE27-48E0-ACDC-5E3D8B972775}"/>
              </a:ext>
            </a:extLst>
          </p:cNvPr>
          <p:cNvSpPr/>
          <p:nvPr/>
        </p:nvSpPr>
        <p:spPr>
          <a:xfrm>
            <a:off x="251520" y="188640"/>
            <a:ext cx="8640960" cy="5977021"/>
          </a:xfrm>
          <a:prstGeom prst="rect">
            <a:avLst/>
          </a:prstGeom>
        </p:spPr>
        <p:txBody>
          <a:bodyPr wrap="square">
            <a:spAutoFit/>
          </a:bodyPr>
          <a:lstStyle/>
          <a:p>
            <a:pPr algn="ctr">
              <a:lnSpc>
                <a:spcPct val="125000"/>
              </a:lnSpc>
            </a:pPr>
            <a:r>
              <a:rPr lang="en-US" sz="2800" b="1" dirty="0">
                <a:solidFill>
                  <a:srgbClr val="FF0000"/>
                </a:solidFill>
                <a:latin typeface="Arial Black" panose="020B0A04020102020204" pitchFamily="34" charset="0"/>
                <a:ea typeface="Times New Roman" panose="02020603050405020304" pitchFamily="18" charset="0"/>
              </a:rPr>
              <a:t>** Stages of </a:t>
            </a:r>
            <a:r>
              <a:rPr lang="en-US" sz="2800" b="1" dirty="0" err="1">
                <a:solidFill>
                  <a:srgbClr val="FF0000"/>
                </a:solidFill>
                <a:latin typeface="Arial Black" panose="020B0A04020102020204" pitchFamily="34" charset="0"/>
                <a:ea typeface="Times New Roman" panose="02020603050405020304" pitchFamily="18" charset="0"/>
              </a:rPr>
              <a:t>oogenisis</a:t>
            </a:r>
            <a:endParaRPr lang="en-US" sz="2800" b="1" dirty="0">
              <a:latin typeface="Arial Black" panose="020B0A04020102020204" pitchFamily="34" charset="0"/>
              <a:ea typeface="Times New Roman" panose="02020603050405020304" pitchFamily="18" charset="0"/>
            </a:endParaRPr>
          </a:p>
          <a:p>
            <a:pPr algn="ctr">
              <a:lnSpc>
                <a:spcPct val="125000"/>
              </a:lnSpc>
            </a:pPr>
            <a:r>
              <a:rPr lang="en-US" sz="2800" b="1" dirty="0">
                <a:solidFill>
                  <a:srgbClr val="FF0000"/>
                </a:solidFill>
                <a:latin typeface="Arial Black" panose="020B0A04020102020204" pitchFamily="34" charset="0"/>
                <a:ea typeface="Times New Roman" panose="02020603050405020304" pitchFamily="18" charset="0"/>
              </a:rPr>
              <a:t>A- During </a:t>
            </a:r>
            <a:r>
              <a:rPr lang="en-US" sz="2800" b="1" dirty="0" err="1">
                <a:solidFill>
                  <a:srgbClr val="FF0000"/>
                </a:solidFill>
                <a:latin typeface="Arial Black" panose="020B0A04020102020204" pitchFamily="34" charset="0"/>
                <a:ea typeface="Times New Roman" panose="02020603050405020304" pitchFamily="18" charset="0"/>
              </a:rPr>
              <a:t>foetal</a:t>
            </a:r>
            <a:r>
              <a:rPr lang="en-US" sz="2800" b="1" dirty="0">
                <a:solidFill>
                  <a:srgbClr val="FF0000"/>
                </a:solidFill>
                <a:latin typeface="Arial Black" panose="020B0A04020102020204" pitchFamily="34" charset="0"/>
                <a:ea typeface="Times New Roman" panose="02020603050405020304" pitchFamily="18" charset="0"/>
              </a:rPr>
              <a:t> life</a:t>
            </a:r>
            <a:endParaRPr lang="en-US" sz="2800" b="1" dirty="0">
              <a:latin typeface="Arial Black" panose="020B0A04020102020204" pitchFamily="34" charset="0"/>
              <a:ea typeface="Times New Roman" panose="02020603050405020304" pitchFamily="18" charset="0"/>
            </a:endParaRPr>
          </a:p>
          <a:p>
            <a:pPr algn="justLow">
              <a:lnSpc>
                <a:spcPct val="125000"/>
              </a:lnSpc>
            </a:pPr>
            <a:r>
              <a:rPr lang="en-US" sz="2800" b="1" dirty="0">
                <a:solidFill>
                  <a:srgbClr val="FF0000"/>
                </a:solidFill>
                <a:latin typeface="Arial Black" panose="020B0A04020102020204" pitchFamily="34" charset="0"/>
                <a:ea typeface="Times New Roman" panose="02020603050405020304" pitchFamily="18" charset="0"/>
              </a:rPr>
              <a:t>(1)</a:t>
            </a:r>
            <a:r>
              <a:rPr lang="en-US" sz="2800" dirty="0">
                <a:solidFill>
                  <a:srgbClr val="FF0000"/>
                </a:solidFill>
                <a:latin typeface="Arial Black" panose="020B0A04020102020204" pitchFamily="34" charset="0"/>
                <a:ea typeface="Times New Roman" panose="02020603050405020304" pitchFamily="18" charset="0"/>
              </a:rPr>
              <a:t> </a:t>
            </a:r>
            <a:r>
              <a:rPr lang="en-US" sz="2800" b="1" dirty="0">
                <a:solidFill>
                  <a:srgbClr val="FF0000"/>
                </a:solidFill>
                <a:latin typeface="Arial Black" panose="020B0A04020102020204" pitchFamily="34" charset="0"/>
                <a:ea typeface="Times New Roman" panose="02020603050405020304" pitchFamily="18" charset="0"/>
              </a:rPr>
              <a:t>Stage of proliferation:</a:t>
            </a:r>
            <a:endParaRPr lang="en-US" sz="2800" b="1" dirty="0">
              <a:latin typeface="Arial Black" panose="020B0A04020102020204" pitchFamily="34" charset="0"/>
              <a:ea typeface="Times New Roman" panose="02020603050405020304" pitchFamily="18" charset="0"/>
            </a:endParaRPr>
          </a:p>
          <a:p>
            <a:pPr marL="114300" algn="justLow">
              <a:lnSpc>
                <a:spcPct val="125000"/>
              </a:lnSpc>
            </a:pPr>
            <a:r>
              <a:rPr lang="en-US" sz="2800" dirty="0">
                <a:solidFill>
                  <a:srgbClr val="000000"/>
                </a:solidFill>
                <a:latin typeface="Arial Black" panose="020B0A04020102020204" pitchFamily="34" charset="0"/>
                <a:ea typeface="Times New Roman" panose="02020603050405020304" pitchFamily="18" charset="0"/>
              </a:rPr>
              <a:t>- Each primordial germ cell; {</a:t>
            </a:r>
            <a:r>
              <a:rPr lang="en-US" sz="2800" b="1" dirty="0">
                <a:solidFill>
                  <a:srgbClr val="0000FF"/>
                </a:solidFill>
                <a:latin typeface="Arial Black" panose="020B0A04020102020204" pitchFamily="34" charset="0"/>
                <a:ea typeface="Times New Roman" panose="02020603050405020304" pitchFamily="18" charset="0"/>
              </a:rPr>
              <a:t>oogonium</a:t>
            </a:r>
            <a:r>
              <a:rPr lang="en-US" sz="2800" dirty="0">
                <a:solidFill>
                  <a:srgbClr val="000000"/>
                </a:solidFill>
                <a:latin typeface="Arial Black" panose="020B0A04020102020204" pitchFamily="34" charset="0"/>
                <a:ea typeface="Times New Roman" panose="02020603050405020304" pitchFamily="18" charset="0"/>
              </a:rPr>
              <a:t>} (46 chromosome) is divided by mitosis into </a:t>
            </a:r>
            <a:r>
              <a:rPr lang="en-US" sz="2800" b="1" dirty="0">
                <a:solidFill>
                  <a:srgbClr val="000000"/>
                </a:solidFill>
                <a:latin typeface="Arial Black" panose="020B0A04020102020204" pitchFamily="34" charset="0"/>
                <a:ea typeface="Times New Roman" panose="02020603050405020304" pitchFamily="18" charset="0"/>
              </a:rPr>
              <a:t>2</a:t>
            </a:r>
            <a:r>
              <a:rPr lang="en-US" sz="2800" dirty="0">
                <a:solidFill>
                  <a:srgbClr val="000000"/>
                </a:solidFill>
                <a:latin typeface="Arial Black" panose="020B0A04020102020204" pitchFamily="34" charset="0"/>
                <a:ea typeface="Times New Roman" panose="02020603050405020304" pitchFamily="18" charset="0"/>
              </a:rPr>
              <a:t> </a:t>
            </a:r>
            <a:r>
              <a:rPr lang="en-US" sz="2800" b="1" dirty="0">
                <a:solidFill>
                  <a:srgbClr val="0000FF"/>
                </a:solidFill>
                <a:latin typeface="Arial Black" panose="020B0A04020102020204" pitchFamily="34" charset="0"/>
                <a:ea typeface="Times New Roman" panose="02020603050405020304" pitchFamily="18" charset="0"/>
              </a:rPr>
              <a:t>daughter</a:t>
            </a:r>
            <a:r>
              <a:rPr lang="en-US" sz="2800" b="1" dirty="0">
                <a:solidFill>
                  <a:srgbClr val="000000"/>
                </a:solidFill>
                <a:latin typeface="Arial Black" panose="020B0A04020102020204" pitchFamily="34" charset="0"/>
                <a:ea typeface="Times New Roman" panose="02020603050405020304" pitchFamily="18" charset="0"/>
              </a:rPr>
              <a:t> oogonia</a:t>
            </a:r>
            <a:r>
              <a:rPr lang="en-US" sz="2800" dirty="0">
                <a:solidFill>
                  <a:srgbClr val="000000"/>
                </a:solidFill>
                <a:latin typeface="Arial Black" panose="020B0A04020102020204" pitchFamily="34" charset="0"/>
                <a:ea typeface="Times New Roman" panose="02020603050405020304" pitchFamily="18" charset="0"/>
              </a:rPr>
              <a:t> (each contains 46 chromosomes).</a:t>
            </a:r>
            <a:endParaRPr lang="en-US" sz="2800" b="1" dirty="0">
              <a:latin typeface="Arial Black" panose="020B0A04020102020204" pitchFamily="34" charset="0"/>
              <a:ea typeface="Times New Roman" panose="02020603050405020304" pitchFamily="18" charset="0"/>
            </a:endParaRPr>
          </a:p>
          <a:p>
            <a:pPr algn="justLow">
              <a:lnSpc>
                <a:spcPct val="125000"/>
              </a:lnSpc>
            </a:pPr>
            <a:r>
              <a:rPr lang="en-US" sz="2800" b="1" dirty="0">
                <a:solidFill>
                  <a:srgbClr val="FF0000"/>
                </a:solidFill>
                <a:latin typeface="Arial Black" panose="020B0A04020102020204" pitchFamily="34" charset="0"/>
                <a:ea typeface="Times New Roman" panose="02020603050405020304" pitchFamily="18" charset="0"/>
              </a:rPr>
              <a:t>(2)</a:t>
            </a:r>
            <a:r>
              <a:rPr lang="en-US" sz="2800" dirty="0">
                <a:solidFill>
                  <a:srgbClr val="FF0000"/>
                </a:solidFill>
                <a:latin typeface="Arial Black" panose="020B0A04020102020204" pitchFamily="34" charset="0"/>
                <a:ea typeface="Times New Roman" panose="02020603050405020304" pitchFamily="18" charset="0"/>
              </a:rPr>
              <a:t> </a:t>
            </a:r>
            <a:r>
              <a:rPr lang="en-US" sz="2800" b="1" dirty="0">
                <a:solidFill>
                  <a:srgbClr val="FF0000"/>
                </a:solidFill>
                <a:latin typeface="Arial Black" panose="020B0A04020102020204" pitchFamily="34" charset="0"/>
                <a:ea typeface="Times New Roman" panose="02020603050405020304" pitchFamily="18" charset="0"/>
              </a:rPr>
              <a:t>Stage of growth:</a:t>
            </a:r>
            <a:endParaRPr lang="en-US" sz="2800" b="1" dirty="0">
              <a:latin typeface="Arial Black" panose="020B0A04020102020204" pitchFamily="34" charset="0"/>
              <a:ea typeface="Times New Roman" panose="02020603050405020304" pitchFamily="18" charset="0"/>
            </a:endParaRPr>
          </a:p>
          <a:p>
            <a:pPr marL="114300" algn="justLow">
              <a:lnSpc>
                <a:spcPct val="125000"/>
              </a:lnSpc>
            </a:pPr>
            <a:r>
              <a:rPr lang="en-US" sz="2800" dirty="0">
                <a:solidFill>
                  <a:srgbClr val="000000"/>
                </a:solidFill>
                <a:latin typeface="Arial Black" panose="020B0A04020102020204" pitchFamily="34" charset="0"/>
                <a:ea typeface="Times New Roman" panose="02020603050405020304" pitchFamily="18" charset="0"/>
              </a:rPr>
              <a:t>- Each of the daughter oogonia increases in size forming the </a:t>
            </a:r>
            <a:r>
              <a:rPr lang="en-US" sz="2800" b="1" dirty="0">
                <a:solidFill>
                  <a:srgbClr val="0000FF"/>
                </a:solidFill>
                <a:latin typeface="Arial Black" panose="020B0A04020102020204" pitchFamily="34" charset="0"/>
                <a:ea typeface="Times New Roman" panose="02020603050405020304" pitchFamily="18" charset="0"/>
              </a:rPr>
              <a:t>primary oocyte</a:t>
            </a:r>
            <a:r>
              <a:rPr lang="en-US" sz="2800" dirty="0">
                <a:solidFill>
                  <a:srgbClr val="0000FF"/>
                </a:solidFill>
                <a:latin typeface="Arial Black" panose="020B0A04020102020204" pitchFamily="34" charset="0"/>
                <a:ea typeface="Times New Roman" panose="02020603050405020304" pitchFamily="18" charset="0"/>
              </a:rPr>
              <a:t> </a:t>
            </a:r>
            <a:r>
              <a:rPr lang="en-US" sz="2800" dirty="0">
                <a:solidFill>
                  <a:srgbClr val="000000"/>
                </a:solidFill>
                <a:latin typeface="Arial Black" panose="020B0A04020102020204" pitchFamily="34" charset="0"/>
                <a:ea typeface="Times New Roman" panose="02020603050405020304" pitchFamily="18" charset="0"/>
              </a:rPr>
              <a:t>containing 46 chromosomes.</a:t>
            </a:r>
            <a:endParaRPr lang="en-US" sz="2800" b="1" dirty="0">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15776322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F6BDDA3-69B2-42C2-8003-8BC7BECB8A64}"/>
              </a:ext>
            </a:extLst>
          </p:cNvPr>
          <p:cNvSpPr/>
          <p:nvPr/>
        </p:nvSpPr>
        <p:spPr>
          <a:xfrm>
            <a:off x="395536" y="260648"/>
            <a:ext cx="8568952" cy="5586529"/>
          </a:xfrm>
          <a:prstGeom prst="rect">
            <a:avLst/>
          </a:prstGeom>
        </p:spPr>
        <p:txBody>
          <a:bodyPr wrap="square">
            <a:spAutoFit/>
          </a:bodyPr>
          <a:lstStyle/>
          <a:p>
            <a:pPr algn="ctr">
              <a:lnSpc>
                <a:spcPct val="125000"/>
              </a:lnSpc>
            </a:pPr>
            <a:r>
              <a:rPr lang="en-US" sz="3200" b="1" dirty="0">
                <a:solidFill>
                  <a:srgbClr val="FF0000"/>
                </a:solidFill>
                <a:latin typeface="Arial Black" panose="020B0A04020102020204" pitchFamily="34" charset="0"/>
                <a:ea typeface="Times New Roman" panose="02020603050405020304" pitchFamily="18" charset="0"/>
              </a:rPr>
              <a:t>B- After puberty </a:t>
            </a:r>
            <a:endParaRPr lang="en-US" sz="3200" b="1" dirty="0">
              <a:latin typeface="Arial Black" panose="020B0A04020102020204" pitchFamily="34" charset="0"/>
              <a:ea typeface="Times New Roman" panose="02020603050405020304" pitchFamily="18" charset="0"/>
            </a:endParaRPr>
          </a:p>
          <a:p>
            <a:pPr algn="justLow">
              <a:lnSpc>
                <a:spcPct val="125000"/>
              </a:lnSpc>
            </a:pPr>
            <a:r>
              <a:rPr lang="en-US" sz="3200" b="1" dirty="0">
                <a:solidFill>
                  <a:srgbClr val="FF0000"/>
                </a:solidFill>
                <a:latin typeface="Arial Black" panose="020B0A04020102020204" pitchFamily="34" charset="0"/>
                <a:ea typeface="Times New Roman" panose="02020603050405020304" pitchFamily="18" charset="0"/>
              </a:rPr>
              <a:t>(3)</a:t>
            </a:r>
            <a:r>
              <a:rPr lang="en-US" sz="3200" dirty="0">
                <a:solidFill>
                  <a:srgbClr val="FF0000"/>
                </a:solidFill>
                <a:latin typeface="Arial Black" panose="020B0A04020102020204" pitchFamily="34" charset="0"/>
                <a:ea typeface="Times New Roman" panose="02020603050405020304" pitchFamily="18" charset="0"/>
              </a:rPr>
              <a:t> </a:t>
            </a:r>
            <a:r>
              <a:rPr lang="en-US" sz="3200" b="1" dirty="0">
                <a:solidFill>
                  <a:srgbClr val="FF0000"/>
                </a:solidFill>
                <a:latin typeface="Arial Black" panose="020B0A04020102020204" pitchFamily="34" charset="0"/>
                <a:ea typeface="Times New Roman" panose="02020603050405020304" pitchFamily="18" charset="0"/>
              </a:rPr>
              <a:t>Stage of maturation:</a:t>
            </a:r>
            <a:endParaRPr lang="en-US" sz="3200" b="1" dirty="0">
              <a:latin typeface="Arial Black" panose="020B0A04020102020204" pitchFamily="34" charset="0"/>
              <a:ea typeface="Times New Roman" panose="02020603050405020304" pitchFamily="18" charset="0"/>
            </a:endParaRPr>
          </a:p>
          <a:p>
            <a:pPr algn="justLow">
              <a:lnSpc>
                <a:spcPct val="125000"/>
              </a:lnSpc>
            </a:pPr>
            <a:r>
              <a:rPr lang="en-US" sz="3200" b="1" dirty="0">
                <a:solidFill>
                  <a:srgbClr val="000000"/>
                </a:solidFill>
                <a:latin typeface="Arial Black" panose="020B0A04020102020204" pitchFamily="34" charset="0"/>
                <a:ea typeface="Times New Roman" panose="02020603050405020304" pitchFamily="18" charset="0"/>
              </a:rPr>
              <a:t>I)</a:t>
            </a:r>
            <a:r>
              <a:rPr lang="en-US" sz="3200" dirty="0">
                <a:solidFill>
                  <a:srgbClr val="000000"/>
                </a:solidFill>
                <a:latin typeface="Arial Black" panose="020B0A04020102020204" pitchFamily="34" charset="0"/>
                <a:ea typeface="Times New Roman" panose="02020603050405020304" pitchFamily="18" charset="0"/>
              </a:rPr>
              <a:t>   </a:t>
            </a:r>
            <a:r>
              <a:rPr lang="en-US" sz="3200" b="1" dirty="0">
                <a:solidFill>
                  <a:srgbClr val="000000"/>
                </a:solidFill>
                <a:latin typeface="Arial Black" panose="020B0A04020102020204" pitchFamily="34" charset="0"/>
                <a:ea typeface="Times New Roman" panose="02020603050405020304" pitchFamily="18" charset="0"/>
              </a:rPr>
              <a:t>1st meiotic division (reduction division): </a:t>
            </a:r>
            <a:r>
              <a:rPr lang="en-US" sz="3200" dirty="0">
                <a:solidFill>
                  <a:srgbClr val="000000"/>
                </a:solidFill>
                <a:latin typeface="Arial Black" panose="020B0A04020102020204" pitchFamily="34" charset="0"/>
                <a:ea typeface="Times New Roman" panose="02020603050405020304" pitchFamily="18" charset="0"/>
              </a:rPr>
              <a:t>each primary oocyte divide by meiotic division into one </a:t>
            </a:r>
            <a:r>
              <a:rPr lang="en-US" sz="3200" b="1" dirty="0">
                <a:solidFill>
                  <a:srgbClr val="0000FF"/>
                </a:solidFill>
                <a:latin typeface="Arial Black" panose="020B0A04020102020204" pitchFamily="34" charset="0"/>
                <a:ea typeface="Times New Roman" panose="02020603050405020304" pitchFamily="18" charset="0"/>
              </a:rPr>
              <a:t>secondary oocytes</a:t>
            </a:r>
            <a:r>
              <a:rPr lang="en-US" sz="3200" dirty="0">
                <a:solidFill>
                  <a:srgbClr val="0000FF"/>
                </a:solidFill>
                <a:latin typeface="Arial Black" panose="020B0A04020102020204" pitchFamily="34" charset="0"/>
                <a:ea typeface="Times New Roman" panose="02020603050405020304" pitchFamily="18" charset="0"/>
              </a:rPr>
              <a:t> </a:t>
            </a:r>
            <a:r>
              <a:rPr lang="en-US" sz="3200" dirty="0">
                <a:solidFill>
                  <a:srgbClr val="000000"/>
                </a:solidFill>
                <a:latin typeface="Arial Black" panose="020B0A04020102020204" pitchFamily="34" charset="0"/>
                <a:ea typeface="Times New Roman" panose="02020603050405020304" pitchFamily="18" charset="0"/>
              </a:rPr>
              <a:t>(contains 22 +X chromosomes and </a:t>
            </a:r>
            <a:r>
              <a:rPr lang="en-US" sz="3200" b="1" dirty="0">
                <a:solidFill>
                  <a:srgbClr val="0000FF"/>
                </a:solidFill>
                <a:latin typeface="Arial Black" panose="020B0A04020102020204" pitchFamily="34" charset="0"/>
                <a:ea typeface="Times New Roman" panose="02020603050405020304" pitchFamily="18" charset="0"/>
              </a:rPr>
              <a:t>1</a:t>
            </a:r>
            <a:r>
              <a:rPr lang="en-US" sz="3200" b="1" baseline="30000" dirty="0">
                <a:solidFill>
                  <a:srgbClr val="0000FF"/>
                </a:solidFill>
                <a:latin typeface="Arial Black" panose="020B0A04020102020204" pitchFamily="34" charset="0"/>
                <a:ea typeface="Times New Roman" panose="02020603050405020304" pitchFamily="18" charset="0"/>
              </a:rPr>
              <a:t>st</a:t>
            </a:r>
            <a:r>
              <a:rPr lang="en-US" sz="3200" b="1" dirty="0">
                <a:solidFill>
                  <a:srgbClr val="0000FF"/>
                </a:solidFill>
                <a:latin typeface="Arial Black" panose="020B0A04020102020204" pitchFamily="34" charset="0"/>
                <a:ea typeface="Times New Roman" panose="02020603050405020304" pitchFamily="18" charset="0"/>
              </a:rPr>
              <a:t> polar body</a:t>
            </a:r>
            <a:r>
              <a:rPr lang="en-US" sz="3200" dirty="0">
                <a:solidFill>
                  <a:srgbClr val="0000FF"/>
                </a:solidFill>
                <a:latin typeface="Arial Black" panose="020B0A04020102020204" pitchFamily="34" charset="0"/>
                <a:ea typeface="Times New Roman" panose="02020603050405020304" pitchFamily="18" charset="0"/>
              </a:rPr>
              <a:t> </a:t>
            </a:r>
            <a:r>
              <a:rPr lang="en-US" sz="3200" dirty="0">
                <a:solidFill>
                  <a:srgbClr val="000000"/>
                </a:solidFill>
                <a:latin typeface="Arial Black" panose="020B0A04020102020204" pitchFamily="34" charset="0"/>
                <a:ea typeface="Times New Roman" panose="02020603050405020304" pitchFamily="18" charset="0"/>
              </a:rPr>
              <a:t>(contains 22 +X chromosomes and minimal amount of the cytoplasm). </a:t>
            </a:r>
            <a:endParaRPr lang="en-US" sz="3200" b="1" dirty="0">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2469148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53BA1B-CB7A-4CAB-9ABB-B9C3D2C9CCAC}"/>
              </a:ext>
            </a:extLst>
          </p:cNvPr>
          <p:cNvSpPr/>
          <p:nvPr/>
        </p:nvSpPr>
        <p:spPr>
          <a:xfrm>
            <a:off x="323528" y="188640"/>
            <a:ext cx="8640960" cy="5597943"/>
          </a:xfrm>
          <a:prstGeom prst="rect">
            <a:avLst/>
          </a:prstGeom>
        </p:spPr>
        <p:txBody>
          <a:bodyPr wrap="square">
            <a:spAutoFit/>
          </a:bodyPr>
          <a:lstStyle/>
          <a:p>
            <a:pPr algn="ctr">
              <a:lnSpc>
                <a:spcPct val="125000"/>
              </a:lnSpc>
            </a:pPr>
            <a:r>
              <a:rPr lang="en-US" sz="2400" b="1" dirty="0">
                <a:solidFill>
                  <a:srgbClr val="FF0000"/>
                </a:solidFill>
                <a:latin typeface="Arial Black" panose="020B0A04020102020204" pitchFamily="34" charset="0"/>
                <a:ea typeface="Times New Roman" panose="02020603050405020304" pitchFamily="18" charset="0"/>
              </a:rPr>
              <a:t>C- After fertilization</a:t>
            </a:r>
            <a:endParaRPr lang="en-US" sz="2400" b="1" dirty="0">
              <a:latin typeface="Arial Black" panose="020B0A04020102020204" pitchFamily="34" charset="0"/>
              <a:ea typeface="Times New Roman" panose="02020603050405020304" pitchFamily="18" charset="0"/>
            </a:endParaRPr>
          </a:p>
          <a:p>
            <a:pPr algn="justLow">
              <a:lnSpc>
                <a:spcPct val="125000"/>
              </a:lnSpc>
            </a:pPr>
            <a:r>
              <a:rPr lang="en-US" sz="2400" b="1" dirty="0">
                <a:solidFill>
                  <a:srgbClr val="000000"/>
                </a:solidFill>
                <a:latin typeface="Arial Black" panose="020B0A04020102020204" pitchFamily="34" charset="0"/>
                <a:ea typeface="Times New Roman" panose="02020603050405020304" pitchFamily="18" charset="0"/>
              </a:rPr>
              <a:t>II) 2nd meiotic division (equational division):</a:t>
            </a:r>
            <a:endParaRPr lang="en-US" sz="2400" b="1" dirty="0">
              <a:latin typeface="Arial Black" panose="020B0A04020102020204" pitchFamily="34" charset="0"/>
              <a:ea typeface="Times New Roman" panose="02020603050405020304" pitchFamily="18" charset="0"/>
            </a:endParaRPr>
          </a:p>
          <a:p>
            <a:pPr algn="justLow">
              <a:lnSpc>
                <a:spcPct val="125000"/>
              </a:lnSpc>
            </a:pPr>
            <a:r>
              <a:rPr lang="en-US" sz="2400" dirty="0">
                <a:solidFill>
                  <a:srgbClr val="000000"/>
                </a:solidFill>
                <a:latin typeface="Arial Black" panose="020B0A04020102020204" pitchFamily="34" charset="0"/>
                <a:ea typeface="Times New Roman" panose="02020603050405020304" pitchFamily="18" charset="0"/>
              </a:rPr>
              <a:t>-The secondary oocyte divides into </a:t>
            </a:r>
            <a:r>
              <a:rPr lang="en-US" sz="2400" b="1" dirty="0">
                <a:solidFill>
                  <a:srgbClr val="0000FF"/>
                </a:solidFill>
                <a:latin typeface="Arial Black" panose="020B0A04020102020204" pitchFamily="34" charset="0"/>
                <a:ea typeface="Times New Roman" panose="02020603050405020304" pitchFamily="18" charset="0"/>
              </a:rPr>
              <a:t>ovum</a:t>
            </a:r>
            <a:r>
              <a:rPr lang="en-US" sz="2400" dirty="0">
                <a:solidFill>
                  <a:srgbClr val="000000"/>
                </a:solidFill>
                <a:latin typeface="Arial Black" panose="020B0A04020102020204" pitchFamily="34" charset="0"/>
                <a:ea typeface="Times New Roman" panose="02020603050405020304" pitchFamily="18" charset="0"/>
              </a:rPr>
              <a:t> (contains 23 chromosome, 22 + X and most of the cytoplasm) and </a:t>
            </a:r>
            <a:r>
              <a:rPr lang="en-US" sz="2400" b="1" dirty="0">
                <a:solidFill>
                  <a:srgbClr val="000000"/>
                </a:solidFill>
                <a:latin typeface="Arial Black" panose="020B0A04020102020204" pitchFamily="34" charset="0"/>
                <a:ea typeface="Times New Roman" panose="02020603050405020304" pitchFamily="18" charset="0"/>
              </a:rPr>
              <a:t>2</a:t>
            </a:r>
            <a:r>
              <a:rPr lang="en-US" sz="2400" b="1" baseline="30000" dirty="0">
                <a:solidFill>
                  <a:srgbClr val="000000"/>
                </a:solidFill>
                <a:latin typeface="Arial Black" panose="020B0A04020102020204" pitchFamily="34" charset="0"/>
                <a:ea typeface="Times New Roman" panose="02020603050405020304" pitchFamily="18" charset="0"/>
              </a:rPr>
              <a:t>nd</a:t>
            </a:r>
            <a:r>
              <a:rPr lang="en-US" sz="2400" b="1" dirty="0">
                <a:solidFill>
                  <a:srgbClr val="000000"/>
                </a:solidFill>
                <a:latin typeface="Arial Black" panose="020B0A04020102020204" pitchFamily="34" charset="0"/>
                <a:ea typeface="Times New Roman" panose="02020603050405020304" pitchFamily="18" charset="0"/>
              </a:rPr>
              <a:t> polar body</a:t>
            </a:r>
            <a:r>
              <a:rPr lang="en-US" sz="2400" dirty="0">
                <a:solidFill>
                  <a:srgbClr val="000000"/>
                </a:solidFill>
                <a:latin typeface="Arial Black" panose="020B0A04020102020204" pitchFamily="34" charset="0"/>
                <a:ea typeface="Times New Roman" panose="02020603050405020304" pitchFamily="18" charset="0"/>
              </a:rPr>
              <a:t> (contains 22 +X chromosomes and minimal amount of the cytoplasm).        </a:t>
            </a:r>
            <a:endParaRPr lang="en-US" sz="2400" b="1" dirty="0">
              <a:latin typeface="Arial Black" panose="020B0A04020102020204" pitchFamily="34" charset="0"/>
              <a:ea typeface="Times New Roman" panose="02020603050405020304" pitchFamily="18" charset="0"/>
            </a:endParaRPr>
          </a:p>
          <a:p>
            <a:pPr algn="justLow">
              <a:lnSpc>
                <a:spcPct val="125000"/>
              </a:lnSpc>
            </a:pPr>
            <a:r>
              <a:rPr lang="en-US" sz="2400" dirty="0">
                <a:solidFill>
                  <a:srgbClr val="000000"/>
                </a:solidFill>
                <a:latin typeface="Arial Black" panose="020B0A04020102020204" pitchFamily="34" charset="0"/>
                <a:ea typeface="Times New Roman" panose="02020603050405020304" pitchFamily="18" charset="0"/>
              </a:rPr>
              <a:t>- The 1st polar body divided by mitosis into two </a:t>
            </a:r>
            <a:r>
              <a:rPr lang="en-US" sz="2400" b="1" dirty="0">
                <a:solidFill>
                  <a:srgbClr val="000000"/>
                </a:solidFill>
                <a:latin typeface="Arial Black" panose="020B0A04020102020204" pitchFamily="34" charset="0"/>
                <a:ea typeface="Times New Roman" panose="02020603050405020304" pitchFamily="18" charset="0"/>
              </a:rPr>
              <a:t>2</a:t>
            </a:r>
            <a:r>
              <a:rPr lang="en-US" sz="2400" b="1" baseline="30000" dirty="0">
                <a:solidFill>
                  <a:srgbClr val="000000"/>
                </a:solidFill>
                <a:latin typeface="Arial Black" panose="020B0A04020102020204" pitchFamily="34" charset="0"/>
                <a:ea typeface="Times New Roman" panose="02020603050405020304" pitchFamily="18" charset="0"/>
              </a:rPr>
              <a:t>nd</a:t>
            </a:r>
            <a:r>
              <a:rPr lang="en-US" sz="2400" b="1" dirty="0">
                <a:solidFill>
                  <a:srgbClr val="000000"/>
                </a:solidFill>
                <a:latin typeface="Arial Black" panose="020B0A04020102020204" pitchFamily="34" charset="0"/>
                <a:ea typeface="Times New Roman" panose="02020603050405020304" pitchFamily="18" charset="0"/>
              </a:rPr>
              <a:t> polar bodies</a:t>
            </a:r>
            <a:r>
              <a:rPr lang="en-US" sz="2400" dirty="0">
                <a:solidFill>
                  <a:srgbClr val="000000"/>
                </a:solidFill>
                <a:latin typeface="Arial Black" panose="020B0A04020102020204" pitchFamily="34" charset="0"/>
                <a:ea typeface="Times New Roman" panose="02020603050405020304" pitchFamily="18" charset="0"/>
              </a:rPr>
              <a:t>. </a:t>
            </a:r>
            <a:endParaRPr lang="en-US" sz="2400" b="1" dirty="0">
              <a:latin typeface="Arial Black" panose="020B0A04020102020204" pitchFamily="34" charset="0"/>
              <a:ea typeface="Times New Roman" panose="02020603050405020304" pitchFamily="18" charset="0"/>
            </a:endParaRPr>
          </a:p>
          <a:p>
            <a:pPr algn="justLow">
              <a:lnSpc>
                <a:spcPct val="125000"/>
              </a:lnSpc>
            </a:pPr>
            <a:r>
              <a:rPr lang="en-US" sz="2400" b="1" dirty="0">
                <a:solidFill>
                  <a:srgbClr val="000000"/>
                </a:solidFill>
                <a:latin typeface="Arial Black" panose="020B0A04020102020204" pitchFamily="34" charset="0"/>
                <a:ea typeface="Times New Roman" panose="02020603050405020304" pitchFamily="18" charset="0"/>
              </a:rPr>
              <a:t>N.B;</a:t>
            </a:r>
            <a:r>
              <a:rPr lang="en-US" sz="2400" dirty="0">
                <a:solidFill>
                  <a:srgbClr val="000000"/>
                </a:solidFill>
                <a:latin typeface="Arial Black" panose="020B0A04020102020204" pitchFamily="34" charset="0"/>
                <a:ea typeface="Times New Roman" panose="02020603050405020304" pitchFamily="18" charset="0"/>
              </a:rPr>
              <a:t> </a:t>
            </a:r>
            <a:endParaRPr lang="en-US" sz="2400" b="1" dirty="0">
              <a:latin typeface="Arial Black" panose="020B0A04020102020204" pitchFamily="34" charset="0"/>
              <a:ea typeface="Times New Roman" panose="02020603050405020304" pitchFamily="18" charset="0"/>
            </a:endParaRPr>
          </a:p>
          <a:p>
            <a:pPr algn="justLow">
              <a:lnSpc>
                <a:spcPct val="125000"/>
              </a:lnSpc>
            </a:pPr>
            <a:r>
              <a:rPr lang="en-US" sz="2400" dirty="0">
                <a:solidFill>
                  <a:srgbClr val="000000"/>
                </a:solidFill>
                <a:latin typeface="Arial Black" panose="020B0A04020102020204" pitchFamily="34" charset="0"/>
                <a:ea typeface="Times New Roman" panose="02020603050405020304" pitchFamily="18" charset="0"/>
              </a:rPr>
              <a:t>- The role of the polar body is to reduce the number of chromosomes.</a:t>
            </a:r>
            <a:endParaRPr lang="en-US" sz="2400" b="1" dirty="0">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2002923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3939A19-5DDE-456B-B21F-E826C9C085FD}"/>
              </a:ext>
            </a:extLst>
          </p:cNvPr>
          <p:cNvGraphicFramePr>
            <a:graphicFrameLocks noGrp="1"/>
          </p:cNvGraphicFramePr>
          <p:nvPr>
            <p:extLst>
              <p:ext uri="{D42A27DB-BD31-4B8C-83A1-F6EECF244321}">
                <p14:modId xmlns:p14="http://schemas.microsoft.com/office/powerpoint/2010/main" val="2968532911"/>
              </p:ext>
            </p:extLst>
          </p:nvPr>
        </p:nvGraphicFramePr>
        <p:xfrm>
          <a:off x="0" y="620688"/>
          <a:ext cx="8964487" cy="6055236"/>
        </p:xfrm>
        <a:graphic>
          <a:graphicData uri="http://schemas.openxmlformats.org/drawingml/2006/table">
            <a:tbl>
              <a:tblPr firstRow="1" firstCol="1" lastRow="1" lastCol="1" bandRow="1" bandCol="1"/>
              <a:tblGrid>
                <a:gridCol w="1277883">
                  <a:extLst>
                    <a:ext uri="{9D8B030D-6E8A-4147-A177-3AD203B41FA5}">
                      <a16:colId xmlns:a16="http://schemas.microsoft.com/office/drawing/2014/main" val="2805138591"/>
                    </a:ext>
                  </a:extLst>
                </a:gridCol>
                <a:gridCol w="3648338">
                  <a:extLst>
                    <a:ext uri="{9D8B030D-6E8A-4147-A177-3AD203B41FA5}">
                      <a16:colId xmlns:a16="http://schemas.microsoft.com/office/drawing/2014/main" val="1816123899"/>
                    </a:ext>
                  </a:extLst>
                </a:gridCol>
                <a:gridCol w="4038266">
                  <a:extLst>
                    <a:ext uri="{9D8B030D-6E8A-4147-A177-3AD203B41FA5}">
                      <a16:colId xmlns:a16="http://schemas.microsoft.com/office/drawing/2014/main" val="951678911"/>
                    </a:ext>
                  </a:extLst>
                </a:gridCol>
              </a:tblGrid>
              <a:tr h="0">
                <a:tc>
                  <a:txBody>
                    <a:bodyPr/>
                    <a:lstStyle/>
                    <a:p>
                      <a:pPr marL="0" marR="0" algn="justLow" rtl="0">
                        <a:lnSpc>
                          <a:spcPct val="125000"/>
                        </a:lnSpc>
                        <a:spcBef>
                          <a:spcPts val="0"/>
                        </a:spcBef>
                        <a:spcAft>
                          <a:spcPts val="0"/>
                        </a:spcAft>
                      </a:pPr>
                      <a:r>
                        <a:rPr lang="en-US" sz="18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5000"/>
                        </a:lnSpc>
                        <a:spcBef>
                          <a:spcPts val="0"/>
                        </a:spcBef>
                        <a:spcAft>
                          <a:spcPts val="0"/>
                        </a:spcAft>
                      </a:pPr>
                      <a:r>
                        <a:rPr lang="en-US" sz="18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Spermatogenesis</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25000"/>
                        </a:lnSpc>
                        <a:spcBef>
                          <a:spcPts val="0"/>
                        </a:spcBef>
                        <a:spcAft>
                          <a:spcPts val="0"/>
                        </a:spcAft>
                      </a:pPr>
                      <a:r>
                        <a:rPr lang="en-US" sz="18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Oogenesis</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1630893"/>
                  </a:ext>
                </a:extLst>
              </a:tr>
              <a:tr h="837845">
                <a:tc>
                  <a:txBody>
                    <a:bodyPr/>
                    <a:lstStyle/>
                    <a:p>
                      <a:pPr marL="0" marR="0" algn="justLow" rtl="0">
                        <a:lnSpc>
                          <a:spcPct val="125000"/>
                        </a:lnSpc>
                        <a:spcBef>
                          <a:spcPts val="0"/>
                        </a:spcBef>
                        <a:spcAft>
                          <a:spcPts val="0"/>
                        </a:spcAft>
                      </a:pPr>
                      <a:r>
                        <a:rPr lang="en-US" sz="1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Definition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0">
                        <a:lnSpc>
                          <a:spcPct val="125000"/>
                        </a:lnSpc>
                        <a:spcBef>
                          <a:spcPts val="0"/>
                        </a:spcBef>
                        <a:spcAft>
                          <a:spcPts val="0"/>
                        </a:spcAft>
                      </a:pPr>
                      <a:r>
                        <a:rPr lang="en-US" sz="1800" b="0" dirty="0">
                          <a:effectLst/>
                          <a:latin typeface="Arial" panose="020B0604020202020204" pitchFamily="34" charset="0"/>
                          <a:ea typeface="Times New Roman" panose="02020603050405020304" pitchFamily="18" charset="0"/>
                          <a:cs typeface="Arial" panose="020B0604020202020204" pitchFamily="34" charset="0"/>
                        </a:rPr>
                        <a:t>Formation of the sperms from the primordial germ cells.</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0">
                        <a:lnSpc>
                          <a:spcPct val="125000"/>
                        </a:lnSpc>
                        <a:spcBef>
                          <a:spcPts val="0"/>
                        </a:spcBef>
                        <a:spcAft>
                          <a:spcPts val="0"/>
                        </a:spcAft>
                      </a:pPr>
                      <a:r>
                        <a:rPr lang="en-US" sz="18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Formation of the ova from the primordial germ cell.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9681280"/>
                  </a:ext>
                </a:extLst>
              </a:tr>
              <a:tr h="531132">
                <a:tc>
                  <a:txBody>
                    <a:bodyPr/>
                    <a:lstStyle/>
                    <a:p>
                      <a:pPr marL="0" marR="0" algn="justLow" rtl="0">
                        <a:lnSpc>
                          <a:spcPct val="125000"/>
                        </a:lnSpc>
                        <a:spcBef>
                          <a:spcPts val="0"/>
                        </a:spcBef>
                        <a:spcAft>
                          <a:spcPts val="0"/>
                        </a:spcAft>
                      </a:pPr>
                      <a:r>
                        <a:rPr lang="en-US" sz="1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Site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0">
                        <a:lnSpc>
                          <a:spcPct val="125000"/>
                        </a:lnSpc>
                        <a:spcBef>
                          <a:spcPts val="0"/>
                        </a:spcBef>
                        <a:spcAft>
                          <a:spcPts val="0"/>
                        </a:spcAft>
                      </a:pPr>
                      <a:r>
                        <a:rPr lang="en-US" sz="1800" b="0">
                          <a:effectLst/>
                          <a:latin typeface="Arial" panose="020B0604020202020204" pitchFamily="34" charset="0"/>
                          <a:ea typeface="Times New Roman" panose="02020603050405020304" pitchFamily="18" charset="0"/>
                          <a:cs typeface="Arial" panose="020B0604020202020204" pitchFamily="34" charset="0"/>
                        </a:rPr>
                        <a:t>In the testis</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0">
                        <a:lnSpc>
                          <a:spcPct val="125000"/>
                        </a:lnSpc>
                        <a:spcBef>
                          <a:spcPts val="0"/>
                        </a:spcBef>
                        <a:spcAft>
                          <a:spcPts val="0"/>
                        </a:spcAft>
                      </a:pPr>
                      <a:r>
                        <a:rPr lang="en-US" sz="1800" b="0">
                          <a:effectLst/>
                          <a:latin typeface="Arial" panose="020B0604020202020204" pitchFamily="34" charset="0"/>
                          <a:ea typeface="Times New Roman" panose="02020603050405020304" pitchFamily="18" charset="0"/>
                          <a:cs typeface="Arial" panose="020B0604020202020204" pitchFamily="34" charset="0"/>
                        </a:rPr>
                        <a:t>In the cortex of the ovary</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7542386"/>
                  </a:ext>
                </a:extLst>
              </a:tr>
              <a:tr h="1716960">
                <a:tc>
                  <a:txBody>
                    <a:bodyPr/>
                    <a:lstStyle/>
                    <a:p>
                      <a:pPr marL="0" marR="0" algn="justLow" rtl="0">
                        <a:lnSpc>
                          <a:spcPct val="125000"/>
                        </a:lnSpc>
                        <a:spcBef>
                          <a:spcPts val="0"/>
                        </a:spcBef>
                        <a:spcAft>
                          <a:spcPts val="0"/>
                        </a:spcAft>
                      </a:pPr>
                      <a:r>
                        <a:rPr lang="en-US" sz="1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Time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0">
                        <a:lnSpc>
                          <a:spcPct val="125000"/>
                        </a:lnSpc>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It started at puberty and continues till very old age (all over life).</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justLow" rtl="0">
                        <a:lnSpc>
                          <a:spcPct val="125000"/>
                        </a:lnSpc>
                        <a:spcBef>
                          <a:spcPts val="0"/>
                        </a:spcBef>
                        <a:spcAft>
                          <a:spcPts val="0"/>
                        </a:spcAft>
                      </a:pPr>
                      <a:r>
                        <a:rPr lang="en-US" sz="1800" b="0" dirty="0">
                          <a:effectLst/>
                          <a:latin typeface="Arial" panose="020B0604020202020204" pitchFamily="34" charset="0"/>
                          <a:ea typeface="Times New Roman" panose="02020603050405020304" pitchFamily="18" charset="0"/>
                          <a:cs typeface="Arial" panose="020B0604020202020204" pitchFamily="34" charset="0"/>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0">
                        <a:lnSpc>
                          <a:spcPct val="125000"/>
                        </a:lnSpc>
                        <a:spcBef>
                          <a:spcPts val="0"/>
                        </a:spcBef>
                        <a:spcAft>
                          <a:spcPts val="0"/>
                        </a:spcAft>
                      </a:pPr>
                      <a:r>
                        <a:rPr lang="en-US" sz="18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It started during intrauterine life, and continues after puberty to be completed after fertilization.</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p>
                      <a:pPr marL="0" marR="0" algn="justLow" rtl="0">
                        <a:lnSpc>
                          <a:spcPct val="125000"/>
                        </a:lnSpc>
                        <a:spcBef>
                          <a:spcPts val="0"/>
                        </a:spcBef>
                        <a:spcAft>
                          <a:spcPts val="0"/>
                        </a:spcAft>
                      </a:pPr>
                      <a:r>
                        <a:rPr lang="en-US" sz="18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It arrested at the age of menopause.</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962452"/>
                  </a:ext>
                </a:extLst>
              </a:tr>
              <a:tr h="984364">
                <a:tc>
                  <a:txBody>
                    <a:bodyPr/>
                    <a:lstStyle/>
                    <a:p>
                      <a:pPr marL="0" marR="0" algn="justLow" rtl="0">
                        <a:lnSpc>
                          <a:spcPct val="125000"/>
                        </a:lnSpc>
                        <a:spcBef>
                          <a:spcPts val="0"/>
                        </a:spcBef>
                        <a:spcAft>
                          <a:spcPts val="0"/>
                        </a:spcAft>
                      </a:pPr>
                      <a:r>
                        <a:rPr lang="en-US" sz="1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Hormones</a:t>
                      </a:r>
                      <a:r>
                        <a:rPr lang="en-US" sz="1800" b="0" dirty="0">
                          <a:effectLst/>
                          <a:latin typeface="Arial" panose="020B0604020202020204" pitchFamily="34" charset="0"/>
                          <a:ea typeface="Times New Roman" panose="02020603050405020304" pitchFamily="18" charset="0"/>
                          <a:cs typeface="Arial" panose="020B0604020202020204" pitchFamily="34" charset="0"/>
                        </a:rPr>
                        <a:t> </a:t>
                      </a:r>
                      <a:endParaRPr lang="en-US" sz="1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0">
                        <a:lnSpc>
                          <a:spcPct val="125000"/>
                        </a:lnSpc>
                        <a:spcBef>
                          <a:spcPts val="0"/>
                        </a:spcBef>
                        <a:spcAft>
                          <a:spcPts val="0"/>
                        </a:spcAft>
                      </a:pPr>
                      <a:r>
                        <a:rPr lang="en-US" sz="1800" b="0">
                          <a:effectLst/>
                          <a:latin typeface="Arial" panose="020B0604020202020204" pitchFamily="34" charset="0"/>
                          <a:ea typeface="Times New Roman" panose="02020603050405020304" pitchFamily="18" charset="0"/>
                          <a:cs typeface="Arial" panose="020B0604020202020204" pitchFamily="34" charset="0"/>
                        </a:rPr>
                        <a:t>- FSH and ICSH</a:t>
                      </a:r>
                      <a:r>
                        <a:rPr lang="en-US" sz="1800" b="1">
                          <a:solidFill>
                            <a:srgbClr val="545454"/>
                          </a:solidFill>
                          <a:effectLst/>
                          <a:latin typeface="Arial" panose="020B0604020202020204" pitchFamily="34" charset="0"/>
                          <a:ea typeface="Times New Roman" panose="02020603050405020304" pitchFamily="18" charset="0"/>
                          <a:cs typeface="Arial" panose="020B0604020202020204" pitchFamily="34" charset="0"/>
                        </a:rPr>
                        <a:t>  </a:t>
                      </a:r>
                      <a:r>
                        <a:rPr lang="en-US" sz="18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interstitial cell stimulating </a:t>
                      </a:r>
                      <a:r>
                        <a:rPr lang="en-US" sz="1800" b="0" i="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hormone</a:t>
                      </a:r>
                      <a:r>
                        <a:rPr lang="en-US" sz="1800" b="0">
                          <a:effectLst/>
                          <a:latin typeface="Arial" panose="020B0604020202020204" pitchFamily="34" charset="0"/>
                          <a:ea typeface="Times New Roman" panose="02020603050405020304" pitchFamily="18" charset="0"/>
                          <a:cs typeface="Arial" panose="020B0604020202020204" pitchFamily="34" charset="0"/>
                        </a:rPr>
                        <a:t>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0">
                        <a:lnSpc>
                          <a:spcPct val="125000"/>
                        </a:lnSpc>
                        <a:spcBef>
                          <a:spcPts val="0"/>
                        </a:spcBef>
                        <a:spcAft>
                          <a:spcPts val="0"/>
                        </a:spcAft>
                      </a:pPr>
                      <a:r>
                        <a:rPr lang="en-US" sz="1800" b="0">
                          <a:solidFill>
                            <a:srgbClr val="000000"/>
                          </a:solidFill>
                          <a:effectLst/>
                          <a:latin typeface="Arial" panose="020B0604020202020204" pitchFamily="34" charset="0"/>
                          <a:ea typeface="Times New Roman" panose="02020603050405020304" pitchFamily="18" charset="0"/>
                          <a:cs typeface="Arial" panose="020B0604020202020204" pitchFamily="34" charset="0"/>
                        </a:rPr>
                        <a:t>- FSH  and LH </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389698"/>
                  </a:ext>
                </a:extLst>
              </a:tr>
              <a:tr h="837845">
                <a:tc>
                  <a:txBody>
                    <a:bodyPr/>
                    <a:lstStyle/>
                    <a:p>
                      <a:pPr marL="0" marR="0" algn="justLow" rtl="0">
                        <a:lnSpc>
                          <a:spcPct val="125000"/>
                        </a:lnSpc>
                        <a:spcBef>
                          <a:spcPts val="0"/>
                        </a:spcBef>
                        <a:spcAft>
                          <a:spcPts val="0"/>
                        </a:spcAft>
                      </a:pPr>
                      <a:r>
                        <a:rPr lang="en-US" sz="1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Stages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0">
                        <a:lnSpc>
                          <a:spcPct val="125000"/>
                        </a:lnSpc>
                        <a:spcBef>
                          <a:spcPts val="0"/>
                        </a:spcBef>
                        <a:spcAft>
                          <a:spcPts val="0"/>
                        </a:spcAft>
                      </a:pPr>
                      <a:r>
                        <a:rPr lang="en-US" sz="1800" b="0">
                          <a:effectLst/>
                          <a:latin typeface="Arial" panose="020B0604020202020204" pitchFamily="34" charset="0"/>
                          <a:ea typeface="Times New Roman" panose="02020603050405020304" pitchFamily="18" charset="0"/>
                          <a:cs typeface="Arial" panose="020B0604020202020204" pitchFamily="34" charset="0"/>
                        </a:rPr>
                        <a:t>Proliferation, growth, maturation and transformation.</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0">
                        <a:lnSpc>
                          <a:spcPct val="125000"/>
                        </a:lnSpc>
                        <a:spcBef>
                          <a:spcPts val="0"/>
                        </a:spcBef>
                        <a:spcAft>
                          <a:spcPts val="0"/>
                        </a:spcAft>
                      </a:pPr>
                      <a:r>
                        <a:rPr lang="en-US" sz="1800" b="0">
                          <a:effectLst/>
                          <a:latin typeface="Arial" panose="020B0604020202020204" pitchFamily="34" charset="0"/>
                          <a:ea typeface="Times New Roman" panose="02020603050405020304" pitchFamily="18" charset="0"/>
                          <a:cs typeface="Arial" panose="020B0604020202020204" pitchFamily="34" charset="0"/>
                        </a:rPr>
                        <a:t>Proliferation, growth, maturation (No transformation stage)</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49310"/>
                  </a:ext>
                </a:extLst>
              </a:tr>
              <a:tr h="837845">
                <a:tc>
                  <a:txBody>
                    <a:bodyPr/>
                    <a:lstStyle/>
                    <a:p>
                      <a:pPr marL="0" marR="0" algn="justLow" rtl="0">
                        <a:lnSpc>
                          <a:spcPct val="125000"/>
                        </a:lnSpc>
                        <a:spcBef>
                          <a:spcPts val="0"/>
                        </a:spcBef>
                        <a:spcAft>
                          <a:spcPts val="0"/>
                        </a:spcAft>
                      </a:pPr>
                      <a:r>
                        <a:rPr lang="en-US" sz="1800" b="1"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Results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0">
                        <a:lnSpc>
                          <a:spcPct val="125000"/>
                        </a:lnSpc>
                        <a:spcBef>
                          <a:spcPts val="0"/>
                        </a:spcBef>
                        <a:spcAft>
                          <a:spcPts val="0"/>
                        </a:spcAft>
                      </a:pPr>
                      <a:r>
                        <a:rPr lang="en-US" sz="1800" b="0">
                          <a:effectLst/>
                          <a:latin typeface="Arial" panose="020B0604020202020204" pitchFamily="34" charset="0"/>
                          <a:ea typeface="Times New Roman" panose="02020603050405020304" pitchFamily="18" charset="0"/>
                          <a:cs typeface="Arial" panose="020B0604020202020204" pitchFamily="34" charset="0"/>
                        </a:rPr>
                        <a:t>Each primordial germ cell gives 8 sperms.</a:t>
                      </a:r>
                      <a:endParaRPr lang="en-US" sz="18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Low" rtl="0">
                        <a:lnSpc>
                          <a:spcPct val="125000"/>
                        </a:lnSpc>
                        <a:spcBef>
                          <a:spcPts val="0"/>
                        </a:spcBef>
                        <a:spcAft>
                          <a:spcPts val="0"/>
                        </a:spcAft>
                      </a:pPr>
                      <a:r>
                        <a:rPr lang="en-US" sz="1800" b="0" dirty="0">
                          <a:effectLst/>
                          <a:latin typeface="Arial" panose="020B0604020202020204" pitchFamily="34" charset="0"/>
                          <a:ea typeface="Times New Roman" panose="02020603050405020304" pitchFamily="18" charset="0"/>
                          <a:cs typeface="Arial" panose="020B0604020202020204" pitchFamily="34" charset="0"/>
                        </a:rPr>
                        <a:t>Each primordial germ cell gives 2 ova and 6 polar bodies</a:t>
                      </a:r>
                      <a:r>
                        <a:rPr lang="en-US" sz="1800" b="1"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158455"/>
                  </a:ext>
                </a:extLst>
              </a:tr>
            </a:tbl>
          </a:graphicData>
        </a:graphic>
      </p:graphicFrame>
      <p:sp>
        <p:nvSpPr>
          <p:cNvPr id="5" name="Rectangle 4">
            <a:extLst>
              <a:ext uri="{FF2B5EF4-FFF2-40B4-BE49-F238E27FC236}">
                <a16:creationId xmlns:a16="http://schemas.microsoft.com/office/drawing/2014/main" id="{CEA2856D-28DC-49B1-90BB-96B732E0BC1D}"/>
              </a:ext>
            </a:extLst>
          </p:cNvPr>
          <p:cNvSpPr/>
          <p:nvPr/>
        </p:nvSpPr>
        <p:spPr>
          <a:xfrm>
            <a:off x="323528" y="32183"/>
            <a:ext cx="8062271" cy="448456"/>
          </a:xfrm>
          <a:prstGeom prst="rect">
            <a:avLst/>
          </a:prstGeom>
        </p:spPr>
        <p:txBody>
          <a:bodyPr wrap="none">
            <a:spAutoFit/>
          </a:bodyPr>
          <a:lstStyle/>
          <a:p>
            <a:pPr marL="342900" lvl="0" indent="-342900" algn="ctr">
              <a:lnSpc>
                <a:spcPct val="125000"/>
              </a:lnSpc>
              <a:buFont typeface="Symbol" panose="05050102010706020507" pitchFamily="18" charset="2"/>
              <a:buChar char=""/>
              <a:tabLst>
                <a:tab pos="457200" algn="l"/>
              </a:tabLst>
            </a:pPr>
            <a:r>
              <a:rPr lang="en-US" sz="2000" b="1" dirty="0">
                <a:solidFill>
                  <a:srgbClr val="FF0000"/>
                </a:solidFill>
                <a:latin typeface="Arial Black" panose="020B0A04020102020204" pitchFamily="34" charset="0"/>
                <a:ea typeface="Times New Roman" panose="02020603050405020304" pitchFamily="18" charset="0"/>
              </a:rPr>
              <a:t>Differences between spermatogenesis and oogenesis</a:t>
            </a:r>
            <a:endParaRPr lang="en-US" sz="2000" b="1" dirty="0">
              <a:latin typeface="Arial Black" panose="020B0A04020102020204" pitchFamily="34" charset="0"/>
              <a:ea typeface="Times New Roman" panose="02020603050405020304" pitchFamily="18" charset="0"/>
            </a:endParaRPr>
          </a:p>
        </p:txBody>
      </p:sp>
    </p:spTree>
    <p:extLst>
      <p:ext uri="{BB962C8B-B14F-4D97-AF65-F5344CB8AC3E}">
        <p14:creationId xmlns:p14="http://schemas.microsoft.com/office/powerpoint/2010/main" val="2972743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descr="Untitled-Scanned-08"/>
          <p:cNvPicPr>
            <a:picLocks noChangeAspect="1" noChangeArrowheads="1"/>
          </p:cNvPicPr>
          <p:nvPr/>
        </p:nvPicPr>
        <p:blipFill>
          <a:blip r:embed="rId3" cstate="print"/>
          <a:srcRect/>
          <a:stretch>
            <a:fillRect/>
          </a:stretch>
        </p:blipFill>
        <p:spPr>
          <a:xfrm>
            <a:off x="4427984" y="1844824"/>
            <a:ext cx="4716016" cy="4991561"/>
          </a:xfrm>
          <a:prstGeom prst="rect">
            <a:avLst/>
          </a:prstGeom>
        </p:spPr>
      </p:pic>
      <p:sp>
        <p:nvSpPr>
          <p:cNvPr id="4" name="Text Box 6"/>
          <p:cNvSpPr txBox="1">
            <a:spLocks noChangeArrowheads="1"/>
          </p:cNvSpPr>
          <p:nvPr/>
        </p:nvSpPr>
        <p:spPr bwMode="auto">
          <a:xfrm>
            <a:off x="6732240" y="2444695"/>
            <a:ext cx="2049016" cy="1200329"/>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lgn="ctr">
              <a:spcBef>
                <a:spcPct val="50000"/>
              </a:spcBef>
            </a:pPr>
            <a:r>
              <a:rPr lang="en-US" sz="3600" b="1" dirty="0">
                <a:solidFill>
                  <a:srgbClr val="FF0000"/>
                </a:solidFill>
                <a:effectLst>
                  <a:outerShdw blurRad="38100" dist="38100" dir="2700000" algn="tl">
                    <a:srgbClr val="000000">
                      <a:alpha val="43137"/>
                    </a:srgbClr>
                  </a:outerShdw>
                </a:effectLst>
              </a:rPr>
              <a:t>Mature ovum</a:t>
            </a:r>
          </a:p>
        </p:txBody>
      </p:sp>
      <p:pic>
        <p:nvPicPr>
          <p:cNvPr id="5" name="Picture 7" descr="Untitled-Scanned-05"/>
          <p:cNvPicPr>
            <a:picLocks noChangeAspect="1" noChangeArrowheads="1"/>
          </p:cNvPicPr>
          <p:nvPr/>
        </p:nvPicPr>
        <p:blipFill>
          <a:blip r:embed="rId4" cstate="print"/>
          <a:srcRect r="8303"/>
          <a:stretch>
            <a:fillRect/>
          </a:stretch>
        </p:blipFill>
        <p:spPr>
          <a:xfrm>
            <a:off x="0" y="1844824"/>
            <a:ext cx="4525894" cy="5013176"/>
          </a:xfrm>
          <a:prstGeom prst="rect">
            <a:avLst/>
          </a:prstGeom>
        </p:spPr>
      </p:pic>
      <p:sp>
        <p:nvSpPr>
          <p:cNvPr id="6" name="Text Box 6"/>
          <p:cNvSpPr txBox="1">
            <a:spLocks noChangeArrowheads="1"/>
          </p:cNvSpPr>
          <p:nvPr/>
        </p:nvSpPr>
        <p:spPr bwMode="auto">
          <a:xfrm>
            <a:off x="107504" y="5373216"/>
            <a:ext cx="2016224" cy="1200329"/>
          </a:xfrm>
          <a:prstGeom prst="rect">
            <a:avLst/>
          </a:prstGeom>
          <a:noFill/>
          <a:ln w="9525">
            <a:noFill/>
            <a:miter lim="800000"/>
            <a:headEnd/>
            <a:tailEnd/>
          </a:ln>
          <a:effectLst>
            <a:outerShdw blurRad="63500" sx="102000" sy="102000" algn="ctr" rotWithShape="0">
              <a:prstClr val="black">
                <a:alpha val="40000"/>
              </a:prstClr>
            </a:outerShdw>
          </a:effectLst>
        </p:spPr>
        <p:txBody>
          <a:bodyPr wrap="square">
            <a:spAutoFit/>
          </a:bodyPr>
          <a:lstStyle/>
          <a:p>
            <a:pPr>
              <a:spcBef>
                <a:spcPct val="50000"/>
              </a:spcBef>
            </a:pPr>
            <a:r>
              <a:rPr lang="en-US" sz="3600" b="1" dirty="0">
                <a:solidFill>
                  <a:srgbClr val="0000FF"/>
                </a:solidFill>
                <a:effectLst>
                  <a:outerShdw blurRad="38100" dist="38100" dir="2700000" algn="tl">
                    <a:srgbClr val="000000">
                      <a:alpha val="43137"/>
                    </a:srgbClr>
                  </a:outerShdw>
                </a:effectLst>
              </a:rPr>
              <a:t>Mature sperm</a:t>
            </a:r>
          </a:p>
        </p:txBody>
      </p:sp>
      <p:sp>
        <p:nvSpPr>
          <p:cNvPr id="24578" name="Title 4"/>
          <p:cNvSpPr>
            <a:spLocks noGrp="1"/>
          </p:cNvSpPr>
          <p:nvPr>
            <p:ph type="title"/>
          </p:nvPr>
        </p:nvSpPr>
        <p:spPr>
          <a:xfrm>
            <a:off x="107504" y="21615"/>
            <a:ext cx="9036496" cy="1679193"/>
          </a:xfrm>
        </p:spPr>
        <p:txBody>
          <a:bodyPr>
            <a:noAutofit/>
          </a:bodyPr>
          <a:lstStyle/>
          <a:p>
            <a:pPr algn="ctr" rtl="0"/>
            <a:r>
              <a:rPr lang="en-US" sz="3200" b="1" dirty="0">
                <a:solidFill>
                  <a:srgbClr val="66FF33"/>
                </a:solidFill>
                <a:latin typeface="Copperplate Gothic Bold" pitchFamily="34" charset="0"/>
              </a:rPr>
              <a:t>Where Sperm or Ovum are formed?</a:t>
            </a:r>
            <a:r>
              <a:rPr lang="en-US" sz="3200" b="0" dirty="0">
                <a:solidFill>
                  <a:srgbClr val="000000"/>
                </a:solidFill>
                <a:effectLst/>
                <a:latin typeface="Arial" panose="020B0604020202020204" pitchFamily="34" charset="0"/>
                <a:ea typeface="Times New Roman" panose="02020603050405020304" pitchFamily="18" charset="0"/>
                <a:cs typeface="+mn-cs"/>
              </a:rPr>
              <a:t> </a:t>
            </a:r>
            <a:br>
              <a:rPr lang="en-US" sz="3200" b="0" dirty="0">
                <a:solidFill>
                  <a:srgbClr val="000000"/>
                </a:solidFill>
                <a:effectLst/>
                <a:latin typeface="Arial" panose="020B0604020202020204" pitchFamily="34" charset="0"/>
                <a:ea typeface="Times New Roman" panose="02020603050405020304" pitchFamily="18" charset="0"/>
                <a:cs typeface="+mn-cs"/>
              </a:rPr>
            </a:br>
            <a:r>
              <a:rPr lang="en-US" sz="3200" dirty="0">
                <a:solidFill>
                  <a:srgbClr val="FF0000"/>
                </a:solidFill>
                <a:effectLst/>
                <a:latin typeface="Arial" panose="020B0604020202020204" pitchFamily="34" charset="0"/>
                <a:ea typeface="Times New Roman" panose="02020603050405020304" pitchFamily="18" charset="0"/>
                <a:cs typeface="+mn-cs"/>
              </a:rPr>
              <a:t>It is formed inside the gonads (testis or ovary)</a:t>
            </a:r>
            <a:endParaRPr lang="en-US" sz="3200" dirty="0">
              <a:solidFill>
                <a:srgbClr val="FF0000"/>
              </a:solidFill>
              <a:latin typeface="Copperplate Gothic Bol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t="40680"/>
          <a:stretch>
            <a:fillRect/>
          </a:stretch>
        </p:blipFill>
        <p:spPr bwMode="auto">
          <a:xfrm>
            <a:off x="1705854" y="0"/>
            <a:ext cx="6652360" cy="5643578"/>
          </a:xfrm>
          <a:prstGeom prst="rect">
            <a:avLst/>
          </a:prstGeom>
          <a:noFill/>
          <a:ln w="9525">
            <a:noFill/>
            <a:miter lim="800000"/>
            <a:headEnd/>
            <a:tailEnd/>
          </a:ln>
          <a:effectLst/>
        </p:spPr>
      </p:pic>
      <p:sp>
        <p:nvSpPr>
          <p:cNvPr id="43010" name="Rectangle 2"/>
          <p:cNvSpPr>
            <a:spLocks noGrp="1" noChangeArrowheads="1"/>
          </p:cNvSpPr>
          <p:nvPr>
            <p:ph type="title" idx="4294967295"/>
          </p:nvPr>
        </p:nvSpPr>
        <p:spPr>
          <a:xfrm>
            <a:off x="914400" y="5517232"/>
            <a:ext cx="8229600" cy="1143000"/>
          </a:xfrm>
        </p:spPr>
        <p:txBody>
          <a:bodyPr/>
          <a:lstStyle/>
          <a:p>
            <a:r>
              <a:rPr lang="en-US" b="1" dirty="0">
                <a:solidFill>
                  <a:schemeClr val="tx1"/>
                </a:solidFill>
                <a:effectLst>
                  <a:outerShdw blurRad="38100" dist="38100" dir="2700000" algn="tl">
                    <a:srgbClr val="000000">
                      <a:alpha val="43137"/>
                    </a:srgbClr>
                  </a:outerShdw>
                </a:effectLst>
              </a:rPr>
              <a:t>Female Reproductive System</a:t>
            </a:r>
          </a:p>
        </p:txBody>
      </p:sp>
      <p:sp>
        <p:nvSpPr>
          <p:cNvPr id="43014" name="Text Box 6"/>
          <p:cNvSpPr txBox="1">
            <a:spLocks noChangeArrowheads="1"/>
          </p:cNvSpPr>
          <p:nvPr/>
        </p:nvSpPr>
        <p:spPr bwMode="auto">
          <a:xfrm>
            <a:off x="4872458" y="5211561"/>
            <a:ext cx="3057128" cy="646331"/>
          </a:xfrm>
          <a:prstGeom prst="rect">
            <a:avLst/>
          </a:prstGeom>
          <a:noFill/>
          <a:ln w="9525">
            <a:noFill/>
            <a:miter lim="800000"/>
            <a:headEnd/>
            <a:tailEnd/>
          </a:ln>
          <a:effectLst>
            <a:outerShdw blurRad="50800" dist="38100" dir="8100000" algn="tr" rotWithShape="0">
              <a:prstClr val="black">
                <a:alpha val="40000"/>
              </a:prstClr>
            </a:outerShdw>
          </a:effectLst>
        </p:spPr>
        <p:txBody>
          <a:bodyPr wrap="square">
            <a:spAutoFit/>
          </a:bodyPr>
          <a:lstStyle/>
          <a:p>
            <a:pPr>
              <a:spcBef>
                <a:spcPct val="50000"/>
              </a:spcBef>
            </a:pPr>
            <a:r>
              <a:rPr lang="en-US" sz="3600" b="1" dirty="0">
                <a:solidFill>
                  <a:srgbClr val="FF0000"/>
                </a:solidFill>
                <a:effectLst>
                  <a:outerShdw blurRad="38100" dist="38100" dir="2700000" algn="tl">
                    <a:srgbClr val="000000">
                      <a:alpha val="43137"/>
                    </a:srgbClr>
                  </a:outerShdw>
                </a:effectLst>
              </a:rPr>
              <a:t>vagina</a:t>
            </a:r>
          </a:p>
        </p:txBody>
      </p:sp>
      <p:sp>
        <p:nvSpPr>
          <p:cNvPr id="43015" name="Line 7"/>
          <p:cNvSpPr>
            <a:spLocks noChangeShapeType="1"/>
          </p:cNvSpPr>
          <p:nvPr/>
        </p:nvSpPr>
        <p:spPr bwMode="auto">
          <a:xfrm flipH="1" flipV="1">
            <a:off x="3786182" y="4714884"/>
            <a:ext cx="1145858" cy="802348"/>
          </a:xfrm>
          <a:prstGeom prst="line">
            <a:avLst/>
          </a:prstGeom>
          <a:noFill/>
          <a:ln w="38100">
            <a:solidFill>
              <a:schemeClr val="tx1"/>
            </a:solidFill>
            <a:round/>
            <a:headEnd type="none" w="med" len="med"/>
            <a:tailEnd type="triangle" w="med" len="med"/>
          </a:ln>
          <a:effectLst>
            <a:outerShdw blurRad="63500" sx="102000" sy="102000" algn="ctr" rotWithShape="0">
              <a:prstClr val="black">
                <a:alpha val="40000"/>
              </a:prstClr>
            </a:outerShdw>
          </a:effectLst>
        </p:spPr>
        <p:txBody>
          <a:bodyPr/>
          <a:lstStyle/>
          <a:p>
            <a:endParaRPr lang="ar-SA"/>
          </a:p>
        </p:txBody>
      </p:sp>
      <p:sp>
        <p:nvSpPr>
          <p:cNvPr id="15" name="AutoShape 13"/>
          <p:cNvSpPr>
            <a:spLocks/>
          </p:cNvSpPr>
          <p:nvPr/>
        </p:nvSpPr>
        <p:spPr bwMode="auto">
          <a:xfrm>
            <a:off x="142844" y="1571612"/>
            <a:ext cx="2286000" cy="951494"/>
          </a:xfrm>
          <a:prstGeom prst="callout2">
            <a:avLst>
              <a:gd name="adj1" fmla="val 33299"/>
              <a:gd name="adj2" fmla="val 77198"/>
              <a:gd name="adj3" fmla="val 45868"/>
              <a:gd name="adj4" fmla="val 105326"/>
              <a:gd name="adj5" fmla="val 27712"/>
              <a:gd name="adj6" fmla="val 129512"/>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a:defRPr/>
            </a:pPr>
            <a:r>
              <a:rPr lang="en-US" sz="3200" b="1" dirty="0">
                <a:solidFill>
                  <a:srgbClr val="FF0000"/>
                </a:solidFill>
              </a:rPr>
              <a:t>Body of Uterus</a:t>
            </a:r>
            <a:endParaRPr lang="en-US" sz="3200" dirty="0">
              <a:ln w="18415" cmpd="sng">
                <a:solidFill>
                  <a:srgbClr val="C00000"/>
                </a:solidFill>
                <a:prstDash val="solid"/>
              </a:ln>
              <a:solidFill>
                <a:srgbClr val="FF0000"/>
              </a:solidFill>
              <a:latin typeface="Arial" pitchFamily="34" charset="0"/>
              <a:cs typeface="Arial" pitchFamily="34" charset="0"/>
            </a:endParaRPr>
          </a:p>
        </p:txBody>
      </p:sp>
      <p:sp>
        <p:nvSpPr>
          <p:cNvPr id="16" name="AutoShape 13"/>
          <p:cNvSpPr>
            <a:spLocks/>
          </p:cNvSpPr>
          <p:nvPr/>
        </p:nvSpPr>
        <p:spPr bwMode="auto">
          <a:xfrm>
            <a:off x="3571868" y="2285992"/>
            <a:ext cx="2286000" cy="951494"/>
          </a:xfrm>
          <a:prstGeom prst="callout2">
            <a:avLst>
              <a:gd name="adj1" fmla="val 37875"/>
              <a:gd name="adj2" fmla="val 76563"/>
              <a:gd name="adj3" fmla="val 32139"/>
              <a:gd name="adj4" fmla="val 98342"/>
              <a:gd name="adj5" fmla="val -21101"/>
              <a:gd name="adj6" fmla="val 125703"/>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a:defRPr/>
            </a:pPr>
            <a:r>
              <a:rPr lang="en-US" sz="3200" b="1" dirty="0">
                <a:solidFill>
                  <a:srgbClr val="0000FF"/>
                </a:solidFill>
              </a:rPr>
              <a:t>Ovary</a:t>
            </a:r>
            <a:endParaRPr lang="en-US" sz="3200" dirty="0">
              <a:ln w="18415" cmpd="sng">
                <a:solidFill>
                  <a:srgbClr val="C00000"/>
                </a:solidFill>
                <a:prstDash val="solid"/>
              </a:ln>
              <a:solidFill>
                <a:srgbClr val="0000FF"/>
              </a:solidFill>
              <a:latin typeface="Arial" pitchFamily="34" charset="0"/>
              <a:cs typeface="Arial" pitchFamily="34" charset="0"/>
            </a:endParaRPr>
          </a:p>
        </p:txBody>
      </p:sp>
      <p:sp>
        <p:nvSpPr>
          <p:cNvPr id="17" name="AutoShape 13"/>
          <p:cNvSpPr>
            <a:spLocks/>
          </p:cNvSpPr>
          <p:nvPr/>
        </p:nvSpPr>
        <p:spPr bwMode="auto">
          <a:xfrm>
            <a:off x="2214546" y="285728"/>
            <a:ext cx="2428900" cy="951494"/>
          </a:xfrm>
          <a:prstGeom prst="callout2">
            <a:avLst>
              <a:gd name="adj1" fmla="val 47027"/>
              <a:gd name="adj2" fmla="val 74584"/>
              <a:gd name="adj3" fmla="val 45868"/>
              <a:gd name="adj4" fmla="val 105326"/>
              <a:gd name="adj5" fmla="val 71949"/>
              <a:gd name="adj6" fmla="val 146244"/>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a:defRPr/>
            </a:pPr>
            <a:r>
              <a:rPr lang="en-US" sz="2800" b="1" dirty="0" err="1">
                <a:solidFill>
                  <a:srgbClr val="7030A0"/>
                </a:solidFill>
                <a:effectLst>
                  <a:outerShdw blurRad="38100" dist="38100" dir="2700000" algn="tl">
                    <a:srgbClr val="000000">
                      <a:alpha val="43137"/>
                    </a:srgbClr>
                  </a:outerShdw>
                </a:effectLst>
              </a:rPr>
              <a:t>Falopian</a:t>
            </a:r>
            <a:r>
              <a:rPr lang="en-US" sz="2800" b="1" dirty="0">
                <a:solidFill>
                  <a:srgbClr val="7030A0"/>
                </a:solidFill>
                <a:effectLst>
                  <a:outerShdw blurRad="38100" dist="38100" dir="2700000" algn="tl">
                    <a:srgbClr val="000000">
                      <a:alpha val="43137"/>
                    </a:srgbClr>
                  </a:outerShdw>
                </a:effectLst>
              </a:rPr>
              <a:t> tube</a:t>
            </a:r>
            <a:endParaRPr lang="en-US" sz="2800" dirty="0">
              <a:ln w="18415" cmpd="sng">
                <a:solidFill>
                  <a:srgbClr val="C00000"/>
                </a:solidFill>
                <a:prstDash val="solid"/>
              </a:ln>
              <a:solidFill>
                <a:srgbClr val="C00000"/>
              </a:solidFill>
              <a:latin typeface="Arial" pitchFamily="34" charset="0"/>
              <a:cs typeface="Arial" pitchFamily="34" charset="0"/>
            </a:endParaRPr>
          </a:p>
        </p:txBody>
      </p:sp>
      <p:sp>
        <p:nvSpPr>
          <p:cNvPr id="18" name="AutoShape 13"/>
          <p:cNvSpPr>
            <a:spLocks/>
          </p:cNvSpPr>
          <p:nvPr/>
        </p:nvSpPr>
        <p:spPr bwMode="auto">
          <a:xfrm>
            <a:off x="295244" y="3477638"/>
            <a:ext cx="2286000" cy="951494"/>
          </a:xfrm>
          <a:prstGeom prst="callout2">
            <a:avLst>
              <a:gd name="adj1" fmla="val 33299"/>
              <a:gd name="adj2" fmla="val 77198"/>
              <a:gd name="adj3" fmla="val 45868"/>
              <a:gd name="adj4" fmla="val 105326"/>
              <a:gd name="adj5" fmla="val 27712"/>
              <a:gd name="adj6" fmla="val 129512"/>
            </a:avLst>
          </a:prstGeom>
          <a:noFill/>
          <a:ln w="38100">
            <a:solidFill>
              <a:srgbClr val="0000FF"/>
            </a:solidFill>
            <a:headEnd/>
            <a:tailEnd type="triangle" w="med" len="med"/>
          </a:ln>
          <a:effectLst>
            <a:outerShdw blurRad="50800" dist="38100" dir="8100000" algn="tr" rotWithShape="0">
              <a:prstClr val="black">
                <a:alpha val="40000"/>
              </a:prstClr>
            </a:outerShdw>
          </a:effectLst>
        </p:spPr>
        <p:style>
          <a:lnRef idx="0">
            <a:schemeClr val="accent3"/>
          </a:lnRef>
          <a:fillRef idx="3">
            <a:schemeClr val="accent3"/>
          </a:fillRef>
          <a:effectRef idx="3">
            <a:schemeClr val="accent3"/>
          </a:effectRef>
          <a:fontRef idx="minor">
            <a:schemeClr val="lt1"/>
          </a:fontRef>
        </p:style>
        <p:txBody>
          <a:bodyPr/>
          <a:lstStyle/>
          <a:p>
            <a:pPr algn="ctr">
              <a:defRPr/>
            </a:pPr>
            <a:r>
              <a:rPr lang="en-US" sz="3200" b="1" dirty="0">
                <a:solidFill>
                  <a:srgbClr val="FF0000"/>
                </a:solidFill>
              </a:rPr>
              <a:t>cervix of Uterus</a:t>
            </a:r>
            <a:endParaRPr lang="en-US" sz="3200" dirty="0">
              <a:ln w="18415" cmpd="sng">
                <a:solidFill>
                  <a:srgbClr val="C00000"/>
                </a:solidFill>
                <a:prstDash val="solid"/>
              </a:ln>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p:cTn id="7" dur="1000" fill="hold"/>
                                        <p:tgtEl>
                                          <p:spTgt spid="43014"/>
                                        </p:tgtEl>
                                        <p:attrNameLst>
                                          <p:attrName>ppt_w</p:attrName>
                                        </p:attrNameLst>
                                      </p:cBhvr>
                                      <p:tavLst>
                                        <p:tav tm="0">
                                          <p:val>
                                            <p:fltVal val="0"/>
                                          </p:val>
                                        </p:tav>
                                        <p:tav tm="100000">
                                          <p:val>
                                            <p:strVal val="#ppt_w"/>
                                          </p:val>
                                        </p:tav>
                                      </p:tavLst>
                                    </p:anim>
                                    <p:anim calcmode="lin" valueType="num">
                                      <p:cBhvr>
                                        <p:cTn id="8" dur="1000" fill="hold"/>
                                        <p:tgtEl>
                                          <p:spTgt spid="4301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4" fill="hold" grpId="0" nodeType="afterEffect">
                                  <p:stCondLst>
                                    <p:cond delay="0"/>
                                  </p:stCondLst>
                                  <p:childTnLst>
                                    <p:set>
                                      <p:cBhvr>
                                        <p:cTn id="11" dur="1" fill="hold">
                                          <p:stCondLst>
                                            <p:cond delay="0"/>
                                          </p:stCondLst>
                                        </p:cTn>
                                        <p:tgtEl>
                                          <p:spTgt spid="43015"/>
                                        </p:tgtEl>
                                        <p:attrNameLst>
                                          <p:attrName>style.visibility</p:attrName>
                                        </p:attrNameLst>
                                      </p:cBhvr>
                                      <p:to>
                                        <p:strVal val="visible"/>
                                      </p:to>
                                    </p:set>
                                    <p:animEffect transition="in" filter="wipe(down)">
                                      <p:cBhvr>
                                        <p:cTn id="12" dur="1000"/>
                                        <p:tgtEl>
                                          <p:spTgt spid="430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P spid="430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4281"/>
          <a:stretch/>
        </p:blipFill>
        <p:spPr>
          <a:xfrm>
            <a:off x="1542706" y="857251"/>
            <a:ext cx="7476349" cy="5105867"/>
          </a:xfrm>
        </p:spPr>
      </p:pic>
      <p:sp>
        <p:nvSpPr>
          <p:cNvPr id="3" name="TextBox 2"/>
          <p:cNvSpPr txBox="1"/>
          <p:nvPr/>
        </p:nvSpPr>
        <p:spPr>
          <a:xfrm>
            <a:off x="1" y="955222"/>
            <a:ext cx="2547257" cy="738664"/>
          </a:xfrm>
          <a:prstGeom prst="rect">
            <a:avLst/>
          </a:prstGeom>
          <a:solidFill>
            <a:srgbClr val="FFFF00"/>
          </a:solid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Male genital system</a:t>
            </a:r>
          </a:p>
        </p:txBody>
      </p:sp>
      <p:sp>
        <p:nvSpPr>
          <p:cNvPr id="6" name="Rectangle 5">
            <a:extLst>
              <a:ext uri="{FF2B5EF4-FFF2-40B4-BE49-F238E27FC236}">
                <a16:creationId xmlns:a16="http://schemas.microsoft.com/office/drawing/2014/main" id="{DB805207-5BE2-4FD9-8DA9-EACA1AE18955}"/>
              </a:ext>
            </a:extLst>
          </p:cNvPr>
          <p:cNvSpPr/>
          <p:nvPr/>
        </p:nvSpPr>
        <p:spPr>
          <a:xfrm>
            <a:off x="90865" y="3641293"/>
            <a:ext cx="1542706" cy="2287742"/>
          </a:xfrm>
          <a:prstGeom prst="rect">
            <a:avLst/>
          </a:prstGeom>
        </p:spPr>
        <p:txBody>
          <a:bodyPr wrap="square">
            <a:spAutoFit/>
          </a:bodyPr>
          <a:lstStyle/>
          <a:p>
            <a:pPr marL="0" marR="0" lvl="0" indent="0" algn="justLow" defTabSz="685800" rtl="0" eaLnBrk="1" fontAlgn="auto" latinLnBrk="0" hangingPunct="1">
              <a:lnSpc>
                <a:spcPct val="150000"/>
              </a:lnSpc>
              <a:spcBef>
                <a:spcPts val="0"/>
              </a:spcBef>
              <a:spcAft>
                <a:spcPts val="0"/>
              </a:spcAft>
              <a:buClrTx/>
              <a:buSzTx/>
              <a:buFontTx/>
              <a:buNone/>
              <a:tabLst>
                <a:tab pos="342900" algn="l"/>
                <a:tab pos="2828925" algn="r"/>
                <a:tab pos="3086100" algn="r"/>
              </a:tabLst>
              <a:defRPr/>
            </a:pPr>
            <a:r>
              <a:rPr kumimoji="0" lang="en-US" sz="1200" b="1" i="0" u="none" strike="noStrike" kern="1200" cap="none" spc="-56" normalizeH="0" baseline="0" noProof="0" dirty="0">
                <a:ln>
                  <a:noFill/>
                </a:ln>
                <a:solidFill>
                  <a:srgbClr val="0033CC"/>
                </a:solidFill>
                <a:effectLst/>
                <a:uLnTx/>
                <a:uFillTx/>
                <a:latin typeface="Arial" panose="020B0604020202020204" pitchFamily="34" charset="0"/>
                <a:ea typeface="Times New Roman" panose="02020603050405020304" pitchFamily="18" charset="0"/>
                <a:cs typeface="+mn-cs"/>
              </a:rPr>
              <a:t>1- Testes</a:t>
            </a:r>
            <a:endParaRPr kumimoji="0" lang="en-US" sz="1200" b="1" i="0" u="none" strike="noStrike" kern="120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685800" rtl="0" eaLnBrk="1" fontAlgn="auto" latinLnBrk="0" hangingPunct="1">
              <a:lnSpc>
                <a:spcPct val="150000"/>
              </a:lnSpc>
              <a:spcBef>
                <a:spcPts val="53"/>
              </a:spcBef>
              <a:spcAft>
                <a:spcPts val="0"/>
              </a:spcAft>
              <a:buClrTx/>
              <a:buSzTx/>
              <a:buFontTx/>
              <a:buNone/>
              <a:tabLst>
                <a:tab pos="342900" algn="l"/>
                <a:tab pos="2828925" algn="r"/>
                <a:tab pos="3086100" algn="r"/>
              </a:tabLst>
              <a:defRPr/>
            </a:pPr>
            <a:r>
              <a:rPr kumimoji="0" lang="en-US" sz="1200" b="1" i="0" u="none" strike="noStrike" kern="1200" cap="none" spc="-8" normalizeH="0" baseline="0" noProof="0" dirty="0">
                <a:ln>
                  <a:noFill/>
                </a:ln>
                <a:solidFill>
                  <a:srgbClr val="0033CC"/>
                </a:solidFill>
                <a:effectLst/>
                <a:uLnTx/>
                <a:uFillTx/>
                <a:latin typeface="Arial" panose="020B0604020202020204" pitchFamily="34" charset="0"/>
                <a:ea typeface="Times New Roman" panose="02020603050405020304" pitchFamily="18" charset="0"/>
                <a:cs typeface="+mn-cs"/>
              </a:rPr>
              <a:t>2-  epididymis</a:t>
            </a:r>
            <a:endParaRPr kumimoji="0" lang="en-US" sz="1200" b="1" i="0" u="none" strike="noStrike" kern="120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685800" rtl="0" eaLnBrk="1" fontAlgn="auto" latinLnBrk="0" hangingPunct="1">
              <a:lnSpc>
                <a:spcPct val="150000"/>
              </a:lnSpc>
              <a:spcBef>
                <a:spcPts val="0"/>
              </a:spcBef>
              <a:spcAft>
                <a:spcPts val="0"/>
              </a:spcAft>
              <a:buClrTx/>
              <a:buSzTx/>
              <a:buFontTx/>
              <a:buNone/>
              <a:tabLst>
                <a:tab pos="342900" algn="l"/>
                <a:tab pos="2828925" algn="r"/>
                <a:tab pos="3086100" algn="r"/>
              </a:tabLst>
              <a:defRPr/>
            </a:pPr>
            <a:r>
              <a:rPr kumimoji="0" lang="en-US" sz="1200" b="1" i="0" u="none" strike="noStrike" kern="1200" cap="none" spc="-4" normalizeH="0" baseline="0" noProof="0" dirty="0">
                <a:ln>
                  <a:noFill/>
                </a:ln>
                <a:solidFill>
                  <a:srgbClr val="0033CC"/>
                </a:solidFill>
                <a:effectLst/>
                <a:uLnTx/>
                <a:uFillTx/>
                <a:latin typeface="Arial" panose="020B0604020202020204" pitchFamily="34" charset="0"/>
                <a:ea typeface="Times New Roman" panose="02020603050405020304" pitchFamily="18" charset="0"/>
                <a:cs typeface="+mn-cs"/>
              </a:rPr>
              <a:t>3-  vas deferens</a:t>
            </a:r>
            <a:endParaRPr kumimoji="0" lang="en-US" sz="1200" b="1" i="0" u="none" strike="noStrike" kern="120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685800" rtl="0" eaLnBrk="1" fontAlgn="auto" latinLnBrk="0" hangingPunct="1">
              <a:lnSpc>
                <a:spcPct val="150000"/>
              </a:lnSpc>
              <a:spcBef>
                <a:spcPts val="26"/>
              </a:spcBef>
              <a:spcAft>
                <a:spcPts val="0"/>
              </a:spcAft>
              <a:buClrTx/>
              <a:buSzTx/>
              <a:buFontTx/>
              <a:buNone/>
              <a:tabLst>
                <a:tab pos="342900" algn="l"/>
                <a:tab pos="2828925" algn="r"/>
                <a:tab pos="3086100" algn="r"/>
              </a:tabLst>
              <a:defRPr/>
            </a:pPr>
            <a:r>
              <a:rPr kumimoji="0" lang="en-US" sz="1200" b="1" i="0" u="none" strike="noStrike" kern="1200" cap="none" spc="-4" normalizeH="0" baseline="0" noProof="0" dirty="0">
                <a:ln>
                  <a:noFill/>
                </a:ln>
                <a:solidFill>
                  <a:srgbClr val="0033CC"/>
                </a:solidFill>
                <a:effectLst/>
                <a:uLnTx/>
                <a:uFillTx/>
                <a:latin typeface="Arial" panose="020B0604020202020204" pitchFamily="34" charset="0"/>
                <a:ea typeface="Times New Roman" panose="02020603050405020304" pitchFamily="18" charset="0"/>
                <a:cs typeface="+mn-cs"/>
              </a:rPr>
              <a:t>4- spermatic cord</a:t>
            </a:r>
            <a:endParaRPr kumimoji="0" lang="en-US" sz="1200" b="1" i="0" u="none" strike="noStrike" kern="120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685800" rtl="0" eaLnBrk="1" fontAlgn="auto" latinLnBrk="0" hangingPunct="1">
              <a:lnSpc>
                <a:spcPct val="150000"/>
              </a:lnSpc>
              <a:spcBef>
                <a:spcPts val="0"/>
              </a:spcBef>
              <a:spcAft>
                <a:spcPts val="0"/>
              </a:spcAft>
              <a:buClrTx/>
              <a:buSzTx/>
              <a:buFontTx/>
              <a:buNone/>
              <a:tabLst>
                <a:tab pos="342900" algn="l"/>
                <a:tab pos="2828925" algn="r"/>
                <a:tab pos="3086100" algn="r"/>
              </a:tabLst>
              <a:defRPr/>
            </a:pPr>
            <a:r>
              <a:rPr kumimoji="0" lang="en-US" sz="1200" b="1" i="0" u="none" strike="noStrike" kern="1200" cap="none" spc="-4" normalizeH="0" baseline="0" noProof="0" dirty="0">
                <a:ln>
                  <a:noFill/>
                </a:ln>
                <a:solidFill>
                  <a:srgbClr val="0033CC"/>
                </a:solidFill>
                <a:effectLst/>
                <a:uLnTx/>
                <a:uFillTx/>
                <a:latin typeface="Arial" panose="020B0604020202020204" pitchFamily="34" charset="0"/>
                <a:ea typeface="Times New Roman" panose="02020603050405020304" pitchFamily="18" charset="0"/>
                <a:cs typeface="+mn-cs"/>
              </a:rPr>
              <a:t>5- seminal vesicle</a:t>
            </a:r>
            <a:endParaRPr kumimoji="0" lang="en-US" sz="1200" b="1" i="0" u="none" strike="noStrike" kern="120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685800" rtl="0" eaLnBrk="1" fontAlgn="auto" latinLnBrk="0" hangingPunct="1">
              <a:lnSpc>
                <a:spcPct val="150000"/>
              </a:lnSpc>
              <a:spcBef>
                <a:spcPts val="0"/>
              </a:spcBef>
              <a:spcAft>
                <a:spcPts val="0"/>
              </a:spcAft>
              <a:buClrTx/>
              <a:buSzTx/>
              <a:buFontTx/>
              <a:buNone/>
              <a:tabLst>
                <a:tab pos="342900" algn="l"/>
                <a:tab pos="2828925" algn="r"/>
                <a:tab pos="3086100" algn="r"/>
              </a:tabLst>
              <a:defRPr/>
            </a:pPr>
            <a:r>
              <a:rPr kumimoji="0" lang="en-US" sz="1200" b="1" i="0" u="none" strike="noStrike" kern="1200" cap="none" spc="0" normalizeH="0" baseline="0" noProof="0" dirty="0">
                <a:ln>
                  <a:noFill/>
                </a:ln>
                <a:solidFill>
                  <a:srgbClr val="0033CC"/>
                </a:solidFill>
                <a:effectLst/>
                <a:uLnTx/>
                <a:uFillTx/>
                <a:latin typeface="Arial" panose="020B0604020202020204" pitchFamily="34" charset="0"/>
                <a:ea typeface="Times New Roman" panose="02020603050405020304" pitchFamily="18" charset="0"/>
                <a:cs typeface="+mn-cs"/>
              </a:rPr>
              <a:t>6- ejaculatory duct</a:t>
            </a:r>
            <a:endParaRPr kumimoji="0" lang="en-US" sz="1200" b="1" i="0" u="none" strike="noStrike" kern="120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685800" rtl="0" eaLnBrk="1" fontAlgn="auto" latinLnBrk="0" hangingPunct="1">
              <a:lnSpc>
                <a:spcPct val="150000"/>
              </a:lnSpc>
              <a:spcBef>
                <a:spcPts val="0"/>
              </a:spcBef>
              <a:spcAft>
                <a:spcPts val="0"/>
              </a:spcAft>
              <a:buClrTx/>
              <a:buSzTx/>
              <a:buFontTx/>
              <a:buNone/>
              <a:tabLst>
                <a:tab pos="342900" algn="l"/>
                <a:tab pos="2815114" algn="l"/>
                <a:tab pos="2828925" algn="r"/>
                <a:tab pos="3086100" algn="r"/>
              </a:tabLst>
              <a:defRPr/>
            </a:pPr>
            <a:r>
              <a:rPr kumimoji="0" lang="en-US" sz="1200" b="1" i="0" u="none" strike="noStrike" kern="1200" cap="none" spc="-4" normalizeH="0" baseline="0" noProof="0" dirty="0">
                <a:ln>
                  <a:noFill/>
                </a:ln>
                <a:solidFill>
                  <a:srgbClr val="0033CC"/>
                </a:solidFill>
                <a:effectLst/>
                <a:uLnTx/>
                <a:uFillTx/>
                <a:latin typeface="Arial" panose="020B0604020202020204" pitchFamily="34" charset="0"/>
                <a:ea typeface="Times New Roman" panose="02020603050405020304" pitchFamily="18" charset="0"/>
                <a:cs typeface="+mn-cs"/>
              </a:rPr>
              <a:t>7- prostate gland</a:t>
            </a:r>
            <a:endParaRPr kumimoji="0" lang="en-US" sz="1200" b="1" i="0" u="none" strike="noStrike" kern="120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mn-cs"/>
            </a:endParaRPr>
          </a:p>
          <a:p>
            <a:pPr marL="0" marR="0" lvl="0" indent="0" algn="justLow" defTabSz="685800" rtl="0" eaLnBrk="1" fontAlgn="auto" latinLnBrk="0" hangingPunct="1">
              <a:lnSpc>
                <a:spcPct val="150000"/>
              </a:lnSpc>
              <a:spcBef>
                <a:spcPts val="26"/>
              </a:spcBef>
              <a:spcAft>
                <a:spcPts val="0"/>
              </a:spcAft>
              <a:buClrTx/>
              <a:buSzTx/>
              <a:buFontTx/>
              <a:buNone/>
              <a:tabLst>
                <a:tab pos="342900" algn="l"/>
                <a:tab pos="2828925" algn="r"/>
                <a:tab pos="3086100" algn="r"/>
              </a:tabLst>
              <a:defRPr/>
            </a:pPr>
            <a:r>
              <a:rPr kumimoji="0" lang="en-US" sz="1200" b="1" i="0" u="none" strike="noStrike" kern="1200" cap="none" spc="-11" normalizeH="0" baseline="0" noProof="0" dirty="0">
                <a:ln>
                  <a:noFill/>
                </a:ln>
                <a:solidFill>
                  <a:srgbClr val="0033CC"/>
                </a:solidFill>
                <a:effectLst/>
                <a:uLnTx/>
                <a:uFillTx/>
                <a:latin typeface="Arial" panose="020B0604020202020204" pitchFamily="34" charset="0"/>
                <a:ea typeface="Times New Roman" panose="02020603050405020304" pitchFamily="18" charset="0"/>
                <a:cs typeface="+mn-cs"/>
              </a:rPr>
              <a:t>8- penis</a:t>
            </a:r>
            <a:endParaRPr kumimoji="0" lang="en-US" sz="1200" b="1" i="0" u="none" strike="noStrike" kern="1200" cap="none" spc="0" normalizeH="0" baseline="0" noProof="0" dirty="0">
              <a:ln>
                <a:noFill/>
              </a:ln>
              <a:solidFill>
                <a:srgbClr val="0033CC"/>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2774370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p:cNvPicPr>
            <a:picLocks noChangeAspect="1" noChangeArrowheads="1"/>
          </p:cNvPicPr>
          <p:nvPr/>
        </p:nvPicPr>
        <p:blipFill>
          <a:blip r:embed="rId3" cstate="print"/>
          <a:srcRect l="24239" t="16136" r="35834" b="24274"/>
          <a:stretch>
            <a:fillRect/>
          </a:stretch>
        </p:blipFill>
        <p:spPr bwMode="auto">
          <a:xfrm>
            <a:off x="34136" y="1412776"/>
            <a:ext cx="4742260" cy="5308061"/>
          </a:xfrm>
          <a:prstGeom prst="rect">
            <a:avLst/>
          </a:prstGeom>
          <a:noFill/>
          <a:ln w="9525">
            <a:noFill/>
            <a:miter lim="800000"/>
            <a:headEnd/>
            <a:tailEnd/>
          </a:ln>
          <a:effectLst/>
        </p:spPr>
      </p:pic>
      <p:sp>
        <p:nvSpPr>
          <p:cNvPr id="3" name="Content Placeholder 2"/>
          <p:cNvSpPr txBox="1">
            <a:spLocks/>
          </p:cNvSpPr>
          <p:nvPr/>
        </p:nvSpPr>
        <p:spPr>
          <a:xfrm>
            <a:off x="4357686" y="785794"/>
            <a:ext cx="4392488" cy="1571636"/>
          </a:xfrm>
          <a:prstGeom prst="rect">
            <a:avLst/>
          </a:prstGeom>
          <a:effectLst>
            <a:outerShdw blurRad="63500" sx="102000" sy="102000" algn="ctr" rotWithShape="0">
              <a:prstClr val="black">
                <a:alpha val="40000"/>
              </a:prstClr>
            </a:outerShdw>
          </a:effectLst>
        </p:spPr>
        <p:txBody>
          <a:bodyPr vert="horz">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Lucida Sans Unicode"/>
                <a:ea typeface="+mn-ea"/>
                <a:cs typeface="+mn-cs"/>
              </a:rPr>
              <a:t>in </a:t>
            </a:r>
            <a:r>
              <a:rPr kumimoji="0" 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Lucida Sans Unicode"/>
                <a:ea typeface="+mn-ea"/>
                <a:cs typeface="+mn-cs"/>
              </a:rPr>
              <a:t>seminiferous tubules </a:t>
            </a:r>
            <a:r>
              <a:rPr kumimoji="0" lang="en-US" sz="32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Lucida Sans Unicode"/>
                <a:ea typeface="+mn-ea"/>
                <a:cs typeface="+mn-cs"/>
              </a:rPr>
              <a:t>in testis and stored in epididymis.</a:t>
            </a:r>
          </a:p>
        </p:txBody>
      </p:sp>
      <p:sp>
        <p:nvSpPr>
          <p:cNvPr id="4" name="Text Box 5"/>
          <p:cNvSpPr txBox="1">
            <a:spLocks noChangeArrowheads="1"/>
          </p:cNvSpPr>
          <p:nvPr/>
        </p:nvSpPr>
        <p:spPr bwMode="auto">
          <a:xfrm>
            <a:off x="5004048" y="5229200"/>
            <a:ext cx="3419475" cy="1200329"/>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Lucida Sans Unicode"/>
                <a:ea typeface="+mn-ea"/>
                <a:cs typeface="+mn-cs"/>
              </a:rPr>
              <a:t>seminiferous tubules </a:t>
            </a:r>
          </a:p>
        </p:txBody>
      </p:sp>
      <p:sp>
        <p:nvSpPr>
          <p:cNvPr id="5" name="Line 10"/>
          <p:cNvSpPr>
            <a:spLocks noChangeShapeType="1"/>
          </p:cNvSpPr>
          <p:nvPr/>
        </p:nvSpPr>
        <p:spPr bwMode="auto">
          <a:xfrm flipH="1" flipV="1">
            <a:off x="3851920" y="4869160"/>
            <a:ext cx="1296144" cy="720080"/>
          </a:xfrm>
          <a:prstGeom prst="line">
            <a:avLst/>
          </a:prstGeom>
          <a:noFill/>
          <a:ln w="57150">
            <a:solidFill>
              <a:srgbClr val="66FF33"/>
            </a:solidFill>
            <a:round/>
            <a:headEnd/>
            <a:tailEnd type="triangle" w="med" len="med"/>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Lucida Sans Unicode"/>
                <a:ea typeface="+mn-ea"/>
                <a:cs typeface="+mn-cs"/>
              </a:rPr>
              <a:t>      </a:t>
            </a:r>
            <a:endParaRPr kumimoji="0" lang="ar-SA" sz="1800" b="0" i="0" u="none" strike="noStrike" kern="1200" cap="none" spc="0" normalizeH="0" baseline="0" noProof="0" dirty="0">
              <a:ln>
                <a:noFill/>
              </a:ln>
              <a:solidFill>
                <a:prstClr val="black"/>
              </a:solidFill>
              <a:effectLst/>
              <a:uLnTx/>
              <a:uFillTx/>
              <a:latin typeface="Lucida Sans Unicode"/>
              <a:ea typeface="+mn-ea"/>
              <a:cs typeface="Arial" panose="020B0604020202020204" pitchFamily="34" charset="0"/>
            </a:endParaRPr>
          </a:p>
        </p:txBody>
      </p:sp>
      <p:sp>
        <p:nvSpPr>
          <p:cNvPr id="6" name="Content Placeholder 2"/>
          <p:cNvSpPr txBox="1">
            <a:spLocks/>
          </p:cNvSpPr>
          <p:nvPr/>
        </p:nvSpPr>
        <p:spPr>
          <a:xfrm>
            <a:off x="5214942" y="0"/>
            <a:ext cx="2664296" cy="1224136"/>
          </a:xfrm>
          <a:prstGeom prst="rect">
            <a:avLst/>
          </a:prstGeom>
          <a:effectLst>
            <a:outerShdw blurRad="63500" sx="102000" sy="102000" algn="ctr" rotWithShape="0">
              <a:prstClr val="black">
                <a:alpha val="40000"/>
              </a:prstClr>
            </a:outerShdw>
          </a:effectLst>
        </p:spPr>
        <p:txBody>
          <a:bodyPr vert="horz">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Lucida Sans Unicode"/>
                <a:ea typeface="+mn-ea"/>
                <a:cs typeface="+mn-cs"/>
              </a:rPr>
              <a:t>Site</a:t>
            </a:r>
          </a:p>
        </p:txBody>
      </p:sp>
      <p:pic>
        <p:nvPicPr>
          <p:cNvPr id="7" name="Picture 7" descr="spermies_racing_hg_clr"/>
          <p:cNvPicPr>
            <a:picLocks noChangeAspect="1" noChangeArrowheads="1" noCrop="1"/>
          </p:cNvPicPr>
          <p:nvPr/>
        </p:nvPicPr>
        <p:blipFill>
          <a:blip r:embed="rId4" cstate="print"/>
          <a:srcRect/>
          <a:stretch>
            <a:fillRect/>
          </a:stretch>
        </p:blipFill>
        <p:spPr>
          <a:xfrm rot="2478099">
            <a:off x="2476147" y="4928739"/>
            <a:ext cx="2024972" cy="977970"/>
          </a:xfrm>
          <a:prstGeom prst="rect">
            <a:avLst/>
          </a:prstGeom>
          <a:noFill/>
          <a:ln/>
        </p:spPr>
      </p:pic>
      <p:sp>
        <p:nvSpPr>
          <p:cNvPr id="8" name="Line 8"/>
          <p:cNvSpPr>
            <a:spLocks noChangeShapeType="1"/>
          </p:cNvSpPr>
          <p:nvPr/>
        </p:nvSpPr>
        <p:spPr bwMode="auto">
          <a:xfrm>
            <a:off x="1979712" y="836712"/>
            <a:ext cx="216024" cy="1274440"/>
          </a:xfrm>
          <a:prstGeom prst="line">
            <a:avLst/>
          </a:prstGeom>
          <a:noFill/>
          <a:ln w="38100">
            <a:solidFill>
              <a:schemeClr val="tx1"/>
            </a:solidFill>
            <a:round/>
            <a:headEnd/>
            <a:tailEnd/>
          </a:ln>
          <a:effectLst>
            <a:outerShdw blurRad="63500" sx="102000" sy="102000" algn="ctr" rotWithShape="0">
              <a:prstClr val="black">
                <a:alpha val="40000"/>
              </a:prstClr>
            </a:outerShdw>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ar-SA" sz="1800" b="0" i="0" u="none" strike="noStrike" kern="1200" cap="none" spc="0" normalizeH="0" baseline="0" noProof="0">
              <a:ln>
                <a:noFill/>
              </a:ln>
              <a:solidFill>
                <a:prstClr val="black"/>
              </a:solidFill>
              <a:effectLst/>
              <a:uLnTx/>
              <a:uFillTx/>
              <a:latin typeface="Lucida Sans Unicode"/>
              <a:ea typeface="+mn-ea"/>
              <a:cs typeface="Arial" panose="020B0604020202020204" pitchFamily="34" charset="0"/>
            </a:endParaRPr>
          </a:p>
        </p:txBody>
      </p:sp>
      <p:sp>
        <p:nvSpPr>
          <p:cNvPr id="9" name="Text Box 9"/>
          <p:cNvSpPr txBox="1">
            <a:spLocks noChangeArrowheads="1"/>
          </p:cNvSpPr>
          <p:nvPr/>
        </p:nvSpPr>
        <p:spPr bwMode="auto">
          <a:xfrm>
            <a:off x="395536" y="332656"/>
            <a:ext cx="2736304" cy="646331"/>
          </a:xfrm>
          <a:prstGeom prst="rect">
            <a:avLst/>
          </a:prstGeom>
          <a:noFill/>
          <a:ln w="9525">
            <a:noFill/>
            <a:miter lim="800000"/>
            <a:headEnd/>
            <a:tailEnd/>
          </a:ln>
          <a:effec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Lucida Sans Unicode"/>
                <a:ea typeface="+mn-ea"/>
                <a:cs typeface="+mn-cs"/>
              </a:rPr>
              <a:t>epididymis</a:t>
            </a:r>
            <a:endParaRPr kumimoji="0" lang="en-US" sz="3600" b="1" i="0" u="none" strike="noStrike" kern="1200" cap="none" spc="0" normalizeH="0" baseline="0" noProof="0" dirty="0">
              <a:ln>
                <a:noFill/>
              </a:ln>
              <a:solidFill>
                <a:srgbClr val="0000FF"/>
              </a:solidFill>
              <a:effectLst>
                <a:outerShdw blurRad="38100" dist="38100" dir="2700000" algn="tl">
                  <a:srgbClr val="000000">
                    <a:alpha val="43137"/>
                  </a:srgbClr>
                </a:outerShdw>
              </a:effectLst>
              <a:uLnTx/>
              <a:uFillTx/>
              <a:latin typeface="Lucida Sans Unicode"/>
              <a:ea typeface="+mn-ea"/>
              <a:cs typeface="+mn-cs"/>
            </a:endParaRPr>
          </a:p>
        </p:txBody>
      </p:sp>
      <p:sp>
        <p:nvSpPr>
          <p:cNvPr id="11" name="Rectangle 5"/>
          <p:cNvSpPr txBox="1">
            <a:spLocks noChangeArrowheads="1"/>
          </p:cNvSpPr>
          <p:nvPr/>
        </p:nvSpPr>
        <p:spPr bwMode="auto">
          <a:xfrm>
            <a:off x="4786314" y="2857496"/>
            <a:ext cx="4000528" cy="1428760"/>
          </a:xfrm>
          <a:prstGeom prst="rect">
            <a:avLst/>
          </a:prstGeom>
          <a:noFill/>
          <a:ln w="9525">
            <a:noFill/>
            <a:miter lim="800000"/>
            <a:headEnd/>
            <a:tailEnd/>
          </a:ln>
          <a:effectLst>
            <a:outerShdw blurRad="63500" sx="102000" sy="102000" algn="ctr" rotWithShape="0">
              <a:prstClr val="black">
                <a:alpha val="40000"/>
              </a:prstClr>
            </a:outerShdw>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rPr>
              <a:t>Time: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FF"/>
                </a:solidFill>
                <a:effectLst>
                  <a:outerShdw blurRad="38100" dist="38100" dir="2700000" algn="tl">
                    <a:srgbClr val="000000">
                      <a:alpha val="43137"/>
                    </a:srgbClr>
                  </a:outerShdw>
                </a:effectLst>
                <a:uLnTx/>
                <a:uFillTx/>
                <a:latin typeface="Lucida Sans Unicode"/>
                <a:ea typeface="+mn-ea"/>
                <a:cs typeface="+mn-cs"/>
              </a:rPr>
              <a:t>starting at puberty and continues till old age.</a:t>
            </a:r>
          </a:p>
        </p:txBody>
      </p:sp>
    </p:spTree>
    <p:extLst>
      <p:ext uri="{BB962C8B-B14F-4D97-AF65-F5344CB8AC3E}">
        <p14:creationId xmlns:p14="http://schemas.microsoft.com/office/powerpoint/2010/main" val="23085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1000"/>
                                        <p:tgtEl>
                                          <p:spTgt spid="4"/>
                                        </p:tgtEl>
                                      </p:cBhvr>
                                    </p:animEffect>
                                  </p:childTnLst>
                                </p:cTn>
                              </p:par>
                            </p:childTnLst>
                          </p:cTn>
                        </p:par>
                        <p:par>
                          <p:cTn id="22" fill="hold">
                            <p:stCondLst>
                              <p:cond delay="1000"/>
                            </p:stCondLst>
                            <p:childTnLst>
                              <p:par>
                                <p:cTn id="23" presetID="18" presetClass="entr" presetSubtype="12"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par>
                          <p:cTn id="31" fill="hold">
                            <p:stCondLst>
                              <p:cond delay="500"/>
                            </p:stCondLst>
                            <p:childTnLst>
                              <p:par>
                                <p:cTn id="32" presetID="9"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dissolv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1000"/>
                                        <p:tgtEl>
                                          <p:spTgt spid="9"/>
                                        </p:tgtEl>
                                      </p:cBhvr>
                                    </p:animEffect>
                                  </p:childTnLst>
                                </p:cTn>
                              </p:par>
                            </p:childTnLst>
                          </p:cTn>
                        </p:par>
                        <p:par>
                          <p:cTn id="40" fill="hold">
                            <p:stCondLst>
                              <p:cond delay="1000"/>
                            </p:stCondLst>
                            <p:childTnLst>
                              <p:par>
                                <p:cTn id="41" presetID="22" presetClass="entr" presetSubtype="4"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animBg="1"/>
      <p:bldP spid="6" grpId="0" build="p"/>
      <p:bldP spid="8" grpId="0" animBg="1"/>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3" cstate="print"/>
          <a:srcRect/>
          <a:stretch>
            <a:fillRect/>
          </a:stretch>
        </p:blipFill>
        <p:spPr bwMode="auto">
          <a:xfrm>
            <a:off x="611560" y="908720"/>
            <a:ext cx="2638425" cy="382905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779913" y="908720"/>
            <a:ext cx="4536504" cy="3900242"/>
          </a:xfrm>
          <a:prstGeom prst="rect">
            <a:avLst/>
          </a:prstGeom>
          <a:noFill/>
          <a:ln w="9525">
            <a:noFill/>
            <a:miter lim="800000"/>
            <a:headEnd/>
            <a:tailEnd/>
          </a:ln>
        </p:spPr>
      </p:pic>
      <p:sp>
        <p:nvSpPr>
          <p:cNvPr id="5" name="Rectangle 4"/>
          <p:cNvSpPr txBox="1">
            <a:spLocks noChangeArrowheads="1"/>
          </p:cNvSpPr>
          <p:nvPr/>
        </p:nvSpPr>
        <p:spPr>
          <a:xfrm>
            <a:off x="323528" y="4941168"/>
            <a:ext cx="8568952" cy="1080120"/>
          </a:xfrm>
          <a:prstGeom prst="rect">
            <a:avLst/>
          </a:prstGeom>
          <a:effectLst>
            <a:outerShdw blurRad="63500" sx="102000" sy="102000" algn="ctr" rotWithShape="0">
              <a:prstClr val="black">
                <a:alpha val="40000"/>
              </a:prstClr>
            </a:outerShdw>
          </a:effectLst>
        </p:spPr>
        <p:txBody>
          <a:bodyPr rtlCol="0">
            <a:noAutofit/>
          </a:bodyPr>
          <a:lstStyle/>
          <a:p>
            <a:pPr>
              <a:buFontTx/>
              <a:buChar char="-"/>
              <a:defRPr/>
            </a:pPr>
            <a:r>
              <a:rPr lang="en-US" sz="4000" b="1" dirty="0">
                <a:solidFill>
                  <a:srgbClr val="FF0000"/>
                </a:solidFill>
                <a:effectLst>
                  <a:outerShdw blurRad="38100" dist="38100" dir="2700000" algn="tl">
                    <a:srgbClr val="000000">
                      <a:alpha val="43137"/>
                    </a:srgbClr>
                  </a:outerShdw>
                </a:effectLst>
              </a:rPr>
              <a:t>Primitive germ cells appear at caudal part of yolk sac at the 2</a:t>
            </a:r>
            <a:r>
              <a:rPr lang="en-US" sz="4000" b="1" baseline="30000" dirty="0">
                <a:solidFill>
                  <a:srgbClr val="FF0000"/>
                </a:solidFill>
                <a:effectLst>
                  <a:outerShdw blurRad="38100" dist="38100" dir="2700000" algn="tl">
                    <a:srgbClr val="000000">
                      <a:alpha val="43137"/>
                    </a:srgbClr>
                  </a:outerShdw>
                </a:effectLst>
              </a:rPr>
              <a:t>nd</a:t>
            </a:r>
            <a:r>
              <a:rPr lang="en-US" sz="4000" b="1" dirty="0">
                <a:solidFill>
                  <a:srgbClr val="FF0000"/>
                </a:solidFill>
                <a:effectLst>
                  <a:outerShdw blurRad="38100" dist="38100" dir="2700000" algn="tl">
                    <a:srgbClr val="000000">
                      <a:alpha val="43137"/>
                    </a:srgbClr>
                  </a:outerShdw>
                </a:effectLst>
              </a:rPr>
              <a:t> week.</a:t>
            </a:r>
          </a:p>
        </p:txBody>
      </p:sp>
      <p:sp>
        <p:nvSpPr>
          <p:cNvPr id="6" name="TextBox 5"/>
          <p:cNvSpPr txBox="1">
            <a:spLocks noChangeArrowheads="1"/>
          </p:cNvSpPr>
          <p:nvPr/>
        </p:nvSpPr>
        <p:spPr bwMode="auto">
          <a:xfrm>
            <a:off x="323528" y="180504"/>
            <a:ext cx="8424936" cy="707886"/>
          </a:xfrm>
          <a:prstGeom prst="rect">
            <a:avLst/>
          </a:prstGeom>
          <a:noFill/>
          <a:ln w="9525">
            <a:noFill/>
            <a:miter lim="800000"/>
            <a:headEnd/>
            <a:tailEnd/>
          </a:ln>
        </p:spPr>
        <p:txBody>
          <a:bodyPr wrap="square">
            <a:spAutoFit/>
          </a:bodyPr>
          <a:lstStyle/>
          <a:p>
            <a:pPr algn="ctr"/>
            <a:r>
              <a:rPr lang="en-US" sz="4000" b="1" dirty="0">
                <a:solidFill>
                  <a:srgbClr val="0000FF"/>
                </a:solidFill>
                <a:effectLst>
                  <a:outerShdw blurRad="38100" dist="38100" dir="2700000" algn="tl">
                    <a:srgbClr val="000000">
                      <a:alpha val="43137"/>
                    </a:srgbClr>
                  </a:outerShdw>
                </a:effectLst>
                <a:latin typeface="Tahoma" pitchFamily="34" charset="0"/>
              </a:rPr>
              <a:t>Source of primordial germ cells</a:t>
            </a:r>
          </a:p>
        </p:txBody>
      </p:sp>
      <p:sp>
        <p:nvSpPr>
          <p:cNvPr id="7" name="Line 8"/>
          <p:cNvSpPr>
            <a:spLocks noChangeShapeType="1"/>
          </p:cNvSpPr>
          <p:nvPr/>
        </p:nvSpPr>
        <p:spPr bwMode="auto">
          <a:xfrm flipH="1">
            <a:off x="3851920" y="3429000"/>
            <a:ext cx="1896616" cy="864096"/>
          </a:xfrm>
          <a:prstGeom prst="line">
            <a:avLst/>
          </a:prstGeom>
          <a:noFill/>
          <a:ln w="38100">
            <a:solidFill>
              <a:schemeClr val="tx1"/>
            </a:solidFill>
            <a:round/>
            <a:headEnd/>
            <a:tailEnd/>
          </a:ln>
          <a:effectLst>
            <a:outerShdw blurRad="63500" sx="102000" sy="102000" algn="ctr" rotWithShape="0">
              <a:prstClr val="black">
                <a:alpha val="40000"/>
              </a:prstClr>
            </a:outerShdw>
          </a:effectLst>
        </p:spPr>
        <p:txBody>
          <a:bodyPr/>
          <a:lstStyle/>
          <a:p>
            <a:endParaRPr lang="ar-SA"/>
          </a:p>
        </p:txBody>
      </p:sp>
      <p:sp>
        <p:nvSpPr>
          <p:cNvPr id="8" name="Text Box 9"/>
          <p:cNvSpPr txBox="1">
            <a:spLocks noChangeArrowheads="1"/>
          </p:cNvSpPr>
          <p:nvPr/>
        </p:nvSpPr>
        <p:spPr bwMode="auto">
          <a:xfrm>
            <a:off x="2627784" y="4293096"/>
            <a:ext cx="2539008" cy="769441"/>
          </a:xfrm>
          <a:prstGeom prst="rect">
            <a:avLst/>
          </a:prstGeom>
          <a:noFill/>
          <a:ln w="9525">
            <a:noFill/>
            <a:miter lim="800000"/>
            <a:headEnd/>
            <a:tailEnd/>
          </a:ln>
          <a:effectLst/>
        </p:spPr>
        <p:txBody>
          <a:bodyPr wrap="square">
            <a:spAutoFit/>
          </a:bodyPr>
          <a:lstStyle/>
          <a:p>
            <a:pPr>
              <a:spcBef>
                <a:spcPct val="50000"/>
              </a:spcBef>
            </a:pPr>
            <a:r>
              <a:rPr lang="en-US" sz="4400" b="1" dirty="0">
                <a:solidFill>
                  <a:srgbClr val="0000FF"/>
                </a:solidFill>
                <a:effectLst>
                  <a:outerShdw blurRad="38100" dist="38100" dir="2700000" algn="tl">
                    <a:srgbClr val="000000">
                      <a:alpha val="43137"/>
                    </a:srgbClr>
                  </a:outerShdw>
                </a:effectLst>
              </a:rPr>
              <a:t>yolk sac</a:t>
            </a:r>
          </a:p>
        </p:txBody>
      </p:sp>
      <p:sp>
        <p:nvSpPr>
          <p:cNvPr id="9" name="Line 8"/>
          <p:cNvSpPr>
            <a:spLocks noChangeShapeType="1"/>
          </p:cNvSpPr>
          <p:nvPr/>
        </p:nvSpPr>
        <p:spPr bwMode="auto">
          <a:xfrm>
            <a:off x="1763688" y="3789040"/>
            <a:ext cx="2088232" cy="504056"/>
          </a:xfrm>
          <a:prstGeom prst="line">
            <a:avLst/>
          </a:prstGeom>
          <a:noFill/>
          <a:ln w="38100">
            <a:solidFill>
              <a:schemeClr val="tx1"/>
            </a:solidFill>
            <a:round/>
            <a:headEnd/>
            <a:tailEnd/>
          </a:ln>
          <a:effectLst>
            <a:outerShdw blurRad="63500" sx="102000" sy="102000" algn="ctr" rotWithShape="0">
              <a:prstClr val="black">
                <a:alpha val="40000"/>
              </a:prstClr>
            </a:outerShdw>
          </a:effectLst>
        </p:spPr>
        <p:txBody>
          <a:bodyPr/>
          <a:lstStyle/>
          <a:p>
            <a:endParaRPr lang="ar-SA"/>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251520" y="188640"/>
            <a:ext cx="5256584" cy="2016224"/>
          </a:xfrm>
          <a:prstGeom prst="rect">
            <a:avLst/>
          </a:prstGeom>
          <a:effectLst>
            <a:outerShdw blurRad="63500" sx="102000" sy="102000" algn="ctr" rotWithShape="0">
              <a:prstClr val="black">
                <a:alpha val="40000"/>
              </a:prstClr>
            </a:outerShdw>
          </a:effectLst>
        </p:spPr>
        <p:txBody>
          <a:bodyPr rtlCol="0">
            <a:noAutofit/>
          </a:bodyPr>
          <a:lstStyle/>
          <a:p>
            <a:pPr algn="ctr">
              <a:defRPr/>
            </a:pPr>
            <a:r>
              <a:rPr lang="en-US" sz="4000" b="1" dirty="0">
                <a:solidFill>
                  <a:srgbClr val="FF0000"/>
                </a:solidFill>
                <a:effectLst>
                  <a:outerShdw blurRad="38100" dist="38100" dir="2700000" algn="tl">
                    <a:srgbClr val="000000">
                      <a:alpha val="43137"/>
                    </a:srgbClr>
                  </a:outerShdw>
                </a:effectLst>
              </a:rPr>
              <a:t>Then at the end of  5</a:t>
            </a:r>
            <a:r>
              <a:rPr lang="en-US" sz="4000" b="1" baseline="30000" dirty="0">
                <a:solidFill>
                  <a:srgbClr val="FF0000"/>
                </a:solidFill>
                <a:effectLst>
                  <a:outerShdw blurRad="38100" dist="38100" dir="2700000" algn="tl">
                    <a:srgbClr val="000000">
                      <a:alpha val="43137"/>
                    </a:srgbClr>
                  </a:outerShdw>
                </a:effectLst>
              </a:rPr>
              <a:t>th</a:t>
            </a:r>
            <a:r>
              <a:rPr lang="en-US" sz="4000" b="1" dirty="0">
                <a:solidFill>
                  <a:srgbClr val="FF0000"/>
                </a:solidFill>
                <a:effectLst>
                  <a:outerShdw blurRad="38100" dist="38100" dir="2700000" algn="tl">
                    <a:srgbClr val="000000">
                      <a:alpha val="43137"/>
                    </a:srgbClr>
                  </a:outerShdw>
                </a:effectLst>
              </a:rPr>
              <a:t> week, they migrate to reach developing gonads</a:t>
            </a:r>
          </a:p>
          <a:p>
            <a:pPr algn="ctr">
              <a:buFontTx/>
              <a:buChar char="-"/>
              <a:defRPr/>
            </a:pPr>
            <a:endParaRPr lang="en-US" sz="4000" b="1" dirty="0">
              <a:solidFill>
                <a:srgbClr val="FF0000"/>
              </a:solidFill>
              <a:effectLst>
                <a:outerShdw blurRad="38100" dist="38100" dir="2700000" algn="tl">
                  <a:srgbClr val="000000">
                    <a:alpha val="43137"/>
                  </a:srgbClr>
                </a:outerShdw>
              </a:effectLst>
            </a:endParaRPr>
          </a:p>
        </p:txBody>
      </p:sp>
      <p:pic>
        <p:nvPicPr>
          <p:cNvPr id="15" name="Picture 2" descr="2007-04-02_02-34-31"/>
          <p:cNvPicPr>
            <a:picLocks noChangeAspect="1" noChangeArrowheads="1"/>
          </p:cNvPicPr>
          <p:nvPr/>
        </p:nvPicPr>
        <p:blipFill>
          <a:blip r:embed="rId3" cstate="print">
            <a:clrChange>
              <a:clrFrom>
                <a:srgbClr val="020202"/>
              </a:clrFrom>
              <a:clrTo>
                <a:srgbClr val="020202">
                  <a:alpha val="0"/>
                </a:srgbClr>
              </a:clrTo>
            </a:clrChange>
          </a:blip>
          <a:srcRect l="5666" r="9752"/>
          <a:stretch>
            <a:fillRect/>
          </a:stretch>
        </p:blipFill>
        <p:spPr bwMode="auto">
          <a:xfrm>
            <a:off x="5399087" y="0"/>
            <a:ext cx="3744913" cy="5661025"/>
          </a:xfrm>
          <a:prstGeom prst="rect">
            <a:avLst/>
          </a:prstGeom>
          <a:noFill/>
        </p:spPr>
      </p:pic>
      <p:pic>
        <p:nvPicPr>
          <p:cNvPr id="3" name="Picture 2"/>
          <p:cNvPicPr>
            <a:picLocks noChangeAspect="1" noChangeArrowheads="1"/>
          </p:cNvPicPr>
          <p:nvPr/>
        </p:nvPicPr>
        <p:blipFill>
          <a:blip r:embed="rId4" cstate="print"/>
          <a:srcRect b="58017"/>
          <a:stretch>
            <a:fillRect/>
          </a:stretch>
        </p:blipFill>
        <p:spPr bwMode="auto">
          <a:xfrm>
            <a:off x="0" y="3645024"/>
            <a:ext cx="4953000" cy="2844552"/>
          </a:xfrm>
          <a:prstGeom prst="rect">
            <a:avLst/>
          </a:prstGeom>
          <a:noFill/>
          <a:ln w="9525">
            <a:noFill/>
            <a:miter lim="800000"/>
            <a:headEnd/>
            <a:tailEnd/>
          </a:ln>
        </p:spPr>
      </p:pic>
      <p:sp>
        <p:nvSpPr>
          <p:cNvPr id="7" name="Rectangle 4"/>
          <p:cNvSpPr txBox="1">
            <a:spLocks noChangeArrowheads="1"/>
          </p:cNvSpPr>
          <p:nvPr/>
        </p:nvSpPr>
        <p:spPr>
          <a:xfrm>
            <a:off x="395536" y="2708920"/>
            <a:ext cx="4320480" cy="576064"/>
          </a:xfrm>
          <a:prstGeom prst="rect">
            <a:avLst/>
          </a:prstGeom>
          <a:effectLst>
            <a:outerShdw blurRad="63500" sx="102000" sy="102000" algn="ctr" rotWithShape="0">
              <a:prstClr val="black">
                <a:alpha val="40000"/>
              </a:prstClr>
            </a:outerShdw>
          </a:effectLst>
        </p:spPr>
        <p:txBody>
          <a:bodyPr rtlCol="0">
            <a:noAutofit/>
          </a:bodyPr>
          <a:lstStyle/>
          <a:p>
            <a:pPr algn="ctr">
              <a:defRPr/>
            </a:pPr>
            <a:r>
              <a:rPr lang="en-US" sz="3600" b="1" dirty="0">
                <a:solidFill>
                  <a:srgbClr val="7030A0"/>
                </a:solidFill>
                <a:effectLst>
                  <a:outerShdw blurRad="38100" dist="38100" dir="2700000" algn="tl">
                    <a:srgbClr val="000000">
                      <a:alpha val="43137"/>
                    </a:srgbClr>
                  </a:outerShdw>
                </a:effectLst>
                <a:latin typeface="Tahoma" pitchFamily="34" charset="0"/>
                <a:ea typeface="Tahoma" pitchFamily="34" charset="0"/>
                <a:cs typeface="Tahoma" pitchFamily="34" charset="0"/>
              </a:rPr>
              <a:t>ovary in female).</a:t>
            </a:r>
          </a:p>
        </p:txBody>
      </p:sp>
      <p:cxnSp>
        <p:nvCxnSpPr>
          <p:cNvPr id="9" name="Straight Arrow Connector 8"/>
          <p:cNvCxnSpPr>
            <a:stCxn id="11" idx="0"/>
          </p:cNvCxnSpPr>
          <p:nvPr/>
        </p:nvCxnSpPr>
        <p:spPr>
          <a:xfrm flipH="1" flipV="1">
            <a:off x="6876256" y="3401616"/>
            <a:ext cx="107504" cy="2160240"/>
          </a:xfrm>
          <a:prstGeom prst="straightConnector1">
            <a:avLst/>
          </a:prstGeom>
          <a:ln w="57150">
            <a:solidFill>
              <a:srgbClr val="CCFF66"/>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4"/>
          <p:cNvSpPr txBox="1">
            <a:spLocks noChangeArrowheads="1"/>
          </p:cNvSpPr>
          <p:nvPr/>
        </p:nvSpPr>
        <p:spPr>
          <a:xfrm>
            <a:off x="4823520" y="5561856"/>
            <a:ext cx="4320480" cy="747464"/>
          </a:xfrm>
          <a:prstGeom prst="rect">
            <a:avLst/>
          </a:prstGeom>
          <a:effectLst>
            <a:outerShdw blurRad="63500" sx="102000" sy="102000" algn="ctr" rotWithShape="0">
              <a:prstClr val="black">
                <a:alpha val="40000"/>
              </a:prstClr>
            </a:outerShdw>
          </a:effectLst>
        </p:spPr>
        <p:txBody>
          <a:bodyPr rtlCol="0">
            <a:noAutofit/>
          </a:bodyPr>
          <a:lstStyle/>
          <a:p>
            <a:pPr algn="ctr">
              <a:defRPr/>
            </a:pPr>
            <a:r>
              <a:rPr lang="en-US" sz="4000" b="1" dirty="0">
                <a:solidFill>
                  <a:srgbClr val="002060"/>
                </a:solidFill>
                <a:effectLst>
                  <a:outerShdw blurRad="38100" dist="38100" dir="2700000" algn="tl">
                    <a:srgbClr val="000000">
                      <a:alpha val="43137"/>
                    </a:srgbClr>
                  </a:outerShdw>
                </a:effectLst>
              </a:rPr>
              <a:t>testis in male</a:t>
            </a:r>
          </a:p>
        </p:txBody>
      </p:sp>
      <p:cxnSp>
        <p:nvCxnSpPr>
          <p:cNvPr id="12" name="Straight Arrow Connector 11"/>
          <p:cNvCxnSpPr>
            <a:stCxn id="7" idx="2"/>
          </p:cNvCxnSpPr>
          <p:nvPr/>
        </p:nvCxnSpPr>
        <p:spPr>
          <a:xfrm>
            <a:off x="2555776" y="3284984"/>
            <a:ext cx="1368152" cy="1440160"/>
          </a:xfrm>
          <a:prstGeom prst="straightConnector1">
            <a:avLst/>
          </a:prstGeom>
          <a:ln w="57150">
            <a:solidFill>
              <a:srgbClr val="00FFFF"/>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睾丸（水平切）"/>
          <p:cNvPicPr>
            <a:picLocks noChangeAspect="1" noChangeArrowheads="1"/>
          </p:cNvPicPr>
          <p:nvPr/>
        </p:nvPicPr>
        <p:blipFill>
          <a:blip r:embed="rId3" cstate="print">
            <a:lum bright="-6000" contrast="42000"/>
          </a:blip>
          <a:srcRect t="2481"/>
          <a:stretch>
            <a:fillRect/>
          </a:stretch>
        </p:blipFill>
        <p:spPr>
          <a:xfrm>
            <a:off x="2232025" y="169862"/>
            <a:ext cx="6911975" cy="6688138"/>
          </a:xfrm>
          <a:prstGeom prst="rect">
            <a:avLst/>
          </a:prstGeom>
          <a:noFill/>
          <a:ln/>
        </p:spPr>
      </p:pic>
      <p:sp>
        <p:nvSpPr>
          <p:cNvPr id="3" name="Content Placeholder 2"/>
          <p:cNvSpPr>
            <a:spLocks noGrp="1"/>
          </p:cNvSpPr>
          <p:nvPr>
            <p:ph idx="4294967295"/>
          </p:nvPr>
        </p:nvSpPr>
        <p:spPr>
          <a:xfrm>
            <a:off x="0" y="217488"/>
            <a:ext cx="5508625" cy="2924175"/>
          </a:xfrm>
          <a:effectLst>
            <a:outerShdw blurRad="63500" sx="102000" sy="102000" algn="ctr" rotWithShape="0">
              <a:prstClr val="black">
                <a:alpha val="40000"/>
              </a:prstClr>
            </a:outerShdw>
          </a:effectLst>
        </p:spPr>
        <p:txBody>
          <a:bodyPr>
            <a:normAutofit fontScale="92500"/>
          </a:bodyPr>
          <a:lstStyle/>
          <a:p>
            <a:pPr algn="l" rtl="0">
              <a:buNone/>
              <a:defRPr/>
            </a:pPr>
            <a:r>
              <a:rPr lang="en-US" sz="3600" b="1" dirty="0">
                <a:solidFill>
                  <a:srgbClr val="0000FF"/>
                </a:solidFill>
                <a:effectLst>
                  <a:outerShdw blurRad="38100" dist="38100" dir="2700000" algn="tl">
                    <a:srgbClr val="000000">
                      <a:alpha val="43137"/>
                    </a:srgbClr>
                  </a:outerShdw>
                </a:effectLst>
              </a:rPr>
              <a:t>  In males: Primitive germ cells will be present in seminiferous tubules of testis and named spermatogonia.</a:t>
            </a:r>
          </a:p>
        </p:txBody>
      </p:sp>
      <p:cxnSp>
        <p:nvCxnSpPr>
          <p:cNvPr id="5" name="Straight Arrow Connector 4"/>
          <p:cNvCxnSpPr/>
          <p:nvPr/>
        </p:nvCxnSpPr>
        <p:spPr>
          <a:xfrm flipH="1">
            <a:off x="3419872" y="1700808"/>
            <a:ext cx="1368152" cy="1512168"/>
          </a:xfrm>
          <a:prstGeom prst="straightConnector1">
            <a:avLst/>
          </a:prstGeom>
          <a:ln w="57150">
            <a:solidFill>
              <a:srgbClr val="00FFFF"/>
            </a:solidFill>
            <a:tailEnd type="arrow"/>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3069</TotalTime>
  <Words>1690</Words>
  <Application>Microsoft Office PowerPoint</Application>
  <PresentationFormat>On-screen Show (4:3)</PresentationFormat>
  <Paragraphs>225</Paragraphs>
  <Slides>28</Slides>
  <Notes>16</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28</vt:i4>
      </vt:variant>
    </vt:vector>
  </HeadingPairs>
  <TitlesOfParts>
    <vt:vector size="46" baseType="lpstr">
      <vt:lpstr>Arial</vt:lpstr>
      <vt:lpstr>Arial Black</vt:lpstr>
      <vt:lpstr>Calibri</vt:lpstr>
      <vt:lpstr>Calibri Light</vt:lpstr>
      <vt:lpstr>Copperplate Gothic Bold</vt:lpstr>
      <vt:lpstr>Lucida Sans Unicode</vt:lpstr>
      <vt:lpstr>Symbol</vt:lpstr>
      <vt:lpstr>Tahoma</vt:lpstr>
      <vt:lpstr>Times New Roman</vt:lpstr>
      <vt:lpstr>Verdana</vt:lpstr>
      <vt:lpstr>Wingdings</vt:lpstr>
      <vt:lpstr>Wingdings 2</vt:lpstr>
      <vt:lpstr>Wingdings 3</vt:lpstr>
      <vt:lpstr>Concourse</vt:lpstr>
      <vt:lpstr>Office Theme</vt:lpstr>
      <vt:lpstr>1_Office Theme</vt:lpstr>
      <vt:lpstr>2_Office Theme</vt:lpstr>
      <vt:lpstr>8_Office Theme</vt:lpstr>
      <vt:lpstr>PowerPoint Presentation</vt:lpstr>
      <vt:lpstr>PowerPoint Presentation</vt:lpstr>
      <vt:lpstr>Where Sperm or Ovum are formed?  It is formed inside the gonads (testis or ovary)</vt:lpstr>
      <vt:lpstr>Female Reproductive System</vt:lpstr>
      <vt:lpstr>PowerPoint Presentation</vt:lpstr>
      <vt:lpstr>PowerPoint Presentation</vt:lpstr>
      <vt:lpstr>PowerPoint Presentation</vt:lpstr>
      <vt:lpstr>PowerPoint Presentation</vt:lpstr>
      <vt:lpstr>PowerPoint Presentation</vt:lpstr>
      <vt:lpstr>PowerPoint Presentation</vt:lpstr>
      <vt:lpstr>Aim of Gametogenesis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hanan</dc:creator>
  <cp:lastModifiedBy>HOME</cp:lastModifiedBy>
  <cp:revision>184</cp:revision>
  <dcterms:created xsi:type="dcterms:W3CDTF">2015-12-07T15:28:00Z</dcterms:created>
  <dcterms:modified xsi:type="dcterms:W3CDTF">2020-02-02T19:34:42Z</dcterms:modified>
</cp:coreProperties>
</file>