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4" r:id="rId14"/>
    <p:sldId id="271" r:id="rId15"/>
    <p:sldId id="272" r:id="rId16"/>
    <p:sldId id="273" r:id="rId17"/>
    <p:sldId id="274" r:id="rId18"/>
    <p:sldId id="287" r:id="rId19"/>
    <p:sldId id="288" r:id="rId20"/>
    <p:sldId id="275" r:id="rId21"/>
    <p:sldId id="276" r:id="rId22"/>
    <p:sldId id="277" r:id="rId23"/>
    <p:sldId id="278" r:id="rId24"/>
    <p:sldId id="279" r:id="rId25"/>
    <p:sldId id="280" r:id="rId26"/>
    <p:sldId id="281" r:id="rId27"/>
    <p:sldId id="282" r:id="rId28"/>
    <p:sldId id="290" r:id="rId29"/>
    <p:sldId id="291" r:id="rId30"/>
    <p:sldId id="292" r:id="rId31"/>
    <p:sldId id="293" r:id="rId32"/>
    <p:sldId id="294"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8" autoAdjust="0"/>
  </p:normalViewPr>
  <p:slideViewPr>
    <p:cSldViewPr>
      <p:cViewPr>
        <p:scale>
          <a:sx n="69" d="100"/>
          <a:sy n="69" d="100"/>
        </p:scale>
        <p:origin x="-79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24320-9AF0-4696-AD9D-C501BB99F14C}" type="datetimeFigureOut">
              <a:rPr lang="en-GB" smtClean="0"/>
              <a:t>20/02/2019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A4631-62D3-458E-B0EA-DA8471FE8434}" type="slidenum">
              <a:rPr lang="en-GB" smtClean="0"/>
              <a:t>‹#›</a:t>
            </a:fld>
            <a:endParaRPr lang="en-GB"/>
          </a:p>
        </p:txBody>
      </p:sp>
    </p:spTree>
    <p:extLst>
      <p:ext uri="{BB962C8B-B14F-4D97-AF65-F5344CB8AC3E}">
        <p14:creationId xmlns:p14="http://schemas.microsoft.com/office/powerpoint/2010/main" val="330147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A84AC19-AC12-436E-84A4-5974AA1C6E0C}" type="datetime1">
              <a:rPr lang="en-US" smtClean="0"/>
              <a:t>2/20/2019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5F8090-09D6-45DB-8555-78F4768F11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8EF97-B0B1-42BE-8E9A-1106327B9E0A}"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705D5C-2341-4398-A983-C9F0786FC907}"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BB3A17-1E2E-4C69-BAD1-5C218177B15A}"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136849-81F3-475D-A0AD-2ABCD3F7B9CE}"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F8090-09D6-45DB-8555-78F4768F11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41BB33-3E87-4EC8-B0AC-18F851B630C0}"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548D28-B233-48D2-ADCD-0BDE2FCB0BAC}" type="datetime1">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960F7C-FD35-47C7-B982-4D96F86B8FE1}" type="datetime1">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A24CF-B134-40EA-8A4A-88A5D1B6CF9D}" type="datetime1">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A852F9-AB7E-4803-BE5A-320A3E095EAA}"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F8090-09D6-45DB-8555-78F4768F11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57451A-741B-43EB-9C1F-162A89221980}" type="datetime1">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15F8090-09D6-45DB-8555-78F4768F11C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alpha val="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7A1A03-A955-482C-AC1B-71CB87B97C00}" type="datetime1">
              <a:rPr lang="en-US" smtClean="0"/>
              <a:t>2/20/2019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5F8090-09D6-45DB-8555-78F4768F11C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cheuermann's_disease" TargetMode="External"/><Relationship Id="rId7" Type="http://schemas.openxmlformats.org/officeDocument/2006/relationships/hyperlink" Target="https://en.wikipedia.org/wiki/Multiple_myeloma" TargetMode="External"/><Relationship Id="rId2" Type="http://schemas.openxmlformats.org/officeDocument/2006/relationships/hyperlink" Target="https://en.wikipedia.org/wiki/Arthritis" TargetMode="External"/><Relationship Id="rId1" Type="http://schemas.openxmlformats.org/officeDocument/2006/relationships/slideLayout" Target="../slideLayouts/slideLayout2.xml"/><Relationship Id="rId6" Type="http://schemas.openxmlformats.org/officeDocument/2006/relationships/hyperlink" Target="https://en.wikipedia.org/wiki/Vertebra" TargetMode="External"/><Relationship Id="rId5" Type="http://schemas.openxmlformats.org/officeDocument/2006/relationships/hyperlink" Target="https://en.wikipedia.org/wiki/Compression_fracture" TargetMode="External"/><Relationship Id="rId4" Type="http://schemas.openxmlformats.org/officeDocument/2006/relationships/hyperlink" Target="https://en.wikipedia.org/wiki/Osteoporosi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63031"/>
            <a:ext cx="7772400" cy="1470025"/>
          </a:xfrm>
        </p:spPr>
        <p:txBody>
          <a:bodyPr>
            <a:noAutofit/>
          </a:bodyPr>
          <a:lstStyle/>
          <a:p>
            <a:pPr algn="ctr"/>
            <a:r>
              <a:rPr lang="en-US" sz="9600" b="1" i="1" dirty="0" smtClean="0"/>
              <a:t>Kyphosis </a:t>
            </a:r>
            <a:endParaRPr lang="ar-JO" sz="9600" b="1" i="1" dirty="0"/>
          </a:p>
        </p:txBody>
      </p:sp>
      <p:sp>
        <p:nvSpPr>
          <p:cNvPr id="4" name="Slide Number Placeholder 3"/>
          <p:cNvSpPr>
            <a:spLocks noGrp="1"/>
          </p:cNvSpPr>
          <p:nvPr>
            <p:ph type="sldNum" sz="quarter" idx="12"/>
          </p:nvPr>
        </p:nvSpPr>
        <p:spPr/>
        <p:txBody>
          <a:bodyPr/>
          <a:lstStyle/>
          <a:p>
            <a:fld id="{815F8090-09D6-45DB-8555-78F4768F11CF}" type="slidenum">
              <a:rPr lang="en-US" smtClean="0"/>
              <a:t>1</a:t>
            </a:fld>
            <a:endParaRPr lang="en-US"/>
          </a:p>
        </p:txBody>
      </p:sp>
    </p:spTree>
    <p:extLst>
      <p:ext uri="{BB962C8B-B14F-4D97-AF65-F5344CB8AC3E}">
        <p14:creationId xmlns:p14="http://schemas.microsoft.com/office/powerpoint/2010/main" val="260209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496944" cy="5616624"/>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rPr>
              <a:t>Congenital Kyphosis: </a:t>
            </a:r>
          </a:p>
          <a:p>
            <a:pPr algn="ctr">
              <a:buFontTx/>
              <a:buChar char="-"/>
            </a:pPr>
            <a:r>
              <a:rPr lang="en-US" dirty="0" smtClean="0"/>
              <a:t>This is </a:t>
            </a:r>
            <a:r>
              <a:rPr lang="en-US" b="1" dirty="0" smtClean="0">
                <a:solidFill>
                  <a:srgbClr val="C00000"/>
                </a:solidFill>
              </a:rPr>
              <a:t>the rarest </a:t>
            </a:r>
            <a:r>
              <a:rPr lang="en-US" dirty="0" smtClean="0"/>
              <a:t>form of kyphosis.</a:t>
            </a:r>
          </a:p>
          <a:p>
            <a:pPr marL="0" indent="0" algn="ctr">
              <a:buNone/>
            </a:pPr>
            <a:r>
              <a:rPr lang="en-US" dirty="0" smtClean="0"/>
              <a:t>- Congenital </a:t>
            </a:r>
            <a:r>
              <a:rPr lang="en-US" dirty="0" smtClean="0">
                <a:solidFill>
                  <a:srgbClr val="C00000"/>
                </a:solidFill>
              </a:rPr>
              <a:t>kyphosis (found at birth) </a:t>
            </a:r>
            <a:r>
              <a:rPr lang="en-US" dirty="0" smtClean="0"/>
              <a:t>is caused by  abnormal development of the vertebrae before birth, and can cause vertebrae to </a:t>
            </a:r>
            <a:r>
              <a:rPr lang="en-US" dirty="0" smtClean="0">
                <a:solidFill>
                  <a:srgbClr val="002060"/>
                </a:solidFill>
              </a:rPr>
              <a:t>fuse together</a:t>
            </a:r>
            <a:r>
              <a:rPr lang="en-US" dirty="0" smtClean="0"/>
              <a:t>. </a:t>
            </a:r>
          </a:p>
          <a:p>
            <a:pPr algn="ctr">
              <a:buNone/>
            </a:pPr>
            <a:r>
              <a:rPr lang="en-US" dirty="0">
                <a:solidFill>
                  <a:srgbClr val="C00000"/>
                </a:solidFill>
              </a:rPr>
              <a:t> </a:t>
            </a:r>
            <a:r>
              <a:rPr lang="en-US" dirty="0" smtClean="0">
                <a:solidFill>
                  <a:srgbClr val="C00000"/>
                </a:solidFill>
              </a:rPr>
              <a:t>- Surgery</a:t>
            </a:r>
            <a:r>
              <a:rPr lang="en-US" dirty="0" smtClean="0">
                <a:solidFill>
                  <a:srgbClr val="00B0F0"/>
                </a:solidFill>
              </a:rPr>
              <a:t> </a:t>
            </a:r>
            <a:r>
              <a:rPr lang="en-US" dirty="0" smtClean="0"/>
              <a:t>is usually recommended when kyphosis affects an infant, and can help treat the disorder before it worsens.</a:t>
            </a:r>
          </a:p>
          <a:p>
            <a:pPr>
              <a:buNone/>
            </a:pP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10</a:t>
            </a:fld>
            <a:endParaRPr lang="en-US"/>
          </a:p>
        </p:txBody>
      </p:sp>
    </p:spTree>
    <p:extLst>
      <p:ext uri="{BB962C8B-B14F-4D97-AF65-F5344CB8AC3E}">
        <p14:creationId xmlns:p14="http://schemas.microsoft.com/office/powerpoint/2010/main" val="167499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2"/>
          </p:nvPr>
        </p:nvSpPr>
        <p:spPr>
          <a:xfrm>
            <a:off x="457200" y="260648"/>
            <a:ext cx="3008313" cy="5865515"/>
          </a:xfrm>
          <a:blipFill>
            <a:blip r:embed="rId2" cstate="print"/>
            <a:stretch>
              <a:fillRect/>
            </a:stretch>
          </a:blipFill>
        </p:spPr>
        <p:txBody>
          <a:bodyPr/>
          <a:lstStyle/>
          <a:p>
            <a:endParaRPr lang="en-US" dirty="0"/>
          </a:p>
        </p:txBody>
      </p:sp>
      <p:sp>
        <p:nvSpPr>
          <p:cNvPr id="3" name="Content Placeholder 2"/>
          <p:cNvSpPr>
            <a:spLocks noGrp="1"/>
          </p:cNvSpPr>
          <p:nvPr>
            <p:ph sz="half" idx="1"/>
          </p:nvPr>
        </p:nvSpPr>
        <p:spPr>
          <a:xfrm>
            <a:off x="3575050" y="188640"/>
            <a:ext cx="5389438" cy="6336704"/>
          </a:xfrm>
        </p:spPr>
        <p:txBody>
          <a:bodyPr>
            <a:normAutofit fontScale="92500" lnSpcReduction="10000"/>
          </a:bodyPr>
          <a:lstStyle/>
          <a:p>
            <a:pPr algn="l">
              <a:buNone/>
            </a:pPr>
            <a:r>
              <a:rPr lang="en-US" sz="3600" b="1" dirty="0" smtClean="0">
                <a:solidFill>
                  <a:srgbClr val="C00000"/>
                </a:solidFill>
              </a:rPr>
              <a:t>There are two basic types of congenital kyphosis: 1.</a:t>
            </a:r>
            <a:r>
              <a:rPr lang="en-US" dirty="0" smtClean="0"/>
              <a:t>Failure of formation </a:t>
            </a:r>
          </a:p>
          <a:p>
            <a:pPr algn="l">
              <a:buNone/>
            </a:pPr>
            <a:r>
              <a:rPr lang="en-US" dirty="0"/>
              <a:t> </a:t>
            </a:r>
            <a:r>
              <a:rPr lang="en-US" dirty="0" smtClean="0"/>
              <a:t>   </a:t>
            </a:r>
            <a:r>
              <a:rPr lang="en-US" sz="3500" dirty="0" smtClean="0">
                <a:solidFill>
                  <a:srgbClr val="C00000"/>
                </a:solidFill>
              </a:rPr>
              <a:t>2.</a:t>
            </a:r>
            <a:r>
              <a:rPr lang="en-US" dirty="0" smtClean="0"/>
              <a:t>Failure of segmentation. </a:t>
            </a:r>
          </a:p>
          <a:p>
            <a:pPr algn="l">
              <a:buNone/>
            </a:pPr>
            <a:r>
              <a:rPr lang="en-US" b="1" dirty="0">
                <a:solidFill>
                  <a:srgbClr val="00B0F0"/>
                </a:solidFill>
              </a:rPr>
              <a:t> </a:t>
            </a:r>
            <a:r>
              <a:rPr lang="en-US" b="1" dirty="0" smtClean="0">
                <a:solidFill>
                  <a:srgbClr val="00B0F0"/>
                </a:solidFill>
              </a:rPr>
              <a:t>1.</a:t>
            </a:r>
            <a:r>
              <a:rPr lang="en-US" b="1" dirty="0" smtClean="0">
                <a:solidFill>
                  <a:srgbClr val="FF0000"/>
                </a:solidFill>
              </a:rPr>
              <a:t>The failure of formation</a:t>
            </a:r>
            <a:r>
              <a:rPr lang="en-US" dirty="0" smtClean="0">
                <a:solidFill>
                  <a:srgbClr val="FF0000"/>
                </a:solidFill>
              </a:rPr>
              <a:t> </a:t>
            </a:r>
            <a:r>
              <a:rPr lang="en-US" sz="3300" b="1" dirty="0" smtClean="0">
                <a:solidFill>
                  <a:schemeClr val="tx1"/>
                </a:solidFill>
              </a:rPr>
              <a:t>(Type I deformity) : </a:t>
            </a:r>
            <a:r>
              <a:rPr lang="en-US" dirty="0" smtClean="0"/>
              <a:t>of a portion of one or more vertebral bodies most often occurring in the </a:t>
            </a:r>
            <a:r>
              <a:rPr lang="en-US" dirty="0" smtClean="0">
                <a:solidFill>
                  <a:srgbClr val="FF0000"/>
                </a:solidFill>
              </a:rPr>
              <a:t>thoracolumbar spine</a:t>
            </a:r>
            <a:r>
              <a:rPr lang="en-US" dirty="0" smtClean="0"/>
              <a:t>, results in a kyphosis that usually  </a:t>
            </a:r>
            <a:r>
              <a:rPr lang="en-US" dirty="0" smtClean="0">
                <a:solidFill>
                  <a:srgbClr val="00B050"/>
                </a:solidFill>
              </a:rPr>
              <a:t>worsens with growth .</a:t>
            </a:r>
          </a:p>
          <a:p>
            <a:pPr algn="l">
              <a:buNone/>
            </a:pPr>
            <a:r>
              <a:rPr lang="en-US" dirty="0" smtClean="0"/>
              <a:t>The deformity is usually </a:t>
            </a:r>
            <a:r>
              <a:rPr lang="en-US" b="1" dirty="0" smtClean="0">
                <a:solidFill>
                  <a:srgbClr val="FF0000"/>
                </a:solidFill>
              </a:rPr>
              <a:t>visible at birth as a lump or bump on the infant's spine.</a:t>
            </a:r>
            <a:r>
              <a:rPr lang="en-US" dirty="0" smtClean="0">
                <a:solidFill>
                  <a:srgbClr val="FF0000"/>
                </a:solidFill>
              </a:rPr>
              <a:t>.</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815F8090-09D6-45DB-8555-78F4768F11CF}" type="slidenum">
              <a:rPr lang="en-US" smtClean="0"/>
              <a:t>11</a:t>
            </a:fld>
            <a:endParaRPr lang="en-US"/>
          </a:p>
        </p:txBody>
      </p:sp>
    </p:spTree>
    <p:extLst>
      <p:ext uri="{BB962C8B-B14F-4D97-AF65-F5344CB8AC3E}">
        <p14:creationId xmlns:p14="http://schemas.microsoft.com/office/powerpoint/2010/main" val="58780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395536" y="332656"/>
            <a:ext cx="3528392" cy="6120680"/>
          </a:xfrm>
          <a:blipFill>
            <a:blip r:embed="rId2" cstate="print"/>
            <a:stretch>
              <a:fillRect/>
            </a:stretch>
          </a:blipFill>
        </p:spPr>
        <p:txBody>
          <a:bodyPr/>
          <a:lstStyle/>
          <a:p>
            <a:endParaRPr lang="en-US" dirty="0"/>
          </a:p>
        </p:txBody>
      </p:sp>
      <p:sp>
        <p:nvSpPr>
          <p:cNvPr id="3" name="Content Placeholder 2"/>
          <p:cNvSpPr>
            <a:spLocks noGrp="1"/>
          </p:cNvSpPr>
          <p:nvPr>
            <p:ph sz="half" idx="1"/>
          </p:nvPr>
        </p:nvSpPr>
        <p:spPr>
          <a:xfrm>
            <a:off x="4032250" y="404664"/>
            <a:ext cx="5111750" cy="5853113"/>
          </a:xfrm>
        </p:spPr>
        <p:txBody>
          <a:bodyPr>
            <a:normAutofit/>
          </a:bodyPr>
          <a:lstStyle/>
          <a:p>
            <a:pPr algn="l">
              <a:buNone/>
            </a:pPr>
            <a:r>
              <a:rPr lang="en-US" sz="4000" b="1" dirty="0" smtClean="0">
                <a:solidFill>
                  <a:srgbClr val="FF0000"/>
                </a:solidFill>
              </a:rPr>
              <a:t>2.The failure of segmentation deformity </a:t>
            </a:r>
            <a:r>
              <a:rPr lang="en-US" b="1" dirty="0" smtClean="0">
                <a:solidFill>
                  <a:schemeClr val="tx1"/>
                </a:solidFill>
              </a:rPr>
              <a:t>(Type II deformity)</a:t>
            </a:r>
            <a:r>
              <a:rPr lang="en-US" dirty="0" smtClean="0">
                <a:solidFill>
                  <a:schemeClr val="tx1"/>
                </a:solidFill>
              </a:rPr>
              <a:t> : </a:t>
            </a:r>
            <a:r>
              <a:rPr lang="en-US" dirty="0" smtClean="0"/>
              <a:t>occurs as two or more vertebrae fail to separate and to form normal discs and rectangular bones. This type of congenital kyphosis is often more likely to be diagnosed later, after the child is walking</a:t>
            </a:r>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12</a:t>
            </a:fld>
            <a:endParaRPr lang="en-US"/>
          </a:p>
        </p:txBody>
      </p:sp>
    </p:spTree>
    <p:extLst>
      <p:ext uri="{BB962C8B-B14F-4D97-AF65-F5344CB8AC3E}">
        <p14:creationId xmlns:p14="http://schemas.microsoft.com/office/powerpoint/2010/main" val="318631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user\Desktop\congenital_kyphosis_classif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15F8090-09D6-45DB-8555-78F4768F11CF}" type="slidenum">
              <a:rPr lang="en-US" smtClean="0"/>
              <a:t>13</a:t>
            </a:fld>
            <a:endParaRPr lang="en-US"/>
          </a:p>
        </p:txBody>
      </p:sp>
    </p:spTree>
    <p:extLst>
      <p:ext uri="{BB962C8B-B14F-4D97-AF65-F5344CB8AC3E}">
        <p14:creationId xmlns:p14="http://schemas.microsoft.com/office/powerpoint/2010/main" val="14290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0128"/>
            <a:ext cx="7772400" cy="1470025"/>
          </a:xfrm>
        </p:spPr>
        <p:txBody>
          <a:bodyPr/>
          <a:lstStyle/>
          <a:p>
            <a:pPr algn="ctr"/>
            <a:r>
              <a:rPr lang="en-US" b="1" dirty="0" smtClean="0">
                <a:solidFill>
                  <a:schemeClr val="bg1"/>
                </a:solidFill>
              </a:rPr>
              <a:t>Treatment</a:t>
            </a:r>
            <a:endParaRPr lang="ar-JO" b="1" dirty="0">
              <a:solidFill>
                <a:schemeClr val="bg1"/>
              </a:solidFill>
            </a:endParaRPr>
          </a:p>
        </p:txBody>
      </p:sp>
      <p:sp>
        <p:nvSpPr>
          <p:cNvPr id="3" name="Subtitle 2"/>
          <p:cNvSpPr>
            <a:spLocks noGrp="1"/>
          </p:cNvSpPr>
          <p:nvPr>
            <p:ph type="subTitle" idx="1"/>
          </p:nvPr>
        </p:nvSpPr>
        <p:spPr>
          <a:xfrm>
            <a:off x="827584" y="1772816"/>
            <a:ext cx="8280920" cy="1296144"/>
          </a:xfrm>
        </p:spPr>
        <p:txBody>
          <a:bodyPr>
            <a:noAutofit/>
          </a:bodyPr>
          <a:lstStyle/>
          <a:p>
            <a:pPr algn="l" rtl="0"/>
            <a:r>
              <a:rPr lang="en-US" sz="2400" b="1" dirty="0">
                <a:solidFill>
                  <a:schemeClr val="tx1"/>
                </a:solidFill>
              </a:rPr>
              <a:t>Congenital kyphosis </a:t>
            </a:r>
            <a:r>
              <a:rPr lang="en-US" sz="2400" b="1" dirty="0" smtClean="0">
                <a:solidFill>
                  <a:schemeClr val="tx1"/>
                </a:solidFill>
              </a:rPr>
              <a:t> :</a:t>
            </a:r>
          </a:p>
          <a:p>
            <a:pPr algn="l" rtl="0"/>
            <a:r>
              <a:rPr lang="en-US" sz="2400" b="1" dirty="0" smtClean="0">
                <a:solidFill>
                  <a:schemeClr val="tx1"/>
                </a:solidFill>
              </a:rPr>
              <a:t>Treated by surgical intervention.</a:t>
            </a:r>
          </a:p>
        </p:txBody>
      </p:sp>
      <p:sp>
        <p:nvSpPr>
          <p:cNvPr id="5" name="Slide Number Placeholder 4"/>
          <p:cNvSpPr>
            <a:spLocks noGrp="1"/>
          </p:cNvSpPr>
          <p:nvPr>
            <p:ph type="sldNum" sz="quarter" idx="12"/>
          </p:nvPr>
        </p:nvSpPr>
        <p:spPr/>
        <p:txBody>
          <a:bodyPr/>
          <a:lstStyle/>
          <a:p>
            <a:fld id="{815F8090-09D6-45DB-8555-78F4768F11CF}" type="slidenum">
              <a:rPr lang="en-US" smtClean="0"/>
              <a:t>14</a:t>
            </a:fld>
            <a:endParaRPr lang="en-US"/>
          </a:p>
        </p:txBody>
      </p:sp>
    </p:spTree>
    <p:extLst>
      <p:ext uri="{BB962C8B-B14F-4D97-AF65-F5344CB8AC3E}">
        <p14:creationId xmlns:p14="http://schemas.microsoft.com/office/powerpoint/2010/main" val="124523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4624"/>
            <a:ext cx="7772400" cy="1470025"/>
          </a:xfrm>
        </p:spPr>
        <p:txBody>
          <a:bodyPr>
            <a:normAutofit fontScale="90000"/>
          </a:bodyPr>
          <a:lstStyle/>
          <a:p>
            <a:pPr marL="285750" indent="-285750" algn="ctr" rtl="0"/>
            <a:r>
              <a:rPr lang="en-US" b="1" dirty="0"/>
              <a:t>Adolescent kyphosis </a:t>
            </a:r>
            <a:r>
              <a:rPr lang="en-US" b="1" dirty="0">
                <a:solidFill>
                  <a:srgbClr val="FF0000"/>
                </a:solidFill>
              </a:rPr>
              <a:t>(</a:t>
            </a:r>
            <a:r>
              <a:rPr lang="en-US" b="1" dirty="0" err="1">
                <a:solidFill>
                  <a:srgbClr val="FF0000"/>
                </a:solidFill>
              </a:rPr>
              <a:t>Scheuermann’s</a:t>
            </a:r>
            <a:r>
              <a:rPr lang="en-US" b="1" dirty="0">
                <a:solidFill>
                  <a:srgbClr val="FF0000"/>
                </a:solidFill>
              </a:rPr>
              <a:t> disease)</a:t>
            </a:r>
          </a:p>
        </p:txBody>
      </p:sp>
      <p:sp>
        <p:nvSpPr>
          <p:cNvPr id="3" name="Subtitle 2"/>
          <p:cNvSpPr>
            <a:spLocks noGrp="1"/>
          </p:cNvSpPr>
          <p:nvPr>
            <p:ph type="subTitle" idx="1"/>
          </p:nvPr>
        </p:nvSpPr>
        <p:spPr>
          <a:xfrm>
            <a:off x="642794" y="1772816"/>
            <a:ext cx="8681734" cy="4824536"/>
          </a:xfrm>
        </p:spPr>
        <p:txBody>
          <a:bodyPr>
            <a:normAutofit/>
          </a:bodyPr>
          <a:lstStyle/>
          <a:p>
            <a:pPr algn="l"/>
            <a:r>
              <a:rPr lang="en-US" sz="3000" dirty="0" smtClean="0">
                <a:solidFill>
                  <a:srgbClr val="FF0000"/>
                </a:solidFill>
                <a:latin typeface="AGaramond-Regular"/>
              </a:rPr>
              <a:t>‘</a:t>
            </a:r>
            <a:r>
              <a:rPr lang="en-US" sz="3000" b="1" i="1" dirty="0" smtClean="0">
                <a:solidFill>
                  <a:srgbClr val="FF0000"/>
                </a:solidFill>
                <a:latin typeface="AGaramond-Regular"/>
              </a:rPr>
              <a:t>Developmental </a:t>
            </a:r>
            <a:r>
              <a:rPr lang="en-US" sz="3000" dirty="0" smtClean="0">
                <a:solidFill>
                  <a:srgbClr val="FF0000"/>
                </a:solidFill>
                <a:latin typeface="AGaramond-Regular"/>
              </a:rPr>
              <a:t>’ </a:t>
            </a:r>
            <a:r>
              <a:rPr lang="en-US" sz="3000" dirty="0">
                <a:solidFill>
                  <a:srgbClr val="FF0000"/>
                </a:solidFill>
                <a:latin typeface="AGaramond-Regular"/>
              </a:rPr>
              <a:t>disorder in which </a:t>
            </a:r>
            <a:r>
              <a:rPr lang="en-US" sz="3000" dirty="0" smtClean="0">
                <a:solidFill>
                  <a:srgbClr val="FF0000"/>
                </a:solidFill>
                <a:latin typeface="AGaramond-Regular"/>
              </a:rPr>
              <a:t>there</a:t>
            </a:r>
          </a:p>
          <a:p>
            <a:pPr algn="l"/>
            <a:r>
              <a:rPr lang="en-US" sz="3000" dirty="0" smtClean="0">
                <a:solidFill>
                  <a:srgbClr val="FF0000"/>
                </a:solidFill>
                <a:latin typeface="AGaramond-Regular"/>
              </a:rPr>
              <a:t>is </a:t>
            </a:r>
            <a:r>
              <a:rPr lang="en-US" sz="3000" dirty="0">
                <a:solidFill>
                  <a:srgbClr val="FF0000"/>
                </a:solidFill>
                <a:latin typeface="AGaramond-Regular"/>
              </a:rPr>
              <a:t>abnormal ossification (and possibly some</a:t>
            </a:r>
          </a:p>
          <a:p>
            <a:pPr algn="l" rtl="0"/>
            <a:r>
              <a:rPr lang="en-US" sz="3000" dirty="0" smtClean="0">
                <a:solidFill>
                  <a:srgbClr val="FF0000"/>
                </a:solidFill>
                <a:latin typeface="AGaramond-Regular"/>
              </a:rPr>
              <a:t>fragmentation</a:t>
            </a:r>
            <a:r>
              <a:rPr lang="en-US" sz="3000" dirty="0">
                <a:solidFill>
                  <a:srgbClr val="FF0000"/>
                </a:solidFill>
                <a:latin typeface="AGaramond-Regular"/>
              </a:rPr>
              <a:t>) of the ring </a:t>
            </a:r>
            <a:r>
              <a:rPr lang="en-US" sz="3000" dirty="0" smtClean="0">
                <a:solidFill>
                  <a:srgbClr val="FF0000"/>
                </a:solidFill>
                <a:latin typeface="AGaramond-Regular"/>
              </a:rPr>
              <a:t>epiphyses.</a:t>
            </a:r>
          </a:p>
          <a:p>
            <a:pPr algn="l" rtl="0"/>
            <a:endParaRPr lang="en-US" dirty="0" smtClean="0">
              <a:solidFill>
                <a:srgbClr val="FF0000"/>
              </a:solidFill>
              <a:latin typeface="AGaramond-Regular"/>
            </a:endParaRPr>
          </a:p>
          <a:p>
            <a:pPr algn="l"/>
            <a:r>
              <a:rPr lang="en-US" sz="2600" dirty="0">
                <a:solidFill>
                  <a:srgbClr val="FF0000"/>
                </a:solidFill>
                <a:latin typeface="AGaramond-Regular"/>
              </a:rPr>
              <a:t>As a </a:t>
            </a:r>
            <a:r>
              <a:rPr lang="en-US" sz="2600" dirty="0" smtClean="0">
                <a:solidFill>
                  <a:srgbClr val="FF0000"/>
                </a:solidFill>
                <a:latin typeface="AGaramond-Regular"/>
              </a:rPr>
              <a:t>consequence these </a:t>
            </a:r>
            <a:r>
              <a:rPr lang="en-US" sz="2600" dirty="0">
                <a:solidFill>
                  <a:srgbClr val="FF0000"/>
                </a:solidFill>
                <a:latin typeface="AGaramond-Regular"/>
              </a:rPr>
              <a:t>cartilaginous end-plates are weaker </a:t>
            </a:r>
            <a:r>
              <a:rPr lang="en-US" sz="2600" dirty="0" smtClean="0">
                <a:solidFill>
                  <a:srgbClr val="FF0000"/>
                </a:solidFill>
                <a:latin typeface="AGaramond-Regular"/>
              </a:rPr>
              <a:t>than normal and the affected vertebrae in the thoracic spine </a:t>
            </a:r>
            <a:r>
              <a:rPr lang="en-US" sz="2600" dirty="0">
                <a:solidFill>
                  <a:srgbClr val="FF0000"/>
                </a:solidFill>
                <a:latin typeface="AGaramond-Regular"/>
              </a:rPr>
              <a:t>(which is normally mildly kyphotic) may</a:t>
            </a:r>
          </a:p>
          <a:p>
            <a:pPr algn="l"/>
            <a:r>
              <a:rPr lang="en-US" sz="2600" dirty="0">
                <a:solidFill>
                  <a:srgbClr val="FF0000"/>
                </a:solidFill>
                <a:latin typeface="AGaramond-Regular"/>
              </a:rPr>
              <a:t>give way slightly and become wedge shaped. </a:t>
            </a:r>
            <a:endParaRPr lang="en-US" sz="2600" dirty="0" smtClean="0">
              <a:solidFill>
                <a:srgbClr val="FF0000"/>
              </a:solidFill>
              <a:latin typeface="AGaramond-Regular"/>
            </a:endParaRPr>
          </a:p>
          <a:p>
            <a:pPr algn="l"/>
            <a:r>
              <a:rPr lang="en-US" sz="2600" dirty="0" smtClean="0">
                <a:solidFill>
                  <a:srgbClr val="FF0000"/>
                </a:solidFill>
                <a:latin typeface="AGaramond-Regular"/>
              </a:rPr>
              <a:t>If</a:t>
            </a:r>
            <a:r>
              <a:rPr lang="en-US" dirty="0">
                <a:solidFill>
                  <a:srgbClr val="FF0000"/>
                </a:solidFill>
                <a:latin typeface="AGaramond-Regular"/>
              </a:rPr>
              <a:t> </a:t>
            </a:r>
            <a:r>
              <a:rPr lang="en-US" sz="2600" dirty="0" smtClean="0">
                <a:solidFill>
                  <a:srgbClr val="FF0000"/>
                </a:solidFill>
                <a:latin typeface="AGaramond-Regular"/>
              </a:rPr>
              <a:t>this </a:t>
            </a:r>
            <a:r>
              <a:rPr lang="en-US" sz="2600" dirty="0">
                <a:solidFill>
                  <a:srgbClr val="FF0000"/>
                </a:solidFill>
                <a:latin typeface="AGaramond-Regular"/>
              </a:rPr>
              <a:t>happens, the normal </a:t>
            </a:r>
            <a:r>
              <a:rPr lang="en-US" sz="2600" i="1" dirty="0">
                <a:solidFill>
                  <a:srgbClr val="FF0000"/>
                </a:solidFill>
                <a:latin typeface="AGaramond-Italic"/>
              </a:rPr>
              <a:t>kyphosis </a:t>
            </a:r>
            <a:r>
              <a:rPr lang="en-US" sz="2600" dirty="0">
                <a:solidFill>
                  <a:srgbClr val="FF0000"/>
                </a:solidFill>
                <a:latin typeface="AGaramond-Regular"/>
              </a:rPr>
              <a:t>is exaggerated</a:t>
            </a:r>
            <a:r>
              <a:rPr lang="en-US" sz="2600" dirty="0" smtClean="0">
                <a:solidFill>
                  <a:srgbClr val="FF0000"/>
                </a:solidFill>
                <a:latin typeface="AGaramond-Regular"/>
              </a:rPr>
              <a:t>.</a:t>
            </a:r>
          </a:p>
        </p:txBody>
      </p:sp>
      <p:sp>
        <p:nvSpPr>
          <p:cNvPr id="5" name="Slide Number Placeholder 4"/>
          <p:cNvSpPr>
            <a:spLocks noGrp="1"/>
          </p:cNvSpPr>
          <p:nvPr>
            <p:ph type="sldNum" sz="quarter" idx="12"/>
          </p:nvPr>
        </p:nvSpPr>
        <p:spPr/>
        <p:txBody>
          <a:bodyPr/>
          <a:lstStyle/>
          <a:p>
            <a:fld id="{815F8090-09D6-45DB-8555-78F4768F11CF}" type="slidenum">
              <a:rPr lang="en-US" smtClean="0"/>
              <a:t>15</a:t>
            </a:fld>
            <a:endParaRPr lang="en-US"/>
          </a:p>
        </p:txBody>
      </p:sp>
    </p:spTree>
    <p:extLst>
      <p:ext uri="{BB962C8B-B14F-4D97-AF65-F5344CB8AC3E}">
        <p14:creationId xmlns:p14="http://schemas.microsoft.com/office/powerpoint/2010/main" val="154099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ar-JO" dirty="0"/>
          </a:p>
        </p:txBody>
      </p:sp>
      <p:sp>
        <p:nvSpPr>
          <p:cNvPr id="4" name="Subtitle 3"/>
          <p:cNvSpPr>
            <a:spLocks noGrp="1"/>
          </p:cNvSpPr>
          <p:nvPr>
            <p:ph type="subTitle" idx="1"/>
          </p:nvPr>
        </p:nvSpPr>
        <p:spPr>
          <a:xfrm>
            <a:off x="3023320" y="2060848"/>
            <a:ext cx="6120680" cy="4392488"/>
          </a:xfrm>
        </p:spPr>
        <p:txBody>
          <a:bodyPr>
            <a:normAutofit/>
          </a:bodyPr>
          <a:lstStyle/>
          <a:p>
            <a:pPr algn="l"/>
            <a:r>
              <a:rPr lang="en-US" sz="2800" dirty="0">
                <a:solidFill>
                  <a:srgbClr val="241F1F"/>
                </a:solidFill>
                <a:latin typeface="AGaramond-Regular"/>
              </a:rPr>
              <a:t>Sometimes there may also be small </a:t>
            </a:r>
            <a:r>
              <a:rPr lang="en-US" sz="2800" dirty="0" smtClean="0">
                <a:solidFill>
                  <a:srgbClr val="241F1F"/>
                </a:solidFill>
                <a:latin typeface="AGaramond-Regular"/>
              </a:rPr>
              <a:t>central </a:t>
            </a:r>
            <a:r>
              <a:rPr lang="en-US" sz="2800" dirty="0" err="1" smtClean="0">
                <a:solidFill>
                  <a:srgbClr val="241F1F"/>
                </a:solidFill>
                <a:latin typeface="AGaramond-Regular"/>
              </a:rPr>
              <a:t>herniations</a:t>
            </a:r>
            <a:r>
              <a:rPr lang="en-US" sz="2800" dirty="0" smtClean="0">
                <a:solidFill>
                  <a:srgbClr val="241F1F"/>
                </a:solidFill>
                <a:latin typeface="AGaramond-Regular"/>
              </a:rPr>
              <a:t> </a:t>
            </a:r>
            <a:r>
              <a:rPr lang="en-US" sz="2800" dirty="0">
                <a:solidFill>
                  <a:srgbClr val="241F1F"/>
                </a:solidFill>
                <a:latin typeface="AGaramond-Regular"/>
              </a:rPr>
              <a:t>of disc material into the vertebral </a:t>
            </a:r>
            <a:r>
              <a:rPr lang="en-US" sz="2800" dirty="0" smtClean="0">
                <a:solidFill>
                  <a:srgbClr val="241F1F"/>
                </a:solidFill>
                <a:latin typeface="AGaramond-Regular"/>
              </a:rPr>
              <a:t>body; these </a:t>
            </a:r>
            <a:r>
              <a:rPr lang="en-US" sz="2800" dirty="0">
                <a:solidFill>
                  <a:srgbClr val="241F1F"/>
                </a:solidFill>
                <a:latin typeface="AGaramond-Regular"/>
              </a:rPr>
              <a:t>are called </a:t>
            </a:r>
            <a:r>
              <a:rPr lang="en-US" sz="2800" b="1" i="1" dirty="0" err="1">
                <a:solidFill>
                  <a:srgbClr val="FFFF00"/>
                </a:solidFill>
                <a:latin typeface="AGaramond-Italic"/>
              </a:rPr>
              <a:t>Schmorl’s</a:t>
            </a:r>
            <a:r>
              <a:rPr lang="en-US" sz="2800" b="1" i="1" dirty="0">
                <a:solidFill>
                  <a:srgbClr val="FFFF00"/>
                </a:solidFill>
                <a:latin typeface="AGaramond-Italic"/>
              </a:rPr>
              <a:t> </a:t>
            </a:r>
            <a:r>
              <a:rPr lang="en-US" sz="2800" b="1" i="1" dirty="0" smtClean="0">
                <a:solidFill>
                  <a:srgbClr val="FFFF00"/>
                </a:solidFill>
                <a:latin typeface="AGaramond-Italic"/>
              </a:rPr>
              <a:t>nodes .</a:t>
            </a:r>
            <a:endParaRPr lang="ar-JO" sz="2800" b="1"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2"/>
            <a:ext cx="2843808" cy="685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15F8090-09D6-45DB-8555-78F4768F11CF}" type="slidenum">
              <a:rPr lang="en-US" smtClean="0"/>
              <a:t>16</a:t>
            </a:fld>
            <a:endParaRPr lang="en-US"/>
          </a:p>
        </p:txBody>
      </p:sp>
    </p:spTree>
    <p:extLst>
      <p:ext uri="{BB962C8B-B14F-4D97-AF65-F5344CB8AC3E}">
        <p14:creationId xmlns:p14="http://schemas.microsoft.com/office/powerpoint/2010/main" val="1138170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2288" y="4797152"/>
            <a:ext cx="5732040" cy="1152128"/>
          </a:xfrm>
        </p:spPr>
        <p:txBody>
          <a:bodyPr>
            <a:normAutofit fontScale="55000" lnSpcReduction="20000"/>
          </a:bodyPr>
          <a:lstStyle/>
          <a:p>
            <a:endParaRPr lang="en-US" b="1" dirty="0" smtClean="0"/>
          </a:p>
          <a:p>
            <a:r>
              <a:rPr lang="en-US" sz="3300" b="1" dirty="0" smtClean="0"/>
              <a:t>No discrepancy on x-ray</a:t>
            </a:r>
            <a:endParaRPr lang="en-US" sz="5100" b="1" dirty="0" smtClean="0"/>
          </a:p>
          <a:p>
            <a:r>
              <a:rPr lang="en-US" sz="3300" b="1" dirty="0" smtClean="0"/>
              <a:t>So we need MRI</a:t>
            </a:r>
          </a:p>
          <a:p>
            <a:endParaRPr lang="en-US" sz="2400" b="1" dirty="0" smtClean="0"/>
          </a:p>
          <a:p>
            <a:r>
              <a:rPr lang="en-US" sz="2400" b="1" dirty="0" smtClean="0"/>
              <a:t> </a:t>
            </a:r>
          </a:p>
          <a:p>
            <a:endParaRPr lang="en-US" sz="2400" b="1" dirty="0"/>
          </a:p>
        </p:txBody>
      </p:sp>
      <p:sp>
        <p:nvSpPr>
          <p:cNvPr id="5" name="Picture Placeholder 4"/>
          <p:cNvSpPr>
            <a:spLocks noGrp="1"/>
          </p:cNvSpPr>
          <p:nvPr>
            <p:ph type="pic" idx="1"/>
          </p:nvPr>
        </p:nvSpPr>
        <p:spPr>
          <a:xfrm>
            <a:off x="755576" y="260648"/>
            <a:ext cx="7776864" cy="6453336"/>
          </a:xfrm>
          <a:blipFill>
            <a:blip r:embed="rId2" cstate="print"/>
            <a:stretch>
              <a:fillRect/>
            </a:stretch>
          </a:blipFill>
        </p:spPr>
      </p:sp>
      <p:sp>
        <p:nvSpPr>
          <p:cNvPr id="2" name="Slide Number Placeholder 1"/>
          <p:cNvSpPr>
            <a:spLocks noGrp="1"/>
          </p:cNvSpPr>
          <p:nvPr>
            <p:ph type="sldNum" sz="quarter" idx="12"/>
          </p:nvPr>
        </p:nvSpPr>
        <p:spPr/>
        <p:txBody>
          <a:bodyPr/>
          <a:lstStyle/>
          <a:p>
            <a:fld id="{815F8090-09D6-45DB-8555-78F4768F11CF}" type="slidenum">
              <a:rPr lang="en-US" smtClean="0"/>
              <a:t>17</a:t>
            </a:fld>
            <a:endParaRPr lang="en-US"/>
          </a:p>
        </p:txBody>
      </p:sp>
    </p:spTree>
    <p:extLst>
      <p:ext uri="{BB962C8B-B14F-4D97-AF65-F5344CB8AC3E}">
        <p14:creationId xmlns:p14="http://schemas.microsoft.com/office/powerpoint/2010/main" val="3506396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7999"/>
          </a:xfrm>
        </p:spPr>
      </p:pic>
      <p:sp>
        <p:nvSpPr>
          <p:cNvPr id="4" name="Slide Number Placeholder 3"/>
          <p:cNvSpPr>
            <a:spLocks noGrp="1"/>
          </p:cNvSpPr>
          <p:nvPr>
            <p:ph type="sldNum" sz="quarter" idx="12"/>
          </p:nvPr>
        </p:nvSpPr>
        <p:spPr/>
        <p:txBody>
          <a:bodyPr/>
          <a:lstStyle/>
          <a:p>
            <a:fld id="{815F8090-09D6-45DB-8555-78F4768F11CF}" type="slidenum">
              <a:rPr lang="en-US" smtClean="0"/>
              <a:t>18</a:t>
            </a:fld>
            <a:endParaRPr lang="en-US"/>
          </a:p>
        </p:txBody>
      </p:sp>
    </p:spTree>
    <p:extLst>
      <p:ext uri="{BB962C8B-B14F-4D97-AF65-F5344CB8AC3E}">
        <p14:creationId xmlns:p14="http://schemas.microsoft.com/office/powerpoint/2010/main" val="351473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0"/>
            <a:ext cx="6264696" cy="6858000"/>
          </a:xfrm>
        </p:spPr>
      </p:pic>
      <p:sp>
        <p:nvSpPr>
          <p:cNvPr id="4" name="Slide Number Placeholder 3"/>
          <p:cNvSpPr>
            <a:spLocks noGrp="1"/>
          </p:cNvSpPr>
          <p:nvPr>
            <p:ph type="sldNum" sz="quarter" idx="12"/>
          </p:nvPr>
        </p:nvSpPr>
        <p:spPr/>
        <p:txBody>
          <a:bodyPr/>
          <a:lstStyle/>
          <a:p>
            <a:fld id="{815F8090-09D6-45DB-8555-78F4768F11CF}" type="slidenum">
              <a:rPr lang="en-US" smtClean="0"/>
              <a:t>19</a:t>
            </a:fld>
            <a:endParaRPr lang="en-US"/>
          </a:p>
        </p:txBody>
      </p:sp>
    </p:spTree>
    <p:extLst>
      <p:ext uri="{BB962C8B-B14F-4D97-AF65-F5344CB8AC3E}">
        <p14:creationId xmlns:p14="http://schemas.microsoft.com/office/powerpoint/2010/main" val="115076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552" y="476672"/>
            <a:ext cx="8229600" cy="6237312"/>
          </a:xfrm>
          <a:blipFill>
            <a:blip r:embed="rId2" cstate="print"/>
            <a:stretch>
              <a:fillRect/>
            </a:stretch>
          </a:blipFill>
        </p:spPr>
        <p:txBody>
          <a:bodyPr/>
          <a:lstStyle/>
          <a:p>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2</a:t>
            </a:fld>
            <a:endParaRPr lang="en-US"/>
          </a:p>
        </p:txBody>
      </p:sp>
    </p:spTree>
    <p:extLst>
      <p:ext uri="{BB962C8B-B14F-4D97-AF65-F5344CB8AC3E}">
        <p14:creationId xmlns:p14="http://schemas.microsoft.com/office/powerpoint/2010/main" val="2233444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C:\Users\user\Desktop\4690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6"/>
            <a:ext cx="5796136"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1880" y="-27384"/>
            <a:ext cx="5652120" cy="2232248"/>
          </a:xfrm>
        </p:spPr>
        <p:txBody>
          <a:bodyPr>
            <a:normAutofit/>
          </a:bodyPr>
          <a:lstStyle/>
          <a:p>
            <a:pPr rtl="0"/>
            <a:r>
              <a:rPr lang="en-US" sz="2000" dirty="0" smtClean="0"/>
              <a:t>Exaggeration of the </a:t>
            </a:r>
            <a:r>
              <a:rPr lang="en-US" sz="2000" dirty="0"/>
              <a:t>normal thoracic ‘rounding’</a:t>
            </a:r>
            <a:br>
              <a:rPr lang="en-US" sz="2000" dirty="0"/>
            </a:br>
            <a:r>
              <a:rPr lang="en-US" sz="2000" dirty="0"/>
              <a:t>of the back, in this case due </a:t>
            </a:r>
            <a:r>
              <a:rPr lang="en-US" sz="2000" dirty="0" smtClean="0"/>
              <a:t>to</a:t>
            </a:r>
            <a:br>
              <a:rPr lang="en-US" sz="2000" dirty="0" smtClean="0"/>
            </a:br>
            <a:r>
              <a:rPr lang="en-US" sz="2000" dirty="0" smtClean="0"/>
              <a:t> </a:t>
            </a:r>
            <a:r>
              <a:rPr lang="en-US" sz="3600" b="1" dirty="0" err="1" smtClean="0">
                <a:solidFill>
                  <a:srgbClr val="FF0000"/>
                </a:solidFill>
              </a:rPr>
              <a:t>Scheuermann’s</a:t>
            </a:r>
            <a:r>
              <a:rPr lang="en-US" sz="3600" b="1" dirty="0" smtClean="0">
                <a:solidFill>
                  <a:srgbClr val="FF0000"/>
                </a:solidFill>
              </a:rPr>
              <a:t> </a:t>
            </a:r>
            <a:r>
              <a:rPr lang="en-US" sz="3600" b="1" dirty="0">
                <a:solidFill>
                  <a:srgbClr val="FF0000"/>
                </a:solidFill>
              </a:rPr>
              <a:t>disease</a:t>
            </a:r>
            <a:endParaRPr lang="ar-JO" sz="3600" b="1" dirty="0">
              <a:solidFill>
                <a:srgbClr val="FF000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34918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15F8090-09D6-45DB-8555-78F4768F11CF}" type="slidenum">
              <a:rPr lang="en-US" smtClean="0"/>
              <a:t>20</a:t>
            </a:fld>
            <a:endParaRPr lang="en-US"/>
          </a:p>
        </p:txBody>
      </p:sp>
    </p:spTree>
    <p:extLst>
      <p:ext uri="{BB962C8B-B14F-4D97-AF65-F5344CB8AC3E}">
        <p14:creationId xmlns:p14="http://schemas.microsoft.com/office/powerpoint/2010/main" val="3178874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fontScale="90000"/>
          </a:bodyPr>
          <a:lstStyle/>
          <a:p>
            <a:pPr algn="ctr"/>
            <a:r>
              <a:rPr lang="en-US" dirty="0" smtClean="0"/>
              <a:t> </a:t>
            </a:r>
            <a:r>
              <a:rPr lang="en-US" i="1" dirty="0">
                <a:solidFill>
                  <a:srgbClr val="FF0000"/>
                </a:solidFill>
              </a:rPr>
              <a:t>Thoracic</a:t>
            </a:r>
            <a:r>
              <a:rPr lang="en-US" i="1" dirty="0"/>
              <a:t> </a:t>
            </a:r>
            <a:r>
              <a:rPr lang="en-US" i="1" dirty="0" err="1">
                <a:solidFill>
                  <a:srgbClr val="FF0000"/>
                </a:solidFill>
              </a:rPr>
              <a:t>Scheuermann’s</a:t>
            </a:r>
            <a:r>
              <a:rPr lang="en-US" i="1" dirty="0">
                <a:solidFill>
                  <a:srgbClr val="FF0000"/>
                </a:solidFill>
              </a:rPr>
              <a:t> disease</a:t>
            </a:r>
            <a:endParaRPr lang="ar-JO" dirty="0">
              <a:solidFill>
                <a:srgbClr val="FF0000"/>
              </a:solidFill>
            </a:endParaRPr>
          </a:p>
        </p:txBody>
      </p:sp>
      <p:sp>
        <p:nvSpPr>
          <p:cNvPr id="3" name="Subtitle 2"/>
          <p:cNvSpPr>
            <a:spLocks noGrp="1"/>
          </p:cNvSpPr>
          <p:nvPr>
            <p:ph type="subTitle" idx="1"/>
          </p:nvPr>
        </p:nvSpPr>
        <p:spPr>
          <a:xfrm>
            <a:off x="827584" y="2564904"/>
            <a:ext cx="7920880" cy="2785864"/>
          </a:xfrm>
        </p:spPr>
        <p:txBody>
          <a:bodyPr>
            <a:noAutofit/>
          </a:bodyPr>
          <a:lstStyle/>
          <a:p>
            <a:pPr marL="285750" indent="-285750" algn="l" rtl="0">
              <a:buFont typeface="Arial" panose="020B0604020202020204" pitchFamily="34" charset="0"/>
              <a:buChar char="•"/>
            </a:pPr>
            <a:r>
              <a:rPr lang="en-US" sz="2400" b="1" dirty="0" smtClean="0">
                <a:solidFill>
                  <a:schemeClr val="bg1"/>
                </a:solidFill>
              </a:rPr>
              <a:t>M&gt;F</a:t>
            </a:r>
          </a:p>
          <a:p>
            <a:pPr marL="285750" indent="-285750" algn="l" rtl="0">
              <a:buFont typeface="Arial" panose="020B0604020202020204" pitchFamily="34" charset="0"/>
              <a:buChar char="•"/>
            </a:pPr>
            <a:r>
              <a:rPr lang="en-US" sz="2400" b="1" dirty="0" smtClean="0">
                <a:solidFill>
                  <a:schemeClr val="bg1"/>
                </a:solidFill>
                <a:latin typeface="AGaramond-Regular"/>
              </a:rPr>
              <a:t>Starts at </a:t>
            </a:r>
            <a:r>
              <a:rPr lang="en-US" sz="2400" b="1" dirty="0">
                <a:solidFill>
                  <a:schemeClr val="bg1"/>
                </a:solidFill>
                <a:latin typeface="AGaramond-Regular"/>
              </a:rPr>
              <a:t>or shortly after </a:t>
            </a:r>
            <a:r>
              <a:rPr lang="en-US" sz="2400" b="1" dirty="0" smtClean="0">
                <a:solidFill>
                  <a:schemeClr val="bg1"/>
                </a:solidFill>
                <a:latin typeface="AGaramond-Regular"/>
              </a:rPr>
              <a:t>puberty</a:t>
            </a:r>
            <a:r>
              <a:rPr lang="en-US" sz="2400" b="1" dirty="0">
                <a:solidFill>
                  <a:schemeClr val="bg1"/>
                </a:solidFill>
                <a:latin typeface="AGaramond-Regular"/>
              </a:rPr>
              <a:t> </a:t>
            </a:r>
            <a:r>
              <a:rPr lang="en-US" sz="2400" b="1" dirty="0" smtClean="0">
                <a:solidFill>
                  <a:schemeClr val="bg1"/>
                </a:solidFill>
                <a:latin typeface="AGaramond-Regular"/>
              </a:rPr>
              <a:t>.</a:t>
            </a:r>
          </a:p>
          <a:p>
            <a:pPr marL="285750" indent="-285750" algn="l" rtl="0">
              <a:buFont typeface="Arial" panose="020B0604020202020204" pitchFamily="34" charset="0"/>
              <a:buChar char="•"/>
            </a:pPr>
            <a:r>
              <a:rPr lang="en-US" sz="2400" b="1" dirty="0" smtClean="0">
                <a:solidFill>
                  <a:schemeClr val="bg1"/>
                </a:solidFill>
              </a:rPr>
              <a:t>The </a:t>
            </a:r>
            <a:r>
              <a:rPr lang="en-US" sz="2400" b="1" dirty="0">
                <a:solidFill>
                  <a:schemeClr val="bg1"/>
                </a:solidFill>
              </a:rPr>
              <a:t>patient may </a:t>
            </a:r>
            <a:r>
              <a:rPr lang="en-US" sz="2400" b="1" dirty="0" smtClean="0">
                <a:solidFill>
                  <a:schemeClr val="bg1"/>
                </a:solidFill>
              </a:rPr>
              <a:t>complain of </a:t>
            </a:r>
            <a:r>
              <a:rPr lang="en-US" sz="2400" b="1" dirty="0">
                <a:solidFill>
                  <a:schemeClr val="bg1"/>
                </a:solidFill>
              </a:rPr>
              <a:t>backache and </a:t>
            </a:r>
            <a:r>
              <a:rPr lang="en-US" sz="2400" b="1" dirty="0" smtClean="0">
                <a:solidFill>
                  <a:schemeClr val="bg1"/>
                </a:solidFill>
              </a:rPr>
              <a:t>fatigue.</a:t>
            </a:r>
          </a:p>
        </p:txBody>
      </p:sp>
      <p:sp>
        <p:nvSpPr>
          <p:cNvPr id="5" name="Slide Number Placeholder 4"/>
          <p:cNvSpPr>
            <a:spLocks noGrp="1"/>
          </p:cNvSpPr>
          <p:nvPr>
            <p:ph type="sldNum" sz="quarter" idx="12"/>
          </p:nvPr>
        </p:nvSpPr>
        <p:spPr/>
        <p:txBody>
          <a:bodyPr/>
          <a:lstStyle/>
          <a:p>
            <a:fld id="{815F8090-09D6-45DB-8555-78F4768F11CF}" type="slidenum">
              <a:rPr lang="en-US" smtClean="0"/>
              <a:t>21</a:t>
            </a:fld>
            <a:endParaRPr lang="en-US"/>
          </a:p>
        </p:txBody>
      </p:sp>
    </p:spTree>
    <p:extLst>
      <p:ext uri="{BB962C8B-B14F-4D97-AF65-F5344CB8AC3E}">
        <p14:creationId xmlns:p14="http://schemas.microsoft.com/office/powerpoint/2010/main" val="123574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48808"/>
            <a:ext cx="9144000" cy="1752600"/>
          </a:xfrm>
        </p:spPr>
        <p:txBody>
          <a:bodyPr>
            <a:normAutofit fontScale="92500" lnSpcReduction="10000"/>
          </a:bodyPr>
          <a:lstStyle/>
          <a:p>
            <a:pPr marL="285750" lvl="0" indent="-285750" algn="l" rtl="0">
              <a:buFont typeface="Arial" panose="020B0604020202020204" pitchFamily="34" charset="0"/>
              <a:buChar char="•"/>
            </a:pPr>
            <a:r>
              <a:rPr lang="en-US" sz="2400" b="1" dirty="0">
                <a:solidFill>
                  <a:prstClr val="black"/>
                </a:solidFill>
              </a:rPr>
              <a:t> X-ray features are typical: in the lateral views one can see patchiness or irregularity of the vertebral end-plates and, in some cases, </a:t>
            </a:r>
            <a:r>
              <a:rPr lang="en-US" sz="2400" b="1" dirty="0" err="1">
                <a:solidFill>
                  <a:srgbClr val="C00000"/>
                </a:solidFill>
              </a:rPr>
              <a:t>Schmorl’s</a:t>
            </a:r>
            <a:r>
              <a:rPr lang="en-US" sz="2400" b="1" dirty="0">
                <a:solidFill>
                  <a:srgbClr val="C00000"/>
                </a:solidFill>
              </a:rPr>
              <a:t> nodes </a:t>
            </a:r>
            <a:r>
              <a:rPr lang="en-US" sz="2400" b="1" dirty="0">
                <a:solidFill>
                  <a:prstClr val="black"/>
                </a:solidFill>
              </a:rPr>
              <a:t>at several intervertebral levels. Later, the vertebral bodies become noticeably wedge shaped.</a:t>
            </a:r>
          </a:p>
          <a:p>
            <a:r>
              <a:rPr lang="en-US" dirty="0" smtClean="0"/>
              <a:t> </a:t>
            </a:r>
            <a:endParaRPr lang="ar-JO" dirty="0"/>
          </a:p>
        </p:txBody>
      </p:sp>
      <p:pic>
        <p:nvPicPr>
          <p:cNvPr id="8194" name="Picture 2" descr="C:\Users\user\Desktop\248149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0"/>
            <a:ext cx="4536504" cy="53012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15F8090-09D6-45DB-8555-78F4768F11CF}" type="slidenum">
              <a:rPr lang="en-US" smtClean="0"/>
              <a:t>22</a:t>
            </a:fld>
            <a:endParaRPr lang="en-US"/>
          </a:p>
        </p:txBody>
      </p:sp>
    </p:spTree>
    <p:extLst>
      <p:ext uri="{BB962C8B-B14F-4D97-AF65-F5344CB8AC3E}">
        <p14:creationId xmlns:p14="http://schemas.microsoft.com/office/powerpoint/2010/main" val="3120885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err="1" smtClean="0"/>
              <a:t>Managment</a:t>
            </a:r>
            <a:r>
              <a:rPr lang="en-GB" dirty="0" smtClean="0"/>
              <a:t> </a:t>
            </a:r>
            <a:endParaRPr lang="en-GB" dirty="0"/>
          </a:p>
        </p:txBody>
      </p:sp>
      <p:sp>
        <p:nvSpPr>
          <p:cNvPr id="3" name="Content Placeholder 2"/>
          <p:cNvSpPr>
            <a:spLocks noGrp="1"/>
          </p:cNvSpPr>
          <p:nvPr>
            <p:ph idx="1"/>
          </p:nvPr>
        </p:nvSpPr>
        <p:spPr/>
        <p:txBody>
          <a:bodyPr>
            <a:normAutofit/>
          </a:bodyPr>
          <a:lstStyle/>
          <a:p>
            <a:pPr algn="l">
              <a:buNone/>
            </a:pPr>
            <a:r>
              <a:rPr lang="en-US" b="1" dirty="0" smtClean="0">
                <a:effectLst>
                  <a:outerShdw blurRad="38100" dist="38100" dir="2700000" algn="tl">
                    <a:srgbClr val="000000">
                      <a:alpha val="43137"/>
                    </a:srgbClr>
                  </a:outerShdw>
                </a:effectLst>
              </a:rPr>
              <a:t>- physical therapy and mild pain medications </a:t>
            </a:r>
            <a:r>
              <a:rPr lang="en-US" dirty="0" smtClean="0"/>
              <a:t>most of the time.</a:t>
            </a:r>
          </a:p>
          <a:p>
            <a:pPr algn="l">
              <a:buNone/>
            </a:pPr>
            <a:r>
              <a:rPr lang="en-US" dirty="0" smtClean="0"/>
              <a:t>- If the patient is still growing and the spine curve </a:t>
            </a:r>
            <a:r>
              <a:rPr lang="en-US" b="1" dirty="0" smtClean="0"/>
              <a:t>measures 45-degrees</a:t>
            </a:r>
            <a:r>
              <a:rPr lang="en-US" dirty="0" smtClean="0"/>
              <a:t>, a brace is recommended .</a:t>
            </a:r>
          </a:p>
          <a:p>
            <a:pPr algn="l">
              <a:buNone/>
            </a:pPr>
            <a:r>
              <a:rPr lang="en-US" dirty="0" smtClean="0"/>
              <a:t>- Kyphotic spinal curves that measure greater than</a:t>
            </a:r>
            <a:r>
              <a:rPr lang="en-US" dirty="0" smtClean="0">
                <a:solidFill>
                  <a:srgbClr val="FF0000"/>
                </a:solidFill>
              </a:rPr>
              <a:t> </a:t>
            </a:r>
            <a:r>
              <a:rPr lang="en-US" b="1" dirty="0" smtClean="0">
                <a:solidFill>
                  <a:srgbClr val="FF0000"/>
                </a:solidFill>
              </a:rPr>
              <a:t>75-degrees</a:t>
            </a:r>
            <a:r>
              <a:rPr lang="en-US" b="1" dirty="0" smtClean="0"/>
              <a:t> </a:t>
            </a:r>
            <a:r>
              <a:rPr lang="en-US" dirty="0" smtClean="0"/>
              <a:t>may require surgery to treat the deformity and stabilize the spine.</a:t>
            </a:r>
          </a:p>
          <a:p>
            <a:pPr>
              <a:buNone/>
            </a:pPr>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23</a:t>
            </a:fld>
            <a:endParaRPr lang="en-US"/>
          </a:p>
        </p:txBody>
      </p:sp>
    </p:spTree>
    <p:extLst>
      <p:ext uri="{BB962C8B-B14F-4D97-AF65-F5344CB8AC3E}">
        <p14:creationId xmlns:p14="http://schemas.microsoft.com/office/powerpoint/2010/main" val="2091064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user\Desktop\hyper-extension-brace-dyna-235-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4162"/>
            <a:ext cx="4860032" cy="64338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2552" y="0"/>
            <a:ext cx="5742384" cy="400110"/>
          </a:xfrm>
          <a:prstGeom prst="rect">
            <a:avLst/>
          </a:prstGeom>
        </p:spPr>
        <p:txBody>
          <a:bodyPr wrap="square">
            <a:spAutoFit/>
          </a:bodyPr>
          <a:lstStyle/>
          <a:p>
            <a:pPr algn="ctr" rtl="0"/>
            <a:r>
              <a:rPr lang="en-US" sz="2000" b="1" dirty="0" smtClean="0">
                <a:solidFill>
                  <a:prstClr val="black"/>
                </a:solidFill>
              </a:rPr>
              <a:t>Extension brace </a:t>
            </a:r>
            <a:r>
              <a:rPr lang="en-US" sz="2000" b="1" dirty="0">
                <a:solidFill>
                  <a:prstClr val="black"/>
                </a:solidFill>
              </a:rPr>
              <a:t>worn for 1 year or 18 months</a:t>
            </a:r>
            <a:endParaRPr lang="ar-JO" sz="2000" b="1" dirty="0">
              <a:solidFill>
                <a:prstClr val="black"/>
              </a:solidFill>
            </a:endParaRPr>
          </a:p>
        </p:txBody>
      </p:sp>
      <p:sp>
        <p:nvSpPr>
          <p:cNvPr id="2" name="Slide Number Placeholder 1"/>
          <p:cNvSpPr>
            <a:spLocks noGrp="1"/>
          </p:cNvSpPr>
          <p:nvPr>
            <p:ph type="sldNum" sz="quarter" idx="12"/>
          </p:nvPr>
        </p:nvSpPr>
        <p:spPr/>
        <p:txBody>
          <a:bodyPr/>
          <a:lstStyle/>
          <a:p>
            <a:fld id="{815F8090-09D6-45DB-8555-78F4768F11CF}" type="slidenum">
              <a:rPr lang="en-US" smtClean="0"/>
              <a:t>24</a:t>
            </a:fld>
            <a:endParaRPr lang="en-US"/>
          </a:p>
        </p:txBody>
      </p:sp>
    </p:spTree>
    <p:extLst>
      <p:ext uri="{BB962C8B-B14F-4D97-AF65-F5344CB8AC3E}">
        <p14:creationId xmlns:p14="http://schemas.microsoft.com/office/powerpoint/2010/main" val="1466742415"/>
      </p:ext>
    </p:extLst>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fontScale="90000"/>
          </a:bodyPr>
          <a:lstStyle/>
          <a:p>
            <a:pPr algn="ctr"/>
            <a:r>
              <a:rPr lang="en-US" dirty="0">
                <a:solidFill>
                  <a:srgbClr val="FF0000"/>
                </a:solidFill>
              </a:rPr>
              <a:t> Thoracolumbar </a:t>
            </a:r>
            <a:r>
              <a:rPr lang="en-US" dirty="0" err="1">
                <a:solidFill>
                  <a:srgbClr val="FF0000"/>
                </a:solidFill>
              </a:rPr>
              <a:t>Scheuermann’s</a:t>
            </a:r>
            <a:r>
              <a:rPr lang="en-US" dirty="0">
                <a:solidFill>
                  <a:srgbClr val="FF0000"/>
                </a:solidFill>
              </a:rPr>
              <a:t> disease</a:t>
            </a:r>
            <a:endParaRPr lang="ar-JO" dirty="0">
              <a:solidFill>
                <a:srgbClr val="FF0000"/>
              </a:solidFill>
            </a:endParaRPr>
          </a:p>
        </p:txBody>
      </p:sp>
      <p:sp>
        <p:nvSpPr>
          <p:cNvPr id="3" name="Subtitle 2"/>
          <p:cNvSpPr>
            <a:spLocks noGrp="1"/>
          </p:cNvSpPr>
          <p:nvPr>
            <p:ph type="subTitle" idx="1"/>
          </p:nvPr>
        </p:nvSpPr>
        <p:spPr>
          <a:xfrm>
            <a:off x="683568" y="2276872"/>
            <a:ext cx="8316416" cy="4536504"/>
          </a:xfrm>
        </p:spPr>
        <p:txBody>
          <a:bodyPr>
            <a:normAutofit/>
          </a:bodyPr>
          <a:lstStyle/>
          <a:p>
            <a:pPr marL="285750" lvl="0" indent="-285750" algn="l" rtl="0">
              <a:buFont typeface="Arial" panose="020B0604020202020204" pitchFamily="34" charset="0"/>
              <a:buChar char="•"/>
            </a:pPr>
            <a:r>
              <a:rPr lang="en-US" sz="2800" b="1" dirty="0">
                <a:solidFill>
                  <a:srgbClr val="FFFF00"/>
                </a:solidFill>
              </a:rPr>
              <a:t>less </a:t>
            </a:r>
            <a:r>
              <a:rPr lang="en-US" sz="2800" b="1" dirty="0" smtClean="0">
                <a:solidFill>
                  <a:srgbClr val="FFFF00"/>
                </a:solidFill>
              </a:rPr>
              <a:t>common</a:t>
            </a:r>
            <a:endParaRPr lang="en-US" sz="2800" b="1" dirty="0" smtClean="0">
              <a:solidFill>
                <a:schemeClr val="bg1"/>
              </a:solidFill>
            </a:endParaRPr>
          </a:p>
          <a:p>
            <a:pPr marL="285750" lvl="0" indent="-285750" algn="l" rtl="0">
              <a:buFont typeface="Arial" panose="020B0604020202020204" pitchFamily="34" charset="0"/>
              <a:buChar char="•"/>
            </a:pPr>
            <a:r>
              <a:rPr lang="en-US" sz="2800" b="1" dirty="0" smtClean="0">
                <a:solidFill>
                  <a:schemeClr val="bg1"/>
                </a:solidFill>
              </a:rPr>
              <a:t>Late adolescence </a:t>
            </a:r>
            <a:r>
              <a:rPr lang="en-US" sz="2800" b="1" dirty="0">
                <a:solidFill>
                  <a:schemeClr val="bg1"/>
                </a:solidFill>
              </a:rPr>
              <a:t>or early </a:t>
            </a:r>
            <a:r>
              <a:rPr lang="en-US" sz="2800" b="1" dirty="0" smtClean="0">
                <a:solidFill>
                  <a:schemeClr val="bg1"/>
                </a:solidFill>
              </a:rPr>
              <a:t>adulthood .</a:t>
            </a:r>
          </a:p>
          <a:p>
            <a:pPr marL="285750" lvl="0" indent="-285750" algn="l" rtl="0">
              <a:buFont typeface="Arial" panose="020B0604020202020204" pitchFamily="34" charset="0"/>
              <a:buChar char="•"/>
            </a:pPr>
            <a:r>
              <a:rPr lang="en-US" sz="2800" b="1" dirty="0">
                <a:solidFill>
                  <a:schemeClr val="bg1"/>
                </a:solidFill>
              </a:rPr>
              <a:t>U</a:t>
            </a:r>
            <a:r>
              <a:rPr lang="en-US" sz="2800" b="1" dirty="0" smtClean="0">
                <a:solidFill>
                  <a:schemeClr val="bg1"/>
                </a:solidFill>
              </a:rPr>
              <a:t>sually </a:t>
            </a:r>
            <a:r>
              <a:rPr lang="en-US" sz="2800" b="1" dirty="0">
                <a:solidFill>
                  <a:schemeClr val="bg1"/>
                </a:solidFill>
              </a:rPr>
              <a:t>presents </a:t>
            </a:r>
            <a:r>
              <a:rPr lang="en-US" sz="2800" b="1" dirty="0" smtClean="0">
                <a:solidFill>
                  <a:schemeClr val="bg1"/>
                </a:solidFill>
              </a:rPr>
              <a:t>as : low </a:t>
            </a:r>
            <a:r>
              <a:rPr lang="en-US" sz="2800" b="1" dirty="0">
                <a:solidFill>
                  <a:schemeClr val="bg1"/>
                </a:solidFill>
              </a:rPr>
              <a:t>back </a:t>
            </a:r>
            <a:r>
              <a:rPr lang="en-US" sz="2800" b="1" dirty="0" smtClean="0">
                <a:solidFill>
                  <a:schemeClr val="bg1"/>
                </a:solidFill>
              </a:rPr>
              <a:t>pain with no local deformity</a:t>
            </a:r>
          </a:p>
          <a:p>
            <a:pPr marL="285750" lvl="0" indent="-285750" algn="l" rtl="0">
              <a:buFont typeface="Arial" panose="020B0604020202020204" pitchFamily="34" charset="0"/>
              <a:buChar char="•"/>
            </a:pPr>
            <a:r>
              <a:rPr lang="en-US" sz="2800" b="1" dirty="0">
                <a:solidFill>
                  <a:schemeClr val="bg1"/>
                </a:solidFill>
              </a:rPr>
              <a:t>X-ray changes are similar to </a:t>
            </a:r>
            <a:r>
              <a:rPr lang="en-US" sz="2800" b="1" dirty="0" smtClean="0">
                <a:solidFill>
                  <a:schemeClr val="bg1"/>
                </a:solidFill>
              </a:rPr>
              <a:t>those seen </a:t>
            </a:r>
            <a:r>
              <a:rPr lang="en-US" sz="2800" b="1" dirty="0">
                <a:solidFill>
                  <a:schemeClr val="bg1"/>
                </a:solidFill>
              </a:rPr>
              <a:t>in the thoracic spine, but with little or </a:t>
            </a:r>
            <a:r>
              <a:rPr lang="en-US" sz="2800" b="1" dirty="0" smtClean="0">
                <a:solidFill>
                  <a:schemeClr val="bg1"/>
                </a:solidFill>
              </a:rPr>
              <a:t>no vertebral wedging.</a:t>
            </a:r>
          </a:p>
          <a:p>
            <a:pPr lvl="0" algn="l" rtl="0"/>
            <a:endParaRPr lang="ar-JO" sz="2800" b="1" dirty="0">
              <a:solidFill>
                <a:schemeClr val="tx1"/>
              </a:solidFill>
            </a:endParaRPr>
          </a:p>
        </p:txBody>
      </p:sp>
      <p:sp>
        <p:nvSpPr>
          <p:cNvPr id="5" name="Slide Number Placeholder 4"/>
          <p:cNvSpPr>
            <a:spLocks noGrp="1"/>
          </p:cNvSpPr>
          <p:nvPr>
            <p:ph type="sldNum" sz="quarter" idx="12"/>
          </p:nvPr>
        </p:nvSpPr>
        <p:spPr/>
        <p:txBody>
          <a:bodyPr/>
          <a:lstStyle/>
          <a:p>
            <a:fld id="{815F8090-09D6-45DB-8555-78F4768F11CF}" type="slidenum">
              <a:rPr lang="en-US" smtClean="0"/>
              <a:t>25</a:t>
            </a:fld>
            <a:endParaRPr lang="en-US"/>
          </a:p>
        </p:txBody>
      </p:sp>
    </p:spTree>
    <p:extLst>
      <p:ext uri="{BB962C8B-B14F-4D97-AF65-F5344CB8AC3E}">
        <p14:creationId xmlns:p14="http://schemas.microsoft.com/office/powerpoint/2010/main" val="260496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user\Desktop\images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12" y="5517232"/>
            <a:ext cx="9036496" cy="126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
        <p:nvSpPr>
          <p:cNvPr id="7" name="TextBox 6"/>
          <p:cNvSpPr txBox="1"/>
          <p:nvPr/>
        </p:nvSpPr>
        <p:spPr>
          <a:xfrm>
            <a:off x="467544" y="5877272"/>
            <a:ext cx="7848872" cy="646331"/>
          </a:xfrm>
          <a:prstGeom prst="rect">
            <a:avLst/>
          </a:prstGeom>
          <a:noFill/>
        </p:spPr>
        <p:txBody>
          <a:bodyPr wrap="square" rtlCol="1">
            <a:spAutoFit/>
          </a:bodyPr>
          <a:lstStyle/>
          <a:p>
            <a:pPr algn="ctr"/>
            <a:r>
              <a:rPr lang="en-US" sz="3600" b="1" dirty="0">
                <a:solidFill>
                  <a:prstClr val="black"/>
                </a:solidFill>
              </a:rPr>
              <a:t>back-strengthening exercises</a:t>
            </a:r>
            <a:endParaRPr lang="ar-JO" sz="3600" b="1" dirty="0">
              <a:solidFill>
                <a:prstClr val="black"/>
              </a:solidFill>
            </a:endParaRPr>
          </a:p>
        </p:txBody>
      </p:sp>
      <p:sp>
        <p:nvSpPr>
          <p:cNvPr id="2" name="Slide Number Placeholder 1"/>
          <p:cNvSpPr>
            <a:spLocks noGrp="1"/>
          </p:cNvSpPr>
          <p:nvPr>
            <p:ph type="sldNum" sz="quarter" idx="12"/>
          </p:nvPr>
        </p:nvSpPr>
        <p:spPr/>
        <p:txBody>
          <a:bodyPr/>
          <a:lstStyle/>
          <a:p>
            <a:fld id="{815F8090-09D6-45DB-8555-78F4768F11CF}" type="slidenum">
              <a:rPr lang="en-US" smtClean="0"/>
              <a:t>26</a:t>
            </a:fld>
            <a:endParaRPr lang="en-US"/>
          </a:p>
        </p:txBody>
      </p:sp>
    </p:spTree>
    <p:extLst>
      <p:ext uri="{BB962C8B-B14F-4D97-AF65-F5344CB8AC3E}">
        <p14:creationId xmlns:p14="http://schemas.microsoft.com/office/powerpoint/2010/main" val="278916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Complications</a:t>
            </a:r>
            <a:endParaRPr lang="ar-JO" sz="4800" b="1" dirty="0"/>
          </a:p>
        </p:txBody>
      </p:sp>
      <p:sp>
        <p:nvSpPr>
          <p:cNvPr id="3" name="Content Placeholder 2"/>
          <p:cNvSpPr>
            <a:spLocks noGrp="1"/>
          </p:cNvSpPr>
          <p:nvPr>
            <p:ph idx="1"/>
          </p:nvPr>
        </p:nvSpPr>
        <p:spPr>
          <a:xfrm>
            <a:off x="914400" y="2143116"/>
            <a:ext cx="8229600" cy="4525963"/>
          </a:xfrm>
        </p:spPr>
        <p:txBody>
          <a:bodyPr/>
          <a:lstStyle/>
          <a:p>
            <a:pPr algn="l" rtl="0"/>
            <a:r>
              <a:rPr lang="en-US" dirty="0" smtClean="0"/>
              <a:t>Body image problems</a:t>
            </a:r>
          </a:p>
          <a:p>
            <a:pPr algn="l" rtl="0"/>
            <a:r>
              <a:rPr lang="en-US" dirty="0" smtClean="0"/>
              <a:t>Back pain</a:t>
            </a:r>
          </a:p>
          <a:p>
            <a:pPr algn="l" rtl="0"/>
            <a:r>
              <a:rPr lang="en-US" dirty="0" smtClean="0"/>
              <a:t>Breathing difficulties</a:t>
            </a:r>
          </a:p>
          <a:p>
            <a:pPr algn="l" rtl="0"/>
            <a:r>
              <a:rPr lang="en-US" dirty="0" smtClean="0"/>
              <a:t>Numbness or weakness in arm , leg</a:t>
            </a:r>
          </a:p>
          <a:p>
            <a:pPr algn="l" rtl="0"/>
            <a:r>
              <a:rPr lang="en-US" dirty="0" smtClean="0"/>
              <a:t>Loss of normal bladder or bowel control (</a:t>
            </a:r>
            <a:r>
              <a:rPr lang="en-US" dirty="0" smtClean="0">
                <a:solidFill>
                  <a:srgbClr val="FF0000"/>
                </a:solidFill>
              </a:rPr>
              <a:t>urinary incontinence</a:t>
            </a:r>
            <a:r>
              <a:rPr lang="en-US" dirty="0" smtClean="0"/>
              <a:t>)</a:t>
            </a:r>
          </a:p>
        </p:txBody>
      </p:sp>
      <p:sp>
        <p:nvSpPr>
          <p:cNvPr id="5" name="Slide Number Placeholder 4"/>
          <p:cNvSpPr>
            <a:spLocks noGrp="1"/>
          </p:cNvSpPr>
          <p:nvPr>
            <p:ph type="sldNum" sz="quarter" idx="12"/>
          </p:nvPr>
        </p:nvSpPr>
        <p:spPr/>
        <p:txBody>
          <a:bodyPr/>
          <a:lstStyle/>
          <a:p>
            <a:fld id="{815F8090-09D6-45DB-8555-78F4768F11CF}" type="slidenum">
              <a:rPr lang="en-US" smtClean="0"/>
              <a:t>27</a:t>
            </a:fld>
            <a:endParaRPr lang="en-US"/>
          </a:p>
        </p:txBody>
      </p:sp>
    </p:spTree>
    <p:extLst>
      <p:ext uri="{BB962C8B-B14F-4D97-AF65-F5344CB8AC3E}">
        <p14:creationId xmlns:p14="http://schemas.microsoft.com/office/powerpoint/2010/main" val="31033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Surgical Treatment </a:t>
            </a:r>
            <a:endParaRPr lang="en-GB" dirty="0"/>
          </a:p>
        </p:txBody>
      </p:sp>
      <p:sp>
        <p:nvSpPr>
          <p:cNvPr id="3" name="Content Placeholder 2"/>
          <p:cNvSpPr>
            <a:spLocks noGrp="1"/>
          </p:cNvSpPr>
          <p:nvPr>
            <p:ph idx="1"/>
          </p:nvPr>
        </p:nvSpPr>
        <p:spPr>
          <a:xfrm>
            <a:off x="179512" y="1935480"/>
            <a:ext cx="8712968" cy="4389120"/>
          </a:xfrm>
        </p:spPr>
        <p:txBody>
          <a:bodyPr>
            <a:normAutofit lnSpcReduction="10000"/>
          </a:bodyPr>
          <a:lstStyle/>
          <a:p>
            <a:r>
              <a:rPr lang="en-GB" sz="2400" dirty="0"/>
              <a:t>The goal of surgery is to correct the deformity and remove any neural </a:t>
            </a:r>
            <a:r>
              <a:rPr lang="en-GB" sz="2400" dirty="0" smtClean="0"/>
              <a:t>compression .</a:t>
            </a:r>
          </a:p>
          <a:p>
            <a:r>
              <a:rPr lang="en-GB" sz="2400" dirty="0"/>
              <a:t>The correction can be done anteriorly, posteriorly, or </a:t>
            </a:r>
            <a:r>
              <a:rPr lang="en-GB" sz="2400" dirty="0" smtClean="0"/>
              <a:t>both </a:t>
            </a:r>
          </a:p>
          <a:p>
            <a:r>
              <a:rPr lang="en-GB" sz="2400" dirty="0"/>
              <a:t>Posterior surgery is most commonly described and performed. </a:t>
            </a:r>
            <a:endParaRPr lang="en-GB" sz="2400" dirty="0" smtClean="0"/>
          </a:p>
          <a:p>
            <a:r>
              <a:rPr lang="en-GB" sz="2400" dirty="0" smtClean="0"/>
              <a:t>Posterior </a:t>
            </a:r>
            <a:r>
              <a:rPr lang="en-GB" sz="2400" dirty="0"/>
              <a:t>arthrodesis for kyphosis can be an extensive operation, with many spinal segments typically included in the fusion </a:t>
            </a:r>
            <a:r>
              <a:rPr lang="en-GB" sz="2400" dirty="0" smtClean="0"/>
              <a:t>mass.</a:t>
            </a:r>
            <a:r>
              <a:rPr lang="en-GB" sz="2400" baseline="30000" dirty="0"/>
              <a:t> </a:t>
            </a:r>
            <a:r>
              <a:rPr lang="en-GB" sz="2400" dirty="0" smtClean="0"/>
              <a:t>This </a:t>
            </a:r>
            <a:r>
              <a:rPr lang="en-GB" sz="2400" dirty="0"/>
              <a:t>procedure is most helpful for long, sweeping, flexible curves</a:t>
            </a:r>
            <a:r>
              <a:rPr lang="en-GB" sz="2400" dirty="0" smtClean="0"/>
              <a:t>.</a:t>
            </a:r>
          </a:p>
          <a:p>
            <a:r>
              <a:rPr lang="en-GB" sz="2400" dirty="0"/>
              <a:t>In cases of rigid deformity, osteotomies can be performed to improve the </a:t>
            </a:r>
            <a:r>
              <a:rPr lang="en-GB" sz="2400" dirty="0" smtClean="0"/>
              <a:t>correction</a:t>
            </a:r>
            <a:r>
              <a:rPr lang="en-GB" sz="2400" dirty="0"/>
              <a:t> </a:t>
            </a:r>
            <a:r>
              <a:rPr lang="en-GB" sz="2400" dirty="0" smtClean="0"/>
              <a:t>as : </a:t>
            </a:r>
            <a:r>
              <a:rPr lang="en-GB" sz="2400" dirty="0" smtClean="0">
                <a:solidFill>
                  <a:srgbClr val="FF0000"/>
                </a:solidFill>
              </a:rPr>
              <a:t>Smith-Peterson </a:t>
            </a:r>
            <a:r>
              <a:rPr lang="en-GB" sz="2400" dirty="0">
                <a:solidFill>
                  <a:srgbClr val="FF0000"/>
                </a:solidFill>
              </a:rPr>
              <a:t>osteotomy, pedicle subtraction osteotomy, and vertebral column </a:t>
            </a:r>
            <a:r>
              <a:rPr lang="en-GB" sz="2400" dirty="0" smtClean="0">
                <a:solidFill>
                  <a:srgbClr val="FF0000"/>
                </a:solidFill>
              </a:rPr>
              <a:t>resection .</a:t>
            </a:r>
            <a:endParaRPr lang="en-GB" sz="2400" dirty="0">
              <a:solidFill>
                <a:srgbClr val="FF0000"/>
              </a:solidFill>
            </a:endParaRPr>
          </a:p>
          <a:p>
            <a:endParaRPr lang="en-GB" sz="2400" dirty="0" smtClean="0"/>
          </a:p>
          <a:p>
            <a:endParaRPr lang="en-GB" dirty="0" smtClean="0"/>
          </a:p>
        </p:txBody>
      </p:sp>
      <p:sp>
        <p:nvSpPr>
          <p:cNvPr id="4" name="Slide Number Placeholder 3"/>
          <p:cNvSpPr>
            <a:spLocks noGrp="1"/>
          </p:cNvSpPr>
          <p:nvPr>
            <p:ph type="sldNum" sz="quarter" idx="12"/>
          </p:nvPr>
        </p:nvSpPr>
        <p:spPr/>
        <p:txBody>
          <a:bodyPr/>
          <a:lstStyle/>
          <a:p>
            <a:fld id="{815F8090-09D6-45DB-8555-78F4768F11CF}" type="slidenum">
              <a:rPr lang="en-US" smtClean="0"/>
              <a:t>28</a:t>
            </a:fld>
            <a:endParaRPr lang="en-US"/>
          </a:p>
        </p:txBody>
      </p:sp>
    </p:spTree>
    <p:extLst>
      <p:ext uri="{BB962C8B-B14F-4D97-AF65-F5344CB8AC3E}">
        <p14:creationId xmlns:p14="http://schemas.microsoft.com/office/powerpoint/2010/main" val="289028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dirty="0" err="1" smtClean="0"/>
              <a:t>Surgeical</a:t>
            </a:r>
            <a:r>
              <a:rPr lang="en-GB" dirty="0" smtClean="0"/>
              <a:t> </a:t>
            </a:r>
            <a:r>
              <a:rPr lang="en-GB" dirty="0" err="1" smtClean="0"/>
              <a:t>Tx</a:t>
            </a:r>
            <a:r>
              <a:rPr lang="en-GB" dirty="0" smtClean="0"/>
              <a:t> (Cont.)</a:t>
            </a:r>
            <a:endParaRPr lang="en-GB" dirty="0"/>
          </a:p>
        </p:txBody>
      </p:sp>
      <p:sp>
        <p:nvSpPr>
          <p:cNvPr id="3" name="Content Placeholder 2"/>
          <p:cNvSpPr>
            <a:spLocks noGrp="1"/>
          </p:cNvSpPr>
          <p:nvPr>
            <p:ph idx="1"/>
          </p:nvPr>
        </p:nvSpPr>
        <p:spPr/>
        <p:txBody>
          <a:bodyPr/>
          <a:lstStyle/>
          <a:p>
            <a:r>
              <a:rPr lang="en-GB" dirty="0">
                <a:solidFill>
                  <a:srgbClr val="FF0000"/>
                </a:solidFill>
              </a:rPr>
              <a:t>Anterior </a:t>
            </a:r>
            <a:r>
              <a:rPr lang="en-GB" dirty="0" smtClean="0">
                <a:solidFill>
                  <a:srgbClr val="FF0000"/>
                </a:solidFill>
              </a:rPr>
              <a:t>surgery </a:t>
            </a:r>
            <a:r>
              <a:rPr lang="en-GB" dirty="0" smtClean="0"/>
              <a:t>:</a:t>
            </a:r>
          </a:p>
          <a:p>
            <a:r>
              <a:rPr lang="en-GB" dirty="0"/>
              <a:t>Anterior surgery can include </a:t>
            </a:r>
            <a:r>
              <a:rPr lang="en-GB" dirty="0">
                <a:solidFill>
                  <a:srgbClr val="7030A0"/>
                </a:solidFill>
              </a:rPr>
              <a:t>single or multiple </a:t>
            </a:r>
            <a:r>
              <a:rPr lang="en-GB" dirty="0" err="1">
                <a:solidFill>
                  <a:srgbClr val="7030A0"/>
                </a:solidFill>
              </a:rPr>
              <a:t>diskectomies</a:t>
            </a:r>
            <a:r>
              <a:rPr lang="en-GB" dirty="0">
                <a:solidFill>
                  <a:srgbClr val="7030A0"/>
                </a:solidFill>
              </a:rPr>
              <a:t> </a:t>
            </a:r>
            <a:r>
              <a:rPr lang="en-GB" dirty="0"/>
              <a:t>to increase the flexibility of the spine, followed by a posterior </a:t>
            </a:r>
            <a:r>
              <a:rPr lang="en-GB" dirty="0" smtClean="0"/>
              <a:t>arthrodesis .</a:t>
            </a:r>
          </a:p>
          <a:p>
            <a:r>
              <a:rPr lang="en-GB" dirty="0"/>
              <a:t>The transthoracic approach allows for decompression of the neural elements before the spine is corrected with posterior instrumentation</a:t>
            </a:r>
            <a:r>
              <a:rPr lang="en-GB" dirty="0" smtClean="0"/>
              <a:t>.</a:t>
            </a:r>
          </a:p>
          <a:p>
            <a:r>
              <a:rPr lang="en-GB" dirty="0"/>
              <a:t>Anterior-only fusion is most useful in relatively short and focal kyphosis, such as posttraumatic or </a:t>
            </a:r>
            <a:r>
              <a:rPr lang="en-GB" dirty="0" err="1"/>
              <a:t>postinfectious</a:t>
            </a:r>
            <a:r>
              <a:rPr lang="en-GB" dirty="0"/>
              <a:t> </a:t>
            </a:r>
            <a:r>
              <a:rPr lang="en-GB" dirty="0" smtClean="0"/>
              <a:t>kyphosis .</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815F8090-09D6-45DB-8555-78F4768F11CF}" type="slidenum">
              <a:rPr lang="en-US" smtClean="0"/>
              <a:t>29</a:t>
            </a:fld>
            <a:endParaRPr lang="en-US"/>
          </a:p>
        </p:txBody>
      </p:sp>
    </p:spTree>
    <p:extLst>
      <p:ext uri="{BB962C8B-B14F-4D97-AF65-F5344CB8AC3E}">
        <p14:creationId xmlns:p14="http://schemas.microsoft.com/office/powerpoint/2010/main" val="248741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buNone/>
            </a:pPr>
            <a:r>
              <a:rPr lang="en-US" dirty="0"/>
              <a:t>Normal </a:t>
            </a:r>
            <a:r>
              <a:rPr lang="en-US" dirty="0" err="1"/>
              <a:t>lordosis</a:t>
            </a:r>
            <a:r>
              <a:rPr lang="en-US" dirty="0"/>
              <a:t> is the two forward curves seen in the neck (cervical spine) and low back (lumbar spine).</a:t>
            </a:r>
          </a:p>
          <a:p>
            <a:pPr algn="l">
              <a:buNone/>
            </a:pPr>
            <a:r>
              <a:rPr lang="en-US" dirty="0"/>
              <a:t> Normal kyphosis is the two backward curves seen in the chest (thoracic spine) and hip areas (sacral spine). </a:t>
            </a:r>
          </a:p>
          <a:p>
            <a:pPr algn="l">
              <a:buNone/>
            </a:pPr>
            <a:r>
              <a:rPr lang="en-US" dirty="0"/>
              <a:t>Each of the naturally occurring and normal soft curves serves to distribute mechanical stress incurred as the body is at rest and during movement.</a:t>
            </a:r>
          </a:p>
          <a:p>
            <a:endParaRPr lang="en-US" dirty="0"/>
          </a:p>
        </p:txBody>
      </p:sp>
      <p:sp>
        <p:nvSpPr>
          <p:cNvPr id="4" name="Slide Number Placeholder 3"/>
          <p:cNvSpPr>
            <a:spLocks noGrp="1"/>
          </p:cNvSpPr>
          <p:nvPr>
            <p:ph type="sldNum" sz="quarter" idx="12"/>
          </p:nvPr>
        </p:nvSpPr>
        <p:spPr/>
        <p:txBody>
          <a:bodyPr/>
          <a:lstStyle/>
          <a:p>
            <a:fld id="{815F8090-09D6-45DB-8555-78F4768F11CF}" type="slidenum">
              <a:rPr lang="en-US" smtClean="0"/>
              <a:t>3</a:t>
            </a:fld>
            <a:endParaRPr lang="en-US"/>
          </a:p>
        </p:txBody>
      </p:sp>
    </p:spTree>
    <p:extLst>
      <p:ext uri="{BB962C8B-B14F-4D97-AF65-F5344CB8AC3E}">
        <p14:creationId xmlns:p14="http://schemas.microsoft.com/office/powerpoint/2010/main" val="2224002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0"/>
            <a:ext cx="5760640" cy="6858000"/>
          </a:xfrm>
        </p:spPr>
      </p:pic>
      <p:sp>
        <p:nvSpPr>
          <p:cNvPr id="4" name="Slide Number Placeholder 3"/>
          <p:cNvSpPr>
            <a:spLocks noGrp="1"/>
          </p:cNvSpPr>
          <p:nvPr>
            <p:ph type="sldNum" sz="quarter" idx="12"/>
          </p:nvPr>
        </p:nvSpPr>
        <p:spPr/>
        <p:txBody>
          <a:bodyPr/>
          <a:lstStyle/>
          <a:p>
            <a:fld id="{815F8090-09D6-45DB-8555-78F4768F11CF}" type="slidenum">
              <a:rPr lang="en-US" smtClean="0"/>
              <a:t>30</a:t>
            </a:fld>
            <a:endParaRPr lang="en-US"/>
          </a:p>
        </p:txBody>
      </p:sp>
    </p:spTree>
    <p:extLst>
      <p:ext uri="{BB962C8B-B14F-4D97-AF65-F5344CB8AC3E}">
        <p14:creationId xmlns:p14="http://schemas.microsoft.com/office/powerpoint/2010/main" val="2747130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92696"/>
            <a:ext cx="8568952" cy="4896544"/>
          </a:xfrm>
        </p:spPr>
      </p:pic>
      <p:sp>
        <p:nvSpPr>
          <p:cNvPr id="4" name="Slide Number Placeholder 3"/>
          <p:cNvSpPr>
            <a:spLocks noGrp="1"/>
          </p:cNvSpPr>
          <p:nvPr>
            <p:ph type="sldNum" sz="quarter" idx="12"/>
          </p:nvPr>
        </p:nvSpPr>
        <p:spPr/>
        <p:txBody>
          <a:bodyPr/>
          <a:lstStyle/>
          <a:p>
            <a:fld id="{815F8090-09D6-45DB-8555-78F4768F11CF}" type="slidenum">
              <a:rPr lang="en-US" smtClean="0"/>
              <a:t>31</a:t>
            </a:fld>
            <a:endParaRPr lang="en-US"/>
          </a:p>
        </p:txBody>
      </p:sp>
    </p:spTree>
    <p:extLst>
      <p:ext uri="{BB962C8B-B14F-4D97-AF65-F5344CB8AC3E}">
        <p14:creationId xmlns:p14="http://schemas.microsoft.com/office/powerpoint/2010/main" val="2610224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88640"/>
            <a:ext cx="6912768" cy="6480720"/>
          </a:xfrm>
        </p:spPr>
      </p:pic>
      <p:sp>
        <p:nvSpPr>
          <p:cNvPr id="4" name="Slide Number Placeholder 3"/>
          <p:cNvSpPr>
            <a:spLocks noGrp="1"/>
          </p:cNvSpPr>
          <p:nvPr>
            <p:ph type="sldNum" sz="quarter" idx="12"/>
          </p:nvPr>
        </p:nvSpPr>
        <p:spPr/>
        <p:txBody>
          <a:bodyPr/>
          <a:lstStyle/>
          <a:p>
            <a:fld id="{815F8090-09D6-45DB-8555-78F4768F11CF}" type="slidenum">
              <a:rPr lang="en-US" smtClean="0"/>
              <a:t>32</a:t>
            </a:fld>
            <a:endParaRPr lang="en-US"/>
          </a:p>
        </p:txBody>
      </p:sp>
    </p:spTree>
    <p:extLst>
      <p:ext uri="{BB962C8B-B14F-4D97-AF65-F5344CB8AC3E}">
        <p14:creationId xmlns:p14="http://schemas.microsoft.com/office/powerpoint/2010/main" val="77300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7999"/>
          </a:xfrm>
        </p:spPr>
      </p:pic>
      <p:sp>
        <p:nvSpPr>
          <p:cNvPr id="4" name="Slide Number Placeholder 3"/>
          <p:cNvSpPr>
            <a:spLocks noGrp="1"/>
          </p:cNvSpPr>
          <p:nvPr>
            <p:ph type="sldNum" sz="quarter" idx="12"/>
          </p:nvPr>
        </p:nvSpPr>
        <p:spPr/>
        <p:txBody>
          <a:bodyPr/>
          <a:lstStyle/>
          <a:p>
            <a:fld id="{815F8090-09D6-45DB-8555-78F4768F11CF}" type="slidenum">
              <a:rPr lang="en-US" smtClean="0"/>
              <a:t>33</a:t>
            </a:fld>
            <a:endParaRPr lang="en-US"/>
          </a:p>
        </p:txBody>
      </p:sp>
    </p:spTree>
    <p:extLst>
      <p:ext uri="{BB962C8B-B14F-4D97-AF65-F5344CB8AC3E}">
        <p14:creationId xmlns:p14="http://schemas.microsoft.com/office/powerpoint/2010/main" val="74611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n-US" sz="5300" b="1" dirty="0" smtClean="0"/>
              <a:t>Definition</a:t>
            </a:r>
            <a:r>
              <a:rPr lang="en-US" dirty="0" smtClean="0"/>
              <a:t/>
            </a:r>
            <a:br>
              <a:rPr lang="en-US" dirty="0" smtClean="0"/>
            </a:br>
            <a:endParaRPr lang="ar-JO" dirty="0"/>
          </a:p>
        </p:txBody>
      </p:sp>
      <p:sp>
        <p:nvSpPr>
          <p:cNvPr id="3" name="Content Placeholder 2"/>
          <p:cNvSpPr>
            <a:spLocks noGrp="1"/>
          </p:cNvSpPr>
          <p:nvPr>
            <p:ph idx="1"/>
          </p:nvPr>
        </p:nvSpPr>
        <p:spPr>
          <a:xfrm>
            <a:off x="755576" y="1484784"/>
            <a:ext cx="8229600" cy="5184576"/>
          </a:xfrm>
        </p:spPr>
        <p:txBody>
          <a:bodyPr>
            <a:normAutofit/>
          </a:bodyPr>
          <a:lstStyle/>
          <a:p>
            <a:pPr algn="l" rtl="0">
              <a:defRPr/>
            </a:pPr>
            <a:r>
              <a:rPr lang="en-US" b="1" dirty="0"/>
              <a:t>Abnormal forward bending of spine. </a:t>
            </a:r>
            <a:endParaRPr lang="en-US" b="1" dirty="0" smtClean="0"/>
          </a:p>
          <a:p>
            <a:pPr marL="0" indent="0" algn="l" rtl="0">
              <a:buNone/>
              <a:defRPr/>
            </a:pPr>
            <a:endParaRPr lang="en-US" b="1" dirty="0" smtClean="0"/>
          </a:p>
          <a:p>
            <a:pPr algn="l" rtl="0">
              <a:defRPr/>
            </a:pPr>
            <a:r>
              <a:rPr lang="en-US" b="1" dirty="0" smtClean="0"/>
              <a:t>Excessive dorsal curvature ( </a:t>
            </a:r>
            <a:r>
              <a:rPr lang="en-US" b="1" dirty="0" err="1" smtClean="0"/>
              <a:t>hyperkyphosis</a:t>
            </a:r>
            <a:r>
              <a:rPr lang="en-US" b="1" dirty="0" smtClean="0"/>
              <a:t>), </a:t>
            </a:r>
            <a:r>
              <a:rPr lang="en-US" b="1" dirty="0"/>
              <a:t>kyphos or </a:t>
            </a:r>
            <a:r>
              <a:rPr lang="en-US" b="1" dirty="0" err="1"/>
              <a:t>gibbus</a:t>
            </a:r>
            <a:r>
              <a:rPr lang="en-US" b="1" dirty="0"/>
              <a:t> </a:t>
            </a:r>
            <a:r>
              <a:rPr lang="en-US" b="1" dirty="0" smtClean="0"/>
              <a:t>due to </a:t>
            </a:r>
            <a:r>
              <a:rPr lang="en-US" b="1" dirty="0"/>
              <a:t>localized collapse or wedging of one or more vertebrae </a:t>
            </a:r>
            <a:r>
              <a:rPr lang="en-US" b="1" dirty="0" smtClean="0"/>
              <a:t>.</a:t>
            </a:r>
            <a:r>
              <a:rPr lang="en-US" dirty="0"/>
              <a:t> It can result from degenerative diseases such as </a:t>
            </a:r>
            <a:r>
              <a:rPr lang="en-US" dirty="0">
                <a:hlinkClick r:id="rId2" tooltip="Arthritis"/>
              </a:rPr>
              <a:t>arthritis</a:t>
            </a:r>
            <a:r>
              <a:rPr lang="en-US" dirty="0"/>
              <a:t>; developmental problems, most commonly </a:t>
            </a:r>
            <a:r>
              <a:rPr lang="en-US" dirty="0" err="1">
                <a:hlinkClick r:id="rId3" tooltip="Scheuermann's disease"/>
              </a:rPr>
              <a:t>Scheuermann's</a:t>
            </a:r>
            <a:r>
              <a:rPr lang="en-US" dirty="0">
                <a:hlinkClick r:id="rId3" tooltip="Scheuermann's disease"/>
              </a:rPr>
              <a:t> </a:t>
            </a:r>
            <a:r>
              <a:rPr lang="en-US" dirty="0" smtClean="0">
                <a:hlinkClick r:id="rId3" tooltip="Scheuermann's disease"/>
              </a:rPr>
              <a:t>disease</a:t>
            </a:r>
            <a:r>
              <a:rPr lang="en-US" dirty="0" smtClean="0"/>
              <a:t> ;</a:t>
            </a:r>
            <a:r>
              <a:rPr lang="en-US" dirty="0"/>
              <a:t> </a:t>
            </a:r>
            <a:r>
              <a:rPr lang="en-US" dirty="0">
                <a:hlinkClick r:id="rId4" tooltip="Osteoporosis"/>
              </a:rPr>
              <a:t>osteoporosis</a:t>
            </a:r>
            <a:r>
              <a:rPr lang="en-US" dirty="0"/>
              <a:t> with </a:t>
            </a:r>
            <a:r>
              <a:rPr lang="en-US" dirty="0">
                <a:hlinkClick r:id="rId5" tooltip="Compression fracture"/>
              </a:rPr>
              <a:t>compression fractures</a:t>
            </a:r>
            <a:r>
              <a:rPr lang="en-US" dirty="0"/>
              <a:t> of the </a:t>
            </a:r>
            <a:r>
              <a:rPr lang="en-US" dirty="0" smtClean="0">
                <a:hlinkClick r:id="rId6" tooltip="Vertebra"/>
              </a:rPr>
              <a:t>vertebra</a:t>
            </a:r>
            <a:r>
              <a:rPr lang="en-US" dirty="0" smtClean="0"/>
              <a:t> ;</a:t>
            </a:r>
            <a:r>
              <a:rPr lang="en-US" dirty="0"/>
              <a:t> </a:t>
            </a:r>
            <a:r>
              <a:rPr lang="en-US" dirty="0">
                <a:hlinkClick r:id="rId7" tooltip="Multiple myeloma"/>
              </a:rPr>
              <a:t>multiple myeloma</a:t>
            </a:r>
            <a:r>
              <a:rPr lang="en-US" dirty="0"/>
              <a:t> or trauma</a:t>
            </a:r>
            <a:endParaRPr lang="en-US" b="1" dirty="0" smtClean="0"/>
          </a:p>
          <a:p>
            <a:pPr marL="0" indent="0" algn="l" rtl="0">
              <a:buNone/>
              <a:defRPr/>
            </a:pPr>
            <a:endParaRPr lang="en-US" b="1" dirty="0" smtClean="0"/>
          </a:p>
        </p:txBody>
      </p:sp>
      <p:sp>
        <p:nvSpPr>
          <p:cNvPr id="4" name="Slide Number Placeholder 3"/>
          <p:cNvSpPr>
            <a:spLocks noGrp="1"/>
          </p:cNvSpPr>
          <p:nvPr>
            <p:ph type="sldNum" sz="quarter" idx="12"/>
          </p:nvPr>
        </p:nvSpPr>
        <p:spPr/>
        <p:txBody>
          <a:bodyPr/>
          <a:lstStyle/>
          <a:p>
            <a:fld id="{815F8090-09D6-45DB-8555-78F4768F11CF}" type="slidenum">
              <a:rPr lang="en-US" smtClean="0"/>
              <a:t>4</a:t>
            </a:fld>
            <a:endParaRPr lang="en-US"/>
          </a:p>
        </p:txBody>
      </p:sp>
    </p:spTree>
    <p:extLst>
      <p:ext uri="{BB962C8B-B14F-4D97-AF65-F5344CB8AC3E}">
        <p14:creationId xmlns:p14="http://schemas.microsoft.com/office/powerpoint/2010/main" val="70355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Posture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15F8090-09D6-45DB-8555-78F4768F11CF}" type="slidenum">
              <a:rPr lang="en-US" smtClean="0"/>
              <a:t>5</a:t>
            </a:fld>
            <a:endParaRPr lang="en-US"/>
          </a:p>
        </p:txBody>
      </p:sp>
    </p:spTree>
    <p:extLst>
      <p:ext uri="{BB962C8B-B14F-4D97-AF65-F5344CB8AC3E}">
        <p14:creationId xmlns:p14="http://schemas.microsoft.com/office/powerpoint/2010/main" val="143096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sz="5300" b="1" dirty="0"/>
              <a:t>Examination</a:t>
            </a:r>
            <a:r>
              <a:rPr lang="en-US" dirty="0" smtClean="0"/>
              <a:t/>
            </a:r>
            <a:br>
              <a:rPr lang="en-US" dirty="0" smtClean="0"/>
            </a:br>
            <a:endParaRPr lang="ar-JO" dirty="0"/>
          </a:p>
        </p:txBody>
      </p:sp>
      <p:pic>
        <p:nvPicPr>
          <p:cNvPr id="2050" name="Picture 2" descr="C:\Users\user\Desktop\kyphosis-surge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6768752" cy="43810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15F8090-09D6-45DB-8555-78F4768F11CF}" type="slidenum">
              <a:rPr lang="en-US" smtClean="0"/>
              <a:t>6</a:t>
            </a:fld>
            <a:endParaRPr lang="en-US"/>
          </a:p>
        </p:txBody>
      </p:sp>
    </p:spTree>
    <p:extLst>
      <p:ext uri="{BB962C8B-B14F-4D97-AF65-F5344CB8AC3E}">
        <p14:creationId xmlns:p14="http://schemas.microsoft.com/office/powerpoint/2010/main" val="103596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Types : </a:t>
            </a:r>
            <a:endParaRPr lang="en-GB" dirty="0"/>
          </a:p>
        </p:txBody>
      </p:sp>
      <p:sp>
        <p:nvSpPr>
          <p:cNvPr id="3" name="Content Placeholder 2"/>
          <p:cNvSpPr>
            <a:spLocks noGrp="1"/>
          </p:cNvSpPr>
          <p:nvPr>
            <p:ph idx="1"/>
          </p:nvPr>
        </p:nvSpPr>
        <p:spPr/>
        <p:txBody>
          <a:bodyPr>
            <a:normAutofit fontScale="92500" lnSpcReduction="20000"/>
          </a:bodyPr>
          <a:lstStyle/>
          <a:p>
            <a:pPr algn="ctr">
              <a:buNone/>
            </a:pPr>
            <a:endParaRPr lang="en-US" sz="4000" b="1" dirty="0" smtClean="0"/>
          </a:p>
          <a:p>
            <a:pPr>
              <a:defRPr/>
            </a:pPr>
            <a:r>
              <a:rPr lang="en-US" sz="3900" b="1" dirty="0">
                <a:solidFill>
                  <a:srgbClr val="FF0000"/>
                </a:solidFill>
              </a:rPr>
              <a:t>Postural Kyphosis</a:t>
            </a:r>
            <a:r>
              <a:rPr lang="en-US" sz="3900" b="1" dirty="0" smtClean="0">
                <a:solidFill>
                  <a:srgbClr val="FF0000"/>
                </a:solidFill>
              </a:rPr>
              <a:t>:</a:t>
            </a:r>
            <a:r>
              <a:rPr lang="en-US" sz="3900" dirty="0" smtClean="0">
                <a:solidFill>
                  <a:srgbClr val="FF0000"/>
                </a:solidFill>
              </a:rPr>
              <a:t> </a:t>
            </a:r>
          </a:p>
          <a:p>
            <a:pPr>
              <a:defRPr/>
            </a:pPr>
            <a:r>
              <a:rPr lang="en-US" dirty="0" smtClean="0"/>
              <a:t>This is the </a:t>
            </a:r>
            <a:r>
              <a:rPr lang="en-US" dirty="0" smtClean="0">
                <a:solidFill>
                  <a:srgbClr val="FF0000"/>
                </a:solidFill>
              </a:rPr>
              <a:t>most common </a:t>
            </a:r>
            <a:r>
              <a:rPr lang="en-US" dirty="0" smtClean="0"/>
              <a:t>form of kyphosis .</a:t>
            </a:r>
          </a:p>
          <a:p>
            <a:pPr>
              <a:defRPr/>
            </a:pPr>
            <a:r>
              <a:rPr lang="en-US" dirty="0"/>
              <a:t>C</a:t>
            </a:r>
            <a:r>
              <a:rPr lang="en-US" dirty="0" smtClean="0"/>
              <a:t>aused by </a:t>
            </a:r>
            <a:r>
              <a:rPr lang="en-US" dirty="0" smtClean="0">
                <a:solidFill>
                  <a:srgbClr val="FF0000"/>
                </a:solidFill>
              </a:rPr>
              <a:t>poor posture </a:t>
            </a:r>
            <a:r>
              <a:rPr lang="en-US" dirty="0" smtClean="0"/>
              <a:t>.</a:t>
            </a:r>
            <a:endParaRPr lang="en-US" dirty="0"/>
          </a:p>
          <a:p>
            <a:pPr>
              <a:defRPr/>
            </a:pPr>
            <a:r>
              <a:rPr lang="en-US" dirty="0">
                <a:solidFill>
                  <a:srgbClr val="FF0000"/>
                </a:solidFill>
              </a:rPr>
              <a:t>U</a:t>
            </a:r>
            <a:r>
              <a:rPr lang="en-US" dirty="0" smtClean="0">
                <a:solidFill>
                  <a:srgbClr val="FF0000"/>
                </a:solidFill>
              </a:rPr>
              <a:t>sually</a:t>
            </a:r>
            <a:r>
              <a:rPr lang="en-US" dirty="0" smtClean="0"/>
              <a:t> occurs in adolescents .</a:t>
            </a:r>
          </a:p>
          <a:p>
            <a:pPr>
              <a:defRPr/>
            </a:pPr>
            <a:r>
              <a:rPr lang="en-US" dirty="0" smtClean="0"/>
              <a:t>F&gt;M .</a:t>
            </a:r>
            <a:endParaRPr lang="en-US" dirty="0"/>
          </a:p>
          <a:p>
            <a:pPr>
              <a:defRPr/>
            </a:pPr>
            <a:r>
              <a:rPr lang="en-US" dirty="0" smtClean="0"/>
              <a:t>In most cases, this type of kyphosis can be corrected with </a:t>
            </a:r>
            <a:r>
              <a:rPr lang="en-US" dirty="0" smtClean="0">
                <a:solidFill>
                  <a:srgbClr val="FF0000"/>
                </a:solidFill>
              </a:rPr>
              <a:t>physical therapy and exercise</a:t>
            </a:r>
            <a:r>
              <a:rPr lang="en-US" dirty="0" smtClean="0"/>
              <a:t>, and doesn’t require any medical treatment.</a:t>
            </a:r>
          </a:p>
          <a:p>
            <a:pPr>
              <a:defRPr/>
            </a:pPr>
            <a:r>
              <a:rPr lang="en-US" b="1" dirty="0"/>
              <a:t>M</a:t>
            </a:r>
            <a:r>
              <a:rPr lang="en-US" b="1" dirty="0" smtClean="0"/>
              <a:t>ay </a:t>
            </a:r>
            <a:r>
              <a:rPr lang="en-US" b="1" dirty="0"/>
              <a:t>be associated with other postural defects such as </a:t>
            </a:r>
            <a:r>
              <a:rPr lang="en-US" b="1" dirty="0" smtClean="0"/>
              <a:t>flat-feet .</a:t>
            </a:r>
            <a:endParaRPr lang="en-US" b="1" dirty="0"/>
          </a:p>
          <a:p>
            <a:pPr algn="l">
              <a:buNone/>
            </a:pPr>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7</a:t>
            </a:fld>
            <a:endParaRPr lang="en-US"/>
          </a:p>
        </p:txBody>
      </p:sp>
    </p:spTree>
    <p:extLst>
      <p:ext uri="{BB962C8B-B14F-4D97-AF65-F5344CB8AC3E}">
        <p14:creationId xmlns:p14="http://schemas.microsoft.com/office/powerpoint/2010/main" val="214635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036496" cy="6120680"/>
          </a:xfrm>
          <a:blipFill>
            <a:blip r:embed="rId2" cstate="print"/>
            <a:stretch>
              <a:fillRect/>
            </a:stretch>
          </a:blipFill>
        </p:spPr>
        <p:txBody>
          <a:bodyPr/>
          <a:lstStyle/>
          <a:p>
            <a:endParaRPr lang="en-US" dirty="0"/>
          </a:p>
        </p:txBody>
      </p:sp>
      <p:sp>
        <p:nvSpPr>
          <p:cNvPr id="2" name="Slide Number Placeholder 1"/>
          <p:cNvSpPr>
            <a:spLocks noGrp="1"/>
          </p:cNvSpPr>
          <p:nvPr>
            <p:ph type="sldNum" sz="quarter" idx="12"/>
          </p:nvPr>
        </p:nvSpPr>
        <p:spPr/>
        <p:txBody>
          <a:bodyPr/>
          <a:lstStyle/>
          <a:p>
            <a:fld id="{815F8090-09D6-45DB-8555-78F4768F11CF}" type="slidenum">
              <a:rPr lang="en-US" smtClean="0"/>
              <a:t>8</a:t>
            </a:fld>
            <a:endParaRPr lang="en-US"/>
          </a:p>
        </p:txBody>
      </p:sp>
    </p:spTree>
    <p:extLst>
      <p:ext uri="{BB962C8B-B14F-4D97-AF65-F5344CB8AC3E}">
        <p14:creationId xmlns:p14="http://schemas.microsoft.com/office/powerpoint/2010/main" val="119067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en-US" sz="5300" b="1" dirty="0" smtClean="0"/>
              <a:t>Types</a:t>
            </a:r>
            <a:r>
              <a:rPr lang="en-US" sz="5300" b="1" dirty="0"/>
              <a:t> </a:t>
            </a:r>
            <a:r>
              <a:rPr lang="en-US" sz="5300" b="1" dirty="0" smtClean="0"/>
              <a:t>(Cont.) </a:t>
            </a:r>
            <a:endParaRPr lang="ar-JO" dirty="0"/>
          </a:p>
        </p:txBody>
      </p:sp>
      <p:sp>
        <p:nvSpPr>
          <p:cNvPr id="4" name="TextBox 3"/>
          <p:cNvSpPr txBox="1"/>
          <p:nvPr/>
        </p:nvSpPr>
        <p:spPr>
          <a:xfrm>
            <a:off x="971600" y="1844824"/>
            <a:ext cx="7560840" cy="3539430"/>
          </a:xfrm>
          <a:prstGeom prst="rect">
            <a:avLst/>
          </a:prstGeom>
          <a:noFill/>
        </p:spPr>
        <p:txBody>
          <a:bodyPr wrap="square" rtlCol="1">
            <a:spAutoFit/>
          </a:bodyPr>
          <a:lstStyle/>
          <a:p>
            <a:pPr marL="285750" indent="-285750" algn="l" rtl="0">
              <a:buFont typeface="Arial" panose="020B0604020202020204" pitchFamily="34" charset="0"/>
              <a:buChar char="•"/>
            </a:pPr>
            <a:r>
              <a:rPr lang="en-US" sz="3200" b="1" dirty="0">
                <a:solidFill>
                  <a:srgbClr val="FF0000"/>
                </a:solidFill>
              </a:rPr>
              <a:t>Congenital </a:t>
            </a:r>
            <a:r>
              <a:rPr lang="en-US" sz="3200" b="1" dirty="0" smtClean="0">
                <a:solidFill>
                  <a:srgbClr val="FF0000"/>
                </a:solidFill>
              </a:rPr>
              <a:t>kyphosis</a:t>
            </a:r>
          </a:p>
          <a:p>
            <a:pPr algn="l" rtl="0"/>
            <a:r>
              <a:rPr lang="en-US" sz="3200" b="1" dirty="0" smtClean="0">
                <a:solidFill>
                  <a:prstClr val="black"/>
                </a:solidFill>
              </a:rPr>
              <a:t>     A) failure of formation (type 1)</a:t>
            </a:r>
          </a:p>
          <a:p>
            <a:pPr algn="l" rtl="0"/>
            <a:r>
              <a:rPr lang="en-US" sz="3200" b="1" dirty="0" smtClean="0">
                <a:solidFill>
                  <a:prstClr val="black"/>
                </a:solidFill>
              </a:rPr>
              <a:t>     B) failure of segmentation (type 2)</a:t>
            </a:r>
          </a:p>
          <a:p>
            <a:pPr algn="l" rtl="0"/>
            <a:endParaRPr lang="en-US" sz="3200" b="1" dirty="0">
              <a:solidFill>
                <a:prstClr val="black"/>
              </a:solidFill>
            </a:endParaRPr>
          </a:p>
          <a:p>
            <a:pPr algn="l" rtl="0"/>
            <a:endParaRPr lang="en-US" sz="3200" b="1" dirty="0">
              <a:solidFill>
                <a:prstClr val="black"/>
              </a:solidFill>
            </a:endParaRPr>
          </a:p>
          <a:p>
            <a:pPr marL="285750" indent="-285750" algn="l" rtl="0">
              <a:buFont typeface="Arial" panose="020B0604020202020204" pitchFamily="34" charset="0"/>
              <a:buChar char="•"/>
            </a:pPr>
            <a:r>
              <a:rPr lang="en-US" sz="3200" b="1" dirty="0">
                <a:solidFill>
                  <a:srgbClr val="FF0000"/>
                </a:solidFill>
              </a:rPr>
              <a:t>Adolescent kyphosis </a:t>
            </a:r>
            <a:r>
              <a:rPr lang="en-US" sz="3200" b="1" dirty="0">
                <a:solidFill>
                  <a:prstClr val="black"/>
                </a:solidFill>
              </a:rPr>
              <a:t>(</a:t>
            </a:r>
            <a:r>
              <a:rPr lang="en-US" sz="3200" b="1" dirty="0" err="1">
                <a:solidFill>
                  <a:prstClr val="black"/>
                </a:solidFill>
              </a:rPr>
              <a:t>Scheuermann’s</a:t>
            </a:r>
            <a:r>
              <a:rPr lang="en-US" sz="3200" b="1" dirty="0">
                <a:solidFill>
                  <a:prstClr val="black"/>
                </a:solidFill>
              </a:rPr>
              <a:t> disease)</a:t>
            </a:r>
          </a:p>
        </p:txBody>
      </p:sp>
      <p:sp>
        <p:nvSpPr>
          <p:cNvPr id="3" name="Slide Number Placeholder 2"/>
          <p:cNvSpPr>
            <a:spLocks noGrp="1"/>
          </p:cNvSpPr>
          <p:nvPr>
            <p:ph type="sldNum" sz="quarter" idx="12"/>
          </p:nvPr>
        </p:nvSpPr>
        <p:spPr/>
        <p:txBody>
          <a:bodyPr/>
          <a:lstStyle/>
          <a:p>
            <a:fld id="{815F8090-09D6-45DB-8555-78F4768F11CF}" type="slidenum">
              <a:rPr lang="en-US" smtClean="0"/>
              <a:t>9</a:t>
            </a:fld>
            <a:endParaRPr lang="en-US"/>
          </a:p>
        </p:txBody>
      </p:sp>
    </p:spTree>
    <p:extLst>
      <p:ext uri="{BB962C8B-B14F-4D97-AF65-F5344CB8AC3E}">
        <p14:creationId xmlns:p14="http://schemas.microsoft.com/office/powerpoint/2010/main" val="49427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525</TotalTime>
  <Words>713</Words>
  <Application>Microsoft Office PowerPoint</Application>
  <PresentationFormat>On-screen Show (4:3)</PresentationFormat>
  <Paragraphs>121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Kyphosis </vt:lpstr>
      <vt:lpstr>PowerPoint Presentation</vt:lpstr>
      <vt:lpstr>PowerPoint Presentation</vt:lpstr>
      <vt:lpstr>Definition </vt:lpstr>
      <vt:lpstr>PowerPoint Presentation</vt:lpstr>
      <vt:lpstr>Examination </vt:lpstr>
      <vt:lpstr>Types : </vt:lpstr>
      <vt:lpstr>PowerPoint Presentation</vt:lpstr>
      <vt:lpstr>Types (Cont.) </vt:lpstr>
      <vt:lpstr>PowerPoint Presentation</vt:lpstr>
      <vt:lpstr>PowerPoint Presentation</vt:lpstr>
      <vt:lpstr>PowerPoint Presentation</vt:lpstr>
      <vt:lpstr>PowerPoint Presentation</vt:lpstr>
      <vt:lpstr>Treatment</vt:lpstr>
      <vt:lpstr>Adolescent kyphosis (Scheuermann’s disease)</vt:lpstr>
      <vt:lpstr> </vt:lpstr>
      <vt:lpstr>PowerPoint Presentation</vt:lpstr>
      <vt:lpstr>PowerPoint Presentation</vt:lpstr>
      <vt:lpstr>PowerPoint Presentation</vt:lpstr>
      <vt:lpstr>Exaggeration of the normal thoracic ‘rounding’ of the back, in this case due to  Scheuermann’s disease</vt:lpstr>
      <vt:lpstr> Thoracic Scheuermann’s disease</vt:lpstr>
      <vt:lpstr>PowerPoint Presentation</vt:lpstr>
      <vt:lpstr>Managment </vt:lpstr>
      <vt:lpstr>PowerPoint Presentation</vt:lpstr>
      <vt:lpstr> Thoracolumbar Scheuermann’s disease</vt:lpstr>
      <vt:lpstr>PowerPoint Presentation</vt:lpstr>
      <vt:lpstr>Complications</vt:lpstr>
      <vt:lpstr>Surgical Treatment </vt:lpstr>
      <vt:lpstr> Surgeical Tx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Kyphosis</dc:title>
  <dc:creator>omar dmour</dc:creator>
  <cp:lastModifiedBy>enass</cp:lastModifiedBy>
  <cp:revision>16</cp:revision>
  <dcterms:created xsi:type="dcterms:W3CDTF">2017-10-09T14:14:25Z</dcterms:created>
  <dcterms:modified xsi:type="dcterms:W3CDTF">2019-02-20T15:21:56Z</dcterms:modified>
</cp:coreProperties>
</file>