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61" r:id="rId5"/>
    <p:sldId id="260" r:id="rId6"/>
    <p:sldId id="259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5D777-CC2C-4A7D-9314-133C86E25F9A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855D8-1090-4665-B6CF-EEED5512477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5EEA1F-1E70-40A5-A343-7C6135C17E1F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B41A-782B-409A-98BB-D9D1C74CE484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BE29-52B6-4556-8FB6-8936C96F9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939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B41A-782B-409A-98BB-D9D1C74CE484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BE29-52B6-4556-8FB6-8936C96F9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579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B41A-782B-409A-98BB-D9D1C74CE484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BE29-52B6-4556-8FB6-8936C96F9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3623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ED011-B202-4584-94C2-E5DEB9C425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592925-0AF4-4BD4-97A4-A8A22A07EF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57007-3694-4DD6-973A-A3224EF2D9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B41A-782B-409A-98BB-D9D1C74CE484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BE29-52B6-4556-8FB6-8936C96F9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405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B41A-782B-409A-98BB-D9D1C74CE484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BE29-52B6-4556-8FB6-8936C96F9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485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B41A-782B-409A-98BB-D9D1C74CE484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BE29-52B6-4556-8FB6-8936C96F9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184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B41A-782B-409A-98BB-D9D1C74CE484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BE29-52B6-4556-8FB6-8936C96F9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252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B41A-782B-409A-98BB-D9D1C74CE484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BE29-52B6-4556-8FB6-8936C96F9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02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B41A-782B-409A-98BB-D9D1C74CE484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BE29-52B6-4556-8FB6-8936C96F9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234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B41A-782B-409A-98BB-D9D1C74CE484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BE29-52B6-4556-8FB6-8936C96F9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045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B41A-782B-409A-98BB-D9D1C74CE484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BE29-52B6-4556-8FB6-8936C96F9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569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9B41A-782B-409A-98BB-D9D1C74CE484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CBE29-52B6-4556-8FB6-8936C96F9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26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Upper limb</a:t>
            </a:r>
            <a:br>
              <a:rPr lang="en-US" dirty="0" smtClean="0"/>
            </a:br>
            <a:r>
              <a:rPr lang="en-US" dirty="0" smtClean="0"/>
              <a:t>lecture two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Claviopectrol fascia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Axilla </a:t>
            </a:r>
            <a:endParaRPr lang="en-GB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4356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/>
          </p:nvPr>
        </p:nvSpPr>
        <p:spPr>
          <a:xfrm>
            <a:off x="190501" y="620714"/>
            <a:ext cx="4381500" cy="3094037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zh-CN" sz="2800" b="1" u="sng" smtClean="0">
                <a:solidFill>
                  <a:srgbClr val="3333FF"/>
                </a:solidFill>
                <a:ea typeface="SimSun" pitchFamily="2" charset="-122"/>
              </a:rPr>
              <a:t>Posterior wall:</a:t>
            </a:r>
          </a:p>
          <a:p>
            <a:pPr eaLnBrk="1" hangingPunct="1"/>
            <a:r>
              <a:rPr lang="en-US" altLang="zh-CN" sz="2200" smtClean="0">
                <a:ea typeface="SimSun" pitchFamily="2" charset="-122"/>
              </a:rPr>
              <a:t>Is </a:t>
            </a:r>
            <a:r>
              <a:rPr lang="en-US" altLang="zh-CN" sz="2200" u="sng" smtClean="0">
                <a:ea typeface="SimSun" pitchFamily="2" charset="-122"/>
              </a:rPr>
              <a:t>formed by: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200" b="1" smtClean="0"/>
              <a:t>Subscapularis.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200" b="1" smtClean="0"/>
              <a:t>Latissimus dorsi.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200" b="1" smtClean="0"/>
              <a:t>Teres major muscles. </a:t>
            </a:r>
          </a:p>
          <a:p>
            <a:pPr eaLnBrk="1" hangingPunct="1">
              <a:buFontTx/>
              <a:buNone/>
            </a:pPr>
            <a:r>
              <a:rPr lang="en-US" altLang="en-US" sz="2400" smtClean="0"/>
              <a:t>	</a:t>
            </a:r>
            <a:endParaRPr lang="en-US" altLang="zh-CN" sz="2400" smtClean="0">
              <a:ea typeface="SimSun" pitchFamily="2" charset="-122"/>
            </a:endParaRPr>
          </a:p>
        </p:txBody>
      </p:sp>
      <p:pic>
        <p:nvPicPr>
          <p:cNvPr id="15363" name="Picture 5" descr="H:\dad\Student Gray\7. Upper limb\F66122-007-f044.jpg"/>
          <p:cNvPicPr>
            <a:picLocks noChangeAspect="1" noChangeArrowheads="1"/>
          </p:cNvPicPr>
          <p:nvPr/>
        </p:nvPicPr>
        <p:blipFill>
          <a:blip r:embed="rId2" cstate="print"/>
          <a:srcRect l="14285" r="6493" b="8151"/>
          <a:stretch>
            <a:fillRect/>
          </a:stretch>
        </p:blipFill>
        <p:spPr bwMode="auto">
          <a:xfrm>
            <a:off x="4762500" y="333376"/>
            <a:ext cx="709506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0223500" y="1844675"/>
            <a:ext cx="1441451" cy="431800"/>
          </a:xfrm>
          <a:prstGeom prst="roundRect">
            <a:avLst>
              <a:gd name="adj" fmla="val 16667"/>
            </a:avLst>
          </a:prstGeom>
          <a:solidFill>
            <a:srgbClr val="FF9900">
              <a:alpha val="18823"/>
            </a:srgbClr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0223501" y="2781300"/>
            <a:ext cx="1344084" cy="287338"/>
          </a:xfrm>
          <a:prstGeom prst="roundRect">
            <a:avLst>
              <a:gd name="adj" fmla="val 16667"/>
            </a:avLst>
          </a:prstGeom>
          <a:solidFill>
            <a:srgbClr val="FF9900">
              <a:alpha val="18823"/>
            </a:srgbClr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0320867" y="4941889"/>
            <a:ext cx="1536700" cy="287337"/>
          </a:xfrm>
          <a:prstGeom prst="roundRect">
            <a:avLst>
              <a:gd name="adj" fmla="val 16667"/>
            </a:avLst>
          </a:prstGeom>
          <a:solidFill>
            <a:srgbClr val="FF9900">
              <a:alpha val="18823"/>
            </a:srgbClr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/>
          </p:nvPr>
        </p:nvSpPr>
        <p:spPr>
          <a:xfrm>
            <a:off x="239184" y="692150"/>
            <a:ext cx="4332816" cy="502285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zh-CN" sz="2800" b="1" u="sng" smtClean="0">
                <a:solidFill>
                  <a:srgbClr val="3333FF"/>
                </a:solidFill>
                <a:ea typeface="SimSun" pitchFamily="2" charset="-122"/>
              </a:rPr>
              <a:t>The medial wall</a:t>
            </a:r>
            <a:r>
              <a:rPr lang="en-US" altLang="zh-CN" sz="2800" b="1" smtClean="0">
                <a:solidFill>
                  <a:srgbClr val="3333FF"/>
                </a:solidFill>
                <a:ea typeface="SimSun" pitchFamily="2" charset="-122"/>
              </a:rPr>
              <a:t>: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CN" sz="2000" smtClean="0">
                <a:ea typeface="SimSun" pitchFamily="2" charset="-122"/>
              </a:rPr>
              <a:t>It is wide and </a:t>
            </a:r>
            <a:r>
              <a:rPr lang="en-US" altLang="zh-CN" sz="2000" u="sng" smtClean="0">
                <a:ea typeface="SimSun" pitchFamily="2" charset="-122"/>
              </a:rPr>
              <a:t>formed by: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zh-CN" sz="2000" b="1" smtClean="0">
                <a:ea typeface="SimSun" pitchFamily="2" charset="-122"/>
              </a:rPr>
              <a:t>Serratus anterior.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zh-CN" sz="2000" b="1" smtClean="0">
                <a:ea typeface="SimSun" pitchFamily="2" charset="-122"/>
              </a:rPr>
              <a:t>Upper 4-5 ribs &amp; Intercostal muscles 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CN" sz="2800" b="1" u="sng" smtClean="0">
                <a:solidFill>
                  <a:srgbClr val="3333FF"/>
                </a:solidFill>
                <a:ea typeface="SimSun" pitchFamily="2" charset="-122"/>
              </a:rPr>
              <a:t>The lateral wall</a:t>
            </a:r>
            <a:r>
              <a:rPr lang="en-US" altLang="zh-CN" sz="2800" b="1" smtClean="0">
                <a:solidFill>
                  <a:srgbClr val="3333FF"/>
                </a:solidFill>
                <a:ea typeface="SimSun" pitchFamily="2" charset="-122"/>
              </a:rPr>
              <a:t>: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CN" sz="2000" smtClean="0">
                <a:ea typeface="SimSun" pitchFamily="2" charset="-122"/>
              </a:rPr>
              <a:t>It is narrow and  </a:t>
            </a:r>
            <a:r>
              <a:rPr lang="en-US" altLang="zh-CN" sz="2000" u="sng" smtClean="0">
                <a:ea typeface="SimSun" pitchFamily="2" charset="-122"/>
              </a:rPr>
              <a:t>formed by: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zh-CN" sz="2000" b="1" smtClean="0">
                <a:ea typeface="SimSun" pitchFamily="2" charset="-122"/>
              </a:rPr>
              <a:t>Coracobrachi-alis.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zh-CN" sz="2000" b="1" smtClean="0">
                <a:ea typeface="SimSun" pitchFamily="2" charset="-122"/>
              </a:rPr>
              <a:t>Biceps brachii.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zh-CN" sz="2000" b="1" smtClean="0">
                <a:ea typeface="SimSun" pitchFamily="2" charset="-122"/>
              </a:rPr>
              <a:t>Bicepital groove of the humerus.</a:t>
            </a:r>
          </a:p>
          <a:p>
            <a:pPr eaLnBrk="1" hangingPunct="1"/>
            <a:endParaRPr lang="en-US" altLang="zh-CN" sz="1800" smtClean="0">
              <a:ea typeface="SimSun" pitchFamily="2" charset="-122"/>
            </a:endParaRP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7920567" y="2224088"/>
            <a:ext cx="204046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altLang="zh-CN">
              <a:ea typeface="SimSun" pitchFamily="2" charset="-122"/>
            </a:endParaRPr>
          </a:p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sp>
        <p:nvSpPr>
          <p:cNvPr id="16388" name="Text Box 12"/>
          <p:cNvSpPr txBox="1">
            <a:spLocks noChangeArrowheads="1"/>
          </p:cNvSpPr>
          <p:nvPr/>
        </p:nvSpPr>
        <p:spPr bwMode="auto">
          <a:xfrm>
            <a:off x="7893051" y="2641601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1" hangingPunct="1"/>
            <a:endParaRPr lang="en-US" altLang="en-US"/>
          </a:p>
        </p:txBody>
      </p:sp>
      <p:pic>
        <p:nvPicPr>
          <p:cNvPr id="16389" name="Picture 4" descr="C:\Documents and Settings\Free User\My Documents\My Pictures\C9FF14.png"/>
          <p:cNvPicPr>
            <a:picLocks noChangeAspect="1" noChangeArrowheads="1"/>
          </p:cNvPicPr>
          <p:nvPr/>
        </p:nvPicPr>
        <p:blipFill>
          <a:blip r:embed="rId2" cstate="print"/>
          <a:srcRect l="46620" t="47188" r="2000" b="14987"/>
          <a:stretch>
            <a:fillRect/>
          </a:stretch>
        </p:blipFill>
        <p:spPr bwMode="auto">
          <a:xfrm>
            <a:off x="4667251" y="260350"/>
            <a:ext cx="7239000" cy="633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334433" y="188914"/>
            <a:ext cx="3937000" cy="935037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zh-CN" sz="2800" b="1" dirty="0" smtClean="0"/>
              <a:t>Contents of The Axilla 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1" y="1196976"/>
            <a:ext cx="4457700" cy="4176713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zh-CN" sz="2200" b="1" smtClean="0">
                <a:solidFill>
                  <a:srgbClr val="3333FF"/>
                </a:solidFill>
                <a:ea typeface="SimSun" pitchFamily="2" charset="-122"/>
              </a:rPr>
              <a:t>Cords </a:t>
            </a:r>
            <a:r>
              <a:rPr lang="en-US" altLang="zh-CN" sz="2200" smtClean="0">
                <a:ea typeface="SimSun" pitchFamily="2" charset="-122"/>
              </a:rPr>
              <a:t>and </a:t>
            </a:r>
            <a:r>
              <a:rPr lang="en-US" altLang="zh-CN" sz="2200" b="1" smtClean="0">
                <a:solidFill>
                  <a:srgbClr val="3333FF"/>
                </a:solidFill>
                <a:ea typeface="SimSun" pitchFamily="2" charset="-122"/>
              </a:rPr>
              <a:t>braches </a:t>
            </a:r>
            <a:r>
              <a:rPr lang="en-US" altLang="zh-CN" sz="2200" smtClean="0">
                <a:ea typeface="SimSun" pitchFamily="2" charset="-122"/>
              </a:rPr>
              <a:t>of the </a:t>
            </a:r>
            <a:r>
              <a:rPr lang="en-US" altLang="zh-CN" sz="2200" b="1" smtClean="0">
                <a:solidFill>
                  <a:srgbClr val="3333FF"/>
                </a:solidFill>
                <a:ea typeface="SimSun" pitchFamily="2" charset="-122"/>
              </a:rPr>
              <a:t>brachial plexus</a:t>
            </a:r>
          </a:p>
          <a:p>
            <a:pPr eaLnBrk="1" hangingPunct="1"/>
            <a:r>
              <a:rPr lang="en-US" altLang="zh-CN" sz="2200" b="1" u="sng" smtClean="0">
                <a:solidFill>
                  <a:srgbClr val="FF0000"/>
                </a:solidFill>
                <a:ea typeface="SimSun" pitchFamily="2" charset="-122"/>
              </a:rPr>
              <a:t>Axillary</a:t>
            </a:r>
            <a:r>
              <a:rPr lang="en-US" altLang="zh-CN" sz="2200" smtClean="0">
                <a:solidFill>
                  <a:srgbClr val="FF0000"/>
                </a:solidFill>
                <a:ea typeface="SimSun" pitchFamily="2" charset="-122"/>
              </a:rPr>
              <a:t> artery and its branches.</a:t>
            </a:r>
          </a:p>
          <a:p>
            <a:pPr eaLnBrk="1" hangingPunct="1"/>
            <a:r>
              <a:rPr lang="en-US" altLang="zh-CN" sz="2200" b="1" u="sng" smtClean="0">
                <a:solidFill>
                  <a:srgbClr val="002060"/>
                </a:solidFill>
                <a:ea typeface="SimSun" pitchFamily="2" charset="-122"/>
              </a:rPr>
              <a:t>Axillary</a:t>
            </a:r>
            <a:r>
              <a:rPr lang="en-US" altLang="zh-CN" sz="2200" smtClean="0">
                <a:solidFill>
                  <a:srgbClr val="002060"/>
                </a:solidFill>
                <a:ea typeface="SimSun" pitchFamily="2" charset="-122"/>
              </a:rPr>
              <a:t> vein and its  tributaries. </a:t>
            </a:r>
          </a:p>
          <a:p>
            <a:pPr eaLnBrk="1" hangingPunct="1"/>
            <a:r>
              <a:rPr lang="en-US" altLang="zh-CN" sz="2200" b="1" u="sng" smtClean="0">
                <a:ea typeface="SimSun" pitchFamily="2" charset="-122"/>
              </a:rPr>
              <a:t>Axillary</a:t>
            </a:r>
            <a:r>
              <a:rPr lang="en-US" altLang="zh-CN" sz="2200" b="1" smtClean="0">
                <a:ea typeface="SimSun" pitchFamily="2" charset="-122"/>
              </a:rPr>
              <a:t> lymph nodes</a:t>
            </a:r>
            <a:r>
              <a:rPr lang="en-US" altLang="zh-CN" sz="2200" smtClean="0">
                <a:ea typeface="SimSun" pitchFamily="2" charset="-122"/>
              </a:rPr>
              <a:t>. </a:t>
            </a:r>
          </a:p>
          <a:p>
            <a:pPr eaLnBrk="1" hangingPunct="1"/>
            <a:r>
              <a:rPr lang="en-US" altLang="zh-CN" sz="2200" b="1" u="sng" smtClean="0">
                <a:ea typeface="SimSun" pitchFamily="2" charset="-122"/>
              </a:rPr>
              <a:t>Axillary</a:t>
            </a:r>
            <a:r>
              <a:rPr lang="en-US" altLang="zh-CN" sz="2200" smtClean="0">
                <a:ea typeface="SimSun" pitchFamily="2" charset="-122"/>
              </a:rPr>
              <a:t> fat.</a:t>
            </a:r>
          </a:p>
          <a:p>
            <a:pPr eaLnBrk="1" hangingPunct="1"/>
            <a:r>
              <a:rPr lang="en-US" altLang="zh-CN" sz="2200" u="sng" smtClean="0">
                <a:ea typeface="SimSun" pitchFamily="2" charset="-122"/>
              </a:rPr>
              <a:t>Loose</a:t>
            </a:r>
            <a:r>
              <a:rPr lang="en-US" altLang="zh-CN" sz="2200" smtClean="0">
                <a:ea typeface="SimSun" pitchFamily="2" charset="-122"/>
              </a:rPr>
              <a:t> connective tissue.</a:t>
            </a:r>
          </a:p>
          <a:p>
            <a:pPr eaLnBrk="1" hangingPunct="1"/>
            <a:endParaRPr lang="en-US" altLang="zh-CN" sz="2400" smtClean="0">
              <a:ea typeface="SimSun" pitchFamily="2" charset="-122"/>
            </a:endParaRPr>
          </a:p>
          <a:p>
            <a:pPr eaLnBrk="1" hangingPunct="1"/>
            <a:endParaRPr lang="en-US" altLang="zh-CN" sz="2200" smtClean="0">
              <a:ea typeface="SimSun" pitchFamily="2" charset="-122"/>
            </a:endParaRP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239185" y="5805489"/>
            <a:ext cx="11713633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>
                <a:ea typeface="SimSun" pitchFamily="2" charset="-122"/>
              </a:rPr>
              <a:t>The neurovascular bundle is enclosed in connective tissue sheath, called ‘</a:t>
            </a:r>
            <a:r>
              <a:rPr lang="en-US" altLang="zh-CN" sz="2800">
                <a:solidFill>
                  <a:srgbClr val="FF0000"/>
                </a:solidFill>
                <a:ea typeface="SimSun" pitchFamily="2" charset="-122"/>
              </a:rPr>
              <a:t>axillary sheath</a:t>
            </a:r>
            <a:r>
              <a:rPr lang="en-US" altLang="zh-CN" sz="2400">
                <a:ea typeface="SimSun" pitchFamily="2" charset="-122"/>
              </a:rPr>
              <a:t>’</a:t>
            </a:r>
          </a:p>
        </p:txBody>
      </p:sp>
      <p:pic>
        <p:nvPicPr>
          <p:cNvPr id="17413" name="Picture 2" descr="腋窝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8000" contrast="42000"/>
          </a:blip>
          <a:srcRect/>
          <a:stretch>
            <a:fillRect/>
          </a:stretch>
        </p:blipFill>
        <p:spPr>
          <a:xfrm>
            <a:off x="4656667" y="260351"/>
            <a:ext cx="7008284" cy="5472113"/>
          </a:xfrm>
          <a:noFill/>
        </p:spPr>
      </p:pic>
      <p:sp>
        <p:nvSpPr>
          <p:cNvPr id="17414" name="TextBox 13"/>
          <p:cNvSpPr txBox="1">
            <a:spLocks noChangeArrowheads="1"/>
          </p:cNvSpPr>
          <p:nvPr/>
        </p:nvSpPr>
        <p:spPr bwMode="auto">
          <a:xfrm>
            <a:off x="4944534" y="260350"/>
            <a:ext cx="2400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Axillary a. &amp; v.</a:t>
            </a:r>
          </a:p>
        </p:txBody>
      </p:sp>
      <p:sp>
        <p:nvSpPr>
          <p:cNvPr id="17415" name="TextBox 14"/>
          <p:cNvSpPr txBox="1">
            <a:spLocks noChangeArrowheads="1"/>
          </p:cNvSpPr>
          <p:nvPr/>
        </p:nvSpPr>
        <p:spPr bwMode="auto">
          <a:xfrm>
            <a:off x="5111751" y="3949701"/>
            <a:ext cx="17483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Brachial plexus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576485" y="1557338"/>
            <a:ext cx="3168649" cy="25193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414" idx="2"/>
          </p:cNvCxnSpPr>
          <p:nvPr/>
        </p:nvCxnSpPr>
        <p:spPr>
          <a:xfrm>
            <a:off x="6144684" y="630239"/>
            <a:ext cx="3503083" cy="9985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8737600" y="3429000"/>
            <a:ext cx="1295400" cy="971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lavipectoral fascia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45827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clavipectoral fascia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 (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costocoracoid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membrane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; 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coracoclavicular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fascia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</a:t>
            </a:r>
            <a:r>
              <a:rPr lang="en-US" dirty="0"/>
              <a:t> clavipectoral fascia is a thick, bilateral </a:t>
            </a:r>
            <a:r>
              <a:rPr lang="en-US" u="sng" dirty="0" smtClean="0"/>
              <a:t>deep fascia--</a:t>
            </a:r>
            <a:r>
              <a:rPr lang="en-US" u="sng" dirty="0" smtClean="0">
                <a:sym typeface="Wingdings" panose="05000000000000000000" pitchFamily="2" charset="2"/>
              </a:rPr>
              <a:t></a:t>
            </a:r>
            <a:r>
              <a:rPr lang="en-US" dirty="0"/>
              <a:t> deep to </a:t>
            </a:r>
            <a:r>
              <a:rPr lang="en-US" dirty="0" smtClean="0"/>
              <a:t>the </a:t>
            </a:r>
            <a:r>
              <a:rPr lang="en-US" dirty="0"/>
              <a:t>clavicular portion of the pectoralis major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clavipectoral fascia p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3018" y="1971929"/>
            <a:ext cx="3969328" cy="405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4628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Clavipectoral Fascia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7" y="1758156"/>
            <a:ext cx="4925290" cy="435133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clavipectoral fascia is a strong sheet of connective</a:t>
            </a:r>
          </a:p>
          <a:p>
            <a:pPr marL="0" indent="0">
              <a:buNone/>
            </a:pPr>
            <a:r>
              <a:rPr lang="en-US" dirty="0" smtClean="0"/>
              <a:t>tissue that is attached above to the clavicle Below, it splits to enclose the pectoralis minor muscle and then continues downward as the </a:t>
            </a:r>
            <a:r>
              <a:rPr lang="en-US" b="1" dirty="0" smtClean="0"/>
              <a:t>suspensory</a:t>
            </a:r>
          </a:p>
          <a:p>
            <a:pPr marL="0" indent="0">
              <a:buNone/>
            </a:pPr>
            <a:r>
              <a:rPr lang="en-US" b="1" dirty="0" smtClean="0"/>
              <a:t>ligament of the axilla </a:t>
            </a:r>
            <a:r>
              <a:rPr lang="en-US" dirty="0" smtClean="0"/>
              <a:t>and joins the fascial floor of the armpit.</a:t>
            </a: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7237" y="1170623"/>
            <a:ext cx="6675120" cy="500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0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80809" cy="435133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Border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Superiorly</a:t>
            </a:r>
            <a:r>
              <a:rPr lang="en-US" dirty="0" smtClean="0"/>
              <a:t>: extends  from the </a:t>
            </a:r>
            <a:r>
              <a:rPr lang="en-US" b="1" u="sng" dirty="0" smtClean="0">
                <a:solidFill>
                  <a:srgbClr val="FF0000"/>
                </a:solidFill>
              </a:rPr>
              <a:t>clavicle</a:t>
            </a:r>
            <a:r>
              <a:rPr lang="en-US" dirty="0" smtClean="0"/>
              <a:t>, 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Medially:</a:t>
            </a:r>
            <a:r>
              <a:rPr lang="en-US" dirty="0" smtClean="0"/>
              <a:t> from the costochondral joints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Superolaterally:</a:t>
            </a:r>
            <a:r>
              <a:rPr lang="en-US" dirty="0" smtClean="0"/>
              <a:t> from the </a:t>
            </a:r>
            <a:r>
              <a:rPr lang="en-US" b="1" u="sng" dirty="0" smtClean="0">
                <a:solidFill>
                  <a:srgbClr val="FF0000"/>
                </a:solidFill>
              </a:rPr>
              <a:t>coracoid process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Insertion: The fascia converges in the </a:t>
            </a:r>
            <a:r>
              <a:rPr lang="en-US" b="1" u="sng" dirty="0" smtClean="0">
                <a:solidFill>
                  <a:srgbClr val="FF0000"/>
                </a:solidFill>
              </a:rPr>
              <a:t>AXILLA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Function: </a:t>
            </a:r>
            <a:r>
              <a:rPr lang="en-US" dirty="0" smtClean="0"/>
              <a:t>it acts as a protective structure over the </a:t>
            </a:r>
            <a:r>
              <a:rPr lang="en-US" b="1" dirty="0" smtClean="0">
                <a:solidFill>
                  <a:srgbClr val="FF0000"/>
                </a:solidFill>
              </a:rPr>
              <a:t>neurovascular </a:t>
            </a:r>
            <a:r>
              <a:rPr lang="en-US" dirty="0" smtClean="0"/>
              <a:t>structure of the axilla.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3864" y="2223800"/>
            <a:ext cx="4589196" cy="373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078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Clavipectoral fascia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Upper part thick – </a:t>
            </a:r>
            <a:r>
              <a:rPr lang="en-US" dirty="0" err="1" smtClean="0"/>
              <a:t>Costocoracoid</a:t>
            </a:r>
            <a:r>
              <a:rPr lang="en-US" dirty="0" smtClean="0"/>
              <a:t> ligament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continues downward as the </a:t>
            </a:r>
            <a:r>
              <a:rPr lang="en-US" b="1" dirty="0" smtClean="0"/>
              <a:t>suspensory</a:t>
            </a:r>
          </a:p>
          <a:p>
            <a:pPr marL="0" indent="0">
              <a:buNone/>
            </a:pPr>
            <a:r>
              <a:rPr lang="en-US" b="1" dirty="0" smtClean="0"/>
              <a:t>ligament of the axilla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6998" y="1690688"/>
            <a:ext cx="3495675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98627" y="3325091"/>
            <a:ext cx="1204045" cy="5403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798626" y="5039591"/>
            <a:ext cx="1059873" cy="654627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800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Clavipectoral fascia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0054" y="1381096"/>
            <a:ext cx="2663537" cy="2308324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dirty="0" smtClean="0"/>
              <a:t>Pierced by</a:t>
            </a:r>
          </a:p>
          <a:p>
            <a:r>
              <a:rPr lang="en-US" dirty="0" smtClean="0"/>
              <a:t>– Lateral pectoral nerve</a:t>
            </a:r>
          </a:p>
          <a:p>
            <a:r>
              <a:rPr lang="en-US" dirty="0" smtClean="0"/>
              <a:t>– Cephalic vein</a:t>
            </a:r>
          </a:p>
          <a:p>
            <a:r>
              <a:rPr lang="en-US" dirty="0" smtClean="0"/>
              <a:t>– Thoraco acromial vessels</a:t>
            </a:r>
          </a:p>
          <a:p>
            <a:r>
              <a:rPr lang="en-US" dirty="0" smtClean="0"/>
              <a:t>– Lymphatics from breast and pectoral region to apical group of lymph node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45528"/>
          <a:stretch/>
        </p:blipFill>
        <p:spPr>
          <a:xfrm>
            <a:off x="277398" y="3785772"/>
            <a:ext cx="2424239" cy="2999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/>
          <a:srcRect b="21212"/>
          <a:stretch/>
        </p:blipFill>
        <p:spPr>
          <a:xfrm>
            <a:off x="3255818" y="924791"/>
            <a:ext cx="8356207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99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1" y="277814"/>
            <a:ext cx="4127500" cy="712787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zh-CN" sz="3800" b="1" dirty="0" smtClean="0"/>
              <a:t> </a:t>
            </a:r>
            <a:r>
              <a:rPr lang="en-US" altLang="zh-CN" sz="4000" b="1" dirty="0" smtClean="0">
                <a:ea typeface="华文新魏" pitchFamily="2" charset="-122"/>
              </a:rPr>
              <a:t>AXILLA</a:t>
            </a:r>
            <a:endParaRPr lang="zh-CN" altLang="en-US" sz="4000" b="1" dirty="0" smtClean="0">
              <a:ea typeface="华文新魏" pitchFamily="2" charset="-122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4434" y="1196976"/>
            <a:ext cx="4322233" cy="4752975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dirty="0" smtClean="0">
                <a:ea typeface="SimSun" pitchFamily="2" charset="-122"/>
              </a:rPr>
              <a:t>A pyramid-shaped space between the upper part of the arm and the side of the chest through which major 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neurovascular </a:t>
            </a:r>
            <a:r>
              <a:rPr lang="en-US" altLang="zh-CN" sz="2400" dirty="0" smtClean="0">
                <a:ea typeface="SimSun" pitchFamily="2" charset="-122"/>
              </a:rPr>
              <a:t>structures pass between neck &amp;  thorax and upper limbs.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dirty="0" smtClean="0">
                <a:ea typeface="SimSun" pitchFamily="2" charset="-122"/>
              </a:rPr>
              <a:t>Axilla has an </a:t>
            </a:r>
            <a:r>
              <a:rPr lang="en-US" altLang="zh-CN" sz="2400" b="1" dirty="0" smtClean="0">
                <a:solidFill>
                  <a:srgbClr val="FF0000"/>
                </a:solidFill>
                <a:ea typeface="SimSun" pitchFamily="2" charset="-122"/>
              </a:rPr>
              <a:t>apex</a:t>
            </a:r>
            <a:r>
              <a:rPr lang="en-US" altLang="zh-CN" sz="2400" dirty="0" smtClean="0">
                <a:solidFill>
                  <a:srgbClr val="FF0000"/>
                </a:solidFill>
                <a:ea typeface="SimSun" pitchFamily="2" charset="-122"/>
              </a:rPr>
              <a:t>, </a:t>
            </a:r>
            <a:r>
              <a:rPr lang="en-US" altLang="zh-CN" sz="2400" dirty="0" smtClean="0">
                <a:ea typeface="SimSun" pitchFamily="2" charset="-122"/>
              </a:rPr>
              <a:t>a </a:t>
            </a:r>
            <a:r>
              <a:rPr lang="en-US" altLang="zh-CN" sz="2400" b="1" dirty="0" smtClean="0">
                <a:solidFill>
                  <a:srgbClr val="FF0000"/>
                </a:solidFill>
                <a:ea typeface="SimSun" pitchFamily="2" charset="-122"/>
              </a:rPr>
              <a:t>base</a:t>
            </a:r>
            <a:r>
              <a:rPr lang="en-US" altLang="zh-CN" sz="2400" dirty="0" smtClean="0">
                <a:ea typeface="SimSun" pitchFamily="2" charset="-122"/>
              </a:rPr>
              <a:t> and </a:t>
            </a:r>
            <a:r>
              <a:rPr lang="en-US" altLang="zh-CN" sz="2400" b="1" dirty="0" smtClean="0">
                <a:solidFill>
                  <a:srgbClr val="FF0000"/>
                </a:solidFill>
                <a:ea typeface="SimSun" pitchFamily="2" charset="-122"/>
              </a:rPr>
              <a:t>four walls.</a:t>
            </a:r>
          </a:p>
        </p:txBody>
      </p:sp>
      <p:pic>
        <p:nvPicPr>
          <p:cNvPr id="10244" name="Picture 4" descr="腋窝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contrast="12000"/>
          </a:blip>
          <a:srcRect l="9351" t="1834" r="4120" b="2795"/>
          <a:stretch>
            <a:fillRect/>
          </a:stretch>
        </p:blipFill>
        <p:spPr>
          <a:xfrm>
            <a:off x="7727951" y="260351"/>
            <a:ext cx="4129616" cy="4608513"/>
          </a:xfrm>
        </p:spPr>
      </p:pic>
      <p:pic>
        <p:nvPicPr>
          <p:cNvPr id="10245" name="Picture 5" descr="腋窝3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lum bright="-24000" contrast="30000"/>
          </a:blip>
          <a:srcRect l="10149"/>
          <a:stretch>
            <a:fillRect/>
          </a:stretch>
        </p:blipFill>
        <p:spPr>
          <a:xfrm>
            <a:off x="4751918" y="2997200"/>
            <a:ext cx="4032249" cy="36718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4" y="244475"/>
            <a:ext cx="4512733" cy="865188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zh-CN" sz="2800" b="1" dirty="0" smtClean="0"/>
              <a:t>Boundaries of the Axilla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9185" y="1268414"/>
            <a:ext cx="4607983" cy="5400675"/>
          </a:xfrm>
          <a:ln>
            <a:solidFill>
              <a:srgbClr val="33CC33"/>
            </a:solidFill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zh-CN" sz="2800" b="1" u="sng" dirty="0" smtClean="0">
                <a:solidFill>
                  <a:srgbClr val="00B050"/>
                </a:solidFill>
                <a:ea typeface="SimSun" panose="02010600030101010101" pitchFamily="2" charset="-122"/>
              </a:rPr>
              <a:t>Apex</a:t>
            </a:r>
            <a:r>
              <a:rPr lang="en-US" altLang="zh-CN" sz="2800" b="1" dirty="0" smtClean="0">
                <a:solidFill>
                  <a:srgbClr val="00B050"/>
                </a:solidFill>
                <a:ea typeface="SimSun" panose="02010600030101010101" pitchFamily="2" charset="-122"/>
              </a:rPr>
              <a:t>: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200" dirty="0" smtClean="0"/>
              <a:t>Is directed upwards &amp; medially to the root of the neck.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200" dirty="0" smtClean="0"/>
              <a:t>It is called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 err="1" smtClean="0">
                <a:solidFill>
                  <a:srgbClr val="00B050"/>
                </a:solidFill>
              </a:rPr>
              <a:t>Cervicoaxillary</a:t>
            </a:r>
            <a:r>
              <a:rPr lang="en-US" altLang="en-US" sz="2200" b="1" dirty="0" smtClean="0">
                <a:solidFill>
                  <a:srgbClr val="00B050"/>
                </a:solidFill>
              </a:rPr>
              <a:t> canal.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200" b="1" dirty="0" smtClean="0"/>
              <a:t>It is bounded, by 3 </a:t>
            </a:r>
            <a:r>
              <a:rPr lang="en-US" altLang="en-US" sz="2200" b="1" u="sng" dirty="0" smtClean="0"/>
              <a:t>bones</a:t>
            </a:r>
            <a:r>
              <a:rPr lang="en-US" altLang="en-US" sz="2200" b="1" dirty="0" smtClean="0"/>
              <a:t>: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en-US" sz="2200" dirty="0" smtClean="0">
                <a:solidFill>
                  <a:srgbClr val="00B050"/>
                </a:solidFill>
              </a:rPr>
              <a:t>Anteriorly: </a:t>
            </a:r>
            <a:r>
              <a:rPr lang="en-US" altLang="en-US" sz="2200" dirty="0" smtClean="0"/>
              <a:t>Clavicle </a:t>
            </a:r>
            <a:r>
              <a:rPr lang="en-US" altLang="en-US" sz="2000" b="1" dirty="0" smtClean="0">
                <a:solidFill>
                  <a:schemeClr val="accent1">
                    <a:lumMod val="25000"/>
                  </a:schemeClr>
                </a:solidFill>
              </a:rPr>
              <a:t>posteriorly: </a:t>
            </a:r>
            <a:r>
              <a:rPr lang="en-US" altLang="en-US" sz="2000" dirty="0" smtClean="0"/>
              <a:t>Upper border of the scapula</a:t>
            </a:r>
            <a:r>
              <a:rPr lang="en-US" altLang="en-US" sz="2200" b="1" dirty="0" smtClean="0"/>
              <a:t>.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Medially</a:t>
            </a:r>
            <a:r>
              <a:rPr lang="en-US" altLang="en-US" sz="22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altLang="en-US" sz="2200" dirty="0" smtClean="0"/>
              <a:t>Outer border of the first rib</a:t>
            </a:r>
          </a:p>
        </p:txBody>
      </p:sp>
      <p:pic>
        <p:nvPicPr>
          <p:cNvPr id="11268" name="Picture 4" descr="腋窝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t="3490" r="3236" b="3477"/>
          <a:stretch>
            <a:fillRect/>
          </a:stretch>
        </p:blipFill>
        <p:spPr>
          <a:xfrm>
            <a:off x="5088467" y="306389"/>
            <a:ext cx="6815667" cy="6408737"/>
          </a:xfrm>
          <a:ln>
            <a:solidFill>
              <a:schemeClr val="tx1"/>
            </a:solidFill>
          </a:ln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7152217" y="1484314"/>
            <a:ext cx="53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C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7632700" y="1628775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L</a:t>
            </a: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7920567" y="1773238"/>
            <a:ext cx="63076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11272" name="TextBox 8"/>
          <p:cNvSpPr txBox="1">
            <a:spLocks noChangeArrowheads="1"/>
          </p:cNvSpPr>
          <p:nvPr/>
        </p:nvSpPr>
        <p:spPr bwMode="auto">
          <a:xfrm>
            <a:off x="8879417" y="2565400"/>
            <a:ext cx="44026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V</a:t>
            </a:r>
          </a:p>
        </p:txBody>
      </p:sp>
      <p:sp>
        <p:nvSpPr>
          <p:cNvPr id="11273" name="TextBox 9"/>
          <p:cNvSpPr txBox="1">
            <a:spLocks noChangeArrowheads="1"/>
          </p:cNvSpPr>
          <p:nvPr/>
        </p:nvSpPr>
        <p:spPr bwMode="auto">
          <a:xfrm>
            <a:off x="9457267" y="2781300"/>
            <a:ext cx="628651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I</a:t>
            </a:r>
          </a:p>
        </p:txBody>
      </p:sp>
      <p:sp>
        <p:nvSpPr>
          <p:cNvPr id="11274" name="TextBox 10"/>
          <p:cNvSpPr txBox="1">
            <a:spLocks noChangeArrowheads="1"/>
          </p:cNvSpPr>
          <p:nvPr/>
        </p:nvSpPr>
        <p:spPr bwMode="auto">
          <a:xfrm>
            <a:off x="9840385" y="2997200"/>
            <a:ext cx="82338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C</a:t>
            </a:r>
          </a:p>
        </p:txBody>
      </p:sp>
      <p:sp>
        <p:nvSpPr>
          <p:cNvPr id="11275" name="TextBox 11"/>
          <p:cNvSpPr txBox="1">
            <a:spLocks noChangeArrowheads="1"/>
          </p:cNvSpPr>
          <p:nvPr/>
        </p:nvSpPr>
        <p:spPr bwMode="auto">
          <a:xfrm>
            <a:off x="10223501" y="3068639"/>
            <a:ext cx="91863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L</a:t>
            </a:r>
          </a:p>
        </p:txBody>
      </p:sp>
      <p:sp>
        <p:nvSpPr>
          <p:cNvPr id="11276" name="TextBox 12"/>
          <p:cNvSpPr txBox="1">
            <a:spLocks noChangeArrowheads="1"/>
          </p:cNvSpPr>
          <p:nvPr/>
        </p:nvSpPr>
        <p:spPr bwMode="auto">
          <a:xfrm>
            <a:off x="10703985" y="3141663"/>
            <a:ext cx="63076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E</a:t>
            </a:r>
          </a:p>
        </p:txBody>
      </p:sp>
      <p:sp>
        <p:nvSpPr>
          <p:cNvPr id="11277" name="TextBox 13"/>
          <p:cNvSpPr txBox="1">
            <a:spLocks noChangeArrowheads="1"/>
          </p:cNvSpPr>
          <p:nvPr/>
        </p:nvSpPr>
        <p:spPr bwMode="auto">
          <a:xfrm>
            <a:off x="9935634" y="1196976"/>
            <a:ext cx="192617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1 </a:t>
            </a:r>
          </a:p>
        </p:txBody>
      </p:sp>
      <p:sp>
        <p:nvSpPr>
          <p:cNvPr id="11278" name="TextBox 14"/>
          <p:cNvSpPr txBox="1">
            <a:spLocks noChangeArrowheads="1"/>
          </p:cNvSpPr>
          <p:nvPr/>
        </p:nvSpPr>
        <p:spPr bwMode="auto">
          <a:xfrm>
            <a:off x="9745133" y="1773238"/>
            <a:ext cx="86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R</a:t>
            </a:r>
          </a:p>
        </p:txBody>
      </p:sp>
      <p:sp>
        <p:nvSpPr>
          <p:cNvPr id="11279" name="TextBox 15"/>
          <p:cNvSpPr txBox="1">
            <a:spLocks noChangeArrowheads="1"/>
          </p:cNvSpPr>
          <p:nvPr/>
        </p:nvSpPr>
        <p:spPr bwMode="auto">
          <a:xfrm>
            <a:off x="9840384" y="2060575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/>
              <a:t>I</a:t>
            </a:r>
          </a:p>
        </p:txBody>
      </p:sp>
      <p:sp>
        <p:nvSpPr>
          <p:cNvPr id="11280" name="TextBox 16"/>
          <p:cNvSpPr txBox="1">
            <a:spLocks noChangeArrowheads="1"/>
          </p:cNvSpPr>
          <p:nvPr/>
        </p:nvSpPr>
        <p:spPr bwMode="auto">
          <a:xfrm>
            <a:off x="9840384" y="2420939"/>
            <a:ext cx="57573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B</a:t>
            </a:r>
          </a:p>
        </p:txBody>
      </p:sp>
      <p:pic>
        <p:nvPicPr>
          <p:cNvPr id="11281" name="Picture 1"/>
          <p:cNvPicPr>
            <a:picLocks noChangeAspect="1"/>
          </p:cNvPicPr>
          <p:nvPr/>
        </p:nvPicPr>
        <p:blipFill>
          <a:blip r:embed="rId3" cstate="print"/>
          <a:srcRect l="18697" r="14816"/>
          <a:stretch>
            <a:fillRect/>
          </a:stretch>
        </p:blipFill>
        <p:spPr bwMode="auto">
          <a:xfrm rot="1590905">
            <a:off x="6076951" y="4611688"/>
            <a:ext cx="253153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2" name="Rectangle 2"/>
          <p:cNvSpPr>
            <a:spLocks noChangeArrowheads="1"/>
          </p:cNvSpPr>
          <p:nvPr/>
        </p:nvSpPr>
        <p:spPr bwMode="auto">
          <a:xfrm rot="-2268441">
            <a:off x="5846233" y="933450"/>
            <a:ext cx="178646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/>
              <a:t>scapula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锁胸筋膜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35033" y="404813"/>
            <a:ext cx="5039784" cy="6119812"/>
          </a:xfrm>
          <a:ln>
            <a:solidFill>
              <a:schemeClr val="tx1"/>
            </a:solidFill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1" y="188914"/>
            <a:ext cx="3966633" cy="2808287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zh-CN" sz="2800" b="1" u="sng" smtClean="0">
                <a:solidFill>
                  <a:srgbClr val="3333FF"/>
                </a:solidFill>
                <a:ea typeface="SimSun" pitchFamily="2" charset="-122"/>
              </a:rPr>
              <a:t>Anterior wall: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CN" sz="2200" smtClean="0">
                <a:ea typeface="SimSun" pitchFamily="2" charset="-122"/>
              </a:rPr>
              <a:t>Is </a:t>
            </a:r>
            <a:r>
              <a:rPr lang="en-US" altLang="zh-CN" sz="2200" u="sng" smtClean="0">
                <a:ea typeface="SimSun" pitchFamily="2" charset="-122"/>
              </a:rPr>
              <a:t>formed by 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zh-CN" sz="2200" smtClean="0">
                <a:ea typeface="SimSun" pitchFamily="2" charset="-122"/>
              </a:rPr>
              <a:t>Pectoralis major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zh-CN" sz="2200" smtClean="0">
                <a:ea typeface="SimSun" pitchFamily="2" charset="-122"/>
              </a:rPr>
              <a:t>Pectoralis minor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zh-CN" sz="2200" smtClean="0">
                <a:ea typeface="SimSun" pitchFamily="2" charset="-122"/>
              </a:rPr>
              <a:t>Subclavius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zh-CN" sz="2200" smtClean="0">
                <a:ea typeface="SimSun" pitchFamily="2" charset="-122"/>
              </a:rPr>
              <a:t>Clavipectoral fascia: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sz="2400" b="1" smtClean="0">
              <a:solidFill>
                <a:srgbClr val="0000FF"/>
              </a:solidFill>
              <a:ea typeface="SimSun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sz="2400" b="1" smtClean="0">
                <a:ea typeface="SimSun" pitchFamily="2" charset="-122"/>
              </a:rPr>
              <a:t>      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5135033" y="4724400"/>
            <a:ext cx="2017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>
                <a:ea typeface="SimSun" pitchFamily="2" charset="-122"/>
              </a:rPr>
              <a:t>Pectoralis major</a:t>
            </a:r>
            <a:endParaRPr lang="en-US" altLang="en-US"/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10058401" y="2895601"/>
            <a:ext cx="18944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>
                <a:ea typeface="SimSun" pitchFamily="2" charset="-122"/>
              </a:rPr>
              <a:t>Pectoralis minor</a:t>
            </a:r>
            <a:endParaRPr lang="en-US" altLang="en-US"/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9072034" y="609600"/>
            <a:ext cx="311996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>
                <a:ea typeface="SimSun" pitchFamily="2" charset="-122"/>
              </a:rPr>
              <a:t>Clavipectoral fascia</a:t>
            </a:r>
            <a:endParaRPr lang="en-US" alt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5427135" y="2706688"/>
            <a:ext cx="863600" cy="292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632701" y="3284539"/>
            <a:ext cx="2783417" cy="6492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318" idx="1"/>
          </p:cNvCxnSpPr>
          <p:nvPr/>
        </p:nvCxnSpPr>
        <p:spPr>
          <a:xfrm flipH="1">
            <a:off x="6864350" y="795338"/>
            <a:ext cx="2207683" cy="2273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2" name="Picture 3" descr="C:\Documents and Settings\Free User\My Documents\My Pictures\C9FF14.png"/>
          <p:cNvPicPr>
            <a:picLocks noChangeAspect="1" noChangeArrowheads="1"/>
          </p:cNvPicPr>
          <p:nvPr/>
        </p:nvPicPr>
        <p:blipFill>
          <a:blip r:embed="rId4" cstate="print"/>
          <a:srcRect l="-726" r="57162" b="61276"/>
          <a:stretch>
            <a:fillRect/>
          </a:stretch>
        </p:blipFill>
        <p:spPr bwMode="auto">
          <a:xfrm>
            <a:off x="239184" y="3068638"/>
            <a:ext cx="4417483" cy="3560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3323" name="Straight Arrow Connector 16"/>
          <p:cNvCxnSpPr>
            <a:cxnSpLocks noChangeShapeType="1"/>
            <a:stCxn id="13318" idx="1"/>
          </p:cNvCxnSpPr>
          <p:nvPr/>
        </p:nvCxnSpPr>
        <p:spPr bwMode="auto">
          <a:xfrm flipH="1">
            <a:off x="8401051" y="795338"/>
            <a:ext cx="670983" cy="34972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356</Words>
  <Application>Microsoft Office PowerPoint</Application>
  <PresentationFormat>Custom</PresentationFormat>
  <Paragraphs>88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Upper limb lecture two</vt:lpstr>
      <vt:lpstr>Clavipectoral fascia </vt:lpstr>
      <vt:lpstr>Clavipectoral Fascia</vt:lpstr>
      <vt:lpstr>Slide 4</vt:lpstr>
      <vt:lpstr>Clavipectoral fascia </vt:lpstr>
      <vt:lpstr>Clavipectoral fascia</vt:lpstr>
      <vt:lpstr> AXILLA</vt:lpstr>
      <vt:lpstr>Boundaries of the Axilla</vt:lpstr>
      <vt:lpstr>Slide 9</vt:lpstr>
      <vt:lpstr>Slide 10</vt:lpstr>
      <vt:lpstr>Slide 11</vt:lpstr>
      <vt:lpstr>Contents of The Axilla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limb lecture two</dc:title>
  <dc:creator>Windows User</dc:creator>
  <cp:lastModifiedBy>User</cp:lastModifiedBy>
  <cp:revision>12</cp:revision>
  <dcterms:created xsi:type="dcterms:W3CDTF">2020-02-02T08:12:25Z</dcterms:created>
  <dcterms:modified xsi:type="dcterms:W3CDTF">2020-02-02T21:40:42Z</dcterms:modified>
</cp:coreProperties>
</file>