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19" r:id="rId10"/>
    <p:sldId id="320" r:id="rId11"/>
    <p:sldId id="321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22" r:id="rId21"/>
    <p:sldId id="312" r:id="rId22"/>
    <p:sldId id="313" r:id="rId23"/>
    <p:sldId id="314" r:id="rId24"/>
    <p:sldId id="315" r:id="rId25"/>
    <p:sldId id="316" r:id="rId26"/>
    <p:sldId id="317" r:id="rId27"/>
    <p:sldId id="31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6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Pathology 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28-12-2022</a:t>
            </a:r>
          </a:p>
        </p:txBody>
      </p:sp>
    </p:spTree>
    <p:extLst>
      <p:ext uri="{BB962C8B-B14F-4D97-AF65-F5344CB8AC3E}">
        <p14:creationId xmlns:p14="http://schemas.microsoft.com/office/powerpoint/2010/main" val="240465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4488" y="501134"/>
            <a:ext cx="7210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Edema is easily recognized on gross inspection;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960" y="1734503"/>
            <a:ext cx="4240530" cy="427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Swelling / Edema - Peripheral Vascular Disea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6081" y="1684020"/>
            <a:ext cx="4146550" cy="4146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355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372" y="1066800"/>
            <a:ext cx="8915400" cy="3777622"/>
          </a:xfrm>
        </p:spPr>
        <p:txBody>
          <a:bodyPr/>
          <a:lstStyle/>
          <a:p>
            <a:r>
              <a:rPr lang="en-US" sz="2400" dirty="0"/>
              <a:t>Edema resulting from renal dysfunction or </a:t>
            </a:r>
            <a:r>
              <a:rPr lang="en-US" sz="2400" dirty="0" err="1"/>
              <a:t>nephrotic</a:t>
            </a:r>
            <a:r>
              <a:rPr lang="en-US" sz="2400" dirty="0"/>
              <a:t> syndrome often manifests first in loose connective tissues (e.g., the eyelids, causing </a:t>
            </a:r>
            <a:r>
              <a:rPr lang="en-US" sz="2400" dirty="0" err="1"/>
              <a:t>periorbital</a:t>
            </a:r>
            <a:r>
              <a:rPr lang="en-US" sz="2400" dirty="0"/>
              <a:t> edema</a:t>
            </a:r>
            <a:r>
              <a:rPr lang="en-US" dirty="0"/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220" y="352044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622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Petechiae :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are minute (1 to 2 mm in diameter) hemorrhages into skin, mucous membranes, or serosal surfaces .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Petechiae: Causes, treatments, and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7202" y="2802080"/>
            <a:ext cx="5238750" cy="3162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69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Purpura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are slightly larger (3 to 5 mm) hemorrhages. 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Purpura on the dorsal side of the right foot.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5056" y="2840792"/>
            <a:ext cx="4984750" cy="328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503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Ecchymoses: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are larger (1 to 2 cm) subcutaneous hematomas (also called </a:t>
            </a:r>
            <a:r>
              <a:rPr lang="en-US" sz="2800" dirty="0">
                <a:solidFill>
                  <a:schemeClr val="tx1"/>
                </a:solidFill>
              </a:rPr>
              <a:t>bruises). 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Ecchymosis: Symptoms, Treatment, Outlook, and Mo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610" y="2530878"/>
            <a:ext cx="6792884" cy="3815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83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Mural thrombi:</a:t>
            </a:r>
            <a:br>
              <a:rPr lang="en-US" sz="2800" dirty="0"/>
            </a:br>
            <a:r>
              <a:rPr lang="en-US" sz="2800" dirty="0"/>
              <a:t>Thrombi occurring in heart chambers or in the aortic lumen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2872" y="2802082"/>
            <a:ext cx="6705600" cy="29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6107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Venous thrombi (</a:t>
            </a:r>
            <a:r>
              <a:rPr lang="en-US" sz="3600" dirty="0" err="1"/>
              <a:t>phlebothrombosis</a:t>
            </a:r>
            <a:r>
              <a:rPr lang="en-US" sz="3600" dirty="0"/>
              <a:t>):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8109" y="3034145"/>
            <a:ext cx="49911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894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65" y="816400"/>
            <a:ext cx="9404723" cy="1400530"/>
          </a:xfrm>
        </p:spPr>
        <p:txBody>
          <a:bodyPr/>
          <a:lstStyle/>
          <a:p>
            <a:r>
              <a:rPr lang="en-US" dirty="0"/>
              <a:t>Cardiac </a:t>
            </a:r>
            <a:r>
              <a:rPr lang="en-US" dirty="0" err="1"/>
              <a:t>Vegetations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3963" y="3176154"/>
            <a:ext cx="45815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4059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 of Zahn</a:t>
            </a: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6391" y="2655498"/>
            <a:ext cx="6847609" cy="35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689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8791" y="2057400"/>
            <a:ext cx="6938321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709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dema, Hyperemia and Conges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1598" y="1656523"/>
            <a:ext cx="3866327" cy="2761664"/>
          </a:xfrm>
          <a:prstGeom prst="rect">
            <a:avLst/>
          </a:prstGeom>
          <a:noFill/>
        </p:spPr>
      </p:pic>
      <p:pic>
        <p:nvPicPr>
          <p:cNvPr id="4" name="Picture 4" descr="Cyanosis - Physiope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3412" y="1656523"/>
            <a:ext cx="3859747" cy="28948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91599" y="4988707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Hyperemia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890663" y="4988705"/>
            <a:ext cx="1906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Congestion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85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3200400" cy="41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 l="11360"/>
          <a:stretch>
            <a:fillRect/>
          </a:stretch>
        </p:blipFill>
        <p:spPr bwMode="auto">
          <a:xfrm>
            <a:off x="5410200" y="762000"/>
            <a:ext cx="47196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19801" y="3733800"/>
            <a:ext cx="382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b="1" dirty="0"/>
              <a:t>thrombosis</a:t>
            </a:r>
            <a:r>
              <a:rPr lang="en-US" dirty="0"/>
              <a:t> of a coronary artery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47244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Massive thrombosis (</a:t>
            </a:r>
            <a:r>
              <a:rPr lang="en-US" i="1" dirty="0"/>
              <a:t>arrows</a:t>
            </a:r>
            <a:r>
              <a:rPr lang="en-US" dirty="0"/>
              <a:t>) from distal portion of left main coronary artery</a:t>
            </a:r>
          </a:p>
        </p:txBody>
      </p:sp>
    </p:spTree>
    <p:extLst>
      <p:ext uri="{BB962C8B-B14F-4D97-AF65-F5344CB8AC3E}">
        <p14:creationId xmlns:p14="http://schemas.microsoft.com/office/powerpoint/2010/main" val="3861278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9309" y="858982"/>
            <a:ext cx="363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509" y="3754582"/>
            <a:ext cx="3581400" cy="26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42709" y="1849582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Bone marrow embolus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8909" y="4897582"/>
            <a:ext cx="3324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Amniotic fluid emboli</a:t>
            </a:r>
          </a:p>
        </p:txBody>
      </p:sp>
    </p:spTree>
    <p:extLst>
      <p:ext uri="{BB962C8B-B14F-4D97-AF65-F5344CB8AC3E}">
        <p14:creationId xmlns:p14="http://schemas.microsoft.com/office/powerpoint/2010/main" val="1440987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DVT</a:t>
            </a:r>
          </a:p>
        </p:txBody>
      </p:sp>
      <p:pic>
        <p:nvPicPr>
          <p:cNvPr id="3" name="Picture 2" descr="Popliteal vein thrombosis - UpToDate"/>
          <p:cNvPicPr>
            <a:picLocks noChangeAspect="1" noChangeArrowheads="1"/>
          </p:cNvPicPr>
          <p:nvPr/>
        </p:nvPicPr>
        <p:blipFill>
          <a:blip r:embed="rId2"/>
          <a:srcRect t="53333"/>
          <a:stretch>
            <a:fillRect/>
          </a:stretch>
        </p:blipFill>
        <p:spPr bwMode="auto">
          <a:xfrm>
            <a:off x="2296391" y="2718955"/>
            <a:ext cx="72771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084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LMONARY EMBOLISM - www.medicoapps.org"/>
          <p:cNvPicPr>
            <a:picLocks noChangeAspect="1" noChangeArrowheads="1"/>
          </p:cNvPicPr>
          <p:nvPr/>
        </p:nvPicPr>
        <p:blipFill>
          <a:blip r:embed="rId2"/>
          <a:srcRect b="4566"/>
          <a:stretch>
            <a:fillRect/>
          </a:stretch>
        </p:blipFill>
        <p:spPr bwMode="auto">
          <a:xfrm>
            <a:off x="1198418" y="452718"/>
            <a:ext cx="8124825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572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Embolism</a:t>
            </a:r>
          </a:p>
        </p:txBody>
      </p:sp>
      <p:pic>
        <p:nvPicPr>
          <p:cNvPr id="3" name="Picture 2" descr="Fat embolism syndrome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7155" y="2620241"/>
            <a:ext cx="398780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9311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infarction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9800"/>
            <a:ext cx="28098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6096000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classic wedge-shaped infarct </a:t>
            </a:r>
          </a:p>
        </p:txBody>
      </p:sp>
      <p:pic>
        <p:nvPicPr>
          <p:cNvPr id="5" name="Picture 5" descr="File:Pulmonary infarct intermed m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0"/>
            <a:ext cx="3733800" cy="266966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1.Necrosis of alveolar walls - loss of nuclei.</a:t>
            </a:r>
          </a:p>
          <a:p>
            <a:r>
              <a:rPr lang="en-US" dirty="0"/>
              <a:t>2.Alveolar hemorrhage.</a:t>
            </a:r>
          </a:p>
        </p:txBody>
      </p:sp>
    </p:spTree>
    <p:extLst>
      <p:ext uri="{BB962C8B-B14F-4D97-AF65-F5344CB8AC3E}">
        <p14:creationId xmlns:p14="http://schemas.microsoft.com/office/powerpoint/2010/main" val="3391081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infarction</a:t>
            </a:r>
          </a:p>
        </p:txBody>
      </p:sp>
      <p:pic>
        <p:nvPicPr>
          <p:cNvPr id="3" name="Picture 2" descr="https://pubs.rsna.org/cms/10.1148/radiographics.22.2.g02mr02283/asset/images/medium/g02mr02c3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2005649"/>
            <a:ext cx="3162145" cy="3124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00100" y="5510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dark brown, ovarian mass with a twisted, thickened left fallopian tube (arrows).</a:t>
            </a:r>
          </a:p>
        </p:txBody>
      </p:sp>
      <p:pic>
        <p:nvPicPr>
          <p:cNvPr id="5" name="Picture 4" descr="Pathology Outlines - Torsion"/>
          <p:cNvPicPr>
            <a:picLocks noChangeAspect="1" noChangeArrowheads="1"/>
          </p:cNvPicPr>
          <p:nvPr/>
        </p:nvPicPr>
        <p:blipFill>
          <a:blip r:embed="rId3" cstate="print"/>
          <a:srcRect b="12781"/>
          <a:stretch>
            <a:fillRect/>
          </a:stretch>
        </p:blipFill>
        <p:spPr bwMode="auto">
          <a:xfrm>
            <a:off x="5143500" y="1853248"/>
            <a:ext cx="4572000" cy="3581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676900" y="5739448"/>
            <a:ext cx="3454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Hemorrhage and necrosis</a:t>
            </a:r>
          </a:p>
        </p:txBody>
      </p:sp>
    </p:spTree>
    <p:extLst>
      <p:ext uri="{BB962C8B-B14F-4D97-AF65-F5344CB8AC3E}">
        <p14:creationId xmlns:p14="http://schemas.microsoft.com/office/powerpoint/2010/main" val="4002265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infarction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/>
          <a:srcRect l="67129"/>
          <a:stretch/>
        </p:blipFill>
        <p:spPr bwMode="auto">
          <a:xfrm>
            <a:off x="4804234" y="1645921"/>
            <a:ext cx="2813589" cy="471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747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LUNG CONGESTION</a:t>
            </a:r>
            <a:br>
              <a:rPr lang="en-US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tx1"/>
                </a:solidFill>
              </a:rPr>
              <a:t>Cut surfaces of hyperemic or congested tissues feel wet and typically ooze blood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520" y="2100628"/>
            <a:ext cx="4785360" cy="452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239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/>
              <a:t>acute pulmonary congestion </a:t>
            </a:r>
            <a:r>
              <a:rPr lang="en-US" sz="2400" dirty="0"/>
              <a:t>is marked by blood-engorged alveolar capillaries and variable degrees of alveolar septal edema and </a:t>
            </a:r>
            <a:r>
              <a:rPr lang="en-US" sz="2400" dirty="0" err="1"/>
              <a:t>intraalveolar</a:t>
            </a:r>
            <a:r>
              <a:rPr lang="en-US" sz="2400" dirty="0"/>
              <a:t> hemorrhage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4023" y="2293620"/>
            <a:ext cx="5591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638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/>
              <a:t>chronic pulmonary congestion</a:t>
            </a:r>
            <a:r>
              <a:rPr lang="en-US" sz="2400" dirty="0"/>
              <a:t>, the septa become thickened and fibrotic, and the alveolar spaces contain numerous macrophages laden with hemosiderin (“heart failure cells”) derived from phagocytosed red cells.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8643" y="2613487"/>
            <a:ext cx="4879658" cy="34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108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HEPATIC CONGESTION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964" y="1993323"/>
            <a:ext cx="7084695" cy="460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2910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centrilobular hepatocyte necrosis.</a:t>
            </a:r>
            <a:br>
              <a:rPr lang="en-US" sz="3200" b="1" dirty="0"/>
            </a:br>
            <a:r>
              <a:rPr lang="en-US" sz="3200" b="1" dirty="0"/>
              <a:t>Hemorrhage.</a:t>
            </a:r>
            <a:br>
              <a:rPr lang="en-US" sz="3200" b="1" dirty="0"/>
            </a:br>
            <a:r>
              <a:rPr lang="en-US" sz="3200" b="1" dirty="0"/>
              <a:t> hemosiderin-laden macrophages </a:t>
            </a:r>
            <a:br>
              <a:rPr lang="en-US" sz="3200" b="1" dirty="0"/>
            </a:br>
            <a:endParaRPr lang="en-US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3500" y="2235877"/>
            <a:ext cx="5560569" cy="342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2303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peau</a:t>
            </a:r>
            <a:r>
              <a:rPr lang="en-US" sz="2800" dirty="0"/>
              <a:t> </a:t>
            </a:r>
            <a:r>
              <a:rPr lang="en-US" sz="2800" dirty="0" err="1"/>
              <a:t>d’orange</a:t>
            </a:r>
            <a:r>
              <a:rPr lang="en-US" sz="2800" dirty="0"/>
              <a:t> caused by Infiltration and obstruction of superficial lymphatics by breast cancer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 descr="General Surgery Clinics ~ A Surgeon&amp;#39;s Blog: Peau d&amp;#39; orange Appearance in  Carcinoma Bre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8735" y="1853248"/>
            <a:ext cx="4935269" cy="4781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047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39" y="238539"/>
            <a:ext cx="10900313" cy="6007963"/>
          </a:xfrm>
        </p:spPr>
        <p:txBody>
          <a:bodyPr/>
          <a:lstStyle/>
          <a:p>
            <a:r>
              <a:rPr lang="en-US" sz="2000" b="1" u="sng" dirty="0"/>
              <a:t>microscopic examination:</a:t>
            </a:r>
          </a:p>
          <a:p>
            <a:r>
              <a:rPr lang="en-US" dirty="0"/>
              <a:t> 1.skin : clearing and separation of the extracellular matrix</a:t>
            </a:r>
          </a:p>
          <a:p>
            <a:r>
              <a:rPr lang="en-US" dirty="0"/>
              <a:t>Subcutaneous edema can be diffuse but usually accumulates preferentially in the legs with standing and the sacrum with </a:t>
            </a:r>
            <a:r>
              <a:rPr lang="en-US" dirty="0" err="1"/>
              <a:t>recumbency</a:t>
            </a:r>
            <a:r>
              <a:rPr lang="en-US" dirty="0"/>
              <a:t>, a relationship termed </a:t>
            </a:r>
            <a:r>
              <a:rPr lang="en-US" u="sng" dirty="0"/>
              <a:t>dependent edema. </a:t>
            </a:r>
          </a:p>
          <a:p>
            <a:r>
              <a:rPr lang="en-US" dirty="0"/>
              <a:t>Finger pressure over edematous subcutaneous tissue displaces the interstitial fluid, leaving a finger-shaped depression; this appearance is </a:t>
            </a:r>
            <a:r>
              <a:rPr lang="en-US" b="1" u="sng" dirty="0"/>
              <a:t>called pitting edema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429" y="2967615"/>
            <a:ext cx="3753802" cy="37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 descr="Spongiotic Dermatitis | Plastic Surgery K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403" y="3085782"/>
            <a:ext cx="4592605" cy="3467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159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</TotalTime>
  <Words>225</Words>
  <Application>Microsoft Office PowerPoint</Application>
  <PresentationFormat>شاشة عريضة</PresentationFormat>
  <Paragraphs>38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Ion</vt:lpstr>
      <vt:lpstr>Pathology lab</vt:lpstr>
      <vt:lpstr>عرض تقديمي في PowerPoint</vt:lpstr>
      <vt:lpstr>LUNG CONGESTION Cut surfaces of hyperemic or congested tissues feel wet and typically ooze blood </vt:lpstr>
      <vt:lpstr>acute pulmonary congestion is marked by blood-engorged alveolar capillaries and variable degrees of alveolar septal edema and intraalveolar hemorrhage</vt:lpstr>
      <vt:lpstr>chronic pulmonary congestion, the septa become thickened and fibrotic, and the alveolar spaces contain numerous macrophages laden with hemosiderin (“heart failure cells”) derived from phagocytosed red cells.  </vt:lpstr>
      <vt:lpstr>HEPATIC CONGESTION</vt:lpstr>
      <vt:lpstr>centrilobular hepatocyte necrosis. Hemorrhage.  hemosiderin-laden macrophages  </vt:lpstr>
      <vt:lpstr>peau d’orange caused by Infiltration and obstruction of superficial lymphatics by breast cancer  </vt:lpstr>
      <vt:lpstr>عرض تقديمي في PowerPoint</vt:lpstr>
      <vt:lpstr>عرض تقديمي في PowerPoint</vt:lpstr>
      <vt:lpstr>عرض تقديمي في PowerPoint</vt:lpstr>
      <vt:lpstr>Petechiae : are minute (1 to 2 mm in diameter) hemorrhages into skin, mucous membranes, or serosal surfaces .  </vt:lpstr>
      <vt:lpstr>Purpura  are slightly larger (3 to 5 mm) hemorrhages.  </vt:lpstr>
      <vt:lpstr>Ecchymoses:  are larger (1 to 2 cm) subcutaneous hematomas (also called bruises).  </vt:lpstr>
      <vt:lpstr>Mural thrombi: Thrombi occurring in heart chambers or in the aortic lumen </vt:lpstr>
      <vt:lpstr>Venous thrombi (phlebothrombosis): </vt:lpstr>
      <vt:lpstr>Cardiac Vegetations</vt:lpstr>
      <vt:lpstr>lines of Zahn</vt:lpstr>
      <vt:lpstr>DIC</vt:lpstr>
      <vt:lpstr>عرض تقديمي في PowerPoint</vt:lpstr>
      <vt:lpstr>عرض تقديمي في PowerPoint</vt:lpstr>
      <vt:lpstr>DVT</vt:lpstr>
      <vt:lpstr>عرض تقديمي في PowerPoint</vt:lpstr>
      <vt:lpstr>Fat Embolism</vt:lpstr>
      <vt:lpstr>Red infarction</vt:lpstr>
      <vt:lpstr>Red infarction</vt:lpstr>
      <vt:lpstr>white infarction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Qutaipa Borgol</cp:lastModifiedBy>
  <cp:revision>21</cp:revision>
  <dcterms:created xsi:type="dcterms:W3CDTF">2021-12-22T11:48:39Z</dcterms:created>
  <dcterms:modified xsi:type="dcterms:W3CDTF">2022-12-28T06:44:59Z</dcterms:modified>
</cp:coreProperties>
</file>