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9" r:id="rId12"/>
    <p:sldId id="310" r:id="rId13"/>
    <p:sldId id="311" r:id="rId14"/>
    <p:sldId id="303" r:id="rId15"/>
    <p:sldId id="308" r:id="rId16"/>
    <p:sldId id="304" r:id="rId17"/>
    <p:sldId id="305" r:id="rId18"/>
    <p:sldId id="306" r:id="rId19"/>
    <p:sldId id="307" r:id="rId20"/>
    <p:sldId id="276" r:id="rId21"/>
    <p:sldId id="277" r:id="rId22"/>
    <p:sldId id="278" r:id="rId23"/>
    <p:sldId id="312" r:id="rId24"/>
    <p:sldId id="292" r:id="rId25"/>
    <p:sldId id="293" r:id="rId26"/>
    <p:sldId id="298" r:id="rId27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1C76885-E80F-49E2-9EB4-36904362EE51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0922804-BE3A-438A-B9D0-2D45C5A543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8412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FD955-7978-4D77-AB60-B0E65E09B332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ar-JO"/>
          </a:p>
        </p:txBody>
      </p:sp>
    </p:spTree>
    <p:extLst>
      <p:ext uri="{BB962C8B-B14F-4D97-AF65-F5344CB8AC3E}">
        <p14:creationId xmlns:p14="http://schemas.microsoft.com/office/powerpoint/2010/main" val="14644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0119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940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23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1304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1649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331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45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367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83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61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91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DD0CF-516D-4DD3-89A4-AA514FE539BD}" type="datetimeFigureOut">
              <a:rPr lang="ar-JO" smtClean="0"/>
              <a:t>16/05/1443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B9C2-83F1-4ED8-9A5A-FBEE1CF180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738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818" y="989013"/>
            <a:ext cx="9144000" cy="2387600"/>
          </a:xfrm>
        </p:spPr>
        <p:txBody>
          <a:bodyPr/>
          <a:lstStyle/>
          <a:p>
            <a:r>
              <a:rPr lang="en-US" dirty="0" smtClean="0"/>
              <a:t>Immunology of parasitic infection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Dr.Eman </a:t>
            </a:r>
            <a:r>
              <a:rPr lang="en-US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Albataineh</a:t>
            </a: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Associate Prof. Immunology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of Medicine, </a:t>
            </a:r>
            <a:r>
              <a:rPr lang="en-US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Mutah</a:t>
            </a: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Immunology,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94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Untitled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618" y="398429"/>
            <a:ext cx="7842086" cy="58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400" y="532114"/>
            <a:ext cx="8434515" cy="63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251" y="569074"/>
            <a:ext cx="8112543" cy="60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39" y="913932"/>
            <a:ext cx="7893675" cy="59202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JO" sz="3200" b="1" dirty="0">
                <a:solidFill>
                  <a:srgbClr val="44546A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altLang="ar-JO" sz="3200" b="1" dirty="0" smtClean="0">
                <a:solidFill>
                  <a:srgbClr val="44546A"/>
                </a:solidFill>
                <a:latin typeface="Calibri" panose="020F0502020204030204"/>
                <a:cs typeface="Arial" panose="020B0604020202020204" pitchFamily="34" charset="0"/>
              </a:rPr>
              <a:t>                    Parasite </a:t>
            </a:r>
            <a:r>
              <a:rPr lang="en-GB" altLang="ar-JO" sz="3200" b="1" dirty="0">
                <a:solidFill>
                  <a:srgbClr val="44546A"/>
                </a:solidFill>
                <a:latin typeface="Calibri" panose="020F0502020204030204"/>
                <a:cs typeface="Arial" panose="020B0604020202020204" pitchFamily="34" charset="0"/>
              </a:rPr>
              <a:t>Immune Evasion  strategies.</a:t>
            </a:r>
            <a:br>
              <a:rPr lang="en-GB" altLang="ar-JO" sz="3200" b="1" dirty="0">
                <a:solidFill>
                  <a:srgbClr val="44546A"/>
                </a:solidFill>
                <a:latin typeface="Calibri" panose="020F0502020204030204"/>
                <a:cs typeface="Arial" panose="020B0604020202020204" pitchFamily="34" charset="0"/>
              </a:rPr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634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malaria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1"/>
            <a:ext cx="4419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752600" y="2514601"/>
            <a:ext cx="8610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Protozoan immune evasion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ar-JO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Anatomical seclusion in the vertebrate host.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Parasites may 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live intracellularly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By replicating inside host cell parasites avoid immune response.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Plasmodium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lives inside Red Blood Cells (RBC’S) which have no nucleus, when infected not recognised by immune cells. Other stages of </a:t>
            </a:r>
            <a:r>
              <a:rPr kumimoji="0" lang="en-GB" altLang="ar-J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Plasmodium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live inside liver cells.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Leishmania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parasites </a:t>
            </a:r>
            <a:r>
              <a:rPr kumimoji="0" lang="en-GB" altLang="ar-J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toxoplasma and </a:t>
            </a:r>
            <a:r>
              <a:rPr kumimoji="0" lang="en-GB" altLang="ar-JO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Trypanosoma</a:t>
            </a:r>
            <a:r>
              <a:rPr kumimoji="0" lang="en-GB" altLang="ar-J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ar-JO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cruzi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live inside </a:t>
            </a:r>
            <a:r>
              <a:rPr kumimoji="0" lang="en-GB" altLang="ar-J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macrophages</a:t>
            </a:r>
            <a:r>
              <a:rPr kumimoji="0" lang="en-GB" alt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JO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Immunity to Parasites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628776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Parasites s</a:t>
            </a:r>
            <a:r>
              <a:rPr lang="en-US" dirty="0" smtClean="0"/>
              <a:t>timulate </a:t>
            </a:r>
            <a:r>
              <a:rPr lang="en-US" dirty="0" smtClean="0"/>
              <a:t>a number of immunological defense mechanisms</a:t>
            </a:r>
          </a:p>
          <a:p>
            <a:pPr eaLnBrk="1" hangingPunct="1">
              <a:defRPr/>
            </a:pPr>
            <a:r>
              <a:rPr lang="en-US" dirty="0" smtClean="0"/>
              <a:t> humoral, cellular responses and innate system</a:t>
            </a:r>
          </a:p>
          <a:p>
            <a:pPr eaLnBrk="1" hangingPunct="1">
              <a:defRPr/>
            </a:pPr>
            <a:r>
              <a:rPr lang="en-US" dirty="0" smtClean="0"/>
              <a:t>Immune response depends on the stage and the type of infection</a:t>
            </a:r>
          </a:p>
          <a:p>
            <a:pPr eaLnBrk="1" hangingPunct="1">
              <a:defRPr/>
            </a:pPr>
            <a:r>
              <a:rPr lang="en-US" dirty="0" smtClean="0"/>
              <a:t>Most parasites pass through a complicated life cycle helminths are bigger and more complex than protozoa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1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-623888"/>
            <a:ext cx="60769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-150030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Vaccine to </a:t>
            </a:r>
            <a:r>
              <a:rPr lang="en-US" dirty="0" err="1" smtClean="0"/>
              <a:t>schistosoma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12" y="962508"/>
            <a:ext cx="7387241" cy="5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31" y="601577"/>
            <a:ext cx="7799365" cy="58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92313" y="1628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4819" name="Picture 5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Features of Parasitic infection: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1- Infect large number of people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2- Parasitic infection have common features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E10318"/>
                </a:solidFill>
              </a:rPr>
              <a:t>Variety and large quantity of Ag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E10318"/>
                </a:solidFill>
              </a:rPr>
              <a:t>Ability to change their surface Ag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E10318"/>
                </a:solidFill>
              </a:rPr>
              <a:t>Complicate life cycle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E10318"/>
                </a:solidFill>
              </a:rPr>
              <a:t>		</a:t>
            </a:r>
            <a:r>
              <a:rPr lang="en-US" sz="2400" b="1" dirty="0">
                <a:solidFill>
                  <a:srgbClr val="E10318"/>
                </a:solidFill>
              </a:rPr>
              <a:t>Different mode of entry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3- Most parasites are host specific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4- Host resistance to parasite may be genetic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5- Many parasitic infections are chronic</a:t>
            </a:r>
          </a:p>
        </p:txBody>
      </p:sp>
    </p:spTree>
    <p:extLst>
      <p:ext uri="{BB962C8B-B14F-4D97-AF65-F5344CB8AC3E}">
        <p14:creationId xmlns:p14="http://schemas.microsoft.com/office/powerpoint/2010/main" val="32549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60351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Effector mechanisms by Immune cells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i="1" u="sng" dirty="0">
                <a:solidFill>
                  <a:srgbClr val="E10318"/>
                </a:solidFill>
              </a:rPr>
              <a:t>MACROPHAGES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Secrete </a:t>
            </a:r>
            <a:r>
              <a:rPr lang="en-US" dirty="0"/>
              <a:t>factors that kill parasites without ingestion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Secrete cytokines that activate other immune cells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Synthesize nitric oxide that act as parasite toxin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Activation of macrophages is a general feature of early stage of </a:t>
            </a:r>
            <a:r>
              <a:rPr lang="en-US" dirty="0" smtClean="0"/>
              <a:t>infection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Some resistance by protozoa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IFN gamma –activated macrophages most effective against protozoa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u="sng" dirty="0">
                <a:solidFill>
                  <a:srgbClr val="E10318"/>
                </a:solidFill>
              </a:rPr>
              <a:t>NEUTROPHILS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Can kill large and small parasites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Secrete factors that kill parasites without ingestion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Have </a:t>
            </a:r>
            <a:r>
              <a:rPr lang="en-US" dirty="0"/>
              <a:t>granules that contain cytotoxic proteins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i="1" u="sng" dirty="0">
                <a:solidFill>
                  <a:srgbClr val="E10318"/>
                </a:solidFill>
              </a:rPr>
              <a:t>PLATELETS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Cytotoxic activities against larval stages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/>
              <a:t>Activation are enhanced by cytokines</a:t>
            </a:r>
          </a:p>
        </p:txBody>
      </p:sp>
    </p:spTree>
    <p:extLst>
      <p:ext uri="{BB962C8B-B14F-4D97-AF65-F5344CB8AC3E}">
        <p14:creationId xmlns:p14="http://schemas.microsoft.com/office/powerpoint/2010/main" val="42612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600201"/>
            <a:ext cx="85693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i="1" u="sng" dirty="0" smtClean="0">
                <a:solidFill>
                  <a:srgbClr val="E10318"/>
                </a:solidFill>
              </a:rPr>
              <a:t>EOSINOPHILS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Characterize helminth infection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Thought to be specific against tissue parasites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Limit migration of parasites through the host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Act </a:t>
            </a:r>
            <a:r>
              <a:rPr lang="en-US" dirty="0" smtClean="0"/>
              <a:t>in accordance with mast cells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Have Fc </a:t>
            </a:r>
            <a:r>
              <a:rPr lang="en-US" dirty="0" smtClean="0"/>
              <a:t>receptors </a:t>
            </a:r>
            <a:r>
              <a:rPr lang="en-US" dirty="0"/>
              <a:t>&gt;&gt; ADCC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Role of T cells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1"/>
            <a:ext cx="8713787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The type of T cells involved is determined by the type and the stage of the infection</a:t>
            </a:r>
          </a:p>
          <a:p>
            <a:pPr eaLnBrk="1" hangingPunct="1">
              <a:defRPr/>
            </a:pPr>
            <a:r>
              <a:rPr lang="en-US" dirty="0" smtClean="0"/>
              <a:t>Cytokines enhance protective immunity against intracellular parasites</a:t>
            </a:r>
          </a:p>
          <a:p>
            <a:pPr eaLnBrk="1" hangingPunct="1">
              <a:defRPr/>
            </a:pPr>
            <a:r>
              <a:rPr lang="en-US" dirty="0" smtClean="0"/>
              <a:t>ADCC for </a:t>
            </a:r>
            <a:r>
              <a:rPr lang="en-US" dirty="0" smtClean="0"/>
              <a:t>helminths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Granuloma in early helminth lesion is good to encapsulate their eggs, if 2</a:t>
            </a:r>
            <a:r>
              <a:rPr lang="en-US" baseline="30000" dirty="0" smtClean="0"/>
              <a:t>nd</a:t>
            </a:r>
            <a:r>
              <a:rPr lang="en-US" dirty="0" smtClean="0"/>
              <a:t> exposure lead to pathological fibrosis</a:t>
            </a:r>
          </a:p>
          <a:p>
            <a:pPr>
              <a:defRPr/>
            </a:pPr>
            <a:r>
              <a:rPr lang="en-US" dirty="0" smtClean="0"/>
              <a:t>TH2 </a:t>
            </a:r>
            <a:r>
              <a:rPr lang="en-US" dirty="0"/>
              <a:t>protective </a:t>
            </a:r>
            <a:r>
              <a:rPr lang="en-US" dirty="0" smtClean="0"/>
              <a:t>against </a:t>
            </a:r>
            <a:r>
              <a:rPr lang="en-US" dirty="0" smtClean="0"/>
              <a:t>helminths (</a:t>
            </a:r>
            <a:r>
              <a:rPr lang="en-US" dirty="0" smtClean="0"/>
              <a:t>Ab is </a:t>
            </a:r>
            <a:r>
              <a:rPr lang="en-US" dirty="0" err="1" smtClean="0"/>
              <a:t>IgE</a:t>
            </a:r>
            <a:r>
              <a:rPr lang="en-US" dirty="0" smtClean="0"/>
              <a:t>) </a:t>
            </a:r>
            <a:r>
              <a:rPr lang="en-US" dirty="0"/>
              <a:t>(</a:t>
            </a:r>
            <a:r>
              <a:rPr lang="en-US" dirty="0" smtClean="0"/>
              <a:t>TH1 </a:t>
            </a:r>
            <a:r>
              <a:rPr lang="en-US" dirty="0"/>
              <a:t>is counter protective</a:t>
            </a:r>
            <a:r>
              <a:rPr lang="en-US" dirty="0" smtClean="0"/>
              <a:t>), complication </a:t>
            </a:r>
            <a:r>
              <a:rPr lang="en-US" dirty="0"/>
              <a:t>of over action </a:t>
            </a:r>
            <a:r>
              <a:rPr lang="en-US" dirty="0" smtClean="0"/>
              <a:t>is allergy and fibrosis and granuloma</a:t>
            </a:r>
          </a:p>
          <a:p>
            <a:pPr eaLnBrk="1" hangingPunct="1">
              <a:defRPr/>
            </a:pPr>
            <a:r>
              <a:rPr lang="en-US" dirty="0" smtClean="0"/>
              <a:t>TH1 protective against </a:t>
            </a:r>
            <a:r>
              <a:rPr lang="en-US" dirty="0" smtClean="0"/>
              <a:t>protozoa and filarial worm from helminth </a:t>
            </a:r>
            <a:r>
              <a:rPr lang="en-US" dirty="0" smtClean="0"/>
              <a:t>(TH2 is counter </a:t>
            </a:r>
            <a:r>
              <a:rPr lang="en-US" dirty="0" smtClean="0"/>
              <a:t>protective, IGG and IGM), </a:t>
            </a:r>
            <a:r>
              <a:rPr lang="en-US" dirty="0" smtClean="0"/>
              <a:t>complication of over action is autoimmunity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Role of Antibodies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Parasites induce production of specific and non specific Abs</a:t>
            </a:r>
          </a:p>
          <a:p>
            <a:pPr eaLnBrk="1" hangingPunct="1">
              <a:defRPr/>
            </a:pPr>
            <a:r>
              <a:rPr lang="en-US" dirty="0" smtClean="0"/>
              <a:t>Antibodies have several functions on parasites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-Act direct damage by complement </a:t>
            </a:r>
            <a:r>
              <a:rPr lang="en-US" dirty="0" smtClean="0"/>
              <a:t>mediated, plasmodium </a:t>
            </a:r>
            <a:r>
              <a:rPr lang="en-US" dirty="0" err="1" smtClean="0"/>
              <a:t>sporozoite</a:t>
            </a:r>
            <a:r>
              <a:rPr lang="en-US" dirty="0" smtClean="0"/>
              <a:t> and intestinal worms</a:t>
            </a:r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-</a:t>
            </a:r>
            <a:r>
              <a:rPr lang="en-US" dirty="0" smtClean="0"/>
              <a:t>ADCC on helminths as </a:t>
            </a:r>
            <a:r>
              <a:rPr lang="en-US" dirty="0" err="1" smtClean="0"/>
              <a:t>schistosomes</a:t>
            </a:r>
            <a:r>
              <a:rPr lang="en-US" dirty="0" smtClean="0"/>
              <a:t> and intestinal worms </a:t>
            </a: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-Block attachment to host cells by neutralizing the attachment </a:t>
            </a:r>
            <a:r>
              <a:rPr lang="en-US" dirty="0"/>
              <a:t>sites plasmodium </a:t>
            </a:r>
            <a:r>
              <a:rPr lang="en-US" dirty="0" err="1"/>
              <a:t>sporozoite</a:t>
            </a:r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-Important for </a:t>
            </a:r>
            <a:r>
              <a:rPr lang="en-US" dirty="0" smtClean="0"/>
              <a:t>Phagocytosis in plasmodium</a:t>
            </a:r>
            <a:endParaRPr lang="en-US" dirty="0" smtClean="0"/>
          </a:p>
          <a:p>
            <a:pPr lvl="1">
              <a:buNone/>
              <a:defRPr/>
            </a:pPr>
            <a:r>
              <a:rPr lang="en-US" dirty="0"/>
              <a:t>-Infection by protozoan parasites is associated with the production of IgG and IgM. With helminths there is, in addition, the synthesis of substantial amounts of </a:t>
            </a:r>
            <a:r>
              <a:rPr lang="en-US" dirty="0" err="1"/>
              <a:t>IgE</a:t>
            </a:r>
            <a:r>
              <a:rPr lang="en-US" dirty="0"/>
              <a:t>.</a:t>
            </a:r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2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7" ma:contentTypeDescription="Create a new document." ma:contentTypeScope="" ma:versionID="9356f61c2b55f0404cd773b8c6b77782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683cd1ced419719e240114a20aa08ec6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A9C87-5728-4AD7-818E-AA4518320945}"/>
</file>

<file path=customXml/itemProps2.xml><?xml version="1.0" encoding="utf-8"?>
<ds:datastoreItem xmlns:ds="http://schemas.openxmlformats.org/officeDocument/2006/customXml" ds:itemID="{E2AB8370-F8A0-4DD3-91FE-20879959AADC}"/>
</file>

<file path=customXml/itemProps3.xml><?xml version="1.0" encoding="utf-8"?>
<ds:datastoreItem xmlns:ds="http://schemas.openxmlformats.org/officeDocument/2006/customXml" ds:itemID="{AD0CEAFB-F489-4C4F-B936-6499848DE0ED}"/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481</Words>
  <Application>Microsoft Office PowerPoint</Application>
  <PresentationFormat>Widescreen</PresentationFormat>
  <Paragraphs>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Immunology of parasitic infection</vt:lpstr>
      <vt:lpstr>Immunity to Parasites</vt:lpstr>
      <vt:lpstr>PowerPoint Presentation</vt:lpstr>
      <vt:lpstr>PowerPoint Presentation</vt:lpstr>
      <vt:lpstr>Effector mechanisms by Immune cells</vt:lpstr>
      <vt:lpstr>PowerPoint Presentation</vt:lpstr>
      <vt:lpstr>PowerPoint Presentation</vt:lpstr>
      <vt:lpstr>Role of T cells</vt:lpstr>
      <vt:lpstr>Role of Antibodies</vt:lpstr>
      <vt:lpstr>PowerPoint Presentation</vt:lpstr>
      <vt:lpstr>PowerPoint Presentation</vt:lpstr>
      <vt:lpstr>PowerPoint Presentation</vt:lpstr>
      <vt:lpstr>PowerPoint Presentation</vt:lpstr>
      <vt:lpstr>                     Parasite Immune Evasion  strategies.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Vaccine to schistosoma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2019-12-02T12:00:57Z</dcterms:created>
  <dcterms:modified xsi:type="dcterms:W3CDTF">2021-12-21T05:00:02Z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