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0" r:id="rId4"/>
  </p:sldMasterIdLst>
  <p:notesMasterIdLst>
    <p:notesMasterId r:id="rId26"/>
  </p:notesMasterIdLst>
  <p:sldIdLst>
    <p:sldId id="424" r:id="rId5"/>
    <p:sldId id="426" r:id="rId6"/>
    <p:sldId id="446" r:id="rId7"/>
    <p:sldId id="406" r:id="rId8"/>
    <p:sldId id="427" r:id="rId9"/>
    <p:sldId id="428" r:id="rId10"/>
    <p:sldId id="429" r:id="rId11"/>
    <p:sldId id="431" r:id="rId12"/>
    <p:sldId id="430" r:id="rId13"/>
    <p:sldId id="432" r:id="rId14"/>
    <p:sldId id="433" r:id="rId15"/>
    <p:sldId id="434" r:id="rId16"/>
    <p:sldId id="436" r:id="rId17"/>
    <p:sldId id="437" r:id="rId18"/>
    <p:sldId id="438" r:id="rId19"/>
    <p:sldId id="440" r:id="rId20"/>
    <p:sldId id="441" r:id="rId21"/>
    <p:sldId id="442" r:id="rId22"/>
    <p:sldId id="443" r:id="rId23"/>
    <p:sldId id="444" r:id="rId24"/>
    <p:sldId id="445" r:id="rId25"/>
  </p:sldIdLst>
  <p:sldSz cx="9144000" cy="5143500" type="screen16x9"/>
  <p:notesSz cx="6858000" cy="9144000"/>
  <p:embeddedFontLs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Dosis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>
        <p:scale>
          <a:sx n="86" d="100"/>
          <a:sy n="86" d="100"/>
        </p:scale>
        <p:origin x="15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to the left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063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59421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51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44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0843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44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085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990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778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7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36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47424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99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329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15/04/2023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00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02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646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02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15/04/2023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14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586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15/04/2023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143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80168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Myeloproliferative Neoplasms (MPN)</a:t>
            </a:r>
            <a:b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3131" y="2572216"/>
            <a:ext cx="5806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Dr.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Bushra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AlTarawneh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Anatomical pathology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Mutah University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School of Medicine-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Department of Microbiology &amp; Pathology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HLS lectures 2023</a:t>
            </a:r>
          </a:p>
        </p:txBody>
      </p:sp>
    </p:spTree>
    <p:extLst>
      <p:ext uri="{BB962C8B-B14F-4D97-AF65-F5344CB8AC3E}">
        <p14:creationId xmlns:p14="http://schemas.microsoft.com/office/powerpoint/2010/main" val="41526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4256" y="1067276"/>
            <a:ext cx="44504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eripheral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blood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Leukocyte count is ↑↑ (often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&gt;100,000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cells/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Circulating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 are predominantly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neutrophils,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&amp;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are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cml blood 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4" y="1138701"/>
            <a:ext cx="3927725" cy="3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203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8551" y="1067276"/>
            <a:ext cx="39274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 &amp; spleen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↑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numbers of maturing granulocytic &amp;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megakaryocytic precursors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resembles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hematopoiesis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5" y="1281664"/>
            <a:ext cx="4436296" cy="35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32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067276"/>
            <a:ext cx="77623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Peaks in 4</a:t>
            </a:r>
            <a:r>
              <a:rPr lang="en-US" sz="2400" baseline="30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5</a:t>
            </a:r>
            <a:r>
              <a:rPr lang="en-US" sz="2400" baseline="30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decades.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Initial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symptoms usually are nonspecific (e.g., easy fatigability, weakness, weight loss).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Sometimes the 1st symptom is 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dragging sensation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the abdomen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</a:t>
            </a:r>
            <a:r>
              <a:rPr lang="en-US" sz="2400" dirty="0" smtClean="0"/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Necessary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distinguish CML from a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leukemoid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reaction (infection, stress,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 inflammation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..)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61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29805" y="1200839"/>
            <a:ext cx="77623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Slowly progressive disease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3 years without treatment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progress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accelerated phase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thombocytopenia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additional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genetic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Progress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phase: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70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%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30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% ALL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Rarely progresses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spent phase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fibrosis.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5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400" b="1" dirty="0"/>
              <a:t>Polycythemia </a:t>
            </a:r>
            <a:r>
              <a:rPr lang="en-US" sz="4400" b="1" dirty="0" smtClean="0"/>
              <a:t>Vera (PCV)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40000"/>
            <a:ext cx="8130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xcessive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proliferation of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granulocytic, and megakaryocytic elements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panmyelosis</a:t>
            </a:r>
            <a:endParaRPr lang="en-US" sz="20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clinical signs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symptoms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related to an absolute increase in red cell mass.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Must be distinguished from 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relative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results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from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hemoconcentration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Unlike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secondary forms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polycythemia, in which erythropoietin levels are high,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associated with low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serum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erythropoietin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endParaRPr lang="en-US" sz="20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Wingdings" pitchFamily="2" charset="2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reflection 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growth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factor–independent growth of the neoplastic clone.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13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Strongly associated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(&gt; 97%)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activating point mutations in the tyrosine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kinase JAK2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JAK2 normally acts in the signaling pathways downstream of the erythropoietin receptor.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common JAK2 mutation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lowers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dependence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hematopoietic cells on growth factors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for growth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survival.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156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6" y="1138701"/>
            <a:ext cx="79455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major anatomic changes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stem from increases in blood volume and viscosity.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Hemoglobin levels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&gt; 18,5 g/dl (♂), &gt; 16.5 g/dl (♀))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Congestion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many tissues is characteristic.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Hepatomegaly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small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foci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pleen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is slightly enlarged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vascular congestion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47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Thromboses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infarctions are common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increased viscosity and vascular stasis.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produced from the neoplastic clone often are dysfunctional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risk of thrombosis and bleeding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Hemorrhages; often in GIT, oropharynx 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brain.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peripheral blood often shows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0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owing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numbers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myeloid, and megakaryocytic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forms.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often progresses to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spent phase where the marrow is largely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replaced by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fibroblasts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collagen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increase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87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library.med.utah.edu/WebPath/jpeg5/HEME0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50832"/>
            <a:ext cx="3755454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olycythemia vera (PV), polycythemic phase, core biopsy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polycythemia vera bone marrow trephi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polycythemia vera bone marrow trep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9" y="1320963"/>
            <a:ext cx="4475858" cy="35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142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43659" y="1423710"/>
            <a:ext cx="816135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group of disorders characterized by the presence of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mutated, constitutively activated tyrosine kinases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other related molecules in signaling pathways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lead to growth factor independence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Tyrosine kinase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 do not impair differentiation.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So the most common consequence is increase in production of one or more mature blood elements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26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– Clinical 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Insidious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usually in late middle age.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are plethoric &amp; often cyanotic.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Pruritus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Histamine released from the neoplastic basophils.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Thrombotic and hemorrhagic tendencies &amp;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hypertension.</a:t>
            </a:r>
            <a:b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Headache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dizziness, GIT (hematemesis &amp;melena) common.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82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– Prognosis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Without treatment, death occurs from vascular complications within months.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increased to about 10 years by lowering the red cell count to near normal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repeated phlebotomy.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rolonged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survival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propensity to evolve to a “spent phase” (resembling PM) ~10 years.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marrow fibrosis, hematopoiesis shifts to the spleen, which enlarges markedly.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73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79141" y="617538"/>
            <a:ext cx="837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here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a considerable degree of clinical and morphologic 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overlap among myeloproliferative neoplasms. The common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features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include: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• </a:t>
            </a: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proliferative drive in the bone 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marrow.</a:t>
            </a:r>
            <a:endParaRPr lang="en-US" sz="18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• Homing of the neoplastic stem cells to secondary 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hematopoietic </a:t>
            </a: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organs, producing </a:t>
            </a:r>
            <a:r>
              <a:rPr lang="en-US" sz="18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hematopoiesis AND resulting in hepatosplenomegaly.</a:t>
            </a:r>
            <a:endParaRPr lang="en-US" sz="18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• Variable transformation to a spent phase characterized 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marrow fibrosis and peripheral blood </a:t>
            </a:r>
            <a:r>
              <a:rPr lang="en-US" sz="18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endParaRPr lang="en-US" sz="18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• Variable transformation to acute leukemia</a:t>
            </a:r>
            <a:endParaRPr lang="en-US" sz="18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43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Image result for myeloproliferative neoplas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t="14860"/>
          <a:stretch/>
        </p:blipFill>
        <p:spPr bwMode="auto">
          <a:xfrm>
            <a:off x="2393879" y="369756"/>
            <a:ext cx="4602822" cy="4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99335" y="1251717"/>
            <a:ext cx="719191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Four major diagnostic entities are recognized: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 myeloid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leukemia (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(PCV).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Primary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(PM).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Essential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thrombocythemia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(ET).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37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leukemia (CML).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 is separated from the others by its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characteristic BCR-ABL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fusion gene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produces a constitutively active BCR-ABL tyrosine kinase.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common genetic abnormalities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“BCRABL–negative”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MPNs are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activating mutations in the tyrosine kinase JAK2.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MPNs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variable propensities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transform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“spent phase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”: resembling primary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endParaRPr lang="en-US" sz="22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“blast crisis”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identical to AML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Both triggered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the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acquisition of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other somatic mutations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71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</a:t>
            </a:r>
            <a:r>
              <a:rPr lang="en-US" sz="4000" b="1" dirty="0" smtClean="0"/>
              <a:t>Leukemia (CML)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 is distinguished from other MPN by the presence of a chimeric BCR-ABL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gene, derived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from portions of the BCR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22 &amp; the ABL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9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100%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cases, the BCR-ABL gene is the product of a balanced t(9;22) translocation that moves ABL from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9 to a position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22 adjacent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BCR.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Translocation identified in some B-ALL.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33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222" y="617538"/>
            <a:ext cx="4441922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</a:t>
            </a:r>
            <a:r>
              <a:rPr lang="en-US" sz="36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67411"/>
            <a:ext cx="4572000" cy="489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08" y="2000598"/>
            <a:ext cx="4476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26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</a:t>
            </a:r>
            <a:r>
              <a:rPr lang="en-US" sz="4000" b="1" dirty="0" smtClean="0"/>
              <a:t>Leukemia (CML)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growth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factor dependence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CML progenitors is greatly decreased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constitutive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signals generated by BCR-ABL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mimic 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effects of growth factor receptor activation.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ecause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BCR-ABL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does not inhibit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differentiation,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early disease course is marked by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excessive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production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relatively normal blood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particularly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granulocytes &amp;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27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D2DFE-AE79-4D19-9194-B16B491C1B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18D412-C75E-47DB-97B0-0B3AD6F1BE4C}">
  <ds:schemaRefs>
    <ds:schemaRef ds:uri="http://www.w3.org/XML/1998/namespace"/>
    <ds:schemaRef ds:uri="http://purl.org/dc/elements/1.1/"/>
    <ds:schemaRef ds:uri="http://schemas.microsoft.com/office/2006/metadata/properties"/>
    <ds:schemaRef ds:uri="fea59dd6-f072-4555-9d80-4fd2553d3ca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B19E13-A850-4CEF-86F8-5425337B2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59dd6-f072-4555-9d80-4fd2553d3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2377</TotalTime>
  <Words>953</Words>
  <Application>Microsoft Office PowerPoint</Application>
  <PresentationFormat>On-screen Show (16:9)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Source Sans Pro</vt:lpstr>
      <vt:lpstr>Arial</vt:lpstr>
      <vt:lpstr>Wingdings</vt:lpstr>
      <vt:lpstr>Garamond</vt:lpstr>
      <vt:lpstr>Dosis</vt:lpstr>
      <vt:lpstr>Organic</vt:lpstr>
      <vt:lpstr>Myeloproliferative Neoplasms (MPN) </vt:lpstr>
      <vt:lpstr> Myeloproliferative Neoplasms</vt:lpstr>
      <vt:lpstr>PowerPoint Presentation</vt:lpstr>
      <vt:lpstr>PowerPoint Presentation</vt:lpstr>
      <vt:lpstr> Myeloproliferative Neoplasms</vt:lpstr>
      <vt:lpstr>Chronic myeloid leukemia (CML).</vt:lpstr>
      <vt:lpstr>Chronic Myeloid Leukemia (CML)</vt:lpstr>
      <vt:lpstr>CML - Pathogenesis</vt:lpstr>
      <vt:lpstr>Chronic Myeloid Leukemia (CML)</vt:lpstr>
      <vt:lpstr>CML - Morphology </vt:lpstr>
      <vt:lpstr>CML - Morphology </vt:lpstr>
      <vt:lpstr>CML - Clinical features </vt:lpstr>
      <vt:lpstr>CML - Clinical features </vt:lpstr>
      <vt:lpstr>Polycythemia Vera (PCV)</vt:lpstr>
      <vt:lpstr>PCV - Pathogenesis</vt:lpstr>
      <vt:lpstr>PCV - Morphology</vt:lpstr>
      <vt:lpstr>PCV - Morphology</vt:lpstr>
      <vt:lpstr>PCV - Morphology</vt:lpstr>
      <vt:lpstr>PCV - Morphology</vt:lpstr>
      <vt:lpstr>PCV – Clinical features</vt:lpstr>
      <vt:lpstr>PCV – Prognosis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Admin</cp:lastModifiedBy>
  <cp:revision>227</cp:revision>
  <dcterms:modified xsi:type="dcterms:W3CDTF">2023-04-15T21:20:26Z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