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4" r:id="rId5"/>
    <p:sldId id="275" r:id="rId6"/>
    <p:sldId id="276" r:id="rId7"/>
    <p:sldId id="270" r:id="rId8"/>
    <p:sldId id="272" r:id="rId9"/>
    <p:sldId id="277" r:id="rId10"/>
    <p:sldId id="278" r:id="rId11"/>
    <p:sldId id="27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9DEA-E120-4368-9243-5B1D1D6277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C5DB0A-6125-4CA7-8685-2E9F3CB10D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D7A84A-28B1-4DB1-AA3F-A2B4FB159995}"/>
              </a:ext>
            </a:extLst>
          </p:cNvPr>
          <p:cNvSpPr>
            <a:spLocks noGrp="1"/>
          </p:cNvSpPr>
          <p:nvPr>
            <p:ph type="dt" sz="half" idx="10"/>
          </p:nvPr>
        </p:nvSpPr>
        <p:spPr/>
        <p:txBody>
          <a:bodyPr/>
          <a:lstStyle/>
          <a:p>
            <a:fld id="{231B98DB-F060-4620-9093-0B195AA35AF6}" type="datetimeFigureOut">
              <a:rPr lang="en-US" smtClean="0"/>
              <a:t>11/23/2020</a:t>
            </a:fld>
            <a:endParaRPr lang="en-US"/>
          </a:p>
        </p:txBody>
      </p:sp>
      <p:sp>
        <p:nvSpPr>
          <p:cNvPr id="5" name="Footer Placeholder 4">
            <a:extLst>
              <a:ext uri="{FF2B5EF4-FFF2-40B4-BE49-F238E27FC236}">
                <a16:creationId xmlns:a16="http://schemas.microsoft.com/office/drawing/2014/main" id="{8B3C93A9-B0EB-4612-88C1-BB0140E81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6088E-6781-43D0-89A1-4E5969494867}"/>
              </a:ext>
            </a:extLst>
          </p:cNvPr>
          <p:cNvSpPr>
            <a:spLocks noGrp="1"/>
          </p:cNvSpPr>
          <p:nvPr>
            <p:ph type="sldNum" sz="quarter" idx="12"/>
          </p:nvPr>
        </p:nvSpPr>
        <p:spPr/>
        <p:txBody>
          <a:bodyPr/>
          <a:lstStyle/>
          <a:p>
            <a:fld id="{E19ED540-7174-4EFC-B40A-4DEFAEB11E4F}" type="slidenum">
              <a:rPr lang="en-US" smtClean="0"/>
              <a:t>‹#›</a:t>
            </a:fld>
            <a:endParaRPr lang="en-US"/>
          </a:p>
        </p:txBody>
      </p:sp>
    </p:spTree>
    <p:extLst>
      <p:ext uri="{BB962C8B-B14F-4D97-AF65-F5344CB8AC3E}">
        <p14:creationId xmlns:p14="http://schemas.microsoft.com/office/powerpoint/2010/main" val="166625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C3B3-9E1A-4258-8829-F9110491CB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2D6B89-4862-4D72-8C18-AAB1620CAD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4718C-1511-45EC-8544-7A1E28E3CEA1}"/>
              </a:ext>
            </a:extLst>
          </p:cNvPr>
          <p:cNvSpPr>
            <a:spLocks noGrp="1"/>
          </p:cNvSpPr>
          <p:nvPr>
            <p:ph type="dt" sz="half" idx="10"/>
          </p:nvPr>
        </p:nvSpPr>
        <p:spPr/>
        <p:txBody>
          <a:bodyPr/>
          <a:lstStyle/>
          <a:p>
            <a:fld id="{231B98DB-F060-4620-9093-0B195AA35AF6}" type="datetimeFigureOut">
              <a:rPr lang="en-US" smtClean="0"/>
              <a:t>11/23/2020</a:t>
            </a:fld>
            <a:endParaRPr lang="en-US"/>
          </a:p>
        </p:txBody>
      </p:sp>
      <p:sp>
        <p:nvSpPr>
          <p:cNvPr id="5" name="Footer Placeholder 4">
            <a:extLst>
              <a:ext uri="{FF2B5EF4-FFF2-40B4-BE49-F238E27FC236}">
                <a16:creationId xmlns:a16="http://schemas.microsoft.com/office/drawing/2014/main" id="{0BC537A3-7858-47F0-99C8-385C5F04A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CB589-8A69-4BDB-84F5-9EDE4EB530DA}"/>
              </a:ext>
            </a:extLst>
          </p:cNvPr>
          <p:cNvSpPr>
            <a:spLocks noGrp="1"/>
          </p:cNvSpPr>
          <p:nvPr>
            <p:ph type="sldNum" sz="quarter" idx="12"/>
          </p:nvPr>
        </p:nvSpPr>
        <p:spPr/>
        <p:txBody>
          <a:bodyPr/>
          <a:lstStyle/>
          <a:p>
            <a:fld id="{E19ED540-7174-4EFC-B40A-4DEFAEB11E4F}" type="slidenum">
              <a:rPr lang="en-US" smtClean="0"/>
              <a:t>‹#›</a:t>
            </a:fld>
            <a:endParaRPr lang="en-US"/>
          </a:p>
        </p:txBody>
      </p:sp>
    </p:spTree>
    <p:extLst>
      <p:ext uri="{BB962C8B-B14F-4D97-AF65-F5344CB8AC3E}">
        <p14:creationId xmlns:p14="http://schemas.microsoft.com/office/powerpoint/2010/main" val="118211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94FFB-6F4B-47B0-9729-7D44677263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481BBC-F75B-49A3-A9E8-47390E66D6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5F30C-B171-410E-A165-59A8B9A8A334}"/>
              </a:ext>
            </a:extLst>
          </p:cNvPr>
          <p:cNvSpPr>
            <a:spLocks noGrp="1"/>
          </p:cNvSpPr>
          <p:nvPr>
            <p:ph type="dt" sz="half" idx="10"/>
          </p:nvPr>
        </p:nvSpPr>
        <p:spPr/>
        <p:txBody>
          <a:bodyPr/>
          <a:lstStyle/>
          <a:p>
            <a:fld id="{231B98DB-F060-4620-9093-0B195AA35AF6}" type="datetimeFigureOut">
              <a:rPr lang="en-US" smtClean="0"/>
              <a:t>11/23/2020</a:t>
            </a:fld>
            <a:endParaRPr lang="en-US"/>
          </a:p>
        </p:txBody>
      </p:sp>
      <p:sp>
        <p:nvSpPr>
          <p:cNvPr id="5" name="Footer Placeholder 4">
            <a:extLst>
              <a:ext uri="{FF2B5EF4-FFF2-40B4-BE49-F238E27FC236}">
                <a16:creationId xmlns:a16="http://schemas.microsoft.com/office/drawing/2014/main" id="{7272969F-2AB9-48F1-8B57-469FBBC18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FBB5D-C39B-4284-AF06-FA845C0090BD}"/>
              </a:ext>
            </a:extLst>
          </p:cNvPr>
          <p:cNvSpPr>
            <a:spLocks noGrp="1"/>
          </p:cNvSpPr>
          <p:nvPr>
            <p:ph type="sldNum" sz="quarter" idx="12"/>
          </p:nvPr>
        </p:nvSpPr>
        <p:spPr/>
        <p:txBody>
          <a:bodyPr/>
          <a:lstStyle/>
          <a:p>
            <a:fld id="{E19ED540-7174-4EFC-B40A-4DEFAEB11E4F}" type="slidenum">
              <a:rPr lang="en-US" smtClean="0"/>
              <a:t>‹#›</a:t>
            </a:fld>
            <a:endParaRPr lang="en-US"/>
          </a:p>
        </p:txBody>
      </p:sp>
    </p:spTree>
    <p:extLst>
      <p:ext uri="{BB962C8B-B14F-4D97-AF65-F5344CB8AC3E}">
        <p14:creationId xmlns:p14="http://schemas.microsoft.com/office/powerpoint/2010/main" val="74040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B3D8-1231-442E-B08A-E08AFE3F4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6DA119-D5FE-4CF9-87CD-484DF21F7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030C0-2BB0-41C5-A8BE-9A76DF0933F3}"/>
              </a:ext>
            </a:extLst>
          </p:cNvPr>
          <p:cNvSpPr>
            <a:spLocks noGrp="1"/>
          </p:cNvSpPr>
          <p:nvPr>
            <p:ph type="dt" sz="half" idx="10"/>
          </p:nvPr>
        </p:nvSpPr>
        <p:spPr/>
        <p:txBody>
          <a:bodyPr/>
          <a:lstStyle/>
          <a:p>
            <a:fld id="{231B98DB-F060-4620-9093-0B195AA35AF6}" type="datetimeFigureOut">
              <a:rPr lang="en-US" smtClean="0"/>
              <a:t>11/23/2020</a:t>
            </a:fld>
            <a:endParaRPr lang="en-US"/>
          </a:p>
        </p:txBody>
      </p:sp>
      <p:sp>
        <p:nvSpPr>
          <p:cNvPr id="5" name="Footer Placeholder 4">
            <a:extLst>
              <a:ext uri="{FF2B5EF4-FFF2-40B4-BE49-F238E27FC236}">
                <a16:creationId xmlns:a16="http://schemas.microsoft.com/office/drawing/2014/main" id="{C388350C-8B8E-48AB-AAF3-2831A88041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3F491-03CE-4CE5-B43D-28A050124410}"/>
              </a:ext>
            </a:extLst>
          </p:cNvPr>
          <p:cNvSpPr>
            <a:spLocks noGrp="1"/>
          </p:cNvSpPr>
          <p:nvPr>
            <p:ph type="sldNum" sz="quarter" idx="12"/>
          </p:nvPr>
        </p:nvSpPr>
        <p:spPr/>
        <p:txBody>
          <a:bodyPr/>
          <a:lstStyle/>
          <a:p>
            <a:fld id="{E19ED540-7174-4EFC-B40A-4DEFAEB11E4F}" type="slidenum">
              <a:rPr lang="en-US" smtClean="0"/>
              <a:t>‹#›</a:t>
            </a:fld>
            <a:endParaRPr lang="en-US"/>
          </a:p>
        </p:txBody>
      </p:sp>
    </p:spTree>
    <p:extLst>
      <p:ext uri="{BB962C8B-B14F-4D97-AF65-F5344CB8AC3E}">
        <p14:creationId xmlns:p14="http://schemas.microsoft.com/office/powerpoint/2010/main" val="275566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4840-0A13-4798-BDEB-520883E2F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32D524-486B-481A-9833-F1C1384A0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DB81DB-A67F-4CE5-AA9D-9741BABF0CC5}"/>
              </a:ext>
            </a:extLst>
          </p:cNvPr>
          <p:cNvSpPr>
            <a:spLocks noGrp="1"/>
          </p:cNvSpPr>
          <p:nvPr>
            <p:ph type="dt" sz="half" idx="10"/>
          </p:nvPr>
        </p:nvSpPr>
        <p:spPr/>
        <p:txBody>
          <a:bodyPr/>
          <a:lstStyle/>
          <a:p>
            <a:fld id="{231B98DB-F060-4620-9093-0B195AA35AF6}" type="datetimeFigureOut">
              <a:rPr lang="en-US" smtClean="0"/>
              <a:t>11/23/2020</a:t>
            </a:fld>
            <a:endParaRPr lang="en-US"/>
          </a:p>
        </p:txBody>
      </p:sp>
      <p:sp>
        <p:nvSpPr>
          <p:cNvPr id="5" name="Footer Placeholder 4">
            <a:extLst>
              <a:ext uri="{FF2B5EF4-FFF2-40B4-BE49-F238E27FC236}">
                <a16:creationId xmlns:a16="http://schemas.microsoft.com/office/drawing/2014/main" id="{40E25424-E5F8-4821-BA3A-E984A2460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CAD7B-5577-4058-8D97-21DCB24FCC35}"/>
              </a:ext>
            </a:extLst>
          </p:cNvPr>
          <p:cNvSpPr>
            <a:spLocks noGrp="1"/>
          </p:cNvSpPr>
          <p:nvPr>
            <p:ph type="sldNum" sz="quarter" idx="12"/>
          </p:nvPr>
        </p:nvSpPr>
        <p:spPr/>
        <p:txBody>
          <a:bodyPr/>
          <a:lstStyle/>
          <a:p>
            <a:fld id="{E19ED540-7174-4EFC-B40A-4DEFAEB11E4F}" type="slidenum">
              <a:rPr lang="en-US" smtClean="0"/>
              <a:t>‹#›</a:t>
            </a:fld>
            <a:endParaRPr lang="en-US"/>
          </a:p>
        </p:txBody>
      </p:sp>
    </p:spTree>
    <p:extLst>
      <p:ext uri="{BB962C8B-B14F-4D97-AF65-F5344CB8AC3E}">
        <p14:creationId xmlns:p14="http://schemas.microsoft.com/office/powerpoint/2010/main" val="163243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3EE5-2487-4E6C-89A8-81980E6207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E28DDA-84BE-415F-B118-DE7877C274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B7542A-78B9-4B29-9083-4879AEB76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D6616B-F572-4D36-BD18-55D52D225FE7}"/>
              </a:ext>
            </a:extLst>
          </p:cNvPr>
          <p:cNvSpPr>
            <a:spLocks noGrp="1"/>
          </p:cNvSpPr>
          <p:nvPr>
            <p:ph type="dt" sz="half" idx="10"/>
          </p:nvPr>
        </p:nvSpPr>
        <p:spPr/>
        <p:txBody>
          <a:bodyPr/>
          <a:lstStyle/>
          <a:p>
            <a:fld id="{231B98DB-F060-4620-9093-0B195AA35AF6}" type="datetimeFigureOut">
              <a:rPr lang="en-US" smtClean="0"/>
              <a:t>11/23/2020</a:t>
            </a:fld>
            <a:endParaRPr lang="en-US"/>
          </a:p>
        </p:txBody>
      </p:sp>
      <p:sp>
        <p:nvSpPr>
          <p:cNvPr id="6" name="Footer Placeholder 5">
            <a:extLst>
              <a:ext uri="{FF2B5EF4-FFF2-40B4-BE49-F238E27FC236}">
                <a16:creationId xmlns:a16="http://schemas.microsoft.com/office/drawing/2014/main" id="{F8A16CE1-2690-4BF0-8483-563B28E8A5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5085B-9FE7-4C7F-9665-00ECFF485A2A}"/>
              </a:ext>
            </a:extLst>
          </p:cNvPr>
          <p:cNvSpPr>
            <a:spLocks noGrp="1"/>
          </p:cNvSpPr>
          <p:nvPr>
            <p:ph type="sldNum" sz="quarter" idx="12"/>
          </p:nvPr>
        </p:nvSpPr>
        <p:spPr/>
        <p:txBody>
          <a:bodyPr/>
          <a:lstStyle/>
          <a:p>
            <a:fld id="{E19ED540-7174-4EFC-B40A-4DEFAEB11E4F}" type="slidenum">
              <a:rPr lang="en-US" smtClean="0"/>
              <a:t>‹#›</a:t>
            </a:fld>
            <a:endParaRPr lang="en-US"/>
          </a:p>
        </p:txBody>
      </p:sp>
    </p:spTree>
    <p:extLst>
      <p:ext uri="{BB962C8B-B14F-4D97-AF65-F5344CB8AC3E}">
        <p14:creationId xmlns:p14="http://schemas.microsoft.com/office/powerpoint/2010/main" val="146022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F384-92BF-4561-A689-8F7AC21A14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EF511F-B5BE-4D37-9B2D-9A845EBD2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55A3F4-BFFF-44C1-A299-2EBA52C36C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BEB0C0-A49D-414B-AB2F-685D450CF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C3CFBA-CC86-4EBB-B62B-3926609ADE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E47239-B66F-4FA3-95EF-974367F4E501}"/>
              </a:ext>
            </a:extLst>
          </p:cNvPr>
          <p:cNvSpPr>
            <a:spLocks noGrp="1"/>
          </p:cNvSpPr>
          <p:nvPr>
            <p:ph type="dt" sz="half" idx="10"/>
          </p:nvPr>
        </p:nvSpPr>
        <p:spPr/>
        <p:txBody>
          <a:bodyPr/>
          <a:lstStyle/>
          <a:p>
            <a:fld id="{231B98DB-F060-4620-9093-0B195AA35AF6}" type="datetimeFigureOut">
              <a:rPr lang="en-US" smtClean="0"/>
              <a:t>11/23/2020</a:t>
            </a:fld>
            <a:endParaRPr lang="en-US"/>
          </a:p>
        </p:txBody>
      </p:sp>
      <p:sp>
        <p:nvSpPr>
          <p:cNvPr id="8" name="Footer Placeholder 7">
            <a:extLst>
              <a:ext uri="{FF2B5EF4-FFF2-40B4-BE49-F238E27FC236}">
                <a16:creationId xmlns:a16="http://schemas.microsoft.com/office/drawing/2014/main" id="{604CADEE-70FF-42B8-8731-B99E57F8D8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6F4E8C-0A18-4FD2-AB78-12E5DC9E2A3F}"/>
              </a:ext>
            </a:extLst>
          </p:cNvPr>
          <p:cNvSpPr>
            <a:spLocks noGrp="1"/>
          </p:cNvSpPr>
          <p:nvPr>
            <p:ph type="sldNum" sz="quarter" idx="12"/>
          </p:nvPr>
        </p:nvSpPr>
        <p:spPr/>
        <p:txBody>
          <a:bodyPr/>
          <a:lstStyle/>
          <a:p>
            <a:fld id="{E19ED540-7174-4EFC-B40A-4DEFAEB11E4F}" type="slidenum">
              <a:rPr lang="en-US" smtClean="0"/>
              <a:t>‹#›</a:t>
            </a:fld>
            <a:endParaRPr lang="en-US"/>
          </a:p>
        </p:txBody>
      </p:sp>
    </p:spTree>
    <p:extLst>
      <p:ext uri="{BB962C8B-B14F-4D97-AF65-F5344CB8AC3E}">
        <p14:creationId xmlns:p14="http://schemas.microsoft.com/office/powerpoint/2010/main" val="309999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FE43-4BEC-49D8-BD47-347EBB12CA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052A2A-90A0-4004-8498-584D9746CA15}"/>
              </a:ext>
            </a:extLst>
          </p:cNvPr>
          <p:cNvSpPr>
            <a:spLocks noGrp="1"/>
          </p:cNvSpPr>
          <p:nvPr>
            <p:ph type="dt" sz="half" idx="10"/>
          </p:nvPr>
        </p:nvSpPr>
        <p:spPr/>
        <p:txBody>
          <a:bodyPr/>
          <a:lstStyle/>
          <a:p>
            <a:fld id="{231B98DB-F060-4620-9093-0B195AA35AF6}" type="datetimeFigureOut">
              <a:rPr lang="en-US" smtClean="0"/>
              <a:t>11/23/2020</a:t>
            </a:fld>
            <a:endParaRPr lang="en-US"/>
          </a:p>
        </p:txBody>
      </p:sp>
      <p:sp>
        <p:nvSpPr>
          <p:cNvPr id="4" name="Footer Placeholder 3">
            <a:extLst>
              <a:ext uri="{FF2B5EF4-FFF2-40B4-BE49-F238E27FC236}">
                <a16:creationId xmlns:a16="http://schemas.microsoft.com/office/drawing/2014/main" id="{6A3919CD-4A1B-43AF-A653-E6287CC7F8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411C88-9B55-4805-AB3B-45F7D5BCDFA8}"/>
              </a:ext>
            </a:extLst>
          </p:cNvPr>
          <p:cNvSpPr>
            <a:spLocks noGrp="1"/>
          </p:cNvSpPr>
          <p:nvPr>
            <p:ph type="sldNum" sz="quarter" idx="12"/>
          </p:nvPr>
        </p:nvSpPr>
        <p:spPr/>
        <p:txBody>
          <a:bodyPr/>
          <a:lstStyle/>
          <a:p>
            <a:fld id="{E19ED540-7174-4EFC-B40A-4DEFAEB11E4F}" type="slidenum">
              <a:rPr lang="en-US" smtClean="0"/>
              <a:t>‹#›</a:t>
            </a:fld>
            <a:endParaRPr lang="en-US"/>
          </a:p>
        </p:txBody>
      </p:sp>
    </p:spTree>
    <p:extLst>
      <p:ext uri="{BB962C8B-B14F-4D97-AF65-F5344CB8AC3E}">
        <p14:creationId xmlns:p14="http://schemas.microsoft.com/office/powerpoint/2010/main" val="347109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9C3A56-2D7E-4BBD-A320-9DF3197BA83E}"/>
              </a:ext>
            </a:extLst>
          </p:cNvPr>
          <p:cNvSpPr>
            <a:spLocks noGrp="1"/>
          </p:cNvSpPr>
          <p:nvPr>
            <p:ph type="dt" sz="half" idx="10"/>
          </p:nvPr>
        </p:nvSpPr>
        <p:spPr/>
        <p:txBody>
          <a:bodyPr/>
          <a:lstStyle/>
          <a:p>
            <a:fld id="{231B98DB-F060-4620-9093-0B195AA35AF6}" type="datetimeFigureOut">
              <a:rPr lang="en-US" smtClean="0"/>
              <a:t>11/23/2020</a:t>
            </a:fld>
            <a:endParaRPr lang="en-US"/>
          </a:p>
        </p:txBody>
      </p:sp>
      <p:sp>
        <p:nvSpPr>
          <p:cNvPr id="3" name="Footer Placeholder 2">
            <a:extLst>
              <a:ext uri="{FF2B5EF4-FFF2-40B4-BE49-F238E27FC236}">
                <a16:creationId xmlns:a16="http://schemas.microsoft.com/office/drawing/2014/main" id="{0D5DE8EA-C978-4429-8F9B-75E0C391B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DD66C8-BB88-43D6-9CB3-5F0CB3389CE9}"/>
              </a:ext>
            </a:extLst>
          </p:cNvPr>
          <p:cNvSpPr>
            <a:spLocks noGrp="1"/>
          </p:cNvSpPr>
          <p:nvPr>
            <p:ph type="sldNum" sz="quarter" idx="12"/>
          </p:nvPr>
        </p:nvSpPr>
        <p:spPr/>
        <p:txBody>
          <a:bodyPr/>
          <a:lstStyle/>
          <a:p>
            <a:fld id="{E19ED540-7174-4EFC-B40A-4DEFAEB11E4F}" type="slidenum">
              <a:rPr lang="en-US" smtClean="0"/>
              <a:t>‹#›</a:t>
            </a:fld>
            <a:endParaRPr lang="en-US"/>
          </a:p>
        </p:txBody>
      </p:sp>
    </p:spTree>
    <p:extLst>
      <p:ext uri="{BB962C8B-B14F-4D97-AF65-F5344CB8AC3E}">
        <p14:creationId xmlns:p14="http://schemas.microsoft.com/office/powerpoint/2010/main" val="77135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4D70-C602-4A0F-B2AB-59B6B94395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BA6618-6DF3-49E2-8468-57DCE37EDC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5650EC-C5D2-42BA-8EE0-C0A6613FE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34FAB-CBE8-4464-B6C3-E06083E762C4}"/>
              </a:ext>
            </a:extLst>
          </p:cNvPr>
          <p:cNvSpPr>
            <a:spLocks noGrp="1"/>
          </p:cNvSpPr>
          <p:nvPr>
            <p:ph type="dt" sz="half" idx="10"/>
          </p:nvPr>
        </p:nvSpPr>
        <p:spPr/>
        <p:txBody>
          <a:bodyPr/>
          <a:lstStyle/>
          <a:p>
            <a:fld id="{231B98DB-F060-4620-9093-0B195AA35AF6}" type="datetimeFigureOut">
              <a:rPr lang="en-US" smtClean="0"/>
              <a:t>11/23/2020</a:t>
            </a:fld>
            <a:endParaRPr lang="en-US"/>
          </a:p>
        </p:txBody>
      </p:sp>
      <p:sp>
        <p:nvSpPr>
          <p:cNvPr id="6" name="Footer Placeholder 5">
            <a:extLst>
              <a:ext uri="{FF2B5EF4-FFF2-40B4-BE49-F238E27FC236}">
                <a16:creationId xmlns:a16="http://schemas.microsoft.com/office/drawing/2014/main" id="{41E4D611-6EF7-4525-8644-5E5CE3075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614F4-F0CD-476E-9AA3-2796BFAB2EFF}"/>
              </a:ext>
            </a:extLst>
          </p:cNvPr>
          <p:cNvSpPr>
            <a:spLocks noGrp="1"/>
          </p:cNvSpPr>
          <p:nvPr>
            <p:ph type="sldNum" sz="quarter" idx="12"/>
          </p:nvPr>
        </p:nvSpPr>
        <p:spPr/>
        <p:txBody>
          <a:bodyPr/>
          <a:lstStyle/>
          <a:p>
            <a:fld id="{E19ED540-7174-4EFC-B40A-4DEFAEB11E4F}" type="slidenum">
              <a:rPr lang="en-US" smtClean="0"/>
              <a:t>‹#›</a:t>
            </a:fld>
            <a:endParaRPr lang="en-US"/>
          </a:p>
        </p:txBody>
      </p:sp>
    </p:spTree>
    <p:extLst>
      <p:ext uri="{BB962C8B-B14F-4D97-AF65-F5344CB8AC3E}">
        <p14:creationId xmlns:p14="http://schemas.microsoft.com/office/powerpoint/2010/main" val="417745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0B2D-E5CB-4CA2-B267-1E837FF97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40D8FD-AC3D-4DE4-91DA-373930602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B84746-72D7-4F58-ABB0-D98927204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956DC1-4F03-4873-82DA-11F92E47B73B}"/>
              </a:ext>
            </a:extLst>
          </p:cNvPr>
          <p:cNvSpPr>
            <a:spLocks noGrp="1"/>
          </p:cNvSpPr>
          <p:nvPr>
            <p:ph type="dt" sz="half" idx="10"/>
          </p:nvPr>
        </p:nvSpPr>
        <p:spPr/>
        <p:txBody>
          <a:bodyPr/>
          <a:lstStyle/>
          <a:p>
            <a:fld id="{231B98DB-F060-4620-9093-0B195AA35AF6}" type="datetimeFigureOut">
              <a:rPr lang="en-US" smtClean="0"/>
              <a:t>11/23/2020</a:t>
            </a:fld>
            <a:endParaRPr lang="en-US"/>
          </a:p>
        </p:txBody>
      </p:sp>
      <p:sp>
        <p:nvSpPr>
          <p:cNvPr id="6" name="Footer Placeholder 5">
            <a:extLst>
              <a:ext uri="{FF2B5EF4-FFF2-40B4-BE49-F238E27FC236}">
                <a16:creationId xmlns:a16="http://schemas.microsoft.com/office/drawing/2014/main" id="{74A19A99-58B6-498C-A5B7-563DFEC38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D3031F-EA01-472A-9F58-7BA1B91544AB}"/>
              </a:ext>
            </a:extLst>
          </p:cNvPr>
          <p:cNvSpPr>
            <a:spLocks noGrp="1"/>
          </p:cNvSpPr>
          <p:nvPr>
            <p:ph type="sldNum" sz="quarter" idx="12"/>
          </p:nvPr>
        </p:nvSpPr>
        <p:spPr/>
        <p:txBody>
          <a:bodyPr/>
          <a:lstStyle/>
          <a:p>
            <a:fld id="{E19ED540-7174-4EFC-B40A-4DEFAEB11E4F}" type="slidenum">
              <a:rPr lang="en-US" smtClean="0"/>
              <a:t>‹#›</a:t>
            </a:fld>
            <a:endParaRPr lang="en-US"/>
          </a:p>
        </p:txBody>
      </p:sp>
    </p:spTree>
    <p:extLst>
      <p:ext uri="{BB962C8B-B14F-4D97-AF65-F5344CB8AC3E}">
        <p14:creationId xmlns:p14="http://schemas.microsoft.com/office/powerpoint/2010/main" val="356984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E17F9A-AABF-4A98-83EA-26025F17F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D7BD04-C95E-4B52-BCA2-748F2EFC2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C28A2-C502-48BF-8EEC-6F808422F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B98DB-F060-4620-9093-0B195AA35AF6}" type="datetimeFigureOut">
              <a:rPr lang="en-US" smtClean="0"/>
              <a:t>11/23/2020</a:t>
            </a:fld>
            <a:endParaRPr lang="en-US"/>
          </a:p>
        </p:txBody>
      </p:sp>
      <p:sp>
        <p:nvSpPr>
          <p:cNvPr id="5" name="Footer Placeholder 4">
            <a:extLst>
              <a:ext uri="{FF2B5EF4-FFF2-40B4-BE49-F238E27FC236}">
                <a16:creationId xmlns:a16="http://schemas.microsoft.com/office/drawing/2014/main" id="{8FDD4631-0744-4D83-A361-DE70DDD0D8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9F1389-28BF-4E4D-8587-C8CB935508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ED540-7174-4EFC-B40A-4DEFAEB11E4F}" type="slidenum">
              <a:rPr lang="en-US" smtClean="0"/>
              <a:t>‹#›</a:t>
            </a:fld>
            <a:endParaRPr lang="en-US"/>
          </a:p>
        </p:txBody>
      </p:sp>
    </p:spTree>
    <p:extLst>
      <p:ext uri="{BB962C8B-B14F-4D97-AF65-F5344CB8AC3E}">
        <p14:creationId xmlns:p14="http://schemas.microsoft.com/office/powerpoint/2010/main" val="2711271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02A402-47DF-4890-BEFC-3E654C27F360}"/>
              </a:ext>
            </a:extLst>
          </p:cNvPr>
          <p:cNvSpPr>
            <a:spLocks noGrp="1"/>
          </p:cNvSpPr>
          <p:nvPr>
            <p:ph type="ctrTitle"/>
          </p:nvPr>
        </p:nvSpPr>
        <p:spPr>
          <a:xfrm>
            <a:off x="1848465" y="3298722"/>
            <a:ext cx="8495070" cy="1784402"/>
          </a:xfrm>
        </p:spPr>
        <p:txBody>
          <a:bodyPr anchor="b">
            <a:normAutofit/>
          </a:bodyPr>
          <a:lstStyle/>
          <a:p>
            <a:r>
              <a:rPr lang="en-US">
                <a:solidFill>
                  <a:srgbClr val="FFFFFF"/>
                </a:solidFill>
              </a:rPr>
              <a:t>Exercise </a:t>
            </a:r>
          </a:p>
        </p:txBody>
      </p:sp>
      <p:sp>
        <p:nvSpPr>
          <p:cNvPr id="3" name="Subtitle 2">
            <a:extLst>
              <a:ext uri="{FF2B5EF4-FFF2-40B4-BE49-F238E27FC236}">
                <a16:creationId xmlns:a16="http://schemas.microsoft.com/office/drawing/2014/main" id="{B70CE7A6-86FB-4815-907E-7DE03A365B96}"/>
              </a:ext>
            </a:extLst>
          </p:cNvPr>
          <p:cNvSpPr>
            <a:spLocks noGrp="1"/>
          </p:cNvSpPr>
          <p:nvPr>
            <p:ph type="subTitle" idx="1"/>
          </p:nvPr>
        </p:nvSpPr>
        <p:spPr>
          <a:xfrm>
            <a:off x="1848465" y="5258851"/>
            <a:ext cx="8495070" cy="904005"/>
          </a:xfrm>
        </p:spPr>
        <p:txBody>
          <a:bodyPr>
            <a:normAutofit/>
          </a:bodyPr>
          <a:lstStyle/>
          <a:p>
            <a:r>
              <a:rPr lang="en-US">
                <a:solidFill>
                  <a:srgbClr val="FFFFFF"/>
                </a:solidFill>
              </a:rPr>
              <a:t>Dr. Arwa rawashdeh </a:t>
            </a:r>
          </a:p>
        </p:txBody>
      </p:sp>
      <p:sp>
        <p:nvSpPr>
          <p:cNvPr id="17"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6" descr="Run">
            <a:extLst>
              <a:ext uri="{FF2B5EF4-FFF2-40B4-BE49-F238E27FC236}">
                <a16:creationId xmlns:a16="http://schemas.microsoft.com/office/drawing/2014/main" id="{49BFF0C6-9E66-493E-91EB-83AD31988D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3223496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D7AC-EB82-4CF9-8908-6E8A89C1707E}"/>
              </a:ext>
            </a:extLst>
          </p:cNvPr>
          <p:cNvSpPr>
            <a:spLocks noGrp="1"/>
          </p:cNvSpPr>
          <p:nvPr>
            <p:ph type="title"/>
          </p:nvPr>
        </p:nvSpPr>
        <p:spPr>
          <a:xfrm>
            <a:off x="633276" y="107060"/>
            <a:ext cx="7474172" cy="1325563"/>
          </a:xfrm>
        </p:spPr>
        <p:txBody>
          <a:bodyPr>
            <a:normAutofit/>
          </a:bodyPr>
          <a:lstStyle/>
          <a:p>
            <a:r>
              <a:rPr lang="en-US" b="1" i="1" dirty="0"/>
              <a:t>Collateral circulation </a:t>
            </a:r>
          </a:p>
        </p:txBody>
      </p:sp>
      <p:sp>
        <p:nvSpPr>
          <p:cNvPr id="3" name="Content Placeholder 2">
            <a:extLst>
              <a:ext uri="{FF2B5EF4-FFF2-40B4-BE49-F238E27FC236}">
                <a16:creationId xmlns:a16="http://schemas.microsoft.com/office/drawing/2014/main" id="{62CBCCB0-84CB-4A48-A8A1-13361468752D}"/>
              </a:ext>
            </a:extLst>
          </p:cNvPr>
          <p:cNvSpPr>
            <a:spLocks noGrp="1"/>
          </p:cNvSpPr>
          <p:nvPr>
            <p:ph idx="1"/>
          </p:nvPr>
        </p:nvSpPr>
        <p:spPr>
          <a:xfrm>
            <a:off x="633276" y="1237956"/>
            <a:ext cx="6467867" cy="4628271"/>
          </a:xfrm>
        </p:spPr>
        <p:txBody>
          <a:bodyPr anchor="ctr">
            <a:noAutofit/>
          </a:bodyPr>
          <a:lstStyle/>
          <a:p>
            <a:pPr>
              <a:buFont typeface="Wingdings" panose="05000000000000000000" pitchFamily="2" charset="2"/>
              <a:buChar char="v"/>
            </a:pPr>
            <a:r>
              <a:rPr lang="en-US" sz="2400" b="1" i="1" dirty="0"/>
              <a:t>When an artery or vein is blocked new vascular channels open from nearby vessels to restore flow </a:t>
            </a:r>
          </a:p>
          <a:p>
            <a:pPr>
              <a:buFont typeface="Wingdings" panose="05000000000000000000" pitchFamily="2" charset="2"/>
              <a:buChar char="v"/>
            </a:pPr>
            <a:r>
              <a:rPr lang="en-US" sz="2400" b="1" i="1" dirty="0"/>
              <a:t>Two phases </a:t>
            </a:r>
          </a:p>
          <a:p>
            <a:pPr marL="0" indent="0">
              <a:buNone/>
            </a:pPr>
            <a:r>
              <a:rPr lang="en-US" sz="2400" b="1" i="1" dirty="0">
                <a:solidFill>
                  <a:srgbClr val="00B0F0"/>
                </a:solidFill>
              </a:rPr>
              <a:t>Acute </a:t>
            </a:r>
          </a:p>
          <a:p>
            <a:pPr marL="0" indent="0">
              <a:buNone/>
            </a:pPr>
            <a:r>
              <a:rPr lang="en-US" sz="2400" b="1" i="1" dirty="0">
                <a:solidFill>
                  <a:srgbClr val="00B0F0"/>
                </a:solidFill>
              </a:rPr>
              <a:t>Chronic </a:t>
            </a:r>
          </a:p>
          <a:p>
            <a:pPr marL="0" indent="0">
              <a:buNone/>
            </a:pPr>
            <a:r>
              <a:rPr lang="en-US" sz="2400" b="1" i="1" u="sng" dirty="0">
                <a:solidFill>
                  <a:srgbClr val="C00000"/>
                </a:solidFill>
              </a:rPr>
              <a:t>These changes don’t necessarily support higher metabolic demands or exercise for , if you had someone with sever MI may end with the hospital. It sustains the tissues at basic metabolic rate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keleton">
            <a:extLst>
              <a:ext uri="{FF2B5EF4-FFF2-40B4-BE49-F238E27FC236}">
                <a16:creationId xmlns:a16="http://schemas.microsoft.com/office/drawing/2014/main" id="{E7FEBCEC-69FD-436D-BF8E-A19CFCBC8E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83321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912ACB-27AD-465C-BEAE-50A7E00D9980}"/>
              </a:ext>
            </a:extLst>
          </p:cNvPr>
          <p:cNvSpPr>
            <a:spLocks noGrp="1"/>
          </p:cNvSpPr>
          <p:nvPr>
            <p:ph type="title"/>
          </p:nvPr>
        </p:nvSpPr>
        <p:spPr>
          <a:xfrm>
            <a:off x="6412091" y="487584"/>
            <a:ext cx="4395340" cy="525291"/>
          </a:xfrm>
        </p:spPr>
        <p:txBody>
          <a:bodyPr anchor="b">
            <a:normAutofit/>
          </a:bodyPr>
          <a:lstStyle/>
          <a:p>
            <a:r>
              <a:rPr lang="en-US" sz="2800" b="1" i="1" dirty="0"/>
              <a:t>Coronary collaterals </a:t>
            </a: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D93242-5A85-476C-A35A-7285F5274965}"/>
              </a:ext>
            </a:extLst>
          </p:cNvPr>
          <p:cNvPicPr>
            <a:picLocks noChangeAspect="1"/>
          </p:cNvPicPr>
          <p:nvPr/>
        </p:nvPicPr>
        <p:blipFill>
          <a:blip r:embed="rId2"/>
          <a:stretch>
            <a:fillRect/>
          </a:stretch>
        </p:blipFill>
        <p:spPr>
          <a:xfrm>
            <a:off x="279143" y="1438941"/>
            <a:ext cx="5221625" cy="3980118"/>
          </a:xfrm>
          <a:prstGeom prst="rect">
            <a:avLst/>
          </a:prstGeom>
        </p:spPr>
      </p:pic>
      <p:sp>
        <p:nvSpPr>
          <p:cNvPr id="3" name="Content Placeholder 2">
            <a:extLst>
              <a:ext uri="{FF2B5EF4-FFF2-40B4-BE49-F238E27FC236}">
                <a16:creationId xmlns:a16="http://schemas.microsoft.com/office/drawing/2014/main" id="{25190DD7-17D1-4E91-870D-A68DA3FDDE3B}"/>
              </a:ext>
            </a:extLst>
          </p:cNvPr>
          <p:cNvSpPr>
            <a:spLocks noGrp="1"/>
          </p:cNvSpPr>
          <p:nvPr>
            <p:ph idx="1"/>
          </p:nvPr>
        </p:nvSpPr>
        <p:spPr>
          <a:xfrm>
            <a:off x="6412091" y="1772530"/>
            <a:ext cx="4434721" cy="5216867"/>
          </a:xfrm>
        </p:spPr>
        <p:txBody>
          <a:bodyPr anchor="t">
            <a:normAutofit/>
          </a:bodyPr>
          <a:lstStyle/>
          <a:p>
            <a:pPr>
              <a:buFont typeface="Wingdings" panose="05000000000000000000" pitchFamily="2" charset="2"/>
              <a:buChar char="q"/>
            </a:pPr>
            <a:r>
              <a:rPr lang="en-US" sz="2000" b="1" i="1" dirty="0">
                <a:solidFill>
                  <a:schemeClr val="tx1">
                    <a:alpha val="80000"/>
                  </a:schemeClr>
                </a:solidFill>
              </a:rPr>
              <a:t>Important collateral mechanisms occur</a:t>
            </a:r>
          </a:p>
          <a:p>
            <a:pPr>
              <a:buFont typeface="Wingdings" panose="05000000000000000000" pitchFamily="2" charset="2"/>
              <a:buChar char="q"/>
            </a:pPr>
            <a:r>
              <a:rPr lang="en-US" sz="2000" b="1" i="1" dirty="0">
                <a:solidFill>
                  <a:schemeClr val="tx1">
                    <a:alpha val="80000"/>
                  </a:schemeClr>
                </a:solidFill>
              </a:rPr>
              <a:t>Interesting concept and necessary to live </a:t>
            </a:r>
          </a:p>
          <a:p>
            <a:pPr>
              <a:buFont typeface="Wingdings" panose="05000000000000000000" pitchFamily="2" charset="2"/>
              <a:buChar char="q"/>
            </a:pPr>
            <a:r>
              <a:rPr lang="en-US" sz="2000" b="1" i="1" dirty="0">
                <a:solidFill>
                  <a:schemeClr val="tx1">
                    <a:alpha val="80000"/>
                  </a:schemeClr>
                </a:solidFill>
              </a:rPr>
              <a:t>Area of considerable research </a:t>
            </a:r>
          </a:p>
          <a:p>
            <a:pPr>
              <a:buFont typeface="Wingdings" panose="05000000000000000000" pitchFamily="2" charset="2"/>
              <a:buChar char="q"/>
            </a:pPr>
            <a:r>
              <a:rPr lang="en-US" sz="2000" b="1" i="1" dirty="0">
                <a:solidFill>
                  <a:schemeClr val="tx1">
                    <a:alpha val="80000"/>
                  </a:schemeClr>
                </a:solidFill>
              </a:rPr>
              <a:t>Limited flow capability </a:t>
            </a:r>
          </a:p>
          <a:p>
            <a:pPr marL="0" indent="0">
              <a:buNone/>
            </a:pPr>
            <a:r>
              <a:rPr lang="en-US" sz="2000" dirty="0">
                <a:solidFill>
                  <a:schemeClr val="tx1">
                    <a:alpha val="80000"/>
                  </a:schemeClr>
                </a:solidFill>
              </a:rPr>
              <a:t> </a:t>
            </a:r>
            <a:r>
              <a:rPr lang="en-US" sz="2000" b="1" i="1" u="sng" dirty="0">
                <a:solidFill>
                  <a:srgbClr val="FF0000">
                    <a:alpha val="80000"/>
                  </a:srgbClr>
                </a:solidFill>
                <a:effectLst>
                  <a:outerShdw blurRad="38100" dist="38100" dir="2700000" algn="tl">
                    <a:srgbClr val="000000">
                      <a:alpha val="43137"/>
                    </a:srgbClr>
                  </a:outerShdw>
                </a:effectLst>
              </a:rPr>
              <a:t>Found in people over 60 ,found no matter what age you are </a:t>
            </a:r>
          </a:p>
          <a:p>
            <a:pPr>
              <a:buFont typeface="Wingdings" panose="05000000000000000000" pitchFamily="2" charset="2"/>
              <a:buChar char="q"/>
            </a:pPr>
            <a:endParaRPr lang="en-US" sz="2000" dirty="0">
              <a:solidFill>
                <a:schemeClr val="tx1">
                  <a:alpha val="80000"/>
                </a:schemeClr>
              </a:solidFill>
            </a:endParaRP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02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713D2-31D8-44B0-9089-07FEFABCA958}"/>
              </a:ext>
            </a:extLst>
          </p:cNvPr>
          <p:cNvSpPr>
            <a:spLocks noGrp="1"/>
          </p:cNvSpPr>
          <p:nvPr>
            <p:ph type="title"/>
          </p:nvPr>
        </p:nvSpPr>
        <p:spPr>
          <a:xfrm>
            <a:off x="686834" y="1153572"/>
            <a:ext cx="3200400" cy="4461163"/>
          </a:xfrm>
        </p:spPr>
        <p:txBody>
          <a:bodyPr>
            <a:normAutofit/>
          </a:bodyPr>
          <a:lstStyle/>
          <a:p>
            <a:r>
              <a:rPr lang="en-US" i="1" dirty="0">
                <a:solidFill>
                  <a:srgbClr val="FFFFFF"/>
                </a:solidFill>
              </a:rPr>
              <a:t>Humoral control of circulation (extrinsic ) </a:t>
            </a:r>
          </a:p>
        </p:txBody>
      </p:sp>
      <p:sp>
        <p:nvSpPr>
          <p:cNvPr id="2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0640212-D9F2-4BA1-BB49-88E2464FAD47}"/>
              </a:ext>
            </a:extLst>
          </p:cNvPr>
          <p:cNvSpPr>
            <a:spLocks noGrp="1"/>
          </p:cNvSpPr>
          <p:nvPr>
            <p:ph idx="1"/>
          </p:nvPr>
        </p:nvSpPr>
        <p:spPr>
          <a:xfrm>
            <a:off x="4447308" y="591344"/>
            <a:ext cx="6906491" cy="5585619"/>
          </a:xfrm>
        </p:spPr>
        <p:txBody>
          <a:bodyPr anchor="ctr">
            <a:normAutofit/>
          </a:bodyPr>
          <a:lstStyle/>
          <a:p>
            <a:pPr marL="0" indent="0">
              <a:buNone/>
            </a:pPr>
            <a:r>
              <a:rPr lang="en-US" sz="2000" b="1" i="1" dirty="0"/>
              <a:t>Factors secreted by special organs and transported in the blood throughout the entire body </a:t>
            </a:r>
          </a:p>
          <a:p>
            <a:endParaRPr lang="en-US" sz="1800" dirty="0"/>
          </a:p>
          <a:p>
            <a:pPr>
              <a:buFont typeface="Wingdings" panose="05000000000000000000" pitchFamily="2" charset="2"/>
              <a:buChar char="Ø"/>
            </a:pPr>
            <a:r>
              <a:rPr lang="en-US" sz="1800" b="1" i="1" dirty="0"/>
              <a:t>NEP and EP</a:t>
            </a:r>
          </a:p>
          <a:p>
            <a:pPr>
              <a:buFont typeface="Wingdings" panose="05000000000000000000" pitchFamily="2" charset="2"/>
              <a:buChar char="Ø"/>
            </a:pPr>
            <a:r>
              <a:rPr lang="en-US" sz="1800" b="1" i="1" dirty="0"/>
              <a:t>Angiotensin II</a:t>
            </a:r>
          </a:p>
          <a:p>
            <a:pPr marL="0" indent="0">
              <a:buNone/>
            </a:pPr>
            <a:r>
              <a:rPr lang="en-US" sz="1800" b="1" i="1" u="sng" dirty="0">
                <a:solidFill>
                  <a:srgbClr val="0070C0"/>
                </a:solidFill>
              </a:rPr>
              <a:t>Decrease sodium and water excretion thus increase TPR and perfusion pressure </a:t>
            </a:r>
          </a:p>
          <a:p>
            <a:pPr>
              <a:buFont typeface="Wingdings" panose="05000000000000000000" pitchFamily="2" charset="2"/>
              <a:buChar char="Ø"/>
            </a:pPr>
            <a:r>
              <a:rPr lang="en-US" sz="1800" b="1" i="1" dirty="0"/>
              <a:t>Vasopressin (ADH)</a:t>
            </a:r>
          </a:p>
          <a:p>
            <a:pPr marL="0" indent="0">
              <a:buNone/>
            </a:pPr>
            <a:r>
              <a:rPr lang="en-US" sz="1800" b="1" i="1" u="sng" dirty="0">
                <a:solidFill>
                  <a:srgbClr val="0070C0"/>
                </a:solidFill>
              </a:rPr>
              <a:t>Increasing water reabsorption from renal tubules back to blood</a:t>
            </a:r>
          </a:p>
          <a:p>
            <a:pPr>
              <a:buFont typeface="Wingdings" panose="05000000000000000000" pitchFamily="2" charset="2"/>
              <a:buChar char="Ø"/>
            </a:pPr>
            <a:r>
              <a:rPr lang="en-US" sz="1800" b="1" i="1" dirty="0"/>
              <a:t>Calcium; vasoconstriction</a:t>
            </a:r>
          </a:p>
          <a:p>
            <a:pPr>
              <a:buFont typeface="Wingdings" panose="05000000000000000000" pitchFamily="2" charset="2"/>
              <a:buChar char="Ø"/>
            </a:pPr>
            <a:r>
              <a:rPr lang="en-US" sz="1800" b="1" i="1" dirty="0"/>
              <a:t>Potassium; vasodilation </a:t>
            </a:r>
          </a:p>
          <a:p>
            <a:pPr>
              <a:buFont typeface="Wingdings" panose="05000000000000000000" pitchFamily="2" charset="2"/>
              <a:buChar char="Ø"/>
            </a:pPr>
            <a:r>
              <a:rPr lang="en-US" sz="1800" b="1" i="1" dirty="0"/>
              <a:t>Magnesium; vasodilation </a:t>
            </a:r>
          </a:p>
          <a:p>
            <a:pPr>
              <a:buFont typeface="Wingdings" panose="05000000000000000000" pitchFamily="2" charset="2"/>
              <a:buChar char="Ø"/>
            </a:pPr>
            <a:r>
              <a:rPr lang="en-US" sz="1800" b="1" i="1" dirty="0"/>
              <a:t>Hydrogen ion; dilation</a:t>
            </a:r>
          </a:p>
          <a:p>
            <a:pPr>
              <a:buFont typeface="Wingdings" panose="05000000000000000000" pitchFamily="2" charset="2"/>
              <a:buChar char="Ø"/>
            </a:pPr>
            <a:r>
              <a:rPr lang="en-US" sz="1800" b="1" i="1" dirty="0"/>
              <a:t>Acetate and citrate; vasodilation</a:t>
            </a:r>
          </a:p>
          <a:p>
            <a:pPr>
              <a:buFont typeface="Wingdings" panose="05000000000000000000" pitchFamily="2" charset="2"/>
              <a:buChar char="Ø"/>
            </a:pPr>
            <a:r>
              <a:rPr lang="en-US" sz="1800" b="1" i="1" dirty="0"/>
              <a:t>Carbon dioxide; vasodilation  </a:t>
            </a:r>
          </a:p>
        </p:txBody>
      </p:sp>
    </p:spTree>
    <p:extLst>
      <p:ext uri="{BB962C8B-B14F-4D97-AF65-F5344CB8AC3E}">
        <p14:creationId xmlns:p14="http://schemas.microsoft.com/office/powerpoint/2010/main" val="272569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Rectangle 4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C1D59A2-F1D2-4A40-AD79-FC97E8178F38}"/>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Objectives </a:t>
            </a:r>
          </a:p>
        </p:txBody>
      </p:sp>
      <p:pic>
        <p:nvPicPr>
          <p:cNvPr id="18" name="Graphic 6" descr="Skeleton">
            <a:extLst>
              <a:ext uri="{FF2B5EF4-FFF2-40B4-BE49-F238E27FC236}">
                <a16:creationId xmlns:a16="http://schemas.microsoft.com/office/drawing/2014/main" id="{87E9CC62-D37D-4912-8355-2F2D540C97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4902" y="2669172"/>
            <a:ext cx="3209779" cy="3209779"/>
          </a:xfrm>
          <a:prstGeom prst="rect">
            <a:avLst/>
          </a:prstGeom>
        </p:spPr>
      </p:pic>
      <p:sp>
        <p:nvSpPr>
          <p:cNvPr id="19" name="Content Placeholder 2">
            <a:extLst>
              <a:ext uri="{FF2B5EF4-FFF2-40B4-BE49-F238E27FC236}">
                <a16:creationId xmlns:a16="http://schemas.microsoft.com/office/drawing/2014/main" id="{12E32B5E-200B-4DDE-AFEA-64604A86CE19}"/>
              </a:ext>
            </a:extLst>
          </p:cNvPr>
          <p:cNvSpPr>
            <a:spLocks noGrp="1"/>
          </p:cNvSpPr>
          <p:nvPr>
            <p:ph idx="1"/>
          </p:nvPr>
        </p:nvSpPr>
        <p:spPr>
          <a:xfrm>
            <a:off x="5295569" y="2494450"/>
            <a:ext cx="5471529" cy="3563159"/>
          </a:xfrm>
        </p:spPr>
        <p:txBody>
          <a:bodyPr>
            <a:normAutofit/>
          </a:bodyPr>
          <a:lstStyle/>
          <a:p>
            <a:pPr marL="0" indent="0">
              <a:buNone/>
            </a:pPr>
            <a:r>
              <a:rPr lang="en-US" sz="2400" b="1" dirty="0"/>
              <a:t>Describe how exercise affect blood flow in the phase of </a:t>
            </a:r>
            <a:r>
              <a:rPr lang="en-US" sz="2400" dirty="0"/>
              <a:t>:</a:t>
            </a:r>
          </a:p>
          <a:p>
            <a:r>
              <a:rPr lang="en-US" sz="2400" dirty="0"/>
              <a:t>Acute and chronic   </a:t>
            </a:r>
          </a:p>
          <a:p>
            <a:r>
              <a:rPr lang="en-US" sz="2400" dirty="0"/>
              <a:t>Autoregulation mechanism </a:t>
            </a:r>
          </a:p>
          <a:p>
            <a:pPr marL="0" indent="0">
              <a:buNone/>
            </a:pPr>
            <a:r>
              <a:rPr lang="en-US" sz="2400" dirty="0"/>
              <a:t>  </a:t>
            </a:r>
            <a:r>
              <a:rPr lang="en-US" sz="2400" i="1" dirty="0"/>
              <a:t>Long term blood flow control </a:t>
            </a:r>
          </a:p>
          <a:p>
            <a:pPr marL="0" indent="0">
              <a:buNone/>
            </a:pPr>
            <a:r>
              <a:rPr lang="en-US" sz="2400" i="1" dirty="0"/>
              <a:t>  Angiogenesis and collateral circulation </a:t>
            </a:r>
          </a:p>
          <a:p>
            <a:pPr marL="0" indent="0">
              <a:buNone/>
            </a:pPr>
            <a:r>
              <a:rPr lang="en-US" sz="2400" b="1" dirty="0"/>
              <a:t>Know how various humoral factors affect blood flow </a:t>
            </a:r>
          </a:p>
          <a:p>
            <a:endParaRPr lang="en-US" sz="2400" dirty="0"/>
          </a:p>
        </p:txBody>
      </p:sp>
    </p:spTree>
    <p:extLst>
      <p:ext uri="{BB962C8B-B14F-4D97-AF65-F5344CB8AC3E}">
        <p14:creationId xmlns:p14="http://schemas.microsoft.com/office/powerpoint/2010/main" val="83720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22">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24">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6"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5CE12CF-7D3B-4552-9287-1EFFC211CF5F}"/>
              </a:ext>
            </a:extLst>
          </p:cNvPr>
          <p:cNvSpPr>
            <a:spLocks noGrp="1"/>
          </p:cNvSpPr>
          <p:nvPr>
            <p:ph type="title"/>
          </p:nvPr>
        </p:nvSpPr>
        <p:spPr>
          <a:xfrm>
            <a:off x="904877" y="795527"/>
            <a:ext cx="10488547" cy="1190912"/>
          </a:xfrm>
        </p:spPr>
        <p:txBody>
          <a:bodyPr>
            <a:normAutofit/>
          </a:bodyPr>
          <a:lstStyle/>
          <a:p>
            <a:pPr algn="ctr"/>
            <a:r>
              <a:rPr lang="en-US" sz="4000" dirty="0"/>
              <a:t>Blood flow during exercising </a:t>
            </a:r>
          </a:p>
        </p:txBody>
      </p:sp>
      <p:sp>
        <p:nvSpPr>
          <p:cNvPr id="48" name="Rectangle 47">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22D064F-F63C-4C8C-B3EC-AF7274960A0C}"/>
              </a:ext>
            </a:extLst>
          </p:cNvPr>
          <p:cNvPicPr>
            <a:picLocks noChangeAspect="1"/>
          </p:cNvPicPr>
          <p:nvPr/>
        </p:nvPicPr>
        <p:blipFill>
          <a:blip r:embed="rId2"/>
          <a:stretch>
            <a:fillRect/>
          </a:stretch>
        </p:blipFill>
        <p:spPr>
          <a:xfrm>
            <a:off x="1103257" y="2903717"/>
            <a:ext cx="4626864" cy="2371364"/>
          </a:xfrm>
          <a:prstGeom prst="rect">
            <a:avLst/>
          </a:prstGeom>
          <a:ln w="12700">
            <a:noFill/>
          </a:ln>
        </p:spPr>
      </p:pic>
      <p:sp>
        <p:nvSpPr>
          <p:cNvPr id="3" name="Content Placeholder 2">
            <a:extLst>
              <a:ext uri="{FF2B5EF4-FFF2-40B4-BE49-F238E27FC236}">
                <a16:creationId xmlns:a16="http://schemas.microsoft.com/office/drawing/2014/main" id="{33C11622-872A-4196-902A-363C91EB7D8F}"/>
              </a:ext>
            </a:extLst>
          </p:cNvPr>
          <p:cNvSpPr>
            <a:spLocks noGrp="1"/>
          </p:cNvSpPr>
          <p:nvPr>
            <p:ph idx="1"/>
          </p:nvPr>
        </p:nvSpPr>
        <p:spPr>
          <a:xfrm>
            <a:off x="6380703" y="2228850"/>
            <a:ext cx="5028928" cy="3699669"/>
          </a:xfrm>
        </p:spPr>
        <p:txBody>
          <a:bodyPr anchor="ctr">
            <a:normAutofit/>
          </a:bodyPr>
          <a:lstStyle/>
          <a:p>
            <a:r>
              <a:rPr lang="en-US" sz="1800" i="1" dirty="0"/>
              <a:t>Graph is showing significant changes in muscle blood flow during exercise compared to other organs and tissues </a:t>
            </a:r>
          </a:p>
          <a:p>
            <a:r>
              <a:rPr lang="en-US" sz="1800" i="1" dirty="0"/>
              <a:t>Tenfold increase from your basal resting rate , so the capacitance in your skeletal muscle is significant </a:t>
            </a:r>
          </a:p>
        </p:txBody>
      </p:sp>
    </p:spTree>
    <p:extLst>
      <p:ext uri="{BB962C8B-B14F-4D97-AF65-F5344CB8AC3E}">
        <p14:creationId xmlns:p14="http://schemas.microsoft.com/office/powerpoint/2010/main" val="289718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2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Rectangle 2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356E1C9-A4B9-4DA4-9F4F-088B55DAA652}"/>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Blood flow autoregulation theories </a:t>
            </a:r>
          </a:p>
        </p:txBody>
      </p:sp>
      <p:sp>
        <p:nvSpPr>
          <p:cNvPr id="3" name="Content Placeholder 2">
            <a:extLst>
              <a:ext uri="{FF2B5EF4-FFF2-40B4-BE49-F238E27FC236}">
                <a16:creationId xmlns:a16="http://schemas.microsoft.com/office/drawing/2014/main" id="{BCAA1136-FBB6-4816-8FBC-DF9D2DFD83F3}"/>
              </a:ext>
            </a:extLst>
          </p:cNvPr>
          <p:cNvSpPr>
            <a:spLocks noGrp="1"/>
          </p:cNvSpPr>
          <p:nvPr>
            <p:ph idx="1"/>
          </p:nvPr>
        </p:nvSpPr>
        <p:spPr>
          <a:xfrm>
            <a:off x="1424904" y="2494450"/>
            <a:ext cx="4053545" cy="3563159"/>
          </a:xfrm>
        </p:spPr>
        <p:txBody>
          <a:bodyPr>
            <a:normAutofit/>
          </a:bodyPr>
          <a:lstStyle/>
          <a:p>
            <a:r>
              <a:rPr lang="en-US" sz="1700" b="1" i="1" u="sng"/>
              <a:t>In any tissue of the body an acute increase in arterial pressure cause immediate rise in blood flow. But within less than minute in most of tissues return to almost normal level even though the blood pressure is kept elevated . That’s what called autoregulation </a:t>
            </a:r>
          </a:p>
          <a:p>
            <a:endParaRPr lang="en-US" sz="1700"/>
          </a:p>
          <a:p>
            <a:r>
              <a:rPr lang="en-US" sz="1700"/>
              <a:t>There are two theories of autoregulation </a:t>
            </a:r>
          </a:p>
          <a:p>
            <a:pPr marL="0" indent="0">
              <a:buNone/>
            </a:pPr>
            <a:r>
              <a:rPr lang="en-US" sz="1700" b="1" i="1"/>
              <a:t>Metabolic </a:t>
            </a:r>
          </a:p>
          <a:p>
            <a:pPr marL="0" indent="0">
              <a:buNone/>
            </a:pPr>
            <a:r>
              <a:rPr lang="en-US" sz="1700" b="1" i="1"/>
              <a:t>Myogenic </a:t>
            </a:r>
          </a:p>
        </p:txBody>
      </p:sp>
      <p:pic>
        <p:nvPicPr>
          <p:cNvPr id="6" name="Picture 5">
            <a:extLst>
              <a:ext uri="{FF2B5EF4-FFF2-40B4-BE49-F238E27FC236}">
                <a16:creationId xmlns:a16="http://schemas.microsoft.com/office/drawing/2014/main" id="{D14CF2CB-CB22-419A-8BC7-9C10ACF057D6}"/>
              </a:ext>
            </a:extLst>
          </p:cNvPr>
          <p:cNvPicPr>
            <a:picLocks noChangeAspect="1"/>
          </p:cNvPicPr>
          <p:nvPr/>
        </p:nvPicPr>
        <p:blipFill rotWithShape="1">
          <a:blip r:embed="rId2"/>
          <a:srcRect t="6413" r="-3" b="-3"/>
          <a:stretch/>
        </p:blipFill>
        <p:spPr>
          <a:xfrm>
            <a:off x="6098892" y="2492376"/>
            <a:ext cx="4802404" cy="3563372"/>
          </a:xfrm>
          <a:prstGeom prst="rect">
            <a:avLst/>
          </a:prstGeom>
        </p:spPr>
      </p:pic>
    </p:spTree>
    <p:extLst>
      <p:ext uri="{BB962C8B-B14F-4D97-AF65-F5344CB8AC3E}">
        <p14:creationId xmlns:p14="http://schemas.microsoft.com/office/powerpoint/2010/main" val="67849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D3920-00C6-4D06-85C7-D4463253C4AC}"/>
              </a:ext>
            </a:extLst>
          </p:cNvPr>
          <p:cNvSpPr>
            <a:spLocks noGrp="1"/>
          </p:cNvSpPr>
          <p:nvPr>
            <p:ph type="title"/>
          </p:nvPr>
        </p:nvSpPr>
        <p:spPr>
          <a:xfrm>
            <a:off x="793662" y="386930"/>
            <a:ext cx="10066122" cy="1298448"/>
          </a:xfrm>
        </p:spPr>
        <p:txBody>
          <a:bodyPr anchor="b">
            <a:normAutofit/>
          </a:bodyPr>
          <a:lstStyle/>
          <a:p>
            <a:r>
              <a:rPr lang="en-US" sz="4800" dirty="0"/>
              <a:t>Metabolic and myogenic theory </a:t>
            </a:r>
          </a:p>
        </p:txBody>
      </p:sp>
      <p:sp>
        <p:nvSpPr>
          <p:cNvPr id="45"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87806F-C320-4E21-8F3D-6F83C4C22CD7}"/>
              </a:ext>
            </a:extLst>
          </p:cNvPr>
          <p:cNvSpPr>
            <a:spLocks noGrp="1"/>
          </p:cNvSpPr>
          <p:nvPr>
            <p:ph idx="1"/>
          </p:nvPr>
        </p:nvSpPr>
        <p:spPr>
          <a:xfrm>
            <a:off x="737407" y="2203079"/>
            <a:ext cx="4587153" cy="4267991"/>
          </a:xfrm>
        </p:spPr>
        <p:txBody>
          <a:bodyPr anchor="ctr">
            <a:normAutofit/>
          </a:bodyPr>
          <a:lstStyle/>
          <a:p>
            <a:r>
              <a:rPr lang="en-US" sz="1300" b="1" dirty="0"/>
              <a:t>Metabolic theory</a:t>
            </a:r>
            <a:r>
              <a:rPr lang="en-US" sz="1300" dirty="0"/>
              <a:t>: </a:t>
            </a:r>
            <a:r>
              <a:rPr lang="en-US" sz="1300" i="1" u="sng" dirty="0"/>
              <a:t>increased nutrients (mainly oxygen) and decreased Tissue levels of vasodilators causes the blood vessels to constrict and return flow to normal despite the increased pressure </a:t>
            </a:r>
          </a:p>
          <a:p>
            <a:r>
              <a:rPr lang="en-US" sz="1300" b="1" dirty="0"/>
              <a:t>Myogenic theory</a:t>
            </a:r>
            <a:r>
              <a:rPr lang="en-US" sz="1300" dirty="0"/>
              <a:t>: </a:t>
            </a:r>
            <a:r>
              <a:rPr lang="en-US" sz="1300" i="1" u="sng" dirty="0"/>
              <a:t>high arterial pressure stretches the vessel, this in turn cause reactive vascular constriction that reduces blood flow nearly back to normal; this based on observation of that sudden stretch of small blood vessels cause the smooth muscle to contract for few second </a:t>
            </a:r>
          </a:p>
          <a:p>
            <a:pPr marL="0" indent="0">
              <a:buNone/>
            </a:pPr>
            <a:r>
              <a:rPr lang="en-US" sz="1300" dirty="0"/>
              <a:t>  </a:t>
            </a:r>
            <a:r>
              <a:rPr lang="en-US" sz="1300" b="1" i="1" dirty="0">
                <a:solidFill>
                  <a:srgbClr val="7030A0"/>
                </a:solidFill>
              </a:rPr>
              <a:t>Inherent to vascular smooth muscle  </a:t>
            </a:r>
          </a:p>
          <a:p>
            <a:pPr marL="0" indent="0">
              <a:buNone/>
            </a:pPr>
            <a:r>
              <a:rPr lang="en-US" sz="1300" b="1" i="1" dirty="0">
                <a:solidFill>
                  <a:srgbClr val="7030A0"/>
                </a:solidFill>
              </a:rPr>
              <a:t>Rapidly increase calcium ion entry from ECF into the cell or innervation </a:t>
            </a:r>
          </a:p>
          <a:p>
            <a:pPr marL="0" indent="0">
              <a:buNone/>
            </a:pPr>
            <a:r>
              <a:rPr lang="en-US" sz="1300" b="1" i="1" dirty="0">
                <a:solidFill>
                  <a:srgbClr val="7030A0"/>
                </a:solidFill>
              </a:rPr>
              <a:t>Important in preventing excessive stretch of blood flow when blood pressure increased </a:t>
            </a:r>
          </a:p>
          <a:p>
            <a:pPr marL="0" indent="0">
              <a:buNone/>
            </a:pPr>
            <a:r>
              <a:rPr lang="en-US" sz="1300" b="1" i="1" dirty="0">
                <a:solidFill>
                  <a:srgbClr val="7030A0"/>
                </a:solidFill>
              </a:rPr>
              <a:t>Maintaining constant blood flow based on high perfusion pressure </a:t>
            </a:r>
          </a:p>
          <a:p>
            <a:endParaRPr lang="en-US" sz="1300" dirty="0"/>
          </a:p>
        </p:txBody>
      </p:sp>
      <p:pic>
        <p:nvPicPr>
          <p:cNvPr id="6" name="Picture 5" descr="Chart&#10;&#10;Description automatically generated">
            <a:extLst>
              <a:ext uri="{FF2B5EF4-FFF2-40B4-BE49-F238E27FC236}">
                <a16:creationId xmlns:a16="http://schemas.microsoft.com/office/drawing/2014/main" id="{89E2C1C0-CE31-451B-AE85-26010EC0F509}"/>
              </a:ext>
            </a:extLst>
          </p:cNvPr>
          <p:cNvPicPr>
            <a:picLocks noChangeAspect="1"/>
          </p:cNvPicPr>
          <p:nvPr/>
        </p:nvPicPr>
        <p:blipFill rotWithShape="1">
          <a:blip r:embed="rId2"/>
          <a:srcRect l="1515" r="1" b="1"/>
          <a:stretch/>
        </p:blipFill>
        <p:spPr>
          <a:xfrm>
            <a:off x="5911532" y="2484255"/>
            <a:ext cx="5150277" cy="3714244"/>
          </a:xfrm>
          <a:prstGeom prst="rect">
            <a:avLst/>
          </a:prstGeom>
        </p:spPr>
      </p:pic>
      <p:sp>
        <p:nvSpPr>
          <p:cNvPr id="4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44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93B419-1EF9-4A49-9C41-4D13BF753BD8}"/>
              </a:ext>
            </a:extLst>
          </p:cNvPr>
          <p:cNvSpPr>
            <a:spLocks noGrp="1"/>
          </p:cNvSpPr>
          <p:nvPr>
            <p:ph type="title"/>
          </p:nvPr>
        </p:nvSpPr>
        <p:spPr>
          <a:xfrm>
            <a:off x="643467" y="321734"/>
            <a:ext cx="10905066" cy="1135737"/>
          </a:xfrm>
        </p:spPr>
        <p:txBody>
          <a:bodyPr>
            <a:normAutofit/>
          </a:bodyPr>
          <a:lstStyle/>
          <a:p>
            <a:r>
              <a:rPr lang="en-US" sz="3600" b="1"/>
              <a:t>Blood flow is maintained by resistance </a:t>
            </a:r>
          </a:p>
        </p:txBody>
      </p:sp>
      <p:sp>
        <p:nvSpPr>
          <p:cNvPr id="3" name="Content Placeholder 2">
            <a:extLst>
              <a:ext uri="{FF2B5EF4-FFF2-40B4-BE49-F238E27FC236}">
                <a16:creationId xmlns:a16="http://schemas.microsoft.com/office/drawing/2014/main" id="{9286B511-12BE-4BCD-9AFA-6CE175608CA4}"/>
              </a:ext>
            </a:extLst>
          </p:cNvPr>
          <p:cNvSpPr>
            <a:spLocks noGrp="1"/>
          </p:cNvSpPr>
          <p:nvPr>
            <p:ph idx="1"/>
          </p:nvPr>
        </p:nvSpPr>
        <p:spPr>
          <a:xfrm>
            <a:off x="643468" y="1782981"/>
            <a:ext cx="6891188" cy="4393982"/>
          </a:xfrm>
          <a:scene3d>
            <a:camera prst="orthographicFront"/>
            <a:lightRig rig="threePt" dir="t"/>
          </a:scene3d>
        </p:spPr>
        <p:txBody>
          <a:bodyPr>
            <a:normAutofit/>
          </a:bodyPr>
          <a:lstStyle/>
          <a:p>
            <a:r>
              <a:rPr lang="en-US" sz="1600" b="1" u="sng" dirty="0"/>
              <a:t>Blood flow is determined by perfusion pressure and vasomotor tone </a:t>
            </a:r>
          </a:p>
          <a:p>
            <a:r>
              <a:rPr lang="en-US" sz="1600" b="1" u="sng" dirty="0"/>
              <a:t>Vasomotion control; The site of local regulation of blood flow is at the level of arterioles and feed arteries </a:t>
            </a:r>
          </a:p>
          <a:p>
            <a:r>
              <a:rPr lang="en-US" sz="1600" b="1" u="sng" dirty="0"/>
              <a:t>Blood flow through a vessel is governed by physical forces in accordance with Poiseuille’s and ohm's law</a:t>
            </a:r>
          </a:p>
          <a:p>
            <a:pPr marL="0" indent="0">
              <a:buNone/>
            </a:pPr>
            <a:r>
              <a:rPr lang="en-US" sz="1600" b="1" u="sng" dirty="0"/>
              <a:t>𝑹=𝟖𝒏𝒍/𝝅𝒓𝟒              𝑪𝑶=∆𝑷/𝑻𝑷𝑹 </a:t>
            </a:r>
          </a:p>
          <a:p>
            <a:pPr marL="0" indent="0">
              <a:buNone/>
            </a:pPr>
            <a:endParaRPr lang="en-US" sz="1600" dirty="0"/>
          </a:p>
          <a:p>
            <a:pPr marL="0" indent="0">
              <a:buNone/>
            </a:pPr>
            <a:r>
              <a:rPr lang="en-US" sz="1600" b="1" i="1" u="sng" dirty="0"/>
              <a:t>If you increase the wall resistance by decreasing the wall tension so these arterioles constrict in the phase of increase wall tension and increased blood pressure </a:t>
            </a:r>
          </a:p>
          <a:p>
            <a:pPr marL="0" indent="0">
              <a:buNone/>
            </a:pPr>
            <a:r>
              <a:rPr lang="en-US" sz="1600" b="1" i="1" u="sng" dirty="0"/>
              <a:t>If you increase resistance you are going to decrease flow so if you never decrease that resistance and keep it the same, you are going to have increase in the pressure and flow </a:t>
            </a:r>
          </a:p>
          <a:p>
            <a:pPr marL="0" indent="0">
              <a:buNone/>
            </a:pPr>
            <a:r>
              <a:rPr lang="en-US" sz="1600" b="1" i="1" u="sng" dirty="0"/>
              <a:t>The body reacts this way to prevent hyper perfusion or blood flow in the wrong places </a:t>
            </a:r>
          </a:p>
        </p:txBody>
      </p:sp>
      <p:pic>
        <p:nvPicPr>
          <p:cNvPr id="5" name="Picture 4">
            <a:extLst>
              <a:ext uri="{FF2B5EF4-FFF2-40B4-BE49-F238E27FC236}">
                <a16:creationId xmlns:a16="http://schemas.microsoft.com/office/drawing/2014/main" id="{CC5F814B-69FF-4B38-AC3A-C10D72A1A26D}"/>
              </a:ext>
            </a:extLst>
          </p:cNvPr>
          <p:cNvPicPr>
            <a:picLocks noChangeAspect="1"/>
          </p:cNvPicPr>
          <p:nvPr/>
        </p:nvPicPr>
        <p:blipFill rotWithShape="1">
          <a:blip r:embed="rId2"/>
          <a:srcRect l="8607" r="23567" b="-3"/>
          <a:stretch/>
        </p:blipFill>
        <p:spPr>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33" name="Rectangle 3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908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lowchart: Document 2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B8F17-65FD-428B-A018-5E29372D8EF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Implication of Laplace's law </a:t>
            </a:r>
          </a:p>
        </p:txBody>
      </p:sp>
      <p:pic>
        <p:nvPicPr>
          <p:cNvPr id="11" name="Picture 10">
            <a:extLst>
              <a:ext uri="{FF2B5EF4-FFF2-40B4-BE49-F238E27FC236}">
                <a16:creationId xmlns:a16="http://schemas.microsoft.com/office/drawing/2014/main" id="{D5682919-9710-4764-A860-D66EE2A112EE}"/>
              </a:ext>
            </a:extLst>
          </p:cNvPr>
          <p:cNvPicPr>
            <a:picLocks noChangeAspect="1"/>
          </p:cNvPicPr>
          <p:nvPr/>
        </p:nvPicPr>
        <p:blipFill>
          <a:blip r:embed="rId2"/>
          <a:stretch>
            <a:fillRect/>
          </a:stretch>
        </p:blipFill>
        <p:spPr>
          <a:xfrm>
            <a:off x="4310946" y="640080"/>
            <a:ext cx="7141510" cy="5578816"/>
          </a:xfrm>
          <a:prstGeom prst="rect">
            <a:avLst/>
          </a:prstGeom>
        </p:spPr>
      </p:pic>
    </p:spTree>
    <p:extLst>
      <p:ext uri="{BB962C8B-B14F-4D97-AF65-F5344CB8AC3E}">
        <p14:creationId xmlns:p14="http://schemas.microsoft.com/office/powerpoint/2010/main" val="100938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55054-C1DB-462C-B494-CC3646485941}"/>
              </a:ext>
            </a:extLst>
          </p:cNvPr>
          <p:cNvSpPr>
            <a:spLocks noGrp="1"/>
          </p:cNvSpPr>
          <p:nvPr>
            <p:ph type="title"/>
          </p:nvPr>
        </p:nvSpPr>
        <p:spPr>
          <a:xfrm>
            <a:off x="1368612" y="787792"/>
            <a:ext cx="4773616" cy="365759"/>
          </a:xfrm>
        </p:spPr>
        <p:txBody>
          <a:bodyPr anchor="b">
            <a:normAutofit fontScale="90000"/>
          </a:bodyPr>
          <a:lstStyle/>
          <a:p>
            <a:pPr algn="ctr"/>
            <a:r>
              <a:rPr lang="en-US" sz="3200" b="1" dirty="0">
                <a:solidFill>
                  <a:schemeClr val="tx1">
                    <a:lumMod val="65000"/>
                    <a:lumOff val="35000"/>
                  </a:schemeClr>
                </a:solidFill>
              </a:rPr>
              <a:t>Long term regulation </a:t>
            </a:r>
          </a:p>
        </p:txBody>
      </p:sp>
      <p:sp>
        <p:nvSpPr>
          <p:cNvPr id="3" name="Content Placeholder 2">
            <a:extLst>
              <a:ext uri="{FF2B5EF4-FFF2-40B4-BE49-F238E27FC236}">
                <a16:creationId xmlns:a16="http://schemas.microsoft.com/office/drawing/2014/main" id="{ADBDBD38-DD67-4941-A69E-B935CD150680}"/>
              </a:ext>
            </a:extLst>
          </p:cNvPr>
          <p:cNvSpPr>
            <a:spLocks noGrp="1"/>
          </p:cNvSpPr>
          <p:nvPr>
            <p:ph idx="1"/>
          </p:nvPr>
        </p:nvSpPr>
        <p:spPr>
          <a:xfrm>
            <a:off x="672726" y="1153551"/>
            <a:ext cx="6097122" cy="5704449"/>
          </a:xfrm>
        </p:spPr>
        <p:txBody>
          <a:bodyPr anchor="t">
            <a:normAutofit/>
          </a:bodyPr>
          <a:lstStyle/>
          <a:p>
            <a:r>
              <a:rPr lang="en-US" sz="1400" b="1" i="1" dirty="0">
                <a:solidFill>
                  <a:schemeClr val="tx1">
                    <a:lumMod val="65000"/>
                    <a:lumOff val="35000"/>
                  </a:schemeClr>
                </a:solidFill>
              </a:rPr>
              <a:t>Long term regulation of blood flow control are more effective than acute mechanisms that’s good for only 30 second and then a kind of goes away unless it gets anther stimuli </a:t>
            </a:r>
          </a:p>
          <a:p>
            <a:r>
              <a:rPr lang="en-US" sz="1400" b="1" i="1" dirty="0">
                <a:solidFill>
                  <a:schemeClr val="tx1">
                    <a:lumMod val="65000"/>
                    <a:lumOff val="35000"/>
                  </a:schemeClr>
                </a:solidFill>
              </a:rPr>
              <a:t>If you keep having this constant stimuli you will develop long term regulation </a:t>
            </a:r>
          </a:p>
          <a:p>
            <a:r>
              <a:rPr lang="en-US" sz="1400" b="1" i="1" dirty="0">
                <a:solidFill>
                  <a:schemeClr val="tx1">
                    <a:lumMod val="65000"/>
                    <a:lumOff val="35000"/>
                  </a:schemeClr>
                </a:solidFill>
              </a:rPr>
              <a:t>Changing the degree of vascularity (angiogenesis)</a:t>
            </a:r>
          </a:p>
          <a:p>
            <a:r>
              <a:rPr lang="en-US" sz="1400" b="1" i="1" dirty="0">
                <a:solidFill>
                  <a:schemeClr val="tx1">
                    <a:lumMod val="65000"/>
                    <a:lumOff val="35000"/>
                  </a:schemeClr>
                </a:solidFill>
              </a:rPr>
              <a:t>Oxygen is important stimulus for regulating tissue vascularity </a:t>
            </a:r>
          </a:p>
          <a:p>
            <a:pPr marL="0" indent="0">
              <a:buNone/>
            </a:pPr>
            <a:r>
              <a:rPr lang="en-US" sz="1400" b="1" i="1" u="sng" dirty="0">
                <a:solidFill>
                  <a:srgbClr val="7030A0"/>
                </a:solidFill>
              </a:rPr>
              <a:t>If you are in oxygen deficient state like high attitudes </a:t>
            </a:r>
          </a:p>
          <a:p>
            <a:pPr marL="0" indent="0">
              <a:buNone/>
            </a:pPr>
            <a:r>
              <a:rPr lang="en-US" sz="1400" b="1" i="1" u="sng" dirty="0">
                <a:solidFill>
                  <a:srgbClr val="7030A0"/>
                </a:solidFill>
              </a:rPr>
              <a:t>The older you get the longer it takes the long-term changes to happen,  the younger you are the quicker to happen  </a:t>
            </a:r>
          </a:p>
          <a:p>
            <a:r>
              <a:rPr lang="en-US" sz="1400" b="1" i="1" dirty="0">
                <a:solidFill>
                  <a:schemeClr val="tx1">
                    <a:lumMod val="65000"/>
                    <a:lumOff val="35000"/>
                  </a:schemeClr>
                </a:solidFill>
              </a:rPr>
              <a:t>Role of vascular endothelial factor</a:t>
            </a:r>
          </a:p>
          <a:p>
            <a:pPr marL="0" indent="0">
              <a:buNone/>
            </a:pPr>
            <a:r>
              <a:rPr lang="en-US" sz="1400" b="1" i="1" u="sng" dirty="0">
                <a:solidFill>
                  <a:srgbClr val="7030A0"/>
                </a:solidFill>
              </a:rPr>
              <a:t>Small peptides; Angiogenin, fibroblast growth factor, vascular endothelial growth factors, platelet derived growth factor,  </a:t>
            </a:r>
          </a:p>
          <a:p>
            <a:r>
              <a:rPr lang="en-US" sz="1400" b="1" i="1" dirty="0">
                <a:solidFill>
                  <a:schemeClr val="tx1">
                    <a:lumMod val="65000"/>
                    <a:lumOff val="35000"/>
                  </a:schemeClr>
                </a:solidFill>
              </a:rPr>
              <a:t>Vascularity is determined by maximum blood flow not by average need or minimum amount </a:t>
            </a:r>
          </a:p>
          <a:p>
            <a:pPr marL="0" indent="0">
              <a:buNone/>
            </a:pPr>
            <a:r>
              <a:rPr lang="en-US" sz="1400" b="1" i="1" u="sng" dirty="0">
                <a:solidFill>
                  <a:srgbClr val="7030A0"/>
                </a:solidFill>
              </a:rPr>
              <a:t>Every time persons attempted to do heavy exercises, the muscle would fail to receive adequate amount of nutrients especially the oxygen and thus the muscle simply fail to contract </a:t>
            </a:r>
          </a:p>
          <a:p>
            <a:r>
              <a:rPr lang="en-US" sz="1400" b="1" i="1" dirty="0">
                <a:solidFill>
                  <a:schemeClr val="tx1">
                    <a:lumMod val="65000"/>
                    <a:lumOff val="35000"/>
                  </a:schemeClr>
                </a:solidFill>
              </a:rPr>
              <a:t>Anther way phenomenon of long-term blood flow regulation is development of collaterals </a:t>
            </a:r>
          </a:p>
          <a:p>
            <a:endParaRPr lang="en-US" sz="800" dirty="0">
              <a:solidFill>
                <a:schemeClr val="tx1">
                  <a:lumMod val="65000"/>
                  <a:lumOff val="35000"/>
                </a:schemeClr>
              </a:solidFill>
            </a:endParaRPr>
          </a:p>
          <a:p>
            <a:endParaRPr lang="en-US" sz="800" dirty="0">
              <a:solidFill>
                <a:schemeClr val="tx1">
                  <a:lumMod val="65000"/>
                  <a:lumOff val="35000"/>
                </a:schemeClr>
              </a:solidFill>
            </a:endParaRPr>
          </a:p>
        </p:txBody>
      </p:sp>
      <p:pic>
        <p:nvPicPr>
          <p:cNvPr id="5" name="Picture 4">
            <a:extLst>
              <a:ext uri="{FF2B5EF4-FFF2-40B4-BE49-F238E27FC236}">
                <a16:creationId xmlns:a16="http://schemas.microsoft.com/office/drawing/2014/main" id="{259263F4-F84A-4A41-BE4F-7D6BD0E2B873}"/>
              </a:ext>
            </a:extLst>
          </p:cNvPr>
          <p:cNvPicPr>
            <a:picLocks noChangeAspect="1"/>
          </p:cNvPicPr>
          <p:nvPr/>
        </p:nvPicPr>
        <p:blipFill>
          <a:blip r:embed="rId2"/>
          <a:stretch>
            <a:fillRect/>
          </a:stretch>
        </p:blipFill>
        <p:spPr>
          <a:xfrm>
            <a:off x="8137339" y="2096340"/>
            <a:ext cx="3381935" cy="2665317"/>
          </a:xfrm>
          <a:prstGeom prst="rect">
            <a:avLst/>
          </a:prstGeom>
        </p:spPr>
      </p:pic>
    </p:spTree>
    <p:extLst>
      <p:ext uri="{BB962C8B-B14F-4D97-AF65-F5344CB8AC3E}">
        <p14:creationId xmlns:p14="http://schemas.microsoft.com/office/powerpoint/2010/main" val="88650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856F205A-D9EA-4F04-BF7E-197AF856946E}"/>
              </a:ext>
            </a:extLst>
          </p:cNvPr>
          <p:cNvPicPr>
            <a:picLocks noChangeAspect="1"/>
          </p:cNvPicPr>
          <p:nvPr/>
        </p:nvPicPr>
        <p:blipFill rotWithShape="1">
          <a:blip r:embed="rId2"/>
          <a:srcRect/>
          <a:stretch/>
        </p:blipFill>
        <p:spPr>
          <a:xfrm>
            <a:off x="-1" y="10"/>
            <a:ext cx="12192000" cy="6857990"/>
          </a:xfrm>
          <a:prstGeom prst="rect">
            <a:avLst/>
          </a:prstGeom>
        </p:spPr>
      </p:pic>
      <p:sp>
        <p:nvSpPr>
          <p:cNvPr id="2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4CBCA48-8C30-496B-B2CC-1FBA59B767DA}"/>
              </a:ext>
            </a:extLst>
          </p:cNvPr>
          <p:cNvSpPr>
            <a:spLocks noGrp="1"/>
          </p:cNvSpPr>
          <p:nvPr>
            <p:ph type="title"/>
          </p:nvPr>
        </p:nvSpPr>
        <p:spPr>
          <a:xfrm>
            <a:off x="914400" y="1254231"/>
            <a:ext cx="4204137" cy="1342754"/>
          </a:xfrm>
        </p:spPr>
        <p:txBody>
          <a:bodyPr>
            <a:normAutofit/>
          </a:bodyPr>
          <a:lstStyle/>
          <a:p>
            <a:pPr algn="ctr"/>
            <a:r>
              <a:rPr lang="en-US" sz="3600" b="1" i="1" dirty="0"/>
              <a:t>Angiogenesis </a:t>
            </a:r>
          </a:p>
        </p:txBody>
      </p:sp>
      <p:cxnSp>
        <p:nvCxnSpPr>
          <p:cNvPr id="23" name="Straight Connector 2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D1331B-D2AC-47BF-A978-FAFB4A9B9D5F}"/>
              </a:ext>
            </a:extLst>
          </p:cNvPr>
          <p:cNvSpPr>
            <a:spLocks noGrp="1"/>
          </p:cNvSpPr>
          <p:nvPr>
            <p:ph idx="1"/>
          </p:nvPr>
        </p:nvSpPr>
        <p:spPr>
          <a:xfrm>
            <a:off x="103240" y="2079523"/>
            <a:ext cx="5619134" cy="4778467"/>
          </a:xfrm>
        </p:spPr>
        <p:txBody>
          <a:bodyPr anchor="ctr">
            <a:normAutofit/>
          </a:bodyPr>
          <a:lstStyle/>
          <a:p>
            <a:pPr marL="0" indent="0">
              <a:buNone/>
            </a:pPr>
            <a:r>
              <a:rPr lang="en-US" b="1" i="1" u="sng" dirty="0">
                <a:solidFill>
                  <a:srgbClr val="C00000"/>
                </a:solidFill>
              </a:rPr>
              <a:t>Is the growth of new blood vessels </a:t>
            </a:r>
          </a:p>
          <a:p>
            <a:pPr marL="0" indent="0">
              <a:buNone/>
            </a:pPr>
            <a:r>
              <a:rPr lang="en-US" b="1" i="1" u="sng" dirty="0">
                <a:solidFill>
                  <a:srgbClr val="C00000"/>
                </a:solidFill>
              </a:rPr>
              <a:t>In response </a:t>
            </a:r>
          </a:p>
          <a:p>
            <a:pPr>
              <a:buFont typeface="Wingdings" panose="05000000000000000000" pitchFamily="2" charset="2"/>
              <a:buChar char="v"/>
            </a:pPr>
            <a:r>
              <a:rPr lang="en-US" b="1" i="1" dirty="0"/>
              <a:t>Ischemic tissue </a:t>
            </a:r>
          </a:p>
          <a:p>
            <a:pPr>
              <a:buFont typeface="Wingdings" panose="05000000000000000000" pitchFamily="2" charset="2"/>
              <a:buChar char="v"/>
            </a:pPr>
            <a:r>
              <a:rPr lang="en-US" b="1" i="1" dirty="0"/>
              <a:t>Rapidly growing tissue </a:t>
            </a:r>
          </a:p>
          <a:p>
            <a:pPr>
              <a:buFont typeface="Wingdings" panose="05000000000000000000" pitchFamily="2" charset="2"/>
              <a:buChar char="v"/>
            </a:pPr>
            <a:r>
              <a:rPr lang="en-US" b="1" i="1" dirty="0"/>
              <a:t>Tissue with high metabolic rates </a:t>
            </a:r>
          </a:p>
          <a:p>
            <a:pPr>
              <a:buFont typeface="Wingdings" panose="05000000000000000000" pitchFamily="2" charset="2"/>
              <a:buChar char="v"/>
            </a:pPr>
            <a:r>
              <a:rPr lang="en-US" b="1" i="1" dirty="0"/>
              <a:t>Small peptides; Angiogenin, fibroblast growth factor, vascular endothelial growth factors, platelet derived growth factor </a:t>
            </a:r>
          </a:p>
          <a:p>
            <a:endParaRPr lang="en-US" sz="1700" dirty="0"/>
          </a:p>
        </p:txBody>
      </p:sp>
    </p:spTree>
    <p:extLst>
      <p:ext uri="{BB962C8B-B14F-4D97-AF65-F5344CB8AC3E}">
        <p14:creationId xmlns:p14="http://schemas.microsoft.com/office/powerpoint/2010/main" val="3647389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7FDE7D708FE845A62A02956B3FD4F6" ma:contentTypeVersion="7" ma:contentTypeDescription="Create a new document." ma:contentTypeScope="" ma:versionID="57f8917420caa576ed3efd9115bcb4ba">
  <xsd:schema xmlns:xsd="http://www.w3.org/2001/XMLSchema" xmlns:xs="http://www.w3.org/2001/XMLSchema" xmlns:p="http://schemas.microsoft.com/office/2006/metadata/properties" xmlns:ns2="95982555-10ae-48fc-bacb-d01f372ff3df" targetNamespace="http://schemas.microsoft.com/office/2006/metadata/properties" ma:root="true" ma:fieldsID="ffe6455017f6d2b21732d9aeeafff712" ns2:_="">
    <xsd:import namespace="95982555-10ae-48fc-bacb-d01f372ff3d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982555-10ae-48fc-bacb-d01f372ff3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C0B49A-61D8-47C4-86D3-283EE1BC86FB}"/>
</file>

<file path=customXml/itemProps2.xml><?xml version="1.0" encoding="utf-8"?>
<ds:datastoreItem xmlns:ds="http://schemas.openxmlformats.org/officeDocument/2006/customXml" ds:itemID="{17EDC71B-1575-4C90-ACD6-1FCC291D8FB4}"/>
</file>

<file path=customXml/itemProps3.xml><?xml version="1.0" encoding="utf-8"?>
<ds:datastoreItem xmlns:ds="http://schemas.openxmlformats.org/officeDocument/2006/customXml" ds:itemID="{0EA4489B-5FC9-482B-8FC0-20638CB09427}"/>
</file>

<file path=docProps/app.xml><?xml version="1.0" encoding="utf-8"?>
<Properties xmlns="http://schemas.openxmlformats.org/officeDocument/2006/extended-properties" xmlns:vt="http://schemas.openxmlformats.org/officeDocument/2006/docPropsVTypes">
  <TotalTime>13</TotalTime>
  <Words>775</Words>
  <Application>Microsoft Office PowerPoint</Application>
  <PresentationFormat>Widescreen</PresentationFormat>
  <Paragraphs>80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Exercise </vt:lpstr>
      <vt:lpstr>Objectives </vt:lpstr>
      <vt:lpstr>Blood flow during exercising </vt:lpstr>
      <vt:lpstr>Blood flow autoregulation theories </vt:lpstr>
      <vt:lpstr>Metabolic and myogenic theory </vt:lpstr>
      <vt:lpstr>Blood flow is maintained by resistance </vt:lpstr>
      <vt:lpstr>Implication of Laplace's law </vt:lpstr>
      <vt:lpstr>Long term regulation </vt:lpstr>
      <vt:lpstr>Angiogenesis </vt:lpstr>
      <vt:lpstr>Collateral circulation </vt:lpstr>
      <vt:lpstr>Coronary collaterals </vt:lpstr>
      <vt:lpstr>Humoral control of circulation (extrinsic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dc:title>
  <dc:creator>arwa rawashdeh</dc:creator>
  <cp:lastModifiedBy>arwa rawashdeh</cp:lastModifiedBy>
  <cp:revision>6</cp:revision>
  <dcterms:created xsi:type="dcterms:W3CDTF">2020-11-23T14:21:19Z</dcterms:created>
  <dcterms:modified xsi:type="dcterms:W3CDTF">2020-11-23T14:35:48Z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0x010100D17FDE7D708FE845A62A02956B3FD4F6</vt:lpwstr>
  </property>
</Properties>
</file>