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333" r:id="rId3"/>
    <p:sldId id="334" r:id="rId4"/>
    <p:sldId id="335" r:id="rId5"/>
    <p:sldId id="336" r:id="rId6"/>
    <p:sldId id="337" r:id="rId7"/>
    <p:sldId id="339" r:id="rId8"/>
    <p:sldId id="340" r:id="rId9"/>
    <p:sldId id="342" r:id="rId10"/>
    <p:sldId id="343" r:id="rId11"/>
    <p:sldId id="344" r:id="rId12"/>
    <p:sldId id="345" r:id="rId13"/>
    <p:sldId id="347" r:id="rId14"/>
    <p:sldId id="348" r:id="rId15"/>
    <p:sldId id="349" r:id="rId16"/>
    <p:sldId id="350" r:id="rId17"/>
    <p:sldId id="351" r:id="rId18"/>
    <p:sldId id="353" r:id="rId19"/>
    <p:sldId id="354" r:id="rId20"/>
    <p:sldId id="355" r:id="rId21"/>
    <p:sldId id="356" r:id="rId22"/>
    <p:sldId id="359" r:id="rId23"/>
    <p:sldId id="360" r:id="rId24"/>
    <p:sldId id="361" r:id="rId25"/>
    <p:sldId id="362" r:id="rId26"/>
    <p:sldId id="357" r:id="rId27"/>
    <p:sldId id="364" r:id="rId28"/>
    <p:sldId id="358" r:id="rId29"/>
    <p:sldId id="363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85" r:id="rId38"/>
    <p:sldId id="383" r:id="rId39"/>
    <p:sldId id="382" r:id="rId40"/>
    <p:sldId id="374" r:id="rId41"/>
    <p:sldId id="384" r:id="rId42"/>
    <p:sldId id="380" r:id="rId43"/>
    <p:sldId id="379" r:id="rId44"/>
    <p:sldId id="266" r:id="rId45"/>
    <p:sldId id="28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889" autoAdjust="0"/>
  </p:normalViewPr>
  <p:slideViewPr>
    <p:cSldViewPr snapToGrid="0">
      <p:cViewPr varScale="1">
        <p:scale>
          <a:sx n="85" d="100"/>
          <a:sy n="85" d="100"/>
        </p:scale>
        <p:origin x="-562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3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1C8FA-0604-4B5C-B2CE-EF89BB835FF5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9065A-8AB2-480B-AACC-18C44DCCB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1972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9065A-8AB2-480B-AACC-18C44DCCBB0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636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7DB-A5F1-4F01-979C-935069075046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BB34-F334-487E-94A6-285017186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511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7DB-A5F1-4F01-979C-935069075046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BB34-F334-487E-94A6-285017186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686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7DB-A5F1-4F01-979C-935069075046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BB34-F334-487E-94A6-285017186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263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7DB-A5F1-4F01-979C-935069075046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BB34-F334-487E-94A6-285017186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687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7DB-A5F1-4F01-979C-935069075046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BB34-F334-487E-94A6-285017186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543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7DB-A5F1-4F01-979C-935069075046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BB34-F334-487E-94A6-285017186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389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7DB-A5F1-4F01-979C-935069075046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BB34-F334-487E-94A6-285017186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153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7DB-A5F1-4F01-979C-935069075046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BB34-F334-487E-94A6-285017186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411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7DB-A5F1-4F01-979C-935069075046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BB34-F334-487E-94A6-285017186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621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7DB-A5F1-4F01-979C-935069075046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BB34-F334-487E-94A6-285017186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891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7DB-A5F1-4F01-979C-935069075046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BB34-F334-487E-94A6-285017186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914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207DB-A5F1-4F01-979C-935069075046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BB34-F334-487E-94A6-285017186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518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155447"/>
            <a:ext cx="5010912" cy="1242251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Hematuria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>
          <a:xfrm>
            <a:off x="0" y="1535494"/>
            <a:ext cx="9144000" cy="1655762"/>
          </a:xfrm>
        </p:spPr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year </a:t>
            </a:r>
            <a:endParaRPr lang="en-US" dirty="0"/>
          </a:p>
        </p:txBody>
      </p:sp>
      <p:pic>
        <p:nvPicPr>
          <p:cNvPr id="5" name="صورة 4" descr="photo_5891239591921433488_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440" y="0"/>
            <a:ext cx="4596384" cy="4596384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3995928" y="1956816"/>
            <a:ext cx="191039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By: Mona Al-</a:t>
            </a:r>
            <a:r>
              <a:rPr lang="en-US" dirty="0" err="1" smtClean="0">
                <a:solidFill>
                  <a:srgbClr val="0070C0"/>
                </a:solidFill>
              </a:rPr>
              <a:t>Zoubi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240306" y="2357717"/>
            <a:ext cx="141577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mtClean="0">
                <a:solidFill>
                  <a:srgbClr val="0070C0"/>
                </a:solidFill>
              </a:rPr>
              <a:t>التبييض بالأزرق</a:t>
            </a:r>
            <a:endParaRPr lang="ar-JO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19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82619"/>
            <a:ext cx="10515600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marR="5080" indent="-457200">
              <a:spcBef>
                <a:spcPts val="105"/>
              </a:spcBef>
              <a:buSzPct val="59375"/>
              <a:tabLst>
                <a:tab pos="354965" algn="l"/>
                <a:tab pos="355600" algn="l"/>
              </a:tabLst>
            </a:pPr>
            <a:r>
              <a:rPr lang="en-US" dirty="0">
                <a:latin typeface="Sitka Heading" pitchFamily="2" charset="0"/>
                <a:cs typeface="Tahoma"/>
              </a:rPr>
              <a:t>Vital </a:t>
            </a:r>
            <a:r>
              <a:rPr lang="en-US" spc="-5" dirty="0">
                <a:latin typeface="Sitka Heading" pitchFamily="2" charset="0"/>
                <a:cs typeface="Tahoma"/>
              </a:rPr>
              <a:t>signs: </a:t>
            </a:r>
            <a:r>
              <a:rPr lang="en-US" spc="-10" dirty="0">
                <a:latin typeface="Sitka Heading" pitchFamily="2" charset="0"/>
                <a:cs typeface="Tahoma"/>
              </a:rPr>
              <a:t>fever </a:t>
            </a:r>
            <a:r>
              <a:rPr lang="en-US" spc="-15" dirty="0">
                <a:latin typeface="Sitka Heading" pitchFamily="2" charset="0"/>
                <a:cs typeface="Tahoma"/>
              </a:rPr>
              <a:t>for </a:t>
            </a:r>
            <a:r>
              <a:rPr lang="en-US" dirty="0">
                <a:latin typeface="Sitka Heading" pitchFamily="2" charset="0"/>
                <a:cs typeface="Tahoma"/>
              </a:rPr>
              <a:t>UTI, </a:t>
            </a:r>
            <a:r>
              <a:rPr lang="en-US" spc="-5" dirty="0">
                <a:latin typeface="Sitka Heading" pitchFamily="2" charset="0"/>
                <a:cs typeface="Tahoma"/>
              </a:rPr>
              <a:t>hypertension </a:t>
            </a:r>
            <a:r>
              <a:rPr lang="en-US" spc="-15" dirty="0">
                <a:latin typeface="Sitka Heading" pitchFamily="2" charset="0"/>
                <a:cs typeface="Tahoma"/>
              </a:rPr>
              <a:t>for  </a:t>
            </a:r>
            <a:r>
              <a:rPr lang="en-US" dirty="0">
                <a:latin typeface="Sitka Heading" pitchFamily="2" charset="0"/>
                <a:cs typeface="Tahoma"/>
              </a:rPr>
              <a:t>glomerulonephritis</a:t>
            </a:r>
          </a:p>
          <a:p>
            <a:pPr marL="469900" indent="-457200">
              <a:spcBef>
                <a:spcPts val="765"/>
              </a:spcBef>
              <a:buSzPct val="59375"/>
              <a:tabLst>
                <a:tab pos="354965" algn="l"/>
                <a:tab pos="355600" algn="l"/>
              </a:tabLst>
            </a:pPr>
            <a:r>
              <a:rPr lang="en-US" dirty="0" smtClean="0">
                <a:latin typeface="Sitka Heading" pitchFamily="2" charset="0"/>
                <a:cs typeface="Tahoma"/>
              </a:rPr>
              <a:t>Fluid overload </a:t>
            </a:r>
            <a:r>
              <a:rPr lang="en-US" sz="2000" dirty="0" smtClean="0">
                <a:solidFill>
                  <a:srgbClr val="0070C0"/>
                </a:solidFill>
                <a:latin typeface="Sitka Heading" pitchFamily="2" charset="0"/>
                <a:cs typeface="Tahoma"/>
              </a:rPr>
              <a:t>(sign of GN): </a:t>
            </a:r>
            <a:r>
              <a:rPr lang="en-US" dirty="0" smtClean="0">
                <a:latin typeface="Sitka Heading" pitchFamily="2" charset="0"/>
                <a:cs typeface="Tahoma"/>
              </a:rPr>
              <a:t>periorbital puffiness, </a:t>
            </a:r>
            <a:r>
              <a:rPr lang="en-US" spc="-5" dirty="0" smtClean="0">
                <a:latin typeface="Sitka Heading" pitchFamily="2" charset="0"/>
                <a:cs typeface="Tahoma"/>
              </a:rPr>
              <a:t>lower</a:t>
            </a:r>
            <a:r>
              <a:rPr lang="en-US" spc="-20" dirty="0" smtClean="0">
                <a:latin typeface="Sitka Heading" pitchFamily="2" charset="0"/>
                <a:cs typeface="Tahoma"/>
              </a:rPr>
              <a:t> </a:t>
            </a:r>
            <a:r>
              <a:rPr lang="en-US" spc="-5" dirty="0" smtClean="0">
                <a:latin typeface="Sitka Heading" pitchFamily="2" charset="0"/>
                <a:cs typeface="Tahoma"/>
              </a:rPr>
              <a:t>limb, ascites, </a:t>
            </a:r>
            <a:r>
              <a:rPr lang="en-US" spc="-5" dirty="0" smtClean="0">
                <a:solidFill>
                  <a:srgbClr val="FF0000"/>
                </a:solidFill>
                <a:latin typeface="Sitka Heading" pitchFamily="2" charset="0"/>
                <a:cs typeface="Tahoma"/>
              </a:rPr>
              <a:t>pulmonary edema</a:t>
            </a:r>
            <a:endParaRPr lang="en-US" dirty="0">
              <a:solidFill>
                <a:srgbClr val="0070C0"/>
              </a:solidFill>
              <a:latin typeface="Sitka Heading" pitchFamily="2" charset="0"/>
              <a:cs typeface="Tahoma"/>
            </a:endParaRPr>
          </a:p>
          <a:p>
            <a:pPr marL="469900" indent="-457200">
              <a:spcBef>
                <a:spcPts val="770"/>
              </a:spcBef>
              <a:buSzPct val="59375"/>
              <a:tabLst>
                <a:tab pos="354965" algn="l"/>
                <a:tab pos="355600" algn="l"/>
              </a:tabLst>
            </a:pPr>
            <a:r>
              <a:rPr lang="en-US" dirty="0">
                <a:latin typeface="Sitka Heading" pitchFamily="2" charset="0"/>
                <a:cs typeface="Tahoma"/>
              </a:rPr>
              <a:t>Abdomen </a:t>
            </a:r>
            <a:r>
              <a:rPr lang="en-US" spc="-5" dirty="0" smtClean="0">
                <a:latin typeface="Sitka Heading" pitchFamily="2" charset="0"/>
                <a:cs typeface="Tahoma"/>
              </a:rPr>
              <a:t>exam: </a:t>
            </a:r>
            <a:r>
              <a:rPr lang="en-US" dirty="0" smtClean="0">
                <a:latin typeface="Sitka Heading" pitchFamily="2" charset="0"/>
                <a:cs typeface="Tahoma"/>
              </a:rPr>
              <a:t>masses, (PCKD), tenderness</a:t>
            </a:r>
            <a:endParaRPr lang="en-US" dirty="0">
              <a:latin typeface="Sitka Heading" pitchFamily="2" charset="0"/>
              <a:cs typeface="Tahoma"/>
            </a:endParaRPr>
          </a:p>
          <a:p>
            <a:pPr marL="469900" indent="-457200">
              <a:spcBef>
                <a:spcPts val="770"/>
              </a:spcBef>
              <a:buSzPct val="59375"/>
              <a:tabLst>
                <a:tab pos="354965" algn="l"/>
                <a:tab pos="355600" algn="l"/>
              </a:tabLst>
            </a:pPr>
            <a:r>
              <a:rPr lang="en-US" spc="-5" dirty="0">
                <a:latin typeface="Sitka Heading" pitchFamily="2" charset="0"/>
                <a:cs typeface="Tahoma"/>
              </a:rPr>
              <a:t>Genitalia</a:t>
            </a:r>
            <a:r>
              <a:rPr lang="en-US" spc="-15" dirty="0">
                <a:latin typeface="Sitka Heading" pitchFamily="2" charset="0"/>
                <a:cs typeface="Tahoma"/>
              </a:rPr>
              <a:t> </a:t>
            </a:r>
            <a:r>
              <a:rPr lang="en-US" spc="-5" dirty="0" smtClean="0">
                <a:latin typeface="Sitka Heading" pitchFamily="2" charset="0"/>
                <a:cs typeface="Tahoma"/>
              </a:rPr>
              <a:t>exam+ </a:t>
            </a:r>
            <a:r>
              <a:rPr lang="en-US" spc="-5" dirty="0" smtClean="0">
                <a:solidFill>
                  <a:srgbClr val="0070C0"/>
                </a:solidFill>
                <a:latin typeface="Sitka Heading" pitchFamily="2" charset="0"/>
                <a:cs typeface="Tahoma"/>
              </a:rPr>
              <a:t>back</a:t>
            </a:r>
            <a:endParaRPr lang="en-US" dirty="0">
              <a:solidFill>
                <a:srgbClr val="0070C0"/>
              </a:solidFill>
              <a:latin typeface="Sitka Heading" pitchFamily="2" charset="0"/>
              <a:cs typeface="Tahoma"/>
            </a:endParaRPr>
          </a:p>
          <a:p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7571232" y="694944"/>
            <a:ext cx="2302361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General appearance</a:t>
            </a:r>
          </a:p>
          <a:p>
            <a:pPr>
              <a:buFont typeface="Wingdings" pitchFamily="2" charset="2"/>
              <a:buChar char="à"/>
            </a:pP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Vital signs</a:t>
            </a:r>
          </a:p>
          <a:p>
            <a:pPr>
              <a:buFont typeface="Wingdings" pitchFamily="2" charset="2"/>
              <a:buChar char="à"/>
            </a:pP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Growth parameters</a:t>
            </a:r>
            <a:endParaRPr lang="ar-JO" dirty="0">
              <a:solidFill>
                <a:srgbClr val="0070C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376533" y="2907792"/>
            <a:ext cx="3815467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ar-JO" dirty="0" smtClean="0">
                <a:solidFill>
                  <a:srgbClr val="0070C0"/>
                </a:solidFill>
              </a:rPr>
              <a:t>**طفل </a:t>
            </a:r>
            <a:r>
              <a:rPr lang="ar-JO" dirty="0" err="1" smtClean="0">
                <a:solidFill>
                  <a:srgbClr val="0070C0"/>
                </a:solidFill>
              </a:rPr>
              <a:t>اجى</a:t>
            </a:r>
            <a:r>
              <a:rPr lang="ar-JO" dirty="0" smtClean="0">
                <a:solidFill>
                  <a:srgbClr val="0070C0"/>
                </a:solidFill>
              </a:rPr>
              <a:t> وعيونه </a:t>
            </a:r>
            <a:r>
              <a:rPr lang="ar-JO" dirty="0" err="1" smtClean="0">
                <a:solidFill>
                  <a:srgbClr val="0070C0"/>
                </a:solidFill>
              </a:rPr>
              <a:t>منفخة</a:t>
            </a:r>
            <a:r>
              <a:rPr lang="ar-JO" dirty="0" smtClean="0">
                <a:solidFill>
                  <a:srgbClr val="0070C0"/>
                </a:solidFill>
              </a:rPr>
              <a:t> شو رح نفحص كمان؟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Pulmonary edema, presacral edema,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genital edema, lower limb edema + BP</a:t>
            </a:r>
            <a:endParaRPr lang="ar-JO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906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estigation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marR="44450" indent="-457200">
              <a:spcBef>
                <a:spcPts val="105"/>
              </a:spcBef>
              <a:buSzPct val="59375"/>
              <a:tabLst>
                <a:tab pos="354965" algn="l"/>
                <a:tab pos="355600" algn="l"/>
              </a:tabLst>
            </a:pPr>
            <a:r>
              <a:rPr lang="en-US" dirty="0">
                <a:latin typeface="Sitka Banner" pitchFamily="2" charset="0"/>
                <a:cs typeface="Tahoma"/>
              </a:rPr>
              <a:t>Urine dipstick </a:t>
            </a:r>
            <a:r>
              <a:rPr lang="en-US" spc="-5" dirty="0">
                <a:latin typeface="Sitka Banner" pitchFamily="2" charset="0"/>
                <a:cs typeface="Tahoma"/>
              </a:rPr>
              <a:t>positive </a:t>
            </a:r>
            <a:r>
              <a:rPr lang="en-US" spc="-10" dirty="0">
                <a:latin typeface="Sitka Banner" pitchFamily="2" charset="0"/>
                <a:cs typeface="Tahoma"/>
              </a:rPr>
              <a:t>for  </a:t>
            </a:r>
            <a:r>
              <a:rPr lang="en-US" dirty="0">
                <a:latin typeface="Sitka Banner" pitchFamily="2" charset="0"/>
                <a:cs typeface="Tahoma"/>
              </a:rPr>
              <a:t>hemoglobinuria, myoglobin </a:t>
            </a:r>
            <a:r>
              <a:rPr lang="en-US" spc="-10" dirty="0">
                <a:latin typeface="Sitka Banner" pitchFamily="2" charset="0"/>
                <a:cs typeface="Tahoma"/>
              </a:rPr>
              <a:t>(Positive </a:t>
            </a:r>
            <a:r>
              <a:rPr lang="en-US" dirty="0" err="1" smtClean="0">
                <a:latin typeface="Sitka Banner" pitchFamily="2" charset="0"/>
                <a:cs typeface="Tahoma"/>
              </a:rPr>
              <a:t>heme</a:t>
            </a:r>
            <a:r>
              <a:rPr lang="en-US" dirty="0">
                <a:latin typeface="Sitka Banner" pitchFamily="2" charset="0"/>
                <a:cs typeface="Tahoma"/>
              </a:rPr>
              <a:t>, negative </a:t>
            </a:r>
            <a:r>
              <a:rPr lang="en-US" spc="-5" dirty="0">
                <a:latin typeface="Sitka Banner" pitchFamily="2" charset="0"/>
                <a:cs typeface="Tahoma"/>
              </a:rPr>
              <a:t>analysis), </a:t>
            </a:r>
            <a:r>
              <a:rPr lang="en-US" dirty="0" err="1" smtClean="0">
                <a:latin typeface="Sitka Banner" pitchFamily="2" charset="0"/>
                <a:cs typeface="Tahoma"/>
              </a:rPr>
              <a:t>hematuria</a:t>
            </a:r>
            <a:r>
              <a:rPr lang="en-US" dirty="0" smtClean="0">
                <a:latin typeface="Sitka Banner" pitchFamily="2" charset="0"/>
                <a:cs typeface="Tahoma"/>
              </a:rPr>
              <a:t> </a:t>
            </a:r>
            <a:r>
              <a:rPr lang="en-US" dirty="0">
                <a:latin typeface="Sitka Banner" pitchFamily="2" charset="0"/>
                <a:cs typeface="Tahoma"/>
              </a:rPr>
              <a:t>and </a:t>
            </a:r>
            <a:r>
              <a:rPr lang="en-US" dirty="0" err="1">
                <a:latin typeface="Sitka Banner" pitchFamily="2" charset="0"/>
                <a:cs typeface="Tahoma"/>
              </a:rPr>
              <a:t>neg</a:t>
            </a:r>
            <a:r>
              <a:rPr lang="en-US" dirty="0">
                <a:latin typeface="Sitka Banner" pitchFamily="2" charset="0"/>
                <a:cs typeface="Tahoma"/>
              </a:rPr>
              <a:t>  if</a:t>
            </a:r>
            <a:r>
              <a:rPr lang="en-US" spc="-5" dirty="0">
                <a:latin typeface="Sitka Banner" pitchFamily="2" charset="0"/>
                <a:cs typeface="Tahoma"/>
              </a:rPr>
              <a:t> </a:t>
            </a:r>
            <a:r>
              <a:rPr lang="en-US" dirty="0">
                <a:latin typeface="Sitka Banner" pitchFamily="2" charset="0"/>
                <a:cs typeface="Tahoma"/>
              </a:rPr>
              <a:t>factitious</a:t>
            </a:r>
          </a:p>
          <a:p>
            <a:pPr marL="469900" marR="137160" indent="-457200">
              <a:spcBef>
                <a:spcPts val="775"/>
              </a:spcBef>
              <a:buSzPct val="59375"/>
              <a:tabLst>
                <a:tab pos="354965" algn="l"/>
                <a:tab pos="355600" algn="l"/>
              </a:tabLst>
            </a:pPr>
            <a:r>
              <a:rPr lang="en-US" dirty="0">
                <a:latin typeface="Sitka Banner" pitchFamily="2" charset="0"/>
                <a:cs typeface="Tahoma"/>
              </a:rPr>
              <a:t>Microscopy: look </a:t>
            </a:r>
            <a:r>
              <a:rPr lang="en-US" spc="-10" dirty="0">
                <a:latin typeface="Sitka Banner" pitchFamily="2" charset="0"/>
                <a:cs typeface="Tahoma"/>
              </a:rPr>
              <a:t>for </a:t>
            </a:r>
            <a:r>
              <a:rPr lang="en-US" dirty="0">
                <a:latin typeface="Sitka Banner" pitchFamily="2" charset="0"/>
                <a:cs typeface="Tahoma"/>
              </a:rPr>
              <a:t>RBC, </a:t>
            </a:r>
            <a:r>
              <a:rPr lang="en-US" spc="-5" dirty="0" smtClean="0">
                <a:latin typeface="Sitka Banner" pitchFamily="2" charset="0"/>
                <a:cs typeface="Tahoma"/>
              </a:rPr>
              <a:t>WBC, </a:t>
            </a:r>
            <a:r>
              <a:rPr lang="en-US" spc="-5" dirty="0">
                <a:latin typeface="Sitka Banner" pitchFamily="2" charset="0"/>
                <a:cs typeface="Tahoma"/>
              </a:rPr>
              <a:t>bacteria </a:t>
            </a:r>
            <a:r>
              <a:rPr lang="en-US" spc="-5" dirty="0" smtClean="0">
                <a:latin typeface="Sitka Banner" pitchFamily="2" charset="0"/>
                <a:cs typeface="Tahoma"/>
              </a:rPr>
              <a:t>(UTI),  </a:t>
            </a:r>
            <a:r>
              <a:rPr lang="en-US" dirty="0">
                <a:latin typeface="Sitka Banner" pitchFamily="2" charset="0"/>
                <a:cs typeface="Tahoma"/>
              </a:rPr>
              <a:t>high </a:t>
            </a:r>
            <a:r>
              <a:rPr lang="en-US" spc="-10" dirty="0">
                <a:latin typeface="Sitka Banner" pitchFamily="2" charset="0"/>
                <a:cs typeface="Tahoma"/>
              </a:rPr>
              <a:t>grade </a:t>
            </a:r>
            <a:r>
              <a:rPr lang="en-US" spc="-5" dirty="0" smtClean="0">
                <a:latin typeface="Sitka Banner" pitchFamily="2" charset="0"/>
                <a:cs typeface="Tahoma"/>
              </a:rPr>
              <a:t>proteinuria </a:t>
            </a:r>
            <a:r>
              <a:rPr lang="en-US" dirty="0">
                <a:latin typeface="Sitka Banner" pitchFamily="2" charset="0"/>
                <a:cs typeface="Tahoma"/>
              </a:rPr>
              <a:t>, </a:t>
            </a:r>
            <a:r>
              <a:rPr lang="en-US" dirty="0" smtClean="0">
                <a:latin typeface="Sitka Banner" pitchFamily="2" charset="0"/>
                <a:cs typeface="Tahoma"/>
              </a:rPr>
              <a:t>crystals</a:t>
            </a:r>
            <a:endParaRPr lang="en-US" sz="4400" dirty="0">
              <a:latin typeface="Sitka Banner" pitchFamily="2" charset="0"/>
              <a:cs typeface="Tahoma"/>
            </a:endParaRPr>
          </a:p>
          <a:p>
            <a:pPr marL="469900" indent="-457200">
              <a:buSzPct val="59375"/>
              <a:tabLst>
                <a:tab pos="354965" algn="l"/>
                <a:tab pos="355600" algn="l"/>
              </a:tabLst>
            </a:pPr>
            <a:r>
              <a:rPr lang="en-US" dirty="0" smtClean="0">
                <a:latin typeface="Sitka Banner" pitchFamily="2" charset="0"/>
                <a:cs typeface="Tahoma"/>
              </a:rPr>
              <a:t>Dysmorphic </a:t>
            </a:r>
            <a:r>
              <a:rPr lang="en-US" dirty="0">
                <a:latin typeface="Sitka Banner" pitchFamily="2" charset="0"/>
                <a:cs typeface="Tahoma"/>
              </a:rPr>
              <a:t>RBC by phase </a:t>
            </a:r>
            <a:r>
              <a:rPr lang="en-US" spc="-10" dirty="0">
                <a:latin typeface="Sitka Banner" pitchFamily="2" charset="0"/>
                <a:cs typeface="Tahoma"/>
              </a:rPr>
              <a:t>contrast</a:t>
            </a:r>
            <a:r>
              <a:rPr lang="en-US" spc="-45" dirty="0">
                <a:latin typeface="Sitka Banner" pitchFamily="2" charset="0"/>
                <a:cs typeface="Tahoma"/>
              </a:rPr>
              <a:t> </a:t>
            </a:r>
            <a:r>
              <a:rPr lang="en-US" dirty="0">
                <a:latin typeface="Sitka Banner" pitchFamily="2" charset="0"/>
                <a:cs typeface="Tahoma"/>
              </a:rPr>
              <a:t>microscopy, </a:t>
            </a:r>
            <a:r>
              <a:rPr lang="en-US" spc="5" dirty="0">
                <a:latin typeface="Sitka Banner" pitchFamily="2" charset="0"/>
                <a:cs typeface="Tahoma"/>
              </a:rPr>
              <a:t>RBC </a:t>
            </a:r>
            <a:r>
              <a:rPr lang="en-US" spc="-5" dirty="0">
                <a:latin typeface="Sitka Banner" pitchFamily="2" charset="0"/>
                <a:cs typeface="Tahoma"/>
              </a:rPr>
              <a:t>cast</a:t>
            </a:r>
            <a:r>
              <a:rPr lang="en-US" spc="-5" dirty="0" smtClean="0">
                <a:latin typeface="Sitka Banner" pitchFamily="2" charset="0"/>
                <a:cs typeface="Tahoma"/>
              </a:rPr>
              <a:t>: glomerular</a:t>
            </a:r>
            <a:r>
              <a:rPr lang="en-US" dirty="0" smtClean="0">
                <a:latin typeface="Sitka Banner" pitchFamily="2" charset="0"/>
                <a:cs typeface="Tahoma"/>
              </a:rPr>
              <a:t> </a:t>
            </a:r>
            <a:r>
              <a:rPr lang="en-US" dirty="0">
                <a:latin typeface="Sitka Banner" pitchFamily="2" charset="0"/>
                <a:cs typeface="Tahoma"/>
              </a:rPr>
              <a:t>bleeding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75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5216" y="402336"/>
            <a:ext cx="10625328" cy="5762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7955280" y="4434840"/>
            <a:ext cx="603504" cy="27432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17551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82619"/>
            <a:ext cx="10515600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86713"/>
            <a:ext cx="11353800" cy="4351338"/>
          </a:xfrm>
        </p:spPr>
        <p:txBody>
          <a:bodyPr>
            <a:normAutofit/>
          </a:bodyPr>
          <a:lstStyle/>
          <a:p>
            <a:pPr marL="355600" indent="-342900">
              <a:lnSpc>
                <a:spcPts val="3195"/>
              </a:lnSpc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Urine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protein/</a:t>
            </a:r>
            <a:r>
              <a:rPr lang="en-US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creatinene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 </a:t>
            </a:r>
            <a:r>
              <a:rPr lang="en-US" sz="2000" spc="-1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(for glomerular disorders)</a:t>
            </a:r>
            <a:r>
              <a:rPr lang="en-US" sz="2000" spc="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,Electrolytes , Serum albumin </a:t>
            </a:r>
            <a:r>
              <a:rPr lang="en-US" sz="2000" spc="-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(glomerular injury)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KFT </a:t>
            </a:r>
            <a:r>
              <a:rPr lang="en-US" sz="2000" spc="-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(renal failure)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ASOT </a:t>
            </a:r>
            <a:r>
              <a:rPr lang="en-US" sz="2000" spc="-3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(if high indicates recent strep infection/ post strep GN), </a:t>
            </a:r>
            <a:r>
              <a:rPr lang="en-US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C3, C4, ANA </a:t>
            </a:r>
            <a:r>
              <a:rPr lang="en-US" sz="2000" spc="-3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(SLE) </a:t>
            </a:r>
            <a:r>
              <a:rPr lang="en-US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GN</a:t>
            </a:r>
            <a:r>
              <a:rPr lang="en-US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spcBef>
                <a:spcPts val="33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Urine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spcBef>
                <a:spcPts val="33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CBC if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n-US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3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(increased WBCs </a:t>
            </a:r>
            <a:r>
              <a:rPr lang="en-US" sz="2000" spc="3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000" spc="3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pyleonephritis</a:t>
            </a:r>
            <a:r>
              <a:rPr lang="en-US" sz="2000" spc="3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// low Hg+ platelets+ renal impairment  hemolytic uremic syndrome) </a:t>
            </a:r>
            <a:r>
              <a:rPr lang="en-US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PT, PTT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spcBef>
                <a:spcPts val="34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Urine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calcium/</a:t>
            </a:r>
            <a:r>
              <a:rPr lang="en-US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ratio,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h urine</a:t>
            </a:r>
            <a:r>
              <a:rPr lang="en-US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</a:t>
            </a:r>
            <a:r>
              <a:rPr lang="en-US" sz="2000" spc="-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hypercalciuria</a:t>
            </a:r>
            <a:r>
              <a:rPr lang="en-US" sz="2000" spc="-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spcBef>
                <a:spcPts val="33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Urinary Ultrasound </a:t>
            </a:r>
            <a:r>
              <a:rPr lang="en-US" sz="2000" spc="-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(kidneys+ bladder)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XRAY</a:t>
            </a:r>
            <a:r>
              <a:rPr lang="en-US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spiral</a:t>
            </a:r>
            <a:r>
              <a:rPr lang="en-US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 </a:t>
            </a:r>
            <a:r>
              <a:rPr lang="en-US" sz="2000" spc="-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(for radiolucent uric acid stones)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spcBef>
                <a:spcPts val="33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Later: Urine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on parents</a:t>
            </a:r>
            <a:r>
              <a:rPr lang="en-US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,cystoscopy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spcBef>
                <a:spcPts val="34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biobsey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277449" y="0"/>
            <a:ext cx="4914551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**most common cause of </a:t>
            </a:r>
            <a:r>
              <a:rPr lang="en-US" dirty="0" err="1" smtClean="0">
                <a:solidFill>
                  <a:srgbClr val="0070C0"/>
                </a:solidFill>
              </a:rPr>
              <a:t>hematuria</a:t>
            </a:r>
            <a:r>
              <a:rPr lang="en-US" dirty="0" smtClean="0">
                <a:solidFill>
                  <a:srgbClr val="0070C0"/>
                </a:solidFill>
              </a:rPr>
              <a:t>: cystitis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**Second most common cause: stones/ ca crystals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9659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0504" y="152400"/>
            <a:ext cx="5650992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341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83261"/>
            <a:ext cx="10515600" cy="68929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spc="-5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Macroscopic</a:t>
            </a:r>
            <a:r>
              <a:rPr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(gross) </a:t>
            </a:r>
            <a:r>
              <a:rPr spc="-5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endParaRPr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283845" indent="-342900"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is </a:t>
            </a: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infection, then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perineal  </a:t>
            </a: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irritation, trauma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81025" indent="-342900">
              <a:spcBef>
                <a:spcPts val="67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Viral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adenovirus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11,12 </a:t>
            </a:r>
            <a:r>
              <a:rPr lang="en-US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hemorrhagic</a:t>
            </a:r>
            <a:r>
              <a:rPr lang="en-US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cystitis </a:t>
            </a:r>
            <a:r>
              <a:rPr lang="en-US" sz="2000" spc="-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(mostly boy with –ve culture)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>
              <a:spcBef>
                <a:spcPts val="67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induced </a:t>
            </a:r>
            <a:r>
              <a:rPr lang="en-US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associated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 renal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8430768" y="969264"/>
            <a:ext cx="20363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More than 50 RBCs </a:t>
            </a:r>
            <a:endParaRPr lang="ar-JO" dirty="0">
              <a:solidFill>
                <a:srgbClr val="0070C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59536" y="3840480"/>
            <a:ext cx="58668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**Drug that causes Hemorrhagic cystitis: </a:t>
            </a:r>
            <a:r>
              <a:rPr lang="en-US" dirty="0" err="1" smtClean="0">
                <a:solidFill>
                  <a:srgbClr val="0070C0"/>
                </a:solidFill>
              </a:rPr>
              <a:t>cyclophosphamide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ar-JO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80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Hematuria: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Glomerular causes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Isolated Glomerular causes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Post- infectious ( Post strep GN)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 Nephropathy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Alport Syndrome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 Glomerular basement membrane disease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Membranoproliferative  GN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Membranous GN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Focal Segmental Glomerulosclerosis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Anti Glomerular basement membrane AB 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goodpasture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syndrome)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Multisystem Disease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HSP- Nephritis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SLE- Nephritis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Wegner granulomatosis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pasture Syndrome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Polyarteritis Nodosa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 Nephritis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Sickle cell nephropathy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Hematuria: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urinary tract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200650" cy="503237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Tubulointerstitial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Pyelonephritis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Interstitial Nephritis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Papillary necrosis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nephrocalcinosis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Anatomic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Hydronephrosis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Polycystic kidney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Tumor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</a:t>
            </a:r>
          </a:p>
          <a:p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Vascular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A/V thrombosis, Malformation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Nutcracker Syndrome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en-US" sz="2000" dirty="0" smtClean="0">
                <a:solidFill>
                  <a:srgbClr val="0070C0"/>
                </a:solidFill>
              </a:rPr>
              <a:t>esenteric artery squeeze the renal vein</a:t>
            </a:r>
            <a:r>
              <a:rPr lang="en-US" sz="2000" dirty="0" smtClean="0">
                <a:solidFill>
                  <a:srgbClr val="0070C0"/>
                </a:solidFill>
                <a:sym typeface="Wingdings" pitchFamily="2" charset="2"/>
              </a:rPr>
              <a:t> pressure recurrent gross </a:t>
            </a:r>
            <a:r>
              <a:rPr lang="en-US" sz="2000" dirty="0" err="1" smtClean="0">
                <a:solidFill>
                  <a:srgbClr val="0070C0"/>
                </a:solidFill>
                <a:sym typeface="Wingdings" pitchFamily="2" charset="2"/>
              </a:rPr>
              <a:t>hematuria</a:t>
            </a:r>
            <a:r>
              <a:rPr lang="en-US" sz="2000" dirty="0" smtClean="0">
                <a:solidFill>
                  <a:srgbClr val="0070C0"/>
                </a:solidFill>
                <a:sym typeface="Wingdings" pitchFamily="2" charset="2"/>
              </a:rPr>
              <a:t>.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doppler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 or MRA/ MRV/ CTA)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Crystalluria: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Calcium, Oxalate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solidFill>
                  <a:srgbClr val="0070C0"/>
                </a:solidFill>
              </a:rPr>
              <a:t>Primary </a:t>
            </a:r>
            <a:r>
              <a:rPr lang="en-US" sz="2000" dirty="0" err="1" smtClean="0">
                <a:solidFill>
                  <a:srgbClr val="0070C0"/>
                </a:solidFill>
              </a:rPr>
              <a:t>hyperoxaluria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Cystine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cystinuria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Uric Acid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Medications: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NSAIDS, Anticoagulants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538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Gross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Majority, 56%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an easily recognizable and apparent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</a:t>
            </a:r>
          </a:p>
          <a:p>
            <a:pPr marL="82296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most-common diagnoses assigned were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(=cystitis)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(26%)</a:t>
            </a:r>
          </a:p>
          <a:p>
            <a:pPr marL="82296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Adenoviruses Cystitis,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known etiology of acute hemorrhagic cystitis in children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b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idiopathic hypercalciuria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hyperuricosuria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873299" y="5205670"/>
            <a:ext cx="11318701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**Idiopathic </a:t>
            </a:r>
            <a:r>
              <a:rPr lang="en-US" dirty="0" err="1" smtClean="0">
                <a:solidFill>
                  <a:srgbClr val="0070C0"/>
                </a:solidFill>
              </a:rPr>
              <a:t>hypercalciuria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</a:p>
          <a:p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1)) Primary: unknown cause of </a:t>
            </a:r>
            <a:r>
              <a:rPr lang="en-US" dirty="0" err="1" smtClean="0">
                <a:solidFill>
                  <a:srgbClr val="0070C0"/>
                </a:solidFill>
                <a:sym typeface="Wingdings" pitchFamily="2" charset="2"/>
              </a:rPr>
              <a:t>hypercalciuria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 esp. in girls older than 5 y, signs similar to cystitis. Good hydration+ low </a:t>
            </a:r>
            <a:r>
              <a:rPr lang="en-US" dirty="0" err="1" smtClean="0">
                <a:solidFill>
                  <a:srgbClr val="0070C0"/>
                </a:solidFill>
                <a:sym typeface="Wingdings" pitchFamily="2" charset="2"/>
              </a:rPr>
              <a:t>na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 diet.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2)) Secondary: hyperparathyroidism, </a:t>
            </a:r>
            <a:r>
              <a:rPr lang="en-US" dirty="0" err="1" smtClean="0">
                <a:solidFill>
                  <a:srgbClr val="0070C0"/>
                </a:solidFill>
                <a:sym typeface="Wingdings" pitchFamily="2" charset="2"/>
              </a:rPr>
              <a:t>sarcoidosis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, cancers, intoxication with </a:t>
            </a:r>
            <a:r>
              <a:rPr lang="en-US" dirty="0" err="1" smtClean="0">
                <a:solidFill>
                  <a:srgbClr val="0070C0"/>
                </a:solidFill>
                <a:sym typeface="Wingdings" pitchFamily="2" charset="2"/>
              </a:rPr>
              <a:t>vit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. D (high </a:t>
            </a:r>
            <a:r>
              <a:rPr lang="en-US" dirty="0" err="1" smtClean="0">
                <a:solidFill>
                  <a:srgbClr val="0070C0"/>
                </a:solidFill>
                <a:sym typeface="Wingdings" pitchFamily="2" charset="2"/>
              </a:rPr>
              <a:t>vit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. </a:t>
            </a:r>
            <a:r>
              <a:rPr lang="en-US" dirty="0" err="1" smtClean="0">
                <a:solidFill>
                  <a:srgbClr val="0070C0"/>
                </a:solidFill>
                <a:sym typeface="Wingdings" pitchFamily="2" charset="2"/>
              </a:rPr>
              <a:t>Dhypercalcemia</a:t>
            </a:r>
            <a:endParaRPr lang="en-US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0070C0"/>
                </a:solidFill>
                <a:sym typeface="Wingdings" pitchFamily="2" charset="2"/>
              </a:rPr>
              <a:t>Hypercalciuria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  </a:t>
            </a:r>
            <a:r>
              <a:rPr lang="en-US" dirty="0" err="1" smtClean="0">
                <a:solidFill>
                  <a:srgbClr val="0070C0"/>
                </a:solidFill>
                <a:sym typeface="Wingdings" pitchFamily="2" charset="2"/>
              </a:rPr>
              <a:t>Nephrocalcinosis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  acute renal failure)</a:t>
            </a:r>
            <a:endParaRPr lang="ar-JO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99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recurrent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gross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 nephropathy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Familial benign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Alport Syndrome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Recurrent stone disorder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utcracker syndrome</a:t>
            </a:r>
          </a:p>
        </p:txBody>
      </p:sp>
    </p:spTree>
    <p:extLst>
      <p:ext uri="{BB962C8B-B14F-4D97-AF65-F5344CB8AC3E}">
        <p14:creationId xmlns="" xmlns:p14="http://schemas.microsoft.com/office/powerpoint/2010/main" val="15121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56032"/>
            <a:ext cx="6172200" cy="8001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Definitions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Microscopic Hematuria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12987"/>
            <a:ext cx="6965519" cy="339447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RBCs/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uncentrifuged urine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5- 10 RBC / HPF for resuspended urine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sediment</a:t>
            </a:r>
          </a:p>
          <a:p>
            <a:pPr>
              <a:lnSpc>
                <a:spcPct val="110000"/>
              </a:lnSpc>
            </a:pP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Prevalence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microscopic </a:t>
            </a:r>
            <a:r>
              <a:rPr lang="en-US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0.5-2</a:t>
            </a:r>
            <a:r>
              <a:rPr lang="en-US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Urine dipstick detects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Hemoglobin catalyzes an oxidation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51" y="2577967"/>
            <a:ext cx="3028112" cy="292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5482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nephritic syndrome</a:t>
            </a:r>
          </a:p>
        </p:txBody>
      </p:sp>
      <p:sp>
        <p:nvSpPr>
          <p:cNvPr id="5123" name="Rectangle 3">
            <a:extLst/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ypertension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Azotemia and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Oliguria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Edema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+/- renal impairment.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88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E39F26-8B0D-4B6E-9A42-B48A45647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390" y="233449"/>
            <a:ext cx="8174710" cy="82543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Streptococcal GN- PSGN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89CA8B-4031-4D11-899D-868704AB9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427" y="1017934"/>
            <a:ext cx="11050292" cy="3634343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of childhood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glomerulonephritis; usually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managed in a general pediatric inpatient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setting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 5-15year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A beta H strep (Pyogenes),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Pharyngitis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(after 2 weeks)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Impetigo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(after 6-8 weeks)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Immune complex disease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Proliferative GN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HypoComplementEmia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( 8-12 weeks) Low C3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Biopsy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(done if the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hypocompementemia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persists more than 12 weeks, here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psgn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not the correct diagnosis so think of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membranoproliferative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nephritis)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is supportive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(self limiting disease)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95% regaining function ( good prognosis)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070848" y="4270248"/>
            <a:ext cx="22813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ar-JO" dirty="0" smtClean="0">
                <a:sym typeface="Wingdings" pitchFamily="2" charset="2"/>
              </a:rPr>
              <a:t>معلومة مهمة عليها سؤال</a:t>
            </a:r>
            <a:endParaRPr lang="ar-JO" dirty="0"/>
          </a:p>
        </p:txBody>
      </p:sp>
    </p:spTree>
    <p:extLst>
      <p:ext uri="{BB962C8B-B14F-4D97-AF65-F5344CB8AC3E}">
        <p14:creationId xmlns="" xmlns:p14="http://schemas.microsoft.com/office/powerpoint/2010/main" val="234237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streptococcal glomerulonephritis (PSGN)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2142067"/>
            <a:ext cx="10515600" cy="38290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pharyngitis in winter,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pyodrema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summer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Certain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nephritogenic M types, age 5-15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M:F 2:1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PSGN following GABHS is 15% 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ntibiotic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doesn’t prevent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PSGN 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(because the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pathophysio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is immune complex dependent. Role of antibiotics here is eradication of the microorganism)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features: latent period 10-14 days after pharyngitis, 3-6 wk after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pyoderma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edema, gross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oligouria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headache due to increased BP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Histopathology- LM: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exudative proliferative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GN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deposits, humps on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subepithelial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GBM 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ar-JO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المعتمد للتشخيص</a:t>
            </a:r>
            <a:endParaRPr lang="en-US" sz="2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Immunofluorescence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IgG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C3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5468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findings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dysmorphic RBC, casts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K, acidosis, uremia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hyperphosphatemia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(signs of acute renal failure)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ASOT </a:t>
            </a:r>
            <a:r>
              <a:rPr lang="ar-JO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بكون ارتفع ونزل بعد 12 </a:t>
            </a:r>
            <a:r>
              <a:rPr lang="ar-JO" sz="1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اسبوع</a:t>
            </a:r>
            <a:r>
              <a:rPr lang="ar-JO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من عدوى الجلد فما </a:t>
            </a:r>
            <a:r>
              <a:rPr lang="ar-JO" sz="1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بفيد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anti-DNAs after skin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 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have low C3, normalize after 6-8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wk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1887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water restriction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oop diuretics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(if there is sever edema+ HTN. </a:t>
            </a:r>
            <a:r>
              <a:rPr lang="en-US" sz="2000" dirty="0" err="1" smtClean="0">
                <a:solidFill>
                  <a:srgbClr val="0070C0"/>
                </a:solidFill>
              </a:rPr>
              <a:t>Bumetanide</a:t>
            </a:r>
            <a:r>
              <a:rPr lang="en-US" sz="2000" dirty="0" smtClean="0">
                <a:solidFill>
                  <a:srgbClr val="0070C0"/>
                </a:solidFill>
              </a:rPr>
              <a:t>, </a:t>
            </a:r>
            <a:r>
              <a:rPr lang="en-US" sz="2000" dirty="0" err="1" smtClean="0">
                <a:solidFill>
                  <a:srgbClr val="0070C0"/>
                </a:solidFill>
              </a:rPr>
              <a:t>Ethacrynic</a:t>
            </a:r>
            <a:r>
              <a:rPr lang="en-US" sz="2000" dirty="0" smtClean="0">
                <a:solidFill>
                  <a:srgbClr val="0070C0"/>
                </a:solidFill>
              </a:rPr>
              <a:t> acid, </a:t>
            </a:r>
            <a:r>
              <a:rPr lang="en-US" sz="2000" dirty="0" err="1" smtClean="0">
                <a:solidFill>
                  <a:srgbClr val="0070C0"/>
                </a:solidFill>
              </a:rPr>
              <a:t>Furosemide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nti-HTN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drugs, calcium channel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blockers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(don’t give ACEI because they decrease the GFR)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(high dose within 3 days)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corticosteroids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crescentic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RPGN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 corticosteroids are not part of treatment protocols)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Dialysis in ARF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602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Prognosis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PSGN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resolve in 6-8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proteinuria for 6 m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1-2 y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Excellent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term outcome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recurrence, Mortality &lt;1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 of strep. infection cases get PSGN</a:t>
            </a:r>
          </a:p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 gets renal failure and needs dialysis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416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E39F26-8B0D-4B6E-9A42-B48A45647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900" y="1208052"/>
            <a:ext cx="6172200" cy="8001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Glomerular Causes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89CA8B-4031-4D11-899D-868704AB9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24" y="2171699"/>
            <a:ext cx="10476854" cy="3872639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personal or family history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microscopic +/- intermittent gross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coinciding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within days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intercurrent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characteristic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nephropathy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alport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((**whereas PSGN,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needs 2 weeks to appear))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IgA nephropathy may present with,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proteinuria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GN.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raised serum IgA is sensitive but not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</a:p>
          <a:p>
            <a:pPr marL="82296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Henoch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Schonlein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Purpura (HSP) Nephritis is preceded by a history of abdominal pain, bloody stools,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vasculitic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rash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arthritis,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nephritis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36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manifestations, PSGN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0040" y="1825625"/>
            <a:ext cx="11631168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Nephritic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syndrome: (edema, oliguria, HTN,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azotemia )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Gross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30-70% resolves in 1-2 wk, cola urine, relapses appear after infection and exercise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proteinuria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Edema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salt &amp; water retention, oliguria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resolves in 4 wk </a:t>
            </a:r>
            <a:r>
              <a:rPr lang="ar-JO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عشان </a:t>
            </a:r>
            <a:r>
              <a:rPr lang="ar-JO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هيك</a:t>
            </a:r>
            <a:r>
              <a:rPr lang="ar-JO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JO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ادوية</a:t>
            </a:r>
            <a:r>
              <a:rPr lang="ar-JO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الضغط اللي </a:t>
            </a:r>
            <a:r>
              <a:rPr lang="ar-JO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اعطيته</a:t>
            </a:r>
            <a:r>
              <a:rPr lang="ar-JO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JO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اياهم</a:t>
            </a:r>
            <a:r>
              <a:rPr lang="ar-JO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بالبداية </a:t>
            </a:r>
            <a:r>
              <a:rPr lang="ar-JO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بحكيله</a:t>
            </a:r>
            <a:r>
              <a:rPr lang="ar-JO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يوقفها بعد شهر, ما رح يظل مستمر عليهم على طول!!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Malaise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lethargy, flank pain</a:t>
            </a:r>
          </a:p>
        </p:txBody>
      </p:sp>
    </p:spTree>
    <p:extLst>
      <p:ext uri="{BB962C8B-B14F-4D97-AF65-F5344CB8AC3E}">
        <p14:creationId xmlns="" xmlns:p14="http://schemas.microsoft.com/office/powerpoint/2010/main" val="2635509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6F0602-22CA-4A16-B4B1-9C0A9966D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480" y="0"/>
            <a:ext cx="5572124" cy="1123499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Glomerular Causes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C22029-3FAE-45CF-A473-CD2312BF8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906274"/>
            <a:ext cx="11345332" cy="4172796"/>
          </a:xfrm>
        </p:spPr>
        <p:txBody>
          <a:bodyPr>
            <a:no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Nephritis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(female older than 10 y):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arthritis, polymorphic rash, weight loss, mouth ulcers, malaise,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lethargy,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cytopenias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both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C3, C4,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immunoglobulins, raised ANA or ds-DNA antibody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vasculitic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rash not typical of HSP should prompt testing for SLE and other systemic vasculitides via anti-neutrophil cytoplasmic antibodies (ANCA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HUS: preceded by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bloody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diarrhea. hemolytic anemia, thrombocytopenia, and acute renal impairment. Diagnosis is confirmed by stool culture and serology for 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coli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O157, the most common causative organism in the UK.</a:t>
            </a: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Hemoptysis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suggests the rare diagnosis of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Goodpasture’s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Syndrome or </a:t>
            </a:r>
            <a:r>
              <a:rPr lang="en-US" sz="2400" dirty="0" smtClean="0">
                <a:solidFill>
                  <a:srgbClr val="0070C0"/>
                </a:solidFill>
              </a:rPr>
              <a:t>Wegener's syndrome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confirmed by anti-GBM antibody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titre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20040" y="1005840"/>
            <a:ext cx="6634252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 adults: </a:t>
            </a:r>
            <a:r>
              <a:rPr lang="en-US" dirty="0" err="1" smtClean="0">
                <a:solidFill>
                  <a:srgbClr val="0070C0"/>
                </a:solidFill>
              </a:rPr>
              <a:t>sle</a:t>
            </a:r>
            <a:r>
              <a:rPr lang="en-US" dirty="0" smtClean="0">
                <a:solidFill>
                  <a:srgbClr val="0070C0"/>
                </a:solidFill>
              </a:rPr>
              <a:t> is detected first then nephritis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In children: nephritis is detected first  then </a:t>
            </a:r>
            <a:r>
              <a:rPr lang="en-US" dirty="0" err="1" smtClean="0">
                <a:solidFill>
                  <a:srgbClr val="0070C0"/>
                </a:solidFill>
              </a:rPr>
              <a:t>sle</a:t>
            </a:r>
            <a:r>
              <a:rPr lang="en-US" dirty="0" smtClean="0">
                <a:solidFill>
                  <a:srgbClr val="0070C0"/>
                </a:solidFill>
              </a:rPr>
              <a:t> as </a:t>
            </a:r>
            <a:r>
              <a:rPr lang="en-US" dirty="0" err="1" smtClean="0">
                <a:solidFill>
                  <a:srgbClr val="0070C0"/>
                </a:solidFill>
              </a:rPr>
              <a:t>Dx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So any child older than 10y come with nephritis you must exclude </a:t>
            </a:r>
            <a:r>
              <a:rPr lang="en-US" dirty="0" err="1" smtClean="0">
                <a:solidFill>
                  <a:srgbClr val="0070C0"/>
                </a:solidFill>
              </a:rPr>
              <a:t>sle</a:t>
            </a:r>
            <a:endParaRPr lang="ar-JO" dirty="0">
              <a:solidFill>
                <a:srgbClr val="0070C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8485632" y="1554480"/>
            <a:ext cx="250902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**</a:t>
            </a:r>
            <a:r>
              <a:rPr lang="en-US" dirty="0" err="1" smtClean="0">
                <a:solidFill>
                  <a:srgbClr val="0070C0"/>
                </a:solidFill>
              </a:rPr>
              <a:t>IgA</a:t>
            </a:r>
            <a:r>
              <a:rPr lang="en-US" dirty="0" smtClean="0">
                <a:solidFill>
                  <a:srgbClr val="0070C0"/>
                </a:solidFill>
              </a:rPr>
              <a:t> GN 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 normal c3,4</a:t>
            </a:r>
            <a:endParaRPr lang="ar-JO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54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Indications for biopsy in PSGN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complement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 PSGN they are transient low, if normal think of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patient presents 2-3 days after upper resp. tract infection (it's IgA nephropathy)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suggests nephritic nephrotic syndrome (it might be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membranoproliferative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lupus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i.e. its a systemic disease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complement doesn't come back to normal after 8-12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(renal impairment,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persistant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low complement think of rapid progressive GN or another diagnosis)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progressive course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8549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Dipstick testing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 positive: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 in hemolytic anemia esp. in intravascular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hemolysis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G6PD),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myoglobin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(muscular origin),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oxidizing agent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hypochlorite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(materials used to sterilize children)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UTI- microbial peroxidases</a:t>
            </a: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 negative; reducing substances as Ascorbic acids, high specific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gravity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 concentrated urine)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66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Hemolytic-Uremic Syndrome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عنوان فرعي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8114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Hemolytic-Uremic Syndrome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(–ve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coombs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icroangiopathic hemolytic anemia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(means: +ve </a:t>
            </a:r>
            <a:r>
              <a:rPr lang="en-US" sz="2000" dirty="0" err="1" smtClean="0">
                <a:solidFill>
                  <a:srgbClr val="0070C0"/>
                </a:solidFill>
              </a:rPr>
              <a:t>schistocytes</a:t>
            </a:r>
            <a:r>
              <a:rPr lang="en-US" sz="2000" dirty="0" smtClean="0">
                <a:solidFill>
                  <a:srgbClr val="0070C0"/>
                </a:solidFill>
              </a:rPr>
              <a:t> in the blood film, high </a:t>
            </a:r>
            <a:r>
              <a:rPr lang="en-US" sz="2000" dirty="0" err="1" smtClean="0">
                <a:solidFill>
                  <a:srgbClr val="0070C0"/>
                </a:solidFill>
              </a:rPr>
              <a:t>retic</a:t>
            </a:r>
            <a:r>
              <a:rPr lang="en-US" sz="2000" dirty="0" smtClean="0">
                <a:solidFill>
                  <a:srgbClr val="0070C0"/>
                </a:solidFill>
              </a:rPr>
              <a:t>, high LDH, low </a:t>
            </a:r>
            <a:r>
              <a:rPr lang="en-US" sz="2000" dirty="0" err="1" smtClean="0">
                <a:solidFill>
                  <a:srgbClr val="0070C0"/>
                </a:solidFill>
              </a:rPr>
              <a:t>haptoglobin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hrombocytopenia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enal insufficiency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Etiology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D+ HUS: 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Shigella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dysenteriae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type 1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E. coli O157:H7, E. coli O104:H </a:t>
            </a:r>
            <a:r>
              <a:rPr 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 any microorganism produce </a:t>
            </a:r>
            <a:r>
              <a:rPr lang="en-US" sz="2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shiga</a:t>
            </a:r>
            <a:r>
              <a:rPr 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like toxin)</a:t>
            </a:r>
            <a:endParaRPr lang="en-US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neuraminidase-producing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Streptococcus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pneumoniae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+ve </a:t>
            </a:r>
            <a:r>
              <a:rPr lang="en-US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coombs</a:t>
            </a:r>
            <a:r>
              <a:rPr lang="en-US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test)  </a:t>
            </a:r>
            <a:r>
              <a:rPr lang="ar-JO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معلومة مهمة</a:t>
            </a:r>
            <a:endParaRPr lang="en-US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964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Hemolytic-Uremic Syndrome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Negative HUS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661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Genetic: factor H deficiency, membrane cofactor protein (CD46) abnormalities , factor 1 deficiency , factor B mutation,  C3 mutations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(alternative pathway)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Acquired anti-C3 AB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Immune-mediated factor H deficiency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ADAMTS13 abnormalities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(producing TTP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HUS+ CNS disorder+ fever)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(ADAMTS13:cleaving factor act at the end of clotting pathway)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Infectious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HIV 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(don’t forget e.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coli+strep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Antiphospholipid syndrome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Lupus, Scleroderma, Malignant hypertension,  Malignancy, (Pregnancy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hellp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syndrome)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Mitomycin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Quinidine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Ticlopidine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Clopidogrel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Calcineurin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inhibitors, Oral contraception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Deficiency in cobalamin C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Transplant-associated TMA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3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Prognosis HUS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arly recognition, intensive supportive care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  D+ HUS is &lt;5% in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Dialysis in 50%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patinets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(transient dialysis)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5% dialysis  dependent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30%  CKD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(needs dialysis+ transplant)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Pneumococci associated 20% mortality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(bad disease)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familial and the genetic; progressive or relapsing, poor prognosis and recurrence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2648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48640" y="1825625"/>
            <a:ext cx="11393424" cy="435133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D+ HUS: Supportive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(care of anemia, BP, electrolytes disturbances, fluid overload,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hyperk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Pneumoccocal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Prompt disease treatment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(drain the abscess if present and give good antibiotics)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RBC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 avoid giving plasma containing t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hemolytic anemia)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Plasma therapy in genetic , ADAMST13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Eculizumab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(monoclonal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against factor 5)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8790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eaLnBrk="1" hangingPunct="1"/>
            <a:r>
              <a:rPr lang="en-CA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</a:t>
            </a:r>
            <a:r>
              <a:rPr lang="en-C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Nephropathy</a:t>
            </a:r>
            <a:endParaRPr lang="ar-JO" alt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 nephropathy is the most common chronic glomerular disease in children causing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persistent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microscopic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is characterized by a predominance of IgA within mesangial glomerular deposits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absence of systemic disease </a:t>
            </a:r>
          </a:p>
          <a:p>
            <a:pPr marL="0" indent="0">
              <a:buNone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diagnosis requires a kidney biopsy, which is performed when clinical features warrant confirmation of the diagnosis or characterization of the histologic severity, which might affect therapeutic decisions.</a:t>
            </a:r>
            <a:endParaRPr lang="ar-J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252565" y="1121789"/>
            <a:ext cx="893943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Most common cause of microscopic </a:t>
            </a:r>
            <a:r>
              <a:rPr lang="en-US" dirty="0" err="1" smtClean="0">
                <a:solidFill>
                  <a:srgbClr val="0070C0"/>
                </a:solidFill>
              </a:rPr>
              <a:t>hematuria</a:t>
            </a:r>
            <a:r>
              <a:rPr lang="en-US" dirty="0" smtClean="0">
                <a:solidFill>
                  <a:srgbClr val="0070C0"/>
                </a:solidFill>
              </a:rPr>
              <a:t>: cystitis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Most common causes of </a:t>
            </a:r>
            <a:r>
              <a:rPr lang="en-US" dirty="0" smtClean="0">
                <a:solidFill>
                  <a:srgbClr val="FF0000"/>
                </a:solidFill>
              </a:rPr>
              <a:t>persistent</a:t>
            </a:r>
            <a:r>
              <a:rPr lang="en-US" dirty="0" smtClean="0">
                <a:solidFill>
                  <a:srgbClr val="0070C0"/>
                </a:solidFill>
              </a:rPr>
              <a:t> microscopic/ </a:t>
            </a:r>
            <a:r>
              <a:rPr lang="en-US" dirty="0" smtClean="0">
                <a:solidFill>
                  <a:srgbClr val="FF0000"/>
                </a:solidFill>
              </a:rPr>
              <a:t>recurrent</a:t>
            </a:r>
            <a:r>
              <a:rPr lang="en-US" dirty="0" smtClean="0">
                <a:solidFill>
                  <a:srgbClr val="0070C0"/>
                </a:solidFill>
              </a:rPr>
              <a:t> gross </a:t>
            </a:r>
            <a:r>
              <a:rPr lang="en-US" dirty="0" err="1" smtClean="0">
                <a:solidFill>
                  <a:srgbClr val="0070C0"/>
                </a:solidFill>
              </a:rPr>
              <a:t>hematuria</a:t>
            </a:r>
            <a:r>
              <a:rPr lang="en-US" dirty="0" smtClean="0">
                <a:solidFill>
                  <a:srgbClr val="0070C0"/>
                </a:solidFill>
              </a:rPr>
              <a:t> : </a:t>
            </a:r>
            <a:r>
              <a:rPr lang="en-US" dirty="0" err="1" smtClean="0">
                <a:solidFill>
                  <a:srgbClr val="0070C0"/>
                </a:solidFill>
              </a:rPr>
              <a:t>IgA</a:t>
            </a:r>
            <a:r>
              <a:rPr lang="en-US" dirty="0" smtClean="0">
                <a:solidFill>
                  <a:srgbClr val="0070C0"/>
                </a:solidFill>
              </a:rPr>
              <a:t> nephropathy</a:t>
            </a:r>
            <a:endParaRPr lang="ar-JO" dirty="0">
              <a:solidFill>
                <a:srgbClr val="0070C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81541" y="5879951"/>
            <a:ext cx="1151045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Biopsy done after one year of the </a:t>
            </a:r>
            <a:r>
              <a:rPr lang="en-US" dirty="0" err="1" smtClean="0">
                <a:solidFill>
                  <a:srgbClr val="0070C0"/>
                </a:solidFill>
              </a:rPr>
              <a:t>hematuria</a:t>
            </a:r>
            <a:r>
              <a:rPr lang="en-US" dirty="0" smtClean="0">
                <a:solidFill>
                  <a:srgbClr val="0070C0"/>
                </a:solidFill>
              </a:rPr>
              <a:t> if the pt. is free of signs (before: think of PSGN, </a:t>
            </a:r>
            <a:r>
              <a:rPr lang="en-US" dirty="0" err="1" smtClean="0">
                <a:solidFill>
                  <a:srgbClr val="0070C0"/>
                </a:solidFill>
              </a:rPr>
              <a:t>hematuria</a:t>
            </a:r>
            <a:r>
              <a:rPr lang="en-US" dirty="0" smtClean="0">
                <a:solidFill>
                  <a:srgbClr val="0070C0"/>
                </a:solidFill>
              </a:rPr>
              <a:t> may persist for 1y)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621024" y="2542032"/>
            <a:ext cx="154401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b="1" dirty="0" smtClean="0">
                <a:solidFill>
                  <a:srgbClr val="FF0000"/>
                </a:solidFill>
              </a:rPr>
              <a:t>معلومة مهمة كثير</a:t>
            </a:r>
            <a:endParaRPr lang="ar-J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720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Pathology and pathologic diagnosis </a:t>
            </a:r>
            <a:endParaRPr lang="ar-J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5176" y="1825624"/>
            <a:ext cx="11088624" cy="475805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Focal and segmental mesangial proliferation 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pithelial cell crescent formation and sclerosis. 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 deposits in the mesangium are often accompanied by C3 complement 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 nephropathy is an immune complex disease initiated by excessive amounts of poorly glycosylated  IgA and formation of IgG against it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abnormalities identified in the IgA system have also been observed in patients with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Henoch-Schönlein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purpura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(HSP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IgA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nephropathy with systemic manifestations) </a:t>
            </a:r>
          </a:p>
          <a:p>
            <a:pPr>
              <a:defRPr/>
            </a:pP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Histopath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 Features of HSP nephritis similar to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IgA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nephritis: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mesangial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proliferative,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IgA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deposition in the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mesangium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Familial clustering of IgA nephropathy cases suggests the importance of genetic factors. </a:t>
            </a:r>
            <a:endParaRPr lang="ar-J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3658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 Nephropathy</a:t>
            </a:r>
            <a:endParaRPr lang="ar-JO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7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 nephropathy is seen more often in male than in female patients </a:t>
            </a:r>
            <a:r>
              <a:rPr lang="en-C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2:1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C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Mainly present in the </a:t>
            </a:r>
            <a:r>
              <a:rPr lang="en-CA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altLang="en-US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CA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3</a:t>
            </a:r>
            <a:r>
              <a:rPr lang="en-CA" altLang="en-US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CA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decade </a:t>
            </a:r>
          </a:p>
          <a:p>
            <a:pPr algn="l"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igh predisposition to IgA nephropathy in Southeast Asia, with the lowest prevalence in Africa</a:t>
            </a:r>
          </a:p>
        </p:txBody>
      </p:sp>
    </p:spTree>
    <p:extLst>
      <p:ext uri="{BB962C8B-B14F-4D97-AF65-F5344CB8AC3E}">
        <p14:creationId xmlns="" xmlns:p14="http://schemas.microsoft.com/office/powerpoint/2010/main" val="32193963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9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 nephropathy; presentation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present in anyway </a:t>
            </a:r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3228"/>
            <a:ext cx="10515600" cy="43513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present: recurrent gross 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hematuria following  URTI 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(1-2 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days post infection)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gastrointestinal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arely  present with rapidly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progressive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nd-stage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failure during childhood (uncommon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ar-JO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Asymptomatic 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microscopic hematuria</a:t>
            </a:r>
            <a:endParaRPr lang="ar-JO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Proteinuria &lt;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1,000 mg/24 hr</a:t>
            </a:r>
            <a:r>
              <a:rPr lang="ar-J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Nephrotic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syndrome </a:t>
            </a:r>
          </a:p>
          <a:p>
            <a:pPr>
              <a:defRPr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Acute 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Nephritis </a:t>
            </a:r>
            <a:endParaRPr lang="ar-JO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Mild to moderate hypertension but is rarely severe enough</a:t>
            </a:r>
            <a:endParaRPr lang="ar-JO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Mixed 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Nephritic/Nephrotic</a:t>
            </a:r>
          </a:p>
          <a:p>
            <a:pPr>
              <a:defRPr/>
            </a:pP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4776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IgA nephropathy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ppropriate BP control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management of significant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proteinuria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 inhibitors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angiotensin II receptor antagonists are  effective in reducing proteinuria and retarding the rate of disease progression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 oil, which contains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anti-inflammatory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omega-3 polyunsaturated fatty acids, may decrease the rate of disease progression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adults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Immunosuppressive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therapy with corticosteroids is recommended if ACE inhibitors ineffective 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Tonsillectomy!! 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 avoid recurrent infections)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IgA nephropathy may undergo successful kidney transplantation. Although recurrent disease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frequent 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10-15%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allograft loss occurs in only 15–30% of patient</a:t>
            </a:r>
            <a:endParaRPr lang="ar-J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11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</a:t>
            </a:r>
            <a:r>
              <a:rPr lang="en-US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2425" indent="-342900">
              <a:spcBef>
                <a:spcPts val="71"/>
              </a:spcBef>
              <a:buClr>
                <a:srgbClr val="3333CC"/>
              </a:buClr>
              <a:buSzPct val="58928"/>
              <a:tabLst>
                <a:tab pos="266224" algn="l"/>
                <a:tab pos="266700" algn="l"/>
              </a:tabLst>
            </a:pPr>
            <a:r>
              <a:rPr lang="en-US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Hemoglobinuria: </a:t>
            </a: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G6PD</a:t>
            </a:r>
            <a:r>
              <a:rPr lang="en-US" spc="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deficiency+ </a:t>
            </a:r>
            <a:r>
              <a:rPr lang="en-US" sz="2200" spc="-4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hemolytic anemia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8"/>
              </a:spcBef>
              <a:buClr>
                <a:srgbClr val="3333CC"/>
              </a:buClr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42900">
              <a:buClr>
                <a:srgbClr val="3333CC"/>
              </a:buClr>
              <a:buSzPct val="58928"/>
              <a:tabLst>
                <a:tab pos="266224" algn="l"/>
                <a:tab pos="266700" algn="l"/>
              </a:tabLst>
            </a:pPr>
            <a:r>
              <a:rPr lang="en-US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Myoglobinuria</a:t>
            </a:r>
            <a:r>
              <a:rPr lang="en-US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trauma, seizures, rhabdomyolysis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8"/>
              </a:spcBef>
              <a:buClr>
                <a:srgbClr val="3333CC"/>
              </a:buClr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42900">
              <a:buClr>
                <a:srgbClr val="3333CC"/>
              </a:buClr>
              <a:buSzPct val="58928"/>
              <a:tabLst>
                <a:tab pos="266224" algn="l"/>
                <a:tab pos="266700" algn="l"/>
              </a:tabLst>
            </a:pP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pc="-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rifampicin</a:t>
            </a:r>
            <a:r>
              <a:rPr lang="en-US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spc="-8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metronidazole</a:t>
            </a:r>
            <a:r>
              <a:rPr lang="en-US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food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8"/>
              </a:spcBef>
              <a:buClr>
                <a:srgbClr val="3333CC"/>
              </a:buClr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42900">
              <a:buClr>
                <a:srgbClr val="3333CC"/>
              </a:buClr>
              <a:buSzPct val="58928"/>
              <a:tabLst>
                <a:tab pos="266224" algn="l"/>
                <a:tab pos="266700" algn="l"/>
              </a:tabLst>
            </a:pP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Inborn errors of</a:t>
            </a:r>
            <a:r>
              <a:rPr lang="en-US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metabolism (</a:t>
            </a:r>
            <a:r>
              <a:rPr lang="en-US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porphyria)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8"/>
              </a:spcBef>
              <a:buClr>
                <a:srgbClr val="3333CC"/>
              </a:buClr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42900">
              <a:buClr>
                <a:srgbClr val="3333CC"/>
              </a:buClr>
              <a:buSzPct val="58928"/>
              <a:tabLst>
                <a:tab pos="266224" algn="l"/>
                <a:tab pos="266700" algn="l"/>
              </a:tabLst>
            </a:pPr>
            <a:r>
              <a:rPr lang="en-US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Urate</a:t>
            </a:r>
            <a:r>
              <a:rPr lang="en-US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8"/>
              </a:spcBef>
              <a:buClr>
                <a:srgbClr val="3333CC"/>
              </a:buClr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42900">
              <a:spcBef>
                <a:spcPts val="4"/>
              </a:spcBef>
              <a:buClr>
                <a:srgbClr val="3333CC"/>
              </a:buClr>
              <a:buSzPct val="58928"/>
              <a:tabLst>
                <a:tab pos="266224" algn="l"/>
                <a:tab pos="266700" algn="l"/>
              </a:tabLst>
            </a:pPr>
            <a:r>
              <a:rPr lang="en-US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r>
              <a:rPr lang="en-US" spc="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macroscopic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00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  IgA Nephropathy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Serum IgA levels have no diagnostic value because they are elevated in only 15% of pediatric patients</a:t>
            </a:r>
            <a:endParaRPr lang="ar-JO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Definite diagnosis </a:t>
            </a:r>
            <a:r>
              <a:rPr lang="en-C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 kidney </a:t>
            </a:r>
            <a:r>
              <a:rPr lang="en-CA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biopsy</a:t>
            </a:r>
            <a:r>
              <a:rPr lang="en-C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mesangial proliferative form of GN with predominance of IgA deposition by </a:t>
            </a:r>
            <a:r>
              <a:rPr lang="en-CA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immunofluorescence</a:t>
            </a:r>
            <a:r>
              <a:rPr lang="en-C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CA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en-C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serum C3 and </a:t>
            </a:r>
            <a:r>
              <a:rPr lang="en-C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C4 in the blood</a:t>
            </a:r>
            <a:endParaRPr lang="en-CA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91371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Prognosis and Treatment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rogressive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develops in 20–30% of adult patients 15-20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after disease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onset</a:t>
            </a:r>
          </a:p>
          <a:p>
            <a:pPr marL="0" indent="0">
              <a:buNone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prognostic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indicators: persistent hypertension, diminished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function, significant increasing 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prolonged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proteinuria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more severe prognosis is correlated with histologic evidence of diffuse mesangial proliferation, extensive glomerular crescents, glomerulosclerosis, and diffuse tubulointerstitial changes, including inflammation and fibrosis. </a:t>
            </a:r>
          </a:p>
          <a:p>
            <a:pPr marL="0" indent="0">
              <a:buNone/>
              <a:defRPr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165412" y="2626659"/>
            <a:ext cx="754571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Rapid progressive nephritis due to </a:t>
            </a:r>
            <a:r>
              <a:rPr lang="en-US" dirty="0" err="1" smtClean="0">
                <a:solidFill>
                  <a:srgbClr val="0070C0"/>
                </a:solidFill>
              </a:rPr>
              <a:t>IgA</a:t>
            </a:r>
            <a:r>
              <a:rPr lang="en-US" dirty="0" smtClean="0">
                <a:solidFill>
                  <a:srgbClr val="0070C0"/>
                </a:solidFill>
              </a:rPr>
              <a:t> in adults more frequent than in children</a:t>
            </a:r>
            <a:endParaRPr lang="ar-JO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69988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Alport syndrome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indent="-457200">
              <a:spcBef>
                <a:spcPts val="95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XL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"/>
              </a:spcBef>
              <a:buClr>
                <a:srgbClr val="3333CC"/>
              </a:buClr>
            </a:pPr>
            <a:endParaRPr lang="en-US" sz="3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5080" indent="-457200">
              <a:lnSpc>
                <a:spcPts val="3020"/>
              </a:lnSpc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en-US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</a:t>
            </a: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failure, sensorineural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deafness higher 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frequency, ocular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changes(anterior 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lenticonus, retinal</a:t>
            </a:r>
            <a:r>
              <a:rPr lang="en-US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0"/>
              </a:spcBef>
              <a:buClr>
                <a:srgbClr val="3333CC"/>
              </a:buClr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299720" indent="-457200">
              <a:lnSpc>
                <a:spcPts val="3020"/>
              </a:lnSpc>
              <a:buClr>
                <a:srgbClr val="3333CC"/>
              </a:buClr>
              <a:buSzPct val="58928"/>
              <a:tabLst>
                <a:tab pos="354965" algn="l"/>
                <a:tab pos="355600" algn="l"/>
                <a:tab pos="3875404" algn="l"/>
              </a:tabLst>
            </a:pP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as</a:t>
            </a:r>
            <a:r>
              <a:rPr lang="en-US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recurrent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macroscopic  </a:t>
            </a:r>
            <a:r>
              <a:rPr lang="en-US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URTI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"/>
              </a:spcBef>
              <a:buClr>
                <a:srgbClr val="3333CC"/>
              </a:buClr>
            </a:pP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Proteinuria, Hypertension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</a:t>
            </a:r>
            <a:r>
              <a:rPr lang="en-US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CKD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481328" y="5925312"/>
            <a:ext cx="631839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3y old Child with recurrent gross </a:t>
            </a:r>
            <a:r>
              <a:rPr lang="en-US" dirty="0" err="1" smtClean="0">
                <a:solidFill>
                  <a:srgbClr val="0070C0"/>
                </a:solidFill>
              </a:rPr>
              <a:t>hematuria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en-US" dirty="0" err="1" smtClean="0">
                <a:solidFill>
                  <a:srgbClr val="0070C0"/>
                </a:solidFill>
              </a:rPr>
              <a:t>alport</a:t>
            </a:r>
            <a:r>
              <a:rPr lang="en-US" dirty="0" smtClean="0">
                <a:solidFill>
                  <a:srgbClr val="0070C0"/>
                </a:solidFill>
              </a:rPr>
              <a:t> more than </a:t>
            </a:r>
            <a:r>
              <a:rPr lang="en-US" dirty="0" err="1" smtClean="0">
                <a:solidFill>
                  <a:srgbClr val="0070C0"/>
                </a:solidFill>
              </a:rPr>
              <a:t>IgA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&gt;10y: think of </a:t>
            </a:r>
            <a:r>
              <a:rPr lang="en-US" dirty="0" err="1" smtClean="0">
                <a:solidFill>
                  <a:srgbClr val="0070C0"/>
                </a:solidFill>
              </a:rPr>
              <a:t>IgA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ar-JO" dirty="0">
              <a:solidFill>
                <a:srgbClr val="0070C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039906" y="2330824"/>
            <a:ext cx="815800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dirty="0" smtClean="0">
                <a:solidFill>
                  <a:srgbClr val="0070C0"/>
                </a:solidFill>
              </a:rPr>
              <a:t>بالتالي </a:t>
            </a:r>
            <a:r>
              <a:rPr lang="ar-JO" dirty="0" err="1" smtClean="0">
                <a:solidFill>
                  <a:srgbClr val="0070C0"/>
                </a:solidFill>
              </a:rPr>
              <a:t>بدي</a:t>
            </a:r>
            <a:r>
              <a:rPr lang="ar-JO" dirty="0" smtClean="0">
                <a:solidFill>
                  <a:srgbClr val="0070C0"/>
                </a:solidFill>
              </a:rPr>
              <a:t> اسأل عن </a:t>
            </a:r>
            <a:r>
              <a:rPr lang="ar-JO" dirty="0" err="1" smtClean="0">
                <a:solidFill>
                  <a:srgbClr val="0070C0"/>
                </a:solidFill>
              </a:rPr>
              <a:t>اخواله</a:t>
            </a:r>
            <a:r>
              <a:rPr lang="ar-JO" dirty="0" smtClean="0">
                <a:solidFill>
                  <a:srgbClr val="0070C0"/>
                </a:solidFill>
              </a:rPr>
              <a:t> </a:t>
            </a:r>
            <a:r>
              <a:rPr lang="ar-JO" dirty="0" err="1" smtClean="0">
                <a:solidFill>
                  <a:srgbClr val="0070C0"/>
                </a:solidFill>
              </a:rPr>
              <a:t>اذا</a:t>
            </a:r>
            <a:r>
              <a:rPr lang="ar-JO" dirty="0" smtClean="0">
                <a:solidFill>
                  <a:srgbClr val="0070C0"/>
                </a:solidFill>
              </a:rPr>
              <a:t> عندهم </a:t>
            </a:r>
            <a:r>
              <a:rPr lang="ar-JO" dirty="0" err="1" smtClean="0">
                <a:solidFill>
                  <a:srgbClr val="0070C0"/>
                </a:solidFill>
              </a:rPr>
              <a:t>امراض</a:t>
            </a:r>
            <a:r>
              <a:rPr lang="ar-JO" dirty="0" smtClean="0">
                <a:solidFill>
                  <a:srgbClr val="0070C0"/>
                </a:solidFill>
              </a:rPr>
              <a:t> بالكلى </a:t>
            </a:r>
            <a:r>
              <a:rPr lang="ar-JO" dirty="0" err="1" smtClean="0">
                <a:solidFill>
                  <a:srgbClr val="0070C0"/>
                </a:solidFill>
              </a:rPr>
              <a:t>او</a:t>
            </a:r>
            <a:r>
              <a:rPr lang="ar-JO" dirty="0" smtClean="0">
                <a:solidFill>
                  <a:srgbClr val="0070C0"/>
                </a:solidFill>
              </a:rPr>
              <a:t> فقدان سمع </a:t>
            </a:r>
            <a:r>
              <a:rPr lang="ar-JO" dirty="0" err="1" smtClean="0">
                <a:solidFill>
                  <a:srgbClr val="0070C0"/>
                </a:solidFill>
              </a:rPr>
              <a:t>او</a:t>
            </a:r>
            <a:r>
              <a:rPr lang="ar-JO" dirty="0" smtClean="0">
                <a:solidFill>
                  <a:srgbClr val="0070C0"/>
                </a:solidFill>
              </a:rPr>
              <a:t> مشاكل بالنظر </a:t>
            </a:r>
            <a:r>
              <a:rPr lang="ar-JO" dirty="0" err="1" smtClean="0">
                <a:solidFill>
                  <a:srgbClr val="0070C0"/>
                </a:solidFill>
              </a:rPr>
              <a:t>او</a:t>
            </a:r>
            <a:r>
              <a:rPr lang="ar-JO" dirty="0" smtClean="0">
                <a:solidFill>
                  <a:srgbClr val="0070C0"/>
                </a:solidFill>
              </a:rPr>
              <a:t> زراعة كلى </a:t>
            </a:r>
            <a:r>
              <a:rPr lang="ar-JO" dirty="0" err="1" smtClean="0">
                <a:solidFill>
                  <a:srgbClr val="0070C0"/>
                </a:solidFill>
              </a:rPr>
              <a:t>او</a:t>
            </a:r>
            <a:r>
              <a:rPr lang="ar-JO" dirty="0" smtClean="0">
                <a:solidFill>
                  <a:srgbClr val="0070C0"/>
                </a:solidFill>
              </a:rPr>
              <a:t> غسيل </a:t>
            </a:r>
            <a:endParaRPr lang="ar-JO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5445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Alport syndrome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265" marR="5080" indent="-457200">
              <a:spcBef>
                <a:spcPts val="95"/>
              </a:spcBef>
              <a:buClr>
                <a:srgbClr val="3333CC"/>
              </a:buClr>
              <a:buSzPct val="58928"/>
              <a:tabLst>
                <a:tab pos="354965" algn="l"/>
                <a:tab pos="356235" algn="l"/>
              </a:tabLst>
            </a:pPr>
            <a:r>
              <a:rPr lang="en-US" spc="-10" dirty="0">
                <a:latin typeface="Sitka Display" pitchFamily="2" charset="0"/>
                <a:cs typeface="Tahoma"/>
              </a:rPr>
              <a:t>Diagnosis </a:t>
            </a:r>
            <a:r>
              <a:rPr lang="en-US" spc="-5" dirty="0">
                <a:latin typeface="Sitka Display" pitchFamily="2" charset="0"/>
                <a:cs typeface="Tahoma"/>
              </a:rPr>
              <a:t>by </a:t>
            </a:r>
            <a:r>
              <a:rPr lang="en-US" spc="-10" dirty="0">
                <a:latin typeface="Sitka Display" pitchFamily="2" charset="0"/>
                <a:cs typeface="Tahoma"/>
              </a:rPr>
              <a:t>EM</a:t>
            </a:r>
            <a:r>
              <a:rPr lang="en-US" spc="-10" dirty="0" smtClean="0">
                <a:latin typeface="Sitka Display" pitchFamily="2" charset="0"/>
                <a:cs typeface="Tahoma"/>
              </a:rPr>
              <a:t>: Thinning </a:t>
            </a:r>
            <a:r>
              <a:rPr lang="en-US" spc="-5" dirty="0">
                <a:latin typeface="Sitka Display" pitchFamily="2" charset="0"/>
                <a:cs typeface="Tahoma"/>
              </a:rPr>
              <a:t>of GBM</a:t>
            </a:r>
            <a:r>
              <a:rPr lang="en-US" spc="-5" dirty="0" smtClean="0">
                <a:latin typeface="Sitka Display" pitchFamily="2" charset="0"/>
                <a:cs typeface="Tahoma"/>
              </a:rPr>
              <a:t>, split </a:t>
            </a:r>
            <a:r>
              <a:rPr lang="en-US" spc="-5" dirty="0">
                <a:latin typeface="Sitka Display" pitchFamily="2" charset="0"/>
                <a:cs typeface="Tahoma"/>
              </a:rPr>
              <a:t>and  duplicated lamina densa</a:t>
            </a:r>
            <a:r>
              <a:rPr lang="en-US" spc="-5" dirty="0" smtClean="0">
                <a:latin typeface="Sitka Display" pitchFamily="2" charset="0"/>
                <a:cs typeface="Tahoma"/>
              </a:rPr>
              <a:t>, basket</a:t>
            </a:r>
            <a:r>
              <a:rPr lang="en-US" spc="65" dirty="0" smtClean="0">
                <a:latin typeface="Sitka Display" pitchFamily="2" charset="0"/>
                <a:cs typeface="Tahoma"/>
              </a:rPr>
              <a:t> </a:t>
            </a:r>
            <a:r>
              <a:rPr lang="en-US" spc="-15" dirty="0">
                <a:latin typeface="Sitka Display" pitchFamily="2" charset="0"/>
                <a:cs typeface="Tahoma"/>
              </a:rPr>
              <a:t>weave</a:t>
            </a:r>
            <a:endParaRPr lang="en-US" dirty="0">
              <a:latin typeface="Sitka Display" pitchFamily="2" charset="0"/>
              <a:cs typeface="Tahoma"/>
            </a:endParaRPr>
          </a:p>
          <a:p>
            <a:pPr>
              <a:spcBef>
                <a:spcPts val="55"/>
              </a:spcBef>
              <a:buClr>
                <a:srgbClr val="3333CC"/>
              </a:buClr>
            </a:pPr>
            <a:endParaRPr lang="en-US" sz="3850" dirty="0">
              <a:latin typeface="Sitka Display" pitchFamily="2" charset="0"/>
              <a:cs typeface="Tahoma"/>
            </a:endParaRPr>
          </a:p>
          <a:p>
            <a:pPr marL="469265" indent="-457200">
              <a:spcBef>
                <a:spcPts val="5"/>
              </a:spcBef>
              <a:buClr>
                <a:srgbClr val="3333CC"/>
              </a:buClr>
              <a:buSzPct val="58928"/>
              <a:tabLst>
                <a:tab pos="354965" algn="l"/>
                <a:tab pos="356235" algn="l"/>
              </a:tabLst>
            </a:pPr>
            <a:r>
              <a:rPr lang="en-US" spc="-5" dirty="0">
                <a:latin typeface="Sitka Display" pitchFamily="2" charset="0"/>
                <a:cs typeface="Tahoma"/>
              </a:rPr>
              <a:t>Males progress to </a:t>
            </a:r>
            <a:r>
              <a:rPr lang="en-US" spc="-10" dirty="0">
                <a:latin typeface="Sitka Display" pitchFamily="2" charset="0"/>
                <a:cs typeface="Tahoma"/>
              </a:rPr>
              <a:t>ESRD</a:t>
            </a:r>
            <a:r>
              <a:rPr lang="en-US" spc="-10" dirty="0" smtClean="0">
                <a:latin typeface="Sitka Display" pitchFamily="2" charset="0"/>
                <a:cs typeface="Tahoma"/>
              </a:rPr>
              <a:t>, deafness </a:t>
            </a:r>
            <a:r>
              <a:rPr lang="en-US" spc="-5" dirty="0">
                <a:latin typeface="Sitka Display" pitchFamily="2" charset="0"/>
                <a:cs typeface="Tahoma"/>
              </a:rPr>
              <a:t>by</a:t>
            </a:r>
            <a:r>
              <a:rPr lang="en-US" spc="65" dirty="0">
                <a:latin typeface="Sitka Display" pitchFamily="2" charset="0"/>
                <a:cs typeface="Tahoma"/>
              </a:rPr>
              <a:t> </a:t>
            </a:r>
            <a:r>
              <a:rPr lang="en-US" spc="-10" dirty="0" smtClean="0">
                <a:latin typeface="Sitka Display" pitchFamily="2" charset="0"/>
                <a:cs typeface="Tahoma"/>
              </a:rPr>
              <a:t>30 y</a:t>
            </a:r>
            <a:endParaRPr lang="en-US" dirty="0">
              <a:latin typeface="Sitka Display" pitchFamily="2" charset="0"/>
              <a:cs typeface="Tahoma"/>
            </a:endParaRPr>
          </a:p>
          <a:p>
            <a:pPr>
              <a:spcBef>
                <a:spcPts val="55"/>
              </a:spcBef>
              <a:buClr>
                <a:srgbClr val="3333CC"/>
              </a:buClr>
            </a:pPr>
            <a:endParaRPr lang="en-US" sz="3850" dirty="0">
              <a:latin typeface="Sitka Display" pitchFamily="2" charset="0"/>
              <a:cs typeface="Tahoma"/>
            </a:endParaRPr>
          </a:p>
          <a:p>
            <a:pPr marL="469265" indent="-457200">
              <a:spcBef>
                <a:spcPts val="5"/>
              </a:spcBef>
              <a:buClr>
                <a:srgbClr val="3333CC"/>
              </a:buClr>
              <a:buSzPct val="58928"/>
              <a:tabLst>
                <a:tab pos="354965" algn="l"/>
                <a:tab pos="356235" algn="l"/>
                <a:tab pos="1338580" algn="l"/>
              </a:tabLst>
            </a:pPr>
            <a:r>
              <a:rPr lang="en-US" spc="-5" dirty="0">
                <a:latin typeface="Sitka Display" pitchFamily="2" charset="0"/>
                <a:cs typeface="Tahoma"/>
              </a:rPr>
              <a:t>ACEI	</a:t>
            </a:r>
            <a:r>
              <a:rPr lang="en-US" spc="-15" dirty="0">
                <a:latin typeface="Sitka Display" pitchFamily="2" charset="0"/>
                <a:cs typeface="Tahoma"/>
              </a:rPr>
              <a:t>may </a:t>
            </a:r>
            <a:r>
              <a:rPr lang="en-US" spc="-10" dirty="0">
                <a:latin typeface="Sitka Display" pitchFamily="2" charset="0"/>
                <a:cs typeface="Tahoma"/>
              </a:rPr>
              <a:t>delay </a:t>
            </a:r>
            <a:r>
              <a:rPr lang="en-US" spc="-5" dirty="0">
                <a:latin typeface="Sitka Display" pitchFamily="2" charset="0"/>
                <a:cs typeface="Tahoma"/>
              </a:rPr>
              <a:t>progression to</a:t>
            </a:r>
            <a:r>
              <a:rPr lang="en-US" spc="70" dirty="0">
                <a:latin typeface="Sitka Display" pitchFamily="2" charset="0"/>
                <a:cs typeface="Tahoma"/>
              </a:rPr>
              <a:t> </a:t>
            </a:r>
            <a:r>
              <a:rPr lang="en-US" spc="-5" dirty="0">
                <a:latin typeface="Sitka Display" pitchFamily="2" charset="0"/>
                <a:cs typeface="Tahoma"/>
              </a:rPr>
              <a:t>ESRD?</a:t>
            </a:r>
            <a:endParaRPr lang="en-US" dirty="0">
              <a:latin typeface="Sitka Display" pitchFamily="2" charset="0"/>
              <a:cs typeface="Tahoma"/>
            </a:endParaRPr>
          </a:p>
          <a:p>
            <a:pPr>
              <a:spcBef>
                <a:spcPts val="55"/>
              </a:spcBef>
              <a:buClr>
                <a:srgbClr val="3333CC"/>
              </a:buClr>
            </a:pPr>
            <a:endParaRPr lang="en-US" sz="3850" dirty="0">
              <a:latin typeface="Sitka Display" pitchFamily="2" charset="0"/>
              <a:cs typeface="Tahoma"/>
            </a:endParaRPr>
          </a:p>
          <a:p>
            <a:pPr marL="469265" indent="-457200">
              <a:buClr>
                <a:srgbClr val="3333CC"/>
              </a:buClr>
              <a:buSzPct val="58928"/>
              <a:tabLst>
                <a:tab pos="354965" algn="l"/>
                <a:tab pos="356235" algn="l"/>
              </a:tabLst>
            </a:pPr>
            <a:r>
              <a:rPr lang="en-US" spc="-5" dirty="0">
                <a:latin typeface="Sitka Display" pitchFamily="2" charset="0"/>
                <a:cs typeface="Tahoma"/>
              </a:rPr>
              <a:t>Deficiency </a:t>
            </a:r>
            <a:r>
              <a:rPr lang="en-US" dirty="0">
                <a:latin typeface="Sitka Display" pitchFamily="2" charset="0"/>
                <a:cs typeface="Tahoma"/>
              </a:rPr>
              <a:t>of </a:t>
            </a:r>
            <a:r>
              <a:rPr lang="en-US" dirty="0" smtClean="0">
                <a:latin typeface="Sitka Display" pitchFamily="2" charset="0"/>
                <a:cs typeface="Tahoma"/>
              </a:rPr>
              <a:t> </a:t>
            </a:r>
            <a:r>
              <a:rPr lang="en-US" spc="-10" dirty="0">
                <a:latin typeface="Sitka Display" pitchFamily="2" charset="0"/>
                <a:cs typeface="Tahoma"/>
              </a:rPr>
              <a:t>type </a:t>
            </a:r>
            <a:r>
              <a:rPr lang="en-US" spc="-5" dirty="0">
                <a:latin typeface="Sitka Display" pitchFamily="2" charset="0"/>
                <a:cs typeface="Tahoma"/>
              </a:rPr>
              <a:t>4</a:t>
            </a:r>
            <a:r>
              <a:rPr lang="en-US" spc="-100" dirty="0">
                <a:latin typeface="Sitka Display" pitchFamily="2" charset="0"/>
                <a:cs typeface="Tahoma"/>
              </a:rPr>
              <a:t> </a:t>
            </a:r>
            <a:r>
              <a:rPr lang="en-US" spc="-5" dirty="0">
                <a:latin typeface="Sitka Display" pitchFamily="2" charset="0"/>
                <a:cs typeface="Tahoma"/>
              </a:rPr>
              <a:t>collagen</a:t>
            </a:r>
            <a:endParaRPr lang="en-US" dirty="0">
              <a:latin typeface="Sitka Display" pitchFamily="2" charset="0"/>
              <a:cs typeface="Tahom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51435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of Hematuria in the Newborn 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(less than 28 days)</a:t>
            </a:r>
            <a:endParaRPr lang="en-US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674632" y="1824676"/>
            <a:ext cx="10972799" cy="432511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Renal Vein thrombosis (Asphyxia, Dehydration, shock)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Renal Artery thrombosis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Autosomal recessive polycystic kidney disease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Obstructive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uropathy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(posterior urethral valve)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Urinary tract infection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urosepsis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Bleeding and clotting disorder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Trauma, Bladder catheterization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icu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pt.)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Cortical necrosis (hypoxic/ ischemic perinatal insult)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Nephrocalcinosis (Furosemide in premature)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869577" y="6050304"/>
            <a:ext cx="582614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Kidney stone: ca in the collecting system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Nephrocalcinosis</a:t>
            </a:r>
            <a:r>
              <a:rPr lang="en-US" dirty="0" smtClean="0">
                <a:solidFill>
                  <a:srgbClr val="0070C0"/>
                </a:solidFill>
              </a:rPr>
              <a:t>: ca inside the </a:t>
            </a:r>
            <a:r>
              <a:rPr lang="en-US" dirty="0" err="1" smtClean="0">
                <a:solidFill>
                  <a:srgbClr val="0070C0"/>
                </a:solidFill>
              </a:rPr>
              <a:t>interstitium</a:t>
            </a:r>
            <a:r>
              <a:rPr lang="en-US" dirty="0" smtClean="0">
                <a:solidFill>
                  <a:srgbClr val="0070C0"/>
                </a:solidFill>
              </a:rPr>
              <a:t> and tubular cells</a:t>
            </a:r>
            <a:endParaRPr lang="ar-JO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100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81200" y="415053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 of kidney biopsy in glomerulonephritis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with significant proteinuria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Persistent low C3 ( more than 8 weeks)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of unexplained Azotemia not improving in 2 weeks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manifestation WITH proteinuria suggestive of SLE, HSP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history of kidney disease ( ESRF or CKD)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Recurrent gross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unknown etiology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Anxious parents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Persistence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more than 2 years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605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30" y="1632731"/>
            <a:ext cx="3105746" cy="315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Top 10 Things that can freak you out when you have a newborn ba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00" y="1559578"/>
            <a:ext cx="2943665" cy="3158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310896" y="4882896"/>
            <a:ext cx="402943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Beetroots: stains the urine with red color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In </a:t>
            </a:r>
            <a:r>
              <a:rPr lang="en-US" dirty="0" err="1" smtClean="0">
                <a:solidFill>
                  <a:srgbClr val="0070C0"/>
                </a:solidFill>
              </a:rPr>
              <a:t>Hx</a:t>
            </a:r>
            <a:r>
              <a:rPr lang="en-US" dirty="0" smtClean="0">
                <a:solidFill>
                  <a:srgbClr val="0070C0"/>
                </a:solidFill>
              </a:rPr>
              <a:t>: Ask about eating beetroots   </a:t>
            </a:r>
            <a:endParaRPr lang="ar-JO" dirty="0">
              <a:solidFill>
                <a:srgbClr val="0070C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318504" y="4828032"/>
            <a:ext cx="5003742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Urate</a:t>
            </a:r>
            <a:r>
              <a:rPr lang="en-US" dirty="0" smtClean="0">
                <a:solidFill>
                  <a:srgbClr val="0070C0"/>
                </a:solidFill>
              </a:rPr>
              <a:t> crystals: pink- orange color, benign condition.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Cause: dehydration. 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Dx</a:t>
            </a:r>
            <a:r>
              <a:rPr lang="en-US" dirty="0" smtClean="0">
                <a:solidFill>
                  <a:srgbClr val="0070C0"/>
                </a:solidFill>
              </a:rPr>
              <a:t>: by excluding the microscopic </a:t>
            </a:r>
            <a:r>
              <a:rPr lang="en-US" dirty="0" err="1" smtClean="0">
                <a:solidFill>
                  <a:srgbClr val="0070C0"/>
                </a:solidFill>
              </a:rPr>
              <a:t>hematuria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Relieved with good hydration. </a:t>
            </a:r>
            <a:endParaRPr lang="ar-JO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07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729054" y="0"/>
            <a:ext cx="3031236" cy="3429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Hemoglobinuria # Myoglobinuria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half" idx="3"/>
          </p:nvPr>
        </p:nvSpPr>
        <p:spPr>
          <a:xfrm>
            <a:off x="4440341" y="155448"/>
            <a:ext cx="3031331" cy="342900"/>
          </a:xfrm>
        </p:spPr>
        <p:txBody>
          <a:bodyPr>
            <a:noAutofit/>
          </a:bodyPr>
          <a:lstStyle/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Cola , tea, brown, smoky colored urine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7" y="433974"/>
            <a:ext cx="2786702" cy="225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35" y="497982"/>
            <a:ext cx="3138407" cy="225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22" y="443118"/>
            <a:ext cx="2603253" cy="225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94984" y="0"/>
            <a:ext cx="2651552" cy="428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Rhabdomyolysis</a:t>
            </a:r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3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myoglobinuria</a:t>
            </a:r>
            <a:r>
              <a:rPr lang="en-US" sz="13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135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0" y="2706624"/>
            <a:ext cx="4005071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How to differentiate Hematuria VS hemo. + Myoglobinuria?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rgbClr val="0070C0"/>
                </a:solidFill>
              </a:rPr>
              <a:t>By </a:t>
            </a:r>
            <a:r>
              <a:rPr lang="en-US" dirty="0" err="1" smtClean="0">
                <a:solidFill>
                  <a:srgbClr val="0070C0"/>
                </a:solidFill>
              </a:rPr>
              <a:t>Hx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rgbClr val="0070C0"/>
                </a:solidFill>
              </a:rPr>
              <a:t>By centrifugation: </a:t>
            </a:r>
          </a:p>
          <a:p>
            <a:pPr marL="342900" indent="-342900"/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0070C0"/>
                </a:solidFill>
                <a:sym typeface="Wingdings" pitchFamily="2" charset="2"/>
              </a:rPr>
              <a:t>hematuria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: deposition of RBCs, clear supernatant fluid </a:t>
            </a:r>
          </a:p>
          <a:p>
            <a:pPr marL="342900" indent="-342900"/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 hemo. + </a:t>
            </a:r>
            <a:r>
              <a:rPr lang="en-US" dirty="0" err="1" smtClean="0">
                <a:solidFill>
                  <a:srgbClr val="0070C0"/>
                </a:solidFill>
                <a:sym typeface="Wingdings" pitchFamily="2" charset="2"/>
              </a:rPr>
              <a:t>myo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.: -ve RBC deposition. 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425696" y="2761488"/>
            <a:ext cx="296093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This color is suggestive of GN </a:t>
            </a:r>
            <a:endParaRPr lang="ar-JO" dirty="0">
              <a:solidFill>
                <a:srgbClr val="0070C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8458200" y="2688336"/>
            <a:ext cx="145982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Maroon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color</a:t>
            </a:r>
            <a:endParaRPr lang="ar-JO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2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82619"/>
            <a:ext cx="10515600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History-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69900" indent="-457200">
              <a:spcBef>
                <a:spcPts val="775"/>
              </a:spcBef>
              <a:buSzPct val="58928"/>
              <a:tabLst>
                <a:tab pos="354965" algn="l"/>
                <a:tab pos="355600" algn="l"/>
              </a:tabLst>
            </a:pP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Onset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5080" indent="-457200">
              <a:spcBef>
                <a:spcPts val="675"/>
              </a:spcBef>
              <a:buSzPct val="58928"/>
              <a:tabLst>
                <a:tab pos="354965" algn="l"/>
                <a:tab pos="355600" algn="l"/>
                <a:tab pos="2545080" algn="l"/>
              </a:tabLst>
            </a:pP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Color: </a:t>
            </a:r>
            <a:r>
              <a:rPr lang="en-US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fresh (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bladder),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brown color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 </a:t>
            </a:r>
            <a:r>
              <a:rPr lang="en-US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haematin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urinary acids in </a:t>
            </a: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renal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</a:p>
          <a:p>
            <a:pPr marL="469900" marR="127635" indent="-457200">
              <a:spcBef>
                <a:spcPts val="675"/>
              </a:spcBef>
              <a:buSzPct val="58928"/>
              <a:tabLst>
                <a:tab pos="354965" algn="l"/>
                <a:tab pos="355600" algn="l"/>
              </a:tabLst>
            </a:pP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Timing: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early </a:t>
            </a:r>
            <a:r>
              <a:rPr lang="en-US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urethral cause</a:t>
            </a:r>
            <a:r>
              <a:rPr lang="en-US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-35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Terminal  </a:t>
            </a:r>
            <a:r>
              <a:rPr lang="en-US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bladder</a:t>
            </a:r>
            <a:r>
              <a:rPr lang="en-US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 (</a:t>
            </a:r>
            <a:r>
              <a:rPr lang="en-US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trigon</a:t>
            </a: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pc="-1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alltrough</a:t>
            </a:r>
            <a:r>
              <a:rPr lang="en-US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any site.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spcBef>
                <a:spcPts val="675"/>
              </a:spcBef>
              <a:buSzPct val="58928"/>
              <a:tabLst>
                <a:tab pos="354965" algn="l"/>
                <a:tab pos="355600" algn="l"/>
              </a:tabLst>
            </a:pP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Presence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clots: </a:t>
            </a:r>
            <a:r>
              <a:rPr lang="en-US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extrarenal</a:t>
            </a:r>
            <a:r>
              <a:rPr lang="en-US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causes </a:t>
            </a:r>
            <a:r>
              <a:rPr lang="en-US" sz="2200" spc="-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(bladder related: hemorrhagic cystitis) 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spcBef>
                <a:spcPts val="670"/>
              </a:spcBef>
              <a:buSzPct val="58928"/>
              <a:tabLst>
                <a:tab pos="354965" algn="l"/>
                <a:tab pos="355600" algn="l"/>
              </a:tabLst>
            </a:pP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Painful </a:t>
            </a:r>
            <a:r>
              <a:rPr lang="en-US" sz="2000" spc="-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(lower UT causes)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/painless </a:t>
            </a:r>
            <a:r>
              <a:rPr lang="en-US" sz="2000" spc="-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(kidney),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ymptomatic, asymptomatic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spcBef>
                <a:spcPts val="675"/>
              </a:spcBef>
              <a:buSzPct val="58928"/>
              <a:tabLst>
                <a:tab pos="354965" algn="l"/>
                <a:tab pos="355600" algn="l"/>
              </a:tabLst>
            </a:pP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Gross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spcBef>
                <a:spcPts val="670"/>
              </a:spcBef>
              <a:buSzPct val="58928"/>
              <a:tabLst>
                <a:tab pos="354965" algn="l"/>
                <a:tab pos="355600" algn="l"/>
              </a:tabLst>
            </a:pPr>
            <a:r>
              <a:rPr lang="en-US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 </a:t>
            </a:r>
            <a:r>
              <a:rPr lang="en-US" sz="2000" spc="-4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(relieve within 2 weeks, infection/ crystals/ stones)</a:t>
            </a:r>
            <a:r>
              <a:rPr lang="en-US" sz="2000" spc="3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/persistent </a:t>
            </a:r>
            <a:r>
              <a:rPr lang="en-US" sz="2000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(persists more than 2 weeks, renal disorder we should investigate)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spcBef>
                <a:spcPts val="675"/>
              </a:spcBef>
              <a:buSzPct val="58928"/>
              <a:tabLst>
                <a:tab pos="354965" algn="l"/>
                <a:tab pos="355600" algn="l"/>
              </a:tabLst>
            </a:pP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or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en-US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proteinuria- Frothy urine </a:t>
            </a:r>
            <a:r>
              <a:rPr lang="en-US" sz="2200" spc="-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(+1 </a:t>
            </a:r>
            <a:r>
              <a:rPr lang="en-US" sz="22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proteinuria</a:t>
            </a:r>
            <a:r>
              <a:rPr lang="en-US" sz="2200" spc="-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ass/w microscopic </a:t>
            </a:r>
            <a:r>
              <a:rPr lang="en-US" sz="22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r>
              <a:rPr lang="en-US" sz="2200" spc="-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normal)</a:t>
            </a:r>
            <a:endParaRPr lang="en-US" spc="-5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spcBef>
                <a:spcPts val="675"/>
              </a:spcBef>
              <a:buSzPct val="58928"/>
              <a:tabLst>
                <a:tab pos="354965" algn="l"/>
                <a:tab pos="355600" algn="l"/>
              </a:tabLs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51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842644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associated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84505" marR="5080" indent="-457200">
              <a:lnSpc>
                <a:spcPts val="3020"/>
              </a:lnSpc>
              <a:spcBef>
                <a:spcPts val="480"/>
              </a:spcBef>
              <a:buSzPct val="58928"/>
              <a:tabLst>
                <a:tab pos="370840" algn="l"/>
                <a:tab pos="371475" algn="l"/>
              </a:tabLst>
            </a:pPr>
            <a:r>
              <a:rPr lang="en-US" b="1" spc="-8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Fever </a:t>
            </a:r>
            <a:r>
              <a:rPr lang="en-US" sz="2200" spc="-8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(high grade</a:t>
            </a:r>
            <a:r>
              <a:rPr lang="en-US" sz="2200" spc="-8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200" spc="-8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pyelonephritis</a:t>
            </a:r>
            <a:r>
              <a:rPr lang="en-US" sz="2200" spc="-8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/ low grade: cystitis) </a:t>
            </a:r>
            <a:r>
              <a:rPr lang="en-US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urinary symptoms (</a:t>
            </a:r>
            <a:r>
              <a:rPr lang="en-US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dysuria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frequency, </a:t>
            </a:r>
            <a:r>
              <a:rPr lang="en-US" sz="2200" spc="-3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urgancy</a:t>
            </a:r>
            <a:r>
              <a:rPr lang="en-US" sz="2200" spc="-3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hesitancy, new onset wetting</a:t>
            </a:r>
            <a:r>
              <a:rPr lang="en-US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loin  pain </a:t>
            </a:r>
            <a:r>
              <a:rPr lang="en-US" sz="2200" spc="-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pyelonephritis</a:t>
            </a:r>
            <a:r>
              <a:rPr lang="en-US" sz="2200" spc="-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suprapubic</a:t>
            </a: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 </a:t>
            </a:r>
            <a:r>
              <a:rPr lang="en-US" sz="2200" spc="-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(cystitis)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looking </a:t>
            </a:r>
            <a:r>
              <a:rPr lang="en-US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 </a:t>
            </a: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cystitis or pyelonephritis or stones)</a:t>
            </a:r>
          </a:p>
          <a:p>
            <a:pPr marL="243840" indent="-457200">
              <a:lnSpc>
                <a:spcPct val="100000"/>
              </a:lnSpc>
              <a:spcBef>
                <a:spcPts val="10"/>
              </a:spcBef>
            </a:pPr>
            <a:endParaRPr lang="en-US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5140" indent="-457200">
              <a:lnSpc>
                <a:spcPct val="100000"/>
              </a:lnSpc>
              <a:spcBef>
                <a:spcPts val="5"/>
              </a:spcBef>
              <a:buSzPct val="58928"/>
              <a:tabLst>
                <a:tab pos="370840" algn="l"/>
                <a:tab pos="371475" algn="l"/>
              </a:tabLst>
            </a:pP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Age/gender</a:t>
            </a:r>
          </a:p>
          <a:p>
            <a:pPr marL="358140" indent="-571500">
              <a:lnSpc>
                <a:spcPct val="100000"/>
              </a:lnSpc>
              <a:spcBef>
                <a:spcPts val="10"/>
              </a:spcBef>
            </a:pPr>
            <a:endParaRPr lang="en-US" sz="36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505" marR="258445" indent="-457200">
              <a:lnSpc>
                <a:spcPts val="3020"/>
              </a:lnSpc>
              <a:buSzPct val="58928"/>
              <a:tabLst>
                <a:tab pos="370840" algn="l"/>
                <a:tab pos="371475" algn="l"/>
              </a:tabLst>
            </a:pP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Periorbital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edema, lower </a:t>
            </a: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limb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edema, decreased  urine</a:t>
            </a:r>
            <a:r>
              <a:rPr lang="en-US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 </a:t>
            </a:r>
            <a:r>
              <a:rPr lang="en-US" sz="2200" spc="-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(suggestive of glomerular disease)</a:t>
            </a:r>
            <a:endParaRPr lang="en-US" sz="33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5140" indent="-457200">
              <a:lnSpc>
                <a:spcPct val="100000"/>
              </a:lnSpc>
              <a:buSzPct val="58928"/>
              <a:tabLst>
                <a:tab pos="370840" algn="l"/>
                <a:tab pos="371475" algn="l"/>
              </a:tabLst>
            </a:pP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Preceding URTI </a:t>
            </a:r>
            <a:r>
              <a:rPr lang="ar-JO" sz="2100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(خلال </a:t>
            </a:r>
            <a:r>
              <a:rPr lang="ar-JO" sz="2100" spc="-1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الاسبوعين</a:t>
            </a:r>
            <a:r>
              <a:rPr lang="ar-JO" sz="2100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الماضيات)</a:t>
            </a: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…..PSGN or skin infection </a:t>
            </a:r>
            <a:r>
              <a:rPr lang="ar-JO" sz="2100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(خلال الشهرين الماضيات)</a:t>
            </a:r>
            <a:r>
              <a:rPr lang="en-US" sz="2100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(pyoderma), IgA</a:t>
            </a:r>
            <a:r>
              <a:rPr lang="en-US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nephropathy</a:t>
            </a:r>
          </a:p>
          <a:p>
            <a:pPr marL="485140" indent="-457200">
              <a:lnSpc>
                <a:spcPct val="100000"/>
              </a:lnSpc>
              <a:buSzPct val="58928"/>
              <a:tabLst>
                <a:tab pos="370840" algn="l"/>
                <a:tab pos="371475" algn="l"/>
              </a:tabLst>
            </a:pP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or Recurrent or first episode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610344" y="0"/>
            <a:ext cx="2581656" cy="1463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600" dirty="0" smtClean="0">
              <a:solidFill>
                <a:srgbClr val="0070C0"/>
              </a:solidFill>
            </a:endParaRPr>
          </a:p>
          <a:p>
            <a:r>
              <a:rPr lang="en-US" sz="1600" dirty="0" smtClean="0">
                <a:solidFill>
                  <a:srgbClr val="0070C0"/>
                </a:solidFill>
              </a:rPr>
              <a:t>**Low grade fever: less than 38,5 rectally.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**</a:t>
            </a:r>
            <a:r>
              <a:rPr lang="en-US" sz="1600" dirty="0" err="1" smtClean="0">
                <a:solidFill>
                  <a:srgbClr val="0070C0"/>
                </a:solidFill>
              </a:rPr>
              <a:t>polyuria</a:t>
            </a:r>
            <a:r>
              <a:rPr lang="en-US" sz="1600" dirty="0" smtClean="0">
                <a:solidFill>
                  <a:srgbClr val="0070C0"/>
                </a:solidFill>
              </a:rPr>
              <a:t>: urine volume &gt; 4ml/ kg/ h.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**Frequency:    times</a:t>
            </a:r>
          </a:p>
          <a:p>
            <a:pPr algn="ctr"/>
            <a:endParaRPr lang="ar-JO" sz="1600" dirty="0">
              <a:solidFill>
                <a:srgbClr val="0070C0"/>
              </a:solidFill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rot="5400000" flipH="1" flipV="1">
            <a:off x="10781570" y="1197864"/>
            <a:ext cx="18208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36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530352"/>
            <a:ext cx="12192000" cy="5646611"/>
          </a:xfrm>
        </p:spPr>
        <p:txBody>
          <a:bodyPr>
            <a:noAutofit/>
          </a:bodyPr>
          <a:lstStyle/>
          <a:p>
            <a:pPr marL="469265" indent="-457200">
              <a:spcBef>
                <a:spcPts val="385"/>
              </a:spcBef>
              <a:buSzPct val="150000"/>
              <a:tabLst>
                <a:tab pos="481965" algn="l"/>
                <a:tab pos="482600" algn="l"/>
              </a:tabLst>
            </a:pP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rash, arthritis </a:t>
            </a:r>
            <a:r>
              <a:rPr lang="en-US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…HSP, </a:t>
            </a:r>
            <a:r>
              <a:rPr lang="en-US" spc="-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SLE</a:t>
            </a:r>
          </a:p>
          <a:p>
            <a:pPr marL="469265" indent="-457200">
              <a:spcBef>
                <a:spcPts val="385"/>
              </a:spcBef>
              <a:buSzPct val="150000"/>
              <a:tabLst>
                <a:tab pos="481965" algn="l"/>
                <a:tab pos="482600" algn="l"/>
              </a:tabLst>
            </a:pPr>
            <a:r>
              <a:rPr lang="en-US" sz="2400" spc="-6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Systemic manifestations: headache, vomiting, oral intake, general weakness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spcBef>
                <a:spcPts val="385"/>
              </a:spcBef>
              <a:buSzPct val="150000"/>
              <a:tabLst>
                <a:tab pos="354965" algn="l"/>
                <a:tab pos="355600" algn="l"/>
              </a:tabLst>
            </a:pPr>
            <a:r>
              <a:rPr lang="en-US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Coagulopathy, bleeding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tendency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(ask about bleeding from other orifices)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spcBef>
                <a:spcPts val="385"/>
              </a:spcBef>
              <a:buSzPct val="150000"/>
              <a:tabLst>
                <a:tab pos="354965" algn="l"/>
                <a:tab pos="355600" algn="l"/>
              </a:tabLst>
            </a:pPr>
            <a:r>
              <a:rPr lang="en-US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50000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intake as calcium 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(causes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hypercalcemia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hypercalciuria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crystals formation 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hematuria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NSAIDS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(causes acute renal failure+ interstitial nephritis)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50000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 or hearing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abnormalities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dysphagia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alport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syndrome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50000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Presences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other diseases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sickle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(sickle cell nephropathy)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50000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50000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HT stone deafness renal failure cystic kidney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dialysis or transplantation FH of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deafness, renal  </a:t>
            </a: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failure…</a:t>
            </a:r>
            <a:r>
              <a:rPr lang="en-US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Alport</a:t>
            </a: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(recurrent </a:t>
            </a:r>
            <a:r>
              <a:rPr lang="en-US" spc="-1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r>
              <a:rPr lang="en-US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50000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50000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26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22991</TotalTime>
  <Words>2935</Words>
  <Application>Microsoft Office PowerPoint</Application>
  <PresentationFormat>مخصص</PresentationFormat>
  <Paragraphs>370</Paragraphs>
  <Slides>45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45</vt:i4>
      </vt:variant>
    </vt:vector>
  </HeadingPairs>
  <TitlesOfParts>
    <vt:vector size="46" baseType="lpstr">
      <vt:lpstr>Office Theme</vt:lpstr>
      <vt:lpstr>Hematuria </vt:lpstr>
      <vt:lpstr>1- Definitions Of Microscopic Hematuria</vt:lpstr>
      <vt:lpstr>Dipstick testing</vt:lpstr>
      <vt:lpstr>Causes of red urine</vt:lpstr>
      <vt:lpstr>الشريحة 5</vt:lpstr>
      <vt:lpstr>الشريحة 6</vt:lpstr>
      <vt:lpstr>History- Analysis of Hematuria</vt:lpstr>
      <vt:lpstr>History and associated symptoms</vt:lpstr>
      <vt:lpstr>الشريحة 9</vt:lpstr>
      <vt:lpstr>Examination</vt:lpstr>
      <vt:lpstr>Investigation</vt:lpstr>
      <vt:lpstr>الشريحة 12</vt:lpstr>
      <vt:lpstr>Investigations</vt:lpstr>
      <vt:lpstr>الشريحة 14</vt:lpstr>
      <vt:lpstr>2- Macroscopic (gross) hematuria</vt:lpstr>
      <vt:lpstr>Causes of Hematuria: Glomerular causes </vt:lpstr>
      <vt:lpstr>Causes of Hematuria: Upper urinary tract </vt:lpstr>
      <vt:lpstr>Gross hematuria</vt:lpstr>
      <vt:lpstr>Causes of recurrent gross hematuria</vt:lpstr>
      <vt:lpstr>Acute nephritic syndrome</vt:lpstr>
      <vt:lpstr>Post Streptococcal GN- PSGN</vt:lpstr>
      <vt:lpstr>Post streptococcal glomerulonephritis (PSGN)</vt:lpstr>
      <vt:lpstr>Lab findings</vt:lpstr>
      <vt:lpstr>Treatment</vt:lpstr>
      <vt:lpstr>Prognosis PSGN</vt:lpstr>
      <vt:lpstr>Glomerular Causes</vt:lpstr>
      <vt:lpstr>Clinical manifestations, PSGN</vt:lpstr>
      <vt:lpstr>Glomerular Causes</vt:lpstr>
      <vt:lpstr>Indications for biopsy in PSGN</vt:lpstr>
      <vt:lpstr>Hemolytic-Uremic Syndrome</vt:lpstr>
      <vt:lpstr>Hemolytic-Uremic Syndrome (–ve coombs test)</vt:lpstr>
      <vt:lpstr>Hemolytic-Uremic Syndrome D Negative HUS</vt:lpstr>
      <vt:lpstr>Prognosis HUS</vt:lpstr>
      <vt:lpstr>Treatment </vt:lpstr>
      <vt:lpstr>IgA Nephropathy</vt:lpstr>
      <vt:lpstr>Pathology and pathologic diagnosis </vt:lpstr>
      <vt:lpstr>IgA Nephropathy</vt:lpstr>
      <vt:lpstr>IgA nephropathy; presentation Can present in anyway !!</vt:lpstr>
      <vt:lpstr>Management of IgA nephropathy </vt:lpstr>
      <vt:lpstr>Diagnosis   IgA Nephropathy </vt:lpstr>
      <vt:lpstr>Prognosis and Treatment </vt:lpstr>
      <vt:lpstr>Alport syndrome</vt:lpstr>
      <vt:lpstr>Alport syndrome</vt:lpstr>
      <vt:lpstr>Causes of Hematuria in the Newborn (less than 28 days)</vt:lpstr>
      <vt:lpstr>Indication of kidney biopsy in glomerulonephritis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132</cp:revision>
  <dcterms:created xsi:type="dcterms:W3CDTF">2022-07-01T16:15:05Z</dcterms:created>
  <dcterms:modified xsi:type="dcterms:W3CDTF">2023-07-19T21:44:46Z</dcterms:modified>
</cp:coreProperties>
</file>