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18"/>
  </p:notesMasterIdLst>
  <p:sldIdLst>
    <p:sldId id="407" r:id="rId3"/>
    <p:sldId id="408" r:id="rId4"/>
    <p:sldId id="409" r:id="rId5"/>
    <p:sldId id="410" r:id="rId6"/>
    <p:sldId id="457" r:id="rId7"/>
    <p:sldId id="411" r:id="rId8"/>
    <p:sldId id="412" r:id="rId9"/>
    <p:sldId id="413" r:id="rId10"/>
    <p:sldId id="414" r:id="rId11"/>
    <p:sldId id="415" r:id="rId12"/>
    <p:sldId id="416" r:id="rId13"/>
    <p:sldId id="458" r:id="rId14"/>
    <p:sldId id="417" r:id="rId15"/>
    <p:sldId id="418" r:id="rId16"/>
    <p:sldId id="419" r:id="rId17"/>
    <p:sldId id="420" r:id="rId18"/>
    <p:sldId id="421" r:id="rId19"/>
    <p:sldId id="422" r:id="rId20"/>
    <p:sldId id="423" r:id="rId21"/>
    <p:sldId id="424" r:id="rId22"/>
    <p:sldId id="425" r:id="rId23"/>
    <p:sldId id="426" r:id="rId24"/>
    <p:sldId id="427" r:id="rId25"/>
    <p:sldId id="428" r:id="rId26"/>
    <p:sldId id="324" r:id="rId27"/>
    <p:sldId id="325" r:id="rId28"/>
    <p:sldId id="326" r:id="rId29"/>
    <p:sldId id="327" r:id="rId30"/>
    <p:sldId id="328" r:id="rId31"/>
    <p:sldId id="329" r:id="rId32"/>
    <p:sldId id="330" r:id="rId33"/>
    <p:sldId id="331" r:id="rId34"/>
    <p:sldId id="332" r:id="rId35"/>
    <p:sldId id="333" r:id="rId36"/>
    <p:sldId id="334" r:id="rId37"/>
    <p:sldId id="459" r:id="rId38"/>
    <p:sldId id="335" r:id="rId39"/>
    <p:sldId id="460" r:id="rId40"/>
    <p:sldId id="336" r:id="rId41"/>
    <p:sldId id="337" r:id="rId42"/>
    <p:sldId id="338" r:id="rId43"/>
    <p:sldId id="339" r:id="rId44"/>
    <p:sldId id="340" r:id="rId45"/>
    <p:sldId id="341" r:id="rId46"/>
    <p:sldId id="342" r:id="rId47"/>
    <p:sldId id="343" r:id="rId48"/>
    <p:sldId id="344" r:id="rId49"/>
    <p:sldId id="345" r:id="rId50"/>
    <p:sldId id="429" r:id="rId51"/>
    <p:sldId id="430" r:id="rId52"/>
    <p:sldId id="431" r:id="rId53"/>
    <p:sldId id="432" r:id="rId54"/>
    <p:sldId id="461" r:id="rId55"/>
    <p:sldId id="433" r:id="rId56"/>
    <p:sldId id="434" r:id="rId57"/>
    <p:sldId id="435" r:id="rId58"/>
    <p:sldId id="436" r:id="rId59"/>
    <p:sldId id="437" r:id="rId60"/>
    <p:sldId id="462" r:id="rId61"/>
    <p:sldId id="438" r:id="rId62"/>
    <p:sldId id="439" r:id="rId63"/>
    <p:sldId id="440" r:id="rId64"/>
    <p:sldId id="441" r:id="rId65"/>
    <p:sldId id="442" r:id="rId66"/>
    <p:sldId id="443" r:id="rId67"/>
    <p:sldId id="444" r:id="rId68"/>
    <p:sldId id="445" r:id="rId69"/>
    <p:sldId id="446" r:id="rId70"/>
    <p:sldId id="447" r:id="rId71"/>
    <p:sldId id="448" r:id="rId72"/>
    <p:sldId id="449" r:id="rId73"/>
    <p:sldId id="450" r:id="rId74"/>
    <p:sldId id="451" r:id="rId75"/>
    <p:sldId id="452" r:id="rId76"/>
    <p:sldId id="453" r:id="rId77"/>
    <p:sldId id="454" r:id="rId78"/>
    <p:sldId id="455" r:id="rId79"/>
    <p:sldId id="456" r:id="rId80"/>
    <p:sldId id="369" r:id="rId81"/>
    <p:sldId id="370" r:id="rId82"/>
    <p:sldId id="371" r:id="rId83"/>
    <p:sldId id="372" r:id="rId84"/>
    <p:sldId id="373" r:id="rId85"/>
    <p:sldId id="374" r:id="rId86"/>
    <p:sldId id="375" r:id="rId87"/>
    <p:sldId id="376" r:id="rId88"/>
    <p:sldId id="377" r:id="rId89"/>
    <p:sldId id="378" r:id="rId90"/>
    <p:sldId id="379" r:id="rId91"/>
    <p:sldId id="380" r:id="rId92"/>
    <p:sldId id="381" r:id="rId93"/>
    <p:sldId id="382" r:id="rId94"/>
    <p:sldId id="383" r:id="rId95"/>
    <p:sldId id="384" r:id="rId96"/>
    <p:sldId id="385" r:id="rId97"/>
    <p:sldId id="386" r:id="rId98"/>
    <p:sldId id="387" r:id="rId99"/>
    <p:sldId id="388" r:id="rId100"/>
    <p:sldId id="389" r:id="rId101"/>
    <p:sldId id="390" r:id="rId102"/>
    <p:sldId id="391" r:id="rId103"/>
    <p:sldId id="392" r:id="rId104"/>
    <p:sldId id="393" r:id="rId105"/>
    <p:sldId id="394" r:id="rId106"/>
    <p:sldId id="395" r:id="rId107"/>
    <p:sldId id="396" r:id="rId108"/>
    <p:sldId id="397" r:id="rId109"/>
    <p:sldId id="398" r:id="rId110"/>
    <p:sldId id="399" r:id="rId111"/>
    <p:sldId id="400" r:id="rId112"/>
    <p:sldId id="401" r:id="rId113"/>
    <p:sldId id="402" r:id="rId114"/>
    <p:sldId id="403" r:id="rId115"/>
    <p:sldId id="404" r:id="rId116"/>
    <p:sldId id="464"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03" autoAdjust="0"/>
    <p:restoredTop sz="94494" autoAdjust="0"/>
  </p:normalViewPr>
  <p:slideViewPr>
    <p:cSldViewPr>
      <p:cViewPr varScale="1">
        <p:scale>
          <a:sx n="68" d="100"/>
          <a:sy n="68" d="100"/>
        </p:scale>
        <p:origin x="162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F58F47-58E0-4E36-9065-58A9D4381057}" type="doc">
      <dgm:prSet loTypeId="urn:microsoft.com/office/officeart/2005/8/layout/hProcess11" loCatId="process" qsTypeId="urn:microsoft.com/office/officeart/2005/8/quickstyle/3d1" qsCatId="3D" csTypeId="urn:microsoft.com/office/officeart/2005/8/colors/accent1_2" csCatId="accent1" phldr="1"/>
      <dgm:spPr/>
    </dgm:pt>
    <dgm:pt modelId="{159C2B47-3686-48E7-9F42-D1E1DF2B89DC}">
      <dgm:prSet phldrT="[Text]" custT="1"/>
      <dgm:spPr/>
      <dgm:t>
        <a:bodyPr/>
        <a:lstStyle/>
        <a:p>
          <a:r>
            <a:rPr lang="en-US" sz="1800" b="1" dirty="0"/>
            <a:t>Cardiovascular</a:t>
          </a:r>
        </a:p>
      </dgm:t>
    </dgm:pt>
    <dgm:pt modelId="{C0B21630-6769-42EE-96A7-F2C25F050298}" type="parTrans" cxnId="{BA943A03-55D7-453B-99ED-B55B62F543EF}">
      <dgm:prSet/>
      <dgm:spPr/>
      <dgm:t>
        <a:bodyPr/>
        <a:lstStyle/>
        <a:p>
          <a:endParaRPr lang="en-US"/>
        </a:p>
      </dgm:t>
    </dgm:pt>
    <dgm:pt modelId="{6466DE3A-4CD6-4022-B4F0-1E5813EFD59D}" type="sibTrans" cxnId="{BA943A03-55D7-453B-99ED-B55B62F543EF}">
      <dgm:prSet/>
      <dgm:spPr/>
      <dgm:t>
        <a:bodyPr/>
        <a:lstStyle/>
        <a:p>
          <a:endParaRPr lang="en-US"/>
        </a:p>
      </dgm:t>
    </dgm:pt>
    <dgm:pt modelId="{1C94045B-A825-4A84-BB4C-D689B5A67D57}">
      <dgm:prSet phldrT="[Text]" custT="1"/>
      <dgm:spPr/>
      <dgm:t>
        <a:bodyPr/>
        <a:lstStyle/>
        <a:p>
          <a:endParaRPr lang="en-US" sz="1800" b="1" dirty="0"/>
        </a:p>
      </dgm:t>
    </dgm:pt>
    <dgm:pt modelId="{6E45B301-FB9C-43D4-B185-D6C0F810AC89}" type="parTrans" cxnId="{8A36852D-5FA7-4D08-9B86-2067F537D50D}">
      <dgm:prSet/>
      <dgm:spPr/>
      <dgm:t>
        <a:bodyPr/>
        <a:lstStyle/>
        <a:p>
          <a:endParaRPr lang="en-US"/>
        </a:p>
      </dgm:t>
    </dgm:pt>
    <dgm:pt modelId="{97F711FD-FEB5-48A4-99BB-A4FE0DB14AE5}" type="sibTrans" cxnId="{8A36852D-5FA7-4D08-9B86-2067F537D50D}">
      <dgm:prSet/>
      <dgm:spPr/>
      <dgm:t>
        <a:bodyPr/>
        <a:lstStyle/>
        <a:p>
          <a:endParaRPr lang="en-US"/>
        </a:p>
      </dgm:t>
    </dgm:pt>
    <dgm:pt modelId="{38278B1A-AC86-4BD4-A75A-6CAE2BB1E70E}">
      <dgm:prSet phldrT="[Text]" custT="1"/>
      <dgm:spPr/>
      <dgm:t>
        <a:bodyPr/>
        <a:lstStyle/>
        <a:p>
          <a:r>
            <a:rPr lang="en-US" sz="1800" b="1" dirty="0"/>
            <a:t>Respiratory</a:t>
          </a:r>
        </a:p>
      </dgm:t>
    </dgm:pt>
    <dgm:pt modelId="{F28F2FFE-C640-44F7-8ADC-4C23A73F0E16}" type="parTrans" cxnId="{E5AB84BA-629A-44C9-8441-320CBFB7903D}">
      <dgm:prSet/>
      <dgm:spPr/>
      <dgm:t>
        <a:bodyPr/>
        <a:lstStyle/>
        <a:p>
          <a:endParaRPr lang="en-US"/>
        </a:p>
      </dgm:t>
    </dgm:pt>
    <dgm:pt modelId="{AF821B04-FFAA-4862-B523-B2259A6DCE3E}" type="sibTrans" cxnId="{E5AB84BA-629A-44C9-8441-320CBFB7903D}">
      <dgm:prSet/>
      <dgm:spPr/>
      <dgm:t>
        <a:bodyPr/>
        <a:lstStyle/>
        <a:p>
          <a:endParaRPr lang="en-US"/>
        </a:p>
      </dgm:t>
    </dgm:pt>
    <dgm:pt modelId="{FBAF01CB-492E-4E33-9091-DAE5959168BA}" type="pres">
      <dgm:prSet presAssocID="{0CF58F47-58E0-4E36-9065-58A9D4381057}" presName="Name0" presStyleCnt="0">
        <dgm:presLayoutVars>
          <dgm:dir/>
          <dgm:resizeHandles val="exact"/>
        </dgm:presLayoutVars>
      </dgm:prSet>
      <dgm:spPr/>
    </dgm:pt>
    <dgm:pt modelId="{3CC09052-A181-4CAE-AB9D-DD4E564AF1FC}" type="pres">
      <dgm:prSet presAssocID="{0CF58F47-58E0-4E36-9065-58A9D4381057}" presName="arrow" presStyleLbl="bgShp" presStyleIdx="0" presStyleCnt="1"/>
      <dgm:spPr/>
    </dgm:pt>
    <dgm:pt modelId="{5EC2D179-FDEE-444E-83CA-75BC7D700669}" type="pres">
      <dgm:prSet presAssocID="{0CF58F47-58E0-4E36-9065-58A9D4381057}" presName="points" presStyleCnt="0"/>
      <dgm:spPr/>
    </dgm:pt>
    <dgm:pt modelId="{45A5D81D-EC39-4EE0-A2D9-BD5F442623BD}" type="pres">
      <dgm:prSet presAssocID="{159C2B47-3686-48E7-9F42-D1E1DF2B89DC}" presName="compositeA" presStyleCnt="0"/>
      <dgm:spPr/>
    </dgm:pt>
    <dgm:pt modelId="{6F5929CF-56C5-4CDC-905C-F213716D592C}" type="pres">
      <dgm:prSet presAssocID="{159C2B47-3686-48E7-9F42-D1E1DF2B89DC}" presName="textA" presStyleLbl="revTx" presStyleIdx="0" presStyleCnt="3" custScaleX="247046">
        <dgm:presLayoutVars>
          <dgm:bulletEnabled val="1"/>
        </dgm:presLayoutVars>
      </dgm:prSet>
      <dgm:spPr/>
    </dgm:pt>
    <dgm:pt modelId="{F9314A4B-742A-4A6F-B54E-8284E4B26FA1}" type="pres">
      <dgm:prSet presAssocID="{159C2B47-3686-48E7-9F42-D1E1DF2B89DC}" presName="circleA" presStyleLbl="node1" presStyleIdx="0" presStyleCnt="3"/>
      <dgm:spPr/>
    </dgm:pt>
    <dgm:pt modelId="{41D95EB0-BE2E-4791-8674-6B72F7F84E03}" type="pres">
      <dgm:prSet presAssocID="{159C2B47-3686-48E7-9F42-D1E1DF2B89DC}" presName="spaceA" presStyleCnt="0"/>
      <dgm:spPr/>
    </dgm:pt>
    <dgm:pt modelId="{8F599F94-58EF-482B-9A94-CB8362E683CA}" type="pres">
      <dgm:prSet presAssocID="{6466DE3A-4CD6-4022-B4F0-1E5813EFD59D}" presName="space" presStyleCnt="0"/>
      <dgm:spPr/>
    </dgm:pt>
    <dgm:pt modelId="{AB07CDCB-35D1-4A20-9CCC-53F860F350F3}" type="pres">
      <dgm:prSet presAssocID="{1C94045B-A825-4A84-BB4C-D689B5A67D57}" presName="compositeB" presStyleCnt="0"/>
      <dgm:spPr/>
    </dgm:pt>
    <dgm:pt modelId="{642A5DBC-A543-468C-92EA-E2BEA6824C78}" type="pres">
      <dgm:prSet presAssocID="{1C94045B-A825-4A84-BB4C-D689B5A67D57}" presName="textB" presStyleLbl="revTx" presStyleIdx="1" presStyleCnt="3" custScaleX="359586" custLinFactNeighborX="0" custLinFactNeighborY="28571">
        <dgm:presLayoutVars>
          <dgm:bulletEnabled val="1"/>
        </dgm:presLayoutVars>
      </dgm:prSet>
      <dgm:spPr/>
    </dgm:pt>
    <dgm:pt modelId="{5BFDC581-9138-41BF-B382-C93CD1D3E0A9}" type="pres">
      <dgm:prSet presAssocID="{1C94045B-A825-4A84-BB4C-D689B5A67D57}" presName="circleB" presStyleLbl="node1" presStyleIdx="1" presStyleCnt="3"/>
      <dgm:spPr/>
    </dgm:pt>
    <dgm:pt modelId="{EC019DAB-47D7-43FE-BB58-A89A62EDCB66}" type="pres">
      <dgm:prSet presAssocID="{1C94045B-A825-4A84-BB4C-D689B5A67D57}" presName="spaceB" presStyleCnt="0"/>
      <dgm:spPr/>
    </dgm:pt>
    <dgm:pt modelId="{7F67EC1E-60F8-404A-BD9A-FF17BA73DB00}" type="pres">
      <dgm:prSet presAssocID="{97F711FD-FEB5-48A4-99BB-A4FE0DB14AE5}" presName="space" presStyleCnt="0"/>
      <dgm:spPr/>
    </dgm:pt>
    <dgm:pt modelId="{B77E0D01-4D09-4C10-9095-70DE06F3A998}" type="pres">
      <dgm:prSet presAssocID="{38278B1A-AC86-4BD4-A75A-6CAE2BB1E70E}" presName="compositeA" presStyleCnt="0"/>
      <dgm:spPr/>
    </dgm:pt>
    <dgm:pt modelId="{612B633F-DB12-456A-BA8A-1D680E925B0B}" type="pres">
      <dgm:prSet presAssocID="{38278B1A-AC86-4BD4-A75A-6CAE2BB1E70E}" presName="textA" presStyleLbl="revTx" presStyleIdx="2" presStyleCnt="3" custScaleX="263666">
        <dgm:presLayoutVars>
          <dgm:bulletEnabled val="1"/>
        </dgm:presLayoutVars>
      </dgm:prSet>
      <dgm:spPr/>
    </dgm:pt>
    <dgm:pt modelId="{27108F78-1D71-4B7B-AF0D-4F246886812A}" type="pres">
      <dgm:prSet presAssocID="{38278B1A-AC86-4BD4-A75A-6CAE2BB1E70E}" presName="circleA" presStyleLbl="node1" presStyleIdx="2" presStyleCnt="3"/>
      <dgm:spPr/>
    </dgm:pt>
    <dgm:pt modelId="{B704AD5E-CC85-4102-8E2E-720BC311F609}" type="pres">
      <dgm:prSet presAssocID="{38278B1A-AC86-4BD4-A75A-6CAE2BB1E70E}" presName="spaceA" presStyleCnt="0"/>
      <dgm:spPr/>
    </dgm:pt>
  </dgm:ptLst>
  <dgm:cxnLst>
    <dgm:cxn modelId="{BA943A03-55D7-453B-99ED-B55B62F543EF}" srcId="{0CF58F47-58E0-4E36-9065-58A9D4381057}" destId="{159C2B47-3686-48E7-9F42-D1E1DF2B89DC}" srcOrd="0" destOrd="0" parTransId="{C0B21630-6769-42EE-96A7-F2C25F050298}" sibTransId="{6466DE3A-4CD6-4022-B4F0-1E5813EFD59D}"/>
    <dgm:cxn modelId="{2D7BB111-B12C-43F6-B51E-82A788508F45}" type="presOf" srcId="{0CF58F47-58E0-4E36-9065-58A9D4381057}" destId="{FBAF01CB-492E-4E33-9091-DAE5959168BA}" srcOrd="0" destOrd="0" presId="urn:microsoft.com/office/officeart/2005/8/layout/hProcess11"/>
    <dgm:cxn modelId="{8A36852D-5FA7-4D08-9B86-2067F537D50D}" srcId="{0CF58F47-58E0-4E36-9065-58A9D4381057}" destId="{1C94045B-A825-4A84-BB4C-D689B5A67D57}" srcOrd="1" destOrd="0" parTransId="{6E45B301-FB9C-43D4-B185-D6C0F810AC89}" sibTransId="{97F711FD-FEB5-48A4-99BB-A4FE0DB14AE5}"/>
    <dgm:cxn modelId="{87FC5D32-3B78-41E7-B183-AD3B7E185831}" type="presOf" srcId="{1C94045B-A825-4A84-BB4C-D689B5A67D57}" destId="{642A5DBC-A543-468C-92EA-E2BEA6824C78}" srcOrd="0" destOrd="0" presId="urn:microsoft.com/office/officeart/2005/8/layout/hProcess11"/>
    <dgm:cxn modelId="{869DA1A4-BC62-4814-8E25-FC713AEF38C1}" type="presOf" srcId="{159C2B47-3686-48E7-9F42-D1E1DF2B89DC}" destId="{6F5929CF-56C5-4CDC-905C-F213716D592C}" srcOrd="0" destOrd="0" presId="urn:microsoft.com/office/officeart/2005/8/layout/hProcess11"/>
    <dgm:cxn modelId="{E5AB84BA-629A-44C9-8441-320CBFB7903D}" srcId="{0CF58F47-58E0-4E36-9065-58A9D4381057}" destId="{38278B1A-AC86-4BD4-A75A-6CAE2BB1E70E}" srcOrd="2" destOrd="0" parTransId="{F28F2FFE-C640-44F7-8ADC-4C23A73F0E16}" sibTransId="{AF821B04-FFAA-4862-B523-B2259A6DCE3E}"/>
    <dgm:cxn modelId="{956810FB-027D-4555-933E-3368CA6E36C7}" type="presOf" srcId="{38278B1A-AC86-4BD4-A75A-6CAE2BB1E70E}" destId="{612B633F-DB12-456A-BA8A-1D680E925B0B}" srcOrd="0" destOrd="0" presId="urn:microsoft.com/office/officeart/2005/8/layout/hProcess11"/>
    <dgm:cxn modelId="{AE000DA4-BD52-47D7-9214-D79573FA73F4}" type="presParOf" srcId="{FBAF01CB-492E-4E33-9091-DAE5959168BA}" destId="{3CC09052-A181-4CAE-AB9D-DD4E564AF1FC}" srcOrd="0" destOrd="0" presId="urn:microsoft.com/office/officeart/2005/8/layout/hProcess11"/>
    <dgm:cxn modelId="{8E72F432-9DCA-40B3-A177-94D90859701C}" type="presParOf" srcId="{FBAF01CB-492E-4E33-9091-DAE5959168BA}" destId="{5EC2D179-FDEE-444E-83CA-75BC7D700669}" srcOrd="1" destOrd="0" presId="urn:microsoft.com/office/officeart/2005/8/layout/hProcess11"/>
    <dgm:cxn modelId="{59F7AB3B-7146-43EC-BF1B-E0D6158418B0}" type="presParOf" srcId="{5EC2D179-FDEE-444E-83CA-75BC7D700669}" destId="{45A5D81D-EC39-4EE0-A2D9-BD5F442623BD}" srcOrd="0" destOrd="0" presId="urn:microsoft.com/office/officeart/2005/8/layout/hProcess11"/>
    <dgm:cxn modelId="{C2F36490-BBB7-4E4B-9726-6EB6A37039B6}" type="presParOf" srcId="{45A5D81D-EC39-4EE0-A2D9-BD5F442623BD}" destId="{6F5929CF-56C5-4CDC-905C-F213716D592C}" srcOrd="0" destOrd="0" presId="urn:microsoft.com/office/officeart/2005/8/layout/hProcess11"/>
    <dgm:cxn modelId="{E651F1B9-A485-42B4-8E31-FC0ECE03FA74}" type="presParOf" srcId="{45A5D81D-EC39-4EE0-A2D9-BD5F442623BD}" destId="{F9314A4B-742A-4A6F-B54E-8284E4B26FA1}" srcOrd="1" destOrd="0" presId="urn:microsoft.com/office/officeart/2005/8/layout/hProcess11"/>
    <dgm:cxn modelId="{2C6F778F-EC78-4354-9B82-7CF33CC6349E}" type="presParOf" srcId="{45A5D81D-EC39-4EE0-A2D9-BD5F442623BD}" destId="{41D95EB0-BE2E-4791-8674-6B72F7F84E03}" srcOrd="2" destOrd="0" presId="urn:microsoft.com/office/officeart/2005/8/layout/hProcess11"/>
    <dgm:cxn modelId="{FBEDDC35-C245-44CA-BC2A-D00302C9DED5}" type="presParOf" srcId="{5EC2D179-FDEE-444E-83CA-75BC7D700669}" destId="{8F599F94-58EF-482B-9A94-CB8362E683CA}" srcOrd="1" destOrd="0" presId="urn:microsoft.com/office/officeart/2005/8/layout/hProcess11"/>
    <dgm:cxn modelId="{00CADA7C-BDA1-4315-8BBD-A6877E4439CF}" type="presParOf" srcId="{5EC2D179-FDEE-444E-83CA-75BC7D700669}" destId="{AB07CDCB-35D1-4A20-9CCC-53F860F350F3}" srcOrd="2" destOrd="0" presId="urn:microsoft.com/office/officeart/2005/8/layout/hProcess11"/>
    <dgm:cxn modelId="{8ABB724B-412E-4FFF-B26A-4FB4F633E239}" type="presParOf" srcId="{AB07CDCB-35D1-4A20-9CCC-53F860F350F3}" destId="{642A5DBC-A543-468C-92EA-E2BEA6824C78}" srcOrd="0" destOrd="0" presId="urn:microsoft.com/office/officeart/2005/8/layout/hProcess11"/>
    <dgm:cxn modelId="{45F12749-1A87-431F-8A90-8CCC92BFDFE8}" type="presParOf" srcId="{AB07CDCB-35D1-4A20-9CCC-53F860F350F3}" destId="{5BFDC581-9138-41BF-B382-C93CD1D3E0A9}" srcOrd="1" destOrd="0" presId="urn:microsoft.com/office/officeart/2005/8/layout/hProcess11"/>
    <dgm:cxn modelId="{3D57FCBB-6C29-40C9-8A35-2AAE1809C9E7}" type="presParOf" srcId="{AB07CDCB-35D1-4A20-9CCC-53F860F350F3}" destId="{EC019DAB-47D7-43FE-BB58-A89A62EDCB66}" srcOrd="2" destOrd="0" presId="urn:microsoft.com/office/officeart/2005/8/layout/hProcess11"/>
    <dgm:cxn modelId="{74295D7B-891E-41B1-9097-1F2EC1DDB677}" type="presParOf" srcId="{5EC2D179-FDEE-444E-83CA-75BC7D700669}" destId="{7F67EC1E-60F8-404A-BD9A-FF17BA73DB00}" srcOrd="3" destOrd="0" presId="urn:microsoft.com/office/officeart/2005/8/layout/hProcess11"/>
    <dgm:cxn modelId="{06F32731-1B2C-4C77-AFE0-3A9BD5CB4233}" type="presParOf" srcId="{5EC2D179-FDEE-444E-83CA-75BC7D700669}" destId="{B77E0D01-4D09-4C10-9095-70DE06F3A998}" srcOrd="4" destOrd="0" presId="urn:microsoft.com/office/officeart/2005/8/layout/hProcess11"/>
    <dgm:cxn modelId="{04D18F93-8B1A-4C4A-B8A9-6592A5625F90}" type="presParOf" srcId="{B77E0D01-4D09-4C10-9095-70DE06F3A998}" destId="{612B633F-DB12-456A-BA8A-1D680E925B0B}" srcOrd="0" destOrd="0" presId="urn:microsoft.com/office/officeart/2005/8/layout/hProcess11"/>
    <dgm:cxn modelId="{92790D9C-5146-4454-BF47-EA02436EC0BB}" type="presParOf" srcId="{B77E0D01-4D09-4C10-9095-70DE06F3A998}" destId="{27108F78-1D71-4B7B-AF0D-4F246886812A}" srcOrd="1" destOrd="0" presId="urn:microsoft.com/office/officeart/2005/8/layout/hProcess11"/>
    <dgm:cxn modelId="{B3206163-165D-4E61-9FF9-29231FE78CF0}" type="presParOf" srcId="{B77E0D01-4D09-4C10-9095-70DE06F3A998}" destId="{B704AD5E-CC85-4102-8E2E-720BC311F60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30C757-B475-4BAF-824F-BE4D2BB0289B}" type="doc">
      <dgm:prSet loTypeId="urn:microsoft.com/office/officeart/2005/8/layout/hList7#1" loCatId="list" qsTypeId="urn:microsoft.com/office/officeart/2005/8/quickstyle/simple1#5" qsCatId="simple" csTypeId="urn:microsoft.com/office/officeart/2005/8/colors/accent1_3" csCatId="accent1" phldr="1"/>
      <dgm:spPr/>
      <dgm:t>
        <a:bodyPr/>
        <a:lstStyle/>
        <a:p>
          <a:endParaRPr lang="en-US"/>
        </a:p>
      </dgm:t>
    </dgm:pt>
    <dgm:pt modelId="{4A2EB40E-EF9E-494C-97D8-A8735F2E77D2}">
      <dgm:prSet/>
      <dgm:spPr/>
      <dgm:t>
        <a:bodyPr/>
        <a:lstStyle/>
        <a:p>
          <a:pPr rtl="0"/>
          <a:r>
            <a:rPr lang="en-US" dirty="0"/>
            <a:t>Bulb syringe</a:t>
          </a:r>
        </a:p>
      </dgm:t>
    </dgm:pt>
    <dgm:pt modelId="{703AF244-2B17-47EB-B847-C50059E1A362}" type="parTrans" cxnId="{65A2F65B-E544-49E1-9B36-A2C1C1023967}">
      <dgm:prSet/>
      <dgm:spPr/>
      <dgm:t>
        <a:bodyPr/>
        <a:lstStyle/>
        <a:p>
          <a:endParaRPr lang="en-US"/>
        </a:p>
      </dgm:t>
    </dgm:pt>
    <dgm:pt modelId="{B4273E0A-CA7F-4CE4-B302-83489603C165}" type="sibTrans" cxnId="{65A2F65B-E544-49E1-9B36-A2C1C1023967}">
      <dgm:prSet/>
      <dgm:spPr/>
      <dgm:t>
        <a:bodyPr/>
        <a:lstStyle/>
        <a:p>
          <a:endParaRPr lang="en-US"/>
        </a:p>
      </dgm:t>
    </dgm:pt>
    <dgm:pt modelId="{82B33F2D-3651-466B-8BB9-60E9811DAFFC}">
      <dgm:prSet/>
      <dgm:spPr/>
      <dgm:t>
        <a:bodyPr/>
        <a:lstStyle/>
        <a:p>
          <a:pPr rtl="0"/>
          <a:r>
            <a:rPr lang="en-US" dirty="0"/>
            <a:t>Mechanical suction, tubing, and catheters</a:t>
          </a:r>
        </a:p>
      </dgm:t>
    </dgm:pt>
    <dgm:pt modelId="{4BE60184-2368-4E8C-8A55-62173C3D5376}" type="parTrans" cxnId="{30576B8A-E5B1-4592-9BC4-0B1EA04E8C8D}">
      <dgm:prSet/>
      <dgm:spPr/>
      <dgm:t>
        <a:bodyPr/>
        <a:lstStyle/>
        <a:p>
          <a:endParaRPr lang="en-US"/>
        </a:p>
      </dgm:t>
    </dgm:pt>
    <dgm:pt modelId="{0BA7F9CE-7802-40DE-BD3E-35A8E5EBCA03}" type="sibTrans" cxnId="{30576B8A-E5B1-4592-9BC4-0B1EA04E8C8D}">
      <dgm:prSet/>
      <dgm:spPr/>
      <dgm:t>
        <a:bodyPr/>
        <a:lstStyle/>
        <a:p>
          <a:endParaRPr lang="en-US"/>
        </a:p>
      </dgm:t>
    </dgm:pt>
    <dgm:pt modelId="{18A8B0DE-74EF-4A59-8CD5-7B9AE10E680A}">
      <dgm:prSet/>
      <dgm:spPr/>
      <dgm:t>
        <a:bodyPr/>
        <a:lstStyle/>
        <a:p>
          <a:pPr rtl="0"/>
          <a:r>
            <a:rPr lang="en-US" dirty="0"/>
            <a:t>Meconium aspirator</a:t>
          </a:r>
        </a:p>
      </dgm:t>
    </dgm:pt>
    <dgm:pt modelId="{E0295A00-524A-4ACB-A038-2B4098D65174}" type="parTrans" cxnId="{ABFE07CF-C7AF-4DA4-B871-D7D866CD250F}">
      <dgm:prSet/>
      <dgm:spPr/>
      <dgm:t>
        <a:bodyPr/>
        <a:lstStyle/>
        <a:p>
          <a:endParaRPr lang="en-US"/>
        </a:p>
      </dgm:t>
    </dgm:pt>
    <dgm:pt modelId="{064C83F5-9100-4237-8389-6A0F56F03E46}" type="sibTrans" cxnId="{ABFE07CF-C7AF-4DA4-B871-D7D866CD250F}">
      <dgm:prSet/>
      <dgm:spPr/>
      <dgm:t>
        <a:bodyPr/>
        <a:lstStyle/>
        <a:p>
          <a:endParaRPr lang="en-US"/>
        </a:p>
      </dgm:t>
    </dgm:pt>
    <dgm:pt modelId="{9EA2B030-8817-4820-AD15-29E6CEF35071}">
      <dgm:prSet/>
      <dgm:spPr/>
      <dgm:t>
        <a:bodyPr/>
        <a:lstStyle/>
        <a:p>
          <a:pPr rtl="0"/>
          <a:r>
            <a:rPr lang="en-US" dirty="0"/>
            <a:t>8F feeding tube and 20 cc syringe</a:t>
          </a:r>
        </a:p>
      </dgm:t>
    </dgm:pt>
    <dgm:pt modelId="{AB17F83E-F88D-47B0-8012-438EB362F762}" type="parTrans" cxnId="{893389BB-AE22-4381-8281-A294CE99A661}">
      <dgm:prSet/>
      <dgm:spPr/>
      <dgm:t>
        <a:bodyPr/>
        <a:lstStyle/>
        <a:p>
          <a:endParaRPr lang="en-US"/>
        </a:p>
      </dgm:t>
    </dgm:pt>
    <dgm:pt modelId="{313491A4-AF82-43D2-AD35-CD176A5A99FF}" type="sibTrans" cxnId="{893389BB-AE22-4381-8281-A294CE99A661}">
      <dgm:prSet/>
      <dgm:spPr/>
      <dgm:t>
        <a:bodyPr/>
        <a:lstStyle/>
        <a:p>
          <a:endParaRPr lang="en-US"/>
        </a:p>
      </dgm:t>
    </dgm:pt>
    <dgm:pt modelId="{CFA71DDD-5990-4057-AD03-AEDC541FBF5F}" type="pres">
      <dgm:prSet presAssocID="{6F30C757-B475-4BAF-824F-BE4D2BB0289B}" presName="Name0" presStyleCnt="0">
        <dgm:presLayoutVars>
          <dgm:dir/>
          <dgm:resizeHandles val="exact"/>
        </dgm:presLayoutVars>
      </dgm:prSet>
      <dgm:spPr/>
    </dgm:pt>
    <dgm:pt modelId="{8964B6D5-5CD1-49E7-8F29-F98D1C74B0BF}" type="pres">
      <dgm:prSet presAssocID="{6F30C757-B475-4BAF-824F-BE4D2BB0289B}" presName="fgShape" presStyleLbl="fgShp" presStyleIdx="0" presStyleCnt="1" custLinFactNeighborX="462" custLinFactNeighborY="67606"/>
      <dgm:spPr/>
    </dgm:pt>
    <dgm:pt modelId="{150AA6AE-4328-4B23-923D-01571CA991A9}" type="pres">
      <dgm:prSet presAssocID="{6F30C757-B475-4BAF-824F-BE4D2BB0289B}" presName="linComp" presStyleCnt="0"/>
      <dgm:spPr/>
    </dgm:pt>
    <dgm:pt modelId="{B2D94564-6E67-4727-ACF9-BD784E0364E6}" type="pres">
      <dgm:prSet presAssocID="{4A2EB40E-EF9E-494C-97D8-A8735F2E77D2}" presName="compNode" presStyleCnt="0"/>
      <dgm:spPr/>
    </dgm:pt>
    <dgm:pt modelId="{6209BC5C-A5F9-40BA-81E1-5D015C7C77E7}" type="pres">
      <dgm:prSet presAssocID="{4A2EB40E-EF9E-494C-97D8-A8735F2E77D2}" presName="bkgdShape" presStyleLbl="node1" presStyleIdx="0" presStyleCnt="4"/>
      <dgm:spPr/>
    </dgm:pt>
    <dgm:pt modelId="{2BF6DEFA-BE7D-4E3C-83EB-C6AEC3990835}" type="pres">
      <dgm:prSet presAssocID="{4A2EB40E-EF9E-494C-97D8-A8735F2E77D2}" presName="nodeTx" presStyleLbl="node1" presStyleIdx="0" presStyleCnt="4">
        <dgm:presLayoutVars>
          <dgm:bulletEnabled val="1"/>
        </dgm:presLayoutVars>
      </dgm:prSet>
      <dgm:spPr/>
    </dgm:pt>
    <dgm:pt modelId="{D990C99D-D254-4AB6-B479-A703BA10696B}" type="pres">
      <dgm:prSet presAssocID="{4A2EB40E-EF9E-494C-97D8-A8735F2E77D2}" presName="invisiNode" presStyleLbl="node1" presStyleIdx="0" presStyleCnt="4"/>
      <dgm:spPr/>
    </dgm:pt>
    <dgm:pt modelId="{2897595E-B91D-4D4E-A582-6722D3E48BA6}" type="pres">
      <dgm:prSet presAssocID="{4A2EB40E-EF9E-494C-97D8-A8735F2E77D2}" presName="imagNode" presStyleLbl="fgImgPlace1" presStyleIdx="0" presStyleCnt="4" custScaleX="117025" custScaleY="119118"/>
      <dgm:spPr>
        <a:blipFill rotWithShape="1">
          <a:blip xmlns:r="http://schemas.openxmlformats.org/officeDocument/2006/relationships" r:embed="rId1"/>
          <a:stretch>
            <a:fillRect/>
          </a:stretch>
        </a:blipFill>
      </dgm:spPr>
    </dgm:pt>
    <dgm:pt modelId="{5A1AD0B3-DF51-4B23-82A7-3E1E4DF73DD0}" type="pres">
      <dgm:prSet presAssocID="{B4273E0A-CA7F-4CE4-B302-83489603C165}" presName="sibTrans" presStyleLbl="sibTrans2D1" presStyleIdx="0" presStyleCnt="0"/>
      <dgm:spPr/>
    </dgm:pt>
    <dgm:pt modelId="{7B903FBD-A0BA-4C04-AEBE-03134DC3D1AA}" type="pres">
      <dgm:prSet presAssocID="{82B33F2D-3651-466B-8BB9-60E9811DAFFC}" presName="compNode" presStyleCnt="0"/>
      <dgm:spPr/>
    </dgm:pt>
    <dgm:pt modelId="{FD6C84B5-AC3A-4A0D-96EA-6FC154F61AB1}" type="pres">
      <dgm:prSet presAssocID="{82B33F2D-3651-466B-8BB9-60E9811DAFFC}" presName="bkgdShape" presStyleLbl="node1" presStyleIdx="1" presStyleCnt="4"/>
      <dgm:spPr/>
    </dgm:pt>
    <dgm:pt modelId="{B58D8180-AEE0-4D13-AAAF-C8B79BCEED2A}" type="pres">
      <dgm:prSet presAssocID="{82B33F2D-3651-466B-8BB9-60E9811DAFFC}" presName="nodeTx" presStyleLbl="node1" presStyleIdx="1" presStyleCnt="4">
        <dgm:presLayoutVars>
          <dgm:bulletEnabled val="1"/>
        </dgm:presLayoutVars>
      </dgm:prSet>
      <dgm:spPr/>
    </dgm:pt>
    <dgm:pt modelId="{6CE09DDD-AC22-4836-A3F0-4F40BAE0680C}" type="pres">
      <dgm:prSet presAssocID="{82B33F2D-3651-466B-8BB9-60E9811DAFFC}" presName="invisiNode" presStyleLbl="node1" presStyleIdx="1" presStyleCnt="4"/>
      <dgm:spPr/>
    </dgm:pt>
    <dgm:pt modelId="{3207267B-F212-4820-9017-AEEF230A4200}" type="pres">
      <dgm:prSet presAssocID="{82B33F2D-3651-466B-8BB9-60E9811DAFFC}" presName="imagNode" presStyleLbl="fgImgPlace1" presStyleIdx="1" presStyleCnt="4" custScaleX="107394" custScaleY="119118"/>
      <dgm:spPr>
        <a:blipFill rotWithShape="1">
          <a:blip xmlns:r="http://schemas.openxmlformats.org/officeDocument/2006/relationships" r:embed="rId2"/>
          <a:stretch>
            <a:fillRect/>
          </a:stretch>
        </a:blipFill>
      </dgm:spPr>
    </dgm:pt>
    <dgm:pt modelId="{B5ADFA94-C078-4487-B091-AA5032754216}" type="pres">
      <dgm:prSet presAssocID="{0BA7F9CE-7802-40DE-BD3E-35A8E5EBCA03}" presName="sibTrans" presStyleLbl="sibTrans2D1" presStyleIdx="0" presStyleCnt="0"/>
      <dgm:spPr/>
    </dgm:pt>
    <dgm:pt modelId="{7D29C388-3039-42AF-BBA1-7F6654326E6E}" type="pres">
      <dgm:prSet presAssocID="{18A8B0DE-74EF-4A59-8CD5-7B9AE10E680A}" presName="compNode" presStyleCnt="0"/>
      <dgm:spPr/>
    </dgm:pt>
    <dgm:pt modelId="{6E74DFBD-0424-4415-8D65-3F64C9BF015E}" type="pres">
      <dgm:prSet presAssocID="{18A8B0DE-74EF-4A59-8CD5-7B9AE10E680A}" presName="bkgdShape" presStyleLbl="node1" presStyleIdx="2" presStyleCnt="4"/>
      <dgm:spPr/>
    </dgm:pt>
    <dgm:pt modelId="{6692B312-9917-4D5D-BC56-5CC993BAFB57}" type="pres">
      <dgm:prSet presAssocID="{18A8B0DE-74EF-4A59-8CD5-7B9AE10E680A}" presName="nodeTx" presStyleLbl="node1" presStyleIdx="2" presStyleCnt="4">
        <dgm:presLayoutVars>
          <dgm:bulletEnabled val="1"/>
        </dgm:presLayoutVars>
      </dgm:prSet>
      <dgm:spPr/>
    </dgm:pt>
    <dgm:pt modelId="{45FCA1F4-FBEE-407C-B107-E1034A0CED8C}" type="pres">
      <dgm:prSet presAssocID="{18A8B0DE-74EF-4A59-8CD5-7B9AE10E680A}" presName="invisiNode" presStyleLbl="node1" presStyleIdx="2" presStyleCnt="4"/>
      <dgm:spPr/>
    </dgm:pt>
    <dgm:pt modelId="{6472A6FE-56B0-4538-81F2-9C39F7F1A1DE}" type="pres">
      <dgm:prSet presAssocID="{18A8B0DE-74EF-4A59-8CD5-7B9AE10E680A}" presName="imagNode" presStyleLbl="fgImgPlace1" presStyleIdx="2" presStyleCnt="4" custScaleX="107840" custScaleY="117739" custLinFactNeighborX="0" custLinFactNeighborY="-689"/>
      <dgm:spPr>
        <a:blipFill rotWithShape="1">
          <a:blip xmlns:r="http://schemas.openxmlformats.org/officeDocument/2006/relationships" r:embed="rId3"/>
          <a:stretch>
            <a:fillRect/>
          </a:stretch>
        </a:blipFill>
      </dgm:spPr>
    </dgm:pt>
    <dgm:pt modelId="{46C471D5-5AF0-41B3-8A3B-D6A70D4CFE49}" type="pres">
      <dgm:prSet presAssocID="{064C83F5-9100-4237-8389-6A0F56F03E46}" presName="sibTrans" presStyleLbl="sibTrans2D1" presStyleIdx="0" presStyleCnt="0"/>
      <dgm:spPr/>
    </dgm:pt>
    <dgm:pt modelId="{0777A551-0967-4761-AB48-3DE95E138E1D}" type="pres">
      <dgm:prSet presAssocID="{9EA2B030-8817-4820-AD15-29E6CEF35071}" presName="compNode" presStyleCnt="0"/>
      <dgm:spPr/>
    </dgm:pt>
    <dgm:pt modelId="{9A6B065B-89F8-4436-8120-39CE2DA0F543}" type="pres">
      <dgm:prSet presAssocID="{9EA2B030-8817-4820-AD15-29E6CEF35071}" presName="bkgdShape" presStyleLbl="node1" presStyleIdx="3" presStyleCnt="4"/>
      <dgm:spPr/>
    </dgm:pt>
    <dgm:pt modelId="{6C02E748-F2AF-48C0-80BB-CC8B76B19B5E}" type="pres">
      <dgm:prSet presAssocID="{9EA2B030-8817-4820-AD15-29E6CEF35071}" presName="nodeTx" presStyleLbl="node1" presStyleIdx="3" presStyleCnt="4">
        <dgm:presLayoutVars>
          <dgm:bulletEnabled val="1"/>
        </dgm:presLayoutVars>
      </dgm:prSet>
      <dgm:spPr/>
    </dgm:pt>
    <dgm:pt modelId="{065BD83A-3788-4620-B1D5-D915EA108CAE}" type="pres">
      <dgm:prSet presAssocID="{9EA2B030-8817-4820-AD15-29E6CEF35071}" presName="invisiNode" presStyleLbl="node1" presStyleIdx="3" presStyleCnt="4"/>
      <dgm:spPr/>
    </dgm:pt>
    <dgm:pt modelId="{03D42489-8D2A-4F52-A79C-3918801E3385}" type="pres">
      <dgm:prSet presAssocID="{9EA2B030-8817-4820-AD15-29E6CEF35071}" presName="imagNode" presStyleLbl="fgImgPlace1" presStyleIdx="3" presStyleCnt="4" custScaleX="103136" custScaleY="126198"/>
      <dgm:spPr>
        <a:blipFill rotWithShape="1">
          <a:blip xmlns:r="http://schemas.openxmlformats.org/officeDocument/2006/relationships" r:embed="rId4"/>
          <a:stretch>
            <a:fillRect/>
          </a:stretch>
        </a:blipFill>
      </dgm:spPr>
    </dgm:pt>
  </dgm:ptLst>
  <dgm:cxnLst>
    <dgm:cxn modelId="{E226CC0A-5A6C-499E-80CB-93D0546F7E21}" type="presOf" srcId="{0BA7F9CE-7802-40DE-BD3E-35A8E5EBCA03}" destId="{B5ADFA94-C078-4487-B091-AA5032754216}" srcOrd="0" destOrd="0" presId="urn:microsoft.com/office/officeart/2005/8/layout/hList7#1"/>
    <dgm:cxn modelId="{14BFB13A-05DE-4D88-B1C6-B998C8870DBA}" type="presOf" srcId="{82B33F2D-3651-466B-8BB9-60E9811DAFFC}" destId="{B58D8180-AEE0-4D13-AAAF-C8B79BCEED2A}" srcOrd="1" destOrd="0" presId="urn:microsoft.com/office/officeart/2005/8/layout/hList7#1"/>
    <dgm:cxn modelId="{65A2F65B-E544-49E1-9B36-A2C1C1023967}" srcId="{6F30C757-B475-4BAF-824F-BE4D2BB0289B}" destId="{4A2EB40E-EF9E-494C-97D8-A8735F2E77D2}" srcOrd="0" destOrd="0" parTransId="{703AF244-2B17-47EB-B847-C50059E1A362}" sibTransId="{B4273E0A-CA7F-4CE4-B302-83489603C165}"/>
    <dgm:cxn modelId="{28684646-8A09-4020-AC6A-0CE52CB06731}" type="presOf" srcId="{9EA2B030-8817-4820-AD15-29E6CEF35071}" destId="{6C02E748-F2AF-48C0-80BB-CC8B76B19B5E}" srcOrd="1" destOrd="0" presId="urn:microsoft.com/office/officeart/2005/8/layout/hList7#1"/>
    <dgm:cxn modelId="{72C86F70-7A5B-416D-AC3E-4B968ECF89DE}" type="presOf" srcId="{9EA2B030-8817-4820-AD15-29E6CEF35071}" destId="{9A6B065B-89F8-4436-8120-39CE2DA0F543}" srcOrd="0" destOrd="0" presId="urn:microsoft.com/office/officeart/2005/8/layout/hList7#1"/>
    <dgm:cxn modelId="{01B1635A-0FB5-45B0-A903-2A89B13636E6}" type="presOf" srcId="{6F30C757-B475-4BAF-824F-BE4D2BB0289B}" destId="{CFA71DDD-5990-4057-AD03-AEDC541FBF5F}" srcOrd="0" destOrd="0" presId="urn:microsoft.com/office/officeart/2005/8/layout/hList7#1"/>
    <dgm:cxn modelId="{C2B1947C-DC77-486F-8DEB-C7533670C7E4}" type="presOf" srcId="{18A8B0DE-74EF-4A59-8CD5-7B9AE10E680A}" destId="{6E74DFBD-0424-4415-8D65-3F64C9BF015E}" srcOrd="0" destOrd="0" presId="urn:microsoft.com/office/officeart/2005/8/layout/hList7#1"/>
    <dgm:cxn modelId="{30576B8A-E5B1-4592-9BC4-0B1EA04E8C8D}" srcId="{6F30C757-B475-4BAF-824F-BE4D2BB0289B}" destId="{82B33F2D-3651-466B-8BB9-60E9811DAFFC}" srcOrd="1" destOrd="0" parTransId="{4BE60184-2368-4E8C-8A55-62173C3D5376}" sibTransId="{0BA7F9CE-7802-40DE-BD3E-35A8E5EBCA03}"/>
    <dgm:cxn modelId="{13B66EA5-11D4-4F8C-9C30-5C22B9AA5708}" type="presOf" srcId="{4A2EB40E-EF9E-494C-97D8-A8735F2E77D2}" destId="{2BF6DEFA-BE7D-4E3C-83EB-C6AEC3990835}" srcOrd="1" destOrd="0" presId="urn:microsoft.com/office/officeart/2005/8/layout/hList7#1"/>
    <dgm:cxn modelId="{893389BB-AE22-4381-8281-A294CE99A661}" srcId="{6F30C757-B475-4BAF-824F-BE4D2BB0289B}" destId="{9EA2B030-8817-4820-AD15-29E6CEF35071}" srcOrd="3" destOrd="0" parTransId="{AB17F83E-F88D-47B0-8012-438EB362F762}" sibTransId="{313491A4-AF82-43D2-AD35-CD176A5A99FF}"/>
    <dgm:cxn modelId="{929AF3BE-C226-4FF0-88DE-29E09E7A6D8C}" type="presOf" srcId="{4A2EB40E-EF9E-494C-97D8-A8735F2E77D2}" destId="{6209BC5C-A5F9-40BA-81E1-5D015C7C77E7}" srcOrd="0" destOrd="0" presId="urn:microsoft.com/office/officeart/2005/8/layout/hList7#1"/>
    <dgm:cxn modelId="{85B9BBCB-A13B-411C-96B3-2E94FB60C562}" type="presOf" srcId="{18A8B0DE-74EF-4A59-8CD5-7B9AE10E680A}" destId="{6692B312-9917-4D5D-BC56-5CC993BAFB57}" srcOrd="1" destOrd="0" presId="urn:microsoft.com/office/officeart/2005/8/layout/hList7#1"/>
    <dgm:cxn modelId="{ABFE07CF-C7AF-4DA4-B871-D7D866CD250F}" srcId="{6F30C757-B475-4BAF-824F-BE4D2BB0289B}" destId="{18A8B0DE-74EF-4A59-8CD5-7B9AE10E680A}" srcOrd="2" destOrd="0" parTransId="{E0295A00-524A-4ACB-A038-2B4098D65174}" sibTransId="{064C83F5-9100-4237-8389-6A0F56F03E46}"/>
    <dgm:cxn modelId="{C26428D8-9D4A-43BF-9BB5-B86C1351557B}" type="presOf" srcId="{064C83F5-9100-4237-8389-6A0F56F03E46}" destId="{46C471D5-5AF0-41B3-8A3B-D6A70D4CFE49}" srcOrd="0" destOrd="0" presId="urn:microsoft.com/office/officeart/2005/8/layout/hList7#1"/>
    <dgm:cxn modelId="{F2F65CFC-64FE-4887-9519-AEC68582F317}" type="presOf" srcId="{82B33F2D-3651-466B-8BB9-60E9811DAFFC}" destId="{FD6C84B5-AC3A-4A0D-96EA-6FC154F61AB1}" srcOrd="0" destOrd="0" presId="urn:microsoft.com/office/officeart/2005/8/layout/hList7#1"/>
    <dgm:cxn modelId="{19147FFF-E4E6-407A-B91C-F99F037DCBCD}" type="presOf" srcId="{B4273E0A-CA7F-4CE4-B302-83489603C165}" destId="{5A1AD0B3-DF51-4B23-82A7-3E1E4DF73DD0}" srcOrd="0" destOrd="0" presId="urn:microsoft.com/office/officeart/2005/8/layout/hList7#1"/>
    <dgm:cxn modelId="{B9C5B9BF-5A93-4BE0-B1B8-9EA7007CD283}" type="presParOf" srcId="{CFA71DDD-5990-4057-AD03-AEDC541FBF5F}" destId="{8964B6D5-5CD1-49E7-8F29-F98D1C74B0BF}" srcOrd="0" destOrd="0" presId="urn:microsoft.com/office/officeart/2005/8/layout/hList7#1"/>
    <dgm:cxn modelId="{E2EA44E7-B2BF-4DF5-A719-97FF29F63530}" type="presParOf" srcId="{CFA71DDD-5990-4057-AD03-AEDC541FBF5F}" destId="{150AA6AE-4328-4B23-923D-01571CA991A9}" srcOrd="1" destOrd="0" presId="urn:microsoft.com/office/officeart/2005/8/layout/hList7#1"/>
    <dgm:cxn modelId="{3D7D903B-48AE-422D-AB97-92031051E9D0}" type="presParOf" srcId="{150AA6AE-4328-4B23-923D-01571CA991A9}" destId="{B2D94564-6E67-4727-ACF9-BD784E0364E6}" srcOrd="0" destOrd="0" presId="urn:microsoft.com/office/officeart/2005/8/layout/hList7#1"/>
    <dgm:cxn modelId="{3E3CCE28-F410-42CB-829C-5F69DCEC3F8D}" type="presParOf" srcId="{B2D94564-6E67-4727-ACF9-BD784E0364E6}" destId="{6209BC5C-A5F9-40BA-81E1-5D015C7C77E7}" srcOrd="0" destOrd="0" presId="urn:microsoft.com/office/officeart/2005/8/layout/hList7#1"/>
    <dgm:cxn modelId="{CB42F3AB-71FD-4F3C-8492-77C961C96FDF}" type="presParOf" srcId="{B2D94564-6E67-4727-ACF9-BD784E0364E6}" destId="{2BF6DEFA-BE7D-4E3C-83EB-C6AEC3990835}" srcOrd="1" destOrd="0" presId="urn:microsoft.com/office/officeart/2005/8/layout/hList7#1"/>
    <dgm:cxn modelId="{7AD737C6-FBCF-4685-8E6E-CC584EDD1B2D}" type="presParOf" srcId="{B2D94564-6E67-4727-ACF9-BD784E0364E6}" destId="{D990C99D-D254-4AB6-B479-A703BA10696B}" srcOrd="2" destOrd="0" presId="urn:microsoft.com/office/officeart/2005/8/layout/hList7#1"/>
    <dgm:cxn modelId="{18906ADA-7A98-4799-BD1E-5EC5D95E1148}" type="presParOf" srcId="{B2D94564-6E67-4727-ACF9-BD784E0364E6}" destId="{2897595E-B91D-4D4E-A582-6722D3E48BA6}" srcOrd="3" destOrd="0" presId="urn:microsoft.com/office/officeart/2005/8/layout/hList7#1"/>
    <dgm:cxn modelId="{E3FDF31B-F725-4212-BF19-AD037EEEDC8F}" type="presParOf" srcId="{150AA6AE-4328-4B23-923D-01571CA991A9}" destId="{5A1AD0B3-DF51-4B23-82A7-3E1E4DF73DD0}" srcOrd="1" destOrd="0" presId="urn:microsoft.com/office/officeart/2005/8/layout/hList7#1"/>
    <dgm:cxn modelId="{09232DE6-B4C7-4182-AD76-B89348175606}" type="presParOf" srcId="{150AA6AE-4328-4B23-923D-01571CA991A9}" destId="{7B903FBD-A0BA-4C04-AEBE-03134DC3D1AA}" srcOrd="2" destOrd="0" presId="urn:microsoft.com/office/officeart/2005/8/layout/hList7#1"/>
    <dgm:cxn modelId="{668118BA-36B2-4DB3-B2FF-950F5BE92CB5}" type="presParOf" srcId="{7B903FBD-A0BA-4C04-AEBE-03134DC3D1AA}" destId="{FD6C84B5-AC3A-4A0D-96EA-6FC154F61AB1}" srcOrd="0" destOrd="0" presId="urn:microsoft.com/office/officeart/2005/8/layout/hList7#1"/>
    <dgm:cxn modelId="{A55931C7-7F04-499E-8452-B39590FE97E3}" type="presParOf" srcId="{7B903FBD-A0BA-4C04-AEBE-03134DC3D1AA}" destId="{B58D8180-AEE0-4D13-AAAF-C8B79BCEED2A}" srcOrd="1" destOrd="0" presId="urn:microsoft.com/office/officeart/2005/8/layout/hList7#1"/>
    <dgm:cxn modelId="{181CDBBD-70BB-4910-B194-E479246C74D8}" type="presParOf" srcId="{7B903FBD-A0BA-4C04-AEBE-03134DC3D1AA}" destId="{6CE09DDD-AC22-4836-A3F0-4F40BAE0680C}" srcOrd="2" destOrd="0" presId="urn:microsoft.com/office/officeart/2005/8/layout/hList7#1"/>
    <dgm:cxn modelId="{D7B0E4C3-4C2F-4490-8FCA-C49DB2A585CB}" type="presParOf" srcId="{7B903FBD-A0BA-4C04-AEBE-03134DC3D1AA}" destId="{3207267B-F212-4820-9017-AEEF230A4200}" srcOrd="3" destOrd="0" presId="urn:microsoft.com/office/officeart/2005/8/layout/hList7#1"/>
    <dgm:cxn modelId="{E6425F4A-E8A6-432C-AA54-2BFCA94AD304}" type="presParOf" srcId="{150AA6AE-4328-4B23-923D-01571CA991A9}" destId="{B5ADFA94-C078-4487-B091-AA5032754216}" srcOrd="3" destOrd="0" presId="urn:microsoft.com/office/officeart/2005/8/layout/hList7#1"/>
    <dgm:cxn modelId="{5E6CA8EB-84ED-480F-9D24-A2254E54EBB5}" type="presParOf" srcId="{150AA6AE-4328-4B23-923D-01571CA991A9}" destId="{7D29C388-3039-42AF-BBA1-7F6654326E6E}" srcOrd="4" destOrd="0" presId="urn:microsoft.com/office/officeart/2005/8/layout/hList7#1"/>
    <dgm:cxn modelId="{2B3C2DCE-E213-4DA4-86CF-34924601C9A1}" type="presParOf" srcId="{7D29C388-3039-42AF-BBA1-7F6654326E6E}" destId="{6E74DFBD-0424-4415-8D65-3F64C9BF015E}" srcOrd="0" destOrd="0" presId="urn:microsoft.com/office/officeart/2005/8/layout/hList7#1"/>
    <dgm:cxn modelId="{1E08AA8A-13C1-4DC3-AE2B-1FAE839036C6}" type="presParOf" srcId="{7D29C388-3039-42AF-BBA1-7F6654326E6E}" destId="{6692B312-9917-4D5D-BC56-5CC993BAFB57}" srcOrd="1" destOrd="0" presId="urn:microsoft.com/office/officeart/2005/8/layout/hList7#1"/>
    <dgm:cxn modelId="{E314E2AE-3C36-4251-8F0A-9711B95AC52C}" type="presParOf" srcId="{7D29C388-3039-42AF-BBA1-7F6654326E6E}" destId="{45FCA1F4-FBEE-407C-B107-E1034A0CED8C}" srcOrd="2" destOrd="0" presId="urn:microsoft.com/office/officeart/2005/8/layout/hList7#1"/>
    <dgm:cxn modelId="{E60B3D89-A09B-4D6B-A8D9-ECE2252C1F5B}" type="presParOf" srcId="{7D29C388-3039-42AF-BBA1-7F6654326E6E}" destId="{6472A6FE-56B0-4538-81F2-9C39F7F1A1DE}" srcOrd="3" destOrd="0" presId="urn:microsoft.com/office/officeart/2005/8/layout/hList7#1"/>
    <dgm:cxn modelId="{0F1A1817-A5E0-41D8-A00B-5FED307110EC}" type="presParOf" srcId="{150AA6AE-4328-4B23-923D-01571CA991A9}" destId="{46C471D5-5AF0-41B3-8A3B-D6A70D4CFE49}" srcOrd="5" destOrd="0" presId="urn:microsoft.com/office/officeart/2005/8/layout/hList7#1"/>
    <dgm:cxn modelId="{6881AA92-0870-4512-9735-7132CABB9F52}" type="presParOf" srcId="{150AA6AE-4328-4B23-923D-01571CA991A9}" destId="{0777A551-0967-4761-AB48-3DE95E138E1D}" srcOrd="6" destOrd="0" presId="urn:microsoft.com/office/officeart/2005/8/layout/hList7#1"/>
    <dgm:cxn modelId="{A1C07AF8-BAC1-40E6-BFEF-6908A95FF763}" type="presParOf" srcId="{0777A551-0967-4761-AB48-3DE95E138E1D}" destId="{9A6B065B-89F8-4436-8120-39CE2DA0F543}" srcOrd="0" destOrd="0" presId="urn:microsoft.com/office/officeart/2005/8/layout/hList7#1"/>
    <dgm:cxn modelId="{17289074-000E-4435-9085-74FCB97A37C7}" type="presParOf" srcId="{0777A551-0967-4761-AB48-3DE95E138E1D}" destId="{6C02E748-F2AF-48C0-80BB-CC8B76B19B5E}" srcOrd="1" destOrd="0" presId="urn:microsoft.com/office/officeart/2005/8/layout/hList7#1"/>
    <dgm:cxn modelId="{D7FBBF2D-BCAC-46BB-A3BD-69F8A5037B4B}" type="presParOf" srcId="{0777A551-0967-4761-AB48-3DE95E138E1D}" destId="{065BD83A-3788-4620-B1D5-D915EA108CAE}" srcOrd="2" destOrd="0" presId="urn:microsoft.com/office/officeart/2005/8/layout/hList7#1"/>
    <dgm:cxn modelId="{26C13C23-FB71-4489-B0C8-E3DC574B2D84}" type="presParOf" srcId="{0777A551-0967-4761-AB48-3DE95E138E1D}" destId="{03D42489-8D2A-4F52-A79C-3918801E3385}"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057BB2-B0CD-4844-9FCD-F9F5F3910ADE}" type="doc">
      <dgm:prSet loTypeId="urn:microsoft.com/office/officeart/2005/8/layout/hList7#2" loCatId="list" qsTypeId="urn:microsoft.com/office/officeart/2005/8/quickstyle/simple1#6" qsCatId="simple" csTypeId="urn:microsoft.com/office/officeart/2005/8/colors/accent1_3" csCatId="accent1" phldr="1"/>
      <dgm:spPr/>
      <dgm:t>
        <a:bodyPr/>
        <a:lstStyle/>
        <a:p>
          <a:endParaRPr lang="en-US"/>
        </a:p>
      </dgm:t>
    </dgm:pt>
    <dgm:pt modelId="{6541ECC3-915F-4B6E-BFE2-A875B27E1E05}">
      <dgm:prSet/>
      <dgm:spPr/>
      <dgm:t>
        <a:bodyPr/>
        <a:lstStyle/>
        <a:p>
          <a:pPr rtl="0"/>
          <a:endParaRPr lang="en-US" dirty="0"/>
        </a:p>
        <a:p>
          <a:pPr rtl="0"/>
          <a:r>
            <a:rPr lang="en-US" dirty="0"/>
            <a:t>Laryngoscope with straight blades (Number 00 , 0 and 1 for extreme premature , preterm and term infants, respectively)</a:t>
          </a:r>
        </a:p>
      </dgm:t>
    </dgm:pt>
    <dgm:pt modelId="{6B03353A-5941-452E-A059-4AA6A3443204}" type="parTrans" cxnId="{E802D835-8800-4ED4-8022-2B5006820DE2}">
      <dgm:prSet/>
      <dgm:spPr/>
      <dgm:t>
        <a:bodyPr/>
        <a:lstStyle/>
        <a:p>
          <a:endParaRPr lang="en-US"/>
        </a:p>
      </dgm:t>
    </dgm:pt>
    <dgm:pt modelId="{F5E3F387-7801-4CB6-8E0E-6BD39F2933EB}" type="sibTrans" cxnId="{E802D835-8800-4ED4-8022-2B5006820DE2}">
      <dgm:prSet/>
      <dgm:spPr/>
      <dgm:t>
        <a:bodyPr/>
        <a:lstStyle/>
        <a:p>
          <a:endParaRPr lang="en-US"/>
        </a:p>
      </dgm:t>
    </dgm:pt>
    <dgm:pt modelId="{EC5812FB-D724-43F4-9392-F2A6CB557224}">
      <dgm:prSet/>
      <dgm:spPr/>
      <dgm:t>
        <a:bodyPr/>
        <a:lstStyle/>
        <a:p>
          <a:pPr rtl="0"/>
          <a:r>
            <a:rPr lang="en-US" dirty="0"/>
            <a:t>Face masks (preterm and term infant sizes)</a:t>
          </a:r>
        </a:p>
      </dgm:t>
    </dgm:pt>
    <dgm:pt modelId="{DC5F90F8-CFBD-48E9-AC29-C5BBBE59DA12}" type="parTrans" cxnId="{F10019A4-65F7-45D8-AC19-6B3357997869}">
      <dgm:prSet/>
      <dgm:spPr/>
      <dgm:t>
        <a:bodyPr/>
        <a:lstStyle/>
        <a:p>
          <a:endParaRPr lang="en-US"/>
        </a:p>
      </dgm:t>
    </dgm:pt>
    <dgm:pt modelId="{DA8E8921-D0F2-4778-BB2E-44585C6A9FC0}" type="sibTrans" cxnId="{F10019A4-65F7-45D8-AC19-6B3357997869}">
      <dgm:prSet/>
      <dgm:spPr/>
      <dgm:t>
        <a:bodyPr/>
        <a:lstStyle/>
        <a:p>
          <a:endParaRPr lang="en-US"/>
        </a:p>
      </dgm:t>
    </dgm:pt>
    <dgm:pt modelId="{FC716718-D257-4FBE-9BC9-8A971C5C1F37}">
      <dgm:prSet/>
      <dgm:spPr/>
      <dgm:t>
        <a:bodyPr/>
        <a:lstStyle/>
        <a:p>
          <a:pPr rtl="0"/>
          <a:r>
            <a:rPr lang="en-US" dirty="0"/>
            <a:t>Oxygen source with </a:t>
          </a:r>
          <a:r>
            <a:rPr lang="en-US" dirty="0" err="1"/>
            <a:t>flowmeter</a:t>
          </a:r>
          <a:endParaRPr lang="en-US" dirty="0"/>
        </a:p>
      </dgm:t>
    </dgm:pt>
    <dgm:pt modelId="{3BEC6E97-65BA-49F2-90A0-735437B6C0FF}" type="parTrans" cxnId="{8E937A73-C975-41BE-BC3D-7D424E9D2ABA}">
      <dgm:prSet/>
      <dgm:spPr/>
      <dgm:t>
        <a:bodyPr/>
        <a:lstStyle/>
        <a:p>
          <a:endParaRPr lang="en-US"/>
        </a:p>
      </dgm:t>
    </dgm:pt>
    <dgm:pt modelId="{9BEAAC45-4693-41BA-B700-C22C8FB21686}" type="sibTrans" cxnId="{8E937A73-C975-41BE-BC3D-7D424E9D2ABA}">
      <dgm:prSet/>
      <dgm:spPr/>
      <dgm:t>
        <a:bodyPr/>
        <a:lstStyle/>
        <a:p>
          <a:endParaRPr lang="en-US"/>
        </a:p>
      </dgm:t>
    </dgm:pt>
    <dgm:pt modelId="{63A4A8F0-1CB6-44F0-BC2E-0454C9D75928}" type="pres">
      <dgm:prSet presAssocID="{58057BB2-B0CD-4844-9FCD-F9F5F3910ADE}" presName="Name0" presStyleCnt="0">
        <dgm:presLayoutVars>
          <dgm:dir/>
          <dgm:resizeHandles val="exact"/>
        </dgm:presLayoutVars>
      </dgm:prSet>
      <dgm:spPr/>
    </dgm:pt>
    <dgm:pt modelId="{231FC067-FF02-4348-B516-28F6432D0706}" type="pres">
      <dgm:prSet presAssocID="{58057BB2-B0CD-4844-9FCD-F9F5F3910ADE}" presName="fgShape" presStyleLbl="fgShp" presStyleIdx="0" presStyleCnt="1" custLinFactNeighborX="-632" custLinFactNeighborY="41880"/>
      <dgm:spPr/>
    </dgm:pt>
    <dgm:pt modelId="{19AD8CE8-FE89-49F3-BF4F-D5F64CC60A2B}" type="pres">
      <dgm:prSet presAssocID="{58057BB2-B0CD-4844-9FCD-F9F5F3910ADE}" presName="linComp" presStyleCnt="0"/>
      <dgm:spPr/>
    </dgm:pt>
    <dgm:pt modelId="{AD2F46F4-13A0-4D4A-9B9B-BBA4C9E9B3D7}" type="pres">
      <dgm:prSet presAssocID="{6541ECC3-915F-4B6E-BFE2-A875B27E1E05}" presName="compNode" presStyleCnt="0"/>
      <dgm:spPr/>
    </dgm:pt>
    <dgm:pt modelId="{3C890B49-58DD-4F07-BC20-CF0D8BB04B44}" type="pres">
      <dgm:prSet presAssocID="{6541ECC3-915F-4B6E-BFE2-A875B27E1E05}" presName="bkgdShape" presStyleLbl="node1" presStyleIdx="0" presStyleCnt="3"/>
      <dgm:spPr/>
    </dgm:pt>
    <dgm:pt modelId="{E9D19D73-B9C6-4CE1-98BD-1468448EE5CA}" type="pres">
      <dgm:prSet presAssocID="{6541ECC3-915F-4B6E-BFE2-A875B27E1E05}" presName="nodeTx" presStyleLbl="node1" presStyleIdx="0" presStyleCnt="3">
        <dgm:presLayoutVars>
          <dgm:bulletEnabled val="1"/>
        </dgm:presLayoutVars>
      </dgm:prSet>
      <dgm:spPr/>
    </dgm:pt>
    <dgm:pt modelId="{9E3A33C7-5A18-43F7-9EA8-DD18CA1D8832}" type="pres">
      <dgm:prSet presAssocID="{6541ECC3-915F-4B6E-BFE2-A875B27E1E05}" presName="invisiNode" presStyleLbl="node1" presStyleIdx="0" presStyleCnt="3"/>
      <dgm:spPr/>
    </dgm:pt>
    <dgm:pt modelId="{C77051D8-6695-49C2-98CB-4E2843960F3F}" type="pres">
      <dgm:prSet presAssocID="{6541ECC3-915F-4B6E-BFE2-A875B27E1E05}" presName="imagNode" presStyleLbl="fgImgPlace1" presStyleIdx="0" presStyleCnt="3" custScaleX="122167" custScaleY="142450" custLinFactNeighborY="9304"/>
      <dgm:spPr>
        <a:blipFill rotWithShape="1">
          <a:blip xmlns:r="http://schemas.openxmlformats.org/officeDocument/2006/relationships" r:embed="rId1"/>
          <a:stretch>
            <a:fillRect/>
          </a:stretch>
        </a:blipFill>
      </dgm:spPr>
    </dgm:pt>
    <dgm:pt modelId="{47A17E07-3E8F-4486-89CB-72115189E336}" type="pres">
      <dgm:prSet presAssocID="{F5E3F387-7801-4CB6-8E0E-6BD39F2933EB}" presName="sibTrans" presStyleLbl="sibTrans2D1" presStyleIdx="0" presStyleCnt="0"/>
      <dgm:spPr/>
    </dgm:pt>
    <dgm:pt modelId="{B98132FC-D261-4EDB-8E19-241D9675E8BB}" type="pres">
      <dgm:prSet presAssocID="{EC5812FB-D724-43F4-9392-F2A6CB557224}" presName="compNode" presStyleCnt="0"/>
      <dgm:spPr/>
    </dgm:pt>
    <dgm:pt modelId="{2CF45D30-DE6C-44CE-8D54-1F41D910BA37}" type="pres">
      <dgm:prSet presAssocID="{EC5812FB-D724-43F4-9392-F2A6CB557224}" presName="bkgdShape" presStyleLbl="node1" presStyleIdx="1" presStyleCnt="3"/>
      <dgm:spPr/>
    </dgm:pt>
    <dgm:pt modelId="{04953FAC-4F30-4008-8CBD-1F68BEB24805}" type="pres">
      <dgm:prSet presAssocID="{EC5812FB-D724-43F4-9392-F2A6CB557224}" presName="nodeTx" presStyleLbl="node1" presStyleIdx="1" presStyleCnt="3">
        <dgm:presLayoutVars>
          <dgm:bulletEnabled val="1"/>
        </dgm:presLayoutVars>
      </dgm:prSet>
      <dgm:spPr/>
    </dgm:pt>
    <dgm:pt modelId="{74ED0898-982A-4B60-8326-1F277E934119}" type="pres">
      <dgm:prSet presAssocID="{EC5812FB-D724-43F4-9392-F2A6CB557224}" presName="invisiNode" presStyleLbl="node1" presStyleIdx="1" presStyleCnt="3"/>
      <dgm:spPr/>
    </dgm:pt>
    <dgm:pt modelId="{2FDA8184-4940-44FB-AF87-5002EC7ACB79}" type="pres">
      <dgm:prSet presAssocID="{EC5812FB-D724-43F4-9392-F2A6CB557224}" presName="imagNode" presStyleLbl="fgImgPlace1" presStyleIdx="1" presStyleCnt="3" custScaleX="122167" custScaleY="142450" custLinFactNeighborY="9304"/>
      <dgm:spPr>
        <a:blipFill rotWithShape="1">
          <a:blip xmlns:r="http://schemas.openxmlformats.org/officeDocument/2006/relationships" r:embed="rId2"/>
          <a:stretch>
            <a:fillRect/>
          </a:stretch>
        </a:blipFill>
      </dgm:spPr>
    </dgm:pt>
    <dgm:pt modelId="{FFB33111-0202-4815-9293-3D34DCBC3413}" type="pres">
      <dgm:prSet presAssocID="{DA8E8921-D0F2-4778-BB2E-44585C6A9FC0}" presName="sibTrans" presStyleLbl="sibTrans2D1" presStyleIdx="0" presStyleCnt="0"/>
      <dgm:spPr/>
    </dgm:pt>
    <dgm:pt modelId="{A6C8FDE3-AFCE-4936-9923-4271A55BD541}" type="pres">
      <dgm:prSet presAssocID="{FC716718-D257-4FBE-9BC9-8A971C5C1F37}" presName="compNode" presStyleCnt="0"/>
      <dgm:spPr/>
    </dgm:pt>
    <dgm:pt modelId="{42AE85A3-07D2-4559-90C7-A6277F57F1E7}" type="pres">
      <dgm:prSet presAssocID="{FC716718-D257-4FBE-9BC9-8A971C5C1F37}" presName="bkgdShape" presStyleLbl="node1" presStyleIdx="2" presStyleCnt="3"/>
      <dgm:spPr/>
    </dgm:pt>
    <dgm:pt modelId="{0EFC3B13-F1EB-4338-90B0-A0F56B9A22E1}" type="pres">
      <dgm:prSet presAssocID="{FC716718-D257-4FBE-9BC9-8A971C5C1F37}" presName="nodeTx" presStyleLbl="node1" presStyleIdx="2" presStyleCnt="3">
        <dgm:presLayoutVars>
          <dgm:bulletEnabled val="1"/>
        </dgm:presLayoutVars>
      </dgm:prSet>
      <dgm:spPr/>
    </dgm:pt>
    <dgm:pt modelId="{5F5893F5-7FFA-4CDA-89E0-B08721A01618}" type="pres">
      <dgm:prSet presAssocID="{FC716718-D257-4FBE-9BC9-8A971C5C1F37}" presName="invisiNode" presStyleLbl="node1" presStyleIdx="2" presStyleCnt="3"/>
      <dgm:spPr/>
    </dgm:pt>
    <dgm:pt modelId="{EC189F4D-F5A3-465B-83AE-05EF98F80E2C}" type="pres">
      <dgm:prSet presAssocID="{FC716718-D257-4FBE-9BC9-8A971C5C1F37}" presName="imagNode" presStyleLbl="fgImgPlace1" presStyleIdx="2" presStyleCnt="3" custScaleX="122167" custScaleY="142450" custLinFactNeighborY="9304"/>
      <dgm:spPr>
        <a:blipFill rotWithShape="1">
          <a:blip xmlns:r="http://schemas.openxmlformats.org/officeDocument/2006/relationships" r:embed="rId3"/>
          <a:stretch>
            <a:fillRect/>
          </a:stretch>
        </a:blipFill>
      </dgm:spPr>
    </dgm:pt>
  </dgm:ptLst>
  <dgm:cxnLst>
    <dgm:cxn modelId="{90451305-FABA-4338-B571-2FA887FDAC7F}" type="presOf" srcId="{EC5812FB-D724-43F4-9392-F2A6CB557224}" destId="{04953FAC-4F30-4008-8CBD-1F68BEB24805}" srcOrd="1" destOrd="0" presId="urn:microsoft.com/office/officeart/2005/8/layout/hList7#2"/>
    <dgm:cxn modelId="{FF7A912C-911E-40BB-8A71-39AB3BB9CFAD}" type="presOf" srcId="{EC5812FB-D724-43F4-9392-F2A6CB557224}" destId="{2CF45D30-DE6C-44CE-8D54-1F41D910BA37}" srcOrd="0" destOrd="0" presId="urn:microsoft.com/office/officeart/2005/8/layout/hList7#2"/>
    <dgm:cxn modelId="{02546632-1119-48AC-ADEF-FC5264CBD243}" type="presOf" srcId="{FC716718-D257-4FBE-9BC9-8A971C5C1F37}" destId="{0EFC3B13-F1EB-4338-90B0-A0F56B9A22E1}" srcOrd="1" destOrd="0" presId="urn:microsoft.com/office/officeart/2005/8/layout/hList7#2"/>
    <dgm:cxn modelId="{7DDD1A33-26DA-48D5-AA43-6D9932D393A6}" type="presOf" srcId="{58057BB2-B0CD-4844-9FCD-F9F5F3910ADE}" destId="{63A4A8F0-1CB6-44F0-BC2E-0454C9D75928}" srcOrd="0" destOrd="0" presId="urn:microsoft.com/office/officeart/2005/8/layout/hList7#2"/>
    <dgm:cxn modelId="{E802D835-8800-4ED4-8022-2B5006820DE2}" srcId="{58057BB2-B0CD-4844-9FCD-F9F5F3910ADE}" destId="{6541ECC3-915F-4B6E-BFE2-A875B27E1E05}" srcOrd="0" destOrd="0" parTransId="{6B03353A-5941-452E-A059-4AA6A3443204}" sibTransId="{F5E3F387-7801-4CB6-8E0E-6BD39F2933EB}"/>
    <dgm:cxn modelId="{8E937A73-C975-41BE-BC3D-7D424E9D2ABA}" srcId="{58057BB2-B0CD-4844-9FCD-F9F5F3910ADE}" destId="{FC716718-D257-4FBE-9BC9-8A971C5C1F37}" srcOrd="2" destOrd="0" parTransId="{3BEC6E97-65BA-49F2-90A0-735437B6C0FF}" sibTransId="{9BEAAC45-4693-41BA-B700-C22C8FB21686}"/>
    <dgm:cxn modelId="{A863B956-43CD-45B1-AED4-5C7DEF165803}" type="presOf" srcId="{FC716718-D257-4FBE-9BC9-8A971C5C1F37}" destId="{42AE85A3-07D2-4559-90C7-A6277F57F1E7}" srcOrd="0" destOrd="0" presId="urn:microsoft.com/office/officeart/2005/8/layout/hList7#2"/>
    <dgm:cxn modelId="{50582B83-D902-42FD-AA6D-37E3D91F6D0A}" type="presOf" srcId="{F5E3F387-7801-4CB6-8E0E-6BD39F2933EB}" destId="{47A17E07-3E8F-4486-89CB-72115189E336}" srcOrd="0" destOrd="0" presId="urn:microsoft.com/office/officeart/2005/8/layout/hList7#2"/>
    <dgm:cxn modelId="{F10019A4-65F7-45D8-AC19-6B3357997869}" srcId="{58057BB2-B0CD-4844-9FCD-F9F5F3910ADE}" destId="{EC5812FB-D724-43F4-9392-F2A6CB557224}" srcOrd="1" destOrd="0" parTransId="{DC5F90F8-CFBD-48E9-AC29-C5BBBE59DA12}" sibTransId="{DA8E8921-D0F2-4778-BB2E-44585C6A9FC0}"/>
    <dgm:cxn modelId="{F7E17AAF-B425-44D5-A4D8-176FFFB9B8F2}" type="presOf" srcId="{6541ECC3-915F-4B6E-BFE2-A875B27E1E05}" destId="{3C890B49-58DD-4F07-BC20-CF0D8BB04B44}" srcOrd="0" destOrd="0" presId="urn:microsoft.com/office/officeart/2005/8/layout/hList7#2"/>
    <dgm:cxn modelId="{9D75DEDF-1FCE-4A66-852A-C2D64ECA924B}" type="presOf" srcId="{DA8E8921-D0F2-4778-BB2E-44585C6A9FC0}" destId="{FFB33111-0202-4815-9293-3D34DCBC3413}" srcOrd="0" destOrd="0" presId="urn:microsoft.com/office/officeart/2005/8/layout/hList7#2"/>
    <dgm:cxn modelId="{646C80EF-B9B9-42E2-B259-3522681A2D02}" type="presOf" srcId="{6541ECC3-915F-4B6E-BFE2-A875B27E1E05}" destId="{E9D19D73-B9C6-4CE1-98BD-1468448EE5CA}" srcOrd="1" destOrd="0" presId="urn:microsoft.com/office/officeart/2005/8/layout/hList7#2"/>
    <dgm:cxn modelId="{E6958FC3-98D9-4156-9207-ADA64F5C7B06}" type="presParOf" srcId="{63A4A8F0-1CB6-44F0-BC2E-0454C9D75928}" destId="{231FC067-FF02-4348-B516-28F6432D0706}" srcOrd="0" destOrd="0" presId="urn:microsoft.com/office/officeart/2005/8/layout/hList7#2"/>
    <dgm:cxn modelId="{1D762DDB-7D68-42E2-8958-ABB71CF78BF7}" type="presParOf" srcId="{63A4A8F0-1CB6-44F0-BC2E-0454C9D75928}" destId="{19AD8CE8-FE89-49F3-BF4F-D5F64CC60A2B}" srcOrd="1" destOrd="0" presId="urn:microsoft.com/office/officeart/2005/8/layout/hList7#2"/>
    <dgm:cxn modelId="{B515C299-BDDF-4854-85A1-884037621354}" type="presParOf" srcId="{19AD8CE8-FE89-49F3-BF4F-D5F64CC60A2B}" destId="{AD2F46F4-13A0-4D4A-9B9B-BBA4C9E9B3D7}" srcOrd="0" destOrd="0" presId="urn:microsoft.com/office/officeart/2005/8/layout/hList7#2"/>
    <dgm:cxn modelId="{30293B25-1400-4692-8281-0D09808C42C0}" type="presParOf" srcId="{AD2F46F4-13A0-4D4A-9B9B-BBA4C9E9B3D7}" destId="{3C890B49-58DD-4F07-BC20-CF0D8BB04B44}" srcOrd="0" destOrd="0" presId="urn:microsoft.com/office/officeart/2005/8/layout/hList7#2"/>
    <dgm:cxn modelId="{6FB113BF-5E93-4AB3-BEBE-1FC3A2ED641E}" type="presParOf" srcId="{AD2F46F4-13A0-4D4A-9B9B-BBA4C9E9B3D7}" destId="{E9D19D73-B9C6-4CE1-98BD-1468448EE5CA}" srcOrd="1" destOrd="0" presId="urn:microsoft.com/office/officeart/2005/8/layout/hList7#2"/>
    <dgm:cxn modelId="{CC17FC38-8888-4C72-AC95-FF2C008D7E92}" type="presParOf" srcId="{AD2F46F4-13A0-4D4A-9B9B-BBA4C9E9B3D7}" destId="{9E3A33C7-5A18-43F7-9EA8-DD18CA1D8832}" srcOrd="2" destOrd="0" presId="urn:microsoft.com/office/officeart/2005/8/layout/hList7#2"/>
    <dgm:cxn modelId="{2A249D94-1F7E-4003-A34B-FF16F9BD1CD9}" type="presParOf" srcId="{AD2F46F4-13A0-4D4A-9B9B-BBA4C9E9B3D7}" destId="{C77051D8-6695-49C2-98CB-4E2843960F3F}" srcOrd="3" destOrd="0" presId="urn:microsoft.com/office/officeart/2005/8/layout/hList7#2"/>
    <dgm:cxn modelId="{CB116FF3-C6EE-45D8-A65D-96877C9D19E3}" type="presParOf" srcId="{19AD8CE8-FE89-49F3-BF4F-D5F64CC60A2B}" destId="{47A17E07-3E8F-4486-89CB-72115189E336}" srcOrd="1" destOrd="0" presId="urn:microsoft.com/office/officeart/2005/8/layout/hList7#2"/>
    <dgm:cxn modelId="{44128020-9C57-4629-92FC-BFC925816F7D}" type="presParOf" srcId="{19AD8CE8-FE89-49F3-BF4F-D5F64CC60A2B}" destId="{B98132FC-D261-4EDB-8E19-241D9675E8BB}" srcOrd="2" destOrd="0" presId="urn:microsoft.com/office/officeart/2005/8/layout/hList7#2"/>
    <dgm:cxn modelId="{CD5813FE-9039-4A81-B19A-2D2129C78B75}" type="presParOf" srcId="{B98132FC-D261-4EDB-8E19-241D9675E8BB}" destId="{2CF45D30-DE6C-44CE-8D54-1F41D910BA37}" srcOrd="0" destOrd="0" presId="urn:microsoft.com/office/officeart/2005/8/layout/hList7#2"/>
    <dgm:cxn modelId="{2C6DD9B4-15E9-4852-B14E-0C910F0FF1CF}" type="presParOf" srcId="{B98132FC-D261-4EDB-8E19-241D9675E8BB}" destId="{04953FAC-4F30-4008-8CBD-1F68BEB24805}" srcOrd="1" destOrd="0" presId="urn:microsoft.com/office/officeart/2005/8/layout/hList7#2"/>
    <dgm:cxn modelId="{0504A320-A97D-4906-92E5-AC4AE2FE8DAF}" type="presParOf" srcId="{B98132FC-D261-4EDB-8E19-241D9675E8BB}" destId="{74ED0898-982A-4B60-8326-1F277E934119}" srcOrd="2" destOrd="0" presId="urn:microsoft.com/office/officeart/2005/8/layout/hList7#2"/>
    <dgm:cxn modelId="{FC4F90E3-ED9A-4C9C-B491-D9B6A110CF6F}" type="presParOf" srcId="{B98132FC-D261-4EDB-8E19-241D9675E8BB}" destId="{2FDA8184-4940-44FB-AF87-5002EC7ACB79}" srcOrd="3" destOrd="0" presId="urn:microsoft.com/office/officeart/2005/8/layout/hList7#2"/>
    <dgm:cxn modelId="{F018C96E-29D6-40A0-9CCF-F58E0C5330A2}" type="presParOf" srcId="{19AD8CE8-FE89-49F3-BF4F-D5F64CC60A2B}" destId="{FFB33111-0202-4815-9293-3D34DCBC3413}" srcOrd="3" destOrd="0" presId="urn:microsoft.com/office/officeart/2005/8/layout/hList7#2"/>
    <dgm:cxn modelId="{EF1DB8A9-EB09-474D-A59B-271C09F52970}" type="presParOf" srcId="{19AD8CE8-FE89-49F3-BF4F-D5F64CC60A2B}" destId="{A6C8FDE3-AFCE-4936-9923-4271A55BD541}" srcOrd="4" destOrd="0" presId="urn:microsoft.com/office/officeart/2005/8/layout/hList7#2"/>
    <dgm:cxn modelId="{C800208C-4C62-45B5-A82F-BE6AFED45728}" type="presParOf" srcId="{A6C8FDE3-AFCE-4936-9923-4271A55BD541}" destId="{42AE85A3-07D2-4559-90C7-A6277F57F1E7}" srcOrd="0" destOrd="0" presId="urn:microsoft.com/office/officeart/2005/8/layout/hList7#2"/>
    <dgm:cxn modelId="{936C1FEE-629B-4EEE-AA60-78B27A14D211}" type="presParOf" srcId="{A6C8FDE3-AFCE-4936-9923-4271A55BD541}" destId="{0EFC3B13-F1EB-4338-90B0-A0F56B9A22E1}" srcOrd="1" destOrd="0" presId="urn:microsoft.com/office/officeart/2005/8/layout/hList7#2"/>
    <dgm:cxn modelId="{74FC777F-C4D1-4A60-B5F5-EFB2462598CA}" type="presParOf" srcId="{A6C8FDE3-AFCE-4936-9923-4271A55BD541}" destId="{5F5893F5-7FFA-4CDA-89E0-B08721A01618}" srcOrd="2" destOrd="0" presId="urn:microsoft.com/office/officeart/2005/8/layout/hList7#2"/>
    <dgm:cxn modelId="{42864311-0123-4D8A-B2A3-3E41ABA1C64F}" type="presParOf" srcId="{A6C8FDE3-AFCE-4936-9923-4271A55BD541}" destId="{EC189F4D-F5A3-465B-83AE-05EF98F80E2C}"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454498-FE81-4E11-B007-85BC5BE5C016}" type="doc">
      <dgm:prSet loTypeId="urn:microsoft.com/office/officeart/2005/8/layout/target3" loCatId="relationship" qsTypeId="urn:microsoft.com/office/officeart/2005/8/quickstyle/simple1#7" qsCatId="simple" csTypeId="urn:microsoft.com/office/officeart/2005/8/colors/accent1_4" csCatId="accent1" phldr="1"/>
      <dgm:spPr/>
      <dgm:t>
        <a:bodyPr/>
        <a:lstStyle/>
        <a:p>
          <a:endParaRPr lang="en-US"/>
        </a:p>
      </dgm:t>
    </dgm:pt>
    <dgm:pt modelId="{C7CEEF47-7BC4-4BAF-9235-286902522C82}">
      <dgm:prSet custT="1"/>
      <dgm:spPr/>
      <dgm:t>
        <a:bodyPr/>
        <a:lstStyle/>
        <a:p>
          <a:pPr rtl="0"/>
          <a:r>
            <a:rPr lang="en-US" sz="2000" b="1" dirty="0"/>
            <a:t>Dextrose solution 10 percent</a:t>
          </a:r>
        </a:p>
      </dgm:t>
    </dgm:pt>
    <dgm:pt modelId="{FFA1B63B-BAB4-428B-877B-3A22219A952D}" type="parTrans" cxnId="{1D80AEF0-333A-44BB-BE8A-0E065F0DF721}">
      <dgm:prSet/>
      <dgm:spPr/>
      <dgm:t>
        <a:bodyPr/>
        <a:lstStyle/>
        <a:p>
          <a:endParaRPr lang="en-US" sz="2400" b="1"/>
        </a:p>
      </dgm:t>
    </dgm:pt>
    <dgm:pt modelId="{A6B122F9-E9C2-4377-90F9-1ABB70E3D5EA}" type="sibTrans" cxnId="{1D80AEF0-333A-44BB-BE8A-0E065F0DF721}">
      <dgm:prSet/>
      <dgm:spPr/>
      <dgm:t>
        <a:bodyPr/>
        <a:lstStyle/>
        <a:p>
          <a:endParaRPr lang="en-US" sz="2400" b="1"/>
        </a:p>
      </dgm:t>
    </dgm:pt>
    <dgm:pt modelId="{8DE805E8-D2E5-45A2-B3C7-617A0DDD553C}">
      <dgm:prSet custT="1"/>
      <dgm:spPr/>
      <dgm:t>
        <a:bodyPr/>
        <a:lstStyle/>
        <a:p>
          <a:pPr rtl="0"/>
          <a:r>
            <a:rPr lang="en-US" sz="2000" b="1" dirty="0"/>
            <a:t>Epinephrine (0.1 mg/</a:t>
          </a:r>
          <a:r>
            <a:rPr lang="en-US" sz="2000" b="1" dirty="0" err="1"/>
            <a:t>mL</a:t>
          </a:r>
          <a:r>
            <a:rPr lang="en-US" sz="2000" b="1" dirty="0"/>
            <a:t>)</a:t>
          </a:r>
        </a:p>
      </dgm:t>
    </dgm:pt>
    <dgm:pt modelId="{4F5A12BA-6448-48AE-A791-CBB4ACB524B4}" type="parTrans" cxnId="{EE060A24-BDD6-4EDE-9039-56C971A86B2A}">
      <dgm:prSet/>
      <dgm:spPr/>
      <dgm:t>
        <a:bodyPr/>
        <a:lstStyle/>
        <a:p>
          <a:endParaRPr lang="en-US" sz="2400" b="1"/>
        </a:p>
      </dgm:t>
    </dgm:pt>
    <dgm:pt modelId="{545CD755-7F7F-4DC2-A3DF-5A6AF25CBD76}" type="sibTrans" cxnId="{EE060A24-BDD6-4EDE-9039-56C971A86B2A}">
      <dgm:prSet/>
      <dgm:spPr/>
      <dgm:t>
        <a:bodyPr/>
        <a:lstStyle/>
        <a:p>
          <a:endParaRPr lang="en-US" sz="2400" b="1"/>
        </a:p>
      </dgm:t>
    </dgm:pt>
    <dgm:pt modelId="{528E92FD-1B57-460A-B5D4-E0B8E2C659C3}">
      <dgm:prSet custT="1"/>
      <dgm:spPr/>
      <dgm:t>
        <a:bodyPr/>
        <a:lstStyle/>
        <a:p>
          <a:pPr rtl="0"/>
          <a:r>
            <a:rPr lang="en-US" sz="2000" b="1" dirty="0"/>
            <a:t>Isotonic solution</a:t>
          </a:r>
        </a:p>
      </dgm:t>
    </dgm:pt>
    <dgm:pt modelId="{80477727-F2BA-4A88-9172-82A8A51B54B2}" type="parTrans" cxnId="{FF52518C-829B-4E09-84C1-DAF20614B983}">
      <dgm:prSet/>
      <dgm:spPr/>
      <dgm:t>
        <a:bodyPr/>
        <a:lstStyle/>
        <a:p>
          <a:endParaRPr lang="en-US" sz="2400" b="1"/>
        </a:p>
      </dgm:t>
    </dgm:pt>
    <dgm:pt modelId="{534D587B-BFC8-47D6-9C60-53A38C16671D}" type="sibTrans" cxnId="{FF52518C-829B-4E09-84C1-DAF20614B983}">
      <dgm:prSet/>
      <dgm:spPr/>
      <dgm:t>
        <a:bodyPr/>
        <a:lstStyle/>
        <a:p>
          <a:endParaRPr lang="en-US" sz="2400" b="1"/>
        </a:p>
      </dgm:t>
    </dgm:pt>
    <dgm:pt modelId="{4597F91A-0184-4B73-9D87-CF2D6C08C2F3}">
      <dgm:prSet custT="1"/>
      <dgm:spPr/>
      <dgm:t>
        <a:bodyPr/>
        <a:lstStyle/>
        <a:p>
          <a:pPr rtl="0"/>
          <a:r>
            <a:rPr lang="en-US" sz="2000" b="1" dirty="0" err="1"/>
            <a:t>Naloxone</a:t>
          </a:r>
          <a:r>
            <a:rPr lang="en-US" sz="2000" b="1" dirty="0"/>
            <a:t> hydrochloride (0.4 mg/</a:t>
          </a:r>
          <a:r>
            <a:rPr lang="en-US" sz="2000" b="1" dirty="0" err="1"/>
            <a:t>mL</a:t>
          </a:r>
          <a:r>
            <a:rPr lang="en-US" sz="2000" b="1" dirty="0"/>
            <a:t>)</a:t>
          </a:r>
        </a:p>
      </dgm:t>
    </dgm:pt>
    <dgm:pt modelId="{1674959F-E28B-4786-90A1-C341DF35C3AE}" type="parTrans" cxnId="{61EFA706-1B51-4849-87B8-B48366F48610}">
      <dgm:prSet/>
      <dgm:spPr/>
      <dgm:t>
        <a:bodyPr/>
        <a:lstStyle/>
        <a:p>
          <a:endParaRPr lang="en-US" sz="2400" b="1"/>
        </a:p>
      </dgm:t>
    </dgm:pt>
    <dgm:pt modelId="{BC9A98F9-2893-4393-AFE2-8C3527EFB39B}" type="sibTrans" cxnId="{61EFA706-1B51-4849-87B8-B48366F48610}">
      <dgm:prSet/>
      <dgm:spPr/>
      <dgm:t>
        <a:bodyPr/>
        <a:lstStyle/>
        <a:p>
          <a:endParaRPr lang="en-US" sz="2400" b="1"/>
        </a:p>
      </dgm:t>
    </dgm:pt>
    <dgm:pt modelId="{37BF4A3A-A282-4852-A537-7C3DD9770EE4}">
      <dgm:prSet custT="1"/>
      <dgm:spPr/>
      <dgm:t>
        <a:bodyPr/>
        <a:lstStyle/>
        <a:p>
          <a:pPr rtl="0"/>
          <a:r>
            <a:rPr lang="en-US" sz="2000" b="1" dirty="0"/>
            <a:t>Needles , Syringes</a:t>
          </a:r>
        </a:p>
      </dgm:t>
    </dgm:pt>
    <dgm:pt modelId="{D7EA041C-63EA-430E-9D77-13B4BF486448}" type="parTrans" cxnId="{FFE0DF36-9B10-41A0-BB53-E8B5CD11FC52}">
      <dgm:prSet/>
      <dgm:spPr/>
      <dgm:t>
        <a:bodyPr/>
        <a:lstStyle/>
        <a:p>
          <a:endParaRPr lang="en-US" sz="2400" b="1"/>
        </a:p>
      </dgm:t>
    </dgm:pt>
    <dgm:pt modelId="{31825941-9F19-4C9E-9B45-B8B6FC61638A}" type="sibTrans" cxnId="{FFE0DF36-9B10-41A0-BB53-E8B5CD11FC52}">
      <dgm:prSet/>
      <dgm:spPr/>
      <dgm:t>
        <a:bodyPr/>
        <a:lstStyle/>
        <a:p>
          <a:endParaRPr lang="en-US" sz="2400" b="1"/>
        </a:p>
      </dgm:t>
    </dgm:pt>
    <dgm:pt modelId="{0052CA16-45A6-4F2B-9CCB-F64FB8BCBE3C}">
      <dgm:prSet custT="1"/>
      <dgm:spPr/>
      <dgm:t>
        <a:bodyPr/>
        <a:lstStyle/>
        <a:p>
          <a:pPr rtl="0"/>
          <a:r>
            <a:rPr lang="en-US" sz="2000" b="1" dirty="0"/>
            <a:t>Umbilical vessel catheterizations supplies</a:t>
          </a:r>
        </a:p>
      </dgm:t>
    </dgm:pt>
    <dgm:pt modelId="{2DBA7132-B248-44B0-B02B-77743F2B75B3}" type="parTrans" cxnId="{B3C4A0C4-6398-474D-B62F-E68C2BE2A429}">
      <dgm:prSet/>
      <dgm:spPr/>
      <dgm:t>
        <a:bodyPr/>
        <a:lstStyle/>
        <a:p>
          <a:endParaRPr lang="en-US" sz="2400" b="1"/>
        </a:p>
      </dgm:t>
    </dgm:pt>
    <dgm:pt modelId="{0E0077A4-17AD-4C44-B834-238FC49FC717}" type="sibTrans" cxnId="{B3C4A0C4-6398-474D-B62F-E68C2BE2A429}">
      <dgm:prSet/>
      <dgm:spPr/>
      <dgm:t>
        <a:bodyPr/>
        <a:lstStyle/>
        <a:p>
          <a:endParaRPr lang="en-US" sz="2400" b="1"/>
        </a:p>
      </dgm:t>
    </dgm:pt>
    <dgm:pt modelId="{1438C980-73A3-4FC6-9F67-129A46F2CB62}">
      <dgm:prSet custT="1"/>
      <dgm:spPr/>
      <dgm:t>
        <a:bodyPr/>
        <a:lstStyle/>
        <a:p>
          <a:pPr rtl="0"/>
          <a:r>
            <a:rPr lang="en-US" sz="2000" b="1" dirty="0"/>
            <a:t>Sterile gloves, antiseptic prep solution, umbilical catheter.</a:t>
          </a:r>
        </a:p>
      </dgm:t>
    </dgm:pt>
    <dgm:pt modelId="{0F387724-AE3C-495F-AD1C-250487057ADF}" type="parTrans" cxnId="{67462F40-1799-4796-9B79-FA6D28766CAD}">
      <dgm:prSet/>
      <dgm:spPr/>
      <dgm:t>
        <a:bodyPr/>
        <a:lstStyle/>
        <a:p>
          <a:endParaRPr lang="en-US" sz="2400" b="1"/>
        </a:p>
      </dgm:t>
    </dgm:pt>
    <dgm:pt modelId="{50F4B15C-8E7F-4F08-946A-03B3A2F9374B}" type="sibTrans" cxnId="{67462F40-1799-4796-9B79-FA6D28766CAD}">
      <dgm:prSet/>
      <dgm:spPr/>
      <dgm:t>
        <a:bodyPr/>
        <a:lstStyle/>
        <a:p>
          <a:endParaRPr lang="en-US" sz="2400" b="1"/>
        </a:p>
      </dgm:t>
    </dgm:pt>
    <dgm:pt modelId="{897BB949-BB06-4DDD-B8CC-9FB835536EE3}" type="pres">
      <dgm:prSet presAssocID="{0B454498-FE81-4E11-B007-85BC5BE5C016}" presName="Name0" presStyleCnt="0">
        <dgm:presLayoutVars>
          <dgm:chMax val="7"/>
          <dgm:dir/>
          <dgm:animLvl val="lvl"/>
          <dgm:resizeHandles val="exact"/>
        </dgm:presLayoutVars>
      </dgm:prSet>
      <dgm:spPr/>
    </dgm:pt>
    <dgm:pt modelId="{0264D044-7909-4194-9B88-72D4062D92A5}" type="pres">
      <dgm:prSet presAssocID="{C7CEEF47-7BC4-4BAF-9235-286902522C82}" presName="circle1" presStyleLbl="node1" presStyleIdx="0" presStyleCnt="7" custLinFactNeighborY="3869"/>
      <dgm:spPr/>
    </dgm:pt>
    <dgm:pt modelId="{C73C3FB4-883F-46DD-B432-5B9E69E93367}" type="pres">
      <dgm:prSet presAssocID="{C7CEEF47-7BC4-4BAF-9235-286902522C82}" presName="space" presStyleCnt="0"/>
      <dgm:spPr/>
    </dgm:pt>
    <dgm:pt modelId="{2DF1952D-44DB-494D-A58A-C3F273E63359}" type="pres">
      <dgm:prSet presAssocID="{C7CEEF47-7BC4-4BAF-9235-286902522C82}" presName="rect1" presStyleLbl="alignAcc1" presStyleIdx="0" presStyleCnt="7"/>
      <dgm:spPr/>
    </dgm:pt>
    <dgm:pt modelId="{5EE4213E-2C15-4CB4-BD78-47017C63828A}" type="pres">
      <dgm:prSet presAssocID="{8DE805E8-D2E5-45A2-B3C7-617A0DDD553C}" presName="vertSpace2" presStyleLbl="node1" presStyleIdx="0" presStyleCnt="7"/>
      <dgm:spPr/>
    </dgm:pt>
    <dgm:pt modelId="{0ECA4342-5E51-425D-B9A1-99DC4F7884D1}" type="pres">
      <dgm:prSet presAssocID="{8DE805E8-D2E5-45A2-B3C7-617A0DDD553C}" presName="circle2" presStyleLbl="node1" presStyleIdx="1" presStyleCnt="7"/>
      <dgm:spPr/>
    </dgm:pt>
    <dgm:pt modelId="{159BDA44-7055-4A4B-BAF0-FCFE1A7ADCD8}" type="pres">
      <dgm:prSet presAssocID="{8DE805E8-D2E5-45A2-B3C7-617A0DDD553C}" presName="rect2" presStyleLbl="alignAcc1" presStyleIdx="1" presStyleCnt="7"/>
      <dgm:spPr/>
    </dgm:pt>
    <dgm:pt modelId="{C4678200-1892-4842-82E7-EC02EB346983}" type="pres">
      <dgm:prSet presAssocID="{528E92FD-1B57-460A-B5D4-E0B8E2C659C3}" presName="vertSpace3" presStyleLbl="node1" presStyleIdx="1" presStyleCnt="7"/>
      <dgm:spPr/>
    </dgm:pt>
    <dgm:pt modelId="{D028409B-FEC2-4C68-8228-A45265219C0D}" type="pres">
      <dgm:prSet presAssocID="{528E92FD-1B57-460A-B5D4-E0B8E2C659C3}" presName="circle3" presStyleLbl="node1" presStyleIdx="2" presStyleCnt="7"/>
      <dgm:spPr/>
    </dgm:pt>
    <dgm:pt modelId="{62FFDDBD-84B2-40CD-9F10-9316C10A8EBC}" type="pres">
      <dgm:prSet presAssocID="{528E92FD-1B57-460A-B5D4-E0B8E2C659C3}" presName="rect3" presStyleLbl="alignAcc1" presStyleIdx="2" presStyleCnt="7"/>
      <dgm:spPr/>
    </dgm:pt>
    <dgm:pt modelId="{3E41495B-BC87-4EE9-8BD7-895DFF3B6E68}" type="pres">
      <dgm:prSet presAssocID="{4597F91A-0184-4B73-9D87-CF2D6C08C2F3}" presName="vertSpace4" presStyleLbl="node1" presStyleIdx="2" presStyleCnt="7"/>
      <dgm:spPr/>
    </dgm:pt>
    <dgm:pt modelId="{D75E5CA3-7B81-47BA-AA7A-EF187538AAE2}" type="pres">
      <dgm:prSet presAssocID="{4597F91A-0184-4B73-9D87-CF2D6C08C2F3}" presName="circle4" presStyleLbl="node1" presStyleIdx="3" presStyleCnt="7"/>
      <dgm:spPr/>
    </dgm:pt>
    <dgm:pt modelId="{DE6F52A2-D153-4CBC-9752-4396B474BEDE}" type="pres">
      <dgm:prSet presAssocID="{4597F91A-0184-4B73-9D87-CF2D6C08C2F3}" presName="rect4" presStyleLbl="alignAcc1" presStyleIdx="3" presStyleCnt="7"/>
      <dgm:spPr/>
    </dgm:pt>
    <dgm:pt modelId="{4C6BE85F-40D8-4A26-8D79-6E77DBBFBBE9}" type="pres">
      <dgm:prSet presAssocID="{37BF4A3A-A282-4852-A537-7C3DD9770EE4}" presName="vertSpace5" presStyleLbl="node1" presStyleIdx="3" presStyleCnt="7"/>
      <dgm:spPr/>
    </dgm:pt>
    <dgm:pt modelId="{930CE354-DD2B-4C50-81F6-9B0401F92725}" type="pres">
      <dgm:prSet presAssocID="{37BF4A3A-A282-4852-A537-7C3DD9770EE4}" presName="circle5" presStyleLbl="node1" presStyleIdx="4" presStyleCnt="7"/>
      <dgm:spPr/>
    </dgm:pt>
    <dgm:pt modelId="{4061036B-633A-4397-8CC6-92081654BBDD}" type="pres">
      <dgm:prSet presAssocID="{37BF4A3A-A282-4852-A537-7C3DD9770EE4}" presName="rect5" presStyleLbl="alignAcc1" presStyleIdx="4" presStyleCnt="7"/>
      <dgm:spPr/>
    </dgm:pt>
    <dgm:pt modelId="{5A4432EA-711B-4F4D-95C2-D7E6C256865E}" type="pres">
      <dgm:prSet presAssocID="{0052CA16-45A6-4F2B-9CCB-F64FB8BCBE3C}" presName="vertSpace6" presStyleLbl="node1" presStyleIdx="4" presStyleCnt="7"/>
      <dgm:spPr/>
    </dgm:pt>
    <dgm:pt modelId="{8E576D3D-78B2-4EB8-A5E9-B210C06B9371}" type="pres">
      <dgm:prSet presAssocID="{0052CA16-45A6-4F2B-9CCB-F64FB8BCBE3C}" presName="circle6" presStyleLbl="node1" presStyleIdx="5" presStyleCnt="7"/>
      <dgm:spPr/>
    </dgm:pt>
    <dgm:pt modelId="{C866C482-6E1F-4CD4-890A-049C1DF622D9}" type="pres">
      <dgm:prSet presAssocID="{0052CA16-45A6-4F2B-9CCB-F64FB8BCBE3C}" presName="rect6" presStyleLbl="alignAcc1" presStyleIdx="5" presStyleCnt="7"/>
      <dgm:spPr/>
    </dgm:pt>
    <dgm:pt modelId="{9F337556-A2BE-47FD-BAB9-3FAE76F62B27}" type="pres">
      <dgm:prSet presAssocID="{1438C980-73A3-4FC6-9F67-129A46F2CB62}" presName="vertSpace7" presStyleLbl="node1" presStyleIdx="5" presStyleCnt="7"/>
      <dgm:spPr/>
    </dgm:pt>
    <dgm:pt modelId="{4639FA82-4F25-4722-83A6-4D5DB308F09D}" type="pres">
      <dgm:prSet presAssocID="{1438C980-73A3-4FC6-9F67-129A46F2CB62}" presName="circle7" presStyleLbl="node1" presStyleIdx="6" presStyleCnt="7"/>
      <dgm:spPr/>
    </dgm:pt>
    <dgm:pt modelId="{9B5FF399-47F8-449E-A121-99C8A4492D96}" type="pres">
      <dgm:prSet presAssocID="{1438C980-73A3-4FC6-9F67-129A46F2CB62}" presName="rect7" presStyleLbl="alignAcc1" presStyleIdx="6" presStyleCnt="7"/>
      <dgm:spPr/>
    </dgm:pt>
    <dgm:pt modelId="{8979A387-2C98-4A9A-A1B4-96AF4DBFF9AD}" type="pres">
      <dgm:prSet presAssocID="{C7CEEF47-7BC4-4BAF-9235-286902522C82}" presName="rect1ParTxNoCh" presStyleLbl="alignAcc1" presStyleIdx="6" presStyleCnt="7">
        <dgm:presLayoutVars>
          <dgm:chMax val="1"/>
          <dgm:bulletEnabled val="1"/>
        </dgm:presLayoutVars>
      </dgm:prSet>
      <dgm:spPr/>
    </dgm:pt>
    <dgm:pt modelId="{C3E7BBFE-27DA-4C47-A59C-6E09A412DA34}" type="pres">
      <dgm:prSet presAssocID="{8DE805E8-D2E5-45A2-B3C7-617A0DDD553C}" presName="rect2ParTxNoCh" presStyleLbl="alignAcc1" presStyleIdx="6" presStyleCnt="7">
        <dgm:presLayoutVars>
          <dgm:chMax val="1"/>
          <dgm:bulletEnabled val="1"/>
        </dgm:presLayoutVars>
      </dgm:prSet>
      <dgm:spPr/>
    </dgm:pt>
    <dgm:pt modelId="{15E36F45-C5C5-488B-B455-D3F5167A2958}" type="pres">
      <dgm:prSet presAssocID="{528E92FD-1B57-460A-B5D4-E0B8E2C659C3}" presName="rect3ParTxNoCh" presStyleLbl="alignAcc1" presStyleIdx="6" presStyleCnt="7">
        <dgm:presLayoutVars>
          <dgm:chMax val="1"/>
          <dgm:bulletEnabled val="1"/>
        </dgm:presLayoutVars>
      </dgm:prSet>
      <dgm:spPr/>
    </dgm:pt>
    <dgm:pt modelId="{440B63DD-B8F9-4E0D-920A-F30116F04FD0}" type="pres">
      <dgm:prSet presAssocID="{4597F91A-0184-4B73-9D87-CF2D6C08C2F3}" presName="rect4ParTxNoCh" presStyleLbl="alignAcc1" presStyleIdx="6" presStyleCnt="7">
        <dgm:presLayoutVars>
          <dgm:chMax val="1"/>
          <dgm:bulletEnabled val="1"/>
        </dgm:presLayoutVars>
      </dgm:prSet>
      <dgm:spPr/>
    </dgm:pt>
    <dgm:pt modelId="{DFB35F5F-2717-43EC-817F-F6AD4CFBC178}" type="pres">
      <dgm:prSet presAssocID="{37BF4A3A-A282-4852-A537-7C3DD9770EE4}" presName="rect5ParTxNoCh" presStyleLbl="alignAcc1" presStyleIdx="6" presStyleCnt="7">
        <dgm:presLayoutVars>
          <dgm:chMax val="1"/>
          <dgm:bulletEnabled val="1"/>
        </dgm:presLayoutVars>
      </dgm:prSet>
      <dgm:spPr/>
    </dgm:pt>
    <dgm:pt modelId="{97259CB6-62BF-4578-A0CD-487EC17416AB}" type="pres">
      <dgm:prSet presAssocID="{0052CA16-45A6-4F2B-9CCB-F64FB8BCBE3C}" presName="rect6ParTxNoCh" presStyleLbl="alignAcc1" presStyleIdx="6" presStyleCnt="7">
        <dgm:presLayoutVars>
          <dgm:chMax val="1"/>
          <dgm:bulletEnabled val="1"/>
        </dgm:presLayoutVars>
      </dgm:prSet>
      <dgm:spPr/>
    </dgm:pt>
    <dgm:pt modelId="{DDF3C96D-4D30-4EB0-9FAB-0683F267FC08}" type="pres">
      <dgm:prSet presAssocID="{1438C980-73A3-4FC6-9F67-129A46F2CB62}" presName="rect7ParTxNoCh" presStyleLbl="alignAcc1" presStyleIdx="6" presStyleCnt="7">
        <dgm:presLayoutVars>
          <dgm:chMax val="1"/>
          <dgm:bulletEnabled val="1"/>
        </dgm:presLayoutVars>
      </dgm:prSet>
      <dgm:spPr/>
    </dgm:pt>
  </dgm:ptLst>
  <dgm:cxnLst>
    <dgm:cxn modelId="{FB4ACD05-20F9-4CD9-A873-D78E19BE4426}" type="presOf" srcId="{528E92FD-1B57-460A-B5D4-E0B8E2C659C3}" destId="{62FFDDBD-84B2-40CD-9F10-9316C10A8EBC}" srcOrd="0" destOrd="0" presId="urn:microsoft.com/office/officeart/2005/8/layout/target3"/>
    <dgm:cxn modelId="{61EFA706-1B51-4849-87B8-B48366F48610}" srcId="{0B454498-FE81-4E11-B007-85BC5BE5C016}" destId="{4597F91A-0184-4B73-9D87-CF2D6C08C2F3}" srcOrd="3" destOrd="0" parTransId="{1674959F-E28B-4786-90A1-C341DF35C3AE}" sibTransId="{BC9A98F9-2893-4393-AFE2-8C3527EFB39B}"/>
    <dgm:cxn modelId="{174A270E-2687-47AB-8779-C8D6A14E5A31}" type="presOf" srcId="{4597F91A-0184-4B73-9D87-CF2D6C08C2F3}" destId="{DE6F52A2-D153-4CBC-9752-4396B474BEDE}" srcOrd="0" destOrd="0" presId="urn:microsoft.com/office/officeart/2005/8/layout/target3"/>
    <dgm:cxn modelId="{78B4CF16-FD40-4346-BCA8-830B4CEFCBF0}" type="presOf" srcId="{8DE805E8-D2E5-45A2-B3C7-617A0DDD553C}" destId="{C3E7BBFE-27DA-4C47-A59C-6E09A412DA34}" srcOrd="1" destOrd="0" presId="urn:microsoft.com/office/officeart/2005/8/layout/target3"/>
    <dgm:cxn modelId="{1964CA22-24B6-49FA-9091-21A2B5FB2A5C}" type="presOf" srcId="{C7CEEF47-7BC4-4BAF-9235-286902522C82}" destId="{8979A387-2C98-4A9A-A1B4-96AF4DBFF9AD}" srcOrd="1" destOrd="0" presId="urn:microsoft.com/office/officeart/2005/8/layout/target3"/>
    <dgm:cxn modelId="{EE060A24-BDD6-4EDE-9039-56C971A86B2A}" srcId="{0B454498-FE81-4E11-B007-85BC5BE5C016}" destId="{8DE805E8-D2E5-45A2-B3C7-617A0DDD553C}" srcOrd="1" destOrd="0" parTransId="{4F5A12BA-6448-48AE-A791-CBB4ACB524B4}" sibTransId="{545CD755-7F7F-4DC2-A3DF-5A6AF25CBD76}"/>
    <dgm:cxn modelId="{DB140629-E9B6-44FB-860A-2AA7C74BFEA2}" type="presOf" srcId="{0B454498-FE81-4E11-B007-85BC5BE5C016}" destId="{897BB949-BB06-4DDD-B8CC-9FB835536EE3}" srcOrd="0" destOrd="0" presId="urn:microsoft.com/office/officeart/2005/8/layout/target3"/>
    <dgm:cxn modelId="{355E1A36-0FEE-4564-8DCB-D08DE52D2EED}" type="presOf" srcId="{1438C980-73A3-4FC6-9F67-129A46F2CB62}" destId="{9B5FF399-47F8-449E-A121-99C8A4492D96}" srcOrd="0" destOrd="0" presId="urn:microsoft.com/office/officeart/2005/8/layout/target3"/>
    <dgm:cxn modelId="{FFE0DF36-9B10-41A0-BB53-E8B5CD11FC52}" srcId="{0B454498-FE81-4E11-B007-85BC5BE5C016}" destId="{37BF4A3A-A282-4852-A537-7C3DD9770EE4}" srcOrd="4" destOrd="0" parTransId="{D7EA041C-63EA-430E-9D77-13B4BF486448}" sibTransId="{31825941-9F19-4C9E-9B45-B8B6FC61638A}"/>
    <dgm:cxn modelId="{67462F40-1799-4796-9B79-FA6D28766CAD}" srcId="{0B454498-FE81-4E11-B007-85BC5BE5C016}" destId="{1438C980-73A3-4FC6-9F67-129A46F2CB62}" srcOrd="6" destOrd="0" parTransId="{0F387724-AE3C-495F-AD1C-250487057ADF}" sibTransId="{50F4B15C-8E7F-4F08-946A-03B3A2F9374B}"/>
    <dgm:cxn modelId="{0E08D16D-5934-4378-A3CF-34500B141EA6}" type="presOf" srcId="{1438C980-73A3-4FC6-9F67-129A46F2CB62}" destId="{DDF3C96D-4D30-4EB0-9FAB-0683F267FC08}" srcOrd="1" destOrd="0" presId="urn:microsoft.com/office/officeart/2005/8/layout/target3"/>
    <dgm:cxn modelId="{F6D43973-5FC1-43D3-B085-C1C2548FD0F2}" type="presOf" srcId="{4597F91A-0184-4B73-9D87-CF2D6C08C2F3}" destId="{440B63DD-B8F9-4E0D-920A-F30116F04FD0}" srcOrd="1" destOrd="0" presId="urn:microsoft.com/office/officeart/2005/8/layout/target3"/>
    <dgm:cxn modelId="{8D43637E-23CA-4888-9AD2-DC3B01CBF9A5}" type="presOf" srcId="{528E92FD-1B57-460A-B5D4-E0B8E2C659C3}" destId="{15E36F45-C5C5-488B-B455-D3F5167A2958}" srcOrd="1" destOrd="0" presId="urn:microsoft.com/office/officeart/2005/8/layout/target3"/>
    <dgm:cxn modelId="{FF52518C-829B-4E09-84C1-DAF20614B983}" srcId="{0B454498-FE81-4E11-B007-85BC5BE5C016}" destId="{528E92FD-1B57-460A-B5D4-E0B8E2C659C3}" srcOrd="2" destOrd="0" parTransId="{80477727-F2BA-4A88-9172-82A8A51B54B2}" sibTransId="{534D587B-BFC8-47D6-9C60-53A38C16671D}"/>
    <dgm:cxn modelId="{987DDD9A-03CD-49C9-BC85-2D0588429662}" type="presOf" srcId="{37BF4A3A-A282-4852-A537-7C3DD9770EE4}" destId="{DFB35F5F-2717-43EC-817F-F6AD4CFBC178}" srcOrd="1" destOrd="0" presId="urn:microsoft.com/office/officeart/2005/8/layout/target3"/>
    <dgm:cxn modelId="{B3C4A0C4-6398-474D-B62F-E68C2BE2A429}" srcId="{0B454498-FE81-4E11-B007-85BC5BE5C016}" destId="{0052CA16-45A6-4F2B-9CCB-F64FB8BCBE3C}" srcOrd="5" destOrd="0" parTransId="{2DBA7132-B248-44B0-B02B-77743F2B75B3}" sibTransId="{0E0077A4-17AD-4C44-B834-238FC49FC717}"/>
    <dgm:cxn modelId="{252154D2-AEB7-48CD-9E49-E3D9AAB53EFF}" type="presOf" srcId="{0052CA16-45A6-4F2B-9CCB-F64FB8BCBE3C}" destId="{C866C482-6E1F-4CD4-890A-049C1DF622D9}" srcOrd="0" destOrd="0" presId="urn:microsoft.com/office/officeart/2005/8/layout/target3"/>
    <dgm:cxn modelId="{8DA76FDF-BF9D-4921-A377-A69FF5D651B5}" type="presOf" srcId="{C7CEEF47-7BC4-4BAF-9235-286902522C82}" destId="{2DF1952D-44DB-494D-A58A-C3F273E63359}" srcOrd="0" destOrd="0" presId="urn:microsoft.com/office/officeart/2005/8/layout/target3"/>
    <dgm:cxn modelId="{3D9CBFED-B65A-4BA2-AE7E-CA055CA86CB8}" type="presOf" srcId="{37BF4A3A-A282-4852-A537-7C3DD9770EE4}" destId="{4061036B-633A-4397-8CC6-92081654BBDD}" srcOrd="0" destOrd="0" presId="urn:microsoft.com/office/officeart/2005/8/layout/target3"/>
    <dgm:cxn modelId="{1D80AEF0-333A-44BB-BE8A-0E065F0DF721}" srcId="{0B454498-FE81-4E11-B007-85BC5BE5C016}" destId="{C7CEEF47-7BC4-4BAF-9235-286902522C82}" srcOrd="0" destOrd="0" parTransId="{FFA1B63B-BAB4-428B-877B-3A22219A952D}" sibTransId="{A6B122F9-E9C2-4377-90F9-1ABB70E3D5EA}"/>
    <dgm:cxn modelId="{004D67F4-200C-4EED-AC9A-2C651DA74DB9}" type="presOf" srcId="{8DE805E8-D2E5-45A2-B3C7-617A0DDD553C}" destId="{159BDA44-7055-4A4B-BAF0-FCFE1A7ADCD8}" srcOrd="0" destOrd="0" presId="urn:microsoft.com/office/officeart/2005/8/layout/target3"/>
    <dgm:cxn modelId="{8E8EE2FF-7ABB-4524-B62A-F258DAD5C925}" type="presOf" srcId="{0052CA16-45A6-4F2B-9CCB-F64FB8BCBE3C}" destId="{97259CB6-62BF-4578-A0CD-487EC17416AB}" srcOrd="1" destOrd="0" presId="urn:microsoft.com/office/officeart/2005/8/layout/target3"/>
    <dgm:cxn modelId="{805609C9-E021-4F61-8CAA-0D01D9F1F512}" type="presParOf" srcId="{897BB949-BB06-4DDD-B8CC-9FB835536EE3}" destId="{0264D044-7909-4194-9B88-72D4062D92A5}" srcOrd="0" destOrd="0" presId="urn:microsoft.com/office/officeart/2005/8/layout/target3"/>
    <dgm:cxn modelId="{BF59D29D-F2F3-47C8-BE27-5BB8DB7A99F9}" type="presParOf" srcId="{897BB949-BB06-4DDD-B8CC-9FB835536EE3}" destId="{C73C3FB4-883F-46DD-B432-5B9E69E93367}" srcOrd="1" destOrd="0" presId="urn:microsoft.com/office/officeart/2005/8/layout/target3"/>
    <dgm:cxn modelId="{395B3917-B31B-49FA-ADEF-950885869BE0}" type="presParOf" srcId="{897BB949-BB06-4DDD-B8CC-9FB835536EE3}" destId="{2DF1952D-44DB-494D-A58A-C3F273E63359}" srcOrd="2" destOrd="0" presId="urn:microsoft.com/office/officeart/2005/8/layout/target3"/>
    <dgm:cxn modelId="{912275F4-BB82-427F-877E-D72B51086739}" type="presParOf" srcId="{897BB949-BB06-4DDD-B8CC-9FB835536EE3}" destId="{5EE4213E-2C15-4CB4-BD78-47017C63828A}" srcOrd="3" destOrd="0" presId="urn:microsoft.com/office/officeart/2005/8/layout/target3"/>
    <dgm:cxn modelId="{E7D35120-6987-4B00-8320-EF2FB7B0077A}" type="presParOf" srcId="{897BB949-BB06-4DDD-B8CC-9FB835536EE3}" destId="{0ECA4342-5E51-425D-B9A1-99DC4F7884D1}" srcOrd="4" destOrd="0" presId="urn:microsoft.com/office/officeart/2005/8/layout/target3"/>
    <dgm:cxn modelId="{642A4BD7-19FA-4C97-A22E-D801D8706DB3}" type="presParOf" srcId="{897BB949-BB06-4DDD-B8CC-9FB835536EE3}" destId="{159BDA44-7055-4A4B-BAF0-FCFE1A7ADCD8}" srcOrd="5" destOrd="0" presId="urn:microsoft.com/office/officeart/2005/8/layout/target3"/>
    <dgm:cxn modelId="{9BBEB89D-AF79-4024-A1A2-80536CC416B7}" type="presParOf" srcId="{897BB949-BB06-4DDD-B8CC-9FB835536EE3}" destId="{C4678200-1892-4842-82E7-EC02EB346983}" srcOrd="6" destOrd="0" presId="urn:microsoft.com/office/officeart/2005/8/layout/target3"/>
    <dgm:cxn modelId="{C59EBC53-707B-4B07-B0C3-DBE7E8703C2D}" type="presParOf" srcId="{897BB949-BB06-4DDD-B8CC-9FB835536EE3}" destId="{D028409B-FEC2-4C68-8228-A45265219C0D}" srcOrd="7" destOrd="0" presId="urn:microsoft.com/office/officeart/2005/8/layout/target3"/>
    <dgm:cxn modelId="{820EB341-6144-4837-B557-B31EB08B3077}" type="presParOf" srcId="{897BB949-BB06-4DDD-B8CC-9FB835536EE3}" destId="{62FFDDBD-84B2-40CD-9F10-9316C10A8EBC}" srcOrd="8" destOrd="0" presId="urn:microsoft.com/office/officeart/2005/8/layout/target3"/>
    <dgm:cxn modelId="{6010A51E-D8D0-436E-9593-663C2D09DD2A}" type="presParOf" srcId="{897BB949-BB06-4DDD-B8CC-9FB835536EE3}" destId="{3E41495B-BC87-4EE9-8BD7-895DFF3B6E68}" srcOrd="9" destOrd="0" presId="urn:microsoft.com/office/officeart/2005/8/layout/target3"/>
    <dgm:cxn modelId="{9B369E90-7A40-4033-A55F-4CB08D9F00A8}" type="presParOf" srcId="{897BB949-BB06-4DDD-B8CC-9FB835536EE3}" destId="{D75E5CA3-7B81-47BA-AA7A-EF187538AAE2}" srcOrd="10" destOrd="0" presId="urn:microsoft.com/office/officeart/2005/8/layout/target3"/>
    <dgm:cxn modelId="{EA674439-EC28-4814-B027-7E9B697EE103}" type="presParOf" srcId="{897BB949-BB06-4DDD-B8CC-9FB835536EE3}" destId="{DE6F52A2-D153-4CBC-9752-4396B474BEDE}" srcOrd="11" destOrd="0" presId="urn:microsoft.com/office/officeart/2005/8/layout/target3"/>
    <dgm:cxn modelId="{9E849321-4A2C-4815-ACAF-E9489BAD677F}" type="presParOf" srcId="{897BB949-BB06-4DDD-B8CC-9FB835536EE3}" destId="{4C6BE85F-40D8-4A26-8D79-6E77DBBFBBE9}" srcOrd="12" destOrd="0" presId="urn:microsoft.com/office/officeart/2005/8/layout/target3"/>
    <dgm:cxn modelId="{BB089DD4-D610-4B84-A847-A5747DCB9F57}" type="presParOf" srcId="{897BB949-BB06-4DDD-B8CC-9FB835536EE3}" destId="{930CE354-DD2B-4C50-81F6-9B0401F92725}" srcOrd="13" destOrd="0" presId="urn:microsoft.com/office/officeart/2005/8/layout/target3"/>
    <dgm:cxn modelId="{3E5DAE25-982B-4C71-91B5-3E094AE81830}" type="presParOf" srcId="{897BB949-BB06-4DDD-B8CC-9FB835536EE3}" destId="{4061036B-633A-4397-8CC6-92081654BBDD}" srcOrd="14" destOrd="0" presId="urn:microsoft.com/office/officeart/2005/8/layout/target3"/>
    <dgm:cxn modelId="{C6F59097-56D7-4F60-A67E-6470838CD3C1}" type="presParOf" srcId="{897BB949-BB06-4DDD-B8CC-9FB835536EE3}" destId="{5A4432EA-711B-4F4D-95C2-D7E6C256865E}" srcOrd="15" destOrd="0" presId="urn:microsoft.com/office/officeart/2005/8/layout/target3"/>
    <dgm:cxn modelId="{94F78456-E83A-4804-858B-21D84C6CF01B}" type="presParOf" srcId="{897BB949-BB06-4DDD-B8CC-9FB835536EE3}" destId="{8E576D3D-78B2-4EB8-A5E9-B210C06B9371}" srcOrd="16" destOrd="0" presId="urn:microsoft.com/office/officeart/2005/8/layout/target3"/>
    <dgm:cxn modelId="{E2B232A5-5CC7-47E7-A835-3D7F33EB5830}" type="presParOf" srcId="{897BB949-BB06-4DDD-B8CC-9FB835536EE3}" destId="{C866C482-6E1F-4CD4-890A-049C1DF622D9}" srcOrd="17" destOrd="0" presId="urn:microsoft.com/office/officeart/2005/8/layout/target3"/>
    <dgm:cxn modelId="{0EB380B8-8129-4DC9-ADF8-6E36577D9C5C}" type="presParOf" srcId="{897BB949-BB06-4DDD-B8CC-9FB835536EE3}" destId="{9F337556-A2BE-47FD-BAB9-3FAE76F62B27}" srcOrd="18" destOrd="0" presId="urn:microsoft.com/office/officeart/2005/8/layout/target3"/>
    <dgm:cxn modelId="{4D641C4B-7434-44CF-9D56-2850A7206E4F}" type="presParOf" srcId="{897BB949-BB06-4DDD-B8CC-9FB835536EE3}" destId="{4639FA82-4F25-4722-83A6-4D5DB308F09D}" srcOrd="19" destOrd="0" presId="urn:microsoft.com/office/officeart/2005/8/layout/target3"/>
    <dgm:cxn modelId="{9C457F61-F969-4648-80F4-5384A4337B97}" type="presParOf" srcId="{897BB949-BB06-4DDD-B8CC-9FB835536EE3}" destId="{9B5FF399-47F8-449E-A121-99C8A4492D96}" srcOrd="20" destOrd="0" presId="urn:microsoft.com/office/officeart/2005/8/layout/target3"/>
    <dgm:cxn modelId="{52757B37-EE53-46E3-8F93-24E75D4BB96C}" type="presParOf" srcId="{897BB949-BB06-4DDD-B8CC-9FB835536EE3}" destId="{8979A387-2C98-4A9A-A1B4-96AF4DBFF9AD}" srcOrd="21" destOrd="0" presId="urn:microsoft.com/office/officeart/2005/8/layout/target3"/>
    <dgm:cxn modelId="{2E177EC8-F9F9-4769-AA59-CC078382EE57}" type="presParOf" srcId="{897BB949-BB06-4DDD-B8CC-9FB835536EE3}" destId="{C3E7BBFE-27DA-4C47-A59C-6E09A412DA34}" srcOrd="22" destOrd="0" presId="urn:microsoft.com/office/officeart/2005/8/layout/target3"/>
    <dgm:cxn modelId="{DADA015A-60E3-4370-9417-5CFA4AE1F2D8}" type="presParOf" srcId="{897BB949-BB06-4DDD-B8CC-9FB835536EE3}" destId="{15E36F45-C5C5-488B-B455-D3F5167A2958}" srcOrd="23" destOrd="0" presId="urn:microsoft.com/office/officeart/2005/8/layout/target3"/>
    <dgm:cxn modelId="{B89984AE-F806-4C55-9835-53AE0B3CCCDA}" type="presParOf" srcId="{897BB949-BB06-4DDD-B8CC-9FB835536EE3}" destId="{440B63DD-B8F9-4E0D-920A-F30116F04FD0}" srcOrd="24" destOrd="0" presId="urn:microsoft.com/office/officeart/2005/8/layout/target3"/>
    <dgm:cxn modelId="{D45846FC-2114-455C-AAD2-49FC1C88366F}" type="presParOf" srcId="{897BB949-BB06-4DDD-B8CC-9FB835536EE3}" destId="{DFB35F5F-2717-43EC-817F-F6AD4CFBC178}" srcOrd="25" destOrd="0" presId="urn:microsoft.com/office/officeart/2005/8/layout/target3"/>
    <dgm:cxn modelId="{3A79241C-185B-48DF-BFC7-C266F5A2EE70}" type="presParOf" srcId="{897BB949-BB06-4DDD-B8CC-9FB835536EE3}" destId="{97259CB6-62BF-4578-A0CD-487EC17416AB}" srcOrd="26" destOrd="0" presId="urn:microsoft.com/office/officeart/2005/8/layout/target3"/>
    <dgm:cxn modelId="{1987E1C1-04E0-4151-B4BA-483A25062BF5}" type="presParOf" srcId="{897BB949-BB06-4DDD-B8CC-9FB835536EE3}" destId="{DDF3C96D-4D30-4EB0-9FAB-0683F267FC08}" srcOrd="2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E6EBDD-9D63-467D-93DF-D4E543996058}" type="doc">
      <dgm:prSet loTypeId="urn:microsoft.com/office/officeart/2005/8/layout/target3" loCatId="relationship" qsTypeId="urn:microsoft.com/office/officeart/2005/8/quickstyle/simple1#8" qsCatId="simple" csTypeId="urn:microsoft.com/office/officeart/2005/8/colors/accent1_3" csCatId="accent1"/>
      <dgm:spPr/>
      <dgm:t>
        <a:bodyPr/>
        <a:lstStyle/>
        <a:p>
          <a:endParaRPr lang="en-US"/>
        </a:p>
      </dgm:t>
    </dgm:pt>
    <dgm:pt modelId="{1431C506-EF91-4C13-BF0E-7393B56ED0C9}">
      <dgm:prSet/>
      <dgm:spPr/>
      <dgm:t>
        <a:bodyPr/>
        <a:lstStyle/>
        <a:p>
          <a:pPr rtl="0"/>
          <a:r>
            <a:rPr lang="en-US" dirty="0"/>
            <a:t>Others </a:t>
          </a:r>
        </a:p>
      </dgm:t>
    </dgm:pt>
    <dgm:pt modelId="{CC4B78F5-F3A8-48FE-BD12-73838B06E74D}" type="parTrans" cxnId="{47D8232E-1335-4E97-B8E0-6E68EDF7C531}">
      <dgm:prSet/>
      <dgm:spPr/>
      <dgm:t>
        <a:bodyPr/>
        <a:lstStyle/>
        <a:p>
          <a:endParaRPr lang="en-US"/>
        </a:p>
      </dgm:t>
    </dgm:pt>
    <dgm:pt modelId="{769263EF-AFB2-4461-9396-EAA5D1FF40FB}" type="sibTrans" cxnId="{47D8232E-1335-4E97-B8E0-6E68EDF7C531}">
      <dgm:prSet/>
      <dgm:spPr/>
      <dgm:t>
        <a:bodyPr/>
        <a:lstStyle/>
        <a:p>
          <a:endParaRPr lang="en-US"/>
        </a:p>
      </dgm:t>
    </dgm:pt>
    <dgm:pt modelId="{70FB27FF-0187-4AF5-BBAC-50835F2B69E6}">
      <dgm:prSet/>
      <dgm:spPr/>
      <dgm:t>
        <a:bodyPr/>
        <a:lstStyle/>
        <a:p>
          <a:pPr rtl="0"/>
          <a:r>
            <a:rPr lang="en-US" dirty="0"/>
            <a:t>Radiant warmer</a:t>
          </a:r>
        </a:p>
      </dgm:t>
    </dgm:pt>
    <dgm:pt modelId="{C5B9F88B-DB5F-40E5-B7F2-72A2E1E4AAAE}" type="parTrans" cxnId="{834A5959-A648-44E9-8844-6497768F938C}">
      <dgm:prSet/>
      <dgm:spPr/>
      <dgm:t>
        <a:bodyPr/>
        <a:lstStyle/>
        <a:p>
          <a:endParaRPr lang="en-US"/>
        </a:p>
      </dgm:t>
    </dgm:pt>
    <dgm:pt modelId="{57B67410-7083-4796-B35D-BB2B2D8E0FFB}" type="sibTrans" cxnId="{834A5959-A648-44E9-8844-6497768F938C}">
      <dgm:prSet/>
      <dgm:spPr/>
      <dgm:t>
        <a:bodyPr/>
        <a:lstStyle/>
        <a:p>
          <a:endParaRPr lang="en-US"/>
        </a:p>
      </dgm:t>
    </dgm:pt>
    <dgm:pt modelId="{A9B805E8-4E75-47CB-98C1-F70CBCDEF392}">
      <dgm:prSet/>
      <dgm:spPr/>
      <dgm:t>
        <a:bodyPr/>
        <a:lstStyle/>
        <a:p>
          <a:pPr rtl="0"/>
          <a:r>
            <a:rPr lang="en-US" dirty="0"/>
            <a:t>Warm towels</a:t>
          </a:r>
        </a:p>
      </dgm:t>
    </dgm:pt>
    <dgm:pt modelId="{BCF25DF4-D971-4619-BA7E-E3A3A7AA1227}" type="parTrans" cxnId="{B34E7B7A-C8C9-4CCE-8945-AEEA7844CA66}">
      <dgm:prSet/>
      <dgm:spPr/>
      <dgm:t>
        <a:bodyPr/>
        <a:lstStyle/>
        <a:p>
          <a:endParaRPr lang="en-US"/>
        </a:p>
      </dgm:t>
    </dgm:pt>
    <dgm:pt modelId="{D78184A8-21CB-4F47-A406-8CDDEA9C247A}" type="sibTrans" cxnId="{B34E7B7A-C8C9-4CCE-8945-AEEA7844CA66}">
      <dgm:prSet/>
      <dgm:spPr/>
      <dgm:t>
        <a:bodyPr/>
        <a:lstStyle/>
        <a:p>
          <a:endParaRPr lang="en-US"/>
        </a:p>
      </dgm:t>
    </dgm:pt>
    <dgm:pt modelId="{BCAE10AE-FBAC-4C45-A9CC-AED5FFF403D3}">
      <dgm:prSet/>
      <dgm:spPr/>
      <dgm:t>
        <a:bodyPr/>
        <a:lstStyle/>
        <a:p>
          <a:pPr rtl="0"/>
          <a:r>
            <a:rPr lang="en-US" dirty="0"/>
            <a:t>Cardiac monitor</a:t>
          </a:r>
        </a:p>
      </dgm:t>
    </dgm:pt>
    <dgm:pt modelId="{C6E557AA-5379-49B7-AA58-10842EF44BD8}" type="parTrans" cxnId="{670C0B5A-410D-4F1C-B40F-E2C834D8DB0B}">
      <dgm:prSet/>
      <dgm:spPr/>
      <dgm:t>
        <a:bodyPr/>
        <a:lstStyle/>
        <a:p>
          <a:endParaRPr lang="en-US"/>
        </a:p>
      </dgm:t>
    </dgm:pt>
    <dgm:pt modelId="{C06CD47F-817B-4101-8AA6-19469B5463E5}" type="sibTrans" cxnId="{670C0B5A-410D-4F1C-B40F-E2C834D8DB0B}">
      <dgm:prSet/>
      <dgm:spPr/>
      <dgm:t>
        <a:bodyPr/>
        <a:lstStyle/>
        <a:p>
          <a:endParaRPr lang="en-US"/>
        </a:p>
      </dgm:t>
    </dgm:pt>
    <dgm:pt modelId="{93B1C781-AA95-4884-9248-2EF79AED7292}">
      <dgm:prSet/>
      <dgm:spPr/>
      <dgm:t>
        <a:bodyPr/>
        <a:lstStyle/>
        <a:p>
          <a:pPr rtl="0"/>
          <a:r>
            <a:rPr lang="en-US" dirty="0"/>
            <a:t>Pulse </a:t>
          </a:r>
          <a:r>
            <a:rPr lang="en-US" dirty="0" err="1"/>
            <a:t>oximeter</a:t>
          </a:r>
          <a:r>
            <a:rPr lang="en-US" dirty="0"/>
            <a:t> and probe</a:t>
          </a:r>
        </a:p>
      </dgm:t>
    </dgm:pt>
    <dgm:pt modelId="{32EB503A-0F2F-424B-A891-C30AB64BFDCC}" type="parTrans" cxnId="{F6CE669F-DC07-462F-8D94-6D8AE9CD26A4}">
      <dgm:prSet/>
      <dgm:spPr/>
      <dgm:t>
        <a:bodyPr/>
        <a:lstStyle/>
        <a:p>
          <a:endParaRPr lang="en-US"/>
        </a:p>
      </dgm:t>
    </dgm:pt>
    <dgm:pt modelId="{C56AFEDD-28E2-449C-9E9B-7AFDE308461C}" type="sibTrans" cxnId="{F6CE669F-DC07-462F-8D94-6D8AE9CD26A4}">
      <dgm:prSet/>
      <dgm:spPr/>
      <dgm:t>
        <a:bodyPr/>
        <a:lstStyle/>
        <a:p>
          <a:endParaRPr lang="en-US"/>
        </a:p>
      </dgm:t>
    </dgm:pt>
    <dgm:pt modelId="{048EB5AD-5D69-40FB-93EF-D8E5C42403E5}">
      <dgm:prSet/>
      <dgm:spPr/>
      <dgm:t>
        <a:bodyPr/>
        <a:lstStyle/>
        <a:p>
          <a:pPr rtl="0"/>
          <a:r>
            <a:rPr lang="en-US" dirty="0" err="1"/>
            <a:t>Oropharyngeal</a:t>
          </a:r>
          <a:r>
            <a:rPr lang="en-US" dirty="0"/>
            <a:t> airways</a:t>
          </a:r>
        </a:p>
      </dgm:t>
    </dgm:pt>
    <dgm:pt modelId="{6954BF00-11E2-47FB-8FE4-864FF64AB832}" type="parTrans" cxnId="{24045CBA-276F-4A64-B350-CEBD6DC97B93}">
      <dgm:prSet/>
      <dgm:spPr/>
      <dgm:t>
        <a:bodyPr/>
        <a:lstStyle/>
        <a:p>
          <a:endParaRPr lang="en-US"/>
        </a:p>
      </dgm:t>
    </dgm:pt>
    <dgm:pt modelId="{1764BAC8-EF17-4615-80A8-00CF68612245}" type="sibTrans" cxnId="{24045CBA-276F-4A64-B350-CEBD6DC97B93}">
      <dgm:prSet/>
      <dgm:spPr/>
      <dgm:t>
        <a:bodyPr/>
        <a:lstStyle/>
        <a:p>
          <a:endParaRPr lang="en-US"/>
        </a:p>
      </dgm:t>
    </dgm:pt>
    <dgm:pt modelId="{90E7E0C9-94E9-4E7E-8158-8AD46E775EBB}">
      <dgm:prSet/>
      <dgm:spPr/>
      <dgm:t>
        <a:bodyPr/>
        <a:lstStyle/>
        <a:p>
          <a:pPr rtl="0"/>
          <a:r>
            <a:rPr lang="en-US" dirty="0"/>
            <a:t>Additional equipment for delivery of preterm infants</a:t>
          </a:r>
        </a:p>
      </dgm:t>
    </dgm:pt>
    <dgm:pt modelId="{F492DADE-565D-4856-993E-16348C1FA65E}" type="parTrans" cxnId="{5C771DF9-1533-4654-83CA-BA0B84D70C20}">
      <dgm:prSet/>
      <dgm:spPr/>
      <dgm:t>
        <a:bodyPr/>
        <a:lstStyle/>
        <a:p>
          <a:endParaRPr lang="en-US"/>
        </a:p>
      </dgm:t>
    </dgm:pt>
    <dgm:pt modelId="{3A3FBC7B-F56F-4E5F-92D5-79039DA0B327}" type="sibTrans" cxnId="{5C771DF9-1533-4654-83CA-BA0B84D70C20}">
      <dgm:prSet/>
      <dgm:spPr/>
      <dgm:t>
        <a:bodyPr/>
        <a:lstStyle/>
        <a:p>
          <a:endParaRPr lang="en-US"/>
        </a:p>
      </dgm:t>
    </dgm:pt>
    <dgm:pt modelId="{54B2A6CC-7595-4EE3-811E-46001AE668A6}">
      <dgm:prSet/>
      <dgm:spPr/>
      <dgm:t>
        <a:bodyPr/>
        <a:lstStyle/>
        <a:p>
          <a:pPr rtl="0"/>
          <a:r>
            <a:rPr lang="en-US" dirty="0"/>
            <a:t>Compressed air source</a:t>
          </a:r>
        </a:p>
      </dgm:t>
    </dgm:pt>
    <dgm:pt modelId="{1395453F-1C28-42E4-B7F9-62FE57D8DEAC}" type="parTrans" cxnId="{D58915AB-8B03-49A4-AB8D-576416912E1A}">
      <dgm:prSet/>
      <dgm:spPr/>
      <dgm:t>
        <a:bodyPr/>
        <a:lstStyle/>
        <a:p>
          <a:endParaRPr lang="en-US"/>
        </a:p>
      </dgm:t>
    </dgm:pt>
    <dgm:pt modelId="{6A97A282-326F-434B-89EB-1105903551A6}" type="sibTrans" cxnId="{D58915AB-8B03-49A4-AB8D-576416912E1A}">
      <dgm:prSet/>
      <dgm:spPr/>
      <dgm:t>
        <a:bodyPr/>
        <a:lstStyle/>
        <a:p>
          <a:endParaRPr lang="en-US"/>
        </a:p>
      </dgm:t>
    </dgm:pt>
    <dgm:pt modelId="{B3AE57E9-10B2-45AA-B579-D4920D1737B7}">
      <dgm:prSet/>
      <dgm:spPr/>
      <dgm:t>
        <a:bodyPr/>
        <a:lstStyle/>
        <a:p>
          <a:pPr rtl="0"/>
          <a:r>
            <a:rPr lang="en-US" dirty="0"/>
            <a:t>Oxygen blender</a:t>
          </a:r>
        </a:p>
      </dgm:t>
    </dgm:pt>
    <dgm:pt modelId="{41EF2BC9-277D-440F-8BC2-05057026840B}" type="parTrans" cxnId="{429CD427-5B5F-42D4-89D9-B3F5CA7F2C4E}">
      <dgm:prSet/>
      <dgm:spPr/>
      <dgm:t>
        <a:bodyPr/>
        <a:lstStyle/>
        <a:p>
          <a:endParaRPr lang="en-US"/>
        </a:p>
      </dgm:t>
    </dgm:pt>
    <dgm:pt modelId="{6A7DDE1C-905F-4958-A5A0-90BAC4EBA5E2}" type="sibTrans" cxnId="{429CD427-5B5F-42D4-89D9-B3F5CA7F2C4E}">
      <dgm:prSet/>
      <dgm:spPr/>
      <dgm:t>
        <a:bodyPr/>
        <a:lstStyle/>
        <a:p>
          <a:endParaRPr lang="en-US"/>
        </a:p>
      </dgm:t>
    </dgm:pt>
    <dgm:pt modelId="{9E3BEBFB-CFAE-499A-9BDD-A569E79C8EE3}">
      <dgm:prSet/>
      <dgm:spPr/>
      <dgm:t>
        <a:bodyPr/>
        <a:lstStyle/>
        <a:p>
          <a:pPr rtl="0"/>
          <a:r>
            <a:rPr lang="en-US" dirty="0"/>
            <a:t>Transport incubator</a:t>
          </a:r>
        </a:p>
      </dgm:t>
    </dgm:pt>
    <dgm:pt modelId="{ACA42472-BC76-4828-9B8F-EC1B15864B7E}" type="parTrans" cxnId="{8A890D07-3031-4E16-B883-24A2D4EF28AE}">
      <dgm:prSet/>
      <dgm:spPr/>
      <dgm:t>
        <a:bodyPr/>
        <a:lstStyle/>
        <a:p>
          <a:endParaRPr lang="en-US"/>
        </a:p>
      </dgm:t>
    </dgm:pt>
    <dgm:pt modelId="{EE8F0F16-90EF-4727-99B8-C8C10FD5CBF8}" type="sibTrans" cxnId="{8A890D07-3031-4E16-B883-24A2D4EF28AE}">
      <dgm:prSet/>
      <dgm:spPr/>
      <dgm:t>
        <a:bodyPr/>
        <a:lstStyle/>
        <a:p>
          <a:endParaRPr lang="en-US"/>
        </a:p>
      </dgm:t>
    </dgm:pt>
    <dgm:pt modelId="{F2B0AA92-A178-4F09-9E2F-D439A047A42D}" type="pres">
      <dgm:prSet presAssocID="{29E6EBDD-9D63-467D-93DF-D4E543996058}" presName="Name0" presStyleCnt="0">
        <dgm:presLayoutVars>
          <dgm:chMax val="7"/>
          <dgm:dir/>
          <dgm:animLvl val="lvl"/>
          <dgm:resizeHandles val="exact"/>
        </dgm:presLayoutVars>
      </dgm:prSet>
      <dgm:spPr/>
    </dgm:pt>
    <dgm:pt modelId="{E6A22514-4893-4BA3-AA5E-A3A0A8AEB3F4}" type="pres">
      <dgm:prSet presAssocID="{1431C506-EF91-4C13-BF0E-7393B56ED0C9}" presName="circle1" presStyleLbl="node1" presStyleIdx="0" presStyleCnt="2"/>
      <dgm:spPr/>
    </dgm:pt>
    <dgm:pt modelId="{7AEBAEA3-BC3F-4971-8A1E-7AA3A0F50352}" type="pres">
      <dgm:prSet presAssocID="{1431C506-EF91-4C13-BF0E-7393B56ED0C9}" presName="space" presStyleCnt="0"/>
      <dgm:spPr/>
    </dgm:pt>
    <dgm:pt modelId="{4442C048-D733-4CE1-9B4A-3C7718BF87C2}" type="pres">
      <dgm:prSet presAssocID="{1431C506-EF91-4C13-BF0E-7393B56ED0C9}" presName="rect1" presStyleLbl="alignAcc1" presStyleIdx="0" presStyleCnt="2"/>
      <dgm:spPr/>
    </dgm:pt>
    <dgm:pt modelId="{B8E0CA47-F4DD-4A6E-BC17-7E5EB93600AF}" type="pres">
      <dgm:prSet presAssocID="{90E7E0C9-94E9-4E7E-8158-8AD46E775EBB}" presName="vertSpace2" presStyleLbl="node1" presStyleIdx="0" presStyleCnt="2"/>
      <dgm:spPr/>
    </dgm:pt>
    <dgm:pt modelId="{B184EE8E-B907-45BE-98A2-C66707FFB223}" type="pres">
      <dgm:prSet presAssocID="{90E7E0C9-94E9-4E7E-8158-8AD46E775EBB}" presName="circle2" presStyleLbl="node1" presStyleIdx="1" presStyleCnt="2"/>
      <dgm:spPr/>
    </dgm:pt>
    <dgm:pt modelId="{9F48AACD-E65A-43C9-9F4E-DEF44F53DAFA}" type="pres">
      <dgm:prSet presAssocID="{90E7E0C9-94E9-4E7E-8158-8AD46E775EBB}" presName="rect2" presStyleLbl="alignAcc1" presStyleIdx="1" presStyleCnt="2"/>
      <dgm:spPr/>
    </dgm:pt>
    <dgm:pt modelId="{E2DE52BB-6449-47CC-999B-71E46E3AD448}" type="pres">
      <dgm:prSet presAssocID="{1431C506-EF91-4C13-BF0E-7393B56ED0C9}" presName="rect1ParTx" presStyleLbl="alignAcc1" presStyleIdx="1" presStyleCnt="2">
        <dgm:presLayoutVars>
          <dgm:chMax val="1"/>
          <dgm:bulletEnabled val="1"/>
        </dgm:presLayoutVars>
      </dgm:prSet>
      <dgm:spPr/>
    </dgm:pt>
    <dgm:pt modelId="{507B79D5-84C0-4C39-B3BE-998F63397705}" type="pres">
      <dgm:prSet presAssocID="{1431C506-EF91-4C13-BF0E-7393B56ED0C9}" presName="rect1ChTx" presStyleLbl="alignAcc1" presStyleIdx="1" presStyleCnt="2">
        <dgm:presLayoutVars>
          <dgm:bulletEnabled val="1"/>
        </dgm:presLayoutVars>
      </dgm:prSet>
      <dgm:spPr/>
    </dgm:pt>
    <dgm:pt modelId="{6F25FEA1-8A41-4C0E-89D9-D0A40273F8E4}" type="pres">
      <dgm:prSet presAssocID="{90E7E0C9-94E9-4E7E-8158-8AD46E775EBB}" presName="rect2ParTx" presStyleLbl="alignAcc1" presStyleIdx="1" presStyleCnt="2">
        <dgm:presLayoutVars>
          <dgm:chMax val="1"/>
          <dgm:bulletEnabled val="1"/>
        </dgm:presLayoutVars>
      </dgm:prSet>
      <dgm:spPr/>
    </dgm:pt>
    <dgm:pt modelId="{1ABBC5F0-DA5C-4486-ADE3-720C028E2011}" type="pres">
      <dgm:prSet presAssocID="{90E7E0C9-94E9-4E7E-8158-8AD46E775EBB}" presName="rect2ChTx" presStyleLbl="alignAcc1" presStyleIdx="1" presStyleCnt="2">
        <dgm:presLayoutVars>
          <dgm:bulletEnabled val="1"/>
        </dgm:presLayoutVars>
      </dgm:prSet>
      <dgm:spPr/>
    </dgm:pt>
  </dgm:ptLst>
  <dgm:cxnLst>
    <dgm:cxn modelId="{8A890D07-3031-4E16-B883-24A2D4EF28AE}" srcId="{90E7E0C9-94E9-4E7E-8158-8AD46E775EBB}" destId="{9E3BEBFB-CFAE-499A-9BDD-A569E79C8EE3}" srcOrd="2" destOrd="0" parTransId="{ACA42472-BC76-4828-9B8F-EC1B15864B7E}" sibTransId="{EE8F0F16-90EF-4727-99B8-C8C10FD5CBF8}"/>
    <dgm:cxn modelId="{429CD427-5B5F-42D4-89D9-B3F5CA7F2C4E}" srcId="{90E7E0C9-94E9-4E7E-8158-8AD46E775EBB}" destId="{B3AE57E9-10B2-45AA-B579-D4920D1737B7}" srcOrd="1" destOrd="0" parTransId="{41EF2BC9-277D-440F-8BC2-05057026840B}" sibTransId="{6A7DDE1C-905F-4958-A5A0-90BAC4EBA5E2}"/>
    <dgm:cxn modelId="{47D8232E-1335-4E97-B8E0-6E68EDF7C531}" srcId="{29E6EBDD-9D63-467D-93DF-D4E543996058}" destId="{1431C506-EF91-4C13-BF0E-7393B56ED0C9}" srcOrd="0" destOrd="0" parTransId="{CC4B78F5-F3A8-48FE-BD12-73838B06E74D}" sibTransId="{769263EF-AFB2-4461-9396-EAA5D1FF40FB}"/>
    <dgm:cxn modelId="{7F828438-415E-44FC-B6B1-40561E07B6DB}" type="presOf" srcId="{9E3BEBFB-CFAE-499A-9BDD-A569E79C8EE3}" destId="{1ABBC5F0-DA5C-4486-ADE3-720C028E2011}" srcOrd="0" destOrd="2" presId="urn:microsoft.com/office/officeart/2005/8/layout/target3"/>
    <dgm:cxn modelId="{834A5959-A648-44E9-8844-6497768F938C}" srcId="{1431C506-EF91-4C13-BF0E-7393B56ED0C9}" destId="{70FB27FF-0187-4AF5-BBAC-50835F2B69E6}" srcOrd="0" destOrd="0" parTransId="{C5B9F88B-DB5F-40E5-B7F2-72A2E1E4AAAE}" sibTransId="{57B67410-7083-4796-B35D-BB2B2D8E0FFB}"/>
    <dgm:cxn modelId="{670C0B5A-410D-4F1C-B40F-E2C834D8DB0B}" srcId="{1431C506-EF91-4C13-BF0E-7393B56ED0C9}" destId="{BCAE10AE-FBAC-4C45-A9CC-AED5FFF403D3}" srcOrd="2" destOrd="0" parTransId="{C6E557AA-5379-49B7-AA58-10842EF44BD8}" sibTransId="{C06CD47F-817B-4101-8AA6-19469B5463E5}"/>
    <dgm:cxn modelId="{B34E7B7A-C8C9-4CCE-8945-AEEA7844CA66}" srcId="{1431C506-EF91-4C13-BF0E-7393B56ED0C9}" destId="{A9B805E8-4E75-47CB-98C1-F70CBCDEF392}" srcOrd="1" destOrd="0" parTransId="{BCF25DF4-D971-4619-BA7E-E3A3A7AA1227}" sibTransId="{D78184A8-21CB-4F47-A406-8CDDEA9C247A}"/>
    <dgm:cxn modelId="{9A6BFD7D-D2EA-4F99-A2E0-CC8E88346AFF}" type="presOf" srcId="{29E6EBDD-9D63-467D-93DF-D4E543996058}" destId="{F2B0AA92-A178-4F09-9E2F-D439A047A42D}" srcOrd="0" destOrd="0" presId="urn:microsoft.com/office/officeart/2005/8/layout/target3"/>
    <dgm:cxn modelId="{9A350E93-414E-4454-B1D8-14FCF3D90AE7}" type="presOf" srcId="{90E7E0C9-94E9-4E7E-8158-8AD46E775EBB}" destId="{9F48AACD-E65A-43C9-9F4E-DEF44F53DAFA}" srcOrd="0" destOrd="0" presId="urn:microsoft.com/office/officeart/2005/8/layout/target3"/>
    <dgm:cxn modelId="{6912E298-433C-4C15-8C4B-50C974D3456D}" type="presOf" srcId="{70FB27FF-0187-4AF5-BBAC-50835F2B69E6}" destId="{507B79D5-84C0-4C39-B3BE-998F63397705}" srcOrd="0" destOrd="0" presId="urn:microsoft.com/office/officeart/2005/8/layout/target3"/>
    <dgm:cxn modelId="{C9187499-5F08-4946-99D9-3AFE444B8A7B}" type="presOf" srcId="{90E7E0C9-94E9-4E7E-8158-8AD46E775EBB}" destId="{6F25FEA1-8A41-4C0E-89D9-D0A40273F8E4}" srcOrd="1" destOrd="0" presId="urn:microsoft.com/office/officeart/2005/8/layout/target3"/>
    <dgm:cxn modelId="{F6CE669F-DC07-462F-8D94-6D8AE9CD26A4}" srcId="{1431C506-EF91-4C13-BF0E-7393B56ED0C9}" destId="{93B1C781-AA95-4884-9248-2EF79AED7292}" srcOrd="3" destOrd="0" parTransId="{32EB503A-0F2F-424B-A891-C30AB64BFDCC}" sibTransId="{C56AFEDD-28E2-449C-9E9B-7AFDE308461C}"/>
    <dgm:cxn modelId="{2E72979F-D93F-44CF-A6EE-AEB238F593D3}" type="presOf" srcId="{1431C506-EF91-4C13-BF0E-7393B56ED0C9}" destId="{E2DE52BB-6449-47CC-999B-71E46E3AD448}" srcOrd="1" destOrd="0" presId="urn:microsoft.com/office/officeart/2005/8/layout/target3"/>
    <dgm:cxn modelId="{D58915AB-8B03-49A4-AB8D-576416912E1A}" srcId="{90E7E0C9-94E9-4E7E-8158-8AD46E775EBB}" destId="{54B2A6CC-7595-4EE3-811E-46001AE668A6}" srcOrd="0" destOrd="0" parTransId="{1395453F-1C28-42E4-B7F9-62FE57D8DEAC}" sibTransId="{6A97A282-326F-434B-89EB-1105903551A6}"/>
    <dgm:cxn modelId="{24045CBA-276F-4A64-B350-CEBD6DC97B93}" srcId="{1431C506-EF91-4C13-BF0E-7393B56ED0C9}" destId="{048EB5AD-5D69-40FB-93EF-D8E5C42403E5}" srcOrd="4" destOrd="0" parTransId="{6954BF00-11E2-47FB-8FE4-864FF64AB832}" sibTransId="{1764BAC8-EF17-4615-80A8-00CF68612245}"/>
    <dgm:cxn modelId="{27BC70C0-D213-433C-BB37-1A93B126B859}" type="presOf" srcId="{BCAE10AE-FBAC-4C45-A9CC-AED5FFF403D3}" destId="{507B79D5-84C0-4C39-B3BE-998F63397705}" srcOrd="0" destOrd="2" presId="urn:microsoft.com/office/officeart/2005/8/layout/target3"/>
    <dgm:cxn modelId="{550F46C6-C301-4D74-9141-05652C64730F}" type="presOf" srcId="{048EB5AD-5D69-40FB-93EF-D8E5C42403E5}" destId="{507B79D5-84C0-4C39-B3BE-998F63397705}" srcOrd="0" destOrd="4" presId="urn:microsoft.com/office/officeart/2005/8/layout/target3"/>
    <dgm:cxn modelId="{21A20AC9-A041-456D-8463-D68D9F4276B1}" type="presOf" srcId="{B3AE57E9-10B2-45AA-B579-D4920D1737B7}" destId="{1ABBC5F0-DA5C-4486-ADE3-720C028E2011}" srcOrd="0" destOrd="1" presId="urn:microsoft.com/office/officeart/2005/8/layout/target3"/>
    <dgm:cxn modelId="{41F485CF-724F-487D-9D17-B23F7D54E4FE}" type="presOf" srcId="{A9B805E8-4E75-47CB-98C1-F70CBCDEF392}" destId="{507B79D5-84C0-4C39-B3BE-998F63397705}" srcOrd="0" destOrd="1" presId="urn:microsoft.com/office/officeart/2005/8/layout/target3"/>
    <dgm:cxn modelId="{B6153DE0-0451-4E06-AC10-470229269C49}" type="presOf" srcId="{93B1C781-AA95-4884-9248-2EF79AED7292}" destId="{507B79D5-84C0-4C39-B3BE-998F63397705}" srcOrd="0" destOrd="3" presId="urn:microsoft.com/office/officeart/2005/8/layout/target3"/>
    <dgm:cxn modelId="{C023CDE3-2FA6-4734-B754-15979ECBC405}" type="presOf" srcId="{1431C506-EF91-4C13-BF0E-7393B56ED0C9}" destId="{4442C048-D733-4CE1-9B4A-3C7718BF87C2}" srcOrd="0" destOrd="0" presId="urn:microsoft.com/office/officeart/2005/8/layout/target3"/>
    <dgm:cxn modelId="{A90DDEEB-F705-4430-BBED-2CDCDEF49937}" type="presOf" srcId="{54B2A6CC-7595-4EE3-811E-46001AE668A6}" destId="{1ABBC5F0-DA5C-4486-ADE3-720C028E2011}" srcOrd="0" destOrd="0" presId="urn:microsoft.com/office/officeart/2005/8/layout/target3"/>
    <dgm:cxn modelId="{5C771DF9-1533-4654-83CA-BA0B84D70C20}" srcId="{29E6EBDD-9D63-467D-93DF-D4E543996058}" destId="{90E7E0C9-94E9-4E7E-8158-8AD46E775EBB}" srcOrd="1" destOrd="0" parTransId="{F492DADE-565D-4856-993E-16348C1FA65E}" sibTransId="{3A3FBC7B-F56F-4E5F-92D5-79039DA0B327}"/>
    <dgm:cxn modelId="{8C00AA2A-AAD3-4187-90C2-C509B3FBF28C}" type="presParOf" srcId="{F2B0AA92-A178-4F09-9E2F-D439A047A42D}" destId="{E6A22514-4893-4BA3-AA5E-A3A0A8AEB3F4}" srcOrd="0" destOrd="0" presId="urn:microsoft.com/office/officeart/2005/8/layout/target3"/>
    <dgm:cxn modelId="{1ED8B806-08F7-4BF2-A040-FEA948BF765E}" type="presParOf" srcId="{F2B0AA92-A178-4F09-9E2F-D439A047A42D}" destId="{7AEBAEA3-BC3F-4971-8A1E-7AA3A0F50352}" srcOrd="1" destOrd="0" presId="urn:microsoft.com/office/officeart/2005/8/layout/target3"/>
    <dgm:cxn modelId="{954B573D-F4C2-4204-8238-9FEC5B018B6F}" type="presParOf" srcId="{F2B0AA92-A178-4F09-9E2F-D439A047A42D}" destId="{4442C048-D733-4CE1-9B4A-3C7718BF87C2}" srcOrd="2" destOrd="0" presId="urn:microsoft.com/office/officeart/2005/8/layout/target3"/>
    <dgm:cxn modelId="{E5A33733-2F19-447A-86BC-31E774D7F01E}" type="presParOf" srcId="{F2B0AA92-A178-4F09-9E2F-D439A047A42D}" destId="{B8E0CA47-F4DD-4A6E-BC17-7E5EB93600AF}" srcOrd="3" destOrd="0" presId="urn:microsoft.com/office/officeart/2005/8/layout/target3"/>
    <dgm:cxn modelId="{0A70FDDC-8E8D-4DEA-9A5B-C625F6254520}" type="presParOf" srcId="{F2B0AA92-A178-4F09-9E2F-D439A047A42D}" destId="{B184EE8E-B907-45BE-98A2-C66707FFB223}" srcOrd="4" destOrd="0" presId="urn:microsoft.com/office/officeart/2005/8/layout/target3"/>
    <dgm:cxn modelId="{17B7BED3-7448-47A3-A56F-83B35A23BE86}" type="presParOf" srcId="{F2B0AA92-A178-4F09-9E2F-D439A047A42D}" destId="{9F48AACD-E65A-43C9-9F4E-DEF44F53DAFA}" srcOrd="5" destOrd="0" presId="urn:microsoft.com/office/officeart/2005/8/layout/target3"/>
    <dgm:cxn modelId="{E49DE6AC-59E2-4BBA-B78E-7DA5EED597D9}" type="presParOf" srcId="{F2B0AA92-A178-4F09-9E2F-D439A047A42D}" destId="{E2DE52BB-6449-47CC-999B-71E46E3AD448}" srcOrd="6" destOrd="0" presId="urn:microsoft.com/office/officeart/2005/8/layout/target3"/>
    <dgm:cxn modelId="{B12C565C-09F9-42AD-833F-8CB409503991}" type="presParOf" srcId="{F2B0AA92-A178-4F09-9E2F-D439A047A42D}" destId="{507B79D5-84C0-4C39-B3BE-998F63397705}" srcOrd="7" destOrd="0" presId="urn:microsoft.com/office/officeart/2005/8/layout/target3"/>
    <dgm:cxn modelId="{EB347BB2-6290-4E49-9D20-49349D5A07F5}" type="presParOf" srcId="{F2B0AA92-A178-4F09-9E2F-D439A047A42D}" destId="{6F25FEA1-8A41-4C0E-89D9-D0A40273F8E4}" srcOrd="8" destOrd="0" presId="urn:microsoft.com/office/officeart/2005/8/layout/target3"/>
    <dgm:cxn modelId="{DD572FDA-B9C7-49D3-9EC4-2B00204F691F}" type="presParOf" srcId="{F2B0AA92-A178-4F09-9E2F-D439A047A42D}" destId="{1ABBC5F0-DA5C-4486-ADE3-720C028E2011}"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24BD05-3F51-44F2-8B34-51561201B97F}" type="doc">
      <dgm:prSet loTypeId="urn:microsoft.com/office/officeart/2005/8/layout/process2" loCatId="process" qsTypeId="urn:microsoft.com/office/officeart/2005/8/quickstyle/simple1#9" qsCatId="simple" csTypeId="urn:microsoft.com/office/officeart/2005/8/colors/accent1_2#4" csCatId="accent1" phldr="1"/>
      <dgm:spPr/>
      <dgm:t>
        <a:bodyPr/>
        <a:lstStyle/>
        <a:p>
          <a:endParaRPr lang="en-IN"/>
        </a:p>
      </dgm:t>
    </dgm:pt>
    <dgm:pt modelId="{6669C6D4-F800-45A9-84AE-BD9AD5E6F7E6}">
      <dgm:prSet custT="1"/>
      <dgm:spPr/>
      <dgm:t>
        <a:bodyPr/>
        <a:lstStyle/>
        <a:p>
          <a:pPr algn="ctr" rtl="0"/>
          <a:r>
            <a:rPr lang="en-US" sz="4000" b="1" dirty="0">
              <a:latin typeface="Calibri" pitchFamily="34" charset="0"/>
            </a:rPr>
            <a:t>Newborn  rapidly assessed for    </a:t>
          </a:r>
          <a:endParaRPr lang="en-IN" sz="4000" b="1" dirty="0">
            <a:latin typeface="Calibri" pitchFamily="34" charset="0"/>
          </a:endParaRPr>
        </a:p>
      </dgm:t>
    </dgm:pt>
    <dgm:pt modelId="{24D0A5C9-5751-4B5D-A5FB-A7865B14D7C9}" type="parTrans" cxnId="{5103ED15-2F2B-468F-A3A6-59E2E5BE96FE}">
      <dgm:prSet/>
      <dgm:spPr/>
      <dgm:t>
        <a:bodyPr/>
        <a:lstStyle/>
        <a:p>
          <a:endParaRPr lang="en-IN"/>
        </a:p>
      </dgm:t>
    </dgm:pt>
    <dgm:pt modelId="{9530C3BA-3DD5-4D3F-8ED1-B4C5BE335A3D}" type="sibTrans" cxnId="{5103ED15-2F2B-468F-A3A6-59E2E5BE96FE}">
      <dgm:prSet/>
      <dgm:spPr/>
      <dgm:t>
        <a:bodyPr/>
        <a:lstStyle/>
        <a:p>
          <a:endParaRPr lang="en-IN"/>
        </a:p>
      </dgm:t>
    </dgm:pt>
    <dgm:pt modelId="{8566437C-D0F1-453A-8D60-E6E155D0A301}">
      <dgm:prSet custT="1"/>
      <dgm:spPr/>
      <dgm:t>
        <a:bodyPr/>
        <a:lstStyle/>
        <a:p>
          <a:pPr algn="ctr" rtl="0"/>
          <a:r>
            <a:rPr lang="en-US" sz="3600" b="1" dirty="0">
              <a:latin typeface="Calibri" pitchFamily="34" charset="0"/>
            </a:rPr>
            <a:t>● Term gestation? ●Crying or Breathing? ● Good muscle tone?</a:t>
          </a:r>
          <a:endParaRPr lang="en-IN" sz="3600" b="1" dirty="0">
            <a:latin typeface="Calibri" pitchFamily="34" charset="0"/>
          </a:endParaRPr>
        </a:p>
      </dgm:t>
    </dgm:pt>
    <dgm:pt modelId="{70B04A91-AD05-49FD-A0B9-FD97DD903361}" type="parTrans" cxnId="{FB167477-3370-4896-97E7-CDA3AA8113A1}">
      <dgm:prSet/>
      <dgm:spPr/>
      <dgm:t>
        <a:bodyPr/>
        <a:lstStyle/>
        <a:p>
          <a:endParaRPr lang="en-IN"/>
        </a:p>
      </dgm:t>
    </dgm:pt>
    <dgm:pt modelId="{8DA0E0E9-307F-4344-BCAC-229C38014E1C}" type="sibTrans" cxnId="{FB167477-3370-4896-97E7-CDA3AA8113A1}">
      <dgm:prSet/>
      <dgm:spPr/>
      <dgm:t>
        <a:bodyPr/>
        <a:lstStyle/>
        <a:p>
          <a:endParaRPr lang="en-IN"/>
        </a:p>
      </dgm:t>
    </dgm:pt>
    <dgm:pt modelId="{EBF9E2A4-BCF1-43F7-A219-DB0C640875FA}">
      <dgm:prSet custT="1"/>
      <dgm:spPr/>
      <dgm:t>
        <a:bodyPr/>
        <a:lstStyle/>
        <a:p>
          <a:pPr algn="ctr" rtl="0"/>
          <a:r>
            <a:rPr lang="en-US" sz="3600" b="1" dirty="0">
              <a:latin typeface="Calibri" pitchFamily="34" charset="0"/>
            </a:rPr>
            <a:t>Baby does not need resuscitation and should not be separated from mother.</a:t>
          </a:r>
        </a:p>
      </dgm:t>
    </dgm:pt>
    <dgm:pt modelId="{E4E4BD7E-0235-4F27-A02B-D572865EACFB}" type="parTrans" cxnId="{58C04F24-99A0-4414-9A67-2B50B8A413EE}">
      <dgm:prSet/>
      <dgm:spPr/>
      <dgm:t>
        <a:bodyPr/>
        <a:lstStyle/>
        <a:p>
          <a:endParaRPr lang="en-IN"/>
        </a:p>
      </dgm:t>
    </dgm:pt>
    <dgm:pt modelId="{0B6203B2-F3F4-4452-A699-EA4903A88CED}" type="sibTrans" cxnId="{58C04F24-99A0-4414-9A67-2B50B8A413EE}">
      <dgm:prSet/>
      <dgm:spPr/>
      <dgm:t>
        <a:bodyPr/>
        <a:lstStyle/>
        <a:p>
          <a:endParaRPr lang="en-IN"/>
        </a:p>
      </dgm:t>
    </dgm:pt>
    <dgm:pt modelId="{4FE8F1AA-3701-44FB-8716-1F202B2E8EC9}">
      <dgm:prSet custT="1"/>
      <dgm:spPr/>
      <dgm:t>
        <a:bodyPr/>
        <a:lstStyle/>
        <a:p>
          <a:pPr algn="ctr" rtl="0"/>
          <a:r>
            <a:rPr lang="en-US" sz="4000" b="1" dirty="0">
              <a:latin typeface="Calibri" pitchFamily="34" charset="0"/>
            </a:rPr>
            <a:t>If “yes,”  for all 3 questions</a:t>
          </a:r>
        </a:p>
      </dgm:t>
    </dgm:pt>
    <dgm:pt modelId="{CE9A2433-4CA9-472E-B779-0AFC164FA488}" type="parTrans" cxnId="{5A107C0D-4282-4902-BD9F-7EA35730E74D}">
      <dgm:prSet/>
      <dgm:spPr/>
      <dgm:t>
        <a:bodyPr/>
        <a:lstStyle/>
        <a:p>
          <a:endParaRPr lang="en-IN"/>
        </a:p>
      </dgm:t>
    </dgm:pt>
    <dgm:pt modelId="{FAA758ED-9CF5-4756-96EC-47C4B96A239D}" type="sibTrans" cxnId="{5A107C0D-4282-4902-BD9F-7EA35730E74D}">
      <dgm:prSet/>
      <dgm:spPr/>
      <dgm:t>
        <a:bodyPr/>
        <a:lstStyle/>
        <a:p>
          <a:endParaRPr lang="en-IN"/>
        </a:p>
      </dgm:t>
    </dgm:pt>
    <dgm:pt modelId="{DFA2332D-E9C5-435C-970C-822EEAC38E61}" type="pres">
      <dgm:prSet presAssocID="{8E24BD05-3F51-44F2-8B34-51561201B97F}" presName="linearFlow" presStyleCnt="0">
        <dgm:presLayoutVars>
          <dgm:resizeHandles val="exact"/>
        </dgm:presLayoutVars>
      </dgm:prSet>
      <dgm:spPr/>
    </dgm:pt>
    <dgm:pt modelId="{54187215-2FA3-4F6D-9224-1529EADF7EA2}" type="pres">
      <dgm:prSet presAssocID="{6669C6D4-F800-45A9-84AE-BD9AD5E6F7E6}" presName="node" presStyleLbl="node1" presStyleIdx="0" presStyleCnt="4" custScaleX="316506">
        <dgm:presLayoutVars>
          <dgm:bulletEnabled val="1"/>
        </dgm:presLayoutVars>
      </dgm:prSet>
      <dgm:spPr/>
    </dgm:pt>
    <dgm:pt modelId="{2180EEBF-22BA-4633-8252-A7DCFC27B02F}" type="pres">
      <dgm:prSet presAssocID="{9530C3BA-3DD5-4D3F-8ED1-B4C5BE335A3D}" presName="sibTrans" presStyleLbl="sibTrans2D1" presStyleIdx="0" presStyleCnt="3"/>
      <dgm:spPr/>
    </dgm:pt>
    <dgm:pt modelId="{C747E41D-63D5-428C-929F-92F716341765}" type="pres">
      <dgm:prSet presAssocID="{9530C3BA-3DD5-4D3F-8ED1-B4C5BE335A3D}" presName="connectorText" presStyleLbl="sibTrans2D1" presStyleIdx="0" presStyleCnt="3"/>
      <dgm:spPr/>
    </dgm:pt>
    <dgm:pt modelId="{C865E642-69C2-401B-81A6-905831C042A5}" type="pres">
      <dgm:prSet presAssocID="{8566437C-D0F1-453A-8D60-E6E155D0A301}" presName="node" presStyleLbl="node1" presStyleIdx="1" presStyleCnt="4" custScaleX="316506" custScaleY="159300">
        <dgm:presLayoutVars>
          <dgm:bulletEnabled val="1"/>
        </dgm:presLayoutVars>
      </dgm:prSet>
      <dgm:spPr/>
    </dgm:pt>
    <dgm:pt modelId="{0B08ED03-F1B0-4D3F-8A69-7653CADCD28F}" type="pres">
      <dgm:prSet presAssocID="{8DA0E0E9-307F-4344-BCAC-229C38014E1C}" presName="sibTrans" presStyleLbl="sibTrans2D1" presStyleIdx="1" presStyleCnt="3"/>
      <dgm:spPr/>
    </dgm:pt>
    <dgm:pt modelId="{AFC0D6B7-9323-40A7-80E4-5F7CE7BD1531}" type="pres">
      <dgm:prSet presAssocID="{8DA0E0E9-307F-4344-BCAC-229C38014E1C}" presName="connectorText" presStyleLbl="sibTrans2D1" presStyleIdx="1" presStyleCnt="3"/>
      <dgm:spPr/>
    </dgm:pt>
    <dgm:pt modelId="{474AAE53-3307-4D0D-B030-08E411795060}" type="pres">
      <dgm:prSet presAssocID="{4FE8F1AA-3701-44FB-8716-1F202B2E8EC9}" presName="node" presStyleLbl="node1" presStyleIdx="2" presStyleCnt="4" custScaleX="316506">
        <dgm:presLayoutVars>
          <dgm:bulletEnabled val="1"/>
        </dgm:presLayoutVars>
      </dgm:prSet>
      <dgm:spPr/>
    </dgm:pt>
    <dgm:pt modelId="{60F4982D-42B9-4F0B-A743-C3BDD18ECC78}" type="pres">
      <dgm:prSet presAssocID="{FAA758ED-9CF5-4756-96EC-47C4B96A239D}" presName="sibTrans" presStyleLbl="sibTrans2D1" presStyleIdx="2" presStyleCnt="3"/>
      <dgm:spPr/>
    </dgm:pt>
    <dgm:pt modelId="{09FDE3B9-13DC-4AB0-BB66-E1715696AF27}" type="pres">
      <dgm:prSet presAssocID="{FAA758ED-9CF5-4756-96EC-47C4B96A239D}" presName="connectorText" presStyleLbl="sibTrans2D1" presStyleIdx="2" presStyleCnt="3"/>
      <dgm:spPr/>
    </dgm:pt>
    <dgm:pt modelId="{8F3B9167-73A2-4EBC-A6FB-11E199520292}" type="pres">
      <dgm:prSet presAssocID="{EBF9E2A4-BCF1-43F7-A219-DB0C640875FA}" presName="node" presStyleLbl="node1" presStyleIdx="3" presStyleCnt="4" custScaleX="316506" custScaleY="264515">
        <dgm:presLayoutVars>
          <dgm:bulletEnabled val="1"/>
        </dgm:presLayoutVars>
      </dgm:prSet>
      <dgm:spPr/>
    </dgm:pt>
  </dgm:ptLst>
  <dgm:cxnLst>
    <dgm:cxn modelId="{5A107C0D-4282-4902-BD9F-7EA35730E74D}" srcId="{8E24BD05-3F51-44F2-8B34-51561201B97F}" destId="{4FE8F1AA-3701-44FB-8716-1F202B2E8EC9}" srcOrd="2" destOrd="0" parTransId="{CE9A2433-4CA9-472E-B779-0AFC164FA488}" sibTransId="{FAA758ED-9CF5-4756-96EC-47C4B96A239D}"/>
    <dgm:cxn modelId="{5103ED15-2F2B-468F-A3A6-59E2E5BE96FE}" srcId="{8E24BD05-3F51-44F2-8B34-51561201B97F}" destId="{6669C6D4-F800-45A9-84AE-BD9AD5E6F7E6}" srcOrd="0" destOrd="0" parTransId="{24D0A5C9-5751-4B5D-A5FB-A7865B14D7C9}" sibTransId="{9530C3BA-3DD5-4D3F-8ED1-B4C5BE335A3D}"/>
    <dgm:cxn modelId="{9C990F1A-9CF1-4813-8043-851010714F28}" type="presOf" srcId="{FAA758ED-9CF5-4756-96EC-47C4B96A239D}" destId="{09FDE3B9-13DC-4AB0-BB66-E1715696AF27}" srcOrd="1" destOrd="0" presId="urn:microsoft.com/office/officeart/2005/8/layout/process2"/>
    <dgm:cxn modelId="{58C04F24-99A0-4414-9A67-2B50B8A413EE}" srcId="{8E24BD05-3F51-44F2-8B34-51561201B97F}" destId="{EBF9E2A4-BCF1-43F7-A219-DB0C640875FA}" srcOrd="3" destOrd="0" parTransId="{E4E4BD7E-0235-4F27-A02B-D572865EACFB}" sibTransId="{0B6203B2-F3F4-4452-A699-EA4903A88CED}"/>
    <dgm:cxn modelId="{F115AE29-AB88-4689-A862-02A84CCF4170}" type="presOf" srcId="{4FE8F1AA-3701-44FB-8716-1F202B2E8EC9}" destId="{474AAE53-3307-4D0D-B030-08E411795060}" srcOrd="0" destOrd="0" presId="urn:microsoft.com/office/officeart/2005/8/layout/process2"/>
    <dgm:cxn modelId="{4FB2C52B-3ABD-4C3D-A98F-5512FC99DC23}" type="presOf" srcId="{EBF9E2A4-BCF1-43F7-A219-DB0C640875FA}" destId="{8F3B9167-73A2-4EBC-A6FB-11E199520292}" srcOrd="0" destOrd="0" presId="urn:microsoft.com/office/officeart/2005/8/layout/process2"/>
    <dgm:cxn modelId="{DCFD6D44-B80A-48FE-A574-0FFB64833A3E}" type="presOf" srcId="{9530C3BA-3DD5-4D3F-8ED1-B4C5BE335A3D}" destId="{C747E41D-63D5-428C-929F-92F716341765}" srcOrd="1" destOrd="0" presId="urn:microsoft.com/office/officeart/2005/8/layout/process2"/>
    <dgm:cxn modelId="{EA748653-7EFB-48F0-A3C0-0A6E413CAC30}" type="presOf" srcId="{8566437C-D0F1-453A-8D60-E6E155D0A301}" destId="{C865E642-69C2-401B-81A6-905831C042A5}" srcOrd="0" destOrd="0" presId="urn:microsoft.com/office/officeart/2005/8/layout/process2"/>
    <dgm:cxn modelId="{DE531674-24BF-476A-BF6D-E2FBCFC85A54}" type="presOf" srcId="{9530C3BA-3DD5-4D3F-8ED1-B4C5BE335A3D}" destId="{2180EEBF-22BA-4633-8252-A7DCFC27B02F}" srcOrd="0" destOrd="0" presId="urn:microsoft.com/office/officeart/2005/8/layout/process2"/>
    <dgm:cxn modelId="{FB167477-3370-4896-97E7-CDA3AA8113A1}" srcId="{8E24BD05-3F51-44F2-8B34-51561201B97F}" destId="{8566437C-D0F1-453A-8D60-E6E155D0A301}" srcOrd="1" destOrd="0" parTransId="{70B04A91-AD05-49FD-A0B9-FD97DD903361}" sibTransId="{8DA0E0E9-307F-4344-BCAC-229C38014E1C}"/>
    <dgm:cxn modelId="{9D2C167E-3012-47CD-A076-E82BA435EEBC}" type="presOf" srcId="{8E24BD05-3F51-44F2-8B34-51561201B97F}" destId="{DFA2332D-E9C5-435C-970C-822EEAC38E61}" srcOrd="0" destOrd="0" presId="urn:microsoft.com/office/officeart/2005/8/layout/process2"/>
    <dgm:cxn modelId="{0F2E42A2-7AAA-4B6D-9DD5-E9AB326076A5}" type="presOf" srcId="{6669C6D4-F800-45A9-84AE-BD9AD5E6F7E6}" destId="{54187215-2FA3-4F6D-9224-1529EADF7EA2}" srcOrd="0" destOrd="0" presId="urn:microsoft.com/office/officeart/2005/8/layout/process2"/>
    <dgm:cxn modelId="{EB6BB4C3-0BC4-4101-8BC9-35BDD0F85724}" type="presOf" srcId="{8DA0E0E9-307F-4344-BCAC-229C38014E1C}" destId="{0B08ED03-F1B0-4D3F-8A69-7653CADCD28F}" srcOrd="0" destOrd="0" presId="urn:microsoft.com/office/officeart/2005/8/layout/process2"/>
    <dgm:cxn modelId="{36CCF7C8-5B9A-473B-90DD-648F70EC85FB}" type="presOf" srcId="{FAA758ED-9CF5-4756-96EC-47C4B96A239D}" destId="{60F4982D-42B9-4F0B-A743-C3BDD18ECC78}" srcOrd="0" destOrd="0" presId="urn:microsoft.com/office/officeart/2005/8/layout/process2"/>
    <dgm:cxn modelId="{F1BE89EB-E23C-4645-AD87-34574C684CDA}" type="presOf" srcId="{8DA0E0E9-307F-4344-BCAC-229C38014E1C}" destId="{AFC0D6B7-9323-40A7-80E4-5F7CE7BD1531}" srcOrd="1" destOrd="0" presId="urn:microsoft.com/office/officeart/2005/8/layout/process2"/>
    <dgm:cxn modelId="{18C43F6B-C3F3-49E0-BEDD-B3949985FCC4}" type="presParOf" srcId="{DFA2332D-E9C5-435C-970C-822EEAC38E61}" destId="{54187215-2FA3-4F6D-9224-1529EADF7EA2}" srcOrd="0" destOrd="0" presId="urn:microsoft.com/office/officeart/2005/8/layout/process2"/>
    <dgm:cxn modelId="{8489340B-17D0-4CB4-9260-EE27FF98B641}" type="presParOf" srcId="{DFA2332D-E9C5-435C-970C-822EEAC38E61}" destId="{2180EEBF-22BA-4633-8252-A7DCFC27B02F}" srcOrd="1" destOrd="0" presId="urn:microsoft.com/office/officeart/2005/8/layout/process2"/>
    <dgm:cxn modelId="{50A23B73-694A-4D7C-B46E-CF28306AB616}" type="presParOf" srcId="{2180EEBF-22BA-4633-8252-A7DCFC27B02F}" destId="{C747E41D-63D5-428C-929F-92F716341765}" srcOrd="0" destOrd="0" presId="urn:microsoft.com/office/officeart/2005/8/layout/process2"/>
    <dgm:cxn modelId="{D745F061-98E5-445C-AFA0-C6F5CF1C34D6}" type="presParOf" srcId="{DFA2332D-E9C5-435C-970C-822EEAC38E61}" destId="{C865E642-69C2-401B-81A6-905831C042A5}" srcOrd="2" destOrd="0" presId="urn:microsoft.com/office/officeart/2005/8/layout/process2"/>
    <dgm:cxn modelId="{82A82D13-4182-4A20-B02C-06356FAAAE87}" type="presParOf" srcId="{DFA2332D-E9C5-435C-970C-822EEAC38E61}" destId="{0B08ED03-F1B0-4D3F-8A69-7653CADCD28F}" srcOrd="3" destOrd="0" presId="urn:microsoft.com/office/officeart/2005/8/layout/process2"/>
    <dgm:cxn modelId="{BEB45B9D-16B8-4A82-A22F-186FE526FB39}" type="presParOf" srcId="{0B08ED03-F1B0-4D3F-8A69-7653CADCD28F}" destId="{AFC0D6B7-9323-40A7-80E4-5F7CE7BD1531}" srcOrd="0" destOrd="0" presId="urn:microsoft.com/office/officeart/2005/8/layout/process2"/>
    <dgm:cxn modelId="{C5895D21-0037-44F0-9B1A-4648BEC2B249}" type="presParOf" srcId="{DFA2332D-E9C5-435C-970C-822EEAC38E61}" destId="{474AAE53-3307-4D0D-B030-08E411795060}" srcOrd="4" destOrd="0" presId="urn:microsoft.com/office/officeart/2005/8/layout/process2"/>
    <dgm:cxn modelId="{6FB07451-15A9-4233-87D8-909536DBF0EA}" type="presParOf" srcId="{DFA2332D-E9C5-435C-970C-822EEAC38E61}" destId="{60F4982D-42B9-4F0B-A743-C3BDD18ECC78}" srcOrd="5" destOrd="0" presId="urn:microsoft.com/office/officeart/2005/8/layout/process2"/>
    <dgm:cxn modelId="{B1B84810-AA68-43A8-B7F5-A5C8F4E1EAFA}" type="presParOf" srcId="{60F4982D-42B9-4F0B-A743-C3BDD18ECC78}" destId="{09FDE3B9-13DC-4AB0-BB66-E1715696AF27}" srcOrd="0" destOrd="0" presId="urn:microsoft.com/office/officeart/2005/8/layout/process2"/>
    <dgm:cxn modelId="{090D6E99-CE60-452C-8728-B47F14435F55}" type="presParOf" srcId="{DFA2332D-E9C5-435C-970C-822EEAC38E61}" destId="{8F3B9167-73A2-4EBC-A6FB-11E199520292}"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09052-A181-4CAE-AB9D-DD4E564AF1FC}">
      <dsp:nvSpPr>
        <dsp:cNvPr id="0" name=""/>
        <dsp:cNvSpPr/>
      </dsp:nvSpPr>
      <dsp:spPr>
        <a:xfrm>
          <a:off x="0" y="548639"/>
          <a:ext cx="6705600" cy="731520"/>
        </a:xfrm>
        <a:prstGeom prst="notched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F5929CF-56C5-4CDC-905C-F213716D592C}">
      <dsp:nvSpPr>
        <dsp:cNvPr id="0" name=""/>
        <dsp:cNvSpPr/>
      </dsp:nvSpPr>
      <dsp:spPr>
        <a:xfrm>
          <a:off x="1925" y="0"/>
          <a:ext cx="1692586" cy="73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b="1" kern="1200" dirty="0"/>
            <a:t>Cardiovascular</a:t>
          </a:r>
        </a:p>
      </dsp:txBody>
      <dsp:txXfrm>
        <a:off x="1925" y="0"/>
        <a:ext cx="1692586" cy="731520"/>
      </dsp:txXfrm>
    </dsp:sp>
    <dsp:sp modelId="{F9314A4B-742A-4A6F-B54E-8284E4B26FA1}">
      <dsp:nvSpPr>
        <dsp:cNvPr id="0" name=""/>
        <dsp:cNvSpPr/>
      </dsp:nvSpPr>
      <dsp:spPr>
        <a:xfrm>
          <a:off x="756779" y="822960"/>
          <a:ext cx="182880" cy="1828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42A5DBC-A543-468C-92EA-E2BEA6824C78}">
      <dsp:nvSpPr>
        <dsp:cNvPr id="0" name=""/>
        <dsp:cNvSpPr/>
      </dsp:nvSpPr>
      <dsp:spPr>
        <a:xfrm>
          <a:off x="1728769" y="1097279"/>
          <a:ext cx="2463632" cy="73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endParaRPr lang="en-US" sz="1800" b="1" kern="1200" dirty="0"/>
        </a:p>
      </dsp:txBody>
      <dsp:txXfrm>
        <a:off x="1728769" y="1097279"/>
        <a:ext cx="2463632" cy="731520"/>
      </dsp:txXfrm>
    </dsp:sp>
    <dsp:sp modelId="{5BFDC581-9138-41BF-B382-C93CD1D3E0A9}">
      <dsp:nvSpPr>
        <dsp:cNvPr id="0" name=""/>
        <dsp:cNvSpPr/>
      </dsp:nvSpPr>
      <dsp:spPr>
        <a:xfrm>
          <a:off x="2869145" y="822960"/>
          <a:ext cx="182880" cy="1828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12B633F-DB12-456A-BA8A-1D680E925B0B}">
      <dsp:nvSpPr>
        <dsp:cNvPr id="0" name=""/>
        <dsp:cNvSpPr/>
      </dsp:nvSpPr>
      <dsp:spPr>
        <a:xfrm>
          <a:off x="4226658" y="0"/>
          <a:ext cx="1806455" cy="73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b="1" kern="1200" dirty="0"/>
            <a:t>Respiratory</a:t>
          </a:r>
        </a:p>
      </dsp:txBody>
      <dsp:txXfrm>
        <a:off x="4226658" y="0"/>
        <a:ext cx="1806455" cy="731520"/>
      </dsp:txXfrm>
    </dsp:sp>
    <dsp:sp modelId="{27108F78-1D71-4B7B-AF0D-4F246886812A}">
      <dsp:nvSpPr>
        <dsp:cNvPr id="0" name=""/>
        <dsp:cNvSpPr/>
      </dsp:nvSpPr>
      <dsp:spPr>
        <a:xfrm>
          <a:off x="5038446" y="822960"/>
          <a:ext cx="182880" cy="1828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9BC5C-A5F9-40BA-81E1-5D015C7C77E7}">
      <dsp:nvSpPr>
        <dsp:cNvPr id="0" name=""/>
        <dsp:cNvSpPr/>
      </dsp:nvSpPr>
      <dsp:spPr>
        <a:xfrm>
          <a:off x="2007" y="0"/>
          <a:ext cx="2104299" cy="5410200"/>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t>Bulb syringe</a:t>
          </a:r>
        </a:p>
      </dsp:txBody>
      <dsp:txXfrm>
        <a:off x="2007" y="2164080"/>
        <a:ext cx="2104299" cy="2164080"/>
      </dsp:txXfrm>
    </dsp:sp>
    <dsp:sp modelId="{2897595E-B91D-4D4E-A582-6722D3E48BA6}">
      <dsp:nvSpPr>
        <dsp:cNvPr id="0" name=""/>
        <dsp:cNvSpPr/>
      </dsp:nvSpPr>
      <dsp:spPr>
        <a:xfrm>
          <a:off x="-1" y="152397"/>
          <a:ext cx="2108318" cy="214602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6C84B5-AC3A-4A0D-96EA-6FC154F61AB1}">
      <dsp:nvSpPr>
        <dsp:cNvPr id="0" name=""/>
        <dsp:cNvSpPr/>
      </dsp:nvSpPr>
      <dsp:spPr>
        <a:xfrm>
          <a:off x="2171445" y="0"/>
          <a:ext cx="2104299" cy="5410200"/>
        </a:xfrm>
        <a:prstGeom prst="roundRect">
          <a:avLst>
            <a:gd name="adj" fmla="val 10000"/>
          </a:avLst>
        </a:prstGeom>
        <a:solidFill>
          <a:schemeClr val="accent1">
            <a:shade val="80000"/>
            <a:hueOff val="102082"/>
            <a:satOff val="-1464"/>
            <a:lumOff val="8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t>Mechanical suction, tubing, and catheters</a:t>
          </a:r>
        </a:p>
      </dsp:txBody>
      <dsp:txXfrm>
        <a:off x="2171445" y="2164080"/>
        <a:ext cx="2104299" cy="2164080"/>
      </dsp:txXfrm>
    </dsp:sp>
    <dsp:sp modelId="{3207267B-F212-4820-9017-AEEF230A4200}">
      <dsp:nvSpPr>
        <dsp:cNvPr id="0" name=""/>
        <dsp:cNvSpPr/>
      </dsp:nvSpPr>
      <dsp:spPr>
        <a:xfrm>
          <a:off x="2256191" y="152397"/>
          <a:ext cx="1934806" cy="2146025"/>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74DFBD-0424-4415-8D65-3F64C9BF015E}">
      <dsp:nvSpPr>
        <dsp:cNvPr id="0" name=""/>
        <dsp:cNvSpPr/>
      </dsp:nvSpPr>
      <dsp:spPr>
        <a:xfrm>
          <a:off x="4338873" y="0"/>
          <a:ext cx="2104299" cy="5410200"/>
        </a:xfrm>
        <a:prstGeom prst="roundRect">
          <a:avLst>
            <a:gd name="adj" fmla="val 10000"/>
          </a:avLst>
        </a:prstGeom>
        <a:solidFill>
          <a:schemeClr val="accent1">
            <a:shade val="80000"/>
            <a:hueOff val="204164"/>
            <a:satOff val="-2928"/>
            <a:lumOff val="17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t>Meconium aspirator</a:t>
          </a:r>
        </a:p>
      </dsp:txBody>
      <dsp:txXfrm>
        <a:off x="4338873" y="2164080"/>
        <a:ext cx="2104299" cy="2164080"/>
      </dsp:txXfrm>
    </dsp:sp>
    <dsp:sp modelId="{6472A6FE-56B0-4538-81F2-9C39F7F1A1DE}">
      <dsp:nvSpPr>
        <dsp:cNvPr id="0" name=""/>
        <dsp:cNvSpPr/>
      </dsp:nvSpPr>
      <dsp:spPr>
        <a:xfrm>
          <a:off x="4419602" y="152406"/>
          <a:ext cx="1942841" cy="2121181"/>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6B065B-89F8-4436-8120-39CE2DA0F543}">
      <dsp:nvSpPr>
        <dsp:cNvPr id="0" name=""/>
        <dsp:cNvSpPr/>
      </dsp:nvSpPr>
      <dsp:spPr>
        <a:xfrm>
          <a:off x="6506302" y="0"/>
          <a:ext cx="2104299" cy="5410200"/>
        </a:xfrm>
        <a:prstGeom prst="roundRect">
          <a:avLst>
            <a:gd name="adj" fmla="val 10000"/>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t>8F feeding tube and 20 cc syringe</a:t>
          </a:r>
        </a:p>
      </dsp:txBody>
      <dsp:txXfrm>
        <a:off x="6506302" y="2164080"/>
        <a:ext cx="2104299" cy="2164080"/>
      </dsp:txXfrm>
    </dsp:sp>
    <dsp:sp modelId="{03D42489-8D2A-4F52-A79C-3918801E3385}">
      <dsp:nvSpPr>
        <dsp:cNvPr id="0" name=""/>
        <dsp:cNvSpPr/>
      </dsp:nvSpPr>
      <dsp:spPr>
        <a:xfrm>
          <a:off x="6629404" y="88620"/>
          <a:ext cx="1858094" cy="2273578"/>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4B6D5-5CD1-49E7-8F29-F98D1C74B0BF}">
      <dsp:nvSpPr>
        <dsp:cNvPr id="0" name=""/>
        <dsp:cNvSpPr/>
      </dsp:nvSpPr>
      <dsp:spPr>
        <a:xfrm>
          <a:off x="381022" y="4598670"/>
          <a:ext cx="7921752" cy="811530"/>
        </a:xfrm>
        <a:prstGeom prst="leftRightArrow">
          <a:avLst/>
        </a:prstGeom>
        <a:solidFill>
          <a:schemeClr val="accent1">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90B49-58DD-4F07-BC20-CF0D8BB04B44}">
      <dsp:nvSpPr>
        <dsp:cNvPr id="0" name=""/>
        <dsp:cNvSpPr/>
      </dsp:nvSpPr>
      <dsp:spPr>
        <a:xfrm>
          <a:off x="1871" y="31736"/>
          <a:ext cx="2912305" cy="5943599"/>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endParaRPr lang="en-US" sz="2000" kern="1200" dirty="0"/>
        </a:p>
        <a:p>
          <a:pPr marL="0" lvl="0" indent="0" algn="ctr" defTabSz="889000" rtl="0">
            <a:lnSpc>
              <a:spcPct val="90000"/>
            </a:lnSpc>
            <a:spcBef>
              <a:spcPct val="0"/>
            </a:spcBef>
            <a:spcAft>
              <a:spcPct val="35000"/>
            </a:spcAft>
            <a:buNone/>
          </a:pPr>
          <a:r>
            <a:rPr lang="en-US" sz="2000" kern="1200" dirty="0"/>
            <a:t>Laryngoscope with straight blades (Number 00 , 0 and 1 for extreme premature , preterm and term infants, respectively)</a:t>
          </a:r>
        </a:p>
      </dsp:txBody>
      <dsp:txXfrm>
        <a:off x="1871" y="2409176"/>
        <a:ext cx="2912305" cy="2377439"/>
      </dsp:txXfrm>
    </dsp:sp>
    <dsp:sp modelId="{C77051D8-6695-49C2-98CB-4E2843960F3F}">
      <dsp:nvSpPr>
        <dsp:cNvPr id="0" name=""/>
        <dsp:cNvSpPr/>
      </dsp:nvSpPr>
      <dsp:spPr>
        <a:xfrm>
          <a:off x="249048" y="152409"/>
          <a:ext cx="2417951" cy="2819396"/>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45D30-DE6C-44CE-8D54-1F41D910BA37}">
      <dsp:nvSpPr>
        <dsp:cNvPr id="0" name=""/>
        <dsp:cNvSpPr/>
      </dsp:nvSpPr>
      <dsp:spPr>
        <a:xfrm>
          <a:off x="3001547" y="31736"/>
          <a:ext cx="2912305" cy="5943599"/>
        </a:xfrm>
        <a:prstGeom prst="roundRect">
          <a:avLst>
            <a:gd name="adj" fmla="val 10000"/>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t>Face masks (preterm and term infant sizes)</a:t>
          </a:r>
        </a:p>
      </dsp:txBody>
      <dsp:txXfrm>
        <a:off x="3001547" y="2409176"/>
        <a:ext cx="2912305" cy="2377439"/>
      </dsp:txXfrm>
    </dsp:sp>
    <dsp:sp modelId="{2FDA8184-4940-44FB-AF87-5002EC7ACB79}">
      <dsp:nvSpPr>
        <dsp:cNvPr id="0" name=""/>
        <dsp:cNvSpPr/>
      </dsp:nvSpPr>
      <dsp:spPr>
        <a:xfrm>
          <a:off x="3248724" y="152409"/>
          <a:ext cx="2417951" cy="2819396"/>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AE85A3-07D2-4559-90C7-A6277F57F1E7}">
      <dsp:nvSpPr>
        <dsp:cNvPr id="0" name=""/>
        <dsp:cNvSpPr/>
      </dsp:nvSpPr>
      <dsp:spPr>
        <a:xfrm>
          <a:off x="6001222" y="31736"/>
          <a:ext cx="2912305" cy="5943599"/>
        </a:xfrm>
        <a:prstGeom prst="roundRect">
          <a:avLst>
            <a:gd name="adj" fmla="val 10000"/>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kern="1200" dirty="0"/>
            <a:t>Oxygen source with </a:t>
          </a:r>
          <a:r>
            <a:rPr lang="en-US" sz="2000" kern="1200" dirty="0" err="1"/>
            <a:t>flowmeter</a:t>
          </a:r>
          <a:endParaRPr lang="en-US" sz="2000" kern="1200" dirty="0"/>
        </a:p>
      </dsp:txBody>
      <dsp:txXfrm>
        <a:off x="6001222" y="2409176"/>
        <a:ext cx="2912305" cy="2377439"/>
      </dsp:txXfrm>
    </dsp:sp>
    <dsp:sp modelId="{EC189F4D-F5A3-465B-83AE-05EF98F80E2C}">
      <dsp:nvSpPr>
        <dsp:cNvPr id="0" name=""/>
        <dsp:cNvSpPr/>
      </dsp:nvSpPr>
      <dsp:spPr>
        <a:xfrm>
          <a:off x="6248399" y="152409"/>
          <a:ext cx="2417951" cy="2819396"/>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1FC067-FF02-4348-B516-28F6432D0706}">
      <dsp:nvSpPr>
        <dsp:cNvPr id="0" name=""/>
        <dsp:cNvSpPr/>
      </dsp:nvSpPr>
      <dsp:spPr>
        <a:xfrm>
          <a:off x="304778" y="5052059"/>
          <a:ext cx="8202168" cy="891539"/>
        </a:xfrm>
        <a:prstGeom prst="leftRightArrow">
          <a:avLst/>
        </a:prstGeom>
        <a:solidFill>
          <a:schemeClr val="accent1">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4D044-7909-4194-9B88-72D4062D92A5}">
      <dsp:nvSpPr>
        <dsp:cNvPr id="0" name=""/>
        <dsp:cNvSpPr/>
      </dsp:nvSpPr>
      <dsp:spPr>
        <a:xfrm>
          <a:off x="0" y="533397"/>
          <a:ext cx="5120640" cy="5120640"/>
        </a:xfrm>
        <a:prstGeom prst="pie">
          <a:avLst>
            <a:gd name="adj1" fmla="val 5400000"/>
            <a:gd name="adj2" fmla="val 1620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F1952D-44DB-494D-A58A-C3F273E63359}">
      <dsp:nvSpPr>
        <dsp:cNvPr id="0" name=""/>
        <dsp:cNvSpPr/>
      </dsp:nvSpPr>
      <dsp:spPr>
        <a:xfrm>
          <a:off x="2560320" y="335279"/>
          <a:ext cx="5974080" cy="5120640"/>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Dextrose solution 10 percent</a:t>
          </a:r>
        </a:p>
      </dsp:txBody>
      <dsp:txXfrm>
        <a:off x="2560320" y="335279"/>
        <a:ext cx="5974080" cy="512063"/>
      </dsp:txXfrm>
    </dsp:sp>
    <dsp:sp modelId="{0ECA4342-5E51-425D-B9A1-99DC4F7884D1}">
      <dsp:nvSpPr>
        <dsp:cNvPr id="0" name=""/>
        <dsp:cNvSpPr/>
      </dsp:nvSpPr>
      <dsp:spPr>
        <a:xfrm>
          <a:off x="384047" y="847343"/>
          <a:ext cx="4352544" cy="4352544"/>
        </a:xfrm>
        <a:prstGeom prst="pie">
          <a:avLst>
            <a:gd name="adj1" fmla="val 5400000"/>
            <a:gd name="adj2" fmla="val 16200000"/>
          </a:avLst>
        </a:prstGeom>
        <a:solidFill>
          <a:schemeClr val="accent1">
            <a:shade val="50000"/>
            <a:hueOff val="103268"/>
            <a:satOff val="-2160"/>
            <a:lumOff val="120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9BDA44-7055-4A4B-BAF0-FCFE1A7ADCD8}">
      <dsp:nvSpPr>
        <dsp:cNvPr id="0" name=""/>
        <dsp:cNvSpPr/>
      </dsp:nvSpPr>
      <dsp:spPr>
        <a:xfrm>
          <a:off x="2560320" y="847343"/>
          <a:ext cx="5974080" cy="4352544"/>
        </a:xfrm>
        <a:prstGeom prst="rect">
          <a:avLst/>
        </a:prstGeom>
        <a:solidFill>
          <a:schemeClr val="lt1">
            <a:alpha val="90000"/>
            <a:hueOff val="0"/>
            <a:satOff val="0"/>
            <a:lumOff val="0"/>
            <a:alphaOff val="0"/>
          </a:schemeClr>
        </a:solidFill>
        <a:ln w="25400" cap="flat" cmpd="sng" algn="ctr">
          <a:solidFill>
            <a:schemeClr val="accent1">
              <a:shade val="50000"/>
              <a:hueOff val="103268"/>
              <a:satOff val="-2160"/>
              <a:lumOff val="120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Epinephrine (0.1 mg/</a:t>
          </a:r>
          <a:r>
            <a:rPr lang="en-US" sz="2000" b="1" kern="1200" dirty="0" err="1"/>
            <a:t>mL</a:t>
          </a:r>
          <a:r>
            <a:rPr lang="en-US" sz="2000" b="1" kern="1200" dirty="0"/>
            <a:t>)</a:t>
          </a:r>
        </a:p>
      </dsp:txBody>
      <dsp:txXfrm>
        <a:off x="2560320" y="847343"/>
        <a:ext cx="5974080" cy="512063"/>
      </dsp:txXfrm>
    </dsp:sp>
    <dsp:sp modelId="{D028409B-FEC2-4C68-8228-A45265219C0D}">
      <dsp:nvSpPr>
        <dsp:cNvPr id="0" name=""/>
        <dsp:cNvSpPr/>
      </dsp:nvSpPr>
      <dsp:spPr>
        <a:xfrm>
          <a:off x="768095" y="1359406"/>
          <a:ext cx="3584449" cy="3584449"/>
        </a:xfrm>
        <a:prstGeom prst="pie">
          <a:avLst>
            <a:gd name="adj1" fmla="val 5400000"/>
            <a:gd name="adj2" fmla="val 16200000"/>
          </a:avLst>
        </a:prstGeom>
        <a:solidFill>
          <a:schemeClr val="accent1">
            <a:shade val="50000"/>
            <a:hueOff val="206535"/>
            <a:satOff val="-4320"/>
            <a:lumOff val="240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FDDBD-84B2-40CD-9F10-9316C10A8EBC}">
      <dsp:nvSpPr>
        <dsp:cNvPr id="0" name=""/>
        <dsp:cNvSpPr/>
      </dsp:nvSpPr>
      <dsp:spPr>
        <a:xfrm>
          <a:off x="2560320" y="1359406"/>
          <a:ext cx="5974080" cy="3584449"/>
        </a:xfrm>
        <a:prstGeom prst="rect">
          <a:avLst/>
        </a:prstGeom>
        <a:solidFill>
          <a:schemeClr val="lt1">
            <a:alpha val="90000"/>
            <a:hueOff val="0"/>
            <a:satOff val="0"/>
            <a:lumOff val="0"/>
            <a:alphaOff val="0"/>
          </a:schemeClr>
        </a:solidFill>
        <a:ln w="25400" cap="flat" cmpd="sng" algn="ctr">
          <a:solidFill>
            <a:schemeClr val="accent1">
              <a:shade val="50000"/>
              <a:hueOff val="206535"/>
              <a:satOff val="-4320"/>
              <a:lumOff val="240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Isotonic solution</a:t>
          </a:r>
        </a:p>
      </dsp:txBody>
      <dsp:txXfrm>
        <a:off x="2560320" y="1359406"/>
        <a:ext cx="5974080" cy="512063"/>
      </dsp:txXfrm>
    </dsp:sp>
    <dsp:sp modelId="{D75E5CA3-7B81-47BA-AA7A-EF187538AAE2}">
      <dsp:nvSpPr>
        <dsp:cNvPr id="0" name=""/>
        <dsp:cNvSpPr/>
      </dsp:nvSpPr>
      <dsp:spPr>
        <a:xfrm>
          <a:off x="1152142" y="1871469"/>
          <a:ext cx="2816354" cy="2816354"/>
        </a:xfrm>
        <a:prstGeom prst="pie">
          <a:avLst>
            <a:gd name="adj1" fmla="val 5400000"/>
            <a:gd name="adj2" fmla="val 16200000"/>
          </a:avLst>
        </a:prstGeom>
        <a:solidFill>
          <a:schemeClr val="accent1">
            <a:shade val="50000"/>
            <a:hueOff val="309803"/>
            <a:satOff val="-6480"/>
            <a:lumOff val="360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6F52A2-D153-4CBC-9752-4396B474BEDE}">
      <dsp:nvSpPr>
        <dsp:cNvPr id="0" name=""/>
        <dsp:cNvSpPr/>
      </dsp:nvSpPr>
      <dsp:spPr>
        <a:xfrm>
          <a:off x="2560320" y="1871469"/>
          <a:ext cx="5974080" cy="2816354"/>
        </a:xfrm>
        <a:prstGeom prst="rect">
          <a:avLst/>
        </a:prstGeom>
        <a:solidFill>
          <a:schemeClr val="lt1">
            <a:alpha val="90000"/>
            <a:hueOff val="0"/>
            <a:satOff val="0"/>
            <a:lumOff val="0"/>
            <a:alphaOff val="0"/>
          </a:schemeClr>
        </a:solidFill>
        <a:ln w="25400" cap="flat" cmpd="sng" algn="ctr">
          <a:solidFill>
            <a:schemeClr val="accent1">
              <a:shade val="50000"/>
              <a:hueOff val="309803"/>
              <a:satOff val="-6480"/>
              <a:lumOff val="360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err="1"/>
            <a:t>Naloxone</a:t>
          </a:r>
          <a:r>
            <a:rPr lang="en-US" sz="2000" b="1" kern="1200" dirty="0"/>
            <a:t> hydrochloride (0.4 mg/</a:t>
          </a:r>
          <a:r>
            <a:rPr lang="en-US" sz="2000" b="1" kern="1200" dirty="0" err="1"/>
            <a:t>mL</a:t>
          </a:r>
          <a:r>
            <a:rPr lang="en-US" sz="2000" b="1" kern="1200" dirty="0"/>
            <a:t>)</a:t>
          </a:r>
        </a:p>
      </dsp:txBody>
      <dsp:txXfrm>
        <a:off x="2560320" y="1871469"/>
        <a:ext cx="5974080" cy="512068"/>
      </dsp:txXfrm>
    </dsp:sp>
    <dsp:sp modelId="{930CE354-DD2B-4C50-81F6-9B0401F92725}">
      <dsp:nvSpPr>
        <dsp:cNvPr id="0" name=""/>
        <dsp:cNvSpPr/>
      </dsp:nvSpPr>
      <dsp:spPr>
        <a:xfrm>
          <a:off x="1536193" y="2383538"/>
          <a:ext cx="2048253" cy="2048253"/>
        </a:xfrm>
        <a:prstGeom prst="pie">
          <a:avLst>
            <a:gd name="adj1" fmla="val 5400000"/>
            <a:gd name="adj2" fmla="val 16200000"/>
          </a:avLst>
        </a:prstGeom>
        <a:solidFill>
          <a:schemeClr val="accent1">
            <a:shade val="50000"/>
            <a:hueOff val="309803"/>
            <a:satOff val="-6480"/>
            <a:lumOff val="360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61036B-633A-4397-8CC6-92081654BBDD}">
      <dsp:nvSpPr>
        <dsp:cNvPr id="0" name=""/>
        <dsp:cNvSpPr/>
      </dsp:nvSpPr>
      <dsp:spPr>
        <a:xfrm>
          <a:off x="2560320" y="2383538"/>
          <a:ext cx="5974080" cy="2048253"/>
        </a:xfrm>
        <a:prstGeom prst="rect">
          <a:avLst/>
        </a:prstGeom>
        <a:solidFill>
          <a:schemeClr val="lt1">
            <a:alpha val="90000"/>
            <a:hueOff val="0"/>
            <a:satOff val="0"/>
            <a:lumOff val="0"/>
            <a:alphaOff val="0"/>
          </a:schemeClr>
        </a:solidFill>
        <a:ln w="25400" cap="flat" cmpd="sng" algn="ctr">
          <a:solidFill>
            <a:schemeClr val="accent1">
              <a:shade val="50000"/>
              <a:hueOff val="309803"/>
              <a:satOff val="-6480"/>
              <a:lumOff val="360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Needles , Syringes</a:t>
          </a:r>
        </a:p>
      </dsp:txBody>
      <dsp:txXfrm>
        <a:off x="2560320" y="2383538"/>
        <a:ext cx="5974080" cy="512063"/>
      </dsp:txXfrm>
    </dsp:sp>
    <dsp:sp modelId="{8E576D3D-78B2-4EB8-A5E9-B210C06B9371}">
      <dsp:nvSpPr>
        <dsp:cNvPr id="0" name=""/>
        <dsp:cNvSpPr/>
      </dsp:nvSpPr>
      <dsp:spPr>
        <a:xfrm>
          <a:off x="1920240" y="2895601"/>
          <a:ext cx="1280158" cy="1280158"/>
        </a:xfrm>
        <a:prstGeom prst="pie">
          <a:avLst>
            <a:gd name="adj1" fmla="val 5400000"/>
            <a:gd name="adj2" fmla="val 16200000"/>
          </a:avLst>
        </a:prstGeom>
        <a:solidFill>
          <a:schemeClr val="accent1">
            <a:shade val="50000"/>
            <a:hueOff val="206535"/>
            <a:satOff val="-4320"/>
            <a:lumOff val="240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66C482-6E1F-4CD4-890A-049C1DF622D9}">
      <dsp:nvSpPr>
        <dsp:cNvPr id="0" name=""/>
        <dsp:cNvSpPr/>
      </dsp:nvSpPr>
      <dsp:spPr>
        <a:xfrm>
          <a:off x="2560320" y="2895601"/>
          <a:ext cx="5974080" cy="1280158"/>
        </a:xfrm>
        <a:prstGeom prst="rect">
          <a:avLst/>
        </a:prstGeom>
        <a:solidFill>
          <a:schemeClr val="lt1">
            <a:alpha val="90000"/>
            <a:hueOff val="0"/>
            <a:satOff val="0"/>
            <a:lumOff val="0"/>
            <a:alphaOff val="0"/>
          </a:schemeClr>
        </a:solidFill>
        <a:ln w="25400" cap="flat" cmpd="sng" algn="ctr">
          <a:solidFill>
            <a:schemeClr val="accent1">
              <a:shade val="50000"/>
              <a:hueOff val="206535"/>
              <a:satOff val="-4320"/>
              <a:lumOff val="240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Umbilical vessel catheterizations supplies</a:t>
          </a:r>
        </a:p>
      </dsp:txBody>
      <dsp:txXfrm>
        <a:off x="2560320" y="2895601"/>
        <a:ext cx="5974080" cy="512063"/>
      </dsp:txXfrm>
    </dsp:sp>
    <dsp:sp modelId="{4639FA82-4F25-4722-83A6-4D5DB308F09D}">
      <dsp:nvSpPr>
        <dsp:cNvPr id="0" name=""/>
        <dsp:cNvSpPr/>
      </dsp:nvSpPr>
      <dsp:spPr>
        <a:xfrm>
          <a:off x="2304288" y="3407664"/>
          <a:ext cx="512063" cy="512063"/>
        </a:xfrm>
        <a:prstGeom prst="pie">
          <a:avLst>
            <a:gd name="adj1" fmla="val 5400000"/>
            <a:gd name="adj2" fmla="val 16200000"/>
          </a:avLst>
        </a:prstGeom>
        <a:solidFill>
          <a:schemeClr val="accent1">
            <a:shade val="50000"/>
            <a:hueOff val="103268"/>
            <a:satOff val="-2160"/>
            <a:lumOff val="120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5FF399-47F8-449E-A121-99C8A4492D96}">
      <dsp:nvSpPr>
        <dsp:cNvPr id="0" name=""/>
        <dsp:cNvSpPr/>
      </dsp:nvSpPr>
      <dsp:spPr>
        <a:xfrm>
          <a:off x="2560320" y="3407664"/>
          <a:ext cx="5974080" cy="512063"/>
        </a:xfrm>
        <a:prstGeom prst="rect">
          <a:avLst/>
        </a:prstGeom>
        <a:solidFill>
          <a:schemeClr val="lt1">
            <a:alpha val="90000"/>
            <a:hueOff val="0"/>
            <a:satOff val="0"/>
            <a:lumOff val="0"/>
            <a:alphaOff val="0"/>
          </a:schemeClr>
        </a:solidFill>
        <a:ln w="25400" cap="flat" cmpd="sng" algn="ctr">
          <a:solidFill>
            <a:schemeClr val="accent1">
              <a:shade val="50000"/>
              <a:hueOff val="103268"/>
              <a:satOff val="-2160"/>
              <a:lumOff val="120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Sterile gloves, antiseptic prep solution, umbilical catheter.</a:t>
          </a:r>
        </a:p>
      </dsp:txBody>
      <dsp:txXfrm>
        <a:off x="2560320" y="3407664"/>
        <a:ext cx="5974080" cy="5120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22514-4893-4BA3-AA5E-A3A0A8AEB3F4}">
      <dsp:nvSpPr>
        <dsp:cNvPr id="0" name=""/>
        <dsp:cNvSpPr/>
      </dsp:nvSpPr>
      <dsp:spPr>
        <a:xfrm>
          <a:off x="0" y="15239"/>
          <a:ext cx="5074920" cy="5074920"/>
        </a:xfrm>
        <a:prstGeom prst="pie">
          <a:avLst>
            <a:gd name="adj1" fmla="val 5400000"/>
            <a:gd name="adj2" fmla="val 1620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42C048-D733-4CE1-9B4A-3C7718BF87C2}">
      <dsp:nvSpPr>
        <dsp:cNvPr id="0" name=""/>
        <dsp:cNvSpPr/>
      </dsp:nvSpPr>
      <dsp:spPr>
        <a:xfrm>
          <a:off x="2537460" y="15239"/>
          <a:ext cx="5920739" cy="5074920"/>
        </a:xfrm>
        <a:prstGeom prst="rect">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t>Others </a:t>
          </a:r>
        </a:p>
      </dsp:txBody>
      <dsp:txXfrm>
        <a:off x="2537460" y="15239"/>
        <a:ext cx="2960369" cy="2410587"/>
      </dsp:txXfrm>
    </dsp:sp>
    <dsp:sp modelId="{B184EE8E-B907-45BE-98A2-C66707FFB223}">
      <dsp:nvSpPr>
        <dsp:cNvPr id="0" name=""/>
        <dsp:cNvSpPr/>
      </dsp:nvSpPr>
      <dsp:spPr>
        <a:xfrm>
          <a:off x="1332166" y="2425827"/>
          <a:ext cx="2410587" cy="2410587"/>
        </a:xfrm>
        <a:prstGeom prst="pie">
          <a:avLst>
            <a:gd name="adj1" fmla="val 5400000"/>
            <a:gd name="adj2" fmla="val 16200000"/>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8AACD-E65A-43C9-9F4E-DEF44F53DAFA}">
      <dsp:nvSpPr>
        <dsp:cNvPr id="0" name=""/>
        <dsp:cNvSpPr/>
      </dsp:nvSpPr>
      <dsp:spPr>
        <a:xfrm>
          <a:off x="2537460" y="2425827"/>
          <a:ext cx="5920739" cy="2410587"/>
        </a:xfrm>
        <a:prstGeom prst="rect">
          <a:avLst/>
        </a:prstGeom>
        <a:solidFill>
          <a:schemeClr val="lt1">
            <a:alpha val="90000"/>
            <a:hueOff val="0"/>
            <a:satOff val="0"/>
            <a:lumOff val="0"/>
            <a:alphaOff val="0"/>
          </a:schemeClr>
        </a:solidFill>
        <a:ln w="25400" cap="flat" cmpd="sng" algn="ctr">
          <a:solidFill>
            <a:schemeClr val="accent1">
              <a:shade val="80000"/>
              <a:hueOff val="306246"/>
              <a:satOff val="-4392"/>
              <a:lumOff val="256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t>Additional equipment for delivery of preterm infants</a:t>
          </a:r>
        </a:p>
      </dsp:txBody>
      <dsp:txXfrm>
        <a:off x="2537460" y="2425827"/>
        <a:ext cx="2960369" cy="2410587"/>
      </dsp:txXfrm>
    </dsp:sp>
    <dsp:sp modelId="{507B79D5-84C0-4C39-B3BE-998F63397705}">
      <dsp:nvSpPr>
        <dsp:cNvPr id="0" name=""/>
        <dsp:cNvSpPr/>
      </dsp:nvSpPr>
      <dsp:spPr>
        <a:xfrm>
          <a:off x="5497830" y="15239"/>
          <a:ext cx="2960369" cy="24105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a:t>Radiant warmer</a:t>
          </a:r>
        </a:p>
        <a:p>
          <a:pPr marL="228600" lvl="1" indent="-228600" algn="l" defTabSz="933450" rtl="0">
            <a:lnSpc>
              <a:spcPct val="90000"/>
            </a:lnSpc>
            <a:spcBef>
              <a:spcPct val="0"/>
            </a:spcBef>
            <a:spcAft>
              <a:spcPct val="15000"/>
            </a:spcAft>
            <a:buChar char="•"/>
          </a:pPr>
          <a:r>
            <a:rPr lang="en-US" sz="2100" kern="1200" dirty="0"/>
            <a:t>Warm towels</a:t>
          </a:r>
        </a:p>
        <a:p>
          <a:pPr marL="228600" lvl="1" indent="-228600" algn="l" defTabSz="933450" rtl="0">
            <a:lnSpc>
              <a:spcPct val="90000"/>
            </a:lnSpc>
            <a:spcBef>
              <a:spcPct val="0"/>
            </a:spcBef>
            <a:spcAft>
              <a:spcPct val="15000"/>
            </a:spcAft>
            <a:buChar char="•"/>
          </a:pPr>
          <a:r>
            <a:rPr lang="en-US" sz="2100" kern="1200" dirty="0"/>
            <a:t>Cardiac monitor</a:t>
          </a:r>
        </a:p>
        <a:p>
          <a:pPr marL="228600" lvl="1" indent="-228600" algn="l" defTabSz="933450" rtl="0">
            <a:lnSpc>
              <a:spcPct val="90000"/>
            </a:lnSpc>
            <a:spcBef>
              <a:spcPct val="0"/>
            </a:spcBef>
            <a:spcAft>
              <a:spcPct val="15000"/>
            </a:spcAft>
            <a:buChar char="•"/>
          </a:pPr>
          <a:r>
            <a:rPr lang="en-US" sz="2100" kern="1200" dirty="0"/>
            <a:t>Pulse </a:t>
          </a:r>
          <a:r>
            <a:rPr lang="en-US" sz="2100" kern="1200" dirty="0" err="1"/>
            <a:t>oximeter</a:t>
          </a:r>
          <a:r>
            <a:rPr lang="en-US" sz="2100" kern="1200" dirty="0"/>
            <a:t> and probe</a:t>
          </a:r>
        </a:p>
        <a:p>
          <a:pPr marL="228600" lvl="1" indent="-228600" algn="l" defTabSz="933450" rtl="0">
            <a:lnSpc>
              <a:spcPct val="90000"/>
            </a:lnSpc>
            <a:spcBef>
              <a:spcPct val="0"/>
            </a:spcBef>
            <a:spcAft>
              <a:spcPct val="15000"/>
            </a:spcAft>
            <a:buChar char="•"/>
          </a:pPr>
          <a:r>
            <a:rPr lang="en-US" sz="2100" kern="1200" dirty="0" err="1"/>
            <a:t>Oropharyngeal</a:t>
          </a:r>
          <a:r>
            <a:rPr lang="en-US" sz="2100" kern="1200" dirty="0"/>
            <a:t> airways</a:t>
          </a:r>
        </a:p>
      </dsp:txBody>
      <dsp:txXfrm>
        <a:off x="5497830" y="15239"/>
        <a:ext cx="2960369" cy="2410587"/>
      </dsp:txXfrm>
    </dsp:sp>
    <dsp:sp modelId="{1ABBC5F0-DA5C-4486-ADE3-720C028E2011}">
      <dsp:nvSpPr>
        <dsp:cNvPr id="0" name=""/>
        <dsp:cNvSpPr/>
      </dsp:nvSpPr>
      <dsp:spPr>
        <a:xfrm>
          <a:off x="5497830" y="2425827"/>
          <a:ext cx="2960369" cy="24105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a:t>Compressed air source</a:t>
          </a:r>
        </a:p>
        <a:p>
          <a:pPr marL="228600" lvl="1" indent="-228600" algn="l" defTabSz="933450" rtl="0">
            <a:lnSpc>
              <a:spcPct val="90000"/>
            </a:lnSpc>
            <a:spcBef>
              <a:spcPct val="0"/>
            </a:spcBef>
            <a:spcAft>
              <a:spcPct val="15000"/>
            </a:spcAft>
            <a:buChar char="•"/>
          </a:pPr>
          <a:r>
            <a:rPr lang="en-US" sz="2100" kern="1200" dirty="0"/>
            <a:t>Oxygen blender</a:t>
          </a:r>
        </a:p>
        <a:p>
          <a:pPr marL="228600" lvl="1" indent="-228600" algn="l" defTabSz="933450" rtl="0">
            <a:lnSpc>
              <a:spcPct val="90000"/>
            </a:lnSpc>
            <a:spcBef>
              <a:spcPct val="0"/>
            </a:spcBef>
            <a:spcAft>
              <a:spcPct val="15000"/>
            </a:spcAft>
            <a:buChar char="•"/>
          </a:pPr>
          <a:r>
            <a:rPr lang="en-US" sz="2100" kern="1200" dirty="0"/>
            <a:t>Transport incubator</a:t>
          </a:r>
        </a:p>
      </dsp:txBody>
      <dsp:txXfrm>
        <a:off x="5497830" y="2425827"/>
        <a:ext cx="2960369" cy="24105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87215-2FA3-4F6D-9224-1529EADF7EA2}">
      <dsp:nvSpPr>
        <dsp:cNvPr id="0" name=""/>
        <dsp:cNvSpPr/>
      </dsp:nvSpPr>
      <dsp:spPr>
        <a:xfrm>
          <a:off x="0" y="4121"/>
          <a:ext cx="8147050" cy="6685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US" sz="4000" b="1" kern="1200" dirty="0">
              <a:latin typeface="Calibri" pitchFamily="34" charset="0"/>
            </a:rPr>
            <a:t>Newborn  rapidly assessed for    </a:t>
          </a:r>
          <a:endParaRPr lang="en-IN" sz="4000" b="1" kern="1200" dirty="0">
            <a:latin typeface="Calibri" pitchFamily="34" charset="0"/>
          </a:endParaRPr>
        </a:p>
      </dsp:txBody>
      <dsp:txXfrm>
        <a:off x="19581" y="23702"/>
        <a:ext cx="8107888" cy="629390"/>
      </dsp:txXfrm>
    </dsp:sp>
    <dsp:sp modelId="{2180EEBF-22BA-4633-8252-A7DCFC27B02F}">
      <dsp:nvSpPr>
        <dsp:cNvPr id="0" name=""/>
        <dsp:cNvSpPr/>
      </dsp:nvSpPr>
      <dsp:spPr>
        <a:xfrm rot="5400000">
          <a:off x="3948171" y="689387"/>
          <a:ext cx="250707" cy="300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N" sz="1200" kern="1200"/>
        </a:p>
      </dsp:txBody>
      <dsp:txXfrm rot="-5400000">
        <a:off x="3983271" y="714457"/>
        <a:ext cx="180508" cy="175495"/>
      </dsp:txXfrm>
    </dsp:sp>
    <dsp:sp modelId="{C865E642-69C2-401B-81A6-905831C042A5}">
      <dsp:nvSpPr>
        <dsp:cNvPr id="0" name=""/>
        <dsp:cNvSpPr/>
      </dsp:nvSpPr>
      <dsp:spPr>
        <a:xfrm>
          <a:off x="0" y="1006949"/>
          <a:ext cx="8147050" cy="1065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latin typeface="Calibri" pitchFamily="34" charset="0"/>
            </a:rPr>
            <a:t>● Term gestation? ●Crying or Breathing? ● Good muscle tone?</a:t>
          </a:r>
          <a:endParaRPr lang="en-IN" sz="3600" b="1" kern="1200" dirty="0">
            <a:latin typeface="Calibri" pitchFamily="34" charset="0"/>
          </a:endParaRPr>
        </a:p>
      </dsp:txBody>
      <dsp:txXfrm>
        <a:off x="31193" y="1038142"/>
        <a:ext cx="8084664" cy="1002617"/>
      </dsp:txXfrm>
    </dsp:sp>
    <dsp:sp modelId="{0B08ED03-F1B0-4D3F-8A69-7653CADCD28F}">
      <dsp:nvSpPr>
        <dsp:cNvPr id="0" name=""/>
        <dsp:cNvSpPr/>
      </dsp:nvSpPr>
      <dsp:spPr>
        <a:xfrm rot="5400000">
          <a:off x="3948171" y="2088667"/>
          <a:ext cx="250707" cy="300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N" sz="1200" kern="1200"/>
        </a:p>
      </dsp:txBody>
      <dsp:txXfrm rot="-5400000">
        <a:off x="3983271" y="2113737"/>
        <a:ext cx="180508" cy="175495"/>
      </dsp:txXfrm>
    </dsp:sp>
    <dsp:sp modelId="{474AAE53-3307-4D0D-B030-08E411795060}">
      <dsp:nvSpPr>
        <dsp:cNvPr id="0" name=""/>
        <dsp:cNvSpPr/>
      </dsp:nvSpPr>
      <dsp:spPr>
        <a:xfrm>
          <a:off x="0" y="2406229"/>
          <a:ext cx="8147050" cy="6685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US" sz="4000" b="1" kern="1200" dirty="0">
              <a:latin typeface="Calibri" pitchFamily="34" charset="0"/>
            </a:rPr>
            <a:t>If “yes,”  for all 3 questions</a:t>
          </a:r>
        </a:p>
      </dsp:txBody>
      <dsp:txXfrm>
        <a:off x="19581" y="2425810"/>
        <a:ext cx="8107888" cy="629390"/>
      </dsp:txXfrm>
    </dsp:sp>
    <dsp:sp modelId="{60F4982D-42B9-4F0B-A743-C3BDD18ECC78}">
      <dsp:nvSpPr>
        <dsp:cNvPr id="0" name=""/>
        <dsp:cNvSpPr/>
      </dsp:nvSpPr>
      <dsp:spPr>
        <a:xfrm rot="5400000">
          <a:off x="3948171" y="3091495"/>
          <a:ext cx="250707" cy="300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IN" sz="1200" kern="1200"/>
        </a:p>
      </dsp:txBody>
      <dsp:txXfrm rot="-5400000">
        <a:off x="3983271" y="3116565"/>
        <a:ext cx="180508" cy="175495"/>
      </dsp:txXfrm>
    </dsp:sp>
    <dsp:sp modelId="{8F3B9167-73A2-4EBC-A6FB-11E199520292}">
      <dsp:nvSpPr>
        <dsp:cNvPr id="0" name=""/>
        <dsp:cNvSpPr/>
      </dsp:nvSpPr>
      <dsp:spPr>
        <a:xfrm>
          <a:off x="0" y="3409057"/>
          <a:ext cx="8147050" cy="1768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latin typeface="Calibri" pitchFamily="34" charset="0"/>
            </a:rPr>
            <a:t>Baby does not need resuscitation and should not be separated from mother.</a:t>
          </a:r>
        </a:p>
      </dsp:txBody>
      <dsp:txXfrm>
        <a:off x="51795" y="3460852"/>
        <a:ext cx="8043460" cy="16648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FD94C-B718-43DE-BEE0-F11C35CF3DC9}" type="datetimeFigureOut">
              <a:rPr lang="en-US" smtClean="0"/>
              <a:pPr/>
              <a:t>3/15/2020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66D4B2-C6C6-4DF4-8364-B37D5290D5F5}" type="slidenum">
              <a:rPr lang="en-US" smtClean="0"/>
              <a:pPr/>
              <a:t>‹#›</a:t>
            </a:fld>
            <a:endParaRPr lang="en-US"/>
          </a:p>
        </p:txBody>
      </p:sp>
    </p:spTree>
    <p:extLst>
      <p:ext uri="{BB962C8B-B14F-4D97-AF65-F5344CB8AC3E}">
        <p14:creationId xmlns:p14="http://schemas.microsoft.com/office/powerpoint/2010/main" val="19531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French_catheter_scal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E366D4B2-C6C6-4DF4-8364-B37D5290D5F5}" type="slidenum">
              <a:rPr lang="en-US" smtClean="0"/>
              <a:pPr/>
              <a:t>1</a:t>
            </a:fld>
            <a:endParaRPr lang="en-US"/>
          </a:p>
        </p:txBody>
      </p:sp>
    </p:spTree>
    <p:extLst>
      <p:ext uri="{BB962C8B-B14F-4D97-AF65-F5344CB8AC3E}">
        <p14:creationId xmlns:p14="http://schemas.microsoft.com/office/powerpoint/2010/main" val="3973593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1-2 g/kg of 25% albumin, or 10 mL/kg of plasma.</a:t>
            </a:r>
            <a:endParaRPr lang="en-IN"/>
          </a:p>
        </p:txBody>
      </p:sp>
      <p:sp>
        <p:nvSpPr>
          <p:cNvPr id="163844" name="Slide Number Placeholder 3"/>
          <p:cNvSpPr>
            <a:spLocks noGrp="1"/>
          </p:cNvSpPr>
          <p:nvPr>
            <p:ph type="sldNum" sz="quarter" idx="5"/>
          </p:nvPr>
        </p:nvSpPr>
        <p:spPr bwMode="auto">
          <a:noFill/>
          <a:ln>
            <a:miter lim="800000"/>
            <a:headEnd/>
            <a:tailEnd/>
          </a:ln>
        </p:spPr>
        <p:txBody>
          <a:bodyPr/>
          <a:lstStyle/>
          <a:p>
            <a:fld id="{F2885CB0-533B-4AA2-96C4-8BB40A5D5D0E}" type="slidenum">
              <a:rPr lang="ar-SA" smtClean="0">
                <a:cs typeface="Arial" charset="0"/>
              </a:rPr>
              <a:pPr/>
              <a:t>107</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Care must be taken not to overexpand the intravascular volume and cause hypertension, especially in preterm neonates.</a:t>
            </a:r>
            <a:endParaRPr lang="en-IN"/>
          </a:p>
        </p:txBody>
      </p:sp>
      <p:sp>
        <p:nvSpPr>
          <p:cNvPr id="164868" name="Slide Number Placeholder 3"/>
          <p:cNvSpPr>
            <a:spLocks noGrp="1"/>
          </p:cNvSpPr>
          <p:nvPr>
            <p:ph type="sldNum" sz="quarter" idx="5"/>
          </p:nvPr>
        </p:nvSpPr>
        <p:spPr bwMode="auto">
          <a:noFill/>
          <a:ln>
            <a:miter lim="800000"/>
            <a:headEnd/>
            <a:tailEnd/>
          </a:ln>
        </p:spPr>
        <p:txBody>
          <a:bodyPr/>
          <a:lstStyle/>
          <a:p>
            <a:fld id="{323E8461-0F65-455D-8408-85EC98A86140}" type="slidenum">
              <a:rPr lang="ar-SA" smtClean="0">
                <a:cs typeface="Arial" charset="0"/>
              </a:rPr>
              <a:pPr/>
              <a:t>108</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E366D4B2-C6C6-4DF4-8364-B37D5290D5F5}" type="slidenum">
              <a:rPr lang="en-US" smtClean="0"/>
              <a:pPr/>
              <a:t>7</a:t>
            </a:fld>
            <a:endParaRPr lang="en-US"/>
          </a:p>
        </p:txBody>
      </p:sp>
    </p:spTree>
    <p:extLst>
      <p:ext uri="{BB962C8B-B14F-4D97-AF65-F5344CB8AC3E}">
        <p14:creationId xmlns:p14="http://schemas.microsoft.com/office/powerpoint/2010/main" val="3667552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spcBef>
                <a:spcPct val="0"/>
              </a:spcBef>
            </a:pPr>
            <a:r>
              <a:rPr lang="en-US">
                <a:cs typeface="Arial" charset="0"/>
                <a:hlinkClick r:id="rId3" tooltip="French catheter scale"/>
              </a:rPr>
              <a:t>French units</a:t>
            </a:r>
            <a:r>
              <a:rPr lang="en-US">
                <a:cs typeface="Arial" charset="0"/>
              </a:rPr>
              <a:t> (each French unit equals 0.33 millimeters)</a:t>
            </a:r>
          </a:p>
        </p:txBody>
      </p:sp>
      <p:sp>
        <p:nvSpPr>
          <p:cNvPr id="142340" name="Slide Number Placeholder 3"/>
          <p:cNvSpPr>
            <a:spLocks noGrp="1"/>
          </p:cNvSpPr>
          <p:nvPr>
            <p:ph type="sldNum" sz="quarter" idx="5"/>
          </p:nvPr>
        </p:nvSpPr>
        <p:spPr bwMode="auto">
          <a:ln>
            <a:miter lim="800000"/>
            <a:headEnd/>
            <a:tailEnd/>
          </a:ln>
        </p:spPr>
        <p:txBody>
          <a:bodyPr/>
          <a:lstStyle/>
          <a:p>
            <a:pPr>
              <a:defRPr/>
            </a:pPr>
            <a:fld id="{CEDAD734-771C-468E-9AAC-582437008486}" type="slidenum">
              <a:rPr lang="ar-SA" smtClean="0"/>
              <a:pPr>
                <a:defRPr/>
              </a:pPr>
              <a:t>28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eaLnBrk="1" hangingPunct="1">
              <a:spcBef>
                <a:spcPct val="0"/>
              </a:spcBef>
            </a:pPr>
            <a:endParaRPr lang="ar-JO">
              <a:cs typeface="Arial" charset="0"/>
            </a:endParaRPr>
          </a:p>
        </p:txBody>
      </p:sp>
      <p:sp>
        <p:nvSpPr>
          <p:cNvPr id="143364" name="Slide Number Placeholder 3"/>
          <p:cNvSpPr>
            <a:spLocks noGrp="1"/>
          </p:cNvSpPr>
          <p:nvPr>
            <p:ph type="sldNum" sz="quarter" idx="5"/>
          </p:nvPr>
        </p:nvSpPr>
        <p:spPr bwMode="auto">
          <a:ln>
            <a:miter lim="800000"/>
            <a:headEnd/>
            <a:tailEnd/>
          </a:ln>
        </p:spPr>
        <p:txBody>
          <a:bodyPr/>
          <a:lstStyle/>
          <a:p>
            <a:pPr>
              <a:defRPr/>
            </a:pPr>
            <a:fld id="{9954D3C6-9364-440D-A6B8-D0467CE6AC03}" type="slidenum">
              <a:rPr lang="ar-SA" smtClean="0"/>
              <a:pPr>
                <a:defRPr/>
              </a:pPr>
              <a:t>30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r>
              <a:rPr lang="en-US" b="1">
                <a:cs typeface="Arial" charset="0"/>
              </a:rPr>
              <a:t>Compressed air</a:t>
            </a:r>
            <a:r>
              <a:rPr lang="en-US">
                <a:cs typeface="Arial" charset="0"/>
              </a:rPr>
              <a:t> is </a:t>
            </a:r>
            <a:r>
              <a:rPr lang="en-US" b="1">
                <a:cs typeface="Arial" charset="0"/>
              </a:rPr>
              <a:t>air</a:t>
            </a:r>
            <a:r>
              <a:rPr lang="en-US">
                <a:cs typeface="Arial" charset="0"/>
              </a:rPr>
              <a:t> kept under a pressure that is greater than atmospheric pressure. </a:t>
            </a:r>
          </a:p>
        </p:txBody>
      </p:sp>
      <p:sp>
        <p:nvSpPr>
          <p:cNvPr id="144388" name="Slide Number Placeholder 3"/>
          <p:cNvSpPr>
            <a:spLocks noGrp="1"/>
          </p:cNvSpPr>
          <p:nvPr>
            <p:ph type="sldNum" sz="quarter" idx="5"/>
          </p:nvPr>
        </p:nvSpPr>
        <p:spPr bwMode="auto">
          <a:ln>
            <a:miter lim="800000"/>
            <a:headEnd/>
            <a:tailEnd/>
          </a:ln>
        </p:spPr>
        <p:txBody>
          <a:bodyPr/>
          <a:lstStyle/>
          <a:p>
            <a:pPr>
              <a:defRPr/>
            </a:pPr>
            <a:fld id="{DD202C7C-80D6-46B4-82D6-E1FB3535393C}" type="slidenum">
              <a:rPr lang="ar-SA" smtClean="0"/>
              <a:pPr>
                <a:defRPr/>
              </a:pPr>
              <a:t>31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a:lstStyle/>
          <a:p>
            <a:pPr eaLnBrk="1" hangingPunct="1"/>
            <a:r>
              <a:rPr lang="en-US" sz="1400">
                <a:cs typeface="Arial" charset="0"/>
              </a:rPr>
              <a:t>1-min score</a:t>
            </a:r>
            <a:r>
              <a:rPr lang="en-US" sz="1400">
                <a:cs typeface="Arial" charset="0"/>
                <a:sym typeface="Wingdings 3" pitchFamily="18" charset="2"/>
              </a:rPr>
              <a:t> </a:t>
            </a:r>
            <a:r>
              <a:rPr lang="en-US" sz="1400">
                <a:cs typeface="Arial" charset="0"/>
              </a:rPr>
              <a:t> Acidosis and Survival </a:t>
            </a:r>
          </a:p>
          <a:p>
            <a:pPr eaLnBrk="1" hangingPunct="1"/>
            <a:r>
              <a:rPr lang="en-US" sz="1400">
                <a:cs typeface="Arial" charset="0"/>
              </a:rPr>
              <a:t>5-minute score</a:t>
            </a:r>
            <a:r>
              <a:rPr lang="en-US" sz="1400">
                <a:cs typeface="Arial" charset="0"/>
                <a:sym typeface="Wingdings 3" pitchFamily="18" charset="2"/>
              </a:rPr>
              <a:t></a:t>
            </a:r>
            <a:r>
              <a:rPr lang="en-US" sz="1400">
                <a:cs typeface="Arial" charset="0"/>
              </a:rPr>
              <a:t> Neurologic outcome.</a:t>
            </a:r>
          </a:p>
          <a:p>
            <a:pPr eaLnBrk="1" hangingPunct="1"/>
            <a:endParaRPr lang="en-US" sz="1400">
              <a:cs typeface="Arial" charset="0"/>
            </a:endParaRPr>
          </a:p>
          <a:p>
            <a:pPr eaLnBrk="1" hangingPunct="1"/>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66D4B2-C6C6-4DF4-8364-B37D5290D5F5}"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1F5B0C7-67B8-482B-A323-856A0796CD01}" type="slidenum">
              <a:rPr lang="ar-SA" altLang="en-US" sz="1200">
                <a:latin typeface="Calibri" panose="020F0502020204030204" pitchFamily="34" charset="0"/>
              </a:rPr>
              <a:pPr eaLnBrk="1" hangingPunct="1"/>
              <a:t>87</a:t>
            </a:fld>
            <a:endParaRPr lang="en-US" altLang="en-US" sz="1200">
              <a:latin typeface="Calibri" panose="020F0502020204030204" pitchFamily="34" charset="0"/>
            </a:endParaRPr>
          </a:p>
        </p:txBody>
      </p:sp>
    </p:spTree>
    <p:extLst>
      <p:ext uri="{BB962C8B-B14F-4D97-AF65-F5344CB8AC3E}">
        <p14:creationId xmlns:p14="http://schemas.microsoft.com/office/powerpoint/2010/main" val="227867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IN"/>
              <a:t>Drugs are rarely indicated in resuscitation of the newly born infant.</a:t>
            </a:r>
          </a:p>
        </p:txBody>
      </p:sp>
      <p:sp>
        <p:nvSpPr>
          <p:cNvPr id="162820" name="Slide Number Placeholder 3"/>
          <p:cNvSpPr>
            <a:spLocks noGrp="1"/>
          </p:cNvSpPr>
          <p:nvPr>
            <p:ph type="sldNum" sz="quarter" idx="5"/>
          </p:nvPr>
        </p:nvSpPr>
        <p:spPr bwMode="auto">
          <a:noFill/>
          <a:ln>
            <a:miter lim="800000"/>
            <a:headEnd/>
            <a:tailEnd/>
          </a:ln>
        </p:spPr>
        <p:txBody>
          <a:bodyPr/>
          <a:lstStyle/>
          <a:p>
            <a:fld id="{D05250B2-67C5-4A74-BAC5-27A4F6F5D177}" type="slidenum">
              <a:rPr lang="ar-SA" smtClean="0">
                <a:cs typeface="Arial" charset="0"/>
              </a:rPr>
              <a:pPr/>
              <a:t>99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9AED0C-9B8B-4A87-8B58-C60A49DBA131}"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8BC2E-2A43-4378-83A0-7B1FC4FD4C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9AED0C-9B8B-4A87-8B58-C60A49DBA131}"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8BC2E-2A43-4378-83A0-7B1FC4FD4C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9AED0C-9B8B-4A87-8B58-C60A49DBA131}"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8BC2E-2A43-4378-83A0-7B1FC4FD4C3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3"/>
          <p:cNvSpPr>
            <a:spLocks noGrp="1"/>
          </p:cNvSpPr>
          <p:nvPr>
            <p:ph type="dt" sz="half" idx="10"/>
          </p:nvPr>
        </p:nvSpPr>
        <p:spPr/>
        <p:txBody>
          <a:bodyPr/>
          <a:lstStyle>
            <a:lvl1pPr>
              <a:defRPr/>
            </a:lvl1pPr>
          </a:lstStyle>
          <a:p>
            <a:pPr>
              <a:defRPr/>
            </a:pPr>
            <a:fld id="{A7BCA029-B33F-475F-B425-B9898662E69E}" type="datetimeFigureOut">
              <a:rPr lang="en-US"/>
              <a:pPr>
                <a:defRPr/>
              </a:pPr>
              <a:t>3/15/2020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FF5EA2C-ECC9-409C-9F46-B9E6E9EE0594}" type="slidenum">
              <a:rPr lang="ar-SA" altLang="en-US"/>
              <a:pPr/>
              <a:t>‹#›</a:t>
            </a:fld>
            <a:endParaRPr lang="en-US" altLang="en-US"/>
          </a:p>
        </p:txBody>
      </p:sp>
    </p:spTree>
    <p:extLst>
      <p:ext uri="{BB962C8B-B14F-4D97-AF65-F5344CB8AC3E}">
        <p14:creationId xmlns:p14="http://schemas.microsoft.com/office/powerpoint/2010/main" val="3460224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3" name="Date Placeholder 3"/>
          <p:cNvSpPr>
            <a:spLocks noGrp="1"/>
          </p:cNvSpPr>
          <p:nvPr>
            <p:ph type="dt" sz="half" idx="10"/>
          </p:nvPr>
        </p:nvSpPr>
        <p:spPr/>
        <p:txBody>
          <a:bodyPr/>
          <a:lstStyle>
            <a:lvl1pPr>
              <a:defRPr/>
            </a:lvl1pPr>
          </a:lstStyle>
          <a:p>
            <a:pPr>
              <a:defRPr/>
            </a:pPr>
            <a:fld id="{C5A57F49-462C-4CE9-825B-31DA4A919C06}" type="datetimeFigureOut">
              <a:rPr lang="en-US"/>
              <a:pPr>
                <a:defRPr/>
              </a:pPr>
              <a:t>3/15/2020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52F5525-A957-470B-BC5F-EDB663AC7947}"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5D9AED0C-9B8B-4A87-8B58-C60A49DBA131}" type="datetimeFigureOut">
              <a:rPr lang="en-US" smtClean="0">
                <a:solidFill>
                  <a:srgbClr val="575F6D"/>
                </a:solidFill>
              </a:rPr>
              <a:pPr/>
              <a:t>3/15/2020</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6968BC2E-2A43-4378-83A0-7B1FC4FD4C37}" type="slidenum">
              <a:rPr lang="en-US" smtClean="0"/>
              <a:pPr/>
              <a:t>‹#›</a:t>
            </a:fld>
            <a:endParaRPr lang="en-US"/>
          </a:p>
        </p:txBody>
      </p:sp>
    </p:spTree>
    <p:extLst>
      <p:ext uri="{BB962C8B-B14F-4D97-AF65-F5344CB8AC3E}">
        <p14:creationId xmlns:p14="http://schemas.microsoft.com/office/powerpoint/2010/main" val="164914950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5D9AED0C-9B8B-4A87-8B58-C60A49DBA131}" type="datetimeFigureOut">
              <a:rPr lang="en-US" smtClean="0">
                <a:solidFill>
                  <a:srgbClr val="575F6D"/>
                </a:solidFill>
              </a:rPr>
              <a:pPr/>
              <a:t>3/15/2020</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6968BC2E-2A43-4378-83A0-7B1FC4FD4C37}"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3078877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D9AED0C-9B8B-4A87-8B58-C60A49DBA131}" type="datetimeFigureOut">
              <a:rPr lang="en-US" smtClean="0">
                <a:solidFill>
                  <a:srgbClr val="FFF39D"/>
                </a:solidFill>
              </a:rPr>
              <a:pPr/>
              <a:t>3/15/2020</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6968BC2E-2A43-4378-83A0-7B1FC4FD4C37}" type="slidenum">
              <a:rPr lang="en-US" smtClean="0"/>
              <a:pPr/>
              <a:t>‹#›</a:t>
            </a:fld>
            <a:endParaRPr lang="en-US"/>
          </a:p>
        </p:txBody>
      </p:sp>
    </p:spTree>
    <p:extLst>
      <p:ext uri="{BB962C8B-B14F-4D97-AF65-F5344CB8AC3E}">
        <p14:creationId xmlns:p14="http://schemas.microsoft.com/office/powerpoint/2010/main" val="30995803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D9AED0C-9B8B-4A87-8B58-C60A49DBA131}" type="datetimeFigureOut">
              <a:rPr lang="en-US" smtClean="0">
                <a:solidFill>
                  <a:srgbClr val="575F6D"/>
                </a:solidFill>
              </a:rPr>
              <a:pPr/>
              <a:t>3/15/2020</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6968BC2E-2A43-4378-83A0-7B1FC4FD4C37}"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958495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5D9AED0C-9B8B-4A87-8B58-C60A49DBA131}" type="datetimeFigureOut">
              <a:rPr lang="en-US" smtClean="0">
                <a:solidFill>
                  <a:srgbClr val="575F6D"/>
                </a:solidFill>
              </a:rPr>
              <a:pPr/>
              <a:t>3/15/2020</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6968BC2E-2A43-4378-83A0-7B1FC4FD4C37}"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80519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5D9AED0C-9B8B-4A87-8B58-C60A49DBA131}" type="datetimeFigureOut">
              <a:rPr lang="en-US" smtClean="0">
                <a:solidFill>
                  <a:srgbClr val="575F6D"/>
                </a:solidFill>
              </a:rPr>
              <a:pPr/>
              <a:t>3/15/2020</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6968BC2E-2A43-4378-83A0-7B1FC4FD4C37}"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20807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9AED0C-9B8B-4A87-8B58-C60A49DBA131}"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8BC2E-2A43-4378-83A0-7B1FC4FD4C3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AED0C-9B8B-4A87-8B58-C60A49DBA131}" type="datetimeFigureOut">
              <a:rPr lang="en-US" smtClean="0">
                <a:solidFill>
                  <a:srgbClr val="575F6D"/>
                </a:solidFill>
              </a:rPr>
              <a:pPr/>
              <a:t>3/15/2020</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6968BC2E-2A43-4378-83A0-7B1FC4FD4C37}" type="slidenum">
              <a:rPr lang="en-US" smtClean="0"/>
              <a:pPr/>
              <a:t>‹#›</a:t>
            </a:fld>
            <a:endParaRPr lang="en-US"/>
          </a:p>
        </p:txBody>
      </p:sp>
    </p:spTree>
    <p:extLst>
      <p:ext uri="{BB962C8B-B14F-4D97-AF65-F5344CB8AC3E}">
        <p14:creationId xmlns:p14="http://schemas.microsoft.com/office/powerpoint/2010/main" val="2663551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5D9AED0C-9B8B-4A87-8B58-C60A49DBA131}" type="datetimeFigureOut">
              <a:rPr lang="en-US" smtClean="0">
                <a:solidFill>
                  <a:srgbClr val="575F6D"/>
                </a:solidFill>
              </a:rPr>
              <a:pPr/>
              <a:t>3/15/2020</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6968BC2E-2A43-4378-83A0-7B1FC4FD4C37}"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397729380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5D9AED0C-9B8B-4A87-8B58-C60A49DBA131}" type="datetimeFigureOut">
              <a:rPr lang="en-US" smtClean="0">
                <a:solidFill>
                  <a:srgbClr val="575F6D"/>
                </a:solidFill>
              </a:rPr>
              <a:pPr/>
              <a:t>3/15/2020</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6968BC2E-2A43-4378-83A0-7B1FC4FD4C37}"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741516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9AED0C-9B8B-4A87-8B58-C60A49DBA131}" type="datetimeFigureOut">
              <a:rPr lang="en-US" smtClean="0">
                <a:solidFill>
                  <a:srgbClr val="575F6D"/>
                </a:solidFill>
              </a:rPr>
              <a:pPr/>
              <a:t>3/15/2020</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6968BC2E-2A43-4378-83A0-7B1FC4FD4C37}" type="slidenum">
              <a:rPr lang="en-US" smtClean="0"/>
              <a:pPr/>
              <a:t>‹#›</a:t>
            </a:fld>
            <a:endParaRPr lang="en-US"/>
          </a:p>
        </p:txBody>
      </p:sp>
    </p:spTree>
    <p:extLst>
      <p:ext uri="{BB962C8B-B14F-4D97-AF65-F5344CB8AC3E}">
        <p14:creationId xmlns:p14="http://schemas.microsoft.com/office/powerpoint/2010/main" val="1140718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9AED0C-9B8B-4A87-8B58-C60A49DBA131}" type="datetimeFigureOut">
              <a:rPr lang="en-US" smtClean="0">
                <a:solidFill>
                  <a:srgbClr val="575F6D"/>
                </a:solidFill>
              </a:rPr>
              <a:pPr/>
              <a:t>3/15/2020</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6968BC2E-2A43-4378-83A0-7B1FC4FD4C37}" type="slidenum">
              <a:rPr lang="en-US" smtClean="0"/>
              <a:pPr/>
              <a:t>‹#›</a:t>
            </a:fld>
            <a:endParaRPr lang="en-US"/>
          </a:p>
        </p:txBody>
      </p:sp>
    </p:spTree>
    <p:extLst>
      <p:ext uri="{BB962C8B-B14F-4D97-AF65-F5344CB8AC3E}">
        <p14:creationId xmlns:p14="http://schemas.microsoft.com/office/powerpoint/2010/main" val="3083461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9AED0C-9B8B-4A87-8B58-C60A49DBA131}"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8BC2E-2A43-4378-83A0-7B1FC4FD4C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9AED0C-9B8B-4A87-8B58-C60A49DBA131}" type="datetimeFigureOut">
              <a:rPr lang="en-US" smtClean="0"/>
              <a:pPr/>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8BC2E-2A43-4378-83A0-7B1FC4FD4C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9AED0C-9B8B-4A87-8B58-C60A49DBA131}" type="datetimeFigureOut">
              <a:rPr lang="en-US" smtClean="0"/>
              <a:pPr/>
              <a:t>3/15/2020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68BC2E-2A43-4378-83A0-7B1FC4FD4C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9AED0C-9B8B-4A87-8B58-C60A49DBA131}" type="datetimeFigureOut">
              <a:rPr lang="en-US" smtClean="0"/>
              <a:pPr/>
              <a:t>3/15/2020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68BC2E-2A43-4378-83A0-7B1FC4FD4C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AED0C-9B8B-4A87-8B58-C60A49DBA131}" type="datetimeFigureOut">
              <a:rPr lang="en-US" smtClean="0"/>
              <a:pPr/>
              <a:t>3/15/2020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68BC2E-2A43-4378-83A0-7B1FC4FD4C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9AED0C-9B8B-4A87-8B58-C60A49DBA131}" type="datetimeFigureOut">
              <a:rPr lang="en-US" smtClean="0"/>
              <a:pPr/>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8BC2E-2A43-4378-83A0-7B1FC4FD4C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9AED0C-9B8B-4A87-8B58-C60A49DBA131}" type="datetimeFigureOut">
              <a:rPr lang="en-US" smtClean="0"/>
              <a:pPr/>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8BC2E-2A43-4378-83A0-7B1FC4FD4C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AED0C-9B8B-4A87-8B58-C60A49DBA131}" type="datetimeFigureOut">
              <a:rPr lang="en-US" smtClean="0"/>
              <a:pPr/>
              <a:t>3/15/2020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8BC2E-2A43-4378-83A0-7B1FC4FD4C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D9AED0C-9B8B-4A87-8B58-C60A49DBA131}" type="datetimeFigureOut">
              <a:rPr lang="en-US" smtClean="0">
                <a:solidFill>
                  <a:srgbClr val="575F6D"/>
                </a:solidFill>
              </a:rPr>
              <a:pPr/>
              <a:t>3/15/2020</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968BC2E-2A43-4378-83A0-7B1FC4FD4C37}" type="slidenum">
              <a:rPr lang="en-US" smtClean="0"/>
              <a:pPr/>
              <a:t>‹#›</a:t>
            </a:fld>
            <a:endParaRPr lang="en-US"/>
          </a:p>
        </p:txBody>
      </p:sp>
    </p:spTree>
    <p:extLst>
      <p:ext uri="{BB962C8B-B14F-4D97-AF65-F5344CB8AC3E}">
        <p14:creationId xmlns:p14="http://schemas.microsoft.com/office/powerpoint/2010/main" val="38685009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www.uptodate.com/contents/epinephrine-adrenaline-pediatric-drug-information?source=see_link"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s://www.uptodate.com/external-redirect.do?target_url=https://eccguidelines.heart.org/wp-content/uploads/2015/10/Neonatal-Resuscitation-Algorithm.png&amp;TOPIC_ID=501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uptodate.com/contents/neonatal-resuscitation-in-the-delivery-room/abstract/1"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www.uptodate.com/contents/neonatal-resuscitation-in-the-delivery-room/abstract/6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4689"/>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TextBox 4"/>
          <p:cNvSpPr txBox="1"/>
          <p:nvPr/>
        </p:nvSpPr>
        <p:spPr>
          <a:xfrm>
            <a:off x="457200" y="533400"/>
            <a:ext cx="8305800" cy="2154436"/>
          </a:xfrm>
          <a:prstGeom prst="rect">
            <a:avLst/>
          </a:prstGeom>
          <a:noFill/>
        </p:spPr>
        <p:txBody>
          <a:bodyPr wrap="square" rtlCol="0">
            <a:spAutoFit/>
          </a:bodyPr>
          <a:lstStyle/>
          <a:p>
            <a:pPr algn="ctr"/>
            <a:r>
              <a:rPr lang="en-US" sz="6000" b="1" dirty="0">
                <a:solidFill>
                  <a:prstClr val="white"/>
                </a:solidFill>
              </a:rPr>
              <a:t>Newborn Resuscitation</a:t>
            </a:r>
            <a:endParaRPr lang="ar-JO" sz="6000" b="1" dirty="0">
              <a:solidFill>
                <a:prstClr val="white"/>
              </a:solidFill>
            </a:endParaRPr>
          </a:p>
          <a:p>
            <a:pPr algn="ctr"/>
            <a:endParaRPr lang="ar-JO" sz="6000" b="1" dirty="0">
              <a:solidFill>
                <a:prstClr val="white"/>
              </a:solidFill>
            </a:endParaRPr>
          </a:p>
          <a:p>
            <a:pPr algn="ctr"/>
            <a:r>
              <a:rPr lang="en-US" sz="1400" b="1" dirty="0">
                <a:solidFill>
                  <a:prstClr val="white"/>
                </a:solidFill>
              </a:rPr>
              <a:t>HMS</a:t>
            </a:r>
          </a:p>
        </p:txBody>
      </p:sp>
      <p:sp>
        <p:nvSpPr>
          <p:cNvPr id="6" name="TextBox 5"/>
          <p:cNvSpPr txBox="1"/>
          <p:nvPr/>
        </p:nvSpPr>
        <p:spPr>
          <a:xfrm>
            <a:off x="3733800" y="5867400"/>
            <a:ext cx="5181600" cy="707886"/>
          </a:xfrm>
          <a:prstGeom prst="rect">
            <a:avLst/>
          </a:prstGeom>
          <a:noFill/>
        </p:spPr>
        <p:txBody>
          <a:bodyPr wrap="square" rtlCol="0">
            <a:spAutoFit/>
          </a:bodyPr>
          <a:lstStyle/>
          <a:p>
            <a:r>
              <a:rPr lang="en-US" sz="4000" b="1" dirty="0">
                <a:solidFill>
                  <a:prstClr val="white"/>
                </a:solidFill>
              </a:rPr>
              <a:t> </a:t>
            </a:r>
          </a:p>
        </p:txBody>
      </p:sp>
      <p:pic>
        <p:nvPicPr>
          <p:cNvPr id="8" name="Picture 7">
            <a:extLst>
              <a:ext uri="{FF2B5EF4-FFF2-40B4-BE49-F238E27FC236}">
                <a16:creationId xmlns:a16="http://schemas.microsoft.com/office/drawing/2014/main" id="{6B9A6E1A-D5DE-405F-8680-5EC8AF676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67000"/>
            <a:ext cx="4572000" cy="3486150"/>
          </a:xfrm>
          <a:prstGeom prst="rect">
            <a:avLst/>
          </a:prstGeom>
        </p:spPr>
      </p:pic>
      <p:sp>
        <p:nvSpPr>
          <p:cNvPr id="9" name="TextBox 8">
            <a:extLst>
              <a:ext uri="{FF2B5EF4-FFF2-40B4-BE49-F238E27FC236}">
                <a16:creationId xmlns:a16="http://schemas.microsoft.com/office/drawing/2014/main" id="{D0C4FDFA-ADC7-4E83-BBBC-A726921AB8E6}"/>
              </a:ext>
            </a:extLst>
          </p:cNvPr>
          <p:cNvSpPr txBox="1"/>
          <p:nvPr/>
        </p:nvSpPr>
        <p:spPr>
          <a:xfrm>
            <a:off x="685800" y="3886200"/>
            <a:ext cx="3657600" cy="646331"/>
          </a:xfrm>
          <a:prstGeom prst="rect">
            <a:avLst/>
          </a:prstGeom>
          <a:noFill/>
        </p:spPr>
        <p:txBody>
          <a:bodyPr wrap="square" rtlCol="0">
            <a:spAutoFit/>
          </a:bodyPr>
          <a:lstStyle/>
          <a:p>
            <a:r>
              <a:rPr lang="ar-JO" dirty="0"/>
              <a:t>هذا السيمينار يشمل الزيادات التي أضافها الدكتور أمجد أثناء إلقاء الزملاء له..</a:t>
            </a:r>
            <a:endParaRPr lang="en-US" dirty="0"/>
          </a:p>
        </p:txBody>
      </p:sp>
    </p:spTree>
    <p:extLst>
      <p:ext uri="{BB962C8B-B14F-4D97-AF65-F5344CB8AC3E}">
        <p14:creationId xmlns:p14="http://schemas.microsoft.com/office/powerpoint/2010/main" val="547104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endParaRPr lang="en-US" dirty="0">
              <a:solidFill>
                <a:prstClr val="black"/>
              </a:solidFill>
            </a:endParaRPr>
          </a:p>
        </p:txBody>
      </p:sp>
      <p:sp>
        <p:nvSpPr>
          <p:cNvPr id="7" name="Rectangle 6"/>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152400" y="838200"/>
            <a:ext cx="8686800" cy="6617196"/>
          </a:xfrm>
          <a:prstGeom prst="rect">
            <a:avLst/>
          </a:prstGeom>
          <a:noFill/>
        </p:spPr>
        <p:txBody>
          <a:bodyPr wrap="square" rtlCol="0">
            <a:spAutoFit/>
          </a:bodyPr>
          <a:lstStyle/>
          <a:p>
            <a:r>
              <a:rPr lang="en-US" sz="2400" b="1" dirty="0">
                <a:solidFill>
                  <a:prstClr val="black"/>
                </a:solidFill>
              </a:rPr>
              <a:t>Circulatory changes : The transition of circulation , </a:t>
            </a:r>
            <a:r>
              <a:rPr lang="en-US" sz="2400" b="1" dirty="0" err="1">
                <a:solidFill>
                  <a:prstClr val="black"/>
                </a:solidFill>
              </a:rPr>
              <a:t>occuring</a:t>
            </a:r>
            <a:r>
              <a:rPr lang="en-US" sz="2400" b="1" dirty="0">
                <a:solidFill>
                  <a:prstClr val="black"/>
                </a:solidFill>
              </a:rPr>
              <a:t> between the fetal and neonatal periods .</a:t>
            </a:r>
          </a:p>
          <a:p>
            <a:r>
              <a:rPr lang="en-US" sz="2400" b="1" dirty="0">
                <a:solidFill>
                  <a:srgbClr val="FF0000"/>
                </a:solidFill>
              </a:rPr>
              <a:t>1- Clamping of the umbilical cord </a:t>
            </a:r>
            <a:r>
              <a:rPr lang="en-US" sz="2400" b="1" dirty="0">
                <a:solidFill>
                  <a:prstClr val="black"/>
                </a:solidFill>
              </a:rPr>
              <a:t>: Until recent years , a common practice has been to clamp the umbilical cord </a:t>
            </a:r>
            <a:r>
              <a:rPr lang="en-US" sz="2400" b="1" dirty="0">
                <a:solidFill>
                  <a:srgbClr val="FF0000"/>
                </a:solidFill>
              </a:rPr>
              <a:t>soon</a:t>
            </a:r>
            <a:r>
              <a:rPr lang="en-US" sz="2400" b="1" dirty="0">
                <a:solidFill>
                  <a:prstClr val="black"/>
                </a:solidFill>
              </a:rPr>
              <a:t> after birth to quickly transfer the infant to the neonatal team for stabilization . This Immediate clamping was deemed particularly important for infants at high risk for difficulty with transition and those more likely to require resuscitation , such as infants born </a:t>
            </a:r>
            <a:r>
              <a:rPr lang="en-US" sz="2400" b="1" dirty="0">
                <a:solidFill>
                  <a:srgbClr val="FF0000"/>
                </a:solidFill>
              </a:rPr>
              <a:t>preterm</a:t>
            </a:r>
            <a:r>
              <a:rPr lang="en-US" sz="2400" b="1" dirty="0">
                <a:solidFill>
                  <a:prstClr val="black"/>
                </a:solidFill>
              </a:rPr>
              <a:t> , During the 2010 COSTR review , evidence began to emerge suggesting that DCC : delayed cord clamping might be beneficial for infants who did not need immediate resuscitation at birth .</a:t>
            </a:r>
          </a:p>
          <a:p>
            <a:r>
              <a:rPr lang="en-US" sz="2400" b="1" dirty="0">
                <a:solidFill>
                  <a:prstClr val="black"/>
                </a:solidFill>
              </a:rPr>
              <a:t>The 2015 ILCOR systematic review confirms that DCC is associated </a:t>
            </a:r>
            <a:r>
              <a:rPr lang="en-US" sz="2400" b="1" dirty="0">
                <a:solidFill>
                  <a:srgbClr val="FF0000"/>
                </a:solidFill>
              </a:rPr>
              <a:t>with less </a:t>
            </a:r>
            <a:r>
              <a:rPr lang="en-US" sz="2400" b="1" dirty="0" err="1">
                <a:solidFill>
                  <a:srgbClr val="FF0000"/>
                </a:solidFill>
              </a:rPr>
              <a:t>intraventricular</a:t>
            </a:r>
            <a:r>
              <a:rPr lang="en-US" sz="2400" b="1" dirty="0">
                <a:solidFill>
                  <a:srgbClr val="FF0000"/>
                </a:solidFill>
              </a:rPr>
              <a:t> hemorrhage of any grade , higher blood pressure and blood volume , less need for transfusion at birth , and less necrotizing </a:t>
            </a:r>
            <a:r>
              <a:rPr lang="en-US" sz="2400" b="1" dirty="0" err="1">
                <a:solidFill>
                  <a:srgbClr val="FF0000"/>
                </a:solidFill>
              </a:rPr>
              <a:t>enterocolitis</a:t>
            </a:r>
            <a:r>
              <a:rPr lang="en-US" sz="2400" b="1" dirty="0">
                <a:solidFill>
                  <a:srgbClr val="FF0000"/>
                </a:solidFill>
              </a:rPr>
              <a:t> </a:t>
            </a:r>
            <a:r>
              <a:rPr lang="en-US" sz="2400" b="1" dirty="0">
                <a:solidFill>
                  <a:prstClr val="black"/>
                </a:solidFill>
              </a:rPr>
              <a:t>.</a:t>
            </a:r>
          </a:p>
          <a:p>
            <a:r>
              <a:rPr lang="en-US" sz="1400" b="1" dirty="0">
                <a:solidFill>
                  <a:prstClr val="black"/>
                </a:solidFill>
              </a:rPr>
              <a:t>** From an article that Reprinted with permission of the </a:t>
            </a:r>
            <a:r>
              <a:rPr lang="en-US" sz="1400" b="1" dirty="0" err="1">
                <a:solidFill>
                  <a:prstClr val="black"/>
                </a:solidFill>
              </a:rPr>
              <a:t>american</a:t>
            </a:r>
            <a:r>
              <a:rPr lang="en-US" sz="1400" b="1" dirty="0">
                <a:solidFill>
                  <a:prstClr val="black"/>
                </a:solidFill>
              </a:rPr>
              <a:t> heart association</a:t>
            </a:r>
          </a:p>
          <a:p>
            <a:r>
              <a:rPr lang="en-US" sz="1400" b="1" dirty="0">
                <a:solidFill>
                  <a:prstClr val="black"/>
                </a:solidFill>
              </a:rPr>
              <a:t>- ILCOR : International liaison committee on resuscitation</a:t>
            </a:r>
          </a:p>
          <a:p>
            <a:pPr>
              <a:buFontTx/>
              <a:buChar char="-"/>
            </a:pPr>
            <a:endParaRPr lang="en-US" dirty="0">
              <a:solidFill>
                <a:prstClr val="black"/>
              </a:solidFill>
            </a:endParaRPr>
          </a:p>
          <a:p>
            <a:pPr>
              <a:buFontTx/>
              <a:buChar char="-"/>
            </a:pPr>
            <a:endParaRPr lang="en-US" dirty="0">
              <a:solidFill>
                <a:prstClr val="black"/>
              </a:solidFill>
            </a:endParaRPr>
          </a:p>
        </p:txBody>
      </p:sp>
    </p:spTree>
    <p:extLst>
      <p:ext uri="{BB962C8B-B14F-4D97-AF65-F5344CB8AC3E}">
        <p14:creationId xmlns:p14="http://schemas.microsoft.com/office/powerpoint/2010/main" val="39182812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cs typeface="Times New Roman" pitchFamily="18" charset="0"/>
              </a:rPr>
              <a:t>drugs</a:t>
            </a:r>
            <a:endParaRPr lang="ar-JO"/>
          </a:p>
        </p:txBody>
      </p:sp>
      <p:sp>
        <p:nvSpPr>
          <p:cNvPr id="117763" name="Content Placeholder 2"/>
          <p:cNvSpPr>
            <a:spLocks noGrp="1"/>
          </p:cNvSpPr>
          <p:nvPr>
            <p:ph idx="1"/>
          </p:nvPr>
        </p:nvSpPr>
        <p:spPr/>
        <p:txBody>
          <a:bodyPr/>
          <a:lstStyle/>
          <a:p>
            <a:endParaRPr lang="ar-JO"/>
          </a:p>
        </p:txBody>
      </p:sp>
      <p:pic>
        <p:nvPicPr>
          <p:cNvPr id="117764" name="Picture 2" descr="C:\Users\user\Desktop\VINE.png"/>
          <p:cNvPicPr>
            <a:picLocks noChangeAspect="1" noChangeArrowheads="1"/>
          </p:cNvPicPr>
          <p:nvPr/>
        </p:nvPicPr>
        <p:blipFill>
          <a:blip r:embed="rId2" cstate="print"/>
          <a:srcRect/>
          <a:stretch>
            <a:fillRect/>
          </a:stretch>
        </p:blipFill>
        <p:spPr bwMode="auto">
          <a:xfrm>
            <a:off x="500063" y="950913"/>
            <a:ext cx="8643937" cy="5357812"/>
          </a:xfrm>
          <a:prstGeom prst="rect">
            <a:avLst/>
          </a:prstGeom>
          <a:noFill/>
          <a:ln w="9525">
            <a:noFill/>
            <a:miter lim="800000"/>
            <a:headEnd/>
            <a:tailEnd/>
          </a:ln>
        </p:spPr>
      </p:pic>
      <p:sp>
        <p:nvSpPr>
          <p:cNvPr id="117765" name="عنصر نائب لرقم الشريحة 4"/>
          <p:cNvSpPr>
            <a:spLocks noGrp="1"/>
          </p:cNvSpPr>
          <p:nvPr>
            <p:ph type="sldNum" sz="quarter" idx="12"/>
          </p:nvPr>
        </p:nvSpPr>
        <p:spPr bwMode="auto">
          <a:noFill/>
          <a:ln>
            <a:miter lim="800000"/>
            <a:headEnd/>
            <a:tailEnd/>
          </a:ln>
        </p:spPr>
        <p:txBody>
          <a:bodyPr/>
          <a:lstStyle/>
          <a:p>
            <a:fld id="{4F36069F-5BE9-42BD-B1CC-538C896E434D}" type="slidenum">
              <a:rPr lang="ar-JO" smtClean="0">
                <a:cs typeface="Arial" charset="0"/>
              </a:rPr>
              <a:pPr/>
              <a:t>100</a:t>
            </a:fld>
            <a:endParaRPr lang="ar-JO">
              <a:cs typeface="Arial"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عنوان 1"/>
          <p:cNvSpPr>
            <a:spLocks noGrp="1"/>
          </p:cNvSpPr>
          <p:nvPr>
            <p:ph type="title"/>
          </p:nvPr>
        </p:nvSpPr>
        <p:spPr/>
        <p:txBody>
          <a:bodyPr/>
          <a:lstStyle/>
          <a:p>
            <a:endParaRPr lang="ar-JO"/>
          </a:p>
        </p:txBody>
      </p:sp>
      <p:sp>
        <p:nvSpPr>
          <p:cNvPr id="119811" name="عنصر نائب للمحتوى 2"/>
          <p:cNvSpPr>
            <a:spLocks noGrp="1"/>
          </p:cNvSpPr>
          <p:nvPr>
            <p:ph idx="1"/>
          </p:nvPr>
        </p:nvSpPr>
        <p:spPr/>
        <p:txBody>
          <a:bodyPr/>
          <a:lstStyle/>
          <a:p>
            <a:endParaRPr lang="ar-JO"/>
          </a:p>
        </p:txBody>
      </p:sp>
      <p:pic>
        <p:nvPicPr>
          <p:cNvPr id="119812" name="Picture 2" descr="Im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2"/>
          <p:cNvSpPr>
            <a:spLocks noGrp="1"/>
          </p:cNvSpPr>
          <p:nvPr>
            <p:ph idx="1"/>
          </p:nvPr>
        </p:nvSpPr>
        <p:spPr>
          <a:xfrm>
            <a:off x="304800" y="762000"/>
            <a:ext cx="5410200" cy="5562600"/>
          </a:xfrm>
        </p:spPr>
        <p:txBody>
          <a:bodyPr/>
          <a:lstStyle/>
          <a:p>
            <a:pPr algn="l" rtl="0" eaLnBrk="1" hangingPunct="1"/>
            <a:r>
              <a:rPr lang="en-IN" sz="3600"/>
              <a:t>IV is the preferred route: UVC is preferable to intraosseous</a:t>
            </a:r>
          </a:p>
          <a:p>
            <a:pPr algn="l" rtl="0" eaLnBrk="1" hangingPunct="1"/>
            <a:endParaRPr lang="en-IN" sz="3600"/>
          </a:p>
          <a:p>
            <a:pPr algn="l" rtl="0" eaLnBrk="1" hangingPunct="1"/>
            <a:r>
              <a:rPr lang="en-IN" sz="3600"/>
              <a:t>R</a:t>
            </a:r>
            <a:r>
              <a:rPr lang="en-US" sz="3600"/>
              <a:t>ecommended IV dose is 0.01-0.03 mg/kg/dose;</a:t>
            </a:r>
            <a:r>
              <a:rPr lang="en-IN" sz="3600"/>
              <a:t> rapid bolus</a:t>
            </a:r>
          </a:p>
          <a:p>
            <a:pPr algn="l" rtl="0" eaLnBrk="1" hangingPunct="1"/>
            <a:r>
              <a:rPr lang="en-IN" sz="3600"/>
              <a:t> followed by 1ml of 0.9% NS flush</a:t>
            </a:r>
            <a:endParaRPr lang="en-US" sz="4000"/>
          </a:p>
        </p:txBody>
      </p:sp>
      <p:pic>
        <p:nvPicPr>
          <p:cNvPr id="120835" name="Picture 3"/>
          <p:cNvPicPr>
            <a:picLocks noChangeAspect="1" noChangeArrowheads="1"/>
          </p:cNvPicPr>
          <p:nvPr/>
        </p:nvPicPr>
        <p:blipFill>
          <a:blip r:embed="rId2" cstate="print"/>
          <a:srcRect/>
          <a:stretch>
            <a:fillRect/>
          </a:stretch>
        </p:blipFill>
        <p:spPr bwMode="auto">
          <a:xfrm>
            <a:off x="5905500" y="228600"/>
            <a:ext cx="3238500" cy="8458200"/>
          </a:xfrm>
          <a:prstGeom prst="rect">
            <a:avLst/>
          </a:prstGeom>
          <a:noFill/>
          <a:ln w="9525">
            <a:noFill/>
            <a:miter lim="800000"/>
            <a:headEnd/>
            <a:tailEnd/>
          </a:ln>
        </p:spPr>
      </p:pic>
      <p:sp>
        <p:nvSpPr>
          <p:cNvPr id="120836" name="مستطيل 3"/>
          <p:cNvSpPr>
            <a:spLocks noChangeArrowheads="1"/>
          </p:cNvSpPr>
          <p:nvPr/>
        </p:nvSpPr>
        <p:spPr bwMode="auto">
          <a:xfrm>
            <a:off x="-4953000" y="3581400"/>
            <a:ext cx="4572000" cy="1200150"/>
          </a:xfrm>
          <a:prstGeom prst="rect">
            <a:avLst/>
          </a:prstGeom>
          <a:noFill/>
          <a:ln w="9525">
            <a:noFill/>
            <a:miter lim="800000"/>
            <a:headEnd/>
            <a:tailEnd/>
          </a:ln>
        </p:spPr>
        <p:txBody>
          <a:bodyPr>
            <a:spAutoFit/>
          </a:bodyPr>
          <a:lstStyle/>
          <a:p>
            <a:pPr algn="l"/>
            <a:r>
              <a:rPr lang="en-US"/>
              <a:t>0.1 to 0.3 mL/kg of a 1:10,000 solution [concentration 0.1 mg/mL]</a:t>
            </a:r>
            <a:endParaRPr lang="ar-JO"/>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Content Placeholder 2"/>
          <p:cNvSpPr>
            <a:spLocks noGrp="1"/>
          </p:cNvSpPr>
          <p:nvPr>
            <p:ph idx="1"/>
          </p:nvPr>
        </p:nvSpPr>
        <p:spPr>
          <a:xfrm>
            <a:off x="228600" y="533400"/>
            <a:ext cx="8229600" cy="5334000"/>
          </a:xfrm>
        </p:spPr>
        <p:txBody>
          <a:bodyPr/>
          <a:lstStyle/>
          <a:p>
            <a:pPr algn="l" rtl="0" eaLnBrk="1" hangingPunct="1"/>
            <a:r>
              <a:rPr lang="en-US" sz="3600" dirty="0" err="1">
                <a:solidFill>
                  <a:srgbClr val="990000"/>
                </a:solidFill>
              </a:rPr>
              <a:t>Intratracheal</a:t>
            </a:r>
            <a:r>
              <a:rPr lang="en-US" sz="3600" dirty="0">
                <a:solidFill>
                  <a:srgbClr val="990000"/>
                </a:solidFill>
              </a:rPr>
              <a:t> dose is higher</a:t>
            </a:r>
            <a:r>
              <a:rPr lang="en-US" sz="3600" dirty="0"/>
              <a:t> (0.05 to 0.1 mg/kg); 1:10,000 (0.1 mg/</a:t>
            </a:r>
            <a:r>
              <a:rPr lang="en-US" sz="3600" dirty="0" err="1"/>
              <a:t>mL</a:t>
            </a:r>
            <a:r>
              <a:rPr lang="en-US" sz="3600" dirty="0"/>
              <a:t>); may be </a:t>
            </a:r>
            <a:r>
              <a:rPr lang="en-US" sz="3600" dirty="0">
                <a:solidFill>
                  <a:srgbClr val="990000"/>
                </a:solidFill>
              </a:rPr>
              <a:t>considered while IV access is being obtained</a:t>
            </a:r>
            <a:r>
              <a:rPr lang="en-US" sz="3600" dirty="0"/>
              <a:t>; </a:t>
            </a:r>
            <a:r>
              <a:rPr lang="en-IN" sz="3600" dirty="0"/>
              <a:t>Follow with PPV</a:t>
            </a:r>
          </a:p>
          <a:p>
            <a:pPr algn="l" rtl="0" eaLnBrk="1" hangingPunct="1"/>
            <a:r>
              <a:rPr lang="en-IN" sz="3600" b="1" dirty="0"/>
              <a:t>Can be repeated every 5 minutes, if HR remains &lt; 60/min.</a:t>
            </a:r>
          </a:p>
          <a:p>
            <a:pPr algn="l" rtl="0" eaLnBrk="1" hangingPunct="1"/>
            <a:endParaRPr lang="en-IN" sz="3600" b="1" dirty="0"/>
          </a:p>
        </p:txBody>
      </p:sp>
      <p:sp>
        <p:nvSpPr>
          <p:cNvPr id="121860" name="مستطيل 3"/>
          <p:cNvSpPr>
            <a:spLocks noChangeArrowheads="1"/>
          </p:cNvSpPr>
          <p:nvPr/>
        </p:nvSpPr>
        <p:spPr bwMode="auto">
          <a:xfrm>
            <a:off x="-5334000" y="1600200"/>
            <a:ext cx="4572000" cy="3786188"/>
          </a:xfrm>
          <a:prstGeom prst="rect">
            <a:avLst/>
          </a:prstGeom>
          <a:noFill/>
          <a:ln w="9525">
            <a:noFill/>
            <a:miter lim="800000"/>
            <a:headEnd/>
            <a:tailEnd/>
          </a:ln>
        </p:spPr>
        <p:txBody>
          <a:bodyPr>
            <a:spAutoFit/>
          </a:bodyPr>
          <a:lstStyle/>
          <a:p>
            <a:pPr algn="l"/>
            <a:r>
              <a:rPr lang="en-US"/>
              <a:t>If there is no response to administration of </a:t>
            </a:r>
            <a:r>
              <a:rPr lang="en-US" u="sng">
                <a:hlinkClick r:id="rId2"/>
              </a:rPr>
              <a:t>epinephrine</a:t>
            </a:r>
            <a:r>
              <a:rPr lang="en-US"/>
              <a:t>, the clinician should reassess the earlier resuscitative steps to ensure that they have been performed correctly. If resuscitative efforts were completed correctly, then another problem such as hypovolemia might be present </a:t>
            </a:r>
            <a:endParaRPr lang="ar-JO"/>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381000" y="304800"/>
            <a:ext cx="8229600" cy="1066800"/>
          </a:xfrm>
        </p:spPr>
        <p:txBody>
          <a:bodyPr/>
          <a:lstStyle/>
          <a:p>
            <a:pPr eaLnBrk="1" hangingPunct="1"/>
            <a:r>
              <a:rPr lang="en-US" sz="4800" b="1">
                <a:solidFill>
                  <a:schemeClr val="tx2"/>
                </a:solidFill>
              </a:rPr>
              <a:t>Volume Expansion </a:t>
            </a:r>
            <a:endParaRPr lang="en-US" sz="4800">
              <a:solidFill>
                <a:schemeClr val="tx2"/>
              </a:solidFill>
            </a:endParaRPr>
          </a:p>
        </p:txBody>
      </p:sp>
      <p:sp>
        <p:nvSpPr>
          <p:cNvPr id="122883" name="Content Placeholder 2"/>
          <p:cNvSpPr>
            <a:spLocks noGrp="1"/>
          </p:cNvSpPr>
          <p:nvPr>
            <p:ph idx="1"/>
          </p:nvPr>
        </p:nvSpPr>
        <p:spPr>
          <a:xfrm>
            <a:off x="381000" y="1981200"/>
            <a:ext cx="8382000" cy="4648200"/>
          </a:xfrm>
        </p:spPr>
        <p:txBody>
          <a:bodyPr/>
          <a:lstStyle/>
          <a:p>
            <a:pPr algn="l" rtl="0" eaLnBrk="1" hangingPunct="1">
              <a:buFont typeface="Arial" charset="0"/>
              <a:buNone/>
            </a:pPr>
            <a:r>
              <a:rPr lang="en-US" sz="3600"/>
              <a:t>Detection of Hypovolemia</a:t>
            </a:r>
          </a:p>
          <a:p>
            <a:pPr algn="l" rtl="0" eaLnBrk="1" hangingPunct="1"/>
            <a:r>
              <a:rPr lang="en-US" sz="3600"/>
              <a:t>measuring the arterial BP and </a:t>
            </a:r>
          </a:p>
          <a:p>
            <a:pPr algn="l" rtl="0" eaLnBrk="1" hangingPunct="1"/>
            <a:r>
              <a:rPr lang="en-US" sz="3600"/>
              <a:t>by physical examination (i.e. pale skin color, have poor capillary refill time, poor skin perfusion, extremities are cold, and pulses (radial and posterior tibial) are weak or absent, and temperature.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2"/>
          <p:cNvSpPr>
            <a:spLocks noGrp="1"/>
          </p:cNvSpPr>
          <p:nvPr>
            <p:ph idx="1"/>
          </p:nvPr>
        </p:nvSpPr>
        <p:spPr>
          <a:xfrm>
            <a:off x="381000" y="685800"/>
            <a:ext cx="8458200" cy="4897438"/>
          </a:xfrm>
        </p:spPr>
        <p:txBody>
          <a:bodyPr/>
          <a:lstStyle/>
          <a:p>
            <a:pPr algn="l" rtl="0" eaLnBrk="1" hangingPunct="1"/>
            <a:r>
              <a:rPr lang="en-US" sz="3600"/>
              <a:t>CVP measurements are helpful in detecting hypovolemia and in determining the adequacy of fluid replacement. </a:t>
            </a:r>
          </a:p>
          <a:p>
            <a:pPr algn="l" rtl="0" eaLnBrk="1" hangingPunct="1"/>
            <a:endParaRPr lang="en-US" sz="3600"/>
          </a:p>
          <a:p>
            <a:pPr algn="l" rtl="0" eaLnBrk="1" hangingPunct="1"/>
            <a:r>
              <a:rPr lang="en-US" sz="3600"/>
              <a:t>Normal CVP in neonates is 2-8 cm H</a:t>
            </a:r>
            <a:r>
              <a:rPr lang="en-US" sz="3600" baseline="-25000"/>
              <a:t>2</a:t>
            </a:r>
            <a:r>
              <a:rPr lang="en-US" sz="3600"/>
              <a:t>O. </a:t>
            </a:r>
          </a:p>
          <a:p>
            <a:pPr algn="l" rtl="0" eaLnBrk="1" hangingPunct="1">
              <a:buFont typeface="Arial" charset="0"/>
              <a:buNone/>
            </a:pPr>
            <a:endParaRPr lang="en-US" sz="360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81000" y="304800"/>
            <a:ext cx="8229600" cy="1066800"/>
          </a:xfrm>
        </p:spPr>
        <p:txBody>
          <a:bodyPr/>
          <a:lstStyle/>
          <a:p>
            <a:pPr eaLnBrk="1" hangingPunct="1"/>
            <a:r>
              <a:rPr lang="en-US" sz="4800" b="1">
                <a:solidFill>
                  <a:schemeClr val="tx2"/>
                </a:solidFill>
              </a:rPr>
              <a:t>Treatment of Hypovolemia</a:t>
            </a:r>
            <a:endParaRPr lang="en-US" sz="4800">
              <a:solidFill>
                <a:schemeClr val="tx2"/>
              </a:solidFill>
            </a:endParaRPr>
          </a:p>
        </p:txBody>
      </p:sp>
      <p:sp>
        <p:nvSpPr>
          <p:cNvPr id="124931" name="Content Placeholder 2"/>
          <p:cNvSpPr>
            <a:spLocks noGrp="1"/>
          </p:cNvSpPr>
          <p:nvPr>
            <p:ph idx="1"/>
          </p:nvPr>
        </p:nvSpPr>
        <p:spPr>
          <a:xfrm>
            <a:off x="304800" y="1981200"/>
            <a:ext cx="8610600" cy="4572000"/>
          </a:xfrm>
        </p:spPr>
        <p:txBody>
          <a:bodyPr/>
          <a:lstStyle/>
          <a:p>
            <a:pPr algn="l" rtl="0" eaLnBrk="1" hangingPunct="1"/>
            <a:r>
              <a:rPr lang="en-US" sz="3600"/>
              <a:t>Best be done with blood and crystalloids</a:t>
            </a:r>
          </a:p>
          <a:p>
            <a:pPr algn="l" rtl="0" eaLnBrk="1" hangingPunct="1">
              <a:buFont typeface="Arial" charset="0"/>
              <a:buNone/>
            </a:pPr>
            <a:endParaRPr lang="en-US" sz="3600"/>
          </a:p>
          <a:p>
            <a:pPr algn="l" rtl="0" eaLnBrk="1" hangingPunct="1"/>
            <a:r>
              <a:rPr lang="en-US" sz="3600"/>
              <a:t>If hypovolemia  is suspected at birth, Rh-negative type O PRBCs should be available in delivery room before neonate is born.</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Content Placeholder 2"/>
          <p:cNvSpPr>
            <a:spLocks noGrp="1"/>
          </p:cNvSpPr>
          <p:nvPr>
            <p:ph idx="1"/>
          </p:nvPr>
        </p:nvSpPr>
        <p:spPr>
          <a:xfrm>
            <a:off x="304800" y="533400"/>
            <a:ext cx="8458200" cy="6096000"/>
          </a:xfrm>
        </p:spPr>
        <p:txBody>
          <a:bodyPr/>
          <a:lstStyle/>
          <a:p>
            <a:pPr algn="l" rtl="0" eaLnBrk="1" hangingPunct="1"/>
            <a:r>
              <a:rPr lang="en-IN"/>
              <a:t>Crystalloid and blood should be titrated in 10 mL/kg and given slowly over 10 minutes.</a:t>
            </a:r>
          </a:p>
          <a:p>
            <a:pPr algn="l" rtl="0" eaLnBrk="1" hangingPunct="1"/>
            <a:endParaRPr lang="en-IN"/>
          </a:p>
          <a:p>
            <a:pPr algn="l" rtl="0" eaLnBrk="1" hangingPunct="1"/>
            <a:r>
              <a:rPr lang="en-IN"/>
              <a:t>At times, &gt;50% of the blood volume (85 mL/kg in term; and 100 mL/kg in preterm) must be replaced, especially when the placenta is transected or abrupted.</a:t>
            </a:r>
          </a:p>
          <a:p>
            <a:pPr algn="l" rtl="0" eaLnBrk="1" hangingPunct="1"/>
            <a:endParaRPr lang="en-IN"/>
          </a:p>
          <a:p>
            <a:pPr algn="l" rtl="0" eaLnBrk="1" hangingPunct="1"/>
            <a:r>
              <a:rPr lang="en-IN"/>
              <a:t>In most cases, &lt;10-20 mL/kg of volume restores mean arterial pressure to normal.</a:t>
            </a:r>
            <a:endParaRPr lang="en-US"/>
          </a:p>
        </p:txBody>
      </p:sp>
      <p:sp>
        <p:nvSpPr>
          <p:cNvPr id="125955" name="مستطيل 2"/>
          <p:cNvSpPr>
            <a:spLocks noChangeArrowheads="1"/>
          </p:cNvSpPr>
          <p:nvPr/>
        </p:nvSpPr>
        <p:spPr bwMode="auto">
          <a:xfrm>
            <a:off x="-5943600" y="615950"/>
            <a:ext cx="5943600" cy="5632450"/>
          </a:xfrm>
          <a:prstGeom prst="rect">
            <a:avLst/>
          </a:prstGeom>
          <a:noFill/>
          <a:ln w="9525">
            <a:noFill/>
            <a:miter lim="800000"/>
            <a:headEnd/>
            <a:tailEnd/>
          </a:ln>
        </p:spPr>
        <p:txBody>
          <a:bodyPr>
            <a:spAutoFit/>
          </a:bodyPr>
          <a:lstStyle/>
          <a:p>
            <a:pPr algn="l" rtl="0"/>
            <a:r>
              <a:rPr lang="en-US" dirty="0"/>
              <a:t>In the delivery room, neonatal </a:t>
            </a:r>
            <a:r>
              <a:rPr lang="en-US" dirty="0" err="1"/>
              <a:t>hypovolemia</a:t>
            </a:r>
            <a:r>
              <a:rPr lang="en-US" dirty="0"/>
              <a:t> requiring volume expansion is rarely needed and should only be considered if the heart rate remain</a:t>
            </a:r>
            <a:r>
              <a:rPr lang="en-US" u="sng" dirty="0">
                <a:hlinkClick r:id="rId3"/>
              </a:rPr>
              <a:t>s &lt; 60 </a:t>
            </a:r>
            <a:r>
              <a:rPr lang="en-US" u="sng" dirty="0" err="1">
                <a:hlinkClick r:id="rId3"/>
              </a:rPr>
              <a:t>bpm</a:t>
            </a:r>
            <a:r>
              <a:rPr lang="en-US" u="sng" dirty="0">
                <a:hlinkClick r:id="rId3"/>
              </a:rPr>
              <a:t> despite adequate ventilation and administration of epinephrine </a:t>
            </a:r>
            <a:endParaRPr lang="en-US" u="sng" dirty="0"/>
          </a:p>
          <a:p>
            <a:pPr algn="l" rtl="0"/>
            <a:endParaRPr lang="en-US" dirty="0"/>
          </a:p>
          <a:p>
            <a:pPr algn="l" rtl="0"/>
            <a:r>
              <a:rPr lang="en-US" dirty="0" err="1"/>
              <a:t>Hypovolemia</a:t>
            </a:r>
            <a:r>
              <a:rPr lang="en-US" dirty="0"/>
              <a:t> may be suspected if there is ante- or </a:t>
            </a:r>
            <a:r>
              <a:rPr lang="en-US" dirty="0" err="1"/>
              <a:t>intrapartum</a:t>
            </a:r>
            <a:r>
              <a:rPr lang="en-US" dirty="0"/>
              <a:t> hemorrhage, (which may be due to an umbilical cord accident, placenta </a:t>
            </a:r>
            <a:r>
              <a:rPr lang="en-US" dirty="0" err="1"/>
              <a:t>previa</a:t>
            </a:r>
            <a:r>
              <a:rPr lang="en-US" dirty="0"/>
              <a:t>, placental abruption, or trauma), or if there are clinical signs of </a:t>
            </a:r>
            <a:r>
              <a:rPr lang="en-US" dirty="0" err="1"/>
              <a:t>hypovolemia</a:t>
            </a:r>
            <a:r>
              <a:rPr lang="en-US" dirty="0"/>
              <a:t> seen despite an adequate heart rate, such as pallor, poor perfusion, and weak pulses. </a:t>
            </a:r>
          </a:p>
        </p:txBody>
      </p:sp>
      <p:sp>
        <p:nvSpPr>
          <p:cNvPr id="125956" name="مستطيل 3"/>
          <p:cNvSpPr>
            <a:spLocks noChangeArrowheads="1"/>
          </p:cNvSpPr>
          <p:nvPr/>
        </p:nvSpPr>
        <p:spPr bwMode="auto">
          <a:xfrm>
            <a:off x="9448800" y="762000"/>
            <a:ext cx="4572000" cy="5262563"/>
          </a:xfrm>
          <a:prstGeom prst="rect">
            <a:avLst/>
          </a:prstGeom>
          <a:noFill/>
          <a:ln w="9525">
            <a:noFill/>
            <a:miter lim="800000"/>
            <a:headEnd/>
            <a:tailEnd/>
          </a:ln>
        </p:spPr>
        <p:txBody>
          <a:bodyPr>
            <a:spAutoFit/>
          </a:bodyPr>
          <a:lstStyle/>
          <a:p>
            <a:pPr algn="l" rtl="0"/>
            <a:r>
              <a:rPr lang="en-US"/>
              <a:t>We agree with the current guidelines to administer a10 mL/kg bolus of normal saline over 5 to 10 minutes to correct hypovolemia [</a:t>
            </a:r>
            <a:r>
              <a:rPr lang="en-US" u="sng">
                <a:hlinkClick r:id="rId4"/>
              </a:rPr>
              <a:t>1</a:t>
            </a:r>
            <a:r>
              <a:rPr lang="en-US"/>
              <a:t>]. This dose can be repeated if necessary based upon the response to the initial bolus. </a:t>
            </a:r>
          </a:p>
          <a:p>
            <a:pPr algn="l" rtl="0"/>
            <a:r>
              <a:rPr lang="en-US"/>
              <a:t>Other acceptable solutions include Ringer's lactate or O Rh-negative blood. The latter may be preferable if severe blood loss and/or anemia is suspected or documented.</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2"/>
          <p:cNvSpPr>
            <a:spLocks noGrp="1"/>
          </p:cNvSpPr>
          <p:nvPr>
            <p:ph idx="1"/>
          </p:nvPr>
        </p:nvSpPr>
        <p:spPr>
          <a:xfrm>
            <a:off x="381000" y="685800"/>
            <a:ext cx="8382000" cy="4876800"/>
          </a:xfrm>
        </p:spPr>
        <p:txBody>
          <a:bodyPr/>
          <a:lstStyle/>
          <a:p>
            <a:pPr algn="l" rtl="0" eaLnBrk="1" hangingPunct="1"/>
            <a:r>
              <a:rPr lang="en-IN" sz="3600"/>
              <a:t>Care should be taken to avoid giving volume expanders rapidly, leading to hypertension and Intra ventricular H.</a:t>
            </a:r>
            <a:endParaRPr lang="en-US" sz="3600"/>
          </a:p>
          <a:p>
            <a:pPr algn="l" rtl="0" eaLnBrk="1" hangingPunct="1">
              <a:buFont typeface="Arial" charset="0"/>
              <a:buNone/>
            </a:pPr>
            <a:r>
              <a:rPr lang="en-US" sz="3600"/>
              <a:t> </a:t>
            </a:r>
          </a:p>
          <a:p>
            <a:pPr algn="l" rtl="0" eaLnBrk="1" hangingPunct="1"/>
            <a:r>
              <a:rPr lang="en-US" sz="3600"/>
              <a:t>Hypertension may disrupt the intracerebral vessels and cause intracranial hemorrhage if cerebrovascular autoregulation is absent.</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457200" y="228600"/>
            <a:ext cx="8229600" cy="1066800"/>
          </a:xfrm>
        </p:spPr>
        <p:txBody>
          <a:bodyPr/>
          <a:lstStyle/>
          <a:p>
            <a:pPr eaLnBrk="1" hangingPunct="1"/>
            <a:r>
              <a:rPr lang="en-US" sz="4800" b="1">
                <a:solidFill>
                  <a:schemeClr val="tx2"/>
                </a:solidFill>
              </a:rPr>
              <a:t>Postresuscitation Care</a:t>
            </a:r>
            <a:endParaRPr lang="en-US" sz="4800">
              <a:solidFill>
                <a:schemeClr val="tx2"/>
              </a:solidFill>
            </a:endParaRPr>
          </a:p>
        </p:txBody>
      </p:sp>
      <p:sp>
        <p:nvSpPr>
          <p:cNvPr id="128003" name="Content Placeholder 2"/>
          <p:cNvSpPr>
            <a:spLocks noGrp="1"/>
          </p:cNvSpPr>
          <p:nvPr>
            <p:ph idx="1"/>
          </p:nvPr>
        </p:nvSpPr>
        <p:spPr>
          <a:xfrm>
            <a:off x="533400" y="1752600"/>
            <a:ext cx="8077200" cy="4800600"/>
          </a:xfrm>
        </p:spPr>
        <p:txBody>
          <a:bodyPr/>
          <a:lstStyle/>
          <a:p>
            <a:pPr algn="l" rtl="0" eaLnBrk="1" hangingPunct="1"/>
            <a:r>
              <a:rPr lang="en-US" sz="3600"/>
              <a:t>Babies who require resuscitation are at </a:t>
            </a:r>
            <a:r>
              <a:rPr lang="en-US" sz="3600" b="1">
                <a:solidFill>
                  <a:srgbClr val="990000"/>
                </a:solidFill>
              </a:rPr>
              <a:t>risk for deterioration</a:t>
            </a:r>
            <a:r>
              <a:rPr lang="en-US" sz="3600"/>
              <a:t> after their vital signs have returned to normal. </a:t>
            </a:r>
          </a:p>
          <a:p>
            <a:pPr algn="l" rtl="0" eaLnBrk="1" hangingPunct="1">
              <a:buFont typeface="Arial" charset="0"/>
              <a:buNone/>
            </a:pPr>
            <a:endParaRPr lang="en-US" sz="3600"/>
          </a:p>
          <a:p>
            <a:pPr algn="l" rtl="0" eaLnBrk="1" hangingPunct="1"/>
            <a:r>
              <a:rPr lang="en-US" sz="3600"/>
              <a:t>The infant should be maintained in, or transferred to an environment where </a:t>
            </a:r>
            <a:r>
              <a:rPr lang="en-US" sz="3600" b="1">
                <a:solidFill>
                  <a:srgbClr val="990000"/>
                </a:solidFill>
              </a:rPr>
              <a:t>close monitoring</a:t>
            </a:r>
            <a:r>
              <a:rPr lang="en-US" sz="3600"/>
              <a:t> can be provided.</a:t>
            </a:r>
          </a:p>
        </p:txBody>
      </p:sp>
      <p:sp>
        <p:nvSpPr>
          <p:cNvPr id="128004" name="مستطيل 3"/>
          <p:cNvSpPr>
            <a:spLocks noChangeArrowheads="1"/>
          </p:cNvSpPr>
          <p:nvPr/>
        </p:nvSpPr>
        <p:spPr bwMode="auto">
          <a:xfrm>
            <a:off x="-5562600" y="-762000"/>
            <a:ext cx="6019800" cy="9325630"/>
          </a:xfrm>
          <a:prstGeom prst="rect">
            <a:avLst/>
          </a:prstGeom>
          <a:noFill/>
          <a:ln w="9525">
            <a:noFill/>
            <a:miter lim="800000"/>
            <a:headEnd/>
            <a:tailEnd/>
          </a:ln>
        </p:spPr>
        <p:txBody>
          <a:bodyPr wrap="square">
            <a:spAutoFit/>
          </a:bodyPr>
          <a:lstStyle/>
          <a:p>
            <a:pPr algn="l"/>
            <a:r>
              <a:rPr lang="en-US" b="1" dirty="0"/>
              <a:t>POSTRESUSCITATION</a:t>
            </a:r>
            <a:r>
              <a:rPr lang="en-US" dirty="0"/>
              <a:t> — Infants who required resuscitation are at risk of developing </a:t>
            </a:r>
            <a:r>
              <a:rPr lang="en-US" dirty="0" err="1"/>
              <a:t>postresuscitative</a:t>
            </a:r>
            <a:r>
              <a:rPr lang="en-US" dirty="0"/>
              <a:t> complications [</a:t>
            </a:r>
            <a:r>
              <a:rPr lang="en-US" u="sng" dirty="0">
                <a:hlinkClick r:id="rId2"/>
              </a:rPr>
              <a:t>69</a:t>
            </a:r>
            <a:r>
              <a:rPr lang="en-US" dirty="0"/>
              <a:t>]. These include:</a:t>
            </a:r>
          </a:p>
          <a:p>
            <a:pPr algn="l"/>
            <a:r>
              <a:rPr lang="en-US" dirty="0"/>
              <a:t>●Hypo- or hyperthermia</a:t>
            </a:r>
          </a:p>
          <a:p>
            <a:pPr algn="l"/>
            <a:r>
              <a:rPr lang="en-US" dirty="0"/>
              <a:t>●Hypoglycemia</a:t>
            </a:r>
          </a:p>
          <a:p>
            <a:pPr algn="l"/>
            <a:r>
              <a:rPr lang="en-US" dirty="0"/>
              <a:t>●Central nervous system (CNS) complications: apnea, seizures, or hypoxic ischemic encephalopathy</a:t>
            </a:r>
          </a:p>
          <a:p>
            <a:pPr algn="l"/>
            <a:r>
              <a:rPr lang="en-US" dirty="0"/>
              <a:t>●Pulmonary complications: Pulmonary hypertension, pneumonia, pulmonary air leaks, or transient </a:t>
            </a:r>
            <a:r>
              <a:rPr lang="en-US" dirty="0" err="1"/>
              <a:t>tachypnea</a:t>
            </a:r>
            <a:r>
              <a:rPr lang="en-US" dirty="0"/>
              <a:t> of the newborn</a:t>
            </a:r>
          </a:p>
          <a:p>
            <a:pPr algn="l"/>
            <a:r>
              <a:rPr lang="en-US" dirty="0"/>
              <a:t>●Hypotension</a:t>
            </a:r>
          </a:p>
          <a:p>
            <a:pPr algn="l"/>
            <a:r>
              <a:rPr lang="en-US" dirty="0"/>
              <a:t>●Electrolyte abnormalities </a:t>
            </a:r>
          </a:p>
          <a:p>
            <a:pPr algn="l"/>
            <a:r>
              <a:rPr lang="en-US" dirty="0"/>
              <a:t>●Feeding difficulties: </a:t>
            </a:r>
            <a:r>
              <a:rPr lang="en-US" dirty="0" err="1"/>
              <a:t>Ileus</a:t>
            </a:r>
            <a:r>
              <a:rPr lang="en-US" dirty="0"/>
              <a:t>, gastrointestinal bleeding, or dysfunctional sucking or swallowing </a:t>
            </a:r>
          </a:p>
          <a:p>
            <a:pPr algn="l"/>
            <a:r>
              <a:rPr lang="en-US" dirty="0"/>
              <a:t>The longer and the greater the extent of resuscitation, the more likely that there will be subsequent and serious complications. Thus, infants who required resuscitation should be placed in a setting in which close monitoring and ongoing appropriate care can be provided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endParaRPr lang="en-US" dirty="0">
              <a:solidFill>
                <a:prstClr val="black"/>
              </a:solidFill>
            </a:endParaRPr>
          </a:p>
        </p:txBody>
      </p:sp>
      <p:sp>
        <p:nvSpPr>
          <p:cNvPr id="7" name="Rectangle 6"/>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228600" y="990600"/>
            <a:ext cx="8915400" cy="4708981"/>
          </a:xfrm>
          <a:prstGeom prst="rect">
            <a:avLst/>
          </a:prstGeom>
          <a:noFill/>
        </p:spPr>
        <p:txBody>
          <a:bodyPr wrap="square" rtlCol="0">
            <a:spAutoFit/>
          </a:bodyPr>
          <a:lstStyle/>
          <a:p>
            <a:pPr>
              <a:buFontTx/>
              <a:buChar char="-"/>
            </a:pPr>
            <a:r>
              <a:rPr lang="en-US" sz="2000" b="1" dirty="0">
                <a:solidFill>
                  <a:srgbClr val="FF0000"/>
                </a:solidFill>
              </a:rPr>
              <a:t>The only negative consequence appears to be a slightly increased level of </a:t>
            </a:r>
            <a:r>
              <a:rPr lang="en-US" sz="2000" b="1" dirty="0" err="1">
                <a:solidFill>
                  <a:srgbClr val="FF0000"/>
                </a:solidFill>
              </a:rPr>
              <a:t>bilirubin</a:t>
            </a:r>
            <a:r>
              <a:rPr lang="en-US" sz="2000" b="1" dirty="0">
                <a:solidFill>
                  <a:srgbClr val="FF0000"/>
                </a:solidFill>
              </a:rPr>
              <a:t> .: phototherapy .</a:t>
            </a:r>
          </a:p>
          <a:p>
            <a:pPr>
              <a:buFontTx/>
              <a:buChar char="-"/>
            </a:pPr>
            <a:r>
              <a:rPr lang="en-US" sz="2000" b="1" dirty="0">
                <a:solidFill>
                  <a:prstClr val="black"/>
                </a:solidFill>
              </a:rPr>
              <a:t>These findings have led to national recommendations that DCC be practiced when possible.</a:t>
            </a:r>
          </a:p>
          <a:p>
            <a:pPr>
              <a:buFontTx/>
              <a:buChar char="-"/>
            </a:pPr>
            <a:endParaRPr lang="en-US" sz="2000" b="1" dirty="0">
              <a:solidFill>
                <a:prstClr val="black"/>
              </a:solidFill>
            </a:endParaRPr>
          </a:p>
          <a:p>
            <a:pPr>
              <a:buFontTx/>
              <a:buChar char="-"/>
            </a:pPr>
            <a:r>
              <a:rPr lang="en-US" sz="2000" b="1" dirty="0">
                <a:solidFill>
                  <a:prstClr val="black"/>
                </a:solidFill>
              </a:rPr>
              <a:t>Clamping of the umbilical cord : </a:t>
            </a:r>
            <a:r>
              <a:rPr lang="en-US" sz="2000" b="1" dirty="0">
                <a:solidFill>
                  <a:srgbClr val="FF0000"/>
                </a:solidFill>
              </a:rPr>
              <a:t>Diminution</a:t>
            </a:r>
            <a:r>
              <a:rPr lang="en-US" sz="2000" b="1" dirty="0">
                <a:solidFill>
                  <a:prstClr val="black"/>
                </a:solidFill>
              </a:rPr>
              <a:t> of blood returning to the right ventricle :Eliminates the low – pressure system of the placenta :  </a:t>
            </a:r>
            <a:r>
              <a:rPr lang="en-US" sz="2000" b="1" dirty="0">
                <a:solidFill>
                  <a:srgbClr val="FF0000"/>
                </a:solidFill>
              </a:rPr>
              <a:t>Rise in the neonatal systemic blood pressure</a:t>
            </a:r>
            <a:r>
              <a:rPr lang="en-US" sz="2000" b="1" dirty="0">
                <a:solidFill>
                  <a:prstClr val="black"/>
                </a:solidFill>
              </a:rPr>
              <a:t> : decreased venous return from the placenta : decreases </a:t>
            </a:r>
            <a:r>
              <a:rPr lang="en-US" sz="2000" b="1" dirty="0" err="1">
                <a:solidFill>
                  <a:prstClr val="black"/>
                </a:solidFill>
              </a:rPr>
              <a:t>atrial</a:t>
            </a:r>
            <a:r>
              <a:rPr lang="en-US" sz="2000" b="1" dirty="0">
                <a:solidFill>
                  <a:prstClr val="black"/>
                </a:solidFill>
              </a:rPr>
              <a:t> blood pressure ! </a:t>
            </a:r>
          </a:p>
          <a:p>
            <a:pPr>
              <a:buFontTx/>
              <a:buChar char="-"/>
            </a:pPr>
            <a:r>
              <a:rPr lang="en-US" sz="2000" b="1" dirty="0">
                <a:solidFill>
                  <a:prstClr val="black"/>
                </a:solidFill>
              </a:rPr>
              <a:t>AS BREATHING begins , increasing </a:t>
            </a:r>
            <a:r>
              <a:rPr lang="en-US" sz="2000" b="1" dirty="0" err="1">
                <a:solidFill>
                  <a:prstClr val="black"/>
                </a:solidFill>
              </a:rPr>
              <a:t>inspiratory</a:t>
            </a:r>
            <a:r>
              <a:rPr lang="en-US" sz="2000" b="1" dirty="0">
                <a:solidFill>
                  <a:prstClr val="black"/>
                </a:solidFill>
              </a:rPr>
              <a:t> pressure , expand the alveolar air spaced , establishes FRC , stimulation of surfactant release  , air replaces lung fluid , maintaining the functional residual capacity . And the lung must transition rapidly to become the site for gas exchange , otherwise : Cyanosis &amp; hypoxia rapidly develop .</a:t>
            </a:r>
          </a:p>
          <a:p>
            <a:pPr>
              <a:buFontTx/>
              <a:buChar char="-"/>
            </a:pPr>
            <a:endParaRPr lang="en-US" sz="2000" dirty="0">
              <a:solidFill>
                <a:prstClr val="black"/>
              </a:solidFill>
            </a:endParaRPr>
          </a:p>
        </p:txBody>
      </p:sp>
    </p:spTree>
    <p:extLst>
      <p:ext uri="{BB962C8B-B14F-4D97-AF65-F5344CB8AC3E}">
        <p14:creationId xmlns:p14="http://schemas.microsoft.com/office/powerpoint/2010/main" val="14754790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p:cNvSpPr>
          <p:nvPr>
            <p:ph type="title" idx="4294967295"/>
          </p:nvPr>
        </p:nvSpPr>
        <p:spPr/>
        <p:txBody>
          <a:bodyPr>
            <a:normAutofit fontScale="90000"/>
          </a:bodyPr>
          <a:lstStyle/>
          <a:p>
            <a:pPr eaLnBrk="1" hangingPunct="1"/>
            <a:r>
              <a:rPr lang="en-IN"/>
              <a:t>Monitoring required may include: </a:t>
            </a:r>
            <a:br>
              <a:rPr lang="en-IN"/>
            </a:br>
            <a:endParaRPr lang="en-US"/>
          </a:p>
        </p:txBody>
      </p:sp>
      <p:sp>
        <p:nvSpPr>
          <p:cNvPr id="129027" name="Content Placeholder 2"/>
          <p:cNvSpPr>
            <a:spLocks noGrp="1"/>
          </p:cNvSpPr>
          <p:nvPr>
            <p:ph type="body" sz="half" idx="1"/>
          </p:nvPr>
        </p:nvSpPr>
        <p:spPr>
          <a:xfrm>
            <a:off x="381000" y="1646238"/>
            <a:ext cx="4038600" cy="4525962"/>
          </a:xfrm>
        </p:spPr>
        <p:txBody>
          <a:bodyPr/>
          <a:lstStyle/>
          <a:p>
            <a:pPr algn="l" rtl="0" eaLnBrk="1" hangingPunct="1"/>
            <a:r>
              <a:rPr lang="en-IN"/>
              <a:t>Oxygen saturation(SpO2) </a:t>
            </a:r>
          </a:p>
          <a:p>
            <a:pPr algn="l" rtl="0" eaLnBrk="1" hangingPunct="1"/>
            <a:r>
              <a:rPr lang="en-IN"/>
              <a:t>Heart rate and ECG</a:t>
            </a:r>
          </a:p>
          <a:p>
            <a:pPr algn="l" rtl="0" eaLnBrk="1" hangingPunct="1"/>
            <a:r>
              <a:rPr lang="en-IN"/>
              <a:t>Respiratory rate and pattern </a:t>
            </a:r>
          </a:p>
          <a:p>
            <a:pPr algn="l" rtl="0" eaLnBrk="1" hangingPunct="1"/>
            <a:r>
              <a:rPr lang="en-IN"/>
              <a:t>Blood glucose measurement </a:t>
            </a:r>
          </a:p>
          <a:p>
            <a:pPr algn="l" rtl="0" eaLnBrk="1" hangingPunct="1"/>
            <a:endParaRPr lang="en-IN"/>
          </a:p>
          <a:p>
            <a:pPr algn="l" rtl="0" eaLnBrk="1" hangingPunct="1"/>
            <a:endParaRPr lang="en-IN"/>
          </a:p>
        </p:txBody>
      </p:sp>
      <p:sp>
        <p:nvSpPr>
          <p:cNvPr id="129028" name="Rectangle 4"/>
          <p:cNvSpPr>
            <a:spLocks noGrp="1"/>
          </p:cNvSpPr>
          <p:nvPr>
            <p:ph type="body" sz="half" idx="4294967295"/>
          </p:nvPr>
        </p:nvSpPr>
        <p:spPr>
          <a:xfrm>
            <a:off x="4724400" y="1646238"/>
            <a:ext cx="4038600" cy="4525962"/>
          </a:xfrm>
        </p:spPr>
        <p:txBody>
          <a:bodyPr/>
          <a:lstStyle/>
          <a:p>
            <a:pPr algn="l" rtl="0" eaLnBrk="1" hangingPunct="1"/>
            <a:r>
              <a:rPr lang="en-IN"/>
              <a:t>Blood gas analysis </a:t>
            </a:r>
          </a:p>
          <a:p>
            <a:pPr algn="l" rtl="0" eaLnBrk="1" hangingPunct="1"/>
            <a:r>
              <a:rPr lang="en-IN"/>
              <a:t>Fluid balance and nutrition </a:t>
            </a:r>
          </a:p>
          <a:p>
            <a:pPr algn="l" rtl="0" eaLnBrk="1" hangingPunct="1"/>
            <a:r>
              <a:rPr lang="en-IN"/>
              <a:t>Blood pressure </a:t>
            </a:r>
          </a:p>
          <a:p>
            <a:pPr algn="l" rtl="0" eaLnBrk="1" hangingPunct="1"/>
            <a:r>
              <a:rPr lang="en-IN"/>
              <a:t>Temperature </a:t>
            </a:r>
          </a:p>
          <a:p>
            <a:pPr algn="l" rtl="0" eaLnBrk="1" hangingPunct="1"/>
            <a:r>
              <a:rPr lang="en-IN"/>
              <a:t>Neurological</a:t>
            </a:r>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5" descr="Neonatal-Resuscitation-Algorithm"/>
          <p:cNvPicPr>
            <a:picLocks noGrp="1" noChangeAspect="1" noChangeArrowheads="1"/>
          </p:cNvPicPr>
          <p:nvPr>
            <p:ph/>
          </p:nvPr>
        </p:nvPicPr>
        <p:blipFill>
          <a:blip r:embed="rId2" cstate="print"/>
          <a:srcRect/>
          <a:stretch>
            <a:fillRect/>
          </a:stretch>
        </p:blipFill>
        <p:spPr>
          <a:xfrm>
            <a:off x="0" y="0"/>
            <a:ext cx="10099675" cy="13639800"/>
          </a:xfr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Neonatal-Resuscitation-Algorithm"/>
          <p:cNvPicPr>
            <a:picLocks noGrp="1" noChangeAspect="1" noChangeArrowheads="1"/>
          </p:cNvPicPr>
          <p:nvPr>
            <p:ph/>
          </p:nvPr>
        </p:nvPicPr>
        <p:blipFill>
          <a:blip r:embed="rId2" cstate="print"/>
          <a:srcRect/>
          <a:stretch>
            <a:fillRect/>
          </a:stretch>
        </p:blipFill>
        <p:spPr>
          <a:xfrm>
            <a:off x="-457200" y="-6934200"/>
            <a:ext cx="10269538" cy="13868400"/>
          </a:xfr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ontent Placeholder 1"/>
          <p:cNvSpPr>
            <a:spLocks noGrp="1"/>
          </p:cNvSpPr>
          <p:nvPr>
            <p:ph/>
          </p:nvPr>
        </p:nvSpPr>
        <p:spPr/>
        <p:txBody>
          <a:bodyPr/>
          <a:lstStyle/>
          <a:p>
            <a:pPr algn="l">
              <a:buFont typeface="Arial" charset="0"/>
              <a:buNone/>
            </a:pPr>
            <a:r>
              <a:rPr lang="en-US" b="1"/>
              <a:t>Naloxone</a:t>
            </a:r>
            <a:r>
              <a:rPr lang="en-US"/>
              <a:t> —indicated if the mothers suspected of using or has received narcotics it should be avoided if the mother has a history of long term opoide abuse bec of the risk of  precipitating acute </a:t>
            </a:r>
          </a:p>
          <a:p>
            <a:pPr algn="l">
              <a:buFont typeface="Arial" charset="0"/>
              <a:buNone/>
            </a:pPr>
            <a:r>
              <a:rPr lang="en-US"/>
              <a:t>withdrawal ,seizure and death </a:t>
            </a:r>
          </a:p>
          <a:p>
            <a:pPr algn="l">
              <a:buFont typeface="Arial" charset="0"/>
              <a:buNone/>
            </a:pPr>
            <a:endParaRPr lang="en-US"/>
          </a:p>
          <a:p>
            <a:pPr algn="l">
              <a:buFont typeface="Arial" charset="0"/>
              <a:buNone/>
            </a:pPr>
            <a:r>
              <a:rPr lang="en-US" b="1"/>
              <a:t>Sodium bicarbonate</a:t>
            </a:r>
            <a:r>
              <a:rPr lang="en-US"/>
              <a:t> — indicated if sever metabolic acidosis is present  , initial dose is 2 mEg/kg </a:t>
            </a:r>
          </a:p>
          <a:p>
            <a:pPr algn="l">
              <a:buFont typeface="Arial" charset="0"/>
              <a:buNone/>
            </a:pPr>
            <a:r>
              <a:rPr lang="en-US"/>
              <a:t> </a:t>
            </a:r>
          </a:p>
          <a:p>
            <a:pPr algn="l"/>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Content Placeholder 1"/>
          <p:cNvSpPr>
            <a:spLocks noGrp="1"/>
          </p:cNvSpPr>
          <p:nvPr>
            <p:ph/>
          </p:nvPr>
        </p:nvSpPr>
        <p:spPr/>
        <p:txBody>
          <a:bodyPr/>
          <a:lstStyle/>
          <a:p>
            <a:pPr marL="514350" indent="-514350" algn="l">
              <a:buFont typeface="Arial" charset="0"/>
              <a:buNone/>
            </a:pPr>
            <a:r>
              <a:rPr lang="en-US"/>
              <a:t>Glucose – in case of hypoglycemia </a:t>
            </a:r>
          </a:p>
          <a:p>
            <a:pPr marL="514350" indent="-514350" algn="l">
              <a:buFont typeface="Arial" charset="0"/>
              <a:buNone/>
            </a:pPr>
            <a:r>
              <a:rPr lang="en-US"/>
              <a:t> hypoglycemia is treated with an infusion of 10% solution of IV glucose infusion dose of 2-3ml/kg followed by a continues infusion</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D1E7C2B-CC85-4EB9-9CD5-3FC5AC556131}"/>
              </a:ext>
            </a:extLst>
          </p:cNvPr>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566987" y="1195388"/>
            <a:ext cx="4010025" cy="4010025"/>
          </a:xfrm>
        </p:spPr>
      </p:pic>
    </p:spTree>
    <p:extLst>
      <p:ext uri="{BB962C8B-B14F-4D97-AF65-F5344CB8AC3E}">
        <p14:creationId xmlns:p14="http://schemas.microsoft.com/office/powerpoint/2010/main" val="2030415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304800"/>
            <a:ext cx="8458200" cy="5821363"/>
          </a:xfrm>
        </p:spPr>
        <p:txBody>
          <a:bodyPr/>
          <a:lstStyle/>
          <a:p>
            <a:r>
              <a:rPr lang="en-US" u="sng" dirty="0">
                <a:solidFill>
                  <a:srgbClr val="FF0000"/>
                </a:solidFill>
              </a:rPr>
              <a:t>full term </a:t>
            </a:r>
            <a:r>
              <a:rPr lang="en-US" dirty="0">
                <a:solidFill>
                  <a:srgbClr val="FF0000"/>
                </a:solidFill>
              </a:rPr>
              <a:t>baby with PDA what most  you do ?</a:t>
            </a:r>
          </a:p>
          <a:p>
            <a:pPr marL="0" indent="0">
              <a:buNone/>
            </a:pPr>
            <a:r>
              <a:rPr lang="en-US" dirty="0">
                <a:solidFill>
                  <a:srgbClr val="FF0000"/>
                </a:solidFill>
              </a:rPr>
              <a:t>Ligation of PDA , NOT give indomethacin </a:t>
            </a:r>
          </a:p>
        </p:txBody>
      </p:sp>
      <p:sp>
        <p:nvSpPr>
          <p:cNvPr id="4" name="نجمة ذات 5 نقاط 3"/>
          <p:cNvSpPr/>
          <p:nvPr/>
        </p:nvSpPr>
        <p:spPr>
          <a:xfrm>
            <a:off x="2209800" y="2895600"/>
            <a:ext cx="1219200" cy="1143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4610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endParaRPr lang="en-US" dirty="0">
              <a:solidFill>
                <a:prstClr val="black"/>
              </a:solidFill>
            </a:endParaRPr>
          </a:p>
        </p:txBody>
      </p:sp>
      <p:sp>
        <p:nvSpPr>
          <p:cNvPr id="7" name="Rectangle 6"/>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228600" y="990600"/>
            <a:ext cx="8915400" cy="4893647"/>
          </a:xfrm>
          <a:prstGeom prst="rect">
            <a:avLst/>
          </a:prstGeom>
          <a:noFill/>
        </p:spPr>
        <p:txBody>
          <a:bodyPr wrap="square" rtlCol="0">
            <a:spAutoFit/>
          </a:bodyPr>
          <a:lstStyle/>
          <a:p>
            <a:r>
              <a:rPr lang="en-US" sz="2400" b="1" dirty="0">
                <a:solidFill>
                  <a:srgbClr val="FF0000"/>
                </a:solidFill>
              </a:rPr>
              <a:t>Fluid leaves the lung </a:t>
            </a:r>
            <a:r>
              <a:rPr lang="en-US" sz="2400" b="1" dirty="0">
                <a:solidFill>
                  <a:prstClr val="black"/>
                </a:solidFill>
              </a:rPr>
              <a:t>, In part , through the trachea , it is either swallowed or squeezed out during vaginal delivery [ thoracic squeezing ]  . The pulmonary lymphatic and venous systems reabsorb the remaining fluid . </a:t>
            </a:r>
          </a:p>
          <a:p>
            <a:pPr>
              <a:buFontTx/>
              <a:buChar char="-"/>
            </a:pPr>
            <a:r>
              <a:rPr lang="en-US" sz="2400" b="1" dirty="0">
                <a:solidFill>
                  <a:prstClr val="black"/>
                </a:solidFill>
              </a:rPr>
              <a:t>Most normal infants require little pressure to spontaneously open the lungs after birth [ 5-10 cm H2O ] .</a:t>
            </a:r>
          </a:p>
          <a:p>
            <a:pPr>
              <a:buFontTx/>
              <a:buChar char="-"/>
            </a:pPr>
            <a:endParaRPr lang="en-US" sz="2400" b="1" dirty="0">
              <a:solidFill>
                <a:prstClr val="black"/>
              </a:solidFill>
            </a:endParaRPr>
          </a:p>
          <a:p>
            <a:pPr>
              <a:buFontTx/>
              <a:buChar char="-"/>
            </a:pPr>
            <a:r>
              <a:rPr lang="en-US" sz="2400" b="1" dirty="0">
                <a:solidFill>
                  <a:prstClr val="black"/>
                </a:solidFill>
              </a:rPr>
              <a:t>With the onset of breathing , pulmonary vascular resistance decreases 8- 10 folds  , partly a result of the mechanics of breathing , and partly a result of the elevated arterial oxygen tensions . </a:t>
            </a:r>
          </a:p>
          <a:p>
            <a:pPr>
              <a:buFontTx/>
              <a:buChar char="-"/>
            </a:pPr>
            <a:r>
              <a:rPr lang="en-US" sz="2400" b="1" dirty="0">
                <a:solidFill>
                  <a:prstClr val="black"/>
                </a:solidFill>
              </a:rPr>
              <a:t>The increased blood flow to the lungs increases the volume of pulmonary venous blood returning to the left atrium .</a:t>
            </a:r>
          </a:p>
          <a:p>
            <a:pPr>
              <a:buFontTx/>
              <a:buChar char="-"/>
            </a:pPr>
            <a:endParaRPr lang="en-US" sz="2400" dirty="0">
              <a:solidFill>
                <a:prstClr val="black"/>
              </a:solidFill>
            </a:endParaRPr>
          </a:p>
        </p:txBody>
      </p:sp>
    </p:spTree>
    <p:extLst>
      <p:ext uri="{BB962C8B-B14F-4D97-AF65-F5344CB8AC3E}">
        <p14:creationId xmlns:p14="http://schemas.microsoft.com/office/powerpoint/2010/main" val="4210539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endParaRPr lang="en-US" dirty="0">
              <a:solidFill>
                <a:prstClr val="black"/>
              </a:solidFill>
            </a:endParaRPr>
          </a:p>
        </p:txBody>
      </p:sp>
      <p:sp>
        <p:nvSpPr>
          <p:cNvPr id="9" name="TextBox 8"/>
          <p:cNvSpPr txBox="1"/>
          <p:nvPr/>
        </p:nvSpPr>
        <p:spPr>
          <a:xfrm>
            <a:off x="152400" y="152400"/>
            <a:ext cx="8839200" cy="7355860"/>
          </a:xfrm>
          <a:prstGeom prst="rect">
            <a:avLst/>
          </a:prstGeom>
          <a:noFill/>
        </p:spPr>
        <p:txBody>
          <a:bodyPr wrap="square" rtlCol="0">
            <a:spAutoFit/>
          </a:bodyPr>
          <a:lstStyle/>
          <a:p>
            <a:pPr>
              <a:buFontTx/>
              <a:buChar char="-"/>
            </a:pPr>
            <a:r>
              <a:rPr lang="en-US" sz="2400" b="1" dirty="0">
                <a:solidFill>
                  <a:srgbClr val="FF0000"/>
                </a:solidFill>
              </a:rPr>
              <a:t>Left </a:t>
            </a:r>
            <a:r>
              <a:rPr lang="en-US" sz="2400" b="1" dirty="0" err="1">
                <a:solidFill>
                  <a:srgbClr val="FF0000"/>
                </a:solidFill>
              </a:rPr>
              <a:t>atrial</a:t>
            </a:r>
            <a:r>
              <a:rPr lang="en-US" sz="2400" b="1" dirty="0">
                <a:solidFill>
                  <a:srgbClr val="FF0000"/>
                </a:solidFill>
              </a:rPr>
              <a:t> pressure Now &gt; Right </a:t>
            </a:r>
            <a:r>
              <a:rPr lang="en-US" sz="2400" b="1" dirty="0" err="1">
                <a:solidFill>
                  <a:srgbClr val="FF0000"/>
                </a:solidFill>
              </a:rPr>
              <a:t>atrial</a:t>
            </a:r>
            <a:r>
              <a:rPr lang="en-US" sz="2400" b="1" dirty="0">
                <a:solidFill>
                  <a:srgbClr val="FF0000"/>
                </a:solidFill>
              </a:rPr>
              <a:t> pressure &gt;&gt; The foramen </a:t>
            </a:r>
            <a:r>
              <a:rPr lang="en-US" sz="2400" b="1" dirty="0" err="1">
                <a:solidFill>
                  <a:srgbClr val="FF0000"/>
                </a:solidFill>
              </a:rPr>
              <a:t>ovale</a:t>
            </a:r>
            <a:r>
              <a:rPr lang="en-US" sz="2400" b="1" dirty="0">
                <a:solidFill>
                  <a:srgbClr val="FF0000"/>
                </a:solidFill>
              </a:rPr>
              <a:t> closes </a:t>
            </a:r>
            <a:r>
              <a:rPr lang="en-US" sz="2400" b="1" dirty="0">
                <a:solidFill>
                  <a:prstClr val="black"/>
                </a:solidFill>
              </a:rPr>
              <a:t>!</a:t>
            </a:r>
          </a:p>
          <a:p>
            <a:pPr>
              <a:buFontTx/>
              <a:buChar char="-"/>
            </a:pPr>
            <a:r>
              <a:rPr lang="en-US" sz="2400" b="1" dirty="0">
                <a:solidFill>
                  <a:prstClr val="black"/>
                </a:solidFill>
              </a:rPr>
              <a:t>As the flow through the pulmonary circulation increases  and arterial oxygen tensions rise , </a:t>
            </a:r>
            <a:r>
              <a:rPr lang="en-US" sz="2400" b="1" dirty="0">
                <a:solidFill>
                  <a:srgbClr val="FF0000"/>
                </a:solidFill>
              </a:rPr>
              <a:t>The ductus </a:t>
            </a:r>
            <a:r>
              <a:rPr lang="en-US" sz="2400" b="1" dirty="0" err="1">
                <a:solidFill>
                  <a:srgbClr val="FF0000"/>
                </a:solidFill>
              </a:rPr>
              <a:t>arteriosus</a:t>
            </a:r>
            <a:r>
              <a:rPr lang="en-US" sz="2400" b="1" dirty="0">
                <a:solidFill>
                  <a:srgbClr val="FF0000"/>
                </a:solidFill>
              </a:rPr>
              <a:t> begins to constrict .</a:t>
            </a:r>
          </a:p>
          <a:p>
            <a:pPr>
              <a:buFontTx/>
              <a:buChar char="-"/>
            </a:pPr>
            <a:r>
              <a:rPr lang="en-US" sz="2400" b="1" dirty="0">
                <a:solidFill>
                  <a:prstClr val="black"/>
                </a:solidFill>
              </a:rPr>
              <a:t>In </a:t>
            </a:r>
            <a:r>
              <a:rPr lang="en-US" sz="2400" b="1" dirty="0">
                <a:solidFill>
                  <a:srgbClr val="FF0000"/>
                </a:solidFill>
              </a:rPr>
              <a:t>term </a:t>
            </a:r>
            <a:r>
              <a:rPr lang="en-US" sz="2400" b="1" dirty="0">
                <a:solidFill>
                  <a:prstClr val="black"/>
                </a:solidFill>
              </a:rPr>
              <a:t>infant , this constriction functionally closes the ductus </a:t>
            </a:r>
            <a:r>
              <a:rPr lang="en-US" sz="2400" b="1" dirty="0" err="1">
                <a:solidFill>
                  <a:prstClr val="black"/>
                </a:solidFill>
              </a:rPr>
              <a:t>arteriosus</a:t>
            </a:r>
            <a:r>
              <a:rPr lang="en-US" sz="2400" b="1" dirty="0">
                <a:solidFill>
                  <a:prstClr val="black"/>
                </a:solidFill>
              </a:rPr>
              <a:t> </a:t>
            </a:r>
            <a:r>
              <a:rPr lang="en-US" sz="2400" b="1" dirty="0">
                <a:solidFill>
                  <a:srgbClr val="FF0000"/>
                </a:solidFill>
              </a:rPr>
              <a:t>within 1 day </a:t>
            </a:r>
            <a:r>
              <a:rPr lang="en-US" sz="2400" b="1" dirty="0">
                <a:solidFill>
                  <a:prstClr val="black"/>
                </a:solidFill>
              </a:rPr>
              <a:t>after birth .</a:t>
            </a:r>
          </a:p>
          <a:p>
            <a:pPr>
              <a:buFontTx/>
              <a:buChar char="-"/>
            </a:pPr>
            <a:r>
              <a:rPr lang="en-US" sz="2400" b="1" dirty="0">
                <a:solidFill>
                  <a:prstClr val="black"/>
                </a:solidFill>
              </a:rPr>
              <a:t>A permanent closure requires thrombosis and fibrosis , a process that may take </a:t>
            </a:r>
            <a:r>
              <a:rPr lang="en-US" sz="2400" b="1" dirty="0">
                <a:solidFill>
                  <a:srgbClr val="FF0000"/>
                </a:solidFill>
              </a:rPr>
              <a:t>several weeks.</a:t>
            </a:r>
          </a:p>
          <a:p>
            <a:pPr>
              <a:buFontTx/>
              <a:buChar char="-"/>
            </a:pPr>
            <a:r>
              <a:rPr lang="en-US" sz="2400" b="1" dirty="0">
                <a:solidFill>
                  <a:prstClr val="black"/>
                </a:solidFill>
              </a:rPr>
              <a:t>In a </a:t>
            </a:r>
            <a:r>
              <a:rPr lang="en-US" sz="2400" b="1" dirty="0">
                <a:solidFill>
                  <a:srgbClr val="FF0000"/>
                </a:solidFill>
              </a:rPr>
              <a:t>premature</a:t>
            </a:r>
            <a:r>
              <a:rPr lang="en-US" sz="2400" b="1" dirty="0">
                <a:solidFill>
                  <a:prstClr val="black"/>
                </a:solidFill>
              </a:rPr>
              <a:t> infant , the ductus </a:t>
            </a:r>
            <a:r>
              <a:rPr lang="en-US" sz="2400" b="1" dirty="0" err="1">
                <a:solidFill>
                  <a:prstClr val="black"/>
                </a:solidFill>
              </a:rPr>
              <a:t>arteriosus</a:t>
            </a:r>
            <a:r>
              <a:rPr lang="en-US" sz="2400" b="1" dirty="0">
                <a:solidFill>
                  <a:prstClr val="black"/>
                </a:solidFill>
              </a:rPr>
              <a:t> is less sensitive to the effects of oxygen , if circulating levels of </a:t>
            </a:r>
            <a:r>
              <a:rPr lang="en-US" sz="2400" b="1" dirty="0" err="1">
                <a:solidFill>
                  <a:prstClr val="black"/>
                </a:solidFill>
              </a:rPr>
              <a:t>vasodilating</a:t>
            </a:r>
            <a:r>
              <a:rPr lang="en-US" sz="2400" b="1" dirty="0">
                <a:solidFill>
                  <a:prstClr val="black"/>
                </a:solidFill>
              </a:rPr>
              <a:t> prostaglandins are elevated , may remain </a:t>
            </a:r>
            <a:r>
              <a:rPr lang="en-US" sz="2400" b="1" dirty="0" err="1">
                <a:solidFill>
                  <a:prstClr val="black"/>
                </a:solidFill>
              </a:rPr>
              <a:t>patenet</a:t>
            </a:r>
            <a:r>
              <a:rPr lang="en-US" sz="2400" b="1" dirty="0">
                <a:solidFill>
                  <a:prstClr val="black"/>
                </a:solidFill>
              </a:rPr>
              <a:t> .</a:t>
            </a:r>
          </a:p>
          <a:p>
            <a:pPr>
              <a:buFontTx/>
              <a:buChar char="-"/>
            </a:pPr>
            <a:r>
              <a:rPr lang="en-US" sz="2400" b="1" dirty="0">
                <a:solidFill>
                  <a:prstClr val="black"/>
                </a:solidFill>
              </a:rPr>
              <a:t>This patency is a common problem in a premature infant with &gt;&gt; RDS !</a:t>
            </a:r>
          </a:p>
          <a:p>
            <a:pPr>
              <a:buFontTx/>
              <a:buChar char="-"/>
            </a:pPr>
            <a:r>
              <a:rPr lang="en-US" sz="2400" b="1" i="1" dirty="0">
                <a:solidFill>
                  <a:srgbClr val="FF0000"/>
                </a:solidFill>
              </a:rPr>
              <a:t>The ductus </a:t>
            </a:r>
            <a:r>
              <a:rPr lang="en-US" sz="2400" b="1" i="1" dirty="0" err="1">
                <a:solidFill>
                  <a:srgbClr val="FF0000"/>
                </a:solidFill>
              </a:rPr>
              <a:t>arteriosus</a:t>
            </a:r>
            <a:r>
              <a:rPr lang="en-US" sz="2400" b="1" i="1" dirty="0">
                <a:solidFill>
                  <a:srgbClr val="FF0000"/>
                </a:solidFill>
              </a:rPr>
              <a:t> mechanism of closure :</a:t>
            </a:r>
            <a:br>
              <a:rPr lang="en-US" sz="2400" b="1" i="1" dirty="0">
                <a:solidFill>
                  <a:srgbClr val="FF0000"/>
                </a:solidFill>
              </a:rPr>
            </a:br>
            <a:r>
              <a:rPr lang="en-US" sz="2400" b="1" i="1" dirty="0">
                <a:solidFill>
                  <a:srgbClr val="FF0000"/>
                </a:solidFill>
              </a:rPr>
              <a:t>At birth the mature lung , initiation of breathing and washing of prostaglandins (vasodilators) and increase in O2 leading to vasoconstriction , closure of the DA </a:t>
            </a:r>
          </a:p>
          <a:p>
            <a:pPr>
              <a:buFontTx/>
              <a:buChar char="-"/>
            </a:pPr>
            <a:endParaRPr lang="en-US" sz="2000" b="1" dirty="0">
              <a:solidFill>
                <a:prstClr val="black"/>
              </a:solidFill>
            </a:endParaRPr>
          </a:p>
          <a:p>
            <a:pPr>
              <a:buFontTx/>
              <a:buChar char="-"/>
            </a:pPr>
            <a:endParaRPr lang="en-US" sz="2000" b="1" dirty="0">
              <a:solidFill>
                <a:prstClr val="black"/>
              </a:solidFill>
            </a:endParaRPr>
          </a:p>
        </p:txBody>
      </p:sp>
    </p:spTree>
    <p:extLst>
      <p:ext uri="{BB962C8B-B14F-4D97-AF65-F5344CB8AC3E}">
        <p14:creationId xmlns:p14="http://schemas.microsoft.com/office/powerpoint/2010/main" val="3003251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5" name="TextBox 4"/>
          <p:cNvSpPr txBox="1"/>
          <p:nvPr/>
        </p:nvSpPr>
        <p:spPr>
          <a:xfrm>
            <a:off x="381000" y="533400"/>
            <a:ext cx="8229600" cy="5693866"/>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buFontTx/>
              <a:buChar char="-"/>
            </a:pPr>
            <a:r>
              <a:rPr lang="de-DE" sz="2800" b="1" dirty="0">
                <a:solidFill>
                  <a:prstClr val="black"/>
                </a:solidFill>
              </a:rPr>
              <a:t> Late changes :</a:t>
            </a:r>
          </a:p>
          <a:p>
            <a:endParaRPr lang="de-DE" sz="2800" b="1" dirty="0">
              <a:solidFill>
                <a:prstClr val="black"/>
              </a:solidFill>
            </a:endParaRPr>
          </a:p>
          <a:p>
            <a:r>
              <a:rPr lang="de-DE" sz="2800" b="1" dirty="0">
                <a:solidFill>
                  <a:prstClr val="black"/>
                </a:solidFill>
              </a:rPr>
              <a:t>During </a:t>
            </a:r>
            <a:r>
              <a:rPr lang="de-DE" sz="2800" b="1" dirty="0">
                <a:solidFill>
                  <a:srgbClr val="FF0000"/>
                </a:solidFill>
              </a:rPr>
              <a:t>the first few months </a:t>
            </a:r>
            <a:r>
              <a:rPr lang="de-DE" sz="2800" b="1" dirty="0">
                <a:solidFill>
                  <a:prstClr val="black"/>
                </a:solidFill>
              </a:rPr>
              <a:t>after birth some vascular channels are transformed into ligaments , these are the following :</a:t>
            </a:r>
          </a:p>
          <a:p>
            <a:r>
              <a:rPr lang="de-DE" sz="2800" b="1" dirty="0">
                <a:solidFill>
                  <a:prstClr val="black"/>
                </a:solidFill>
              </a:rPr>
              <a:t>1- </a:t>
            </a:r>
            <a:r>
              <a:rPr lang="de-DE" sz="2800" b="1" dirty="0">
                <a:solidFill>
                  <a:srgbClr val="FF0000"/>
                </a:solidFill>
              </a:rPr>
              <a:t>Ductus Arteriosus </a:t>
            </a:r>
            <a:r>
              <a:rPr lang="de-DE" sz="2800" b="1" dirty="0">
                <a:solidFill>
                  <a:prstClr val="black"/>
                </a:solidFill>
              </a:rPr>
              <a:t>: becomes the ligament arteriosum.</a:t>
            </a:r>
          </a:p>
          <a:p>
            <a:r>
              <a:rPr lang="de-DE" sz="2800" b="1" dirty="0">
                <a:solidFill>
                  <a:prstClr val="black"/>
                </a:solidFill>
              </a:rPr>
              <a:t>2- </a:t>
            </a:r>
            <a:r>
              <a:rPr lang="de-DE" sz="2800" b="1" dirty="0">
                <a:solidFill>
                  <a:srgbClr val="FF0000"/>
                </a:solidFill>
              </a:rPr>
              <a:t>Ductus Venosus </a:t>
            </a:r>
            <a:r>
              <a:rPr lang="de-DE" sz="2800" b="1" dirty="0">
                <a:solidFill>
                  <a:prstClr val="black"/>
                </a:solidFill>
              </a:rPr>
              <a:t>: </a:t>
            </a:r>
            <a:r>
              <a:rPr lang="en-US" sz="2800" b="1" dirty="0">
                <a:solidFill>
                  <a:prstClr val="black"/>
                </a:solidFill>
                <a:cs typeface="Arial" charset="0"/>
              </a:rPr>
              <a:t>closes at 7-8 days to become </a:t>
            </a:r>
            <a:r>
              <a:rPr lang="en-US" sz="2800" b="1" dirty="0" err="1">
                <a:solidFill>
                  <a:prstClr val="black"/>
                </a:solidFill>
                <a:cs typeface="Arial" charset="0"/>
              </a:rPr>
              <a:t>ligamentum</a:t>
            </a:r>
            <a:r>
              <a:rPr lang="en-US" sz="2800" b="1" dirty="0">
                <a:solidFill>
                  <a:prstClr val="black"/>
                </a:solidFill>
                <a:cs typeface="Arial" charset="0"/>
              </a:rPr>
              <a:t> </a:t>
            </a:r>
            <a:r>
              <a:rPr lang="en-US" sz="2800" b="1" dirty="0" err="1">
                <a:solidFill>
                  <a:prstClr val="black"/>
                </a:solidFill>
                <a:cs typeface="Arial" charset="0"/>
              </a:rPr>
              <a:t>venosum</a:t>
            </a:r>
            <a:r>
              <a:rPr lang="en-US" sz="2800" b="1" dirty="0">
                <a:solidFill>
                  <a:prstClr val="black"/>
                </a:solidFill>
                <a:cs typeface="Arial" charset="0"/>
              </a:rPr>
              <a:t> </a:t>
            </a:r>
            <a:endParaRPr lang="de-DE" sz="2800" b="1" dirty="0">
              <a:solidFill>
                <a:prstClr val="black"/>
              </a:solidFill>
            </a:endParaRPr>
          </a:p>
          <a:p>
            <a:r>
              <a:rPr lang="de-DE" sz="2800" b="1" dirty="0">
                <a:solidFill>
                  <a:prstClr val="black"/>
                </a:solidFill>
              </a:rPr>
              <a:t>3- </a:t>
            </a:r>
            <a:r>
              <a:rPr lang="de-DE" sz="2800" b="1" dirty="0">
                <a:solidFill>
                  <a:srgbClr val="FF0000"/>
                </a:solidFill>
              </a:rPr>
              <a:t>Left umbilical vein </a:t>
            </a:r>
            <a:r>
              <a:rPr lang="de-DE" sz="2800" b="1" dirty="0">
                <a:solidFill>
                  <a:prstClr val="black"/>
                </a:solidFill>
              </a:rPr>
              <a:t>: becomes the ligament teres of the liver .</a:t>
            </a:r>
          </a:p>
          <a:p>
            <a:r>
              <a:rPr lang="de-DE" sz="2800" b="1" dirty="0">
                <a:solidFill>
                  <a:prstClr val="black"/>
                </a:solidFill>
              </a:rPr>
              <a:t>4- </a:t>
            </a:r>
            <a:r>
              <a:rPr lang="de-DE" sz="2800" b="1" dirty="0">
                <a:solidFill>
                  <a:srgbClr val="FF0000"/>
                </a:solidFill>
              </a:rPr>
              <a:t>Umbilical arteries </a:t>
            </a:r>
            <a:r>
              <a:rPr lang="de-DE" sz="2800" b="1" dirty="0">
                <a:solidFill>
                  <a:prstClr val="black"/>
                </a:solidFill>
              </a:rPr>
              <a:t>: become the lateral umbilical ligaments .</a:t>
            </a:r>
            <a:endParaRPr lang="en-US" sz="2400" b="1" dirty="0">
              <a:solidFill>
                <a:prstClr val="black"/>
              </a:solidFill>
            </a:endParaRPr>
          </a:p>
        </p:txBody>
      </p:sp>
    </p:spTree>
    <p:extLst>
      <p:ext uri="{BB962C8B-B14F-4D97-AF65-F5344CB8AC3E}">
        <p14:creationId xmlns:p14="http://schemas.microsoft.com/office/powerpoint/2010/main" val="2229365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5" name="TextBox 4"/>
          <p:cNvSpPr txBox="1"/>
          <p:nvPr/>
        </p:nvSpPr>
        <p:spPr>
          <a:xfrm>
            <a:off x="381000" y="1219200"/>
            <a:ext cx="8229600" cy="4154984"/>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solidFill>
                  <a:srgbClr val="FF0000"/>
                </a:solidFill>
              </a:rPr>
              <a:t>Neonatal Difficulties :</a:t>
            </a:r>
          </a:p>
          <a:p>
            <a:endParaRPr lang="en-US" sz="2400" b="1" dirty="0">
              <a:solidFill>
                <a:prstClr val="black"/>
              </a:solidFill>
            </a:endParaRPr>
          </a:p>
          <a:p>
            <a:r>
              <a:rPr lang="en-US" sz="2400" b="1" dirty="0">
                <a:solidFill>
                  <a:prstClr val="black"/>
                </a:solidFill>
              </a:rPr>
              <a:t>1- Lack of respiratory effort</a:t>
            </a:r>
          </a:p>
          <a:p>
            <a:endParaRPr lang="en-US" sz="2400" b="1" dirty="0">
              <a:solidFill>
                <a:prstClr val="black"/>
              </a:solidFill>
            </a:endParaRPr>
          </a:p>
          <a:p>
            <a:r>
              <a:rPr lang="en-US" sz="2400" b="1" dirty="0">
                <a:solidFill>
                  <a:prstClr val="black"/>
                </a:solidFill>
              </a:rPr>
              <a:t>2- Blockage of the airways </a:t>
            </a:r>
          </a:p>
          <a:p>
            <a:endParaRPr lang="en-US" sz="2400" b="1" dirty="0">
              <a:solidFill>
                <a:prstClr val="black"/>
              </a:solidFill>
            </a:endParaRPr>
          </a:p>
          <a:p>
            <a:r>
              <a:rPr lang="en-US" sz="2400" b="1" dirty="0">
                <a:solidFill>
                  <a:prstClr val="black"/>
                </a:solidFill>
              </a:rPr>
              <a:t>3- Impaired lung function</a:t>
            </a:r>
          </a:p>
          <a:p>
            <a:endParaRPr lang="en-US" sz="2400" b="1" dirty="0">
              <a:solidFill>
                <a:prstClr val="black"/>
              </a:solidFill>
            </a:endParaRPr>
          </a:p>
          <a:p>
            <a:r>
              <a:rPr lang="en-US" sz="2400" b="1" dirty="0">
                <a:solidFill>
                  <a:prstClr val="black"/>
                </a:solidFill>
              </a:rPr>
              <a:t>4- Persistent increased pulmonary vascular resistance</a:t>
            </a:r>
          </a:p>
          <a:p>
            <a:endParaRPr lang="en-US" sz="2400" b="1" dirty="0">
              <a:solidFill>
                <a:prstClr val="black"/>
              </a:solidFill>
            </a:endParaRPr>
          </a:p>
          <a:p>
            <a:r>
              <a:rPr lang="en-US" sz="2400" b="1" dirty="0">
                <a:solidFill>
                  <a:prstClr val="black"/>
                </a:solidFill>
              </a:rPr>
              <a:t>5- Abnormal cardiac structure &amp;/Or function </a:t>
            </a:r>
          </a:p>
        </p:txBody>
      </p:sp>
    </p:spTree>
    <p:extLst>
      <p:ext uri="{BB962C8B-B14F-4D97-AF65-F5344CB8AC3E}">
        <p14:creationId xmlns:p14="http://schemas.microsoft.com/office/powerpoint/2010/main" val="1617137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5" name="TextBox 4"/>
          <p:cNvSpPr txBox="1"/>
          <p:nvPr/>
        </p:nvSpPr>
        <p:spPr>
          <a:xfrm>
            <a:off x="381000" y="1219200"/>
            <a:ext cx="8229600" cy="3416320"/>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solidFill>
                  <a:srgbClr val="4F81BD"/>
                </a:solidFill>
              </a:rPr>
              <a:t>Problems with </a:t>
            </a:r>
            <a:r>
              <a:rPr lang="en-US" sz="2400" b="1" dirty="0">
                <a:solidFill>
                  <a:srgbClr val="FF0000"/>
                </a:solidFill>
              </a:rPr>
              <a:t>preterm</a:t>
            </a:r>
            <a:r>
              <a:rPr lang="en-US" sz="2400" b="1" dirty="0">
                <a:solidFill>
                  <a:srgbClr val="4F81BD"/>
                </a:solidFill>
              </a:rPr>
              <a:t> babies :</a:t>
            </a:r>
          </a:p>
          <a:p>
            <a:endParaRPr lang="en-US" sz="2400" b="1" dirty="0">
              <a:solidFill>
                <a:srgbClr val="4F81BD"/>
              </a:solidFill>
            </a:endParaRPr>
          </a:p>
          <a:p>
            <a:pPr marL="609600" indent="-609600">
              <a:buFont typeface="Calibri" pitchFamily="34" charset="0"/>
              <a:buAutoNum type="arabicPeriod"/>
            </a:pPr>
            <a:r>
              <a:rPr lang="en-US" sz="2400" dirty="0">
                <a:solidFill>
                  <a:srgbClr val="FF0000"/>
                </a:solidFill>
              </a:rPr>
              <a:t>Immature lungs- difficult </a:t>
            </a:r>
            <a:r>
              <a:rPr lang="en-US" sz="2400" dirty="0">
                <a:solidFill>
                  <a:prstClr val="black"/>
                </a:solidFill>
              </a:rPr>
              <a:t>to ventilate and also more vulnerable to injury by PPV;</a:t>
            </a:r>
          </a:p>
          <a:p>
            <a:pPr marL="609600" indent="-609600">
              <a:buFont typeface="Calibri" pitchFamily="34" charset="0"/>
              <a:buAutoNum type="arabicPeriod"/>
            </a:pPr>
            <a:r>
              <a:rPr lang="en-US" sz="2400" dirty="0">
                <a:solidFill>
                  <a:srgbClr val="FF0000"/>
                </a:solidFill>
              </a:rPr>
              <a:t>Immature blood vessels </a:t>
            </a:r>
            <a:r>
              <a:rPr lang="en-US" sz="2400" dirty="0">
                <a:solidFill>
                  <a:prstClr val="black"/>
                </a:solidFill>
              </a:rPr>
              <a:t>in the brain that are prone to hemorrhage; </a:t>
            </a:r>
          </a:p>
          <a:p>
            <a:pPr marL="609600" indent="-609600">
              <a:buFont typeface="Calibri" pitchFamily="34" charset="0"/>
              <a:buAutoNum type="arabicPeriod"/>
            </a:pPr>
            <a:r>
              <a:rPr lang="en-US" sz="2400" dirty="0">
                <a:solidFill>
                  <a:prstClr val="black"/>
                </a:solidFill>
              </a:rPr>
              <a:t>Thin skin &amp; large BSA </a:t>
            </a:r>
            <a:r>
              <a:rPr lang="en-US" sz="2400" dirty="0">
                <a:solidFill>
                  <a:prstClr val="black"/>
                </a:solidFill>
                <a:sym typeface="Wingdings 3" pitchFamily="18" charset="2"/>
              </a:rPr>
              <a:t> R</a:t>
            </a:r>
            <a:r>
              <a:rPr lang="en-US" sz="2400" dirty="0">
                <a:solidFill>
                  <a:prstClr val="black"/>
                </a:solidFill>
              </a:rPr>
              <a:t>apid heat loss; </a:t>
            </a:r>
          </a:p>
          <a:p>
            <a:pPr marL="609600" indent="-609600">
              <a:buFont typeface="Calibri" pitchFamily="34" charset="0"/>
              <a:buAutoNum type="arabicPeriod"/>
            </a:pPr>
            <a:r>
              <a:rPr lang="en-US" sz="2400" dirty="0">
                <a:solidFill>
                  <a:prstClr val="black"/>
                </a:solidFill>
              </a:rPr>
              <a:t>Increased susceptibility to infection; </a:t>
            </a:r>
          </a:p>
          <a:p>
            <a:pPr marL="609600" indent="-609600">
              <a:buFont typeface="Calibri" pitchFamily="34" charset="0"/>
              <a:buAutoNum type="arabicPeriod"/>
            </a:pPr>
            <a:r>
              <a:rPr lang="en-US" sz="2400" dirty="0">
                <a:solidFill>
                  <a:prstClr val="black"/>
                </a:solidFill>
              </a:rPr>
              <a:t>↑ risk of </a:t>
            </a:r>
            <a:r>
              <a:rPr lang="en-US" sz="2400" dirty="0" err="1">
                <a:solidFill>
                  <a:prstClr val="black"/>
                </a:solidFill>
              </a:rPr>
              <a:t>hypovolemic</a:t>
            </a:r>
            <a:r>
              <a:rPr lang="en-US" sz="2400" dirty="0">
                <a:solidFill>
                  <a:prstClr val="black"/>
                </a:solidFill>
              </a:rPr>
              <a:t> shock related to small blood volume</a:t>
            </a:r>
            <a:endParaRPr lang="en-US" sz="2400" b="1" dirty="0">
              <a:solidFill>
                <a:prstClr val="black"/>
              </a:solidFill>
            </a:endParaRPr>
          </a:p>
        </p:txBody>
      </p:sp>
    </p:spTree>
    <p:extLst>
      <p:ext uri="{BB962C8B-B14F-4D97-AF65-F5344CB8AC3E}">
        <p14:creationId xmlns:p14="http://schemas.microsoft.com/office/powerpoint/2010/main" val="2423309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228600" y="838200"/>
            <a:ext cx="8763000" cy="6709529"/>
          </a:xfrm>
          <a:prstGeom prst="rect">
            <a:avLst/>
          </a:prstGeom>
          <a:noFill/>
        </p:spPr>
        <p:txBody>
          <a:bodyPr wrap="square" rtlCol="0">
            <a:spAutoFit/>
          </a:bodyPr>
          <a:lstStyle/>
          <a:p>
            <a:endParaRPr lang="en-US" dirty="0">
              <a:solidFill>
                <a:prstClr val="black"/>
              </a:solidFill>
            </a:endParaRPr>
          </a:p>
          <a:p>
            <a:r>
              <a:rPr lang="en-US" sz="2000" b="1" dirty="0">
                <a:solidFill>
                  <a:prstClr val="black"/>
                </a:solidFill>
              </a:rPr>
              <a:t>Neonatal resuscitation skills are essential for all health care providers who are involved in the delivery of newborns. The transition from fetus to newborn requires intervention by a skilled individual or team in approximately 10% of all deliveries</a:t>
            </a:r>
          </a:p>
          <a:p>
            <a:r>
              <a:rPr lang="en-US" sz="2000" b="1" dirty="0">
                <a:solidFill>
                  <a:srgbClr val="FF0000"/>
                </a:solidFill>
              </a:rPr>
              <a:t>Most newly born babies are delivered vigorous</a:t>
            </a:r>
          </a:p>
          <a:p>
            <a:r>
              <a:rPr lang="en-US" sz="2000" b="1" dirty="0">
                <a:solidFill>
                  <a:srgbClr val="FF0000"/>
                </a:solidFill>
              </a:rPr>
              <a:t>Approximately 10% [ ½ have no risk ]  of newborns require some assistance to begin breathing at birth.</a:t>
            </a:r>
          </a:p>
          <a:p>
            <a:r>
              <a:rPr lang="en-US" sz="2000" b="1" dirty="0">
                <a:solidFill>
                  <a:srgbClr val="FF0000"/>
                </a:solidFill>
              </a:rPr>
              <a:t>Less than 1% require extensive resuscitation measures such as cardiac compressions and medications.</a:t>
            </a:r>
          </a:p>
          <a:p>
            <a:r>
              <a:rPr lang="en-US" sz="2000" b="1" dirty="0">
                <a:solidFill>
                  <a:prstClr val="black"/>
                </a:solidFill>
              </a:rPr>
              <a:t>Although most newly born infants successfully transition from intrauterine to </a:t>
            </a:r>
            <a:r>
              <a:rPr lang="en-US" sz="2000" b="1" dirty="0" err="1">
                <a:solidFill>
                  <a:prstClr val="black"/>
                </a:solidFill>
              </a:rPr>
              <a:t>extrauterine</a:t>
            </a:r>
            <a:r>
              <a:rPr lang="en-US" sz="2000" b="1" dirty="0">
                <a:solidFill>
                  <a:prstClr val="black"/>
                </a:solidFill>
              </a:rPr>
              <a:t> life without special help , but because the large total number of births , a significant number will require some degree of resuscitation .</a:t>
            </a:r>
          </a:p>
          <a:p>
            <a:endParaRPr lang="en-US" sz="2000" b="1" dirty="0">
              <a:solidFill>
                <a:prstClr val="black"/>
              </a:solidFill>
            </a:endParaRPr>
          </a:p>
          <a:p>
            <a:r>
              <a:rPr lang="en-US" sz="2000" b="1" i="1" dirty="0">
                <a:solidFill>
                  <a:srgbClr val="FF0000"/>
                </a:solidFill>
              </a:rPr>
              <a:t>The aim of resuscitation is to prevent neonatal death and adverse long term </a:t>
            </a:r>
            <a:r>
              <a:rPr lang="en-US" sz="2000" b="1" i="1" dirty="0" err="1">
                <a:solidFill>
                  <a:srgbClr val="FF0000"/>
                </a:solidFill>
              </a:rPr>
              <a:t>neurodevelopmental</a:t>
            </a:r>
            <a:r>
              <a:rPr lang="en-US" sz="2000" b="1" i="1" dirty="0">
                <a:solidFill>
                  <a:srgbClr val="FF0000"/>
                </a:solidFill>
              </a:rPr>
              <a:t> </a:t>
            </a:r>
            <a:r>
              <a:rPr lang="en-US" sz="2000" b="1" i="1" dirty="0" err="1">
                <a:solidFill>
                  <a:srgbClr val="FF0000"/>
                </a:solidFill>
              </a:rPr>
              <a:t>sequelae</a:t>
            </a:r>
            <a:r>
              <a:rPr lang="en-US" sz="2000" b="1" i="1" dirty="0">
                <a:solidFill>
                  <a:srgbClr val="FF0000"/>
                </a:solidFill>
              </a:rPr>
              <a:t> associated with </a:t>
            </a:r>
            <a:r>
              <a:rPr lang="en-US" sz="2000" b="1" i="1" dirty="0" err="1">
                <a:solidFill>
                  <a:srgbClr val="FF0000"/>
                </a:solidFill>
              </a:rPr>
              <a:t>perinatal</a:t>
            </a:r>
            <a:r>
              <a:rPr lang="en-US" sz="2000" b="1" i="1" dirty="0">
                <a:solidFill>
                  <a:srgbClr val="FF0000"/>
                </a:solidFill>
              </a:rPr>
              <a:t> asphyxia. : decrease mortality and morbidity from hypoxic-ischemic injury to the tissues &amp; reestablish spontaneous respiration and cardiac output.</a:t>
            </a: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1188798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solidFill>
                <a:prstClr val="black"/>
              </a:solidFill>
            </a:endParaRPr>
          </a:p>
        </p:txBody>
      </p:sp>
      <p:sp>
        <p:nvSpPr>
          <p:cNvPr id="6" name="TextBox 5"/>
          <p:cNvSpPr txBox="1"/>
          <p:nvPr/>
        </p:nvSpPr>
        <p:spPr>
          <a:xfrm>
            <a:off x="381000" y="457200"/>
            <a:ext cx="8305800" cy="5970865"/>
          </a:xfrm>
          <a:prstGeom prst="rect">
            <a:avLst/>
          </a:prstGeom>
          <a:noFill/>
        </p:spPr>
        <p:txBody>
          <a:bodyPr wrap="square" rtlCol="0">
            <a:spAutoFit/>
          </a:bodyPr>
          <a:lstStyle/>
          <a:p>
            <a:r>
              <a:rPr lang="en-US" sz="2000" b="1" dirty="0">
                <a:solidFill>
                  <a:srgbClr val="FF0000"/>
                </a:solidFill>
              </a:rPr>
              <a:t>Anticipation of Resuscitation need :</a:t>
            </a:r>
          </a:p>
          <a:p>
            <a:endParaRPr lang="en-US" sz="2000" b="1" dirty="0">
              <a:solidFill>
                <a:srgbClr val="FF0000"/>
              </a:solidFill>
            </a:endParaRPr>
          </a:p>
          <a:p>
            <a:r>
              <a:rPr lang="en-US" b="1" dirty="0">
                <a:solidFill>
                  <a:prstClr val="black"/>
                </a:solidFill>
              </a:rPr>
              <a:t>Readiness for neonatal resuscitation requires :</a:t>
            </a:r>
          </a:p>
          <a:p>
            <a:pPr>
              <a:buFontTx/>
              <a:buChar char="-"/>
            </a:pPr>
            <a:r>
              <a:rPr lang="en-US" b="1" dirty="0">
                <a:solidFill>
                  <a:srgbClr val="FF0000"/>
                </a:solidFill>
              </a:rPr>
              <a:t>Assessment of </a:t>
            </a:r>
            <a:r>
              <a:rPr lang="en-US" b="1" dirty="0" err="1">
                <a:solidFill>
                  <a:srgbClr val="FF0000"/>
                </a:solidFill>
              </a:rPr>
              <a:t>perinatal</a:t>
            </a:r>
            <a:r>
              <a:rPr lang="en-US" b="1" dirty="0">
                <a:solidFill>
                  <a:srgbClr val="FF0000"/>
                </a:solidFill>
              </a:rPr>
              <a:t> risk</a:t>
            </a:r>
          </a:p>
          <a:p>
            <a:pPr>
              <a:buFontTx/>
              <a:buChar char="-"/>
            </a:pPr>
            <a:r>
              <a:rPr lang="en-US" b="1" dirty="0">
                <a:solidFill>
                  <a:prstClr val="black"/>
                </a:solidFill>
              </a:rPr>
              <a:t>A system to </a:t>
            </a:r>
            <a:r>
              <a:rPr lang="en-US" b="1" dirty="0" err="1">
                <a:solidFill>
                  <a:prstClr val="black"/>
                </a:solidFill>
              </a:rPr>
              <a:t>aasemble</a:t>
            </a:r>
            <a:r>
              <a:rPr lang="en-US" b="1" dirty="0">
                <a:solidFill>
                  <a:prstClr val="black"/>
                </a:solidFill>
              </a:rPr>
              <a:t> the appropriate personnel based on that risk</a:t>
            </a:r>
          </a:p>
          <a:p>
            <a:pPr>
              <a:buFontTx/>
              <a:buChar char="-"/>
            </a:pPr>
            <a:r>
              <a:rPr lang="en-US" b="1" dirty="0">
                <a:solidFill>
                  <a:prstClr val="black"/>
                </a:solidFill>
              </a:rPr>
              <a:t>An organized method for ensuring immediate access to supplies and equipment</a:t>
            </a:r>
          </a:p>
          <a:p>
            <a:pPr>
              <a:buFontTx/>
              <a:buChar char="-"/>
            </a:pPr>
            <a:r>
              <a:rPr lang="en-US" b="1" dirty="0">
                <a:solidFill>
                  <a:prstClr val="black"/>
                </a:solidFill>
              </a:rPr>
              <a:t> </a:t>
            </a:r>
            <a:r>
              <a:rPr lang="en-US" b="1" dirty="0" err="1">
                <a:solidFill>
                  <a:prstClr val="black"/>
                </a:solidFill>
              </a:rPr>
              <a:t>Standarization</a:t>
            </a:r>
            <a:r>
              <a:rPr lang="en-US" b="1" dirty="0">
                <a:solidFill>
                  <a:prstClr val="black"/>
                </a:solidFill>
              </a:rPr>
              <a:t> of behavioral skills that help assure effective teamwork and </a:t>
            </a:r>
            <a:r>
              <a:rPr lang="en-US" b="1" dirty="0" err="1">
                <a:solidFill>
                  <a:prstClr val="black"/>
                </a:solidFill>
              </a:rPr>
              <a:t>communicaton</a:t>
            </a:r>
            <a:r>
              <a:rPr lang="en-US" b="1" dirty="0">
                <a:solidFill>
                  <a:prstClr val="black"/>
                </a:solidFill>
              </a:rPr>
              <a:t>.</a:t>
            </a:r>
          </a:p>
          <a:p>
            <a:pPr>
              <a:buFontTx/>
              <a:buChar char="-"/>
            </a:pPr>
            <a:endParaRPr lang="en-US" b="1" dirty="0">
              <a:solidFill>
                <a:prstClr val="black"/>
              </a:solidFill>
            </a:endParaRPr>
          </a:p>
          <a:p>
            <a:pPr>
              <a:buFontTx/>
              <a:buChar char="-"/>
            </a:pPr>
            <a:r>
              <a:rPr lang="en-US" b="1" dirty="0">
                <a:solidFill>
                  <a:prstClr val="black"/>
                </a:solidFill>
              </a:rPr>
              <a:t>. Therefore, at every birth, no matter how "low risk , because a newborn The need for resuscitation of the newborn infant at birth cannot always be anticipated nor </a:t>
            </a:r>
            <a:r>
              <a:rPr lang="en-US" b="1" dirty="0" err="1">
                <a:solidFill>
                  <a:prstClr val="black"/>
                </a:solidFill>
              </a:rPr>
              <a:t>predictedwithout</a:t>
            </a:r>
            <a:r>
              <a:rPr lang="en-US" b="1" dirty="0">
                <a:solidFill>
                  <a:prstClr val="black"/>
                </a:solidFill>
              </a:rPr>
              <a:t> apparent risk factors may </a:t>
            </a:r>
            <a:r>
              <a:rPr lang="en-US" b="1" dirty="0" err="1">
                <a:solidFill>
                  <a:srgbClr val="FF0000"/>
                </a:solidFill>
              </a:rPr>
              <a:t>unexp</a:t>
            </a:r>
            <a:r>
              <a:rPr lang="en-US" b="1" dirty="0">
                <a:solidFill>
                  <a:srgbClr val="FF0000"/>
                </a:solidFill>
              </a:rPr>
              <a:t>", suitable </a:t>
            </a:r>
            <a:r>
              <a:rPr lang="en-US" b="1" dirty="0">
                <a:solidFill>
                  <a:prstClr val="black"/>
                </a:solidFill>
              </a:rPr>
              <a:t>equipment and staff  must be available and prepared to resuscitate the newborn infant. [ at least </a:t>
            </a:r>
            <a:r>
              <a:rPr lang="en-US" b="1" dirty="0">
                <a:solidFill>
                  <a:srgbClr val="FF0000"/>
                </a:solidFill>
              </a:rPr>
              <a:t>1 person who </a:t>
            </a:r>
            <a:r>
              <a:rPr lang="en-US" b="1" dirty="0">
                <a:solidFill>
                  <a:prstClr val="black"/>
                </a:solidFill>
              </a:rPr>
              <a:t>can perform the initial steps of resuscitation and whose only responsibility is care of the newborn , in the presence of significant </a:t>
            </a:r>
            <a:r>
              <a:rPr lang="en-US" b="1" dirty="0" err="1">
                <a:solidFill>
                  <a:prstClr val="black"/>
                </a:solidFill>
              </a:rPr>
              <a:t>perinatal</a:t>
            </a:r>
            <a:r>
              <a:rPr lang="en-US" b="1" dirty="0">
                <a:solidFill>
                  <a:prstClr val="black"/>
                </a:solidFill>
              </a:rPr>
              <a:t> risk factors : ++ the likelihood of the need for resuscitation . </a:t>
            </a:r>
          </a:p>
          <a:p>
            <a:pPr>
              <a:buFontTx/>
              <a:buChar char="-"/>
            </a:pPr>
            <a:endParaRPr lang="en-US" b="1" dirty="0">
              <a:solidFill>
                <a:prstClr val="black"/>
              </a:solidFill>
            </a:endParaRPr>
          </a:p>
          <a:p>
            <a:r>
              <a:rPr lang="en-US" b="1" dirty="0">
                <a:solidFill>
                  <a:prstClr val="black"/>
                </a:solidFill>
              </a:rPr>
              <a:t>However sometimes risk factors are poor predictors of birth asphyxia. </a:t>
            </a:r>
          </a:p>
          <a:p>
            <a:r>
              <a:rPr lang="en-US" b="1" dirty="0">
                <a:solidFill>
                  <a:srgbClr val="FF0000"/>
                </a:solidFill>
              </a:rPr>
              <a:t>Up to ½  of newborns who require resuscitation have no identifiable risk factors before birth. Therefore it is not enough to be prepared only in cases where one or more risk factors are present</a:t>
            </a:r>
            <a:endParaRPr lang="en-US" dirty="0">
              <a:solidFill>
                <a:prstClr val="black"/>
              </a:solidFill>
            </a:endParaRPr>
          </a:p>
        </p:txBody>
      </p:sp>
    </p:spTree>
    <p:extLst>
      <p:ext uri="{BB962C8B-B14F-4D97-AF65-F5344CB8AC3E}">
        <p14:creationId xmlns:p14="http://schemas.microsoft.com/office/powerpoint/2010/main" val="290191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762000" y="1219200"/>
            <a:ext cx="6553200" cy="1200329"/>
          </a:xfrm>
          <a:prstGeom prst="rect">
            <a:avLst/>
          </a:prstGeom>
          <a:solidFill>
            <a:schemeClr val="accent1">
              <a:lumMod val="60000"/>
              <a:lumOff val="40000"/>
            </a:schemeClr>
          </a:solidFill>
          <a:ln w="57150">
            <a:solidFill>
              <a:schemeClr val="tx1"/>
            </a:solidFill>
          </a:ln>
        </p:spPr>
        <p:txBody>
          <a:bodyPr wrap="square" rtlCol="0">
            <a:spAutoFit/>
          </a:bodyPr>
          <a:lstStyle/>
          <a:p>
            <a:pPr algn="ctr"/>
            <a:r>
              <a:rPr lang="en-US" sz="2400" b="1" dirty="0">
                <a:solidFill>
                  <a:prstClr val="black"/>
                </a:solidFill>
              </a:rPr>
              <a:t>Neonatal </a:t>
            </a:r>
            <a:r>
              <a:rPr lang="en-US" sz="2400" b="1" dirty="0">
                <a:solidFill>
                  <a:srgbClr val="FF0000"/>
                </a:solidFill>
              </a:rPr>
              <a:t>Resuscitation</a:t>
            </a:r>
          </a:p>
          <a:p>
            <a:pPr algn="ctr"/>
            <a:r>
              <a:rPr lang="en-US" sz="2400" b="1" dirty="0">
                <a:solidFill>
                  <a:prstClr val="black"/>
                </a:solidFill>
              </a:rPr>
              <a:t>Newborn </a:t>
            </a:r>
            <a:r>
              <a:rPr lang="en-US" sz="2400" b="1" dirty="0">
                <a:solidFill>
                  <a:srgbClr val="FF0000"/>
                </a:solidFill>
              </a:rPr>
              <a:t>Resuscitation</a:t>
            </a:r>
          </a:p>
          <a:p>
            <a:pPr algn="ctr"/>
            <a:r>
              <a:rPr lang="en-US" sz="2400" b="1" dirty="0">
                <a:solidFill>
                  <a:prstClr val="black"/>
                </a:solidFill>
              </a:rPr>
              <a:t>Delivery room </a:t>
            </a:r>
            <a:r>
              <a:rPr lang="en-US" sz="2400" b="1" dirty="0">
                <a:solidFill>
                  <a:srgbClr val="FF0000"/>
                </a:solidFill>
              </a:rPr>
              <a:t>Resuscitation</a:t>
            </a:r>
          </a:p>
        </p:txBody>
      </p:sp>
      <p:cxnSp>
        <p:nvCxnSpPr>
          <p:cNvPr id="9" name="Straight Arrow Connector 8"/>
          <p:cNvCxnSpPr/>
          <p:nvPr/>
        </p:nvCxnSpPr>
        <p:spPr>
          <a:xfrm>
            <a:off x="2667000" y="2514600"/>
            <a:ext cx="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6400" y="3657600"/>
            <a:ext cx="2133600" cy="1323439"/>
          </a:xfrm>
          <a:prstGeom prst="rect">
            <a:avLst/>
          </a:prstGeom>
          <a:noFill/>
        </p:spPr>
        <p:txBody>
          <a:bodyPr wrap="square" rtlCol="0">
            <a:spAutoFit/>
          </a:bodyPr>
          <a:lstStyle/>
          <a:p>
            <a:pPr algn="ctr"/>
            <a:r>
              <a:rPr lang="en-US" sz="2000" b="1" dirty="0">
                <a:solidFill>
                  <a:prstClr val="black"/>
                </a:solidFill>
              </a:rPr>
              <a:t>Indicates the transition from fetal to extra uterine life </a:t>
            </a:r>
            <a:r>
              <a:rPr lang="en-US" b="1" dirty="0">
                <a:solidFill>
                  <a:prstClr val="black"/>
                </a:solidFill>
              </a:rPr>
              <a:t>.</a:t>
            </a:r>
          </a:p>
        </p:txBody>
      </p:sp>
      <p:cxnSp>
        <p:nvCxnSpPr>
          <p:cNvPr id="11" name="Straight Arrow Connector 10"/>
          <p:cNvCxnSpPr/>
          <p:nvPr/>
        </p:nvCxnSpPr>
        <p:spPr>
          <a:xfrm>
            <a:off x="2667000" y="49530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05000" y="5638800"/>
            <a:ext cx="1905000" cy="1015663"/>
          </a:xfrm>
          <a:prstGeom prst="rect">
            <a:avLst/>
          </a:prstGeom>
          <a:noFill/>
        </p:spPr>
        <p:txBody>
          <a:bodyPr wrap="square" rtlCol="0">
            <a:spAutoFit/>
          </a:bodyPr>
          <a:lstStyle/>
          <a:p>
            <a:r>
              <a:rPr lang="en-US" sz="2000" b="1" dirty="0">
                <a:solidFill>
                  <a:prstClr val="black"/>
                </a:solidFill>
              </a:rPr>
              <a:t>Physiologic changes occur in this transition </a:t>
            </a:r>
          </a:p>
        </p:txBody>
      </p:sp>
      <p:sp>
        <p:nvSpPr>
          <p:cNvPr id="14" name="TextBox 13"/>
          <p:cNvSpPr txBox="1"/>
          <p:nvPr/>
        </p:nvSpPr>
        <p:spPr>
          <a:xfrm>
            <a:off x="1524000" y="5791200"/>
            <a:ext cx="6019800" cy="369332"/>
          </a:xfrm>
          <a:prstGeom prst="rect">
            <a:avLst/>
          </a:prstGeom>
          <a:noFill/>
        </p:spPr>
        <p:txBody>
          <a:bodyPr wrap="square" rtlCol="0">
            <a:spAutoFit/>
          </a:bodyPr>
          <a:lstStyle/>
          <a:p>
            <a:endParaRPr lang="en-US" dirty="0">
              <a:solidFill>
                <a:prstClr val="black"/>
              </a:solidFill>
            </a:endParaRPr>
          </a:p>
        </p:txBody>
      </p:sp>
      <p:cxnSp>
        <p:nvCxnSpPr>
          <p:cNvPr id="17" name="Straight Arrow Connector 16"/>
          <p:cNvCxnSpPr/>
          <p:nvPr/>
        </p:nvCxnSpPr>
        <p:spPr>
          <a:xfrm>
            <a:off x="4953000" y="2514600"/>
            <a:ext cx="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95800" y="3733800"/>
            <a:ext cx="3124200" cy="3139321"/>
          </a:xfrm>
          <a:prstGeom prst="rect">
            <a:avLst/>
          </a:prstGeom>
          <a:noFill/>
        </p:spPr>
        <p:txBody>
          <a:bodyPr wrap="square" rtlCol="0">
            <a:spAutoFit/>
          </a:bodyPr>
          <a:lstStyle/>
          <a:p>
            <a:r>
              <a:rPr lang="en-AU" b="1" dirty="0">
                <a:solidFill>
                  <a:srgbClr val="FF0000"/>
                </a:solidFill>
              </a:rPr>
              <a:t>Series of actions, used to assist newborn babies who have difficulty with making the physiological ‘transition’ </a:t>
            </a:r>
            <a:r>
              <a:rPr lang="en-AU" b="1" dirty="0">
                <a:solidFill>
                  <a:prstClr val="black"/>
                </a:solidFill>
              </a:rPr>
              <a:t>from the intrauterine to </a:t>
            </a:r>
            <a:r>
              <a:rPr lang="en-AU" b="1" dirty="0" err="1">
                <a:solidFill>
                  <a:prstClr val="black"/>
                </a:solidFill>
              </a:rPr>
              <a:t>extrauterine</a:t>
            </a:r>
            <a:r>
              <a:rPr lang="en-AU" b="1" dirty="0">
                <a:solidFill>
                  <a:prstClr val="black"/>
                </a:solidFill>
              </a:rPr>
              <a:t> life , Assists babies who fail to initiate or sustain regular breathing at birth.</a:t>
            </a:r>
            <a:endParaRPr lang="en-IN" dirty="0">
              <a:solidFill>
                <a:prstClr val="black"/>
              </a:solidFill>
            </a:endParaRPr>
          </a:p>
          <a:p>
            <a:endParaRPr lang="en-AU" b="1"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4201038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524000"/>
            <a:ext cx="6934200" cy="461665"/>
          </a:xfrm>
          <a:prstGeom prst="rect">
            <a:avLst/>
          </a:prstGeom>
        </p:spPr>
        <p:txBody>
          <a:bodyPr wrap="square">
            <a:spAutoFit/>
          </a:bodyPr>
          <a:lstStyle/>
          <a:p>
            <a:endParaRPr lang="en-GB" sz="2400" b="1" dirty="0">
              <a:solidFill>
                <a:prstClr val="black"/>
              </a:solidFill>
            </a:endParaRPr>
          </a:p>
        </p:txBody>
      </p:sp>
      <p:sp>
        <p:nvSpPr>
          <p:cNvPr id="5" name="TextBox 4"/>
          <p:cNvSpPr txBox="1"/>
          <p:nvPr/>
        </p:nvSpPr>
        <p:spPr>
          <a:xfrm>
            <a:off x="0" y="0"/>
            <a:ext cx="91440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endParaRPr lang="en-US" sz="3200" b="1" dirty="0">
              <a:solidFill>
                <a:prstClr val="white"/>
              </a:solidFill>
            </a:endParaRPr>
          </a:p>
        </p:txBody>
      </p:sp>
      <p:sp>
        <p:nvSpPr>
          <p:cNvPr id="6" name="TextBox 5"/>
          <p:cNvSpPr txBox="1"/>
          <p:nvPr/>
        </p:nvSpPr>
        <p:spPr>
          <a:xfrm>
            <a:off x="838200" y="2004298"/>
            <a:ext cx="7010400" cy="2339102"/>
          </a:xfrm>
          <a:prstGeom prst="rect">
            <a:avLst/>
          </a:prstGeom>
          <a:noFill/>
        </p:spPr>
        <p:txBody>
          <a:bodyPr wrap="square" rtlCol="0">
            <a:spAutoFit/>
          </a:bodyPr>
          <a:lstStyle/>
          <a:p>
            <a:pPr marL="0" lvl="1"/>
            <a:r>
              <a:rPr lang="en-US" sz="3200" b="1" dirty="0">
                <a:solidFill>
                  <a:srgbClr val="FF0000"/>
                </a:solidFill>
                <a:ea typeface="Calibri" pitchFamily="34" charset="0"/>
                <a:cs typeface="Calibri" pitchFamily="34" charset="0"/>
              </a:rPr>
              <a:t>risk factors are associated with a greater likelihood of having difficulty making a successful transition and of requiring resuscitation :</a:t>
            </a:r>
          </a:p>
          <a:p>
            <a:endParaRPr lang="en-US" b="1" dirty="0">
              <a:solidFill>
                <a:srgbClr val="FF0000"/>
              </a:solidFill>
            </a:endParaRPr>
          </a:p>
        </p:txBody>
      </p:sp>
    </p:spTree>
    <p:extLst>
      <p:ext uri="{BB962C8B-B14F-4D97-AF65-F5344CB8AC3E}">
        <p14:creationId xmlns:p14="http://schemas.microsoft.com/office/powerpoint/2010/main" val="1602665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524000"/>
            <a:ext cx="6934200" cy="461665"/>
          </a:xfrm>
          <a:prstGeom prst="rect">
            <a:avLst/>
          </a:prstGeom>
        </p:spPr>
        <p:txBody>
          <a:bodyPr wrap="square">
            <a:spAutoFit/>
          </a:bodyPr>
          <a:lstStyle/>
          <a:p>
            <a:endParaRPr lang="en-GB" sz="2400" b="1" dirty="0">
              <a:solidFill>
                <a:prstClr val="black"/>
              </a:solidFill>
            </a:endParaRPr>
          </a:p>
        </p:txBody>
      </p:sp>
      <p:sp>
        <p:nvSpPr>
          <p:cNvPr id="5" name="TextBox 4"/>
          <p:cNvSpPr txBox="1"/>
          <p:nvPr/>
        </p:nvSpPr>
        <p:spPr>
          <a:xfrm>
            <a:off x="0" y="0"/>
            <a:ext cx="91440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endParaRPr lang="en-US" sz="3200" b="1" dirty="0">
              <a:solidFill>
                <a:prstClr val="white"/>
              </a:solidFill>
            </a:endParaRPr>
          </a:p>
        </p:txBody>
      </p:sp>
      <p:sp>
        <p:nvSpPr>
          <p:cNvPr id="6" name="TextBox 5"/>
          <p:cNvSpPr txBox="1"/>
          <p:nvPr/>
        </p:nvSpPr>
        <p:spPr>
          <a:xfrm>
            <a:off x="609600" y="1219200"/>
            <a:ext cx="7696200" cy="5078313"/>
          </a:xfrm>
          <a:prstGeom prst="rect">
            <a:avLst/>
          </a:prstGeom>
          <a:noFill/>
        </p:spPr>
        <p:txBody>
          <a:bodyPr wrap="square" rtlCol="0">
            <a:spAutoFit/>
          </a:bodyPr>
          <a:lstStyle/>
          <a:p>
            <a:r>
              <a:rPr lang="en-US" sz="2800" b="1" dirty="0">
                <a:solidFill>
                  <a:srgbClr val="FF0000"/>
                </a:solidFill>
              </a:rPr>
              <a:t>Maternal Risk Factors:</a:t>
            </a:r>
          </a:p>
          <a:p>
            <a:endParaRPr lang="en-US" dirty="0">
              <a:solidFill>
                <a:prstClr val="black"/>
              </a:solidFill>
            </a:endParaRPr>
          </a:p>
          <a:p>
            <a:pPr>
              <a:buFont typeface="Arial" pitchFamily="34" charset="0"/>
              <a:buChar char="•"/>
              <a:defRPr/>
            </a:pPr>
            <a:r>
              <a:rPr lang="en-US" sz="2000" b="1" dirty="0">
                <a:solidFill>
                  <a:prstClr val="black"/>
                </a:solidFill>
              </a:rPr>
              <a:t>Prolonged rupture of membranes (greater than 18 hours)</a:t>
            </a:r>
            <a:endParaRPr lang="ar-JO" sz="2000" b="1" dirty="0">
              <a:solidFill>
                <a:prstClr val="black"/>
              </a:solidFill>
            </a:endParaRPr>
          </a:p>
          <a:p>
            <a:pPr>
              <a:buFont typeface="Arial" pitchFamily="34" charset="0"/>
              <a:buChar char="•"/>
              <a:defRPr/>
            </a:pPr>
            <a:r>
              <a:rPr lang="en-US" sz="2000" b="1" dirty="0">
                <a:solidFill>
                  <a:prstClr val="black"/>
                </a:solidFill>
              </a:rPr>
              <a:t>Bleeding in second or third trimester</a:t>
            </a:r>
            <a:endParaRPr lang="ar-JO" sz="2000" b="1" dirty="0">
              <a:solidFill>
                <a:prstClr val="black"/>
              </a:solidFill>
            </a:endParaRPr>
          </a:p>
          <a:p>
            <a:pPr>
              <a:buFont typeface="Arial" pitchFamily="34" charset="0"/>
              <a:buChar char="•"/>
              <a:defRPr/>
            </a:pPr>
            <a:r>
              <a:rPr lang="en-US" sz="2000" b="1" dirty="0">
                <a:solidFill>
                  <a:prstClr val="black"/>
                </a:solidFill>
              </a:rPr>
              <a:t>Pregnancy induced hypertension or Chronic Hypertension.</a:t>
            </a:r>
            <a:endParaRPr lang="ar-JO" sz="2000" b="1" dirty="0">
              <a:solidFill>
                <a:prstClr val="black"/>
              </a:solidFill>
            </a:endParaRPr>
          </a:p>
          <a:p>
            <a:pPr>
              <a:buFont typeface="Arial" pitchFamily="34" charset="0"/>
              <a:buChar char="•"/>
              <a:defRPr/>
            </a:pPr>
            <a:r>
              <a:rPr lang="en-US" sz="2000" b="1" dirty="0">
                <a:solidFill>
                  <a:prstClr val="black"/>
                </a:solidFill>
              </a:rPr>
              <a:t>Substance abuse.</a:t>
            </a:r>
            <a:endParaRPr lang="ar-JO" sz="2000" b="1" dirty="0">
              <a:solidFill>
                <a:prstClr val="black"/>
              </a:solidFill>
            </a:endParaRPr>
          </a:p>
          <a:p>
            <a:pPr>
              <a:buFont typeface="Arial" pitchFamily="34" charset="0"/>
              <a:buChar char="•"/>
              <a:defRPr/>
            </a:pPr>
            <a:r>
              <a:rPr lang="en-US" sz="2000" b="1" dirty="0">
                <a:solidFill>
                  <a:prstClr val="black"/>
                </a:solidFill>
              </a:rPr>
              <a:t>Drug therapy (e.g. lithium, magnesium, adrenergic blocking agents, narcotics)</a:t>
            </a:r>
            <a:endParaRPr lang="ar-JO" sz="2000" b="1" dirty="0">
              <a:solidFill>
                <a:prstClr val="black"/>
              </a:solidFill>
            </a:endParaRPr>
          </a:p>
          <a:p>
            <a:pPr>
              <a:buFont typeface="Arial" pitchFamily="34" charset="0"/>
              <a:buChar char="•"/>
              <a:defRPr/>
            </a:pPr>
            <a:r>
              <a:rPr lang="en-US" sz="2000" b="1" dirty="0">
                <a:solidFill>
                  <a:prstClr val="black"/>
                </a:solidFill>
              </a:rPr>
              <a:t>Diabetes mellitus</a:t>
            </a:r>
            <a:endParaRPr lang="ar-JO" sz="2000" b="1" dirty="0">
              <a:solidFill>
                <a:prstClr val="black"/>
              </a:solidFill>
            </a:endParaRPr>
          </a:p>
          <a:p>
            <a:pPr>
              <a:buFont typeface="Arial" pitchFamily="34" charset="0"/>
              <a:buChar char="•"/>
              <a:defRPr/>
            </a:pPr>
            <a:r>
              <a:rPr lang="en-US" sz="2000" b="1" dirty="0">
                <a:solidFill>
                  <a:prstClr val="black"/>
                </a:solidFill>
              </a:rPr>
              <a:t>Chronic illness (e.g. </a:t>
            </a:r>
            <a:r>
              <a:rPr lang="en-US" sz="2000" b="1" dirty="0" err="1">
                <a:solidFill>
                  <a:prstClr val="black"/>
                </a:solidFill>
              </a:rPr>
              <a:t>anaemia</a:t>
            </a:r>
            <a:r>
              <a:rPr lang="en-US" sz="2000" b="1" dirty="0">
                <a:solidFill>
                  <a:prstClr val="black"/>
                </a:solidFill>
              </a:rPr>
              <a:t>, cyanotic congenital heart disease)</a:t>
            </a:r>
            <a:endParaRPr lang="ar-JO" sz="2000" b="1" dirty="0">
              <a:solidFill>
                <a:prstClr val="black"/>
              </a:solidFill>
            </a:endParaRPr>
          </a:p>
          <a:p>
            <a:pPr>
              <a:buFont typeface="Arial" pitchFamily="34" charset="0"/>
              <a:buChar char="•"/>
              <a:defRPr/>
            </a:pPr>
            <a:r>
              <a:rPr lang="en-US" sz="2000" b="1" dirty="0">
                <a:solidFill>
                  <a:prstClr val="black"/>
                </a:solidFill>
              </a:rPr>
              <a:t>Maternal pyrexia</a:t>
            </a:r>
            <a:endParaRPr lang="ar-JO" sz="2000" b="1" dirty="0">
              <a:solidFill>
                <a:prstClr val="black"/>
              </a:solidFill>
            </a:endParaRPr>
          </a:p>
          <a:p>
            <a:pPr>
              <a:buFont typeface="Arial" pitchFamily="34" charset="0"/>
              <a:buChar char="•"/>
              <a:defRPr/>
            </a:pPr>
            <a:r>
              <a:rPr lang="en-US" sz="2000" b="1" dirty="0">
                <a:solidFill>
                  <a:prstClr val="black"/>
                </a:solidFill>
              </a:rPr>
              <a:t>Maternal infection  or </a:t>
            </a:r>
            <a:r>
              <a:rPr lang="en-US" sz="2000" b="1" dirty="0" err="1">
                <a:solidFill>
                  <a:prstClr val="black"/>
                </a:solidFill>
              </a:rPr>
              <a:t>Chorioamnionitis</a:t>
            </a:r>
            <a:endParaRPr lang="ar-JO" sz="2000" b="1" dirty="0">
              <a:solidFill>
                <a:prstClr val="black"/>
              </a:solidFill>
            </a:endParaRPr>
          </a:p>
          <a:p>
            <a:pPr>
              <a:buFont typeface="Arial" pitchFamily="34" charset="0"/>
              <a:buChar char="•"/>
              <a:defRPr/>
            </a:pPr>
            <a:r>
              <a:rPr lang="en-US" sz="2000" b="1" dirty="0">
                <a:solidFill>
                  <a:prstClr val="black"/>
                </a:solidFill>
              </a:rPr>
              <a:t>Heavy sedation</a:t>
            </a:r>
            <a:endParaRPr lang="ar-JO" sz="2000" b="1" dirty="0">
              <a:solidFill>
                <a:prstClr val="black"/>
              </a:solidFill>
            </a:endParaRPr>
          </a:p>
          <a:p>
            <a:pPr>
              <a:buFont typeface="Arial" pitchFamily="34" charset="0"/>
              <a:buChar char="•"/>
              <a:defRPr/>
            </a:pPr>
            <a:r>
              <a:rPr lang="en-US" sz="2000" b="1" dirty="0">
                <a:solidFill>
                  <a:prstClr val="black"/>
                </a:solidFill>
              </a:rPr>
              <a:t>Previous fetal or neonatal death</a:t>
            </a:r>
          </a:p>
          <a:p>
            <a:pPr>
              <a:buFont typeface="Arial" pitchFamily="34" charset="0"/>
              <a:buChar char="•"/>
              <a:defRPr/>
            </a:pPr>
            <a:r>
              <a:rPr lang="en-US" sz="2000" b="1" dirty="0">
                <a:solidFill>
                  <a:prstClr val="black"/>
                </a:solidFill>
              </a:rPr>
              <a:t>No prenatal care</a:t>
            </a:r>
            <a:endParaRPr lang="ar-JO" sz="2000" b="1"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618850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524000"/>
            <a:ext cx="6934200" cy="461665"/>
          </a:xfrm>
          <a:prstGeom prst="rect">
            <a:avLst/>
          </a:prstGeom>
        </p:spPr>
        <p:txBody>
          <a:bodyPr wrap="square">
            <a:spAutoFit/>
          </a:bodyPr>
          <a:lstStyle/>
          <a:p>
            <a:endParaRPr lang="en-GB" sz="2400" b="1" dirty="0">
              <a:solidFill>
                <a:prstClr val="black"/>
              </a:solidFill>
            </a:endParaRPr>
          </a:p>
        </p:txBody>
      </p:sp>
      <p:sp>
        <p:nvSpPr>
          <p:cNvPr id="5" name="TextBox 4"/>
          <p:cNvSpPr txBox="1"/>
          <p:nvPr/>
        </p:nvSpPr>
        <p:spPr>
          <a:xfrm>
            <a:off x="0" y="0"/>
            <a:ext cx="91440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endParaRPr lang="en-US" sz="3200" b="1" dirty="0">
              <a:solidFill>
                <a:prstClr val="white"/>
              </a:solidFill>
            </a:endParaRPr>
          </a:p>
        </p:txBody>
      </p:sp>
      <p:sp>
        <p:nvSpPr>
          <p:cNvPr id="6" name="TextBox 5"/>
          <p:cNvSpPr txBox="1"/>
          <p:nvPr/>
        </p:nvSpPr>
        <p:spPr>
          <a:xfrm>
            <a:off x="609600" y="1219200"/>
            <a:ext cx="7696200" cy="5078313"/>
          </a:xfrm>
          <a:prstGeom prst="rect">
            <a:avLst/>
          </a:prstGeom>
          <a:noFill/>
        </p:spPr>
        <p:txBody>
          <a:bodyPr wrap="square" rtlCol="0">
            <a:spAutoFit/>
          </a:bodyPr>
          <a:lstStyle/>
          <a:p>
            <a:r>
              <a:rPr lang="en-US" sz="2800" b="1" dirty="0">
                <a:solidFill>
                  <a:srgbClr val="FF0000"/>
                </a:solidFill>
              </a:rPr>
              <a:t>Fetal Risk Factors:</a:t>
            </a:r>
          </a:p>
          <a:p>
            <a:endParaRPr lang="en-US" dirty="0">
              <a:solidFill>
                <a:prstClr val="black"/>
              </a:solidFill>
            </a:endParaRPr>
          </a:p>
          <a:p>
            <a:pPr>
              <a:buFont typeface="Arial" pitchFamily="34" charset="0"/>
              <a:buChar char="•"/>
              <a:defRPr/>
            </a:pPr>
            <a:r>
              <a:rPr lang="en-US" sz="2000" b="1" dirty="0">
                <a:solidFill>
                  <a:prstClr val="black"/>
                </a:solidFill>
              </a:rPr>
              <a:t>Multiple gestation (e.g. twins, triplets)</a:t>
            </a:r>
            <a:endParaRPr lang="ar-JO" sz="2000" b="1" dirty="0">
              <a:solidFill>
                <a:prstClr val="black"/>
              </a:solidFill>
            </a:endParaRPr>
          </a:p>
          <a:p>
            <a:pPr>
              <a:buFont typeface="Arial" pitchFamily="34" charset="0"/>
              <a:buChar char="•"/>
              <a:defRPr/>
            </a:pPr>
            <a:r>
              <a:rPr lang="en-US" sz="2000" b="1" dirty="0">
                <a:solidFill>
                  <a:prstClr val="black"/>
                </a:solidFill>
              </a:rPr>
              <a:t>Preterm gestation (especially less than 35 weeks)</a:t>
            </a:r>
            <a:endParaRPr lang="ar-JO" sz="2000" b="1" dirty="0">
              <a:solidFill>
                <a:prstClr val="black"/>
              </a:solidFill>
            </a:endParaRPr>
          </a:p>
          <a:p>
            <a:pPr>
              <a:buFont typeface="Arial" pitchFamily="34" charset="0"/>
              <a:buChar char="•"/>
              <a:defRPr/>
            </a:pPr>
            <a:r>
              <a:rPr lang="en-US" sz="2000" b="1" dirty="0">
                <a:solidFill>
                  <a:prstClr val="black"/>
                </a:solidFill>
              </a:rPr>
              <a:t>Post term gestation (greater than 41 weeks)</a:t>
            </a:r>
            <a:endParaRPr lang="ar-JO" sz="2000" b="1" dirty="0">
              <a:solidFill>
                <a:prstClr val="black"/>
              </a:solidFill>
            </a:endParaRPr>
          </a:p>
          <a:p>
            <a:pPr>
              <a:buFont typeface="Arial" pitchFamily="34" charset="0"/>
              <a:buChar char="•"/>
              <a:defRPr/>
            </a:pPr>
            <a:r>
              <a:rPr lang="en-US" sz="2000" b="1" dirty="0">
                <a:solidFill>
                  <a:prstClr val="black"/>
                </a:solidFill>
              </a:rPr>
              <a:t>Fetal growth restriction</a:t>
            </a:r>
            <a:endParaRPr lang="ar-JO" sz="2000" b="1" dirty="0">
              <a:solidFill>
                <a:prstClr val="black"/>
              </a:solidFill>
            </a:endParaRPr>
          </a:p>
          <a:p>
            <a:pPr>
              <a:buFont typeface="Arial" pitchFamily="34" charset="0"/>
              <a:buChar char="•"/>
              <a:defRPr/>
            </a:pPr>
            <a:r>
              <a:rPr lang="en-US" sz="2000" b="1" dirty="0" err="1">
                <a:solidFill>
                  <a:prstClr val="black"/>
                </a:solidFill>
              </a:rPr>
              <a:t>Alloimmune</a:t>
            </a:r>
            <a:r>
              <a:rPr lang="en-US" sz="2000" b="1" dirty="0">
                <a:solidFill>
                  <a:prstClr val="black"/>
                </a:solidFill>
              </a:rPr>
              <a:t> </a:t>
            </a:r>
            <a:r>
              <a:rPr lang="en-US" sz="2000" b="1" dirty="0" err="1">
                <a:solidFill>
                  <a:prstClr val="black"/>
                </a:solidFill>
              </a:rPr>
              <a:t>haemolytic</a:t>
            </a:r>
            <a:r>
              <a:rPr lang="en-US" sz="2000" b="1" dirty="0">
                <a:solidFill>
                  <a:prstClr val="black"/>
                </a:solidFill>
              </a:rPr>
              <a:t> disease (e.g. anti-D, anti-</a:t>
            </a:r>
            <a:r>
              <a:rPr lang="en-US" sz="2000" b="1" dirty="0" err="1">
                <a:solidFill>
                  <a:prstClr val="black"/>
                </a:solidFill>
              </a:rPr>
              <a:t>Kell</a:t>
            </a:r>
            <a:r>
              <a:rPr lang="en-US" sz="2000" b="1" dirty="0">
                <a:solidFill>
                  <a:prstClr val="black"/>
                </a:solidFill>
              </a:rPr>
              <a:t>, especially if fetal </a:t>
            </a:r>
            <a:r>
              <a:rPr lang="en-US" sz="2000" b="1" dirty="0" err="1">
                <a:solidFill>
                  <a:prstClr val="black"/>
                </a:solidFill>
              </a:rPr>
              <a:t>anaemia</a:t>
            </a:r>
            <a:r>
              <a:rPr lang="en-US" sz="2000" b="1" dirty="0">
                <a:solidFill>
                  <a:prstClr val="black"/>
                </a:solidFill>
              </a:rPr>
              <a:t> or </a:t>
            </a:r>
            <a:r>
              <a:rPr lang="en-US" sz="2000" b="1" dirty="0" err="1">
                <a:solidFill>
                  <a:prstClr val="black"/>
                </a:solidFill>
              </a:rPr>
              <a:t>hydrops</a:t>
            </a:r>
            <a:r>
              <a:rPr lang="en-US" sz="2000" b="1" dirty="0">
                <a:solidFill>
                  <a:prstClr val="black"/>
                </a:solidFill>
              </a:rPr>
              <a:t> </a:t>
            </a:r>
            <a:r>
              <a:rPr lang="en-US" sz="2000" b="1" dirty="0" err="1">
                <a:solidFill>
                  <a:prstClr val="black"/>
                </a:solidFill>
              </a:rPr>
              <a:t>fetalis</a:t>
            </a:r>
            <a:r>
              <a:rPr lang="en-US" sz="2000" b="1" dirty="0">
                <a:solidFill>
                  <a:prstClr val="black"/>
                </a:solidFill>
              </a:rPr>
              <a:t> present)</a:t>
            </a:r>
            <a:endParaRPr lang="ar-JO" sz="2000" b="1" dirty="0">
              <a:solidFill>
                <a:prstClr val="black"/>
              </a:solidFill>
            </a:endParaRPr>
          </a:p>
          <a:p>
            <a:pPr>
              <a:buFont typeface="Arial" pitchFamily="34" charset="0"/>
              <a:buChar char="•"/>
              <a:defRPr/>
            </a:pPr>
            <a:r>
              <a:rPr lang="en-US" sz="2000" b="1" dirty="0" err="1">
                <a:solidFill>
                  <a:prstClr val="black"/>
                </a:solidFill>
              </a:rPr>
              <a:t>Polyhydramnios</a:t>
            </a:r>
            <a:r>
              <a:rPr lang="en-US" sz="2000" b="1" dirty="0">
                <a:solidFill>
                  <a:prstClr val="black"/>
                </a:solidFill>
              </a:rPr>
              <a:t> and </a:t>
            </a:r>
            <a:r>
              <a:rPr lang="en-US" sz="2000" b="1" dirty="0" err="1">
                <a:solidFill>
                  <a:prstClr val="black"/>
                </a:solidFill>
              </a:rPr>
              <a:t>oligohydramnios</a:t>
            </a:r>
            <a:endParaRPr lang="ar-JO" sz="2000" b="1" dirty="0">
              <a:solidFill>
                <a:prstClr val="black"/>
              </a:solidFill>
            </a:endParaRPr>
          </a:p>
          <a:p>
            <a:pPr>
              <a:buFont typeface="Arial" pitchFamily="34" charset="0"/>
              <a:buChar char="•"/>
              <a:defRPr/>
            </a:pPr>
            <a:r>
              <a:rPr lang="en-US" sz="2000" b="1" dirty="0">
                <a:solidFill>
                  <a:prstClr val="black"/>
                </a:solidFill>
              </a:rPr>
              <a:t>Reduced fetal movement before onset of </a:t>
            </a:r>
            <a:r>
              <a:rPr lang="en-US" sz="2000" b="1" dirty="0" err="1">
                <a:solidFill>
                  <a:prstClr val="black"/>
                </a:solidFill>
              </a:rPr>
              <a:t>labour</a:t>
            </a:r>
            <a:endParaRPr lang="ar-JO" sz="2000" b="1" dirty="0">
              <a:solidFill>
                <a:prstClr val="black"/>
              </a:solidFill>
            </a:endParaRPr>
          </a:p>
          <a:p>
            <a:pPr>
              <a:buFont typeface="Arial" pitchFamily="34" charset="0"/>
              <a:buChar char="•"/>
              <a:defRPr/>
            </a:pPr>
            <a:r>
              <a:rPr lang="en-US" sz="2000" b="1" dirty="0">
                <a:solidFill>
                  <a:prstClr val="black"/>
                </a:solidFill>
              </a:rPr>
              <a:t>Congenital abnormalities which may effect breathing, cardiovascular function or other aspects of </a:t>
            </a:r>
            <a:r>
              <a:rPr lang="en-US" sz="2000" b="1" dirty="0" err="1">
                <a:solidFill>
                  <a:prstClr val="black"/>
                </a:solidFill>
              </a:rPr>
              <a:t>perinatal</a:t>
            </a:r>
            <a:r>
              <a:rPr lang="en-US" sz="2000" b="1" dirty="0">
                <a:solidFill>
                  <a:prstClr val="black"/>
                </a:solidFill>
              </a:rPr>
              <a:t> transition</a:t>
            </a:r>
            <a:endParaRPr lang="ar-JO" sz="2000" b="1" dirty="0">
              <a:solidFill>
                <a:prstClr val="black"/>
              </a:solidFill>
            </a:endParaRPr>
          </a:p>
          <a:p>
            <a:pPr>
              <a:buFont typeface="Arial" pitchFamily="34" charset="0"/>
              <a:buChar char="•"/>
              <a:defRPr/>
            </a:pPr>
            <a:r>
              <a:rPr lang="en-US" sz="2000" b="1" dirty="0">
                <a:solidFill>
                  <a:prstClr val="black"/>
                </a:solidFill>
              </a:rPr>
              <a:t>Intrauterine infection</a:t>
            </a:r>
            <a:endParaRPr lang="ar-JO" sz="2000" b="1" dirty="0">
              <a:solidFill>
                <a:prstClr val="black"/>
              </a:solidFill>
            </a:endParaRPr>
          </a:p>
          <a:p>
            <a:pPr>
              <a:buFont typeface="Arial" pitchFamily="34" charset="0"/>
              <a:buChar char="•"/>
              <a:defRPr/>
            </a:pPr>
            <a:r>
              <a:rPr lang="en-US" sz="2000" b="1" dirty="0" err="1">
                <a:solidFill>
                  <a:prstClr val="black"/>
                </a:solidFill>
              </a:rPr>
              <a:t>Hydrops</a:t>
            </a:r>
            <a:r>
              <a:rPr lang="en-US" sz="2000" b="1" dirty="0">
                <a:solidFill>
                  <a:prstClr val="black"/>
                </a:solidFill>
              </a:rPr>
              <a:t> </a:t>
            </a:r>
            <a:r>
              <a:rPr lang="en-US" sz="2000" b="1" dirty="0" err="1">
                <a:solidFill>
                  <a:prstClr val="black"/>
                </a:solidFill>
              </a:rPr>
              <a:t>fetalis</a:t>
            </a:r>
            <a:r>
              <a:rPr lang="en-US" sz="2000" b="1" dirty="0">
                <a:solidFill>
                  <a:prstClr val="black"/>
                </a:solidFill>
              </a:rPr>
              <a:t>.</a:t>
            </a:r>
          </a:p>
          <a:p>
            <a:pPr>
              <a:buFont typeface="Arial" pitchFamily="34" charset="0"/>
              <a:buChar char="•"/>
              <a:defRPr/>
            </a:pPr>
            <a:r>
              <a:rPr lang="en-US" sz="2000" b="1" dirty="0">
                <a:solidFill>
                  <a:prstClr val="black"/>
                </a:solidFill>
              </a:rPr>
              <a:t>Large for dates</a:t>
            </a:r>
            <a:r>
              <a:rPr lang="en-US" b="1" dirty="0">
                <a:solidFill>
                  <a:prstClr val="black"/>
                </a:solidFill>
              </a:rPr>
              <a:t>.</a:t>
            </a:r>
          </a:p>
          <a:p>
            <a:endParaRPr lang="en-US" dirty="0">
              <a:solidFill>
                <a:prstClr val="black"/>
              </a:solidFill>
            </a:endParaRPr>
          </a:p>
        </p:txBody>
      </p:sp>
    </p:spTree>
    <p:extLst>
      <p:ext uri="{BB962C8B-B14F-4D97-AF65-F5344CB8AC3E}">
        <p14:creationId xmlns:p14="http://schemas.microsoft.com/office/powerpoint/2010/main" val="2224542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524000"/>
            <a:ext cx="6934200" cy="461665"/>
          </a:xfrm>
          <a:prstGeom prst="rect">
            <a:avLst/>
          </a:prstGeom>
        </p:spPr>
        <p:txBody>
          <a:bodyPr wrap="square">
            <a:spAutoFit/>
          </a:bodyPr>
          <a:lstStyle/>
          <a:p>
            <a:endParaRPr lang="en-GB" sz="2400" b="1" dirty="0">
              <a:solidFill>
                <a:prstClr val="black"/>
              </a:solidFill>
            </a:endParaRPr>
          </a:p>
        </p:txBody>
      </p:sp>
      <p:sp>
        <p:nvSpPr>
          <p:cNvPr id="5" name="TextBox 4"/>
          <p:cNvSpPr txBox="1"/>
          <p:nvPr/>
        </p:nvSpPr>
        <p:spPr>
          <a:xfrm>
            <a:off x="0" y="0"/>
            <a:ext cx="91440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r"/>
            <a:endParaRPr lang="en-US" sz="3200" b="1" dirty="0">
              <a:solidFill>
                <a:prstClr val="white"/>
              </a:solidFill>
            </a:endParaRPr>
          </a:p>
        </p:txBody>
      </p:sp>
      <p:sp>
        <p:nvSpPr>
          <p:cNvPr id="6" name="TextBox 5"/>
          <p:cNvSpPr txBox="1"/>
          <p:nvPr/>
        </p:nvSpPr>
        <p:spPr>
          <a:xfrm>
            <a:off x="609600" y="1219200"/>
            <a:ext cx="7696200" cy="4647426"/>
          </a:xfrm>
          <a:prstGeom prst="rect">
            <a:avLst/>
          </a:prstGeom>
          <a:noFill/>
        </p:spPr>
        <p:txBody>
          <a:bodyPr wrap="square" rtlCol="0">
            <a:spAutoFit/>
          </a:bodyPr>
          <a:lstStyle/>
          <a:p>
            <a:r>
              <a:rPr lang="en-US" sz="2800" b="1" dirty="0" err="1">
                <a:solidFill>
                  <a:srgbClr val="FF0000"/>
                </a:solidFill>
              </a:rPr>
              <a:t>Intrapartum</a:t>
            </a:r>
            <a:r>
              <a:rPr lang="en-US" sz="2800" b="1" dirty="0">
                <a:solidFill>
                  <a:srgbClr val="FF0000"/>
                </a:solidFill>
              </a:rPr>
              <a:t> Risk Factors:</a:t>
            </a:r>
          </a:p>
          <a:p>
            <a:endParaRPr lang="en-US" sz="2800" b="1" dirty="0">
              <a:solidFill>
                <a:srgbClr val="FF0000"/>
              </a:solidFill>
            </a:endParaRPr>
          </a:p>
          <a:p>
            <a:pPr>
              <a:buFont typeface="Arial" pitchFamily="34" charset="0"/>
              <a:buChar char="•"/>
              <a:defRPr/>
            </a:pPr>
            <a:r>
              <a:rPr lang="en-US" sz="2000" b="1" dirty="0">
                <a:solidFill>
                  <a:prstClr val="black"/>
                </a:solidFill>
              </a:rPr>
              <a:t>Non reassuring fetal heart rate patterns on </a:t>
            </a:r>
            <a:r>
              <a:rPr lang="en-US" sz="2000" b="1" dirty="0" err="1">
                <a:solidFill>
                  <a:prstClr val="black"/>
                </a:solidFill>
              </a:rPr>
              <a:t>cardiotocograph</a:t>
            </a:r>
            <a:r>
              <a:rPr lang="en-US" sz="2000" b="1" dirty="0">
                <a:solidFill>
                  <a:prstClr val="black"/>
                </a:solidFill>
              </a:rPr>
              <a:t> (CTG)</a:t>
            </a:r>
            <a:endParaRPr lang="ar-JO" sz="2000" b="1" dirty="0">
              <a:solidFill>
                <a:prstClr val="black"/>
              </a:solidFill>
            </a:endParaRPr>
          </a:p>
          <a:p>
            <a:pPr>
              <a:buFont typeface="Arial" pitchFamily="34" charset="0"/>
              <a:buChar char="•"/>
              <a:defRPr/>
            </a:pPr>
            <a:r>
              <a:rPr lang="en-US" sz="2000" b="1" dirty="0">
                <a:solidFill>
                  <a:prstClr val="black"/>
                </a:solidFill>
              </a:rPr>
              <a:t>Abnormal presentation</a:t>
            </a:r>
            <a:endParaRPr lang="ar-JO" sz="2000" b="1" dirty="0">
              <a:solidFill>
                <a:prstClr val="black"/>
              </a:solidFill>
            </a:endParaRPr>
          </a:p>
          <a:p>
            <a:pPr>
              <a:buFont typeface="Arial" pitchFamily="34" charset="0"/>
              <a:buChar char="•"/>
              <a:defRPr/>
            </a:pPr>
            <a:r>
              <a:rPr lang="en-US" sz="2000" b="1" dirty="0">
                <a:solidFill>
                  <a:prstClr val="black"/>
                </a:solidFill>
              </a:rPr>
              <a:t>Prolapsed cord</a:t>
            </a:r>
            <a:endParaRPr lang="ar-JO" sz="2000" b="1" dirty="0">
              <a:solidFill>
                <a:prstClr val="black"/>
              </a:solidFill>
            </a:endParaRPr>
          </a:p>
          <a:p>
            <a:pPr>
              <a:buFont typeface="Arial" pitchFamily="34" charset="0"/>
              <a:buChar char="•"/>
              <a:defRPr/>
            </a:pPr>
            <a:r>
              <a:rPr lang="en-US" sz="2000" b="1" dirty="0">
                <a:solidFill>
                  <a:prstClr val="black"/>
                </a:solidFill>
              </a:rPr>
              <a:t>Prolonged </a:t>
            </a:r>
            <a:r>
              <a:rPr lang="en-US" sz="2000" b="1" dirty="0" err="1">
                <a:solidFill>
                  <a:prstClr val="black"/>
                </a:solidFill>
              </a:rPr>
              <a:t>labour</a:t>
            </a:r>
            <a:r>
              <a:rPr lang="en-US" sz="2000" b="1" dirty="0">
                <a:solidFill>
                  <a:prstClr val="black"/>
                </a:solidFill>
              </a:rPr>
              <a:t> (or prolonged second stage of </a:t>
            </a:r>
            <a:r>
              <a:rPr lang="en-US" sz="2000" b="1" dirty="0" err="1">
                <a:solidFill>
                  <a:prstClr val="black"/>
                </a:solidFill>
              </a:rPr>
              <a:t>labour</a:t>
            </a:r>
            <a:r>
              <a:rPr lang="en-US" sz="2000" b="1" dirty="0">
                <a:solidFill>
                  <a:prstClr val="black"/>
                </a:solidFill>
              </a:rPr>
              <a:t>)</a:t>
            </a:r>
            <a:endParaRPr lang="ar-JO" sz="2000" b="1" dirty="0">
              <a:solidFill>
                <a:prstClr val="black"/>
              </a:solidFill>
            </a:endParaRPr>
          </a:p>
          <a:p>
            <a:pPr>
              <a:buFont typeface="Arial" pitchFamily="34" charset="0"/>
              <a:buChar char="•"/>
              <a:defRPr/>
            </a:pPr>
            <a:r>
              <a:rPr lang="en-US" sz="2000" b="1" dirty="0" err="1">
                <a:solidFill>
                  <a:prstClr val="black"/>
                </a:solidFill>
              </a:rPr>
              <a:t>Antepartum</a:t>
            </a:r>
            <a:r>
              <a:rPr lang="en-US" sz="2000" b="1" dirty="0">
                <a:solidFill>
                  <a:prstClr val="black"/>
                </a:solidFill>
              </a:rPr>
              <a:t> </a:t>
            </a:r>
            <a:r>
              <a:rPr lang="en-US" sz="2000" b="1" dirty="0" err="1">
                <a:solidFill>
                  <a:prstClr val="black"/>
                </a:solidFill>
              </a:rPr>
              <a:t>haemorrhage</a:t>
            </a:r>
            <a:r>
              <a:rPr lang="en-US" sz="2000" b="1" dirty="0">
                <a:solidFill>
                  <a:prstClr val="black"/>
                </a:solidFill>
              </a:rPr>
              <a:t> (e.g. abruption, placenta </a:t>
            </a:r>
            <a:r>
              <a:rPr lang="en-US" sz="2000" b="1" dirty="0" err="1">
                <a:solidFill>
                  <a:prstClr val="black"/>
                </a:solidFill>
              </a:rPr>
              <a:t>praevia</a:t>
            </a:r>
            <a:r>
              <a:rPr lang="en-US" sz="2000" b="1" dirty="0">
                <a:solidFill>
                  <a:prstClr val="black"/>
                </a:solidFill>
              </a:rPr>
              <a:t>, </a:t>
            </a:r>
            <a:r>
              <a:rPr lang="en-US" sz="2000" b="1" dirty="0" err="1">
                <a:solidFill>
                  <a:prstClr val="black"/>
                </a:solidFill>
              </a:rPr>
              <a:t>vasa</a:t>
            </a:r>
            <a:r>
              <a:rPr lang="en-US" sz="2000" b="1" dirty="0">
                <a:solidFill>
                  <a:prstClr val="black"/>
                </a:solidFill>
              </a:rPr>
              <a:t> </a:t>
            </a:r>
            <a:r>
              <a:rPr lang="en-US" sz="2000" b="1" dirty="0" err="1">
                <a:solidFill>
                  <a:prstClr val="black"/>
                </a:solidFill>
              </a:rPr>
              <a:t>praevia</a:t>
            </a:r>
            <a:r>
              <a:rPr lang="en-US" sz="2000" b="1" dirty="0">
                <a:solidFill>
                  <a:prstClr val="black"/>
                </a:solidFill>
              </a:rPr>
              <a:t>)</a:t>
            </a:r>
            <a:endParaRPr lang="ar-JO" sz="2000" b="1" dirty="0">
              <a:solidFill>
                <a:prstClr val="black"/>
              </a:solidFill>
            </a:endParaRPr>
          </a:p>
          <a:p>
            <a:pPr>
              <a:buFont typeface="Arial" pitchFamily="34" charset="0"/>
              <a:buChar char="•"/>
              <a:defRPr/>
            </a:pPr>
            <a:r>
              <a:rPr lang="en-US" sz="2000" b="1" dirty="0" err="1">
                <a:solidFill>
                  <a:prstClr val="black"/>
                </a:solidFill>
              </a:rPr>
              <a:t>Meconium</a:t>
            </a:r>
            <a:r>
              <a:rPr lang="en-US" sz="2000" b="1" dirty="0">
                <a:solidFill>
                  <a:prstClr val="black"/>
                </a:solidFill>
              </a:rPr>
              <a:t> in the amniotic fluid</a:t>
            </a:r>
            <a:endParaRPr lang="ar-JO" sz="2000" b="1" dirty="0">
              <a:solidFill>
                <a:prstClr val="black"/>
              </a:solidFill>
            </a:endParaRPr>
          </a:p>
          <a:p>
            <a:pPr>
              <a:buFont typeface="Arial" pitchFamily="34" charset="0"/>
              <a:buChar char="•"/>
              <a:defRPr/>
            </a:pPr>
            <a:r>
              <a:rPr lang="en-US" sz="2000" b="1" dirty="0">
                <a:solidFill>
                  <a:prstClr val="black"/>
                </a:solidFill>
              </a:rPr>
              <a:t>Narcotic administration to mother within 4 hours of birth</a:t>
            </a:r>
            <a:endParaRPr lang="ar-JO" sz="2000" b="1" dirty="0">
              <a:solidFill>
                <a:prstClr val="black"/>
              </a:solidFill>
            </a:endParaRPr>
          </a:p>
          <a:p>
            <a:pPr>
              <a:buFont typeface="Arial" pitchFamily="34" charset="0"/>
              <a:buChar char="•"/>
              <a:defRPr/>
            </a:pPr>
            <a:r>
              <a:rPr lang="en-US" sz="2000" b="1" dirty="0">
                <a:solidFill>
                  <a:prstClr val="black"/>
                </a:solidFill>
              </a:rPr>
              <a:t>Forceps birth</a:t>
            </a:r>
            <a:endParaRPr lang="ar-JO" sz="2000" b="1" dirty="0">
              <a:solidFill>
                <a:prstClr val="black"/>
              </a:solidFill>
            </a:endParaRPr>
          </a:p>
          <a:p>
            <a:pPr>
              <a:buFont typeface="Arial" pitchFamily="34" charset="0"/>
              <a:buChar char="•"/>
              <a:defRPr/>
            </a:pPr>
            <a:r>
              <a:rPr lang="en-US" sz="2000" b="1" dirty="0">
                <a:solidFill>
                  <a:prstClr val="black"/>
                </a:solidFill>
              </a:rPr>
              <a:t>Vacuum-assisted (</a:t>
            </a:r>
            <a:r>
              <a:rPr lang="en-US" sz="2000" b="1" dirty="0" err="1">
                <a:solidFill>
                  <a:prstClr val="black"/>
                </a:solidFill>
              </a:rPr>
              <a:t>vento</a:t>
            </a:r>
            <a:r>
              <a:rPr lang="en-US" sz="2000" b="1" dirty="0">
                <a:solidFill>
                  <a:prstClr val="black"/>
                </a:solidFill>
              </a:rPr>
              <a:t>-use) birth</a:t>
            </a:r>
            <a:endParaRPr lang="ar-JO" sz="2000" b="1" dirty="0">
              <a:solidFill>
                <a:prstClr val="black"/>
              </a:solidFill>
            </a:endParaRPr>
          </a:p>
          <a:p>
            <a:pPr>
              <a:buFont typeface="Arial" pitchFamily="34" charset="0"/>
              <a:buChar char="•"/>
              <a:defRPr/>
            </a:pPr>
            <a:r>
              <a:rPr lang="en-US" sz="2000" b="1" dirty="0">
                <a:solidFill>
                  <a:prstClr val="black"/>
                </a:solidFill>
              </a:rPr>
              <a:t>Maternal general </a:t>
            </a:r>
            <a:r>
              <a:rPr lang="en-US" sz="2000" b="1" dirty="0" err="1">
                <a:solidFill>
                  <a:prstClr val="black"/>
                </a:solidFill>
              </a:rPr>
              <a:t>anaesthesia</a:t>
            </a:r>
            <a:endParaRPr lang="ar-JO" sz="2000" b="1" dirty="0">
              <a:solidFill>
                <a:prstClr val="black"/>
              </a:solidFill>
            </a:endParaRPr>
          </a:p>
          <a:p>
            <a:endParaRPr lang="en-US" sz="2000" dirty="0">
              <a:solidFill>
                <a:prstClr val="black"/>
              </a:solidFill>
            </a:endParaRPr>
          </a:p>
        </p:txBody>
      </p:sp>
    </p:spTree>
    <p:extLst>
      <p:ext uri="{BB962C8B-B14F-4D97-AF65-F5344CB8AC3E}">
        <p14:creationId xmlns:p14="http://schemas.microsoft.com/office/powerpoint/2010/main" val="1589952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TextBox 4"/>
          <p:cNvSpPr txBox="1"/>
          <p:nvPr/>
        </p:nvSpPr>
        <p:spPr>
          <a:xfrm>
            <a:off x="272843" y="2673017"/>
            <a:ext cx="8588124" cy="1569660"/>
          </a:xfrm>
          <a:prstGeom prst="rect">
            <a:avLst/>
          </a:prstGeom>
          <a:noFill/>
        </p:spPr>
        <p:txBody>
          <a:bodyPr wrap="square" rtlCol="0">
            <a:spAutoFit/>
          </a:bodyPr>
          <a:lstStyle/>
          <a:p>
            <a:pPr algn="ctr"/>
            <a:r>
              <a:rPr lang="en-US" sz="9600" b="1" dirty="0">
                <a:solidFill>
                  <a:prstClr val="white"/>
                </a:solidFill>
              </a:rPr>
              <a:t>Thank you .</a:t>
            </a:r>
          </a:p>
        </p:txBody>
      </p:sp>
    </p:spTree>
    <p:extLst>
      <p:ext uri="{BB962C8B-B14F-4D97-AF65-F5344CB8AC3E}">
        <p14:creationId xmlns:p14="http://schemas.microsoft.com/office/powerpoint/2010/main" val="2974280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defRPr/>
            </a:pPr>
            <a:r>
              <a:rPr lang="en-US" b="1" i="1" dirty="0">
                <a:solidFill>
                  <a:schemeClr val="accent1">
                    <a:lumMod val="50000"/>
                  </a:schemeClr>
                </a:solidFill>
              </a:rPr>
              <a:t>Newborn </a:t>
            </a:r>
            <a:r>
              <a:rPr lang="en-US" b="1" i="1" dirty="0" err="1">
                <a:solidFill>
                  <a:schemeClr val="accent1">
                    <a:lumMod val="50000"/>
                  </a:schemeClr>
                </a:solidFill>
              </a:rPr>
              <a:t>Resusciation</a:t>
            </a:r>
            <a:endParaRPr lang="ar-JO" b="1" i="1" dirty="0">
              <a:solidFill>
                <a:schemeClr val="accent1">
                  <a:lumMod val="50000"/>
                </a:schemeClr>
              </a:solidFill>
            </a:endParaRPr>
          </a:p>
        </p:txBody>
      </p:sp>
      <p:sp>
        <p:nvSpPr>
          <p:cNvPr id="4" name="عنصر نائب لرقم الشريحة 3"/>
          <p:cNvSpPr>
            <a:spLocks noGrp="1"/>
          </p:cNvSpPr>
          <p:nvPr>
            <p:ph type="sldNum" sz="quarter" idx="12"/>
          </p:nvPr>
        </p:nvSpPr>
        <p:spPr/>
        <p:txBody>
          <a:bodyPr/>
          <a:lstStyle/>
          <a:p>
            <a:pPr>
              <a:defRPr/>
            </a:pPr>
            <a:fld id="{7390CB6F-FDD5-4516-BE68-2435999A6399}" type="slidenum">
              <a:rPr lang="en-US"/>
              <a:pPr>
                <a:defRPr/>
              </a:pPr>
              <a:t>25</a:t>
            </a:fld>
            <a:endParaRPr lang="en-US"/>
          </a:p>
        </p:txBody>
      </p:sp>
      <p:sp>
        <p:nvSpPr>
          <p:cNvPr id="2" name="Subtitle 1"/>
          <p:cNvSpPr>
            <a:spLocks noGrp="1"/>
          </p:cNvSpPr>
          <p:nvPr>
            <p:ph type="subTitle"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t>Preparation</a:t>
            </a:r>
            <a:endParaRPr lang="ar-JO"/>
          </a:p>
        </p:txBody>
      </p:sp>
      <p:sp>
        <p:nvSpPr>
          <p:cNvPr id="3" name="Content Placeholder 2"/>
          <p:cNvSpPr>
            <a:spLocks noGrp="1"/>
          </p:cNvSpPr>
          <p:nvPr>
            <p:ph idx="1"/>
          </p:nvPr>
        </p:nvSpPr>
        <p:spPr/>
        <p:txBody>
          <a:bodyPr rtlCol="0">
            <a:normAutofit fontScale="92500" lnSpcReduction="20000"/>
          </a:bodyPr>
          <a:lstStyle/>
          <a:p>
            <a:pPr marL="514350" indent="-514350" eaLnBrk="1" fontAlgn="auto" hangingPunct="1">
              <a:spcAft>
                <a:spcPts val="0"/>
              </a:spcAft>
              <a:buFont typeface="+mj-lt"/>
              <a:buAutoNum type="arabicPeriod"/>
              <a:defRPr/>
            </a:pPr>
            <a:r>
              <a:rPr lang="en-US" b="1" dirty="0"/>
              <a:t>Personnel :</a:t>
            </a:r>
          </a:p>
          <a:p>
            <a:pPr marL="514350" indent="-514350" eaLnBrk="1" fontAlgn="auto" hangingPunct="1">
              <a:spcAft>
                <a:spcPts val="0"/>
              </a:spcAft>
              <a:buFont typeface="Arial" pitchFamily="34" charset="0"/>
              <a:buChar char="•"/>
              <a:defRPr/>
            </a:pPr>
            <a:r>
              <a:rPr lang="en-US" dirty="0">
                <a:solidFill>
                  <a:srgbClr val="FF0000"/>
                </a:solidFill>
              </a:rPr>
              <a:t>Every Birth attendant must be trained in </a:t>
            </a:r>
            <a:r>
              <a:rPr lang="en-US" dirty="0" err="1">
                <a:solidFill>
                  <a:srgbClr val="FF0000"/>
                </a:solidFill>
              </a:rPr>
              <a:t>Resusitaion</a:t>
            </a:r>
            <a:r>
              <a:rPr lang="en-US" dirty="0"/>
              <a:t>.</a:t>
            </a:r>
          </a:p>
          <a:p>
            <a:pPr marL="1314450" lvl="2" indent="-514350" eaLnBrk="1" fontAlgn="auto" hangingPunct="1">
              <a:spcAft>
                <a:spcPts val="0"/>
              </a:spcAft>
              <a:buFont typeface="Arial" pitchFamily="34" charset="0"/>
              <a:buChar char="•"/>
              <a:defRPr/>
            </a:pPr>
            <a:r>
              <a:rPr lang="en-US" dirty="0"/>
              <a:t>At least two trained people are required for adequate resuscitation involving positive pressure ventilation and chest compressions. Therefore, always call for help.</a:t>
            </a:r>
          </a:p>
          <a:p>
            <a:pPr marL="1314450" lvl="2" indent="-514350" eaLnBrk="1" fontAlgn="auto" hangingPunct="1">
              <a:spcAft>
                <a:spcPts val="0"/>
              </a:spcAft>
              <a:buFont typeface="Arial" pitchFamily="34" charset="0"/>
              <a:buChar char="•"/>
              <a:defRPr/>
            </a:pPr>
            <a:r>
              <a:rPr lang="en-US" dirty="0">
                <a:solidFill>
                  <a:srgbClr val="FF0000"/>
                </a:solidFill>
              </a:rPr>
              <a:t>The most senior person available needs to co-ordinate resuscitation. </a:t>
            </a:r>
            <a:r>
              <a:rPr lang="en-US" sz="2000" dirty="0">
                <a:solidFill>
                  <a:srgbClr val="FF0000"/>
                </a:solidFill>
              </a:rPr>
              <a:t>2</a:t>
            </a:r>
            <a:r>
              <a:rPr lang="en-US" sz="2000" baseline="30000" dirty="0">
                <a:solidFill>
                  <a:srgbClr val="FF0000"/>
                </a:solidFill>
              </a:rPr>
              <a:t>nd</a:t>
            </a:r>
            <a:r>
              <a:rPr lang="en-US" sz="2000" dirty="0">
                <a:solidFill>
                  <a:srgbClr val="FF0000"/>
                </a:solidFill>
              </a:rPr>
              <a:t> senior on circulation, 3</a:t>
            </a:r>
            <a:r>
              <a:rPr lang="en-US" sz="2000" baseline="30000" dirty="0">
                <a:solidFill>
                  <a:srgbClr val="FF0000"/>
                </a:solidFill>
              </a:rPr>
              <a:t>rd</a:t>
            </a:r>
            <a:r>
              <a:rPr lang="en-US" sz="2000" dirty="0">
                <a:solidFill>
                  <a:srgbClr val="FF0000"/>
                </a:solidFill>
              </a:rPr>
              <a:t> senior on </a:t>
            </a:r>
            <a:r>
              <a:rPr lang="en-US" sz="2000" dirty="0" err="1">
                <a:solidFill>
                  <a:srgbClr val="FF0000"/>
                </a:solidFill>
              </a:rPr>
              <a:t>resparotery</a:t>
            </a:r>
            <a:r>
              <a:rPr lang="en-US" sz="2000" dirty="0">
                <a:solidFill>
                  <a:srgbClr val="FF0000"/>
                </a:solidFill>
              </a:rPr>
              <a:t> </a:t>
            </a:r>
            <a:endParaRPr lang="en-US" dirty="0">
              <a:solidFill>
                <a:srgbClr val="FF0000"/>
              </a:solidFill>
            </a:endParaRPr>
          </a:p>
          <a:p>
            <a:pPr marL="1314450" lvl="2" indent="-514350" eaLnBrk="1" fontAlgn="auto" hangingPunct="1">
              <a:spcAft>
                <a:spcPts val="0"/>
              </a:spcAft>
              <a:buFont typeface="Arial" pitchFamily="34" charset="0"/>
              <a:buChar char="•"/>
              <a:defRPr/>
            </a:pPr>
            <a:r>
              <a:rPr lang="en-US" dirty="0"/>
              <a:t>Each person must have a dedicated job. For </a:t>
            </a:r>
            <a:r>
              <a:rPr lang="en-US" dirty="0" err="1"/>
              <a:t>exa</a:t>
            </a:r>
            <a:r>
              <a:rPr lang="en-US" dirty="0"/>
              <a:t>. with three people, one should be solely responsible for airway, one solely responsible for chest compressions and the third person should co-ordinate the resuscitation and administer medication as necessary.</a:t>
            </a:r>
          </a:p>
          <a:p>
            <a:pPr marL="1314450" lvl="2" indent="-514350" eaLnBrk="1" fontAlgn="auto" hangingPunct="1">
              <a:spcAft>
                <a:spcPts val="0"/>
              </a:spcAft>
              <a:buFont typeface="Arial" pitchFamily="34" charset="0"/>
              <a:buChar char="•"/>
              <a:defRPr/>
            </a:pPr>
            <a:endParaRPr lang="en-US" dirty="0"/>
          </a:p>
          <a:p>
            <a:pPr marL="1314450" lvl="2" indent="-514350" eaLnBrk="1" fontAlgn="auto" hangingPunct="1">
              <a:spcAft>
                <a:spcPts val="0"/>
              </a:spcAft>
              <a:buFont typeface="Arial" pitchFamily="34" charset="0"/>
              <a:buChar char="•"/>
              <a:defRPr/>
            </a:pPr>
            <a:endParaRPr lang="ar-JO" dirty="0"/>
          </a:p>
        </p:txBody>
      </p:sp>
      <p:sp>
        <p:nvSpPr>
          <p:cNvPr id="4" name="عنصر نائب لرقم الشريحة 3"/>
          <p:cNvSpPr>
            <a:spLocks noGrp="1"/>
          </p:cNvSpPr>
          <p:nvPr>
            <p:ph type="sldNum" sz="quarter" idx="12"/>
          </p:nvPr>
        </p:nvSpPr>
        <p:spPr/>
        <p:txBody>
          <a:bodyPr/>
          <a:lstStyle/>
          <a:p>
            <a:pPr>
              <a:defRPr/>
            </a:pPr>
            <a:fld id="{59B13D8A-2170-4BA4-A148-3B5CE52C47E9}" type="slidenum">
              <a:rPr lang="en-US"/>
              <a:pPr>
                <a:defRPr/>
              </a:pPr>
              <a:t>26</a:t>
            </a:fld>
            <a:endParaRPr lang="en-US"/>
          </a:p>
        </p:txBody>
      </p:sp>
      <p:sp>
        <p:nvSpPr>
          <p:cNvPr id="2" name="نجمة ذات 5 نقاط 1"/>
          <p:cNvSpPr/>
          <p:nvPr/>
        </p:nvSpPr>
        <p:spPr>
          <a:xfrm>
            <a:off x="1219200" y="3810000"/>
            <a:ext cx="4572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ar-JO"/>
          </a:p>
        </p:txBody>
      </p:sp>
      <p:sp>
        <p:nvSpPr>
          <p:cNvPr id="3" name="Content Placeholder 2"/>
          <p:cNvSpPr>
            <a:spLocks noGrp="1"/>
          </p:cNvSpPr>
          <p:nvPr>
            <p:ph idx="1"/>
          </p:nvPr>
        </p:nvSpPr>
        <p:spPr/>
        <p:txBody>
          <a:bodyPr rtlCol="0">
            <a:normAutofit fontScale="85000" lnSpcReduction="10000"/>
          </a:bodyPr>
          <a:lstStyle/>
          <a:p>
            <a:pPr marL="514350" indent="-514350" eaLnBrk="1" fontAlgn="auto" hangingPunct="1">
              <a:spcAft>
                <a:spcPts val="0"/>
              </a:spcAft>
              <a:buFont typeface="Arial" pitchFamily="34" charset="0"/>
              <a:buNone/>
              <a:defRPr/>
            </a:pPr>
            <a:r>
              <a:rPr lang="en-US" b="1" dirty="0"/>
              <a:t>2. Check equipment :</a:t>
            </a:r>
          </a:p>
          <a:p>
            <a:pPr marL="514350" indent="-514350" eaLnBrk="1" fontAlgn="auto" hangingPunct="1">
              <a:spcAft>
                <a:spcPts val="0"/>
              </a:spcAft>
              <a:buFont typeface="Arial" pitchFamily="34" charset="0"/>
              <a:buChar char="•"/>
              <a:defRPr/>
            </a:pPr>
            <a:r>
              <a:rPr lang="en-US" dirty="0">
                <a:solidFill>
                  <a:srgbClr val="FF0000"/>
                </a:solidFill>
              </a:rPr>
              <a:t>Every Birth  must have resuscitation equipment and supplies in perfect condition.</a:t>
            </a:r>
          </a:p>
          <a:p>
            <a:pPr marL="514350" indent="-514350" eaLnBrk="1" fontAlgn="auto" hangingPunct="1">
              <a:spcAft>
                <a:spcPts val="0"/>
              </a:spcAft>
              <a:buFont typeface="Arial" pitchFamily="34" charset="0"/>
              <a:buChar char="•"/>
              <a:defRPr/>
            </a:pPr>
            <a:r>
              <a:rPr lang="en-US" sz="3000" b="1" dirty="0"/>
              <a:t> </a:t>
            </a:r>
            <a:r>
              <a:rPr lang="en-US" sz="3000" dirty="0"/>
              <a:t>Resuscitation equipment should be checked at least daily and after each usage.</a:t>
            </a:r>
          </a:p>
          <a:p>
            <a:pPr marL="514350" indent="-514350" eaLnBrk="1" fontAlgn="auto" hangingPunct="1">
              <a:spcAft>
                <a:spcPts val="0"/>
              </a:spcAft>
              <a:buFont typeface="Arial" pitchFamily="34" charset="0"/>
              <a:buChar char="•"/>
              <a:defRPr/>
            </a:pPr>
            <a:r>
              <a:rPr lang="en-US" sz="3000" dirty="0"/>
              <a:t>When use is anticipated at a birth recheck equipment including(medical air and oxygen supply, suction, positive pressure devices, resuscitation equipment, </a:t>
            </a:r>
            <a:r>
              <a:rPr lang="en-US" sz="3000" dirty="0" err="1"/>
              <a:t>largyngoscope</a:t>
            </a:r>
            <a:r>
              <a:rPr lang="en-US" sz="3000" dirty="0"/>
              <a:t>, and </a:t>
            </a:r>
            <a:r>
              <a:rPr lang="en-US" sz="3000" dirty="0" err="1"/>
              <a:t>endotracheal</a:t>
            </a:r>
            <a:r>
              <a:rPr lang="en-US" sz="3000" dirty="0"/>
              <a:t> tubes).</a:t>
            </a:r>
            <a:r>
              <a:rPr lang="en-US" sz="3000" b="1" dirty="0"/>
              <a:t> </a:t>
            </a:r>
          </a:p>
          <a:p>
            <a:pPr marL="514350" indent="-514350" eaLnBrk="1" fontAlgn="auto" hangingPunct="1">
              <a:spcAft>
                <a:spcPts val="0"/>
              </a:spcAft>
              <a:buFont typeface="Arial" pitchFamily="34" charset="0"/>
              <a:buChar char="•"/>
              <a:defRPr/>
            </a:pPr>
            <a:r>
              <a:rPr lang="en-US" sz="3000" dirty="0">
                <a:solidFill>
                  <a:srgbClr val="FF0000"/>
                </a:solidFill>
              </a:rPr>
              <a:t>When no equipment is available, mouth to mouth-and-nose breathing should be done. </a:t>
            </a:r>
            <a:endParaRPr lang="en-US" sz="3000" b="1" dirty="0">
              <a:solidFill>
                <a:srgbClr val="FF0000"/>
              </a:solidFill>
            </a:endParaRPr>
          </a:p>
          <a:p>
            <a:pPr marL="514350" indent="-514350" eaLnBrk="1" fontAlgn="auto" hangingPunct="1">
              <a:spcAft>
                <a:spcPts val="0"/>
              </a:spcAft>
              <a:buFont typeface="Arial" pitchFamily="34" charset="0"/>
              <a:buNone/>
              <a:defRPr/>
            </a:pPr>
            <a:endParaRPr lang="ar-JO" dirty="0"/>
          </a:p>
        </p:txBody>
      </p:sp>
      <p:sp>
        <p:nvSpPr>
          <p:cNvPr id="4" name="عنصر نائب لرقم الشريحة 3"/>
          <p:cNvSpPr>
            <a:spLocks noGrp="1"/>
          </p:cNvSpPr>
          <p:nvPr>
            <p:ph type="sldNum" sz="quarter" idx="12"/>
          </p:nvPr>
        </p:nvSpPr>
        <p:spPr/>
        <p:txBody>
          <a:bodyPr/>
          <a:lstStyle/>
          <a:p>
            <a:pPr>
              <a:defRPr/>
            </a:pPr>
            <a:fld id="{C43085ED-403C-4085-BA63-F2EEF26FD401}" type="slidenum">
              <a:rPr lang="en-US"/>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533400"/>
            <a:ext cx="7391400" cy="685800"/>
          </a:xfrm>
          <a:scene3d>
            <a:camera prst="obliqueTopLeft"/>
            <a:lightRig rig="threePt" dir="t"/>
          </a:scene3d>
          <a:sp3d>
            <a:bevelT w="165100" prst="coolSlant"/>
          </a:sp3d>
        </p:spPr>
        <p:style>
          <a:lnRef idx="3">
            <a:schemeClr val="lt1"/>
          </a:lnRef>
          <a:fillRef idx="1">
            <a:schemeClr val="accent1"/>
          </a:fillRef>
          <a:effectRef idx="1">
            <a:schemeClr val="accent1"/>
          </a:effectRef>
          <a:fontRef idx="minor">
            <a:schemeClr val="lt1"/>
          </a:fontRef>
        </p:style>
        <p:txBody>
          <a:bodyPr rtlCol="1">
            <a:normAutofit/>
          </a:bodyPr>
          <a:lstStyle/>
          <a:p>
            <a:pPr algn="ctr" eaLnBrk="1" fontAlgn="auto" hangingPunct="1">
              <a:spcAft>
                <a:spcPts val="0"/>
              </a:spcAft>
              <a:buFont typeface="Arial" pitchFamily="34" charset="0"/>
              <a:buChar char="•"/>
              <a:defRPr/>
            </a:pPr>
            <a:r>
              <a:rPr lang="en-US" sz="3600" b="1" dirty="0">
                <a:latin typeface="Times New Roman" panose="02020603050405020304" pitchFamily="18" charset="0"/>
                <a:cs typeface="Times New Roman" panose="02020603050405020304" pitchFamily="18" charset="0"/>
              </a:rPr>
              <a:t>Suction equipment</a:t>
            </a:r>
          </a:p>
        </p:txBody>
      </p:sp>
      <p:graphicFrame>
        <p:nvGraphicFramePr>
          <p:cNvPr id="6" name="Diagram 5"/>
          <p:cNvGraphicFramePr/>
          <p:nvPr/>
        </p:nvGraphicFramePr>
        <p:xfrm>
          <a:off x="304800" y="1447800"/>
          <a:ext cx="8610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نجمة ذات 5 نقاط 1"/>
          <p:cNvSpPr/>
          <p:nvPr/>
        </p:nvSpPr>
        <p:spPr>
          <a:xfrm>
            <a:off x="76200" y="228600"/>
            <a:ext cx="5334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28600"/>
            <a:ext cx="8229600" cy="1143000"/>
          </a:xfrm>
        </p:spPr>
        <p:txBody>
          <a:bodyPr/>
          <a:lstStyle/>
          <a:p>
            <a:pPr eaLnBrk="1" hangingPunct="1"/>
            <a:r>
              <a:rPr lang="en-US"/>
              <a:t>Intubation equipment</a:t>
            </a:r>
          </a:p>
        </p:txBody>
      </p:sp>
      <p:graphicFrame>
        <p:nvGraphicFramePr>
          <p:cNvPr id="5" name="Content Placeholder 4"/>
          <p:cNvGraphicFramePr>
            <a:graphicFrameLocks noGrp="1"/>
          </p:cNvGraphicFramePr>
          <p:nvPr>
            <p:ph idx="1"/>
          </p:nvPr>
        </p:nvGraphicFramePr>
        <p:xfrm>
          <a:off x="209550" y="862013"/>
          <a:ext cx="8915400" cy="5943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نجمة ذات 5 نقاط 1"/>
          <p:cNvSpPr/>
          <p:nvPr/>
        </p:nvSpPr>
        <p:spPr>
          <a:xfrm>
            <a:off x="228600" y="266700"/>
            <a:ext cx="6096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endParaRPr lang="en-US" dirty="0">
              <a:solidFill>
                <a:prstClr val="black"/>
              </a:solidFill>
            </a:endParaRPr>
          </a:p>
        </p:txBody>
      </p:sp>
      <p:sp>
        <p:nvSpPr>
          <p:cNvPr id="7" name="Rectangle 6"/>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304800" y="838200"/>
            <a:ext cx="8686800" cy="6130909"/>
          </a:xfrm>
          <a:prstGeom prst="rect">
            <a:avLst/>
          </a:prstGeom>
          <a:noFill/>
        </p:spPr>
        <p:txBody>
          <a:bodyPr wrap="square" rtlCol="0">
            <a:spAutoFit/>
          </a:bodyPr>
          <a:lstStyle/>
          <a:p>
            <a:pPr>
              <a:lnSpc>
                <a:spcPct val="90000"/>
              </a:lnSpc>
            </a:pPr>
            <a:r>
              <a:rPr lang="en-US" sz="2800" b="1" dirty="0">
                <a:solidFill>
                  <a:srgbClr val="FF0000"/>
                </a:solidFill>
              </a:rPr>
              <a:t>The fetus circulation :</a:t>
            </a:r>
          </a:p>
          <a:p>
            <a:pPr>
              <a:lnSpc>
                <a:spcPct val="90000"/>
              </a:lnSpc>
            </a:pPr>
            <a:endParaRPr lang="ar-JO" sz="2800" b="1" dirty="0">
              <a:solidFill>
                <a:srgbClr val="FF0000"/>
              </a:solidFill>
            </a:endParaRPr>
          </a:p>
          <a:p>
            <a:pPr>
              <a:lnSpc>
                <a:spcPct val="90000"/>
              </a:lnSpc>
            </a:pPr>
            <a:r>
              <a:rPr lang="en-US" sz="2400" b="1" dirty="0">
                <a:solidFill>
                  <a:prstClr val="black"/>
                </a:solidFill>
                <a:cs typeface="Arial" charset="0"/>
              </a:rPr>
              <a:t>Placenta [ </a:t>
            </a:r>
            <a:r>
              <a:rPr lang="en-US" sz="2400" b="1" dirty="0">
                <a:solidFill>
                  <a:srgbClr val="FF0000"/>
                </a:solidFill>
                <a:cs typeface="Arial" charset="0"/>
              </a:rPr>
              <a:t>Maternal blood</a:t>
            </a:r>
            <a:r>
              <a:rPr lang="en-US" sz="2400" b="1" dirty="0">
                <a:solidFill>
                  <a:prstClr val="black"/>
                </a:solidFill>
                <a:cs typeface="Arial" charset="0"/>
              </a:rPr>
              <a:t> ] &gt;&gt;  to </a:t>
            </a:r>
            <a:r>
              <a:rPr lang="en-US" sz="2400" b="1" dirty="0">
                <a:solidFill>
                  <a:srgbClr val="FF0000"/>
                </a:solidFill>
                <a:cs typeface="Arial" charset="0"/>
              </a:rPr>
              <a:t>umbilical vein </a:t>
            </a:r>
            <a:r>
              <a:rPr lang="en-US" sz="2400" b="1" dirty="0">
                <a:solidFill>
                  <a:prstClr val="black"/>
                </a:solidFill>
                <a:cs typeface="Arial" charset="0"/>
              </a:rPr>
              <a:t>then 50% will go to the liver then </a:t>
            </a:r>
            <a:r>
              <a:rPr lang="en-US" sz="2400" b="1" dirty="0">
                <a:solidFill>
                  <a:srgbClr val="FF0000"/>
                </a:solidFill>
                <a:cs typeface="Arial" charset="0"/>
              </a:rPr>
              <a:t>hepatic vein </a:t>
            </a:r>
            <a:r>
              <a:rPr lang="en-US" sz="2400" b="1" dirty="0">
                <a:solidFill>
                  <a:prstClr val="black"/>
                </a:solidFill>
                <a:cs typeface="Arial" charset="0"/>
              </a:rPr>
              <a:t>[portal circulation] and 50% to the </a:t>
            </a:r>
            <a:r>
              <a:rPr lang="en-US" sz="2400" b="1" dirty="0">
                <a:solidFill>
                  <a:srgbClr val="FF0000"/>
                </a:solidFill>
                <a:cs typeface="Arial" charset="0"/>
              </a:rPr>
              <a:t>ductus </a:t>
            </a:r>
            <a:r>
              <a:rPr lang="en-US" sz="2400" b="1" dirty="0" err="1">
                <a:solidFill>
                  <a:srgbClr val="FF0000"/>
                </a:solidFill>
                <a:cs typeface="Arial" charset="0"/>
              </a:rPr>
              <a:t>venosus</a:t>
            </a:r>
            <a:r>
              <a:rPr lang="en-US" sz="2400" b="1" dirty="0">
                <a:solidFill>
                  <a:srgbClr val="FF0000"/>
                </a:solidFill>
                <a:cs typeface="Arial" charset="0"/>
              </a:rPr>
              <a:t> </a:t>
            </a:r>
            <a:r>
              <a:rPr lang="en-US" sz="2400" b="1" dirty="0">
                <a:solidFill>
                  <a:prstClr val="black"/>
                </a:solidFill>
                <a:cs typeface="Arial" charset="0"/>
              </a:rPr>
              <a:t>then to the </a:t>
            </a:r>
            <a:r>
              <a:rPr lang="en-US" sz="2400" b="1" dirty="0">
                <a:solidFill>
                  <a:srgbClr val="FF0000"/>
                </a:solidFill>
                <a:cs typeface="Arial" charset="0"/>
              </a:rPr>
              <a:t>Inferior vena cava </a:t>
            </a:r>
            <a:r>
              <a:rPr lang="en-US" sz="2400" b="1" dirty="0">
                <a:solidFill>
                  <a:prstClr val="black"/>
                </a:solidFill>
                <a:cs typeface="Arial" charset="0"/>
              </a:rPr>
              <a:t>&gt;&gt; to the </a:t>
            </a:r>
            <a:r>
              <a:rPr lang="en-US" sz="2400" b="1" dirty="0">
                <a:solidFill>
                  <a:srgbClr val="FF0000"/>
                </a:solidFill>
                <a:cs typeface="Arial" charset="0"/>
              </a:rPr>
              <a:t>Right atrium : </a:t>
            </a:r>
          </a:p>
          <a:p>
            <a:pPr>
              <a:lnSpc>
                <a:spcPct val="90000"/>
              </a:lnSpc>
            </a:pPr>
            <a:r>
              <a:rPr lang="en-US" sz="2400" b="1" dirty="0">
                <a:solidFill>
                  <a:prstClr val="black"/>
                </a:solidFill>
                <a:cs typeface="Arial" charset="0"/>
              </a:rPr>
              <a:t>1-  30% will go to the left atrium through the foramen </a:t>
            </a:r>
            <a:r>
              <a:rPr lang="en-US" sz="2400" b="1" dirty="0" err="1">
                <a:solidFill>
                  <a:prstClr val="black"/>
                </a:solidFill>
                <a:cs typeface="Arial" charset="0"/>
              </a:rPr>
              <a:t>ovale</a:t>
            </a:r>
            <a:r>
              <a:rPr lang="en-US" sz="2400" b="1" dirty="0">
                <a:solidFill>
                  <a:prstClr val="black"/>
                </a:solidFill>
                <a:cs typeface="Arial" charset="0"/>
              </a:rPr>
              <a:t> then to the aorta (well oxygenated)</a:t>
            </a:r>
            <a:r>
              <a:rPr lang="ar-JO" sz="2400" b="1" dirty="0">
                <a:solidFill>
                  <a:prstClr val="black"/>
                </a:solidFill>
              </a:rPr>
              <a:t> </a:t>
            </a:r>
          </a:p>
          <a:p>
            <a:pPr>
              <a:lnSpc>
                <a:spcPct val="90000"/>
              </a:lnSpc>
            </a:pPr>
            <a:r>
              <a:rPr lang="en-US" sz="2400" b="1" dirty="0">
                <a:solidFill>
                  <a:prstClr val="black"/>
                </a:solidFill>
                <a:cs typeface="Arial" charset="0"/>
              </a:rPr>
              <a:t>2-  70% to the right ventricle then the pulmonary artery , from there 10% goes to the lung for nutrition and 90% to the aorta through ductus </a:t>
            </a:r>
            <a:r>
              <a:rPr lang="en-US" sz="2400" b="1" dirty="0" err="1">
                <a:solidFill>
                  <a:prstClr val="black"/>
                </a:solidFill>
                <a:cs typeface="Arial" charset="0"/>
              </a:rPr>
              <a:t>arteriosus</a:t>
            </a:r>
            <a:r>
              <a:rPr lang="en-US" sz="2400" b="1" dirty="0">
                <a:solidFill>
                  <a:prstClr val="black"/>
                </a:solidFill>
                <a:cs typeface="Arial" charset="0"/>
              </a:rPr>
              <a:t> .</a:t>
            </a:r>
          </a:p>
          <a:p>
            <a:pPr>
              <a:lnSpc>
                <a:spcPct val="90000"/>
              </a:lnSpc>
            </a:pPr>
            <a:endParaRPr lang="en-US" sz="2400" b="1" dirty="0">
              <a:solidFill>
                <a:prstClr val="black"/>
              </a:solidFill>
              <a:cs typeface="Arial" charset="0"/>
            </a:endParaRPr>
          </a:p>
          <a:p>
            <a:pPr>
              <a:lnSpc>
                <a:spcPct val="90000"/>
              </a:lnSpc>
            </a:pPr>
            <a:r>
              <a:rPr lang="en-US" sz="2400" b="1" dirty="0">
                <a:solidFill>
                  <a:prstClr val="black"/>
                </a:solidFill>
              </a:rPr>
              <a:t>three shunts exist to permit much of the blood returning to the right side of the heart to continue directly into the systemic circulation, by passing the pulmonary circulation; these shunts are (a) the foramen </a:t>
            </a:r>
            <a:r>
              <a:rPr lang="en-US" sz="2400" b="1" dirty="0" err="1">
                <a:solidFill>
                  <a:prstClr val="black"/>
                </a:solidFill>
              </a:rPr>
              <a:t>ovale</a:t>
            </a:r>
            <a:r>
              <a:rPr lang="en-US" sz="2400" b="1" dirty="0">
                <a:solidFill>
                  <a:prstClr val="black"/>
                </a:solidFill>
              </a:rPr>
              <a:t> in the atrial septum, (b) the </a:t>
            </a:r>
            <a:r>
              <a:rPr lang="en-US" sz="2400" b="1" dirty="0" err="1">
                <a:solidFill>
                  <a:prstClr val="black"/>
                </a:solidFill>
              </a:rPr>
              <a:t>interventricular</a:t>
            </a:r>
            <a:r>
              <a:rPr lang="en-US" sz="2400" b="1" dirty="0">
                <a:solidFill>
                  <a:prstClr val="black"/>
                </a:solidFill>
              </a:rPr>
              <a:t> shunt, and (c) the ductus </a:t>
            </a:r>
            <a:r>
              <a:rPr lang="en-US" sz="2400" b="1" dirty="0" err="1">
                <a:solidFill>
                  <a:prstClr val="black"/>
                </a:solidFill>
              </a:rPr>
              <a:t>arteriosus</a:t>
            </a:r>
            <a:endParaRPr lang="en-US" sz="2400" b="1" dirty="0">
              <a:solidFill>
                <a:prstClr val="black"/>
              </a:solidFill>
              <a:cs typeface="Arial" charset="0"/>
            </a:endParaRPr>
          </a:p>
          <a:p>
            <a:pPr>
              <a:buFontTx/>
              <a:buChar char="-"/>
            </a:pPr>
            <a:endParaRPr lang="en-US" dirty="0">
              <a:solidFill>
                <a:prstClr val="black"/>
              </a:solidFill>
            </a:endParaRPr>
          </a:p>
        </p:txBody>
      </p:sp>
    </p:spTree>
    <p:extLst>
      <p:ext uri="{BB962C8B-B14F-4D97-AF65-F5344CB8AC3E}">
        <p14:creationId xmlns:p14="http://schemas.microsoft.com/office/powerpoint/2010/main" val="1911809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400"/>
            <a:ext cx="8229600" cy="1143000"/>
          </a:xfrm>
        </p:spPr>
        <p:txBody>
          <a:bodyPr/>
          <a:lstStyle/>
          <a:p>
            <a:pPr eaLnBrk="1" hangingPunct="1"/>
            <a:r>
              <a:rPr lang="en-US"/>
              <a:t>Medications</a:t>
            </a:r>
          </a:p>
        </p:txBody>
      </p:sp>
      <p:graphicFrame>
        <p:nvGraphicFramePr>
          <p:cNvPr id="6" name="Content Placeholder 5"/>
          <p:cNvGraphicFramePr>
            <a:graphicFrameLocks noGrp="1"/>
          </p:cNvGraphicFramePr>
          <p:nvPr>
            <p:ph idx="1"/>
          </p:nvPr>
        </p:nvGraphicFramePr>
        <p:xfrm>
          <a:off x="381000" y="838200"/>
          <a:ext cx="85344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ar-JO"/>
          </a:p>
        </p:txBody>
      </p:sp>
      <p:graphicFrame>
        <p:nvGraphicFramePr>
          <p:cNvPr id="6" name="Content Placeholder 5"/>
          <p:cNvGraphicFramePr>
            <a:graphicFrameLocks noGrp="1"/>
          </p:cNvGraphicFramePr>
          <p:nvPr>
            <p:ph idx="1"/>
          </p:nvPr>
        </p:nvGraphicFramePr>
        <p:xfrm>
          <a:off x="15875" y="1069975"/>
          <a:ext cx="8458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ar-JO"/>
          </a:p>
        </p:txBody>
      </p:sp>
      <p:sp>
        <p:nvSpPr>
          <p:cNvPr id="9219" name="Content Placeholder 2"/>
          <p:cNvSpPr>
            <a:spLocks noGrp="1"/>
          </p:cNvSpPr>
          <p:nvPr>
            <p:ph idx="1"/>
          </p:nvPr>
        </p:nvSpPr>
        <p:spPr/>
        <p:txBody>
          <a:bodyPr/>
          <a:lstStyle/>
          <a:p>
            <a:pPr eaLnBrk="1" hangingPunct="1">
              <a:buFont typeface="Arial" charset="0"/>
              <a:buNone/>
            </a:pPr>
            <a:r>
              <a:rPr lang="en-US" b="1" dirty="0"/>
              <a:t>3</a:t>
            </a:r>
            <a:r>
              <a:rPr lang="en-US" dirty="0"/>
              <a:t>.</a:t>
            </a:r>
            <a:r>
              <a:rPr lang="en-US" b="1" dirty="0"/>
              <a:t> </a:t>
            </a:r>
            <a:r>
              <a:rPr lang="en-US" b="1" dirty="0">
                <a:solidFill>
                  <a:srgbClr val="FF0000"/>
                </a:solidFill>
              </a:rPr>
              <a:t>Communication</a:t>
            </a:r>
            <a:r>
              <a:rPr lang="en-US" b="1" dirty="0"/>
              <a:t> : </a:t>
            </a:r>
            <a:r>
              <a:rPr lang="en-US" dirty="0"/>
              <a:t>{IS vital to smooth resuscitation }</a:t>
            </a:r>
          </a:p>
          <a:p>
            <a:pPr eaLnBrk="1" hangingPunct="1"/>
            <a:r>
              <a:rPr lang="en-US" dirty="0"/>
              <a:t>With </a:t>
            </a:r>
            <a:r>
              <a:rPr lang="en-US" dirty="0" err="1"/>
              <a:t>anaesthetic</a:t>
            </a:r>
            <a:r>
              <a:rPr lang="en-US" dirty="0"/>
              <a:t> and obstetric staff regarding maternal condition, fetal condition, maternal therapies.</a:t>
            </a:r>
          </a:p>
          <a:p>
            <a:pPr eaLnBrk="1" hangingPunct="1"/>
            <a:r>
              <a:rPr lang="en-US" dirty="0"/>
              <a:t>If time permits, meet the family before the birth.</a:t>
            </a:r>
          </a:p>
          <a:p>
            <a:pPr algn="ctr" eaLnBrk="1" hangingPunct="1"/>
            <a:endParaRPr lang="ar-JO" dirty="0"/>
          </a:p>
        </p:txBody>
      </p:sp>
      <p:sp>
        <p:nvSpPr>
          <p:cNvPr id="4" name="عنصر نائب لرقم الشريحة 3"/>
          <p:cNvSpPr>
            <a:spLocks noGrp="1"/>
          </p:cNvSpPr>
          <p:nvPr>
            <p:ph type="sldNum" sz="quarter" idx="12"/>
          </p:nvPr>
        </p:nvSpPr>
        <p:spPr/>
        <p:txBody>
          <a:bodyPr/>
          <a:lstStyle/>
          <a:p>
            <a:pPr>
              <a:defRPr/>
            </a:pPr>
            <a:fld id="{C4E173BC-A6B6-4451-9B9C-ECE6A5AB4CD7}" type="slidenum">
              <a:rPr lang="en-US"/>
              <a:pPr>
                <a:defRPr/>
              </a:pPr>
              <a:t>32</a:t>
            </a:fld>
            <a:endParaRPr lang="en-US"/>
          </a:p>
        </p:txBody>
      </p:sp>
      <p:sp>
        <p:nvSpPr>
          <p:cNvPr id="2" name="نجمة ذات 5 نقاط 1"/>
          <p:cNvSpPr/>
          <p:nvPr/>
        </p:nvSpPr>
        <p:spPr>
          <a:xfrm>
            <a:off x="1066800" y="14478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ar-JO"/>
          </a:p>
        </p:txBody>
      </p:sp>
      <p:sp>
        <p:nvSpPr>
          <p:cNvPr id="10243" name="Content Placeholder 2"/>
          <p:cNvSpPr>
            <a:spLocks noGrp="1"/>
          </p:cNvSpPr>
          <p:nvPr>
            <p:ph idx="1"/>
          </p:nvPr>
        </p:nvSpPr>
        <p:spPr/>
        <p:txBody>
          <a:bodyPr/>
          <a:lstStyle/>
          <a:p>
            <a:pPr eaLnBrk="1" hangingPunct="1">
              <a:buFont typeface="Arial" charset="0"/>
              <a:buNone/>
            </a:pPr>
            <a:r>
              <a:rPr lang="en-US" b="1"/>
              <a:t> 4.Environment :</a:t>
            </a:r>
          </a:p>
          <a:p>
            <a:pPr eaLnBrk="1" hangingPunct="1"/>
            <a:r>
              <a:rPr lang="en-US"/>
              <a:t>Prevention of heat loss is important.</a:t>
            </a:r>
          </a:p>
          <a:p>
            <a:pPr eaLnBrk="1" hangingPunct="1"/>
            <a:r>
              <a:rPr lang="en-US"/>
              <a:t>Where possible deliver infant into a warm draft free environment.</a:t>
            </a:r>
          </a:p>
          <a:p>
            <a:pPr eaLnBrk="1" hangingPunct="1"/>
            <a:r>
              <a:rPr lang="en-US"/>
              <a:t>The ambient temperature of the room should be at least 26  C for very preterm infants.</a:t>
            </a:r>
          </a:p>
          <a:p>
            <a:pPr eaLnBrk="1" hangingPunct="1"/>
            <a:endParaRPr lang="ar-JO"/>
          </a:p>
        </p:txBody>
      </p:sp>
      <p:sp>
        <p:nvSpPr>
          <p:cNvPr id="4" name="Flowchart: Connector 3"/>
          <p:cNvSpPr/>
          <p:nvPr/>
        </p:nvSpPr>
        <p:spPr>
          <a:xfrm>
            <a:off x="3124200" y="4495800"/>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JO"/>
          </a:p>
        </p:txBody>
      </p:sp>
      <p:sp>
        <p:nvSpPr>
          <p:cNvPr id="5" name="عنصر نائب لرقم الشريحة 4"/>
          <p:cNvSpPr>
            <a:spLocks noGrp="1"/>
          </p:cNvSpPr>
          <p:nvPr>
            <p:ph type="sldNum" sz="quarter" idx="12"/>
          </p:nvPr>
        </p:nvSpPr>
        <p:spPr/>
        <p:txBody>
          <a:bodyPr/>
          <a:lstStyle/>
          <a:p>
            <a:pPr>
              <a:defRPr/>
            </a:pPr>
            <a:fld id="{0A5792CE-7AD8-42B4-9F9F-8D002D4AE8A6}" type="slidenum">
              <a:rPr lang="en-US"/>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i="1" dirty="0"/>
              <a:t>Assessment and recognition of the problem</a:t>
            </a:r>
            <a:endParaRPr lang="ar-JO" dirty="0"/>
          </a:p>
        </p:txBody>
      </p:sp>
      <p:sp>
        <p:nvSpPr>
          <p:cNvPr id="11267" name="Content Placeholder 2"/>
          <p:cNvSpPr>
            <a:spLocks noGrp="1"/>
          </p:cNvSpPr>
          <p:nvPr>
            <p:ph idx="1"/>
          </p:nvPr>
        </p:nvSpPr>
        <p:spPr/>
        <p:txBody>
          <a:bodyPr/>
          <a:lstStyle/>
          <a:p>
            <a:pPr eaLnBrk="1" hangingPunct="1"/>
            <a:r>
              <a:rPr lang="en-US" sz="2800" dirty="0"/>
              <a:t>The need for resuscitation must be recognized before the end of the first minute of life which is when the first Apgar score is taken.</a:t>
            </a:r>
          </a:p>
          <a:p>
            <a:pPr eaLnBrk="1" hangingPunct="1"/>
            <a:r>
              <a:rPr lang="en-US" sz="2800" dirty="0">
                <a:solidFill>
                  <a:srgbClr val="FF0000"/>
                </a:solidFill>
              </a:rPr>
              <a:t>Start resuscitation on zero time </a:t>
            </a:r>
          </a:p>
          <a:p>
            <a:pPr eaLnBrk="1" hangingPunct="1"/>
            <a:r>
              <a:rPr lang="en-US" sz="2800" dirty="0"/>
              <a:t> </a:t>
            </a:r>
            <a:r>
              <a:rPr lang="en-US" sz="2800" dirty="0">
                <a:solidFill>
                  <a:srgbClr val="FF0000"/>
                </a:solidFill>
              </a:rPr>
              <a:t>The most important indicator that resuscitation is needed is failure to BREATHE  after birth</a:t>
            </a:r>
            <a:r>
              <a:rPr lang="en-US" sz="2800" dirty="0"/>
              <a:t> </a:t>
            </a:r>
            <a:r>
              <a:rPr lang="en-US" sz="2800" dirty="0">
                <a:solidFill>
                  <a:srgbClr val="FF0000"/>
                </a:solidFill>
              </a:rPr>
              <a:t>so, if the baby does not breathe, resuscitation must be started immediately.</a:t>
            </a:r>
            <a:endParaRPr lang="ar-JO" sz="2800" dirty="0">
              <a:solidFill>
                <a:srgbClr val="FF0000"/>
              </a:solidFill>
            </a:endParaRPr>
          </a:p>
        </p:txBody>
      </p:sp>
      <p:sp>
        <p:nvSpPr>
          <p:cNvPr id="4" name="عنصر نائب لرقم الشريحة 3"/>
          <p:cNvSpPr>
            <a:spLocks noGrp="1"/>
          </p:cNvSpPr>
          <p:nvPr>
            <p:ph type="sldNum" sz="quarter" idx="12"/>
          </p:nvPr>
        </p:nvSpPr>
        <p:spPr/>
        <p:txBody>
          <a:bodyPr/>
          <a:lstStyle/>
          <a:p>
            <a:pPr>
              <a:defRPr/>
            </a:pPr>
            <a:fld id="{A4B6A430-DEB1-47C1-BA96-5D4562E8FC52}" type="slidenum">
              <a:rPr lang="en-US"/>
              <a:pPr>
                <a:defRPr/>
              </a:pPr>
              <a:t>34</a:t>
            </a:fld>
            <a:endParaRPr lang="en-US"/>
          </a:p>
        </p:txBody>
      </p:sp>
      <p:sp>
        <p:nvSpPr>
          <p:cNvPr id="3" name="نجمة ذات 5 نقاط 2"/>
          <p:cNvSpPr/>
          <p:nvPr/>
        </p:nvSpPr>
        <p:spPr>
          <a:xfrm>
            <a:off x="5486400" y="3124200"/>
            <a:ext cx="3810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eaLnBrk="1" fontAlgn="auto" hangingPunct="1">
              <a:spcAft>
                <a:spcPts val="0"/>
              </a:spcAft>
              <a:defRPr/>
            </a:pPr>
            <a:r>
              <a:rPr lang="en-US" b="1" i="1" dirty="0"/>
              <a:t>Continue:</a:t>
            </a:r>
            <a:br>
              <a:rPr lang="en-US" b="1" i="1" dirty="0"/>
            </a:br>
            <a:endParaRPr lang="ar-JO" b="1" dirty="0"/>
          </a:p>
        </p:txBody>
      </p:sp>
      <p:sp>
        <p:nvSpPr>
          <p:cNvPr id="3" name="Content Placeholder 2"/>
          <p:cNvSpPr>
            <a:spLocks noGrp="1"/>
          </p:cNvSpPr>
          <p:nvPr>
            <p:ph idx="1"/>
          </p:nvPr>
        </p:nvSpPr>
        <p:spPr>
          <a:xfrm>
            <a:off x="457200" y="990600"/>
            <a:ext cx="8229600" cy="5287963"/>
          </a:xfrm>
        </p:spPr>
        <p:txBody>
          <a:bodyPr rtlCol="0">
            <a:normAutofit fontScale="92500" lnSpcReduction="20000"/>
          </a:bodyPr>
          <a:lstStyle/>
          <a:p>
            <a:pPr eaLnBrk="1" fontAlgn="auto" hangingPunct="1">
              <a:spcAft>
                <a:spcPts val="0"/>
              </a:spcAft>
              <a:buFont typeface="Arial" pitchFamily="34" charset="0"/>
              <a:buNone/>
              <a:defRPr/>
            </a:pPr>
            <a:endParaRPr lang="en-US" sz="2800" dirty="0"/>
          </a:p>
          <a:p>
            <a:pPr eaLnBrk="1" fontAlgn="auto" hangingPunct="1">
              <a:spcAft>
                <a:spcPts val="0"/>
              </a:spcAft>
              <a:buFont typeface="Arial" pitchFamily="34" charset="0"/>
              <a:buNone/>
              <a:defRPr/>
            </a:pPr>
            <a:r>
              <a:rPr lang="en-US" sz="2800" b="1" u="sng" dirty="0"/>
              <a:t>1.Breathing :</a:t>
            </a:r>
          </a:p>
          <a:p>
            <a:pPr eaLnBrk="1" fontAlgn="auto" hangingPunct="1">
              <a:spcAft>
                <a:spcPts val="0"/>
              </a:spcAft>
              <a:buFont typeface="Arial" pitchFamily="34" charset="0"/>
              <a:buChar char="•"/>
              <a:defRPr/>
            </a:pPr>
            <a:r>
              <a:rPr lang="en-US" sz="2800" dirty="0"/>
              <a:t>The newly born infant should establish regular respirations in order to maintain </a:t>
            </a:r>
            <a:r>
              <a:rPr lang="en-US" sz="2800" dirty="0">
                <a:solidFill>
                  <a:srgbClr val="FF0000"/>
                </a:solidFill>
              </a:rPr>
              <a:t>HR &gt; 100 </a:t>
            </a:r>
            <a:r>
              <a:rPr lang="en-US" sz="2800" dirty="0" err="1">
                <a:solidFill>
                  <a:srgbClr val="FF0000"/>
                </a:solidFill>
              </a:rPr>
              <a:t>bpm</a:t>
            </a:r>
            <a:r>
              <a:rPr lang="en-US" sz="2800" dirty="0">
                <a:solidFill>
                  <a:srgbClr val="FF0000"/>
                </a:solidFill>
              </a:rPr>
              <a:t>.</a:t>
            </a:r>
          </a:p>
          <a:p>
            <a:pPr eaLnBrk="1" fontAlgn="auto" hangingPunct="1">
              <a:spcAft>
                <a:spcPts val="0"/>
              </a:spcAft>
              <a:buFont typeface="Arial" pitchFamily="34" charset="0"/>
              <a:buChar char="•"/>
              <a:defRPr/>
            </a:pPr>
            <a:r>
              <a:rPr lang="en-US" sz="2800" dirty="0"/>
              <a:t>The </a:t>
            </a:r>
            <a:r>
              <a:rPr lang="en-US" sz="2800" b="1" dirty="0">
                <a:solidFill>
                  <a:srgbClr val="7030A0"/>
                </a:solidFill>
              </a:rPr>
              <a:t>Baby's Cry </a:t>
            </a:r>
            <a:r>
              <a:rPr lang="en-US" sz="2800" dirty="0"/>
              <a:t>is the most obvious sign that there is adequate ventilation after the birth beside in a crying newborn the </a:t>
            </a:r>
            <a:r>
              <a:rPr lang="en-US" sz="3000" u="sng" dirty="0">
                <a:solidFill>
                  <a:srgbClr val="7030A0"/>
                </a:solidFill>
              </a:rPr>
              <a:t>heart rate </a:t>
            </a:r>
            <a:r>
              <a:rPr lang="en-US" sz="2800" dirty="0"/>
              <a:t>is normal. </a:t>
            </a:r>
          </a:p>
          <a:p>
            <a:pPr eaLnBrk="1" fontAlgn="auto" hangingPunct="1">
              <a:spcAft>
                <a:spcPts val="0"/>
              </a:spcAft>
              <a:buFont typeface="Arial" pitchFamily="34" charset="0"/>
              <a:buChar char="•"/>
              <a:defRPr/>
            </a:pPr>
            <a:r>
              <a:rPr lang="en-US" sz="2800" dirty="0"/>
              <a:t>Breathing immediately after birth may be irregular but is usually still sufficient for adequate ventilation. However</a:t>
            </a:r>
            <a:r>
              <a:rPr lang="en-US" sz="2800" u="sng" dirty="0"/>
              <a:t>, gasping </a:t>
            </a:r>
            <a:r>
              <a:rPr lang="en-US" sz="2800" dirty="0"/>
              <a:t>(occasional breaths with long pauses in between) is not sufficient.</a:t>
            </a:r>
          </a:p>
          <a:p>
            <a:pPr eaLnBrk="1" fontAlgn="auto" hangingPunct="1">
              <a:spcAft>
                <a:spcPts val="0"/>
              </a:spcAft>
              <a:buFont typeface="Arial" pitchFamily="34" charset="0"/>
              <a:buChar char="•"/>
              <a:defRPr/>
            </a:pPr>
            <a:r>
              <a:rPr lang="en-US" sz="2800" dirty="0">
                <a:solidFill>
                  <a:srgbClr val="FF0000"/>
                </a:solidFill>
              </a:rPr>
              <a:t>If the newborn does not cry or breathe at all, or is gasping within 30 seconds of birth, and after being dried, the essential steps of resuscitation should be taken immediately.</a:t>
            </a:r>
          </a:p>
          <a:p>
            <a:pPr eaLnBrk="1" fontAlgn="auto" hangingPunct="1">
              <a:spcAft>
                <a:spcPts val="0"/>
              </a:spcAft>
              <a:buFont typeface="Arial" pitchFamily="34" charset="0"/>
              <a:buChar char="•"/>
              <a:defRPr/>
            </a:pPr>
            <a:endParaRPr lang="ar-JO" sz="2800" dirty="0"/>
          </a:p>
        </p:txBody>
      </p:sp>
      <p:sp>
        <p:nvSpPr>
          <p:cNvPr id="4" name="عنصر نائب لرقم الشريحة 3"/>
          <p:cNvSpPr>
            <a:spLocks noGrp="1"/>
          </p:cNvSpPr>
          <p:nvPr>
            <p:ph type="sldNum" sz="quarter" idx="12"/>
          </p:nvPr>
        </p:nvSpPr>
        <p:spPr/>
        <p:txBody>
          <a:bodyPr/>
          <a:lstStyle/>
          <a:p>
            <a:pPr>
              <a:defRPr/>
            </a:pPr>
            <a:fld id="{87C49B55-41A6-4839-9A10-51C45B743231}" type="slidenum">
              <a:rPr lang="en-US"/>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a:solidFill>
                  <a:srgbClr val="FF0000"/>
                </a:solidFill>
              </a:rPr>
              <a:t>Good cry : 1) normal CNS 2) normal CVS 3) normal RS</a:t>
            </a:r>
          </a:p>
        </p:txBody>
      </p:sp>
      <p:sp>
        <p:nvSpPr>
          <p:cNvPr id="4" name="نجمة ذات 5 نقاط 3"/>
          <p:cNvSpPr/>
          <p:nvPr/>
        </p:nvSpPr>
        <p:spPr>
          <a:xfrm>
            <a:off x="3581400" y="3200400"/>
            <a:ext cx="1066800" cy="1066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90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ar-JO"/>
          </a:p>
        </p:txBody>
      </p:sp>
      <p:sp>
        <p:nvSpPr>
          <p:cNvPr id="13315" name="Content Placeholder 2"/>
          <p:cNvSpPr>
            <a:spLocks noGrp="1"/>
          </p:cNvSpPr>
          <p:nvPr>
            <p:ph idx="1"/>
          </p:nvPr>
        </p:nvSpPr>
        <p:spPr/>
        <p:txBody>
          <a:bodyPr/>
          <a:lstStyle/>
          <a:p>
            <a:pPr eaLnBrk="1" hangingPunct="1">
              <a:buFont typeface="Arial" charset="0"/>
              <a:buNone/>
            </a:pPr>
            <a:r>
              <a:rPr lang="en-US" b="1" u="sng"/>
              <a:t>2.Heart Rate</a:t>
            </a:r>
          </a:p>
          <a:p>
            <a:pPr eaLnBrk="1" hangingPunct="1">
              <a:buFont typeface="Arial" charset="0"/>
              <a:buNone/>
            </a:pPr>
            <a:r>
              <a:rPr lang="en-US" sz="2800">
                <a:solidFill>
                  <a:srgbClr val="FF0000"/>
                </a:solidFill>
              </a:rPr>
              <a:t>The HR should be &gt; 100 bpm in a well newly born infant.</a:t>
            </a:r>
          </a:p>
          <a:p>
            <a:pPr eaLnBrk="1" hangingPunct="1"/>
            <a:r>
              <a:rPr lang="en-US" sz="2400"/>
              <a:t>Determined from auscultation over the apex with a stethoscope or direct palpation of cord or with stethoscope. </a:t>
            </a:r>
          </a:p>
          <a:p>
            <a:pPr eaLnBrk="1" hangingPunct="1"/>
            <a:r>
              <a:rPr lang="en-US" sz="2400"/>
              <a:t>Peripheral pulses are often difficult to feel.</a:t>
            </a:r>
            <a:br>
              <a:rPr lang="en-US" sz="2400"/>
            </a:br>
            <a:endParaRPr lang="en-US" sz="2400"/>
          </a:p>
          <a:p>
            <a:pPr eaLnBrk="1" hangingPunct="1"/>
            <a:r>
              <a:rPr lang="en-US" sz="2400"/>
              <a:t>If no pulsation is felt on palpation of the cord do not assume there is no heart beat but auscultate the chest.</a:t>
            </a:r>
          </a:p>
        </p:txBody>
      </p:sp>
      <p:sp>
        <p:nvSpPr>
          <p:cNvPr id="4" name="عنصر نائب لرقم الشريحة 3"/>
          <p:cNvSpPr>
            <a:spLocks noGrp="1"/>
          </p:cNvSpPr>
          <p:nvPr>
            <p:ph type="sldNum" sz="quarter" idx="12"/>
          </p:nvPr>
        </p:nvSpPr>
        <p:spPr/>
        <p:txBody>
          <a:bodyPr/>
          <a:lstStyle/>
          <a:p>
            <a:pPr>
              <a:defRPr/>
            </a:pPr>
            <a:fld id="{C7245EDA-5C59-4BAB-91EC-57F4B6C16A3F}" type="slidenum">
              <a:rPr lang="en-US"/>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dirty="0">
                <a:solidFill>
                  <a:srgbClr val="FF0000"/>
                </a:solidFill>
              </a:rPr>
              <a:t>Peripheral pulses &gt;&gt; not informative </a:t>
            </a:r>
          </a:p>
          <a:p>
            <a:pPr rtl="1"/>
            <a:r>
              <a:rPr lang="en-US" dirty="0">
                <a:solidFill>
                  <a:srgbClr val="FF0000"/>
                </a:solidFill>
              </a:rPr>
              <a:t>Heart sound alone &gt;&gt; not informative &gt;&gt;</a:t>
            </a:r>
          </a:p>
          <a:p>
            <a:pPr rtl="1"/>
            <a:r>
              <a:rPr lang="ar-JO" sz="2400" dirty="0" err="1">
                <a:solidFill>
                  <a:srgbClr val="FF0000"/>
                </a:solidFill>
              </a:rPr>
              <a:t>لانو</a:t>
            </a:r>
            <a:r>
              <a:rPr lang="ar-JO" sz="2400" dirty="0">
                <a:solidFill>
                  <a:srgbClr val="FF0000"/>
                </a:solidFill>
              </a:rPr>
              <a:t> هناك احتمال يكون </a:t>
            </a:r>
            <a:r>
              <a:rPr lang="en-US" sz="2400" dirty="0">
                <a:solidFill>
                  <a:srgbClr val="FF0000"/>
                </a:solidFill>
              </a:rPr>
              <a:t>hypovolaemia </a:t>
            </a:r>
            <a:r>
              <a:rPr lang="ar-JO" sz="2400" dirty="0">
                <a:solidFill>
                  <a:srgbClr val="FF0000"/>
                </a:solidFill>
              </a:rPr>
              <a:t> </a:t>
            </a:r>
            <a:r>
              <a:rPr lang="en-US" sz="2400" dirty="0">
                <a:solidFill>
                  <a:srgbClr val="FF0000"/>
                </a:solidFill>
              </a:rPr>
              <a:t>(placenta </a:t>
            </a:r>
            <a:r>
              <a:rPr lang="en-US" sz="2800" dirty="0">
                <a:solidFill>
                  <a:srgbClr val="FF0000"/>
                </a:solidFill>
              </a:rPr>
              <a:t>abruption</a:t>
            </a:r>
            <a:r>
              <a:rPr lang="en-US" dirty="0">
                <a:solidFill>
                  <a:srgbClr val="FF0000"/>
                </a:solidFill>
              </a:rPr>
              <a:t> )</a:t>
            </a:r>
            <a:r>
              <a:rPr lang="ar-JO" dirty="0">
                <a:solidFill>
                  <a:srgbClr val="FF0000"/>
                </a:solidFill>
              </a:rPr>
              <a:t> وبتالي هناك </a:t>
            </a:r>
            <a:r>
              <a:rPr lang="en-US" dirty="0">
                <a:solidFill>
                  <a:srgbClr val="FF0000"/>
                </a:solidFill>
              </a:rPr>
              <a:t>plus </a:t>
            </a:r>
            <a:r>
              <a:rPr lang="ar-JO" dirty="0">
                <a:solidFill>
                  <a:srgbClr val="FF0000"/>
                </a:solidFill>
              </a:rPr>
              <a:t> ولكن لا يوجد </a:t>
            </a:r>
            <a:r>
              <a:rPr lang="en-US" dirty="0">
                <a:solidFill>
                  <a:srgbClr val="FF0000"/>
                </a:solidFill>
              </a:rPr>
              <a:t>blood </a:t>
            </a:r>
            <a:r>
              <a:rPr lang="ar-JO" dirty="0">
                <a:solidFill>
                  <a:srgbClr val="FF0000"/>
                </a:solidFill>
              </a:rPr>
              <a:t> تسمى </a:t>
            </a:r>
            <a:r>
              <a:rPr lang="en-US" dirty="0">
                <a:solidFill>
                  <a:srgbClr val="FF0000"/>
                </a:solidFill>
              </a:rPr>
              <a:t>(electromechanical dissociation) </a:t>
            </a:r>
          </a:p>
          <a:p>
            <a:pPr rtl="1"/>
            <a:r>
              <a:rPr lang="en-US" dirty="0">
                <a:solidFill>
                  <a:srgbClr val="FF0000"/>
                </a:solidFill>
              </a:rPr>
              <a:t>See umbilical cord plus </a:t>
            </a:r>
            <a:endParaRPr lang="ar-JO" dirty="0">
              <a:solidFill>
                <a:srgbClr val="FF0000"/>
              </a:solidFill>
            </a:endParaRPr>
          </a:p>
          <a:p>
            <a:pPr algn="r" rtl="1"/>
            <a:endParaRPr lang="en-US" dirty="0">
              <a:solidFill>
                <a:srgbClr val="FF0000"/>
              </a:solidFill>
            </a:endParaRPr>
          </a:p>
        </p:txBody>
      </p:sp>
      <p:sp>
        <p:nvSpPr>
          <p:cNvPr id="4" name="نجمة ذات 5 نقاط 3"/>
          <p:cNvSpPr/>
          <p:nvPr/>
        </p:nvSpPr>
        <p:spPr>
          <a:xfrm>
            <a:off x="4876800" y="457200"/>
            <a:ext cx="1676400" cy="838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4427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ar-JO"/>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None/>
              <a:defRPr/>
            </a:pPr>
            <a:r>
              <a:rPr lang="en-US" b="1" u="sng" dirty="0"/>
              <a:t>3.Colour</a:t>
            </a:r>
          </a:p>
          <a:p>
            <a:pPr eaLnBrk="1" fontAlgn="auto" hangingPunct="1">
              <a:spcAft>
                <a:spcPts val="0"/>
              </a:spcAft>
              <a:buFont typeface="Arial" pitchFamily="34" charset="0"/>
              <a:buChar char="•"/>
              <a:defRPr/>
            </a:pPr>
            <a:r>
              <a:rPr lang="en-US" dirty="0"/>
              <a:t>Assessment of </a:t>
            </a:r>
            <a:r>
              <a:rPr lang="en-US" dirty="0" err="1"/>
              <a:t>of</a:t>
            </a:r>
            <a:r>
              <a:rPr lang="en-US" dirty="0"/>
              <a:t> </a:t>
            </a:r>
            <a:r>
              <a:rPr lang="en-US" dirty="0" err="1"/>
              <a:t>colour</a:t>
            </a:r>
            <a:r>
              <a:rPr lang="en-US" dirty="0"/>
              <a:t> is a poor proxy for </a:t>
            </a:r>
            <a:r>
              <a:rPr lang="en-US" dirty="0" err="1"/>
              <a:t>oxygenation,therefore</a:t>
            </a:r>
            <a:r>
              <a:rPr lang="en-US" dirty="0"/>
              <a:t> assessment of oxygenation  can be </a:t>
            </a:r>
            <a:r>
              <a:rPr lang="en-US" dirty="0">
                <a:solidFill>
                  <a:srgbClr val="FF0000"/>
                </a:solidFill>
              </a:rPr>
              <a:t>aided by use of a pulse </a:t>
            </a:r>
            <a:r>
              <a:rPr lang="en-US" dirty="0" err="1">
                <a:solidFill>
                  <a:srgbClr val="FF0000"/>
                </a:solidFill>
              </a:rPr>
              <a:t>oximeter</a:t>
            </a:r>
            <a:r>
              <a:rPr lang="en-US" dirty="0">
                <a:solidFill>
                  <a:srgbClr val="FF0000"/>
                </a:solidFill>
              </a:rPr>
              <a:t> </a:t>
            </a:r>
            <a:r>
              <a:rPr lang="en-US" dirty="0"/>
              <a:t>with neonatal probe attached to the infant's right hand.</a:t>
            </a:r>
            <a:endParaRPr lang="en-US" b="1" u="sng" dirty="0"/>
          </a:p>
          <a:p>
            <a:pPr eaLnBrk="1" fontAlgn="auto" hangingPunct="1">
              <a:spcAft>
                <a:spcPts val="0"/>
              </a:spcAft>
              <a:buFont typeface="Arial" pitchFamily="34" charset="0"/>
              <a:buChar char="•"/>
              <a:defRPr/>
            </a:pPr>
            <a:r>
              <a:rPr lang="en-US" dirty="0"/>
              <a:t>During </a:t>
            </a:r>
            <a:r>
              <a:rPr lang="en-US" dirty="0" err="1"/>
              <a:t>labour</a:t>
            </a:r>
            <a:r>
              <a:rPr lang="en-US" dirty="0"/>
              <a:t> the uncompromised infant has oxygen saturations of about 60% which after birth usually take 5-10 minutes to reach 90%.</a:t>
            </a:r>
          </a:p>
          <a:p>
            <a:pPr eaLnBrk="1" fontAlgn="auto" hangingPunct="1">
              <a:spcAft>
                <a:spcPts val="0"/>
              </a:spcAft>
              <a:buFont typeface="Arial" pitchFamily="34" charset="0"/>
              <a:buChar char="•"/>
              <a:defRPr/>
            </a:pPr>
            <a:r>
              <a:rPr lang="en-US" dirty="0"/>
              <a:t>The well newly born infant should then be able to maintain a central pink </a:t>
            </a:r>
            <a:r>
              <a:rPr lang="en-US" dirty="0" err="1"/>
              <a:t>colour</a:t>
            </a:r>
            <a:r>
              <a:rPr lang="en-US" dirty="0"/>
              <a:t> in room air. </a:t>
            </a:r>
            <a:br>
              <a:rPr lang="en-US" dirty="0"/>
            </a:br>
            <a:endParaRPr lang="en-US" dirty="0"/>
          </a:p>
          <a:p>
            <a:pPr eaLnBrk="1" fontAlgn="auto" hangingPunct="1">
              <a:spcAft>
                <a:spcPts val="0"/>
              </a:spcAft>
              <a:buFont typeface="Arial" pitchFamily="34" charset="0"/>
              <a:buChar char="•"/>
              <a:defRPr/>
            </a:pPr>
            <a:endParaRPr lang="ar-JO" dirty="0"/>
          </a:p>
        </p:txBody>
      </p:sp>
      <p:sp>
        <p:nvSpPr>
          <p:cNvPr id="4" name="عنصر نائب لرقم الشريحة 3"/>
          <p:cNvSpPr>
            <a:spLocks noGrp="1"/>
          </p:cNvSpPr>
          <p:nvPr>
            <p:ph type="sldNum" sz="quarter" idx="12"/>
          </p:nvPr>
        </p:nvSpPr>
        <p:spPr/>
        <p:txBody>
          <a:bodyPr/>
          <a:lstStyle/>
          <a:p>
            <a:pPr>
              <a:defRPr/>
            </a:pPr>
            <a:fld id="{17E98898-4E73-4649-AD99-D79F7D512385}" type="slidenum">
              <a:rPr lang="en-US"/>
              <a:pPr>
                <a:defRPr/>
              </a:pPr>
              <a:t>39</a:t>
            </a:fld>
            <a:endParaRPr lang="en-US"/>
          </a:p>
        </p:txBody>
      </p:sp>
      <p:sp>
        <p:nvSpPr>
          <p:cNvPr id="2" name="نجمة ذات 5 نقاط 1"/>
          <p:cNvSpPr/>
          <p:nvPr/>
        </p:nvSpPr>
        <p:spPr>
          <a:xfrm>
            <a:off x="457200" y="2895600"/>
            <a:ext cx="2286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970217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791200"/>
          </a:xfrm>
        </p:spPr>
        <p:txBody>
          <a:bodyPr rtlCol="0">
            <a:normAutofit fontScale="92500" lnSpcReduction="20000"/>
          </a:bodyPr>
          <a:lstStyle/>
          <a:p>
            <a:pPr eaLnBrk="1" fontAlgn="auto" hangingPunct="1">
              <a:spcAft>
                <a:spcPts val="0"/>
              </a:spcAft>
              <a:buFont typeface="Arial" pitchFamily="34" charset="0"/>
              <a:buChar char="•"/>
              <a:defRPr/>
            </a:pPr>
            <a:r>
              <a:rPr lang="en-US" sz="2800" dirty="0">
                <a:solidFill>
                  <a:srgbClr val="FF0000"/>
                </a:solidFill>
              </a:rPr>
              <a:t>Taking an </a:t>
            </a:r>
            <a:r>
              <a:rPr lang="en-US" sz="2800" dirty="0" err="1">
                <a:solidFill>
                  <a:srgbClr val="FF0000"/>
                </a:solidFill>
              </a:rPr>
              <a:t>Apgar</a:t>
            </a:r>
            <a:r>
              <a:rPr lang="en-US" sz="2800" dirty="0">
                <a:solidFill>
                  <a:srgbClr val="FF0000"/>
                </a:solidFill>
              </a:rPr>
              <a:t> score is not a prerequisite for resuscitation</a:t>
            </a:r>
            <a:r>
              <a:rPr lang="en-US" sz="2800" dirty="0"/>
              <a:t>. The need for resuscitation must be recognized before the end of the first minute of life which is when the first </a:t>
            </a:r>
            <a:r>
              <a:rPr lang="en-US" sz="2800" dirty="0" err="1"/>
              <a:t>Apgar</a:t>
            </a:r>
            <a:r>
              <a:rPr lang="en-US" sz="2800" dirty="0"/>
              <a:t> score is taken. </a:t>
            </a:r>
          </a:p>
          <a:p>
            <a:pPr eaLnBrk="1" fontAlgn="auto" hangingPunct="1">
              <a:spcAft>
                <a:spcPts val="0"/>
              </a:spcAft>
              <a:buFont typeface="Arial" pitchFamily="34" charset="0"/>
              <a:buChar char="•"/>
              <a:defRPr/>
            </a:pPr>
            <a:endParaRPr lang="en-US" sz="2800" dirty="0"/>
          </a:p>
          <a:p>
            <a:pPr eaLnBrk="1" fontAlgn="auto" hangingPunct="1">
              <a:spcAft>
                <a:spcPts val="0"/>
              </a:spcAft>
              <a:buFont typeface="Arial" pitchFamily="34" charset="0"/>
              <a:buChar char="•"/>
              <a:defRPr/>
            </a:pPr>
            <a:r>
              <a:rPr lang="en-US" sz="2800" dirty="0" err="1"/>
              <a:t>Apgar</a:t>
            </a:r>
            <a:r>
              <a:rPr lang="en-US" sz="2800" dirty="0"/>
              <a:t> scoring has been used as a systematic tool to assess and document the clinical status of the newborn at birth (at 1 and 5 minutes of life).</a:t>
            </a:r>
          </a:p>
          <a:p>
            <a:pPr eaLnBrk="1" fontAlgn="auto" hangingPunct="1">
              <a:spcAft>
                <a:spcPts val="0"/>
              </a:spcAft>
              <a:buFont typeface="Arial" pitchFamily="34" charset="0"/>
              <a:buChar char="•"/>
              <a:defRPr/>
            </a:pPr>
            <a:endParaRPr lang="en-US" sz="2800" dirty="0"/>
          </a:p>
          <a:p>
            <a:pPr eaLnBrk="1" fontAlgn="auto" hangingPunct="1">
              <a:spcAft>
                <a:spcPts val="0"/>
              </a:spcAft>
              <a:buFont typeface="Arial" pitchFamily="34" charset="0"/>
              <a:buChar char="•"/>
              <a:defRPr/>
            </a:pPr>
            <a:r>
              <a:rPr lang="en-US" sz="2800" dirty="0"/>
              <a:t> The newborn is examined for five signs</a:t>
            </a:r>
            <a:r>
              <a:rPr lang="en-US" sz="2800" dirty="0">
                <a:solidFill>
                  <a:srgbClr val="FF0000"/>
                </a:solidFill>
              </a:rPr>
              <a:t>: breathing, heart rate, muscle tone, reflex irritability and </a:t>
            </a:r>
            <a:r>
              <a:rPr lang="en-US" sz="2800" dirty="0" err="1">
                <a:solidFill>
                  <a:srgbClr val="FF0000"/>
                </a:solidFill>
              </a:rPr>
              <a:t>colour</a:t>
            </a:r>
            <a:r>
              <a:rPr lang="en-US" sz="2800" dirty="0">
                <a:solidFill>
                  <a:srgbClr val="FF0000"/>
                </a:solidFill>
              </a:rPr>
              <a:t> .</a:t>
            </a:r>
          </a:p>
          <a:p>
            <a:pPr eaLnBrk="1" fontAlgn="auto" hangingPunct="1">
              <a:spcAft>
                <a:spcPts val="0"/>
              </a:spcAft>
              <a:buFont typeface="Arial" pitchFamily="34" charset="0"/>
              <a:buNone/>
              <a:defRPr/>
            </a:pPr>
            <a:r>
              <a:rPr lang="en-US" sz="2800" dirty="0">
                <a:solidFill>
                  <a:srgbClr val="FF0000"/>
                </a:solidFill>
              </a:rPr>
              <a:t> </a:t>
            </a:r>
          </a:p>
          <a:p>
            <a:pPr eaLnBrk="1" fontAlgn="auto" hangingPunct="1">
              <a:spcAft>
                <a:spcPts val="0"/>
              </a:spcAft>
              <a:buFont typeface="Arial" pitchFamily="34" charset="0"/>
              <a:buChar char="•"/>
              <a:defRPr/>
            </a:pPr>
            <a:r>
              <a:rPr lang="en-US" sz="2800" dirty="0"/>
              <a:t>The score depends not only on the severity of birth asphyxia but also on other factors such as drugs given to the mother, </a:t>
            </a:r>
            <a:r>
              <a:rPr lang="en-US" sz="2800" dirty="0" err="1"/>
              <a:t>anaesthetics</a:t>
            </a:r>
            <a:r>
              <a:rPr lang="en-US" sz="2800" dirty="0"/>
              <a:t>, fetal infection, fetal anomalies and prematurity.</a:t>
            </a:r>
            <a:endParaRPr lang="ar-JO" sz="2800" dirty="0"/>
          </a:p>
          <a:p>
            <a:pPr eaLnBrk="1" fontAlgn="auto" hangingPunct="1">
              <a:spcAft>
                <a:spcPts val="0"/>
              </a:spcAft>
              <a:buFont typeface="Arial" pitchFamily="34" charset="0"/>
              <a:buChar char="•"/>
              <a:defRPr/>
            </a:pPr>
            <a:endParaRPr lang="en-US" sz="2800" dirty="0"/>
          </a:p>
          <a:p>
            <a:pPr eaLnBrk="1" fontAlgn="auto" hangingPunct="1">
              <a:spcAft>
                <a:spcPts val="0"/>
              </a:spcAft>
              <a:buFont typeface="Arial" pitchFamily="34" charset="0"/>
              <a:buChar char="•"/>
              <a:defRPr/>
            </a:pPr>
            <a:endParaRPr lang="en-US" sz="2800" dirty="0"/>
          </a:p>
        </p:txBody>
      </p:sp>
      <p:sp>
        <p:nvSpPr>
          <p:cNvPr id="4" name="عنصر نائب لرقم الشريحة 3"/>
          <p:cNvSpPr>
            <a:spLocks noGrp="1"/>
          </p:cNvSpPr>
          <p:nvPr>
            <p:ph type="sldNum" sz="quarter" idx="12"/>
          </p:nvPr>
        </p:nvSpPr>
        <p:spPr/>
        <p:txBody>
          <a:bodyPr/>
          <a:lstStyle/>
          <a:p>
            <a:pPr>
              <a:defRPr/>
            </a:pPr>
            <a:fld id="{A74FF0B1-A8E7-4245-90F8-DE671BDB8B90}" type="slidenum">
              <a:rPr lang="en-US"/>
              <a:pPr>
                <a:defRPr/>
              </a:pPr>
              <a:t>40</a:t>
            </a:fld>
            <a:endParaRPr lang="en-US"/>
          </a:p>
        </p:txBody>
      </p:sp>
      <p:sp>
        <p:nvSpPr>
          <p:cNvPr id="2" name="نجمة ذات 5 نقاط 1"/>
          <p:cNvSpPr/>
          <p:nvPr/>
        </p:nvSpPr>
        <p:spPr>
          <a:xfrm>
            <a:off x="457200" y="533400"/>
            <a:ext cx="304800" cy="381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04800"/>
            <a:ext cx="8229600" cy="1066800"/>
          </a:xfrm>
        </p:spPr>
        <p:txBody>
          <a:bodyPr/>
          <a:lstStyle/>
          <a:p>
            <a:pPr eaLnBrk="1" hangingPunct="1"/>
            <a:r>
              <a:rPr lang="en-US" sz="4000" b="1">
                <a:solidFill>
                  <a:schemeClr val="accent1"/>
                </a:solidFill>
              </a:rPr>
              <a:t>Initial Assessment: APGAR score</a:t>
            </a:r>
          </a:p>
        </p:txBody>
      </p:sp>
      <p:sp>
        <p:nvSpPr>
          <p:cNvPr id="16387" name="Content Placeholder 2"/>
          <p:cNvSpPr>
            <a:spLocks noGrp="1"/>
          </p:cNvSpPr>
          <p:nvPr>
            <p:ph idx="1"/>
          </p:nvPr>
        </p:nvSpPr>
        <p:spPr>
          <a:xfrm>
            <a:off x="533400" y="1828800"/>
            <a:ext cx="8077200" cy="4476750"/>
          </a:xfrm>
        </p:spPr>
        <p:txBody>
          <a:bodyPr/>
          <a:lstStyle/>
          <a:p>
            <a:pPr eaLnBrk="1" hangingPunct="1"/>
            <a:r>
              <a:rPr lang="en-US"/>
              <a:t>Assesses neonatal well-being &amp; resuscitation.</a:t>
            </a:r>
          </a:p>
          <a:p>
            <a:pPr eaLnBrk="1" hangingPunct="1">
              <a:buFont typeface="Arial" charset="0"/>
              <a:buNone/>
            </a:pPr>
            <a:r>
              <a:rPr lang="en-US"/>
              <a:t>1-min score</a:t>
            </a:r>
            <a:r>
              <a:rPr lang="en-US">
                <a:sym typeface="Wingdings 3" pitchFamily="18" charset="2"/>
              </a:rPr>
              <a:t> </a:t>
            </a:r>
            <a:r>
              <a:rPr lang="en-US"/>
              <a:t> to assess if the baby needs resuscitation </a:t>
            </a:r>
          </a:p>
          <a:p>
            <a:pPr eaLnBrk="1" hangingPunct="1">
              <a:buFont typeface="Arial" charset="0"/>
              <a:buNone/>
            </a:pPr>
            <a:r>
              <a:rPr lang="en-US"/>
              <a:t>5-minute score</a:t>
            </a:r>
            <a:r>
              <a:rPr lang="en-US">
                <a:sym typeface="Wingdings 3" pitchFamily="18" charset="2"/>
              </a:rPr>
              <a:t></a:t>
            </a:r>
            <a:r>
              <a:rPr lang="en-US"/>
              <a:t> to assess the efficacy of resuscitation and to diagnose HIE </a:t>
            </a:r>
          </a:p>
          <a:p>
            <a:pPr eaLnBrk="1" hangingPunct="1">
              <a:buFont typeface="Arial" charset="0"/>
              <a:buNone/>
            </a:pPr>
            <a:endParaRPr lang="en-US"/>
          </a:p>
          <a:p>
            <a:pPr eaLnBrk="1" hangingPunct="1"/>
            <a:r>
              <a:rPr lang="en-US"/>
              <a:t>Each variable must be evaluated at 1 and 5 minutes.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62083-004-427B9448.jpg"/>
          <p:cNvPicPr>
            <a:picLocks noChangeAspect="1"/>
          </p:cNvPicPr>
          <p:nvPr/>
        </p:nvPicPr>
        <p:blipFill>
          <a:blip r:embed="rId2" cstate="print"/>
          <a:srcRect/>
          <a:stretch>
            <a:fillRect/>
          </a:stretch>
        </p:blipFill>
        <p:spPr bwMode="auto">
          <a:xfrm>
            <a:off x="7208838" y="4267200"/>
            <a:ext cx="1935162" cy="2590800"/>
          </a:xfrm>
          <a:prstGeom prst="rect">
            <a:avLst/>
          </a:prstGeom>
          <a:noFill/>
          <a:ln w="9525">
            <a:noFill/>
            <a:miter lim="800000"/>
            <a:headEnd/>
            <a:tailEnd/>
          </a:ln>
        </p:spPr>
      </p:pic>
      <p:sp>
        <p:nvSpPr>
          <p:cNvPr id="17411" name="TextBox 6"/>
          <p:cNvSpPr txBox="1">
            <a:spLocks noChangeArrowheads="1"/>
          </p:cNvSpPr>
          <p:nvPr/>
        </p:nvSpPr>
        <p:spPr bwMode="auto">
          <a:xfrm>
            <a:off x="7210425" y="3886200"/>
            <a:ext cx="1933575" cy="369888"/>
          </a:xfrm>
          <a:prstGeom prst="rect">
            <a:avLst/>
          </a:prstGeom>
          <a:noFill/>
          <a:ln w="9525">
            <a:noFill/>
            <a:miter lim="800000"/>
            <a:headEnd/>
            <a:tailEnd/>
          </a:ln>
        </p:spPr>
        <p:txBody>
          <a:bodyPr wrap="none">
            <a:spAutoFit/>
          </a:bodyPr>
          <a:lstStyle/>
          <a:p>
            <a:r>
              <a:rPr lang="en-IN" b="1">
                <a:latin typeface="Calibri" pitchFamily="34" charset="0"/>
              </a:rPr>
              <a:t>Virginia Apgar</a:t>
            </a:r>
          </a:p>
        </p:txBody>
      </p:sp>
      <p:pic>
        <p:nvPicPr>
          <p:cNvPr id="17412" name="Picture 4" descr="apgar.jpg"/>
          <p:cNvPicPr>
            <a:picLocks noChangeAspect="1"/>
          </p:cNvPicPr>
          <p:nvPr/>
        </p:nvPicPr>
        <p:blipFill>
          <a:blip r:embed="rId3" cstate="print"/>
          <a:srcRect/>
          <a:stretch>
            <a:fillRect/>
          </a:stretch>
        </p:blipFill>
        <p:spPr bwMode="auto">
          <a:xfrm>
            <a:off x="0" y="0"/>
            <a:ext cx="9372600" cy="68580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381000" y="304800"/>
            <a:ext cx="8229600" cy="1066800"/>
          </a:xfrm>
        </p:spPr>
        <p:txBody>
          <a:bodyPr/>
          <a:lstStyle/>
          <a:p>
            <a:pPr eaLnBrk="1" hangingPunct="1"/>
            <a:r>
              <a:rPr lang="en-US" b="1">
                <a:solidFill>
                  <a:schemeClr val="accent1"/>
                </a:solidFill>
              </a:rPr>
              <a:t>APGAR Score 8-10</a:t>
            </a:r>
            <a:endParaRPr lang="en-IN">
              <a:solidFill>
                <a:schemeClr val="accent1"/>
              </a:solidFill>
            </a:endParaRPr>
          </a:p>
        </p:txBody>
      </p:sp>
      <p:sp>
        <p:nvSpPr>
          <p:cNvPr id="18435" name="Content Placeholder 2"/>
          <p:cNvSpPr>
            <a:spLocks noGrp="1"/>
          </p:cNvSpPr>
          <p:nvPr>
            <p:ph idx="1"/>
          </p:nvPr>
        </p:nvSpPr>
        <p:spPr>
          <a:xfrm>
            <a:off x="361950" y="2286000"/>
            <a:ext cx="5638800" cy="3810000"/>
          </a:xfrm>
        </p:spPr>
        <p:txBody>
          <a:bodyPr/>
          <a:lstStyle/>
          <a:p>
            <a:pPr eaLnBrk="1" hangingPunct="1"/>
            <a:r>
              <a:rPr lang="en-US"/>
              <a:t>Achieved by 90% of neonates</a:t>
            </a:r>
          </a:p>
          <a:p>
            <a:pPr eaLnBrk="1" hangingPunct="1"/>
            <a:r>
              <a:rPr lang="en-US"/>
              <a:t>Nothing is required, except</a:t>
            </a:r>
          </a:p>
          <a:p>
            <a:pPr eaLnBrk="1" hangingPunct="1">
              <a:buFont typeface="Arial" charset="0"/>
              <a:buNone/>
            </a:pPr>
            <a:r>
              <a:rPr lang="en-US"/>
              <a:t>   - nasal and oral suctioning</a:t>
            </a:r>
          </a:p>
          <a:p>
            <a:pPr eaLnBrk="1" hangingPunct="1">
              <a:buFont typeface="Arial" charset="0"/>
              <a:buNone/>
            </a:pPr>
            <a:r>
              <a:rPr lang="en-US"/>
              <a:t>   - drying of the skin</a:t>
            </a:r>
          </a:p>
          <a:p>
            <a:pPr eaLnBrk="1" hangingPunct="1">
              <a:buFont typeface="Arial" charset="0"/>
              <a:buNone/>
            </a:pPr>
            <a:r>
              <a:rPr lang="en-US"/>
              <a:t>   - maintenance of normal body temperature.</a:t>
            </a:r>
          </a:p>
        </p:txBody>
      </p:sp>
      <p:pic>
        <p:nvPicPr>
          <p:cNvPr id="18436" name="Picture 5" descr="700.jpg"/>
          <p:cNvPicPr>
            <a:picLocks noChangeAspect="1"/>
          </p:cNvPicPr>
          <p:nvPr/>
        </p:nvPicPr>
        <p:blipFill>
          <a:blip r:embed="rId2" cstate="print"/>
          <a:srcRect l="10857" r="5144"/>
          <a:stretch>
            <a:fillRect/>
          </a:stretch>
        </p:blipFill>
        <p:spPr bwMode="auto">
          <a:xfrm>
            <a:off x="5867400" y="3987800"/>
            <a:ext cx="3048000" cy="25654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a:solidFill>
                  <a:schemeClr val="accent1"/>
                </a:solidFill>
              </a:rPr>
              <a:t>APGAR Score 5-7</a:t>
            </a:r>
            <a:endParaRPr lang="en-IN">
              <a:solidFill>
                <a:schemeClr val="accent1"/>
              </a:solidFill>
            </a:endParaRPr>
          </a:p>
        </p:txBody>
      </p:sp>
      <p:sp>
        <p:nvSpPr>
          <p:cNvPr id="19459" name="Content Placeholder 2"/>
          <p:cNvSpPr>
            <a:spLocks noGrp="1"/>
          </p:cNvSpPr>
          <p:nvPr>
            <p:ph idx="1"/>
          </p:nvPr>
        </p:nvSpPr>
        <p:spPr>
          <a:xfrm>
            <a:off x="409575" y="2209800"/>
            <a:ext cx="4876800" cy="4324350"/>
          </a:xfrm>
        </p:spPr>
        <p:txBody>
          <a:bodyPr/>
          <a:lstStyle/>
          <a:p>
            <a:pPr eaLnBrk="1" hangingPunct="1">
              <a:buFont typeface="Arial" charset="0"/>
              <a:buNone/>
            </a:pPr>
            <a:r>
              <a:rPr lang="ar-JO" sz="3600" b="1">
                <a:solidFill>
                  <a:srgbClr val="FF0000"/>
                </a:solidFill>
              </a:rPr>
              <a:t>” </a:t>
            </a:r>
            <a:r>
              <a:rPr lang="en-US" sz="3600" b="1">
                <a:solidFill>
                  <a:srgbClr val="FF0000"/>
                </a:solidFill>
              </a:rPr>
              <a:t>resuscitation “</a:t>
            </a:r>
          </a:p>
          <a:p>
            <a:pPr eaLnBrk="1" hangingPunct="1">
              <a:buFont typeface="Arial" charset="0"/>
              <a:buNone/>
            </a:pPr>
            <a:endParaRPr lang="en-US" sz="3600" b="1">
              <a:solidFill>
                <a:srgbClr val="FF0000"/>
              </a:solidFill>
            </a:endParaRPr>
          </a:p>
          <a:p>
            <a:pPr eaLnBrk="1" hangingPunct="1">
              <a:buFont typeface="Arial" charset="0"/>
              <a:buNone/>
            </a:pPr>
            <a:r>
              <a:rPr lang="en-US" sz="3600"/>
              <a:t>-Respond to vigorous stimulation</a:t>
            </a:r>
          </a:p>
          <a:p>
            <a:pPr eaLnBrk="1" hangingPunct="1">
              <a:buFont typeface="Arial" charset="0"/>
              <a:buNone/>
            </a:pPr>
            <a:r>
              <a:rPr lang="en-US" sz="3600"/>
              <a:t>-Oxygen blown over the face.</a:t>
            </a:r>
          </a:p>
          <a:p>
            <a:pPr eaLnBrk="1" hangingPunct="1">
              <a:buFont typeface="Arial" charset="0"/>
              <a:buNone/>
            </a:pPr>
            <a:endParaRPr lang="en-IN" sz="3600"/>
          </a:p>
        </p:txBody>
      </p:sp>
      <p:pic>
        <p:nvPicPr>
          <p:cNvPr id="19460" name="Picture 3" descr="Apgar-score_bewerkt-607x404.jpg"/>
          <p:cNvPicPr>
            <a:picLocks noChangeAspect="1"/>
          </p:cNvPicPr>
          <p:nvPr/>
        </p:nvPicPr>
        <p:blipFill>
          <a:blip r:embed="rId2" cstate="print"/>
          <a:srcRect/>
          <a:stretch>
            <a:fillRect/>
          </a:stretch>
        </p:blipFill>
        <p:spPr bwMode="auto">
          <a:xfrm>
            <a:off x="5486400" y="1447800"/>
            <a:ext cx="3448050" cy="51816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457200" y="152400"/>
            <a:ext cx="8229600" cy="1066800"/>
          </a:xfrm>
        </p:spPr>
        <p:txBody>
          <a:bodyPr/>
          <a:lstStyle/>
          <a:p>
            <a:pPr eaLnBrk="1" hangingPunct="1"/>
            <a:r>
              <a:rPr lang="en-US" b="1">
                <a:solidFill>
                  <a:schemeClr val="accent1"/>
                </a:solidFill>
              </a:rPr>
              <a:t>Apgar Score 3-4</a:t>
            </a:r>
            <a:endParaRPr lang="en-IN">
              <a:solidFill>
                <a:schemeClr val="accent1"/>
              </a:solidFill>
            </a:endParaRPr>
          </a:p>
        </p:txBody>
      </p:sp>
      <p:sp>
        <p:nvSpPr>
          <p:cNvPr id="47107" name="Content Placeholder 2"/>
          <p:cNvSpPr>
            <a:spLocks noGrp="1"/>
          </p:cNvSpPr>
          <p:nvPr>
            <p:ph idx="1"/>
          </p:nvPr>
        </p:nvSpPr>
        <p:spPr>
          <a:xfrm>
            <a:off x="457200" y="1600200"/>
            <a:ext cx="8229600" cy="4495800"/>
          </a:xfrm>
        </p:spPr>
        <p:txBody>
          <a:bodyPr>
            <a:normAutofit lnSpcReduction="10000"/>
          </a:bodyPr>
          <a:lstStyle/>
          <a:p>
            <a:pPr eaLnBrk="1" hangingPunct="1">
              <a:buFont typeface="Arial" pitchFamily="34" charset="0"/>
              <a:buNone/>
              <a:defRPr/>
            </a:pPr>
            <a:r>
              <a:rPr lang="en-US" sz="3600"/>
              <a:t>These Neonates are moderately depressed at birth. </a:t>
            </a:r>
          </a:p>
          <a:p>
            <a:pPr eaLnBrk="1" hangingPunct="1">
              <a:buFont typeface="Arial" pitchFamily="34" charset="0"/>
              <a:buNone/>
              <a:defRPr/>
            </a:pPr>
            <a:endParaRPr lang="en-US" sz="3600"/>
          </a:p>
          <a:p>
            <a:pPr eaLnBrk="1" hangingPunct="1">
              <a:buFont typeface="Arial" pitchFamily="34" charset="0"/>
              <a:buNone/>
              <a:defRPr/>
            </a:pPr>
            <a:r>
              <a:rPr lang="en-US" sz="3600"/>
              <a:t>They are usually cyanotic and have poor respiratory efforts.</a:t>
            </a:r>
          </a:p>
          <a:p>
            <a:pPr eaLnBrk="1" hangingPunct="1">
              <a:buFont typeface="Arial" pitchFamily="34" charset="0"/>
              <a:buNone/>
              <a:defRPr/>
            </a:pPr>
            <a:endParaRPr lang="en-US" sz="3600"/>
          </a:p>
          <a:p>
            <a:pPr eaLnBrk="1" hangingPunct="1">
              <a:buFont typeface="Arial" pitchFamily="34" charset="0"/>
              <a:buNone/>
              <a:defRPr/>
            </a:pPr>
            <a:r>
              <a:rPr lang="en-US" sz="3600"/>
              <a:t>But they usually respond to BMV, breath, and become pink.</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b="1">
                <a:solidFill>
                  <a:schemeClr val="accent1"/>
                </a:solidFill>
              </a:rPr>
              <a:t>Apgar Score 0-2</a:t>
            </a:r>
            <a:endParaRPr lang="en-IN">
              <a:solidFill>
                <a:schemeClr val="accent1"/>
              </a:solidFill>
            </a:endParaRPr>
          </a:p>
        </p:txBody>
      </p:sp>
      <p:sp>
        <p:nvSpPr>
          <p:cNvPr id="48131" name="Content Placeholder 2"/>
          <p:cNvSpPr>
            <a:spLocks noGrp="1"/>
          </p:cNvSpPr>
          <p:nvPr>
            <p:ph idx="1"/>
          </p:nvPr>
        </p:nvSpPr>
        <p:spPr>
          <a:xfrm>
            <a:off x="381000" y="1981200"/>
            <a:ext cx="3429000" cy="4324350"/>
          </a:xfrm>
        </p:spPr>
        <p:txBody>
          <a:bodyPr>
            <a:normAutofit lnSpcReduction="10000"/>
          </a:bodyPr>
          <a:lstStyle/>
          <a:p>
            <a:pPr eaLnBrk="1" hangingPunct="1">
              <a:buFont typeface="Arial" pitchFamily="34" charset="0"/>
              <a:buChar char="•"/>
              <a:defRPr/>
            </a:pPr>
            <a:r>
              <a:rPr lang="en-US" sz="3600" dirty="0"/>
              <a:t>These neonates severely asphyxiated and require immediate resuscitation</a:t>
            </a:r>
          </a:p>
          <a:p>
            <a:pPr eaLnBrk="1" hangingPunct="1">
              <a:buFont typeface="Arial" pitchFamily="34" charset="0"/>
              <a:buChar char="•"/>
              <a:defRPr/>
            </a:pPr>
            <a:r>
              <a:rPr lang="en-US" sz="3600" b="1" dirty="0" err="1">
                <a:solidFill>
                  <a:srgbClr val="FF0000"/>
                </a:solidFill>
              </a:rPr>
              <a:t>intibation</a:t>
            </a:r>
            <a:endParaRPr lang="en-IN" sz="3600" b="1" dirty="0">
              <a:solidFill>
                <a:srgbClr val="FF0000"/>
              </a:solidFill>
            </a:endParaRPr>
          </a:p>
        </p:txBody>
      </p:sp>
      <p:pic>
        <p:nvPicPr>
          <p:cNvPr id="21508" name="Picture 3" descr="original_resuscitation_with_bagging_and_chest_compressions.jpg"/>
          <p:cNvPicPr>
            <a:picLocks noChangeAspect="1"/>
          </p:cNvPicPr>
          <p:nvPr/>
        </p:nvPicPr>
        <p:blipFill>
          <a:blip r:embed="rId2" cstate="print"/>
          <a:srcRect/>
          <a:stretch>
            <a:fillRect/>
          </a:stretch>
        </p:blipFill>
        <p:spPr bwMode="auto">
          <a:xfrm>
            <a:off x="4191000" y="2286000"/>
            <a:ext cx="4302125" cy="3429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066800"/>
          </a:xfrm>
        </p:spPr>
        <p:txBody>
          <a:bodyPr rtlCol="1">
            <a:normAutofit/>
          </a:bodyPr>
          <a:lstStyle/>
          <a:p>
            <a:pPr eaLnBrk="1" fontAlgn="auto" hangingPunct="1">
              <a:spcAft>
                <a:spcPts val="0"/>
              </a:spcAft>
              <a:defRPr/>
            </a:pPr>
            <a:r>
              <a:rPr lang="en-US" b="1" dirty="0">
                <a:solidFill>
                  <a:schemeClr val="accent3">
                    <a:lumMod val="75000"/>
                  </a:schemeClr>
                </a:solidFill>
              </a:rPr>
              <a:t>Which babies need resuscitation?</a:t>
            </a:r>
            <a:endParaRPr lang="en-US" dirty="0">
              <a:solidFill>
                <a:schemeClr val="accent3">
                  <a:lumMod val="75000"/>
                </a:schemeClr>
              </a:solidFill>
            </a:endParaRPr>
          </a:p>
        </p:txBody>
      </p:sp>
      <p:graphicFrame>
        <p:nvGraphicFramePr>
          <p:cNvPr id="4" name="Content Placeholder 3"/>
          <p:cNvGraphicFramePr>
            <a:graphicFrameLocks noGrp="1"/>
          </p:cNvGraphicFramePr>
          <p:nvPr>
            <p:ph idx="1"/>
          </p:nvPr>
        </p:nvGraphicFramePr>
        <p:xfrm>
          <a:off x="463550" y="1066800"/>
          <a:ext cx="814705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ar-JO"/>
          </a:p>
        </p:txBody>
      </p:sp>
      <p:sp>
        <p:nvSpPr>
          <p:cNvPr id="4" name="Slide Number Placeholder 3"/>
          <p:cNvSpPr>
            <a:spLocks noGrp="1"/>
          </p:cNvSpPr>
          <p:nvPr>
            <p:ph type="sldNum" sz="quarter" idx="12"/>
          </p:nvPr>
        </p:nvSpPr>
        <p:spPr/>
        <p:txBody>
          <a:bodyPr/>
          <a:lstStyle/>
          <a:p>
            <a:pPr>
              <a:defRPr/>
            </a:pPr>
            <a:fld id="{B008995C-9E89-4945-9708-ACCBA1465D8D}" type="slidenum">
              <a:rPr lang="en-US" smtClean="0"/>
              <a:pPr>
                <a:defRPr/>
              </a:pPr>
              <a:t>48</a:t>
            </a:fld>
            <a:endParaRPr lang="en-US"/>
          </a:p>
        </p:txBody>
      </p:sp>
      <p:grpSp>
        <p:nvGrpSpPr>
          <p:cNvPr id="2" name="Group 4"/>
          <p:cNvGrpSpPr>
            <a:grpSpLocks/>
          </p:cNvGrpSpPr>
          <p:nvPr/>
        </p:nvGrpSpPr>
        <p:grpSpPr bwMode="auto">
          <a:xfrm>
            <a:off x="498475" y="2743200"/>
            <a:ext cx="8147050" cy="3581400"/>
            <a:chOff x="0" y="853651"/>
            <a:chExt cx="8147050" cy="2438400"/>
          </a:xfrm>
        </p:grpSpPr>
        <p:sp>
          <p:nvSpPr>
            <p:cNvPr id="6" name="Rounded Rectangle 5"/>
            <p:cNvSpPr/>
            <p:nvPr/>
          </p:nvSpPr>
          <p:spPr>
            <a:xfrm>
              <a:off x="0" y="853651"/>
              <a:ext cx="8147050" cy="24384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31750" y="1614570"/>
              <a:ext cx="8083550" cy="1003030"/>
            </a:xfrm>
            <a:prstGeom prst="rect">
              <a:avLst/>
            </a:prstGeom>
          </p:spPr>
          <p:style>
            <a:lnRef idx="0">
              <a:scrgbClr r="0" g="0" b="0"/>
            </a:lnRef>
            <a:fillRef idx="0">
              <a:scrgbClr r="0" g="0" b="0"/>
            </a:fillRef>
            <a:effectRef idx="0">
              <a:scrgbClr r="0" g="0" b="0"/>
            </a:effectRef>
            <a:fontRef idx="minor">
              <a:schemeClr val="lt1"/>
            </a:fontRef>
          </p:style>
          <p:txBody>
            <a:bodyPr lIns="137160" tIns="137160" rIns="137160" bIns="137160" anchor="ctr"/>
            <a:lstStyle/>
            <a:p>
              <a:r>
                <a:rPr lang="en-US">
                  <a:solidFill>
                    <a:srgbClr val="FFFFFF"/>
                  </a:solidFill>
                  <a:cs typeface="Arial" charset="0"/>
                </a:rPr>
                <a:t>one or more of the following action in sequence:</a:t>
              </a:r>
            </a:p>
            <a:p>
              <a:pPr marL="915988" lvl="1" indent="-514350">
                <a:buFont typeface="Calibri" pitchFamily="34" charset="0"/>
                <a:buAutoNum type="arabicPeriod"/>
              </a:pPr>
              <a:r>
                <a:rPr lang="en-US" sz="3200">
                  <a:solidFill>
                    <a:srgbClr val="FFFFFF"/>
                  </a:solidFill>
                  <a:cs typeface="Arial" charset="0"/>
                </a:rPr>
                <a:t>Initial steps in stabilization</a:t>
              </a:r>
            </a:p>
            <a:p>
              <a:pPr marL="915988" lvl="1" indent="-514350">
                <a:buFont typeface="Calibri" pitchFamily="34" charset="0"/>
                <a:buAutoNum type="arabicPeriod"/>
              </a:pPr>
              <a:r>
                <a:rPr lang="en-US" sz="3200">
                  <a:solidFill>
                    <a:srgbClr val="FFFFFF"/>
                  </a:solidFill>
                  <a:cs typeface="Arial" charset="0"/>
                </a:rPr>
                <a:t>Ventilation</a:t>
              </a:r>
            </a:p>
            <a:p>
              <a:pPr marL="915988" lvl="1" indent="-514350">
                <a:buFont typeface="Calibri" pitchFamily="34" charset="0"/>
                <a:buAutoNum type="arabicPeriod"/>
              </a:pPr>
              <a:r>
                <a:rPr lang="en-US" sz="3200">
                  <a:solidFill>
                    <a:srgbClr val="FFFFFF"/>
                  </a:solidFill>
                  <a:cs typeface="Arial" charset="0"/>
                </a:rPr>
                <a:t>Chest compressions</a:t>
              </a:r>
            </a:p>
            <a:p>
              <a:pPr marL="915988" lvl="1" indent="-514350">
                <a:buFont typeface="Calibri" pitchFamily="34" charset="0"/>
                <a:buAutoNum type="arabicPeriod"/>
              </a:pPr>
              <a:r>
                <a:rPr lang="en-US" sz="3200">
                  <a:solidFill>
                    <a:srgbClr val="FFFFFF"/>
                  </a:solidFill>
                  <a:cs typeface="Arial" charset="0"/>
                </a:rPr>
                <a:t>Administration of epinephrine and/or volume expansion</a:t>
              </a:r>
            </a:p>
            <a:p>
              <a:pPr algn="ctr">
                <a:lnSpc>
                  <a:spcPct val="90000"/>
                </a:lnSpc>
                <a:spcAft>
                  <a:spcPct val="35000"/>
                </a:spcAft>
              </a:pPr>
              <a:endParaRPr lang="en-IN" sz="3600" b="1">
                <a:solidFill>
                  <a:srgbClr val="FFFFFF"/>
                </a:solidFill>
                <a:cs typeface="Arial" charset="0"/>
              </a:endParaRPr>
            </a:p>
          </p:txBody>
        </p:sp>
      </p:grpSp>
      <p:grpSp>
        <p:nvGrpSpPr>
          <p:cNvPr id="3" name="Group 7"/>
          <p:cNvGrpSpPr>
            <a:grpSpLocks/>
          </p:cNvGrpSpPr>
          <p:nvPr/>
        </p:nvGrpSpPr>
        <p:grpSpPr bwMode="auto">
          <a:xfrm>
            <a:off x="4421188" y="2379663"/>
            <a:ext cx="301625" cy="250825"/>
            <a:chOff x="3923101" y="2113737"/>
            <a:chExt cx="300848" cy="250707"/>
          </a:xfrm>
        </p:grpSpPr>
        <p:sp>
          <p:nvSpPr>
            <p:cNvPr id="12" name="Right Arrow 11"/>
            <p:cNvSpPr/>
            <p:nvPr/>
          </p:nvSpPr>
          <p:spPr>
            <a:xfrm rot="5400000">
              <a:off x="3948172" y="2088667"/>
              <a:ext cx="250707" cy="30084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Right Arrow 4"/>
            <p:cNvSpPr/>
            <p:nvPr/>
          </p:nvSpPr>
          <p:spPr>
            <a:xfrm>
              <a:off x="3983271" y="2113737"/>
              <a:ext cx="180509" cy="17612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33400">
                <a:lnSpc>
                  <a:spcPct val="90000"/>
                </a:lnSpc>
                <a:spcAft>
                  <a:spcPct val="35000"/>
                </a:spcAft>
                <a:defRPr/>
              </a:pPr>
              <a:endParaRPr lang="en-IN" sz="1200"/>
            </a:p>
          </p:txBody>
        </p:sp>
      </p:grpSp>
      <p:grpSp>
        <p:nvGrpSpPr>
          <p:cNvPr id="5" name="Group 8"/>
          <p:cNvGrpSpPr>
            <a:grpSpLocks/>
          </p:cNvGrpSpPr>
          <p:nvPr/>
        </p:nvGrpSpPr>
        <p:grpSpPr bwMode="auto">
          <a:xfrm>
            <a:off x="498475" y="1143000"/>
            <a:ext cx="8147050" cy="1143000"/>
            <a:chOff x="0" y="2406229"/>
            <a:chExt cx="8147050" cy="668552"/>
          </a:xfrm>
        </p:grpSpPr>
        <p:sp>
          <p:nvSpPr>
            <p:cNvPr id="10" name="Rounded Rectangle 9"/>
            <p:cNvSpPr/>
            <p:nvPr/>
          </p:nvSpPr>
          <p:spPr>
            <a:xfrm>
              <a:off x="0" y="2406229"/>
              <a:ext cx="8147050" cy="66855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6"/>
            <p:cNvSpPr/>
            <p:nvPr/>
          </p:nvSpPr>
          <p:spPr>
            <a:xfrm>
              <a:off x="19050" y="2425729"/>
              <a:ext cx="8108950" cy="629553"/>
            </a:xfrm>
            <a:prstGeom prst="rect">
              <a:avLst/>
            </a:prstGeom>
          </p:spPr>
          <p:style>
            <a:lnRef idx="0">
              <a:scrgbClr r="0" g="0" b="0"/>
            </a:lnRef>
            <a:fillRef idx="0">
              <a:scrgbClr r="0" g="0" b="0"/>
            </a:fillRef>
            <a:effectRef idx="0">
              <a:scrgbClr r="0" g="0" b="0"/>
            </a:effectRef>
            <a:fontRef idx="minor">
              <a:schemeClr val="lt1"/>
            </a:fontRef>
          </p:style>
          <p:txBody>
            <a:bodyPr lIns="152400" tIns="152400" rIns="152400" bIns="152400" spcCol="1270" anchor="ctr"/>
            <a:lstStyle/>
            <a:p>
              <a:pPr>
                <a:defRPr/>
              </a:pPr>
              <a:r>
                <a:rPr lang="en-US" sz="4000" dirty="0"/>
                <a:t>If “ NO ” for of any of the assessment questions</a:t>
              </a: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Resuscitation of neonates </a:t>
            </a:r>
          </a:p>
        </p:txBody>
      </p:sp>
      <p:sp>
        <p:nvSpPr>
          <p:cNvPr id="3" name="Subtitle 2"/>
          <p:cNvSpPr>
            <a:spLocks noGrp="1"/>
          </p:cNvSpPr>
          <p:nvPr>
            <p:ph type="subTitle" idx="1"/>
          </p:nvPr>
        </p:nvSpPr>
        <p:spPr/>
        <p:txBody>
          <a:bodyPr/>
          <a:lstStyle/>
          <a:p>
            <a:r>
              <a:rPr lang="en-US" dirty="0"/>
              <a:t>Done by : </a:t>
            </a:r>
            <a:r>
              <a:rPr lang="en-US" dirty="0" err="1"/>
              <a:t>Raana</a:t>
            </a:r>
            <a:r>
              <a:rPr lang="en-US" dirty="0"/>
              <a:t> Al-</a:t>
            </a:r>
            <a:r>
              <a:rPr lang="en-US" dirty="0" err="1"/>
              <a:t>Sa’aydeh</a:t>
            </a:r>
            <a:endParaRPr lang="en-US" dirty="0"/>
          </a:p>
        </p:txBody>
      </p:sp>
    </p:spTree>
    <p:extLst>
      <p:ext uri="{BB962C8B-B14F-4D97-AF65-F5344CB8AC3E}">
        <p14:creationId xmlns:p14="http://schemas.microsoft.com/office/powerpoint/2010/main" val="1498140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228600"/>
            <a:ext cx="8458200" cy="5897563"/>
          </a:xfrm>
        </p:spPr>
        <p:txBody>
          <a:bodyPr>
            <a:normAutofit fontScale="92500" lnSpcReduction="20000"/>
          </a:bodyPr>
          <a:lstStyle/>
          <a:p>
            <a:pPr rtl="1"/>
            <a:r>
              <a:rPr lang="en-US" dirty="0">
                <a:solidFill>
                  <a:srgbClr val="FF0000"/>
                </a:solidFill>
              </a:rPr>
              <a:t>This photo shows : two parallel circuit with  compound cardiac output.</a:t>
            </a:r>
          </a:p>
          <a:p>
            <a:pPr marL="0" indent="0" rtl="1">
              <a:buNone/>
            </a:pPr>
            <a:r>
              <a:rPr lang="en-US" dirty="0">
                <a:solidFill>
                  <a:srgbClr val="FF0000"/>
                </a:solidFill>
              </a:rPr>
              <a:t>Blood in aorta come from : left v , PFO , PDA .</a:t>
            </a:r>
          </a:p>
          <a:p>
            <a:pPr marL="0" indent="0" rtl="1">
              <a:buNone/>
            </a:pPr>
            <a:r>
              <a:rPr lang="en-US" dirty="0">
                <a:solidFill>
                  <a:srgbClr val="FF0000"/>
                </a:solidFill>
              </a:rPr>
              <a:t>First shunt in ductus veneus &gt;&gt; </a:t>
            </a:r>
            <a:r>
              <a:rPr lang="en-US" sz="2600" dirty="0">
                <a:solidFill>
                  <a:srgbClr val="FF0000"/>
                </a:solidFill>
              </a:rPr>
              <a:t>high O2 </a:t>
            </a:r>
            <a:r>
              <a:rPr lang="en-US" dirty="0">
                <a:solidFill>
                  <a:srgbClr val="FF0000"/>
                </a:solidFill>
              </a:rPr>
              <a:t>concentration ‘ 55 ‘ &gt;&gt; relative hypoxia , why is important ? For preserving 1) POF, PDA </a:t>
            </a:r>
          </a:p>
          <a:p>
            <a:pPr marL="0" indent="0" rtl="1">
              <a:buNone/>
            </a:pPr>
            <a:r>
              <a:rPr lang="en-US" dirty="0">
                <a:solidFill>
                  <a:srgbClr val="FF0000"/>
                </a:solidFill>
              </a:rPr>
              <a:t>2) Acidosis in lung &gt;&gt; vasoconstriction in lung &gt;&gt; right to left shunt .</a:t>
            </a:r>
          </a:p>
          <a:p>
            <a:pPr marL="0" indent="0" rtl="1">
              <a:buNone/>
            </a:pPr>
            <a:r>
              <a:rPr lang="en-US" dirty="0">
                <a:solidFill>
                  <a:srgbClr val="FF0000"/>
                </a:solidFill>
              </a:rPr>
              <a:t>Anther reason for preserving shunt : pr. In pulmonary circulation more than systematic circulation ? Aorta directly connected with placenta” low pr.” </a:t>
            </a:r>
          </a:p>
          <a:p>
            <a:pPr marL="0" indent="0" rtl="1">
              <a:buNone/>
            </a:pPr>
            <a:r>
              <a:rPr lang="en-US" dirty="0">
                <a:solidFill>
                  <a:srgbClr val="FF0000"/>
                </a:solidFill>
              </a:rPr>
              <a:t> </a:t>
            </a:r>
            <a:r>
              <a:rPr lang="en-US" dirty="0" err="1">
                <a:solidFill>
                  <a:srgbClr val="FF0000"/>
                </a:solidFill>
              </a:rPr>
              <a:t>clemping</a:t>
            </a:r>
            <a:r>
              <a:rPr lang="en-US" dirty="0">
                <a:solidFill>
                  <a:srgbClr val="FF0000"/>
                </a:solidFill>
              </a:rPr>
              <a:t> in </a:t>
            </a:r>
            <a:r>
              <a:rPr lang="en-US" dirty="0" err="1">
                <a:solidFill>
                  <a:srgbClr val="FF0000"/>
                </a:solidFill>
              </a:rPr>
              <a:t>umblical</a:t>
            </a:r>
            <a:r>
              <a:rPr lang="en-US" dirty="0">
                <a:solidFill>
                  <a:srgbClr val="FF0000"/>
                </a:solidFill>
              </a:rPr>
              <a:t> cord &gt;&gt; increase pr. In systematic circulation &gt;&gt; inverted the shunt in PDA” left to right “ </a:t>
            </a:r>
          </a:p>
          <a:p>
            <a:pPr marL="0" indent="0" rtl="1">
              <a:buNone/>
            </a:pPr>
            <a:endParaRPr lang="en-US" dirty="0">
              <a:solidFill>
                <a:srgbClr val="FF0000"/>
              </a:solidFill>
            </a:endParaRPr>
          </a:p>
        </p:txBody>
      </p:sp>
      <p:sp>
        <p:nvSpPr>
          <p:cNvPr id="4" name="نجمة ذات 5 نقاط 3"/>
          <p:cNvSpPr/>
          <p:nvPr/>
        </p:nvSpPr>
        <p:spPr>
          <a:xfrm>
            <a:off x="7924800" y="304800"/>
            <a:ext cx="5334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3078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Resuscitation pyramids </a:t>
            </a:r>
          </a:p>
        </p:txBody>
      </p:sp>
      <p:pic>
        <p:nvPicPr>
          <p:cNvPr id="4" name="Content Placeholder 3"/>
          <p:cNvPicPr>
            <a:picLocks noGrp="1" noChangeAspect="1"/>
          </p:cNvPicPr>
          <p:nvPr>
            <p:ph sz="quarter" idx="1"/>
          </p:nvPr>
        </p:nvPicPr>
        <p:blipFill>
          <a:blip r:embed="rId2" cstate="print"/>
          <a:stretch>
            <a:fillRect/>
          </a:stretch>
        </p:blipFill>
        <p:spPr>
          <a:xfrm>
            <a:off x="857596" y="1524001"/>
            <a:ext cx="6134025" cy="4784726"/>
          </a:xfrm>
          <a:prstGeom prst="rect">
            <a:avLst/>
          </a:prstGeom>
        </p:spPr>
      </p:pic>
    </p:spTree>
    <p:extLst>
      <p:ext uri="{BB962C8B-B14F-4D97-AF65-F5344CB8AC3E}">
        <p14:creationId xmlns:p14="http://schemas.microsoft.com/office/powerpoint/2010/main" val="5896365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of resuscitation</a:t>
            </a:r>
          </a:p>
        </p:txBody>
      </p:sp>
      <p:sp>
        <p:nvSpPr>
          <p:cNvPr id="3" name="Content Placeholder 2"/>
          <p:cNvSpPr>
            <a:spLocks noGrp="1"/>
          </p:cNvSpPr>
          <p:nvPr>
            <p:ph sz="quarter" idx="1"/>
          </p:nvPr>
        </p:nvSpPr>
        <p:spPr/>
        <p:txBody>
          <a:bodyPr>
            <a:normAutofit/>
          </a:bodyPr>
          <a:lstStyle/>
          <a:p>
            <a:r>
              <a:rPr lang="en-US" altLang="en-US" sz="2800" b="1" u="sng" dirty="0"/>
              <a:t>The initial steps </a:t>
            </a:r>
            <a:r>
              <a:rPr lang="en-US" altLang="en-US" sz="2800" dirty="0"/>
              <a:t>of newborn resuscitation are to </a:t>
            </a:r>
            <a:r>
              <a:rPr lang="en-US" altLang="en-US" sz="2800" b="1" dirty="0">
                <a:solidFill>
                  <a:srgbClr val="FF0000"/>
                </a:solidFill>
              </a:rPr>
              <a:t>maintain normal temperature</a:t>
            </a:r>
            <a:r>
              <a:rPr lang="en-US" altLang="en-US" sz="2800" dirty="0">
                <a:solidFill>
                  <a:srgbClr val="FF0000"/>
                </a:solidFill>
              </a:rPr>
              <a:t> </a:t>
            </a:r>
            <a:r>
              <a:rPr lang="en-US" altLang="en-US" sz="2800" dirty="0"/>
              <a:t>of the infant, </a:t>
            </a:r>
            <a:r>
              <a:rPr lang="en-US" altLang="en-US" sz="2800" dirty="0">
                <a:solidFill>
                  <a:srgbClr val="FF0000"/>
                </a:solidFill>
              </a:rPr>
              <a:t>position </a:t>
            </a:r>
            <a:r>
              <a:rPr lang="en-US" altLang="en-US" sz="2800" dirty="0"/>
              <a:t>the infant in a “sniffing” position to open the airway, </a:t>
            </a:r>
            <a:r>
              <a:rPr lang="en-US" altLang="en-US" sz="2800" b="1" dirty="0">
                <a:solidFill>
                  <a:srgbClr val="FF0000"/>
                </a:solidFill>
              </a:rPr>
              <a:t>clear secretions </a:t>
            </a:r>
            <a:r>
              <a:rPr lang="en-US" altLang="en-US" sz="2800" dirty="0"/>
              <a:t>if needed with a bulb syringe or suction catheter, </a:t>
            </a:r>
            <a:r>
              <a:rPr lang="en-US" altLang="en-US" sz="2800" b="1" dirty="0">
                <a:solidFill>
                  <a:srgbClr val="FF0000"/>
                </a:solidFill>
              </a:rPr>
              <a:t>dry the infant</a:t>
            </a:r>
            <a:r>
              <a:rPr lang="en-US" altLang="en-US" sz="2800" dirty="0">
                <a:solidFill>
                  <a:srgbClr val="FF0000"/>
                </a:solidFill>
              </a:rPr>
              <a:t> </a:t>
            </a:r>
            <a:r>
              <a:rPr lang="en-US" altLang="en-US" sz="2800" dirty="0"/>
              <a:t>which is the best tactile stimulation for breathing (unless preterm and covered in plastic wrap), and </a:t>
            </a:r>
            <a:r>
              <a:rPr lang="en-US" altLang="en-US" sz="2800" b="1" dirty="0">
                <a:solidFill>
                  <a:srgbClr val="FF0000"/>
                </a:solidFill>
              </a:rPr>
              <a:t>stimulate the infant</a:t>
            </a:r>
            <a:r>
              <a:rPr lang="en-US" altLang="en-US" sz="2800" dirty="0">
                <a:solidFill>
                  <a:srgbClr val="FF0000"/>
                </a:solidFill>
              </a:rPr>
              <a:t> </a:t>
            </a:r>
            <a:r>
              <a:rPr lang="en-US" altLang="en-US" sz="2800" dirty="0"/>
              <a:t>to breathe. </a:t>
            </a:r>
            <a:endParaRPr lang="en-US" sz="2800" dirty="0"/>
          </a:p>
        </p:txBody>
      </p:sp>
    </p:spTree>
    <p:extLst>
      <p:ext uri="{BB962C8B-B14F-4D97-AF65-F5344CB8AC3E}">
        <p14:creationId xmlns:p14="http://schemas.microsoft.com/office/powerpoint/2010/main" val="21484333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infant-in-the-sniffing-position_orig.jpg"/>
          <p:cNvPicPr>
            <a:picLocks noGrp="1" noChangeAspect="1"/>
          </p:cNvPicPr>
          <p:nvPr>
            <p:ph sz="quarter" idx="1"/>
          </p:nvPr>
        </p:nvPicPr>
        <p:blipFill>
          <a:blip r:embed="rId2" cstate="print"/>
          <a:stretch>
            <a:fillRect/>
          </a:stretch>
        </p:blipFill>
        <p:spPr>
          <a:xfrm>
            <a:off x="1143000" y="685800"/>
            <a:ext cx="7194684" cy="5364163"/>
          </a:xfrm>
        </p:spPr>
      </p:pic>
      <p:sp>
        <p:nvSpPr>
          <p:cNvPr id="2" name="نجمة ذات 5 نقاط 1"/>
          <p:cNvSpPr/>
          <p:nvPr/>
        </p:nvSpPr>
        <p:spPr>
          <a:xfrm>
            <a:off x="304800" y="457200"/>
            <a:ext cx="457200" cy="762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نجمة ذات 5 نقاط 2"/>
          <p:cNvSpPr/>
          <p:nvPr/>
        </p:nvSpPr>
        <p:spPr>
          <a:xfrm>
            <a:off x="304800" y="609600"/>
            <a:ext cx="914400" cy="838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Tree>
    <p:extLst>
      <p:ext uri="{BB962C8B-B14F-4D97-AF65-F5344CB8AC3E}">
        <p14:creationId xmlns:p14="http://schemas.microsoft.com/office/powerpoint/2010/main" val="4212852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r>
              <a:rPr lang="en-US" dirty="0">
                <a:solidFill>
                  <a:srgbClr val="FF0000"/>
                </a:solidFill>
              </a:rPr>
              <a:t>Sniffing position ( </a:t>
            </a:r>
            <a:r>
              <a:rPr lang="en-US" dirty="0" err="1">
                <a:solidFill>
                  <a:srgbClr val="FF0000"/>
                </a:solidFill>
              </a:rPr>
              <a:t>semiflexion</a:t>
            </a:r>
            <a:r>
              <a:rPr lang="en-US" dirty="0">
                <a:solidFill>
                  <a:srgbClr val="FF0000"/>
                </a:solidFill>
              </a:rPr>
              <a:t> position )</a:t>
            </a:r>
          </a:p>
          <a:p>
            <a:r>
              <a:rPr lang="en-US" dirty="0">
                <a:solidFill>
                  <a:srgbClr val="FF0000"/>
                </a:solidFill>
              </a:rPr>
              <a:t>  </a:t>
            </a:r>
            <a:r>
              <a:rPr lang="ar-JO" dirty="0">
                <a:solidFill>
                  <a:srgbClr val="FF0000"/>
                </a:solidFill>
              </a:rPr>
              <a:t>حفظ </a:t>
            </a:r>
            <a:r>
              <a:rPr lang="en-US" dirty="0">
                <a:solidFill>
                  <a:srgbClr val="FF0000"/>
                </a:solidFill>
              </a:rPr>
              <a:t>position 1+2+3</a:t>
            </a:r>
          </a:p>
          <a:p>
            <a:r>
              <a:rPr lang="en-US" dirty="0">
                <a:solidFill>
                  <a:srgbClr val="FF0000"/>
                </a:solidFill>
              </a:rPr>
              <a:t> the main reason for failure of intubation is </a:t>
            </a:r>
            <a:r>
              <a:rPr lang="en-US" u="sng" dirty="0">
                <a:solidFill>
                  <a:srgbClr val="FF0000"/>
                </a:solidFill>
              </a:rPr>
              <a:t>position </a:t>
            </a:r>
          </a:p>
        </p:txBody>
      </p:sp>
      <p:sp>
        <p:nvSpPr>
          <p:cNvPr id="4" name="نجمة ذات 5 نقاط 3"/>
          <p:cNvSpPr/>
          <p:nvPr/>
        </p:nvSpPr>
        <p:spPr>
          <a:xfrm>
            <a:off x="5181600" y="533400"/>
            <a:ext cx="10668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592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1143000"/>
          </a:xfrm>
        </p:spPr>
        <p:txBody>
          <a:bodyPr/>
          <a:lstStyle/>
          <a:p>
            <a:r>
              <a:rPr lang="en-US" dirty="0"/>
              <a:t>Why babies have hypothermia? </a:t>
            </a:r>
          </a:p>
        </p:txBody>
      </p:sp>
      <p:sp>
        <p:nvSpPr>
          <p:cNvPr id="4" name="Rectangle 3"/>
          <p:cNvSpPr>
            <a:spLocks noGrp="1"/>
          </p:cNvSpPr>
          <p:nvPr>
            <p:ph sz="quarter" idx="1"/>
          </p:nvPr>
        </p:nvSpPr>
        <p:spPr>
          <a:xfrm>
            <a:off x="457200" y="1219200"/>
            <a:ext cx="7467600" cy="4873752"/>
          </a:xfrm>
        </p:spPr>
        <p:txBody>
          <a:bodyPr>
            <a:noAutofit/>
          </a:bodyPr>
          <a:lstStyle/>
          <a:p>
            <a:pPr>
              <a:lnSpc>
                <a:spcPct val="90000"/>
              </a:lnSpc>
            </a:pPr>
            <a:r>
              <a:rPr lang="en-US" altLang="en-US" sz="2000" dirty="0"/>
              <a:t>Neonates have a high ratio of skin surface area to body weight, which increases heat loss and </a:t>
            </a:r>
            <a:r>
              <a:rPr lang="en-US" altLang="en-US" sz="2000" b="1" dirty="0">
                <a:solidFill>
                  <a:srgbClr val="FF0000"/>
                </a:solidFill>
              </a:rPr>
              <a:t>evaporative fluid loss</a:t>
            </a:r>
            <a:r>
              <a:rPr lang="en-US" altLang="en-US" sz="2000" dirty="0"/>
              <a:t>. </a:t>
            </a:r>
          </a:p>
          <a:p>
            <a:pPr>
              <a:lnSpc>
                <a:spcPct val="90000"/>
              </a:lnSpc>
            </a:pPr>
            <a:r>
              <a:rPr lang="en-US" altLang="en-US" sz="2000" b="1" dirty="0"/>
              <a:t>The</a:t>
            </a:r>
            <a:r>
              <a:rPr lang="en-US" altLang="en-US" sz="2000" b="1" dirty="0">
                <a:solidFill>
                  <a:srgbClr val="FF0000"/>
                </a:solidFill>
              </a:rPr>
              <a:t> fluid loss from the skin </a:t>
            </a:r>
            <a:r>
              <a:rPr lang="en-US" altLang="en-US" sz="2000" dirty="0"/>
              <a:t>(due not to sweating but to direct transdermal water loss) results in massive heat loss. </a:t>
            </a:r>
          </a:p>
          <a:p>
            <a:pPr algn="l" rtl="0" eaLnBrk="1" hangingPunct="1">
              <a:lnSpc>
                <a:spcPct val="90000"/>
              </a:lnSpc>
              <a:buFont typeface="Arial" panose="020B0604020202020204" pitchFamily="34" charset="0"/>
              <a:buChar char="•"/>
            </a:pPr>
            <a:r>
              <a:rPr lang="en-US" altLang="en-US" sz="2000" dirty="0"/>
              <a:t>The thin fetal skin, with </a:t>
            </a:r>
            <a:r>
              <a:rPr lang="en-US" altLang="en-US" sz="2000" b="1" dirty="0">
                <a:solidFill>
                  <a:srgbClr val="FF0000"/>
                </a:solidFill>
              </a:rPr>
              <a:t>blood vessels that are near the surface</a:t>
            </a:r>
            <a:r>
              <a:rPr lang="en-US" altLang="en-US" sz="2000" dirty="0"/>
              <a:t>, provides </a:t>
            </a:r>
            <a:r>
              <a:rPr lang="en-US" altLang="en-US" sz="2000" b="1" dirty="0">
                <a:solidFill>
                  <a:srgbClr val="FF0000"/>
                </a:solidFill>
              </a:rPr>
              <a:t>poor insulation</a:t>
            </a:r>
            <a:r>
              <a:rPr lang="en-US" altLang="en-US" sz="2000" dirty="0"/>
              <a:t>, which leads to further heat loss. </a:t>
            </a:r>
          </a:p>
          <a:p>
            <a:pPr algn="l" rtl="0" eaLnBrk="1" hangingPunct="1">
              <a:lnSpc>
                <a:spcPct val="90000"/>
              </a:lnSpc>
              <a:buFont typeface="Arial" panose="020B0604020202020204" pitchFamily="34" charset="0"/>
              <a:buChar char="•"/>
            </a:pPr>
            <a:r>
              <a:rPr lang="en-US" altLang="en-US" sz="2000" dirty="0"/>
              <a:t>The </a:t>
            </a:r>
            <a:r>
              <a:rPr lang="en-US" altLang="en-US" sz="2000" b="1" dirty="0">
                <a:solidFill>
                  <a:srgbClr val="FF0000"/>
                </a:solidFill>
              </a:rPr>
              <a:t>low amount of musculature </a:t>
            </a:r>
            <a:r>
              <a:rPr lang="en-US" altLang="en-US" sz="2000" dirty="0"/>
              <a:t>and the </a:t>
            </a:r>
            <a:r>
              <a:rPr lang="en-US" altLang="en-US" sz="2000" b="1" dirty="0">
                <a:solidFill>
                  <a:srgbClr val="FF0000"/>
                </a:solidFill>
              </a:rPr>
              <a:t>inability to shiver</a:t>
            </a:r>
            <a:r>
              <a:rPr lang="en-US" altLang="en-US" sz="2000" dirty="0"/>
              <a:t>.</a:t>
            </a:r>
            <a:endParaRPr lang="en-US" altLang="en-US" sz="2000" b="1" u="sng" dirty="0"/>
          </a:p>
          <a:p>
            <a:pPr algn="l" rtl="0" eaLnBrk="1" hangingPunct="1">
              <a:lnSpc>
                <a:spcPct val="90000"/>
              </a:lnSpc>
              <a:buFont typeface="Arial" panose="020B0604020202020204" pitchFamily="34" charset="0"/>
              <a:buChar char="•"/>
            </a:pPr>
            <a:r>
              <a:rPr lang="en-US" altLang="en-US" sz="2000" dirty="0"/>
              <a:t>A </a:t>
            </a:r>
            <a:r>
              <a:rPr lang="en-US" altLang="en-US" sz="2000" b="1" dirty="0">
                <a:solidFill>
                  <a:srgbClr val="FF0000"/>
                </a:solidFill>
              </a:rPr>
              <a:t>lack</a:t>
            </a:r>
            <a:r>
              <a:rPr lang="en-US" altLang="en-US" sz="2000" dirty="0"/>
              <a:t> of thermal insulation, e.g., </a:t>
            </a:r>
            <a:r>
              <a:rPr lang="en-US" altLang="en-US" sz="2000" b="1" dirty="0">
                <a:solidFill>
                  <a:srgbClr val="FF0000"/>
                </a:solidFill>
              </a:rPr>
              <a:t>subcutaneous fat and fine body hair </a:t>
            </a:r>
            <a:r>
              <a:rPr lang="en-US" altLang="en-US" sz="2000" dirty="0"/>
              <a:t>(especially in premature).</a:t>
            </a:r>
          </a:p>
          <a:p>
            <a:pPr algn="l" rtl="0" eaLnBrk="1" hangingPunct="1">
              <a:lnSpc>
                <a:spcPct val="90000"/>
              </a:lnSpc>
              <a:buFont typeface="Arial" panose="020B0604020202020204" pitchFamily="34" charset="0"/>
              <a:buChar char="•"/>
            </a:pPr>
            <a:r>
              <a:rPr lang="en-US" altLang="en-US" sz="2000" dirty="0"/>
              <a:t>The </a:t>
            </a:r>
            <a:r>
              <a:rPr lang="en-US" altLang="en-US" sz="2000" b="1" dirty="0">
                <a:solidFill>
                  <a:srgbClr val="FF0000"/>
                </a:solidFill>
              </a:rPr>
              <a:t>nervous system is not fully developed </a:t>
            </a:r>
            <a:r>
              <a:rPr lang="en-US" altLang="en-US" sz="2000" dirty="0"/>
              <a:t>and does not respond quickly and/or properly to cold (e.g., by vasoconstriction of skin blood vessels).</a:t>
            </a:r>
          </a:p>
          <a:p>
            <a:pPr algn="l" rtl="0" eaLnBrk="1" hangingPunct="1">
              <a:lnSpc>
                <a:spcPct val="90000"/>
              </a:lnSpc>
              <a:buFont typeface="Arial" panose="020B0604020202020204" pitchFamily="34" charset="0"/>
              <a:buChar char="•"/>
            </a:pPr>
            <a:r>
              <a:rPr lang="en-US" altLang="en-US" sz="2000" b="1" dirty="0">
                <a:solidFill>
                  <a:srgbClr val="FF0000"/>
                </a:solidFill>
              </a:rPr>
              <a:t>Conduction and Evaporation mainly</a:t>
            </a:r>
          </a:p>
        </p:txBody>
      </p:sp>
    </p:spTree>
    <p:extLst>
      <p:ext uri="{BB962C8B-B14F-4D97-AF65-F5344CB8AC3E}">
        <p14:creationId xmlns:p14="http://schemas.microsoft.com/office/powerpoint/2010/main" val="17739900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Thermoregulation </a:t>
            </a:r>
          </a:p>
        </p:txBody>
      </p:sp>
      <p:sp>
        <p:nvSpPr>
          <p:cNvPr id="3" name="Content Placeholder 2"/>
          <p:cNvSpPr>
            <a:spLocks noGrp="1"/>
          </p:cNvSpPr>
          <p:nvPr>
            <p:ph sz="quarter" idx="1"/>
          </p:nvPr>
        </p:nvSpPr>
        <p:spPr/>
        <p:txBody>
          <a:bodyPr>
            <a:normAutofit fontScale="85000" lnSpcReduction="20000"/>
          </a:bodyPr>
          <a:lstStyle/>
          <a:p>
            <a:pPr>
              <a:buFont typeface="Wingdings" panose="05000000000000000000" pitchFamily="2" charset="2"/>
              <a:buChar char="v"/>
            </a:pPr>
            <a:r>
              <a:rPr lang="en-US" altLang="en-US" dirty="0"/>
              <a:t>Neonatal </a:t>
            </a:r>
            <a:r>
              <a:rPr lang="en-US" altLang="en-US" b="1" dirty="0">
                <a:solidFill>
                  <a:srgbClr val="FF0000"/>
                </a:solidFill>
              </a:rPr>
              <a:t>hypothermia increases oxygen consumption </a:t>
            </a:r>
            <a:r>
              <a:rPr lang="en-US" altLang="en-US" dirty="0"/>
              <a:t>and metabolic demands, which can impair subsequent resuscitative efforts, especially in the asphyxiated or preterm infant. </a:t>
            </a:r>
          </a:p>
          <a:p>
            <a:pPr>
              <a:buFont typeface="Wingdings" panose="05000000000000000000" pitchFamily="2" charset="2"/>
              <a:buChar char="v"/>
            </a:pPr>
            <a:r>
              <a:rPr lang="en-US" altLang="en-US" b="1" dirty="0">
                <a:solidFill>
                  <a:srgbClr val="FF0000"/>
                </a:solidFill>
              </a:rPr>
              <a:t>During transition, the use of plastic wraps and the use of skin-to-skin contact reduce hypothermia.</a:t>
            </a:r>
            <a:endParaRPr lang="ar-JO" altLang="en-US" dirty="0"/>
          </a:p>
          <a:p>
            <a:pPr>
              <a:buFont typeface="Wingdings" panose="05000000000000000000" pitchFamily="2" charset="2"/>
              <a:buChar char="v"/>
            </a:pPr>
            <a:r>
              <a:rPr lang="en-US" altLang="en-US" sz="2400" dirty="0"/>
              <a:t>It is recommended that the temperature of newly born </a:t>
            </a:r>
            <a:r>
              <a:rPr lang="en-US" altLang="en-US" sz="2400" dirty="0" err="1"/>
              <a:t>nonasphyxiated</a:t>
            </a:r>
            <a:r>
              <a:rPr lang="en-US" altLang="en-US" sz="2400" dirty="0"/>
              <a:t> infants be maintained between </a:t>
            </a:r>
            <a:r>
              <a:rPr lang="en-US" altLang="en-US" sz="3100" dirty="0">
                <a:solidFill>
                  <a:srgbClr val="FF0000"/>
                </a:solidFill>
              </a:rPr>
              <a:t>36.5°C and 37.5°C </a:t>
            </a:r>
            <a:r>
              <a:rPr lang="en-US" altLang="en-US" sz="2400" dirty="0"/>
              <a:t>after birth through admission and stabilization.</a:t>
            </a:r>
          </a:p>
          <a:p>
            <a:r>
              <a:rPr lang="en-US" altLang="en-US" dirty="0"/>
              <a:t>To minimize heat loss, the delivered infant is first placed in a warmed towel or blanket. Raising the environmental (room) temperature to 26°C (78.8°F) will also help in reducing neonatal hypothermia.</a:t>
            </a:r>
          </a:p>
          <a:p>
            <a:r>
              <a:rPr lang="en-US" altLang="en-US" dirty="0"/>
              <a:t>Maintain </a:t>
            </a:r>
            <a:r>
              <a:rPr lang="en-US" altLang="en-US" b="1" dirty="0">
                <a:solidFill>
                  <a:srgbClr val="FF0000"/>
                </a:solidFill>
              </a:rPr>
              <a:t>Humidity</a:t>
            </a:r>
            <a:r>
              <a:rPr lang="en-US" altLang="en-US" dirty="0"/>
              <a:t> of 40-60% in full term infants</a:t>
            </a:r>
            <a:br>
              <a:rPr lang="en-US" altLang="en-US" dirty="0"/>
            </a:br>
            <a:r>
              <a:rPr lang="en-US" altLang="en-US" dirty="0"/>
              <a:t>60-100% in preterm infants.</a:t>
            </a:r>
          </a:p>
          <a:p>
            <a:endParaRPr lang="en-US" altLang="en-US"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674873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6-5-tips-to-better-neonatal-care-43-638.jpg"/>
          <p:cNvPicPr>
            <a:picLocks noGrp="1" noChangeAspect="1"/>
          </p:cNvPicPr>
          <p:nvPr>
            <p:ph sz="quarter" idx="1"/>
          </p:nvPr>
        </p:nvPicPr>
        <p:blipFill>
          <a:blip r:embed="rId2" cstate="print"/>
          <a:stretch>
            <a:fillRect/>
          </a:stretch>
        </p:blipFill>
        <p:spPr>
          <a:xfrm>
            <a:off x="1066800" y="609600"/>
            <a:ext cx="7347739" cy="5516563"/>
          </a:xfrm>
        </p:spPr>
      </p:pic>
    </p:spTree>
    <p:extLst>
      <p:ext uri="{BB962C8B-B14F-4D97-AF65-F5344CB8AC3E}">
        <p14:creationId xmlns:p14="http://schemas.microsoft.com/office/powerpoint/2010/main" val="2865212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preterm-infant-81-638.jpg"/>
          <p:cNvPicPr>
            <a:picLocks noGrp="1" noChangeAspect="1"/>
          </p:cNvPicPr>
          <p:nvPr>
            <p:ph sz="quarter" idx="1"/>
          </p:nvPr>
        </p:nvPicPr>
        <p:blipFill>
          <a:blip r:embed="rId2" cstate="print"/>
          <a:stretch>
            <a:fillRect/>
          </a:stretch>
        </p:blipFill>
        <p:spPr>
          <a:xfrm>
            <a:off x="838200" y="1219200"/>
            <a:ext cx="7330740" cy="4515644"/>
          </a:xfrm>
        </p:spPr>
      </p:pic>
    </p:spTree>
    <p:extLst>
      <p:ext uri="{BB962C8B-B14F-4D97-AF65-F5344CB8AC3E}">
        <p14:creationId xmlns:p14="http://schemas.microsoft.com/office/powerpoint/2010/main" val="39502394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effectLst>
                  <a:outerShdw blurRad="38100" dist="38100" dir="2700000" algn="tl">
                    <a:srgbClr val="000000">
                      <a:alpha val="43137"/>
                    </a:srgbClr>
                  </a:outerShdw>
                </a:effectLst>
              </a:rPr>
              <a:t>ABC’s of Resuscitation</a:t>
            </a:r>
            <a:endParaRPr lang="en-US" dirty="0"/>
          </a:p>
        </p:txBody>
      </p:sp>
      <p:sp>
        <p:nvSpPr>
          <p:cNvPr id="3" name="Content Placeholder 2"/>
          <p:cNvSpPr>
            <a:spLocks noGrp="1"/>
          </p:cNvSpPr>
          <p:nvPr>
            <p:ph sz="quarter" idx="1"/>
          </p:nvPr>
        </p:nvSpPr>
        <p:spPr>
          <a:xfrm>
            <a:off x="768096" y="1414586"/>
            <a:ext cx="7290055" cy="4894775"/>
          </a:xfrm>
        </p:spPr>
        <p:txBody>
          <a:bodyPr>
            <a:normAutofit fontScale="85000" lnSpcReduction="20000"/>
          </a:bodyPr>
          <a:lstStyle/>
          <a:p>
            <a:pPr marL="0" indent="0">
              <a:buNone/>
            </a:pPr>
            <a:endParaRPr lang="en-US" altLang="en-US" dirty="0"/>
          </a:p>
          <a:p>
            <a:pPr marL="68263" indent="0">
              <a:buNone/>
            </a:pPr>
            <a:r>
              <a:rPr lang="en-US" altLang="en-US" sz="3600" dirty="0">
                <a:latin typeface="Times New Roman" panose="02020603050405020304" pitchFamily="18" charset="0"/>
                <a:cs typeface="Times New Roman" panose="02020603050405020304" pitchFamily="18" charset="0"/>
              </a:rPr>
              <a:t>A – Establish an open </a:t>
            </a:r>
            <a:r>
              <a:rPr lang="en-US" altLang="en-US" sz="3600" b="1" dirty="0">
                <a:solidFill>
                  <a:srgbClr val="FF0000"/>
                </a:solidFill>
                <a:latin typeface="Times New Roman" panose="02020603050405020304" pitchFamily="18" charset="0"/>
                <a:cs typeface="Times New Roman" panose="02020603050405020304" pitchFamily="18" charset="0"/>
              </a:rPr>
              <a:t>Airway</a:t>
            </a:r>
          </a:p>
          <a:p>
            <a:pPr lvl="1">
              <a:buNone/>
            </a:pPr>
            <a:r>
              <a:rPr lang="en-US" altLang="en-US" sz="3200" dirty="0">
                <a:latin typeface="Times New Roman" panose="02020603050405020304" pitchFamily="18" charset="0"/>
                <a:cs typeface="Times New Roman" panose="02020603050405020304" pitchFamily="18" charset="0"/>
              </a:rPr>
              <a:t>Position infant</a:t>
            </a:r>
          </a:p>
          <a:p>
            <a:pPr lvl="1">
              <a:buNone/>
            </a:pPr>
            <a:r>
              <a:rPr lang="en-US" altLang="en-US" sz="3200" dirty="0">
                <a:latin typeface="Times New Roman" panose="02020603050405020304" pitchFamily="18" charset="0"/>
                <a:cs typeface="Times New Roman" panose="02020603050405020304" pitchFamily="18" charset="0"/>
              </a:rPr>
              <a:t>Suction mouth then nose</a:t>
            </a:r>
          </a:p>
          <a:p>
            <a:pPr marL="68263" indent="0">
              <a:buNone/>
            </a:pPr>
            <a:r>
              <a:rPr lang="en-US" altLang="en-US" sz="3600" dirty="0">
                <a:latin typeface="Times New Roman" panose="02020603050405020304" pitchFamily="18" charset="0"/>
                <a:cs typeface="Times New Roman" panose="02020603050405020304" pitchFamily="18" charset="0"/>
              </a:rPr>
              <a:t>B – initiate </a:t>
            </a:r>
            <a:r>
              <a:rPr lang="en-US" altLang="en-US" sz="3600" b="1" dirty="0">
                <a:solidFill>
                  <a:srgbClr val="FF0000"/>
                </a:solidFill>
                <a:latin typeface="Times New Roman" panose="02020603050405020304" pitchFamily="18" charset="0"/>
                <a:cs typeface="Times New Roman" panose="02020603050405020304" pitchFamily="18" charset="0"/>
              </a:rPr>
              <a:t>Breathing</a:t>
            </a:r>
          </a:p>
          <a:p>
            <a:pPr lvl="1">
              <a:buNone/>
            </a:pPr>
            <a:r>
              <a:rPr lang="en-US" altLang="en-US" sz="3200" dirty="0">
                <a:latin typeface="Times New Roman" panose="02020603050405020304" pitchFamily="18" charset="0"/>
                <a:cs typeface="Times New Roman" panose="02020603050405020304" pitchFamily="18" charset="0"/>
              </a:rPr>
              <a:t>Use tactile stimulation</a:t>
            </a:r>
          </a:p>
          <a:p>
            <a:pPr lvl="1">
              <a:buNone/>
            </a:pPr>
            <a:r>
              <a:rPr lang="en-US" altLang="en-US" sz="3200" dirty="0">
                <a:latin typeface="Times New Roman" panose="02020603050405020304" pitchFamily="18" charset="0"/>
                <a:cs typeface="Times New Roman" panose="02020603050405020304" pitchFamily="18" charset="0"/>
              </a:rPr>
              <a:t>Use PPV if necessary</a:t>
            </a:r>
          </a:p>
          <a:p>
            <a:pPr marL="68263" indent="0">
              <a:buNone/>
            </a:pPr>
            <a:r>
              <a:rPr lang="en-US" altLang="en-US" sz="3600" dirty="0">
                <a:latin typeface="Times New Roman" panose="02020603050405020304" pitchFamily="18" charset="0"/>
                <a:cs typeface="Times New Roman" panose="02020603050405020304" pitchFamily="18" charset="0"/>
              </a:rPr>
              <a:t>C – Maintain </a:t>
            </a:r>
            <a:r>
              <a:rPr lang="en-US" altLang="en-US" sz="3600" b="1" dirty="0">
                <a:solidFill>
                  <a:srgbClr val="FF0000"/>
                </a:solidFill>
                <a:latin typeface="Times New Roman" panose="02020603050405020304" pitchFamily="18" charset="0"/>
                <a:cs typeface="Times New Roman" panose="02020603050405020304" pitchFamily="18" charset="0"/>
              </a:rPr>
              <a:t>Circulation</a:t>
            </a:r>
          </a:p>
          <a:p>
            <a:pPr lvl="1">
              <a:buNone/>
            </a:pPr>
            <a:r>
              <a:rPr lang="en-US" altLang="en-US" sz="3200" dirty="0">
                <a:latin typeface="Times New Roman" panose="02020603050405020304" pitchFamily="18" charset="0"/>
                <a:cs typeface="Times New Roman" panose="02020603050405020304" pitchFamily="18" charset="0"/>
              </a:rPr>
              <a:t>Stimulate and maintain circulation</a:t>
            </a:r>
          </a:p>
          <a:p>
            <a:pPr marL="1031875" lvl="2" indent="-346075">
              <a:buNone/>
            </a:pPr>
            <a:r>
              <a:rPr lang="en-US" altLang="en-US" sz="3200" dirty="0">
                <a:latin typeface="Times New Roman" panose="02020603050405020304" pitchFamily="18" charset="0"/>
                <a:cs typeface="Times New Roman" panose="02020603050405020304" pitchFamily="18" charset="0"/>
              </a:rPr>
              <a:t>Chest compressions</a:t>
            </a:r>
          </a:p>
          <a:p>
            <a:pPr marL="1031875" lvl="2" indent="-346075">
              <a:buNone/>
            </a:pPr>
            <a:r>
              <a:rPr lang="en-US" altLang="en-US" sz="3200" dirty="0">
                <a:latin typeface="Times New Roman" panose="02020603050405020304" pitchFamily="18" charset="0"/>
                <a:cs typeface="Times New Roman" panose="02020603050405020304" pitchFamily="18" charset="0"/>
              </a:rPr>
              <a:t>drugs</a:t>
            </a:r>
          </a:p>
          <a:p>
            <a:pPr lvl="1">
              <a:buNone/>
            </a:pPr>
            <a:endParaRPr lang="en-US" altLang="en-US" sz="3200" dirty="0">
              <a:latin typeface="Times New Roman" panose="02020603050405020304" pitchFamily="18" charset="0"/>
              <a:cs typeface="Times New Roman" panose="02020603050405020304" pitchFamily="18" charset="0"/>
            </a:endParaRPr>
          </a:p>
          <a:p>
            <a:pPr lvl="1">
              <a:buNone/>
            </a:pPr>
            <a:endParaRPr lang="en-US" altLang="en-US" sz="3200" dirty="0">
              <a:latin typeface="Times New Roman" panose="02020603050405020304" pitchFamily="18" charset="0"/>
              <a:cs typeface="Times New Roman" panose="02020603050405020304" pitchFamily="18" charset="0"/>
            </a:endParaRPr>
          </a:p>
          <a:p>
            <a:pPr lvl="1">
              <a:buNone/>
            </a:pPr>
            <a:endParaRPr lang="en-US" alt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108533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r>
              <a:rPr lang="en-US" dirty="0" err="1">
                <a:solidFill>
                  <a:srgbClr val="FF0000"/>
                </a:solidFill>
              </a:rPr>
              <a:t>Ppv</a:t>
            </a:r>
            <a:r>
              <a:rPr lang="en-US" dirty="0">
                <a:solidFill>
                  <a:srgbClr val="FF0000"/>
                </a:solidFill>
              </a:rPr>
              <a:t>&gt;&gt;&gt;&gt; </a:t>
            </a:r>
            <a:r>
              <a:rPr lang="en-US" dirty="0" err="1">
                <a:solidFill>
                  <a:srgbClr val="FF0000"/>
                </a:solidFill>
              </a:rPr>
              <a:t>ambu</a:t>
            </a:r>
            <a:r>
              <a:rPr lang="en-US" dirty="0">
                <a:solidFill>
                  <a:srgbClr val="FF0000"/>
                </a:solidFill>
              </a:rPr>
              <a:t> bag &gt;&gt;1) pip 2)peep 3) rate 4) fio2</a:t>
            </a:r>
          </a:p>
          <a:p>
            <a:endParaRPr lang="en-US" dirty="0">
              <a:solidFill>
                <a:srgbClr val="FF0000"/>
              </a:solidFill>
            </a:endParaRPr>
          </a:p>
          <a:p>
            <a:pPr marL="0" indent="0">
              <a:buNone/>
            </a:pPr>
            <a:r>
              <a:rPr lang="en-US" dirty="0">
                <a:solidFill>
                  <a:srgbClr val="FF0000"/>
                </a:solidFill>
              </a:rPr>
              <a:t> </a:t>
            </a:r>
          </a:p>
        </p:txBody>
      </p:sp>
      <p:sp>
        <p:nvSpPr>
          <p:cNvPr id="4" name="نجمة ذات 5 نقاط 3"/>
          <p:cNvSpPr/>
          <p:nvPr/>
        </p:nvSpPr>
        <p:spPr>
          <a:xfrm>
            <a:off x="762000" y="533400"/>
            <a:ext cx="1371600" cy="1143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03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endParaRPr lang="en-US" dirty="0">
              <a:solidFill>
                <a:prstClr val="black"/>
              </a:solidFill>
            </a:endParaRPr>
          </a:p>
        </p:txBody>
      </p:sp>
      <p:sp>
        <p:nvSpPr>
          <p:cNvPr id="7" name="Rectangle 6"/>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533400" y="1066800"/>
            <a:ext cx="7467600" cy="4678204"/>
          </a:xfrm>
          <a:prstGeom prst="rect">
            <a:avLst/>
          </a:prstGeom>
          <a:noFill/>
        </p:spPr>
        <p:txBody>
          <a:bodyPr wrap="square" rtlCol="0">
            <a:spAutoFit/>
          </a:bodyPr>
          <a:lstStyle/>
          <a:p>
            <a:r>
              <a:rPr lang="en-US" sz="2000" b="1" dirty="0">
                <a:solidFill>
                  <a:srgbClr val="FF0000"/>
                </a:solidFill>
              </a:rPr>
              <a:t>So,  The pathways of blood within the embryo and fetus : </a:t>
            </a:r>
          </a:p>
          <a:p>
            <a:endParaRPr lang="en-US" sz="2000" b="1" dirty="0">
              <a:solidFill>
                <a:srgbClr val="FF0000"/>
              </a:solidFill>
            </a:endParaRPr>
          </a:p>
          <a:p>
            <a:r>
              <a:rPr lang="en-US" sz="2000" b="1" dirty="0">
                <a:solidFill>
                  <a:prstClr val="black"/>
                </a:solidFill>
              </a:rPr>
              <a:t> (1) the umbilical arteries carry deoxygenated blood to the placenta where oxygen and nutrients are transferred from the maternal circulation by diffusion, </a:t>
            </a:r>
          </a:p>
          <a:p>
            <a:r>
              <a:rPr lang="en-US" sz="2000" b="1" dirty="0">
                <a:solidFill>
                  <a:prstClr val="black"/>
                </a:solidFill>
              </a:rPr>
              <a:t>(2) umbilical vein returns oxygenated nutrient-laden blood to the liver and to the inferior vena cava, </a:t>
            </a:r>
          </a:p>
          <a:p>
            <a:r>
              <a:rPr lang="en-US" sz="2000" b="1" dirty="0">
                <a:solidFill>
                  <a:prstClr val="black"/>
                </a:solidFill>
              </a:rPr>
              <a:t>(3) the ductus </a:t>
            </a:r>
            <a:r>
              <a:rPr lang="en-US" sz="2000" b="1" dirty="0" err="1">
                <a:solidFill>
                  <a:prstClr val="black"/>
                </a:solidFill>
              </a:rPr>
              <a:t>venosus</a:t>
            </a:r>
            <a:r>
              <a:rPr lang="en-US" sz="2000" b="1" dirty="0">
                <a:solidFill>
                  <a:prstClr val="black"/>
                </a:solidFill>
              </a:rPr>
              <a:t> in the liver shunts some of the oxygenated blood directly to the inferior vena cava without passing through the hepatic capillary beds</a:t>
            </a:r>
          </a:p>
          <a:p>
            <a:endParaRPr lang="en-US" sz="2000" b="1" dirty="0">
              <a:solidFill>
                <a:prstClr val="black"/>
              </a:solidFill>
            </a:endParaRPr>
          </a:p>
          <a:p>
            <a:endParaRPr lang="en-US" sz="2000" b="1" dirty="0">
              <a:solidFill>
                <a:prstClr val="black"/>
              </a:solidFill>
            </a:endParaRPr>
          </a:p>
          <a:p>
            <a:r>
              <a:rPr lang="en-US" sz="2000" b="1" dirty="0">
                <a:solidFill>
                  <a:srgbClr val="FF0000"/>
                </a:solidFill>
              </a:rPr>
              <a:t>In </a:t>
            </a:r>
            <a:r>
              <a:rPr lang="en-US" sz="2000" b="1" dirty="0" err="1">
                <a:solidFill>
                  <a:srgbClr val="FF0000"/>
                </a:solidFill>
              </a:rPr>
              <a:t>utero</a:t>
            </a:r>
            <a:r>
              <a:rPr lang="en-US" sz="2000" b="1" dirty="0">
                <a:solidFill>
                  <a:srgbClr val="FF0000"/>
                </a:solidFill>
              </a:rPr>
              <a:t>, most of the blood flow is shunted away from the lungs and directed to the placenta where </a:t>
            </a:r>
            <a:r>
              <a:rPr lang="en-US" sz="2000" b="1" dirty="0" err="1">
                <a:solidFill>
                  <a:srgbClr val="FF0000"/>
                </a:solidFill>
              </a:rPr>
              <a:t>fetoplacental</a:t>
            </a:r>
            <a:r>
              <a:rPr lang="en-US" sz="2000" b="1" dirty="0">
                <a:solidFill>
                  <a:srgbClr val="FF0000"/>
                </a:solidFill>
              </a:rPr>
              <a:t> gas exchange occurs</a:t>
            </a:r>
          </a:p>
          <a:p>
            <a:endParaRPr lang="en-US" dirty="0">
              <a:solidFill>
                <a:srgbClr val="FF0000"/>
              </a:solidFill>
            </a:endParaRPr>
          </a:p>
        </p:txBody>
      </p:sp>
    </p:spTree>
    <p:extLst>
      <p:ext uri="{BB962C8B-B14F-4D97-AF65-F5344CB8AC3E}">
        <p14:creationId xmlns:p14="http://schemas.microsoft.com/office/powerpoint/2010/main" val="30061766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Airway management</a:t>
            </a:r>
          </a:p>
        </p:txBody>
      </p:sp>
      <p:sp>
        <p:nvSpPr>
          <p:cNvPr id="3" name="Content Placeholder 2"/>
          <p:cNvSpPr>
            <a:spLocks noGrp="1"/>
          </p:cNvSpPr>
          <p:nvPr>
            <p:ph sz="quarter" idx="1"/>
          </p:nvPr>
        </p:nvSpPr>
        <p:spPr/>
        <p:txBody>
          <a:bodyPr/>
          <a:lstStyle/>
          <a:p>
            <a:pPr>
              <a:buFont typeface="Wingdings" panose="05000000000000000000" pitchFamily="2" charset="2"/>
              <a:buChar char="q"/>
            </a:pPr>
            <a:r>
              <a:rPr lang="en-US" altLang="en-US" sz="2400" dirty="0">
                <a:cs typeface="Calibri" panose="020F0502020204030204" pitchFamily="34" charset="0"/>
              </a:rPr>
              <a:t>Position </a:t>
            </a:r>
            <a:br>
              <a:rPr lang="en-US" altLang="en-US" sz="2400" dirty="0">
                <a:cs typeface="Calibri" panose="020F0502020204030204" pitchFamily="34" charset="0"/>
              </a:rPr>
            </a:br>
            <a:br>
              <a:rPr lang="en-US" altLang="en-US" sz="2400" dirty="0">
                <a:cs typeface="Calibri" panose="020F0502020204030204" pitchFamily="34" charset="0"/>
              </a:rPr>
            </a:br>
            <a:r>
              <a:rPr lang="en-US" altLang="en-US" sz="2400" dirty="0">
                <a:cs typeface="Calibri" panose="020F0502020204030204" pitchFamily="34" charset="0"/>
              </a:rPr>
              <a:t>The infant should be positioned so as to open the airway</a:t>
            </a:r>
          </a:p>
          <a:p>
            <a:pPr marL="0" indent="0">
              <a:buNone/>
            </a:pPr>
            <a:endParaRPr lang="en-US" dirty="0"/>
          </a:p>
        </p:txBody>
      </p:sp>
      <p:pic>
        <p:nvPicPr>
          <p:cNvPr id="5" name="Picture 4" descr="basic-life-support-13-638.jpg"/>
          <p:cNvPicPr>
            <a:picLocks noChangeAspect="1"/>
          </p:cNvPicPr>
          <p:nvPr/>
        </p:nvPicPr>
        <p:blipFill>
          <a:blip r:embed="rId2" cstate="print"/>
          <a:srcRect t="18267" r="-157"/>
          <a:stretch>
            <a:fillRect/>
          </a:stretch>
        </p:blipFill>
        <p:spPr>
          <a:xfrm>
            <a:off x="1219200" y="2743200"/>
            <a:ext cx="6086475" cy="3729037"/>
          </a:xfrm>
          <a:prstGeom prst="rect">
            <a:avLst/>
          </a:prstGeom>
        </p:spPr>
      </p:pic>
    </p:spTree>
    <p:extLst>
      <p:ext uri="{BB962C8B-B14F-4D97-AF65-F5344CB8AC3E}">
        <p14:creationId xmlns:p14="http://schemas.microsoft.com/office/powerpoint/2010/main" val="32427002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fants-and-children-20-728.jpg"/>
          <p:cNvPicPr>
            <a:picLocks noGrp="1" noChangeAspect="1"/>
          </p:cNvPicPr>
          <p:nvPr>
            <p:ph sz="quarter" idx="1"/>
          </p:nvPr>
        </p:nvPicPr>
        <p:blipFill>
          <a:blip r:embed="rId2" cstate="print"/>
          <a:stretch>
            <a:fillRect/>
          </a:stretch>
        </p:blipFill>
        <p:spPr>
          <a:xfrm>
            <a:off x="723900" y="1371600"/>
            <a:ext cx="7476232" cy="4970462"/>
          </a:xfrm>
        </p:spPr>
      </p:pic>
    </p:spTree>
    <p:extLst>
      <p:ext uri="{BB962C8B-B14F-4D97-AF65-F5344CB8AC3E}">
        <p14:creationId xmlns:p14="http://schemas.microsoft.com/office/powerpoint/2010/main" val="35922362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Airway management</a:t>
            </a:r>
          </a:p>
        </p:txBody>
      </p:sp>
      <p:sp>
        <p:nvSpPr>
          <p:cNvPr id="3" name="Content Placeholder 2"/>
          <p:cNvSpPr>
            <a:spLocks noGrp="1"/>
          </p:cNvSpPr>
          <p:nvPr>
            <p:ph sz="quarter" idx="1"/>
          </p:nvPr>
        </p:nvSpPr>
        <p:spPr>
          <a:xfrm>
            <a:off x="457200" y="1600200"/>
            <a:ext cx="6172200" cy="4525963"/>
          </a:xfrm>
        </p:spPr>
        <p:txBody>
          <a:bodyPr>
            <a:normAutofit lnSpcReduction="10000"/>
          </a:bodyPr>
          <a:lstStyle/>
          <a:p>
            <a:r>
              <a:rPr lang="en-US" altLang="en-US" sz="2400" dirty="0">
                <a:cs typeface="Calibri" panose="020F0502020204030204" pitchFamily="34" charset="0"/>
              </a:rPr>
              <a:t>Suction :</a:t>
            </a:r>
            <a:br>
              <a:rPr lang="en-US" altLang="en-US" sz="2400" dirty="0">
                <a:cs typeface="Calibri" panose="020F0502020204030204" pitchFamily="34" charset="0"/>
              </a:rPr>
            </a:br>
            <a:br>
              <a:rPr lang="en-US" altLang="en-US" sz="2400" dirty="0">
                <a:cs typeface="Calibri" panose="020F0502020204030204" pitchFamily="34" charset="0"/>
              </a:rPr>
            </a:br>
            <a:r>
              <a:rPr lang="en-US" altLang="en-US" sz="2400" dirty="0">
                <a:cs typeface="Calibri" panose="020F0502020204030204" pitchFamily="34" charset="0"/>
              </a:rPr>
              <a:t>The mouth and nose should be suctioned.</a:t>
            </a:r>
          </a:p>
          <a:p>
            <a:r>
              <a:rPr lang="en-US" altLang="en-US" sz="2400" b="1" dirty="0">
                <a:solidFill>
                  <a:srgbClr val="FF0000"/>
                </a:solidFill>
                <a:cs typeface="Calibri" panose="020F0502020204030204" pitchFamily="34" charset="0"/>
              </a:rPr>
              <a:t>Mouth then nose </a:t>
            </a:r>
            <a:r>
              <a:rPr lang="en-US" altLang="en-US" sz="2400" dirty="0">
                <a:cs typeface="Calibri" panose="020F0502020204030204" pitchFamily="34" charset="0"/>
              </a:rPr>
              <a:t>to prevent aspiration of mouth contents </a:t>
            </a:r>
            <a:br>
              <a:rPr lang="en-US" altLang="en-US" sz="2400" dirty="0">
                <a:cs typeface="Calibri" panose="020F0502020204030204" pitchFamily="34" charset="0"/>
              </a:rPr>
            </a:br>
            <a:br>
              <a:rPr lang="en-US" altLang="en-US" sz="2400" dirty="0">
                <a:cs typeface="Calibri" panose="020F0502020204030204" pitchFamily="34" charset="0"/>
              </a:rPr>
            </a:br>
            <a:r>
              <a:rPr lang="en-US" altLang="en-US" sz="2400" dirty="0">
                <a:cs typeface="Calibri" panose="020F0502020204030204" pitchFamily="34" charset="0"/>
              </a:rPr>
              <a:t> A bulb syringe should be used for the initial suctioning.</a:t>
            </a:r>
            <a:br>
              <a:rPr lang="en-US" altLang="en-US" sz="2400" dirty="0">
                <a:cs typeface="Calibri" panose="020F0502020204030204" pitchFamily="34" charset="0"/>
              </a:rPr>
            </a:br>
            <a:br>
              <a:rPr lang="en-US" altLang="en-US" sz="2400" dirty="0">
                <a:cs typeface="Calibri" panose="020F0502020204030204" pitchFamily="34" charset="0"/>
              </a:rPr>
            </a:br>
            <a:r>
              <a:rPr lang="en-US" altLang="en-US" sz="2400" dirty="0">
                <a:cs typeface="Calibri" panose="020F0502020204030204" pitchFamily="34" charset="0"/>
              </a:rPr>
              <a:t>Suction is done to : assess reflex and clean the airway </a:t>
            </a:r>
          </a:p>
          <a:p>
            <a:endParaRPr lang="en-US" dirty="0"/>
          </a:p>
        </p:txBody>
      </p:sp>
      <p:pic>
        <p:nvPicPr>
          <p:cNvPr id="4" name="Picture 3"/>
          <p:cNvPicPr>
            <a:picLocks noChangeAspect="1"/>
          </p:cNvPicPr>
          <p:nvPr/>
        </p:nvPicPr>
        <p:blipFill>
          <a:blip r:embed="rId2" cstate="print"/>
          <a:stretch>
            <a:fillRect/>
          </a:stretch>
        </p:blipFill>
        <p:spPr>
          <a:xfrm>
            <a:off x="6705600" y="1981200"/>
            <a:ext cx="1925250" cy="3983869"/>
          </a:xfrm>
          <a:prstGeom prst="rect">
            <a:avLst/>
          </a:prstGeom>
        </p:spPr>
      </p:pic>
    </p:spTree>
    <p:extLst>
      <p:ext uri="{BB962C8B-B14F-4D97-AF65-F5344CB8AC3E}">
        <p14:creationId xmlns:p14="http://schemas.microsoft.com/office/powerpoint/2010/main" val="42656362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stretch>
            <a:fillRect/>
          </a:stretch>
        </p:blipFill>
        <p:spPr>
          <a:xfrm>
            <a:off x="0" y="1"/>
            <a:ext cx="9144000" cy="6791568"/>
          </a:xfrm>
          <a:prstGeom prst="rect">
            <a:avLst/>
          </a:prstGeom>
        </p:spPr>
      </p:pic>
    </p:spTree>
    <p:extLst>
      <p:ext uri="{BB962C8B-B14F-4D97-AF65-F5344CB8AC3E}">
        <p14:creationId xmlns:p14="http://schemas.microsoft.com/office/powerpoint/2010/main" val="6889889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0" y="-1"/>
            <a:ext cx="3468566" cy="6858001"/>
          </a:xfrm>
          <a:prstGeom prst="rect">
            <a:avLst/>
          </a:prstGeom>
        </p:spPr>
      </p:pic>
      <p:sp>
        <p:nvSpPr>
          <p:cNvPr id="7" name="Content Placeholder 6"/>
          <p:cNvSpPr>
            <a:spLocks noGrp="1"/>
          </p:cNvSpPr>
          <p:nvPr>
            <p:ph sz="quarter" idx="2"/>
          </p:nvPr>
        </p:nvSpPr>
        <p:spPr/>
        <p:txBody>
          <a:bodyPr/>
          <a:lstStyle/>
          <a:p>
            <a:r>
              <a:rPr lang="en-US" dirty="0"/>
              <a:t>Insert Laryngoscope.</a:t>
            </a:r>
          </a:p>
          <a:p>
            <a:r>
              <a:rPr lang="en-US" dirty="0"/>
              <a:t>Clear the mouth and posterior pharynx using 12F/14F catheter.</a:t>
            </a:r>
          </a:p>
          <a:p>
            <a:r>
              <a:rPr lang="en-US" dirty="0"/>
              <a:t>Insert ET tube.</a:t>
            </a:r>
          </a:p>
          <a:p>
            <a:r>
              <a:rPr lang="en-US" dirty="0"/>
              <a:t>Attach ET tube to meconium aspirator and suction source.</a:t>
            </a:r>
          </a:p>
          <a:p>
            <a:r>
              <a:rPr lang="en-US" dirty="0"/>
              <a:t>Apply suction and remove slowly.</a:t>
            </a:r>
          </a:p>
        </p:txBody>
      </p:sp>
    </p:spTree>
    <p:extLst>
      <p:ext uri="{BB962C8B-B14F-4D97-AF65-F5344CB8AC3E}">
        <p14:creationId xmlns:p14="http://schemas.microsoft.com/office/powerpoint/2010/main" val="942407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304800"/>
            <a:ext cx="7467600" cy="4873752"/>
          </a:xfrm>
        </p:spPr>
        <p:txBody>
          <a:bodyPr/>
          <a:lstStyle/>
          <a:p>
            <a:r>
              <a:rPr lang="en-US" dirty="0"/>
              <a:t>Remove ETT and visualize the vocal cord by a direct laryngoscope. Still </a:t>
            </a:r>
            <a:r>
              <a:rPr lang="en-US" dirty="0" err="1"/>
              <a:t>meconium</a:t>
            </a:r>
            <a:r>
              <a:rPr lang="en-US" dirty="0"/>
              <a:t> ? </a:t>
            </a:r>
            <a:endParaRPr lang="ar-JO" dirty="0"/>
          </a:p>
        </p:txBody>
      </p:sp>
      <p:sp>
        <p:nvSpPr>
          <p:cNvPr id="4" name="Down Arrow 3"/>
          <p:cNvSpPr/>
          <p:nvPr/>
        </p:nvSpPr>
        <p:spPr>
          <a:xfrm>
            <a:off x="4648200" y="12954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solidFill>
                <a:prstClr val="white"/>
              </a:solidFill>
            </a:endParaRPr>
          </a:p>
        </p:txBody>
      </p:sp>
      <p:sp>
        <p:nvSpPr>
          <p:cNvPr id="7" name="TextBox 6"/>
          <p:cNvSpPr txBox="1"/>
          <p:nvPr/>
        </p:nvSpPr>
        <p:spPr>
          <a:xfrm>
            <a:off x="2819400" y="2438400"/>
            <a:ext cx="5257800" cy="584775"/>
          </a:xfrm>
          <a:prstGeom prst="rect">
            <a:avLst/>
          </a:prstGeom>
          <a:noFill/>
        </p:spPr>
        <p:txBody>
          <a:bodyPr wrap="square" rtlCol="1">
            <a:spAutoFit/>
          </a:bodyPr>
          <a:lstStyle/>
          <a:p>
            <a:r>
              <a:rPr lang="en-US" sz="3200" dirty="0">
                <a:solidFill>
                  <a:prstClr val="black"/>
                </a:solidFill>
              </a:rPr>
              <a:t>Reinsert ETT and suction again  </a:t>
            </a:r>
            <a:endParaRPr lang="ar-JO" sz="3200" dirty="0">
              <a:solidFill>
                <a:prstClr val="black"/>
              </a:solidFill>
            </a:endParaRPr>
          </a:p>
        </p:txBody>
      </p:sp>
      <p:sp>
        <p:nvSpPr>
          <p:cNvPr id="10" name="TextBox 9"/>
          <p:cNvSpPr txBox="1"/>
          <p:nvPr/>
        </p:nvSpPr>
        <p:spPr>
          <a:xfrm>
            <a:off x="2971800" y="3810000"/>
            <a:ext cx="2743200" cy="523220"/>
          </a:xfrm>
          <a:prstGeom prst="rect">
            <a:avLst/>
          </a:prstGeom>
          <a:noFill/>
        </p:spPr>
        <p:txBody>
          <a:bodyPr wrap="square" rtlCol="1">
            <a:spAutoFit/>
          </a:bodyPr>
          <a:lstStyle/>
          <a:p>
            <a:r>
              <a:rPr lang="en-US" sz="2800" dirty="0">
                <a:solidFill>
                  <a:prstClr val="black"/>
                </a:solidFill>
              </a:rPr>
              <a:t>Still </a:t>
            </a:r>
            <a:r>
              <a:rPr lang="en-US" sz="2800" dirty="0" err="1">
                <a:solidFill>
                  <a:prstClr val="black"/>
                </a:solidFill>
              </a:rPr>
              <a:t>meconium</a:t>
            </a:r>
            <a:r>
              <a:rPr lang="en-US" sz="2800" dirty="0">
                <a:solidFill>
                  <a:prstClr val="black"/>
                </a:solidFill>
              </a:rPr>
              <a:t> ? </a:t>
            </a:r>
            <a:endParaRPr lang="ar-JO" sz="2800" dirty="0">
              <a:solidFill>
                <a:prstClr val="black"/>
              </a:solidFill>
            </a:endParaRPr>
          </a:p>
        </p:txBody>
      </p:sp>
      <p:sp>
        <p:nvSpPr>
          <p:cNvPr id="12" name="Curved Left Arrow 11"/>
          <p:cNvSpPr/>
          <p:nvPr/>
        </p:nvSpPr>
        <p:spPr>
          <a:xfrm rot="10800000">
            <a:off x="1905000" y="3048000"/>
            <a:ext cx="685800" cy="914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solidFill>
                <a:prstClr val="black"/>
              </a:solidFill>
            </a:endParaRPr>
          </a:p>
        </p:txBody>
      </p:sp>
      <p:sp>
        <p:nvSpPr>
          <p:cNvPr id="13" name="TextBox 12"/>
          <p:cNvSpPr txBox="1"/>
          <p:nvPr/>
        </p:nvSpPr>
        <p:spPr>
          <a:xfrm>
            <a:off x="3124200" y="5181600"/>
            <a:ext cx="3352800" cy="954107"/>
          </a:xfrm>
          <a:prstGeom prst="rect">
            <a:avLst/>
          </a:prstGeom>
          <a:noFill/>
        </p:spPr>
        <p:txBody>
          <a:bodyPr wrap="square" rtlCol="1">
            <a:spAutoFit/>
          </a:bodyPr>
          <a:lstStyle/>
          <a:p>
            <a:r>
              <a:rPr lang="en-US" sz="2800" dirty="0">
                <a:solidFill>
                  <a:prstClr val="black"/>
                </a:solidFill>
              </a:rPr>
              <a:t>if clear airway stimulate breathing </a:t>
            </a:r>
            <a:endParaRPr lang="ar-JO" sz="2800" dirty="0">
              <a:solidFill>
                <a:prstClr val="black"/>
              </a:solidFill>
            </a:endParaRPr>
          </a:p>
        </p:txBody>
      </p:sp>
    </p:spTree>
    <p:extLst>
      <p:ext uri="{BB962C8B-B14F-4D97-AF65-F5344CB8AC3E}">
        <p14:creationId xmlns:p14="http://schemas.microsoft.com/office/powerpoint/2010/main" val="15626397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stimulation</a:t>
            </a:r>
          </a:p>
        </p:txBody>
      </p:sp>
      <p:sp>
        <p:nvSpPr>
          <p:cNvPr id="3" name="Content Placeholder 2"/>
          <p:cNvSpPr>
            <a:spLocks noGrp="1"/>
          </p:cNvSpPr>
          <p:nvPr>
            <p:ph sz="quarter" idx="1"/>
          </p:nvPr>
        </p:nvSpPr>
        <p:spPr/>
        <p:txBody>
          <a:bodyPr>
            <a:normAutofit/>
          </a:bodyPr>
          <a:lstStyle/>
          <a:p>
            <a:pPr indent="-273050">
              <a:buNone/>
            </a:pPr>
            <a:r>
              <a:rPr lang="en-US" altLang="en-US" b="1" dirty="0">
                <a:solidFill>
                  <a:srgbClr val="FF0000"/>
                </a:solidFill>
                <a:latin typeface="Arial" panose="020B0604020202020204" pitchFamily="34" charset="0"/>
                <a:cs typeface="Arial" panose="020B0604020202020204" pitchFamily="34" charset="0"/>
              </a:rPr>
              <a:t>Drying and suctioning</a:t>
            </a:r>
            <a:r>
              <a:rPr lang="en-US" altLang="en-US" dirty="0">
                <a:latin typeface="Arial" panose="020B0604020202020204" pitchFamily="34" charset="0"/>
                <a:cs typeface="Arial" panose="020B0604020202020204" pitchFamily="34" charset="0"/>
              </a:rPr>
              <a:t> often provide enough stimulation to initiate breathing; however, if more vigorous stimulation is necessary, </a:t>
            </a:r>
            <a:r>
              <a:rPr lang="en-US" altLang="en-US" b="1" dirty="0">
                <a:solidFill>
                  <a:srgbClr val="FF0000"/>
                </a:solidFill>
                <a:latin typeface="Arial" panose="020B0604020202020204" pitchFamily="34" charset="0"/>
                <a:cs typeface="Arial" panose="020B0604020202020204" pitchFamily="34" charset="0"/>
              </a:rPr>
              <a:t>gently slapping the soles of the feet or rubbing the back may be effective.</a:t>
            </a:r>
          </a:p>
          <a:p>
            <a:pPr indent="-273050">
              <a:buNone/>
            </a:pPr>
            <a:endParaRPr lang="en-US" altLang="en-US" dirty="0">
              <a:latin typeface="Arial" panose="020B0604020202020204" pitchFamily="34" charset="0"/>
              <a:cs typeface="Arial" panose="020B0604020202020204" pitchFamily="34" charset="0"/>
            </a:endParaRPr>
          </a:p>
          <a:p>
            <a:pPr indent="-273050">
              <a:buNone/>
            </a:pPr>
            <a:r>
              <a:rPr lang="en-US" altLang="en-US" dirty="0">
                <a:latin typeface="Arial" panose="020B0604020202020204" pitchFamily="34" charset="0"/>
                <a:cs typeface="Arial" panose="020B0604020202020204" pitchFamily="34" charset="0"/>
              </a:rPr>
              <a:t>The back should be visualized briefly for any </a:t>
            </a:r>
            <a:r>
              <a:rPr lang="en-US" altLang="en-US" b="1" dirty="0">
                <a:solidFill>
                  <a:srgbClr val="FF0000"/>
                </a:solidFill>
                <a:latin typeface="Arial" panose="020B0604020202020204" pitchFamily="34" charset="0"/>
                <a:cs typeface="Arial" panose="020B0604020202020204" pitchFamily="34" charset="0"/>
              </a:rPr>
              <a:t>obvious defect</a:t>
            </a:r>
            <a:r>
              <a:rPr lang="en-US" altLang="en-US" dirty="0">
                <a:latin typeface="Arial" panose="020B0604020202020204" pitchFamily="34" charset="0"/>
                <a:cs typeface="Arial" panose="020B0604020202020204" pitchFamily="34" charset="0"/>
              </a:rPr>
              <a:t> in the spine before beginning these maneuvers.</a:t>
            </a:r>
          </a:p>
          <a:p>
            <a:pPr>
              <a:lnSpc>
                <a:spcPct val="80000"/>
              </a:lnSpc>
              <a:buNone/>
            </a:pPr>
            <a:endParaRPr lang="en-US" altLang="en-US" dirty="0">
              <a:latin typeface="Arial" panose="020B0604020202020204" pitchFamily="34" charset="0"/>
              <a:cs typeface="Arial" panose="020B0604020202020204" pitchFamily="34" charset="0"/>
            </a:endParaRPr>
          </a:p>
          <a:p>
            <a:pPr>
              <a:lnSpc>
                <a:spcPct val="80000"/>
              </a:lnSpc>
            </a:pPr>
            <a:r>
              <a:rPr lang="en-US" altLang="en-US" dirty="0">
                <a:latin typeface="Arial" panose="020B0604020202020204" pitchFamily="34" charset="0"/>
                <a:cs typeface="Arial" panose="020B0604020202020204" pitchFamily="34" charset="0"/>
              </a:rPr>
              <a:t>At this point, the infant's respiratory rate, heart rate, and color should be evaluated.</a:t>
            </a:r>
          </a:p>
          <a:p>
            <a:pPr>
              <a:lnSpc>
                <a:spcPct val="80000"/>
              </a:lnSpc>
            </a:pPr>
            <a:endParaRPr lang="en-US" altLang="en-US" dirty="0">
              <a:latin typeface="Arial" panose="020B0604020202020204" pitchFamily="34" charset="0"/>
              <a:cs typeface="Arial" panose="020B0604020202020204" pitchFamily="34" charset="0"/>
            </a:endParaRPr>
          </a:p>
          <a:p>
            <a:pPr indent="-273050">
              <a:buNone/>
            </a:pPr>
            <a:endParaRPr lang="en-US" altLang="en-US" dirty="0">
              <a:latin typeface="Arial" panose="020B0604020202020204" pitchFamily="34" charset="0"/>
              <a:cs typeface="Arial" panose="020B0604020202020204" pitchFamily="34" charset="0"/>
            </a:endParaRPr>
          </a:p>
          <a:p>
            <a:pPr indent="-273050">
              <a:buNone/>
            </a:pPr>
            <a:endParaRPr lang="en-US" alt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642120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stretch>
            <a:fillRect/>
          </a:stretch>
        </p:blipFill>
        <p:spPr>
          <a:xfrm>
            <a:off x="1131277" y="0"/>
            <a:ext cx="5797062" cy="6858000"/>
          </a:xfrm>
          <a:prstGeom prst="rect">
            <a:avLst/>
          </a:prstGeom>
        </p:spPr>
      </p:pic>
    </p:spTree>
    <p:extLst>
      <p:ext uri="{BB962C8B-B14F-4D97-AF65-F5344CB8AC3E}">
        <p14:creationId xmlns:p14="http://schemas.microsoft.com/office/powerpoint/2010/main" val="41953572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828800"/>
            <a:ext cx="6629400" cy="4343400"/>
          </a:xfrm>
        </p:spPr>
        <p:txBody>
          <a:bodyPr>
            <a:normAutofit fontScale="92500"/>
          </a:bodyPr>
          <a:lstStyle/>
          <a:p>
            <a:pPr>
              <a:buNone/>
            </a:pPr>
            <a:r>
              <a:rPr lang="en-US" altLang="en-US" sz="2400" dirty="0">
                <a:latin typeface="Arial" panose="020B0604020202020204" pitchFamily="34" charset="0"/>
                <a:cs typeface="Arial" panose="020B0604020202020204" pitchFamily="34" charset="0"/>
              </a:rPr>
              <a:t>Infants who have a sustained heart rate higher than 100 beats/min and adequate respiratory effort but who remain </a:t>
            </a:r>
            <a:r>
              <a:rPr lang="en-US" altLang="en-US" sz="2400" b="1" dirty="0">
                <a:solidFill>
                  <a:schemeClr val="tx2">
                    <a:lumMod val="60000"/>
                    <a:lumOff val="40000"/>
                  </a:schemeClr>
                </a:solidFill>
                <a:latin typeface="Arial" panose="020B0604020202020204" pitchFamily="34" charset="0"/>
                <a:cs typeface="Arial" panose="020B0604020202020204" pitchFamily="34" charset="0"/>
              </a:rPr>
              <a:t>cyanotic</a:t>
            </a:r>
            <a:r>
              <a:rPr lang="en-US" altLang="en-US" sz="2400" dirty="0">
                <a:latin typeface="Arial" panose="020B0604020202020204" pitchFamily="34" charset="0"/>
                <a:cs typeface="Arial" panose="020B0604020202020204" pitchFamily="34" charset="0"/>
              </a:rPr>
              <a:t> should receive blow-by oxygen via oxygen tubing or a mask.</a:t>
            </a:r>
          </a:p>
          <a:p>
            <a:pPr>
              <a:buNone/>
            </a:pPr>
            <a:endParaRPr lang="en-US" altLang="en-US" sz="2400" dirty="0">
              <a:latin typeface="Arial" panose="020B0604020202020204" pitchFamily="34" charset="0"/>
              <a:cs typeface="Arial" panose="020B0604020202020204" pitchFamily="34" charset="0"/>
            </a:endParaRPr>
          </a:p>
          <a:p>
            <a:pPr>
              <a:buNone/>
            </a:pPr>
            <a:r>
              <a:rPr lang="en-US" altLang="en-US" sz="2400" dirty="0">
                <a:latin typeface="Arial" panose="020B0604020202020204" pitchFamily="34" charset="0"/>
                <a:cs typeface="Arial" panose="020B0604020202020204" pitchFamily="34" charset="0"/>
              </a:rPr>
              <a:t>Supplemental oxygen should be initially provided with a Fi o2 of 1 at a flow rate of 8-10 L/min. </a:t>
            </a:r>
            <a:endParaRPr lang="ar-JO" altLang="en-US" sz="2400" dirty="0">
              <a:latin typeface="Arial" panose="020B0604020202020204" pitchFamily="34" charset="0"/>
            </a:endParaRPr>
          </a:p>
          <a:p>
            <a:pPr>
              <a:buNone/>
            </a:pPr>
            <a:endParaRPr lang="en-US" altLang="en-US" sz="2400" dirty="0">
              <a:latin typeface="Arial" panose="020B0604020202020204" pitchFamily="34" charset="0"/>
              <a:cs typeface="Arial" panose="020B0604020202020204" pitchFamily="34" charset="0"/>
            </a:endParaRPr>
          </a:p>
          <a:p>
            <a:pPr>
              <a:buNone/>
            </a:pPr>
            <a:r>
              <a:rPr lang="en-US" altLang="en-US" sz="2400" dirty="0">
                <a:latin typeface="Arial" panose="020B0604020202020204" pitchFamily="34" charset="0"/>
                <a:cs typeface="Arial" panose="020B0604020202020204" pitchFamily="34" charset="0"/>
              </a:rPr>
              <a:t>If oxygen is to needed for a </a:t>
            </a:r>
            <a:r>
              <a:rPr lang="en-US" altLang="en-US" sz="2400" dirty="0">
                <a:solidFill>
                  <a:srgbClr val="FF0000"/>
                </a:solidFill>
                <a:latin typeface="Arial" panose="020B0604020202020204" pitchFamily="34" charset="0"/>
                <a:cs typeface="Arial" panose="020B0604020202020204" pitchFamily="34" charset="0"/>
              </a:rPr>
              <a:t>long period, heated humidified oxygen</a:t>
            </a:r>
            <a:r>
              <a:rPr lang="en-US" altLang="en-US" sz="2400" dirty="0">
                <a:latin typeface="Arial" panose="020B0604020202020204" pitchFamily="34" charset="0"/>
                <a:cs typeface="Arial" panose="020B0604020202020204" pitchFamily="34" charset="0"/>
              </a:rPr>
              <a:t> should be supplied via an </a:t>
            </a:r>
            <a:r>
              <a:rPr lang="en-US" altLang="en-US" sz="2400" b="1" dirty="0">
                <a:solidFill>
                  <a:srgbClr val="FF0000"/>
                </a:solidFill>
                <a:latin typeface="Arial" panose="020B0604020202020204" pitchFamily="34" charset="0"/>
                <a:cs typeface="Arial" panose="020B0604020202020204" pitchFamily="34" charset="0"/>
              </a:rPr>
              <a:t>oxygen hood</a:t>
            </a:r>
          </a:p>
          <a:p>
            <a:endParaRPr lang="en-US" dirty="0"/>
          </a:p>
        </p:txBody>
      </p:sp>
      <p:pic>
        <p:nvPicPr>
          <p:cNvPr id="4" name="Picture 2" descr="C:\Users\Dr Khaled\index.jp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6965950" y="1600200"/>
            <a:ext cx="2178050" cy="2286000"/>
          </a:xfrm>
          <a:noFill/>
        </p:spPr>
      </p:pic>
    </p:spTree>
    <p:extLst>
      <p:ext uri="{BB962C8B-B14F-4D97-AF65-F5344CB8AC3E}">
        <p14:creationId xmlns:p14="http://schemas.microsoft.com/office/powerpoint/2010/main" val="16536191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stretch>
            <a:fillRect/>
          </a:stretch>
        </p:blipFill>
        <p:spPr>
          <a:xfrm>
            <a:off x="1" y="1"/>
            <a:ext cx="9144000" cy="6857999"/>
          </a:xfrm>
          <a:prstGeom prst="rect">
            <a:avLst/>
          </a:prstGeom>
        </p:spPr>
      </p:pic>
    </p:spTree>
    <p:extLst>
      <p:ext uri="{BB962C8B-B14F-4D97-AF65-F5344CB8AC3E}">
        <p14:creationId xmlns:p14="http://schemas.microsoft.com/office/powerpoint/2010/main" val="3707142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endParaRPr lang="en-US" dirty="0">
              <a:solidFill>
                <a:prstClr val="black"/>
              </a:solidFill>
            </a:endParaRPr>
          </a:p>
        </p:txBody>
      </p:sp>
      <p:sp>
        <p:nvSpPr>
          <p:cNvPr id="7" name="Rectangle 6"/>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533400" y="957620"/>
            <a:ext cx="7924800" cy="5724644"/>
          </a:xfrm>
          <a:prstGeom prst="rect">
            <a:avLst/>
          </a:prstGeom>
          <a:noFill/>
        </p:spPr>
        <p:txBody>
          <a:bodyPr wrap="square" rtlCol="0">
            <a:spAutoFit/>
          </a:bodyPr>
          <a:lstStyle/>
          <a:p>
            <a:r>
              <a:rPr lang="en-US" sz="3600" b="1" dirty="0">
                <a:solidFill>
                  <a:prstClr val="black"/>
                </a:solidFill>
                <a:ea typeface="Calibri" pitchFamily="34" charset="0"/>
                <a:cs typeface="Calibri" pitchFamily="34" charset="0"/>
              </a:rPr>
              <a:t>Fetal oxygenation</a:t>
            </a:r>
            <a:endParaRPr lang="en-US" sz="3600" dirty="0">
              <a:solidFill>
                <a:prstClr val="black"/>
              </a:solidFill>
              <a:ea typeface="Calibri" pitchFamily="34" charset="0"/>
              <a:cs typeface="Calibri" pitchFamily="34" charset="0"/>
            </a:endParaRPr>
          </a:p>
          <a:p>
            <a:pPr marL="0" lvl="3"/>
            <a:r>
              <a:rPr lang="en-US" sz="2400" b="1" dirty="0">
                <a:solidFill>
                  <a:prstClr val="black"/>
                </a:solidFill>
                <a:ea typeface="Calibri" pitchFamily="34" charset="0"/>
                <a:cs typeface="Calibri" pitchFamily="34" charset="0"/>
              </a:rPr>
              <a:t>The intrauterine oxygen tension is low compared to that in </a:t>
            </a:r>
            <a:r>
              <a:rPr lang="en-US" sz="2400" b="1" dirty="0" err="1">
                <a:solidFill>
                  <a:prstClr val="black"/>
                </a:solidFill>
                <a:ea typeface="Calibri" pitchFamily="34" charset="0"/>
                <a:cs typeface="Calibri" pitchFamily="34" charset="0"/>
              </a:rPr>
              <a:t>extrauterine</a:t>
            </a:r>
            <a:r>
              <a:rPr lang="en-US" sz="2400" b="1" dirty="0">
                <a:solidFill>
                  <a:prstClr val="black"/>
                </a:solidFill>
                <a:ea typeface="Calibri" pitchFamily="34" charset="0"/>
                <a:cs typeface="Calibri" pitchFamily="34" charset="0"/>
              </a:rPr>
              <a:t> life,</a:t>
            </a:r>
            <a:r>
              <a:rPr lang="en-US" sz="2400" dirty="0">
                <a:solidFill>
                  <a:prstClr val="black"/>
                </a:solidFill>
                <a:ea typeface="Calibri" pitchFamily="34" charset="0"/>
                <a:cs typeface="Calibri" pitchFamily="34" charset="0"/>
              </a:rPr>
              <a:t> </a:t>
            </a:r>
            <a:r>
              <a:rPr lang="en-US" sz="2400" b="1" dirty="0">
                <a:solidFill>
                  <a:prstClr val="black"/>
                </a:solidFill>
                <a:ea typeface="Calibri" pitchFamily="34" charset="0"/>
                <a:cs typeface="Calibri" pitchFamily="34" charset="0"/>
              </a:rPr>
              <a:t>this low fetal oxygen tension maintains the architecture of the fetal circulation</a:t>
            </a:r>
            <a:endParaRPr lang="en-US" sz="2400" b="1" dirty="0">
              <a:solidFill>
                <a:prstClr val="black"/>
              </a:solidFill>
              <a:cs typeface="Arial" charset="0"/>
            </a:endParaRPr>
          </a:p>
          <a:p>
            <a:endParaRPr lang="en-US" sz="2400" b="1" dirty="0">
              <a:solidFill>
                <a:prstClr val="black"/>
              </a:solidFill>
              <a:ea typeface="Calibri" pitchFamily="34" charset="0"/>
              <a:cs typeface="Calibri" pitchFamily="34" charset="0"/>
            </a:endParaRPr>
          </a:p>
          <a:p>
            <a:r>
              <a:rPr lang="en-US" sz="2400" b="1" dirty="0">
                <a:solidFill>
                  <a:prstClr val="black"/>
                </a:solidFill>
                <a:ea typeface="Calibri" pitchFamily="34" charset="0"/>
                <a:cs typeface="Calibri" pitchFamily="34" charset="0"/>
              </a:rPr>
              <a:t>The </a:t>
            </a:r>
            <a:r>
              <a:rPr lang="en-US" sz="2400" b="1" dirty="0">
                <a:solidFill>
                  <a:srgbClr val="FF0000"/>
                </a:solidFill>
                <a:ea typeface="Calibri" pitchFamily="34" charset="0"/>
                <a:cs typeface="Calibri" pitchFamily="34" charset="0"/>
              </a:rPr>
              <a:t>highest oxygenated </a:t>
            </a:r>
            <a:r>
              <a:rPr lang="en-US" sz="2400" b="1" dirty="0">
                <a:solidFill>
                  <a:prstClr val="black"/>
                </a:solidFill>
                <a:ea typeface="Calibri" pitchFamily="34" charset="0"/>
                <a:cs typeface="Calibri" pitchFamily="34" charset="0"/>
              </a:rPr>
              <a:t>fetal blood is found in the umbilical vein with PO</a:t>
            </a:r>
            <a:r>
              <a:rPr lang="en-US" sz="2400" b="1" baseline="-25000" dirty="0">
                <a:solidFill>
                  <a:prstClr val="black"/>
                </a:solidFill>
                <a:ea typeface="Calibri" pitchFamily="34" charset="0"/>
                <a:cs typeface="Calibri" pitchFamily="34" charset="0"/>
              </a:rPr>
              <a:t>2</a:t>
            </a:r>
            <a:r>
              <a:rPr lang="en-US" sz="2400" b="1" dirty="0">
                <a:solidFill>
                  <a:prstClr val="black"/>
                </a:solidFill>
                <a:ea typeface="Calibri" pitchFamily="34" charset="0"/>
                <a:cs typeface="Calibri" pitchFamily="34" charset="0"/>
              </a:rPr>
              <a:t> as high as 55±7 mmHg . </a:t>
            </a:r>
          </a:p>
          <a:p>
            <a:r>
              <a:rPr lang="en-US" sz="2400" b="1" dirty="0">
                <a:solidFill>
                  <a:prstClr val="black"/>
                </a:solidFill>
                <a:ea typeface="Calibri" pitchFamily="34" charset="0"/>
                <a:cs typeface="Calibri" pitchFamily="34" charset="0"/>
              </a:rPr>
              <a:t>Oxygen saturation decreases when mixed with venous return, so that blood returning to the placenta will have a PO</a:t>
            </a:r>
            <a:r>
              <a:rPr lang="en-US" sz="2400" b="1" baseline="-25000" dirty="0">
                <a:solidFill>
                  <a:prstClr val="black"/>
                </a:solidFill>
                <a:ea typeface="Calibri" pitchFamily="34" charset="0"/>
                <a:cs typeface="Calibri" pitchFamily="34" charset="0"/>
              </a:rPr>
              <a:t>2</a:t>
            </a:r>
            <a:r>
              <a:rPr lang="en-US" sz="2400" b="1" dirty="0">
                <a:solidFill>
                  <a:prstClr val="black"/>
                </a:solidFill>
                <a:ea typeface="Calibri" pitchFamily="34" charset="0"/>
                <a:cs typeface="Calibri" pitchFamily="34" charset="0"/>
              </a:rPr>
              <a:t> of 15 to 25 mmHg.</a:t>
            </a:r>
          </a:p>
          <a:p>
            <a:r>
              <a:rPr lang="en-US" sz="2400" b="1" dirty="0">
                <a:solidFill>
                  <a:prstClr val="black"/>
                </a:solidFill>
                <a:ea typeface="Calibri" pitchFamily="34" charset="0"/>
                <a:cs typeface="Calibri" pitchFamily="34" charset="0"/>
              </a:rPr>
              <a:t>Despite the low oxygen tension in the fetus, there is adequate tissue oxygenation because of the following factors: </a:t>
            </a:r>
            <a:r>
              <a:rPr lang="en-US" sz="2400" b="1" dirty="0">
                <a:solidFill>
                  <a:srgbClr val="FF0000"/>
                </a:solidFill>
                <a:ea typeface="Calibri" pitchFamily="34" charset="0"/>
                <a:cs typeface="Calibri" pitchFamily="34" charset="0"/>
              </a:rPr>
              <a:t>- Fetal hemoglobin – Decreased fetal oxygen consumption</a:t>
            </a:r>
          </a:p>
          <a:p>
            <a:endParaRPr lang="en-US" dirty="0">
              <a:solidFill>
                <a:prstClr val="black"/>
              </a:solidFill>
            </a:endParaRPr>
          </a:p>
        </p:txBody>
      </p:sp>
    </p:spTree>
    <p:extLst>
      <p:ext uri="{BB962C8B-B14F-4D97-AF65-F5344CB8AC3E}">
        <p14:creationId xmlns:p14="http://schemas.microsoft.com/office/powerpoint/2010/main" val="39021651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pressure ventilation </a:t>
            </a:r>
          </a:p>
        </p:txBody>
      </p:sp>
      <p:sp>
        <p:nvSpPr>
          <p:cNvPr id="5" name="Content Placeholder 4"/>
          <p:cNvSpPr>
            <a:spLocks noGrp="1"/>
          </p:cNvSpPr>
          <p:nvPr>
            <p:ph sz="quarter" idx="1"/>
          </p:nvPr>
        </p:nvSpPr>
        <p:spPr/>
        <p:txBody>
          <a:bodyPr/>
          <a:lstStyle/>
          <a:p>
            <a:pPr>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Infants with adequate respirations who are experiencing respiratory distress (</a:t>
            </a:r>
            <a:r>
              <a:rPr lang="en-US" altLang="en-US" sz="2400" b="1" dirty="0">
                <a:solidFill>
                  <a:srgbClr val="FF0000"/>
                </a:solidFill>
                <a:latin typeface="Arial" panose="020B0604020202020204" pitchFamily="34" charset="0"/>
                <a:cs typeface="Arial" panose="020B0604020202020204" pitchFamily="34" charset="0"/>
              </a:rPr>
              <a:t>tachypnea, grunting, flaring, retracting, or persistent central cyanosis</a:t>
            </a:r>
            <a:r>
              <a:rPr lang="en-US" altLang="en-US" sz="2400" dirty="0">
                <a:latin typeface="Arial" panose="020B0604020202020204" pitchFamily="34" charset="0"/>
                <a:cs typeface="Arial" panose="020B0604020202020204" pitchFamily="34" charset="0"/>
              </a:rPr>
              <a:t>) may benefit from </a:t>
            </a:r>
            <a:r>
              <a:rPr lang="en-US" altLang="en-US" sz="2400" dirty="0" err="1">
                <a:latin typeface="Arial" panose="020B0604020202020204" pitchFamily="34" charset="0"/>
                <a:cs typeface="Arial" panose="020B0604020202020204" pitchFamily="34" charset="0"/>
              </a:rPr>
              <a:t>ppv</a:t>
            </a:r>
            <a:r>
              <a:rPr lang="en-US" altLang="en-US" sz="2400" dirty="0">
                <a:latin typeface="Arial" panose="020B0604020202020204" pitchFamily="34" charset="0"/>
                <a:cs typeface="Arial" panose="020B0604020202020204" pitchFamily="34" charset="0"/>
              </a:rPr>
              <a:t>. </a:t>
            </a:r>
          </a:p>
          <a:p>
            <a:pPr>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If the infant is apneic, is making inadequate respiratory efforts (</a:t>
            </a:r>
            <a:r>
              <a:rPr lang="en-US" altLang="en-US" sz="2400" b="1" dirty="0">
                <a:solidFill>
                  <a:srgbClr val="FF0000"/>
                </a:solidFill>
                <a:latin typeface="Arial" panose="020B0604020202020204" pitchFamily="34" charset="0"/>
                <a:cs typeface="Arial" panose="020B0604020202020204" pitchFamily="34" charset="0"/>
              </a:rPr>
              <a:t>gasping</a:t>
            </a:r>
            <a:r>
              <a:rPr lang="en-US" altLang="en-US" sz="2400" dirty="0">
                <a:latin typeface="Arial" panose="020B0604020202020204" pitchFamily="34" charset="0"/>
                <a:cs typeface="Arial" panose="020B0604020202020204" pitchFamily="34" charset="0"/>
              </a:rPr>
              <a:t>), or has a heart rate lower than 100 beats/min, PPV should be initiated immediately. </a:t>
            </a:r>
          </a:p>
          <a:p>
            <a:pPr>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Infants who have continued central </a:t>
            </a:r>
            <a:r>
              <a:rPr lang="en-US" altLang="en-US" sz="2400" b="1" dirty="0">
                <a:solidFill>
                  <a:schemeClr val="tx2">
                    <a:lumMod val="60000"/>
                    <a:lumOff val="40000"/>
                  </a:schemeClr>
                </a:solidFill>
                <a:latin typeface="Arial" panose="020B0604020202020204" pitchFamily="34" charset="0"/>
                <a:cs typeface="Arial" panose="020B0604020202020204" pitchFamily="34" charset="0"/>
              </a:rPr>
              <a:t>cyanosis</a:t>
            </a:r>
            <a:r>
              <a:rPr lang="en-US" altLang="en-US" sz="2400" dirty="0">
                <a:latin typeface="Arial" panose="020B0604020202020204" pitchFamily="34" charset="0"/>
                <a:cs typeface="Arial" panose="020B0604020202020204" pitchFamily="34" charset="0"/>
              </a:rPr>
              <a:t> despite supplemental oxygen should also receive PPV.</a:t>
            </a:r>
            <a:endParaRPr lang="en-US" altLang="en-US" sz="2400"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074556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pressure ventilation </a:t>
            </a:r>
          </a:p>
        </p:txBody>
      </p:sp>
      <p:pic>
        <p:nvPicPr>
          <p:cNvPr id="4" name="Content Placeholder 3"/>
          <p:cNvPicPr>
            <a:picLocks noGrp="1" noChangeAspect="1"/>
          </p:cNvPicPr>
          <p:nvPr>
            <p:ph sz="quarter" idx="1"/>
          </p:nvPr>
        </p:nvPicPr>
        <p:blipFill>
          <a:blip r:embed="rId2" cstate="print"/>
          <a:stretch>
            <a:fillRect/>
          </a:stretch>
        </p:blipFill>
        <p:spPr>
          <a:xfrm>
            <a:off x="0" y="2151836"/>
            <a:ext cx="5451231" cy="4706164"/>
          </a:xfrm>
          <a:prstGeom prst="rect">
            <a:avLst/>
          </a:prstGeom>
        </p:spPr>
      </p:pic>
      <p:pic>
        <p:nvPicPr>
          <p:cNvPr id="5" name="Picture 4"/>
          <p:cNvPicPr>
            <a:picLocks noChangeAspect="1"/>
          </p:cNvPicPr>
          <p:nvPr/>
        </p:nvPicPr>
        <p:blipFill>
          <a:blip r:embed="rId3" cstate="print"/>
          <a:stretch>
            <a:fillRect/>
          </a:stretch>
        </p:blipFill>
        <p:spPr>
          <a:xfrm>
            <a:off x="5451231" y="2151837"/>
            <a:ext cx="3674175" cy="4664167"/>
          </a:xfrm>
          <a:prstGeom prst="rect">
            <a:avLst/>
          </a:prstGeom>
        </p:spPr>
      </p:pic>
    </p:spTree>
    <p:extLst>
      <p:ext uri="{BB962C8B-B14F-4D97-AF65-F5344CB8AC3E}">
        <p14:creationId xmlns:p14="http://schemas.microsoft.com/office/powerpoint/2010/main" val="34276256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2349324_519067105321567_5845412445035692032_n.jpg"/>
          <p:cNvPicPr>
            <a:picLocks noChangeAspect="1"/>
          </p:cNvPicPr>
          <p:nvPr/>
        </p:nvPicPr>
        <p:blipFill>
          <a:blip r:embed="rId2" cstate="print"/>
          <a:stretch>
            <a:fillRect/>
          </a:stretch>
        </p:blipFill>
        <p:spPr>
          <a:xfrm>
            <a:off x="1" y="685800"/>
            <a:ext cx="5029200" cy="4800599"/>
          </a:xfrm>
          <a:prstGeom prst="rect">
            <a:avLst/>
          </a:prstGeom>
        </p:spPr>
      </p:pic>
      <p:pic>
        <p:nvPicPr>
          <p:cNvPr id="6" name="Picture 5" descr="71895271_724222984655815_1464649616770203648_n.jpg"/>
          <p:cNvPicPr>
            <a:picLocks noChangeAspect="1"/>
          </p:cNvPicPr>
          <p:nvPr/>
        </p:nvPicPr>
        <p:blipFill>
          <a:blip r:embed="rId3" cstate="print"/>
          <a:stretch>
            <a:fillRect/>
          </a:stretch>
        </p:blipFill>
        <p:spPr>
          <a:xfrm>
            <a:off x="5181600" y="609600"/>
            <a:ext cx="3381375" cy="4724400"/>
          </a:xfrm>
          <a:prstGeom prst="rect">
            <a:avLst/>
          </a:prstGeom>
        </p:spPr>
      </p:pic>
    </p:spTree>
    <p:extLst>
      <p:ext uri="{BB962C8B-B14F-4D97-AF65-F5344CB8AC3E}">
        <p14:creationId xmlns:p14="http://schemas.microsoft.com/office/powerpoint/2010/main" val="16654422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a:xfrm>
            <a:off x="712178" y="674750"/>
            <a:ext cx="6172200" cy="1143000"/>
          </a:xfrm>
        </p:spPr>
        <p:txBody>
          <a:bodyPr>
            <a:normAutofit/>
          </a:bodyPr>
          <a:lstStyle/>
          <a:p>
            <a:pPr eaLnBrk="1" hangingPunct="1"/>
            <a:r>
              <a:rPr lang="en-US" altLang="en-US" dirty="0" err="1"/>
              <a:t>Ambu</a:t>
            </a:r>
            <a:r>
              <a:rPr lang="en-US" altLang="en-US" dirty="0"/>
              <a:t> bag (self-inflating bag)</a:t>
            </a:r>
          </a:p>
        </p:txBody>
      </p:sp>
      <p:sp>
        <p:nvSpPr>
          <p:cNvPr id="84995" name="Rectangle 3"/>
          <p:cNvSpPr>
            <a:spLocks noGrp="1"/>
          </p:cNvSpPr>
          <p:nvPr>
            <p:ph sz="quarter" idx="1"/>
          </p:nvPr>
        </p:nvSpPr>
        <p:spPr>
          <a:xfrm>
            <a:off x="575897" y="2286000"/>
            <a:ext cx="5062903" cy="3810000"/>
          </a:xfrm>
        </p:spPr>
        <p:txBody>
          <a:bodyPr/>
          <a:lstStyle/>
          <a:p>
            <a:pPr algn="l" rtl="0" eaLnBrk="1" hangingPunct="1">
              <a:buFont typeface="Arial" panose="020B0604020202020204" pitchFamily="34" charset="0"/>
              <a:buNone/>
            </a:pPr>
            <a:r>
              <a:rPr lang="en-US" altLang="en-US" dirty="0"/>
              <a:t>Make sure the mask size is appropriate ; should cover the nose, mouth and chin </a:t>
            </a:r>
          </a:p>
          <a:p>
            <a:pPr algn="l" rtl="0" eaLnBrk="1" hangingPunct="1">
              <a:buFont typeface="Arial" panose="020B0604020202020204" pitchFamily="34" charset="0"/>
              <a:buNone/>
            </a:pPr>
            <a:r>
              <a:rPr lang="en-US" altLang="en-US" dirty="0"/>
              <a:t>And the head in semi-flexed position </a:t>
            </a:r>
          </a:p>
          <a:p>
            <a:pPr algn="l" rtl="0" eaLnBrk="1" hangingPunct="1">
              <a:buFont typeface="Arial" panose="020B0604020202020204" pitchFamily="34" charset="0"/>
              <a:buNone/>
            </a:pPr>
            <a:endParaRPr lang="en-US" altLang="en-US" dirty="0"/>
          </a:p>
        </p:txBody>
      </p:sp>
      <p:pic>
        <p:nvPicPr>
          <p:cNvPr id="84996" name="Picture 4" descr="lungAmbuPeds2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981200"/>
            <a:ext cx="3429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5928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3774tn"/>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805354" y="1038509"/>
            <a:ext cx="4850103" cy="508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3347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p:cNvSpPr>
          <p:nvPr>
            <p:ph sz="quarter" idx="1"/>
          </p:nvPr>
        </p:nvSpPr>
        <p:spPr>
          <a:xfrm>
            <a:off x="817685" y="789354"/>
            <a:ext cx="6172200" cy="5867400"/>
          </a:xfrm>
        </p:spPr>
        <p:txBody>
          <a:bodyPr>
            <a:normAutofit fontScale="85000" lnSpcReduction="20000"/>
          </a:bodyPr>
          <a:lstStyle/>
          <a:p>
            <a:pPr marL="609600" indent="-609600">
              <a:buFont typeface="Arial" panose="020B0604020202020204" pitchFamily="34" charset="0"/>
              <a:buAutoNum type="arabicPeriod"/>
            </a:pPr>
            <a:r>
              <a:rPr lang="en-US" altLang="en-US" sz="3260" dirty="0">
                <a:cs typeface="Calibri" panose="020F0502020204030204" pitchFamily="34" charset="0"/>
              </a:rPr>
              <a:t>Connect the </a:t>
            </a:r>
            <a:r>
              <a:rPr lang="en-US" altLang="en-US" sz="3260" dirty="0" err="1">
                <a:cs typeface="Calibri" panose="020F0502020204030204" pitchFamily="34" charset="0"/>
              </a:rPr>
              <a:t>ambu</a:t>
            </a:r>
            <a:r>
              <a:rPr lang="en-US" altLang="en-US" sz="3260" dirty="0">
                <a:cs typeface="Calibri" panose="020F0502020204030204" pitchFamily="34" charset="0"/>
              </a:rPr>
              <a:t> bag to the oxygen but high flow should be avoided it inc risk of </a:t>
            </a:r>
            <a:r>
              <a:rPr lang="en-US" altLang="en-US" sz="3500" b="1" dirty="0" err="1">
                <a:solidFill>
                  <a:srgbClr val="FF0000"/>
                </a:solidFill>
                <a:cs typeface="Calibri" panose="020F0502020204030204" pitchFamily="34" charset="0"/>
              </a:rPr>
              <a:t>pneumothorax</a:t>
            </a:r>
            <a:r>
              <a:rPr lang="en-US" altLang="en-US" sz="3260" dirty="0">
                <a:cs typeface="Calibri" panose="020F0502020204030204" pitchFamily="34" charset="0"/>
              </a:rPr>
              <a:t> </a:t>
            </a:r>
          </a:p>
          <a:p>
            <a:pPr marL="609600" indent="-609600">
              <a:buFont typeface="Arial" panose="020B0604020202020204" pitchFamily="34" charset="0"/>
              <a:buAutoNum type="arabicPeriod"/>
            </a:pPr>
            <a:r>
              <a:rPr lang="en-US" altLang="en-US" sz="3260" dirty="0">
                <a:cs typeface="Calibri" panose="020F0502020204030204" pitchFamily="34" charset="0"/>
              </a:rPr>
              <a:t>An initial peak inflation pressure (pip) of 20 cm H2O is effective, but 30-40 cm H</a:t>
            </a:r>
            <a:r>
              <a:rPr lang="en-US" altLang="en-US" sz="3260" baseline="-25000" dirty="0">
                <a:cs typeface="Calibri" panose="020F0502020204030204" pitchFamily="34" charset="0"/>
              </a:rPr>
              <a:t>2</a:t>
            </a:r>
            <a:r>
              <a:rPr lang="en-US" altLang="en-US" sz="3260" dirty="0">
                <a:cs typeface="Calibri" panose="020F0502020204030204" pitchFamily="34" charset="0"/>
              </a:rPr>
              <a:t>O may be required in some term babies </a:t>
            </a:r>
            <a:endParaRPr lang="ar-JO" altLang="en-US" sz="3260" dirty="0">
              <a:cs typeface="Calibri" panose="020F0502020204030204" pitchFamily="34" charset="0"/>
            </a:endParaRPr>
          </a:p>
          <a:p>
            <a:pPr marL="609600" indent="-609600">
              <a:buFont typeface="Arial" panose="020B0604020202020204" pitchFamily="34" charset="0"/>
              <a:buAutoNum type="arabicPeriod"/>
            </a:pPr>
            <a:r>
              <a:rPr lang="en-US" altLang="en-US" sz="3260" dirty="0">
                <a:cs typeface="Calibri" panose="020F0502020204030204" pitchFamily="34" charset="0"/>
              </a:rPr>
              <a:t>If pressure is not being monitored, the minimal inflation required to achieve </a:t>
            </a:r>
            <a:r>
              <a:rPr lang="en-US" altLang="en-US" sz="3260" dirty="0">
                <a:cs typeface="Arial" panose="020B0604020202020204" pitchFamily="34" charset="0"/>
              </a:rPr>
              <a:t>↑</a:t>
            </a:r>
            <a:r>
              <a:rPr lang="en-US" altLang="en-US" sz="3260" dirty="0">
                <a:cs typeface="Calibri" panose="020F0502020204030204" pitchFamily="34" charset="0"/>
              </a:rPr>
              <a:t> in HR should be used</a:t>
            </a:r>
            <a:endParaRPr lang="ar-JO" altLang="en-US" sz="3260" dirty="0">
              <a:cs typeface="Calibri" panose="020F0502020204030204" pitchFamily="34" charset="0"/>
            </a:endParaRPr>
          </a:p>
          <a:p>
            <a:pPr marL="609600" indent="-609600">
              <a:buFont typeface="Arial" panose="020B0604020202020204" pitchFamily="34" charset="0"/>
              <a:buAutoNum type="arabicPeriod"/>
            </a:pPr>
            <a:r>
              <a:rPr lang="en-US" altLang="en-US" sz="3260" dirty="0">
                <a:cs typeface="Calibri" panose="020F0502020204030204" pitchFamily="34" charset="0"/>
              </a:rPr>
              <a:t>Respiratory rate 40-60 breaths/min to promptly achieve or maintain &gt;HR 100/min</a:t>
            </a:r>
          </a:p>
          <a:p>
            <a:pPr marL="609600" indent="-609600">
              <a:buFont typeface="Arial" panose="020B0604020202020204" pitchFamily="34" charset="0"/>
              <a:buAutoNum type="arabicPeriod"/>
            </a:pPr>
            <a:endParaRPr lang="ar-JO" altLang="en-US" sz="3260" dirty="0">
              <a:cs typeface="Calibri" panose="020F0502020204030204" pitchFamily="34" charset="0"/>
            </a:endParaRPr>
          </a:p>
        </p:txBody>
      </p:sp>
    </p:spTree>
    <p:extLst>
      <p:ext uri="{BB962C8B-B14F-4D97-AF65-F5344CB8AC3E}">
        <p14:creationId xmlns:p14="http://schemas.microsoft.com/office/powerpoint/2010/main" val="22462936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p:cNvSpPr>
          <p:nvPr>
            <p:ph sz="quarter" idx="1"/>
          </p:nvPr>
        </p:nvSpPr>
        <p:spPr>
          <a:xfrm>
            <a:off x="1485900" y="838200"/>
            <a:ext cx="6172200" cy="5486400"/>
          </a:xfrm>
        </p:spPr>
        <p:txBody>
          <a:bodyPr>
            <a:normAutofit/>
          </a:bodyPr>
          <a:lstStyle/>
          <a:p>
            <a:pPr marL="609600" indent="-609600">
              <a:buFont typeface="Arial" panose="020B0604020202020204" pitchFamily="34" charset="0"/>
              <a:buAutoNum type="arabicPeriod" startAt="5"/>
            </a:pPr>
            <a:r>
              <a:rPr lang="en-US" altLang="en-US" sz="3600" dirty="0">
                <a:cs typeface="Calibri" panose="020F0502020204030204" pitchFamily="34" charset="0"/>
              </a:rPr>
              <a:t>Positive end expiratory pressure (peep) should be 5-7 cm H</a:t>
            </a:r>
            <a:r>
              <a:rPr lang="en-US" altLang="en-US" sz="3600" baseline="-25000" dirty="0">
                <a:cs typeface="Calibri" panose="020F0502020204030204" pitchFamily="34" charset="0"/>
              </a:rPr>
              <a:t>2</a:t>
            </a:r>
            <a:r>
              <a:rPr lang="en-US" altLang="en-US" sz="3600" dirty="0">
                <a:cs typeface="Calibri" panose="020F0502020204030204" pitchFamily="34" charset="0"/>
              </a:rPr>
              <a:t>O </a:t>
            </a:r>
            <a:r>
              <a:rPr lang="ar-JO" altLang="en-US" sz="3600" dirty="0">
                <a:cs typeface="Calibri" panose="020F0502020204030204" pitchFamily="34" charset="0"/>
              </a:rPr>
              <a:t> </a:t>
            </a:r>
            <a:r>
              <a:rPr lang="en-US" altLang="en-US" sz="3600" dirty="0">
                <a:cs typeface="Calibri" panose="020F0502020204030204" pitchFamily="34" charset="0"/>
              </a:rPr>
              <a:t>(to keep the alveoli open)</a:t>
            </a:r>
          </a:p>
          <a:p>
            <a:pPr marL="609600" indent="-609600">
              <a:buFont typeface="Arial" panose="020B0604020202020204" pitchFamily="34" charset="0"/>
              <a:buAutoNum type="arabicPeriod" startAt="5"/>
            </a:pPr>
            <a:endParaRPr lang="en-US" altLang="en-US" sz="3600" dirty="0">
              <a:cs typeface="Calibri" panose="020F0502020204030204" pitchFamily="34" charset="0"/>
            </a:endParaRPr>
          </a:p>
          <a:p>
            <a:pPr marL="609600" indent="-609600">
              <a:buFont typeface="Arial" panose="020B0604020202020204" pitchFamily="34" charset="0"/>
              <a:buAutoNum type="arabicPeriod" startAt="5"/>
            </a:pPr>
            <a:r>
              <a:rPr lang="en-US" altLang="en-US" sz="3600" dirty="0">
                <a:cs typeface="Calibri" panose="020F0502020204030204" pitchFamily="34" charset="0"/>
              </a:rPr>
              <a:t>Fio2 is  21-100 %</a:t>
            </a:r>
          </a:p>
          <a:p>
            <a:pPr marL="609600" indent="-609600">
              <a:buFont typeface="Arial" panose="020B0604020202020204" pitchFamily="34" charset="0"/>
              <a:buAutoNum type="arabicPeriod" startAt="5"/>
            </a:pPr>
            <a:endParaRPr lang="ar-JO" altLang="en-US" sz="3600" dirty="0"/>
          </a:p>
          <a:p>
            <a:pPr marL="609600" indent="-609600">
              <a:buNone/>
            </a:pPr>
            <a:r>
              <a:rPr lang="en-US" altLang="en-US" dirty="0">
                <a:solidFill>
                  <a:srgbClr val="0070C0"/>
                </a:solidFill>
                <a:cs typeface="Arial" panose="020B0604020202020204" pitchFamily="34" charset="0"/>
              </a:rPr>
              <a:t>Contraindications of </a:t>
            </a:r>
            <a:r>
              <a:rPr lang="en-US" altLang="en-US" dirty="0" err="1">
                <a:solidFill>
                  <a:srgbClr val="0070C0"/>
                </a:solidFill>
                <a:cs typeface="Arial" panose="020B0604020202020204" pitchFamily="34" charset="0"/>
              </a:rPr>
              <a:t>Ambu</a:t>
            </a:r>
            <a:r>
              <a:rPr lang="en-US" altLang="en-US" dirty="0">
                <a:solidFill>
                  <a:srgbClr val="0070C0"/>
                </a:solidFill>
                <a:cs typeface="Arial" panose="020B0604020202020204" pitchFamily="34" charset="0"/>
              </a:rPr>
              <a:t> bag : thick meconium and diaphragmatic hernia </a:t>
            </a:r>
          </a:p>
        </p:txBody>
      </p:sp>
    </p:spTree>
    <p:extLst>
      <p:ext uri="{BB962C8B-B14F-4D97-AF65-F5344CB8AC3E}">
        <p14:creationId xmlns:p14="http://schemas.microsoft.com/office/powerpoint/2010/main" val="14223589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1485900" y="76200"/>
            <a:ext cx="6172200" cy="1066800"/>
          </a:xfrm>
        </p:spPr>
        <p:txBody>
          <a:bodyPr/>
          <a:lstStyle/>
          <a:p>
            <a:pPr eaLnBrk="1" hangingPunct="1"/>
            <a:r>
              <a:rPr lang="en-US" altLang="en-US" sz="6000" b="1">
                <a:solidFill>
                  <a:schemeClr val="accent1"/>
                </a:solidFill>
              </a:rPr>
              <a:t>CPAP</a:t>
            </a:r>
          </a:p>
        </p:txBody>
      </p:sp>
      <p:sp>
        <p:nvSpPr>
          <p:cNvPr id="89091" name="Content Placeholder 2"/>
          <p:cNvSpPr>
            <a:spLocks noGrp="1"/>
          </p:cNvSpPr>
          <p:nvPr>
            <p:ph sz="quarter" idx="1"/>
          </p:nvPr>
        </p:nvSpPr>
        <p:spPr>
          <a:xfrm>
            <a:off x="1485900" y="1524000"/>
            <a:ext cx="6172200" cy="4724400"/>
          </a:xfrm>
        </p:spPr>
        <p:txBody>
          <a:bodyPr>
            <a:normAutofit fontScale="85000" lnSpcReduction="20000"/>
          </a:bodyPr>
          <a:lstStyle/>
          <a:p>
            <a:pPr algn="l" rtl="0" eaLnBrk="1" hangingPunct="1"/>
            <a:r>
              <a:rPr lang="en-US" altLang="en-US" sz="3600" dirty="0"/>
              <a:t>Recommended  in </a:t>
            </a:r>
            <a:r>
              <a:rPr lang="en-US" altLang="en-US" sz="3600" b="1" dirty="0">
                <a:solidFill>
                  <a:srgbClr val="FF0000"/>
                </a:solidFill>
              </a:rPr>
              <a:t>preterm newborn who are breathing spontaneously</a:t>
            </a:r>
            <a:r>
              <a:rPr lang="en-US" altLang="en-US" sz="3600" dirty="0"/>
              <a:t>, but with difficulty.</a:t>
            </a:r>
          </a:p>
          <a:p>
            <a:pPr algn="l" rtl="0" eaLnBrk="1" hangingPunct="1">
              <a:buFont typeface="Arial" panose="020B0604020202020204" pitchFamily="34" charset="0"/>
              <a:buNone/>
            </a:pPr>
            <a:endParaRPr lang="en-US" altLang="en-US" sz="3600" dirty="0"/>
          </a:p>
          <a:p>
            <a:pPr algn="l" rtl="0" eaLnBrk="1" hangingPunct="1"/>
            <a:r>
              <a:rPr lang="en-US" altLang="en-US" sz="3600" dirty="0"/>
              <a:t>Starting infants on CPAP, </a:t>
            </a:r>
            <a:r>
              <a:rPr lang="en-US" altLang="en-US" sz="3600" b="1" dirty="0"/>
              <a:t>↓ the rates of intubation and Mechanical ventilation , surfactant use, and duration of ventilation</a:t>
            </a:r>
            <a:r>
              <a:rPr lang="en-US" altLang="en-US" sz="3600" dirty="0"/>
              <a:t>, but </a:t>
            </a:r>
            <a:r>
              <a:rPr lang="en-US" altLang="en-US" sz="3600" b="1" dirty="0">
                <a:solidFill>
                  <a:srgbClr val="FF0000"/>
                </a:solidFill>
              </a:rPr>
              <a:t>↑ rate of </a:t>
            </a:r>
            <a:r>
              <a:rPr lang="en-US" altLang="en-US" sz="3600" b="1" dirty="0" err="1">
                <a:solidFill>
                  <a:srgbClr val="FF0000"/>
                </a:solidFill>
              </a:rPr>
              <a:t>pneumothorax</a:t>
            </a:r>
            <a:r>
              <a:rPr lang="en-US" altLang="en-US" sz="3600" b="1" dirty="0">
                <a:solidFill>
                  <a:srgbClr val="FF0000"/>
                </a:solidFill>
              </a:rPr>
              <a:t>.</a:t>
            </a:r>
          </a:p>
        </p:txBody>
      </p:sp>
    </p:spTree>
    <p:extLst>
      <p:ext uri="{BB962C8B-B14F-4D97-AF65-F5344CB8AC3E}">
        <p14:creationId xmlns:p14="http://schemas.microsoft.com/office/powerpoint/2010/main" val="10395512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2743200"/>
            <a:ext cx="8229600" cy="4525963"/>
          </a:xfrm>
        </p:spPr>
        <p:txBody>
          <a:bodyPr>
            <a:normAutofit/>
          </a:bodyPr>
          <a:lstStyle/>
          <a:p>
            <a:pPr algn="ctr">
              <a:buNone/>
            </a:pPr>
            <a:r>
              <a:rPr lang="en-US" sz="5400" b="1" dirty="0"/>
              <a:t>Thank you </a:t>
            </a:r>
            <a:endParaRPr lang="ar-JO" sz="5400" b="1" dirty="0"/>
          </a:p>
        </p:txBody>
      </p:sp>
    </p:spTree>
    <p:extLst>
      <p:ext uri="{BB962C8B-B14F-4D97-AF65-F5344CB8AC3E}">
        <p14:creationId xmlns:p14="http://schemas.microsoft.com/office/powerpoint/2010/main" val="4122856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p:cNvSpPr>
          <p:nvPr>
            <p:ph type="body" idx="1"/>
          </p:nvPr>
        </p:nvSpPr>
        <p:spPr>
          <a:xfrm>
            <a:off x="1485900" y="1722438"/>
            <a:ext cx="6172200" cy="4525962"/>
          </a:xfrm>
        </p:spPr>
        <p:txBody>
          <a:bodyPr/>
          <a:lstStyle/>
          <a:p>
            <a:pPr algn="l" rtl="0" eaLnBrk="1" hangingPunct="1">
              <a:buFont typeface="Arial" panose="020B0604020202020204" pitchFamily="34" charset="0"/>
              <a:buNone/>
            </a:pPr>
            <a:endParaRPr lang="ar-JO" altLang="en-US"/>
          </a:p>
        </p:txBody>
      </p:sp>
      <p:sp>
        <p:nvSpPr>
          <p:cNvPr id="91139" name="Rectangle 2"/>
          <p:cNvSpPr>
            <a:spLocks noGrp="1" noChangeArrowheads="1"/>
          </p:cNvSpPr>
          <p:nvPr>
            <p:ph type="title"/>
          </p:nvPr>
        </p:nvSpPr>
        <p:spPr>
          <a:xfrm>
            <a:off x="1485900" y="152400"/>
            <a:ext cx="6172200" cy="1143000"/>
          </a:xfrm>
        </p:spPr>
        <p:txBody>
          <a:bodyPr/>
          <a:lstStyle/>
          <a:p>
            <a:pPr rtl="0" eaLnBrk="1" hangingPunct="1"/>
            <a:r>
              <a:rPr lang="en-US" altLang="en-US" sz="4800" b="1">
                <a:solidFill>
                  <a:schemeClr val="accent1"/>
                </a:solidFill>
              </a:rPr>
              <a:t>Intubation</a:t>
            </a:r>
          </a:p>
        </p:txBody>
      </p:sp>
      <p:pic>
        <p:nvPicPr>
          <p:cNvPr id="91140" name="Picture 5" descr="hqdefa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4550" y="17526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460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endParaRPr lang="en-US" dirty="0">
              <a:solidFill>
                <a:prstClr val="black"/>
              </a:solidFill>
            </a:endParaRPr>
          </a:p>
        </p:txBody>
      </p:sp>
      <p:sp>
        <p:nvSpPr>
          <p:cNvPr id="7" name="Rectangle 6"/>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762000" y="2036225"/>
            <a:ext cx="9448800" cy="3450175"/>
          </a:xfrm>
          <a:prstGeom prst="rect">
            <a:avLst/>
          </a:prstGeom>
          <a:noFill/>
        </p:spPr>
        <p:txBody>
          <a:bodyPr wrap="square" rtlCol="0">
            <a:spAutoFit/>
          </a:bodyPr>
          <a:lstStyle/>
          <a:p>
            <a:pPr marL="1371600" lvl="2" indent="-457200">
              <a:lnSpc>
                <a:spcPct val="70000"/>
              </a:lnSpc>
            </a:pPr>
            <a:r>
              <a:rPr lang="en-US" sz="2200" b="1" dirty="0">
                <a:solidFill>
                  <a:srgbClr val="FF0000"/>
                </a:solidFill>
                <a:ea typeface="Calibri" pitchFamily="34" charset="0"/>
                <a:cs typeface="Calibri" pitchFamily="34" charset="0"/>
              </a:rPr>
              <a:t>fetal metabolism and oxygen consumption are decreased because:</a:t>
            </a:r>
          </a:p>
          <a:p>
            <a:pPr marL="1371600" lvl="2" indent="-457200">
              <a:lnSpc>
                <a:spcPct val="70000"/>
              </a:lnSpc>
            </a:pPr>
            <a:endParaRPr lang="en-US" sz="2200" b="1" dirty="0">
              <a:solidFill>
                <a:srgbClr val="FF0000"/>
              </a:solidFill>
              <a:ea typeface="Calibri" pitchFamily="34" charset="0"/>
              <a:cs typeface="Calibri" pitchFamily="34" charset="0"/>
            </a:endParaRPr>
          </a:p>
          <a:p>
            <a:pPr marL="1752600" lvl="3" indent="-381000">
              <a:lnSpc>
                <a:spcPct val="70000"/>
              </a:lnSpc>
            </a:pPr>
            <a:r>
              <a:rPr lang="en-US" sz="2200" b="1" dirty="0">
                <a:solidFill>
                  <a:prstClr val="black"/>
                </a:solidFill>
                <a:ea typeface="Calibri" pitchFamily="34" charset="0"/>
                <a:cs typeface="Calibri" pitchFamily="34" charset="0"/>
              </a:rPr>
              <a:t>The fetus does </a:t>
            </a:r>
            <a:r>
              <a:rPr lang="en-US" sz="2200" b="1" dirty="0">
                <a:solidFill>
                  <a:srgbClr val="FF0000"/>
                </a:solidFill>
                <a:ea typeface="Calibri" pitchFamily="34" charset="0"/>
                <a:cs typeface="Calibri" pitchFamily="34" charset="0"/>
              </a:rPr>
              <a:t>not</a:t>
            </a:r>
            <a:r>
              <a:rPr lang="en-US" sz="2200" b="1" dirty="0">
                <a:solidFill>
                  <a:prstClr val="black"/>
                </a:solidFill>
                <a:ea typeface="Calibri" pitchFamily="34" charset="0"/>
                <a:cs typeface="Calibri" pitchFamily="34" charset="0"/>
              </a:rPr>
              <a:t> need to maintain </a:t>
            </a:r>
            <a:r>
              <a:rPr lang="en-US" sz="2200" b="1" dirty="0">
                <a:solidFill>
                  <a:srgbClr val="FF0000"/>
                </a:solidFill>
                <a:ea typeface="Calibri" pitchFamily="34" charset="0"/>
                <a:cs typeface="Calibri" pitchFamily="34" charset="0"/>
              </a:rPr>
              <a:t>thermoregulation</a:t>
            </a:r>
            <a:r>
              <a:rPr lang="en-US" sz="2200" b="1" dirty="0">
                <a:solidFill>
                  <a:prstClr val="black"/>
                </a:solidFill>
                <a:ea typeface="Calibri" pitchFamily="34" charset="0"/>
                <a:cs typeface="Calibri" pitchFamily="34" charset="0"/>
              </a:rPr>
              <a:t> because the </a:t>
            </a:r>
            <a:r>
              <a:rPr lang="en-US" sz="2200" b="1" u="sng" dirty="0">
                <a:solidFill>
                  <a:prstClr val="black"/>
                </a:solidFill>
                <a:ea typeface="Calibri" pitchFamily="34" charset="0"/>
                <a:cs typeface="Calibri" pitchFamily="34" charset="0"/>
              </a:rPr>
              <a:t>thermal environment </a:t>
            </a:r>
            <a:r>
              <a:rPr lang="en-US" sz="2200" b="1" dirty="0">
                <a:solidFill>
                  <a:prstClr val="black"/>
                </a:solidFill>
                <a:ea typeface="Calibri" pitchFamily="34" charset="0"/>
                <a:cs typeface="Calibri" pitchFamily="34" charset="0"/>
              </a:rPr>
              <a:t>is maintained by the mother.</a:t>
            </a:r>
          </a:p>
          <a:p>
            <a:pPr marL="1752600" lvl="3" indent="-381000">
              <a:lnSpc>
                <a:spcPct val="70000"/>
              </a:lnSpc>
            </a:pPr>
            <a:r>
              <a:rPr lang="en-US" sz="2200" b="1" dirty="0">
                <a:solidFill>
                  <a:prstClr val="black"/>
                </a:solidFill>
                <a:ea typeface="Calibri" pitchFamily="34" charset="0"/>
                <a:cs typeface="Calibri" pitchFamily="34" charset="0"/>
              </a:rPr>
              <a:t>In the fetus, many </a:t>
            </a:r>
            <a:r>
              <a:rPr lang="en-US" sz="2200" b="1" u="sng" dirty="0">
                <a:solidFill>
                  <a:prstClr val="black"/>
                </a:solidFill>
                <a:ea typeface="Calibri" pitchFamily="34" charset="0"/>
                <a:cs typeface="Calibri" pitchFamily="34" charset="0"/>
              </a:rPr>
              <a:t>physiologic functions </a:t>
            </a:r>
            <a:r>
              <a:rPr lang="en-US" sz="2200" b="1" dirty="0">
                <a:solidFill>
                  <a:prstClr val="black"/>
                </a:solidFill>
                <a:ea typeface="Calibri" pitchFamily="34" charset="0"/>
                <a:cs typeface="Calibri" pitchFamily="34" charset="0"/>
              </a:rPr>
              <a:t>are reduced, including respiratory effort, gastrointestinal digestion and absorption, and renal tubular </a:t>
            </a:r>
            <a:r>
              <a:rPr lang="en-US" sz="2200" b="1" dirty="0" err="1">
                <a:solidFill>
                  <a:prstClr val="black"/>
                </a:solidFill>
                <a:ea typeface="Calibri" pitchFamily="34" charset="0"/>
                <a:cs typeface="Calibri" pitchFamily="34" charset="0"/>
              </a:rPr>
              <a:t>reabsorption</a:t>
            </a:r>
            <a:r>
              <a:rPr lang="en-US" sz="2200" b="1" dirty="0">
                <a:solidFill>
                  <a:prstClr val="black"/>
                </a:solidFill>
                <a:ea typeface="Calibri" pitchFamily="34" charset="0"/>
                <a:cs typeface="Calibri" pitchFamily="34" charset="0"/>
              </a:rPr>
              <a:t> (due to the low </a:t>
            </a:r>
            <a:r>
              <a:rPr lang="en-US" sz="2200" b="1" dirty="0" err="1">
                <a:solidFill>
                  <a:prstClr val="black"/>
                </a:solidFill>
                <a:ea typeface="Calibri" pitchFamily="34" charset="0"/>
                <a:cs typeface="Calibri" pitchFamily="34" charset="0"/>
              </a:rPr>
              <a:t>glomerular</a:t>
            </a:r>
            <a:r>
              <a:rPr lang="en-US" sz="2200" b="1" dirty="0">
                <a:solidFill>
                  <a:prstClr val="black"/>
                </a:solidFill>
                <a:ea typeface="Calibri" pitchFamily="34" charset="0"/>
                <a:cs typeface="Calibri" pitchFamily="34" charset="0"/>
              </a:rPr>
              <a:t> filtration rate). These changes reduce tissue oxygen consumption.</a:t>
            </a:r>
          </a:p>
          <a:p>
            <a:pPr marL="1752600" lvl="3" indent="-381000">
              <a:lnSpc>
                <a:spcPct val="70000"/>
              </a:lnSpc>
            </a:pPr>
            <a:endParaRPr lang="en-US" sz="2200" b="1" dirty="0">
              <a:solidFill>
                <a:prstClr val="black"/>
              </a:solidFill>
              <a:ea typeface="Calibri" pitchFamily="34" charset="0"/>
              <a:cs typeface="Calibri" pitchFamily="34" charset="0"/>
            </a:endParaRPr>
          </a:p>
          <a:p>
            <a:pPr marL="1752600" lvl="3" indent="-381000">
              <a:lnSpc>
                <a:spcPct val="70000"/>
              </a:lnSpc>
            </a:pPr>
            <a:endParaRPr lang="en-US" sz="2200" b="1" dirty="0">
              <a:solidFill>
                <a:prstClr val="black"/>
              </a:solidFill>
              <a:ea typeface="Calibri" pitchFamily="34" charset="0"/>
              <a:cs typeface="Calibri" pitchFamily="34" charset="0"/>
            </a:endParaRPr>
          </a:p>
          <a:p>
            <a:pPr marL="1752600" lvl="3" indent="-381000">
              <a:lnSpc>
                <a:spcPct val="70000"/>
              </a:lnSpc>
            </a:pPr>
            <a:endParaRPr lang="en-US" sz="2200" b="1" dirty="0">
              <a:solidFill>
                <a:prstClr val="black"/>
              </a:solidFill>
              <a:ea typeface="Calibri" pitchFamily="34" charset="0"/>
              <a:cs typeface="Calibri" pitchFamily="34" charset="0"/>
            </a:endParaRPr>
          </a:p>
          <a:p>
            <a:pPr marL="1752600" lvl="3" indent="-381000">
              <a:lnSpc>
                <a:spcPct val="70000"/>
              </a:lnSpc>
            </a:pPr>
            <a:endParaRPr lang="en-US" sz="2200" b="1" dirty="0">
              <a:solidFill>
                <a:prstClr val="black"/>
              </a:solidFill>
              <a:ea typeface="Calibri" pitchFamily="34" charset="0"/>
              <a:cs typeface="Calibri" pitchFamily="34" charset="0"/>
            </a:endParaRPr>
          </a:p>
          <a:p>
            <a:pPr marL="1752600" lvl="3" indent="-381000">
              <a:lnSpc>
                <a:spcPct val="70000"/>
              </a:lnSpc>
            </a:pPr>
            <a:endParaRPr lang="en-US" sz="2200" b="1" dirty="0">
              <a:solidFill>
                <a:prstClr val="black"/>
              </a:solidFill>
              <a:ea typeface="Calibri" pitchFamily="34" charset="0"/>
              <a:cs typeface="Calibri" pitchFamily="34" charset="0"/>
            </a:endParaRPr>
          </a:p>
          <a:p>
            <a:endParaRPr lang="en-US" dirty="0">
              <a:solidFill>
                <a:prstClr val="black"/>
              </a:solidFill>
            </a:endParaRPr>
          </a:p>
        </p:txBody>
      </p:sp>
    </p:spTree>
    <p:extLst>
      <p:ext uri="{BB962C8B-B14F-4D97-AF65-F5344CB8AC3E}">
        <p14:creationId xmlns:p14="http://schemas.microsoft.com/office/powerpoint/2010/main" val="16104421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p:cNvSpPr>
          <p:nvPr>
            <p:ph idx="1"/>
          </p:nvPr>
        </p:nvSpPr>
        <p:spPr>
          <a:xfrm>
            <a:off x="1314450" y="381000"/>
            <a:ext cx="6515100" cy="6477000"/>
          </a:xfrm>
        </p:spPr>
        <p:txBody>
          <a:bodyPr>
            <a:normAutofit lnSpcReduction="10000"/>
          </a:bodyPr>
          <a:lstStyle/>
          <a:p>
            <a:pPr marL="366713">
              <a:buNone/>
            </a:pPr>
            <a:r>
              <a:rPr lang="en-US" altLang="en-US" sz="2800" b="1" dirty="0">
                <a:solidFill>
                  <a:schemeClr val="accent1"/>
                </a:solidFill>
                <a:cs typeface="Calibri" panose="020F0502020204030204" pitchFamily="34" charset="0"/>
              </a:rPr>
              <a:t>   </a:t>
            </a:r>
            <a:r>
              <a:rPr lang="en-US" altLang="en-US" b="1" dirty="0">
                <a:solidFill>
                  <a:srgbClr val="006699"/>
                </a:solidFill>
                <a:cs typeface="Calibri" panose="020F0502020204030204" pitchFamily="34" charset="0"/>
              </a:rPr>
              <a:t>INDICATIONS </a:t>
            </a:r>
            <a:r>
              <a:rPr lang="en-US" altLang="en-US" dirty="0">
                <a:solidFill>
                  <a:srgbClr val="006699"/>
                </a:solidFill>
                <a:cs typeface="Calibri" panose="020F0502020204030204" pitchFamily="34" charset="0"/>
              </a:rPr>
              <a:t>:</a:t>
            </a:r>
          </a:p>
          <a:p>
            <a:pPr marL="366713">
              <a:buNone/>
            </a:pPr>
            <a:endParaRPr lang="en-US" altLang="en-US" dirty="0">
              <a:solidFill>
                <a:srgbClr val="006699"/>
              </a:solidFill>
              <a:cs typeface="Calibri" panose="020F0502020204030204" pitchFamily="34" charset="0"/>
            </a:endParaRPr>
          </a:p>
          <a:p>
            <a:pPr marL="366713"/>
            <a:r>
              <a:rPr lang="en-US" altLang="en-US" sz="2800" dirty="0">
                <a:cs typeface="Calibri" panose="020F0502020204030204" pitchFamily="34" charset="0"/>
              </a:rPr>
              <a:t>Initial endotracheal suctioning of non vigorous meconium stained newborns.</a:t>
            </a:r>
          </a:p>
          <a:p>
            <a:pPr marL="366713"/>
            <a:r>
              <a:rPr lang="en-US" altLang="en-US" sz="2800" dirty="0">
                <a:cs typeface="Calibri" panose="020F0502020204030204" pitchFamily="34" charset="0"/>
              </a:rPr>
              <a:t>If BMV is ineffective or prolonged (Intractable Apnea)</a:t>
            </a:r>
            <a:endParaRPr lang="en-IN" altLang="en-US" sz="2800" dirty="0">
              <a:cs typeface="Calibri" panose="020F0502020204030204" pitchFamily="34" charset="0"/>
            </a:endParaRPr>
          </a:p>
          <a:p>
            <a:pPr marL="366713"/>
            <a:r>
              <a:rPr lang="en-IN" altLang="en-US" sz="2800" dirty="0" err="1">
                <a:cs typeface="Calibri" panose="020F0502020204030204" pitchFamily="34" charset="0"/>
              </a:rPr>
              <a:t>Newborns</a:t>
            </a:r>
            <a:r>
              <a:rPr lang="en-IN" altLang="en-US" sz="2800" dirty="0">
                <a:cs typeface="Calibri" panose="020F0502020204030204" pitchFamily="34" charset="0"/>
              </a:rPr>
              <a:t> born without a detectable HR</a:t>
            </a:r>
          </a:p>
          <a:p>
            <a:pPr marL="366713"/>
            <a:r>
              <a:rPr lang="en-IN" altLang="en-US" sz="2800" dirty="0">
                <a:solidFill>
                  <a:srgbClr val="FF0000"/>
                </a:solidFill>
                <a:cs typeface="Calibri" panose="020F0502020204030204" pitchFamily="34" charset="0"/>
              </a:rPr>
              <a:t>Apgar score &lt;3</a:t>
            </a:r>
          </a:p>
          <a:p>
            <a:pPr marL="366713"/>
            <a:r>
              <a:rPr lang="en-IN" altLang="en-US" sz="2800" dirty="0">
                <a:solidFill>
                  <a:srgbClr val="FF0000"/>
                </a:solidFill>
              </a:rPr>
              <a:t>PH &lt; 7.</a:t>
            </a:r>
            <a:r>
              <a:rPr lang="ar-JO" altLang="en-US" sz="2800" dirty="0">
                <a:solidFill>
                  <a:srgbClr val="FF0000"/>
                </a:solidFill>
              </a:rPr>
              <a:t>2</a:t>
            </a:r>
            <a:r>
              <a:rPr lang="en-IN" altLang="en-US" sz="2800" dirty="0">
                <a:solidFill>
                  <a:srgbClr val="FF0000"/>
                </a:solidFill>
              </a:rPr>
              <a:t> , PaO2 &lt;50 mmHg , PaCO2 &lt;55 mmHg</a:t>
            </a:r>
          </a:p>
          <a:p>
            <a:pPr marL="366713"/>
            <a:r>
              <a:rPr lang="en-IN" altLang="en-US" sz="2800" dirty="0"/>
              <a:t>Expected need for continued or prolonged ventilation </a:t>
            </a:r>
          </a:p>
          <a:p>
            <a:pPr marL="366713"/>
            <a:r>
              <a:rPr lang="en-US" altLang="en-US" sz="2800" dirty="0"/>
              <a:t>For special resuscitation circumstances, such as CDH and ELBW.</a:t>
            </a:r>
          </a:p>
          <a:p>
            <a:pPr marL="366713"/>
            <a:endParaRPr lang="en-US" altLang="en-US" sz="2400" dirty="0"/>
          </a:p>
          <a:p>
            <a:pPr marL="366713"/>
            <a:endParaRPr lang="en-IN" altLang="en-US" sz="2800" dirty="0">
              <a:cs typeface="Calibri" panose="020F0502020204030204" pitchFamily="34" charset="0"/>
            </a:endParaRPr>
          </a:p>
        </p:txBody>
      </p:sp>
      <p:sp>
        <p:nvSpPr>
          <p:cNvPr id="2" name="نجمة ذات 5 نقاط 1"/>
          <p:cNvSpPr/>
          <p:nvPr/>
        </p:nvSpPr>
        <p:spPr>
          <a:xfrm>
            <a:off x="762000" y="3657600"/>
            <a:ext cx="6858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نجمة ذات 5 نقاط 2"/>
          <p:cNvSpPr/>
          <p:nvPr/>
        </p:nvSpPr>
        <p:spPr>
          <a:xfrm>
            <a:off x="2667000" y="40386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53591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Grp="1"/>
          </p:cNvSpPr>
          <p:nvPr>
            <p:ph type="body" sz="half" idx="1"/>
          </p:nvPr>
        </p:nvSpPr>
        <p:spPr>
          <a:xfrm>
            <a:off x="1314450" y="457200"/>
            <a:ext cx="3200400" cy="6096000"/>
          </a:xfrm>
        </p:spPr>
        <p:txBody>
          <a:bodyPr>
            <a:normAutofit fontScale="92500" lnSpcReduction="20000"/>
          </a:bodyPr>
          <a:lstStyle/>
          <a:p>
            <a:pPr marL="533400" indent="-533400">
              <a:buFont typeface="Arial" panose="020B0604020202020204" pitchFamily="34" charset="0"/>
              <a:buAutoNum type="arabicPeriod"/>
            </a:pPr>
            <a:r>
              <a:rPr lang="en-US" altLang="en-US" sz="2800"/>
              <a:t>The head should be semi flexed </a:t>
            </a:r>
          </a:p>
          <a:p>
            <a:pPr marL="533400" indent="-533400">
              <a:buFont typeface="Arial" panose="020B0604020202020204" pitchFamily="34" charset="0"/>
              <a:buAutoNum type="arabicPeriod"/>
            </a:pPr>
            <a:endParaRPr lang="en-US" altLang="en-US" sz="2800"/>
          </a:p>
          <a:p>
            <a:pPr marL="533400" indent="-533400">
              <a:buFont typeface="Arial" panose="020B0604020202020204" pitchFamily="34" charset="0"/>
              <a:buAutoNum type="arabicPeriod"/>
            </a:pPr>
            <a:r>
              <a:rPr lang="en-US" altLang="en-US" sz="2800"/>
              <a:t>Hold the laryngoscope in the left hand, and stabilize the infant's head with the right hand. </a:t>
            </a:r>
          </a:p>
          <a:p>
            <a:pPr marL="533400" indent="-533400">
              <a:buFont typeface="Arial" panose="020B0604020202020204" pitchFamily="34" charset="0"/>
              <a:buAutoNum type="arabicPeriod"/>
            </a:pPr>
            <a:endParaRPr lang="en-US" altLang="en-US" sz="2800"/>
          </a:p>
          <a:p>
            <a:pPr marL="533400" indent="-533400">
              <a:buFont typeface="Arial" panose="020B0604020202020204" pitchFamily="34" charset="0"/>
              <a:buAutoNum type="arabicPeriod"/>
            </a:pPr>
            <a:r>
              <a:rPr lang="en-US" altLang="en-US" sz="2800"/>
              <a:t>Slide the laryngoscope blade over the tongue and gently compress forward on the tongue </a:t>
            </a:r>
          </a:p>
        </p:txBody>
      </p:sp>
      <p:pic>
        <p:nvPicPr>
          <p:cNvPr id="105475" name="Picture 8" descr="8717tn"/>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343400" y="1450977"/>
            <a:ext cx="3657600" cy="4492625"/>
          </a:xfrm>
        </p:spPr>
      </p:pic>
    </p:spTree>
    <p:extLst>
      <p:ext uri="{BB962C8B-B14F-4D97-AF65-F5344CB8AC3E}">
        <p14:creationId xmlns:p14="http://schemas.microsoft.com/office/powerpoint/2010/main" val="30676985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5"/>
          <p:cNvSpPr>
            <a:spLocks noGrp="1"/>
          </p:cNvSpPr>
          <p:nvPr>
            <p:ph type="body" sz="half" idx="1"/>
          </p:nvPr>
        </p:nvSpPr>
        <p:spPr>
          <a:xfrm>
            <a:off x="1485900" y="609602"/>
            <a:ext cx="3028950" cy="5516563"/>
          </a:xfrm>
        </p:spPr>
        <p:txBody>
          <a:bodyPr>
            <a:normAutofit fontScale="92500" lnSpcReduction="20000"/>
          </a:bodyPr>
          <a:lstStyle/>
          <a:p>
            <a:pPr marL="533400" indent="-533400">
              <a:buFont typeface="Arial" panose="020B0604020202020204" pitchFamily="34" charset="0"/>
              <a:buAutoNum type="arabicPeriod" startAt="4"/>
            </a:pPr>
            <a:r>
              <a:rPr lang="en-US" altLang="en-US" sz="2800"/>
              <a:t>Then upward and forward without  touching the upper lip</a:t>
            </a:r>
          </a:p>
          <a:p>
            <a:pPr marL="533400" indent="-533400">
              <a:buFont typeface="Arial" panose="020B0604020202020204" pitchFamily="34" charset="0"/>
              <a:buAutoNum type="arabicPeriod" startAt="4"/>
            </a:pPr>
            <a:endParaRPr lang="en-US" altLang="en-US" sz="2800"/>
          </a:p>
          <a:p>
            <a:pPr marL="533400" indent="-533400">
              <a:buFont typeface="Arial" panose="020B0604020202020204" pitchFamily="34" charset="0"/>
              <a:buAutoNum type="arabicPeriod" startAt="4"/>
            </a:pPr>
            <a:r>
              <a:rPr lang="en-US" altLang="en-US" sz="2800"/>
              <a:t>Visualize the vocal cords </a:t>
            </a:r>
            <a:endParaRPr lang="ar-JO" altLang="en-US" sz="2800"/>
          </a:p>
          <a:p>
            <a:pPr marL="533400" indent="-533400">
              <a:buFont typeface="Arial" panose="020B0604020202020204" pitchFamily="34" charset="0"/>
              <a:buAutoNum type="arabicPeriod" startAt="4"/>
            </a:pPr>
            <a:endParaRPr lang="en-US" altLang="en-US" sz="2800"/>
          </a:p>
          <a:p>
            <a:pPr marL="533400" indent="-533400">
              <a:buFont typeface="Arial" panose="020B0604020202020204" pitchFamily="34" charset="0"/>
              <a:buAutoNum type="arabicPeriod" startAt="4"/>
            </a:pPr>
            <a:r>
              <a:rPr lang="en-US" altLang="en-US" sz="2800"/>
              <a:t>Maintain direct visualization of the vocal cords as you place the endotracheal tube with your right hand</a:t>
            </a:r>
          </a:p>
        </p:txBody>
      </p:sp>
      <p:pic>
        <p:nvPicPr>
          <p:cNvPr id="106500" name="Picture 7" descr="8718tn"/>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514850" y="1571626"/>
            <a:ext cx="3771900" cy="3838575"/>
          </a:xfrm>
        </p:spPr>
      </p:pic>
    </p:spTree>
    <p:extLst>
      <p:ext uri="{BB962C8B-B14F-4D97-AF65-F5344CB8AC3E}">
        <p14:creationId xmlns:p14="http://schemas.microsoft.com/office/powerpoint/2010/main" val="10505376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5"/>
          <p:cNvSpPr>
            <a:spLocks noGrp="1"/>
          </p:cNvSpPr>
          <p:nvPr>
            <p:ph type="body" sz="half" idx="1"/>
          </p:nvPr>
        </p:nvSpPr>
        <p:spPr>
          <a:xfrm>
            <a:off x="1371600" y="533402"/>
            <a:ext cx="3143250" cy="5592763"/>
          </a:xfrm>
        </p:spPr>
        <p:txBody>
          <a:bodyPr>
            <a:normAutofit lnSpcReduction="10000"/>
          </a:bodyPr>
          <a:lstStyle/>
          <a:p>
            <a:pPr algn="l" rtl="0" eaLnBrk="1" hangingPunct="1"/>
            <a:r>
              <a:rPr lang="en-US" altLang="en-US" sz="2800"/>
              <a:t>If the vocal cords are approximated, wait for them to open.</a:t>
            </a:r>
            <a:endParaRPr lang="ar-JO" altLang="en-US" sz="2800"/>
          </a:p>
          <a:p>
            <a:pPr algn="l" rtl="0" eaLnBrk="1" hangingPunct="1">
              <a:buFont typeface="Arial" panose="020B0604020202020204" pitchFamily="34" charset="0"/>
              <a:buNone/>
            </a:pPr>
            <a:endParaRPr lang="en-US" altLang="en-US" sz="2800"/>
          </a:p>
          <a:p>
            <a:pPr algn="l" rtl="0" eaLnBrk="1" hangingPunct="1"/>
            <a:r>
              <a:rPr lang="en-US" altLang="en-US" sz="2800"/>
              <a:t>Do not force the endotracheal tube through closed vocal cords; doing so can damage the cords. </a:t>
            </a:r>
            <a:endParaRPr lang="ar-JO" altLang="en-US" sz="2800"/>
          </a:p>
        </p:txBody>
      </p:sp>
      <p:pic>
        <p:nvPicPr>
          <p:cNvPr id="107524" name="Picture 7" descr="8714tn"/>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32749" y="2052638"/>
            <a:ext cx="2621756" cy="3619500"/>
          </a:xfrm>
        </p:spPr>
      </p:pic>
    </p:spTree>
    <p:extLst>
      <p:ext uri="{BB962C8B-B14F-4D97-AF65-F5344CB8AC3E}">
        <p14:creationId xmlns:p14="http://schemas.microsoft.com/office/powerpoint/2010/main" val="41617880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5"/>
          <p:cNvSpPr>
            <a:spLocks noGrp="1"/>
          </p:cNvSpPr>
          <p:nvPr>
            <p:ph type="body" sz="half" idx="1"/>
          </p:nvPr>
        </p:nvSpPr>
        <p:spPr>
          <a:xfrm>
            <a:off x="1485900" y="533402"/>
            <a:ext cx="6172200" cy="5592763"/>
          </a:xfrm>
        </p:spPr>
        <p:txBody>
          <a:bodyPr/>
          <a:lstStyle/>
          <a:p>
            <a:pPr marL="533400" indent="-533400">
              <a:buFont typeface="Arial" panose="020B0604020202020204" pitchFamily="34" charset="0"/>
              <a:buAutoNum type="arabicPeriod" startAt="7"/>
            </a:pPr>
            <a:r>
              <a:rPr lang="en-US" altLang="en-US"/>
              <a:t>Stabilize the endotracheal tube in position </a:t>
            </a:r>
          </a:p>
          <a:p>
            <a:pPr marL="533400" indent="-533400">
              <a:buFont typeface="Arial" panose="020B0604020202020204" pitchFamily="34" charset="0"/>
              <a:buAutoNum type="arabicPeriod" startAt="7"/>
            </a:pPr>
            <a:endParaRPr lang="ar-JO" altLang="en-US"/>
          </a:p>
          <a:p>
            <a:pPr marL="533400" indent="-533400">
              <a:buFont typeface="Arial" panose="020B0604020202020204" pitchFamily="34" charset="0"/>
              <a:buAutoNum type="arabicPeriod" startAt="7"/>
            </a:pPr>
            <a:r>
              <a:rPr lang="en-US" altLang="en-US"/>
              <a:t>remove the laryngoscope blade</a:t>
            </a:r>
          </a:p>
          <a:p>
            <a:pPr marL="533400" indent="-533400">
              <a:buNone/>
            </a:pPr>
            <a:endParaRPr lang="en-US" altLang="en-US"/>
          </a:p>
          <a:p>
            <a:pPr marL="533400" indent="-533400">
              <a:buNone/>
            </a:pPr>
            <a:r>
              <a:rPr lang="en-US" altLang="en-US" b="1"/>
              <a:t>Ideally, the entire process of tracheal intubation should take less than 20 seconds </a:t>
            </a:r>
          </a:p>
          <a:p>
            <a:pPr marL="533400" indent="-533400">
              <a:buFont typeface="Arial" panose="020B0604020202020204" pitchFamily="34" charset="0"/>
              <a:buAutoNum type="arabicPeriod" startAt="7"/>
            </a:pPr>
            <a:endParaRPr lang="en-US" altLang="en-US" b="1"/>
          </a:p>
        </p:txBody>
      </p:sp>
    </p:spTree>
    <p:extLst>
      <p:ext uri="{BB962C8B-B14F-4D97-AF65-F5344CB8AC3E}">
        <p14:creationId xmlns:p14="http://schemas.microsoft.com/office/powerpoint/2010/main" val="16152456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p:cNvSpPr>
          <p:nvPr>
            <p:ph type="body" idx="1"/>
          </p:nvPr>
        </p:nvSpPr>
        <p:spPr>
          <a:xfrm>
            <a:off x="1371600" y="457202"/>
            <a:ext cx="6286500" cy="5668963"/>
          </a:xfrm>
        </p:spPr>
        <p:txBody>
          <a:bodyPr>
            <a:normAutofit fontScale="92500" lnSpcReduction="20000"/>
          </a:bodyPr>
          <a:lstStyle/>
          <a:p>
            <a:pPr algn="l" rtl="0" eaLnBrk="1" hangingPunct="1">
              <a:buFont typeface="Arial" panose="020B0604020202020204" pitchFamily="34" charset="0"/>
              <a:buNone/>
            </a:pPr>
            <a:r>
              <a:rPr lang="en-US" altLang="en-US" sz="4000" b="1">
                <a:solidFill>
                  <a:srgbClr val="003366"/>
                </a:solidFill>
              </a:rPr>
              <a:t>After intubation if the baby is still </a:t>
            </a:r>
            <a:r>
              <a:rPr lang="en-US" altLang="en-US" sz="4000" b="1" u="sng">
                <a:solidFill>
                  <a:srgbClr val="003366"/>
                </a:solidFill>
              </a:rPr>
              <a:t>not</a:t>
            </a:r>
            <a:r>
              <a:rPr lang="en-US" altLang="en-US" sz="4000" b="1">
                <a:solidFill>
                  <a:srgbClr val="003366"/>
                </a:solidFill>
              </a:rPr>
              <a:t> improving :</a:t>
            </a:r>
          </a:p>
          <a:p>
            <a:pPr algn="l" rtl="0" eaLnBrk="1" hangingPunct="1">
              <a:buFont typeface="Arial" panose="020B0604020202020204" pitchFamily="34" charset="0"/>
              <a:buNone/>
            </a:pPr>
            <a:endParaRPr lang="en-US" altLang="en-US" sz="4000" b="1">
              <a:solidFill>
                <a:srgbClr val="003366"/>
              </a:solidFill>
            </a:endParaRPr>
          </a:p>
          <a:p>
            <a:pPr algn="l" rtl="0" eaLnBrk="1" hangingPunct="1"/>
            <a:r>
              <a:rPr lang="en-US" altLang="en-US"/>
              <a:t>Check the tube placement by direct visualization with the laryngoscope </a:t>
            </a:r>
            <a:endParaRPr lang="en-US" altLang="en-US">
              <a:cs typeface="Arial" panose="020B0604020202020204" pitchFamily="34" charset="0"/>
            </a:endParaRPr>
          </a:p>
          <a:p>
            <a:pPr algn="l" rtl="0" eaLnBrk="1" hangingPunct="1"/>
            <a:r>
              <a:rPr lang="en-US" altLang="en-US">
                <a:cs typeface="Arial" panose="020B0604020202020204" pitchFamily="34" charset="0"/>
              </a:rPr>
              <a:t>The tube could be in the right side</a:t>
            </a:r>
          </a:p>
          <a:p>
            <a:pPr algn="l" rtl="0" eaLnBrk="1" hangingPunct="1"/>
            <a:r>
              <a:rPr lang="en-US" altLang="en-US"/>
              <a:t>Transillumination test </a:t>
            </a:r>
            <a:r>
              <a:rPr lang="en-US" altLang="en-US">
                <a:cs typeface="Arial" panose="020B0604020202020204" pitchFamily="34" charset="0"/>
              </a:rPr>
              <a:t>for pneumothorax</a:t>
            </a:r>
          </a:p>
          <a:p>
            <a:pPr algn="l" rtl="0" eaLnBrk="1" hangingPunct="1"/>
            <a:r>
              <a:rPr lang="en-US" altLang="en-US">
                <a:cs typeface="Arial" panose="020B0604020202020204" pitchFamily="34" charset="0"/>
              </a:rPr>
              <a:t>Check the tube for a mucous or blood plug </a:t>
            </a:r>
          </a:p>
          <a:p>
            <a:pPr algn="l" rtl="0" eaLnBrk="1" hangingPunct="1"/>
            <a:r>
              <a:rPr lang="en-US" altLang="en-US">
                <a:cs typeface="Arial" panose="020B0604020202020204" pitchFamily="34" charset="0"/>
              </a:rPr>
              <a:t>Palpate the anterior fontanelle (hemorrhage)</a:t>
            </a:r>
          </a:p>
        </p:txBody>
      </p:sp>
    </p:spTree>
    <p:extLst>
      <p:ext uri="{BB962C8B-B14F-4D97-AF65-F5344CB8AC3E}">
        <p14:creationId xmlns:p14="http://schemas.microsoft.com/office/powerpoint/2010/main" val="26037907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idx="1"/>
          </p:nvPr>
        </p:nvSpPr>
        <p:spPr>
          <a:xfrm>
            <a:off x="1371600" y="609600"/>
            <a:ext cx="6457950" cy="6019800"/>
          </a:xfrm>
        </p:spPr>
        <p:txBody>
          <a:bodyPr>
            <a:normAutofit fontScale="92500" lnSpcReduction="20000"/>
          </a:bodyPr>
          <a:lstStyle/>
          <a:p>
            <a:pPr algn="l" rtl="0" eaLnBrk="1" hangingPunct="1"/>
            <a:r>
              <a:rPr lang="en-US" altLang="en-US" dirty="0">
                <a:cs typeface="Calibri" panose="020F0502020204030204" pitchFamily="34" charset="0"/>
              </a:rPr>
              <a:t> </a:t>
            </a:r>
            <a:r>
              <a:rPr lang="en-US" altLang="en-US" dirty="0">
                <a:solidFill>
                  <a:srgbClr val="FF0000"/>
                </a:solidFill>
                <a:cs typeface="Calibri" panose="020F0502020204030204" pitchFamily="34" charset="0"/>
              </a:rPr>
              <a:t>Prompt </a:t>
            </a:r>
            <a:r>
              <a:rPr lang="en-US" altLang="en-US" dirty="0">
                <a:solidFill>
                  <a:srgbClr val="FF0000"/>
                </a:solidFill>
                <a:cs typeface="Arial" panose="020B0604020202020204" pitchFamily="34" charset="0"/>
              </a:rPr>
              <a:t>↑</a:t>
            </a:r>
            <a:r>
              <a:rPr lang="en-US" altLang="en-US" dirty="0">
                <a:solidFill>
                  <a:srgbClr val="FF0000"/>
                </a:solidFill>
                <a:cs typeface="Calibri" panose="020F0502020204030204" pitchFamily="34" charset="0"/>
              </a:rPr>
              <a:t> HR is the best indicator that the tube is in the tracheobronchial tree and providing effective ventilation.</a:t>
            </a:r>
          </a:p>
          <a:p>
            <a:pPr algn="l" rtl="0" eaLnBrk="1" hangingPunct="1">
              <a:buFont typeface="Arial" panose="020B0604020202020204" pitchFamily="34" charset="0"/>
              <a:buNone/>
            </a:pPr>
            <a:endParaRPr lang="en-US" altLang="en-US" dirty="0">
              <a:cs typeface="Calibri" panose="020F0502020204030204" pitchFamily="34" charset="0"/>
            </a:endParaRPr>
          </a:p>
          <a:p>
            <a:pPr algn="l" rtl="0" eaLnBrk="1" hangingPunct="1"/>
            <a:r>
              <a:rPr lang="en-US" altLang="en-US" dirty="0">
                <a:cs typeface="Calibri" panose="020F0502020204030204" pitchFamily="34" charset="0"/>
              </a:rPr>
              <a:t>Exhaled CO2 detection is the recommended method of confirmation of ETT placement.</a:t>
            </a:r>
          </a:p>
          <a:p>
            <a:pPr algn="l" rtl="0" eaLnBrk="1" hangingPunct="1"/>
            <a:r>
              <a:rPr lang="en-US" altLang="en-US" dirty="0">
                <a:cs typeface="Calibri" panose="020F0502020204030204" pitchFamily="34" charset="0"/>
              </a:rPr>
              <a:t>Poor or absent pulmonary blood flow may give false-negative results (</a:t>
            </a:r>
            <a:r>
              <a:rPr lang="en-US" altLang="en-US" dirty="0" err="1">
                <a:cs typeface="Calibri" panose="020F0502020204030204" pitchFamily="34" charset="0"/>
              </a:rPr>
              <a:t>ie</a:t>
            </a:r>
            <a:r>
              <a:rPr lang="en-US" altLang="en-US" dirty="0">
                <a:cs typeface="Calibri" panose="020F0502020204030204" pitchFamily="34" charset="0"/>
              </a:rPr>
              <a:t>, no CO</a:t>
            </a:r>
            <a:r>
              <a:rPr lang="en-US" altLang="en-US" baseline="-25000" dirty="0">
                <a:cs typeface="Calibri" panose="020F0502020204030204" pitchFamily="34" charset="0"/>
              </a:rPr>
              <a:t>2</a:t>
            </a:r>
            <a:r>
              <a:rPr lang="en-US" altLang="en-US" dirty="0">
                <a:cs typeface="Calibri" panose="020F0502020204030204" pitchFamily="34" charset="0"/>
              </a:rPr>
              <a:t> detected despite ETT in the trachea). </a:t>
            </a:r>
          </a:p>
          <a:p>
            <a:pPr algn="l" rtl="0" eaLnBrk="1" hangingPunct="1"/>
            <a:r>
              <a:rPr lang="en-US" altLang="en-US" dirty="0">
                <a:solidFill>
                  <a:srgbClr val="FF0000"/>
                </a:solidFill>
                <a:cs typeface="Calibri" panose="020F0502020204030204" pitchFamily="34" charset="0"/>
              </a:rPr>
              <a:t>The best thing to confirm its position is direct laryngoscopy</a:t>
            </a:r>
          </a:p>
        </p:txBody>
      </p:sp>
      <p:sp>
        <p:nvSpPr>
          <p:cNvPr id="2" name="نجمة ذات 5 نقاط 1"/>
          <p:cNvSpPr/>
          <p:nvPr/>
        </p:nvSpPr>
        <p:spPr>
          <a:xfrm>
            <a:off x="172233" y="0"/>
            <a:ext cx="4572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2796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1"/>
          </p:nvPr>
        </p:nvSpPr>
        <p:spPr>
          <a:xfrm>
            <a:off x="1314450" y="533400"/>
            <a:ext cx="6457950" cy="5791200"/>
          </a:xfrm>
        </p:spPr>
        <p:txBody>
          <a:bodyPr>
            <a:normAutofit lnSpcReduction="10000"/>
          </a:bodyPr>
          <a:lstStyle/>
          <a:p>
            <a:pPr algn="l" rtl="0" eaLnBrk="1" hangingPunct="1"/>
            <a:r>
              <a:rPr lang="en-US" altLang="en-US" b="1"/>
              <a:t>Other clinical indicators of correct endotracheal tube placement are :</a:t>
            </a:r>
          </a:p>
          <a:p>
            <a:pPr algn="l" rtl="0" eaLnBrk="1" hangingPunct="1"/>
            <a:endParaRPr lang="en-US" altLang="en-US" b="1"/>
          </a:p>
          <a:p>
            <a:pPr lvl="1" algn="l" rtl="0" eaLnBrk="1" hangingPunct="1"/>
            <a:r>
              <a:rPr lang="en-US" altLang="en-US" sz="3200"/>
              <a:t>Condensation or mist in the ETT</a:t>
            </a:r>
            <a:r>
              <a:rPr lang="ar-JO" altLang="en-US"/>
              <a:t>التكثيف أو الضباب</a:t>
            </a:r>
            <a:endParaRPr lang="ar-JO" altLang="en-US" sz="3200"/>
          </a:p>
          <a:p>
            <a:pPr lvl="1" algn="l" rtl="0" eaLnBrk="1" hangingPunct="1"/>
            <a:r>
              <a:rPr lang="en-US" altLang="en-US" sz="3200"/>
              <a:t>Chest movement</a:t>
            </a:r>
          </a:p>
          <a:p>
            <a:pPr lvl="1" algn="l" rtl="0" eaLnBrk="1" hangingPunct="1"/>
            <a:r>
              <a:rPr lang="en-US" altLang="en-US" sz="3200"/>
              <a:t>Presence of equal breath sounds bilaterally </a:t>
            </a:r>
          </a:p>
          <a:p>
            <a:pPr lvl="1" algn="l" rtl="0" eaLnBrk="1" hangingPunct="1"/>
            <a:r>
              <a:rPr lang="en-US" altLang="en-US" sz="3200"/>
              <a:t>Improvement in skin color and SpO2</a:t>
            </a:r>
          </a:p>
          <a:p>
            <a:pPr lvl="1" algn="l" rtl="0" eaLnBrk="1" hangingPunct="1"/>
            <a:r>
              <a:rPr lang="en-US" altLang="en-US" sz="3200"/>
              <a:t>Patient not crying </a:t>
            </a:r>
          </a:p>
        </p:txBody>
      </p:sp>
      <p:sp>
        <p:nvSpPr>
          <p:cNvPr id="2" name="نجمة ذات 5 نقاط 1"/>
          <p:cNvSpPr/>
          <p:nvPr/>
        </p:nvSpPr>
        <p:spPr>
          <a:xfrm>
            <a:off x="609600" y="457200"/>
            <a:ext cx="4572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563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1"/>
          </p:nvPr>
        </p:nvSpPr>
        <p:spPr>
          <a:xfrm>
            <a:off x="1485900" y="685800"/>
            <a:ext cx="6286500" cy="5638800"/>
          </a:xfrm>
        </p:spPr>
        <p:txBody>
          <a:bodyPr>
            <a:normAutofit lnSpcReduction="10000"/>
          </a:bodyPr>
          <a:lstStyle/>
          <a:p>
            <a:pPr algn="l" rtl="0" eaLnBrk="1" hangingPunct="1"/>
            <a:r>
              <a:rPr lang="en-US" altLang="en-US" sz="3600"/>
              <a:t>Because the chest is small, breath sounds are well transmitted within the thorax. </a:t>
            </a:r>
          </a:p>
          <a:p>
            <a:pPr algn="l" rtl="0" eaLnBrk="1" hangingPunct="1"/>
            <a:endParaRPr lang="en-US" altLang="en-US" sz="3600"/>
          </a:p>
          <a:p>
            <a:pPr algn="l" rtl="0" eaLnBrk="1" hangingPunct="1"/>
            <a:r>
              <a:rPr lang="en-US" altLang="en-US" sz="3600"/>
              <a:t>A difference in breath sounds between the two sides of chest should raise suspicion of pneumothorax, atelectasis, or a congenital anomaly of the lung.</a:t>
            </a:r>
          </a:p>
          <a:p>
            <a:pPr algn="l" rtl="0" eaLnBrk="1" hangingPunct="1"/>
            <a:endParaRPr lang="en-US" altLang="en-US" sz="3600"/>
          </a:p>
        </p:txBody>
      </p:sp>
    </p:spTree>
    <p:extLst>
      <p:ext uri="{BB962C8B-B14F-4D97-AF65-F5344CB8AC3E}">
        <p14:creationId xmlns:p14="http://schemas.microsoft.com/office/powerpoint/2010/main" val="9181937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1428750" y="685800"/>
            <a:ext cx="6286500" cy="5257800"/>
          </a:xfrm>
        </p:spPr>
        <p:txBody>
          <a:bodyPr/>
          <a:lstStyle/>
          <a:p>
            <a:pPr algn="l" rtl="0" eaLnBrk="1" hangingPunct="1"/>
            <a:r>
              <a:rPr lang="en-US" altLang="en-US" sz="3600"/>
              <a:t>Presence of loud breath sounds over the stomach suggest Tracheoesophageal Fistula.</a:t>
            </a:r>
          </a:p>
          <a:p>
            <a:pPr algn="l" rtl="0" eaLnBrk="1" hangingPunct="1"/>
            <a:endParaRPr lang="en-US" altLang="en-US" sz="3600"/>
          </a:p>
          <a:p>
            <a:pPr algn="l" rtl="0" eaLnBrk="1" hangingPunct="1"/>
            <a:r>
              <a:rPr lang="en-US" altLang="en-US" sz="3600"/>
              <a:t>Failure to adequately ventilate the lungs at birth may make hypoxemia worse and lead to CNS damage or even death. </a:t>
            </a:r>
          </a:p>
          <a:p>
            <a:pPr algn="l" rtl="0" eaLnBrk="1" hangingPunct="1"/>
            <a:endParaRPr lang="en-US" altLang="en-US" sz="3600"/>
          </a:p>
        </p:txBody>
      </p:sp>
    </p:spTree>
    <p:extLst>
      <p:ext uri="{BB962C8B-B14F-4D97-AF65-F5344CB8AC3E}">
        <p14:creationId xmlns:p14="http://schemas.microsoft.com/office/powerpoint/2010/main" val="409657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6" name="Rectangle 5"/>
          <p:cNvSpPr/>
          <p:nvPr/>
        </p:nvSpPr>
        <p:spPr>
          <a:xfrm>
            <a:off x="0" y="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2743200" y="0"/>
            <a:ext cx="6400800" cy="646331"/>
          </a:xfrm>
          <a:prstGeom prst="rect">
            <a:avLst/>
          </a:prstGeom>
          <a:noFill/>
        </p:spPr>
        <p:txBody>
          <a:bodyPr wrap="square" rtlCol="0">
            <a:spAutoFit/>
          </a:bodyPr>
          <a:lstStyle/>
          <a:p>
            <a:pPr algn="r"/>
            <a:r>
              <a:rPr lang="en-US" sz="3600" b="1" dirty="0">
                <a:solidFill>
                  <a:prstClr val="white"/>
                </a:solidFill>
              </a:rPr>
              <a:t>Physiological changes at birth</a:t>
            </a:r>
          </a:p>
        </p:txBody>
      </p:sp>
      <p:graphicFrame>
        <p:nvGraphicFramePr>
          <p:cNvPr id="8" name="Diagram 7"/>
          <p:cNvGraphicFramePr/>
          <p:nvPr/>
        </p:nvGraphicFramePr>
        <p:xfrm>
          <a:off x="1143000" y="2438400"/>
          <a:ext cx="67056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42037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idx="1"/>
          </p:nvPr>
        </p:nvSpPr>
        <p:spPr>
          <a:xfrm>
            <a:off x="1428750" y="457200"/>
            <a:ext cx="6286500" cy="5867400"/>
          </a:xfrm>
        </p:spPr>
        <p:txBody>
          <a:bodyPr>
            <a:normAutofit fontScale="92500" lnSpcReduction="10000"/>
          </a:bodyPr>
          <a:lstStyle/>
          <a:p>
            <a:pPr algn="l" rtl="0" eaLnBrk="1" hangingPunct="1"/>
            <a:r>
              <a:rPr lang="en-US" altLang="en-US" sz="3600">
                <a:cs typeface="Calibri" panose="020F0502020204030204" pitchFamily="34" charset="0"/>
              </a:rPr>
              <a:t>If the PaO2 &gt; 70-80 mm Hg or SaO2 &gt;94%, FiO</a:t>
            </a:r>
            <a:r>
              <a:rPr lang="en-US" altLang="en-US" sz="3600" baseline="-25000">
                <a:cs typeface="Calibri" panose="020F0502020204030204" pitchFamily="34" charset="0"/>
              </a:rPr>
              <a:t>2</a:t>
            </a:r>
            <a:r>
              <a:rPr lang="en-US" altLang="en-US" sz="3600">
                <a:cs typeface="Calibri" panose="020F0502020204030204" pitchFamily="34" charset="0"/>
              </a:rPr>
              <a:t> (if higher FiO2 is used) should be reduced untill SaO2 and PaO2 are normal for age. (</a:t>
            </a:r>
            <a:r>
              <a:rPr lang="en-IN" altLang="en-US" sz="3600">
                <a:cs typeface="Calibri" panose="020F0502020204030204" pitchFamily="34" charset="0"/>
              </a:rPr>
              <a:t>normal SaO2 </a:t>
            </a:r>
            <a:r>
              <a:rPr lang="en-IN" altLang="en-US" sz="3600">
                <a:cs typeface="Arial" panose="020B0604020202020204" pitchFamily="34" charset="0"/>
              </a:rPr>
              <a:t>≈</a:t>
            </a:r>
            <a:r>
              <a:rPr lang="en-IN" altLang="en-US" sz="3600">
                <a:cs typeface="Calibri" panose="020F0502020204030204" pitchFamily="34" charset="0"/>
              </a:rPr>
              <a:t>87-95%, which is associated with a PaO2 of 55-70 mm Hg)</a:t>
            </a:r>
            <a:endParaRPr lang="en-US" altLang="en-US" sz="3600">
              <a:cs typeface="Calibri" panose="020F0502020204030204" pitchFamily="34" charset="0"/>
            </a:endParaRPr>
          </a:p>
          <a:p>
            <a:pPr algn="l" rtl="0" eaLnBrk="1" hangingPunct="1"/>
            <a:endParaRPr lang="en-US" altLang="en-US" sz="3600">
              <a:cs typeface="Calibri" panose="020F0502020204030204" pitchFamily="34" charset="0"/>
            </a:endParaRPr>
          </a:p>
          <a:p>
            <a:pPr algn="l" rtl="0" eaLnBrk="1" hangingPunct="1"/>
            <a:r>
              <a:rPr lang="en-US" altLang="en-US" sz="3600">
                <a:cs typeface="Calibri" panose="020F0502020204030204" pitchFamily="34" charset="0"/>
              </a:rPr>
              <a:t>Retinopathy of prematurity can occur in premature neonates(&lt;34 wks gestation) with a PaO2 of </a:t>
            </a:r>
            <a:r>
              <a:rPr lang="en-US" altLang="en-US" sz="3600">
                <a:cs typeface="Arial" panose="020B0604020202020204" pitchFamily="34" charset="0"/>
              </a:rPr>
              <a:t>≈</a:t>
            </a:r>
            <a:r>
              <a:rPr lang="en-US" altLang="en-US" sz="3600">
                <a:cs typeface="Calibri" panose="020F0502020204030204" pitchFamily="34" charset="0"/>
              </a:rPr>
              <a:t>150 mm Hg for 2-4 hrs.</a:t>
            </a:r>
          </a:p>
        </p:txBody>
      </p:sp>
    </p:spTree>
    <p:extLst>
      <p:ext uri="{BB962C8B-B14F-4D97-AF65-F5344CB8AC3E}">
        <p14:creationId xmlns:p14="http://schemas.microsoft.com/office/powerpoint/2010/main" val="27003580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Chest compression </a:t>
            </a:r>
          </a:p>
        </p:txBody>
      </p:sp>
      <p:pic>
        <p:nvPicPr>
          <p:cNvPr id="4" name="Content Placeholder 3"/>
          <p:cNvPicPr>
            <a:picLocks noGrp="1" noChangeAspect="1"/>
          </p:cNvPicPr>
          <p:nvPr>
            <p:ph idx="1"/>
          </p:nvPr>
        </p:nvPicPr>
        <p:blipFill>
          <a:blip r:embed="rId2" cstate="print"/>
          <a:stretch>
            <a:fillRect/>
          </a:stretch>
        </p:blipFill>
        <p:spPr>
          <a:xfrm>
            <a:off x="58616" y="2286000"/>
            <a:ext cx="9038492" cy="4572000"/>
          </a:xfrm>
          <a:prstGeom prst="rect">
            <a:avLst/>
          </a:prstGeom>
        </p:spPr>
      </p:pic>
    </p:spTree>
    <p:extLst>
      <p:ext uri="{BB962C8B-B14F-4D97-AF65-F5344CB8AC3E}">
        <p14:creationId xmlns:p14="http://schemas.microsoft.com/office/powerpoint/2010/main" val="8360036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64477" y="85970"/>
            <a:ext cx="8815754" cy="6564923"/>
          </a:xfrm>
          <a:prstGeom prst="rect">
            <a:avLst/>
          </a:prstGeom>
        </p:spPr>
      </p:pic>
    </p:spTree>
    <p:extLst>
      <p:ext uri="{BB962C8B-B14F-4D97-AF65-F5344CB8AC3E}">
        <p14:creationId xmlns:p14="http://schemas.microsoft.com/office/powerpoint/2010/main" val="23646942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0" y="0"/>
            <a:ext cx="9144000" cy="6932246"/>
          </a:xfrm>
          <a:prstGeom prst="rect">
            <a:avLst/>
          </a:prstGeom>
        </p:spPr>
      </p:pic>
    </p:spTree>
    <p:extLst>
      <p:ext uri="{BB962C8B-B14F-4D97-AF65-F5344CB8AC3E}">
        <p14:creationId xmlns:p14="http://schemas.microsoft.com/office/powerpoint/2010/main" val="35804128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379423" y="585216"/>
            <a:ext cx="7853621" cy="6128971"/>
          </a:xfrm>
          <a:prstGeom prst="rect">
            <a:avLst/>
          </a:prstGeom>
        </p:spPr>
      </p:pic>
    </p:spTree>
    <p:extLst>
      <p:ext uri="{BB962C8B-B14F-4D97-AF65-F5344CB8AC3E}">
        <p14:creationId xmlns:p14="http://schemas.microsoft.com/office/powerpoint/2010/main" val="31445414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899262" y="804986"/>
            <a:ext cx="7225087" cy="5581894"/>
          </a:xfrm>
          <a:prstGeom prst="rect">
            <a:avLst/>
          </a:prstGeom>
        </p:spPr>
      </p:pic>
    </p:spTree>
    <p:extLst>
      <p:ext uri="{BB962C8B-B14F-4D97-AF65-F5344CB8AC3E}">
        <p14:creationId xmlns:p14="http://schemas.microsoft.com/office/powerpoint/2010/main" val="26731041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418642" y="492369"/>
            <a:ext cx="8016112" cy="6252308"/>
          </a:xfrm>
          <a:prstGeom prst="rect">
            <a:avLst/>
          </a:prstGeom>
        </p:spPr>
      </p:pic>
    </p:spTree>
    <p:extLst>
      <p:ext uri="{BB962C8B-B14F-4D97-AF65-F5344CB8AC3E}">
        <p14:creationId xmlns:p14="http://schemas.microsoft.com/office/powerpoint/2010/main" val="21535453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111369" y="101600"/>
            <a:ext cx="8686800" cy="6756400"/>
          </a:xfrm>
          <a:prstGeom prst="rect">
            <a:avLst/>
          </a:prstGeom>
        </p:spPr>
      </p:pic>
    </p:spTree>
    <p:extLst>
      <p:ext uri="{BB962C8B-B14F-4D97-AF65-F5344CB8AC3E}">
        <p14:creationId xmlns:p14="http://schemas.microsoft.com/office/powerpoint/2010/main" val="35033378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645945" y="1023816"/>
            <a:ext cx="6779241" cy="5107882"/>
          </a:xfrm>
          <a:prstGeom prst="rect">
            <a:avLst/>
          </a:prstGeom>
        </p:spPr>
      </p:pic>
    </p:spTree>
    <p:extLst>
      <p:ext uri="{BB962C8B-B14F-4D97-AF65-F5344CB8AC3E}">
        <p14:creationId xmlns:p14="http://schemas.microsoft.com/office/powerpoint/2010/main" val="246578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381000" y="304800"/>
            <a:ext cx="8229600" cy="1066800"/>
          </a:xfrm>
        </p:spPr>
        <p:txBody>
          <a:bodyPr/>
          <a:lstStyle/>
          <a:p>
            <a:pPr eaLnBrk="1" hangingPunct="1"/>
            <a:r>
              <a:rPr lang="en-US" b="1">
                <a:solidFill>
                  <a:schemeClr val="tx2"/>
                </a:solidFill>
              </a:rPr>
              <a:t>RESUSCITATION DRUGS</a:t>
            </a:r>
            <a:endParaRPr lang="en-US">
              <a:solidFill>
                <a:schemeClr val="tx2"/>
              </a:solidFill>
            </a:endParaRPr>
          </a:p>
        </p:txBody>
      </p:sp>
      <p:sp>
        <p:nvSpPr>
          <p:cNvPr id="116739" name="Content Placeholder 2"/>
          <p:cNvSpPr>
            <a:spLocks noGrp="1"/>
          </p:cNvSpPr>
          <p:nvPr>
            <p:ph idx="1"/>
          </p:nvPr>
        </p:nvSpPr>
        <p:spPr>
          <a:xfrm>
            <a:off x="304800" y="2362200"/>
            <a:ext cx="8534400" cy="4495800"/>
          </a:xfrm>
        </p:spPr>
        <p:txBody>
          <a:bodyPr/>
          <a:lstStyle/>
          <a:p>
            <a:pPr algn="l" rtl="0" eaLnBrk="1" hangingPunct="1"/>
            <a:r>
              <a:rPr lang="en-US" sz="3600"/>
              <a:t>if the HR remains &lt; 60/min despite </a:t>
            </a:r>
            <a:r>
              <a:rPr lang="en-IN" sz="3600"/>
              <a:t>one minute of adequate ventilation and chest compressions </a:t>
            </a:r>
            <a:r>
              <a:rPr lang="en-US" sz="3600"/>
              <a:t>with 100% O</a:t>
            </a:r>
            <a:r>
              <a:rPr lang="en-US" sz="3600" baseline="-25000"/>
              <a:t>2  ,</a:t>
            </a:r>
            <a:r>
              <a:rPr lang="en-US" sz="3600"/>
              <a:t>adrenaline or volume expansion or both are indicated </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3647</TotalTime>
  <Words>5491</Words>
  <Application>Microsoft Office PowerPoint</Application>
  <PresentationFormat>On-screen Show (4:3)</PresentationFormat>
  <Paragraphs>517</Paragraphs>
  <Slides>115</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115</vt:i4>
      </vt:variant>
    </vt:vector>
  </HeadingPairs>
  <TitlesOfParts>
    <vt:vector size="123" baseType="lpstr">
      <vt:lpstr>Arial</vt:lpstr>
      <vt:lpstr>Calibri</vt:lpstr>
      <vt:lpstr>Century Schoolbook</vt:lpstr>
      <vt:lpstr>Times New Roman</vt:lpstr>
      <vt:lpstr>Wingdings</vt:lpstr>
      <vt:lpstr>Wingdings 2</vt:lpstr>
      <vt:lpstr>Office Theme</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Newborn Resusciation</vt:lpstr>
      <vt:lpstr>Preparation</vt:lpstr>
      <vt:lpstr>PowerPoint Presentation</vt:lpstr>
      <vt:lpstr>PowerPoint Presentation</vt:lpstr>
      <vt:lpstr>Intubation equipment</vt:lpstr>
      <vt:lpstr>Medications</vt:lpstr>
      <vt:lpstr>PowerPoint Presentation</vt:lpstr>
      <vt:lpstr>PowerPoint Presentation</vt:lpstr>
      <vt:lpstr>PowerPoint Presentation</vt:lpstr>
      <vt:lpstr>Assessment and recognition of the problem</vt:lpstr>
      <vt:lpstr>Continue: </vt:lpstr>
      <vt:lpstr>PowerPoint Presentation</vt:lpstr>
      <vt:lpstr>PowerPoint Presentation</vt:lpstr>
      <vt:lpstr>PowerPoint Presentation</vt:lpstr>
      <vt:lpstr>PowerPoint Presentation</vt:lpstr>
      <vt:lpstr>PowerPoint Presentation</vt:lpstr>
      <vt:lpstr>Initial Assessment: APGAR score</vt:lpstr>
      <vt:lpstr>PowerPoint Presentation</vt:lpstr>
      <vt:lpstr>APGAR Score 8-10</vt:lpstr>
      <vt:lpstr>APGAR Score 5-7</vt:lpstr>
      <vt:lpstr>Apgar Score 3-4</vt:lpstr>
      <vt:lpstr>Apgar Score 0-2</vt:lpstr>
      <vt:lpstr>Which babies need resuscitation?</vt:lpstr>
      <vt:lpstr>PowerPoint Presentation</vt:lpstr>
      <vt:lpstr>Resuscitation of neonates </vt:lpstr>
      <vt:lpstr>Resuscitation pyramids </vt:lpstr>
      <vt:lpstr>Steps of resuscitation</vt:lpstr>
      <vt:lpstr>PowerPoint Presentation</vt:lpstr>
      <vt:lpstr>PowerPoint Presentation</vt:lpstr>
      <vt:lpstr>Why babies have hypothermia? </vt:lpstr>
      <vt:lpstr>Thermoregulation </vt:lpstr>
      <vt:lpstr>PowerPoint Presentation</vt:lpstr>
      <vt:lpstr>PowerPoint Presentation</vt:lpstr>
      <vt:lpstr>ABC’s of Resuscitation</vt:lpstr>
      <vt:lpstr>PowerPoint Presentation</vt:lpstr>
      <vt:lpstr>Airway management</vt:lpstr>
      <vt:lpstr>PowerPoint Presentation</vt:lpstr>
      <vt:lpstr>Airway management</vt:lpstr>
      <vt:lpstr>PowerPoint Presentation</vt:lpstr>
      <vt:lpstr>PowerPoint Presentation</vt:lpstr>
      <vt:lpstr>PowerPoint Presentation</vt:lpstr>
      <vt:lpstr>stimulation</vt:lpstr>
      <vt:lpstr>PowerPoint Presentation</vt:lpstr>
      <vt:lpstr>PowerPoint Presentation</vt:lpstr>
      <vt:lpstr>PowerPoint Presentation</vt:lpstr>
      <vt:lpstr>Positive pressure ventilation </vt:lpstr>
      <vt:lpstr>Positive pressure ventilation </vt:lpstr>
      <vt:lpstr>PowerPoint Presentation</vt:lpstr>
      <vt:lpstr>Ambu bag (self-inflating bag)</vt:lpstr>
      <vt:lpstr>PowerPoint Presentation</vt:lpstr>
      <vt:lpstr>PowerPoint Presentation</vt:lpstr>
      <vt:lpstr>PowerPoint Presentation</vt:lpstr>
      <vt:lpstr>CPAP</vt:lpstr>
      <vt:lpstr>PowerPoint Presentation</vt:lpstr>
      <vt:lpstr>Intubation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Chest compression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RESUSCITATION DRUGS</vt:lpstr>
      <vt:lpstr>drugs</vt:lpstr>
      <vt:lpstr>PowerPoint Presentation</vt:lpstr>
      <vt:lpstr>PowerPoint Presentation</vt:lpstr>
      <vt:lpstr>PowerPoint Presentation</vt:lpstr>
      <vt:lpstr>Volume Expansion </vt:lpstr>
      <vt:lpstr>PowerPoint Presentation</vt:lpstr>
      <vt:lpstr>Treatment of Hypovolemia</vt:lpstr>
      <vt:lpstr>PowerPoint Presentation</vt:lpstr>
      <vt:lpstr>PowerPoint Presentation</vt:lpstr>
      <vt:lpstr>Postresuscitation Care</vt:lpstr>
      <vt:lpstr>Monitoring required may include:  </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Hana</dc:creator>
  <cp:lastModifiedBy>Ibrahim Ghayyadah</cp:lastModifiedBy>
  <cp:revision>101</cp:revision>
  <dcterms:created xsi:type="dcterms:W3CDTF">2017-11-06T18:28:41Z</dcterms:created>
  <dcterms:modified xsi:type="dcterms:W3CDTF">2020-03-15T07:36:51Z</dcterms:modified>
</cp:coreProperties>
</file>