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64" r:id="rId5"/>
    <p:sldId id="265" r:id="rId6"/>
    <p:sldId id="259" r:id="rId7"/>
    <p:sldId id="260" r:id="rId8"/>
    <p:sldId id="261" r:id="rId9"/>
    <p:sldId id="262" r:id="rId10"/>
    <p:sldId id="257" r:id="rId11"/>
    <p:sldId id="263" r:id="rId12"/>
    <p:sldId id="285" r:id="rId13"/>
    <p:sldId id="266" r:id="rId14"/>
    <p:sldId id="292" r:id="rId15"/>
    <p:sldId id="267" r:id="rId16"/>
    <p:sldId id="268" r:id="rId17"/>
    <p:sldId id="269" r:id="rId18"/>
    <p:sldId id="270" r:id="rId19"/>
    <p:sldId id="271" r:id="rId20"/>
    <p:sldId id="272" r:id="rId21"/>
    <p:sldId id="273" r:id="rId22"/>
    <p:sldId id="275" r:id="rId23"/>
    <p:sldId id="284" r:id="rId24"/>
    <p:sldId id="289" r:id="rId25"/>
    <p:sldId id="286" r:id="rId26"/>
    <p:sldId id="287" r:id="rId27"/>
    <p:sldId id="288" r:id="rId28"/>
    <p:sldId id="279" r:id="rId29"/>
    <p:sldId id="280" r:id="rId30"/>
    <p:sldId id="278" r:id="rId31"/>
    <p:sldId id="281"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5B8BAA-3BDA-47EB-AD5D-C32B6F9B5A3E}"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357187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B8BAA-3BDA-47EB-AD5D-C32B6F9B5A3E}"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153306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B8BAA-3BDA-47EB-AD5D-C32B6F9B5A3E}"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968254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58229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B8BAA-3BDA-47EB-AD5D-C32B6F9B5A3E}"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82625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B8BAA-3BDA-47EB-AD5D-C32B6F9B5A3E}"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98715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B8BAA-3BDA-47EB-AD5D-C32B6F9B5A3E}"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99307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5B8BAA-3BDA-47EB-AD5D-C32B6F9B5A3E}" type="datetimeFigureOut">
              <a:rPr lang="en-US" smtClean="0"/>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157452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5B8BAA-3BDA-47EB-AD5D-C32B6F9B5A3E}" type="datetimeFigureOut">
              <a:rPr lang="en-US" smtClean="0"/>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61948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B8BAA-3BDA-47EB-AD5D-C32B6F9B5A3E}" type="datetimeFigureOut">
              <a:rPr lang="en-US" smtClean="0"/>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126594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B8BAA-3BDA-47EB-AD5D-C32B6F9B5A3E}"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99605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B8BAA-3BDA-47EB-AD5D-C32B6F9B5A3E}"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015C-6AE6-4904-8213-CBB1840B930B}" type="slidenum">
              <a:rPr lang="en-US" smtClean="0"/>
              <a:t>‹#›</a:t>
            </a:fld>
            <a:endParaRPr lang="en-US"/>
          </a:p>
        </p:txBody>
      </p:sp>
    </p:spTree>
    <p:extLst>
      <p:ext uri="{BB962C8B-B14F-4D97-AF65-F5344CB8AC3E}">
        <p14:creationId xmlns:p14="http://schemas.microsoft.com/office/powerpoint/2010/main" val="403915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B8BAA-3BDA-47EB-AD5D-C32B6F9B5A3E}" type="datetimeFigureOut">
              <a:rPr lang="en-US" smtClean="0"/>
              <a:t>11/25/2021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2015C-6AE6-4904-8213-CBB1840B930B}" type="slidenum">
              <a:rPr lang="en-US" smtClean="0"/>
              <a:t>‹#›</a:t>
            </a:fld>
            <a:endParaRPr lang="en-US"/>
          </a:p>
        </p:txBody>
      </p:sp>
    </p:spTree>
    <p:extLst>
      <p:ext uri="{BB962C8B-B14F-4D97-AF65-F5344CB8AC3E}">
        <p14:creationId xmlns:p14="http://schemas.microsoft.com/office/powerpoint/2010/main" val="139647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r>
              <a:rPr lang="en-US" sz="6600" b="1" dirty="0"/>
              <a:t>CABG</a:t>
            </a:r>
            <a:br>
              <a:rPr lang="en-US" sz="6600" b="1" dirty="0"/>
            </a:br>
            <a:r>
              <a:rPr lang="en-US" sz="6600" b="1" dirty="0"/>
              <a:t> </a:t>
            </a:r>
            <a:endParaRPr lang="en-US" b="1" dirty="0"/>
          </a:p>
        </p:txBody>
      </p:sp>
      <p:sp>
        <p:nvSpPr>
          <p:cNvPr id="3" name="Subtitle 2"/>
          <p:cNvSpPr>
            <a:spLocks noGrp="1"/>
          </p:cNvSpPr>
          <p:nvPr>
            <p:ph type="subTitle" idx="1"/>
          </p:nvPr>
        </p:nvSpPr>
        <p:spPr/>
        <p:txBody>
          <a:bodyPr>
            <a:normAutofit fontScale="92500" lnSpcReduction="20000"/>
          </a:bodyPr>
          <a:lstStyle/>
          <a:p>
            <a:pPr lvl="0">
              <a:spcBef>
                <a:spcPts val="640"/>
              </a:spcBef>
              <a:buClr>
                <a:srgbClr val="FF0000"/>
              </a:buClr>
              <a:buSzPts val="3200"/>
            </a:pPr>
            <a:r>
              <a:rPr lang="en-US" sz="3900" b="1" dirty="0">
                <a:solidFill>
                  <a:srgbClr val="FF0000"/>
                </a:solidFill>
              </a:rPr>
              <a:t>Dr. </a:t>
            </a:r>
            <a:r>
              <a:rPr lang="en-US" sz="3900" b="1" dirty="0" err="1">
                <a:solidFill>
                  <a:srgbClr val="FF0000"/>
                </a:solidFill>
              </a:rPr>
              <a:t>Yousef</a:t>
            </a:r>
            <a:r>
              <a:rPr lang="en-US" sz="3900" b="1" dirty="0">
                <a:solidFill>
                  <a:srgbClr val="FF0000"/>
                </a:solidFill>
              </a:rPr>
              <a:t> </a:t>
            </a:r>
            <a:r>
              <a:rPr lang="en-US" sz="3900" b="1" dirty="0" err="1">
                <a:solidFill>
                  <a:srgbClr val="FF0000"/>
                </a:solidFill>
              </a:rPr>
              <a:t>ALBustanji</a:t>
            </a:r>
            <a:r>
              <a:rPr lang="en-US" sz="3900" b="1" dirty="0">
                <a:solidFill>
                  <a:srgbClr val="FF0000"/>
                </a:solidFill>
              </a:rPr>
              <a:t> </a:t>
            </a:r>
          </a:p>
          <a:p>
            <a:pPr lvl="0">
              <a:spcBef>
                <a:spcPts val="640"/>
              </a:spcBef>
              <a:buClr>
                <a:srgbClr val="FF0000"/>
              </a:buClr>
              <a:buSzPts val="3200"/>
            </a:pPr>
            <a:r>
              <a:rPr lang="en-US" sz="2800" b="1" dirty="0" err="1">
                <a:solidFill>
                  <a:srgbClr val="FF0000"/>
                </a:solidFill>
              </a:rPr>
              <a:t>Mu'tah</a:t>
            </a:r>
            <a:r>
              <a:rPr lang="en-US" sz="2800" b="1" dirty="0">
                <a:solidFill>
                  <a:srgbClr val="FF0000"/>
                </a:solidFill>
              </a:rPr>
              <a:t> University </a:t>
            </a:r>
          </a:p>
          <a:p>
            <a:pPr lvl="0">
              <a:spcBef>
                <a:spcPts val="640"/>
              </a:spcBef>
              <a:buClr>
                <a:srgbClr val="FF0000"/>
              </a:buClr>
              <a:buSzPts val="3200"/>
            </a:pPr>
            <a:r>
              <a:rPr lang="en-US" sz="2800" b="1" dirty="0">
                <a:solidFill>
                  <a:srgbClr val="FF0000"/>
                </a:solidFill>
              </a:rPr>
              <a:t>Faculty of medicine </a:t>
            </a:r>
          </a:p>
          <a:p>
            <a:pPr lvl="0">
              <a:spcBef>
                <a:spcPts val="640"/>
              </a:spcBef>
              <a:buClr>
                <a:srgbClr val="FF0000"/>
              </a:buClr>
              <a:buSzPts val="3200"/>
            </a:pPr>
            <a:r>
              <a:rPr lang="en-US" sz="2800" b="1" dirty="0">
                <a:solidFill>
                  <a:srgbClr val="FF0000"/>
                </a:solidFill>
              </a:rPr>
              <a:t>Department of General Surgery </a:t>
            </a:r>
          </a:p>
          <a:p>
            <a:endParaRPr lang="en-US" dirty="0"/>
          </a:p>
        </p:txBody>
      </p:sp>
      <p:pic>
        <p:nvPicPr>
          <p:cNvPr id="4" name="Picture 2" descr="Mutah University | German Jordanian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089" y="165820"/>
            <a:ext cx="24003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oronary Artery Bypass Graft Surgery | Stanford Health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820"/>
            <a:ext cx="3276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2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CABG </a:t>
            </a:r>
          </a:p>
        </p:txBody>
      </p:sp>
      <p:sp>
        <p:nvSpPr>
          <p:cNvPr id="3" name="Content Placeholder 2"/>
          <p:cNvSpPr>
            <a:spLocks noGrp="1"/>
          </p:cNvSpPr>
          <p:nvPr>
            <p:ph idx="1"/>
          </p:nvPr>
        </p:nvSpPr>
        <p:spPr/>
        <p:txBody>
          <a:bodyPr>
            <a:normAutofit/>
          </a:bodyPr>
          <a:lstStyle/>
          <a:p>
            <a:r>
              <a:rPr lang="en-US" dirty="0"/>
              <a:t>CABG involves the placement of one or more grafts between the aorta and coronary artery circulation. </a:t>
            </a:r>
          </a:p>
          <a:p>
            <a:endParaRPr lang="en-US" dirty="0"/>
          </a:p>
          <a:p>
            <a:r>
              <a:rPr lang="en-US" dirty="0"/>
              <a:t>Arterial and venous grafts are used as bypass grafts and most patients receive some combination of the two. </a:t>
            </a:r>
          </a:p>
        </p:txBody>
      </p:sp>
    </p:spTree>
    <p:extLst>
      <p:ext uri="{BB962C8B-B14F-4D97-AF65-F5344CB8AC3E}">
        <p14:creationId xmlns:p14="http://schemas.microsoft.com/office/powerpoint/2010/main" val="133496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CABG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467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42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CABG </a:t>
            </a:r>
          </a:p>
        </p:txBody>
      </p:sp>
      <p:sp>
        <p:nvSpPr>
          <p:cNvPr id="3" name="Content Placeholder 2"/>
          <p:cNvSpPr>
            <a:spLocks noGrp="1"/>
          </p:cNvSpPr>
          <p:nvPr>
            <p:ph idx="1"/>
          </p:nvPr>
        </p:nvSpPr>
        <p:spPr/>
        <p:txBody>
          <a:bodyPr/>
          <a:lstStyle/>
          <a:p>
            <a:r>
              <a:rPr lang="en-US" dirty="0"/>
              <a:t>long-term graft patency is significantly better with the Arterial grafts. </a:t>
            </a:r>
          </a:p>
          <a:p>
            <a:endParaRPr lang="en-US" dirty="0"/>
          </a:p>
          <a:p>
            <a:r>
              <a:rPr lang="en-US" dirty="0"/>
              <a:t>Potential consequences of graft failure (loss of patency) include the development of angina, myocardial infarction, or cardiac death.</a:t>
            </a:r>
          </a:p>
          <a:p>
            <a:endParaRPr lang="en-US" dirty="0"/>
          </a:p>
        </p:txBody>
      </p:sp>
    </p:spTree>
    <p:extLst>
      <p:ext uri="{BB962C8B-B14F-4D97-AF65-F5344CB8AC3E}">
        <p14:creationId xmlns:p14="http://schemas.microsoft.com/office/powerpoint/2010/main" val="224213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rmAutofit fontScale="90000"/>
          </a:bodyPr>
          <a:lstStyle/>
          <a:p>
            <a:br>
              <a:rPr lang="en-US" dirty="0"/>
            </a:br>
            <a:r>
              <a:rPr lang="en-US" dirty="0"/>
              <a:t> </a:t>
            </a:r>
            <a:r>
              <a:rPr lang="en-US" b="1" dirty="0"/>
              <a:t>Preoperative assessment.</a:t>
            </a:r>
            <a:endParaRPr lang="en-US" dirty="0"/>
          </a:p>
        </p:txBody>
      </p:sp>
      <p:sp>
        <p:nvSpPr>
          <p:cNvPr id="3" name="Content Placeholder 2"/>
          <p:cNvSpPr>
            <a:spLocks noGrp="1"/>
          </p:cNvSpPr>
          <p:nvPr>
            <p:ph idx="1"/>
          </p:nvPr>
        </p:nvSpPr>
        <p:spPr/>
        <p:txBody>
          <a:bodyPr>
            <a:normAutofit lnSpcReduction="10000"/>
          </a:bodyPr>
          <a:lstStyle/>
          <a:p>
            <a:r>
              <a:rPr lang="en-US" dirty="0"/>
              <a:t> All patients with considerations of CABG will have a </a:t>
            </a:r>
            <a:r>
              <a:rPr lang="en-US" b="1" dirty="0"/>
              <a:t>coronary angiogram </a:t>
            </a:r>
            <a:r>
              <a:rPr lang="en-US" dirty="0"/>
              <a:t>performed, which will give information about coronary arterial branches are completely or partially occluded and not visualizes. </a:t>
            </a:r>
          </a:p>
          <a:p>
            <a:endParaRPr lang="en-US" dirty="0"/>
          </a:p>
          <a:p>
            <a:r>
              <a:rPr lang="en-US" dirty="0"/>
              <a:t>Another important component of preoperative assessment is the </a:t>
            </a:r>
            <a:r>
              <a:rPr lang="en-US" b="1" dirty="0"/>
              <a:t>availability of suitable conduits. </a:t>
            </a:r>
          </a:p>
        </p:txBody>
      </p:sp>
    </p:spTree>
    <p:extLst>
      <p:ext uri="{BB962C8B-B14F-4D97-AF65-F5344CB8AC3E}">
        <p14:creationId xmlns:p14="http://schemas.microsoft.com/office/powerpoint/2010/main" val="220304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83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4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a:t>Arterial Conduits</a:t>
            </a:r>
            <a:br>
              <a:rPr lang="en-US" b="1" dirty="0"/>
            </a:br>
            <a:endParaRPr lang="en-US" dirty="0"/>
          </a:p>
        </p:txBody>
      </p:sp>
      <p:sp>
        <p:nvSpPr>
          <p:cNvPr id="3" name="Content Placeholder 2"/>
          <p:cNvSpPr>
            <a:spLocks noGrp="1"/>
          </p:cNvSpPr>
          <p:nvPr>
            <p:ph idx="1"/>
          </p:nvPr>
        </p:nvSpPr>
        <p:spPr/>
        <p:txBody>
          <a:bodyPr/>
          <a:lstStyle/>
          <a:p>
            <a:r>
              <a:rPr lang="en-US" dirty="0"/>
              <a:t>The most usable arterial conduit in coronary grafting procedure is </a:t>
            </a:r>
            <a:r>
              <a:rPr lang="en-US" b="1" dirty="0"/>
              <a:t>Left Internal Thoracic (Mammary) Artery (LIMA). </a:t>
            </a:r>
          </a:p>
          <a:p>
            <a:endParaRPr lang="en-US" b="1" dirty="0"/>
          </a:p>
          <a:p>
            <a:r>
              <a:rPr lang="en-US" dirty="0"/>
              <a:t>The ITA arise from </a:t>
            </a:r>
            <a:r>
              <a:rPr lang="en-US" dirty="0" err="1"/>
              <a:t>subclavian</a:t>
            </a:r>
            <a:r>
              <a:rPr lang="en-US" dirty="0"/>
              <a:t> artery just above and behind the sternal end of the clavicle.</a:t>
            </a:r>
          </a:p>
        </p:txBody>
      </p:sp>
    </p:spTree>
    <p:extLst>
      <p:ext uri="{BB962C8B-B14F-4D97-AF65-F5344CB8AC3E}">
        <p14:creationId xmlns:p14="http://schemas.microsoft.com/office/powerpoint/2010/main" val="169200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a:t>Arterial Conduits</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The second artery that can be used as arterial conduit for coronary graft is </a:t>
            </a:r>
            <a:r>
              <a:rPr lang="en-US" b="1" dirty="0"/>
              <a:t>Radial Artery (RA). </a:t>
            </a:r>
          </a:p>
          <a:p>
            <a:endParaRPr lang="en-US" b="1" dirty="0"/>
          </a:p>
          <a:p>
            <a:r>
              <a:rPr lang="en-US" dirty="0"/>
              <a:t>The RA arises from the bifurcation of the brachial artery in the </a:t>
            </a:r>
            <a:r>
              <a:rPr lang="en-US" dirty="0" err="1"/>
              <a:t>cubital</a:t>
            </a:r>
            <a:r>
              <a:rPr lang="en-US" dirty="0"/>
              <a:t> fossa and terminates by forming the deep palmar arch in the hand. </a:t>
            </a:r>
          </a:p>
          <a:p>
            <a:endParaRPr lang="en-US" dirty="0"/>
          </a:p>
          <a:p>
            <a:r>
              <a:rPr lang="en-US" dirty="0"/>
              <a:t>The main concern using RA is blood supply to the wrist and hand but in recent anatomical study was found that superficial palmar arch of the ulnar artery provides the blood supply to all fingers In 67% of hands. Additionally to it in 87.5% of hands there is intense communication between deep palmar branches of the radial and ulnar arteries .</a:t>
            </a:r>
          </a:p>
        </p:txBody>
      </p:sp>
    </p:spTree>
    <p:extLst>
      <p:ext uri="{BB962C8B-B14F-4D97-AF65-F5344CB8AC3E}">
        <p14:creationId xmlns:p14="http://schemas.microsoft.com/office/powerpoint/2010/main" val="337106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Vein grafts </a:t>
            </a:r>
          </a:p>
        </p:txBody>
      </p:sp>
      <p:sp>
        <p:nvSpPr>
          <p:cNvPr id="3" name="Content Placeholder 2"/>
          <p:cNvSpPr>
            <a:spLocks noGrp="1"/>
          </p:cNvSpPr>
          <p:nvPr>
            <p:ph idx="1"/>
          </p:nvPr>
        </p:nvSpPr>
        <p:spPr/>
        <p:txBody>
          <a:bodyPr>
            <a:normAutofit fontScale="77500" lnSpcReduction="20000"/>
          </a:bodyPr>
          <a:lstStyle/>
          <a:p>
            <a:r>
              <a:rPr lang="en-US" b="1" dirty="0"/>
              <a:t>Saphenous Vein Graft. </a:t>
            </a:r>
          </a:p>
          <a:p>
            <a:r>
              <a:rPr lang="en-US" dirty="0"/>
              <a:t>Despite of the </a:t>
            </a:r>
            <a:r>
              <a:rPr lang="en-US" b="1" dirty="0"/>
              <a:t>progressive atherosclerosis </a:t>
            </a:r>
            <a:r>
              <a:rPr lang="en-US" dirty="0"/>
              <a:t>that has been founded in the vein graft, it is one of the major conduits for coronary arteries bypass surgery. </a:t>
            </a:r>
          </a:p>
          <a:p>
            <a:r>
              <a:rPr lang="en-US" dirty="0"/>
              <a:t>The </a:t>
            </a:r>
            <a:r>
              <a:rPr lang="en-US" b="1" dirty="0"/>
              <a:t>Greater Saphenous Vein (GSV) </a:t>
            </a:r>
            <a:r>
              <a:rPr lang="en-US" dirty="0"/>
              <a:t>of the lower extremity is the best choice of this type of graft based on: </a:t>
            </a:r>
          </a:p>
          <a:p>
            <a:endParaRPr lang="en-US" dirty="0"/>
          </a:p>
          <a:p>
            <a:pPr>
              <a:buFont typeface="Wingdings" pitchFamily="2" charset="2"/>
              <a:buChar char="Ø"/>
            </a:pPr>
            <a:r>
              <a:rPr lang="en-US" dirty="0"/>
              <a:t>There are two independent types of low extremity vein system and removal of superficial one (GSV) does not jeopardize the vinous flow from the leg .</a:t>
            </a:r>
          </a:p>
          <a:p>
            <a:pPr>
              <a:buFont typeface="Wingdings" pitchFamily="2" charset="2"/>
              <a:buChar char="Ø"/>
            </a:pPr>
            <a:endParaRPr lang="en-US" dirty="0"/>
          </a:p>
          <a:p>
            <a:pPr>
              <a:buFont typeface="Wingdings" pitchFamily="2" charset="2"/>
              <a:buChar char="Ø"/>
            </a:pPr>
            <a:r>
              <a:rPr lang="en-US" dirty="0"/>
              <a:t>Position, diameter and length of the GSV are in constant pattern which simplifies its harvest. </a:t>
            </a:r>
          </a:p>
          <a:p>
            <a:endParaRPr lang="en-US" dirty="0"/>
          </a:p>
        </p:txBody>
      </p:sp>
    </p:spTree>
    <p:extLst>
      <p:ext uri="{BB962C8B-B14F-4D97-AF65-F5344CB8AC3E}">
        <p14:creationId xmlns:p14="http://schemas.microsoft.com/office/powerpoint/2010/main" val="29397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Patency rate </a:t>
            </a:r>
          </a:p>
        </p:txBody>
      </p:sp>
      <p:sp>
        <p:nvSpPr>
          <p:cNvPr id="3" name="Content Placeholder 2"/>
          <p:cNvSpPr>
            <a:spLocks noGrp="1"/>
          </p:cNvSpPr>
          <p:nvPr>
            <p:ph idx="1"/>
          </p:nvPr>
        </p:nvSpPr>
        <p:spPr/>
        <p:txBody>
          <a:bodyPr/>
          <a:lstStyle/>
          <a:p>
            <a:r>
              <a:rPr lang="en-US" dirty="0"/>
              <a:t>PCI with stent : 90% at 1 year.</a:t>
            </a:r>
          </a:p>
          <a:p>
            <a:endParaRPr lang="en-US" dirty="0"/>
          </a:p>
          <a:p>
            <a:r>
              <a:rPr lang="en-US" dirty="0"/>
              <a:t>Saphenous vein graft : 80% at 5 years.</a:t>
            </a:r>
          </a:p>
          <a:p>
            <a:endParaRPr lang="en-US" dirty="0"/>
          </a:p>
          <a:p>
            <a:r>
              <a:rPr lang="en-US" b="1" dirty="0">
                <a:solidFill>
                  <a:srgbClr val="FF0000"/>
                </a:solidFill>
              </a:rPr>
              <a:t>LIMA to LAD : best conduit for CABG with about 90% patency rate at 15-20 years. </a:t>
            </a:r>
          </a:p>
        </p:txBody>
      </p:sp>
    </p:spTree>
    <p:extLst>
      <p:ext uri="{BB962C8B-B14F-4D97-AF65-F5344CB8AC3E}">
        <p14:creationId xmlns:p14="http://schemas.microsoft.com/office/powerpoint/2010/main" val="229714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Incision </a:t>
            </a:r>
            <a:endParaRPr lang="en-US" dirty="0"/>
          </a:p>
        </p:txBody>
      </p:sp>
      <p:sp>
        <p:nvSpPr>
          <p:cNvPr id="3" name="Content Placeholder 2"/>
          <p:cNvSpPr>
            <a:spLocks noGrp="1"/>
          </p:cNvSpPr>
          <p:nvPr>
            <p:ph idx="1"/>
          </p:nvPr>
        </p:nvSpPr>
        <p:spPr/>
        <p:txBody>
          <a:bodyPr/>
          <a:lstStyle/>
          <a:p>
            <a:r>
              <a:rPr lang="en-US" dirty="0"/>
              <a:t>A :Median </a:t>
            </a:r>
            <a:r>
              <a:rPr lang="en-US" dirty="0" err="1"/>
              <a:t>Sternotomy</a:t>
            </a:r>
            <a:r>
              <a:rPr lang="en-US"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6629399"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3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76201"/>
            <a:ext cx="9116291" cy="676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58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a:t>
            </a:r>
            <a:r>
              <a:rPr lang="en-US" dirty="0" err="1"/>
              <a:t>Sternotomy</a:t>
            </a:r>
            <a:endParaRPr lang="en-US" dirty="0"/>
          </a:p>
        </p:txBody>
      </p:sp>
      <p:sp>
        <p:nvSpPr>
          <p:cNvPr id="3" name="Content Placeholder 2"/>
          <p:cNvSpPr>
            <a:spLocks noGrp="1"/>
          </p:cNvSpPr>
          <p:nvPr>
            <p:ph idx="1"/>
          </p:nvPr>
        </p:nvSpPr>
        <p:spPr/>
        <p:txBody>
          <a:bodyPr>
            <a:normAutofit fontScale="70000" lnSpcReduction="20000"/>
          </a:bodyPr>
          <a:lstStyle/>
          <a:p>
            <a:r>
              <a:rPr lang="en-US" dirty="0"/>
              <a:t>Permits excellent visualization of all </a:t>
            </a:r>
            <a:r>
              <a:rPr lang="en-US" dirty="0" err="1"/>
              <a:t>mediastinal</a:t>
            </a:r>
            <a:r>
              <a:rPr lang="en-US" dirty="0"/>
              <a:t> structures.</a:t>
            </a:r>
          </a:p>
          <a:p>
            <a:endParaRPr lang="en-US" dirty="0"/>
          </a:p>
          <a:p>
            <a:r>
              <a:rPr lang="en-US" dirty="0"/>
              <a:t>it is associated with a rate of infection (including osteomyelitis and </a:t>
            </a:r>
            <a:r>
              <a:rPr lang="en-US" dirty="0" err="1"/>
              <a:t>mediastinitis</a:t>
            </a:r>
            <a:r>
              <a:rPr lang="en-US" dirty="0"/>
              <a:t>) of approximately 1 - 1.5 %. </a:t>
            </a:r>
          </a:p>
          <a:p>
            <a:endParaRPr lang="en-US" dirty="0"/>
          </a:p>
          <a:p>
            <a:r>
              <a:rPr lang="en-US" dirty="0"/>
              <a:t>This risk is increased with :</a:t>
            </a:r>
          </a:p>
          <a:p>
            <a:pPr>
              <a:buFont typeface="Wingdings" pitchFamily="2" charset="2"/>
              <a:buChar char="Ø"/>
            </a:pPr>
            <a:r>
              <a:rPr lang="en-US" dirty="0"/>
              <a:t>Obesity.</a:t>
            </a:r>
          </a:p>
          <a:p>
            <a:pPr>
              <a:buFont typeface="Wingdings" pitchFamily="2" charset="2"/>
              <a:buChar char="Ø"/>
            </a:pPr>
            <a:r>
              <a:rPr lang="en-US" dirty="0"/>
              <a:t>poorly controlled diabetes.</a:t>
            </a:r>
          </a:p>
          <a:p>
            <a:pPr>
              <a:buFont typeface="Wingdings" pitchFamily="2" charset="2"/>
              <a:buChar char="Ø"/>
            </a:pPr>
            <a:r>
              <a:rPr lang="en-US" dirty="0"/>
              <a:t>COPD  chronic obstructive pulmonary disease.</a:t>
            </a:r>
          </a:p>
          <a:p>
            <a:pPr>
              <a:buFont typeface="Wingdings" pitchFamily="2" charset="2"/>
              <a:buChar char="Ø"/>
            </a:pPr>
            <a:r>
              <a:rPr lang="en-US" dirty="0"/>
              <a:t>Smokers </a:t>
            </a:r>
          </a:p>
          <a:p>
            <a:endParaRPr lang="en-US" dirty="0"/>
          </a:p>
          <a:p>
            <a:r>
              <a:rPr lang="en-US" dirty="0"/>
              <a:t>four to six weeks is required for bony union, limiting the patient's ability to resume unrestricted physical activity.</a:t>
            </a:r>
          </a:p>
        </p:txBody>
      </p:sp>
    </p:spTree>
    <p:extLst>
      <p:ext uri="{BB962C8B-B14F-4D97-AF65-F5344CB8AC3E}">
        <p14:creationId xmlns:p14="http://schemas.microsoft.com/office/powerpoint/2010/main" val="241217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Cardiopulmonary bypass</a:t>
            </a:r>
            <a:endParaRPr lang="en-US" dirty="0"/>
          </a:p>
        </p:txBody>
      </p:sp>
      <p:sp>
        <p:nvSpPr>
          <p:cNvPr id="3" name="Content Placeholder 2"/>
          <p:cNvSpPr>
            <a:spLocks noGrp="1"/>
          </p:cNvSpPr>
          <p:nvPr>
            <p:ph idx="1"/>
          </p:nvPr>
        </p:nvSpPr>
        <p:spPr/>
        <p:txBody>
          <a:bodyPr>
            <a:normAutofit fontScale="77500" lnSpcReduction="20000"/>
          </a:bodyPr>
          <a:lstStyle/>
          <a:p>
            <a:r>
              <a:rPr lang="en-US" dirty="0"/>
              <a:t>It’s a  form of extracorporeal circulation in which the patient's blood is diverted from the heart and lungs and rerouted outside of the body. </a:t>
            </a:r>
          </a:p>
          <a:p>
            <a:endParaRPr lang="en-US" dirty="0"/>
          </a:p>
          <a:p>
            <a:r>
              <a:rPr lang="en-US" dirty="0"/>
              <a:t>The right atrium (RA) is usually </a:t>
            </a:r>
            <a:r>
              <a:rPr lang="en-US" dirty="0" err="1"/>
              <a:t>cannulated</a:t>
            </a:r>
            <a:r>
              <a:rPr lang="en-US" dirty="0"/>
              <a:t> to divert blood through the venous line of the CPB circuit, with return of the blood via an arterial cannula positioned in the ascending aorta or other major artery. </a:t>
            </a:r>
          </a:p>
          <a:p>
            <a:endParaRPr lang="en-US" dirty="0"/>
          </a:p>
          <a:p>
            <a:r>
              <a:rPr lang="en-US" dirty="0"/>
              <a:t>Typically, the ascending aorta is cross-clamped and </a:t>
            </a:r>
            <a:r>
              <a:rPr lang="en-US" dirty="0" err="1"/>
              <a:t>cardioplegia</a:t>
            </a:r>
            <a:r>
              <a:rPr lang="en-US" dirty="0"/>
              <a:t> ( arrest heart in diastole ) is administered to allow the cardiac surgeon to operate on a </a:t>
            </a:r>
            <a:r>
              <a:rPr lang="en-US" dirty="0" err="1"/>
              <a:t>nonbeating</a:t>
            </a:r>
            <a:r>
              <a:rPr lang="en-US" dirty="0"/>
              <a:t> heart in a field largely devoid of blood. </a:t>
            </a:r>
          </a:p>
          <a:p>
            <a:endParaRPr lang="en-US" dirty="0"/>
          </a:p>
        </p:txBody>
      </p:sp>
    </p:spTree>
    <p:extLst>
      <p:ext uri="{BB962C8B-B14F-4D97-AF65-F5344CB8AC3E}">
        <p14:creationId xmlns:p14="http://schemas.microsoft.com/office/powerpoint/2010/main" val="80444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28600" y="0"/>
            <a:ext cx="8229600" cy="6477000"/>
          </a:xfrm>
          <a:prstGeom prst="rect">
            <a:avLst/>
          </a:prstGeom>
        </p:spPr>
      </p:pic>
    </p:spTree>
    <p:extLst>
      <p:ext uri="{BB962C8B-B14F-4D97-AF65-F5344CB8AC3E}">
        <p14:creationId xmlns:p14="http://schemas.microsoft.com/office/powerpoint/2010/main" val="289265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pPr algn="l"/>
            <a:r>
              <a:rPr lang="en-US" sz="2200" b="1" dirty="0"/>
              <a:t>The normal physiologic functions of the heart and lungs, including circulation of blood, oxygenation, and ventilation, are temporarily taken over by the CPB machine so that other end organs remain adequately oxygenated and perfused</a:t>
            </a:r>
            <a:r>
              <a:rPr lang="en-US" sz="2200" dirty="0"/>
              <a:t>.</a:t>
            </a:r>
            <a:br>
              <a:rPr lang="en-US" sz="2200" dirty="0"/>
            </a:b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010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70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Cardioplegia</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a:t>a pharmacological therapy administered during cardiac surgery to intentionally and temporarily arrest the heart</a:t>
            </a:r>
            <a:r>
              <a:rPr lang="en-US" dirty="0"/>
              <a:t>. </a:t>
            </a:r>
          </a:p>
          <a:p>
            <a:endParaRPr lang="en-US" dirty="0"/>
          </a:p>
          <a:p>
            <a:r>
              <a:rPr lang="en-US" dirty="0"/>
              <a:t> Cold potassium solution used. </a:t>
            </a:r>
          </a:p>
          <a:p>
            <a:endParaRPr lang="en-US" dirty="0"/>
          </a:p>
          <a:p>
            <a:endParaRPr lang="en-US" dirty="0"/>
          </a:p>
          <a:p>
            <a:r>
              <a:rPr lang="en-US" dirty="0"/>
              <a:t>An influx of </a:t>
            </a:r>
            <a:r>
              <a:rPr lang="en-US" b="1" dirty="0"/>
              <a:t>potassium</a:t>
            </a:r>
            <a:r>
              <a:rPr lang="en-US" dirty="0"/>
              <a:t> depolarizes the myocardial membrane causing contraction and thus release and subsequent sequestration of calcium ions resulting in a </a:t>
            </a:r>
            <a:r>
              <a:rPr lang="en-US" b="1" dirty="0"/>
              <a:t>diastolic</a:t>
            </a:r>
            <a:r>
              <a:rPr lang="en-US" dirty="0"/>
              <a:t> arrest.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62200"/>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66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Off-pump CABG</a:t>
            </a:r>
          </a:p>
        </p:txBody>
      </p:sp>
      <p:sp>
        <p:nvSpPr>
          <p:cNvPr id="3" name="Content Placeholder 2"/>
          <p:cNvSpPr>
            <a:spLocks noGrp="1"/>
          </p:cNvSpPr>
          <p:nvPr>
            <p:ph idx="1"/>
          </p:nvPr>
        </p:nvSpPr>
        <p:spPr/>
        <p:txBody>
          <a:bodyPr>
            <a:normAutofit fontScale="85000" lnSpcReduction="20000"/>
          </a:bodyPr>
          <a:lstStyle/>
          <a:p>
            <a:r>
              <a:rPr lang="en-US" dirty="0"/>
              <a:t>CABG without the use of cardiopulmonary bypass. </a:t>
            </a:r>
          </a:p>
          <a:p>
            <a:endParaRPr lang="en-US" dirty="0"/>
          </a:p>
          <a:p>
            <a:r>
              <a:rPr lang="en-US" dirty="0"/>
              <a:t>The rationale for developing this procedure, which is also called "beating heart surgery," was to avoid the morbidity associated with cardiopulmonary bypass:”</a:t>
            </a:r>
          </a:p>
          <a:p>
            <a:endParaRPr lang="en-US" dirty="0"/>
          </a:p>
          <a:p>
            <a:pPr>
              <a:buFont typeface="Wingdings" pitchFamily="2" charset="2"/>
              <a:buChar char="Ø"/>
            </a:pPr>
            <a:r>
              <a:rPr lang="en-US" dirty="0"/>
              <a:t>Induction of a systemic inflammatory response</a:t>
            </a:r>
          </a:p>
          <a:p>
            <a:pPr>
              <a:buFont typeface="Wingdings" pitchFamily="2" charset="2"/>
              <a:buChar char="Ø"/>
            </a:pPr>
            <a:r>
              <a:rPr lang="en-US" dirty="0"/>
              <a:t>Activation of platelets.</a:t>
            </a:r>
          </a:p>
          <a:p>
            <a:pPr>
              <a:buFont typeface="Wingdings" pitchFamily="2" charset="2"/>
              <a:buChar char="Ø"/>
            </a:pPr>
            <a:r>
              <a:rPr lang="en-US" dirty="0"/>
              <a:t>Cross-clamping the aorta.</a:t>
            </a:r>
          </a:p>
          <a:p>
            <a:pPr>
              <a:buFont typeface="Wingdings" pitchFamily="2" charset="2"/>
              <a:buChar char="Ø"/>
            </a:pPr>
            <a:r>
              <a:rPr lang="en-US" dirty="0"/>
              <a:t> Bleeding.</a:t>
            </a:r>
          </a:p>
          <a:p>
            <a:pPr>
              <a:buFont typeface="Wingdings" pitchFamily="2" charset="2"/>
              <a:buChar char="Ø"/>
            </a:pPr>
            <a:r>
              <a:rPr lang="en-US" dirty="0" err="1"/>
              <a:t>Vasodilatory</a:t>
            </a:r>
            <a:r>
              <a:rPr lang="en-US" dirty="0"/>
              <a:t> shock</a:t>
            </a:r>
          </a:p>
        </p:txBody>
      </p:sp>
    </p:spTree>
    <p:extLst>
      <p:ext uri="{BB962C8B-B14F-4D97-AF65-F5344CB8AC3E}">
        <p14:creationId xmlns:p14="http://schemas.microsoft.com/office/powerpoint/2010/main" val="236579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Off-pump CABG</a:t>
            </a:r>
          </a:p>
        </p:txBody>
      </p:sp>
      <p:sp>
        <p:nvSpPr>
          <p:cNvPr id="3" name="Content Placeholder 2"/>
          <p:cNvSpPr>
            <a:spLocks noGrp="1"/>
          </p:cNvSpPr>
          <p:nvPr>
            <p:ph idx="1"/>
          </p:nvPr>
        </p:nvSpPr>
        <p:spPr/>
        <p:txBody>
          <a:bodyPr>
            <a:normAutofit lnSpcReduction="10000"/>
          </a:bodyPr>
          <a:lstStyle/>
          <a:p>
            <a:r>
              <a:rPr lang="en-US" dirty="0"/>
              <a:t>Patients felt to be at high risk of stroke due to aortic manipulation may reasonably choose off-pump CABG.</a:t>
            </a:r>
          </a:p>
          <a:p>
            <a:endParaRPr lang="en-US" dirty="0"/>
          </a:p>
          <a:p>
            <a:r>
              <a:rPr lang="en-US" dirty="0"/>
              <a:t>Patients choosing to undergo off-pump surgery should be made aware of the higher mortality associated with emergent intraoperative conversion from off- to on-pump CABG.</a:t>
            </a:r>
          </a:p>
        </p:txBody>
      </p:sp>
    </p:spTree>
    <p:extLst>
      <p:ext uri="{BB962C8B-B14F-4D97-AF65-F5344CB8AC3E}">
        <p14:creationId xmlns:p14="http://schemas.microsoft.com/office/powerpoint/2010/main" val="90188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MIDCAB</a:t>
            </a:r>
          </a:p>
        </p:txBody>
      </p:sp>
      <p:sp>
        <p:nvSpPr>
          <p:cNvPr id="3" name="Content Placeholder 2"/>
          <p:cNvSpPr>
            <a:spLocks noGrp="1"/>
          </p:cNvSpPr>
          <p:nvPr>
            <p:ph idx="1"/>
          </p:nvPr>
        </p:nvSpPr>
        <p:spPr/>
        <p:txBody>
          <a:bodyPr/>
          <a:lstStyle/>
          <a:p>
            <a:r>
              <a:rPr lang="en-US" dirty="0"/>
              <a:t>Minimally invasive direct CABG (MIDCAB): minimal or limited access CABG, is applied to procedures that use alternative incisions to standard median </a:t>
            </a:r>
            <a:r>
              <a:rPr lang="en-US" dirty="0" err="1"/>
              <a:t>sternotomy</a:t>
            </a:r>
            <a:r>
              <a:rPr lang="en-US" dirty="0"/>
              <a:t>. </a:t>
            </a:r>
          </a:p>
          <a:p>
            <a:endParaRPr lang="en-US" dirty="0"/>
          </a:p>
          <a:p>
            <a:r>
              <a:rPr lang="en-US" dirty="0"/>
              <a:t>In most instances, MIDCAB is performed off-pump.</a:t>
            </a:r>
          </a:p>
        </p:txBody>
      </p:sp>
    </p:spTree>
    <p:extLst>
      <p:ext uri="{BB962C8B-B14F-4D97-AF65-F5344CB8AC3E}">
        <p14:creationId xmlns:p14="http://schemas.microsoft.com/office/powerpoint/2010/main" val="99284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OPERATIVE MORTALITY</a:t>
            </a:r>
            <a:endParaRPr lang="en-US" dirty="0"/>
          </a:p>
        </p:txBody>
      </p:sp>
      <p:sp>
        <p:nvSpPr>
          <p:cNvPr id="3" name="Content Placeholder 2"/>
          <p:cNvSpPr>
            <a:spLocks noGrp="1"/>
          </p:cNvSpPr>
          <p:nvPr>
            <p:ph idx="1"/>
          </p:nvPr>
        </p:nvSpPr>
        <p:spPr/>
        <p:txBody>
          <a:bodyPr/>
          <a:lstStyle/>
          <a:p>
            <a:r>
              <a:rPr lang="en-US" dirty="0"/>
              <a:t>The perioperative mortality for patients undergoing (CABG) varies according to the extent of patient comorbidities. </a:t>
            </a:r>
          </a:p>
          <a:p>
            <a:endParaRPr lang="en-US" dirty="0"/>
          </a:p>
          <a:p>
            <a:r>
              <a:rPr lang="en-US" dirty="0"/>
              <a:t>Mortality is about 1 %for the lowest-risk elective patients, and 2-5% for all patients.</a:t>
            </a:r>
          </a:p>
        </p:txBody>
      </p:sp>
    </p:spTree>
    <p:extLst>
      <p:ext uri="{BB962C8B-B14F-4D97-AF65-F5344CB8AC3E}">
        <p14:creationId xmlns:p14="http://schemas.microsoft.com/office/powerpoint/2010/main" val="236293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100" b="1" dirty="0"/>
              <a:t>Factors have been demonstrated to influence the rate of operative mortality after CABG:</a:t>
            </a:r>
            <a:br>
              <a:rPr lang="en-US" dirty="0"/>
            </a:br>
            <a:endParaRPr lang="en-US" dirty="0"/>
          </a:p>
        </p:txBody>
      </p:sp>
      <p:sp>
        <p:nvSpPr>
          <p:cNvPr id="3" name="Content Placeholder 2"/>
          <p:cNvSpPr>
            <a:spLocks noGrp="1"/>
          </p:cNvSpPr>
          <p:nvPr>
            <p:ph idx="1"/>
          </p:nvPr>
        </p:nvSpPr>
        <p:spPr/>
        <p:txBody>
          <a:bodyPr>
            <a:normAutofit/>
          </a:bodyPr>
          <a:lstStyle/>
          <a:p>
            <a:r>
              <a:rPr lang="en-US" dirty="0"/>
              <a:t>Hospital and surgeon experience. </a:t>
            </a:r>
          </a:p>
          <a:p>
            <a:r>
              <a:rPr lang="en-US" dirty="0"/>
              <a:t>Degree of left ventricular systolic dysfunction(HF).</a:t>
            </a:r>
          </a:p>
          <a:p>
            <a:r>
              <a:rPr lang="en-US" dirty="0"/>
              <a:t>Increasing age.</a:t>
            </a:r>
          </a:p>
          <a:p>
            <a:r>
              <a:rPr lang="en-US" dirty="0"/>
              <a:t>Presence and extent chronic kidney disease. </a:t>
            </a:r>
          </a:p>
          <a:p>
            <a:r>
              <a:rPr lang="en-US" dirty="0"/>
              <a:t>Type and number of bypass grafts.</a:t>
            </a:r>
          </a:p>
        </p:txBody>
      </p:sp>
    </p:spTree>
    <p:extLst>
      <p:ext uri="{BB962C8B-B14F-4D97-AF65-F5344CB8AC3E}">
        <p14:creationId xmlns:p14="http://schemas.microsoft.com/office/powerpoint/2010/main" val="228857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81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t>General recommendations for preventive measures to minimize the risk of both morbidity and mortality after CABG :</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solidFill>
                  <a:schemeClr val="tx1">
                    <a:lumMod val="95000"/>
                    <a:lumOff val="5000"/>
                  </a:schemeClr>
                </a:solidFill>
              </a:rPr>
              <a:t>Aspirin </a:t>
            </a:r>
            <a:r>
              <a:rPr lang="en-US" dirty="0"/>
              <a:t> to improve morbidity and mortality.</a:t>
            </a:r>
          </a:p>
          <a:p>
            <a:endParaRPr lang="en-US" dirty="0"/>
          </a:p>
          <a:p>
            <a:r>
              <a:rPr lang="en-US" dirty="0"/>
              <a:t>Beta blockers to prevent perioperative atrial fibrillation.</a:t>
            </a:r>
          </a:p>
          <a:p>
            <a:endParaRPr lang="en-US" dirty="0"/>
          </a:p>
          <a:p>
            <a:r>
              <a:rPr lang="en-US" dirty="0"/>
              <a:t>Statin therapy.</a:t>
            </a:r>
          </a:p>
          <a:p>
            <a:endParaRPr lang="en-US" dirty="0"/>
          </a:p>
          <a:p>
            <a:r>
              <a:rPr lang="en-US" dirty="0"/>
              <a:t>Prophylactic antimicrobials to prevent surgical site infection.</a:t>
            </a:r>
          </a:p>
          <a:p>
            <a:endParaRPr lang="en-US" dirty="0"/>
          </a:p>
          <a:p>
            <a:r>
              <a:rPr lang="en-US" dirty="0"/>
              <a:t>Glycemic control (using an insulin infusion) during the perioperative period.</a:t>
            </a:r>
          </a:p>
          <a:p>
            <a:endParaRPr lang="en-US" dirty="0"/>
          </a:p>
        </p:txBody>
      </p:sp>
    </p:spTree>
    <p:extLst>
      <p:ext uri="{BB962C8B-B14F-4D97-AF65-F5344CB8AC3E}">
        <p14:creationId xmlns:p14="http://schemas.microsoft.com/office/powerpoint/2010/main" val="4190051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Non-cardiac complications related to CABG</a:t>
            </a:r>
          </a:p>
        </p:txBody>
      </p:sp>
      <p:sp>
        <p:nvSpPr>
          <p:cNvPr id="3" name="Content Placeholder 2"/>
          <p:cNvSpPr>
            <a:spLocks noGrp="1"/>
          </p:cNvSpPr>
          <p:nvPr>
            <p:ph idx="1"/>
          </p:nvPr>
        </p:nvSpPr>
        <p:spPr/>
        <p:txBody>
          <a:bodyPr/>
          <a:lstStyle/>
          <a:p>
            <a:r>
              <a:rPr lang="en-US" b="1" dirty="0"/>
              <a:t>Bleeding: </a:t>
            </a:r>
            <a:r>
              <a:rPr lang="en-US" dirty="0"/>
              <a:t>30 %of patients require a  blood transfusion after CABG.</a:t>
            </a:r>
            <a:endParaRPr lang="en-US" b="1" dirty="0"/>
          </a:p>
          <a:p>
            <a:r>
              <a:rPr lang="en-US" b="1" dirty="0"/>
              <a:t>Neurologic complications: </a:t>
            </a:r>
            <a:r>
              <a:rPr lang="en-US" dirty="0"/>
              <a:t>Stroke, Depression </a:t>
            </a:r>
          </a:p>
          <a:p>
            <a:r>
              <a:rPr lang="en-US" b="1" dirty="0"/>
              <a:t>Infection.</a:t>
            </a:r>
          </a:p>
          <a:p>
            <a:r>
              <a:rPr lang="en-US" b="1" dirty="0"/>
              <a:t>Acute kidney injury.</a:t>
            </a:r>
          </a:p>
        </p:txBody>
      </p:sp>
    </p:spTree>
    <p:extLst>
      <p:ext uri="{BB962C8B-B14F-4D97-AF65-F5344CB8AC3E}">
        <p14:creationId xmlns:p14="http://schemas.microsoft.com/office/powerpoint/2010/main" val="106612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early cardiac complications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t>
            </a:r>
            <a:r>
              <a:rPr lang="en-US" b="1" dirty="0"/>
              <a:t>Myocardial infarction (MI)</a:t>
            </a:r>
          </a:p>
          <a:p>
            <a:pPr marL="0" indent="0">
              <a:buNone/>
            </a:pPr>
            <a:r>
              <a:rPr lang="en-US" b="1" dirty="0"/>
              <a:t>●Graft occlusion (with or without MI)</a:t>
            </a:r>
          </a:p>
          <a:p>
            <a:pPr marL="0" indent="0">
              <a:buNone/>
            </a:pPr>
            <a:r>
              <a:rPr lang="en-US" b="1" dirty="0"/>
              <a:t>●Low cardiac output </a:t>
            </a:r>
          </a:p>
          <a:p>
            <a:pPr marL="0" indent="0">
              <a:buNone/>
            </a:pPr>
            <a:r>
              <a:rPr lang="en-US" b="1" dirty="0"/>
              <a:t>●</a:t>
            </a:r>
            <a:r>
              <a:rPr lang="en-US" b="1" dirty="0" err="1"/>
              <a:t>Vasodilatory</a:t>
            </a:r>
            <a:r>
              <a:rPr lang="en-US" b="1" dirty="0"/>
              <a:t> Shock</a:t>
            </a:r>
          </a:p>
          <a:p>
            <a:pPr marL="0" indent="0">
              <a:buNone/>
            </a:pPr>
            <a:r>
              <a:rPr lang="en-US" b="1" dirty="0"/>
              <a:t>●Atrial and ventricular arrhythmias:</a:t>
            </a:r>
          </a:p>
          <a:p>
            <a:pPr marL="0" indent="0">
              <a:buNone/>
            </a:pPr>
            <a:r>
              <a:rPr lang="en-US" b="1" dirty="0"/>
              <a:t>AF</a:t>
            </a:r>
            <a:r>
              <a:rPr lang="en-US" dirty="0"/>
              <a:t> occurs in 15-40 % of patients undergoing CABG and up to 60 %of those who undergo combined CABG with valve replacement.</a:t>
            </a:r>
            <a:endParaRPr lang="en-US" b="1" dirty="0"/>
          </a:p>
          <a:p>
            <a:pPr marL="0" indent="0">
              <a:buNone/>
            </a:pPr>
            <a:r>
              <a:rPr lang="en-US" b="1" dirty="0"/>
              <a:t> ●Pericarditis </a:t>
            </a:r>
          </a:p>
          <a:p>
            <a:endParaRPr lang="en-US" dirty="0"/>
          </a:p>
        </p:txBody>
      </p:sp>
    </p:spTree>
    <p:extLst>
      <p:ext uri="{BB962C8B-B14F-4D97-AF65-F5344CB8AC3E}">
        <p14:creationId xmlns:p14="http://schemas.microsoft.com/office/powerpoint/2010/main" val="165901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Artery Disease CAD </a:t>
            </a:r>
          </a:p>
        </p:txBody>
      </p:sp>
      <p:sp>
        <p:nvSpPr>
          <p:cNvPr id="3" name="Content Placeholder 2"/>
          <p:cNvSpPr>
            <a:spLocks noGrp="1"/>
          </p:cNvSpPr>
          <p:nvPr>
            <p:ph idx="1"/>
          </p:nvPr>
        </p:nvSpPr>
        <p:spPr/>
        <p:txBody>
          <a:bodyPr>
            <a:normAutofit lnSpcReduction="10000"/>
          </a:bodyPr>
          <a:lstStyle/>
          <a:p>
            <a:r>
              <a:rPr lang="en-US" dirty="0"/>
              <a:t>Ischemic heart disease, also referred to as coronary Artery disease, is the term associated with an inadequate supply of blood to the myocardium due to obstruction of the </a:t>
            </a:r>
            <a:r>
              <a:rPr lang="en-US" dirty="0" err="1"/>
              <a:t>epicardial</a:t>
            </a:r>
            <a:r>
              <a:rPr lang="en-US" dirty="0"/>
              <a:t> coronary arteries, usually from atherosclerosis.</a:t>
            </a:r>
          </a:p>
          <a:p>
            <a:endParaRPr lang="en-US" dirty="0"/>
          </a:p>
          <a:p>
            <a:r>
              <a:rPr lang="en-US" dirty="0"/>
              <a:t> Patients may have chronic (stable) or acute (unstable) disease.</a:t>
            </a:r>
          </a:p>
        </p:txBody>
      </p:sp>
    </p:spTree>
    <p:extLst>
      <p:ext uri="{BB962C8B-B14F-4D97-AF65-F5344CB8AC3E}">
        <p14:creationId xmlns:p14="http://schemas.microsoft.com/office/powerpoint/2010/main" val="140858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CAD</a:t>
            </a:r>
          </a:p>
        </p:txBody>
      </p:sp>
      <p:sp>
        <p:nvSpPr>
          <p:cNvPr id="3" name="Content Placeholder 2"/>
          <p:cNvSpPr>
            <a:spLocks noGrp="1"/>
          </p:cNvSpPr>
          <p:nvPr>
            <p:ph idx="1"/>
          </p:nvPr>
        </p:nvSpPr>
        <p:spPr/>
        <p:txBody>
          <a:bodyPr>
            <a:normAutofit fontScale="85000" lnSpcReduction="20000"/>
          </a:bodyPr>
          <a:lstStyle/>
          <a:p>
            <a:endParaRPr lang="en-US" dirty="0">
              <a:solidFill>
                <a:srgbClr val="FF0000"/>
              </a:solidFill>
            </a:endParaRPr>
          </a:p>
          <a:p>
            <a:r>
              <a:rPr lang="en-US" dirty="0">
                <a:solidFill>
                  <a:srgbClr val="FF0000"/>
                </a:solidFill>
              </a:rPr>
              <a:t>SMOKING</a:t>
            </a:r>
          </a:p>
          <a:p>
            <a:r>
              <a:rPr lang="en-US" dirty="0"/>
              <a:t>D.M</a:t>
            </a:r>
          </a:p>
          <a:p>
            <a:r>
              <a:rPr lang="en-US" dirty="0"/>
              <a:t>HTN</a:t>
            </a:r>
          </a:p>
          <a:p>
            <a:r>
              <a:rPr lang="en-US" dirty="0"/>
              <a:t>Hyperlipidemia </a:t>
            </a:r>
          </a:p>
          <a:p>
            <a:r>
              <a:rPr lang="en-US" dirty="0"/>
              <a:t>Male gender</a:t>
            </a:r>
          </a:p>
          <a:p>
            <a:r>
              <a:rPr lang="en-US" dirty="0"/>
              <a:t>Obesity</a:t>
            </a:r>
          </a:p>
          <a:p>
            <a:r>
              <a:rPr lang="en-US" dirty="0"/>
              <a:t>Advanced age </a:t>
            </a:r>
          </a:p>
          <a:p>
            <a:r>
              <a:rPr lang="en-US" dirty="0"/>
              <a:t>Rheumatoid arthritis </a:t>
            </a:r>
          </a:p>
          <a:p>
            <a:r>
              <a:rPr lang="en-US" dirty="0"/>
              <a:t>Family history of CAD</a:t>
            </a:r>
          </a:p>
        </p:txBody>
      </p:sp>
      <p:pic>
        <p:nvPicPr>
          <p:cNvPr id="1026" name="Picture 2" descr="Coronary Artery Bypass Graft Surgery | Johns Hopkins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95400"/>
            <a:ext cx="51816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Patients with stable coronary artery disease should be assessed periodically to determine whether </a:t>
            </a:r>
          </a:p>
          <a:p>
            <a:pPr marL="0" indent="0">
              <a:buNone/>
            </a:pPr>
            <a:r>
              <a:rPr lang="en-US" dirty="0"/>
              <a:t>&gt;&gt;medical therapy or </a:t>
            </a:r>
          </a:p>
          <a:p>
            <a:pPr marL="0" indent="0">
              <a:buNone/>
            </a:pPr>
            <a:r>
              <a:rPr lang="en-US" dirty="0"/>
              <a:t>&gt;&gt;medical therapy with revascularization is a more appropriate strategy.</a:t>
            </a:r>
          </a:p>
          <a:p>
            <a:pPr marL="0" indent="0">
              <a:buNone/>
            </a:pPr>
            <a:endParaRPr lang="en-US" dirty="0"/>
          </a:p>
          <a:p>
            <a:endParaRPr lang="en-US" dirty="0"/>
          </a:p>
        </p:txBody>
      </p:sp>
    </p:spTree>
    <p:extLst>
      <p:ext uri="{BB962C8B-B14F-4D97-AF65-F5344CB8AC3E}">
        <p14:creationId xmlns:p14="http://schemas.microsoft.com/office/powerpoint/2010/main" val="46147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principal options for revascularization :</a:t>
            </a:r>
          </a:p>
        </p:txBody>
      </p:sp>
      <p:sp>
        <p:nvSpPr>
          <p:cNvPr id="3" name="Content Placeholder 2"/>
          <p:cNvSpPr>
            <a:spLocks noGrp="1"/>
          </p:cNvSpPr>
          <p:nvPr>
            <p:ph idx="1"/>
          </p:nvPr>
        </p:nvSpPr>
        <p:spPr/>
        <p:txBody>
          <a:bodyPr>
            <a:normAutofit fontScale="92500" lnSpcReduction="10000"/>
          </a:bodyPr>
          <a:lstStyle/>
          <a:p>
            <a:r>
              <a:rPr lang="en-US" dirty="0"/>
              <a:t>Percutaneous coronary intervention (PCI) with stenting.</a:t>
            </a:r>
          </a:p>
          <a:p>
            <a:endParaRPr lang="en-US" dirty="0"/>
          </a:p>
          <a:p>
            <a:r>
              <a:rPr lang="en-US" dirty="0"/>
              <a:t>Coronary artery bypass graft surgery (CABG)</a:t>
            </a:r>
          </a:p>
          <a:p>
            <a:endParaRPr lang="en-US" dirty="0"/>
          </a:p>
          <a:p>
            <a:endParaRPr lang="en-US" dirty="0"/>
          </a:p>
          <a:p>
            <a:pPr marL="0" indent="0">
              <a:buNone/>
            </a:pPr>
            <a:r>
              <a:rPr lang="en-US" b="1" dirty="0">
                <a:solidFill>
                  <a:srgbClr val="FF0000"/>
                </a:solidFill>
              </a:rPr>
              <a:t>Regardless of which method of revascularization is used, aggressive risk-factor modification is necessary in all patients</a:t>
            </a:r>
          </a:p>
        </p:txBody>
      </p:sp>
    </p:spTree>
    <p:extLst>
      <p:ext uri="{BB962C8B-B14F-4D97-AF65-F5344CB8AC3E}">
        <p14:creationId xmlns:p14="http://schemas.microsoft.com/office/powerpoint/2010/main" val="260579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INDICATIONS FOR REVASCULARIZATION</a:t>
            </a:r>
            <a:endParaRPr lang="en-US" sz="3600" dirty="0"/>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r>
              <a:rPr lang="en-US" dirty="0"/>
              <a:t>Patients with activity-limiting symptoms despite maximum medical therapy.</a:t>
            </a:r>
          </a:p>
          <a:p>
            <a:endParaRPr lang="en-US" dirty="0"/>
          </a:p>
          <a:p>
            <a:r>
              <a:rPr lang="en-US" dirty="0"/>
              <a:t>Active patients who want PCI for improved quality of life compared to medical therapy, such as those who are not tolerating medical therapy well, or who want to increase their activity level.</a:t>
            </a:r>
          </a:p>
          <a:p>
            <a:endParaRPr lang="en-US" dirty="0"/>
          </a:p>
          <a:p>
            <a:r>
              <a:rPr lang="en-US" dirty="0"/>
              <a:t>Patients with anatomy for which revascularization has a proven survival benefit such as significant left main coronary artery disease (greater than 50% luminal narrowing) or </a:t>
            </a:r>
            <a:r>
              <a:rPr lang="en-US" dirty="0" err="1"/>
              <a:t>multivessel</a:t>
            </a:r>
            <a:r>
              <a:rPr lang="en-US" dirty="0"/>
              <a:t> coronary artery disease with a reduction of left ventricular ejection fraction and a large area of potentially ischemic myocardium.</a:t>
            </a:r>
          </a:p>
          <a:p>
            <a:endParaRPr lang="en-US" dirty="0"/>
          </a:p>
        </p:txBody>
      </p:sp>
    </p:spTree>
    <p:extLst>
      <p:ext uri="{BB962C8B-B14F-4D97-AF65-F5344CB8AC3E}">
        <p14:creationId xmlns:p14="http://schemas.microsoft.com/office/powerpoint/2010/main" val="227943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PCI VS CABG </a:t>
            </a:r>
          </a:p>
        </p:txBody>
      </p:sp>
      <p:sp>
        <p:nvSpPr>
          <p:cNvPr id="3" name="Content Placeholder 2"/>
          <p:cNvSpPr>
            <a:spLocks noGrp="1"/>
          </p:cNvSpPr>
          <p:nvPr>
            <p:ph idx="1"/>
          </p:nvPr>
        </p:nvSpPr>
        <p:spPr/>
        <p:txBody>
          <a:bodyPr>
            <a:normAutofit fontScale="85000" lnSpcReduction="20000"/>
          </a:bodyPr>
          <a:lstStyle/>
          <a:p>
            <a:r>
              <a:rPr lang="en-US" dirty="0"/>
              <a:t>Patients with single-vessel disease&gt;&gt;PCI with drug-eluting stents.</a:t>
            </a:r>
          </a:p>
          <a:p>
            <a:r>
              <a:rPr lang="en-US" dirty="0"/>
              <a:t>Patients with two-vessel disease involving the right and circumflex coronary arteries&gt;&gt;PCI with drug-eluting stents.</a:t>
            </a:r>
          </a:p>
          <a:p>
            <a:r>
              <a:rPr lang="en-US" dirty="0"/>
              <a:t>Patients with disease of the left anterior descending and either right or circumflex coronary arteries&gt;&gt; </a:t>
            </a:r>
            <a:r>
              <a:rPr lang="en-US" dirty="0">
                <a:solidFill>
                  <a:srgbClr val="FF0000"/>
                </a:solidFill>
              </a:rPr>
              <a:t>CABG</a:t>
            </a:r>
            <a:r>
              <a:rPr lang="en-US" dirty="0"/>
              <a:t> </a:t>
            </a:r>
          </a:p>
          <a:p>
            <a:r>
              <a:rPr lang="en-US" dirty="0"/>
              <a:t>Patients with three-vessel disease&gt;&gt;</a:t>
            </a:r>
            <a:r>
              <a:rPr lang="en-US" dirty="0">
                <a:solidFill>
                  <a:srgbClr val="FF0000"/>
                </a:solidFill>
              </a:rPr>
              <a:t>CABG</a:t>
            </a:r>
            <a:r>
              <a:rPr lang="en-US" dirty="0"/>
              <a:t>.</a:t>
            </a:r>
          </a:p>
          <a:p>
            <a:r>
              <a:rPr lang="en-US" dirty="0"/>
              <a:t>Patients with two- or three-vessel disease in whom </a:t>
            </a:r>
            <a:r>
              <a:rPr lang="en-US" b="1" dirty="0"/>
              <a:t>complete revascularization</a:t>
            </a:r>
            <a:r>
              <a:rPr lang="en-US" dirty="0"/>
              <a:t> cannot be accomplished by PCI&gt;&gt; </a:t>
            </a:r>
            <a:r>
              <a:rPr lang="en-US" dirty="0">
                <a:solidFill>
                  <a:srgbClr val="FF0000"/>
                </a:solidFill>
              </a:rPr>
              <a:t>CABG</a:t>
            </a:r>
            <a:r>
              <a:rPr lang="en-US" dirty="0"/>
              <a:t>.</a:t>
            </a:r>
          </a:p>
        </p:txBody>
      </p:sp>
    </p:spTree>
    <p:extLst>
      <p:ext uri="{BB962C8B-B14F-4D97-AF65-F5344CB8AC3E}">
        <p14:creationId xmlns:p14="http://schemas.microsoft.com/office/powerpoint/2010/main" val="397608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1150</Words>
  <Application>Microsoft Office PowerPoint</Application>
  <PresentationFormat>عرض على الشاشة (4:3)</PresentationFormat>
  <Paragraphs>159</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Office Theme</vt:lpstr>
      <vt:lpstr> CABG  </vt:lpstr>
      <vt:lpstr>عرض تقديمي في PowerPoint</vt:lpstr>
      <vt:lpstr>عرض تقديمي في PowerPoint</vt:lpstr>
      <vt:lpstr>Coronary Artery Disease CAD </vt:lpstr>
      <vt:lpstr>Risk factors for CAD</vt:lpstr>
      <vt:lpstr>عرض تقديمي في PowerPoint</vt:lpstr>
      <vt:lpstr>Two principal options for revascularization :</vt:lpstr>
      <vt:lpstr>INDICATIONS FOR REVASCULARIZATION</vt:lpstr>
      <vt:lpstr>PCI VS CABG </vt:lpstr>
      <vt:lpstr>CABG </vt:lpstr>
      <vt:lpstr>CABG </vt:lpstr>
      <vt:lpstr>CABG </vt:lpstr>
      <vt:lpstr>  Preoperative assessment.</vt:lpstr>
      <vt:lpstr>عرض تقديمي في PowerPoint</vt:lpstr>
      <vt:lpstr> Arterial Conduits </vt:lpstr>
      <vt:lpstr> Arterial Conduits </vt:lpstr>
      <vt:lpstr>Vein grafts </vt:lpstr>
      <vt:lpstr>Patency rate </vt:lpstr>
      <vt:lpstr>Incision </vt:lpstr>
      <vt:lpstr>Median Sternotomy</vt:lpstr>
      <vt:lpstr>Cardiopulmonary bypass</vt:lpstr>
      <vt:lpstr>عرض تقديمي في PowerPoint</vt:lpstr>
      <vt:lpstr>The normal physiologic functions of the heart and lungs, including circulation of blood, oxygenation, and ventilation, are temporarily taken over by the CPB machine so that other end organs remain adequately oxygenated and perfused.  </vt:lpstr>
      <vt:lpstr>Cardioplegia</vt:lpstr>
      <vt:lpstr>Off-pump CABG</vt:lpstr>
      <vt:lpstr>Off-pump CABG</vt:lpstr>
      <vt:lpstr>MIDCAB</vt:lpstr>
      <vt:lpstr>OPERATIVE MORTALITY</vt:lpstr>
      <vt:lpstr>Factors have been demonstrated to influence the rate of operative mortality after CABG: </vt:lpstr>
      <vt:lpstr>General recommendations for preventive measures to minimize the risk of both morbidity and mortality after CABG :</vt:lpstr>
      <vt:lpstr>Non-cardiac complications related to CABG</vt:lpstr>
      <vt:lpstr>Major early cardiac complications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Ashbal</dc:creator>
  <cp:lastModifiedBy>Ahmad Maaitah</cp:lastModifiedBy>
  <cp:revision>34</cp:revision>
  <dcterms:created xsi:type="dcterms:W3CDTF">2021-11-23T11:01:39Z</dcterms:created>
  <dcterms:modified xsi:type="dcterms:W3CDTF">2021-11-25T03:43:13Z</dcterms:modified>
</cp:coreProperties>
</file>