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udio/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54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56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9884-D3B9-40C0-9508-7951188A7057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3EB-4ACF-45B0-ACC1-257DC8141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3EB-4ACF-45B0-ACC1-257DC81412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0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08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5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632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88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3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2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0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9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6C41217-897B-4BDC-8680-684145EA734E}" type="datetimeFigureOut">
              <a:rPr lang="en-US" smtClean="0"/>
              <a:pPr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CEFF9CE-0726-4FF0-BF32-6853F519E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xt-DXsMKD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 modalities of imaging </a:t>
            </a:r>
            <a:br>
              <a:rPr lang="en-US" dirty="0" smtClean="0"/>
            </a:br>
            <a:r>
              <a:rPr lang="en-US" dirty="0" smtClean="0"/>
              <a:t>2022-2023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HANA QUDSIEH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61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 CT ANGULATION SEEN IN SCOUT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2" y="2005446"/>
            <a:ext cx="4173865" cy="432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24313" cy="45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07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513426" cy="72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03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69636"/>
            <a:ext cx="10058400" cy="712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62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Densities description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810000" cy="450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036618" y="3131127"/>
            <a:ext cx="2133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91200" y="3131127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131127"/>
            <a:ext cx="200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FLUID </a:t>
            </a:r>
          </a:p>
          <a:p>
            <a:r>
              <a:rPr lang="en-US" dirty="0" smtClean="0"/>
              <a:t>DENSITY</a:t>
            </a:r>
          </a:p>
          <a:p>
            <a:r>
              <a:rPr lang="en-US" dirty="0" smtClean="0"/>
              <a:t>(HYPODENSE)</a:t>
            </a:r>
          </a:p>
          <a:p>
            <a:r>
              <a:rPr lang="en-US" dirty="0" smtClean="0"/>
              <a:t>OR CSF DENSITY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3169227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HYPERDENSE</a:t>
            </a:r>
          </a:p>
          <a:p>
            <a:r>
              <a:rPr lang="en-US" dirty="0" smtClean="0"/>
              <a:t>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94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775335"/>
            <a:ext cx="5348855" cy="585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895600" y="3046631"/>
            <a:ext cx="920895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70348" y="3429000"/>
            <a:ext cx="35433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HYPODENSE</a:t>
            </a:r>
          </a:p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06255" y="3733800"/>
            <a:ext cx="182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HYPODENSE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82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9460"/>
            <a:ext cx="5086350" cy="59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600200" y="2590800"/>
            <a:ext cx="2362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1386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ISODENSE </a:t>
            </a:r>
          </a:p>
          <a:p>
            <a:r>
              <a:rPr lang="en-US" dirty="0" smtClean="0"/>
              <a:t>LESION</a:t>
            </a:r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1905000" y="4800600"/>
            <a:ext cx="8763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2042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HYPODENSE</a:t>
            </a:r>
          </a:p>
          <a:p>
            <a:r>
              <a:rPr lang="en-US" dirty="0" smtClean="0"/>
              <a:t>SUBCAUTANOUS </a:t>
            </a:r>
          </a:p>
          <a:p>
            <a:r>
              <a:rPr lang="en-US" dirty="0" smtClean="0"/>
              <a:t>FAT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00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0" y="974725"/>
            <a:ext cx="4572000" cy="473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CONTRAST MEDIA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92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WITHOUT </a:t>
            </a:r>
          </a:p>
          <a:p>
            <a:r>
              <a:rPr lang="en-US" dirty="0" smtClean="0"/>
              <a:t>CONTRAST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CONTRAST                                   with CM (enhanced ) the subarachnoid spaces are </a:t>
            </a:r>
            <a:r>
              <a:rPr lang="en-US" dirty="0" err="1" smtClean="0"/>
              <a:t>hyperdense</a:t>
            </a:r>
            <a:r>
              <a:rPr lang="en-US" dirty="0" smtClean="0"/>
              <a:t>                                               are </a:t>
            </a:r>
            <a:r>
              <a:rPr lang="en-US" dirty="0" err="1" smtClean="0"/>
              <a:t>hyperdense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36"/>
            <a:ext cx="3381240" cy="610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286000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CM (non enhanced) 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46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I.V. CONTRAST </a:t>
            </a:r>
            <a:r>
              <a:rPr lang="en-US" dirty="0" smtClean="0"/>
              <a:t>MEDIA</a:t>
            </a:r>
            <a:br>
              <a:rPr lang="en-US" dirty="0" smtClean="0"/>
            </a:br>
            <a:r>
              <a:rPr lang="en-US" sz="2200" dirty="0" smtClean="0"/>
              <a:t>NICM:NON IODINATED CONTRAST MEDIA</a:t>
            </a: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OF CONTRAST</a:t>
            </a:r>
          </a:p>
          <a:p>
            <a:pPr algn="l"/>
            <a:r>
              <a:rPr lang="en-US" dirty="0" smtClean="0"/>
              <a:t>1-TUMOUR: DIFFERENT TUMOURS HAVE DIFFERENT PATTERN OF ENHANCEMENT.</a:t>
            </a:r>
          </a:p>
          <a:p>
            <a:pPr algn="l"/>
            <a:r>
              <a:rPr lang="en-US" dirty="0" smtClean="0"/>
              <a:t>2-INFECTION. LIKE ABCESS </a:t>
            </a:r>
          </a:p>
          <a:p>
            <a:pPr algn="l"/>
            <a:r>
              <a:rPr lang="en-US" dirty="0" smtClean="0"/>
              <a:t>3-VASCULAR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36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ENHANCEMENT :UPTAKE OF CONTRAST MEDIA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8" y="2362200"/>
            <a:ext cx="5046520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81600" y="3810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381000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9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"/>
            <a:ext cx="4114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ABCESS:RING ENHANCEMENT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r="-541" b="17440"/>
          <a:stretch/>
        </p:blipFill>
        <p:spPr bwMode="auto">
          <a:xfrm>
            <a:off x="762000" y="1371600"/>
            <a:ext cx="6791960" cy="396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69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2488"/>
            <a:ext cx="5486400" cy="6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29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en-US" dirty="0" err="1" smtClean="0"/>
              <a:t>Mca</a:t>
            </a:r>
            <a:r>
              <a:rPr lang="en-US" dirty="0" smtClean="0"/>
              <a:t> ANEURYSM IN </a:t>
            </a:r>
            <a:r>
              <a:rPr lang="en-US" dirty="0" err="1" smtClean="0"/>
              <a:t>cta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676400"/>
            <a:ext cx="542040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78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2" y="0"/>
            <a:ext cx="900062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639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2" y="76201"/>
            <a:ext cx="933623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57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045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28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82000" cy="409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1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472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189801" cy="64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28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VIDEO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EVER SEEN MRI MACHINE ???????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WOULD YOU LIKE TO GO WITH TOMAS TO SEE HIM SCANNED WITH MRI</a:t>
            </a:r>
            <a:r>
              <a:rPr lang="en-US" dirty="0" smtClean="0"/>
              <a:t>????</a:t>
            </a:r>
            <a:endParaRPr lang="en-US" dirty="0"/>
          </a:p>
          <a:p>
            <a:r>
              <a:rPr lang="en-US" dirty="0" smtClean="0"/>
              <a:t>LETS GOOOOOOOOOOOO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youtu.be/bxt-DXsMKDc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>
                <a:solidFill>
                  <a:srgbClr val="FF0000"/>
                </a:solidFill>
              </a:rPr>
              <a:t>…..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88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TO NOTICE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1-SHAPE OF MACHINE</a:t>
            </a:r>
          </a:p>
          <a:p>
            <a:pPr algn="l"/>
            <a:r>
              <a:rPr lang="en-US" dirty="0" smtClean="0"/>
              <a:t>2-SAFTEY MEASURES</a:t>
            </a:r>
          </a:p>
          <a:p>
            <a:pPr algn="l"/>
            <a:r>
              <a:rPr lang="en-US" dirty="0" smtClean="0"/>
              <a:t>2-DURATION OF SCAN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en-US" dirty="0" smtClean="0"/>
              <a:t>T1WI’S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24000"/>
            <a:ext cx="3657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12563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57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 SCAN (CAT SCAN)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9791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en-US" dirty="0" smtClean="0"/>
              <a:t>T2WI’S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990600"/>
            <a:ext cx="3429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45823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RECOGNITION:</a:t>
            </a:r>
          </a:p>
          <a:p>
            <a:r>
              <a:rPr lang="en-US" dirty="0" smtClean="0"/>
              <a:t>1-WHITE MATTER IS DARKER</a:t>
            </a:r>
          </a:p>
          <a:p>
            <a:r>
              <a:rPr lang="en-US" dirty="0" smtClean="0"/>
              <a:t>2-FLUID IS BRIGHT</a:t>
            </a:r>
          </a:p>
          <a:p>
            <a:r>
              <a:rPr lang="en-US" dirty="0" smtClean="0"/>
              <a:t>3-SIGNAL VOIDE BLOOD FLOW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USEFUL IN MOST LESIONS BUT CANNOT</a:t>
            </a:r>
          </a:p>
          <a:p>
            <a:r>
              <a:rPr lang="en-US" dirty="0" smtClean="0"/>
              <a:t>DISTINGUISH EDEMA FROM 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01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VS T2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8692"/>
            <a:ext cx="4298534" cy="520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8691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15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331" y="2537619"/>
            <a:ext cx="22764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4024"/>
            <a:ext cx="2794372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8551" y="2419989"/>
            <a:ext cx="79701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</a:schemeClr>
                </a:solidFill>
              </a:rPr>
              <a:t>RECOVERY</a:t>
            </a: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45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 VS FLAIR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331" y="2537619"/>
            <a:ext cx="22764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5" y="1715262"/>
            <a:ext cx="3276600" cy="44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26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en-US" dirty="0" smtClean="0"/>
              <a:t>CSF OR EDEMA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981200"/>
            <a:ext cx="7629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67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en-US" dirty="0" smtClean="0"/>
              <a:t>GRADIENT ECHO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0473"/>
            <a:ext cx="816996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19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VS 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2" y="2362200"/>
            <a:ext cx="7793182" cy="391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91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DWI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1066800"/>
            <a:ext cx="7696200" cy="49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98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1295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142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18"/>
            <a:ext cx="899802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347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27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2011" r="-262" b="-4935"/>
          <a:stretch/>
        </p:blipFill>
        <p:spPr bwMode="auto">
          <a:xfrm>
            <a:off x="0" y="1371600"/>
            <a:ext cx="868638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572000"/>
            <a:ext cx="27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LESION IS :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1-HYPOINTENSE ON T1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2-HYPERINTWNSE ON T2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3-ENHANCED POST </a:t>
            </a:r>
            <a:r>
              <a:rPr lang="en-US" sz="1200" dirty="0" err="1" smtClean="0">
                <a:solidFill>
                  <a:schemeClr val="bg1"/>
                </a:solidFill>
              </a:rPr>
              <a:t>Gd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4-NO FLUID RESTRECTION IN DWI’S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70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ACCIDENTS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081" y="30805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4694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081" y="3075781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40988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694" y="3113881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0078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hen MRIs Go Wrong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150" y="2191296"/>
            <a:ext cx="6446838" cy="3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82906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905000"/>
            <a:ext cx="4720154" cy="41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3027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019" y="316150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3063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MRI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oogle.com/url?sa=i&amp;url=https%3A%2F%2Fm.facebook.com%2FTheInfographicsShow%2Fvideos%2Ffreak-mri-accident-worst-ways-to-die%2F688955358391007%2F&amp;psig=AOvVaw3a_1EqDAf-y3o5hn3E8mjv&amp;ust=1632852802350000&amp;source=images&amp;cd=vfe&amp;ved=2ahUKEwi4m6fr4J_zAhUFexoKHb4KACcQr4kDegUIARCQAg</a:t>
            </a:r>
          </a:p>
        </p:txBody>
      </p:sp>
    </p:spTree>
    <p:extLst>
      <p:ext uri="{BB962C8B-B14F-4D97-AF65-F5344CB8AC3E}">
        <p14:creationId xmlns:p14="http://schemas.microsoft.com/office/powerpoint/2010/main" val="2756189459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Other Modalities of </a:t>
            </a:r>
            <a:r>
              <a:rPr lang="en-US" sz="3200" dirty="0" err="1" smtClean="0"/>
              <a:t>neurovasculature</a:t>
            </a:r>
            <a:r>
              <a:rPr lang="en-US" sz="3200" dirty="0" smtClean="0"/>
              <a:t> imaging will be discussed later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Modalities of imaging to study </a:t>
            </a:r>
            <a:r>
              <a:rPr lang="en-US" dirty="0" err="1" smtClean="0"/>
              <a:t>neurovasculature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MRA</a:t>
            </a:r>
          </a:p>
          <a:p>
            <a:r>
              <a:rPr lang="en-US" dirty="0" smtClean="0"/>
              <a:t>CTA</a:t>
            </a:r>
          </a:p>
          <a:p>
            <a:r>
              <a:rPr lang="en-US" dirty="0" smtClean="0"/>
              <a:t>DSA</a:t>
            </a:r>
          </a:p>
          <a:p>
            <a:r>
              <a:rPr lang="en-US" dirty="0" smtClean="0"/>
              <a:t>Doppler ULTRASOUND(Transcranial /</a:t>
            </a:r>
            <a:r>
              <a:rPr lang="en-US" dirty="0" err="1" smtClean="0"/>
              <a:t>NECk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MRV</a:t>
            </a:r>
          </a:p>
          <a:p>
            <a:r>
              <a:rPr lang="en-US" dirty="0" smtClean="0"/>
              <a:t>CTV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4404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ORIENTATION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6103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 SCAN (PATIENT SPEECH)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WATCH THIS VIDEO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/>
              <a:t>https://youtu.be/XDZR6QPOMiE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07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Axial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17621"/>
            <a:ext cx="3581400" cy="417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676400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553200"/>
            <a:ext cx="9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6576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657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73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Orientation</a:t>
            </a:r>
            <a:br>
              <a:rPr lang="en-US" dirty="0" smtClean="0"/>
            </a:br>
            <a:r>
              <a:rPr lang="en-US" dirty="0" smtClean="0"/>
              <a:t>Axial MRI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609" y="1828800"/>
            <a:ext cx="268391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90500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6446" y="6400800"/>
            <a:ext cx="9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9624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962400"/>
            <a:ext cx="38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04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Superior and inferior levels in axial scanning obtained by changing the slides ups and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04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Orientation</a:t>
            </a:r>
            <a:br>
              <a:rPr lang="en-US" dirty="0" smtClean="0"/>
            </a:br>
            <a:r>
              <a:rPr lang="en-US" dirty="0" smtClean="0"/>
              <a:t>Sagittal MRI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296" y="1828800"/>
            <a:ext cx="408054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19812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Upper(superior)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1883" y="6477000"/>
            <a:ext cx="17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(inferior)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0386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038600"/>
            <a:ext cx="9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45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 and left images obtained by moving scanned slides to the </a:t>
            </a:r>
            <a:r>
              <a:rPr lang="en-US" dirty="0" err="1" smtClean="0"/>
              <a:t>Rt</a:t>
            </a:r>
            <a:r>
              <a:rPr lang="en-US" dirty="0" smtClean="0"/>
              <a:t> and Lt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21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Orientation</a:t>
            </a:r>
            <a:br>
              <a:rPr lang="en-US" dirty="0" smtClean="0"/>
            </a:br>
            <a:r>
              <a:rPr lang="en-US" dirty="0" smtClean="0"/>
              <a:t>Coronal MRI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814" y="1295400"/>
            <a:ext cx="279084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6269" y="171796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400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0386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422326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9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and posterior images obtained by changing the </a:t>
            </a:r>
            <a:r>
              <a:rPr lang="en-US" dirty="0" err="1" smtClean="0"/>
              <a:t>the</a:t>
            </a:r>
            <a:r>
              <a:rPr lang="en-US" dirty="0" smtClean="0"/>
              <a:t> scanned images from anterior to posterior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92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1143001"/>
            <a:ext cx="4684436" cy="4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TO NOTICE AFTER THE FORMER VIDEO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1.SHAPE OF CAT MACHINE</a:t>
            </a:r>
          </a:p>
          <a:p>
            <a:pPr algn="l"/>
            <a:r>
              <a:rPr lang="en-US" dirty="0" smtClean="0"/>
              <a:t>2-DURATION OF SCAN</a:t>
            </a:r>
          </a:p>
          <a:p>
            <a:pPr algn="l"/>
            <a:r>
              <a:rPr lang="en-US" dirty="0" smtClean="0"/>
              <a:t>3-WHAT DID HER FATHER WEAR IN CAT ROOM?? WHY???</a:t>
            </a:r>
          </a:p>
          <a:p>
            <a:pPr algn="l"/>
            <a:r>
              <a:rPr lang="en-US" dirty="0" smtClean="0"/>
              <a:t>4-WHERE DID THE TECHNICIAN SIT FOR MONITORING??? AND WHY??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45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SCAN TECHNIQUE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BASIC MECHNISM ???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https://youtu.be/tqGmqRrxajQ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84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(CAT )SCAN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IS MULTIPLE </a:t>
            </a:r>
            <a:r>
              <a:rPr lang="en-US" sz="3000" b="1" dirty="0" smtClean="0">
                <a:solidFill>
                  <a:srgbClr val="FF0000"/>
                </a:solidFill>
              </a:rPr>
              <a:t>X-RAYS</a:t>
            </a:r>
            <a:r>
              <a:rPr lang="en-US" dirty="0" smtClean="0"/>
              <a:t> BEAM THAT PENETRATE THE SCANNED AREA AND RECEIVED BY DETECTORS AND THEN ANALYSED BY COMPUTER </a:t>
            </a:r>
          </a:p>
          <a:p>
            <a:endParaRPr lang="en-US" dirty="0"/>
          </a:p>
          <a:p>
            <a:pPr algn="l"/>
            <a:r>
              <a:rPr lang="en-US" dirty="0" smtClean="0"/>
              <a:t>INDICATION OF BRAIN CT:</a:t>
            </a:r>
          </a:p>
          <a:p>
            <a:pPr algn="l"/>
            <a:r>
              <a:rPr lang="en-US" dirty="0" smtClean="0"/>
              <a:t>1-HEAD INJURY.</a:t>
            </a:r>
          </a:p>
          <a:p>
            <a:pPr algn="l"/>
            <a:r>
              <a:rPr lang="en-US" dirty="0" smtClean="0"/>
              <a:t>2-HEAD INFECTION  (IN A COMBINATION WITH CONTRAST MEDIA)</a:t>
            </a:r>
          </a:p>
          <a:p>
            <a:pPr algn="l"/>
            <a:r>
              <a:rPr lang="en-US" dirty="0" smtClean="0"/>
              <a:t>3-BRAIN HEMORRHAGE (SENSITIVE)</a:t>
            </a:r>
          </a:p>
          <a:p>
            <a:pPr algn="l"/>
            <a:r>
              <a:rPr lang="en-US" dirty="0" smtClean="0"/>
              <a:t>4-STROKE WE MAY NEED CTA (STUDY OF VESSEL WITH CONTRAST MEDIA).</a:t>
            </a:r>
          </a:p>
          <a:p>
            <a:pPr algn="l"/>
            <a:r>
              <a:rPr lang="en-US" dirty="0" smtClean="0"/>
              <a:t>5-INCREASE INTRACRANIAL PRESSURE (HYDROCEPHALUS)</a:t>
            </a:r>
          </a:p>
          <a:p>
            <a:pPr algn="l"/>
            <a:r>
              <a:rPr lang="en-US" dirty="0" smtClean="0"/>
              <a:t>6-OTHERS; DEMENTIA TUMOR SEIZURE.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5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36"/>
            <a:ext cx="9067800" cy="680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93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