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0"/>
  </p:notesMasterIdLst>
  <p:sldIdLst>
    <p:sldId id="332"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51" r:id="rId69"/>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A1877CD-157D-4DAA-997C-D581786D820F}" type="datetimeFigureOut">
              <a:rPr lang="ar-JO" smtClean="0"/>
              <a:pPr/>
              <a:t>23/12/1441</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1D081F-817A-4C62-AA08-3BFB4478C79B}" type="slidenum">
              <a:rPr lang="ar-JO" smtClean="0"/>
              <a:pPr/>
              <a:t>‹#›</a:t>
            </a:fld>
            <a:endParaRPr lang="ar-JO"/>
          </a:p>
        </p:txBody>
      </p:sp>
    </p:spTree>
    <p:extLst>
      <p:ext uri="{BB962C8B-B14F-4D97-AF65-F5344CB8AC3E}">
        <p14:creationId xmlns:p14="http://schemas.microsoft.com/office/powerpoint/2010/main" val="2314429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Bowel Bacterial Overgrowth The normal small intestine has relatively few bacteria residing within it (typically 10&gt;4 </a:t>
            </a:r>
          </a:p>
          <a:p>
            <a:r>
              <a:rPr lang="en-US" dirty="0" err="1" smtClean="0"/>
              <a:t>cfu</a:t>
            </a:r>
            <a:r>
              <a:rPr lang="en-US" dirty="0" smtClean="0"/>
              <a:t>/cc). Various conditions such as short bowel syndrome, </a:t>
            </a:r>
            <a:r>
              <a:rPr lang="en-US" dirty="0" err="1" smtClean="0"/>
              <a:t>pseudoobstruction</a:t>
            </a:r>
            <a:r>
              <a:rPr lang="en-US" dirty="0" smtClean="0"/>
              <a:t>, bowel strictures, and malnutrition may result in overgrowth of aerobic and anaerobic bacteria in the small bowel. Symptoms of abdominal pain and diarrhea arise as bile acids are </a:t>
            </a:r>
            <a:r>
              <a:rPr lang="en-US" dirty="0" err="1" smtClean="0"/>
              <a:t>deconjugated</a:t>
            </a:r>
            <a:r>
              <a:rPr lang="en-US" dirty="0" smtClean="0"/>
              <a:t> and fatty acids </a:t>
            </a:r>
            <a:r>
              <a:rPr lang="en-US" dirty="0" err="1" smtClean="0"/>
              <a:t>hydroxylated</a:t>
            </a:r>
            <a:r>
              <a:rPr lang="en-US" dirty="0" smtClean="0"/>
              <a:t> by bacteria. These processes lead to an osmotic diarrhea. The diagnosis can be made by an early and late rise in breath hydrogen with </a:t>
            </a:r>
            <a:r>
              <a:rPr lang="en-US" dirty="0" err="1" smtClean="0"/>
              <a:t>lactulose</a:t>
            </a:r>
            <a:r>
              <a:rPr lang="en-US" dirty="0" smtClean="0"/>
              <a:t> testing as the undigested </a:t>
            </a:r>
            <a:r>
              <a:rPr lang="en-US" dirty="0" err="1" smtClean="0"/>
              <a:t>lactulose</a:t>
            </a:r>
            <a:r>
              <a:rPr lang="en-US" dirty="0" smtClean="0"/>
              <a:t> reaches the small bowel and then the colon. Treatment is with </a:t>
            </a:r>
            <a:r>
              <a:rPr lang="en-US" dirty="0" err="1" smtClean="0"/>
              <a:t>metronidazole</a:t>
            </a:r>
            <a:r>
              <a:rPr lang="en-US" dirty="0" smtClean="0"/>
              <a:t> or with </a:t>
            </a:r>
            <a:r>
              <a:rPr lang="en-US" dirty="0" err="1" smtClean="0"/>
              <a:t>nonabsorbable</a:t>
            </a:r>
            <a:r>
              <a:rPr lang="en-US" dirty="0" smtClean="0"/>
              <a:t> </a:t>
            </a:r>
            <a:r>
              <a:rPr lang="en-US" dirty="0" err="1" smtClean="0"/>
              <a:t>rifaximin</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3</a:t>
            </a:fld>
            <a:endParaRPr lang="en-US"/>
          </a:p>
        </p:txBody>
      </p:sp>
    </p:spTree>
    <p:extLst>
      <p:ext uri="{BB962C8B-B14F-4D97-AF65-F5344CB8AC3E}">
        <p14:creationId xmlns:p14="http://schemas.microsoft.com/office/powerpoint/2010/main" val="272150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Blood tests should include routine complete blood cell count to evaluate for anemia and </a:t>
            </a:r>
            <a:r>
              <a:rPr lang="en-US" dirty="0" err="1" smtClean="0"/>
              <a:t>thrombocytosis</a:t>
            </a:r>
            <a:r>
              <a:rPr lang="en-US" dirty="0" smtClean="0"/>
              <a:t>, suggesting blood loss and inflammation, respectively. Evaluation of red blood cell characteristics may suggest vitamin B12 or </a:t>
            </a:r>
            <a:r>
              <a:rPr lang="en-US" dirty="0" err="1" smtClean="0"/>
              <a:t>folate</a:t>
            </a:r>
            <a:r>
              <a:rPr lang="en-US" dirty="0" smtClean="0"/>
              <a:t> deficiency in malnutrition. White blood cell count and differential and immunoglobulin analysis screen for immune disorders. Erythrocyte sedimentation rate and C-reactive protein support inflammation but are nonspecific. Elevated tissue </a:t>
            </a:r>
            <a:r>
              <a:rPr lang="en-US" dirty="0" err="1" smtClean="0"/>
              <a:t>transglutaminase</a:t>
            </a:r>
            <a:r>
              <a:rPr lang="en-US" dirty="0" smtClean="0"/>
              <a:t> immune globulin A (TTG </a:t>
            </a:r>
            <a:r>
              <a:rPr lang="en-US" dirty="0" err="1" smtClean="0"/>
              <a:t>IgA</a:t>
            </a:r>
            <a:r>
              <a:rPr lang="en-US" dirty="0" smtClean="0"/>
              <a:t>) antibody is sensitive and specific for celiac disease, but a low total serum </a:t>
            </a:r>
            <a:r>
              <a:rPr lang="en-US" dirty="0" err="1" smtClean="0"/>
              <a:t>IgA</a:t>
            </a:r>
            <a:r>
              <a:rPr lang="en-US" dirty="0" smtClean="0"/>
              <a:t> level may result in a false-negative test. Measurements of albumin and </a:t>
            </a:r>
            <a:r>
              <a:rPr lang="en-US" dirty="0" err="1" smtClean="0"/>
              <a:t>prealbumin</a:t>
            </a:r>
            <a:r>
              <a:rPr lang="en-US" dirty="0" smtClean="0"/>
              <a:t> may be obtained to reflect low dietary protein intake. (13) Levels of the fat soluble vitamins A, 25-OH vitamin D, vitamin E, and vitamin K (reflected by </a:t>
            </a:r>
            <a:r>
              <a:rPr lang="en-US" dirty="0" err="1" smtClean="0"/>
              <a:t>prothrombin</a:t>
            </a:r>
            <a:r>
              <a:rPr lang="en-US" dirty="0" smtClean="0"/>
              <a:t> time) may be measured if fat </a:t>
            </a:r>
            <a:r>
              <a:rPr lang="en-US" dirty="0" err="1" smtClean="0"/>
              <a:t>malabsorption</a:t>
            </a:r>
            <a:r>
              <a:rPr lang="en-US" dirty="0" smtClean="0"/>
              <a:t> is suspected.</a:t>
            </a:r>
            <a:endParaRPr lang="ar-JO" dirty="0" smtClean="0"/>
          </a:p>
          <a:p>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18</a:t>
            </a:fld>
            <a:endParaRPr lang="en-US"/>
          </a:p>
        </p:txBody>
      </p:sp>
    </p:spTree>
    <p:extLst>
      <p:ext uri="{BB962C8B-B14F-4D97-AF65-F5344CB8AC3E}">
        <p14:creationId xmlns:p14="http://schemas.microsoft.com/office/powerpoint/2010/main" val="115435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286E1BB1-5F45-41AB-8037-FF725FBE453D}" type="slidenum">
              <a:rPr lang="en-US" smtClean="0"/>
              <a:pPr>
                <a:defRPr/>
              </a:pPr>
              <a:t>20</a:t>
            </a:fld>
            <a:endParaRPr lang="en-US" smtClean="0"/>
          </a:p>
        </p:txBody>
      </p:sp>
    </p:spTree>
    <p:extLst>
      <p:ext uri="{BB962C8B-B14F-4D97-AF65-F5344CB8AC3E}">
        <p14:creationId xmlns:p14="http://schemas.microsoft.com/office/powerpoint/2010/main" val="426690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latin typeface="+mn-lt"/>
                <a:ea typeface="+mn-ea"/>
                <a:cs typeface="+mn-cs"/>
              </a:rPr>
              <a:t>To establish</a:t>
            </a:r>
          </a:p>
          <a:p>
            <a:r>
              <a:rPr lang="en-US" sz="1200" kern="1200" dirty="0" smtClean="0">
                <a:solidFill>
                  <a:schemeClr val="tx1"/>
                </a:solidFill>
                <a:latin typeface="+mn-lt"/>
                <a:ea typeface="+mn-ea"/>
                <a:cs typeface="+mn-cs"/>
              </a:rPr>
              <a:t>a diagnosis</a:t>
            </a:r>
          </a:p>
          <a:p>
            <a:r>
              <a:rPr lang="en-US" sz="1200" kern="1200" dirty="0" smtClean="0">
                <a:solidFill>
                  <a:schemeClr val="tx1"/>
                </a:solidFill>
                <a:latin typeface="+mn-lt"/>
                <a:ea typeface="+mn-ea"/>
                <a:cs typeface="+mn-cs"/>
              </a:rPr>
              <a:t>requires</a:t>
            </a:r>
          </a:p>
          <a:p>
            <a:r>
              <a:rPr lang="en-US" sz="1200" kern="1200" dirty="0" smtClean="0">
                <a:solidFill>
                  <a:schemeClr val="tx1"/>
                </a:solidFill>
                <a:latin typeface="+mn-lt"/>
                <a:ea typeface="+mn-ea"/>
                <a:cs typeface="+mn-cs"/>
              </a:rPr>
              <a:t>an</a:t>
            </a:r>
          </a:p>
          <a:p>
            <a:r>
              <a:rPr lang="en-US" sz="1200" kern="1200" dirty="0" smtClean="0">
                <a:solidFill>
                  <a:schemeClr val="tx1"/>
                </a:solidFill>
                <a:latin typeface="+mn-lt"/>
                <a:ea typeface="+mn-ea"/>
                <a:cs typeface="+mn-cs"/>
              </a:rPr>
              <a:t>understanding</a:t>
            </a:r>
          </a:p>
          <a:p>
            <a:r>
              <a:rPr lang="en-US" sz="1200" kern="1200" dirty="0" smtClean="0">
                <a:solidFill>
                  <a:schemeClr val="tx1"/>
                </a:solidFill>
                <a:latin typeface="+mn-lt"/>
                <a:ea typeface="+mn-ea"/>
                <a:cs typeface="+mn-cs"/>
              </a:rPr>
              <a:t>of the</a:t>
            </a:r>
          </a:p>
          <a:p>
            <a:r>
              <a:rPr lang="en-US" sz="1200" kern="1200" dirty="0" smtClean="0">
                <a:solidFill>
                  <a:schemeClr val="tx1"/>
                </a:solidFill>
                <a:latin typeface="+mn-lt"/>
                <a:ea typeface="+mn-ea"/>
                <a:cs typeface="+mn-cs"/>
              </a:rPr>
              <a:t>physiology</a:t>
            </a:r>
          </a:p>
          <a:p>
            <a:r>
              <a:rPr lang="en-US" sz="1200" kern="1200" dirty="0" smtClean="0">
                <a:solidFill>
                  <a:schemeClr val="tx1"/>
                </a:solidFill>
                <a:latin typeface="+mn-lt"/>
                <a:ea typeface="+mn-ea"/>
                <a:cs typeface="+mn-cs"/>
              </a:rPr>
              <a:t>and</a:t>
            </a:r>
          </a:p>
          <a:p>
            <a:r>
              <a:rPr lang="en-US" sz="1200" kern="1200" dirty="0" err="1" smtClean="0">
                <a:solidFill>
                  <a:schemeClr val="tx1"/>
                </a:solidFill>
                <a:latin typeface="+mn-lt"/>
                <a:ea typeface="+mn-ea"/>
                <a:cs typeface="+mn-cs"/>
              </a:rPr>
              <a:t>pathophysiology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 digestion</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absorption.</a:t>
            </a:r>
          </a:p>
          <a:p>
            <a:r>
              <a:rPr lang="en-US" sz="1200" kern="1200" dirty="0" smtClean="0">
                <a:solidFill>
                  <a:schemeClr val="tx1"/>
                </a:solidFill>
                <a:latin typeface="+mn-lt"/>
                <a:ea typeface="+mn-ea"/>
                <a:cs typeface="+mn-cs"/>
              </a:rPr>
              <a:t>Digestion</a:t>
            </a:r>
          </a:p>
          <a:p>
            <a:r>
              <a:rPr lang="en-US" sz="1200" kern="1200" dirty="0" smtClean="0">
                <a:solidFill>
                  <a:schemeClr val="tx1"/>
                </a:solidFill>
                <a:latin typeface="+mn-lt"/>
                <a:ea typeface="+mn-ea"/>
                <a:cs typeface="+mn-cs"/>
              </a:rPr>
              <a:t>begins</a:t>
            </a:r>
          </a:p>
          <a:p>
            <a:r>
              <a:rPr lang="en-US" sz="1200" kern="1200" dirty="0" smtClean="0">
                <a:solidFill>
                  <a:schemeClr val="tx1"/>
                </a:solidFill>
                <a:latin typeface="+mn-lt"/>
                <a:ea typeface="+mn-ea"/>
                <a:cs typeface="+mn-cs"/>
              </a:rPr>
              <a:t>as an</a:t>
            </a:r>
          </a:p>
          <a:p>
            <a:r>
              <a:rPr lang="en-US" sz="1200" kern="1200" dirty="0" err="1" smtClean="0">
                <a:solidFill>
                  <a:schemeClr val="tx1"/>
                </a:solidFill>
                <a:latin typeface="+mn-lt"/>
                <a:ea typeface="+mn-ea"/>
                <a:cs typeface="+mn-cs"/>
              </a:rPr>
              <a:t>intraluminal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event,</a:t>
            </a:r>
          </a:p>
          <a:p>
            <a:r>
              <a:rPr lang="en-US" sz="1200" kern="1200" dirty="0" smtClean="0">
                <a:solidFill>
                  <a:schemeClr val="tx1"/>
                </a:solidFill>
                <a:latin typeface="+mn-lt"/>
                <a:ea typeface="+mn-ea"/>
                <a:cs typeface="+mn-cs"/>
              </a:rPr>
              <a:t>requiring</a:t>
            </a:r>
          </a:p>
          <a:p>
            <a:r>
              <a:rPr lang="en-US" sz="1200" kern="1200" dirty="0" smtClean="0">
                <a:solidFill>
                  <a:schemeClr val="tx1"/>
                </a:solidFill>
                <a:latin typeface="+mn-lt"/>
                <a:ea typeface="+mn-ea"/>
                <a:cs typeface="+mn-cs"/>
              </a:rPr>
              <a:t>oral,</a:t>
            </a:r>
          </a:p>
          <a:p>
            <a:r>
              <a:rPr lang="en-US" sz="1200" kern="1200" dirty="0" smtClean="0">
                <a:solidFill>
                  <a:schemeClr val="tx1"/>
                </a:solidFill>
                <a:latin typeface="+mn-lt"/>
                <a:ea typeface="+mn-ea"/>
                <a:cs typeface="+mn-cs"/>
              </a:rPr>
              <a:t>gastric,</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pancreatic</a:t>
            </a:r>
          </a:p>
          <a:p>
            <a:r>
              <a:rPr lang="en-US" sz="1200" kern="1200" dirty="0" smtClean="0">
                <a:solidFill>
                  <a:schemeClr val="tx1"/>
                </a:solidFill>
                <a:latin typeface="+mn-lt"/>
                <a:ea typeface="+mn-ea"/>
                <a:cs typeface="+mn-cs"/>
              </a:rPr>
              <a:t>enzymes</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bile</a:t>
            </a:r>
          </a:p>
          <a:p>
            <a:r>
              <a:rPr lang="en-US" sz="1200" kern="1200" dirty="0" smtClean="0">
                <a:solidFill>
                  <a:schemeClr val="tx1"/>
                </a:solidFill>
                <a:latin typeface="+mn-lt"/>
                <a:ea typeface="+mn-ea"/>
                <a:cs typeface="+mn-cs"/>
              </a:rPr>
              <a:t>acids</a:t>
            </a:r>
          </a:p>
          <a:p>
            <a:r>
              <a:rPr lang="en-US" sz="1200" kern="1200" dirty="0" smtClean="0">
                <a:solidFill>
                  <a:schemeClr val="tx1"/>
                </a:solidFill>
                <a:latin typeface="+mn-lt"/>
                <a:ea typeface="+mn-ea"/>
                <a:cs typeface="+mn-cs"/>
              </a:rPr>
              <a:t>for</a:t>
            </a:r>
          </a:p>
          <a:p>
            <a:r>
              <a:rPr lang="en-US" sz="1200" kern="1200" dirty="0" smtClean="0">
                <a:solidFill>
                  <a:schemeClr val="tx1"/>
                </a:solidFill>
                <a:latin typeface="+mn-lt"/>
                <a:ea typeface="+mn-ea"/>
                <a:cs typeface="+mn-cs"/>
              </a:rPr>
              <a:t>micelle</a:t>
            </a:r>
          </a:p>
          <a:p>
            <a:r>
              <a:rPr lang="en-US" sz="1200" kern="1200" dirty="0" smtClean="0">
                <a:solidFill>
                  <a:schemeClr val="tx1"/>
                </a:solidFill>
                <a:latin typeface="+mn-lt"/>
                <a:ea typeface="+mn-ea"/>
                <a:cs typeface="+mn-cs"/>
              </a:rPr>
              <a:t>formation.</a:t>
            </a:r>
          </a:p>
          <a:p>
            <a:r>
              <a:rPr lang="en-US" sz="1200" kern="1200" dirty="0" smtClean="0">
                <a:solidFill>
                  <a:schemeClr val="tx1"/>
                </a:solidFill>
                <a:latin typeface="+mn-lt"/>
                <a:ea typeface="+mn-ea"/>
                <a:cs typeface="+mn-cs"/>
              </a:rPr>
              <a:t>Absorption</a:t>
            </a:r>
          </a:p>
          <a:p>
            <a:r>
              <a:rPr lang="en-US" sz="1200" kern="1200" dirty="0" smtClean="0">
                <a:solidFill>
                  <a:schemeClr val="tx1"/>
                </a:solidFill>
                <a:latin typeface="+mn-lt"/>
                <a:ea typeface="+mn-ea"/>
                <a:cs typeface="+mn-cs"/>
              </a:rPr>
              <a:t>requires</a:t>
            </a:r>
          </a:p>
          <a:p>
            <a:r>
              <a:rPr lang="en-US" sz="1200" kern="1200" dirty="0" smtClean="0">
                <a:solidFill>
                  <a:schemeClr val="tx1"/>
                </a:solidFill>
                <a:latin typeface="+mn-lt"/>
                <a:ea typeface="+mn-ea"/>
                <a:cs typeface="+mn-cs"/>
              </a:rPr>
              <a:t>adequate</a:t>
            </a:r>
          </a:p>
          <a:p>
            <a:r>
              <a:rPr lang="en-US" sz="1200" kern="1200" dirty="0" err="1" smtClean="0">
                <a:solidFill>
                  <a:schemeClr val="tx1"/>
                </a:solidFill>
                <a:latin typeface="+mn-lt"/>
                <a:ea typeface="+mn-ea"/>
                <a:cs typeface="+mn-cs"/>
              </a:rPr>
              <a:t>mucos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al surface</a:t>
            </a:r>
          </a:p>
          <a:p>
            <a:r>
              <a:rPr lang="en-US" sz="1200" kern="1200" dirty="0" smtClean="0">
                <a:solidFill>
                  <a:schemeClr val="tx1"/>
                </a:solidFill>
                <a:latin typeface="+mn-lt"/>
                <a:ea typeface="+mn-ea"/>
                <a:cs typeface="+mn-cs"/>
              </a:rPr>
              <a:t>area,</a:t>
            </a:r>
          </a:p>
          <a:p>
            <a:r>
              <a:rPr lang="en-US" sz="1200" kern="1200" dirty="0" smtClean="0">
                <a:solidFill>
                  <a:schemeClr val="tx1"/>
                </a:solidFill>
                <a:latin typeface="+mn-lt"/>
                <a:ea typeface="+mn-ea"/>
                <a:cs typeface="+mn-cs"/>
              </a:rPr>
              <a:t>brush</a:t>
            </a:r>
          </a:p>
          <a:p>
            <a:r>
              <a:rPr lang="en-US" sz="1200" kern="1200" dirty="0" smtClean="0">
                <a:solidFill>
                  <a:schemeClr val="tx1"/>
                </a:solidFill>
                <a:latin typeface="+mn-lt"/>
                <a:ea typeface="+mn-ea"/>
                <a:cs typeface="+mn-cs"/>
              </a:rPr>
              <a:t>border</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intracellular</a:t>
            </a:r>
          </a:p>
          <a:p>
            <a:r>
              <a:rPr lang="en-US" sz="1200" kern="1200" dirty="0" smtClean="0">
                <a:solidFill>
                  <a:schemeClr val="tx1"/>
                </a:solidFill>
                <a:latin typeface="+mn-lt"/>
                <a:ea typeface="+mn-ea"/>
                <a:cs typeface="+mn-cs"/>
              </a:rPr>
              <a:t>enzymes,</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specific</a:t>
            </a:r>
          </a:p>
          <a:p>
            <a:r>
              <a:rPr lang="en-US" sz="1200" kern="1200" dirty="0" smtClean="0">
                <a:solidFill>
                  <a:schemeClr val="tx1"/>
                </a:solidFill>
                <a:latin typeface="+mn-lt"/>
                <a:ea typeface="+mn-ea"/>
                <a:cs typeface="+mn-cs"/>
              </a:rPr>
              <a:t>transport</a:t>
            </a:r>
          </a:p>
          <a:p>
            <a:r>
              <a:rPr lang="en-US" sz="1200" kern="1200" dirty="0" smtClean="0">
                <a:solidFill>
                  <a:schemeClr val="tx1"/>
                </a:solidFill>
                <a:latin typeface="+mn-lt"/>
                <a:ea typeface="+mn-ea"/>
                <a:cs typeface="+mn-cs"/>
              </a:rPr>
              <a:t>mechanisms.</a:t>
            </a:r>
          </a:p>
          <a:p>
            <a:r>
              <a:rPr lang="en-US" sz="1200" kern="1200" dirty="0" smtClean="0">
                <a:solidFill>
                  <a:schemeClr val="tx1"/>
                </a:solidFill>
                <a:latin typeface="+mn-lt"/>
                <a:ea typeface="+mn-ea"/>
                <a:cs typeface="+mn-cs"/>
              </a:rPr>
              <a:t>The</a:t>
            </a:r>
          </a:p>
          <a:p>
            <a:r>
              <a:rPr lang="en-US" sz="1200" kern="1200" dirty="0" smtClean="0">
                <a:solidFill>
                  <a:schemeClr val="tx1"/>
                </a:solidFill>
                <a:latin typeface="+mn-lt"/>
                <a:ea typeface="+mn-ea"/>
                <a:cs typeface="+mn-cs"/>
              </a:rPr>
              <a:t>diseases</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their</a:t>
            </a:r>
          </a:p>
          <a:p>
            <a:r>
              <a:rPr lang="en-US" sz="1200" kern="1200" dirty="0" err="1" smtClean="0">
                <a:solidFill>
                  <a:schemeClr val="tx1"/>
                </a:solidFill>
                <a:latin typeface="+mn-lt"/>
                <a:ea typeface="+mn-ea"/>
                <a:cs typeface="+mn-cs"/>
              </a:rPr>
              <a:t>symptonis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vary</a:t>
            </a:r>
          </a:p>
          <a:p>
            <a:r>
              <a:rPr lang="en-US" sz="1200" kern="1200" dirty="0" smtClean="0">
                <a:solidFill>
                  <a:schemeClr val="tx1"/>
                </a:solidFill>
                <a:latin typeface="+mn-lt"/>
                <a:ea typeface="+mn-ea"/>
                <a:cs typeface="+mn-cs"/>
              </a:rPr>
              <a:t>with</a:t>
            </a:r>
          </a:p>
          <a:p>
            <a:r>
              <a:rPr lang="en-US" sz="1200" kern="1200" dirty="0" smtClean="0">
                <a:solidFill>
                  <a:schemeClr val="tx1"/>
                </a:solidFill>
                <a:latin typeface="+mn-lt"/>
                <a:ea typeface="+mn-ea"/>
                <a:cs typeface="+mn-cs"/>
              </a:rPr>
              <a:t>age</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even</a:t>
            </a:r>
          </a:p>
          <a:p>
            <a:r>
              <a:rPr lang="en-US" sz="1200" kern="1200" dirty="0" smtClean="0">
                <a:solidFill>
                  <a:schemeClr val="tx1"/>
                </a:solidFill>
                <a:latin typeface="+mn-lt"/>
                <a:ea typeface="+mn-ea"/>
                <a:cs typeface="+mn-cs"/>
              </a:rPr>
              <a:t>with</a:t>
            </a:r>
          </a:p>
          <a:p>
            <a:r>
              <a:rPr lang="en-US" sz="1200" kern="1200" dirty="0" smtClean="0">
                <a:solidFill>
                  <a:schemeClr val="tx1"/>
                </a:solidFill>
                <a:latin typeface="+mn-lt"/>
                <a:ea typeface="+mn-ea"/>
                <a:cs typeface="+mn-cs"/>
              </a:rPr>
              <a:t>socioeconomic</a:t>
            </a:r>
          </a:p>
          <a:p>
            <a:r>
              <a:rPr lang="en-US" sz="1200" kern="1200" dirty="0" err="1" smtClean="0">
                <a:solidFill>
                  <a:schemeClr val="tx1"/>
                </a:solidFill>
                <a:latin typeface="+mn-lt"/>
                <a:ea typeface="+mn-ea"/>
                <a:cs typeface="+mn-cs"/>
              </a:rPr>
              <a:t>condi</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tions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For</a:t>
            </a:r>
          </a:p>
          <a:p>
            <a:r>
              <a:rPr lang="en-US" sz="1200" kern="1200" dirty="0" smtClean="0">
                <a:solidFill>
                  <a:schemeClr val="tx1"/>
                </a:solidFill>
                <a:latin typeface="+mn-lt"/>
                <a:ea typeface="+mn-ea"/>
                <a:cs typeface="+mn-cs"/>
              </a:rPr>
              <a:t>example,</a:t>
            </a:r>
          </a:p>
          <a:p>
            <a:r>
              <a:rPr lang="en-US" sz="1200" kern="1200" dirty="0" smtClean="0">
                <a:solidFill>
                  <a:schemeClr val="tx1"/>
                </a:solidFill>
                <a:latin typeface="+mn-lt"/>
                <a:ea typeface="+mn-ea"/>
                <a:cs typeface="+mn-cs"/>
              </a:rPr>
              <a:t>in the</a:t>
            </a:r>
          </a:p>
          <a:p>
            <a:r>
              <a:rPr lang="en-US" sz="1200" kern="1200" dirty="0" smtClean="0">
                <a:solidFill>
                  <a:schemeClr val="tx1"/>
                </a:solidFill>
                <a:latin typeface="+mn-lt"/>
                <a:ea typeface="+mn-ea"/>
                <a:cs typeface="+mn-cs"/>
              </a:rPr>
              <a:t>developing</a:t>
            </a:r>
          </a:p>
          <a:p>
            <a:r>
              <a:rPr lang="en-US" sz="1200" kern="1200" dirty="0" smtClean="0">
                <a:solidFill>
                  <a:schemeClr val="tx1"/>
                </a:solidFill>
                <a:latin typeface="+mn-lt"/>
                <a:ea typeface="+mn-ea"/>
                <a:cs typeface="+mn-cs"/>
              </a:rPr>
              <a:t>world,</a:t>
            </a:r>
          </a:p>
          <a:p>
            <a:r>
              <a:rPr lang="en-US" sz="1200" kern="1200" dirty="0" err="1" smtClean="0">
                <a:solidFill>
                  <a:schemeClr val="tx1"/>
                </a:solidFill>
                <a:latin typeface="+mn-lt"/>
                <a:ea typeface="+mn-ea"/>
                <a:cs typeface="+mn-cs"/>
              </a:rPr>
              <a:t>malabsorption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a:t>
            </a:r>
          </a:p>
          <a:p>
            <a:r>
              <a:rPr lang="en-US" sz="1200" kern="1200" dirty="0" smtClean="0">
                <a:solidFill>
                  <a:schemeClr val="tx1"/>
                </a:solidFill>
                <a:latin typeface="+mn-lt"/>
                <a:ea typeface="+mn-ea"/>
                <a:cs typeface="+mn-cs"/>
              </a:rPr>
              <a:t>often</a:t>
            </a:r>
          </a:p>
          <a:p>
            <a:r>
              <a:rPr lang="en-US" sz="1200" kern="1200" dirty="0" smtClean="0">
                <a:solidFill>
                  <a:schemeClr val="tx1"/>
                </a:solidFill>
                <a:latin typeface="+mn-lt"/>
                <a:ea typeface="+mn-ea"/>
                <a:cs typeface="+mn-cs"/>
              </a:rPr>
              <a:t>is</a:t>
            </a:r>
          </a:p>
          <a:p>
            <a:r>
              <a:rPr lang="en-US" sz="1200" kern="1200" dirty="0" smtClean="0">
                <a:solidFill>
                  <a:schemeClr val="tx1"/>
                </a:solidFill>
                <a:latin typeface="+mn-lt"/>
                <a:ea typeface="+mn-ea"/>
                <a:cs typeface="+mn-cs"/>
              </a:rPr>
              <a:t>encountered</a:t>
            </a:r>
          </a:p>
          <a:p>
            <a:r>
              <a:rPr lang="en-US" sz="1200" kern="1200" dirty="0" smtClean="0">
                <a:solidFill>
                  <a:schemeClr val="tx1"/>
                </a:solidFill>
                <a:latin typeface="+mn-lt"/>
                <a:ea typeface="+mn-ea"/>
                <a:cs typeface="+mn-cs"/>
              </a:rPr>
              <a:t>in the</a:t>
            </a:r>
          </a:p>
          <a:p>
            <a:r>
              <a:rPr lang="en-US" sz="1200" kern="1200" dirty="0" smtClean="0">
                <a:solidFill>
                  <a:schemeClr val="tx1"/>
                </a:solidFill>
                <a:latin typeface="+mn-lt"/>
                <a:ea typeface="+mn-ea"/>
                <a:cs typeface="+mn-cs"/>
              </a:rPr>
              <a:t>context</a:t>
            </a:r>
          </a:p>
          <a:p>
            <a:r>
              <a:rPr lang="en-US" sz="1200" kern="1200" dirty="0" smtClean="0">
                <a:solidFill>
                  <a:schemeClr val="tx1"/>
                </a:solidFill>
                <a:latin typeface="+mn-lt"/>
                <a:ea typeface="+mn-ea"/>
                <a:cs typeface="+mn-cs"/>
              </a:rPr>
              <a:t>of </a:t>
            </a:r>
            <a:r>
              <a:rPr lang="en-US" sz="1200" kern="1200" dirty="0" err="1" smtClean="0">
                <a:solidFill>
                  <a:schemeClr val="tx1"/>
                </a:solidFill>
                <a:latin typeface="+mn-lt"/>
                <a:ea typeface="+mn-ea"/>
                <a:cs typeface="+mn-cs"/>
              </a:rPr>
              <a:t>mucos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al injury</a:t>
            </a:r>
          </a:p>
          <a:p>
            <a:r>
              <a:rPr lang="en-US" sz="1200" kern="1200" dirty="0" smtClean="0">
                <a:solidFill>
                  <a:schemeClr val="tx1"/>
                </a:solidFill>
                <a:latin typeface="+mn-lt"/>
                <a:ea typeface="+mn-ea"/>
                <a:cs typeface="+mn-cs"/>
              </a:rPr>
              <a:t>from</a:t>
            </a:r>
          </a:p>
          <a:p>
            <a:r>
              <a:rPr lang="en-US" sz="1200" kern="1200" dirty="0" smtClean="0">
                <a:solidFill>
                  <a:schemeClr val="tx1"/>
                </a:solidFill>
                <a:latin typeface="+mn-lt"/>
                <a:ea typeface="+mn-ea"/>
                <a:cs typeface="+mn-cs"/>
              </a:rPr>
              <a:t>recurrent</a:t>
            </a:r>
          </a:p>
          <a:p>
            <a:r>
              <a:rPr lang="en-US" sz="1200" kern="1200" dirty="0" smtClean="0">
                <a:solidFill>
                  <a:schemeClr val="tx1"/>
                </a:solidFill>
                <a:latin typeface="+mn-lt"/>
                <a:ea typeface="+mn-ea"/>
                <a:cs typeface="+mn-cs"/>
              </a:rPr>
              <a:t>or persistent</a:t>
            </a:r>
          </a:p>
          <a:p>
            <a:r>
              <a:rPr lang="en-US" sz="1200" kern="1200" dirty="0" smtClean="0">
                <a:solidFill>
                  <a:schemeClr val="tx1"/>
                </a:solidFill>
                <a:latin typeface="+mn-lt"/>
                <a:ea typeface="+mn-ea"/>
                <a:cs typeface="+mn-cs"/>
              </a:rPr>
              <a:t>infections,</a:t>
            </a:r>
          </a:p>
          <a:p>
            <a:r>
              <a:rPr lang="en-US" sz="1200" kern="1200" dirty="0" smtClean="0">
                <a:solidFill>
                  <a:schemeClr val="tx1"/>
                </a:solidFill>
                <a:latin typeface="+mn-lt"/>
                <a:ea typeface="+mn-ea"/>
                <a:cs typeface="+mn-cs"/>
              </a:rPr>
              <a:t>perpetuated</a:t>
            </a:r>
          </a:p>
          <a:p>
            <a:r>
              <a:rPr lang="en-US" sz="1200" kern="1200" dirty="0" smtClean="0">
                <a:solidFill>
                  <a:schemeClr val="tx1"/>
                </a:solidFill>
                <a:latin typeface="+mn-lt"/>
                <a:ea typeface="+mn-ea"/>
                <a:cs typeface="+mn-cs"/>
              </a:rPr>
              <a:t>by</a:t>
            </a:r>
          </a:p>
          <a:p>
            <a:r>
              <a:rPr lang="en-US" sz="1200" kern="1200" dirty="0" smtClean="0">
                <a:solidFill>
                  <a:schemeClr val="tx1"/>
                </a:solidFill>
                <a:latin typeface="+mn-lt"/>
                <a:ea typeface="+mn-ea"/>
                <a:cs typeface="+mn-cs"/>
              </a:rPr>
              <a:t>poor</a:t>
            </a:r>
          </a:p>
          <a:p>
            <a:r>
              <a:rPr lang="en-US" sz="1200" kern="1200" dirty="0" smtClean="0">
                <a:solidFill>
                  <a:schemeClr val="tx1"/>
                </a:solidFill>
                <a:latin typeface="+mn-lt"/>
                <a:ea typeface="+mn-ea"/>
                <a:cs typeface="+mn-cs"/>
              </a:rPr>
              <a:t>hygiene</a:t>
            </a:r>
          </a:p>
          <a:p>
            <a:r>
              <a:rPr lang="en-US" sz="1200" kern="1200" dirty="0" smtClean="0">
                <a:solidFill>
                  <a:schemeClr val="tx1"/>
                </a:solidFill>
                <a:latin typeface="+mn-lt"/>
                <a:ea typeface="+mn-ea"/>
                <a:cs typeface="+mn-cs"/>
              </a:rPr>
              <a:t>and</a:t>
            </a:r>
          </a:p>
          <a:p>
            <a:r>
              <a:rPr lang="en-US" sz="1200" kern="1200" dirty="0" smtClean="0">
                <a:solidFill>
                  <a:schemeClr val="tx1"/>
                </a:solidFill>
                <a:latin typeface="+mn-lt"/>
                <a:ea typeface="+mn-ea"/>
                <a:cs typeface="+mn-cs"/>
              </a:rPr>
              <a:t>nutrition</a:t>
            </a:r>
          </a:p>
          <a:p>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22</a:t>
            </a:fld>
            <a:endParaRPr lang="ar-JO"/>
          </a:p>
        </p:txBody>
      </p:sp>
    </p:spTree>
    <p:extLst>
      <p:ext uri="{BB962C8B-B14F-4D97-AF65-F5344CB8AC3E}">
        <p14:creationId xmlns:p14="http://schemas.microsoft.com/office/powerpoint/2010/main" val="182601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Mouth: </a:t>
            </a:r>
            <a:r>
              <a:rPr lang="en-US" dirty="0" err="1" smtClean="0"/>
              <a:t>Salivery</a:t>
            </a:r>
            <a:r>
              <a:rPr lang="en-US" dirty="0" smtClean="0"/>
              <a:t> amylase</a:t>
            </a:r>
          </a:p>
          <a:p>
            <a:endParaRPr lang="en-US" dirty="0" smtClean="0"/>
          </a:p>
          <a:p>
            <a:r>
              <a:rPr lang="en-US" dirty="0" err="1" smtClean="0"/>
              <a:t>Intralumenal</a:t>
            </a:r>
            <a:r>
              <a:rPr lang="en-US" dirty="0" smtClean="0"/>
              <a:t>: </a:t>
            </a:r>
          </a:p>
          <a:p>
            <a:r>
              <a:rPr lang="en-US" dirty="0" err="1" smtClean="0"/>
              <a:t>S.Intestine</a:t>
            </a:r>
            <a:r>
              <a:rPr lang="en-US" dirty="0" smtClean="0"/>
              <a:t>: pancreatic amylase, to form </a:t>
            </a:r>
            <a:r>
              <a:rPr lang="en-US" dirty="0" err="1" smtClean="0"/>
              <a:t>oligosacharides</a:t>
            </a:r>
            <a:endParaRPr lang="en-US" dirty="0" smtClean="0"/>
          </a:p>
          <a:p>
            <a:endParaRPr lang="en-US" dirty="0" smtClean="0"/>
          </a:p>
          <a:p>
            <a:r>
              <a:rPr lang="en-US" dirty="0" smtClean="0"/>
              <a:t>Mucosal:</a:t>
            </a:r>
          </a:p>
          <a:p>
            <a:r>
              <a:rPr lang="en-US" dirty="0" smtClean="0"/>
              <a:t>Brush border of </a:t>
            </a:r>
            <a:r>
              <a:rPr lang="en-US" dirty="0" err="1" smtClean="0"/>
              <a:t>S.intestine</a:t>
            </a:r>
            <a:r>
              <a:rPr lang="en-US" dirty="0" smtClean="0"/>
              <a:t>:</a:t>
            </a:r>
          </a:p>
          <a:p>
            <a:pPr>
              <a:buFont typeface="Wingdings" pitchFamily="2" charset="2"/>
              <a:buChar char="Ø"/>
            </a:pPr>
            <a:r>
              <a:rPr lang="en-US" dirty="0" smtClean="0"/>
              <a:t>Maltase, </a:t>
            </a:r>
            <a:r>
              <a:rPr lang="en-US" dirty="0" err="1" smtClean="0"/>
              <a:t>isomaltase</a:t>
            </a:r>
            <a:endParaRPr lang="en-US" dirty="0" smtClean="0"/>
          </a:p>
          <a:p>
            <a:pPr>
              <a:buFont typeface="Wingdings" pitchFamily="2" charset="2"/>
              <a:buChar char="Ø"/>
            </a:pPr>
            <a:r>
              <a:rPr lang="en-US" dirty="0" smtClean="0"/>
              <a:t>Lactase</a:t>
            </a:r>
          </a:p>
          <a:p>
            <a:pPr>
              <a:buFont typeface="Wingdings" pitchFamily="2" charset="2"/>
              <a:buChar char="Ø"/>
            </a:pPr>
            <a:r>
              <a:rPr lang="en-US" dirty="0" err="1" smtClean="0"/>
              <a:t>Sucerase</a:t>
            </a:r>
            <a:r>
              <a:rPr lang="en-US" dirty="0" smtClean="0"/>
              <a:t> </a:t>
            </a:r>
          </a:p>
          <a:p>
            <a:pPr>
              <a:buFont typeface="Wingdings" pitchFamily="2" charset="2"/>
              <a:buChar char="Ø"/>
            </a:pPr>
            <a:endParaRPr lang="en-US" dirty="0" smtClean="0"/>
          </a:p>
          <a:p>
            <a:r>
              <a:rPr lang="en-US" dirty="0" smtClean="0"/>
              <a:t>Transport</a:t>
            </a:r>
          </a:p>
          <a:p>
            <a:r>
              <a:rPr lang="en-US" dirty="0" smtClean="0"/>
              <a:t> At luminal membrane: transport of glucose/</a:t>
            </a:r>
            <a:r>
              <a:rPr lang="en-US" dirty="0" err="1" smtClean="0"/>
              <a:t>galactose</a:t>
            </a:r>
            <a:r>
              <a:rPr lang="en-US" dirty="0" smtClean="0"/>
              <a:t> by sec active transport, fructose via </a:t>
            </a:r>
            <a:r>
              <a:rPr lang="en-US" dirty="0" err="1" smtClean="0"/>
              <a:t>facilated</a:t>
            </a:r>
            <a:r>
              <a:rPr lang="en-US" dirty="0" smtClean="0"/>
              <a:t> diffusion</a:t>
            </a:r>
          </a:p>
          <a:p>
            <a:endParaRPr lang="en-US" dirty="0" smtClean="0"/>
          </a:p>
          <a:p>
            <a:r>
              <a:rPr lang="en-US" dirty="0" smtClean="0"/>
              <a:t>At basal membrane: by </a:t>
            </a:r>
            <a:r>
              <a:rPr lang="en-US" dirty="0" err="1" smtClean="0"/>
              <a:t>facilated</a:t>
            </a:r>
            <a:r>
              <a:rPr lang="en-US" dirty="0" smtClean="0"/>
              <a:t> diffusion</a:t>
            </a:r>
            <a:endParaRPr lang="ar-JO" dirty="0" smtClean="0"/>
          </a:p>
          <a:p>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25</a:t>
            </a:fld>
            <a:endParaRPr lang="ar-JO"/>
          </a:p>
        </p:txBody>
      </p:sp>
    </p:spTree>
    <p:extLst>
      <p:ext uri="{BB962C8B-B14F-4D97-AF65-F5344CB8AC3E}">
        <p14:creationId xmlns:p14="http://schemas.microsoft.com/office/powerpoint/2010/main" val="172384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Canadian </a:t>
            </a:r>
            <a:r>
              <a:rPr lang="en-US" dirty="0" err="1" smtClean="0"/>
              <a:t>eskimo</a:t>
            </a:r>
            <a:r>
              <a:rPr lang="en-US" dirty="0" smtClean="0"/>
              <a:t>, and native </a:t>
            </a:r>
            <a:r>
              <a:rPr lang="en-US" dirty="0" err="1" smtClean="0"/>
              <a:t>greenland</a:t>
            </a:r>
            <a:endParaRPr lang="en-US" dirty="0" smtClean="0"/>
          </a:p>
          <a:p>
            <a:pPr marL="228600" indent="-228600">
              <a:buAutoNum type="arabicPeriod"/>
            </a:pPr>
            <a:r>
              <a:rPr lang="en-US" dirty="0" smtClean="0"/>
              <a:t>Rare, </a:t>
            </a:r>
          </a:p>
          <a:p>
            <a:pPr marL="228600" indent="-228600">
              <a:buAutoNum type="arabicPeriod"/>
            </a:pPr>
            <a:r>
              <a:rPr lang="en-US" dirty="0" smtClean="0"/>
              <a:t>Very rare</a:t>
            </a:r>
          </a:p>
          <a:p>
            <a:pPr marL="228600" indent="-228600">
              <a:buAutoNum type="arabicPeriod"/>
            </a:pPr>
            <a:r>
              <a:rPr lang="en-US" dirty="0" smtClean="0"/>
              <a:t>80% </a:t>
            </a:r>
            <a:r>
              <a:rPr lang="en-US" dirty="0" err="1" smtClean="0"/>
              <a:t>african</a:t>
            </a:r>
            <a:r>
              <a:rPr lang="en-US" dirty="0" smtClean="0"/>
              <a:t> and middle</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27</a:t>
            </a:fld>
            <a:endParaRPr lang="ar-JO"/>
          </a:p>
        </p:txBody>
      </p:sp>
    </p:spTree>
    <p:extLst>
      <p:ext uri="{BB962C8B-B14F-4D97-AF65-F5344CB8AC3E}">
        <p14:creationId xmlns:p14="http://schemas.microsoft.com/office/powerpoint/2010/main" val="114188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Transport:</a:t>
            </a:r>
          </a:p>
          <a:p>
            <a:pPr>
              <a:buFont typeface="Wingdings" pitchFamily="2" charset="2"/>
              <a:buChar char="Ø"/>
            </a:pPr>
            <a:r>
              <a:rPr lang="en-US" dirty="0" smtClean="0"/>
              <a:t>Luminal: sec. active transport</a:t>
            </a:r>
          </a:p>
          <a:p>
            <a:pPr>
              <a:buFont typeface="Wingdings" pitchFamily="2" charset="2"/>
              <a:buChar char="Ø"/>
            </a:pPr>
            <a:r>
              <a:rPr lang="en-US" dirty="0" smtClean="0"/>
              <a:t>Basal: simple diffusion, via specific AA transporter</a:t>
            </a:r>
            <a:endParaRPr lang="ar-JO" dirty="0" smtClean="0"/>
          </a:p>
          <a:p>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30</a:t>
            </a:fld>
            <a:endParaRPr lang="ar-JO"/>
          </a:p>
        </p:txBody>
      </p:sp>
    </p:spTree>
    <p:extLst>
      <p:ext uri="{BB962C8B-B14F-4D97-AF65-F5344CB8AC3E}">
        <p14:creationId xmlns:p14="http://schemas.microsoft.com/office/powerpoint/2010/main" val="303564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defRPr/>
            </a:pPr>
            <a:r>
              <a:rPr lang="en-US" sz="1200" dirty="0" smtClean="0"/>
              <a:t>Pancreatic and </a:t>
            </a:r>
            <a:r>
              <a:rPr lang="en-US" sz="1200" dirty="0" err="1" smtClean="0"/>
              <a:t>Hepatobiliary</a:t>
            </a:r>
            <a:r>
              <a:rPr lang="en-US" sz="1200" dirty="0" smtClean="0"/>
              <a:t> secretions mix with nutrients in the duodenum and proximal jejunum to result in the digestion of dietary fat</a:t>
            </a:r>
          </a:p>
          <a:p>
            <a:pPr>
              <a:lnSpc>
                <a:spcPct val="90000"/>
              </a:lnSpc>
              <a:defRPr/>
            </a:pPr>
            <a:r>
              <a:rPr lang="en-US" sz="1200" dirty="0" smtClean="0"/>
              <a:t>Dietary fats are emulsified within small digestive packets called </a:t>
            </a:r>
            <a:r>
              <a:rPr lang="en-US" sz="1200" b="1" i="1" dirty="0" smtClean="0">
                <a:solidFill>
                  <a:schemeClr val="folHlink"/>
                </a:solidFill>
                <a:effectLst>
                  <a:outerShdw blurRad="38100" dist="38100" dir="2700000" algn="tl">
                    <a:srgbClr val="C0C0C0"/>
                  </a:outerShdw>
                </a:effectLst>
              </a:rPr>
              <a:t>micelles</a:t>
            </a:r>
            <a:r>
              <a:rPr lang="en-US" sz="1200" dirty="0" smtClean="0"/>
              <a:t>, which facilitate mixing with pancreatic enzymes</a:t>
            </a:r>
          </a:p>
          <a:p>
            <a:pPr>
              <a:lnSpc>
                <a:spcPct val="80000"/>
              </a:lnSpc>
              <a:defRPr/>
            </a:pPr>
            <a:r>
              <a:rPr lang="en-US" sz="1200" dirty="0" smtClean="0"/>
              <a:t>Intraluminal dietary fat digestion </a:t>
            </a:r>
            <a:r>
              <a:rPr lang="en-US" sz="1200" dirty="0" err="1" smtClean="0"/>
              <a:t>prodintraluminally</a:t>
            </a:r>
            <a:r>
              <a:rPr lang="en-US" sz="1200" dirty="0" smtClean="0"/>
              <a:t> </a:t>
            </a:r>
            <a:r>
              <a:rPr lang="en-US" sz="1200" dirty="0" err="1" smtClean="0"/>
              <a:t>uces</a:t>
            </a:r>
            <a:r>
              <a:rPr lang="en-US" sz="1200" dirty="0" smtClean="0"/>
              <a:t> long-chain fatty acids that are absorbed and repackaged into </a:t>
            </a:r>
            <a:r>
              <a:rPr lang="en-US" sz="1200" b="1" i="1" dirty="0" smtClean="0">
                <a:solidFill>
                  <a:schemeClr val="folHlink"/>
                </a:solidFill>
                <a:effectLst>
                  <a:outerShdw blurRad="38100" dist="38100" dir="2700000" algn="tl">
                    <a:srgbClr val="C0C0C0"/>
                  </a:outerShdw>
                </a:effectLst>
              </a:rPr>
              <a:t>chylomicrons</a:t>
            </a:r>
            <a:r>
              <a:rPr lang="en-US" sz="1200" dirty="0" smtClean="0"/>
              <a:t> by epithelial cells</a:t>
            </a:r>
          </a:p>
          <a:p>
            <a:pPr>
              <a:lnSpc>
                <a:spcPct val="80000"/>
              </a:lnSpc>
              <a:defRPr/>
            </a:pPr>
            <a:endParaRPr lang="en-US" sz="1200" dirty="0" smtClean="0"/>
          </a:p>
          <a:p>
            <a:pPr>
              <a:lnSpc>
                <a:spcPct val="80000"/>
              </a:lnSpc>
              <a:defRPr/>
            </a:pPr>
            <a:r>
              <a:rPr lang="en-US" sz="1200" dirty="0" err="1" smtClean="0"/>
              <a:t>Chylomicrons</a:t>
            </a:r>
            <a:r>
              <a:rPr lang="en-US" sz="1200" dirty="0" smtClean="0"/>
              <a:t> are transported via </a:t>
            </a:r>
            <a:r>
              <a:rPr lang="en-US" sz="1200" dirty="0" err="1" smtClean="0"/>
              <a:t>lymphatics</a:t>
            </a:r>
            <a:r>
              <a:rPr lang="en-US" sz="1200" dirty="0" smtClean="0"/>
              <a:t> to the venous circulation and eventually to the liver for metabolism and repackaging</a:t>
            </a:r>
          </a:p>
          <a:p>
            <a:pPr>
              <a:lnSpc>
                <a:spcPct val="80000"/>
              </a:lnSpc>
              <a:defRPr/>
            </a:pPr>
            <a:endParaRPr lang="en-US" sz="1200" dirty="0" smtClean="0"/>
          </a:p>
          <a:p>
            <a:pPr>
              <a:lnSpc>
                <a:spcPct val="80000"/>
              </a:lnSpc>
              <a:defRPr/>
            </a:pPr>
            <a:r>
              <a:rPr lang="en-US" sz="1200" dirty="0" smtClean="0"/>
              <a:t>Short- or medium-chain fatty acids are digested and absorbed by a similar process, but are transported directly to the liver via mesenteric venous blood flow</a:t>
            </a:r>
          </a:p>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2255A075-ADB4-4D9C-8EDA-2FA5D19F2231}" type="slidenum">
              <a:rPr lang="en-US" smtClean="0"/>
              <a:pPr>
                <a:defRPr/>
              </a:pPr>
              <a:t>32</a:t>
            </a:fld>
            <a:endParaRPr lang="en-US" smtClean="0"/>
          </a:p>
        </p:txBody>
      </p:sp>
    </p:spTree>
    <p:extLst>
      <p:ext uri="{BB962C8B-B14F-4D97-AF65-F5344CB8AC3E}">
        <p14:creationId xmlns:p14="http://schemas.microsoft.com/office/powerpoint/2010/main" val="295597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SDS: AR, post CF </a:t>
            </a:r>
            <a:r>
              <a:rPr lang="en-US" dirty="0" err="1" smtClean="0"/>
              <a:t>aciner</a:t>
            </a:r>
            <a:r>
              <a:rPr lang="en-US" dirty="0" smtClean="0"/>
              <a:t> cell </a:t>
            </a:r>
            <a:r>
              <a:rPr lang="en-US" dirty="0" err="1" smtClean="0"/>
              <a:t>hypoplasia</a:t>
            </a:r>
            <a:r>
              <a:rPr lang="en-US" dirty="0" smtClean="0"/>
              <a:t>, </a:t>
            </a:r>
            <a:r>
              <a:rPr lang="en-US" dirty="0" err="1" smtClean="0"/>
              <a:t>neutropenia</a:t>
            </a:r>
            <a:r>
              <a:rPr lang="en-US" dirty="0" smtClean="0"/>
              <a:t>, pancreatic insufficiency , skeletal , risk</a:t>
            </a:r>
            <a:r>
              <a:rPr lang="en-US" baseline="0" dirty="0" smtClean="0"/>
              <a:t> of MPD, </a:t>
            </a:r>
            <a:r>
              <a:rPr lang="en-US" baseline="0" dirty="0" err="1" smtClean="0"/>
              <a:t>causr</a:t>
            </a:r>
            <a:r>
              <a:rPr lang="en-US" baseline="0" dirty="0" smtClean="0"/>
              <a:t> </a:t>
            </a:r>
            <a:r>
              <a:rPr lang="en-US" baseline="0" dirty="0" err="1" smtClean="0"/>
              <a:t>od</a:t>
            </a:r>
            <a:r>
              <a:rPr lang="en-US" baseline="0" dirty="0" smtClean="0"/>
              <a:t> death infection, 50 </a:t>
            </a:r>
            <a:r>
              <a:rPr lang="en-US" baseline="0" dirty="0" err="1" smtClean="0"/>
              <a:t>throbocytopenia</a:t>
            </a:r>
            <a:endParaRPr lang="en-US" baseline="0" dirty="0" smtClean="0"/>
          </a:p>
          <a:p>
            <a:endParaRPr lang="ar-JO" dirty="0" smtClean="0"/>
          </a:p>
          <a:p>
            <a:endParaRPr lang="en-US" dirty="0" smtClean="0"/>
          </a:p>
          <a:p>
            <a:r>
              <a:rPr lang="en-US" dirty="0" err="1" smtClean="0"/>
              <a:t>lymphangiectasia</a:t>
            </a:r>
            <a:r>
              <a:rPr lang="en-US" dirty="0" smtClean="0"/>
              <a:t> : also </a:t>
            </a:r>
            <a:r>
              <a:rPr lang="en-US" dirty="0" err="1" smtClean="0"/>
              <a:t>proteon</a:t>
            </a:r>
            <a:r>
              <a:rPr lang="en-US" baseline="0" dirty="0" smtClean="0"/>
              <a:t> losing, </a:t>
            </a:r>
            <a:r>
              <a:rPr lang="en-US" baseline="0" dirty="0" err="1" smtClean="0"/>
              <a:t>lymphopenia</a:t>
            </a:r>
            <a:r>
              <a:rPr lang="en-US" baseline="0" dirty="0" smtClean="0"/>
              <a:t>, </a:t>
            </a:r>
            <a:r>
              <a:rPr lang="en-US" baseline="0" dirty="0" err="1" smtClean="0"/>
              <a:t>steatahorea</a:t>
            </a:r>
            <a:r>
              <a:rPr lang="en-US" baseline="0" dirty="0" smtClean="0"/>
              <a:t>, </a:t>
            </a:r>
            <a:r>
              <a:rPr lang="en-US" baseline="0" dirty="0" err="1" smtClean="0"/>
              <a:t>hypoalbuminemia</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34</a:t>
            </a:fld>
            <a:endParaRPr lang="ar-JO"/>
          </a:p>
        </p:txBody>
      </p:sp>
    </p:spTree>
    <p:extLst>
      <p:ext uri="{BB962C8B-B14F-4D97-AF65-F5344CB8AC3E}">
        <p14:creationId xmlns:p14="http://schemas.microsoft.com/office/powerpoint/2010/main" val="72002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93AF0-270F-43BE-AE80-988863CDE375}" type="slidenum">
              <a:rPr lang="en-CA" smtClean="0"/>
              <a:pPr fontAlgn="base">
                <a:spcBef>
                  <a:spcPct val="0"/>
                </a:spcBef>
                <a:spcAft>
                  <a:spcPct val="0"/>
                </a:spcAft>
                <a:defRPr/>
              </a:pPr>
              <a:t>36</a:t>
            </a:fld>
            <a:endParaRPr lang="en-CA" smtClean="0"/>
          </a:p>
        </p:txBody>
      </p:sp>
    </p:spTree>
    <p:extLst>
      <p:ext uri="{BB962C8B-B14F-4D97-AF65-F5344CB8AC3E}">
        <p14:creationId xmlns:p14="http://schemas.microsoft.com/office/powerpoint/2010/main" val="14474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a:t>
            </a:r>
            <a:r>
              <a:rPr lang="en-US" dirty="0" smtClean="0"/>
              <a:t>:</a:t>
            </a:r>
            <a:r>
              <a:rPr lang="en-US" baseline="0" dirty="0" smtClean="0"/>
              <a:t> </a:t>
            </a:r>
            <a:r>
              <a:rPr lang="en-US" baseline="0" dirty="0" err="1" smtClean="0"/>
              <a:t>cl</a:t>
            </a:r>
            <a:r>
              <a:rPr lang="en-US" baseline="0" dirty="0" smtClean="0"/>
              <a:t>/hco3</a:t>
            </a:r>
            <a:r>
              <a:rPr lang="en-US" dirty="0" smtClean="0"/>
              <a:t> high stool </a:t>
            </a:r>
            <a:r>
              <a:rPr lang="en-US" dirty="0" err="1" smtClean="0"/>
              <a:t>cl</a:t>
            </a:r>
            <a:r>
              <a:rPr lang="en-US" dirty="0" smtClean="0"/>
              <a:t>, met </a:t>
            </a:r>
            <a:r>
              <a:rPr lang="en-US" dirty="0" err="1" smtClean="0"/>
              <a:t>alk</a:t>
            </a:r>
            <a:r>
              <a:rPr lang="en-US" dirty="0" smtClean="0"/>
              <a:t>, , </a:t>
            </a:r>
            <a:r>
              <a:rPr lang="en-US" dirty="0" err="1" smtClean="0"/>
              <a:t>tx</a:t>
            </a:r>
            <a:r>
              <a:rPr lang="en-US" dirty="0" smtClean="0"/>
              <a:t>: </a:t>
            </a:r>
            <a:r>
              <a:rPr lang="en-US" dirty="0" err="1" smtClean="0"/>
              <a:t>nacl</a:t>
            </a:r>
            <a:r>
              <a:rPr lang="en-US" dirty="0" smtClean="0"/>
              <a:t>,</a:t>
            </a:r>
            <a:r>
              <a:rPr lang="en-US" baseline="0" dirty="0" smtClean="0"/>
              <a:t> </a:t>
            </a:r>
            <a:r>
              <a:rPr lang="en-US" baseline="0" dirty="0" err="1" smtClean="0"/>
              <a:t>kcl</a:t>
            </a:r>
            <a:endParaRPr lang="en-US" baseline="0" dirty="0" smtClean="0"/>
          </a:p>
          <a:p>
            <a:r>
              <a:rPr lang="en-US" baseline="0" dirty="0" smtClean="0"/>
              <a:t>Na: Na/H, met acidosis, </a:t>
            </a:r>
            <a:endParaRPr lang="ar-JO" dirty="0"/>
          </a:p>
        </p:txBody>
      </p:sp>
      <p:sp>
        <p:nvSpPr>
          <p:cNvPr id="4" name="Slide Number Placeholder 3"/>
          <p:cNvSpPr>
            <a:spLocks noGrp="1"/>
          </p:cNvSpPr>
          <p:nvPr>
            <p:ph type="sldNum" sz="quarter" idx="10"/>
          </p:nvPr>
        </p:nvSpPr>
        <p:spPr/>
        <p:txBody>
          <a:bodyPr/>
          <a:lstStyle/>
          <a:p>
            <a:fld id="{171D081F-817A-4C62-AA08-3BFB4478C79B}" type="slidenum">
              <a:rPr lang="ar-JO" smtClean="0"/>
              <a:pPr/>
              <a:t>37</a:t>
            </a:fld>
            <a:endParaRPr lang="ar-JO"/>
          </a:p>
        </p:txBody>
      </p:sp>
    </p:spTree>
    <p:extLst>
      <p:ext uri="{BB962C8B-B14F-4D97-AF65-F5344CB8AC3E}">
        <p14:creationId xmlns:p14="http://schemas.microsoft.com/office/powerpoint/2010/main" val="25943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Chronic Nonspecific Diarrhea of Childhood or Infancy CNSD is the most common form of persistent diarrhea in the first 3 years after birth. (18) The typical time of onset may range from 1 to 3 years of age and can last from infancy until age 5 years. Patients with CNSD usually pass stool that is different in both consistency and frequency from that of other children. Affected children may pass 4 to 10 loose bowel movements per day without blood or mucus. Specific to CNSD is the pattern that these patients pass stools only during waking hours, typically beginning with a large formed or </a:t>
            </a:r>
            <a:r>
              <a:rPr lang="en-US" dirty="0" err="1" smtClean="0"/>
              <a:t>semiformed</a:t>
            </a:r>
            <a:r>
              <a:rPr lang="en-US" dirty="0" smtClean="0"/>
              <a:t> stool after awakening. As the day progresses, stools become more watery and smaller in volume. Transit time of </a:t>
            </a:r>
            <a:r>
              <a:rPr lang="en-US" dirty="0" err="1" smtClean="0"/>
              <a:t>enteral</a:t>
            </a:r>
            <a:r>
              <a:rPr lang="en-US" dirty="0" smtClean="0"/>
              <a:t> contents may be especially short, and parents frequently describe undigested food remnants in the stool. By definition, children with CNSD maintain their weights and heights. Although some affected children describe mild abdominal discomfort, most typically appear healthy and maintain a normal appetite and activity level. (19)(20) (16) The role of ingested carbohydrates in CNSD has been emphasized in light of a typical toddler’s affection for fruit juices. </a:t>
            </a:r>
            <a:r>
              <a:rPr lang="en-US" dirty="0" err="1" smtClean="0"/>
              <a:t>ExcPotential</a:t>
            </a:r>
            <a:r>
              <a:rPr lang="en-US" dirty="0" smtClean="0"/>
              <a:t> </a:t>
            </a:r>
            <a:r>
              <a:rPr lang="en-US" dirty="0" err="1" smtClean="0"/>
              <a:t>pathophysiologic</a:t>
            </a:r>
            <a:r>
              <a:rPr lang="en-US" dirty="0" smtClean="0"/>
              <a:t> mechanisms for CNSD include increased intestinal motility and osmotic effects of </a:t>
            </a:r>
            <a:r>
              <a:rPr lang="en-US" dirty="0" err="1" smtClean="0"/>
              <a:t>intraluminal</a:t>
            </a:r>
            <a:r>
              <a:rPr lang="en-US" dirty="0" smtClean="0"/>
              <a:t> solutes (</a:t>
            </a:r>
            <a:r>
              <a:rPr lang="en-US" dirty="0" err="1" smtClean="0"/>
              <a:t>eg</a:t>
            </a:r>
            <a:r>
              <a:rPr lang="en-US" dirty="0" smtClean="0"/>
              <a:t>, carbohydrates). </a:t>
            </a:r>
            <a:r>
              <a:rPr lang="en-US" dirty="0" err="1" smtClean="0"/>
              <a:t>essive</a:t>
            </a:r>
            <a:r>
              <a:rPr lang="en-US" dirty="0" smtClean="0"/>
              <a:t> intake of fruit juices, particularly those containing </a:t>
            </a:r>
            <a:r>
              <a:rPr lang="en-US" dirty="0" err="1" smtClean="0"/>
              <a:t>sorbitol</a:t>
            </a:r>
            <a:r>
              <a:rPr lang="en-US" dirty="0" smtClean="0"/>
              <a:t> or fructose (</a:t>
            </a:r>
            <a:r>
              <a:rPr lang="en-US" dirty="0" err="1" smtClean="0"/>
              <a:t>eg</a:t>
            </a:r>
            <a:r>
              <a:rPr lang="en-US" dirty="0" smtClean="0"/>
              <a:t>, apple, pear, cherry, and prune juices), may contribute to the stool osmotic load, thus causing or worsening diarrhea. (21)(22</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6</a:t>
            </a:fld>
            <a:endParaRPr lang="en-US"/>
          </a:p>
        </p:txBody>
      </p:sp>
    </p:spTree>
    <p:extLst>
      <p:ext uri="{BB962C8B-B14F-4D97-AF65-F5344CB8AC3E}">
        <p14:creationId xmlns:p14="http://schemas.microsoft.com/office/powerpoint/2010/main" val="29619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D13B54F9-1E9D-4D62-BC08-A4B8E48E19EF}" type="slidenum">
              <a:rPr lang="ar-JO" smtClean="0"/>
              <a:pPr/>
              <a:t>41</a:t>
            </a:fld>
            <a:endParaRPr lang="ar-JO"/>
          </a:p>
        </p:txBody>
      </p:sp>
    </p:spTree>
    <p:extLst>
      <p:ext uri="{BB962C8B-B14F-4D97-AF65-F5344CB8AC3E}">
        <p14:creationId xmlns:p14="http://schemas.microsoft.com/office/powerpoint/2010/main" val="26011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0D8AC19C-C0F4-4FEA-B752-7C88A321C0AD}" type="slidenum">
              <a:rPr lang="en-US" smtClean="0"/>
              <a:pPr>
                <a:defRPr/>
              </a:pPr>
              <a:t>46</a:t>
            </a:fld>
            <a:endParaRPr lang="en-US" smtClean="0"/>
          </a:p>
        </p:txBody>
      </p:sp>
    </p:spTree>
    <p:extLst>
      <p:ext uri="{BB962C8B-B14F-4D97-AF65-F5344CB8AC3E}">
        <p14:creationId xmlns:p14="http://schemas.microsoft.com/office/powerpoint/2010/main" val="307522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376CBF34-07E4-4FAD-829F-B702F8341D94}" type="slidenum">
              <a:rPr lang="en-US" smtClean="0"/>
              <a:pPr>
                <a:defRPr/>
              </a:pPr>
              <a:t>51</a:t>
            </a:fld>
            <a:endParaRPr lang="en-US" smtClean="0"/>
          </a:p>
        </p:txBody>
      </p:sp>
    </p:spTree>
    <p:extLst>
      <p:ext uri="{BB962C8B-B14F-4D97-AF65-F5344CB8AC3E}">
        <p14:creationId xmlns:p14="http://schemas.microsoft.com/office/powerpoint/2010/main" val="6411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0D90D155-2E5D-4A5B-9C52-34F3DC096016}" type="slidenum">
              <a:rPr lang="en-US" smtClean="0"/>
              <a:pPr>
                <a:defRPr/>
              </a:pPr>
              <a:t>52</a:t>
            </a:fld>
            <a:endParaRPr lang="en-US" smtClean="0"/>
          </a:p>
        </p:txBody>
      </p:sp>
    </p:spTree>
    <p:extLst>
      <p:ext uri="{BB962C8B-B14F-4D97-AF65-F5344CB8AC3E}">
        <p14:creationId xmlns:p14="http://schemas.microsoft.com/office/powerpoint/2010/main" val="14609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C6E48-9FD5-404C-981C-9F925E5DF413}" type="slidenum">
              <a:rPr lang="en-CA" smtClean="0"/>
              <a:pPr fontAlgn="base">
                <a:spcBef>
                  <a:spcPct val="0"/>
                </a:spcBef>
                <a:spcAft>
                  <a:spcPct val="0"/>
                </a:spcAft>
                <a:defRPr/>
              </a:pPr>
              <a:t>56</a:t>
            </a:fld>
            <a:endParaRPr lang="en-CA" smtClean="0"/>
          </a:p>
        </p:txBody>
      </p:sp>
    </p:spTree>
    <p:extLst>
      <p:ext uri="{BB962C8B-B14F-4D97-AF65-F5344CB8AC3E}">
        <p14:creationId xmlns:p14="http://schemas.microsoft.com/office/powerpoint/2010/main" val="2351924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1C9B3-FCFF-4C15-A006-90975C2F9B72}" type="slidenum">
              <a:rPr lang="en-CA" smtClean="0"/>
              <a:pPr fontAlgn="base">
                <a:spcBef>
                  <a:spcPct val="0"/>
                </a:spcBef>
                <a:spcAft>
                  <a:spcPct val="0"/>
                </a:spcAft>
                <a:defRPr/>
              </a:pPr>
              <a:t>57</a:t>
            </a:fld>
            <a:endParaRPr lang="en-CA" smtClean="0"/>
          </a:p>
        </p:txBody>
      </p:sp>
    </p:spTree>
    <p:extLst>
      <p:ext uri="{BB962C8B-B14F-4D97-AF65-F5344CB8AC3E}">
        <p14:creationId xmlns:p14="http://schemas.microsoft.com/office/powerpoint/2010/main" val="285886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C3C21-8B77-467F-8637-CEBFB3C9DC38}" type="slidenum">
              <a:rPr lang="en-CA" smtClean="0"/>
              <a:pPr fontAlgn="base">
                <a:spcBef>
                  <a:spcPct val="0"/>
                </a:spcBef>
                <a:spcAft>
                  <a:spcPct val="0"/>
                </a:spcAft>
                <a:defRPr/>
              </a:pPr>
              <a:t>59</a:t>
            </a:fld>
            <a:endParaRPr lang="en-CA" smtClean="0"/>
          </a:p>
        </p:txBody>
      </p:sp>
    </p:spTree>
    <p:extLst>
      <p:ext uri="{BB962C8B-B14F-4D97-AF65-F5344CB8AC3E}">
        <p14:creationId xmlns:p14="http://schemas.microsoft.com/office/powerpoint/2010/main" val="3018168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dirty="0" smtClean="0"/>
              <a:t>Symmetrical – itching – </a:t>
            </a:r>
            <a:r>
              <a:rPr lang="en-CA" dirty="0" err="1" smtClean="0"/>
              <a:t>ectensor</a:t>
            </a:r>
            <a:r>
              <a:rPr lang="en-CA" dirty="0" smtClean="0"/>
              <a:t>- </a:t>
            </a:r>
            <a:r>
              <a:rPr lang="en-CA" dirty="0" err="1" smtClean="0"/>
              <a:t>dapsone</a:t>
            </a:r>
            <a:endParaRPr lang="en-CA" dirty="0" smtClean="0"/>
          </a:p>
        </p:txBody>
      </p:sp>
      <p:sp>
        <p:nvSpPr>
          <p:cNvPr id="4" name="Slide Number Placeholder 3"/>
          <p:cNvSpPr>
            <a:spLocks noGrp="1"/>
          </p:cNvSpPr>
          <p:nvPr>
            <p:ph type="sldNum" sz="quarter" idx="5"/>
          </p:nvPr>
        </p:nvSpPr>
        <p:spPr/>
        <p:txBody>
          <a:bodyPr/>
          <a:lstStyle/>
          <a:p>
            <a:pPr>
              <a:defRPr/>
            </a:pPr>
            <a:fld id="{45C4A8EB-6495-4958-B367-BD5061E71586}" type="slidenum">
              <a:rPr lang="en-CA" smtClean="0"/>
              <a:pPr>
                <a:defRPr/>
              </a:pPr>
              <a:t>61</a:t>
            </a:fld>
            <a:endParaRPr lang="en-CA"/>
          </a:p>
        </p:txBody>
      </p:sp>
    </p:spTree>
    <p:extLst>
      <p:ext uri="{BB962C8B-B14F-4D97-AF65-F5344CB8AC3E}">
        <p14:creationId xmlns:p14="http://schemas.microsoft.com/office/powerpoint/2010/main" val="48998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91CD3-2954-4A40-9460-4572CD6D0F24}" type="slidenum">
              <a:rPr lang="en-CA" smtClean="0"/>
              <a:pPr fontAlgn="base">
                <a:spcBef>
                  <a:spcPct val="0"/>
                </a:spcBef>
                <a:spcAft>
                  <a:spcPct val="0"/>
                </a:spcAft>
                <a:defRPr/>
              </a:pPr>
              <a:t>62</a:t>
            </a:fld>
            <a:endParaRPr lang="en-CA" smtClean="0"/>
          </a:p>
        </p:txBody>
      </p:sp>
    </p:spTree>
    <p:extLst>
      <p:ext uri="{BB962C8B-B14F-4D97-AF65-F5344CB8AC3E}">
        <p14:creationId xmlns:p14="http://schemas.microsoft.com/office/powerpoint/2010/main" val="4250888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0B27D-1C37-49F8-97F6-DC2962B0B79E}" type="slidenum">
              <a:rPr lang="en-CA" smtClean="0"/>
              <a:pPr fontAlgn="base">
                <a:spcBef>
                  <a:spcPct val="0"/>
                </a:spcBef>
                <a:spcAft>
                  <a:spcPct val="0"/>
                </a:spcAft>
                <a:defRPr/>
              </a:pPr>
              <a:t>63</a:t>
            </a:fld>
            <a:endParaRPr lang="en-CA" smtClean="0"/>
          </a:p>
        </p:txBody>
      </p:sp>
    </p:spTree>
    <p:extLst>
      <p:ext uri="{BB962C8B-B14F-4D97-AF65-F5344CB8AC3E}">
        <p14:creationId xmlns:p14="http://schemas.microsoft.com/office/powerpoint/2010/main" val="2496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Reassurance is the cornerstone of therapy for CNSD. Parents should be reassured that their child is growing well and is healthy. Although no precise treatment for CNSD has been established, dietary intervention may be prudent. Fruit juice intake should be minimized or changed to types of juice with low sucrose and fructose loads. Beyond the restriction of fruit juice, possible helpful changes may be to liberalize fat to encourage normal caloric intake and to slow intestinal transit time, not to restrict fiber, and to assure adequate but not </a:t>
            </a:r>
            <a:r>
              <a:rPr lang="en-US" dirty="0" err="1" smtClean="0"/>
              <a:t>overhydration</a:t>
            </a:r>
            <a:r>
              <a:rPr lang="en-US" dirty="0" smtClean="0"/>
              <a:t>. (21)</a:t>
            </a:r>
            <a:endParaRPr lang="ar-JO" dirty="0" smtClean="0"/>
          </a:p>
          <a:p>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7</a:t>
            </a:fld>
            <a:endParaRPr lang="en-US"/>
          </a:p>
        </p:txBody>
      </p:sp>
    </p:spTree>
    <p:extLst>
      <p:ext uri="{BB962C8B-B14F-4D97-AF65-F5344CB8AC3E}">
        <p14:creationId xmlns:p14="http://schemas.microsoft.com/office/powerpoint/2010/main" val="110790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5346F-2F82-4DC6-B685-C524D440BCED}" type="slidenum">
              <a:rPr lang="en-CA" smtClean="0"/>
              <a:pPr fontAlgn="base">
                <a:spcBef>
                  <a:spcPct val="0"/>
                </a:spcBef>
                <a:spcAft>
                  <a:spcPct val="0"/>
                </a:spcAft>
                <a:defRPr/>
              </a:pPr>
              <a:t>64</a:t>
            </a:fld>
            <a:endParaRPr lang="en-CA" smtClean="0"/>
          </a:p>
        </p:txBody>
      </p:sp>
    </p:spTree>
    <p:extLst>
      <p:ext uri="{BB962C8B-B14F-4D97-AF65-F5344CB8AC3E}">
        <p14:creationId xmlns:p14="http://schemas.microsoft.com/office/powerpoint/2010/main" val="2598980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dirty="0" smtClean="0"/>
              <a:t>Gluten challenge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20F07-D62C-47B5-B147-D2EE5945132A}" type="slidenum">
              <a:rPr lang="en-CA" smtClean="0"/>
              <a:pPr fontAlgn="base">
                <a:spcBef>
                  <a:spcPct val="0"/>
                </a:spcBef>
                <a:spcAft>
                  <a:spcPct val="0"/>
                </a:spcAft>
                <a:defRPr/>
              </a:pPr>
              <a:t>66</a:t>
            </a:fld>
            <a:endParaRPr lang="en-CA" smtClean="0"/>
          </a:p>
        </p:txBody>
      </p:sp>
    </p:spTree>
    <p:extLst>
      <p:ext uri="{BB962C8B-B14F-4D97-AF65-F5344CB8AC3E}">
        <p14:creationId xmlns:p14="http://schemas.microsoft.com/office/powerpoint/2010/main" val="328384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C96C4-5C21-4238-9303-4B9D793D6E72}" type="slidenum">
              <a:rPr lang="en-CA" smtClean="0"/>
              <a:pPr fontAlgn="base">
                <a:spcBef>
                  <a:spcPct val="0"/>
                </a:spcBef>
                <a:spcAft>
                  <a:spcPct val="0"/>
                </a:spcAft>
                <a:defRPr/>
              </a:pPr>
              <a:t>67</a:t>
            </a:fld>
            <a:endParaRPr lang="en-CA" smtClean="0"/>
          </a:p>
        </p:txBody>
      </p:sp>
    </p:spTree>
    <p:extLst>
      <p:ext uri="{BB962C8B-B14F-4D97-AF65-F5344CB8AC3E}">
        <p14:creationId xmlns:p14="http://schemas.microsoft.com/office/powerpoint/2010/main" val="37144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Secondary </a:t>
            </a:r>
            <a:r>
              <a:rPr lang="en-US" dirty="0" err="1" smtClean="0"/>
              <a:t>lactasedeficiency</a:t>
            </a:r>
            <a:r>
              <a:rPr lang="en-US" dirty="0" smtClean="0"/>
              <a:t> results from  small intestinal mucosal injury when lactase enzyme is lost from the tips of the </a:t>
            </a:r>
            <a:r>
              <a:rPr lang="en-US" dirty="0" err="1" smtClean="0"/>
              <a:t>villi</a:t>
            </a:r>
            <a:r>
              <a:rPr lang="en-US" dirty="0" smtClean="0"/>
              <a:t>. Causes include </a:t>
            </a:r>
            <a:r>
              <a:rPr lang="en-US" dirty="0" err="1" smtClean="0"/>
              <a:t>rotaviral</a:t>
            </a:r>
            <a:r>
              <a:rPr lang="en-US" dirty="0" smtClean="0"/>
              <a:t> infection, parasitic infection, celiac disease, </a:t>
            </a:r>
            <a:r>
              <a:rPr lang="en-US" dirty="0" err="1" smtClean="0"/>
              <a:t>Crohn</a:t>
            </a:r>
            <a:r>
              <a:rPr lang="en-US" dirty="0" smtClean="0"/>
              <a:t> disease, and other </a:t>
            </a:r>
            <a:r>
              <a:rPr lang="en-US" dirty="0" err="1" smtClean="0"/>
              <a:t>enteropathies</a:t>
            </a:r>
            <a:r>
              <a:rPr lang="en-US" dirty="0" smtClean="0"/>
              <a:t>. Many studies question the clinical significance of secondary lactase deficiency in diarrheal illnesses except in children who are </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8</a:t>
            </a:fld>
            <a:endParaRPr lang="en-US"/>
          </a:p>
        </p:txBody>
      </p:sp>
    </p:spTree>
    <p:extLst>
      <p:ext uri="{BB962C8B-B14F-4D97-AF65-F5344CB8AC3E}">
        <p14:creationId xmlns:p14="http://schemas.microsoft.com/office/powerpoint/2010/main" val="274937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dirty="0" smtClean="0"/>
              <a:t>Cyst – 2 nuclei, flagellated </a:t>
            </a:r>
            <a:r>
              <a:rPr lang="en-CA" dirty="0" err="1" smtClean="0"/>
              <a:t>tropho</a:t>
            </a:r>
            <a:endParaRPr lang="en-CA" dirty="0" smtClean="0"/>
          </a:p>
          <a:p>
            <a:pPr eaLnBrk="1" hangingPunct="1"/>
            <a:r>
              <a:rPr lang="en-CA" dirty="0" smtClean="0"/>
              <a:t>Contaminated water</a:t>
            </a:r>
          </a:p>
        </p:txBody>
      </p:sp>
      <p:sp>
        <p:nvSpPr>
          <p:cNvPr id="4" name="Slide Number Placeholder 3"/>
          <p:cNvSpPr>
            <a:spLocks noGrp="1"/>
          </p:cNvSpPr>
          <p:nvPr>
            <p:ph type="sldNum" sz="quarter" idx="5"/>
          </p:nvPr>
        </p:nvSpPr>
        <p:spPr/>
        <p:txBody>
          <a:bodyPr/>
          <a:lstStyle/>
          <a:p>
            <a:pPr>
              <a:defRPr/>
            </a:pPr>
            <a:fld id="{9BE4DFD1-E4B7-462F-AE1E-791823702903}" type="slidenum">
              <a:rPr lang="en-CA" smtClean="0"/>
              <a:pPr>
                <a:defRPr/>
              </a:pPr>
              <a:t>10</a:t>
            </a:fld>
            <a:endParaRPr lang="en-CA"/>
          </a:p>
        </p:txBody>
      </p:sp>
    </p:spTree>
    <p:extLst>
      <p:ext uri="{BB962C8B-B14F-4D97-AF65-F5344CB8AC3E}">
        <p14:creationId xmlns:p14="http://schemas.microsoft.com/office/powerpoint/2010/main" val="219269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Irritable Bowel Syndrome IBS, characterized by recurrent abdominal pain and altered bowel habits, is a common disorder that can present during adolescence. Without any one specific </a:t>
            </a:r>
            <a:r>
              <a:rPr lang="en-US" dirty="0" err="1" smtClean="0"/>
              <a:t>pathophysiologic</a:t>
            </a:r>
            <a:r>
              <a:rPr lang="en-US" dirty="0" smtClean="0"/>
              <a:t> cause identified, IBS is considered a functional disorder defined by symptom criteria. (35)(36) The Rome III criteria define IBS as abdominal pain or discomfort at least 3 days per month in the last 3 months associated with two or more of the following features: improvement with defecation, onset associated with a change in frequency of </a:t>
            </a:r>
            <a:r>
              <a:rPr lang="en-US" dirty="0" err="1" smtClean="0"/>
              <a:t>stooling</a:t>
            </a:r>
            <a:r>
              <a:rPr lang="en-US" dirty="0" smtClean="0"/>
              <a:t>, and onset associated with change in the form of the stool. This strict definition may be used to define the syndrome precisely but typically is more useful in research rather than in everyday clinical medicine. The history often suggests the diagnosis, with abdominal pain often relieved with defecation. These patients do not have rectal bleeding, anemia, weight loss, or fever. It should be determined that celiac disease is not present. Treatment is often challenging. Antispasmodic agents, </a:t>
            </a:r>
            <a:r>
              <a:rPr lang="en-US" dirty="0" err="1" smtClean="0"/>
              <a:t>tricyclic</a:t>
            </a:r>
            <a:r>
              <a:rPr lang="en-US" dirty="0" smtClean="0"/>
              <a:t> antidepressants, and selective serotonin-reuptake inhibitors may improve symptoms. Some </a:t>
            </a:r>
            <a:r>
              <a:rPr lang="en-US" dirty="0" err="1" smtClean="0"/>
              <a:t>probiotics</a:t>
            </a:r>
            <a:r>
              <a:rPr lang="en-US" dirty="0" smtClean="0"/>
              <a:t> have been useful in adult and pediatric IBS, but results are not consistent. (37)</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12</a:t>
            </a:fld>
            <a:endParaRPr lang="en-US"/>
          </a:p>
        </p:txBody>
      </p:sp>
    </p:spTree>
    <p:extLst>
      <p:ext uri="{BB962C8B-B14F-4D97-AF65-F5344CB8AC3E}">
        <p14:creationId xmlns:p14="http://schemas.microsoft.com/office/powerpoint/2010/main" val="192168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Crohn</a:t>
            </a:r>
            <a:r>
              <a:rPr lang="en-US" dirty="0" smtClean="0"/>
              <a:t>: </a:t>
            </a:r>
            <a:r>
              <a:rPr lang="en-US" dirty="0" err="1" smtClean="0"/>
              <a:t>trminal</a:t>
            </a:r>
            <a:r>
              <a:rPr lang="en-US" dirty="0" smtClean="0"/>
              <a:t> </a:t>
            </a:r>
            <a:r>
              <a:rPr lang="en-US" dirty="0" err="1" smtClean="0"/>
              <a:t>ilium</a:t>
            </a:r>
            <a:r>
              <a:rPr lang="en-US" dirty="0" smtClean="0"/>
              <a:t> and colon, skip, </a:t>
            </a:r>
            <a:r>
              <a:rPr lang="en-US" dirty="0" err="1" smtClean="0"/>
              <a:t>transmural</a:t>
            </a:r>
            <a:r>
              <a:rPr lang="en-US" dirty="0" smtClean="0"/>
              <a:t>,</a:t>
            </a:r>
            <a:r>
              <a:rPr lang="en-US" baseline="0" dirty="0" smtClean="0"/>
              <a:t> fistula, </a:t>
            </a:r>
            <a:r>
              <a:rPr lang="en-US" baseline="0" dirty="0" err="1" smtClean="0"/>
              <a:t>peranal</a:t>
            </a:r>
            <a:r>
              <a:rPr lang="en-US" baseline="0" dirty="0" smtClean="0"/>
              <a:t> disease, </a:t>
            </a:r>
            <a:r>
              <a:rPr lang="en-US" baseline="0" dirty="0" err="1" smtClean="0"/>
              <a:t>diahhea</a:t>
            </a:r>
            <a:r>
              <a:rPr lang="en-US" baseline="0" dirty="0" smtClean="0"/>
              <a:t>, ASCA</a:t>
            </a:r>
          </a:p>
          <a:p>
            <a:r>
              <a:rPr lang="en-US" baseline="0" dirty="0" smtClean="0"/>
              <a:t>UC: sub </a:t>
            </a:r>
            <a:r>
              <a:rPr lang="en-US" baseline="0" dirty="0" err="1" smtClean="0"/>
              <a:t>mucosal,PANCA</a:t>
            </a:r>
            <a:r>
              <a:rPr lang="en-US" baseline="0" dirty="0" smtClean="0"/>
              <a:t>, continuous</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14</a:t>
            </a:fld>
            <a:endParaRPr lang="en-US"/>
          </a:p>
        </p:txBody>
      </p:sp>
    </p:spTree>
    <p:extLst>
      <p:ext uri="{BB962C8B-B14F-4D97-AF65-F5344CB8AC3E}">
        <p14:creationId xmlns:p14="http://schemas.microsoft.com/office/powerpoint/2010/main" val="40867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careful history of the characteristics of the diarrhea is important in assessing the severity of the illness and in formulating a differential diagnosis. Stool frequency, volume, and appearance; the presence of blood or mucus; and the relationship to feeding or dietary intake should be documented. Also important is the presence or absence of abdominal pain, weight loss, rash, fatigue, vomiting, joint aches, or oral ulcers, among other </a:t>
            </a:r>
            <a:r>
              <a:rPr lang="en-US" dirty="0" err="1" smtClean="0"/>
              <a:t>extraintestinal</a:t>
            </a:r>
            <a:r>
              <a:rPr lang="en-US" dirty="0" smtClean="0"/>
              <a:t> symptoms. A 3-day diary of stool pattern, dietary intake, and associated symptoms can be helpful. One should inquire also about recent travel, exposure to new water sources, family history, and sick contacts. Physical examination should include plotting of weight, height, and head circumference on a standardized growth chart. Signs of nutrient deficiencies should be sought, such as </a:t>
            </a:r>
            <a:r>
              <a:rPr lang="en-US" dirty="0" err="1" smtClean="0"/>
              <a:t>perianal</a:t>
            </a:r>
            <a:r>
              <a:rPr lang="en-US" dirty="0" smtClean="0"/>
              <a:t> dermatitis in zinc deficiency and leg deformity in vitamin D deficiency. The abdomen may reveal distension in </a:t>
            </a:r>
            <a:r>
              <a:rPr lang="en-US" dirty="0" err="1" smtClean="0"/>
              <a:t>malabsorption</a:t>
            </a:r>
            <a:r>
              <a:rPr lang="en-US" dirty="0" smtClean="0"/>
              <a:t> syndromes or small bowel bacterial overgrowth or may be exquisitely tender in an inflammatory state. Examination of the rectum is important also and may reveal </a:t>
            </a:r>
            <a:r>
              <a:rPr lang="en-US" dirty="0" err="1" smtClean="0"/>
              <a:t>perianal</a:t>
            </a:r>
            <a:r>
              <a:rPr lang="en-US" dirty="0" smtClean="0"/>
              <a:t> disease in IBD, </a:t>
            </a:r>
            <a:r>
              <a:rPr lang="en-US" dirty="0" err="1" smtClean="0"/>
              <a:t>guaiac</a:t>
            </a:r>
            <a:r>
              <a:rPr lang="en-US" dirty="0" smtClean="0"/>
              <a:t> positive stool in many disease states, or loss of surrounding subcutaneous tissue in celiac disease and other states of malnutrition.</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15</a:t>
            </a:fld>
            <a:endParaRPr lang="en-US"/>
          </a:p>
        </p:txBody>
      </p:sp>
    </p:spTree>
    <p:extLst>
      <p:ext uri="{BB962C8B-B14F-4D97-AF65-F5344CB8AC3E}">
        <p14:creationId xmlns:p14="http://schemas.microsoft.com/office/powerpoint/2010/main" val="376056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Examination of Stool and Blood Laboratory examination should begin with microbiologic studies for bacteria and parasites in the stool. Infection with bacteria such as </a:t>
            </a:r>
            <a:r>
              <a:rPr lang="en-US" dirty="0" err="1" smtClean="0"/>
              <a:t>Yersinia</a:t>
            </a:r>
            <a:r>
              <a:rPr lang="en-US" dirty="0" smtClean="0"/>
              <a:t>, Escherichia coli, and Salmonella may develop into chronic illness and can be detected by routine stool culture. Additionally, some stool cultures may include testing for diarrhea-causing </a:t>
            </a:r>
            <a:r>
              <a:rPr lang="en-US" dirty="0" err="1" smtClean="0"/>
              <a:t>Aeromonas</a:t>
            </a:r>
            <a:r>
              <a:rPr lang="en-US" dirty="0" smtClean="0"/>
              <a:t> and </a:t>
            </a:r>
            <a:r>
              <a:rPr lang="en-US" dirty="0" err="1" smtClean="0"/>
              <a:t>Plesiomonas</a:t>
            </a:r>
            <a:r>
              <a:rPr lang="en-US" dirty="0" smtClean="0"/>
              <a:t>. Clostridium </a:t>
            </a:r>
            <a:r>
              <a:rPr lang="en-US" dirty="0" err="1" smtClean="0"/>
              <a:t>difficile</a:t>
            </a:r>
            <a:r>
              <a:rPr lang="en-US" dirty="0" smtClean="0"/>
              <a:t> toxin assay should be performed, especially in the setting of recent antibiotic use. Antigen detection for </a:t>
            </a:r>
            <a:r>
              <a:rPr lang="en-US" dirty="0" err="1" smtClean="0"/>
              <a:t>Giardia</a:t>
            </a:r>
            <a:r>
              <a:rPr lang="en-US" dirty="0" smtClean="0"/>
              <a:t> and Cryptosporidium are more sensitive and specific than routine microscopy-based “ova and parasite” examinations and therefore may be helpful if these infections are suspected. (17) Analysis of the stool for electrolyte content and </a:t>
            </a:r>
            <a:r>
              <a:rPr lang="en-US" dirty="0" err="1" smtClean="0"/>
              <a:t>osmolarity</a:t>
            </a:r>
            <a:r>
              <a:rPr lang="en-US" dirty="0" smtClean="0"/>
              <a:t> may be helpful in distinguishing an osmotic from a </a:t>
            </a:r>
            <a:r>
              <a:rPr lang="en-US" dirty="0" err="1" smtClean="0"/>
              <a:t>secretory</a:t>
            </a:r>
            <a:r>
              <a:rPr lang="en-US" dirty="0" smtClean="0"/>
              <a:t> diarrhea. If there is a difference between the stool </a:t>
            </a:r>
            <a:r>
              <a:rPr lang="en-US" dirty="0" err="1" smtClean="0"/>
              <a:t>osmolarity</a:t>
            </a:r>
            <a:r>
              <a:rPr lang="en-US" dirty="0" smtClean="0"/>
              <a:t> and twice the sum of the concentrations of sodium and potassium in the stool of &gt;50mOsm, the diarrhea is osmotic in nature. If this osmotic gap is 30 g/day in infants and &gt;50 g/day in school-age children) and a coefficient of fat </a:t>
            </a:r>
            <a:r>
              <a:rPr lang="en-US" dirty="0" err="1" smtClean="0"/>
              <a:t>malabsorption</a:t>
            </a:r>
            <a:r>
              <a:rPr lang="en-US" dirty="0" smtClean="0"/>
              <a:t> of &gt;5% is considered abnormal past infancy. </a:t>
            </a:r>
            <a:endParaRPr lang="ar-JO" dirty="0"/>
          </a:p>
        </p:txBody>
      </p:sp>
      <p:sp>
        <p:nvSpPr>
          <p:cNvPr id="4" name="Slide Number Placeholder 3"/>
          <p:cNvSpPr>
            <a:spLocks noGrp="1"/>
          </p:cNvSpPr>
          <p:nvPr>
            <p:ph type="sldNum" sz="quarter" idx="10"/>
          </p:nvPr>
        </p:nvSpPr>
        <p:spPr/>
        <p:txBody>
          <a:bodyPr/>
          <a:lstStyle/>
          <a:p>
            <a:fld id="{A2BFD6F9-C17E-4BA7-9CD0-17A24A41B6DC}" type="slidenum">
              <a:rPr lang="en-US" smtClean="0"/>
              <a:pPr/>
              <a:t>17</a:t>
            </a:fld>
            <a:endParaRPr lang="en-US"/>
          </a:p>
        </p:txBody>
      </p:sp>
    </p:spTree>
    <p:extLst>
      <p:ext uri="{BB962C8B-B14F-4D97-AF65-F5344CB8AC3E}">
        <p14:creationId xmlns:p14="http://schemas.microsoft.com/office/powerpoint/2010/main" val="265933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CA"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B5D97D58-F40B-4FCF-A7DB-91A1E3185307}" type="slidenum">
              <a:rPr lang="en-US"/>
              <a:pPr>
                <a:defRPr/>
              </a:pPr>
              <a:t>‹#›</a:t>
            </a:fld>
            <a:endParaRPr lang="en-US"/>
          </a:p>
        </p:txBody>
      </p:sp>
    </p:spTree>
    <p:extLst>
      <p:ext uri="{BB962C8B-B14F-4D97-AF65-F5344CB8AC3E}">
        <p14:creationId xmlns:p14="http://schemas.microsoft.com/office/powerpoint/2010/main" val="329736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Chronic diarrhea and malabsorption syndromes</a:t>
            </a:r>
            <a:endParaRPr lang="en-US" dirty="0"/>
          </a:p>
        </p:txBody>
      </p:sp>
      <p:sp>
        <p:nvSpPr>
          <p:cNvPr id="3" name="Subtitle 2"/>
          <p:cNvSpPr>
            <a:spLocks noGrp="1"/>
          </p:cNvSpPr>
          <p:nvPr>
            <p:ph type="subTitle" idx="1"/>
          </p:nvPr>
        </p:nvSpPr>
        <p:spPr/>
        <p:txBody>
          <a:bodyPr>
            <a:noAutofit/>
          </a:bodyPr>
          <a:lstStyle/>
          <a:p>
            <a:pPr algn="ctr"/>
            <a:endParaRPr lang="en-GB" sz="2400" dirty="0">
              <a:latin typeface="Garamond" pitchFamily="18" charset="0"/>
            </a:endParaRPr>
          </a:p>
        </p:txBody>
      </p:sp>
    </p:spTree>
    <p:extLst>
      <p:ext uri="{BB962C8B-B14F-4D97-AF65-F5344CB8AC3E}">
        <p14:creationId xmlns:p14="http://schemas.microsoft.com/office/powerpoint/2010/main" val="4290308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CA" i="1" dirty="0" smtClean="0">
                <a:solidFill>
                  <a:srgbClr val="FF0000"/>
                </a:solidFill>
              </a:rPr>
              <a:t>G. </a:t>
            </a:r>
            <a:r>
              <a:rPr lang="en-CA" i="1" dirty="0" err="1" smtClean="0">
                <a:solidFill>
                  <a:srgbClr val="FF0000"/>
                </a:solidFill>
              </a:rPr>
              <a:t>lamblia</a:t>
            </a:r>
            <a:r>
              <a:rPr lang="en-CA" i="1" dirty="0" smtClean="0">
                <a:solidFill>
                  <a:srgbClr val="FF0000"/>
                </a:solidFill>
              </a:rPr>
              <a:t>  (</a:t>
            </a:r>
            <a:r>
              <a:rPr lang="en-US" sz="3100" dirty="0" smtClean="0">
                <a:solidFill>
                  <a:srgbClr val="FF0000"/>
                </a:solidFill>
              </a:rPr>
              <a:t>Giardiasis</a:t>
            </a:r>
            <a:r>
              <a:rPr lang="en-CA" i="1" dirty="0" smtClean="0">
                <a:solidFill>
                  <a:srgbClr val="FF0000"/>
                </a:solidFill>
              </a:rPr>
              <a:t>)</a:t>
            </a:r>
            <a:endParaRPr lang="en-CA" dirty="0" smtClean="0">
              <a:solidFill>
                <a:srgbClr val="FF0000"/>
              </a:solidFill>
            </a:endParaRPr>
          </a:p>
        </p:txBody>
      </p:sp>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sz="half" idx="3"/>
          </p:nvPr>
        </p:nvSpPr>
        <p:spPr/>
        <p:txBody>
          <a:bodyPr/>
          <a:lstStyle/>
          <a:p>
            <a:endParaRPr lang="en-US"/>
          </a:p>
        </p:txBody>
      </p:sp>
      <p:sp>
        <p:nvSpPr>
          <p:cNvPr id="9219" name="Content Placeholder 3"/>
          <p:cNvSpPr>
            <a:spLocks noGrp="1"/>
          </p:cNvSpPr>
          <p:nvPr>
            <p:ph sz="quarter" idx="2"/>
          </p:nvPr>
        </p:nvSpPr>
        <p:spPr>
          <a:xfrm>
            <a:off x="457200" y="1214422"/>
            <a:ext cx="4040188" cy="4171635"/>
          </a:xfrm>
        </p:spPr>
        <p:txBody>
          <a:bodyPr>
            <a:normAutofit/>
          </a:bodyPr>
          <a:lstStyle/>
          <a:p>
            <a:r>
              <a:rPr lang="en-CA" dirty="0" smtClean="0"/>
              <a:t>Fecal – oral route</a:t>
            </a:r>
          </a:p>
          <a:p>
            <a:r>
              <a:rPr lang="en-CA" dirty="0" smtClean="0"/>
              <a:t>Ingested cysts</a:t>
            </a:r>
          </a:p>
          <a:p>
            <a:r>
              <a:rPr lang="en-CA" dirty="0" smtClean="0"/>
              <a:t>Contaminated water</a:t>
            </a:r>
          </a:p>
          <a:p>
            <a:endParaRPr lang="en-CA" dirty="0" smtClean="0"/>
          </a:p>
          <a:p>
            <a:r>
              <a:rPr lang="en-CA" dirty="0" err="1" smtClean="0"/>
              <a:t>Trophooites</a:t>
            </a:r>
            <a:r>
              <a:rPr lang="en-CA" dirty="0" smtClean="0"/>
              <a:t> adhere to wall preventing absorption</a:t>
            </a:r>
          </a:p>
          <a:p>
            <a:endParaRPr lang="en-CA" dirty="0" smtClean="0"/>
          </a:p>
          <a:p>
            <a:r>
              <a:rPr lang="en-CA" dirty="0" smtClean="0"/>
              <a:t>More in B cell deficiency</a:t>
            </a:r>
          </a:p>
          <a:p>
            <a:endParaRPr lang="en-CA" dirty="0" smtClean="0"/>
          </a:p>
        </p:txBody>
      </p:sp>
      <p:pic>
        <p:nvPicPr>
          <p:cNvPr id="922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228654" y="1444625"/>
            <a:ext cx="2874516" cy="1841499"/>
          </a:xfrm>
          <a:noFill/>
        </p:spPr>
      </p:pic>
      <p:pic>
        <p:nvPicPr>
          <p:cNvPr id="40962" name="Picture 2" descr="CDC - DPDx - Giardiasis"/>
          <p:cNvPicPr>
            <a:picLocks noChangeAspect="1" noChangeArrowheads="1"/>
          </p:cNvPicPr>
          <p:nvPr/>
        </p:nvPicPr>
        <p:blipFill>
          <a:blip r:embed="rId4"/>
          <a:srcRect/>
          <a:stretch>
            <a:fillRect/>
          </a:stretch>
        </p:blipFill>
        <p:spPr bwMode="auto">
          <a:xfrm>
            <a:off x="5286380" y="3786190"/>
            <a:ext cx="2857500" cy="1571616"/>
          </a:xfrm>
          <a:prstGeom prst="rect">
            <a:avLst/>
          </a:prstGeom>
          <a:noFill/>
        </p:spPr>
      </p:pic>
    </p:spTree>
    <p:extLst>
      <p:ext uri="{BB962C8B-B14F-4D97-AF65-F5344CB8AC3E}">
        <p14:creationId xmlns:p14="http://schemas.microsoft.com/office/powerpoint/2010/main" val="372960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solidFill>
                  <a:srgbClr val="FF0000"/>
                </a:solidFill>
              </a:rPr>
              <a:t>G. </a:t>
            </a:r>
            <a:r>
              <a:rPr lang="en-CA" i="1" dirty="0" err="1" smtClean="0">
                <a:solidFill>
                  <a:srgbClr val="FF0000"/>
                </a:solidFill>
              </a:rPr>
              <a:t>lamblia</a:t>
            </a:r>
            <a:r>
              <a:rPr lang="en-CA" i="1" dirty="0" smtClean="0">
                <a:solidFill>
                  <a:srgbClr val="FF0000"/>
                </a:solidFill>
              </a:rPr>
              <a:t>  (</a:t>
            </a:r>
            <a:r>
              <a:rPr lang="en-US" sz="3100" dirty="0" err="1" smtClean="0">
                <a:solidFill>
                  <a:srgbClr val="FF0000"/>
                </a:solidFill>
              </a:rPr>
              <a:t>Giardiasis</a:t>
            </a:r>
            <a:r>
              <a:rPr lang="en-CA" i="1" dirty="0" smtClean="0">
                <a:solidFill>
                  <a:srgbClr val="FF0000"/>
                </a:solidFill>
              </a:rPr>
              <a:t>)</a:t>
            </a:r>
            <a:endParaRPr lang="ar-JO" dirty="0"/>
          </a:p>
        </p:txBody>
      </p:sp>
      <p:sp>
        <p:nvSpPr>
          <p:cNvPr id="3" name="Text Placeholder 2"/>
          <p:cNvSpPr>
            <a:spLocks noGrp="1"/>
          </p:cNvSpPr>
          <p:nvPr>
            <p:ph type="body" idx="1"/>
          </p:nvPr>
        </p:nvSpPr>
        <p:spPr/>
        <p:txBody>
          <a:bodyPr/>
          <a:lstStyle/>
          <a:p>
            <a:endParaRPr lang="ar-JO"/>
          </a:p>
        </p:txBody>
      </p:sp>
      <p:sp>
        <p:nvSpPr>
          <p:cNvPr id="4" name="Text Placeholder 3"/>
          <p:cNvSpPr>
            <a:spLocks noGrp="1"/>
          </p:cNvSpPr>
          <p:nvPr>
            <p:ph type="body" sz="half" idx="3"/>
          </p:nvPr>
        </p:nvSpPr>
        <p:spPr/>
        <p:txBody>
          <a:bodyPr/>
          <a:lstStyle/>
          <a:p>
            <a:endParaRPr lang="ar-JO"/>
          </a:p>
        </p:txBody>
      </p:sp>
      <p:sp>
        <p:nvSpPr>
          <p:cNvPr id="5" name="Content Placeholder 4"/>
          <p:cNvSpPr>
            <a:spLocks noGrp="1"/>
          </p:cNvSpPr>
          <p:nvPr>
            <p:ph sz="quarter" idx="2"/>
          </p:nvPr>
        </p:nvSpPr>
        <p:spPr/>
        <p:txBody>
          <a:bodyPr/>
          <a:lstStyle/>
          <a:p>
            <a:pPr>
              <a:buNone/>
            </a:pPr>
            <a:r>
              <a:rPr lang="en-US" dirty="0" smtClean="0">
                <a:solidFill>
                  <a:srgbClr val="FF0000"/>
                </a:solidFill>
              </a:rPr>
              <a:t>Presentation</a:t>
            </a:r>
          </a:p>
          <a:p>
            <a:r>
              <a:rPr lang="en-US" dirty="0" smtClean="0"/>
              <a:t>75% asymptomatic</a:t>
            </a:r>
          </a:p>
          <a:p>
            <a:endParaRPr lang="en-US" dirty="0" smtClean="0"/>
          </a:p>
          <a:p>
            <a:r>
              <a:rPr lang="en-US" dirty="0" smtClean="0"/>
              <a:t>Watery diarrhea</a:t>
            </a:r>
          </a:p>
          <a:p>
            <a:endParaRPr lang="en-US" dirty="0" smtClean="0"/>
          </a:p>
          <a:p>
            <a:r>
              <a:rPr lang="en-US" dirty="0" err="1" smtClean="0"/>
              <a:t>Secondery</a:t>
            </a:r>
            <a:r>
              <a:rPr lang="en-US" dirty="0" smtClean="0"/>
              <a:t> lactose </a:t>
            </a:r>
            <a:r>
              <a:rPr lang="en-US" dirty="0" err="1" smtClean="0"/>
              <a:t>intolerence</a:t>
            </a:r>
            <a:endParaRPr lang="en-US" dirty="0" smtClean="0"/>
          </a:p>
          <a:p>
            <a:endParaRPr lang="en-US" dirty="0" smtClean="0"/>
          </a:p>
          <a:p>
            <a:r>
              <a:rPr lang="en-US" dirty="0" smtClean="0"/>
              <a:t>FTT </a:t>
            </a:r>
            <a:endParaRPr lang="ar-JO" dirty="0"/>
          </a:p>
        </p:txBody>
      </p:sp>
      <p:sp>
        <p:nvSpPr>
          <p:cNvPr id="6" name="Content Placeholder 5"/>
          <p:cNvSpPr>
            <a:spLocks noGrp="1"/>
          </p:cNvSpPr>
          <p:nvPr>
            <p:ph sz="quarter" idx="4"/>
          </p:nvPr>
        </p:nvSpPr>
        <p:spPr/>
        <p:txBody>
          <a:bodyPr/>
          <a:lstStyle/>
          <a:p>
            <a:pPr>
              <a:buNone/>
            </a:pPr>
            <a:r>
              <a:rPr lang="en-US" dirty="0" smtClean="0">
                <a:solidFill>
                  <a:srgbClr val="FF0000"/>
                </a:solidFill>
              </a:rPr>
              <a:t>Diagnosis</a:t>
            </a:r>
          </a:p>
          <a:p>
            <a:r>
              <a:rPr lang="en-US" dirty="0" smtClean="0"/>
              <a:t>Stool analysis</a:t>
            </a:r>
          </a:p>
          <a:p>
            <a:r>
              <a:rPr lang="en-US" dirty="0" smtClean="0"/>
              <a:t>Stool for </a:t>
            </a:r>
            <a:r>
              <a:rPr lang="en-US" dirty="0" err="1" smtClean="0"/>
              <a:t>Giardia</a:t>
            </a:r>
            <a:r>
              <a:rPr lang="en-US" dirty="0" smtClean="0"/>
              <a:t> antigen</a:t>
            </a:r>
          </a:p>
          <a:p>
            <a:endParaRPr lang="en-US" dirty="0" smtClean="0"/>
          </a:p>
          <a:p>
            <a:pPr marL="109728" indent="0">
              <a:buNone/>
              <a:defRPr/>
            </a:pPr>
            <a:r>
              <a:rPr lang="en-CA" dirty="0" smtClean="0">
                <a:solidFill>
                  <a:srgbClr val="FF0000"/>
                </a:solidFill>
              </a:rPr>
              <a:t>Treatment</a:t>
            </a:r>
          </a:p>
          <a:p>
            <a:pPr marL="109728" indent="0">
              <a:buNone/>
              <a:defRPr/>
            </a:pPr>
            <a:r>
              <a:rPr lang="en-CA" dirty="0" err="1" smtClean="0"/>
              <a:t>Metronidazole</a:t>
            </a:r>
            <a:endParaRPr lang="ar-JO" dirty="0"/>
          </a:p>
        </p:txBody>
      </p:sp>
    </p:spTree>
    <p:extLst>
      <p:ext uri="{BB962C8B-B14F-4D97-AF65-F5344CB8AC3E}">
        <p14:creationId xmlns:p14="http://schemas.microsoft.com/office/powerpoint/2010/main" val="365640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57200" indent="-457200"/>
            <a:r>
              <a:rPr lang="en-US" dirty="0" smtClean="0"/>
              <a:t>It is a common disorder that can present during adolescence. </a:t>
            </a:r>
          </a:p>
          <a:p>
            <a:pPr marL="457200" indent="-457200"/>
            <a:r>
              <a:rPr lang="en-US" dirty="0" smtClean="0"/>
              <a:t>The Rome III criteria define IBS as abdominal pain or discomfort at least 3 days per month in the last 3 months associated with two or more of the following features: </a:t>
            </a:r>
          </a:p>
          <a:p>
            <a:pPr marL="1071563" indent="-173038"/>
            <a:r>
              <a:rPr lang="en-US" dirty="0" smtClean="0"/>
              <a:t>Improvement with defecation, </a:t>
            </a:r>
          </a:p>
          <a:p>
            <a:pPr marL="1071563" indent="-173038"/>
            <a:r>
              <a:rPr lang="en-US" dirty="0" smtClean="0"/>
              <a:t>Onset associated with a change in frequency of </a:t>
            </a:r>
            <a:r>
              <a:rPr lang="en-US" dirty="0" err="1" smtClean="0"/>
              <a:t>stooling</a:t>
            </a:r>
            <a:r>
              <a:rPr lang="en-US" dirty="0" smtClean="0"/>
              <a:t>, </a:t>
            </a:r>
          </a:p>
          <a:p>
            <a:pPr marL="1071563" indent="-173038"/>
            <a:r>
              <a:rPr lang="en-US" dirty="0" smtClean="0"/>
              <a:t>Onset associated with change in the form of the stool.  </a:t>
            </a:r>
          </a:p>
        </p:txBody>
      </p:sp>
      <p:sp>
        <p:nvSpPr>
          <p:cNvPr id="2" name="Title 1"/>
          <p:cNvSpPr>
            <a:spLocks noGrp="1"/>
          </p:cNvSpPr>
          <p:nvPr>
            <p:ph type="title"/>
          </p:nvPr>
        </p:nvSpPr>
        <p:spPr/>
        <p:txBody>
          <a:bodyPr/>
          <a:lstStyle/>
          <a:p>
            <a:r>
              <a:rPr lang="en-US" b="1" dirty="0" smtClean="0">
                <a:solidFill>
                  <a:srgbClr val="FF0000"/>
                </a:solidFill>
              </a:rPr>
              <a:t>Irritable bowel syndrome</a:t>
            </a:r>
            <a:endParaRPr lang="ar-EG" b="1" dirty="0">
              <a:solidFill>
                <a:srgbClr val="FF0000"/>
              </a:solidFill>
            </a:endParaRPr>
          </a:p>
        </p:txBody>
      </p:sp>
    </p:spTree>
    <p:extLst>
      <p:ext uri="{BB962C8B-B14F-4D97-AF65-F5344CB8AC3E}">
        <p14:creationId xmlns:p14="http://schemas.microsoft.com/office/powerpoint/2010/main" val="326823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endParaRPr lang="en-US" dirty="0" smtClean="0"/>
          </a:p>
          <a:p>
            <a:pPr marL="457200" indent="-457200"/>
            <a:r>
              <a:rPr lang="en-US" dirty="0" smtClean="0"/>
              <a:t>Crohn’s disease and ulcerative colitis.</a:t>
            </a:r>
          </a:p>
          <a:p>
            <a:pPr marL="457200" indent="-457200"/>
            <a:r>
              <a:rPr lang="en-US" dirty="0" smtClean="0"/>
              <a:t>20% of cases presents under 20 years old.</a:t>
            </a:r>
          </a:p>
          <a:p>
            <a:pPr marL="457200" indent="-457200"/>
            <a:r>
              <a:rPr lang="en-US" dirty="0" smtClean="0"/>
              <a:t>It has intestinal and extra intestinal manifestations.</a:t>
            </a:r>
          </a:p>
          <a:p>
            <a:pPr marL="0" indent="0">
              <a:buNone/>
            </a:pPr>
            <a:r>
              <a:rPr lang="en-US" dirty="0" smtClean="0"/>
              <a:t> </a:t>
            </a:r>
            <a:endParaRPr lang="ar-EG" dirty="0"/>
          </a:p>
        </p:txBody>
      </p:sp>
      <p:sp>
        <p:nvSpPr>
          <p:cNvPr id="2" name="Title 1"/>
          <p:cNvSpPr>
            <a:spLocks noGrp="1"/>
          </p:cNvSpPr>
          <p:nvPr>
            <p:ph type="title"/>
          </p:nvPr>
        </p:nvSpPr>
        <p:spPr/>
        <p:txBody>
          <a:bodyPr/>
          <a:lstStyle/>
          <a:p>
            <a:r>
              <a:rPr lang="en-US" b="1" dirty="0" smtClean="0">
                <a:solidFill>
                  <a:srgbClr val="FF0000"/>
                </a:solidFill>
              </a:rPr>
              <a:t>Inflammatory bowel disease</a:t>
            </a:r>
            <a:endParaRPr lang="ar-EG" b="1" dirty="0">
              <a:solidFill>
                <a:srgbClr val="FF0000"/>
              </a:solidFill>
            </a:endParaRPr>
          </a:p>
        </p:txBody>
      </p:sp>
    </p:spTree>
    <p:extLst>
      <p:ext uri="{BB962C8B-B14F-4D97-AF65-F5344CB8AC3E}">
        <p14:creationId xmlns:p14="http://schemas.microsoft.com/office/powerpoint/2010/main" val="1601707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err="1" smtClean="0"/>
              <a:t>Crohns</a:t>
            </a:r>
            <a:r>
              <a:rPr lang="en-US" sz="3600" dirty="0" smtClean="0"/>
              <a:t>        UC</a:t>
            </a:r>
            <a:endParaRPr lang="ar-EG" sz="3600" dirty="0"/>
          </a:p>
        </p:txBody>
      </p:sp>
      <p:pic>
        <p:nvPicPr>
          <p:cNvPr id="25602" name="Picture 2" descr="https://m2.healio.com/~/media/book/importer-images/9781630910600/art/art_p22_compressed.jpg"/>
          <p:cNvPicPr>
            <a:picLocks noGrp="1" noChangeAspect="1" noChangeArrowheads="1"/>
          </p:cNvPicPr>
          <p:nvPr>
            <p:ph idx="1"/>
          </p:nvPr>
        </p:nvPicPr>
        <p:blipFill>
          <a:blip r:embed="rId3"/>
          <a:srcRect/>
          <a:stretch>
            <a:fillRect/>
          </a:stretch>
        </p:blipFill>
        <p:spPr bwMode="auto">
          <a:xfrm>
            <a:off x="1643042" y="1500174"/>
            <a:ext cx="6215105" cy="4929222"/>
          </a:xfrm>
          <a:prstGeom prst="rect">
            <a:avLst/>
          </a:prstGeom>
          <a:noFill/>
        </p:spPr>
      </p:pic>
    </p:spTree>
    <p:extLst>
      <p:ext uri="{BB962C8B-B14F-4D97-AF65-F5344CB8AC3E}">
        <p14:creationId xmlns:p14="http://schemas.microsoft.com/office/powerpoint/2010/main" val="3479544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Stool frequency, volume, and appearance</a:t>
            </a:r>
          </a:p>
          <a:p>
            <a:r>
              <a:rPr lang="en-US" dirty="0" smtClean="0"/>
              <a:t>The presence of blood or mucus; </a:t>
            </a:r>
          </a:p>
          <a:p>
            <a:r>
              <a:rPr lang="en-US" dirty="0" smtClean="0"/>
              <a:t>The relationship to feeding or dietary intake</a:t>
            </a:r>
          </a:p>
          <a:p>
            <a:r>
              <a:rPr lang="en-US" dirty="0" smtClean="0"/>
              <a:t>Abdominal pain, vomiting </a:t>
            </a:r>
          </a:p>
          <a:p>
            <a:r>
              <a:rPr lang="en-US" dirty="0" err="1" smtClean="0"/>
              <a:t>Arthrigia</a:t>
            </a:r>
            <a:r>
              <a:rPr lang="en-US" dirty="0" smtClean="0"/>
              <a:t>, rash, oral ulcers</a:t>
            </a:r>
          </a:p>
          <a:p>
            <a:r>
              <a:rPr lang="en-US" dirty="0" smtClean="0"/>
              <a:t>Travel history, contact history</a:t>
            </a:r>
          </a:p>
          <a:p>
            <a:r>
              <a:rPr lang="en-US" dirty="0" smtClean="0"/>
              <a:t>Growth parameters</a:t>
            </a:r>
          </a:p>
          <a:p>
            <a:r>
              <a:rPr lang="en-US" dirty="0" smtClean="0"/>
              <a:t>General: pallor, </a:t>
            </a:r>
            <a:r>
              <a:rPr lang="en-US" dirty="0" err="1" smtClean="0"/>
              <a:t>Jauncice</a:t>
            </a:r>
            <a:endParaRPr lang="en-US" dirty="0" smtClean="0"/>
          </a:p>
          <a:p>
            <a:r>
              <a:rPr lang="en-US" dirty="0" smtClean="0"/>
              <a:t>Signs of nutritional deficiencies: iron, zinc, </a:t>
            </a:r>
            <a:r>
              <a:rPr lang="en-US" dirty="0" err="1" smtClean="0"/>
              <a:t>vit</a:t>
            </a:r>
            <a:r>
              <a:rPr lang="en-US" dirty="0" smtClean="0"/>
              <a:t> D, etc</a:t>
            </a:r>
          </a:p>
          <a:p>
            <a:r>
              <a:rPr lang="en-US" dirty="0" err="1" smtClean="0"/>
              <a:t>Perianal</a:t>
            </a:r>
            <a:r>
              <a:rPr lang="en-US" dirty="0" smtClean="0"/>
              <a:t> exam: IBD</a:t>
            </a:r>
          </a:p>
          <a:p>
            <a:pPr>
              <a:buNone/>
            </a:pPr>
            <a:endParaRPr lang="ar-JO" dirty="0"/>
          </a:p>
        </p:txBody>
      </p:sp>
      <p:sp>
        <p:nvSpPr>
          <p:cNvPr id="3" name="Title 2"/>
          <p:cNvSpPr>
            <a:spLocks noGrp="1"/>
          </p:cNvSpPr>
          <p:nvPr>
            <p:ph type="title"/>
          </p:nvPr>
        </p:nvSpPr>
        <p:spPr/>
        <p:txBody>
          <a:bodyPr>
            <a:normAutofit/>
          </a:bodyPr>
          <a:lstStyle/>
          <a:p>
            <a:r>
              <a:rPr lang="en-US" dirty="0" smtClean="0"/>
              <a:t>History &amp; exam of chronic diarrhea</a:t>
            </a:r>
            <a:endParaRPr lang="ar-JO" dirty="0"/>
          </a:p>
        </p:txBody>
      </p:sp>
    </p:spTree>
    <p:extLst>
      <p:ext uri="{BB962C8B-B14F-4D97-AF65-F5344CB8AC3E}">
        <p14:creationId xmlns:p14="http://schemas.microsoft.com/office/powerpoint/2010/main" val="36430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a:buNone/>
            </a:pPr>
            <a:r>
              <a:rPr lang="en-US" dirty="0"/>
              <a:t>The following clinical features should alert the physician to the possibility of a disorder other than irritable bowel </a:t>
            </a:r>
            <a:r>
              <a:rPr lang="en-US" dirty="0" smtClean="0"/>
              <a:t>syndrome</a:t>
            </a:r>
            <a:r>
              <a:rPr lang="en-US" dirty="0">
                <a:sym typeface="Wingdings" pitchFamily="2" charset="2"/>
              </a:rPr>
              <a:t> </a:t>
            </a:r>
            <a:r>
              <a:rPr lang="en-US" dirty="0" smtClean="0">
                <a:sym typeface="Wingdings" pitchFamily="2" charset="2"/>
              </a:rPr>
              <a:t>(</a:t>
            </a:r>
            <a:r>
              <a:rPr lang="en-US" dirty="0" smtClean="0">
                <a:solidFill>
                  <a:srgbClr val="FF0000"/>
                </a:solidFill>
                <a:sym typeface="Wingdings" pitchFamily="2" charset="2"/>
              </a:rPr>
              <a:t>red flags</a:t>
            </a:r>
            <a:r>
              <a:rPr lang="en-US" dirty="0" smtClean="0">
                <a:sym typeface="Wingdings" pitchFamily="2" charset="2"/>
              </a:rPr>
              <a:t>)</a:t>
            </a:r>
            <a:endParaRPr lang="en-US" dirty="0"/>
          </a:p>
          <a:p>
            <a:pPr marL="457200" indent="-457200"/>
            <a:r>
              <a:rPr lang="en-US" dirty="0"/>
              <a:t>Frequent awakening by symptoms</a:t>
            </a:r>
          </a:p>
          <a:p>
            <a:pPr marL="457200" indent="-457200"/>
            <a:r>
              <a:rPr lang="en-US" dirty="0"/>
              <a:t>Steady progressive course</a:t>
            </a:r>
          </a:p>
          <a:p>
            <a:pPr marL="457200" indent="-457200"/>
            <a:r>
              <a:rPr lang="en-US" dirty="0"/>
              <a:t>Fever</a:t>
            </a:r>
          </a:p>
          <a:p>
            <a:pPr marL="457200" indent="-457200"/>
            <a:r>
              <a:rPr lang="en-US" dirty="0"/>
              <a:t>Weight loss</a:t>
            </a:r>
          </a:p>
          <a:p>
            <a:pPr marL="457200" indent="-457200"/>
            <a:r>
              <a:rPr lang="en-US" dirty="0"/>
              <a:t>Arthritis</a:t>
            </a:r>
          </a:p>
          <a:p>
            <a:pPr marL="457200" indent="-457200"/>
            <a:r>
              <a:rPr lang="en-US" dirty="0"/>
              <a:t>Rectal bleeding</a:t>
            </a:r>
          </a:p>
          <a:p>
            <a:pPr marL="457200" indent="-457200"/>
            <a:r>
              <a:rPr lang="en-US" dirty="0"/>
              <a:t>Persistent </a:t>
            </a:r>
            <a:r>
              <a:rPr lang="en-US" dirty="0" smtClean="0"/>
              <a:t>vomiting.</a:t>
            </a:r>
            <a:endParaRPr lang="ar-EG" dirty="0"/>
          </a:p>
        </p:txBody>
      </p:sp>
      <p:sp>
        <p:nvSpPr>
          <p:cNvPr id="2" name="Title 1"/>
          <p:cNvSpPr>
            <a:spLocks noGrp="1"/>
          </p:cNvSpPr>
          <p:nvPr>
            <p:ph type="title"/>
          </p:nvPr>
        </p:nvSpPr>
        <p:spPr/>
        <p:txBody>
          <a:bodyPr/>
          <a:lstStyle/>
          <a:p>
            <a:r>
              <a:rPr lang="en-US" b="1" i="1" u="sng" dirty="0" smtClean="0">
                <a:solidFill>
                  <a:srgbClr val="FF0000"/>
                </a:solidFill>
              </a:rPr>
              <a:t>Take care</a:t>
            </a:r>
            <a:endParaRPr lang="ar-EG" b="1" i="1" u="sng" dirty="0">
              <a:solidFill>
                <a:srgbClr val="FF0000"/>
              </a:solidFill>
            </a:endParaRPr>
          </a:p>
        </p:txBody>
      </p:sp>
    </p:spTree>
    <p:extLst>
      <p:ext uri="{BB962C8B-B14F-4D97-AF65-F5344CB8AC3E}">
        <p14:creationId xmlns:p14="http://schemas.microsoft.com/office/powerpoint/2010/main" val="164595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Ova and parasites, blood, mucus</a:t>
            </a:r>
          </a:p>
          <a:p>
            <a:r>
              <a:rPr lang="en-US" dirty="0" smtClean="0"/>
              <a:t>Stool culture</a:t>
            </a:r>
          </a:p>
          <a:p>
            <a:r>
              <a:rPr lang="en-US" dirty="0" smtClean="0"/>
              <a:t>Clostridium </a:t>
            </a:r>
            <a:r>
              <a:rPr lang="en-US" dirty="0" err="1" smtClean="0"/>
              <a:t>difficile</a:t>
            </a:r>
            <a:r>
              <a:rPr lang="en-US" dirty="0" smtClean="0"/>
              <a:t> toxin assay</a:t>
            </a:r>
          </a:p>
          <a:p>
            <a:r>
              <a:rPr lang="en-US" dirty="0" smtClean="0"/>
              <a:t>Antigen detection for </a:t>
            </a:r>
            <a:r>
              <a:rPr lang="en-US" dirty="0" err="1" smtClean="0"/>
              <a:t>Giardia</a:t>
            </a:r>
            <a:r>
              <a:rPr lang="en-US" dirty="0" smtClean="0"/>
              <a:t> and Cryptosporidium</a:t>
            </a:r>
          </a:p>
          <a:p>
            <a:r>
              <a:rPr lang="en-US" dirty="0" smtClean="0"/>
              <a:t> Occult blood</a:t>
            </a:r>
          </a:p>
          <a:p>
            <a:r>
              <a:rPr lang="en-US" dirty="0" smtClean="0"/>
              <a:t>Stool PH, reducing substances</a:t>
            </a:r>
            <a:endParaRPr lang="ar-JO" dirty="0"/>
          </a:p>
        </p:txBody>
      </p:sp>
      <p:sp>
        <p:nvSpPr>
          <p:cNvPr id="3" name="Title 2"/>
          <p:cNvSpPr>
            <a:spLocks noGrp="1"/>
          </p:cNvSpPr>
          <p:nvPr>
            <p:ph type="title"/>
          </p:nvPr>
        </p:nvSpPr>
        <p:spPr/>
        <p:txBody>
          <a:bodyPr/>
          <a:lstStyle/>
          <a:p>
            <a:r>
              <a:rPr lang="en-US" dirty="0" smtClean="0"/>
              <a:t>Stool examination</a:t>
            </a:r>
            <a:endParaRPr lang="ar-JO" dirty="0"/>
          </a:p>
        </p:txBody>
      </p:sp>
    </p:spTree>
    <p:extLst>
      <p:ext uri="{BB962C8B-B14F-4D97-AF65-F5344CB8AC3E}">
        <p14:creationId xmlns:p14="http://schemas.microsoft.com/office/powerpoint/2010/main" val="86221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CBC: anemia, </a:t>
            </a:r>
            <a:r>
              <a:rPr lang="en-US" dirty="0" err="1" smtClean="0"/>
              <a:t>thrombocytosis</a:t>
            </a:r>
            <a:endParaRPr lang="en-US" dirty="0" smtClean="0"/>
          </a:p>
          <a:p>
            <a:r>
              <a:rPr lang="en-US" dirty="0" smtClean="0"/>
              <a:t>CRP, ESRs</a:t>
            </a:r>
          </a:p>
          <a:p>
            <a:r>
              <a:rPr lang="en-US" dirty="0" smtClean="0"/>
              <a:t>IDA work up, B12, folic acids, </a:t>
            </a:r>
            <a:r>
              <a:rPr lang="en-US" dirty="0" err="1" smtClean="0"/>
              <a:t>vitamens</a:t>
            </a:r>
            <a:r>
              <a:rPr lang="en-US" dirty="0" smtClean="0"/>
              <a:t> levels</a:t>
            </a:r>
          </a:p>
          <a:p>
            <a:r>
              <a:rPr lang="en-US" dirty="0" smtClean="0"/>
              <a:t>KFT, LFT, PT/INR, Electrolytes</a:t>
            </a:r>
          </a:p>
          <a:p>
            <a:r>
              <a:rPr lang="en-US" dirty="0" smtClean="0"/>
              <a:t>Albumin</a:t>
            </a:r>
          </a:p>
          <a:p>
            <a:pPr marL="109728"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smtClean="0"/>
              <a:t>Blood tests</a:t>
            </a:r>
            <a:endParaRPr lang="en-US" dirty="0"/>
          </a:p>
        </p:txBody>
      </p:sp>
    </p:spTree>
    <p:extLst>
      <p:ext uri="{BB962C8B-B14F-4D97-AF65-F5344CB8AC3E}">
        <p14:creationId xmlns:p14="http://schemas.microsoft.com/office/powerpoint/2010/main" val="1427517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b="1" dirty="0" smtClean="0"/>
              <a:t>Second phase </a:t>
            </a:r>
            <a:r>
              <a:rPr lang="en-US" dirty="0" smtClean="0"/>
              <a:t>(guided by </a:t>
            </a:r>
            <a:r>
              <a:rPr lang="en-US" dirty="0" err="1"/>
              <a:t>H</a:t>
            </a:r>
            <a:r>
              <a:rPr lang="en-US" dirty="0" err="1" smtClean="0"/>
              <a:t>x</a:t>
            </a:r>
            <a:r>
              <a:rPr lang="en-US" dirty="0" smtClean="0"/>
              <a:t> and PE):</a:t>
            </a:r>
          </a:p>
          <a:p>
            <a:r>
              <a:rPr lang="en-US" dirty="0" smtClean="0"/>
              <a:t>Sweat chloride, </a:t>
            </a:r>
          </a:p>
          <a:p>
            <a:r>
              <a:rPr lang="en-US" dirty="0" smtClean="0"/>
              <a:t>celiac work up, </a:t>
            </a:r>
          </a:p>
          <a:p>
            <a:r>
              <a:rPr lang="en-US" dirty="0" smtClean="0"/>
              <a:t>quantitative stool for fat (72 </a:t>
            </a:r>
            <a:r>
              <a:rPr lang="en-US" dirty="0" err="1" smtClean="0"/>
              <a:t>hrs</a:t>
            </a:r>
            <a:r>
              <a:rPr lang="en-US" dirty="0" smtClean="0"/>
              <a:t> collection of stool)</a:t>
            </a:r>
          </a:p>
          <a:p>
            <a:r>
              <a:rPr lang="en-US" dirty="0" smtClean="0"/>
              <a:t>Alpha-one antitrypsin (in stool): for protein loosing </a:t>
            </a:r>
            <a:r>
              <a:rPr lang="en-US" dirty="0" err="1" smtClean="0"/>
              <a:t>enteropathy</a:t>
            </a:r>
            <a:r>
              <a:rPr lang="en-US" dirty="0" smtClean="0"/>
              <a:t>(PLE)</a:t>
            </a:r>
          </a:p>
          <a:p>
            <a:pPr marL="109728" indent="0">
              <a:buNone/>
            </a:pPr>
            <a:endParaRPr lang="en-US" dirty="0"/>
          </a:p>
          <a:p>
            <a:pPr marL="109728" indent="0">
              <a:buNone/>
            </a:pPr>
            <a:r>
              <a:rPr lang="en-US" b="1" dirty="0" smtClean="0"/>
              <a:t>3</a:t>
            </a:r>
            <a:r>
              <a:rPr lang="en-US" b="1" baseline="30000" dirty="0" smtClean="0"/>
              <a:t>rd</a:t>
            </a:r>
            <a:r>
              <a:rPr lang="en-US" b="1" dirty="0" smtClean="0"/>
              <a:t> phase</a:t>
            </a:r>
          </a:p>
          <a:p>
            <a:r>
              <a:rPr lang="en-US" dirty="0" smtClean="0"/>
              <a:t>Endoscopy (U&amp;L), Biopsy</a:t>
            </a:r>
          </a:p>
          <a:p>
            <a:r>
              <a:rPr lang="en-US" dirty="0" smtClean="0"/>
              <a:t>Barium studies</a:t>
            </a:r>
          </a:p>
          <a:p>
            <a:pPr marL="109728" indent="0">
              <a:buNone/>
            </a:pPr>
            <a:endParaRPr lang="en-US" dirty="0"/>
          </a:p>
        </p:txBody>
      </p:sp>
      <p:sp>
        <p:nvSpPr>
          <p:cNvPr id="3" name="Title 2"/>
          <p:cNvSpPr>
            <a:spLocks noGrp="1"/>
          </p:cNvSpPr>
          <p:nvPr>
            <p:ph type="title"/>
          </p:nvPr>
        </p:nvSpPr>
        <p:spPr/>
        <p:txBody>
          <a:bodyPr/>
          <a:lstStyle/>
          <a:p>
            <a:r>
              <a:rPr lang="en-US" dirty="0" smtClean="0"/>
              <a:t>Blood tests</a:t>
            </a:r>
            <a:endParaRPr lang="en-US" dirty="0"/>
          </a:p>
        </p:txBody>
      </p:sp>
    </p:spTree>
    <p:extLst>
      <p:ext uri="{BB962C8B-B14F-4D97-AF65-F5344CB8AC3E}">
        <p14:creationId xmlns:p14="http://schemas.microsoft.com/office/powerpoint/2010/main" val="20440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b="1" dirty="0"/>
              <a:t>Chronic diarrhea: </a:t>
            </a:r>
            <a:r>
              <a:rPr lang="en-CA" dirty="0"/>
              <a:t>Diarrhea illness persisted more than </a:t>
            </a:r>
            <a:r>
              <a:rPr lang="en-CA" dirty="0">
                <a:solidFill>
                  <a:srgbClr val="FF0000"/>
                </a:solidFill>
              </a:rPr>
              <a:t>14 days</a:t>
            </a:r>
            <a:r>
              <a:rPr lang="en-CA" dirty="0"/>
              <a:t>,</a:t>
            </a:r>
            <a:r>
              <a:rPr lang="en-US" dirty="0"/>
              <a:t> although others use a cutoff of 4 weeks. </a:t>
            </a:r>
            <a:endParaRPr lang="en-US" dirty="0" smtClean="0"/>
          </a:p>
          <a:p>
            <a:endParaRPr lang="en-US" dirty="0"/>
          </a:p>
          <a:p>
            <a:r>
              <a:rPr lang="en-US" dirty="0" smtClean="0"/>
              <a:t>Persistent diarrhea is an episode of diarrhea of infectious etiology, which develops acutely but continues for more than 14 days</a:t>
            </a:r>
            <a:endParaRPr lang="en-CA" dirty="0" smtClean="0"/>
          </a:p>
          <a:p>
            <a:endParaRPr lang="en-US" dirty="0"/>
          </a:p>
        </p:txBody>
      </p:sp>
      <p:sp>
        <p:nvSpPr>
          <p:cNvPr id="3" name="Title 2"/>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4157847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r>
              <a:rPr lang="en-US" smtClean="0"/>
              <a:t>Malabsorption=Chronic Diarrhea</a:t>
            </a:r>
          </a:p>
          <a:p>
            <a:pPr eaLnBrk="1" hangingPunct="1">
              <a:buFontTx/>
              <a:buNone/>
            </a:pPr>
            <a:endParaRPr lang="en-US" smtClean="0"/>
          </a:p>
          <a:p>
            <a:pPr eaLnBrk="1" hangingPunct="1">
              <a:buFontTx/>
              <a:buNone/>
            </a:pPr>
            <a:r>
              <a:rPr lang="en-US" smtClean="0"/>
              <a:t>* But many have loose motions</a:t>
            </a:r>
          </a:p>
        </p:txBody>
      </p:sp>
      <p:sp>
        <p:nvSpPr>
          <p:cNvPr id="5" name="Content Placeholder 4"/>
          <p:cNvSpPr>
            <a:spLocks noGrp="1"/>
          </p:cNvSpPr>
          <p:nvPr>
            <p:ph sz="half" idx="2"/>
          </p:nvPr>
        </p:nvSpPr>
        <p:spPr/>
        <p:txBody>
          <a:bodyPr/>
          <a:lstStyle/>
          <a:p>
            <a:endParaRPr lang="en-US"/>
          </a:p>
        </p:txBody>
      </p:sp>
      <p:sp>
        <p:nvSpPr>
          <p:cNvPr id="36866" name="Rectangle 4"/>
          <p:cNvSpPr>
            <a:spLocks noGrp="1" noChangeArrowheads="1"/>
          </p:cNvSpPr>
          <p:nvPr>
            <p:ph type="title"/>
          </p:nvPr>
        </p:nvSpPr>
        <p:spPr/>
        <p:txBody>
          <a:bodyPr/>
          <a:lstStyle/>
          <a:p>
            <a:pPr eaLnBrk="1" hangingPunct="1"/>
            <a:r>
              <a:rPr lang="en-US" dirty="0" smtClean="0"/>
              <a:t>Misconception</a:t>
            </a:r>
          </a:p>
        </p:txBody>
      </p:sp>
      <p:pic>
        <p:nvPicPr>
          <p:cNvPr id="368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484313"/>
            <a:ext cx="38576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321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Malabsorption</a:t>
            </a:r>
            <a:endParaRPr lang="ar-JO" dirty="0"/>
          </a:p>
        </p:txBody>
      </p:sp>
      <p:sp>
        <p:nvSpPr>
          <p:cNvPr id="3" name="Content Placeholder 2"/>
          <p:cNvSpPr>
            <a:spLocks noGrp="1"/>
          </p:cNvSpPr>
          <p:nvPr>
            <p:ph idx="1"/>
          </p:nvPr>
        </p:nvSpPr>
        <p:spPr/>
        <p:txBody>
          <a:bodyPr>
            <a:normAutofit/>
          </a:bodyPr>
          <a:lstStyle/>
          <a:p>
            <a:r>
              <a:rPr lang="en-US" dirty="0" smtClean="0"/>
              <a:t>Defective digestion and or absorption of one or more nutrient.</a:t>
            </a:r>
          </a:p>
          <a:p>
            <a:endParaRPr lang="en-US" b="1" dirty="0" smtClean="0">
              <a:solidFill>
                <a:srgbClr val="C00000"/>
              </a:solidFill>
            </a:endParaRPr>
          </a:p>
          <a:p>
            <a:r>
              <a:rPr lang="en-US" b="1" dirty="0" smtClean="0">
                <a:solidFill>
                  <a:srgbClr val="C00000"/>
                </a:solidFill>
              </a:rPr>
              <a:t>Malabsorption syndromes </a:t>
            </a:r>
            <a:r>
              <a:rPr lang="en-US" dirty="0" smtClean="0"/>
              <a:t>encompass numerous clinical entities that result in chronic diarrhea, abdominal distention, and failure to thrive.</a:t>
            </a:r>
            <a:endParaRPr lang="en-US" baseline="30000" dirty="0" smtClean="0"/>
          </a:p>
          <a:p>
            <a:pPr>
              <a:buFont typeface="Wingdings" pitchFamily="2" charset="2"/>
              <a:buChar char="Ø"/>
            </a:pPr>
            <a:endParaRPr lang="ar-J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ar-JO" dirty="0"/>
          </a:p>
        </p:txBody>
      </p:sp>
      <p:sp>
        <p:nvSpPr>
          <p:cNvPr id="3" name="Content Placeholder 2"/>
          <p:cNvSpPr>
            <a:spLocks noGrp="1"/>
          </p:cNvSpPr>
          <p:nvPr>
            <p:ph idx="1"/>
          </p:nvPr>
        </p:nvSpPr>
        <p:spPr/>
        <p:txBody>
          <a:bodyPr/>
          <a:lstStyle/>
          <a:p>
            <a:r>
              <a:rPr lang="en-US" b="1" dirty="0" err="1" smtClean="0"/>
              <a:t>Intraluminal</a:t>
            </a:r>
            <a:r>
              <a:rPr lang="en-US" b="1" dirty="0" smtClean="0"/>
              <a:t> phase: </a:t>
            </a:r>
            <a:r>
              <a:rPr lang="en-US" dirty="0" smtClean="0"/>
              <a:t>oral, gastric, pancreatic enzymes and bile acids needed</a:t>
            </a:r>
          </a:p>
          <a:p>
            <a:endParaRPr lang="en-US" dirty="0" smtClean="0"/>
          </a:p>
          <a:p>
            <a:r>
              <a:rPr lang="en-US" b="1" dirty="0" smtClean="0"/>
              <a:t>Absorption (mucosal phase)</a:t>
            </a:r>
            <a:r>
              <a:rPr lang="en-US" dirty="0" smtClean="0"/>
              <a:t>: requires mucosal, brush border and intracellular enzymes</a:t>
            </a:r>
          </a:p>
          <a:p>
            <a:endParaRPr lang="en-US" dirty="0" smtClean="0"/>
          </a:p>
          <a:p>
            <a:r>
              <a:rPr lang="en-US" b="1" dirty="0" smtClean="0"/>
              <a:t>Transport mechanism</a:t>
            </a:r>
          </a:p>
          <a:p>
            <a:endParaRPr lang="ar-J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Malabsorption can affect any phase of digestion</a:t>
            </a:r>
          </a:p>
          <a:p>
            <a:r>
              <a:rPr lang="en-US" dirty="0" smtClean="0"/>
              <a:t>Infants usually presents with congenital disorders of specific nutrient </a:t>
            </a:r>
            <a:r>
              <a:rPr lang="en-US" b="1" dirty="0" err="1" smtClean="0"/>
              <a:t>intraluminal</a:t>
            </a:r>
            <a:r>
              <a:rPr lang="en-US" b="1" dirty="0" smtClean="0"/>
              <a:t> digestion or absorption</a:t>
            </a:r>
          </a:p>
          <a:p>
            <a:r>
              <a:rPr lang="en-US" dirty="0" smtClean="0"/>
              <a:t>Older children typically have acquired </a:t>
            </a:r>
            <a:r>
              <a:rPr lang="en-US" b="1" dirty="0" smtClean="0"/>
              <a:t>mucosal disease</a:t>
            </a:r>
            <a:endParaRPr lang="ar-JO"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a:t>
            </a:r>
            <a:r>
              <a:rPr lang="en-US" dirty="0" err="1" smtClean="0"/>
              <a:t>malabsorped</a:t>
            </a:r>
            <a:r>
              <a:rPr lang="en-US" dirty="0" smtClean="0"/>
              <a:t> nutrient </a:t>
            </a:r>
            <a:endParaRPr lang="ar-JO"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t>Generalized mucosal abnormalities usually resulting in </a:t>
            </a:r>
            <a:r>
              <a:rPr lang="en-US" dirty="0" err="1" smtClean="0"/>
              <a:t>malabsorption</a:t>
            </a:r>
            <a:r>
              <a:rPr lang="en-US" dirty="0" smtClean="0"/>
              <a:t> of multiple nutrients </a:t>
            </a:r>
          </a:p>
          <a:p>
            <a:pPr>
              <a:buNone/>
            </a:pPr>
            <a:endParaRPr lang="en-US" dirty="0" smtClean="0"/>
          </a:p>
          <a:p>
            <a:pPr>
              <a:buFont typeface="Wingdings" pitchFamily="2" charset="2"/>
              <a:buChar char="Ø"/>
            </a:pPr>
            <a:r>
              <a:rPr lang="en-US" dirty="0" err="1" smtClean="0"/>
              <a:t>Speciﬁc</a:t>
            </a:r>
            <a:r>
              <a:rPr lang="en-US" dirty="0" smtClean="0"/>
              <a:t> nutrients: </a:t>
            </a:r>
          </a:p>
          <a:p>
            <a:pPr indent="458788">
              <a:buFont typeface="Wingdings" pitchFamily="2" charset="2"/>
              <a:buChar char="Ø"/>
            </a:pPr>
            <a:r>
              <a:rPr lang="en-US" dirty="0" smtClean="0"/>
              <a:t>Carbohydrate</a:t>
            </a:r>
          </a:p>
          <a:p>
            <a:pPr indent="458788">
              <a:buFont typeface="Wingdings" pitchFamily="2" charset="2"/>
              <a:buChar char="Ø"/>
            </a:pPr>
            <a:r>
              <a:rPr lang="en-US" dirty="0" smtClean="0"/>
              <a:t>Fat</a:t>
            </a:r>
          </a:p>
          <a:p>
            <a:pPr indent="458788">
              <a:buFont typeface="Wingdings" pitchFamily="2" charset="2"/>
              <a:buChar char="Ø"/>
            </a:pPr>
            <a:r>
              <a:rPr lang="en-US" dirty="0" smtClean="0"/>
              <a:t>Protein</a:t>
            </a:r>
          </a:p>
          <a:p>
            <a:pPr indent="458788">
              <a:buFont typeface="Wingdings" pitchFamily="2" charset="2"/>
              <a:buChar char="Ø"/>
            </a:pPr>
            <a:r>
              <a:rPr lang="en-US" dirty="0" smtClean="0"/>
              <a:t>Vitamins, minerals, and trace elements</a:t>
            </a:r>
          </a:p>
          <a:p>
            <a:endParaRPr lang="ar-J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a:t>
            </a:r>
            <a:endParaRPr lang="ar-JO" dirty="0"/>
          </a:p>
        </p:txBody>
      </p:sp>
      <p:sp>
        <p:nvSpPr>
          <p:cNvPr id="3" name="Content Placeholder 2"/>
          <p:cNvSpPr>
            <a:spLocks noGrp="1"/>
          </p:cNvSpPr>
          <p:nvPr>
            <p:ph idx="1"/>
          </p:nvPr>
        </p:nvSpPr>
        <p:spPr/>
        <p:txBody>
          <a:bodyPr>
            <a:normAutofit fontScale="77500" lnSpcReduction="20000"/>
          </a:bodyPr>
          <a:lstStyle/>
          <a:p>
            <a:r>
              <a:rPr lang="en-US" dirty="0" smtClean="0"/>
              <a:t>Beyond infancy, the typical diet contains 50% of carbohydrate calories from starch, 20-40% from lactose, and 20-40% from sucrose</a:t>
            </a:r>
          </a:p>
          <a:p>
            <a:endParaRPr lang="en-US" dirty="0" smtClean="0"/>
          </a:p>
          <a:p>
            <a:r>
              <a:rPr lang="en-US" b="1" dirty="0" err="1" smtClean="0">
                <a:solidFill>
                  <a:srgbClr val="FF0000"/>
                </a:solidFill>
              </a:rPr>
              <a:t>Intralumenal</a:t>
            </a:r>
            <a:r>
              <a:rPr lang="en-US" b="1" dirty="0" smtClean="0">
                <a:solidFill>
                  <a:srgbClr val="FF0000"/>
                </a:solidFill>
              </a:rPr>
              <a:t> phase</a:t>
            </a:r>
            <a:r>
              <a:rPr lang="en-US" b="1" dirty="0" smtClean="0"/>
              <a:t>: </a:t>
            </a:r>
            <a:r>
              <a:rPr lang="en-US" dirty="0" smtClean="0"/>
              <a:t>needed only for starch,  by salivary and pancreatic </a:t>
            </a:r>
            <a:r>
              <a:rPr lang="en-US" dirty="0" smtClean="0">
                <a:solidFill>
                  <a:srgbClr val="00B050"/>
                </a:solidFill>
              </a:rPr>
              <a:t>amylase</a:t>
            </a:r>
            <a:r>
              <a:rPr lang="en-US" dirty="0" smtClean="0"/>
              <a:t> releasing maltose, and glucose oligosaccharides</a:t>
            </a:r>
          </a:p>
          <a:p>
            <a:endParaRPr lang="en-US" dirty="0" smtClean="0"/>
          </a:p>
          <a:p>
            <a:r>
              <a:rPr lang="en-US" b="1" dirty="0" smtClean="0">
                <a:solidFill>
                  <a:srgbClr val="FF0000"/>
                </a:solidFill>
              </a:rPr>
              <a:t>Mucosal</a:t>
            </a:r>
            <a:r>
              <a:rPr lang="en-US" dirty="0" smtClean="0"/>
              <a:t>: By brush border enzymes: </a:t>
            </a:r>
            <a:r>
              <a:rPr lang="en-US" dirty="0" err="1" smtClean="0"/>
              <a:t>sacrase-isomaltase</a:t>
            </a:r>
            <a:r>
              <a:rPr lang="en-US" dirty="0" smtClean="0"/>
              <a:t>, </a:t>
            </a:r>
            <a:r>
              <a:rPr lang="en-US" dirty="0" smtClean="0">
                <a:solidFill>
                  <a:srgbClr val="00B050"/>
                </a:solidFill>
              </a:rPr>
              <a:t>lactase</a:t>
            </a:r>
            <a:r>
              <a:rPr lang="en-US" dirty="0" smtClean="0"/>
              <a:t>, and </a:t>
            </a:r>
            <a:r>
              <a:rPr lang="en-US" dirty="0" err="1" smtClean="0"/>
              <a:t>glucoamylase</a:t>
            </a:r>
            <a:r>
              <a:rPr lang="en-US" dirty="0" smtClean="0"/>
              <a:t> into </a:t>
            </a:r>
            <a:r>
              <a:rPr lang="en-US" dirty="0" err="1" smtClean="0"/>
              <a:t>monoscacharides</a:t>
            </a:r>
            <a:endParaRPr lang="en-US" dirty="0" smtClean="0"/>
          </a:p>
          <a:p>
            <a:endParaRPr lang="en-US" dirty="0" smtClean="0"/>
          </a:p>
          <a:p>
            <a:r>
              <a:rPr lang="en-US" dirty="0" smtClean="0"/>
              <a:t>Then </a:t>
            </a:r>
            <a:r>
              <a:rPr lang="en-US" b="1" dirty="0" smtClean="0">
                <a:solidFill>
                  <a:srgbClr val="FF0000"/>
                </a:solidFill>
              </a:rPr>
              <a:t>transported</a:t>
            </a:r>
            <a:r>
              <a:rPr lang="en-US" dirty="0" smtClean="0">
                <a:solidFill>
                  <a:srgbClr val="FF0000"/>
                </a:solidFill>
              </a:rPr>
              <a:t> </a:t>
            </a:r>
            <a:r>
              <a:rPr lang="en-US" dirty="0" smtClean="0"/>
              <a:t>via special mechanisms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ar-JO" dirty="0"/>
          </a:p>
        </p:txBody>
      </p:sp>
      <p:sp>
        <p:nvSpPr>
          <p:cNvPr id="3" name="Content Placeholder 2"/>
          <p:cNvSpPr>
            <a:spLocks noGrp="1"/>
          </p:cNvSpPr>
          <p:nvPr>
            <p:ph idx="1"/>
          </p:nvPr>
        </p:nvSpPr>
        <p:spPr/>
        <p:txBody>
          <a:bodyPr>
            <a:normAutofit lnSpcReduction="10000"/>
          </a:bodyPr>
          <a:lstStyle/>
          <a:p>
            <a:r>
              <a:rPr lang="en-US" dirty="0" err="1" smtClean="0"/>
              <a:t>Carb</a:t>
            </a:r>
            <a:r>
              <a:rPr lang="en-US" dirty="0" smtClean="0"/>
              <a:t> </a:t>
            </a:r>
            <a:r>
              <a:rPr lang="en-US" dirty="0" err="1" smtClean="0"/>
              <a:t>malabsorption</a:t>
            </a:r>
            <a:r>
              <a:rPr lang="en-US" dirty="0" smtClean="0"/>
              <a:t> results from </a:t>
            </a:r>
            <a:r>
              <a:rPr lang="en-US" dirty="0" smtClean="0">
                <a:solidFill>
                  <a:srgbClr val="FF0000"/>
                </a:solidFill>
              </a:rPr>
              <a:t>congenital deficiency of a </a:t>
            </a:r>
            <a:r>
              <a:rPr lang="en-US" b="1" dirty="0" err="1" smtClean="0">
                <a:solidFill>
                  <a:srgbClr val="FF0000"/>
                </a:solidFill>
              </a:rPr>
              <a:t>disccharidase</a:t>
            </a:r>
            <a:r>
              <a:rPr lang="en-US" b="1" dirty="0" smtClean="0">
                <a:solidFill>
                  <a:srgbClr val="FF0000"/>
                </a:solidFill>
              </a:rPr>
              <a:t> enzyme</a:t>
            </a:r>
            <a:r>
              <a:rPr lang="en-US" dirty="0" smtClean="0">
                <a:solidFill>
                  <a:srgbClr val="FF0000"/>
                </a:solidFill>
              </a:rPr>
              <a:t> or l</a:t>
            </a:r>
            <a:r>
              <a:rPr lang="en-US" dirty="0" smtClean="0">
                <a:solidFill>
                  <a:srgbClr val="92D050"/>
                </a:solidFill>
              </a:rPr>
              <a:t>oss of enzymes by mucosal injury </a:t>
            </a:r>
          </a:p>
          <a:p>
            <a:r>
              <a:rPr lang="en-US" dirty="0" smtClean="0"/>
              <a:t> Osmotic properties of </a:t>
            </a:r>
            <a:r>
              <a:rPr lang="en-US" dirty="0" err="1" smtClean="0"/>
              <a:t>malabsorbed</a:t>
            </a:r>
            <a:r>
              <a:rPr lang="en-US" dirty="0" smtClean="0"/>
              <a:t> </a:t>
            </a:r>
            <a:r>
              <a:rPr lang="en-US" dirty="0" err="1" smtClean="0"/>
              <a:t>carbs</a:t>
            </a:r>
            <a:r>
              <a:rPr lang="en-US" dirty="0" smtClean="0"/>
              <a:t> leads to fluid accumulation and diarrhea</a:t>
            </a:r>
          </a:p>
          <a:p>
            <a:endParaRPr lang="en-US" dirty="0" smtClean="0"/>
          </a:p>
          <a:p>
            <a:r>
              <a:rPr lang="en-US" dirty="0" err="1" smtClean="0"/>
              <a:t>Iliocolonic</a:t>
            </a:r>
            <a:r>
              <a:rPr lang="en-US" dirty="0" smtClean="0"/>
              <a:t> bacteria ferments undigested </a:t>
            </a:r>
            <a:r>
              <a:rPr lang="en-US" dirty="0" err="1" smtClean="0"/>
              <a:t>carbs</a:t>
            </a:r>
            <a:r>
              <a:rPr lang="en-US" dirty="0" smtClean="0"/>
              <a:t> into simple sugars, organic acids, CO2 gas is a by product</a:t>
            </a:r>
          </a:p>
          <a:p>
            <a:endParaRPr lang="en-US" dirty="0" smtClean="0"/>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carbs</a:t>
            </a:r>
            <a:r>
              <a:rPr lang="en-US" dirty="0" smtClean="0"/>
              <a:t> </a:t>
            </a:r>
            <a:r>
              <a:rPr lang="en-US" dirty="0" err="1" smtClean="0"/>
              <a:t>malabsorption</a:t>
            </a:r>
            <a:endParaRPr lang="ar-JO" dirty="0"/>
          </a:p>
        </p:txBody>
      </p:sp>
      <p:sp>
        <p:nvSpPr>
          <p:cNvPr id="3" name="Content Placeholder 2"/>
          <p:cNvSpPr>
            <a:spLocks noGrp="1"/>
          </p:cNvSpPr>
          <p:nvPr>
            <p:ph idx="1"/>
          </p:nvPr>
        </p:nvSpPr>
        <p:spPr/>
        <p:txBody>
          <a:bodyPr>
            <a:normAutofit lnSpcReduction="10000"/>
          </a:bodyPr>
          <a:lstStyle/>
          <a:p>
            <a:r>
              <a:rPr lang="en-US" dirty="0" smtClean="0"/>
              <a:t>Primary</a:t>
            </a:r>
          </a:p>
          <a:p>
            <a:pPr marL="800100" indent="0"/>
            <a:r>
              <a:rPr lang="en-US" dirty="0" smtClean="0"/>
              <a:t> </a:t>
            </a:r>
            <a:r>
              <a:rPr lang="en-US" dirty="0" err="1" smtClean="0"/>
              <a:t>Sacrase</a:t>
            </a:r>
            <a:r>
              <a:rPr lang="en-US" dirty="0" smtClean="0"/>
              <a:t>- </a:t>
            </a:r>
            <a:r>
              <a:rPr lang="en-US" dirty="0" err="1" smtClean="0"/>
              <a:t>isomaltase</a:t>
            </a:r>
            <a:r>
              <a:rPr lang="en-US" dirty="0" smtClean="0"/>
              <a:t> </a:t>
            </a:r>
            <a:r>
              <a:rPr lang="en-US" dirty="0" err="1" smtClean="0"/>
              <a:t>deficicency</a:t>
            </a:r>
            <a:endParaRPr lang="en-US" dirty="0" smtClean="0"/>
          </a:p>
          <a:p>
            <a:pPr marL="800100" indent="0"/>
            <a:r>
              <a:rPr lang="en-US" dirty="0" smtClean="0"/>
              <a:t> Glucose – </a:t>
            </a:r>
            <a:r>
              <a:rPr lang="en-US" dirty="0" err="1" smtClean="0"/>
              <a:t>galactose</a:t>
            </a:r>
            <a:r>
              <a:rPr lang="en-US" dirty="0" smtClean="0"/>
              <a:t> </a:t>
            </a:r>
            <a:r>
              <a:rPr lang="en-US" dirty="0" err="1" smtClean="0"/>
              <a:t>malabsorption</a:t>
            </a:r>
            <a:endParaRPr lang="en-US" dirty="0" smtClean="0"/>
          </a:p>
          <a:p>
            <a:pPr marL="800100" indent="0"/>
            <a:r>
              <a:rPr lang="en-US" dirty="0" smtClean="0"/>
              <a:t> Congenital lactase deficiency</a:t>
            </a:r>
          </a:p>
          <a:p>
            <a:pPr marL="800100" indent="0"/>
            <a:r>
              <a:rPr lang="en-US" dirty="0" smtClean="0"/>
              <a:t> Adult onset lactase deficiency</a:t>
            </a:r>
          </a:p>
          <a:p>
            <a:endParaRPr lang="en-US" dirty="0" smtClean="0"/>
          </a:p>
          <a:p>
            <a:r>
              <a:rPr lang="en-US" dirty="0" smtClean="0">
                <a:solidFill>
                  <a:srgbClr val="FF0000"/>
                </a:solidFill>
              </a:rPr>
              <a:t>Secondary:</a:t>
            </a:r>
          </a:p>
          <a:p>
            <a:pPr marL="800100" indent="0"/>
            <a:r>
              <a:rPr lang="en-US" dirty="0" smtClean="0"/>
              <a:t> </a:t>
            </a:r>
            <a:r>
              <a:rPr lang="en-US" dirty="0" smtClean="0">
                <a:solidFill>
                  <a:srgbClr val="FF0000"/>
                </a:solidFill>
              </a:rPr>
              <a:t>Secondary lactose intolerance </a:t>
            </a:r>
            <a:endParaRPr lang="ar-JO"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en-US" dirty="0" smtClean="0"/>
              <a:t>Primary disorders are extremely rare</a:t>
            </a:r>
          </a:p>
          <a:p>
            <a:r>
              <a:rPr lang="en-US" dirty="0" smtClean="0"/>
              <a:t>Present with watery diarrhea and dehydration soon after birth</a:t>
            </a:r>
          </a:p>
          <a:p>
            <a:pPr marL="533400" indent="-533400"/>
            <a:r>
              <a:rPr lang="en-US" dirty="0" smtClean="0"/>
              <a:t>The hallmark of these disorders is the inability to remain normally hydrated on standard infant formulas or human milk</a:t>
            </a:r>
          </a:p>
          <a:p>
            <a:pPr marL="533400" indent="-533400"/>
            <a:r>
              <a:rPr lang="en-US" dirty="0" smtClean="0">
                <a:solidFill>
                  <a:srgbClr val="92D050"/>
                </a:solidFill>
              </a:rPr>
              <a:t>Intestinal mucosal biopsy enzyme biochemical analysis often is required for diagnosis</a:t>
            </a:r>
          </a:p>
          <a:p>
            <a:pPr marL="533400" indent="-533400"/>
            <a:endParaRPr lang="en-US" dirty="0" smtClean="0"/>
          </a:p>
          <a:p>
            <a:endParaRPr lang="en-US" dirty="0" smtClean="0"/>
          </a:p>
          <a:p>
            <a:endParaRPr lang="ar-J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ar-JO" dirty="0"/>
          </a:p>
        </p:txBody>
      </p:sp>
      <p:sp>
        <p:nvSpPr>
          <p:cNvPr id="3" name="Content Placeholder 2"/>
          <p:cNvSpPr>
            <a:spLocks noGrp="1"/>
          </p:cNvSpPr>
          <p:nvPr>
            <p:ph idx="1"/>
          </p:nvPr>
        </p:nvSpPr>
        <p:spPr/>
        <p:txBody>
          <a:bodyPr>
            <a:normAutofit fontScale="92500" lnSpcReduction="20000"/>
          </a:bodyPr>
          <a:lstStyle/>
          <a:p>
            <a:r>
              <a:rPr lang="en-US" b="1" dirty="0" err="1" smtClean="0">
                <a:solidFill>
                  <a:srgbClr val="FF0000"/>
                </a:solidFill>
              </a:rPr>
              <a:t>Intraluminal</a:t>
            </a:r>
            <a:r>
              <a:rPr lang="en-US" b="1" dirty="0" smtClean="0">
                <a:solidFill>
                  <a:srgbClr val="FF0000"/>
                </a:solidFill>
              </a:rPr>
              <a:t> phase: </a:t>
            </a:r>
          </a:p>
          <a:p>
            <a:pPr marL="895350" indent="-171450"/>
            <a:r>
              <a:rPr lang="en-US" dirty="0" smtClean="0"/>
              <a:t>Started in the stomach, by effect of its acidity and pepsin</a:t>
            </a:r>
          </a:p>
          <a:p>
            <a:pPr marL="895350" indent="-171450"/>
            <a:r>
              <a:rPr lang="en-US" dirty="0" err="1" smtClean="0"/>
              <a:t>Enterokinase</a:t>
            </a:r>
            <a:r>
              <a:rPr lang="en-US" dirty="0" smtClean="0"/>
              <a:t>, a brush border enzyme, activate pancreatic </a:t>
            </a:r>
            <a:r>
              <a:rPr lang="en-US" dirty="0" err="1" smtClean="0"/>
              <a:t>endopeptidase</a:t>
            </a:r>
            <a:r>
              <a:rPr lang="en-US" dirty="0" smtClean="0"/>
              <a:t> (</a:t>
            </a:r>
            <a:r>
              <a:rPr lang="en-US" dirty="0" err="1" smtClean="0"/>
              <a:t>trypsin</a:t>
            </a:r>
            <a:r>
              <a:rPr lang="en-US" dirty="0" smtClean="0"/>
              <a:t>, </a:t>
            </a:r>
            <a:r>
              <a:rPr lang="en-US" dirty="0" err="1" smtClean="0"/>
              <a:t>chemotrypsin</a:t>
            </a:r>
            <a:r>
              <a:rPr lang="en-US" dirty="0" smtClean="0"/>
              <a:t>, </a:t>
            </a:r>
            <a:r>
              <a:rPr lang="en-US" dirty="0" err="1" smtClean="0"/>
              <a:t>elastase</a:t>
            </a:r>
            <a:endParaRPr lang="en-US" dirty="0" smtClean="0"/>
          </a:p>
          <a:p>
            <a:pPr marL="0" indent="0"/>
            <a:r>
              <a:rPr lang="en-US" dirty="0" smtClean="0"/>
              <a:t> </a:t>
            </a:r>
            <a:r>
              <a:rPr lang="en-US" b="1" dirty="0">
                <a:solidFill>
                  <a:srgbClr val="FF0000"/>
                </a:solidFill>
              </a:rPr>
              <a:t>Mucosal </a:t>
            </a:r>
            <a:r>
              <a:rPr lang="en-US" dirty="0" smtClean="0"/>
              <a:t>phase: either absorbed as </a:t>
            </a:r>
            <a:r>
              <a:rPr lang="en-US" dirty="0" err="1" smtClean="0"/>
              <a:t>aminoacids</a:t>
            </a:r>
            <a:r>
              <a:rPr lang="en-US" dirty="0" smtClean="0"/>
              <a:t> or </a:t>
            </a:r>
            <a:r>
              <a:rPr lang="en-US" dirty="0" err="1" smtClean="0"/>
              <a:t>oligoaminoacides</a:t>
            </a:r>
            <a:endParaRPr lang="en-US" dirty="0" smtClean="0"/>
          </a:p>
          <a:p>
            <a:pPr marL="0" indent="0"/>
            <a:r>
              <a:rPr lang="en-US" b="1" dirty="0" smtClean="0">
                <a:solidFill>
                  <a:srgbClr val="FF0000"/>
                </a:solidFill>
              </a:rPr>
              <a:t>Transport</a:t>
            </a:r>
            <a:r>
              <a:rPr lang="en-US" dirty="0" smtClean="0"/>
              <a:t>: defect results in </a:t>
            </a:r>
            <a:r>
              <a:rPr lang="en-US" dirty="0" err="1" smtClean="0"/>
              <a:t>aminaciduria</a:t>
            </a:r>
            <a:r>
              <a:rPr lang="en-US" dirty="0" smtClean="0"/>
              <a:t> with no diarrhea</a:t>
            </a:r>
          </a:p>
          <a:p>
            <a:endParaRPr lang="ar-J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56792"/>
            <a:ext cx="8929718" cy="5301208"/>
          </a:xfrm>
        </p:spPr>
        <p:txBody>
          <a:bodyPr>
            <a:normAutofit fontScale="62500" lnSpcReduction="20000"/>
          </a:bodyPr>
          <a:lstStyle/>
          <a:p>
            <a:pPr marL="0" indent="0">
              <a:buNone/>
            </a:pPr>
            <a:r>
              <a:rPr lang="en-US" b="1" u="sng" dirty="0" smtClean="0">
                <a:solidFill>
                  <a:srgbClr val="0070C0"/>
                </a:solidFill>
              </a:rPr>
              <a:t>Common causes</a:t>
            </a:r>
          </a:p>
          <a:p>
            <a:pPr marL="457200" indent="-457200"/>
            <a:r>
              <a:rPr lang="en-US" dirty="0" smtClean="0"/>
              <a:t>Secondary Lactose intolerance</a:t>
            </a:r>
          </a:p>
          <a:p>
            <a:pPr marL="457200" indent="-457200"/>
            <a:r>
              <a:rPr lang="en-US" dirty="0" smtClean="0"/>
              <a:t>Cow’s milk protein allergy</a:t>
            </a:r>
          </a:p>
          <a:p>
            <a:pPr marL="457200" indent="-457200"/>
            <a:r>
              <a:rPr lang="en-US" dirty="0" smtClean="0"/>
              <a:t>Infections as giardiasis and HIV</a:t>
            </a:r>
          </a:p>
          <a:p>
            <a:pPr marL="457200" indent="-457200"/>
            <a:r>
              <a:rPr lang="en-US" dirty="0" smtClean="0"/>
              <a:t>Cystic fibrosis</a:t>
            </a:r>
          </a:p>
          <a:p>
            <a:pPr marL="0" indent="0">
              <a:buNone/>
            </a:pPr>
            <a:endParaRPr lang="en-US" b="1" u="sng" dirty="0" smtClean="0">
              <a:solidFill>
                <a:srgbClr val="0070C0"/>
              </a:solidFill>
            </a:endParaRPr>
          </a:p>
          <a:p>
            <a:pPr marL="0" indent="0">
              <a:buNone/>
            </a:pPr>
            <a:r>
              <a:rPr lang="en-US" b="1" u="sng" dirty="0" smtClean="0">
                <a:solidFill>
                  <a:srgbClr val="0070C0"/>
                </a:solidFill>
              </a:rPr>
              <a:t>Rare causes</a:t>
            </a:r>
          </a:p>
          <a:p>
            <a:pPr marL="0" indent="0">
              <a:buNone/>
            </a:pPr>
            <a:r>
              <a:rPr lang="en-US" dirty="0" err="1" smtClean="0"/>
              <a:t>Acrodermatitis</a:t>
            </a:r>
            <a:r>
              <a:rPr lang="en-US" dirty="0" smtClean="0"/>
              <a:t> </a:t>
            </a:r>
            <a:r>
              <a:rPr lang="en-US" dirty="0" err="1" smtClean="0"/>
              <a:t>enteropathica</a:t>
            </a:r>
            <a:r>
              <a:rPr lang="en-US" dirty="0" smtClean="0"/>
              <a:t>.</a:t>
            </a:r>
          </a:p>
          <a:p>
            <a:pPr marL="0" indent="0">
              <a:buNone/>
            </a:pPr>
            <a:r>
              <a:rPr lang="en-US" dirty="0" smtClean="0"/>
              <a:t>Primary immune defects.</a:t>
            </a:r>
          </a:p>
          <a:p>
            <a:pPr marL="0" indent="0">
              <a:buNone/>
            </a:pPr>
            <a:r>
              <a:rPr lang="en-US" dirty="0" err="1" smtClean="0"/>
              <a:t>Lymphangiectasia</a:t>
            </a:r>
            <a:r>
              <a:rPr lang="en-US" dirty="0" smtClean="0"/>
              <a:t>.</a:t>
            </a:r>
          </a:p>
          <a:p>
            <a:pPr marL="0" indent="0">
              <a:buNone/>
            </a:pPr>
            <a:r>
              <a:rPr lang="en-US" dirty="0" err="1" smtClean="0"/>
              <a:t>Eosinophilic</a:t>
            </a:r>
            <a:r>
              <a:rPr lang="en-US" dirty="0" smtClean="0"/>
              <a:t> gastroenteritis.</a:t>
            </a:r>
          </a:p>
          <a:p>
            <a:pPr marL="0" indent="0">
              <a:buNone/>
            </a:pPr>
            <a:r>
              <a:rPr lang="en-US" dirty="0" smtClean="0"/>
              <a:t>Intractable diarrhea syndrome.</a:t>
            </a:r>
          </a:p>
          <a:p>
            <a:pPr marL="0" indent="0">
              <a:buNone/>
            </a:pPr>
            <a:r>
              <a:rPr lang="en-US" dirty="0" err="1" smtClean="0"/>
              <a:t>Abetalipoproteinemia</a:t>
            </a:r>
            <a:r>
              <a:rPr lang="en-US" dirty="0" smtClean="0"/>
              <a:t>.</a:t>
            </a:r>
          </a:p>
          <a:p>
            <a:pPr marL="0" indent="0">
              <a:buNone/>
            </a:pPr>
            <a:r>
              <a:rPr lang="en-US" dirty="0" err="1" smtClean="0"/>
              <a:t>Shwachman</a:t>
            </a:r>
            <a:r>
              <a:rPr lang="en-US" dirty="0" smtClean="0"/>
              <a:t> syndrome.</a:t>
            </a:r>
          </a:p>
          <a:p>
            <a:pPr marL="0" indent="0">
              <a:buNone/>
            </a:pPr>
            <a:r>
              <a:rPr lang="en-US" dirty="0" smtClean="0"/>
              <a:t>Bacterial overgrowth.</a:t>
            </a:r>
          </a:p>
          <a:p>
            <a:pPr marL="0" indent="0">
              <a:buNone/>
            </a:pPr>
            <a:r>
              <a:rPr lang="en-US" dirty="0" smtClean="0"/>
              <a:t>Other rare causes.</a:t>
            </a:r>
            <a:endParaRPr lang="ar-EG" dirty="0" smtClean="0"/>
          </a:p>
          <a:p>
            <a:pPr marL="457200" indent="-457200">
              <a:buNone/>
            </a:pPr>
            <a:endParaRPr lang="ar-EG" dirty="0"/>
          </a:p>
        </p:txBody>
      </p:sp>
      <p:sp>
        <p:nvSpPr>
          <p:cNvPr id="2" name="Title 1"/>
          <p:cNvSpPr>
            <a:spLocks noGrp="1"/>
          </p:cNvSpPr>
          <p:nvPr>
            <p:ph type="title"/>
          </p:nvPr>
        </p:nvSpPr>
        <p:spPr/>
        <p:txBody>
          <a:bodyPr/>
          <a:lstStyle/>
          <a:p>
            <a:r>
              <a:rPr lang="en-US" dirty="0" smtClean="0">
                <a:solidFill>
                  <a:srgbClr val="FF0000"/>
                </a:solidFill>
              </a:rPr>
              <a:t>Chronic diarrhea in infants</a:t>
            </a:r>
            <a:endParaRPr lang="ar-EG" dirty="0">
              <a:solidFill>
                <a:srgbClr val="FF0000"/>
              </a:solidFill>
            </a:endParaRPr>
          </a:p>
        </p:txBody>
      </p:sp>
    </p:spTree>
    <p:extLst>
      <p:ext uri="{BB962C8B-B14F-4D97-AF65-F5344CB8AC3E}">
        <p14:creationId xmlns:p14="http://schemas.microsoft.com/office/powerpoint/2010/main" val="4114040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ar-JO" dirty="0"/>
          </a:p>
        </p:txBody>
      </p:sp>
      <p:sp>
        <p:nvSpPr>
          <p:cNvPr id="3" name="Content Placeholder 2"/>
          <p:cNvSpPr>
            <a:spLocks noGrp="1"/>
          </p:cNvSpPr>
          <p:nvPr>
            <p:ph idx="1"/>
          </p:nvPr>
        </p:nvSpPr>
        <p:spPr/>
        <p:txBody>
          <a:bodyPr>
            <a:normAutofit fontScale="92500" lnSpcReduction="20000"/>
          </a:bodyPr>
          <a:lstStyle/>
          <a:p>
            <a:r>
              <a:rPr lang="en-US" b="1" dirty="0" smtClean="0"/>
              <a:t>Congenital</a:t>
            </a:r>
            <a:r>
              <a:rPr lang="en-US" dirty="0" smtClean="0"/>
              <a:t> Pancreatic enzymes deficiencies or rare </a:t>
            </a:r>
            <a:r>
              <a:rPr lang="en-US" dirty="0" err="1" smtClean="0"/>
              <a:t>enterokinase</a:t>
            </a:r>
            <a:r>
              <a:rPr lang="en-US" dirty="0" smtClean="0"/>
              <a:t> deficiency results in </a:t>
            </a:r>
            <a:r>
              <a:rPr lang="en-US" dirty="0" err="1" smtClean="0">
                <a:solidFill>
                  <a:srgbClr val="FF0000"/>
                </a:solidFill>
              </a:rPr>
              <a:t>hypoproteinemia</a:t>
            </a:r>
            <a:r>
              <a:rPr lang="en-US" dirty="0" smtClean="0"/>
              <a:t>, edema and profound </a:t>
            </a:r>
            <a:r>
              <a:rPr lang="en-US" b="1" dirty="0" err="1" smtClean="0">
                <a:solidFill>
                  <a:srgbClr val="92D050"/>
                </a:solidFill>
              </a:rPr>
              <a:t>azotorrhea</a:t>
            </a:r>
            <a:endParaRPr lang="en-US" b="1" dirty="0" smtClean="0">
              <a:solidFill>
                <a:srgbClr val="92D050"/>
              </a:solidFill>
            </a:endParaRPr>
          </a:p>
          <a:p>
            <a:r>
              <a:rPr lang="en-US" dirty="0" smtClean="0"/>
              <a:t>Protein </a:t>
            </a:r>
            <a:r>
              <a:rPr lang="en-US" dirty="0" err="1" smtClean="0"/>
              <a:t>malabsorption</a:t>
            </a:r>
            <a:r>
              <a:rPr lang="en-US" dirty="0" smtClean="0"/>
              <a:t> often associated with generalized </a:t>
            </a:r>
            <a:r>
              <a:rPr lang="en-US" dirty="0" err="1" smtClean="0"/>
              <a:t>malabsorption</a:t>
            </a:r>
            <a:r>
              <a:rPr lang="en-US" dirty="0" smtClean="0"/>
              <a:t> syndromes</a:t>
            </a:r>
          </a:p>
          <a:p>
            <a:r>
              <a:rPr lang="en-US" dirty="0" smtClean="0"/>
              <a:t>Inflammatory disorders as </a:t>
            </a:r>
            <a:r>
              <a:rPr lang="en-US" dirty="0" err="1" smtClean="0"/>
              <a:t>crohns</a:t>
            </a:r>
            <a:r>
              <a:rPr lang="en-US" dirty="0" smtClean="0"/>
              <a:t> disease also result in increased fecal nitrogen, resulted from </a:t>
            </a:r>
            <a:r>
              <a:rPr lang="en-US" dirty="0" err="1" smtClean="0"/>
              <a:t>tranducted</a:t>
            </a:r>
            <a:r>
              <a:rPr lang="en-US" dirty="0" smtClean="0"/>
              <a:t> protein from </a:t>
            </a:r>
            <a:r>
              <a:rPr lang="en-US" dirty="0" err="1" smtClean="0"/>
              <a:t>inlammed</a:t>
            </a:r>
            <a:r>
              <a:rPr lang="en-US" dirty="0" smtClean="0"/>
              <a:t> mucosa</a:t>
            </a:r>
          </a:p>
          <a:p>
            <a:r>
              <a:rPr lang="en-US" u="sng" dirty="0" smtClean="0">
                <a:solidFill>
                  <a:srgbClr val="FF0000"/>
                </a:solidFill>
              </a:rPr>
              <a:t>Fecal alpha-1-antitrypsin is a marker of such protein losing </a:t>
            </a:r>
            <a:r>
              <a:rPr lang="en-US" u="sng" dirty="0" err="1" smtClean="0">
                <a:solidFill>
                  <a:srgbClr val="FF0000"/>
                </a:solidFill>
              </a:rPr>
              <a:t>enteropathy</a:t>
            </a:r>
            <a:endParaRPr lang="en-US" u="sng" dirty="0" smtClean="0">
              <a:solidFill>
                <a:srgbClr val="FF0000"/>
              </a:solidFill>
            </a:endParaRPr>
          </a:p>
          <a:p>
            <a:endParaRPr lang="en-US" dirty="0" smtClean="0"/>
          </a:p>
          <a:p>
            <a:endParaRPr lang="ar-J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 disorders</a:t>
            </a:r>
            <a:endParaRPr lang="ar-JO" dirty="0"/>
          </a:p>
        </p:txBody>
      </p:sp>
      <p:sp>
        <p:nvSpPr>
          <p:cNvPr id="3" name="Content Placeholder 2"/>
          <p:cNvSpPr>
            <a:spLocks noGrp="1"/>
          </p:cNvSpPr>
          <p:nvPr>
            <p:ph idx="1"/>
          </p:nvPr>
        </p:nvSpPr>
        <p:spPr/>
        <p:txBody>
          <a:bodyPr>
            <a:normAutofit fontScale="92500" lnSpcReduction="20000"/>
          </a:bodyPr>
          <a:lstStyle/>
          <a:p>
            <a:pPr marL="0" indent="0"/>
            <a:r>
              <a:rPr lang="en-US" dirty="0" smtClean="0"/>
              <a:t> Congenital:</a:t>
            </a:r>
          </a:p>
          <a:p>
            <a:pPr marL="800100" indent="0">
              <a:buFont typeface="Wingdings" pitchFamily="2" charset="2"/>
              <a:buChar char="Ø"/>
            </a:pPr>
            <a:r>
              <a:rPr lang="en-US" dirty="0" smtClean="0"/>
              <a:t> </a:t>
            </a:r>
            <a:r>
              <a:rPr lang="en-US" dirty="0" err="1" smtClean="0"/>
              <a:t>Enterokinase</a:t>
            </a:r>
            <a:r>
              <a:rPr lang="en-US" dirty="0" smtClean="0"/>
              <a:t> deficiency</a:t>
            </a:r>
          </a:p>
          <a:p>
            <a:pPr marL="1162050" indent="-361950">
              <a:buFont typeface="Wingdings" pitchFamily="2" charset="2"/>
              <a:buChar char="Ø"/>
            </a:pPr>
            <a:r>
              <a:rPr lang="en-US" dirty="0" smtClean="0">
                <a:solidFill>
                  <a:srgbClr val="FF0000"/>
                </a:solidFill>
              </a:rPr>
              <a:t>Pancreatic enzymes deficiency (Cystic fibrosis)</a:t>
            </a:r>
          </a:p>
          <a:p>
            <a:pPr marL="800100" indent="0">
              <a:buFont typeface="Wingdings" pitchFamily="2" charset="2"/>
              <a:buChar char="Ø"/>
            </a:pPr>
            <a:r>
              <a:rPr lang="en-US" dirty="0" smtClean="0"/>
              <a:t> Transport disorders:</a:t>
            </a:r>
          </a:p>
          <a:p>
            <a:pPr marL="1257300" indent="0">
              <a:buFont typeface="Wingdings" pitchFamily="2" charset="2"/>
              <a:buChar char="ü"/>
            </a:pPr>
            <a:r>
              <a:rPr lang="en-US" dirty="0" smtClean="0"/>
              <a:t> </a:t>
            </a:r>
            <a:r>
              <a:rPr lang="en-US" dirty="0" err="1" smtClean="0"/>
              <a:t>Cysteine</a:t>
            </a:r>
            <a:r>
              <a:rPr lang="en-US" dirty="0" smtClean="0"/>
              <a:t>, </a:t>
            </a:r>
            <a:r>
              <a:rPr lang="en-US" dirty="0" err="1" smtClean="0"/>
              <a:t>histidine</a:t>
            </a:r>
            <a:r>
              <a:rPr lang="en-US" dirty="0" smtClean="0"/>
              <a:t>, lysine, </a:t>
            </a:r>
            <a:r>
              <a:rPr lang="en-US" dirty="0" err="1" smtClean="0"/>
              <a:t>methionine</a:t>
            </a:r>
            <a:r>
              <a:rPr lang="en-US" dirty="0" smtClean="0"/>
              <a:t>, </a:t>
            </a:r>
          </a:p>
          <a:p>
            <a:pPr marL="1257300" indent="0">
              <a:buFont typeface="Wingdings" pitchFamily="2" charset="2"/>
              <a:buChar char="ü"/>
            </a:pPr>
            <a:r>
              <a:rPr lang="en-US" dirty="0" smtClean="0"/>
              <a:t> </a:t>
            </a:r>
            <a:r>
              <a:rPr lang="en-US" dirty="0" err="1" smtClean="0"/>
              <a:t>Hartnup</a:t>
            </a:r>
            <a:r>
              <a:rPr lang="en-US" dirty="0" smtClean="0"/>
              <a:t> disease (tryptophan)</a:t>
            </a:r>
          </a:p>
          <a:p>
            <a:pPr marL="0" indent="0"/>
            <a:r>
              <a:rPr lang="en-US" dirty="0" smtClean="0"/>
              <a:t> Acquired: damage to the </a:t>
            </a:r>
            <a:r>
              <a:rPr lang="en-US" dirty="0" smtClean="0">
                <a:solidFill>
                  <a:srgbClr val="C00000"/>
                </a:solidFill>
              </a:rPr>
              <a:t>absorptive intestinal surface</a:t>
            </a:r>
            <a:r>
              <a:rPr lang="en-US" dirty="0" smtClean="0"/>
              <a:t>, such as </a:t>
            </a:r>
            <a:r>
              <a:rPr lang="en-US" b="1" dirty="0" smtClean="0">
                <a:solidFill>
                  <a:schemeClr val="tx2"/>
                </a:solidFill>
              </a:rPr>
              <a:t>milk protein allergy </a:t>
            </a:r>
            <a:r>
              <a:rPr lang="en-US" b="1" dirty="0" err="1" smtClean="0">
                <a:solidFill>
                  <a:schemeClr val="tx2"/>
                </a:solidFill>
              </a:rPr>
              <a:t>enteropathy</a:t>
            </a:r>
            <a:r>
              <a:rPr lang="en-US" b="1" dirty="0" smtClean="0">
                <a:solidFill>
                  <a:schemeClr val="tx2"/>
                </a:solidFill>
              </a:rPr>
              <a:t>, and celiac disease</a:t>
            </a:r>
            <a:r>
              <a:rPr lang="en-US" dirty="0" smtClean="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smtClean="0"/>
              <a:t>Fat Digestion &amp; Absorption</a:t>
            </a:r>
            <a:endParaRPr lang="en-US" smtClean="0"/>
          </a:p>
        </p:txBody>
      </p:sp>
      <p:sp>
        <p:nvSpPr>
          <p:cNvPr id="3" name="Text Placeholder 2"/>
          <p:cNvSpPr>
            <a:spLocks noGrp="1"/>
          </p:cNvSpPr>
          <p:nvPr>
            <p:ph type="body" sz="half" idx="3"/>
          </p:nvPr>
        </p:nvSpPr>
        <p:spPr/>
        <p:txBody>
          <a:bodyPr/>
          <a:lstStyle/>
          <a:p>
            <a:endParaRPr lang="en-US"/>
          </a:p>
        </p:txBody>
      </p:sp>
      <p:sp>
        <p:nvSpPr>
          <p:cNvPr id="11267" name="Rectangle 3"/>
          <p:cNvSpPr>
            <a:spLocks noGrp="1" noChangeArrowheads="1"/>
          </p:cNvSpPr>
          <p:nvPr>
            <p:ph sz="quarter" idx="2"/>
          </p:nvPr>
        </p:nvSpPr>
        <p:spPr>
          <a:xfrm>
            <a:off x="457200" y="1371600"/>
            <a:ext cx="4040188" cy="5032706"/>
          </a:xfrm>
        </p:spPr>
        <p:txBody>
          <a:bodyPr rtlCol="0">
            <a:normAutofit/>
          </a:bodyPr>
          <a:lstStyle/>
          <a:p>
            <a:pPr eaLnBrk="1" fontAlgn="auto" hangingPunct="1">
              <a:lnSpc>
                <a:spcPct val="90000"/>
              </a:lnSpc>
              <a:spcAft>
                <a:spcPts val="0"/>
              </a:spcAft>
              <a:buFontTx/>
              <a:buNone/>
              <a:defRPr/>
            </a:pPr>
            <a:endParaRPr lang="en-US" sz="2400" dirty="0" smtClean="0"/>
          </a:p>
        </p:txBody>
      </p:sp>
      <p:pic>
        <p:nvPicPr>
          <p:cNvPr id="40964"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4784960" y="1534555"/>
            <a:ext cx="3761905" cy="1894446"/>
          </a:xfrm>
        </p:spPr>
      </p:pic>
      <p:pic>
        <p:nvPicPr>
          <p:cNvPr id="64516" name="Picture 4" descr="نتيجة بحث الصور عن ‪fat absorption‬‏"/>
          <p:cNvPicPr>
            <a:picLocks noChangeAspect="1" noChangeArrowheads="1"/>
          </p:cNvPicPr>
          <p:nvPr/>
        </p:nvPicPr>
        <p:blipFill>
          <a:blip r:embed="rId4"/>
          <a:srcRect/>
          <a:stretch>
            <a:fillRect/>
          </a:stretch>
        </p:blipFill>
        <p:spPr bwMode="auto">
          <a:xfrm>
            <a:off x="685800" y="3581401"/>
            <a:ext cx="8229600" cy="3276600"/>
          </a:xfrm>
          <a:prstGeom prst="rect">
            <a:avLst/>
          </a:prstGeom>
          <a:noFill/>
        </p:spPr>
      </p:pic>
    </p:spTree>
    <p:extLst>
      <p:ext uri="{BB962C8B-B14F-4D97-AF65-F5344CB8AC3E}">
        <p14:creationId xmlns:p14="http://schemas.microsoft.com/office/powerpoint/2010/main" val="621953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t>
            </a:r>
            <a:endParaRPr lang="ar-JO" dirty="0"/>
          </a:p>
        </p:txBody>
      </p:sp>
      <p:sp>
        <p:nvSpPr>
          <p:cNvPr id="3" name="Content Placeholder 2"/>
          <p:cNvSpPr>
            <a:spLocks noGrp="1"/>
          </p:cNvSpPr>
          <p:nvPr>
            <p:ph idx="1"/>
          </p:nvPr>
        </p:nvSpPr>
        <p:spPr/>
        <p:txBody>
          <a:bodyPr>
            <a:normAutofit fontScale="70000" lnSpcReduction="20000"/>
          </a:bodyPr>
          <a:lstStyle/>
          <a:p>
            <a:pPr>
              <a:lnSpc>
                <a:spcPct val="90000"/>
              </a:lnSpc>
              <a:buNone/>
              <a:defRPr/>
            </a:pPr>
            <a:r>
              <a:rPr lang="en-US" b="1" dirty="0" err="1" smtClean="0"/>
              <a:t>Intrluminal</a:t>
            </a:r>
            <a:r>
              <a:rPr lang="en-US" b="1" dirty="0" smtClean="0"/>
              <a:t> phase: </a:t>
            </a:r>
          </a:p>
          <a:p>
            <a:pPr>
              <a:lnSpc>
                <a:spcPct val="90000"/>
              </a:lnSpc>
              <a:defRPr/>
            </a:pPr>
            <a:r>
              <a:rPr lang="en-US" dirty="0" smtClean="0"/>
              <a:t>Fat are emulsified </a:t>
            </a:r>
            <a:r>
              <a:rPr lang="en-US" dirty="0" err="1" smtClean="0"/>
              <a:t>intraluminally</a:t>
            </a:r>
            <a:r>
              <a:rPr lang="en-US" dirty="0" smtClean="0"/>
              <a:t> within small digestive packets called </a:t>
            </a:r>
            <a:r>
              <a:rPr lang="en-US" b="1" i="1" dirty="0" smtClean="0">
                <a:solidFill>
                  <a:schemeClr val="folHlink"/>
                </a:solidFill>
                <a:effectLst>
                  <a:outerShdw blurRad="38100" dist="38100" dir="2700000" algn="tl">
                    <a:srgbClr val="C0C0C0"/>
                  </a:outerShdw>
                </a:effectLst>
              </a:rPr>
              <a:t>micelles</a:t>
            </a:r>
            <a:r>
              <a:rPr lang="en-US" dirty="0" smtClean="0"/>
              <a:t>, which facilitate mixing with pancreatic lipase</a:t>
            </a:r>
          </a:p>
          <a:p>
            <a:pPr>
              <a:lnSpc>
                <a:spcPct val="90000"/>
              </a:lnSpc>
              <a:defRPr/>
            </a:pPr>
            <a:r>
              <a:rPr lang="en-US" dirty="0" smtClean="0"/>
              <a:t>Micelles are made up of bile acids, phospholipids associated with </a:t>
            </a:r>
            <a:r>
              <a:rPr lang="en-US" dirty="0" err="1" smtClean="0"/>
              <a:t>monglycerides</a:t>
            </a:r>
            <a:r>
              <a:rPr lang="en-US" dirty="0" smtClean="0"/>
              <a:t> and FA, and also contains fat soluble </a:t>
            </a:r>
            <a:r>
              <a:rPr lang="en-US" dirty="0" err="1" smtClean="0"/>
              <a:t>vitamens</a:t>
            </a:r>
            <a:endParaRPr lang="en-US" dirty="0" smtClean="0"/>
          </a:p>
          <a:p>
            <a:pPr>
              <a:lnSpc>
                <a:spcPct val="90000"/>
              </a:lnSpc>
              <a:defRPr/>
            </a:pPr>
            <a:endParaRPr lang="en-US" dirty="0" smtClean="0"/>
          </a:p>
          <a:p>
            <a:pPr>
              <a:lnSpc>
                <a:spcPct val="90000"/>
              </a:lnSpc>
              <a:buNone/>
              <a:defRPr/>
            </a:pPr>
            <a:r>
              <a:rPr lang="en-US" b="1" dirty="0" smtClean="0"/>
              <a:t>Mucosal </a:t>
            </a:r>
            <a:r>
              <a:rPr lang="en-US" dirty="0" smtClean="0"/>
              <a:t>: fats are absorbed by passive diffusion,  TAG are reformed and packed into </a:t>
            </a:r>
            <a:r>
              <a:rPr lang="en-US" dirty="0" err="1" smtClean="0"/>
              <a:t>chylomicrons</a:t>
            </a:r>
            <a:r>
              <a:rPr lang="en-US" b="1" dirty="0" smtClean="0"/>
              <a:t>. Bile acids are absorbed in the distal </a:t>
            </a:r>
            <a:r>
              <a:rPr lang="en-US" b="1" dirty="0" err="1" smtClean="0"/>
              <a:t>ilium</a:t>
            </a:r>
            <a:endParaRPr lang="en-US" b="1" dirty="0" smtClean="0"/>
          </a:p>
          <a:p>
            <a:pPr>
              <a:lnSpc>
                <a:spcPct val="80000"/>
              </a:lnSpc>
              <a:defRPr/>
            </a:pPr>
            <a:endParaRPr lang="en-US" dirty="0" smtClean="0"/>
          </a:p>
          <a:p>
            <a:pPr>
              <a:lnSpc>
                <a:spcPct val="80000"/>
              </a:lnSpc>
              <a:defRPr/>
            </a:pPr>
            <a:endParaRPr lang="en-US" dirty="0" smtClean="0"/>
          </a:p>
          <a:p>
            <a:pPr>
              <a:lnSpc>
                <a:spcPct val="80000"/>
              </a:lnSpc>
              <a:buNone/>
              <a:defRPr/>
            </a:pPr>
            <a:r>
              <a:rPr lang="en-US" b="1" dirty="0" smtClean="0"/>
              <a:t>Transport:  </a:t>
            </a:r>
            <a:r>
              <a:rPr lang="en-US" dirty="0" smtClean="0"/>
              <a:t>Long – chain fatty acids  are absorbed via </a:t>
            </a:r>
            <a:r>
              <a:rPr lang="en-US" dirty="0" err="1" smtClean="0"/>
              <a:t>lymphatics</a:t>
            </a:r>
            <a:r>
              <a:rPr lang="en-US" dirty="0" smtClean="0"/>
              <a:t> Short- or medium-chain fatty acids are digested and absorbed by a similar process, but are transported directly to the liver via mesenteric venous blood flow</a:t>
            </a:r>
          </a:p>
          <a:p>
            <a:endParaRPr lang="en-CA" dirty="0" smtClean="0"/>
          </a:p>
          <a:p>
            <a:endParaRPr lang="ar-JO"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disorders:</a:t>
            </a:r>
            <a:endParaRPr lang="ar-JO"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buNone/>
            </a:pPr>
            <a:r>
              <a:rPr lang="en-US" dirty="0" smtClean="0"/>
              <a:t>Pancreatic insufficiency:</a:t>
            </a:r>
          </a:p>
          <a:p>
            <a:pPr indent="19050"/>
            <a:r>
              <a:rPr lang="en-US" dirty="0" smtClean="0">
                <a:solidFill>
                  <a:srgbClr val="FF0000"/>
                </a:solidFill>
              </a:rPr>
              <a:t> Cystic fibrosis</a:t>
            </a:r>
          </a:p>
          <a:p>
            <a:pPr indent="19050"/>
            <a:r>
              <a:rPr lang="en-US" dirty="0" smtClean="0"/>
              <a:t> </a:t>
            </a:r>
            <a:r>
              <a:rPr lang="en-US" dirty="0" err="1" smtClean="0"/>
              <a:t>Shwachman</a:t>
            </a:r>
            <a:r>
              <a:rPr lang="en-US" dirty="0" smtClean="0"/>
              <a:t>-Diamond syndrome</a:t>
            </a:r>
          </a:p>
          <a:p>
            <a:endParaRPr lang="en-US" dirty="0" smtClean="0"/>
          </a:p>
          <a:p>
            <a:pPr>
              <a:buNone/>
            </a:pPr>
            <a:r>
              <a:rPr lang="en-US" dirty="0" smtClean="0"/>
              <a:t>Bile acid defects:</a:t>
            </a:r>
          </a:p>
          <a:p>
            <a:pPr indent="19050"/>
            <a:r>
              <a:rPr lang="en-US" dirty="0" smtClean="0">
                <a:solidFill>
                  <a:srgbClr val="FF0000"/>
                </a:solidFill>
              </a:rPr>
              <a:t> Chronic liver disease</a:t>
            </a:r>
          </a:p>
          <a:p>
            <a:pPr indent="19050"/>
            <a:r>
              <a:rPr lang="en-US" dirty="0" err="1" smtClean="0">
                <a:solidFill>
                  <a:srgbClr val="FF0000"/>
                </a:solidFill>
              </a:rPr>
              <a:t>Cholestasis</a:t>
            </a:r>
            <a:r>
              <a:rPr lang="en-US" dirty="0" smtClean="0">
                <a:solidFill>
                  <a:srgbClr val="FF0000"/>
                </a:solidFill>
              </a:rPr>
              <a:t> (</a:t>
            </a:r>
            <a:r>
              <a:rPr lang="en-US" dirty="0" err="1" smtClean="0">
                <a:solidFill>
                  <a:srgbClr val="FF0000"/>
                </a:solidFill>
              </a:rPr>
              <a:t>biliary</a:t>
            </a:r>
            <a:r>
              <a:rPr lang="en-US" dirty="0" smtClean="0">
                <a:solidFill>
                  <a:srgbClr val="FF0000"/>
                </a:solidFill>
              </a:rPr>
              <a:t> </a:t>
            </a:r>
            <a:r>
              <a:rPr lang="en-US" dirty="0" err="1" smtClean="0">
                <a:solidFill>
                  <a:srgbClr val="FF0000"/>
                </a:solidFill>
              </a:rPr>
              <a:t>atresia</a:t>
            </a:r>
            <a:r>
              <a:rPr lang="en-US" dirty="0" smtClean="0">
                <a:solidFill>
                  <a:srgbClr val="FF0000"/>
                </a:solidFill>
              </a:rPr>
              <a:t>)</a:t>
            </a:r>
          </a:p>
          <a:p>
            <a:pPr indent="19050"/>
            <a:r>
              <a:rPr lang="en-US" dirty="0" smtClean="0"/>
              <a:t> </a:t>
            </a:r>
            <a:r>
              <a:rPr lang="en-US" dirty="0" err="1" smtClean="0"/>
              <a:t>Ilial</a:t>
            </a:r>
            <a:r>
              <a:rPr lang="en-US" dirty="0" smtClean="0"/>
              <a:t> resection or inflammation </a:t>
            </a:r>
          </a:p>
          <a:p>
            <a:pPr indent="19050"/>
            <a:r>
              <a:rPr lang="en-US" dirty="0" smtClean="0"/>
              <a:t> Bacterial overgrowth</a:t>
            </a:r>
          </a:p>
          <a:p>
            <a:endParaRPr lang="en-US" dirty="0" smtClean="0"/>
          </a:p>
          <a:p>
            <a:pPr>
              <a:buNone/>
            </a:pPr>
            <a:r>
              <a:rPr lang="en-US" dirty="0" smtClean="0"/>
              <a:t>Mucosal disorders: as celiac disease and short bowel syndrome</a:t>
            </a:r>
          </a:p>
          <a:p>
            <a:pPr>
              <a:buNone/>
            </a:pPr>
            <a:endParaRPr lang="en-US" dirty="0" smtClean="0"/>
          </a:p>
          <a:p>
            <a:pPr>
              <a:buNone/>
            </a:pPr>
            <a:r>
              <a:rPr lang="en-US" dirty="0" err="1" smtClean="0"/>
              <a:t>abetalipoprteinemia</a:t>
            </a:r>
            <a:endParaRPr lang="en-US" dirty="0" smtClean="0"/>
          </a:p>
          <a:p>
            <a:pPr>
              <a:buNone/>
            </a:pPr>
            <a:r>
              <a:rPr lang="en-US" dirty="0" smtClean="0"/>
              <a:t>Intestinal </a:t>
            </a:r>
            <a:r>
              <a:rPr lang="en-US" dirty="0" err="1" smtClean="0"/>
              <a:t>lymphangiectasia</a:t>
            </a:r>
            <a:r>
              <a:rPr lang="en-US" dirty="0" smtClean="0"/>
              <a:t> </a:t>
            </a:r>
          </a:p>
          <a:p>
            <a:pPr>
              <a:buNone/>
            </a:pPr>
            <a:endParaRPr lang="en-US" dirty="0" smtClean="0"/>
          </a:p>
          <a:p>
            <a:endParaRPr lang="ar-J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848601" y="4880290"/>
            <a:ext cx="1295400" cy="197771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r>
              <a:rPr lang="en-US" dirty="0" smtClean="0"/>
              <a:t>Fat </a:t>
            </a:r>
            <a:r>
              <a:rPr lang="en-US" dirty="0" err="1" smtClean="0"/>
              <a:t>malabsorption</a:t>
            </a:r>
            <a:r>
              <a:rPr lang="en-US" dirty="0" smtClean="0"/>
              <a:t> </a:t>
            </a:r>
            <a:r>
              <a:rPr lang="en-US" dirty="0" err="1" smtClean="0"/>
              <a:t>reslults</a:t>
            </a:r>
            <a:r>
              <a:rPr lang="en-US" dirty="0" smtClean="0"/>
              <a:t> in </a:t>
            </a:r>
            <a:r>
              <a:rPr lang="en-US" b="1" dirty="0" err="1" smtClean="0">
                <a:solidFill>
                  <a:srgbClr val="FF0000"/>
                </a:solidFill>
              </a:rPr>
              <a:t>steatorrhea</a:t>
            </a:r>
            <a:endParaRPr lang="en-US" b="1" dirty="0" smtClean="0">
              <a:solidFill>
                <a:srgbClr val="FF0000"/>
              </a:solidFill>
            </a:endParaRPr>
          </a:p>
          <a:p>
            <a:r>
              <a:rPr lang="en-US" dirty="0" smtClean="0"/>
              <a:t>Stool  is </a:t>
            </a:r>
            <a:r>
              <a:rPr lang="en-US" dirty="0" smtClean="0">
                <a:solidFill>
                  <a:srgbClr val="FF0000"/>
                </a:solidFill>
              </a:rPr>
              <a:t>bulky</a:t>
            </a:r>
            <a:r>
              <a:rPr lang="en-US" dirty="0" smtClean="0"/>
              <a:t>, </a:t>
            </a:r>
            <a:r>
              <a:rPr lang="en-US" dirty="0" smtClean="0">
                <a:solidFill>
                  <a:srgbClr val="FFC000"/>
                </a:solidFill>
              </a:rPr>
              <a:t>oily</a:t>
            </a:r>
            <a:r>
              <a:rPr lang="en-US" dirty="0" smtClean="0"/>
              <a:t>, </a:t>
            </a:r>
            <a:r>
              <a:rPr lang="en-US" dirty="0" smtClean="0">
                <a:solidFill>
                  <a:srgbClr val="92D050"/>
                </a:solidFill>
              </a:rPr>
              <a:t>foul</a:t>
            </a:r>
            <a:r>
              <a:rPr lang="en-US" dirty="0" smtClean="0"/>
              <a:t> smelling and difficult to </a:t>
            </a:r>
            <a:r>
              <a:rPr lang="en-US" dirty="0" smtClean="0">
                <a:solidFill>
                  <a:srgbClr val="00B0F0"/>
                </a:solidFill>
              </a:rPr>
              <a:t>flush</a:t>
            </a:r>
          </a:p>
          <a:p>
            <a:r>
              <a:rPr lang="en-US" dirty="0" smtClean="0"/>
              <a:t>Severe </a:t>
            </a:r>
            <a:r>
              <a:rPr lang="en-US" b="1" dirty="0" err="1" smtClean="0"/>
              <a:t>steatorrhea</a:t>
            </a:r>
            <a:r>
              <a:rPr lang="en-US" b="1" dirty="0" smtClean="0"/>
              <a:t> </a:t>
            </a:r>
            <a:r>
              <a:rPr lang="en-US" dirty="0" smtClean="0"/>
              <a:t>results from lipase deficiency </a:t>
            </a:r>
          </a:p>
          <a:p>
            <a:endParaRPr lang="ar-JO"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CA" smtClean="0"/>
          </a:p>
        </p:txBody>
      </p:sp>
      <p:sp>
        <p:nvSpPr>
          <p:cNvPr id="58371" name="Text Placeholder 2"/>
          <p:cNvSpPr>
            <a:spLocks noGrp="1"/>
          </p:cNvSpPr>
          <p:nvPr>
            <p:ph type="body" idx="1"/>
          </p:nvPr>
        </p:nvSpPr>
        <p:spPr>
          <a:xfrm>
            <a:off x="304800" y="1219200"/>
            <a:ext cx="4040188" cy="762000"/>
          </a:xfrm>
        </p:spPr>
        <p:txBody>
          <a:bodyPr/>
          <a:lstStyle/>
          <a:p>
            <a:pPr eaLnBrk="1" hangingPunct="1"/>
            <a:r>
              <a:rPr lang="en-CA" dirty="0" smtClean="0"/>
              <a:t>Vitamin E deficiency</a:t>
            </a:r>
          </a:p>
        </p:txBody>
      </p:sp>
      <p:sp>
        <p:nvSpPr>
          <p:cNvPr id="58373" name="Text Placeholder 4"/>
          <p:cNvSpPr>
            <a:spLocks noGrp="1"/>
          </p:cNvSpPr>
          <p:nvPr>
            <p:ph type="body" sz="half" idx="3"/>
          </p:nvPr>
        </p:nvSpPr>
        <p:spPr>
          <a:xfrm>
            <a:off x="4495800" y="1219200"/>
            <a:ext cx="4041775" cy="762000"/>
          </a:xfrm>
        </p:spPr>
        <p:txBody>
          <a:bodyPr/>
          <a:lstStyle/>
          <a:p>
            <a:pPr eaLnBrk="1" hangingPunct="1"/>
            <a:r>
              <a:rPr lang="en-CA" dirty="0" smtClean="0"/>
              <a:t>Vitamin K deficiency</a:t>
            </a:r>
          </a:p>
        </p:txBody>
      </p:sp>
      <p:sp>
        <p:nvSpPr>
          <p:cNvPr id="7" name="Content Placeholder 2"/>
          <p:cNvSpPr>
            <a:spLocks noGrp="1"/>
          </p:cNvSpPr>
          <p:nvPr>
            <p:ph sz="quarter" idx="2"/>
          </p:nvPr>
        </p:nvSpPr>
        <p:spPr>
          <a:xfrm>
            <a:off x="381000" y="2057400"/>
            <a:ext cx="4040188" cy="3941763"/>
          </a:xfrm>
        </p:spPr>
        <p:txBody>
          <a:bodyPr rtlCol="0">
            <a:normAutofit lnSpcReduction="10000"/>
          </a:bodyPr>
          <a:lstStyle/>
          <a:p>
            <a:pPr marL="514350" indent="-514350" eaLnBrk="1" fontAlgn="auto" hangingPunct="1">
              <a:spcAft>
                <a:spcPts val="0"/>
              </a:spcAft>
              <a:buFont typeface="+mj-lt"/>
              <a:buAutoNum type="alphaLcPeriod"/>
              <a:defRPr/>
            </a:pPr>
            <a:r>
              <a:rPr lang="en-CA" dirty="0" smtClean="0"/>
              <a:t> ataxia</a:t>
            </a:r>
          </a:p>
          <a:p>
            <a:pPr marL="514350" indent="-514350" eaLnBrk="1" fontAlgn="auto" hangingPunct="1">
              <a:spcAft>
                <a:spcPts val="0"/>
              </a:spcAft>
              <a:buFont typeface="+mj-lt"/>
              <a:buAutoNum type="alphaLcPeriod"/>
              <a:defRPr/>
            </a:pPr>
            <a:r>
              <a:rPr lang="en-CA" dirty="0" smtClean="0"/>
              <a:t>decreased or absent deep tendon reflexes</a:t>
            </a:r>
          </a:p>
          <a:p>
            <a:pPr marL="514350" indent="-514350" eaLnBrk="1" fontAlgn="auto" hangingPunct="1">
              <a:spcAft>
                <a:spcPts val="0"/>
              </a:spcAft>
              <a:buFont typeface="+mj-lt"/>
              <a:buAutoNum type="alphaLcPeriod"/>
              <a:defRPr/>
            </a:pPr>
            <a:r>
              <a:rPr lang="en-CA" dirty="0" smtClean="0"/>
              <a:t>ocular palsy</a:t>
            </a:r>
          </a:p>
          <a:p>
            <a:pPr marL="514350" indent="-514350" eaLnBrk="1" fontAlgn="auto" hangingPunct="1">
              <a:spcAft>
                <a:spcPts val="0"/>
              </a:spcAft>
              <a:buFont typeface="+mj-lt"/>
              <a:buAutoNum type="alphaLcPeriod"/>
              <a:defRPr/>
            </a:pPr>
            <a:r>
              <a:rPr lang="en-CA" dirty="0" err="1" smtClean="0"/>
              <a:t>hemolytic</a:t>
            </a:r>
            <a:r>
              <a:rPr lang="en-CA" dirty="0" smtClean="0"/>
              <a:t> </a:t>
            </a:r>
            <a:r>
              <a:rPr lang="en-CA" dirty="0" err="1" smtClean="0"/>
              <a:t>anemia</a:t>
            </a:r>
            <a:endParaRPr lang="en-CA" dirty="0" smtClean="0"/>
          </a:p>
          <a:p>
            <a:pPr marL="514350" indent="-514350" eaLnBrk="1" fontAlgn="auto" hangingPunct="1">
              <a:spcAft>
                <a:spcPts val="0"/>
              </a:spcAft>
              <a:buFont typeface="+mj-lt"/>
              <a:buAutoNum type="alphaLcPeriod"/>
              <a:defRPr/>
            </a:pPr>
            <a:endParaRPr lang="en-CA" dirty="0" smtClean="0"/>
          </a:p>
          <a:p>
            <a:pPr marL="514350" indent="-514350" eaLnBrk="1" fontAlgn="auto" hangingPunct="1">
              <a:spcAft>
                <a:spcPts val="0"/>
              </a:spcAft>
              <a:buNone/>
              <a:defRPr/>
            </a:pPr>
            <a:r>
              <a:rPr lang="en-CA" b="1" dirty="0" smtClean="0"/>
              <a:t>Vitamin A deficiency</a:t>
            </a:r>
          </a:p>
          <a:p>
            <a:pPr marL="514350" indent="-514350" eaLnBrk="1" fontAlgn="auto" hangingPunct="1">
              <a:spcAft>
                <a:spcPts val="0"/>
              </a:spcAft>
              <a:buAutoNum type="alphaUcPeriod"/>
              <a:defRPr/>
            </a:pPr>
            <a:r>
              <a:rPr lang="en-CA" dirty="0" smtClean="0"/>
              <a:t>Night blindness, </a:t>
            </a:r>
            <a:r>
              <a:rPr lang="en-CA" dirty="0" err="1" smtClean="0"/>
              <a:t>Xerophthalmia</a:t>
            </a:r>
            <a:endParaRPr lang="en-CA" dirty="0" smtClean="0"/>
          </a:p>
          <a:p>
            <a:pPr marL="514350" indent="-514350" eaLnBrk="1" fontAlgn="auto" hangingPunct="1">
              <a:spcAft>
                <a:spcPts val="0"/>
              </a:spcAft>
              <a:buAutoNum type="alphaUcPeriod"/>
              <a:defRPr/>
            </a:pPr>
            <a:r>
              <a:rPr lang="en-CA" dirty="0" smtClean="0"/>
              <a:t>Hyperkeratosis</a:t>
            </a:r>
          </a:p>
          <a:p>
            <a:pPr marL="514350" indent="-514350" eaLnBrk="1" fontAlgn="auto" hangingPunct="1">
              <a:spcAft>
                <a:spcPts val="0"/>
              </a:spcAft>
              <a:buAutoNum type="alphaUcPeriod"/>
              <a:defRPr/>
            </a:pPr>
            <a:endParaRPr lang="en-CA" dirty="0" smtClean="0"/>
          </a:p>
        </p:txBody>
      </p:sp>
      <p:sp>
        <p:nvSpPr>
          <p:cNvPr id="58374" name="Content Placeholder 2"/>
          <p:cNvSpPr>
            <a:spLocks noGrp="1"/>
          </p:cNvSpPr>
          <p:nvPr>
            <p:ph sz="quarter" idx="4"/>
          </p:nvPr>
        </p:nvSpPr>
        <p:spPr>
          <a:xfrm>
            <a:off x="4648200" y="2362200"/>
            <a:ext cx="4041775" cy="3941763"/>
          </a:xfrm>
        </p:spPr>
        <p:txBody>
          <a:bodyPr/>
          <a:lstStyle/>
          <a:p>
            <a:r>
              <a:rPr lang="en-CA" dirty="0" smtClean="0"/>
              <a:t>Lead to reduced hepatic synthesis of coagulation factors</a:t>
            </a:r>
          </a:p>
          <a:p>
            <a:r>
              <a:rPr lang="en-CA" dirty="0" smtClean="0"/>
              <a:t>bleeding</a:t>
            </a:r>
          </a:p>
          <a:p>
            <a:pPr eaLnBrk="1" hangingPunct="1">
              <a:buFont typeface="Arial" charset="0"/>
              <a:buNone/>
            </a:pPr>
            <a:endParaRPr lang="en-CA" dirty="0" smtClean="0"/>
          </a:p>
          <a:p>
            <a:pPr eaLnBrk="1" hangingPunct="1">
              <a:buFont typeface="Arial" charset="0"/>
              <a:buNone/>
            </a:pPr>
            <a:r>
              <a:rPr lang="en-CA" b="1" dirty="0" err="1" smtClean="0"/>
              <a:t>Vitamen</a:t>
            </a:r>
            <a:r>
              <a:rPr lang="en-CA" b="1" dirty="0" smtClean="0"/>
              <a:t> D deficiency:</a:t>
            </a:r>
          </a:p>
          <a:p>
            <a:r>
              <a:rPr lang="en-CA" dirty="0" smtClean="0"/>
              <a:t>Rickets and </a:t>
            </a:r>
            <a:r>
              <a:rPr lang="en-CA" dirty="0" err="1" smtClean="0"/>
              <a:t>osteopenia</a:t>
            </a:r>
            <a:endParaRPr lang="en-CA" dirty="0" smtClean="0"/>
          </a:p>
        </p:txBody>
      </p:sp>
    </p:spTree>
    <p:extLst>
      <p:ext uri="{BB962C8B-B14F-4D97-AF65-F5344CB8AC3E}">
        <p14:creationId xmlns:p14="http://schemas.microsoft.com/office/powerpoint/2010/main" val="2812392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B12, </a:t>
            </a:r>
            <a:r>
              <a:rPr lang="en-US" dirty="0" err="1" smtClean="0"/>
              <a:t>D,folate</a:t>
            </a:r>
            <a:endParaRPr lang="en-US" dirty="0" smtClean="0"/>
          </a:p>
          <a:p>
            <a:r>
              <a:rPr lang="en-US" dirty="0" smtClean="0"/>
              <a:t>Zinc (</a:t>
            </a:r>
            <a:r>
              <a:rPr lang="en-US" dirty="0" err="1" smtClean="0"/>
              <a:t>acrodermatitis</a:t>
            </a:r>
            <a:r>
              <a:rPr lang="en-US" dirty="0" smtClean="0"/>
              <a:t> </a:t>
            </a:r>
            <a:r>
              <a:rPr lang="en-US" dirty="0" err="1" smtClean="0"/>
              <a:t>enteropathica</a:t>
            </a:r>
            <a:r>
              <a:rPr lang="en-US" dirty="0" smtClean="0"/>
              <a:t>)</a:t>
            </a:r>
          </a:p>
          <a:p>
            <a:r>
              <a:rPr lang="en-US" dirty="0" smtClean="0"/>
              <a:t>Copper (</a:t>
            </a:r>
            <a:r>
              <a:rPr lang="en-US" dirty="0" err="1" smtClean="0"/>
              <a:t>Menke</a:t>
            </a:r>
            <a:r>
              <a:rPr lang="en-US" dirty="0" smtClean="0"/>
              <a:t> syndrome)</a:t>
            </a:r>
          </a:p>
          <a:p>
            <a:r>
              <a:rPr lang="en-US" dirty="0" err="1" smtClean="0"/>
              <a:t>Cl</a:t>
            </a:r>
            <a:r>
              <a:rPr lang="en-US" dirty="0" smtClean="0"/>
              <a:t> , Na</a:t>
            </a:r>
            <a:endParaRPr lang="en-US" dirty="0"/>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dirty="0"/>
              <a:t>Mineral and vitamin </a:t>
            </a:r>
            <a:r>
              <a:rPr lang="en-US" dirty="0" err="1"/>
              <a:t>malabsorption</a:t>
            </a:r>
            <a:endParaRPr lang="en-US" b="1" dirty="0">
              <a:solidFill>
                <a:srgbClr val="C00000"/>
              </a:solidFill>
            </a:endParaRPr>
          </a:p>
        </p:txBody>
      </p:sp>
      <p:pic>
        <p:nvPicPr>
          <p:cNvPr id="4" name="Picture 2" descr="Image result for Disorders of Carbohydrate metabolism "/>
          <p:cNvPicPr>
            <a:picLocks noChangeAspect="1" noChangeArrowheads="1"/>
          </p:cNvPicPr>
          <p:nvPr/>
        </p:nvPicPr>
        <p:blipFill>
          <a:blip r:embed="rId3"/>
          <a:srcRect/>
          <a:stretch>
            <a:fillRect/>
          </a:stretch>
        </p:blipFill>
        <p:spPr bwMode="auto">
          <a:xfrm>
            <a:off x="6096000" y="5715000"/>
            <a:ext cx="2438400" cy="952501"/>
          </a:xfrm>
          <a:prstGeom prst="rect">
            <a:avLst/>
          </a:prstGeom>
          <a:noFill/>
        </p:spPr>
      </p:pic>
    </p:spTree>
    <p:extLst>
      <p:ext uri="{BB962C8B-B14F-4D97-AF65-F5344CB8AC3E}">
        <p14:creationId xmlns:p14="http://schemas.microsoft.com/office/powerpoint/2010/main" val="8892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Acrodermatitis</a:t>
            </a:r>
            <a:r>
              <a:rPr lang="en-US" dirty="0" smtClean="0"/>
              <a:t> </a:t>
            </a:r>
            <a:r>
              <a:rPr lang="en-US" dirty="0" err="1" smtClean="0"/>
              <a:t>enteropathica</a:t>
            </a:r>
            <a:endParaRPr lang="ar-JO" dirty="0"/>
          </a:p>
        </p:txBody>
      </p:sp>
      <p:sp>
        <p:nvSpPr>
          <p:cNvPr id="3" name="Content Placeholder 2"/>
          <p:cNvSpPr>
            <a:spLocks noGrp="1"/>
          </p:cNvSpPr>
          <p:nvPr>
            <p:ph idx="1"/>
          </p:nvPr>
        </p:nvSpPr>
        <p:spPr/>
        <p:txBody>
          <a:bodyPr/>
          <a:lstStyle/>
          <a:p>
            <a:endParaRPr lang="ar-JO"/>
          </a:p>
        </p:txBody>
      </p:sp>
      <p:sp>
        <p:nvSpPr>
          <p:cNvPr id="1026" name="AutoShape 2" descr="Image result for acrodermatitis enteropathica"/>
          <p:cNvSpPr>
            <a:spLocks noChangeAspect="1" noChangeArrowheads="1"/>
          </p:cNvSpPr>
          <p:nvPr/>
        </p:nvSpPr>
        <p:spPr bwMode="auto">
          <a:xfrm>
            <a:off x="8199438" y="-1706563"/>
            <a:ext cx="475297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28" name="Picture 4" descr="Image result for acrodermatitis enteropathica"/>
          <p:cNvPicPr>
            <a:picLocks noChangeAspect="1" noChangeArrowheads="1"/>
          </p:cNvPicPr>
          <p:nvPr/>
        </p:nvPicPr>
        <p:blipFill>
          <a:blip r:embed="rId2"/>
          <a:srcRect/>
          <a:stretch>
            <a:fillRect/>
          </a:stretch>
        </p:blipFill>
        <p:spPr bwMode="auto">
          <a:xfrm>
            <a:off x="685800" y="1447800"/>
            <a:ext cx="7570286" cy="514052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Menke</a:t>
            </a:r>
            <a:r>
              <a:rPr lang="en-US" dirty="0" smtClean="0"/>
              <a:t> syndrome</a:t>
            </a:r>
            <a:endParaRPr lang="ar-JO" dirty="0"/>
          </a:p>
        </p:txBody>
      </p:sp>
      <p:sp>
        <p:nvSpPr>
          <p:cNvPr id="3" name="Content Placeholder 2"/>
          <p:cNvSpPr>
            <a:spLocks noGrp="1"/>
          </p:cNvSpPr>
          <p:nvPr>
            <p:ph idx="1"/>
          </p:nvPr>
        </p:nvSpPr>
        <p:spPr/>
        <p:txBody>
          <a:bodyPr/>
          <a:lstStyle/>
          <a:p>
            <a:endParaRPr lang="ar-JO"/>
          </a:p>
        </p:txBody>
      </p:sp>
      <p:pic>
        <p:nvPicPr>
          <p:cNvPr id="40962" name="Picture 2" descr="Image result for menkes syndrome"/>
          <p:cNvPicPr>
            <a:picLocks noChangeAspect="1" noChangeArrowheads="1"/>
          </p:cNvPicPr>
          <p:nvPr/>
        </p:nvPicPr>
        <p:blipFill>
          <a:blip r:embed="rId2"/>
          <a:srcRect/>
          <a:stretch>
            <a:fillRect/>
          </a:stretch>
        </p:blipFill>
        <p:spPr bwMode="auto">
          <a:xfrm>
            <a:off x="304800" y="1752600"/>
            <a:ext cx="8305800" cy="4648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81328"/>
            <a:ext cx="8401080" cy="4805192"/>
          </a:xfrm>
        </p:spPr>
        <p:txBody>
          <a:bodyPr>
            <a:normAutofit fontScale="92500" lnSpcReduction="20000"/>
          </a:bodyPr>
          <a:lstStyle/>
          <a:p>
            <a:pPr marL="0" indent="0">
              <a:buNone/>
            </a:pPr>
            <a:r>
              <a:rPr lang="en-US" b="1" u="sng" dirty="0" smtClean="0">
                <a:solidFill>
                  <a:srgbClr val="0070C0"/>
                </a:solidFill>
              </a:rPr>
              <a:t>Common causes</a:t>
            </a:r>
          </a:p>
          <a:p>
            <a:pPr marL="457200" indent="-457200"/>
            <a:r>
              <a:rPr lang="en-US" dirty="0" smtClean="0">
                <a:solidFill>
                  <a:srgbClr val="7030A0"/>
                </a:solidFill>
              </a:rPr>
              <a:t>Chronic nonspecific diarrhea (toddler’s diarrhea)</a:t>
            </a:r>
          </a:p>
          <a:p>
            <a:pPr marL="457200" indent="-457200"/>
            <a:r>
              <a:rPr lang="en-US" dirty="0" smtClean="0"/>
              <a:t>Secondary </a:t>
            </a:r>
            <a:r>
              <a:rPr lang="en-US" dirty="0" err="1" smtClean="0"/>
              <a:t>lactosoe</a:t>
            </a:r>
            <a:r>
              <a:rPr lang="en-US" dirty="0" smtClean="0"/>
              <a:t> </a:t>
            </a:r>
            <a:r>
              <a:rPr lang="en-US" dirty="0" err="1" smtClean="0"/>
              <a:t>intolerence</a:t>
            </a:r>
            <a:r>
              <a:rPr lang="en-US" dirty="0" smtClean="0"/>
              <a:t> </a:t>
            </a:r>
          </a:p>
          <a:p>
            <a:pPr marL="457200" indent="-457200"/>
            <a:r>
              <a:rPr lang="en-US" dirty="0" smtClean="0"/>
              <a:t>Celiac disease.</a:t>
            </a:r>
          </a:p>
          <a:p>
            <a:pPr marL="457200" indent="-457200"/>
            <a:r>
              <a:rPr lang="en-US" dirty="0" smtClean="0"/>
              <a:t>Infections as giardiasis and HIV.</a:t>
            </a:r>
          </a:p>
          <a:p>
            <a:pPr marL="457200" indent="-457200"/>
            <a:r>
              <a:rPr lang="en-US" dirty="0" smtClean="0"/>
              <a:t>CF</a:t>
            </a:r>
          </a:p>
          <a:p>
            <a:pPr marL="0" indent="0">
              <a:buNone/>
            </a:pPr>
            <a:r>
              <a:rPr lang="en-US" b="1" u="sng" dirty="0" smtClean="0">
                <a:solidFill>
                  <a:srgbClr val="0070C0"/>
                </a:solidFill>
              </a:rPr>
              <a:t>Rare causes</a:t>
            </a:r>
          </a:p>
          <a:p>
            <a:pPr marL="0" indent="0">
              <a:buNone/>
            </a:pPr>
            <a:r>
              <a:rPr lang="en-US" dirty="0" smtClean="0"/>
              <a:t>Immune deficiency.</a:t>
            </a:r>
          </a:p>
          <a:p>
            <a:pPr marL="0" indent="0">
              <a:buNone/>
            </a:pPr>
            <a:r>
              <a:rPr lang="en-US" dirty="0" err="1" smtClean="0"/>
              <a:t>Eosinophilic</a:t>
            </a:r>
            <a:r>
              <a:rPr lang="en-US" dirty="0" smtClean="0"/>
              <a:t> enteritis.</a:t>
            </a:r>
          </a:p>
          <a:p>
            <a:pPr marL="0" indent="0">
              <a:buNone/>
            </a:pPr>
            <a:r>
              <a:rPr lang="en-US" dirty="0" err="1" smtClean="0"/>
              <a:t>Secretory</a:t>
            </a:r>
            <a:r>
              <a:rPr lang="en-US" dirty="0" smtClean="0"/>
              <a:t> tumors.</a:t>
            </a:r>
            <a:endParaRPr lang="ar-EG" dirty="0" smtClean="0"/>
          </a:p>
          <a:p>
            <a:pPr marL="457200" indent="-457200">
              <a:buNone/>
            </a:pPr>
            <a:endParaRPr lang="en-US" dirty="0" smtClean="0"/>
          </a:p>
          <a:p>
            <a:pPr marL="457200" indent="-457200">
              <a:buNone/>
            </a:pPr>
            <a:endParaRPr lang="en-US" dirty="0" smtClean="0"/>
          </a:p>
          <a:p>
            <a:pPr marL="457200" indent="-457200"/>
            <a:endParaRPr lang="ar-EG" dirty="0"/>
          </a:p>
        </p:txBody>
      </p:sp>
      <p:sp>
        <p:nvSpPr>
          <p:cNvPr id="2" name="Title 1"/>
          <p:cNvSpPr>
            <a:spLocks noGrp="1"/>
          </p:cNvSpPr>
          <p:nvPr>
            <p:ph type="title"/>
          </p:nvPr>
        </p:nvSpPr>
        <p:spPr/>
        <p:txBody>
          <a:bodyPr>
            <a:normAutofit/>
          </a:bodyPr>
          <a:lstStyle/>
          <a:p>
            <a:r>
              <a:rPr lang="en-US" dirty="0" smtClean="0">
                <a:solidFill>
                  <a:srgbClr val="FF0000"/>
                </a:solidFill>
              </a:rPr>
              <a:t>Chronic diarrhea in older children</a:t>
            </a:r>
            <a:endParaRPr lang="ar-EG" dirty="0">
              <a:solidFill>
                <a:srgbClr val="FF0000"/>
              </a:solidFill>
            </a:endParaRPr>
          </a:p>
        </p:txBody>
      </p:sp>
    </p:spTree>
    <p:extLst>
      <p:ext uri="{BB962C8B-B14F-4D97-AF65-F5344CB8AC3E}">
        <p14:creationId xmlns:p14="http://schemas.microsoft.com/office/powerpoint/2010/main" val="28960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Clinically</a:t>
            </a:r>
            <a:endParaRPr lang="ar-JO" dirty="0"/>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FF0000"/>
                </a:solidFill>
              </a:rPr>
              <a:t>General:</a:t>
            </a:r>
          </a:p>
          <a:p>
            <a:r>
              <a:rPr lang="en-US" dirty="0" smtClean="0"/>
              <a:t>Chronic diarrhea. </a:t>
            </a:r>
          </a:p>
          <a:p>
            <a:r>
              <a:rPr lang="en-US" dirty="0" smtClean="0"/>
              <a:t>Abdominal distention.</a:t>
            </a:r>
          </a:p>
          <a:p>
            <a:r>
              <a:rPr lang="en-US" dirty="0" smtClean="0"/>
              <a:t>Good appetite</a:t>
            </a:r>
          </a:p>
          <a:p>
            <a:r>
              <a:rPr lang="en-US" dirty="0" smtClean="0"/>
              <a:t>Failure to gain weight.</a:t>
            </a:r>
          </a:p>
          <a:p>
            <a:r>
              <a:rPr lang="en-US" dirty="0" smtClean="0"/>
              <a:t>Muscle wasting.</a:t>
            </a:r>
          </a:p>
          <a:p>
            <a:r>
              <a:rPr lang="en-US" dirty="0" smtClean="0"/>
              <a:t>Loss of subcutaneous fat.</a:t>
            </a:r>
          </a:p>
          <a:p>
            <a:pPr>
              <a:buNone/>
            </a:pPr>
            <a:endParaRPr lang="ar-JO" dirty="0"/>
          </a:p>
        </p:txBody>
      </p:sp>
      <p:pic>
        <p:nvPicPr>
          <p:cNvPr id="1026" name="Picture 2"/>
          <p:cNvPicPr>
            <a:picLocks noChangeAspect="1" noChangeArrowheads="1"/>
          </p:cNvPicPr>
          <p:nvPr/>
        </p:nvPicPr>
        <p:blipFill>
          <a:blip r:embed="rId2"/>
          <a:srcRect/>
          <a:stretch>
            <a:fillRect/>
          </a:stretch>
        </p:blipFill>
        <p:spPr bwMode="auto">
          <a:xfrm>
            <a:off x="5105400" y="1600200"/>
            <a:ext cx="3657600" cy="4343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findings</a:t>
            </a:r>
            <a:endParaRPr lang="ar-JO"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Protein </a:t>
            </a:r>
            <a:r>
              <a:rPr lang="en-US" dirty="0" err="1" smtClean="0"/>
              <a:t>malabsorption</a:t>
            </a:r>
            <a:r>
              <a:rPr lang="en-US" dirty="0" smtClean="0"/>
              <a:t>: edema</a:t>
            </a:r>
          </a:p>
          <a:p>
            <a:pPr>
              <a:buFont typeface="Wingdings" pitchFamily="2" charset="2"/>
              <a:buChar char="Ø"/>
            </a:pPr>
            <a:r>
              <a:rPr lang="en-US" dirty="0" smtClean="0"/>
              <a:t>Clubbing: Cystic fibrosis, Celiac</a:t>
            </a:r>
          </a:p>
          <a:p>
            <a:pPr>
              <a:buFont typeface="Wingdings" pitchFamily="2" charset="2"/>
              <a:buChar char="Ø"/>
            </a:pPr>
            <a:r>
              <a:rPr lang="en-US" dirty="0" err="1" smtClean="0"/>
              <a:t>Perianal</a:t>
            </a:r>
            <a:r>
              <a:rPr lang="en-US" dirty="0" smtClean="0"/>
              <a:t> excoriation: Carbohydrate </a:t>
            </a:r>
            <a:r>
              <a:rPr lang="en-US" dirty="0" err="1" smtClean="0"/>
              <a:t>malabsorption</a:t>
            </a:r>
            <a:endParaRPr lang="en-US" dirty="0" smtClean="0"/>
          </a:p>
          <a:p>
            <a:pPr>
              <a:buFont typeface="Wingdings" pitchFamily="2" charset="2"/>
              <a:buChar char="Ø"/>
            </a:pPr>
            <a:r>
              <a:rPr lang="en-US" dirty="0" err="1" smtClean="0"/>
              <a:t>Perianal</a:t>
            </a:r>
            <a:r>
              <a:rPr lang="en-US" dirty="0" smtClean="0"/>
              <a:t> and </a:t>
            </a:r>
            <a:r>
              <a:rPr lang="en-US" dirty="0" err="1" smtClean="0"/>
              <a:t>circumoral</a:t>
            </a:r>
            <a:r>
              <a:rPr lang="en-US" dirty="0" smtClean="0"/>
              <a:t> rash: </a:t>
            </a:r>
            <a:r>
              <a:rPr lang="en-US" dirty="0" err="1" smtClean="0"/>
              <a:t>acrodermatitis</a:t>
            </a:r>
            <a:r>
              <a:rPr lang="en-US" dirty="0" smtClean="0"/>
              <a:t> </a:t>
            </a:r>
            <a:r>
              <a:rPr lang="en-US" dirty="0" err="1" smtClean="0"/>
              <a:t>enteropathica</a:t>
            </a:r>
            <a:endParaRPr lang="en-US" dirty="0" smtClean="0"/>
          </a:p>
          <a:p>
            <a:pPr>
              <a:buFont typeface="Wingdings" pitchFamily="2" charset="2"/>
              <a:buChar char="Ø"/>
            </a:pPr>
            <a:r>
              <a:rPr lang="en-US" dirty="0" smtClean="0"/>
              <a:t>Calcium and </a:t>
            </a:r>
            <a:r>
              <a:rPr lang="en-US" dirty="0" err="1" smtClean="0"/>
              <a:t>vit</a:t>
            </a:r>
            <a:r>
              <a:rPr lang="en-US" dirty="0" smtClean="0"/>
              <a:t> D: Rickets, </a:t>
            </a:r>
            <a:r>
              <a:rPr lang="en-US" dirty="0" err="1" smtClean="0"/>
              <a:t>osteopenia</a:t>
            </a:r>
            <a:r>
              <a:rPr lang="en-US" dirty="0" smtClean="0"/>
              <a:t>, and fractures</a:t>
            </a:r>
          </a:p>
          <a:p>
            <a:pPr>
              <a:buFont typeface="Wingdings" pitchFamily="2" charset="2"/>
              <a:buChar char="Ø"/>
            </a:pPr>
            <a:r>
              <a:rPr lang="en-US" dirty="0" smtClean="0"/>
              <a:t>Iron: IDA</a:t>
            </a:r>
          </a:p>
          <a:p>
            <a:pPr>
              <a:buFont typeface="Wingdings" pitchFamily="2" charset="2"/>
              <a:buChar char="Ø"/>
            </a:pPr>
            <a:r>
              <a:rPr lang="en-US" dirty="0" err="1" smtClean="0"/>
              <a:t>Vit</a:t>
            </a:r>
            <a:r>
              <a:rPr lang="en-US" dirty="0" smtClean="0"/>
              <a:t> A,D,E,K (Fat </a:t>
            </a:r>
            <a:r>
              <a:rPr lang="en-US" dirty="0" err="1" smtClean="0"/>
              <a:t>malabsorption</a:t>
            </a:r>
            <a:r>
              <a:rPr lang="en-US" dirty="0" smtClean="0"/>
              <a:t>) </a:t>
            </a:r>
          </a:p>
          <a:p>
            <a:pPr>
              <a:buFont typeface="Wingdings" pitchFamily="2" charset="2"/>
              <a:buChar char="Ø"/>
            </a:pPr>
            <a:r>
              <a:rPr lang="en-US" dirty="0" err="1" smtClean="0"/>
              <a:t>Folate</a:t>
            </a:r>
            <a:r>
              <a:rPr lang="en-US" dirty="0" smtClean="0"/>
              <a:t> </a:t>
            </a:r>
            <a:r>
              <a:rPr lang="en-US" dirty="0" err="1" smtClean="0"/>
              <a:t>malabsorption</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ar-JO"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ar-JO" dirty="0"/>
          </a:p>
        </p:txBody>
      </p:sp>
      <p:sp>
        <p:nvSpPr>
          <p:cNvPr id="3" name="Content Placeholder 2"/>
          <p:cNvSpPr>
            <a:spLocks noGrp="1"/>
          </p:cNvSpPr>
          <p:nvPr>
            <p:ph idx="1"/>
          </p:nvPr>
        </p:nvSpPr>
        <p:spPr/>
        <p:txBody>
          <a:bodyPr/>
          <a:lstStyle/>
          <a:p>
            <a:r>
              <a:rPr lang="en-US" dirty="0" smtClean="0"/>
              <a:t>History</a:t>
            </a:r>
          </a:p>
          <a:p>
            <a:r>
              <a:rPr lang="en-US" dirty="0" smtClean="0"/>
              <a:t>Physical exam</a:t>
            </a:r>
          </a:p>
          <a:p>
            <a:r>
              <a:rPr lang="en-US" dirty="0" smtClean="0"/>
              <a:t>Stool exam</a:t>
            </a:r>
          </a:p>
          <a:p>
            <a:r>
              <a:rPr lang="en-US" dirty="0" smtClean="0"/>
              <a:t>Screening tests</a:t>
            </a:r>
          </a:p>
          <a:p>
            <a:r>
              <a:rPr lang="en-US" dirty="0" smtClean="0"/>
              <a:t>Specific nutrients Malabsorption diagnostic tools</a:t>
            </a:r>
          </a:p>
          <a:p>
            <a:r>
              <a:rPr lang="en-US" dirty="0" smtClean="0"/>
              <a:t>Definitive tests</a:t>
            </a:r>
          </a:p>
          <a:p>
            <a:endParaRPr lang="en-US" dirty="0" smtClean="0"/>
          </a:p>
          <a:p>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55626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buFont typeface="Wingdings" pitchFamily="2" charset="2"/>
              <a:buChar char="q"/>
            </a:pPr>
            <a:r>
              <a:rPr lang="en-US" b="1" dirty="0" smtClean="0">
                <a:solidFill>
                  <a:srgbClr val="C00000"/>
                </a:solidFill>
              </a:rPr>
              <a:t>Diet history</a:t>
            </a:r>
            <a:r>
              <a:rPr lang="en-US" dirty="0" smtClean="0"/>
              <a:t>: Obtain a complete history of the patient's diet, including the amount and type of fluids, solid foods, and formula ingested. </a:t>
            </a:r>
          </a:p>
          <a:p>
            <a:pPr>
              <a:buFont typeface="Wingdings" pitchFamily="2" charset="2"/>
              <a:buChar char="q"/>
            </a:pPr>
            <a:endParaRPr lang="en-US" b="1" dirty="0" smtClean="0">
              <a:solidFill>
                <a:srgbClr val="C00000"/>
              </a:solidFill>
            </a:endParaRPr>
          </a:p>
          <a:p>
            <a:pPr>
              <a:buFont typeface="Wingdings" pitchFamily="2" charset="2"/>
              <a:buChar char="q"/>
            </a:pPr>
            <a:r>
              <a:rPr lang="en-US" b="1" dirty="0" smtClean="0">
                <a:solidFill>
                  <a:srgbClr val="C00000"/>
                </a:solidFill>
              </a:rPr>
              <a:t>GI tract symptoms: </a:t>
            </a:r>
          </a:p>
          <a:p>
            <a:r>
              <a:rPr lang="en-US" dirty="0" smtClean="0"/>
              <a:t>abdominal gaseous distention </a:t>
            </a:r>
          </a:p>
          <a:p>
            <a:r>
              <a:rPr lang="en-US" dirty="0" smtClean="0"/>
              <a:t>abdominal pain </a:t>
            </a:r>
          </a:p>
          <a:p>
            <a:r>
              <a:rPr lang="en-US" dirty="0" smtClean="0"/>
              <a:t>nausea &amp;vomiting, Dehydration</a:t>
            </a:r>
          </a:p>
          <a:p>
            <a:r>
              <a:rPr lang="en-US" dirty="0" smtClean="0"/>
              <a:t>Chronic or recurrent diarrhea </a:t>
            </a:r>
          </a:p>
          <a:p>
            <a:pPr marL="109728" indent="0">
              <a:buNone/>
            </a:pPr>
            <a:r>
              <a:rPr lang="en-US" dirty="0" smtClean="0"/>
              <a:t>Amount, duration, color, odor, oily, relation to food, blood, mucus, </a:t>
            </a:r>
            <a:r>
              <a:rPr lang="en-US" dirty="0" err="1" smtClean="0"/>
              <a:t>steatorrhea</a:t>
            </a:r>
            <a:r>
              <a:rPr lang="en-US" dirty="0" smtClean="0"/>
              <a:t> </a:t>
            </a:r>
          </a:p>
          <a:p>
            <a:r>
              <a:rPr lang="en-US" dirty="0" smtClean="0"/>
              <a:t>Poor appetite, </a:t>
            </a:r>
          </a:p>
          <a:p>
            <a:r>
              <a:rPr lang="en-US" dirty="0" smtClean="0"/>
              <a:t>failure to thrive, poor weight gain</a:t>
            </a:r>
          </a:p>
          <a:p>
            <a:r>
              <a:rPr lang="en-US" dirty="0" smtClean="0"/>
              <a:t> skin irritation in the </a:t>
            </a:r>
            <a:r>
              <a:rPr lang="en-US" dirty="0" err="1" smtClean="0"/>
              <a:t>perianal</a:t>
            </a:r>
            <a:r>
              <a:rPr lang="en-US" dirty="0" smtClean="0"/>
              <a:t> area due to acidic stools are characteristic of carbohydrate </a:t>
            </a:r>
            <a:r>
              <a:rPr lang="en-US" dirty="0" err="1" smtClean="0"/>
              <a:t>malabsorption</a:t>
            </a:r>
            <a:r>
              <a:rPr lang="en-US" dirty="0" smtClean="0"/>
              <a:t> syndromes.</a:t>
            </a:r>
          </a:p>
        </p:txBody>
      </p:sp>
      <p:sp>
        <p:nvSpPr>
          <p:cNvPr id="4" name="Content Placeholder 3"/>
          <p:cNvSpPr>
            <a:spLocks noGrp="1"/>
          </p:cNvSpPr>
          <p:nvPr>
            <p:ph sz="half" idx="2"/>
          </p:nvPr>
        </p:nvSpPr>
        <p:spPr>
          <a:xfrm>
            <a:off x="4648200" y="1295400"/>
            <a:ext cx="4038600" cy="541020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Font typeface="Wingdings" pitchFamily="2" charset="2"/>
              <a:buChar char="q"/>
            </a:pPr>
            <a:r>
              <a:rPr lang="en-US" b="1" dirty="0" smtClean="0">
                <a:solidFill>
                  <a:srgbClr val="C00000"/>
                </a:solidFill>
              </a:rPr>
              <a:t>Other symptoms</a:t>
            </a:r>
          </a:p>
          <a:p>
            <a:r>
              <a:rPr lang="en-US" sz="2900" b="1" dirty="0" smtClean="0">
                <a:solidFill>
                  <a:schemeClr val="bg2"/>
                </a:solidFill>
              </a:rPr>
              <a:t>Systemic symptoms</a:t>
            </a:r>
            <a:r>
              <a:rPr lang="en-US" dirty="0" smtClean="0"/>
              <a:t>, including weakness, fatigue, and failure to thrive.</a:t>
            </a:r>
          </a:p>
          <a:p>
            <a:r>
              <a:rPr lang="en-US" dirty="0" smtClean="0"/>
              <a:t>Protein sensitivity may be associated with an eczematous rash.</a:t>
            </a:r>
          </a:p>
          <a:p>
            <a:r>
              <a:rPr lang="en-US" dirty="0" smtClean="0">
                <a:solidFill>
                  <a:schemeClr val="bg2"/>
                </a:solidFill>
              </a:rPr>
              <a:t> </a:t>
            </a:r>
            <a:r>
              <a:rPr lang="en-US" b="1" dirty="0" smtClean="0">
                <a:solidFill>
                  <a:schemeClr val="bg2"/>
                </a:solidFill>
              </a:rPr>
              <a:t>folate and B-12 </a:t>
            </a:r>
            <a:r>
              <a:rPr lang="en-US" dirty="0" err="1" smtClean="0"/>
              <a:t>malabsorption</a:t>
            </a:r>
            <a:r>
              <a:rPr lang="en-US" dirty="0" smtClean="0"/>
              <a:t> result in </a:t>
            </a:r>
            <a:r>
              <a:rPr lang="en-US" dirty="0" err="1" smtClean="0"/>
              <a:t>macrocytic</a:t>
            </a:r>
            <a:r>
              <a:rPr lang="en-US" dirty="0" smtClean="0"/>
              <a:t> anemia.</a:t>
            </a:r>
          </a:p>
          <a:p>
            <a:r>
              <a:rPr lang="en-US" dirty="0" smtClean="0"/>
              <a:t>Patients with </a:t>
            </a:r>
            <a:r>
              <a:rPr lang="en-US" sz="2900" b="1" dirty="0" err="1" smtClean="0">
                <a:solidFill>
                  <a:schemeClr val="bg2"/>
                </a:solidFill>
              </a:rPr>
              <a:t>abetalipoproteinemia</a:t>
            </a:r>
            <a:r>
              <a:rPr lang="en-US" dirty="0" smtClean="0"/>
              <a:t> develop retinitis </a:t>
            </a:r>
            <a:r>
              <a:rPr lang="en-US" dirty="0" err="1" smtClean="0"/>
              <a:t>pigmentosa</a:t>
            </a:r>
            <a:r>
              <a:rPr lang="en-US" dirty="0" smtClean="0"/>
              <a:t> and ataxia because of chronic fat-soluble vitamin </a:t>
            </a:r>
            <a:r>
              <a:rPr lang="en-US" dirty="0" err="1" smtClean="0"/>
              <a:t>malabsorption</a:t>
            </a:r>
            <a:r>
              <a:rPr lang="en-US" dirty="0" smtClean="0"/>
              <a:t> and deficiency (vitamins A and E).</a:t>
            </a:r>
            <a:endParaRPr lang="en-US" dirty="0"/>
          </a:p>
        </p:txBody>
      </p:sp>
      <p:sp>
        <p:nvSpPr>
          <p:cNvPr id="5" name="Title 1"/>
          <p:cNvSpPr>
            <a:spLocks noGrp="1"/>
          </p:cNvSpPr>
          <p:nvPr>
            <p:ph type="title"/>
          </p:nvPr>
        </p:nvSpPr>
        <p:spPr>
          <a:xfrm>
            <a:off x="381000" y="152400"/>
            <a:ext cx="8229600" cy="1066800"/>
          </a:xfrm>
        </p:spPr>
        <p:style>
          <a:lnRef idx="1">
            <a:schemeClr val="accent1"/>
          </a:lnRef>
          <a:fillRef idx="2">
            <a:schemeClr val="accent1"/>
          </a:fillRef>
          <a:effectRef idx="1">
            <a:schemeClr val="accent1"/>
          </a:effectRef>
          <a:fontRef idx="minor">
            <a:schemeClr val="dk1"/>
          </a:fontRef>
        </p:style>
        <p:txBody>
          <a:bodyPr>
            <a:noAutofit/>
          </a:bodyPr>
          <a:lstStyle/>
          <a:p>
            <a:r>
              <a:rPr lang="fr-FR" sz="3200" b="1" dirty="0" smtClean="0">
                <a:solidFill>
                  <a:srgbClr val="C00000"/>
                </a:solidFill>
              </a:rPr>
              <a:t>Pediatric Malabsorption Syndromes  </a:t>
            </a:r>
            <a:br>
              <a:rPr lang="fr-FR" sz="3200" b="1" dirty="0" smtClean="0">
                <a:solidFill>
                  <a:srgbClr val="C00000"/>
                </a:solidFill>
              </a:rPr>
            </a:br>
            <a:r>
              <a:rPr lang="fr-FR" sz="3200" dirty="0" err="1" smtClean="0">
                <a:solidFill>
                  <a:srgbClr val="C00000"/>
                </a:solidFill>
              </a:rPr>
              <a:t>hx</a:t>
            </a:r>
            <a:endParaRPr lang="en-US" sz="3200" dirty="0">
              <a:solidFill>
                <a:srgbClr val="C00000"/>
              </a:solidFill>
            </a:endParaRPr>
          </a:p>
        </p:txBody>
      </p:sp>
    </p:spTree>
    <p:extLst>
      <p:ext uri="{BB962C8B-B14F-4D97-AF65-F5344CB8AC3E}">
        <p14:creationId xmlns:p14="http://schemas.microsoft.com/office/powerpoint/2010/main" val="169901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4">
                                            <p:bg/>
                                          </p:spTgt>
                                        </p:tgtEl>
                                        <p:attrNameLst>
                                          <p:attrName>style.visibility</p:attrName>
                                        </p:attrNameLst>
                                      </p:cBhvr>
                                      <p:to>
                                        <p:strVal val="visible"/>
                                      </p:to>
                                    </p:set>
                                    <p:animEffect transition="in" filter="box(in)">
                                      <p:cBhvr>
                                        <p:cTn id="84" dur="500"/>
                                        <p:tgtEl>
                                          <p:spTgt spid="4">
                                            <p:bg/>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box(in)">
                                      <p:cBhvr>
                                        <p:cTn id="89" dur="500"/>
                                        <p:tgtEl>
                                          <p:spTgt spid="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box(in)">
                                      <p:cBhvr>
                                        <p:cTn id="94" dur="500"/>
                                        <p:tgtEl>
                                          <p:spTgt spid="4">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4">
                                            <p:txEl>
                                              <p:pRg st="2" end="2"/>
                                            </p:txEl>
                                          </p:spTgt>
                                        </p:tgtEl>
                                        <p:attrNameLst>
                                          <p:attrName>style.visibility</p:attrName>
                                        </p:attrNameLst>
                                      </p:cBhvr>
                                      <p:to>
                                        <p:strVal val="visible"/>
                                      </p:to>
                                    </p:set>
                                    <p:animEffect transition="in" filter="box(in)">
                                      <p:cBhvr>
                                        <p:cTn id="99" dur="500"/>
                                        <p:tgtEl>
                                          <p:spTgt spid="4">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4">
                                            <p:txEl>
                                              <p:pRg st="3" end="3"/>
                                            </p:txEl>
                                          </p:spTgt>
                                        </p:tgtEl>
                                        <p:attrNameLst>
                                          <p:attrName>style.visibility</p:attrName>
                                        </p:attrNameLst>
                                      </p:cBhvr>
                                      <p:to>
                                        <p:strVal val="visible"/>
                                      </p:to>
                                    </p:set>
                                    <p:animEffect transition="in" filter="box(in)">
                                      <p:cBhvr>
                                        <p:cTn id="104" dur="500"/>
                                        <p:tgtEl>
                                          <p:spTgt spid="4">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box(in)">
                                      <p:cBhvr>
                                        <p:cTn id="10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endParaRPr lang="ar-JO" dirty="0"/>
          </a:p>
        </p:txBody>
      </p:sp>
      <p:sp>
        <p:nvSpPr>
          <p:cNvPr id="3" name="Content Placeholder 2"/>
          <p:cNvSpPr>
            <a:spLocks noGrp="1"/>
          </p:cNvSpPr>
          <p:nvPr>
            <p:ph sz="half" idx="1"/>
          </p:nvPr>
        </p:nvSpPr>
        <p:spPr>
          <a:xfrm>
            <a:off x="457200" y="1600200"/>
            <a:ext cx="8229600" cy="4525963"/>
          </a:xfrm>
        </p:spPr>
        <p:txBody>
          <a:bodyPr/>
          <a:lstStyle/>
          <a:p>
            <a:r>
              <a:rPr lang="en-US" dirty="0" smtClean="0"/>
              <a:t>Growth parameters</a:t>
            </a:r>
          </a:p>
          <a:p>
            <a:r>
              <a:rPr lang="en-US" dirty="0" smtClean="0"/>
              <a:t>Abdominal distention</a:t>
            </a:r>
          </a:p>
          <a:p>
            <a:r>
              <a:rPr lang="en-US" dirty="0" smtClean="0"/>
              <a:t>Hepatomegaly</a:t>
            </a:r>
          </a:p>
          <a:p>
            <a:r>
              <a:rPr lang="en-US" dirty="0" smtClean="0"/>
              <a:t>Pallor and jaundice</a:t>
            </a:r>
          </a:p>
          <a:p>
            <a:r>
              <a:rPr lang="en-US" dirty="0" err="1" smtClean="0"/>
              <a:t>Cutaneous</a:t>
            </a:r>
            <a:r>
              <a:rPr lang="en-US" dirty="0" smtClean="0"/>
              <a:t>, oral and </a:t>
            </a:r>
            <a:r>
              <a:rPr lang="en-US" dirty="0" err="1" smtClean="0"/>
              <a:t>perianal</a:t>
            </a:r>
            <a:r>
              <a:rPr lang="en-US" dirty="0" smtClean="0"/>
              <a:t> lesions</a:t>
            </a:r>
          </a:p>
          <a:p>
            <a:r>
              <a:rPr lang="en-US" dirty="0" smtClean="0"/>
              <a:t>Neurological exam</a:t>
            </a:r>
          </a:p>
          <a:p>
            <a:endParaRPr lang="en-US" dirty="0" smtClean="0"/>
          </a:p>
          <a:p>
            <a:endParaRPr lang="ar-JO"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exam</a:t>
            </a:r>
            <a:endParaRPr lang="ar-JO" dirty="0"/>
          </a:p>
        </p:txBody>
      </p:sp>
      <p:sp>
        <p:nvSpPr>
          <p:cNvPr id="3" name="Content Placeholder 2"/>
          <p:cNvSpPr>
            <a:spLocks noGrp="1"/>
          </p:cNvSpPr>
          <p:nvPr>
            <p:ph sz="half" idx="1"/>
          </p:nvPr>
        </p:nvSpPr>
        <p:spPr>
          <a:xfrm>
            <a:off x="457200" y="1600200"/>
            <a:ext cx="8077200" cy="4525963"/>
          </a:xfrm>
        </p:spPr>
        <p:txBody>
          <a:bodyPr>
            <a:normAutofit/>
          </a:bodyPr>
          <a:lstStyle/>
          <a:p>
            <a:r>
              <a:rPr lang="en-US" dirty="0" smtClean="0"/>
              <a:t>PH</a:t>
            </a:r>
          </a:p>
          <a:p>
            <a:r>
              <a:rPr lang="en-US" dirty="0" smtClean="0"/>
              <a:t>Reducing substance</a:t>
            </a:r>
          </a:p>
          <a:p>
            <a:r>
              <a:rPr lang="en-US" dirty="0" smtClean="0"/>
              <a:t>Fecal leukocytes</a:t>
            </a:r>
          </a:p>
          <a:p>
            <a:r>
              <a:rPr lang="en-US" dirty="0" smtClean="0"/>
              <a:t>Stool culture, parasite, examination, </a:t>
            </a:r>
            <a:r>
              <a:rPr lang="en-US" dirty="0" err="1" smtClean="0"/>
              <a:t>Giardia</a:t>
            </a:r>
            <a:r>
              <a:rPr lang="en-US" dirty="0" smtClean="0"/>
              <a:t> antigen</a:t>
            </a:r>
          </a:p>
          <a:p>
            <a:r>
              <a:rPr lang="en-US" dirty="0" smtClean="0"/>
              <a:t>Occult blood</a:t>
            </a:r>
          </a:p>
          <a:p>
            <a:r>
              <a:rPr lang="en-US" dirty="0" smtClean="0"/>
              <a:t>A 3-day quantitative stool fat test at any age</a:t>
            </a:r>
          </a:p>
          <a:p>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Screening Tests</a:t>
            </a:r>
          </a:p>
        </p:txBody>
      </p:sp>
      <p:graphicFrame>
        <p:nvGraphicFramePr>
          <p:cNvPr id="86182" name="Group 166"/>
          <p:cNvGraphicFramePr>
            <a:graphicFrameLocks noGrp="1"/>
          </p:cNvGraphicFramePr>
          <p:nvPr>
            <p:ph type="tbl" idx="1"/>
          </p:nvPr>
        </p:nvGraphicFramePr>
        <p:xfrm>
          <a:off x="457200" y="1412875"/>
          <a:ext cx="8229600" cy="5179748"/>
        </p:xfrm>
        <a:graphic>
          <a:graphicData uri="http://schemas.openxmlformats.org/drawingml/2006/table">
            <a:tbl>
              <a:tblPr/>
              <a:tblGrid>
                <a:gridCol w="8229600"/>
              </a:tblGrid>
              <a:tr h="565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tx1"/>
                          </a:solidFill>
                          <a:effectLst>
                            <a:outerShdw blurRad="38100" dist="38100" dir="2700000" algn="tl">
                              <a:srgbClr val="FFFFFF"/>
                            </a:outerShdw>
                          </a:effectLst>
                          <a:latin typeface="Arial" charset="0"/>
                          <a:cs typeface="Arial" charset="0"/>
                        </a:rPr>
                        <a:t>Blood Tests</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tr>
              <a:tr h="4443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CBC and blood film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ESR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Iron, B12, </a:t>
                      </a:r>
                      <a:r>
                        <a:rPr kumimoji="0" lang="en-US" sz="2800" b="1" i="0" u="none" strike="noStrike" cap="none" normalizeH="0" baseline="0" dirty="0" err="1" smtClean="0">
                          <a:ln>
                            <a:noFill/>
                          </a:ln>
                          <a:solidFill>
                            <a:schemeClr val="tx1"/>
                          </a:solidFill>
                          <a:effectLst/>
                          <a:latin typeface="Arial" charset="0"/>
                          <a:cs typeface="Arial" charset="0"/>
                        </a:rPr>
                        <a:t>folate</a:t>
                      </a:r>
                      <a:r>
                        <a:rPr kumimoji="0" lang="en-US" sz="2800" b="1" i="0" u="none" strike="noStrike" cap="none" normalizeH="0" baseline="0" dirty="0" smtClean="0">
                          <a:ln>
                            <a:noFill/>
                          </a:ln>
                          <a:solidFill>
                            <a:schemeClr val="tx1"/>
                          </a:solidFill>
                          <a:effectLst/>
                          <a:latin typeface="Arial" charset="0"/>
                          <a:cs typeface="Arial" charset="0"/>
                        </a:rPr>
                        <a:t> studies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Vitamin levels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Ca, PO4, GGT, </a:t>
                      </a:r>
                      <a:r>
                        <a:rPr kumimoji="0" lang="en-US" sz="2800" b="0" i="0" u="none" strike="noStrike" cap="none" normalizeH="0" baseline="0" dirty="0" err="1" smtClean="0">
                          <a:ln>
                            <a:noFill/>
                          </a:ln>
                          <a:solidFill>
                            <a:schemeClr val="tx1"/>
                          </a:solidFill>
                          <a:effectLst/>
                          <a:latin typeface="Arial" charset="0"/>
                          <a:cs typeface="Arial" charset="0"/>
                        </a:rPr>
                        <a:t>alk.phosphatase</a:t>
                      </a:r>
                      <a:endParaRPr kumimoji="0" lang="en-US" sz="2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Protein, albumin, ALT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Sweat chloride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Celiac screen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Bone XRAY</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tr>
            </a:tbl>
          </a:graphicData>
        </a:graphic>
      </p:graphicFrame>
    </p:spTree>
    <p:extLst>
      <p:ext uri="{BB962C8B-B14F-4D97-AF65-F5344CB8AC3E}">
        <p14:creationId xmlns:p14="http://schemas.microsoft.com/office/powerpoint/2010/main" val="854435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a:t>
            </a:r>
            <a:endParaRPr lang="ar-JO" dirty="0"/>
          </a:p>
        </p:txBody>
      </p:sp>
      <p:sp>
        <p:nvSpPr>
          <p:cNvPr id="5" name="TextBox 4"/>
          <p:cNvSpPr txBox="1"/>
          <p:nvPr/>
        </p:nvSpPr>
        <p:spPr>
          <a:xfrm>
            <a:off x="304800" y="1676400"/>
            <a:ext cx="8305800" cy="3170099"/>
          </a:xfrm>
          <a:prstGeom prst="rect">
            <a:avLst/>
          </a:prstGeom>
          <a:noFill/>
        </p:spPr>
        <p:txBody>
          <a:bodyPr wrap="square" rtlCol="1">
            <a:spAutoFit/>
          </a:bodyPr>
          <a:lstStyle/>
          <a:p>
            <a:pPr>
              <a:buFont typeface="Arial" pitchFamily="34" charset="0"/>
              <a:buChar char="•"/>
            </a:pPr>
            <a:r>
              <a:rPr lang="en-US" sz="4000" dirty="0" smtClean="0">
                <a:solidFill>
                  <a:srgbClr val="FF0000"/>
                </a:solidFill>
              </a:rPr>
              <a:t>Stool PH</a:t>
            </a:r>
          </a:p>
          <a:p>
            <a:pPr>
              <a:buFont typeface="Arial" pitchFamily="34" charset="0"/>
              <a:buChar char="•"/>
            </a:pPr>
            <a:r>
              <a:rPr lang="en-US" sz="4000" dirty="0" smtClean="0">
                <a:solidFill>
                  <a:srgbClr val="FF0000"/>
                </a:solidFill>
              </a:rPr>
              <a:t>Stool for reducing substance</a:t>
            </a:r>
          </a:p>
          <a:p>
            <a:pPr>
              <a:buFont typeface="Arial" pitchFamily="34" charset="0"/>
              <a:buChar char="•"/>
            </a:pPr>
            <a:r>
              <a:rPr lang="en-US" sz="4000" dirty="0" smtClean="0"/>
              <a:t>Breath hydrogen test</a:t>
            </a:r>
          </a:p>
          <a:p>
            <a:pPr>
              <a:buFont typeface="Arial" pitchFamily="34" charset="0"/>
              <a:buChar char="•"/>
            </a:pPr>
            <a:r>
              <a:rPr lang="en-US" sz="4000" dirty="0" smtClean="0"/>
              <a:t>Small bowel biopsy and measurement of </a:t>
            </a:r>
            <a:r>
              <a:rPr lang="en-US" sz="4000" dirty="0" err="1" smtClean="0"/>
              <a:t>disacharidase</a:t>
            </a:r>
            <a:r>
              <a:rPr lang="en-US" sz="4000" dirty="0" smtClean="0"/>
              <a:t> level</a:t>
            </a:r>
            <a:endParaRPr lang="ar-JO"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ar-JO" dirty="0"/>
          </a:p>
        </p:txBody>
      </p:sp>
      <p:sp>
        <p:nvSpPr>
          <p:cNvPr id="5" name="TextBox 4"/>
          <p:cNvSpPr txBox="1"/>
          <p:nvPr/>
        </p:nvSpPr>
        <p:spPr>
          <a:xfrm>
            <a:off x="609600" y="1905000"/>
            <a:ext cx="8153400" cy="954107"/>
          </a:xfrm>
          <a:prstGeom prst="rect">
            <a:avLst/>
          </a:prstGeom>
          <a:noFill/>
        </p:spPr>
        <p:txBody>
          <a:bodyPr wrap="square" rtlCol="1">
            <a:spAutoFit/>
          </a:bodyPr>
          <a:lstStyle/>
          <a:p>
            <a:pPr>
              <a:buFont typeface="Arial" pitchFamily="34" charset="0"/>
              <a:buChar char="•"/>
            </a:pPr>
            <a:r>
              <a:rPr lang="en-US" sz="2800" dirty="0" err="1" smtClean="0">
                <a:solidFill>
                  <a:srgbClr val="FF0000"/>
                </a:solidFill>
              </a:rPr>
              <a:t>Hypoalbuminemia</a:t>
            </a:r>
            <a:endParaRPr lang="en-US" sz="2800" dirty="0" smtClean="0">
              <a:solidFill>
                <a:srgbClr val="FF0000"/>
              </a:solidFill>
            </a:endParaRPr>
          </a:p>
          <a:p>
            <a:pPr>
              <a:buFont typeface="Arial" pitchFamily="34" charset="0"/>
              <a:buChar char="•"/>
            </a:pPr>
            <a:r>
              <a:rPr lang="en-US" sz="2800" dirty="0" smtClean="0">
                <a:solidFill>
                  <a:srgbClr val="FF0000"/>
                </a:solidFill>
              </a:rPr>
              <a:t>Fecal A1-antitrypsin FA1AT (PLE)</a:t>
            </a:r>
            <a:endParaRPr lang="ar-JO" sz="28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t>
            </a:r>
            <a:endParaRPr lang="ar-JO" dirty="0"/>
          </a:p>
        </p:txBody>
      </p:sp>
      <p:sp>
        <p:nvSpPr>
          <p:cNvPr id="4" name="TextBox 3"/>
          <p:cNvSpPr txBox="1"/>
          <p:nvPr/>
        </p:nvSpPr>
        <p:spPr>
          <a:xfrm>
            <a:off x="609600" y="1905000"/>
            <a:ext cx="8001000" cy="3970318"/>
          </a:xfrm>
          <a:prstGeom prst="rect">
            <a:avLst/>
          </a:prstGeom>
          <a:noFill/>
        </p:spPr>
        <p:txBody>
          <a:bodyPr wrap="square" rtlCol="1">
            <a:spAutoFit/>
          </a:bodyPr>
          <a:lstStyle/>
          <a:p>
            <a:pPr>
              <a:buFont typeface="Arial" pitchFamily="34" charset="0"/>
              <a:buChar char="•"/>
            </a:pPr>
            <a:r>
              <a:rPr lang="en-US" sz="3600" dirty="0" smtClean="0">
                <a:solidFill>
                  <a:srgbClr val="FF0000"/>
                </a:solidFill>
              </a:rPr>
              <a:t>72- hr stool fat collection</a:t>
            </a:r>
          </a:p>
          <a:p>
            <a:pPr>
              <a:buFont typeface="Arial" pitchFamily="34" charset="0"/>
              <a:buChar char="•"/>
            </a:pPr>
            <a:endParaRPr lang="en-US" sz="3600" dirty="0" smtClean="0"/>
          </a:p>
          <a:p>
            <a:pPr>
              <a:buFont typeface="Arial" pitchFamily="34" charset="0"/>
              <a:buChar char="•"/>
            </a:pPr>
            <a:r>
              <a:rPr lang="en-US" sz="3600" dirty="0" smtClean="0">
                <a:solidFill>
                  <a:srgbClr val="FF0000"/>
                </a:solidFill>
              </a:rPr>
              <a:t>Fat soluble vitamins </a:t>
            </a:r>
          </a:p>
          <a:p>
            <a:pPr>
              <a:buFont typeface="Arial" pitchFamily="34" charset="0"/>
              <a:buChar char="•"/>
            </a:pPr>
            <a:endParaRPr lang="en-US" sz="3600" dirty="0" smtClean="0"/>
          </a:p>
          <a:p>
            <a:pPr>
              <a:buFont typeface="Arial" pitchFamily="34" charset="0"/>
              <a:buChar char="•"/>
            </a:pPr>
            <a:r>
              <a:rPr lang="en-US" sz="3600" dirty="0" smtClean="0"/>
              <a:t>Evaluation of bile acid levels in duodenal ﬂuid aspirate may be useful.</a:t>
            </a:r>
          </a:p>
          <a:p>
            <a:r>
              <a:rPr lang="en-US" sz="3600" dirty="0" smtClean="0"/>
              <a:t> </a:t>
            </a:r>
            <a:endParaRPr lang="ar-JO"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u="sng" dirty="0" smtClean="0">
                <a:solidFill>
                  <a:srgbClr val="00B0F0"/>
                </a:solidFill>
              </a:rPr>
              <a:t>Common causes</a:t>
            </a:r>
          </a:p>
          <a:p>
            <a:pPr marL="457200" indent="-457200"/>
            <a:r>
              <a:rPr lang="en-US" dirty="0" smtClean="0"/>
              <a:t>IBS.</a:t>
            </a:r>
          </a:p>
          <a:p>
            <a:pPr marL="457200" indent="-457200"/>
            <a:r>
              <a:rPr lang="en-US" dirty="0" smtClean="0"/>
              <a:t>Giardiasis.</a:t>
            </a:r>
          </a:p>
          <a:p>
            <a:pPr marL="457200" indent="-457200"/>
            <a:r>
              <a:rPr lang="en-US" dirty="0" smtClean="0"/>
              <a:t>IBD</a:t>
            </a:r>
          </a:p>
          <a:p>
            <a:pPr marL="457200" indent="-457200"/>
            <a:r>
              <a:rPr lang="en-US" dirty="0"/>
              <a:t>Lactose </a:t>
            </a:r>
            <a:r>
              <a:rPr lang="en-US" dirty="0" smtClean="0"/>
              <a:t>intolerance</a:t>
            </a:r>
          </a:p>
          <a:p>
            <a:pPr marL="457200" indent="-457200"/>
            <a:r>
              <a:rPr lang="en-US" dirty="0" smtClean="0"/>
              <a:t>Laxative abuse ( anorexia nervosa ).</a:t>
            </a:r>
          </a:p>
          <a:p>
            <a:pPr marL="457200" indent="-457200"/>
            <a:r>
              <a:rPr lang="en-US" dirty="0" smtClean="0"/>
              <a:t>Celiac</a:t>
            </a:r>
          </a:p>
          <a:p>
            <a:pPr marL="457200" indent="-457200"/>
            <a:endParaRPr lang="en-US" dirty="0" smtClean="0"/>
          </a:p>
          <a:p>
            <a:pPr marL="0" indent="0">
              <a:buNone/>
            </a:pPr>
            <a:r>
              <a:rPr lang="en-US" b="1" u="sng" dirty="0" smtClean="0">
                <a:solidFill>
                  <a:srgbClr val="00B0F0"/>
                </a:solidFill>
              </a:rPr>
              <a:t>Rare causes</a:t>
            </a:r>
          </a:p>
          <a:p>
            <a:pPr marL="457200" indent="-457200"/>
            <a:r>
              <a:rPr lang="en-US" dirty="0" smtClean="0"/>
              <a:t>Secretory tumors.</a:t>
            </a:r>
          </a:p>
          <a:p>
            <a:pPr marL="457200" indent="-457200"/>
            <a:r>
              <a:rPr lang="en-US" dirty="0" smtClean="0"/>
              <a:t>Addison disease.</a:t>
            </a:r>
          </a:p>
          <a:p>
            <a:pPr marL="457200" indent="-457200"/>
            <a:endParaRPr lang="en-US" dirty="0" smtClean="0"/>
          </a:p>
          <a:p>
            <a:pPr marL="457200" indent="-457200"/>
            <a:endParaRPr lang="en-US" dirty="0" smtClean="0"/>
          </a:p>
          <a:p>
            <a:pPr marL="457200" indent="-457200"/>
            <a:endParaRPr lang="ar-EG" dirty="0"/>
          </a:p>
        </p:txBody>
      </p:sp>
      <p:sp>
        <p:nvSpPr>
          <p:cNvPr id="2" name="Title 1"/>
          <p:cNvSpPr>
            <a:spLocks noGrp="1"/>
          </p:cNvSpPr>
          <p:nvPr>
            <p:ph type="title"/>
          </p:nvPr>
        </p:nvSpPr>
        <p:spPr/>
        <p:txBody>
          <a:bodyPr/>
          <a:lstStyle/>
          <a:p>
            <a:r>
              <a:rPr lang="en-US" dirty="0" smtClean="0">
                <a:solidFill>
                  <a:srgbClr val="FF0000"/>
                </a:solidFill>
              </a:rPr>
              <a:t>Chronic diarrhea in adolescents</a:t>
            </a:r>
            <a:endParaRPr lang="ar-EG" dirty="0">
              <a:solidFill>
                <a:srgbClr val="FF0000"/>
              </a:solidFill>
            </a:endParaRPr>
          </a:p>
        </p:txBody>
      </p:sp>
    </p:spTree>
    <p:extLst>
      <p:ext uri="{BB962C8B-B14F-4D97-AF65-F5344CB8AC3E}">
        <p14:creationId xmlns:p14="http://schemas.microsoft.com/office/powerpoint/2010/main" val="20191334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a:t>
            </a:r>
            <a:endParaRPr lang="ar-JO" dirty="0"/>
          </a:p>
        </p:txBody>
      </p:sp>
      <p:sp>
        <p:nvSpPr>
          <p:cNvPr id="6" name="TextBox 5"/>
          <p:cNvSpPr txBox="1"/>
          <p:nvPr/>
        </p:nvSpPr>
        <p:spPr>
          <a:xfrm>
            <a:off x="609600" y="1905000"/>
            <a:ext cx="8001000" cy="2308324"/>
          </a:xfrm>
          <a:prstGeom prst="rect">
            <a:avLst/>
          </a:prstGeom>
          <a:noFill/>
        </p:spPr>
        <p:txBody>
          <a:bodyPr wrap="square" rtlCol="1">
            <a:spAutoFit/>
          </a:bodyPr>
          <a:lstStyle/>
          <a:p>
            <a:pPr>
              <a:buFont typeface="Arial" pitchFamily="34" charset="0"/>
              <a:buChar char="•"/>
            </a:pPr>
            <a:r>
              <a:rPr lang="en-US" sz="3600" dirty="0" smtClean="0">
                <a:solidFill>
                  <a:srgbClr val="FF0000"/>
                </a:solidFill>
              </a:rPr>
              <a:t>Sweat chloride</a:t>
            </a:r>
          </a:p>
          <a:p>
            <a:pPr>
              <a:buFont typeface="Arial" pitchFamily="34" charset="0"/>
              <a:buChar char="•"/>
            </a:pPr>
            <a:r>
              <a:rPr lang="en-US" sz="3600" dirty="0" smtClean="0">
                <a:solidFill>
                  <a:srgbClr val="FF0000"/>
                </a:solidFill>
              </a:rPr>
              <a:t>Fecal </a:t>
            </a:r>
            <a:r>
              <a:rPr lang="en-US" sz="3600" dirty="0" err="1" smtClean="0">
                <a:solidFill>
                  <a:srgbClr val="FF0000"/>
                </a:solidFill>
              </a:rPr>
              <a:t>elastase</a:t>
            </a:r>
            <a:endParaRPr lang="en-US" sz="3600" dirty="0" smtClean="0">
              <a:solidFill>
                <a:srgbClr val="FF0000"/>
              </a:solidFill>
            </a:endParaRPr>
          </a:p>
          <a:p>
            <a:pPr>
              <a:buFont typeface="Arial" pitchFamily="34" charset="0"/>
              <a:buChar char="•"/>
            </a:pPr>
            <a:r>
              <a:rPr lang="en-US" sz="3600" dirty="0" smtClean="0"/>
              <a:t>Duodenal aspirate ( Gold </a:t>
            </a:r>
            <a:r>
              <a:rPr lang="en-US" sz="3600" dirty="0" err="1" smtClean="0"/>
              <a:t>standerd</a:t>
            </a:r>
            <a:r>
              <a:rPr lang="en-US" sz="3600" dirty="0" smtClean="0"/>
              <a:t>) </a:t>
            </a:r>
          </a:p>
          <a:p>
            <a:r>
              <a:rPr lang="en-US" sz="3600" dirty="0" smtClean="0"/>
              <a:t> </a:t>
            </a:r>
            <a:endParaRPr lang="ar-JO"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42" name="Group 34"/>
          <p:cNvGraphicFramePr>
            <a:graphicFrameLocks noGrp="1"/>
          </p:cNvGraphicFramePr>
          <p:nvPr>
            <p:ph idx="1"/>
          </p:nvPr>
        </p:nvGraphicFramePr>
        <p:xfrm>
          <a:off x="0" y="1600200"/>
          <a:ext cx="9144000" cy="2999204"/>
        </p:xfrm>
        <a:graphic>
          <a:graphicData uri="http://schemas.openxmlformats.org/drawingml/2006/table">
            <a:tbl>
              <a:tblPr/>
              <a:tblGrid>
                <a:gridCol w="9144000"/>
              </a:tblGrid>
              <a:tr h="5180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Gastrointestinal Endoscopy </a:t>
                      </a:r>
                      <a:r>
                        <a:rPr kumimoji="0" lang="en-US" sz="2800" b="0"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Biopsy</a:t>
                      </a: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tr>
              <a:tr h="2480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Special stains for celiac disease, infection (giardiasis, Cryptosporidium, mycobacteria)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Enzymology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Electron microscopy / ultrastructure</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tr>
            </a:tbl>
          </a:graphicData>
        </a:graphic>
      </p:graphicFrame>
      <p:sp>
        <p:nvSpPr>
          <p:cNvPr id="100354" name="Rectangle 2"/>
          <p:cNvSpPr>
            <a:spLocks noGrp="1" noChangeArrowheads="1"/>
          </p:cNvSpPr>
          <p:nvPr>
            <p:ph type="title"/>
          </p:nvPr>
        </p:nvSpPr>
        <p:spPr/>
        <p:txBody>
          <a:bodyPr/>
          <a:lstStyle/>
          <a:p>
            <a:pPr eaLnBrk="1" hangingPunct="1"/>
            <a:r>
              <a:rPr lang="en-US" smtClean="0"/>
              <a:t>Definitive Tests:</a:t>
            </a:r>
          </a:p>
        </p:txBody>
      </p:sp>
      <p:graphicFrame>
        <p:nvGraphicFramePr>
          <p:cNvPr id="94243" name="Group 35"/>
          <p:cNvGraphicFramePr>
            <a:graphicFrameLocks noGrp="1"/>
          </p:cNvGraphicFramePr>
          <p:nvPr>
            <p:ph sz="half" idx="4294967295"/>
          </p:nvPr>
        </p:nvGraphicFramePr>
        <p:xfrm>
          <a:off x="0" y="4652963"/>
          <a:ext cx="9144000" cy="2205037"/>
        </p:xfrm>
        <a:graphic>
          <a:graphicData uri="http://schemas.openxmlformats.org/drawingml/2006/table">
            <a:tbl>
              <a:tblPr/>
              <a:tblGrid>
                <a:gridCol w="9144000"/>
              </a:tblGrid>
              <a:tr h="1370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Endoscopic Retrograde Cholangiopancreatography / Duodenal Intubation</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Pancreatic enzyme analysis</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tr>
            </a:tbl>
          </a:graphicData>
        </a:graphic>
      </p:graphicFrame>
    </p:spTree>
    <p:extLst>
      <p:ext uri="{BB962C8B-B14F-4D97-AF65-F5344CB8AC3E}">
        <p14:creationId xmlns:p14="http://schemas.microsoft.com/office/powerpoint/2010/main" val="493962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12" name="Group 56"/>
          <p:cNvGraphicFramePr>
            <a:graphicFrameLocks noGrp="1"/>
          </p:cNvGraphicFramePr>
          <p:nvPr>
            <p:ph sz="half" idx="1"/>
          </p:nvPr>
        </p:nvGraphicFramePr>
        <p:xfrm>
          <a:off x="0" y="765175"/>
          <a:ext cx="9144000" cy="1113082"/>
        </p:xfrm>
        <a:graphic>
          <a:graphicData uri="http://schemas.openxmlformats.org/drawingml/2006/table">
            <a:tbl>
              <a:tblPr/>
              <a:tblGrid>
                <a:gridCol w="9144000"/>
              </a:tblGrid>
              <a:tr h="517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Liver Biopsy</a:t>
                      </a:r>
                      <a:endParaRPr kumimoji="0" lang="en-US" sz="2800" b="0" i="0" u="none" strike="noStrike" cap="none" normalizeH="0" baseline="0" smtClean="0">
                        <a:ln>
                          <a:noFill/>
                        </a:ln>
                        <a:solidFill>
                          <a:schemeClr val="tx1"/>
                        </a:solidFill>
                        <a:effectLst/>
                        <a:latin typeface="Arial" charset="0"/>
                        <a:cs typeface="Arial" charset="0"/>
                      </a:endParaRP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tr>
              <a:tr h="594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Cholestatic syndromes</a:t>
                      </a: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tr>
            </a:tbl>
          </a:graphicData>
        </a:graphic>
      </p:graphicFrame>
      <p:graphicFrame>
        <p:nvGraphicFramePr>
          <p:cNvPr id="96313" name="Group 57"/>
          <p:cNvGraphicFramePr>
            <a:graphicFrameLocks noGrp="1"/>
          </p:cNvGraphicFramePr>
          <p:nvPr>
            <p:ph sz="half" idx="2"/>
          </p:nvPr>
        </p:nvGraphicFramePr>
        <p:xfrm>
          <a:off x="0" y="1916113"/>
          <a:ext cx="9144000" cy="4368854"/>
        </p:xfrm>
        <a:graphic>
          <a:graphicData uri="http://schemas.openxmlformats.org/drawingml/2006/table">
            <a:tbl>
              <a:tblPr/>
              <a:tblGrid>
                <a:gridCol w="9144000"/>
              </a:tblGrid>
              <a:tr h="522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Imaging Procedures</a:t>
                      </a:r>
                      <a:endParaRPr kumimoji="0" lang="en-US" sz="2800" b="0" i="0" u="none" strike="noStrike" cap="none" normalizeH="0" baseline="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A6F8"/>
                    </a:solidFill>
                  </a:tcPr>
                </a:tc>
              </a:tr>
              <a:tr h="3846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Liver scan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Radiolabeled Tc albumin lymphatic scan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Computed tomography scanning of liver and pancreas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Upper gastrointestinal radiographic series to rule out bowel stenosis or segmental dilation (bacterial overgrowth syndrome)</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FF8A6"/>
                    </a:solidFill>
                  </a:tcPr>
                </a:tc>
              </a:tr>
            </a:tbl>
          </a:graphicData>
        </a:graphic>
      </p:graphicFrame>
      <p:sp>
        <p:nvSpPr>
          <p:cNvPr id="101378" name="Rectangle 44"/>
          <p:cNvSpPr>
            <a:spLocks noGrp="1" noChangeArrowheads="1"/>
          </p:cNvSpPr>
          <p:nvPr>
            <p:ph type="title"/>
          </p:nvPr>
        </p:nvSpPr>
        <p:spPr/>
        <p:txBody>
          <a:bodyPr/>
          <a:lstStyle/>
          <a:p>
            <a:pPr eaLnBrk="1" hangingPunct="1"/>
            <a:endParaRPr lang="ar-JO" smtClean="0"/>
          </a:p>
        </p:txBody>
      </p:sp>
    </p:spTree>
    <p:extLst>
      <p:ext uri="{BB962C8B-B14F-4D97-AF65-F5344CB8AC3E}">
        <p14:creationId xmlns:p14="http://schemas.microsoft.com/office/powerpoint/2010/main" val="1619054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normAutofit fontScale="77500" lnSpcReduction="20000"/>
          </a:bodyPr>
          <a:lstStyle/>
          <a:p>
            <a:r>
              <a:rPr lang="en-US" dirty="0" smtClean="0">
                <a:solidFill>
                  <a:srgbClr val="FF0000"/>
                </a:solidFill>
              </a:rPr>
              <a:t>Replacement</a:t>
            </a:r>
            <a:r>
              <a:rPr lang="en-US" dirty="0" smtClean="0"/>
              <a:t> of nutrient deficiencies: </a:t>
            </a:r>
          </a:p>
          <a:p>
            <a:pPr>
              <a:buFont typeface="Wingdings" panose="05000000000000000000" pitchFamily="2" charset="2"/>
              <a:buChar char="Ø"/>
            </a:pPr>
            <a:r>
              <a:rPr lang="en-US" dirty="0" smtClean="0"/>
              <a:t>Pancreatic enzymes in pancreatic deficiency</a:t>
            </a:r>
          </a:p>
          <a:p>
            <a:pPr>
              <a:buFont typeface="Wingdings" panose="05000000000000000000" pitchFamily="2" charset="2"/>
              <a:buChar char="Ø"/>
            </a:pPr>
            <a:r>
              <a:rPr lang="en-US" dirty="0" smtClean="0"/>
              <a:t>Vitamins and Iron</a:t>
            </a:r>
          </a:p>
          <a:p>
            <a:pPr>
              <a:buFont typeface="Wingdings" panose="05000000000000000000" pitchFamily="2" charset="2"/>
              <a:buChar char="Ø"/>
            </a:pPr>
            <a:r>
              <a:rPr lang="en-US" altLang="en-US" dirty="0" smtClean="0"/>
              <a:t>Cholestyramine: Bile acid malabsorption</a:t>
            </a:r>
            <a:endParaRPr lang="en-US" dirty="0" smtClean="0"/>
          </a:p>
          <a:p>
            <a:pPr>
              <a:buFont typeface="Wingdings" panose="05000000000000000000" pitchFamily="2" charset="2"/>
              <a:buChar char="Ø"/>
            </a:pPr>
            <a:endParaRPr lang="en-US" dirty="0"/>
          </a:p>
          <a:p>
            <a:pPr>
              <a:buFont typeface="Wingdings" panose="05000000000000000000" pitchFamily="2" charset="2"/>
              <a:buChar char="§"/>
            </a:pPr>
            <a:r>
              <a:rPr lang="en-US" dirty="0" smtClean="0">
                <a:solidFill>
                  <a:srgbClr val="FF0000"/>
                </a:solidFill>
              </a:rPr>
              <a:t>Diet Modification:</a:t>
            </a:r>
          </a:p>
          <a:p>
            <a:pPr lvl="1">
              <a:buFont typeface="Wingdings" panose="05000000000000000000" pitchFamily="2" charset="2"/>
              <a:buChar char="Ø"/>
            </a:pPr>
            <a:r>
              <a:rPr lang="en-US" altLang="en-US" sz="3200" dirty="0"/>
              <a:t>Gluten-free diet in </a:t>
            </a:r>
            <a:r>
              <a:rPr lang="en-US" altLang="en-US" sz="3200" dirty="0" smtClean="0"/>
              <a:t>celiac </a:t>
            </a:r>
            <a:r>
              <a:rPr lang="en-US" altLang="en-US" sz="3200" dirty="0"/>
              <a:t>disease.</a:t>
            </a:r>
          </a:p>
          <a:p>
            <a:pPr lvl="1">
              <a:buFont typeface="Wingdings" panose="05000000000000000000" pitchFamily="2" charset="2"/>
              <a:buChar char="Ø"/>
            </a:pPr>
            <a:r>
              <a:rPr lang="en-US" altLang="en-US" sz="3200" dirty="0" smtClean="0"/>
              <a:t>lactose intolerance: LF</a:t>
            </a:r>
          </a:p>
          <a:p>
            <a:pPr lvl="1">
              <a:buFont typeface="Wingdings" panose="05000000000000000000" pitchFamily="2" charset="2"/>
              <a:buChar char="Ø"/>
            </a:pPr>
            <a:r>
              <a:rPr lang="en-US" altLang="en-US" sz="3100" dirty="0" smtClean="0"/>
              <a:t>Food </a:t>
            </a:r>
            <a:r>
              <a:rPr lang="en-US" altLang="en-US" sz="3100" dirty="0"/>
              <a:t>allergic enteropathy need to be on an elimination </a:t>
            </a:r>
            <a:r>
              <a:rPr lang="en-US" altLang="en-US" sz="3100" dirty="0" smtClean="0"/>
              <a:t>diet</a:t>
            </a:r>
          </a:p>
          <a:p>
            <a:pPr lvl="1">
              <a:buFont typeface="Wingdings" panose="05000000000000000000" pitchFamily="2" charset="2"/>
              <a:buChar char="Ø"/>
            </a:pPr>
            <a:r>
              <a:rPr lang="en-US" sz="3100" dirty="0" smtClean="0"/>
              <a:t>CMPA: Amino acid formula</a:t>
            </a:r>
          </a:p>
          <a:p>
            <a:pPr lvl="1">
              <a:buFont typeface="Wingdings" panose="05000000000000000000" pitchFamily="2" charset="2"/>
              <a:buChar char="Ø"/>
            </a:pPr>
            <a:r>
              <a:rPr lang="en-US" sz="3100" dirty="0" smtClean="0"/>
              <a:t>Fat tolerance: MCT oil</a:t>
            </a:r>
            <a:endParaRPr lang="en-US" dirty="0" smtClean="0"/>
          </a:p>
          <a:p>
            <a:pPr>
              <a:buFont typeface="Wingdings" panose="05000000000000000000" pitchFamily="2" charset="2"/>
              <a:buChar char="§"/>
            </a:pPr>
            <a:endParaRPr lang="en-US" dirty="0" smtClean="0">
              <a:solidFill>
                <a:srgbClr val="FF0000"/>
              </a:solidFill>
            </a:endParaRP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r>
              <a:rPr lang="en-US" altLang="en-US" b="1" dirty="0" smtClean="0"/>
              <a:t>Treatment</a:t>
            </a:r>
          </a:p>
        </p:txBody>
      </p:sp>
    </p:spTree>
    <p:extLst>
      <p:ext uri="{BB962C8B-B14F-4D97-AF65-F5344CB8AC3E}">
        <p14:creationId xmlns:p14="http://schemas.microsoft.com/office/powerpoint/2010/main" val="1029105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740" y="1481138"/>
            <a:ext cx="5018520" cy="4525962"/>
          </a:xfrm>
        </p:spPr>
      </p:pic>
      <p:sp>
        <p:nvSpPr>
          <p:cNvPr id="2" name="Title 1"/>
          <p:cNvSpPr>
            <a:spLocks noGrp="1"/>
          </p:cNvSpPr>
          <p:nvPr>
            <p:ph type="title"/>
          </p:nvPr>
        </p:nvSpPr>
        <p:spPr/>
        <p:txBody>
          <a:bodyPr/>
          <a:lstStyle/>
          <a:p>
            <a:r>
              <a:rPr lang="en-US" b="1" dirty="0" smtClean="0">
                <a:solidFill>
                  <a:srgbClr val="FF0000"/>
                </a:solidFill>
              </a:rPr>
              <a:t>Coeliac disease</a:t>
            </a:r>
            <a:endParaRPr lang="ar-EG" b="1" dirty="0">
              <a:solidFill>
                <a:srgbClr val="FF0000"/>
              </a:solidFill>
            </a:endParaRPr>
          </a:p>
        </p:txBody>
      </p:sp>
    </p:spTree>
    <p:extLst>
      <p:ext uri="{BB962C8B-B14F-4D97-AF65-F5344CB8AC3E}">
        <p14:creationId xmlns:p14="http://schemas.microsoft.com/office/powerpoint/2010/main" val="1251203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
        <p:nvSpPr>
          <p:cNvPr id="2" name="Title 1"/>
          <p:cNvSpPr>
            <a:spLocks noGrp="1"/>
          </p:cNvSpPr>
          <p:nvPr>
            <p:ph type="title"/>
          </p:nvPr>
        </p:nvSpPr>
        <p:spPr>
          <a:xfrm>
            <a:off x="457200" y="274638"/>
            <a:ext cx="8219256" cy="130026"/>
          </a:xfrm>
        </p:spPr>
        <p:txBody>
          <a:bodyPr>
            <a:normAutofit fontScale="90000"/>
          </a:bodyPr>
          <a:lstStyle/>
          <a:p>
            <a:endParaRPr lang="ar-EG" dirty="0"/>
          </a:p>
        </p:txBody>
      </p:sp>
    </p:spTree>
    <p:extLst>
      <p:ext uri="{BB962C8B-B14F-4D97-AF65-F5344CB8AC3E}">
        <p14:creationId xmlns:p14="http://schemas.microsoft.com/office/powerpoint/2010/main" val="4103892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CA" dirty="0" smtClean="0"/>
              <a:t>It is very common in </a:t>
            </a:r>
            <a:r>
              <a:rPr lang="en-CA" dirty="0" smtClean="0">
                <a:solidFill>
                  <a:srgbClr val="FF0000"/>
                </a:solidFill>
              </a:rPr>
              <a:t>Northern European countries (1/250)</a:t>
            </a:r>
          </a:p>
          <a:p>
            <a:pPr>
              <a:defRPr/>
            </a:pPr>
            <a:r>
              <a:rPr lang="en-CA" dirty="0" smtClean="0"/>
              <a:t>Progressive </a:t>
            </a:r>
            <a:r>
              <a:rPr lang="en-CA" dirty="0" smtClean="0">
                <a:solidFill>
                  <a:srgbClr val="FF0000"/>
                </a:solidFill>
              </a:rPr>
              <a:t>autoimmune</a:t>
            </a:r>
            <a:r>
              <a:rPr lang="en-CA" dirty="0" smtClean="0"/>
              <a:t> small intestinal mucosal damage  </a:t>
            </a:r>
          </a:p>
          <a:p>
            <a:pPr>
              <a:defRPr/>
            </a:pPr>
            <a:r>
              <a:rPr lang="en-CA" dirty="0" smtClean="0">
                <a:solidFill>
                  <a:srgbClr val="FF0000"/>
                </a:solidFill>
              </a:rPr>
              <a:t>Gluten protein</a:t>
            </a:r>
            <a:r>
              <a:rPr lang="en-CA" dirty="0" smtClean="0"/>
              <a:t> induce the immune reaction to </a:t>
            </a:r>
            <a:r>
              <a:rPr lang="en-CA" dirty="0" err="1" smtClean="0">
                <a:solidFill>
                  <a:srgbClr val="FF0000"/>
                </a:solidFill>
              </a:rPr>
              <a:t>humun</a:t>
            </a:r>
            <a:r>
              <a:rPr lang="en-CA" dirty="0" smtClean="0">
                <a:solidFill>
                  <a:srgbClr val="FF0000"/>
                </a:solidFill>
              </a:rPr>
              <a:t> </a:t>
            </a:r>
            <a:r>
              <a:rPr lang="en-CA" dirty="0" err="1" smtClean="0">
                <a:solidFill>
                  <a:srgbClr val="FF0000"/>
                </a:solidFill>
              </a:rPr>
              <a:t>transglutaminase</a:t>
            </a:r>
            <a:r>
              <a:rPr lang="en-CA" dirty="0" smtClean="0">
                <a:solidFill>
                  <a:srgbClr val="FF0000"/>
                </a:solidFill>
              </a:rPr>
              <a:t> </a:t>
            </a:r>
          </a:p>
          <a:p>
            <a:pPr>
              <a:defRPr/>
            </a:pPr>
            <a:r>
              <a:rPr lang="en-CA" dirty="0" smtClean="0"/>
              <a:t>HLA typing: </a:t>
            </a:r>
            <a:r>
              <a:rPr lang="en-CA" dirty="0" smtClean="0">
                <a:solidFill>
                  <a:srgbClr val="FF0000"/>
                </a:solidFill>
              </a:rPr>
              <a:t>DQ2 and DQ8 </a:t>
            </a:r>
            <a:r>
              <a:rPr lang="en-CA" dirty="0" smtClean="0"/>
              <a:t>(99% of patients)</a:t>
            </a:r>
          </a:p>
        </p:txBody>
      </p:sp>
      <p:sp>
        <p:nvSpPr>
          <p:cNvPr id="66562" name="Title 1"/>
          <p:cNvSpPr>
            <a:spLocks noGrp="1"/>
          </p:cNvSpPr>
          <p:nvPr>
            <p:ph type="title"/>
          </p:nvPr>
        </p:nvSpPr>
        <p:spPr/>
        <p:txBody>
          <a:bodyPr/>
          <a:lstStyle/>
          <a:p>
            <a:pPr eaLnBrk="1" hangingPunct="1"/>
            <a:r>
              <a:rPr lang="en-CA" b="1" smtClean="0"/>
              <a:t>Celiac Disease</a:t>
            </a:r>
            <a:endParaRPr lang="en-CA" smtClean="0"/>
          </a:p>
        </p:txBody>
      </p:sp>
    </p:spTree>
    <p:extLst>
      <p:ext uri="{BB962C8B-B14F-4D97-AF65-F5344CB8AC3E}">
        <p14:creationId xmlns:p14="http://schemas.microsoft.com/office/powerpoint/2010/main" val="2015231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68611" name="Content Placeholder 2"/>
          <p:cNvSpPr>
            <a:spLocks noGrp="1"/>
          </p:cNvSpPr>
          <p:nvPr>
            <p:ph sz="quarter" idx="2"/>
          </p:nvPr>
        </p:nvSpPr>
        <p:spPr/>
        <p:txBody>
          <a:bodyPr>
            <a:normAutofit/>
          </a:bodyPr>
          <a:lstStyle/>
          <a:p>
            <a:r>
              <a:rPr lang="en-CA" dirty="0" smtClean="0"/>
              <a:t>Gluten protein is derived from a group of cereal grains that include </a:t>
            </a:r>
            <a:r>
              <a:rPr lang="en-CA" dirty="0" smtClean="0">
                <a:solidFill>
                  <a:srgbClr val="FF0000"/>
                </a:solidFill>
              </a:rPr>
              <a:t>wheat, rye, and barley</a:t>
            </a:r>
          </a:p>
          <a:p>
            <a:pPr eaLnBrk="1" hangingPunct="1">
              <a:buFont typeface="Arial" charset="0"/>
              <a:buNone/>
            </a:pPr>
            <a:endParaRPr lang="en-CA" dirty="0" smtClean="0"/>
          </a:p>
          <a:p>
            <a:r>
              <a:rPr lang="en-CA" dirty="0" smtClean="0">
                <a:solidFill>
                  <a:srgbClr val="00B050"/>
                </a:solidFill>
              </a:rPr>
              <a:t>Rice and Corn are not offending agents</a:t>
            </a:r>
          </a:p>
        </p:txBody>
      </p:sp>
      <p:pic>
        <p:nvPicPr>
          <p:cNvPr id="6861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381000"/>
            <a:ext cx="3505200" cy="3771900"/>
          </a:xfrm>
          <a:noFill/>
        </p:spPr>
      </p:pic>
      <p:sp>
        <p:nvSpPr>
          <p:cNvPr id="61442" name="AutoShape 2"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4" name="AutoShape 4"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6" name="AutoShape 6" descr="Image result for barley"/>
          <p:cNvSpPr>
            <a:spLocks noChangeAspect="1" noChangeArrowheads="1"/>
          </p:cNvSpPr>
          <p:nvPr/>
        </p:nvSpPr>
        <p:spPr bwMode="auto">
          <a:xfrm>
            <a:off x="860583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48" name="AutoShape 8" descr="Image result for barley"/>
          <p:cNvSpPr>
            <a:spLocks noChangeAspect="1" noChangeArrowheads="1"/>
          </p:cNvSpPr>
          <p:nvPr/>
        </p:nvSpPr>
        <p:spPr bwMode="auto">
          <a:xfrm>
            <a:off x="8199438" y="-1706563"/>
            <a:ext cx="663892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1450" name="AutoShape 10" descr="Image result for rye"/>
          <p:cNvSpPr>
            <a:spLocks noChangeAspect="1" noChangeArrowheads="1"/>
          </p:cNvSpPr>
          <p:nvPr/>
        </p:nvSpPr>
        <p:spPr bwMode="auto">
          <a:xfrm>
            <a:off x="8199438" y="-1706563"/>
            <a:ext cx="4752975" cy="356235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Tree>
    <p:extLst>
      <p:ext uri="{BB962C8B-B14F-4D97-AF65-F5344CB8AC3E}">
        <p14:creationId xmlns:p14="http://schemas.microsoft.com/office/powerpoint/2010/main" val="1358345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Pathology</a:t>
            </a:r>
            <a:endParaRPr lang="ar-JO" dirty="0"/>
          </a:p>
        </p:txBody>
      </p:sp>
      <p:sp>
        <p:nvSpPr>
          <p:cNvPr id="3" name="Content Placeholder 2"/>
          <p:cNvSpPr>
            <a:spLocks noGrp="1"/>
          </p:cNvSpPr>
          <p:nvPr>
            <p:ph idx="1"/>
          </p:nvPr>
        </p:nvSpPr>
        <p:spPr>
          <a:xfrm>
            <a:off x="457200" y="1600200"/>
            <a:ext cx="4953000" cy="4525963"/>
          </a:xfrm>
        </p:spPr>
        <p:txBody>
          <a:bodyPr/>
          <a:lstStyle/>
          <a:p>
            <a:r>
              <a:rPr lang="en-US" dirty="0" smtClean="0">
                <a:solidFill>
                  <a:srgbClr val="FF0000"/>
                </a:solidFill>
              </a:rPr>
              <a:t>Villous atrophy</a:t>
            </a:r>
          </a:p>
          <a:p>
            <a:r>
              <a:rPr lang="en-US" dirty="0" smtClean="0">
                <a:solidFill>
                  <a:srgbClr val="FFC000"/>
                </a:solidFill>
              </a:rPr>
              <a:t>Crypts hyperplasia</a:t>
            </a:r>
          </a:p>
          <a:p>
            <a:r>
              <a:rPr lang="en-US" dirty="0" smtClean="0">
                <a:solidFill>
                  <a:srgbClr val="92D050"/>
                </a:solidFill>
              </a:rPr>
              <a:t>Lymphocyte infiltration</a:t>
            </a:r>
          </a:p>
          <a:p>
            <a:endParaRPr lang="ar-JO" dirty="0"/>
          </a:p>
        </p:txBody>
      </p:sp>
      <p:pic>
        <p:nvPicPr>
          <p:cNvPr id="2050" name="Picture 2" descr="نتيجة بحث الصور عن ‪villi and crypts‬‏"/>
          <p:cNvPicPr>
            <a:picLocks noChangeAspect="1" noChangeArrowheads="1"/>
          </p:cNvPicPr>
          <p:nvPr/>
        </p:nvPicPr>
        <p:blipFill>
          <a:blip r:embed="rId2"/>
          <a:srcRect/>
          <a:stretch>
            <a:fillRect/>
          </a:stretch>
        </p:blipFill>
        <p:spPr bwMode="auto">
          <a:xfrm>
            <a:off x="5257800" y="0"/>
            <a:ext cx="3886200" cy="3276600"/>
          </a:xfrm>
          <a:prstGeom prst="rect">
            <a:avLst/>
          </a:prstGeom>
          <a:noFill/>
        </p:spPr>
      </p:pic>
      <p:pic>
        <p:nvPicPr>
          <p:cNvPr id="2052" name="Picture 4" descr="نتيجة بحث الصور عن ‪celiac pathology‬‏"/>
          <p:cNvPicPr>
            <a:picLocks noChangeAspect="1" noChangeArrowheads="1"/>
          </p:cNvPicPr>
          <p:nvPr/>
        </p:nvPicPr>
        <p:blipFill>
          <a:blip r:embed="rId3"/>
          <a:srcRect/>
          <a:stretch>
            <a:fillRect/>
          </a:stretch>
        </p:blipFill>
        <p:spPr bwMode="auto">
          <a:xfrm>
            <a:off x="5486400" y="3124200"/>
            <a:ext cx="3657600" cy="3733800"/>
          </a:xfrm>
          <a:prstGeom prst="rect">
            <a:avLst/>
          </a:prstGeom>
          <a:noFill/>
        </p:spPr>
      </p:pic>
    </p:spTree>
    <p:extLst>
      <p:ext uri="{BB962C8B-B14F-4D97-AF65-F5344CB8AC3E}">
        <p14:creationId xmlns:p14="http://schemas.microsoft.com/office/powerpoint/2010/main" val="435100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CA" dirty="0" smtClean="0"/>
              <a:t>GI Presentation</a:t>
            </a:r>
          </a:p>
        </p:txBody>
      </p:sp>
      <p:sp>
        <p:nvSpPr>
          <p:cNvPr id="2" name="Text Placeholder 1"/>
          <p:cNvSpPr>
            <a:spLocks noGrp="1"/>
          </p:cNvSpPr>
          <p:nvPr>
            <p:ph type="body" idx="1"/>
          </p:nvPr>
        </p:nvSpPr>
        <p:spPr/>
        <p:txBody>
          <a:bodyPr/>
          <a:lstStyle/>
          <a:p>
            <a:r>
              <a:rPr lang="en-US" dirty="0" smtClean="0"/>
              <a:t>Classical</a:t>
            </a:r>
            <a:endParaRPr lang="en-US" dirty="0"/>
          </a:p>
        </p:txBody>
      </p:sp>
      <p:sp>
        <p:nvSpPr>
          <p:cNvPr id="4" name="Text Placeholder 3"/>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rtlCol="0">
            <a:normAutofit/>
          </a:bodyPr>
          <a:lstStyle/>
          <a:p>
            <a:pPr>
              <a:defRPr/>
            </a:pPr>
            <a:r>
              <a:rPr lang="en-CA" dirty="0" smtClean="0"/>
              <a:t>Abdominal distension: “potbelly,” </a:t>
            </a:r>
          </a:p>
          <a:p>
            <a:pPr>
              <a:defRPr/>
            </a:pPr>
            <a:r>
              <a:rPr lang="en-CA" dirty="0" smtClean="0"/>
              <a:t>Wasted extremities, </a:t>
            </a:r>
          </a:p>
          <a:p>
            <a:pPr>
              <a:defRPr/>
            </a:pPr>
            <a:r>
              <a:rPr lang="en-CA" dirty="0" smtClean="0"/>
              <a:t>Chronic </a:t>
            </a:r>
            <a:r>
              <a:rPr lang="en-CA" dirty="0" err="1" smtClean="0"/>
              <a:t>diarrhea</a:t>
            </a:r>
            <a:endParaRPr lang="en-CA" dirty="0" smtClean="0"/>
          </a:p>
          <a:p>
            <a:pPr>
              <a:defRPr/>
            </a:pPr>
            <a:endParaRPr lang="en-CA" dirty="0" smtClean="0"/>
          </a:p>
          <a:p>
            <a:pPr>
              <a:buNone/>
              <a:defRPr/>
            </a:pPr>
            <a:r>
              <a:rPr lang="en-CA" dirty="0" smtClean="0"/>
              <a:t>Another GIT presentation:</a:t>
            </a:r>
          </a:p>
          <a:p>
            <a:pPr>
              <a:defRPr/>
            </a:pPr>
            <a:r>
              <a:rPr lang="en-CA" dirty="0" smtClean="0"/>
              <a:t>Constipation</a:t>
            </a:r>
          </a:p>
          <a:p>
            <a:pPr>
              <a:defRPr/>
            </a:pPr>
            <a:r>
              <a:rPr lang="en-CA" dirty="0" err="1" smtClean="0"/>
              <a:t>Aphthous</a:t>
            </a:r>
            <a:r>
              <a:rPr lang="en-CA" dirty="0" smtClean="0"/>
              <a:t> ulcer</a:t>
            </a:r>
          </a:p>
          <a:p>
            <a:pPr>
              <a:defRPr/>
            </a:pPr>
            <a:r>
              <a:rPr lang="en-CA" dirty="0" smtClean="0"/>
              <a:t>Weight loss</a:t>
            </a:r>
          </a:p>
        </p:txBody>
      </p:sp>
      <p:pic>
        <p:nvPicPr>
          <p:cNvPr id="69636"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765346" y="1752600"/>
            <a:ext cx="3378654" cy="3736975"/>
          </a:xfrm>
          <a:noFill/>
        </p:spPr>
      </p:pic>
    </p:spTree>
    <p:extLst>
      <p:ext uri="{BB962C8B-B14F-4D97-AF65-F5344CB8AC3E}">
        <p14:creationId xmlns:p14="http://schemas.microsoft.com/office/powerpoint/2010/main" val="363206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Called :</a:t>
            </a:r>
            <a:r>
              <a:rPr lang="en-US" dirty="0" smtClean="0">
                <a:solidFill>
                  <a:srgbClr val="7030A0"/>
                </a:solidFill>
              </a:rPr>
              <a:t>chronic non specific diarrhea </a:t>
            </a:r>
            <a:r>
              <a:rPr lang="en-US" dirty="0" smtClean="0"/>
              <a:t>of childhood (CNSD)</a:t>
            </a:r>
          </a:p>
          <a:p>
            <a:r>
              <a:rPr lang="en-US" dirty="0" smtClean="0"/>
              <a:t>The most common form of persistent diarrhea in the </a:t>
            </a:r>
            <a:r>
              <a:rPr lang="en-US" dirty="0" smtClean="0">
                <a:solidFill>
                  <a:srgbClr val="7030A0"/>
                </a:solidFill>
              </a:rPr>
              <a:t>first 3 years </a:t>
            </a:r>
            <a:r>
              <a:rPr lang="en-US" dirty="0" smtClean="0"/>
              <a:t>after birth, and can last from infancy until age 5 years</a:t>
            </a:r>
          </a:p>
          <a:p>
            <a:r>
              <a:rPr lang="en-US" dirty="0" smtClean="0"/>
              <a:t>Potential </a:t>
            </a:r>
            <a:r>
              <a:rPr lang="en-US" dirty="0" err="1" smtClean="0"/>
              <a:t>pathophysiologic</a:t>
            </a:r>
            <a:r>
              <a:rPr lang="en-US" dirty="0" smtClean="0"/>
              <a:t> mechanisms for CNSD include </a:t>
            </a:r>
            <a:r>
              <a:rPr lang="en-US" dirty="0" smtClean="0">
                <a:solidFill>
                  <a:srgbClr val="7030A0"/>
                </a:solidFill>
              </a:rPr>
              <a:t>osmotic effects </a:t>
            </a:r>
            <a:r>
              <a:rPr lang="en-US" dirty="0" smtClean="0"/>
              <a:t>of </a:t>
            </a:r>
            <a:r>
              <a:rPr lang="en-US" dirty="0" err="1" smtClean="0"/>
              <a:t>intraluminal</a:t>
            </a:r>
            <a:r>
              <a:rPr lang="en-US" dirty="0" smtClean="0"/>
              <a:t> solutes (</a:t>
            </a:r>
            <a:r>
              <a:rPr lang="en-US" dirty="0" err="1" smtClean="0"/>
              <a:t>eg</a:t>
            </a:r>
            <a:r>
              <a:rPr lang="en-US" dirty="0" smtClean="0"/>
              <a:t>, carbohydrates).</a:t>
            </a:r>
          </a:p>
          <a:p>
            <a:r>
              <a:rPr lang="en-US" dirty="0" err="1" smtClean="0">
                <a:solidFill>
                  <a:srgbClr val="7030A0"/>
                </a:solidFill>
              </a:rPr>
              <a:t>Essive</a:t>
            </a:r>
            <a:r>
              <a:rPr lang="en-US" dirty="0" smtClean="0">
                <a:solidFill>
                  <a:srgbClr val="7030A0"/>
                </a:solidFill>
              </a:rPr>
              <a:t> intake of fruit juices</a:t>
            </a:r>
            <a:r>
              <a:rPr lang="en-US" dirty="0" smtClean="0"/>
              <a:t>, particularly those containing </a:t>
            </a:r>
            <a:r>
              <a:rPr lang="en-US" dirty="0" err="1" smtClean="0"/>
              <a:t>sorbitol</a:t>
            </a:r>
            <a:r>
              <a:rPr lang="en-US" dirty="0" smtClean="0"/>
              <a:t> or fructose (</a:t>
            </a:r>
            <a:r>
              <a:rPr lang="en-US" dirty="0" err="1" smtClean="0"/>
              <a:t>eg</a:t>
            </a:r>
            <a:r>
              <a:rPr lang="en-US" dirty="0" smtClean="0"/>
              <a:t>, apple, pear, cherry, and prune juices), may contribute to the stool osmotic load, thus causing or worsening diarrhea</a:t>
            </a:r>
          </a:p>
        </p:txBody>
      </p:sp>
      <p:sp>
        <p:nvSpPr>
          <p:cNvPr id="2" name="Title 1"/>
          <p:cNvSpPr>
            <a:spLocks noGrp="1"/>
          </p:cNvSpPr>
          <p:nvPr>
            <p:ph type="title"/>
          </p:nvPr>
        </p:nvSpPr>
        <p:spPr/>
        <p:txBody>
          <a:bodyPr/>
          <a:lstStyle/>
          <a:p>
            <a:r>
              <a:rPr lang="en-US" b="1" dirty="0" smtClean="0">
                <a:solidFill>
                  <a:srgbClr val="FF0000"/>
                </a:solidFill>
              </a:rPr>
              <a:t>Toddlers diarrhea</a:t>
            </a:r>
            <a:endParaRPr lang="ar-EG" b="1" dirty="0">
              <a:solidFill>
                <a:srgbClr val="FF0000"/>
              </a:solidFill>
            </a:endParaRPr>
          </a:p>
        </p:txBody>
      </p:sp>
    </p:spTree>
    <p:extLst>
      <p:ext uri="{BB962C8B-B14F-4D97-AF65-F5344CB8AC3E}">
        <p14:creationId xmlns:p14="http://schemas.microsoft.com/office/powerpoint/2010/main" val="33410864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020762"/>
          </a:xfrm>
        </p:spPr>
        <p:txBody>
          <a:bodyPr>
            <a:normAutofit/>
          </a:bodyPr>
          <a:lstStyle/>
          <a:p>
            <a:r>
              <a:rPr lang="en-US" dirty="0" smtClean="0"/>
              <a:t>Extra intestinal manifestation</a:t>
            </a:r>
            <a:endParaRPr lang="ar-EG" dirty="0"/>
          </a:p>
        </p:txBody>
      </p:sp>
      <p:sp>
        <p:nvSpPr>
          <p:cNvPr id="5" name="Content Placeholder 4"/>
          <p:cNvSpPr>
            <a:spLocks noGrp="1"/>
          </p:cNvSpPr>
          <p:nvPr>
            <p:ph idx="1"/>
          </p:nvPr>
        </p:nvSpPr>
        <p:spPr>
          <a:xfrm>
            <a:off x="457200" y="1600200"/>
            <a:ext cx="8229600" cy="5257800"/>
          </a:xfrm>
        </p:spPr>
        <p:txBody>
          <a:bodyPr>
            <a:normAutofit fontScale="70000" lnSpcReduction="20000"/>
          </a:bodyPr>
          <a:lstStyle/>
          <a:p>
            <a:r>
              <a:rPr lang="en-US" dirty="0" err="1" smtClean="0">
                <a:solidFill>
                  <a:srgbClr val="FF0000"/>
                </a:solidFill>
              </a:rPr>
              <a:t>Heamatolgy</a:t>
            </a:r>
            <a:r>
              <a:rPr lang="en-US" dirty="0" smtClean="0">
                <a:solidFill>
                  <a:srgbClr val="FF0000"/>
                </a:solidFill>
              </a:rPr>
              <a:t>:</a:t>
            </a:r>
            <a:r>
              <a:rPr lang="en-US" dirty="0" smtClean="0"/>
              <a:t> anemia</a:t>
            </a:r>
          </a:p>
          <a:p>
            <a:r>
              <a:rPr lang="en-US" dirty="0" smtClean="0">
                <a:solidFill>
                  <a:srgbClr val="FF0000"/>
                </a:solidFill>
              </a:rPr>
              <a:t>Skeletal: </a:t>
            </a:r>
            <a:r>
              <a:rPr lang="en-US" dirty="0" smtClean="0"/>
              <a:t>Rickets, </a:t>
            </a:r>
            <a:r>
              <a:rPr lang="en-US" dirty="0" err="1" smtClean="0"/>
              <a:t>enemal</a:t>
            </a:r>
            <a:r>
              <a:rPr lang="en-US" dirty="0" smtClean="0"/>
              <a:t> </a:t>
            </a:r>
            <a:r>
              <a:rPr lang="en-US" dirty="0" err="1" smtClean="0"/>
              <a:t>hypoplasia</a:t>
            </a:r>
            <a:endParaRPr lang="en-US" dirty="0" smtClean="0"/>
          </a:p>
          <a:p>
            <a:r>
              <a:rPr lang="en-US" dirty="0" smtClean="0">
                <a:solidFill>
                  <a:srgbClr val="FF0000"/>
                </a:solidFill>
              </a:rPr>
              <a:t>Endocrine: </a:t>
            </a:r>
          </a:p>
          <a:p>
            <a:pPr indent="203200">
              <a:buFont typeface="Wingdings" pitchFamily="2" charset="2"/>
              <a:buChar char="Ø"/>
            </a:pPr>
            <a:r>
              <a:rPr lang="en-US" dirty="0" smtClean="0"/>
              <a:t>Short stature</a:t>
            </a:r>
          </a:p>
          <a:p>
            <a:pPr indent="203200">
              <a:buFont typeface="Wingdings" pitchFamily="2" charset="2"/>
              <a:buChar char="Ø"/>
            </a:pPr>
            <a:r>
              <a:rPr lang="en-US" dirty="0" smtClean="0"/>
              <a:t>Delayed puberty</a:t>
            </a:r>
          </a:p>
          <a:p>
            <a:pPr indent="203200">
              <a:buNone/>
            </a:pPr>
            <a:r>
              <a:rPr lang="en-US" dirty="0" smtClean="0"/>
              <a:t>Secondary hyperparathyroidism </a:t>
            </a:r>
          </a:p>
          <a:p>
            <a:pPr marL="103188" indent="-69850"/>
            <a:r>
              <a:rPr lang="en-US" dirty="0" smtClean="0">
                <a:solidFill>
                  <a:srgbClr val="FF0000"/>
                </a:solidFill>
              </a:rPr>
              <a:t> Neurological: </a:t>
            </a:r>
          </a:p>
          <a:p>
            <a:pPr marL="352425" indent="0">
              <a:buFont typeface="Wingdings" pitchFamily="2" charset="2"/>
              <a:buChar char="Ø"/>
            </a:pPr>
            <a:r>
              <a:rPr lang="en-US" dirty="0" smtClean="0"/>
              <a:t>Peripheral neuropathy (B12, B6)</a:t>
            </a:r>
          </a:p>
          <a:p>
            <a:pPr marL="352425" indent="0">
              <a:buFont typeface="Wingdings" pitchFamily="2" charset="2"/>
              <a:buChar char="Ø"/>
            </a:pPr>
            <a:r>
              <a:rPr lang="en-US" dirty="0" smtClean="0"/>
              <a:t>Seizure (occipital calcification)</a:t>
            </a:r>
          </a:p>
          <a:p>
            <a:pPr marL="0" indent="0">
              <a:tabLst>
                <a:tab pos="0" algn="l"/>
              </a:tabLst>
            </a:pPr>
            <a:r>
              <a:rPr lang="en-US" dirty="0" smtClean="0">
                <a:solidFill>
                  <a:srgbClr val="FF0000"/>
                </a:solidFill>
              </a:rPr>
              <a:t> Skin </a:t>
            </a:r>
          </a:p>
          <a:p>
            <a:pPr marL="273050" indent="0">
              <a:buFont typeface="Wingdings" pitchFamily="2" charset="2"/>
              <a:buChar char="Ø"/>
              <a:tabLst>
                <a:tab pos="0" algn="l"/>
              </a:tabLst>
            </a:pPr>
            <a:r>
              <a:rPr lang="en-US" dirty="0" smtClean="0"/>
              <a:t>Dermatitis </a:t>
            </a:r>
            <a:r>
              <a:rPr lang="en-CA" dirty="0" err="1" smtClean="0"/>
              <a:t>herpetiformis</a:t>
            </a:r>
            <a:r>
              <a:rPr lang="en-CA" dirty="0" smtClean="0"/>
              <a:t> </a:t>
            </a:r>
            <a:endParaRPr lang="en-US" dirty="0" smtClean="0"/>
          </a:p>
          <a:p>
            <a:pPr marL="273050" indent="0">
              <a:buFont typeface="Wingdings" pitchFamily="2" charset="2"/>
              <a:buChar char="Ø"/>
              <a:tabLst>
                <a:tab pos="0" algn="l"/>
              </a:tabLst>
            </a:pPr>
            <a:r>
              <a:rPr lang="en-US" dirty="0" smtClean="0"/>
              <a:t>Alopecia </a:t>
            </a:r>
          </a:p>
          <a:p>
            <a:pPr marL="273050" indent="0">
              <a:buFont typeface="Wingdings" pitchFamily="2" charset="2"/>
              <a:buChar char="Ø"/>
              <a:tabLst>
                <a:tab pos="0" algn="l"/>
              </a:tabLst>
            </a:pPr>
            <a:r>
              <a:rPr lang="en-US" dirty="0" err="1" smtClean="0"/>
              <a:t>Erythema</a:t>
            </a:r>
            <a:r>
              <a:rPr lang="en-US" dirty="0" smtClean="0"/>
              <a:t> </a:t>
            </a:r>
            <a:r>
              <a:rPr lang="en-US" dirty="0" err="1" smtClean="0"/>
              <a:t>nodosum</a:t>
            </a:r>
            <a:endParaRPr lang="en-US" dirty="0" smtClean="0"/>
          </a:p>
          <a:p>
            <a:pPr marL="273050" indent="-273050">
              <a:buFont typeface="Wingdings" pitchFamily="2" charset="2"/>
              <a:buChar char="§"/>
              <a:tabLst>
                <a:tab pos="0" algn="l"/>
              </a:tabLst>
            </a:pPr>
            <a:r>
              <a:rPr lang="en-US" dirty="0" smtClean="0">
                <a:solidFill>
                  <a:srgbClr val="FF0000"/>
                </a:solidFill>
              </a:rPr>
              <a:t>Respiratory</a:t>
            </a:r>
            <a:r>
              <a:rPr lang="en-US" dirty="0" smtClean="0"/>
              <a:t>: pulmonary </a:t>
            </a:r>
            <a:r>
              <a:rPr lang="en-US" dirty="0" err="1" smtClean="0"/>
              <a:t>heamosidrosis</a:t>
            </a:r>
            <a:endParaRPr lang="en-US" dirty="0" smtClean="0"/>
          </a:p>
          <a:p>
            <a:pPr marL="273050" indent="0">
              <a:buFont typeface="Wingdings" pitchFamily="2" charset="2"/>
              <a:buChar char="Ø"/>
              <a:tabLst>
                <a:tab pos="0" algn="l"/>
              </a:tabLst>
            </a:pPr>
            <a:endParaRPr lang="en-US" dirty="0" smtClean="0">
              <a:solidFill>
                <a:srgbClr val="FF0000"/>
              </a:solidFill>
            </a:endParaRPr>
          </a:p>
          <a:p>
            <a:pPr marL="352425" indent="0">
              <a:buFont typeface="Wingdings" pitchFamily="2" charset="2"/>
              <a:buChar char="Ø"/>
            </a:pPr>
            <a:endParaRPr lang="en-US" dirty="0" smtClean="0"/>
          </a:p>
          <a:p>
            <a:pPr marL="103188" indent="-69850"/>
            <a:endParaRPr lang="en-US" dirty="0" smtClean="0"/>
          </a:p>
          <a:p>
            <a:pPr marL="103188" indent="-69850"/>
            <a:endParaRPr lang="en-US" dirty="0" smtClean="0">
              <a:solidFill>
                <a:srgbClr val="FF0000"/>
              </a:solidFill>
            </a:endParaRPr>
          </a:p>
          <a:p>
            <a:pPr indent="203200">
              <a:buFont typeface="Wingdings" pitchFamily="2" charset="2"/>
              <a:buChar char="Ø"/>
            </a:pPr>
            <a:endParaRPr lang="ar-JO" dirty="0"/>
          </a:p>
        </p:txBody>
      </p:sp>
    </p:spTree>
    <p:extLst>
      <p:ext uri="{BB962C8B-B14F-4D97-AF65-F5344CB8AC3E}">
        <p14:creationId xmlns:p14="http://schemas.microsoft.com/office/powerpoint/2010/main" val="24828098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3"/>
          <p:cNvSpPr>
            <a:spLocks noGrp="1"/>
          </p:cNvSpPr>
          <p:nvPr>
            <p:ph type="body" sz="half" idx="2"/>
          </p:nvPr>
        </p:nvSpPr>
        <p:spPr/>
        <p:txBody>
          <a:bodyPr/>
          <a:lstStyle/>
          <a:p>
            <a:pPr algn="ctr" eaLnBrk="1" hangingPunct="1"/>
            <a:r>
              <a:rPr lang="en-CA" sz="2800" dirty="0" smtClean="0"/>
              <a:t>Dermatitis </a:t>
            </a:r>
            <a:r>
              <a:rPr lang="en-CA" sz="2800" dirty="0" err="1" smtClean="0"/>
              <a:t>Herpetiformis</a:t>
            </a:r>
            <a:r>
              <a:rPr lang="en-CA" sz="2800" dirty="0" smtClean="0"/>
              <a:t> </a:t>
            </a:r>
          </a:p>
        </p:txBody>
      </p:sp>
      <p:pic>
        <p:nvPicPr>
          <p:cNvPr id="7168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0152" b="20152"/>
          <a:stretch>
            <a:fillRect/>
          </a:stretch>
        </p:blipFill>
        <p:spPr>
          <a:noFill/>
        </p:spPr>
      </p:pic>
    </p:spTree>
    <p:extLst>
      <p:ext uri="{BB962C8B-B14F-4D97-AF65-F5344CB8AC3E}">
        <p14:creationId xmlns:p14="http://schemas.microsoft.com/office/powerpoint/2010/main" val="18672913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800600" y="2895600"/>
            <a:ext cx="4038600" cy="2661381"/>
          </a:xfrm>
          <a:noFill/>
        </p:spPr>
      </p:pic>
      <p:sp>
        <p:nvSpPr>
          <p:cNvPr id="72706" name="Title 1"/>
          <p:cNvSpPr>
            <a:spLocks noGrp="1"/>
          </p:cNvSpPr>
          <p:nvPr>
            <p:ph type="title"/>
          </p:nvPr>
        </p:nvSpPr>
        <p:spPr/>
        <p:txBody>
          <a:bodyPr/>
          <a:lstStyle/>
          <a:p>
            <a:pPr eaLnBrk="1" hangingPunct="1"/>
            <a:r>
              <a:rPr lang="en-CA" dirty="0" smtClean="0"/>
              <a:t>Variants of presentations</a:t>
            </a:r>
          </a:p>
        </p:txBody>
      </p:sp>
      <p:sp>
        <p:nvSpPr>
          <p:cNvPr id="5" name="Content Placeholder 4"/>
          <p:cNvSpPr>
            <a:spLocks noGrp="1"/>
          </p:cNvSpPr>
          <p:nvPr>
            <p:ph sz="half" idx="2"/>
          </p:nvPr>
        </p:nvSpPr>
        <p:spPr>
          <a:xfrm>
            <a:off x="381000" y="1524000"/>
            <a:ext cx="4038600" cy="4525963"/>
          </a:xfrm>
        </p:spPr>
        <p:txBody>
          <a:bodyPr>
            <a:normAutofit fontScale="92500" lnSpcReduction="10000"/>
          </a:bodyPr>
          <a:lstStyle/>
          <a:p>
            <a:r>
              <a:rPr lang="en-US" dirty="0" smtClean="0"/>
              <a:t>Symptomatic</a:t>
            </a:r>
          </a:p>
          <a:p>
            <a:endParaRPr lang="en-US" dirty="0" smtClean="0"/>
          </a:p>
          <a:p>
            <a:r>
              <a:rPr lang="en-US" dirty="0" smtClean="0">
                <a:solidFill>
                  <a:srgbClr val="FF0000"/>
                </a:solidFill>
              </a:rPr>
              <a:t>Silent</a:t>
            </a:r>
            <a:r>
              <a:rPr lang="en-US" dirty="0" smtClean="0"/>
              <a:t>: no symptoms, but positive biopsy</a:t>
            </a:r>
          </a:p>
          <a:p>
            <a:pPr>
              <a:buNone/>
            </a:pPr>
            <a:endParaRPr lang="en-US" dirty="0" smtClean="0"/>
          </a:p>
          <a:p>
            <a:r>
              <a:rPr lang="en-US" dirty="0" smtClean="0">
                <a:solidFill>
                  <a:srgbClr val="FFC000"/>
                </a:solidFill>
              </a:rPr>
              <a:t>Latent</a:t>
            </a:r>
            <a:r>
              <a:rPr lang="en-US" dirty="0" smtClean="0"/>
              <a:t>: symptomatic, but normal biopsy</a:t>
            </a:r>
          </a:p>
          <a:p>
            <a:endParaRPr lang="en-US" dirty="0" smtClean="0"/>
          </a:p>
          <a:p>
            <a:r>
              <a:rPr lang="en-US" dirty="0" smtClean="0">
                <a:solidFill>
                  <a:srgbClr val="92D050"/>
                </a:solidFill>
              </a:rPr>
              <a:t>Potential</a:t>
            </a:r>
            <a:r>
              <a:rPr lang="en-US" dirty="0" smtClean="0"/>
              <a:t>: positive antibodies but normal biopsy</a:t>
            </a:r>
            <a:endParaRPr lang="ar-JO" dirty="0"/>
          </a:p>
        </p:txBody>
      </p:sp>
    </p:spTree>
    <p:extLst>
      <p:ext uri="{BB962C8B-B14F-4D97-AF65-F5344CB8AC3E}">
        <p14:creationId xmlns:p14="http://schemas.microsoft.com/office/powerpoint/2010/main" val="2267259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CA" dirty="0" smtClean="0"/>
              <a:t>Increase incidence with other autoimmune disorders:</a:t>
            </a:r>
          </a:p>
          <a:p>
            <a:pPr marL="514350" indent="-514350" eaLnBrk="1" fontAlgn="auto" hangingPunct="1">
              <a:spcAft>
                <a:spcPts val="0"/>
              </a:spcAft>
              <a:buFont typeface="+mj-lt"/>
              <a:buAutoNum type="arabicPeriod"/>
              <a:defRPr/>
            </a:pPr>
            <a:r>
              <a:rPr lang="en-CA" sz="2000" dirty="0" smtClean="0">
                <a:solidFill>
                  <a:schemeClr val="tx2">
                    <a:lumMod val="60000"/>
                    <a:lumOff val="40000"/>
                  </a:schemeClr>
                </a:solidFill>
              </a:rPr>
              <a:t>Type 1 diabetes</a:t>
            </a:r>
          </a:p>
          <a:p>
            <a:pPr marL="514350" indent="-514350" eaLnBrk="1" fontAlgn="auto" hangingPunct="1">
              <a:spcAft>
                <a:spcPts val="0"/>
              </a:spcAft>
              <a:buFont typeface="+mj-lt"/>
              <a:buAutoNum type="arabicPeriod"/>
              <a:defRPr/>
            </a:pPr>
            <a:r>
              <a:rPr lang="en-CA" sz="2000" dirty="0" smtClean="0">
                <a:solidFill>
                  <a:schemeClr val="tx2">
                    <a:lumMod val="60000"/>
                    <a:lumOff val="40000"/>
                  </a:schemeClr>
                </a:solidFill>
              </a:rPr>
              <a:t>Autoimmune thyroid disorders</a:t>
            </a:r>
          </a:p>
          <a:p>
            <a:pPr marL="514350" indent="-514350" eaLnBrk="1" fontAlgn="auto" hangingPunct="1">
              <a:spcAft>
                <a:spcPts val="0"/>
              </a:spcAft>
              <a:buFont typeface="+mj-lt"/>
              <a:buAutoNum type="arabicPeriod"/>
              <a:defRPr/>
            </a:pPr>
            <a:r>
              <a:rPr lang="en-CA" sz="2000" dirty="0" smtClean="0"/>
              <a:t>Rheumatoid Arthritis, and other vasculitic disorders </a:t>
            </a:r>
          </a:p>
          <a:p>
            <a:pPr marL="514350" indent="-514350" eaLnBrk="1" fontAlgn="auto" hangingPunct="1">
              <a:spcAft>
                <a:spcPts val="0"/>
              </a:spcAft>
              <a:buFont typeface="+mj-lt"/>
              <a:buAutoNum type="arabicPeriod"/>
              <a:defRPr/>
            </a:pPr>
            <a:r>
              <a:rPr lang="en-CA" sz="2000" dirty="0" smtClean="0"/>
              <a:t>Autoimmune liver disease </a:t>
            </a:r>
          </a:p>
          <a:p>
            <a:pPr marL="514350" indent="-514350" eaLnBrk="1" fontAlgn="auto" hangingPunct="1">
              <a:spcAft>
                <a:spcPts val="0"/>
              </a:spcAft>
              <a:buFont typeface="Arial" pitchFamily="34" charset="0"/>
              <a:buNone/>
              <a:defRPr/>
            </a:pPr>
            <a:r>
              <a:rPr lang="en-CA" dirty="0" smtClean="0"/>
              <a:t>Other Syndromes:</a:t>
            </a:r>
          </a:p>
          <a:p>
            <a:pPr marL="514350" indent="-514350" eaLnBrk="1" fontAlgn="auto" hangingPunct="1">
              <a:spcAft>
                <a:spcPts val="0"/>
              </a:spcAft>
              <a:buClr>
                <a:srgbClr val="FFC000"/>
              </a:buClr>
              <a:buSzPct val="50000"/>
              <a:buFont typeface="+mj-lt"/>
              <a:buAutoNum type="alphaLcPeriod"/>
              <a:defRPr/>
            </a:pPr>
            <a:r>
              <a:rPr lang="en-CA" sz="2000" dirty="0" smtClean="0"/>
              <a:t>Down Syndrome</a:t>
            </a:r>
          </a:p>
          <a:p>
            <a:pPr marL="514350" indent="-514350" eaLnBrk="1" fontAlgn="auto" hangingPunct="1">
              <a:spcAft>
                <a:spcPts val="0"/>
              </a:spcAft>
              <a:buClr>
                <a:srgbClr val="FFC000"/>
              </a:buClr>
              <a:buSzPct val="50000"/>
              <a:buFont typeface="+mj-lt"/>
              <a:buAutoNum type="alphaLcPeriod"/>
              <a:defRPr/>
            </a:pPr>
            <a:r>
              <a:rPr lang="en-CA" sz="2000" dirty="0" smtClean="0"/>
              <a:t>William’s Syndrome</a:t>
            </a:r>
          </a:p>
          <a:p>
            <a:pPr marL="514350" indent="-514350" eaLnBrk="1" fontAlgn="auto" hangingPunct="1">
              <a:spcAft>
                <a:spcPts val="0"/>
              </a:spcAft>
              <a:buClr>
                <a:srgbClr val="FFC000"/>
              </a:buClr>
              <a:buSzPct val="50000"/>
              <a:buFont typeface="+mj-lt"/>
              <a:buAutoNum type="alphaLcPeriod"/>
              <a:defRPr/>
            </a:pPr>
            <a:r>
              <a:rPr lang="en-CA" sz="2000" dirty="0" smtClean="0"/>
              <a:t>Turner Syndrome</a:t>
            </a:r>
          </a:p>
          <a:p>
            <a:pPr marL="514350" indent="-514350" eaLnBrk="1" fontAlgn="auto" hangingPunct="1">
              <a:spcAft>
                <a:spcPts val="0"/>
              </a:spcAft>
              <a:buClr>
                <a:srgbClr val="FFC000"/>
              </a:buClr>
              <a:buSzPct val="50000"/>
              <a:buNone/>
              <a:defRPr/>
            </a:pPr>
            <a:endParaRPr lang="en-CA" sz="2000" dirty="0" smtClean="0"/>
          </a:p>
          <a:p>
            <a:pPr marL="514350" indent="-514350" eaLnBrk="1" fontAlgn="auto" hangingPunct="1">
              <a:spcAft>
                <a:spcPts val="0"/>
              </a:spcAft>
              <a:buClr>
                <a:srgbClr val="FFC000"/>
              </a:buClr>
              <a:buSzPct val="50000"/>
              <a:buNone/>
              <a:defRPr/>
            </a:pPr>
            <a:r>
              <a:rPr lang="en-CA" sz="2000" b="1" dirty="0" smtClean="0">
                <a:solidFill>
                  <a:srgbClr val="FF0000"/>
                </a:solidFill>
              </a:rPr>
              <a:t>Selective </a:t>
            </a:r>
            <a:r>
              <a:rPr lang="en-CA" sz="2000" b="1" dirty="0" err="1" smtClean="0">
                <a:solidFill>
                  <a:srgbClr val="FF0000"/>
                </a:solidFill>
              </a:rPr>
              <a:t>IgA</a:t>
            </a:r>
            <a:r>
              <a:rPr lang="en-CA" sz="2000" b="1" dirty="0" smtClean="0">
                <a:solidFill>
                  <a:srgbClr val="FF0000"/>
                </a:solidFill>
              </a:rPr>
              <a:t> deficiency is common in patients with celiac disease and should be screened</a:t>
            </a:r>
          </a:p>
          <a:p>
            <a:pPr marL="514350" indent="-514350" eaLnBrk="1" fontAlgn="auto" hangingPunct="1">
              <a:spcAft>
                <a:spcPts val="0"/>
              </a:spcAft>
              <a:buFont typeface="Arial" pitchFamily="34" charset="0"/>
              <a:buNone/>
              <a:defRPr/>
            </a:pPr>
            <a:endParaRPr lang="en-CA" dirty="0" smtClean="0"/>
          </a:p>
          <a:p>
            <a:pPr marL="514350" indent="-514350" eaLnBrk="1" fontAlgn="auto" hangingPunct="1">
              <a:spcAft>
                <a:spcPts val="0"/>
              </a:spcAft>
              <a:buFont typeface="Arial" pitchFamily="34" charset="0"/>
              <a:buNone/>
              <a:defRPr/>
            </a:pPr>
            <a:endParaRPr lang="en-CA" dirty="0" smtClean="0"/>
          </a:p>
        </p:txBody>
      </p:sp>
      <p:sp>
        <p:nvSpPr>
          <p:cNvPr id="73730" name="Title 1"/>
          <p:cNvSpPr>
            <a:spLocks noGrp="1"/>
          </p:cNvSpPr>
          <p:nvPr>
            <p:ph type="title"/>
          </p:nvPr>
        </p:nvSpPr>
        <p:spPr/>
        <p:txBody>
          <a:bodyPr/>
          <a:lstStyle/>
          <a:p>
            <a:pPr eaLnBrk="1" hangingPunct="1"/>
            <a:endParaRPr lang="en-CA" smtClean="0"/>
          </a:p>
        </p:txBody>
      </p:sp>
    </p:spTree>
    <p:extLst>
      <p:ext uri="{BB962C8B-B14F-4D97-AF65-F5344CB8AC3E}">
        <p14:creationId xmlns:p14="http://schemas.microsoft.com/office/powerpoint/2010/main" val="12880235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457200" y="1500188"/>
            <a:ext cx="8229600" cy="4625975"/>
          </a:xfrm>
        </p:spPr>
        <p:txBody>
          <a:bodyPr/>
          <a:lstStyle/>
          <a:p>
            <a:r>
              <a:rPr lang="en-CA" dirty="0" smtClean="0">
                <a:solidFill>
                  <a:srgbClr val="FF0000"/>
                </a:solidFill>
              </a:rPr>
              <a:t>Anti-tissue </a:t>
            </a:r>
            <a:r>
              <a:rPr lang="en-CA" dirty="0" err="1" smtClean="0">
                <a:solidFill>
                  <a:srgbClr val="FF0000"/>
                </a:solidFill>
              </a:rPr>
              <a:t>transglutaminase</a:t>
            </a:r>
            <a:r>
              <a:rPr lang="en-CA" dirty="0" smtClean="0">
                <a:solidFill>
                  <a:srgbClr val="FF0000"/>
                </a:solidFill>
              </a:rPr>
              <a:t> </a:t>
            </a:r>
            <a:r>
              <a:rPr lang="en-CA" dirty="0" err="1" smtClean="0"/>
              <a:t>IgA</a:t>
            </a:r>
            <a:r>
              <a:rPr lang="en-CA" dirty="0" smtClean="0"/>
              <a:t> antibodies are the most specific </a:t>
            </a:r>
          </a:p>
          <a:p>
            <a:r>
              <a:rPr lang="en-CA" dirty="0" err="1" smtClean="0"/>
              <a:t>Antiendomysial</a:t>
            </a:r>
            <a:r>
              <a:rPr lang="en-CA" dirty="0" smtClean="0"/>
              <a:t> </a:t>
            </a:r>
            <a:r>
              <a:rPr lang="en-CA" dirty="0" err="1" smtClean="0"/>
              <a:t>IgA</a:t>
            </a:r>
            <a:r>
              <a:rPr lang="en-CA" dirty="0" smtClean="0"/>
              <a:t>,</a:t>
            </a:r>
          </a:p>
          <a:p>
            <a:r>
              <a:rPr lang="en-CA" dirty="0" smtClean="0"/>
              <a:t>In case of IgA def. </a:t>
            </a:r>
            <a:r>
              <a:rPr lang="en-CA" dirty="0" err="1" smtClean="0"/>
              <a:t>IgG</a:t>
            </a:r>
            <a:r>
              <a:rPr lang="en-CA" dirty="0" smtClean="0"/>
              <a:t> portion should be checked</a:t>
            </a:r>
          </a:p>
          <a:p>
            <a:r>
              <a:rPr lang="en-CA" dirty="0" err="1" smtClean="0"/>
              <a:t>Antigliadin</a:t>
            </a:r>
            <a:r>
              <a:rPr lang="en-CA" dirty="0" smtClean="0"/>
              <a:t> </a:t>
            </a:r>
            <a:r>
              <a:rPr lang="en-CA" dirty="0" err="1" smtClean="0"/>
              <a:t>IgG</a:t>
            </a:r>
            <a:r>
              <a:rPr lang="en-CA" dirty="0" smtClean="0"/>
              <a:t> antibody test</a:t>
            </a:r>
          </a:p>
          <a:p>
            <a:endParaRPr lang="en-CA" dirty="0" smtClean="0"/>
          </a:p>
          <a:p>
            <a:pPr>
              <a:buNone/>
            </a:pPr>
            <a:endParaRPr lang="en-CA" dirty="0" smtClean="0"/>
          </a:p>
        </p:txBody>
      </p:sp>
      <p:sp>
        <p:nvSpPr>
          <p:cNvPr id="75778" name="Title 1"/>
          <p:cNvSpPr>
            <a:spLocks noGrp="1"/>
          </p:cNvSpPr>
          <p:nvPr>
            <p:ph type="title"/>
          </p:nvPr>
        </p:nvSpPr>
        <p:spPr/>
        <p:txBody>
          <a:bodyPr/>
          <a:lstStyle/>
          <a:p>
            <a:pPr eaLnBrk="1" hangingPunct="1"/>
            <a:r>
              <a:rPr lang="en-CA" smtClean="0"/>
              <a:t>Screening Blood Tests</a:t>
            </a:r>
          </a:p>
        </p:txBody>
      </p:sp>
    </p:spTree>
    <p:extLst>
      <p:ext uri="{BB962C8B-B14F-4D97-AF65-F5344CB8AC3E}">
        <p14:creationId xmlns:p14="http://schemas.microsoft.com/office/powerpoint/2010/main" val="14047637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screened?</a:t>
            </a:r>
            <a:endParaRPr lang="ar-JO"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Symptomatic</a:t>
            </a:r>
          </a:p>
          <a:p>
            <a:r>
              <a:rPr lang="en-US" dirty="0" smtClean="0">
                <a:solidFill>
                  <a:srgbClr val="FF0000"/>
                </a:solidFill>
              </a:rPr>
              <a:t>1</a:t>
            </a:r>
            <a:r>
              <a:rPr lang="en-US" baseline="30000" dirty="0" smtClean="0">
                <a:solidFill>
                  <a:srgbClr val="FF0000"/>
                </a:solidFill>
              </a:rPr>
              <a:t>st</a:t>
            </a:r>
            <a:r>
              <a:rPr lang="en-US" dirty="0" smtClean="0">
                <a:solidFill>
                  <a:srgbClr val="FF0000"/>
                </a:solidFill>
              </a:rPr>
              <a:t> degree relative of affected patient</a:t>
            </a:r>
          </a:p>
          <a:p>
            <a:r>
              <a:rPr lang="en-US" dirty="0" smtClean="0">
                <a:solidFill>
                  <a:srgbClr val="FF0000"/>
                </a:solidFill>
              </a:rPr>
              <a:t>Autoimmune disease</a:t>
            </a:r>
          </a:p>
          <a:p>
            <a:r>
              <a:rPr lang="en-US" dirty="0" smtClean="0">
                <a:solidFill>
                  <a:srgbClr val="FF0000"/>
                </a:solidFill>
              </a:rPr>
              <a:t>Short stature</a:t>
            </a:r>
          </a:p>
          <a:p>
            <a:r>
              <a:rPr lang="en-US" dirty="0" err="1" smtClean="0">
                <a:solidFill>
                  <a:srgbClr val="FF0000"/>
                </a:solidFill>
              </a:rPr>
              <a:t>IgA</a:t>
            </a:r>
            <a:r>
              <a:rPr lang="en-US" dirty="0" smtClean="0">
                <a:solidFill>
                  <a:srgbClr val="FF0000"/>
                </a:solidFill>
              </a:rPr>
              <a:t> deficiency</a:t>
            </a:r>
          </a:p>
          <a:p>
            <a:r>
              <a:rPr lang="en-US" dirty="0" smtClean="0">
                <a:solidFill>
                  <a:srgbClr val="FF0000"/>
                </a:solidFill>
              </a:rPr>
              <a:t>Unresponsive IDA or </a:t>
            </a:r>
            <a:r>
              <a:rPr lang="en-US" dirty="0" err="1" smtClean="0">
                <a:solidFill>
                  <a:srgbClr val="FF0000"/>
                </a:solidFill>
              </a:rPr>
              <a:t>vit.D</a:t>
            </a:r>
            <a:r>
              <a:rPr lang="en-US" dirty="0" smtClean="0">
                <a:solidFill>
                  <a:srgbClr val="FF0000"/>
                </a:solidFill>
              </a:rPr>
              <a:t> deficiency</a:t>
            </a:r>
          </a:p>
          <a:p>
            <a:r>
              <a:rPr lang="en-US" dirty="0" smtClean="0"/>
              <a:t>Occipital calcification</a:t>
            </a:r>
          </a:p>
          <a:p>
            <a:r>
              <a:rPr lang="en-US" dirty="0" smtClean="0">
                <a:solidFill>
                  <a:srgbClr val="FF0000"/>
                </a:solidFill>
              </a:rPr>
              <a:t>Dermatitis </a:t>
            </a:r>
            <a:r>
              <a:rPr lang="en-US" dirty="0" err="1" smtClean="0">
                <a:solidFill>
                  <a:srgbClr val="FF0000"/>
                </a:solidFill>
              </a:rPr>
              <a:t>herpitiformis</a:t>
            </a:r>
            <a:endParaRPr lang="en-US" dirty="0" smtClean="0">
              <a:solidFill>
                <a:srgbClr val="FF0000"/>
              </a:solidFill>
            </a:endParaRPr>
          </a:p>
          <a:p>
            <a:endParaRPr lang="en-US" dirty="0" smtClean="0"/>
          </a:p>
          <a:p>
            <a:endParaRPr lang="en-US" dirty="0" smtClean="0"/>
          </a:p>
          <a:p>
            <a:endParaRPr lang="ar-JO" dirty="0"/>
          </a:p>
        </p:txBody>
      </p:sp>
    </p:spTree>
    <p:extLst>
      <p:ext uri="{BB962C8B-B14F-4D97-AF65-F5344CB8AC3E}">
        <p14:creationId xmlns:p14="http://schemas.microsoft.com/office/powerpoint/2010/main" val="1015949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00827"/>
            <a:ext cx="4038600" cy="2686584"/>
          </a:xfrm>
          <a:noFill/>
        </p:spPr>
      </p:pic>
      <p:pic>
        <p:nvPicPr>
          <p:cNvPr id="7782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97919"/>
            <a:ext cx="4038600" cy="2692400"/>
          </a:xfrm>
          <a:noFill/>
        </p:spPr>
      </p:pic>
      <p:sp>
        <p:nvSpPr>
          <p:cNvPr id="77826" name="Title 1"/>
          <p:cNvSpPr>
            <a:spLocks noGrp="1"/>
          </p:cNvSpPr>
          <p:nvPr>
            <p:ph type="title"/>
          </p:nvPr>
        </p:nvSpPr>
        <p:spPr/>
        <p:txBody>
          <a:bodyPr/>
          <a:lstStyle/>
          <a:p>
            <a:pPr eaLnBrk="1" hangingPunct="1"/>
            <a:r>
              <a:rPr lang="en-CA" dirty="0" smtClean="0"/>
              <a:t>The gold </a:t>
            </a:r>
            <a:r>
              <a:rPr lang="en-CA" dirty="0" err="1" smtClean="0"/>
              <a:t>standerd</a:t>
            </a:r>
            <a:endParaRPr lang="en-CA" dirty="0" smtClean="0"/>
          </a:p>
        </p:txBody>
      </p:sp>
    </p:spTree>
    <p:extLst>
      <p:ext uri="{BB962C8B-B14F-4D97-AF65-F5344CB8AC3E}">
        <p14:creationId xmlns:p14="http://schemas.microsoft.com/office/powerpoint/2010/main" val="152720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CA" dirty="0" smtClean="0"/>
              <a:t>TREATMENT</a:t>
            </a:r>
          </a:p>
        </p:txBody>
      </p:sp>
      <p:sp>
        <p:nvSpPr>
          <p:cNvPr id="2" name="Text Placeholder 1"/>
          <p:cNvSpPr>
            <a:spLocks noGrp="1"/>
          </p:cNvSpPr>
          <p:nvPr>
            <p:ph type="body" idx="1"/>
          </p:nvPr>
        </p:nvSpPr>
        <p:spPr>
          <a:xfrm>
            <a:off x="2895600" y="3733800"/>
            <a:ext cx="4724400" cy="2057399"/>
          </a:xfrm>
        </p:spPr>
        <p:txBody>
          <a:bodyPr/>
          <a:lstStyle/>
          <a:p>
            <a:r>
              <a:rPr lang="en-CA" dirty="0" smtClean="0">
                <a:solidFill>
                  <a:srgbClr val="FF0000"/>
                </a:solidFill>
              </a:rPr>
              <a:t>A life long gluten-free diet</a:t>
            </a:r>
            <a:endParaRPr lang="en-US" dirty="0">
              <a:solidFill>
                <a:srgbClr val="FF0000"/>
              </a:solidFill>
            </a:endParaRPr>
          </a:p>
        </p:txBody>
      </p:sp>
      <p:pic>
        <p:nvPicPr>
          <p:cNvPr id="79876"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775325" y="2524919"/>
            <a:ext cx="1781175" cy="1781175"/>
          </a:xfrm>
          <a:noFill/>
        </p:spPr>
      </p:pic>
    </p:spTree>
    <p:extLst>
      <p:ext uri="{BB962C8B-B14F-4D97-AF65-F5344CB8AC3E}">
        <p14:creationId xmlns:p14="http://schemas.microsoft.com/office/powerpoint/2010/main" val="676521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457200" y="2174875"/>
            <a:ext cx="8229600" cy="3951288"/>
          </a:xfrm>
        </p:spPr>
        <p:txBody>
          <a:bodyPr>
            <a:normAutofit/>
          </a:bodyPr>
          <a:lstStyle/>
          <a:p>
            <a:pPr marL="0" indent="0" algn="ctr">
              <a:buNone/>
            </a:pPr>
            <a:r>
              <a:rPr lang="en-US" sz="8800" dirty="0" smtClean="0"/>
              <a:t>THANK YOU</a:t>
            </a:r>
            <a:endParaRPr lang="en-US" sz="8800"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12672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stool is often watery with </a:t>
            </a:r>
            <a:r>
              <a:rPr lang="en-US" b="1" dirty="0" smtClean="0"/>
              <a:t>undigested food particles</a:t>
            </a:r>
            <a:r>
              <a:rPr lang="en-US" dirty="0" smtClean="0"/>
              <a:t>. </a:t>
            </a:r>
          </a:p>
          <a:p>
            <a:r>
              <a:rPr lang="en-US" dirty="0" smtClean="0"/>
              <a:t>The children have </a:t>
            </a:r>
            <a:r>
              <a:rPr lang="en-US" b="1" dirty="0" smtClean="0"/>
              <a:t>no failure to thrive</a:t>
            </a:r>
            <a:endParaRPr lang="en-US" dirty="0" smtClean="0"/>
          </a:p>
          <a:p>
            <a:r>
              <a:rPr lang="en-US" dirty="0" smtClean="0"/>
              <a:t> Reassurance is the cornerstone of therapy for CNSD</a:t>
            </a:r>
          </a:p>
          <a:p>
            <a:r>
              <a:rPr lang="en-US" b="1" dirty="0" smtClean="0"/>
              <a:t>Fruit juice intake should be minimized </a:t>
            </a:r>
            <a:r>
              <a:rPr lang="en-US" dirty="0" smtClean="0"/>
              <a:t>or changed to types of juice with low sucrose and fructose loads. </a:t>
            </a:r>
            <a:endParaRPr lang="ar-EG" dirty="0" smtClean="0"/>
          </a:p>
          <a:p>
            <a:endParaRPr lang="ar-JO" dirty="0"/>
          </a:p>
        </p:txBody>
      </p:sp>
      <p:sp>
        <p:nvSpPr>
          <p:cNvPr id="3" name="Title 2"/>
          <p:cNvSpPr>
            <a:spLocks noGrp="1"/>
          </p:cNvSpPr>
          <p:nvPr>
            <p:ph type="title"/>
          </p:nvPr>
        </p:nvSpPr>
        <p:spPr/>
        <p:txBody>
          <a:bodyPr/>
          <a:lstStyle/>
          <a:p>
            <a:r>
              <a:rPr lang="en-US" dirty="0" smtClean="0">
                <a:solidFill>
                  <a:srgbClr val="FF0000"/>
                </a:solidFill>
              </a:rPr>
              <a:t>Toddlers diarrhea</a:t>
            </a:r>
            <a:endParaRPr lang="ar-JO" dirty="0"/>
          </a:p>
        </p:txBody>
      </p:sp>
    </p:spTree>
    <p:extLst>
      <p:ext uri="{BB962C8B-B14F-4D97-AF65-F5344CB8AC3E}">
        <p14:creationId xmlns:p14="http://schemas.microsoft.com/office/powerpoint/2010/main" val="243690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r>
              <a:rPr lang="en-US" sz="2400" dirty="0" smtClean="0"/>
              <a:t>Secondary </a:t>
            </a:r>
            <a:r>
              <a:rPr lang="en-US" sz="2400" dirty="0" err="1" smtClean="0"/>
              <a:t>lactasedeficiency</a:t>
            </a:r>
            <a:r>
              <a:rPr lang="en-US" sz="2400" dirty="0" smtClean="0"/>
              <a:t> results from small intestinal mucosal injury when lactase enzyme is lost from the tips of the </a:t>
            </a:r>
            <a:r>
              <a:rPr lang="en-US" sz="2400" dirty="0" err="1" smtClean="0"/>
              <a:t>villi</a:t>
            </a:r>
            <a:endParaRPr lang="en-US" sz="2400" dirty="0" smtClean="0"/>
          </a:p>
          <a:p>
            <a:pPr marL="457200" indent="-457200"/>
            <a:endParaRPr lang="en-US" sz="2400" dirty="0" smtClean="0"/>
          </a:p>
          <a:p>
            <a:pPr marL="457200" indent="-457200"/>
            <a:r>
              <a:rPr lang="en-US" sz="2400" dirty="0" smtClean="0"/>
              <a:t>Usually post-infectious ( rota virus)</a:t>
            </a:r>
          </a:p>
          <a:p>
            <a:pPr marL="457200" indent="-457200"/>
            <a:endParaRPr lang="en-US" sz="2400" dirty="0" smtClean="0"/>
          </a:p>
          <a:p>
            <a:pPr marL="457200" indent="-457200"/>
            <a:r>
              <a:rPr lang="en-US" sz="2400" dirty="0" smtClean="0"/>
              <a:t>Other causes: parasitic infection, celiac disease, </a:t>
            </a:r>
            <a:r>
              <a:rPr lang="en-US" sz="2400" dirty="0" err="1" smtClean="0"/>
              <a:t>Crohn</a:t>
            </a:r>
            <a:r>
              <a:rPr lang="en-US" sz="2400" dirty="0" smtClean="0"/>
              <a:t> disease, and other </a:t>
            </a:r>
            <a:r>
              <a:rPr lang="en-US" sz="2400" dirty="0" err="1" smtClean="0"/>
              <a:t>enteropathies</a:t>
            </a:r>
            <a:r>
              <a:rPr lang="en-US" sz="2400" dirty="0" smtClean="0"/>
              <a:t>.</a:t>
            </a:r>
          </a:p>
        </p:txBody>
      </p:sp>
      <p:sp>
        <p:nvSpPr>
          <p:cNvPr id="2" name="Title 1"/>
          <p:cNvSpPr>
            <a:spLocks noGrp="1"/>
          </p:cNvSpPr>
          <p:nvPr>
            <p:ph type="title"/>
          </p:nvPr>
        </p:nvSpPr>
        <p:spPr/>
        <p:txBody>
          <a:bodyPr>
            <a:normAutofit/>
          </a:bodyPr>
          <a:lstStyle/>
          <a:p>
            <a:pPr marL="0" indent="0"/>
            <a:r>
              <a:rPr lang="en-US" sz="2800" dirty="0" smtClean="0">
                <a:solidFill>
                  <a:srgbClr val="FF0000"/>
                </a:solidFill>
              </a:rPr>
              <a:t>Secondary lactose intolerance</a:t>
            </a:r>
            <a:endParaRPr lang="en-US" sz="2800" dirty="0" smtClean="0"/>
          </a:p>
        </p:txBody>
      </p:sp>
    </p:spTree>
    <p:extLst>
      <p:ext uri="{BB962C8B-B14F-4D97-AF65-F5344CB8AC3E}">
        <p14:creationId xmlns:p14="http://schemas.microsoft.com/office/powerpoint/2010/main" val="84627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r>
              <a:rPr lang="en-US" sz="2800" dirty="0" smtClean="0"/>
              <a:t>Bloating, abdominal discomfort, flatulence, and watery non-bloody  Diarrhea</a:t>
            </a:r>
          </a:p>
          <a:p>
            <a:pPr marL="457200" indent="-457200">
              <a:buNone/>
            </a:pPr>
            <a:r>
              <a:rPr lang="en-US" sz="2800" b="1" dirty="0" smtClean="0">
                <a:solidFill>
                  <a:srgbClr val="FF0000"/>
                </a:solidFill>
              </a:rPr>
              <a:t>Diagnosis</a:t>
            </a:r>
          </a:p>
          <a:p>
            <a:pPr marL="457200" indent="-457200"/>
            <a:r>
              <a:rPr lang="en-US" sz="2800" dirty="0" smtClean="0">
                <a:solidFill>
                  <a:srgbClr val="00B0F0"/>
                </a:solidFill>
              </a:rPr>
              <a:t>Reducing</a:t>
            </a:r>
            <a:r>
              <a:rPr lang="en-US" sz="2800" dirty="0" smtClean="0"/>
              <a:t> </a:t>
            </a:r>
            <a:r>
              <a:rPr lang="en-US" sz="2800" dirty="0" smtClean="0">
                <a:solidFill>
                  <a:srgbClr val="00B0F0"/>
                </a:solidFill>
              </a:rPr>
              <a:t>substances</a:t>
            </a:r>
            <a:r>
              <a:rPr lang="en-US" sz="2800" dirty="0" smtClean="0"/>
              <a:t> </a:t>
            </a:r>
            <a:r>
              <a:rPr lang="en-US" sz="2800" dirty="0" smtClean="0">
                <a:solidFill>
                  <a:srgbClr val="00B0F0"/>
                </a:solidFill>
              </a:rPr>
              <a:t>in</a:t>
            </a:r>
            <a:r>
              <a:rPr lang="en-US" sz="2800" dirty="0" smtClean="0"/>
              <a:t> </a:t>
            </a:r>
            <a:r>
              <a:rPr lang="en-US" sz="2800" dirty="0" smtClean="0">
                <a:solidFill>
                  <a:srgbClr val="00B0F0"/>
                </a:solidFill>
              </a:rPr>
              <a:t>the</a:t>
            </a:r>
            <a:r>
              <a:rPr lang="en-US" sz="2800" dirty="0" smtClean="0"/>
              <a:t> </a:t>
            </a:r>
            <a:r>
              <a:rPr lang="en-US" sz="2800" dirty="0" smtClean="0">
                <a:solidFill>
                  <a:srgbClr val="00B0F0"/>
                </a:solidFill>
              </a:rPr>
              <a:t>stool</a:t>
            </a:r>
            <a:r>
              <a:rPr lang="en-US" sz="2800" dirty="0" smtClean="0"/>
              <a:t> is positive and the stool is acidic with PH &lt;5.5</a:t>
            </a:r>
          </a:p>
          <a:p>
            <a:pPr marL="457200" indent="-457200"/>
            <a:r>
              <a:rPr lang="en-US" sz="2800" dirty="0" smtClean="0">
                <a:solidFill>
                  <a:srgbClr val="00B0F0"/>
                </a:solidFill>
              </a:rPr>
              <a:t>Breath hydrogen test</a:t>
            </a:r>
          </a:p>
          <a:p>
            <a:pPr marL="0" indent="0">
              <a:buNone/>
            </a:pPr>
            <a:r>
              <a:rPr lang="en-US" dirty="0" smtClean="0">
                <a:solidFill>
                  <a:srgbClr val="FF0000"/>
                </a:solidFill>
              </a:rPr>
              <a:t>Management:</a:t>
            </a:r>
          </a:p>
          <a:p>
            <a:pPr marL="0" indent="0">
              <a:buNone/>
            </a:pPr>
            <a:r>
              <a:rPr lang="en-US" sz="2800" dirty="0" smtClean="0"/>
              <a:t>Lactose free diet and LF milk</a:t>
            </a:r>
            <a:endParaRPr lang="ar-EG" dirty="0" smtClean="0"/>
          </a:p>
          <a:p>
            <a:pPr marL="457200" indent="-457200"/>
            <a:endParaRPr lang="ar-JO" dirty="0"/>
          </a:p>
        </p:txBody>
      </p:sp>
      <p:sp>
        <p:nvSpPr>
          <p:cNvPr id="3" name="Title 2"/>
          <p:cNvSpPr>
            <a:spLocks noGrp="1"/>
          </p:cNvSpPr>
          <p:nvPr>
            <p:ph type="title"/>
          </p:nvPr>
        </p:nvSpPr>
        <p:spPr/>
        <p:txBody>
          <a:bodyPr>
            <a:normAutofit/>
          </a:bodyPr>
          <a:lstStyle/>
          <a:p>
            <a:r>
              <a:rPr lang="en-US" sz="4400" dirty="0" smtClean="0">
                <a:solidFill>
                  <a:srgbClr val="FF0000"/>
                </a:solidFill>
              </a:rPr>
              <a:t>Secondary lactose intolerance</a:t>
            </a:r>
            <a:endParaRPr lang="ar-JO" dirty="0"/>
          </a:p>
        </p:txBody>
      </p:sp>
    </p:spTree>
    <p:extLst>
      <p:ext uri="{BB962C8B-B14F-4D97-AF65-F5344CB8AC3E}">
        <p14:creationId xmlns:p14="http://schemas.microsoft.com/office/powerpoint/2010/main" val="414625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3987</Words>
  <Application>Microsoft Office PowerPoint</Application>
  <PresentationFormat>On-screen Show (4:3)</PresentationFormat>
  <Paragraphs>639</Paragraphs>
  <Slides>68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Garamond</vt:lpstr>
      <vt:lpstr>Times New Roman</vt:lpstr>
      <vt:lpstr>Wingdings</vt:lpstr>
      <vt:lpstr>Office Theme</vt:lpstr>
      <vt:lpstr>Chronic diarrhea and malabsorption syndromes</vt:lpstr>
      <vt:lpstr>Definition</vt:lpstr>
      <vt:lpstr>Chronic diarrhea in infants</vt:lpstr>
      <vt:lpstr>Chronic diarrhea in older children</vt:lpstr>
      <vt:lpstr>Chronic diarrhea in adolescents</vt:lpstr>
      <vt:lpstr>Toddlers diarrhea</vt:lpstr>
      <vt:lpstr>Toddlers diarrhea</vt:lpstr>
      <vt:lpstr>Secondary lactose intolerance</vt:lpstr>
      <vt:lpstr>Secondary lactose intolerance</vt:lpstr>
      <vt:lpstr>G. lamblia  (Giardiasis)</vt:lpstr>
      <vt:lpstr>G. lamblia  (Giardiasis)</vt:lpstr>
      <vt:lpstr>Irritable bowel syndrome</vt:lpstr>
      <vt:lpstr>Inflammatory bowel disease</vt:lpstr>
      <vt:lpstr>                   Crohns        UC</vt:lpstr>
      <vt:lpstr>History &amp; exam of chronic diarrhea</vt:lpstr>
      <vt:lpstr>Take care</vt:lpstr>
      <vt:lpstr>Stool examination</vt:lpstr>
      <vt:lpstr>Blood tests</vt:lpstr>
      <vt:lpstr>Blood tests</vt:lpstr>
      <vt:lpstr>Misconception</vt:lpstr>
      <vt:lpstr>Malabsorption</vt:lpstr>
      <vt:lpstr>Digestion</vt:lpstr>
      <vt:lpstr>PowerPoint Presentation</vt:lpstr>
      <vt:lpstr>According to malabsorped nutrient </vt:lpstr>
      <vt:lpstr>Carbohydrate</vt:lpstr>
      <vt:lpstr>Pathophysiology</vt:lpstr>
      <vt:lpstr>Types of carbs malabsorption</vt:lpstr>
      <vt:lpstr>PowerPoint Presentation</vt:lpstr>
      <vt:lpstr>Protein</vt:lpstr>
      <vt:lpstr>Pathophysiology</vt:lpstr>
      <vt:lpstr>Amino acid disorders</vt:lpstr>
      <vt:lpstr>Fat Digestion &amp; Absorption</vt:lpstr>
      <vt:lpstr>Fat</vt:lpstr>
      <vt:lpstr>Fat disorders:</vt:lpstr>
      <vt:lpstr>PowerPoint Presentation</vt:lpstr>
      <vt:lpstr>PowerPoint Presentation</vt:lpstr>
      <vt:lpstr>Mineral and vitamin malabsorption</vt:lpstr>
      <vt:lpstr>Acrodermatitis enteropathica</vt:lpstr>
      <vt:lpstr>Menke syndrome</vt:lpstr>
      <vt:lpstr>Clinically</vt:lpstr>
      <vt:lpstr>Specific findings</vt:lpstr>
      <vt:lpstr>Approach</vt:lpstr>
      <vt:lpstr>Pediatric Malabsorption Syndromes   hx</vt:lpstr>
      <vt:lpstr>Physical</vt:lpstr>
      <vt:lpstr>Stool exam</vt:lpstr>
      <vt:lpstr>Screening Tests</vt:lpstr>
      <vt:lpstr>Carbohydrate</vt:lpstr>
      <vt:lpstr>Protein</vt:lpstr>
      <vt:lpstr>Fat</vt:lpstr>
      <vt:lpstr>Pancreatic </vt:lpstr>
      <vt:lpstr>Definitive Tests:</vt:lpstr>
      <vt:lpstr>PowerPoint Presentation</vt:lpstr>
      <vt:lpstr>Treatment</vt:lpstr>
      <vt:lpstr>Coeliac disease</vt:lpstr>
      <vt:lpstr>PowerPoint Presentation</vt:lpstr>
      <vt:lpstr>Celiac Disease</vt:lpstr>
      <vt:lpstr>PowerPoint Presentation</vt:lpstr>
      <vt:lpstr>Pathology</vt:lpstr>
      <vt:lpstr>GI Presentation</vt:lpstr>
      <vt:lpstr>Extra intestinal manifestation</vt:lpstr>
      <vt:lpstr>PowerPoint Presentation</vt:lpstr>
      <vt:lpstr>Variants of presentations</vt:lpstr>
      <vt:lpstr>PowerPoint Presentation</vt:lpstr>
      <vt:lpstr>Screening Blood Tests</vt:lpstr>
      <vt:lpstr>Who should be screened?</vt:lpstr>
      <vt:lpstr>The gold standerd</vt:lpstr>
      <vt:lpstr>TREATMENT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Windows User</cp:lastModifiedBy>
  <cp:revision>4</cp:revision>
  <dcterms:modified xsi:type="dcterms:W3CDTF">2020-08-12T10:26:28Z</dcterms:modified>
</cp:coreProperties>
</file>