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79" r:id="rId2"/>
    <p:sldId id="389" r:id="rId3"/>
    <p:sldId id="352" r:id="rId4"/>
    <p:sldId id="365" r:id="rId5"/>
    <p:sldId id="361" r:id="rId6"/>
    <p:sldId id="421" r:id="rId7"/>
    <p:sldId id="398" r:id="rId8"/>
    <p:sldId id="354" r:id="rId9"/>
    <p:sldId id="419" r:id="rId10"/>
    <p:sldId id="370" r:id="rId11"/>
    <p:sldId id="405" r:id="rId12"/>
    <p:sldId id="406" r:id="rId13"/>
    <p:sldId id="516" r:id="rId14"/>
    <p:sldId id="400" r:id="rId15"/>
    <p:sldId id="401" r:id="rId16"/>
    <p:sldId id="371" r:id="rId17"/>
    <p:sldId id="412" r:id="rId18"/>
    <p:sldId id="417" r:id="rId19"/>
    <p:sldId id="414" r:id="rId20"/>
    <p:sldId id="418" r:id="rId21"/>
    <p:sldId id="413" r:id="rId22"/>
    <p:sldId id="425" r:id="rId23"/>
    <p:sldId id="424" r:id="rId24"/>
    <p:sldId id="416" r:id="rId25"/>
    <p:sldId id="411" r:id="rId26"/>
    <p:sldId id="407" r:id="rId27"/>
    <p:sldId id="404" r:id="rId28"/>
    <p:sldId id="402" r:id="rId29"/>
    <p:sldId id="409" r:id="rId30"/>
    <p:sldId id="426" r:id="rId31"/>
    <p:sldId id="427" r:id="rId32"/>
    <p:sldId id="428" r:id="rId33"/>
    <p:sldId id="429" r:id="rId34"/>
    <p:sldId id="430" r:id="rId35"/>
    <p:sldId id="431" r:id="rId36"/>
    <p:sldId id="457" r:id="rId37"/>
    <p:sldId id="378" r:id="rId38"/>
    <p:sldId id="437" r:id="rId39"/>
    <p:sldId id="441" r:id="rId40"/>
    <p:sldId id="438" r:id="rId41"/>
    <p:sldId id="440" r:id="rId42"/>
    <p:sldId id="470" r:id="rId43"/>
    <p:sldId id="512" r:id="rId44"/>
    <p:sldId id="513" r:id="rId45"/>
    <p:sldId id="439" r:id="rId46"/>
    <p:sldId id="442" r:id="rId47"/>
    <p:sldId id="383" r:id="rId48"/>
    <p:sldId id="475" r:id="rId49"/>
    <p:sldId id="458" r:id="rId50"/>
    <p:sldId id="444" r:id="rId51"/>
    <p:sldId id="445" r:id="rId52"/>
    <p:sldId id="446" r:id="rId53"/>
    <p:sldId id="447" r:id="rId54"/>
    <p:sldId id="448" r:id="rId55"/>
    <p:sldId id="449" r:id="rId56"/>
    <p:sldId id="450" r:id="rId57"/>
    <p:sldId id="511" r:id="rId58"/>
    <p:sldId id="459" r:id="rId59"/>
    <p:sldId id="456" r:id="rId60"/>
    <p:sldId id="487" r:id="rId61"/>
    <p:sldId id="488" r:id="rId62"/>
    <p:sldId id="489" r:id="rId63"/>
    <p:sldId id="490" r:id="rId64"/>
    <p:sldId id="491" r:id="rId65"/>
    <p:sldId id="460" r:id="rId66"/>
    <p:sldId id="467" r:id="rId67"/>
    <p:sldId id="469" r:id="rId68"/>
    <p:sldId id="468" r:id="rId69"/>
    <p:sldId id="462" r:id="rId70"/>
    <p:sldId id="461" r:id="rId71"/>
    <p:sldId id="379" r:id="rId72"/>
    <p:sldId id="454" r:id="rId73"/>
    <p:sldId id="455" r:id="rId74"/>
    <p:sldId id="463" r:id="rId75"/>
    <p:sldId id="380" r:id="rId76"/>
    <p:sldId id="492" r:id="rId77"/>
    <p:sldId id="494" r:id="rId78"/>
    <p:sldId id="493" r:id="rId79"/>
    <p:sldId id="498" r:id="rId80"/>
    <p:sldId id="499" r:id="rId81"/>
    <p:sldId id="384" r:id="rId82"/>
    <p:sldId id="495" r:id="rId83"/>
    <p:sldId id="496" r:id="rId84"/>
    <p:sldId id="464" r:id="rId85"/>
    <p:sldId id="465" r:id="rId86"/>
    <p:sldId id="474" r:id="rId87"/>
    <p:sldId id="471" r:id="rId88"/>
    <p:sldId id="472" r:id="rId89"/>
    <p:sldId id="473" r:id="rId90"/>
    <p:sldId id="466" r:id="rId91"/>
    <p:sldId id="388" r:id="rId92"/>
    <p:sldId id="476" r:id="rId93"/>
    <p:sldId id="382" r:id="rId94"/>
    <p:sldId id="520" r:id="rId95"/>
    <p:sldId id="524" r:id="rId96"/>
    <p:sldId id="523" r:id="rId97"/>
    <p:sldId id="522" r:id="rId98"/>
    <p:sldId id="521" r:id="rId99"/>
    <p:sldId id="525" r:id="rId100"/>
    <p:sldId id="526" r:id="rId101"/>
    <p:sldId id="366" r:id="rId102"/>
    <p:sldId id="364" r:id="rId103"/>
    <p:sldId id="385" r:id="rId104"/>
    <p:sldId id="422" r:id="rId105"/>
    <p:sldId id="355" r:id="rId106"/>
    <p:sldId id="391" r:id="rId107"/>
    <p:sldId id="403" r:id="rId108"/>
    <p:sldId id="392" r:id="rId109"/>
    <p:sldId id="393" r:id="rId110"/>
    <p:sldId id="394" r:id="rId111"/>
    <p:sldId id="395" r:id="rId112"/>
    <p:sldId id="396" r:id="rId113"/>
    <p:sldId id="397" r:id="rId114"/>
    <p:sldId id="367" r:id="rId115"/>
    <p:sldId id="358" r:id="rId116"/>
    <p:sldId id="478" r:id="rId117"/>
    <p:sldId id="477" r:id="rId118"/>
    <p:sldId id="479" r:id="rId119"/>
    <p:sldId id="482" r:id="rId120"/>
    <p:sldId id="480" r:id="rId121"/>
    <p:sldId id="356" r:id="rId122"/>
    <p:sldId id="386" r:id="rId123"/>
    <p:sldId id="483" r:id="rId124"/>
    <p:sldId id="484" r:id="rId125"/>
    <p:sldId id="485" r:id="rId126"/>
    <p:sldId id="486" r:id="rId127"/>
    <p:sldId id="481" r:id="rId128"/>
    <p:sldId id="368" r:id="rId129"/>
    <p:sldId id="357" r:id="rId130"/>
    <p:sldId id="519" r:id="rId131"/>
    <p:sldId id="518" r:id="rId132"/>
    <p:sldId id="500" r:id="rId133"/>
    <p:sldId id="359" r:id="rId134"/>
    <p:sldId id="501" r:id="rId135"/>
    <p:sldId id="503" r:id="rId136"/>
    <p:sldId id="502" r:id="rId137"/>
    <p:sldId id="504" r:id="rId138"/>
    <p:sldId id="505" r:id="rId139"/>
    <p:sldId id="506" r:id="rId140"/>
    <p:sldId id="507" r:id="rId141"/>
    <p:sldId id="508" r:id="rId142"/>
    <p:sldId id="369" r:id="rId143"/>
    <p:sldId id="360" r:id="rId144"/>
    <p:sldId id="390" r:id="rId145"/>
    <p:sldId id="517" r:id="rId146"/>
    <p:sldId id="362" r:id="rId147"/>
    <p:sldId id="387" r:id="rId148"/>
    <p:sldId id="509" r:id="rId149"/>
    <p:sldId id="510"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79703B-451B-45A9-A00F-0D74C7767624}">
          <p14:sldIdLst>
            <p14:sldId id="279"/>
            <p14:sldId id="389"/>
            <p14:sldId id="352"/>
            <p14:sldId id="365"/>
            <p14:sldId id="361"/>
            <p14:sldId id="421"/>
            <p14:sldId id="398"/>
            <p14:sldId id="354"/>
            <p14:sldId id="419"/>
            <p14:sldId id="370"/>
            <p14:sldId id="405"/>
            <p14:sldId id="406"/>
            <p14:sldId id="516"/>
            <p14:sldId id="400"/>
            <p14:sldId id="401"/>
            <p14:sldId id="371"/>
            <p14:sldId id="412"/>
            <p14:sldId id="417"/>
            <p14:sldId id="414"/>
            <p14:sldId id="418"/>
            <p14:sldId id="413"/>
            <p14:sldId id="425"/>
            <p14:sldId id="424"/>
            <p14:sldId id="416"/>
            <p14:sldId id="411"/>
            <p14:sldId id="407"/>
            <p14:sldId id="404"/>
            <p14:sldId id="402"/>
            <p14:sldId id="409"/>
            <p14:sldId id="426"/>
            <p14:sldId id="427"/>
            <p14:sldId id="428"/>
            <p14:sldId id="429"/>
            <p14:sldId id="430"/>
            <p14:sldId id="431"/>
            <p14:sldId id="457"/>
            <p14:sldId id="378"/>
            <p14:sldId id="437"/>
            <p14:sldId id="441"/>
            <p14:sldId id="438"/>
            <p14:sldId id="440"/>
            <p14:sldId id="470"/>
            <p14:sldId id="512"/>
            <p14:sldId id="513"/>
            <p14:sldId id="439"/>
            <p14:sldId id="442"/>
            <p14:sldId id="383"/>
            <p14:sldId id="475"/>
            <p14:sldId id="458"/>
            <p14:sldId id="444"/>
            <p14:sldId id="445"/>
            <p14:sldId id="446"/>
            <p14:sldId id="447"/>
            <p14:sldId id="448"/>
            <p14:sldId id="449"/>
            <p14:sldId id="450"/>
            <p14:sldId id="511"/>
            <p14:sldId id="459"/>
            <p14:sldId id="456"/>
            <p14:sldId id="487"/>
            <p14:sldId id="488"/>
            <p14:sldId id="489"/>
            <p14:sldId id="490"/>
            <p14:sldId id="491"/>
            <p14:sldId id="460"/>
            <p14:sldId id="467"/>
            <p14:sldId id="469"/>
            <p14:sldId id="468"/>
            <p14:sldId id="462"/>
            <p14:sldId id="461"/>
            <p14:sldId id="379"/>
            <p14:sldId id="454"/>
            <p14:sldId id="455"/>
            <p14:sldId id="463"/>
            <p14:sldId id="380"/>
            <p14:sldId id="492"/>
            <p14:sldId id="494"/>
            <p14:sldId id="493"/>
            <p14:sldId id="498"/>
            <p14:sldId id="499"/>
            <p14:sldId id="384"/>
            <p14:sldId id="495"/>
            <p14:sldId id="496"/>
            <p14:sldId id="464"/>
            <p14:sldId id="465"/>
            <p14:sldId id="474"/>
            <p14:sldId id="471"/>
            <p14:sldId id="472"/>
            <p14:sldId id="473"/>
            <p14:sldId id="466"/>
            <p14:sldId id="388"/>
            <p14:sldId id="476"/>
            <p14:sldId id="382"/>
            <p14:sldId id="520"/>
            <p14:sldId id="524"/>
            <p14:sldId id="523"/>
            <p14:sldId id="522"/>
            <p14:sldId id="521"/>
            <p14:sldId id="525"/>
            <p14:sldId id="526"/>
            <p14:sldId id="366"/>
            <p14:sldId id="364"/>
            <p14:sldId id="385"/>
            <p14:sldId id="422"/>
            <p14:sldId id="355"/>
            <p14:sldId id="391"/>
            <p14:sldId id="403"/>
            <p14:sldId id="392"/>
            <p14:sldId id="393"/>
            <p14:sldId id="394"/>
            <p14:sldId id="395"/>
            <p14:sldId id="396"/>
            <p14:sldId id="397"/>
            <p14:sldId id="367"/>
            <p14:sldId id="358"/>
            <p14:sldId id="478"/>
            <p14:sldId id="477"/>
            <p14:sldId id="479"/>
            <p14:sldId id="482"/>
            <p14:sldId id="480"/>
            <p14:sldId id="356"/>
            <p14:sldId id="386"/>
            <p14:sldId id="483"/>
            <p14:sldId id="484"/>
            <p14:sldId id="485"/>
            <p14:sldId id="486"/>
            <p14:sldId id="481"/>
            <p14:sldId id="368"/>
            <p14:sldId id="357"/>
            <p14:sldId id="519"/>
            <p14:sldId id="518"/>
            <p14:sldId id="500"/>
            <p14:sldId id="359"/>
            <p14:sldId id="501"/>
            <p14:sldId id="503"/>
            <p14:sldId id="502"/>
            <p14:sldId id="504"/>
            <p14:sldId id="505"/>
            <p14:sldId id="506"/>
            <p14:sldId id="507"/>
            <p14:sldId id="508"/>
            <p14:sldId id="369"/>
            <p14:sldId id="360"/>
            <p14:sldId id="390"/>
            <p14:sldId id="517"/>
            <p14:sldId id="362"/>
            <p14:sldId id="387"/>
            <p14:sldId id="509"/>
            <p14:sldId id="51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4875" autoAdjust="0"/>
  </p:normalViewPr>
  <p:slideViewPr>
    <p:cSldViewPr snapToGrid="0">
      <p:cViewPr varScale="1">
        <p:scale>
          <a:sx n="70" d="100"/>
          <a:sy n="70" d="100"/>
        </p:scale>
        <p:origin x="97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theme" Target="theme/theme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tableStyles" Target="tableStyles.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slide" Target="slides/slide123.xml" /><Relationship Id="rId129" Type="http://schemas.openxmlformats.org/officeDocument/2006/relationships/slide" Target="slides/slide128.xml" /><Relationship Id="rId137" Type="http://schemas.openxmlformats.org/officeDocument/2006/relationships/slide" Target="slides/slide13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slide" Target="slides/slide131.xml" /><Relationship Id="rId140" Type="http://schemas.openxmlformats.org/officeDocument/2006/relationships/slide" Target="slides/slide139.xml" /><Relationship Id="rId145" Type="http://schemas.openxmlformats.org/officeDocument/2006/relationships/slide" Target="slides/slide144.xml" /><Relationship Id="rId153"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3"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01DA8-91AC-4BBE-AE58-91F67732270F}"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76CF0-52A8-44C7-BD55-11545E945FBB}" type="slidenum">
              <a:rPr lang="en-US" smtClean="0"/>
              <a:t>‹#›</a:t>
            </a:fld>
            <a:endParaRPr lang="en-US"/>
          </a:p>
        </p:txBody>
      </p:sp>
    </p:spTree>
    <p:extLst>
      <p:ext uri="{BB962C8B-B14F-4D97-AF65-F5344CB8AC3E}">
        <p14:creationId xmlns:p14="http://schemas.microsoft.com/office/powerpoint/2010/main" val="37159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a:t>
            </a:fld>
            <a:endParaRPr lang="en-US"/>
          </a:p>
        </p:txBody>
      </p:sp>
    </p:spTree>
    <p:extLst>
      <p:ext uri="{BB962C8B-B14F-4D97-AF65-F5344CB8AC3E}">
        <p14:creationId xmlns:p14="http://schemas.microsoft.com/office/powerpoint/2010/main" val="266960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Alveolar </a:t>
            </a:r>
          </a:p>
        </p:txBody>
      </p:sp>
      <p:sp>
        <p:nvSpPr>
          <p:cNvPr id="4" name="Slide Number Placeholder 3"/>
          <p:cNvSpPr>
            <a:spLocks noGrp="1"/>
          </p:cNvSpPr>
          <p:nvPr>
            <p:ph type="sldNum" sz="quarter" idx="10"/>
          </p:nvPr>
        </p:nvSpPr>
        <p:spPr/>
        <p:txBody>
          <a:bodyPr/>
          <a:lstStyle/>
          <a:p>
            <a:fld id="{C8B76CF0-52A8-44C7-BD55-11545E945FBB}" type="slidenum">
              <a:rPr lang="en-US" smtClean="0"/>
              <a:t>28</a:t>
            </a:fld>
            <a:endParaRPr lang="en-US"/>
          </a:p>
        </p:txBody>
      </p:sp>
    </p:spTree>
    <p:extLst>
      <p:ext uri="{BB962C8B-B14F-4D97-AF65-F5344CB8AC3E}">
        <p14:creationId xmlns:p14="http://schemas.microsoft.com/office/powerpoint/2010/main" val="1976336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a:t>
            </a:r>
            <a:r>
              <a:rPr lang="en-US" dirty="0" err="1"/>
              <a:t>bronchogram</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29</a:t>
            </a:fld>
            <a:endParaRPr lang="en-US"/>
          </a:p>
        </p:txBody>
      </p:sp>
    </p:spTree>
    <p:extLst>
      <p:ext uri="{BB962C8B-B14F-4D97-AF65-F5344CB8AC3E}">
        <p14:creationId xmlns:p14="http://schemas.microsoft.com/office/powerpoint/2010/main" val="9409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32</a:t>
            </a:fld>
            <a:endParaRPr lang="en-US"/>
          </a:p>
        </p:txBody>
      </p:sp>
    </p:spTree>
    <p:extLst>
      <p:ext uri="{BB962C8B-B14F-4D97-AF65-F5344CB8AC3E}">
        <p14:creationId xmlns:p14="http://schemas.microsoft.com/office/powerpoint/2010/main" val="354324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stage</a:t>
            </a:r>
            <a:r>
              <a:rPr lang="en-US" baseline="0" dirty="0"/>
              <a:t> fibrosis </a:t>
            </a:r>
          </a:p>
        </p:txBody>
      </p:sp>
      <p:sp>
        <p:nvSpPr>
          <p:cNvPr id="4" name="Slide Number Placeholder 3"/>
          <p:cNvSpPr>
            <a:spLocks noGrp="1"/>
          </p:cNvSpPr>
          <p:nvPr>
            <p:ph type="sldNum" sz="quarter" idx="10"/>
          </p:nvPr>
        </p:nvSpPr>
        <p:spPr/>
        <p:txBody>
          <a:bodyPr/>
          <a:lstStyle/>
          <a:p>
            <a:fld id="{C8B76CF0-52A8-44C7-BD55-11545E945FBB}" type="slidenum">
              <a:rPr lang="en-US" smtClean="0"/>
              <a:t>33</a:t>
            </a:fld>
            <a:endParaRPr lang="en-US"/>
          </a:p>
        </p:txBody>
      </p:sp>
    </p:spTree>
    <p:extLst>
      <p:ext uri="{BB962C8B-B14F-4D97-AF65-F5344CB8AC3E}">
        <p14:creationId xmlns:p14="http://schemas.microsoft.com/office/powerpoint/2010/main" val="156351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Diffuse </a:t>
            </a:r>
            <a:r>
              <a:rPr lang="en-US" dirty="0" err="1"/>
              <a:t>bilatral</a:t>
            </a:r>
            <a:r>
              <a:rPr lang="en-US" dirty="0"/>
              <a:t> </a:t>
            </a:r>
            <a:r>
              <a:rPr lang="en-US" dirty="0" err="1"/>
              <a:t>micronodular</a:t>
            </a:r>
            <a:r>
              <a:rPr lang="en-US" baseline="0" dirty="0"/>
              <a:t> </a:t>
            </a:r>
            <a:br>
              <a:rPr lang="en-US" baseline="0" dirty="0"/>
            </a:br>
            <a:r>
              <a:rPr lang="en-US" baseline="0" dirty="0"/>
              <a:t>tumor </a:t>
            </a:r>
            <a:br>
              <a:rPr lang="en-US" baseline="0" dirty="0"/>
            </a:br>
            <a:r>
              <a:rPr lang="en-US" baseline="0" dirty="0" err="1"/>
              <a:t>tb</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34</a:t>
            </a:fld>
            <a:endParaRPr lang="en-US"/>
          </a:p>
        </p:txBody>
      </p:sp>
    </p:spTree>
    <p:extLst>
      <p:ext uri="{BB962C8B-B14F-4D97-AF65-F5344CB8AC3E}">
        <p14:creationId xmlns:p14="http://schemas.microsoft.com/office/powerpoint/2010/main" val="363737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37</a:t>
            </a:fld>
            <a:endParaRPr lang="en-US"/>
          </a:p>
        </p:txBody>
      </p:sp>
    </p:spTree>
    <p:extLst>
      <p:ext uri="{BB962C8B-B14F-4D97-AF65-F5344CB8AC3E}">
        <p14:creationId xmlns:p14="http://schemas.microsoft.com/office/powerpoint/2010/main" val="419947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RML</a:t>
            </a:r>
          </a:p>
        </p:txBody>
      </p:sp>
      <p:sp>
        <p:nvSpPr>
          <p:cNvPr id="4" name="Slide Number Placeholder 3"/>
          <p:cNvSpPr>
            <a:spLocks noGrp="1"/>
          </p:cNvSpPr>
          <p:nvPr>
            <p:ph type="sldNum" sz="quarter" idx="10"/>
          </p:nvPr>
        </p:nvSpPr>
        <p:spPr/>
        <p:txBody>
          <a:bodyPr/>
          <a:lstStyle/>
          <a:p>
            <a:fld id="{C8B76CF0-52A8-44C7-BD55-11545E945FBB}" type="slidenum">
              <a:rPr lang="en-US" smtClean="0"/>
              <a:t>39</a:t>
            </a:fld>
            <a:endParaRPr lang="en-US"/>
          </a:p>
        </p:txBody>
      </p:sp>
    </p:spTree>
    <p:extLst>
      <p:ext uri="{BB962C8B-B14F-4D97-AF65-F5344CB8AC3E}">
        <p14:creationId xmlns:p14="http://schemas.microsoft.com/office/powerpoint/2010/main" val="208469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dirty="0" err="1"/>
              <a:t>lingula</a:t>
            </a:r>
            <a:r>
              <a:rPr lang="en-US" dirty="0"/>
              <a:t> </a:t>
            </a:r>
            <a:r>
              <a:rPr lang="en-US" baseline="0" dirty="0"/>
              <a:t>consolidation </a:t>
            </a:r>
          </a:p>
          <a:p>
            <a:r>
              <a:rPr lang="en-US" baseline="0" dirty="0"/>
              <a:t>Loss of left heart border </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40</a:t>
            </a:fld>
            <a:endParaRPr lang="en-US"/>
          </a:p>
        </p:txBody>
      </p:sp>
    </p:spTree>
    <p:extLst>
      <p:ext uri="{BB962C8B-B14F-4D97-AF65-F5344CB8AC3E}">
        <p14:creationId xmlns:p14="http://schemas.microsoft.com/office/powerpoint/2010/main" val="2021884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airbronchogram</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42</a:t>
            </a:fld>
            <a:endParaRPr lang="en-US"/>
          </a:p>
        </p:txBody>
      </p:sp>
    </p:spTree>
    <p:extLst>
      <p:ext uri="{BB962C8B-B14F-4D97-AF65-F5344CB8AC3E}">
        <p14:creationId xmlns:p14="http://schemas.microsoft.com/office/powerpoint/2010/main" val="364577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Thick wall cavity lesion</a:t>
            </a:r>
            <a:br>
              <a:rPr lang="en-US" dirty="0"/>
            </a:br>
            <a:r>
              <a:rPr lang="en-US" dirty="0"/>
              <a:t>air fluid</a:t>
            </a:r>
            <a:r>
              <a:rPr lang="en-US" baseline="0" dirty="0"/>
              <a:t> level </a:t>
            </a:r>
            <a:br>
              <a:rPr lang="en-US" baseline="0" dirty="0"/>
            </a:br>
            <a:r>
              <a:rPr lang="en-US" baseline="0" dirty="0"/>
              <a:t>no consolidation around it </a:t>
            </a:r>
            <a:br>
              <a:rPr lang="en-US" baseline="0" dirty="0"/>
            </a:br>
            <a:endParaRPr lang="en-US" baseline="0" dirty="0"/>
          </a:p>
          <a:p>
            <a:r>
              <a:rPr lang="en-US" baseline="0" dirty="0"/>
              <a:t>Abscess , pulmonary necrosis</a:t>
            </a:r>
          </a:p>
        </p:txBody>
      </p:sp>
      <p:sp>
        <p:nvSpPr>
          <p:cNvPr id="4" name="Slide Number Placeholder 3"/>
          <p:cNvSpPr>
            <a:spLocks noGrp="1"/>
          </p:cNvSpPr>
          <p:nvPr>
            <p:ph type="sldNum" sz="quarter" idx="10"/>
          </p:nvPr>
        </p:nvSpPr>
        <p:spPr/>
        <p:txBody>
          <a:bodyPr/>
          <a:lstStyle/>
          <a:p>
            <a:fld id="{C8B76CF0-52A8-44C7-BD55-11545E945FBB}" type="slidenum">
              <a:rPr lang="en-US" smtClean="0"/>
              <a:t>43</a:t>
            </a:fld>
            <a:endParaRPr lang="en-US"/>
          </a:p>
        </p:txBody>
      </p:sp>
    </p:spTree>
    <p:extLst>
      <p:ext uri="{BB962C8B-B14F-4D97-AF65-F5344CB8AC3E}">
        <p14:creationId xmlns:p14="http://schemas.microsoft.com/office/powerpoint/2010/main" val="283372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2</a:t>
            </a:fld>
            <a:endParaRPr lang="en-US"/>
          </a:p>
        </p:txBody>
      </p:sp>
    </p:spTree>
    <p:extLst>
      <p:ext uri="{BB962C8B-B14F-4D97-AF65-F5344CB8AC3E}">
        <p14:creationId xmlns:p14="http://schemas.microsoft.com/office/powerpoint/2010/main" val="196237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a:t>
            </a:r>
            <a:r>
              <a:rPr lang="en-US" baseline="0" dirty="0"/>
              <a:t> </a:t>
            </a:r>
            <a:r>
              <a:rPr lang="en-US" baseline="0" dirty="0" err="1"/>
              <a:t>absess</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44</a:t>
            </a:fld>
            <a:endParaRPr lang="en-US"/>
          </a:p>
        </p:txBody>
      </p:sp>
    </p:spTree>
    <p:extLst>
      <p:ext uri="{BB962C8B-B14F-4D97-AF65-F5344CB8AC3E}">
        <p14:creationId xmlns:p14="http://schemas.microsoft.com/office/powerpoint/2010/main" val="2938552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lung</a:t>
            </a:r>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46</a:t>
            </a:fld>
            <a:endParaRPr lang="en-US"/>
          </a:p>
        </p:txBody>
      </p:sp>
    </p:spTree>
    <p:extLst>
      <p:ext uri="{BB962C8B-B14F-4D97-AF65-F5344CB8AC3E}">
        <p14:creationId xmlns:p14="http://schemas.microsoft.com/office/powerpoint/2010/main" val="4249526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aseline="0" dirty="0"/>
            </a:br>
            <a:r>
              <a:rPr lang="en-US" baseline="0" dirty="0"/>
              <a:t>………..</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47</a:t>
            </a:fld>
            <a:endParaRPr lang="en-US"/>
          </a:p>
        </p:txBody>
      </p:sp>
    </p:spTree>
    <p:extLst>
      <p:ext uri="{BB962C8B-B14F-4D97-AF65-F5344CB8AC3E}">
        <p14:creationId xmlns:p14="http://schemas.microsoft.com/office/powerpoint/2010/main" val="12673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Necroztiting</a:t>
            </a:r>
            <a:r>
              <a:rPr lang="en-US" dirty="0"/>
              <a:t> </a:t>
            </a:r>
            <a:r>
              <a:rPr lang="en-US" dirty="0" err="1"/>
              <a:t>penumonia</a:t>
            </a:r>
            <a:r>
              <a:rPr lang="en-US" dirty="0"/>
              <a:t> </a:t>
            </a:r>
          </a:p>
          <a:p>
            <a:r>
              <a:rPr lang="en-US" dirty="0"/>
              <a:t>in right upper lobe</a:t>
            </a:r>
            <a:r>
              <a:rPr lang="en-US" baseline="0" dirty="0"/>
              <a:t> </a:t>
            </a:r>
          </a:p>
          <a:p>
            <a:r>
              <a:rPr lang="en-US" baseline="0" dirty="0" err="1"/>
              <a:t>Dx</a:t>
            </a:r>
            <a:r>
              <a:rPr lang="en-US" baseline="0" dirty="0"/>
              <a:t> </a:t>
            </a:r>
            <a:r>
              <a:rPr lang="en-US" baseline="0" dirty="0" err="1"/>
              <a:t>tb</a:t>
            </a:r>
            <a:r>
              <a:rPr lang="en-US" baseline="0" dirty="0"/>
              <a:t> lung </a:t>
            </a:r>
            <a:r>
              <a:rPr lang="en-US" baseline="0" dirty="0" err="1"/>
              <a:t>absess</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48</a:t>
            </a:fld>
            <a:endParaRPr lang="en-US"/>
          </a:p>
        </p:txBody>
      </p:sp>
    </p:spTree>
    <p:extLst>
      <p:ext uri="{BB962C8B-B14F-4D97-AF65-F5344CB8AC3E}">
        <p14:creationId xmlns:p14="http://schemas.microsoft.com/office/powerpoint/2010/main" val="613212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Caliber upper same lower </a:t>
            </a:r>
          </a:p>
          <a:p>
            <a:r>
              <a:rPr lang="en-US" dirty="0"/>
              <a:t>First sign of </a:t>
            </a:r>
            <a:r>
              <a:rPr lang="en-US" dirty="0" err="1"/>
              <a:t>plumonary</a:t>
            </a:r>
            <a:r>
              <a:rPr lang="en-US" baseline="0" dirty="0"/>
              <a:t> edema </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51</a:t>
            </a:fld>
            <a:endParaRPr lang="en-US"/>
          </a:p>
        </p:txBody>
      </p:sp>
    </p:spTree>
    <p:extLst>
      <p:ext uri="{BB962C8B-B14F-4D97-AF65-F5344CB8AC3E}">
        <p14:creationId xmlns:p14="http://schemas.microsoft.com/office/powerpoint/2010/main" val="139663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C8B76CF0-52A8-44C7-BD55-11545E945FBB}" type="slidenum">
              <a:rPr lang="en-US" smtClean="0"/>
              <a:t>55</a:t>
            </a:fld>
            <a:endParaRPr lang="en-US"/>
          </a:p>
        </p:txBody>
      </p:sp>
    </p:spTree>
    <p:extLst>
      <p:ext uri="{BB962C8B-B14F-4D97-AF65-F5344CB8AC3E}">
        <p14:creationId xmlns:p14="http://schemas.microsoft.com/office/powerpoint/2010/main" val="486895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56</a:t>
            </a:fld>
            <a:endParaRPr lang="en-US"/>
          </a:p>
        </p:txBody>
      </p:sp>
    </p:spTree>
    <p:extLst>
      <p:ext uri="{BB962C8B-B14F-4D97-AF65-F5344CB8AC3E}">
        <p14:creationId xmlns:p14="http://schemas.microsoft.com/office/powerpoint/2010/main" val="1732139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upper lung</a:t>
            </a:r>
            <a:r>
              <a:rPr lang="en-US" baseline="0" dirty="0"/>
              <a:t> lobe atelectasis </a:t>
            </a:r>
            <a:br>
              <a:rPr lang="en-US" baseline="0" dirty="0"/>
            </a:br>
            <a:r>
              <a:rPr lang="en-US" baseline="0" dirty="0"/>
              <a:t>………………</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61</a:t>
            </a:fld>
            <a:endParaRPr lang="en-US"/>
          </a:p>
        </p:txBody>
      </p:sp>
    </p:spTree>
    <p:extLst>
      <p:ext uri="{BB962C8B-B14F-4D97-AF65-F5344CB8AC3E}">
        <p14:creationId xmlns:p14="http://schemas.microsoft.com/office/powerpoint/2010/main" val="2572654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C8B76CF0-52A8-44C7-BD55-11545E945FBB}" type="slidenum">
              <a:rPr lang="en-US" smtClean="0"/>
              <a:t>64</a:t>
            </a:fld>
            <a:endParaRPr lang="en-US"/>
          </a:p>
        </p:txBody>
      </p:sp>
    </p:spTree>
    <p:extLst>
      <p:ext uri="{BB962C8B-B14F-4D97-AF65-F5344CB8AC3E}">
        <p14:creationId xmlns:p14="http://schemas.microsoft.com/office/powerpoint/2010/main" val="362871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Rertrosternal</a:t>
            </a:r>
            <a:r>
              <a:rPr lang="en-US" baseline="0" dirty="0"/>
              <a:t> space wide hyperinflation</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68</a:t>
            </a:fld>
            <a:endParaRPr lang="en-US"/>
          </a:p>
        </p:txBody>
      </p:sp>
    </p:spTree>
    <p:extLst>
      <p:ext uri="{BB962C8B-B14F-4D97-AF65-F5344CB8AC3E}">
        <p14:creationId xmlns:p14="http://schemas.microsoft.com/office/powerpoint/2010/main" val="293695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C8B76CF0-52A8-44C7-BD55-11545E945FBB}" type="slidenum">
              <a:rPr lang="en-US" smtClean="0"/>
              <a:t>9</a:t>
            </a:fld>
            <a:endParaRPr lang="en-US"/>
          </a:p>
        </p:txBody>
      </p:sp>
    </p:spTree>
    <p:extLst>
      <p:ext uri="{BB962C8B-B14F-4D97-AF65-F5344CB8AC3E}">
        <p14:creationId xmlns:p14="http://schemas.microsoft.com/office/powerpoint/2010/main" val="554031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hyperinflated</a:t>
            </a:r>
            <a:r>
              <a:rPr lang="en-US" baseline="0" dirty="0"/>
              <a:t> </a:t>
            </a:r>
            <a:endParaRPr lang="en-US" dirty="0"/>
          </a:p>
          <a:p>
            <a:r>
              <a:rPr lang="en-US" dirty="0"/>
              <a:t>2-Normal chest </a:t>
            </a:r>
            <a:r>
              <a:rPr lang="en-US" dirty="0" err="1"/>
              <a:t>xray</a:t>
            </a:r>
            <a:r>
              <a:rPr lang="en-US" dirty="0"/>
              <a:t> </a:t>
            </a:r>
          </a:p>
        </p:txBody>
      </p:sp>
      <p:sp>
        <p:nvSpPr>
          <p:cNvPr id="4" name="Slide Number Placeholder 3"/>
          <p:cNvSpPr>
            <a:spLocks noGrp="1"/>
          </p:cNvSpPr>
          <p:nvPr>
            <p:ph type="sldNum" sz="quarter" idx="10"/>
          </p:nvPr>
        </p:nvSpPr>
        <p:spPr/>
        <p:txBody>
          <a:bodyPr/>
          <a:lstStyle/>
          <a:p>
            <a:fld id="{C8B76CF0-52A8-44C7-BD55-11545E945FBB}" type="slidenum">
              <a:rPr lang="en-US" smtClean="0"/>
              <a:t>69</a:t>
            </a:fld>
            <a:endParaRPr lang="en-US"/>
          </a:p>
        </p:txBody>
      </p:sp>
    </p:spTree>
    <p:extLst>
      <p:ext uri="{BB962C8B-B14F-4D97-AF65-F5344CB8AC3E}">
        <p14:creationId xmlns:p14="http://schemas.microsoft.com/office/powerpoint/2010/main" val="750908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Dense mass</a:t>
            </a:r>
          </a:p>
          <a:p>
            <a:r>
              <a:rPr lang="en-US" dirty="0"/>
              <a:t> dx</a:t>
            </a:r>
            <a:r>
              <a:rPr lang="en-US" baseline="0" dirty="0"/>
              <a:t> ( lung cyst ,</a:t>
            </a:r>
            <a:r>
              <a:rPr lang="en-US" baseline="0" dirty="0" err="1"/>
              <a:t>primay</a:t>
            </a:r>
            <a:r>
              <a:rPr lang="en-US" baseline="0" dirty="0"/>
              <a:t> lung tumor, </a:t>
            </a:r>
            <a:r>
              <a:rPr lang="en-US" baseline="0" dirty="0" err="1"/>
              <a:t>tb</a:t>
            </a:r>
            <a:r>
              <a:rPr lang="en-US" baseline="0" dirty="0"/>
              <a:t> )</a:t>
            </a:r>
          </a:p>
          <a:p>
            <a:r>
              <a:rPr lang="en-US" baseline="0" dirty="0" err="1"/>
              <a:t>perihilum</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76</a:t>
            </a:fld>
            <a:endParaRPr lang="en-US"/>
          </a:p>
        </p:txBody>
      </p:sp>
    </p:spTree>
    <p:extLst>
      <p:ext uri="{BB962C8B-B14F-4D97-AF65-F5344CB8AC3E}">
        <p14:creationId xmlns:p14="http://schemas.microsoft.com/office/powerpoint/2010/main" val="1601394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77</a:t>
            </a:fld>
            <a:endParaRPr lang="en-US"/>
          </a:p>
        </p:txBody>
      </p:sp>
    </p:spTree>
    <p:extLst>
      <p:ext uri="{BB962C8B-B14F-4D97-AF65-F5344CB8AC3E}">
        <p14:creationId xmlns:p14="http://schemas.microsoft.com/office/powerpoint/2010/main" val="3154852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Xray</a:t>
            </a:r>
            <a:r>
              <a:rPr lang="en-US" dirty="0"/>
              <a:t> ………………………</a:t>
            </a:r>
            <a:br>
              <a:rPr lang="en-US" dirty="0"/>
            </a:br>
            <a:r>
              <a:rPr lang="en-US" dirty="0"/>
              <a:t>right</a:t>
            </a:r>
            <a:r>
              <a:rPr lang="en-US" baseline="0" dirty="0"/>
              <a:t> lower lobe </a:t>
            </a:r>
            <a:br>
              <a:rPr lang="en-US" baseline="0" dirty="0"/>
            </a:br>
            <a:r>
              <a:rPr lang="en-US" baseline="0" dirty="0"/>
              <a:t>round well defined</a:t>
            </a:r>
            <a:br>
              <a:rPr lang="en-US" baseline="0" dirty="0"/>
            </a:br>
            <a:r>
              <a:rPr lang="en-US" baseline="0" dirty="0"/>
              <a:t>tumor ,cyst, </a:t>
            </a:r>
            <a:br>
              <a:rPr lang="en-US" baseline="0" dirty="0"/>
            </a:br>
            <a:r>
              <a:rPr lang="en-US" baseline="0" dirty="0"/>
              <a:t>……………………………………….</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78</a:t>
            </a:fld>
            <a:endParaRPr lang="en-US"/>
          </a:p>
        </p:txBody>
      </p:sp>
    </p:spTree>
    <p:extLst>
      <p:ext uri="{BB962C8B-B14F-4D97-AF65-F5344CB8AC3E}">
        <p14:creationId xmlns:p14="http://schemas.microsoft.com/office/powerpoint/2010/main" val="282397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Superior sulci or apex </a:t>
            </a:r>
          </a:p>
          <a:p>
            <a:r>
              <a:rPr lang="en-US" dirty="0"/>
              <a:t>Bone</a:t>
            </a:r>
            <a:r>
              <a:rPr lang="en-US" baseline="0" dirty="0"/>
              <a:t> erosion</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79</a:t>
            </a:fld>
            <a:endParaRPr lang="en-US"/>
          </a:p>
        </p:txBody>
      </p:sp>
    </p:spTree>
    <p:extLst>
      <p:ext uri="{BB962C8B-B14F-4D97-AF65-F5344CB8AC3E}">
        <p14:creationId xmlns:p14="http://schemas.microsoft.com/office/powerpoint/2010/main" val="2924636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a:t>
            </a:r>
            <a:r>
              <a:rPr lang="en-US" dirty="0" err="1"/>
              <a:t>ct</a:t>
            </a:r>
            <a:r>
              <a:rPr lang="en-US" dirty="0"/>
              <a:t> </a:t>
            </a:r>
          </a:p>
        </p:txBody>
      </p:sp>
      <p:sp>
        <p:nvSpPr>
          <p:cNvPr id="4" name="Slide Number Placeholder 3"/>
          <p:cNvSpPr>
            <a:spLocks noGrp="1"/>
          </p:cNvSpPr>
          <p:nvPr>
            <p:ph type="sldNum" sz="quarter" idx="10"/>
          </p:nvPr>
        </p:nvSpPr>
        <p:spPr/>
        <p:txBody>
          <a:bodyPr/>
          <a:lstStyle/>
          <a:p>
            <a:fld id="{C8B76CF0-52A8-44C7-BD55-11545E945FBB}" type="slidenum">
              <a:rPr lang="en-US" smtClean="0"/>
              <a:t>80</a:t>
            </a:fld>
            <a:endParaRPr lang="en-US"/>
          </a:p>
        </p:txBody>
      </p:sp>
    </p:spTree>
    <p:extLst>
      <p:ext uri="{BB962C8B-B14F-4D97-AF65-F5344CB8AC3E}">
        <p14:creationId xmlns:p14="http://schemas.microsoft.com/office/powerpoint/2010/main" val="4262794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Canon ball Mets </a:t>
            </a:r>
          </a:p>
        </p:txBody>
      </p:sp>
      <p:sp>
        <p:nvSpPr>
          <p:cNvPr id="4" name="Slide Number Placeholder 3"/>
          <p:cNvSpPr>
            <a:spLocks noGrp="1"/>
          </p:cNvSpPr>
          <p:nvPr>
            <p:ph type="sldNum" sz="quarter" idx="10"/>
          </p:nvPr>
        </p:nvSpPr>
        <p:spPr/>
        <p:txBody>
          <a:bodyPr/>
          <a:lstStyle/>
          <a:p>
            <a:fld id="{C8B76CF0-52A8-44C7-BD55-11545E945FBB}" type="slidenum">
              <a:rPr lang="en-US" smtClean="0"/>
              <a:t>82</a:t>
            </a:fld>
            <a:endParaRPr lang="en-US"/>
          </a:p>
        </p:txBody>
      </p:sp>
    </p:spTree>
    <p:extLst>
      <p:ext uri="{BB962C8B-B14F-4D97-AF65-F5344CB8AC3E}">
        <p14:creationId xmlns:p14="http://schemas.microsoft.com/office/powerpoint/2010/main" val="1306344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83</a:t>
            </a:fld>
            <a:endParaRPr lang="en-US"/>
          </a:p>
        </p:txBody>
      </p:sp>
    </p:spTree>
    <p:extLst>
      <p:ext uri="{BB962C8B-B14F-4D97-AF65-F5344CB8AC3E}">
        <p14:creationId xmlns:p14="http://schemas.microsoft.com/office/powerpoint/2010/main" val="717588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Cystic fibrosis</a:t>
            </a:r>
            <a:r>
              <a:rPr lang="en-US" baseline="0" dirty="0"/>
              <a:t> </a:t>
            </a:r>
          </a:p>
          <a:p>
            <a:r>
              <a:rPr lang="en-US" baseline="0" dirty="0"/>
              <a:t>Branching in the hilum </a:t>
            </a:r>
          </a:p>
          <a:p>
            <a:r>
              <a:rPr lang="en-US" baseline="0" dirty="0"/>
              <a:t>Peripheral caliper seen like central</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86</a:t>
            </a:fld>
            <a:endParaRPr lang="en-US"/>
          </a:p>
        </p:txBody>
      </p:sp>
    </p:spTree>
    <p:extLst>
      <p:ext uri="{BB962C8B-B14F-4D97-AF65-F5344CB8AC3E}">
        <p14:creationId xmlns:p14="http://schemas.microsoft.com/office/powerpoint/2010/main" val="2460208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Signet ring sign …………………….</a:t>
            </a:r>
            <a:br>
              <a:rPr lang="en-US" dirty="0"/>
            </a:br>
            <a:r>
              <a:rPr lang="en-US" dirty="0"/>
              <a:t>Dilated bronchial dilated</a:t>
            </a:r>
            <a:r>
              <a:rPr lang="en-US" baseline="0" dirty="0"/>
              <a:t> in both lung</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87</a:t>
            </a:fld>
            <a:endParaRPr lang="en-US"/>
          </a:p>
        </p:txBody>
      </p:sp>
    </p:spTree>
    <p:extLst>
      <p:ext uri="{BB962C8B-B14F-4D97-AF65-F5344CB8AC3E}">
        <p14:creationId xmlns:p14="http://schemas.microsoft.com/office/powerpoint/2010/main" val="1466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C8B76CF0-52A8-44C7-BD55-11545E945FBB}" type="slidenum">
              <a:rPr lang="en-US" smtClean="0"/>
              <a:t>15</a:t>
            </a:fld>
            <a:endParaRPr lang="en-US"/>
          </a:p>
        </p:txBody>
      </p:sp>
    </p:spTree>
    <p:extLst>
      <p:ext uri="{BB962C8B-B14F-4D97-AF65-F5344CB8AC3E}">
        <p14:creationId xmlns:p14="http://schemas.microsoft.com/office/powerpoint/2010/main" val="4204156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nodule</a:t>
            </a:r>
            <a:r>
              <a:rPr lang="en-US" baseline="0" dirty="0"/>
              <a:t> right lung</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92</a:t>
            </a:fld>
            <a:endParaRPr lang="en-US"/>
          </a:p>
        </p:txBody>
      </p:sp>
    </p:spTree>
    <p:extLst>
      <p:ext uri="{BB962C8B-B14F-4D97-AF65-F5344CB8AC3E}">
        <p14:creationId xmlns:p14="http://schemas.microsoft.com/office/powerpoint/2010/main" val="1985002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1- biopsy</a:t>
            </a:r>
            <a:r>
              <a:rPr lang="en-US" sz="1600" baseline="0" dirty="0"/>
              <a:t> mass </a:t>
            </a:r>
          </a:p>
          <a:p>
            <a:r>
              <a:rPr lang="en-US" sz="1600" baseline="0" dirty="0"/>
              <a:t>2- being </a:t>
            </a:r>
            <a:endParaRPr lang="en-US" sz="1600" dirty="0"/>
          </a:p>
        </p:txBody>
      </p:sp>
      <p:sp>
        <p:nvSpPr>
          <p:cNvPr id="4" name="Slide Number Placeholder 3"/>
          <p:cNvSpPr>
            <a:spLocks noGrp="1"/>
          </p:cNvSpPr>
          <p:nvPr>
            <p:ph type="sldNum" sz="quarter" idx="10"/>
          </p:nvPr>
        </p:nvSpPr>
        <p:spPr/>
        <p:txBody>
          <a:bodyPr/>
          <a:lstStyle/>
          <a:p>
            <a:fld id="{C8B76CF0-52A8-44C7-BD55-11545E945FBB}" type="slidenum">
              <a:rPr lang="en-US" smtClean="0"/>
              <a:t>93</a:t>
            </a:fld>
            <a:endParaRPr lang="en-US"/>
          </a:p>
        </p:txBody>
      </p:sp>
    </p:spTree>
    <p:extLst>
      <p:ext uri="{BB962C8B-B14F-4D97-AF65-F5344CB8AC3E}">
        <p14:creationId xmlns:p14="http://schemas.microsoft.com/office/powerpoint/2010/main" val="1185234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6CF0-52A8-44C7-BD55-11545E945FBB}" type="slidenum">
              <a:rPr lang="en-US" smtClean="0"/>
              <a:t>94</a:t>
            </a:fld>
            <a:endParaRPr lang="en-US"/>
          </a:p>
        </p:txBody>
      </p:sp>
    </p:spTree>
    <p:extLst>
      <p:ext uri="{BB962C8B-B14F-4D97-AF65-F5344CB8AC3E}">
        <p14:creationId xmlns:p14="http://schemas.microsoft.com/office/powerpoint/2010/main" val="3849574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103</a:t>
            </a:fld>
            <a:endParaRPr lang="en-US"/>
          </a:p>
        </p:txBody>
      </p:sp>
    </p:spTree>
    <p:extLst>
      <p:ext uri="{BB962C8B-B14F-4D97-AF65-F5344CB8AC3E}">
        <p14:creationId xmlns:p14="http://schemas.microsoft.com/office/powerpoint/2010/main" val="3798101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err="1"/>
              <a:t>cardiomegly</a:t>
            </a:r>
            <a:r>
              <a:rPr lang="en-US" dirty="0"/>
              <a:t> </a:t>
            </a:r>
          </a:p>
        </p:txBody>
      </p:sp>
      <p:sp>
        <p:nvSpPr>
          <p:cNvPr id="4" name="Slide Number Placeholder 3"/>
          <p:cNvSpPr>
            <a:spLocks noGrp="1"/>
          </p:cNvSpPr>
          <p:nvPr>
            <p:ph type="sldNum" sz="quarter" idx="10"/>
          </p:nvPr>
        </p:nvSpPr>
        <p:spPr/>
        <p:txBody>
          <a:bodyPr/>
          <a:lstStyle/>
          <a:p>
            <a:fld id="{C8B76CF0-52A8-44C7-BD55-11545E945FBB}" type="slidenum">
              <a:rPr lang="en-US" smtClean="0"/>
              <a:t>106</a:t>
            </a:fld>
            <a:endParaRPr lang="en-US"/>
          </a:p>
        </p:txBody>
      </p:sp>
    </p:spTree>
    <p:extLst>
      <p:ext uri="{BB962C8B-B14F-4D97-AF65-F5344CB8AC3E}">
        <p14:creationId xmlns:p14="http://schemas.microsoft.com/office/powerpoint/2010/main" val="2402250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Bilateral </a:t>
            </a:r>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107</a:t>
            </a:fld>
            <a:endParaRPr lang="en-US"/>
          </a:p>
        </p:txBody>
      </p:sp>
    </p:spTree>
    <p:extLst>
      <p:ext uri="{BB962C8B-B14F-4D97-AF65-F5344CB8AC3E}">
        <p14:creationId xmlns:p14="http://schemas.microsoft.com/office/powerpoint/2010/main" val="2973565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Echo ………………………….</a:t>
            </a:r>
          </a:p>
          <a:p>
            <a:r>
              <a:rPr lang="en-US" dirty="0"/>
              <a:t>Fluid </a:t>
            </a:r>
            <a:r>
              <a:rPr lang="en-US" dirty="0" err="1"/>
              <a:t>pericardim</a:t>
            </a:r>
            <a:endParaRPr lang="en-US" dirty="0"/>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108</a:t>
            </a:fld>
            <a:endParaRPr lang="en-US"/>
          </a:p>
        </p:txBody>
      </p:sp>
    </p:spTree>
    <p:extLst>
      <p:ext uri="{BB962C8B-B14F-4D97-AF65-F5344CB8AC3E}">
        <p14:creationId xmlns:p14="http://schemas.microsoft.com/office/powerpoint/2010/main" val="1865260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109</a:t>
            </a:fld>
            <a:endParaRPr lang="en-US"/>
          </a:p>
        </p:txBody>
      </p:sp>
    </p:spTree>
    <p:extLst>
      <p:ext uri="{BB962C8B-B14F-4D97-AF65-F5344CB8AC3E}">
        <p14:creationId xmlns:p14="http://schemas.microsoft.com/office/powerpoint/2010/main" val="3762435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abnormal</a:t>
            </a:r>
            <a:r>
              <a:rPr lang="en-US" baseline="0" dirty="0"/>
              <a:t> contrast</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112</a:t>
            </a:fld>
            <a:endParaRPr lang="en-US"/>
          </a:p>
        </p:txBody>
      </p:sp>
    </p:spTree>
    <p:extLst>
      <p:ext uri="{BB962C8B-B14F-4D97-AF65-F5344CB8AC3E}">
        <p14:creationId xmlns:p14="http://schemas.microsoft.com/office/powerpoint/2010/main" val="1439314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 embolism …………….</a:t>
            </a:r>
            <a:br>
              <a:rPr lang="en-US" dirty="0"/>
            </a:br>
            <a:br>
              <a:rPr lang="en-US" baseline="0" dirty="0"/>
            </a:br>
            <a:endParaRPr lang="en-US" dirty="0"/>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113</a:t>
            </a:fld>
            <a:endParaRPr lang="en-US"/>
          </a:p>
        </p:txBody>
      </p:sp>
    </p:spTree>
    <p:extLst>
      <p:ext uri="{BB962C8B-B14F-4D97-AF65-F5344CB8AC3E}">
        <p14:creationId xmlns:p14="http://schemas.microsoft.com/office/powerpoint/2010/main" val="308618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C8B76CF0-52A8-44C7-BD55-11545E945FBB}" type="slidenum">
              <a:rPr lang="en-US" smtClean="0"/>
              <a:t>16</a:t>
            </a:fld>
            <a:endParaRPr lang="en-US"/>
          </a:p>
        </p:txBody>
      </p:sp>
    </p:spTree>
    <p:extLst>
      <p:ext uri="{BB962C8B-B14F-4D97-AF65-F5344CB8AC3E}">
        <p14:creationId xmlns:p14="http://schemas.microsoft.com/office/powerpoint/2010/main" val="1388677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C8B76CF0-52A8-44C7-BD55-11545E945FBB}" type="slidenum">
              <a:rPr lang="en-US" smtClean="0"/>
              <a:t>118</a:t>
            </a:fld>
            <a:endParaRPr lang="en-US"/>
          </a:p>
        </p:txBody>
      </p:sp>
    </p:spTree>
    <p:extLst>
      <p:ext uri="{BB962C8B-B14F-4D97-AF65-F5344CB8AC3E}">
        <p14:creationId xmlns:p14="http://schemas.microsoft.com/office/powerpoint/2010/main" val="1703977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Lateral</a:t>
            </a:r>
            <a:r>
              <a:rPr lang="en-US" baseline="0" dirty="0"/>
              <a:t> decubitus </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119</a:t>
            </a:fld>
            <a:endParaRPr lang="en-US"/>
          </a:p>
        </p:txBody>
      </p:sp>
    </p:spTree>
    <p:extLst>
      <p:ext uri="{BB962C8B-B14F-4D97-AF65-F5344CB8AC3E}">
        <p14:creationId xmlns:p14="http://schemas.microsoft.com/office/powerpoint/2010/main" val="3868149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Pleural</a:t>
            </a:r>
            <a:r>
              <a:rPr lang="en-US" baseline="0" dirty="0"/>
              <a:t> effusion in left side </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122</a:t>
            </a:fld>
            <a:endParaRPr lang="en-US"/>
          </a:p>
        </p:txBody>
      </p:sp>
    </p:spTree>
    <p:extLst>
      <p:ext uri="{BB962C8B-B14F-4D97-AF65-F5344CB8AC3E}">
        <p14:creationId xmlns:p14="http://schemas.microsoft.com/office/powerpoint/2010/main" val="4169243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123</a:t>
            </a:fld>
            <a:endParaRPr lang="en-US"/>
          </a:p>
        </p:txBody>
      </p:sp>
    </p:spTree>
    <p:extLst>
      <p:ext uri="{BB962C8B-B14F-4D97-AF65-F5344CB8AC3E}">
        <p14:creationId xmlns:p14="http://schemas.microsoft.com/office/powerpoint/2010/main" val="3236884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Pleural</a:t>
            </a:r>
            <a:r>
              <a:rPr lang="en-US" baseline="0" dirty="0"/>
              <a:t> effusion </a:t>
            </a:r>
          </a:p>
          <a:p>
            <a:r>
              <a:rPr lang="en-US" baseline="0" dirty="0" err="1"/>
              <a:t>Mensicus</a:t>
            </a:r>
            <a:r>
              <a:rPr lang="en-US" baseline="0" dirty="0"/>
              <a:t> sign</a:t>
            </a:r>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124</a:t>
            </a:fld>
            <a:endParaRPr lang="en-US"/>
          </a:p>
        </p:txBody>
      </p:sp>
    </p:spTree>
    <p:extLst>
      <p:ext uri="{BB962C8B-B14F-4D97-AF65-F5344CB8AC3E}">
        <p14:creationId xmlns:p14="http://schemas.microsoft.com/office/powerpoint/2010/main" val="1987411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sulcus sign</a:t>
            </a:r>
          </a:p>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126</a:t>
            </a:fld>
            <a:endParaRPr lang="en-US"/>
          </a:p>
        </p:txBody>
      </p:sp>
    </p:spTree>
    <p:extLst>
      <p:ext uri="{BB962C8B-B14F-4D97-AF65-F5344CB8AC3E}">
        <p14:creationId xmlns:p14="http://schemas.microsoft.com/office/powerpoint/2010/main" val="22877390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lateral </a:t>
            </a:r>
            <a:r>
              <a:rPr lang="en-US" dirty="0" err="1"/>
              <a:t>xray</a:t>
            </a:r>
            <a:br>
              <a:rPr lang="en-US" dirty="0"/>
            </a:br>
            <a:r>
              <a:rPr lang="en-US" dirty="0"/>
              <a:t>retrosternal</a:t>
            </a:r>
            <a:r>
              <a:rPr lang="en-US" baseline="0" dirty="0"/>
              <a:t> air space dense (anterior </a:t>
            </a:r>
            <a:r>
              <a:rPr lang="en-US" baseline="0" dirty="0" err="1"/>
              <a:t>medistinal</a:t>
            </a:r>
            <a:r>
              <a:rPr lang="en-US" baseline="0" dirty="0"/>
              <a:t> mass)</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135</a:t>
            </a:fld>
            <a:endParaRPr lang="en-US"/>
          </a:p>
        </p:txBody>
      </p:sp>
    </p:spTree>
    <p:extLst>
      <p:ext uri="{BB962C8B-B14F-4D97-AF65-F5344CB8AC3E}">
        <p14:creationId xmlns:p14="http://schemas.microsoft.com/office/powerpoint/2010/main" val="2891539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sarcoidosis</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138</a:t>
            </a:fld>
            <a:endParaRPr lang="en-US"/>
          </a:p>
        </p:txBody>
      </p:sp>
    </p:spTree>
    <p:extLst>
      <p:ext uri="{BB962C8B-B14F-4D97-AF65-F5344CB8AC3E}">
        <p14:creationId xmlns:p14="http://schemas.microsoft.com/office/powerpoint/2010/main" val="1849940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139</a:t>
            </a:fld>
            <a:endParaRPr lang="en-US"/>
          </a:p>
        </p:txBody>
      </p:sp>
    </p:spTree>
    <p:extLst>
      <p:ext uri="{BB962C8B-B14F-4D97-AF65-F5344CB8AC3E}">
        <p14:creationId xmlns:p14="http://schemas.microsoft.com/office/powerpoint/2010/main" val="1951410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posterior hiatal</a:t>
            </a:r>
            <a:r>
              <a:rPr lang="en-US" baseline="0" dirty="0"/>
              <a:t> </a:t>
            </a:r>
            <a:r>
              <a:rPr lang="en-US" baseline="0" dirty="0" err="1"/>
              <a:t>hernisa</a:t>
            </a:r>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141</a:t>
            </a:fld>
            <a:endParaRPr lang="en-US"/>
          </a:p>
        </p:txBody>
      </p:sp>
    </p:spTree>
    <p:extLst>
      <p:ext uri="{BB962C8B-B14F-4D97-AF65-F5344CB8AC3E}">
        <p14:creationId xmlns:p14="http://schemas.microsoft.com/office/powerpoint/2010/main" val="362211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right middle lobe</a:t>
            </a:r>
          </a:p>
          <a:p>
            <a:r>
              <a:rPr lang="en-US" dirty="0"/>
              <a:t>……………..</a:t>
            </a:r>
          </a:p>
        </p:txBody>
      </p:sp>
      <p:sp>
        <p:nvSpPr>
          <p:cNvPr id="4" name="Slide Number Placeholder 3"/>
          <p:cNvSpPr>
            <a:spLocks noGrp="1"/>
          </p:cNvSpPr>
          <p:nvPr>
            <p:ph type="sldNum" sz="quarter" idx="10"/>
          </p:nvPr>
        </p:nvSpPr>
        <p:spPr/>
        <p:txBody>
          <a:bodyPr/>
          <a:lstStyle/>
          <a:p>
            <a:fld id="{C8B76CF0-52A8-44C7-BD55-11545E945FBB}" type="slidenum">
              <a:rPr lang="en-US" smtClean="0"/>
              <a:t>17</a:t>
            </a:fld>
            <a:endParaRPr lang="en-US"/>
          </a:p>
        </p:txBody>
      </p:sp>
    </p:spTree>
    <p:extLst>
      <p:ext uri="{BB962C8B-B14F-4D97-AF65-F5344CB8AC3E}">
        <p14:creationId xmlns:p14="http://schemas.microsoft.com/office/powerpoint/2010/main" val="66572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RLL</a:t>
            </a:r>
          </a:p>
        </p:txBody>
      </p:sp>
      <p:sp>
        <p:nvSpPr>
          <p:cNvPr id="4" name="Slide Number Placeholder 3"/>
          <p:cNvSpPr>
            <a:spLocks noGrp="1"/>
          </p:cNvSpPr>
          <p:nvPr>
            <p:ph type="sldNum" sz="quarter" idx="10"/>
          </p:nvPr>
        </p:nvSpPr>
        <p:spPr/>
        <p:txBody>
          <a:bodyPr/>
          <a:lstStyle/>
          <a:p>
            <a:fld id="{C8B76CF0-52A8-44C7-BD55-11545E945FBB}" type="slidenum">
              <a:rPr lang="en-US" smtClean="0"/>
              <a:t>20</a:t>
            </a:fld>
            <a:endParaRPr lang="en-US"/>
          </a:p>
        </p:txBody>
      </p:sp>
    </p:spTree>
    <p:extLst>
      <p:ext uri="{BB962C8B-B14F-4D97-AF65-F5344CB8AC3E}">
        <p14:creationId xmlns:p14="http://schemas.microsoft.com/office/powerpoint/2010/main" val="133411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pneumonia </a:t>
            </a:r>
            <a:br>
              <a:rPr lang="en-US" dirty="0"/>
            </a:br>
            <a:r>
              <a:rPr lang="en-US" dirty="0"/>
              <a:t>atelectasis</a:t>
            </a:r>
            <a:br>
              <a:rPr lang="en-US" dirty="0"/>
            </a:br>
            <a:r>
              <a:rPr lang="en-US" dirty="0"/>
              <a:t>tumor</a:t>
            </a:r>
          </a:p>
        </p:txBody>
      </p:sp>
      <p:sp>
        <p:nvSpPr>
          <p:cNvPr id="4" name="Slide Number Placeholder 3"/>
          <p:cNvSpPr>
            <a:spLocks noGrp="1"/>
          </p:cNvSpPr>
          <p:nvPr>
            <p:ph type="sldNum" sz="quarter" idx="10"/>
          </p:nvPr>
        </p:nvSpPr>
        <p:spPr/>
        <p:txBody>
          <a:bodyPr/>
          <a:lstStyle/>
          <a:p>
            <a:fld id="{C8B76CF0-52A8-44C7-BD55-11545E945FBB}" type="slidenum">
              <a:rPr lang="en-US" smtClean="0"/>
              <a:t>23</a:t>
            </a:fld>
            <a:endParaRPr lang="en-US"/>
          </a:p>
        </p:txBody>
      </p:sp>
    </p:spTree>
    <p:extLst>
      <p:ext uri="{BB962C8B-B14F-4D97-AF65-F5344CB8AC3E}">
        <p14:creationId xmlns:p14="http://schemas.microsoft.com/office/powerpoint/2010/main" val="159910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76CF0-52A8-44C7-BD55-11545E945FBB}" type="slidenum">
              <a:rPr lang="en-US" smtClean="0"/>
              <a:t>27</a:t>
            </a:fld>
            <a:endParaRPr lang="en-US"/>
          </a:p>
        </p:txBody>
      </p:sp>
    </p:spTree>
    <p:extLst>
      <p:ext uri="{BB962C8B-B14F-4D97-AF65-F5344CB8AC3E}">
        <p14:creationId xmlns:p14="http://schemas.microsoft.com/office/powerpoint/2010/main" val="1609323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4B6FC2-1E88-4A68-89B5-5129E148C5B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3904400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6FC2-1E88-4A68-89B5-5129E148C5B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112852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6FC2-1E88-4A68-89B5-5129E148C5B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149614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6FC2-1E88-4A68-89B5-5129E148C5B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407166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B6FC2-1E88-4A68-89B5-5129E148C5B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221635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B6FC2-1E88-4A68-89B5-5129E148C5B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248604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B6FC2-1E88-4A68-89B5-5129E148C5B5}" type="datetimeFigureOut">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282758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B6FC2-1E88-4A68-89B5-5129E148C5B5}" type="datetimeFigureOut">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59532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B6FC2-1E88-4A68-89B5-5129E148C5B5}"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73151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4B6FC2-1E88-4A68-89B5-5129E148C5B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349886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4B6FC2-1E88-4A68-89B5-5129E148C5B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D5B7D-AEDB-4C5A-8F70-CB63A9E4CA77}" type="slidenum">
              <a:rPr lang="en-US" smtClean="0"/>
              <a:t>‹#›</a:t>
            </a:fld>
            <a:endParaRPr lang="en-US"/>
          </a:p>
        </p:txBody>
      </p:sp>
    </p:spTree>
    <p:extLst>
      <p:ext uri="{BB962C8B-B14F-4D97-AF65-F5344CB8AC3E}">
        <p14:creationId xmlns:p14="http://schemas.microsoft.com/office/powerpoint/2010/main" val="176317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6FC2-1E88-4A68-89B5-5129E148C5B5}" type="datetimeFigureOut">
              <a:rPr lang="en-US" smtClean="0"/>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D5B7D-AEDB-4C5A-8F70-CB63A9E4CA77}" type="slidenum">
              <a:rPr lang="en-US" smtClean="0"/>
              <a:t>‹#›</a:t>
            </a:fld>
            <a:endParaRPr lang="en-US"/>
          </a:p>
        </p:txBody>
      </p:sp>
    </p:spTree>
    <p:extLst>
      <p:ext uri="{BB962C8B-B14F-4D97-AF65-F5344CB8AC3E}">
        <p14:creationId xmlns:p14="http://schemas.microsoft.com/office/powerpoint/2010/main" val="1761823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notesSlide" Target="../notesSlides/notesSlide43.xml" /><Relationship Id="rId1" Type="http://schemas.openxmlformats.org/officeDocument/2006/relationships/slideLayout" Target="../slideLayouts/slideLayout2.xml" /><Relationship Id="rId4" Type="http://schemas.openxmlformats.org/officeDocument/2006/relationships/image" Target="../media/image92.jpeg" /></Relationships>
</file>

<file path=ppt/slides/_rels/slide104.xml.rels><?xml version="1.0" encoding="UTF-8" standalone="yes"?>
<Relationships xmlns="http://schemas.openxmlformats.org/package/2006/relationships"><Relationship Id="rId2" Type="http://schemas.openxmlformats.org/officeDocument/2006/relationships/image" Target="../media/image93.jp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94.jpe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 /><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 /><Relationship Id="rId2" Type="http://schemas.openxmlformats.org/officeDocument/2006/relationships/notesSlide" Target="../notesSlides/notesSlide46.xml"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 /><Relationship Id="rId2" Type="http://schemas.openxmlformats.org/officeDocument/2006/relationships/notesSlide" Target="../notesSlides/notesSlide47.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2" Type="http://schemas.openxmlformats.org/officeDocument/2006/relationships/image" Target="../media/image99.jpeg"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 /><Relationship Id="rId2" Type="http://schemas.openxmlformats.org/officeDocument/2006/relationships/notesSlide" Target="../notesSlides/notesSlide48.xml"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 /><Relationship Id="rId2" Type="http://schemas.openxmlformats.org/officeDocument/2006/relationships/notesSlide" Target="../notesSlides/notesSlide49.xml" /><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 /><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3" Type="http://schemas.openxmlformats.org/officeDocument/2006/relationships/image" Target="../media/image103.jpeg" /><Relationship Id="rId2" Type="http://schemas.openxmlformats.org/officeDocument/2006/relationships/notesSlide" Target="../notesSlides/notesSlide50.xml"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 /><Relationship Id="rId2" Type="http://schemas.openxmlformats.org/officeDocument/2006/relationships/notesSlide" Target="../notesSlides/notesSlide51.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2" Type="http://schemas.openxmlformats.org/officeDocument/2006/relationships/image" Target="../media/image105.jpeg"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 /><Relationship Id="rId2" Type="http://schemas.openxmlformats.org/officeDocument/2006/relationships/notesSlide" Target="../notesSlides/notesSlide52.xml" /><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 /><Relationship Id="rId2" Type="http://schemas.openxmlformats.org/officeDocument/2006/relationships/notesSlide" Target="../notesSlides/notesSlide53.xml"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3" Type="http://schemas.openxmlformats.org/officeDocument/2006/relationships/image" Target="../media/image108.jpeg" /><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 /><Relationship Id="rId2" Type="http://schemas.openxmlformats.org/officeDocument/2006/relationships/notesSlide" Target="../notesSlides/notesSlide55.xml" /><Relationship Id="rId1" Type="http://schemas.openxmlformats.org/officeDocument/2006/relationships/slideLayout" Target="../slideLayouts/slideLayout2.xml" /><Relationship Id="rId4" Type="http://schemas.openxmlformats.org/officeDocument/2006/relationships/image" Target="../media/image110.jpeg" /></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 /><Relationship Id="rId2" Type="http://schemas.openxmlformats.org/officeDocument/2006/relationships/image" Target="../media/image111.jpeg"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113.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2" Type="http://schemas.openxmlformats.org/officeDocument/2006/relationships/image" Target="../media/image114.jpg"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2" Type="http://schemas.openxmlformats.org/officeDocument/2006/relationships/image" Target="../media/image115.png" /><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2" Type="http://schemas.openxmlformats.org/officeDocument/2006/relationships/image" Target="../media/image116.jpeg" /><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 /><Relationship Id="rId2" Type="http://schemas.openxmlformats.org/officeDocument/2006/relationships/notesSlide" Target="../notesSlides/notesSlide56.xml"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 /><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2" Type="http://schemas.openxmlformats.org/officeDocument/2006/relationships/image" Target="../media/image119.jpeg" /><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 /><Relationship Id="rId2" Type="http://schemas.openxmlformats.org/officeDocument/2006/relationships/notesSlide" Target="../notesSlides/notesSlide57.xml"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 /><Relationship Id="rId2" Type="http://schemas.openxmlformats.org/officeDocument/2006/relationships/notesSlide" Target="../notesSlides/notesSlide58.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3" Type="http://schemas.openxmlformats.org/officeDocument/2006/relationships/image" Target="../media/image122.jpeg" /><Relationship Id="rId2" Type="http://schemas.openxmlformats.org/officeDocument/2006/relationships/notesSlide" Target="../notesSlides/notesSlide59.xml" /><Relationship Id="rId1" Type="http://schemas.openxmlformats.org/officeDocument/2006/relationships/slideLayout" Target="../slideLayouts/slideLayout2.xml" /><Relationship Id="rId4" Type="http://schemas.openxmlformats.org/officeDocument/2006/relationships/image" Target="../media/image123.jpeg"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2" Type="http://schemas.openxmlformats.org/officeDocument/2006/relationships/image" Target="../media/image124.jpeg" /><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2" Type="http://schemas.openxmlformats.org/officeDocument/2006/relationships/image" Target="../media/image125.png" /><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3" Type="http://schemas.openxmlformats.org/officeDocument/2006/relationships/hyperlink" Target="https://radiopaedia.org/articles/rib-fractures?lang=us" TargetMode="External" /><Relationship Id="rId2" Type="http://schemas.openxmlformats.org/officeDocument/2006/relationships/hyperlink" Target="https://radiopaedia.org/articles/ribs?lang=us" TargetMode="External"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126.jpeg" /><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2" Type="http://schemas.openxmlformats.org/officeDocument/2006/relationships/image" Target="../media/image127.jpeg" /><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3" Type="http://schemas.openxmlformats.org/officeDocument/2006/relationships/image" Target="../media/image129.jpeg" /><Relationship Id="rId2" Type="http://schemas.openxmlformats.org/officeDocument/2006/relationships/image" Target="../media/image128.jp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3" Type="http://schemas.openxmlformats.org/officeDocument/2006/relationships/image" Target="../media/image131.jpeg" /><Relationship Id="rId2" Type="http://schemas.openxmlformats.org/officeDocument/2006/relationships/image" Target="../media/image130.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10.jpeg" /></Relationships>
</file>

<file path=ppt/slides/_rels/slide18.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2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13.xml" /><Relationship Id="rId1" Type="http://schemas.openxmlformats.org/officeDocument/2006/relationships/slideLayout" Target="../slideLayouts/slideLayout2.xml" /><Relationship Id="rId4" Type="http://schemas.openxmlformats.org/officeDocument/2006/relationships/image" Target="../media/image27.jpeg" /></Relationships>
</file>

<file path=ppt/slides/_rels/slide34.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29.jpeg" /></Relationships>
</file>

<file path=ppt/slides/_rels/slide3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30.emf" /><Relationship Id="rId2" Type="http://schemas.openxmlformats.org/officeDocument/2006/relationships/notesSlide" Target="../notesSlides/notesSlide16.xml" /><Relationship Id="rId1" Type="http://schemas.openxmlformats.org/officeDocument/2006/relationships/slideLayout" Target="../slideLayouts/slideLayout2.xml" /><Relationship Id="rId4" Type="http://schemas.openxmlformats.org/officeDocument/2006/relationships/image" Target="../media/image31.emf"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33.jpeg" /></Relationships>
</file>

<file path=ppt/slides/_rels/slide41.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39.emf" /><Relationship Id="rId2" Type="http://schemas.openxmlformats.org/officeDocument/2006/relationships/notesSlide" Target="../notesSlides/notesSlide21.xml" /><Relationship Id="rId1" Type="http://schemas.openxmlformats.org/officeDocument/2006/relationships/slideLayout" Target="../slideLayouts/slideLayout2.xml" /><Relationship Id="rId4" Type="http://schemas.openxmlformats.org/officeDocument/2006/relationships/image" Target="../media/image40.jpeg" /></Relationships>
</file>

<file path=ppt/slides/_rels/slide47.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23.xml" /><Relationship Id="rId1" Type="http://schemas.openxmlformats.org/officeDocument/2006/relationships/slideLayout" Target="../slideLayouts/slideLayout2.xml" /><Relationship Id="rId4" Type="http://schemas.openxmlformats.org/officeDocument/2006/relationships/image" Target="../media/image43.jpeg"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28.xml" /><Relationship Id="rId1" Type="http://schemas.openxmlformats.org/officeDocument/2006/relationships/slideLayout" Target="../slideLayouts/slideLayout2.xml" /><Relationship Id="rId4" Type="http://schemas.openxmlformats.org/officeDocument/2006/relationships/image" Target="../media/image57.jpeg"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58.jpe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29.xml" /><Relationship Id="rId1" Type="http://schemas.openxmlformats.org/officeDocument/2006/relationships/slideLayout" Target="../slideLayouts/slideLayout2.xml" /><Relationship Id="rId4" Type="http://schemas.openxmlformats.org/officeDocument/2006/relationships/image" Target="../media/image60.png" /></Relationships>
</file>

<file path=ppt/slides/_rels/slide69.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notesSlide" Target="../notesSlides/notesSlide30.xml" /><Relationship Id="rId1" Type="http://schemas.openxmlformats.org/officeDocument/2006/relationships/slideLayout" Target="../slideLayouts/slideLayout2.xml" /><Relationship Id="rId4" Type="http://schemas.openxmlformats.org/officeDocument/2006/relationships/image" Target="../media/image62.pn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63.emf"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64.emf"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1.xml" /><Relationship Id="rId1" Type="http://schemas.openxmlformats.org/officeDocument/2006/relationships/slideLayout" Target="../slideLayouts/slideLayout2.xml" /><Relationship Id="rId4" Type="http://schemas.openxmlformats.org/officeDocument/2006/relationships/image" Target="../media/image66.jpeg" /></Relationships>
</file>

<file path=ppt/slides/_rels/slide77.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32.xml" /><Relationship Id="rId1" Type="http://schemas.openxmlformats.org/officeDocument/2006/relationships/slideLayout" Target="../slideLayouts/slideLayout2.xml" /><Relationship Id="rId4" Type="http://schemas.openxmlformats.org/officeDocument/2006/relationships/image" Target="../media/image68.jpeg" /></Relationships>
</file>

<file path=ppt/slides/_rels/slide78.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notesSlide" Target="../notesSlides/notesSlide33.xml" /><Relationship Id="rId1" Type="http://schemas.openxmlformats.org/officeDocument/2006/relationships/slideLayout" Target="../slideLayouts/slideLayout2.xml" /><Relationship Id="rId4" Type="http://schemas.openxmlformats.org/officeDocument/2006/relationships/image" Target="../media/image70.jpeg" /></Relationships>
</file>

<file path=ppt/slides/_rels/slide79.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notesSlide" Target="../notesSlides/notesSlide34.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3" Type="http://schemas.openxmlformats.org/officeDocument/2006/relationships/image" Target="../media/image72.jpeg" /><Relationship Id="rId2" Type="http://schemas.openxmlformats.org/officeDocument/2006/relationships/notesSlide" Target="../notesSlides/notesSlide35.xml" /><Relationship Id="rId1" Type="http://schemas.openxmlformats.org/officeDocument/2006/relationships/slideLayout" Target="../slideLayouts/slideLayout2.xml" /><Relationship Id="rId4" Type="http://schemas.openxmlformats.org/officeDocument/2006/relationships/image" Target="../media/image73.jpeg"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3" Type="http://schemas.openxmlformats.org/officeDocument/2006/relationships/image" Target="../media/image75.png" /><Relationship Id="rId2" Type="http://schemas.openxmlformats.org/officeDocument/2006/relationships/notesSlide" Target="../notesSlides/notesSlide37.xml" /><Relationship Id="rId1" Type="http://schemas.openxmlformats.org/officeDocument/2006/relationships/slideLayout" Target="../slideLayouts/slideLayout2.xml" /><Relationship Id="rId4" Type="http://schemas.openxmlformats.org/officeDocument/2006/relationships/image" Target="../media/image76.png"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3" Type="http://schemas.openxmlformats.org/officeDocument/2006/relationships/image" Target="../media/image77.jpeg" /><Relationship Id="rId2" Type="http://schemas.openxmlformats.org/officeDocument/2006/relationships/notesSlide" Target="../notesSlides/notesSlide38.xml" /><Relationship Id="rId1" Type="http://schemas.openxmlformats.org/officeDocument/2006/relationships/slideLayout" Target="../slideLayouts/slideLayout2.xml" /><Relationship Id="rId4" Type="http://schemas.openxmlformats.org/officeDocument/2006/relationships/image" Target="../media/image78.jpeg" /></Relationships>
</file>

<file path=ppt/slides/_rels/slide87.xml.rels><?xml version="1.0" encoding="UTF-8" standalone="yes"?>
<Relationships xmlns="http://schemas.openxmlformats.org/package/2006/relationships"><Relationship Id="rId3" Type="http://schemas.openxmlformats.org/officeDocument/2006/relationships/image" Target="../media/image79.jpeg" /><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3" Type="http://schemas.openxmlformats.org/officeDocument/2006/relationships/image" Target="../media/image81.jpeg" /><Relationship Id="rId2" Type="http://schemas.openxmlformats.org/officeDocument/2006/relationships/image" Target="../media/image80.jpe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3" Type="http://schemas.openxmlformats.org/officeDocument/2006/relationships/image" Target="../media/image83.png" /><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8" Type="http://schemas.openxmlformats.org/officeDocument/2006/relationships/hyperlink" Target="https://radiopaedia.org/articles/post-primary-pulmonary-tuberculosis-1?lang=us" TargetMode="External" /><Relationship Id="rId3" Type="http://schemas.openxmlformats.org/officeDocument/2006/relationships/hyperlink" Target="https://radiopaedia.org/articles/primary-pulmonary-tuberculosis?lang=us" TargetMode="External" /><Relationship Id="rId7" Type="http://schemas.openxmlformats.org/officeDocument/2006/relationships/hyperlink" Target="https://radiopaedia.org/articles/ranke-complex-tuberculosis?lang=us" TargetMode="External" /><Relationship Id="rId2" Type="http://schemas.openxmlformats.org/officeDocument/2006/relationships/notesSlide" Target="../notesSlides/notesSlide42.xml" /><Relationship Id="rId1" Type="http://schemas.openxmlformats.org/officeDocument/2006/relationships/slideLayout" Target="../slideLayouts/slideLayout2.xml" /><Relationship Id="rId6" Type="http://schemas.openxmlformats.org/officeDocument/2006/relationships/hyperlink" Target="https://radiopaedia.org/articles/mediastinal-lymph-node-enlargement?lang=us" TargetMode="External" /><Relationship Id="rId11" Type="http://schemas.openxmlformats.org/officeDocument/2006/relationships/image" Target="../media/image86.jpeg" /><Relationship Id="rId5" Type="http://schemas.openxmlformats.org/officeDocument/2006/relationships/hyperlink" Target="https://radiopaedia.org/articles/tuberculoma?lang=us" TargetMode="External" /><Relationship Id="rId10" Type="http://schemas.openxmlformats.org/officeDocument/2006/relationships/hyperlink" Target="https://radiopaedia.org/articles/extrapulmonary-tuberculosis-1?lang=us" TargetMode="External" /><Relationship Id="rId4" Type="http://schemas.openxmlformats.org/officeDocument/2006/relationships/hyperlink" Target="https://radiopaedia.org/articles/granuloma?lang=us" TargetMode="External" /><Relationship Id="rId9" Type="http://schemas.openxmlformats.org/officeDocument/2006/relationships/hyperlink" Target="https://radiopaedia.org/articles/miliary-tuberculosis?lang=us" TargetMode="External" /></Relationships>
</file>

<file path=ppt/slides/_rels/slide95.xml.rels><?xml version="1.0" encoding="UTF-8" standalone="yes"?>
<Relationships xmlns="http://schemas.openxmlformats.org/package/2006/relationships"><Relationship Id="rId8" Type="http://schemas.openxmlformats.org/officeDocument/2006/relationships/hyperlink" Target="https://radiopaedia.org/articles/pleural-empyema-1?lang=us" TargetMode="External" /><Relationship Id="rId3" Type="http://schemas.openxmlformats.org/officeDocument/2006/relationships/hyperlink" Target="https://radiopaedia.org/articles/bronchiectasis?lang=us" TargetMode="External" /><Relationship Id="rId7" Type="http://schemas.openxmlformats.org/officeDocument/2006/relationships/hyperlink" Target="https://radiopaedia.org/articles/rasmussen-aneurysm?lang=us" TargetMode="External" /><Relationship Id="rId2" Type="http://schemas.openxmlformats.org/officeDocument/2006/relationships/hyperlink" Target="https://radiopaedia.org/articles/aspergilloma?lang=us" TargetMode="External" /><Relationship Id="rId1" Type="http://schemas.openxmlformats.org/officeDocument/2006/relationships/slideLayout" Target="../slideLayouts/slideLayout2.xml" /><Relationship Id="rId6" Type="http://schemas.openxmlformats.org/officeDocument/2006/relationships/hyperlink" Target="https://radiopaedia.org/articles/pulmonary-artery-pseudoaneurysm?lang=us" TargetMode="External" /><Relationship Id="rId11" Type="http://schemas.openxmlformats.org/officeDocument/2006/relationships/hyperlink" Target="https://radiopaedia.org/articles/bronchopleural-fistula-2?lang=us" TargetMode="External" /><Relationship Id="rId5" Type="http://schemas.openxmlformats.org/officeDocument/2006/relationships/hyperlink" Target="https://radiopaedia.org/articles/missing?article%5Btitle%5D=bronchial-artery-pseudoaneurysm&amp;lang=us" TargetMode="External" /><Relationship Id="rId10" Type="http://schemas.openxmlformats.org/officeDocument/2006/relationships/hyperlink" Target="https://radiopaedia.org/articles/pleural-effusion?lang=us" TargetMode="External" /><Relationship Id="rId4" Type="http://schemas.openxmlformats.org/officeDocument/2006/relationships/hyperlink" Target="https://radiopaedia.org/articles/false-aneurysm?lang=us" TargetMode="External" /><Relationship Id="rId9" Type="http://schemas.openxmlformats.org/officeDocument/2006/relationships/hyperlink" Target="https://radiopaedia.org/articles/tuberculous-empyema?lang=us" TargetMode="External" /></Relationships>
</file>

<file path=ppt/slides/_rels/slide96.xml.rels><?xml version="1.0" encoding="UTF-8" standalone="yes"?>
<Relationships xmlns="http://schemas.openxmlformats.org/package/2006/relationships"><Relationship Id="rId2" Type="http://schemas.openxmlformats.org/officeDocument/2006/relationships/image" Target="../media/image87.jpeg"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86635"/>
          </a:xfrm>
        </p:spPr>
        <p:txBody>
          <a:bodyPr>
            <a:normAutofit/>
          </a:bodyPr>
          <a:lstStyle/>
          <a:p>
            <a:pPr lvl="1" algn="ctr"/>
            <a:r>
              <a:rPr lang="en-US" sz="7200" b="1" kern="1200" dirty="0">
                <a:solidFill>
                  <a:schemeClr val="bg1"/>
                </a:solidFill>
                <a:latin typeface="Garamond" panose="02020404030301010803" pitchFamily="18" charset="0"/>
                <a:ea typeface="+mj-ea"/>
                <a:cs typeface="+mj-cs"/>
                <a:sym typeface="Wingdings" panose="05000000000000000000" pitchFamily="2" charset="2"/>
              </a:rPr>
              <a:t>Chest pathology </a:t>
            </a:r>
          </a:p>
        </p:txBody>
      </p:sp>
      <p:sp>
        <p:nvSpPr>
          <p:cNvPr id="4" name="Content Placeholder 2">
            <a:extLst>
              <a:ext uri="{FF2B5EF4-FFF2-40B4-BE49-F238E27FC236}">
                <a16:creationId xmlns:a16="http://schemas.microsoft.com/office/drawing/2014/main" id="{F129657C-CA03-42EB-8983-F8883BC0379C}"/>
              </a:ext>
            </a:extLst>
          </p:cNvPr>
          <p:cNvSpPr>
            <a:spLocks noGrp="1"/>
          </p:cNvSpPr>
          <p:nvPr>
            <p:ph idx="1"/>
          </p:nvPr>
        </p:nvSpPr>
        <p:spPr>
          <a:xfrm>
            <a:off x="838200" y="2903219"/>
            <a:ext cx="10515600" cy="3273743"/>
          </a:xfrm>
        </p:spPr>
        <p:txBody>
          <a:bodyPr>
            <a:normAutofit/>
          </a:bodyPr>
          <a:lstStyle/>
          <a:p>
            <a:pPr marL="0" indent="0" algn="ctr">
              <a:buNone/>
            </a:pPr>
            <a:r>
              <a:rPr lang="en-US" sz="4000" dirty="0">
                <a:solidFill>
                  <a:schemeClr val="bg1"/>
                </a:solidFill>
                <a:latin typeface="Garamond" panose="02020404030301010803" pitchFamily="18" charset="0"/>
              </a:rPr>
              <a:t>Dr. </a:t>
            </a:r>
            <a:r>
              <a:rPr lang="en-US" sz="4000" dirty="0" err="1">
                <a:solidFill>
                  <a:schemeClr val="bg1"/>
                </a:solidFill>
                <a:latin typeface="Garamond" panose="02020404030301010803" pitchFamily="18" charset="0"/>
              </a:rPr>
              <a:t>Eman</a:t>
            </a:r>
            <a:r>
              <a:rPr lang="en-US" sz="4000" dirty="0">
                <a:solidFill>
                  <a:schemeClr val="bg1"/>
                </a:solidFill>
                <a:latin typeface="Garamond" panose="02020404030301010803" pitchFamily="18" charset="0"/>
              </a:rPr>
              <a:t> AL-Jarrah</a:t>
            </a:r>
            <a:br>
              <a:rPr lang="en-US" sz="4000" dirty="0">
                <a:solidFill>
                  <a:schemeClr val="bg1"/>
                </a:solidFill>
                <a:latin typeface="Garamond" panose="02020404030301010803" pitchFamily="18" charset="0"/>
              </a:rPr>
            </a:br>
            <a:endParaRPr lang="en-US" sz="4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3398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Alveolar vs. Interstitial lung disease</a:t>
            </a: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4" name="Picture 27">
            <a:extLst>
              <a:ext uri="{FF2B5EF4-FFF2-40B4-BE49-F238E27FC236}">
                <a16:creationId xmlns:a16="http://schemas.microsoft.com/office/drawing/2014/main" id="{FC9E48C8-1C34-4212-AD6A-1C184FE9F0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900" y="1589485"/>
            <a:ext cx="4160519" cy="519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5">
            <a:extLst>
              <a:ext uri="{FF2B5EF4-FFF2-40B4-BE49-F238E27FC236}">
                <a16:creationId xmlns:a16="http://schemas.microsoft.com/office/drawing/2014/main" id="{B82F7774-BEE9-46CA-82FB-7F8C75E5FB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381" y="1589485"/>
            <a:ext cx="3063240" cy="51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angle 5"/>
          <p:cNvSpPr/>
          <p:nvPr/>
        </p:nvSpPr>
        <p:spPr>
          <a:xfrm>
            <a:off x="217714" y="3004457"/>
            <a:ext cx="1538515" cy="1509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Garamond" panose="02020404030301010803" pitchFamily="18" charset="0"/>
              </a:rPr>
              <a:t>Interstitial</a:t>
            </a:r>
            <a:endParaRPr lang="en-US" dirty="0"/>
          </a:p>
        </p:txBody>
      </p:sp>
      <p:cxnSp>
        <p:nvCxnSpPr>
          <p:cNvPr id="10" name="Straight Arrow Connector 9"/>
          <p:cNvCxnSpPr/>
          <p:nvPr/>
        </p:nvCxnSpPr>
        <p:spPr>
          <a:xfrm flipV="1">
            <a:off x="7155543" y="696686"/>
            <a:ext cx="2917371" cy="4484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072914" y="203200"/>
            <a:ext cx="1843315" cy="595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opacity</a:t>
            </a:r>
          </a:p>
        </p:txBody>
      </p:sp>
    </p:spTree>
    <p:extLst>
      <p:ext uri="{BB962C8B-B14F-4D97-AF65-F5344CB8AC3E}">
        <p14:creationId xmlns:p14="http://schemas.microsoft.com/office/powerpoint/2010/main" val="3590868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4C67-17B8-A3C0-B8B6-B91F03B3AA8A}"/>
              </a:ext>
            </a:extLst>
          </p:cNvPr>
          <p:cNvSpPr>
            <a:spLocks noGrp="1"/>
          </p:cNvSpPr>
          <p:nvPr>
            <p:ph type="title"/>
          </p:nvPr>
        </p:nvSpPr>
        <p:spPr/>
        <p:txBody>
          <a:bodyPr/>
          <a:lstStyle/>
          <a:p>
            <a:r>
              <a:rPr lang="en-US" dirty="0"/>
              <a:t>Split pleura sign /empyema</a:t>
            </a:r>
          </a:p>
        </p:txBody>
      </p:sp>
      <p:pic>
        <p:nvPicPr>
          <p:cNvPr id="5122" name="Picture 2" descr="&#10;&#10;">
            <a:extLst>
              <a:ext uri="{FF2B5EF4-FFF2-40B4-BE49-F238E27FC236}">
                <a16:creationId xmlns:a16="http://schemas.microsoft.com/office/drawing/2014/main" id="{82822B38-92D3-37C6-FD3F-4BFA3CC9BE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3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Pathologies of lungs</a:t>
            </a:r>
          </a:p>
          <a:p>
            <a:r>
              <a:rPr lang="en-US" u="sng" dirty="0">
                <a:solidFill>
                  <a:schemeClr val="bg1"/>
                </a:solidFill>
                <a:latin typeface="Garamond" panose="02020404030301010803" pitchFamily="18" charset="0"/>
              </a:rPr>
              <a:t>Pathologies of the heart and great vessels</a:t>
            </a:r>
          </a:p>
          <a:p>
            <a:r>
              <a:rPr lang="en-US" dirty="0">
                <a:solidFill>
                  <a:schemeClr val="bg1"/>
                </a:solidFill>
                <a:latin typeface="Garamond" panose="02020404030301010803" pitchFamily="18" charset="0"/>
              </a:rPr>
              <a:t>Pathologies of pleura</a:t>
            </a:r>
          </a:p>
          <a:p>
            <a:r>
              <a:rPr lang="en-US" dirty="0">
                <a:solidFill>
                  <a:schemeClr val="bg1"/>
                </a:solidFill>
                <a:latin typeface="Garamond" panose="02020404030301010803" pitchFamily="18" charset="0"/>
              </a:rPr>
              <a:t>Pathologies of the mediastinum</a:t>
            </a:r>
          </a:p>
          <a:p>
            <a:r>
              <a:rPr lang="en-US"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3738852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Cardiomegaly</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Enlargement of the cardiac muscle volume due to pathology (e.g. heart failure, dilated cardiomyopathy…).</a:t>
            </a:r>
          </a:p>
          <a:p>
            <a:r>
              <a:rPr lang="en-US" dirty="0">
                <a:solidFill>
                  <a:schemeClr val="bg1"/>
                </a:solidFill>
                <a:latin typeface="Garamond" panose="02020404030301010803" pitchFamily="18" charset="0"/>
              </a:rPr>
              <a:t>CXR shows the cardiac silhouette which includes the contribution of the pericardium. Thus, a pathology within the pericardial space also causes enlargement of the cardiac silhouette on CXR.</a:t>
            </a:r>
          </a:p>
          <a:p>
            <a:r>
              <a:rPr lang="en-US" dirty="0">
                <a:solidFill>
                  <a:schemeClr val="bg1"/>
                </a:solidFill>
                <a:latin typeface="Garamond" panose="02020404030301010803" pitchFamily="18" charset="0"/>
              </a:rPr>
              <a:t>The cardiac size on CXR is best assessed by the cardio-thoracic ratio.</a:t>
            </a:r>
          </a:p>
          <a:p>
            <a:r>
              <a:rPr lang="en-US" dirty="0">
                <a:solidFill>
                  <a:schemeClr val="bg1"/>
                </a:solidFill>
                <a:latin typeface="Garamond" panose="02020404030301010803" pitchFamily="18" charset="0"/>
              </a:rPr>
              <a:t>Muscle or pericardial effusion</a:t>
            </a:r>
          </a:p>
        </p:txBody>
      </p:sp>
    </p:spTree>
    <p:extLst>
      <p:ext uri="{BB962C8B-B14F-4D97-AF65-F5344CB8AC3E}">
        <p14:creationId xmlns:p14="http://schemas.microsoft.com/office/powerpoint/2010/main" val="1720063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Cardiothoracic ratio</a:t>
            </a:r>
          </a:p>
        </p:txBody>
      </p:sp>
      <p:sp>
        <p:nvSpPr>
          <p:cNvPr id="3" name="Content Placeholder 2"/>
          <p:cNvSpPr>
            <a:spLocks noGrp="1"/>
          </p:cNvSpPr>
          <p:nvPr>
            <p:ph idx="1"/>
          </p:nvPr>
        </p:nvSpPr>
        <p:spPr>
          <a:xfrm>
            <a:off x="838200" y="1825625"/>
            <a:ext cx="4213860" cy="4351338"/>
          </a:xfrm>
        </p:spPr>
        <p:txBody>
          <a:bodyPr/>
          <a:lstStyle/>
          <a:p>
            <a:r>
              <a:rPr lang="en-US" dirty="0">
                <a:solidFill>
                  <a:schemeClr val="bg1"/>
                </a:solidFill>
                <a:latin typeface="Garamond" panose="02020404030301010803" pitchFamily="18" charset="0"/>
              </a:rPr>
              <a:t>CTR = (A+B) / C</a:t>
            </a:r>
          </a:p>
          <a:p>
            <a:r>
              <a:rPr lang="en-US" dirty="0">
                <a:solidFill>
                  <a:schemeClr val="bg1"/>
                </a:solidFill>
                <a:latin typeface="Garamond" panose="02020404030301010803" pitchFamily="18" charset="0"/>
              </a:rPr>
              <a:t>it should not exceed 0.5 in adults and 0.6 in children.</a:t>
            </a:r>
          </a:p>
          <a:p>
            <a:r>
              <a:rPr lang="en-US" dirty="0">
                <a:solidFill>
                  <a:schemeClr val="bg1"/>
                </a:solidFill>
                <a:latin typeface="Garamond" panose="02020404030301010803" pitchFamily="18" charset="0"/>
              </a:rPr>
              <a:t>CTR should be assessed on PA films only, not AP. Why?</a:t>
            </a:r>
          </a:p>
          <a:p>
            <a:endParaRPr lang="en-US" dirty="0">
              <a:solidFill>
                <a:schemeClr val="bg1"/>
              </a:solidFill>
              <a:latin typeface="Garamond" panose="02020404030301010803" pitchFamily="18" charset="0"/>
            </a:endParaRPr>
          </a:p>
        </p:txBody>
      </p:sp>
      <p:pic>
        <p:nvPicPr>
          <p:cNvPr id="4098" name="Picture 2" descr="http://www.scielo.br/img/revistas/jbn/v36n2/0101-2800-jbn-36-02-0171-gf01-en.jpg">
            <a:extLst>
              <a:ext uri="{FF2B5EF4-FFF2-40B4-BE49-F238E27FC236}">
                <a16:creationId xmlns:a16="http://schemas.microsoft.com/office/drawing/2014/main" id="{07AA788E-CF6D-4DC9-87E7-DE70DDDBE4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540" y="0"/>
            <a:ext cx="6704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ypes       Kerley A line             Kerley B line                    Kerley C lineThin                      Thin, transv...">
            <a:extLst>
              <a:ext uri="{FF2B5EF4-FFF2-40B4-BE49-F238E27FC236}">
                <a16:creationId xmlns:a16="http://schemas.microsoft.com/office/drawing/2014/main" id="{35BC2DF0-8866-40A9-A722-F828E7410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082" y="4571042"/>
            <a:ext cx="3046095" cy="228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65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58B9-FF62-42B9-BE0E-787388BDF791}"/>
              </a:ext>
            </a:extLst>
          </p:cNvPr>
          <p:cNvSpPr>
            <a:spLocks noGrp="1"/>
          </p:cNvSpPr>
          <p:nvPr>
            <p:ph type="title"/>
          </p:nvPr>
        </p:nvSpPr>
        <p:spPr/>
        <p:txBody>
          <a:bodyPr/>
          <a:lstStyle/>
          <a:p>
            <a:r>
              <a:rPr lang="en-US" dirty="0">
                <a:solidFill>
                  <a:schemeClr val="bg1"/>
                </a:solidFill>
                <a:latin typeface="Garamond" panose="02020404030301010803" pitchFamily="18" charset="0"/>
              </a:rPr>
              <a:t>PA vs. AP; cardiac size</a:t>
            </a:r>
          </a:p>
        </p:txBody>
      </p:sp>
      <p:pic>
        <p:nvPicPr>
          <p:cNvPr id="5" name="Content Placeholder 4">
            <a:extLst>
              <a:ext uri="{FF2B5EF4-FFF2-40B4-BE49-F238E27FC236}">
                <a16:creationId xmlns:a16="http://schemas.microsoft.com/office/drawing/2014/main" id="{94266D13-24D7-4BBD-9A65-1A5B7C7EA5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321"/>
            <a:ext cx="12191153" cy="5440680"/>
          </a:xfrm>
        </p:spPr>
      </p:pic>
    </p:spTree>
    <p:extLst>
      <p:ext uri="{BB962C8B-B14F-4D97-AF65-F5344CB8AC3E}">
        <p14:creationId xmlns:p14="http://schemas.microsoft.com/office/powerpoint/2010/main" val="23960728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Pericardial effusion</a:t>
            </a:r>
          </a:p>
        </p:txBody>
      </p:sp>
      <p:sp>
        <p:nvSpPr>
          <p:cNvPr id="3" name="Content Placeholder 2"/>
          <p:cNvSpPr>
            <a:spLocks noGrp="1"/>
          </p:cNvSpPr>
          <p:nvPr>
            <p:ph idx="1"/>
          </p:nvPr>
        </p:nvSpPr>
        <p:spPr>
          <a:xfrm>
            <a:off x="838200" y="1825625"/>
            <a:ext cx="4483608" cy="4351338"/>
          </a:xfrm>
        </p:spPr>
        <p:txBody>
          <a:bodyPr/>
          <a:lstStyle/>
          <a:p>
            <a:r>
              <a:rPr lang="en-US" dirty="0">
                <a:solidFill>
                  <a:schemeClr val="bg1"/>
                </a:solidFill>
                <a:latin typeface="Garamond" panose="02020404030301010803" pitchFamily="18" charset="0"/>
              </a:rPr>
              <a:t>Accumulation of fluid within the pericardial space.</a:t>
            </a:r>
          </a:p>
          <a:p>
            <a:r>
              <a:rPr lang="en-US" dirty="0">
                <a:solidFill>
                  <a:schemeClr val="bg1"/>
                </a:solidFill>
                <a:latin typeface="Garamond" panose="02020404030301010803" pitchFamily="18" charset="0"/>
              </a:rPr>
              <a:t>Also causes enlargement of the cardiac silhouette, despite the heart being of normal dimensions.</a:t>
            </a:r>
          </a:p>
        </p:txBody>
      </p:sp>
      <p:pic>
        <p:nvPicPr>
          <p:cNvPr id="6146" name="Picture 2" descr="http://img.webmd.com/dtmcms/live/webmd/consumer_assets/site_images/media/medical/hw/h9991645_001.jpg">
            <a:extLst>
              <a:ext uri="{FF2B5EF4-FFF2-40B4-BE49-F238E27FC236}">
                <a16:creationId xmlns:a16="http://schemas.microsoft.com/office/drawing/2014/main" id="{AD4A47F7-587B-408A-8C0C-618D489F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808" y="1188720"/>
            <a:ext cx="6870192"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35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A228-57C8-4EB2-B3E3-28DBAD5523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20FFCF-5641-4E0B-87A7-650FB1F1153C}"/>
              </a:ext>
            </a:extLst>
          </p:cNvPr>
          <p:cNvSpPr>
            <a:spLocks noGrp="1"/>
          </p:cNvSpPr>
          <p:nvPr>
            <p:ph idx="1"/>
          </p:nvPr>
        </p:nvSpPr>
        <p:spPr>
          <a:xfrm>
            <a:off x="838200" y="1825625"/>
            <a:ext cx="4957763" cy="4351338"/>
          </a:xfrm>
        </p:spPr>
        <p:txBody>
          <a:bodyPr/>
          <a:lstStyle/>
          <a:p>
            <a:r>
              <a:rPr lang="en-US" dirty="0">
                <a:solidFill>
                  <a:schemeClr val="bg1"/>
                </a:solidFill>
                <a:latin typeface="Garamond" panose="02020404030301010803" pitchFamily="18" charset="0"/>
              </a:rPr>
              <a:t>Effusion or cardiomegaly?</a:t>
            </a:r>
          </a:p>
          <a:p>
            <a:r>
              <a:rPr lang="en-US" dirty="0">
                <a:solidFill>
                  <a:schemeClr val="bg1"/>
                </a:solidFill>
                <a:latin typeface="Garamond" panose="02020404030301010803" pitchFamily="18" charset="0"/>
              </a:rPr>
              <a:t>What modality/modalities of imaging can help with the answer?</a:t>
            </a:r>
          </a:p>
          <a:p>
            <a:r>
              <a:rPr lang="en-US" dirty="0">
                <a:solidFill>
                  <a:schemeClr val="bg1"/>
                </a:solidFill>
                <a:latin typeface="Garamond" panose="02020404030301010803" pitchFamily="18" charset="0"/>
              </a:rPr>
              <a:t>1-echo </a:t>
            </a:r>
          </a:p>
          <a:p>
            <a:r>
              <a:rPr lang="en-US" dirty="0">
                <a:solidFill>
                  <a:schemeClr val="bg1"/>
                </a:solidFill>
                <a:latin typeface="Garamond" panose="02020404030301010803" pitchFamily="18" charset="0"/>
              </a:rPr>
              <a:t>2- ECG ( v1 )</a:t>
            </a:r>
          </a:p>
          <a:p>
            <a:r>
              <a:rPr lang="en-US" dirty="0">
                <a:solidFill>
                  <a:schemeClr val="bg1"/>
                </a:solidFill>
                <a:latin typeface="Garamond" panose="02020404030301010803" pitchFamily="18" charset="0"/>
              </a:rPr>
              <a:t>3 -heart sound ( muffled </a:t>
            </a:r>
          </a:p>
          <a:p>
            <a:r>
              <a:rPr lang="en-US" dirty="0">
                <a:solidFill>
                  <a:schemeClr val="bg1"/>
                </a:solidFill>
                <a:latin typeface="Garamond" panose="02020404030301010803" pitchFamily="18" charset="0"/>
              </a:rPr>
              <a:t>Ct</a:t>
            </a:r>
          </a:p>
        </p:txBody>
      </p:sp>
      <p:pic>
        <p:nvPicPr>
          <p:cNvPr id="7170" name="Picture 2" descr="https://images.radiopaedia.org/images/19988842/bad8c658070296082f32813ce0d744_jumbo.jpeg">
            <a:extLst>
              <a:ext uri="{FF2B5EF4-FFF2-40B4-BE49-F238E27FC236}">
                <a16:creationId xmlns:a16="http://schemas.microsoft.com/office/drawing/2014/main" id="{226D3F06-C65D-4189-88EC-39982B5C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0"/>
            <a:ext cx="6396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52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D62-FC45-469D-92CE-B484B3607D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0D2D33-CFB0-4A51-9D6A-41D473EDEB46}"/>
              </a:ext>
            </a:extLst>
          </p:cNvPr>
          <p:cNvSpPr>
            <a:spLocks noGrp="1"/>
          </p:cNvSpPr>
          <p:nvPr>
            <p:ph idx="1"/>
          </p:nvPr>
        </p:nvSpPr>
        <p:spPr/>
        <p:txBody>
          <a:bodyPr/>
          <a:lstStyle/>
          <a:p>
            <a:endParaRPr lang="en-US"/>
          </a:p>
        </p:txBody>
      </p:sp>
      <p:pic>
        <p:nvPicPr>
          <p:cNvPr id="20482" name="Picture 2" descr="https://i.pinimg.com/originals/97/7a/73/977a73f00a184fb77824e467307cafa3.jpg">
            <a:extLst>
              <a:ext uri="{FF2B5EF4-FFF2-40B4-BE49-F238E27FC236}">
                <a16:creationId xmlns:a16="http://schemas.microsoft.com/office/drawing/2014/main" id="{E8F3DC2A-503A-4CF0-81B9-2788A1D1C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713"/>
            <a:ext cx="12192000" cy="5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573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27A7-182A-4502-BD33-75598BBE68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D6CABA-4647-4580-895E-F911FC721428}"/>
              </a:ext>
            </a:extLst>
          </p:cNvPr>
          <p:cNvSpPr>
            <a:spLocks noGrp="1"/>
          </p:cNvSpPr>
          <p:nvPr>
            <p:ph idx="1"/>
          </p:nvPr>
        </p:nvSpPr>
        <p:spPr/>
        <p:txBody>
          <a:bodyPr/>
          <a:lstStyle/>
          <a:p>
            <a:endParaRPr lang="en-US"/>
          </a:p>
        </p:txBody>
      </p:sp>
      <p:pic>
        <p:nvPicPr>
          <p:cNvPr id="8194" name="Picture 2" descr="http://img.medscapestatic.com/pi/meds/ckb/87/34987tn.jpg">
            <a:extLst>
              <a:ext uri="{FF2B5EF4-FFF2-40B4-BE49-F238E27FC236}">
                <a16:creationId xmlns:a16="http://schemas.microsoft.com/office/drawing/2014/main" id="{E4BD139E-0E33-41A4-B28C-BF0887E0C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996" y="0"/>
            <a:ext cx="987136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565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Pulmonary embolism</a:t>
            </a:r>
          </a:p>
        </p:txBody>
      </p:sp>
      <p:sp>
        <p:nvSpPr>
          <p:cNvPr id="3" name="Content Placeholder 2"/>
          <p:cNvSpPr>
            <a:spLocks noGrp="1"/>
          </p:cNvSpPr>
          <p:nvPr>
            <p:ph idx="1"/>
          </p:nvPr>
        </p:nvSpPr>
        <p:spPr>
          <a:xfrm>
            <a:off x="838200" y="1825625"/>
            <a:ext cx="4671060" cy="4351338"/>
          </a:xfrm>
        </p:spPr>
        <p:txBody>
          <a:bodyPr>
            <a:normAutofit/>
          </a:bodyPr>
          <a:lstStyle/>
          <a:p>
            <a:r>
              <a:rPr lang="en-US" dirty="0">
                <a:solidFill>
                  <a:schemeClr val="bg1"/>
                </a:solidFill>
                <a:latin typeface="Garamond" panose="02020404030301010803" pitchFamily="18" charset="0"/>
              </a:rPr>
              <a:t>The presence of a clot or thrombus within one of the main pulmonary arteries or their branches.</a:t>
            </a:r>
          </a:p>
          <a:p>
            <a:r>
              <a:rPr lang="en-US" dirty="0">
                <a:solidFill>
                  <a:schemeClr val="bg1"/>
                </a:solidFill>
                <a:latin typeface="Garamond" panose="02020404030301010803" pitchFamily="18" charset="0"/>
              </a:rPr>
              <a:t>The source of the thrombus is usually a lower limb deep vein thrombus.</a:t>
            </a:r>
          </a:p>
          <a:p>
            <a:r>
              <a:rPr lang="en-US" dirty="0">
                <a:solidFill>
                  <a:schemeClr val="bg1"/>
                </a:solidFill>
                <a:latin typeface="Garamond" panose="02020404030301010803" pitchFamily="18" charset="0"/>
              </a:rPr>
              <a:t>The most common CXR finding in acute PE is a normal CXR.</a:t>
            </a:r>
          </a:p>
        </p:txBody>
      </p:sp>
      <p:pic>
        <p:nvPicPr>
          <p:cNvPr id="10242" name="Picture 2" descr="Image result for pulmonary artery">
            <a:extLst>
              <a:ext uri="{FF2B5EF4-FFF2-40B4-BE49-F238E27FC236}">
                <a16:creationId xmlns:a16="http://schemas.microsoft.com/office/drawing/2014/main" id="{D96BA3B9-12FF-4C16-B7D0-3B2C34640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033" y="1198244"/>
            <a:ext cx="6395967"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63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8798-0227-43B9-B8A6-C9505A1498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828823-CC7E-448B-8B11-D4E819772913}"/>
              </a:ext>
            </a:extLst>
          </p:cNvPr>
          <p:cNvSpPr>
            <a:spLocks noGrp="1"/>
          </p:cNvSpPr>
          <p:nvPr>
            <p:ph idx="1"/>
          </p:nvPr>
        </p:nvSpPr>
        <p:spPr>
          <a:xfrm>
            <a:off x="838200" y="1825625"/>
            <a:ext cx="2796540" cy="4351338"/>
          </a:xfrm>
        </p:spPr>
        <p:txBody>
          <a:bodyPr/>
          <a:lstStyle/>
          <a:p>
            <a:r>
              <a:rPr lang="en-US" dirty="0">
                <a:solidFill>
                  <a:schemeClr val="bg1"/>
                </a:solidFill>
                <a:latin typeface="Garamond" panose="02020404030301010803" pitchFamily="18" charset="0"/>
              </a:rPr>
              <a:t>Alveolar or interstitial? </a:t>
            </a:r>
          </a:p>
          <a:p>
            <a:pPr marL="0" indent="0">
              <a:buNone/>
            </a:pPr>
            <a:endParaRPr lang="en-US" dirty="0">
              <a:solidFill>
                <a:schemeClr val="bg1"/>
              </a:solidFill>
              <a:latin typeface="Garamond" panose="02020404030301010803" pitchFamily="18" charset="0"/>
            </a:endParaRPr>
          </a:p>
        </p:txBody>
      </p:sp>
      <p:pic>
        <p:nvPicPr>
          <p:cNvPr id="22530" name="Picture 2" descr="https://images.radiopaedia.org/images/25532/6f45fa3f09133989ad4e38295b2aee_jumbo.jpg">
            <a:extLst>
              <a:ext uri="{FF2B5EF4-FFF2-40B4-BE49-F238E27FC236}">
                <a16:creationId xmlns:a16="http://schemas.microsoft.com/office/drawing/2014/main" id="{AED73394-0BBB-43FE-86C3-F6EC9B050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493" y="0"/>
            <a:ext cx="8359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82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a:xfrm>
            <a:off x="838200" y="1825625"/>
            <a:ext cx="10515600" cy="4351338"/>
          </a:xfrm>
        </p:spPr>
        <p:txBody>
          <a:bodyPr>
            <a:normAutofit/>
          </a:bodyPr>
          <a:lstStyle/>
          <a:p>
            <a:r>
              <a:rPr lang="en-US" dirty="0">
                <a:solidFill>
                  <a:schemeClr val="bg1"/>
                </a:solidFill>
                <a:latin typeface="Garamond" panose="02020404030301010803" pitchFamily="18" charset="0"/>
              </a:rPr>
              <a:t>The best imaging modality for the diagnosis of PE is chest CT angiogram.</a:t>
            </a:r>
          </a:p>
          <a:p>
            <a:r>
              <a:rPr lang="en-US" dirty="0">
                <a:solidFill>
                  <a:schemeClr val="bg1"/>
                </a:solidFill>
                <a:latin typeface="Garamond" panose="02020404030301010803" pitchFamily="18" charset="0"/>
              </a:rPr>
              <a:t>CXR is usually performed to rule out other possible causes of the patients symptoms, such as pneumonia.</a:t>
            </a:r>
          </a:p>
        </p:txBody>
      </p:sp>
    </p:spTree>
    <p:extLst>
      <p:ext uri="{BB962C8B-B14F-4D97-AF65-F5344CB8AC3E}">
        <p14:creationId xmlns:p14="http://schemas.microsoft.com/office/powerpoint/2010/main" val="1294849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5" name="Content Placeholder 4">
            <a:extLst>
              <a:ext uri="{FF2B5EF4-FFF2-40B4-BE49-F238E27FC236}">
                <a16:creationId xmlns:a16="http://schemas.microsoft.com/office/drawing/2014/main" id="{37FC4361-7C45-49B4-B969-29A6FA75A39A}"/>
              </a:ext>
            </a:extLst>
          </p:cNvPr>
          <p:cNvSpPr>
            <a:spLocks noGrp="1"/>
          </p:cNvSpPr>
          <p:nvPr>
            <p:ph idx="1"/>
          </p:nvPr>
        </p:nvSpPr>
        <p:spPr/>
        <p:txBody>
          <a:bodyPr/>
          <a:lstStyle/>
          <a:p>
            <a:endParaRPr lang="en-US"/>
          </a:p>
        </p:txBody>
      </p:sp>
      <p:pic>
        <p:nvPicPr>
          <p:cNvPr id="12290" name="Picture 2" descr="https://i.pinimg.com/originals/33/4e/83/334e833f440f39bac4a2a7cc42173612.jpg">
            <a:extLst>
              <a:ext uri="{FF2B5EF4-FFF2-40B4-BE49-F238E27FC236}">
                <a16:creationId xmlns:a16="http://schemas.microsoft.com/office/drawing/2014/main" id="{1C9B072B-A31F-43A3-8804-7FAE2A58A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460" y="24288"/>
            <a:ext cx="9418320" cy="678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15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mages.radiopaedia.org/images/807534/3e13e7f3906016c1d0e78e8cc31058_big_gallery.jpg">
            <a:extLst>
              <a:ext uri="{FF2B5EF4-FFF2-40B4-BE49-F238E27FC236}">
                <a16:creationId xmlns:a16="http://schemas.microsoft.com/office/drawing/2014/main" id="{520ABC3F-2529-4855-81DD-FF7EFF463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20" y="-1089660"/>
            <a:ext cx="8488680" cy="848868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4731657" y="3352800"/>
            <a:ext cx="1017636" cy="522514"/>
          </a:xfrm>
          <a:custGeom>
            <a:avLst/>
            <a:gdLst>
              <a:gd name="connsiteX0" fmla="*/ 537029 w 1017636"/>
              <a:gd name="connsiteY0" fmla="*/ 0 h 522514"/>
              <a:gd name="connsiteX1" fmla="*/ 841829 w 1017636"/>
              <a:gd name="connsiteY1" fmla="*/ 43543 h 522514"/>
              <a:gd name="connsiteX2" fmla="*/ 1001486 w 1017636"/>
              <a:gd name="connsiteY2" fmla="*/ 87086 h 522514"/>
              <a:gd name="connsiteX3" fmla="*/ 1016000 w 1017636"/>
              <a:gd name="connsiteY3" fmla="*/ 130629 h 522514"/>
              <a:gd name="connsiteX4" fmla="*/ 943429 w 1017636"/>
              <a:gd name="connsiteY4" fmla="*/ 203200 h 522514"/>
              <a:gd name="connsiteX5" fmla="*/ 711200 w 1017636"/>
              <a:gd name="connsiteY5" fmla="*/ 290286 h 522514"/>
              <a:gd name="connsiteX6" fmla="*/ 449943 w 1017636"/>
              <a:gd name="connsiteY6" fmla="*/ 391886 h 522514"/>
              <a:gd name="connsiteX7" fmla="*/ 304800 w 1017636"/>
              <a:gd name="connsiteY7" fmla="*/ 449943 h 522514"/>
              <a:gd name="connsiteX8" fmla="*/ 0 w 1017636"/>
              <a:gd name="connsiteY8" fmla="*/ 522514 h 522514"/>
              <a:gd name="connsiteX9" fmla="*/ 72572 w 1017636"/>
              <a:gd name="connsiteY9" fmla="*/ 493486 h 522514"/>
              <a:gd name="connsiteX10" fmla="*/ 130629 w 1017636"/>
              <a:gd name="connsiteY10" fmla="*/ 464457 h 522514"/>
              <a:gd name="connsiteX11" fmla="*/ 275772 w 1017636"/>
              <a:gd name="connsiteY11" fmla="*/ 435429 h 522514"/>
              <a:gd name="connsiteX12" fmla="*/ 319314 w 1017636"/>
              <a:gd name="connsiteY12" fmla="*/ 420914 h 522514"/>
              <a:gd name="connsiteX13" fmla="*/ 377372 w 1017636"/>
              <a:gd name="connsiteY13" fmla="*/ 406400 h 522514"/>
              <a:gd name="connsiteX14" fmla="*/ 478972 w 1017636"/>
              <a:gd name="connsiteY14" fmla="*/ 362857 h 522514"/>
              <a:gd name="connsiteX15" fmla="*/ 522514 w 1017636"/>
              <a:gd name="connsiteY15" fmla="*/ 333829 h 522514"/>
              <a:gd name="connsiteX16" fmla="*/ 609600 w 1017636"/>
              <a:gd name="connsiteY16" fmla="*/ 304800 h 522514"/>
              <a:gd name="connsiteX17" fmla="*/ 667657 w 1017636"/>
              <a:gd name="connsiteY17" fmla="*/ 159657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7636" h="522514">
                <a:moveTo>
                  <a:pt x="537029" y="0"/>
                </a:moveTo>
                <a:cubicBezTo>
                  <a:pt x="734573" y="39509"/>
                  <a:pt x="633035" y="24562"/>
                  <a:pt x="841829" y="43543"/>
                </a:cubicBezTo>
                <a:cubicBezTo>
                  <a:pt x="972786" y="76282"/>
                  <a:pt x="920095" y="59954"/>
                  <a:pt x="1001486" y="87086"/>
                </a:cubicBezTo>
                <a:cubicBezTo>
                  <a:pt x="1006324" y="101600"/>
                  <a:pt x="1022842" y="116945"/>
                  <a:pt x="1016000" y="130629"/>
                </a:cubicBezTo>
                <a:cubicBezTo>
                  <a:pt x="1000701" y="161228"/>
                  <a:pt x="971096" y="183078"/>
                  <a:pt x="943429" y="203200"/>
                </a:cubicBezTo>
                <a:cubicBezTo>
                  <a:pt x="874898" y="253041"/>
                  <a:pt x="788238" y="262772"/>
                  <a:pt x="711200" y="290286"/>
                </a:cubicBezTo>
                <a:cubicBezTo>
                  <a:pt x="623204" y="321713"/>
                  <a:pt x="536912" y="357720"/>
                  <a:pt x="449943" y="391886"/>
                </a:cubicBezTo>
                <a:cubicBezTo>
                  <a:pt x="401443" y="410939"/>
                  <a:pt x="354710" y="434970"/>
                  <a:pt x="304800" y="449943"/>
                </a:cubicBezTo>
                <a:cubicBezTo>
                  <a:pt x="107847" y="509029"/>
                  <a:pt x="209354" y="484450"/>
                  <a:pt x="0" y="522514"/>
                </a:cubicBezTo>
                <a:cubicBezTo>
                  <a:pt x="24191" y="512838"/>
                  <a:pt x="48763" y="504067"/>
                  <a:pt x="72572" y="493486"/>
                </a:cubicBezTo>
                <a:cubicBezTo>
                  <a:pt x="92344" y="484699"/>
                  <a:pt x="109825" y="470401"/>
                  <a:pt x="130629" y="464457"/>
                </a:cubicBezTo>
                <a:cubicBezTo>
                  <a:pt x="178070" y="450903"/>
                  <a:pt x="227696" y="446523"/>
                  <a:pt x="275772" y="435429"/>
                </a:cubicBezTo>
                <a:cubicBezTo>
                  <a:pt x="290679" y="431989"/>
                  <a:pt x="304603" y="425117"/>
                  <a:pt x="319314" y="420914"/>
                </a:cubicBezTo>
                <a:cubicBezTo>
                  <a:pt x="338495" y="415434"/>
                  <a:pt x="358019" y="411238"/>
                  <a:pt x="377372" y="406400"/>
                </a:cubicBezTo>
                <a:cubicBezTo>
                  <a:pt x="486681" y="333525"/>
                  <a:pt x="347763" y="419089"/>
                  <a:pt x="478972" y="362857"/>
                </a:cubicBezTo>
                <a:cubicBezTo>
                  <a:pt x="495005" y="355986"/>
                  <a:pt x="506574" y="340914"/>
                  <a:pt x="522514" y="333829"/>
                </a:cubicBezTo>
                <a:cubicBezTo>
                  <a:pt x="550476" y="321402"/>
                  <a:pt x="609600" y="304800"/>
                  <a:pt x="609600" y="304800"/>
                </a:cubicBezTo>
                <a:cubicBezTo>
                  <a:pt x="678392" y="201612"/>
                  <a:pt x="667657" y="252602"/>
                  <a:pt x="667657" y="15965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219872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medbullets.com/question/4008/images/massive%20pe.jpg">
            <a:extLst>
              <a:ext uri="{FF2B5EF4-FFF2-40B4-BE49-F238E27FC236}">
                <a16:creationId xmlns:a16="http://schemas.microsoft.com/office/drawing/2014/main" id="{BBC6EB57-4B59-4F33-8659-C01CEFB57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0"/>
            <a:ext cx="9132570" cy="686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312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Pathologies of lungs</a:t>
            </a:r>
          </a:p>
          <a:p>
            <a:r>
              <a:rPr lang="en-US" dirty="0">
                <a:solidFill>
                  <a:schemeClr val="bg1"/>
                </a:solidFill>
                <a:latin typeface="Garamond" panose="02020404030301010803" pitchFamily="18" charset="0"/>
              </a:rPr>
              <a:t>Pathologies of the heart and great vessels</a:t>
            </a:r>
          </a:p>
          <a:p>
            <a:r>
              <a:rPr lang="en-US" u="sng" dirty="0">
                <a:solidFill>
                  <a:schemeClr val="bg1"/>
                </a:solidFill>
                <a:latin typeface="Garamond" panose="02020404030301010803" pitchFamily="18" charset="0"/>
              </a:rPr>
              <a:t>Pathologies of pleura</a:t>
            </a:r>
          </a:p>
          <a:p>
            <a:r>
              <a:rPr lang="en-US" dirty="0">
                <a:solidFill>
                  <a:schemeClr val="bg1"/>
                </a:solidFill>
                <a:latin typeface="Garamond" panose="02020404030301010803" pitchFamily="18" charset="0"/>
              </a:rPr>
              <a:t>Pathologies of the mediastinum</a:t>
            </a:r>
          </a:p>
          <a:p>
            <a:r>
              <a:rPr lang="en-US"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33958110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Pneumothorax </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The presence of gas within the pleural space.</a:t>
            </a:r>
          </a:p>
          <a:p>
            <a:r>
              <a:rPr lang="en-US" dirty="0">
                <a:solidFill>
                  <a:schemeClr val="bg1"/>
                </a:solidFill>
                <a:latin typeface="Garamond" panose="02020404030301010803" pitchFamily="18" charset="0"/>
              </a:rPr>
              <a:t>Can be due to penetrating trauma (rib fractures, sharp objects lacerating the parietal pleura) or blunt trauma (tear of a bronchus).</a:t>
            </a:r>
          </a:p>
          <a:p>
            <a:r>
              <a:rPr lang="en-US" dirty="0">
                <a:solidFill>
                  <a:schemeClr val="bg1"/>
                </a:solidFill>
                <a:latin typeface="Garamond" panose="02020404030301010803" pitchFamily="18" charset="0"/>
              </a:rPr>
              <a:t>The identification of PMX depends on the volume of gas within the pleural space. The more the gas present, the more likely it will be seen on CXR.</a:t>
            </a:r>
          </a:p>
          <a:p>
            <a:r>
              <a:rPr lang="en-US" dirty="0">
                <a:solidFill>
                  <a:schemeClr val="bg1"/>
                </a:solidFill>
                <a:latin typeface="Garamond" panose="02020404030301010803" pitchFamily="18" charset="0"/>
              </a:rPr>
              <a:t>In case of a suspected PMX, a lateral decubitus film can help better visualize the PMX. Also, expiratory films can exaggerate the appearance of PMX.</a:t>
            </a:r>
          </a:p>
        </p:txBody>
      </p:sp>
    </p:spTree>
    <p:extLst>
      <p:ext uri="{BB962C8B-B14F-4D97-AF65-F5344CB8AC3E}">
        <p14:creationId xmlns:p14="http://schemas.microsoft.com/office/powerpoint/2010/main" val="843165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Pneumothorax </a:t>
            </a:r>
          </a:p>
        </p:txBody>
      </p:sp>
      <p:sp>
        <p:nvSpPr>
          <p:cNvPr id="3" name="Content Placeholder 2"/>
          <p:cNvSpPr>
            <a:spLocks noGrp="1"/>
          </p:cNvSpPr>
          <p:nvPr>
            <p:ph idx="1"/>
          </p:nvPr>
        </p:nvSpPr>
        <p:spPr/>
        <p:txBody>
          <a:bodyPr>
            <a:normAutofit/>
          </a:bodyPr>
          <a:lstStyle/>
          <a:p>
            <a:pPr marL="0" indent="0">
              <a:buNone/>
            </a:pPr>
            <a:r>
              <a:rPr lang="en-US" sz="3600" dirty="0">
                <a:solidFill>
                  <a:schemeClr val="bg1"/>
                </a:solidFill>
                <a:latin typeface="Garamond" panose="02020404030301010803" pitchFamily="18" charset="0"/>
              </a:rPr>
              <a:t>Signs that help identify a PMX on CXR include:</a:t>
            </a:r>
          </a:p>
          <a:p>
            <a:pPr lvl="1"/>
            <a:r>
              <a:rPr lang="en-US" sz="3200" dirty="0">
                <a:solidFill>
                  <a:schemeClr val="bg1"/>
                </a:solidFill>
                <a:latin typeface="Garamond" panose="02020404030301010803" pitchFamily="18" charset="0"/>
              </a:rPr>
              <a:t>Identification of the visceral pleural line as a thin sharp white line.</a:t>
            </a:r>
          </a:p>
          <a:p>
            <a:pPr lvl="1"/>
            <a:r>
              <a:rPr lang="en-US" sz="3200" dirty="0">
                <a:solidFill>
                  <a:schemeClr val="bg1"/>
                </a:solidFill>
                <a:latin typeface="Garamond" panose="02020404030301010803" pitchFamily="18" charset="0"/>
              </a:rPr>
              <a:t>Absence of lung markings peripheral to the visceral pleura line.</a:t>
            </a:r>
          </a:p>
          <a:p>
            <a:pPr lvl="1"/>
            <a:r>
              <a:rPr lang="en-US" sz="3200" dirty="0">
                <a:solidFill>
                  <a:schemeClr val="bg1"/>
                </a:solidFill>
                <a:latin typeface="Garamond" panose="02020404030301010803" pitchFamily="18" charset="0"/>
              </a:rPr>
              <a:t>Ipsilateral lung volume loss or even total collapse.</a:t>
            </a:r>
          </a:p>
          <a:p>
            <a:pPr lvl="1"/>
            <a:r>
              <a:rPr lang="en-US" sz="3200" dirty="0">
                <a:solidFill>
                  <a:schemeClr val="bg1"/>
                </a:solidFill>
                <a:latin typeface="Garamond" panose="02020404030301010803" pitchFamily="18" charset="0"/>
              </a:rPr>
              <a:t>Mediastinal or tracheal deviation to the contralateral side (in tension PMX).</a:t>
            </a:r>
          </a:p>
          <a:p>
            <a:endParaRPr lang="en-US" sz="36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8727375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4DA1-E745-4818-B8D0-DA1560E518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B4825C-BAE2-4F83-8E3A-AB9E5657DB30}"/>
              </a:ext>
            </a:extLst>
          </p:cNvPr>
          <p:cNvSpPr>
            <a:spLocks noGrp="1"/>
          </p:cNvSpPr>
          <p:nvPr>
            <p:ph idx="1"/>
          </p:nvPr>
        </p:nvSpPr>
        <p:spPr/>
        <p:txBody>
          <a:bodyPr/>
          <a:lstStyle/>
          <a:p>
            <a:endParaRPr lang="en-US"/>
          </a:p>
        </p:txBody>
      </p:sp>
      <p:pic>
        <p:nvPicPr>
          <p:cNvPr id="4" name="Picture 1">
            <a:extLst>
              <a:ext uri="{FF2B5EF4-FFF2-40B4-BE49-F238E27FC236}">
                <a16:creationId xmlns:a16="http://schemas.microsoft.com/office/drawing/2014/main" id="{1191581B-051F-46D5-AC86-89E9961EE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497" y="0"/>
            <a:ext cx="102010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1270439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C510-2A91-4135-B719-8D10A4243B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BF2648-2DCE-408A-8680-EB17CE4597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DB9F5E-CB99-4738-9A0F-1BBCF215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60" y="0"/>
            <a:ext cx="792985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6">
            <a:extLst>
              <a:ext uri="{FF2B5EF4-FFF2-40B4-BE49-F238E27FC236}">
                <a16:creationId xmlns:a16="http://schemas.microsoft.com/office/drawing/2014/main" id="{7D2604E0-4DC1-4543-B39E-131F1B93B954}"/>
              </a:ext>
            </a:extLst>
          </p:cNvPr>
          <p:cNvSpPr txBox="1">
            <a:spLocks noChangeArrowheads="1"/>
          </p:cNvSpPr>
          <p:nvPr/>
        </p:nvSpPr>
        <p:spPr bwMode="auto">
          <a:xfrm>
            <a:off x="7420293" y="5724943"/>
            <a:ext cx="1913001"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eaLnBrk="1" hangingPunct="1"/>
            <a:r>
              <a:rPr lang="en-GB" altLang="en-US" sz="3200" dirty="0">
                <a:solidFill>
                  <a:srgbClr val="FF0000"/>
                </a:solidFill>
                <a:latin typeface="Garamond" panose="02020404030301010803" pitchFamily="18" charset="0"/>
              </a:rPr>
              <a:t>Expiration</a:t>
            </a:r>
          </a:p>
        </p:txBody>
      </p:sp>
      <p:sp>
        <p:nvSpPr>
          <p:cNvPr id="6" name="Text Box 6">
            <a:extLst>
              <a:ext uri="{FF2B5EF4-FFF2-40B4-BE49-F238E27FC236}">
                <a16:creationId xmlns:a16="http://schemas.microsoft.com/office/drawing/2014/main" id="{0503A40F-9977-48B4-B9DD-0D3AD2235403}"/>
              </a:ext>
            </a:extLst>
          </p:cNvPr>
          <p:cNvSpPr txBox="1">
            <a:spLocks noChangeArrowheads="1"/>
          </p:cNvSpPr>
          <p:nvPr/>
        </p:nvSpPr>
        <p:spPr bwMode="auto">
          <a:xfrm>
            <a:off x="3114993" y="5717323"/>
            <a:ext cx="1929031"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eaLnBrk="1" hangingPunct="1"/>
            <a:r>
              <a:rPr lang="en-GB" altLang="en-US" sz="3200" dirty="0">
                <a:solidFill>
                  <a:srgbClr val="FF0000"/>
                </a:solidFill>
                <a:latin typeface="Garamond" panose="02020404030301010803" pitchFamily="18" charset="0"/>
              </a:rPr>
              <a:t>Inspiration</a:t>
            </a:r>
          </a:p>
        </p:txBody>
      </p:sp>
    </p:spTree>
    <p:extLst>
      <p:ext uri="{BB962C8B-B14F-4D97-AF65-F5344CB8AC3E}">
        <p14:creationId xmlns:p14="http://schemas.microsoft.com/office/powerpoint/2010/main" val="24057615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B6A99-EAD6-40EF-9C1A-65838BBA44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7C4251-5270-4030-ABC6-1129F2F9D3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2E61E8-D74B-4D93-B8FC-9E4D1621B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0"/>
            <a:ext cx="824865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 name="Group 5">
            <a:extLst>
              <a:ext uri="{FF2B5EF4-FFF2-40B4-BE49-F238E27FC236}">
                <a16:creationId xmlns:a16="http://schemas.microsoft.com/office/drawing/2014/main" id="{DD2607B0-3CD1-4C4A-A318-6EEFBD61822C}"/>
              </a:ext>
            </a:extLst>
          </p:cNvPr>
          <p:cNvGrpSpPr>
            <a:grpSpLocks/>
          </p:cNvGrpSpPr>
          <p:nvPr/>
        </p:nvGrpSpPr>
        <p:grpSpPr bwMode="auto">
          <a:xfrm>
            <a:off x="4953793" y="2675313"/>
            <a:ext cx="2284413" cy="608013"/>
            <a:chOff x="2256" y="1680"/>
            <a:chExt cx="1439" cy="383"/>
          </a:xfrm>
        </p:grpSpPr>
        <p:sp>
          <p:nvSpPr>
            <p:cNvPr id="6" name="Line 6">
              <a:extLst>
                <a:ext uri="{FF2B5EF4-FFF2-40B4-BE49-F238E27FC236}">
                  <a16:creationId xmlns:a16="http://schemas.microsoft.com/office/drawing/2014/main" id="{ADFF44C4-4A22-431C-AD21-3D503CB3CD44}"/>
                </a:ext>
              </a:extLst>
            </p:cNvPr>
            <p:cNvSpPr>
              <a:spLocks noChangeShapeType="1"/>
            </p:cNvSpPr>
            <p:nvPr/>
          </p:nvSpPr>
          <p:spPr bwMode="auto">
            <a:xfrm flipH="1" flipV="1">
              <a:off x="2255" y="1775"/>
              <a:ext cx="50" cy="290"/>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7">
              <a:extLst>
                <a:ext uri="{FF2B5EF4-FFF2-40B4-BE49-F238E27FC236}">
                  <a16:creationId xmlns:a16="http://schemas.microsoft.com/office/drawing/2014/main" id="{D4D714CE-1F22-4D68-8E55-1F3EB97FE04F}"/>
                </a:ext>
              </a:extLst>
            </p:cNvPr>
            <p:cNvSpPr>
              <a:spLocks noChangeShapeType="1"/>
            </p:cNvSpPr>
            <p:nvPr/>
          </p:nvSpPr>
          <p:spPr bwMode="auto">
            <a:xfrm flipH="1" flipV="1">
              <a:off x="3647" y="1727"/>
              <a:ext cx="50" cy="290"/>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8">
              <a:extLst>
                <a:ext uri="{FF2B5EF4-FFF2-40B4-BE49-F238E27FC236}">
                  <a16:creationId xmlns:a16="http://schemas.microsoft.com/office/drawing/2014/main" id="{81BC1423-C8CB-4664-BF1F-562F02650242}"/>
                </a:ext>
              </a:extLst>
            </p:cNvPr>
            <p:cNvSpPr>
              <a:spLocks noChangeShapeType="1"/>
            </p:cNvSpPr>
            <p:nvPr/>
          </p:nvSpPr>
          <p:spPr bwMode="auto">
            <a:xfrm flipV="1">
              <a:off x="2976" y="1679"/>
              <a:ext cx="1" cy="290"/>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92607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8798-0227-43B9-B8A6-C9505A1498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828823-CC7E-448B-8B11-D4E819772913}"/>
              </a:ext>
            </a:extLst>
          </p:cNvPr>
          <p:cNvSpPr>
            <a:spLocks noGrp="1"/>
          </p:cNvSpPr>
          <p:nvPr>
            <p:ph idx="1"/>
          </p:nvPr>
        </p:nvSpPr>
        <p:spPr>
          <a:xfrm>
            <a:off x="838200" y="1825625"/>
            <a:ext cx="2796540" cy="4351338"/>
          </a:xfrm>
        </p:spPr>
        <p:txBody>
          <a:bodyPr/>
          <a:lstStyle/>
          <a:p>
            <a:r>
              <a:rPr lang="en-US" dirty="0">
                <a:solidFill>
                  <a:schemeClr val="bg1"/>
                </a:solidFill>
                <a:latin typeface="Garamond" panose="02020404030301010803" pitchFamily="18" charset="0"/>
              </a:rPr>
              <a:t>Alveolar or interstitial?</a:t>
            </a:r>
          </a:p>
          <a:p>
            <a:r>
              <a:rPr lang="en-US" dirty="0">
                <a:solidFill>
                  <a:schemeClr val="bg1"/>
                </a:solidFill>
                <a:latin typeface="Garamond" panose="02020404030301010803" pitchFamily="18" charset="0"/>
              </a:rPr>
              <a:t>Interstitial left (common fibrosis)</a:t>
            </a:r>
          </a:p>
          <a:p>
            <a:r>
              <a:rPr lang="en-US" dirty="0">
                <a:solidFill>
                  <a:schemeClr val="bg1"/>
                </a:solidFill>
                <a:latin typeface="Garamond" panose="02020404030301010803" pitchFamily="18" charset="0"/>
              </a:rPr>
              <a:t>Right lung transplant</a:t>
            </a:r>
          </a:p>
        </p:txBody>
      </p:sp>
      <p:pic>
        <p:nvPicPr>
          <p:cNvPr id="6" name="Picture 3">
            <a:extLst>
              <a:ext uri="{FF2B5EF4-FFF2-40B4-BE49-F238E27FC236}">
                <a16:creationId xmlns:a16="http://schemas.microsoft.com/office/drawing/2014/main" id="{F0468D2F-C608-4D0B-9D0A-7772573E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671" y="0"/>
            <a:ext cx="74583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866016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2BCA-8975-4B97-A59B-57D2361E70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0A51E3-ED3A-4A27-9653-6FCBA6EF8951}"/>
              </a:ext>
            </a:extLst>
          </p:cNvPr>
          <p:cNvSpPr>
            <a:spLocks noGrp="1"/>
          </p:cNvSpPr>
          <p:nvPr>
            <p:ph idx="1"/>
          </p:nvPr>
        </p:nvSpPr>
        <p:spPr>
          <a:xfrm>
            <a:off x="838200" y="1690688"/>
            <a:ext cx="3105150" cy="5119686"/>
          </a:xfrm>
        </p:spPr>
        <p:txBody>
          <a:bodyPr/>
          <a:lstStyle/>
          <a:p>
            <a:r>
              <a:rPr lang="en-US" dirty="0">
                <a:solidFill>
                  <a:schemeClr val="bg1"/>
                </a:solidFill>
                <a:latin typeface="Garamond" panose="02020404030301010803" pitchFamily="18" charset="0"/>
              </a:rPr>
              <a:t>What is the diagnosis? </a:t>
            </a:r>
          </a:p>
          <a:p>
            <a:r>
              <a:rPr lang="en-US" dirty="0">
                <a:solidFill>
                  <a:schemeClr val="bg1"/>
                </a:solidFill>
                <a:latin typeface="Garamond" panose="02020404030301010803" pitchFamily="18" charset="0"/>
              </a:rPr>
              <a:t>Pneumothorax </a:t>
            </a:r>
          </a:p>
          <a:p>
            <a:r>
              <a:rPr lang="en-US" dirty="0">
                <a:solidFill>
                  <a:schemeClr val="bg1"/>
                </a:solidFill>
                <a:latin typeface="Garamond" panose="02020404030301010803" pitchFamily="18" charset="0"/>
              </a:rPr>
              <a:t>would you do next for this patient? Chest tube </a:t>
            </a:r>
          </a:p>
          <a:p>
            <a:endParaRPr lang="en-US" dirty="0">
              <a:solidFill>
                <a:schemeClr val="bg1"/>
              </a:solidFill>
              <a:latin typeface="Garamond" panose="02020404030301010803" pitchFamily="18" charset="0"/>
            </a:endParaRPr>
          </a:p>
        </p:txBody>
      </p:sp>
      <p:pic>
        <p:nvPicPr>
          <p:cNvPr id="4" name="Picture 3">
            <a:extLst>
              <a:ext uri="{FF2B5EF4-FFF2-40B4-BE49-F238E27FC236}">
                <a16:creationId xmlns:a16="http://schemas.microsoft.com/office/drawing/2014/main" id="{A2F8E572-14B9-47B1-834F-2552EFD1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50" y="0"/>
            <a:ext cx="824865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80490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Pleural effusion</a:t>
            </a:r>
          </a:p>
        </p:txBody>
      </p:sp>
      <p:sp>
        <p:nvSpPr>
          <p:cNvPr id="3" name="Content Placeholder 2"/>
          <p:cNvSpPr>
            <a:spLocks noGrp="1"/>
          </p:cNvSpPr>
          <p:nvPr>
            <p:ph idx="1"/>
          </p:nvPr>
        </p:nvSpPr>
        <p:spPr/>
        <p:txBody>
          <a:bodyPr>
            <a:normAutofit lnSpcReduction="10000"/>
          </a:bodyPr>
          <a:lstStyle/>
          <a:p>
            <a:r>
              <a:rPr lang="en-US" sz="3200" dirty="0">
                <a:solidFill>
                  <a:schemeClr val="bg1"/>
                </a:solidFill>
                <a:latin typeface="Garamond" panose="02020404030301010803" pitchFamily="18" charset="0"/>
              </a:rPr>
              <a:t>The presence of abnormal fluid within the pleural space.</a:t>
            </a:r>
          </a:p>
          <a:p>
            <a:r>
              <a:rPr lang="en-US" sz="3200" dirty="0">
                <a:solidFill>
                  <a:schemeClr val="bg1"/>
                </a:solidFill>
                <a:latin typeface="Garamond" panose="02020404030301010803" pitchFamily="18" charset="0"/>
              </a:rPr>
              <a:t>It can be serous fluid, blood, …</a:t>
            </a:r>
          </a:p>
          <a:p>
            <a:r>
              <a:rPr lang="en-US" sz="3200" dirty="0">
                <a:solidFill>
                  <a:schemeClr val="bg1"/>
                </a:solidFill>
                <a:latin typeface="Garamond" panose="02020404030301010803" pitchFamily="18" charset="0"/>
              </a:rPr>
              <a:t>CXR findings include:</a:t>
            </a:r>
          </a:p>
          <a:p>
            <a:pPr lvl="1"/>
            <a:r>
              <a:rPr lang="en-US" sz="2800" dirty="0">
                <a:solidFill>
                  <a:schemeClr val="bg1"/>
                </a:solidFill>
                <a:latin typeface="Garamond" panose="02020404030301010803" pitchFamily="18" charset="0"/>
              </a:rPr>
              <a:t>Blunting of the costophrenic angles on PA and lateral films.</a:t>
            </a:r>
          </a:p>
          <a:p>
            <a:pPr lvl="1"/>
            <a:r>
              <a:rPr lang="en-US" sz="2800" dirty="0">
                <a:solidFill>
                  <a:schemeClr val="bg1"/>
                </a:solidFill>
                <a:latin typeface="Garamond" panose="02020404030301010803" pitchFamily="18" charset="0"/>
              </a:rPr>
              <a:t>Fluid within the minor and horizontal fissures.</a:t>
            </a:r>
          </a:p>
          <a:p>
            <a:pPr lvl="1"/>
            <a:r>
              <a:rPr lang="en-US" sz="2800" dirty="0">
                <a:solidFill>
                  <a:schemeClr val="bg1"/>
                </a:solidFill>
                <a:latin typeface="Garamond" panose="02020404030301010803" pitchFamily="18" charset="0"/>
              </a:rPr>
              <a:t>A large effusion may deviate the mediastinum and trachea to the opposite side.</a:t>
            </a:r>
          </a:p>
          <a:p>
            <a:r>
              <a:rPr lang="en-US" sz="3200" dirty="0">
                <a:solidFill>
                  <a:schemeClr val="bg1"/>
                </a:solidFill>
                <a:latin typeface="Garamond" panose="02020404030301010803" pitchFamily="18" charset="0"/>
              </a:rPr>
              <a:t>Lateral films are the more accurate in visualization of smaller effusions than PA films. </a:t>
            </a:r>
          </a:p>
        </p:txBody>
      </p:sp>
    </p:spTree>
    <p:extLst>
      <p:ext uri="{BB962C8B-B14F-4D97-AF65-F5344CB8AC3E}">
        <p14:creationId xmlns:p14="http://schemas.microsoft.com/office/powerpoint/2010/main" val="28896111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4" name="Picture 4">
            <a:extLst>
              <a:ext uri="{FF2B5EF4-FFF2-40B4-BE49-F238E27FC236}">
                <a16:creationId xmlns:a16="http://schemas.microsoft.com/office/drawing/2014/main" id="{BBCF42CB-0278-405E-B4E8-0C490D185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615" y="-14287"/>
            <a:ext cx="7834407"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588429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5062-A3EC-4C62-9137-AD85089FC0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07B17-F3CC-4E27-9421-3C0ED37136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ECB1BD7-65F2-45EF-91CE-A06BEEADF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57" y="0"/>
            <a:ext cx="11107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5">
            <a:extLst>
              <a:ext uri="{FF2B5EF4-FFF2-40B4-BE49-F238E27FC236}">
                <a16:creationId xmlns:a16="http://schemas.microsoft.com/office/drawing/2014/main" id="{3A31416B-67CD-46F1-8BE3-711ECAD7BC54}"/>
              </a:ext>
            </a:extLst>
          </p:cNvPr>
          <p:cNvSpPr txBox="1">
            <a:spLocks noChangeArrowheads="1"/>
          </p:cNvSpPr>
          <p:nvPr/>
        </p:nvSpPr>
        <p:spPr bwMode="auto">
          <a:xfrm>
            <a:off x="8468457" y="2055813"/>
            <a:ext cx="2027969"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sz="2800" dirty="0">
                <a:solidFill>
                  <a:schemeClr val="tx1"/>
                </a:solidFill>
                <a:latin typeface="Garamond" panose="02020404030301010803" pitchFamily="18" charset="0"/>
              </a:rPr>
              <a:t>Normal:</a:t>
            </a:r>
          </a:p>
          <a:p>
            <a:pPr algn="ctr" eaLnBrk="1" hangingPunct="1"/>
            <a:r>
              <a:rPr lang="en-GB" altLang="en-US" sz="2800" dirty="0">
                <a:solidFill>
                  <a:schemeClr val="tx1"/>
                </a:solidFill>
                <a:latin typeface="Garamond" panose="02020404030301010803" pitchFamily="18" charset="0"/>
              </a:rPr>
              <a:t>Sharp Angles</a:t>
            </a:r>
          </a:p>
        </p:txBody>
      </p:sp>
    </p:spTree>
    <p:extLst>
      <p:ext uri="{BB962C8B-B14F-4D97-AF65-F5344CB8AC3E}">
        <p14:creationId xmlns:p14="http://schemas.microsoft.com/office/powerpoint/2010/main" val="825723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BF35-4CF6-4AA6-AE72-BB3A460668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632777-7552-4D16-B6E4-0F44AD60FF7E}"/>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C5C3C1B4-B778-4586-BA91-F79139FF7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135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6" name="Straight Arrow Connector 5"/>
          <p:cNvCxnSpPr/>
          <p:nvPr/>
        </p:nvCxnSpPr>
        <p:spPr>
          <a:xfrm flipV="1">
            <a:off x="9637486" y="2148114"/>
            <a:ext cx="1872343" cy="52251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2300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FB57-CB40-464C-B9FC-239B82DF0147}"/>
              </a:ext>
            </a:extLst>
          </p:cNvPr>
          <p:cNvSpPr>
            <a:spLocks noGrp="1"/>
          </p:cNvSpPr>
          <p:nvPr>
            <p:ph type="title"/>
          </p:nvPr>
        </p:nvSpPr>
        <p:spPr/>
        <p:txBody>
          <a:bodyPr/>
          <a:lstStyle/>
          <a:p>
            <a:r>
              <a:rPr lang="en-US" dirty="0">
                <a:solidFill>
                  <a:schemeClr val="bg1"/>
                </a:solidFill>
                <a:latin typeface="Garamond" panose="02020404030301010803" pitchFamily="18" charset="0"/>
              </a:rPr>
              <a:t>What about the supine patient?</a:t>
            </a:r>
            <a:endParaRPr lang="en-US" dirty="0"/>
          </a:p>
        </p:txBody>
      </p:sp>
      <p:sp>
        <p:nvSpPr>
          <p:cNvPr id="3" name="Content Placeholder 2">
            <a:extLst>
              <a:ext uri="{FF2B5EF4-FFF2-40B4-BE49-F238E27FC236}">
                <a16:creationId xmlns:a16="http://schemas.microsoft.com/office/drawing/2014/main" id="{7A6E2C5E-CDC2-4304-BFD4-C57E2C6A7127}"/>
              </a:ext>
            </a:extLst>
          </p:cNvPr>
          <p:cNvSpPr>
            <a:spLocks noGrp="1"/>
          </p:cNvSpPr>
          <p:nvPr>
            <p:ph idx="1"/>
          </p:nvPr>
        </p:nvSpPr>
        <p:spPr>
          <a:xfrm>
            <a:off x="838200" y="1825625"/>
            <a:ext cx="4792579" cy="4351338"/>
          </a:xfrm>
        </p:spPr>
        <p:txBody>
          <a:bodyPr/>
          <a:lstStyle/>
          <a:p>
            <a:r>
              <a:rPr lang="en-US" dirty="0">
                <a:solidFill>
                  <a:schemeClr val="bg1"/>
                </a:solidFill>
                <a:latin typeface="Garamond" panose="02020404030301010803" pitchFamily="18" charset="0"/>
              </a:rPr>
              <a:t>Pneumothorax in the supine patient create the deep sulcus sign.</a:t>
            </a:r>
          </a:p>
          <a:p>
            <a:r>
              <a:rPr lang="en-US" dirty="0" err="1">
                <a:solidFill>
                  <a:schemeClr val="bg1"/>
                </a:solidFill>
                <a:latin typeface="Garamond" panose="02020404030301010803" pitchFamily="18" charset="0"/>
              </a:rPr>
              <a:t>Costopherinc</a:t>
            </a:r>
            <a:r>
              <a:rPr lang="en-US" dirty="0">
                <a:solidFill>
                  <a:schemeClr val="bg1"/>
                </a:solidFill>
                <a:latin typeface="Garamond" panose="02020404030301010803" pitchFamily="18" charset="0"/>
              </a:rPr>
              <a:t> angle</a:t>
            </a:r>
          </a:p>
        </p:txBody>
      </p:sp>
      <p:sp>
        <p:nvSpPr>
          <p:cNvPr id="4" name="Content Placeholder 2">
            <a:extLst>
              <a:ext uri="{FF2B5EF4-FFF2-40B4-BE49-F238E27FC236}">
                <a16:creationId xmlns:a16="http://schemas.microsoft.com/office/drawing/2014/main" id="{71CD7BD3-0D8A-4801-B670-FD3DE27E698B}"/>
              </a:ext>
            </a:extLst>
          </p:cNvPr>
          <p:cNvSpPr txBox="1">
            <a:spLocks/>
          </p:cNvSpPr>
          <p:nvPr/>
        </p:nvSpPr>
        <p:spPr>
          <a:xfrm>
            <a:off x="5630779" y="1825625"/>
            <a:ext cx="47925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Garamond" panose="02020404030301010803" pitchFamily="18" charset="0"/>
              </a:rPr>
              <a:t>Pleural effusion in the supine patient causes diffuse increase in the density of the hemithorax involved.</a:t>
            </a:r>
          </a:p>
        </p:txBody>
      </p:sp>
    </p:spTree>
    <p:extLst>
      <p:ext uri="{BB962C8B-B14F-4D97-AF65-F5344CB8AC3E}">
        <p14:creationId xmlns:p14="http://schemas.microsoft.com/office/powerpoint/2010/main" val="2798083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FC4E-9011-4FE9-8559-224E48C9C3DF}"/>
              </a:ext>
            </a:extLst>
          </p:cNvPr>
          <p:cNvSpPr>
            <a:spLocks noGrp="1"/>
          </p:cNvSpPr>
          <p:nvPr>
            <p:ph type="title"/>
          </p:nvPr>
        </p:nvSpPr>
        <p:spPr/>
        <p:txBody>
          <a:bodyPr/>
          <a:lstStyle/>
          <a:p>
            <a:r>
              <a:rPr lang="en-US" dirty="0">
                <a:solidFill>
                  <a:schemeClr val="bg1"/>
                </a:solidFill>
                <a:latin typeface="Garamond" panose="02020404030301010803" pitchFamily="18" charset="0"/>
              </a:rPr>
              <a:t>What about the supine patient?</a:t>
            </a:r>
          </a:p>
        </p:txBody>
      </p:sp>
      <p:sp>
        <p:nvSpPr>
          <p:cNvPr id="3" name="Content Placeholder 2">
            <a:extLst>
              <a:ext uri="{FF2B5EF4-FFF2-40B4-BE49-F238E27FC236}">
                <a16:creationId xmlns:a16="http://schemas.microsoft.com/office/drawing/2014/main" id="{656D0A81-F27C-44E0-9B1B-E9A8EC6038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7F42F55-F1EF-45F4-A4EC-AB25C11AA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392" y="1690688"/>
            <a:ext cx="5842933" cy="5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6" name="Picture 2" descr="https://images.radiopaedia.org/images/487394/361409f47321cdb1f545a7d5dec310_jumbo.jpg">
            <a:extLst>
              <a:ext uri="{FF2B5EF4-FFF2-40B4-BE49-F238E27FC236}">
                <a16:creationId xmlns:a16="http://schemas.microsoft.com/office/drawing/2014/main" id="{74EF2CE8-3814-4B69-8044-E44F574ED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6" y="1690688"/>
            <a:ext cx="5361086" cy="516731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045012" y="5979886"/>
            <a:ext cx="769274" cy="899885"/>
          </a:xfrm>
          <a:custGeom>
            <a:avLst/>
            <a:gdLst>
              <a:gd name="connsiteX0" fmla="*/ 769274 w 769274"/>
              <a:gd name="connsiteY0" fmla="*/ 130628 h 899885"/>
              <a:gd name="connsiteX1" fmla="*/ 551559 w 769274"/>
              <a:gd name="connsiteY1" fmla="*/ 101600 h 899885"/>
              <a:gd name="connsiteX2" fmla="*/ 478988 w 769274"/>
              <a:gd name="connsiteY2" fmla="*/ 72571 h 899885"/>
              <a:gd name="connsiteX3" fmla="*/ 406417 w 769274"/>
              <a:gd name="connsiteY3" fmla="*/ 58057 h 899885"/>
              <a:gd name="connsiteX4" fmla="*/ 116131 w 769274"/>
              <a:gd name="connsiteY4" fmla="*/ 101600 h 899885"/>
              <a:gd name="connsiteX5" fmla="*/ 101617 w 769274"/>
              <a:gd name="connsiteY5" fmla="*/ 145143 h 899885"/>
              <a:gd name="connsiteX6" fmla="*/ 87102 w 769274"/>
              <a:gd name="connsiteY6" fmla="*/ 246743 h 899885"/>
              <a:gd name="connsiteX7" fmla="*/ 72588 w 769274"/>
              <a:gd name="connsiteY7" fmla="*/ 290285 h 899885"/>
              <a:gd name="connsiteX8" fmla="*/ 159674 w 769274"/>
              <a:gd name="connsiteY8" fmla="*/ 725714 h 899885"/>
              <a:gd name="connsiteX9" fmla="*/ 246759 w 769274"/>
              <a:gd name="connsiteY9" fmla="*/ 798285 h 899885"/>
              <a:gd name="connsiteX10" fmla="*/ 348359 w 769274"/>
              <a:gd name="connsiteY10" fmla="*/ 827314 h 899885"/>
              <a:gd name="connsiteX11" fmla="*/ 435445 w 769274"/>
              <a:gd name="connsiteY11" fmla="*/ 856343 h 899885"/>
              <a:gd name="connsiteX12" fmla="*/ 478988 w 769274"/>
              <a:gd name="connsiteY12" fmla="*/ 870857 h 899885"/>
              <a:gd name="connsiteX13" fmla="*/ 653159 w 769274"/>
              <a:gd name="connsiteY13" fmla="*/ 812800 h 899885"/>
              <a:gd name="connsiteX14" fmla="*/ 667674 w 769274"/>
              <a:gd name="connsiteY14" fmla="*/ 740228 h 899885"/>
              <a:gd name="connsiteX15" fmla="*/ 638645 w 769274"/>
              <a:gd name="connsiteY15" fmla="*/ 304800 h 899885"/>
              <a:gd name="connsiteX16" fmla="*/ 624131 w 769274"/>
              <a:gd name="connsiteY16" fmla="*/ 261257 h 899885"/>
              <a:gd name="connsiteX17" fmla="*/ 595102 w 769274"/>
              <a:gd name="connsiteY17" fmla="*/ 217714 h 899885"/>
              <a:gd name="connsiteX18" fmla="*/ 537045 w 769274"/>
              <a:gd name="connsiteY18" fmla="*/ 87085 h 899885"/>
              <a:gd name="connsiteX19" fmla="*/ 478988 w 769274"/>
              <a:gd name="connsiteY19" fmla="*/ 58057 h 899885"/>
              <a:gd name="connsiteX20" fmla="*/ 130645 w 769274"/>
              <a:gd name="connsiteY20" fmla="*/ 72571 h 899885"/>
              <a:gd name="connsiteX21" fmla="*/ 101617 w 769274"/>
              <a:gd name="connsiteY21" fmla="*/ 116114 h 899885"/>
              <a:gd name="connsiteX22" fmla="*/ 87102 w 769274"/>
              <a:gd name="connsiteY22" fmla="*/ 188685 h 899885"/>
              <a:gd name="connsiteX23" fmla="*/ 43559 w 769274"/>
              <a:gd name="connsiteY23" fmla="*/ 275771 h 899885"/>
              <a:gd name="connsiteX24" fmla="*/ 58074 w 769274"/>
              <a:gd name="connsiteY24" fmla="*/ 537028 h 899885"/>
              <a:gd name="connsiteX25" fmla="*/ 87102 w 769274"/>
              <a:gd name="connsiteY25" fmla="*/ 624114 h 899885"/>
              <a:gd name="connsiteX26" fmla="*/ 130645 w 769274"/>
              <a:gd name="connsiteY26" fmla="*/ 653143 h 899885"/>
              <a:gd name="connsiteX27" fmla="*/ 159674 w 769274"/>
              <a:gd name="connsiteY27" fmla="*/ 696685 h 899885"/>
              <a:gd name="connsiteX28" fmla="*/ 348359 w 769274"/>
              <a:gd name="connsiteY28" fmla="*/ 827314 h 899885"/>
              <a:gd name="connsiteX29" fmla="*/ 362874 w 769274"/>
              <a:gd name="connsiteY29" fmla="*/ 870857 h 899885"/>
              <a:gd name="connsiteX30" fmla="*/ 449959 w 769274"/>
              <a:gd name="connsiteY30" fmla="*/ 899885 h 899885"/>
              <a:gd name="connsiteX31" fmla="*/ 682188 w 769274"/>
              <a:gd name="connsiteY31" fmla="*/ 885371 h 899885"/>
              <a:gd name="connsiteX32" fmla="*/ 740245 w 769274"/>
              <a:gd name="connsiteY32" fmla="*/ 870857 h 899885"/>
              <a:gd name="connsiteX33" fmla="*/ 769274 w 769274"/>
              <a:gd name="connsiteY33" fmla="*/ 827314 h 899885"/>
              <a:gd name="connsiteX34" fmla="*/ 754759 w 769274"/>
              <a:gd name="connsiteY34" fmla="*/ 595085 h 899885"/>
              <a:gd name="connsiteX35" fmla="*/ 667674 w 769274"/>
              <a:gd name="connsiteY35" fmla="*/ 493485 h 899885"/>
              <a:gd name="connsiteX36" fmla="*/ 624131 w 769274"/>
              <a:gd name="connsiteY36" fmla="*/ 435428 h 899885"/>
              <a:gd name="connsiteX37" fmla="*/ 537045 w 769274"/>
              <a:gd name="connsiteY37" fmla="*/ 348343 h 899885"/>
              <a:gd name="connsiteX38" fmla="*/ 493502 w 769274"/>
              <a:gd name="connsiteY38" fmla="*/ 275771 h 899885"/>
              <a:gd name="connsiteX39" fmla="*/ 464474 w 769274"/>
              <a:gd name="connsiteY39" fmla="*/ 217714 h 899885"/>
              <a:gd name="connsiteX40" fmla="*/ 420931 w 769274"/>
              <a:gd name="connsiteY40" fmla="*/ 174171 h 899885"/>
              <a:gd name="connsiteX41" fmla="*/ 377388 w 769274"/>
              <a:gd name="connsiteY41" fmla="*/ 87085 h 899885"/>
              <a:gd name="connsiteX42" fmla="*/ 348359 w 769274"/>
              <a:gd name="connsiteY42" fmla="*/ 29028 h 899885"/>
              <a:gd name="connsiteX43" fmla="*/ 261274 w 769274"/>
              <a:gd name="connsiteY43" fmla="*/ 0 h 899885"/>
              <a:gd name="connsiteX44" fmla="*/ 101617 w 769274"/>
              <a:gd name="connsiteY44" fmla="*/ 58057 h 899885"/>
              <a:gd name="connsiteX45" fmla="*/ 72588 w 769274"/>
              <a:gd name="connsiteY45" fmla="*/ 101600 h 899885"/>
              <a:gd name="connsiteX46" fmla="*/ 58074 w 769274"/>
              <a:gd name="connsiteY46" fmla="*/ 145143 h 899885"/>
              <a:gd name="connsiteX47" fmla="*/ 17 w 769274"/>
              <a:gd name="connsiteY47" fmla="*/ 246743 h 89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9274" h="899885">
                <a:moveTo>
                  <a:pt x="769274" y="130628"/>
                </a:moveTo>
                <a:cubicBezTo>
                  <a:pt x="756244" y="128999"/>
                  <a:pt x="571589" y="106608"/>
                  <a:pt x="551559" y="101600"/>
                </a:cubicBezTo>
                <a:cubicBezTo>
                  <a:pt x="526283" y="95281"/>
                  <a:pt x="503943" y="80058"/>
                  <a:pt x="478988" y="72571"/>
                </a:cubicBezTo>
                <a:cubicBezTo>
                  <a:pt x="455359" y="65482"/>
                  <a:pt x="430607" y="62895"/>
                  <a:pt x="406417" y="58057"/>
                </a:cubicBezTo>
                <a:cubicBezTo>
                  <a:pt x="401529" y="58345"/>
                  <a:pt x="173332" y="30098"/>
                  <a:pt x="116131" y="101600"/>
                </a:cubicBezTo>
                <a:cubicBezTo>
                  <a:pt x="106574" y="113547"/>
                  <a:pt x="106455" y="130629"/>
                  <a:pt x="101617" y="145143"/>
                </a:cubicBezTo>
                <a:cubicBezTo>
                  <a:pt x="96779" y="179010"/>
                  <a:pt x="93811" y="213197"/>
                  <a:pt x="87102" y="246743"/>
                </a:cubicBezTo>
                <a:cubicBezTo>
                  <a:pt x="84102" y="261745"/>
                  <a:pt x="72588" y="274986"/>
                  <a:pt x="72588" y="290285"/>
                </a:cubicBezTo>
                <a:cubicBezTo>
                  <a:pt x="72588" y="432316"/>
                  <a:pt x="46312" y="612352"/>
                  <a:pt x="159674" y="725714"/>
                </a:cubicBezTo>
                <a:cubicBezTo>
                  <a:pt x="191774" y="757814"/>
                  <a:pt x="206345" y="778078"/>
                  <a:pt x="246759" y="798285"/>
                </a:cubicBezTo>
                <a:cubicBezTo>
                  <a:pt x="271154" y="810482"/>
                  <a:pt x="325099" y="820336"/>
                  <a:pt x="348359" y="827314"/>
                </a:cubicBezTo>
                <a:cubicBezTo>
                  <a:pt x="377667" y="836107"/>
                  <a:pt x="406416" y="846667"/>
                  <a:pt x="435445" y="856343"/>
                </a:cubicBezTo>
                <a:lnTo>
                  <a:pt x="478988" y="870857"/>
                </a:lnTo>
                <a:cubicBezTo>
                  <a:pt x="570542" y="861702"/>
                  <a:pt x="622614" y="894254"/>
                  <a:pt x="653159" y="812800"/>
                </a:cubicBezTo>
                <a:cubicBezTo>
                  <a:pt x="661821" y="789701"/>
                  <a:pt x="662836" y="764419"/>
                  <a:pt x="667674" y="740228"/>
                </a:cubicBezTo>
                <a:cubicBezTo>
                  <a:pt x="658710" y="507164"/>
                  <a:pt x="682689" y="458956"/>
                  <a:pt x="638645" y="304800"/>
                </a:cubicBezTo>
                <a:cubicBezTo>
                  <a:pt x="634442" y="290089"/>
                  <a:pt x="630973" y="274941"/>
                  <a:pt x="624131" y="261257"/>
                </a:cubicBezTo>
                <a:cubicBezTo>
                  <a:pt x="616330" y="245655"/>
                  <a:pt x="604778" y="232228"/>
                  <a:pt x="595102" y="217714"/>
                </a:cubicBezTo>
                <a:cubicBezTo>
                  <a:pt x="585385" y="188563"/>
                  <a:pt x="568893" y="113625"/>
                  <a:pt x="537045" y="87085"/>
                </a:cubicBezTo>
                <a:cubicBezTo>
                  <a:pt x="520423" y="73234"/>
                  <a:pt x="498340" y="67733"/>
                  <a:pt x="478988" y="58057"/>
                </a:cubicBezTo>
                <a:cubicBezTo>
                  <a:pt x="362874" y="62895"/>
                  <a:pt x="245509" y="54900"/>
                  <a:pt x="130645" y="72571"/>
                </a:cubicBezTo>
                <a:cubicBezTo>
                  <a:pt x="113404" y="75223"/>
                  <a:pt x="107742" y="99781"/>
                  <a:pt x="101617" y="116114"/>
                </a:cubicBezTo>
                <a:cubicBezTo>
                  <a:pt x="92955" y="139213"/>
                  <a:pt x="93085" y="164752"/>
                  <a:pt x="87102" y="188685"/>
                </a:cubicBezTo>
                <a:cubicBezTo>
                  <a:pt x="75083" y="236760"/>
                  <a:pt x="71940" y="233199"/>
                  <a:pt x="43559" y="275771"/>
                </a:cubicBezTo>
                <a:cubicBezTo>
                  <a:pt x="48397" y="362857"/>
                  <a:pt x="47256" y="450482"/>
                  <a:pt x="58074" y="537028"/>
                </a:cubicBezTo>
                <a:cubicBezTo>
                  <a:pt x="61869" y="567391"/>
                  <a:pt x="61642" y="607141"/>
                  <a:pt x="87102" y="624114"/>
                </a:cubicBezTo>
                <a:lnTo>
                  <a:pt x="130645" y="653143"/>
                </a:lnTo>
                <a:cubicBezTo>
                  <a:pt x="140321" y="667657"/>
                  <a:pt x="146708" y="685016"/>
                  <a:pt x="159674" y="696685"/>
                </a:cubicBezTo>
                <a:cubicBezTo>
                  <a:pt x="229017" y="759093"/>
                  <a:pt x="274733" y="783138"/>
                  <a:pt x="348359" y="827314"/>
                </a:cubicBezTo>
                <a:cubicBezTo>
                  <a:pt x="353197" y="841828"/>
                  <a:pt x="350424" y="861964"/>
                  <a:pt x="362874" y="870857"/>
                </a:cubicBezTo>
                <a:cubicBezTo>
                  <a:pt x="387773" y="888642"/>
                  <a:pt x="449959" y="899885"/>
                  <a:pt x="449959" y="899885"/>
                </a:cubicBezTo>
                <a:cubicBezTo>
                  <a:pt x="527369" y="895047"/>
                  <a:pt x="605012" y="893088"/>
                  <a:pt x="682188" y="885371"/>
                </a:cubicBezTo>
                <a:cubicBezTo>
                  <a:pt x="702037" y="883386"/>
                  <a:pt x="723647" y="881922"/>
                  <a:pt x="740245" y="870857"/>
                </a:cubicBezTo>
                <a:cubicBezTo>
                  <a:pt x="754759" y="861181"/>
                  <a:pt x="759598" y="841828"/>
                  <a:pt x="769274" y="827314"/>
                </a:cubicBezTo>
                <a:cubicBezTo>
                  <a:pt x="764436" y="749904"/>
                  <a:pt x="766856" y="671697"/>
                  <a:pt x="754759" y="595085"/>
                </a:cubicBezTo>
                <a:cubicBezTo>
                  <a:pt x="750482" y="568000"/>
                  <a:pt x="675412" y="502329"/>
                  <a:pt x="667674" y="493485"/>
                </a:cubicBezTo>
                <a:cubicBezTo>
                  <a:pt x="651745" y="475280"/>
                  <a:pt x="640314" y="453409"/>
                  <a:pt x="624131" y="435428"/>
                </a:cubicBezTo>
                <a:cubicBezTo>
                  <a:pt x="596668" y="404914"/>
                  <a:pt x="558166" y="383545"/>
                  <a:pt x="537045" y="348343"/>
                </a:cubicBezTo>
                <a:cubicBezTo>
                  <a:pt x="522531" y="324152"/>
                  <a:pt x="507202" y="300432"/>
                  <a:pt x="493502" y="275771"/>
                </a:cubicBezTo>
                <a:cubicBezTo>
                  <a:pt x="482994" y="256857"/>
                  <a:pt x="477050" y="235320"/>
                  <a:pt x="464474" y="217714"/>
                </a:cubicBezTo>
                <a:cubicBezTo>
                  <a:pt x="452543" y="201011"/>
                  <a:pt x="435445" y="188685"/>
                  <a:pt x="420931" y="174171"/>
                </a:cubicBezTo>
                <a:cubicBezTo>
                  <a:pt x="394321" y="94339"/>
                  <a:pt x="422406" y="165865"/>
                  <a:pt x="377388" y="87085"/>
                </a:cubicBezTo>
                <a:cubicBezTo>
                  <a:pt x="366653" y="68299"/>
                  <a:pt x="365668" y="42010"/>
                  <a:pt x="348359" y="29028"/>
                </a:cubicBezTo>
                <a:cubicBezTo>
                  <a:pt x="323880" y="10669"/>
                  <a:pt x="261274" y="0"/>
                  <a:pt x="261274" y="0"/>
                </a:cubicBezTo>
                <a:cubicBezTo>
                  <a:pt x="227611" y="9618"/>
                  <a:pt x="136664" y="28851"/>
                  <a:pt x="101617" y="58057"/>
                </a:cubicBezTo>
                <a:cubicBezTo>
                  <a:pt x="88216" y="69224"/>
                  <a:pt x="82264" y="87086"/>
                  <a:pt x="72588" y="101600"/>
                </a:cubicBezTo>
                <a:cubicBezTo>
                  <a:pt x="67750" y="116114"/>
                  <a:pt x="65504" y="131769"/>
                  <a:pt x="58074" y="145143"/>
                </a:cubicBezTo>
                <a:cubicBezTo>
                  <a:pt x="-2667" y="254477"/>
                  <a:pt x="17" y="194813"/>
                  <a:pt x="17" y="24674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160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C3D7-8A6B-4119-8A5F-D3F4F2F1C7B1}"/>
              </a:ext>
            </a:extLst>
          </p:cNvPr>
          <p:cNvSpPr>
            <a:spLocks noGrp="1"/>
          </p:cNvSpPr>
          <p:nvPr>
            <p:ph type="title"/>
          </p:nvPr>
        </p:nvSpPr>
        <p:spPr/>
        <p:txBody>
          <a:bodyPr/>
          <a:lstStyle/>
          <a:p>
            <a:r>
              <a:rPr lang="en-US" dirty="0"/>
              <a:t>2</a:t>
            </a:r>
          </a:p>
        </p:txBody>
      </p:sp>
      <p:sp>
        <p:nvSpPr>
          <p:cNvPr id="3" name="Content Placeholder 2">
            <a:extLst>
              <a:ext uri="{FF2B5EF4-FFF2-40B4-BE49-F238E27FC236}">
                <a16:creationId xmlns:a16="http://schemas.microsoft.com/office/drawing/2014/main" id="{087FF53A-6095-4353-ABC8-E0F6E080FA17}"/>
              </a:ext>
            </a:extLst>
          </p:cNvPr>
          <p:cNvSpPr>
            <a:spLocks noGrp="1"/>
          </p:cNvSpPr>
          <p:nvPr>
            <p:ph idx="1"/>
          </p:nvPr>
        </p:nvSpPr>
        <p:spPr/>
        <p:txBody>
          <a:bodyPr/>
          <a:lstStyle/>
          <a:p>
            <a:endParaRPr lang="en-US"/>
          </a:p>
        </p:txBody>
      </p:sp>
      <p:sp>
        <p:nvSpPr>
          <p:cNvPr id="4" name="Rectangle 3" descr="Slide91">
            <a:extLst>
              <a:ext uri="{FF2B5EF4-FFF2-40B4-BE49-F238E27FC236}">
                <a16:creationId xmlns:a16="http://schemas.microsoft.com/office/drawing/2014/main" id="{AC32508A-938D-4367-BCDB-DE1965B56CB5}"/>
              </a:ext>
            </a:extLst>
          </p:cNvPr>
          <p:cNvSpPr>
            <a:spLocks noGrp="1" noChangeAspect="1" noChangeArrowheads="1"/>
          </p:cNvSpPr>
          <p:nvPr isPhoto="1"/>
        </p:nvSpPr>
        <p:spPr bwMode="auto">
          <a:xfrm>
            <a:off x="6276251" y="1378955"/>
            <a:ext cx="5659075" cy="4244306"/>
          </a:xfrm>
          <a:prstGeom prst="rect">
            <a:avLst/>
          </a:prstGeom>
          <a:blipFill dpi="0" rotWithShape="1">
            <a:blip r:embed="rId2"/>
            <a:srcRect/>
            <a:stretch>
              <a:fillRect/>
            </a:stretch>
          </a:blipFill>
          <a:ln w="9525">
            <a:solidFill>
              <a:schemeClr val="tx1"/>
            </a:solidFill>
            <a:miter lim="800000"/>
            <a:headEnd/>
            <a:tailEnd/>
          </a:ln>
        </p:spPr>
        <p:txBody>
          <a:bodyPr/>
          <a:lstStyle/>
          <a:p>
            <a:endParaRPr lang="en-US" altLang="en-US"/>
          </a:p>
        </p:txBody>
      </p:sp>
      <p:sp>
        <p:nvSpPr>
          <p:cNvPr id="5" name="Rectangle 3" descr="Slide84">
            <a:extLst>
              <a:ext uri="{FF2B5EF4-FFF2-40B4-BE49-F238E27FC236}">
                <a16:creationId xmlns:a16="http://schemas.microsoft.com/office/drawing/2014/main" id="{1B5D80AC-CA9A-4080-B77E-B58F107CD3F7}"/>
              </a:ext>
            </a:extLst>
          </p:cNvPr>
          <p:cNvSpPr>
            <a:spLocks noGrp="1" noChangeAspect="1" noChangeArrowheads="1"/>
          </p:cNvSpPr>
          <p:nvPr isPhoto="1"/>
        </p:nvSpPr>
        <p:spPr bwMode="auto">
          <a:xfrm>
            <a:off x="256674" y="1364081"/>
            <a:ext cx="5678906" cy="4259180"/>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ltLang="en-US"/>
          </a:p>
        </p:txBody>
      </p:sp>
    </p:spTree>
    <p:extLst>
      <p:ext uri="{BB962C8B-B14F-4D97-AF65-F5344CB8AC3E}">
        <p14:creationId xmlns:p14="http://schemas.microsoft.com/office/powerpoint/2010/main" val="21959387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Pathologies of lungs</a:t>
            </a:r>
          </a:p>
          <a:p>
            <a:r>
              <a:rPr lang="en-US" dirty="0">
                <a:solidFill>
                  <a:schemeClr val="bg1"/>
                </a:solidFill>
                <a:latin typeface="Garamond" panose="02020404030301010803" pitchFamily="18" charset="0"/>
              </a:rPr>
              <a:t>Pathologies of the heart and great vessels</a:t>
            </a:r>
          </a:p>
          <a:p>
            <a:r>
              <a:rPr lang="en-US" dirty="0">
                <a:solidFill>
                  <a:schemeClr val="bg1"/>
                </a:solidFill>
                <a:latin typeface="Garamond" panose="02020404030301010803" pitchFamily="18" charset="0"/>
              </a:rPr>
              <a:t>Pathologies of pleura</a:t>
            </a:r>
          </a:p>
          <a:p>
            <a:r>
              <a:rPr lang="en-US" u="sng" dirty="0">
                <a:solidFill>
                  <a:schemeClr val="bg1"/>
                </a:solidFill>
                <a:latin typeface="Garamond" panose="02020404030301010803" pitchFamily="18" charset="0"/>
              </a:rPr>
              <a:t>Pathologies of the mediastinum</a:t>
            </a:r>
          </a:p>
          <a:p>
            <a:r>
              <a:rPr lang="en-US"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33195661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Compartments</a:t>
            </a: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22536" name="Picture 8" descr="https://thoracickey.com/wp-content/uploads/2016/07/B9781416052258000404_gr1.jpg">
            <a:extLst>
              <a:ext uri="{FF2B5EF4-FFF2-40B4-BE49-F238E27FC236}">
                <a16:creationId xmlns:a16="http://schemas.microsoft.com/office/drawing/2014/main" id="{487F96A6-2F27-457A-8F24-849EBEB5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682" y="-13999"/>
            <a:ext cx="7284318" cy="68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656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8798-0227-43B9-B8A6-C9505A1498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828823-CC7E-448B-8B11-D4E819772913}"/>
              </a:ext>
            </a:extLst>
          </p:cNvPr>
          <p:cNvSpPr>
            <a:spLocks noGrp="1"/>
          </p:cNvSpPr>
          <p:nvPr>
            <p:ph idx="1"/>
          </p:nvPr>
        </p:nvSpPr>
        <p:spPr>
          <a:xfrm>
            <a:off x="838200" y="1825625"/>
            <a:ext cx="2796540" cy="4351338"/>
          </a:xfrm>
        </p:spPr>
        <p:txBody>
          <a:bodyPr/>
          <a:lstStyle/>
          <a:p>
            <a:r>
              <a:rPr lang="en-US" dirty="0">
                <a:solidFill>
                  <a:schemeClr val="bg1"/>
                </a:solidFill>
                <a:latin typeface="Garamond" panose="02020404030301010803" pitchFamily="18" charset="0"/>
              </a:rPr>
              <a:t>Alveolar or interstitial?</a:t>
            </a:r>
          </a:p>
          <a:p>
            <a:r>
              <a:rPr lang="en-US" dirty="0">
                <a:solidFill>
                  <a:schemeClr val="bg1"/>
                </a:solidFill>
                <a:latin typeface="Garamond" panose="02020404030301010803" pitchFamily="18" charset="0"/>
              </a:rPr>
              <a:t>HONYCAMP </a:t>
            </a:r>
          </a:p>
          <a:p>
            <a:r>
              <a:rPr lang="en-US" dirty="0">
                <a:solidFill>
                  <a:schemeClr val="bg1"/>
                </a:solidFill>
                <a:latin typeface="Garamond" panose="02020404030301010803" pitchFamily="18" charset="0"/>
              </a:rPr>
              <a:t>transplant</a:t>
            </a:r>
          </a:p>
        </p:txBody>
      </p:sp>
      <p:pic>
        <p:nvPicPr>
          <p:cNvPr id="6" name="Picture 3">
            <a:extLst>
              <a:ext uri="{FF2B5EF4-FFF2-40B4-BE49-F238E27FC236}">
                <a16:creationId xmlns:a16="http://schemas.microsoft.com/office/drawing/2014/main" id="{F0468D2F-C608-4D0B-9D0A-7772573E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671" y="0"/>
            <a:ext cx="74583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3">
            <a:extLst>
              <a:ext uri="{FF2B5EF4-FFF2-40B4-BE49-F238E27FC236}">
                <a16:creationId xmlns:a16="http://schemas.microsoft.com/office/drawing/2014/main" id="{C2AC5263-7493-4C6A-BF95-5A0AC8BF1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670" y="381175"/>
            <a:ext cx="7458329" cy="60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491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F6FC-52A8-DDF8-4DF9-4F91AEE62444}"/>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9C862B78-DD74-E6C4-F590-D39AB37A3F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5" y="1939131"/>
            <a:ext cx="3524250" cy="4124325"/>
          </a:xfrm>
        </p:spPr>
      </p:pic>
    </p:spTree>
    <p:extLst>
      <p:ext uri="{BB962C8B-B14F-4D97-AF65-F5344CB8AC3E}">
        <p14:creationId xmlns:p14="http://schemas.microsoft.com/office/powerpoint/2010/main" val="31475409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CCCE-DDEA-3A92-015A-67390D02EBCA}"/>
              </a:ext>
            </a:extLst>
          </p:cNvPr>
          <p:cNvSpPr>
            <a:spLocks noGrp="1"/>
          </p:cNvSpPr>
          <p:nvPr>
            <p:ph type="title"/>
          </p:nvPr>
        </p:nvSpPr>
        <p:spPr/>
        <p:txBody>
          <a:bodyPr>
            <a:normAutofit fontScale="90000"/>
          </a:bodyPr>
          <a:lstStyle/>
          <a:p>
            <a:r>
              <a:rPr lang="en-US" b="0" i="0" dirty="0">
                <a:solidFill>
                  <a:srgbClr val="7EAAFF"/>
                </a:solidFill>
                <a:effectLst/>
                <a:latin typeface="Open Sans" panose="020B0606030504020204" pitchFamily="34" charset="0"/>
              </a:rPr>
              <a:t>LEFT: A lung mass </a:t>
            </a:r>
            <a:r>
              <a:rPr lang="en-US" b="0" i="0" dirty="0" err="1">
                <a:solidFill>
                  <a:srgbClr val="7EAAFF"/>
                </a:solidFill>
                <a:effectLst/>
                <a:latin typeface="Open Sans" panose="020B0606030504020204" pitchFamily="34" charset="0"/>
              </a:rPr>
              <a:t>abutts</a:t>
            </a:r>
            <a:r>
              <a:rPr lang="en-US" b="0" i="0" dirty="0">
                <a:solidFill>
                  <a:srgbClr val="7EAAFF"/>
                </a:solidFill>
                <a:effectLst/>
                <a:latin typeface="Open Sans" panose="020B0606030504020204" pitchFamily="34" charset="0"/>
              </a:rPr>
              <a:t> the mediastinal surface and creates acute angles with the </a:t>
            </a:r>
            <a:r>
              <a:rPr lang="en-US" b="0" i="0" dirty="0" err="1">
                <a:solidFill>
                  <a:srgbClr val="7EAAFF"/>
                </a:solidFill>
                <a:effectLst/>
                <a:latin typeface="Open Sans" panose="020B0606030504020204" pitchFamily="34" charset="0"/>
              </a:rPr>
              <a:t>lung.RIGHT</a:t>
            </a:r>
            <a:r>
              <a:rPr lang="en-US" b="0" i="0" dirty="0">
                <a:solidFill>
                  <a:srgbClr val="7EAAFF"/>
                </a:solidFill>
                <a:effectLst/>
                <a:latin typeface="Open Sans" panose="020B0606030504020204" pitchFamily="34" charset="0"/>
              </a:rPr>
              <a:t>: A mediastinal mass will sit under the surface of the mediastinum, creating obtuse angles with the lung.</a:t>
            </a:r>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867E54BC-187A-92F2-B9BD-1D46E4A50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370" y="2413598"/>
            <a:ext cx="7434943" cy="4320304"/>
          </a:xfrm>
        </p:spPr>
      </p:pic>
    </p:spTree>
    <p:extLst>
      <p:ext uri="{BB962C8B-B14F-4D97-AF65-F5344CB8AC3E}">
        <p14:creationId xmlns:p14="http://schemas.microsoft.com/office/powerpoint/2010/main" val="592751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Compartments contents</a:t>
            </a:r>
          </a:p>
        </p:txBody>
      </p:sp>
      <p:sp>
        <p:nvSpPr>
          <p:cNvPr id="3" name="Content Placeholder 2"/>
          <p:cNvSpPr>
            <a:spLocks noGrp="1"/>
          </p:cNvSpPr>
          <p:nvPr>
            <p:ph idx="1"/>
          </p:nvPr>
        </p:nvSpPr>
        <p:spPr>
          <a:xfrm>
            <a:off x="838200" y="1825625"/>
            <a:ext cx="4961021" cy="4351338"/>
          </a:xfrm>
        </p:spPr>
        <p:txBody>
          <a:bodyPr>
            <a:normAutofit/>
          </a:bodyPr>
          <a:lstStyle/>
          <a:p>
            <a:r>
              <a:rPr lang="en-US" sz="3200" dirty="0">
                <a:solidFill>
                  <a:schemeClr val="bg1"/>
                </a:solidFill>
                <a:latin typeface="Garamond" panose="02020404030301010803" pitchFamily="18" charset="0"/>
              </a:rPr>
              <a:t>Superior</a:t>
            </a:r>
          </a:p>
          <a:p>
            <a:pPr lvl="1"/>
            <a:r>
              <a:rPr lang="en-US" sz="2800" dirty="0">
                <a:solidFill>
                  <a:schemeClr val="bg1"/>
                </a:solidFill>
                <a:latin typeface="Garamond" panose="02020404030301010803" pitchFamily="18" charset="0"/>
              </a:rPr>
              <a:t>Trachea</a:t>
            </a:r>
          </a:p>
          <a:p>
            <a:pPr lvl="1"/>
            <a:r>
              <a:rPr lang="en-US" sz="2800" dirty="0">
                <a:solidFill>
                  <a:schemeClr val="bg1"/>
                </a:solidFill>
                <a:latin typeface="Garamond" panose="02020404030301010803" pitchFamily="18" charset="0"/>
              </a:rPr>
              <a:t>Thyroid</a:t>
            </a: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Anterior</a:t>
            </a:r>
          </a:p>
          <a:p>
            <a:pPr lvl="1"/>
            <a:r>
              <a:rPr lang="en-US" sz="2800" dirty="0">
                <a:solidFill>
                  <a:schemeClr val="bg1"/>
                </a:solidFill>
                <a:latin typeface="Garamond" panose="02020404030301010803" pitchFamily="18" charset="0"/>
              </a:rPr>
              <a:t>Thymus</a:t>
            </a:r>
          </a:p>
          <a:p>
            <a:pPr lvl="1"/>
            <a:r>
              <a:rPr lang="en-US" sz="2800" dirty="0">
                <a:solidFill>
                  <a:schemeClr val="bg1"/>
                </a:solidFill>
                <a:latin typeface="Garamond" panose="02020404030301010803" pitchFamily="18" charset="0"/>
              </a:rPr>
              <a:t>Fat </a:t>
            </a:r>
          </a:p>
          <a:p>
            <a:pPr lvl="1"/>
            <a:r>
              <a:rPr lang="en-US" sz="2800" dirty="0">
                <a:solidFill>
                  <a:schemeClr val="bg1"/>
                </a:solidFill>
                <a:latin typeface="Garamond" panose="02020404030301010803" pitchFamily="18" charset="0"/>
              </a:rPr>
              <a:t>Lymph nodes</a:t>
            </a:r>
          </a:p>
          <a:p>
            <a:pPr marL="0" indent="0">
              <a:buNone/>
            </a:pPr>
            <a:endParaRPr lang="en-US" sz="3200" dirty="0">
              <a:solidFill>
                <a:schemeClr val="bg1"/>
              </a:solidFill>
              <a:latin typeface="Garamond" panose="02020404030301010803" pitchFamily="18" charset="0"/>
            </a:endParaRPr>
          </a:p>
        </p:txBody>
      </p:sp>
      <p:sp>
        <p:nvSpPr>
          <p:cNvPr id="6" name="Content Placeholder 2">
            <a:extLst>
              <a:ext uri="{FF2B5EF4-FFF2-40B4-BE49-F238E27FC236}">
                <a16:creationId xmlns:a16="http://schemas.microsoft.com/office/drawing/2014/main" id="{A228839D-B9C8-4F49-8D96-A32883F59E46}"/>
              </a:ext>
            </a:extLst>
          </p:cNvPr>
          <p:cNvSpPr txBox="1">
            <a:spLocks/>
          </p:cNvSpPr>
          <p:nvPr/>
        </p:nvSpPr>
        <p:spPr>
          <a:xfrm>
            <a:off x="5799221" y="1825625"/>
            <a:ext cx="496102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latin typeface="Garamond" panose="02020404030301010803" pitchFamily="18" charset="0"/>
              </a:rPr>
              <a:t>Middle</a:t>
            </a:r>
          </a:p>
          <a:p>
            <a:pPr lvl="1"/>
            <a:r>
              <a:rPr lang="en-US" sz="2800" dirty="0">
                <a:solidFill>
                  <a:schemeClr val="bg1"/>
                </a:solidFill>
                <a:latin typeface="Garamond" panose="02020404030301010803" pitchFamily="18" charset="0"/>
              </a:rPr>
              <a:t>Heart and pericardium</a:t>
            </a:r>
          </a:p>
          <a:p>
            <a:pPr lvl="1"/>
            <a:r>
              <a:rPr lang="en-US" sz="2800" dirty="0">
                <a:solidFill>
                  <a:schemeClr val="bg1"/>
                </a:solidFill>
                <a:latin typeface="Garamond" panose="02020404030301010803" pitchFamily="18" charset="0"/>
              </a:rPr>
              <a:t>Great vessels</a:t>
            </a:r>
          </a:p>
          <a:p>
            <a:pPr lvl="1"/>
            <a:r>
              <a:rPr lang="en-US" sz="2800" dirty="0">
                <a:solidFill>
                  <a:schemeClr val="bg1"/>
                </a:solidFill>
                <a:latin typeface="Garamond" panose="02020404030301010803" pitchFamily="18" charset="0"/>
              </a:rPr>
              <a:t>Lymph nodes</a:t>
            </a:r>
          </a:p>
          <a:p>
            <a:r>
              <a:rPr lang="en-US" sz="3200" dirty="0">
                <a:solidFill>
                  <a:schemeClr val="bg1"/>
                </a:solidFill>
                <a:latin typeface="Garamond" panose="02020404030301010803" pitchFamily="18" charset="0"/>
              </a:rPr>
              <a:t>Posterior</a:t>
            </a:r>
          </a:p>
          <a:p>
            <a:pPr lvl="1"/>
            <a:r>
              <a:rPr lang="en-US" sz="2800" dirty="0">
                <a:solidFill>
                  <a:schemeClr val="bg1"/>
                </a:solidFill>
                <a:latin typeface="Garamond" panose="02020404030301010803" pitchFamily="18" charset="0"/>
              </a:rPr>
              <a:t>Descending aorta</a:t>
            </a:r>
          </a:p>
          <a:p>
            <a:pPr lvl="1"/>
            <a:r>
              <a:rPr lang="en-US" sz="2800" dirty="0" err="1">
                <a:solidFill>
                  <a:schemeClr val="bg1"/>
                </a:solidFill>
                <a:latin typeface="Garamond" panose="02020404030301010803" pitchFamily="18" charset="0"/>
              </a:rPr>
              <a:t>Esophagous</a:t>
            </a:r>
            <a:endParaRPr lang="en-US" sz="2800" dirty="0">
              <a:solidFill>
                <a:schemeClr val="bg1"/>
              </a:solidFill>
              <a:latin typeface="Garamond" panose="02020404030301010803" pitchFamily="18" charset="0"/>
            </a:endParaRPr>
          </a:p>
          <a:p>
            <a:pPr lvl="1"/>
            <a:r>
              <a:rPr lang="en-US" sz="2800" dirty="0">
                <a:solidFill>
                  <a:schemeClr val="bg1"/>
                </a:solidFill>
                <a:latin typeface="Garamond" panose="02020404030301010803" pitchFamily="18" charset="0"/>
              </a:rPr>
              <a:t>Nerves</a:t>
            </a:r>
          </a:p>
          <a:p>
            <a:pPr lvl="1"/>
            <a:r>
              <a:rPr lang="en-US" sz="2800" dirty="0">
                <a:solidFill>
                  <a:schemeClr val="bg1"/>
                </a:solidFill>
                <a:latin typeface="Garamond" panose="02020404030301010803" pitchFamily="18" charset="0"/>
              </a:rPr>
              <a:t>Lymph nodes</a:t>
            </a:r>
          </a:p>
          <a:p>
            <a:endParaRPr lang="en-US" sz="3200" dirty="0">
              <a:solidFill>
                <a:schemeClr val="bg1"/>
              </a:solidFill>
              <a:latin typeface="Garamond" panose="02020404030301010803" pitchFamily="18" charset="0"/>
            </a:endParaRPr>
          </a:p>
          <a:p>
            <a:pPr marL="0" indent="0">
              <a:buFont typeface="Arial" panose="020B0604020202020204" pitchFamily="34" charset="0"/>
              <a:buNone/>
            </a:pPr>
            <a:endParaRPr lang="en-US" sz="3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8709210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Anterior mediastinal masses</a:t>
            </a:r>
          </a:p>
        </p:txBody>
      </p:sp>
      <p:sp>
        <p:nvSpPr>
          <p:cNvPr id="3" name="Content Placeholder 2"/>
          <p:cNvSpPr>
            <a:spLocks noGrp="1"/>
          </p:cNvSpPr>
          <p:nvPr>
            <p:ph idx="1"/>
          </p:nvPr>
        </p:nvSpPr>
        <p:spPr/>
        <p:txBody>
          <a:bodyPr>
            <a:normAutofit/>
          </a:bodyPr>
          <a:lstStyle/>
          <a:p>
            <a:r>
              <a:rPr lang="en-US" sz="5400" dirty="0">
                <a:solidFill>
                  <a:schemeClr val="bg1"/>
                </a:solidFill>
                <a:latin typeface="Garamond" panose="02020404030301010803" pitchFamily="18" charset="0"/>
              </a:rPr>
              <a:t>The 4 T’s</a:t>
            </a:r>
          </a:p>
          <a:p>
            <a:pPr lvl="1"/>
            <a:r>
              <a:rPr lang="en-US" sz="4800" dirty="0">
                <a:solidFill>
                  <a:schemeClr val="bg1"/>
                </a:solidFill>
                <a:latin typeface="Garamond" panose="02020404030301010803" pitchFamily="18" charset="0"/>
              </a:rPr>
              <a:t>Thyroid goiter</a:t>
            </a:r>
          </a:p>
          <a:p>
            <a:pPr lvl="1"/>
            <a:r>
              <a:rPr lang="en-US" sz="4800" dirty="0">
                <a:solidFill>
                  <a:schemeClr val="bg1"/>
                </a:solidFill>
                <a:latin typeface="Garamond" panose="02020404030301010803" pitchFamily="18" charset="0"/>
              </a:rPr>
              <a:t>Thymoma</a:t>
            </a:r>
          </a:p>
          <a:p>
            <a:pPr lvl="1"/>
            <a:r>
              <a:rPr lang="en-US" sz="4800" dirty="0">
                <a:solidFill>
                  <a:schemeClr val="bg1"/>
                </a:solidFill>
                <a:latin typeface="Garamond" panose="02020404030301010803" pitchFamily="18" charset="0"/>
              </a:rPr>
              <a:t>Teratoma </a:t>
            </a:r>
          </a:p>
          <a:p>
            <a:pPr lvl="1"/>
            <a:r>
              <a:rPr lang="en-US" sz="4800" dirty="0">
                <a:solidFill>
                  <a:schemeClr val="bg1"/>
                </a:solidFill>
                <a:latin typeface="Garamond" panose="02020404030301010803" pitchFamily="18" charset="0"/>
              </a:rPr>
              <a:t>Terrible lymphoma</a:t>
            </a:r>
          </a:p>
        </p:txBody>
      </p:sp>
    </p:spTree>
    <p:extLst>
      <p:ext uri="{BB962C8B-B14F-4D97-AF65-F5344CB8AC3E}">
        <p14:creationId xmlns:p14="http://schemas.microsoft.com/office/powerpoint/2010/main" val="27985796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0769-1F12-4505-BD09-C3C6928FBEFB}"/>
              </a:ext>
            </a:extLst>
          </p:cNvPr>
          <p:cNvSpPr>
            <a:spLocks noGrp="1"/>
          </p:cNvSpPr>
          <p:nvPr>
            <p:ph type="title"/>
          </p:nvPr>
        </p:nvSpPr>
        <p:spPr/>
        <p:txBody>
          <a:bodyPr/>
          <a:lstStyle/>
          <a:p>
            <a:r>
              <a:rPr lang="en-US" dirty="0">
                <a:solidFill>
                  <a:schemeClr val="bg1"/>
                </a:solidFill>
                <a:latin typeface="Garamond" panose="02020404030301010803" pitchFamily="18" charset="0"/>
              </a:rPr>
              <a:t>Thyroid goiter</a:t>
            </a:r>
          </a:p>
        </p:txBody>
      </p:sp>
      <p:sp>
        <p:nvSpPr>
          <p:cNvPr id="3" name="Content Placeholder 2">
            <a:extLst>
              <a:ext uri="{FF2B5EF4-FFF2-40B4-BE49-F238E27FC236}">
                <a16:creationId xmlns:a16="http://schemas.microsoft.com/office/drawing/2014/main" id="{EF50CD8A-2582-45EF-A874-A13CC8880CA5}"/>
              </a:ext>
            </a:extLst>
          </p:cNvPr>
          <p:cNvSpPr>
            <a:spLocks noGrp="1"/>
          </p:cNvSpPr>
          <p:nvPr>
            <p:ph idx="1"/>
          </p:nvPr>
        </p:nvSpPr>
        <p:spPr>
          <a:xfrm>
            <a:off x="838200" y="1825625"/>
            <a:ext cx="4816642" cy="4351338"/>
          </a:xfrm>
        </p:spPr>
        <p:txBody>
          <a:bodyPr/>
          <a:lstStyle/>
          <a:p>
            <a:r>
              <a:rPr lang="en-US" dirty="0">
                <a:solidFill>
                  <a:schemeClr val="bg1"/>
                </a:solidFill>
                <a:latin typeface="Garamond" panose="02020404030301010803" pitchFamily="18" charset="0"/>
              </a:rPr>
              <a:t>It arises from the superior mediastinum then into the anterior mediastinum.</a:t>
            </a:r>
          </a:p>
          <a:p>
            <a:r>
              <a:rPr lang="en-US" dirty="0">
                <a:solidFill>
                  <a:schemeClr val="bg1"/>
                </a:solidFill>
                <a:latin typeface="Garamond" panose="02020404030301010803" pitchFamily="18" charset="0"/>
              </a:rPr>
              <a:t>Note the tracheal deviation.</a:t>
            </a:r>
          </a:p>
          <a:p>
            <a:r>
              <a:rPr lang="en-US" dirty="0">
                <a:solidFill>
                  <a:schemeClr val="bg1"/>
                </a:solidFill>
                <a:latin typeface="Garamond" panose="02020404030301010803" pitchFamily="18" charset="0"/>
              </a:rPr>
              <a:t>Goiter is the most common superior mediastinal mass.</a:t>
            </a:r>
          </a:p>
        </p:txBody>
      </p:sp>
      <p:pic>
        <p:nvPicPr>
          <p:cNvPr id="4" name="Picture 3">
            <a:extLst>
              <a:ext uri="{FF2B5EF4-FFF2-40B4-BE49-F238E27FC236}">
                <a16:creationId xmlns:a16="http://schemas.microsoft.com/office/drawing/2014/main" id="{442FF1B3-FD9B-4810-B1B4-63A2DA834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26" y="0"/>
            <a:ext cx="57285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703899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84F6-4577-476B-B7B9-DB50BF3A08F3}"/>
              </a:ext>
            </a:extLst>
          </p:cNvPr>
          <p:cNvSpPr>
            <a:spLocks noGrp="1"/>
          </p:cNvSpPr>
          <p:nvPr>
            <p:ph type="title"/>
          </p:nvPr>
        </p:nvSpPr>
        <p:spPr/>
        <p:txBody>
          <a:bodyPr/>
          <a:lstStyle/>
          <a:p>
            <a:r>
              <a:rPr lang="en-US" dirty="0">
                <a:solidFill>
                  <a:schemeClr val="bg1"/>
                </a:solidFill>
                <a:latin typeface="Garamond" panose="02020404030301010803" pitchFamily="18" charset="0"/>
              </a:rPr>
              <a:t>Lymphoma</a:t>
            </a:r>
          </a:p>
        </p:txBody>
      </p:sp>
      <p:sp>
        <p:nvSpPr>
          <p:cNvPr id="3" name="Content Placeholder 2">
            <a:extLst>
              <a:ext uri="{FF2B5EF4-FFF2-40B4-BE49-F238E27FC236}">
                <a16:creationId xmlns:a16="http://schemas.microsoft.com/office/drawing/2014/main" id="{F6F81269-C0A5-479F-A6D3-7407BFC77E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C6E37B4-1121-42D0-A573-83601792C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667" y="1495258"/>
            <a:ext cx="8511018" cy="536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0">
            <a:extLst>
              <a:ext uri="{FF2B5EF4-FFF2-40B4-BE49-F238E27FC236}">
                <a16:creationId xmlns:a16="http://schemas.microsoft.com/office/drawing/2014/main" id="{7CB703E1-62B7-4E50-A441-B596BB37355C}"/>
              </a:ext>
            </a:extLst>
          </p:cNvPr>
          <p:cNvSpPr txBox="1">
            <a:spLocks noChangeArrowheads="1"/>
          </p:cNvSpPr>
          <p:nvPr/>
        </p:nvSpPr>
        <p:spPr bwMode="auto">
          <a:xfrm>
            <a:off x="7435533" y="6176963"/>
            <a:ext cx="1280328"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sz="2800" dirty="0">
                <a:solidFill>
                  <a:srgbClr val="000000"/>
                </a:solidFill>
                <a:latin typeface="Garamond" panose="02020404030301010803" pitchFamily="18" charset="0"/>
              </a:rPr>
              <a:t>Normal</a:t>
            </a:r>
          </a:p>
        </p:txBody>
      </p:sp>
    </p:spTree>
    <p:extLst>
      <p:ext uri="{BB962C8B-B14F-4D97-AF65-F5344CB8AC3E}">
        <p14:creationId xmlns:p14="http://schemas.microsoft.com/office/powerpoint/2010/main" val="19634095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4B244-70B4-431A-94EB-C23BE3C9ABAD}"/>
              </a:ext>
            </a:extLst>
          </p:cNvPr>
          <p:cNvSpPr>
            <a:spLocks noGrp="1"/>
          </p:cNvSpPr>
          <p:nvPr>
            <p:ph type="title"/>
          </p:nvPr>
        </p:nvSpPr>
        <p:spPr/>
        <p:txBody>
          <a:bodyPr/>
          <a:lstStyle/>
          <a:p>
            <a:r>
              <a:rPr lang="en-US" dirty="0">
                <a:solidFill>
                  <a:schemeClr val="bg1"/>
                </a:solidFill>
                <a:latin typeface="Garamond" panose="02020404030301010803" pitchFamily="18" charset="0"/>
              </a:rPr>
              <a:t>Thymoma </a:t>
            </a:r>
          </a:p>
        </p:txBody>
      </p:sp>
      <p:sp>
        <p:nvSpPr>
          <p:cNvPr id="3" name="Content Placeholder 2">
            <a:extLst>
              <a:ext uri="{FF2B5EF4-FFF2-40B4-BE49-F238E27FC236}">
                <a16:creationId xmlns:a16="http://schemas.microsoft.com/office/drawing/2014/main" id="{CCD082EB-511C-4571-A0F7-FD05570136D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2169F5-0111-4AF4-ACBD-26669998E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524" y="1690688"/>
            <a:ext cx="8032952" cy="50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 name="Group 5">
            <a:extLst>
              <a:ext uri="{FF2B5EF4-FFF2-40B4-BE49-F238E27FC236}">
                <a16:creationId xmlns:a16="http://schemas.microsoft.com/office/drawing/2014/main" id="{4D6BC334-B3A1-4547-ACA1-75A83018F0D1}"/>
              </a:ext>
            </a:extLst>
          </p:cNvPr>
          <p:cNvGrpSpPr>
            <a:grpSpLocks/>
          </p:cNvGrpSpPr>
          <p:nvPr/>
        </p:nvGrpSpPr>
        <p:grpSpPr bwMode="auto">
          <a:xfrm>
            <a:off x="5037224" y="3368842"/>
            <a:ext cx="665743" cy="1268164"/>
            <a:chOff x="2112" y="1920"/>
            <a:chExt cx="575" cy="1198"/>
          </a:xfrm>
        </p:grpSpPr>
        <p:sp>
          <p:nvSpPr>
            <p:cNvPr id="6" name="Line 6">
              <a:extLst>
                <a:ext uri="{FF2B5EF4-FFF2-40B4-BE49-F238E27FC236}">
                  <a16:creationId xmlns:a16="http://schemas.microsoft.com/office/drawing/2014/main" id="{0C9DA81C-18CA-42DD-83AC-8F4D65D4D39F}"/>
                </a:ext>
              </a:extLst>
            </p:cNvPr>
            <p:cNvSpPr>
              <a:spLocks noChangeShapeType="1"/>
            </p:cNvSpPr>
            <p:nvPr/>
          </p:nvSpPr>
          <p:spPr bwMode="auto">
            <a:xfrm flipH="1">
              <a:off x="2207" y="1920"/>
              <a:ext cx="194" cy="144"/>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7">
              <a:extLst>
                <a:ext uri="{FF2B5EF4-FFF2-40B4-BE49-F238E27FC236}">
                  <a16:creationId xmlns:a16="http://schemas.microsoft.com/office/drawing/2014/main" id="{469428AF-7DC3-4A7D-A54B-029750E1EFCF}"/>
                </a:ext>
              </a:extLst>
            </p:cNvPr>
            <p:cNvSpPr>
              <a:spLocks noChangeShapeType="1"/>
            </p:cNvSpPr>
            <p:nvPr/>
          </p:nvSpPr>
          <p:spPr bwMode="auto">
            <a:xfrm flipH="1" flipV="1">
              <a:off x="2399" y="2494"/>
              <a:ext cx="290" cy="5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8">
              <a:extLst>
                <a:ext uri="{FF2B5EF4-FFF2-40B4-BE49-F238E27FC236}">
                  <a16:creationId xmlns:a16="http://schemas.microsoft.com/office/drawing/2014/main" id="{B97C110C-0F5C-4994-91F5-BD9FEFC13AA6}"/>
                </a:ext>
              </a:extLst>
            </p:cNvPr>
            <p:cNvSpPr>
              <a:spLocks noChangeShapeType="1"/>
            </p:cNvSpPr>
            <p:nvPr/>
          </p:nvSpPr>
          <p:spPr bwMode="auto">
            <a:xfrm flipV="1">
              <a:off x="2112" y="2830"/>
              <a:ext cx="1" cy="29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0">
            <a:extLst>
              <a:ext uri="{FF2B5EF4-FFF2-40B4-BE49-F238E27FC236}">
                <a16:creationId xmlns:a16="http://schemas.microsoft.com/office/drawing/2014/main" id="{0406309E-16D4-479C-8EAA-836637AD4A00}"/>
              </a:ext>
            </a:extLst>
          </p:cNvPr>
          <p:cNvSpPr txBox="1">
            <a:spLocks noChangeArrowheads="1"/>
          </p:cNvSpPr>
          <p:nvPr/>
        </p:nvSpPr>
        <p:spPr bwMode="auto">
          <a:xfrm>
            <a:off x="7315217" y="6020059"/>
            <a:ext cx="1280328"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sz="2800" dirty="0">
                <a:solidFill>
                  <a:srgbClr val="000000"/>
                </a:solidFill>
                <a:latin typeface="Garamond" panose="02020404030301010803" pitchFamily="18" charset="0"/>
              </a:rPr>
              <a:t>Normal</a:t>
            </a:r>
          </a:p>
        </p:txBody>
      </p:sp>
    </p:spTree>
    <p:extLst>
      <p:ext uri="{BB962C8B-B14F-4D97-AF65-F5344CB8AC3E}">
        <p14:creationId xmlns:p14="http://schemas.microsoft.com/office/powerpoint/2010/main" val="11934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8C82-0C88-4F69-B653-EE246985E6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602B12-FFA9-45F3-AAA7-597C0543D5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76941A-556B-42B1-9909-0F38DFFAE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0"/>
            <a:ext cx="87249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Freeform 4"/>
          <p:cNvSpPr/>
          <p:nvPr/>
        </p:nvSpPr>
        <p:spPr>
          <a:xfrm>
            <a:off x="5805714" y="1828800"/>
            <a:ext cx="1495442" cy="1306286"/>
          </a:xfrm>
          <a:custGeom>
            <a:avLst/>
            <a:gdLst>
              <a:gd name="connsiteX0" fmla="*/ 870857 w 1495442"/>
              <a:gd name="connsiteY0" fmla="*/ 130629 h 1306286"/>
              <a:gd name="connsiteX1" fmla="*/ 725715 w 1495442"/>
              <a:gd name="connsiteY1" fmla="*/ 116114 h 1306286"/>
              <a:gd name="connsiteX2" fmla="*/ 667657 w 1495442"/>
              <a:gd name="connsiteY2" fmla="*/ 101600 h 1306286"/>
              <a:gd name="connsiteX3" fmla="*/ 595086 w 1495442"/>
              <a:gd name="connsiteY3" fmla="*/ 87086 h 1306286"/>
              <a:gd name="connsiteX4" fmla="*/ 464457 w 1495442"/>
              <a:gd name="connsiteY4" fmla="*/ 29029 h 1306286"/>
              <a:gd name="connsiteX5" fmla="*/ 377372 w 1495442"/>
              <a:gd name="connsiteY5" fmla="*/ 14514 h 1306286"/>
              <a:gd name="connsiteX6" fmla="*/ 333829 w 1495442"/>
              <a:gd name="connsiteY6" fmla="*/ 0 h 1306286"/>
              <a:gd name="connsiteX7" fmla="*/ 101600 w 1495442"/>
              <a:gd name="connsiteY7" fmla="*/ 14514 h 1306286"/>
              <a:gd name="connsiteX8" fmla="*/ 43543 w 1495442"/>
              <a:gd name="connsiteY8" fmla="*/ 72571 h 1306286"/>
              <a:gd name="connsiteX9" fmla="*/ 0 w 1495442"/>
              <a:gd name="connsiteY9" fmla="*/ 174171 h 1306286"/>
              <a:gd name="connsiteX10" fmla="*/ 14515 w 1495442"/>
              <a:gd name="connsiteY10" fmla="*/ 609600 h 1306286"/>
              <a:gd name="connsiteX11" fmla="*/ 29029 w 1495442"/>
              <a:gd name="connsiteY11" fmla="*/ 653143 h 1306286"/>
              <a:gd name="connsiteX12" fmla="*/ 72572 w 1495442"/>
              <a:gd name="connsiteY12" fmla="*/ 696686 h 1306286"/>
              <a:gd name="connsiteX13" fmla="*/ 87086 w 1495442"/>
              <a:gd name="connsiteY13" fmla="*/ 740229 h 1306286"/>
              <a:gd name="connsiteX14" fmla="*/ 174172 w 1495442"/>
              <a:gd name="connsiteY14" fmla="*/ 841829 h 1306286"/>
              <a:gd name="connsiteX15" fmla="*/ 246743 w 1495442"/>
              <a:gd name="connsiteY15" fmla="*/ 972457 h 1306286"/>
              <a:gd name="connsiteX16" fmla="*/ 290286 w 1495442"/>
              <a:gd name="connsiteY16" fmla="*/ 1030514 h 1306286"/>
              <a:gd name="connsiteX17" fmla="*/ 391886 w 1495442"/>
              <a:gd name="connsiteY17" fmla="*/ 1132114 h 1306286"/>
              <a:gd name="connsiteX18" fmla="*/ 449943 w 1495442"/>
              <a:gd name="connsiteY18" fmla="*/ 1190171 h 1306286"/>
              <a:gd name="connsiteX19" fmla="*/ 508000 w 1495442"/>
              <a:gd name="connsiteY19" fmla="*/ 1233714 h 1306286"/>
              <a:gd name="connsiteX20" fmla="*/ 551543 w 1495442"/>
              <a:gd name="connsiteY20" fmla="*/ 1277257 h 1306286"/>
              <a:gd name="connsiteX21" fmla="*/ 609600 w 1495442"/>
              <a:gd name="connsiteY21" fmla="*/ 1291771 h 1306286"/>
              <a:gd name="connsiteX22" fmla="*/ 653143 w 1495442"/>
              <a:gd name="connsiteY22" fmla="*/ 1306286 h 1306286"/>
              <a:gd name="connsiteX23" fmla="*/ 885372 w 1495442"/>
              <a:gd name="connsiteY23" fmla="*/ 1291771 h 1306286"/>
              <a:gd name="connsiteX24" fmla="*/ 957943 w 1495442"/>
              <a:gd name="connsiteY24" fmla="*/ 1277257 h 1306286"/>
              <a:gd name="connsiteX25" fmla="*/ 1001486 w 1495442"/>
              <a:gd name="connsiteY25" fmla="*/ 1233714 h 1306286"/>
              <a:gd name="connsiteX26" fmla="*/ 1103086 w 1495442"/>
              <a:gd name="connsiteY26" fmla="*/ 1175657 h 1306286"/>
              <a:gd name="connsiteX27" fmla="*/ 1248229 w 1495442"/>
              <a:gd name="connsiteY27" fmla="*/ 1103086 h 1306286"/>
              <a:gd name="connsiteX28" fmla="*/ 1349829 w 1495442"/>
              <a:gd name="connsiteY28" fmla="*/ 1059543 h 1306286"/>
              <a:gd name="connsiteX29" fmla="*/ 1393372 w 1495442"/>
              <a:gd name="connsiteY29" fmla="*/ 1030514 h 1306286"/>
              <a:gd name="connsiteX30" fmla="*/ 1436915 w 1495442"/>
              <a:gd name="connsiteY30" fmla="*/ 1016000 h 1306286"/>
              <a:gd name="connsiteX31" fmla="*/ 1480457 w 1495442"/>
              <a:gd name="connsiteY31" fmla="*/ 972457 h 1306286"/>
              <a:gd name="connsiteX32" fmla="*/ 1480457 w 1495442"/>
              <a:gd name="connsiteY32" fmla="*/ 841829 h 1306286"/>
              <a:gd name="connsiteX33" fmla="*/ 1436915 w 1495442"/>
              <a:gd name="connsiteY33" fmla="*/ 754743 h 1306286"/>
              <a:gd name="connsiteX34" fmla="*/ 1364343 w 1495442"/>
              <a:gd name="connsiteY34" fmla="*/ 653143 h 1306286"/>
              <a:gd name="connsiteX35" fmla="*/ 1306286 w 1495442"/>
              <a:gd name="connsiteY35" fmla="*/ 537029 h 1306286"/>
              <a:gd name="connsiteX36" fmla="*/ 1277257 w 1495442"/>
              <a:gd name="connsiteY36" fmla="*/ 478971 h 1306286"/>
              <a:gd name="connsiteX37" fmla="*/ 1233715 w 1495442"/>
              <a:gd name="connsiteY37" fmla="*/ 435429 h 1306286"/>
              <a:gd name="connsiteX38" fmla="*/ 1190172 w 1495442"/>
              <a:gd name="connsiteY38" fmla="*/ 362857 h 1306286"/>
              <a:gd name="connsiteX39" fmla="*/ 1146629 w 1495442"/>
              <a:gd name="connsiteY39" fmla="*/ 304800 h 1306286"/>
              <a:gd name="connsiteX40" fmla="*/ 1074057 w 1495442"/>
              <a:gd name="connsiteY40" fmla="*/ 217714 h 1306286"/>
              <a:gd name="connsiteX41" fmla="*/ 972457 w 1495442"/>
              <a:gd name="connsiteY41" fmla="*/ 159657 h 1306286"/>
              <a:gd name="connsiteX42" fmla="*/ 928915 w 1495442"/>
              <a:gd name="connsiteY42" fmla="*/ 145143 h 1306286"/>
              <a:gd name="connsiteX43" fmla="*/ 638629 w 1495442"/>
              <a:gd name="connsiteY43" fmla="*/ 159657 h 1306286"/>
              <a:gd name="connsiteX44" fmla="*/ 551543 w 1495442"/>
              <a:gd name="connsiteY44" fmla="*/ 116114 h 13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95442" h="1306286">
                <a:moveTo>
                  <a:pt x="870857" y="130629"/>
                </a:moveTo>
                <a:cubicBezTo>
                  <a:pt x="822476" y="125791"/>
                  <a:pt x="773848" y="122990"/>
                  <a:pt x="725715" y="116114"/>
                </a:cubicBezTo>
                <a:cubicBezTo>
                  <a:pt x="705967" y="113293"/>
                  <a:pt x="687130" y="105927"/>
                  <a:pt x="667657" y="101600"/>
                </a:cubicBezTo>
                <a:cubicBezTo>
                  <a:pt x="643575" y="96249"/>
                  <a:pt x="619276" y="91924"/>
                  <a:pt x="595086" y="87086"/>
                </a:cubicBezTo>
                <a:cubicBezTo>
                  <a:pt x="556812" y="67949"/>
                  <a:pt x="505235" y="40150"/>
                  <a:pt x="464457" y="29029"/>
                </a:cubicBezTo>
                <a:cubicBezTo>
                  <a:pt x="436065" y="21286"/>
                  <a:pt x="406100" y="20898"/>
                  <a:pt x="377372" y="14514"/>
                </a:cubicBezTo>
                <a:cubicBezTo>
                  <a:pt x="362437" y="11195"/>
                  <a:pt x="348343" y="4838"/>
                  <a:pt x="333829" y="0"/>
                </a:cubicBezTo>
                <a:cubicBezTo>
                  <a:pt x="256419" y="4838"/>
                  <a:pt x="176845" y="-4297"/>
                  <a:pt x="101600" y="14514"/>
                </a:cubicBezTo>
                <a:cubicBezTo>
                  <a:pt x="75049" y="21152"/>
                  <a:pt x="59964" y="50676"/>
                  <a:pt x="43543" y="72571"/>
                </a:cubicBezTo>
                <a:cubicBezTo>
                  <a:pt x="22024" y="101263"/>
                  <a:pt x="11210" y="140543"/>
                  <a:pt x="0" y="174171"/>
                </a:cubicBezTo>
                <a:cubicBezTo>
                  <a:pt x="4838" y="319314"/>
                  <a:pt x="5730" y="464642"/>
                  <a:pt x="14515" y="609600"/>
                </a:cubicBezTo>
                <a:cubicBezTo>
                  <a:pt x="15441" y="624871"/>
                  <a:pt x="20542" y="640413"/>
                  <a:pt x="29029" y="653143"/>
                </a:cubicBezTo>
                <a:cubicBezTo>
                  <a:pt x="40415" y="670222"/>
                  <a:pt x="58058" y="682172"/>
                  <a:pt x="72572" y="696686"/>
                </a:cubicBezTo>
                <a:cubicBezTo>
                  <a:pt x="77410" y="711200"/>
                  <a:pt x="79495" y="726945"/>
                  <a:pt x="87086" y="740229"/>
                </a:cubicBezTo>
                <a:cubicBezTo>
                  <a:pt x="111911" y="783674"/>
                  <a:pt x="139857" y="807514"/>
                  <a:pt x="174172" y="841829"/>
                </a:cubicBezTo>
                <a:cubicBezTo>
                  <a:pt x="201840" y="897165"/>
                  <a:pt x="210291" y="917779"/>
                  <a:pt x="246743" y="972457"/>
                </a:cubicBezTo>
                <a:cubicBezTo>
                  <a:pt x="260162" y="992585"/>
                  <a:pt x="274014" y="1012615"/>
                  <a:pt x="290286" y="1030514"/>
                </a:cubicBezTo>
                <a:cubicBezTo>
                  <a:pt x="322503" y="1065953"/>
                  <a:pt x="358019" y="1098247"/>
                  <a:pt x="391886" y="1132114"/>
                </a:cubicBezTo>
                <a:cubicBezTo>
                  <a:pt x="411238" y="1151466"/>
                  <a:pt x="428048" y="1173750"/>
                  <a:pt x="449943" y="1190171"/>
                </a:cubicBezTo>
                <a:cubicBezTo>
                  <a:pt x="469295" y="1204685"/>
                  <a:pt x="489633" y="1217971"/>
                  <a:pt x="508000" y="1233714"/>
                </a:cubicBezTo>
                <a:cubicBezTo>
                  <a:pt x="523585" y="1247072"/>
                  <a:pt x="533721" y="1267073"/>
                  <a:pt x="551543" y="1277257"/>
                </a:cubicBezTo>
                <a:cubicBezTo>
                  <a:pt x="568863" y="1287154"/>
                  <a:pt x="590420" y="1286291"/>
                  <a:pt x="609600" y="1291771"/>
                </a:cubicBezTo>
                <a:cubicBezTo>
                  <a:pt x="624311" y="1295974"/>
                  <a:pt x="638629" y="1301448"/>
                  <a:pt x="653143" y="1306286"/>
                </a:cubicBezTo>
                <a:cubicBezTo>
                  <a:pt x="730553" y="1301448"/>
                  <a:pt x="808161" y="1299125"/>
                  <a:pt x="885372" y="1291771"/>
                </a:cubicBezTo>
                <a:cubicBezTo>
                  <a:pt x="909930" y="1289432"/>
                  <a:pt x="935878" y="1288289"/>
                  <a:pt x="957943" y="1277257"/>
                </a:cubicBezTo>
                <a:cubicBezTo>
                  <a:pt x="976302" y="1268077"/>
                  <a:pt x="985717" y="1246855"/>
                  <a:pt x="1001486" y="1233714"/>
                </a:cubicBezTo>
                <a:cubicBezTo>
                  <a:pt x="1044517" y="1197855"/>
                  <a:pt x="1052392" y="1206074"/>
                  <a:pt x="1103086" y="1175657"/>
                </a:cubicBezTo>
                <a:cubicBezTo>
                  <a:pt x="1226517" y="1101598"/>
                  <a:pt x="1145035" y="1128884"/>
                  <a:pt x="1248229" y="1103086"/>
                </a:cubicBezTo>
                <a:cubicBezTo>
                  <a:pt x="1357547" y="1030207"/>
                  <a:pt x="1218613" y="1115779"/>
                  <a:pt x="1349829" y="1059543"/>
                </a:cubicBezTo>
                <a:cubicBezTo>
                  <a:pt x="1365863" y="1052671"/>
                  <a:pt x="1377770" y="1038315"/>
                  <a:pt x="1393372" y="1030514"/>
                </a:cubicBezTo>
                <a:cubicBezTo>
                  <a:pt x="1407056" y="1023672"/>
                  <a:pt x="1422401" y="1020838"/>
                  <a:pt x="1436915" y="1016000"/>
                </a:cubicBezTo>
                <a:cubicBezTo>
                  <a:pt x="1451429" y="1001486"/>
                  <a:pt x="1469071" y="989536"/>
                  <a:pt x="1480457" y="972457"/>
                </a:cubicBezTo>
                <a:cubicBezTo>
                  <a:pt x="1506316" y="933668"/>
                  <a:pt x="1493567" y="881160"/>
                  <a:pt x="1480457" y="841829"/>
                </a:cubicBezTo>
                <a:cubicBezTo>
                  <a:pt x="1470194" y="811040"/>
                  <a:pt x="1453613" y="782573"/>
                  <a:pt x="1436915" y="754743"/>
                </a:cubicBezTo>
                <a:cubicBezTo>
                  <a:pt x="1392611" y="680903"/>
                  <a:pt x="1399792" y="718132"/>
                  <a:pt x="1364343" y="653143"/>
                </a:cubicBezTo>
                <a:cubicBezTo>
                  <a:pt x="1343622" y="615154"/>
                  <a:pt x="1325638" y="575734"/>
                  <a:pt x="1306286" y="537029"/>
                </a:cubicBezTo>
                <a:cubicBezTo>
                  <a:pt x="1296610" y="517676"/>
                  <a:pt x="1292557" y="494271"/>
                  <a:pt x="1277257" y="478971"/>
                </a:cubicBezTo>
                <a:cubicBezTo>
                  <a:pt x="1262743" y="464457"/>
                  <a:pt x="1246030" y="451850"/>
                  <a:pt x="1233715" y="435429"/>
                </a:cubicBezTo>
                <a:cubicBezTo>
                  <a:pt x="1216789" y="412860"/>
                  <a:pt x="1205821" y="386330"/>
                  <a:pt x="1190172" y="362857"/>
                </a:cubicBezTo>
                <a:cubicBezTo>
                  <a:pt x="1176754" y="342729"/>
                  <a:pt x="1160689" y="324485"/>
                  <a:pt x="1146629" y="304800"/>
                </a:cubicBezTo>
                <a:cubicBezTo>
                  <a:pt x="1113049" y="257789"/>
                  <a:pt x="1121892" y="257577"/>
                  <a:pt x="1074057" y="217714"/>
                </a:cubicBezTo>
                <a:cubicBezTo>
                  <a:pt x="1048334" y="196278"/>
                  <a:pt x="1001684" y="172183"/>
                  <a:pt x="972457" y="159657"/>
                </a:cubicBezTo>
                <a:cubicBezTo>
                  <a:pt x="958395" y="153630"/>
                  <a:pt x="943429" y="149981"/>
                  <a:pt x="928915" y="145143"/>
                </a:cubicBezTo>
                <a:cubicBezTo>
                  <a:pt x="832153" y="149981"/>
                  <a:pt x="735512" y="159657"/>
                  <a:pt x="638629" y="159657"/>
                </a:cubicBezTo>
                <a:cubicBezTo>
                  <a:pt x="541998" y="159657"/>
                  <a:pt x="551543" y="169277"/>
                  <a:pt x="551543" y="1161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6165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A4D5-0EEE-4511-BDF4-EEE2E87E6A51}"/>
              </a:ext>
            </a:extLst>
          </p:cNvPr>
          <p:cNvSpPr>
            <a:spLocks noGrp="1"/>
          </p:cNvSpPr>
          <p:nvPr>
            <p:ph type="title"/>
          </p:nvPr>
        </p:nvSpPr>
        <p:spPr/>
        <p:txBody>
          <a:bodyPr/>
          <a:lstStyle/>
          <a:p>
            <a:r>
              <a:rPr lang="en-US" dirty="0">
                <a:solidFill>
                  <a:schemeClr val="bg1"/>
                </a:solidFill>
                <a:latin typeface="Garamond" panose="02020404030301010803" pitchFamily="18" charset="0"/>
              </a:rPr>
              <a:t>Hilar and mediastinal lymphadenopathy</a:t>
            </a:r>
          </a:p>
        </p:txBody>
      </p:sp>
      <p:sp>
        <p:nvSpPr>
          <p:cNvPr id="3" name="Content Placeholder 2">
            <a:extLst>
              <a:ext uri="{FF2B5EF4-FFF2-40B4-BE49-F238E27FC236}">
                <a16:creationId xmlns:a16="http://schemas.microsoft.com/office/drawing/2014/main" id="{8092608C-790F-48B6-ABD9-1391331100E1}"/>
              </a:ext>
            </a:extLst>
          </p:cNvPr>
          <p:cNvSpPr>
            <a:spLocks noGrp="1"/>
          </p:cNvSpPr>
          <p:nvPr>
            <p:ph idx="1"/>
          </p:nvPr>
        </p:nvSpPr>
        <p:spPr>
          <a:xfrm>
            <a:off x="240632" y="1690688"/>
            <a:ext cx="2683543" cy="4830428"/>
          </a:xfrm>
        </p:spPr>
        <p:txBody>
          <a:bodyPr/>
          <a:lstStyle/>
          <a:p>
            <a:pPr marL="0" indent="0" algn="ctr">
              <a:buNone/>
            </a:pPr>
            <a:r>
              <a:rPr lang="en-US" dirty="0">
                <a:solidFill>
                  <a:schemeClr val="bg1"/>
                </a:solidFill>
                <a:latin typeface="Garamond" panose="02020404030301010803" pitchFamily="18" charset="0"/>
              </a:rPr>
              <a:t>The most common middle mediastinal mass is lymphadenopathy.</a:t>
            </a:r>
          </a:p>
          <a:p>
            <a:pPr marL="0" indent="0" algn="ctr">
              <a:buNone/>
            </a:pPr>
            <a:endParaRPr lang="en-US" dirty="0"/>
          </a:p>
        </p:txBody>
      </p:sp>
      <p:pic>
        <p:nvPicPr>
          <p:cNvPr id="4" name="Picture 3">
            <a:extLst>
              <a:ext uri="{FF2B5EF4-FFF2-40B4-BE49-F238E27FC236}">
                <a16:creationId xmlns:a16="http://schemas.microsoft.com/office/drawing/2014/main" id="{51815EC4-6524-4AA4-8F0D-141347578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1501714"/>
            <a:ext cx="926782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0">
            <a:extLst>
              <a:ext uri="{FF2B5EF4-FFF2-40B4-BE49-F238E27FC236}">
                <a16:creationId xmlns:a16="http://schemas.microsoft.com/office/drawing/2014/main" id="{E3937CB3-45B4-4961-AC9C-1D586750A0F8}"/>
              </a:ext>
            </a:extLst>
          </p:cNvPr>
          <p:cNvSpPr txBox="1">
            <a:spLocks noChangeArrowheads="1"/>
          </p:cNvSpPr>
          <p:nvPr/>
        </p:nvSpPr>
        <p:spPr bwMode="auto">
          <a:xfrm>
            <a:off x="9360586" y="6176963"/>
            <a:ext cx="1280328"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sz="2800" dirty="0">
                <a:solidFill>
                  <a:srgbClr val="000000"/>
                </a:solidFill>
                <a:latin typeface="Garamond" panose="02020404030301010803" pitchFamily="18" charset="0"/>
              </a:rPr>
              <a:t>Normal</a:t>
            </a:r>
          </a:p>
        </p:txBody>
      </p:sp>
    </p:spTree>
    <p:extLst>
      <p:ext uri="{BB962C8B-B14F-4D97-AF65-F5344CB8AC3E}">
        <p14:creationId xmlns:p14="http://schemas.microsoft.com/office/powerpoint/2010/main" val="2088617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F132-2CA9-4FB9-B47F-B60BEA12FC16}"/>
              </a:ext>
            </a:extLst>
          </p:cNvPr>
          <p:cNvSpPr>
            <a:spLocks noGrp="1"/>
          </p:cNvSpPr>
          <p:nvPr>
            <p:ph type="title"/>
          </p:nvPr>
        </p:nvSpPr>
        <p:spPr/>
        <p:txBody>
          <a:bodyPr/>
          <a:lstStyle/>
          <a:p>
            <a:r>
              <a:rPr lang="en-US" dirty="0">
                <a:solidFill>
                  <a:schemeClr val="bg1"/>
                </a:solidFill>
                <a:latin typeface="Garamond" panose="02020404030301010803" pitchFamily="18" charset="0"/>
              </a:rPr>
              <a:t>Hilar and mediastinal lymphadenopathy</a:t>
            </a:r>
            <a:endParaRPr lang="en-US" dirty="0"/>
          </a:p>
        </p:txBody>
      </p:sp>
      <p:sp>
        <p:nvSpPr>
          <p:cNvPr id="3" name="Content Placeholder 2">
            <a:extLst>
              <a:ext uri="{FF2B5EF4-FFF2-40B4-BE49-F238E27FC236}">
                <a16:creationId xmlns:a16="http://schemas.microsoft.com/office/drawing/2014/main" id="{47D2E7C5-61D9-43D6-A96D-E4EB241A135A}"/>
              </a:ext>
            </a:extLst>
          </p:cNvPr>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4" name="Picture 3">
            <a:extLst>
              <a:ext uri="{FF2B5EF4-FFF2-40B4-BE49-F238E27FC236}">
                <a16:creationId xmlns:a16="http://schemas.microsoft.com/office/drawing/2014/main" id="{948D3D66-2DC2-4FF2-9EE7-782A609BF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99" y="1690688"/>
            <a:ext cx="7506201" cy="514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0">
            <a:extLst>
              <a:ext uri="{FF2B5EF4-FFF2-40B4-BE49-F238E27FC236}">
                <a16:creationId xmlns:a16="http://schemas.microsoft.com/office/drawing/2014/main" id="{7167E4FD-1A77-4E59-85FF-9F120BD22A9B}"/>
              </a:ext>
            </a:extLst>
          </p:cNvPr>
          <p:cNvSpPr txBox="1">
            <a:spLocks noChangeArrowheads="1"/>
          </p:cNvSpPr>
          <p:nvPr/>
        </p:nvSpPr>
        <p:spPr bwMode="auto">
          <a:xfrm>
            <a:off x="7074587" y="6176963"/>
            <a:ext cx="1280328"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sz="2800" dirty="0">
                <a:solidFill>
                  <a:srgbClr val="000000"/>
                </a:solidFill>
                <a:latin typeface="Garamond" panose="02020404030301010803" pitchFamily="18" charset="0"/>
              </a:rPr>
              <a:t>Normal</a:t>
            </a:r>
          </a:p>
        </p:txBody>
      </p:sp>
      <p:sp>
        <p:nvSpPr>
          <p:cNvPr id="6" name="Freeform 5"/>
          <p:cNvSpPr/>
          <p:nvPr/>
        </p:nvSpPr>
        <p:spPr>
          <a:xfrm>
            <a:off x="3696326" y="2786743"/>
            <a:ext cx="1689406" cy="2148114"/>
          </a:xfrm>
          <a:custGeom>
            <a:avLst/>
            <a:gdLst>
              <a:gd name="connsiteX0" fmla="*/ 1165960 w 1689406"/>
              <a:gd name="connsiteY0" fmla="*/ 580571 h 2148114"/>
              <a:gd name="connsiteX1" fmla="*/ 672474 w 1689406"/>
              <a:gd name="connsiteY1" fmla="*/ 580571 h 2148114"/>
              <a:gd name="connsiteX2" fmla="*/ 585388 w 1689406"/>
              <a:gd name="connsiteY2" fmla="*/ 609600 h 2148114"/>
              <a:gd name="connsiteX3" fmla="*/ 469274 w 1689406"/>
              <a:gd name="connsiteY3" fmla="*/ 696686 h 2148114"/>
              <a:gd name="connsiteX4" fmla="*/ 309617 w 1689406"/>
              <a:gd name="connsiteY4" fmla="*/ 783771 h 2148114"/>
              <a:gd name="connsiteX5" fmla="*/ 266074 w 1689406"/>
              <a:gd name="connsiteY5" fmla="*/ 827314 h 2148114"/>
              <a:gd name="connsiteX6" fmla="*/ 164474 w 1689406"/>
              <a:gd name="connsiteY6" fmla="*/ 899886 h 2148114"/>
              <a:gd name="connsiteX7" fmla="*/ 135445 w 1689406"/>
              <a:gd name="connsiteY7" fmla="*/ 943428 h 2148114"/>
              <a:gd name="connsiteX8" fmla="*/ 91903 w 1689406"/>
              <a:gd name="connsiteY8" fmla="*/ 986971 h 2148114"/>
              <a:gd name="connsiteX9" fmla="*/ 48360 w 1689406"/>
              <a:gd name="connsiteY9" fmla="*/ 1146628 h 2148114"/>
              <a:gd name="connsiteX10" fmla="*/ 33845 w 1689406"/>
              <a:gd name="connsiteY10" fmla="*/ 1204686 h 2148114"/>
              <a:gd name="connsiteX11" fmla="*/ 4817 w 1689406"/>
              <a:gd name="connsiteY11" fmla="*/ 1248228 h 2148114"/>
              <a:gd name="connsiteX12" fmla="*/ 33845 w 1689406"/>
              <a:gd name="connsiteY12" fmla="*/ 1553028 h 2148114"/>
              <a:gd name="connsiteX13" fmla="*/ 62874 w 1689406"/>
              <a:gd name="connsiteY13" fmla="*/ 1611086 h 2148114"/>
              <a:gd name="connsiteX14" fmla="*/ 91903 w 1689406"/>
              <a:gd name="connsiteY14" fmla="*/ 1683657 h 2148114"/>
              <a:gd name="connsiteX15" fmla="*/ 135445 w 1689406"/>
              <a:gd name="connsiteY15" fmla="*/ 1799771 h 2148114"/>
              <a:gd name="connsiteX16" fmla="*/ 164474 w 1689406"/>
              <a:gd name="connsiteY16" fmla="*/ 1843314 h 2148114"/>
              <a:gd name="connsiteX17" fmla="*/ 193503 w 1689406"/>
              <a:gd name="connsiteY17" fmla="*/ 1901371 h 2148114"/>
              <a:gd name="connsiteX18" fmla="*/ 280588 w 1689406"/>
              <a:gd name="connsiteY18" fmla="*/ 1973943 h 2148114"/>
              <a:gd name="connsiteX19" fmla="*/ 338645 w 1689406"/>
              <a:gd name="connsiteY19" fmla="*/ 2002971 h 2148114"/>
              <a:gd name="connsiteX20" fmla="*/ 382188 w 1689406"/>
              <a:gd name="connsiteY20" fmla="*/ 2032000 h 2148114"/>
              <a:gd name="connsiteX21" fmla="*/ 469274 w 1689406"/>
              <a:gd name="connsiteY21" fmla="*/ 2061028 h 2148114"/>
              <a:gd name="connsiteX22" fmla="*/ 512817 w 1689406"/>
              <a:gd name="connsiteY22" fmla="*/ 2075543 h 2148114"/>
              <a:gd name="connsiteX23" fmla="*/ 919217 w 1689406"/>
              <a:gd name="connsiteY23" fmla="*/ 2046514 h 2148114"/>
              <a:gd name="connsiteX24" fmla="*/ 962760 w 1689406"/>
              <a:gd name="connsiteY24" fmla="*/ 2017486 h 2148114"/>
              <a:gd name="connsiteX25" fmla="*/ 1020817 w 1689406"/>
              <a:gd name="connsiteY25" fmla="*/ 1988457 h 2148114"/>
              <a:gd name="connsiteX26" fmla="*/ 1180474 w 1689406"/>
              <a:gd name="connsiteY26" fmla="*/ 1857828 h 2148114"/>
              <a:gd name="connsiteX27" fmla="*/ 1224017 w 1689406"/>
              <a:gd name="connsiteY27" fmla="*/ 1828800 h 2148114"/>
              <a:gd name="connsiteX28" fmla="*/ 1296588 w 1689406"/>
              <a:gd name="connsiteY28" fmla="*/ 1770743 h 2148114"/>
              <a:gd name="connsiteX29" fmla="*/ 1369160 w 1689406"/>
              <a:gd name="connsiteY29" fmla="*/ 1727200 h 2148114"/>
              <a:gd name="connsiteX30" fmla="*/ 1441731 w 1689406"/>
              <a:gd name="connsiteY30" fmla="*/ 1625600 h 2148114"/>
              <a:gd name="connsiteX31" fmla="*/ 1572360 w 1689406"/>
              <a:gd name="connsiteY31" fmla="*/ 1465943 h 2148114"/>
              <a:gd name="connsiteX32" fmla="*/ 1644931 w 1689406"/>
              <a:gd name="connsiteY32" fmla="*/ 1306286 h 2148114"/>
              <a:gd name="connsiteX33" fmla="*/ 1659445 w 1689406"/>
              <a:gd name="connsiteY33" fmla="*/ 1161143 h 2148114"/>
              <a:gd name="connsiteX34" fmla="*/ 1688474 w 1689406"/>
              <a:gd name="connsiteY34" fmla="*/ 1117600 h 2148114"/>
              <a:gd name="connsiteX35" fmla="*/ 1644931 w 1689406"/>
              <a:gd name="connsiteY35" fmla="*/ 653143 h 2148114"/>
              <a:gd name="connsiteX36" fmla="*/ 1601388 w 1689406"/>
              <a:gd name="connsiteY36" fmla="*/ 551543 h 2148114"/>
              <a:gd name="connsiteX37" fmla="*/ 1572360 w 1689406"/>
              <a:gd name="connsiteY37" fmla="*/ 420914 h 2148114"/>
              <a:gd name="connsiteX38" fmla="*/ 1441731 w 1689406"/>
              <a:gd name="connsiteY38" fmla="*/ 174171 h 2148114"/>
              <a:gd name="connsiteX39" fmla="*/ 1398188 w 1689406"/>
              <a:gd name="connsiteY39" fmla="*/ 116114 h 2148114"/>
              <a:gd name="connsiteX40" fmla="*/ 1282074 w 1689406"/>
              <a:gd name="connsiteY40" fmla="*/ 43543 h 2148114"/>
              <a:gd name="connsiteX41" fmla="*/ 1224017 w 1689406"/>
              <a:gd name="connsiteY41" fmla="*/ 29028 h 2148114"/>
              <a:gd name="connsiteX42" fmla="*/ 1165960 w 1689406"/>
              <a:gd name="connsiteY42" fmla="*/ 0 h 2148114"/>
              <a:gd name="connsiteX43" fmla="*/ 977274 w 1689406"/>
              <a:gd name="connsiteY43" fmla="*/ 14514 h 2148114"/>
              <a:gd name="connsiteX44" fmla="*/ 890188 w 1689406"/>
              <a:gd name="connsiteY44" fmla="*/ 72571 h 2148114"/>
              <a:gd name="connsiteX45" fmla="*/ 774074 w 1689406"/>
              <a:gd name="connsiteY45" fmla="*/ 159657 h 2148114"/>
              <a:gd name="connsiteX46" fmla="*/ 716017 w 1689406"/>
              <a:gd name="connsiteY46" fmla="*/ 203200 h 2148114"/>
              <a:gd name="connsiteX47" fmla="*/ 628931 w 1689406"/>
              <a:gd name="connsiteY47" fmla="*/ 261257 h 2148114"/>
              <a:gd name="connsiteX48" fmla="*/ 585388 w 1689406"/>
              <a:gd name="connsiteY48" fmla="*/ 319314 h 2148114"/>
              <a:gd name="connsiteX49" fmla="*/ 556360 w 1689406"/>
              <a:gd name="connsiteY49" fmla="*/ 362857 h 2148114"/>
              <a:gd name="connsiteX50" fmla="*/ 469274 w 1689406"/>
              <a:gd name="connsiteY50" fmla="*/ 464457 h 2148114"/>
              <a:gd name="connsiteX51" fmla="*/ 367674 w 1689406"/>
              <a:gd name="connsiteY51" fmla="*/ 537028 h 2148114"/>
              <a:gd name="connsiteX52" fmla="*/ 237045 w 1689406"/>
              <a:gd name="connsiteY52" fmla="*/ 653143 h 2148114"/>
              <a:gd name="connsiteX53" fmla="*/ 193503 w 1689406"/>
              <a:gd name="connsiteY53" fmla="*/ 725714 h 2148114"/>
              <a:gd name="connsiteX54" fmla="*/ 149960 w 1689406"/>
              <a:gd name="connsiteY54" fmla="*/ 754743 h 2148114"/>
              <a:gd name="connsiteX55" fmla="*/ 135445 w 1689406"/>
              <a:gd name="connsiteY55" fmla="*/ 798286 h 2148114"/>
              <a:gd name="connsiteX56" fmla="*/ 91903 w 1689406"/>
              <a:gd name="connsiteY56" fmla="*/ 841828 h 2148114"/>
              <a:gd name="connsiteX57" fmla="*/ 77388 w 1689406"/>
              <a:gd name="connsiteY57" fmla="*/ 899886 h 2148114"/>
              <a:gd name="connsiteX58" fmla="*/ 19331 w 1689406"/>
              <a:gd name="connsiteY58" fmla="*/ 986971 h 2148114"/>
              <a:gd name="connsiteX59" fmla="*/ 19331 w 1689406"/>
              <a:gd name="connsiteY59" fmla="*/ 1407886 h 2148114"/>
              <a:gd name="connsiteX60" fmla="*/ 120931 w 1689406"/>
              <a:gd name="connsiteY60" fmla="*/ 1524000 h 2148114"/>
              <a:gd name="connsiteX61" fmla="*/ 178988 w 1689406"/>
              <a:gd name="connsiteY61" fmla="*/ 1611086 h 2148114"/>
              <a:gd name="connsiteX62" fmla="*/ 266074 w 1689406"/>
              <a:gd name="connsiteY62" fmla="*/ 1741714 h 2148114"/>
              <a:gd name="connsiteX63" fmla="*/ 280588 w 1689406"/>
              <a:gd name="connsiteY63" fmla="*/ 1785257 h 2148114"/>
              <a:gd name="connsiteX64" fmla="*/ 367674 w 1689406"/>
              <a:gd name="connsiteY64" fmla="*/ 1857828 h 2148114"/>
              <a:gd name="connsiteX65" fmla="*/ 411217 w 1689406"/>
              <a:gd name="connsiteY65" fmla="*/ 1901371 h 2148114"/>
              <a:gd name="connsiteX66" fmla="*/ 469274 w 1689406"/>
              <a:gd name="connsiteY66" fmla="*/ 1915886 h 2148114"/>
              <a:gd name="connsiteX67" fmla="*/ 527331 w 1689406"/>
              <a:gd name="connsiteY67" fmla="*/ 1944914 h 2148114"/>
              <a:gd name="connsiteX68" fmla="*/ 628931 w 1689406"/>
              <a:gd name="connsiteY68" fmla="*/ 2017486 h 2148114"/>
              <a:gd name="connsiteX69" fmla="*/ 686988 w 1689406"/>
              <a:gd name="connsiteY69" fmla="*/ 2046514 h 2148114"/>
              <a:gd name="connsiteX70" fmla="*/ 730531 w 1689406"/>
              <a:gd name="connsiteY70" fmla="*/ 2075543 h 2148114"/>
              <a:gd name="connsiteX71" fmla="*/ 788588 w 1689406"/>
              <a:gd name="connsiteY71" fmla="*/ 2090057 h 2148114"/>
              <a:gd name="connsiteX72" fmla="*/ 933731 w 1689406"/>
              <a:gd name="connsiteY72" fmla="*/ 2148114 h 2148114"/>
              <a:gd name="connsiteX73" fmla="*/ 991788 w 1689406"/>
              <a:gd name="connsiteY73" fmla="*/ 2133600 h 2148114"/>
              <a:gd name="connsiteX74" fmla="*/ 1020817 w 1689406"/>
              <a:gd name="connsiteY74" fmla="*/ 2090057 h 2148114"/>
              <a:gd name="connsiteX75" fmla="*/ 1064360 w 1689406"/>
              <a:gd name="connsiteY75" fmla="*/ 2061028 h 2148114"/>
              <a:gd name="connsiteX76" fmla="*/ 1107903 w 1689406"/>
              <a:gd name="connsiteY76" fmla="*/ 2002971 h 2148114"/>
              <a:gd name="connsiteX77" fmla="*/ 1194988 w 1689406"/>
              <a:gd name="connsiteY77" fmla="*/ 1886857 h 2148114"/>
              <a:gd name="connsiteX78" fmla="*/ 1267560 w 1689406"/>
              <a:gd name="connsiteY78" fmla="*/ 1756228 h 2148114"/>
              <a:gd name="connsiteX79" fmla="*/ 1311103 w 1689406"/>
              <a:gd name="connsiteY79" fmla="*/ 1741714 h 2148114"/>
              <a:gd name="connsiteX80" fmla="*/ 1354645 w 1689406"/>
              <a:gd name="connsiteY80" fmla="*/ 1640114 h 2148114"/>
              <a:gd name="connsiteX81" fmla="*/ 1398188 w 1689406"/>
              <a:gd name="connsiteY81" fmla="*/ 1567543 h 2148114"/>
              <a:gd name="connsiteX82" fmla="*/ 1412703 w 1689406"/>
              <a:gd name="connsiteY82" fmla="*/ 1524000 h 2148114"/>
              <a:gd name="connsiteX83" fmla="*/ 1441731 w 1689406"/>
              <a:gd name="connsiteY83" fmla="*/ 1480457 h 2148114"/>
              <a:gd name="connsiteX84" fmla="*/ 1514303 w 1689406"/>
              <a:gd name="connsiteY84" fmla="*/ 1306286 h 2148114"/>
              <a:gd name="connsiteX85" fmla="*/ 1528817 w 1689406"/>
              <a:gd name="connsiteY85" fmla="*/ 1262743 h 2148114"/>
              <a:gd name="connsiteX86" fmla="*/ 1514303 w 1689406"/>
              <a:gd name="connsiteY86" fmla="*/ 1132114 h 2148114"/>
              <a:gd name="connsiteX87" fmla="*/ 1485274 w 1689406"/>
              <a:gd name="connsiteY87" fmla="*/ 1088571 h 2148114"/>
              <a:gd name="connsiteX88" fmla="*/ 1398188 w 1689406"/>
              <a:gd name="connsiteY88" fmla="*/ 1001486 h 2148114"/>
              <a:gd name="connsiteX89" fmla="*/ 1354645 w 1689406"/>
              <a:gd name="connsiteY89" fmla="*/ 928914 h 2148114"/>
              <a:gd name="connsiteX90" fmla="*/ 1224017 w 1689406"/>
              <a:gd name="connsiteY90" fmla="*/ 827314 h 2148114"/>
              <a:gd name="connsiteX91" fmla="*/ 1180474 w 1689406"/>
              <a:gd name="connsiteY91" fmla="*/ 798286 h 2148114"/>
              <a:gd name="connsiteX92" fmla="*/ 1136931 w 1689406"/>
              <a:gd name="connsiteY92" fmla="*/ 769257 h 2148114"/>
              <a:gd name="connsiteX93" fmla="*/ 1020817 w 1689406"/>
              <a:gd name="connsiteY93" fmla="*/ 711200 h 2148114"/>
              <a:gd name="connsiteX94" fmla="*/ 919217 w 1689406"/>
              <a:gd name="connsiteY94" fmla="*/ 653143 h 2148114"/>
              <a:gd name="connsiteX95" fmla="*/ 817617 w 1689406"/>
              <a:gd name="connsiteY95" fmla="*/ 624114 h 2148114"/>
              <a:gd name="connsiteX96" fmla="*/ 730531 w 1689406"/>
              <a:gd name="connsiteY96" fmla="*/ 595086 h 2148114"/>
              <a:gd name="connsiteX97" fmla="*/ 483788 w 1689406"/>
              <a:gd name="connsiteY97" fmla="*/ 609600 h 2148114"/>
              <a:gd name="connsiteX98" fmla="*/ 425731 w 1689406"/>
              <a:gd name="connsiteY98" fmla="*/ 638628 h 2148114"/>
              <a:gd name="connsiteX99" fmla="*/ 295103 w 1689406"/>
              <a:gd name="connsiteY99" fmla="*/ 783771 h 2148114"/>
              <a:gd name="connsiteX100" fmla="*/ 222531 w 1689406"/>
              <a:gd name="connsiteY100" fmla="*/ 856343 h 2148114"/>
              <a:gd name="connsiteX101" fmla="*/ 164474 w 1689406"/>
              <a:gd name="connsiteY101" fmla="*/ 928914 h 214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689406" h="2148114">
                <a:moveTo>
                  <a:pt x="1165960" y="580571"/>
                </a:moveTo>
                <a:cubicBezTo>
                  <a:pt x="961455" y="568542"/>
                  <a:pt x="876979" y="553896"/>
                  <a:pt x="672474" y="580571"/>
                </a:cubicBezTo>
                <a:cubicBezTo>
                  <a:pt x="642132" y="584529"/>
                  <a:pt x="585388" y="609600"/>
                  <a:pt x="585388" y="609600"/>
                </a:cubicBezTo>
                <a:cubicBezTo>
                  <a:pt x="546683" y="638629"/>
                  <a:pt x="512547" y="675049"/>
                  <a:pt x="469274" y="696686"/>
                </a:cubicBezTo>
                <a:cubicBezTo>
                  <a:pt x="436233" y="713207"/>
                  <a:pt x="349389" y="750628"/>
                  <a:pt x="309617" y="783771"/>
                </a:cubicBezTo>
                <a:cubicBezTo>
                  <a:pt x="293848" y="796912"/>
                  <a:pt x="281659" y="813956"/>
                  <a:pt x="266074" y="827314"/>
                </a:cubicBezTo>
                <a:cubicBezTo>
                  <a:pt x="234569" y="854318"/>
                  <a:pt x="198934" y="876912"/>
                  <a:pt x="164474" y="899886"/>
                </a:cubicBezTo>
                <a:cubicBezTo>
                  <a:pt x="154798" y="914400"/>
                  <a:pt x="146612" y="930027"/>
                  <a:pt x="135445" y="943428"/>
                </a:cubicBezTo>
                <a:cubicBezTo>
                  <a:pt x="122304" y="959197"/>
                  <a:pt x="101871" y="969028"/>
                  <a:pt x="91903" y="986971"/>
                </a:cubicBezTo>
                <a:cubicBezTo>
                  <a:pt x="66728" y="1032286"/>
                  <a:pt x="59478" y="1096597"/>
                  <a:pt x="48360" y="1146628"/>
                </a:cubicBezTo>
                <a:cubicBezTo>
                  <a:pt x="44033" y="1166101"/>
                  <a:pt x="41703" y="1186351"/>
                  <a:pt x="33845" y="1204686"/>
                </a:cubicBezTo>
                <a:cubicBezTo>
                  <a:pt x="26974" y="1220719"/>
                  <a:pt x="14493" y="1233714"/>
                  <a:pt x="4817" y="1248228"/>
                </a:cubicBezTo>
                <a:cubicBezTo>
                  <a:pt x="14493" y="1349828"/>
                  <a:pt x="17721" y="1452250"/>
                  <a:pt x="33845" y="1553028"/>
                </a:cubicBezTo>
                <a:cubicBezTo>
                  <a:pt x="37263" y="1574393"/>
                  <a:pt x="54086" y="1591314"/>
                  <a:pt x="62874" y="1611086"/>
                </a:cubicBezTo>
                <a:cubicBezTo>
                  <a:pt x="73456" y="1634894"/>
                  <a:pt x="82755" y="1659262"/>
                  <a:pt x="91903" y="1683657"/>
                </a:cubicBezTo>
                <a:cubicBezTo>
                  <a:pt x="110747" y="1733907"/>
                  <a:pt x="107391" y="1743664"/>
                  <a:pt x="135445" y="1799771"/>
                </a:cubicBezTo>
                <a:cubicBezTo>
                  <a:pt x="143246" y="1815373"/>
                  <a:pt x="155819" y="1828168"/>
                  <a:pt x="164474" y="1843314"/>
                </a:cubicBezTo>
                <a:cubicBezTo>
                  <a:pt x="175209" y="1862100"/>
                  <a:pt x="180927" y="1883765"/>
                  <a:pt x="193503" y="1901371"/>
                </a:cubicBezTo>
                <a:cubicBezTo>
                  <a:pt x="214206" y="1930356"/>
                  <a:pt x="249858" y="1956383"/>
                  <a:pt x="280588" y="1973943"/>
                </a:cubicBezTo>
                <a:cubicBezTo>
                  <a:pt x="299374" y="1984678"/>
                  <a:pt x="319859" y="1992236"/>
                  <a:pt x="338645" y="2002971"/>
                </a:cubicBezTo>
                <a:cubicBezTo>
                  <a:pt x="353791" y="2011626"/>
                  <a:pt x="366247" y="2024915"/>
                  <a:pt x="382188" y="2032000"/>
                </a:cubicBezTo>
                <a:cubicBezTo>
                  <a:pt x="410150" y="2044427"/>
                  <a:pt x="440245" y="2051352"/>
                  <a:pt x="469274" y="2061028"/>
                </a:cubicBezTo>
                <a:lnTo>
                  <a:pt x="512817" y="2075543"/>
                </a:lnTo>
                <a:cubicBezTo>
                  <a:pt x="648284" y="2065867"/>
                  <a:pt x="784522" y="2063894"/>
                  <a:pt x="919217" y="2046514"/>
                </a:cubicBezTo>
                <a:cubicBezTo>
                  <a:pt x="936518" y="2044282"/>
                  <a:pt x="947614" y="2026141"/>
                  <a:pt x="962760" y="2017486"/>
                </a:cubicBezTo>
                <a:cubicBezTo>
                  <a:pt x="981546" y="2006751"/>
                  <a:pt x="1003369" y="2001252"/>
                  <a:pt x="1020817" y="1988457"/>
                </a:cubicBezTo>
                <a:cubicBezTo>
                  <a:pt x="1076267" y="1947793"/>
                  <a:pt x="1123260" y="1895970"/>
                  <a:pt x="1180474" y="1857828"/>
                </a:cubicBezTo>
                <a:cubicBezTo>
                  <a:pt x="1194988" y="1848152"/>
                  <a:pt x="1210062" y="1839266"/>
                  <a:pt x="1224017" y="1828800"/>
                </a:cubicBezTo>
                <a:cubicBezTo>
                  <a:pt x="1248800" y="1810213"/>
                  <a:pt x="1271209" y="1788508"/>
                  <a:pt x="1296588" y="1770743"/>
                </a:cubicBezTo>
                <a:cubicBezTo>
                  <a:pt x="1319699" y="1754565"/>
                  <a:pt x="1344969" y="1741714"/>
                  <a:pt x="1369160" y="1727200"/>
                </a:cubicBezTo>
                <a:cubicBezTo>
                  <a:pt x="1393350" y="1693333"/>
                  <a:pt x="1416180" y="1658452"/>
                  <a:pt x="1441731" y="1625600"/>
                </a:cubicBezTo>
                <a:cubicBezTo>
                  <a:pt x="1483947" y="1571322"/>
                  <a:pt x="1541609" y="1527446"/>
                  <a:pt x="1572360" y="1465943"/>
                </a:cubicBezTo>
                <a:cubicBezTo>
                  <a:pt x="1637259" y="1336144"/>
                  <a:pt x="1616733" y="1390881"/>
                  <a:pt x="1644931" y="1306286"/>
                </a:cubicBezTo>
                <a:cubicBezTo>
                  <a:pt x="1649769" y="1257905"/>
                  <a:pt x="1648512" y="1208520"/>
                  <a:pt x="1659445" y="1161143"/>
                </a:cubicBezTo>
                <a:cubicBezTo>
                  <a:pt x="1663367" y="1144146"/>
                  <a:pt x="1687748" y="1135029"/>
                  <a:pt x="1688474" y="1117600"/>
                </a:cubicBezTo>
                <a:cubicBezTo>
                  <a:pt x="1693134" y="1005776"/>
                  <a:pt x="1680591" y="781518"/>
                  <a:pt x="1644931" y="653143"/>
                </a:cubicBezTo>
                <a:cubicBezTo>
                  <a:pt x="1635069" y="617641"/>
                  <a:pt x="1612378" y="586712"/>
                  <a:pt x="1601388" y="551543"/>
                </a:cubicBezTo>
                <a:cubicBezTo>
                  <a:pt x="1588083" y="508968"/>
                  <a:pt x="1588239" y="462597"/>
                  <a:pt x="1572360" y="420914"/>
                </a:cubicBezTo>
                <a:cubicBezTo>
                  <a:pt x="1554276" y="373444"/>
                  <a:pt x="1483197" y="236370"/>
                  <a:pt x="1441731" y="174171"/>
                </a:cubicBezTo>
                <a:cubicBezTo>
                  <a:pt x="1428313" y="154043"/>
                  <a:pt x="1415293" y="133219"/>
                  <a:pt x="1398188" y="116114"/>
                </a:cubicBezTo>
                <a:cubicBezTo>
                  <a:pt x="1370787" y="88713"/>
                  <a:pt x="1318867" y="57340"/>
                  <a:pt x="1282074" y="43543"/>
                </a:cubicBezTo>
                <a:cubicBezTo>
                  <a:pt x="1263396" y="36539"/>
                  <a:pt x="1242695" y="36032"/>
                  <a:pt x="1224017" y="29028"/>
                </a:cubicBezTo>
                <a:cubicBezTo>
                  <a:pt x="1203758" y="21431"/>
                  <a:pt x="1185312" y="9676"/>
                  <a:pt x="1165960" y="0"/>
                </a:cubicBezTo>
                <a:cubicBezTo>
                  <a:pt x="1103065" y="4838"/>
                  <a:pt x="1038278" y="-1540"/>
                  <a:pt x="977274" y="14514"/>
                </a:cubicBezTo>
                <a:cubicBezTo>
                  <a:pt x="943535" y="23393"/>
                  <a:pt x="918098" y="51638"/>
                  <a:pt x="890188" y="72571"/>
                </a:cubicBezTo>
                <a:lnTo>
                  <a:pt x="774074" y="159657"/>
                </a:lnTo>
                <a:cubicBezTo>
                  <a:pt x="754722" y="174171"/>
                  <a:pt x="736145" y="189782"/>
                  <a:pt x="716017" y="203200"/>
                </a:cubicBezTo>
                <a:cubicBezTo>
                  <a:pt x="686988" y="222552"/>
                  <a:pt x="649864" y="233347"/>
                  <a:pt x="628931" y="261257"/>
                </a:cubicBezTo>
                <a:cubicBezTo>
                  <a:pt x="614417" y="280609"/>
                  <a:pt x="599448" y="299629"/>
                  <a:pt x="585388" y="319314"/>
                </a:cubicBezTo>
                <a:cubicBezTo>
                  <a:pt x="575249" y="333509"/>
                  <a:pt x="566499" y="348662"/>
                  <a:pt x="556360" y="362857"/>
                </a:cubicBezTo>
                <a:cubicBezTo>
                  <a:pt x="528096" y="402428"/>
                  <a:pt x="506508" y="433429"/>
                  <a:pt x="469274" y="464457"/>
                </a:cubicBezTo>
                <a:cubicBezTo>
                  <a:pt x="363274" y="552791"/>
                  <a:pt x="498386" y="419387"/>
                  <a:pt x="367674" y="537028"/>
                </a:cubicBezTo>
                <a:cubicBezTo>
                  <a:pt x="225640" y="664858"/>
                  <a:pt x="332853" y="589270"/>
                  <a:pt x="237045" y="653143"/>
                </a:cubicBezTo>
                <a:cubicBezTo>
                  <a:pt x="222531" y="677333"/>
                  <a:pt x="211862" y="704295"/>
                  <a:pt x="193503" y="725714"/>
                </a:cubicBezTo>
                <a:cubicBezTo>
                  <a:pt x="182151" y="738959"/>
                  <a:pt x="160857" y="741121"/>
                  <a:pt x="149960" y="754743"/>
                </a:cubicBezTo>
                <a:cubicBezTo>
                  <a:pt x="140402" y="766690"/>
                  <a:pt x="143932" y="785556"/>
                  <a:pt x="135445" y="798286"/>
                </a:cubicBezTo>
                <a:cubicBezTo>
                  <a:pt x="124059" y="815365"/>
                  <a:pt x="106417" y="827314"/>
                  <a:pt x="91903" y="841828"/>
                </a:cubicBezTo>
                <a:cubicBezTo>
                  <a:pt x="87065" y="861181"/>
                  <a:pt x="86309" y="882044"/>
                  <a:pt x="77388" y="899886"/>
                </a:cubicBezTo>
                <a:cubicBezTo>
                  <a:pt x="61786" y="931091"/>
                  <a:pt x="19331" y="986971"/>
                  <a:pt x="19331" y="986971"/>
                </a:cubicBezTo>
                <a:cubicBezTo>
                  <a:pt x="-2931" y="1165068"/>
                  <a:pt x="-9733" y="1165686"/>
                  <a:pt x="19331" y="1407886"/>
                </a:cubicBezTo>
                <a:cubicBezTo>
                  <a:pt x="27300" y="1474298"/>
                  <a:pt x="81453" y="1480136"/>
                  <a:pt x="120931" y="1524000"/>
                </a:cubicBezTo>
                <a:cubicBezTo>
                  <a:pt x="144270" y="1549932"/>
                  <a:pt x="158981" y="1582505"/>
                  <a:pt x="178988" y="1611086"/>
                </a:cubicBezTo>
                <a:cubicBezTo>
                  <a:pt x="221529" y="1671859"/>
                  <a:pt x="230993" y="1671551"/>
                  <a:pt x="266074" y="1741714"/>
                </a:cubicBezTo>
                <a:cubicBezTo>
                  <a:pt x="272916" y="1755398"/>
                  <a:pt x="272101" y="1772527"/>
                  <a:pt x="280588" y="1785257"/>
                </a:cubicBezTo>
                <a:cubicBezTo>
                  <a:pt x="312392" y="1832963"/>
                  <a:pt x="327511" y="1824359"/>
                  <a:pt x="367674" y="1857828"/>
                </a:cubicBezTo>
                <a:cubicBezTo>
                  <a:pt x="383443" y="1870969"/>
                  <a:pt x="393395" y="1891187"/>
                  <a:pt x="411217" y="1901371"/>
                </a:cubicBezTo>
                <a:cubicBezTo>
                  <a:pt x="428537" y="1911268"/>
                  <a:pt x="450596" y="1908882"/>
                  <a:pt x="469274" y="1915886"/>
                </a:cubicBezTo>
                <a:cubicBezTo>
                  <a:pt x="489533" y="1923483"/>
                  <a:pt x="508545" y="1934179"/>
                  <a:pt x="527331" y="1944914"/>
                </a:cubicBezTo>
                <a:cubicBezTo>
                  <a:pt x="598973" y="1985852"/>
                  <a:pt x="545864" y="1965570"/>
                  <a:pt x="628931" y="2017486"/>
                </a:cubicBezTo>
                <a:cubicBezTo>
                  <a:pt x="647279" y="2028953"/>
                  <a:pt x="668202" y="2035779"/>
                  <a:pt x="686988" y="2046514"/>
                </a:cubicBezTo>
                <a:cubicBezTo>
                  <a:pt x="702134" y="2055169"/>
                  <a:pt x="714497" y="2068671"/>
                  <a:pt x="730531" y="2075543"/>
                </a:cubicBezTo>
                <a:cubicBezTo>
                  <a:pt x="748866" y="2083401"/>
                  <a:pt x="769802" y="2083348"/>
                  <a:pt x="788588" y="2090057"/>
                </a:cubicBezTo>
                <a:cubicBezTo>
                  <a:pt x="837660" y="2107583"/>
                  <a:pt x="885350" y="2128762"/>
                  <a:pt x="933731" y="2148114"/>
                </a:cubicBezTo>
                <a:cubicBezTo>
                  <a:pt x="953083" y="2143276"/>
                  <a:pt x="975190" y="2144665"/>
                  <a:pt x="991788" y="2133600"/>
                </a:cubicBezTo>
                <a:cubicBezTo>
                  <a:pt x="1006302" y="2123924"/>
                  <a:pt x="1008482" y="2102392"/>
                  <a:pt x="1020817" y="2090057"/>
                </a:cubicBezTo>
                <a:cubicBezTo>
                  <a:pt x="1033152" y="2077722"/>
                  <a:pt x="1052025" y="2073363"/>
                  <a:pt x="1064360" y="2061028"/>
                </a:cubicBezTo>
                <a:cubicBezTo>
                  <a:pt x="1081465" y="2043923"/>
                  <a:pt x="1092160" y="2021338"/>
                  <a:pt x="1107903" y="2002971"/>
                </a:cubicBezTo>
                <a:cubicBezTo>
                  <a:pt x="1168344" y="1932456"/>
                  <a:pt x="1145074" y="1986682"/>
                  <a:pt x="1194988" y="1886857"/>
                </a:cubicBezTo>
                <a:cubicBezTo>
                  <a:pt x="1215436" y="1845962"/>
                  <a:pt x="1212647" y="1774532"/>
                  <a:pt x="1267560" y="1756228"/>
                </a:cubicBezTo>
                <a:lnTo>
                  <a:pt x="1311103" y="1741714"/>
                </a:lnTo>
                <a:cubicBezTo>
                  <a:pt x="1325617" y="1707847"/>
                  <a:pt x="1338167" y="1673070"/>
                  <a:pt x="1354645" y="1640114"/>
                </a:cubicBezTo>
                <a:cubicBezTo>
                  <a:pt x="1367261" y="1614882"/>
                  <a:pt x="1385572" y="1592775"/>
                  <a:pt x="1398188" y="1567543"/>
                </a:cubicBezTo>
                <a:cubicBezTo>
                  <a:pt x="1405030" y="1553859"/>
                  <a:pt x="1405861" y="1537684"/>
                  <a:pt x="1412703" y="1524000"/>
                </a:cubicBezTo>
                <a:cubicBezTo>
                  <a:pt x="1420504" y="1508398"/>
                  <a:pt x="1435022" y="1496559"/>
                  <a:pt x="1441731" y="1480457"/>
                </a:cubicBezTo>
                <a:cubicBezTo>
                  <a:pt x="1523492" y="1284228"/>
                  <a:pt x="1447385" y="1406660"/>
                  <a:pt x="1514303" y="1306286"/>
                </a:cubicBezTo>
                <a:cubicBezTo>
                  <a:pt x="1519141" y="1291772"/>
                  <a:pt x="1528817" y="1278042"/>
                  <a:pt x="1528817" y="1262743"/>
                </a:cubicBezTo>
                <a:cubicBezTo>
                  <a:pt x="1528817" y="1218932"/>
                  <a:pt x="1524929" y="1174617"/>
                  <a:pt x="1514303" y="1132114"/>
                </a:cubicBezTo>
                <a:cubicBezTo>
                  <a:pt x="1510072" y="1115191"/>
                  <a:pt x="1496863" y="1101609"/>
                  <a:pt x="1485274" y="1088571"/>
                </a:cubicBezTo>
                <a:cubicBezTo>
                  <a:pt x="1458000" y="1057888"/>
                  <a:pt x="1419309" y="1036688"/>
                  <a:pt x="1398188" y="1001486"/>
                </a:cubicBezTo>
                <a:cubicBezTo>
                  <a:pt x="1383674" y="977295"/>
                  <a:pt x="1371571" y="951483"/>
                  <a:pt x="1354645" y="928914"/>
                </a:cubicBezTo>
                <a:cubicBezTo>
                  <a:pt x="1320538" y="883437"/>
                  <a:pt x="1270215" y="858112"/>
                  <a:pt x="1224017" y="827314"/>
                </a:cubicBezTo>
                <a:lnTo>
                  <a:pt x="1180474" y="798286"/>
                </a:lnTo>
                <a:cubicBezTo>
                  <a:pt x="1165960" y="788610"/>
                  <a:pt x="1152533" y="777058"/>
                  <a:pt x="1136931" y="769257"/>
                </a:cubicBezTo>
                <a:cubicBezTo>
                  <a:pt x="1098226" y="749905"/>
                  <a:pt x="1056822" y="735204"/>
                  <a:pt x="1020817" y="711200"/>
                </a:cubicBezTo>
                <a:cubicBezTo>
                  <a:pt x="977085" y="682045"/>
                  <a:pt x="970782" y="675243"/>
                  <a:pt x="919217" y="653143"/>
                </a:cubicBezTo>
                <a:cubicBezTo>
                  <a:pt x="881271" y="636880"/>
                  <a:pt x="858546" y="636392"/>
                  <a:pt x="817617" y="624114"/>
                </a:cubicBezTo>
                <a:cubicBezTo>
                  <a:pt x="788309" y="615322"/>
                  <a:pt x="730531" y="595086"/>
                  <a:pt x="730531" y="595086"/>
                </a:cubicBezTo>
                <a:cubicBezTo>
                  <a:pt x="648283" y="599924"/>
                  <a:pt x="565350" y="597949"/>
                  <a:pt x="483788" y="609600"/>
                </a:cubicBezTo>
                <a:cubicBezTo>
                  <a:pt x="462369" y="612660"/>
                  <a:pt x="444517" y="627893"/>
                  <a:pt x="425731" y="638628"/>
                </a:cubicBezTo>
                <a:cubicBezTo>
                  <a:pt x="333199" y="691503"/>
                  <a:pt x="416878" y="661996"/>
                  <a:pt x="295103" y="783771"/>
                </a:cubicBezTo>
                <a:cubicBezTo>
                  <a:pt x="270912" y="807962"/>
                  <a:pt x="245259" y="830774"/>
                  <a:pt x="222531" y="856343"/>
                </a:cubicBezTo>
                <a:cubicBezTo>
                  <a:pt x="95469" y="999288"/>
                  <a:pt x="218554" y="874834"/>
                  <a:pt x="164474" y="9289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07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chestx-ray.com/images/igallery/resized/1-100/1-10-500-500-100.jpg">
            <a:extLst>
              <a:ext uri="{FF2B5EF4-FFF2-40B4-BE49-F238E27FC236}">
                <a16:creationId xmlns:a16="http://schemas.microsoft.com/office/drawing/2014/main" id="{56AFF78F-160D-4620-91E4-3A3E9210F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978" y="0"/>
            <a:ext cx="82230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C9947A3-B211-45C8-BF54-1CA431F52D99}"/>
              </a:ext>
            </a:extLst>
          </p:cNvPr>
          <p:cNvSpPr>
            <a:spLocks noGrp="1"/>
          </p:cNvSpPr>
          <p:nvPr>
            <p:ph idx="1"/>
          </p:nvPr>
        </p:nvSpPr>
        <p:spPr>
          <a:xfrm>
            <a:off x="838200" y="1825625"/>
            <a:ext cx="2727960" cy="4351338"/>
          </a:xfrm>
        </p:spPr>
        <p:txBody>
          <a:bodyPr/>
          <a:lstStyle/>
          <a:p>
            <a:r>
              <a:rPr lang="en-US" dirty="0">
                <a:solidFill>
                  <a:schemeClr val="bg1"/>
                </a:solidFill>
                <a:latin typeface="Garamond" panose="02020404030301010803" pitchFamily="18" charset="0"/>
              </a:rPr>
              <a:t>Can you draw a line that follows the heart border? </a:t>
            </a:r>
          </a:p>
        </p:txBody>
      </p:sp>
    </p:spTree>
    <p:extLst>
      <p:ext uri="{BB962C8B-B14F-4D97-AF65-F5344CB8AC3E}">
        <p14:creationId xmlns:p14="http://schemas.microsoft.com/office/powerpoint/2010/main" val="29951032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38C4-4019-4A7B-935C-052B2733F166}"/>
              </a:ext>
            </a:extLst>
          </p:cNvPr>
          <p:cNvSpPr>
            <a:spLocks noGrp="1"/>
          </p:cNvSpPr>
          <p:nvPr>
            <p:ph type="title"/>
          </p:nvPr>
        </p:nvSpPr>
        <p:spPr/>
        <p:txBody>
          <a:bodyPr/>
          <a:lstStyle/>
          <a:p>
            <a:r>
              <a:rPr lang="en-US" dirty="0">
                <a:solidFill>
                  <a:schemeClr val="bg1"/>
                </a:solidFill>
                <a:latin typeface="Garamond" panose="02020404030301010803" pitchFamily="18" charset="0"/>
              </a:rPr>
              <a:t>Hiatal hernia </a:t>
            </a:r>
            <a:r>
              <a:rPr lang="en-US" dirty="0" err="1">
                <a:solidFill>
                  <a:schemeClr val="bg1"/>
                </a:solidFill>
                <a:latin typeface="Garamond" panose="02020404030301010803" pitchFamily="18" charset="0"/>
              </a:rPr>
              <a:t>postier</a:t>
            </a:r>
            <a:r>
              <a:rPr lang="en-US" dirty="0">
                <a:solidFill>
                  <a:schemeClr val="bg1"/>
                </a:solidFill>
                <a:latin typeface="Garamond" panose="02020404030301010803" pitchFamily="18" charset="0"/>
              </a:rPr>
              <a:t> </a:t>
            </a:r>
            <a:r>
              <a:rPr lang="en-US" dirty="0" err="1">
                <a:solidFill>
                  <a:schemeClr val="bg1"/>
                </a:solidFill>
                <a:latin typeface="Garamond" panose="02020404030301010803" pitchFamily="18" charset="0"/>
              </a:rPr>
              <a:t>herina</a:t>
            </a:r>
            <a:endParaRPr lang="en-US"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481D31E8-8FE9-4F8C-A8C8-415D2C769F70}"/>
              </a:ext>
            </a:extLst>
          </p:cNvPr>
          <p:cNvSpPr>
            <a:spLocks noGrp="1"/>
          </p:cNvSpPr>
          <p:nvPr>
            <p:ph idx="1"/>
          </p:nvPr>
        </p:nvSpPr>
        <p:spPr/>
        <p:txBody>
          <a:bodyPr>
            <a:normAutofit/>
          </a:bodyPr>
          <a:lstStyle/>
          <a:p>
            <a:r>
              <a:rPr lang="en-US" sz="4000" dirty="0">
                <a:solidFill>
                  <a:schemeClr val="bg1"/>
                </a:solidFill>
                <a:latin typeface="Garamond" panose="02020404030301010803" pitchFamily="18" charset="0"/>
              </a:rPr>
              <a:t>Abnormal upward herniation of the gastro-esophageal junction into the thoracic cavity.</a:t>
            </a:r>
          </a:p>
          <a:p>
            <a:r>
              <a:rPr lang="en-US" sz="4000" dirty="0">
                <a:solidFill>
                  <a:schemeClr val="bg1"/>
                </a:solidFill>
                <a:latin typeface="Garamond" panose="02020404030301010803" pitchFamily="18" charset="0"/>
              </a:rPr>
              <a:t>The esophageal hiatus is located within the posterior mediastinum, hence, a hiatal hernia is a posterior mediastinal mass.</a:t>
            </a:r>
          </a:p>
        </p:txBody>
      </p:sp>
    </p:spTree>
    <p:extLst>
      <p:ext uri="{BB962C8B-B14F-4D97-AF65-F5344CB8AC3E}">
        <p14:creationId xmlns:p14="http://schemas.microsoft.com/office/powerpoint/2010/main" val="40283348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F309-838F-432A-BCDF-E6421BD5AD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F6C775-50B9-4A10-AFDF-66A262D9BDB8}"/>
              </a:ext>
            </a:extLst>
          </p:cNvPr>
          <p:cNvSpPr>
            <a:spLocks noGrp="1"/>
          </p:cNvSpPr>
          <p:nvPr>
            <p:ph idx="1"/>
          </p:nvPr>
        </p:nvSpPr>
        <p:spPr/>
        <p:txBody>
          <a:bodyPr/>
          <a:lstStyle/>
          <a:p>
            <a:endParaRPr lang="en-US"/>
          </a:p>
        </p:txBody>
      </p:sp>
      <p:pic>
        <p:nvPicPr>
          <p:cNvPr id="31748" name="Picture 4" descr="https://images.radiopaedia.org/images/3361945/4374bf6f716dc568962d50c5c59bb1_jumbo.jpeg">
            <a:extLst>
              <a:ext uri="{FF2B5EF4-FFF2-40B4-BE49-F238E27FC236}">
                <a16:creationId xmlns:a16="http://schemas.microsoft.com/office/drawing/2014/main" id="{59E02733-3F9D-43D0-AF46-8B1E9852C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https://images.radiopaedia.org/images/3361941/380f71df740be6f9089f727a3d33d2_jumbo.jpeg">
            <a:extLst>
              <a:ext uri="{FF2B5EF4-FFF2-40B4-BE49-F238E27FC236}">
                <a16:creationId xmlns:a16="http://schemas.microsoft.com/office/drawing/2014/main" id="{E001862D-6362-4CF0-907E-642F9DA6E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2108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Pathologies of lungs</a:t>
            </a:r>
          </a:p>
          <a:p>
            <a:r>
              <a:rPr lang="en-US" dirty="0">
                <a:solidFill>
                  <a:schemeClr val="bg1"/>
                </a:solidFill>
                <a:latin typeface="Garamond" panose="02020404030301010803" pitchFamily="18" charset="0"/>
              </a:rPr>
              <a:t>Pathologies of the heart and great vessels</a:t>
            </a:r>
          </a:p>
          <a:p>
            <a:r>
              <a:rPr lang="en-US" dirty="0">
                <a:solidFill>
                  <a:schemeClr val="bg1"/>
                </a:solidFill>
                <a:latin typeface="Garamond" panose="02020404030301010803" pitchFamily="18" charset="0"/>
              </a:rPr>
              <a:t>Pathologies of pleura</a:t>
            </a:r>
          </a:p>
          <a:p>
            <a:r>
              <a:rPr lang="en-US" dirty="0">
                <a:solidFill>
                  <a:schemeClr val="bg1"/>
                </a:solidFill>
                <a:latin typeface="Garamond" panose="02020404030301010803" pitchFamily="18" charset="0"/>
              </a:rPr>
              <a:t>Pathologies of the mediastinum</a:t>
            </a:r>
          </a:p>
          <a:p>
            <a:r>
              <a:rPr lang="en-US" u="sng"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23796651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Fractured bones</a:t>
            </a:r>
          </a:p>
        </p:txBody>
      </p:sp>
      <p:sp>
        <p:nvSpPr>
          <p:cNvPr id="3" name="Content Placeholder 2"/>
          <p:cNvSpPr>
            <a:spLocks noGrp="1"/>
          </p:cNvSpPr>
          <p:nvPr>
            <p:ph idx="1"/>
          </p:nvPr>
        </p:nvSpPr>
        <p:spPr>
          <a:xfrm>
            <a:off x="838200" y="1825625"/>
            <a:ext cx="3848100" cy="4351338"/>
          </a:xfrm>
        </p:spPr>
        <p:txBody>
          <a:bodyPr/>
          <a:lstStyle/>
          <a:p>
            <a:r>
              <a:rPr lang="en-US" dirty="0">
                <a:solidFill>
                  <a:schemeClr val="bg1"/>
                </a:solidFill>
                <a:latin typeface="Garamond" panose="02020404030301010803" pitchFamily="18" charset="0"/>
              </a:rPr>
              <a:t>Rib fractures are usually due to trauma.</a:t>
            </a:r>
          </a:p>
          <a:p>
            <a:r>
              <a:rPr lang="en-US" dirty="0">
                <a:solidFill>
                  <a:schemeClr val="bg1"/>
                </a:solidFill>
                <a:latin typeface="Garamond" panose="02020404030301010803" pitchFamily="18" charset="0"/>
              </a:rPr>
              <a:t>They may result in pneumothorax.</a:t>
            </a:r>
          </a:p>
        </p:txBody>
      </p:sp>
      <p:pic>
        <p:nvPicPr>
          <p:cNvPr id="2050" name="Picture 2" descr="https://images.radiopaedia.org/images/1336466/9a44833a7ba5c60231d6cbf8e6d089_jumbo.jpg">
            <a:extLst>
              <a:ext uri="{FF2B5EF4-FFF2-40B4-BE49-F238E27FC236}">
                <a16:creationId xmlns:a16="http://schemas.microsoft.com/office/drawing/2014/main" id="{5EA3C44A-C249-4126-AD16-D4F3E92A8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929" y="562708"/>
            <a:ext cx="7123351" cy="58293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6485206" y="1955409"/>
            <a:ext cx="267286" cy="1434905"/>
          </a:xfrm>
          <a:custGeom>
            <a:avLst/>
            <a:gdLst>
              <a:gd name="connsiteX0" fmla="*/ 267286 w 267286"/>
              <a:gd name="connsiteY0" fmla="*/ 0 h 1434905"/>
              <a:gd name="connsiteX1" fmla="*/ 239151 w 267286"/>
              <a:gd name="connsiteY1" fmla="*/ 182880 h 1434905"/>
              <a:gd name="connsiteX2" fmla="*/ 225083 w 267286"/>
              <a:gd name="connsiteY2" fmla="*/ 225083 h 1434905"/>
              <a:gd name="connsiteX3" fmla="*/ 196948 w 267286"/>
              <a:gd name="connsiteY3" fmla="*/ 365760 h 1434905"/>
              <a:gd name="connsiteX4" fmla="*/ 168812 w 267286"/>
              <a:gd name="connsiteY4" fmla="*/ 464234 h 1434905"/>
              <a:gd name="connsiteX5" fmla="*/ 154745 w 267286"/>
              <a:gd name="connsiteY5" fmla="*/ 548640 h 1434905"/>
              <a:gd name="connsiteX6" fmla="*/ 126609 w 267286"/>
              <a:gd name="connsiteY6" fmla="*/ 773723 h 1434905"/>
              <a:gd name="connsiteX7" fmla="*/ 84406 w 267286"/>
              <a:gd name="connsiteY7" fmla="*/ 872197 h 1434905"/>
              <a:gd name="connsiteX8" fmla="*/ 70339 w 267286"/>
              <a:gd name="connsiteY8" fmla="*/ 956603 h 1434905"/>
              <a:gd name="connsiteX9" fmla="*/ 56271 w 267286"/>
              <a:gd name="connsiteY9" fmla="*/ 1012874 h 1434905"/>
              <a:gd name="connsiteX10" fmla="*/ 14068 w 267286"/>
              <a:gd name="connsiteY10" fmla="*/ 1223889 h 1434905"/>
              <a:gd name="connsiteX11" fmla="*/ 0 w 267286"/>
              <a:gd name="connsiteY11" fmla="*/ 1434905 h 143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286" h="1434905">
                <a:moveTo>
                  <a:pt x="267286" y="0"/>
                </a:moveTo>
                <a:cubicBezTo>
                  <a:pt x="258744" y="68341"/>
                  <a:pt x="255264" y="118430"/>
                  <a:pt x="239151" y="182880"/>
                </a:cubicBezTo>
                <a:cubicBezTo>
                  <a:pt x="235554" y="197266"/>
                  <a:pt x="228417" y="210634"/>
                  <a:pt x="225083" y="225083"/>
                </a:cubicBezTo>
                <a:cubicBezTo>
                  <a:pt x="214330" y="271679"/>
                  <a:pt x="212071" y="320393"/>
                  <a:pt x="196948" y="365760"/>
                </a:cubicBezTo>
                <a:cubicBezTo>
                  <a:pt x="183540" y="405982"/>
                  <a:pt x="177644" y="420075"/>
                  <a:pt x="168812" y="464234"/>
                </a:cubicBezTo>
                <a:cubicBezTo>
                  <a:pt x="163218" y="492203"/>
                  <a:pt x="158599" y="520378"/>
                  <a:pt x="154745" y="548640"/>
                </a:cubicBezTo>
                <a:cubicBezTo>
                  <a:pt x="144529" y="623558"/>
                  <a:pt x="150518" y="701991"/>
                  <a:pt x="126609" y="773723"/>
                </a:cubicBezTo>
                <a:cubicBezTo>
                  <a:pt x="105911" y="835821"/>
                  <a:pt x="119174" y="802663"/>
                  <a:pt x="84406" y="872197"/>
                </a:cubicBezTo>
                <a:cubicBezTo>
                  <a:pt x="79717" y="900332"/>
                  <a:pt x="75933" y="928634"/>
                  <a:pt x="70339" y="956603"/>
                </a:cubicBezTo>
                <a:cubicBezTo>
                  <a:pt x="66547" y="975562"/>
                  <a:pt x="59834" y="993871"/>
                  <a:pt x="56271" y="1012874"/>
                </a:cubicBezTo>
                <a:cubicBezTo>
                  <a:pt x="16963" y="1222519"/>
                  <a:pt x="48447" y="1120755"/>
                  <a:pt x="14068" y="1223889"/>
                </a:cubicBezTo>
                <a:cubicBezTo>
                  <a:pt x="-334" y="1425514"/>
                  <a:pt x="0" y="1355020"/>
                  <a:pt x="0" y="14349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199205" y="2758726"/>
            <a:ext cx="2335237" cy="704564"/>
          </a:xfrm>
          <a:custGeom>
            <a:avLst/>
            <a:gdLst>
              <a:gd name="connsiteX0" fmla="*/ 2335237 w 2335237"/>
              <a:gd name="connsiteY0" fmla="*/ 0 h 704564"/>
              <a:gd name="connsiteX1" fmla="*/ 2166425 w 2335237"/>
              <a:gd name="connsiteY1" fmla="*/ 28135 h 704564"/>
              <a:gd name="connsiteX2" fmla="*/ 2039816 w 2335237"/>
              <a:gd name="connsiteY2" fmla="*/ 84406 h 704564"/>
              <a:gd name="connsiteX3" fmla="*/ 1730327 w 2335237"/>
              <a:gd name="connsiteY3" fmla="*/ 196948 h 704564"/>
              <a:gd name="connsiteX4" fmla="*/ 1463040 w 2335237"/>
              <a:gd name="connsiteY4" fmla="*/ 253218 h 704564"/>
              <a:gd name="connsiteX5" fmla="*/ 1167619 w 2335237"/>
              <a:gd name="connsiteY5" fmla="*/ 365760 h 704564"/>
              <a:gd name="connsiteX6" fmla="*/ 970671 w 2335237"/>
              <a:gd name="connsiteY6" fmla="*/ 422031 h 704564"/>
              <a:gd name="connsiteX7" fmla="*/ 618979 w 2335237"/>
              <a:gd name="connsiteY7" fmla="*/ 506437 h 704564"/>
              <a:gd name="connsiteX8" fmla="*/ 520505 w 2335237"/>
              <a:gd name="connsiteY8" fmla="*/ 562708 h 704564"/>
              <a:gd name="connsiteX9" fmla="*/ 450167 w 2335237"/>
              <a:gd name="connsiteY9" fmla="*/ 576775 h 704564"/>
              <a:gd name="connsiteX10" fmla="*/ 393896 w 2335237"/>
              <a:gd name="connsiteY10" fmla="*/ 604911 h 704564"/>
              <a:gd name="connsiteX11" fmla="*/ 196948 w 2335237"/>
              <a:gd name="connsiteY11" fmla="*/ 661182 h 704564"/>
              <a:gd name="connsiteX12" fmla="*/ 98474 w 2335237"/>
              <a:gd name="connsiteY12" fmla="*/ 689317 h 704564"/>
              <a:gd name="connsiteX13" fmla="*/ 56271 w 2335237"/>
              <a:gd name="connsiteY13" fmla="*/ 703385 h 704564"/>
              <a:gd name="connsiteX14" fmla="*/ 0 w 2335237"/>
              <a:gd name="connsiteY14" fmla="*/ 703385 h 70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5237" h="704564">
                <a:moveTo>
                  <a:pt x="2335237" y="0"/>
                </a:moveTo>
                <a:cubicBezTo>
                  <a:pt x="2278966" y="9378"/>
                  <a:pt x="2221277" y="12463"/>
                  <a:pt x="2166425" y="28135"/>
                </a:cubicBezTo>
                <a:cubicBezTo>
                  <a:pt x="2122018" y="40823"/>
                  <a:pt x="2082885" y="67734"/>
                  <a:pt x="2039816" y="84406"/>
                </a:cubicBezTo>
                <a:cubicBezTo>
                  <a:pt x="1937446" y="124033"/>
                  <a:pt x="1837745" y="174334"/>
                  <a:pt x="1730327" y="196948"/>
                </a:cubicBezTo>
                <a:cubicBezTo>
                  <a:pt x="1641231" y="215705"/>
                  <a:pt x="1551370" y="231135"/>
                  <a:pt x="1463040" y="253218"/>
                </a:cubicBezTo>
                <a:cubicBezTo>
                  <a:pt x="1326149" y="287441"/>
                  <a:pt x="1312337" y="315665"/>
                  <a:pt x="1167619" y="365760"/>
                </a:cubicBezTo>
                <a:cubicBezTo>
                  <a:pt x="1103099" y="388094"/>
                  <a:pt x="1036642" y="404439"/>
                  <a:pt x="970671" y="422031"/>
                </a:cubicBezTo>
                <a:cubicBezTo>
                  <a:pt x="803772" y="466538"/>
                  <a:pt x="765112" y="473963"/>
                  <a:pt x="618979" y="506437"/>
                </a:cubicBezTo>
                <a:cubicBezTo>
                  <a:pt x="586154" y="525194"/>
                  <a:pt x="555403" y="548167"/>
                  <a:pt x="520505" y="562708"/>
                </a:cubicBezTo>
                <a:cubicBezTo>
                  <a:pt x="498434" y="571904"/>
                  <a:pt x="472850" y="569214"/>
                  <a:pt x="450167" y="576775"/>
                </a:cubicBezTo>
                <a:cubicBezTo>
                  <a:pt x="430272" y="583407"/>
                  <a:pt x="413367" y="597123"/>
                  <a:pt x="393896" y="604911"/>
                </a:cubicBezTo>
                <a:cubicBezTo>
                  <a:pt x="258465" y="659084"/>
                  <a:pt x="356960" y="607847"/>
                  <a:pt x="196948" y="661182"/>
                </a:cubicBezTo>
                <a:cubicBezTo>
                  <a:pt x="95740" y="694916"/>
                  <a:pt x="222149" y="653980"/>
                  <a:pt x="98474" y="689317"/>
                </a:cubicBezTo>
                <a:cubicBezTo>
                  <a:pt x="84216" y="693391"/>
                  <a:pt x="70951" y="701288"/>
                  <a:pt x="56271" y="703385"/>
                </a:cubicBezTo>
                <a:cubicBezTo>
                  <a:pt x="37703" y="706038"/>
                  <a:pt x="18757" y="703385"/>
                  <a:pt x="0" y="70338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63705" y="3372442"/>
            <a:ext cx="1041009" cy="102278"/>
          </a:xfrm>
          <a:custGeom>
            <a:avLst/>
            <a:gdLst>
              <a:gd name="connsiteX0" fmla="*/ 0 w 1041009"/>
              <a:gd name="connsiteY0" fmla="*/ 102278 h 102278"/>
              <a:gd name="connsiteX1" fmla="*/ 534572 w 1041009"/>
              <a:gd name="connsiteY1" fmla="*/ 88210 h 102278"/>
              <a:gd name="connsiteX2" fmla="*/ 576775 w 1041009"/>
              <a:gd name="connsiteY2" fmla="*/ 60075 h 102278"/>
              <a:gd name="connsiteX3" fmla="*/ 618978 w 1041009"/>
              <a:gd name="connsiteY3" fmla="*/ 46007 h 102278"/>
              <a:gd name="connsiteX4" fmla="*/ 858129 w 1041009"/>
              <a:gd name="connsiteY4" fmla="*/ 17872 h 102278"/>
              <a:gd name="connsiteX5" fmla="*/ 1041009 w 1041009"/>
              <a:gd name="connsiteY5" fmla="*/ 3804 h 10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09" h="102278">
                <a:moveTo>
                  <a:pt x="0" y="102278"/>
                </a:moveTo>
                <a:cubicBezTo>
                  <a:pt x="178191" y="97589"/>
                  <a:pt x="356795" y="101218"/>
                  <a:pt x="534572" y="88210"/>
                </a:cubicBezTo>
                <a:cubicBezTo>
                  <a:pt x="551434" y="86976"/>
                  <a:pt x="561653" y="67636"/>
                  <a:pt x="576775" y="60075"/>
                </a:cubicBezTo>
                <a:cubicBezTo>
                  <a:pt x="590038" y="53443"/>
                  <a:pt x="604720" y="50081"/>
                  <a:pt x="618978" y="46007"/>
                </a:cubicBezTo>
                <a:cubicBezTo>
                  <a:pt x="714787" y="18633"/>
                  <a:pt x="718511" y="28612"/>
                  <a:pt x="858129" y="17872"/>
                </a:cubicBezTo>
                <a:cubicBezTo>
                  <a:pt x="944818" y="-11025"/>
                  <a:pt x="885503" y="3804"/>
                  <a:pt x="1041009" y="380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05887" y="3305908"/>
            <a:ext cx="1351516" cy="1328544"/>
          </a:xfrm>
          <a:custGeom>
            <a:avLst/>
            <a:gdLst>
              <a:gd name="connsiteX0" fmla="*/ 676267 w 1351516"/>
              <a:gd name="connsiteY0" fmla="*/ 464234 h 1328544"/>
              <a:gd name="connsiteX1" fmla="*/ 521522 w 1351516"/>
              <a:gd name="connsiteY1" fmla="*/ 492369 h 1328544"/>
              <a:gd name="connsiteX2" fmla="*/ 479319 w 1351516"/>
              <a:gd name="connsiteY2" fmla="*/ 506437 h 1328544"/>
              <a:gd name="connsiteX3" fmla="*/ 366778 w 1351516"/>
              <a:gd name="connsiteY3" fmla="*/ 534572 h 1328544"/>
              <a:gd name="connsiteX4" fmla="*/ 324575 w 1351516"/>
              <a:gd name="connsiteY4" fmla="*/ 562707 h 1328544"/>
              <a:gd name="connsiteX5" fmla="*/ 268304 w 1351516"/>
              <a:gd name="connsiteY5" fmla="*/ 590843 h 1328544"/>
              <a:gd name="connsiteX6" fmla="*/ 197965 w 1351516"/>
              <a:gd name="connsiteY6" fmla="*/ 675249 h 1328544"/>
              <a:gd name="connsiteX7" fmla="*/ 226101 w 1351516"/>
              <a:gd name="connsiteY7" fmla="*/ 900332 h 1328544"/>
              <a:gd name="connsiteX8" fmla="*/ 240168 w 1351516"/>
              <a:gd name="connsiteY8" fmla="*/ 942535 h 1328544"/>
              <a:gd name="connsiteX9" fmla="*/ 310507 w 1351516"/>
              <a:gd name="connsiteY9" fmla="*/ 1012874 h 1328544"/>
              <a:gd name="connsiteX10" fmla="*/ 352710 w 1351516"/>
              <a:gd name="connsiteY10" fmla="*/ 1055077 h 1328544"/>
              <a:gd name="connsiteX11" fmla="*/ 394913 w 1351516"/>
              <a:gd name="connsiteY11" fmla="*/ 1111347 h 1328544"/>
              <a:gd name="connsiteX12" fmla="*/ 479319 w 1351516"/>
              <a:gd name="connsiteY12" fmla="*/ 1153550 h 1328544"/>
              <a:gd name="connsiteX13" fmla="*/ 535590 w 1351516"/>
              <a:gd name="connsiteY13" fmla="*/ 1181686 h 1328544"/>
              <a:gd name="connsiteX14" fmla="*/ 704402 w 1351516"/>
              <a:gd name="connsiteY14" fmla="*/ 1280160 h 1328544"/>
              <a:gd name="connsiteX15" fmla="*/ 746605 w 1351516"/>
              <a:gd name="connsiteY15" fmla="*/ 1294227 h 1328544"/>
              <a:gd name="connsiteX16" fmla="*/ 788808 w 1351516"/>
              <a:gd name="connsiteY16" fmla="*/ 1322363 h 1328544"/>
              <a:gd name="connsiteX17" fmla="*/ 1042027 w 1351516"/>
              <a:gd name="connsiteY17" fmla="*/ 1294227 h 1328544"/>
              <a:gd name="connsiteX18" fmla="*/ 1098298 w 1351516"/>
              <a:gd name="connsiteY18" fmla="*/ 1252024 h 1328544"/>
              <a:gd name="connsiteX19" fmla="*/ 1126433 w 1351516"/>
              <a:gd name="connsiteY19" fmla="*/ 1195754 h 1328544"/>
              <a:gd name="connsiteX20" fmla="*/ 1098298 w 1351516"/>
              <a:gd name="connsiteY20" fmla="*/ 675249 h 1328544"/>
              <a:gd name="connsiteX21" fmla="*/ 1013891 w 1351516"/>
              <a:gd name="connsiteY21" fmla="*/ 436098 h 1328544"/>
              <a:gd name="connsiteX22" fmla="*/ 999824 w 1351516"/>
              <a:gd name="connsiteY22" fmla="*/ 309489 h 1328544"/>
              <a:gd name="connsiteX23" fmla="*/ 943553 w 1351516"/>
              <a:gd name="connsiteY23" fmla="*/ 112541 h 1328544"/>
              <a:gd name="connsiteX24" fmla="*/ 887282 w 1351516"/>
              <a:gd name="connsiteY24" fmla="*/ 0 h 1328544"/>
              <a:gd name="connsiteX25" fmla="*/ 718470 w 1351516"/>
              <a:gd name="connsiteY25" fmla="*/ 28135 h 1328544"/>
              <a:gd name="connsiteX26" fmla="*/ 605928 w 1351516"/>
              <a:gd name="connsiteY26" fmla="*/ 98474 h 1328544"/>
              <a:gd name="connsiteX27" fmla="*/ 535590 w 1351516"/>
              <a:gd name="connsiteY27" fmla="*/ 140677 h 1328544"/>
              <a:gd name="connsiteX28" fmla="*/ 479319 w 1351516"/>
              <a:gd name="connsiteY28" fmla="*/ 196947 h 1328544"/>
              <a:gd name="connsiteX29" fmla="*/ 394913 w 1351516"/>
              <a:gd name="connsiteY29" fmla="*/ 253218 h 1328544"/>
              <a:gd name="connsiteX30" fmla="*/ 324575 w 1351516"/>
              <a:gd name="connsiteY30" fmla="*/ 295421 h 1328544"/>
              <a:gd name="connsiteX31" fmla="*/ 254236 w 1351516"/>
              <a:gd name="connsiteY31" fmla="*/ 365760 h 1328544"/>
              <a:gd name="connsiteX32" fmla="*/ 212033 w 1351516"/>
              <a:gd name="connsiteY32" fmla="*/ 422030 h 1328544"/>
              <a:gd name="connsiteX33" fmla="*/ 183898 w 1351516"/>
              <a:gd name="connsiteY33" fmla="*/ 450166 h 1328544"/>
              <a:gd name="connsiteX34" fmla="*/ 127627 w 1351516"/>
              <a:gd name="connsiteY34" fmla="*/ 492369 h 1328544"/>
              <a:gd name="connsiteX35" fmla="*/ 99491 w 1351516"/>
              <a:gd name="connsiteY35" fmla="*/ 534572 h 1328544"/>
              <a:gd name="connsiteX36" fmla="*/ 57288 w 1351516"/>
              <a:gd name="connsiteY36" fmla="*/ 562707 h 1328544"/>
              <a:gd name="connsiteX37" fmla="*/ 29153 w 1351516"/>
              <a:gd name="connsiteY37" fmla="*/ 590843 h 1328544"/>
              <a:gd name="connsiteX38" fmla="*/ 1018 w 1351516"/>
              <a:gd name="connsiteY38" fmla="*/ 703384 h 1328544"/>
              <a:gd name="connsiteX39" fmla="*/ 29153 w 1351516"/>
              <a:gd name="connsiteY39" fmla="*/ 829994 h 1328544"/>
              <a:gd name="connsiteX40" fmla="*/ 57288 w 1351516"/>
              <a:gd name="connsiteY40" fmla="*/ 886264 h 1328544"/>
              <a:gd name="connsiteX41" fmla="*/ 127627 w 1351516"/>
              <a:gd name="connsiteY41" fmla="*/ 956603 h 1328544"/>
              <a:gd name="connsiteX42" fmla="*/ 240168 w 1351516"/>
              <a:gd name="connsiteY42" fmla="*/ 1069144 h 1328544"/>
              <a:gd name="connsiteX43" fmla="*/ 268304 w 1351516"/>
              <a:gd name="connsiteY43" fmla="*/ 1097280 h 1328544"/>
              <a:gd name="connsiteX44" fmla="*/ 380845 w 1351516"/>
              <a:gd name="connsiteY44" fmla="*/ 1181686 h 1328544"/>
              <a:gd name="connsiteX45" fmla="*/ 451184 w 1351516"/>
              <a:gd name="connsiteY45" fmla="*/ 1209821 h 1328544"/>
              <a:gd name="connsiteX46" fmla="*/ 479319 w 1351516"/>
              <a:gd name="connsiteY46" fmla="*/ 1237957 h 1328544"/>
              <a:gd name="connsiteX47" fmla="*/ 605928 w 1351516"/>
              <a:gd name="connsiteY47" fmla="*/ 1280160 h 1328544"/>
              <a:gd name="connsiteX48" fmla="*/ 1323381 w 1351516"/>
              <a:gd name="connsiteY48" fmla="*/ 1223889 h 1328544"/>
              <a:gd name="connsiteX49" fmla="*/ 1351516 w 1351516"/>
              <a:gd name="connsiteY49" fmla="*/ 1181686 h 1328544"/>
              <a:gd name="connsiteX50" fmla="*/ 1337448 w 1351516"/>
              <a:gd name="connsiteY50" fmla="*/ 1097280 h 1328544"/>
              <a:gd name="connsiteX51" fmla="*/ 1309313 w 1351516"/>
              <a:gd name="connsiteY51" fmla="*/ 984738 h 1328544"/>
              <a:gd name="connsiteX52" fmla="*/ 1281178 w 1351516"/>
              <a:gd name="connsiteY52" fmla="*/ 928467 h 1328544"/>
              <a:gd name="connsiteX53" fmla="*/ 1196771 w 1351516"/>
              <a:gd name="connsiteY53" fmla="*/ 844061 h 1328544"/>
              <a:gd name="connsiteX54" fmla="*/ 1168636 w 1351516"/>
              <a:gd name="connsiteY54" fmla="*/ 801858 h 1328544"/>
              <a:gd name="connsiteX55" fmla="*/ 1084230 w 1351516"/>
              <a:gd name="connsiteY55" fmla="*/ 759655 h 1328544"/>
              <a:gd name="connsiteX56" fmla="*/ 1027959 w 1351516"/>
              <a:gd name="connsiteY56" fmla="*/ 717452 h 1328544"/>
              <a:gd name="connsiteX57" fmla="*/ 985756 w 1351516"/>
              <a:gd name="connsiteY57" fmla="*/ 675249 h 1328544"/>
              <a:gd name="connsiteX58" fmla="*/ 929485 w 1351516"/>
              <a:gd name="connsiteY58" fmla="*/ 661181 h 1328544"/>
              <a:gd name="connsiteX59" fmla="*/ 887282 w 1351516"/>
              <a:gd name="connsiteY59" fmla="*/ 633046 h 1328544"/>
              <a:gd name="connsiteX60" fmla="*/ 816944 w 1351516"/>
              <a:gd name="connsiteY60" fmla="*/ 618978 h 1328544"/>
              <a:gd name="connsiteX61" fmla="*/ 774741 w 1351516"/>
              <a:gd name="connsiteY61" fmla="*/ 604910 h 1328544"/>
              <a:gd name="connsiteX62" fmla="*/ 549658 w 1351516"/>
              <a:gd name="connsiteY62" fmla="*/ 633046 h 1328544"/>
              <a:gd name="connsiteX63" fmla="*/ 507455 w 1351516"/>
              <a:gd name="connsiteY63" fmla="*/ 661181 h 1328544"/>
              <a:gd name="connsiteX64" fmla="*/ 423048 w 1351516"/>
              <a:gd name="connsiteY64" fmla="*/ 689317 h 1328544"/>
              <a:gd name="connsiteX65" fmla="*/ 394913 w 1351516"/>
              <a:gd name="connsiteY65" fmla="*/ 731520 h 1328544"/>
              <a:gd name="connsiteX66" fmla="*/ 437116 w 1351516"/>
              <a:gd name="connsiteY66" fmla="*/ 872197 h 1328544"/>
              <a:gd name="connsiteX67" fmla="*/ 507455 w 1351516"/>
              <a:gd name="connsiteY67" fmla="*/ 942535 h 1328544"/>
              <a:gd name="connsiteX68" fmla="*/ 676267 w 1351516"/>
              <a:gd name="connsiteY68" fmla="*/ 970670 h 1328544"/>
              <a:gd name="connsiteX69" fmla="*/ 887282 w 1351516"/>
              <a:gd name="connsiteY69" fmla="*/ 970670 h 1328544"/>
              <a:gd name="connsiteX70" fmla="*/ 845079 w 1351516"/>
              <a:gd name="connsiteY70" fmla="*/ 787790 h 1328544"/>
              <a:gd name="connsiteX71" fmla="*/ 831011 w 1351516"/>
              <a:gd name="connsiteY71" fmla="*/ 745587 h 1328544"/>
              <a:gd name="connsiteX72" fmla="*/ 788808 w 1351516"/>
              <a:gd name="connsiteY72" fmla="*/ 731520 h 1328544"/>
              <a:gd name="connsiteX73" fmla="*/ 718470 w 1351516"/>
              <a:gd name="connsiteY73" fmla="*/ 703384 h 132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1516" h="1328544">
                <a:moveTo>
                  <a:pt x="676267" y="464234"/>
                </a:moveTo>
                <a:cubicBezTo>
                  <a:pt x="638632" y="470506"/>
                  <a:pt x="560852" y="482536"/>
                  <a:pt x="521522" y="492369"/>
                </a:cubicBezTo>
                <a:cubicBezTo>
                  <a:pt x="507136" y="495966"/>
                  <a:pt x="493705" y="502841"/>
                  <a:pt x="479319" y="506437"/>
                </a:cubicBezTo>
                <a:cubicBezTo>
                  <a:pt x="447209" y="514465"/>
                  <a:pt x="398938" y="518492"/>
                  <a:pt x="366778" y="534572"/>
                </a:cubicBezTo>
                <a:cubicBezTo>
                  <a:pt x="351656" y="542133"/>
                  <a:pt x="339255" y="554319"/>
                  <a:pt x="324575" y="562707"/>
                </a:cubicBezTo>
                <a:cubicBezTo>
                  <a:pt x="306367" y="573112"/>
                  <a:pt x="285753" y="579210"/>
                  <a:pt x="268304" y="590843"/>
                </a:cubicBezTo>
                <a:cubicBezTo>
                  <a:pt x="245944" y="605750"/>
                  <a:pt x="208607" y="661059"/>
                  <a:pt x="197965" y="675249"/>
                </a:cubicBezTo>
                <a:cubicBezTo>
                  <a:pt x="208870" y="806107"/>
                  <a:pt x="199971" y="808874"/>
                  <a:pt x="226101" y="900332"/>
                </a:cubicBezTo>
                <a:cubicBezTo>
                  <a:pt x="230175" y="914590"/>
                  <a:pt x="231271" y="930672"/>
                  <a:pt x="240168" y="942535"/>
                </a:cubicBezTo>
                <a:cubicBezTo>
                  <a:pt x="260063" y="969062"/>
                  <a:pt x="287061" y="989428"/>
                  <a:pt x="310507" y="1012874"/>
                </a:cubicBezTo>
                <a:cubicBezTo>
                  <a:pt x="324575" y="1026942"/>
                  <a:pt x="340773" y="1039161"/>
                  <a:pt x="352710" y="1055077"/>
                </a:cubicBezTo>
                <a:cubicBezTo>
                  <a:pt x="366778" y="1073834"/>
                  <a:pt x="378334" y="1094768"/>
                  <a:pt x="394913" y="1111347"/>
                </a:cubicBezTo>
                <a:cubicBezTo>
                  <a:pt x="428710" y="1145144"/>
                  <a:pt x="439270" y="1136386"/>
                  <a:pt x="479319" y="1153550"/>
                </a:cubicBezTo>
                <a:cubicBezTo>
                  <a:pt x="498594" y="1161811"/>
                  <a:pt x="517476" y="1171119"/>
                  <a:pt x="535590" y="1181686"/>
                </a:cubicBezTo>
                <a:cubicBezTo>
                  <a:pt x="607678" y="1223738"/>
                  <a:pt x="636171" y="1250918"/>
                  <a:pt x="704402" y="1280160"/>
                </a:cubicBezTo>
                <a:cubicBezTo>
                  <a:pt x="718032" y="1286001"/>
                  <a:pt x="732537" y="1289538"/>
                  <a:pt x="746605" y="1294227"/>
                </a:cubicBezTo>
                <a:cubicBezTo>
                  <a:pt x="760673" y="1303606"/>
                  <a:pt x="771927" y="1321425"/>
                  <a:pt x="788808" y="1322363"/>
                </a:cubicBezTo>
                <a:cubicBezTo>
                  <a:pt x="943651" y="1330966"/>
                  <a:pt x="947875" y="1325612"/>
                  <a:pt x="1042027" y="1294227"/>
                </a:cubicBezTo>
                <a:cubicBezTo>
                  <a:pt x="1060784" y="1280159"/>
                  <a:pt x="1083039" y="1269826"/>
                  <a:pt x="1098298" y="1252024"/>
                </a:cubicBezTo>
                <a:cubicBezTo>
                  <a:pt x="1111946" y="1236102"/>
                  <a:pt x="1126433" y="1216725"/>
                  <a:pt x="1126433" y="1195754"/>
                </a:cubicBezTo>
                <a:cubicBezTo>
                  <a:pt x="1126433" y="1021999"/>
                  <a:pt x="1109606" y="848636"/>
                  <a:pt x="1098298" y="675249"/>
                </a:cubicBezTo>
                <a:cubicBezTo>
                  <a:pt x="1088086" y="518658"/>
                  <a:pt x="1097629" y="570078"/>
                  <a:pt x="1013891" y="436098"/>
                </a:cubicBezTo>
                <a:cubicBezTo>
                  <a:pt x="1009202" y="393895"/>
                  <a:pt x="1008844" y="350983"/>
                  <a:pt x="999824" y="309489"/>
                </a:cubicBezTo>
                <a:cubicBezTo>
                  <a:pt x="985320" y="242771"/>
                  <a:pt x="953209" y="180131"/>
                  <a:pt x="943553" y="112541"/>
                </a:cubicBezTo>
                <a:cubicBezTo>
                  <a:pt x="927388" y="-613"/>
                  <a:pt x="960942" y="24552"/>
                  <a:pt x="887282" y="0"/>
                </a:cubicBezTo>
                <a:cubicBezTo>
                  <a:pt x="876717" y="1321"/>
                  <a:pt x="749454" y="12643"/>
                  <a:pt x="718470" y="28135"/>
                </a:cubicBezTo>
                <a:cubicBezTo>
                  <a:pt x="678902" y="47919"/>
                  <a:pt x="643604" y="75289"/>
                  <a:pt x="605928" y="98474"/>
                </a:cubicBezTo>
                <a:cubicBezTo>
                  <a:pt x="582642" y="112804"/>
                  <a:pt x="554924" y="121343"/>
                  <a:pt x="535590" y="140677"/>
                </a:cubicBezTo>
                <a:cubicBezTo>
                  <a:pt x="516833" y="159434"/>
                  <a:pt x="500033" y="180376"/>
                  <a:pt x="479319" y="196947"/>
                </a:cubicBezTo>
                <a:cubicBezTo>
                  <a:pt x="452914" y="218071"/>
                  <a:pt x="423441" y="235064"/>
                  <a:pt x="394913" y="253218"/>
                </a:cubicBezTo>
                <a:cubicBezTo>
                  <a:pt x="371845" y="267898"/>
                  <a:pt x="324575" y="295421"/>
                  <a:pt x="324575" y="295421"/>
                </a:cubicBezTo>
                <a:cubicBezTo>
                  <a:pt x="295681" y="382102"/>
                  <a:pt x="335359" y="296226"/>
                  <a:pt x="254236" y="365760"/>
                </a:cubicBezTo>
                <a:cubicBezTo>
                  <a:pt x="236434" y="381018"/>
                  <a:pt x="227043" y="404018"/>
                  <a:pt x="212033" y="422030"/>
                </a:cubicBezTo>
                <a:cubicBezTo>
                  <a:pt x="203542" y="432219"/>
                  <a:pt x="194087" y="441675"/>
                  <a:pt x="183898" y="450166"/>
                </a:cubicBezTo>
                <a:cubicBezTo>
                  <a:pt x="165886" y="465176"/>
                  <a:pt x="144206" y="475790"/>
                  <a:pt x="127627" y="492369"/>
                </a:cubicBezTo>
                <a:cubicBezTo>
                  <a:pt x="115672" y="504324"/>
                  <a:pt x="111446" y="522617"/>
                  <a:pt x="99491" y="534572"/>
                </a:cubicBezTo>
                <a:cubicBezTo>
                  <a:pt x="87536" y="546527"/>
                  <a:pt x="70490" y="552145"/>
                  <a:pt x="57288" y="562707"/>
                </a:cubicBezTo>
                <a:cubicBezTo>
                  <a:pt x="46931" y="570993"/>
                  <a:pt x="38531" y="581464"/>
                  <a:pt x="29153" y="590843"/>
                </a:cubicBezTo>
                <a:cubicBezTo>
                  <a:pt x="19775" y="628357"/>
                  <a:pt x="-5339" y="665242"/>
                  <a:pt x="1018" y="703384"/>
                </a:cubicBezTo>
                <a:cubicBezTo>
                  <a:pt x="9449" y="753973"/>
                  <a:pt x="10263" y="785916"/>
                  <a:pt x="29153" y="829994"/>
                </a:cubicBezTo>
                <a:cubicBezTo>
                  <a:pt x="37414" y="849269"/>
                  <a:pt x="44413" y="869711"/>
                  <a:pt x="57288" y="886264"/>
                </a:cubicBezTo>
                <a:cubicBezTo>
                  <a:pt x="77645" y="912437"/>
                  <a:pt x="107732" y="930076"/>
                  <a:pt x="127627" y="956603"/>
                </a:cubicBezTo>
                <a:cubicBezTo>
                  <a:pt x="196152" y="1047970"/>
                  <a:pt x="140884" y="984043"/>
                  <a:pt x="240168" y="1069144"/>
                </a:cubicBezTo>
                <a:cubicBezTo>
                  <a:pt x="250238" y="1077776"/>
                  <a:pt x="258234" y="1088648"/>
                  <a:pt x="268304" y="1097280"/>
                </a:cubicBezTo>
                <a:cubicBezTo>
                  <a:pt x="282792" y="1109698"/>
                  <a:pt x="352543" y="1167535"/>
                  <a:pt x="380845" y="1181686"/>
                </a:cubicBezTo>
                <a:cubicBezTo>
                  <a:pt x="403431" y="1192979"/>
                  <a:pt x="427738" y="1200443"/>
                  <a:pt x="451184" y="1209821"/>
                </a:cubicBezTo>
                <a:cubicBezTo>
                  <a:pt x="460562" y="1219200"/>
                  <a:pt x="467803" y="1231377"/>
                  <a:pt x="479319" y="1237957"/>
                </a:cubicBezTo>
                <a:cubicBezTo>
                  <a:pt x="520517" y="1261499"/>
                  <a:pt x="561215" y="1268981"/>
                  <a:pt x="605928" y="1280160"/>
                </a:cubicBezTo>
                <a:cubicBezTo>
                  <a:pt x="914510" y="1273731"/>
                  <a:pt x="1156145" y="1424573"/>
                  <a:pt x="1323381" y="1223889"/>
                </a:cubicBezTo>
                <a:cubicBezTo>
                  <a:pt x="1334205" y="1210901"/>
                  <a:pt x="1342138" y="1195754"/>
                  <a:pt x="1351516" y="1181686"/>
                </a:cubicBezTo>
                <a:cubicBezTo>
                  <a:pt x="1346827" y="1153551"/>
                  <a:pt x="1342550" y="1125343"/>
                  <a:pt x="1337448" y="1097280"/>
                </a:cubicBezTo>
                <a:cubicBezTo>
                  <a:pt x="1330494" y="1059030"/>
                  <a:pt x="1324728" y="1020706"/>
                  <a:pt x="1309313" y="984738"/>
                </a:cubicBezTo>
                <a:cubicBezTo>
                  <a:pt x="1301052" y="965463"/>
                  <a:pt x="1294278" y="944842"/>
                  <a:pt x="1281178" y="928467"/>
                </a:cubicBezTo>
                <a:cubicBezTo>
                  <a:pt x="1256322" y="897397"/>
                  <a:pt x="1218842" y="877168"/>
                  <a:pt x="1196771" y="844061"/>
                </a:cubicBezTo>
                <a:cubicBezTo>
                  <a:pt x="1187393" y="829993"/>
                  <a:pt x="1180591" y="813813"/>
                  <a:pt x="1168636" y="801858"/>
                </a:cubicBezTo>
                <a:cubicBezTo>
                  <a:pt x="1141366" y="774588"/>
                  <a:pt x="1118554" y="771096"/>
                  <a:pt x="1084230" y="759655"/>
                </a:cubicBezTo>
                <a:cubicBezTo>
                  <a:pt x="1065473" y="745587"/>
                  <a:pt x="1045761" y="732711"/>
                  <a:pt x="1027959" y="717452"/>
                </a:cubicBezTo>
                <a:cubicBezTo>
                  <a:pt x="1012854" y="704505"/>
                  <a:pt x="1003029" y="685120"/>
                  <a:pt x="985756" y="675249"/>
                </a:cubicBezTo>
                <a:cubicBezTo>
                  <a:pt x="968969" y="665656"/>
                  <a:pt x="948242" y="665870"/>
                  <a:pt x="929485" y="661181"/>
                </a:cubicBezTo>
                <a:cubicBezTo>
                  <a:pt x="915417" y="651803"/>
                  <a:pt x="903113" y="638983"/>
                  <a:pt x="887282" y="633046"/>
                </a:cubicBezTo>
                <a:cubicBezTo>
                  <a:pt x="864894" y="624650"/>
                  <a:pt x="840140" y="624777"/>
                  <a:pt x="816944" y="618978"/>
                </a:cubicBezTo>
                <a:cubicBezTo>
                  <a:pt x="802558" y="615381"/>
                  <a:pt x="788809" y="609599"/>
                  <a:pt x="774741" y="604910"/>
                </a:cubicBezTo>
                <a:cubicBezTo>
                  <a:pt x="754411" y="606604"/>
                  <a:pt x="603271" y="610069"/>
                  <a:pt x="549658" y="633046"/>
                </a:cubicBezTo>
                <a:cubicBezTo>
                  <a:pt x="534118" y="639706"/>
                  <a:pt x="522905" y="654314"/>
                  <a:pt x="507455" y="661181"/>
                </a:cubicBezTo>
                <a:cubicBezTo>
                  <a:pt x="480354" y="673226"/>
                  <a:pt x="423048" y="689317"/>
                  <a:pt x="423048" y="689317"/>
                </a:cubicBezTo>
                <a:cubicBezTo>
                  <a:pt x="413670" y="703385"/>
                  <a:pt x="396595" y="714697"/>
                  <a:pt x="394913" y="731520"/>
                </a:cubicBezTo>
                <a:cubicBezTo>
                  <a:pt x="389187" y="788786"/>
                  <a:pt x="401901" y="831951"/>
                  <a:pt x="437116" y="872197"/>
                </a:cubicBezTo>
                <a:cubicBezTo>
                  <a:pt x="458951" y="897151"/>
                  <a:pt x="474941" y="936032"/>
                  <a:pt x="507455" y="942535"/>
                </a:cubicBezTo>
                <a:cubicBezTo>
                  <a:pt x="610307" y="963106"/>
                  <a:pt x="554123" y="953222"/>
                  <a:pt x="676267" y="970670"/>
                </a:cubicBezTo>
                <a:cubicBezTo>
                  <a:pt x="742766" y="992837"/>
                  <a:pt x="815156" y="1023125"/>
                  <a:pt x="887282" y="970670"/>
                </a:cubicBezTo>
                <a:cubicBezTo>
                  <a:pt x="906881" y="956416"/>
                  <a:pt x="849837" y="802063"/>
                  <a:pt x="845079" y="787790"/>
                </a:cubicBezTo>
                <a:cubicBezTo>
                  <a:pt x="840390" y="773722"/>
                  <a:pt x="845079" y="750276"/>
                  <a:pt x="831011" y="745587"/>
                </a:cubicBezTo>
                <a:cubicBezTo>
                  <a:pt x="816943" y="740898"/>
                  <a:pt x="803066" y="735594"/>
                  <a:pt x="788808" y="731520"/>
                </a:cubicBezTo>
                <a:cubicBezTo>
                  <a:pt x="722970" y="712709"/>
                  <a:pt x="747284" y="732198"/>
                  <a:pt x="718470" y="7033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3634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openi.nlm.nih.gov/imgs/512/26/2972238/PMC2972238_1471-230X-10-121-4.png">
            <a:extLst>
              <a:ext uri="{FF2B5EF4-FFF2-40B4-BE49-F238E27FC236}">
                <a16:creationId xmlns:a16="http://schemas.microsoft.com/office/drawing/2014/main" id="{427CE586-D589-4511-A0EB-B89F0D85F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20" y="0"/>
            <a:ext cx="6446520" cy="681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184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AF57-CFF8-ED04-57FD-535C0B8612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9B02AB-AA13-D77C-D9A1-CD7EDF45EFAD}"/>
              </a:ext>
            </a:extLst>
          </p:cNvPr>
          <p:cNvSpPr>
            <a:spLocks noGrp="1"/>
          </p:cNvSpPr>
          <p:nvPr>
            <p:ph idx="1"/>
          </p:nvPr>
        </p:nvSpPr>
        <p:spPr/>
        <p:txBody>
          <a:bodyPr/>
          <a:lstStyle/>
          <a:p>
            <a:r>
              <a:rPr lang="en-US" b="1" i="0" dirty="0">
                <a:solidFill>
                  <a:schemeClr val="accent1">
                    <a:lumMod val="40000"/>
                    <a:lumOff val="60000"/>
                  </a:schemeClr>
                </a:solidFill>
                <a:effectLst/>
                <a:latin typeface="Open Sans" panose="020B0606030504020204" pitchFamily="34" charset="0"/>
              </a:rPr>
              <a:t>Flail chest </a:t>
            </a:r>
            <a:r>
              <a:rPr lang="en-US" b="0" i="0" dirty="0">
                <a:solidFill>
                  <a:schemeClr val="accent1">
                    <a:lumMod val="40000"/>
                    <a:lumOff val="60000"/>
                  </a:schemeClr>
                </a:solidFill>
                <a:effectLst/>
                <a:latin typeface="Open Sans" panose="020B0606030504020204" pitchFamily="34" charset="0"/>
              </a:rPr>
              <a:t>or </a:t>
            </a:r>
            <a:r>
              <a:rPr lang="en-US" b="1" i="0" dirty="0">
                <a:solidFill>
                  <a:schemeClr val="accent1">
                    <a:lumMod val="40000"/>
                    <a:lumOff val="60000"/>
                  </a:schemeClr>
                </a:solidFill>
                <a:effectLst/>
                <a:latin typeface="Open Sans" panose="020B0606030504020204" pitchFamily="34" charset="0"/>
              </a:rPr>
              <a:t>flail thoracic segment</a:t>
            </a:r>
            <a:r>
              <a:rPr lang="en-US" b="0" i="0" dirty="0">
                <a:solidFill>
                  <a:schemeClr val="accent1">
                    <a:lumMod val="40000"/>
                    <a:lumOff val="60000"/>
                  </a:schemeClr>
                </a:solidFill>
                <a:effectLst/>
                <a:latin typeface="Open Sans" panose="020B0606030504020204" pitchFamily="34" charset="0"/>
              </a:rPr>
              <a:t> occurs when three </a:t>
            </a:r>
            <a:r>
              <a:rPr lang="en-US" b="1" i="0" dirty="0">
                <a:solidFill>
                  <a:schemeClr val="accent1">
                    <a:lumMod val="40000"/>
                    <a:lumOff val="60000"/>
                  </a:schemeClr>
                </a:solidFill>
                <a:effectLst/>
                <a:latin typeface="Open Sans" panose="020B0606030504020204" pitchFamily="34" charset="0"/>
              </a:rPr>
              <a:t>(3)</a:t>
            </a:r>
            <a:r>
              <a:rPr lang="en-US" b="0" i="0" dirty="0">
                <a:solidFill>
                  <a:schemeClr val="accent1">
                    <a:lumMod val="40000"/>
                    <a:lumOff val="60000"/>
                  </a:schemeClr>
                </a:solidFill>
                <a:effectLst/>
                <a:latin typeface="Open Sans" panose="020B0606030504020204" pitchFamily="34" charset="0"/>
              </a:rPr>
              <a:t> or more contiguous </a:t>
            </a:r>
            <a:r>
              <a:rPr lang="en-US" b="0" i="0" u="none" strike="noStrike" dirty="0">
                <a:solidFill>
                  <a:schemeClr val="accent1">
                    <a:lumMod val="40000"/>
                    <a:lumOff val="60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ribs</a:t>
            </a:r>
            <a:r>
              <a:rPr lang="en-US" b="0" i="0" dirty="0">
                <a:solidFill>
                  <a:schemeClr val="accent1">
                    <a:lumMod val="40000"/>
                    <a:lumOff val="60000"/>
                  </a:schemeClr>
                </a:solidFill>
                <a:effectLst/>
                <a:latin typeface="Open Sans" panose="020B0606030504020204" pitchFamily="34" charset="0"/>
              </a:rPr>
              <a:t> are </a:t>
            </a:r>
            <a:r>
              <a:rPr lang="en-US" b="0" i="0" u="none" strike="noStrike" dirty="0">
                <a:solidFill>
                  <a:schemeClr val="accent1">
                    <a:lumMod val="40000"/>
                    <a:lumOff val="60000"/>
                  </a:schemeClr>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fractured</a:t>
            </a:r>
            <a:r>
              <a:rPr lang="en-US" b="0" i="0" dirty="0">
                <a:solidFill>
                  <a:schemeClr val="accent1">
                    <a:lumMod val="40000"/>
                    <a:lumOff val="60000"/>
                  </a:schemeClr>
                </a:solidFill>
                <a:effectLst/>
                <a:latin typeface="Open Sans" panose="020B0606030504020204" pitchFamily="34" charset="0"/>
              </a:rPr>
              <a:t> in two </a:t>
            </a:r>
            <a:r>
              <a:rPr lang="en-US" b="1" i="0" dirty="0">
                <a:solidFill>
                  <a:schemeClr val="accent1">
                    <a:lumMod val="40000"/>
                    <a:lumOff val="60000"/>
                  </a:schemeClr>
                </a:solidFill>
                <a:effectLst/>
                <a:latin typeface="Open Sans" panose="020B0606030504020204" pitchFamily="34" charset="0"/>
              </a:rPr>
              <a:t>(2)</a:t>
            </a:r>
            <a:r>
              <a:rPr lang="en-US" b="0" i="0" dirty="0">
                <a:solidFill>
                  <a:schemeClr val="accent1">
                    <a:lumMod val="40000"/>
                    <a:lumOff val="60000"/>
                  </a:schemeClr>
                </a:solidFill>
                <a:effectLst/>
                <a:latin typeface="Open Sans" panose="020B0606030504020204" pitchFamily="34" charset="0"/>
              </a:rPr>
              <a:t> or more places.</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1149900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Surgical emphysema</a:t>
            </a:r>
          </a:p>
        </p:txBody>
      </p:sp>
      <p:sp>
        <p:nvSpPr>
          <p:cNvPr id="3" name="Content Placeholder 2"/>
          <p:cNvSpPr>
            <a:spLocks noGrp="1"/>
          </p:cNvSpPr>
          <p:nvPr>
            <p:ph idx="1"/>
          </p:nvPr>
        </p:nvSpPr>
        <p:spPr>
          <a:xfrm>
            <a:off x="838200" y="1825625"/>
            <a:ext cx="5348288" cy="4351338"/>
          </a:xfrm>
        </p:spPr>
        <p:txBody>
          <a:bodyPr/>
          <a:lstStyle/>
          <a:p>
            <a:r>
              <a:rPr lang="en-US" dirty="0">
                <a:solidFill>
                  <a:schemeClr val="bg1"/>
                </a:solidFill>
                <a:latin typeface="Garamond" panose="02020404030301010803" pitchFamily="18" charset="0"/>
              </a:rPr>
              <a:t>Gas present within the subcutaneous tissues, beyond the lung boundaries.</a:t>
            </a:r>
          </a:p>
          <a:p>
            <a:r>
              <a:rPr lang="en-US" dirty="0">
                <a:solidFill>
                  <a:schemeClr val="bg1"/>
                </a:solidFill>
                <a:latin typeface="Garamond" panose="02020404030301010803" pitchFamily="18" charset="0"/>
              </a:rPr>
              <a:t>Can be iatrogenic (chest tube placement) or traumatic.</a:t>
            </a:r>
          </a:p>
          <a:p>
            <a:r>
              <a:rPr lang="en-US" dirty="0" err="1">
                <a:solidFill>
                  <a:schemeClr val="bg1"/>
                </a:solidFill>
                <a:latin typeface="Garamond" panose="02020404030301010803" pitchFamily="18" charset="0"/>
              </a:rPr>
              <a:t>Creptitus</a:t>
            </a:r>
            <a:r>
              <a:rPr lang="en-US" dirty="0">
                <a:solidFill>
                  <a:schemeClr val="bg1"/>
                </a:solidFill>
                <a:latin typeface="Garamond" panose="02020404030301010803" pitchFamily="18" charset="0"/>
              </a:rPr>
              <a:t> on palpation </a:t>
            </a:r>
          </a:p>
          <a:p>
            <a:r>
              <a:rPr lang="en-US" dirty="0" err="1">
                <a:solidFill>
                  <a:schemeClr val="bg1"/>
                </a:solidFill>
                <a:latin typeface="Garamond" panose="02020404030301010803" pitchFamily="18" charset="0"/>
              </a:rPr>
              <a:t>Subctuouneos</a:t>
            </a:r>
            <a:r>
              <a:rPr lang="en-US" dirty="0">
                <a:solidFill>
                  <a:schemeClr val="bg1"/>
                </a:solidFill>
                <a:latin typeface="Garamond" panose="02020404030301010803" pitchFamily="18" charset="0"/>
              </a:rPr>
              <a:t> emphysema</a:t>
            </a:r>
          </a:p>
        </p:txBody>
      </p:sp>
      <p:pic>
        <p:nvPicPr>
          <p:cNvPr id="38914" name="Picture 2" descr="https://images.radiopaedia.org/images/539090/bd6853e0fb26dbe225e402e1c19753_gallery.jpg">
            <a:extLst>
              <a:ext uri="{FF2B5EF4-FFF2-40B4-BE49-F238E27FC236}">
                <a16:creationId xmlns:a16="http://schemas.microsoft.com/office/drawing/2014/main" id="{351793C4-DA54-4C55-97B1-D3F7ECCE5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488" y="1474119"/>
            <a:ext cx="5167312"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316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Commonly encountered devices</a:t>
            </a:r>
          </a:p>
        </p:txBody>
      </p:sp>
      <p:sp>
        <p:nvSpPr>
          <p:cNvPr id="3" name="Content Placeholder 2"/>
          <p:cNvSpPr>
            <a:spLocks noGrp="1"/>
          </p:cNvSpPr>
          <p:nvPr>
            <p:ph idx="1"/>
          </p:nvPr>
        </p:nvSpPr>
        <p:spPr/>
        <p:txBody>
          <a:bodyPr>
            <a:normAutofit/>
          </a:bodyPr>
          <a:lstStyle/>
          <a:p>
            <a:pPr marL="0" indent="0">
              <a:buNone/>
            </a:pPr>
            <a:r>
              <a:rPr lang="en-US" sz="4400" dirty="0">
                <a:solidFill>
                  <a:schemeClr val="bg1"/>
                </a:solidFill>
                <a:latin typeface="Garamond" panose="02020404030301010803" pitchFamily="18" charset="0"/>
              </a:rPr>
              <a:t>Cardiac pacemaker</a:t>
            </a:r>
          </a:p>
        </p:txBody>
      </p:sp>
      <p:pic>
        <p:nvPicPr>
          <p:cNvPr id="36866" name="Picture 2" descr="http://www.svuhradiology.ie/wp-content/uploads/2015/04/CXRkerleyBsEffusions.jpg">
            <a:extLst>
              <a:ext uri="{FF2B5EF4-FFF2-40B4-BE49-F238E27FC236}">
                <a16:creationId xmlns:a16="http://schemas.microsoft.com/office/drawing/2014/main" id="{0E623A81-CC9A-4BE4-8803-F177A80C9B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5889" y="1542285"/>
            <a:ext cx="5807911" cy="531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219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706E-65F6-40E3-8CC0-B4B1022D2A18}"/>
              </a:ext>
            </a:extLst>
          </p:cNvPr>
          <p:cNvSpPr>
            <a:spLocks noGrp="1"/>
          </p:cNvSpPr>
          <p:nvPr>
            <p:ph type="title"/>
          </p:nvPr>
        </p:nvSpPr>
        <p:spPr>
          <a:xfrm>
            <a:off x="727910" y="446880"/>
            <a:ext cx="4792579" cy="1325563"/>
          </a:xfrm>
        </p:spPr>
        <p:txBody>
          <a:bodyPr/>
          <a:lstStyle/>
          <a:p>
            <a:pPr algn="ctr"/>
            <a:r>
              <a:rPr lang="en-US" dirty="0">
                <a:solidFill>
                  <a:schemeClr val="bg1"/>
                </a:solidFill>
                <a:latin typeface="Garamond" panose="02020404030301010803" pitchFamily="18" charset="0"/>
              </a:rPr>
              <a:t>ECG leads</a:t>
            </a:r>
          </a:p>
        </p:txBody>
      </p:sp>
      <p:pic>
        <p:nvPicPr>
          <p:cNvPr id="5" name="Content Placeholder 4">
            <a:extLst>
              <a:ext uri="{FF2B5EF4-FFF2-40B4-BE49-F238E27FC236}">
                <a16:creationId xmlns:a16="http://schemas.microsoft.com/office/drawing/2014/main" id="{2A9E2E4E-52D5-41E2-8CB5-5376A46622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9" y="1772444"/>
            <a:ext cx="6112565" cy="4457700"/>
          </a:xfrm>
        </p:spPr>
      </p:pic>
      <p:pic>
        <p:nvPicPr>
          <p:cNvPr id="34818" name="Picture 2" descr="http://image.wikifoundry.com/image/1/aZf5M45wwK6EBfFOCiVMTg101255/GW500H375">
            <a:extLst>
              <a:ext uri="{FF2B5EF4-FFF2-40B4-BE49-F238E27FC236}">
                <a16:creationId xmlns:a16="http://schemas.microsoft.com/office/drawing/2014/main" id="{E0D69789-1D53-45E2-B796-5BB2C641C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2444"/>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D9F0A62-DA67-4891-9B06-FF9E4EA26EBA}"/>
              </a:ext>
            </a:extLst>
          </p:cNvPr>
          <p:cNvSpPr txBox="1">
            <a:spLocks/>
          </p:cNvSpPr>
          <p:nvPr/>
        </p:nvSpPr>
        <p:spPr>
          <a:xfrm>
            <a:off x="6755992" y="446881"/>
            <a:ext cx="47925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Garamond" panose="02020404030301010803" pitchFamily="18" charset="0"/>
              </a:rPr>
              <a:t>Chest tube</a:t>
            </a:r>
          </a:p>
        </p:txBody>
      </p:sp>
    </p:spTree>
    <p:extLst>
      <p:ext uri="{BB962C8B-B14F-4D97-AF65-F5344CB8AC3E}">
        <p14:creationId xmlns:p14="http://schemas.microsoft.com/office/powerpoint/2010/main" val="4289930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706E-65F6-40E3-8CC0-B4B1022D2A18}"/>
              </a:ext>
            </a:extLst>
          </p:cNvPr>
          <p:cNvSpPr>
            <a:spLocks noGrp="1"/>
          </p:cNvSpPr>
          <p:nvPr>
            <p:ph type="title"/>
          </p:nvPr>
        </p:nvSpPr>
        <p:spPr>
          <a:xfrm>
            <a:off x="727910" y="446880"/>
            <a:ext cx="4792579" cy="1325563"/>
          </a:xfrm>
        </p:spPr>
        <p:txBody>
          <a:bodyPr/>
          <a:lstStyle/>
          <a:p>
            <a:pPr algn="ctr"/>
            <a:r>
              <a:rPr lang="en-US" dirty="0">
                <a:solidFill>
                  <a:schemeClr val="bg1"/>
                </a:solidFill>
                <a:latin typeface="Garamond" panose="02020404030301010803" pitchFamily="18" charset="0"/>
              </a:rPr>
              <a:t>ETT</a:t>
            </a:r>
          </a:p>
        </p:txBody>
      </p:sp>
      <p:sp>
        <p:nvSpPr>
          <p:cNvPr id="7" name="Title 1">
            <a:extLst>
              <a:ext uri="{FF2B5EF4-FFF2-40B4-BE49-F238E27FC236}">
                <a16:creationId xmlns:a16="http://schemas.microsoft.com/office/drawing/2014/main" id="{2D9F0A62-DA67-4891-9B06-FF9E4EA26EBA}"/>
              </a:ext>
            </a:extLst>
          </p:cNvPr>
          <p:cNvSpPr txBox="1">
            <a:spLocks/>
          </p:cNvSpPr>
          <p:nvPr/>
        </p:nvSpPr>
        <p:spPr>
          <a:xfrm>
            <a:off x="6755992" y="446881"/>
            <a:ext cx="47925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Garamond" panose="02020404030301010803" pitchFamily="18" charset="0"/>
              </a:rPr>
              <a:t>NGT</a:t>
            </a:r>
          </a:p>
        </p:txBody>
      </p:sp>
      <p:pic>
        <p:nvPicPr>
          <p:cNvPr id="8" name="Content Placeholder 7">
            <a:extLst>
              <a:ext uri="{FF2B5EF4-FFF2-40B4-BE49-F238E27FC236}">
                <a16:creationId xmlns:a16="http://schemas.microsoft.com/office/drawing/2014/main" id="{434C3EB7-DAC3-48DB-A53B-E4072DC4C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3514" y="1627584"/>
            <a:ext cx="4132420" cy="5197810"/>
          </a:xfrm>
        </p:spPr>
      </p:pic>
      <p:pic>
        <p:nvPicPr>
          <p:cNvPr id="35842" name="Picture 2" descr="http://www.bjmp.org/files/march2009/bjmp0309melarkode1.jpg">
            <a:extLst>
              <a:ext uri="{FF2B5EF4-FFF2-40B4-BE49-F238E27FC236}">
                <a16:creationId xmlns:a16="http://schemas.microsoft.com/office/drawing/2014/main" id="{666F9558-4040-42F6-BFE6-570BF0B16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15" y="1627584"/>
            <a:ext cx="6390940" cy="523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58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med-ed.virginia.edu/courses/rad/cxr/web%20images/ppp-silhouette-sign.jpg">
            <a:extLst>
              <a:ext uri="{FF2B5EF4-FFF2-40B4-BE49-F238E27FC236}">
                <a16:creationId xmlns:a16="http://schemas.microsoft.com/office/drawing/2014/main" id="{496EE034-5E0E-4E16-BF0F-E33569481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360" y="0"/>
            <a:ext cx="77266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C194956-78A8-43F0-BCE3-FEBF49BE9F61}"/>
              </a:ext>
            </a:extLst>
          </p:cNvPr>
          <p:cNvSpPr>
            <a:spLocks noGrp="1"/>
          </p:cNvSpPr>
          <p:nvPr>
            <p:ph idx="1"/>
          </p:nvPr>
        </p:nvSpPr>
        <p:spPr>
          <a:xfrm>
            <a:off x="838200" y="1825625"/>
            <a:ext cx="2727960" cy="4351338"/>
          </a:xfrm>
        </p:spPr>
        <p:txBody>
          <a:bodyPr>
            <a:normAutofit fontScale="92500" lnSpcReduction="20000"/>
          </a:bodyPr>
          <a:lstStyle/>
          <a:p>
            <a:r>
              <a:rPr lang="en-US" dirty="0">
                <a:solidFill>
                  <a:schemeClr val="bg1"/>
                </a:solidFill>
                <a:latin typeface="Garamond" panose="02020404030301010803" pitchFamily="18" charset="0"/>
              </a:rPr>
              <a:t>Can you draw a line that follows the heart border? Why?</a:t>
            </a:r>
          </a:p>
          <a:p>
            <a:r>
              <a:rPr lang="en-US" altLang="en-US" dirty="0">
                <a:solidFill>
                  <a:srgbClr val="FF0000"/>
                </a:solidFill>
                <a:latin typeface="Lucida Sans" pitchFamily="34" charset="0"/>
              </a:rPr>
              <a:t>Silhouette sign </a:t>
            </a:r>
            <a:r>
              <a:rPr lang="en-US" altLang="en-US" dirty="0" err="1">
                <a:solidFill>
                  <a:srgbClr val="FF0000"/>
                </a:solidFill>
                <a:latin typeface="Lucida Sans" pitchFamily="34" charset="0"/>
              </a:rPr>
              <a:t>postive</a:t>
            </a:r>
            <a:endParaRPr lang="en-US" altLang="en-US" dirty="0">
              <a:solidFill>
                <a:srgbClr val="FF0000"/>
              </a:solidFill>
              <a:latin typeface="Lucida Sans" pitchFamily="34" charset="0"/>
            </a:endParaRPr>
          </a:p>
          <a:p>
            <a:r>
              <a:rPr lang="en-US" altLang="en-US" dirty="0">
                <a:solidFill>
                  <a:srgbClr val="FF0000"/>
                </a:solidFill>
                <a:latin typeface="Lucida Sans" pitchFamily="34" charset="0"/>
              </a:rPr>
              <a:t>Right</a:t>
            </a:r>
          </a:p>
          <a:p>
            <a:r>
              <a:rPr lang="en-US" altLang="en-US" dirty="0">
                <a:solidFill>
                  <a:srgbClr val="FF0000"/>
                </a:solidFill>
                <a:latin typeface="Lucida Sans" pitchFamily="34" charset="0"/>
              </a:rPr>
              <a:t>Middle right lobe </a:t>
            </a:r>
          </a:p>
          <a:p>
            <a:r>
              <a:rPr lang="en-US" altLang="en-US" dirty="0" err="1">
                <a:solidFill>
                  <a:srgbClr val="FF0000"/>
                </a:solidFill>
                <a:latin typeface="Lucida Sans" pitchFamily="34" charset="0"/>
              </a:rPr>
              <a:t>Penumoina</a:t>
            </a:r>
            <a:r>
              <a:rPr lang="en-US" altLang="en-US" dirty="0">
                <a:solidFill>
                  <a:srgbClr val="FF0000"/>
                </a:solidFill>
                <a:latin typeface="Lucida Sans" pitchFamily="34" charset="0"/>
              </a:rPr>
              <a:t> </a:t>
            </a:r>
          </a:p>
          <a:p>
            <a:r>
              <a:rPr lang="en-US" altLang="en-US" dirty="0">
                <a:solidFill>
                  <a:srgbClr val="FF0000"/>
                </a:solidFill>
                <a:latin typeface="Lucida Sans" pitchFamily="34" charset="0"/>
              </a:rPr>
              <a:t>Tumor </a:t>
            </a:r>
          </a:p>
          <a:p>
            <a:r>
              <a:rPr lang="en-US" altLang="en-US" dirty="0" err="1">
                <a:solidFill>
                  <a:srgbClr val="FF0000"/>
                </a:solidFill>
                <a:latin typeface="Lucida Sans" pitchFamily="34" charset="0"/>
              </a:rPr>
              <a:t>atatlectisis</a:t>
            </a:r>
            <a:endParaRPr lang="en-US" altLang="en-US" dirty="0">
              <a:solidFill>
                <a:srgbClr val="FF0000"/>
              </a:solidFill>
              <a:latin typeface="Lucida Sans" pitchFamily="34" charset="0"/>
            </a:endParaRPr>
          </a:p>
          <a:p>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83452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Silhouette sign</a:t>
            </a:r>
          </a:p>
        </p:txBody>
      </p:sp>
      <p:sp>
        <p:nvSpPr>
          <p:cNvPr id="3" name="Content Placeholder 2"/>
          <p:cNvSpPr>
            <a:spLocks noGrp="1"/>
          </p:cNvSpPr>
          <p:nvPr>
            <p:ph idx="1"/>
          </p:nvPr>
        </p:nvSpPr>
        <p:spPr>
          <a:xfrm>
            <a:off x="838200" y="1825625"/>
            <a:ext cx="4419600" cy="4351338"/>
          </a:xfrm>
        </p:spPr>
        <p:txBody>
          <a:bodyPr/>
          <a:lstStyle/>
          <a:p>
            <a:r>
              <a:rPr lang="en-US" dirty="0">
                <a:solidFill>
                  <a:schemeClr val="bg1"/>
                </a:solidFill>
                <a:latin typeface="Garamond" panose="02020404030301010803" pitchFamily="18" charset="0"/>
              </a:rPr>
              <a:t>Or loss of silhouette sign</a:t>
            </a:r>
          </a:p>
          <a:p>
            <a:r>
              <a:rPr lang="en-US" dirty="0">
                <a:solidFill>
                  <a:schemeClr val="bg1"/>
                </a:solidFill>
                <a:latin typeface="Garamond" panose="02020404030301010803" pitchFamily="18" charset="0"/>
              </a:rPr>
              <a:t>Loss of the normal border of a thoracic structure due to pathology that is in direct anatomical contact.</a:t>
            </a:r>
          </a:p>
          <a:p>
            <a:r>
              <a:rPr lang="en-US" dirty="0">
                <a:solidFill>
                  <a:schemeClr val="bg1"/>
                </a:solidFill>
                <a:latin typeface="Garamond" panose="02020404030301010803" pitchFamily="18" charset="0"/>
              </a:rPr>
              <a:t>The density of the lesion needs to be similar to the density of the structure (e.g. consolidation and the heart border).</a:t>
            </a:r>
          </a:p>
        </p:txBody>
      </p:sp>
      <p:pic>
        <p:nvPicPr>
          <p:cNvPr id="4" name="Picture 1">
            <a:extLst>
              <a:ext uri="{FF2B5EF4-FFF2-40B4-BE49-F238E27FC236}">
                <a16:creationId xmlns:a16="http://schemas.microsoft.com/office/drawing/2014/main" id="{9BB881AA-B2BA-45E3-88A7-60C3CD82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023" y="0"/>
            <a:ext cx="66949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41916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4202-E3C4-4AC2-A72C-7A9275D68C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99128B-5460-439D-A2C1-5A41718884B4}"/>
              </a:ext>
            </a:extLst>
          </p:cNvPr>
          <p:cNvSpPr>
            <a:spLocks noGrp="1"/>
          </p:cNvSpPr>
          <p:nvPr>
            <p:ph idx="1"/>
          </p:nvPr>
        </p:nvSpPr>
        <p:spPr>
          <a:xfrm>
            <a:off x="838200" y="6053295"/>
            <a:ext cx="4922520" cy="614522"/>
          </a:xfrm>
        </p:spPr>
        <p:txBody>
          <a:bodyPr>
            <a:normAutofit/>
          </a:bodyPr>
          <a:lstStyle/>
          <a:p>
            <a:pPr marL="0" indent="0" algn="ctr">
              <a:buNone/>
            </a:pPr>
            <a:r>
              <a:rPr lang="en-US" dirty="0">
                <a:solidFill>
                  <a:schemeClr val="bg1"/>
                </a:solidFill>
                <a:latin typeface="Garamond" panose="02020404030301010803" pitchFamily="18" charset="0"/>
              </a:rPr>
              <a:t>Which lobe is involved?</a:t>
            </a:r>
          </a:p>
        </p:txBody>
      </p:sp>
      <p:pic>
        <p:nvPicPr>
          <p:cNvPr id="4" name="Picture 4">
            <a:extLst>
              <a:ext uri="{FF2B5EF4-FFF2-40B4-BE49-F238E27FC236}">
                <a16:creationId xmlns:a16="http://schemas.microsoft.com/office/drawing/2014/main" id="{DCBA7DD4-5E14-4A23-B35B-858FD0778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998" y="612615"/>
            <a:ext cx="5582321" cy="535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 descr="https://www.med-ed.virginia.edu/courses/rad/cxr/web%20images/ppp-silhouette-sign.jpg">
            <a:extLst>
              <a:ext uri="{FF2B5EF4-FFF2-40B4-BE49-F238E27FC236}">
                <a16:creationId xmlns:a16="http://schemas.microsoft.com/office/drawing/2014/main" id="{3F52C9F1-C7A8-4722-95E8-5A6E9C510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 y="612615"/>
            <a:ext cx="6035040" cy="53565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D23AC5D-CB1A-44C6-BB72-AF32A92A917C}"/>
              </a:ext>
            </a:extLst>
          </p:cNvPr>
          <p:cNvSpPr txBox="1">
            <a:spLocks/>
          </p:cNvSpPr>
          <p:nvPr/>
        </p:nvSpPr>
        <p:spPr>
          <a:xfrm>
            <a:off x="6832899" y="6053295"/>
            <a:ext cx="4922520" cy="614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latin typeface="Garamond" panose="02020404030301010803" pitchFamily="18" charset="0"/>
              </a:rPr>
              <a:t>Which lobe is involved?</a:t>
            </a:r>
          </a:p>
          <a:p>
            <a:pPr marL="0" indent="0" algn="ctr">
              <a:buFont typeface="Arial" panose="020B0604020202020204" pitchFamily="34" charset="0"/>
              <a:buNone/>
            </a:pPr>
            <a:endParaRPr lang="en-US" dirty="0">
              <a:solidFill>
                <a:schemeClr val="bg1"/>
              </a:solidFill>
              <a:latin typeface="Garamond" panose="02020404030301010803" pitchFamily="18" charset="0"/>
            </a:endParaRPr>
          </a:p>
        </p:txBody>
      </p:sp>
      <p:cxnSp>
        <p:nvCxnSpPr>
          <p:cNvPr id="8" name="Straight Arrow Connector 7"/>
          <p:cNvCxnSpPr/>
          <p:nvPr/>
        </p:nvCxnSpPr>
        <p:spPr>
          <a:xfrm>
            <a:off x="7676392" y="2779030"/>
            <a:ext cx="145143" cy="1164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32899" y="2075543"/>
            <a:ext cx="1686987" cy="1059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 lower lobe consolidation</a:t>
            </a:r>
          </a:p>
          <a:p>
            <a:pPr algn="ctr"/>
            <a:endParaRPr lang="en-US" dirty="0"/>
          </a:p>
        </p:txBody>
      </p:sp>
    </p:spTree>
    <p:extLst>
      <p:ext uri="{BB962C8B-B14F-4D97-AF65-F5344CB8AC3E}">
        <p14:creationId xmlns:p14="http://schemas.microsoft.com/office/powerpoint/2010/main" val="352558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4202-E3C4-4AC2-A72C-7A9275D68C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99128B-5460-439D-A2C1-5A41718884B4}"/>
              </a:ext>
            </a:extLst>
          </p:cNvPr>
          <p:cNvSpPr>
            <a:spLocks noGrp="1"/>
          </p:cNvSpPr>
          <p:nvPr>
            <p:ph idx="1"/>
          </p:nvPr>
        </p:nvSpPr>
        <p:spPr>
          <a:xfrm>
            <a:off x="838200" y="6053295"/>
            <a:ext cx="10515600" cy="614522"/>
          </a:xfrm>
        </p:spPr>
        <p:txBody>
          <a:bodyPr>
            <a:normAutofit/>
          </a:bodyPr>
          <a:lstStyle/>
          <a:p>
            <a:pPr marL="0" indent="0" algn="ctr">
              <a:buNone/>
            </a:pPr>
            <a:r>
              <a:rPr lang="en-US" dirty="0">
                <a:solidFill>
                  <a:schemeClr val="bg1"/>
                </a:solidFill>
                <a:latin typeface="Garamond" panose="02020404030301010803" pitchFamily="18" charset="0"/>
              </a:rPr>
              <a:t>Can a lateral CXR help localize the lobes involved? Yes </a:t>
            </a:r>
          </a:p>
        </p:txBody>
      </p:sp>
      <p:pic>
        <p:nvPicPr>
          <p:cNvPr id="4" name="Picture 4">
            <a:extLst>
              <a:ext uri="{FF2B5EF4-FFF2-40B4-BE49-F238E27FC236}">
                <a16:creationId xmlns:a16="http://schemas.microsoft.com/office/drawing/2014/main" id="{DCBA7DD4-5E14-4A23-B35B-858FD0778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999" y="612615"/>
            <a:ext cx="5582321" cy="535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 descr="https://www.med-ed.virginia.edu/courses/rad/cxr/web%20images/ppp-silhouette-sign.jpg">
            <a:extLst>
              <a:ext uri="{FF2B5EF4-FFF2-40B4-BE49-F238E27FC236}">
                <a16:creationId xmlns:a16="http://schemas.microsoft.com/office/drawing/2014/main" id="{3F52C9F1-C7A8-4722-95E8-5A6E9C510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612615"/>
            <a:ext cx="6035040" cy="535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4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F9F7-C168-4A54-899C-101640CD79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97B17C-3656-461B-8F55-64FC5375AFF4}"/>
              </a:ext>
            </a:extLst>
          </p:cNvPr>
          <p:cNvSpPr>
            <a:spLocks noGrp="1"/>
          </p:cNvSpPr>
          <p:nvPr>
            <p:ph idx="1"/>
          </p:nvPr>
        </p:nvSpPr>
        <p:spPr/>
        <p:txBody>
          <a:bodyPr/>
          <a:lstStyle/>
          <a:p>
            <a:endParaRPr lang="en-US"/>
          </a:p>
        </p:txBody>
      </p:sp>
      <p:pic>
        <p:nvPicPr>
          <p:cNvPr id="4" name="Picture 1">
            <a:extLst>
              <a:ext uri="{FF2B5EF4-FFF2-40B4-BE49-F238E27FC236}">
                <a16:creationId xmlns:a16="http://schemas.microsoft.com/office/drawing/2014/main" id="{3C09980C-FB4E-4038-B566-849A1658F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709455"/>
            <a:ext cx="6360032" cy="535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a:extLst>
              <a:ext uri="{FF2B5EF4-FFF2-40B4-BE49-F238E27FC236}">
                <a16:creationId xmlns:a16="http://schemas.microsoft.com/office/drawing/2014/main" id="{B8D5959C-04E2-43B0-B8EA-174F5FE1A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999" y="704055"/>
            <a:ext cx="5582321" cy="535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1755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estx-ray.com/images/igallery/resized/1-100/1-10-500-500-100.jpg">
            <a:extLst>
              <a:ext uri="{FF2B5EF4-FFF2-40B4-BE49-F238E27FC236}">
                <a16:creationId xmlns:a16="http://schemas.microsoft.com/office/drawing/2014/main" id="{ECD3E18C-A2AB-497A-A3B1-9008FFFDD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070" y="0"/>
            <a:ext cx="82230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65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3177-CECC-4393-9E87-D97BE64F41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C56C0F-CBC2-4F44-8651-3083913894E2}"/>
              </a:ext>
            </a:extLst>
          </p:cNvPr>
          <p:cNvSpPr>
            <a:spLocks noGrp="1"/>
          </p:cNvSpPr>
          <p:nvPr>
            <p:ph idx="1"/>
          </p:nvPr>
        </p:nvSpPr>
        <p:spPr/>
        <p:txBody>
          <a:bodyPr/>
          <a:lstStyle/>
          <a:p>
            <a:endParaRPr lang="en-US"/>
          </a:p>
        </p:txBody>
      </p:sp>
      <p:grpSp>
        <p:nvGrpSpPr>
          <p:cNvPr id="15" name="Group 14">
            <a:extLst>
              <a:ext uri="{FF2B5EF4-FFF2-40B4-BE49-F238E27FC236}">
                <a16:creationId xmlns:a16="http://schemas.microsoft.com/office/drawing/2014/main" id="{138A5543-A934-414E-9656-7B0C8697EF00}"/>
              </a:ext>
            </a:extLst>
          </p:cNvPr>
          <p:cNvGrpSpPr/>
          <p:nvPr/>
        </p:nvGrpSpPr>
        <p:grpSpPr>
          <a:xfrm>
            <a:off x="548640" y="222246"/>
            <a:ext cx="11094720" cy="6584954"/>
            <a:chOff x="548640" y="222246"/>
            <a:chExt cx="11094720" cy="6584954"/>
          </a:xfrm>
        </p:grpSpPr>
        <p:pic>
          <p:nvPicPr>
            <p:cNvPr id="4" name="Picture 3">
              <a:extLst>
                <a:ext uri="{FF2B5EF4-FFF2-40B4-BE49-F238E27FC236}">
                  <a16:creationId xmlns:a16="http://schemas.microsoft.com/office/drawing/2014/main" id="{5956A058-150C-4DCD-B252-29FA3BED0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222246"/>
              <a:ext cx="11094720" cy="658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 name="Group 5">
              <a:extLst>
                <a:ext uri="{FF2B5EF4-FFF2-40B4-BE49-F238E27FC236}">
                  <a16:creationId xmlns:a16="http://schemas.microsoft.com/office/drawing/2014/main" id="{BFAC0693-7293-4EE8-956E-72E3C5AE18D7}"/>
                </a:ext>
              </a:extLst>
            </p:cNvPr>
            <p:cNvGrpSpPr>
              <a:grpSpLocks/>
            </p:cNvGrpSpPr>
            <p:nvPr/>
          </p:nvGrpSpPr>
          <p:grpSpPr bwMode="auto">
            <a:xfrm>
              <a:off x="4135121" y="5707063"/>
              <a:ext cx="828676" cy="939800"/>
              <a:chOff x="1784" y="3696"/>
              <a:chExt cx="522" cy="592"/>
            </a:xfrm>
          </p:grpSpPr>
          <p:grpSp>
            <p:nvGrpSpPr>
              <p:cNvPr id="6" name="Group 6">
                <a:extLst>
                  <a:ext uri="{FF2B5EF4-FFF2-40B4-BE49-F238E27FC236}">
                    <a16:creationId xmlns:a16="http://schemas.microsoft.com/office/drawing/2014/main" id="{99740B94-6D63-4664-840C-B9CA5293ADDB}"/>
                  </a:ext>
                </a:extLst>
              </p:cNvPr>
              <p:cNvGrpSpPr>
                <a:grpSpLocks/>
              </p:cNvGrpSpPr>
              <p:nvPr/>
            </p:nvGrpSpPr>
            <p:grpSpPr bwMode="auto">
              <a:xfrm>
                <a:off x="1801" y="3696"/>
                <a:ext cx="505" cy="376"/>
                <a:chOff x="1801" y="3696"/>
                <a:chExt cx="505" cy="376"/>
              </a:xfrm>
            </p:grpSpPr>
            <p:sp>
              <p:nvSpPr>
                <p:cNvPr id="8" name="Line 7">
                  <a:extLst>
                    <a:ext uri="{FF2B5EF4-FFF2-40B4-BE49-F238E27FC236}">
                      <a16:creationId xmlns:a16="http://schemas.microsoft.com/office/drawing/2014/main" id="{0A2EDD7F-B1F5-4AC9-AA1A-DFD235701EA5}"/>
                    </a:ext>
                  </a:extLst>
                </p:cNvPr>
                <p:cNvSpPr>
                  <a:spLocks noChangeShapeType="1"/>
                </p:cNvSpPr>
                <p:nvPr/>
              </p:nvSpPr>
              <p:spPr bwMode="auto">
                <a:xfrm flipV="1">
                  <a:off x="1801" y="3695"/>
                  <a:ext cx="36" cy="228"/>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8">
                  <a:extLst>
                    <a:ext uri="{FF2B5EF4-FFF2-40B4-BE49-F238E27FC236}">
                      <a16:creationId xmlns:a16="http://schemas.microsoft.com/office/drawing/2014/main" id="{AD5841C0-B44F-4933-A7C5-2E1CFA2569AC}"/>
                    </a:ext>
                  </a:extLst>
                </p:cNvPr>
                <p:cNvSpPr>
                  <a:spLocks noChangeShapeType="1"/>
                </p:cNvSpPr>
                <p:nvPr/>
              </p:nvSpPr>
              <p:spPr bwMode="auto">
                <a:xfrm flipV="1">
                  <a:off x="2235" y="3884"/>
                  <a:ext cx="72" cy="190"/>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 name="Text Box 9">
                <a:extLst>
                  <a:ext uri="{FF2B5EF4-FFF2-40B4-BE49-F238E27FC236}">
                    <a16:creationId xmlns:a16="http://schemas.microsoft.com/office/drawing/2014/main" id="{26FD8E49-BE8E-4385-ACB6-91DB7BEF8E07}"/>
                  </a:ext>
                </a:extLst>
              </p:cNvPr>
              <p:cNvSpPr txBox="1">
                <a:spLocks noChangeArrowheads="1"/>
              </p:cNvSpPr>
              <p:nvPr/>
            </p:nvSpPr>
            <p:spPr bwMode="auto">
              <a:xfrm>
                <a:off x="1784" y="3998"/>
                <a:ext cx="434"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algn="ctr" eaLnBrk="1" hangingPunct="1"/>
                <a:r>
                  <a:rPr lang="en-GB" altLang="en-US" dirty="0">
                    <a:solidFill>
                      <a:srgbClr val="FF0000"/>
                    </a:solidFill>
                  </a:rPr>
                  <a:t>Left</a:t>
                </a:r>
              </a:p>
            </p:txBody>
          </p:sp>
        </p:grpSp>
        <p:grpSp>
          <p:nvGrpSpPr>
            <p:cNvPr id="10" name="Group 10">
              <a:extLst>
                <a:ext uri="{FF2B5EF4-FFF2-40B4-BE49-F238E27FC236}">
                  <a16:creationId xmlns:a16="http://schemas.microsoft.com/office/drawing/2014/main" id="{439A5F14-224B-4883-BB73-7B1D2E806D29}"/>
                </a:ext>
              </a:extLst>
            </p:cNvPr>
            <p:cNvGrpSpPr>
              <a:grpSpLocks/>
            </p:cNvGrpSpPr>
            <p:nvPr/>
          </p:nvGrpSpPr>
          <p:grpSpPr bwMode="auto">
            <a:xfrm>
              <a:off x="1784829" y="4878389"/>
              <a:ext cx="1833562" cy="1363662"/>
              <a:chOff x="565" y="3281"/>
              <a:chExt cx="1155" cy="859"/>
            </a:xfrm>
          </p:grpSpPr>
          <p:grpSp>
            <p:nvGrpSpPr>
              <p:cNvPr id="11" name="Group 11">
                <a:extLst>
                  <a:ext uri="{FF2B5EF4-FFF2-40B4-BE49-F238E27FC236}">
                    <a16:creationId xmlns:a16="http://schemas.microsoft.com/office/drawing/2014/main" id="{DACB1E23-0555-44FD-8B5B-06A5D88EA634}"/>
                  </a:ext>
                </a:extLst>
              </p:cNvPr>
              <p:cNvGrpSpPr>
                <a:grpSpLocks/>
              </p:cNvGrpSpPr>
              <p:nvPr/>
            </p:nvGrpSpPr>
            <p:grpSpPr bwMode="auto">
              <a:xfrm>
                <a:off x="1077" y="3281"/>
                <a:ext cx="324" cy="338"/>
                <a:chOff x="1077" y="3281"/>
                <a:chExt cx="324" cy="338"/>
              </a:xfrm>
            </p:grpSpPr>
            <p:sp>
              <p:nvSpPr>
                <p:cNvPr id="13" name="Line 12">
                  <a:extLst>
                    <a:ext uri="{FF2B5EF4-FFF2-40B4-BE49-F238E27FC236}">
                      <a16:creationId xmlns:a16="http://schemas.microsoft.com/office/drawing/2014/main" id="{898D294F-1ECB-4FE4-9E74-70C13C9AC98A}"/>
                    </a:ext>
                  </a:extLst>
                </p:cNvPr>
                <p:cNvSpPr>
                  <a:spLocks noChangeShapeType="1"/>
                </p:cNvSpPr>
                <p:nvPr/>
              </p:nvSpPr>
              <p:spPr bwMode="auto">
                <a:xfrm flipV="1">
                  <a:off x="1077" y="3280"/>
                  <a:ext cx="72" cy="304"/>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ea typeface="Arial Unicode MS" pitchFamily="34" charset="-128"/>
                  </a:endParaRPr>
                </a:p>
              </p:txBody>
            </p:sp>
            <p:sp>
              <p:nvSpPr>
                <p:cNvPr id="14" name="Line 13">
                  <a:extLst>
                    <a:ext uri="{FF2B5EF4-FFF2-40B4-BE49-F238E27FC236}">
                      <a16:creationId xmlns:a16="http://schemas.microsoft.com/office/drawing/2014/main" id="{E9572C7C-4585-428A-8662-1520BA9C5BAF}"/>
                    </a:ext>
                  </a:extLst>
                </p:cNvPr>
                <p:cNvSpPr>
                  <a:spLocks noChangeShapeType="1"/>
                </p:cNvSpPr>
                <p:nvPr/>
              </p:nvSpPr>
              <p:spPr bwMode="auto">
                <a:xfrm flipV="1">
                  <a:off x="1258" y="3393"/>
                  <a:ext cx="145" cy="228"/>
                </a:xfrm>
                <a:prstGeom prst="line">
                  <a:avLst/>
                </a:prstGeom>
                <a:noFill/>
                <a:ln w="255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ea typeface="Arial Unicode MS" pitchFamily="34" charset="-128"/>
                  </a:endParaRPr>
                </a:p>
              </p:txBody>
            </p:sp>
          </p:grpSp>
          <p:sp>
            <p:nvSpPr>
              <p:cNvPr id="12" name="Text Box 14">
                <a:extLst>
                  <a:ext uri="{FF2B5EF4-FFF2-40B4-BE49-F238E27FC236}">
                    <a16:creationId xmlns:a16="http://schemas.microsoft.com/office/drawing/2014/main" id="{47319119-7B2F-48F4-B912-62A9E2686862}"/>
                  </a:ext>
                </a:extLst>
              </p:cNvPr>
              <p:cNvSpPr txBox="1">
                <a:spLocks noChangeArrowheads="1"/>
              </p:cNvSpPr>
              <p:nvPr/>
            </p:nvSpPr>
            <p:spPr bwMode="auto">
              <a:xfrm>
                <a:off x="565" y="3621"/>
                <a:ext cx="115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Arial Unicode MS" pitchFamily="34" charset="-128"/>
                  </a:rPr>
                  <a:t>Right: </a:t>
                </a:r>
              </a:p>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Arial Unicode MS" pitchFamily="34" charset="-128"/>
                  </a:rPr>
                  <a:t>Partially seen</a:t>
                </a:r>
              </a:p>
            </p:txBody>
          </p:sp>
        </p:grpSp>
      </p:grpSp>
    </p:spTree>
    <p:extLst>
      <p:ext uri="{BB962C8B-B14F-4D97-AF65-F5344CB8AC3E}">
        <p14:creationId xmlns:p14="http://schemas.microsoft.com/office/powerpoint/2010/main" val="61689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A consolidation in the right middle lung lobe will cause loss of definition of the right heart border (a positive silhouette sign) because the right cardiac border is in direct contact with the right middle lung lobe. </a:t>
            </a:r>
          </a:p>
          <a:p>
            <a:r>
              <a:rPr lang="en-US" dirty="0">
                <a:solidFill>
                  <a:schemeClr val="bg1"/>
                </a:solidFill>
                <a:latin typeface="Garamond" panose="02020404030301010803" pitchFamily="18" charset="0"/>
              </a:rPr>
              <a:t>A consolidation in the right lower lobe will cause ill definition of the diaphragmatic contour but not the right cardiac border, because the right lower lobe is in direct contact with the diaphragm, but not the right cardiac border. </a:t>
            </a:r>
          </a:p>
          <a:p>
            <a:r>
              <a:rPr lang="en-US" dirty="0">
                <a:solidFill>
                  <a:schemeClr val="bg1"/>
                </a:solidFill>
                <a:latin typeface="Garamond" panose="02020404030301010803" pitchFamily="18" charset="0"/>
              </a:rPr>
              <a:t>So, the silhouette sign can aid identify the pathology as well as in localizing it.</a:t>
            </a:r>
          </a:p>
        </p:txBody>
      </p:sp>
    </p:spTree>
    <p:extLst>
      <p:ext uri="{BB962C8B-B14F-4D97-AF65-F5344CB8AC3E}">
        <p14:creationId xmlns:p14="http://schemas.microsoft.com/office/powerpoint/2010/main" val="312109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0343-9F2B-4AA9-B3A6-13C344D6B1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B35917-6986-4C1D-B829-464D47363503}"/>
              </a:ext>
            </a:extLst>
          </p:cNvPr>
          <p:cNvSpPr>
            <a:spLocks noGrp="1"/>
          </p:cNvSpPr>
          <p:nvPr>
            <p:ph idx="1"/>
          </p:nvPr>
        </p:nvSpPr>
        <p:spPr>
          <a:xfrm>
            <a:off x="838200" y="5795473"/>
            <a:ext cx="10515600" cy="628188"/>
          </a:xfrm>
        </p:spPr>
        <p:txBody>
          <a:bodyPr/>
          <a:lstStyle/>
          <a:p>
            <a:pPr marL="0" indent="0" algn="ctr">
              <a:buNone/>
            </a:pPr>
            <a:r>
              <a:rPr lang="en-US" dirty="0">
                <a:solidFill>
                  <a:schemeClr val="bg1"/>
                </a:solidFill>
                <a:latin typeface="Garamond" panose="02020404030301010803" pitchFamily="18" charset="0"/>
              </a:rPr>
              <a:t>Which lobe is involved? Why? Left lower lobe in diaphragm</a:t>
            </a:r>
          </a:p>
        </p:txBody>
      </p:sp>
      <p:pic>
        <p:nvPicPr>
          <p:cNvPr id="5" name="Picture 4">
            <a:extLst>
              <a:ext uri="{FF2B5EF4-FFF2-40B4-BE49-F238E27FC236}">
                <a16:creationId xmlns:a16="http://schemas.microsoft.com/office/drawing/2014/main" id="{079C9E5E-0EDA-4BC3-A192-BF657051CA38}"/>
              </a:ext>
            </a:extLst>
          </p:cNvPr>
          <p:cNvPicPr>
            <a:picLocks noChangeAspect="1"/>
          </p:cNvPicPr>
          <p:nvPr/>
        </p:nvPicPr>
        <p:blipFill>
          <a:blip r:embed="rId2"/>
          <a:stretch>
            <a:fillRect/>
          </a:stretch>
        </p:blipFill>
        <p:spPr>
          <a:xfrm>
            <a:off x="1013460" y="3796"/>
            <a:ext cx="5553075" cy="5495925"/>
          </a:xfrm>
          <a:prstGeom prst="rect">
            <a:avLst/>
          </a:prstGeom>
        </p:spPr>
      </p:pic>
    </p:spTree>
    <p:extLst>
      <p:ext uri="{BB962C8B-B14F-4D97-AF65-F5344CB8AC3E}">
        <p14:creationId xmlns:p14="http://schemas.microsoft.com/office/powerpoint/2010/main" val="697339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0343-9F2B-4AA9-B3A6-13C344D6B1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B35917-6986-4C1D-B829-464D47363503}"/>
              </a:ext>
            </a:extLst>
          </p:cNvPr>
          <p:cNvSpPr>
            <a:spLocks noGrp="1"/>
          </p:cNvSpPr>
          <p:nvPr>
            <p:ph idx="1"/>
          </p:nvPr>
        </p:nvSpPr>
        <p:spPr>
          <a:xfrm>
            <a:off x="838200" y="5795473"/>
            <a:ext cx="10515600" cy="628188"/>
          </a:xfrm>
        </p:spPr>
        <p:txBody>
          <a:bodyPr/>
          <a:lstStyle/>
          <a:p>
            <a:pPr marL="0" indent="0" algn="ctr">
              <a:buNone/>
            </a:pPr>
            <a:r>
              <a:rPr lang="en-US" dirty="0">
                <a:solidFill>
                  <a:schemeClr val="bg1"/>
                </a:solidFill>
                <a:latin typeface="Garamond" panose="02020404030301010803" pitchFamily="18" charset="0"/>
              </a:rPr>
              <a:t>Which lobe is involved? Why?</a:t>
            </a:r>
          </a:p>
        </p:txBody>
      </p:sp>
      <p:pic>
        <p:nvPicPr>
          <p:cNvPr id="4" name="Picture 4">
            <a:extLst>
              <a:ext uri="{FF2B5EF4-FFF2-40B4-BE49-F238E27FC236}">
                <a16:creationId xmlns:a16="http://schemas.microsoft.com/office/drawing/2014/main" id="{428B152A-F863-4A3C-BF41-FB1864667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 y="0"/>
            <a:ext cx="10340340" cy="549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a:extLst>
              <a:ext uri="{FF2B5EF4-FFF2-40B4-BE49-F238E27FC236}">
                <a16:creationId xmlns:a16="http://schemas.microsoft.com/office/drawing/2014/main" id="{079C9E5E-0EDA-4BC3-A192-BF657051CA38}"/>
              </a:ext>
            </a:extLst>
          </p:cNvPr>
          <p:cNvPicPr>
            <a:picLocks noChangeAspect="1"/>
          </p:cNvPicPr>
          <p:nvPr/>
        </p:nvPicPr>
        <p:blipFill>
          <a:blip r:embed="rId4"/>
          <a:stretch>
            <a:fillRect/>
          </a:stretch>
        </p:blipFill>
        <p:spPr>
          <a:xfrm>
            <a:off x="1013460" y="3796"/>
            <a:ext cx="5553075" cy="5495925"/>
          </a:xfrm>
          <a:prstGeom prst="rect">
            <a:avLst/>
          </a:prstGeom>
        </p:spPr>
      </p:pic>
      <p:cxnSp>
        <p:nvCxnSpPr>
          <p:cNvPr id="7" name="Straight Arrow Connector 6"/>
          <p:cNvCxnSpPr/>
          <p:nvPr/>
        </p:nvCxnSpPr>
        <p:spPr>
          <a:xfrm>
            <a:off x="8563429" y="3599543"/>
            <a:ext cx="435428" cy="653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05486" y="2751758"/>
            <a:ext cx="1175657" cy="717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abnormal</a:t>
            </a:r>
          </a:p>
        </p:txBody>
      </p:sp>
    </p:spTree>
    <p:extLst>
      <p:ext uri="{BB962C8B-B14F-4D97-AF65-F5344CB8AC3E}">
        <p14:creationId xmlns:p14="http://schemas.microsoft.com/office/powerpoint/2010/main" val="2892581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5C73-F910-4836-9A3A-2092681AB2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9FFB22-AA59-4906-AF13-364BF5967774}"/>
              </a:ext>
            </a:extLst>
          </p:cNvPr>
          <p:cNvSpPr>
            <a:spLocks noGrp="1"/>
          </p:cNvSpPr>
          <p:nvPr>
            <p:ph idx="1"/>
          </p:nvPr>
        </p:nvSpPr>
        <p:spPr/>
        <p:txBody>
          <a:bodyPr/>
          <a:lstStyle/>
          <a:p>
            <a:endParaRPr lang="en-US"/>
          </a:p>
        </p:txBody>
      </p:sp>
      <p:pic>
        <p:nvPicPr>
          <p:cNvPr id="25602" name="Picture 2" descr=".">
            <a:extLst>
              <a:ext uri="{FF2B5EF4-FFF2-40B4-BE49-F238E27FC236}">
                <a16:creationId xmlns:a16="http://schemas.microsoft.com/office/drawing/2014/main" id="{A49C9DE7-0E5E-4485-9F13-275CD53BD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59"/>
            <a:ext cx="12192000" cy="590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5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E10C-8685-4F97-A468-D953C53E70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BBABF9-A103-4E4A-8DC2-F7BBF9E2C84C}"/>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D81B7DD6-2821-435D-AB61-6174C12C2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4" y="336097"/>
            <a:ext cx="12062172" cy="60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p:cNvSpPr/>
          <p:nvPr/>
        </p:nvSpPr>
        <p:spPr>
          <a:xfrm>
            <a:off x="0" y="1030514"/>
            <a:ext cx="1872343" cy="1915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 Middle lobe  </a:t>
            </a:r>
          </a:p>
        </p:txBody>
      </p:sp>
      <p:cxnSp>
        <p:nvCxnSpPr>
          <p:cNvPr id="7" name="Straight Arrow Connector 6"/>
          <p:cNvCxnSpPr/>
          <p:nvPr/>
        </p:nvCxnSpPr>
        <p:spPr>
          <a:xfrm>
            <a:off x="1669143" y="2946400"/>
            <a:ext cx="449943"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066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D2608-86A1-4F0F-9E39-89E90404F7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D36121-B1B3-47DA-9446-316510AEE1DD}"/>
              </a:ext>
            </a:extLst>
          </p:cNvPr>
          <p:cNvSpPr>
            <a:spLocks noGrp="1"/>
          </p:cNvSpPr>
          <p:nvPr>
            <p:ph idx="1"/>
          </p:nvPr>
        </p:nvSpPr>
        <p:spPr>
          <a:xfrm>
            <a:off x="838200" y="1825625"/>
            <a:ext cx="3139440" cy="4351338"/>
          </a:xfrm>
        </p:spPr>
        <p:txBody>
          <a:bodyPr/>
          <a:lstStyle/>
          <a:p>
            <a:r>
              <a:rPr lang="en-US" dirty="0">
                <a:solidFill>
                  <a:schemeClr val="bg1"/>
                </a:solidFill>
                <a:latin typeface="Garamond" panose="02020404030301010803" pitchFamily="18" charset="0"/>
              </a:rPr>
              <a:t>Alveolar or interstitial? alveolar</a:t>
            </a:r>
          </a:p>
          <a:p>
            <a:r>
              <a:rPr lang="en-US" dirty="0">
                <a:solidFill>
                  <a:schemeClr val="bg1"/>
                </a:solidFill>
                <a:latin typeface="Garamond" panose="02020404030301010803" pitchFamily="18" charset="0"/>
              </a:rPr>
              <a:t>Can you follow the markings of the right bronchial tree on this CXR?</a:t>
            </a:r>
          </a:p>
        </p:txBody>
      </p:sp>
      <p:pic>
        <p:nvPicPr>
          <p:cNvPr id="4" name="Picture 4">
            <a:extLst>
              <a:ext uri="{FF2B5EF4-FFF2-40B4-BE49-F238E27FC236}">
                <a16:creationId xmlns:a16="http://schemas.microsoft.com/office/drawing/2014/main" id="{5ECC6D57-5F7F-43A3-A33D-668E328E0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680" y="0"/>
            <a:ext cx="7894320" cy="6831080"/>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736114" y="420914"/>
            <a:ext cx="769257" cy="1175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342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D2608-86A1-4F0F-9E39-89E90404F7D0}"/>
              </a:ext>
            </a:extLst>
          </p:cNvPr>
          <p:cNvSpPr>
            <a:spLocks noGrp="1"/>
          </p:cNvSpPr>
          <p:nvPr>
            <p:ph type="title"/>
          </p:nvPr>
        </p:nvSpPr>
        <p:spPr/>
        <p:txBody>
          <a:bodyPr/>
          <a:lstStyle/>
          <a:p>
            <a:endParaRPr lang="en-US"/>
          </a:p>
        </p:txBody>
      </p:sp>
      <p:pic>
        <p:nvPicPr>
          <p:cNvPr id="24578" name="Picture 2" descr="https://images.radiopaedia.org/images/8728440/4a510465abe7378781b08e21e15591_jumbo.jpg">
            <a:extLst>
              <a:ext uri="{FF2B5EF4-FFF2-40B4-BE49-F238E27FC236}">
                <a16:creationId xmlns:a16="http://schemas.microsoft.com/office/drawing/2014/main" id="{6636ED8B-9643-43E2-84ED-9491DF8D4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14514"/>
            <a:ext cx="8251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E042D6B-7BC9-4882-B331-21B8DC50563E}"/>
              </a:ext>
            </a:extLst>
          </p:cNvPr>
          <p:cNvSpPr>
            <a:spLocks noGrp="1"/>
          </p:cNvSpPr>
          <p:nvPr>
            <p:ph idx="1"/>
          </p:nvPr>
        </p:nvSpPr>
        <p:spPr>
          <a:xfrm>
            <a:off x="838200" y="1825625"/>
            <a:ext cx="3139440" cy="4351338"/>
          </a:xfrm>
        </p:spPr>
        <p:txBody>
          <a:bodyPr/>
          <a:lstStyle/>
          <a:p>
            <a:r>
              <a:rPr lang="en-US" dirty="0">
                <a:solidFill>
                  <a:schemeClr val="bg1"/>
                </a:solidFill>
                <a:latin typeface="Garamond" panose="02020404030301010803" pitchFamily="18" charset="0"/>
              </a:rPr>
              <a:t>Alveolar or interstitial?</a:t>
            </a:r>
          </a:p>
          <a:p>
            <a:r>
              <a:rPr lang="en-US" dirty="0">
                <a:solidFill>
                  <a:schemeClr val="bg1"/>
                </a:solidFill>
                <a:latin typeface="Garamond" panose="02020404030301010803" pitchFamily="18" charset="0"/>
              </a:rPr>
              <a:t>Can you follow the markings of the left bronchial tree on this CXR?</a:t>
            </a:r>
          </a:p>
          <a:p>
            <a:pPr marL="0" indent="0">
              <a:buNone/>
            </a:pPr>
            <a:endParaRPr lang="en-US" dirty="0">
              <a:solidFill>
                <a:schemeClr val="bg1"/>
              </a:solidFill>
              <a:latin typeface="Garamond" panose="02020404030301010803" pitchFamily="18" charset="0"/>
            </a:endParaRPr>
          </a:p>
        </p:txBody>
      </p:sp>
      <p:sp>
        <p:nvSpPr>
          <p:cNvPr id="3" name="Freeform 2"/>
          <p:cNvSpPr/>
          <p:nvPr/>
        </p:nvSpPr>
        <p:spPr>
          <a:xfrm>
            <a:off x="8665029" y="2235200"/>
            <a:ext cx="508000" cy="922058"/>
          </a:xfrm>
          <a:custGeom>
            <a:avLst/>
            <a:gdLst>
              <a:gd name="connsiteX0" fmla="*/ 508000 w 508000"/>
              <a:gd name="connsiteY0" fmla="*/ 0 h 922058"/>
              <a:gd name="connsiteX1" fmla="*/ 449942 w 508000"/>
              <a:gd name="connsiteY1" fmla="*/ 116114 h 922058"/>
              <a:gd name="connsiteX2" fmla="*/ 420914 w 508000"/>
              <a:gd name="connsiteY2" fmla="*/ 203200 h 922058"/>
              <a:gd name="connsiteX3" fmla="*/ 391885 w 508000"/>
              <a:gd name="connsiteY3" fmla="*/ 319314 h 922058"/>
              <a:gd name="connsiteX4" fmla="*/ 362857 w 508000"/>
              <a:gd name="connsiteY4" fmla="*/ 420914 h 922058"/>
              <a:gd name="connsiteX5" fmla="*/ 377371 w 508000"/>
              <a:gd name="connsiteY5" fmla="*/ 914400 h 922058"/>
              <a:gd name="connsiteX6" fmla="*/ 319314 w 508000"/>
              <a:gd name="connsiteY6" fmla="*/ 827314 h 922058"/>
              <a:gd name="connsiteX7" fmla="*/ 246742 w 508000"/>
              <a:gd name="connsiteY7" fmla="*/ 711200 h 922058"/>
              <a:gd name="connsiteX8" fmla="*/ 217714 w 508000"/>
              <a:gd name="connsiteY8" fmla="*/ 653143 h 922058"/>
              <a:gd name="connsiteX9" fmla="*/ 188685 w 508000"/>
              <a:gd name="connsiteY9" fmla="*/ 609600 h 922058"/>
              <a:gd name="connsiteX10" fmla="*/ 116114 w 508000"/>
              <a:gd name="connsiteY10" fmla="*/ 464457 h 922058"/>
              <a:gd name="connsiteX11" fmla="*/ 43542 w 508000"/>
              <a:gd name="connsiteY11" fmla="*/ 377371 h 922058"/>
              <a:gd name="connsiteX12" fmla="*/ 29028 w 508000"/>
              <a:gd name="connsiteY12" fmla="*/ 333829 h 922058"/>
              <a:gd name="connsiteX13" fmla="*/ 0 w 508000"/>
              <a:gd name="connsiteY13" fmla="*/ 232229 h 92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000" h="922058">
                <a:moveTo>
                  <a:pt x="508000" y="0"/>
                </a:moveTo>
                <a:cubicBezTo>
                  <a:pt x="471133" y="184325"/>
                  <a:pt x="526177" y="-21111"/>
                  <a:pt x="449942" y="116114"/>
                </a:cubicBezTo>
                <a:cubicBezTo>
                  <a:pt x="435082" y="142862"/>
                  <a:pt x="428335" y="173515"/>
                  <a:pt x="420914" y="203200"/>
                </a:cubicBezTo>
                <a:cubicBezTo>
                  <a:pt x="411238" y="241905"/>
                  <a:pt x="404501" y="281465"/>
                  <a:pt x="391885" y="319314"/>
                </a:cubicBezTo>
                <a:cubicBezTo>
                  <a:pt x="371063" y="381781"/>
                  <a:pt x="381082" y="348014"/>
                  <a:pt x="362857" y="420914"/>
                </a:cubicBezTo>
                <a:cubicBezTo>
                  <a:pt x="367695" y="585409"/>
                  <a:pt x="394903" y="750770"/>
                  <a:pt x="377371" y="914400"/>
                </a:cubicBezTo>
                <a:cubicBezTo>
                  <a:pt x="373654" y="949090"/>
                  <a:pt x="338666" y="856343"/>
                  <a:pt x="319314" y="827314"/>
                </a:cubicBezTo>
                <a:cubicBezTo>
                  <a:pt x="289069" y="781946"/>
                  <a:pt x="275920" y="763720"/>
                  <a:pt x="246742" y="711200"/>
                </a:cubicBezTo>
                <a:cubicBezTo>
                  <a:pt x="236234" y="692286"/>
                  <a:pt x="228449" y="671929"/>
                  <a:pt x="217714" y="653143"/>
                </a:cubicBezTo>
                <a:cubicBezTo>
                  <a:pt x="209059" y="637997"/>
                  <a:pt x="196486" y="625202"/>
                  <a:pt x="188685" y="609600"/>
                </a:cubicBezTo>
                <a:cubicBezTo>
                  <a:pt x="145846" y="523921"/>
                  <a:pt x="176672" y="545201"/>
                  <a:pt x="116114" y="464457"/>
                </a:cubicBezTo>
                <a:cubicBezTo>
                  <a:pt x="-51535" y="240924"/>
                  <a:pt x="178945" y="580473"/>
                  <a:pt x="43542" y="377371"/>
                </a:cubicBezTo>
                <a:cubicBezTo>
                  <a:pt x="38704" y="362857"/>
                  <a:pt x="33424" y="348483"/>
                  <a:pt x="29028" y="333829"/>
                </a:cubicBezTo>
                <a:cubicBezTo>
                  <a:pt x="18907" y="300093"/>
                  <a:pt x="0" y="232229"/>
                  <a:pt x="0" y="232229"/>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384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Air bronchogram</a:t>
            </a:r>
          </a:p>
        </p:txBody>
      </p:sp>
      <p:sp>
        <p:nvSpPr>
          <p:cNvPr id="3" name="Content Placeholder 2"/>
          <p:cNvSpPr>
            <a:spLocks noGrp="1"/>
          </p:cNvSpPr>
          <p:nvPr>
            <p:ph idx="1"/>
          </p:nvPr>
        </p:nvSpPr>
        <p:spPr>
          <a:xfrm>
            <a:off x="838199" y="1690688"/>
            <a:ext cx="4037041" cy="5167311"/>
          </a:xfrm>
        </p:spPr>
        <p:txBody>
          <a:bodyPr>
            <a:normAutofit/>
          </a:bodyPr>
          <a:lstStyle/>
          <a:p>
            <a:r>
              <a:rPr lang="en-US" dirty="0">
                <a:solidFill>
                  <a:schemeClr val="bg1"/>
                </a:solidFill>
                <a:latin typeface="Garamond" panose="02020404030301010803" pitchFamily="18" charset="0"/>
              </a:rPr>
              <a:t>The opacities within the alveolar spaces cause the adjacent bronchial tree to become more visible than normal.</a:t>
            </a:r>
          </a:p>
          <a:p>
            <a:r>
              <a:rPr lang="en-US" dirty="0">
                <a:solidFill>
                  <a:schemeClr val="bg1"/>
                </a:solidFill>
                <a:latin typeface="Garamond" panose="02020404030301010803" pitchFamily="18" charset="0"/>
              </a:rPr>
              <a:t>So the presence of air bronchograms is non-specific, however, it means that the process is within the lung parenchyma, not elsewhere</a:t>
            </a:r>
          </a:p>
        </p:txBody>
      </p:sp>
      <p:pic>
        <p:nvPicPr>
          <p:cNvPr id="4" name="Picture 1">
            <a:extLst>
              <a:ext uri="{FF2B5EF4-FFF2-40B4-BE49-F238E27FC236}">
                <a16:creationId xmlns:a16="http://schemas.microsoft.com/office/drawing/2014/main" id="{E4C7E527-CB74-42DD-9729-ACEB29790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41" y="0"/>
            <a:ext cx="9578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0504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AC12-C47E-4CBB-AFAE-BC4F085323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4822AD-247C-4C64-B4BD-7A411A1218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96779B9-83FB-4F66-8323-ACF5A00BD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6283"/>
            <a:ext cx="12160760" cy="5440680"/>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1436914" y="2380343"/>
            <a:ext cx="304817" cy="449943"/>
          </a:xfrm>
          <a:custGeom>
            <a:avLst/>
            <a:gdLst>
              <a:gd name="connsiteX0" fmla="*/ 0 w 304817"/>
              <a:gd name="connsiteY0" fmla="*/ 0 h 449943"/>
              <a:gd name="connsiteX1" fmla="*/ 29029 w 304817"/>
              <a:gd name="connsiteY1" fmla="*/ 72571 h 449943"/>
              <a:gd name="connsiteX2" fmla="*/ 43543 w 304817"/>
              <a:gd name="connsiteY2" fmla="*/ 116114 h 449943"/>
              <a:gd name="connsiteX3" fmla="*/ 87086 w 304817"/>
              <a:gd name="connsiteY3" fmla="*/ 174171 h 449943"/>
              <a:gd name="connsiteX4" fmla="*/ 159657 w 304817"/>
              <a:gd name="connsiteY4" fmla="*/ 304800 h 449943"/>
              <a:gd name="connsiteX5" fmla="*/ 203200 w 304817"/>
              <a:gd name="connsiteY5" fmla="*/ 319314 h 449943"/>
              <a:gd name="connsiteX6" fmla="*/ 246743 w 304817"/>
              <a:gd name="connsiteY6" fmla="*/ 348343 h 449943"/>
              <a:gd name="connsiteX7" fmla="*/ 304800 w 304817"/>
              <a:gd name="connsiteY7" fmla="*/ 449943 h 44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17" h="449943">
                <a:moveTo>
                  <a:pt x="0" y="0"/>
                </a:moveTo>
                <a:cubicBezTo>
                  <a:pt x="9676" y="24190"/>
                  <a:pt x="19881" y="48176"/>
                  <a:pt x="29029" y="72571"/>
                </a:cubicBezTo>
                <a:cubicBezTo>
                  <a:pt x="34401" y="86896"/>
                  <a:pt x="35952" y="102830"/>
                  <a:pt x="43543" y="116114"/>
                </a:cubicBezTo>
                <a:cubicBezTo>
                  <a:pt x="55545" y="137117"/>
                  <a:pt x="72572" y="154819"/>
                  <a:pt x="87086" y="174171"/>
                </a:cubicBezTo>
                <a:cubicBezTo>
                  <a:pt x="99866" y="212511"/>
                  <a:pt x="122226" y="292323"/>
                  <a:pt x="159657" y="304800"/>
                </a:cubicBezTo>
                <a:lnTo>
                  <a:pt x="203200" y="319314"/>
                </a:lnTo>
                <a:cubicBezTo>
                  <a:pt x="217714" y="328990"/>
                  <a:pt x="235256" y="335215"/>
                  <a:pt x="246743" y="348343"/>
                </a:cubicBezTo>
                <a:cubicBezTo>
                  <a:pt x="307484" y="417761"/>
                  <a:pt x="304800" y="403549"/>
                  <a:pt x="304800" y="44994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01486" y="2641600"/>
            <a:ext cx="696685" cy="190699"/>
          </a:xfrm>
          <a:custGeom>
            <a:avLst/>
            <a:gdLst>
              <a:gd name="connsiteX0" fmla="*/ 0 w 696685"/>
              <a:gd name="connsiteY0" fmla="*/ 0 h 190699"/>
              <a:gd name="connsiteX1" fmla="*/ 435428 w 696685"/>
              <a:gd name="connsiteY1" fmla="*/ 14514 h 190699"/>
              <a:gd name="connsiteX2" fmla="*/ 566057 w 696685"/>
              <a:gd name="connsiteY2" fmla="*/ 116114 h 190699"/>
              <a:gd name="connsiteX3" fmla="*/ 580571 w 696685"/>
              <a:gd name="connsiteY3" fmla="*/ 159657 h 190699"/>
              <a:gd name="connsiteX4" fmla="*/ 696685 w 696685"/>
              <a:gd name="connsiteY4" fmla="*/ 188686 h 190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5" h="190699">
                <a:moveTo>
                  <a:pt x="0" y="0"/>
                </a:moveTo>
                <a:cubicBezTo>
                  <a:pt x="145143" y="4838"/>
                  <a:pt x="291585" y="-5464"/>
                  <a:pt x="435428" y="14514"/>
                </a:cubicBezTo>
                <a:cubicBezTo>
                  <a:pt x="475750" y="20114"/>
                  <a:pt x="535406" y="85463"/>
                  <a:pt x="566057" y="116114"/>
                </a:cubicBezTo>
                <a:cubicBezTo>
                  <a:pt x="570895" y="130628"/>
                  <a:pt x="571014" y="147710"/>
                  <a:pt x="580571" y="159657"/>
                </a:cubicBezTo>
                <a:cubicBezTo>
                  <a:pt x="614529" y="202104"/>
                  <a:pt x="647874" y="188686"/>
                  <a:pt x="696685" y="18868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39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Pathologies of lungs</a:t>
            </a:r>
          </a:p>
          <a:p>
            <a:r>
              <a:rPr lang="en-US" dirty="0">
                <a:solidFill>
                  <a:schemeClr val="bg1"/>
                </a:solidFill>
                <a:latin typeface="Garamond" panose="02020404030301010803" pitchFamily="18" charset="0"/>
              </a:rPr>
              <a:t>Pathologies of the heart and great vessels</a:t>
            </a:r>
          </a:p>
          <a:p>
            <a:r>
              <a:rPr lang="en-US" dirty="0">
                <a:solidFill>
                  <a:schemeClr val="bg1"/>
                </a:solidFill>
                <a:latin typeface="Garamond" panose="02020404030301010803" pitchFamily="18" charset="0"/>
              </a:rPr>
              <a:t>Pathologies of pleura</a:t>
            </a:r>
          </a:p>
          <a:p>
            <a:r>
              <a:rPr lang="en-US" dirty="0">
                <a:solidFill>
                  <a:schemeClr val="bg1"/>
                </a:solidFill>
                <a:latin typeface="Garamond" panose="02020404030301010803" pitchFamily="18" charset="0"/>
              </a:rPr>
              <a:t>Pathologies of the mediastinum</a:t>
            </a:r>
          </a:p>
          <a:p>
            <a:r>
              <a:rPr lang="en-US"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171782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Interstitial diseases</a:t>
            </a:r>
          </a:p>
        </p:txBody>
      </p:sp>
      <p:sp>
        <p:nvSpPr>
          <p:cNvPr id="3" name="Content Placeholder 2"/>
          <p:cNvSpPr>
            <a:spLocks noGrp="1"/>
          </p:cNvSpPr>
          <p:nvPr>
            <p:ph idx="1"/>
          </p:nvPr>
        </p:nvSpPr>
        <p:spPr>
          <a:xfrm>
            <a:off x="838200" y="1825625"/>
            <a:ext cx="4720389" cy="4351338"/>
          </a:xfrm>
        </p:spPr>
        <p:txBody>
          <a:bodyPr/>
          <a:lstStyle/>
          <a:p>
            <a:pPr marL="0" indent="0">
              <a:buNone/>
            </a:pPr>
            <a:r>
              <a:rPr lang="en-US" dirty="0">
                <a:solidFill>
                  <a:schemeClr val="bg1"/>
                </a:solidFill>
                <a:latin typeface="Garamond" panose="02020404030301010803" pitchFamily="18" charset="0"/>
              </a:rPr>
              <a:t>Examples of common interstitial lung diseases:</a:t>
            </a:r>
          </a:p>
          <a:p>
            <a:r>
              <a:rPr lang="en-US" dirty="0">
                <a:solidFill>
                  <a:schemeClr val="bg1"/>
                </a:solidFill>
                <a:latin typeface="Garamond" panose="02020404030301010803" pitchFamily="18" charset="0"/>
              </a:rPr>
              <a:t>Interstitial pulmonary edema</a:t>
            </a:r>
          </a:p>
          <a:p>
            <a:r>
              <a:rPr lang="en-US" dirty="0">
                <a:solidFill>
                  <a:schemeClr val="bg1"/>
                </a:solidFill>
                <a:latin typeface="Garamond" panose="02020404030301010803" pitchFamily="18" charset="0"/>
              </a:rPr>
              <a:t>Idiopathic pulmonary fibrosis</a:t>
            </a:r>
          </a:p>
          <a:p>
            <a:r>
              <a:rPr lang="en-US" dirty="0">
                <a:solidFill>
                  <a:schemeClr val="bg1"/>
                </a:solidFill>
                <a:latin typeface="Garamond" panose="02020404030301010803" pitchFamily="18" charset="0"/>
              </a:rPr>
              <a:t>Sarcoidosis</a:t>
            </a:r>
          </a:p>
          <a:p>
            <a:r>
              <a:rPr lang="en-US" dirty="0">
                <a:solidFill>
                  <a:schemeClr val="bg1"/>
                </a:solidFill>
                <a:latin typeface="Garamond" panose="02020404030301010803" pitchFamily="18" charset="0"/>
              </a:rPr>
              <a:t>Connective tissue disease (RA, SLE)</a:t>
            </a:r>
          </a:p>
          <a:p>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p:txBody>
      </p:sp>
      <p:pic>
        <p:nvPicPr>
          <p:cNvPr id="9218" name="Picture 2" descr="http://image.wikifoundry.com/image/1/J4rl-ZUVFcxeaf99cAO-OQ141173/GW508H539">
            <a:extLst>
              <a:ext uri="{FF2B5EF4-FFF2-40B4-BE49-F238E27FC236}">
                <a16:creationId xmlns:a16="http://schemas.microsoft.com/office/drawing/2014/main" id="{2CE84666-433D-4EC7-9A1C-4BCCF201B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430" y="0"/>
            <a:ext cx="64635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22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81CE-66CC-4EAD-9000-1E50A6D873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209A8C-802C-4E06-831C-32E8AC4F0D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887" y="1"/>
            <a:ext cx="11587655" cy="6858000"/>
          </a:xfrm>
        </p:spPr>
      </p:pic>
    </p:spTree>
    <p:extLst>
      <p:ext uri="{BB962C8B-B14F-4D97-AF65-F5344CB8AC3E}">
        <p14:creationId xmlns:p14="http://schemas.microsoft.com/office/powerpoint/2010/main" val="196104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B908-D0A2-4C1C-AD8D-BE1A1D2B93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AA47F6-E0AD-499F-A4EC-66E7BFBFA8B7}"/>
              </a:ext>
            </a:extLst>
          </p:cNvPr>
          <p:cNvSpPr>
            <a:spLocks noGrp="1"/>
          </p:cNvSpPr>
          <p:nvPr>
            <p:ph idx="1"/>
          </p:nvPr>
        </p:nvSpPr>
        <p:spPr>
          <a:xfrm>
            <a:off x="838200" y="1825625"/>
            <a:ext cx="4649787" cy="4351338"/>
          </a:xfrm>
        </p:spPr>
        <p:txBody>
          <a:bodyPr/>
          <a:lstStyle/>
          <a:p>
            <a:r>
              <a:rPr lang="en-US" dirty="0">
                <a:solidFill>
                  <a:schemeClr val="bg1"/>
                </a:solidFill>
                <a:latin typeface="Garamond" panose="02020404030301010803" pitchFamily="18" charset="0"/>
              </a:rPr>
              <a:t>What other imaging modality can we use to better define this patients pathology? Intestinal lung disease</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High resolution Chest CT scan (HRCT) ( thinner cut for interstitial lung disease not use in alveolar </a:t>
            </a:r>
          </a:p>
        </p:txBody>
      </p:sp>
      <p:pic>
        <p:nvPicPr>
          <p:cNvPr id="1026" name="Picture 2" descr="https://images.radiopaedia.org/images/30134315/336f1ff729c76bb6db505fe8d862b3_jumbo.jpeg">
            <a:extLst>
              <a:ext uri="{FF2B5EF4-FFF2-40B4-BE49-F238E27FC236}">
                <a16:creationId xmlns:a16="http://schemas.microsoft.com/office/drawing/2014/main" id="{A2E3F108-1042-4AED-A9F7-ABE33E1F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987" y="0"/>
            <a:ext cx="6704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874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C3A8-6BE1-4DA3-9197-8FE2C566BC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08A68-5253-445B-AC8F-E80745A32704}"/>
              </a:ext>
            </a:extLst>
          </p:cNvPr>
          <p:cNvSpPr>
            <a:spLocks noGrp="1"/>
          </p:cNvSpPr>
          <p:nvPr>
            <p:ph idx="1"/>
          </p:nvPr>
        </p:nvSpPr>
        <p:spPr/>
        <p:txBody>
          <a:bodyPr/>
          <a:lstStyle/>
          <a:p>
            <a:endParaRPr lang="en-US"/>
          </a:p>
        </p:txBody>
      </p:sp>
      <p:pic>
        <p:nvPicPr>
          <p:cNvPr id="3074" name="Picture 2" descr="https://images.radiopaedia.org/images/1953530/cbae97d5a4ef8d77f9bb571f3be85e_big_gallery.jpg">
            <a:extLst>
              <a:ext uri="{FF2B5EF4-FFF2-40B4-BE49-F238E27FC236}">
                <a16:creationId xmlns:a16="http://schemas.microsoft.com/office/drawing/2014/main" id="{9CEEB5A1-3D8F-486E-9CF8-8C3F427FB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 y="274320"/>
            <a:ext cx="6035040" cy="63367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ages.radiopaedia.org/images/1953534/399dd829f464d49a5bf789c2b62733_big_gallery.jpg">
            <a:extLst>
              <a:ext uri="{FF2B5EF4-FFF2-40B4-BE49-F238E27FC236}">
                <a16:creationId xmlns:a16="http://schemas.microsoft.com/office/drawing/2014/main" id="{E062D60A-1C8B-433B-BDF5-C2FF6F532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274320"/>
            <a:ext cx="6035040" cy="633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51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C30F-A336-4B2C-AF7B-5827A1E4AA65}"/>
              </a:ext>
            </a:extLst>
          </p:cNvPr>
          <p:cNvSpPr>
            <a:spLocks noGrp="1"/>
          </p:cNvSpPr>
          <p:nvPr>
            <p:ph type="title"/>
          </p:nvPr>
        </p:nvSpPr>
        <p:spPr/>
        <p:txBody>
          <a:bodyPr/>
          <a:lstStyle/>
          <a:p>
            <a:r>
              <a:rPr lang="en-US" dirty="0" err="1">
                <a:solidFill>
                  <a:schemeClr val="bg1"/>
                </a:solidFill>
                <a:latin typeface="Garamond" panose="02020404030301010803" pitchFamily="18" charset="0"/>
              </a:rPr>
              <a:t>Miliary</a:t>
            </a:r>
            <a:r>
              <a:rPr lang="en-US" dirty="0">
                <a:solidFill>
                  <a:schemeClr val="bg1"/>
                </a:solidFill>
                <a:latin typeface="Garamond" panose="02020404030301010803" pitchFamily="18" charset="0"/>
              </a:rPr>
              <a:t> pattern </a:t>
            </a:r>
          </a:p>
        </p:txBody>
      </p:sp>
      <p:sp>
        <p:nvSpPr>
          <p:cNvPr id="3" name="Content Placeholder 2">
            <a:extLst>
              <a:ext uri="{FF2B5EF4-FFF2-40B4-BE49-F238E27FC236}">
                <a16:creationId xmlns:a16="http://schemas.microsoft.com/office/drawing/2014/main" id="{6A935C3C-73DA-4727-9685-60C045B0523D}"/>
              </a:ext>
            </a:extLst>
          </p:cNvPr>
          <p:cNvSpPr>
            <a:spLocks noGrp="1"/>
          </p:cNvSpPr>
          <p:nvPr>
            <p:ph idx="1"/>
          </p:nvPr>
        </p:nvSpPr>
        <p:spPr/>
        <p:txBody>
          <a:bodyPr/>
          <a:lstStyle/>
          <a:p>
            <a:endParaRPr lang="en-US"/>
          </a:p>
        </p:txBody>
      </p:sp>
      <p:sp>
        <p:nvSpPr>
          <p:cNvPr id="4" name="Rectangle 3" descr="Slide52">
            <a:extLst>
              <a:ext uri="{FF2B5EF4-FFF2-40B4-BE49-F238E27FC236}">
                <a16:creationId xmlns:a16="http://schemas.microsoft.com/office/drawing/2014/main" id="{163E0A2D-1B8E-4020-8010-1A614600C79F}"/>
              </a:ext>
            </a:extLst>
          </p:cNvPr>
          <p:cNvSpPr>
            <a:spLocks noGrp="1" noChangeAspect="1" noChangeArrowheads="1"/>
          </p:cNvSpPr>
          <p:nvPr isPhoto="1"/>
        </p:nvSpPr>
        <p:spPr bwMode="auto">
          <a:xfrm>
            <a:off x="0" y="1740694"/>
            <a:ext cx="6201200" cy="4650900"/>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ltLang="en-US"/>
          </a:p>
        </p:txBody>
      </p:sp>
      <p:sp>
        <p:nvSpPr>
          <p:cNvPr id="5" name="Rectangle 3" descr="Slide53">
            <a:extLst>
              <a:ext uri="{FF2B5EF4-FFF2-40B4-BE49-F238E27FC236}">
                <a16:creationId xmlns:a16="http://schemas.microsoft.com/office/drawing/2014/main" id="{160BCF59-94D7-4C39-A373-231A408A8F70}"/>
              </a:ext>
            </a:extLst>
          </p:cNvPr>
          <p:cNvSpPr>
            <a:spLocks noGrp="1" noChangeAspect="1" noChangeArrowheads="1"/>
          </p:cNvSpPr>
          <p:nvPr isPhoto="1"/>
        </p:nvSpPr>
        <p:spPr bwMode="auto">
          <a:xfrm>
            <a:off x="5924126" y="1690688"/>
            <a:ext cx="6267874" cy="4700906"/>
          </a:xfrm>
          <a:prstGeom prst="rect">
            <a:avLst/>
          </a:prstGeom>
          <a:blipFill dpi="0" rotWithShape="1">
            <a:blip r:embed="rId4"/>
            <a:srcRect/>
            <a:stretch>
              <a:fillRect/>
            </a:stretch>
          </a:blipFill>
          <a:ln w="9525">
            <a:solidFill>
              <a:schemeClr val="tx1"/>
            </a:solidFill>
            <a:miter lim="800000"/>
            <a:headEnd/>
            <a:tailEnd/>
          </a:ln>
        </p:spPr>
        <p:txBody>
          <a:bodyPr/>
          <a:lstStyle/>
          <a:p>
            <a:endParaRPr lang="en-US" altLang="en-US"/>
          </a:p>
        </p:txBody>
      </p:sp>
    </p:spTree>
    <p:extLst>
      <p:ext uri="{BB962C8B-B14F-4D97-AF65-F5344CB8AC3E}">
        <p14:creationId xmlns:p14="http://schemas.microsoft.com/office/powerpoint/2010/main" val="2491137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latin typeface="Garamond" panose="02020404030301010803" pitchFamily="18" charset="0"/>
              </a:rPr>
              <a:t>Miliary</a:t>
            </a:r>
            <a:r>
              <a:rPr lang="en-US" dirty="0">
                <a:solidFill>
                  <a:schemeClr val="bg1"/>
                </a:solidFill>
                <a:latin typeface="Garamond" panose="02020404030301010803" pitchFamily="18" charset="0"/>
              </a:rPr>
              <a:t> pattern</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Nodular pattern</a:t>
            </a:r>
          </a:p>
          <a:p>
            <a:r>
              <a:rPr lang="en-US" dirty="0">
                <a:solidFill>
                  <a:schemeClr val="bg1"/>
                </a:solidFill>
                <a:latin typeface="Garamond" panose="02020404030301010803" pitchFamily="18" charset="0"/>
              </a:rPr>
              <a:t>Bilateral small nodules</a:t>
            </a:r>
          </a:p>
          <a:p>
            <a:r>
              <a:rPr lang="en-US" dirty="0">
                <a:solidFill>
                  <a:schemeClr val="bg1"/>
                </a:solidFill>
                <a:latin typeface="Garamond" panose="02020404030301010803" pitchFamily="18" charset="0"/>
              </a:rPr>
              <a:t>Tuberculosis is a common cause</a:t>
            </a:r>
          </a:p>
          <a:p>
            <a:r>
              <a:rPr lang="en-US" dirty="0">
                <a:solidFill>
                  <a:schemeClr val="bg1"/>
                </a:solidFill>
                <a:latin typeface="Garamond" panose="02020404030301010803" pitchFamily="18" charset="0"/>
              </a:rPr>
              <a:t>Metastases cancer</a:t>
            </a:r>
          </a:p>
        </p:txBody>
      </p:sp>
      <p:sp>
        <p:nvSpPr>
          <p:cNvPr id="4" name="Rectangle 3" descr="Slide53">
            <a:extLst>
              <a:ext uri="{FF2B5EF4-FFF2-40B4-BE49-F238E27FC236}">
                <a16:creationId xmlns:a16="http://schemas.microsoft.com/office/drawing/2014/main" id="{B4D15B38-1D01-4213-807E-EB7FA0E9A47C}"/>
              </a:ext>
            </a:extLst>
          </p:cNvPr>
          <p:cNvSpPr>
            <a:spLocks noGrp="1" noChangeAspect="1" noChangeArrowheads="1"/>
          </p:cNvSpPr>
          <p:nvPr isPhoto="1"/>
        </p:nvSpPr>
        <p:spPr bwMode="auto">
          <a:xfrm>
            <a:off x="5924126" y="1690688"/>
            <a:ext cx="6267874" cy="4700906"/>
          </a:xfrm>
          <a:prstGeom prst="rect">
            <a:avLst/>
          </a:prstGeom>
          <a:blipFill dpi="0" rotWithShape="1">
            <a:blip r:embed="rId2"/>
            <a:srcRect/>
            <a:stretch>
              <a:fillRect/>
            </a:stretch>
          </a:blipFill>
          <a:ln w="9525">
            <a:solidFill>
              <a:schemeClr val="tx1"/>
            </a:solidFill>
            <a:miter lim="800000"/>
            <a:headEnd/>
            <a:tailEnd/>
          </a:ln>
        </p:spPr>
        <p:txBody>
          <a:bodyPr/>
          <a:lstStyle/>
          <a:p>
            <a:endParaRPr lang="en-US" altLang="en-US"/>
          </a:p>
        </p:txBody>
      </p:sp>
    </p:spTree>
    <p:extLst>
      <p:ext uri="{BB962C8B-B14F-4D97-AF65-F5344CB8AC3E}">
        <p14:creationId xmlns:p14="http://schemas.microsoft.com/office/powerpoint/2010/main" val="1784312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u="sng"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679562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Pneumonia</a:t>
            </a:r>
          </a:p>
        </p:txBody>
      </p:sp>
      <p:sp>
        <p:nvSpPr>
          <p:cNvPr id="3" name="Content Placeholder 2"/>
          <p:cNvSpPr>
            <a:spLocks noGrp="1"/>
          </p:cNvSpPr>
          <p:nvPr>
            <p:ph idx="1"/>
          </p:nvPr>
        </p:nvSpPr>
        <p:spPr>
          <a:ln>
            <a:solidFill>
              <a:srgbClr val="C00000"/>
            </a:solidFill>
          </a:ln>
        </p:spPr>
        <p:txBody>
          <a:bodyPr/>
          <a:lstStyle/>
          <a:p>
            <a:r>
              <a:rPr lang="en-US" dirty="0">
                <a:solidFill>
                  <a:schemeClr val="bg1"/>
                </a:solidFill>
                <a:latin typeface="Garamond" panose="02020404030301010803" pitchFamily="18" charset="0"/>
              </a:rPr>
              <a:t>What is pneumonia? Infection of the lung parenchyma (alveoli, bronchi, bronchioles).</a:t>
            </a:r>
          </a:p>
          <a:p>
            <a:r>
              <a:rPr lang="en-US" dirty="0">
                <a:solidFill>
                  <a:schemeClr val="bg1"/>
                </a:solidFill>
                <a:latin typeface="Garamond" panose="02020404030301010803" pitchFamily="18" charset="0"/>
              </a:rPr>
              <a:t>It can be bacterial, viral, fungal…</a:t>
            </a:r>
          </a:p>
          <a:p>
            <a:r>
              <a:rPr lang="en-US" dirty="0">
                <a:solidFill>
                  <a:schemeClr val="bg1"/>
                </a:solidFill>
                <a:latin typeface="Garamond" panose="02020404030301010803" pitchFamily="18" charset="0"/>
              </a:rPr>
              <a:t>For the diagnosis of pneumonia, a </a:t>
            </a:r>
            <a:r>
              <a:rPr lang="en-US" dirty="0">
                <a:solidFill>
                  <a:srgbClr val="FF0000"/>
                </a:solidFill>
                <a:latin typeface="Garamond" panose="02020404030301010803" pitchFamily="18" charset="0"/>
              </a:rPr>
              <a:t>positive CXR is essential</a:t>
            </a:r>
            <a:r>
              <a:rPr lang="en-US" dirty="0">
                <a:solidFill>
                  <a:schemeClr val="bg1"/>
                </a:solidFill>
                <a:latin typeface="Garamond" panose="02020404030301010803" pitchFamily="18" charset="0"/>
              </a:rPr>
              <a:t>.</a:t>
            </a:r>
          </a:p>
          <a:p>
            <a:r>
              <a:rPr lang="en-US" dirty="0">
                <a:solidFill>
                  <a:schemeClr val="bg1"/>
                </a:solidFill>
                <a:latin typeface="Garamond" panose="02020404030301010803" pitchFamily="18" charset="0"/>
              </a:rPr>
              <a:t>Follow up CXR after proper management is also needed at about 6-8 weeks to confirm resolution of disease.</a:t>
            </a:r>
          </a:p>
          <a:p>
            <a:r>
              <a:rPr lang="en-US" dirty="0">
                <a:solidFill>
                  <a:schemeClr val="bg1"/>
                </a:solidFill>
                <a:latin typeface="Garamond" panose="02020404030301010803" pitchFamily="18" charset="0"/>
              </a:rPr>
              <a:t>It can be lobar or bronchopneumonia.</a:t>
            </a:r>
          </a:p>
        </p:txBody>
      </p:sp>
    </p:spTree>
    <p:extLst>
      <p:ext uri="{BB962C8B-B14F-4D97-AF65-F5344CB8AC3E}">
        <p14:creationId xmlns:p14="http://schemas.microsoft.com/office/powerpoint/2010/main" val="934338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Lobar pneumonia</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Involves one lobe, hence the name.</a:t>
            </a:r>
          </a:p>
          <a:p>
            <a:r>
              <a:rPr lang="en-US" dirty="0">
                <a:solidFill>
                  <a:schemeClr val="bg1"/>
                </a:solidFill>
                <a:latin typeface="Garamond" panose="02020404030301010803" pitchFamily="18" charset="0"/>
              </a:rPr>
              <a:t>Almost always bacterial (</a:t>
            </a:r>
            <a:r>
              <a:rPr lang="en-US" i="1" dirty="0">
                <a:solidFill>
                  <a:schemeClr val="bg1"/>
                </a:solidFill>
                <a:latin typeface="Garamond" panose="02020404030301010803" pitchFamily="18" charset="0"/>
              </a:rPr>
              <a:t>S. pneumonia</a:t>
            </a:r>
            <a:r>
              <a:rPr lang="en-US" dirty="0">
                <a:solidFill>
                  <a:schemeClr val="bg1"/>
                </a:solidFill>
                <a:latin typeface="Garamond" panose="02020404030301010803" pitchFamily="18" charset="0"/>
              </a:rPr>
              <a:t>, </a:t>
            </a:r>
            <a:r>
              <a:rPr lang="en-US" i="1" dirty="0">
                <a:solidFill>
                  <a:schemeClr val="bg1"/>
                </a:solidFill>
                <a:latin typeface="Garamond" panose="02020404030301010803" pitchFamily="18" charset="0"/>
              </a:rPr>
              <a:t>H. influenzae</a:t>
            </a:r>
            <a:r>
              <a:rPr lang="en-US" dirty="0">
                <a:solidFill>
                  <a:schemeClr val="bg1"/>
                </a:solidFill>
                <a:latin typeface="Garamond" panose="02020404030301010803" pitchFamily="18" charset="0"/>
              </a:rPr>
              <a:t>, </a:t>
            </a:r>
            <a:r>
              <a:rPr lang="en-US" i="1" dirty="0">
                <a:solidFill>
                  <a:schemeClr val="bg1"/>
                </a:solidFill>
                <a:latin typeface="Garamond" panose="02020404030301010803" pitchFamily="18" charset="0"/>
              </a:rPr>
              <a:t>K. pneumonia</a:t>
            </a:r>
            <a:r>
              <a:rPr lang="en-US" dirty="0">
                <a:solidFill>
                  <a:schemeClr val="bg1"/>
                </a:solidFill>
                <a:latin typeface="Garamond" panose="02020404030301010803" pitchFamily="18" charset="0"/>
              </a:rPr>
              <a:t>).</a:t>
            </a:r>
          </a:p>
          <a:p>
            <a:r>
              <a:rPr lang="en-US" dirty="0">
                <a:solidFill>
                  <a:schemeClr val="bg1"/>
                </a:solidFill>
                <a:latin typeface="Garamond" panose="02020404030301010803" pitchFamily="18" charset="0"/>
              </a:rPr>
              <a:t>It primarily involves the alveolar spaces. </a:t>
            </a:r>
            <a:br>
              <a:rPr lang="en-US" dirty="0">
                <a:solidFill>
                  <a:schemeClr val="bg1"/>
                </a:solidFill>
                <a:latin typeface="Garamond" panose="02020404030301010803" pitchFamily="18" charset="0"/>
              </a:rPr>
            </a:b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On CXR, it is seen as alveolar opacification in a lobar distribution. It may demonstrate sharp borders with the adjacent lobe.</a:t>
            </a:r>
          </a:p>
          <a:p>
            <a:r>
              <a:rPr lang="en-US" dirty="0">
                <a:solidFill>
                  <a:schemeClr val="bg1"/>
                </a:solidFill>
                <a:latin typeface="Garamond" panose="02020404030301010803" pitchFamily="18" charset="0"/>
              </a:rPr>
              <a:t>Air bronchograms can be seen.</a:t>
            </a:r>
          </a:p>
          <a:p>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055128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E0F5-BFBA-4687-BE2B-65DFE1C15036}"/>
              </a:ext>
            </a:extLst>
          </p:cNvPr>
          <p:cNvSpPr>
            <a:spLocks noGrp="1"/>
          </p:cNvSpPr>
          <p:nvPr>
            <p:ph type="title"/>
          </p:nvPr>
        </p:nvSpPr>
        <p:spPr/>
        <p:txBody>
          <a:bodyPr/>
          <a:lstStyle/>
          <a:p>
            <a:r>
              <a:rPr lang="en-US" dirty="0">
                <a:solidFill>
                  <a:schemeClr val="bg1"/>
                </a:solidFill>
                <a:latin typeface="Garamond" panose="02020404030301010803" pitchFamily="18" charset="0"/>
              </a:rPr>
              <a:t>Lobar pneumonia</a:t>
            </a:r>
            <a:endParaRPr lang="en-US" dirty="0"/>
          </a:p>
        </p:txBody>
      </p:sp>
      <p:sp>
        <p:nvSpPr>
          <p:cNvPr id="3" name="Content Placeholder 2">
            <a:extLst>
              <a:ext uri="{FF2B5EF4-FFF2-40B4-BE49-F238E27FC236}">
                <a16:creationId xmlns:a16="http://schemas.microsoft.com/office/drawing/2014/main" id="{238A86B7-CE48-41B5-9C37-33B822DC805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9FA1EC3-6742-4A95-87D8-23B5C89EF288}"/>
              </a:ext>
            </a:extLst>
          </p:cNvPr>
          <p:cNvPicPr>
            <a:picLocks noChangeAspect="1"/>
          </p:cNvPicPr>
          <p:nvPr/>
        </p:nvPicPr>
        <p:blipFill>
          <a:blip r:embed="rId3"/>
          <a:stretch>
            <a:fillRect/>
          </a:stretch>
        </p:blipFill>
        <p:spPr>
          <a:xfrm>
            <a:off x="838200" y="1539024"/>
            <a:ext cx="5539740" cy="5318976"/>
          </a:xfrm>
          <a:prstGeom prst="rect">
            <a:avLst/>
          </a:prstGeom>
        </p:spPr>
      </p:pic>
      <p:pic>
        <p:nvPicPr>
          <p:cNvPr id="6" name="Picture 5">
            <a:extLst>
              <a:ext uri="{FF2B5EF4-FFF2-40B4-BE49-F238E27FC236}">
                <a16:creationId xmlns:a16="http://schemas.microsoft.com/office/drawing/2014/main" id="{2C05E865-A814-418B-ADA9-875578D17418}"/>
              </a:ext>
            </a:extLst>
          </p:cNvPr>
          <p:cNvPicPr>
            <a:picLocks noChangeAspect="1"/>
          </p:cNvPicPr>
          <p:nvPr/>
        </p:nvPicPr>
        <p:blipFill>
          <a:blip r:embed="rId4"/>
          <a:stretch>
            <a:fillRect/>
          </a:stretch>
        </p:blipFill>
        <p:spPr>
          <a:xfrm>
            <a:off x="6377940" y="1539024"/>
            <a:ext cx="4556674" cy="5318976"/>
          </a:xfrm>
          <a:prstGeom prst="rect">
            <a:avLst/>
          </a:prstGeom>
        </p:spPr>
      </p:pic>
    </p:spTree>
    <p:extLst>
      <p:ext uri="{BB962C8B-B14F-4D97-AF65-F5344CB8AC3E}">
        <p14:creationId xmlns:p14="http://schemas.microsoft.com/office/powerpoint/2010/main" val="223559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Lecture outline</a:t>
            </a:r>
          </a:p>
        </p:txBody>
      </p:sp>
      <p:sp>
        <p:nvSpPr>
          <p:cNvPr id="3" name="Content Placeholder 2"/>
          <p:cNvSpPr>
            <a:spLocks noGrp="1"/>
          </p:cNvSpPr>
          <p:nvPr>
            <p:ph idx="1"/>
          </p:nvPr>
        </p:nvSpPr>
        <p:spPr/>
        <p:txBody>
          <a:bodyPr/>
          <a:lstStyle/>
          <a:p>
            <a:r>
              <a:rPr lang="en-US" u="sng" dirty="0">
                <a:solidFill>
                  <a:schemeClr val="bg1"/>
                </a:solidFill>
                <a:latin typeface="Garamond" panose="02020404030301010803" pitchFamily="18" charset="0"/>
              </a:rPr>
              <a:t>Pathologies of lungs</a:t>
            </a:r>
          </a:p>
          <a:p>
            <a:r>
              <a:rPr lang="en-US" dirty="0">
                <a:solidFill>
                  <a:schemeClr val="bg1"/>
                </a:solidFill>
                <a:latin typeface="Garamond" panose="02020404030301010803" pitchFamily="18" charset="0"/>
              </a:rPr>
              <a:t>Pathologies of the heart and great vessels</a:t>
            </a:r>
          </a:p>
          <a:p>
            <a:r>
              <a:rPr lang="en-US" dirty="0">
                <a:solidFill>
                  <a:schemeClr val="bg1"/>
                </a:solidFill>
                <a:latin typeface="Garamond" panose="02020404030301010803" pitchFamily="18" charset="0"/>
              </a:rPr>
              <a:t>Pathologies of pleura</a:t>
            </a:r>
          </a:p>
          <a:p>
            <a:r>
              <a:rPr lang="en-US" dirty="0">
                <a:solidFill>
                  <a:schemeClr val="bg1"/>
                </a:solidFill>
                <a:latin typeface="Garamond" panose="02020404030301010803" pitchFamily="18" charset="0"/>
              </a:rPr>
              <a:t>Pathologies of the mediastinum</a:t>
            </a:r>
          </a:p>
          <a:p>
            <a:r>
              <a:rPr lang="en-US" dirty="0">
                <a:solidFill>
                  <a:schemeClr val="bg1"/>
                </a:solidFill>
                <a:latin typeface="Garamond" panose="02020404030301010803" pitchFamily="18" charset="0"/>
              </a:rPr>
              <a:t>Pathologies of thoracic wall (bone and soft tissues)</a:t>
            </a:r>
          </a:p>
        </p:txBody>
      </p:sp>
    </p:spTree>
    <p:extLst>
      <p:ext uri="{BB962C8B-B14F-4D97-AF65-F5344CB8AC3E}">
        <p14:creationId xmlns:p14="http://schemas.microsoft.com/office/powerpoint/2010/main" val="565552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Lobar pneumonia</a:t>
            </a: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1026" name="Picture 2" descr="https://images.radiopaedia.org/images/11632762/a72aeb349a63c79ed24e473c434efe_jumbo.jpg">
            <a:extLst>
              <a:ext uri="{FF2B5EF4-FFF2-40B4-BE49-F238E27FC236}">
                <a16:creationId xmlns:a16="http://schemas.microsoft.com/office/drawing/2014/main" id="{046E6CF7-60D7-4BB4-85E9-1893D4E37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594167"/>
            <a:ext cx="5103813" cy="5103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radiopaedia.org/images/11632766/c98c6fce880dbec0d1eb3045cec103_jumbo.jpg">
            <a:extLst>
              <a:ext uri="{FF2B5EF4-FFF2-40B4-BE49-F238E27FC236}">
                <a16:creationId xmlns:a16="http://schemas.microsoft.com/office/drawing/2014/main" id="{AC13430D-D6FD-4EC8-B5DC-53AB51FD9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907" y="1594167"/>
            <a:ext cx="4315793" cy="51038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8694057" y="2830286"/>
            <a:ext cx="986972" cy="79828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0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Same patient.. Follow up CXR 6 weeks later</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normal</a:t>
            </a: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2050" name="Picture 2" descr="https://images.radiopaedia.org/images/11632773/ba45a47c3ef5060ec39891046be7ca_jumbo.jpg">
            <a:extLst>
              <a:ext uri="{FF2B5EF4-FFF2-40B4-BE49-F238E27FC236}">
                <a16:creationId xmlns:a16="http://schemas.microsoft.com/office/drawing/2014/main" id="{174CDD10-2F49-44A4-AB8F-39C933F2B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130" y="1568881"/>
            <a:ext cx="4730850" cy="5197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radiopaedia.org/images/11632777/65a95c1d86c9a79e3bf88d654c517c_jumbo.jpg">
            <a:extLst>
              <a:ext uri="{FF2B5EF4-FFF2-40B4-BE49-F238E27FC236}">
                <a16:creationId xmlns:a16="http://schemas.microsoft.com/office/drawing/2014/main" id="{7D871585-4918-49DE-8207-5AE77EDD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473" y="1568881"/>
            <a:ext cx="3669657" cy="519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902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78BD-E491-49B0-813A-67248DF202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D59069-7AC8-48F9-9493-87CD635651CC}"/>
              </a:ext>
            </a:extLst>
          </p:cNvPr>
          <p:cNvSpPr>
            <a:spLocks noGrp="1"/>
          </p:cNvSpPr>
          <p:nvPr>
            <p:ph idx="1"/>
          </p:nvPr>
        </p:nvSpPr>
        <p:spPr/>
        <p:txBody>
          <a:bodyPr/>
          <a:lstStyle/>
          <a:p>
            <a:endParaRPr lang="en-US"/>
          </a:p>
        </p:txBody>
      </p:sp>
      <p:pic>
        <p:nvPicPr>
          <p:cNvPr id="9218" name="Picture 2" descr="https://images.radiopaedia.org/images/9932205/cbe9452e5981a2b7ddc4d38855c0a4_big_gallery.jpg">
            <a:extLst>
              <a:ext uri="{FF2B5EF4-FFF2-40B4-BE49-F238E27FC236}">
                <a16:creationId xmlns:a16="http://schemas.microsoft.com/office/drawing/2014/main" id="{95F45ACE-F7F6-440D-AB82-51D6BDC55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004" y="0"/>
            <a:ext cx="6802755" cy="680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93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4593-6D1D-490D-A8C5-6938EF5DB7EF}"/>
              </a:ext>
            </a:extLst>
          </p:cNvPr>
          <p:cNvSpPr>
            <a:spLocks noGrp="1"/>
          </p:cNvSpPr>
          <p:nvPr>
            <p:ph type="title"/>
          </p:nvPr>
        </p:nvSpPr>
        <p:spPr/>
        <p:txBody>
          <a:bodyPr/>
          <a:lstStyle/>
          <a:p>
            <a:r>
              <a:rPr lang="en-US" dirty="0">
                <a:solidFill>
                  <a:schemeClr val="bg1"/>
                </a:solidFill>
                <a:latin typeface="Garamond" panose="02020404030301010803" pitchFamily="18" charset="0"/>
              </a:rPr>
              <a:t>Lung abscess</a:t>
            </a:r>
          </a:p>
        </p:txBody>
      </p:sp>
      <p:sp>
        <p:nvSpPr>
          <p:cNvPr id="3" name="Content Placeholder 2">
            <a:extLst>
              <a:ext uri="{FF2B5EF4-FFF2-40B4-BE49-F238E27FC236}">
                <a16:creationId xmlns:a16="http://schemas.microsoft.com/office/drawing/2014/main" id="{204EE2FF-8A97-4238-9056-9493B95D955E}"/>
              </a:ext>
            </a:extLst>
          </p:cNvPr>
          <p:cNvSpPr>
            <a:spLocks noGrp="1"/>
          </p:cNvSpPr>
          <p:nvPr>
            <p:ph idx="1"/>
          </p:nvPr>
        </p:nvSpPr>
        <p:spPr>
          <a:xfrm>
            <a:off x="0" y="1814286"/>
            <a:ext cx="10515600" cy="4351338"/>
          </a:xfrm>
        </p:spPr>
        <p:txBody>
          <a:bodyPr/>
          <a:lstStyle/>
          <a:p>
            <a:r>
              <a:rPr lang="en-US" dirty="0">
                <a:solidFill>
                  <a:srgbClr val="FF0000"/>
                </a:solidFill>
              </a:rPr>
              <a:t>Tb </a:t>
            </a:r>
            <a:br>
              <a:rPr lang="en-US" dirty="0">
                <a:solidFill>
                  <a:srgbClr val="FF0000"/>
                </a:solidFill>
              </a:rPr>
            </a:br>
            <a:r>
              <a:rPr lang="en-US" dirty="0" err="1">
                <a:solidFill>
                  <a:srgbClr val="FF0000"/>
                </a:solidFill>
              </a:rPr>
              <a:t>Dx</a:t>
            </a:r>
            <a:r>
              <a:rPr lang="en-US" dirty="0">
                <a:solidFill>
                  <a:srgbClr val="FF0000"/>
                </a:solidFill>
              </a:rPr>
              <a:t>( tumor ,</a:t>
            </a:r>
            <a:r>
              <a:rPr lang="en-US" dirty="0" err="1">
                <a:solidFill>
                  <a:srgbClr val="FF0000"/>
                </a:solidFill>
              </a:rPr>
              <a:t>tb</a:t>
            </a:r>
            <a:r>
              <a:rPr lang="en-US" dirty="0">
                <a:solidFill>
                  <a:srgbClr val="FF0000"/>
                </a:solidFill>
              </a:rPr>
              <a:t> , lung abscess )</a:t>
            </a:r>
          </a:p>
          <a:p>
            <a:pPr marL="0" indent="0">
              <a:buNone/>
            </a:pPr>
            <a:endParaRPr lang="en-US" dirty="0">
              <a:solidFill>
                <a:srgbClr val="FF0000"/>
              </a:solidFill>
            </a:endParaRPr>
          </a:p>
          <a:p>
            <a:endParaRPr lang="en-US" dirty="0">
              <a:solidFill>
                <a:srgbClr val="FF0000"/>
              </a:solidFill>
            </a:endParaRPr>
          </a:p>
        </p:txBody>
      </p:sp>
      <p:pic>
        <p:nvPicPr>
          <p:cNvPr id="39940" name="Picture 4" descr="https://images.radiopaedia.org/images/8009001/0823eaea72d52672f7b252d2d2988e_jumbo.jpeg">
            <a:extLst>
              <a:ext uri="{FF2B5EF4-FFF2-40B4-BE49-F238E27FC236}">
                <a16:creationId xmlns:a16="http://schemas.microsoft.com/office/drawing/2014/main" id="{57BADFB9-DA2F-4E1F-A1CD-22053C6E0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0"/>
            <a:ext cx="768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6574971" y="1291771"/>
            <a:ext cx="261258" cy="522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167086" y="508000"/>
            <a:ext cx="1538514" cy="783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fluid </a:t>
            </a:r>
          </a:p>
          <a:p>
            <a:pPr algn="ctr"/>
            <a:r>
              <a:rPr lang="en-US" dirty="0"/>
              <a:t>standing position</a:t>
            </a:r>
          </a:p>
        </p:txBody>
      </p:sp>
    </p:spTree>
    <p:extLst>
      <p:ext uri="{BB962C8B-B14F-4D97-AF65-F5344CB8AC3E}">
        <p14:creationId xmlns:p14="http://schemas.microsoft.com/office/powerpoint/2010/main" val="807110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2F25-2653-46E9-ADBF-FA921688D2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C72F9C-8FAD-4542-87EB-0A582BE15520}"/>
              </a:ext>
            </a:extLst>
          </p:cNvPr>
          <p:cNvSpPr>
            <a:spLocks noGrp="1"/>
          </p:cNvSpPr>
          <p:nvPr>
            <p:ph idx="1"/>
          </p:nvPr>
        </p:nvSpPr>
        <p:spPr/>
        <p:txBody>
          <a:bodyPr/>
          <a:lstStyle/>
          <a:p>
            <a:endParaRPr lang="en-US" dirty="0"/>
          </a:p>
        </p:txBody>
      </p:sp>
      <p:pic>
        <p:nvPicPr>
          <p:cNvPr id="40962" name="Picture 2" descr="https://images.radiopaedia.org/images/4530076/dee1633367f420087f551ac234516f_big_gallery.jpg">
            <a:extLst>
              <a:ext uri="{FF2B5EF4-FFF2-40B4-BE49-F238E27FC236}">
                <a16:creationId xmlns:a16="http://schemas.microsoft.com/office/drawing/2014/main" id="{D7786A87-98F4-44A6-A942-90E873D4B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488" y="-8522"/>
            <a:ext cx="6866522" cy="686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56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Bronchopneumonia</a:t>
            </a:r>
          </a:p>
        </p:txBody>
      </p:sp>
      <p:sp>
        <p:nvSpPr>
          <p:cNvPr id="3" name="Content Placeholder 2"/>
          <p:cNvSpPr>
            <a:spLocks noGrp="1"/>
          </p:cNvSpPr>
          <p:nvPr>
            <p:ph idx="1"/>
          </p:nvPr>
        </p:nvSpPr>
        <p:spPr>
          <a:ln>
            <a:solidFill>
              <a:srgbClr val="C00000"/>
            </a:solidFill>
          </a:ln>
        </p:spPr>
        <p:txBody>
          <a:bodyPr/>
          <a:lstStyle/>
          <a:p>
            <a:r>
              <a:rPr lang="en-US" dirty="0">
                <a:solidFill>
                  <a:schemeClr val="bg1"/>
                </a:solidFill>
                <a:latin typeface="Garamond" panose="02020404030301010803" pitchFamily="18" charset="0"/>
              </a:rPr>
              <a:t>In contrast to lobar pneumonia, bronchopneumonia primarily involves the bronchi and bronchioles and some adjacent alveoli.</a:t>
            </a:r>
          </a:p>
          <a:p>
            <a:r>
              <a:rPr lang="en-US" dirty="0">
                <a:solidFill>
                  <a:schemeClr val="bg1"/>
                </a:solidFill>
                <a:latin typeface="Garamond" panose="02020404030301010803" pitchFamily="18" charset="0"/>
              </a:rPr>
              <a:t>Usually bacterial (</a:t>
            </a:r>
            <a:r>
              <a:rPr lang="en-US" i="1" dirty="0">
                <a:solidFill>
                  <a:schemeClr val="bg1"/>
                </a:solidFill>
                <a:latin typeface="Garamond" panose="02020404030301010803" pitchFamily="18" charset="0"/>
              </a:rPr>
              <a:t>S. aureus</a:t>
            </a:r>
            <a:r>
              <a:rPr lang="en-US" dirty="0">
                <a:solidFill>
                  <a:schemeClr val="bg1"/>
                </a:solidFill>
                <a:latin typeface="Garamond" panose="02020404030301010803" pitchFamily="18" charset="0"/>
              </a:rPr>
              <a:t>, </a:t>
            </a:r>
            <a:r>
              <a:rPr lang="en-US" i="1" dirty="0">
                <a:solidFill>
                  <a:schemeClr val="bg1"/>
                </a:solidFill>
                <a:latin typeface="Garamond" panose="02020404030301010803" pitchFamily="18" charset="0"/>
              </a:rPr>
              <a:t>M. Pneumonia</a:t>
            </a:r>
            <a:r>
              <a:rPr lang="en-US" dirty="0">
                <a:solidFill>
                  <a:schemeClr val="bg1"/>
                </a:solidFill>
                <a:latin typeface="Garamond" panose="02020404030301010803" pitchFamily="18" charset="0"/>
              </a:rPr>
              <a:t>) or viral.</a:t>
            </a:r>
          </a:p>
          <a:p>
            <a:r>
              <a:rPr lang="en-US" dirty="0">
                <a:solidFill>
                  <a:schemeClr val="bg1"/>
                </a:solidFill>
                <a:latin typeface="Garamond" panose="02020404030301010803" pitchFamily="18" charset="0"/>
              </a:rPr>
              <a:t>On CXR, it is seen as alveolar opacification in a segmental (not lobar) distribution.</a:t>
            </a:r>
          </a:p>
          <a:p>
            <a:r>
              <a:rPr lang="en-US" dirty="0">
                <a:solidFill>
                  <a:schemeClr val="bg1"/>
                </a:solidFill>
                <a:latin typeface="Garamond" panose="02020404030301010803" pitchFamily="18" charset="0"/>
              </a:rPr>
              <a:t>Air </a:t>
            </a:r>
            <a:r>
              <a:rPr lang="en-US" dirty="0">
                <a:solidFill>
                  <a:srgbClr val="FF0000"/>
                </a:solidFill>
                <a:latin typeface="Garamond" panose="02020404030301010803" pitchFamily="18" charset="0"/>
              </a:rPr>
              <a:t>bronchograms are not seen.</a:t>
            </a:r>
          </a:p>
          <a:p>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174351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20B4-B2CE-4F8E-B52A-1426878947D4}"/>
              </a:ext>
            </a:extLst>
          </p:cNvPr>
          <p:cNvSpPr>
            <a:spLocks noGrp="1"/>
          </p:cNvSpPr>
          <p:nvPr>
            <p:ph type="title"/>
          </p:nvPr>
        </p:nvSpPr>
        <p:spPr/>
        <p:txBody>
          <a:bodyPr/>
          <a:lstStyle/>
          <a:p>
            <a:r>
              <a:rPr lang="en-US" dirty="0">
                <a:solidFill>
                  <a:schemeClr val="bg1"/>
                </a:solidFill>
                <a:latin typeface="Garamond" panose="02020404030301010803" pitchFamily="18" charset="0"/>
              </a:rPr>
              <a:t>Bronchopneumonia</a:t>
            </a:r>
            <a:endParaRPr lang="en-US" dirty="0"/>
          </a:p>
        </p:txBody>
      </p:sp>
      <p:sp>
        <p:nvSpPr>
          <p:cNvPr id="3" name="Content Placeholder 2">
            <a:extLst>
              <a:ext uri="{FF2B5EF4-FFF2-40B4-BE49-F238E27FC236}">
                <a16:creationId xmlns:a16="http://schemas.microsoft.com/office/drawing/2014/main" id="{E646867F-B6E1-48AE-9910-DCE58A07A2B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1FEAEB-AD5E-41EB-8454-72036BDC5D1A}"/>
              </a:ext>
            </a:extLst>
          </p:cNvPr>
          <p:cNvPicPr>
            <a:picLocks noChangeAspect="1"/>
          </p:cNvPicPr>
          <p:nvPr/>
        </p:nvPicPr>
        <p:blipFill>
          <a:blip r:embed="rId3"/>
          <a:stretch>
            <a:fillRect/>
          </a:stretch>
        </p:blipFill>
        <p:spPr>
          <a:xfrm>
            <a:off x="6665928" y="1460818"/>
            <a:ext cx="4649772" cy="5428342"/>
          </a:xfrm>
          <a:prstGeom prst="rect">
            <a:avLst/>
          </a:prstGeom>
        </p:spPr>
      </p:pic>
      <p:sp>
        <p:nvSpPr>
          <p:cNvPr id="5" name="AutoShape 2" descr="https://images.radiopaedia.org/images/26900254/23e2fafbb64784be2579d79fb5dfab_big_gallery.jpeg">
            <a:extLst>
              <a:ext uri="{FF2B5EF4-FFF2-40B4-BE49-F238E27FC236}">
                <a16:creationId xmlns:a16="http://schemas.microsoft.com/office/drawing/2014/main" id="{D280DE1A-DAD5-4E59-8355-077CBF12DC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images.radiopaedia.org/images/26900254/23e2fafbb64784be2579d79fb5dfab_big_gallery.jpeg">
            <a:extLst>
              <a:ext uri="{FF2B5EF4-FFF2-40B4-BE49-F238E27FC236}">
                <a16:creationId xmlns:a16="http://schemas.microsoft.com/office/drawing/2014/main" id="{1CF576EF-6B4C-4542-8724-0B5F517E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60818"/>
            <a:ext cx="5458944" cy="543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38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Tuberculosis</a:t>
            </a:r>
          </a:p>
        </p:txBody>
      </p:sp>
      <p:sp>
        <p:nvSpPr>
          <p:cNvPr id="3" name="Content Placeholder 2"/>
          <p:cNvSpPr>
            <a:spLocks noGrp="1"/>
          </p:cNvSpPr>
          <p:nvPr>
            <p:ph idx="1"/>
          </p:nvPr>
        </p:nvSpPr>
        <p:spPr>
          <a:xfrm>
            <a:off x="838200" y="1825624"/>
            <a:ext cx="5654040" cy="4999169"/>
          </a:xfrm>
        </p:spPr>
        <p:txBody>
          <a:bodyPr/>
          <a:lstStyle/>
          <a:p>
            <a:r>
              <a:rPr lang="en-US" dirty="0" err="1">
                <a:solidFill>
                  <a:srgbClr val="FF0000"/>
                </a:solidFill>
                <a:latin typeface="Garamond" panose="02020404030301010803" pitchFamily="18" charset="0"/>
              </a:rPr>
              <a:t>Postprimary</a:t>
            </a:r>
            <a:r>
              <a:rPr lang="en-US" dirty="0">
                <a:solidFill>
                  <a:srgbClr val="FF0000"/>
                </a:solidFill>
                <a:latin typeface="Garamond" panose="02020404030301010803" pitchFamily="18" charset="0"/>
              </a:rPr>
              <a:t> </a:t>
            </a:r>
            <a:r>
              <a:rPr lang="en-US" dirty="0">
                <a:solidFill>
                  <a:schemeClr val="bg1"/>
                </a:solidFill>
                <a:latin typeface="Garamond" panose="02020404030301010803" pitchFamily="18" charset="0"/>
              </a:rPr>
              <a:t>TB usually manifests as an upper lobe cavitary lesion.</a:t>
            </a:r>
          </a:p>
          <a:p>
            <a:r>
              <a:rPr lang="en-US" dirty="0">
                <a:solidFill>
                  <a:schemeClr val="bg1"/>
                </a:solidFill>
                <a:latin typeface="Garamond" panose="02020404030301010803" pitchFamily="18" charset="0"/>
              </a:rPr>
              <a:t>Lung cavity is a thick wall air-containing structure.</a:t>
            </a:r>
          </a:p>
          <a:p>
            <a:r>
              <a:rPr lang="en-US" dirty="0">
                <a:solidFill>
                  <a:schemeClr val="bg1"/>
                </a:solidFill>
                <a:latin typeface="Garamond" panose="02020404030301010803" pitchFamily="18" charset="0"/>
              </a:rPr>
              <a:t>Lung abscess lower lobe </a:t>
            </a:r>
          </a:p>
          <a:p>
            <a:r>
              <a:rPr lang="en-US" dirty="0">
                <a:solidFill>
                  <a:schemeClr val="bg1"/>
                </a:solidFill>
                <a:latin typeface="Garamond" panose="02020404030301010803" pitchFamily="18" charset="0"/>
              </a:rPr>
              <a:t>History * fever , weight loss</a:t>
            </a:r>
          </a:p>
        </p:txBody>
      </p:sp>
      <p:pic>
        <p:nvPicPr>
          <p:cNvPr id="4" name="Picture 3">
            <a:extLst>
              <a:ext uri="{FF2B5EF4-FFF2-40B4-BE49-F238E27FC236}">
                <a16:creationId xmlns:a16="http://schemas.microsoft.com/office/drawing/2014/main" id="{D5F9D4BA-85B5-4D89-9762-5A76E01EEDF5}"/>
              </a:ext>
            </a:extLst>
          </p:cNvPr>
          <p:cNvPicPr>
            <a:picLocks noChangeAspect="1"/>
          </p:cNvPicPr>
          <p:nvPr/>
        </p:nvPicPr>
        <p:blipFill>
          <a:blip r:embed="rId3"/>
          <a:stretch>
            <a:fillRect/>
          </a:stretch>
        </p:blipFill>
        <p:spPr>
          <a:xfrm>
            <a:off x="6697980" y="0"/>
            <a:ext cx="5494020" cy="6824794"/>
          </a:xfrm>
          <a:prstGeom prst="rect">
            <a:avLst/>
          </a:prstGeom>
        </p:spPr>
      </p:pic>
      <p:sp>
        <p:nvSpPr>
          <p:cNvPr id="5" name="Rectangle 4"/>
          <p:cNvSpPr/>
          <p:nvPr/>
        </p:nvSpPr>
        <p:spPr>
          <a:xfrm>
            <a:off x="6125029" y="3773714"/>
            <a:ext cx="1465942" cy="435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Horizontal fissure </a:t>
            </a:r>
          </a:p>
        </p:txBody>
      </p:sp>
      <p:sp>
        <p:nvSpPr>
          <p:cNvPr id="6" name="Rectangle 5"/>
          <p:cNvSpPr/>
          <p:nvPr/>
        </p:nvSpPr>
        <p:spPr>
          <a:xfrm>
            <a:off x="9289143" y="1865086"/>
            <a:ext cx="957943" cy="42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 fluid</a:t>
            </a:r>
          </a:p>
        </p:txBody>
      </p:sp>
    </p:spTree>
    <p:extLst>
      <p:ext uri="{BB962C8B-B14F-4D97-AF65-F5344CB8AC3E}">
        <p14:creationId xmlns:p14="http://schemas.microsoft.com/office/powerpoint/2010/main" val="435456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E0EE-29ED-4E55-A278-3CADD1D87A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A9E83C-8FB8-49D5-A13C-8402CBAC5164}"/>
              </a:ext>
            </a:extLst>
          </p:cNvPr>
          <p:cNvSpPr>
            <a:spLocks noGrp="1"/>
          </p:cNvSpPr>
          <p:nvPr>
            <p:ph idx="1"/>
          </p:nvPr>
        </p:nvSpPr>
        <p:spPr/>
        <p:txBody>
          <a:bodyPr/>
          <a:lstStyle/>
          <a:p>
            <a:endParaRPr lang="en-US"/>
          </a:p>
        </p:txBody>
      </p:sp>
      <p:sp>
        <p:nvSpPr>
          <p:cNvPr id="4" name="Rectangle 3" descr="Slide46">
            <a:extLst>
              <a:ext uri="{FF2B5EF4-FFF2-40B4-BE49-F238E27FC236}">
                <a16:creationId xmlns:a16="http://schemas.microsoft.com/office/drawing/2014/main" id="{73B52D64-6D86-457A-896D-3E082F0DF83F}"/>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ltLang="en-US"/>
          </a:p>
        </p:txBody>
      </p:sp>
      <p:pic>
        <p:nvPicPr>
          <p:cNvPr id="17410" name="Picture 2" descr="https://images.radiopaedia.org/images/5041493/457ff6083e58202cb046353d3fb3b8_gallery.jpg">
            <a:extLst>
              <a:ext uri="{FF2B5EF4-FFF2-40B4-BE49-F238E27FC236}">
                <a16:creationId xmlns:a16="http://schemas.microsoft.com/office/drawing/2014/main" id="{7C5D9B26-F37F-4F80-8705-4308A2CB7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615" y="0"/>
            <a:ext cx="52753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17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u="sng"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40823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4253939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Pulmonary edema</a:t>
            </a:r>
          </a:p>
        </p:txBody>
      </p:sp>
      <p:sp>
        <p:nvSpPr>
          <p:cNvPr id="3" name="Content Placeholder 2"/>
          <p:cNvSpPr>
            <a:spLocks noGrp="1"/>
          </p:cNvSpPr>
          <p:nvPr>
            <p:ph idx="1"/>
          </p:nvPr>
        </p:nvSpPr>
        <p:spPr>
          <a:xfrm>
            <a:off x="838200" y="1825624"/>
            <a:ext cx="10515600" cy="4780915"/>
          </a:xfrm>
        </p:spPr>
        <p:txBody>
          <a:bodyPr>
            <a:normAutofit lnSpcReduction="10000"/>
          </a:bodyPr>
          <a:lstStyle/>
          <a:p>
            <a:r>
              <a:rPr lang="en-US" sz="3200" dirty="0">
                <a:solidFill>
                  <a:schemeClr val="bg1"/>
                </a:solidFill>
                <a:latin typeface="Garamond" panose="02020404030301010803" pitchFamily="18" charset="0"/>
              </a:rPr>
              <a:t>Many causes:</a:t>
            </a:r>
          </a:p>
          <a:p>
            <a:pPr lvl="1"/>
            <a:r>
              <a:rPr lang="en-US" sz="2800" dirty="0">
                <a:solidFill>
                  <a:schemeClr val="bg1"/>
                </a:solidFill>
                <a:latin typeface="Garamond" panose="02020404030301010803" pitchFamily="18" charset="0"/>
              </a:rPr>
              <a:t>Cardiogenic: left sided heart failure, aortic stenosis…</a:t>
            </a:r>
          </a:p>
          <a:p>
            <a:pPr lvl="1"/>
            <a:r>
              <a:rPr lang="en-US" sz="2800" dirty="0">
                <a:solidFill>
                  <a:schemeClr val="bg1"/>
                </a:solidFill>
                <a:latin typeface="Garamond" panose="02020404030301010803" pitchFamily="18" charset="0"/>
              </a:rPr>
              <a:t>Non-cardiogenic: Renal failure, volume overload, lung injury (e.g. ARDS), aspiration…</a:t>
            </a:r>
          </a:p>
          <a:p>
            <a:r>
              <a:rPr lang="en-US" sz="3200" dirty="0">
                <a:solidFill>
                  <a:schemeClr val="bg1"/>
                </a:solidFill>
                <a:latin typeface="Garamond" panose="02020404030301010803" pitchFamily="18" charset="0"/>
              </a:rPr>
              <a:t>Possible CXR findings:</a:t>
            </a:r>
          </a:p>
          <a:p>
            <a:pPr lvl="1"/>
            <a:r>
              <a:rPr lang="en-US" sz="2800" dirty="0">
                <a:solidFill>
                  <a:schemeClr val="bg1"/>
                </a:solidFill>
                <a:latin typeface="Garamond" panose="02020404030301010803" pitchFamily="18" charset="0"/>
              </a:rPr>
              <a:t>Vascular redistribution</a:t>
            </a:r>
          </a:p>
          <a:p>
            <a:pPr lvl="1"/>
            <a:r>
              <a:rPr lang="en-US" sz="2800" dirty="0" err="1">
                <a:solidFill>
                  <a:schemeClr val="bg1"/>
                </a:solidFill>
                <a:latin typeface="Garamond" panose="02020404030301010803" pitchFamily="18" charset="0"/>
              </a:rPr>
              <a:t>Peribronchial</a:t>
            </a:r>
            <a:r>
              <a:rPr lang="en-US" sz="2800" dirty="0">
                <a:solidFill>
                  <a:schemeClr val="bg1"/>
                </a:solidFill>
                <a:latin typeface="Garamond" panose="02020404030301010803" pitchFamily="18" charset="0"/>
              </a:rPr>
              <a:t> cuffing (  </a:t>
            </a:r>
          </a:p>
          <a:p>
            <a:pPr lvl="1"/>
            <a:r>
              <a:rPr lang="en-US" sz="2800" dirty="0">
                <a:solidFill>
                  <a:schemeClr val="bg1"/>
                </a:solidFill>
                <a:latin typeface="Garamond" panose="02020404030301010803" pitchFamily="18" charset="0"/>
              </a:rPr>
              <a:t>Pleural effusion</a:t>
            </a:r>
          </a:p>
          <a:p>
            <a:pPr lvl="1"/>
            <a:r>
              <a:rPr lang="en-US" sz="2800" dirty="0">
                <a:solidFill>
                  <a:schemeClr val="bg1"/>
                </a:solidFill>
                <a:latin typeface="Garamond" panose="02020404030301010803" pitchFamily="18" charset="0"/>
              </a:rPr>
              <a:t>Kerley A and Kerley B lines</a:t>
            </a:r>
          </a:p>
          <a:p>
            <a:pPr lvl="1"/>
            <a:r>
              <a:rPr lang="en-US" sz="2800" dirty="0">
                <a:solidFill>
                  <a:schemeClr val="bg1"/>
                </a:solidFill>
                <a:latin typeface="Garamond" panose="02020404030301010803" pitchFamily="18" charset="0"/>
              </a:rPr>
              <a:t>Alveolar opacities esp. perihilar region</a:t>
            </a:r>
          </a:p>
          <a:p>
            <a:pPr lvl="1"/>
            <a:r>
              <a:rPr lang="en-US" sz="2800" dirty="0">
                <a:solidFill>
                  <a:schemeClr val="bg1"/>
                </a:solidFill>
                <a:latin typeface="Garamond" panose="02020404030301010803" pitchFamily="18" charset="0"/>
              </a:rPr>
              <a:t>Cardiomegaly (more with cardiogenic causes)</a:t>
            </a:r>
          </a:p>
        </p:txBody>
      </p:sp>
    </p:spTree>
    <p:extLst>
      <p:ext uri="{BB962C8B-B14F-4D97-AF65-F5344CB8AC3E}">
        <p14:creationId xmlns:p14="http://schemas.microsoft.com/office/powerpoint/2010/main" val="890394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F37A-CDC3-4469-B92F-79EF9B70FA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19A6B7-E7AD-454B-A13C-E17D3F92B19F}"/>
              </a:ext>
            </a:extLst>
          </p:cNvPr>
          <p:cNvSpPr>
            <a:spLocks noGrp="1"/>
          </p:cNvSpPr>
          <p:nvPr>
            <p:ph idx="1"/>
          </p:nvPr>
        </p:nvSpPr>
        <p:spPr>
          <a:xfrm>
            <a:off x="838200" y="1825624"/>
            <a:ext cx="2400300" cy="5032375"/>
          </a:xfrm>
        </p:spPr>
        <p:txBody>
          <a:bodyPr/>
          <a:lstStyle/>
          <a:p>
            <a:r>
              <a:rPr lang="en-US" dirty="0">
                <a:solidFill>
                  <a:schemeClr val="bg1"/>
                </a:solidFill>
                <a:latin typeface="Garamond" panose="02020404030301010803" pitchFamily="18" charset="0"/>
              </a:rPr>
              <a:t>Vascular redistribution</a:t>
            </a:r>
          </a:p>
          <a:p>
            <a:r>
              <a:rPr lang="en-US" dirty="0">
                <a:solidFill>
                  <a:schemeClr val="bg1"/>
                </a:solidFill>
                <a:latin typeface="Garamond" panose="02020404030301010803" pitchFamily="18" charset="0"/>
              </a:rPr>
              <a:t>Kerley B lines</a:t>
            </a:r>
          </a:p>
          <a:p>
            <a:r>
              <a:rPr lang="en-US" dirty="0">
                <a:solidFill>
                  <a:schemeClr val="bg1"/>
                </a:solidFill>
                <a:latin typeface="Garamond" panose="02020404030301010803" pitchFamily="18" charset="0"/>
              </a:rPr>
              <a:t>Upper </a:t>
            </a:r>
          </a:p>
          <a:p>
            <a:pPr marL="0" indent="0">
              <a:buNone/>
            </a:pPr>
            <a:endParaRPr lang="en-US" dirty="0">
              <a:solidFill>
                <a:schemeClr val="bg1"/>
              </a:solidFill>
              <a:latin typeface="Garamond" panose="02020404030301010803" pitchFamily="18" charset="0"/>
            </a:endParaRPr>
          </a:p>
        </p:txBody>
      </p:sp>
      <p:pic>
        <p:nvPicPr>
          <p:cNvPr id="4" name="Picture 1">
            <a:extLst>
              <a:ext uri="{FF2B5EF4-FFF2-40B4-BE49-F238E27FC236}">
                <a16:creationId xmlns:a16="http://schemas.microsoft.com/office/drawing/2014/main" id="{3B37366E-18DF-4230-8A2F-1E3791FD9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8576"/>
            <a:ext cx="89535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Freeform 4"/>
          <p:cNvSpPr/>
          <p:nvPr/>
        </p:nvSpPr>
        <p:spPr>
          <a:xfrm>
            <a:off x="4992914" y="1146629"/>
            <a:ext cx="1088572" cy="1320800"/>
          </a:xfrm>
          <a:custGeom>
            <a:avLst/>
            <a:gdLst>
              <a:gd name="connsiteX0" fmla="*/ 1088572 w 1088572"/>
              <a:gd name="connsiteY0" fmla="*/ 1320800 h 1320800"/>
              <a:gd name="connsiteX1" fmla="*/ 914400 w 1088572"/>
              <a:gd name="connsiteY1" fmla="*/ 1132114 h 1320800"/>
              <a:gd name="connsiteX2" fmla="*/ 783772 w 1088572"/>
              <a:gd name="connsiteY2" fmla="*/ 1030514 h 1320800"/>
              <a:gd name="connsiteX3" fmla="*/ 522515 w 1088572"/>
              <a:gd name="connsiteY3" fmla="*/ 725714 h 1320800"/>
              <a:gd name="connsiteX4" fmla="*/ 377372 w 1088572"/>
              <a:gd name="connsiteY4" fmla="*/ 580571 h 1320800"/>
              <a:gd name="connsiteX5" fmla="*/ 319315 w 1088572"/>
              <a:gd name="connsiteY5" fmla="*/ 478971 h 1320800"/>
              <a:gd name="connsiteX6" fmla="*/ 159657 w 1088572"/>
              <a:gd name="connsiteY6" fmla="*/ 275771 h 1320800"/>
              <a:gd name="connsiteX7" fmla="*/ 130629 w 1088572"/>
              <a:gd name="connsiteY7" fmla="*/ 217714 h 1320800"/>
              <a:gd name="connsiteX8" fmla="*/ 43543 w 1088572"/>
              <a:gd name="connsiteY8" fmla="*/ 72571 h 1320800"/>
              <a:gd name="connsiteX9" fmla="*/ 0 w 1088572"/>
              <a:gd name="connsiteY9"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8572" h="1320800">
                <a:moveTo>
                  <a:pt x="1088572" y="1320800"/>
                </a:moveTo>
                <a:cubicBezTo>
                  <a:pt x="1030515" y="1257905"/>
                  <a:pt x="976382" y="1191145"/>
                  <a:pt x="914400" y="1132114"/>
                </a:cubicBezTo>
                <a:cubicBezTo>
                  <a:pt x="874455" y="1094071"/>
                  <a:pt x="822062" y="1070223"/>
                  <a:pt x="783772" y="1030514"/>
                </a:cubicBezTo>
                <a:cubicBezTo>
                  <a:pt x="690886" y="934188"/>
                  <a:pt x="617137" y="820336"/>
                  <a:pt x="522515" y="725714"/>
                </a:cubicBezTo>
                <a:cubicBezTo>
                  <a:pt x="474134" y="677333"/>
                  <a:pt x="420868" y="633387"/>
                  <a:pt x="377372" y="580571"/>
                </a:cubicBezTo>
                <a:cubicBezTo>
                  <a:pt x="352576" y="550461"/>
                  <a:pt x="342382" y="510426"/>
                  <a:pt x="319315" y="478971"/>
                </a:cubicBezTo>
                <a:cubicBezTo>
                  <a:pt x="174186" y="281067"/>
                  <a:pt x="260187" y="443321"/>
                  <a:pt x="159657" y="275771"/>
                </a:cubicBezTo>
                <a:cubicBezTo>
                  <a:pt x="148525" y="257218"/>
                  <a:pt x="141364" y="236500"/>
                  <a:pt x="130629" y="217714"/>
                </a:cubicBezTo>
                <a:cubicBezTo>
                  <a:pt x="102636" y="168726"/>
                  <a:pt x="68775" y="123036"/>
                  <a:pt x="43543" y="72571"/>
                </a:cubicBezTo>
                <a:cubicBezTo>
                  <a:pt x="11455" y="8394"/>
                  <a:pt x="29815" y="29813"/>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370267" y="1161143"/>
            <a:ext cx="899904" cy="870857"/>
          </a:xfrm>
          <a:custGeom>
            <a:avLst/>
            <a:gdLst>
              <a:gd name="connsiteX0" fmla="*/ 899904 w 899904"/>
              <a:gd name="connsiteY0" fmla="*/ 870857 h 870857"/>
              <a:gd name="connsiteX1" fmla="*/ 711219 w 899904"/>
              <a:gd name="connsiteY1" fmla="*/ 769257 h 870857"/>
              <a:gd name="connsiteX2" fmla="*/ 493504 w 899904"/>
              <a:gd name="connsiteY2" fmla="*/ 624114 h 870857"/>
              <a:gd name="connsiteX3" fmla="*/ 420933 w 899904"/>
              <a:gd name="connsiteY3" fmla="*/ 537028 h 870857"/>
              <a:gd name="connsiteX4" fmla="*/ 333847 w 899904"/>
              <a:gd name="connsiteY4" fmla="*/ 449943 h 870857"/>
              <a:gd name="connsiteX5" fmla="*/ 246762 w 899904"/>
              <a:gd name="connsiteY5" fmla="*/ 319314 h 870857"/>
              <a:gd name="connsiteX6" fmla="*/ 174190 w 899904"/>
              <a:gd name="connsiteY6" fmla="*/ 261257 h 870857"/>
              <a:gd name="connsiteX7" fmla="*/ 58076 w 899904"/>
              <a:gd name="connsiteY7" fmla="*/ 101600 h 870857"/>
              <a:gd name="connsiteX8" fmla="*/ 14533 w 899904"/>
              <a:gd name="connsiteY8" fmla="*/ 72571 h 870857"/>
              <a:gd name="connsiteX9" fmla="*/ 19 w 899904"/>
              <a:gd name="connsiteY9" fmla="*/ 0 h 87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904" h="870857">
                <a:moveTo>
                  <a:pt x="899904" y="870857"/>
                </a:moveTo>
                <a:cubicBezTo>
                  <a:pt x="772296" y="845336"/>
                  <a:pt x="861965" y="874124"/>
                  <a:pt x="711219" y="769257"/>
                </a:cubicBezTo>
                <a:cubicBezTo>
                  <a:pt x="639619" y="719449"/>
                  <a:pt x="549341" y="691119"/>
                  <a:pt x="493504" y="624114"/>
                </a:cubicBezTo>
                <a:cubicBezTo>
                  <a:pt x="469314" y="595085"/>
                  <a:pt x="446466" y="564883"/>
                  <a:pt x="420933" y="537028"/>
                </a:cubicBezTo>
                <a:cubicBezTo>
                  <a:pt x="393193" y="506766"/>
                  <a:pt x="359492" y="482000"/>
                  <a:pt x="333847" y="449943"/>
                </a:cubicBezTo>
                <a:cubicBezTo>
                  <a:pt x="301155" y="409079"/>
                  <a:pt x="280565" y="359264"/>
                  <a:pt x="246762" y="319314"/>
                </a:cubicBezTo>
                <a:cubicBezTo>
                  <a:pt x="226751" y="295665"/>
                  <a:pt x="196096" y="283162"/>
                  <a:pt x="174190" y="261257"/>
                </a:cubicBezTo>
                <a:cubicBezTo>
                  <a:pt x="67058" y="154125"/>
                  <a:pt x="164041" y="222703"/>
                  <a:pt x="58076" y="101600"/>
                </a:cubicBezTo>
                <a:cubicBezTo>
                  <a:pt x="46589" y="88472"/>
                  <a:pt x="29047" y="82247"/>
                  <a:pt x="14533" y="72571"/>
                </a:cubicBezTo>
                <a:cubicBezTo>
                  <a:pt x="-1154" y="9820"/>
                  <a:pt x="19" y="34462"/>
                  <a:pt x="1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flipV="1">
            <a:off x="3628571" y="4441371"/>
            <a:ext cx="667658" cy="5805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19200" y="4078514"/>
            <a:ext cx="2177143"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bg1"/>
                </a:solidFill>
                <a:latin typeface="Garamond" panose="02020404030301010803" pitchFamily="18" charset="0"/>
              </a:rPr>
              <a:t>Kerley</a:t>
            </a:r>
            <a:r>
              <a:rPr lang="en-US" dirty="0">
                <a:solidFill>
                  <a:schemeClr val="bg1"/>
                </a:solidFill>
                <a:latin typeface="Garamond" panose="02020404030301010803" pitchFamily="18" charset="0"/>
              </a:rPr>
              <a:t> B lines</a:t>
            </a:r>
          </a:p>
        </p:txBody>
      </p:sp>
    </p:spTree>
    <p:extLst>
      <p:ext uri="{BB962C8B-B14F-4D97-AF65-F5344CB8AC3E}">
        <p14:creationId xmlns:p14="http://schemas.microsoft.com/office/powerpoint/2010/main" val="626745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83CB-D596-48DC-86CF-ED434214C4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5DFAB2-22BB-48ED-BB6E-2A29509E28D3}"/>
              </a:ext>
            </a:extLst>
          </p:cNvPr>
          <p:cNvSpPr>
            <a:spLocks noGrp="1"/>
          </p:cNvSpPr>
          <p:nvPr>
            <p:ph idx="1"/>
          </p:nvPr>
        </p:nvSpPr>
        <p:spPr>
          <a:xfrm>
            <a:off x="838200" y="1825625"/>
            <a:ext cx="4491990" cy="4351338"/>
          </a:xfrm>
        </p:spPr>
        <p:txBody>
          <a:bodyPr/>
          <a:lstStyle/>
          <a:p>
            <a:r>
              <a:rPr lang="en-US" dirty="0">
                <a:solidFill>
                  <a:schemeClr val="bg1"/>
                </a:solidFill>
                <a:latin typeface="Garamond" panose="02020404030301010803" pitchFamily="18" charset="0"/>
              </a:rPr>
              <a:t>Kerley B lines are due to fluid within the interstitial spaces</a:t>
            </a:r>
          </a:p>
          <a:p>
            <a:r>
              <a:rPr lang="en-US" dirty="0">
                <a:solidFill>
                  <a:schemeClr val="bg1"/>
                </a:solidFill>
                <a:latin typeface="Garamond" panose="02020404030301010803" pitchFamily="18" charset="0"/>
              </a:rPr>
              <a:t>Usually short and peripheral in location</a:t>
            </a:r>
          </a:p>
        </p:txBody>
      </p:sp>
      <p:pic>
        <p:nvPicPr>
          <p:cNvPr id="4098" name="Picture 2" descr="https://images.radiopaedia.org/images/6061743/f70804cfea5bb237250983de0068f0_big_gallery.jpg">
            <a:extLst>
              <a:ext uri="{FF2B5EF4-FFF2-40B4-BE49-F238E27FC236}">
                <a16:creationId xmlns:a16="http://schemas.microsoft.com/office/drawing/2014/main" id="{A02119BA-FF5C-4143-8222-D31ECB7B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190" y="0"/>
            <a:ext cx="6861810" cy="686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91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5F0A-2E5A-4EE6-8EFD-E97485A89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EB1373-C556-46CB-9368-03B4C9B4688B}"/>
              </a:ext>
            </a:extLst>
          </p:cNvPr>
          <p:cNvSpPr>
            <a:spLocks noGrp="1"/>
          </p:cNvSpPr>
          <p:nvPr>
            <p:ph idx="1"/>
          </p:nvPr>
        </p:nvSpPr>
        <p:spPr>
          <a:xfrm>
            <a:off x="838200" y="1825624"/>
            <a:ext cx="5017452" cy="4997859"/>
          </a:xfrm>
        </p:spPr>
        <p:txBody>
          <a:bodyPr>
            <a:normAutofit/>
          </a:bodyPr>
          <a:lstStyle/>
          <a:p>
            <a:r>
              <a:rPr lang="en-US" dirty="0">
                <a:solidFill>
                  <a:schemeClr val="bg1"/>
                </a:solidFill>
                <a:latin typeface="Garamond" panose="02020404030301010803" pitchFamily="18" charset="0"/>
              </a:rPr>
              <a:t>Yellow arrows = Kerley A lines</a:t>
            </a:r>
          </a:p>
          <a:p>
            <a:r>
              <a:rPr lang="en-US" dirty="0">
                <a:solidFill>
                  <a:schemeClr val="bg1"/>
                </a:solidFill>
                <a:latin typeface="Garamond" panose="02020404030301010803" pitchFamily="18" charset="0"/>
              </a:rPr>
              <a:t>Red arrows = Kerley B lines</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Kerley A lines are due to fluid within the lymphatic channels of the lung</a:t>
            </a:r>
          </a:p>
          <a:p>
            <a:r>
              <a:rPr lang="en-US" dirty="0">
                <a:solidFill>
                  <a:schemeClr val="bg1"/>
                </a:solidFill>
                <a:latin typeface="Garamond" panose="02020404030301010803" pitchFamily="18" charset="0"/>
              </a:rPr>
              <a:t>Usually long and extend from the hilum to the lung periphery</a:t>
            </a:r>
          </a:p>
          <a:p>
            <a:endParaRPr lang="en-US" dirty="0">
              <a:solidFill>
                <a:schemeClr val="bg1"/>
              </a:solidFill>
              <a:latin typeface="Garamond" panose="02020404030301010803" pitchFamily="18" charset="0"/>
            </a:endParaRPr>
          </a:p>
        </p:txBody>
      </p:sp>
      <p:pic>
        <p:nvPicPr>
          <p:cNvPr id="4" name="Picture 2" descr="http://www.catscanman.net/blog/wp-content/uploads/Ker2.jpg">
            <a:extLst>
              <a:ext uri="{FF2B5EF4-FFF2-40B4-BE49-F238E27FC236}">
                <a16:creationId xmlns:a16="http://schemas.microsoft.com/office/drawing/2014/main" id="{58D0B3AE-76BC-4701-8D89-E3536EE7D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652" y="0"/>
            <a:ext cx="6336348" cy="682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800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F3E3-561D-4183-884A-825E2F2592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6C088F-AA18-424D-BF2F-6DFCD51431DA}"/>
              </a:ext>
            </a:extLst>
          </p:cNvPr>
          <p:cNvSpPr>
            <a:spLocks noGrp="1"/>
          </p:cNvSpPr>
          <p:nvPr>
            <p:ph idx="1"/>
          </p:nvPr>
        </p:nvSpPr>
        <p:spPr>
          <a:xfrm>
            <a:off x="60960" y="1690688"/>
            <a:ext cx="3469640" cy="5167312"/>
          </a:xfrm>
        </p:spPr>
        <p:txBody>
          <a:bodyPr/>
          <a:lstStyle/>
          <a:p>
            <a:r>
              <a:rPr lang="en-US" dirty="0" err="1">
                <a:solidFill>
                  <a:schemeClr val="bg1"/>
                </a:solidFill>
                <a:latin typeface="Garamond" panose="02020404030301010803" pitchFamily="18" charset="0"/>
              </a:rPr>
              <a:t>Peribronchial</a:t>
            </a:r>
            <a:r>
              <a:rPr lang="en-US" dirty="0">
                <a:solidFill>
                  <a:schemeClr val="bg1"/>
                </a:solidFill>
                <a:latin typeface="Garamond" panose="02020404030301010803" pitchFamily="18" charset="0"/>
              </a:rPr>
              <a:t> cuffing or </a:t>
            </a:r>
            <a:r>
              <a:rPr lang="en-US" dirty="0" err="1">
                <a:solidFill>
                  <a:schemeClr val="bg1"/>
                </a:solidFill>
                <a:latin typeface="Garamond" panose="02020404030301010803" pitchFamily="18" charset="0"/>
              </a:rPr>
              <a:t>peribronchial</a:t>
            </a:r>
            <a:r>
              <a:rPr lang="en-US" dirty="0">
                <a:solidFill>
                  <a:schemeClr val="bg1"/>
                </a:solidFill>
                <a:latin typeface="Garamond" panose="02020404030301010803" pitchFamily="18" charset="0"/>
              </a:rPr>
              <a:t> edema is due to fluid outlining the airways walls.</a:t>
            </a:r>
          </a:p>
          <a:p>
            <a:r>
              <a:rPr lang="en-US" dirty="0">
                <a:solidFill>
                  <a:schemeClr val="bg1"/>
                </a:solidFill>
                <a:latin typeface="Garamond" panose="02020404030301010803" pitchFamily="18" charset="0"/>
              </a:rPr>
              <a:t>A non-specific finding and can be seen with other diseases (e.g. bronchitis).</a:t>
            </a:r>
          </a:p>
        </p:txBody>
      </p:sp>
      <p:pic>
        <p:nvPicPr>
          <p:cNvPr id="4" name="Picture 1">
            <a:extLst>
              <a:ext uri="{FF2B5EF4-FFF2-40B4-BE49-F238E27FC236}">
                <a16:creationId xmlns:a16="http://schemas.microsoft.com/office/drawing/2014/main" id="{35F6505F-AD18-4BB2-A59D-AE8DC0A3E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28576"/>
            <a:ext cx="86614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76305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FD7-BB59-48B1-9FC9-BBA144E28D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DBD6DF-E994-451B-83CC-71E8DCE52154}"/>
              </a:ext>
            </a:extLst>
          </p:cNvPr>
          <p:cNvSpPr>
            <a:spLocks noGrp="1"/>
          </p:cNvSpPr>
          <p:nvPr>
            <p:ph idx="1"/>
          </p:nvPr>
        </p:nvSpPr>
        <p:spPr>
          <a:xfrm>
            <a:off x="838200" y="1825624"/>
            <a:ext cx="3248025" cy="5032375"/>
          </a:xfrm>
        </p:spPr>
        <p:txBody>
          <a:bodyPr>
            <a:normAutofit/>
          </a:bodyPr>
          <a:lstStyle/>
          <a:p>
            <a:r>
              <a:rPr lang="en-US" dirty="0">
                <a:solidFill>
                  <a:schemeClr val="bg1"/>
                </a:solidFill>
                <a:latin typeface="Garamond" panose="02020404030301010803" pitchFamily="18" charset="0"/>
              </a:rPr>
              <a:t>Cardiomegaly</a:t>
            </a:r>
          </a:p>
          <a:p>
            <a:r>
              <a:rPr lang="en-US" dirty="0">
                <a:solidFill>
                  <a:schemeClr val="bg1"/>
                </a:solidFill>
                <a:latin typeface="Garamond" panose="02020404030301010803" pitchFamily="18" charset="0"/>
              </a:rPr>
              <a:t>Pleural effusions</a:t>
            </a:r>
          </a:p>
          <a:p>
            <a:r>
              <a:rPr lang="en-US" dirty="0">
                <a:solidFill>
                  <a:schemeClr val="bg1"/>
                </a:solidFill>
                <a:latin typeface="Garamond" panose="02020404030301010803" pitchFamily="18" charset="0"/>
              </a:rPr>
              <a:t>Vascular redistribution</a:t>
            </a:r>
          </a:p>
          <a:p>
            <a:r>
              <a:rPr lang="en-US" dirty="0" err="1">
                <a:solidFill>
                  <a:schemeClr val="bg1"/>
                </a:solidFill>
                <a:latin typeface="Garamond" panose="02020404030301010803" pitchFamily="18" charset="0"/>
              </a:rPr>
              <a:t>Peribronchial</a:t>
            </a:r>
            <a:r>
              <a:rPr lang="en-US" dirty="0">
                <a:solidFill>
                  <a:schemeClr val="bg1"/>
                </a:solidFill>
                <a:latin typeface="Garamond" panose="02020404030301010803" pitchFamily="18" charset="0"/>
              </a:rPr>
              <a:t> cuffing</a:t>
            </a:r>
          </a:p>
          <a:p>
            <a:r>
              <a:rPr lang="en-US" dirty="0">
                <a:solidFill>
                  <a:schemeClr val="bg1"/>
                </a:solidFill>
                <a:latin typeface="Garamond" panose="02020404030301010803" pitchFamily="18" charset="0"/>
              </a:rPr>
              <a:t>Alveolar opacities</a:t>
            </a:r>
          </a:p>
          <a:p>
            <a:endParaRPr lang="en-US" dirty="0">
              <a:solidFill>
                <a:schemeClr val="bg1"/>
              </a:solidFill>
              <a:latin typeface="Garamond" panose="02020404030301010803" pitchFamily="18" charset="0"/>
            </a:endParaRPr>
          </a:p>
        </p:txBody>
      </p:sp>
      <p:pic>
        <p:nvPicPr>
          <p:cNvPr id="4" name="Picture 4">
            <a:extLst>
              <a:ext uri="{FF2B5EF4-FFF2-40B4-BE49-F238E27FC236}">
                <a16:creationId xmlns:a16="http://schemas.microsoft.com/office/drawing/2014/main" id="{C2962474-2F23-456A-ADE0-ECB609B5D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0"/>
            <a:ext cx="810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14824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39938" name="Picture 2" descr="http://d1yboe6750e2cu.cloudfront.net/i/ee2f23c1387d2183f163f673f8f5f655407ba0af">
            <a:extLst>
              <a:ext uri="{FF2B5EF4-FFF2-40B4-BE49-F238E27FC236}">
                <a16:creationId xmlns:a16="http://schemas.microsoft.com/office/drawing/2014/main" id="{72FB5016-53A1-49C2-9786-CED413C0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0020"/>
            <a:ext cx="12083237" cy="656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37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775C-D88A-43D0-8AC3-91C45927E08B}"/>
              </a:ext>
            </a:extLst>
          </p:cNvPr>
          <p:cNvSpPr>
            <a:spLocks noGrp="1"/>
          </p:cNvSpPr>
          <p:nvPr>
            <p:ph type="title"/>
          </p:nvPr>
        </p:nvSpPr>
        <p:spPr/>
        <p:txBody>
          <a:bodyPr/>
          <a:lstStyle/>
          <a:p>
            <a:r>
              <a:rPr lang="en-US" dirty="0">
                <a:solidFill>
                  <a:schemeClr val="bg1"/>
                </a:solidFill>
                <a:latin typeface="Garamond" panose="02020404030301010803" pitchFamily="18" charset="0"/>
              </a:rPr>
              <a:t>ARDS adult </a:t>
            </a:r>
          </a:p>
        </p:txBody>
      </p:sp>
      <p:sp>
        <p:nvSpPr>
          <p:cNvPr id="3" name="Content Placeholder 2">
            <a:extLst>
              <a:ext uri="{FF2B5EF4-FFF2-40B4-BE49-F238E27FC236}">
                <a16:creationId xmlns:a16="http://schemas.microsoft.com/office/drawing/2014/main" id="{81BDA2C2-C250-4154-A04F-F4BE14B9E3E8}"/>
              </a:ext>
            </a:extLst>
          </p:cNvPr>
          <p:cNvSpPr>
            <a:spLocks noGrp="1"/>
          </p:cNvSpPr>
          <p:nvPr>
            <p:ph idx="1"/>
          </p:nvPr>
        </p:nvSpPr>
        <p:spPr>
          <a:xfrm>
            <a:off x="838200" y="1825625"/>
            <a:ext cx="3541295" cy="4351338"/>
          </a:xfrm>
        </p:spPr>
        <p:txBody>
          <a:bodyPr>
            <a:normAutofit fontScale="92500" lnSpcReduction="10000"/>
          </a:bodyPr>
          <a:lstStyle/>
          <a:p>
            <a:r>
              <a:rPr lang="en-US" dirty="0">
                <a:solidFill>
                  <a:schemeClr val="bg1"/>
                </a:solidFill>
                <a:latin typeface="Garamond" panose="02020404030301010803" pitchFamily="18" charset="0"/>
              </a:rPr>
              <a:t>Bilateral symmetric alveolar infiltrates that rapidly develop in a critically ill patient.</a:t>
            </a:r>
            <a:endParaRPr lang="ar-JO"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Patient in bad condition</a:t>
            </a:r>
            <a:br>
              <a:rPr lang="en-US" dirty="0">
                <a:solidFill>
                  <a:schemeClr val="bg1"/>
                </a:solidFill>
                <a:latin typeface="Garamond" panose="02020404030301010803" pitchFamily="18" charset="0"/>
              </a:rPr>
            </a:b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Intubation   </a:t>
            </a:r>
          </a:p>
          <a:p>
            <a:r>
              <a:rPr lang="en-US" dirty="0">
                <a:solidFill>
                  <a:schemeClr val="bg1"/>
                </a:solidFill>
                <a:latin typeface="Garamond" panose="02020404030301010803" pitchFamily="18" charset="0"/>
              </a:rPr>
              <a:t>Systemic illness not local ( sepsis not trauma )</a:t>
            </a:r>
          </a:p>
          <a:p>
            <a:pPr marL="0" indent="0">
              <a:buNone/>
            </a:pPr>
            <a:r>
              <a:rPr lang="en-US" dirty="0">
                <a:solidFill>
                  <a:schemeClr val="bg1"/>
                </a:solidFill>
                <a:latin typeface="Garamond" panose="02020404030301010803" pitchFamily="18" charset="0"/>
              </a:rPr>
              <a:t>Prognosis bad </a:t>
            </a:r>
          </a:p>
        </p:txBody>
      </p:sp>
      <p:pic>
        <p:nvPicPr>
          <p:cNvPr id="37890" name="Picture 2" descr="http://learningradiology.com/images/chestimages1/ARDS.JPG">
            <a:extLst>
              <a:ext uri="{FF2B5EF4-FFF2-40B4-BE49-F238E27FC236}">
                <a16:creationId xmlns:a16="http://schemas.microsoft.com/office/drawing/2014/main" id="{CB400AAA-924A-47A0-B284-4CAC957B9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211" y="0"/>
            <a:ext cx="74637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77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u="sng"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1024887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4B55-AF23-4CC5-A359-D57AAF25A7A3}"/>
              </a:ext>
            </a:extLst>
          </p:cNvPr>
          <p:cNvSpPr>
            <a:spLocks noGrp="1"/>
          </p:cNvSpPr>
          <p:nvPr>
            <p:ph type="title"/>
          </p:nvPr>
        </p:nvSpPr>
        <p:spPr/>
        <p:txBody>
          <a:bodyPr/>
          <a:lstStyle/>
          <a:p>
            <a:r>
              <a:rPr lang="en-US" dirty="0">
                <a:solidFill>
                  <a:schemeClr val="bg1"/>
                </a:solidFill>
                <a:latin typeface="Garamond" panose="02020404030301010803" pitchFamily="18" charset="0"/>
              </a:rPr>
              <a:t>Atelectasis </a:t>
            </a:r>
          </a:p>
        </p:txBody>
      </p:sp>
      <p:sp>
        <p:nvSpPr>
          <p:cNvPr id="3" name="Content Placeholder 2">
            <a:extLst>
              <a:ext uri="{FF2B5EF4-FFF2-40B4-BE49-F238E27FC236}">
                <a16:creationId xmlns:a16="http://schemas.microsoft.com/office/drawing/2014/main" id="{2DBBBE09-0977-4B4A-AC47-05D889779465}"/>
              </a:ext>
            </a:extLst>
          </p:cNvPr>
          <p:cNvSpPr>
            <a:spLocks noGrp="1"/>
          </p:cNvSpPr>
          <p:nvPr>
            <p:ph idx="1"/>
          </p:nvPr>
        </p:nvSpPr>
        <p:spPr>
          <a:xfrm>
            <a:off x="838200" y="1825625"/>
            <a:ext cx="3901699" cy="4351338"/>
          </a:xfrm>
        </p:spPr>
        <p:txBody>
          <a:bodyPr/>
          <a:lstStyle/>
          <a:p>
            <a:r>
              <a:rPr lang="en-US" dirty="0">
                <a:solidFill>
                  <a:schemeClr val="bg1"/>
                </a:solidFill>
                <a:latin typeface="Garamond" panose="02020404030301010803" pitchFamily="18" charset="0"/>
              </a:rPr>
              <a:t>Incomplete expansion of the lung parenchyma.</a:t>
            </a:r>
          </a:p>
          <a:p>
            <a:r>
              <a:rPr lang="en-US" dirty="0">
                <a:solidFill>
                  <a:schemeClr val="bg1"/>
                </a:solidFill>
                <a:latin typeface="Garamond" panose="02020404030301010803" pitchFamily="18" charset="0"/>
              </a:rPr>
              <a:t>It can involve a segment, a lobe or the whole lung (collapse).</a:t>
            </a:r>
          </a:p>
          <a:p>
            <a:r>
              <a:rPr lang="en-US" dirty="0">
                <a:solidFill>
                  <a:schemeClr val="bg1"/>
                </a:solidFill>
                <a:latin typeface="Garamond" panose="02020404030301010803" pitchFamily="18" charset="0"/>
              </a:rPr>
              <a:t>Post operative change </a:t>
            </a:r>
          </a:p>
          <a:p>
            <a:r>
              <a:rPr lang="en-US" dirty="0">
                <a:solidFill>
                  <a:schemeClr val="bg1"/>
                </a:solidFill>
                <a:latin typeface="Garamond" panose="02020404030301010803" pitchFamily="18" charset="0"/>
              </a:rPr>
              <a:t>Due to not use </a:t>
            </a:r>
          </a:p>
          <a:p>
            <a:r>
              <a:rPr lang="en-US" dirty="0">
                <a:solidFill>
                  <a:schemeClr val="bg1"/>
                </a:solidFill>
                <a:latin typeface="Garamond" panose="02020404030301010803" pitchFamily="18" charset="0"/>
              </a:rPr>
              <a:t>Double heart border sign </a:t>
            </a:r>
          </a:p>
        </p:txBody>
      </p:sp>
      <p:pic>
        <p:nvPicPr>
          <p:cNvPr id="4" name="Picture 5">
            <a:extLst>
              <a:ext uri="{FF2B5EF4-FFF2-40B4-BE49-F238E27FC236}">
                <a16:creationId xmlns:a16="http://schemas.microsoft.com/office/drawing/2014/main" id="{C00B4253-260D-43AF-B95B-11CB76AD1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785" y="0"/>
            <a:ext cx="74521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6" name="Straight Arrow Connector 5"/>
          <p:cNvCxnSpPr/>
          <p:nvPr/>
        </p:nvCxnSpPr>
        <p:spPr>
          <a:xfrm>
            <a:off x="10000343" y="2670629"/>
            <a:ext cx="116114" cy="943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506857" y="1596571"/>
            <a:ext cx="1349829" cy="72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Fissure </a:t>
            </a:r>
          </a:p>
          <a:p>
            <a:pPr algn="ctr"/>
            <a:r>
              <a:rPr lang="en-US" dirty="0"/>
              <a:t>Lower lobe</a:t>
            </a:r>
          </a:p>
        </p:txBody>
      </p:sp>
      <p:sp>
        <p:nvSpPr>
          <p:cNvPr id="8" name="Freeform 7"/>
          <p:cNvSpPr/>
          <p:nvPr/>
        </p:nvSpPr>
        <p:spPr>
          <a:xfrm>
            <a:off x="9753600" y="3106057"/>
            <a:ext cx="1349829" cy="2177143"/>
          </a:xfrm>
          <a:custGeom>
            <a:avLst/>
            <a:gdLst>
              <a:gd name="connsiteX0" fmla="*/ 0 w 1349829"/>
              <a:gd name="connsiteY0" fmla="*/ 0 h 2177143"/>
              <a:gd name="connsiteX1" fmla="*/ 101600 w 1349829"/>
              <a:gd name="connsiteY1" fmla="*/ 217714 h 2177143"/>
              <a:gd name="connsiteX2" fmla="*/ 261257 w 1349829"/>
              <a:gd name="connsiteY2" fmla="*/ 522514 h 2177143"/>
              <a:gd name="connsiteX3" fmla="*/ 319314 w 1349829"/>
              <a:gd name="connsiteY3" fmla="*/ 595086 h 2177143"/>
              <a:gd name="connsiteX4" fmla="*/ 406400 w 1349829"/>
              <a:gd name="connsiteY4" fmla="*/ 725714 h 2177143"/>
              <a:gd name="connsiteX5" fmla="*/ 508000 w 1349829"/>
              <a:gd name="connsiteY5" fmla="*/ 870857 h 2177143"/>
              <a:gd name="connsiteX6" fmla="*/ 537029 w 1349829"/>
              <a:gd name="connsiteY6" fmla="*/ 928914 h 2177143"/>
              <a:gd name="connsiteX7" fmla="*/ 638629 w 1349829"/>
              <a:gd name="connsiteY7" fmla="*/ 1001486 h 2177143"/>
              <a:gd name="connsiteX8" fmla="*/ 653143 w 1349829"/>
              <a:gd name="connsiteY8" fmla="*/ 1045029 h 2177143"/>
              <a:gd name="connsiteX9" fmla="*/ 740229 w 1349829"/>
              <a:gd name="connsiteY9" fmla="*/ 1103086 h 2177143"/>
              <a:gd name="connsiteX10" fmla="*/ 783771 w 1349829"/>
              <a:gd name="connsiteY10" fmla="*/ 1132114 h 2177143"/>
              <a:gd name="connsiteX11" fmla="*/ 870857 w 1349829"/>
              <a:gd name="connsiteY11" fmla="*/ 1204686 h 2177143"/>
              <a:gd name="connsiteX12" fmla="*/ 957943 w 1349829"/>
              <a:gd name="connsiteY12" fmla="*/ 1262743 h 2177143"/>
              <a:gd name="connsiteX13" fmla="*/ 1001486 w 1349829"/>
              <a:gd name="connsiteY13" fmla="*/ 1291772 h 2177143"/>
              <a:gd name="connsiteX14" fmla="*/ 1045029 w 1349829"/>
              <a:gd name="connsiteY14" fmla="*/ 1320800 h 2177143"/>
              <a:gd name="connsiteX15" fmla="*/ 1132114 w 1349829"/>
              <a:gd name="connsiteY15" fmla="*/ 1393372 h 2177143"/>
              <a:gd name="connsiteX16" fmla="*/ 1146629 w 1349829"/>
              <a:gd name="connsiteY16" fmla="*/ 1436914 h 2177143"/>
              <a:gd name="connsiteX17" fmla="*/ 1175657 w 1349829"/>
              <a:gd name="connsiteY17" fmla="*/ 1538514 h 2177143"/>
              <a:gd name="connsiteX18" fmla="*/ 1219200 w 1349829"/>
              <a:gd name="connsiteY18" fmla="*/ 1712686 h 2177143"/>
              <a:gd name="connsiteX19" fmla="*/ 1248229 w 1349829"/>
              <a:gd name="connsiteY19" fmla="*/ 1756229 h 2177143"/>
              <a:gd name="connsiteX20" fmla="*/ 1306286 w 1349829"/>
              <a:gd name="connsiteY20" fmla="*/ 1886857 h 2177143"/>
              <a:gd name="connsiteX21" fmla="*/ 1335314 w 1349829"/>
              <a:gd name="connsiteY21" fmla="*/ 1973943 h 2177143"/>
              <a:gd name="connsiteX22" fmla="*/ 1349829 w 1349829"/>
              <a:gd name="connsiteY22" fmla="*/ 2017486 h 2177143"/>
              <a:gd name="connsiteX23" fmla="*/ 1335314 w 1349829"/>
              <a:gd name="connsiteY23" fmla="*/ 2162629 h 2177143"/>
              <a:gd name="connsiteX24" fmla="*/ 1291771 w 1349829"/>
              <a:gd name="connsiteY24" fmla="*/ 2177143 h 2177143"/>
              <a:gd name="connsiteX25" fmla="*/ 1204686 w 1349829"/>
              <a:gd name="connsiteY25" fmla="*/ 2162629 h 2177143"/>
              <a:gd name="connsiteX26" fmla="*/ 1161143 w 1349829"/>
              <a:gd name="connsiteY26" fmla="*/ 2148114 h 2177143"/>
              <a:gd name="connsiteX27" fmla="*/ 1074057 w 1349829"/>
              <a:gd name="connsiteY27" fmla="*/ 2090057 h 2177143"/>
              <a:gd name="connsiteX28" fmla="*/ 1030514 w 1349829"/>
              <a:gd name="connsiteY28" fmla="*/ 2075543 h 2177143"/>
              <a:gd name="connsiteX29" fmla="*/ 986971 w 1349829"/>
              <a:gd name="connsiteY29" fmla="*/ 2046514 h 2177143"/>
              <a:gd name="connsiteX30" fmla="*/ 943429 w 1349829"/>
              <a:gd name="connsiteY30" fmla="*/ 2002972 h 2177143"/>
              <a:gd name="connsiteX31" fmla="*/ 899886 w 1349829"/>
              <a:gd name="connsiteY31" fmla="*/ 1988457 h 2177143"/>
              <a:gd name="connsiteX32" fmla="*/ 856343 w 1349829"/>
              <a:gd name="connsiteY32" fmla="*/ 1959429 h 2177143"/>
              <a:gd name="connsiteX33" fmla="*/ 754743 w 1349829"/>
              <a:gd name="connsiteY33" fmla="*/ 1930400 h 2177143"/>
              <a:gd name="connsiteX34" fmla="*/ 711200 w 1349829"/>
              <a:gd name="connsiteY34" fmla="*/ 1915886 h 2177143"/>
              <a:gd name="connsiteX35" fmla="*/ 667657 w 1349829"/>
              <a:gd name="connsiteY35" fmla="*/ 1886857 h 2177143"/>
              <a:gd name="connsiteX36" fmla="*/ 609600 w 1349829"/>
              <a:gd name="connsiteY36" fmla="*/ 1872343 h 2177143"/>
              <a:gd name="connsiteX37" fmla="*/ 566057 w 1349829"/>
              <a:gd name="connsiteY37" fmla="*/ 1857829 h 2177143"/>
              <a:gd name="connsiteX38" fmla="*/ 464457 w 1349829"/>
              <a:gd name="connsiteY38" fmla="*/ 1814286 h 2177143"/>
              <a:gd name="connsiteX39" fmla="*/ 391886 w 1349829"/>
              <a:gd name="connsiteY39" fmla="*/ 1785257 h 2177143"/>
              <a:gd name="connsiteX40" fmla="*/ 304800 w 1349829"/>
              <a:gd name="connsiteY40" fmla="*/ 1756229 h 2177143"/>
              <a:gd name="connsiteX41" fmla="*/ 261257 w 1349829"/>
              <a:gd name="connsiteY41" fmla="*/ 1741714 h 2177143"/>
              <a:gd name="connsiteX42" fmla="*/ 174171 w 1349829"/>
              <a:gd name="connsiteY42" fmla="*/ 1712686 h 2177143"/>
              <a:gd name="connsiteX43" fmla="*/ 145143 w 1349829"/>
              <a:gd name="connsiteY43" fmla="*/ 1712686 h 217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49829" h="2177143">
                <a:moveTo>
                  <a:pt x="0" y="0"/>
                </a:moveTo>
                <a:cubicBezTo>
                  <a:pt x="84158" y="252473"/>
                  <a:pt x="-4403" y="24982"/>
                  <a:pt x="101600" y="217714"/>
                </a:cubicBezTo>
                <a:cubicBezTo>
                  <a:pt x="142795" y="292615"/>
                  <a:pt x="205726" y="439218"/>
                  <a:pt x="261257" y="522514"/>
                </a:cubicBezTo>
                <a:cubicBezTo>
                  <a:pt x="278441" y="548290"/>
                  <a:pt x="301308" y="569877"/>
                  <a:pt x="319314" y="595086"/>
                </a:cubicBezTo>
                <a:cubicBezTo>
                  <a:pt x="349731" y="637670"/>
                  <a:pt x="379476" y="680840"/>
                  <a:pt x="406400" y="725714"/>
                </a:cubicBezTo>
                <a:cubicBezTo>
                  <a:pt x="569244" y="997122"/>
                  <a:pt x="318816" y="587083"/>
                  <a:pt x="508000" y="870857"/>
                </a:cubicBezTo>
                <a:cubicBezTo>
                  <a:pt x="520002" y="888860"/>
                  <a:pt x="524453" y="911308"/>
                  <a:pt x="537029" y="928914"/>
                </a:cubicBezTo>
                <a:cubicBezTo>
                  <a:pt x="569720" y="974682"/>
                  <a:pt x="589778" y="977060"/>
                  <a:pt x="638629" y="1001486"/>
                </a:cubicBezTo>
                <a:cubicBezTo>
                  <a:pt x="643467" y="1016000"/>
                  <a:pt x="642325" y="1034211"/>
                  <a:pt x="653143" y="1045029"/>
                </a:cubicBezTo>
                <a:cubicBezTo>
                  <a:pt x="677813" y="1069699"/>
                  <a:pt x="711200" y="1083734"/>
                  <a:pt x="740229" y="1103086"/>
                </a:cubicBezTo>
                <a:lnTo>
                  <a:pt x="783771" y="1132114"/>
                </a:lnTo>
                <a:cubicBezTo>
                  <a:pt x="939372" y="1235848"/>
                  <a:pt x="703218" y="1074301"/>
                  <a:pt x="870857" y="1204686"/>
                </a:cubicBezTo>
                <a:cubicBezTo>
                  <a:pt x="898396" y="1226105"/>
                  <a:pt x="928914" y="1243391"/>
                  <a:pt x="957943" y="1262743"/>
                </a:cubicBezTo>
                <a:lnTo>
                  <a:pt x="1001486" y="1291772"/>
                </a:lnTo>
                <a:cubicBezTo>
                  <a:pt x="1016000" y="1301448"/>
                  <a:pt x="1032694" y="1308465"/>
                  <a:pt x="1045029" y="1320800"/>
                </a:cubicBezTo>
                <a:cubicBezTo>
                  <a:pt x="1100906" y="1376678"/>
                  <a:pt x="1071492" y="1352957"/>
                  <a:pt x="1132114" y="1393372"/>
                </a:cubicBezTo>
                <a:cubicBezTo>
                  <a:pt x="1136952" y="1407886"/>
                  <a:pt x="1142426" y="1422203"/>
                  <a:pt x="1146629" y="1436914"/>
                </a:cubicBezTo>
                <a:cubicBezTo>
                  <a:pt x="1183087" y="1564514"/>
                  <a:pt x="1140851" y="1434096"/>
                  <a:pt x="1175657" y="1538514"/>
                </a:cubicBezTo>
                <a:cubicBezTo>
                  <a:pt x="1182912" y="1582045"/>
                  <a:pt x="1193642" y="1674350"/>
                  <a:pt x="1219200" y="1712686"/>
                </a:cubicBezTo>
                <a:lnTo>
                  <a:pt x="1248229" y="1756229"/>
                </a:lnTo>
                <a:cubicBezTo>
                  <a:pt x="1282773" y="1859863"/>
                  <a:pt x="1260284" y="1817855"/>
                  <a:pt x="1306286" y="1886857"/>
                </a:cubicBezTo>
                <a:lnTo>
                  <a:pt x="1335314" y="1973943"/>
                </a:lnTo>
                <a:lnTo>
                  <a:pt x="1349829" y="2017486"/>
                </a:lnTo>
                <a:cubicBezTo>
                  <a:pt x="1344991" y="2065867"/>
                  <a:pt x="1351931" y="2116934"/>
                  <a:pt x="1335314" y="2162629"/>
                </a:cubicBezTo>
                <a:cubicBezTo>
                  <a:pt x="1330085" y="2177007"/>
                  <a:pt x="1307070" y="2177143"/>
                  <a:pt x="1291771" y="2177143"/>
                </a:cubicBezTo>
                <a:cubicBezTo>
                  <a:pt x="1262342" y="2177143"/>
                  <a:pt x="1233714" y="2167467"/>
                  <a:pt x="1204686" y="2162629"/>
                </a:cubicBezTo>
                <a:cubicBezTo>
                  <a:pt x="1190172" y="2157791"/>
                  <a:pt x="1174517" y="2155544"/>
                  <a:pt x="1161143" y="2148114"/>
                </a:cubicBezTo>
                <a:cubicBezTo>
                  <a:pt x="1130645" y="2131171"/>
                  <a:pt x="1107155" y="2101089"/>
                  <a:pt x="1074057" y="2090057"/>
                </a:cubicBezTo>
                <a:lnTo>
                  <a:pt x="1030514" y="2075543"/>
                </a:lnTo>
                <a:cubicBezTo>
                  <a:pt x="1016000" y="2065867"/>
                  <a:pt x="1000372" y="2057681"/>
                  <a:pt x="986971" y="2046514"/>
                </a:cubicBezTo>
                <a:cubicBezTo>
                  <a:pt x="971203" y="2033374"/>
                  <a:pt x="960508" y="2014358"/>
                  <a:pt x="943429" y="2002972"/>
                </a:cubicBezTo>
                <a:cubicBezTo>
                  <a:pt x="930699" y="1994485"/>
                  <a:pt x="913570" y="1995299"/>
                  <a:pt x="899886" y="1988457"/>
                </a:cubicBezTo>
                <a:cubicBezTo>
                  <a:pt x="884284" y="1980656"/>
                  <a:pt x="871945" y="1967230"/>
                  <a:pt x="856343" y="1959429"/>
                </a:cubicBezTo>
                <a:cubicBezTo>
                  <a:pt x="833138" y="1947826"/>
                  <a:pt x="776452" y="1936603"/>
                  <a:pt x="754743" y="1930400"/>
                </a:cubicBezTo>
                <a:cubicBezTo>
                  <a:pt x="740032" y="1926197"/>
                  <a:pt x="725714" y="1920724"/>
                  <a:pt x="711200" y="1915886"/>
                </a:cubicBezTo>
                <a:cubicBezTo>
                  <a:pt x="696686" y="1906210"/>
                  <a:pt x="683691" y="1893729"/>
                  <a:pt x="667657" y="1886857"/>
                </a:cubicBezTo>
                <a:cubicBezTo>
                  <a:pt x="649322" y="1878999"/>
                  <a:pt x="628780" y="1877823"/>
                  <a:pt x="609600" y="1872343"/>
                </a:cubicBezTo>
                <a:cubicBezTo>
                  <a:pt x="594889" y="1868140"/>
                  <a:pt x="580571" y="1862667"/>
                  <a:pt x="566057" y="1857829"/>
                </a:cubicBezTo>
                <a:cubicBezTo>
                  <a:pt x="489523" y="1806806"/>
                  <a:pt x="558184" y="1845528"/>
                  <a:pt x="464457" y="1814286"/>
                </a:cubicBezTo>
                <a:cubicBezTo>
                  <a:pt x="439740" y="1806047"/>
                  <a:pt x="416371" y="1794161"/>
                  <a:pt x="391886" y="1785257"/>
                </a:cubicBezTo>
                <a:cubicBezTo>
                  <a:pt x="363129" y="1774800"/>
                  <a:pt x="333829" y="1765905"/>
                  <a:pt x="304800" y="1756229"/>
                </a:cubicBezTo>
                <a:lnTo>
                  <a:pt x="261257" y="1741714"/>
                </a:lnTo>
                <a:lnTo>
                  <a:pt x="174171" y="1712686"/>
                </a:lnTo>
                <a:cubicBezTo>
                  <a:pt x="124138" y="1696009"/>
                  <a:pt x="119811" y="1687354"/>
                  <a:pt x="145143" y="17126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1184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Types of lung parenchymal diseases</a:t>
            </a:r>
          </a:p>
        </p:txBody>
      </p:sp>
      <p:sp>
        <p:nvSpPr>
          <p:cNvPr id="3" name="Content Placeholder 2"/>
          <p:cNvSpPr>
            <a:spLocks noGrp="1"/>
          </p:cNvSpPr>
          <p:nvPr>
            <p:ph idx="1"/>
          </p:nvPr>
        </p:nvSpPr>
        <p:spPr/>
        <p:txBody>
          <a:bodyPr>
            <a:normAutofit fontScale="92500"/>
          </a:bodyPr>
          <a:lstStyle/>
          <a:p>
            <a:r>
              <a:rPr lang="en-US" sz="3600" b="1" dirty="0">
                <a:solidFill>
                  <a:schemeClr val="bg1"/>
                </a:solidFill>
                <a:latin typeface="Garamond" panose="02020404030301010803" pitchFamily="18" charset="0"/>
              </a:rPr>
              <a:t>Alveolar / Airspace disease</a:t>
            </a:r>
          </a:p>
          <a:p>
            <a:pPr lvl="1"/>
            <a:r>
              <a:rPr lang="en-US" sz="3200" dirty="0">
                <a:solidFill>
                  <a:schemeClr val="bg1"/>
                </a:solidFill>
                <a:latin typeface="Garamond" panose="02020404030301010803" pitchFamily="18" charset="0"/>
              </a:rPr>
              <a:t>The distal airways and alveoli are abnormally filled with material (e.g. pus, water, cells, protein…) which will alter the density of lungs on CXR into ill defined opacities or consolidation.</a:t>
            </a:r>
          </a:p>
          <a:p>
            <a:pPr marL="457200" lvl="1" indent="0">
              <a:buNone/>
            </a:pPr>
            <a:endParaRPr lang="en-US" sz="3200"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Interstitial</a:t>
            </a:r>
            <a:r>
              <a:rPr lang="en-US" sz="3600"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disease</a:t>
            </a:r>
          </a:p>
          <a:p>
            <a:pPr lvl="1"/>
            <a:r>
              <a:rPr lang="en-US" sz="3200" dirty="0">
                <a:solidFill>
                  <a:schemeClr val="bg1"/>
                </a:solidFill>
                <a:latin typeface="Garamond" panose="02020404030301010803" pitchFamily="18" charset="0"/>
              </a:rPr>
              <a:t>The disease process is outside the alveoli and airways (in the </a:t>
            </a:r>
            <a:r>
              <a:rPr lang="en-US" sz="3200" dirty="0" err="1">
                <a:solidFill>
                  <a:schemeClr val="bg1"/>
                </a:solidFill>
                <a:latin typeface="Garamond" panose="02020404030301010803" pitchFamily="18" charset="0"/>
              </a:rPr>
              <a:t>interstitium</a:t>
            </a:r>
            <a:r>
              <a:rPr lang="en-US" sz="3200" dirty="0">
                <a:solidFill>
                  <a:schemeClr val="bg1"/>
                </a:solidFill>
                <a:latin typeface="Garamond" panose="02020404030301010803" pitchFamily="18" charset="0"/>
              </a:rPr>
              <a:t>). Seen on CXR as lines (reticular pattern) or dots (nodular pattern), or the combination of both (reticulonodular).</a:t>
            </a:r>
          </a:p>
          <a:p>
            <a:pPr marL="0" indent="0">
              <a:buNone/>
            </a:pPr>
            <a:endParaRPr lang="en-US" sz="36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520341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4B55-AF23-4CC5-A359-D57AAF25A7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BBBE09-0977-4B4A-AC47-05D889779465}"/>
              </a:ext>
            </a:extLst>
          </p:cNvPr>
          <p:cNvSpPr>
            <a:spLocks noGrp="1"/>
          </p:cNvSpPr>
          <p:nvPr>
            <p:ph idx="1"/>
          </p:nvPr>
        </p:nvSpPr>
        <p:spPr>
          <a:xfrm>
            <a:off x="838200" y="1825625"/>
            <a:ext cx="10515600" cy="4351338"/>
          </a:xfrm>
        </p:spPr>
        <p:txBody>
          <a:bodyPr>
            <a:normAutofit fontScale="92500" lnSpcReduction="10000"/>
          </a:bodyPr>
          <a:lstStyle/>
          <a:p>
            <a:pPr marL="0" indent="0">
              <a:buNone/>
            </a:pPr>
            <a:r>
              <a:rPr lang="en-US" sz="3600" dirty="0">
                <a:solidFill>
                  <a:schemeClr val="bg1"/>
                </a:solidFill>
                <a:latin typeface="Garamond" panose="02020404030301010803" pitchFamily="18" charset="0"/>
              </a:rPr>
              <a:t>CXR signs of atelectasis include:</a:t>
            </a:r>
          </a:p>
          <a:p>
            <a:r>
              <a:rPr lang="en-US" sz="3600" dirty="0">
                <a:solidFill>
                  <a:schemeClr val="bg1"/>
                </a:solidFill>
                <a:latin typeface="Garamond" panose="02020404030301010803" pitchFamily="18" charset="0"/>
              </a:rPr>
              <a:t>Increased density (opacity) of the atelectatic part of lung.</a:t>
            </a:r>
          </a:p>
          <a:p>
            <a:r>
              <a:rPr lang="en-US" sz="3600" dirty="0">
                <a:solidFill>
                  <a:schemeClr val="bg1"/>
                </a:solidFill>
                <a:latin typeface="Garamond" panose="02020404030301010803" pitchFamily="18" charset="0"/>
              </a:rPr>
              <a:t>Upward displacement of the ipsilateral hemidiaphragm towards the involved part of lung.</a:t>
            </a:r>
          </a:p>
          <a:p>
            <a:r>
              <a:rPr lang="en-US" sz="3600" dirty="0">
                <a:solidFill>
                  <a:schemeClr val="bg1"/>
                </a:solidFill>
                <a:latin typeface="Garamond" panose="02020404030301010803" pitchFamily="18" charset="0"/>
              </a:rPr>
              <a:t>Displacement of the fissures towards the area of atelectasis.</a:t>
            </a:r>
          </a:p>
          <a:p>
            <a:r>
              <a:rPr lang="en-US" sz="3600" dirty="0">
                <a:solidFill>
                  <a:schemeClr val="bg1"/>
                </a:solidFill>
                <a:latin typeface="Garamond" panose="02020404030301010803" pitchFamily="18" charset="0"/>
              </a:rPr>
              <a:t>Loss of lung volume.</a:t>
            </a:r>
          </a:p>
          <a:p>
            <a:r>
              <a:rPr lang="en-US" sz="3600" dirty="0">
                <a:solidFill>
                  <a:schemeClr val="bg1"/>
                </a:solidFill>
                <a:latin typeface="Garamond" panose="02020404030301010803" pitchFamily="18" charset="0"/>
              </a:rPr>
              <a:t>Mediastinal and tracheal shift towards the involved lung (esp. in case of total collapse).</a:t>
            </a:r>
          </a:p>
        </p:txBody>
      </p:sp>
    </p:spTree>
    <p:extLst>
      <p:ext uri="{BB962C8B-B14F-4D97-AF65-F5344CB8AC3E}">
        <p14:creationId xmlns:p14="http://schemas.microsoft.com/office/powerpoint/2010/main" val="390643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32B8-F452-44F7-A0A3-B3FA93047BF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F1727EF-B04C-4EE3-A918-5FE5F14B71B2}"/>
              </a:ext>
            </a:extLst>
          </p:cNvPr>
          <p:cNvSpPr>
            <a:spLocks noGrp="1"/>
          </p:cNvSpPr>
          <p:nvPr>
            <p:ph idx="1"/>
          </p:nvPr>
        </p:nvSpPr>
        <p:spPr>
          <a:xfrm>
            <a:off x="838200" y="1825625"/>
            <a:ext cx="5667400" cy="4351338"/>
          </a:xfrm>
        </p:spPr>
        <p:txBody>
          <a:bodyPr/>
          <a:lstStyle/>
          <a:p>
            <a:r>
              <a:rPr lang="en-US" dirty="0">
                <a:solidFill>
                  <a:schemeClr val="bg1"/>
                </a:solidFill>
                <a:latin typeface="Garamond" panose="02020404030301010803" pitchFamily="18" charset="0"/>
              </a:rPr>
              <a:t>Dense opacity at the right upper lung zone.</a:t>
            </a:r>
          </a:p>
          <a:p>
            <a:r>
              <a:rPr lang="en-US" dirty="0">
                <a:solidFill>
                  <a:schemeClr val="bg1"/>
                </a:solidFill>
                <a:latin typeface="Garamond" panose="02020404030301010803" pitchFamily="18" charset="0"/>
              </a:rPr>
              <a:t>Upward displacement of the right minor fissure. </a:t>
            </a:r>
          </a:p>
          <a:p>
            <a:r>
              <a:rPr lang="en-US" dirty="0">
                <a:solidFill>
                  <a:schemeClr val="bg1"/>
                </a:solidFill>
                <a:latin typeface="Garamond" panose="02020404030301010803" pitchFamily="18" charset="0"/>
              </a:rPr>
              <a:t>Upward displacement of the right hemidiaphragm.</a:t>
            </a:r>
          </a:p>
          <a:p>
            <a:r>
              <a:rPr lang="en-US" dirty="0">
                <a:solidFill>
                  <a:schemeClr val="bg1"/>
                </a:solidFill>
                <a:latin typeface="Garamond" panose="02020404030301010803" pitchFamily="18" charset="0"/>
              </a:rPr>
              <a:t>Slight decrease of the right lung volume. ( most common)</a:t>
            </a:r>
          </a:p>
          <a:p>
            <a:endParaRPr lang="en-US" dirty="0">
              <a:solidFill>
                <a:schemeClr val="bg1"/>
              </a:solidFill>
              <a:latin typeface="Garamond" panose="02020404030301010803" pitchFamily="18" charset="0"/>
            </a:endParaRPr>
          </a:p>
        </p:txBody>
      </p:sp>
      <p:pic>
        <p:nvPicPr>
          <p:cNvPr id="4" name="Picture 3">
            <a:extLst>
              <a:ext uri="{FF2B5EF4-FFF2-40B4-BE49-F238E27FC236}">
                <a16:creationId xmlns:a16="http://schemas.microsoft.com/office/drawing/2014/main" id="{F9274615-C8BC-4608-A4E6-36C7165F724A}"/>
              </a:ext>
            </a:extLst>
          </p:cNvPr>
          <p:cNvPicPr>
            <a:picLocks noChangeAspect="1"/>
          </p:cNvPicPr>
          <p:nvPr/>
        </p:nvPicPr>
        <p:blipFill>
          <a:blip r:embed="rId3"/>
          <a:stretch>
            <a:fillRect/>
          </a:stretch>
        </p:blipFill>
        <p:spPr>
          <a:xfrm>
            <a:off x="6504781" y="937482"/>
            <a:ext cx="5687219" cy="5239481"/>
          </a:xfrm>
          <a:prstGeom prst="rect">
            <a:avLst/>
          </a:prstGeom>
        </p:spPr>
      </p:pic>
      <p:sp>
        <p:nvSpPr>
          <p:cNvPr id="6" name="Donut 5"/>
          <p:cNvSpPr/>
          <p:nvPr/>
        </p:nvSpPr>
        <p:spPr>
          <a:xfrm>
            <a:off x="8985532" y="2467429"/>
            <a:ext cx="436619" cy="53702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0031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32B8-F452-44F7-A0A3-B3FA93047B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1727EF-B04C-4EE3-A918-5FE5F14B71B2}"/>
              </a:ext>
            </a:extLst>
          </p:cNvPr>
          <p:cNvSpPr>
            <a:spLocks noGrp="1"/>
          </p:cNvSpPr>
          <p:nvPr>
            <p:ph idx="1"/>
          </p:nvPr>
        </p:nvSpPr>
        <p:spPr>
          <a:xfrm>
            <a:off x="838200" y="1825624"/>
            <a:ext cx="4495800" cy="5032375"/>
          </a:xfrm>
        </p:spPr>
        <p:txBody>
          <a:bodyPr/>
          <a:lstStyle/>
          <a:p>
            <a:r>
              <a:rPr lang="en-US" dirty="0">
                <a:solidFill>
                  <a:schemeClr val="bg1"/>
                </a:solidFill>
                <a:latin typeface="Garamond" panose="02020404030301010803" pitchFamily="18" charset="0"/>
              </a:rPr>
              <a:t>Dense opacity overlying the left lung field.</a:t>
            </a:r>
          </a:p>
          <a:p>
            <a:r>
              <a:rPr lang="en-US" dirty="0">
                <a:solidFill>
                  <a:schemeClr val="bg1"/>
                </a:solidFill>
                <a:latin typeface="Garamond" panose="02020404030301010803" pitchFamily="18" charset="0"/>
              </a:rPr>
              <a:t>Upward displacement of the left hemidiaphragm.</a:t>
            </a:r>
          </a:p>
          <a:p>
            <a:r>
              <a:rPr lang="en-US" dirty="0">
                <a:solidFill>
                  <a:schemeClr val="bg1"/>
                </a:solidFill>
                <a:latin typeface="Garamond" panose="02020404030301010803" pitchFamily="18" charset="0"/>
              </a:rPr>
              <a:t>Slight decrease of the left lung volume.</a:t>
            </a:r>
          </a:p>
          <a:p>
            <a:r>
              <a:rPr lang="en-US" dirty="0">
                <a:solidFill>
                  <a:schemeClr val="bg1"/>
                </a:solidFill>
                <a:latin typeface="Garamond" panose="02020404030301010803" pitchFamily="18" charset="0"/>
              </a:rPr>
              <a:t>Trachea shift </a:t>
            </a:r>
          </a:p>
          <a:p>
            <a:r>
              <a:rPr lang="en-US" dirty="0">
                <a:solidFill>
                  <a:schemeClr val="bg1"/>
                </a:solidFill>
                <a:latin typeface="Garamond" panose="02020404030301010803" pitchFamily="18" charset="0"/>
              </a:rPr>
              <a:t>Left lung collapse</a:t>
            </a:r>
          </a:p>
        </p:txBody>
      </p:sp>
      <p:pic>
        <p:nvPicPr>
          <p:cNvPr id="13314" name="Picture 2" descr="https://images.radiopaedia.org/images/30376192/cfe7d7d6ec18d63b017ba18f354d81_jumbo.jpeg">
            <a:extLst>
              <a:ext uri="{FF2B5EF4-FFF2-40B4-BE49-F238E27FC236}">
                <a16:creationId xmlns:a16="http://schemas.microsoft.com/office/drawing/2014/main" id="{31EFCF31-EFA1-4A8C-842E-318C1E2D0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40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8C59-52BC-4A85-9A6D-A1D69EF159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BA15B4-23EF-43F8-88D7-CFC17588946B}"/>
              </a:ext>
            </a:extLst>
          </p:cNvPr>
          <p:cNvSpPr>
            <a:spLocks noGrp="1"/>
          </p:cNvSpPr>
          <p:nvPr>
            <p:ph idx="1"/>
          </p:nvPr>
        </p:nvSpPr>
        <p:spPr/>
        <p:txBody>
          <a:bodyPr/>
          <a:lstStyle/>
          <a:p>
            <a:endParaRPr lang="en-US"/>
          </a:p>
        </p:txBody>
      </p:sp>
      <p:pic>
        <p:nvPicPr>
          <p:cNvPr id="14338" name="Picture 2" descr="https://images.radiopaedia.org/images/30376311/a0577bfe7199e890701e99510d093f_big_gallery.jpeg">
            <a:extLst>
              <a:ext uri="{FF2B5EF4-FFF2-40B4-BE49-F238E27FC236}">
                <a16:creationId xmlns:a16="http://schemas.microsoft.com/office/drawing/2014/main" id="{9C32C944-F680-4B2D-B35B-DF9C4C7F1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4969"/>
            <a:ext cx="600075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mages.radiopaedia.org/images/30376336/81334540a9df123444b7b74ae6ab7d_big_gallery.jpeg">
            <a:extLst>
              <a:ext uri="{FF2B5EF4-FFF2-40B4-BE49-F238E27FC236}">
                <a16:creationId xmlns:a16="http://schemas.microsoft.com/office/drawing/2014/main" id="{6673E447-BF18-44A0-913C-5BE77420C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464969"/>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8360229" y="1640114"/>
            <a:ext cx="1902189" cy="2685143"/>
          </a:xfrm>
          <a:custGeom>
            <a:avLst/>
            <a:gdLst>
              <a:gd name="connsiteX0" fmla="*/ 0 w 1902189"/>
              <a:gd name="connsiteY0" fmla="*/ 2612572 h 2685143"/>
              <a:gd name="connsiteX1" fmla="*/ 29028 w 1902189"/>
              <a:gd name="connsiteY1" fmla="*/ 2496457 h 2685143"/>
              <a:gd name="connsiteX2" fmla="*/ 449942 w 1902189"/>
              <a:gd name="connsiteY2" fmla="*/ 1727200 h 2685143"/>
              <a:gd name="connsiteX3" fmla="*/ 653142 w 1902189"/>
              <a:gd name="connsiteY3" fmla="*/ 1465943 h 2685143"/>
              <a:gd name="connsiteX4" fmla="*/ 754742 w 1902189"/>
              <a:gd name="connsiteY4" fmla="*/ 1306286 h 2685143"/>
              <a:gd name="connsiteX5" fmla="*/ 899885 w 1902189"/>
              <a:gd name="connsiteY5" fmla="*/ 1190172 h 2685143"/>
              <a:gd name="connsiteX6" fmla="*/ 1001485 w 1902189"/>
              <a:gd name="connsiteY6" fmla="*/ 1088572 h 2685143"/>
              <a:gd name="connsiteX7" fmla="*/ 1103085 w 1902189"/>
              <a:gd name="connsiteY7" fmla="*/ 1016000 h 2685143"/>
              <a:gd name="connsiteX8" fmla="*/ 1204685 w 1902189"/>
              <a:gd name="connsiteY8" fmla="*/ 928915 h 2685143"/>
              <a:gd name="connsiteX9" fmla="*/ 1262742 w 1902189"/>
              <a:gd name="connsiteY9" fmla="*/ 885372 h 2685143"/>
              <a:gd name="connsiteX10" fmla="*/ 1291771 w 1902189"/>
              <a:gd name="connsiteY10" fmla="*/ 841829 h 2685143"/>
              <a:gd name="connsiteX11" fmla="*/ 1349828 w 1902189"/>
              <a:gd name="connsiteY11" fmla="*/ 812800 h 2685143"/>
              <a:gd name="connsiteX12" fmla="*/ 1436914 w 1902189"/>
              <a:gd name="connsiteY12" fmla="*/ 754743 h 2685143"/>
              <a:gd name="connsiteX13" fmla="*/ 1494971 w 1902189"/>
              <a:gd name="connsiteY13" fmla="*/ 667657 h 2685143"/>
              <a:gd name="connsiteX14" fmla="*/ 1509485 w 1902189"/>
              <a:gd name="connsiteY14" fmla="*/ 566057 h 2685143"/>
              <a:gd name="connsiteX15" fmla="*/ 1524000 w 1902189"/>
              <a:gd name="connsiteY15" fmla="*/ 522515 h 2685143"/>
              <a:gd name="connsiteX16" fmla="*/ 1596571 w 1902189"/>
              <a:gd name="connsiteY16" fmla="*/ 377372 h 2685143"/>
              <a:gd name="connsiteX17" fmla="*/ 1654628 w 1902189"/>
              <a:gd name="connsiteY17" fmla="*/ 246743 h 2685143"/>
              <a:gd name="connsiteX18" fmla="*/ 1712685 w 1902189"/>
              <a:gd name="connsiteY18" fmla="*/ 188686 h 2685143"/>
              <a:gd name="connsiteX19" fmla="*/ 1741714 w 1902189"/>
              <a:gd name="connsiteY19" fmla="*/ 145143 h 2685143"/>
              <a:gd name="connsiteX20" fmla="*/ 1843314 w 1902189"/>
              <a:gd name="connsiteY20" fmla="*/ 116115 h 2685143"/>
              <a:gd name="connsiteX21" fmla="*/ 1901371 w 1902189"/>
              <a:gd name="connsiteY21" fmla="*/ 43543 h 2685143"/>
              <a:gd name="connsiteX22" fmla="*/ 1872342 w 1902189"/>
              <a:gd name="connsiteY22" fmla="*/ 0 h 2685143"/>
              <a:gd name="connsiteX23" fmla="*/ 1727200 w 1902189"/>
              <a:gd name="connsiteY23" fmla="*/ 29029 h 2685143"/>
              <a:gd name="connsiteX24" fmla="*/ 1640114 w 1902189"/>
              <a:gd name="connsiteY24" fmla="*/ 87086 h 2685143"/>
              <a:gd name="connsiteX25" fmla="*/ 1553028 w 1902189"/>
              <a:gd name="connsiteY25" fmla="*/ 116115 h 2685143"/>
              <a:gd name="connsiteX26" fmla="*/ 1509485 w 1902189"/>
              <a:gd name="connsiteY26" fmla="*/ 145143 h 2685143"/>
              <a:gd name="connsiteX27" fmla="*/ 1451428 w 1902189"/>
              <a:gd name="connsiteY27" fmla="*/ 159657 h 2685143"/>
              <a:gd name="connsiteX28" fmla="*/ 1219200 w 1902189"/>
              <a:gd name="connsiteY28" fmla="*/ 174172 h 2685143"/>
              <a:gd name="connsiteX29" fmla="*/ 1175657 w 1902189"/>
              <a:gd name="connsiteY29" fmla="*/ 188686 h 2685143"/>
              <a:gd name="connsiteX30" fmla="*/ 1132114 w 1902189"/>
              <a:gd name="connsiteY30" fmla="*/ 232229 h 2685143"/>
              <a:gd name="connsiteX31" fmla="*/ 1045028 w 1902189"/>
              <a:gd name="connsiteY31" fmla="*/ 290286 h 2685143"/>
              <a:gd name="connsiteX32" fmla="*/ 1045028 w 1902189"/>
              <a:gd name="connsiteY32" fmla="*/ 290286 h 2685143"/>
              <a:gd name="connsiteX33" fmla="*/ 986971 w 1902189"/>
              <a:gd name="connsiteY33" fmla="*/ 319315 h 2685143"/>
              <a:gd name="connsiteX34" fmla="*/ 899885 w 1902189"/>
              <a:gd name="connsiteY34" fmla="*/ 348343 h 2685143"/>
              <a:gd name="connsiteX35" fmla="*/ 812800 w 1902189"/>
              <a:gd name="connsiteY35" fmla="*/ 406400 h 2685143"/>
              <a:gd name="connsiteX36" fmla="*/ 754742 w 1902189"/>
              <a:gd name="connsiteY36" fmla="*/ 493486 h 2685143"/>
              <a:gd name="connsiteX37" fmla="*/ 725714 w 1902189"/>
              <a:gd name="connsiteY37" fmla="*/ 537029 h 2685143"/>
              <a:gd name="connsiteX38" fmla="*/ 696685 w 1902189"/>
              <a:gd name="connsiteY38" fmla="*/ 624115 h 2685143"/>
              <a:gd name="connsiteX39" fmla="*/ 667657 w 1902189"/>
              <a:gd name="connsiteY39" fmla="*/ 725715 h 2685143"/>
              <a:gd name="connsiteX40" fmla="*/ 638628 w 1902189"/>
              <a:gd name="connsiteY40" fmla="*/ 812800 h 2685143"/>
              <a:gd name="connsiteX41" fmla="*/ 609600 w 1902189"/>
              <a:gd name="connsiteY41" fmla="*/ 856343 h 2685143"/>
              <a:gd name="connsiteX42" fmla="*/ 566057 w 1902189"/>
              <a:gd name="connsiteY42" fmla="*/ 870857 h 2685143"/>
              <a:gd name="connsiteX43" fmla="*/ 522514 w 1902189"/>
              <a:gd name="connsiteY43" fmla="*/ 899886 h 2685143"/>
              <a:gd name="connsiteX44" fmla="*/ 449942 w 1902189"/>
              <a:gd name="connsiteY44" fmla="*/ 914400 h 2685143"/>
              <a:gd name="connsiteX45" fmla="*/ 420914 w 1902189"/>
              <a:gd name="connsiteY45" fmla="*/ 1001486 h 2685143"/>
              <a:gd name="connsiteX46" fmla="*/ 406400 w 1902189"/>
              <a:gd name="connsiteY46" fmla="*/ 1204686 h 2685143"/>
              <a:gd name="connsiteX47" fmla="*/ 362857 w 1902189"/>
              <a:gd name="connsiteY47" fmla="*/ 1451429 h 2685143"/>
              <a:gd name="connsiteX48" fmla="*/ 348342 w 1902189"/>
              <a:gd name="connsiteY48" fmla="*/ 1524000 h 2685143"/>
              <a:gd name="connsiteX49" fmla="*/ 261257 w 1902189"/>
              <a:gd name="connsiteY49" fmla="*/ 1582057 h 2685143"/>
              <a:gd name="connsiteX50" fmla="*/ 232228 w 1902189"/>
              <a:gd name="connsiteY50" fmla="*/ 1857829 h 2685143"/>
              <a:gd name="connsiteX51" fmla="*/ 188685 w 1902189"/>
              <a:gd name="connsiteY51" fmla="*/ 1944915 h 2685143"/>
              <a:gd name="connsiteX52" fmla="*/ 174171 w 1902189"/>
              <a:gd name="connsiteY52" fmla="*/ 2119086 h 2685143"/>
              <a:gd name="connsiteX53" fmla="*/ 159657 w 1902189"/>
              <a:gd name="connsiteY53" fmla="*/ 2191657 h 2685143"/>
              <a:gd name="connsiteX54" fmla="*/ 159657 w 1902189"/>
              <a:gd name="connsiteY54" fmla="*/ 2685143 h 26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02189" h="2685143">
                <a:moveTo>
                  <a:pt x="0" y="2612572"/>
                </a:moveTo>
                <a:cubicBezTo>
                  <a:pt x="9676" y="2573867"/>
                  <a:pt x="17128" y="2534537"/>
                  <a:pt x="29028" y="2496457"/>
                </a:cubicBezTo>
                <a:cubicBezTo>
                  <a:pt x="108913" y="2240822"/>
                  <a:pt x="367861" y="1832732"/>
                  <a:pt x="449942" y="1727200"/>
                </a:cubicBezTo>
                <a:cubicBezTo>
                  <a:pt x="517675" y="1640114"/>
                  <a:pt x="588435" y="1555300"/>
                  <a:pt x="653142" y="1465943"/>
                </a:cubicBezTo>
                <a:cubicBezTo>
                  <a:pt x="690140" y="1414851"/>
                  <a:pt x="712680" y="1353297"/>
                  <a:pt x="754742" y="1306286"/>
                </a:cubicBezTo>
                <a:cubicBezTo>
                  <a:pt x="796055" y="1260113"/>
                  <a:pt x="853427" y="1231165"/>
                  <a:pt x="899885" y="1190172"/>
                </a:cubicBezTo>
                <a:cubicBezTo>
                  <a:pt x="935798" y="1158484"/>
                  <a:pt x="965121" y="1119742"/>
                  <a:pt x="1001485" y="1088572"/>
                </a:cubicBezTo>
                <a:cubicBezTo>
                  <a:pt x="1033084" y="1061487"/>
                  <a:pt x="1070874" y="1042355"/>
                  <a:pt x="1103085" y="1016000"/>
                </a:cubicBezTo>
                <a:cubicBezTo>
                  <a:pt x="1344345" y="818605"/>
                  <a:pt x="1029462" y="1054073"/>
                  <a:pt x="1204685" y="928915"/>
                </a:cubicBezTo>
                <a:cubicBezTo>
                  <a:pt x="1224370" y="914855"/>
                  <a:pt x="1245637" y="902477"/>
                  <a:pt x="1262742" y="885372"/>
                </a:cubicBezTo>
                <a:cubicBezTo>
                  <a:pt x="1275077" y="873037"/>
                  <a:pt x="1278370" y="852996"/>
                  <a:pt x="1291771" y="841829"/>
                </a:cubicBezTo>
                <a:cubicBezTo>
                  <a:pt x="1308393" y="827978"/>
                  <a:pt x="1331275" y="823932"/>
                  <a:pt x="1349828" y="812800"/>
                </a:cubicBezTo>
                <a:cubicBezTo>
                  <a:pt x="1379744" y="794850"/>
                  <a:pt x="1436914" y="754743"/>
                  <a:pt x="1436914" y="754743"/>
                </a:cubicBezTo>
                <a:cubicBezTo>
                  <a:pt x="1456266" y="725714"/>
                  <a:pt x="1490037" y="702194"/>
                  <a:pt x="1494971" y="667657"/>
                </a:cubicBezTo>
                <a:cubicBezTo>
                  <a:pt x="1499809" y="633790"/>
                  <a:pt x="1502776" y="599603"/>
                  <a:pt x="1509485" y="566057"/>
                </a:cubicBezTo>
                <a:cubicBezTo>
                  <a:pt x="1512485" y="551055"/>
                  <a:pt x="1518318" y="536720"/>
                  <a:pt x="1524000" y="522515"/>
                </a:cubicBezTo>
                <a:cubicBezTo>
                  <a:pt x="1566014" y="417480"/>
                  <a:pt x="1551080" y="445608"/>
                  <a:pt x="1596571" y="377372"/>
                </a:cubicBezTo>
                <a:cubicBezTo>
                  <a:pt x="1612587" y="313306"/>
                  <a:pt x="1608374" y="306213"/>
                  <a:pt x="1654628" y="246743"/>
                </a:cubicBezTo>
                <a:cubicBezTo>
                  <a:pt x="1671430" y="225140"/>
                  <a:pt x="1694874" y="209466"/>
                  <a:pt x="1712685" y="188686"/>
                </a:cubicBezTo>
                <a:cubicBezTo>
                  <a:pt x="1724038" y="175441"/>
                  <a:pt x="1728092" y="156040"/>
                  <a:pt x="1741714" y="145143"/>
                </a:cubicBezTo>
                <a:cubicBezTo>
                  <a:pt x="1751178" y="137572"/>
                  <a:pt x="1839521" y="117063"/>
                  <a:pt x="1843314" y="116115"/>
                </a:cubicBezTo>
                <a:cubicBezTo>
                  <a:pt x="1868755" y="99154"/>
                  <a:pt x="1908382" y="85607"/>
                  <a:pt x="1901371" y="43543"/>
                </a:cubicBezTo>
                <a:cubicBezTo>
                  <a:pt x="1898503" y="26336"/>
                  <a:pt x="1882018" y="14514"/>
                  <a:pt x="1872342" y="0"/>
                </a:cubicBezTo>
                <a:cubicBezTo>
                  <a:pt x="1847103" y="3606"/>
                  <a:pt x="1762275" y="9543"/>
                  <a:pt x="1727200" y="29029"/>
                </a:cubicBezTo>
                <a:cubicBezTo>
                  <a:pt x="1696702" y="45972"/>
                  <a:pt x="1673212" y="76053"/>
                  <a:pt x="1640114" y="87086"/>
                </a:cubicBezTo>
                <a:cubicBezTo>
                  <a:pt x="1611085" y="96762"/>
                  <a:pt x="1578488" y="99142"/>
                  <a:pt x="1553028" y="116115"/>
                </a:cubicBezTo>
                <a:cubicBezTo>
                  <a:pt x="1538514" y="125791"/>
                  <a:pt x="1525519" y="138272"/>
                  <a:pt x="1509485" y="145143"/>
                </a:cubicBezTo>
                <a:cubicBezTo>
                  <a:pt x="1491150" y="153001"/>
                  <a:pt x="1471277" y="157672"/>
                  <a:pt x="1451428" y="159657"/>
                </a:cubicBezTo>
                <a:cubicBezTo>
                  <a:pt x="1374253" y="167375"/>
                  <a:pt x="1296609" y="169334"/>
                  <a:pt x="1219200" y="174172"/>
                </a:cubicBezTo>
                <a:cubicBezTo>
                  <a:pt x="1204686" y="179010"/>
                  <a:pt x="1188387" y="180199"/>
                  <a:pt x="1175657" y="188686"/>
                </a:cubicBezTo>
                <a:cubicBezTo>
                  <a:pt x="1158578" y="200072"/>
                  <a:pt x="1148317" y="219627"/>
                  <a:pt x="1132114" y="232229"/>
                </a:cubicBezTo>
                <a:cubicBezTo>
                  <a:pt x="1104575" y="253648"/>
                  <a:pt x="1074057" y="270934"/>
                  <a:pt x="1045028" y="290286"/>
                </a:cubicBezTo>
                <a:lnTo>
                  <a:pt x="1045028" y="290286"/>
                </a:lnTo>
                <a:cubicBezTo>
                  <a:pt x="1025676" y="299962"/>
                  <a:pt x="1007060" y="311279"/>
                  <a:pt x="986971" y="319315"/>
                </a:cubicBezTo>
                <a:cubicBezTo>
                  <a:pt x="958561" y="330679"/>
                  <a:pt x="899885" y="348343"/>
                  <a:pt x="899885" y="348343"/>
                </a:cubicBezTo>
                <a:cubicBezTo>
                  <a:pt x="870857" y="367695"/>
                  <a:pt x="832152" y="377372"/>
                  <a:pt x="812800" y="406400"/>
                </a:cubicBezTo>
                <a:lnTo>
                  <a:pt x="754742" y="493486"/>
                </a:lnTo>
                <a:cubicBezTo>
                  <a:pt x="745066" y="508000"/>
                  <a:pt x="731230" y="520480"/>
                  <a:pt x="725714" y="537029"/>
                </a:cubicBezTo>
                <a:lnTo>
                  <a:pt x="696685" y="624115"/>
                </a:lnTo>
                <a:cubicBezTo>
                  <a:pt x="647905" y="770453"/>
                  <a:pt x="722335" y="543456"/>
                  <a:pt x="667657" y="725715"/>
                </a:cubicBezTo>
                <a:cubicBezTo>
                  <a:pt x="658865" y="755023"/>
                  <a:pt x="655601" y="787340"/>
                  <a:pt x="638628" y="812800"/>
                </a:cubicBezTo>
                <a:cubicBezTo>
                  <a:pt x="628952" y="827314"/>
                  <a:pt x="623221" y="845446"/>
                  <a:pt x="609600" y="856343"/>
                </a:cubicBezTo>
                <a:cubicBezTo>
                  <a:pt x="597653" y="865900"/>
                  <a:pt x="580571" y="866019"/>
                  <a:pt x="566057" y="870857"/>
                </a:cubicBezTo>
                <a:cubicBezTo>
                  <a:pt x="551543" y="880533"/>
                  <a:pt x="538847" y="893761"/>
                  <a:pt x="522514" y="899886"/>
                </a:cubicBezTo>
                <a:cubicBezTo>
                  <a:pt x="499415" y="908548"/>
                  <a:pt x="467386" y="896956"/>
                  <a:pt x="449942" y="914400"/>
                </a:cubicBezTo>
                <a:cubicBezTo>
                  <a:pt x="428305" y="936037"/>
                  <a:pt x="420914" y="1001486"/>
                  <a:pt x="420914" y="1001486"/>
                </a:cubicBezTo>
                <a:cubicBezTo>
                  <a:pt x="416076" y="1069219"/>
                  <a:pt x="412838" y="1137086"/>
                  <a:pt x="406400" y="1204686"/>
                </a:cubicBezTo>
                <a:cubicBezTo>
                  <a:pt x="398586" y="1286732"/>
                  <a:pt x="378866" y="1371384"/>
                  <a:pt x="362857" y="1451429"/>
                </a:cubicBezTo>
                <a:cubicBezTo>
                  <a:pt x="358019" y="1475619"/>
                  <a:pt x="368868" y="1510316"/>
                  <a:pt x="348342" y="1524000"/>
                </a:cubicBezTo>
                <a:lnTo>
                  <a:pt x="261257" y="1582057"/>
                </a:lnTo>
                <a:cubicBezTo>
                  <a:pt x="260842" y="1588279"/>
                  <a:pt x="260151" y="1792674"/>
                  <a:pt x="232228" y="1857829"/>
                </a:cubicBezTo>
                <a:cubicBezTo>
                  <a:pt x="147807" y="2054816"/>
                  <a:pt x="249857" y="1761408"/>
                  <a:pt x="188685" y="1944915"/>
                </a:cubicBezTo>
                <a:cubicBezTo>
                  <a:pt x="183847" y="2002972"/>
                  <a:pt x="180978" y="2061227"/>
                  <a:pt x="174171" y="2119086"/>
                </a:cubicBezTo>
                <a:cubicBezTo>
                  <a:pt x="171289" y="2143586"/>
                  <a:pt x="160289" y="2166996"/>
                  <a:pt x="159657" y="2191657"/>
                </a:cubicBezTo>
                <a:cubicBezTo>
                  <a:pt x="155441" y="2356098"/>
                  <a:pt x="159657" y="2520648"/>
                  <a:pt x="159657" y="26851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8519886" y="1640114"/>
            <a:ext cx="576489" cy="420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923314" y="783771"/>
            <a:ext cx="1741715" cy="856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Upper lobe </a:t>
            </a:r>
          </a:p>
          <a:p>
            <a:pPr algn="ctr"/>
            <a:r>
              <a:rPr lang="en-US" dirty="0"/>
              <a:t>Smoker tumor </a:t>
            </a:r>
          </a:p>
          <a:p>
            <a:pPr algn="ctr"/>
            <a:r>
              <a:rPr lang="en-US" dirty="0"/>
              <a:t>Non smoker </a:t>
            </a:r>
          </a:p>
          <a:p>
            <a:pPr algn="ctr"/>
            <a:r>
              <a:rPr lang="en-US" dirty="0"/>
              <a:t> body</a:t>
            </a:r>
          </a:p>
        </p:txBody>
      </p:sp>
    </p:spTree>
    <p:extLst>
      <p:ext uri="{BB962C8B-B14F-4D97-AF65-F5344CB8AC3E}">
        <p14:creationId xmlns:p14="http://schemas.microsoft.com/office/powerpoint/2010/main" val="3958981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FC37-EB78-49B1-BD28-E28E03C92E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110279-0BA3-48A3-B587-075784B662EB}"/>
              </a:ext>
            </a:extLst>
          </p:cNvPr>
          <p:cNvSpPr>
            <a:spLocks noGrp="1"/>
          </p:cNvSpPr>
          <p:nvPr>
            <p:ph idx="1"/>
          </p:nvPr>
        </p:nvSpPr>
        <p:spPr/>
        <p:txBody>
          <a:bodyPr/>
          <a:lstStyle/>
          <a:p>
            <a:endParaRPr lang="en-US"/>
          </a:p>
        </p:txBody>
      </p:sp>
      <p:pic>
        <p:nvPicPr>
          <p:cNvPr id="15362" name="Picture 2" descr="http://img.medscapestatic.com/pi/meds/ckb/22/16422tn.jpg">
            <a:extLst>
              <a:ext uri="{FF2B5EF4-FFF2-40B4-BE49-F238E27FC236}">
                <a16:creationId xmlns:a16="http://schemas.microsoft.com/office/drawing/2014/main" id="{60C620A8-C970-459C-A6AF-DA86FBC05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186" y="570705"/>
            <a:ext cx="5112906" cy="53969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priory.com/cmol/stent1.jpg?w=240">
            <a:extLst>
              <a:ext uri="{FF2B5EF4-FFF2-40B4-BE49-F238E27FC236}">
                <a16:creationId xmlns:a16="http://schemas.microsoft.com/office/drawing/2014/main" id="{7068B747-990D-43F3-84EB-EA4E5A3AC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92" y="570705"/>
            <a:ext cx="5381797" cy="539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961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u="sng"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4176389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0651-E77B-4670-A3EB-48F0A0625D8E}"/>
              </a:ext>
            </a:extLst>
          </p:cNvPr>
          <p:cNvSpPr>
            <a:spLocks noGrp="1"/>
          </p:cNvSpPr>
          <p:nvPr>
            <p:ph type="title"/>
          </p:nvPr>
        </p:nvSpPr>
        <p:spPr/>
        <p:txBody>
          <a:bodyPr/>
          <a:lstStyle/>
          <a:p>
            <a:r>
              <a:rPr lang="en-US" dirty="0">
                <a:solidFill>
                  <a:schemeClr val="bg1"/>
                </a:solidFill>
                <a:latin typeface="Garamond" panose="02020404030301010803" pitchFamily="18" charset="0"/>
              </a:rPr>
              <a:t>Emphysema </a:t>
            </a:r>
          </a:p>
        </p:txBody>
      </p:sp>
      <p:sp>
        <p:nvSpPr>
          <p:cNvPr id="3" name="Content Placeholder 2">
            <a:extLst>
              <a:ext uri="{FF2B5EF4-FFF2-40B4-BE49-F238E27FC236}">
                <a16:creationId xmlns:a16="http://schemas.microsoft.com/office/drawing/2014/main" id="{E895D4BA-0EF0-4A12-BC83-71125D7EE4F3}"/>
              </a:ext>
            </a:extLst>
          </p:cNvPr>
          <p:cNvSpPr>
            <a:spLocks noGrp="1"/>
          </p:cNvSpPr>
          <p:nvPr>
            <p:ph idx="1"/>
          </p:nvPr>
        </p:nvSpPr>
        <p:spPr/>
        <p:txBody>
          <a:bodyPr/>
          <a:lstStyle/>
          <a:p>
            <a:r>
              <a:rPr lang="en-US" dirty="0">
                <a:solidFill>
                  <a:schemeClr val="bg1"/>
                </a:solidFill>
                <a:latin typeface="Garamond" panose="02020404030301010803" pitchFamily="18" charset="0"/>
              </a:rPr>
              <a:t>Abnormal permanent increase of the lung volume.</a:t>
            </a:r>
          </a:p>
          <a:p>
            <a:r>
              <a:rPr lang="en-US" dirty="0">
                <a:solidFill>
                  <a:schemeClr val="bg1"/>
                </a:solidFill>
                <a:latin typeface="Garamond" panose="02020404030301010803" pitchFamily="18" charset="0"/>
              </a:rPr>
              <a:t>It is a sign of disease, not a disease itself.</a:t>
            </a:r>
          </a:p>
          <a:p>
            <a:r>
              <a:rPr lang="en-US" dirty="0">
                <a:solidFill>
                  <a:schemeClr val="bg1"/>
                </a:solidFill>
                <a:latin typeface="Garamond" panose="02020404030301010803" pitchFamily="18" charset="0"/>
              </a:rPr>
              <a:t>Causes include:</a:t>
            </a:r>
          </a:p>
          <a:p>
            <a:pPr lvl="1"/>
            <a:r>
              <a:rPr lang="en-US" dirty="0">
                <a:solidFill>
                  <a:schemeClr val="bg1"/>
                </a:solidFill>
                <a:latin typeface="Garamond" panose="02020404030301010803" pitchFamily="18" charset="0"/>
              </a:rPr>
              <a:t>Chronic obstructive pulmonary disease.</a:t>
            </a:r>
          </a:p>
          <a:p>
            <a:pPr lvl="1"/>
            <a:r>
              <a:rPr lang="en-US" dirty="0">
                <a:solidFill>
                  <a:schemeClr val="bg1"/>
                </a:solidFill>
                <a:latin typeface="Garamond" panose="02020404030301010803" pitchFamily="18" charset="0"/>
              </a:rPr>
              <a:t>Alpha-1-antitrypsin deficiency.</a:t>
            </a:r>
          </a:p>
          <a:p>
            <a:r>
              <a:rPr lang="en-US" dirty="0">
                <a:solidFill>
                  <a:schemeClr val="bg1"/>
                </a:solidFill>
                <a:latin typeface="Garamond" panose="02020404030301010803" pitchFamily="18" charset="0"/>
              </a:rPr>
              <a:t>On CXR, hyperinflation of lungs is seen.</a:t>
            </a:r>
          </a:p>
        </p:txBody>
      </p:sp>
    </p:spTree>
    <p:extLst>
      <p:ext uri="{BB962C8B-B14F-4D97-AF65-F5344CB8AC3E}">
        <p14:creationId xmlns:p14="http://schemas.microsoft.com/office/powerpoint/2010/main" val="2192613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13499-88CA-48F9-A5F5-E4656A87AA30}"/>
              </a:ext>
            </a:extLst>
          </p:cNvPr>
          <p:cNvSpPr>
            <a:spLocks noGrp="1"/>
          </p:cNvSpPr>
          <p:nvPr>
            <p:ph idx="1"/>
          </p:nvPr>
        </p:nvSpPr>
        <p:spPr>
          <a:xfrm>
            <a:off x="0" y="55562"/>
            <a:ext cx="6523302" cy="6802437"/>
          </a:xfrm>
        </p:spPr>
        <p:txBody>
          <a:bodyPr>
            <a:normAutofit/>
          </a:bodyPr>
          <a:lstStyle/>
          <a:p>
            <a:pPr marL="0" indent="0">
              <a:buNone/>
            </a:pPr>
            <a:r>
              <a:rPr lang="en-US" sz="4000" dirty="0">
                <a:solidFill>
                  <a:schemeClr val="bg1"/>
                </a:solidFill>
                <a:latin typeface="Garamond" panose="02020404030301010803" pitchFamily="18" charset="0"/>
              </a:rPr>
              <a:t>Signs of hyperinflation on CXR include:</a:t>
            </a:r>
          </a:p>
          <a:p>
            <a:pPr lvl="1"/>
            <a:r>
              <a:rPr lang="en-US" sz="3600" dirty="0">
                <a:solidFill>
                  <a:schemeClr val="bg1"/>
                </a:solidFill>
                <a:latin typeface="Garamond" panose="02020404030301010803" pitchFamily="18" charset="0"/>
              </a:rPr>
              <a:t>Flattened hemidiaphragms</a:t>
            </a:r>
          </a:p>
          <a:p>
            <a:pPr lvl="1"/>
            <a:r>
              <a:rPr lang="en-US" sz="3600" dirty="0">
                <a:solidFill>
                  <a:schemeClr val="bg1"/>
                </a:solidFill>
                <a:latin typeface="Garamond" panose="02020404030301010803" pitchFamily="18" charset="0"/>
              </a:rPr>
              <a:t>Increased lucency of lungs</a:t>
            </a:r>
          </a:p>
          <a:p>
            <a:pPr lvl="1"/>
            <a:r>
              <a:rPr lang="en-US" sz="3600" dirty="0">
                <a:solidFill>
                  <a:schemeClr val="bg1"/>
                </a:solidFill>
                <a:latin typeface="Garamond" panose="02020404030301010803" pitchFamily="18" charset="0"/>
              </a:rPr>
              <a:t>Visualization of 10 or more posterior ribs above the diaphragm</a:t>
            </a:r>
          </a:p>
          <a:p>
            <a:pPr lvl="1"/>
            <a:r>
              <a:rPr lang="en-US" sz="3600" dirty="0">
                <a:solidFill>
                  <a:schemeClr val="bg1"/>
                </a:solidFill>
                <a:latin typeface="Garamond" panose="02020404030301010803" pitchFamily="18" charset="0"/>
              </a:rPr>
              <a:t>Visualization of 8 or more anterior ribs above the diaphragm</a:t>
            </a:r>
          </a:p>
          <a:p>
            <a:pPr lvl="1"/>
            <a:r>
              <a:rPr lang="en-US" sz="3600" dirty="0">
                <a:solidFill>
                  <a:schemeClr val="bg1"/>
                </a:solidFill>
                <a:latin typeface="Garamond" panose="02020404030301010803" pitchFamily="18" charset="0"/>
              </a:rPr>
              <a:t>Increased retrosternal space on lateral films</a:t>
            </a:r>
          </a:p>
          <a:p>
            <a:endParaRPr lang="en-US" sz="4000" dirty="0">
              <a:solidFill>
                <a:schemeClr val="bg1"/>
              </a:solidFill>
              <a:latin typeface="Garamond" panose="02020404030301010803" pitchFamily="18" charset="0"/>
            </a:endParaRPr>
          </a:p>
        </p:txBody>
      </p:sp>
      <p:pic>
        <p:nvPicPr>
          <p:cNvPr id="5122" name="Picture 2" descr="https://www.med-ed.virginia.edu/courses/rad/cxr/web%20images/Emphysema%20opt.jpg">
            <a:extLst>
              <a:ext uri="{FF2B5EF4-FFF2-40B4-BE49-F238E27FC236}">
                <a16:creationId xmlns:a16="http://schemas.microsoft.com/office/drawing/2014/main" id="{5C1D31C5-91DB-4116-A4DE-3460EC87A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302" y="55562"/>
            <a:ext cx="5668698" cy="680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53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97AB-C864-4A64-BCCC-CAE6D88379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B8E75D-1BAA-4982-B5DC-49CEC19F60F0}"/>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3A282961-B5AD-43A0-AA3E-CF95761C6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 y="0"/>
            <a:ext cx="5646420" cy="6815938"/>
          </a:xfrm>
          <a:prstGeom prst="rect">
            <a:avLst/>
          </a:prstGeom>
          <a:noFill/>
          <a:ln w="936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536C12F7-3FC3-4E08-ADF2-3A481FBAF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240" y="77003"/>
            <a:ext cx="5042502" cy="6738935"/>
          </a:xfrm>
          <a:prstGeom prst="rect">
            <a:avLst/>
          </a:prstGeom>
          <a:noFill/>
          <a:ln w="936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99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AC01-AF1B-4689-B3D9-07F02D2833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B80409-FE6E-4146-942A-C1F54BD1C47D}"/>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364274DF-19AB-411B-82C2-805498884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563" y="381000"/>
            <a:ext cx="631158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1">
            <a:extLst>
              <a:ext uri="{FF2B5EF4-FFF2-40B4-BE49-F238E27FC236}">
                <a16:creationId xmlns:a16="http://schemas.microsoft.com/office/drawing/2014/main" id="{32B7224B-6F24-45AB-94D8-5EF3D5F85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52117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1843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Types of lung parenchymal diseases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Alveolar / Airspace disease</a:t>
            </a:r>
          </a:p>
          <a:p>
            <a:r>
              <a:rPr lang="en-US" dirty="0">
                <a:solidFill>
                  <a:schemeClr val="bg1"/>
                </a:solidFill>
                <a:latin typeface="Garamond" panose="02020404030301010803" pitchFamily="18" charset="0"/>
              </a:rPr>
              <a:t>Interstitial disease</a:t>
            </a:r>
          </a:p>
          <a:p>
            <a:pPr marL="0" indent="0">
              <a:buNone/>
            </a:pPr>
            <a:endParaRPr lang="en-US" dirty="0">
              <a:solidFill>
                <a:schemeClr val="bg1"/>
              </a:solidFill>
              <a:latin typeface="Garamond" panose="02020404030301010803" pitchFamily="18" charset="0"/>
            </a:endParaRPr>
          </a:p>
        </p:txBody>
      </p:sp>
      <p:grpSp>
        <p:nvGrpSpPr>
          <p:cNvPr id="4" name="Group 4">
            <a:extLst>
              <a:ext uri="{FF2B5EF4-FFF2-40B4-BE49-F238E27FC236}">
                <a16:creationId xmlns:a16="http://schemas.microsoft.com/office/drawing/2014/main" id="{E49446D1-4E7B-4972-A9C4-441ADACAD2D7}"/>
              </a:ext>
            </a:extLst>
          </p:cNvPr>
          <p:cNvGrpSpPr>
            <a:grpSpLocks/>
          </p:cNvGrpSpPr>
          <p:nvPr/>
        </p:nvGrpSpPr>
        <p:grpSpPr bwMode="auto">
          <a:xfrm>
            <a:off x="9069387" y="1493520"/>
            <a:ext cx="2284413" cy="2894013"/>
            <a:chOff x="864" y="912"/>
            <a:chExt cx="1439" cy="1823"/>
          </a:xfrm>
        </p:grpSpPr>
        <p:sp>
          <p:nvSpPr>
            <p:cNvPr id="5" name="AutoShape 5">
              <a:extLst>
                <a:ext uri="{FF2B5EF4-FFF2-40B4-BE49-F238E27FC236}">
                  <a16:creationId xmlns:a16="http://schemas.microsoft.com/office/drawing/2014/main" id="{98F4D92B-6BD1-4572-B197-0E3C4B4047ED}"/>
                </a:ext>
              </a:extLst>
            </p:cNvPr>
            <p:cNvSpPr>
              <a:spLocks noChangeArrowheads="1"/>
            </p:cNvSpPr>
            <p:nvPr/>
          </p:nvSpPr>
          <p:spPr bwMode="auto">
            <a:xfrm>
              <a:off x="864" y="1078"/>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 name="AutoShape 6">
              <a:extLst>
                <a:ext uri="{FF2B5EF4-FFF2-40B4-BE49-F238E27FC236}">
                  <a16:creationId xmlns:a16="http://schemas.microsoft.com/office/drawing/2014/main" id="{BFFAEEF8-8F18-4E3C-A9F8-BCBFA0077D2C}"/>
                </a:ext>
              </a:extLst>
            </p:cNvPr>
            <p:cNvSpPr>
              <a:spLocks noChangeArrowheads="1"/>
            </p:cNvSpPr>
            <p:nvPr/>
          </p:nvSpPr>
          <p:spPr bwMode="auto">
            <a:xfrm>
              <a:off x="864" y="1409"/>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 name="AutoShape 7">
              <a:extLst>
                <a:ext uri="{FF2B5EF4-FFF2-40B4-BE49-F238E27FC236}">
                  <a16:creationId xmlns:a16="http://schemas.microsoft.com/office/drawing/2014/main" id="{383EE954-D011-47EA-BC7B-F9CD00381652}"/>
                </a:ext>
              </a:extLst>
            </p:cNvPr>
            <p:cNvSpPr>
              <a:spLocks noChangeArrowheads="1"/>
            </p:cNvSpPr>
            <p:nvPr/>
          </p:nvSpPr>
          <p:spPr bwMode="auto">
            <a:xfrm>
              <a:off x="864" y="1741"/>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8" name="AutoShape 8">
              <a:extLst>
                <a:ext uri="{FF2B5EF4-FFF2-40B4-BE49-F238E27FC236}">
                  <a16:creationId xmlns:a16="http://schemas.microsoft.com/office/drawing/2014/main" id="{DCFD5BB7-7AAC-45DE-9D45-7D2AEBE23E9A}"/>
                </a:ext>
              </a:extLst>
            </p:cNvPr>
            <p:cNvSpPr>
              <a:spLocks noChangeArrowheads="1"/>
            </p:cNvSpPr>
            <p:nvPr/>
          </p:nvSpPr>
          <p:spPr bwMode="auto">
            <a:xfrm>
              <a:off x="1132" y="1244"/>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9" name="AutoShape 9">
              <a:extLst>
                <a:ext uri="{FF2B5EF4-FFF2-40B4-BE49-F238E27FC236}">
                  <a16:creationId xmlns:a16="http://schemas.microsoft.com/office/drawing/2014/main" id="{E8AA3A36-8BBF-4D26-A4D7-D260B6DC33A9}"/>
                </a:ext>
              </a:extLst>
            </p:cNvPr>
            <p:cNvSpPr>
              <a:spLocks noChangeArrowheads="1"/>
            </p:cNvSpPr>
            <p:nvPr/>
          </p:nvSpPr>
          <p:spPr bwMode="auto">
            <a:xfrm>
              <a:off x="1132" y="1907"/>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0" name="AutoShape 10">
              <a:extLst>
                <a:ext uri="{FF2B5EF4-FFF2-40B4-BE49-F238E27FC236}">
                  <a16:creationId xmlns:a16="http://schemas.microsoft.com/office/drawing/2014/main" id="{F2BEE020-F24F-455F-BC51-4A89E83A8DDF}"/>
                </a:ext>
              </a:extLst>
            </p:cNvPr>
            <p:cNvSpPr>
              <a:spLocks noChangeArrowheads="1"/>
            </p:cNvSpPr>
            <p:nvPr/>
          </p:nvSpPr>
          <p:spPr bwMode="auto">
            <a:xfrm>
              <a:off x="1400" y="1741"/>
              <a:ext cx="369" cy="331"/>
            </a:xfrm>
            <a:prstGeom prst="hexagon">
              <a:avLst>
                <a:gd name="adj" fmla="val 27870"/>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1" name="AutoShape 11">
              <a:extLst>
                <a:ext uri="{FF2B5EF4-FFF2-40B4-BE49-F238E27FC236}">
                  <a16:creationId xmlns:a16="http://schemas.microsoft.com/office/drawing/2014/main" id="{4D783E07-45BD-4425-9602-8139A6686110}"/>
                </a:ext>
              </a:extLst>
            </p:cNvPr>
            <p:cNvSpPr>
              <a:spLocks noChangeArrowheads="1"/>
            </p:cNvSpPr>
            <p:nvPr/>
          </p:nvSpPr>
          <p:spPr bwMode="auto">
            <a:xfrm>
              <a:off x="1400" y="1409"/>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2" name="AutoShape 12">
              <a:extLst>
                <a:ext uri="{FF2B5EF4-FFF2-40B4-BE49-F238E27FC236}">
                  <a16:creationId xmlns:a16="http://schemas.microsoft.com/office/drawing/2014/main" id="{73C3ABCD-6DC0-4173-BCCF-F3337C8DC714}"/>
                </a:ext>
              </a:extLst>
            </p:cNvPr>
            <p:cNvSpPr>
              <a:spLocks noChangeArrowheads="1"/>
            </p:cNvSpPr>
            <p:nvPr/>
          </p:nvSpPr>
          <p:spPr bwMode="auto">
            <a:xfrm>
              <a:off x="1132" y="1575"/>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3" name="AutoShape 13">
              <a:extLst>
                <a:ext uri="{FF2B5EF4-FFF2-40B4-BE49-F238E27FC236}">
                  <a16:creationId xmlns:a16="http://schemas.microsoft.com/office/drawing/2014/main" id="{00BA5639-586F-43F3-A86D-4BCCCF2AE59D}"/>
                </a:ext>
              </a:extLst>
            </p:cNvPr>
            <p:cNvSpPr>
              <a:spLocks noChangeArrowheads="1"/>
            </p:cNvSpPr>
            <p:nvPr/>
          </p:nvSpPr>
          <p:spPr bwMode="auto">
            <a:xfrm>
              <a:off x="1400" y="2073"/>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4" name="AutoShape 14">
              <a:extLst>
                <a:ext uri="{FF2B5EF4-FFF2-40B4-BE49-F238E27FC236}">
                  <a16:creationId xmlns:a16="http://schemas.microsoft.com/office/drawing/2014/main" id="{310621CE-2F7A-4E2F-8A11-A9E66DB0E51A}"/>
                </a:ext>
              </a:extLst>
            </p:cNvPr>
            <p:cNvSpPr>
              <a:spLocks noChangeArrowheads="1"/>
            </p:cNvSpPr>
            <p:nvPr/>
          </p:nvSpPr>
          <p:spPr bwMode="auto">
            <a:xfrm>
              <a:off x="864" y="2073"/>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5" name="AutoShape 15">
              <a:extLst>
                <a:ext uri="{FF2B5EF4-FFF2-40B4-BE49-F238E27FC236}">
                  <a16:creationId xmlns:a16="http://schemas.microsoft.com/office/drawing/2014/main" id="{B1A9BBA9-B619-4545-B391-70D84DA887D4}"/>
                </a:ext>
              </a:extLst>
            </p:cNvPr>
            <p:cNvSpPr>
              <a:spLocks noChangeArrowheads="1"/>
            </p:cNvSpPr>
            <p:nvPr/>
          </p:nvSpPr>
          <p:spPr bwMode="auto">
            <a:xfrm>
              <a:off x="1132" y="2238"/>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6" name="AutoShape 16">
              <a:extLst>
                <a:ext uri="{FF2B5EF4-FFF2-40B4-BE49-F238E27FC236}">
                  <a16:creationId xmlns:a16="http://schemas.microsoft.com/office/drawing/2014/main" id="{D61FA807-902D-4492-8A0F-C662EEC05EB5}"/>
                </a:ext>
              </a:extLst>
            </p:cNvPr>
            <p:cNvSpPr>
              <a:spLocks noChangeArrowheads="1"/>
            </p:cNvSpPr>
            <p:nvPr/>
          </p:nvSpPr>
          <p:spPr bwMode="auto">
            <a:xfrm>
              <a:off x="1132" y="912"/>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7" name="AutoShape 17">
              <a:extLst>
                <a:ext uri="{FF2B5EF4-FFF2-40B4-BE49-F238E27FC236}">
                  <a16:creationId xmlns:a16="http://schemas.microsoft.com/office/drawing/2014/main" id="{E81AE57F-2217-42EF-9E92-6B0DAFD8670C}"/>
                </a:ext>
              </a:extLst>
            </p:cNvPr>
            <p:cNvSpPr>
              <a:spLocks noChangeArrowheads="1"/>
            </p:cNvSpPr>
            <p:nvPr/>
          </p:nvSpPr>
          <p:spPr bwMode="auto">
            <a:xfrm>
              <a:off x="1400" y="1078"/>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8" name="AutoShape 18">
              <a:extLst>
                <a:ext uri="{FF2B5EF4-FFF2-40B4-BE49-F238E27FC236}">
                  <a16:creationId xmlns:a16="http://schemas.microsoft.com/office/drawing/2014/main" id="{C412BFEF-6830-4F83-B91A-2853962FB94E}"/>
                </a:ext>
              </a:extLst>
            </p:cNvPr>
            <p:cNvSpPr>
              <a:spLocks noChangeArrowheads="1"/>
            </p:cNvSpPr>
            <p:nvPr/>
          </p:nvSpPr>
          <p:spPr bwMode="auto">
            <a:xfrm>
              <a:off x="1668" y="1907"/>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19" name="AutoShape 19">
              <a:extLst>
                <a:ext uri="{FF2B5EF4-FFF2-40B4-BE49-F238E27FC236}">
                  <a16:creationId xmlns:a16="http://schemas.microsoft.com/office/drawing/2014/main" id="{A52FDFFB-C9AD-4891-B254-BB7665F1812E}"/>
                </a:ext>
              </a:extLst>
            </p:cNvPr>
            <p:cNvSpPr>
              <a:spLocks noChangeArrowheads="1"/>
            </p:cNvSpPr>
            <p:nvPr/>
          </p:nvSpPr>
          <p:spPr bwMode="auto">
            <a:xfrm>
              <a:off x="1668" y="1575"/>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0" name="AutoShape 20">
              <a:extLst>
                <a:ext uri="{FF2B5EF4-FFF2-40B4-BE49-F238E27FC236}">
                  <a16:creationId xmlns:a16="http://schemas.microsoft.com/office/drawing/2014/main" id="{C3C3FB20-B135-4537-9FFD-9724B0B6F27D}"/>
                </a:ext>
              </a:extLst>
            </p:cNvPr>
            <p:cNvSpPr>
              <a:spLocks noChangeArrowheads="1"/>
            </p:cNvSpPr>
            <p:nvPr/>
          </p:nvSpPr>
          <p:spPr bwMode="auto">
            <a:xfrm>
              <a:off x="1668" y="2238"/>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1" name="AutoShape 21">
              <a:extLst>
                <a:ext uri="{FF2B5EF4-FFF2-40B4-BE49-F238E27FC236}">
                  <a16:creationId xmlns:a16="http://schemas.microsoft.com/office/drawing/2014/main" id="{DD3E9BB4-5AC6-4F21-816B-13D81A56086E}"/>
                </a:ext>
              </a:extLst>
            </p:cNvPr>
            <p:cNvSpPr>
              <a:spLocks noChangeArrowheads="1"/>
            </p:cNvSpPr>
            <p:nvPr/>
          </p:nvSpPr>
          <p:spPr bwMode="auto">
            <a:xfrm>
              <a:off x="1668" y="1244"/>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2" name="AutoShape 22">
              <a:extLst>
                <a:ext uri="{FF2B5EF4-FFF2-40B4-BE49-F238E27FC236}">
                  <a16:creationId xmlns:a16="http://schemas.microsoft.com/office/drawing/2014/main" id="{2E49D089-A5E9-4B9B-9FCA-F03B990D2651}"/>
                </a:ext>
              </a:extLst>
            </p:cNvPr>
            <p:cNvSpPr>
              <a:spLocks noChangeArrowheads="1"/>
            </p:cNvSpPr>
            <p:nvPr/>
          </p:nvSpPr>
          <p:spPr bwMode="auto">
            <a:xfrm>
              <a:off x="1935" y="2073"/>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3" name="AutoShape 23">
              <a:extLst>
                <a:ext uri="{FF2B5EF4-FFF2-40B4-BE49-F238E27FC236}">
                  <a16:creationId xmlns:a16="http://schemas.microsoft.com/office/drawing/2014/main" id="{7497B0C4-94D6-4DD2-A8C7-74CB4137C402}"/>
                </a:ext>
              </a:extLst>
            </p:cNvPr>
            <p:cNvSpPr>
              <a:spLocks noChangeArrowheads="1"/>
            </p:cNvSpPr>
            <p:nvPr/>
          </p:nvSpPr>
          <p:spPr bwMode="auto">
            <a:xfrm>
              <a:off x="1935" y="1741"/>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4" name="AutoShape 24">
              <a:extLst>
                <a:ext uri="{FF2B5EF4-FFF2-40B4-BE49-F238E27FC236}">
                  <a16:creationId xmlns:a16="http://schemas.microsoft.com/office/drawing/2014/main" id="{1D7368CA-2CBB-4600-9193-FA43A37E48B5}"/>
                </a:ext>
              </a:extLst>
            </p:cNvPr>
            <p:cNvSpPr>
              <a:spLocks noChangeArrowheads="1"/>
            </p:cNvSpPr>
            <p:nvPr/>
          </p:nvSpPr>
          <p:spPr bwMode="auto">
            <a:xfrm>
              <a:off x="1935" y="2404"/>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25" name="AutoShape 25">
              <a:extLst>
                <a:ext uri="{FF2B5EF4-FFF2-40B4-BE49-F238E27FC236}">
                  <a16:creationId xmlns:a16="http://schemas.microsoft.com/office/drawing/2014/main" id="{2F099008-238A-485B-80B8-D675CF75C18F}"/>
                </a:ext>
              </a:extLst>
            </p:cNvPr>
            <p:cNvSpPr>
              <a:spLocks noChangeArrowheads="1"/>
            </p:cNvSpPr>
            <p:nvPr/>
          </p:nvSpPr>
          <p:spPr bwMode="auto">
            <a:xfrm>
              <a:off x="1935" y="1409"/>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grpSp>
      <p:grpSp>
        <p:nvGrpSpPr>
          <p:cNvPr id="26" name="Group 3">
            <a:extLst>
              <a:ext uri="{FF2B5EF4-FFF2-40B4-BE49-F238E27FC236}">
                <a16:creationId xmlns:a16="http://schemas.microsoft.com/office/drawing/2014/main" id="{DDD70782-4A37-4DD4-8D14-A0C03C849E83}"/>
              </a:ext>
            </a:extLst>
          </p:cNvPr>
          <p:cNvGrpSpPr>
            <a:grpSpLocks/>
          </p:cNvGrpSpPr>
          <p:nvPr/>
        </p:nvGrpSpPr>
        <p:grpSpPr bwMode="auto">
          <a:xfrm>
            <a:off x="5494336" y="2809558"/>
            <a:ext cx="2436813" cy="2894013"/>
            <a:chOff x="96" y="672"/>
            <a:chExt cx="1535" cy="1823"/>
          </a:xfrm>
        </p:grpSpPr>
        <p:grpSp>
          <p:nvGrpSpPr>
            <p:cNvPr id="27" name="Group 4">
              <a:extLst>
                <a:ext uri="{FF2B5EF4-FFF2-40B4-BE49-F238E27FC236}">
                  <a16:creationId xmlns:a16="http://schemas.microsoft.com/office/drawing/2014/main" id="{ECF644F0-D800-499E-9BAE-295A7771AC80}"/>
                </a:ext>
              </a:extLst>
            </p:cNvPr>
            <p:cNvGrpSpPr>
              <a:grpSpLocks/>
            </p:cNvGrpSpPr>
            <p:nvPr/>
          </p:nvGrpSpPr>
          <p:grpSpPr bwMode="auto">
            <a:xfrm>
              <a:off x="96" y="1003"/>
              <a:ext cx="1249" cy="1159"/>
              <a:chOff x="96" y="1003"/>
              <a:chExt cx="1249" cy="1159"/>
            </a:xfrm>
          </p:grpSpPr>
          <p:sp>
            <p:nvSpPr>
              <p:cNvPr id="40" name="AutoShape 5">
                <a:extLst>
                  <a:ext uri="{FF2B5EF4-FFF2-40B4-BE49-F238E27FC236}">
                    <a16:creationId xmlns:a16="http://schemas.microsoft.com/office/drawing/2014/main" id="{05A0A7E5-A9C3-4028-9B0E-80578E948387}"/>
                  </a:ext>
                </a:extLst>
              </p:cNvPr>
              <p:cNvSpPr>
                <a:spLocks noChangeArrowheads="1"/>
              </p:cNvSpPr>
              <p:nvPr/>
            </p:nvSpPr>
            <p:spPr bwMode="auto">
              <a:xfrm>
                <a:off x="96" y="1169"/>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1" name="AutoShape 6">
                <a:extLst>
                  <a:ext uri="{FF2B5EF4-FFF2-40B4-BE49-F238E27FC236}">
                    <a16:creationId xmlns:a16="http://schemas.microsoft.com/office/drawing/2014/main" id="{74CDEEBA-50CE-417F-90AB-C9239846FD6B}"/>
                  </a:ext>
                </a:extLst>
              </p:cNvPr>
              <p:cNvSpPr>
                <a:spLocks noChangeArrowheads="1"/>
              </p:cNvSpPr>
              <p:nvPr/>
            </p:nvSpPr>
            <p:spPr bwMode="auto">
              <a:xfrm>
                <a:off x="96" y="1501"/>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2" name="AutoShape 7">
                <a:extLst>
                  <a:ext uri="{FF2B5EF4-FFF2-40B4-BE49-F238E27FC236}">
                    <a16:creationId xmlns:a16="http://schemas.microsoft.com/office/drawing/2014/main" id="{2E7B7CF1-A3CB-4184-A23F-230E5F1D2EE9}"/>
                  </a:ext>
                </a:extLst>
              </p:cNvPr>
              <p:cNvSpPr>
                <a:spLocks noChangeArrowheads="1"/>
              </p:cNvSpPr>
              <p:nvPr/>
            </p:nvSpPr>
            <p:spPr bwMode="auto">
              <a:xfrm>
                <a:off x="382" y="1003"/>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3" name="AutoShape 8">
                <a:extLst>
                  <a:ext uri="{FF2B5EF4-FFF2-40B4-BE49-F238E27FC236}">
                    <a16:creationId xmlns:a16="http://schemas.microsoft.com/office/drawing/2014/main" id="{0F547266-A88B-4785-BF74-FA0598CC2595}"/>
                  </a:ext>
                </a:extLst>
              </p:cNvPr>
              <p:cNvSpPr>
                <a:spLocks noChangeArrowheads="1"/>
              </p:cNvSpPr>
              <p:nvPr/>
            </p:nvSpPr>
            <p:spPr bwMode="auto">
              <a:xfrm>
                <a:off x="382" y="1667"/>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4" name="AutoShape 9">
                <a:extLst>
                  <a:ext uri="{FF2B5EF4-FFF2-40B4-BE49-F238E27FC236}">
                    <a16:creationId xmlns:a16="http://schemas.microsoft.com/office/drawing/2014/main" id="{70178E5A-0CA0-4925-B8EE-AD99CDAC94B1}"/>
                  </a:ext>
                </a:extLst>
              </p:cNvPr>
              <p:cNvSpPr>
                <a:spLocks noChangeArrowheads="1"/>
              </p:cNvSpPr>
              <p:nvPr/>
            </p:nvSpPr>
            <p:spPr bwMode="auto">
              <a:xfrm>
                <a:off x="667" y="1501"/>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5" name="AutoShape 10">
                <a:extLst>
                  <a:ext uri="{FF2B5EF4-FFF2-40B4-BE49-F238E27FC236}">
                    <a16:creationId xmlns:a16="http://schemas.microsoft.com/office/drawing/2014/main" id="{CC874E65-52F7-44DB-A24F-FF645E950B61}"/>
                  </a:ext>
                </a:extLst>
              </p:cNvPr>
              <p:cNvSpPr>
                <a:spLocks noChangeArrowheads="1"/>
              </p:cNvSpPr>
              <p:nvPr/>
            </p:nvSpPr>
            <p:spPr bwMode="auto">
              <a:xfrm>
                <a:off x="667" y="1169"/>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6" name="AutoShape 11">
                <a:extLst>
                  <a:ext uri="{FF2B5EF4-FFF2-40B4-BE49-F238E27FC236}">
                    <a16:creationId xmlns:a16="http://schemas.microsoft.com/office/drawing/2014/main" id="{009DA05A-50D8-4CAB-A2DD-B3074735672D}"/>
                  </a:ext>
                </a:extLst>
              </p:cNvPr>
              <p:cNvSpPr>
                <a:spLocks noChangeArrowheads="1"/>
              </p:cNvSpPr>
              <p:nvPr/>
            </p:nvSpPr>
            <p:spPr bwMode="auto">
              <a:xfrm>
                <a:off x="382" y="1335"/>
                <a:ext cx="393" cy="331"/>
              </a:xfrm>
              <a:prstGeom prst="hexagon">
                <a:avLst>
                  <a:gd name="adj" fmla="val 2968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7" name="AutoShape 12">
                <a:extLst>
                  <a:ext uri="{FF2B5EF4-FFF2-40B4-BE49-F238E27FC236}">
                    <a16:creationId xmlns:a16="http://schemas.microsoft.com/office/drawing/2014/main" id="{96A5064F-31E3-42AE-8746-F4FA1238C24F}"/>
                  </a:ext>
                </a:extLst>
              </p:cNvPr>
              <p:cNvSpPr>
                <a:spLocks noChangeArrowheads="1"/>
              </p:cNvSpPr>
              <p:nvPr/>
            </p:nvSpPr>
            <p:spPr bwMode="auto">
              <a:xfrm>
                <a:off x="667" y="1833"/>
                <a:ext cx="393" cy="331"/>
              </a:xfrm>
              <a:prstGeom prst="hexagon">
                <a:avLst>
                  <a:gd name="adj" fmla="val 2968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8" name="AutoShape 13">
                <a:extLst>
                  <a:ext uri="{FF2B5EF4-FFF2-40B4-BE49-F238E27FC236}">
                    <a16:creationId xmlns:a16="http://schemas.microsoft.com/office/drawing/2014/main" id="{A5F7E9BD-F0AF-49A8-853E-E2C0E6B2385C}"/>
                  </a:ext>
                </a:extLst>
              </p:cNvPr>
              <p:cNvSpPr>
                <a:spLocks noChangeArrowheads="1"/>
              </p:cNvSpPr>
              <p:nvPr/>
            </p:nvSpPr>
            <p:spPr bwMode="auto">
              <a:xfrm>
                <a:off x="953" y="1667"/>
                <a:ext cx="393" cy="332"/>
              </a:xfrm>
              <a:prstGeom prst="hexagon">
                <a:avLst>
                  <a:gd name="adj" fmla="val 2959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sp>
            <p:nvSpPr>
              <p:cNvPr id="49" name="AutoShape 14">
                <a:extLst>
                  <a:ext uri="{FF2B5EF4-FFF2-40B4-BE49-F238E27FC236}">
                    <a16:creationId xmlns:a16="http://schemas.microsoft.com/office/drawing/2014/main" id="{C469EA87-3155-404F-9A28-7A4AE893A695}"/>
                  </a:ext>
                </a:extLst>
              </p:cNvPr>
              <p:cNvSpPr>
                <a:spLocks noChangeArrowheads="1"/>
              </p:cNvSpPr>
              <p:nvPr/>
            </p:nvSpPr>
            <p:spPr bwMode="auto">
              <a:xfrm>
                <a:off x="953" y="1335"/>
                <a:ext cx="393" cy="331"/>
              </a:xfrm>
              <a:prstGeom prst="hexagon">
                <a:avLst>
                  <a:gd name="adj" fmla="val 29683"/>
                  <a:gd name="vf" fmla="val 115470"/>
                </a:avLst>
              </a:prstGeom>
              <a:solidFill>
                <a:srgbClr val="FFFFFF"/>
              </a:solidFill>
              <a:ln w="28440">
                <a:solidFill>
                  <a:srgbClr val="FFFFFF"/>
                </a:solidFill>
                <a:miter lim="800000"/>
                <a:headEnd/>
                <a:tailEnd/>
              </a:ln>
            </p:spPr>
            <p:txBody>
              <a:bodyPr wrap="none" anchor="ctr"/>
              <a:lstStyle/>
              <a:p>
                <a:endParaRPr lang="en-US" altLang="en-US"/>
              </a:p>
            </p:txBody>
          </p:sp>
        </p:grpSp>
        <p:grpSp>
          <p:nvGrpSpPr>
            <p:cNvPr id="28" name="Group 15">
              <a:extLst>
                <a:ext uri="{FF2B5EF4-FFF2-40B4-BE49-F238E27FC236}">
                  <a16:creationId xmlns:a16="http://schemas.microsoft.com/office/drawing/2014/main" id="{87CC9951-3DA3-48C0-AF9D-479EF19986F4}"/>
                </a:ext>
              </a:extLst>
            </p:cNvPr>
            <p:cNvGrpSpPr>
              <a:grpSpLocks/>
            </p:cNvGrpSpPr>
            <p:nvPr/>
          </p:nvGrpSpPr>
          <p:grpSpPr bwMode="auto">
            <a:xfrm>
              <a:off x="96" y="672"/>
              <a:ext cx="1535" cy="1823"/>
              <a:chOff x="96" y="672"/>
              <a:chExt cx="1535" cy="1823"/>
            </a:xfrm>
          </p:grpSpPr>
          <p:sp>
            <p:nvSpPr>
              <p:cNvPr id="29" name="AutoShape 16">
                <a:extLst>
                  <a:ext uri="{FF2B5EF4-FFF2-40B4-BE49-F238E27FC236}">
                    <a16:creationId xmlns:a16="http://schemas.microsoft.com/office/drawing/2014/main" id="{1EC676CD-D422-4965-BCA8-2BBCF4F08F8D}"/>
                  </a:ext>
                </a:extLst>
              </p:cNvPr>
              <p:cNvSpPr>
                <a:spLocks noChangeArrowheads="1"/>
              </p:cNvSpPr>
              <p:nvPr/>
            </p:nvSpPr>
            <p:spPr bwMode="auto">
              <a:xfrm>
                <a:off x="96" y="838"/>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0" name="AutoShape 17">
                <a:extLst>
                  <a:ext uri="{FF2B5EF4-FFF2-40B4-BE49-F238E27FC236}">
                    <a16:creationId xmlns:a16="http://schemas.microsoft.com/office/drawing/2014/main" id="{6D80FE65-EA6A-49FC-9E4E-BE915C39F8E1}"/>
                  </a:ext>
                </a:extLst>
              </p:cNvPr>
              <p:cNvSpPr>
                <a:spLocks noChangeArrowheads="1"/>
              </p:cNvSpPr>
              <p:nvPr/>
            </p:nvSpPr>
            <p:spPr bwMode="auto">
              <a:xfrm>
                <a:off x="96" y="1833"/>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1" name="AutoShape 18">
                <a:extLst>
                  <a:ext uri="{FF2B5EF4-FFF2-40B4-BE49-F238E27FC236}">
                    <a16:creationId xmlns:a16="http://schemas.microsoft.com/office/drawing/2014/main" id="{179C5621-066C-44EB-9AC5-ED4C13BC9590}"/>
                  </a:ext>
                </a:extLst>
              </p:cNvPr>
              <p:cNvSpPr>
                <a:spLocks noChangeArrowheads="1"/>
              </p:cNvSpPr>
              <p:nvPr/>
            </p:nvSpPr>
            <p:spPr bwMode="auto">
              <a:xfrm>
                <a:off x="382" y="1999"/>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2" name="AutoShape 19">
                <a:extLst>
                  <a:ext uri="{FF2B5EF4-FFF2-40B4-BE49-F238E27FC236}">
                    <a16:creationId xmlns:a16="http://schemas.microsoft.com/office/drawing/2014/main" id="{921795AF-0D8A-46BD-BDC7-2B96E670B610}"/>
                  </a:ext>
                </a:extLst>
              </p:cNvPr>
              <p:cNvSpPr>
                <a:spLocks noChangeArrowheads="1"/>
              </p:cNvSpPr>
              <p:nvPr/>
            </p:nvSpPr>
            <p:spPr bwMode="auto">
              <a:xfrm>
                <a:off x="382" y="672"/>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3" name="AutoShape 20">
                <a:extLst>
                  <a:ext uri="{FF2B5EF4-FFF2-40B4-BE49-F238E27FC236}">
                    <a16:creationId xmlns:a16="http://schemas.microsoft.com/office/drawing/2014/main" id="{9A3CA68A-1C5E-48AD-BCBB-E06496BBE2F3}"/>
                  </a:ext>
                </a:extLst>
              </p:cNvPr>
              <p:cNvSpPr>
                <a:spLocks noChangeArrowheads="1"/>
              </p:cNvSpPr>
              <p:nvPr/>
            </p:nvSpPr>
            <p:spPr bwMode="auto">
              <a:xfrm>
                <a:off x="667" y="838"/>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4" name="AutoShape 21">
                <a:extLst>
                  <a:ext uri="{FF2B5EF4-FFF2-40B4-BE49-F238E27FC236}">
                    <a16:creationId xmlns:a16="http://schemas.microsoft.com/office/drawing/2014/main" id="{58D3063F-C675-47C0-A52D-70A78C823E29}"/>
                  </a:ext>
                </a:extLst>
              </p:cNvPr>
              <p:cNvSpPr>
                <a:spLocks noChangeArrowheads="1"/>
              </p:cNvSpPr>
              <p:nvPr/>
            </p:nvSpPr>
            <p:spPr bwMode="auto">
              <a:xfrm>
                <a:off x="953" y="1999"/>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5" name="AutoShape 22">
                <a:extLst>
                  <a:ext uri="{FF2B5EF4-FFF2-40B4-BE49-F238E27FC236}">
                    <a16:creationId xmlns:a16="http://schemas.microsoft.com/office/drawing/2014/main" id="{9548F809-9E98-42F2-8489-D5513712A91E}"/>
                  </a:ext>
                </a:extLst>
              </p:cNvPr>
              <p:cNvSpPr>
                <a:spLocks noChangeArrowheads="1"/>
              </p:cNvSpPr>
              <p:nvPr/>
            </p:nvSpPr>
            <p:spPr bwMode="auto">
              <a:xfrm>
                <a:off x="953" y="1003"/>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6" name="AutoShape 23">
                <a:extLst>
                  <a:ext uri="{FF2B5EF4-FFF2-40B4-BE49-F238E27FC236}">
                    <a16:creationId xmlns:a16="http://schemas.microsoft.com/office/drawing/2014/main" id="{03BDE466-FFDB-465B-A01D-D5F921DC6431}"/>
                  </a:ext>
                </a:extLst>
              </p:cNvPr>
              <p:cNvSpPr>
                <a:spLocks noChangeArrowheads="1"/>
              </p:cNvSpPr>
              <p:nvPr/>
            </p:nvSpPr>
            <p:spPr bwMode="auto">
              <a:xfrm>
                <a:off x="1239" y="1833"/>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7" name="AutoShape 24">
                <a:extLst>
                  <a:ext uri="{FF2B5EF4-FFF2-40B4-BE49-F238E27FC236}">
                    <a16:creationId xmlns:a16="http://schemas.microsoft.com/office/drawing/2014/main" id="{1C3D626B-6799-46DD-B923-EF75EC38A592}"/>
                  </a:ext>
                </a:extLst>
              </p:cNvPr>
              <p:cNvSpPr>
                <a:spLocks noChangeArrowheads="1"/>
              </p:cNvSpPr>
              <p:nvPr/>
            </p:nvSpPr>
            <p:spPr bwMode="auto">
              <a:xfrm>
                <a:off x="1239" y="1501"/>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8" name="AutoShape 25">
                <a:extLst>
                  <a:ext uri="{FF2B5EF4-FFF2-40B4-BE49-F238E27FC236}">
                    <a16:creationId xmlns:a16="http://schemas.microsoft.com/office/drawing/2014/main" id="{CA7975E5-3591-4B9B-AB82-44DB555728C9}"/>
                  </a:ext>
                </a:extLst>
              </p:cNvPr>
              <p:cNvSpPr>
                <a:spLocks noChangeArrowheads="1"/>
              </p:cNvSpPr>
              <p:nvPr/>
            </p:nvSpPr>
            <p:spPr bwMode="auto">
              <a:xfrm>
                <a:off x="1239" y="2164"/>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39" name="AutoShape 26">
                <a:extLst>
                  <a:ext uri="{FF2B5EF4-FFF2-40B4-BE49-F238E27FC236}">
                    <a16:creationId xmlns:a16="http://schemas.microsoft.com/office/drawing/2014/main" id="{307AA4F4-5D21-4207-A961-B66FA0CCE3A1}"/>
                  </a:ext>
                </a:extLst>
              </p:cNvPr>
              <p:cNvSpPr>
                <a:spLocks noChangeArrowheads="1"/>
              </p:cNvSpPr>
              <p:nvPr/>
            </p:nvSpPr>
            <p:spPr bwMode="auto">
              <a:xfrm>
                <a:off x="1239" y="1169"/>
                <a:ext cx="393" cy="332"/>
              </a:xfrm>
              <a:prstGeom prst="hexagon">
                <a:avLst>
                  <a:gd name="adj" fmla="val 29593"/>
                  <a:gd name="vf" fmla="val 115470"/>
                </a:avLst>
              </a:prstGeom>
              <a:solidFill>
                <a:srgbClr val="000066"/>
              </a:solidFill>
              <a:ln w="28440">
                <a:solidFill>
                  <a:srgbClr val="FFFFFF"/>
                </a:solidFill>
                <a:miter lim="800000"/>
                <a:headEnd/>
                <a:tailEnd/>
              </a:ln>
            </p:spPr>
            <p:txBody>
              <a:bodyPr wrap="none" anchor="ctr"/>
              <a:lstStyle/>
              <a:p>
                <a:endParaRPr lang="en-US" altLang="en-US"/>
              </a:p>
            </p:txBody>
          </p:sp>
        </p:grpSp>
      </p:grpSp>
      <p:sp>
        <p:nvSpPr>
          <p:cNvPr id="51" name="Rectangle 28">
            <a:extLst>
              <a:ext uri="{FF2B5EF4-FFF2-40B4-BE49-F238E27FC236}">
                <a16:creationId xmlns:a16="http://schemas.microsoft.com/office/drawing/2014/main" id="{1FBCACB5-389D-426F-97D8-DDD90AFA3340}"/>
              </a:ext>
            </a:extLst>
          </p:cNvPr>
          <p:cNvSpPr>
            <a:spLocks noChangeArrowheads="1"/>
          </p:cNvSpPr>
          <p:nvPr/>
        </p:nvSpPr>
        <p:spPr bwMode="auto">
          <a:xfrm>
            <a:off x="6303009" y="5967095"/>
            <a:ext cx="1175704"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eaLnBrk="1" hangingPunct="1"/>
            <a:r>
              <a:rPr lang="en-US" altLang="en-US" dirty="0">
                <a:solidFill>
                  <a:srgbClr val="FFFFFF"/>
                </a:solidFill>
                <a:latin typeface="Garamond" panose="02020404030301010803" pitchFamily="18" charset="0"/>
              </a:rPr>
              <a:t>Opaque</a:t>
            </a:r>
          </a:p>
        </p:txBody>
      </p:sp>
      <p:sp>
        <p:nvSpPr>
          <p:cNvPr id="52" name="Rectangle 28">
            <a:extLst>
              <a:ext uri="{FF2B5EF4-FFF2-40B4-BE49-F238E27FC236}">
                <a16:creationId xmlns:a16="http://schemas.microsoft.com/office/drawing/2014/main" id="{5426B664-366F-4AE8-93E8-CD3751DE93A5}"/>
              </a:ext>
            </a:extLst>
          </p:cNvPr>
          <p:cNvSpPr>
            <a:spLocks noChangeArrowheads="1"/>
          </p:cNvSpPr>
          <p:nvPr/>
        </p:nvSpPr>
        <p:spPr bwMode="auto">
          <a:xfrm>
            <a:off x="9770109" y="4770755"/>
            <a:ext cx="1175704"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itchFamily="34" charset="-128"/>
              </a:defRPr>
            </a:lvl9pPr>
          </a:lstStyle>
          <a:p>
            <a:pPr eaLnBrk="1" hangingPunct="1"/>
            <a:r>
              <a:rPr lang="en-US" altLang="en-US" dirty="0">
                <a:solidFill>
                  <a:srgbClr val="FFFFFF"/>
                </a:solidFill>
                <a:latin typeface="Garamond" panose="02020404030301010803" pitchFamily="18" charset="0"/>
              </a:rPr>
              <a:t>Lucent</a:t>
            </a:r>
          </a:p>
        </p:txBody>
      </p:sp>
      <p:grpSp>
        <p:nvGrpSpPr>
          <p:cNvPr id="88" name="Group 87">
            <a:extLst>
              <a:ext uri="{FF2B5EF4-FFF2-40B4-BE49-F238E27FC236}">
                <a16:creationId xmlns:a16="http://schemas.microsoft.com/office/drawing/2014/main" id="{3C9FC173-41E8-4CF9-BCBF-64820E2B28D0}"/>
              </a:ext>
            </a:extLst>
          </p:cNvPr>
          <p:cNvGrpSpPr/>
          <p:nvPr/>
        </p:nvGrpSpPr>
        <p:grpSpPr>
          <a:xfrm>
            <a:off x="1722435" y="3205639"/>
            <a:ext cx="2284413" cy="2894013"/>
            <a:chOff x="1722435" y="3205639"/>
            <a:chExt cx="2284413" cy="2894013"/>
          </a:xfrm>
        </p:grpSpPr>
        <p:grpSp>
          <p:nvGrpSpPr>
            <p:cNvPr id="53" name="Group 4">
              <a:extLst>
                <a:ext uri="{FF2B5EF4-FFF2-40B4-BE49-F238E27FC236}">
                  <a16:creationId xmlns:a16="http://schemas.microsoft.com/office/drawing/2014/main" id="{813E9416-AA52-4E68-AAF6-26488A29C632}"/>
                </a:ext>
              </a:extLst>
            </p:cNvPr>
            <p:cNvGrpSpPr>
              <a:grpSpLocks/>
            </p:cNvGrpSpPr>
            <p:nvPr/>
          </p:nvGrpSpPr>
          <p:grpSpPr bwMode="auto">
            <a:xfrm>
              <a:off x="1722435" y="3205639"/>
              <a:ext cx="2284413" cy="2894013"/>
              <a:chOff x="864" y="912"/>
              <a:chExt cx="1439" cy="1823"/>
            </a:xfrm>
          </p:grpSpPr>
          <p:sp>
            <p:nvSpPr>
              <p:cNvPr id="54" name="AutoShape 5">
                <a:extLst>
                  <a:ext uri="{FF2B5EF4-FFF2-40B4-BE49-F238E27FC236}">
                    <a16:creationId xmlns:a16="http://schemas.microsoft.com/office/drawing/2014/main" id="{EA72289B-B79A-4A57-8FB2-ED3F20997469}"/>
                  </a:ext>
                </a:extLst>
              </p:cNvPr>
              <p:cNvSpPr>
                <a:spLocks noChangeArrowheads="1"/>
              </p:cNvSpPr>
              <p:nvPr/>
            </p:nvSpPr>
            <p:spPr bwMode="auto">
              <a:xfrm>
                <a:off x="864" y="1078"/>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55" name="AutoShape 6">
                <a:extLst>
                  <a:ext uri="{FF2B5EF4-FFF2-40B4-BE49-F238E27FC236}">
                    <a16:creationId xmlns:a16="http://schemas.microsoft.com/office/drawing/2014/main" id="{D84E3235-81D7-41BD-8FF1-16605BCAEF61}"/>
                  </a:ext>
                </a:extLst>
              </p:cNvPr>
              <p:cNvSpPr>
                <a:spLocks noChangeArrowheads="1"/>
              </p:cNvSpPr>
              <p:nvPr/>
            </p:nvSpPr>
            <p:spPr bwMode="auto">
              <a:xfrm>
                <a:off x="864" y="1409"/>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56" name="AutoShape 7">
                <a:extLst>
                  <a:ext uri="{FF2B5EF4-FFF2-40B4-BE49-F238E27FC236}">
                    <a16:creationId xmlns:a16="http://schemas.microsoft.com/office/drawing/2014/main" id="{935D8C90-F009-4E7A-85BC-41AC07C6E6EA}"/>
                  </a:ext>
                </a:extLst>
              </p:cNvPr>
              <p:cNvSpPr>
                <a:spLocks noChangeArrowheads="1"/>
              </p:cNvSpPr>
              <p:nvPr/>
            </p:nvSpPr>
            <p:spPr bwMode="auto">
              <a:xfrm>
                <a:off x="864" y="1741"/>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57" name="AutoShape 8">
                <a:extLst>
                  <a:ext uri="{FF2B5EF4-FFF2-40B4-BE49-F238E27FC236}">
                    <a16:creationId xmlns:a16="http://schemas.microsoft.com/office/drawing/2014/main" id="{861852BA-7412-4B73-AD3B-A24FF2C2362B}"/>
                  </a:ext>
                </a:extLst>
              </p:cNvPr>
              <p:cNvSpPr>
                <a:spLocks noChangeArrowheads="1"/>
              </p:cNvSpPr>
              <p:nvPr/>
            </p:nvSpPr>
            <p:spPr bwMode="auto">
              <a:xfrm>
                <a:off x="1132" y="1244"/>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58" name="AutoShape 9">
                <a:extLst>
                  <a:ext uri="{FF2B5EF4-FFF2-40B4-BE49-F238E27FC236}">
                    <a16:creationId xmlns:a16="http://schemas.microsoft.com/office/drawing/2014/main" id="{FB5A5F6C-4D1C-4619-B52B-FED5210A98B1}"/>
                  </a:ext>
                </a:extLst>
              </p:cNvPr>
              <p:cNvSpPr>
                <a:spLocks noChangeArrowheads="1"/>
              </p:cNvSpPr>
              <p:nvPr/>
            </p:nvSpPr>
            <p:spPr bwMode="auto">
              <a:xfrm>
                <a:off x="1132" y="1907"/>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59" name="AutoShape 10">
                <a:extLst>
                  <a:ext uri="{FF2B5EF4-FFF2-40B4-BE49-F238E27FC236}">
                    <a16:creationId xmlns:a16="http://schemas.microsoft.com/office/drawing/2014/main" id="{866DDCA8-906B-4936-B14A-DB836F3564AF}"/>
                  </a:ext>
                </a:extLst>
              </p:cNvPr>
              <p:cNvSpPr>
                <a:spLocks noChangeArrowheads="1"/>
              </p:cNvSpPr>
              <p:nvPr/>
            </p:nvSpPr>
            <p:spPr bwMode="auto">
              <a:xfrm>
                <a:off x="1400" y="1741"/>
                <a:ext cx="369" cy="331"/>
              </a:xfrm>
              <a:prstGeom prst="hexagon">
                <a:avLst>
                  <a:gd name="adj" fmla="val 27870"/>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0" name="AutoShape 11">
                <a:extLst>
                  <a:ext uri="{FF2B5EF4-FFF2-40B4-BE49-F238E27FC236}">
                    <a16:creationId xmlns:a16="http://schemas.microsoft.com/office/drawing/2014/main" id="{8E4AA2AE-6401-4490-933B-C4CC9CB50B97}"/>
                  </a:ext>
                </a:extLst>
              </p:cNvPr>
              <p:cNvSpPr>
                <a:spLocks noChangeArrowheads="1"/>
              </p:cNvSpPr>
              <p:nvPr/>
            </p:nvSpPr>
            <p:spPr bwMode="auto">
              <a:xfrm>
                <a:off x="1400" y="1409"/>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1" name="AutoShape 12">
                <a:extLst>
                  <a:ext uri="{FF2B5EF4-FFF2-40B4-BE49-F238E27FC236}">
                    <a16:creationId xmlns:a16="http://schemas.microsoft.com/office/drawing/2014/main" id="{EC8E5F28-8218-4499-B07D-AE6826AB4FA6}"/>
                  </a:ext>
                </a:extLst>
              </p:cNvPr>
              <p:cNvSpPr>
                <a:spLocks noChangeArrowheads="1"/>
              </p:cNvSpPr>
              <p:nvPr/>
            </p:nvSpPr>
            <p:spPr bwMode="auto">
              <a:xfrm>
                <a:off x="1132" y="1575"/>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2" name="AutoShape 13">
                <a:extLst>
                  <a:ext uri="{FF2B5EF4-FFF2-40B4-BE49-F238E27FC236}">
                    <a16:creationId xmlns:a16="http://schemas.microsoft.com/office/drawing/2014/main" id="{68E7429A-F205-4411-9754-E0B3977C6ADD}"/>
                  </a:ext>
                </a:extLst>
              </p:cNvPr>
              <p:cNvSpPr>
                <a:spLocks noChangeArrowheads="1"/>
              </p:cNvSpPr>
              <p:nvPr/>
            </p:nvSpPr>
            <p:spPr bwMode="auto">
              <a:xfrm>
                <a:off x="1400" y="2073"/>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3" name="AutoShape 14">
                <a:extLst>
                  <a:ext uri="{FF2B5EF4-FFF2-40B4-BE49-F238E27FC236}">
                    <a16:creationId xmlns:a16="http://schemas.microsoft.com/office/drawing/2014/main" id="{759CF1C8-9007-4F1F-B2BD-1D2B76D9E983}"/>
                  </a:ext>
                </a:extLst>
              </p:cNvPr>
              <p:cNvSpPr>
                <a:spLocks noChangeArrowheads="1"/>
              </p:cNvSpPr>
              <p:nvPr/>
            </p:nvSpPr>
            <p:spPr bwMode="auto">
              <a:xfrm>
                <a:off x="864" y="2073"/>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4" name="AutoShape 15">
                <a:extLst>
                  <a:ext uri="{FF2B5EF4-FFF2-40B4-BE49-F238E27FC236}">
                    <a16:creationId xmlns:a16="http://schemas.microsoft.com/office/drawing/2014/main" id="{E805196C-6C96-41A0-8E01-A3D8CDC24ACF}"/>
                  </a:ext>
                </a:extLst>
              </p:cNvPr>
              <p:cNvSpPr>
                <a:spLocks noChangeArrowheads="1"/>
              </p:cNvSpPr>
              <p:nvPr/>
            </p:nvSpPr>
            <p:spPr bwMode="auto">
              <a:xfrm>
                <a:off x="1132" y="2238"/>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5" name="AutoShape 16">
                <a:extLst>
                  <a:ext uri="{FF2B5EF4-FFF2-40B4-BE49-F238E27FC236}">
                    <a16:creationId xmlns:a16="http://schemas.microsoft.com/office/drawing/2014/main" id="{A2B32EF7-5EE3-4BED-AA58-699E4DFDE159}"/>
                  </a:ext>
                </a:extLst>
              </p:cNvPr>
              <p:cNvSpPr>
                <a:spLocks noChangeArrowheads="1"/>
              </p:cNvSpPr>
              <p:nvPr/>
            </p:nvSpPr>
            <p:spPr bwMode="auto">
              <a:xfrm>
                <a:off x="1132" y="912"/>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6" name="AutoShape 17">
                <a:extLst>
                  <a:ext uri="{FF2B5EF4-FFF2-40B4-BE49-F238E27FC236}">
                    <a16:creationId xmlns:a16="http://schemas.microsoft.com/office/drawing/2014/main" id="{18C00D7A-0FE2-4483-9BDD-4193CA67941F}"/>
                  </a:ext>
                </a:extLst>
              </p:cNvPr>
              <p:cNvSpPr>
                <a:spLocks noChangeArrowheads="1"/>
              </p:cNvSpPr>
              <p:nvPr/>
            </p:nvSpPr>
            <p:spPr bwMode="auto">
              <a:xfrm>
                <a:off x="1400" y="1078"/>
                <a:ext cx="369" cy="332"/>
              </a:xfrm>
              <a:prstGeom prst="hexagon">
                <a:avLst>
                  <a:gd name="adj" fmla="val 27786"/>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7" name="AutoShape 18">
                <a:extLst>
                  <a:ext uri="{FF2B5EF4-FFF2-40B4-BE49-F238E27FC236}">
                    <a16:creationId xmlns:a16="http://schemas.microsoft.com/office/drawing/2014/main" id="{9BA7D91C-6CED-457F-BE89-BD3A95CAC29D}"/>
                  </a:ext>
                </a:extLst>
              </p:cNvPr>
              <p:cNvSpPr>
                <a:spLocks noChangeArrowheads="1"/>
              </p:cNvSpPr>
              <p:nvPr/>
            </p:nvSpPr>
            <p:spPr bwMode="auto">
              <a:xfrm>
                <a:off x="1668" y="1907"/>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8" name="AutoShape 19">
                <a:extLst>
                  <a:ext uri="{FF2B5EF4-FFF2-40B4-BE49-F238E27FC236}">
                    <a16:creationId xmlns:a16="http://schemas.microsoft.com/office/drawing/2014/main" id="{6939ADAD-D7E8-40F2-AC21-CB510FAAC30C}"/>
                  </a:ext>
                </a:extLst>
              </p:cNvPr>
              <p:cNvSpPr>
                <a:spLocks noChangeArrowheads="1"/>
              </p:cNvSpPr>
              <p:nvPr/>
            </p:nvSpPr>
            <p:spPr bwMode="auto">
              <a:xfrm>
                <a:off x="1668" y="1575"/>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69" name="AutoShape 20">
                <a:extLst>
                  <a:ext uri="{FF2B5EF4-FFF2-40B4-BE49-F238E27FC236}">
                    <a16:creationId xmlns:a16="http://schemas.microsoft.com/office/drawing/2014/main" id="{88C7A0B8-A4B1-403C-A8F2-7E0AA5AA86FF}"/>
                  </a:ext>
                </a:extLst>
              </p:cNvPr>
              <p:cNvSpPr>
                <a:spLocks noChangeArrowheads="1"/>
              </p:cNvSpPr>
              <p:nvPr/>
            </p:nvSpPr>
            <p:spPr bwMode="auto">
              <a:xfrm>
                <a:off x="1668" y="2238"/>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0" name="AutoShape 21">
                <a:extLst>
                  <a:ext uri="{FF2B5EF4-FFF2-40B4-BE49-F238E27FC236}">
                    <a16:creationId xmlns:a16="http://schemas.microsoft.com/office/drawing/2014/main" id="{7C180048-C04B-4E3A-9F97-FA8BD971267A}"/>
                  </a:ext>
                </a:extLst>
              </p:cNvPr>
              <p:cNvSpPr>
                <a:spLocks noChangeArrowheads="1"/>
              </p:cNvSpPr>
              <p:nvPr/>
            </p:nvSpPr>
            <p:spPr bwMode="auto">
              <a:xfrm>
                <a:off x="1668" y="1244"/>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1" name="AutoShape 22">
                <a:extLst>
                  <a:ext uri="{FF2B5EF4-FFF2-40B4-BE49-F238E27FC236}">
                    <a16:creationId xmlns:a16="http://schemas.microsoft.com/office/drawing/2014/main" id="{5F446891-FEF8-4834-8192-C47CD0371E02}"/>
                  </a:ext>
                </a:extLst>
              </p:cNvPr>
              <p:cNvSpPr>
                <a:spLocks noChangeArrowheads="1"/>
              </p:cNvSpPr>
              <p:nvPr/>
            </p:nvSpPr>
            <p:spPr bwMode="auto">
              <a:xfrm>
                <a:off x="1935" y="2073"/>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2" name="AutoShape 23">
                <a:extLst>
                  <a:ext uri="{FF2B5EF4-FFF2-40B4-BE49-F238E27FC236}">
                    <a16:creationId xmlns:a16="http://schemas.microsoft.com/office/drawing/2014/main" id="{8A8966EB-8304-4F21-AB3F-DC3BD792991E}"/>
                  </a:ext>
                </a:extLst>
              </p:cNvPr>
              <p:cNvSpPr>
                <a:spLocks noChangeArrowheads="1"/>
              </p:cNvSpPr>
              <p:nvPr/>
            </p:nvSpPr>
            <p:spPr bwMode="auto">
              <a:xfrm>
                <a:off x="1935" y="1741"/>
                <a:ext cx="368" cy="331"/>
              </a:xfrm>
              <a:prstGeom prst="hexagon">
                <a:avLst>
                  <a:gd name="adj" fmla="val 27795"/>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3" name="AutoShape 24">
                <a:extLst>
                  <a:ext uri="{FF2B5EF4-FFF2-40B4-BE49-F238E27FC236}">
                    <a16:creationId xmlns:a16="http://schemas.microsoft.com/office/drawing/2014/main" id="{7C12657B-FA1C-40C8-9A73-55ABA74D0041}"/>
                  </a:ext>
                </a:extLst>
              </p:cNvPr>
              <p:cNvSpPr>
                <a:spLocks noChangeArrowheads="1"/>
              </p:cNvSpPr>
              <p:nvPr/>
            </p:nvSpPr>
            <p:spPr bwMode="auto">
              <a:xfrm>
                <a:off x="1935" y="2404"/>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sp>
            <p:nvSpPr>
              <p:cNvPr id="74" name="AutoShape 25">
                <a:extLst>
                  <a:ext uri="{FF2B5EF4-FFF2-40B4-BE49-F238E27FC236}">
                    <a16:creationId xmlns:a16="http://schemas.microsoft.com/office/drawing/2014/main" id="{C784D3E5-4FD2-4906-9DA0-8CE8328A0670}"/>
                  </a:ext>
                </a:extLst>
              </p:cNvPr>
              <p:cNvSpPr>
                <a:spLocks noChangeArrowheads="1"/>
              </p:cNvSpPr>
              <p:nvPr/>
            </p:nvSpPr>
            <p:spPr bwMode="auto">
              <a:xfrm>
                <a:off x="1935" y="1409"/>
                <a:ext cx="368" cy="332"/>
              </a:xfrm>
              <a:prstGeom prst="hexagon">
                <a:avLst>
                  <a:gd name="adj" fmla="val 27711"/>
                  <a:gd name="vf" fmla="val 115470"/>
                </a:avLst>
              </a:prstGeom>
              <a:solidFill>
                <a:srgbClr val="000066"/>
              </a:solidFill>
              <a:ln w="28440">
                <a:solidFill>
                  <a:srgbClr val="FFFFFF"/>
                </a:solidFill>
                <a:miter lim="800000"/>
                <a:headEnd/>
                <a:tailEnd/>
              </a:ln>
            </p:spPr>
            <p:txBody>
              <a:bodyPr wrap="none" anchor="ctr"/>
              <a:lstStyle/>
              <a:p>
                <a:endParaRPr lang="en-US" altLang="en-US"/>
              </a:p>
            </p:txBody>
          </p:sp>
        </p:grpSp>
        <p:grpSp>
          <p:nvGrpSpPr>
            <p:cNvPr id="75" name="Group 11">
              <a:extLst>
                <a:ext uri="{FF2B5EF4-FFF2-40B4-BE49-F238E27FC236}">
                  <a16:creationId xmlns:a16="http://schemas.microsoft.com/office/drawing/2014/main" id="{72A464C6-8D75-42C9-A44C-BC95A7350A3C}"/>
                </a:ext>
              </a:extLst>
            </p:cNvPr>
            <p:cNvGrpSpPr>
              <a:grpSpLocks/>
            </p:cNvGrpSpPr>
            <p:nvPr/>
          </p:nvGrpSpPr>
          <p:grpSpPr bwMode="auto">
            <a:xfrm>
              <a:off x="1768155" y="3476535"/>
              <a:ext cx="1865949" cy="2127840"/>
              <a:chOff x="528" y="1200"/>
              <a:chExt cx="1679" cy="1919"/>
            </a:xfrm>
          </p:grpSpPr>
          <p:sp>
            <p:nvSpPr>
              <p:cNvPr id="76" name="AutoShape 12">
                <a:extLst>
                  <a:ext uri="{FF2B5EF4-FFF2-40B4-BE49-F238E27FC236}">
                    <a16:creationId xmlns:a16="http://schemas.microsoft.com/office/drawing/2014/main" id="{F8B640CF-AF19-4E86-9F82-B9F4A3ECD551}"/>
                  </a:ext>
                </a:extLst>
              </p:cNvPr>
              <p:cNvSpPr>
                <a:spLocks noChangeArrowheads="1"/>
              </p:cNvSpPr>
              <p:nvPr/>
            </p:nvSpPr>
            <p:spPr bwMode="auto">
              <a:xfrm>
                <a:off x="528" y="120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77" name="AutoShape 13">
                <a:extLst>
                  <a:ext uri="{FF2B5EF4-FFF2-40B4-BE49-F238E27FC236}">
                    <a16:creationId xmlns:a16="http://schemas.microsoft.com/office/drawing/2014/main" id="{A6BB6AAF-936A-4059-A9C9-27C3694A67AE}"/>
                  </a:ext>
                </a:extLst>
              </p:cNvPr>
              <p:cNvSpPr>
                <a:spLocks noChangeArrowheads="1"/>
              </p:cNvSpPr>
              <p:nvPr/>
            </p:nvSpPr>
            <p:spPr bwMode="auto">
              <a:xfrm>
                <a:off x="528" y="216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78" name="AutoShape 14">
                <a:extLst>
                  <a:ext uri="{FF2B5EF4-FFF2-40B4-BE49-F238E27FC236}">
                    <a16:creationId xmlns:a16="http://schemas.microsoft.com/office/drawing/2014/main" id="{164737EA-1E9A-4C37-9F84-4D7F019106EF}"/>
                  </a:ext>
                </a:extLst>
              </p:cNvPr>
              <p:cNvSpPr>
                <a:spLocks noChangeArrowheads="1"/>
              </p:cNvSpPr>
              <p:nvPr/>
            </p:nvSpPr>
            <p:spPr bwMode="auto">
              <a:xfrm>
                <a:off x="912" y="192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79" name="AutoShape 15">
                <a:extLst>
                  <a:ext uri="{FF2B5EF4-FFF2-40B4-BE49-F238E27FC236}">
                    <a16:creationId xmlns:a16="http://schemas.microsoft.com/office/drawing/2014/main" id="{7E46C65D-6B0F-4396-9C63-630A5FA3E631}"/>
                  </a:ext>
                </a:extLst>
              </p:cNvPr>
              <p:cNvSpPr>
                <a:spLocks noChangeArrowheads="1"/>
              </p:cNvSpPr>
              <p:nvPr/>
            </p:nvSpPr>
            <p:spPr bwMode="auto">
              <a:xfrm>
                <a:off x="912" y="1440"/>
                <a:ext cx="528" cy="480"/>
              </a:xfrm>
              <a:prstGeom prst="hexagon">
                <a:avLst>
                  <a:gd name="adj" fmla="val 27500"/>
                  <a:gd name="vf" fmla="val 115470"/>
                </a:avLst>
              </a:prstGeom>
              <a:solidFill>
                <a:srgbClr val="000066"/>
              </a:solidFill>
              <a:ln w="127080">
                <a:solidFill>
                  <a:srgbClr val="FFFFFF"/>
                </a:solidFill>
                <a:miter lim="800000"/>
                <a:headEnd/>
                <a:tailEnd/>
              </a:ln>
            </p:spPr>
            <p:txBody>
              <a:bodyPr wrap="none" anchor="ctr"/>
              <a:lstStyle/>
              <a:p>
                <a:endParaRPr lang="en-US" altLang="en-US"/>
              </a:p>
            </p:txBody>
          </p:sp>
          <p:sp>
            <p:nvSpPr>
              <p:cNvPr id="80" name="AutoShape 16">
                <a:extLst>
                  <a:ext uri="{FF2B5EF4-FFF2-40B4-BE49-F238E27FC236}">
                    <a16:creationId xmlns:a16="http://schemas.microsoft.com/office/drawing/2014/main" id="{F79C67CF-DFAB-4D16-8690-435E4529D3E7}"/>
                  </a:ext>
                </a:extLst>
              </p:cNvPr>
              <p:cNvSpPr>
                <a:spLocks noChangeArrowheads="1"/>
              </p:cNvSpPr>
              <p:nvPr/>
            </p:nvSpPr>
            <p:spPr bwMode="auto">
              <a:xfrm>
                <a:off x="528" y="168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81" name="AutoShape 17">
                <a:extLst>
                  <a:ext uri="{FF2B5EF4-FFF2-40B4-BE49-F238E27FC236}">
                    <a16:creationId xmlns:a16="http://schemas.microsoft.com/office/drawing/2014/main" id="{ECC458F5-E76A-4501-B0AA-7E1F94390086}"/>
                  </a:ext>
                </a:extLst>
              </p:cNvPr>
              <p:cNvSpPr>
                <a:spLocks noChangeArrowheads="1"/>
              </p:cNvSpPr>
              <p:nvPr/>
            </p:nvSpPr>
            <p:spPr bwMode="auto">
              <a:xfrm>
                <a:off x="912" y="240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82" name="AutoShape 18">
                <a:extLst>
                  <a:ext uri="{FF2B5EF4-FFF2-40B4-BE49-F238E27FC236}">
                    <a16:creationId xmlns:a16="http://schemas.microsoft.com/office/drawing/2014/main" id="{A9659DB9-4FF0-4DEF-B034-8FD1B5C45CEE}"/>
                  </a:ext>
                </a:extLst>
              </p:cNvPr>
              <p:cNvSpPr>
                <a:spLocks noChangeArrowheads="1"/>
              </p:cNvSpPr>
              <p:nvPr/>
            </p:nvSpPr>
            <p:spPr bwMode="auto">
              <a:xfrm>
                <a:off x="1296" y="2160"/>
                <a:ext cx="528" cy="480"/>
              </a:xfrm>
              <a:prstGeom prst="hexagon">
                <a:avLst>
                  <a:gd name="adj" fmla="val 27500"/>
                  <a:gd name="vf" fmla="val 115470"/>
                </a:avLst>
              </a:prstGeom>
              <a:solidFill>
                <a:srgbClr val="000066"/>
              </a:solidFill>
              <a:ln w="127080">
                <a:solidFill>
                  <a:srgbClr val="FFFFFF"/>
                </a:solidFill>
                <a:miter lim="800000"/>
                <a:headEnd/>
                <a:tailEnd/>
              </a:ln>
            </p:spPr>
            <p:txBody>
              <a:bodyPr wrap="none" anchor="ctr"/>
              <a:lstStyle/>
              <a:p>
                <a:endParaRPr lang="en-US" altLang="en-US"/>
              </a:p>
            </p:txBody>
          </p:sp>
          <p:sp>
            <p:nvSpPr>
              <p:cNvPr id="83" name="AutoShape 19">
                <a:extLst>
                  <a:ext uri="{FF2B5EF4-FFF2-40B4-BE49-F238E27FC236}">
                    <a16:creationId xmlns:a16="http://schemas.microsoft.com/office/drawing/2014/main" id="{E48ED32B-01D1-4AD6-BBCD-60AFEB6D37AA}"/>
                  </a:ext>
                </a:extLst>
              </p:cNvPr>
              <p:cNvSpPr>
                <a:spLocks noChangeArrowheads="1"/>
              </p:cNvSpPr>
              <p:nvPr/>
            </p:nvSpPr>
            <p:spPr bwMode="auto">
              <a:xfrm>
                <a:off x="1296" y="168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84" name="AutoShape 20">
                <a:extLst>
                  <a:ext uri="{FF2B5EF4-FFF2-40B4-BE49-F238E27FC236}">
                    <a16:creationId xmlns:a16="http://schemas.microsoft.com/office/drawing/2014/main" id="{C3BB78ED-7564-4B3B-8519-7079592C4410}"/>
                  </a:ext>
                </a:extLst>
              </p:cNvPr>
              <p:cNvSpPr>
                <a:spLocks noChangeArrowheads="1"/>
              </p:cNvSpPr>
              <p:nvPr/>
            </p:nvSpPr>
            <p:spPr bwMode="auto">
              <a:xfrm>
                <a:off x="1296" y="264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85" name="AutoShape 21">
                <a:extLst>
                  <a:ext uri="{FF2B5EF4-FFF2-40B4-BE49-F238E27FC236}">
                    <a16:creationId xmlns:a16="http://schemas.microsoft.com/office/drawing/2014/main" id="{9EBFE36E-AE1C-4875-90F7-C9D41203D4BA}"/>
                  </a:ext>
                </a:extLst>
              </p:cNvPr>
              <p:cNvSpPr>
                <a:spLocks noChangeArrowheads="1"/>
              </p:cNvSpPr>
              <p:nvPr/>
            </p:nvSpPr>
            <p:spPr bwMode="auto">
              <a:xfrm>
                <a:off x="1680" y="240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sp>
            <p:nvSpPr>
              <p:cNvPr id="86" name="AutoShape 22">
                <a:extLst>
                  <a:ext uri="{FF2B5EF4-FFF2-40B4-BE49-F238E27FC236}">
                    <a16:creationId xmlns:a16="http://schemas.microsoft.com/office/drawing/2014/main" id="{45547189-6C35-4750-A626-BE81102B236D}"/>
                  </a:ext>
                </a:extLst>
              </p:cNvPr>
              <p:cNvSpPr>
                <a:spLocks noChangeArrowheads="1"/>
              </p:cNvSpPr>
              <p:nvPr/>
            </p:nvSpPr>
            <p:spPr bwMode="auto">
              <a:xfrm>
                <a:off x="1680" y="1920"/>
                <a:ext cx="528" cy="480"/>
              </a:xfrm>
              <a:prstGeom prst="hexagon">
                <a:avLst>
                  <a:gd name="adj" fmla="val 27500"/>
                  <a:gd name="vf" fmla="val 115470"/>
                </a:avLst>
              </a:prstGeom>
              <a:solidFill>
                <a:srgbClr val="000066"/>
              </a:solidFill>
              <a:ln w="190440">
                <a:solidFill>
                  <a:srgbClr val="FFFFFF"/>
                </a:solidFill>
                <a:miter lim="800000"/>
                <a:headEnd/>
                <a:tailEnd/>
              </a:ln>
            </p:spPr>
            <p:txBody>
              <a:bodyPr wrap="none" anchor="ctr"/>
              <a:lstStyle/>
              <a:p>
                <a:endParaRPr lang="en-US" altLang="en-US"/>
              </a:p>
            </p:txBody>
          </p:sp>
        </p:grpSp>
      </p:grpSp>
    </p:spTree>
    <p:extLst>
      <p:ext uri="{BB962C8B-B14F-4D97-AF65-F5344CB8AC3E}">
        <p14:creationId xmlns:p14="http://schemas.microsoft.com/office/powerpoint/2010/main" val="3676908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u="sng"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8412734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Asthma </a:t>
            </a:r>
          </a:p>
        </p:txBody>
      </p:sp>
      <p:sp>
        <p:nvSpPr>
          <p:cNvPr id="3" name="Content Placeholder 2"/>
          <p:cNvSpPr>
            <a:spLocks noGrp="1"/>
          </p:cNvSpPr>
          <p:nvPr>
            <p:ph idx="1"/>
          </p:nvPr>
        </p:nvSpPr>
        <p:spPr/>
        <p:txBody>
          <a:bodyPr>
            <a:normAutofit/>
          </a:bodyPr>
          <a:lstStyle/>
          <a:p>
            <a:r>
              <a:rPr lang="en-US" sz="3200" dirty="0">
                <a:solidFill>
                  <a:schemeClr val="bg1"/>
                </a:solidFill>
                <a:latin typeface="Garamond" panose="02020404030301010803" pitchFamily="18" charset="0"/>
              </a:rPr>
              <a:t>Most patients with asthma will have a normal chest X ray.</a:t>
            </a:r>
          </a:p>
          <a:p>
            <a:r>
              <a:rPr lang="en-US" sz="3200" dirty="0">
                <a:solidFill>
                  <a:schemeClr val="bg1"/>
                </a:solidFill>
                <a:latin typeface="Garamond" panose="02020404030301010803" pitchFamily="18" charset="0"/>
              </a:rPr>
              <a:t>Possible findings include:</a:t>
            </a:r>
          </a:p>
          <a:p>
            <a:pPr lvl="1"/>
            <a:r>
              <a:rPr lang="en-US" sz="2800" dirty="0">
                <a:solidFill>
                  <a:schemeClr val="bg1"/>
                </a:solidFill>
                <a:latin typeface="Garamond" panose="02020404030301010803" pitchFamily="18" charset="0"/>
              </a:rPr>
              <a:t>Atelectasis</a:t>
            </a:r>
          </a:p>
          <a:p>
            <a:pPr lvl="1"/>
            <a:r>
              <a:rPr lang="en-US" sz="2800" dirty="0" err="1">
                <a:solidFill>
                  <a:schemeClr val="bg1"/>
                </a:solidFill>
                <a:latin typeface="Garamond" panose="02020404030301010803" pitchFamily="18" charset="0"/>
              </a:rPr>
              <a:t>Peribronchial</a:t>
            </a:r>
            <a:r>
              <a:rPr lang="en-US" sz="2800" dirty="0">
                <a:solidFill>
                  <a:schemeClr val="bg1"/>
                </a:solidFill>
                <a:latin typeface="Garamond" panose="02020404030301010803" pitchFamily="18" charset="0"/>
              </a:rPr>
              <a:t> cuffing</a:t>
            </a:r>
          </a:p>
          <a:p>
            <a:pPr lvl="1"/>
            <a:r>
              <a:rPr lang="en-US" sz="2800" dirty="0">
                <a:solidFill>
                  <a:schemeClr val="bg1"/>
                </a:solidFill>
                <a:latin typeface="Garamond" panose="02020404030301010803" pitchFamily="18" charset="0"/>
              </a:rPr>
              <a:t>Hyperinflated lungs</a:t>
            </a:r>
          </a:p>
        </p:txBody>
      </p:sp>
      <p:sp>
        <p:nvSpPr>
          <p:cNvPr id="4" name="Rounded Rectangle 3"/>
          <p:cNvSpPr/>
          <p:nvPr/>
        </p:nvSpPr>
        <p:spPr>
          <a:xfrm>
            <a:off x="4963886" y="3091543"/>
            <a:ext cx="3512457" cy="1045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Asthma  flare --- infection</a:t>
            </a:r>
          </a:p>
          <a:p>
            <a:pPr algn="ctr"/>
            <a:r>
              <a:rPr lang="en-US" dirty="0"/>
              <a:t>Other wise infection</a:t>
            </a:r>
          </a:p>
        </p:txBody>
      </p:sp>
    </p:spTree>
    <p:extLst>
      <p:ext uri="{BB962C8B-B14F-4D97-AF65-F5344CB8AC3E}">
        <p14:creationId xmlns:p14="http://schemas.microsoft.com/office/powerpoint/2010/main" val="65168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C28D-47CA-4355-8FD9-3DABBB001DA8}"/>
              </a:ext>
            </a:extLst>
          </p:cNvPr>
          <p:cNvSpPr>
            <a:spLocks noGrp="1"/>
          </p:cNvSpPr>
          <p:nvPr>
            <p:ph type="title"/>
          </p:nvPr>
        </p:nvSpPr>
        <p:spPr/>
        <p:txBody>
          <a:bodyPr/>
          <a:lstStyle/>
          <a:p>
            <a:r>
              <a:rPr lang="en-US" dirty="0">
                <a:solidFill>
                  <a:schemeClr val="bg1"/>
                </a:solidFill>
                <a:latin typeface="Garamond" panose="02020404030301010803" pitchFamily="18" charset="0"/>
              </a:rPr>
              <a:t>Asthma </a:t>
            </a:r>
          </a:p>
        </p:txBody>
      </p:sp>
      <p:sp>
        <p:nvSpPr>
          <p:cNvPr id="3" name="Content Placeholder 2">
            <a:extLst>
              <a:ext uri="{FF2B5EF4-FFF2-40B4-BE49-F238E27FC236}">
                <a16:creationId xmlns:a16="http://schemas.microsoft.com/office/drawing/2014/main" id="{E290B550-EE4B-4E87-A56E-B0C01AE19297}"/>
              </a:ext>
            </a:extLst>
          </p:cNvPr>
          <p:cNvSpPr>
            <a:spLocks noGrp="1"/>
          </p:cNvSpPr>
          <p:nvPr>
            <p:ph idx="1"/>
          </p:nvPr>
        </p:nvSpPr>
        <p:spPr>
          <a:xfrm>
            <a:off x="838200" y="1825625"/>
            <a:ext cx="4442460" cy="4351338"/>
          </a:xfrm>
        </p:spPr>
        <p:txBody>
          <a:bodyPr/>
          <a:lstStyle/>
          <a:p>
            <a:r>
              <a:rPr lang="en-US" dirty="0">
                <a:solidFill>
                  <a:schemeClr val="bg1"/>
                </a:solidFill>
                <a:latin typeface="Garamond" panose="02020404030301010803" pitchFamily="18" charset="0"/>
              </a:rPr>
              <a:t>Hyperinflated lungs due to asthma.</a:t>
            </a:r>
          </a:p>
          <a:p>
            <a:r>
              <a:rPr lang="en-US" dirty="0">
                <a:solidFill>
                  <a:schemeClr val="bg1"/>
                </a:solidFill>
                <a:latin typeface="Garamond" panose="02020404030301010803" pitchFamily="18" charset="0"/>
              </a:rPr>
              <a:t>If you can see 10 or more posterior ribs or 8 or more anterior ribs above the diaphragm on a CXR, then lungs are hyperinflated. </a:t>
            </a:r>
          </a:p>
        </p:txBody>
      </p:sp>
      <p:pic>
        <p:nvPicPr>
          <p:cNvPr id="4" name="Picture 3">
            <a:extLst>
              <a:ext uri="{FF2B5EF4-FFF2-40B4-BE49-F238E27FC236}">
                <a16:creationId xmlns:a16="http://schemas.microsoft.com/office/drawing/2014/main" id="{9A1E22BA-C4B6-4F11-8B27-E70809FDE6AA}"/>
              </a:ext>
            </a:extLst>
          </p:cNvPr>
          <p:cNvPicPr>
            <a:picLocks noChangeAspect="1"/>
          </p:cNvPicPr>
          <p:nvPr/>
        </p:nvPicPr>
        <p:blipFill>
          <a:blip r:embed="rId2"/>
          <a:stretch>
            <a:fillRect/>
          </a:stretch>
        </p:blipFill>
        <p:spPr>
          <a:xfrm>
            <a:off x="5459280" y="0"/>
            <a:ext cx="6732720" cy="6858000"/>
          </a:xfrm>
          <a:prstGeom prst="rect">
            <a:avLst/>
          </a:prstGeom>
        </p:spPr>
      </p:pic>
    </p:spTree>
    <p:extLst>
      <p:ext uri="{BB962C8B-B14F-4D97-AF65-F5344CB8AC3E}">
        <p14:creationId xmlns:p14="http://schemas.microsoft.com/office/powerpoint/2010/main" val="16520180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C28D-47CA-4355-8FD9-3DABBB001DA8}"/>
              </a:ext>
            </a:extLst>
          </p:cNvPr>
          <p:cNvSpPr>
            <a:spLocks noGrp="1"/>
          </p:cNvSpPr>
          <p:nvPr>
            <p:ph type="title"/>
          </p:nvPr>
        </p:nvSpPr>
        <p:spPr/>
        <p:txBody>
          <a:bodyPr/>
          <a:lstStyle/>
          <a:p>
            <a:r>
              <a:rPr lang="en-US" dirty="0">
                <a:solidFill>
                  <a:schemeClr val="bg1"/>
                </a:solidFill>
                <a:latin typeface="Garamond" panose="02020404030301010803" pitchFamily="18" charset="0"/>
              </a:rPr>
              <a:t>Asthma </a:t>
            </a:r>
          </a:p>
        </p:txBody>
      </p:sp>
      <p:sp>
        <p:nvSpPr>
          <p:cNvPr id="3" name="Content Placeholder 2">
            <a:extLst>
              <a:ext uri="{FF2B5EF4-FFF2-40B4-BE49-F238E27FC236}">
                <a16:creationId xmlns:a16="http://schemas.microsoft.com/office/drawing/2014/main" id="{E290B550-EE4B-4E87-A56E-B0C01AE19297}"/>
              </a:ext>
            </a:extLst>
          </p:cNvPr>
          <p:cNvSpPr>
            <a:spLocks noGrp="1"/>
          </p:cNvSpPr>
          <p:nvPr>
            <p:ph idx="1"/>
          </p:nvPr>
        </p:nvSpPr>
        <p:spPr>
          <a:xfrm>
            <a:off x="838200" y="1825625"/>
            <a:ext cx="4442460" cy="4351338"/>
          </a:xfrm>
        </p:spPr>
        <p:txBody>
          <a:bodyPr/>
          <a:lstStyle/>
          <a:p>
            <a:r>
              <a:rPr lang="en-US" dirty="0">
                <a:solidFill>
                  <a:schemeClr val="bg1"/>
                </a:solidFill>
                <a:latin typeface="Garamond" panose="02020404030301010803" pitchFamily="18" charset="0"/>
              </a:rPr>
              <a:t>Some regions of </a:t>
            </a:r>
            <a:r>
              <a:rPr lang="en-US" dirty="0" err="1">
                <a:solidFill>
                  <a:schemeClr val="bg1"/>
                </a:solidFill>
                <a:latin typeface="Garamond" panose="02020404030301010803" pitchFamily="18" charset="0"/>
              </a:rPr>
              <a:t>peribronchial</a:t>
            </a:r>
            <a:r>
              <a:rPr lang="en-US" dirty="0">
                <a:solidFill>
                  <a:schemeClr val="bg1"/>
                </a:solidFill>
                <a:latin typeface="Garamond" panose="02020404030301010803" pitchFamily="18" charset="0"/>
              </a:rPr>
              <a:t> cuffing are also seen. </a:t>
            </a:r>
          </a:p>
        </p:txBody>
      </p:sp>
      <p:pic>
        <p:nvPicPr>
          <p:cNvPr id="5" name="Picture 4">
            <a:extLst>
              <a:ext uri="{FF2B5EF4-FFF2-40B4-BE49-F238E27FC236}">
                <a16:creationId xmlns:a16="http://schemas.microsoft.com/office/drawing/2014/main" id="{3A71F4A4-AC2F-4CA4-A74E-13027D32B575}"/>
              </a:ext>
            </a:extLst>
          </p:cNvPr>
          <p:cNvPicPr>
            <a:picLocks noChangeAspect="1"/>
          </p:cNvPicPr>
          <p:nvPr/>
        </p:nvPicPr>
        <p:blipFill>
          <a:blip r:embed="rId2"/>
          <a:stretch>
            <a:fillRect/>
          </a:stretch>
        </p:blipFill>
        <p:spPr>
          <a:xfrm>
            <a:off x="6286501" y="0"/>
            <a:ext cx="5905500" cy="6841030"/>
          </a:xfrm>
          <a:prstGeom prst="rect">
            <a:avLst/>
          </a:prstGeom>
        </p:spPr>
      </p:pic>
      <p:cxnSp>
        <p:nvCxnSpPr>
          <p:cNvPr id="6" name="Straight Arrow Connector 5"/>
          <p:cNvCxnSpPr/>
          <p:nvPr/>
        </p:nvCxnSpPr>
        <p:spPr>
          <a:xfrm>
            <a:off x="3759200" y="2917371"/>
            <a:ext cx="5921829" cy="972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7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u="sng"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2952680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Primary lung tumors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The major risk factor for lung cancer is smoking.</a:t>
            </a:r>
          </a:p>
          <a:p>
            <a:r>
              <a:rPr lang="en-US" dirty="0">
                <a:solidFill>
                  <a:schemeClr val="bg1"/>
                </a:solidFill>
                <a:latin typeface="Garamond" panose="02020404030301010803" pitchFamily="18" charset="0"/>
              </a:rPr>
              <a:t>It can present as a single lung mass (&gt;3 cm diameter) or nodule (&lt;3 cm diameter), a few nodules, a lung cavity, alveolar opacities (bronchoalveolar subtype), lymphadenopathy, distant metastases, or atelectasis.</a:t>
            </a:r>
          </a:p>
          <a:p>
            <a:r>
              <a:rPr lang="en-US" dirty="0">
                <a:solidFill>
                  <a:schemeClr val="bg1"/>
                </a:solidFill>
                <a:latin typeface="Garamond" panose="02020404030301010803" pitchFamily="18" charset="0"/>
              </a:rPr>
              <a:t>The classic appearance is of a peripheral mass or nodule with speculated borders.</a:t>
            </a:r>
          </a:p>
          <a:p>
            <a:r>
              <a:rPr lang="en-US" dirty="0">
                <a:solidFill>
                  <a:schemeClr val="bg1"/>
                </a:solidFill>
                <a:latin typeface="Garamond" panose="02020404030301010803" pitchFamily="18" charset="0"/>
              </a:rPr>
              <a:t>The best next step in the assessment of a pulmonary mass is contrast enhanced CT scan. Then biopsy</a:t>
            </a:r>
          </a:p>
        </p:txBody>
      </p:sp>
    </p:spTree>
    <p:extLst>
      <p:ext uri="{BB962C8B-B14F-4D97-AF65-F5344CB8AC3E}">
        <p14:creationId xmlns:p14="http://schemas.microsoft.com/office/powerpoint/2010/main" val="1149831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images.radiopaedia.org/images/175242/3a2dd244aa10ec0eb0dc30030c5999_jumbo.jpg">
            <a:extLst>
              <a:ext uri="{FF2B5EF4-FFF2-40B4-BE49-F238E27FC236}">
                <a16:creationId xmlns:a16="http://schemas.microsoft.com/office/drawing/2014/main" id="{B120FB27-AE4F-49C7-9544-A1B5D8CC0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DC5741-3943-400F-B2DD-563F222ED0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DE836F-073E-4B3C-B605-3C8E745E68E7}"/>
              </a:ext>
            </a:extLst>
          </p:cNvPr>
          <p:cNvSpPr>
            <a:spLocks noGrp="1"/>
          </p:cNvSpPr>
          <p:nvPr>
            <p:ph idx="1"/>
          </p:nvPr>
        </p:nvSpPr>
        <p:spPr/>
        <p:txBody>
          <a:bodyPr/>
          <a:lstStyle/>
          <a:p>
            <a:endParaRPr lang="en-US"/>
          </a:p>
        </p:txBody>
      </p:sp>
      <p:pic>
        <p:nvPicPr>
          <p:cNvPr id="16386" name="Picture 2" descr="https://images.radiopaedia.org/images/175241/9aa9ac57c144b3bcab7d6d41057e79_jumbo.jpg">
            <a:extLst>
              <a:ext uri="{FF2B5EF4-FFF2-40B4-BE49-F238E27FC236}">
                <a16:creationId xmlns:a16="http://schemas.microsoft.com/office/drawing/2014/main" id="{27D3E3A4-9C06-44D4-83D0-C42DDDCB6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77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D020-0C21-493D-A41C-5C55619BAA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08A67B-345F-47ED-9560-CD2B600635F9}"/>
              </a:ext>
            </a:extLst>
          </p:cNvPr>
          <p:cNvSpPr>
            <a:spLocks noGrp="1"/>
          </p:cNvSpPr>
          <p:nvPr>
            <p:ph idx="1"/>
          </p:nvPr>
        </p:nvSpPr>
        <p:spPr/>
        <p:txBody>
          <a:bodyPr/>
          <a:lstStyle/>
          <a:p>
            <a:endParaRPr lang="en-US"/>
          </a:p>
        </p:txBody>
      </p:sp>
      <p:pic>
        <p:nvPicPr>
          <p:cNvPr id="18434" name="Picture 2" descr="Image result for spiculated lung mass radiology">
            <a:extLst>
              <a:ext uri="{FF2B5EF4-FFF2-40B4-BE49-F238E27FC236}">
                <a16:creationId xmlns:a16="http://schemas.microsoft.com/office/drawing/2014/main" id="{3D11E0E7-D2C9-4746-9C34-FBD101667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671" y="912812"/>
            <a:ext cx="6862329" cy="50323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www.researchgate.net/profile/Koichi_Kodama2/publication/51097036/figure/fig1/AS:301916098711579@1448993815208/Computed-tomography-of-the-thorax-showed-a-soft-tissue-density-nodule-with-spiculated.png">
            <a:extLst>
              <a:ext uri="{FF2B5EF4-FFF2-40B4-BE49-F238E27FC236}">
                <a16:creationId xmlns:a16="http://schemas.microsoft.com/office/drawing/2014/main" id="{91869431-A83B-4EBB-A755-96B5C260AD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8" name="Picture 6" descr="https://www.researchgate.net/profile/Koichi_Kodama2/publication/51097036/figure/fig1/AS:301916098711579@1448993815208/Computed-tomography-of-the-thorax-showed-a-soft-tissue-density-nodule-with-spiculated.png">
            <a:extLst>
              <a:ext uri="{FF2B5EF4-FFF2-40B4-BE49-F238E27FC236}">
                <a16:creationId xmlns:a16="http://schemas.microsoft.com/office/drawing/2014/main" id="{8F97F7D8-A46C-4801-AF50-3775F70A2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2813"/>
            <a:ext cx="7152750" cy="501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57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482B-4196-438A-B362-662E8117BD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D77F6E-3DCB-4AE7-BE4B-64A655998024}"/>
              </a:ext>
            </a:extLst>
          </p:cNvPr>
          <p:cNvSpPr>
            <a:spLocks noGrp="1"/>
          </p:cNvSpPr>
          <p:nvPr>
            <p:ph idx="1"/>
          </p:nvPr>
        </p:nvSpPr>
        <p:spPr/>
        <p:txBody>
          <a:bodyPr/>
          <a:lstStyle/>
          <a:p>
            <a:endParaRPr lang="en-US"/>
          </a:p>
        </p:txBody>
      </p:sp>
      <p:pic>
        <p:nvPicPr>
          <p:cNvPr id="17410" name="Picture 2" descr="https://images.radiopaedia.org/images/537020/1be1e5e7258315884acc068a8fc232_jumbo.jpg">
            <a:extLst>
              <a:ext uri="{FF2B5EF4-FFF2-40B4-BE49-F238E27FC236}">
                <a16:creationId xmlns:a16="http://schemas.microsoft.com/office/drawing/2014/main" id="{82E80701-8374-475D-926B-EA09AA700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images.radiopaedia.org/images/537021/491921b1f60b544dd51a7b7a6b9379_jumbo.jpg">
            <a:extLst>
              <a:ext uri="{FF2B5EF4-FFF2-40B4-BE49-F238E27FC236}">
                <a16:creationId xmlns:a16="http://schemas.microsoft.com/office/drawing/2014/main" id="{9963DA42-506C-4146-A28B-76CE6C1BC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892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4214-E291-4322-8A92-4B33B63BE1B8}"/>
              </a:ext>
            </a:extLst>
          </p:cNvPr>
          <p:cNvSpPr>
            <a:spLocks noGrp="1"/>
          </p:cNvSpPr>
          <p:nvPr>
            <p:ph type="title"/>
          </p:nvPr>
        </p:nvSpPr>
        <p:spPr/>
        <p:txBody>
          <a:bodyPr/>
          <a:lstStyle/>
          <a:p>
            <a:r>
              <a:rPr lang="en-US" dirty="0">
                <a:solidFill>
                  <a:schemeClr val="bg1"/>
                </a:solidFill>
                <a:latin typeface="Garamond" panose="02020404030301010803" pitchFamily="18" charset="0"/>
              </a:rPr>
              <a:t>Pancoast tumor</a:t>
            </a:r>
          </a:p>
        </p:txBody>
      </p:sp>
      <p:sp>
        <p:nvSpPr>
          <p:cNvPr id="3" name="Content Placeholder 2">
            <a:extLst>
              <a:ext uri="{FF2B5EF4-FFF2-40B4-BE49-F238E27FC236}">
                <a16:creationId xmlns:a16="http://schemas.microsoft.com/office/drawing/2014/main" id="{81450B46-932A-4301-8AD8-6A64A1C937E7}"/>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F2B264A6-18D2-44DE-A996-F2EE8B87B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168" y="1453973"/>
            <a:ext cx="9577137" cy="54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Freeform 4"/>
          <p:cNvSpPr/>
          <p:nvPr/>
        </p:nvSpPr>
        <p:spPr>
          <a:xfrm>
            <a:off x="4847766" y="1465943"/>
            <a:ext cx="1146634" cy="1146628"/>
          </a:xfrm>
          <a:custGeom>
            <a:avLst/>
            <a:gdLst>
              <a:gd name="connsiteX0" fmla="*/ 725720 w 1146634"/>
              <a:gd name="connsiteY0" fmla="*/ 0 h 1146628"/>
              <a:gd name="connsiteX1" fmla="*/ 14520 w 1146634"/>
              <a:gd name="connsiteY1" fmla="*/ 14514 h 1146628"/>
              <a:gd name="connsiteX2" fmla="*/ 5 w 1146634"/>
              <a:gd name="connsiteY2" fmla="*/ 58057 h 1146628"/>
              <a:gd name="connsiteX3" fmla="*/ 14520 w 1146634"/>
              <a:gd name="connsiteY3" fmla="*/ 391886 h 1146628"/>
              <a:gd name="connsiteX4" fmla="*/ 43548 w 1146634"/>
              <a:gd name="connsiteY4" fmla="*/ 522514 h 1146628"/>
              <a:gd name="connsiteX5" fmla="*/ 72577 w 1146634"/>
              <a:gd name="connsiteY5" fmla="*/ 566057 h 1146628"/>
              <a:gd name="connsiteX6" fmla="*/ 101605 w 1146634"/>
              <a:gd name="connsiteY6" fmla="*/ 667657 h 1146628"/>
              <a:gd name="connsiteX7" fmla="*/ 130634 w 1146634"/>
              <a:gd name="connsiteY7" fmla="*/ 711200 h 1146628"/>
              <a:gd name="connsiteX8" fmla="*/ 217720 w 1146634"/>
              <a:gd name="connsiteY8" fmla="*/ 870857 h 1146628"/>
              <a:gd name="connsiteX9" fmla="*/ 261263 w 1146634"/>
              <a:gd name="connsiteY9" fmla="*/ 914400 h 1146628"/>
              <a:gd name="connsiteX10" fmla="*/ 319320 w 1146634"/>
              <a:gd name="connsiteY10" fmla="*/ 1001486 h 1146628"/>
              <a:gd name="connsiteX11" fmla="*/ 362863 w 1146634"/>
              <a:gd name="connsiteY11" fmla="*/ 1045028 h 1146628"/>
              <a:gd name="connsiteX12" fmla="*/ 435434 w 1146634"/>
              <a:gd name="connsiteY12" fmla="*/ 1132114 h 1146628"/>
              <a:gd name="connsiteX13" fmla="*/ 478977 w 1146634"/>
              <a:gd name="connsiteY13" fmla="*/ 1146628 h 1146628"/>
              <a:gd name="connsiteX14" fmla="*/ 595091 w 1146634"/>
              <a:gd name="connsiteY14" fmla="*/ 1103086 h 1146628"/>
              <a:gd name="connsiteX15" fmla="*/ 682177 w 1146634"/>
              <a:gd name="connsiteY15" fmla="*/ 1030514 h 1146628"/>
              <a:gd name="connsiteX16" fmla="*/ 812805 w 1146634"/>
              <a:gd name="connsiteY16" fmla="*/ 957943 h 1146628"/>
              <a:gd name="connsiteX17" fmla="*/ 914405 w 1146634"/>
              <a:gd name="connsiteY17" fmla="*/ 870857 h 1146628"/>
              <a:gd name="connsiteX18" fmla="*/ 972463 w 1146634"/>
              <a:gd name="connsiteY18" fmla="*/ 827314 h 1146628"/>
              <a:gd name="connsiteX19" fmla="*/ 1030520 w 1146634"/>
              <a:gd name="connsiteY19" fmla="*/ 725714 h 1146628"/>
              <a:gd name="connsiteX20" fmla="*/ 1045034 w 1146634"/>
              <a:gd name="connsiteY20" fmla="*/ 667657 h 1146628"/>
              <a:gd name="connsiteX21" fmla="*/ 1132120 w 1146634"/>
              <a:gd name="connsiteY21" fmla="*/ 478971 h 1146628"/>
              <a:gd name="connsiteX22" fmla="*/ 1146634 w 1146634"/>
              <a:gd name="connsiteY22" fmla="*/ 290286 h 1146628"/>
              <a:gd name="connsiteX23" fmla="*/ 1132120 w 1146634"/>
              <a:gd name="connsiteY23" fmla="*/ 232228 h 1146628"/>
              <a:gd name="connsiteX24" fmla="*/ 1030520 w 1146634"/>
              <a:gd name="connsiteY24" fmla="*/ 174171 h 1146628"/>
              <a:gd name="connsiteX25" fmla="*/ 943434 w 1146634"/>
              <a:gd name="connsiteY25" fmla="*/ 130628 h 1146628"/>
              <a:gd name="connsiteX26" fmla="*/ 899891 w 1146634"/>
              <a:gd name="connsiteY26" fmla="*/ 101600 h 1146628"/>
              <a:gd name="connsiteX27" fmla="*/ 711205 w 1146634"/>
              <a:gd name="connsiteY27" fmla="*/ 87086 h 1146628"/>
              <a:gd name="connsiteX28" fmla="*/ 348348 w 1146634"/>
              <a:gd name="connsiteY28" fmla="*/ 72571 h 1146628"/>
              <a:gd name="connsiteX29" fmla="*/ 87091 w 1146634"/>
              <a:gd name="connsiteY29" fmla="*/ 87086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46634" h="1146628">
                <a:moveTo>
                  <a:pt x="725720" y="0"/>
                </a:moveTo>
                <a:cubicBezTo>
                  <a:pt x="488653" y="4838"/>
                  <a:pt x="250881" y="-4395"/>
                  <a:pt x="14520" y="14514"/>
                </a:cubicBezTo>
                <a:cubicBezTo>
                  <a:pt x="-731" y="15734"/>
                  <a:pt x="5" y="42757"/>
                  <a:pt x="5" y="58057"/>
                </a:cubicBezTo>
                <a:cubicBezTo>
                  <a:pt x="5" y="169438"/>
                  <a:pt x="6857" y="280768"/>
                  <a:pt x="14520" y="391886"/>
                </a:cubicBezTo>
                <a:cubicBezTo>
                  <a:pt x="16304" y="417750"/>
                  <a:pt x="27654" y="490726"/>
                  <a:pt x="43548" y="522514"/>
                </a:cubicBezTo>
                <a:cubicBezTo>
                  <a:pt x="51349" y="538116"/>
                  <a:pt x="62901" y="551543"/>
                  <a:pt x="72577" y="566057"/>
                </a:cubicBezTo>
                <a:cubicBezTo>
                  <a:pt x="77227" y="584657"/>
                  <a:pt x="91194" y="646836"/>
                  <a:pt x="101605" y="667657"/>
                </a:cubicBezTo>
                <a:cubicBezTo>
                  <a:pt x="109406" y="683259"/>
                  <a:pt x="122833" y="695598"/>
                  <a:pt x="130634" y="711200"/>
                </a:cubicBezTo>
                <a:cubicBezTo>
                  <a:pt x="166538" y="783006"/>
                  <a:pt x="153356" y="806493"/>
                  <a:pt x="217720" y="870857"/>
                </a:cubicBezTo>
                <a:cubicBezTo>
                  <a:pt x="232234" y="885371"/>
                  <a:pt x="248661" y="898197"/>
                  <a:pt x="261263" y="914400"/>
                </a:cubicBezTo>
                <a:cubicBezTo>
                  <a:pt x="282682" y="941939"/>
                  <a:pt x="294650" y="976817"/>
                  <a:pt x="319320" y="1001486"/>
                </a:cubicBezTo>
                <a:cubicBezTo>
                  <a:pt x="333834" y="1016000"/>
                  <a:pt x="349722" y="1029259"/>
                  <a:pt x="362863" y="1045028"/>
                </a:cubicBezTo>
                <a:cubicBezTo>
                  <a:pt x="396333" y="1085192"/>
                  <a:pt x="387727" y="1100310"/>
                  <a:pt x="435434" y="1132114"/>
                </a:cubicBezTo>
                <a:cubicBezTo>
                  <a:pt x="448164" y="1140601"/>
                  <a:pt x="464463" y="1141790"/>
                  <a:pt x="478977" y="1146628"/>
                </a:cubicBezTo>
                <a:cubicBezTo>
                  <a:pt x="525727" y="1134941"/>
                  <a:pt x="554223" y="1132277"/>
                  <a:pt x="595091" y="1103086"/>
                </a:cubicBezTo>
                <a:cubicBezTo>
                  <a:pt x="715167" y="1017318"/>
                  <a:pt x="566997" y="1096331"/>
                  <a:pt x="682177" y="1030514"/>
                </a:cubicBezTo>
                <a:cubicBezTo>
                  <a:pt x="740080" y="997427"/>
                  <a:pt x="754781" y="1001462"/>
                  <a:pt x="812805" y="957943"/>
                </a:cubicBezTo>
                <a:cubicBezTo>
                  <a:pt x="848489" y="931180"/>
                  <a:pt x="879883" y="899103"/>
                  <a:pt x="914405" y="870857"/>
                </a:cubicBezTo>
                <a:cubicBezTo>
                  <a:pt x="933128" y="855539"/>
                  <a:pt x="953110" y="841828"/>
                  <a:pt x="972463" y="827314"/>
                </a:cubicBezTo>
                <a:cubicBezTo>
                  <a:pt x="1016855" y="694135"/>
                  <a:pt x="942651" y="901452"/>
                  <a:pt x="1030520" y="725714"/>
                </a:cubicBezTo>
                <a:cubicBezTo>
                  <a:pt x="1039441" y="707872"/>
                  <a:pt x="1038325" y="686443"/>
                  <a:pt x="1045034" y="667657"/>
                </a:cubicBezTo>
                <a:cubicBezTo>
                  <a:pt x="1094677" y="528657"/>
                  <a:pt x="1079172" y="558392"/>
                  <a:pt x="1132120" y="478971"/>
                </a:cubicBezTo>
                <a:cubicBezTo>
                  <a:pt x="1136958" y="416076"/>
                  <a:pt x="1146634" y="353367"/>
                  <a:pt x="1146634" y="290286"/>
                </a:cubicBezTo>
                <a:cubicBezTo>
                  <a:pt x="1146634" y="270338"/>
                  <a:pt x="1143185" y="248826"/>
                  <a:pt x="1132120" y="232228"/>
                </a:cubicBezTo>
                <a:cubicBezTo>
                  <a:pt x="1121241" y="215910"/>
                  <a:pt x="1041334" y="180351"/>
                  <a:pt x="1030520" y="174171"/>
                </a:cubicBezTo>
                <a:cubicBezTo>
                  <a:pt x="739371" y="7800"/>
                  <a:pt x="1209528" y="263675"/>
                  <a:pt x="943434" y="130628"/>
                </a:cubicBezTo>
                <a:cubicBezTo>
                  <a:pt x="927832" y="122827"/>
                  <a:pt x="917036" y="104815"/>
                  <a:pt x="899891" y="101600"/>
                </a:cubicBezTo>
                <a:cubicBezTo>
                  <a:pt x="837890" y="89975"/>
                  <a:pt x="774199" y="90402"/>
                  <a:pt x="711205" y="87086"/>
                </a:cubicBezTo>
                <a:cubicBezTo>
                  <a:pt x="590323" y="80724"/>
                  <a:pt x="469300" y="77409"/>
                  <a:pt x="348348" y="72571"/>
                </a:cubicBezTo>
                <a:lnTo>
                  <a:pt x="87091" y="870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58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365124"/>
            <a:ext cx="2979420" cy="1325563"/>
          </a:xfrm>
        </p:spPr>
        <p:txBody>
          <a:bodyPr/>
          <a:lstStyle/>
          <a:p>
            <a:pPr algn="ctr"/>
            <a:r>
              <a:rPr lang="en-US" dirty="0">
                <a:solidFill>
                  <a:schemeClr val="bg1"/>
                </a:solidFill>
                <a:latin typeface="Garamond" panose="02020404030301010803" pitchFamily="18" charset="0"/>
              </a:rPr>
              <a:t>Alveolar</a:t>
            </a:r>
          </a:p>
        </p:txBody>
      </p:sp>
      <p:sp>
        <p:nvSpPr>
          <p:cNvPr id="3" name="Content Placeholder 2"/>
          <p:cNvSpPr>
            <a:spLocks noGrp="1"/>
          </p:cNvSpPr>
          <p:nvPr>
            <p:ph idx="1"/>
          </p:nvPr>
        </p:nvSpPr>
        <p:spPr>
          <a:xfrm>
            <a:off x="335280" y="1825625"/>
            <a:ext cx="3253740" cy="4351338"/>
          </a:xfrm>
        </p:spPr>
        <p:txBody>
          <a:bodyPr>
            <a:normAutofit fontScale="92500"/>
          </a:bodyPr>
          <a:lstStyle/>
          <a:p>
            <a:r>
              <a:rPr lang="en-US" dirty="0">
                <a:solidFill>
                  <a:schemeClr val="bg1"/>
                </a:solidFill>
                <a:latin typeface="Garamond" panose="02020404030301010803" pitchFamily="18" charset="0"/>
              </a:rPr>
              <a:t>Hazy ill defined opacities</a:t>
            </a:r>
          </a:p>
          <a:p>
            <a:r>
              <a:rPr lang="en-US" dirty="0">
                <a:solidFill>
                  <a:schemeClr val="bg1"/>
                </a:solidFill>
                <a:latin typeface="Garamond" panose="02020404030301010803" pitchFamily="18" charset="0"/>
              </a:rPr>
              <a:t>Consolidation which results from conglomeration of smaller opacities</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Edema (water)</a:t>
            </a:r>
          </a:p>
          <a:p>
            <a:r>
              <a:rPr lang="en-US" dirty="0">
                <a:solidFill>
                  <a:schemeClr val="bg1"/>
                </a:solidFill>
                <a:latin typeface="Garamond" panose="02020404030301010803" pitchFamily="18" charset="0"/>
              </a:rPr>
              <a:t>Pneumonia (cells)</a:t>
            </a:r>
          </a:p>
          <a:p>
            <a:r>
              <a:rPr lang="en-US" dirty="0">
                <a:solidFill>
                  <a:schemeClr val="bg1"/>
                </a:solidFill>
                <a:latin typeface="Garamond" panose="02020404030301010803" pitchFamily="18" charset="0"/>
              </a:rPr>
              <a:t>Hemorrhage (blood)</a:t>
            </a:r>
          </a:p>
          <a:p>
            <a:pPr marL="0" indent="0">
              <a:buNone/>
            </a:pPr>
            <a:endParaRPr lang="en-US" dirty="0">
              <a:solidFill>
                <a:schemeClr val="bg1"/>
              </a:solidFill>
              <a:latin typeface="Garamond" panose="02020404030301010803" pitchFamily="18" charset="0"/>
            </a:endParaRPr>
          </a:p>
        </p:txBody>
      </p:sp>
      <p:sp>
        <p:nvSpPr>
          <p:cNvPr id="89" name="Title 1">
            <a:extLst>
              <a:ext uri="{FF2B5EF4-FFF2-40B4-BE49-F238E27FC236}">
                <a16:creationId xmlns:a16="http://schemas.microsoft.com/office/drawing/2014/main" id="{D2280764-2ED7-413D-A490-BD73337A2A57}"/>
              </a:ext>
            </a:extLst>
          </p:cNvPr>
          <p:cNvSpPr txBox="1">
            <a:spLocks/>
          </p:cNvSpPr>
          <p:nvPr/>
        </p:nvSpPr>
        <p:spPr>
          <a:xfrm>
            <a:off x="3817620" y="365124"/>
            <a:ext cx="32782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Garamond" panose="02020404030301010803" pitchFamily="18" charset="0"/>
              </a:rPr>
              <a:t>Interstitial </a:t>
            </a:r>
          </a:p>
        </p:txBody>
      </p:sp>
      <p:sp>
        <p:nvSpPr>
          <p:cNvPr id="90" name="Content Placeholder 2">
            <a:extLst>
              <a:ext uri="{FF2B5EF4-FFF2-40B4-BE49-F238E27FC236}">
                <a16:creationId xmlns:a16="http://schemas.microsoft.com/office/drawing/2014/main" id="{6BE79F56-FA7D-41DD-8F3B-746A71130792}"/>
              </a:ext>
            </a:extLst>
          </p:cNvPr>
          <p:cNvSpPr txBox="1">
            <a:spLocks/>
          </p:cNvSpPr>
          <p:nvPr/>
        </p:nvSpPr>
        <p:spPr>
          <a:xfrm>
            <a:off x="3954780" y="1825625"/>
            <a:ext cx="324612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Garamond" panose="02020404030301010803" pitchFamily="18" charset="0"/>
              </a:rPr>
              <a:t>More well defined</a:t>
            </a:r>
          </a:p>
          <a:p>
            <a:r>
              <a:rPr lang="en-US" dirty="0">
                <a:solidFill>
                  <a:schemeClr val="bg1"/>
                </a:solidFill>
                <a:latin typeface="Garamond" panose="02020404030301010803" pitchFamily="18" charset="0"/>
              </a:rPr>
              <a:t>Reticular or linear</a:t>
            </a:r>
          </a:p>
          <a:p>
            <a:r>
              <a:rPr lang="en-US" dirty="0">
                <a:solidFill>
                  <a:schemeClr val="bg1"/>
                </a:solidFill>
                <a:latin typeface="Garamond" panose="02020404030301010803" pitchFamily="18" charset="0"/>
              </a:rPr>
              <a:t>Nodular</a:t>
            </a:r>
          </a:p>
          <a:p>
            <a:r>
              <a:rPr lang="en-US" dirty="0">
                <a:solidFill>
                  <a:schemeClr val="bg1"/>
                </a:solidFill>
                <a:latin typeface="Garamond" panose="02020404030301010803" pitchFamily="18" charset="0"/>
              </a:rPr>
              <a:t>Reticulonodular</a:t>
            </a:r>
          </a:p>
          <a:p>
            <a:pPr marL="0" indent="0">
              <a:buNone/>
            </a:pPr>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Edema</a:t>
            </a:r>
            <a:r>
              <a:rPr lang="ar-JO" dirty="0">
                <a:solidFill>
                  <a:schemeClr val="bg1"/>
                </a:solidFill>
                <a:latin typeface="Garamond" panose="02020404030301010803" pitchFamily="18" charset="0"/>
              </a:rPr>
              <a:t> </a:t>
            </a:r>
            <a:r>
              <a:rPr lang="en-US" dirty="0">
                <a:solidFill>
                  <a:schemeClr val="bg1"/>
                </a:solidFill>
                <a:latin typeface="Garamond" panose="02020404030301010803" pitchFamily="18" charset="0"/>
              </a:rPr>
              <a:t> most common</a:t>
            </a:r>
          </a:p>
          <a:p>
            <a:r>
              <a:rPr lang="en-US" dirty="0">
                <a:solidFill>
                  <a:schemeClr val="bg1"/>
                </a:solidFill>
                <a:latin typeface="Garamond" panose="02020404030301010803" pitchFamily="18" charset="0"/>
              </a:rPr>
              <a:t>Atypical pneumonia</a:t>
            </a:r>
          </a:p>
          <a:p>
            <a:r>
              <a:rPr lang="en-US" dirty="0">
                <a:solidFill>
                  <a:schemeClr val="bg1"/>
                </a:solidFill>
                <a:latin typeface="Garamond" panose="02020404030301010803" pitchFamily="18" charset="0"/>
              </a:rPr>
              <a:t>Pulmonary fibrosis</a:t>
            </a:r>
          </a:p>
          <a:p>
            <a:r>
              <a:rPr lang="en-US" dirty="0">
                <a:solidFill>
                  <a:schemeClr val="bg1"/>
                </a:solidFill>
                <a:latin typeface="Garamond" panose="02020404030301010803" pitchFamily="18" charset="0"/>
              </a:rPr>
              <a:t>Metastasis </a:t>
            </a:r>
          </a:p>
          <a:p>
            <a:pPr marL="0" indent="0">
              <a:buFont typeface="Arial" panose="020B0604020202020204" pitchFamily="34" charset="0"/>
              <a:buNone/>
            </a:pPr>
            <a:endParaRPr lang="en-US" dirty="0">
              <a:solidFill>
                <a:schemeClr val="bg1"/>
              </a:solidFill>
              <a:latin typeface="Garamond" panose="02020404030301010803" pitchFamily="18" charset="0"/>
            </a:endParaRPr>
          </a:p>
        </p:txBody>
      </p:sp>
      <p:pic>
        <p:nvPicPr>
          <p:cNvPr id="92" name="Picture 91">
            <a:extLst>
              <a:ext uri="{FF2B5EF4-FFF2-40B4-BE49-F238E27FC236}">
                <a16:creationId xmlns:a16="http://schemas.microsoft.com/office/drawing/2014/main" id="{9E7F6EA2-D8D3-4EE1-96EE-4E5368A21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698" y="0"/>
            <a:ext cx="4788682" cy="6858000"/>
          </a:xfrm>
          <a:prstGeom prst="rect">
            <a:avLst/>
          </a:prstGeom>
        </p:spPr>
      </p:pic>
      <p:sp>
        <p:nvSpPr>
          <p:cNvPr id="4" name="Rectangle 3"/>
          <p:cNvSpPr/>
          <p:nvPr/>
        </p:nvSpPr>
        <p:spPr>
          <a:xfrm>
            <a:off x="4114800" y="3683000"/>
            <a:ext cx="2273300" cy="318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5096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6F8E-2972-4993-A802-CA3CC4935C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07E7B3-8DBF-413B-ADED-B6D3C7CFF27C}"/>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6175DCAE-BACF-46C3-85D5-B75595CE7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6" y="2685"/>
            <a:ext cx="5192128" cy="685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1">
            <a:extLst>
              <a:ext uri="{FF2B5EF4-FFF2-40B4-BE49-F238E27FC236}">
                <a16:creationId xmlns:a16="http://schemas.microsoft.com/office/drawing/2014/main" id="{ACFD1B5F-3129-4BEC-924C-A1222C951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074" y="-37872"/>
            <a:ext cx="6569980" cy="68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636615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Secondary lung tumors</a:t>
            </a:r>
          </a:p>
        </p:txBody>
      </p:sp>
      <p:sp>
        <p:nvSpPr>
          <p:cNvPr id="3" name="Content Placeholder 2"/>
          <p:cNvSpPr>
            <a:spLocks noGrp="1"/>
          </p:cNvSpPr>
          <p:nvPr>
            <p:ph idx="1"/>
          </p:nvPr>
        </p:nvSpPr>
        <p:spPr/>
        <p:txBody>
          <a:bodyPr>
            <a:normAutofit/>
          </a:bodyPr>
          <a:lstStyle/>
          <a:p>
            <a:r>
              <a:rPr lang="en-US" sz="3200" dirty="0">
                <a:solidFill>
                  <a:schemeClr val="bg1"/>
                </a:solidFill>
                <a:latin typeface="Garamond" panose="02020404030301010803" pitchFamily="18" charset="0"/>
              </a:rPr>
              <a:t>Hematogenous spread of tumors is the most likely route.</a:t>
            </a:r>
          </a:p>
          <a:p>
            <a:r>
              <a:rPr lang="en-US" sz="3200" dirty="0">
                <a:solidFill>
                  <a:schemeClr val="bg1"/>
                </a:solidFill>
                <a:latin typeface="Garamond" panose="02020404030301010803" pitchFamily="18" charset="0"/>
              </a:rPr>
              <a:t>Tend to be </a:t>
            </a:r>
            <a:r>
              <a:rPr lang="en-US" sz="3200" dirty="0">
                <a:solidFill>
                  <a:srgbClr val="FF0000"/>
                </a:solidFill>
                <a:latin typeface="Garamond" panose="02020404030301010803" pitchFamily="18" charset="0"/>
              </a:rPr>
              <a:t>multiple </a:t>
            </a:r>
            <a:r>
              <a:rPr lang="en-US" sz="3200" dirty="0">
                <a:solidFill>
                  <a:schemeClr val="bg1"/>
                </a:solidFill>
                <a:latin typeface="Garamond" panose="02020404030301010803" pitchFamily="18" charset="0"/>
              </a:rPr>
              <a:t>variably sized nodules with </a:t>
            </a:r>
            <a:r>
              <a:rPr lang="en-US" sz="3200" dirty="0">
                <a:solidFill>
                  <a:srgbClr val="FF0000"/>
                </a:solidFill>
                <a:latin typeface="Garamond" panose="02020404030301010803" pitchFamily="18" charset="0"/>
              </a:rPr>
              <a:t>sharp round borders. ( not seen </a:t>
            </a:r>
            <a:r>
              <a:rPr lang="en-US" sz="3200" dirty="0" err="1">
                <a:solidFill>
                  <a:srgbClr val="FF0000"/>
                </a:solidFill>
                <a:latin typeface="Garamond" panose="02020404030301010803" pitchFamily="18" charset="0"/>
              </a:rPr>
              <a:t>spiculated</a:t>
            </a:r>
            <a:r>
              <a:rPr lang="en-US" sz="3200" dirty="0">
                <a:solidFill>
                  <a:srgbClr val="FF0000"/>
                </a:solidFill>
                <a:latin typeface="Garamond" panose="02020404030301010803" pitchFamily="18" charset="0"/>
              </a:rPr>
              <a:t> )</a:t>
            </a:r>
          </a:p>
          <a:p>
            <a:r>
              <a:rPr lang="en-US" sz="3200" dirty="0">
                <a:solidFill>
                  <a:schemeClr val="bg1"/>
                </a:solidFill>
                <a:latin typeface="Garamond" panose="02020404030301010803" pitchFamily="18" charset="0"/>
              </a:rPr>
              <a:t>More at the lung bases due to the relatively increased blood flow towards lungs bases.</a:t>
            </a:r>
          </a:p>
          <a:p>
            <a:r>
              <a:rPr lang="en-US" sz="3200" dirty="0">
                <a:solidFill>
                  <a:schemeClr val="bg1"/>
                </a:solidFill>
                <a:latin typeface="Garamond" panose="02020404030301010803" pitchFamily="18" charset="0"/>
              </a:rPr>
              <a:t>Associated mediastinal lymphadenopathy is common.</a:t>
            </a:r>
          </a:p>
        </p:txBody>
      </p:sp>
    </p:spTree>
    <p:extLst>
      <p:ext uri="{BB962C8B-B14F-4D97-AF65-F5344CB8AC3E}">
        <p14:creationId xmlns:p14="http://schemas.microsoft.com/office/powerpoint/2010/main" val="3422497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AE62-9C9D-4220-805A-591353F4FD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2F7CC7-2550-400E-BD7C-30D66A09C047}"/>
              </a:ext>
            </a:extLst>
          </p:cNvPr>
          <p:cNvSpPr>
            <a:spLocks noGrp="1"/>
          </p:cNvSpPr>
          <p:nvPr>
            <p:ph idx="1"/>
          </p:nvPr>
        </p:nvSpPr>
        <p:spPr/>
        <p:txBody>
          <a:bodyPr/>
          <a:lstStyle/>
          <a:p>
            <a:endParaRPr lang="en-US"/>
          </a:p>
        </p:txBody>
      </p:sp>
      <p:pic>
        <p:nvPicPr>
          <p:cNvPr id="5" name="Picture 3">
            <a:extLst>
              <a:ext uri="{FF2B5EF4-FFF2-40B4-BE49-F238E27FC236}">
                <a16:creationId xmlns:a16="http://schemas.microsoft.com/office/drawing/2014/main" id="{729316F5-A751-40B2-B1EB-0C5B400C8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0"/>
            <a:ext cx="710565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74975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DB95-45CF-47BB-8A0D-F6E3E04C35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BE506A-E06C-42FF-85CC-0EB7AB5A2F4C}"/>
              </a:ext>
            </a:extLst>
          </p:cNvPr>
          <p:cNvSpPr>
            <a:spLocks noGrp="1"/>
          </p:cNvSpPr>
          <p:nvPr>
            <p:ph idx="1"/>
          </p:nvPr>
        </p:nvSpPr>
        <p:spPr/>
        <p:txBody>
          <a:bodyPr/>
          <a:lstStyle/>
          <a:p>
            <a:endParaRPr lang="en-US"/>
          </a:p>
        </p:txBody>
      </p:sp>
      <p:pic>
        <p:nvPicPr>
          <p:cNvPr id="20482" name="Picture 2" descr="https://openi.nlm.nih.gov/imgs/512/169/3205763/PMC3205763_ci11002113.png">
            <a:extLst>
              <a:ext uri="{FF2B5EF4-FFF2-40B4-BE49-F238E27FC236}">
                <a16:creationId xmlns:a16="http://schemas.microsoft.com/office/drawing/2014/main" id="{75309BBF-4DA8-497E-8E4E-0CD13CAE7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200" y="762000"/>
            <a:ext cx="5782774" cy="5334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lung metastases radiopaedia">
            <a:extLst>
              <a:ext uri="{FF2B5EF4-FFF2-40B4-BE49-F238E27FC236}">
                <a16:creationId xmlns:a16="http://schemas.microsoft.com/office/drawing/2014/main" id="{D09E713C-AC76-4975-96B3-F87805A48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40" y="762000"/>
            <a:ext cx="54483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6793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u="sng" dirty="0">
                <a:solidFill>
                  <a:schemeClr val="bg1"/>
                </a:solidFill>
                <a:latin typeface="Garamond" panose="02020404030301010803" pitchFamily="18" charset="0"/>
              </a:rPr>
              <a:t>Bronchiectasis</a:t>
            </a:r>
          </a:p>
          <a:p>
            <a:r>
              <a:rPr lang="en-US"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456581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89CD-D01F-41B2-8F2E-2EAC7A486750}"/>
              </a:ext>
            </a:extLst>
          </p:cNvPr>
          <p:cNvSpPr>
            <a:spLocks noGrp="1"/>
          </p:cNvSpPr>
          <p:nvPr>
            <p:ph type="title"/>
          </p:nvPr>
        </p:nvSpPr>
        <p:spPr/>
        <p:txBody>
          <a:bodyPr/>
          <a:lstStyle/>
          <a:p>
            <a:r>
              <a:rPr lang="en-US" dirty="0">
                <a:solidFill>
                  <a:schemeClr val="bg1"/>
                </a:solidFill>
                <a:latin typeface="Garamond" panose="02020404030301010803" pitchFamily="18" charset="0"/>
              </a:rPr>
              <a:t>Bronchiectasis </a:t>
            </a:r>
          </a:p>
        </p:txBody>
      </p:sp>
      <p:sp>
        <p:nvSpPr>
          <p:cNvPr id="3" name="Content Placeholder 2">
            <a:extLst>
              <a:ext uri="{FF2B5EF4-FFF2-40B4-BE49-F238E27FC236}">
                <a16:creationId xmlns:a16="http://schemas.microsoft.com/office/drawing/2014/main" id="{0DBB3F88-561D-4D47-950A-AAB89051E725}"/>
              </a:ext>
            </a:extLst>
          </p:cNvPr>
          <p:cNvSpPr>
            <a:spLocks noGrp="1"/>
          </p:cNvSpPr>
          <p:nvPr>
            <p:ph idx="1"/>
          </p:nvPr>
        </p:nvSpPr>
        <p:spPr/>
        <p:txBody>
          <a:bodyPr>
            <a:normAutofit/>
          </a:bodyPr>
          <a:lstStyle/>
          <a:p>
            <a:r>
              <a:rPr lang="en-US" sz="3200" dirty="0">
                <a:solidFill>
                  <a:schemeClr val="bg1"/>
                </a:solidFill>
                <a:latin typeface="Garamond" panose="02020404030301010803" pitchFamily="18" charset="0"/>
              </a:rPr>
              <a:t>Abnormal permanent dilatation of the bronchial tree. Chronic inflammation</a:t>
            </a:r>
          </a:p>
          <a:p>
            <a:r>
              <a:rPr lang="en-US" sz="3200" dirty="0">
                <a:solidFill>
                  <a:schemeClr val="bg1"/>
                </a:solidFill>
                <a:latin typeface="Garamond" panose="02020404030301010803" pitchFamily="18" charset="0"/>
              </a:rPr>
              <a:t>There are many causes, including:</a:t>
            </a:r>
          </a:p>
          <a:p>
            <a:pPr lvl="1"/>
            <a:r>
              <a:rPr lang="en-US" sz="2800" dirty="0">
                <a:solidFill>
                  <a:schemeClr val="bg1"/>
                </a:solidFill>
                <a:latin typeface="Garamond" panose="02020404030301010803" pitchFamily="18" charset="0"/>
              </a:rPr>
              <a:t>Post-infectious ( most common 0, which is the most common cause, as a sequala of pneumonia or TB</a:t>
            </a:r>
          </a:p>
          <a:p>
            <a:pPr lvl="1"/>
            <a:r>
              <a:rPr lang="en-US" sz="2800" dirty="0">
                <a:solidFill>
                  <a:schemeClr val="bg1"/>
                </a:solidFill>
                <a:latin typeface="Garamond" panose="02020404030301010803" pitchFamily="18" charset="0"/>
              </a:rPr>
              <a:t>Congenital: cystic fibrosis, Kartagener syndrome</a:t>
            </a:r>
          </a:p>
          <a:p>
            <a:pPr lvl="1"/>
            <a:r>
              <a:rPr lang="en-US" sz="2800" dirty="0">
                <a:solidFill>
                  <a:schemeClr val="bg1"/>
                </a:solidFill>
                <a:latin typeface="Garamond" panose="02020404030301010803" pitchFamily="18" charset="0"/>
              </a:rPr>
              <a:t>Bronchial obstruction, e.g. tumor or foreign body</a:t>
            </a:r>
          </a:p>
          <a:p>
            <a:pPr lvl="1"/>
            <a:r>
              <a:rPr lang="en-US" sz="2800" dirty="0">
                <a:solidFill>
                  <a:schemeClr val="bg1"/>
                </a:solidFill>
                <a:latin typeface="Garamond" panose="02020404030301010803" pitchFamily="18" charset="0"/>
              </a:rPr>
              <a:t>Connective tissue diseases, e.g. SLE, RA…</a:t>
            </a:r>
          </a:p>
          <a:p>
            <a:pPr lvl="1"/>
            <a:r>
              <a:rPr lang="en-US" sz="2800" dirty="0">
                <a:solidFill>
                  <a:schemeClr val="bg1"/>
                </a:solidFill>
                <a:latin typeface="Garamond" panose="02020404030301010803" pitchFamily="18" charset="0"/>
              </a:rPr>
              <a:t>Ct </a:t>
            </a:r>
          </a:p>
          <a:p>
            <a:pPr marL="457200" lvl="1" indent="0">
              <a:buNone/>
            </a:pPr>
            <a:endParaRPr lang="en-US" sz="28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0067436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F6BF-CB5C-4599-B9BB-3E06BFD5BD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3C2AFA-92D0-45C1-9EF1-1731F5B1F178}"/>
              </a:ext>
            </a:extLst>
          </p:cNvPr>
          <p:cNvSpPr>
            <a:spLocks noGrp="1"/>
          </p:cNvSpPr>
          <p:nvPr>
            <p:ph idx="1"/>
          </p:nvPr>
        </p:nvSpPr>
        <p:spPr/>
        <p:txBody>
          <a:bodyPr/>
          <a:lstStyle/>
          <a:p>
            <a:endParaRPr lang="en-US"/>
          </a:p>
        </p:txBody>
      </p:sp>
      <p:pic>
        <p:nvPicPr>
          <p:cNvPr id="13316" name="Picture 4" descr="https://images.radiopaedia.org/images/802000/064a5c6fe1baa5667bb72f99b62d63_big_gallery.jpg">
            <a:extLst>
              <a:ext uri="{FF2B5EF4-FFF2-40B4-BE49-F238E27FC236}">
                <a16:creationId xmlns:a16="http://schemas.microsoft.com/office/drawing/2014/main" id="{FD602D54-DB2D-4A0E-A54C-AB101E715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images.radiopaedia.org/images/801986/ff6348af0365c666fbf61feeae18bd_jumbo.jpg">
            <a:extLst>
              <a:ext uri="{FF2B5EF4-FFF2-40B4-BE49-F238E27FC236}">
                <a16:creationId xmlns:a16="http://schemas.microsoft.com/office/drawing/2014/main" id="{06C515B8-6812-42BA-A9C0-96137345C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9442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10638971" y="3831771"/>
            <a:ext cx="508000" cy="696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638971" y="2975429"/>
            <a:ext cx="1175658" cy="754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t>Perphrial</a:t>
            </a:r>
            <a:r>
              <a:rPr lang="en-US" dirty="0"/>
              <a:t> </a:t>
            </a:r>
            <a:r>
              <a:rPr lang="en-US" dirty="0" err="1"/>
              <a:t>calpier</a:t>
            </a:r>
            <a:endParaRPr lang="en-US" dirty="0"/>
          </a:p>
        </p:txBody>
      </p:sp>
    </p:spTree>
    <p:extLst>
      <p:ext uri="{BB962C8B-B14F-4D97-AF65-F5344CB8AC3E}">
        <p14:creationId xmlns:p14="http://schemas.microsoft.com/office/powerpoint/2010/main" val="3798042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E33F-151D-4FBB-A851-A464F3EE85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B54D9-4A30-48B1-89AA-1D6E69FBFF73}"/>
              </a:ext>
            </a:extLst>
          </p:cNvPr>
          <p:cNvSpPr>
            <a:spLocks noGrp="1"/>
          </p:cNvSpPr>
          <p:nvPr>
            <p:ph idx="1"/>
          </p:nvPr>
        </p:nvSpPr>
        <p:spPr/>
        <p:txBody>
          <a:bodyPr/>
          <a:lstStyle/>
          <a:p>
            <a:endParaRPr lang="en-US"/>
          </a:p>
        </p:txBody>
      </p:sp>
      <p:pic>
        <p:nvPicPr>
          <p:cNvPr id="10242" name="Picture 2" descr="https://images.radiopaedia.org/images/565885/0e2f5d4521e5ad8f2b34f953c24f5b_big_gallery.jpg">
            <a:extLst>
              <a:ext uri="{FF2B5EF4-FFF2-40B4-BE49-F238E27FC236}">
                <a16:creationId xmlns:a16="http://schemas.microsoft.com/office/drawing/2014/main" id="{96D237E7-EFEE-4942-B30F-2CA428444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54" y="0"/>
            <a:ext cx="9495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ouble Bracket 3"/>
          <p:cNvSpPr/>
          <p:nvPr/>
        </p:nvSpPr>
        <p:spPr>
          <a:xfrm>
            <a:off x="8113486" y="3802743"/>
            <a:ext cx="725714" cy="56605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25620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E8F3-EBA0-42BC-A6CA-497A71A60F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D9B13B-E221-482A-BCE5-6A34801D6AE1}"/>
              </a:ext>
            </a:extLst>
          </p:cNvPr>
          <p:cNvSpPr>
            <a:spLocks noGrp="1"/>
          </p:cNvSpPr>
          <p:nvPr>
            <p:ph idx="1"/>
          </p:nvPr>
        </p:nvSpPr>
        <p:spPr/>
        <p:txBody>
          <a:bodyPr/>
          <a:lstStyle/>
          <a:p>
            <a:r>
              <a:rPr lang="en-US" dirty="0">
                <a:solidFill>
                  <a:schemeClr val="bg1"/>
                </a:solidFill>
                <a:latin typeface="Garamond" panose="02020404030301010803" pitchFamily="18" charset="0"/>
              </a:rPr>
              <a:t>Signet ring sign of bronchiectasis</a:t>
            </a:r>
          </a:p>
        </p:txBody>
      </p:sp>
      <p:pic>
        <p:nvPicPr>
          <p:cNvPr id="11266" name="Picture 2" descr="https://images.radiopaedia.org/images/2042554/4ed76950e217626fcff5cf36573f69_big_gallery.jpg">
            <a:extLst>
              <a:ext uri="{FF2B5EF4-FFF2-40B4-BE49-F238E27FC236}">
                <a16:creationId xmlns:a16="http://schemas.microsoft.com/office/drawing/2014/main" id="{E00DACFF-EAEF-4DD6-B071-B4FDBDD89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5125"/>
            <a:ext cx="472440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mages.radiopaedia.org/images/2038767/93cf91811b2ec4e3faaca468f4aecf_big_gallery.jpg">
            <a:extLst>
              <a:ext uri="{FF2B5EF4-FFF2-40B4-BE49-F238E27FC236}">
                <a16:creationId xmlns:a16="http://schemas.microsoft.com/office/drawing/2014/main" id="{F5967E2D-BB01-474A-8034-3DBEB5947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3365500"/>
            <a:ext cx="2563177" cy="269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320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E8F3-EBA0-42BC-A6CA-497A71A60F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D9B13B-E221-482A-BCE5-6A34801D6AE1}"/>
              </a:ext>
            </a:extLst>
          </p:cNvPr>
          <p:cNvSpPr>
            <a:spLocks noGrp="1"/>
          </p:cNvSpPr>
          <p:nvPr>
            <p:ph idx="1"/>
          </p:nvPr>
        </p:nvSpPr>
        <p:spPr/>
        <p:txBody>
          <a:bodyPr/>
          <a:lstStyle/>
          <a:p>
            <a:r>
              <a:rPr lang="en-US" dirty="0">
                <a:solidFill>
                  <a:schemeClr val="bg1"/>
                </a:solidFill>
                <a:latin typeface="Garamond" panose="02020404030301010803" pitchFamily="18" charset="0"/>
              </a:rPr>
              <a:t>Tram track sign of bronchiectasis</a:t>
            </a:r>
          </a:p>
        </p:txBody>
      </p:sp>
      <p:pic>
        <p:nvPicPr>
          <p:cNvPr id="12290" name="Picture 2" descr="https://images.radiopaedia.org/images/26492/ca41b7159fa514b7a90e83c208ea50_big_gallery.jpg">
            <a:extLst>
              <a:ext uri="{FF2B5EF4-FFF2-40B4-BE49-F238E27FC236}">
                <a16:creationId xmlns:a16="http://schemas.microsoft.com/office/drawing/2014/main" id="{B2039B89-78C1-4919-B090-E3FF3D0BA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2897188"/>
            <a:ext cx="3279775" cy="3279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661BA1-6C17-4CAF-8E31-8DBA24B9ED9A}"/>
              </a:ext>
            </a:extLst>
          </p:cNvPr>
          <p:cNvPicPr>
            <a:picLocks noChangeAspect="1"/>
          </p:cNvPicPr>
          <p:nvPr/>
        </p:nvPicPr>
        <p:blipFill>
          <a:blip r:embed="rId3"/>
          <a:stretch>
            <a:fillRect/>
          </a:stretch>
        </p:blipFill>
        <p:spPr>
          <a:xfrm>
            <a:off x="6011991" y="365125"/>
            <a:ext cx="6180009" cy="5811838"/>
          </a:xfrm>
          <a:prstGeom prst="rect">
            <a:avLst/>
          </a:prstGeom>
        </p:spPr>
      </p:pic>
    </p:spTree>
    <p:extLst>
      <p:ext uri="{BB962C8B-B14F-4D97-AF65-F5344CB8AC3E}">
        <p14:creationId xmlns:p14="http://schemas.microsoft.com/office/powerpoint/2010/main" val="152281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E883-BA99-4A18-806A-A5DA42987F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AC1F3F-110F-4B0D-BAD2-26170A00317C}"/>
              </a:ext>
            </a:extLst>
          </p:cNvPr>
          <p:cNvSpPr>
            <a:spLocks noGrp="1"/>
          </p:cNvSpPr>
          <p:nvPr>
            <p:ph idx="1"/>
          </p:nvPr>
        </p:nvSpPr>
        <p:spPr>
          <a:xfrm>
            <a:off x="38100" y="1825624"/>
            <a:ext cx="3009900" cy="5032376"/>
          </a:xfrm>
        </p:spPr>
        <p:txBody>
          <a:bodyPr/>
          <a:lstStyle/>
          <a:p>
            <a:r>
              <a:rPr lang="en-US" dirty="0">
                <a:solidFill>
                  <a:schemeClr val="bg1"/>
                </a:solidFill>
                <a:latin typeface="Garamond" panose="02020404030301010803" pitchFamily="18" charset="0"/>
              </a:rPr>
              <a:t>Patchy</a:t>
            </a:r>
          </a:p>
          <a:p>
            <a:r>
              <a:rPr lang="en-US" dirty="0">
                <a:solidFill>
                  <a:schemeClr val="bg1"/>
                </a:solidFill>
                <a:latin typeface="Garamond" panose="02020404030301010803" pitchFamily="18" charset="0"/>
              </a:rPr>
              <a:t>Ill defined or hazy</a:t>
            </a:r>
          </a:p>
          <a:p>
            <a:r>
              <a:rPr lang="en-US" dirty="0">
                <a:solidFill>
                  <a:schemeClr val="bg1"/>
                </a:solidFill>
                <a:latin typeface="Garamond" panose="02020404030301010803" pitchFamily="18" charset="0"/>
              </a:rPr>
              <a:t>More in central </a:t>
            </a:r>
          </a:p>
          <a:p>
            <a:r>
              <a:rPr lang="en-US" dirty="0" err="1">
                <a:solidFill>
                  <a:schemeClr val="bg1"/>
                </a:solidFill>
                <a:latin typeface="Garamond" panose="02020404030301010803" pitchFamily="18" charset="0"/>
              </a:rPr>
              <a:t>Dx</a:t>
            </a:r>
            <a:r>
              <a:rPr lang="en-US" dirty="0">
                <a:solidFill>
                  <a:schemeClr val="bg1"/>
                </a:solidFill>
                <a:latin typeface="Garamond" panose="02020404030301010803" pitchFamily="18" charset="0"/>
              </a:rPr>
              <a:t> (Edema (water) (CHF)</a:t>
            </a:r>
          </a:p>
          <a:p>
            <a:r>
              <a:rPr lang="en-US" dirty="0">
                <a:solidFill>
                  <a:schemeClr val="bg1"/>
                </a:solidFill>
                <a:latin typeface="Garamond" panose="02020404030301010803" pitchFamily="18" charset="0"/>
              </a:rPr>
              <a:t>Pneumonia (fever) (cells)</a:t>
            </a:r>
          </a:p>
          <a:p>
            <a:r>
              <a:rPr lang="en-US" dirty="0">
                <a:solidFill>
                  <a:schemeClr val="bg1"/>
                </a:solidFill>
                <a:latin typeface="Garamond" panose="02020404030301010803" pitchFamily="18" charset="0"/>
              </a:rPr>
              <a:t>Hemorrhage (blood)</a:t>
            </a:r>
          </a:p>
          <a:p>
            <a:r>
              <a:rPr lang="en-US" dirty="0">
                <a:solidFill>
                  <a:schemeClr val="bg1"/>
                </a:solidFill>
                <a:latin typeface="Garamond" panose="02020404030301010803" pitchFamily="18" charset="0"/>
              </a:rPr>
              <a:t>batwing</a:t>
            </a:r>
          </a:p>
        </p:txBody>
      </p:sp>
      <p:pic>
        <p:nvPicPr>
          <p:cNvPr id="4" name="Picture 2">
            <a:extLst>
              <a:ext uri="{FF2B5EF4-FFF2-40B4-BE49-F238E27FC236}">
                <a16:creationId xmlns:a16="http://schemas.microsoft.com/office/drawing/2014/main" id="{FEC65241-CF7B-4838-85C7-CAB79B7F0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85327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Pathologies of lungs</a:t>
            </a:r>
          </a:p>
        </p:txBody>
      </p:sp>
      <p:sp>
        <p:nvSpPr>
          <p:cNvPr id="3" name="Content Placeholder 2"/>
          <p:cNvSpPr>
            <a:spLocks noGrp="1"/>
          </p:cNvSpPr>
          <p:nvPr>
            <p:ph idx="1"/>
          </p:nvPr>
        </p:nvSpPr>
        <p:spPr/>
        <p:txBody>
          <a:bodyPr/>
          <a:lstStyle/>
          <a:p>
            <a:r>
              <a:rPr lang="en-US" dirty="0">
                <a:solidFill>
                  <a:schemeClr val="bg1"/>
                </a:solidFill>
                <a:latin typeface="Garamond" panose="02020404030301010803" pitchFamily="18" charset="0"/>
              </a:rPr>
              <a:t>Pneumonia</a:t>
            </a:r>
          </a:p>
          <a:p>
            <a:r>
              <a:rPr lang="en-US" dirty="0">
                <a:solidFill>
                  <a:schemeClr val="bg1"/>
                </a:solidFill>
                <a:latin typeface="Garamond" panose="02020404030301010803" pitchFamily="18" charset="0"/>
              </a:rPr>
              <a:t>Pulmonary edema</a:t>
            </a:r>
          </a:p>
          <a:p>
            <a:r>
              <a:rPr lang="en-US" dirty="0">
                <a:solidFill>
                  <a:schemeClr val="bg1"/>
                </a:solidFill>
                <a:latin typeface="Garamond" panose="02020404030301010803" pitchFamily="18" charset="0"/>
              </a:rPr>
              <a:t>Atelectasis / collapse</a:t>
            </a:r>
          </a:p>
          <a:p>
            <a:r>
              <a:rPr lang="en-US" dirty="0">
                <a:solidFill>
                  <a:schemeClr val="bg1"/>
                </a:solidFill>
                <a:latin typeface="Garamond" panose="02020404030301010803" pitchFamily="18" charset="0"/>
              </a:rPr>
              <a:t>Emphysema</a:t>
            </a:r>
          </a:p>
          <a:p>
            <a:r>
              <a:rPr lang="en-US" dirty="0">
                <a:solidFill>
                  <a:schemeClr val="bg1"/>
                </a:solidFill>
                <a:latin typeface="Garamond" panose="02020404030301010803" pitchFamily="18" charset="0"/>
              </a:rPr>
              <a:t>Asthma</a:t>
            </a:r>
          </a:p>
          <a:p>
            <a:r>
              <a:rPr lang="en-US" dirty="0">
                <a:solidFill>
                  <a:schemeClr val="bg1"/>
                </a:solidFill>
                <a:latin typeface="Garamond" panose="02020404030301010803" pitchFamily="18" charset="0"/>
              </a:rPr>
              <a:t>Neoplasia</a:t>
            </a:r>
          </a:p>
          <a:p>
            <a:r>
              <a:rPr lang="en-US" dirty="0">
                <a:solidFill>
                  <a:schemeClr val="bg1"/>
                </a:solidFill>
                <a:latin typeface="Garamond" panose="02020404030301010803" pitchFamily="18" charset="0"/>
              </a:rPr>
              <a:t>Bronchiectasis</a:t>
            </a:r>
          </a:p>
          <a:p>
            <a:r>
              <a:rPr lang="en-US" u="sng" dirty="0">
                <a:solidFill>
                  <a:schemeClr val="bg1"/>
                </a:solidFill>
                <a:latin typeface="Garamond" panose="02020404030301010803" pitchFamily="18" charset="0"/>
              </a:rPr>
              <a:t>Solitary pulmonary nodule (SPN)</a:t>
            </a:r>
          </a:p>
        </p:txBody>
      </p:sp>
    </p:spTree>
    <p:extLst>
      <p:ext uri="{BB962C8B-B14F-4D97-AF65-F5344CB8AC3E}">
        <p14:creationId xmlns:p14="http://schemas.microsoft.com/office/powerpoint/2010/main" val="13387777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Solitary </a:t>
            </a:r>
            <a:r>
              <a:rPr lang="en-US">
                <a:solidFill>
                  <a:schemeClr val="bg1"/>
                </a:solidFill>
                <a:latin typeface="Garamond" panose="02020404030301010803" pitchFamily="18" charset="0"/>
              </a:rPr>
              <a:t>pulmonary nodule</a:t>
            </a:r>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sz="3600" dirty="0">
                <a:solidFill>
                  <a:schemeClr val="bg1"/>
                </a:solidFill>
                <a:latin typeface="Garamond" panose="02020404030301010803" pitchFamily="18" charset="0"/>
              </a:rPr>
              <a:t>The finding of a single (solitary) nodule within the lung parenchyma.</a:t>
            </a:r>
          </a:p>
          <a:p>
            <a:r>
              <a:rPr lang="en-US" sz="3600" dirty="0">
                <a:solidFill>
                  <a:schemeClr val="bg1"/>
                </a:solidFill>
                <a:latin typeface="Garamond" panose="02020404030301010803" pitchFamily="18" charset="0"/>
              </a:rPr>
              <a:t>It should</a:t>
            </a:r>
            <a:r>
              <a:rPr lang="en-US" sz="3600" dirty="0">
                <a:solidFill>
                  <a:srgbClr val="FF0000"/>
                </a:solidFill>
                <a:latin typeface="Garamond" panose="02020404030301010803" pitchFamily="18" charset="0"/>
              </a:rPr>
              <a:t> not exceed 3 cm </a:t>
            </a:r>
            <a:r>
              <a:rPr lang="en-US" sz="3600" dirty="0">
                <a:solidFill>
                  <a:schemeClr val="bg1"/>
                </a:solidFill>
                <a:latin typeface="Garamond" panose="02020404030301010803" pitchFamily="18" charset="0"/>
              </a:rPr>
              <a:t>in diameter.</a:t>
            </a:r>
          </a:p>
          <a:p>
            <a:r>
              <a:rPr lang="en-US" sz="3600" dirty="0">
                <a:solidFill>
                  <a:schemeClr val="bg1"/>
                </a:solidFill>
                <a:latin typeface="Garamond" panose="02020404030301010803" pitchFamily="18" charset="0"/>
              </a:rPr>
              <a:t>It has a wide differential diagnosis, but the most important is lung cancer, therefore, further investigations are often made.</a:t>
            </a:r>
          </a:p>
        </p:txBody>
      </p:sp>
    </p:spTree>
    <p:extLst>
      <p:ext uri="{BB962C8B-B14F-4D97-AF65-F5344CB8AC3E}">
        <p14:creationId xmlns:p14="http://schemas.microsoft.com/office/powerpoint/2010/main" val="1265061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D39B-DD44-41AA-AA87-F81EB3D028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C75A4-554A-4B3D-817A-A3CC80BD8E16}"/>
              </a:ext>
            </a:extLst>
          </p:cNvPr>
          <p:cNvSpPr>
            <a:spLocks noGrp="1"/>
          </p:cNvSpPr>
          <p:nvPr>
            <p:ph idx="1"/>
          </p:nvPr>
        </p:nvSpPr>
        <p:spPr>
          <a:xfrm>
            <a:off x="838200" y="1825625"/>
            <a:ext cx="3733800" cy="4351338"/>
          </a:xfrm>
        </p:spPr>
        <p:txBody>
          <a:bodyPr/>
          <a:lstStyle/>
          <a:p>
            <a:pPr marL="0" indent="0">
              <a:buNone/>
            </a:pPr>
            <a:r>
              <a:rPr lang="en-US" dirty="0">
                <a:solidFill>
                  <a:schemeClr val="bg1"/>
                </a:solidFill>
                <a:latin typeface="Garamond" panose="02020404030301010803" pitchFamily="18" charset="0"/>
              </a:rPr>
              <a:t>What to do?</a:t>
            </a:r>
          </a:p>
          <a:p>
            <a:r>
              <a:rPr lang="en-US" dirty="0">
                <a:solidFill>
                  <a:schemeClr val="bg1"/>
                </a:solidFill>
                <a:latin typeface="Garamond" panose="02020404030301010803" pitchFamily="18" charset="0"/>
              </a:rPr>
              <a:t>The first step should be to check any available previous films to monitor any progression.</a:t>
            </a:r>
          </a:p>
          <a:p>
            <a:r>
              <a:rPr lang="en-US" dirty="0">
                <a:solidFill>
                  <a:schemeClr val="bg1"/>
                </a:solidFill>
                <a:latin typeface="Garamond" panose="02020404030301010803" pitchFamily="18" charset="0"/>
              </a:rPr>
              <a:t>CT scan.</a:t>
            </a:r>
          </a:p>
        </p:txBody>
      </p:sp>
      <p:pic>
        <p:nvPicPr>
          <p:cNvPr id="4" name="Picture 3">
            <a:extLst>
              <a:ext uri="{FF2B5EF4-FFF2-40B4-BE49-F238E27FC236}">
                <a16:creationId xmlns:a16="http://schemas.microsoft.com/office/drawing/2014/main" id="{E2AEFE18-8ED3-4610-B052-5D091EF4D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0"/>
            <a:ext cx="74295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87060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p:txBody>
          <a:bodyPr/>
          <a:lstStyle/>
          <a:p>
            <a:endParaRPr lang="en-US" dirty="0">
              <a:solidFill>
                <a:schemeClr val="bg1"/>
              </a:solidFill>
              <a:latin typeface="Garamond" panose="02020404030301010803" pitchFamily="18" charset="0"/>
            </a:endParaRPr>
          </a:p>
        </p:txBody>
      </p:sp>
      <p:pic>
        <p:nvPicPr>
          <p:cNvPr id="4" name="Picture 8">
            <a:extLst>
              <a:ext uri="{FF2B5EF4-FFF2-40B4-BE49-F238E27FC236}">
                <a16:creationId xmlns:a16="http://schemas.microsoft.com/office/drawing/2014/main" id="{81855285-FCFA-4A77-8728-53A910391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5" y="1690688"/>
            <a:ext cx="11608257"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Freeform 5"/>
          <p:cNvSpPr/>
          <p:nvPr/>
        </p:nvSpPr>
        <p:spPr>
          <a:xfrm>
            <a:off x="1062441" y="4499429"/>
            <a:ext cx="434803" cy="473308"/>
          </a:xfrm>
          <a:custGeom>
            <a:avLst/>
            <a:gdLst>
              <a:gd name="connsiteX0" fmla="*/ 330930 w 434803"/>
              <a:gd name="connsiteY0" fmla="*/ 29028 h 371708"/>
              <a:gd name="connsiteX1" fmla="*/ 229330 w 434803"/>
              <a:gd name="connsiteY1" fmla="*/ 14514 h 371708"/>
              <a:gd name="connsiteX2" fmla="*/ 156759 w 434803"/>
              <a:gd name="connsiteY2" fmla="*/ 0 h 371708"/>
              <a:gd name="connsiteX3" fmla="*/ 55159 w 434803"/>
              <a:gd name="connsiteY3" fmla="*/ 14514 h 371708"/>
              <a:gd name="connsiteX4" fmla="*/ 40645 w 434803"/>
              <a:gd name="connsiteY4" fmla="*/ 58057 h 371708"/>
              <a:gd name="connsiteX5" fmla="*/ 11616 w 434803"/>
              <a:gd name="connsiteY5" fmla="*/ 101600 h 371708"/>
              <a:gd name="connsiteX6" fmla="*/ 69673 w 434803"/>
              <a:gd name="connsiteY6" fmla="*/ 348342 h 371708"/>
              <a:gd name="connsiteX7" fmla="*/ 113216 w 434803"/>
              <a:gd name="connsiteY7" fmla="*/ 362857 h 371708"/>
              <a:gd name="connsiteX8" fmla="*/ 418016 w 434803"/>
              <a:gd name="connsiteY8" fmla="*/ 348342 h 371708"/>
              <a:gd name="connsiteX9" fmla="*/ 403502 w 434803"/>
              <a:gd name="connsiteY9" fmla="*/ 217714 h 371708"/>
              <a:gd name="connsiteX10" fmla="*/ 301902 w 434803"/>
              <a:gd name="connsiteY10" fmla="*/ 116114 h 371708"/>
              <a:gd name="connsiteX11" fmla="*/ 243845 w 434803"/>
              <a:gd name="connsiteY11" fmla="*/ 101600 h 371708"/>
              <a:gd name="connsiteX12" fmla="*/ 156759 w 434803"/>
              <a:gd name="connsiteY12" fmla="*/ 87085 h 37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803" h="371708">
                <a:moveTo>
                  <a:pt x="330930" y="29028"/>
                </a:moveTo>
                <a:cubicBezTo>
                  <a:pt x="297063" y="24190"/>
                  <a:pt x="263075" y="20138"/>
                  <a:pt x="229330" y="14514"/>
                </a:cubicBezTo>
                <a:cubicBezTo>
                  <a:pt x="204996" y="10458"/>
                  <a:pt x="181428" y="0"/>
                  <a:pt x="156759" y="0"/>
                </a:cubicBezTo>
                <a:cubicBezTo>
                  <a:pt x="122549" y="0"/>
                  <a:pt x="89026" y="9676"/>
                  <a:pt x="55159" y="14514"/>
                </a:cubicBezTo>
                <a:cubicBezTo>
                  <a:pt x="50321" y="29028"/>
                  <a:pt x="47487" y="44373"/>
                  <a:pt x="40645" y="58057"/>
                </a:cubicBezTo>
                <a:cubicBezTo>
                  <a:pt x="32844" y="73659"/>
                  <a:pt x="12584" y="84183"/>
                  <a:pt x="11616" y="101600"/>
                </a:cubicBezTo>
                <a:cubicBezTo>
                  <a:pt x="3239" y="252387"/>
                  <a:pt x="-28619" y="299196"/>
                  <a:pt x="69673" y="348342"/>
                </a:cubicBezTo>
                <a:cubicBezTo>
                  <a:pt x="83357" y="355184"/>
                  <a:pt x="98702" y="358019"/>
                  <a:pt x="113216" y="362857"/>
                </a:cubicBezTo>
                <a:cubicBezTo>
                  <a:pt x="214816" y="358019"/>
                  <a:pt x="327039" y="393830"/>
                  <a:pt x="418016" y="348342"/>
                </a:cubicBezTo>
                <a:cubicBezTo>
                  <a:pt x="457201" y="328749"/>
                  <a:pt x="417356" y="259276"/>
                  <a:pt x="403502" y="217714"/>
                </a:cubicBezTo>
                <a:cubicBezTo>
                  <a:pt x="376798" y="137603"/>
                  <a:pt x="361072" y="133019"/>
                  <a:pt x="301902" y="116114"/>
                </a:cubicBezTo>
                <a:cubicBezTo>
                  <a:pt x="282722" y="110634"/>
                  <a:pt x="263025" y="107080"/>
                  <a:pt x="243845" y="101600"/>
                </a:cubicBezTo>
                <a:cubicBezTo>
                  <a:pt x="176978" y="82495"/>
                  <a:pt x="224665" y="87085"/>
                  <a:pt x="156759" y="870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Tree>
    <p:extLst>
      <p:ext uri="{BB962C8B-B14F-4D97-AF65-F5344CB8AC3E}">
        <p14:creationId xmlns:p14="http://schemas.microsoft.com/office/powerpoint/2010/main" val="24610087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1A96-933A-EF2F-522B-BDAA736D7675}"/>
              </a:ext>
            </a:extLst>
          </p:cNvPr>
          <p:cNvSpPr>
            <a:spLocks noGrp="1"/>
          </p:cNvSpPr>
          <p:nvPr>
            <p:ph type="title"/>
          </p:nvPr>
        </p:nvSpPr>
        <p:spPr/>
        <p:txBody>
          <a:bodyPr/>
          <a:lstStyle/>
          <a:p>
            <a:r>
              <a:rPr lang="en-US" dirty="0">
                <a:solidFill>
                  <a:schemeClr val="accent1">
                    <a:lumMod val="60000"/>
                    <a:lumOff val="40000"/>
                  </a:schemeClr>
                </a:solidFill>
              </a:rPr>
              <a:t>Tuberculosis</a:t>
            </a:r>
            <a:br>
              <a:rPr lang="en-US" dirty="0">
                <a:solidFill>
                  <a:schemeClr val="accent1">
                    <a:lumMod val="60000"/>
                    <a:lumOff val="40000"/>
                  </a:schemeClr>
                </a:solidFill>
              </a:rPr>
            </a:br>
            <a:r>
              <a:rPr lang="en-US" dirty="0">
                <a:solidFill>
                  <a:schemeClr val="accent1">
                    <a:lumMod val="60000"/>
                    <a:lumOff val="40000"/>
                  </a:schemeClr>
                </a:solidFill>
              </a:rPr>
              <a:t>Primary vs secondary</a:t>
            </a:r>
          </a:p>
        </p:txBody>
      </p:sp>
      <p:sp>
        <p:nvSpPr>
          <p:cNvPr id="3" name="Content Placeholder 2">
            <a:extLst>
              <a:ext uri="{FF2B5EF4-FFF2-40B4-BE49-F238E27FC236}">
                <a16:creationId xmlns:a16="http://schemas.microsoft.com/office/drawing/2014/main" id="{B8E1D692-BFDC-0438-0F94-26E79F9FFF34}"/>
              </a:ext>
            </a:extLst>
          </p:cNvPr>
          <p:cNvSpPr>
            <a:spLocks noGrp="1"/>
          </p:cNvSpPr>
          <p:nvPr>
            <p:ph idx="1"/>
          </p:nvPr>
        </p:nvSpPr>
        <p:spPr/>
        <p:txBody>
          <a:bodyPr>
            <a:normAutofit fontScale="55000" lnSpcReduction="20000"/>
          </a:bodyPr>
          <a:lstStyle/>
          <a:p>
            <a:pPr algn="l"/>
            <a:r>
              <a:rPr lang="en-US" b="1" i="0" dirty="0">
                <a:solidFill>
                  <a:schemeClr val="bg2">
                    <a:lumMod val="90000"/>
                  </a:schemeClr>
                </a:solidFill>
                <a:effectLst/>
                <a:latin typeface="Open Sans" panose="020B0606030504020204" pitchFamily="34" charset="0"/>
              </a:rPr>
              <a:t>Chest radiograph</a:t>
            </a:r>
          </a:p>
          <a:p>
            <a:pPr algn="l">
              <a:buFont typeface="Arial" panose="020B0604020202020204" pitchFamily="34" charset="0"/>
              <a:buChar char="•"/>
            </a:pPr>
            <a:r>
              <a:rPr lang="en-US" b="0" i="0" u="none" strike="noStrike" dirty="0">
                <a:solidFill>
                  <a:schemeClr val="bg2">
                    <a:lumMod val="90000"/>
                  </a:schemeClr>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primary infection</a:t>
            </a:r>
            <a:endParaRPr lang="en-US" b="0" i="0" dirty="0">
              <a:solidFill>
                <a:schemeClr val="bg2">
                  <a:lumMod val="9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parenchymal consolidation</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lymphadenopathy</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pleural effusion</a:t>
            </a:r>
          </a:p>
          <a:p>
            <a:pPr marL="742950" lvl="1" indent="-285750" algn="l">
              <a:buFont typeface="Arial" panose="020B0604020202020204" pitchFamily="34" charset="0"/>
              <a:buChar char="•"/>
            </a:pPr>
            <a:r>
              <a:rPr lang="en-US" dirty="0" err="1">
                <a:solidFill>
                  <a:schemeClr val="tx2">
                    <a:lumMod val="40000"/>
                    <a:lumOff val="60000"/>
                  </a:schemeClr>
                </a:solidFill>
                <a:latin typeface="Open Sans" panose="020B0606030504020204" pitchFamily="34" charset="0"/>
              </a:rPr>
              <a:t>Ghon</a:t>
            </a:r>
            <a:r>
              <a:rPr lang="en-US" dirty="0">
                <a:solidFill>
                  <a:schemeClr val="tx2">
                    <a:lumMod val="40000"/>
                    <a:lumOff val="60000"/>
                  </a:schemeClr>
                </a:solidFill>
                <a:latin typeface="Open Sans" panose="020B0606030504020204" pitchFamily="34" charset="0"/>
              </a:rPr>
              <a:t> lesion</a:t>
            </a:r>
            <a:r>
              <a:rPr lang="en-US" b="0" i="0" u="none" strike="noStrike" dirty="0">
                <a:solidFill>
                  <a:schemeClr val="tx2">
                    <a:lumMod val="40000"/>
                    <a:lumOff val="60000"/>
                  </a:schemeClr>
                </a:solidFill>
                <a:effectLst/>
                <a:latin typeface="Open Sans" panose="020B0606030504020204" pitchFamily="34" charset="0"/>
              </a:rPr>
              <a:t> :</a:t>
            </a:r>
            <a:r>
              <a:rPr lang="pt-BR" b="0" i="0" dirty="0">
                <a:solidFill>
                  <a:schemeClr val="tx2">
                    <a:lumMod val="40000"/>
                    <a:lumOff val="60000"/>
                  </a:schemeClr>
                </a:solidFill>
                <a:effectLst/>
                <a:latin typeface="Open Sans" panose="020B0606030504020204" pitchFamily="34" charset="0"/>
              </a:rPr>
              <a:t> </a:t>
            </a:r>
            <a:r>
              <a:rPr lang="pt-BR" b="1" i="0" dirty="0">
                <a:solidFill>
                  <a:schemeClr val="tx2">
                    <a:lumMod val="40000"/>
                    <a:lumOff val="60000"/>
                  </a:schemeClr>
                </a:solidFill>
                <a:effectLst/>
                <a:latin typeface="Open Sans" panose="020B0606030504020204" pitchFamily="34" charset="0"/>
              </a:rPr>
              <a:t>Ghon focus</a:t>
            </a:r>
            <a:r>
              <a:rPr lang="pt-BR" b="0" i="0" dirty="0">
                <a:solidFill>
                  <a:schemeClr val="tx2">
                    <a:lumMod val="40000"/>
                    <a:lumOff val="60000"/>
                  </a:schemeClr>
                </a:solidFill>
                <a:effectLst/>
                <a:latin typeface="Open Sans" panose="020B0606030504020204" pitchFamily="34" charset="0"/>
              </a:rPr>
              <a:t>, represents a tuberculous caseating </a:t>
            </a:r>
            <a:r>
              <a:rPr lang="pt-BR" b="0" i="0" u="none" strike="noStrike" dirty="0">
                <a:solidFill>
                  <a:schemeClr val="tx2">
                    <a:lumMod val="40000"/>
                    <a:lumOff val="60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granuloma</a:t>
            </a:r>
            <a:r>
              <a:rPr lang="pt-BR" b="0" i="0" dirty="0">
                <a:solidFill>
                  <a:schemeClr val="tx2">
                    <a:lumMod val="40000"/>
                    <a:lumOff val="60000"/>
                  </a:schemeClr>
                </a:solidFill>
                <a:effectLst/>
                <a:latin typeface="Open Sans" panose="020B0606030504020204" pitchFamily="34" charset="0"/>
              </a:rPr>
              <a:t> (</a:t>
            </a:r>
            <a:r>
              <a:rPr lang="pt-BR" b="0" i="0" u="none" strike="noStrike" dirty="0">
                <a:solidFill>
                  <a:schemeClr val="tx2">
                    <a:lumMod val="40000"/>
                    <a:lumOff val="60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tuberculoma</a:t>
            </a:r>
            <a:r>
              <a:rPr lang="pt-BR" b="0" i="0" dirty="0">
                <a:solidFill>
                  <a:schemeClr val="tx2">
                    <a:lumMod val="40000"/>
                    <a:lumOff val="60000"/>
                  </a:schemeClr>
                </a:solidFill>
                <a:effectLst/>
                <a:latin typeface="Open Sans" panose="020B0606030504020204" pitchFamily="34" charset="0"/>
              </a:rPr>
              <a:t>) ,</a:t>
            </a:r>
            <a:br>
              <a:rPr lang="pt-BR" b="0" i="0" dirty="0">
                <a:solidFill>
                  <a:schemeClr val="tx2">
                    <a:lumMod val="40000"/>
                    <a:lumOff val="60000"/>
                  </a:schemeClr>
                </a:solidFill>
                <a:effectLst/>
                <a:latin typeface="Open Sans" panose="020B0606030504020204" pitchFamily="34" charset="0"/>
              </a:rPr>
            </a:br>
            <a:r>
              <a:rPr lang="en-US" b="0" i="0" dirty="0" err="1">
                <a:solidFill>
                  <a:schemeClr val="tx2">
                    <a:lumMod val="40000"/>
                    <a:lumOff val="60000"/>
                  </a:schemeClr>
                </a:solidFill>
                <a:effectLst/>
                <a:latin typeface="Open Sans" panose="020B0606030504020204" pitchFamily="34" charset="0"/>
              </a:rPr>
              <a:t>Ghon</a:t>
            </a:r>
            <a:r>
              <a:rPr lang="en-US" b="0" i="0" dirty="0">
                <a:solidFill>
                  <a:schemeClr val="tx2">
                    <a:lumMod val="40000"/>
                    <a:lumOff val="60000"/>
                  </a:schemeClr>
                </a:solidFill>
                <a:effectLst/>
                <a:latin typeface="Open Sans" panose="020B0606030504020204" pitchFamily="34" charset="0"/>
              </a:rPr>
              <a:t> focus alongside </a:t>
            </a:r>
            <a:r>
              <a:rPr lang="en-US" b="0" i="0" u="none" strike="noStrike" dirty="0">
                <a:solidFill>
                  <a:schemeClr val="tx2">
                    <a:lumMod val="40000"/>
                    <a:lumOff val="60000"/>
                  </a:schemeClr>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ipsilateral mediastinal lymphadenopathy</a:t>
            </a:r>
            <a:r>
              <a:rPr lang="en-US" b="0" i="0" dirty="0">
                <a:solidFill>
                  <a:schemeClr val="tx2">
                    <a:lumMod val="40000"/>
                    <a:lumOff val="60000"/>
                  </a:schemeClr>
                </a:solidFill>
                <a:effectLst/>
                <a:latin typeface="Open Sans" panose="020B0606030504020204" pitchFamily="34" charset="0"/>
              </a:rPr>
              <a:t> is known as a </a:t>
            </a:r>
            <a:r>
              <a:rPr lang="en-US" b="1" i="0" dirty="0" err="1">
                <a:solidFill>
                  <a:schemeClr val="tx2">
                    <a:lumMod val="40000"/>
                    <a:lumOff val="60000"/>
                  </a:schemeClr>
                </a:solidFill>
                <a:effectLst/>
                <a:latin typeface="Open Sans" panose="020B0606030504020204" pitchFamily="34" charset="0"/>
              </a:rPr>
              <a:t>Ghon</a:t>
            </a:r>
            <a:r>
              <a:rPr lang="en-US" b="1" i="0" dirty="0">
                <a:solidFill>
                  <a:schemeClr val="tx2">
                    <a:lumMod val="40000"/>
                    <a:lumOff val="60000"/>
                  </a:schemeClr>
                </a:solidFill>
                <a:effectLst/>
                <a:latin typeface="Open Sans" panose="020B0606030504020204" pitchFamily="34" charset="0"/>
              </a:rPr>
              <a:t> complex</a:t>
            </a:r>
            <a:r>
              <a:rPr lang="en-US" b="0" i="0" dirty="0">
                <a:solidFill>
                  <a:schemeClr val="tx2">
                    <a:lumMod val="40000"/>
                    <a:lumOff val="60000"/>
                  </a:schemeClr>
                </a:solidFill>
                <a:effectLst/>
                <a:latin typeface="Open Sans" panose="020B0606030504020204" pitchFamily="34" charset="0"/>
              </a:rPr>
              <a:t>.</a:t>
            </a:r>
            <a:br>
              <a:rPr lang="en-US" b="0" i="0" dirty="0">
                <a:solidFill>
                  <a:schemeClr val="tx2">
                    <a:lumMod val="40000"/>
                    <a:lumOff val="60000"/>
                  </a:schemeClr>
                </a:solidFill>
                <a:effectLst/>
                <a:latin typeface="Open Sans" panose="020B0606030504020204" pitchFamily="34" charset="0"/>
              </a:rPr>
            </a:br>
            <a:r>
              <a:rPr lang="en-US" b="0" i="0" dirty="0">
                <a:solidFill>
                  <a:schemeClr val="tx2">
                    <a:lumMod val="40000"/>
                    <a:lumOff val="60000"/>
                  </a:schemeClr>
                </a:solidFill>
                <a:effectLst/>
                <a:latin typeface="Open Sans" panose="020B0606030504020204" pitchFamily="34" charset="0"/>
              </a:rPr>
              <a:t> A calcified </a:t>
            </a:r>
            <a:r>
              <a:rPr lang="en-US" b="0" i="0" dirty="0" err="1">
                <a:solidFill>
                  <a:schemeClr val="tx2">
                    <a:lumMod val="40000"/>
                    <a:lumOff val="60000"/>
                  </a:schemeClr>
                </a:solidFill>
                <a:effectLst/>
                <a:latin typeface="Open Sans" panose="020B0606030504020204" pitchFamily="34" charset="0"/>
              </a:rPr>
              <a:t>Ghon</a:t>
            </a:r>
            <a:r>
              <a:rPr lang="en-US" b="0" i="0" dirty="0">
                <a:solidFill>
                  <a:schemeClr val="tx2">
                    <a:lumMod val="40000"/>
                    <a:lumOff val="60000"/>
                  </a:schemeClr>
                </a:solidFill>
                <a:effectLst/>
                <a:latin typeface="Open Sans" panose="020B0606030504020204" pitchFamily="34" charset="0"/>
              </a:rPr>
              <a:t> complex (</a:t>
            </a:r>
            <a:r>
              <a:rPr lang="en-US" b="0" i="0" dirty="0" err="1">
                <a:solidFill>
                  <a:schemeClr val="tx2">
                    <a:lumMod val="40000"/>
                    <a:lumOff val="60000"/>
                  </a:schemeClr>
                </a:solidFill>
                <a:effectLst/>
                <a:latin typeface="Open Sans" panose="020B0606030504020204" pitchFamily="34" charset="0"/>
              </a:rPr>
              <a:t>Ghon</a:t>
            </a:r>
            <a:r>
              <a:rPr lang="en-US" b="0" i="0" dirty="0">
                <a:solidFill>
                  <a:schemeClr val="tx2">
                    <a:lumMod val="40000"/>
                    <a:lumOff val="60000"/>
                  </a:schemeClr>
                </a:solidFill>
                <a:effectLst/>
                <a:latin typeface="Open Sans" panose="020B0606030504020204" pitchFamily="34" charset="0"/>
              </a:rPr>
              <a:t> lesion and ipsilateral mediastinal lymph node) is called a </a:t>
            </a:r>
            <a:r>
              <a:rPr lang="en-US" b="0" i="0" u="sng" dirty="0">
                <a:solidFill>
                  <a:schemeClr val="tx2">
                    <a:lumMod val="40000"/>
                    <a:lumOff val="60000"/>
                  </a:schemeClr>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Ranke complex</a:t>
            </a:r>
            <a:endParaRPr lang="en-US" b="0" i="0" dirty="0">
              <a:solidFill>
                <a:schemeClr val="tx2">
                  <a:lumMod val="40000"/>
                  <a:lumOff val="60000"/>
                </a:schemeClr>
              </a:solidFill>
              <a:effectLst/>
              <a:latin typeface="Open Sans" panose="020B0606030504020204" pitchFamily="34" charset="0"/>
            </a:endParaRPr>
          </a:p>
          <a:p>
            <a:pPr algn="l">
              <a:buFont typeface="Arial" panose="020B0604020202020204" pitchFamily="34" charset="0"/>
              <a:buChar char="•"/>
            </a:pPr>
            <a:r>
              <a:rPr lang="en-US" b="0" i="0" u="none" strike="noStrike" dirty="0">
                <a:solidFill>
                  <a:schemeClr val="bg2">
                    <a:lumMod val="90000"/>
                  </a:schemeClr>
                </a:solidFill>
                <a:effectLst/>
                <a:latin typeface="Open Sans" panose="020B0606030504020204" pitchFamily="34" charset="0"/>
                <a:hlinkClick r:id="rId8">
                  <a:extLst>
                    <a:ext uri="{A12FA001-AC4F-418D-AE19-62706E023703}">
                      <ahyp:hlinkClr xmlns:ahyp="http://schemas.microsoft.com/office/drawing/2018/hyperlinkcolor" val="tx"/>
                    </a:ext>
                  </a:extLst>
                </a:hlinkClick>
              </a:rPr>
              <a:t>post-primary infection</a:t>
            </a:r>
            <a:endParaRPr lang="en-US" b="0" i="0" dirty="0">
              <a:solidFill>
                <a:schemeClr val="bg2">
                  <a:lumMod val="9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patchy consolidation (upper zones)</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cavitation</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healing results in fibrosis</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pleural disease</a:t>
            </a:r>
          </a:p>
          <a:p>
            <a:pPr algn="l">
              <a:buFont typeface="Arial" panose="020B0604020202020204" pitchFamily="34" charset="0"/>
              <a:buChar char="•"/>
            </a:pPr>
            <a:r>
              <a:rPr lang="en-US" b="0" i="0" u="none" strike="noStrike" dirty="0">
                <a:solidFill>
                  <a:schemeClr val="bg2">
                    <a:lumMod val="90000"/>
                  </a:schemeClr>
                </a:solidFill>
                <a:effectLst/>
                <a:latin typeface="Open Sans" panose="020B0606030504020204" pitchFamily="34" charset="0"/>
                <a:hlinkClick r:id="rId9">
                  <a:extLst>
                    <a:ext uri="{A12FA001-AC4F-418D-AE19-62706E023703}">
                      <ahyp:hlinkClr xmlns:ahyp="http://schemas.microsoft.com/office/drawing/2018/hyperlinkcolor" val="tx"/>
                    </a:ext>
                  </a:extLst>
                </a:hlinkClick>
              </a:rPr>
              <a:t>miliary tuberculosis</a:t>
            </a:r>
            <a:endParaRPr lang="en-US" b="0" i="0" dirty="0">
              <a:solidFill>
                <a:schemeClr val="bg2">
                  <a:lumMod val="9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1-3 mm diameter miliary nodules</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uniform size and distribution throughout both lungs</a:t>
            </a:r>
          </a:p>
          <a:p>
            <a:pPr algn="l">
              <a:buFont typeface="Arial" panose="020B0604020202020204" pitchFamily="34" charset="0"/>
              <a:buChar char="•"/>
            </a:pPr>
            <a:r>
              <a:rPr lang="en-US" b="0" i="0" u="none" strike="noStrike" dirty="0">
                <a:solidFill>
                  <a:schemeClr val="bg2">
                    <a:lumMod val="90000"/>
                  </a:schemeClr>
                </a:solidFill>
                <a:effectLst/>
                <a:latin typeface="Open Sans" panose="020B0606030504020204" pitchFamily="34" charset="0"/>
                <a:hlinkClick r:id="rId10">
                  <a:extLst>
                    <a:ext uri="{A12FA001-AC4F-418D-AE19-62706E023703}">
                      <ahyp:hlinkClr xmlns:ahyp="http://schemas.microsoft.com/office/drawing/2018/hyperlinkcolor" val="tx"/>
                    </a:ext>
                  </a:extLst>
                </a:hlinkClick>
              </a:rPr>
              <a:t>extrapulmonary tuberculosis</a:t>
            </a:r>
            <a:endParaRPr lang="en-US" b="0" i="0" dirty="0">
              <a:solidFill>
                <a:schemeClr val="bg2">
                  <a:lumMod val="9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u="none" strike="noStrike" dirty="0">
                <a:solidFill>
                  <a:schemeClr val="bg2">
                    <a:lumMod val="90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tuberculoma</a:t>
            </a:r>
            <a:r>
              <a:rPr lang="en-US" b="0" i="0" dirty="0">
                <a:solidFill>
                  <a:schemeClr val="bg2">
                    <a:lumMod val="90000"/>
                  </a:schemeClr>
                </a:solidFill>
                <a:effectLst/>
                <a:latin typeface="Open Sans" panose="020B0606030504020204" pitchFamily="34" charset="0"/>
              </a:rPr>
              <a:t> within an affected organ</a:t>
            </a:r>
          </a:p>
          <a:p>
            <a:pPr marL="742950" lvl="1" indent="-285750" algn="l">
              <a:buFont typeface="Arial" panose="020B0604020202020204" pitchFamily="34" charset="0"/>
              <a:buChar char="•"/>
            </a:pPr>
            <a:r>
              <a:rPr lang="en-US" b="0" i="0" dirty="0">
                <a:solidFill>
                  <a:schemeClr val="bg2">
                    <a:lumMod val="90000"/>
                  </a:schemeClr>
                </a:solidFill>
                <a:effectLst/>
                <a:latin typeface="Open Sans" panose="020B0606030504020204" pitchFamily="34" charset="0"/>
              </a:rPr>
              <a:t>widely variable</a:t>
            </a:r>
          </a:p>
          <a:p>
            <a:endParaRPr lang="en-US" dirty="0"/>
          </a:p>
        </p:txBody>
      </p:sp>
      <p:pic>
        <p:nvPicPr>
          <p:cNvPr id="2050" name="Picture 2">
            <a:extLst>
              <a:ext uri="{FF2B5EF4-FFF2-40B4-BE49-F238E27FC236}">
                <a16:creationId xmlns:a16="http://schemas.microsoft.com/office/drawing/2014/main" id="{05E84DE4-BC3F-9BEE-C181-E23F34991C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75133" y="815482"/>
            <a:ext cx="1439182" cy="13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228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84D0-287F-972B-5999-7F528A322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D386E2-DE79-0DC3-63F8-EA56D3783AE9}"/>
              </a:ext>
            </a:extLst>
          </p:cNvPr>
          <p:cNvSpPr>
            <a:spLocks noGrp="1"/>
          </p:cNvSpPr>
          <p:nvPr>
            <p:ph idx="1"/>
          </p:nvPr>
        </p:nvSpPr>
        <p:spPr/>
        <p:txBody>
          <a:bodyPr>
            <a:normAutofit fontScale="92500" lnSpcReduction="10000"/>
          </a:bodyPr>
          <a:lstStyle/>
          <a:p>
            <a:pPr algn="l"/>
            <a:r>
              <a:rPr lang="en-US" b="1" i="0" dirty="0">
                <a:solidFill>
                  <a:schemeClr val="tx2">
                    <a:lumMod val="60000"/>
                    <a:lumOff val="40000"/>
                  </a:schemeClr>
                </a:solidFill>
                <a:effectLst/>
                <a:latin typeface="Open Sans" panose="020B0606030504020204" pitchFamily="34" charset="0"/>
              </a:rPr>
              <a:t>Complications</a:t>
            </a:r>
          </a:p>
          <a:p>
            <a:pPr algn="l"/>
            <a:r>
              <a:rPr lang="en-US" b="0" i="0" dirty="0">
                <a:solidFill>
                  <a:schemeClr val="tx2">
                    <a:lumMod val="60000"/>
                    <a:lumOff val="40000"/>
                  </a:schemeClr>
                </a:solidFill>
                <a:effectLst/>
                <a:latin typeface="Open Sans" panose="020B0606030504020204" pitchFamily="34" charset="0"/>
              </a:rPr>
              <a:t>Recognized complications include:</a:t>
            </a:r>
          </a:p>
          <a:p>
            <a:pPr algn="l">
              <a:buFont typeface="Arial" panose="020B0604020202020204" pitchFamily="34" charset="0"/>
              <a:buChar char="•"/>
            </a:pPr>
            <a:r>
              <a:rPr lang="en-US" b="0" i="0" dirty="0">
                <a:solidFill>
                  <a:schemeClr val="tx2">
                    <a:lumMod val="60000"/>
                    <a:lumOff val="40000"/>
                  </a:schemeClr>
                </a:solidFill>
                <a:effectLst/>
                <a:latin typeface="Open Sans" panose="020B0606030504020204" pitchFamily="34" charset="0"/>
              </a:rPr>
              <a:t>the colonization of cavities by fungus, e.g. </a:t>
            </a:r>
            <a:r>
              <a:rPr lang="en-US" b="0" i="0" u="none" strike="noStrike" dirty="0">
                <a:solidFill>
                  <a:schemeClr val="tx2">
                    <a:lumMod val="60000"/>
                    <a:lumOff val="40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aspergilloma</a:t>
            </a:r>
            <a:endParaRPr lang="en-US" b="0" i="0" dirty="0">
              <a:solidFill>
                <a:schemeClr val="tx2">
                  <a:lumMod val="60000"/>
                  <a:lumOff val="40000"/>
                </a:schemeClr>
              </a:solidFill>
              <a:effectLst/>
              <a:latin typeface="Open Sans" panose="020B0606030504020204" pitchFamily="34" charset="0"/>
            </a:endParaRPr>
          </a:p>
          <a:p>
            <a:pPr algn="l">
              <a:buFont typeface="Arial" panose="020B0604020202020204" pitchFamily="34" charset="0"/>
              <a:buChar char="•"/>
            </a:pPr>
            <a:r>
              <a:rPr lang="en-US" b="0" i="0" u="none" strike="noStrike" dirty="0">
                <a:solidFill>
                  <a:schemeClr val="tx2">
                    <a:lumMod val="60000"/>
                    <a:lumOff val="40000"/>
                  </a:schemeClr>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bronchiectasis</a:t>
            </a:r>
            <a:endParaRPr lang="en-US" b="0" i="0" dirty="0">
              <a:solidFill>
                <a:schemeClr val="tx2">
                  <a:lumMod val="60000"/>
                  <a:lumOff val="40000"/>
                </a:schemeClr>
              </a:solidFill>
              <a:effectLst/>
              <a:latin typeface="Open Sans" panose="020B0606030504020204" pitchFamily="34" charset="0"/>
            </a:endParaRPr>
          </a:p>
          <a:p>
            <a:pPr algn="l">
              <a:buFont typeface="Arial" panose="020B0604020202020204" pitchFamily="34" charset="0"/>
              <a:buChar char="•"/>
            </a:pPr>
            <a:r>
              <a:rPr lang="en-US" b="0" i="0" dirty="0">
                <a:solidFill>
                  <a:schemeClr val="tx2">
                    <a:lumMod val="60000"/>
                    <a:lumOff val="40000"/>
                  </a:schemeClr>
                </a:solidFill>
                <a:effectLst/>
                <a:latin typeface="Open Sans" panose="020B0606030504020204" pitchFamily="34" charset="0"/>
              </a:rPr>
              <a:t>arterial </a:t>
            </a:r>
            <a:r>
              <a:rPr lang="en-US" b="0" i="0" u="none" strike="noStrike" dirty="0">
                <a:solidFill>
                  <a:schemeClr val="tx2">
                    <a:lumMod val="60000"/>
                    <a:lumOff val="40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pseudoaneurysms</a:t>
            </a:r>
            <a:endParaRPr lang="en-US" b="0" i="0" dirty="0">
              <a:solidFill>
                <a:schemeClr val="tx2">
                  <a:lumMod val="60000"/>
                  <a:lumOff val="4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u="none" strike="noStrike" dirty="0">
                <a:solidFill>
                  <a:schemeClr val="tx2">
                    <a:lumMod val="60000"/>
                    <a:lumOff val="40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bronchial artery pseudoaneurysm</a:t>
            </a:r>
            <a:endParaRPr lang="en-US" b="0" i="0" dirty="0">
              <a:solidFill>
                <a:schemeClr val="tx2">
                  <a:lumMod val="60000"/>
                  <a:lumOff val="40000"/>
                </a:schemeClr>
              </a:solidFill>
              <a:effectLst/>
              <a:latin typeface="Open Sans" panose="020B0606030504020204" pitchFamily="34" charset="0"/>
            </a:endParaRPr>
          </a:p>
          <a:p>
            <a:pPr marL="742950" lvl="1" indent="-285750" algn="l">
              <a:buFont typeface="Arial" panose="020B0604020202020204" pitchFamily="34" charset="0"/>
              <a:buChar char="•"/>
            </a:pPr>
            <a:r>
              <a:rPr lang="en-US" b="0" i="0" u="none" strike="noStrike" dirty="0">
                <a:solidFill>
                  <a:schemeClr val="tx2">
                    <a:lumMod val="60000"/>
                    <a:lumOff val="40000"/>
                  </a:schemeClr>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pulmonary artery pseudoaneurysm</a:t>
            </a:r>
            <a:r>
              <a:rPr lang="en-US" b="0" i="0" dirty="0">
                <a:solidFill>
                  <a:schemeClr val="tx2">
                    <a:lumMod val="60000"/>
                    <a:lumOff val="40000"/>
                  </a:schemeClr>
                </a:solidFill>
                <a:effectLst/>
                <a:latin typeface="Open Sans" panose="020B0606030504020204" pitchFamily="34" charset="0"/>
              </a:rPr>
              <a:t>/</a:t>
            </a:r>
            <a:r>
              <a:rPr lang="en-US" b="0" i="0" u="none" strike="noStrike" dirty="0">
                <a:solidFill>
                  <a:schemeClr val="tx2">
                    <a:lumMod val="60000"/>
                    <a:lumOff val="40000"/>
                  </a:schemeClr>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Rasmussen aneurysm</a:t>
            </a:r>
            <a:endParaRPr lang="en-US" b="0" i="0" dirty="0">
              <a:solidFill>
                <a:schemeClr val="tx2">
                  <a:lumMod val="60000"/>
                  <a:lumOff val="40000"/>
                </a:schemeClr>
              </a:solidFill>
              <a:effectLst/>
              <a:latin typeface="Open Sans" panose="020B0606030504020204" pitchFamily="34" charset="0"/>
            </a:endParaRPr>
          </a:p>
          <a:p>
            <a:pPr algn="l">
              <a:buFont typeface="Arial" panose="020B0604020202020204" pitchFamily="34" charset="0"/>
              <a:buChar char="•"/>
            </a:pPr>
            <a:r>
              <a:rPr lang="en-US" b="0" i="0" u="none" strike="noStrike" dirty="0">
                <a:solidFill>
                  <a:schemeClr val="tx2">
                    <a:lumMod val="60000"/>
                    <a:lumOff val="40000"/>
                  </a:schemeClr>
                </a:solidFill>
                <a:effectLst/>
                <a:latin typeface="Open Sans" panose="020B0606030504020204" pitchFamily="34" charset="0"/>
                <a:hlinkClick r:id="rId8">
                  <a:extLst>
                    <a:ext uri="{A12FA001-AC4F-418D-AE19-62706E023703}">
                      <ahyp:hlinkClr xmlns:ahyp="http://schemas.microsoft.com/office/drawing/2018/hyperlinkcolor" val="tx"/>
                    </a:ext>
                  </a:extLst>
                </a:hlinkClick>
              </a:rPr>
              <a:t>empyema</a:t>
            </a:r>
            <a:r>
              <a:rPr lang="en-US" b="0" i="0" dirty="0">
                <a:solidFill>
                  <a:schemeClr val="tx2">
                    <a:lumMod val="60000"/>
                    <a:lumOff val="40000"/>
                  </a:schemeClr>
                </a:solidFill>
                <a:effectLst/>
                <a:latin typeface="Open Sans" panose="020B0606030504020204" pitchFamily="34" charset="0"/>
              </a:rPr>
              <a:t> - </a:t>
            </a:r>
            <a:r>
              <a:rPr lang="en-US" b="0" i="0" u="none" strike="noStrike" dirty="0">
                <a:solidFill>
                  <a:schemeClr val="tx2">
                    <a:lumMod val="60000"/>
                    <a:lumOff val="40000"/>
                  </a:schemeClr>
                </a:solidFill>
                <a:effectLst/>
                <a:latin typeface="Open Sans" panose="020B0606030504020204" pitchFamily="34" charset="0"/>
                <a:hlinkClick r:id="rId9">
                  <a:extLst>
                    <a:ext uri="{A12FA001-AC4F-418D-AE19-62706E023703}">
                      <ahyp:hlinkClr xmlns:ahyp="http://schemas.microsoft.com/office/drawing/2018/hyperlinkcolor" val="tx"/>
                    </a:ext>
                  </a:extLst>
                </a:hlinkClick>
              </a:rPr>
              <a:t>tuberculous </a:t>
            </a:r>
            <a:r>
              <a:rPr lang="en-US" b="0" i="0" u="none" strike="noStrike" dirty="0" err="1">
                <a:solidFill>
                  <a:schemeClr val="tx2">
                    <a:lumMod val="60000"/>
                    <a:lumOff val="40000"/>
                  </a:schemeClr>
                </a:solidFill>
                <a:effectLst/>
                <a:latin typeface="Open Sans" panose="020B0606030504020204" pitchFamily="34" charset="0"/>
                <a:hlinkClick r:id="rId9">
                  <a:extLst>
                    <a:ext uri="{A12FA001-AC4F-418D-AE19-62706E023703}">
                      <ahyp:hlinkClr xmlns:ahyp="http://schemas.microsoft.com/office/drawing/2018/hyperlinkcolor" val="tx"/>
                    </a:ext>
                  </a:extLst>
                </a:hlinkClick>
              </a:rPr>
              <a:t>empyema</a:t>
            </a:r>
            <a:r>
              <a:rPr lang="en-US" b="0" i="0" u="none" strike="noStrike" dirty="0" err="1">
                <a:solidFill>
                  <a:schemeClr val="tx2">
                    <a:lumMod val="60000"/>
                    <a:lumOff val="40000"/>
                  </a:schemeClr>
                </a:solidFill>
                <a:effectLst/>
                <a:latin typeface="Open Sans" panose="020B0606030504020204" pitchFamily="34" charset="0"/>
              </a:rPr>
              <a:t>:</a:t>
            </a:r>
            <a:r>
              <a:rPr lang="en-US" b="0" i="0" dirty="0" err="1">
                <a:solidFill>
                  <a:schemeClr val="tx2">
                    <a:lumMod val="60000"/>
                    <a:lumOff val="40000"/>
                  </a:schemeClr>
                </a:solidFill>
                <a:effectLst/>
                <a:latin typeface="Open Sans" panose="020B0606030504020204" pitchFamily="34" charset="0"/>
              </a:rPr>
              <a:t>refers</a:t>
            </a:r>
            <a:r>
              <a:rPr lang="en-US" b="0" i="0" dirty="0">
                <a:solidFill>
                  <a:schemeClr val="tx2">
                    <a:lumMod val="60000"/>
                    <a:lumOff val="40000"/>
                  </a:schemeClr>
                </a:solidFill>
                <a:effectLst/>
                <a:latin typeface="Open Sans" panose="020B0606030504020204" pitchFamily="34" charset="0"/>
              </a:rPr>
              <a:t> to an infected purulent and often loculated </a:t>
            </a:r>
            <a:r>
              <a:rPr lang="en-US" b="0" i="0" u="sng" dirty="0">
                <a:solidFill>
                  <a:schemeClr val="tx2">
                    <a:lumMod val="60000"/>
                    <a:lumOff val="40000"/>
                  </a:schemeClr>
                </a:solidFill>
                <a:effectLst/>
                <a:latin typeface="Open Sans" panose="020B0606030504020204" pitchFamily="34" charset="0"/>
                <a:hlinkClick r:id="rId10">
                  <a:extLst>
                    <a:ext uri="{A12FA001-AC4F-418D-AE19-62706E023703}">
                      <ahyp:hlinkClr xmlns:ahyp="http://schemas.microsoft.com/office/drawing/2018/hyperlinkcolor" val="tx"/>
                    </a:ext>
                  </a:extLst>
                </a:hlinkClick>
              </a:rPr>
              <a:t>pleural effusion</a:t>
            </a:r>
            <a:endParaRPr lang="en-US" b="0" i="0" dirty="0">
              <a:solidFill>
                <a:schemeClr val="tx2">
                  <a:lumMod val="60000"/>
                  <a:lumOff val="40000"/>
                </a:schemeClr>
              </a:solidFill>
              <a:effectLst/>
              <a:latin typeface="Open Sans" panose="020B0606030504020204" pitchFamily="34" charset="0"/>
            </a:endParaRPr>
          </a:p>
          <a:p>
            <a:pPr algn="l">
              <a:buFont typeface="Arial" panose="020B0604020202020204" pitchFamily="34" charset="0"/>
              <a:buChar char="•"/>
            </a:pPr>
            <a:r>
              <a:rPr lang="en-US" b="0" i="0" u="none" strike="noStrike">
                <a:solidFill>
                  <a:schemeClr val="tx2">
                    <a:lumMod val="60000"/>
                    <a:lumOff val="40000"/>
                  </a:schemeClr>
                </a:solidFill>
                <a:effectLst/>
                <a:latin typeface="Open Sans" panose="020B0606030504020204" pitchFamily="34" charset="0"/>
                <a:hlinkClick r:id="rId11">
                  <a:extLst>
                    <a:ext uri="{A12FA001-AC4F-418D-AE19-62706E023703}">
                      <ahyp:hlinkClr xmlns:ahyp="http://schemas.microsoft.com/office/drawing/2018/hyperlinkcolor" val="tx"/>
                    </a:ext>
                  </a:extLst>
                </a:hlinkClick>
              </a:rPr>
              <a:t>bronchopleural </a:t>
            </a:r>
            <a:r>
              <a:rPr lang="en-US" b="0" i="0" u="none" strike="noStrike" dirty="0">
                <a:solidFill>
                  <a:schemeClr val="tx2">
                    <a:lumMod val="60000"/>
                    <a:lumOff val="40000"/>
                  </a:schemeClr>
                </a:solidFill>
                <a:effectLst/>
                <a:latin typeface="Open Sans" panose="020B0606030504020204" pitchFamily="34" charset="0"/>
                <a:hlinkClick r:id="rId11">
                  <a:extLst>
                    <a:ext uri="{A12FA001-AC4F-418D-AE19-62706E023703}">
                      <ahyp:hlinkClr xmlns:ahyp="http://schemas.microsoft.com/office/drawing/2018/hyperlinkcolor" val="tx"/>
                    </a:ext>
                  </a:extLst>
                </a:hlinkClick>
              </a:rPr>
              <a:t>fistula</a:t>
            </a:r>
            <a:endParaRPr lang="en-US" b="0" i="0" dirty="0">
              <a:solidFill>
                <a:schemeClr val="tx2">
                  <a:lumMod val="60000"/>
                  <a:lumOff val="40000"/>
                </a:schemeClr>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24183965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9DEF-733D-550D-4204-E88FC6697AC5}"/>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97795F7E-1E12-5BD0-0A6F-617FF95944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9528" y="196792"/>
            <a:ext cx="6672943" cy="646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364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3865-4DA1-B464-1DD5-B0642574BE6E}"/>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E7002961-BA23-D236-C3E5-6F157252FB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8886" y="153866"/>
            <a:ext cx="6890657" cy="68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8201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58EB-A3B8-B6AB-EBD7-749B9BFCFC61}"/>
              </a:ext>
            </a:extLst>
          </p:cNvPr>
          <p:cNvSpPr>
            <a:spLocks noGrp="1"/>
          </p:cNvSpPr>
          <p:nvPr>
            <p:ph type="title"/>
          </p:nvPr>
        </p:nvSpPr>
        <p:spPr/>
        <p:txBody>
          <a:bodyPr/>
          <a:lstStyle/>
          <a:p>
            <a:r>
              <a:rPr lang="en-US" dirty="0"/>
              <a:t>Miliary patter</a:t>
            </a:r>
          </a:p>
        </p:txBody>
      </p:sp>
      <p:sp>
        <p:nvSpPr>
          <p:cNvPr id="4" name="Content Placeholder 3" descr="Slide53">
            <a:extLst>
              <a:ext uri="{FF2B5EF4-FFF2-40B4-BE49-F238E27FC236}">
                <a16:creationId xmlns:a16="http://schemas.microsoft.com/office/drawing/2014/main" id="{D05C6DA7-5C95-4283-FCEB-206FFDB85EC2}"/>
              </a:ext>
            </a:extLst>
          </p:cNvPr>
          <p:cNvSpPr>
            <a:spLocks noGrp="1" noChangeAspect="1" noChangeArrowheads="1"/>
          </p:cNvSpPr>
          <p:nvPr isPhoto="1">
            <p:ph idx="1"/>
          </p:nvPr>
        </p:nvSpPr>
        <p:spPr bwMode="auto">
          <a:xfrm>
            <a:off x="838200" y="1825625"/>
            <a:ext cx="10515600" cy="4351338"/>
          </a:xfrm>
          <a:prstGeom prst="rect">
            <a:avLst/>
          </a:prstGeom>
          <a:blipFill dpi="0" rotWithShape="1">
            <a:blip r:embed="rId2"/>
            <a:srcRect/>
            <a:stretch>
              <a:fillRect/>
            </a:stretch>
          </a:blipFill>
          <a:ln w="9525">
            <a:solidFill>
              <a:schemeClr val="tx1"/>
            </a:solidFill>
            <a:miter lim="800000"/>
            <a:headEnd/>
            <a:tailEnd/>
          </a:ln>
        </p:spPr>
        <p:txBody>
          <a:bodyPr/>
          <a:lstStyle/>
          <a:p>
            <a:endParaRPr lang="en-US"/>
          </a:p>
        </p:txBody>
      </p:sp>
    </p:spTree>
    <p:extLst>
      <p:ext uri="{BB962C8B-B14F-4D97-AF65-F5344CB8AC3E}">
        <p14:creationId xmlns:p14="http://schemas.microsoft.com/office/powerpoint/2010/main" val="27249968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A2E6-834A-211C-E5E7-F3489350B2A5}"/>
              </a:ext>
            </a:extLst>
          </p:cNvPr>
          <p:cNvSpPr>
            <a:spLocks noGrp="1"/>
          </p:cNvSpPr>
          <p:nvPr>
            <p:ph type="title"/>
          </p:nvPr>
        </p:nvSpPr>
        <p:spPr/>
        <p:txBody>
          <a:bodyPr/>
          <a:lstStyle/>
          <a:p>
            <a:r>
              <a:rPr lang="en-US" dirty="0"/>
              <a:t>aspergilloma</a:t>
            </a:r>
          </a:p>
        </p:txBody>
      </p:sp>
      <p:pic>
        <p:nvPicPr>
          <p:cNvPr id="4098" name="Picture 2">
            <a:extLst>
              <a:ext uri="{FF2B5EF4-FFF2-40B4-BE49-F238E27FC236}">
                <a16:creationId xmlns:a16="http://schemas.microsoft.com/office/drawing/2014/main" id="{735C2521-B7AD-2A3C-E791-223CD4F66A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24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TotalTime>
  <Words>3252</Words>
  <Application>Microsoft Office PowerPoint</Application>
  <PresentationFormat>Widescreen</PresentationFormat>
  <Paragraphs>624</Paragraphs>
  <Slides>149</Slides>
  <Notes>59</Notes>
  <HiddenSlides>0</HiddenSlides>
  <MMClips>0</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Office Theme</vt:lpstr>
      <vt:lpstr>Chest pathology </vt:lpstr>
      <vt:lpstr>PowerPoint Presentation</vt:lpstr>
      <vt:lpstr>Lecture outline</vt:lpstr>
      <vt:lpstr>Lecture outline</vt:lpstr>
      <vt:lpstr>Pathologies of lungs</vt:lpstr>
      <vt:lpstr>Types of lung parenchymal diseases</vt:lpstr>
      <vt:lpstr>Types of lung parenchymal diseases</vt:lpstr>
      <vt:lpstr>Alveolar</vt:lpstr>
      <vt:lpstr>PowerPoint Presentation</vt:lpstr>
      <vt:lpstr>Alveolar vs. Interstitial lung disease</vt:lpstr>
      <vt:lpstr>PowerPoint Presentation</vt:lpstr>
      <vt:lpstr>PowerPoint Presentation</vt:lpstr>
      <vt:lpstr>PowerPoint Presentation</vt:lpstr>
      <vt:lpstr>PowerPoint Presentation</vt:lpstr>
      <vt:lpstr>PowerPoint Presentation</vt:lpstr>
      <vt:lpstr>Silhouette 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bronchogram</vt:lpstr>
      <vt:lpstr>PowerPoint Presentation</vt:lpstr>
      <vt:lpstr>Interstitial diseases</vt:lpstr>
      <vt:lpstr>PowerPoint Presentation</vt:lpstr>
      <vt:lpstr>PowerPoint Presentation</vt:lpstr>
      <vt:lpstr>PowerPoint Presentation</vt:lpstr>
      <vt:lpstr>Miliary pattern </vt:lpstr>
      <vt:lpstr>Miliary pattern</vt:lpstr>
      <vt:lpstr>Pathologies of lungs</vt:lpstr>
      <vt:lpstr>Pneumonia</vt:lpstr>
      <vt:lpstr>Lobar pneumonia</vt:lpstr>
      <vt:lpstr>Lobar pneumonia</vt:lpstr>
      <vt:lpstr>Lobar pneumonia</vt:lpstr>
      <vt:lpstr>Same patient.. Follow up CXR 6 weeks later normal</vt:lpstr>
      <vt:lpstr>PowerPoint Presentation</vt:lpstr>
      <vt:lpstr>Lung abscess</vt:lpstr>
      <vt:lpstr>PowerPoint Presentation</vt:lpstr>
      <vt:lpstr>Bronchopneumonia</vt:lpstr>
      <vt:lpstr>Bronchopneumonia</vt:lpstr>
      <vt:lpstr>Tuberculosis</vt:lpstr>
      <vt:lpstr>PowerPoint Presentation</vt:lpstr>
      <vt:lpstr>Pathologies of lungs</vt:lpstr>
      <vt:lpstr>Pulmonary edema</vt:lpstr>
      <vt:lpstr>PowerPoint Presentation</vt:lpstr>
      <vt:lpstr>PowerPoint Presentation</vt:lpstr>
      <vt:lpstr>PowerPoint Presentation</vt:lpstr>
      <vt:lpstr>PowerPoint Presentation</vt:lpstr>
      <vt:lpstr>PowerPoint Presentation</vt:lpstr>
      <vt:lpstr>PowerPoint Presentation</vt:lpstr>
      <vt:lpstr>ARDS adult </vt:lpstr>
      <vt:lpstr>Pathologies of lungs</vt:lpstr>
      <vt:lpstr>Atelectasis </vt:lpstr>
      <vt:lpstr>PowerPoint Presentation</vt:lpstr>
      <vt:lpstr>PowerPoint Presentation</vt:lpstr>
      <vt:lpstr>PowerPoint Presentation</vt:lpstr>
      <vt:lpstr>PowerPoint Presentation</vt:lpstr>
      <vt:lpstr>PowerPoint Presentation</vt:lpstr>
      <vt:lpstr>Pathologies of lungs</vt:lpstr>
      <vt:lpstr>Emphysema </vt:lpstr>
      <vt:lpstr>PowerPoint Presentation</vt:lpstr>
      <vt:lpstr>PowerPoint Presentation</vt:lpstr>
      <vt:lpstr>PowerPoint Presentation</vt:lpstr>
      <vt:lpstr>Pathologies of lungs</vt:lpstr>
      <vt:lpstr>Asthma </vt:lpstr>
      <vt:lpstr>Asthma </vt:lpstr>
      <vt:lpstr>Asthma </vt:lpstr>
      <vt:lpstr>Pathologies of lungs</vt:lpstr>
      <vt:lpstr>Primary lung tumors</vt:lpstr>
      <vt:lpstr>PowerPoint Presentation</vt:lpstr>
      <vt:lpstr>PowerPoint Presentation</vt:lpstr>
      <vt:lpstr>PowerPoint Presentation</vt:lpstr>
      <vt:lpstr>Pancoast tumor</vt:lpstr>
      <vt:lpstr>PowerPoint Presentation</vt:lpstr>
      <vt:lpstr>Secondary lung tumors</vt:lpstr>
      <vt:lpstr>PowerPoint Presentation</vt:lpstr>
      <vt:lpstr>PowerPoint Presentation</vt:lpstr>
      <vt:lpstr>Pathologies of lungs</vt:lpstr>
      <vt:lpstr>Bronchiectasis </vt:lpstr>
      <vt:lpstr>PowerPoint Presentation</vt:lpstr>
      <vt:lpstr>PowerPoint Presentation</vt:lpstr>
      <vt:lpstr>PowerPoint Presentation</vt:lpstr>
      <vt:lpstr>PowerPoint Presentation</vt:lpstr>
      <vt:lpstr>Pathologies of lungs</vt:lpstr>
      <vt:lpstr>Solitary pulmonary nodule</vt:lpstr>
      <vt:lpstr>PowerPoint Presentation</vt:lpstr>
      <vt:lpstr>PowerPoint Presentation</vt:lpstr>
      <vt:lpstr>Tuberculosis Primary vs secondary</vt:lpstr>
      <vt:lpstr>PowerPoint Presentation</vt:lpstr>
      <vt:lpstr>PowerPoint Presentation</vt:lpstr>
      <vt:lpstr>PowerPoint Presentation</vt:lpstr>
      <vt:lpstr>Miliary patter</vt:lpstr>
      <vt:lpstr>aspergilloma</vt:lpstr>
      <vt:lpstr>Split pleura sign /empyema</vt:lpstr>
      <vt:lpstr>Lecture outline</vt:lpstr>
      <vt:lpstr>Cardiomegaly</vt:lpstr>
      <vt:lpstr>Cardiothoracic ratio</vt:lpstr>
      <vt:lpstr>PA vs. AP; cardiac size</vt:lpstr>
      <vt:lpstr>Pericardial effusion</vt:lpstr>
      <vt:lpstr>PowerPoint Presentation</vt:lpstr>
      <vt:lpstr>PowerPoint Presentation</vt:lpstr>
      <vt:lpstr>PowerPoint Presentation</vt:lpstr>
      <vt:lpstr>Pulmonary embolism</vt:lpstr>
      <vt:lpstr>PowerPoint Presentation</vt:lpstr>
      <vt:lpstr>PowerPoint Presentation</vt:lpstr>
      <vt:lpstr>PowerPoint Presentation</vt:lpstr>
      <vt:lpstr>PowerPoint Presentation</vt:lpstr>
      <vt:lpstr>Lecture outline</vt:lpstr>
      <vt:lpstr>Pneumothorax </vt:lpstr>
      <vt:lpstr>Pneumothorax </vt:lpstr>
      <vt:lpstr>PowerPoint Presentation</vt:lpstr>
      <vt:lpstr>PowerPoint Presentation</vt:lpstr>
      <vt:lpstr>PowerPoint Presentation</vt:lpstr>
      <vt:lpstr>PowerPoint Presentation</vt:lpstr>
      <vt:lpstr>Pleural effusion</vt:lpstr>
      <vt:lpstr>PowerPoint Presentation</vt:lpstr>
      <vt:lpstr>PowerPoint Presentation</vt:lpstr>
      <vt:lpstr>PowerPoint Presentation</vt:lpstr>
      <vt:lpstr>What about the supine patient?</vt:lpstr>
      <vt:lpstr>What about the supine patient?</vt:lpstr>
      <vt:lpstr>2</vt:lpstr>
      <vt:lpstr>Lecture outline</vt:lpstr>
      <vt:lpstr>Compartments</vt:lpstr>
      <vt:lpstr>PowerPoint Presentation</vt:lpstr>
      <vt:lpstr>LEFT: A lung mass abutts the mediastinal surface and creates acute angles with the lung.RIGHT: A mediastinal mass will sit under the surface of the mediastinum, creating obtuse angles with the lung.</vt:lpstr>
      <vt:lpstr>Compartments contents</vt:lpstr>
      <vt:lpstr>Anterior mediastinal masses</vt:lpstr>
      <vt:lpstr>Thyroid goiter</vt:lpstr>
      <vt:lpstr>Lymphoma</vt:lpstr>
      <vt:lpstr>Thymoma </vt:lpstr>
      <vt:lpstr>PowerPoint Presentation</vt:lpstr>
      <vt:lpstr>Hilar and mediastinal lymphadenopathy</vt:lpstr>
      <vt:lpstr>Hilar and mediastinal lymphadenopathy</vt:lpstr>
      <vt:lpstr>Hiatal hernia postier herina</vt:lpstr>
      <vt:lpstr>PowerPoint Presentation</vt:lpstr>
      <vt:lpstr>Lecture outline</vt:lpstr>
      <vt:lpstr>Fractured bones</vt:lpstr>
      <vt:lpstr>PowerPoint Presentation</vt:lpstr>
      <vt:lpstr>PowerPoint Presentation</vt:lpstr>
      <vt:lpstr>Surgical emphysema</vt:lpstr>
      <vt:lpstr>Commonly encountered devices</vt:lpstr>
      <vt:lpstr>ECG leads</vt:lpstr>
      <vt:lpstr>ETT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data</dc:title>
  <dc:creator>Abdallah</dc:creator>
  <cp:lastModifiedBy>Sanabil Hassanat</cp:lastModifiedBy>
  <cp:revision>230</cp:revision>
  <dcterms:created xsi:type="dcterms:W3CDTF">2014-09-18T20:47:10Z</dcterms:created>
  <dcterms:modified xsi:type="dcterms:W3CDTF">2022-11-14T07:44:39Z</dcterms:modified>
</cp:coreProperties>
</file>