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90" r:id="rId2"/>
    <p:sldId id="257" r:id="rId3"/>
    <p:sldId id="258" r:id="rId4"/>
    <p:sldId id="259" r:id="rId5"/>
    <p:sldId id="293" r:id="rId6"/>
    <p:sldId id="260" r:id="rId7"/>
    <p:sldId id="294" r:id="rId8"/>
    <p:sldId id="261" r:id="rId9"/>
    <p:sldId id="263" r:id="rId10"/>
    <p:sldId id="265" r:id="rId11"/>
    <p:sldId id="266" r:id="rId12"/>
    <p:sldId id="267" r:id="rId13"/>
    <p:sldId id="268" r:id="rId14"/>
    <p:sldId id="269" r:id="rId15"/>
    <p:sldId id="296" r:id="rId16"/>
    <p:sldId id="271" r:id="rId17"/>
    <p:sldId id="273" r:id="rId18"/>
    <p:sldId id="291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5" r:id="rId30"/>
    <p:sldId id="286" r:id="rId31"/>
    <p:sldId id="288" r:id="rId32"/>
    <p:sldId id="300" r:id="rId33"/>
    <p:sldId id="301" r:id="rId34"/>
    <p:sldId id="302" r:id="rId35"/>
    <p:sldId id="297" r:id="rId36"/>
    <p:sldId id="298" r:id="rId37"/>
    <p:sldId id="299" r:id="rId38"/>
    <p:sldId id="292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FF00"/>
    <a:srgbClr val="00CC00"/>
    <a:srgbClr val="F60AC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25C2A76-CE33-4095-A8CC-4F4DEB7CA079}" type="datetimeFigureOut">
              <a:rPr lang="ar-IQ" smtClean="0"/>
              <a:pPr/>
              <a:t>02/07/1441</a:t>
            </a:fld>
            <a:endParaRPr lang="ar-IQ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IQ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598A3D1-1FC2-4B08-A303-54DB71FD26E6}" type="slidenum">
              <a:rPr lang="ar-IQ" smtClean="0"/>
              <a:pPr/>
              <a:t>‹#›</a:t>
            </a:fld>
            <a:endParaRPr lang="ar-IQ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IQ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3706-9411-4591-909E-D666CA1D9EB9}" type="slidenum">
              <a:rPr lang="ar-IQ" smtClean="0"/>
              <a:pPr/>
              <a:t>1</a:t>
            </a:fld>
            <a:endParaRPr lang="ar-IQ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 25  February 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Dr Aiman Q AL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 25  February 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Dr Aiman Q AL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 25  February 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Dr Aiman Q AL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 25  February 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Dr Aiman Q AL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 25  February 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Dr Aiman Q AL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 25  February  2020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Dr Aiman Q AL Maathidy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 25  February  2020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Dr Aiman Q AL Maathidy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 25  February  2020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Dr Aiman Q AL Maathidy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 25  February  2020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Dr Aiman Q AL Maathidy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 25  February  2020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Dr Aiman Q AL Maathidy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 25  February  2020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Dr Aiman Q AL Maathidy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Tuesday 25  February 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smtClean="0"/>
              <a:t>Dr Aiman Q AL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609600"/>
            <a:ext cx="8229600" cy="5509200"/>
          </a:xfrm>
          <a:prstGeom prst="rect">
            <a:avLst/>
          </a:prstGeom>
          <a:solidFill>
            <a:schemeClr val="bg1"/>
          </a:solidFill>
          <a:ln w="76200">
            <a:solidFill>
              <a:srgbClr val="00FF0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0000"/>
                </a:solidFill>
                <a:latin typeface="Candara" pitchFamily="34" charset="0"/>
              </a:rPr>
              <a:t>GASTROINTESTINEAL  SYSTEM </a:t>
            </a:r>
          </a:p>
          <a:p>
            <a:pPr algn="ctr"/>
            <a:endParaRPr lang="en-US" sz="3200" b="1" i="1" dirty="0" smtClean="0">
              <a:solidFill>
                <a:srgbClr val="FF0000"/>
              </a:solidFill>
              <a:latin typeface="Candara" pitchFamily="34" charset="0"/>
            </a:endParaRPr>
          </a:p>
          <a:p>
            <a:pPr algn="ctr" rtl="0"/>
            <a:r>
              <a:rPr lang="en-US" sz="3200" b="1" i="1" dirty="0" smtClean="0">
                <a:solidFill>
                  <a:srgbClr val="0000FF"/>
                </a:solidFill>
                <a:latin typeface="Candara" pitchFamily="34" charset="0"/>
              </a:rPr>
              <a:t>THE SMALL &amp; LARGE INTESTINE</a:t>
            </a:r>
          </a:p>
          <a:p>
            <a:pPr algn="ctr"/>
            <a:endParaRPr lang="en-US" sz="3200" b="1" i="1" dirty="0" smtClean="0">
              <a:solidFill>
                <a:schemeClr val="tx2">
                  <a:lumMod val="60000"/>
                  <a:lumOff val="40000"/>
                </a:schemeClr>
              </a:solidFill>
              <a:latin typeface="Candara" pitchFamily="34" charset="0"/>
            </a:endParaRPr>
          </a:p>
          <a:p>
            <a:pPr algn="ctr"/>
            <a:r>
              <a:rPr lang="en-US" sz="3200" b="1" i="1" dirty="0" smtClean="0">
                <a:solidFill>
                  <a:srgbClr val="FF0000"/>
                </a:solidFill>
                <a:latin typeface="Candara" pitchFamily="34" charset="0"/>
              </a:rPr>
              <a:t>Dr. Aiman Q. Afar</a:t>
            </a:r>
          </a:p>
          <a:p>
            <a:pPr algn="ctr"/>
            <a:r>
              <a:rPr lang="en-US" sz="3200" b="1" i="1" dirty="0" smtClean="0">
                <a:solidFill>
                  <a:srgbClr val="00FF00"/>
                </a:solidFill>
                <a:latin typeface="Candara" pitchFamily="34" charset="0"/>
              </a:rPr>
              <a:t>Surgical Anatomist</a:t>
            </a:r>
          </a:p>
          <a:p>
            <a:pPr algn="ctr"/>
            <a:endParaRPr lang="en-US" sz="3200" b="1" i="1" dirty="0" smtClean="0">
              <a:solidFill>
                <a:srgbClr val="FF0000"/>
              </a:solidFill>
              <a:latin typeface="Candara" pitchFamily="34" charset="0"/>
            </a:endParaRPr>
          </a:p>
          <a:p>
            <a:pPr algn="ctr"/>
            <a:r>
              <a:rPr lang="en-US" sz="3200" b="1" i="1" dirty="0" smtClean="0">
                <a:solidFill>
                  <a:srgbClr val="0000FF"/>
                </a:solidFill>
                <a:latin typeface="Candara" pitchFamily="34" charset="0"/>
              </a:rPr>
              <a:t>College of Medicine / University of Mutah</a:t>
            </a:r>
          </a:p>
          <a:p>
            <a:pPr algn="ctr"/>
            <a:endParaRPr lang="en-US" sz="3200" b="1" i="1" dirty="0" smtClean="0">
              <a:solidFill>
                <a:srgbClr val="0000FF"/>
              </a:solidFill>
              <a:latin typeface="Candara" pitchFamily="34" charset="0"/>
            </a:endParaRPr>
          </a:p>
          <a:p>
            <a:pPr algn="ctr"/>
            <a:endParaRPr lang="en-US" sz="3200" b="1" i="1" dirty="0" smtClean="0">
              <a:solidFill>
                <a:srgbClr val="0000FF"/>
              </a:solidFill>
              <a:latin typeface="Candara" pitchFamily="34" charset="0"/>
            </a:endParaRPr>
          </a:p>
          <a:p>
            <a:pPr algn="ctr"/>
            <a:endParaRPr lang="ar-IQ" sz="3200" b="1" i="1" dirty="0">
              <a:solidFill>
                <a:srgbClr val="0000FF"/>
              </a:solidFill>
              <a:latin typeface="Candara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514600" y="5105400"/>
            <a:ext cx="4648200" cy="365125"/>
          </a:xfrm>
        </p:spPr>
        <p:txBody>
          <a:bodyPr/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Candara" pitchFamily="34" charset="0"/>
              </a:rPr>
              <a:t>Tuesday 25  February  2020</a:t>
            </a:r>
            <a:endParaRPr lang="en-US" sz="28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1600200"/>
            <a:ext cx="3657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>
                <a:latin typeface="Candara" pitchFamily="34" charset="0"/>
              </a:rPr>
              <a:t>The nerves are derived from the </a:t>
            </a:r>
            <a:r>
              <a:rPr lang="en-US" sz="2400" b="1" dirty="0" smtClean="0">
                <a:latin typeface="Candara" pitchFamily="34" charset="0"/>
              </a:rPr>
              <a:t>sympathetic and parasympathetic </a:t>
            </a:r>
            <a:r>
              <a:rPr lang="en-US" sz="2400" dirty="0" smtClean="0">
                <a:latin typeface="Candara" pitchFamily="34" charset="0"/>
              </a:rPr>
              <a:t>(</a:t>
            </a:r>
            <a:r>
              <a:rPr lang="en-US" sz="2400" b="1" dirty="0" smtClean="0">
                <a:latin typeface="Candara" pitchFamily="34" charset="0"/>
              </a:rPr>
              <a:t>vagus)</a:t>
            </a:r>
            <a:r>
              <a:rPr lang="en-US" sz="2400" dirty="0" smtClean="0">
                <a:latin typeface="Candara" pitchFamily="34" charset="0"/>
              </a:rPr>
              <a:t> nerves from </a:t>
            </a:r>
            <a:r>
              <a:rPr lang="en-US" sz="2400" b="1" dirty="0" smtClean="0">
                <a:solidFill>
                  <a:srgbClr val="C00000"/>
                </a:solidFill>
                <a:latin typeface="Candara" pitchFamily="34" charset="0"/>
              </a:rPr>
              <a:t>the superior mesenteric plexus</a:t>
            </a:r>
            <a:endParaRPr lang="en-US" sz="2400" b="1" dirty="0">
              <a:solidFill>
                <a:srgbClr val="C00000"/>
              </a:solidFill>
              <a:latin typeface="Candara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214282" y="214290"/>
            <a:ext cx="3519518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i="1" dirty="0" smtClean="0">
                <a:solidFill>
                  <a:srgbClr val="FF0000"/>
                </a:solidFill>
                <a:latin typeface="Candara" pitchFamily="34" charset="0"/>
              </a:rPr>
              <a:t>Jejunum and Ileum</a:t>
            </a:r>
            <a:endParaRPr lang="en-US" sz="32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228600" y="990600"/>
            <a:ext cx="194155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/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Nerve Supply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26953" t="9375" r="25000" b="10000"/>
          <a:stretch>
            <a:fillRect/>
          </a:stretch>
        </p:blipFill>
        <p:spPr bwMode="auto">
          <a:xfrm>
            <a:off x="3905701" y="914400"/>
            <a:ext cx="5085899" cy="533400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Tuesday 25  February  2020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10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0033CC"/>
                </a:solidFill>
              </a:rPr>
              <a:t>Dr Aiman Q AL Maathidy</a:t>
            </a:r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07235" y="152400"/>
            <a:ext cx="2828018" cy="584775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andara" pitchFamily="34" charset="0"/>
              </a:rPr>
              <a:t>Large Intestine</a:t>
            </a:r>
            <a:endParaRPr lang="en-US" sz="32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0" y="838200"/>
            <a:ext cx="378621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dirty="0" smtClean="0">
                <a:latin typeface="Candara" pitchFamily="34" charset="0"/>
              </a:rPr>
              <a:t>The large intestine </a:t>
            </a:r>
            <a:r>
              <a:rPr lang="en-US" sz="2400" dirty="0" smtClean="0">
                <a:latin typeface="Candara" pitchFamily="34" charset="0"/>
              </a:rPr>
              <a:t>extends from the ileum to the anus. It is divided into the 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cecum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,   </a:t>
            </a:r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appendix,   ascending colon,  transverse colon,   descending colon,   and sigmoid </a:t>
            </a:r>
            <a:r>
              <a:rPr lang="en-US" sz="2400" b="1" i="1" dirty="0" smtClean="0">
                <a:solidFill>
                  <a:schemeClr val="accent4">
                    <a:lumMod val="75000"/>
                  </a:schemeClr>
                </a:solidFill>
                <a:latin typeface="Candara" pitchFamily="34" charset="0"/>
              </a:rPr>
              <a:t>colon</a:t>
            </a:r>
            <a:r>
              <a:rPr lang="en-US" sz="2400" b="1" i="1" dirty="0" smtClean="0">
                <a:solidFill>
                  <a:srgbClr val="00B050"/>
                </a:solidFill>
                <a:latin typeface="Candara" pitchFamily="34" charset="0"/>
              </a:rPr>
              <a:t>.</a:t>
            </a:r>
            <a:r>
              <a:rPr lang="en-US" sz="2400" dirty="0" smtClean="0">
                <a:latin typeface="Candara" pitchFamily="34" charset="0"/>
              </a:rPr>
              <a:t>. </a:t>
            </a:r>
            <a:endParaRPr lang="ar-IQ" sz="2400" dirty="0">
              <a:latin typeface="Candara" pitchFamily="34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28600" y="3582412"/>
            <a:ext cx="335758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dirty="0" smtClean="0">
                <a:latin typeface="Candara" pitchFamily="34" charset="0"/>
              </a:rPr>
              <a:t>The primary function of the large intestine is the </a:t>
            </a:r>
            <a:r>
              <a:rPr lang="en-US" sz="2400" b="1" dirty="0" smtClean="0">
                <a:solidFill>
                  <a:srgbClr val="0033CC"/>
                </a:solidFill>
                <a:latin typeface="Candara" pitchFamily="34" charset="0"/>
              </a:rPr>
              <a:t>absorption of water and electrolytes</a:t>
            </a:r>
            <a:r>
              <a:rPr lang="en-US" sz="2400" dirty="0" smtClean="0">
                <a:solidFill>
                  <a:srgbClr val="0033CC"/>
                </a:solidFill>
                <a:latin typeface="Candara" pitchFamily="34" charset="0"/>
              </a:rPr>
              <a:t> </a:t>
            </a:r>
            <a:r>
              <a:rPr lang="en-US" sz="2400" dirty="0" smtClean="0">
                <a:latin typeface="Candara" pitchFamily="34" charset="0"/>
              </a:rPr>
              <a:t>and the </a:t>
            </a:r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storage of undigested material </a:t>
            </a:r>
            <a:r>
              <a:rPr lang="en-US" sz="2400" dirty="0" smtClean="0">
                <a:latin typeface="Candara" pitchFamily="34" charset="0"/>
              </a:rPr>
              <a:t>until it can be expelled from the body as </a:t>
            </a:r>
            <a:r>
              <a:rPr lang="en-US" sz="2400" b="1" dirty="0" smtClean="0">
                <a:latin typeface="Candara" pitchFamily="34" charset="0"/>
              </a:rPr>
              <a:t>feces</a:t>
            </a:r>
            <a:endParaRPr lang="ar-IQ" sz="2400" b="1" dirty="0">
              <a:latin typeface="Candara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248400" y="4572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Tuesday 25  February  2020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11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715000" y="228600"/>
            <a:ext cx="2895600" cy="365125"/>
          </a:xfrm>
        </p:spPr>
        <p:txBody>
          <a:bodyPr/>
          <a:lstStyle/>
          <a:p>
            <a:r>
              <a:rPr lang="nl-NL" b="1" dirty="0" smtClean="0">
                <a:solidFill>
                  <a:srgbClr val="0033CC"/>
                </a:solidFill>
              </a:rPr>
              <a:t>Dr Aiman Q AL Maathidy</a:t>
            </a:r>
            <a:endParaRPr lang="en-US" b="1" dirty="0">
              <a:solidFill>
                <a:srgbClr val="0033CC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6896" t="10417" r="20351" b="18750"/>
          <a:stretch>
            <a:fillRect/>
          </a:stretch>
        </p:blipFill>
        <p:spPr bwMode="auto">
          <a:xfrm>
            <a:off x="3886200" y="1143000"/>
            <a:ext cx="4989979" cy="4648200"/>
          </a:xfrm>
          <a:prstGeom prst="rect">
            <a:avLst/>
          </a:prstGeom>
          <a:noFill/>
          <a:ln w="76200">
            <a:solidFill>
              <a:srgbClr val="00CC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173765" y="685800"/>
            <a:ext cx="1390680" cy="461665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Cecum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52400" y="1219200"/>
            <a:ext cx="3429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dirty="0" smtClean="0">
                <a:latin typeface="Candara" pitchFamily="34" charset="0"/>
              </a:rPr>
              <a:t>Is that part of the large intestine that lies below the level of the junction of </a:t>
            </a:r>
            <a:r>
              <a:rPr lang="en-US" sz="2400" b="1" dirty="0" smtClean="0">
                <a:latin typeface="Candara" pitchFamily="34" charset="0"/>
              </a:rPr>
              <a:t>the ileum </a:t>
            </a:r>
            <a:r>
              <a:rPr lang="en-US" sz="2400" dirty="0" smtClean="0">
                <a:latin typeface="Candara" pitchFamily="34" charset="0"/>
              </a:rPr>
              <a:t>with the </a:t>
            </a:r>
            <a:r>
              <a:rPr lang="en-US" sz="2400" b="1" dirty="0" smtClean="0">
                <a:latin typeface="Candara" pitchFamily="34" charset="0"/>
              </a:rPr>
              <a:t>large intestine</a:t>
            </a:r>
            <a:r>
              <a:rPr lang="en-US" sz="2400" dirty="0" smtClean="0">
                <a:latin typeface="Candara" pitchFamily="34" charset="0"/>
              </a:rPr>
              <a:t>  </a:t>
            </a:r>
            <a:r>
              <a:rPr lang="en-US" sz="2400" b="1" dirty="0" smtClean="0">
                <a:solidFill>
                  <a:srgbClr val="C00000"/>
                </a:solidFill>
                <a:latin typeface="Candara" pitchFamily="34" charset="0"/>
              </a:rPr>
              <a:t>It is a blind-ended pouch </a:t>
            </a:r>
            <a:r>
              <a:rPr lang="en-US" sz="2400" dirty="0" smtClean="0">
                <a:latin typeface="Candara" pitchFamily="34" charset="0"/>
              </a:rPr>
              <a:t>that is situated in the </a:t>
            </a:r>
            <a:r>
              <a:rPr lang="en-US" sz="2400" b="1" u="sng" dirty="0" smtClean="0">
                <a:solidFill>
                  <a:srgbClr val="0033CC"/>
                </a:solidFill>
                <a:latin typeface="Candara" pitchFamily="34" charset="0"/>
              </a:rPr>
              <a:t>right iliac </a:t>
            </a:r>
            <a:r>
              <a:rPr lang="en-US" sz="2400" b="1" u="sng" dirty="0" err="1" smtClean="0">
                <a:solidFill>
                  <a:srgbClr val="0033CC"/>
                </a:solidFill>
                <a:latin typeface="Candara" pitchFamily="34" charset="0"/>
              </a:rPr>
              <a:t>fossa</a:t>
            </a:r>
            <a:r>
              <a:rPr lang="en-US" sz="2400" b="1" u="sng" dirty="0" smtClean="0">
                <a:solidFill>
                  <a:srgbClr val="0033CC"/>
                </a:solidFill>
                <a:latin typeface="Candara" pitchFamily="34" charset="0"/>
              </a:rPr>
              <a:t>. </a:t>
            </a:r>
            <a:r>
              <a:rPr lang="en-US" sz="2400" dirty="0" smtClean="0">
                <a:latin typeface="Candara" pitchFamily="34" charset="0"/>
              </a:rPr>
              <a:t>It is about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2.5 in. (6 – 7.5 cm) </a:t>
            </a:r>
            <a:r>
              <a:rPr lang="en-US" sz="2400" dirty="0" smtClean="0">
                <a:latin typeface="Candara" pitchFamily="34" charset="0"/>
              </a:rPr>
              <a:t>long and </a:t>
            </a:r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is completely covered with peritoneum</a:t>
            </a:r>
            <a:endParaRPr lang="ar-IQ" sz="2400" dirty="0">
              <a:solidFill>
                <a:srgbClr val="00CC00"/>
              </a:solidFill>
              <a:latin typeface="Candara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52400" y="5276671"/>
            <a:ext cx="8839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ü"/>
            </a:pPr>
            <a:r>
              <a:rPr lang="en-US" sz="2400" dirty="0" smtClean="0">
                <a:latin typeface="Candara" pitchFamily="34" charset="0"/>
              </a:rPr>
              <a:t>It possesses a considerable amount of mobility, although it does </a:t>
            </a:r>
            <a:r>
              <a:rPr lang="en-US" sz="2400" b="1" dirty="0" smtClean="0">
                <a:latin typeface="Candara" pitchFamily="34" charset="0"/>
              </a:rPr>
              <a:t>not have a mesentery</a:t>
            </a:r>
            <a:r>
              <a:rPr lang="en-US" sz="2400" dirty="0" smtClean="0">
                <a:latin typeface="Candara" pitchFamily="34" charset="0"/>
              </a:rPr>
              <a:t> </a:t>
            </a:r>
          </a:p>
          <a:p>
            <a:pPr algn="l">
              <a:buFont typeface="Wingdings" pitchFamily="2" charset="2"/>
              <a:buChar char="ü"/>
            </a:pPr>
            <a:r>
              <a:rPr lang="en-US" sz="2400" dirty="0" smtClean="0">
                <a:latin typeface="Candara" pitchFamily="34" charset="0"/>
              </a:rPr>
              <a:t>Attached to its posteromedial surface is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the appendix</a:t>
            </a:r>
            <a:endParaRPr lang="ar-IQ" sz="2400" b="1" dirty="0">
              <a:latin typeface="Candara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65532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Tuesday 25  February  2020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077200" y="655320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12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65125"/>
          </a:xfrm>
        </p:spPr>
        <p:txBody>
          <a:bodyPr/>
          <a:lstStyle/>
          <a:p>
            <a:r>
              <a:rPr lang="nl-NL" b="1" dirty="0" smtClean="0">
                <a:solidFill>
                  <a:srgbClr val="0033CC"/>
                </a:solidFill>
              </a:rPr>
              <a:t>Dr Aiman Q AL Maathidy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0" name="مستطيل 1"/>
          <p:cNvSpPr/>
          <p:nvPr/>
        </p:nvSpPr>
        <p:spPr>
          <a:xfrm>
            <a:off x="152400" y="76200"/>
            <a:ext cx="2380203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Large Intestine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35725" t="14583" r="21523" b="14583"/>
          <a:stretch>
            <a:fillRect/>
          </a:stretch>
        </p:blipFill>
        <p:spPr bwMode="auto">
          <a:xfrm>
            <a:off x="3733800" y="228600"/>
            <a:ext cx="5235388" cy="4876800"/>
          </a:xfrm>
          <a:prstGeom prst="rect">
            <a:avLst/>
          </a:prstGeom>
          <a:noFill/>
          <a:ln w="76200">
            <a:solidFill>
              <a:srgbClr val="00CC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1196876"/>
            <a:ext cx="3200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The terminal part of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the ileum </a:t>
            </a:r>
            <a:r>
              <a:rPr lang="en-US" sz="2400" dirty="0" smtClean="0"/>
              <a:t>enters the large intestine at </a:t>
            </a:r>
            <a:r>
              <a:rPr lang="en-US" sz="2400" b="1" dirty="0" smtClean="0">
                <a:solidFill>
                  <a:srgbClr val="00CC00"/>
                </a:solidFill>
              </a:rPr>
              <a:t>the junction of the cecum with the ascending colon. </a:t>
            </a:r>
          </a:p>
          <a:p>
            <a:pPr algn="l">
              <a:buFont typeface="Wingdings" pitchFamily="2" charset="2"/>
              <a:buChar char="ü"/>
            </a:pPr>
            <a:r>
              <a:rPr lang="en-US" sz="2400" dirty="0" smtClean="0"/>
              <a:t>The opening is provided with two folds, or lips, which form the so-called </a:t>
            </a:r>
            <a:r>
              <a:rPr lang="en-US" sz="2400" b="1" dirty="0" smtClean="0">
                <a:solidFill>
                  <a:srgbClr val="0033CC"/>
                </a:solidFill>
              </a:rPr>
              <a:t>ileocecal valve.</a:t>
            </a:r>
            <a:endParaRPr lang="en-US" sz="2400" dirty="0" smtClean="0"/>
          </a:p>
        </p:txBody>
      </p:sp>
      <p:sp>
        <p:nvSpPr>
          <p:cNvPr id="4" name="مستطيل 3"/>
          <p:cNvSpPr/>
          <p:nvPr/>
        </p:nvSpPr>
        <p:spPr>
          <a:xfrm>
            <a:off x="173765" y="685800"/>
            <a:ext cx="1314480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Cecum</a:t>
            </a:r>
            <a:endParaRPr lang="en-US" sz="28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7162800" y="228600"/>
            <a:ext cx="18288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Tuesday 25  February  2020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13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553200" y="0"/>
            <a:ext cx="2895600" cy="365125"/>
          </a:xfrm>
        </p:spPr>
        <p:txBody>
          <a:bodyPr/>
          <a:lstStyle/>
          <a:p>
            <a:r>
              <a:rPr lang="nl-NL" b="1" dirty="0" smtClean="0">
                <a:solidFill>
                  <a:srgbClr val="0033CC"/>
                </a:solidFill>
              </a:rPr>
              <a:t>Dr Aiman Q AL Maathidy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مستطيل 1"/>
          <p:cNvSpPr/>
          <p:nvPr/>
        </p:nvSpPr>
        <p:spPr>
          <a:xfrm>
            <a:off x="152400" y="76200"/>
            <a:ext cx="2496196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Large Intestine</a:t>
            </a:r>
            <a:endParaRPr lang="en-US" sz="28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9912" t="36458" r="54905" b="23958"/>
          <a:stretch>
            <a:fillRect/>
          </a:stretch>
        </p:blipFill>
        <p:spPr bwMode="auto">
          <a:xfrm>
            <a:off x="3435016" y="685800"/>
            <a:ext cx="5404184" cy="4775790"/>
          </a:xfrm>
          <a:prstGeom prst="rect">
            <a:avLst/>
          </a:prstGeom>
          <a:noFill/>
          <a:ln w="76200">
            <a:solidFill>
              <a:srgbClr val="00CC00"/>
            </a:solidFill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152400" y="5646003"/>
            <a:ext cx="8839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FF0000"/>
                </a:solidFill>
              </a:rPr>
              <a:t>The appendix</a:t>
            </a:r>
            <a:r>
              <a:rPr lang="en-US" sz="2400" dirty="0" smtClean="0"/>
              <a:t> communicates with the cavity of the cecum through an opening located below and behind the </a:t>
            </a:r>
            <a:r>
              <a:rPr lang="en-US" sz="2400" b="1" dirty="0" smtClean="0"/>
              <a:t>ileocecal opening</a:t>
            </a:r>
            <a:endParaRPr lang="ar-IQ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533400"/>
            <a:ext cx="5029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Relations</a:t>
            </a:r>
          </a:p>
          <a:p>
            <a:pPr algn="l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Anteriorly</a:t>
            </a:r>
            <a:r>
              <a:rPr lang="en-US" sz="2400" dirty="0" smtClean="0">
                <a:latin typeface="Candara" pitchFamily="34" charset="0"/>
              </a:rPr>
              <a:t>: </a:t>
            </a:r>
            <a:r>
              <a:rPr lang="en-US" sz="2400" b="1" dirty="0" smtClean="0">
                <a:latin typeface="Candara" pitchFamily="34" charset="0"/>
              </a:rPr>
              <a:t>Coils of small intestine</a:t>
            </a:r>
            <a:r>
              <a:rPr lang="en-US" sz="2400" dirty="0" smtClean="0">
                <a:latin typeface="Candara" pitchFamily="34" charset="0"/>
              </a:rPr>
              <a:t>, sometimes part of the </a:t>
            </a:r>
            <a:r>
              <a:rPr lang="en-US" sz="2400" b="1" dirty="0" smtClean="0">
                <a:latin typeface="Candara" pitchFamily="34" charset="0"/>
              </a:rPr>
              <a:t>greater omentum, </a:t>
            </a:r>
            <a:r>
              <a:rPr lang="en-US" sz="2400" dirty="0" smtClean="0">
                <a:latin typeface="Candara" pitchFamily="34" charset="0"/>
              </a:rPr>
              <a:t>and the </a:t>
            </a:r>
            <a:r>
              <a:rPr lang="en-US" sz="2400" b="1" dirty="0" smtClean="0">
                <a:latin typeface="Candara" pitchFamily="34" charset="0"/>
              </a:rPr>
              <a:t>anterior abdominal wall </a:t>
            </a:r>
            <a:r>
              <a:rPr lang="en-US" sz="2400" dirty="0" smtClean="0">
                <a:latin typeface="Candara" pitchFamily="34" charset="0"/>
              </a:rPr>
              <a:t>in the right iliac region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2819400" y="86380"/>
            <a:ext cx="1314480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Cecum</a:t>
            </a:r>
            <a:endParaRPr lang="en-US" sz="28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30469" t="18750" r="22656" b="18437"/>
          <a:stretch>
            <a:fillRect/>
          </a:stretch>
        </p:blipFill>
        <p:spPr bwMode="auto">
          <a:xfrm>
            <a:off x="9248780" y="2819400"/>
            <a:ext cx="1952620" cy="1635319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48400" y="18415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Tuesday 25  February  2020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14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5638800" y="0"/>
            <a:ext cx="2895600" cy="365125"/>
          </a:xfrm>
        </p:spPr>
        <p:txBody>
          <a:bodyPr/>
          <a:lstStyle/>
          <a:p>
            <a:r>
              <a:rPr lang="nl-NL" b="1" dirty="0" smtClean="0">
                <a:solidFill>
                  <a:srgbClr val="0033CC"/>
                </a:solidFill>
              </a:rPr>
              <a:t>Dr Aiman Q AL Maathidy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0" name="مستطيل 1"/>
          <p:cNvSpPr/>
          <p:nvPr/>
        </p:nvSpPr>
        <p:spPr>
          <a:xfrm>
            <a:off x="76200" y="76200"/>
            <a:ext cx="2496196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Large Intestine</a:t>
            </a:r>
            <a:endParaRPr lang="en-US" sz="28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25769" t="27083" r="35578" b="25000"/>
          <a:stretch>
            <a:fillRect/>
          </a:stretch>
        </p:blipFill>
        <p:spPr bwMode="auto">
          <a:xfrm>
            <a:off x="192158" y="3235037"/>
            <a:ext cx="4760842" cy="3318163"/>
          </a:xfrm>
          <a:prstGeom prst="rect">
            <a:avLst/>
          </a:prstGeom>
          <a:noFill/>
          <a:ln w="76200">
            <a:solidFill>
              <a:srgbClr val="00CC00"/>
            </a:solidFill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 l="46267" t="13542" r="30893" b="14583"/>
          <a:stretch>
            <a:fillRect/>
          </a:stretch>
        </p:blipFill>
        <p:spPr bwMode="auto">
          <a:xfrm>
            <a:off x="5284304" y="685800"/>
            <a:ext cx="3402495" cy="6019800"/>
          </a:xfrm>
          <a:prstGeom prst="rect">
            <a:avLst/>
          </a:prstGeom>
          <a:noFill/>
          <a:ln w="76200">
            <a:solidFill>
              <a:srgbClr val="00CC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Tuesday 25  February  2020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nl-NL" b="1" smtClean="0">
                <a:solidFill>
                  <a:srgbClr val="FF0000"/>
                </a:solidFill>
              </a:rPr>
              <a:t>Dr Aiman Q AL Maathidy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15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762000"/>
            <a:ext cx="3352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Posteriorly</a:t>
            </a:r>
            <a:r>
              <a:rPr lang="en-US" sz="2400" dirty="0" smtClean="0">
                <a:latin typeface="Candara" pitchFamily="34" charset="0"/>
              </a:rPr>
              <a:t>: </a:t>
            </a:r>
            <a:r>
              <a:rPr lang="en-US" sz="2400" b="1" dirty="0" smtClean="0">
                <a:latin typeface="Candara" pitchFamily="34" charset="0"/>
              </a:rPr>
              <a:t>The psoas </a:t>
            </a:r>
            <a:r>
              <a:rPr lang="en-US" sz="2400" dirty="0" smtClean="0">
                <a:latin typeface="Candara" pitchFamily="34" charset="0"/>
              </a:rPr>
              <a:t>and the </a:t>
            </a:r>
            <a:r>
              <a:rPr lang="en-US" sz="2400" b="1" dirty="0" smtClean="0">
                <a:latin typeface="Candara" pitchFamily="34" charset="0"/>
              </a:rPr>
              <a:t>iliacus</a:t>
            </a:r>
            <a:r>
              <a:rPr lang="en-US" sz="2400" dirty="0" smtClean="0">
                <a:latin typeface="Candara" pitchFamily="34" charset="0"/>
              </a:rPr>
              <a:t> muscles, the </a:t>
            </a:r>
            <a:r>
              <a:rPr lang="en-US" sz="2400" b="1" dirty="0" smtClean="0">
                <a:latin typeface="Candara" pitchFamily="34" charset="0"/>
              </a:rPr>
              <a:t>femoral nerve</a:t>
            </a:r>
            <a:r>
              <a:rPr lang="en-US" sz="2400" dirty="0" smtClean="0">
                <a:latin typeface="Candara" pitchFamily="34" charset="0"/>
              </a:rPr>
              <a:t>, and the </a:t>
            </a:r>
            <a:r>
              <a:rPr lang="en-US" sz="2400" b="1" dirty="0" smtClean="0">
                <a:latin typeface="Candara" pitchFamily="34" charset="0"/>
              </a:rPr>
              <a:t>lateral cutaneous nerve of the thigh.</a:t>
            </a:r>
            <a:r>
              <a:rPr lang="en-US" sz="2400" dirty="0" smtClean="0">
                <a:latin typeface="Candara" pitchFamily="34" charset="0"/>
              </a:rPr>
              <a:t> </a:t>
            </a:r>
            <a:endParaRPr lang="ar-JO" sz="2400" dirty="0" smtClean="0">
              <a:latin typeface="Candara" pitchFamily="34" charset="0"/>
            </a:endParaRPr>
          </a:p>
          <a:p>
            <a:r>
              <a:rPr lang="en-US" sz="2400" b="1" i="1" dirty="0" smtClean="0">
                <a:solidFill>
                  <a:srgbClr val="0033CC"/>
                </a:solidFill>
                <a:latin typeface="Candara" pitchFamily="34" charset="0"/>
              </a:rPr>
              <a:t>The appendix is commonly found behind the cecum</a:t>
            </a:r>
            <a:r>
              <a:rPr lang="en-US" sz="2400" i="1" dirty="0" smtClean="0">
                <a:latin typeface="Candara" pitchFamily="34" charset="0"/>
              </a:rPr>
              <a:t>.</a:t>
            </a:r>
            <a:endParaRPr lang="en-US" sz="2400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endParaRPr lang="en-US" sz="2400" b="1" dirty="0" smtClean="0">
              <a:solidFill>
                <a:srgbClr val="FF0000"/>
              </a:solidFill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endParaRPr lang="en-US" sz="2400" b="1" dirty="0" smtClean="0">
              <a:solidFill>
                <a:srgbClr val="FF0000"/>
              </a:solidFill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Medially:</a:t>
            </a:r>
            <a:r>
              <a:rPr lang="en-US" sz="2400" dirty="0" smtClean="0">
                <a:latin typeface="Candara" pitchFamily="34" charset="0"/>
              </a:rPr>
              <a:t> </a:t>
            </a:r>
            <a:r>
              <a:rPr lang="en-US" sz="2400" b="1" dirty="0" smtClean="0">
                <a:latin typeface="Candara" pitchFamily="34" charset="0"/>
              </a:rPr>
              <a:t>The appendix </a:t>
            </a:r>
            <a:r>
              <a:rPr lang="en-US" sz="2400" dirty="0" smtClean="0">
                <a:latin typeface="Candara" pitchFamily="34" charset="0"/>
              </a:rPr>
              <a:t>arises from the cecum on its medial side</a:t>
            </a:r>
            <a:endParaRPr lang="en-US" sz="2400" dirty="0">
              <a:latin typeface="Candara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30469" t="13125" r="22656" b="22187"/>
          <a:stretch>
            <a:fillRect/>
          </a:stretch>
        </p:blipFill>
        <p:spPr bwMode="auto">
          <a:xfrm>
            <a:off x="3581400" y="914400"/>
            <a:ext cx="5389218" cy="46482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7" name="مستطيل 3"/>
          <p:cNvSpPr/>
          <p:nvPr/>
        </p:nvSpPr>
        <p:spPr>
          <a:xfrm>
            <a:off x="2819400" y="86380"/>
            <a:ext cx="1314480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Cecum</a:t>
            </a:r>
            <a:endParaRPr lang="en-US" sz="28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8" name="مستطيل 1"/>
          <p:cNvSpPr/>
          <p:nvPr/>
        </p:nvSpPr>
        <p:spPr>
          <a:xfrm>
            <a:off x="76200" y="76200"/>
            <a:ext cx="2496196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Large Intestine</a:t>
            </a:r>
            <a:endParaRPr lang="en-US" sz="2800" b="1" dirty="0">
              <a:solidFill>
                <a:srgbClr val="FF0000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38082" y="609600"/>
            <a:ext cx="8701118" cy="2308324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Lymph Drainage</a:t>
            </a:r>
          </a:p>
          <a:p>
            <a:pPr algn="l"/>
            <a:r>
              <a:rPr lang="en-US" sz="2400" dirty="0" smtClean="0">
                <a:latin typeface="Candara" pitchFamily="34" charset="0"/>
              </a:rPr>
              <a:t>The lymph vessels pass through several mesenteric nodes and finally reach </a:t>
            </a:r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the superior mesenteric nodes</a:t>
            </a:r>
          </a:p>
          <a:p>
            <a:pPr algn="l"/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Nerve Supply</a:t>
            </a:r>
          </a:p>
          <a:p>
            <a:pPr algn="l"/>
            <a:r>
              <a:rPr lang="en-US" sz="2400" dirty="0" smtClean="0">
                <a:latin typeface="Candara" pitchFamily="34" charset="0"/>
              </a:rPr>
              <a:t>Branches from the </a:t>
            </a:r>
            <a:r>
              <a:rPr lang="en-US" sz="2400" b="1" dirty="0" smtClean="0">
                <a:latin typeface="Candara" pitchFamily="34" charset="0"/>
              </a:rPr>
              <a:t>sympathetic </a:t>
            </a:r>
            <a:r>
              <a:rPr lang="en-US" sz="2400" dirty="0" smtClean="0">
                <a:latin typeface="Candara" pitchFamily="34" charset="0"/>
              </a:rPr>
              <a:t>and </a:t>
            </a:r>
            <a:r>
              <a:rPr lang="en-US" sz="2400" b="1" dirty="0" smtClean="0">
                <a:latin typeface="Candara" pitchFamily="34" charset="0"/>
              </a:rPr>
              <a:t>parasympathetic (</a:t>
            </a:r>
            <a:r>
              <a:rPr lang="en-US" sz="2400" b="1" dirty="0" err="1" smtClean="0">
                <a:latin typeface="Candara" pitchFamily="34" charset="0"/>
              </a:rPr>
              <a:t>vagus</a:t>
            </a:r>
            <a:r>
              <a:rPr lang="en-US" sz="2400" dirty="0" smtClean="0">
                <a:latin typeface="Candara" pitchFamily="34" charset="0"/>
              </a:rPr>
              <a:t>) nerves form the </a:t>
            </a:r>
            <a:r>
              <a:rPr lang="en-US" sz="2400" b="1" dirty="0" smtClean="0">
                <a:solidFill>
                  <a:srgbClr val="7030A0"/>
                </a:solidFill>
                <a:latin typeface="Candara" pitchFamily="34" charset="0"/>
              </a:rPr>
              <a:t>superior mesenteric plexus</a:t>
            </a:r>
            <a:endParaRPr lang="en-US" sz="2400" b="1" dirty="0">
              <a:solidFill>
                <a:srgbClr val="7030A0"/>
              </a:solidFill>
              <a:latin typeface="Candar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51563" t="7500" r="25000" b="46562"/>
          <a:stretch>
            <a:fillRect/>
          </a:stretch>
        </p:blipFill>
        <p:spPr bwMode="auto">
          <a:xfrm>
            <a:off x="1066800" y="3048000"/>
            <a:ext cx="3157558" cy="3619614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27148" t="30312" r="48242" b="18125"/>
          <a:stretch>
            <a:fillRect/>
          </a:stretch>
        </p:blipFill>
        <p:spPr bwMode="auto">
          <a:xfrm>
            <a:off x="4724400" y="3062262"/>
            <a:ext cx="3067937" cy="364333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5" name="مستطيل 4"/>
          <p:cNvSpPr/>
          <p:nvPr/>
        </p:nvSpPr>
        <p:spPr>
          <a:xfrm>
            <a:off x="152400" y="76200"/>
            <a:ext cx="1295400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</a:rPr>
              <a:t>Cecum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7086600" y="2286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Tuesday 25  February  2020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16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477000" y="0"/>
            <a:ext cx="2895600" cy="365125"/>
          </a:xfrm>
        </p:spPr>
        <p:txBody>
          <a:bodyPr/>
          <a:lstStyle/>
          <a:p>
            <a:r>
              <a:rPr lang="nl-NL" b="1" dirty="0" smtClean="0">
                <a:solidFill>
                  <a:srgbClr val="0033CC"/>
                </a:solidFill>
              </a:rPr>
              <a:t>Dr Aiman Q AL Maathidy</a:t>
            </a:r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28600" y="76200"/>
            <a:ext cx="1664238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Appendix</a:t>
            </a:r>
            <a:endParaRPr lang="en-US" sz="28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76200" y="839212"/>
            <a:ext cx="4800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ü"/>
            </a:pPr>
            <a:r>
              <a:rPr lang="en-US" sz="2400" b="1" i="1" dirty="0" smtClean="0">
                <a:solidFill>
                  <a:schemeClr val="accent2">
                    <a:lumMod val="75000"/>
                  </a:schemeClr>
                </a:solidFill>
                <a:latin typeface="Candara" pitchFamily="34" charset="0"/>
              </a:rPr>
              <a:t>Is a narrow, muscular tube containing a large amount of lymphoid tissue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andara" pitchFamily="34" charset="0"/>
              </a:rPr>
              <a:t>.</a:t>
            </a:r>
          </a:p>
          <a:p>
            <a:pPr algn="l">
              <a:buFont typeface="Wingdings" pitchFamily="2" charset="2"/>
              <a:buChar char="ü"/>
            </a:pPr>
            <a:endParaRPr lang="en-US" sz="2400" dirty="0" smtClean="0">
              <a:latin typeface="Candara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400" dirty="0" smtClean="0">
                <a:latin typeface="Candara" pitchFamily="34" charset="0"/>
              </a:rPr>
              <a:t> It varies in length from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(6 to 9cm)</a:t>
            </a:r>
          </a:p>
          <a:p>
            <a:pPr algn="l">
              <a:buFont typeface="Wingdings" pitchFamily="2" charset="2"/>
              <a:buChar char="ü"/>
            </a:pPr>
            <a:r>
              <a:rPr lang="en-US" sz="2400" dirty="0" smtClean="0">
                <a:latin typeface="Candara" pitchFamily="34" charset="0"/>
              </a:rPr>
              <a:t>The base is attached to the </a:t>
            </a:r>
            <a:r>
              <a:rPr lang="en-US" sz="2400" b="1" dirty="0" smtClean="0">
                <a:latin typeface="Candara" pitchFamily="34" charset="0"/>
              </a:rPr>
              <a:t>posteromedial surface of the cecum </a:t>
            </a:r>
            <a:r>
              <a:rPr lang="en-US" sz="2400" dirty="0" smtClean="0">
                <a:latin typeface="Candara" pitchFamily="34" charset="0"/>
              </a:rPr>
              <a:t>about 1 in. </a:t>
            </a:r>
            <a:r>
              <a:rPr lang="en-US" sz="2400" dirty="0" smtClean="0">
                <a:solidFill>
                  <a:srgbClr val="FF0000"/>
                </a:solidFill>
                <a:latin typeface="Candara" pitchFamily="34" charset="0"/>
              </a:rPr>
              <a:t>(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2.5 cm</a:t>
            </a:r>
            <a:r>
              <a:rPr lang="en-US" sz="2400" dirty="0" smtClean="0">
                <a:solidFill>
                  <a:srgbClr val="FF0000"/>
                </a:solidFill>
                <a:latin typeface="Candara" pitchFamily="34" charset="0"/>
              </a:rPr>
              <a:t>) </a:t>
            </a:r>
            <a:r>
              <a:rPr lang="en-US" sz="2400" dirty="0" smtClean="0">
                <a:latin typeface="Candara" pitchFamily="34" charset="0"/>
              </a:rPr>
              <a:t>below </a:t>
            </a:r>
            <a:r>
              <a:rPr lang="en-US" sz="2400" b="1" dirty="0" smtClean="0">
                <a:solidFill>
                  <a:srgbClr val="0033CC"/>
                </a:solidFill>
                <a:latin typeface="Candara" pitchFamily="34" charset="0"/>
              </a:rPr>
              <a:t>the ileocecal junction</a:t>
            </a:r>
            <a:r>
              <a:rPr lang="en-US" sz="2400" dirty="0" smtClean="0">
                <a:latin typeface="Candara" pitchFamily="34" charset="0"/>
              </a:rPr>
              <a:t>.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05600" y="3048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Tuesday 25  February  2020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17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172200" y="92075"/>
            <a:ext cx="2895600" cy="365125"/>
          </a:xfrm>
        </p:spPr>
        <p:txBody>
          <a:bodyPr/>
          <a:lstStyle/>
          <a:p>
            <a:r>
              <a:rPr lang="nl-NL" b="1" dirty="0" smtClean="0">
                <a:solidFill>
                  <a:srgbClr val="0033CC"/>
                </a:solidFill>
              </a:rPr>
              <a:t>Dr Aiman Q AL Maathidy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مستطيل 1"/>
          <p:cNvSpPr/>
          <p:nvPr/>
        </p:nvSpPr>
        <p:spPr>
          <a:xfrm>
            <a:off x="3581400" y="76200"/>
            <a:ext cx="2496196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Large Intestine</a:t>
            </a:r>
            <a:endParaRPr lang="en-US" sz="28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5493603"/>
            <a:ext cx="419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400" dirty="0" smtClean="0">
                <a:latin typeface="Candara" pitchFamily="34" charset="0"/>
              </a:rPr>
              <a:t>The remainder of the appendix is free.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40996" t="12500" r="24451" b="15625"/>
          <a:stretch>
            <a:fillRect/>
          </a:stretch>
        </p:blipFill>
        <p:spPr bwMode="auto">
          <a:xfrm>
            <a:off x="4724400" y="914400"/>
            <a:ext cx="4300330" cy="5029200"/>
          </a:xfrm>
          <a:prstGeom prst="rect">
            <a:avLst/>
          </a:prstGeom>
          <a:noFill/>
          <a:ln w="76200">
            <a:solidFill>
              <a:srgbClr val="00CC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3048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Tuesday 25  February  2020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867400" y="92075"/>
            <a:ext cx="2895600" cy="365125"/>
          </a:xfrm>
        </p:spPr>
        <p:txBody>
          <a:bodyPr/>
          <a:lstStyle/>
          <a:p>
            <a:r>
              <a:rPr lang="nl-NL" b="1" dirty="0" smtClean="0">
                <a:solidFill>
                  <a:srgbClr val="FF0000"/>
                </a:solidFill>
              </a:rPr>
              <a:t>Dr Aiman Q AL Maathidy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9600" y="635635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18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" y="609600"/>
            <a:ext cx="9067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400" dirty="0" smtClean="0">
                <a:latin typeface="Candara" pitchFamily="34" charset="0"/>
              </a:rPr>
              <a:t>It has a </a:t>
            </a:r>
            <a:r>
              <a:rPr lang="en-US" sz="2400" b="1" i="1" dirty="0" smtClean="0">
                <a:solidFill>
                  <a:srgbClr val="00CC00"/>
                </a:solidFill>
                <a:latin typeface="Candara" pitchFamily="34" charset="0"/>
              </a:rPr>
              <a:t>complete peritoneal covering</a:t>
            </a:r>
            <a:r>
              <a:rPr lang="en-US" sz="2400" i="1" dirty="0" smtClean="0">
                <a:latin typeface="Candara" pitchFamily="34" charset="0"/>
              </a:rPr>
              <a:t>, </a:t>
            </a:r>
            <a:r>
              <a:rPr lang="en-US" sz="2400" dirty="0" smtClean="0">
                <a:latin typeface="Candara" pitchFamily="34" charset="0"/>
              </a:rPr>
              <a:t>which is attached to the mesentery of the small intestine by a short mesentery of its own</a:t>
            </a:r>
            <a:r>
              <a:rPr lang="en-US" sz="2400" dirty="0" smtClean="0">
                <a:solidFill>
                  <a:srgbClr val="0033CC"/>
                </a:solidFill>
                <a:latin typeface="Candara" pitchFamily="34" charset="0"/>
              </a:rPr>
              <a:t>, </a:t>
            </a:r>
            <a:r>
              <a:rPr lang="en-US" sz="2400" b="1" dirty="0" smtClean="0">
                <a:solidFill>
                  <a:srgbClr val="0033CC"/>
                </a:solidFill>
                <a:latin typeface="Candara" pitchFamily="34" charset="0"/>
              </a:rPr>
              <a:t>the mesoappendix</a:t>
            </a:r>
            <a:r>
              <a:rPr lang="en-US" sz="2400" dirty="0" smtClean="0">
                <a:solidFill>
                  <a:srgbClr val="0033CC"/>
                </a:solidFill>
                <a:latin typeface="Candara" pitchFamily="34" charset="0"/>
              </a:rPr>
              <a:t>. 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 smtClean="0">
                <a:latin typeface="Candara" pitchFamily="34" charset="0"/>
              </a:rPr>
              <a:t>The mesoappendix contains the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appendicular vessels </a:t>
            </a:r>
            <a:r>
              <a:rPr lang="en-US" sz="2400" dirty="0" smtClean="0">
                <a:latin typeface="Candara" pitchFamily="34" charset="0"/>
              </a:rPr>
              <a:t>and nerves</a:t>
            </a:r>
            <a:endParaRPr lang="ar-IQ" sz="2400" dirty="0">
              <a:latin typeface="Candara" pitchFamily="34" charset="0"/>
            </a:endParaRPr>
          </a:p>
        </p:txBody>
      </p:sp>
      <p:sp>
        <p:nvSpPr>
          <p:cNvPr id="7" name="مستطيل 1"/>
          <p:cNvSpPr/>
          <p:nvPr/>
        </p:nvSpPr>
        <p:spPr>
          <a:xfrm>
            <a:off x="146070" y="76200"/>
            <a:ext cx="1606530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Appendix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مستطيل 1"/>
          <p:cNvSpPr/>
          <p:nvPr/>
        </p:nvSpPr>
        <p:spPr>
          <a:xfrm>
            <a:off x="3352800" y="76200"/>
            <a:ext cx="2380203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Large Intestine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28125" t="24375" r="27343" b="15625"/>
          <a:stretch>
            <a:fillRect/>
          </a:stretch>
        </p:blipFill>
        <p:spPr bwMode="auto">
          <a:xfrm>
            <a:off x="10134600" y="3505200"/>
            <a:ext cx="2532062" cy="22098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10" name="Picture 2" descr="http://www.med.uc.edu/labmanuals/GA/GASTROINTESTINAL-ENDOCRINE-REPRODUCTION/index_files/image035.jpg"/>
          <p:cNvPicPr>
            <a:picLocks noChangeAspect="1" noChangeArrowheads="1"/>
          </p:cNvPicPr>
          <p:nvPr/>
        </p:nvPicPr>
        <p:blipFill>
          <a:blip r:embed="rId3" cstate="print"/>
          <a:srcRect b="25319"/>
          <a:stretch>
            <a:fillRect/>
          </a:stretch>
        </p:blipFill>
        <p:spPr bwMode="auto">
          <a:xfrm>
            <a:off x="1752600" y="2294106"/>
            <a:ext cx="5316415" cy="4411494"/>
          </a:xfrm>
          <a:prstGeom prst="rect">
            <a:avLst/>
          </a:prstGeom>
          <a:noFill/>
          <a:ln w="57150">
            <a:solidFill>
              <a:srgbClr val="0033CC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609600"/>
            <a:ext cx="8763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dirty="0" smtClean="0">
                <a:latin typeface="Candara" pitchFamily="34" charset="0"/>
              </a:rPr>
              <a:t>The </a:t>
            </a:r>
            <a:r>
              <a:rPr lang="en-US" sz="2400" b="1" dirty="0" smtClean="0">
                <a:latin typeface="Candara" pitchFamily="34" charset="0"/>
              </a:rPr>
              <a:t>appendix</a:t>
            </a:r>
            <a:r>
              <a:rPr lang="en-US" sz="2400" dirty="0" smtClean="0">
                <a:latin typeface="Candara" pitchFamily="34" charset="0"/>
              </a:rPr>
              <a:t> lies in </a:t>
            </a:r>
            <a:r>
              <a:rPr lang="en-US" sz="2400" b="1" dirty="0" smtClean="0">
                <a:solidFill>
                  <a:srgbClr val="0033CC"/>
                </a:solidFill>
                <a:latin typeface="Candara" pitchFamily="34" charset="0"/>
              </a:rPr>
              <a:t>the right iliac fossa</a:t>
            </a:r>
            <a:r>
              <a:rPr lang="en-US" sz="2400" dirty="0" smtClean="0">
                <a:latin typeface="Candara" pitchFamily="34" charset="0"/>
              </a:rPr>
              <a:t>, and in relation to the anterior abdominal wall </a:t>
            </a:r>
            <a:r>
              <a:rPr lang="en-US" sz="2400" b="1" dirty="0" smtClean="0">
                <a:latin typeface="Candara" pitchFamily="34" charset="0"/>
              </a:rPr>
              <a:t>its base </a:t>
            </a:r>
            <a:r>
              <a:rPr lang="en-US" sz="2400" dirty="0" smtClean="0">
                <a:latin typeface="Candara" pitchFamily="34" charset="0"/>
              </a:rPr>
              <a:t>is situated </a:t>
            </a:r>
            <a:r>
              <a:rPr lang="en-US" sz="2400" b="1" dirty="0" smtClean="0">
                <a:latin typeface="Candara" pitchFamily="34" charset="0"/>
              </a:rPr>
              <a:t>one third</a:t>
            </a:r>
            <a:r>
              <a:rPr lang="en-US" sz="2400" dirty="0" smtClean="0">
                <a:latin typeface="Candara" pitchFamily="34" charset="0"/>
              </a:rPr>
              <a:t> of the way up the line joining </a:t>
            </a:r>
            <a:r>
              <a:rPr lang="en-US" sz="2400" b="1" dirty="0" smtClean="0">
                <a:solidFill>
                  <a:srgbClr val="0033CC"/>
                </a:solidFill>
                <a:latin typeface="Candara" pitchFamily="34" charset="0"/>
              </a:rPr>
              <a:t>the right anterior superior iliac spine to the umbilicus</a:t>
            </a:r>
            <a:r>
              <a:rPr lang="en-US" sz="2400" dirty="0" smtClean="0">
                <a:latin typeface="Candara" pitchFamily="34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Candara" pitchFamily="34" charset="0"/>
              </a:rPr>
              <a:t>(</a:t>
            </a:r>
            <a:r>
              <a:rPr lang="en-US" sz="2400" b="1" i="1" dirty="0" smtClean="0">
                <a:solidFill>
                  <a:srgbClr val="FF0000"/>
                </a:solidFill>
                <a:latin typeface="Candara" pitchFamily="34" charset="0"/>
              </a:rPr>
              <a:t>McBurney's point).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36086" r="26758" b="16982"/>
          <a:stretch>
            <a:fillRect/>
          </a:stretch>
        </p:blipFill>
        <p:spPr bwMode="auto">
          <a:xfrm>
            <a:off x="3429000" y="2438400"/>
            <a:ext cx="5480311" cy="3517214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0" y="2286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Tuesday 25  February  2020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00200" y="6248400"/>
            <a:ext cx="5334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19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248400" y="0"/>
            <a:ext cx="2895600" cy="365125"/>
          </a:xfrm>
        </p:spPr>
        <p:txBody>
          <a:bodyPr/>
          <a:lstStyle/>
          <a:p>
            <a:r>
              <a:rPr lang="nl-NL" b="1" dirty="0" smtClean="0">
                <a:solidFill>
                  <a:srgbClr val="0033CC"/>
                </a:solidFill>
              </a:rPr>
              <a:t>Dr Aiman Q AL Maathidy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مستطيل 1"/>
          <p:cNvSpPr/>
          <p:nvPr/>
        </p:nvSpPr>
        <p:spPr>
          <a:xfrm>
            <a:off x="3352800" y="76200"/>
            <a:ext cx="2496196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Large Intestine</a:t>
            </a:r>
            <a:endParaRPr lang="en-US" sz="28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9" name="مستطيل 1"/>
          <p:cNvSpPr/>
          <p:nvPr/>
        </p:nvSpPr>
        <p:spPr>
          <a:xfrm>
            <a:off x="76200" y="86380"/>
            <a:ext cx="1664238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Appendix</a:t>
            </a:r>
            <a:endParaRPr lang="en-US" sz="28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200" y="2209800"/>
            <a:ext cx="3200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dirty="0" smtClean="0">
                <a:latin typeface="Candara" pitchFamily="34" charset="0"/>
              </a:rPr>
              <a:t>Inside the abdomen, the base of the appendix is easily found by identifying </a:t>
            </a:r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the teniae coli </a:t>
            </a:r>
            <a:r>
              <a:rPr lang="en-US" sz="2400" dirty="0" smtClean="0">
                <a:latin typeface="Candara" pitchFamily="34" charset="0"/>
              </a:rPr>
              <a:t>of the cecum and tracing them to the base of the appendix, where they converge to form a </a:t>
            </a:r>
            <a:r>
              <a:rPr lang="en-US" sz="2400" b="1" dirty="0" smtClean="0">
                <a:latin typeface="Candara" pitchFamily="34" charset="0"/>
              </a:rPr>
              <a:t>continuous longitudinal muscle coat.</a:t>
            </a:r>
            <a:endParaRPr lang="ar-IQ" sz="2400" dirty="0"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76200"/>
            <a:ext cx="3124200" cy="523220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i="1" dirty="0" smtClean="0">
                <a:solidFill>
                  <a:srgbClr val="FF0000"/>
                </a:solidFill>
                <a:latin typeface="Candara" pitchFamily="34" charset="0"/>
              </a:rPr>
              <a:t>Jejunum and Ileum</a:t>
            </a:r>
            <a:endParaRPr lang="en-US" sz="28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52400" y="950416"/>
            <a:ext cx="35052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dirty="0" smtClean="0"/>
              <a:t>The </a:t>
            </a:r>
            <a:r>
              <a:rPr lang="en-US" sz="2400" b="1" dirty="0" smtClean="0">
                <a:solidFill>
                  <a:srgbClr val="0033CC"/>
                </a:solidFill>
              </a:rPr>
              <a:t>jejunum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smtClean="0"/>
              <a:t>and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ileum</a:t>
            </a:r>
            <a:r>
              <a:rPr lang="en-US" sz="2400" dirty="0" smtClean="0"/>
              <a:t> measure about </a:t>
            </a:r>
            <a:r>
              <a:rPr lang="en-US" sz="2400" b="1" dirty="0" smtClean="0">
                <a:solidFill>
                  <a:srgbClr val="FF0000"/>
                </a:solidFill>
              </a:rPr>
              <a:t>20 ft (6 m) </a:t>
            </a:r>
            <a:r>
              <a:rPr lang="en-US" sz="2400" dirty="0" smtClean="0"/>
              <a:t>long; the </a:t>
            </a:r>
            <a:r>
              <a:rPr lang="en-US" sz="2400" b="1" dirty="0" smtClean="0">
                <a:solidFill>
                  <a:srgbClr val="00CC00"/>
                </a:solidFill>
              </a:rPr>
              <a:t>upper two fifths </a:t>
            </a:r>
            <a:r>
              <a:rPr lang="en-US" sz="2400" dirty="0" smtClean="0"/>
              <a:t>of this length make </a:t>
            </a:r>
            <a:r>
              <a:rPr lang="en-US" sz="2400" b="1" dirty="0" smtClean="0">
                <a:solidFill>
                  <a:srgbClr val="0033CC"/>
                </a:solidFill>
              </a:rPr>
              <a:t>up the jejunum. </a:t>
            </a:r>
          </a:p>
          <a:p>
            <a:pPr algn="l"/>
            <a:endParaRPr lang="en-US" sz="2400" dirty="0" smtClean="0"/>
          </a:p>
          <a:p>
            <a:pPr algn="l">
              <a:buFont typeface="Wingdings" pitchFamily="2" charset="2"/>
              <a:buChar char="v"/>
            </a:pPr>
            <a:r>
              <a:rPr lang="en-US" sz="2400" dirty="0" smtClean="0"/>
              <a:t>The </a:t>
            </a:r>
            <a:r>
              <a:rPr lang="en-US" sz="2400" b="1" dirty="0" smtClean="0">
                <a:solidFill>
                  <a:srgbClr val="0033CC"/>
                </a:solidFill>
              </a:rPr>
              <a:t>jejunum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smtClean="0"/>
              <a:t>begins at the </a:t>
            </a:r>
            <a:r>
              <a:rPr lang="en-US" sz="2400" b="1" dirty="0" smtClean="0">
                <a:solidFill>
                  <a:srgbClr val="F60AC9"/>
                </a:solidFill>
              </a:rPr>
              <a:t>duodenojejunal flexure</a:t>
            </a:r>
            <a:r>
              <a:rPr lang="en-US" sz="2400" dirty="0" smtClean="0"/>
              <a:t>, and the ileum ends at </a:t>
            </a:r>
            <a:r>
              <a:rPr lang="en-US" sz="2400" b="1" dirty="0" smtClean="0">
                <a:solidFill>
                  <a:srgbClr val="F60AC9"/>
                </a:solidFill>
              </a:rPr>
              <a:t>the ileocecal junction</a:t>
            </a:r>
            <a:endParaRPr lang="ar-IQ" sz="2400" b="1" dirty="0">
              <a:solidFill>
                <a:srgbClr val="F60AC9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228600" y="5276671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dirty="0" smtClean="0">
                <a:latin typeface="Candara" pitchFamily="34" charset="0"/>
              </a:rPr>
              <a:t>The coils of </a:t>
            </a:r>
            <a:r>
              <a:rPr lang="en-US" sz="2400" b="1" dirty="0" smtClean="0">
                <a:solidFill>
                  <a:srgbClr val="0033CC"/>
                </a:solidFill>
                <a:latin typeface="Candara" pitchFamily="34" charset="0"/>
              </a:rPr>
              <a:t>jejunum</a:t>
            </a:r>
            <a:r>
              <a:rPr lang="en-US" sz="2400" dirty="0" smtClean="0">
                <a:latin typeface="Candara" pitchFamily="34" charset="0"/>
              </a:rPr>
              <a:t> and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ileum</a:t>
            </a:r>
            <a:r>
              <a:rPr lang="en-US" sz="2400" dirty="0" smtClean="0">
                <a:latin typeface="Candara" pitchFamily="34" charset="0"/>
              </a:rPr>
              <a:t> are freely mobile and are attached to the </a:t>
            </a:r>
            <a:r>
              <a:rPr lang="en-US" sz="2400" b="1" dirty="0" smtClean="0">
                <a:solidFill>
                  <a:srgbClr val="7030A0"/>
                </a:solidFill>
                <a:latin typeface="Candara" pitchFamily="34" charset="0"/>
              </a:rPr>
              <a:t>posterior abdominal wall </a:t>
            </a:r>
            <a:r>
              <a:rPr lang="en-US" sz="2400" b="1" dirty="0" smtClean="0">
                <a:latin typeface="Candara" pitchFamily="34" charset="0"/>
              </a:rPr>
              <a:t>by a fan-shaped fold of peritoneum</a:t>
            </a:r>
            <a:r>
              <a:rPr lang="en-US" sz="2400" dirty="0" smtClean="0">
                <a:latin typeface="Candara" pitchFamily="34" charset="0"/>
              </a:rPr>
              <a:t> known as </a:t>
            </a:r>
            <a:r>
              <a:rPr lang="en-US" sz="2400" b="1" dirty="0" smtClean="0">
                <a:solidFill>
                  <a:srgbClr val="0033CC"/>
                </a:solidFill>
                <a:latin typeface="Candara" pitchFamily="34" charset="0"/>
              </a:rPr>
              <a:t>the mesentery of the small intestine </a:t>
            </a:r>
            <a:endParaRPr lang="ar-IQ" sz="2400" b="1" dirty="0">
              <a:solidFill>
                <a:srgbClr val="0033CC"/>
              </a:solidFill>
              <a:latin typeface="Candara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28125" t="48750" r="50195" b="17500"/>
          <a:stretch>
            <a:fillRect/>
          </a:stretch>
        </p:blipFill>
        <p:spPr bwMode="auto">
          <a:xfrm>
            <a:off x="3810000" y="152400"/>
            <a:ext cx="5156200" cy="5016843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  <a:latin typeface="Candara" pitchFamily="34" charset="0"/>
              </a:rPr>
              <a:t>Tuesday 25  February  2020</a:t>
            </a:r>
            <a:endParaRPr lang="en-US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82000" y="6492875"/>
            <a:ext cx="3048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  <a:latin typeface="Candara" pitchFamily="34" charset="0"/>
              </a:rPr>
              <a:pPr/>
              <a:t>2</a:t>
            </a:fld>
            <a:endParaRPr lang="en-US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nl-NL" b="1" dirty="0" smtClean="0">
                <a:solidFill>
                  <a:srgbClr val="FF0000"/>
                </a:solidFill>
                <a:latin typeface="Candara" pitchFamily="34" charset="0"/>
              </a:rPr>
              <a:t>Dr Aiman Q AL Maathidy</a:t>
            </a:r>
            <a:endParaRPr lang="en-US" b="1" dirty="0">
              <a:solidFill>
                <a:srgbClr val="FF0000"/>
              </a:solidFill>
              <a:latin typeface="Candar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6354" t="27083" r="35578" b="26042"/>
          <a:stretch>
            <a:fillRect/>
          </a:stretch>
        </p:blipFill>
        <p:spPr bwMode="auto">
          <a:xfrm>
            <a:off x="9753600" y="4038600"/>
            <a:ext cx="2667000" cy="1846385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609600"/>
            <a:ext cx="466251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>
                <a:latin typeface="Candara" pitchFamily="34" charset="0"/>
              </a:rPr>
              <a:t>The tip of the appendix is subject to a considerable range of movement and may be found in the following positions:</a:t>
            </a:r>
            <a:endParaRPr lang="ar-JO" sz="2400" dirty="0" smtClean="0">
              <a:latin typeface="Candara" pitchFamily="34" charset="0"/>
            </a:endParaRPr>
          </a:p>
          <a:p>
            <a:pPr algn="l"/>
            <a:endParaRPr lang="en-US" sz="2400" dirty="0" smtClean="0">
              <a:latin typeface="Candara" pitchFamily="34" charset="0"/>
            </a:endParaRPr>
          </a:p>
          <a:p>
            <a:pPr algn="l"/>
            <a:r>
              <a:rPr lang="en-US" sz="2400" dirty="0" smtClean="0">
                <a:latin typeface="Candara" pitchFamily="34" charset="0"/>
              </a:rPr>
              <a:t> </a:t>
            </a:r>
            <a:r>
              <a:rPr lang="en-US" sz="2400" b="1" dirty="0" smtClean="0">
                <a:solidFill>
                  <a:srgbClr val="0033CC"/>
                </a:solidFill>
                <a:latin typeface="Candara" pitchFamily="34" charset="0"/>
              </a:rPr>
              <a:t>(A) hanging down into the pelvis against the right pelvic wall</a:t>
            </a:r>
            <a:r>
              <a:rPr lang="en-US" sz="2400" dirty="0" smtClean="0">
                <a:latin typeface="Candara" pitchFamily="34" charset="0"/>
              </a:rPr>
              <a:t>, </a:t>
            </a:r>
          </a:p>
          <a:p>
            <a:pPr algn="l"/>
            <a:r>
              <a:rPr lang="en-US" sz="2400" b="1" dirty="0" smtClean="0">
                <a:latin typeface="Candara" pitchFamily="34" charset="0"/>
              </a:rPr>
              <a:t>(B) coiled up behind the cecum</a:t>
            </a:r>
            <a:r>
              <a:rPr lang="en-US" sz="2400" dirty="0" smtClean="0">
                <a:latin typeface="Candara" pitchFamily="34" charset="0"/>
              </a:rPr>
              <a:t>, </a:t>
            </a:r>
          </a:p>
          <a:p>
            <a:pPr algn="l"/>
            <a:endParaRPr lang="en-US" sz="2400" dirty="0" smtClean="0">
              <a:latin typeface="Candara" pitchFamily="34" charset="0"/>
            </a:endParaRPr>
          </a:p>
          <a:p>
            <a:pPr algn="l"/>
            <a:r>
              <a:rPr lang="en-US" sz="2400" b="1" dirty="0" smtClean="0">
                <a:solidFill>
                  <a:srgbClr val="F60AC9"/>
                </a:solidFill>
                <a:latin typeface="Candara" pitchFamily="34" charset="0"/>
              </a:rPr>
              <a:t>(C) projecting upward along the lateral side of the cecum</a:t>
            </a:r>
            <a:r>
              <a:rPr lang="en-US" sz="2400" b="1" dirty="0" smtClean="0">
                <a:solidFill>
                  <a:srgbClr val="FFC000"/>
                </a:solidFill>
                <a:latin typeface="Candara" pitchFamily="34" charset="0"/>
              </a:rPr>
              <a:t>,</a:t>
            </a:r>
            <a:r>
              <a:rPr lang="en-US" sz="2400" dirty="0" smtClean="0">
                <a:latin typeface="Candara" pitchFamily="34" charset="0"/>
              </a:rPr>
              <a:t> and </a:t>
            </a:r>
          </a:p>
          <a:p>
            <a:pPr algn="l"/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(D) in front of or behind the terminal part of the ileum</a:t>
            </a:r>
            <a:r>
              <a:rPr lang="en-US" sz="2400" b="1" i="1" dirty="0" smtClean="0">
                <a:solidFill>
                  <a:srgbClr val="C00000"/>
                </a:solidFill>
                <a:latin typeface="Candara" pitchFamily="34" charset="0"/>
              </a:rPr>
              <a:t>. </a:t>
            </a:r>
          </a:p>
          <a:p>
            <a:pPr algn="l"/>
            <a:endParaRPr lang="en-US" sz="2400" b="1" i="1" dirty="0" smtClean="0">
              <a:solidFill>
                <a:srgbClr val="C00000"/>
              </a:solidFill>
              <a:latin typeface="Candara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dirty="0" smtClean="0">
                <a:latin typeface="Candara" pitchFamily="34" charset="0"/>
              </a:rPr>
              <a:t>The </a:t>
            </a:r>
            <a:r>
              <a:rPr lang="en-US" sz="2400" b="1" dirty="0" smtClean="0">
                <a:latin typeface="Candara" pitchFamily="34" charset="0"/>
              </a:rPr>
              <a:t>first and second </a:t>
            </a:r>
            <a:r>
              <a:rPr lang="en-US" sz="2400" dirty="0" smtClean="0">
                <a:latin typeface="Candara" pitchFamily="34" charset="0"/>
              </a:rPr>
              <a:t>positions are the </a:t>
            </a:r>
            <a:r>
              <a:rPr lang="en-US" sz="2400" b="1" dirty="0" smtClean="0">
                <a:latin typeface="Candara" pitchFamily="34" charset="0"/>
              </a:rPr>
              <a:t>most common </a:t>
            </a:r>
            <a:r>
              <a:rPr lang="en-US" sz="2400" dirty="0" smtClean="0">
                <a:latin typeface="Candara" pitchFamily="34" charset="0"/>
              </a:rPr>
              <a:t>sites</a:t>
            </a:r>
            <a:endParaRPr lang="en-US" sz="2400" dirty="0">
              <a:latin typeface="Candara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52400" y="76200"/>
            <a:ext cx="1664238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Appendix</a:t>
            </a:r>
            <a:endParaRPr lang="en-US" sz="28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pic>
        <p:nvPicPr>
          <p:cNvPr id="5123" name="Picture 3" descr="C:\Users\AYMAN\Pictures\صورة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0" y="2590800"/>
            <a:ext cx="2495333" cy="2202604"/>
          </a:xfrm>
          <a:prstGeom prst="rect">
            <a:avLst/>
          </a:prstGeom>
          <a:noFill/>
          <a:ln w="57150">
            <a:solidFill>
              <a:srgbClr val="0033CC"/>
            </a:solidFill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65532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Tuesday 25  February  2020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00800" y="65532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20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65125"/>
          </a:xfrm>
        </p:spPr>
        <p:txBody>
          <a:bodyPr/>
          <a:lstStyle/>
          <a:p>
            <a:r>
              <a:rPr lang="nl-NL" b="1" dirty="0" smtClean="0">
                <a:solidFill>
                  <a:srgbClr val="0033CC"/>
                </a:solidFill>
              </a:rPr>
              <a:t>Dr Aiman Q AL Maathidy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68694" y="147935"/>
            <a:ext cx="61847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Candara" pitchFamily="34" charset="0"/>
              </a:rPr>
              <a:t>Common Positions of the Tip of the Appendix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l="41581" t="18750" r="25037" b="10417"/>
          <a:stretch>
            <a:fillRect/>
          </a:stretch>
        </p:blipFill>
        <p:spPr bwMode="auto">
          <a:xfrm>
            <a:off x="4763620" y="1066800"/>
            <a:ext cx="4151779" cy="4953000"/>
          </a:xfrm>
          <a:prstGeom prst="rect">
            <a:avLst/>
          </a:prstGeom>
          <a:noFill/>
          <a:ln w="76200">
            <a:solidFill>
              <a:srgbClr val="00CC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6200" y="76200"/>
            <a:ext cx="1606530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Appendix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27148" t="30312" r="48242" b="18125"/>
          <a:stretch>
            <a:fillRect/>
          </a:stretch>
        </p:blipFill>
        <p:spPr bwMode="auto">
          <a:xfrm>
            <a:off x="3886200" y="609600"/>
            <a:ext cx="4955843" cy="588532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7010400" y="3048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Tuesday 25  February  2020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21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400800" y="76200"/>
            <a:ext cx="2895600" cy="365125"/>
          </a:xfrm>
        </p:spPr>
        <p:txBody>
          <a:bodyPr/>
          <a:lstStyle/>
          <a:p>
            <a:r>
              <a:rPr lang="nl-NL" b="1" dirty="0" smtClean="0">
                <a:solidFill>
                  <a:srgbClr val="0033CC"/>
                </a:solidFill>
              </a:rPr>
              <a:t>Dr Aiman Q AL Maathidy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1066800"/>
            <a:ext cx="3429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Lymph Drainage</a:t>
            </a:r>
          </a:p>
          <a:p>
            <a:r>
              <a:rPr lang="en-US" sz="2400" dirty="0" smtClean="0">
                <a:latin typeface="Candara" pitchFamily="34" charset="0"/>
              </a:rPr>
              <a:t>The lymph vessels drain into </a:t>
            </a:r>
            <a:r>
              <a:rPr lang="en-US" sz="2400" b="1" dirty="0" smtClean="0">
                <a:latin typeface="Candara" pitchFamily="34" charset="0"/>
              </a:rPr>
              <a:t>one or two nodes </a:t>
            </a:r>
            <a:r>
              <a:rPr lang="en-US" sz="2400" dirty="0" smtClean="0">
                <a:latin typeface="Candara" pitchFamily="34" charset="0"/>
              </a:rPr>
              <a:t>lying in the </a:t>
            </a:r>
            <a:r>
              <a:rPr lang="en-US" sz="2400" b="1" dirty="0" smtClean="0">
                <a:latin typeface="Candara" pitchFamily="34" charset="0"/>
              </a:rPr>
              <a:t>mesoappendix </a:t>
            </a:r>
            <a:r>
              <a:rPr lang="en-US" sz="2400" dirty="0" smtClean="0">
                <a:latin typeface="Candara" pitchFamily="34" charset="0"/>
              </a:rPr>
              <a:t>and then eventually into </a:t>
            </a:r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the superior mesenteric nodes</a:t>
            </a:r>
            <a:endParaRPr lang="en-US" sz="2400" b="1" dirty="0" smtClean="0"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152400" y="127575"/>
            <a:ext cx="2650084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Ascending Colon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76200" y="685800"/>
            <a:ext cx="4191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dirty="0" smtClean="0">
                <a:latin typeface="Candara" pitchFamily="34" charset="0"/>
              </a:rPr>
              <a:t>Is about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5 in. (13 cm) </a:t>
            </a:r>
            <a:r>
              <a:rPr lang="en-US" sz="2400" dirty="0" smtClean="0">
                <a:latin typeface="Candara" pitchFamily="34" charset="0"/>
              </a:rPr>
              <a:t>long and lies in the </a:t>
            </a:r>
            <a:r>
              <a:rPr lang="en-US" sz="2400" b="1" dirty="0" smtClean="0">
                <a:solidFill>
                  <a:srgbClr val="0033CC"/>
                </a:solidFill>
                <a:latin typeface="Candara" pitchFamily="34" charset="0"/>
              </a:rPr>
              <a:t>right lower quadrant </a:t>
            </a:r>
          </a:p>
          <a:p>
            <a:pPr algn="l"/>
            <a:endParaRPr lang="en-US" sz="2400" dirty="0" smtClean="0">
              <a:latin typeface="Candara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dirty="0" smtClean="0">
                <a:latin typeface="Candara" pitchFamily="34" charset="0"/>
              </a:rPr>
              <a:t> It extends upward from the </a:t>
            </a:r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cecum</a:t>
            </a:r>
            <a:r>
              <a:rPr lang="en-US" sz="2400" dirty="0" smtClean="0">
                <a:latin typeface="Candara" pitchFamily="34" charset="0"/>
              </a:rPr>
              <a:t> to the inferior surface of the </a:t>
            </a:r>
            <a:r>
              <a:rPr lang="en-US" sz="2400" b="1" dirty="0" smtClean="0">
                <a:latin typeface="Candara" pitchFamily="34" charset="0"/>
              </a:rPr>
              <a:t>right lobe of the liver</a:t>
            </a:r>
            <a:r>
              <a:rPr lang="en-US" sz="2400" dirty="0" smtClean="0">
                <a:latin typeface="Candara" pitchFamily="34" charset="0"/>
              </a:rPr>
              <a:t>, where it turns to the left, forming </a:t>
            </a:r>
            <a:r>
              <a:rPr lang="en-US" sz="2400" b="1" dirty="0" smtClean="0">
                <a:solidFill>
                  <a:srgbClr val="0033CC"/>
                </a:solidFill>
                <a:latin typeface="Candara" pitchFamily="34" charset="0"/>
              </a:rPr>
              <a:t>the right colic flexure</a:t>
            </a:r>
            <a:r>
              <a:rPr lang="en-US" sz="2400" dirty="0" smtClean="0">
                <a:solidFill>
                  <a:srgbClr val="0033CC"/>
                </a:solidFill>
                <a:latin typeface="Candara" pitchFamily="34" charset="0"/>
              </a:rPr>
              <a:t>, </a:t>
            </a:r>
            <a:r>
              <a:rPr lang="en-US" sz="2400" dirty="0" smtClean="0">
                <a:latin typeface="Candara" pitchFamily="34" charset="0"/>
              </a:rPr>
              <a:t>and becomes continuous with </a:t>
            </a:r>
            <a:r>
              <a:rPr lang="en-US" sz="2400" b="1" dirty="0" smtClean="0">
                <a:solidFill>
                  <a:srgbClr val="C00000"/>
                </a:solidFill>
                <a:latin typeface="Candara" pitchFamily="34" charset="0"/>
              </a:rPr>
              <a:t>the transverse colon. </a:t>
            </a:r>
          </a:p>
          <a:p>
            <a:pPr algn="l"/>
            <a:endParaRPr lang="en-US" sz="2400" dirty="0" smtClean="0">
              <a:latin typeface="Candara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dirty="0" smtClean="0">
                <a:latin typeface="Candara" pitchFamily="34" charset="0"/>
              </a:rPr>
              <a:t>The peritoneum covers </a:t>
            </a:r>
            <a:r>
              <a:rPr lang="en-US" sz="2400" b="1" dirty="0" smtClean="0">
                <a:latin typeface="Candara" pitchFamily="34" charset="0"/>
              </a:rPr>
              <a:t>the front </a:t>
            </a:r>
            <a:r>
              <a:rPr lang="en-US" sz="2400" dirty="0" smtClean="0">
                <a:latin typeface="Candara" pitchFamily="34" charset="0"/>
              </a:rPr>
              <a:t>and </a:t>
            </a:r>
            <a:r>
              <a:rPr lang="en-US" sz="2400" b="1" dirty="0" smtClean="0">
                <a:latin typeface="Candara" pitchFamily="34" charset="0"/>
              </a:rPr>
              <a:t>the sides </a:t>
            </a:r>
            <a:r>
              <a:rPr lang="en-US" sz="2400" dirty="0" smtClean="0">
                <a:latin typeface="Candara" pitchFamily="34" charset="0"/>
              </a:rPr>
              <a:t>of the ascending colon, binding it to the posterior abdominal wall.</a:t>
            </a:r>
            <a:endParaRPr lang="en-US" sz="2400" dirty="0">
              <a:latin typeface="Candara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3125" r="22070" b="17499"/>
          <a:stretch>
            <a:fillRect/>
          </a:stretch>
        </p:blipFill>
        <p:spPr bwMode="auto">
          <a:xfrm>
            <a:off x="6396680" y="3124200"/>
            <a:ext cx="2508067" cy="231996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53200" y="2286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Tuesday 25  February  2020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35635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22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943600" y="0"/>
            <a:ext cx="2895600" cy="365125"/>
          </a:xfrm>
        </p:spPr>
        <p:txBody>
          <a:bodyPr/>
          <a:lstStyle/>
          <a:p>
            <a:r>
              <a:rPr lang="nl-NL" b="1" dirty="0" smtClean="0">
                <a:solidFill>
                  <a:srgbClr val="0033CC"/>
                </a:solidFill>
              </a:rPr>
              <a:t>Dr Aiman Q AL Maathidy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مستطيل 1"/>
          <p:cNvSpPr/>
          <p:nvPr/>
        </p:nvSpPr>
        <p:spPr>
          <a:xfrm>
            <a:off x="3124200" y="76200"/>
            <a:ext cx="2380203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Large Intestine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 l="34554" t="20833" r="29721" b="8333"/>
          <a:stretch>
            <a:fillRect/>
          </a:stretch>
        </p:blipFill>
        <p:spPr bwMode="auto">
          <a:xfrm>
            <a:off x="4267200" y="1066800"/>
            <a:ext cx="4800600" cy="5351489"/>
          </a:xfrm>
          <a:prstGeom prst="rect">
            <a:avLst/>
          </a:prstGeom>
          <a:noFill/>
          <a:ln w="76200">
            <a:solidFill>
              <a:srgbClr val="00CC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609600"/>
            <a:ext cx="8915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Relations</a:t>
            </a:r>
          </a:p>
          <a:p>
            <a:pPr algn="l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Anteriorly:</a:t>
            </a:r>
            <a:r>
              <a:rPr lang="en-US" sz="2400" dirty="0" smtClean="0">
                <a:latin typeface="Candara" pitchFamily="34" charset="0"/>
              </a:rPr>
              <a:t> </a:t>
            </a:r>
            <a:r>
              <a:rPr lang="en-US" sz="2400" b="1" dirty="0" smtClean="0">
                <a:latin typeface="Candara" pitchFamily="34" charset="0"/>
              </a:rPr>
              <a:t>Coils of small intestine</a:t>
            </a:r>
            <a:r>
              <a:rPr lang="en-US" sz="2400" dirty="0" smtClean="0">
                <a:latin typeface="Candara" pitchFamily="34" charset="0"/>
              </a:rPr>
              <a:t>, the </a:t>
            </a:r>
            <a:r>
              <a:rPr lang="en-US" sz="2400" b="1" dirty="0" smtClean="0">
                <a:latin typeface="Candara" pitchFamily="34" charset="0"/>
              </a:rPr>
              <a:t>greater omentum</a:t>
            </a:r>
            <a:r>
              <a:rPr lang="en-US" sz="2400" dirty="0" smtClean="0">
                <a:latin typeface="Candara" pitchFamily="34" charset="0"/>
              </a:rPr>
              <a:t>, and the </a:t>
            </a:r>
            <a:r>
              <a:rPr lang="en-US" sz="2400" b="1" dirty="0" smtClean="0">
                <a:latin typeface="Candara" pitchFamily="34" charset="0"/>
              </a:rPr>
              <a:t>anterior abdominal wall</a:t>
            </a:r>
            <a:r>
              <a:rPr lang="en-US" sz="2400" dirty="0" smtClean="0">
                <a:latin typeface="Candara" pitchFamily="34" charset="0"/>
              </a:rPr>
              <a:t> </a:t>
            </a:r>
          </a:p>
          <a:p>
            <a:pPr algn="l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Posteriorly: </a:t>
            </a:r>
            <a:r>
              <a:rPr lang="en-US" sz="2400" b="1" dirty="0" smtClean="0">
                <a:latin typeface="Candara" pitchFamily="34" charset="0"/>
              </a:rPr>
              <a:t>The iliacus</a:t>
            </a:r>
            <a:r>
              <a:rPr lang="en-US" sz="2400" dirty="0" smtClean="0">
                <a:latin typeface="Candara" pitchFamily="34" charset="0"/>
              </a:rPr>
              <a:t>, the </a:t>
            </a:r>
            <a:r>
              <a:rPr lang="en-US" sz="2400" b="1" dirty="0" smtClean="0">
                <a:latin typeface="Candara" pitchFamily="34" charset="0"/>
              </a:rPr>
              <a:t>iliac crest</a:t>
            </a:r>
            <a:r>
              <a:rPr lang="en-US" sz="2400" dirty="0" smtClean="0">
                <a:latin typeface="Candara" pitchFamily="34" charset="0"/>
              </a:rPr>
              <a:t>, the </a:t>
            </a:r>
            <a:r>
              <a:rPr lang="en-US" sz="2400" b="1" dirty="0" err="1" smtClean="0">
                <a:latin typeface="Candara" pitchFamily="34" charset="0"/>
              </a:rPr>
              <a:t>quadratus</a:t>
            </a:r>
            <a:r>
              <a:rPr lang="en-US" sz="2400" b="1" dirty="0" smtClean="0">
                <a:latin typeface="Candara" pitchFamily="34" charset="0"/>
              </a:rPr>
              <a:t> </a:t>
            </a:r>
            <a:r>
              <a:rPr lang="en-US" sz="2400" b="1" dirty="0" err="1" smtClean="0">
                <a:latin typeface="Candara" pitchFamily="34" charset="0"/>
              </a:rPr>
              <a:t>lumborum</a:t>
            </a:r>
            <a:r>
              <a:rPr lang="en-US" sz="2400" dirty="0" smtClean="0">
                <a:latin typeface="Candara" pitchFamily="34" charset="0"/>
              </a:rPr>
              <a:t>, the </a:t>
            </a:r>
            <a:r>
              <a:rPr lang="en-US" sz="2400" b="1" dirty="0" smtClean="0">
                <a:latin typeface="Candara" pitchFamily="34" charset="0"/>
              </a:rPr>
              <a:t>origin</a:t>
            </a:r>
            <a:r>
              <a:rPr lang="en-US" sz="2400" dirty="0" smtClean="0">
                <a:latin typeface="Candara" pitchFamily="34" charset="0"/>
              </a:rPr>
              <a:t> of the </a:t>
            </a:r>
            <a:r>
              <a:rPr lang="en-US" sz="2400" b="1" dirty="0" err="1" smtClean="0">
                <a:latin typeface="Candara" pitchFamily="34" charset="0"/>
              </a:rPr>
              <a:t>transversus</a:t>
            </a:r>
            <a:r>
              <a:rPr lang="en-US" sz="2400" b="1" dirty="0" smtClean="0">
                <a:latin typeface="Candara" pitchFamily="34" charset="0"/>
              </a:rPr>
              <a:t> </a:t>
            </a:r>
            <a:r>
              <a:rPr lang="en-US" sz="2400" b="1" dirty="0" err="1" smtClean="0">
                <a:latin typeface="Candara" pitchFamily="34" charset="0"/>
              </a:rPr>
              <a:t>abdominis</a:t>
            </a:r>
            <a:r>
              <a:rPr lang="en-US" sz="2400" b="1" dirty="0" smtClean="0">
                <a:latin typeface="Candara" pitchFamily="34" charset="0"/>
              </a:rPr>
              <a:t> muscle</a:t>
            </a:r>
            <a:r>
              <a:rPr lang="en-US" sz="2400" dirty="0" smtClean="0">
                <a:latin typeface="Candara" pitchFamily="34" charset="0"/>
              </a:rPr>
              <a:t>, and the </a:t>
            </a:r>
            <a:r>
              <a:rPr lang="en-US" sz="2400" b="1" dirty="0" smtClean="0">
                <a:latin typeface="Candara" pitchFamily="34" charset="0"/>
              </a:rPr>
              <a:t>lower pole of the right kidney</a:t>
            </a:r>
            <a:r>
              <a:rPr lang="en-US" sz="2400" dirty="0" smtClean="0">
                <a:latin typeface="Candara" pitchFamily="34" charset="0"/>
              </a:rPr>
              <a:t>. The </a:t>
            </a:r>
            <a:r>
              <a:rPr lang="en-US" sz="2400" b="1" dirty="0" err="1" smtClean="0">
                <a:latin typeface="Candara" pitchFamily="34" charset="0"/>
              </a:rPr>
              <a:t>iliohypogastric</a:t>
            </a:r>
            <a:r>
              <a:rPr lang="en-US" sz="2400" dirty="0" smtClean="0">
                <a:latin typeface="Candara" pitchFamily="34" charset="0"/>
              </a:rPr>
              <a:t> and </a:t>
            </a:r>
            <a:r>
              <a:rPr lang="en-US" sz="2400" b="1" dirty="0" smtClean="0">
                <a:latin typeface="Candara" pitchFamily="34" charset="0"/>
              </a:rPr>
              <a:t>the </a:t>
            </a:r>
            <a:r>
              <a:rPr lang="en-US" sz="2400" b="1" dirty="0" err="1" smtClean="0">
                <a:latin typeface="Candara" pitchFamily="34" charset="0"/>
              </a:rPr>
              <a:t>ilioinguinal</a:t>
            </a:r>
            <a:r>
              <a:rPr lang="en-US" sz="2400" b="1" dirty="0" smtClean="0">
                <a:latin typeface="Candara" pitchFamily="34" charset="0"/>
              </a:rPr>
              <a:t> nerves </a:t>
            </a:r>
            <a:r>
              <a:rPr lang="en-US" sz="2400" dirty="0" smtClean="0">
                <a:latin typeface="Candara" pitchFamily="34" charset="0"/>
              </a:rPr>
              <a:t>cross behind it </a:t>
            </a:r>
            <a:endParaRPr lang="en-US" sz="2400" dirty="0">
              <a:latin typeface="Candara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76200" y="113265"/>
            <a:ext cx="2650084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Ascending Colon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7812" r="22070" b="16562"/>
          <a:stretch>
            <a:fillRect/>
          </a:stretch>
        </p:blipFill>
        <p:spPr bwMode="auto">
          <a:xfrm>
            <a:off x="4786314" y="3281366"/>
            <a:ext cx="4000496" cy="3500434"/>
          </a:xfrm>
          <a:prstGeom prst="rect">
            <a:avLst/>
          </a:prstGeom>
          <a:noFill/>
          <a:ln w="57150">
            <a:solidFill>
              <a:srgbClr val="00CC00"/>
            </a:solidFill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 l="31250" t="16250" r="22461" b="13437"/>
          <a:stretch>
            <a:fillRect/>
          </a:stretch>
        </p:blipFill>
        <p:spPr bwMode="auto">
          <a:xfrm>
            <a:off x="642910" y="3281366"/>
            <a:ext cx="3868130" cy="3468813"/>
          </a:xfrm>
          <a:prstGeom prst="rect">
            <a:avLst/>
          </a:prstGeom>
          <a:noFill/>
          <a:ln w="57150">
            <a:solidFill>
              <a:srgbClr val="00CC00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7162800" y="2286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Tuesday 25  February  2020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23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553200" y="0"/>
            <a:ext cx="2895600" cy="365125"/>
          </a:xfrm>
        </p:spPr>
        <p:txBody>
          <a:bodyPr/>
          <a:lstStyle/>
          <a:p>
            <a:r>
              <a:rPr lang="nl-NL" b="1" dirty="0" smtClean="0">
                <a:solidFill>
                  <a:srgbClr val="0033CC"/>
                </a:solidFill>
              </a:rPr>
              <a:t>Dr Aiman Q AL Maathidy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مستطيل 1"/>
          <p:cNvSpPr/>
          <p:nvPr/>
        </p:nvSpPr>
        <p:spPr>
          <a:xfrm>
            <a:off x="3367118" y="76200"/>
            <a:ext cx="2380203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Large Intestine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6200" y="86380"/>
            <a:ext cx="2650084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Ascending Colon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1250" r="22070" b="16562"/>
          <a:stretch>
            <a:fillRect/>
          </a:stretch>
        </p:blipFill>
        <p:spPr bwMode="auto">
          <a:xfrm>
            <a:off x="-2133600" y="3352800"/>
            <a:ext cx="1867664" cy="1797626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27148" t="30312" r="48242" b="18125"/>
          <a:stretch>
            <a:fillRect/>
          </a:stretch>
        </p:blipFill>
        <p:spPr bwMode="auto">
          <a:xfrm>
            <a:off x="3886200" y="745067"/>
            <a:ext cx="5006340" cy="5562599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7162800" y="2286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Tuesday 25  February  2020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24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553200" y="15875"/>
            <a:ext cx="2895600" cy="365125"/>
          </a:xfrm>
        </p:spPr>
        <p:txBody>
          <a:bodyPr/>
          <a:lstStyle/>
          <a:p>
            <a:r>
              <a:rPr lang="nl-NL" b="1" dirty="0" smtClean="0">
                <a:solidFill>
                  <a:srgbClr val="0033CC"/>
                </a:solidFill>
              </a:rPr>
              <a:t>Dr Aiman Q AL Maathidy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200" y="1066800"/>
            <a:ext cx="3886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CC00"/>
                </a:solidFill>
              </a:rPr>
              <a:t>Lymph Drainage</a:t>
            </a:r>
          </a:p>
          <a:p>
            <a:r>
              <a:rPr lang="en-US" sz="2400" dirty="0" smtClean="0"/>
              <a:t>The lymph vessels drain into lymph nodes lying along the course of </a:t>
            </a:r>
            <a:r>
              <a:rPr lang="en-US" sz="2400" b="1" dirty="0" smtClean="0">
                <a:solidFill>
                  <a:srgbClr val="FF0000"/>
                </a:solidFill>
              </a:rPr>
              <a:t>the colic blood vessels </a:t>
            </a:r>
            <a:r>
              <a:rPr lang="en-US" sz="2400" dirty="0" smtClean="0"/>
              <a:t>and ultimately reach </a:t>
            </a:r>
            <a:r>
              <a:rPr lang="en-US" sz="2400" b="1" dirty="0" smtClean="0">
                <a:solidFill>
                  <a:srgbClr val="00CC00"/>
                </a:solidFill>
              </a:rPr>
              <a:t>the superior mesenteric nodes</a:t>
            </a:r>
            <a:endParaRPr lang="en-US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76200"/>
            <a:ext cx="2823593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Transverse Colon</a:t>
            </a:r>
            <a:endParaRPr lang="en-US" sz="28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52400" y="609600"/>
            <a:ext cx="861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dirty="0" smtClean="0">
                <a:latin typeface="Candara" pitchFamily="34" charset="0"/>
              </a:rPr>
              <a:t>The </a:t>
            </a:r>
            <a:r>
              <a:rPr lang="en-US" sz="2400" b="1" dirty="0" smtClean="0">
                <a:latin typeface="Candara" pitchFamily="34" charset="0"/>
              </a:rPr>
              <a:t>transverse colon </a:t>
            </a:r>
            <a:r>
              <a:rPr lang="en-US" sz="2400" dirty="0" smtClean="0">
                <a:latin typeface="Candara" pitchFamily="34" charset="0"/>
              </a:rPr>
              <a:t>is about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(38 to 50 cm) </a:t>
            </a:r>
            <a:r>
              <a:rPr lang="en-US" sz="2400" dirty="0" smtClean="0">
                <a:latin typeface="Candara" pitchFamily="34" charset="0"/>
              </a:rPr>
              <a:t>long and extends across the abdomen, occupying the </a:t>
            </a:r>
            <a:r>
              <a:rPr lang="en-US" sz="2400" b="1" dirty="0" smtClean="0">
                <a:solidFill>
                  <a:srgbClr val="0033CC"/>
                </a:solidFill>
                <a:latin typeface="Candara" pitchFamily="34" charset="0"/>
              </a:rPr>
              <a:t>umbilical region</a:t>
            </a:r>
            <a:r>
              <a:rPr lang="en-US" sz="2400" dirty="0" smtClean="0">
                <a:solidFill>
                  <a:srgbClr val="0033CC"/>
                </a:solidFill>
                <a:latin typeface="Candara" pitchFamily="34" charset="0"/>
              </a:rPr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5000" r="22070" b="27812"/>
          <a:stretch>
            <a:fillRect/>
          </a:stretch>
        </p:blipFill>
        <p:spPr bwMode="auto">
          <a:xfrm>
            <a:off x="9809812" y="1676400"/>
            <a:ext cx="2721645" cy="207525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 l="31250" t="10625" r="22461" b="9687"/>
          <a:stretch>
            <a:fillRect/>
          </a:stretch>
        </p:blipFill>
        <p:spPr bwMode="auto">
          <a:xfrm>
            <a:off x="10134600" y="4495800"/>
            <a:ext cx="1628887" cy="17526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0" y="1524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Tuesday 25  February  2020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25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486400" y="0"/>
            <a:ext cx="2895600" cy="365125"/>
          </a:xfrm>
        </p:spPr>
        <p:txBody>
          <a:bodyPr/>
          <a:lstStyle/>
          <a:p>
            <a:r>
              <a:rPr lang="nl-NL" b="1" dirty="0" smtClean="0">
                <a:solidFill>
                  <a:srgbClr val="FF0000"/>
                </a:solidFill>
              </a:rPr>
              <a:t>Dr Aiman Q AL Maathidy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 l="35139" t="9375" r="18009" b="19792"/>
          <a:stretch>
            <a:fillRect/>
          </a:stretch>
        </p:blipFill>
        <p:spPr bwMode="auto">
          <a:xfrm>
            <a:off x="4114800" y="1905000"/>
            <a:ext cx="4840942" cy="4114800"/>
          </a:xfrm>
          <a:prstGeom prst="rect">
            <a:avLst/>
          </a:prstGeom>
          <a:noFill/>
          <a:ln w="76200">
            <a:solidFill>
              <a:srgbClr val="00CC00"/>
            </a:solidFill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152400" y="1447800"/>
            <a:ext cx="3810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dirty="0" smtClean="0">
                <a:latin typeface="Candara" pitchFamily="34" charset="0"/>
              </a:rPr>
              <a:t>It begins at the </a:t>
            </a:r>
            <a:r>
              <a:rPr lang="en-US" sz="2400" b="1" dirty="0" smtClean="0">
                <a:solidFill>
                  <a:srgbClr val="0033CC"/>
                </a:solidFill>
                <a:latin typeface="Candara" pitchFamily="34" charset="0"/>
              </a:rPr>
              <a:t>right colic flexure </a:t>
            </a:r>
            <a:r>
              <a:rPr lang="en-US" sz="2400" dirty="0" smtClean="0">
                <a:latin typeface="Candara" pitchFamily="34" charset="0"/>
              </a:rPr>
              <a:t>below the right lobe of the liver  and hangs downward, suspended by the </a:t>
            </a:r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transverse mesocolon</a:t>
            </a:r>
            <a:r>
              <a:rPr lang="en-US" sz="2400" dirty="0" smtClean="0">
                <a:solidFill>
                  <a:srgbClr val="00CC00"/>
                </a:solidFill>
                <a:latin typeface="Candara" pitchFamily="34" charset="0"/>
              </a:rPr>
              <a:t> </a:t>
            </a:r>
            <a:r>
              <a:rPr lang="en-US" sz="2400" dirty="0" smtClean="0">
                <a:latin typeface="Candara" pitchFamily="34" charset="0"/>
              </a:rPr>
              <a:t>from the pancreas . It then ascends to </a:t>
            </a:r>
            <a:r>
              <a:rPr lang="en-US" sz="2400" b="1" dirty="0" smtClean="0">
                <a:solidFill>
                  <a:srgbClr val="0033CC"/>
                </a:solidFill>
                <a:latin typeface="Candara" pitchFamily="34" charset="0"/>
              </a:rPr>
              <a:t>the left colic flexure </a:t>
            </a:r>
            <a:r>
              <a:rPr lang="en-US" sz="2400" dirty="0" smtClean="0">
                <a:latin typeface="Candara" pitchFamily="34" charset="0"/>
              </a:rPr>
              <a:t>below the spleen.</a:t>
            </a:r>
          </a:p>
          <a:p>
            <a:r>
              <a:rPr lang="en-US" sz="2400" dirty="0" smtClean="0">
                <a:latin typeface="Candara" pitchFamily="34" charset="0"/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 smtClean="0">
                <a:latin typeface="Candara" pitchFamily="34" charset="0"/>
              </a:rPr>
              <a:t>The </a:t>
            </a:r>
            <a:r>
              <a:rPr lang="en-US" sz="2400" b="1" dirty="0" smtClean="0">
                <a:solidFill>
                  <a:srgbClr val="0033CC"/>
                </a:solidFill>
                <a:latin typeface="Candara" pitchFamily="34" charset="0"/>
              </a:rPr>
              <a:t>left colic flexure </a:t>
            </a:r>
            <a:r>
              <a:rPr lang="en-US" sz="2400" dirty="0" smtClean="0">
                <a:latin typeface="Candara" pitchFamily="34" charset="0"/>
              </a:rPr>
              <a:t>is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higher than </a:t>
            </a:r>
            <a:r>
              <a:rPr lang="en-US" sz="2400" dirty="0" smtClean="0">
                <a:latin typeface="Candara" pitchFamily="34" charset="0"/>
              </a:rPr>
              <a:t>the </a:t>
            </a:r>
            <a:r>
              <a:rPr lang="en-US" sz="2400" b="1" dirty="0" smtClean="0">
                <a:solidFill>
                  <a:srgbClr val="0033CC"/>
                </a:solidFill>
                <a:latin typeface="Candara" pitchFamily="34" charset="0"/>
              </a:rPr>
              <a:t>right colic flexure </a:t>
            </a:r>
            <a:r>
              <a:rPr lang="en-US" sz="2400" dirty="0" smtClean="0">
                <a:latin typeface="Candara" pitchFamily="34" charset="0"/>
              </a:rPr>
              <a:t>and is suspended from the diaphragm by </a:t>
            </a:r>
            <a:r>
              <a:rPr lang="en-US" sz="2400" b="1" dirty="0" smtClean="0">
                <a:solidFill>
                  <a:srgbClr val="7030A0"/>
                </a:solidFill>
                <a:latin typeface="Candara" pitchFamily="34" charset="0"/>
              </a:rPr>
              <a:t>the</a:t>
            </a:r>
            <a:r>
              <a:rPr lang="en-US" sz="2400" dirty="0" smtClean="0">
                <a:solidFill>
                  <a:srgbClr val="7030A0"/>
                </a:solidFill>
                <a:latin typeface="Candara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Candara" pitchFamily="34" charset="0"/>
              </a:rPr>
              <a:t>phrenicocolic</a:t>
            </a:r>
            <a:r>
              <a:rPr lang="en-US" sz="2400" b="1" dirty="0" smtClean="0">
                <a:solidFill>
                  <a:srgbClr val="7030A0"/>
                </a:solidFill>
                <a:latin typeface="Candara" pitchFamily="34" charset="0"/>
              </a:rPr>
              <a:t> ligament </a:t>
            </a:r>
            <a:endParaRPr lang="ar-IQ" sz="2400" b="1" dirty="0">
              <a:solidFill>
                <a:srgbClr val="7030A0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76200"/>
            <a:ext cx="2705741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Transverse Colon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76200" y="609600"/>
            <a:ext cx="8991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0033CC"/>
                </a:solidFill>
                <a:latin typeface="Candara" pitchFamily="34" charset="0"/>
              </a:rPr>
              <a:t>The transverse mesocolon</a:t>
            </a:r>
            <a:r>
              <a:rPr lang="en-US" sz="2400" dirty="0" smtClean="0">
                <a:latin typeface="Candara" pitchFamily="34" charset="0"/>
              </a:rPr>
              <a:t>, or </a:t>
            </a:r>
            <a:r>
              <a:rPr lang="en-US" sz="2400" b="1" dirty="0" smtClean="0">
                <a:solidFill>
                  <a:srgbClr val="C00000"/>
                </a:solidFill>
                <a:latin typeface="Candara" pitchFamily="34" charset="0"/>
              </a:rPr>
              <a:t>mesentery of the transverse colon</a:t>
            </a:r>
            <a:r>
              <a:rPr lang="en-US" sz="2400" dirty="0" smtClean="0">
                <a:latin typeface="Candara" pitchFamily="34" charset="0"/>
              </a:rPr>
              <a:t>, suspends the transverse colon from </a:t>
            </a:r>
            <a:r>
              <a:rPr lang="en-US" sz="2400" b="1" dirty="0" smtClean="0">
                <a:latin typeface="Candara" pitchFamily="34" charset="0"/>
              </a:rPr>
              <a:t>the anterior border of the pancreas</a:t>
            </a:r>
          </a:p>
          <a:p>
            <a:pPr algn="l">
              <a:buFont typeface="Wingdings" pitchFamily="2" charset="2"/>
              <a:buChar char="v"/>
            </a:pPr>
            <a:r>
              <a:rPr lang="en-US" sz="2400" dirty="0" smtClean="0">
                <a:latin typeface="Candara" pitchFamily="34" charset="0"/>
              </a:rPr>
              <a:t>The mesentery is attached to </a:t>
            </a:r>
            <a:r>
              <a:rPr lang="en-US" sz="2400" b="1" dirty="0" smtClean="0">
                <a:latin typeface="Candara" pitchFamily="34" charset="0"/>
              </a:rPr>
              <a:t>the</a:t>
            </a:r>
            <a:r>
              <a:rPr lang="en-US" sz="2400" dirty="0" smtClean="0">
                <a:latin typeface="Candara" pitchFamily="34" charset="0"/>
              </a:rPr>
              <a:t> </a:t>
            </a:r>
            <a:r>
              <a:rPr lang="en-US" sz="2400" b="1" dirty="0" smtClean="0">
                <a:latin typeface="Candara" pitchFamily="34" charset="0"/>
              </a:rPr>
              <a:t>superior border of the transverse colon</a:t>
            </a:r>
            <a:r>
              <a:rPr lang="en-US" sz="2400" dirty="0" smtClean="0">
                <a:latin typeface="Candara" pitchFamily="34" charset="0"/>
              </a:rPr>
              <a:t>, and the </a:t>
            </a:r>
            <a:r>
              <a:rPr lang="en-US" sz="2400" b="1" dirty="0" smtClean="0">
                <a:latin typeface="Candara" pitchFamily="34" charset="0"/>
              </a:rPr>
              <a:t>posterior layers of the greater omentum </a:t>
            </a:r>
            <a:r>
              <a:rPr lang="en-US" sz="2400" dirty="0" smtClean="0">
                <a:latin typeface="Candara" pitchFamily="34" charset="0"/>
              </a:rPr>
              <a:t>are attached to </a:t>
            </a:r>
            <a:r>
              <a:rPr lang="en-US" sz="2400" b="1" dirty="0" smtClean="0">
                <a:latin typeface="Candara" pitchFamily="34" charset="0"/>
              </a:rPr>
              <a:t>the</a:t>
            </a:r>
            <a:r>
              <a:rPr lang="en-US" sz="2400" dirty="0" smtClean="0">
                <a:latin typeface="Candara" pitchFamily="34" charset="0"/>
              </a:rPr>
              <a:t> </a:t>
            </a:r>
            <a:r>
              <a:rPr lang="en-US" sz="2400" b="1" dirty="0" smtClean="0">
                <a:latin typeface="Candara" pitchFamily="34" charset="0"/>
              </a:rPr>
              <a:t>inferior border </a:t>
            </a:r>
            <a:endParaRPr lang="en-US" sz="2400" dirty="0" smtClean="0">
              <a:latin typeface="Candara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31250" t="10625" r="22461" b="9687"/>
          <a:stretch>
            <a:fillRect/>
          </a:stretch>
        </p:blipFill>
        <p:spPr bwMode="auto">
          <a:xfrm>
            <a:off x="4953000" y="2514600"/>
            <a:ext cx="3895166" cy="4191000"/>
          </a:xfrm>
          <a:prstGeom prst="rect">
            <a:avLst/>
          </a:prstGeom>
          <a:noFill/>
          <a:ln w="76200">
            <a:solidFill>
              <a:srgbClr val="00CC00"/>
            </a:solidFill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53200" y="168275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Tuesday 25  February  2020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26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943600" y="0"/>
            <a:ext cx="2895600" cy="365125"/>
          </a:xfrm>
        </p:spPr>
        <p:txBody>
          <a:bodyPr/>
          <a:lstStyle/>
          <a:p>
            <a:r>
              <a:rPr lang="nl-NL" b="1" dirty="0" smtClean="0">
                <a:solidFill>
                  <a:srgbClr val="FF0000"/>
                </a:solidFill>
              </a:rPr>
              <a:t>Dr Aiman Q AL Maathidy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3124200"/>
            <a:ext cx="3581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dirty="0" smtClean="0">
                <a:latin typeface="Candara" pitchFamily="34" charset="0"/>
              </a:rPr>
              <a:t>Because of the length of </a:t>
            </a:r>
            <a:r>
              <a:rPr lang="en-US" sz="2400" b="1" dirty="0" smtClean="0">
                <a:solidFill>
                  <a:srgbClr val="C00000"/>
                </a:solidFill>
                <a:latin typeface="Candara" pitchFamily="34" charset="0"/>
              </a:rPr>
              <a:t>the transverse mesocolon</a:t>
            </a:r>
            <a:r>
              <a:rPr lang="en-US" sz="2400" dirty="0" smtClean="0">
                <a:latin typeface="Candara" pitchFamily="34" charset="0"/>
              </a:rPr>
              <a:t>, the position of the transverse colon is extremely variable and </a:t>
            </a:r>
            <a:r>
              <a:rPr lang="en-US" sz="2400" b="1" i="1" u="sng" dirty="0" smtClean="0">
                <a:solidFill>
                  <a:srgbClr val="7030A0"/>
                </a:solidFill>
                <a:latin typeface="Candara" pitchFamily="34" charset="0"/>
              </a:rPr>
              <a:t>may sometimes reach down as far as the pelvi</a:t>
            </a:r>
            <a:r>
              <a:rPr lang="en-US" sz="2400" b="1" i="1" dirty="0" smtClean="0">
                <a:solidFill>
                  <a:srgbClr val="7030A0"/>
                </a:solidFill>
                <a:latin typeface="Candara" pitchFamily="34" charset="0"/>
              </a:rPr>
              <a:t>s</a:t>
            </a:r>
            <a:endParaRPr lang="ar-IQ" sz="2400" b="1" i="1" dirty="0">
              <a:solidFill>
                <a:srgbClr val="7030A0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76200"/>
            <a:ext cx="2823593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Transverse Colon</a:t>
            </a:r>
            <a:endParaRPr lang="en-US" sz="28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76200" y="609600"/>
            <a:ext cx="85344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Relations</a:t>
            </a:r>
          </a:p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Anteriorly</a:t>
            </a:r>
            <a:r>
              <a:rPr lang="en-US" sz="2000" dirty="0" smtClean="0">
                <a:latin typeface="Candara" pitchFamily="34" charset="0"/>
              </a:rPr>
              <a:t>: </a:t>
            </a:r>
            <a:r>
              <a:rPr lang="en-US" sz="2400" dirty="0" smtClean="0">
                <a:latin typeface="Candara" pitchFamily="34" charset="0"/>
              </a:rPr>
              <a:t>The </a:t>
            </a:r>
            <a:r>
              <a:rPr lang="en-US" sz="2400" b="1" dirty="0" smtClean="0">
                <a:latin typeface="Candara" pitchFamily="34" charset="0"/>
              </a:rPr>
              <a:t>greater omentum </a:t>
            </a:r>
            <a:r>
              <a:rPr lang="en-US" sz="2400" dirty="0" smtClean="0">
                <a:latin typeface="Candara" pitchFamily="34" charset="0"/>
              </a:rPr>
              <a:t>and the </a:t>
            </a:r>
            <a:r>
              <a:rPr lang="en-US" sz="2400" b="1" dirty="0" smtClean="0">
                <a:latin typeface="Candara" pitchFamily="34" charset="0"/>
              </a:rPr>
              <a:t>anterior abdominal wall </a:t>
            </a:r>
            <a:r>
              <a:rPr lang="en-US" sz="2400" dirty="0" smtClean="0">
                <a:latin typeface="Candara" pitchFamily="34" charset="0"/>
              </a:rPr>
              <a:t>(umbilical and hypogastric regions) </a:t>
            </a:r>
          </a:p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Posteriorly: </a:t>
            </a:r>
            <a:r>
              <a:rPr lang="en-US" sz="2400" dirty="0" smtClean="0">
                <a:latin typeface="Candara" pitchFamily="34" charset="0"/>
              </a:rPr>
              <a:t>The </a:t>
            </a:r>
            <a:r>
              <a:rPr lang="en-US" sz="2400" b="1" dirty="0" smtClean="0">
                <a:latin typeface="Candara" pitchFamily="34" charset="0"/>
              </a:rPr>
              <a:t>second part of the duodenum</a:t>
            </a:r>
            <a:r>
              <a:rPr lang="en-US" sz="2400" dirty="0" smtClean="0">
                <a:latin typeface="Candara" pitchFamily="34" charset="0"/>
              </a:rPr>
              <a:t>, the </a:t>
            </a:r>
            <a:r>
              <a:rPr lang="en-US" sz="2400" b="1" dirty="0" smtClean="0">
                <a:latin typeface="Candara" pitchFamily="34" charset="0"/>
              </a:rPr>
              <a:t>head of the pancreas</a:t>
            </a:r>
            <a:r>
              <a:rPr lang="en-US" sz="2400" dirty="0" smtClean="0">
                <a:latin typeface="Candara" pitchFamily="34" charset="0"/>
              </a:rPr>
              <a:t>, and the </a:t>
            </a:r>
            <a:r>
              <a:rPr lang="en-US" sz="2400" b="1" dirty="0" smtClean="0">
                <a:latin typeface="Candara" pitchFamily="34" charset="0"/>
              </a:rPr>
              <a:t>coils of the jejunum and ileum </a:t>
            </a:r>
            <a:endParaRPr lang="en-US" sz="2400" b="1" dirty="0">
              <a:latin typeface="Candara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3125" r="22070" b="17499"/>
          <a:stretch>
            <a:fillRect/>
          </a:stretch>
        </p:blipFill>
        <p:spPr bwMode="auto">
          <a:xfrm>
            <a:off x="4631724" y="2743201"/>
            <a:ext cx="4283676" cy="3962400"/>
          </a:xfrm>
          <a:prstGeom prst="rect">
            <a:avLst/>
          </a:prstGeom>
          <a:noFill/>
          <a:ln w="76200">
            <a:solidFill>
              <a:srgbClr val="00CC00"/>
            </a:solidFill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31250" t="10625" r="22461" b="9687"/>
          <a:stretch>
            <a:fillRect/>
          </a:stretch>
        </p:blipFill>
        <p:spPr bwMode="auto">
          <a:xfrm>
            <a:off x="685800" y="2726381"/>
            <a:ext cx="3681158" cy="3960738"/>
          </a:xfrm>
          <a:prstGeom prst="rect">
            <a:avLst/>
          </a:prstGeom>
          <a:noFill/>
          <a:ln w="76200">
            <a:solidFill>
              <a:srgbClr val="00CC00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553200" y="2286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Tuesday 25  February  2020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27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943600" y="0"/>
            <a:ext cx="2895600" cy="365125"/>
          </a:xfrm>
        </p:spPr>
        <p:txBody>
          <a:bodyPr/>
          <a:lstStyle/>
          <a:p>
            <a:r>
              <a:rPr lang="nl-NL" b="1" dirty="0" smtClean="0">
                <a:solidFill>
                  <a:srgbClr val="0033CC"/>
                </a:solidFill>
              </a:rPr>
              <a:t>Dr Aiman Q AL Maathidy</a:t>
            </a:r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609600"/>
            <a:ext cx="3657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Lymph Drainage</a:t>
            </a:r>
          </a:p>
          <a:p>
            <a:pPr algn="l"/>
            <a:endParaRPr lang="en-US" sz="2400" b="1" dirty="0" smtClean="0">
              <a:solidFill>
                <a:srgbClr val="00CC00"/>
              </a:solidFill>
              <a:latin typeface="Candara" pitchFamily="34" charset="0"/>
            </a:endParaRPr>
          </a:p>
          <a:p>
            <a:pPr algn="l"/>
            <a:r>
              <a:rPr lang="en-US" sz="2400" b="1" dirty="0" smtClean="0">
                <a:latin typeface="Candara" pitchFamily="34" charset="0"/>
              </a:rPr>
              <a:t>The proximal two thirds </a:t>
            </a:r>
            <a:r>
              <a:rPr lang="en-US" sz="2400" dirty="0" smtClean="0">
                <a:latin typeface="Candara" pitchFamily="34" charset="0"/>
              </a:rPr>
              <a:t>drain into the </a:t>
            </a:r>
            <a:r>
              <a:rPr lang="en-US" sz="2400" b="1" dirty="0" smtClean="0">
                <a:solidFill>
                  <a:srgbClr val="0033CC"/>
                </a:solidFill>
                <a:latin typeface="Candara" pitchFamily="34" charset="0"/>
              </a:rPr>
              <a:t>colic nodes </a:t>
            </a:r>
            <a:r>
              <a:rPr lang="en-US" sz="2400" dirty="0" smtClean="0">
                <a:latin typeface="Candara" pitchFamily="34" charset="0"/>
              </a:rPr>
              <a:t>and then into </a:t>
            </a:r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the superior mesenteric nodes</a:t>
            </a:r>
            <a:r>
              <a:rPr lang="en-US" sz="2400" dirty="0" smtClean="0">
                <a:latin typeface="Candara" pitchFamily="34" charset="0"/>
              </a:rPr>
              <a:t>; </a:t>
            </a:r>
          </a:p>
          <a:p>
            <a:pPr algn="l"/>
            <a:endParaRPr lang="en-US" sz="2400" b="1" dirty="0" smtClean="0">
              <a:latin typeface="Candara" pitchFamily="34" charset="0"/>
            </a:endParaRPr>
          </a:p>
          <a:p>
            <a:pPr algn="l"/>
            <a:r>
              <a:rPr lang="en-US" sz="2400" b="1" dirty="0" smtClean="0">
                <a:latin typeface="Candara" pitchFamily="34" charset="0"/>
              </a:rPr>
              <a:t>the distal third</a:t>
            </a:r>
            <a:r>
              <a:rPr lang="en-US" sz="2400" dirty="0" smtClean="0">
                <a:latin typeface="Candara" pitchFamily="34" charset="0"/>
              </a:rPr>
              <a:t> drains into the </a:t>
            </a:r>
            <a:r>
              <a:rPr lang="en-US" sz="2400" b="1" dirty="0" smtClean="0">
                <a:solidFill>
                  <a:srgbClr val="0033CC"/>
                </a:solidFill>
                <a:latin typeface="Candara" pitchFamily="34" charset="0"/>
              </a:rPr>
              <a:t>colic nodes </a:t>
            </a:r>
            <a:r>
              <a:rPr lang="en-US" sz="2400" dirty="0" smtClean="0">
                <a:latin typeface="Candara" pitchFamily="34" charset="0"/>
              </a:rPr>
              <a:t>and then into the </a:t>
            </a:r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inferior mesenteric nodes</a:t>
            </a:r>
            <a:r>
              <a:rPr lang="en-US" sz="2400" dirty="0" smtClean="0">
                <a:solidFill>
                  <a:srgbClr val="00CC00"/>
                </a:solidFill>
                <a:latin typeface="Candara" pitchFamily="34" charset="0"/>
              </a:rPr>
              <a:t>.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76200" y="76200"/>
            <a:ext cx="2705741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Transverse Colon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Tuesday 25  February  2020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44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28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-152400" y="6172200"/>
            <a:ext cx="2895600" cy="365125"/>
          </a:xfrm>
        </p:spPr>
        <p:txBody>
          <a:bodyPr/>
          <a:lstStyle/>
          <a:p>
            <a:r>
              <a:rPr lang="nl-NL" b="1" dirty="0" smtClean="0">
                <a:solidFill>
                  <a:srgbClr val="0033CC"/>
                </a:solidFill>
              </a:rPr>
              <a:t>Dr Aiman Q AL Maathidy</a:t>
            </a:r>
            <a:endParaRPr lang="en-US" b="1" dirty="0">
              <a:solidFill>
                <a:srgbClr val="0033CC"/>
              </a:solidFill>
            </a:endParaRPr>
          </a:p>
        </p:txBody>
      </p:sp>
      <p:pic>
        <p:nvPicPr>
          <p:cNvPr id="12290" name="Picture 2" descr="Image result for Lymph Drainage of transverse colon"/>
          <p:cNvPicPr>
            <a:picLocks noChangeAspect="1" noChangeArrowheads="1"/>
          </p:cNvPicPr>
          <p:nvPr/>
        </p:nvPicPr>
        <p:blipFill>
          <a:blip r:embed="rId2" cstate="print"/>
          <a:srcRect l="53370" t="11538"/>
          <a:stretch>
            <a:fillRect/>
          </a:stretch>
        </p:blipFill>
        <p:spPr bwMode="auto">
          <a:xfrm>
            <a:off x="3962400" y="228600"/>
            <a:ext cx="4876800" cy="6418981"/>
          </a:xfrm>
          <a:prstGeom prst="rect">
            <a:avLst/>
          </a:prstGeom>
          <a:noFill/>
          <a:ln w="76200">
            <a:solidFill>
              <a:srgbClr val="0033CC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152400" y="238780"/>
            <a:ext cx="2839239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Descending Colon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76200" y="838200"/>
            <a:ext cx="364333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dirty="0" smtClean="0">
                <a:latin typeface="Candara" pitchFamily="34" charset="0"/>
              </a:rPr>
              <a:t>The </a:t>
            </a:r>
            <a:r>
              <a:rPr lang="en-US" sz="2400" b="1" dirty="0" smtClean="0">
                <a:latin typeface="Candara" pitchFamily="34" charset="0"/>
              </a:rPr>
              <a:t>descending colon </a:t>
            </a:r>
            <a:r>
              <a:rPr lang="en-US" sz="2400" dirty="0" smtClean="0">
                <a:latin typeface="Candara" pitchFamily="34" charset="0"/>
              </a:rPr>
              <a:t>is about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10 in. (25 cm) </a:t>
            </a:r>
            <a:r>
              <a:rPr lang="en-US" sz="2400" dirty="0" smtClean="0">
                <a:latin typeface="Candara" pitchFamily="34" charset="0"/>
              </a:rPr>
              <a:t>long and lies in the left upper and lower quadrants </a:t>
            </a:r>
          </a:p>
          <a:p>
            <a:pPr algn="l">
              <a:buFont typeface="Wingdings" pitchFamily="2" charset="2"/>
              <a:buChar char="v"/>
            </a:pPr>
            <a:endParaRPr lang="en-US" sz="2400" dirty="0" smtClean="0">
              <a:latin typeface="Candara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dirty="0" smtClean="0">
                <a:latin typeface="Candara" pitchFamily="34" charset="0"/>
              </a:rPr>
              <a:t> It extends downward from the </a:t>
            </a:r>
            <a:r>
              <a:rPr lang="en-US" sz="2400" b="1" dirty="0" smtClean="0">
                <a:latin typeface="Candara" pitchFamily="34" charset="0"/>
              </a:rPr>
              <a:t>left colic flexure</a:t>
            </a:r>
            <a:r>
              <a:rPr lang="en-US" sz="2400" dirty="0" smtClean="0">
                <a:latin typeface="Candara" pitchFamily="34" charset="0"/>
              </a:rPr>
              <a:t>, to the </a:t>
            </a:r>
            <a:r>
              <a:rPr lang="en-US" sz="2400" b="1" dirty="0" smtClean="0">
                <a:latin typeface="Candara" pitchFamily="34" charset="0"/>
              </a:rPr>
              <a:t>pelvic brim</a:t>
            </a:r>
            <a:r>
              <a:rPr lang="en-US" sz="2400" dirty="0" smtClean="0">
                <a:latin typeface="Candara" pitchFamily="34" charset="0"/>
              </a:rPr>
              <a:t>, where it becomes continuous with </a:t>
            </a:r>
            <a:r>
              <a:rPr lang="en-US" sz="2400" b="1" dirty="0" smtClean="0">
                <a:solidFill>
                  <a:srgbClr val="0033CC"/>
                </a:solidFill>
                <a:latin typeface="Candara" pitchFamily="34" charset="0"/>
              </a:rPr>
              <a:t>the sigmoid colon</a:t>
            </a:r>
          </a:p>
          <a:p>
            <a:pPr algn="l">
              <a:buFont typeface="Wingdings" pitchFamily="2" charset="2"/>
              <a:buChar char="v"/>
            </a:pPr>
            <a:endParaRPr lang="en-US" sz="2400" dirty="0" smtClean="0">
              <a:latin typeface="Candara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dirty="0" smtClean="0">
                <a:latin typeface="Candara" pitchFamily="34" charset="0"/>
              </a:rPr>
              <a:t>The peritoneum covers </a:t>
            </a:r>
            <a:r>
              <a:rPr lang="en-US" sz="2400" b="1" dirty="0" smtClean="0">
                <a:latin typeface="Candara" pitchFamily="34" charset="0"/>
              </a:rPr>
              <a:t>the front </a:t>
            </a:r>
            <a:r>
              <a:rPr lang="en-US" sz="2400" dirty="0" smtClean="0">
                <a:latin typeface="Candara" pitchFamily="34" charset="0"/>
              </a:rPr>
              <a:t>and the </a:t>
            </a:r>
            <a:r>
              <a:rPr lang="en-US" sz="2400" b="1" dirty="0" smtClean="0">
                <a:latin typeface="Candara" pitchFamily="34" charset="0"/>
              </a:rPr>
              <a:t>sides</a:t>
            </a:r>
            <a:r>
              <a:rPr lang="en-US" sz="2400" dirty="0" smtClean="0">
                <a:latin typeface="Candara" pitchFamily="34" charset="0"/>
              </a:rPr>
              <a:t> and binds it to the </a:t>
            </a:r>
            <a:r>
              <a:rPr lang="en-US" sz="2400" b="1" dirty="0" smtClean="0">
                <a:latin typeface="Candara" pitchFamily="34" charset="0"/>
              </a:rPr>
              <a:t>posterior abdominal wall</a:t>
            </a:r>
            <a:endParaRPr lang="en-US" sz="2400" dirty="0">
              <a:latin typeface="Candara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3125" r="22070" b="17499"/>
          <a:stretch>
            <a:fillRect/>
          </a:stretch>
        </p:blipFill>
        <p:spPr bwMode="auto">
          <a:xfrm>
            <a:off x="9885404" y="4114800"/>
            <a:ext cx="1991515" cy="1842151"/>
          </a:xfrm>
          <a:prstGeom prst="rect">
            <a:avLst/>
          </a:prstGeom>
          <a:noFill/>
          <a:ln w="57150">
            <a:solidFill>
              <a:srgbClr val="00CC00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Tuesday 25  February  2020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29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0033CC"/>
                </a:solidFill>
              </a:rPr>
              <a:t>Dr Aiman Q AL Maathidy</a:t>
            </a:r>
            <a:endParaRPr lang="en-US" b="1" dirty="0">
              <a:solidFill>
                <a:srgbClr val="0033CC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 l="39239" t="20834" r="22694" b="10417"/>
          <a:stretch>
            <a:fillRect/>
          </a:stretch>
        </p:blipFill>
        <p:spPr bwMode="auto">
          <a:xfrm>
            <a:off x="3733800" y="1066800"/>
            <a:ext cx="4953000" cy="5029200"/>
          </a:xfrm>
          <a:prstGeom prst="rect">
            <a:avLst/>
          </a:prstGeom>
          <a:noFill/>
          <a:ln w="76200">
            <a:solidFill>
              <a:srgbClr val="00CC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152400"/>
            <a:ext cx="3124200" cy="523220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i="1" dirty="0" smtClean="0">
                <a:solidFill>
                  <a:srgbClr val="FF0000"/>
                </a:solidFill>
                <a:latin typeface="Candara" pitchFamily="34" charset="0"/>
              </a:rPr>
              <a:t>Jejunum and Ileum</a:t>
            </a:r>
            <a:endParaRPr lang="en-US" sz="28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76200" y="685800"/>
            <a:ext cx="9448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>
                <a:latin typeface="Candara" pitchFamily="34" charset="0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  <a:latin typeface="Candara" pitchFamily="34" charset="0"/>
              </a:rPr>
              <a:t>The root of the mesentery</a:t>
            </a:r>
          </a:p>
          <a:p>
            <a:pPr algn="l"/>
            <a:r>
              <a:rPr lang="en-US" sz="2400" b="1" dirty="0" smtClean="0">
                <a:solidFill>
                  <a:srgbClr val="7030A0"/>
                </a:solidFill>
                <a:latin typeface="Candara" pitchFamily="34" charset="0"/>
              </a:rPr>
              <a:t> </a:t>
            </a:r>
            <a:r>
              <a:rPr lang="en-US" sz="2400" dirty="0" smtClean="0">
                <a:latin typeface="Candara" pitchFamily="34" charset="0"/>
              </a:rPr>
              <a:t>permits the entrance and exit of the branches of the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superior mesenteric artery </a:t>
            </a:r>
            <a:r>
              <a:rPr lang="en-US" sz="2400" b="1" dirty="0" smtClean="0">
                <a:latin typeface="Candara" pitchFamily="34" charset="0"/>
              </a:rPr>
              <a:t>and </a:t>
            </a:r>
            <a:r>
              <a:rPr lang="en-US" sz="2400" b="1" dirty="0" smtClean="0">
                <a:solidFill>
                  <a:srgbClr val="0033CC"/>
                </a:solidFill>
                <a:latin typeface="Candara" pitchFamily="34" charset="0"/>
              </a:rPr>
              <a:t>vein</a:t>
            </a:r>
            <a:r>
              <a:rPr lang="en-US" sz="2400" b="1" dirty="0" smtClean="0">
                <a:latin typeface="Candara" pitchFamily="34" charset="0"/>
              </a:rPr>
              <a:t>, </a:t>
            </a:r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lymph vessels</a:t>
            </a:r>
            <a:r>
              <a:rPr lang="en-US" sz="2400" dirty="0" smtClean="0">
                <a:latin typeface="Candara" pitchFamily="34" charset="0"/>
              </a:rPr>
              <a:t>, and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nerves</a:t>
            </a:r>
            <a:r>
              <a:rPr lang="en-US" sz="2400" dirty="0" smtClean="0">
                <a:latin typeface="Candara" pitchFamily="34" charset="0"/>
              </a:rPr>
              <a:t> into the space between the </a:t>
            </a:r>
            <a:r>
              <a:rPr lang="en-US" sz="2400" b="1" dirty="0" smtClean="0">
                <a:solidFill>
                  <a:srgbClr val="0033CC"/>
                </a:solidFill>
                <a:latin typeface="Candara" pitchFamily="34" charset="0"/>
              </a:rPr>
              <a:t>two layers of peritoneum forming the mesentery</a:t>
            </a:r>
            <a:endParaRPr lang="ar-IQ" sz="2400" b="1" dirty="0">
              <a:solidFill>
                <a:srgbClr val="0033CC"/>
              </a:solidFill>
              <a:latin typeface="Candar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16875" r="25000" b="50312"/>
          <a:stretch>
            <a:fillRect/>
          </a:stretch>
        </p:blipFill>
        <p:spPr bwMode="auto">
          <a:xfrm>
            <a:off x="95973" y="3886200"/>
            <a:ext cx="4247869" cy="2440579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629400" y="2286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Tuesday 25  February  2020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00800" y="65532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3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943600" y="0"/>
            <a:ext cx="2895600" cy="365125"/>
          </a:xfrm>
        </p:spPr>
        <p:txBody>
          <a:bodyPr/>
          <a:lstStyle/>
          <a:p>
            <a:r>
              <a:rPr lang="nl-NL" b="1" dirty="0" smtClean="0">
                <a:solidFill>
                  <a:srgbClr val="FF0000"/>
                </a:solidFill>
              </a:rPr>
              <a:t>Dr Aiman Q AL Maathidy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2770" name="Picture 2" descr="http://med.uc.edu/labmanuals/ga/GI%20AND%20NUTRITION/index_files/image033.jpg"/>
          <p:cNvPicPr>
            <a:picLocks noChangeAspect="1" noChangeArrowheads="1"/>
          </p:cNvPicPr>
          <p:nvPr/>
        </p:nvPicPr>
        <p:blipFill>
          <a:blip r:embed="rId3" cstate="print"/>
          <a:srcRect b="24800"/>
          <a:stretch>
            <a:fillRect/>
          </a:stretch>
        </p:blipFill>
        <p:spPr bwMode="auto">
          <a:xfrm>
            <a:off x="4572000" y="2286000"/>
            <a:ext cx="4419600" cy="4327525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76200"/>
            <a:ext cx="2941831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Descending Colon</a:t>
            </a:r>
            <a:endParaRPr lang="en-US" sz="28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76200" y="609600"/>
            <a:ext cx="864399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Anteriorly:</a:t>
            </a:r>
            <a:r>
              <a:rPr lang="en-US" sz="2400" dirty="0" smtClean="0">
                <a:latin typeface="Candara" pitchFamily="34" charset="0"/>
              </a:rPr>
              <a:t> </a:t>
            </a:r>
            <a:r>
              <a:rPr lang="en-US" sz="2400" b="1" dirty="0" smtClean="0">
                <a:latin typeface="Candara" pitchFamily="34" charset="0"/>
              </a:rPr>
              <a:t>Coils of small intestine</a:t>
            </a:r>
            <a:r>
              <a:rPr lang="en-US" sz="2400" dirty="0" smtClean="0">
                <a:latin typeface="Candara" pitchFamily="34" charset="0"/>
              </a:rPr>
              <a:t>, the </a:t>
            </a:r>
            <a:r>
              <a:rPr lang="en-US" sz="2400" b="1" dirty="0" smtClean="0">
                <a:latin typeface="Candara" pitchFamily="34" charset="0"/>
              </a:rPr>
              <a:t>greater omentum</a:t>
            </a:r>
            <a:r>
              <a:rPr lang="en-US" sz="2400" dirty="0" smtClean="0">
                <a:latin typeface="Candara" pitchFamily="34" charset="0"/>
              </a:rPr>
              <a:t>, and the </a:t>
            </a:r>
            <a:r>
              <a:rPr lang="en-US" sz="2400" b="1" dirty="0" smtClean="0">
                <a:latin typeface="Candara" pitchFamily="34" charset="0"/>
              </a:rPr>
              <a:t>anterior abdominal wall </a:t>
            </a:r>
          </a:p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Posteriorly:</a:t>
            </a:r>
            <a:r>
              <a:rPr lang="en-US" sz="2400" dirty="0" smtClean="0">
                <a:latin typeface="Candara" pitchFamily="34" charset="0"/>
              </a:rPr>
              <a:t> The </a:t>
            </a:r>
            <a:r>
              <a:rPr lang="en-US" sz="2400" b="1" dirty="0" smtClean="0">
                <a:latin typeface="Candara" pitchFamily="34" charset="0"/>
              </a:rPr>
              <a:t>lateral border of the left kidney</a:t>
            </a:r>
            <a:r>
              <a:rPr lang="en-US" sz="2400" dirty="0" smtClean="0">
                <a:latin typeface="Candara" pitchFamily="34" charset="0"/>
              </a:rPr>
              <a:t>, the origin of </a:t>
            </a:r>
            <a:r>
              <a:rPr lang="en-US" sz="2400" b="1" dirty="0" smtClean="0">
                <a:latin typeface="Candara" pitchFamily="34" charset="0"/>
              </a:rPr>
              <a:t>the </a:t>
            </a:r>
            <a:r>
              <a:rPr lang="en-US" sz="2400" b="1" dirty="0" err="1" smtClean="0">
                <a:latin typeface="Candara" pitchFamily="34" charset="0"/>
              </a:rPr>
              <a:t>transversus</a:t>
            </a:r>
            <a:r>
              <a:rPr lang="en-US" sz="2400" b="1" dirty="0" smtClean="0">
                <a:latin typeface="Candara" pitchFamily="34" charset="0"/>
              </a:rPr>
              <a:t> abdominis muscle</a:t>
            </a:r>
            <a:r>
              <a:rPr lang="en-US" sz="2400" dirty="0" smtClean="0">
                <a:latin typeface="Candara" pitchFamily="34" charset="0"/>
              </a:rPr>
              <a:t>, the </a:t>
            </a:r>
            <a:r>
              <a:rPr lang="en-US" sz="2400" b="1" dirty="0" err="1" smtClean="0">
                <a:latin typeface="Candara" pitchFamily="34" charset="0"/>
              </a:rPr>
              <a:t>quadratus</a:t>
            </a:r>
            <a:r>
              <a:rPr lang="en-US" sz="2400" b="1" dirty="0" smtClean="0">
                <a:latin typeface="Candara" pitchFamily="34" charset="0"/>
              </a:rPr>
              <a:t> </a:t>
            </a:r>
            <a:r>
              <a:rPr lang="en-US" sz="2400" b="1" dirty="0" err="1" smtClean="0">
                <a:latin typeface="Candara" pitchFamily="34" charset="0"/>
              </a:rPr>
              <a:t>lumborum</a:t>
            </a:r>
            <a:r>
              <a:rPr lang="en-US" sz="2400" b="1" dirty="0" smtClean="0">
                <a:latin typeface="Candara" pitchFamily="34" charset="0"/>
              </a:rPr>
              <a:t>,</a:t>
            </a:r>
            <a:r>
              <a:rPr lang="en-US" sz="2400" dirty="0" smtClean="0">
                <a:latin typeface="Candara" pitchFamily="34" charset="0"/>
              </a:rPr>
              <a:t> </a:t>
            </a:r>
            <a:r>
              <a:rPr lang="en-US" sz="2400" b="1" dirty="0" smtClean="0">
                <a:latin typeface="Candara" pitchFamily="34" charset="0"/>
              </a:rPr>
              <a:t>the iliac crest</a:t>
            </a:r>
            <a:r>
              <a:rPr lang="en-US" sz="2400" dirty="0" smtClean="0">
                <a:latin typeface="Candara" pitchFamily="34" charset="0"/>
              </a:rPr>
              <a:t>, </a:t>
            </a:r>
            <a:r>
              <a:rPr lang="en-US" sz="2400" b="1" dirty="0" smtClean="0">
                <a:latin typeface="Candara" pitchFamily="34" charset="0"/>
              </a:rPr>
              <a:t>the iliacus</a:t>
            </a:r>
            <a:r>
              <a:rPr lang="en-US" sz="2400" dirty="0" smtClean="0">
                <a:latin typeface="Candara" pitchFamily="34" charset="0"/>
              </a:rPr>
              <a:t>, and the </a:t>
            </a:r>
            <a:r>
              <a:rPr lang="en-US" sz="2400" b="1" dirty="0" smtClean="0">
                <a:latin typeface="Candara" pitchFamily="34" charset="0"/>
              </a:rPr>
              <a:t>left psoas</a:t>
            </a:r>
            <a:r>
              <a:rPr lang="en-US" sz="2400" dirty="0" smtClean="0">
                <a:latin typeface="Candara" pitchFamily="34" charset="0"/>
              </a:rPr>
              <a:t>. The </a:t>
            </a:r>
            <a:r>
              <a:rPr lang="en-US" sz="2400" b="1" dirty="0" smtClean="0">
                <a:latin typeface="Candara" pitchFamily="34" charset="0"/>
              </a:rPr>
              <a:t>iliohypogastric</a:t>
            </a:r>
            <a:r>
              <a:rPr lang="en-US" sz="2400" dirty="0" smtClean="0">
                <a:latin typeface="Candara" pitchFamily="34" charset="0"/>
              </a:rPr>
              <a:t> and the </a:t>
            </a:r>
            <a:r>
              <a:rPr lang="en-US" sz="2400" b="1" dirty="0" smtClean="0">
                <a:latin typeface="Candara" pitchFamily="34" charset="0"/>
              </a:rPr>
              <a:t>ilioinguinal nerves</a:t>
            </a:r>
            <a:r>
              <a:rPr lang="en-US" sz="2400" dirty="0" smtClean="0">
                <a:latin typeface="Candara" pitchFamily="34" charset="0"/>
              </a:rPr>
              <a:t>, the </a:t>
            </a:r>
            <a:r>
              <a:rPr lang="en-US" sz="2400" b="1" dirty="0" smtClean="0">
                <a:latin typeface="Candara" pitchFamily="34" charset="0"/>
              </a:rPr>
              <a:t>lateral cutaneous nerve of the thigh</a:t>
            </a:r>
            <a:r>
              <a:rPr lang="en-US" sz="2400" dirty="0" smtClean="0">
                <a:latin typeface="Candara" pitchFamily="34" charset="0"/>
              </a:rPr>
              <a:t>, and the </a:t>
            </a:r>
            <a:r>
              <a:rPr lang="en-US" sz="2400" b="1" dirty="0" smtClean="0">
                <a:latin typeface="Candara" pitchFamily="34" charset="0"/>
              </a:rPr>
              <a:t>femoral nerve </a:t>
            </a:r>
            <a:r>
              <a:rPr lang="en-US" sz="2400" dirty="0" smtClean="0">
                <a:latin typeface="Candara" pitchFamily="34" charset="0"/>
              </a:rPr>
              <a:t>also lie posteriorly.</a:t>
            </a:r>
            <a:endParaRPr lang="en-US" sz="2400" dirty="0">
              <a:latin typeface="Candara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7812" r="22070" b="16562"/>
          <a:stretch>
            <a:fillRect/>
          </a:stretch>
        </p:blipFill>
        <p:spPr bwMode="auto">
          <a:xfrm>
            <a:off x="4648200" y="3276600"/>
            <a:ext cx="4091288" cy="3433758"/>
          </a:xfrm>
          <a:prstGeom prst="rect">
            <a:avLst/>
          </a:prstGeom>
          <a:noFill/>
          <a:ln w="76200">
            <a:solidFill>
              <a:srgbClr val="00CC00"/>
            </a:solidFill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31250" t="16250" r="22461" b="13437"/>
          <a:stretch>
            <a:fillRect/>
          </a:stretch>
        </p:blipFill>
        <p:spPr bwMode="auto">
          <a:xfrm>
            <a:off x="184742" y="3276600"/>
            <a:ext cx="3853858" cy="3456014"/>
          </a:xfrm>
          <a:prstGeom prst="rect">
            <a:avLst/>
          </a:prstGeom>
          <a:noFill/>
          <a:ln w="76200">
            <a:solidFill>
              <a:srgbClr val="00CC00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7162800" y="2286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Tuesday 25  February  2020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30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553200" y="15875"/>
            <a:ext cx="2895600" cy="365125"/>
          </a:xfrm>
        </p:spPr>
        <p:txBody>
          <a:bodyPr/>
          <a:lstStyle/>
          <a:p>
            <a:r>
              <a:rPr lang="nl-NL" b="1" dirty="0" smtClean="0">
                <a:solidFill>
                  <a:srgbClr val="0033CC"/>
                </a:solidFill>
              </a:rPr>
              <a:t>Dr Aiman Q AL Maathidy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10000" y="76200"/>
            <a:ext cx="1619354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Relations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1132344"/>
            <a:ext cx="3505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Lymph Drainage</a:t>
            </a:r>
          </a:p>
          <a:p>
            <a:pPr algn="l"/>
            <a:endParaRPr lang="en-US" sz="2400" b="1" dirty="0" smtClean="0">
              <a:solidFill>
                <a:srgbClr val="00CC00"/>
              </a:solidFill>
              <a:latin typeface="Candara" pitchFamily="34" charset="0"/>
            </a:endParaRPr>
          </a:p>
          <a:p>
            <a:pPr algn="l"/>
            <a:r>
              <a:rPr lang="en-US" sz="2400" dirty="0" smtClean="0">
                <a:latin typeface="Candara" pitchFamily="34" charset="0"/>
              </a:rPr>
              <a:t>Lymph drains into the colic lymph nodes and </a:t>
            </a:r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the inferior mesenteric nodes</a:t>
            </a:r>
            <a:r>
              <a:rPr lang="en-US" sz="2400" b="1" dirty="0" smtClean="0">
                <a:solidFill>
                  <a:srgbClr val="0033CC"/>
                </a:solidFill>
                <a:latin typeface="Candara" pitchFamily="34" charset="0"/>
              </a:rPr>
              <a:t> </a:t>
            </a:r>
            <a:r>
              <a:rPr lang="en-US" sz="2400" dirty="0" smtClean="0">
                <a:latin typeface="Candara" pitchFamily="34" charset="0"/>
              </a:rPr>
              <a:t>around the origin of the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inferior mesenteric artery</a:t>
            </a:r>
            <a:r>
              <a:rPr lang="en-US" sz="2400" dirty="0" smtClean="0">
                <a:latin typeface="Candara" pitchFamily="34" charset="0"/>
              </a:rPr>
              <a:t>.</a:t>
            </a:r>
          </a:p>
          <a:p>
            <a:pPr algn="l"/>
            <a:endParaRPr lang="en-US" sz="2400" dirty="0">
              <a:latin typeface="Candara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76200" y="228600"/>
            <a:ext cx="2941831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Descending Colon</a:t>
            </a:r>
            <a:endParaRPr lang="en-US" sz="28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Tuesday 25  February  2020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0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31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-152400" y="6172200"/>
            <a:ext cx="2895600" cy="365125"/>
          </a:xfrm>
        </p:spPr>
        <p:txBody>
          <a:bodyPr/>
          <a:lstStyle/>
          <a:p>
            <a:r>
              <a:rPr lang="nl-NL" b="1" dirty="0" smtClean="0">
                <a:solidFill>
                  <a:srgbClr val="0033CC"/>
                </a:solidFill>
              </a:rPr>
              <a:t>Dr Aiman Q AL Maathidy</a:t>
            </a:r>
            <a:endParaRPr lang="en-US" b="1" dirty="0">
              <a:solidFill>
                <a:srgbClr val="0033CC"/>
              </a:solidFill>
            </a:endParaRPr>
          </a:p>
        </p:txBody>
      </p:sp>
      <p:pic>
        <p:nvPicPr>
          <p:cNvPr id="9" name="Picture 2" descr="Image result for Lymph Drainage of transverse colon"/>
          <p:cNvPicPr>
            <a:picLocks noChangeAspect="1" noChangeArrowheads="1"/>
          </p:cNvPicPr>
          <p:nvPr/>
        </p:nvPicPr>
        <p:blipFill>
          <a:blip r:embed="rId2" cstate="print"/>
          <a:srcRect l="53370" t="11538"/>
          <a:stretch>
            <a:fillRect/>
          </a:stretch>
        </p:blipFill>
        <p:spPr bwMode="auto">
          <a:xfrm>
            <a:off x="4114800" y="228600"/>
            <a:ext cx="4876800" cy="6418981"/>
          </a:xfrm>
          <a:prstGeom prst="rect">
            <a:avLst/>
          </a:prstGeom>
          <a:noFill/>
          <a:ln w="76200">
            <a:solidFill>
              <a:srgbClr val="0033CC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152400" y="152400"/>
            <a:ext cx="2622834" cy="584775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Sigmoid Colon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76200" y="838200"/>
            <a:ext cx="3886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dirty="0" smtClean="0">
                <a:latin typeface="Candara" pitchFamily="34" charset="0"/>
              </a:rPr>
              <a:t>The sigmoid colon, is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10 to 15 in. (25 to 38 cm)</a:t>
            </a:r>
            <a:r>
              <a:rPr lang="en-US" sz="2400" dirty="0" smtClean="0">
                <a:solidFill>
                  <a:srgbClr val="FF0000"/>
                </a:solidFill>
                <a:latin typeface="Candara" pitchFamily="34" charset="0"/>
              </a:rPr>
              <a:t> </a:t>
            </a:r>
            <a:r>
              <a:rPr lang="en-US" sz="2400" dirty="0" smtClean="0">
                <a:latin typeface="Candara" pitchFamily="34" charset="0"/>
              </a:rPr>
              <a:t>characterized by </a:t>
            </a:r>
            <a:r>
              <a:rPr lang="en-US" sz="2400" b="1" dirty="0" smtClean="0">
                <a:latin typeface="Candara" pitchFamily="34" charset="0"/>
              </a:rPr>
              <a:t>its S-shaped </a:t>
            </a:r>
            <a:r>
              <a:rPr lang="en-US" sz="2400" dirty="0" smtClean="0">
                <a:latin typeface="Candara" pitchFamily="34" charset="0"/>
              </a:rPr>
              <a:t>loop of variable length, links the </a:t>
            </a:r>
            <a:r>
              <a:rPr lang="en-US" sz="2400" b="1" dirty="0" smtClean="0">
                <a:latin typeface="Candara" pitchFamily="34" charset="0"/>
              </a:rPr>
              <a:t>descending colon and the rectum.</a:t>
            </a:r>
          </a:p>
          <a:p>
            <a:pPr algn="l">
              <a:buFont typeface="Wingdings" pitchFamily="2" charset="2"/>
              <a:buChar char="v"/>
            </a:pPr>
            <a:endParaRPr lang="en-US" sz="2400" b="1" dirty="0" smtClean="0">
              <a:latin typeface="Candara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dirty="0" smtClean="0">
                <a:latin typeface="Candara" pitchFamily="34" charset="0"/>
              </a:rPr>
              <a:t>The sigmoid colon extends from </a:t>
            </a:r>
            <a:r>
              <a:rPr lang="en-US" sz="2400" b="1" dirty="0" smtClean="0">
                <a:solidFill>
                  <a:srgbClr val="0033CC"/>
                </a:solidFill>
                <a:latin typeface="Candara" pitchFamily="34" charset="0"/>
              </a:rPr>
              <a:t>the iliac fossa </a:t>
            </a:r>
            <a:r>
              <a:rPr lang="en-US" sz="2400" b="1" dirty="0" smtClean="0">
                <a:latin typeface="Candara" pitchFamily="34" charset="0"/>
              </a:rPr>
              <a:t>to </a:t>
            </a:r>
            <a:r>
              <a:rPr lang="en-US" sz="2400" b="1" dirty="0" smtClean="0">
                <a:solidFill>
                  <a:srgbClr val="0033CC"/>
                </a:solidFill>
                <a:latin typeface="Candara" pitchFamily="34" charset="0"/>
              </a:rPr>
              <a:t>the third sacral (S3) vertebra</a:t>
            </a:r>
            <a:r>
              <a:rPr lang="en-US" sz="2400" dirty="0" smtClean="0">
                <a:latin typeface="Candara" pitchFamily="34" charset="0"/>
              </a:rPr>
              <a:t>, where it joins the rectum.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8125" t="14062" r="28515" b="25937"/>
          <a:stretch>
            <a:fillRect/>
          </a:stretch>
        </p:blipFill>
        <p:spPr bwMode="auto">
          <a:xfrm>
            <a:off x="9372600" y="2057400"/>
            <a:ext cx="3259931" cy="281940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Tuesday 25  February  2020</a:t>
            </a:r>
            <a:endParaRPr lang="en-US" b="1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820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32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smtClean="0">
                <a:solidFill>
                  <a:srgbClr val="0033CC"/>
                </a:solidFill>
              </a:rPr>
              <a:t>Dr Aiman Q AL Maathidy</a:t>
            </a:r>
            <a:endParaRPr lang="en-US" b="1">
              <a:solidFill>
                <a:srgbClr val="0033C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5493603"/>
            <a:ext cx="838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dirty="0" smtClean="0">
                <a:latin typeface="Candara" pitchFamily="34" charset="0"/>
              </a:rPr>
              <a:t>The termination of </a:t>
            </a:r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the teniae coli,</a:t>
            </a:r>
            <a:r>
              <a:rPr lang="en-US" sz="2400" b="1" dirty="0" smtClean="0">
                <a:latin typeface="Candara" pitchFamily="34" charset="0"/>
              </a:rPr>
              <a:t> </a:t>
            </a:r>
            <a:r>
              <a:rPr lang="en-US" sz="2400" dirty="0" smtClean="0">
                <a:latin typeface="Candara" pitchFamily="34" charset="0"/>
              </a:rPr>
              <a:t>approximately </a:t>
            </a:r>
            <a:r>
              <a:rPr lang="en-US" sz="2400" b="1" dirty="0" smtClean="0">
                <a:solidFill>
                  <a:srgbClr val="0033CC"/>
                </a:solidFill>
                <a:latin typeface="Candara" pitchFamily="34" charset="0"/>
              </a:rPr>
              <a:t>15 cm from the anus</a:t>
            </a:r>
            <a:r>
              <a:rPr lang="en-US" sz="2400" dirty="0" smtClean="0">
                <a:latin typeface="Candara" pitchFamily="34" charset="0"/>
              </a:rPr>
              <a:t>, indicates the </a:t>
            </a:r>
            <a:r>
              <a:rPr lang="en-US" sz="2400" b="1" dirty="0" err="1" smtClean="0">
                <a:solidFill>
                  <a:srgbClr val="FF0000"/>
                </a:solidFill>
                <a:latin typeface="Candara" pitchFamily="34" charset="0"/>
              </a:rPr>
              <a:t>rectosigmoid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 junction</a:t>
            </a:r>
            <a:endParaRPr lang="ar-IQ" sz="24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pic>
        <p:nvPicPr>
          <p:cNvPr id="7170" name="Picture 2" descr="Image result for Sigmoid Col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676400"/>
            <a:ext cx="5095119" cy="3322904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762000"/>
            <a:ext cx="3886200" cy="1938992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Anteriorly:</a:t>
            </a:r>
            <a:r>
              <a:rPr lang="en-US" sz="2400" dirty="0" smtClean="0">
                <a:latin typeface="Candara" pitchFamily="34" charset="0"/>
              </a:rPr>
              <a:t> </a:t>
            </a:r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In the male</a:t>
            </a:r>
            <a:r>
              <a:rPr lang="en-US" sz="2400" dirty="0" smtClean="0">
                <a:latin typeface="Candara" pitchFamily="34" charset="0"/>
              </a:rPr>
              <a:t>, the </a:t>
            </a:r>
            <a:r>
              <a:rPr lang="en-US" sz="2400" b="1" dirty="0" smtClean="0">
                <a:latin typeface="Candara" pitchFamily="34" charset="0"/>
              </a:rPr>
              <a:t>urinary bladder</a:t>
            </a:r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; in the female</a:t>
            </a:r>
            <a:r>
              <a:rPr lang="en-US" sz="2400" dirty="0" smtClean="0">
                <a:latin typeface="Candara" pitchFamily="34" charset="0"/>
              </a:rPr>
              <a:t>, the </a:t>
            </a:r>
            <a:r>
              <a:rPr lang="en-US" sz="2400" b="1" dirty="0" smtClean="0">
                <a:latin typeface="Candara" pitchFamily="34" charset="0"/>
              </a:rPr>
              <a:t>posterior surface of the uterus and the upper part of the vagina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9400" y="2286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Tuesday 25  February  2020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" y="655320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33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248400" y="0"/>
            <a:ext cx="2895600" cy="365125"/>
          </a:xfrm>
        </p:spPr>
        <p:txBody>
          <a:bodyPr/>
          <a:lstStyle/>
          <a:p>
            <a:r>
              <a:rPr lang="nl-NL" b="1" smtClean="0">
                <a:solidFill>
                  <a:srgbClr val="0033CC"/>
                </a:solidFill>
              </a:rPr>
              <a:t>Dr Aiman Q AL Maathidy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مستطيل 2"/>
          <p:cNvSpPr/>
          <p:nvPr/>
        </p:nvSpPr>
        <p:spPr>
          <a:xfrm>
            <a:off x="152400" y="152400"/>
            <a:ext cx="2412840" cy="523220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Sigmoid Colon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2187" r="26171" b="20312"/>
          <a:stretch>
            <a:fillRect/>
          </a:stretch>
        </p:blipFill>
        <p:spPr bwMode="auto">
          <a:xfrm>
            <a:off x="228600" y="2819400"/>
            <a:ext cx="3940174" cy="3886200"/>
          </a:xfrm>
          <a:prstGeom prst="rect">
            <a:avLst/>
          </a:prstGeom>
          <a:noFill/>
          <a:ln w="57150">
            <a:solidFill>
              <a:srgbClr val="00CC00"/>
            </a:solidFill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31055" t="21562" r="22070" b="17500"/>
          <a:stretch>
            <a:fillRect/>
          </a:stretch>
        </p:blipFill>
        <p:spPr bwMode="auto">
          <a:xfrm>
            <a:off x="4343400" y="2819400"/>
            <a:ext cx="4689229" cy="3810000"/>
          </a:xfrm>
          <a:prstGeom prst="rect">
            <a:avLst/>
          </a:prstGeom>
          <a:noFill/>
          <a:ln w="57150">
            <a:solidFill>
              <a:srgbClr val="00CC00"/>
            </a:solidFill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4495800" y="728008"/>
            <a:ext cx="4572000" cy="1938992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Posteriorly: </a:t>
            </a:r>
            <a:r>
              <a:rPr lang="en-US" sz="2400" b="1" dirty="0" smtClean="0">
                <a:latin typeface="Candara" pitchFamily="34" charset="0"/>
              </a:rPr>
              <a:t>The rectum and the sacrum. </a:t>
            </a:r>
          </a:p>
          <a:p>
            <a:pPr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7030A0"/>
                </a:solidFill>
                <a:latin typeface="Candara" pitchFamily="34" charset="0"/>
              </a:rPr>
              <a:t>The sigmoid colon is also related to the lower coils of the terminal part of the ileum</a:t>
            </a:r>
            <a:endParaRPr lang="en-GB" sz="2400" dirty="0"/>
          </a:p>
        </p:txBody>
      </p:sp>
      <p:sp>
        <p:nvSpPr>
          <p:cNvPr id="12" name="Rectangle 11"/>
          <p:cNvSpPr/>
          <p:nvPr/>
        </p:nvSpPr>
        <p:spPr>
          <a:xfrm>
            <a:off x="3048000" y="152400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Relations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6200" y="762000"/>
            <a:ext cx="8991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>
                <a:latin typeface="Candara" pitchFamily="34" charset="0"/>
              </a:rPr>
              <a:t>The sigmoid colon usually has </a:t>
            </a:r>
            <a:r>
              <a:rPr lang="en-US" sz="2400" b="1" dirty="0" smtClean="0">
                <a:latin typeface="Candara" pitchFamily="34" charset="0"/>
              </a:rPr>
              <a:t>a long mesentery</a:t>
            </a:r>
            <a:r>
              <a:rPr lang="en-US" sz="2400" dirty="0" smtClean="0">
                <a:latin typeface="Candara" pitchFamily="34" charset="0"/>
              </a:rPr>
              <a:t>—</a:t>
            </a:r>
            <a:r>
              <a:rPr lang="en-US" sz="2400" b="1" dirty="0" smtClean="0">
                <a:solidFill>
                  <a:srgbClr val="51DA46"/>
                </a:solidFill>
                <a:latin typeface="Candara" pitchFamily="34" charset="0"/>
              </a:rPr>
              <a:t>the </a:t>
            </a:r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sigmoid mesocolon</a:t>
            </a:r>
            <a:r>
              <a:rPr lang="en-US" sz="2400" dirty="0" smtClean="0">
                <a:solidFill>
                  <a:srgbClr val="00CC00"/>
                </a:solidFill>
                <a:latin typeface="Candara" pitchFamily="34" charset="0"/>
              </a:rPr>
              <a:t> </a:t>
            </a:r>
            <a:r>
              <a:rPr lang="en-US" sz="2400" dirty="0" smtClean="0">
                <a:latin typeface="Candara" pitchFamily="34" charset="0"/>
              </a:rPr>
              <a:t>and</a:t>
            </a:r>
            <a:r>
              <a:rPr lang="en-US" sz="2400" dirty="0" smtClean="0">
                <a:solidFill>
                  <a:srgbClr val="00CC00"/>
                </a:solidFill>
                <a:latin typeface="Candara" pitchFamily="34" charset="0"/>
              </a:rPr>
              <a:t> </a:t>
            </a:r>
            <a:r>
              <a:rPr lang="en-US" sz="2400" dirty="0" smtClean="0">
                <a:latin typeface="Candara" pitchFamily="34" charset="0"/>
              </a:rPr>
              <a:t>therefore has considerable </a:t>
            </a:r>
            <a:r>
              <a:rPr lang="en-US" sz="2400" b="1" dirty="0" smtClean="0">
                <a:latin typeface="Candara" pitchFamily="34" charset="0"/>
              </a:rPr>
              <a:t>freedom of movement</a:t>
            </a:r>
            <a:r>
              <a:rPr lang="en-US" sz="2400" dirty="0" smtClean="0">
                <a:latin typeface="Candara" pitchFamily="34" charset="0"/>
              </a:rPr>
              <a:t>, especially its middle part.  </a:t>
            </a:r>
          </a:p>
          <a:p>
            <a:pPr algn="l"/>
            <a:r>
              <a:rPr lang="en-US" sz="2400" dirty="0" smtClean="0">
                <a:latin typeface="Candara" pitchFamily="34" charset="0"/>
              </a:rPr>
              <a:t>The </a:t>
            </a:r>
            <a:r>
              <a:rPr lang="en-US" sz="2400" b="1" dirty="0" smtClean="0">
                <a:latin typeface="Candara" pitchFamily="34" charset="0"/>
              </a:rPr>
              <a:t>root of the sigmoid mesocolon </a:t>
            </a:r>
            <a:r>
              <a:rPr lang="en-US" sz="2400" dirty="0" smtClean="0">
                <a:latin typeface="Candara" pitchFamily="34" charset="0"/>
              </a:rPr>
              <a:t>has an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inverted V-shaped attachment</a:t>
            </a:r>
            <a:r>
              <a:rPr lang="en-US" sz="2400" dirty="0" smtClean="0">
                <a:solidFill>
                  <a:srgbClr val="FF0000"/>
                </a:solidFill>
                <a:latin typeface="Candara" pitchFamily="34" charset="0"/>
              </a:rPr>
              <a:t> </a:t>
            </a:r>
            <a:endParaRPr lang="ar-IQ" sz="2400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0" y="244475"/>
            <a:ext cx="1905000" cy="365125"/>
          </a:xfrm>
        </p:spPr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Tuesday 25  February  2020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30480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7030A0"/>
                </a:solidFill>
              </a:rPr>
              <a:pPr/>
              <a:t>34</a:t>
            </a:fld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562600" y="228600"/>
            <a:ext cx="2895600" cy="365125"/>
          </a:xfrm>
        </p:spPr>
        <p:txBody>
          <a:bodyPr/>
          <a:lstStyle/>
          <a:p>
            <a:r>
              <a:rPr lang="nl-NL" b="1" smtClean="0">
                <a:solidFill>
                  <a:srgbClr val="7030A0"/>
                </a:solidFill>
              </a:rPr>
              <a:t>Dr Aiman Q AL Maathidy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8" name="مستطيل 2"/>
          <p:cNvSpPr/>
          <p:nvPr/>
        </p:nvSpPr>
        <p:spPr>
          <a:xfrm>
            <a:off x="196566" y="101025"/>
            <a:ext cx="2733441" cy="584775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andara" pitchFamily="34" charset="0"/>
              </a:rPr>
              <a:t>Sigmoid Colon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0498" t="16667" r="34993" b="32292"/>
          <a:stretch>
            <a:fillRect/>
          </a:stretch>
        </p:blipFill>
        <p:spPr bwMode="auto">
          <a:xfrm>
            <a:off x="2057400" y="2475497"/>
            <a:ext cx="6324600" cy="4077703"/>
          </a:xfrm>
          <a:prstGeom prst="rect">
            <a:avLst/>
          </a:prstGeom>
          <a:noFill/>
          <a:ln w="76200">
            <a:solidFill>
              <a:srgbClr val="29F74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i="1" smtClean="0">
                <a:solidFill>
                  <a:srgbClr val="FF0000"/>
                </a:solidFill>
                <a:latin typeface="Candara" pitchFamily="34" charset="0"/>
              </a:rPr>
              <a:t>Tuesday 25  February  2020</a:t>
            </a:r>
            <a:endParaRPr lang="en-US" b="1" i="1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i="1" smtClean="0">
                <a:solidFill>
                  <a:srgbClr val="FF0000"/>
                </a:solidFill>
                <a:latin typeface="Candara" pitchFamily="34" charset="0"/>
              </a:rPr>
              <a:t>Dr Aiman Q AL Maathidy</a:t>
            </a:r>
            <a:endParaRPr lang="en-US" b="1" i="1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FF0000"/>
                </a:solidFill>
                <a:latin typeface="Candara" pitchFamily="34" charset="0"/>
              </a:rPr>
              <a:pPr/>
              <a:t>35</a:t>
            </a:fld>
            <a:endParaRPr lang="en-US" b="1" i="1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52400" y="101025"/>
            <a:ext cx="3188117" cy="584775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 smtClean="0">
                <a:solidFill>
                  <a:srgbClr val="FF0000"/>
                </a:solidFill>
                <a:latin typeface="Candara" pitchFamily="34" charset="0"/>
              </a:rPr>
              <a:t>Ileal</a:t>
            </a:r>
            <a:r>
              <a:rPr lang="en-GB" sz="3200" b="1" dirty="0" smtClean="0">
                <a:latin typeface="Candara" pitchFamily="34" charset="0"/>
              </a:rPr>
              <a:t> </a:t>
            </a:r>
            <a:r>
              <a:rPr lang="en-GB" sz="3200" b="1" i="1" dirty="0" smtClean="0">
                <a:solidFill>
                  <a:srgbClr val="FF0000"/>
                </a:solidFill>
                <a:latin typeface="Candara" pitchFamily="34" charset="0"/>
              </a:rPr>
              <a:t>Diverticulum</a:t>
            </a:r>
            <a:endParaRPr lang="en-GB" sz="3200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76200" y="847665"/>
            <a:ext cx="3886200" cy="53245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(or </a:t>
            </a:r>
            <a:r>
              <a:rPr lang="en-GB" sz="2000" b="1" i="1" dirty="0" err="1" smtClean="0">
                <a:solidFill>
                  <a:srgbClr val="0033CC"/>
                </a:solidFill>
                <a:latin typeface="Candara" pitchFamily="34" charset="0"/>
              </a:rPr>
              <a:t>Meckel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 </a:t>
            </a:r>
            <a:r>
              <a:rPr lang="en-GB" sz="2000" b="1" i="1" dirty="0" err="1" smtClean="0">
                <a:solidFill>
                  <a:srgbClr val="0033CC"/>
                </a:solidFill>
                <a:latin typeface="Candara" pitchFamily="34" charset="0"/>
              </a:rPr>
              <a:t>diverticulum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) </a:t>
            </a:r>
            <a:r>
              <a:rPr lang="en-GB" sz="2000" i="1" dirty="0" smtClean="0">
                <a:latin typeface="Candara" pitchFamily="34" charset="0"/>
              </a:rPr>
              <a:t>is a congenital anomaly that occurs in </a:t>
            </a:r>
            <a:r>
              <a:rPr lang="en-GB" sz="2000" b="1" i="1" dirty="0" smtClean="0">
                <a:solidFill>
                  <a:srgbClr val="F60AC9"/>
                </a:solidFill>
                <a:latin typeface="Candara" pitchFamily="34" charset="0"/>
              </a:rPr>
              <a:t>1–2% of the population.</a:t>
            </a:r>
            <a:r>
              <a:rPr lang="en-GB" sz="2000" i="1" dirty="0" smtClean="0">
                <a:latin typeface="Candara" pitchFamily="34" charset="0"/>
              </a:rPr>
              <a:t> usually appears as a finger-like pouch </a:t>
            </a:r>
          </a:p>
          <a:p>
            <a:r>
              <a:rPr lang="en-GB" sz="2000" i="1" dirty="0" smtClean="0">
                <a:latin typeface="Candara" pitchFamily="34" charset="0"/>
              </a:rPr>
              <a:t>It is always at the site of the </a:t>
            </a:r>
            <a:r>
              <a:rPr lang="en-GB" sz="2000" b="1" i="1" dirty="0" err="1" smtClean="0">
                <a:latin typeface="Candara" pitchFamily="34" charset="0"/>
              </a:rPr>
              <a:t>antimesenteric</a:t>
            </a:r>
            <a:r>
              <a:rPr lang="en-GB" sz="2000" b="1" i="1" dirty="0" smtClean="0">
                <a:latin typeface="Candara" pitchFamily="34" charset="0"/>
              </a:rPr>
              <a:t> border </a:t>
            </a:r>
            <a:r>
              <a:rPr lang="en-GB" sz="2000" i="1" dirty="0" smtClean="0">
                <a:latin typeface="Candara" pitchFamily="34" charset="0"/>
              </a:rPr>
              <a:t>of the ileum. </a:t>
            </a:r>
          </a:p>
          <a:p>
            <a:endParaRPr lang="en-GB" sz="2000" i="1" dirty="0" smtClean="0">
              <a:latin typeface="Candara" pitchFamily="34" charset="0"/>
            </a:endParaRPr>
          </a:p>
          <a:p>
            <a:r>
              <a:rPr lang="en-GB" sz="2000" i="1" dirty="0" smtClean="0">
                <a:latin typeface="Candara" pitchFamily="34" charset="0"/>
              </a:rPr>
              <a:t>The </a:t>
            </a:r>
            <a:r>
              <a:rPr lang="en-GB" sz="2000" i="1" dirty="0" err="1" smtClean="0">
                <a:latin typeface="Candara" pitchFamily="34" charset="0"/>
              </a:rPr>
              <a:t>diverticulum</a:t>
            </a:r>
            <a:r>
              <a:rPr lang="en-GB" sz="2000" i="1" dirty="0" smtClean="0">
                <a:latin typeface="Candara" pitchFamily="34" charset="0"/>
              </a:rPr>
              <a:t> is usually located </a:t>
            </a:r>
            <a:r>
              <a:rPr lang="en-GB" sz="2000" b="1" i="1" dirty="0" smtClean="0">
                <a:solidFill>
                  <a:srgbClr val="F60AC9"/>
                </a:solidFill>
                <a:latin typeface="Candara" pitchFamily="34" charset="0"/>
              </a:rPr>
              <a:t>30–60 cm </a:t>
            </a:r>
            <a:r>
              <a:rPr lang="en-GB" sz="2000" i="1" dirty="0" smtClean="0">
                <a:latin typeface="Candara" pitchFamily="34" charset="0"/>
              </a:rPr>
              <a:t>from </a:t>
            </a:r>
            <a:r>
              <a:rPr lang="en-GB" sz="2000" b="1" i="1" dirty="0" smtClean="0">
                <a:latin typeface="Candara" pitchFamily="34" charset="0"/>
              </a:rPr>
              <a:t>the </a:t>
            </a:r>
            <a:r>
              <a:rPr lang="en-GB" sz="2000" b="1" i="1" dirty="0" err="1" smtClean="0">
                <a:latin typeface="Candara" pitchFamily="34" charset="0"/>
              </a:rPr>
              <a:t>ileocecal</a:t>
            </a:r>
            <a:r>
              <a:rPr lang="en-GB" sz="2000" b="1" i="1" dirty="0" smtClean="0">
                <a:latin typeface="Candara" pitchFamily="34" charset="0"/>
              </a:rPr>
              <a:t> junction </a:t>
            </a:r>
            <a:r>
              <a:rPr lang="en-GB" sz="2000" i="1" dirty="0" smtClean="0">
                <a:latin typeface="Candara" pitchFamily="34" charset="0"/>
              </a:rPr>
              <a:t>in </a:t>
            </a:r>
            <a:r>
              <a:rPr lang="en-GB" sz="2000" b="1" i="1" dirty="0" smtClean="0">
                <a:solidFill>
                  <a:srgbClr val="C00000"/>
                </a:solidFill>
                <a:latin typeface="Candara" pitchFamily="34" charset="0"/>
              </a:rPr>
              <a:t>infants</a:t>
            </a:r>
            <a:r>
              <a:rPr lang="en-GB" sz="2000" i="1" dirty="0" smtClean="0">
                <a:latin typeface="Candara" pitchFamily="34" charset="0"/>
              </a:rPr>
              <a:t> and </a:t>
            </a:r>
            <a:r>
              <a:rPr lang="en-GB" sz="2000" b="1" i="1" dirty="0" smtClean="0">
                <a:solidFill>
                  <a:srgbClr val="F60AC9"/>
                </a:solidFill>
                <a:latin typeface="Candara" pitchFamily="34" charset="0"/>
              </a:rPr>
              <a:t>50 cm </a:t>
            </a:r>
            <a:r>
              <a:rPr lang="en-GB" sz="2000" b="1" i="1" dirty="0" smtClean="0">
                <a:solidFill>
                  <a:srgbClr val="C00000"/>
                </a:solidFill>
                <a:latin typeface="Candara" pitchFamily="34" charset="0"/>
              </a:rPr>
              <a:t>in adults</a:t>
            </a:r>
            <a:r>
              <a:rPr lang="en-GB" sz="2000" i="1" dirty="0" smtClean="0">
                <a:latin typeface="Candara" pitchFamily="34" charset="0"/>
              </a:rPr>
              <a:t>. </a:t>
            </a:r>
          </a:p>
          <a:p>
            <a:endParaRPr lang="en-GB" sz="2000" i="1" dirty="0" smtClean="0">
              <a:latin typeface="Candara" pitchFamily="34" charset="0"/>
            </a:endParaRPr>
          </a:p>
          <a:p>
            <a:r>
              <a:rPr lang="en-GB" sz="2000" i="1" dirty="0" smtClean="0">
                <a:latin typeface="Candara" pitchFamily="34" charset="0"/>
              </a:rPr>
              <a:t>An </a:t>
            </a:r>
            <a:r>
              <a:rPr lang="en-GB" sz="2000" i="1" dirty="0" err="1" smtClean="0">
                <a:latin typeface="Candara" pitchFamily="34" charset="0"/>
              </a:rPr>
              <a:t>ileal</a:t>
            </a:r>
            <a:r>
              <a:rPr lang="en-GB" sz="2000" i="1" dirty="0" smtClean="0">
                <a:latin typeface="Candara" pitchFamily="34" charset="0"/>
              </a:rPr>
              <a:t> </a:t>
            </a:r>
            <a:r>
              <a:rPr lang="en-GB" sz="2000" i="1" dirty="0" err="1" smtClean="0">
                <a:latin typeface="Candara" pitchFamily="34" charset="0"/>
              </a:rPr>
              <a:t>diverticulum</a:t>
            </a:r>
            <a:r>
              <a:rPr lang="en-GB" sz="2000" i="1" dirty="0" smtClean="0">
                <a:latin typeface="Candara" pitchFamily="34" charset="0"/>
              </a:rPr>
              <a:t> </a:t>
            </a:r>
            <a:r>
              <a:rPr lang="en-GB" sz="2000" b="1" i="1" dirty="0" smtClean="0">
                <a:latin typeface="Candara" pitchFamily="34" charset="0"/>
              </a:rPr>
              <a:t>may become</a:t>
            </a:r>
          </a:p>
          <a:p>
            <a:r>
              <a:rPr lang="en-GB" sz="2000" b="1" i="1" dirty="0" smtClean="0">
                <a:latin typeface="Candara" pitchFamily="34" charset="0"/>
              </a:rPr>
              <a:t>inflamed</a:t>
            </a:r>
            <a:r>
              <a:rPr lang="en-GB" sz="2000" i="1" dirty="0" smtClean="0">
                <a:latin typeface="Candara" pitchFamily="34" charset="0"/>
              </a:rPr>
              <a:t> and </a:t>
            </a:r>
            <a:r>
              <a:rPr lang="en-GB" sz="2000" b="1" i="1" dirty="0" smtClean="0">
                <a:solidFill>
                  <a:srgbClr val="FF0000"/>
                </a:solidFill>
                <a:latin typeface="Candara" pitchFamily="34" charset="0"/>
              </a:rPr>
              <a:t>produce pain mimicking that produced by appendicitis.</a:t>
            </a:r>
            <a:endParaRPr lang="en-GB" sz="20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1040" t="14583" r="29722" b="6250"/>
          <a:stretch>
            <a:fillRect/>
          </a:stretch>
        </p:blipFill>
        <p:spPr bwMode="auto">
          <a:xfrm>
            <a:off x="4087729" y="609600"/>
            <a:ext cx="4903871" cy="5562600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i="1" smtClean="0">
                <a:solidFill>
                  <a:srgbClr val="FF0000"/>
                </a:solidFill>
              </a:rPr>
              <a:t>Tuesday 25  February  2020</a:t>
            </a:r>
            <a:endParaRPr lang="en-US" i="1">
              <a:solidFill>
                <a:srgbClr val="FF0000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i="1" dirty="0" smtClean="0">
                <a:solidFill>
                  <a:srgbClr val="FF0000"/>
                </a:solidFill>
              </a:rPr>
              <a:t>Dr Aiman Q AL Maathidy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>
            <a:off x="8229600" y="635635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i="1" smtClean="0">
                <a:solidFill>
                  <a:srgbClr val="FF0000"/>
                </a:solidFill>
              </a:rPr>
              <a:pPr/>
              <a:t>36</a:t>
            </a:fld>
            <a:endParaRPr lang="en-US" i="1">
              <a:solidFill>
                <a:srgbClr val="FF0000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76200" y="2547878"/>
            <a:ext cx="3810000" cy="3477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2000" i="1" dirty="0" err="1" smtClean="0">
                <a:latin typeface="Candara" pitchFamily="34" charset="0"/>
              </a:rPr>
              <a:t>Ileus</a:t>
            </a:r>
            <a:r>
              <a:rPr lang="en-GB" sz="2000" i="1" dirty="0" smtClean="0">
                <a:latin typeface="Candara" pitchFamily="34" charset="0"/>
              </a:rPr>
              <a:t> is accompanied by </a:t>
            </a:r>
            <a:r>
              <a:rPr lang="en-GB" sz="2000" b="1" i="1" dirty="0" smtClean="0">
                <a:latin typeface="Candara" pitchFamily="34" charset="0"/>
              </a:rPr>
              <a:t>a severe colicky pain, </a:t>
            </a:r>
            <a:r>
              <a:rPr lang="en-GB" sz="2000" i="1" dirty="0" smtClean="0">
                <a:latin typeface="Candara" pitchFamily="34" charset="0"/>
              </a:rPr>
              <a:t>along with </a:t>
            </a:r>
            <a:r>
              <a:rPr lang="en-GB" sz="2000" b="1" i="1" dirty="0" smtClean="0">
                <a:latin typeface="Candara" pitchFamily="34" charset="0"/>
              </a:rPr>
              <a:t>abdominal distension</a:t>
            </a:r>
            <a:r>
              <a:rPr lang="en-GB" sz="2000" i="1" dirty="0" smtClean="0">
                <a:latin typeface="Candara" pitchFamily="34" charset="0"/>
              </a:rPr>
              <a:t>, </a:t>
            </a:r>
            <a:r>
              <a:rPr lang="en-GB" sz="2000" b="1" i="1" dirty="0" smtClean="0">
                <a:latin typeface="Candara" pitchFamily="34" charset="0"/>
              </a:rPr>
              <a:t>vomiting</a:t>
            </a:r>
            <a:r>
              <a:rPr lang="en-GB" sz="2000" i="1" dirty="0" smtClean="0">
                <a:latin typeface="Candara" pitchFamily="34" charset="0"/>
              </a:rPr>
              <a:t>, and </a:t>
            </a:r>
            <a:r>
              <a:rPr lang="en-GB" sz="2000" b="1" i="1" dirty="0" smtClean="0">
                <a:latin typeface="Candara" pitchFamily="34" charset="0"/>
              </a:rPr>
              <a:t>often fever </a:t>
            </a:r>
            <a:r>
              <a:rPr lang="en-GB" sz="2000" i="1" dirty="0" smtClean="0">
                <a:latin typeface="Candara" pitchFamily="34" charset="0"/>
              </a:rPr>
              <a:t>and</a:t>
            </a:r>
          </a:p>
          <a:p>
            <a:r>
              <a:rPr lang="en-GB" sz="2000" b="1" i="1" dirty="0" smtClean="0">
                <a:latin typeface="Candara" pitchFamily="34" charset="0"/>
              </a:rPr>
              <a:t>dehydration.</a:t>
            </a:r>
            <a:r>
              <a:rPr lang="en-GB" sz="2000" i="1" dirty="0" smtClean="0">
                <a:latin typeface="Candara" pitchFamily="34" charset="0"/>
              </a:rPr>
              <a:t> </a:t>
            </a:r>
          </a:p>
          <a:p>
            <a:endParaRPr lang="en-GB" sz="2000" i="1" dirty="0" smtClean="0">
              <a:latin typeface="Candara" pitchFamily="34" charset="0"/>
            </a:endParaRPr>
          </a:p>
          <a:p>
            <a:r>
              <a:rPr lang="en-GB" sz="2000" i="1" dirty="0" smtClean="0">
                <a:latin typeface="Candara" pitchFamily="34" charset="0"/>
              </a:rPr>
              <a:t>If the condition is diagnosed early </a:t>
            </a:r>
            <a:r>
              <a:rPr lang="en-GB" sz="2000" b="1" i="1" dirty="0" smtClean="0">
                <a:solidFill>
                  <a:srgbClr val="FF0000"/>
                </a:solidFill>
                <a:latin typeface="Candara" pitchFamily="34" charset="0"/>
              </a:rPr>
              <a:t>(e.g., using a superior mesenteric arteriogram), </a:t>
            </a:r>
            <a:r>
              <a:rPr lang="en-GB" sz="2000" i="1" dirty="0" smtClean="0">
                <a:latin typeface="Candara" pitchFamily="34" charset="0"/>
              </a:rPr>
              <a:t>the obstructed part of the vessel may be 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cleared surgically.</a:t>
            </a:r>
            <a:endParaRPr lang="en-GB" sz="2000" b="1" i="1" dirty="0">
              <a:solidFill>
                <a:srgbClr val="0033CC"/>
              </a:solidFill>
              <a:latin typeface="Candara" pitchFamily="34" charset="0"/>
            </a:endParaRPr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1012" y="2209800"/>
            <a:ext cx="4930588" cy="3810000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sp>
        <p:nvSpPr>
          <p:cNvPr id="7" name="مستطيل 6"/>
          <p:cNvSpPr/>
          <p:nvPr/>
        </p:nvSpPr>
        <p:spPr>
          <a:xfrm>
            <a:off x="152400" y="733961"/>
            <a:ext cx="8458200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2000" b="1" i="1" dirty="0" smtClean="0">
                <a:latin typeface="Candara" pitchFamily="34" charset="0"/>
              </a:rPr>
              <a:t>Occlusion of the </a:t>
            </a:r>
            <a:r>
              <a:rPr lang="en-GB" sz="2000" b="1" i="1" dirty="0" err="1" smtClean="0">
                <a:latin typeface="Candara" pitchFamily="34" charset="0"/>
              </a:rPr>
              <a:t>vasa</a:t>
            </a:r>
            <a:r>
              <a:rPr lang="en-GB" sz="2000" b="1" i="1" dirty="0" smtClean="0">
                <a:latin typeface="Candara" pitchFamily="34" charset="0"/>
              </a:rPr>
              <a:t> recta by emboli </a:t>
            </a:r>
            <a:r>
              <a:rPr lang="en-GB" sz="2000" i="1" dirty="0" smtClean="0">
                <a:latin typeface="Candara" pitchFamily="34" charset="0"/>
              </a:rPr>
              <a:t>(e.g., blood clots) results in </a:t>
            </a:r>
            <a:r>
              <a:rPr lang="en-GB" sz="2000" b="1" i="1" dirty="0" smtClean="0">
                <a:solidFill>
                  <a:srgbClr val="FF0000"/>
                </a:solidFill>
                <a:latin typeface="Candara" pitchFamily="34" charset="0"/>
              </a:rPr>
              <a:t>ischemia of the part of the intestine </a:t>
            </a:r>
            <a:r>
              <a:rPr lang="en-GB" sz="2000" i="1" dirty="0" smtClean="0">
                <a:latin typeface="Candara" pitchFamily="34" charset="0"/>
              </a:rPr>
              <a:t>concerned. If the ischemia is severe, necrosis </a:t>
            </a:r>
            <a:r>
              <a:rPr lang="en-GB" sz="2000" b="1" i="1" dirty="0" smtClean="0">
                <a:latin typeface="Candara" pitchFamily="34" charset="0"/>
              </a:rPr>
              <a:t>(tissue death)</a:t>
            </a:r>
            <a:r>
              <a:rPr lang="en-GB" sz="2000" i="1" dirty="0" smtClean="0">
                <a:latin typeface="Candara" pitchFamily="34" charset="0"/>
              </a:rPr>
              <a:t> of the involved segment results </a:t>
            </a:r>
            <a:r>
              <a:rPr lang="en-GB" sz="2000" b="1" i="1" dirty="0" smtClean="0">
                <a:solidFill>
                  <a:srgbClr val="FF0000"/>
                </a:solidFill>
                <a:latin typeface="Candara" pitchFamily="34" charset="0"/>
              </a:rPr>
              <a:t>and </a:t>
            </a:r>
            <a:r>
              <a:rPr lang="en-GB" sz="2000" b="1" i="1" dirty="0" err="1" smtClean="0">
                <a:solidFill>
                  <a:srgbClr val="FF0000"/>
                </a:solidFill>
                <a:latin typeface="Candara" pitchFamily="34" charset="0"/>
              </a:rPr>
              <a:t>ileus</a:t>
            </a:r>
            <a:r>
              <a:rPr lang="en-GB" sz="2000" b="1" i="1" dirty="0" smtClean="0">
                <a:solidFill>
                  <a:srgbClr val="FF0000"/>
                </a:solidFill>
                <a:latin typeface="Candara" pitchFamily="34" charset="0"/>
              </a:rPr>
              <a:t> </a:t>
            </a:r>
            <a:r>
              <a:rPr lang="en-GB" sz="2000" b="1" i="1" dirty="0" smtClean="0">
                <a:latin typeface="Candara" pitchFamily="34" charset="0"/>
              </a:rPr>
              <a:t>(obstruction of the intestine) </a:t>
            </a:r>
            <a:r>
              <a:rPr lang="en-GB" sz="2000" i="1" dirty="0" smtClean="0">
                <a:latin typeface="Candara" pitchFamily="34" charset="0"/>
              </a:rPr>
              <a:t>of the paralytic type occurs.</a:t>
            </a:r>
            <a:endParaRPr lang="en-GB" sz="2000" dirty="0"/>
          </a:p>
        </p:txBody>
      </p:sp>
      <p:sp>
        <p:nvSpPr>
          <p:cNvPr id="8" name="مستطيل 7"/>
          <p:cNvSpPr/>
          <p:nvPr/>
        </p:nvSpPr>
        <p:spPr>
          <a:xfrm>
            <a:off x="228600" y="76200"/>
            <a:ext cx="3726726" cy="584775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 smtClean="0">
                <a:solidFill>
                  <a:srgbClr val="FF0000"/>
                </a:solidFill>
                <a:latin typeface="Candara" pitchFamily="34" charset="0"/>
              </a:rPr>
              <a:t>Ischemia of Intestine</a:t>
            </a:r>
            <a:endParaRPr lang="en-GB" sz="3200" i="1" dirty="0">
              <a:solidFill>
                <a:srgbClr val="FF0000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8125" t="25312" r="25000" b="25937"/>
          <a:stretch>
            <a:fillRect/>
          </a:stretch>
        </p:blipFill>
        <p:spPr bwMode="auto">
          <a:xfrm>
            <a:off x="1600200" y="2438400"/>
            <a:ext cx="6523889" cy="424055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1857356" y="152400"/>
            <a:ext cx="4693914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Candara" pitchFamily="34" charset="0"/>
              </a:rPr>
              <a:t>Examination of large intestine</a:t>
            </a:r>
            <a:endParaRPr lang="ar-IQ" sz="28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81800" y="457200"/>
            <a:ext cx="2133600" cy="365125"/>
          </a:xfrm>
        </p:spPr>
        <p:txBody>
          <a:bodyPr/>
          <a:lstStyle/>
          <a:p>
            <a:r>
              <a:rPr lang="en-US" b="1" dirty="0" smtClean="0">
                <a:solidFill>
                  <a:srgbClr val="0033CC"/>
                </a:solidFill>
              </a:rPr>
              <a:t>Tuesday 25  February  2020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37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248400" y="228600"/>
            <a:ext cx="2895600" cy="365125"/>
          </a:xfrm>
        </p:spPr>
        <p:txBody>
          <a:bodyPr/>
          <a:lstStyle/>
          <a:p>
            <a:r>
              <a:rPr lang="nl-NL" b="1" dirty="0" smtClean="0">
                <a:solidFill>
                  <a:srgbClr val="0033CC"/>
                </a:solidFill>
              </a:rPr>
              <a:t>Dr Aiman Q AL Maathidy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52400" y="762000"/>
            <a:ext cx="8686800" cy="163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2000" i="1" dirty="0" smtClean="0">
                <a:latin typeface="Candara" pitchFamily="34" charset="0"/>
              </a:rPr>
              <a:t>The interior of the colon can be observed and photographed in a procedure called </a:t>
            </a:r>
            <a:r>
              <a:rPr lang="en-GB" sz="2000" b="1" i="1" dirty="0" smtClean="0">
                <a:latin typeface="Candara" pitchFamily="34" charset="0"/>
              </a:rPr>
              <a:t>colonoscopy or </a:t>
            </a:r>
            <a:r>
              <a:rPr lang="en-GB" sz="2000" b="1" i="1" dirty="0" err="1" smtClean="0">
                <a:latin typeface="Candara" pitchFamily="34" charset="0"/>
              </a:rPr>
              <a:t>coloscopy</a:t>
            </a:r>
            <a:r>
              <a:rPr lang="en-GB" sz="2000" b="1" i="1" dirty="0" smtClean="0">
                <a:latin typeface="Candara" pitchFamily="34" charset="0"/>
              </a:rPr>
              <a:t>, using a long, flexible </a:t>
            </a:r>
            <a:r>
              <a:rPr lang="en-GB" sz="2000" b="1" i="1" dirty="0" err="1" smtClean="0">
                <a:latin typeface="Candara" pitchFamily="34" charset="0"/>
              </a:rPr>
              <a:t>fiberoptic</a:t>
            </a:r>
            <a:r>
              <a:rPr lang="en-GB" sz="2000" b="1" i="1" dirty="0" smtClean="0">
                <a:latin typeface="Candara" pitchFamily="34" charset="0"/>
              </a:rPr>
              <a:t> endoscope 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(</a:t>
            </a:r>
            <a:r>
              <a:rPr lang="en-GB" sz="2000" b="1" i="1" dirty="0" err="1" smtClean="0">
                <a:solidFill>
                  <a:srgbClr val="0033CC"/>
                </a:solidFill>
                <a:latin typeface="Candara" pitchFamily="34" charset="0"/>
              </a:rPr>
              <a:t>colonoscope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) </a:t>
            </a:r>
            <a:r>
              <a:rPr lang="en-GB" sz="2000" b="1" i="1" dirty="0" smtClean="0">
                <a:latin typeface="Candara" pitchFamily="34" charset="0"/>
              </a:rPr>
              <a:t>inserted into the colon </a:t>
            </a:r>
            <a:r>
              <a:rPr lang="en-GB" sz="2000" i="1" dirty="0" smtClean="0">
                <a:latin typeface="Candara" pitchFamily="34" charset="0"/>
              </a:rPr>
              <a:t>through the anus and rectum.  Small instruments can be passed through the </a:t>
            </a:r>
            <a:r>
              <a:rPr lang="en-GB" sz="2000" i="1" dirty="0" err="1" smtClean="0">
                <a:latin typeface="Candara" pitchFamily="34" charset="0"/>
              </a:rPr>
              <a:t>colonoscope</a:t>
            </a:r>
            <a:r>
              <a:rPr lang="en-GB" sz="2000" i="1" dirty="0" smtClean="0">
                <a:latin typeface="Candara" pitchFamily="34" charset="0"/>
              </a:rPr>
              <a:t> and used to facilitate </a:t>
            </a:r>
            <a:r>
              <a:rPr lang="en-GB" sz="2000" b="1" i="1" dirty="0" smtClean="0">
                <a:latin typeface="Candara" pitchFamily="34" charset="0"/>
              </a:rPr>
              <a:t>minor operative procedures, such as biopsies or removal of polyps. </a:t>
            </a:r>
            <a:endParaRPr lang="en-GB" sz="2000" b="1" i="1" dirty="0"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 25  February  2020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Dr Aiman Q AL Maathidy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1026" name="Picture 2" descr="C:\Users\DELL\Desktop\New folder (2)\DSC022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Footer Placeholder 5"/>
          <p:cNvSpPr txBox="1">
            <a:spLocks/>
          </p:cNvSpPr>
          <p:nvPr/>
        </p:nvSpPr>
        <p:spPr>
          <a:xfrm>
            <a:off x="762000" y="474027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ndara" pitchFamily="34" charset="0"/>
              </a:rPr>
              <a:t>Dr. Aiman Q. AL Maathidy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ndara" pitchFamily="34" charset="0"/>
            </a:endParaRPr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1295400" y="5257800"/>
            <a:ext cx="693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ndara" pitchFamily="34" charset="0"/>
              </a:rPr>
              <a:t>Tuesday 25  February  2020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152400"/>
            <a:ext cx="3581400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i="1" dirty="0" smtClean="0">
                <a:solidFill>
                  <a:srgbClr val="FF0000"/>
                </a:solidFill>
                <a:latin typeface="Candara" pitchFamily="34" charset="0"/>
              </a:rPr>
              <a:t>Jejunum and Ileum</a:t>
            </a:r>
            <a:endParaRPr lang="en-US" sz="32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52400" y="838200"/>
            <a:ext cx="3962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latin typeface="Candara" pitchFamily="34" charset="0"/>
              </a:rPr>
              <a:t>In the living, the jejunum can be distinguished from the ileum by the following features</a:t>
            </a:r>
            <a:endParaRPr lang="ar-IQ" sz="2000" dirty="0">
              <a:latin typeface="Candara" pitchFamily="34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228600" y="2351544"/>
            <a:ext cx="3204882" cy="3416320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0033CC"/>
                </a:solidFill>
                <a:latin typeface="Candara" pitchFamily="34" charset="0"/>
              </a:rPr>
              <a:t>The jejunum </a:t>
            </a:r>
            <a:r>
              <a:rPr lang="en-US" sz="2400" dirty="0" smtClean="0">
                <a:latin typeface="Candara" pitchFamily="34" charset="0"/>
              </a:rPr>
              <a:t>lies coiled in the </a:t>
            </a:r>
            <a:r>
              <a:rPr lang="en-US" sz="2400" b="1" dirty="0" smtClean="0">
                <a:latin typeface="Candara" pitchFamily="34" charset="0"/>
              </a:rPr>
              <a:t>upper part </a:t>
            </a:r>
            <a:r>
              <a:rPr lang="en-US" sz="2400" dirty="0" smtClean="0">
                <a:latin typeface="Candara" pitchFamily="34" charset="0"/>
              </a:rPr>
              <a:t>of the peritoneal cavity below the </a:t>
            </a:r>
            <a:r>
              <a:rPr lang="en-US" sz="2400" b="1" dirty="0" smtClean="0">
                <a:solidFill>
                  <a:srgbClr val="7030A0"/>
                </a:solidFill>
                <a:latin typeface="Candara" pitchFamily="34" charset="0"/>
              </a:rPr>
              <a:t>left side of the transverse mesocolon</a:t>
            </a:r>
            <a:r>
              <a:rPr lang="en-US" sz="2400" dirty="0" smtClean="0">
                <a:latin typeface="Candara" pitchFamily="34" charset="0"/>
              </a:rPr>
              <a:t>;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the ileum </a:t>
            </a:r>
            <a:r>
              <a:rPr lang="en-US" sz="2400" dirty="0" smtClean="0">
                <a:latin typeface="Candara" pitchFamily="34" charset="0"/>
              </a:rPr>
              <a:t>is in the </a:t>
            </a:r>
            <a:r>
              <a:rPr lang="en-US" sz="2400" b="1" dirty="0" smtClean="0">
                <a:latin typeface="Candara" pitchFamily="34" charset="0"/>
              </a:rPr>
              <a:t>lower part </a:t>
            </a:r>
            <a:r>
              <a:rPr lang="en-US" sz="2400" dirty="0" smtClean="0">
                <a:latin typeface="Candara" pitchFamily="34" charset="0"/>
              </a:rPr>
              <a:t>of the cavity and in the pelvis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8125" t="6562" r="25000" b="17500"/>
          <a:stretch>
            <a:fillRect/>
          </a:stretch>
        </p:blipFill>
        <p:spPr bwMode="auto">
          <a:xfrm>
            <a:off x="3886200" y="1139109"/>
            <a:ext cx="5121474" cy="5185491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Tuesday 25  February  2020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63000" y="6416675"/>
            <a:ext cx="3048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4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895600" y="6492875"/>
            <a:ext cx="2895600" cy="365125"/>
          </a:xfrm>
        </p:spPr>
        <p:txBody>
          <a:bodyPr/>
          <a:lstStyle/>
          <a:p>
            <a:r>
              <a:rPr lang="nl-NL" b="1" dirty="0" smtClean="0">
                <a:solidFill>
                  <a:srgbClr val="FF0000"/>
                </a:solidFill>
              </a:rPr>
              <a:t>Dr Aiman Q AL Maathidy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Tuesday 25  February  2020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smtClean="0">
                <a:solidFill>
                  <a:srgbClr val="FF0000"/>
                </a:solidFill>
              </a:rPr>
              <a:t>Dr Aiman Q AL Maathidy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5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مستطيل 5"/>
          <p:cNvSpPr/>
          <p:nvPr/>
        </p:nvSpPr>
        <p:spPr>
          <a:xfrm>
            <a:off x="152400" y="985421"/>
            <a:ext cx="3886200" cy="5262979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 rtl="0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0033CC"/>
                </a:solidFill>
              </a:rPr>
              <a:t>The jejunum </a:t>
            </a:r>
            <a:r>
              <a:rPr lang="en-US" sz="2400" dirty="0" smtClean="0"/>
              <a:t>is </a:t>
            </a:r>
            <a:r>
              <a:rPr lang="en-US" sz="2400" b="1" dirty="0" smtClean="0"/>
              <a:t>wider bored</a:t>
            </a:r>
            <a:r>
              <a:rPr lang="en-US" sz="2400" dirty="0" smtClean="0"/>
              <a:t>, </a:t>
            </a:r>
            <a:r>
              <a:rPr lang="en-US" sz="2400" b="1" dirty="0" smtClean="0"/>
              <a:t>thicker walled</a:t>
            </a:r>
            <a:r>
              <a:rPr lang="en-US" sz="2400" dirty="0" smtClean="0"/>
              <a:t>, and </a:t>
            </a:r>
            <a:r>
              <a:rPr lang="en-US" sz="2400" b="1" dirty="0" smtClean="0"/>
              <a:t>redder than </a:t>
            </a:r>
            <a:r>
              <a:rPr lang="en-US" sz="2400" dirty="0" smtClean="0"/>
              <a:t>the ileum. The jejunal wall feels thicker because </a:t>
            </a:r>
            <a:r>
              <a:rPr lang="en-US" sz="2400" b="1" dirty="0" smtClean="0">
                <a:solidFill>
                  <a:srgbClr val="F60AC9"/>
                </a:solidFill>
              </a:rPr>
              <a:t>the </a:t>
            </a:r>
            <a:r>
              <a:rPr lang="en-US" sz="2400" b="1" dirty="0" err="1" smtClean="0">
                <a:solidFill>
                  <a:srgbClr val="F60AC9"/>
                </a:solidFill>
              </a:rPr>
              <a:t>plicae</a:t>
            </a:r>
            <a:r>
              <a:rPr lang="en-US" sz="2400" b="1" dirty="0" smtClean="0">
                <a:solidFill>
                  <a:srgbClr val="F60AC9"/>
                </a:solidFill>
              </a:rPr>
              <a:t> </a:t>
            </a:r>
            <a:r>
              <a:rPr lang="en-US" sz="2400" b="1" dirty="0" err="1" smtClean="0">
                <a:solidFill>
                  <a:srgbClr val="F60AC9"/>
                </a:solidFill>
              </a:rPr>
              <a:t>circulares</a:t>
            </a:r>
            <a:r>
              <a:rPr lang="en-US" sz="2400" dirty="0" smtClean="0"/>
              <a:t>, are larger, more numerous, and closely set in the jejunum, whereas in the </a:t>
            </a:r>
            <a:r>
              <a:rPr lang="en-US" sz="2400" b="1" dirty="0" smtClean="0">
                <a:solidFill>
                  <a:srgbClr val="00CC00"/>
                </a:solidFill>
              </a:rPr>
              <a:t>upper part </a:t>
            </a:r>
            <a:r>
              <a:rPr lang="en-US" sz="2400" dirty="0" smtClean="0"/>
              <a:t>of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the ileum  </a:t>
            </a:r>
            <a:r>
              <a:rPr lang="en-US" sz="2400" dirty="0" smtClean="0"/>
              <a:t>they are </a:t>
            </a:r>
            <a:r>
              <a:rPr lang="en-US" sz="2400" b="1" dirty="0" smtClean="0"/>
              <a:t>smaller </a:t>
            </a:r>
            <a:r>
              <a:rPr lang="en-US" sz="2400" dirty="0" smtClean="0"/>
              <a:t>and more </a:t>
            </a:r>
            <a:r>
              <a:rPr lang="en-US" sz="2400" b="1" dirty="0" smtClean="0"/>
              <a:t>widely separated </a:t>
            </a:r>
            <a:r>
              <a:rPr lang="en-US" sz="2400" dirty="0" smtClean="0"/>
              <a:t>and in the </a:t>
            </a:r>
            <a:r>
              <a:rPr lang="en-US" sz="2400" b="1" dirty="0" smtClean="0">
                <a:solidFill>
                  <a:srgbClr val="00CC00"/>
                </a:solidFill>
              </a:rPr>
              <a:t>lower part </a:t>
            </a:r>
            <a:r>
              <a:rPr lang="en-US" sz="2400" dirty="0" smtClean="0"/>
              <a:t>they are </a:t>
            </a:r>
            <a:r>
              <a:rPr lang="en-US" sz="2400" b="1" dirty="0" smtClean="0"/>
              <a:t>absent</a:t>
            </a:r>
            <a:endParaRPr lang="ar-IQ" sz="2400" b="1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l="34180" t="20937" r="19531" b="10625"/>
          <a:stretch>
            <a:fillRect/>
          </a:stretch>
        </p:blipFill>
        <p:spPr bwMode="auto">
          <a:xfrm>
            <a:off x="4267200" y="1066800"/>
            <a:ext cx="4643695" cy="429101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7" name="مستطيل 1"/>
          <p:cNvSpPr/>
          <p:nvPr/>
        </p:nvSpPr>
        <p:spPr>
          <a:xfrm>
            <a:off x="152400" y="152400"/>
            <a:ext cx="3581400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i="1" dirty="0" smtClean="0">
                <a:solidFill>
                  <a:srgbClr val="FF0000"/>
                </a:solidFill>
                <a:latin typeface="Candara" pitchFamily="34" charset="0"/>
              </a:rPr>
              <a:t>Jejunum and Ileum</a:t>
            </a:r>
            <a:endParaRPr lang="en-US" sz="32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76200"/>
            <a:ext cx="3519518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i="1" dirty="0" smtClean="0">
                <a:solidFill>
                  <a:srgbClr val="FF0000"/>
                </a:solidFill>
                <a:latin typeface="Candara" pitchFamily="34" charset="0"/>
              </a:rPr>
              <a:t>Jejunum and Ileum</a:t>
            </a:r>
            <a:endParaRPr lang="en-US" sz="32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52400" y="762000"/>
            <a:ext cx="8763000" cy="1569660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0033CC"/>
                </a:solidFill>
                <a:latin typeface="Candara" pitchFamily="34" charset="0"/>
              </a:rPr>
              <a:t>The jejunal mesentery </a:t>
            </a:r>
            <a:r>
              <a:rPr lang="en-US" sz="2400" dirty="0" smtClean="0">
                <a:latin typeface="Candara" pitchFamily="34" charset="0"/>
              </a:rPr>
              <a:t>is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attached to the posterior abdominal wall </a:t>
            </a:r>
            <a:r>
              <a:rPr lang="en-US" sz="2400" b="1" dirty="0" smtClean="0">
                <a:latin typeface="Candara" pitchFamily="34" charset="0"/>
              </a:rPr>
              <a:t>above and to the left of the aorta</a:t>
            </a:r>
            <a:r>
              <a:rPr lang="en-US" sz="2400" dirty="0" smtClean="0">
                <a:latin typeface="Candara" pitchFamily="34" charset="0"/>
              </a:rPr>
              <a:t>, whereas</a:t>
            </a:r>
          </a:p>
          <a:p>
            <a:pPr algn="l" rtl="0">
              <a:buFont typeface="Wingdings" pitchFamily="2" charset="2"/>
              <a:buChar char="v"/>
            </a:pP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The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ileal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 mesentery </a:t>
            </a:r>
            <a:r>
              <a:rPr lang="en-US" sz="2400" dirty="0" smtClean="0">
                <a:latin typeface="Candara" pitchFamily="34" charset="0"/>
              </a:rPr>
              <a:t>is attached </a:t>
            </a:r>
            <a:r>
              <a:rPr lang="en-US" sz="2400" b="1" dirty="0" smtClean="0">
                <a:latin typeface="Candara" pitchFamily="34" charset="0"/>
              </a:rPr>
              <a:t>below and to the right of the aorta</a:t>
            </a:r>
            <a:endParaRPr lang="ar-IQ" sz="2400" b="1" dirty="0">
              <a:latin typeface="Candara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21563" r="22070" b="24062"/>
          <a:stretch>
            <a:fillRect/>
          </a:stretch>
        </p:blipFill>
        <p:spPr bwMode="auto">
          <a:xfrm>
            <a:off x="2819400" y="2536370"/>
            <a:ext cx="5435352" cy="394063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Tuesday 25  February  2020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6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895600" y="6461125"/>
            <a:ext cx="2895600" cy="365125"/>
          </a:xfrm>
        </p:spPr>
        <p:txBody>
          <a:bodyPr/>
          <a:lstStyle/>
          <a:p>
            <a:r>
              <a:rPr lang="nl-NL" b="1" dirty="0" smtClean="0">
                <a:solidFill>
                  <a:srgbClr val="FF0000"/>
                </a:solidFill>
              </a:rPr>
              <a:t>Dr Aiman Q AL Maathidy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Tuesday 25  February  2020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152400" y="6111875"/>
            <a:ext cx="2895600" cy="365125"/>
          </a:xfrm>
        </p:spPr>
        <p:txBody>
          <a:bodyPr/>
          <a:lstStyle/>
          <a:p>
            <a:r>
              <a:rPr lang="nl-NL" b="1" smtClean="0">
                <a:solidFill>
                  <a:srgbClr val="FF0000"/>
                </a:solidFill>
              </a:rPr>
              <a:t>Dr Aiman Q AL Maathidy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609600" y="58674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7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76200" y="762000"/>
            <a:ext cx="8991600" cy="830997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0033CC"/>
                </a:solidFill>
              </a:rPr>
              <a:t>The jejunal mesenteric vessels </a:t>
            </a:r>
            <a:r>
              <a:rPr lang="en-US" sz="2400" b="1" dirty="0" smtClean="0"/>
              <a:t>form only </a:t>
            </a:r>
            <a:r>
              <a:rPr lang="en-US" sz="2400" b="1" dirty="0" smtClean="0">
                <a:solidFill>
                  <a:srgbClr val="FF0000"/>
                </a:solidFill>
              </a:rPr>
              <a:t>one or two arcades</a:t>
            </a:r>
            <a:r>
              <a:rPr lang="en-US" sz="2400" b="1" dirty="0" smtClean="0"/>
              <a:t>, with long and infrequent branches passing to the intestinal wall.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l="34180" t="20937" r="19531" b="10625"/>
          <a:stretch>
            <a:fillRect/>
          </a:stretch>
        </p:blipFill>
        <p:spPr bwMode="auto">
          <a:xfrm>
            <a:off x="3440094" y="1752600"/>
            <a:ext cx="5551506" cy="480060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7" name="مستطيل 1"/>
          <p:cNvSpPr/>
          <p:nvPr/>
        </p:nvSpPr>
        <p:spPr>
          <a:xfrm>
            <a:off x="152400" y="76200"/>
            <a:ext cx="3519518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i="1" dirty="0" smtClean="0">
                <a:solidFill>
                  <a:srgbClr val="FF0000"/>
                </a:solidFill>
                <a:latin typeface="Candara" pitchFamily="34" charset="0"/>
              </a:rPr>
              <a:t>Jejunum and Ileum</a:t>
            </a:r>
            <a:endParaRPr lang="en-US" sz="32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2263676"/>
            <a:ext cx="2971800" cy="2308324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The ileum</a:t>
            </a:r>
            <a:r>
              <a:rPr lang="en-US" sz="2400" b="1" dirty="0" smtClean="0">
                <a:solidFill>
                  <a:srgbClr val="FFC000"/>
                </a:solidFill>
              </a:rPr>
              <a:t> </a:t>
            </a:r>
            <a:r>
              <a:rPr lang="en-US" sz="2400" dirty="0" smtClean="0"/>
              <a:t>receives </a:t>
            </a:r>
            <a:r>
              <a:rPr lang="en-US" sz="2400" b="1" dirty="0" smtClean="0"/>
              <a:t>numerous short terminal vessels </a:t>
            </a:r>
            <a:r>
              <a:rPr lang="en-US" sz="2400" dirty="0" smtClean="0"/>
              <a:t>that arise from a series </a:t>
            </a:r>
            <a:r>
              <a:rPr lang="en-US" sz="2400" dirty="0" smtClean="0">
                <a:solidFill>
                  <a:srgbClr val="FF0000"/>
                </a:solidFill>
              </a:rPr>
              <a:t>of </a:t>
            </a:r>
            <a:r>
              <a:rPr lang="en-US" sz="2400" b="1" dirty="0" smtClean="0">
                <a:solidFill>
                  <a:srgbClr val="FF0000"/>
                </a:solidFill>
              </a:rPr>
              <a:t>three or four or even more arcades </a:t>
            </a:r>
            <a:endParaRPr lang="ar-IQ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101025"/>
            <a:ext cx="3443318" cy="523220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i="1" dirty="0" smtClean="0">
                <a:solidFill>
                  <a:srgbClr val="FF0000"/>
                </a:solidFill>
                <a:latin typeface="Candara" pitchFamily="34" charset="0"/>
              </a:rPr>
              <a:t>Jejunum and Ileum</a:t>
            </a:r>
            <a:endParaRPr lang="en-US" sz="28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52400" y="762000"/>
            <a:ext cx="4038600" cy="3785652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0033CC"/>
                </a:solidFill>
              </a:rPr>
              <a:t>At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b="1" dirty="0" smtClean="0">
                <a:solidFill>
                  <a:srgbClr val="0033CC"/>
                </a:solidFill>
              </a:rPr>
              <a:t>the </a:t>
            </a:r>
            <a:r>
              <a:rPr lang="en-US" sz="2400" b="1" dirty="0" err="1" smtClean="0">
                <a:solidFill>
                  <a:srgbClr val="0033CC"/>
                </a:solidFill>
              </a:rPr>
              <a:t>jejunal</a:t>
            </a:r>
            <a:r>
              <a:rPr lang="en-US" sz="2400" b="1" dirty="0" smtClean="0">
                <a:solidFill>
                  <a:srgbClr val="0033CC"/>
                </a:solidFill>
              </a:rPr>
              <a:t> end of the mesentery,</a:t>
            </a:r>
            <a:r>
              <a:rPr lang="en-US" sz="2400" dirty="0" smtClean="0"/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the fat is deposited </a:t>
            </a:r>
            <a:r>
              <a:rPr lang="en-US" sz="2400" dirty="0" smtClean="0"/>
              <a:t>near the root and is </a:t>
            </a:r>
            <a:r>
              <a:rPr lang="en-US" sz="2400" b="1" dirty="0" smtClean="0"/>
              <a:t>scanty</a:t>
            </a:r>
            <a:r>
              <a:rPr lang="en-US" sz="2400" dirty="0" smtClean="0"/>
              <a:t> near the intestinal wall. </a:t>
            </a:r>
          </a:p>
          <a:p>
            <a:pPr algn="l" rtl="0"/>
            <a:endParaRPr lang="en-US" sz="2400" dirty="0" smtClean="0"/>
          </a:p>
          <a:p>
            <a:pPr algn="l" rtl="0">
              <a:buFont typeface="Wingdings" pitchFamily="2" charset="2"/>
              <a:buChar char="v"/>
            </a:pP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At the ileal end </a:t>
            </a:r>
            <a:r>
              <a:rPr lang="en-US" sz="2400" dirty="0" smtClean="0"/>
              <a:t>of the mesentery </a:t>
            </a:r>
            <a:r>
              <a:rPr lang="en-US" sz="2400" b="1" dirty="0" smtClean="0">
                <a:solidFill>
                  <a:srgbClr val="FF0000"/>
                </a:solidFill>
              </a:rPr>
              <a:t>the fat is deposited </a:t>
            </a:r>
            <a:r>
              <a:rPr lang="en-US" sz="2400" b="1" dirty="0" smtClean="0"/>
              <a:t>throughout </a:t>
            </a:r>
            <a:r>
              <a:rPr lang="en-US" sz="2400" dirty="0" smtClean="0"/>
              <a:t>so that it extends from the root to the intestinal wall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34180" t="20937" r="19531" b="10625"/>
          <a:stretch>
            <a:fillRect/>
          </a:stretch>
        </p:blipFill>
        <p:spPr bwMode="auto">
          <a:xfrm>
            <a:off x="4343400" y="533400"/>
            <a:ext cx="4607757" cy="3984505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5" name="مستطيل 4"/>
          <p:cNvSpPr/>
          <p:nvPr/>
        </p:nvSpPr>
        <p:spPr>
          <a:xfrm>
            <a:off x="152400" y="4690408"/>
            <a:ext cx="8763000" cy="1938992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0033CC"/>
                </a:solidFill>
              </a:rPr>
              <a:t>Aggregations of lymphoid tissue </a:t>
            </a:r>
            <a:r>
              <a:rPr lang="en-US" sz="2400" b="1" dirty="0" smtClean="0">
                <a:solidFill>
                  <a:srgbClr val="FF0000"/>
                </a:solidFill>
              </a:rPr>
              <a:t>(Peyer's patches) </a:t>
            </a:r>
            <a:r>
              <a:rPr lang="en-US" sz="2400" dirty="0" smtClean="0"/>
              <a:t>are present in the mucous membrane of the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lower ileum </a:t>
            </a:r>
            <a:r>
              <a:rPr lang="en-US" sz="2400" dirty="0" smtClean="0"/>
              <a:t>along the </a:t>
            </a:r>
            <a:r>
              <a:rPr lang="en-US" sz="2400" b="1" dirty="0" err="1" smtClean="0"/>
              <a:t>antimesenteric</a:t>
            </a:r>
            <a:r>
              <a:rPr lang="en-US" sz="2400" b="1" dirty="0" smtClean="0"/>
              <a:t> border.</a:t>
            </a:r>
          </a:p>
          <a:p>
            <a:pPr algn="l" rtl="0"/>
            <a:r>
              <a:rPr lang="en-US" sz="2400" dirty="0" smtClean="0"/>
              <a:t> In the living these may be visible through the wall of the ileum from the outside</a:t>
            </a:r>
            <a:endParaRPr lang="en-US" sz="2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381000" y="6553200"/>
            <a:ext cx="2133600" cy="365125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Tuesday 25  February  2020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77000" y="65532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8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0" y="6569075"/>
            <a:ext cx="2895600" cy="365125"/>
          </a:xfrm>
        </p:spPr>
        <p:txBody>
          <a:bodyPr/>
          <a:lstStyle/>
          <a:p>
            <a:r>
              <a:rPr lang="nl-NL" b="1" dirty="0" smtClean="0">
                <a:solidFill>
                  <a:srgbClr val="FF0000"/>
                </a:solidFill>
              </a:rPr>
              <a:t>Dr Aiman Q AL Maathidy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6200" y="76200"/>
            <a:ext cx="3443318" cy="523220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i="1" dirty="0" smtClean="0">
                <a:solidFill>
                  <a:srgbClr val="FF0000"/>
                </a:solidFill>
                <a:latin typeface="Candara" pitchFamily="34" charset="0"/>
              </a:rPr>
              <a:t>Jejunum and Ileum</a:t>
            </a:r>
            <a:endParaRPr lang="en-US" sz="28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Tuesday 25  February  2020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9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nl-NL" b="1" dirty="0" smtClean="0">
                <a:solidFill>
                  <a:srgbClr val="0033CC"/>
                </a:solidFill>
              </a:rPr>
              <a:t>Dr Aiman Q AL Maathidy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مستطيل 2"/>
          <p:cNvSpPr/>
          <p:nvPr/>
        </p:nvSpPr>
        <p:spPr>
          <a:xfrm>
            <a:off x="152400" y="4953000"/>
            <a:ext cx="8839200" cy="1569660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Lymph Drainage</a:t>
            </a:r>
          </a:p>
          <a:p>
            <a:pPr algn="l"/>
            <a:r>
              <a:rPr lang="en-US" sz="2400" dirty="0" smtClean="0">
                <a:latin typeface="Candara" pitchFamily="34" charset="0"/>
              </a:rPr>
              <a:t>The lymph vessels pass through many intermediate </a:t>
            </a:r>
            <a:r>
              <a:rPr lang="en-US" sz="2400" b="1" dirty="0" smtClean="0">
                <a:latin typeface="Candara" pitchFamily="34" charset="0"/>
              </a:rPr>
              <a:t>mesenteric nodes </a:t>
            </a:r>
            <a:r>
              <a:rPr lang="en-US" sz="2400" dirty="0" smtClean="0">
                <a:latin typeface="Candara" pitchFamily="34" charset="0"/>
              </a:rPr>
              <a:t>and finally reach </a:t>
            </a:r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the superior mesenteric nodes</a:t>
            </a:r>
            <a:r>
              <a:rPr lang="en-US" sz="2400" dirty="0" smtClean="0">
                <a:latin typeface="Candara" pitchFamily="34" charset="0"/>
              </a:rPr>
              <a:t>, which are situated around the origin of the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superior mesenteric artery</a:t>
            </a:r>
            <a:endParaRPr lang="en-US" sz="24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26953" t="9375" r="25000" b="17500"/>
          <a:stretch>
            <a:fillRect/>
          </a:stretch>
        </p:blipFill>
        <p:spPr bwMode="auto">
          <a:xfrm>
            <a:off x="3810000" y="228600"/>
            <a:ext cx="5123410" cy="46482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880</TotalTime>
  <Words>2480</Words>
  <Application>Microsoft Office PowerPoint</Application>
  <PresentationFormat>On-screen Show (4:3)</PresentationFormat>
  <Paragraphs>290</Paragraphs>
  <Slides>38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MCC</cp:lastModifiedBy>
  <cp:revision>43</cp:revision>
  <dcterms:created xsi:type="dcterms:W3CDTF">2006-08-16T00:00:00Z</dcterms:created>
  <dcterms:modified xsi:type="dcterms:W3CDTF">2020-02-25T05:26:21Z</dcterms:modified>
</cp:coreProperties>
</file>