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1" r:id="rId11"/>
    <p:sldId id="272" r:id="rId12"/>
    <p:sldId id="265"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2F3C-0DFB-46C2-B095-A6C25084B4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879C0-C466-4F69-A471-9CA371A4C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9BD7AE-102A-4250-9F80-01A9303B5BE2}"/>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5" name="Footer Placeholder 4">
            <a:extLst>
              <a:ext uri="{FF2B5EF4-FFF2-40B4-BE49-F238E27FC236}">
                <a16:creationId xmlns:a16="http://schemas.microsoft.com/office/drawing/2014/main" id="{396F04C1-E4D3-4BF7-BB87-405A06D6F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1AD4D-D5E0-4EBA-955C-7D236DEF9F61}"/>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217277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016D-7898-4763-9F0E-4B98D55D0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0B56B2-3308-4E1C-ACE2-273ADFEF6A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CAB31-8D20-4CC7-9C77-E39E92E4C953}"/>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5" name="Footer Placeholder 4">
            <a:extLst>
              <a:ext uri="{FF2B5EF4-FFF2-40B4-BE49-F238E27FC236}">
                <a16:creationId xmlns:a16="http://schemas.microsoft.com/office/drawing/2014/main" id="{D42E2E98-C686-4CBA-85AE-228D95439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59DCB-23D7-44D4-9271-D304FF034D14}"/>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255738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1E5D41-55DB-4379-988B-B45B419F9E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83394-E260-425F-A8BC-D606E06412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AC9FF-E96C-4CF8-9F7B-ACD530EADCAB}"/>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5" name="Footer Placeholder 4">
            <a:extLst>
              <a:ext uri="{FF2B5EF4-FFF2-40B4-BE49-F238E27FC236}">
                <a16:creationId xmlns:a16="http://schemas.microsoft.com/office/drawing/2014/main" id="{A7466F4F-2FFF-4072-B76E-763638A3D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5EDE4-7FF6-4FF2-9BCE-249C2DBC67B9}"/>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208869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BC87-1F21-41C4-A9A2-883DE9A2E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84331-551B-4462-B8E5-AEB97D642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584DC-0FD1-4920-BDB1-DFB892038AEA}"/>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5" name="Footer Placeholder 4">
            <a:extLst>
              <a:ext uri="{FF2B5EF4-FFF2-40B4-BE49-F238E27FC236}">
                <a16:creationId xmlns:a16="http://schemas.microsoft.com/office/drawing/2014/main" id="{C161DB7F-3697-4415-9074-E2CB4C5A8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84E4B-5152-4105-8BAD-BC3D772D5495}"/>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79477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A2D3-AF04-4199-93A9-A17F6F0D4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7C4E-B2BA-45D6-B952-49DC5EA35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F278B9-3BC6-4C34-A805-5EFBD21FEA3C}"/>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5" name="Footer Placeholder 4">
            <a:extLst>
              <a:ext uri="{FF2B5EF4-FFF2-40B4-BE49-F238E27FC236}">
                <a16:creationId xmlns:a16="http://schemas.microsoft.com/office/drawing/2014/main" id="{6D04197D-81AC-45F7-8F39-AC080FBCB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7D17D-D64A-4DB2-BFE5-93B26C9D6AAB}"/>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89452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E6E6-399A-4CF1-BCE3-D65DB2635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C2C46-2EDC-4213-BCBC-732DFAE2A0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F346D6-4E8D-4056-835F-1D5B4693A5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8AC468-9760-47D7-8869-AF27E70BFBBC}"/>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6" name="Footer Placeholder 5">
            <a:extLst>
              <a:ext uri="{FF2B5EF4-FFF2-40B4-BE49-F238E27FC236}">
                <a16:creationId xmlns:a16="http://schemas.microsoft.com/office/drawing/2014/main" id="{88F599FD-C7C0-4360-BA9D-F92E0128E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35351-5FED-489C-8371-74C491FB3AA2}"/>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312063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CB5C-3BE1-4005-8D06-6F426E284B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19E396-CB08-45B1-974D-5E8F920848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A222A-01B9-4452-832B-FAE26A4FB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902587-52AD-4A29-8A1E-F0166AB566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1650BE-5022-429F-AA83-3FCE0C6158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309117-F5A3-4F6B-8C57-89D391EA4115}"/>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8" name="Footer Placeholder 7">
            <a:extLst>
              <a:ext uri="{FF2B5EF4-FFF2-40B4-BE49-F238E27FC236}">
                <a16:creationId xmlns:a16="http://schemas.microsoft.com/office/drawing/2014/main" id="{37CF649C-B4A6-48D0-8E58-E908A9D04C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18EC75-3D52-4040-AA86-20B3D565D172}"/>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157852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F927-ECBA-4F71-BFF7-F9E0BB06AB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0A73A-BB31-43E8-AC31-574D337A0AB4}"/>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4" name="Footer Placeholder 3">
            <a:extLst>
              <a:ext uri="{FF2B5EF4-FFF2-40B4-BE49-F238E27FC236}">
                <a16:creationId xmlns:a16="http://schemas.microsoft.com/office/drawing/2014/main" id="{94B78BBF-AB60-48B0-A2B8-0AEDE30735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ECFA6-37B8-4DD0-A4A0-757696E267DD}"/>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27705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90328-F253-4F8F-A46F-30F0E3EEC010}"/>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3" name="Footer Placeholder 2">
            <a:extLst>
              <a:ext uri="{FF2B5EF4-FFF2-40B4-BE49-F238E27FC236}">
                <a16:creationId xmlns:a16="http://schemas.microsoft.com/office/drawing/2014/main" id="{311133A7-877F-40E9-9EAF-E1172B3CBB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5C6AD-FD77-4FDF-9385-0C4F698FECD3}"/>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131470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B70DC-44A8-4ADB-B18A-5CE4C00A2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81BD18-45E4-4C4D-A962-F27D0CD50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270AA-D4F8-4255-82C8-3D5F423BC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3B05D-E995-4042-8165-67B9C9991A0D}"/>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6" name="Footer Placeholder 5">
            <a:extLst>
              <a:ext uri="{FF2B5EF4-FFF2-40B4-BE49-F238E27FC236}">
                <a16:creationId xmlns:a16="http://schemas.microsoft.com/office/drawing/2014/main" id="{EC17B511-C5BC-4A07-9327-72DCA1E22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F41A6-00B4-46AC-9E8D-892E97A5EA18}"/>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96510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EA32-6E1B-43EE-801E-BB43FBE09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7A470C-6636-4541-8968-C8301D284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EF4A2A-A299-4AB8-877B-DAA10698E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67A8D-D337-4410-BD31-9613C4004A3D}"/>
              </a:ext>
            </a:extLst>
          </p:cNvPr>
          <p:cNvSpPr>
            <a:spLocks noGrp="1"/>
          </p:cNvSpPr>
          <p:nvPr>
            <p:ph type="dt" sz="half" idx="10"/>
          </p:nvPr>
        </p:nvSpPr>
        <p:spPr/>
        <p:txBody>
          <a:bodyPr/>
          <a:lstStyle/>
          <a:p>
            <a:fld id="{3821FF70-2BEA-479A-AEAF-4A752317615D}" type="datetimeFigureOut">
              <a:rPr lang="en-US" smtClean="0"/>
              <a:t>12/29/2021</a:t>
            </a:fld>
            <a:endParaRPr lang="en-US"/>
          </a:p>
        </p:txBody>
      </p:sp>
      <p:sp>
        <p:nvSpPr>
          <p:cNvPr id="6" name="Footer Placeholder 5">
            <a:extLst>
              <a:ext uri="{FF2B5EF4-FFF2-40B4-BE49-F238E27FC236}">
                <a16:creationId xmlns:a16="http://schemas.microsoft.com/office/drawing/2014/main" id="{3A7FB9B4-C79D-4AFD-B2F4-FC331404C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7F91A-B5A3-4FCC-BDBA-D25092BEC773}"/>
              </a:ext>
            </a:extLst>
          </p:cNvPr>
          <p:cNvSpPr>
            <a:spLocks noGrp="1"/>
          </p:cNvSpPr>
          <p:nvPr>
            <p:ph type="sldNum" sz="quarter" idx="12"/>
          </p:nvPr>
        </p:nvSpPr>
        <p:spPr/>
        <p:txBody>
          <a:bodyPr/>
          <a:lstStyle/>
          <a:p>
            <a:fld id="{0470D2E7-D72F-4CC5-988C-0452B2C335C8}" type="slidenum">
              <a:rPr lang="en-US" smtClean="0"/>
              <a:t>‹#›</a:t>
            </a:fld>
            <a:endParaRPr lang="en-US"/>
          </a:p>
        </p:txBody>
      </p:sp>
    </p:spTree>
    <p:extLst>
      <p:ext uri="{BB962C8B-B14F-4D97-AF65-F5344CB8AC3E}">
        <p14:creationId xmlns:p14="http://schemas.microsoft.com/office/powerpoint/2010/main" val="113754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4962-8C52-403B-82AE-91D64FA9B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4E1977-746C-452D-9087-2E0FA752B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49775-2D65-4005-B14E-3FD70E4BB2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1FF70-2BEA-479A-AEAF-4A752317615D}" type="datetimeFigureOut">
              <a:rPr lang="en-US" smtClean="0"/>
              <a:t>12/29/2021</a:t>
            </a:fld>
            <a:endParaRPr lang="en-US"/>
          </a:p>
        </p:txBody>
      </p:sp>
      <p:sp>
        <p:nvSpPr>
          <p:cNvPr id="5" name="Footer Placeholder 4">
            <a:extLst>
              <a:ext uri="{FF2B5EF4-FFF2-40B4-BE49-F238E27FC236}">
                <a16:creationId xmlns:a16="http://schemas.microsoft.com/office/drawing/2014/main" id="{B4EC7EEA-FDCC-4995-97B9-917AD4EE5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123DEC-62A8-4E15-9002-0321533B7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0D2E7-D72F-4CC5-988C-0452B2C335C8}" type="slidenum">
              <a:rPr lang="en-US" smtClean="0"/>
              <a:t>‹#›</a:t>
            </a:fld>
            <a:endParaRPr lang="en-US"/>
          </a:p>
        </p:txBody>
      </p:sp>
    </p:spTree>
    <p:extLst>
      <p:ext uri="{BB962C8B-B14F-4D97-AF65-F5344CB8AC3E}">
        <p14:creationId xmlns:p14="http://schemas.microsoft.com/office/powerpoint/2010/main" val="394386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ABB1-2599-4D81-AFD9-EFBB8D349B47}"/>
              </a:ext>
            </a:extLst>
          </p:cNvPr>
          <p:cNvSpPr>
            <a:spLocks noGrp="1"/>
          </p:cNvSpPr>
          <p:nvPr>
            <p:ph type="ctrTitle"/>
          </p:nvPr>
        </p:nvSpPr>
        <p:spPr/>
        <p:txBody>
          <a:bodyPr/>
          <a:lstStyle/>
          <a:p>
            <a:r>
              <a:rPr lang="en-US" dirty="0"/>
              <a:t>CENTRAL NERVOUS SYSTEM TRAUMA</a:t>
            </a:r>
          </a:p>
        </p:txBody>
      </p:sp>
      <p:sp>
        <p:nvSpPr>
          <p:cNvPr id="3" name="Subtitle 2">
            <a:extLst>
              <a:ext uri="{FF2B5EF4-FFF2-40B4-BE49-F238E27FC236}">
                <a16:creationId xmlns:a16="http://schemas.microsoft.com/office/drawing/2014/main" id="{6A124B1B-D030-40DE-A7B5-BF71DE9F86FE}"/>
              </a:ext>
            </a:extLst>
          </p:cNvPr>
          <p:cNvSpPr>
            <a:spLocks noGrp="1"/>
          </p:cNvSpPr>
          <p:nvPr>
            <p:ph type="subTitle" idx="1"/>
          </p:nvPr>
        </p:nvSpPr>
        <p:spPr/>
        <p:txBody>
          <a:bodyPr/>
          <a:lstStyle/>
          <a:p>
            <a:r>
              <a:rPr lang="en-US" dirty="0"/>
              <a:t>Dr. </a:t>
            </a:r>
            <a:r>
              <a:rPr lang="en-US" dirty="0" err="1"/>
              <a:t>Wiam</a:t>
            </a:r>
            <a:r>
              <a:rPr lang="en-US" dirty="0"/>
              <a:t> </a:t>
            </a:r>
            <a:r>
              <a:rPr lang="en-US" dirty="0" err="1"/>
              <a:t>Khreasat</a:t>
            </a:r>
            <a:endParaRPr lang="en-US" dirty="0"/>
          </a:p>
          <a:p>
            <a:r>
              <a:rPr lang="en-US" dirty="0"/>
              <a:t>29 December 2021</a:t>
            </a:r>
          </a:p>
        </p:txBody>
      </p:sp>
    </p:spTree>
    <p:extLst>
      <p:ext uri="{BB962C8B-B14F-4D97-AF65-F5344CB8AC3E}">
        <p14:creationId xmlns:p14="http://schemas.microsoft.com/office/powerpoint/2010/main" val="37910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5151FCD2-A67C-45A9-AE51-C1B9C482A5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533" y="1691489"/>
            <a:ext cx="8458933" cy="3475021"/>
          </a:xfrm>
        </p:spPr>
      </p:pic>
    </p:spTree>
    <p:extLst>
      <p:ext uri="{BB962C8B-B14F-4D97-AF65-F5344CB8AC3E}">
        <p14:creationId xmlns:p14="http://schemas.microsoft.com/office/powerpoint/2010/main" val="35728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2FD67DC4-7007-4924-BF3A-4042067896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480291"/>
            <a:ext cx="6982691" cy="6012873"/>
          </a:xfrm>
        </p:spPr>
      </p:pic>
    </p:spTree>
    <p:extLst>
      <p:ext uri="{BB962C8B-B14F-4D97-AF65-F5344CB8AC3E}">
        <p14:creationId xmlns:p14="http://schemas.microsoft.com/office/powerpoint/2010/main" val="140971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AA8C-9A05-4C93-988E-BCE214356F39}"/>
              </a:ext>
            </a:extLst>
          </p:cNvPr>
          <p:cNvSpPr>
            <a:spLocks noGrp="1"/>
          </p:cNvSpPr>
          <p:nvPr>
            <p:ph type="title"/>
          </p:nvPr>
        </p:nvSpPr>
        <p:spPr>
          <a:xfrm>
            <a:off x="838200" y="365126"/>
            <a:ext cx="10515600" cy="613930"/>
          </a:xfrm>
        </p:spPr>
        <p:txBody>
          <a:bodyPr>
            <a:normAutofit fontScale="90000"/>
          </a:bodyPr>
          <a:lstStyle/>
          <a:p>
            <a:r>
              <a:rPr lang="en-US" dirty="0"/>
              <a:t>Subdural Hematoma </a:t>
            </a:r>
          </a:p>
        </p:txBody>
      </p:sp>
      <p:sp>
        <p:nvSpPr>
          <p:cNvPr id="3" name="Content Placeholder 2">
            <a:extLst>
              <a:ext uri="{FF2B5EF4-FFF2-40B4-BE49-F238E27FC236}">
                <a16:creationId xmlns:a16="http://schemas.microsoft.com/office/drawing/2014/main" id="{28E6F5A7-3CB4-4DE9-834F-55DBCEC591AC}"/>
              </a:ext>
            </a:extLst>
          </p:cNvPr>
          <p:cNvSpPr>
            <a:spLocks noGrp="1"/>
          </p:cNvSpPr>
          <p:nvPr>
            <p:ph idx="1"/>
          </p:nvPr>
        </p:nvSpPr>
        <p:spPr>
          <a:xfrm>
            <a:off x="838200" y="1145309"/>
            <a:ext cx="10515600" cy="5031654"/>
          </a:xfrm>
        </p:spPr>
        <p:txBody>
          <a:bodyPr>
            <a:normAutofit fontScale="70000" lnSpcReduction="20000"/>
          </a:bodyPr>
          <a:lstStyle/>
          <a:p>
            <a:r>
              <a:rPr lang="en-US" dirty="0"/>
              <a:t>Rapid movement of the brain during trauma can tear the bridging veins that extend from the cerebral hemispheres through the subarachnoid and subdural space to the </a:t>
            </a:r>
            <a:r>
              <a:rPr lang="en-US" dirty="0" err="1"/>
              <a:t>dural</a:t>
            </a:r>
            <a:r>
              <a:rPr lang="en-US" dirty="0"/>
              <a:t> sinuses. </a:t>
            </a:r>
          </a:p>
          <a:p>
            <a:r>
              <a:rPr lang="en-US" dirty="0"/>
              <a:t>Their disruption produces bleeding into the subdural space. </a:t>
            </a:r>
          </a:p>
          <a:p>
            <a:r>
              <a:rPr lang="en-US" dirty="0"/>
              <a:t>Because the inner cell layer of the dura is quite thin and in very close proximity to the arachnoid layer, the blood appears to be between the dura and arachnoid, but in reality it is between the two layers of the dura. </a:t>
            </a:r>
          </a:p>
          <a:p>
            <a:r>
              <a:rPr lang="en-US" dirty="0"/>
              <a:t>In patients with brain atrophy, the bridging veins are stretched out and the brain has additional space within which to move, accounting for the higher rate of subdural hematomas in older adults. </a:t>
            </a:r>
          </a:p>
          <a:p>
            <a:r>
              <a:rPr lang="en-US" dirty="0"/>
              <a:t>Infants also are susceptible to subdural hematomas because their bridging veins are thin walled. </a:t>
            </a:r>
          </a:p>
          <a:p>
            <a:r>
              <a:rPr lang="en-US" dirty="0"/>
              <a:t>Subdural hematomas typically become manifest within the first 48 hours after injury.</a:t>
            </a:r>
          </a:p>
          <a:p>
            <a:r>
              <a:rPr lang="en-US" dirty="0"/>
              <a:t>They are most common over the lateral aspects of the cerebral hemispheres and may be bilateral. </a:t>
            </a:r>
          </a:p>
          <a:p>
            <a:r>
              <a:rPr lang="en-US" dirty="0"/>
              <a:t>Neurologic signs are attributable to the pressure exerted on the adjacent brain. </a:t>
            </a:r>
          </a:p>
          <a:p>
            <a:r>
              <a:rPr lang="en-US" dirty="0"/>
              <a:t>Symptoms are most often </a:t>
            </a:r>
            <a:r>
              <a:rPr lang="en-US" dirty="0" err="1"/>
              <a:t>nonlocalizing</a:t>
            </a:r>
            <a:r>
              <a:rPr lang="en-US" dirty="0"/>
              <a:t>, taking the form of headache, confusion, and slowly progressive neurologic deterioration.</a:t>
            </a:r>
          </a:p>
        </p:txBody>
      </p:sp>
    </p:spTree>
    <p:extLst>
      <p:ext uri="{BB962C8B-B14F-4D97-AF65-F5344CB8AC3E}">
        <p14:creationId xmlns:p14="http://schemas.microsoft.com/office/powerpoint/2010/main" val="426074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6FCD-AD0D-4FAD-A61D-8E750CB33F0B}"/>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A2406A11-759C-4B78-8776-356A8A7A32D3}"/>
              </a:ext>
            </a:extLst>
          </p:cNvPr>
          <p:cNvSpPr>
            <a:spLocks noGrp="1"/>
          </p:cNvSpPr>
          <p:nvPr>
            <p:ph idx="1"/>
          </p:nvPr>
        </p:nvSpPr>
        <p:spPr/>
        <p:txBody>
          <a:bodyPr>
            <a:normAutofit fontScale="92500" lnSpcReduction="20000"/>
          </a:bodyPr>
          <a:lstStyle/>
          <a:p>
            <a:r>
              <a:rPr lang="en-US" dirty="0"/>
              <a:t>Acute subdural hematoma appears as a collection of freshly clotted blood apposed to the contour of the brain surface, without extension into the depths of sulci.</a:t>
            </a:r>
          </a:p>
          <a:p>
            <a:r>
              <a:rPr lang="en-US" dirty="0"/>
              <a:t>The underlying brain is flattened, and the subarachnoid space is often clear. </a:t>
            </a:r>
          </a:p>
          <a:p>
            <a:r>
              <a:rPr lang="en-US" dirty="0"/>
              <a:t>Subdural hematomas organize by lysis of the clot (about 1 week), growth of granulation tissue from the </a:t>
            </a:r>
            <a:r>
              <a:rPr lang="en-US" dirty="0" err="1"/>
              <a:t>dural</a:t>
            </a:r>
            <a:r>
              <a:rPr lang="en-US" dirty="0"/>
              <a:t> surface into the hematoma (2 weeks), and fibrosis (1–3 months). </a:t>
            </a:r>
          </a:p>
          <a:p>
            <a:r>
              <a:rPr lang="en-US" dirty="0"/>
              <a:t>Subdural hematomas commonly rebleed, presumably from the thin-walled vessels of the granulation tissue, leading to microscopic findings consistent with hemorrhages of varying ages. </a:t>
            </a:r>
          </a:p>
          <a:p>
            <a:r>
              <a:rPr lang="en-US" dirty="0"/>
              <a:t>Symptomatic subdural hematomas are treated by surgical removal of the blood and associated reactive tissue.</a:t>
            </a:r>
          </a:p>
        </p:txBody>
      </p:sp>
    </p:spTree>
    <p:extLst>
      <p:ext uri="{BB962C8B-B14F-4D97-AF65-F5344CB8AC3E}">
        <p14:creationId xmlns:p14="http://schemas.microsoft.com/office/powerpoint/2010/main" val="374185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8938-EC9E-44B5-88E8-CDD933BB4FB6}"/>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95936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096E-D4D1-4D9F-91A7-31652B2A5647}"/>
              </a:ext>
            </a:extLst>
          </p:cNvPr>
          <p:cNvSpPr>
            <a:spLocks noGrp="1"/>
          </p:cNvSpPr>
          <p:nvPr>
            <p:ph type="title"/>
          </p:nvPr>
        </p:nvSpPr>
        <p:spPr/>
        <p:txBody>
          <a:bodyPr/>
          <a:lstStyle/>
          <a:p>
            <a:r>
              <a:rPr lang="en-US" dirty="0"/>
              <a:t>CENTRAL NERVOUS</a:t>
            </a:r>
            <a:br>
              <a:rPr lang="en-US" dirty="0"/>
            </a:br>
            <a:r>
              <a:rPr lang="en-US" dirty="0"/>
              <a:t>SYSTEM TRAUMA</a:t>
            </a:r>
          </a:p>
        </p:txBody>
      </p:sp>
      <p:sp>
        <p:nvSpPr>
          <p:cNvPr id="3" name="Content Placeholder 2">
            <a:extLst>
              <a:ext uri="{FF2B5EF4-FFF2-40B4-BE49-F238E27FC236}">
                <a16:creationId xmlns:a16="http://schemas.microsoft.com/office/drawing/2014/main" id="{620689AB-9B52-45EF-A181-9C2C0CF26F5B}"/>
              </a:ext>
            </a:extLst>
          </p:cNvPr>
          <p:cNvSpPr>
            <a:spLocks noGrp="1"/>
          </p:cNvSpPr>
          <p:nvPr>
            <p:ph idx="1"/>
          </p:nvPr>
        </p:nvSpPr>
        <p:spPr/>
        <p:txBody>
          <a:bodyPr>
            <a:normAutofit fontScale="85000" lnSpcReduction="20000"/>
          </a:bodyPr>
          <a:lstStyle/>
          <a:p>
            <a:r>
              <a:rPr lang="en-US" dirty="0"/>
              <a:t>Trauma to the brain and spinal cord is a significant cause of death and disability. </a:t>
            </a:r>
          </a:p>
          <a:p>
            <a:r>
              <a:rPr lang="en-US" dirty="0"/>
              <a:t>The severity and site of injury affect the outcome: injury of several cubic centimeters of brain parenchyma may be clinically silent (if in the frontal lobe), severely disabling (affecting the spinal cord), or fatal (involving the brain stem). </a:t>
            </a:r>
          </a:p>
          <a:p>
            <a:r>
              <a:rPr lang="en-US" dirty="0"/>
              <a:t>A blow to the head may be penetrating or blunt; it may cause an open or a closed injury. </a:t>
            </a:r>
          </a:p>
          <a:p>
            <a:r>
              <a:rPr lang="en-US" dirty="0"/>
              <a:t>The magnitude and distribution of resulting traumatic brain lesions depend on the shape of the object causing the trauma, the force of impact, and whether the head is in motion at the time of injury. </a:t>
            </a:r>
          </a:p>
          <a:p>
            <a:r>
              <a:rPr lang="en-US" dirty="0"/>
              <a:t>Severe brain damage can occur in the absence of external signs of head injury, and conversely, severe lacerations and even skull fractures do not necessarily indicate damage to the underlying brain. </a:t>
            </a:r>
          </a:p>
          <a:p>
            <a:r>
              <a:rPr lang="en-US" dirty="0"/>
              <a:t>When the brain is damaged, the injuries may involve the parenchyma, the vasculature, or both.</a:t>
            </a:r>
          </a:p>
        </p:txBody>
      </p:sp>
    </p:spTree>
    <p:extLst>
      <p:ext uri="{BB962C8B-B14F-4D97-AF65-F5344CB8AC3E}">
        <p14:creationId xmlns:p14="http://schemas.microsoft.com/office/powerpoint/2010/main" val="23930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AD32-6991-451C-973E-746D906F68B1}"/>
              </a:ext>
            </a:extLst>
          </p:cNvPr>
          <p:cNvSpPr>
            <a:spLocks noGrp="1"/>
          </p:cNvSpPr>
          <p:nvPr>
            <p:ph type="title"/>
          </p:nvPr>
        </p:nvSpPr>
        <p:spPr/>
        <p:txBody>
          <a:bodyPr/>
          <a:lstStyle/>
          <a:p>
            <a:r>
              <a:rPr lang="en-US" dirty="0"/>
              <a:t>Traumatic Parenchymal Injuries </a:t>
            </a:r>
          </a:p>
        </p:txBody>
      </p:sp>
      <p:sp>
        <p:nvSpPr>
          <p:cNvPr id="3" name="Content Placeholder 2">
            <a:extLst>
              <a:ext uri="{FF2B5EF4-FFF2-40B4-BE49-F238E27FC236}">
                <a16:creationId xmlns:a16="http://schemas.microsoft.com/office/drawing/2014/main" id="{08937A75-B207-4494-B57F-EB7F959396C3}"/>
              </a:ext>
            </a:extLst>
          </p:cNvPr>
          <p:cNvSpPr>
            <a:spLocks noGrp="1"/>
          </p:cNvSpPr>
          <p:nvPr>
            <p:ph idx="1"/>
          </p:nvPr>
        </p:nvSpPr>
        <p:spPr/>
        <p:txBody>
          <a:bodyPr>
            <a:normAutofit fontScale="85000" lnSpcReduction="20000"/>
          </a:bodyPr>
          <a:lstStyle/>
          <a:p>
            <a:r>
              <a:rPr lang="en-US" dirty="0"/>
              <a:t>When an object impacts the head, brain injury may occur at the site of impact—a coup injury—or opposite the site of impact on the other side of the brain—a contrecoup injury. </a:t>
            </a:r>
          </a:p>
          <a:p>
            <a:r>
              <a:rPr lang="en-US" dirty="0"/>
              <a:t>Both coup and contrecoup lesions are contusions, with comparable gross and microscopic appearances. </a:t>
            </a:r>
          </a:p>
          <a:p>
            <a:r>
              <a:rPr lang="en-US" dirty="0"/>
              <a:t>A contusion is caused by rapid tissue displacement, disruption of vascular channels, and subsequent hemorrhage, tissue injury, and edema. </a:t>
            </a:r>
          </a:p>
          <a:p>
            <a:r>
              <a:rPr lang="en-US" dirty="0"/>
              <a:t>Since they are closest to the skull, the crests of the gyri are the parts of the brain that are most susceptible to traumatic injury. </a:t>
            </a:r>
          </a:p>
          <a:p>
            <a:r>
              <a:rPr lang="en-US" dirty="0"/>
              <a:t>Contusions are common in regions of the brain overlying rough and irregular inner skull surfaces, such as the orbitofrontal regions and the temporal lobe tips. </a:t>
            </a:r>
          </a:p>
          <a:p>
            <a:r>
              <a:rPr lang="en-US" dirty="0"/>
              <a:t>Penetration of the brain by a projectile such as a bullet or a skull fragment from a fracture causes a laceration, with tissue tearing, vascular disruption, and hemorrhage.</a:t>
            </a:r>
          </a:p>
        </p:txBody>
      </p:sp>
    </p:spTree>
    <p:extLst>
      <p:ext uri="{BB962C8B-B14F-4D97-AF65-F5344CB8AC3E}">
        <p14:creationId xmlns:p14="http://schemas.microsoft.com/office/powerpoint/2010/main" val="21217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FDC3F024-93C1-4BEA-B468-493BE3B8F1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2110" y="508000"/>
            <a:ext cx="4802908" cy="5920509"/>
          </a:xfrm>
        </p:spPr>
      </p:pic>
    </p:spTree>
    <p:extLst>
      <p:ext uri="{BB962C8B-B14F-4D97-AF65-F5344CB8AC3E}">
        <p14:creationId xmlns:p14="http://schemas.microsoft.com/office/powerpoint/2010/main" val="277055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8F49-21D5-4864-A4E7-0C4E6F070B8D}"/>
              </a:ext>
            </a:extLst>
          </p:cNvPr>
          <p:cNvSpPr>
            <a:spLocks noGrp="1"/>
          </p:cNvSpPr>
          <p:nvPr>
            <p:ph type="title"/>
          </p:nvPr>
        </p:nvSpPr>
        <p:spPr>
          <a:xfrm>
            <a:off x="838200" y="365125"/>
            <a:ext cx="10515600" cy="447675"/>
          </a:xfrm>
        </p:spPr>
        <p:txBody>
          <a:bodyPr>
            <a:normAutofit fontScale="90000"/>
          </a:bodyPr>
          <a:lstStyle/>
          <a:p>
            <a:r>
              <a:rPr lang="en-US" dirty="0"/>
              <a:t>MORPHOLOGY</a:t>
            </a:r>
          </a:p>
        </p:txBody>
      </p:sp>
      <p:sp>
        <p:nvSpPr>
          <p:cNvPr id="3" name="Content Placeholder 2">
            <a:extLst>
              <a:ext uri="{FF2B5EF4-FFF2-40B4-BE49-F238E27FC236}">
                <a16:creationId xmlns:a16="http://schemas.microsoft.com/office/drawing/2014/main" id="{EFF540CA-4BCB-453A-AC6B-29815817170F}"/>
              </a:ext>
            </a:extLst>
          </p:cNvPr>
          <p:cNvSpPr>
            <a:spLocks noGrp="1"/>
          </p:cNvSpPr>
          <p:nvPr>
            <p:ph idx="1"/>
          </p:nvPr>
        </p:nvSpPr>
        <p:spPr>
          <a:xfrm>
            <a:off x="838200" y="1006764"/>
            <a:ext cx="10515600" cy="5170199"/>
          </a:xfrm>
        </p:spPr>
        <p:txBody>
          <a:bodyPr>
            <a:normAutofit fontScale="92500" lnSpcReduction="20000"/>
          </a:bodyPr>
          <a:lstStyle/>
          <a:p>
            <a:r>
              <a:rPr lang="en-US" dirty="0"/>
              <a:t>Contusions are wedge-shaped, with the widest aspect closest to the point of impact. </a:t>
            </a:r>
          </a:p>
          <a:p>
            <a:r>
              <a:rPr lang="en-US" dirty="0"/>
              <a:t>Within a few hours of injury, blood extravasates throughout the involved tissue, across the width of the cerebral cortex, and into the white matter and subarachnoid spaces. </a:t>
            </a:r>
          </a:p>
          <a:p>
            <a:r>
              <a:rPr lang="en-US" dirty="0"/>
              <a:t>Although functional effects are seen earlier, morphologic evidence of </a:t>
            </a:r>
            <a:r>
              <a:rPr lang="en-US" dirty="0" err="1"/>
              <a:t>neruonal</a:t>
            </a:r>
            <a:r>
              <a:rPr lang="en-US" dirty="0"/>
              <a:t> injury (nuclear pyknosis, cytoplasmic eosinophilia, cellular disintegration) takes about 24 hours to appear. </a:t>
            </a:r>
          </a:p>
          <a:p>
            <a:r>
              <a:rPr lang="en-US" dirty="0"/>
              <a:t>The inflammatory response to the injured tissue follows its usual course, with neutrophils preceding the appearance of macrophages. </a:t>
            </a:r>
          </a:p>
          <a:p>
            <a:r>
              <a:rPr lang="en-US" dirty="0"/>
              <a:t>In contrast with ischemic lesions, in which the superficial layer of cortex may be preserved, trauma affects the superficial layers most severely. </a:t>
            </a:r>
          </a:p>
          <a:p>
            <a:r>
              <a:rPr lang="en-US" dirty="0"/>
              <a:t>Old traumatic lesions characteristically appear as depressed, retracted, yellowish brown patches involving the crests of gyri. </a:t>
            </a:r>
          </a:p>
          <a:p>
            <a:r>
              <a:rPr lang="en-US" dirty="0"/>
              <a:t>These lesions show gliosis and residual hemosiderin-laden macrophages.</a:t>
            </a:r>
          </a:p>
        </p:txBody>
      </p:sp>
    </p:spTree>
    <p:extLst>
      <p:ext uri="{BB962C8B-B14F-4D97-AF65-F5344CB8AC3E}">
        <p14:creationId xmlns:p14="http://schemas.microsoft.com/office/powerpoint/2010/main" val="288254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B0DAE-7222-4770-8305-E16C76FBB741}"/>
              </a:ext>
            </a:extLst>
          </p:cNvPr>
          <p:cNvSpPr>
            <a:spLocks noGrp="1"/>
          </p:cNvSpPr>
          <p:nvPr>
            <p:ph idx="1"/>
          </p:nvPr>
        </p:nvSpPr>
        <p:spPr>
          <a:xfrm>
            <a:off x="838200" y="1253331"/>
            <a:ext cx="10515600" cy="4351338"/>
          </a:xfrm>
        </p:spPr>
        <p:txBody>
          <a:bodyPr/>
          <a:lstStyle/>
          <a:p>
            <a:r>
              <a:rPr lang="en-US" dirty="0"/>
              <a:t>widespread injury to axons within the brain (called diffuse axonal injury).</a:t>
            </a:r>
          </a:p>
          <a:p>
            <a:r>
              <a:rPr lang="en-US" dirty="0"/>
              <a:t>As many as 50% of patients who develop coma shortly after trauma are believed to have white matter damage and diffuse axonal injury, usually in the form of axonal swellings that appear within hours of the injury.</a:t>
            </a:r>
          </a:p>
        </p:txBody>
      </p:sp>
    </p:spTree>
    <p:extLst>
      <p:ext uri="{BB962C8B-B14F-4D97-AF65-F5344CB8AC3E}">
        <p14:creationId xmlns:p14="http://schemas.microsoft.com/office/powerpoint/2010/main" val="39070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5FE98-F6F8-4F4B-AAAB-8802A3E81A0D}"/>
              </a:ext>
            </a:extLst>
          </p:cNvPr>
          <p:cNvSpPr>
            <a:spLocks noGrp="1"/>
          </p:cNvSpPr>
          <p:nvPr>
            <p:ph idx="1"/>
          </p:nvPr>
        </p:nvSpPr>
        <p:spPr>
          <a:xfrm>
            <a:off x="838200" y="674255"/>
            <a:ext cx="10515600" cy="5502708"/>
          </a:xfrm>
        </p:spPr>
        <p:txBody>
          <a:bodyPr>
            <a:normAutofit fontScale="92500" lnSpcReduction="20000"/>
          </a:bodyPr>
          <a:lstStyle/>
          <a:p>
            <a:r>
              <a:rPr lang="en-US" dirty="0">
                <a:highlight>
                  <a:srgbClr val="FFFF00"/>
                </a:highlight>
              </a:rPr>
              <a:t>Concussion</a:t>
            </a:r>
            <a:r>
              <a:rPr lang="en-US" dirty="0"/>
              <a:t> describes reversible altered brain function, with or without loss of consciousness, from head injury. </a:t>
            </a:r>
          </a:p>
          <a:p>
            <a:r>
              <a:rPr lang="en-US" dirty="0"/>
              <a:t>The characteristic transient neurologic dysfunction includes loss of consciousness, temporary respiratory arrest, and loss of reflexes.</a:t>
            </a:r>
          </a:p>
          <a:p>
            <a:r>
              <a:rPr lang="en-US" dirty="0"/>
              <a:t> Neurologic recovery is the norm, although amnesia for the event persists. </a:t>
            </a:r>
          </a:p>
          <a:p>
            <a:r>
              <a:rPr lang="en-US" dirty="0"/>
              <a:t>The pathogenesis of the sudden disruption of nervous activity is unknown. </a:t>
            </a:r>
          </a:p>
          <a:p>
            <a:r>
              <a:rPr lang="en-US" dirty="0"/>
              <a:t>Repeated episodes of concussion can result in persistent and profound neurologic deficits including cognitive impairment, parkinsonism, and others, and later development of neurodegenerative processes. </a:t>
            </a:r>
          </a:p>
          <a:p>
            <a:r>
              <a:rPr lang="en-US" dirty="0"/>
              <a:t>Initially described in boxers (dementia pugilistica), it is now recognized to occur in a wider range of settings, such as in athletes participating in contact sports. </a:t>
            </a:r>
          </a:p>
          <a:p>
            <a:r>
              <a:rPr lang="en-US" dirty="0"/>
              <a:t>This syndrome is termed chronic traumatic encephalopathy and is characterized by accumulation of tangles in cerebral cortex and other brain regions.</a:t>
            </a:r>
          </a:p>
        </p:txBody>
      </p:sp>
    </p:spTree>
    <p:extLst>
      <p:ext uri="{BB962C8B-B14F-4D97-AF65-F5344CB8AC3E}">
        <p14:creationId xmlns:p14="http://schemas.microsoft.com/office/powerpoint/2010/main" val="219856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0749-E477-46E8-B9E7-D6CAE4973D39}"/>
              </a:ext>
            </a:extLst>
          </p:cNvPr>
          <p:cNvSpPr>
            <a:spLocks noGrp="1"/>
          </p:cNvSpPr>
          <p:nvPr>
            <p:ph type="title"/>
          </p:nvPr>
        </p:nvSpPr>
        <p:spPr/>
        <p:txBody>
          <a:bodyPr/>
          <a:lstStyle/>
          <a:p>
            <a:r>
              <a:rPr lang="en-US" dirty="0"/>
              <a:t>Traumatic Vascular Injury</a:t>
            </a:r>
          </a:p>
        </p:txBody>
      </p:sp>
      <p:sp>
        <p:nvSpPr>
          <p:cNvPr id="3" name="Content Placeholder 2">
            <a:extLst>
              <a:ext uri="{FF2B5EF4-FFF2-40B4-BE49-F238E27FC236}">
                <a16:creationId xmlns:a16="http://schemas.microsoft.com/office/drawing/2014/main" id="{7E7D18AC-B3CB-4840-B405-55CC6479C497}"/>
              </a:ext>
            </a:extLst>
          </p:cNvPr>
          <p:cNvSpPr>
            <a:spLocks noGrp="1"/>
          </p:cNvSpPr>
          <p:nvPr>
            <p:ph idx="1"/>
          </p:nvPr>
        </p:nvSpPr>
        <p:spPr/>
        <p:txBody>
          <a:bodyPr/>
          <a:lstStyle/>
          <a:p>
            <a:r>
              <a:rPr lang="en-US" dirty="0"/>
              <a:t>Depending on the affected vessel, the hemorrhage may be epidural, subdural, subarachnoid, or intraparenchymal, occurring alone or in combination. </a:t>
            </a:r>
          </a:p>
          <a:p>
            <a:r>
              <a:rPr lang="en-US" dirty="0"/>
              <a:t>Subarachnoid and intraparenchymal A B hemorrhages most often occur at sites of contusions and lacerations.</a:t>
            </a:r>
          </a:p>
        </p:txBody>
      </p:sp>
    </p:spTree>
    <p:extLst>
      <p:ext uri="{BB962C8B-B14F-4D97-AF65-F5344CB8AC3E}">
        <p14:creationId xmlns:p14="http://schemas.microsoft.com/office/powerpoint/2010/main" val="361591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A228-D7B8-4A04-9D1E-EBCF8D08C6BF}"/>
              </a:ext>
            </a:extLst>
          </p:cNvPr>
          <p:cNvSpPr>
            <a:spLocks noGrp="1"/>
          </p:cNvSpPr>
          <p:nvPr>
            <p:ph type="title"/>
          </p:nvPr>
        </p:nvSpPr>
        <p:spPr/>
        <p:txBody>
          <a:bodyPr/>
          <a:lstStyle/>
          <a:p>
            <a:r>
              <a:rPr lang="en-US" dirty="0"/>
              <a:t>Epidural Hematoma </a:t>
            </a:r>
          </a:p>
        </p:txBody>
      </p:sp>
      <p:sp>
        <p:nvSpPr>
          <p:cNvPr id="3" name="Content Placeholder 2">
            <a:extLst>
              <a:ext uri="{FF2B5EF4-FFF2-40B4-BE49-F238E27FC236}">
                <a16:creationId xmlns:a16="http://schemas.microsoft.com/office/drawing/2014/main" id="{D0486518-7493-464F-9B4C-4A460064405E}"/>
              </a:ext>
            </a:extLst>
          </p:cNvPr>
          <p:cNvSpPr>
            <a:spLocks noGrp="1"/>
          </p:cNvSpPr>
          <p:nvPr>
            <p:ph idx="1"/>
          </p:nvPr>
        </p:nvSpPr>
        <p:spPr/>
        <p:txBody>
          <a:bodyPr>
            <a:normAutofit fontScale="92500" lnSpcReduction="20000"/>
          </a:bodyPr>
          <a:lstStyle/>
          <a:p>
            <a:r>
              <a:rPr lang="en-US" dirty="0"/>
              <a:t>Dural vessels—especially the middle meningeal artery— are vulnerable to traumatic injury. </a:t>
            </a:r>
          </a:p>
          <a:p>
            <a:r>
              <a:rPr lang="en-US" dirty="0"/>
              <a:t>In infants, traumatic displacement of the easily deformable skull may tear a vessel, even in the absence of a skull fracture. </a:t>
            </a:r>
          </a:p>
          <a:p>
            <a:r>
              <a:rPr lang="en-US" dirty="0"/>
              <a:t>In children and adults, by contrast, tears involving </a:t>
            </a:r>
            <a:r>
              <a:rPr lang="en-US" dirty="0" err="1"/>
              <a:t>dural</a:t>
            </a:r>
            <a:r>
              <a:rPr lang="en-US" dirty="0"/>
              <a:t> vessels almost always stem from skull fractures. </a:t>
            </a:r>
          </a:p>
          <a:p>
            <a:r>
              <a:rPr lang="en-US" dirty="0"/>
              <a:t>Once a vessel tears, blood accumulates under arterial pressure and dissects the tightly applied dura away from the inner skull surface, producing a hematoma that compresses the brain surface. </a:t>
            </a:r>
          </a:p>
          <a:p>
            <a:r>
              <a:rPr lang="en-US" dirty="0"/>
              <a:t>Clinically, patients can be lucid for several hours after the traumatic event before neurologic signs appear. </a:t>
            </a:r>
          </a:p>
          <a:p>
            <a:r>
              <a:rPr lang="en-US" dirty="0"/>
              <a:t>An epidural hematoma may expand rapidly and constitutes a neurosurgical emergency necessitating prompt drainage and repair to prevent death.</a:t>
            </a:r>
          </a:p>
        </p:txBody>
      </p:sp>
    </p:spTree>
    <p:extLst>
      <p:ext uri="{BB962C8B-B14F-4D97-AF65-F5344CB8AC3E}">
        <p14:creationId xmlns:p14="http://schemas.microsoft.com/office/powerpoint/2010/main" val="3189530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1195</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CENTRAL NERVOUS SYSTEM TRAUMA</vt:lpstr>
      <vt:lpstr>CENTRAL NERVOUS SYSTEM TRAUMA</vt:lpstr>
      <vt:lpstr>Traumatic Parenchymal Injuries </vt:lpstr>
      <vt:lpstr>PowerPoint Presentation</vt:lpstr>
      <vt:lpstr>MORPHOLOGY</vt:lpstr>
      <vt:lpstr>PowerPoint Presentation</vt:lpstr>
      <vt:lpstr>PowerPoint Presentation</vt:lpstr>
      <vt:lpstr>Traumatic Vascular Injury</vt:lpstr>
      <vt:lpstr>Epidural Hematoma </vt:lpstr>
      <vt:lpstr>PowerPoint Presentation</vt:lpstr>
      <vt:lpstr>PowerPoint Presentation</vt:lpstr>
      <vt:lpstr>Subdural Hematoma </vt:lpstr>
      <vt:lpstr>MORPHOLOGY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TRAUMA</dc:title>
  <dc:creator>Leen Aldabbas</dc:creator>
  <cp:lastModifiedBy>Leen Aldabbas</cp:lastModifiedBy>
  <cp:revision>1</cp:revision>
  <dcterms:created xsi:type="dcterms:W3CDTF">2021-12-28T23:41:49Z</dcterms:created>
  <dcterms:modified xsi:type="dcterms:W3CDTF">2021-12-29T00:07:05Z</dcterms:modified>
</cp:coreProperties>
</file>