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9" r:id="rId4"/>
  </p:sldMasterIdLst>
  <p:notesMasterIdLst>
    <p:notesMasterId r:id="rId33"/>
  </p:notesMasterIdLst>
  <p:sldIdLst>
    <p:sldId id="256" r:id="rId5"/>
    <p:sldId id="257" r:id="rId6"/>
    <p:sldId id="259" r:id="rId7"/>
    <p:sldId id="260" r:id="rId8"/>
    <p:sldId id="262" r:id="rId9"/>
    <p:sldId id="264" r:id="rId10"/>
    <p:sldId id="265" r:id="rId11"/>
    <p:sldId id="266" r:id="rId12"/>
    <p:sldId id="268" r:id="rId13"/>
    <p:sldId id="269" r:id="rId14"/>
    <p:sldId id="270" r:id="rId15"/>
    <p:sldId id="271" r:id="rId16"/>
    <p:sldId id="273" r:id="rId17"/>
    <p:sldId id="274" r:id="rId18"/>
    <p:sldId id="275" r:id="rId19"/>
    <p:sldId id="276" r:id="rId20"/>
    <p:sldId id="277" r:id="rId21"/>
    <p:sldId id="278" r:id="rId22"/>
    <p:sldId id="279" r:id="rId23"/>
    <p:sldId id="290" r:id="rId24"/>
    <p:sldId id="280" r:id="rId25"/>
    <p:sldId id="291" r:id="rId26"/>
    <p:sldId id="281" r:id="rId27"/>
    <p:sldId id="282" r:id="rId28"/>
    <p:sldId id="283" r:id="rId29"/>
    <p:sldId id="284" r:id="rId30"/>
    <p:sldId id="288" r:id="rId31"/>
    <p:sldId id="289" r:id="rId32"/>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485" autoAdjust="0"/>
  </p:normalViewPr>
  <p:slideViewPr>
    <p:cSldViewPr>
      <p:cViewPr varScale="1">
        <p:scale>
          <a:sx n="87" d="100"/>
          <a:sy n="87" d="100"/>
        </p:scale>
        <p:origin x="149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 Type="http://schemas.openxmlformats.org/officeDocument/2006/relationships/customXml" Target="../customXml/item3.xml" /><Relationship Id="rId21" Type="http://schemas.openxmlformats.org/officeDocument/2006/relationships/slide" Target="slides/slide17.xml" /><Relationship Id="rId34" Type="http://schemas.openxmlformats.org/officeDocument/2006/relationships/presProps" Target="presProp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notesMaster" Target="notesMasters/notesMaster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slide" Target="slides/slide25.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slide" Target="slides/slide28.xml" /><Relationship Id="rId37" Type="http://schemas.openxmlformats.org/officeDocument/2006/relationships/tableStyles" Target="tableStyle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slide" Target="slides/slide24.xml" /><Relationship Id="rId36" Type="http://schemas.openxmlformats.org/officeDocument/2006/relationships/theme" Target="theme/theme1.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slide" Target="slides/slide27.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slide" Target="slides/slide26.xml" /><Relationship Id="rId35"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60E2CEC-8EBE-47AE-B9F8-1AC902B6B827}" type="datetimeFigureOut">
              <a:rPr lang="ar-JO" smtClean="0"/>
              <a:t>23/05/1443</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F5D135E-19B4-4BD7-B873-6FC135004A68}" type="slidenum">
              <a:rPr lang="ar-JO" smtClean="0"/>
              <a:t>‹#›</a:t>
            </a:fld>
            <a:endParaRPr lang="ar-JO"/>
          </a:p>
        </p:txBody>
      </p:sp>
    </p:spTree>
    <p:extLst>
      <p:ext uri="{BB962C8B-B14F-4D97-AF65-F5344CB8AC3E}">
        <p14:creationId xmlns:p14="http://schemas.microsoft.com/office/powerpoint/2010/main" val="10662829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Master" Target="../slideMasters/slideMaster1.xml" /><Relationship Id="rId6" Type="http://schemas.openxmlformats.org/officeDocument/2006/relationships/image" Target="../media/image5.png" /><Relationship Id="rId5" Type="http://schemas.openxmlformats.org/officeDocument/2006/relationships/image" Target="../media/image4.png" /><Relationship Id="rId4" Type="http://schemas.openxmlformats.org/officeDocument/2006/relationships/image" Target="../media/image3.png"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Master" Target="../slideMasters/slideMaster1.xml" /><Relationship Id="rId6" Type="http://schemas.openxmlformats.org/officeDocument/2006/relationships/image" Target="../media/image5.png" /><Relationship Id="rId5" Type="http://schemas.openxmlformats.org/officeDocument/2006/relationships/image" Target="../media/image4.png" /><Relationship Id="rId4" Type="http://schemas.openxmlformats.org/officeDocument/2006/relationships/image" Target="../media/image3.png" /></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Master" Target="../slideMasters/slideMaster1.xml" /><Relationship Id="rId6" Type="http://schemas.openxmlformats.org/officeDocument/2006/relationships/image" Target="../media/image5.png" /><Relationship Id="rId5" Type="http://schemas.openxmlformats.org/officeDocument/2006/relationships/image" Target="../media/image4.png" /><Relationship Id="rId4" Type="http://schemas.openxmlformats.org/officeDocument/2006/relationships/image" Target="../media/image3.png" /></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Master" Target="../slideMasters/slideMaster1.xml" /><Relationship Id="rId6" Type="http://schemas.openxmlformats.org/officeDocument/2006/relationships/image" Target="../media/image5.png" /><Relationship Id="rId5" Type="http://schemas.openxmlformats.org/officeDocument/2006/relationships/image" Target="../media/image4.png" /><Relationship Id="rId4" Type="http://schemas.openxmlformats.org/officeDocument/2006/relationships/image" Target="../media/image3.png" /></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5_شريحة عنوان">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A" dirty="0"/>
          </a:p>
        </p:txBody>
      </p:sp>
      <p:sp>
        <p:nvSpPr>
          <p:cNvPr id="7" name="مستطيل 6"/>
          <p:cNvSpPr>
            <a:spLocks noChangeAspect="1"/>
          </p:cNvSpPr>
          <p:nvPr/>
        </p:nvSpPr>
        <p:spPr>
          <a:xfrm>
            <a:off x="35496" y="44624"/>
            <a:ext cx="2376264" cy="696000"/>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مستطيل 7"/>
          <p:cNvSpPr>
            <a:spLocks noChangeAspect="1"/>
          </p:cNvSpPr>
          <p:nvPr/>
        </p:nvSpPr>
        <p:spPr>
          <a:xfrm>
            <a:off x="6408304" y="38655"/>
            <a:ext cx="900000" cy="726051"/>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مستطيل 8"/>
          <p:cNvSpPr/>
          <p:nvPr/>
        </p:nvSpPr>
        <p:spPr>
          <a:xfrm>
            <a:off x="0" y="764704"/>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مستطيل 9"/>
          <p:cNvSpPr/>
          <p:nvPr/>
        </p:nvSpPr>
        <p:spPr>
          <a:xfrm>
            <a:off x="7092512" y="260648"/>
            <a:ext cx="20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rgbClr val="EE2D00"/>
                </a:solidFill>
              </a:rPr>
              <a:t>College Of Medicine</a:t>
            </a:r>
            <a:endParaRPr lang="en-GB" sz="1800" b="1" dirty="0">
              <a:solidFill>
                <a:srgbClr val="EE2D00"/>
              </a:solidFill>
            </a:endParaRPr>
          </a:p>
        </p:txBody>
      </p:sp>
      <p:sp>
        <p:nvSpPr>
          <p:cNvPr id="11" name="مستطيل 10"/>
          <p:cNvSpPr/>
          <p:nvPr/>
        </p:nvSpPr>
        <p:spPr>
          <a:xfrm>
            <a:off x="0" y="6021288"/>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مستطيل 11"/>
          <p:cNvSpPr>
            <a:spLocks noChangeAspect="1"/>
          </p:cNvSpPr>
          <p:nvPr/>
        </p:nvSpPr>
        <p:spPr>
          <a:xfrm>
            <a:off x="-36512" y="6107331"/>
            <a:ext cx="1188000" cy="726539"/>
          </a:xfrm>
          <a:prstGeom prst="rec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4" name="مستطيل 13"/>
          <p:cNvSpPr>
            <a:spLocks noChangeAspect="1"/>
          </p:cNvSpPr>
          <p:nvPr/>
        </p:nvSpPr>
        <p:spPr>
          <a:xfrm>
            <a:off x="1115616" y="6126669"/>
            <a:ext cx="1152000" cy="704523"/>
          </a:xfrm>
          <a:prstGeom prst="rect">
            <a:avLst/>
          </a:prstGeom>
          <a:blipFill>
            <a:blip r:embed="rId5"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5" name="مستطيل 14"/>
          <p:cNvSpPr>
            <a:spLocks noChangeAspect="1"/>
          </p:cNvSpPr>
          <p:nvPr/>
        </p:nvSpPr>
        <p:spPr>
          <a:xfrm>
            <a:off x="2483768" y="6130871"/>
            <a:ext cx="1116000" cy="682507"/>
          </a:xfrm>
          <a:prstGeom prst="rect">
            <a:avLst/>
          </a:prstGeom>
          <a:blipFill>
            <a:blip r:embed="rId6"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 name="Title 3"/>
          <p:cNvSpPr>
            <a:spLocks noGrp="1"/>
          </p:cNvSpPr>
          <p:nvPr>
            <p:ph type="title"/>
          </p:nvPr>
        </p:nvSpPr>
        <p:spPr>
          <a:xfrm>
            <a:off x="628650" y="365127"/>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29367080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ar-SA"/>
          </a:p>
        </p:txBody>
      </p:sp>
      <p:sp>
        <p:nvSpPr>
          <p:cNvPr id="3" name="عنصر نائب للنص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عنصر نائب للمحتوى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عنصر نائب للنص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عنصر نائب للمحتوى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عنصر نائب للتاريخ 6"/>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8" name="عنصر نائب للتذييل 7"/>
          <p:cNvSpPr>
            <a:spLocks noGrp="1"/>
          </p:cNvSpPr>
          <p:nvPr>
            <p:ph type="ftr" sz="quarter" idx="11"/>
          </p:nvPr>
        </p:nvSpPr>
        <p:spPr>
          <a:xfrm>
            <a:off x="3124200" y="6356352"/>
            <a:ext cx="2895600" cy="365125"/>
          </a:xfrm>
          <a:prstGeom prst="rect">
            <a:avLst/>
          </a:prstGeom>
        </p:spPr>
        <p:txBody>
          <a:bodyPr/>
          <a:lstStyle/>
          <a:p>
            <a:endParaRPr lang="en-US"/>
          </a:p>
        </p:txBody>
      </p:sp>
      <p:sp>
        <p:nvSpPr>
          <p:cNvPr id="9" name="عنصر نائب لرقم الشريحة 8"/>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145825721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en-US"/>
              <a:t>Click to edit Master title style</a:t>
            </a:r>
            <a:endParaRPr lang="ar-SA"/>
          </a:p>
        </p:txBody>
      </p:sp>
      <p:sp>
        <p:nvSpPr>
          <p:cNvPr id="3" name="عنصر نائب للتاريخ 2"/>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4" name="عنصر نائب للتذييل 3"/>
          <p:cNvSpPr>
            <a:spLocks noGrp="1"/>
          </p:cNvSpPr>
          <p:nvPr>
            <p:ph type="ftr" sz="quarter" idx="11"/>
          </p:nvPr>
        </p:nvSpPr>
        <p:spPr>
          <a:xfrm>
            <a:off x="3124200" y="6356352"/>
            <a:ext cx="2895600" cy="365125"/>
          </a:xfrm>
          <a:prstGeom prst="rect">
            <a:avLst/>
          </a:prstGeom>
        </p:spPr>
        <p:txBody>
          <a:bodyPr/>
          <a:lstStyle/>
          <a:p>
            <a:endParaRPr lang="en-US"/>
          </a:p>
        </p:txBody>
      </p:sp>
      <p:sp>
        <p:nvSpPr>
          <p:cNvPr id="5" name="عنصر نائب لرقم الشريحة 4"/>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270629502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3" name="عنصر نائب للتذييل 2"/>
          <p:cNvSpPr>
            <a:spLocks noGrp="1"/>
          </p:cNvSpPr>
          <p:nvPr>
            <p:ph type="ftr" sz="quarter" idx="11"/>
          </p:nvPr>
        </p:nvSpPr>
        <p:spPr>
          <a:xfrm>
            <a:off x="3124200" y="6356352"/>
            <a:ext cx="2895600" cy="365125"/>
          </a:xfrm>
          <a:prstGeom prst="rect">
            <a:avLst/>
          </a:prstGeom>
        </p:spPr>
        <p:txBody>
          <a:bodyPr/>
          <a:lstStyle/>
          <a:p>
            <a:endParaRPr lang="en-US"/>
          </a:p>
        </p:txBody>
      </p:sp>
      <p:sp>
        <p:nvSpPr>
          <p:cNvPr id="4" name="عنصر نائب لرقم الشريحة 3"/>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311753123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1" y="273050"/>
            <a:ext cx="3008313" cy="1162050"/>
          </a:xfrm>
          <a:prstGeom prst="rect">
            <a:avLst/>
          </a:prstGeom>
        </p:spPr>
        <p:txBody>
          <a:bodyPr anchor="b"/>
          <a:lstStyle>
            <a:lvl1pPr algn="r">
              <a:defRPr sz="2000" b="1"/>
            </a:lvl1pPr>
          </a:lstStyle>
          <a:p>
            <a:r>
              <a:rPr lang="en-US"/>
              <a:t>Click to edit Master title style</a:t>
            </a:r>
            <a:endParaRPr lang="ar-SA"/>
          </a:p>
        </p:txBody>
      </p:sp>
      <p:sp>
        <p:nvSpPr>
          <p:cNvPr id="3" name="عنصر نائب للمحتوى 2"/>
          <p:cNvSpPr>
            <a:spLocks noGrp="1"/>
          </p:cNvSpPr>
          <p:nvPr>
            <p:ph idx="1"/>
          </p:nvPr>
        </p:nvSpPr>
        <p:spPr>
          <a:xfrm>
            <a:off x="3575050" y="273052"/>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عنصر نائب للنص 3"/>
          <p:cNvSpPr>
            <a:spLocks noGrp="1"/>
          </p:cNvSpPr>
          <p:nvPr>
            <p:ph type="body" sz="half" idx="2"/>
          </p:nvPr>
        </p:nvSpPr>
        <p:spPr>
          <a:xfrm>
            <a:off x="457201" y="1435102"/>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عنصر نائب للتاريخ 4"/>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6" name="عنصر نائب للتذييل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عنصر نائب لرقم الشريحة 6"/>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363725880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a:prstGeom prst="rect">
            <a:avLst/>
          </a:prstGeom>
        </p:spPr>
        <p:txBody>
          <a:bodyPr anchor="b"/>
          <a:lstStyle>
            <a:lvl1pPr algn="r">
              <a:defRPr sz="2000" b="1"/>
            </a:lvl1pPr>
          </a:lstStyle>
          <a:p>
            <a:r>
              <a:rPr lang="en-US"/>
              <a:t>Click to edit Master title style</a:t>
            </a:r>
            <a:endParaRPr lang="ar-SA"/>
          </a:p>
        </p:txBody>
      </p:sp>
      <p:sp>
        <p:nvSpPr>
          <p:cNvPr id="3" name="عنصر نائب للصورة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ar-SA"/>
          </a:p>
        </p:txBody>
      </p:sp>
      <p:sp>
        <p:nvSpPr>
          <p:cNvPr id="4" name="عنصر نائب للنص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عنصر نائب للتاريخ 4"/>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6" name="عنصر نائب للتذييل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عنصر نائب لرقم الشريحة 6"/>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215845486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en-US"/>
              <a:t>Click to edit Master title style</a:t>
            </a:r>
            <a:endParaRPr lang="ar-SA"/>
          </a:p>
        </p:txBody>
      </p:sp>
      <p:sp>
        <p:nvSpPr>
          <p:cNvPr id="3" name="عنصر نائب للعنوان العمودي 2"/>
          <p:cNvSpPr>
            <a:spLocks noGrp="1"/>
          </p:cNvSpPr>
          <p:nvPr>
            <p:ph type="body" orient="vert" idx="1"/>
          </p:nvPr>
        </p:nvSpPr>
        <p:spPr>
          <a:xfrm>
            <a:off x="457200" y="1600202"/>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عنصر نائب للتاريخ 3"/>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5" name="عنصر نائب للتذييل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3557965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0"/>
            <a:ext cx="2057400" cy="5851525"/>
          </a:xfrm>
          <a:prstGeom prst="rect">
            <a:avLst/>
          </a:prstGeom>
        </p:spPr>
        <p:txBody>
          <a:bodyPr vert="eaVert"/>
          <a:lstStyle/>
          <a:p>
            <a:r>
              <a:rPr lang="en-US"/>
              <a:t>Click to edit Master title style</a:t>
            </a:r>
            <a:endParaRPr lang="ar-SA"/>
          </a:p>
        </p:txBody>
      </p:sp>
      <p:sp>
        <p:nvSpPr>
          <p:cNvPr id="3" name="عنصر نائب للعنوان العمودي 2"/>
          <p:cNvSpPr>
            <a:spLocks noGrp="1"/>
          </p:cNvSpPr>
          <p:nvPr>
            <p:ph type="body" orient="vert" idx="1"/>
          </p:nvPr>
        </p:nvSpPr>
        <p:spPr>
          <a:xfrm>
            <a:off x="457200" y="274640"/>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عنصر نائب للتاريخ 3"/>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5" name="عنصر نائب للتذييل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264300045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4_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7"/>
            <a:ext cx="7772400" cy="1470025"/>
          </a:xfrm>
          <a:prstGeom prst="rect">
            <a:avLst/>
          </a:prstGeom>
        </p:spPr>
        <p:txBody>
          <a:bodyPr/>
          <a:lstStyle>
            <a:lvl1pPr>
              <a:defRPr/>
            </a:lvl1pPr>
          </a:lstStyle>
          <a:p>
            <a:r>
              <a:rPr lang="en-US"/>
              <a:t>Click to edit Master title style</a:t>
            </a:r>
            <a:endParaRPr lang="ar-SA" dirty="0"/>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A" dirty="0"/>
          </a:p>
        </p:txBody>
      </p:sp>
      <p:sp>
        <p:nvSpPr>
          <p:cNvPr id="7" name="مستطيل 6"/>
          <p:cNvSpPr>
            <a:spLocks noChangeAspect="1"/>
          </p:cNvSpPr>
          <p:nvPr/>
        </p:nvSpPr>
        <p:spPr>
          <a:xfrm>
            <a:off x="35496" y="44624"/>
            <a:ext cx="2376264" cy="696000"/>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مستطيل 7"/>
          <p:cNvSpPr>
            <a:spLocks noChangeAspect="1"/>
          </p:cNvSpPr>
          <p:nvPr/>
        </p:nvSpPr>
        <p:spPr>
          <a:xfrm>
            <a:off x="6408304" y="38655"/>
            <a:ext cx="900000" cy="726051"/>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مستطيل 8"/>
          <p:cNvSpPr/>
          <p:nvPr/>
        </p:nvSpPr>
        <p:spPr>
          <a:xfrm>
            <a:off x="0" y="764704"/>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مستطيل 9"/>
          <p:cNvSpPr/>
          <p:nvPr/>
        </p:nvSpPr>
        <p:spPr>
          <a:xfrm>
            <a:off x="7092512" y="260648"/>
            <a:ext cx="20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rgbClr val="EE2D00"/>
                </a:solidFill>
              </a:rPr>
              <a:t>College Of Medicine</a:t>
            </a:r>
            <a:endParaRPr lang="en-GB" sz="1800" b="1" dirty="0">
              <a:solidFill>
                <a:srgbClr val="EE2D00"/>
              </a:solidFill>
            </a:endParaRPr>
          </a:p>
        </p:txBody>
      </p:sp>
      <p:sp>
        <p:nvSpPr>
          <p:cNvPr id="11" name="مستطيل 10"/>
          <p:cNvSpPr/>
          <p:nvPr/>
        </p:nvSpPr>
        <p:spPr>
          <a:xfrm>
            <a:off x="0" y="6021288"/>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349252983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7"/>
            <a:ext cx="7772400" cy="1470025"/>
          </a:xfrm>
          <a:prstGeom prst="rect">
            <a:avLst/>
          </a:prstGeom>
        </p:spPr>
        <p:txBody>
          <a:bodyPr/>
          <a:lstStyle>
            <a:lvl1pPr>
              <a:defRPr/>
            </a:lvl1pPr>
          </a:lstStyle>
          <a:p>
            <a:r>
              <a:rPr lang="en-US"/>
              <a:t>Click to edit Master title style</a:t>
            </a:r>
            <a:endParaRPr lang="ar-SA" dirty="0"/>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A" dirty="0"/>
          </a:p>
        </p:txBody>
      </p:sp>
      <p:sp>
        <p:nvSpPr>
          <p:cNvPr id="7" name="مستطيل 6"/>
          <p:cNvSpPr>
            <a:spLocks noChangeAspect="1"/>
          </p:cNvSpPr>
          <p:nvPr/>
        </p:nvSpPr>
        <p:spPr>
          <a:xfrm>
            <a:off x="35496" y="44624"/>
            <a:ext cx="2376264" cy="696000"/>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مستطيل 7"/>
          <p:cNvSpPr>
            <a:spLocks noChangeAspect="1"/>
          </p:cNvSpPr>
          <p:nvPr/>
        </p:nvSpPr>
        <p:spPr>
          <a:xfrm>
            <a:off x="6408304" y="38655"/>
            <a:ext cx="900000" cy="726051"/>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مستطيل 8"/>
          <p:cNvSpPr/>
          <p:nvPr/>
        </p:nvSpPr>
        <p:spPr>
          <a:xfrm>
            <a:off x="0" y="764704"/>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مستطيل 9"/>
          <p:cNvSpPr/>
          <p:nvPr/>
        </p:nvSpPr>
        <p:spPr>
          <a:xfrm>
            <a:off x="7092512" y="260648"/>
            <a:ext cx="20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rgbClr val="EE2D00"/>
                </a:solidFill>
              </a:rPr>
              <a:t>College Of Medicine</a:t>
            </a:r>
            <a:endParaRPr lang="en-GB" sz="1800" b="1" dirty="0">
              <a:solidFill>
                <a:srgbClr val="EE2D00"/>
              </a:solidFill>
            </a:endParaRPr>
          </a:p>
        </p:txBody>
      </p:sp>
      <p:sp>
        <p:nvSpPr>
          <p:cNvPr id="11" name="مستطيل 10"/>
          <p:cNvSpPr/>
          <p:nvPr/>
        </p:nvSpPr>
        <p:spPr>
          <a:xfrm>
            <a:off x="0" y="6021288"/>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مستطيل 11"/>
          <p:cNvSpPr>
            <a:spLocks noChangeAspect="1"/>
          </p:cNvSpPr>
          <p:nvPr/>
        </p:nvSpPr>
        <p:spPr>
          <a:xfrm>
            <a:off x="5400224" y="6107331"/>
            <a:ext cx="1188000" cy="726539"/>
          </a:xfrm>
          <a:prstGeom prst="rec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4" name="مستطيل 13"/>
          <p:cNvSpPr>
            <a:spLocks noChangeAspect="1"/>
          </p:cNvSpPr>
          <p:nvPr/>
        </p:nvSpPr>
        <p:spPr>
          <a:xfrm>
            <a:off x="6732240" y="6126669"/>
            <a:ext cx="1152000" cy="704523"/>
          </a:xfrm>
          <a:prstGeom prst="rect">
            <a:avLst/>
          </a:prstGeom>
          <a:blipFill>
            <a:blip r:embed="rId5"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5" name="مستطيل 14"/>
          <p:cNvSpPr>
            <a:spLocks noChangeAspect="1"/>
          </p:cNvSpPr>
          <p:nvPr/>
        </p:nvSpPr>
        <p:spPr>
          <a:xfrm>
            <a:off x="7992504" y="6130871"/>
            <a:ext cx="1116000" cy="682507"/>
          </a:xfrm>
          <a:prstGeom prst="rect">
            <a:avLst/>
          </a:prstGeom>
          <a:blipFill>
            <a:blip r:embed="rId6"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336939836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2_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7"/>
            <a:ext cx="7772400" cy="1470025"/>
          </a:xfrm>
          <a:prstGeom prst="rect">
            <a:avLst/>
          </a:prstGeom>
        </p:spPr>
        <p:txBody>
          <a:bodyPr/>
          <a:lstStyle>
            <a:lvl1pPr>
              <a:defRPr/>
            </a:lvl1pPr>
          </a:lstStyle>
          <a:p>
            <a:r>
              <a:rPr lang="en-US"/>
              <a:t>Click to edit Master title style</a:t>
            </a:r>
            <a:endParaRPr lang="ar-SA" dirty="0"/>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A" dirty="0"/>
          </a:p>
        </p:txBody>
      </p:sp>
      <p:sp>
        <p:nvSpPr>
          <p:cNvPr id="7" name="مستطيل 6"/>
          <p:cNvSpPr>
            <a:spLocks noChangeAspect="1"/>
          </p:cNvSpPr>
          <p:nvPr/>
        </p:nvSpPr>
        <p:spPr>
          <a:xfrm>
            <a:off x="35496" y="44624"/>
            <a:ext cx="2376264" cy="696000"/>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مستطيل 7"/>
          <p:cNvSpPr>
            <a:spLocks noChangeAspect="1"/>
          </p:cNvSpPr>
          <p:nvPr/>
        </p:nvSpPr>
        <p:spPr>
          <a:xfrm>
            <a:off x="6408304" y="38655"/>
            <a:ext cx="900000" cy="726051"/>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مستطيل 8"/>
          <p:cNvSpPr/>
          <p:nvPr/>
        </p:nvSpPr>
        <p:spPr>
          <a:xfrm>
            <a:off x="0" y="764704"/>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مستطيل 9"/>
          <p:cNvSpPr/>
          <p:nvPr/>
        </p:nvSpPr>
        <p:spPr>
          <a:xfrm>
            <a:off x="7092512" y="260648"/>
            <a:ext cx="20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rgbClr val="EE2D00"/>
                </a:solidFill>
              </a:rPr>
              <a:t>College Of Medicine</a:t>
            </a:r>
            <a:endParaRPr lang="en-GB" sz="1800" b="1" dirty="0">
              <a:solidFill>
                <a:srgbClr val="EE2D00"/>
              </a:solidFill>
            </a:endParaRPr>
          </a:p>
        </p:txBody>
      </p:sp>
      <p:sp>
        <p:nvSpPr>
          <p:cNvPr id="11" name="مستطيل 10"/>
          <p:cNvSpPr/>
          <p:nvPr/>
        </p:nvSpPr>
        <p:spPr>
          <a:xfrm>
            <a:off x="0" y="6021288"/>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مستطيل 11"/>
          <p:cNvSpPr>
            <a:spLocks noChangeAspect="1"/>
          </p:cNvSpPr>
          <p:nvPr/>
        </p:nvSpPr>
        <p:spPr>
          <a:xfrm>
            <a:off x="5400224" y="6107331"/>
            <a:ext cx="1188000" cy="726539"/>
          </a:xfrm>
          <a:prstGeom prst="rec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4" name="مستطيل 13"/>
          <p:cNvSpPr>
            <a:spLocks noChangeAspect="1"/>
          </p:cNvSpPr>
          <p:nvPr/>
        </p:nvSpPr>
        <p:spPr>
          <a:xfrm>
            <a:off x="6732240" y="6126669"/>
            <a:ext cx="1152000" cy="704523"/>
          </a:xfrm>
          <a:prstGeom prst="rect">
            <a:avLst/>
          </a:prstGeom>
          <a:blipFill>
            <a:blip r:embed="rId5"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5" name="مستطيل 14"/>
          <p:cNvSpPr>
            <a:spLocks noChangeAspect="1"/>
          </p:cNvSpPr>
          <p:nvPr/>
        </p:nvSpPr>
        <p:spPr>
          <a:xfrm>
            <a:off x="7992504" y="6130871"/>
            <a:ext cx="1116000" cy="682507"/>
          </a:xfrm>
          <a:prstGeom prst="rect">
            <a:avLst/>
          </a:prstGeom>
          <a:blipFill>
            <a:blip r:embed="rId6"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311354960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7"/>
            <a:ext cx="7772400" cy="1470025"/>
          </a:xfrm>
          <a:prstGeom prst="rect">
            <a:avLst/>
          </a:prstGeom>
        </p:spPr>
        <p:txBody>
          <a:bodyPr/>
          <a:lstStyle>
            <a:lvl1pPr>
              <a:defRPr/>
            </a:lvl1pPr>
          </a:lstStyle>
          <a:p>
            <a:r>
              <a:rPr lang="en-US"/>
              <a:t>Click to edit Master title style</a:t>
            </a:r>
            <a:endParaRPr lang="ar-SA" dirty="0"/>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A" dirty="0"/>
          </a:p>
        </p:txBody>
      </p:sp>
      <p:sp>
        <p:nvSpPr>
          <p:cNvPr id="7" name="مستطيل 6"/>
          <p:cNvSpPr>
            <a:spLocks noChangeAspect="1"/>
          </p:cNvSpPr>
          <p:nvPr/>
        </p:nvSpPr>
        <p:spPr>
          <a:xfrm>
            <a:off x="35496" y="44624"/>
            <a:ext cx="2376264" cy="696000"/>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مستطيل 7"/>
          <p:cNvSpPr>
            <a:spLocks noChangeAspect="1"/>
          </p:cNvSpPr>
          <p:nvPr/>
        </p:nvSpPr>
        <p:spPr>
          <a:xfrm>
            <a:off x="6408304" y="38655"/>
            <a:ext cx="900000" cy="726051"/>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مستطيل 8"/>
          <p:cNvSpPr/>
          <p:nvPr/>
        </p:nvSpPr>
        <p:spPr>
          <a:xfrm>
            <a:off x="0" y="764704"/>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مستطيل 9"/>
          <p:cNvSpPr/>
          <p:nvPr/>
        </p:nvSpPr>
        <p:spPr>
          <a:xfrm>
            <a:off x="7092512" y="260648"/>
            <a:ext cx="20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rgbClr val="EE2D00"/>
                </a:solidFill>
              </a:rPr>
              <a:t>College Of Medicine</a:t>
            </a:r>
            <a:endParaRPr lang="en-GB" sz="1800" b="1" dirty="0">
              <a:solidFill>
                <a:srgbClr val="EE2D00"/>
              </a:solidFill>
            </a:endParaRPr>
          </a:p>
        </p:txBody>
      </p:sp>
      <p:sp>
        <p:nvSpPr>
          <p:cNvPr id="11" name="مستطيل 10"/>
          <p:cNvSpPr/>
          <p:nvPr/>
        </p:nvSpPr>
        <p:spPr>
          <a:xfrm>
            <a:off x="0" y="5949280"/>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مستطيل 11"/>
          <p:cNvSpPr>
            <a:spLocks noChangeAspect="1"/>
          </p:cNvSpPr>
          <p:nvPr/>
        </p:nvSpPr>
        <p:spPr>
          <a:xfrm>
            <a:off x="5400224" y="6086839"/>
            <a:ext cx="1188000" cy="726539"/>
          </a:xfrm>
          <a:prstGeom prst="rec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4" name="مستطيل 13"/>
          <p:cNvSpPr>
            <a:spLocks noChangeAspect="1"/>
          </p:cNvSpPr>
          <p:nvPr/>
        </p:nvSpPr>
        <p:spPr>
          <a:xfrm>
            <a:off x="6804376" y="6108855"/>
            <a:ext cx="1152000" cy="704523"/>
          </a:xfrm>
          <a:prstGeom prst="rect">
            <a:avLst/>
          </a:prstGeom>
          <a:blipFill>
            <a:blip r:embed="rId5"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5" name="مستطيل 14"/>
          <p:cNvSpPr>
            <a:spLocks noChangeAspect="1"/>
          </p:cNvSpPr>
          <p:nvPr/>
        </p:nvSpPr>
        <p:spPr>
          <a:xfrm>
            <a:off x="7992504" y="6130871"/>
            <a:ext cx="1116000" cy="682507"/>
          </a:xfrm>
          <a:prstGeom prst="rect">
            <a:avLst/>
          </a:prstGeom>
          <a:blipFill>
            <a:blip r:embed="rId6"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338714090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7"/>
            <a:ext cx="7772400" cy="1470025"/>
          </a:xfrm>
          <a:prstGeom prst="rect">
            <a:avLst/>
          </a:prstGeom>
        </p:spPr>
        <p:txBody>
          <a:bodyPr/>
          <a:lstStyle>
            <a:lvl1pPr>
              <a:defRPr/>
            </a:lvl1pPr>
          </a:lstStyle>
          <a:p>
            <a:r>
              <a:rPr lang="en-US"/>
              <a:t>Click to edit Master title style</a:t>
            </a:r>
            <a:endParaRPr lang="ar-SA" dirty="0"/>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A" dirty="0"/>
          </a:p>
        </p:txBody>
      </p:sp>
      <p:sp>
        <p:nvSpPr>
          <p:cNvPr id="7" name="مستطيل 6"/>
          <p:cNvSpPr>
            <a:spLocks noChangeAspect="1"/>
          </p:cNvSpPr>
          <p:nvPr/>
        </p:nvSpPr>
        <p:spPr>
          <a:xfrm>
            <a:off x="35496" y="44624"/>
            <a:ext cx="2376264" cy="696000"/>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مستطيل 7"/>
          <p:cNvSpPr>
            <a:spLocks noChangeAspect="1"/>
          </p:cNvSpPr>
          <p:nvPr/>
        </p:nvSpPr>
        <p:spPr>
          <a:xfrm>
            <a:off x="6408304" y="38655"/>
            <a:ext cx="900000" cy="726051"/>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مستطيل 8"/>
          <p:cNvSpPr/>
          <p:nvPr/>
        </p:nvSpPr>
        <p:spPr>
          <a:xfrm>
            <a:off x="0" y="764704"/>
            <a:ext cx="9144000" cy="72008"/>
          </a:xfrm>
          <a:prstGeom prst="rect">
            <a:avLst/>
          </a:prstGeom>
          <a:solidFill>
            <a:srgbClr val="990033">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مستطيل 9"/>
          <p:cNvSpPr/>
          <p:nvPr/>
        </p:nvSpPr>
        <p:spPr>
          <a:xfrm>
            <a:off x="7113150" y="260648"/>
            <a:ext cx="20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rgbClr val="EE2D00"/>
                </a:solidFill>
              </a:rPr>
              <a:t>Faculty Of Medicine</a:t>
            </a:r>
            <a:endParaRPr lang="en-GB" sz="1800" b="1" dirty="0">
              <a:solidFill>
                <a:srgbClr val="EE2D00"/>
              </a:solidFill>
            </a:endParaRPr>
          </a:p>
        </p:txBody>
      </p:sp>
    </p:spTree>
    <p:extLst>
      <p:ext uri="{BB962C8B-B14F-4D97-AF65-F5344CB8AC3E}">
        <p14:creationId xmlns:p14="http://schemas.microsoft.com/office/powerpoint/2010/main" val="98827926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en-US"/>
              <a:t>Click to edit Master title style</a:t>
            </a:r>
            <a:endParaRPr lang="ar-SA"/>
          </a:p>
        </p:txBody>
      </p:sp>
      <p:sp>
        <p:nvSpPr>
          <p:cNvPr id="3" name="عنصر نائب للمحتوى 2"/>
          <p:cNvSpPr>
            <a:spLocks noGrp="1"/>
          </p:cNvSpPr>
          <p:nvPr>
            <p:ph idx="1"/>
          </p:nvPr>
        </p:nvSpPr>
        <p:spPr>
          <a:xfrm>
            <a:off x="457200" y="1600202"/>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عنصر نائب للتاريخ 3"/>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5" name="عنصر نائب للتذييل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48211316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2"/>
            <a:ext cx="7772400" cy="1362075"/>
          </a:xfrm>
          <a:prstGeom prst="rect">
            <a:avLst/>
          </a:prstGeom>
        </p:spPr>
        <p:txBody>
          <a:bodyPr anchor="t"/>
          <a:lstStyle>
            <a:lvl1pPr algn="r">
              <a:defRPr sz="4000" b="1" cap="all"/>
            </a:lvl1pPr>
          </a:lstStyle>
          <a:p>
            <a:r>
              <a:rPr lang="en-US"/>
              <a:t>Click to edit Master title style</a:t>
            </a:r>
            <a:endParaRPr lang="ar-SA"/>
          </a:p>
        </p:txBody>
      </p:sp>
      <p:sp>
        <p:nvSpPr>
          <p:cNvPr id="3" name="عنصر نائب للنص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عنصر نائب للتاريخ 3"/>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5" name="عنصر نائب للتذييل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34107744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en-US"/>
              <a:t>Click to edit Master title style</a:t>
            </a:r>
            <a:endParaRPr lang="ar-SA"/>
          </a:p>
        </p:txBody>
      </p:sp>
      <p:sp>
        <p:nvSpPr>
          <p:cNvPr id="3" name="عنصر نائب للمحتوى 2"/>
          <p:cNvSpPr>
            <a:spLocks noGrp="1"/>
          </p:cNvSpPr>
          <p:nvPr>
            <p:ph sz="half" idx="1"/>
          </p:nvPr>
        </p:nvSpPr>
        <p:spPr>
          <a:xfrm>
            <a:off x="457200" y="1600202"/>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عنصر نائب للمحتوى 3"/>
          <p:cNvSpPr>
            <a:spLocks noGrp="1"/>
          </p:cNvSpPr>
          <p:nvPr>
            <p:ph sz="half" idx="2"/>
          </p:nvPr>
        </p:nvSpPr>
        <p:spPr>
          <a:xfrm>
            <a:off x="4648200" y="1600202"/>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عنصر نائب للتاريخ 4"/>
          <p:cNvSpPr>
            <a:spLocks noGrp="1"/>
          </p:cNvSpPr>
          <p:nvPr>
            <p:ph type="dt" sz="half" idx="10"/>
          </p:nvPr>
        </p:nvSpPr>
        <p:spPr>
          <a:xfrm>
            <a:off x="6553200" y="6356352"/>
            <a:ext cx="2133600" cy="365125"/>
          </a:xfrm>
          <a:prstGeom prst="rect">
            <a:avLst/>
          </a:prstGeom>
        </p:spPr>
        <p:txBody>
          <a:bodyPr/>
          <a:lstStyle/>
          <a:p>
            <a:fld id="{DA3B83D2-6FA3-4A16-972F-733D01AB336E}" type="datetimeFigureOut">
              <a:rPr lang="en-US" smtClean="0"/>
              <a:t>12/27/2021</a:t>
            </a:fld>
            <a:endParaRPr lang="en-US"/>
          </a:p>
        </p:txBody>
      </p:sp>
      <p:sp>
        <p:nvSpPr>
          <p:cNvPr id="6" name="عنصر نائب للتذييل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عنصر نائب لرقم الشريحة 6"/>
          <p:cNvSpPr>
            <a:spLocks noGrp="1"/>
          </p:cNvSpPr>
          <p:nvPr>
            <p:ph type="sldNum" sz="quarter" idx="12"/>
          </p:nvPr>
        </p:nvSpPr>
        <p:spPr>
          <a:xfrm>
            <a:off x="457200" y="6356352"/>
            <a:ext cx="2133600" cy="365125"/>
          </a:xfrm>
          <a:prstGeom prst="rect">
            <a:avLst/>
          </a:prstGeom>
        </p:spPr>
        <p:txBody>
          <a:bodyPr/>
          <a:lstStyle/>
          <a:p>
            <a:fld id="{36865F8B-14F0-4368-AFD7-0F542FA9A57C}" type="slidenum">
              <a:rPr lang="en-US" smtClean="0"/>
              <a:t>‹#›</a:t>
            </a:fld>
            <a:endParaRPr lang="en-US"/>
          </a:p>
        </p:txBody>
      </p:sp>
    </p:spTree>
    <p:extLst>
      <p:ext uri="{BB962C8B-B14F-4D97-AF65-F5344CB8AC3E}">
        <p14:creationId xmlns:p14="http://schemas.microsoft.com/office/powerpoint/2010/main" val="388489461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6230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9.xml.rels><?xml version="1.0" encoding="UTF-8" standalone="yes"?>
<Relationships xmlns="http://schemas.openxmlformats.org/package/2006/relationships"><Relationship Id="rId2" Type="http://schemas.openxmlformats.org/officeDocument/2006/relationships/hyperlink" Target="https://www.emcdda.europa.eu/publications/drug-profiles/glossary#GABA" TargetMode="External" /><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hyperlink" Target="https://en.wikipedia.org/wiki/Cytochrome_P450" TargetMode="External" /><Relationship Id="rId1" Type="http://schemas.openxmlformats.org/officeDocument/2006/relationships/slideLayout" Target="../slideLayouts/slideLayout6.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102991"/>
            <a:ext cx="7772400" cy="1470025"/>
          </a:xfrm>
        </p:spPr>
        <p:txBody>
          <a:bodyPr/>
          <a:lstStyle/>
          <a:p>
            <a:r>
              <a:rPr lang="en-US" b="1" dirty="0"/>
              <a:t>ANTIEPILEPTIC DRUGS</a:t>
            </a:r>
            <a:endParaRPr lang="ar-JO" b="1" dirty="0"/>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a:t>
            </a:fld>
            <a:endParaRPr lang="ar-JO"/>
          </a:p>
        </p:txBody>
      </p:sp>
      <p:sp>
        <p:nvSpPr>
          <p:cNvPr id="6" name="TextBox 5"/>
          <p:cNvSpPr txBox="1"/>
          <p:nvPr/>
        </p:nvSpPr>
        <p:spPr>
          <a:xfrm>
            <a:off x="1187624" y="3501008"/>
            <a:ext cx="6624736" cy="1815882"/>
          </a:xfrm>
          <a:prstGeom prst="rect">
            <a:avLst/>
          </a:prstGeom>
          <a:noFill/>
        </p:spPr>
        <p:txBody>
          <a:bodyPr wrap="square" rtlCol="0">
            <a:spAutoFit/>
          </a:bodyPr>
          <a:lstStyle/>
          <a:p>
            <a:pPr algn="ctr"/>
            <a:r>
              <a:rPr lang="en-US" sz="2800" b="1" dirty="0"/>
              <a:t>Dr. Yousef Al-</a:t>
            </a:r>
            <a:r>
              <a:rPr lang="en-US" sz="2800" b="1" dirty="0" err="1"/>
              <a:t>saraireh</a:t>
            </a:r>
            <a:endParaRPr lang="en-US" sz="2800" b="1" dirty="0"/>
          </a:p>
          <a:p>
            <a:pPr algn="ctr"/>
            <a:r>
              <a:rPr lang="en-US" sz="2800" b="1" dirty="0"/>
              <a:t>Associate Professor in Pharmacology</a:t>
            </a:r>
          </a:p>
          <a:p>
            <a:pPr algn="ctr"/>
            <a:r>
              <a:rPr lang="en-US" sz="2800" b="1" dirty="0"/>
              <a:t>Faculty of Medicine</a:t>
            </a:r>
          </a:p>
          <a:p>
            <a:endParaRPr lang="en-US" sz="2800" b="1" dirty="0"/>
          </a:p>
        </p:txBody>
      </p:sp>
    </p:spTree>
    <p:extLst>
      <p:ext uri="{BB962C8B-B14F-4D97-AF65-F5344CB8AC3E}">
        <p14:creationId xmlns:p14="http://schemas.microsoft.com/office/powerpoint/2010/main" val="3794829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4624"/>
            <a:ext cx="7772400" cy="1470025"/>
          </a:xfrm>
        </p:spPr>
        <p:txBody>
          <a:bodyPr>
            <a:normAutofit/>
          </a:bodyPr>
          <a:lstStyle/>
          <a:p>
            <a:pPr rtl="0"/>
            <a:r>
              <a:rPr lang="en-US" b="1" dirty="0"/>
              <a:t>1. Simple Partial</a:t>
            </a:r>
            <a:br>
              <a:rPr lang="en-US" b="1" dirty="0"/>
            </a:br>
            <a:endParaRPr lang="ar-JO" dirty="0"/>
          </a:p>
        </p:txBody>
      </p:sp>
      <p:sp>
        <p:nvSpPr>
          <p:cNvPr id="3" name="Content Placeholder 2"/>
          <p:cNvSpPr>
            <a:spLocks noGrp="1"/>
          </p:cNvSpPr>
          <p:nvPr>
            <p:ph type="subTitle" idx="1"/>
          </p:nvPr>
        </p:nvSpPr>
        <p:spPr>
          <a:xfrm>
            <a:off x="35496" y="1196752"/>
            <a:ext cx="8928992" cy="1752600"/>
          </a:xfrm>
        </p:spPr>
        <p:txBody>
          <a:bodyPr>
            <a:noAutofit/>
          </a:bodyPr>
          <a:lstStyle/>
          <a:p>
            <a:pPr marL="457200" indent="-457200" algn="l" rtl="0">
              <a:buFont typeface="Arial" panose="020B0604020202020204" pitchFamily="34" charset="0"/>
              <a:buChar char="•"/>
            </a:pPr>
            <a:r>
              <a:rPr lang="en-US" dirty="0">
                <a:solidFill>
                  <a:schemeClr val="tx1"/>
                </a:solidFill>
              </a:rPr>
              <a:t>Abnormal electrical activity is </a:t>
            </a:r>
            <a:r>
              <a:rPr lang="en-US" b="1" dirty="0">
                <a:solidFill>
                  <a:schemeClr val="tx1"/>
                </a:solidFill>
              </a:rPr>
              <a:t>confined to a single locus in brain</a:t>
            </a:r>
          </a:p>
          <a:p>
            <a:pPr marL="457200" indent="-457200" algn="l" rtl="0">
              <a:buFont typeface="Arial" panose="020B0604020202020204" pitchFamily="34" charset="0"/>
              <a:buChar char="•"/>
            </a:pPr>
            <a:r>
              <a:rPr lang="en-US" b="1" dirty="0">
                <a:solidFill>
                  <a:schemeClr val="tx1"/>
                </a:solidFill>
              </a:rPr>
              <a:t>Electrical discharge does not spread</a:t>
            </a:r>
            <a:endParaRPr lang="en-US" dirty="0">
              <a:solidFill>
                <a:schemeClr val="tx1"/>
              </a:solidFill>
            </a:endParaRPr>
          </a:p>
          <a:p>
            <a:pPr marL="457200" indent="-457200" algn="l" rtl="0">
              <a:buFont typeface="Arial" panose="020B0604020202020204" pitchFamily="34" charset="0"/>
              <a:buChar char="•"/>
            </a:pPr>
            <a:r>
              <a:rPr lang="en-US" b="1" dirty="0">
                <a:solidFill>
                  <a:schemeClr val="tx1"/>
                </a:solidFill>
              </a:rPr>
              <a:t>Patient does not lose consciousness</a:t>
            </a:r>
          </a:p>
          <a:p>
            <a:pPr marL="457200" indent="-457200" algn="l" rtl="0">
              <a:buFont typeface="Arial" panose="020B0604020202020204" pitchFamily="34" charset="0"/>
              <a:buChar char="•"/>
            </a:pPr>
            <a:r>
              <a:rPr lang="en-US" dirty="0">
                <a:solidFill>
                  <a:schemeClr val="tx1"/>
                </a:solidFill>
              </a:rPr>
              <a:t>Patient often exhibits </a:t>
            </a:r>
            <a:r>
              <a:rPr lang="en-US" b="1" dirty="0">
                <a:solidFill>
                  <a:schemeClr val="tx1"/>
                </a:solidFill>
              </a:rPr>
              <a:t>abnormal activity of a single limb or muscle group</a:t>
            </a:r>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10</a:t>
            </a:fld>
            <a:endParaRPr lang="ar-JO"/>
          </a:p>
        </p:txBody>
      </p:sp>
    </p:spTree>
    <p:extLst>
      <p:ext uri="{BB962C8B-B14F-4D97-AF65-F5344CB8AC3E}">
        <p14:creationId xmlns:p14="http://schemas.microsoft.com/office/powerpoint/2010/main" val="2669249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8775"/>
            <a:ext cx="7772400" cy="1470025"/>
          </a:xfrm>
        </p:spPr>
        <p:txBody>
          <a:bodyPr>
            <a:normAutofit/>
          </a:bodyPr>
          <a:lstStyle/>
          <a:p>
            <a:pPr rtl="0"/>
            <a:r>
              <a:rPr lang="en-US" sz="3600" b="1" dirty="0"/>
              <a:t>2. Complex Partial </a:t>
            </a:r>
            <a:br>
              <a:rPr lang="en-US" sz="3600" b="1" dirty="0"/>
            </a:br>
            <a:endParaRPr lang="ar-JO" sz="3600" dirty="0"/>
          </a:p>
        </p:txBody>
      </p:sp>
      <p:sp>
        <p:nvSpPr>
          <p:cNvPr id="3" name="Content Placeholder 2"/>
          <p:cNvSpPr>
            <a:spLocks noGrp="1"/>
          </p:cNvSpPr>
          <p:nvPr>
            <p:ph type="subTitle" idx="1"/>
          </p:nvPr>
        </p:nvSpPr>
        <p:spPr>
          <a:xfrm>
            <a:off x="323528" y="1268760"/>
            <a:ext cx="8640960" cy="2736304"/>
          </a:xfrm>
        </p:spPr>
        <p:txBody>
          <a:bodyPr/>
          <a:lstStyle/>
          <a:p>
            <a:pPr marL="457200" indent="-457200" algn="l" rtl="0">
              <a:buFont typeface="Arial" panose="020B0604020202020204" pitchFamily="34" charset="0"/>
              <a:buChar char="•"/>
            </a:pPr>
            <a:r>
              <a:rPr lang="en-US" dirty="0">
                <a:solidFill>
                  <a:schemeClr val="tx1"/>
                </a:solidFill>
              </a:rPr>
              <a:t>These seizures exhibit </a:t>
            </a:r>
            <a:r>
              <a:rPr lang="en-US" b="1" dirty="0">
                <a:solidFill>
                  <a:schemeClr val="tx1"/>
                </a:solidFill>
              </a:rPr>
              <a:t>complex sensory hallucinations, mental distortion, and loss of consciousness</a:t>
            </a:r>
          </a:p>
          <a:p>
            <a:pPr marL="457200" indent="-457200" algn="l" rtl="0">
              <a:buFont typeface="Arial" panose="020B0604020202020204" pitchFamily="34" charset="0"/>
              <a:buChar char="•"/>
            </a:pPr>
            <a:r>
              <a:rPr lang="en-US" b="1" dirty="0">
                <a:solidFill>
                  <a:schemeClr val="tx1"/>
                </a:solidFill>
              </a:rPr>
              <a:t>Diarrhea, and/or urination</a:t>
            </a: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11</a:t>
            </a:fld>
            <a:endParaRPr lang="ar-JO"/>
          </a:p>
        </p:txBody>
      </p:sp>
    </p:spTree>
    <p:extLst>
      <p:ext uri="{BB962C8B-B14F-4D97-AF65-F5344CB8AC3E}">
        <p14:creationId xmlns:p14="http://schemas.microsoft.com/office/powerpoint/2010/main" val="410488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4624"/>
            <a:ext cx="7772400" cy="1470025"/>
          </a:xfrm>
        </p:spPr>
        <p:txBody>
          <a:bodyPr/>
          <a:lstStyle/>
          <a:p>
            <a:r>
              <a:rPr lang="en-US" b="1" dirty="0"/>
              <a:t>B. Generalized</a:t>
            </a:r>
            <a:endParaRPr lang="ar-JO" b="1" dirty="0"/>
          </a:p>
        </p:txBody>
      </p:sp>
      <p:sp>
        <p:nvSpPr>
          <p:cNvPr id="3" name="Content Placeholder 2"/>
          <p:cNvSpPr>
            <a:spLocks noGrp="1"/>
          </p:cNvSpPr>
          <p:nvPr>
            <p:ph type="subTitle" idx="1"/>
          </p:nvPr>
        </p:nvSpPr>
        <p:spPr>
          <a:xfrm>
            <a:off x="107504" y="1412776"/>
            <a:ext cx="9073008" cy="4032448"/>
          </a:xfrm>
        </p:spPr>
        <p:txBody>
          <a:bodyPr/>
          <a:lstStyle/>
          <a:p>
            <a:pPr marL="457200" indent="-457200" algn="l" rtl="0">
              <a:buFont typeface="Arial" panose="020B0604020202020204" pitchFamily="34" charset="0"/>
              <a:buChar char="•"/>
            </a:pPr>
            <a:r>
              <a:rPr lang="en-US" dirty="0">
                <a:solidFill>
                  <a:schemeClr val="tx1"/>
                </a:solidFill>
              </a:rPr>
              <a:t>Generalized seizures may begin locally, </a:t>
            </a:r>
            <a:r>
              <a:rPr lang="en-US" b="1" dirty="0">
                <a:solidFill>
                  <a:schemeClr val="tx1"/>
                </a:solidFill>
              </a:rPr>
              <a:t>producing abnormal electrical discharges throughout both hemispheres of brain</a:t>
            </a:r>
          </a:p>
          <a:p>
            <a:pPr marL="457200" indent="-457200" algn="l" rtl="0">
              <a:buFont typeface="Arial" panose="020B0604020202020204" pitchFamily="34" charset="0"/>
              <a:buChar char="•"/>
            </a:pPr>
            <a:r>
              <a:rPr lang="en-US" dirty="0">
                <a:solidFill>
                  <a:schemeClr val="tx1"/>
                </a:solidFill>
              </a:rPr>
              <a:t>Patient usually has </a:t>
            </a:r>
            <a:r>
              <a:rPr lang="en-US" b="1" dirty="0">
                <a:solidFill>
                  <a:schemeClr val="tx1"/>
                </a:solidFill>
              </a:rPr>
              <a:t>an immediate loss of consciousness</a:t>
            </a:r>
          </a:p>
          <a:p>
            <a:pPr marL="514350" indent="-514350" algn="l" rtl="0">
              <a:buAutoNum type="arabicPeriod"/>
            </a:pPr>
            <a:r>
              <a:rPr lang="en-US" b="1" dirty="0">
                <a:solidFill>
                  <a:schemeClr val="tx1"/>
                </a:solidFill>
              </a:rPr>
              <a:t>Tonic-</a:t>
            </a:r>
            <a:r>
              <a:rPr lang="en-US" b="1" dirty="0" err="1">
                <a:solidFill>
                  <a:schemeClr val="tx1"/>
                </a:solidFill>
              </a:rPr>
              <a:t>clonic</a:t>
            </a:r>
            <a:r>
              <a:rPr lang="en-US" b="1" dirty="0">
                <a:solidFill>
                  <a:schemeClr val="tx1"/>
                </a:solidFill>
              </a:rPr>
              <a:t>: </a:t>
            </a:r>
          </a:p>
          <a:p>
            <a:pPr algn="l" rtl="0"/>
            <a:r>
              <a:rPr lang="en-US" b="1" dirty="0">
                <a:solidFill>
                  <a:schemeClr val="tx1"/>
                </a:solidFill>
              </a:rPr>
              <a:t>- </a:t>
            </a:r>
            <a:r>
              <a:rPr lang="en-US" dirty="0">
                <a:solidFill>
                  <a:schemeClr val="tx1"/>
                </a:solidFill>
              </a:rPr>
              <a:t>Seizures result </a:t>
            </a:r>
            <a:r>
              <a:rPr lang="en-US" b="1" dirty="0">
                <a:solidFill>
                  <a:schemeClr val="tx1"/>
                </a:solidFill>
              </a:rPr>
              <a:t>in loss of </a:t>
            </a:r>
            <a:r>
              <a:rPr lang="en-US" dirty="0">
                <a:solidFill>
                  <a:schemeClr val="tx1"/>
                </a:solidFill>
              </a:rPr>
              <a:t>consciousness, followed by </a:t>
            </a:r>
            <a:r>
              <a:rPr lang="en-US" b="1" dirty="0">
                <a:solidFill>
                  <a:schemeClr val="tx1"/>
                </a:solidFill>
              </a:rPr>
              <a:t>tonic (continuous contraction) </a:t>
            </a:r>
            <a:r>
              <a:rPr lang="en-US" dirty="0">
                <a:solidFill>
                  <a:schemeClr val="tx1"/>
                </a:solidFill>
              </a:rPr>
              <a:t>and </a:t>
            </a:r>
            <a:r>
              <a:rPr lang="en-US" b="1" dirty="0" err="1">
                <a:solidFill>
                  <a:schemeClr val="tx1"/>
                </a:solidFill>
              </a:rPr>
              <a:t>clonic</a:t>
            </a:r>
            <a:r>
              <a:rPr lang="en-US" b="1" dirty="0">
                <a:solidFill>
                  <a:schemeClr val="tx1"/>
                </a:solidFill>
              </a:rPr>
              <a:t> (rapid contraction and relaxation) </a:t>
            </a:r>
            <a:r>
              <a:rPr lang="en-US" dirty="0">
                <a:solidFill>
                  <a:schemeClr val="tx1"/>
                </a:solidFill>
              </a:rPr>
              <a:t>phases</a:t>
            </a:r>
          </a:p>
          <a:p>
            <a:pPr marL="457200" indent="-457200" algn="l" rtl="0">
              <a:buFont typeface="Arial" panose="020B0604020202020204" pitchFamily="34" charset="0"/>
              <a:buChar char="•"/>
            </a:pPr>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12</a:t>
            </a:fld>
            <a:endParaRPr lang="ar-JO"/>
          </a:p>
        </p:txBody>
      </p:sp>
    </p:spTree>
    <p:extLst>
      <p:ext uri="{BB962C8B-B14F-4D97-AF65-F5344CB8AC3E}">
        <p14:creationId xmlns:p14="http://schemas.microsoft.com/office/powerpoint/2010/main" val="2778289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07504" y="1052736"/>
            <a:ext cx="8856984" cy="1752600"/>
          </a:xfrm>
        </p:spPr>
        <p:txBody>
          <a:bodyPr>
            <a:noAutofit/>
          </a:bodyPr>
          <a:lstStyle/>
          <a:p>
            <a:pPr marL="0" indent="0" algn="l" rtl="0">
              <a:buNone/>
            </a:pPr>
            <a:r>
              <a:rPr lang="en-US" sz="3600" b="1" dirty="0">
                <a:solidFill>
                  <a:schemeClr val="tx1"/>
                </a:solidFill>
              </a:rPr>
              <a:t>2. Myoclonic: </a:t>
            </a:r>
            <a:r>
              <a:rPr lang="en-US" sz="3600" dirty="0">
                <a:solidFill>
                  <a:schemeClr val="tx1"/>
                </a:solidFill>
              </a:rPr>
              <a:t>consists of </a:t>
            </a:r>
            <a:r>
              <a:rPr lang="en-US" sz="3600" b="1" dirty="0">
                <a:solidFill>
                  <a:schemeClr val="tx1"/>
                </a:solidFill>
              </a:rPr>
              <a:t>short episodes of muscle contractions</a:t>
            </a:r>
            <a:r>
              <a:rPr lang="en-US" sz="3600" dirty="0">
                <a:solidFill>
                  <a:schemeClr val="tx1"/>
                </a:solidFill>
              </a:rPr>
              <a:t>. They generally occur after wakening and exhibit as </a:t>
            </a:r>
            <a:r>
              <a:rPr lang="en-US" sz="3600" b="1" dirty="0">
                <a:solidFill>
                  <a:schemeClr val="tx1"/>
                </a:solidFill>
              </a:rPr>
              <a:t>brief jerks of limbs</a:t>
            </a:r>
          </a:p>
          <a:p>
            <a:pPr marL="0" indent="0" algn="l" rtl="0">
              <a:buNone/>
            </a:pPr>
            <a:r>
              <a:rPr lang="en-US" sz="3600" b="1" dirty="0">
                <a:solidFill>
                  <a:schemeClr val="tx1"/>
                </a:solidFill>
              </a:rPr>
              <a:t>3. Febrile seizures: Young children </a:t>
            </a:r>
            <a:r>
              <a:rPr lang="en-US" sz="3600" dirty="0">
                <a:solidFill>
                  <a:schemeClr val="tx1"/>
                </a:solidFill>
              </a:rPr>
              <a:t>may develop seizures with illness accompanied </a:t>
            </a:r>
            <a:r>
              <a:rPr lang="en-US" sz="3600" b="1" dirty="0">
                <a:solidFill>
                  <a:schemeClr val="tx1"/>
                </a:solidFill>
              </a:rPr>
              <a:t>by high fever</a:t>
            </a:r>
            <a:r>
              <a:rPr lang="en-US" sz="3600" dirty="0">
                <a:solidFill>
                  <a:schemeClr val="tx1"/>
                </a:solidFill>
              </a:rPr>
              <a:t>. febrile seizures consist of </a:t>
            </a:r>
            <a:r>
              <a:rPr lang="en-US" sz="3600" b="1" dirty="0">
                <a:solidFill>
                  <a:schemeClr val="tx1"/>
                </a:solidFill>
              </a:rPr>
              <a:t>generalized tonic-</a:t>
            </a:r>
            <a:r>
              <a:rPr lang="en-US" sz="3600" b="1" dirty="0" err="1">
                <a:solidFill>
                  <a:schemeClr val="tx1"/>
                </a:solidFill>
              </a:rPr>
              <a:t>clonic</a:t>
            </a:r>
            <a:r>
              <a:rPr lang="en-US" sz="3600" b="1" dirty="0">
                <a:solidFill>
                  <a:schemeClr val="tx1"/>
                </a:solidFill>
              </a:rPr>
              <a:t> convulsions</a:t>
            </a:r>
            <a:r>
              <a:rPr lang="en-US" sz="3600" dirty="0">
                <a:solidFill>
                  <a:schemeClr val="tx1"/>
                </a:solidFill>
              </a:rPr>
              <a:t> </a:t>
            </a:r>
            <a:r>
              <a:rPr lang="en-US" sz="3600" b="1" dirty="0">
                <a:solidFill>
                  <a:schemeClr val="tx1"/>
                </a:solidFill>
              </a:rPr>
              <a:t>of short duration </a:t>
            </a:r>
            <a:r>
              <a:rPr lang="en-US" sz="3600" dirty="0">
                <a:solidFill>
                  <a:schemeClr val="tx1"/>
                </a:solidFill>
              </a:rPr>
              <a:t>and </a:t>
            </a:r>
            <a:r>
              <a:rPr lang="en-US" sz="3600" b="1" dirty="0">
                <a:solidFill>
                  <a:schemeClr val="tx1"/>
                </a:solidFill>
              </a:rPr>
              <a:t>do not necessarily lead to a diagnosis of epilepsy</a:t>
            </a:r>
            <a:endParaRPr lang="ar-JO" sz="3600"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13</a:t>
            </a:fld>
            <a:endParaRPr lang="ar-JO"/>
          </a:p>
        </p:txBody>
      </p:sp>
    </p:spTree>
    <p:extLst>
      <p:ext uri="{BB962C8B-B14F-4D97-AF65-F5344CB8AC3E}">
        <p14:creationId xmlns:p14="http://schemas.microsoft.com/office/powerpoint/2010/main" val="3362231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251520" y="1124744"/>
            <a:ext cx="8640960" cy="3888432"/>
          </a:xfrm>
        </p:spPr>
        <p:txBody>
          <a:bodyPr/>
          <a:lstStyle/>
          <a:p>
            <a:pPr marL="0" indent="0" algn="l" rtl="0">
              <a:buNone/>
            </a:pPr>
            <a:r>
              <a:rPr lang="en-US" b="1" dirty="0">
                <a:solidFill>
                  <a:schemeClr val="tx1"/>
                </a:solidFill>
              </a:rPr>
              <a:t>4. Status epilepticus:</a:t>
            </a:r>
          </a:p>
          <a:p>
            <a:pPr marL="0" indent="0" algn="l" rtl="0">
              <a:buNone/>
            </a:pPr>
            <a:r>
              <a:rPr lang="en-US" b="1" dirty="0">
                <a:solidFill>
                  <a:schemeClr val="tx1"/>
                </a:solidFill>
              </a:rPr>
              <a:t>- </a:t>
            </a:r>
            <a:r>
              <a:rPr lang="en-US" dirty="0">
                <a:solidFill>
                  <a:schemeClr val="tx1"/>
                </a:solidFill>
              </a:rPr>
              <a:t>In status epilepticus, </a:t>
            </a:r>
            <a:r>
              <a:rPr lang="en-US" b="1" dirty="0">
                <a:solidFill>
                  <a:schemeClr val="tx1"/>
                </a:solidFill>
              </a:rPr>
              <a:t>two or more seizures recur without recovery of full consciousness between them</a:t>
            </a:r>
            <a:r>
              <a:rPr lang="en-US" dirty="0">
                <a:solidFill>
                  <a:schemeClr val="tx1"/>
                </a:solidFill>
              </a:rPr>
              <a:t>. Status epilepticus </a:t>
            </a:r>
            <a:r>
              <a:rPr lang="en-US" b="1" dirty="0">
                <a:solidFill>
                  <a:schemeClr val="tx1"/>
                </a:solidFill>
              </a:rPr>
              <a:t>is life-threatening and requires emergency treatment</a:t>
            </a:r>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14</a:t>
            </a:fld>
            <a:endParaRPr lang="ar-JO"/>
          </a:p>
        </p:txBody>
      </p:sp>
    </p:spTree>
    <p:extLst>
      <p:ext uri="{BB962C8B-B14F-4D97-AF65-F5344CB8AC3E}">
        <p14:creationId xmlns:p14="http://schemas.microsoft.com/office/powerpoint/2010/main" val="2179313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772400" cy="1470025"/>
          </a:xfrm>
        </p:spPr>
        <p:txBody>
          <a:bodyPr>
            <a:normAutofit/>
          </a:bodyPr>
          <a:lstStyle/>
          <a:p>
            <a:r>
              <a:rPr lang="en-US" sz="3600" b="1" dirty="0"/>
              <a:t>Mechanism of action of antiepileptic drugs</a:t>
            </a:r>
            <a:endParaRPr lang="ar-JO" sz="3600" b="1" dirty="0"/>
          </a:p>
        </p:txBody>
      </p:sp>
      <p:sp>
        <p:nvSpPr>
          <p:cNvPr id="3" name="Content Placeholder 2"/>
          <p:cNvSpPr>
            <a:spLocks noGrp="1"/>
          </p:cNvSpPr>
          <p:nvPr>
            <p:ph type="subTitle" idx="1"/>
          </p:nvPr>
        </p:nvSpPr>
        <p:spPr>
          <a:xfrm>
            <a:off x="107504" y="1916832"/>
            <a:ext cx="8601000" cy="4608512"/>
          </a:xfrm>
        </p:spPr>
        <p:txBody>
          <a:bodyPr/>
          <a:lstStyle/>
          <a:p>
            <a:pPr marL="457200" indent="-457200" algn="l" rtl="0">
              <a:buFont typeface="Arial" panose="020B0604020202020204" pitchFamily="34" charset="0"/>
              <a:buChar char="•"/>
            </a:pPr>
            <a:r>
              <a:rPr lang="en-US" b="1" dirty="0">
                <a:solidFill>
                  <a:srgbClr val="FF0000"/>
                </a:solidFill>
              </a:rPr>
              <a:t>Blockade of voltage-gated Na+ channels (carbamazepine, phenytoin)</a:t>
            </a:r>
          </a:p>
          <a:p>
            <a:pPr marL="457200" indent="-457200" algn="l" rtl="0">
              <a:buFont typeface="Arial" panose="020B0604020202020204" pitchFamily="34" charset="0"/>
              <a:buChar char="•"/>
            </a:pPr>
            <a:r>
              <a:rPr lang="en-US" b="1" dirty="0">
                <a:solidFill>
                  <a:srgbClr val="FF0000"/>
                </a:solidFill>
              </a:rPr>
              <a:t>Blockade of voltage-gated Ca 2+ channels (</a:t>
            </a:r>
            <a:r>
              <a:rPr lang="en-US" b="1" dirty="0" err="1">
                <a:solidFill>
                  <a:srgbClr val="FF0000"/>
                </a:solidFill>
              </a:rPr>
              <a:t>valporic</a:t>
            </a:r>
            <a:r>
              <a:rPr lang="en-US" b="1" dirty="0">
                <a:solidFill>
                  <a:srgbClr val="FF0000"/>
                </a:solidFill>
              </a:rPr>
              <a:t> acid)</a:t>
            </a:r>
          </a:p>
          <a:p>
            <a:pPr marL="457200" indent="-457200" algn="l" rtl="0">
              <a:buFont typeface="Arial" panose="020B0604020202020204" pitchFamily="34" charset="0"/>
              <a:buChar char="•"/>
            </a:pPr>
            <a:r>
              <a:rPr lang="en-US" b="1" dirty="0">
                <a:solidFill>
                  <a:srgbClr val="FF0000"/>
                </a:solidFill>
              </a:rPr>
              <a:t>Enhancement of inhibitory GABAergic impulses (benzodiazepines, barbiturate)</a:t>
            </a:r>
          </a:p>
          <a:p>
            <a:pPr marL="457200" indent="-457200" algn="l" rtl="0">
              <a:buFont typeface="Arial" panose="020B0604020202020204" pitchFamily="34" charset="0"/>
              <a:buChar char="•"/>
            </a:pPr>
            <a:r>
              <a:rPr lang="en-US" b="1" dirty="0">
                <a:solidFill>
                  <a:srgbClr val="FF0000"/>
                </a:solidFill>
              </a:rPr>
              <a:t>Interference with excitatory glutamate transmission (lamotrigine, </a:t>
            </a:r>
            <a:r>
              <a:rPr lang="en-US" b="1" dirty="0" err="1">
                <a:solidFill>
                  <a:srgbClr val="FF0000"/>
                </a:solidFill>
              </a:rPr>
              <a:t>topiramate</a:t>
            </a:r>
            <a:r>
              <a:rPr lang="en-US" b="1" dirty="0">
                <a:solidFill>
                  <a:srgbClr val="FF0000"/>
                </a:solidFill>
              </a:rPr>
              <a:t>)</a:t>
            </a:r>
            <a:endParaRPr lang="ar-JO" b="1" dirty="0">
              <a:solidFill>
                <a:srgbClr val="FF0000"/>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15</a:t>
            </a:fld>
            <a:endParaRPr lang="ar-JO"/>
          </a:p>
        </p:txBody>
      </p:sp>
    </p:spTree>
    <p:extLst>
      <p:ext uri="{BB962C8B-B14F-4D97-AF65-F5344CB8AC3E}">
        <p14:creationId xmlns:p14="http://schemas.microsoft.com/office/powerpoint/2010/main" val="2946027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772400" cy="1470025"/>
          </a:xfrm>
        </p:spPr>
        <p:txBody>
          <a:bodyPr/>
          <a:lstStyle/>
          <a:p>
            <a:r>
              <a:rPr lang="en-US" b="1" dirty="0"/>
              <a:t>Choice of drug treatment</a:t>
            </a:r>
            <a:endParaRPr lang="ar-JO" b="1" dirty="0"/>
          </a:p>
        </p:txBody>
      </p:sp>
      <p:sp>
        <p:nvSpPr>
          <p:cNvPr id="3" name="Content Placeholder 2"/>
          <p:cNvSpPr>
            <a:spLocks noGrp="1"/>
          </p:cNvSpPr>
          <p:nvPr>
            <p:ph type="subTitle" idx="1"/>
          </p:nvPr>
        </p:nvSpPr>
        <p:spPr>
          <a:xfrm>
            <a:off x="35496" y="2060848"/>
            <a:ext cx="8856984" cy="4104456"/>
          </a:xfrm>
        </p:spPr>
        <p:txBody>
          <a:bodyPr>
            <a:noAutofit/>
          </a:bodyPr>
          <a:lstStyle/>
          <a:p>
            <a:pPr marL="457200" indent="-457200" algn="l" rtl="0">
              <a:buFont typeface="Arial" panose="020B0604020202020204" pitchFamily="34" charset="0"/>
              <a:buChar char="•"/>
            </a:pPr>
            <a:r>
              <a:rPr lang="en-US" b="1" dirty="0">
                <a:solidFill>
                  <a:schemeClr val="tx1"/>
                </a:solidFill>
              </a:rPr>
              <a:t>Classification of seizures </a:t>
            </a:r>
            <a:r>
              <a:rPr lang="en-US" dirty="0">
                <a:solidFill>
                  <a:schemeClr val="tx1"/>
                </a:solidFill>
              </a:rPr>
              <a:t>being treated</a:t>
            </a:r>
          </a:p>
          <a:p>
            <a:pPr marL="457200" indent="-457200" algn="l" rtl="0">
              <a:buFont typeface="Arial" panose="020B0604020202020204" pitchFamily="34" charset="0"/>
              <a:buChar char="•"/>
            </a:pPr>
            <a:r>
              <a:rPr lang="en-US" b="1" dirty="0">
                <a:solidFill>
                  <a:schemeClr val="tx1"/>
                </a:solidFill>
              </a:rPr>
              <a:t>Characteristics of patient </a:t>
            </a:r>
            <a:r>
              <a:rPr lang="en-US" dirty="0">
                <a:solidFill>
                  <a:schemeClr val="tx1"/>
                </a:solidFill>
              </a:rPr>
              <a:t>(age, comorbid medical conditions)</a:t>
            </a:r>
          </a:p>
          <a:p>
            <a:pPr marL="457200" indent="-457200" algn="l" rtl="0">
              <a:buFont typeface="Arial" panose="020B0604020202020204" pitchFamily="34" charset="0"/>
              <a:buChar char="•"/>
            </a:pPr>
            <a:r>
              <a:rPr lang="en-US" b="1" dirty="0">
                <a:solidFill>
                  <a:schemeClr val="tx1"/>
                </a:solidFill>
              </a:rPr>
              <a:t>Characteristics of drug </a:t>
            </a:r>
            <a:r>
              <a:rPr lang="en-US" dirty="0">
                <a:solidFill>
                  <a:schemeClr val="tx1"/>
                </a:solidFill>
              </a:rPr>
              <a:t>( toxicity, cost &amp; interactions with other medications)</a:t>
            </a:r>
          </a:p>
          <a:p>
            <a:pPr algn="l" rtl="0"/>
            <a:endParaRPr lang="en-US"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16</a:t>
            </a:fld>
            <a:endParaRPr lang="ar-JO"/>
          </a:p>
        </p:txBody>
      </p:sp>
    </p:spTree>
    <p:extLst>
      <p:ext uri="{BB962C8B-B14F-4D97-AF65-F5344CB8AC3E}">
        <p14:creationId xmlns:p14="http://schemas.microsoft.com/office/powerpoint/2010/main" val="2111724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251520" y="1268760"/>
            <a:ext cx="8568952" cy="4032448"/>
          </a:xfrm>
        </p:spPr>
        <p:txBody>
          <a:bodyPr/>
          <a:lstStyle/>
          <a:p>
            <a:pPr marL="457200" indent="-457200" algn="l" rtl="0">
              <a:buFont typeface="Arial" panose="020B0604020202020204" pitchFamily="34" charset="0"/>
              <a:buChar char="•"/>
            </a:pPr>
            <a:r>
              <a:rPr lang="en-US" b="1" dirty="0">
                <a:solidFill>
                  <a:schemeClr val="tx1"/>
                </a:solidFill>
              </a:rPr>
              <a:t>In newly diagnosed patients</a:t>
            </a:r>
            <a:r>
              <a:rPr lang="en-US" dirty="0">
                <a:solidFill>
                  <a:schemeClr val="tx1"/>
                </a:solidFill>
              </a:rPr>
              <a:t>, </a:t>
            </a:r>
            <a:r>
              <a:rPr lang="en-US" b="1" dirty="0">
                <a:solidFill>
                  <a:schemeClr val="tx1"/>
                </a:solidFill>
              </a:rPr>
              <a:t>monotherapy</a:t>
            </a:r>
            <a:r>
              <a:rPr lang="en-US" dirty="0">
                <a:solidFill>
                  <a:schemeClr val="tx1"/>
                </a:solidFill>
              </a:rPr>
              <a:t> is instituted with a single agent (exhibit better adherence and fewer side effects)</a:t>
            </a:r>
          </a:p>
          <a:p>
            <a:pPr marL="457200" indent="-457200" algn="l" rtl="0">
              <a:buFont typeface="Arial" panose="020B0604020202020204" pitchFamily="34" charset="0"/>
              <a:buChar char="•"/>
            </a:pPr>
            <a:r>
              <a:rPr lang="en-US" dirty="0">
                <a:solidFill>
                  <a:schemeClr val="tx1"/>
                </a:solidFill>
              </a:rPr>
              <a:t>If seizures are not controlled with the first drug, monotherapy with </a:t>
            </a:r>
            <a:r>
              <a:rPr lang="en-US" b="1" dirty="0">
                <a:solidFill>
                  <a:schemeClr val="tx1"/>
                </a:solidFill>
              </a:rPr>
              <a:t>an alternate antiepileptic drug or Combination therapy is used</a:t>
            </a: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17</a:t>
            </a:fld>
            <a:endParaRPr lang="ar-JO"/>
          </a:p>
        </p:txBody>
      </p:sp>
    </p:spTree>
    <p:extLst>
      <p:ext uri="{BB962C8B-B14F-4D97-AF65-F5344CB8AC3E}">
        <p14:creationId xmlns:p14="http://schemas.microsoft.com/office/powerpoint/2010/main" val="1765228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363488" y="1196752"/>
            <a:ext cx="8456984" cy="4248472"/>
          </a:xfrm>
        </p:spPr>
        <p:txBody>
          <a:bodyPr/>
          <a:lstStyle/>
          <a:p>
            <a:pPr marL="457200" indent="-457200" algn="l" rtl="0">
              <a:buFont typeface="Arial" panose="020B0604020202020204" pitchFamily="34" charset="0"/>
              <a:buChar char="•"/>
            </a:pPr>
            <a:r>
              <a:rPr lang="en-US" b="1" dirty="0">
                <a:solidFill>
                  <a:schemeClr val="tx1"/>
                </a:solidFill>
              </a:rPr>
              <a:t>Older </a:t>
            </a:r>
            <a:r>
              <a:rPr lang="en-US" b="1" dirty="0" err="1">
                <a:solidFill>
                  <a:schemeClr val="tx1"/>
                </a:solidFill>
              </a:rPr>
              <a:t>antiepileptics</a:t>
            </a:r>
            <a:r>
              <a:rPr lang="en-US" b="1" dirty="0">
                <a:solidFill>
                  <a:schemeClr val="tx1"/>
                </a:solidFill>
              </a:rPr>
              <a:t> (first generation)</a:t>
            </a:r>
            <a:r>
              <a:rPr lang="en-US" dirty="0">
                <a:solidFill>
                  <a:schemeClr val="tx1"/>
                </a:solidFill>
              </a:rPr>
              <a:t>, such as benzodiazepines, phenobarbital, phenytoin, carbamazepine, and </a:t>
            </a:r>
            <a:r>
              <a:rPr lang="en-US" dirty="0" err="1">
                <a:solidFill>
                  <a:schemeClr val="tx1"/>
                </a:solidFill>
              </a:rPr>
              <a:t>valporic</a:t>
            </a:r>
            <a:r>
              <a:rPr lang="en-US" dirty="0">
                <a:solidFill>
                  <a:schemeClr val="tx1"/>
                </a:solidFill>
              </a:rPr>
              <a:t> acid</a:t>
            </a:r>
          </a:p>
          <a:p>
            <a:pPr algn="l" rtl="0"/>
            <a:endParaRPr lang="en-US" dirty="0">
              <a:solidFill>
                <a:schemeClr val="tx1"/>
              </a:solidFill>
            </a:endParaRPr>
          </a:p>
          <a:p>
            <a:pPr marL="457200" indent="-457200" algn="l" rtl="0">
              <a:buFont typeface="Arial" panose="020B0604020202020204" pitchFamily="34" charset="0"/>
              <a:buChar char="•"/>
            </a:pPr>
            <a:r>
              <a:rPr lang="en-US" b="1" dirty="0">
                <a:solidFill>
                  <a:schemeClr val="tx1"/>
                </a:solidFill>
              </a:rPr>
              <a:t>New drugs (second generation)</a:t>
            </a:r>
            <a:r>
              <a:rPr lang="en-US" dirty="0">
                <a:solidFill>
                  <a:schemeClr val="tx1"/>
                </a:solidFill>
              </a:rPr>
              <a:t>, which include gabapentin, lamotrigine, </a:t>
            </a:r>
            <a:r>
              <a:rPr lang="en-US" dirty="0" err="1">
                <a:solidFill>
                  <a:schemeClr val="tx1"/>
                </a:solidFill>
              </a:rPr>
              <a:t>topiramate</a:t>
            </a:r>
            <a:r>
              <a:rPr lang="en-US" dirty="0">
                <a:solidFill>
                  <a:schemeClr val="tx1"/>
                </a:solidFill>
              </a:rPr>
              <a:t>, and oxcarbazepine</a:t>
            </a:r>
            <a:endParaRPr lang="ar-JO"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18</a:t>
            </a:fld>
            <a:endParaRPr lang="ar-JO"/>
          </a:p>
        </p:txBody>
      </p:sp>
    </p:spTree>
    <p:extLst>
      <p:ext uri="{BB962C8B-B14F-4D97-AF65-F5344CB8AC3E}">
        <p14:creationId xmlns:p14="http://schemas.microsoft.com/office/powerpoint/2010/main" val="913434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4624"/>
            <a:ext cx="7772400" cy="1470025"/>
          </a:xfrm>
        </p:spPr>
        <p:txBody>
          <a:bodyPr/>
          <a:lstStyle/>
          <a:p>
            <a:r>
              <a:rPr lang="en-US" b="1" dirty="0"/>
              <a:t>Benzodiazepines</a:t>
            </a:r>
            <a:endParaRPr lang="ar-JO" b="1" dirty="0"/>
          </a:p>
        </p:txBody>
      </p:sp>
      <p:sp>
        <p:nvSpPr>
          <p:cNvPr id="3" name="Content Placeholder 2"/>
          <p:cNvSpPr>
            <a:spLocks noGrp="1"/>
          </p:cNvSpPr>
          <p:nvPr>
            <p:ph type="subTitle" idx="1"/>
          </p:nvPr>
        </p:nvSpPr>
        <p:spPr>
          <a:xfrm>
            <a:off x="35496" y="1268760"/>
            <a:ext cx="8312968" cy="5904656"/>
          </a:xfrm>
        </p:spPr>
        <p:txBody>
          <a:bodyPr>
            <a:noAutofit/>
          </a:bodyPr>
          <a:lstStyle/>
          <a:p>
            <a:pPr marL="457200" indent="-457200" algn="l" rtl="0">
              <a:buFont typeface="Arial" panose="020B0604020202020204" pitchFamily="34" charset="0"/>
              <a:buChar char="•"/>
            </a:pPr>
            <a:r>
              <a:rPr lang="en-US" sz="2800" dirty="0">
                <a:solidFill>
                  <a:schemeClr val="tx1"/>
                </a:solidFill>
              </a:rPr>
              <a:t>They act by facilitating the binding of the inhibitory neurotransmitter </a:t>
            </a:r>
            <a:r>
              <a:rPr lang="en-US" sz="2800" u="sng" dirty="0">
                <a:solidFill>
                  <a:schemeClr val="tx1"/>
                </a:solidFill>
                <a:hlinkClick r:id="rId2" tooltip="This is an abbreviation of Gamma-aminobutyric acid which is the chief inhibitory neurotransmitter in the CNS. GABA binds to any three classes of GABA receptors in brain cells. Drugs such as benzodiazepines, which also activate these receptors (agonists), typically have relaxing, anti-anxiety and anticonvulsant effects."/>
              </a:rPr>
              <a:t>GABA</a:t>
            </a:r>
            <a:r>
              <a:rPr lang="en-US" sz="2800" dirty="0">
                <a:solidFill>
                  <a:schemeClr val="tx1"/>
                </a:solidFill>
              </a:rPr>
              <a:t> at various </a:t>
            </a:r>
            <a:r>
              <a:rPr lang="en-US" sz="2800" u="sng" dirty="0">
                <a:solidFill>
                  <a:schemeClr val="tx1"/>
                </a:solidFill>
                <a:hlinkClick r:id="rId2" tooltip="This is an abbreviation of Gamma-aminobutyric acid which is the chief inhibitory neurotransmitter in the CNS. GABA binds to any three classes of GABA receptors in brain cells. Drugs such as benzodiazepines, which also activate these receptors (agonists), typically have relaxing, anti-anxiety and anticonvulsant effects."/>
              </a:rPr>
              <a:t>GABA</a:t>
            </a:r>
            <a:r>
              <a:rPr lang="en-US" sz="2800" dirty="0">
                <a:solidFill>
                  <a:schemeClr val="tx1"/>
                </a:solidFill>
              </a:rPr>
              <a:t> receptors throughout the CNS to reduce firing </a:t>
            </a:r>
          </a:p>
          <a:p>
            <a:pPr marL="457200" indent="-457200" algn="l" rtl="0">
              <a:buFont typeface="Arial" panose="020B0604020202020204" pitchFamily="34" charset="0"/>
              <a:buChar char="•"/>
            </a:pPr>
            <a:r>
              <a:rPr lang="en-US" sz="2800" b="1" dirty="0">
                <a:solidFill>
                  <a:schemeClr val="tx1"/>
                </a:solidFill>
              </a:rPr>
              <a:t>Diazepam &amp; lorazepam </a:t>
            </a:r>
            <a:r>
              <a:rPr lang="en-US" sz="2800" dirty="0">
                <a:solidFill>
                  <a:schemeClr val="tx1"/>
                </a:solidFill>
              </a:rPr>
              <a:t>are most often used as an adjunctive therapy for myoclonic, partial and generalized tonic-</a:t>
            </a:r>
            <a:r>
              <a:rPr lang="en-US" sz="2800" dirty="0" err="1">
                <a:solidFill>
                  <a:schemeClr val="tx1"/>
                </a:solidFill>
              </a:rPr>
              <a:t>clonic</a:t>
            </a:r>
            <a:r>
              <a:rPr lang="en-US" sz="2800" dirty="0">
                <a:solidFill>
                  <a:schemeClr val="tx1"/>
                </a:solidFill>
              </a:rPr>
              <a:t> seizures, status epilepticus</a:t>
            </a:r>
          </a:p>
          <a:p>
            <a:pPr marL="457200" indent="-457200" algn="l" rtl="0">
              <a:buFont typeface="Arial" panose="020B0604020202020204" pitchFamily="34" charset="0"/>
              <a:buChar char="•"/>
            </a:pPr>
            <a:r>
              <a:rPr lang="en-US" sz="2800" b="1" dirty="0">
                <a:solidFill>
                  <a:schemeClr val="tx1"/>
                </a:solidFill>
              </a:rPr>
              <a:t>Diazepam</a:t>
            </a:r>
            <a:r>
              <a:rPr lang="en-US" sz="2800" dirty="0">
                <a:solidFill>
                  <a:schemeClr val="tx1"/>
                </a:solidFill>
              </a:rPr>
              <a:t> is available for </a:t>
            </a:r>
            <a:r>
              <a:rPr lang="en-US" sz="2800" b="1" dirty="0">
                <a:solidFill>
                  <a:schemeClr val="tx1"/>
                </a:solidFill>
              </a:rPr>
              <a:t>rectal administration </a:t>
            </a:r>
            <a:r>
              <a:rPr lang="en-US" sz="2800" dirty="0">
                <a:solidFill>
                  <a:schemeClr val="tx1"/>
                </a:solidFill>
              </a:rPr>
              <a:t>to avoid prolonged generalized tonic-</a:t>
            </a:r>
            <a:r>
              <a:rPr lang="en-US" sz="2800" dirty="0" err="1">
                <a:solidFill>
                  <a:schemeClr val="tx1"/>
                </a:solidFill>
              </a:rPr>
              <a:t>clonic</a:t>
            </a:r>
            <a:r>
              <a:rPr lang="en-US" sz="2800" dirty="0">
                <a:solidFill>
                  <a:schemeClr val="tx1"/>
                </a:solidFill>
              </a:rPr>
              <a:t> seizures </a:t>
            </a:r>
          </a:p>
          <a:p>
            <a:pPr marL="457200" indent="-457200" algn="l" rtl="0">
              <a:buFont typeface="Arial" panose="020B0604020202020204" pitchFamily="34" charset="0"/>
              <a:buChar char="•"/>
            </a:pPr>
            <a:r>
              <a:rPr lang="en-US" sz="2800" dirty="0">
                <a:solidFill>
                  <a:schemeClr val="tx1"/>
                </a:solidFill>
              </a:rPr>
              <a:t>Should be considered for </a:t>
            </a:r>
            <a:r>
              <a:rPr lang="en-US" sz="2800" b="1" dirty="0">
                <a:solidFill>
                  <a:schemeClr val="tx1"/>
                </a:solidFill>
              </a:rPr>
              <a:t>use only after trials with monotherapy or combinations treatment</a:t>
            </a:r>
            <a:endParaRPr lang="ar-JO" sz="2800"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19</a:t>
            </a:fld>
            <a:endParaRPr lang="ar-JO"/>
          </a:p>
        </p:txBody>
      </p:sp>
    </p:spTree>
    <p:extLst>
      <p:ext uri="{BB962C8B-B14F-4D97-AF65-F5344CB8AC3E}">
        <p14:creationId xmlns:p14="http://schemas.microsoft.com/office/powerpoint/2010/main" val="255818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759"/>
            <a:ext cx="7772400" cy="1470025"/>
          </a:xfrm>
        </p:spPr>
        <p:txBody>
          <a:bodyPr/>
          <a:lstStyle/>
          <a:p>
            <a:r>
              <a:rPr lang="en-US" b="1" dirty="0"/>
              <a:t>Epilepsy</a:t>
            </a:r>
            <a:endParaRPr lang="ar-JO" b="1" dirty="0"/>
          </a:p>
        </p:txBody>
      </p:sp>
      <p:sp>
        <p:nvSpPr>
          <p:cNvPr id="3" name="Content Placeholder 2"/>
          <p:cNvSpPr>
            <a:spLocks noGrp="1"/>
          </p:cNvSpPr>
          <p:nvPr>
            <p:ph type="subTitle" idx="1"/>
          </p:nvPr>
        </p:nvSpPr>
        <p:spPr>
          <a:xfrm>
            <a:off x="107504" y="1196752"/>
            <a:ext cx="9036496" cy="4608512"/>
          </a:xfrm>
        </p:spPr>
        <p:txBody>
          <a:bodyPr/>
          <a:lstStyle/>
          <a:p>
            <a:pPr marL="457200" indent="-457200" algn="l" rtl="0">
              <a:buFont typeface="Arial" panose="020B0604020202020204" pitchFamily="34" charset="0"/>
              <a:buChar char="•"/>
            </a:pPr>
            <a:r>
              <a:rPr lang="en-US" b="1" dirty="0">
                <a:solidFill>
                  <a:schemeClr val="tx1"/>
                </a:solidFill>
              </a:rPr>
              <a:t>10 % </a:t>
            </a:r>
            <a:r>
              <a:rPr lang="en-US" dirty="0">
                <a:solidFill>
                  <a:schemeClr val="tx1"/>
                </a:solidFill>
              </a:rPr>
              <a:t>of population will have </a:t>
            </a:r>
            <a:r>
              <a:rPr lang="en-US" b="1" dirty="0">
                <a:solidFill>
                  <a:schemeClr val="tx1"/>
                </a:solidFill>
              </a:rPr>
              <a:t>at least one seizure</a:t>
            </a:r>
            <a:r>
              <a:rPr lang="en-US" dirty="0">
                <a:solidFill>
                  <a:schemeClr val="tx1"/>
                </a:solidFill>
              </a:rPr>
              <a:t> in their lifetime</a:t>
            </a:r>
          </a:p>
          <a:p>
            <a:pPr marL="457200" indent="-457200" algn="l" rtl="0">
              <a:buFont typeface="Arial" panose="020B0604020202020204" pitchFamily="34" charset="0"/>
              <a:buChar char="•"/>
            </a:pPr>
            <a:r>
              <a:rPr lang="en-US" b="1" dirty="0">
                <a:solidFill>
                  <a:schemeClr val="tx1"/>
                </a:solidFill>
              </a:rPr>
              <a:t>Epilepsy</a:t>
            </a:r>
            <a:r>
              <a:rPr lang="en-US" dirty="0">
                <a:solidFill>
                  <a:schemeClr val="tx1"/>
                </a:solidFill>
              </a:rPr>
              <a:t> is the </a:t>
            </a:r>
            <a:r>
              <a:rPr lang="en-US" b="1" dirty="0">
                <a:solidFill>
                  <a:schemeClr val="tx1"/>
                </a:solidFill>
              </a:rPr>
              <a:t>third most common neurologic disorder </a:t>
            </a:r>
            <a:r>
              <a:rPr lang="en-US" dirty="0">
                <a:solidFill>
                  <a:schemeClr val="tx1"/>
                </a:solidFill>
              </a:rPr>
              <a:t>after </a:t>
            </a:r>
            <a:r>
              <a:rPr lang="en-US" b="1" dirty="0">
                <a:solidFill>
                  <a:schemeClr val="tx1"/>
                </a:solidFill>
              </a:rPr>
              <a:t>cerebrovascular (CVA) and Alzheimer’s disease</a:t>
            </a:r>
          </a:p>
          <a:p>
            <a:pPr marL="457200" indent="-457200" algn="l" rtl="0">
              <a:buFont typeface="Arial" panose="020B0604020202020204" pitchFamily="34" charset="0"/>
              <a:buChar char="•"/>
            </a:pPr>
            <a:r>
              <a:rPr lang="en-US" b="1" dirty="0">
                <a:solidFill>
                  <a:schemeClr val="tx1"/>
                </a:solidFill>
              </a:rPr>
              <a:t>Epilepsy</a:t>
            </a:r>
            <a:r>
              <a:rPr lang="en-US" dirty="0">
                <a:solidFill>
                  <a:schemeClr val="tx1"/>
                </a:solidFill>
              </a:rPr>
              <a:t> is different types of </a:t>
            </a:r>
            <a:r>
              <a:rPr lang="en-US" b="1" dirty="0">
                <a:solidFill>
                  <a:schemeClr val="tx1"/>
                </a:solidFill>
              </a:rPr>
              <a:t>seizures and syndromes </a:t>
            </a:r>
            <a:r>
              <a:rPr lang="en-US" dirty="0">
                <a:solidFill>
                  <a:schemeClr val="tx1"/>
                </a:solidFill>
              </a:rPr>
              <a:t>results from </a:t>
            </a:r>
            <a:r>
              <a:rPr lang="en-US" b="1" dirty="0">
                <a:solidFill>
                  <a:schemeClr val="tx1"/>
                </a:solidFill>
              </a:rPr>
              <a:t>abnormal electrical activity in cerebral neurons associated with prolong depolarization</a:t>
            </a:r>
            <a:endParaRPr lang="ar-JO" b="1" dirty="0">
              <a:solidFill>
                <a:schemeClr val="tx1"/>
              </a:solidFill>
            </a:endParaRPr>
          </a:p>
          <a:p>
            <a:pPr algn="l" rtl="0"/>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a:t>
            </a:fld>
            <a:endParaRPr lang="ar-JO"/>
          </a:p>
        </p:txBody>
      </p:sp>
    </p:spTree>
    <p:extLst>
      <p:ext uri="{BB962C8B-B14F-4D97-AF65-F5344CB8AC3E}">
        <p14:creationId xmlns:p14="http://schemas.microsoft.com/office/powerpoint/2010/main" val="3290856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4624"/>
            <a:ext cx="7772400" cy="1470025"/>
          </a:xfrm>
        </p:spPr>
        <p:txBody>
          <a:bodyPr/>
          <a:lstStyle/>
          <a:p>
            <a:r>
              <a:rPr lang="en-US" b="1" dirty="0"/>
              <a:t>Phenobarbital</a:t>
            </a:r>
            <a:endParaRPr lang="ar-JO" b="1" dirty="0"/>
          </a:p>
        </p:txBody>
      </p:sp>
      <p:sp>
        <p:nvSpPr>
          <p:cNvPr id="3" name="Content Placeholder 2"/>
          <p:cNvSpPr>
            <a:spLocks noGrp="1"/>
          </p:cNvSpPr>
          <p:nvPr>
            <p:ph type="subTitle" idx="1"/>
          </p:nvPr>
        </p:nvSpPr>
        <p:spPr>
          <a:xfrm>
            <a:off x="251520" y="1124744"/>
            <a:ext cx="8712968" cy="4429816"/>
          </a:xfrm>
        </p:spPr>
        <p:txBody>
          <a:bodyPr>
            <a:noAutofit/>
          </a:bodyPr>
          <a:lstStyle/>
          <a:p>
            <a:pPr marL="457200" indent="-457200" algn="l" rtl="0">
              <a:buFont typeface="Arial" panose="020B0604020202020204" pitchFamily="34" charset="0"/>
              <a:buChar char="•"/>
            </a:pPr>
            <a:r>
              <a:rPr lang="en-US" dirty="0">
                <a:solidFill>
                  <a:schemeClr val="tx1"/>
                </a:solidFill>
              </a:rPr>
              <a:t>The primary mechanism of action is </a:t>
            </a:r>
            <a:r>
              <a:rPr lang="en-US" b="1" dirty="0">
                <a:solidFill>
                  <a:schemeClr val="tx1"/>
                </a:solidFill>
              </a:rPr>
              <a:t>enhancement of inhibitory effects of GABA-</a:t>
            </a:r>
            <a:r>
              <a:rPr lang="en-US" dirty="0">
                <a:solidFill>
                  <a:schemeClr val="tx1"/>
                </a:solidFill>
              </a:rPr>
              <a:t>mediated neurons </a:t>
            </a:r>
          </a:p>
          <a:p>
            <a:pPr marL="457200" indent="-457200" algn="l" rtl="0">
              <a:buFont typeface="Arial" panose="020B0604020202020204" pitchFamily="34" charset="0"/>
              <a:buChar char="•"/>
            </a:pPr>
            <a:r>
              <a:rPr lang="en-US" dirty="0">
                <a:solidFill>
                  <a:schemeClr val="tx1"/>
                </a:solidFill>
              </a:rPr>
              <a:t> The primary use in treatment of </a:t>
            </a:r>
            <a:r>
              <a:rPr lang="en-US" b="1" dirty="0">
                <a:solidFill>
                  <a:schemeClr val="tx1"/>
                </a:solidFill>
              </a:rPr>
              <a:t>status epilepticus</a:t>
            </a:r>
          </a:p>
          <a:p>
            <a:pPr marL="457200" indent="-457200" algn="l" rtl="0">
              <a:buFont typeface="Arial" panose="020B0604020202020204" pitchFamily="34" charset="0"/>
              <a:buChar char="•"/>
            </a:pPr>
            <a:r>
              <a:rPr lang="en-US" dirty="0">
                <a:solidFill>
                  <a:schemeClr val="tx1"/>
                </a:solidFill>
              </a:rPr>
              <a:t> </a:t>
            </a:r>
            <a:r>
              <a:rPr lang="en-US" sz="2400" dirty="0">
                <a:solidFill>
                  <a:schemeClr val="tx1"/>
                </a:solidFill>
              </a:rPr>
              <a:t>Phenobarbital is a </a:t>
            </a:r>
            <a:r>
              <a:rPr lang="en-US" sz="2400" dirty="0">
                <a:solidFill>
                  <a:schemeClr val="tx1"/>
                </a:solidFill>
                <a:hlinkClick r:id="rId2" tooltip="Cytochrome P450"/>
              </a:rPr>
              <a:t>cytochrome P450</a:t>
            </a:r>
            <a:r>
              <a:rPr lang="en-US" sz="2400" dirty="0">
                <a:solidFill>
                  <a:schemeClr val="tx1"/>
                </a:solidFill>
              </a:rPr>
              <a:t> hepatic enzyme inducer. It binds transcription factor receptors that activate cytochrome P450 transcription, thereby increasing its amount and thus its activity. Due to this higher amount of CYP450, drugs that are metabolized by the CYP450 enzyme system will have decreased effectiveness. This is because the increased CYP450 activity increases the clearance of the drug, reducing the amount of time they have to work</a:t>
            </a:r>
            <a:endParaRPr lang="ar-JO" sz="2400"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20</a:t>
            </a:fld>
            <a:endParaRPr lang="ar-JO"/>
          </a:p>
        </p:txBody>
      </p:sp>
    </p:spTree>
    <p:extLst>
      <p:ext uri="{BB962C8B-B14F-4D97-AF65-F5344CB8AC3E}">
        <p14:creationId xmlns:p14="http://schemas.microsoft.com/office/powerpoint/2010/main" val="886915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7384"/>
            <a:ext cx="7772400" cy="1470025"/>
          </a:xfrm>
        </p:spPr>
        <p:txBody>
          <a:bodyPr/>
          <a:lstStyle/>
          <a:p>
            <a:r>
              <a:rPr lang="en-US" b="1" dirty="0"/>
              <a:t>Carbamazepine</a:t>
            </a:r>
            <a:endParaRPr lang="ar-JO" b="1" dirty="0"/>
          </a:p>
        </p:txBody>
      </p:sp>
      <p:sp>
        <p:nvSpPr>
          <p:cNvPr id="3" name="Content Placeholder 2"/>
          <p:cNvSpPr>
            <a:spLocks noGrp="1"/>
          </p:cNvSpPr>
          <p:nvPr>
            <p:ph type="subTitle" idx="1"/>
          </p:nvPr>
        </p:nvSpPr>
        <p:spPr>
          <a:xfrm>
            <a:off x="395536" y="1124744"/>
            <a:ext cx="8961040" cy="4392488"/>
          </a:xfrm>
        </p:spPr>
        <p:txBody>
          <a:bodyPr/>
          <a:lstStyle/>
          <a:p>
            <a:pPr marL="457200" indent="-457200" algn="l" rtl="0">
              <a:buFont typeface="Arial" panose="020B0604020202020204" pitchFamily="34" charset="0"/>
              <a:buChar char="•"/>
            </a:pPr>
            <a:r>
              <a:rPr lang="en-US" b="1" dirty="0" err="1">
                <a:solidFill>
                  <a:schemeClr val="tx1"/>
                </a:solidFill>
              </a:rPr>
              <a:t>Tegretol</a:t>
            </a:r>
            <a:endParaRPr lang="en-US" b="1" dirty="0">
              <a:solidFill>
                <a:schemeClr val="tx1"/>
              </a:solidFill>
            </a:endParaRPr>
          </a:p>
          <a:p>
            <a:pPr marL="457200" indent="-457200" algn="l" rtl="0">
              <a:buFont typeface="Arial" panose="020B0604020202020204" pitchFamily="34" charset="0"/>
              <a:buChar char="•"/>
            </a:pPr>
            <a:r>
              <a:rPr lang="en-US" b="1" dirty="0">
                <a:solidFill>
                  <a:schemeClr val="tx1"/>
                </a:solidFill>
              </a:rPr>
              <a:t>blocks sodium channels</a:t>
            </a:r>
            <a:endParaRPr lang="en-US" dirty="0">
              <a:solidFill>
                <a:schemeClr val="tx1"/>
              </a:solidFill>
            </a:endParaRPr>
          </a:p>
          <a:p>
            <a:pPr marL="457200" indent="-457200" algn="l" rtl="0">
              <a:buFont typeface="Arial" panose="020B0604020202020204" pitchFamily="34" charset="0"/>
              <a:buChar char="•"/>
            </a:pPr>
            <a:r>
              <a:rPr lang="en-US" dirty="0">
                <a:solidFill>
                  <a:schemeClr val="tx1"/>
                </a:solidFill>
              </a:rPr>
              <a:t>Is effective for treatment of </a:t>
            </a:r>
            <a:r>
              <a:rPr lang="en-US" b="1" dirty="0">
                <a:solidFill>
                  <a:schemeClr val="tx1"/>
                </a:solidFill>
              </a:rPr>
              <a:t>partial seizures &amp; secondarily generalized tonic-</a:t>
            </a:r>
            <a:r>
              <a:rPr lang="en-US" b="1" dirty="0" err="1">
                <a:solidFill>
                  <a:schemeClr val="tx1"/>
                </a:solidFill>
              </a:rPr>
              <a:t>clonic</a:t>
            </a:r>
            <a:r>
              <a:rPr lang="en-US" b="1" dirty="0">
                <a:solidFill>
                  <a:schemeClr val="tx1"/>
                </a:solidFill>
              </a:rPr>
              <a:t> seizures</a:t>
            </a:r>
            <a:r>
              <a:rPr lang="en-US" dirty="0">
                <a:solidFill>
                  <a:schemeClr val="tx1"/>
                </a:solidFill>
              </a:rPr>
              <a:t>, </a:t>
            </a:r>
            <a:r>
              <a:rPr lang="en-US" b="1" dirty="0">
                <a:solidFill>
                  <a:schemeClr val="tx1"/>
                </a:solidFill>
              </a:rPr>
              <a:t>trigeminal neuralgia &amp; in bipolar disease</a:t>
            </a:r>
          </a:p>
          <a:p>
            <a:pPr marL="457200" indent="-457200" algn="l" rtl="0">
              <a:buFont typeface="Arial" panose="020B0604020202020204" pitchFamily="34" charset="0"/>
              <a:buChar char="•"/>
            </a:pPr>
            <a:r>
              <a:rPr lang="en-US" b="1" dirty="0">
                <a:solidFill>
                  <a:schemeClr val="tx1"/>
                </a:solidFill>
              </a:rPr>
              <a:t>Side effects: </a:t>
            </a:r>
            <a:r>
              <a:rPr lang="en-US" dirty="0">
                <a:solidFill>
                  <a:schemeClr val="tx1"/>
                </a:solidFill>
              </a:rPr>
              <a:t>Skin rash, hyponatremia</a:t>
            </a:r>
            <a:endParaRPr lang="ar-JO"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21</a:t>
            </a:fld>
            <a:endParaRPr lang="ar-JO"/>
          </a:p>
        </p:txBody>
      </p:sp>
    </p:spTree>
    <p:extLst>
      <p:ext uri="{BB962C8B-B14F-4D97-AF65-F5344CB8AC3E}">
        <p14:creationId xmlns:p14="http://schemas.microsoft.com/office/powerpoint/2010/main" val="3574448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4624"/>
            <a:ext cx="7772400" cy="1470025"/>
          </a:xfrm>
        </p:spPr>
        <p:txBody>
          <a:bodyPr/>
          <a:lstStyle/>
          <a:p>
            <a:r>
              <a:rPr lang="en-US" b="1" dirty="0"/>
              <a:t>Phenytoin</a:t>
            </a:r>
            <a:endParaRPr lang="ar-JO" b="1" dirty="0"/>
          </a:p>
        </p:txBody>
      </p:sp>
      <p:sp>
        <p:nvSpPr>
          <p:cNvPr id="3" name="Content Placeholder 2"/>
          <p:cNvSpPr>
            <a:spLocks noGrp="1"/>
          </p:cNvSpPr>
          <p:nvPr>
            <p:ph type="subTitle" idx="1"/>
          </p:nvPr>
        </p:nvSpPr>
        <p:spPr>
          <a:xfrm>
            <a:off x="251520" y="1196752"/>
            <a:ext cx="8640960" cy="1752600"/>
          </a:xfrm>
        </p:spPr>
        <p:txBody>
          <a:bodyPr>
            <a:noAutofit/>
          </a:bodyPr>
          <a:lstStyle/>
          <a:p>
            <a:pPr marL="457200" indent="-457200" algn="l" rtl="0">
              <a:buFont typeface="Arial" panose="020B0604020202020204" pitchFamily="34" charset="0"/>
              <a:buChar char="•"/>
            </a:pPr>
            <a:r>
              <a:rPr lang="en-US" sz="2800" b="1" dirty="0" err="1">
                <a:solidFill>
                  <a:schemeClr val="tx1"/>
                </a:solidFill>
              </a:rPr>
              <a:t>Epanutin</a:t>
            </a:r>
            <a:endParaRPr lang="en-US" sz="2800" b="1" dirty="0">
              <a:solidFill>
                <a:schemeClr val="tx1"/>
              </a:solidFill>
            </a:endParaRPr>
          </a:p>
          <a:p>
            <a:pPr marL="457200" indent="-457200" algn="l" rtl="0">
              <a:buFont typeface="Arial" panose="020B0604020202020204" pitchFamily="34" charset="0"/>
              <a:buChar char="•"/>
            </a:pPr>
            <a:r>
              <a:rPr lang="en-US" sz="2800" b="1" dirty="0">
                <a:solidFill>
                  <a:schemeClr val="tx1"/>
                </a:solidFill>
              </a:rPr>
              <a:t>Blocks voltage-gated Na+ channels </a:t>
            </a:r>
          </a:p>
          <a:p>
            <a:pPr marL="457200" indent="-457200" algn="l" rtl="0">
              <a:buFont typeface="Arial" panose="020B0604020202020204" pitchFamily="34" charset="0"/>
              <a:buChar char="•"/>
            </a:pPr>
            <a:r>
              <a:rPr lang="en-US" sz="2800" dirty="0">
                <a:solidFill>
                  <a:schemeClr val="tx1"/>
                </a:solidFill>
              </a:rPr>
              <a:t>is effective for treatment of </a:t>
            </a:r>
            <a:r>
              <a:rPr lang="en-US" sz="2800" b="1" dirty="0">
                <a:solidFill>
                  <a:schemeClr val="tx1"/>
                </a:solidFill>
              </a:rPr>
              <a:t>partial seizures &amp; generalized tonic-</a:t>
            </a:r>
            <a:r>
              <a:rPr lang="en-US" sz="2800" b="1" dirty="0" err="1">
                <a:solidFill>
                  <a:schemeClr val="tx1"/>
                </a:solidFill>
              </a:rPr>
              <a:t>clonic</a:t>
            </a:r>
            <a:r>
              <a:rPr lang="en-US" sz="2800" b="1" dirty="0">
                <a:solidFill>
                  <a:schemeClr val="tx1"/>
                </a:solidFill>
              </a:rPr>
              <a:t> seizures &amp; in status epilepticus (IV)</a:t>
            </a:r>
          </a:p>
          <a:p>
            <a:pPr marL="457200" indent="-457200" algn="l" rtl="0">
              <a:buFont typeface="Arial" panose="020B0604020202020204" pitchFamily="34" charset="0"/>
              <a:buChar char="•"/>
            </a:pPr>
            <a:r>
              <a:rPr lang="en-US" sz="2800" dirty="0">
                <a:solidFill>
                  <a:schemeClr val="tx1"/>
                </a:solidFill>
              </a:rPr>
              <a:t>Small increases in a daily dose can produce large increases in plasma concentration, resulting in drug-induced toxicity</a:t>
            </a:r>
          </a:p>
          <a:p>
            <a:pPr marL="457200" indent="-457200" algn="l" rtl="0">
              <a:buFont typeface="Arial" panose="020B0604020202020204" pitchFamily="34" charset="0"/>
              <a:buChar char="•"/>
            </a:pPr>
            <a:r>
              <a:rPr lang="en-US" sz="2800" dirty="0">
                <a:solidFill>
                  <a:schemeClr val="tx1"/>
                </a:solidFill>
              </a:rPr>
              <a:t>Side effects: ataxia, gingival hyperplasia, peripheral neuropathies &amp; osteoporosis</a:t>
            </a:r>
            <a:endParaRPr lang="ar-JO" sz="2800"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22</a:t>
            </a:fld>
            <a:endParaRPr lang="ar-JO"/>
          </a:p>
        </p:txBody>
      </p:sp>
    </p:spTree>
    <p:extLst>
      <p:ext uri="{BB962C8B-B14F-4D97-AF65-F5344CB8AC3E}">
        <p14:creationId xmlns:p14="http://schemas.microsoft.com/office/powerpoint/2010/main" val="1309786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4624"/>
            <a:ext cx="7772400" cy="1470025"/>
          </a:xfrm>
        </p:spPr>
        <p:txBody>
          <a:bodyPr>
            <a:normAutofit/>
          </a:bodyPr>
          <a:lstStyle/>
          <a:p>
            <a:r>
              <a:rPr lang="en-US" b="1" dirty="0" err="1"/>
              <a:t>Valproic</a:t>
            </a:r>
            <a:r>
              <a:rPr lang="en-US" b="1" dirty="0"/>
              <a:t> acid </a:t>
            </a:r>
            <a:br>
              <a:rPr lang="en-US" dirty="0"/>
            </a:br>
            <a:endParaRPr lang="ar-JO" dirty="0"/>
          </a:p>
        </p:txBody>
      </p:sp>
      <p:sp>
        <p:nvSpPr>
          <p:cNvPr id="3" name="Content Placeholder 2"/>
          <p:cNvSpPr>
            <a:spLocks noGrp="1"/>
          </p:cNvSpPr>
          <p:nvPr>
            <p:ph type="subTitle" idx="1"/>
          </p:nvPr>
        </p:nvSpPr>
        <p:spPr>
          <a:xfrm>
            <a:off x="251520" y="1196752"/>
            <a:ext cx="8456984" cy="1752600"/>
          </a:xfrm>
        </p:spPr>
        <p:txBody>
          <a:bodyPr>
            <a:noAutofit/>
          </a:bodyPr>
          <a:lstStyle/>
          <a:p>
            <a:pPr marL="457200" indent="-457200" algn="l" rtl="0">
              <a:buFont typeface="Arial" panose="020B0604020202020204" pitchFamily="34" charset="0"/>
              <a:buChar char="•"/>
            </a:pPr>
            <a:r>
              <a:rPr lang="en-US" b="1" dirty="0" err="1">
                <a:solidFill>
                  <a:schemeClr val="tx1"/>
                </a:solidFill>
              </a:rPr>
              <a:t>Convulex</a:t>
            </a:r>
            <a:r>
              <a:rPr lang="en-US" b="1" dirty="0">
                <a:solidFill>
                  <a:schemeClr val="tx1"/>
                </a:solidFill>
              </a:rPr>
              <a:t>, </a:t>
            </a:r>
            <a:r>
              <a:rPr lang="en-US" b="1" dirty="0" err="1">
                <a:solidFill>
                  <a:schemeClr val="tx1"/>
                </a:solidFill>
              </a:rPr>
              <a:t>Depakine</a:t>
            </a:r>
            <a:endParaRPr lang="en-US" b="1" dirty="0">
              <a:solidFill>
                <a:schemeClr val="tx1"/>
              </a:solidFill>
            </a:endParaRPr>
          </a:p>
          <a:p>
            <a:pPr marL="457200" indent="-457200" algn="l" rtl="0">
              <a:buFont typeface="Arial" panose="020B0604020202020204" pitchFamily="34" charset="0"/>
              <a:buChar char="•"/>
            </a:pPr>
            <a:r>
              <a:rPr lang="en-US" b="1" dirty="0">
                <a:solidFill>
                  <a:schemeClr val="tx1"/>
                </a:solidFill>
              </a:rPr>
              <a:t>Block Na+ and Ca+2 channels</a:t>
            </a:r>
          </a:p>
          <a:p>
            <a:pPr marL="457200" indent="-457200" algn="l" rtl="0">
              <a:buFont typeface="Arial" panose="020B0604020202020204" pitchFamily="34" charset="0"/>
              <a:buChar char="•"/>
            </a:pPr>
            <a:r>
              <a:rPr lang="en-US" dirty="0">
                <a:solidFill>
                  <a:schemeClr val="tx1"/>
                </a:solidFill>
              </a:rPr>
              <a:t>It is effective for treatment of </a:t>
            </a:r>
            <a:r>
              <a:rPr lang="en-US" b="1" dirty="0">
                <a:solidFill>
                  <a:schemeClr val="tx1"/>
                </a:solidFill>
              </a:rPr>
              <a:t>partial &amp; generalized tonic-</a:t>
            </a:r>
            <a:r>
              <a:rPr lang="en-US" b="1" dirty="0" err="1">
                <a:solidFill>
                  <a:schemeClr val="tx1"/>
                </a:solidFill>
              </a:rPr>
              <a:t>clonicseizures</a:t>
            </a:r>
            <a:endParaRPr lang="en-US" b="1" dirty="0">
              <a:solidFill>
                <a:schemeClr val="tx1"/>
              </a:solidFill>
            </a:endParaRPr>
          </a:p>
          <a:p>
            <a:pPr marL="457200" indent="-457200" algn="l" rtl="0">
              <a:buFont typeface="Arial" panose="020B0604020202020204" pitchFamily="34" charset="0"/>
              <a:buChar char="•"/>
            </a:pPr>
            <a:r>
              <a:rPr lang="en-US" dirty="0">
                <a:solidFill>
                  <a:schemeClr val="tx1"/>
                </a:solidFill>
              </a:rPr>
              <a:t>Side effects: hepatic toxicity, teratogenicity (neural tube defects)</a:t>
            </a:r>
            <a:endParaRPr lang="ar-JO"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23</a:t>
            </a:fld>
            <a:endParaRPr lang="ar-JO"/>
          </a:p>
        </p:txBody>
      </p:sp>
    </p:spTree>
    <p:extLst>
      <p:ext uri="{BB962C8B-B14F-4D97-AF65-F5344CB8AC3E}">
        <p14:creationId xmlns:p14="http://schemas.microsoft.com/office/powerpoint/2010/main" val="3149633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759"/>
            <a:ext cx="7772400" cy="1470025"/>
          </a:xfrm>
        </p:spPr>
        <p:txBody>
          <a:bodyPr/>
          <a:lstStyle/>
          <a:p>
            <a:r>
              <a:rPr lang="en-US" b="1" dirty="0"/>
              <a:t>Gabapentin</a:t>
            </a:r>
            <a:endParaRPr lang="ar-JO" b="1" dirty="0"/>
          </a:p>
        </p:txBody>
      </p:sp>
      <p:sp>
        <p:nvSpPr>
          <p:cNvPr id="3" name="Content Placeholder 2"/>
          <p:cNvSpPr>
            <a:spLocks noGrp="1"/>
          </p:cNvSpPr>
          <p:nvPr>
            <p:ph type="subTitle" idx="1"/>
          </p:nvPr>
        </p:nvSpPr>
        <p:spPr>
          <a:xfrm>
            <a:off x="323528" y="1484784"/>
            <a:ext cx="9033048" cy="1752600"/>
          </a:xfrm>
        </p:spPr>
        <p:txBody>
          <a:bodyPr>
            <a:noAutofit/>
          </a:bodyPr>
          <a:lstStyle/>
          <a:p>
            <a:pPr marL="457200" indent="-457200" algn="l" rtl="0">
              <a:buFont typeface="Arial" panose="020B0604020202020204" pitchFamily="34" charset="0"/>
              <a:buChar char="•"/>
            </a:pPr>
            <a:r>
              <a:rPr lang="en-US" sz="2800" b="1" dirty="0" err="1">
                <a:solidFill>
                  <a:schemeClr val="tx1"/>
                </a:solidFill>
              </a:rPr>
              <a:t>Gabatrex</a:t>
            </a:r>
            <a:r>
              <a:rPr lang="en-US" sz="2800" b="1" dirty="0">
                <a:solidFill>
                  <a:schemeClr val="tx1"/>
                </a:solidFill>
              </a:rPr>
              <a:t>, Neurontin</a:t>
            </a:r>
          </a:p>
          <a:p>
            <a:pPr marL="457200" indent="-457200" algn="l" rtl="0">
              <a:buFont typeface="Arial" panose="020B0604020202020204" pitchFamily="34" charset="0"/>
              <a:buChar char="•"/>
            </a:pPr>
            <a:r>
              <a:rPr lang="en-US" sz="2800" dirty="0">
                <a:solidFill>
                  <a:schemeClr val="tx1"/>
                </a:solidFill>
              </a:rPr>
              <a:t>Is an analog of GABA </a:t>
            </a:r>
          </a:p>
          <a:p>
            <a:pPr marL="457200" indent="-457200" algn="l" rtl="0">
              <a:buFont typeface="Arial" panose="020B0604020202020204" pitchFamily="34" charset="0"/>
              <a:buChar char="•"/>
            </a:pPr>
            <a:r>
              <a:rPr lang="en-US" sz="2800" dirty="0">
                <a:solidFill>
                  <a:schemeClr val="tx1"/>
                </a:solidFill>
              </a:rPr>
              <a:t>Its precise mechanism of action is not known</a:t>
            </a:r>
          </a:p>
          <a:p>
            <a:pPr marL="457200" indent="-457200" algn="l" rtl="0">
              <a:buFont typeface="Arial" panose="020B0604020202020204" pitchFamily="34" charset="0"/>
              <a:buChar char="•"/>
            </a:pPr>
            <a:r>
              <a:rPr lang="en-US" sz="2800" dirty="0">
                <a:solidFill>
                  <a:schemeClr val="tx1"/>
                </a:solidFill>
              </a:rPr>
              <a:t>It is approved as adjunct therapy </a:t>
            </a:r>
            <a:r>
              <a:rPr lang="en-US" sz="2800" b="1" dirty="0">
                <a:solidFill>
                  <a:schemeClr val="tx1"/>
                </a:solidFill>
              </a:rPr>
              <a:t>for partial seizures and  neuropathic pain (</a:t>
            </a:r>
            <a:r>
              <a:rPr lang="en-US" sz="2800" b="1" dirty="0" err="1">
                <a:solidFill>
                  <a:schemeClr val="tx1"/>
                </a:solidFill>
              </a:rPr>
              <a:t>postherpetic</a:t>
            </a:r>
            <a:r>
              <a:rPr lang="en-US" sz="2800" b="1" dirty="0">
                <a:solidFill>
                  <a:schemeClr val="tx1"/>
                </a:solidFill>
              </a:rPr>
              <a:t> neuralgia) </a:t>
            </a:r>
          </a:p>
          <a:p>
            <a:pPr marL="457200" indent="-457200" algn="l" rtl="0">
              <a:buFont typeface="Arial" panose="020B0604020202020204" pitchFamily="34" charset="0"/>
              <a:buChar char="•"/>
            </a:pPr>
            <a:r>
              <a:rPr lang="en-US" sz="2800" b="1" dirty="0">
                <a:solidFill>
                  <a:schemeClr val="tx1"/>
                </a:solidFill>
              </a:rPr>
              <a:t>Well tolerated by elderly</a:t>
            </a:r>
            <a:r>
              <a:rPr lang="en-US" sz="2800" dirty="0">
                <a:solidFill>
                  <a:schemeClr val="tx1"/>
                </a:solidFill>
              </a:rPr>
              <a:t> due to mild adverse effects and limited or no reported drug interactions</a:t>
            </a:r>
            <a:endParaRPr lang="ar-JO" sz="2800"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24</a:t>
            </a:fld>
            <a:endParaRPr lang="ar-JO"/>
          </a:p>
        </p:txBody>
      </p:sp>
    </p:spTree>
    <p:extLst>
      <p:ext uri="{BB962C8B-B14F-4D97-AF65-F5344CB8AC3E}">
        <p14:creationId xmlns:p14="http://schemas.microsoft.com/office/powerpoint/2010/main" val="1764376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4624"/>
            <a:ext cx="7772400" cy="1470025"/>
          </a:xfrm>
        </p:spPr>
        <p:txBody>
          <a:bodyPr/>
          <a:lstStyle/>
          <a:p>
            <a:r>
              <a:rPr lang="en-US" b="1" dirty="0"/>
              <a:t>Lamotrigine</a:t>
            </a:r>
            <a:endParaRPr lang="ar-JO" b="1" dirty="0"/>
          </a:p>
        </p:txBody>
      </p:sp>
      <p:sp>
        <p:nvSpPr>
          <p:cNvPr id="3" name="Content Placeholder 2"/>
          <p:cNvSpPr>
            <a:spLocks noGrp="1"/>
          </p:cNvSpPr>
          <p:nvPr>
            <p:ph type="subTitle" idx="1"/>
          </p:nvPr>
        </p:nvSpPr>
        <p:spPr>
          <a:xfrm>
            <a:off x="251520" y="1124744"/>
            <a:ext cx="9033048" cy="1752600"/>
          </a:xfrm>
        </p:spPr>
        <p:txBody>
          <a:bodyPr/>
          <a:lstStyle/>
          <a:p>
            <a:pPr marL="457200" indent="-457200" algn="l" rtl="0">
              <a:buFont typeface="Arial" panose="020B0604020202020204" pitchFamily="34" charset="0"/>
              <a:buChar char="•"/>
            </a:pPr>
            <a:r>
              <a:rPr lang="en-US" b="1" dirty="0" err="1">
                <a:solidFill>
                  <a:schemeClr val="tx1"/>
                </a:solidFill>
              </a:rPr>
              <a:t>Lamictal</a:t>
            </a:r>
            <a:endParaRPr lang="en-US" b="1" dirty="0">
              <a:solidFill>
                <a:schemeClr val="tx1"/>
              </a:solidFill>
            </a:endParaRPr>
          </a:p>
          <a:p>
            <a:pPr marL="457200" indent="-457200" algn="l" rtl="0">
              <a:buFont typeface="Arial" panose="020B0604020202020204" pitchFamily="34" charset="0"/>
              <a:buChar char="•"/>
            </a:pPr>
            <a:r>
              <a:rPr lang="en-US" dirty="0">
                <a:solidFill>
                  <a:schemeClr val="tx1"/>
                </a:solidFill>
              </a:rPr>
              <a:t>blocks </a:t>
            </a:r>
            <a:r>
              <a:rPr lang="en-US" b="1" dirty="0">
                <a:solidFill>
                  <a:schemeClr val="tx1"/>
                </a:solidFill>
              </a:rPr>
              <a:t>sodium channels &amp; high voltage–calcium channels</a:t>
            </a:r>
          </a:p>
          <a:p>
            <a:pPr marL="457200" indent="-457200" algn="l" rtl="0">
              <a:buFont typeface="Arial" panose="020B0604020202020204" pitchFamily="34" charset="0"/>
              <a:buChar char="•"/>
            </a:pPr>
            <a:r>
              <a:rPr lang="en-US" dirty="0">
                <a:solidFill>
                  <a:schemeClr val="tx1"/>
                </a:solidFill>
              </a:rPr>
              <a:t>is effective in a wide variety of seizure disorders, including </a:t>
            </a:r>
            <a:r>
              <a:rPr lang="en-US" b="1" dirty="0">
                <a:solidFill>
                  <a:schemeClr val="tx1"/>
                </a:solidFill>
              </a:rPr>
              <a:t>partial seizures, generalized seizures, typical absence seizures</a:t>
            </a:r>
          </a:p>
          <a:p>
            <a:pPr marL="457200" indent="-457200" algn="l" rtl="0">
              <a:buFont typeface="Arial" panose="020B0604020202020204" pitchFamily="34" charset="0"/>
              <a:buChar char="•"/>
            </a:pPr>
            <a:r>
              <a:rPr lang="en-US" dirty="0">
                <a:solidFill>
                  <a:schemeClr val="tx1"/>
                </a:solidFill>
              </a:rPr>
              <a:t>The half-life </a:t>
            </a:r>
            <a:r>
              <a:rPr lang="en-US" b="1" dirty="0">
                <a:solidFill>
                  <a:schemeClr val="tx1"/>
                </a:solidFill>
              </a:rPr>
              <a:t>(24–35 hours)</a:t>
            </a:r>
          </a:p>
          <a:p>
            <a:pPr marL="457200" indent="-457200" algn="l" rtl="0">
              <a:buFont typeface="Arial" panose="020B0604020202020204" pitchFamily="34" charset="0"/>
              <a:buChar char="•"/>
            </a:pPr>
            <a:r>
              <a:rPr lang="en-US" dirty="0">
                <a:solidFill>
                  <a:schemeClr val="tx1"/>
                </a:solidFill>
              </a:rPr>
              <a:t>Side effects: </a:t>
            </a:r>
            <a:r>
              <a:rPr lang="en-US" b="1" dirty="0">
                <a:solidFill>
                  <a:schemeClr val="tx1"/>
                </a:solidFill>
              </a:rPr>
              <a:t>rash</a:t>
            </a:r>
            <a:r>
              <a:rPr lang="en-US" dirty="0">
                <a:solidFill>
                  <a:schemeClr val="tx1"/>
                </a:solidFill>
              </a:rPr>
              <a:t> (may progress to a serious, life-threatening reaction) </a:t>
            </a:r>
            <a:r>
              <a:rPr lang="en-US" b="1" dirty="0">
                <a:solidFill>
                  <a:schemeClr val="tx1"/>
                </a:solidFill>
              </a:rPr>
              <a:t>Stevens-Johnson syndrome</a:t>
            </a:r>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25</a:t>
            </a:fld>
            <a:endParaRPr lang="ar-JO"/>
          </a:p>
        </p:txBody>
      </p:sp>
    </p:spTree>
    <p:extLst>
      <p:ext uri="{BB962C8B-B14F-4D97-AF65-F5344CB8AC3E}">
        <p14:creationId xmlns:p14="http://schemas.microsoft.com/office/powerpoint/2010/main" val="2699891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4624"/>
            <a:ext cx="7772400" cy="1470025"/>
          </a:xfrm>
        </p:spPr>
        <p:txBody>
          <a:bodyPr/>
          <a:lstStyle/>
          <a:p>
            <a:r>
              <a:rPr lang="en-US" b="1" dirty="0"/>
              <a:t>Oxcarbazepine</a:t>
            </a:r>
            <a:r>
              <a:rPr lang="en-US" dirty="0"/>
              <a:t> </a:t>
            </a:r>
            <a:endParaRPr lang="ar-JO" dirty="0"/>
          </a:p>
        </p:txBody>
      </p:sp>
      <p:sp>
        <p:nvSpPr>
          <p:cNvPr id="3" name="Content Placeholder 2"/>
          <p:cNvSpPr>
            <a:spLocks noGrp="1"/>
          </p:cNvSpPr>
          <p:nvPr>
            <p:ph type="subTitle" idx="1"/>
          </p:nvPr>
        </p:nvSpPr>
        <p:spPr>
          <a:xfrm>
            <a:off x="395536" y="1196752"/>
            <a:ext cx="8024936" cy="4104456"/>
          </a:xfrm>
        </p:spPr>
        <p:txBody>
          <a:bodyPr/>
          <a:lstStyle/>
          <a:p>
            <a:pPr marL="457200" indent="-457200" algn="l" rtl="0">
              <a:buFont typeface="Arial" panose="020B0604020202020204" pitchFamily="34" charset="0"/>
              <a:buChar char="•"/>
            </a:pPr>
            <a:r>
              <a:rPr lang="en-US" dirty="0">
                <a:solidFill>
                  <a:schemeClr val="tx1"/>
                </a:solidFill>
              </a:rPr>
              <a:t>Is a </a:t>
            </a:r>
            <a:r>
              <a:rPr lang="en-US" b="1" dirty="0">
                <a:solidFill>
                  <a:schemeClr val="tx1"/>
                </a:solidFill>
              </a:rPr>
              <a:t>prodrug</a:t>
            </a:r>
            <a:r>
              <a:rPr lang="en-US" dirty="0">
                <a:solidFill>
                  <a:schemeClr val="tx1"/>
                </a:solidFill>
              </a:rPr>
              <a:t> that is rapidly reduced </a:t>
            </a:r>
            <a:r>
              <a:rPr lang="en-US" b="1" dirty="0">
                <a:solidFill>
                  <a:schemeClr val="tx1"/>
                </a:solidFill>
              </a:rPr>
              <a:t>to 10-monohydroxy (MHD) metabolite</a:t>
            </a:r>
            <a:r>
              <a:rPr lang="en-US" dirty="0">
                <a:solidFill>
                  <a:schemeClr val="tx1"/>
                </a:solidFill>
              </a:rPr>
              <a:t> which is responsible for its anticonvulsant activity</a:t>
            </a:r>
          </a:p>
          <a:p>
            <a:pPr marL="457200" indent="-457200" algn="l" rtl="0">
              <a:buFont typeface="Arial" panose="020B0604020202020204" pitchFamily="34" charset="0"/>
              <a:buChar char="•"/>
            </a:pPr>
            <a:r>
              <a:rPr lang="en-US" dirty="0">
                <a:solidFill>
                  <a:schemeClr val="tx1"/>
                </a:solidFill>
              </a:rPr>
              <a:t> It is approved for use in </a:t>
            </a:r>
            <a:r>
              <a:rPr lang="en-US" b="1" dirty="0">
                <a:solidFill>
                  <a:schemeClr val="tx1"/>
                </a:solidFill>
              </a:rPr>
              <a:t>adults and children with partial seizures</a:t>
            </a:r>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26</a:t>
            </a:fld>
            <a:endParaRPr lang="ar-JO"/>
          </a:p>
        </p:txBody>
      </p:sp>
    </p:spTree>
    <p:extLst>
      <p:ext uri="{BB962C8B-B14F-4D97-AF65-F5344CB8AC3E}">
        <p14:creationId xmlns:p14="http://schemas.microsoft.com/office/powerpoint/2010/main" val="4157417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4624"/>
            <a:ext cx="7772400" cy="1470025"/>
          </a:xfrm>
        </p:spPr>
        <p:txBody>
          <a:bodyPr/>
          <a:lstStyle/>
          <a:p>
            <a:r>
              <a:rPr lang="en-US" b="1" dirty="0" err="1"/>
              <a:t>Pregabalin</a:t>
            </a:r>
            <a:r>
              <a:rPr lang="en-US" b="1" dirty="0"/>
              <a:t> </a:t>
            </a:r>
            <a:endParaRPr lang="ar-JO" b="1" dirty="0"/>
          </a:p>
        </p:txBody>
      </p:sp>
      <p:sp>
        <p:nvSpPr>
          <p:cNvPr id="3" name="Content Placeholder 2"/>
          <p:cNvSpPr>
            <a:spLocks noGrp="1"/>
          </p:cNvSpPr>
          <p:nvPr>
            <p:ph type="subTitle" idx="1"/>
          </p:nvPr>
        </p:nvSpPr>
        <p:spPr>
          <a:xfrm>
            <a:off x="179512" y="980728"/>
            <a:ext cx="8568952" cy="1752600"/>
          </a:xfrm>
        </p:spPr>
        <p:txBody>
          <a:bodyPr>
            <a:noAutofit/>
          </a:bodyPr>
          <a:lstStyle/>
          <a:p>
            <a:pPr marL="457200" indent="-457200" algn="l" rtl="0">
              <a:buFont typeface="Arial" panose="020B0604020202020204" pitchFamily="34" charset="0"/>
              <a:buChar char="•"/>
            </a:pPr>
            <a:r>
              <a:rPr lang="en-US" b="1" dirty="0">
                <a:solidFill>
                  <a:schemeClr val="tx1"/>
                </a:solidFill>
              </a:rPr>
              <a:t>Lyrica</a:t>
            </a:r>
          </a:p>
          <a:p>
            <a:pPr marL="457200" indent="-457200" algn="l" rtl="0">
              <a:buFont typeface="Arial" panose="020B0604020202020204" pitchFamily="34" charset="0"/>
              <a:buChar char="•"/>
            </a:pPr>
            <a:r>
              <a:rPr lang="en-US" dirty="0">
                <a:solidFill>
                  <a:schemeClr val="tx1"/>
                </a:solidFill>
              </a:rPr>
              <a:t>Binds to subunit of voltage-gated calcium channels in the CNS, inhibiting excitatory </a:t>
            </a:r>
            <a:r>
              <a:rPr lang="en-US" dirty="0" err="1">
                <a:solidFill>
                  <a:schemeClr val="tx1"/>
                </a:solidFill>
              </a:rPr>
              <a:t>neu-rotransmitter</a:t>
            </a:r>
            <a:r>
              <a:rPr lang="en-US" dirty="0">
                <a:solidFill>
                  <a:schemeClr val="tx1"/>
                </a:solidFill>
              </a:rPr>
              <a:t> release</a:t>
            </a:r>
          </a:p>
          <a:p>
            <a:pPr marL="457200" indent="-457200" algn="l" rtl="0">
              <a:buFont typeface="Arial" panose="020B0604020202020204" pitchFamily="34" charset="0"/>
              <a:buChar char="•"/>
            </a:pPr>
            <a:r>
              <a:rPr lang="en-US" dirty="0">
                <a:solidFill>
                  <a:schemeClr val="tx1"/>
                </a:solidFill>
              </a:rPr>
              <a:t>effective in </a:t>
            </a:r>
            <a:r>
              <a:rPr lang="en-US" b="1" dirty="0">
                <a:solidFill>
                  <a:schemeClr val="tx1"/>
                </a:solidFill>
              </a:rPr>
              <a:t>partial seizures, neuropathic pain associated with diabetic peripheral neuropathy, post herpetic neuralgia &amp; fibromyalgia</a:t>
            </a:r>
          </a:p>
          <a:p>
            <a:pPr marL="457200" indent="-457200" algn="l" rtl="0">
              <a:buFont typeface="Arial" panose="020B0604020202020204" pitchFamily="34" charset="0"/>
              <a:buChar char="•"/>
            </a:pPr>
            <a:r>
              <a:rPr lang="en-US" dirty="0">
                <a:solidFill>
                  <a:schemeClr val="tx1"/>
                </a:solidFill>
              </a:rPr>
              <a:t>Drowsiness, blurred vision, weight gain, peripheral edema </a:t>
            </a:r>
            <a:endParaRPr lang="ar-JO"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27</a:t>
            </a:fld>
            <a:endParaRPr lang="ar-JO"/>
          </a:p>
        </p:txBody>
      </p:sp>
    </p:spTree>
    <p:extLst>
      <p:ext uri="{BB962C8B-B14F-4D97-AF65-F5344CB8AC3E}">
        <p14:creationId xmlns:p14="http://schemas.microsoft.com/office/powerpoint/2010/main" val="2632718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759"/>
            <a:ext cx="7772400" cy="1470025"/>
          </a:xfrm>
        </p:spPr>
        <p:txBody>
          <a:bodyPr/>
          <a:lstStyle/>
          <a:p>
            <a:r>
              <a:rPr lang="en-US" b="1" dirty="0" err="1"/>
              <a:t>Topiramate</a:t>
            </a:r>
            <a:endParaRPr lang="ar-JO" b="1" dirty="0"/>
          </a:p>
        </p:txBody>
      </p:sp>
      <p:sp>
        <p:nvSpPr>
          <p:cNvPr id="3" name="Content Placeholder 2"/>
          <p:cNvSpPr>
            <a:spLocks noGrp="1"/>
          </p:cNvSpPr>
          <p:nvPr>
            <p:ph type="subTitle" idx="1"/>
          </p:nvPr>
        </p:nvSpPr>
        <p:spPr>
          <a:xfrm>
            <a:off x="323528" y="956320"/>
            <a:ext cx="8240960" cy="1752600"/>
          </a:xfrm>
        </p:spPr>
        <p:txBody>
          <a:bodyPr>
            <a:noAutofit/>
          </a:bodyPr>
          <a:lstStyle/>
          <a:p>
            <a:pPr marL="457200" indent="-457200" algn="l" rtl="0">
              <a:buFont typeface="Arial" panose="020B0604020202020204" pitchFamily="34" charset="0"/>
              <a:buChar char="•"/>
            </a:pPr>
            <a:r>
              <a:rPr lang="en-US" b="1" dirty="0">
                <a:solidFill>
                  <a:schemeClr val="tx1"/>
                </a:solidFill>
              </a:rPr>
              <a:t>Topamax</a:t>
            </a:r>
          </a:p>
          <a:p>
            <a:pPr marL="457200" indent="-457200" algn="l" rtl="0">
              <a:buFont typeface="Arial" panose="020B0604020202020204" pitchFamily="34" charset="0"/>
              <a:buChar char="•"/>
            </a:pPr>
            <a:r>
              <a:rPr lang="en-US" dirty="0">
                <a:solidFill>
                  <a:schemeClr val="tx1"/>
                </a:solidFill>
              </a:rPr>
              <a:t>blocks voltage-sodium channels; increases frequency of chloride channel opening by binding to GABA-A receptors</a:t>
            </a:r>
          </a:p>
          <a:p>
            <a:pPr marL="457200" indent="-457200" algn="l" rtl="0">
              <a:buFont typeface="Arial" panose="020B0604020202020204" pitchFamily="34" charset="0"/>
              <a:buChar char="•"/>
            </a:pPr>
            <a:r>
              <a:rPr lang="en-US" dirty="0">
                <a:solidFill>
                  <a:schemeClr val="tx1"/>
                </a:solidFill>
              </a:rPr>
              <a:t>It is a carbonic anhydrase inhibitor &amp; may act at glutamate (NMDA) sites</a:t>
            </a:r>
          </a:p>
          <a:p>
            <a:pPr marL="457200" indent="-457200" algn="l" rtl="0">
              <a:buFont typeface="Arial" panose="020B0604020202020204" pitchFamily="34" charset="0"/>
              <a:buChar char="•"/>
            </a:pPr>
            <a:r>
              <a:rPr lang="en-US" dirty="0">
                <a:solidFill>
                  <a:schemeClr val="tx1"/>
                </a:solidFill>
              </a:rPr>
              <a:t>Effective in </a:t>
            </a:r>
            <a:r>
              <a:rPr lang="en-US" b="1" dirty="0">
                <a:solidFill>
                  <a:schemeClr val="tx1"/>
                </a:solidFill>
              </a:rPr>
              <a:t>partial and primary generalized epilepsies &amp; migraine</a:t>
            </a:r>
          </a:p>
          <a:p>
            <a:pPr marL="457200" indent="-457200" algn="l" rtl="0">
              <a:buFont typeface="Arial" panose="020B0604020202020204" pitchFamily="34" charset="0"/>
              <a:buChar char="•"/>
            </a:pPr>
            <a:r>
              <a:rPr lang="en-US" dirty="0">
                <a:solidFill>
                  <a:schemeClr val="tx1"/>
                </a:solidFill>
              </a:rPr>
              <a:t>Somnolence, weight loss, paresthesias, renal stones </a:t>
            </a:r>
          </a:p>
          <a:p>
            <a:pPr algn="l" rtl="0"/>
            <a:endParaRPr lang="ar-JO"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28</a:t>
            </a:fld>
            <a:endParaRPr lang="ar-JO"/>
          </a:p>
        </p:txBody>
      </p:sp>
    </p:spTree>
    <p:extLst>
      <p:ext uri="{BB962C8B-B14F-4D97-AF65-F5344CB8AC3E}">
        <p14:creationId xmlns:p14="http://schemas.microsoft.com/office/powerpoint/2010/main" val="240605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79512" y="1268760"/>
            <a:ext cx="8856984" cy="5544616"/>
          </a:xfrm>
        </p:spPr>
        <p:txBody>
          <a:bodyPr/>
          <a:lstStyle/>
          <a:p>
            <a:pPr marL="457200" indent="-457200" algn="l" rtl="0">
              <a:buFont typeface="Arial" panose="020B0604020202020204" pitchFamily="34" charset="0"/>
              <a:buChar char="•"/>
            </a:pPr>
            <a:r>
              <a:rPr lang="en-US" b="1" dirty="0">
                <a:solidFill>
                  <a:schemeClr val="tx1"/>
                </a:solidFill>
              </a:rPr>
              <a:t>This abnormal electrical activity </a:t>
            </a:r>
            <a:r>
              <a:rPr lang="en-US" dirty="0">
                <a:solidFill>
                  <a:schemeClr val="tx1"/>
                </a:solidFill>
              </a:rPr>
              <a:t>may result in a variety of events, including </a:t>
            </a:r>
            <a:r>
              <a:rPr lang="en-US" b="1" dirty="0">
                <a:solidFill>
                  <a:schemeClr val="tx1"/>
                </a:solidFill>
              </a:rPr>
              <a:t>loss of consciousness, and abnormal movements</a:t>
            </a:r>
          </a:p>
          <a:p>
            <a:pPr marL="457200" indent="-457200" algn="l" rtl="0">
              <a:buFont typeface="Arial" panose="020B0604020202020204" pitchFamily="34" charset="0"/>
              <a:buChar char="•"/>
            </a:pPr>
            <a:r>
              <a:rPr lang="en-US" b="1" dirty="0">
                <a:solidFill>
                  <a:schemeClr val="tx1"/>
                </a:solidFill>
              </a:rPr>
              <a:t>The site of origin of abnormal neuronal firing determines symptoms that are produced</a:t>
            </a:r>
          </a:p>
          <a:p>
            <a:pPr marL="457200" indent="-457200" algn="l" rtl="0">
              <a:buFont typeface="Arial" panose="020B0604020202020204" pitchFamily="34" charset="0"/>
              <a:buChar char="•"/>
            </a:pPr>
            <a:r>
              <a:rPr lang="en-US" dirty="0">
                <a:solidFill>
                  <a:schemeClr val="tx1"/>
                </a:solidFill>
              </a:rPr>
              <a:t>For example, </a:t>
            </a:r>
            <a:r>
              <a:rPr lang="en-US" b="1" dirty="0">
                <a:solidFill>
                  <a:schemeClr val="tx1"/>
                </a:solidFill>
              </a:rPr>
              <a:t>if motor cortex </a:t>
            </a:r>
            <a:r>
              <a:rPr lang="en-US" dirty="0">
                <a:solidFill>
                  <a:schemeClr val="tx1"/>
                </a:solidFill>
              </a:rPr>
              <a:t>is involved, patient may experience </a:t>
            </a:r>
            <a:r>
              <a:rPr lang="en-US" b="1" dirty="0">
                <a:solidFill>
                  <a:schemeClr val="tx1"/>
                </a:solidFill>
              </a:rPr>
              <a:t>abnormal movements or generalized convulsion</a:t>
            </a:r>
          </a:p>
          <a:p>
            <a:pPr algn="l" rtl="0"/>
            <a:endParaRPr lang="en-US" b="1" dirty="0">
              <a:solidFill>
                <a:schemeClr val="tx1"/>
              </a:solidFill>
            </a:endParaRPr>
          </a:p>
          <a:p>
            <a:pPr algn="l" rtl="0"/>
            <a:endParaRPr lang="ar-JO"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3</a:t>
            </a:fld>
            <a:endParaRPr lang="ar-JO"/>
          </a:p>
        </p:txBody>
      </p:sp>
    </p:spTree>
    <p:extLst>
      <p:ext uri="{BB962C8B-B14F-4D97-AF65-F5344CB8AC3E}">
        <p14:creationId xmlns:p14="http://schemas.microsoft.com/office/powerpoint/2010/main" val="2903681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4</a:t>
            </a:fld>
            <a:endParaRPr lang="ar-JO"/>
          </a:p>
        </p:txBody>
      </p:sp>
      <p:sp>
        <p:nvSpPr>
          <p:cNvPr id="7" name="Rectangle 6"/>
          <p:cNvSpPr/>
          <p:nvPr/>
        </p:nvSpPr>
        <p:spPr>
          <a:xfrm>
            <a:off x="323528" y="1052736"/>
            <a:ext cx="8280920" cy="5078313"/>
          </a:xfrm>
          <a:prstGeom prst="rect">
            <a:avLst/>
          </a:prstGeom>
        </p:spPr>
        <p:txBody>
          <a:bodyPr wrap="square">
            <a:spAutoFit/>
          </a:bodyPr>
          <a:lstStyle/>
          <a:p>
            <a:pPr marL="571500" indent="-571500" algn="l" rtl="0">
              <a:buFont typeface="Arial" panose="020B0604020202020204" pitchFamily="34" charset="0"/>
              <a:buChar char="•"/>
            </a:pPr>
            <a:r>
              <a:rPr lang="en-US" sz="3600" b="1" dirty="0"/>
              <a:t>Seizures</a:t>
            </a:r>
            <a:r>
              <a:rPr lang="en-US" sz="3600" dirty="0"/>
              <a:t> can be controlled completely in </a:t>
            </a:r>
            <a:r>
              <a:rPr lang="en-US" sz="3600" b="1" dirty="0"/>
              <a:t>70 to 80 %</a:t>
            </a:r>
            <a:r>
              <a:rPr lang="en-US" sz="3600" dirty="0"/>
              <a:t> of patients with </a:t>
            </a:r>
            <a:r>
              <a:rPr lang="en-US" sz="3600" b="1" dirty="0"/>
              <a:t>one medication</a:t>
            </a:r>
          </a:p>
          <a:p>
            <a:pPr algn="l" rtl="0"/>
            <a:endParaRPr lang="en-US" sz="3600" b="1" dirty="0"/>
          </a:p>
          <a:p>
            <a:pPr marL="571500" indent="-571500" algn="l" rtl="0">
              <a:buFont typeface="Arial" panose="020B0604020202020204" pitchFamily="34" charset="0"/>
              <a:buChar char="•"/>
            </a:pPr>
            <a:r>
              <a:rPr lang="en-US" sz="3600" b="1" dirty="0"/>
              <a:t>10 to 15 </a:t>
            </a:r>
            <a:r>
              <a:rPr lang="en-US" sz="3600" dirty="0"/>
              <a:t>% of patients will require </a:t>
            </a:r>
            <a:r>
              <a:rPr lang="en-US" sz="3600" b="1" dirty="0"/>
              <a:t>more than one drug </a:t>
            </a:r>
          </a:p>
          <a:p>
            <a:pPr marL="571500" indent="-571500" algn="l" rtl="0">
              <a:buFont typeface="Arial" panose="020B0604020202020204" pitchFamily="34" charset="0"/>
              <a:buChar char="•"/>
            </a:pPr>
            <a:endParaRPr lang="en-US" sz="3600" b="1" dirty="0"/>
          </a:p>
          <a:p>
            <a:pPr marL="571500" indent="-571500" algn="l" rtl="0">
              <a:buFont typeface="Arial" panose="020B0604020202020204" pitchFamily="34" charset="0"/>
              <a:buChar char="•"/>
            </a:pPr>
            <a:r>
              <a:rPr lang="en-US" sz="3600" dirty="0"/>
              <a:t> </a:t>
            </a:r>
            <a:r>
              <a:rPr lang="en-US" sz="3600" b="1" dirty="0"/>
              <a:t>10 % </a:t>
            </a:r>
            <a:r>
              <a:rPr lang="en-US" sz="3600" dirty="0"/>
              <a:t>may </a:t>
            </a:r>
            <a:r>
              <a:rPr lang="en-US" sz="3600" b="1" dirty="0"/>
              <a:t>not achieve complete seizure control</a:t>
            </a:r>
            <a:endParaRPr lang="ar-JO" sz="3600" b="1" dirty="0"/>
          </a:p>
        </p:txBody>
      </p:sp>
    </p:spTree>
    <p:extLst>
      <p:ext uri="{BB962C8B-B14F-4D97-AF65-F5344CB8AC3E}">
        <p14:creationId xmlns:p14="http://schemas.microsoft.com/office/powerpoint/2010/main" val="225578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8775"/>
            <a:ext cx="7772400" cy="1470025"/>
          </a:xfrm>
        </p:spPr>
        <p:txBody>
          <a:bodyPr/>
          <a:lstStyle/>
          <a:p>
            <a:r>
              <a:rPr lang="en-US" sz="3200" b="1" dirty="0"/>
              <a:t>Predisposing Factors</a:t>
            </a:r>
            <a:endParaRPr lang="ar-JO" sz="3200" b="1" dirty="0"/>
          </a:p>
        </p:txBody>
      </p:sp>
      <p:sp>
        <p:nvSpPr>
          <p:cNvPr id="3" name="Content Placeholder 2"/>
          <p:cNvSpPr>
            <a:spLocks noGrp="1"/>
          </p:cNvSpPr>
          <p:nvPr>
            <p:ph type="subTitle" idx="1"/>
          </p:nvPr>
        </p:nvSpPr>
        <p:spPr>
          <a:xfrm>
            <a:off x="35496" y="1124744"/>
            <a:ext cx="8964488" cy="4536504"/>
          </a:xfrm>
        </p:spPr>
        <p:txBody>
          <a:bodyPr/>
          <a:lstStyle/>
          <a:p>
            <a:pPr marL="457200" indent="-457200" algn="l" rtl="0">
              <a:buFont typeface="Arial" panose="020B0604020202020204" pitchFamily="34" charset="0"/>
              <a:buChar char="•"/>
            </a:pPr>
            <a:r>
              <a:rPr lang="en-US" b="1" dirty="0">
                <a:solidFill>
                  <a:schemeClr val="tx1"/>
                </a:solidFill>
              </a:rPr>
              <a:t>In most cases, epilepsy has no cause</a:t>
            </a:r>
          </a:p>
          <a:p>
            <a:pPr marL="457200" indent="-457200" algn="l" rtl="0">
              <a:buFont typeface="Arial" panose="020B0604020202020204" pitchFamily="34" charset="0"/>
              <a:buChar char="•"/>
            </a:pPr>
            <a:endParaRPr lang="en-US" b="1" dirty="0">
              <a:solidFill>
                <a:schemeClr val="tx1"/>
              </a:solidFill>
            </a:endParaRPr>
          </a:p>
          <a:p>
            <a:pPr marL="457200" indent="-457200" algn="l" rtl="0">
              <a:buFont typeface="Arial" panose="020B0604020202020204" pitchFamily="34" charset="0"/>
              <a:buChar char="•"/>
            </a:pPr>
            <a:r>
              <a:rPr lang="en-US" dirty="0">
                <a:solidFill>
                  <a:schemeClr val="tx1"/>
                </a:solidFill>
              </a:rPr>
              <a:t>Focal areas that are functionally abnormal may be triggered into activity by changes in any of a variety of </a:t>
            </a:r>
            <a:r>
              <a:rPr lang="en-US" b="1" dirty="0">
                <a:solidFill>
                  <a:schemeClr val="tx1"/>
                </a:solidFill>
              </a:rPr>
              <a:t>environmental factors</a:t>
            </a:r>
            <a:r>
              <a:rPr lang="en-US" dirty="0">
                <a:solidFill>
                  <a:schemeClr val="tx1"/>
                </a:solidFill>
              </a:rPr>
              <a:t>, including </a:t>
            </a:r>
            <a:r>
              <a:rPr lang="en-US" b="1" dirty="0">
                <a:solidFill>
                  <a:schemeClr val="tx1"/>
                </a:solidFill>
              </a:rPr>
              <a:t>alteration in blood gases, pH, electrolytes, blood glucose level, sleep deprivation, alcohol intake, and stress</a:t>
            </a:r>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5</a:t>
            </a:fld>
            <a:endParaRPr lang="ar-JO"/>
          </a:p>
        </p:txBody>
      </p:sp>
    </p:spTree>
    <p:extLst>
      <p:ext uri="{BB962C8B-B14F-4D97-AF65-F5344CB8AC3E}">
        <p14:creationId xmlns:p14="http://schemas.microsoft.com/office/powerpoint/2010/main" val="2469804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8"/>
            <a:ext cx="7772400" cy="1470025"/>
          </a:xfrm>
        </p:spPr>
        <p:txBody>
          <a:bodyPr/>
          <a:lstStyle/>
          <a:p>
            <a:r>
              <a:rPr lang="en-US" b="1" dirty="0"/>
              <a:t>Classification of Epilepsy</a:t>
            </a:r>
            <a:endParaRPr lang="ar-JO" b="1" dirty="0"/>
          </a:p>
        </p:txBody>
      </p:sp>
      <p:sp>
        <p:nvSpPr>
          <p:cNvPr id="3" name="Content Placeholder 2"/>
          <p:cNvSpPr>
            <a:spLocks noGrp="1"/>
          </p:cNvSpPr>
          <p:nvPr>
            <p:ph type="subTitle" idx="1"/>
          </p:nvPr>
        </p:nvSpPr>
        <p:spPr>
          <a:xfrm>
            <a:off x="539552" y="2708920"/>
            <a:ext cx="7990656" cy="1752600"/>
          </a:xfrm>
        </p:spPr>
        <p:txBody>
          <a:bodyPr/>
          <a:lstStyle/>
          <a:p>
            <a:pPr marL="514350" indent="-514350" algn="l" rtl="0">
              <a:buAutoNum type="alphaUcPeriod"/>
            </a:pPr>
            <a:r>
              <a:rPr lang="en-US" b="1" dirty="0">
                <a:solidFill>
                  <a:schemeClr val="tx1"/>
                </a:solidFill>
              </a:rPr>
              <a:t>Idiopathic or primary  (unknown etiology)</a:t>
            </a:r>
          </a:p>
          <a:p>
            <a:pPr algn="l" rtl="0"/>
            <a:endParaRPr lang="en-US" b="1" dirty="0">
              <a:solidFill>
                <a:schemeClr val="tx1"/>
              </a:solidFill>
            </a:endParaRPr>
          </a:p>
          <a:p>
            <a:pPr marL="0" indent="0" algn="l" rtl="0">
              <a:buNone/>
            </a:pPr>
            <a:r>
              <a:rPr lang="en-US" b="1" dirty="0">
                <a:solidFill>
                  <a:schemeClr val="tx1"/>
                </a:solidFill>
              </a:rPr>
              <a:t>B. Secondary</a:t>
            </a:r>
            <a:endParaRPr lang="ar-JO" b="1"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6</a:t>
            </a:fld>
            <a:endParaRPr lang="ar-JO"/>
          </a:p>
        </p:txBody>
      </p:sp>
    </p:spTree>
    <p:extLst>
      <p:ext uri="{BB962C8B-B14F-4D97-AF65-F5344CB8AC3E}">
        <p14:creationId xmlns:p14="http://schemas.microsoft.com/office/powerpoint/2010/main" val="3036553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07504" y="836712"/>
            <a:ext cx="8856984" cy="4320480"/>
          </a:xfrm>
        </p:spPr>
        <p:txBody>
          <a:bodyPr>
            <a:noAutofit/>
          </a:bodyPr>
          <a:lstStyle/>
          <a:p>
            <a:pPr algn="l" rtl="0"/>
            <a:r>
              <a:rPr lang="en-US" b="1" dirty="0">
                <a:solidFill>
                  <a:schemeClr val="tx1"/>
                </a:solidFill>
              </a:rPr>
              <a:t>A. Idiopathic epilepsy</a:t>
            </a:r>
            <a:endParaRPr lang="en-US" dirty="0">
              <a:solidFill>
                <a:schemeClr val="tx1"/>
              </a:solidFill>
            </a:endParaRPr>
          </a:p>
          <a:p>
            <a:pPr marL="457200" indent="-457200" algn="l" rtl="0">
              <a:buFont typeface="Arial" panose="020B0604020202020204" pitchFamily="34" charset="0"/>
              <a:buChar char="•"/>
            </a:pPr>
            <a:r>
              <a:rPr lang="en-US" dirty="0">
                <a:solidFill>
                  <a:schemeClr val="tx1"/>
                </a:solidFill>
              </a:rPr>
              <a:t>When </a:t>
            </a:r>
            <a:r>
              <a:rPr lang="en-US" b="1" dirty="0">
                <a:solidFill>
                  <a:schemeClr val="tx1"/>
                </a:solidFill>
              </a:rPr>
              <a:t>no specific anatomic cause for seizure</a:t>
            </a:r>
            <a:r>
              <a:rPr lang="en-US" dirty="0">
                <a:solidFill>
                  <a:schemeClr val="tx1"/>
                </a:solidFill>
              </a:rPr>
              <a:t>, such as </a:t>
            </a:r>
            <a:r>
              <a:rPr lang="en-US" b="1" dirty="0">
                <a:solidFill>
                  <a:schemeClr val="tx1"/>
                </a:solidFill>
              </a:rPr>
              <a:t>trauma or neoplasm</a:t>
            </a:r>
            <a:r>
              <a:rPr lang="en-US" dirty="0">
                <a:solidFill>
                  <a:schemeClr val="tx1"/>
                </a:solidFill>
              </a:rPr>
              <a:t>, is evident, patient may be diagnosed with idiopathic epilepsy</a:t>
            </a:r>
          </a:p>
          <a:p>
            <a:pPr marL="457200" indent="-457200" algn="l" rtl="0">
              <a:buFont typeface="Arial" panose="020B0604020202020204" pitchFamily="34" charset="0"/>
              <a:buChar char="•"/>
            </a:pPr>
            <a:r>
              <a:rPr lang="en-US" b="1" dirty="0">
                <a:solidFill>
                  <a:schemeClr val="tx1"/>
                </a:solidFill>
              </a:rPr>
              <a:t>Most cases of epilepsy are idiopathic</a:t>
            </a:r>
          </a:p>
          <a:p>
            <a:pPr marL="457200" indent="-457200" algn="l" rtl="0">
              <a:buFont typeface="Arial" panose="020B0604020202020204" pitchFamily="34" charset="0"/>
              <a:buChar char="•"/>
            </a:pPr>
            <a:r>
              <a:rPr lang="en-US" dirty="0">
                <a:solidFill>
                  <a:schemeClr val="tx1"/>
                </a:solidFill>
              </a:rPr>
              <a:t>These seizures may result from an </a:t>
            </a:r>
            <a:r>
              <a:rPr lang="en-US" b="1" dirty="0">
                <a:solidFill>
                  <a:schemeClr val="tx1"/>
                </a:solidFill>
              </a:rPr>
              <a:t>inherited abnormality in CNS</a:t>
            </a:r>
          </a:p>
          <a:p>
            <a:pPr algn="l" rtl="0"/>
            <a:r>
              <a:rPr lang="en-US" b="1" dirty="0">
                <a:solidFill>
                  <a:schemeClr val="tx1"/>
                </a:solidFill>
              </a:rPr>
              <a:t>B. Secondary epilepsy</a:t>
            </a:r>
            <a:endParaRPr lang="en-US" dirty="0">
              <a:solidFill>
                <a:schemeClr val="tx1"/>
              </a:solidFill>
            </a:endParaRPr>
          </a:p>
          <a:p>
            <a:pPr marL="457200" indent="-457200" algn="l" rtl="0">
              <a:buFont typeface="Arial" panose="020B0604020202020204" pitchFamily="34" charset="0"/>
              <a:buChar char="•"/>
            </a:pPr>
            <a:r>
              <a:rPr lang="en-US" dirty="0">
                <a:solidFill>
                  <a:schemeClr val="tx1"/>
                </a:solidFill>
              </a:rPr>
              <a:t>Causes, such as </a:t>
            </a:r>
            <a:r>
              <a:rPr lang="en-US" b="1" dirty="0">
                <a:solidFill>
                  <a:schemeClr val="tx1"/>
                </a:solidFill>
              </a:rPr>
              <a:t>tumors, head injury, hypoglycemia, meningeal infection</a:t>
            </a:r>
            <a:r>
              <a:rPr lang="en-US" dirty="0">
                <a:solidFill>
                  <a:schemeClr val="tx1"/>
                </a:solidFill>
              </a:rPr>
              <a:t>, can precipitate seizures</a:t>
            </a:r>
          </a:p>
          <a:p>
            <a:pPr marL="457200" indent="-457200" algn="l" rtl="0">
              <a:buFont typeface="Arial" panose="020B0604020202020204" pitchFamily="34" charset="0"/>
              <a:buChar char="•"/>
            </a:pPr>
            <a:endParaRPr lang="en-US" b="1" dirty="0">
              <a:solidFill>
                <a:schemeClr val="tx1"/>
              </a:solidFill>
            </a:endParaRPr>
          </a:p>
          <a:p>
            <a:pPr marL="457200" indent="-457200" algn="l" rtl="0">
              <a:buFont typeface="Arial" panose="020B0604020202020204" pitchFamily="34" charset="0"/>
              <a:buChar char="•"/>
            </a:pPr>
            <a:endParaRPr lang="en-US" b="1" dirty="0">
              <a:solidFill>
                <a:schemeClr val="tx1"/>
              </a:solidFill>
            </a:endParaRPr>
          </a:p>
          <a:p>
            <a:pPr marL="0" indent="0" algn="l" rtl="0">
              <a:buNone/>
            </a:pPr>
            <a:r>
              <a:rPr lang="en-US" dirty="0">
                <a:solidFill>
                  <a:schemeClr val="tx1"/>
                </a:solidFill>
              </a:rPr>
              <a:t> </a:t>
            </a:r>
            <a:endParaRPr lang="ar-JO"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7</a:t>
            </a:fld>
            <a:endParaRPr lang="ar-JO"/>
          </a:p>
        </p:txBody>
      </p:sp>
    </p:spTree>
    <p:extLst>
      <p:ext uri="{BB962C8B-B14F-4D97-AF65-F5344CB8AC3E}">
        <p14:creationId xmlns:p14="http://schemas.microsoft.com/office/powerpoint/2010/main" val="310707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8</a:t>
            </a:fld>
            <a:endParaRPr lang="ar-JO"/>
          </a:p>
        </p:txBody>
      </p:sp>
      <p:sp>
        <p:nvSpPr>
          <p:cNvPr id="6" name="Title 1"/>
          <p:cNvSpPr txBox="1">
            <a:spLocks/>
          </p:cNvSpPr>
          <p:nvPr/>
        </p:nvSpPr>
        <p:spPr>
          <a:xfrm>
            <a:off x="395536" y="269776"/>
            <a:ext cx="8229600" cy="1143000"/>
          </a:xfrm>
          <a:prstGeom prst="rect">
            <a:avLst/>
          </a:prstGeom>
        </p:spPr>
        <p:txBody>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sz="2400" b="1"/>
              <a:t>CLASSIFICATION OF SEIZURES</a:t>
            </a:r>
            <a:endParaRPr lang="ar-JO" sz="2400" b="1" dirty="0"/>
          </a:p>
        </p:txBody>
      </p:sp>
      <p:sp>
        <p:nvSpPr>
          <p:cNvPr id="7" name="Content Placeholder 2"/>
          <p:cNvSpPr txBox="1">
            <a:spLocks/>
          </p:cNvSpPr>
          <p:nvPr/>
        </p:nvSpPr>
        <p:spPr>
          <a:xfrm>
            <a:off x="179512" y="1523925"/>
            <a:ext cx="8640960" cy="4785395"/>
          </a:xfrm>
          <a:prstGeom prst="rect">
            <a:avLst/>
          </a:prstGeom>
        </p:spPr>
        <p:txBody>
          <a:bodyPr/>
          <a:lstStyle>
            <a:lvl1pPr marL="0" indent="0" algn="ctr" defTabSz="914400" rtl="1"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rtl="0">
              <a:buFont typeface="Arial" panose="020B0604020202020204" pitchFamily="34" charset="0"/>
              <a:buChar char="•"/>
            </a:pPr>
            <a:r>
              <a:rPr lang="en-US" dirty="0">
                <a:solidFill>
                  <a:schemeClr val="tx1"/>
                </a:solidFill>
              </a:rPr>
              <a:t>It is important to classify seizures to determine appropriate treatment</a:t>
            </a:r>
          </a:p>
          <a:p>
            <a:pPr marL="457200" indent="-457200" algn="l" rtl="0">
              <a:buFont typeface="Arial" panose="020B0604020202020204" pitchFamily="34" charset="0"/>
              <a:buChar char="•"/>
            </a:pPr>
            <a:r>
              <a:rPr lang="en-US" dirty="0">
                <a:solidFill>
                  <a:schemeClr val="tx1"/>
                </a:solidFill>
              </a:rPr>
              <a:t>Seizures have been categorized by </a:t>
            </a:r>
            <a:r>
              <a:rPr lang="en-US" b="1" dirty="0">
                <a:solidFill>
                  <a:schemeClr val="tx1"/>
                </a:solidFill>
              </a:rPr>
              <a:t>site of origin, etiology &amp; clinical presentation</a:t>
            </a:r>
          </a:p>
          <a:p>
            <a:pPr marL="457200" indent="-457200" algn="l" rtl="0">
              <a:buFont typeface="Arial" panose="020B0604020202020204" pitchFamily="34" charset="0"/>
              <a:buChar char="•"/>
            </a:pPr>
            <a:r>
              <a:rPr lang="en-US" dirty="0">
                <a:solidFill>
                  <a:schemeClr val="tx1"/>
                </a:solidFill>
              </a:rPr>
              <a:t>Seizures have been classified into </a:t>
            </a:r>
            <a:r>
              <a:rPr lang="en-US" b="1" dirty="0">
                <a:solidFill>
                  <a:schemeClr val="tx1"/>
                </a:solidFill>
              </a:rPr>
              <a:t>two broad groups: partial (or focal), and generalized</a:t>
            </a:r>
            <a:endParaRPr lang="ar-JO" b="1" dirty="0">
              <a:solidFill>
                <a:schemeClr val="tx1"/>
              </a:solidFill>
            </a:endParaRPr>
          </a:p>
        </p:txBody>
      </p:sp>
    </p:spTree>
    <p:extLst>
      <p:ext uri="{BB962C8B-B14F-4D97-AF65-F5344CB8AC3E}">
        <p14:creationId xmlns:p14="http://schemas.microsoft.com/office/powerpoint/2010/main" val="3311252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759"/>
            <a:ext cx="7772400" cy="1470025"/>
          </a:xfrm>
        </p:spPr>
        <p:txBody>
          <a:bodyPr/>
          <a:lstStyle/>
          <a:p>
            <a:r>
              <a:rPr lang="en-US" b="1" dirty="0"/>
              <a:t>A. Partial</a:t>
            </a:r>
            <a:endParaRPr lang="ar-JO" b="1" dirty="0"/>
          </a:p>
        </p:txBody>
      </p:sp>
      <p:sp>
        <p:nvSpPr>
          <p:cNvPr id="3" name="Content Placeholder 2"/>
          <p:cNvSpPr>
            <a:spLocks noGrp="1"/>
          </p:cNvSpPr>
          <p:nvPr>
            <p:ph type="subTitle" idx="1"/>
          </p:nvPr>
        </p:nvSpPr>
        <p:spPr>
          <a:xfrm>
            <a:off x="35496" y="908720"/>
            <a:ext cx="8784976" cy="5949280"/>
          </a:xfrm>
        </p:spPr>
        <p:txBody>
          <a:bodyPr>
            <a:noAutofit/>
          </a:bodyPr>
          <a:lstStyle/>
          <a:p>
            <a:pPr marL="571500" indent="-571500" algn="l" rtl="0">
              <a:buFont typeface="Arial" panose="020B0604020202020204" pitchFamily="34" charset="0"/>
              <a:buChar char="•"/>
            </a:pPr>
            <a:r>
              <a:rPr lang="en-US" sz="3600" dirty="0">
                <a:solidFill>
                  <a:schemeClr val="tx1"/>
                </a:solidFill>
              </a:rPr>
              <a:t>Partial seizures involve only a portion of  brain, typically </a:t>
            </a:r>
            <a:r>
              <a:rPr lang="en-US" sz="3600" b="1" dirty="0">
                <a:solidFill>
                  <a:schemeClr val="tx1"/>
                </a:solidFill>
              </a:rPr>
              <a:t>part of one lobe of one hemisphere</a:t>
            </a:r>
          </a:p>
          <a:p>
            <a:pPr marL="571500" indent="-571500" algn="l" rtl="0">
              <a:buFont typeface="Arial" panose="020B0604020202020204" pitchFamily="34" charset="0"/>
              <a:buChar char="•"/>
            </a:pPr>
            <a:r>
              <a:rPr lang="en-US" sz="3600" dirty="0">
                <a:solidFill>
                  <a:schemeClr val="tx1"/>
                </a:solidFill>
              </a:rPr>
              <a:t>Symptoms of each seizure type depend on </a:t>
            </a:r>
            <a:r>
              <a:rPr lang="en-US" sz="3600" b="1" dirty="0">
                <a:solidFill>
                  <a:schemeClr val="tx1"/>
                </a:solidFill>
              </a:rPr>
              <a:t>site of neuronal discharge </a:t>
            </a:r>
            <a:r>
              <a:rPr lang="en-US" sz="3600" dirty="0">
                <a:solidFill>
                  <a:schemeClr val="tx1"/>
                </a:solidFill>
              </a:rPr>
              <a:t>and </a:t>
            </a:r>
            <a:r>
              <a:rPr lang="en-US" sz="3600" b="1" dirty="0">
                <a:solidFill>
                  <a:schemeClr val="tx1"/>
                </a:solidFill>
              </a:rPr>
              <a:t>on extent to which electrical activity spreads </a:t>
            </a:r>
            <a:r>
              <a:rPr lang="en-US" sz="3600" dirty="0">
                <a:solidFill>
                  <a:schemeClr val="tx1"/>
                </a:solidFill>
              </a:rPr>
              <a:t>to other neurons in brain</a:t>
            </a:r>
          </a:p>
          <a:p>
            <a:pPr marL="571500" indent="-571500" algn="l" rtl="0">
              <a:buFont typeface="Arial" panose="020B0604020202020204" pitchFamily="34" charset="0"/>
              <a:buChar char="•"/>
            </a:pPr>
            <a:r>
              <a:rPr lang="en-US" sz="3600" b="1" dirty="0">
                <a:solidFill>
                  <a:schemeClr val="tx1"/>
                </a:solidFill>
              </a:rPr>
              <a:t>Consciousness is usually preserved</a:t>
            </a:r>
          </a:p>
          <a:p>
            <a:pPr marL="571500" indent="-571500" algn="l" rtl="0">
              <a:buFont typeface="Arial" panose="020B0604020202020204" pitchFamily="34" charset="0"/>
              <a:buChar char="•"/>
            </a:pPr>
            <a:r>
              <a:rPr lang="en-US" sz="3600" dirty="0">
                <a:solidFill>
                  <a:schemeClr val="tx1"/>
                </a:solidFill>
              </a:rPr>
              <a:t>Partial seizures may progress, becoming generalized tonic-</a:t>
            </a:r>
            <a:r>
              <a:rPr lang="en-US" sz="3600" dirty="0" err="1">
                <a:solidFill>
                  <a:schemeClr val="tx1"/>
                </a:solidFill>
              </a:rPr>
              <a:t>clonic</a:t>
            </a:r>
            <a:r>
              <a:rPr lang="en-US" sz="3600" dirty="0">
                <a:solidFill>
                  <a:schemeClr val="tx1"/>
                </a:solidFill>
              </a:rPr>
              <a:t> seizures</a:t>
            </a:r>
            <a:endParaRPr lang="ar-JO" sz="3600" dirty="0">
              <a:solidFill>
                <a:schemeClr val="tx1"/>
              </a:solidFill>
            </a:endParaRPr>
          </a:p>
        </p:txBody>
      </p:sp>
      <p:sp>
        <p:nvSpPr>
          <p:cNvPr id="4" name="Slide Number Placeholder 3"/>
          <p:cNvSpPr>
            <a:spLocks noGrp="1"/>
          </p:cNvSpPr>
          <p:nvPr>
            <p:ph type="sldNum" sz="quarter" idx="4294967295"/>
          </p:nvPr>
        </p:nvSpPr>
        <p:spPr>
          <a:xfrm>
            <a:off x="0" y="6356350"/>
            <a:ext cx="2133600" cy="365125"/>
          </a:xfrm>
          <a:prstGeom prst="rect">
            <a:avLst/>
          </a:prstGeom>
        </p:spPr>
        <p:txBody>
          <a:bodyPr/>
          <a:lstStyle/>
          <a:p>
            <a:fld id="{FCB37785-9644-47D3-8912-1383013C2C66}" type="slidenum">
              <a:rPr lang="ar-JO" smtClean="0"/>
              <a:t>9</a:t>
            </a:fld>
            <a:endParaRPr lang="ar-JO"/>
          </a:p>
        </p:txBody>
      </p:sp>
    </p:spTree>
    <p:extLst>
      <p:ext uri="{BB962C8B-B14F-4D97-AF65-F5344CB8AC3E}">
        <p14:creationId xmlns:p14="http://schemas.microsoft.com/office/powerpoint/2010/main" val="3789297577"/>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5CA93AEA-672C-49BB-9FE3-DC7902574306}" vid="{2262869F-86A3-42A2-B1FC-2147E68116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E628BCE2FBAD340B56B2A0F64962C1C" ma:contentTypeVersion="5" ma:contentTypeDescription="Create a new document." ma:contentTypeScope="" ma:versionID="131883e42c113939174d959d81351c9f">
  <xsd:schema xmlns:xsd="http://www.w3.org/2001/XMLSchema" xmlns:xs="http://www.w3.org/2001/XMLSchema" xmlns:p="http://schemas.microsoft.com/office/2006/metadata/properties" xmlns:ns2="15cfeffd-ee9c-41ab-a5d7-1e72fc5efa65" targetNamespace="http://schemas.microsoft.com/office/2006/metadata/properties" ma:root="true" ma:fieldsID="2bbb2499c544d649ffceb038792b3fd6" ns2:_="">
    <xsd:import namespace="15cfeffd-ee9c-41ab-a5d7-1e72fc5efa6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cfeffd-ee9c-41ab-a5d7-1e72fc5ef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232CCB-F8C9-43D4-BC40-A4AD3AE0EE99}">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F5BF3B69-E4D1-48A2-9CF4-6C89645ADA4E}">
  <ds:schemaRefs>
    <ds:schemaRef ds:uri="http://schemas.microsoft.com/sharepoint/v3/contenttype/forms"/>
  </ds:schemaRefs>
</ds:datastoreItem>
</file>

<file path=customXml/itemProps3.xml><?xml version="1.0" encoding="utf-8"?>
<ds:datastoreItem xmlns:ds="http://schemas.openxmlformats.org/officeDocument/2006/customXml" ds:itemID="{C323095C-1F43-4FE9-85FC-9732DA1F08E8}">
  <ds:schemaRefs>
    <ds:schemaRef ds:uri="http://schemas.microsoft.com/office/2006/metadata/contentType"/>
    <ds:schemaRef ds:uri="http://schemas.microsoft.com/office/2006/metadata/properties/metaAttributes"/>
    <ds:schemaRef ds:uri="http://www.w3.org/2000/xmlns/"/>
    <ds:schemaRef ds:uri="http://www.w3.org/2001/XMLSchema"/>
    <ds:schemaRef ds:uri="15cfeffd-ee9c-41ab-a5d7-1e72fc5efa65"/>
  </ds:schemaRefs>
</ds:datastoreItem>
</file>

<file path=docProps/app.xml><?xml version="1.0" encoding="utf-8"?>
<Properties xmlns="http://schemas.openxmlformats.org/officeDocument/2006/extended-properties" xmlns:vt="http://schemas.openxmlformats.org/officeDocument/2006/docPropsVTypes">
  <Template/>
  <TotalTime>654</TotalTime>
  <Words>1155</Words>
  <Application>Microsoft Office PowerPoint</Application>
  <PresentationFormat>On-screen Show (4:3)</PresentationFormat>
  <Paragraphs>152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Theme1</vt:lpstr>
      <vt:lpstr>ANTIEPILEPTIC DRUGS</vt:lpstr>
      <vt:lpstr>Epilepsy</vt:lpstr>
      <vt:lpstr>PowerPoint Presentation</vt:lpstr>
      <vt:lpstr>PowerPoint Presentation</vt:lpstr>
      <vt:lpstr>Predisposing Factors</vt:lpstr>
      <vt:lpstr>Classification of Epilepsy</vt:lpstr>
      <vt:lpstr>PowerPoint Presentation</vt:lpstr>
      <vt:lpstr>PowerPoint Presentation</vt:lpstr>
      <vt:lpstr>A. Partial</vt:lpstr>
      <vt:lpstr>1. Simple Partial </vt:lpstr>
      <vt:lpstr>2. Complex Partial  </vt:lpstr>
      <vt:lpstr>B. Generalized</vt:lpstr>
      <vt:lpstr>PowerPoint Presentation</vt:lpstr>
      <vt:lpstr>PowerPoint Presentation</vt:lpstr>
      <vt:lpstr>Mechanism of action of antiepileptic drugs</vt:lpstr>
      <vt:lpstr>Choice of drug treatment</vt:lpstr>
      <vt:lpstr>PowerPoint Presentation</vt:lpstr>
      <vt:lpstr>PowerPoint Presentation</vt:lpstr>
      <vt:lpstr>Benzodiazepines</vt:lpstr>
      <vt:lpstr>Phenobarbital</vt:lpstr>
      <vt:lpstr>Carbamazepine</vt:lpstr>
      <vt:lpstr>Phenytoin</vt:lpstr>
      <vt:lpstr>Valproic acid  </vt:lpstr>
      <vt:lpstr>Gabapentin</vt:lpstr>
      <vt:lpstr>Lamotrigine</vt:lpstr>
      <vt:lpstr>Oxcarbazepine </vt:lpstr>
      <vt:lpstr>Pregabalin </vt:lpstr>
      <vt:lpstr>Topiramate</vt:lpstr>
    </vt:vector>
  </TitlesOfParts>
  <Company>فراس الصعيو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ANTIEPILEPTIC DRUGS</dc:title>
  <dc:creator>S4C</dc:creator>
  <cp:lastModifiedBy>Sanabil Hassanat</cp:lastModifiedBy>
  <cp:revision>94</cp:revision>
  <dcterms:created xsi:type="dcterms:W3CDTF">2015-12-19T14:13:09Z</dcterms:created>
  <dcterms:modified xsi:type="dcterms:W3CDTF">2021-12-27T07:13:21Z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0x010100CE628BCE2FBAD340B56B2A0F64962C1C</vt:lpwstr>
  </property>
</Properties>
</file>