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55"/>
  </p:notesMasterIdLst>
  <p:sldIdLst>
    <p:sldId id="256" r:id="rId2"/>
    <p:sldId id="257" r:id="rId3"/>
    <p:sldId id="258" r:id="rId4"/>
    <p:sldId id="259" r:id="rId5"/>
    <p:sldId id="337" r:id="rId6"/>
    <p:sldId id="260" r:id="rId7"/>
    <p:sldId id="338" r:id="rId8"/>
    <p:sldId id="261" r:id="rId9"/>
    <p:sldId id="262" r:id="rId10"/>
    <p:sldId id="264" r:id="rId11"/>
    <p:sldId id="274" r:id="rId12"/>
    <p:sldId id="265" r:id="rId13"/>
    <p:sldId id="276" r:id="rId14"/>
    <p:sldId id="339" r:id="rId15"/>
    <p:sldId id="267" r:id="rId16"/>
    <p:sldId id="270" r:id="rId17"/>
    <p:sldId id="340" r:id="rId18"/>
    <p:sldId id="271" r:id="rId19"/>
    <p:sldId id="272" r:id="rId20"/>
    <p:sldId id="277" r:id="rId21"/>
    <p:sldId id="278" r:id="rId22"/>
    <p:sldId id="279" r:id="rId23"/>
    <p:sldId id="341" r:id="rId24"/>
    <p:sldId id="282" r:id="rId25"/>
    <p:sldId id="283" r:id="rId26"/>
    <p:sldId id="284" r:id="rId27"/>
    <p:sldId id="310" r:id="rId28"/>
    <p:sldId id="290" r:id="rId29"/>
    <p:sldId id="292" r:id="rId30"/>
    <p:sldId id="294" r:id="rId31"/>
    <p:sldId id="295" r:id="rId32"/>
    <p:sldId id="297" r:id="rId33"/>
    <p:sldId id="298" r:id="rId34"/>
    <p:sldId id="302" r:id="rId35"/>
    <p:sldId id="304" r:id="rId36"/>
    <p:sldId id="342" r:id="rId37"/>
    <p:sldId id="346" r:id="rId38"/>
    <p:sldId id="347" r:id="rId39"/>
    <p:sldId id="348" r:id="rId40"/>
    <p:sldId id="349" r:id="rId41"/>
    <p:sldId id="350" r:id="rId42"/>
    <p:sldId id="351" r:id="rId43"/>
    <p:sldId id="352" r:id="rId44"/>
    <p:sldId id="353" r:id="rId45"/>
    <p:sldId id="323" r:id="rId46"/>
    <p:sldId id="324" r:id="rId47"/>
    <p:sldId id="325" r:id="rId48"/>
    <p:sldId id="326" r:id="rId49"/>
    <p:sldId id="330" r:id="rId50"/>
    <p:sldId id="331" r:id="rId51"/>
    <p:sldId id="334" r:id="rId52"/>
    <p:sldId id="336" r:id="rId53"/>
    <p:sldId id="345"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97" autoAdjust="0"/>
  </p:normalViewPr>
  <p:slideViewPr>
    <p:cSldViewPr>
      <p:cViewPr varScale="1">
        <p:scale>
          <a:sx n="83" d="100"/>
          <a:sy n="83" d="100"/>
        </p:scale>
        <p:origin x="1478"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9C3608-2EB1-4656-AB06-DEF7BA3DA7FC}" type="datetimeFigureOut">
              <a:rPr lang="en-US" smtClean="0"/>
              <a:pPr/>
              <a:t>10/1/2023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55602E-10B1-4828-8CD0-C34AD09477A2}" type="slidenum">
              <a:rPr lang="en-US" smtClean="0"/>
              <a:pPr/>
              <a:t>‹#›</a:t>
            </a:fld>
            <a:endParaRPr lang="en-US"/>
          </a:p>
        </p:txBody>
      </p:sp>
    </p:spTree>
    <p:extLst>
      <p:ext uri="{BB962C8B-B14F-4D97-AF65-F5344CB8AC3E}">
        <p14:creationId xmlns:p14="http://schemas.microsoft.com/office/powerpoint/2010/main" val="661962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ciencedirect.com/topics/medicine-and-dentistry/placental-transfer"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sciencedirect.com/topics/medicine-and-dentistry/anticonvulsant" TargetMode="External"/><Relationship Id="rId5" Type="http://schemas.openxmlformats.org/officeDocument/2006/relationships/hyperlink" Target="https://www.sciencedirect.com/topics/medicine-and-dentistry/circumcision" TargetMode="External"/><Relationship Id="rId4" Type="http://schemas.openxmlformats.org/officeDocument/2006/relationships/hyperlink" Target="https://www.sciencedirect.com/topics/medicine-and-dentistry/vein-punctur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jabfm.org/content/28/1/134"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Ischemia"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n.wikipedia.org/wiki/Infectio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1755602E-10B1-4828-8CD0-C34AD09477A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Hematemesis in the first day of life in a healthy baby most likely </a:t>
            </a:r>
            <a:r>
              <a:rPr lang="en-US" dirty="0" err="1"/>
              <a:t>materanl</a:t>
            </a:r>
            <a:r>
              <a:rPr lang="en-US" dirty="0"/>
              <a:t> </a:t>
            </a:r>
          </a:p>
          <a:p>
            <a:r>
              <a:rPr lang="en-US" dirty="0"/>
              <a:t>Often after traumatic delivery or </a:t>
            </a:r>
            <a:r>
              <a:rPr lang="en-US" dirty="0" err="1"/>
              <a:t>abrauptio</a:t>
            </a:r>
            <a:r>
              <a:rPr lang="en-US" dirty="0"/>
              <a:t> placenta</a:t>
            </a:r>
          </a:p>
          <a:p>
            <a:r>
              <a:rPr lang="en-US" dirty="0"/>
              <a:t>May also have bleeding per rectum</a:t>
            </a:r>
          </a:p>
          <a:p>
            <a:endParaRPr lang="en-US" dirty="0"/>
          </a:p>
          <a:p>
            <a:r>
              <a:rPr lang="en-US" dirty="0"/>
              <a:t>In breast fed infants, if cracked nipples</a:t>
            </a:r>
            <a:endParaRPr lang="ar-JO" dirty="0"/>
          </a:p>
          <a:p>
            <a:endParaRPr lang="en-US" dirty="0"/>
          </a:p>
        </p:txBody>
      </p:sp>
      <p:sp>
        <p:nvSpPr>
          <p:cNvPr id="4" name="Slide Number Placeholder 3"/>
          <p:cNvSpPr>
            <a:spLocks noGrp="1"/>
          </p:cNvSpPr>
          <p:nvPr>
            <p:ph type="sldNum" sz="quarter" idx="10"/>
          </p:nvPr>
        </p:nvSpPr>
        <p:spPr/>
        <p:txBody>
          <a:bodyPr/>
          <a:lstStyle/>
          <a:p>
            <a:fld id="{1755602E-10B1-4828-8CD0-C34AD09477A2}" type="slidenum">
              <a:rPr lang="en-US" smtClean="0"/>
              <a:pPr/>
              <a:t>16</a:t>
            </a:fld>
            <a:endParaRPr lang="en-US"/>
          </a:p>
        </p:txBody>
      </p:sp>
    </p:spTree>
    <p:extLst>
      <p:ext uri="{BB962C8B-B14F-4D97-AF65-F5344CB8AC3E}">
        <p14:creationId xmlns:p14="http://schemas.microsoft.com/office/powerpoint/2010/main" val="571423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Apt test differentiate maternal from fetal blood</a:t>
            </a:r>
          </a:p>
        </p:txBody>
      </p:sp>
      <p:sp>
        <p:nvSpPr>
          <p:cNvPr id="4" name="Slide Number Placeholder 3"/>
          <p:cNvSpPr>
            <a:spLocks noGrp="1"/>
          </p:cNvSpPr>
          <p:nvPr>
            <p:ph type="sldNum" sz="quarter" idx="10"/>
          </p:nvPr>
        </p:nvSpPr>
        <p:spPr/>
        <p:txBody>
          <a:bodyPr/>
          <a:lstStyle/>
          <a:p>
            <a:fld id="{1755602E-10B1-4828-8CD0-C34AD09477A2}" type="slidenum">
              <a:rPr lang="en-US" smtClean="0"/>
              <a:pPr/>
              <a:t>17</a:t>
            </a:fld>
            <a:endParaRPr lang="en-US"/>
          </a:p>
        </p:txBody>
      </p:sp>
    </p:spTree>
    <p:extLst>
      <p:ext uri="{BB962C8B-B14F-4D97-AF65-F5344CB8AC3E}">
        <p14:creationId xmlns:p14="http://schemas.microsoft.com/office/powerpoint/2010/main" val="3295319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latin typeface="+mn-lt"/>
                <a:ea typeface="+mn-ea"/>
                <a:cs typeface="+mn-cs"/>
              </a:rPr>
              <a:t>The most common sites of hemorrhage or bleeding are the umbilicus, mucous membrane, the gastrointestinal (GI) tract, circumcision site, and venipuncture sites. Hematomas frequently occur at the sites of trauma (</a:t>
            </a:r>
            <a:r>
              <a:rPr lang="en-US" sz="1200" b="0" i="0" kern="1200" dirty="0" err="1">
                <a:solidFill>
                  <a:schemeClr val="tx1"/>
                </a:solidFill>
                <a:latin typeface="+mn-lt"/>
                <a:ea typeface="+mn-ea"/>
                <a:cs typeface="+mn-cs"/>
              </a:rPr>
              <a:t>ie</a:t>
            </a:r>
            <a:r>
              <a:rPr lang="en-US" sz="1200" b="0" i="0" kern="1200" dirty="0">
                <a:solidFill>
                  <a:schemeClr val="tx1"/>
                </a:solidFill>
                <a:latin typeface="+mn-lt"/>
                <a:ea typeface="+mn-ea"/>
                <a:cs typeface="+mn-cs"/>
              </a:rPr>
              <a:t>, large </a:t>
            </a:r>
            <a:r>
              <a:rPr lang="en-US" sz="1200" b="0" i="0" kern="1200" dirty="0" err="1">
                <a:solidFill>
                  <a:schemeClr val="tx1"/>
                </a:solidFill>
                <a:latin typeface="+mn-lt"/>
                <a:ea typeface="+mn-ea"/>
                <a:cs typeface="+mn-cs"/>
              </a:rPr>
              <a:t>cephalohematomas</a:t>
            </a:r>
            <a:r>
              <a:rPr lang="en-US" sz="1200" b="0" i="0" kern="1200" dirty="0">
                <a:solidFill>
                  <a:schemeClr val="tx1"/>
                </a:solidFill>
                <a:latin typeface="+mn-lt"/>
                <a:ea typeface="+mn-ea"/>
                <a:cs typeface="+mn-cs"/>
              </a:rPr>
              <a:t>, scalp </a:t>
            </a:r>
            <a:endParaRPr lang="ar-JO"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bruising related to instrumentation used at delivery and, rarely, intracranial hemorrhage).</a:t>
            </a:r>
          </a:p>
          <a:p>
            <a:endParaRPr lang="en-US" sz="1200" b="0" i="0" kern="1200" dirty="0">
              <a:solidFill>
                <a:schemeClr val="tx1"/>
              </a:solidFill>
              <a:latin typeface="+mn-lt"/>
              <a:ea typeface="+mn-ea"/>
              <a:cs typeface="+mn-cs"/>
            </a:endParaRPr>
          </a:p>
          <a:p>
            <a:r>
              <a:rPr lang="en-US" sz="1200" b="0" i="0" kern="1200" dirty="0">
                <a:solidFill>
                  <a:schemeClr val="tx1"/>
                </a:solidFill>
                <a:effectLst/>
                <a:latin typeface="+mn-lt"/>
                <a:ea typeface="+mn-ea"/>
                <a:cs typeface="+mn-cs"/>
              </a:rPr>
              <a:t>Classically, idiopathic vitamin K-deficiency bleeding occurs on days 2–7 of life in solely breast-fed term neonates who did not receive vitamin K prophylaxis at birth and likely results from poor </a:t>
            </a:r>
            <a:r>
              <a:rPr lang="en-US" sz="1200" b="0" i="0" kern="1200" dirty="0">
                <a:solidFill>
                  <a:schemeClr val="tx1"/>
                </a:solidFill>
                <a:effectLst/>
                <a:latin typeface="+mn-lt"/>
                <a:ea typeface="+mn-ea"/>
                <a:cs typeface="+mn-cs"/>
                <a:hlinkClick r:id="rId3" tooltip="Learn more about Placental Transfer from ScienceDirect's AI-generated Topic Pages"/>
              </a:rPr>
              <a:t>placental transfer</a:t>
            </a:r>
            <a:r>
              <a:rPr lang="en-US" sz="1200" b="0" i="0" kern="1200" dirty="0">
                <a:solidFill>
                  <a:schemeClr val="tx1"/>
                </a:solidFill>
                <a:effectLst/>
                <a:latin typeface="+mn-lt"/>
                <a:ea typeface="+mn-ea"/>
                <a:cs typeface="+mn-cs"/>
              </a:rPr>
              <a:t> of vitamin K, marginal vitamin K content in breast milk (only 15 </a:t>
            </a:r>
            <a:r>
              <a:rPr lang="en-US" sz="1200" b="0" i="0" kern="1200" dirty="0" err="1">
                <a:solidFill>
                  <a:schemeClr val="tx1"/>
                </a:solidFill>
                <a:effectLst/>
                <a:latin typeface="+mn-lt"/>
                <a:ea typeface="+mn-ea"/>
                <a:cs typeface="+mn-cs"/>
              </a:rPr>
              <a:t>μg</a:t>
            </a:r>
            <a:r>
              <a:rPr lang="en-US" sz="1200" b="0" i="0" kern="1200" dirty="0">
                <a:solidFill>
                  <a:schemeClr val="tx1"/>
                </a:solidFill>
                <a:effectLst/>
                <a:latin typeface="+mn-lt"/>
                <a:ea typeface="+mn-ea"/>
                <a:cs typeface="+mn-cs"/>
              </a:rPr>
              <a:t> l</a:t>
            </a:r>
            <a:r>
              <a:rPr lang="en-US" sz="1200" b="0" i="0" kern="1200" baseline="30000" dirty="0">
                <a:solidFill>
                  <a:schemeClr val="tx1"/>
                </a:solidFill>
                <a:effectLst/>
                <a:latin typeface="+mn-lt"/>
                <a:ea typeface="+mn-ea"/>
                <a:cs typeface="+mn-cs"/>
              </a:rPr>
              <a:t>− 1</a:t>
            </a:r>
            <a:r>
              <a:rPr lang="en-US" sz="1200" b="0" i="0" kern="1200" dirty="0">
                <a:solidFill>
                  <a:schemeClr val="tx1"/>
                </a:solidFill>
                <a:effectLst/>
                <a:latin typeface="+mn-lt"/>
                <a:ea typeface="+mn-ea"/>
                <a:cs typeface="+mn-cs"/>
              </a:rPr>
              <a:t> of vitamin KI), and a sterile gut. Bleeding seen is often mucosal, cutaneous, or from </a:t>
            </a:r>
            <a:r>
              <a:rPr lang="en-US" sz="1200" b="0" i="0" kern="1200" dirty="0">
                <a:solidFill>
                  <a:schemeClr val="tx1"/>
                </a:solidFill>
                <a:effectLst/>
                <a:latin typeface="+mn-lt"/>
                <a:ea typeface="+mn-ea"/>
                <a:cs typeface="+mn-cs"/>
                <a:hlinkClick r:id="rId4" tooltip="Learn more about Vein Puncture from ScienceDirect's AI-generated Topic Pages"/>
              </a:rPr>
              <a:t>venipuncture</a:t>
            </a:r>
            <a:r>
              <a:rPr lang="en-US" sz="1200" b="0" i="0" kern="1200" dirty="0">
                <a:solidFill>
                  <a:schemeClr val="tx1"/>
                </a:solidFill>
                <a:effectLst/>
                <a:latin typeface="+mn-lt"/>
                <a:ea typeface="+mn-ea"/>
                <a:cs typeface="+mn-cs"/>
              </a:rPr>
              <a:t> or </a:t>
            </a:r>
            <a:r>
              <a:rPr lang="en-US" sz="1200" b="0" i="0" kern="1200" dirty="0">
                <a:solidFill>
                  <a:schemeClr val="tx1"/>
                </a:solidFill>
                <a:effectLst/>
                <a:latin typeface="+mn-lt"/>
                <a:ea typeface="+mn-ea"/>
                <a:cs typeface="+mn-cs"/>
                <a:hlinkClick r:id="rId5" tooltip="Learn more about Circumcision from ScienceDirect's AI-generated Topic Pages"/>
              </a:rPr>
              <a:t>circumcision</a:t>
            </a:r>
            <a:r>
              <a:rPr lang="en-US" sz="1200" b="0" i="0" kern="1200" dirty="0">
                <a:solidFill>
                  <a:schemeClr val="tx1"/>
                </a:solidFill>
                <a:effectLst/>
                <a:latin typeface="+mn-lt"/>
                <a:ea typeface="+mn-ea"/>
                <a:cs typeface="+mn-cs"/>
              </a:rPr>
              <a:t> sites. In contrast, early VKDB develops within the first 24 h of life and is more severe with intracranial, </a:t>
            </a:r>
            <a:r>
              <a:rPr lang="en-US" sz="1200" b="0" i="0" kern="1200" dirty="0" err="1">
                <a:solidFill>
                  <a:schemeClr val="tx1"/>
                </a:solidFill>
                <a:effectLst/>
                <a:latin typeface="+mn-lt"/>
                <a:ea typeface="+mn-ea"/>
                <a:cs typeface="+mn-cs"/>
              </a:rPr>
              <a:t>intraabdominal</a:t>
            </a:r>
            <a:r>
              <a:rPr lang="en-US" sz="1200" b="0" i="0" kern="1200" dirty="0">
                <a:solidFill>
                  <a:schemeClr val="tx1"/>
                </a:solidFill>
                <a:effectLst/>
                <a:latin typeface="+mn-lt"/>
                <a:ea typeface="+mn-ea"/>
                <a:cs typeface="+mn-cs"/>
              </a:rPr>
              <a:t>, or intrathoracic hemorrhage. Early VKDB is linked to maternal use of medications that interfere with vitamin K stores or function such as warfarin or certain </a:t>
            </a:r>
            <a:r>
              <a:rPr lang="en-US" sz="1200" b="0" i="0" kern="1200" dirty="0">
                <a:solidFill>
                  <a:schemeClr val="tx1"/>
                </a:solidFill>
                <a:effectLst/>
                <a:latin typeface="+mn-lt"/>
                <a:ea typeface="+mn-ea"/>
                <a:cs typeface="+mn-cs"/>
                <a:hlinkClick r:id="rId6" tooltip="Learn more about Anticonvulsant from ScienceDirect's AI-generated Topic Pages"/>
              </a:rPr>
              <a:t>anticonvulsants</a:t>
            </a:r>
            <a:r>
              <a:rPr lang="en-US" sz="1200" b="0" i="0" kern="1200" dirty="0">
                <a:solidFill>
                  <a:schemeClr val="tx1"/>
                </a:solidFill>
                <a:effectLst/>
                <a:latin typeface="+mn-lt"/>
                <a:ea typeface="+mn-ea"/>
                <a:cs typeface="+mn-cs"/>
              </a:rPr>
              <a:t>. </a:t>
            </a:r>
            <a:endParaRPr lang="en-US" sz="1200" b="0" i="0" kern="1200" dirty="0">
              <a:solidFill>
                <a:schemeClr val="tx1"/>
              </a:solidFill>
              <a:latin typeface="+mn-lt"/>
              <a:ea typeface="+mn-ea"/>
              <a:cs typeface="+mn-cs"/>
            </a:endParaRPr>
          </a:p>
          <a:p>
            <a:endParaRPr lang="en-US" sz="1200" b="0" i="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755602E-10B1-4828-8CD0-C34AD09477A2}" type="slidenum">
              <a:rPr lang="en-US" smtClean="0"/>
              <a:pPr/>
              <a:t>19</a:t>
            </a:fld>
            <a:endParaRPr lang="en-US"/>
          </a:p>
        </p:txBody>
      </p:sp>
    </p:spTree>
    <p:extLst>
      <p:ext uri="{BB962C8B-B14F-4D97-AF65-F5344CB8AC3E}">
        <p14:creationId xmlns:p14="http://schemas.microsoft.com/office/powerpoint/2010/main" val="1997162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ldhabi" panose="01000000000000000000" pitchFamily="2" charset="-78"/>
                <a:sym typeface="+mn-ea"/>
              </a:rPr>
              <a:t>can be distinguished as primary or secondary in etiology:</a:t>
            </a:r>
          </a:p>
          <a:p>
            <a:r>
              <a:rPr lang="en-US" dirty="0"/>
              <a:t>1. primary causes:</a:t>
            </a:r>
          </a:p>
          <a:p>
            <a:pPr algn="l">
              <a:buNone/>
            </a:pPr>
            <a:r>
              <a:rPr lang="en-US" dirty="0">
                <a:cs typeface="Aldhabi" panose="01000000000000000000" pitchFamily="2" charset="-78"/>
              </a:rPr>
              <a:t>correlated with Helicobacter pylori infection and is the most common cause of gastritis in children.</a:t>
            </a:r>
          </a:p>
          <a:p>
            <a:pPr algn="l">
              <a:buNone/>
            </a:pPr>
            <a:r>
              <a:rPr lang="en-US" b="1" dirty="0">
                <a:solidFill>
                  <a:srgbClr val="FF0000"/>
                </a:solidFill>
                <a:latin typeface="MV Boli" panose="02000500030200090000" charset="0"/>
                <a:cs typeface="MV Boli" panose="02000500030200090000" charset="0"/>
              </a:rPr>
              <a:t>symptom : </a:t>
            </a:r>
          </a:p>
          <a:p>
            <a:pPr algn="l">
              <a:buNone/>
            </a:pPr>
            <a:r>
              <a:rPr lang="en-US" altLang="ar-JO" dirty="0"/>
              <a:t>. an ache or burning pain in the abdomen </a:t>
            </a:r>
          </a:p>
          <a:p>
            <a:pPr algn="l">
              <a:buNone/>
            </a:pPr>
            <a:r>
              <a:rPr lang="en-US" altLang="ar-JO" dirty="0"/>
              <a:t>. nausea </a:t>
            </a:r>
          </a:p>
          <a:p>
            <a:pPr algn="l">
              <a:buNone/>
            </a:pPr>
            <a:r>
              <a:rPr lang="en-US" altLang="ar-JO" dirty="0"/>
              <a:t>. loss of appetite </a:t>
            </a:r>
          </a:p>
          <a:p>
            <a:pPr algn="l">
              <a:buNone/>
            </a:pPr>
            <a:r>
              <a:rPr lang="en-US" altLang="ar-JO" dirty="0"/>
              <a:t>. unintentional weight loss</a:t>
            </a:r>
          </a:p>
          <a:p>
            <a:endParaRPr lang="en-US" dirty="0"/>
          </a:p>
        </p:txBody>
      </p:sp>
      <p:sp>
        <p:nvSpPr>
          <p:cNvPr id="4" name="Slide Number Placeholder 3"/>
          <p:cNvSpPr>
            <a:spLocks noGrp="1"/>
          </p:cNvSpPr>
          <p:nvPr>
            <p:ph type="sldNum" sz="quarter" idx="10"/>
          </p:nvPr>
        </p:nvSpPr>
        <p:spPr/>
        <p:txBody>
          <a:bodyPr/>
          <a:lstStyle/>
          <a:p>
            <a:fld id="{1755602E-10B1-4828-8CD0-C34AD09477A2}" type="slidenum">
              <a:rPr lang="en-US" smtClean="0"/>
              <a:pPr/>
              <a:t>26</a:t>
            </a:fld>
            <a:endParaRPr lang="en-US"/>
          </a:p>
        </p:txBody>
      </p:sp>
    </p:spTree>
    <p:extLst>
      <p:ext uri="{BB962C8B-B14F-4D97-AF65-F5344CB8AC3E}">
        <p14:creationId xmlns:p14="http://schemas.microsoft.com/office/powerpoint/2010/main" val="2275401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Adiotomre</a:t>
            </a:r>
            <a:r>
              <a:rPr lang="en-US" dirty="0"/>
              <a:t> P, </a:t>
            </a:r>
            <a:r>
              <a:rPr lang="en-US" dirty="0" err="1"/>
              <a:t>Asumang</a:t>
            </a:r>
            <a:r>
              <a:rPr lang="en-US" dirty="0"/>
              <a:t> E, Godbole P. Intussusception in a 7-week-old baby. BMJ Case Rep. 2013 May 15;2013:bcr2012008518. </a:t>
            </a:r>
            <a:r>
              <a:rPr lang="en-US" dirty="0" err="1"/>
              <a:t>doi</a:t>
            </a:r>
            <a:r>
              <a:rPr lang="en-US" dirty="0"/>
              <a:t>: 10.1136/bcr-2012-008518. PMID: 23682081; PMCID: PMC3669823.</a:t>
            </a:r>
          </a:p>
        </p:txBody>
      </p:sp>
      <p:sp>
        <p:nvSpPr>
          <p:cNvPr id="4" name="Slide Number Placeholder 3"/>
          <p:cNvSpPr>
            <a:spLocks noGrp="1"/>
          </p:cNvSpPr>
          <p:nvPr>
            <p:ph type="sldNum" sz="quarter" idx="5"/>
          </p:nvPr>
        </p:nvSpPr>
        <p:spPr/>
        <p:txBody>
          <a:bodyPr/>
          <a:lstStyle/>
          <a:p>
            <a:fld id="{1755602E-10B1-4828-8CD0-C34AD09477A2}" type="slidenum">
              <a:rPr lang="en-US" smtClean="0"/>
              <a:pPr/>
              <a:t>34</a:t>
            </a:fld>
            <a:endParaRPr lang="en-US"/>
          </a:p>
        </p:txBody>
      </p:sp>
    </p:spTree>
    <p:extLst>
      <p:ext uri="{BB962C8B-B14F-4D97-AF65-F5344CB8AC3E}">
        <p14:creationId xmlns:p14="http://schemas.microsoft.com/office/powerpoint/2010/main" val="1149657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Juvenile polyps are the most common cause of significant lower GI bleeding in toddlers and school-aged children.  Bleeding from a juvenile polyp can occur because the surface of the polyp is very friable or if the polyp outgrows its blood supply, it can become ischemic and auto-amputate.  Bleeding is usually bright red, painless, and small in amount (rarely do patients become anemic or require blood transfusions).  The patient is otherwise asymptomatic with normal stools, except for the blood and/or mucus usually present on the surface of the stool.  Most juvenile polyps are solitary and carry little, if any, malignant potential.  They can occur in any portion of the colon, but most are found in the </a:t>
            </a:r>
            <a:r>
              <a:rPr lang="en-US" sz="1200" b="1" kern="1200" dirty="0" err="1">
                <a:solidFill>
                  <a:schemeClr val="tx1"/>
                </a:solidFill>
                <a:latin typeface="+mn-lt"/>
                <a:ea typeface="+mn-ea"/>
                <a:cs typeface="+mn-cs"/>
              </a:rPr>
              <a:t>rectosigmoid</a:t>
            </a:r>
            <a:r>
              <a:rPr lang="en-US" sz="1200" b="1" kern="1200" dirty="0">
                <a:solidFill>
                  <a:schemeClr val="tx1"/>
                </a:solidFill>
                <a:latin typeface="+mn-lt"/>
                <a:ea typeface="+mn-ea"/>
                <a:cs typeface="+mn-cs"/>
              </a:rPr>
              <a:t> area or left colon (thus the bleeding is usually bright red).</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Colonoscopy is indicated in this patient with </a:t>
            </a:r>
            <a:r>
              <a:rPr lang="en-US" sz="1200" b="1" kern="1200" dirty="0" err="1">
                <a:solidFill>
                  <a:schemeClr val="tx1"/>
                </a:solidFill>
                <a:latin typeface="+mn-lt"/>
                <a:ea typeface="+mn-ea"/>
                <a:cs typeface="+mn-cs"/>
              </a:rPr>
              <a:t>hematochezia</a:t>
            </a:r>
            <a:r>
              <a:rPr lang="en-US" sz="1200" b="1" kern="1200" dirty="0">
                <a:solidFill>
                  <a:schemeClr val="tx1"/>
                </a:solidFill>
                <a:latin typeface="+mn-lt"/>
                <a:ea typeface="+mn-ea"/>
                <a:cs typeface="+mn-cs"/>
              </a:rPr>
              <a:t> and suspected juvenile polyp.  Colonoscopy can be both diagnostic and therapeutic, as the treatment of choice for juvenile polyps is endoscopic removal.  This is accomplished by snaring the polyp at the base of the stalk (juvenile polyps are </a:t>
            </a:r>
            <a:r>
              <a:rPr lang="en-US" sz="1200" b="1" kern="1200" dirty="0" err="1">
                <a:solidFill>
                  <a:schemeClr val="tx1"/>
                </a:solidFill>
                <a:latin typeface="+mn-lt"/>
                <a:ea typeface="+mn-ea"/>
                <a:cs typeface="+mn-cs"/>
              </a:rPr>
              <a:t>pedunculated</a:t>
            </a:r>
            <a:r>
              <a:rPr lang="en-US" sz="1200" b="1" kern="1200" dirty="0">
                <a:solidFill>
                  <a:schemeClr val="tx1"/>
                </a:solidFill>
                <a:latin typeface="+mn-lt"/>
                <a:ea typeface="+mn-ea"/>
                <a:cs typeface="+mn-cs"/>
              </a:rPr>
              <a:t>) and applying </a:t>
            </a:r>
            <a:r>
              <a:rPr lang="en-US" sz="1200" b="1" kern="1200" dirty="0" err="1">
                <a:solidFill>
                  <a:schemeClr val="tx1"/>
                </a:solidFill>
                <a:latin typeface="+mn-lt"/>
                <a:ea typeface="+mn-ea"/>
                <a:cs typeface="+mn-cs"/>
              </a:rPr>
              <a:t>electrocautery</a:t>
            </a:r>
            <a:r>
              <a:rPr lang="en-US" sz="1200" b="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endParaRPr lang="ar-JO" dirty="0"/>
          </a:p>
        </p:txBody>
      </p:sp>
      <p:sp>
        <p:nvSpPr>
          <p:cNvPr id="4" name="Slide Number Placeholder 3"/>
          <p:cNvSpPr>
            <a:spLocks noGrp="1"/>
          </p:cNvSpPr>
          <p:nvPr>
            <p:ph type="sldNum" sz="quarter" idx="10"/>
          </p:nvPr>
        </p:nvSpPr>
        <p:spPr/>
        <p:txBody>
          <a:bodyPr/>
          <a:lstStyle/>
          <a:p>
            <a:fld id="{A06B55F6-A6D3-4EE3-A633-6B5AE127F249}" type="slidenum">
              <a:rPr lang="ar-JO" smtClean="0"/>
              <a:pPr/>
              <a:t>36</a:t>
            </a:fld>
            <a:endParaRPr lang="ar-JO"/>
          </a:p>
        </p:txBody>
      </p:sp>
    </p:spTree>
    <p:extLst>
      <p:ext uri="{BB962C8B-B14F-4D97-AF65-F5344CB8AC3E}">
        <p14:creationId xmlns:p14="http://schemas.microsoft.com/office/powerpoint/2010/main" val="4249896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5602E-10B1-4828-8CD0-C34AD09477A2}" type="slidenum">
              <a:rPr lang="en-US" smtClean="0"/>
              <a:pPr/>
              <a:t>37</a:t>
            </a:fld>
            <a:endParaRPr lang="en-US"/>
          </a:p>
        </p:txBody>
      </p:sp>
    </p:spTree>
    <p:extLst>
      <p:ext uri="{BB962C8B-B14F-4D97-AF65-F5344CB8AC3E}">
        <p14:creationId xmlns:p14="http://schemas.microsoft.com/office/powerpoint/2010/main" val="991087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19088" marR="0" lvl="0" indent="-319088" algn="l" defTabSz="914400" rtl="0" eaLnBrk="1" fontAlgn="base" latinLnBrk="0" hangingPunct="1">
              <a:lnSpc>
                <a:spcPct val="100000"/>
              </a:lnSpc>
              <a:spcBef>
                <a:spcPts val="700"/>
              </a:spcBef>
              <a:spcAft>
                <a:spcPct val="0"/>
              </a:spcAft>
              <a:buClr>
                <a:srgbClr val="DD8047"/>
              </a:buClr>
              <a:buSzPct val="60000"/>
              <a:buFont typeface="Wingdings" pitchFamily="2" charset="2"/>
              <a:buChar char=""/>
              <a:tabLst/>
              <a:defRPr/>
            </a:pPr>
            <a:r>
              <a:rPr kumimoji="0" lang="en-US" sz="2900" b="0" i="0" u="none" strike="noStrike" kern="1200" cap="none" spc="0" normalizeH="0" baseline="0" noProof="0" dirty="0">
                <a:ln>
                  <a:noFill/>
                </a:ln>
                <a:solidFill>
                  <a:prstClr val="black"/>
                </a:solidFill>
                <a:effectLst/>
                <a:uLnTx/>
                <a:uFillTx/>
                <a:latin typeface="Tw Cen MT"/>
                <a:ea typeface="+mn-ea"/>
                <a:cs typeface="Arial" pitchFamily="34" charset="0"/>
              </a:rPr>
              <a:t>Fluid boluses and transfusion with packed red blood cells as required should be administered through two large-bore IVs.</a:t>
            </a:r>
          </a:p>
          <a:p>
            <a:pPr marL="319088" marR="0" lvl="0" indent="-319088" algn="l" defTabSz="914400" rtl="0" eaLnBrk="1" fontAlgn="base" latinLnBrk="0" hangingPunct="1">
              <a:lnSpc>
                <a:spcPct val="100000"/>
              </a:lnSpc>
              <a:spcBef>
                <a:spcPts val="700"/>
              </a:spcBef>
              <a:spcAft>
                <a:spcPct val="0"/>
              </a:spcAft>
              <a:buClr>
                <a:srgbClr val="DD8047"/>
              </a:buClr>
              <a:buSzPct val="60000"/>
              <a:buFont typeface="Wingdings" pitchFamily="2" charset="2"/>
              <a:buChar char=""/>
              <a:tabLst/>
              <a:defRPr/>
            </a:pPr>
            <a:r>
              <a:rPr kumimoji="0" lang="en-US" sz="2900" b="0" i="0" u="none" strike="noStrike" kern="1200" cap="none" spc="0" normalizeH="0" baseline="0" noProof="0" dirty="0">
                <a:ln>
                  <a:noFill/>
                </a:ln>
                <a:solidFill>
                  <a:prstClr val="black"/>
                </a:solidFill>
                <a:effectLst/>
                <a:uLnTx/>
                <a:uFillTx/>
                <a:latin typeface="Tw Cen MT"/>
                <a:ea typeface="+mn-ea"/>
                <a:cs typeface="Arial" pitchFamily="34" charset="0"/>
              </a:rPr>
              <a:t>Frequent reassessment should continue to ensure maintenance of physiological stability</a:t>
            </a:r>
          </a:p>
          <a:p>
            <a:r>
              <a:rPr lang="en-US" b="0" i="0" dirty="0">
                <a:solidFill>
                  <a:srgbClr val="2E2B2B"/>
                </a:solidFill>
                <a:effectLst/>
                <a:latin typeface="Helvetica Neue"/>
              </a:rPr>
              <a:t>Blood transfusion is appropriate for unstable patients and those with hemoglobin ≤8 g/dL.</a:t>
            </a:r>
            <a:r>
              <a:rPr lang="en-US" b="1" i="0" u="none" strike="noStrike" baseline="30000" dirty="0">
                <a:solidFill>
                  <a:srgbClr val="466580"/>
                </a:solidFill>
                <a:effectLst/>
                <a:latin typeface="inherit"/>
                <a:hlinkClick r:id="rId3"/>
              </a:rPr>
              <a:t>8</a:t>
            </a:r>
            <a:r>
              <a:rPr lang="en-US" b="0" i="0" dirty="0">
                <a:solidFill>
                  <a:srgbClr val="2E2B2B"/>
                </a:solidFill>
                <a:effectLst/>
                <a:latin typeface="Helvetica Neue"/>
              </a:rPr>
              <a:t> The amount of blood transfused should be determined according to age and weight.</a:t>
            </a:r>
            <a:r>
              <a:rPr lang="en-US" b="1" i="0" u="none" strike="noStrike" baseline="30000" dirty="0">
                <a:solidFill>
                  <a:srgbClr val="466580"/>
                </a:solidFill>
                <a:effectLst/>
                <a:latin typeface="inherit"/>
              </a:rPr>
              <a:t> </a:t>
            </a:r>
            <a:r>
              <a:rPr lang="en-US" b="0" i="0" dirty="0">
                <a:solidFill>
                  <a:srgbClr val="2E2B2B"/>
                </a:solidFill>
                <a:effectLst/>
                <a:latin typeface="Helvetica Neue"/>
              </a:rPr>
              <a:t> Children with active bleeding and coagulopathy should be considered for transfusion with fresh frozen plasma; those with thrombocytopenia should also be considered for platelet replacement, particularly when platelet count is &lt;30,000</a:t>
            </a:r>
            <a:endParaRPr lang="ar-JO" dirty="0"/>
          </a:p>
          <a:p>
            <a:endParaRPr lang="en-US" dirty="0"/>
          </a:p>
        </p:txBody>
      </p:sp>
      <p:sp>
        <p:nvSpPr>
          <p:cNvPr id="4" name="Slide Number Placeholder 3"/>
          <p:cNvSpPr>
            <a:spLocks noGrp="1"/>
          </p:cNvSpPr>
          <p:nvPr>
            <p:ph type="sldNum" sz="quarter" idx="10"/>
          </p:nvPr>
        </p:nvSpPr>
        <p:spPr/>
        <p:txBody>
          <a:bodyPr/>
          <a:lstStyle/>
          <a:p>
            <a:fld id="{1755602E-10B1-4828-8CD0-C34AD09477A2}" type="slidenum">
              <a:rPr lang="en-US" smtClean="0"/>
              <a:pPr/>
              <a:t>50</a:t>
            </a:fld>
            <a:endParaRPr lang="en-US"/>
          </a:p>
        </p:txBody>
      </p:sp>
    </p:spTree>
    <p:extLst>
      <p:ext uri="{BB962C8B-B14F-4D97-AF65-F5344CB8AC3E}">
        <p14:creationId xmlns:p14="http://schemas.microsoft.com/office/powerpoint/2010/main" val="3791001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"Coffee ground emesis" refers to the vomiting of small dark brown or black clots of blood mixed with gastric secretions.  When blood is exposed to gastric acid, it turns a dark color and coagulates into small clots.  These small dark clots can resemble the appearance of coffee grounds.  Coffee ground emesis is usually seen with slow, low-volume bleeding that doesn't require emergent intervention.  In contrast, lesions with high volume bleeding (such as an ulcer that has eroded into a vessel) often present with emesis of bright red blood or very large amounts of blood.</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755602E-10B1-4828-8CD0-C34AD09477A2}" type="slidenum">
              <a:rPr lang="en-US" smtClean="0"/>
              <a:pPr/>
              <a:t>3</a:t>
            </a:fld>
            <a:endParaRPr lang="en-US"/>
          </a:p>
        </p:txBody>
      </p:sp>
    </p:spTree>
    <p:extLst>
      <p:ext uri="{BB962C8B-B14F-4D97-AF65-F5344CB8AC3E}">
        <p14:creationId xmlns:p14="http://schemas.microsoft.com/office/powerpoint/2010/main" val="2412295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Lower GI bleeding, which is defined as bleeding distal to the ligament of </a:t>
            </a:r>
            <a:r>
              <a:rPr lang="en-US" sz="1200" b="1" kern="1200" dirty="0" err="1">
                <a:solidFill>
                  <a:schemeClr val="tx1"/>
                </a:solidFill>
                <a:latin typeface="+mn-lt"/>
                <a:ea typeface="+mn-ea"/>
                <a:cs typeface="+mn-cs"/>
              </a:rPr>
              <a:t>Treitz</a:t>
            </a:r>
            <a:r>
              <a:rPr lang="en-US" sz="1200" b="1" kern="1200" dirty="0">
                <a:solidFill>
                  <a:schemeClr val="tx1"/>
                </a:solidFill>
                <a:latin typeface="+mn-lt"/>
                <a:ea typeface="+mn-ea"/>
                <a:cs typeface="+mn-cs"/>
              </a:rPr>
              <a:t>, usually manifests as frank blood per rectum.  The color of the blood can range from bright red to maroon, depending on the site of bleeding.  The color of the blood in the stool can give you a clue as to where the bleeding originated.  The further from the anus that the blood originates, the darker it will appear upon passage in the stool.</a:t>
            </a:r>
            <a:endParaRPr lang="en-US" dirty="0"/>
          </a:p>
        </p:txBody>
      </p:sp>
      <p:sp>
        <p:nvSpPr>
          <p:cNvPr id="4" name="Slide Number Placeholder 3"/>
          <p:cNvSpPr>
            <a:spLocks noGrp="1"/>
          </p:cNvSpPr>
          <p:nvPr>
            <p:ph type="sldNum" sz="quarter" idx="10"/>
          </p:nvPr>
        </p:nvSpPr>
        <p:spPr/>
        <p:txBody>
          <a:bodyPr/>
          <a:lstStyle/>
          <a:p>
            <a:fld id="{1755602E-10B1-4828-8CD0-C34AD09477A2}" type="slidenum">
              <a:rPr lang="en-US" smtClean="0"/>
              <a:pPr/>
              <a:t>4</a:t>
            </a:fld>
            <a:endParaRPr lang="en-US"/>
          </a:p>
        </p:txBody>
      </p:sp>
    </p:spTree>
    <p:extLst>
      <p:ext uri="{BB962C8B-B14F-4D97-AF65-F5344CB8AC3E}">
        <p14:creationId xmlns:p14="http://schemas.microsoft.com/office/powerpoint/2010/main" val="2980945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latin typeface="+mn-lt"/>
                <a:ea typeface="+mn-ea"/>
                <a:cs typeface="+mn-cs"/>
              </a:rPr>
              <a:t>firm stool or very large stool</a:t>
            </a:r>
            <a:r>
              <a:rPr lang="en-US" sz="1200" kern="1200" dirty="0">
                <a:solidFill>
                  <a:schemeClr val="tx1"/>
                </a:solidFill>
                <a:latin typeface="+mn-lt"/>
                <a:ea typeface="+mn-ea"/>
                <a:cs typeface="+mn-cs"/>
              </a:rPr>
              <a:t> usually indicates that the bleeding is a result of trauma from passing stool and </a:t>
            </a:r>
            <a:r>
              <a:rPr lang="en-US" sz="1200" kern="1200" dirty="0" err="1">
                <a:solidFill>
                  <a:schemeClr val="tx1"/>
                </a:solidFill>
                <a:latin typeface="+mn-lt"/>
                <a:ea typeface="+mn-ea"/>
                <a:cs typeface="+mn-cs"/>
              </a:rPr>
              <a:t>stooling</a:t>
            </a:r>
            <a:r>
              <a:rPr lang="en-US" sz="1200" kern="1200" dirty="0">
                <a:solidFill>
                  <a:schemeClr val="tx1"/>
                </a:solidFill>
                <a:latin typeface="+mn-lt"/>
                <a:ea typeface="+mn-ea"/>
                <a:cs typeface="+mn-cs"/>
              </a:rPr>
              <a:t> may be described as painful; this suggests anal fissure or possibly hemorrhoids in older pediatric patients</a:t>
            </a:r>
          </a:p>
          <a:p>
            <a:pPr lvl="0"/>
            <a:r>
              <a:rPr lang="en-US" sz="1200" b="1" kern="1200" dirty="0">
                <a:solidFill>
                  <a:schemeClr val="tx1"/>
                </a:solidFill>
                <a:latin typeface="+mn-lt"/>
                <a:ea typeface="+mn-ea"/>
                <a:cs typeface="+mn-cs"/>
              </a:rPr>
              <a:t>normal formed stool with blood on the surface </a:t>
            </a:r>
            <a:r>
              <a:rPr lang="en-US" sz="1200" kern="1200" dirty="0">
                <a:solidFill>
                  <a:schemeClr val="tx1"/>
                </a:solidFill>
                <a:latin typeface="+mn-lt"/>
                <a:ea typeface="+mn-ea"/>
                <a:cs typeface="+mn-cs"/>
              </a:rPr>
              <a:t>indicates a source of bleeding in the distal sigmoid or rectum because the stool was formed before blood was present; this may suggest a rectal or sigmoid polyp but could also be caused by anal fissure </a:t>
            </a:r>
          </a:p>
          <a:p>
            <a:pPr lvl="0"/>
            <a:r>
              <a:rPr lang="en-US" sz="1200" b="1" kern="1200" dirty="0">
                <a:solidFill>
                  <a:schemeClr val="tx1"/>
                </a:solidFill>
                <a:latin typeface="+mn-lt"/>
                <a:ea typeface="+mn-ea"/>
                <a:cs typeface="+mn-cs"/>
              </a:rPr>
              <a:t>normal formed stool with blood mixed throughout</a:t>
            </a:r>
            <a:r>
              <a:rPr lang="en-US" sz="1200" kern="1200" dirty="0">
                <a:solidFill>
                  <a:schemeClr val="tx1"/>
                </a:solidFill>
                <a:latin typeface="+mn-lt"/>
                <a:ea typeface="+mn-ea"/>
                <a:cs typeface="+mn-cs"/>
              </a:rPr>
              <a:t> indicates that the source of bleeding is proximal to the rectum since the blood had to be present before the stool became formed; this could suggest a more proximal polyp</a:t>
            </a:r>
          </a:p>
          <a:p>
            <a:pPr lvl="0"/>
            <a:r>
              <a:rPr lang="en-US" sz="1200" b="1" kern="1200" dirty="0">
                <a:solidFill>
                  <a:schemeClr val="tx1"/>
                </a:solidFill>
                <a:latin typeface="+mn-lt"/>
                <a:ea typeface="+mn-ea"/>
                <a:cs typeface="+mn-cs"/>
              </a:rPr>
              <a:t>bloody diarrhea </a:t>
            </a:r>
            <a:r>
              <a:rPr lang="en-US" sz="1200" kern="1200" dirty="0">
                <a:solidFill>
                  <a:schemeClr val="tx1"/>
                </a:solidFill>
                <a:latin typeface="+mn-lt"/>
                <a:ea typeface="+mn-ea"/>
                <a:cs typeface="+mn-cs"/>
              </a:rPr>
              <a:t>indicates colitis; this suggests either infection, allergy, or inflammatory bowel disease</a:t>
            </a:r>
          </a:p>
          <a:p>
            <a:endParaRPr lang="ar-JO" dirty="0"/>
          </a:p>
        </p:txBody>
      </p:sp>
      <p:sp>
        <p:nvSpPr>
          <p:cNvPr id="4" name="Slide Number Placeholder 3"/>
          <p:cNvSpPr>
            <a:spLocks noGrp="1"/>
          </p:cNvSpPr>
          <p:nvPr>
            <p:ph type="sldNum" sz="quarter" idx="10"/>
          </p:nvPr>
        </p:nvSpPr>
        <p:spPr/>
        <p:txBody>
          <a:bodyPr/>
          <a:lstStyle/>
          <a:p>
            <a:fld id="{A06B55F6-A6D3-4EE3-A633-6B5AE127F249}" type="slidenum">
              <a:rPr lang="ar-JO" smtClean="0"/>
              <a:pPr/>
              <a:t>5</a:t>
            </a:fld>
            <a:endParaRPr lang="ar-JO"/>
          </a:p>
        </p:txBody>
      </p:sp>
    </p:spTree>
    <p:extLst>
      <p:ext uri="{BB962C8B-B14F-4D97-AF65-F5344CB8AC3E}">
        <p14:creationId xmlns:p14="http://schemas.microsoft.com/office/powerpoint/2010/main" val="1255771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Stress gastritis = shocked or </a:t>
            </a:r>
            <a:r>
              <a:rPr lang="en-US" dirty="0" err="1"/>
              <a:t>nicu</a:t>
            </a:r>
            <a:r>
              <a:rPr lang="en-US" dirty="0"/>
              <a:t> baby</a:t>
            </a:r>
          </a:p>
          <a:p>
            <a:endParaRPr lang="en-US" dirty="0"/>
          </a:p>
          <a:p>
            <a:r>
              <a:rPr lang="en-US" sz="1200" b="0" i="0" kern="1200" dirty="0">
                <a:solidFill>
                  <a:schemeClr val="tx1"/>
                </a:solidFill>
                <a:latin typeface="+mn-lt"/>
                <a:ea typeface="+mn-ea"/>
                <a:cs typeface="+mn-cs"/>
              </a:rPr>
              <a:t>The most common sites of hemorrhage or bleeding are the umbilicus, mucous membrane, the gastrointestinal (GI) tract, circumcision site, and </a:t>
            </a:r>
            <a:r>
              <a:rPr lang="en-US" sz="1200" b="0" i="0" kern="1200" dirty="0" err="1">
                <a:solidFill>
                  <a:schemeClr val="tx1"/>
                </a:solidFill>
                <a:latin typeface="+mn-lt"/>
                <a:ea typeface="+mn-ea"/>
                <a:cs typeface="+mn-cs"/>
              </a:rPr>
              <a:t>venipuncture</a:t>
            </a:r>
            <a:r>
              <a:rPr lang="en-US" sz="1200" b="0" i="0" kern="1200" dirty="0">
                <a:solidFill>
                  <a:schemeClr val="tx1"/>
                </a:solidFill>
                <a:latin typeface="+mn-lt"/>
                <a:ea typeface="+mn-ea"/>
                <a:cs typeface="+mn-cs"/>
              </a:rPr>
              <a:t> sites. Hematomas frequently occur at the sites of trauma (</a:t>
            </a:r>
            <a:r>
              <a:rPr lang="en-US" sz="1200" b="0" i="0" kern="1200" dirty="0" err="1">
                <a:solidFill>
                  <a:schemeClr val="tx1"/>
                </a:solidFill>
                <a:latin typeface="+mn-lt"/>
                <a:ea typeface="+mn-ea"/>
                <a:cs typeface="+mn-cs"/>
              </a:rPr>
              <a:t>ie</a:t>
            </a:r>
            <a:r>
              <a:rPr lang="en-US" sz="1200" b="0" i="0" kern="1200" dirty="0">
                <a:solidFill>
                  <a:schemeClr val="tx1"/>
                </a:solidFill>
                <a:latin typeface="+mn-lt"/>
                <a:ea typeface="+mn-ea"/>
                <a:cs typeface="+mn-cs"/>
              </a:rPr>
              <a:t>, large </a:t>
            </a:r>
            <a:r>
              <a:rPr lang="en-US" sz="1200" b="0" i="0" kern="1200" dirty="0" err="1">
                <a:solidFill>
                  <a:schemeClr val="tx1"/>
                </a:solidFill>
                <a:latin typeface="+mn-lt"/>
                <a:ea typeface="+mn-ea"/>
                <a:cs typeface="+mn-cs"/>
              </a:rPr>
              <a:t>cephalohematomas</a:t>
            </a:r>
            <a:r>
              <a:rPr lang="en-US" sz="1200" b="0" i="0" kern="1200" dirty="0">
                <a:solidFill>
                  <a:schemeClr val="tx1"/>
                </a:solidFill>
                <a:latin typeface="+mn-lt"/>
                <a:ea typeface="+mn-ea"/>
                <a:cs typeface="+mn-cs"/>
              </a:rPr>
              <a:t>, scalp </a:t>
            </a:r>
            <a:endParaRPr lang="ar-JO"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bruising related to instrumentation used at delivery and, rarely, intracranial hemorrhage).</a:t>
            </a:r>
          </a:p>
          <a:p>
            <a:r>
              <a:rPr lang="en-US" sz="1200" b="0" i="0" kern="1200" dirty="0">
                <a:solidFill>
                  <a:schemeClr val="tx1"/>
                </a:solidFill>
                <a:latin typeface="+mn-lt"/>
                <a:ea typeface="+mn-ea"/>
                <a:cs typeface="+mn-cs"/>
              </a:rPr>
              <a:t>Maternal</a:t>
            </a:r>
            <a:r>
              <a:rPr lang="en-US" sz="1200" b="0" i="0" kern="1200" baseline="0" dirty="0">
                <a:solidFill>
                  <a:schemeClr val="tx1"/>
                </a:solidFill>
                <a:latin typeface="+mn-lt"/>
                <a:ea typeface="+mn-ea"/>
                <a:cs typeface="+mn-cs"/>
              </a:rPr>
              <a:t> drug</a:t>
            </a:r>
          </a:p>
          <a:p>
            <a:endParaRPr lang="en-US" sz="1200" b="0" i="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06B55F6-A6D3-4EE3-A633-6B5AE127F249}" type="slidenum">
              <a:rPr lang="ar-JO" smtClean="0"/>
              <a:pPr/>
              <a:t>7</a:t>
            </a:fld>
            <a:endParaRPr lang="ar-JO"/>
          </a:p>
        </p:txBody>
      </p:sp>
    </p:spTree>
    <p:extLst>
      <p:ext uri="{BB962C8B-B14F-4D97-AF65-F5344CB8AC3E}">
        <p14:creationId xmlns:p14="http://schemas.microsoft.com/office/powerpoint/2010/main" val="749850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Firm stool or very large stool, </a:t>
            </a:r>
            <a:r>
              <a:rPr lang="en-US" b="1" dirty="0" err="1"/>
              <a:t>painf</a:t>
            </a:r>
            <a:r>
              <a:rPr lang="en-US" b="1" dirty="0"/>
              <a:t>, </a:t>
            </a:r>
            <a:r>
              <a:rPr lang="en-US" sz="1200" b="0" i="0" kern="1200" baseline="0" dirty="0">
                <a:solidFill>
                  <a:schemeClr val="tx1"/>
                </a:solidFill>
                <a:latin typeface="+mn-lt"/>
                <a:ea typeface="+mn-ea"/>
                <a:cs typeface="+mn-cs"/>
              </a:rPr>
              <a:t>Anal fissure = most common 1</a:t>
            </a:r>
            <a:r>
              <a:rPr lang="en-US" sz="1200" b="0" i="0" kern="1200" baseline="30000" dirty="0">
                <a:solidFill>
                  <a:schemeClr val="tx1"/>
                </a:solidFill>
                <a:latin typeface="+mn-lt"/>
                <a:ea typeface="+mn-ea"/>
                <a:cs typeface="+mn-cs"/>
              </a:rPr>
              <a:t>st</a:t>
            </a:r>
            <a:r>
              <a:rPr lang="en-US" sz="1200" b="0" i="0" kern="1200" baseline="0" dirty="0">
                <a:solidFill>
                  <a:schemeClr val="tx1"/>
                </a:solidFill>
                <a:latin typeface="+mn-lt"/>
                <a:ea typeface="+mn-ea"/>
                <a:cs typeface="+mn-cs"/>
              </a:rPr>
              <a:t> </a:t>
            </a:r>
            <a:r>
              <a:rPr lang="en-US" sz="1200" b="0" i="0" kern="1200" baseline="0" dirty="0" err="1">
                <a:solidFill>
                  <a:schemeClr val="tx1"/>
                </a:solidFill>
                <a:latin typeface="+mn-lt"/>
                <a:ea typeface="+mn-ea"/>
                <a:cs typeface="+mn-cs"/>
              </a:rPr>
              <a:t>yr</a:t>
            </a:r>
            <a:r>
              <a:rPr lang="en-US" sz="1200" b="0" i="0" kern="1200" baseline="0" dirty="0">
                <a:solidFill>
                  <a:schemeClr val="tx1"/>
                </a:solidFill>
                <a:latin typeface="+mn-lt"/>
                <a:ea typeface="+mn-ea"/>
                <a:cs typeface="+mn-cs"/>
              </a:rPr>
              <a:t> of lower </a:t>
            </a:r>
            <a:r>
              <a:rPr lang="en-US" sz="1200" b="0" i="0" kern="1200" baseline="0" dirty="0" err="1">
                <a:solidFill>
                  <a:schemeClr val="tx1"/>
                </a:solidFill>
                <a:latin typeface="+mn-lt"/>
                <a:ea typeface="+mn-ea"/>
                <a:cs typeface="+mn-cs"/>
              </a:rPr>
              <a:t>gi</a:t>
            </a:r>
            <a:endParaRPr lang="ar-JO" sz="1200" b="0" i="0" kern="1200" baseline="0" dirty="0">
              <a:solidFill>
                <a:schemeClr val="tx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Anal fissure, which is a superficial tear in the squamous epithelium of the anal canal, is the most common cause of hematochezia in pediatric patients.  It can occur at any age, from the newborn period through adolescence and into adulthood.  It is usually the result of passage of hard or large stools, and the history is usually quite characteristic of this.  Because anal fissures can be painful, children will often withhold stool to avoid painful defecation.  This then results in more hard, large stools which perpetuates the cycle.  The treatment of choice of anal fissures is softening of the stools and promoting a regular bowel habit.</a:t>
            </a:r>
            <a:endParaRPr lang="en-US" sz="1200" kern="1200" dirty="0">
              <a:solidFill>
                <a:schemeClr val="tx1"/>
              </a:solidFill>
              <a:latin typeface="+mn-lt"/>
              <a:ea typeface="+mn-ea"/>
              <a:cs typeface="+mn-cs"/>
            </a:endParaRPr>
          </a:p>
          <a:p>
            <a:endParaRPr lang="ar-JO" dirty="0"/>
          </a:p>
          <a:p>
            <a:r>
              <a:rPr lang="en-US" b="1" dirty="0" err="1"/>
              <a:t>ul</a:t>
            </a:r>
            <a:r>
              <a:rPr lang="en-US" b="1" dirty="0"/>
              <a:t>, bright blood on the surface</a:t>
            </a:r>
            <a:endParaRPr lang="en-US" dirty="0"/>
          </a:p>
        </p:txBody>
      </p:sp>
      <p:sp>
        <p:nvSpPr>
          <p:cNvPr id="4" name="Slide Number Placeholder 3"/>
          <p:cNvSpPr>
            <a:spLocks noGrp="1"/>
          </p:cNvSpPr>
          <p:nvPr>
            <p:ph type="sldNum" sz="quarter" idx="10"/>
          </p:nvPr>
        </p:nvSpPr>
        <p:spPr/>
        <p:txBody>
          <a:bodyPr/>
          <a:lstStyle/>
          <a:p>
            <a:fld id="{1755602E-10B1-4828-8CD0-C34AD09477A2}" type="slidenum">
              <a:rPr lang="en-US" smtClean="0"/>
              <a:pPr/>
              <a:t>8</a:t>
            </a:fld>
            <a:endParaRPr lang="en-US"/>
          </a:p>
        </p:txBody>
      </p:sp>
    </p:spTree>
    <p:extLst>
      <p:ext uri="{BB962C8B-B14F-4D97-AF65-F5344CB8AC3E}">
        <p14:creationId xmlns:p14="http://schemas.microsoft.com/office/powerpoint/2010/main" val="3875458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sz="1200" dirty="0">
                <a:latin typeface="Bahnschrift SemiLight" pitchFamily="34" charset="0"/>
                <a:cs typeface="Aldhabi" pitchFamily="2" charset="-78"/>
              </a:rPr>
              <a:t>usually develops within 10 to 16 days after birth most commonly in premature infants and low birth weight ( less than 1.5 kg ) , though can present in 13% of term infants.</a:t>
            </a:r>
          </a:p>
          <a:p>
            <a:pPr algn="l">
              <a:buNone/>
            </a:pPr>
            <a:r>
              <a:rPr lang="en-US" sz="1200" dirty="0">
                <a:latin typeface="Bahnschrift SemiLight" pitchFamily="34" charset="0"/>
                <a:cs typeface="Aldhabi" pitchFamily="2" charset="-78"/>
              </a:rPr>
              <a:t>- It may involve single or multiple segment of the intestine , most </a:t>
            </a:r>
            <a:r>
              <a:rPr lang="en-US" sz="1200" dirty="0" err="1">
                <a:latin typeface="Bahnschrift SemiLight" pitchFamily="34" charset="0"/>
                <a:cs typeface="Aldhabi" pitchFamily="2" charset="-78"/>
              </a:rPr>
              <a:t>comonly</a:t>
            </a:r>
            <a:r>
              <a:rPr lang="en-US" sz="1200" dirty="0">
                <a:latin typeface="Bahnschrift SemiLight" pitchFamily="34" charset="0"/>
                <a:cs typeface="Aldhabi" pitchFamily="2" charset="-78"/>
              </a:rPr>
              <a:t> the terminal ileum . </a:t>
            </a:r>
          </a:p>
          <a:p>
            <a:pPr algn="l">
              <a:buNone/>
            </a:pPr>
            <a:r>
              <a:rPr lang="en-US" sz="1200" dirty="0">
                <a:latin typeface="Bahnschrift SemiLight" pitchFamily="34" charset="0"/>
                <a:cs typeface="Aldhabi" pitchFamily="2" charset="-78"/>
              </a:rPr>
              <a:t> - Although the pathophysiology is currently unclear. t</a:t>
            </a:r>
            <a:r>
              <a:rPr lang="en-US" sz="1200" dirty="0">
                <a:latin typeface="Bahnschrift SemiLight" pitchFamily="34" charset="0"/>
              </a:rPr>
              <a:t>he underlying mechanism is believed to involve a combination of </a:t>
            </a:r>
            <a:r>
              <a:rPr lang="en-US" sz="1200" dirty="0">
                <a:latin typeface="Bahnschrift SemiLight" pitchFamily="34" charset="0"/>
                <a:hlinkClick r:id="rId3" tooltip="Ischemia"/>
              </a:rPr>
              <a:t>poor blood flow</a:t>
            </a:r>
            <a:r>
              <a:rPr lang="en-US" sz="1200" dirty="0">
                <a:latin typeface="Bahnschrift SemiLight" pitchFamily="34" charset="0"/>
              </a:rPr>
              <a:t> and </a:t>
            </a:r>
            <a:r>
              <a:rPr lang="en-US" sz="1200" dirty="0">
                <a:latin typeface="Bahnschrift SemiLight" pitchFamily="34" charset="0"/>
                <a:hlinkClick r:id="rId4" tooltip="Infection"/>
              </a:rPr>
              <a:t>infection</a:t>
            </a:r>
            <a:r>
              <a:rPr lang="en-US" sz="1200" dirty="0">
                <a:latin typeface="Bahnschrift SemiLight" pitchFamily="34" charset="0"/>
              </a:rPr>
              <a:t> of the intestines.</a:t>
            </a:r>
          </a:p>
          <a:p>
            <a:pPr algn="l">
              <a:buNone/>
            </a:pPr>
            <a:r>
              <a:rPr lang="en-US" sz="1100" dirty="0">
                <a:latin typeface="Bahnschrift SemiLight" pitchFamily="34" charset="0"/>
              </a:rPr>
              <a:t> </a:t>
            </a:r>
            <a:endParaRPr lang="ar-JO" sz="1100" dirty="0">
              <a:latin typeface="Bahnschrift SemiLight" pitchFamily="34" charset="0"/>
            </a:endParaRPr>
          </a:p>
          <a:p>
            <a:endParaRPr lang="en-US" dirty="0"/>
          </a:p>
        </p:txBody>
      </p:sp>
      <p:sp>
        <p:nvSpPr>
          <p:cNvPr id="4" name="Slide Number Placeholder 3"/>
          <p:cNvSpPr>
            <a:spLocks noGrp="1"/>
          </p:cNvSpPr>
          <p:nvPr>
            <p:ph type="sldNum" sz="quarter" idx="10"/>
          </p:nvPr>
        </p:nvSpPr>
        <p:spPr/>
        <p:txBody>
          <a:bodyPr/>
          <a:lstStyle/>
          <a:p>
            <a:fld id="{1755602E-10B1-4828-8CD0-C34AD09477A2}" type="slidenum">
              <a:rPr lang="en-US" smtClean="0"/>
              <a:pPr/>
              <a:t>10</a:t>
            </a:fld>
            <a:endParaRPr lang="en-US"/>
          </a:p>
        </p:txBody>
      </p:sp>
    </p:spTree>
    <p:extLst>
      <p:ext uri="{BB962C8B-B14F-4D97-AF65-F5344CB8AC3E}">
        <p14:creationId xmlns:p14="http://schemas.microsoft.com/office/powerpoint/2010/main" val="3072340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solidFill>
                  <a:srgbClr val="FF0000"/>
                </a:solidFill>
                <a:latin typeface="Bahnschrift SemiLight" pitchFamily="34" charset="0"/>
                <a:cs typeface="Aldhabi" pitchFamily="2" charset="-78"/>
              </a:rPr>
              <a:t>Pnuematosis</a:t>
            </a:r>
            <a:r>
              <a:rPr lang="en-US" sz="1200" dirty="0">
                <a:solidFill>
                  <a:srgbClr val="FF0000"/>
                </a:solidFill>
                <a:latin typeface="Bahnschrift SemiLight" pitchFamily="34" charset="0"/>
                <a:cs typeface="Aldhabi" pitchFamily="2" charset="-78"/>
              </a:rPr>
              <a:t> </a:t>
            </a:r>
            <a:r>
              <a:rPr lang="en-US" sz="1200" dirty="0" err="1">
                <a:solidFill>
                  <a:srgbClr val="FF0000"/>
                </a:solidFill>
                <a:latin typeface="Bahnschrift SemiLight" pitchFamily="34" charset="0"/>
                <a:cs typeface="Aldhabi" pitchFamily="2" charset="-78"/>
              </a:rPr>
              <a:t>intestinalis</a:t>
            </a:r>
            <a:r>
              <a:rPr lang="en-US" sz="1200" dirty="0">
                <a:solidFill>
                  <a:srgbClr val="FF0000"/>
                </a:solidFill>
                <a:latin typeface="Bahnschrift SemiLight" pitchFamily="34" charset="0"/>
                <a:cs typeface="Aldhabi" pitchFamily="2" charset="-78"/>
              </a:rPr>
              <a:t> (left), portal vein gas (right)</a:t>
            </a:r>
            <a:endParaRPr lang="en-US" dirty="0"/>
          </a:p>
        </p:txBody>
      </p:sp>
      <p:sp>
        <p:nvSpPr>
          <p:cNvPr id="4" name="Slide Number Placeholder 3"/>
          <p:cNvSpPr>
            <a:spLocks noGrp="1"/>
          </p:cNvSpPr>
          <p:nvPr>
            <p:ph type="sldNum" sz="quarter" idx="10"/>
          </p:nvPr>
        </p:nvSpPr>
        <p:spPr/>
        <p:txBody>
          <a:bodyPr/>
          <a:lstStyle/>
          <a:p>
            <a:fld id="{1755602E-10B1-4828-8CD0-C34AD09477A2}" type="slidenum">
              <a:rPr lang="en-US" smtClean="0"/>
              <a:pPr/>
              <a:t>12</a:t>
            </a:fld>
            <a:endParaRPr lang="en-US"/>
          </a:p>
        </p:txBody>
      </p:sp>
    </p:spTree>
    <p:extLst>
      <p:ext uri="{BB962C8B-B14F-4D97-AF65-F5344CB8AC3E}">
        <p14:creationId xmlns:p14="http://schemas.microsoft.com/office/powerpoint/2010/main" val="1178885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endParaRPr lang="en-US" sz="1200" dirty="0">
              <a:latin typeface="Bahnschrift Light SemiCondensed" pitchFamily="34" charset="0"/>
              <a:cs typeface="Aldhabi" pitchFamily="2" charset="-78"/>
            </a:endParaRPr>
          </a:p>
          <a:p>
            <a:pPr algn="l">
              <a:buNone/>
            </a:pPr>
            <a:r>
              <a:rPr lang="en-US" sz="1200" dirty="0">
                <a:latin typeface="Bahnschrift Light SemiCondensed" pitchFamily="34" charset="0"/>
                <a:cs typeface="Aldhabi" pitchFamily="2" charset="-78"/>
              </a:rPr>
              <a:t> - It is diagnosed with the sudden onset of melena in combination with bilious emesis and abdominal distention in a previously healthy neonate. Immediate upper GI contrast study should be performed to confirm diagnosis of </a:t>
            </a:r>
            <a:r>
              <a:rPr lang="en-US" sz="1200" dirty="0" err="1">
                <a:latin typeface="Bahnschrift Light SemiCondensed" pitchFamily="34" charset="0"/>
                <a:cs typeface="Aldhabi" pitchFamily="2" charset="-78"/>
              </a:rPr>
              <a:t>malrotation</a:t>
            </a:r>
            <a:r>
              <a:rPr lang="en-US" sz="1200" dirty="0">
                <a:latin typeface="Bahnschrift Light SemiCondensed" pitchFamily="34" charset="0"/>
                <a:cs typeface="Aldhabi" pitchFamily="2" charset="-78"/>
              </a:rPr>
              <a:t> with </a:t>
            </a:r>
            <a:r>
              <a:rPr lang="en-US" sz="1200" dirty="0" err="1">
                <a:latin typeface="Bahnschrift Light SemiCondensed" pitchFamily="34" charset="0"/>
                <a:cs typeface="Aldhabi" pitchFamily="2" charset="-78"/>
              </a:rPr>
              <a:t>midgut</a:t>
            </a:r>
            <a:r>
              <a:rPr lang="en-US" sz="1200" dirty="0">
                <a:latin typeface="Bahnschrift Light SemiCondensed" pitchFamily="34" charset="0"/>
                <a:cs typeface="Aldhabi" pitchFamily="2" charset="-78"/>
              </a:rPr>
              <a:t> volvulus. Immediate laparotomy reveals the anomaly and allows </a:t>
            </a:r>
            <a:r>
              <a:rPr lang="en-US" sz="1200" dirty="0" err="1">
                <a:latin typeface="Bahnschrift Light SemiCondensed" pitchFamily="34" charset="0"/>
                <a:cs typeface="Aldhabi" pitchFamily="2" charset="-78"/>
              </a:rPr>
              <a:t>derotation</a:t>
            </a:r>
            <a:r>
              <a:rPr lang="en-US" sz="1200" dirty="0">
                <a:latin typeface="Bahnschrift Light SemiCondensed" pitchFamily="34" charset="0"/>
                <a:cs typeface="Aldhabi" pitchFamily="2" charset="-78"/>
              </a:rPr>
              <a:t> of the bowel, assessment of intestinal viability, possible bowel resection, and performance of a Ladd procedure. </a:t>
            </a:r>
            <a:endParaRPr lang="ar-JO" sz="1200" dirty="0">
              <a:latin typeface="Bahnschrift Light SemiCondensed" pitchFamily="34" charset="0"/>
              <a:cs typeface="Aldhabi" pitchFamily="2" charset="-78"/>
            </a:endParaRPr>
          </a:p>
          <a:p>
            <a:endParaRPr lang="en-US" dirty="0"/>
          </a:p>
        </p:txBody>
      </p:sp>
      <p:sp>
        <p:nvSpPr>
          <p:cNvPr id="4" name="Slide Number Placeholder 3"/>
          <p:cNvSpPr>
            <a:spLocks noGrp="1"/>
          </p:cNvSpPr>
          <p:nvPr>
            <p:ph type="sldNum" sz="quarter" idx="10"/>
          </p:nvPr>
        </p:nvSpPr>
        <p:spPr/>
        <p:txBody>
          <a:bodyPr/>
          <a:lstStyle/>
          <a:p>
            <a:fld id="{1755602E-10B1-4828-8CD0-C34AD09477A2}" type="slidenum">
              <a:rPr lang="en-US" smtClean="0"/>
              <a:pPr/>
              <a:t>14</a:t>
            </a:fld>
            <a:endParaRPr lang="en-US"/>
          </a:p>
        </p:txBody>
      </p:sp>
    </p:spTree>
    <p:extLst>
      <p:ext uri="{BB962C8B-B14F-4D97-AF65-F5344CB8AC3E}">
        <p14:creationId xmlns:p14="http://schemas.microsoft.com/office/powerpoint/2010/main" val="3820901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504081-015F-49F2-A470-C6D1C0EDD406}"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AA46-7340-4D2E-B0FE-384C82804AB5}" type="slidenum">
              <a:rPr lang="en-US" smtClean="0"/>
              <a:pPr/>
              <a:t>‹#›</a:t>
            </a:fld>
            <a:endParaRPr lang="en-US"/>
          </a:p>
        </p:txBody>
      </p:sp>
    </p:spTree>
    <p:extLst>
      <p:ext uri="{BB962C8B-B14F-4D97-AF65-F5344CB8AC3E}">
        <p14:creationId xmlns:p14="http://schemas.microsoft.com/office/powerpoint/2010/main" val="278317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504081-015F-49F2-A470-C6D1C0EDD406}"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AA46-7340-4D2E-B0FE-384C82804AB5}" type="slidenum">
              <a:rPr lang="en-US" smtClean="0"/>
              <a:pPr/>
              <a:t>‹#›</a:t>
            </a:fld>
            <a:endParaRPr lang="en-US"/>
          </a:p>
        </p:txBody>
      </p:sp>
    </p:spTree>
    <p:extLst>
      <p:ext uri="{BB962C8B-B14F-4D97-AF65-F5344CB8AC3E}">
        <p14:creationId xmlns:p14="http://schemas.microsoft.com/office/powerpoint/2010/main" val="252452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504081-015F-49F2-A470-C6D1C0EDD406}"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AA46-7340-4D2E-B0FE-384C82804AB5}"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80671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504081-015F-49F2-A470-C6D1C0EDD406}"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AA46-7340-4D2E-B0FE-384C82804AB5}" type="slidenum">
              <a:rPr lang="en-US" smtClean="0"/>
              <a:pPr/>
              <a:t>‹#›</a:t>
            </a:fld>
            <a:endParaRPr lang="en-US"/>
          </a:p>
        </p:txBody>
      </p:sp>
    </p:spTree>
    <p:extLst>
      <p:ext uri="{BB962C8B-B14F-4D97-AF65-F5344CB8AC3E}">
        <p14:creationId xmlns:p14="http://schemas.microsoft.com/office/powerpoint/2010/main" val="95010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504081-015F-49F2-A470-C6D1C0EDD406}"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AA46-7340-4D2E-B0FE-384C82804AB5}"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09454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504081-015F-49F2-A470-C6D1C0EDD406}"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AA46-7340-4D2E-B0FE-384C82804AB5}" type="slidenum">
              <a:rPr lang="en-US" smtClean="0"/>
              <a:pPr/>
              <a:t>‹#›</a:t>
            </a:fld>
            <a:endParaRPr lang="en-US"/>
          </a:p>
        </p:txBody>
      </p:sp>
    </p:spTree>
    <p:extLst>
      <p:ext uri="{BB962C8B-B14F-4D97-AF65-F5344CB8AC3E}">
        <p14:creationId xmlns:p14="http://schemas.microsoft.com/office/powerpoint/2010/main" val="4073580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504081-015F-49F2-A470-C6D1C0EDD406}"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AA46-7340-4D2E-B0FE-384C82804AB5}" type="slidenum">
              <a:rPr lang="en-US" smtClean="0"/>
              <a:pPr/>
              <a:t>‹#›</a:t>
            </a:fld>
            <a:endParaRPr lang="en-US"/>
          </a:p>
        </p:txBody>
      </p:sp>
    </p:spTree>
    <p:extLst>
      <p:ext uri="{BB962C8B-B14F-4D97-AF65-F5344CB8AC3E}">
        <p14:creationId xmlns:p14="http://schemas.microsoft.com/office/powerpoint/2010/main" val="1866138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504081-015F-49F2-A470-C6D1C0EDD406}"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AA46-7340-4D2E-B0FE-384C82804AB5}" type="slidenum">
              <a:rPr lang="en-US" smtClean="0"/>
              <a:pPr/>
              <a:t>‹#›</a:t>
            </a:fld>
            <a:endParaRPr lang="en-US"/>
          </a:p>
        </p:txBody>
      </p:sp>
    </p:spTree>
    <p:extLst>
      <p:ext uri="{BB962C8B-B14F-4D97-AF65-F5344CB8AC3E}">
        <p14:creationId xmlns:p14="http://schemas.microsoft.com/office/powerpoint/2010/main" val="1064000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504081-015F-49F2-A470-C6D1C0EDD406}"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AA46-7340-4D2E-B0FE-384C82804AB5}" type="slidenum">
              <a:rPr lang="en-US" smtClean="0"/>
              <a:pPr/>
              <a:t>‹#›</a:t>
            </a:fld>
            <a:endParaRPr lang="en-US"/>
          </a:p>
        </p:txBody>
      </p:sp>
    </p:spTree>
    <p:extLst>
      <p:ext uri="{BB962C8B-B14F-4D97-AF65-F5344CB8AC3E}">
        <p14:creationId xmlns:p14="http://schemas.microsoft.com/office/powerpoint/2010/main" val="3045796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504081-015F-49F2-A470-C6D1C0EDD406}"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AA46-7340-4D2E-B0FE-384C82804AB5}" type="slidenum">
              <a:rPr lang="en-US" smtClean="0"/>
              <a:pPr/>
              <a:t>‹#›</a:t>
            </a:fld>
            <a:endParaRPr lang="en-US"/>
          </a:p>
        </p:txBody>
      </p:sp>
    </p:spTree>
    <p:extLst>
      <p:ext uri="{BB962C8B-B14F-4D97-AF65-F5344CB8AC3E}">
        <p14:creationId xmlns:p14="http://schemas.microsoft.com/office/powerpoint/2010/main" val="2083630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504081-015F-49F2-A470-C6D1C0EDD406}" type="datetimeFigureOut">
              <a:rPr lang="en-US" smtClean="0"/>
              <a:pPr/>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4AA46-7340-4D2E-B0FE-384C82804AB5}" type="slidenum">
              <a:rPr lang="en-US" smtClean="0"/>
              <a:pPr/>
              <a:t>‹#›</a:t>
            </a:fld>
            <a:endParaRPr lang="en-US"/>
          </a:p>
        </p:txBody>
      </p:sp>
    </p:spTree>
    <p:extLst>
      <p:ext uri="{BB962C8B-B14F-4D97-AF65-F5344CB8AC3E}">
        <p14:creationId xmlns:p14="http://schemas.microsoft.com/office/powerpoint/2010/main" val="4290016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504081-015F-49F2-A470-C6D1C0EDD406}" type="datetimeFigureOut">
              <a:rPr lang="en-US" smtClean="0"/>
              <a:pPr/>
              <a:t>10/1/2023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44AA46-7340-4D2E-B0FE-384C82804AB5}" type="slidenum">
              <a:rPr lang="en-US" smtClean="0"/>
              <a:pPr/>
              <a:t>‹#›</a:t>
            </a:fld>
            <a:endParaRPr lang="en-US"/>
          </a:p>
        </p:txBody>
      </p:sp>
    </p:spTree>
    <p:extLst>
      <p:ext uri="{BB962C8B-B14F-4D97-AF65-F5344CB8AC3E}">
        <p14:creationId xmlns:p14="http://schemas.microsoft.com/office/powerpoint/2010/main" val="701956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504081-015F-49F2-A470-C6D1C0EDD406}" type="datetimeFigureOut">
              <a:rPr lang="en-US" smtClean="0"/>
              <a:pPr/>
              <a:t>10/1/2023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44AA46-7340-4D2E-B0FE-384C82804AB5}" type="slidenum">
              <a:rPr lang="en-US" smtClean="0"/>
              <a:pPr/>
              <a:t>‹#›</a:t>
            </a:fld>
            <a:endParaRPr lang="en-US"/>
          </a:p>
        </p:txBody>
      </p:sp>
    </p:spTree>
    <p:extLst>
      <p:ext uri="{BB962C8B-B14F-4D97-AF65-F5344CB8AC3E}">
        <p14:creationId xmlns:p14="http://schemas.microsoft.com/office/powerpoint/2010/main" val="2157163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04081-015F-49F2-A470-C6D1C0EDD406}" type="datetimeFigureOut">
              <a:rPr lang="en-US" smtClean="0"/>
              <a:pPr/>
              <a:t>10/1/2023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44AA46-7340-4D2E-B0FE-384C82804AB5}" type="slidenum">
              <a:rPr lang="en-US" smtClean="0"/>
              <a:pPr/>
              <a:t>‹#›</a:t>
            </a:fld>
            <a:endParaRPr lang="en-US"/>
          </a:p>
        </p:txBody>
      </p:sp>
    </p:spTree>
    <p:extLst>
      <p:ext uri="{BB962C8B-B14F-4D97-AF65-F5344CB8AC3E}">
        <p14:creationId xmlns:p14="http://schemas.microsoft.com/office/powerpoint/2010/main" val="79244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1504081-015F-49F2-A470-C6D1C0EDD406}" type="datetimeFigureOut">
              <a:rPr lang="en-US" smtClean="0"/>
              <a:pPr/>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4AA46-7340-4D2E-B0FE-384C82804AB5}" type="slidenum">
              <a:rPr lang="en-US" smtClean="0"/>
              <a:pPr/>
              <a:t>‹#›</a:t>
            </a:fld>
            <a:endParaRPr lang="en-US"/>
          </a:p>
        </p:txBody>
      </p:sp>
    </p:spTree>
    <p:extLst>
      <p:ext uri="{BB962C8B-B14F-4D97-AF65-F5344CB8AC3E}">
        <p14:creationId xmlns:p14="http://schemas.microsoft.com/office/powerpoint/2010/main" val="230712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504081-015F-49F2-A470-C6D1C0EDD406}" type="datetimeFigureOut">
              <a:rPr lang="en-US" smtClean="0"/>
              <a:pPr/>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4AA46-7340-4D2E-B0FE-384C82804AB5}" type="slidenum">
              <a:rPr lang="en-US" smtClean="0"/>
              <a:pPr/>
              <a:t>‹#›</a:t>
            </a:fld>
            <a:endParaRPr lang="en-US"/>
          </a:p>
        </p:txBody>
      </p:sp>
    </p:spTree>
    <p:extLst>
      <p:ext uri="{BB962C8B-B14F-4D97-AF65-F5344CB8AC3E}">
        <p14:creationId xmlns:p14="http://schemas.microsoft.com/office/powerpoint/2010/main" val="276238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04081-015F-49F2-A470-C6D1C0EDD406}" type="datetimeFigureOut">
              <a:rPr lang="en-US" smtClean="0"/>
              <a:pPr/>
              <a:t>10/1/2023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744AA46-7340-4D2E-B0FE-384C82804AB5}" type="slidenum">
              <a:rPr lang="en-US" smtClean="0"/>
              <a:pPr/>
              <a:t>‹#›</a:t>
            </a:fld>
            <a:endParaRPr lang="en-US"/>
          </a:p>
        </p:txBody>
      </p:sp>
    </p:spTree>
    <p:extLst>
      <p:ext uri="{BB962C8B-B14F-4D97-AF65-F5344CB8AC3E}">
        <p14:creationId xmlns:p14="http://schemas.microsoft.com/office/powerpoint/2010/main" val="122111695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14136" y="1219200"/>
            <a:ext cx="5981700" cy="762000"/>
          </a:xfrm>
        </p:spPr>
        <p:txBody>
          <a:bodyPr>
            <a:noAutofit/>
          </a:bodyPr>
          <a:lstStyle/>
          <a:p>
            <a:r>
              <a:rPr lang="en-US" sz="3200" b="1" dirty="0">
                <a:solidFill>
                  <a:schemeClr val="tx2">
                    <a:lumMod val="75000"/>
                  </a:schemeClr>
                </a:solidFill>
                <a:latin typeface="Abadi Extra Light" panose="020B0204020104020204" pitchFamily="34" charset="0"/>
              </a:rPr>
              <a:t>P</a:t>
            </a:r>
            <a:r>
              <a:rPr sz="3200" b="1" dirty="0">
                <a:solidFill>
                  <a:schemeClr val="tx2">
                    <a:lumMod val="75000"/>
                  </a:schemeClr>
                </a:solidFill>
                <a:latin typeface="Abadi Extra Light" panose="020B0204020104020204" pitchFamily="34" charset="0"/>
              </a:rPr>
              <a:t>ediatric gastrointestinal bleeding</a:t>
            </a:r>
            <a:endParaRPr lang="en-US" sz="3200" b="1" dirty="0">
              <a:solidFill>
                <a:schemeClr val="tx2">
                  <a:lumMod val="75000"/>
                </a:schemeClr>
              </a:solidFill>
              <a:latin typeface="Abadi Extra Light" panose="020B0204020104020204" pitchFamily="34" charset="0"/>
            </a:endParaRPr>
          </a:p>
        </p:txBody>
      </p:sp>
      <p:sp>
        <p:nvSpPr>
          <p:cNvPr id="3" name="عنوان فرعي 2"/>
          <p:cNvSpPr>
            <a:spLocks noGrp="1"/>
          </p:cNvSpPr>
          <p:nvPr>
            <p:ph type="subTitle" idx="1"/>
          </p:nvPr>
        </p:nvSpPr>
        <p:spPr>
          <a:xfrm>
            <a:off x="1104900" y="3124200"/>
            <a:ext cx="3733800" cy="2286000"/>
          </a:xfrm>
        </p:spPr>
        <p:txBody>
          <a:bodyPr>
            <a:noAutofit/>
          </a:bodyPr>
          <a:lstStyle/>
          <a:p>
            <a:pPr algn="l"/>
            <a:r>
              <a:rPr lang="en-US" sz="2000" b="1" dirty="0">
                <a:solidFill>
                  <a:schemeClr val="tx2"/>
                </a:solidFill>
                <a:latin typeface="Abadi Extra Light" panose="020B0204020104020204" pitchFamily="34" charset="0"/>
              </a:rPr>
              <a:t>Nada </a:t>
            </a:r>
            <a:r>
              <a:rPr lang="en-US" sz="2000" b="1" dirty="0" err="1">
                <a:solidFill>
                  <a:schemeClr val="tx2"/>
                </a:solidFill>
                <a:latin typeface="Abadi Extra Light" panose="020B0204020104020204" pitchFamily="34" charset="0"/>
              </a:rPr>
              <a:t>Hamadneh</a:t>
            </a:r>
            <a:endParaRPr lang="en-US" sz="2000" b="1" dirty="0">
              <a:solidFill>
                <a:schemeClr val="tx2"/>
              </a:solidFill>
              <a:latin typeface="Abadi Extra Light" panose="020B0204020104020204" pitchFamily="34" charset="0"/>
            </a:endParaRPr>
          </a:p>
          <a:p>
            <a:pPr algn="l"/>
            <a:r>
              <a:rPr lang="en-US" sz="2000" b="1" dirty="0">
                <a:solidFill>
                  <a:schemeClr val="tx2"/>
                </a:solidFill>
                <a:latin typeface="Abadi Extra Light" panose="020B0204020104020204" pitchFamily="34" charset="0"/>
              </a:rPr>
              <a:t>Ayah </a:t>
            </a:r>
            <a:r>
              <a:rPr lang="en-US" sz="2000" b="1" dirty="0" err="1">
                <a:solidFill>
                  <a:schemeClr val="tx2"/>
                </a:solidFill>
                <a:latin typeface="Abadi Extra Light" panose="020B0204020104020204" pitchFamily="34" charset="0"/>
              </a:rPr>
              <a:t>Naimat</a:t>
            </a:r>
            <a:endParaRPr lang="en-US" sz="2000" b="1" dirty="0">
              <a:solidFill>
                <a:schemeClr val="tx2"/>
              </a:solidFill>
              <a:latin typeface="Abadi Extra Light" panose="020B0204020104020204" pitchFamily="34" charset="0"/>
            </a:endParaRPr>
          </a:p>
          <a:p>
            <a:pPr algn="l"/>
            <a:r>
              <a:rPr lang="en-US" sz="2000" b="1" dirty="0">
                <a:solidFill>
                  <a:schemeClr val="tx2"/>
                </a:solidFill>
                <a:latin typeface="Abadi Extra Light" panose="020B0204020104020204" pitchFamily="34" charset="0"/>
              </a:rPr>
              <a:t>Waed Ismael</a:t>
            </a:r>
          </a:p>
          <a:p>
            <a:pPr algn="l"/>
            <a:r>
              <a:rPr lang="en-US" sz="2000" b="1" dirty="0">
                <a:solidFill>
                  <a:schemeClr val="tx2"/>
                </a:solidFill>
                <a:latin typeface="Abadi Extra Light" panose="020B0204020104020204" pitchFamily="34" charset="0"/>
              </a:rPr>
              <a:t>Ayah Al-</a:t>
            </a:r>
            <a:r>
              <a:rPr lang="en-US" sz="2000" b="1" dirty="0" err="1">
                <a:solidFill>
                  <a:schemeClr val="tx2"/>
                </a:solidFill>
                <a:latin typeface="Abadi Extra Light" panose="020B0204020104020204" pitchFamily="34" charset="0"/>
              </a:rPr>
              <a:t>Qaisi</a:t>
            </a:r>
            <a:endParaRPr lang="en-US" sz="2000" b="1" dirty="0">
              <a:solidFill>
                <a:schemeClr val="tx2"/>
              </a:solidFill>
              <a:latin typeface="Abadi Extra Light" panose="020B0204020104020204" pitchFamily="34" charset="0"/>
            </a:endParaRPr>
          </a:p>
          <a:p>
            <a:pPr algn="l"/>
            <a:r>
              <a:rPr lang="en-US" sz="2000" b="1" dirty="0">
                <a:solidFill>
                  <a:schemeClr val="tx2"/>
                </a:solidFill>
                <a:latin typeface="Abadi Extra Light" panose="020B0204020104020204" pitchFamily="34" charset="0"/>
              </a:rPr>
              <a:t>Maha Qudah</a:t>
            </a:r>
          </a:p>
          <a:p>
            <a:pPr algn="l"/>
            <a:r>
              <a:rPr lang="en-US" sz="2000" b="1" dirty="0">
                <a:solidFill>
                  <a:schemeClr val="tx2"/>
                </a:solidFill>
                <a:latin typeface="Abadi Extra Light" panose="020B0204020104020204" pitchFamily="34" charset="0"/>
              </a:rPr>
              <a:t>Lana </a:t>
            </a:r>
            <a:r>
              <a:rPr lang="en-US" sz="2000" b="1" dirty="0" err="1">
                <a:solidFill>
                  <a:schemeClr val="tx2"/>
                </a:solidFill>
                <a:latin typeface="Abadi Extra Light" panose="020B0204020104020204" pitchFamily="34" charset="0"/>
              </a:rPr>
              <a:t>Mhadeen</a:t>
            </a:r>
            <a:endParaRPr lang="en-US" sz="2000" b="1" dirty="0">
              <a:solidFill>
                <a:schemeClr val="tx2"/>
              </a:solidFill>
              <a:latin typeface="Abadi Extra Light" panose="020B0204020104020204" pitchFamily="34" charset="0"/>
            </a:endParaRPr>
          </a:p>
          <a:p>
            <a:pPr algn="l"/>
            <a:r>
              <a:rPr lang="en-US" sz="2000" b="1" dirty="0">
                <a:solidFill>
                  <a:schemeClr val="tx2"/>
                </a:solidFill>
                <a:latin typeface="Abadi Extra Light" panose="020B0204020104020204" pitchFamily="34" charset="0"/>
              </a:rPr>
              <a:t>Rana Hisham</a:t>
            </a:r>
          </a:p>
        </p:txBody>
      </p:sp>
      <p:sp>
        <p:nvSpPr>
          <p:cNvPr id="5" name="Rectangle 4">
            <a:extLst>
              <a:ext uri="{FF2B5EF4-FFF2-40B4-BE49-F238E27FC236}">
                <a16:creationId xmlns:a16="http://schemas.microsoft.com/office/drawing/2014/main" id="{6EEBEC52-5503-AA67-B948-0FB3CC661669}"/>
              </a:ext>
            </a:extLst>
          </p:cNvPr>
          <p:cNvSpPr/>
          <p:nvPr/>
        </p:nvSpPr>
        <p:spPr>
          <a:xfrm>
            <a:off x="4953000" y="3124200"/>
            <a:ext cx="2895600" cy="1447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Dr. Baker </a:t>
            </a:r>
            <a:r>
              <a:rPr lang="en-US" dirty="0" err="1">
                <a:solidFill>
                  <a:schemeClr val="tx2"/>
                </a:solidFill>
              </a:rPr>
              <a:t>Rawashdeh</a:t>
            </a:r>
            <a:endParaRPr lang="en-US"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a:spLocks noGrp="1"/>
          </p:cNvSpPr>
          <p:nvPr>
            <p:ph type="title"/>
          </p:nvPr>
        </p:nvSpPr>
        <p:spPr>
          <a:xfrm>
            <a:off x="533400" y="304800"/>
            <a:ext cx="7680960" cy="1371600"/>
          </a:xfrm>
        </p:spPr>
        <p:txBody>
          <a:bodyPr>
            <a:normAutofit fontScale="90000"/>
          </a:bodyPr>
          <a:lstStyle/>
          <a:p>
            <a:r>
              <a:rPr lang="en-US" sz="4800" b="1" dirty="0">
                <a:solidFill>
                  <a:schemeClr val="accent1"/>
                </a:solidFill>
                <a:latin typeface="+mn-lt"/>
              </a:rPr>
              <a:t>Neonate ( lower bleeding ) </a:t>
            </a:r>
          </a:p>
        </p:txBody>
      </p:sp>
      <p:sp>
        <p:nvSpPr>
          <p:cNvPr id="4" name="عنصر نائب للمحتوى 2"/>
          <p:cNvSpPr>
            <a:spLocks noGrp="1"/>
          </p:cNvSpPr>
          <p:nvPr>
            <p:ph idx="1"/>
          </p:nvPr>
        </p:nvSpPr>
        <p:spPr>
          <a:xfrm>
            <a:off x="609600" y="1453733"/>
            <a:ext cx="7772400" cy="4572000"/>
          </a:xfrm>
        </p:spPr>
        <p:txBody>
          <a:bodyPr>
            <a:noAutofit/>
          </a:bodyPr>
          <a:lstStyle/>
          <a:p>
            <a:pPr algn="l">
              <a:buNone/>
            </a:pPr>
            <a:r>
              <a:rPr lang="en-US" sz="3200" b="1" u="sng" dirty="0">
                <a:solidFill>
                  <a:schemeClr val="accent1"/>
                </a:solidFill>
                <a:cs typeface="Aldhabi" pitchFamily="2" charset="-78"/>
              </a:rPr>
              <a:t>2- Necrotizing enterocolitis (NEC)</a:t>
            </a:r>
          </a:p>
          <a:p>
            <a:r>
              <a:rPr lang="en-US" sz="1600" dirty="0">
                <a:latin typeface="Bahnschrift SemiLight" pitchFamily="34" charset="0"/>
                <a:cs typeface="Aldhabi" pitchFamily="2" charset="-78"/>
              </a:rPr>
              <a:t>1 – 5 % of neonates in </a:t>
            </a:r>
            <a:r>
              <a:rPr lang="en-US" sz="1600" dirty="0">
                <a:solidFill>
                  <a:srgbClr val="FF0000"/>
                </a:solidFill>
                <a:latin typeface="Bahnschrift SemiLight" pitchFamily="34" charset="0"/>
                <a:cs typeface="Aldhabi" pitchFamily="2" charset="-78"/>
              </a:rPr>
              <a:t>NICU</a:t>
            </a:r>
          </a:p>
          <a:p>
            <a:r>
              <a:rPr lang="en-US" sz="1600" dirty="0">
                <a:latin typeface="Bahnschrift SemiLight" pitchFamily="34" charset="0"/>
                <a:cs typeface="Aldhabi" pitchFamily="2" charset="-78"/>
              </a:rPr>
              <a:t>It usually develops in 2-3 weeks after birth, more in </a:t>
            </a:r>
            <a:r>
              <a:rPr lang="en-US" sz="1600" dirty="0" err="1">
                <a:solidFill>
                  <a:srgbClr val="FF0000"/>
                </a:solidFill>
                <a:latin typeface="Bahnschrift SemiLight" pitchFamily="34" charset="0"/>
                <a:cs typeface="Aldhabi" pitchFamily="2" charset="-78"/>
              </a:rPr>
              <a:t>prematures</a:t>
            </a:r>
            <a:r>
              <a:rPr lang="en-US" sz="1600" dirty="0">
                <a:latin typeface="Bahnschrift SemiLight" pitchFamily="34" charset="0"/>
                <a:cs typeface="Aldhabi" pitchFamily="2" charset="-78"/>
              </a:rPr>
              <a:t> and LBW</a:t>
            </a:r>
          </a:p>
          <a:p>
            <a:endParaRPr lang="en-US" sz="1600" dirty="0">
              <a:latin typeface="Bahnschrift SemiLight" pitchFamily="34" charset="0"/>
              <a:cs typeface="Aldhabi" pitchFamily="2" charset="-78"/>
            </a:endParaRPr>
          </a:p>
          <a:p>
            <a:r>
              <a:rPr lang="en-US" sz="1600" dirty="0">
                <a:latin typeface="Bahnschrift SemiLight" pitchFamily="34" charset="0"/>
                <a:cs typeface="Aldhabi" pitchFamily="2" charset="-78"/>
              </a:rPr>
              <a:t>10% in term babies</a:t>
            </a:r>
          </a:p>
          <a:p>
            <a:pPr marL="0" indent="0">
              <a:buNone/>
            </a:pPr>
            <a:endParaRPr lang="en-US" sz="1600" dirty="0">
              <a:latin typeface="Bahnschrift SemiLight" pitchFamily="34" charset="0"/>
              <a:cs typeface="Aldhabi" pitchFamily="2" charset="-78"/>
            </a:endParaRPr>
          </a:p>
          <a:p>
            <a:r>
              <a:rPr lang="en-US" sz="1600" dirty="0">
                <a:latin typeface="Bahnschrift SemiLight" pitchFamily="34" charset="0"/>
                <a:cs typeface="Aldhabi" pitchFamily="2" charset="-78"/>
              </a:rPr>
              <a:t>The terminal ilium is usually involved</a:t>
            </a:r>
          </a:p>
          <a:p>
            <a:pPr marL="0" indent="0">
              <a:buNone/>
            </a:pPr>
            <a:endParaRPr lang="en-US" sz="1600" dirty="0">
              <a:latin typeface="Bahnschrift SemiLight" pitchFamily="34" charset="0"/>
              <a:cs typeface="Aldhabi" pitchFamily="2" charset="-78"/>
            </a:endParaRPr>
          </a:p>
          <a:p>
            <a:r>
              <a:rPr lang="en-US" sz="1600" dirty="0">
                <a:latin typeface="Bahnschrift SemiLight" pitchFamily="34" charset="0"/>
                <a:cs typeface="Aldhabi" pitchFamily="2" charset="-78"/>
              </a:rPr>
              <a:t>The triad of: intestinal </a:t>
            </a:r>
            <a:r>
              <a:rPr lang="en-US" sz="1600" dirty="0">
                <a:solidFill>
                  <a:srgbClr val="FF0000"/>
                </a:solidFill>
                <a:latin typeface="Bahnschrift SemiLight" pitchFamily="34" charset="0"/>
                <a:cs typeface="Aldhabi" pitchFamily="2" charset="-78"/>
              </a:rPr>
              <a:t>ischemia</a:t>
            </a:r>
            <a:r>
              <a:rPr lang="en-US" sz="1600" dirty="0">
                <a:latin typeface="Bahnschrift SemiLight" pitchFamily="34" charset="0"/>
                <a:cs typeface="Aldhabi" pitchFamily="2" charset="-78"/>
              </a:rPr>
              <a:t>, </a:t>
            </a:r>
            <a:r>
              <a:rPr lang="en-US" sz="1600" dirty="0">
                <a:solidFill>
                  <a:srgbClr val="FF0000"/>
                </a:solidFill>
                <a:latin typeface="Bahnschrift SemiLight" pitchFamily="34" charset="0"/>
                <a:cs typeface="Aldhabi" pitchFamily="2" charset="-78"/>
              </a:rPr>
              <a:t>enteral</a:t>
            </a:r>
            <a:r>
              <a:rPr lang="en-US" sz="1600" dirty="0">
                <a:latin typeface="Bahnschrift SemiLight" pitchFamily="34" charset="0"/>
                <a:cs typeface="Aldhabi" pitchFamily="2" charset="-78"/>
              </a:rPr>
              <a:t> nutrition and bacterial </a:t>
            </a:r>
            <a:r>
              <a:rPr lang="en-US" sz="1600" dirty="0">
                <a:solidFill>
                  <a:srgbClr val="FF0000"/>
                </a:solidFill>
                <a:latin typeface="Bahnschrift SemiLight" pitchFamily="34" charset="0"/>
                <a:cs typeface="Aldhabi" pitchFamily="2" charset="-78"/>
              </a:rPr>
              <a:t>translocation</a:t>
            </a:r>
            <a:r>
              <a:rPr lang="en-US" sz="1600" dirty="0">
                <a:latin typeface="Bahnschrift SemiLight" pitchFamily="34" charset="0"/>
                <a:cs typeface="Aldhabi" pitchFamily="2" charset="-78"/>
              </a:rPr>
              <a:t> has been linked to NEC</a:t>
            </a:r>
          </a:p>
          <a:p>
            <a:pPr marL="0" indent="0">
              <a:buNone/>
            </a:pPr>
            <a:endParaRPr lang="en-US" sz="1600" dirty="0">
              <a:latin typeface="Bahnschrift SemiLight" pitchFamily="34" charset="0"/>
              <a:cs typeface="Aldhabi" pitchFamily="2" charset="-78"/>
            </a:endParaRPr>
          </a:p>
          <a:p>
            <a:r>
              <a:rPr lang="en-US" sz="1600" dirty="0">
                <a:latin typeface="Bahnschrift SemiLight" pitchFamily="34" charset="0"/>
                <a:cs typeface="Aldhabi" pitchFamily="2" charset="-78"/>
              </a:rPr>
              <a:t>After initiation with enteral feeding, less with human milk</a:t>
            </a:r>
          </a:p>
          <a:p>
            <a:endParaRPr lang="en-US" sz="3200" dirty="0">
              <a:latin typeface="Bahnschrift SemiLight" pitchFamily="34" charset="0"/>
              <a:cs typeface="Aldhabi"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914400" y="36095"/>
            <a:ext cx="7772400" cy="1143000"/>
          </a:xfrm>
        </p:spPr>
        <p:txBody>
          <a:bodyPr>
            <a:normAutofit fontScale="90000"/>
          </a:bodyPr>
          <a:lstStyle/>
          <a:p>
            <a:r>
              <a:rPr lang="en-US" sz="4800" b="1" dirty="0">
                <a:solidFill>
                  <a:schemeClr val="accent1"/>
                </a:solidFill>
                <a:latin typeface="+mn-lt"/>
              </a:rPr>
              <a:t>Neonate ( lower bleeding ) </a:t>
            </a:r>
          </a:p>
        </p:txBody>
      </p:sp>
      <p:sp>
        <p:nvSpPr>
          <p:cNvPr id="3" name="عنصر نائب للمحتوى 2"/>
          <p:cNvSpPr>
            <a:spLocks noGrp="1"/>
          </p:cNvSpPr>
          <p:nvPr>
            <p:ph idx="1"/>
          </p:nvPr>
        </p:nvSpPr>
        <p:spPr>
          <a:xfrm>
            <a:off x="533400" y="1066800"/>
            <a:ext cx="7772400" cy="4572000"/>
          </a:xfrm>
        </p:spPr>
        <p:txBody>
          <a:bodyPr>
            <a:normAutofit fontScale="62500" lnSpcReduction="20000"/>
          </a:bodyPr>
          <a:lstStyle/>
          <a:p>
            <a:pPr>
              <a:buNone/>
            </a:pPr>
            <a:r>
              <a:rPr lang="en-US" sz="2800" b="1" u="sng" dirty="0">
                <a:solidFill>
                  <a:schemeClr val="accent1"/>
                </a:solidFill>
                <a:cs typeface="Aldhabi" pitchFamily="2" charset="-78"/>
              </a:rPr>
              <a:t>2- Necrotizing </a:t>
            </a:r>
            <a:r>
              <a:rPr lang="en-US" sz="2800" b="1" u="sng" dirty="0" err="1">
                <a:solidFill>
                  <a:schemeClr val="accent1"/>
                </a:solidFill>
                <a:cs typeface="Aldhabi" pitchFamily="2" charset="-78"/>
              </a:rPr>
              <a:t>enterocolitis</a:t>
            </a:r>
            <a:r>
              <a:rPr lang="en-US" sz="2800" b="1" u="sng" dirty="0">
                <a:solidFill>
                  <a:schemeClr val="accent1"/>
                </a:solidFill>
                <a:cs typeface="Aldhabi" pitchFamily="2" charset="-78"/>
              </a:rPr>
              <a:t> (NEC)</a:t>
            </a:r>
            <a:endParaRPr lang="en-US" sz="2800" b="1" u="sng" dirty="0">
              <a:latin typeface="Bahnschrift SemiLight" pitchFamily="34" charset="0"/>
              <a:cs typeface="Aldhabi" pitchFamily="2" charset="-78"/>
            </a:endParaRPr>
          </a:p>
          <a:p>
            <a:pPr>
              <a:buNone/>
            </a:pPr>
            <a:endParaRPr lang="en-US" sz="2800" b="1" u="sng" dirty="0">
              <a:latin typeface="Bahnschrift SemiLight" pitchFamily="34" charset="0"/>
              <a:cs typeface="Aldhabi" pitchFamily="2" charset="-78"/>
            </a:endParaRPr>
          </a:p>
          <a:p>
            <a:pPr>
              <a:buNone/>
            </a:pPr>
            <a:r>
              <a:rPr lang="en-US" sz="2800" b="1" u="sng" dirty="0">
                <a:latin typeface="Bahnschrift SemiLight" pitchFamily="34" charset="0"/>
                <a:cs typeface="Aldhabi" pitchFamily="2" charset="-78"/>
              </a:rPr>
              <a:t>Symptoms: </a:t>
            </a:r>
            <a:r>
              <a:rPr lang="en-US" sz="2800" dirty="0">
                <a:latin typeface="Bahnschrift SemiLight" pitchFamily="34" charset="0"/>
                <a:cs typeface="Aldhabi" pitchFamily="2" charset="-78"/>
              </a:rPr>
              <a:t>abdominal distension, poor feeding, vomiting, diarrhea, apnea and temperature instability, frank or occult bloody stools, and systemic manifestation as hypotension</a:t>
            </a:r>
          </a:p>
          <a:p>
            <a:pPr>
              <a:buNone/>
            </a:pPr>
            <a:endParaRPr lang="en-US" sz="2800" b="1" u="sng" dirty="0">
              <a:latin typeface="Bahnschrift SemiLight" pitchFamily="34" charset="0"/>
              <a:cs typeface="Aldhabi" pitchFamily="2" charset="-78"/>
            </a:endParaRPr>
          </a:p>
          <a:p>
            <a:pPr>
              <a:buNone/>
            </a:pPr>
            <a:r>
              <a:rPr lang="en-US" sz="2800" b="1" u="sng" dirty="0">
                <a:latin typeface="Bahnschrift SemiLight" pitchFamily="34" charset="0"/>
                <a:cs typeface="Aldhabi" pitchFamily="2" charset="-78"/>
              </a:rPr>
              <a:t>Examination </a:t>
            </a:r>
            <a:r>
              <a:rPr lang="en-US" sz="2800" dirty="0">
                <a:latin typeface="Bahnschrift SemiLight" pitchFamily="34" charset="0"/>
                <a:cs typeface="Aldhabi" pitchFamily="2" charset="-78"/>
              </a:rPr>
              <a:t>: abdominal distension, tenderness, and possible RLQ mass and erythema and edema of anterior abdominal wall</a:t>
            </a:r>
          </a:p>
          <a:p>
            <a:pPr>
              <a:buNone/>
            </a:pPr>
            <a:endParaRPr lang="en-US" sz="2800" b="1" u="sng" dirty="0">
              <a:latin typeface="Bahnschrift SemiLight" pitchFamily="34" charset="0"/>
              <a:cs typeface="Aldhabi" pitchFamily="2" charset="-78"/>
            </a:endParaRPr>
          </a:p>
          <a:p>
            <a:pPr>
              <a:buNone/>
            </a:pPr>
            <a:r>
              <a:rPr lang="en-US" sz="2800" b="1" u="sng" dirty="0">
                <a:latin typeface="Bahnschrift SemiLight" pitchFamily="34" charset="0"/>
                <a:cs typeface="Aldhabi" pitchFamily="2" charset="-78"/>
              </a:rPr>
              <a:t>Radiological Findings</a:t>
            </a:r>
            <a:r>
              <a:rPr lang="en-US" sz="2800" dirty="0">
                <a:latin typeface="Bahnschrift SemiLight" pitchFamily="34" charset="0"/>
                <a:cs typeface="Aldhabi" pitchFamily="2" charset="-78"/>
              </a:rPr>
              <a:t>: </a:t>
            </a:r>
            <a:r>
              <a:rPr lang="en-US" sz="2800" dirty="0" err="1">
                <a:solidFill>
                  <a:srgbClr val="FF0000"/>
                </a:solidFill>
                <a:latin typeface="Bahnschrift SemiLight" pitchFamily="34" charset="0"/>
                <a:cs typeface="Aldhabi" pitchFamily="2" charset="-78"/>
              </a:rPr>
              <a:t>Pnuematosis</a:t>
            </a:r>
            <a:r>
              <a:rPr lang="en-US" sz="2800" dirty="0">
                <a:solidFill>
                  <a:srgbClr val="FF0000"/>
                </a:solidFill>
                <a:latin typeface="Bahnschrift SemiLight" pitchFamily="34" charset="0"/>
                <a:cs typeface="Aldhabi" pitchFamily="2" charset="-78"/>
              </a:rPr>
              <a:t> </a:t>
            </a:r>
            <a:r>
              <a:rPr lang="en-US" sz="2800" dirty="0" err="1">
                <a:solidFill>
                  <a:srgbClr val="FF0000"/>
                </a:solidFill>
                <a:latin typeface="Bahnschrift SemiLight" pitchFamily="34" charset="0"/>
                <a:cs typeface="Aldhabi" pitchFamily="2" charset="-78"/>
              </a:rPr>
              <a:t>intestinalis</a:t>
            </a:r>
            <a:r>
              <a:rPr lang="en-US" sz="2800" dirty="0">
                <a:latin typeface="Bahnschrift SemiLight" pitchFamily="34" charset="0"/>
                <a:cs typeface="Aldhabi" pitchFamily="2" charset="-78"/>
              </a:rPr>
              <a:t>, portal vein gas is a sign of severe disease, and </a:t>
            </a:r>
            <a:r>
              <a:rPr lang="en-US" sz="2800" dirty="0" err="1">
                <a:latin typeface="Bahnschrift SemiLight" pitchFamily="34" charset="0"/>
                <a:cs typeface="Aldhabi" pitchFamily="2" charset="-78"/>
              </a:rPr>
              <a:t>pneumoperitonium</a:t>
            </a:r>
            <a:r>
              <a:rPr lang="en-US" sz="2800" dirty="0">
                <a:latin typeface="Bahnschrift SemiLight" pitchFamily="34" charset="0"/>
                <a:cs typeface="Aldhabi" pitchFamily="2" charset="-78"/>
              </a:rPr>
              <a:t> if bowel perforated</a:t>
            </a:r>
          </a:p>
          <a:p>
            <a:pPr>
              <a:buNone/>
            </a:pPr>
            <a:endParaRPr lang="en-US" sz="2800" dirty="0">
              <a:latin typeface="Bahnschrift SemiLight" pitchFamily="34" charset="0"/>
              <a:cs typeface="Aldhabi" pitchFamily="2" charset="-78"/>
            </a:endParaRPr>
          </a:p>
          <a:p>
            <a:pPr>
              <a:buNone/>
            </a:pPr>
            <a:r>
              <a:rPr lang="en-US" sz="2900" b="1" u="sng" dirty="0">
                <a:latin typeface="Bahnschrift SemiLight" pitchFamily="34" charset="0"/>
                <a:cs typeface="Aldhabi" pitchFamily="2" charset="-78"/>
              </a:rPr>
              <a:t>Treatment: </a:t>
            </a:r>
            <a:r>
              <a:rPr lang="en-US" sz="2800" dirty="0">
                <a:latin typeface="Bahnschrift SemiLight" pitchFamily="34" charset="0"/>
                <a:cs typeface="Aldhabi" pitchFamily="2" charset="-78"/>
              </a:rPr>
              <a:t>NPO, NG tube, broad spectrum antibiotic, correction of electrolytes and metabolic acidosis, and possible surgical intervention</a:t>
            </a:r>
            <a:endParaRPr lang="ar-JO" sz="2800" dirty="0">
              <a:latin typeface="Bahnschrift SemiLight" pitchFamily="34" charset="0"/>
              <a:cs typeface="Aldhabi" pitchFamily="2" charset="-78"/>
            </a:endParaRPr>
          </a:p>
          <a:p>
            <a:endParaRPr lang="en-US" sz="2800" dirty="0">
              <a:latin typeface="Bahnschrift SemiLight" pitchFamily="34" charset="0"/>
              <a:cs typeface="Aldhabi"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prod-images-static.radiopaedia.org/images/1439225/6dc15c5a4e5e08a5aa2f1a1153a07c_big_gallery.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53" y="274638"/>
            <a:ext cx="4648200" cy="6000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rod-images-static.radiopaedia.org/images/25259/2d7484d3f2893eb055fd4dc6731c48_jumbo.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86588"/>
            <a:ext cx="3962400" cy="600075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6172200" y="1447800"/>
            <a:ext cx="3048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38200" y="1981200"/>
            <a:ext cx="9144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
            <a:ext cx="7620000" cy="2233863"/>
          </a:xfrm>
        </p:spPr>
        <p:txBody>
          <a:bodyPr>
            <a:normAutofit fontScale="90000"/>
          </a:bodyPr>
          <a:lstStyle/>
          <a:p>
            <a:br>
              <a:rPr lang="en-US" b="1" u="sng" dirty="0">
                <a:solidFill>
                  <a:schemeClr val="accent1"/>
                </a:solidFill>
                <a:latin typeface="+mn-lt"/>
              </a:rPr>
            </a:br>
            <a:br>
              <a:rPr lang="en-US" b="1" u="sng" dirty="0">
                <a:solidFill>
                  <a:schemeClr val="accent1"/>
                </a:solidFill>
                <a:latin typeface="+mn-lt"/>
              </a:rPr>
            </a:br>
            <a:br>
              <a:rPr lang="en-US" b="1" u="sng" dirty="0">
                <a:solidFill>
                  <a:schemeClr val="accent1"/>
                </a:solidFill>
                <a:latin typeface="+mn-lt"/>
              </a:rPr>
            </a:br>
            <a:r>
              <a:rPr lang="en-US" b="1" u="sng" dirty="0">
                <a:solidFill>
                  <a:schemeClr val="accent1"/>
                </a:solidFill>
                <a:latin typeface="+mn-lt"/>
              </a:rPr>
              <a:t>3- Malrotation with </a:t>
            </a:r>
            <a:r>
              <a:rPr lang="en-US" b="1" u="sng" dirty="0" err="1">
                <a:solidFill>
                  <a:schemeClr val="accent1"/>
                </a:solidFill>
                <a:latin typeface="+mn-lt"/>
              </a:rPr>
              <a:t>midgut</a:t>
            </a:r>
            <a:r>
              <a:rPr lang="en-US" b="1" u="sng" dirty="0">
                <a:solidFill>
                  <a:schemeClr val="accent1"/>
                </a:solidFill>
                <a:latin typeface="+mn-lt"/>
              </a:rPr>
              <a:t> volvulus </a:t>
            </a:r>
          </a:p>
        </p:txBody>
      </p:sp>
      <p:sp>
        <p:nvSpPr>
          <p:cNvPr id="3" name="عنصر نائب للمحتوى 2"/>
          <p:cNvSpPr>
            <a:spLocks noGrp="1"/>
          </p:cNvSpPr>
          <p:nvPr>
            <p:ph idx="1"/>
          </p:nvPr>
        </p:nvSpPr>
        <p:spPr>
          <a:xfrm>
            <a:off x="279400" y="1349117"/>
            <a:ext cx="7772400" cy="4572000"/>
          </a:xfrm>
        </p:spPr>
        <p:txBody>
          <a:bodyPr>
            <a:normAutofit fontScale="92500" lnSpcReduction="10000"/>
          </a:bodyPr>
          <a:lstStyle/>
          <a:p>
            <a:pPr marL="0" indent="0">
              <a:buNone/>
            </a:pPr>
            <a:endParaRPr lang="en-US" sz="2800" dirty="0">
              <a:latin typeface="Bahnschrift Light SemiCondensed" pitchFamily="34" charset="0"/>
            </a:endParaRPr>
          </a:p>
          <a:p>
            <a:endParaRPr lang="en-US" sz="2800" dirty="0">
              <a:latin typeface="Bahnschrift Light SemiCondensed" pitchFamily="34" charset="0"/>
            </a:endParaRPr>
          </a:p>
          <a:p>
            <a:pPr marL="0" indent="0">
              <a:buNone/>
            </a:pPr>
            <a:r>
              <a:rPr lang="en-US" sz="2800" dirty="0">
                <a:latin typeface="Abadi Extra Light" panose="020B0204020104020204" pitchFamily="34" charset="0"/>
              </a:rPr>
              <a:t>By 12</a:t>
            </a:r>
            <a:r>
              <a:rPr lang="en-US" sz="2800" baseline="30000" dirty="0">
                <a:latin typeface="Abadi Extra Light" panose="020B0204020104020204" pitchFamily="34" charset="0"/>
              </a:rPr>
              <a:t>th</a:t>
            </a:r>
            <a:r>
              <a:rPr lang="en-US" sz="2800" dirty="0">
                <a:latin typeface="Abadi Extra Light" panose="020B0204020104020204" pitchFamily="34" charset="0"/>
              </a:rPr>
              <a:t> week of gestation , the </a:t>
            </a:r>
            <a:r>
              <a:rPr lang="en-US" sz="2800" dirty="0" err="1">
                <a:latin typeface="Abadi Extra Light" panose="020B0204020104020204" pitchFamily="34" charset="0"/>
              </a:rPr>
              <a:t>midgut</a:t>
            </a:r>
            <a:r>
              <a:rPr lang="en-US" sz="2800" dirty="0">
                <a:latin typeface="Abadi Extra Light" panose="020B0204020104020204" pitchFamily="34" charset="0"/>
              </a:rPr>
              <a:t> has returned to the fetal abdomen from the extraembryonic coelom and has begun rotating counterclockwise around the superior mesenteric artery axis . In </a:t>
            </a:r>
            <a:r>
              <a:rPr lang="en-US" sz="2800" dirty="0" err="1">
                <a:latin typeface="Abadi Extra Light" panose="020B0204020104020204" pitchFamily="34" charset="0"/>
              </a:rPr>
              <a:t>malrotation</a:t>
            </a:r>
            <a:r>
              <a:rPr lang="en-US" sz="2800" dirty="0">
                <a:latin typeface="Abadi Extra Light" panose="020B0204020104020204" pitchFamily="34" charset="0"/>
              </a:rPr>
              <a:t> this process fails and predispose to </a:t>
            </a:r>
            <a:r>
              <a:rPr lang="en-US" sz="2800" dirty="0" err="1">
                <a:latin typeface="Abadi Extra Light" panose="020B0204020104020204" pitchFamily="34" charset="0"/>
              </a:rPr>
              <a:t>midgut</a:t>
            </a:r>
            <a:r>
              <a:rPr lang="en-US" sz="2800" dirty="0">
                <a:latin typeface="Abadi Extra Light" panose="020B0204020104020204" pitchFamily="34" charset="0"/>
              </a:rPr>
              <a:t> volvulus: </a:t>
            </a:r>
          </a:p>
          <a:p>
            <a:pPr marL="514350" indent="-514350">
              <a:buFont typeface="+mj-lt"/>
              <a:buAutoNum type="arabicPeriod"/>
            </a:pPr>
            <a:r>
              <a:rPr lang="en-US" sz="2800" dirty="0" err="1">
                <a:latin typeface="Abadi Extra Light" panose="020B0204020104020204" pitchFamily="34" charset="0"/>
              </a:rPr>
              <a:t>duodenojejunal</a:t>
            </a:r>
            <a:r>
              <a:rPr lang="en-US" sz="2800" dirty="0">
                <a:latin typeface="Abadi Extra Light" panose="020B0204020104020204" pitchFamily="34" charset="0"/>
              </a:rPr>
              <a:t> flexure lies to the right of the midline </a:t>
            </a:r>
          </a:p>
          <a:p>
            <a:pPr marL="514350" indent="-514350">
              <a:buFont typeface="+mj-lt"/>
              <a:buAutoNum type="arabicPeriod"/>
            </a:pPr>
            <a:r>
              <a:rPr lang="en-US" sz="2800" dirty="0" err="1">
                <a:latin typeface="Abadi Extra Light" panose="020B0204020104020204" pitchFamily="34" charset="0"/>
              </a:rPr>
              <a:t>Ceacum</a:t>
            </a:r>
            <a:r>
              <a:rPr lang="en-US" sz="2800" dirty="0">
                <a:latin typeface="Abadi Extra Light" panose="020B0204020104020204" pitchFamily="34" charset="0"/>
              </a:rPr>
              <a:t> is central </a:t>
            </a:r>
          </a:p>
          <a:p>
            <a:pPr marL="514350" indent="-514350">
              <a:buFont typeface="+mj-lt"/>
              <a:buAutoNum type="arabicPeriod"/>
            </a:pPr>
            <a:r>
              <a:rPr lang="en-US" sz="2800" dirty="0">
                <a:latin typeface="Abadi Extra Light" panose="020B0204020104020204" pitchFamily="34" charset="0"/>
              </a:rPr>
              <a:t>Narrow base for the small bowel mesentery </a:t>
            </a:r>
          </a:p>
          <a:p>
            <a:pPr>
              <a:buNone/>
            </a:pPr>
            <a:endParaRPr lang="en-US" sz="2800" dirty="0">
              <a:latin typeface="Abadi Extra Light" panose="020B0204020104020204" pitchFamily="34" charset="0"/>
            </a:endParaRPr>
          </a:p>
          <a:p>
            <a:pPr marL="0" indent="0">
              <a:buNone/>
            </a:pPr>
            <a:endParaRPr lang="en-US" dirty="0"/>
          </a:p>
        </p:txBody>
      </p:sp>
      <p:sp>
        <p:nvSpPr>
          <p:cNvPr id="5" name="عنوان 1"/>
          <p:cNvSpPr txBox="1">
            <a:spLocks/>
          </p:cNvSpPr>
          <p:nvPr/>
        </p:nvSpPr>
        <p:spPr>
          <a:xfrm>
            <a:off x="482600" y="-9236"/>
            <a:ext cx="7772400" cy="1143000"/>
          </a:xfrm>
          <a:prstGeom prst="rect">
            <a:avLst/>
          </a:prstGeom>
        </p:spPr>
        <p:txBody>
          <a:bodyPr bIns="91440" anchor="b" anchorCtr="0">
            <a:normAutofit fontScale="925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4800" b="1" dirty="0">
                <a:solidFill>
                  <a:schemeClr val="accent1"/>
                </a:solidFill>
                <a:latin typeface="+mn-lt"/>
              </a:rPr>
              <a:t>Neonate ( lower bleeding )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Clues</a:t>
            </a:r>
            <a:endParaRPr lang="ar-JO" dirty="0"/>
          </a:p>
        </p:txBody>
      </p:sp>
      <p:sp>
        <p:nvSpPr>
          <p:cNvPr id="3" name="Content Placeholder 2"/>
          <p:cNvSpPr>
            <a:spLocks noGrp="1"/>
          </p:cNvSpPr>
          <p:nvPr>
            <p:ph idx="1"/>
          </p:nvPr>
        </p:nvSpPr>
        <p:spPr/>
        <p:txBody>
          <a:bodyPr>
            <a:normAutofit/>
          </a:bodyPr>
          <a:lstStyle/>
          <a:p>
            <a:pPr marL="0" indent="0">
              <a:buNone/>
            </a:pPr>
            <a:r>
              <a:rPr lang="en-US" b="1" u="sng" dirty="0"/>
              <a:t>Presentation</a:t>
            </a:r>
            <a:r>
              <a:rPr lang="en-US" b="1" dirty="0"/>
              <a:t>: </a:t>
            </a:r>
          </a:p>
          <a:p>
            <a:r>
              <a:rPr lang="en-US" b="1" dirty="0"/>
              <a:t>Bile stained vomiting</a:t>
            </a:r>
            <a:r>
              <a:rPr lang="en-US" dirty="0"/>
              <a:t>, abdominal pain, abdominal distension, and </a:t>
            </a:r>
            <a:r>
              <a:rPr lang="en-US" dirty="0">
                <a:solidFill>
                  <a:srgbClr val="FF0000"/>
                </a:solidFill>
              </a:rPr>
              <a:t>rectal bleeding</a:t>
            </a:r>
          </a:p>
          <a:p>
            <a:r>
              <a:rPr lang="en-US" dirty="0"/>
              <a:t>40% in the first </a:t>
            </a:r>
            <a:r>
              <a:rPr lang="en-US" dirty="0" err="1"/>
              <a:t>wk</a:t>
            </a:r>
            <a:r>
              <a:rPr lang="en-US" dirty="0"/>
              <a:t>, 50% in the 1st month, 75% in 1</a:t>
            </a:r>
            <a:r>
              <a:rPr lang="en-US" baseline="30000" dirty="0"/>
              <a:t>st</a:t>
            </a:r>
            <a:r>
              <a:rPr lang="en-US" dirty="0"/>
              <a:t>  </a:t>
            </a:r>
            <a:r>
              <a:rPr lang="en-US" dirty="0" err="1"/>
              <a:t>Yr</a:t>
            </a:r>
            <a:endParaRPr lang="en-US" dirty="0"/>
          </a:p>
          <a:p>
            <a:pPr marL="0" indent="0">
              <a:buNone/>
            </a:pPr>
            <a:endParaRPr lang="en-US" dirty="0">
              <a:solidFill>
                <a:srgbClr val="FF0000"/>
              </a:solidFill>
            </a:endParaRPr>
          </a:p>
          <a:p>
            <a:pPr marL="0" indent="0">
              <a:buNone/>
            </a:pPr>
            <a:r>
              <a:rPr lang="en-US" b="1" u="sng" dirty="0"/>
              <a:t>Diagnosis: </a:t>
            </a:r>
            <a:r>
              <a:rPr lang="en-US" dirty="0"/>
              <a:t>Barium study</a:t>
            </a:r>
          </a:p>
          <a:p>
            <a:pPr marL="0" indent="0">
              <a:buNone/>
            </a:pPr>
            <a:endParaRPr lang="en-US" dirty="0"/>
          </a:p>
          <a:p>
            <a:pPr marL="0" indent="0">
              <a:buNone/>
            </a:pPr>
            <a:r>
              <a:rPr lang="en-US" b="1" u="sng" dirty="0"/>
              <a:t>Management: </a:t>
            </a:r>
            <a:r>
              <a:rPr lang="en-US" dirty="0"/>
              <a:t>Immediate laparotomy reveals the anomaly and allows </a:t>
            </a:r>
            <a:r>
              <a:rPr lang="en-US" dirty="0" err="1"/>
              <a:t>derotation</a:t>
            </a:r>
            <a:r>
              <a:rPr lang="en-US" dirty="0"/>
              <a:t> of the bowel, assessment of intestinal viability, possible bowel resection, and performance of a Ladd procedure. </a:t>
            </a:r>
            <a:endParaRPr lang="ar-JO" dirty="0"/>
          </a:p>
          <a:p>
            <a:endParaRPr lang="en-US" dirty="0"/>
          </a:p>
          <a:p>
            <a:endParaRPr lang="en-US" dirty="0"/>
          </a:p>
          <a:p>
            <a:endParaRPr lang="ar-JO" dirty="0"/>
          </a:p>
        </p:txBody>
      </p:sp>
    </p:spTree>
    <p:extLst>
      <p:ext uri="{BB962C8B-B14F-4D97-AF65-F5344CB8AC3E}">
        <p14:creationId xmlns:p14="http://schemas.microsoft.com/office/powerpoint/2010/main" val="3976260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29211" y="137160"/>
            <a:ext cx="7680960" cy="1371600"/>
          </a:xfrm>
        </p:spPr>
        <p:txBody>
          <a:bodyPr/>
          <a:lstStyle/>
          <a:p>
            <a:r>
              <a:rPr lang="en-US" b="1" i="1" dirty="0">
                <a:solidFill>
                  <a:schemeClr val="accent1"/>
                </a:solidFill>
              </a:rPr>
              <a:t>Corkscrew sign </a:t>
            </a:r>
          </a:p>
        </p:txBody>
      </p:sp>
      <p:sp>
        <p:nvSpPr>
          <p:cNvPr id="3" name="Content Placeholder 2"/>
          <p:cNvSpPr>
            <a:spLocks noGrp="1"/>
          </p:cNvSpPr>
          <p:nvPr>
            <p:ph idx="1"/>
          </p:nvPr>
        </p:nvSpPr>
        <p:spPr/>
        <p:txBody>
          <a:bodyPr/>
          <a:lstStyle/>
          <a:p>
            <a:endParaRPr lang="en-US"/>
          </a:p>
        </p:txBody>
      </p:sp>
      <p:pic>
        <p:nvPicPr>
          <p:cNvPr id="2050" name="Picture 2" descr="Upper GI series shows the &quot;corkscrew sign&quot; in a f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7638"/>
            <a:ext cx="4555958" cy="52117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 Fig. 28.13 Malrotation. Contrast meal (A)&#10;demonstrating abnormally low position of the&#10;duodenojejunal junction (DJJ) (ar..."/>
          <p:cNvPicPr>
            <a:picLocks noChangeAspect="1" noChangeArrowheads="1"/>
          </p:cNvPicPr>
          <p:nvPr/>
        </p:nvPicPr>
        <p:blipFill>
          <a:blip r:embed="rId3"/>
          <a:srcRect/>
          <a:stretch>
            <a:fillRect/>
          </a:stretch>
        </p:blipFill>
        <p:spPr bwMode="auto">
          <a:xfrm>
            <a:off x="4862762" y="1447800"/>
            <a:ext cx="4052637" cy="5181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533400"/>
            <a:ext cx="7772400" cy="1143000"/>
          </a:xfrm>
        </p:spPr>
        <p:txBody>
          <a:bodyPr/>
          <a:lstStyle/>
          <a:p>
            <a:r>
              <a:rPr lang="en-US" b="1" dirty="0">
                <a:solidFill>
                  <a:schemeClr val="accent1"/>
                </a:solidFill>
                <a:latin typeface="+mn-lt"/>
              </a:rPr>
              <a:t>Neonate ( upper bleeding )</a:t>
            </a:r>
          </a:p>
        </p:txBody>
      </p:sp>
      <p:sp>
        <p:nvSpPr>
          <p:cNvPr id="4" name="عنصر نائب للمحتوى 2"/>
          <p:cNvSpPr>
            <a:spLocks noGrp="1"/>
          </p:cNvSpPr>
          <p:nvPr>
            <p:ph idx="1"/>
          </p:nvPr>
        </p:nvSpPr>
        <p:spPr>
          <a:xfrm>
            <a:off x="685800" y="1371600"/>
            <a:ext cx="8001000" cy="4953000"/>
          </a:xfrm>
        </p:spPr>
        <p:txBody>
          <a:bodyPr>
            <a:noAutofit/>
          </a:bodyPr>
          <a:lstStyle/>
          <a:p>
            <a:pPr algn="l">
              <a:buNone/>
            </a:pPr>
            <a:r>
              <a:rPr lang="en-US" sz="3200" b="1" u="sng" dirty="0">
                <a:solidFill>
                  <a:schemeClr val="accent1"/>
                </a:solidFill>
                <a:latin typeface="Bahnschrift SemiLight" pitchFamily="34" charset="0"/>
                <a:cs typeface="Aldhabi" pitchFamily="2" charset="-78"/>
              </a:rPr>
              <a:t>1- Maternal blood ingestion</a:t>
            </a:r>
          </a:p>
          <a:p>
            <a:r>
              <a:rPr lang="en-US" sz="3200" dirty="0"/>
              <a:t>Hematemesis in the first day of life in a healthy baby most likely </a:t>
            </a:r>
            <a:r>
              <a:rPr lang="en-US" sz="3200" dirty="0" err="1"/>
              <a:t>materanl</a:t>
            </a:r>
            <a:r>
              <a:rPr lang="en-US" sz="3200" dirty="0"/>
              <a:t> </a:t>
            </a:r>
          </a:p>
          <a:p>
            <a:r>
              <a:rPr lang="en-US" sz="3200" dirty="0"/>
              <a:t>Often after traumatic delivery or </a:t>
            </a:r>
            <a:r>
              <a:rPr lang="en-US" sz="3200" dirty="0" err="1"/>
              <a:t>abrauptio</a:t>
            </a:r>
            <a:r>
              <a:rPr lang="en-US" sz="3200" dirty="0"/>
              <a:t> placenta</a:t>
            </a:r>
          </a:p>
          <a:p>
            <a:r>
              <a:rPr lang="en-US" sz="3200" dirty="0"/>
              <a:t>May also have bleeding per rectum</a:t>
            </a:r>
          </a:p>
          <a:p>
            <a:endParaRPr lang="en-US" sz="3200" dirty="0"/>
          </a:p>
          <a:p>
            <a:r>
              <a:rPr lang="en-US" sz="3200" dirty="0"/>
              <a:t>In breast fed infants, if cracked nipples</a:t>
            </a:r>
            <a:endParaRPr lang="ar-JO" sz="3200" dirty="0"/>
          </a:p>
          <a:p>
            <a:pPr algn="l">
              <a:buNone/>
            </a:pPr>
            <a:endParaRPr lang="en-US" sz="3200" dirty="0">
              <a:latin typeface="Bahnschrift SemiLight" pitchFamily="34" charset="0"/>
              <a:cs typeface="Aldhabi"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dirty="0"/>
          </a:p>
        </p:txBody>
      </p:sp>
      <p:pic>
        <p:nvPicPr>
          <p:cNvPr id="27650" name="Picture 2" descr="Apt Testi | Pediatri ve Yenidogan Sitesi"/>
          <p:cNvPicPr>
            <a:picLocks noChangeAspect="1" noChangeArrowheads="1"/>
          </p:cNvPicPr>
          <p:nvPr/>
        </p:nvPicPr>
        <p:blipFill>
          <a:blip r:embed="rId3"/>
          <a:srcRect/>
          <a:stretch>
            <a:fillRect/>
          </a:stretch>
        </p:blipFill>
        <p:spPr bwMode="auto">
          <a:xfrm>
            <a:off x="762000" y="-1"/>
            <a:ext cx="7334250" cy="6858001"/>
          </a:xfrm>
          <a:prstGeom prst="rect">
            <a:avLst/>
          </a:prstGeom>
          <a:noFill/>
        </p:spPr>
      </p:pic>
      <p:sp>
        <p:nvSpPr>
          <p:cNvPr id="5" name="TextBox 4"/>
          <p:cNvSpPr txBox="1"/>
          <p:nvPr/>
        </p:nvSpPr>
        <p:spPr>
          <a:xfrm>
            <a:off x="1143000" y="1447800"/>
            <a:ext cx="2057400" cy="369332"/>
          </a:xfrm>
          <a:prstGeom prst="rect">
            <a:avLst/>
          </a:prstGeom>
          <a:noFill/>
        </p:spPr>
        <p:txBody>
          <a:bodyPr wrap="square" rtlCol="1">
            <a:spAutoFit/>
          </a:bodyPr>
          <a:lstStyle/>
          <a:p>
            <a:r>
              <a:rPr lang="en-US" dirty="0">
                <a:solidFill>
                  <a:schemeClr val="bg1"/>
                </a:solidFill>
              </a:rPr>
              <a:t> </a:t>
            </a:r>
            <a:endParaRPr lang="ar-JO" dirty="0">
              <a:solidFill>
                <a:schemeClr val="bg1"/>
              </a:solidFill>
            </a:endParaRPr>
          </a:p>
        </p:txBody>
      </p:sp>
      <p:sp>
        <p:nvSpPr>
          <p:cNvPr id="6" name="Rectangle 5"/>
          <p:cNvSpPr/>
          <p:nvPr/>
        </p:nvSpPr>
        <p:spPr>
          <a:xfrm>
            <a:off x="533400" y="1295400"/>
            <a:ext cx="2514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7" name="Rectangle 6"/>
          <p:cNvSpPr/>
          <p:nvPr/>
        </p:nvSpPr>
        <p:spPr>
          <a:xfrm>
            <a:off x="5867400" y="2819400"/>
            <a:ext cx="2514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Maternal</a:t>
            </a:r>
            <a:endParaRPr lang="ar-JO" b="1" dirty="0">
              <a:solidFill>
                <a:schemeClr val="tx1"/>
              </a:solidFill>
            </a:endParaRPr>
          </a:p>
        </p:txBody>
      </p:sp>
      <p:sp>
        <p:nvSpPr>
          <p:cNvPr id="8" name="Rectangle 7"/>
          <p:cNvSpPr/>
          <p:nvPr/>
        </p:nvSpPr>
        <p:spPr>
          <a:xfrm>
            <a:off x="5791200" y="5334000"/>
            <a:ext cx="2514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9" name="Rectangle 8"/>
          <p:cNvSpPr/>
          <p:nvPr/>
        </p:nvSpPr>
        <p:spPr>
          <a:xfrm>
            <a:off x="6019800" y="5181600"/>
            <a:ext cx="2514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Fetal</a:t>
            </a:r>
            <a:endParaRPr lang="ar-JO" b="1" dirty="0">
              <a:solidFill>
                <a:schemeClr val="tx1"/>
              </a:solidFill>
            </a:endParaRPr>
          </a:p>
        </p:txBody>
      </p:sp>
    </p:spTree>
    <p:extLst>
      <p:ext uri="{BB962C8B-B14F-4D97-AF65-F5344CB8AC3E}">
        <p14:creationId xmlns:p14="http://schemas.microsoft.com/office/powerpoint/2010/main" val="633903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a:spLocks noGrp="1"/>
          </p:cNvSpPr>
          <p:nvPr>
            <p:ph type="title"/>
          </p:nvPr>
        </p:nvSpPr>
        <p:spPr>
          <a:xfrm>
            <a:off x="304800" y="152400"/>
            <a:ext cx="7772400" cy="1143000"/>
          </a:xfrm>
        </p:spPr>
        <p:txBody>
          <a:bodyPr/>
          <a:lstStyle/>
          <a:p>
            <a:r>
              <a:rPr lang="en-US" b="1" dirty="0">
                <a:solidFill>
                  <a:schemeClr val="accent1"/>
                </a:solidFill>
                <a:latin typeface="+mn-lt"/>
              </a:rPr>
              <a:t>Neonate ( upper bleeding )</a:t>
            </a:r>
          </a:p>
        </p:txBody>
      </p:sp>
      <p:sp>
        <p:nvSpPr>
          <p:cNvPr id="4" name="عنصر نائب للمحتوى 2"/>
          <p:cNvSpPr>
            <a:spLocks noGrp="1"/>
          </p:cNvSpPr>
          <p:nvPr>
            <p:ph idx="1"/>
          </p:nvPr>
        </p:nvSpPr>
        <p:spPr>
          <a:xfrm>
            <a:off x="457200" y="1447800"/>
            <a:ext cx="8077200" cy="4495800"/>
          </a:xfrm>
        </p:spPr>
        <p:txBody>
          <a:bodyPr>
            <a:normAutofit lnSpcReduction="10000"/>
          </a:bodyPr>
          <a:lstStyle/>
          <a:p>
            <a:pPr algn="l">
              <a:buNone/>
            </a:pPr>
            <a:r>
              <a:rPr lang="en-US" sz="3200" b="1" u="sng" dirty="0">
                <a:solidFill>
                  <a:schemeClr val="accent1"/>
                </a:solidFill>
                <a:latin typeface="Bahnschrift SemiLight" pitchFamily="34" charset="0"/>
                <a:cs typeface="Aldhabi" pitchFamily="2" charset="-78"/>
              </a:rPr>
              <a:t>2- Stress gastritis</a:t>
            </a:r>
            <a:r>
              <a:rPr lang="en-US" sz="3200" dirty="0">
                <a:solidFill>
                  <a:schemeClr val="accent1"/>
                </a:solidFill>
                <a:latin typeface="Bahnschrift SemiLight" pitchFamily="34" charset="0"/>
                <a:cs typeface="Aldhabi" pitchFamily="2" charset="-78"/>
              </a:rPr>
              <a:t> </a:t>
            </a:r>
          </a:p>
          <a:p>
            <a:r>
              <a:rPr lang="en-US" sz="3200" dirty="0">
                <a:latin typeface="Bahnschrift SemiLight" pitchFamily="34" charset="0"/>
                <a:cs typeface="Aldhabi" pitchFamily="2" charset="-78"/>
              </a:rPr>
              <a:t>It</a:t>
            </a:r>
            <a:r>
              <a:rPr lang="en-US" sz="3200" dirty="0">
                <a:solidFill>
                  <a:schemeClr val="accent1"/>
                </a:solidFill>
                <a:latin typeface="Bahnschrift SemiLight" pitchFamily="34" charset="0"/>
                <a:cs typeface="Aldhabi" pitchFamily="2" charset="-78"/>
              </a:rPr>
              <a:t> </a:t>
            </a:r>
            <a:r>
              <a:rPr lang="en-US" sz="3200" dirty="0">
                <a:latin typeface="Bahnschrift SemiLight" pitchFamily="34" charset="0"/>
                <a:cs typeface="Aldhabi" pitchFamily="2" charset="-78"/>
              </a:rPr>
              <a:t>is found mainly in neonates who are in the NICU unit</a:t>
            </a:r>
          </a:p>
          <a:p>
            <a:endParaRPr lang="en-US" sz="3200" dirty="0">
              <a:latin typeface="Bahnschrift SemiLight" pitchFamily="34" charset="0"/>
              <a:cs typeface="Aldhabi" pitchFamily="2" charset="-78"/>
            </a:endParaRPr>
          </a:p>
          <a:p>
            <a:r>
              <a:rPr lang="en-US" sz="3200" dirty="0">
                <a:latin typeface="Bahnschrift SemiLight" pitchFamily="34" charset="0"/>
                <a:cs typeface="Aldhabi" pitchFamily="2" charset="-78"/>
              </a:rPr>
              <a:t>Risk factors: prematurity, neonatal distress, and mechanical ventilation. </a:t>
            </a:r>
          </a:p>
          <a:p>
            <a:endParaRPr lang="en-US" sz="3200" dirty="0">
              <a:latin typeface="Bahnschrift SemiLight" pitchFamily="34" charset="0"/>
              <a:cs typeface="Aldhabi" pitchFamily="2" charset="-78"/>
            </a:endParaRPr>
          </a:p>
          <a:p>
            <a:r>
              <a:rPr lang="en-US" sz="3200" dirty="0">
                <a:latin typeface="Bahnschrift SemiLight" pitchFamily="34" charset="0"/>
                <a:cs typeface="Aldhabi" pitchFamily="2" charset="-78"/>
              </a:rPr>
              <a:t>Diagnosis: by upper endoscopy</a:t>
            </a:r>
            <a:endParaRPr lang="ar-JO"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609600" y="762000"/>
            <a:ext cx="8077200" cy="5486400"/>
          </a:xfrm>
        </p:spPr>
        <p:txBody>
          <a:bodyPr>
            <a:normAutofit fontScale="47500" lnSpcReduction="20000"/>
          </a:bodyPr>
          <a:lstStyle/>
          <a:p>
            <a:pPr algn="l">
              <a:buNone/>
            </a:pPr>
            <a:r>
              <a:rPr lang="en-US" sz="3200" b="1" u="sng" dirty="0">
                <a:solidFill>
                  <a:schemeClr val="accent1"/>
                </a:solidFill>
                <a:latin typeface="Bahnschrift SemiLight" pitchFamily="34" charset="0"/>
                <a:cs typeface="Aldhabi" pitchFamily="2" charset="-78"/>
              </a:rPr>
              <a:t>3- Hemorrhagic disease of the newborn </a:t>
            </a:r>
            <a:endParaRPr lang="en-US" sz="3200" dirty="0">
              <a:solidFill>
                <a:schemeClr val="accent1"/>
              </a:solidFill>
              <a:latin typeface="Bahnschrift SemiLight" pitchFamily="34" charset="0"/>
            </a:endParaRPr>
          </a:p>
          <a:p>
            <a:r>
              <a:rPr lang="en-US" sz="3300" dirty="0">
                <a:latin typeface="Bahnschrift SemiLight" pitchFamily="34" charset="0"/>
              </a:rPr>
              <a:t>In the absence of prophylactic vitamin K, the incidence of VKDB ranges from 0.25% to 1.7%.</a:t>
            </a:r>
          </a:p>
          <a:p>
            <a:r>
              <a:rPr lang="en-US" sz="3300" dirty="0">
                <a:latin typeface="Bahnschrift SemiLight" pitchFamily="34" charset="0"/>
              </a:rPr>
              <a:t>Prophylaxis by vitamin K administration at birth for all newborns</a:t>
            </a:r>
            <a:endParaRPr lang="en-US" sz="3200" dirty="0">
              <a:solidFill>
                <a:srgbClr val="FF0000"/>
              </a:solidFill>
            </a:endParaRPr>
          </a:p>
          <a:p>
            <a:r>
              <a:rPr lang="en-US" sz="3200" dirty="0">
                <a:latin typeface="Bahnschrift SemiLight" pitchFamily="34" charset="0"/>
              </a:rPr>
              <a:t>Resulting from a deficiency in vitamin K–dependent coagulation factors (II, VII, IX, and X). </a:t>
            </a:r>
          </a:p>
          <a:p>
            <a:pPr marL="0" indent="0">
              <a:buNone/>
            </a:pPr>
            <a:endParaRPr lang="en-US" sz="3200" dirty="0">
              <a:solidFill>
                <a:srgbClr val="FF0000"/>
              </a:solidFill>
            </a:endParaRPr>
          </a:p>
          <a:p>
            <a:endParaRPr lang="en-US" sz="3200" dirty="0"/>
          </a:p>
          <a:p>
            <a:r>
              <a:rPr lang="en-US" sz="3200" dirty="0"/>
              <a:t>The most common sites of hemorrhage or bleeding are the umbilicus, mucous membrane, the gastrointestinal (GI) tract, circumcision site, and venipuncture site and occurs on 2-7 days of life</a:t>
            </a:r>
          </a:p>
          <a:p>
            <a:endParaRPr lang="en-US" sz="3200" dirty="0"/>
          </a:p>
          <a:p>
            <a:r>
              <a:rPr lang="en-US" sz="3200" dirty="0"/>
              <a:t>In contrast, early VKDB develops within the first 24 h of life and is more severe with intracranial, intraabdominal, or intrathoracic hemorrhage. </a:t>
            </a:r>
          </a:p>
          <a:p>
            <a:r>
              <a:rPr lang="en-US" sz="3200" dirty="0"/>
              <a:t>Early VKDB is linked to maternal use of medications that interfere with vitamin K stores or function such as warfarin or certain anticonvulsants. </a:t>
            </a:r>
            <a:endParaRPr lang="en-US" sz="3200" dirty="0">
              <a:solidFill>
                <a:schemeClr val="accent1"/>
              </a:solidFill>
              <a:latin typeface="Bahnschrift SemiLight" pitchFamily="34" charset="0"/>
            </a:endParaRPr>
          </a:p>
          <a:p>
            <a:endParaRPr lang="en-US" sz="3200" dirty="0">
              <a:solidFill>
                <a:schemeClr val="accent1"/>
              </a:solidFill>
              <a:latin typeface="Bahnschrift SemiLight" pitchFamily="34" charset="0"/>
            </a:endParaRPr>
          </a:p>
          <a:p>
            <a:pPr marL="0" indent="0">
              <a:buNone/>
            </a:pPr>
            <a:endParaRPr lang="en-US" sz="3200" dirty="0">
              <a:latin typeface="Bahnschrift SemiLight" pitchFamily="34" charset="0"/>
              <a:cs typeface="Aldhabi" pitchFamily="2" charset="-78"/>
            </a:endParaRPr>
          </a:p>
          <a:p>
            <a:r>
              <a:rPr lang="en-US" sz="3200" dirty="0" err="1">
                <a:latin typeface="Bahnschrift SemiLight" pitchFamily="34" charset="0"/>
                <a:cs typeface="Aldhabi" pitchFamily="2" charset="-78"/>
              </a:rPr>
              <a:t>Treatmet</a:t>
            </a:r>
            <a:r>
              <a:rPr lang="en-US" sz="3200" dirty="0">
                <a:latin typeface="Bahnschrift SemiLight" pitchFamily="34" charset="0"/>
                <a:cs typeface="Aldhabi" pitchFamily="2" charset="-78"/>
              </a:rPr>
              <a:t>: </a:t>
            </a:r>
            <a:r>
              <a:rPr lang="en-US" sz="3200" dirty="0" err="1">
                <a:latin typeface="Bahnschrift SemiLight" pitchFamily="34" charset="0"/>
                <a:cs typeface="Aldhabi" pitchFamily="2" charset="-78"/>
              </a:rPr>
              <a:t>Vit</a:t>
            </a:r>
            <a:r>
              <a:rPr lang="en-US" sz="3200" dirty="0">
                <a:latin typeface="Bahnschrift SemiLight" pitchFamily="34" charset="0"/>
                <a:cs typeface="Aldhabi" pitchFamily="2" charset="-78"/>
              </a:rPr>
              <a:t> K, FFP</a:t>
            </a:r>
            <a:endParaRPr lang="ar-JO" sz="3200" dirty="0">
              <a:latin typeface="Bahnschrift SemiLight" pitchFamily="34" charset="0"/>
              <a:cs typeface="Aldhabi"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1066800"/>
            <a:ext cx="7772400" cy="4572000"/>
          </a:xfrm>
        </p:spPr>
        <p:txBody>
          <a:bodyPr>
            <a:normAutofit fontScale="92500" lnSpcReduction="20000"/>
          </a:bodyPr>
          <a:lstStyle/>
          <a:p>
            <a:pPr algn="ctr">
              <a:buNone/>
            </a:pPr>
            <a:r>
              <a:rPr lang="en-US" sz="3500" b="1" u="sng" dirty="0">
                <a:solidFill>
                  <a:schemeClr val="accent1"/>
                </a:solidFill>
                <a:latin typeface="Bahnschrift SemiLight" pitchFamily="34" charset="0"/>
              </a:rPr>
              <a:t>Introduction </a:t>
            </a:r>
          </a:p>
          <a:p>
            <a:pPr algn="ctr"/>
            <a:endParaRPr lang="en-US" sz="2800" b="1" u="sng" dirty="0">
              <a:latin typeface="Bahnschrift SemiLight" pitchFamily="34" charset="0"/>
            </a:endParaRPr>
          </a:p>
          <a:p>
            <a:r>
              <a:rPr lang="en-US" sz="2800" dirty="0">
                <a:latin typeface="Bahnschrift SemiLight" pitchFamily="34" charset="0"/>
              </a:rPr>
              <a:t>Gastrointestinal (GI) bleeding in infants and children occurs frequently.  Fortunately, the majority of cases do not result in serious health consequences.</a:t>
            </a:r>
          </a:p>
          <a:p>
            <a:r>
              <a:rPr lang="en-US" sz="2800" dirty="0">
                <a:latin typeface="Bahnschrift SemiLight" pitchFamily="34" charset="0"/>
              </a:rPr>
              <a:t>The initial approach to patients with significant GI bleeding should be to ensure patient stability, to establish adequate oxygen delivery, to place intravenous access, to initiate fluid and blood resuscitation, and to correct any underlying coagulopathies.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0"/>
            <a:ext cx="7772400" cy="1143000"/>
          </a:xfrm>
        </p:spPr>
        <p:txBody>
          <a:bodyPr>
            <a:normAutofit/>
          </a:bodyPr>
          <a:lstStyle/>
          <a:p>
            <a:r>
              <a:rPr lang="en-US" sz="4400" b="1" dirty="0">
                <a:solidFill>
                  <a:schemeClr val="accent1"/>
                </a:solidFill>
                <a:latin typeface="+mn-lt"/>
              </a:rPr>
              <a:t>Clinical scenario </a:t>
            </a:r>
          </a:p>
        </p:txBody>
      </p:sp>
      <p:sp>
        <p:nvSpPr>
          <p:cNvPr id="3" name="عنصر نائب للمحتوى 2"/>
          <p:cNvSpPr>
            <a:spLocks noGrp="1"/>
          </p:cNvSpPr>
          <p:nvPr>
            <p:ph idx="1"/>
          </p:nvPr>
        </p:nvSpPr>
        <p:spPr>
          <a:xfrm>
            <a:off x="533400" y="1219200"/>
            <a:ext cx="7772400" cy="4572000"/>
          </a:xfrm>
        </p:spPr>
        <p:txBody>
          <a:bodyPr>
            <a:normAutofit/>
          </a:bodyPr>
          <a:lstStyle/>
          <a:p>
            <a:r>
              <a:rPr lang="en-US" sz="3200" dirty="0">
                <a:latin typeface="Bahnschrift Light SemiCondensed" pitchFamily="34" charset="0"/>
              </a:rPr>
              <a:t>14-day old term male baby , presented to the ER for evaluation of spitting up bright red blood , the baby is feeding well and behaving normally , the physical exam is completely unremarkable , the baby looks great! </a:t>
            </a:r>
          </a:p>
          <a:p>
            <a:r>
              <a:rPr lang="en-US" sz="3200" dirty="0">
                <a:latin typeface="Bahnschrift Light SemiCondensed" pitchFamily="34" charset="0"/>
              </a:rPr>
              <a:t>There were no problems with </a:t>
            </a:r>
            <a:r>
              <a:rPr lang="en-US" sz="3200">
                <a:latin typeface="Bahnschrift Light SemiCondensed" pitchFamily="34" charset="0"/>
              </a:rPr>
              <a:t>pregnancy or labor!</a:t>
            </a:r>
            <a:endParaRPr lang="en-US" sz="3200" dirty="0">
              <a:latin typeface="Bahnschrift Light SemiCondensed"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400" b="1" dirty="0">
                <a:solidFill>
                  <a:schemeClr val="accent1"/>
                </a:solidFill>
                <a:latin typeface="+mn-lt"/>
              </a:rPr>
              <a:t>Clinical scenario </a:t>
            </a:r>
            <a:endParaRPr lang="en-US" sz="4400" dirty="0">
              <a:latin typeface="+mn-lt"/>
            </a:endParaRPr>
          </a:p>
        </p:txBody>
      </p:sp>
      <p:sp>
        <p:nvSpPr>
          <p:cNvPr id="3" name="عنصر نائب للمحتوى 2"/>
          <p:cNvSpPr>
            <a:spLocks noGrp="1"/>
          </p:cNvSpPr>
          <p:nvPr>
            <p:ph idx="1"/>
          </p:nvPr>
        </p:nvSpPr>
        <p:spPr/>
        <p:txBody>
          <a:bodyPr>
            <a:normAutofit/>
          </a:bodyPr>
          <a:lstStyle/>
          <a:p>
            <a:r>
              <a:rPr lang="en-US" dirty="0">
                <a:latin typeface="Bahnschrift Light SemiCondensed" pitchFamily="34" charset="0"/>
              </a:rPr>
              <a:t>14-day old female born at 30 weeks gestational age via vaginal delivery , BW was 1400 g , presented with poor feeding , abdominal distension, bilious vomiting with bloody stool . </a:t>
            </a:r>
          </a:p>
          <a:p>
            <a:r>
              <a:rPr lang="en-US" dirty="0">
                <a:latin typeface="Bahnschrift Light SemiCondensed" pitchFamily="34" charset="0"/>
              </a:rPr>
              <a:t>Her urine output is decreased, she is lethargic and slightly toxic . </a:t>
            </a:r>
          </a:p>
          <a:p>
            <a:r>
              <a:rPr lang="en-US" dirty="0">
                <a:latin typeface="Bahnschrift Light SemiCondensed" pitchFamily="34" charset="0"/>
              </a:rPr>
              <a:t>Exam : T 36 , RR 60 , BP 60/40 , HR 185 .</a:t>
            </a:r>
          </a:p>
          <a:p>
            <a:r>
              <a:rPr lang="en-US" dirty="0">
                <a:latin typeface="Bahnschrift Light SemiCondensed" pitchFamily="34" charset="0"/>
              </a:rPr>
              <a:t>Her abdomen is distended with redness , tenderness , and hypoactive bowel sound . </a:t>
            </a:r>
          </a:p>
          <a:p>
            <a:r>
              <a:rPr lang="en-US" dirty="0">
                <a:latin typeface="Bahnschrift Light SemiCondensed" pitchFamily="34" charset="0"/>
              </a:rPr>
              <a:t>Cardiac exam demonstrate tachycardia </a:t>
            </a:r>
          </a:p>
          <a:p>
            <a:r>
              <a:rPr lang="en-US" dirty="0">
                <a:latin typeface="Bahnschrift Light SemiCondensed" pitchFamily="34" charset="0"/>
              </a:rPr>
              <a:t>Her early hospital course was remarkable for RDS </a:t>
            </a:r>
          </a:p>
          <a:p>
            <a:r>
              <a:rPr lang="en-US" dirty="0">
                <a:latin typeface="Bahnschrift Light SemiCondensed" pitchFamily="34" charset="0"/>
              </a:rPr>
              <a:t>Investigation reveals leukocytosis , thrombocytopenia , increase in BUN and plasma creatinine with metabolic acidosis on ABG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nvSpPr>
        <p:spPr>
          <a:xfrm>
            <a:off x="1905000" y="1219200"/>
            <a:ext cx="6172200" cy="3926205"/>
          </a:xfrm>
          <a:prstGeom prst="rect">
            <a:avLst/>
          </a:prstGeom>
        </p:spPr>
        <p:txBody>
          <a:bodyPr vert="horz" anchor="ctr">
            <a:normAutofit/>
            <a:scene3d>
              <a:camera prst="orthographicFront"/>
              <a:lightRig rig="threePt" dir="t"/>
            </a:scene3d>
          </a:bodyPr>
          <a:lstStyle>
            <a:lvl1pPr marL="484505"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4000" dirty="0">
                <a:solidFill>
                  <a:schemeClr val="accent1"/>
                </a:solidFill>
                <a:effectLst>
                  <a:outerShdw blurRad="38100" dist="25400" dir="5400000" algn="ctr" rotWithShape="0">
                    <a:srgbClr val="6E747A">
                      <a:alpha val="43000"/>
                    </a:srgbClr>
                  </a:outerShdw>
                </a:effectLst>
                <a:latin typeface="Abadi Extra Light" panose="020B0204020104020204" pitchFamily="34" charset="0"/>
                <a:cs typeface="Sylfaen" panose="010A0502050306030303" charset="0"/>
              </a:rPr>
              <a:t>Causes of GI bleeding in infants (1month -1 year)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137160"/>
            <a:ext cx="7680960" cy="1371600"/>
          </a:xfrm>
        </p:spPr>
        <p:txBody>
          <a:bodyPr/>
          <a:lstStyle/>
          <a:p>
            <a:r>
              <a:rPr lang="en-US" dirty="0"/>
              <a:t>1 M – 1 yr</a:t>
            </a:r>
            <a:endParaRPr lang="ar-JO" dirty="0"/>
          </a:p>
        </p:txBody>
      </p:sp>
      <p:sp>
        <p:nvSpPr>
          <p:cNvPr id="3" name="Content Placeholder 2"/>
          <p:cNvSpPr>
            <a:spLocks noGrp="1"/>
          </p:cNvSpPr>
          <p:nvPr>
            <p:ph idx="1"/>
          </p:nvPr>
        </p:nvSpPr>
        <p:spPr/>
        <p:txBody>
          <a:bodyPr/>
          <a:lstStyle/>
          <a:p>
            <a:endParaRPr lang="ar-JO"/>
          </a:p>
        </p:txBody>
      </p:sp>
      <p:graphicFrame>
        <p:nvGraphicFramePr>
          <p:cNvPr id="4" name="Table 3"/>
          <p:cNvGraphicFramePr>
            <a:graphicFrameLocks noGrp="1"/>
          </p:cNvGraphicFramePr>
          <p:nvPr>
            <p:extLst>
              <p:ext uri="{D42A27DB-BD31-4B8C-83A1-F6EECF244321}">
                <p14:modId xmlns:p14="http://schemas.microsoft.com/office/powerpoint/2010/main" val="2726755193"/>
              </p:ext>
            </p:extLst>
          </p:nvPr>
        </p:nvGraphicFramePr>
        <p:xfrm>
          <a:off x="381000" y="1295400"/>
          <a:ext cx="8458200" cy="4953000"/>
        </p:xfrm>
        <a:graphic>
          <a:graphicData uri="http://schemas.openxmlformats.org/drawingml/2006/table">
            <a:tbl>
              <a:tblPr rtl="1"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1214528">
                <a:tc>
                  <a:txBody>
                    <a:bodyPr/>
                    <a:lstStyle/>
                    <a:p>
                      <a:pPr rtl="1"/>
                      <a:r>
                        <a:rPr lang="en-US" sz="1800" b="0" i="0" kern="1200" dirty="0">
                          <a:solidFill>
                            <a:schemeClr val="lt1"/>
                          </a:solidFill>
                          <a:latin typeface="+mn-lt"/>
                          <a:ea typeface="+mn-ea"/>
                          <a:cs typeface="+mn-cs"/>
                        </a:rPr>
                        <a:t>Lower Gastrointestinal Bleeding</a:t>
                      </a:r>
                      <a:endParaRPr lang="ar-JO" dirty="0"/>
                    </a:p>
                  </a:txBody>
                  <a:tcPr/>
                </a:tc>
                <a:tc>
                  <a:txBody>
                    <a:bodyPr/>
                    <a:lstStyle/>
                    <a:p>
                      <a:pPr rtl="1"/>
                      <a:r>
                        <a:rPr lang="en-US" sz="1800" b="0" i="0" kern="1200" dirty="0">
                          <a:solidFill>
                            <a:schemeClr val="lt1"/>
                          </a:solidFill>
                          <a:latin typeface="+mn-lt"/>
                          <a:ea typeface="+mn-ea"/>
                          <a:cs typeface="+mn-cs"/>
                        </a:rPr>
                        <a:t>Upper Gastrointestinal Bleeding</a:t>
                      </a:r>
                      <a:endParaRPr lang="ar-JO" dirty="0"/>
                    </a:p>
                  </a:txBody>
                  <a:tcPr/>
                </a:tc>
                <a:extLst>
                  <a:ext uri="{0D108BD9-81ED-4DB2-BD59-A6C34878D82A}">
                    <a16:rowId xmlns:a16="http://schemas.microsoft.com/office/drawing/2014/main" val="10000"/>
                  </a:ext>
                </a:extLst>
              </a:tr>
              <a:tr h="3738472">
                <a:tc>
                  <a:txBody>
                    <a:bodyPr/>
                    <a:lstStyle/>
                    <a:p>
                      <a:r>
                        <a:rPr lang="en-US" sz="1800" b="1" i="0" kern="1200" dirty="0">
                          <a:solidFill>
                            <a:schemeClr val="dk1"/>
                          </a:solidFill>
                          <a:latin typeface="+mn-lt"/>
                          <a:ea typeface="+mn-ea"/>
                          <a:cs typeface="+mn-cs"/>
                        </a:rPr>
                        <a:t>Anal fissure</a:t>
                      </a:r>
                    </a:p>
                    <a:p>
                      <a:endParaRPr lang="en-US" sz="1800" b="1" i="0" kern="1200" dirty="0">
                        <a:solidFill>
                          <a:schemeClr val="dk1"/>
                        </a:solidFill>
                        <a:latin typeface="+mn-lt"/>
                        <a:ea typeface="+mn-ea"/>
                        <a:cs typeface="+mn-cs"/>
                      </a:endParaRPr>
                    </a:p>
                    <a:p>
                      <a:r>
                        <a:rPr lang="en-US" sz="1800" b="1" i="0" kern="1200" dirty="0">
                          <a:solidFill>
                            <a:schemeClr val="dk1"/>
                          </a:solidFill>
                          <a:latin typeface="+mn-lt"/>
                          <a:ea typeface="+mn-ea"/>
                          <a:cs typeface="+mn-cs"/>
                        </a:rPr>
                        <a:t>Intussusception</a:t>
                      </a:r>
                    </a:p>
                    <a:p>
                      <a:endParaRPr lang="en-US" sz="1800" b="0" i="0" kern="1200" dirty="0">
                        <a:solidFill>
                          <a:schemeClr val="dk1"/>
                        </a:solidFill>
                        <a:latin typeface="+mn-lt"/>
                        <a:ea typeface="+mn-ea"/>
                        <a:cs typeface="+mn-cs"/>
                      </a:endParaRPr>
                    </a:p>
                    <a:p>
                      <a:r>
                        <a:rPr lang="en-US" sz="1800" b="1" i="0" kern="1200" dirty="0">
                          <a:solidFill>
                            <a:schemeClr val="dk1"/>
                          </a:solidFill>
                          <a:latin typeface="+mn-lt"/>
                          <a:ea typeface="+mn-ea"/>
                          <a:cs typeface="+mn-cs"/>
                        </a:rPr>
                        <a:t>Milk protein allergy</a:t>
                      </a:r>
                    </a:p>
                    <a:p>
                      <a:endParaRPr lang="en-US" sz="1800" b="1" i="0" kern="1200" dirty="0">
                        <a:solidFill>
                          <a:schemeClr val="dk1"/>
                        </a:solidFill>
                        <a:latin typeface="+mn-lt"/>
                        <a:ea typeface="+mn-ea"/>
                        <a:cs typeface="+mn-cs"/>
                      </a:endParaRPr>
                    </a:p>
                    <a:p>
                      <a:r>
                        <a:rPr lang="en-US" sz="1800" b="1" i="0" kern="1200" dirty="0">
                          <a:solidFill>
                            <a:schemeClr val="dk1"/>
                          </a:solidFill>
                          <a:latin typeface="+mn-lt"/>
                          <a:ea typeface="+mn-ea"/>
                          <a:cs typeface="+mn-cs"/>
                        </a:rPr>
                        <a:t>Gangrene</a:t>
                      </a:r>
                    </a:p>
                    <a:p>
                      <a:pPr rtl="1"/>
                      <a:endParaRPr lang="ar-JO" dirty="0"/>
                    </a:p>
                  </a:txBody>
                  <a:tcPr/>
                </a:tc>
                <a:tc>
                  <a:txBody>
                    <a:bodyPr/>
                    <a:lstStyle/>
                    <a:p>
                      <a:r>
                        <a:rPr lang="en-US" sz="1800" b="1" i="0" kern="1200" dirty="0">
                          <a:solidFill>
                            <a:schemeClr val="dk1"/>
                          </a:solidFill>
                          <a:latin typeface="+mn-lt"/>
                          <a:ea typeface="+mn-ea"/>
                          <a:cs typeface="+mn-cs"/>
                        </a:rPr>
                        <a:t>Esophagitis</a:t>
                      </a:r>
                    </a:p>
                    <a:p>
                      <a:endParaRPr lang="en-US" sz="1800" b="0" i="0" kern="1200" dirty="0">
                        <a:solidFill>
                          <a:schemeClr val="dk1"/>
                        </a:solidFill>
                        <a:latin typeface="+mn-lt"/>
                        <a:ea typeface="+mn-ea"/>
                        <a:cs typeface="+mn-cs"/>
                      </a:endParaRPr>
                    </a:p>
                    <a:p>
                      <a:r>
                        <a:rPr lang="en-US" sz="1800" b="1" i="0" kern="1200" dirty="0">
                          <a:solidFill>
                            <a:schemeClr val="dk1"/>
                          </a:solidFill>
                          <a:latin typeface="+mn-lt"/>
                          <a:ea typeface="+mn-ea"/>
                          <a:cs typeface="+mn-cs"/>
                        </a:rPr>
                        <a:t>Gastritis</a:t>
                      </a:r>
                    </a:p>
                    <a:p>
                      <a:pPr rtl="1"/>
                      <a:endParaRPr lang="en-US" dirty="0"/>
                    </a:p>
                    <a:p>
                      <a:pPr rtl="1"/>
                      <a:r>
                        <a:rPr lang="en-US" dirty="0"/>
                        <a:t>Swallowed maternal blood</a:t>
                      </a:r>
                    </a:p>
                    <a:p>
                      <a:pPr rtl="1"/>
                      <a:endParaRPr lang="en-US" dirty="0"/>
                    </a:p>
                    <a:p>
                      <a:pPr rtl="1"/>
                      <a:r>
                        <a:rPr lang="en-US" sz="1800" b="0" kern="1200" dirty="0">
                          <a:solidFill>
                            <a:schemeClr val="dk1"/>
                          </a:solidFill>
                          <a:latin typeface="+mn-lt"/>
                          <a:ea typeface="+mn-ea"/>
                          <a:cs typeface="+mn-cs"/>
                        </a:rPr>
                        <a:t>Varices</a:t>
                      </a:r>
                    </a:p>
                    <a:p>
                      <a:pPr rtl="1"/>
                      <a:endParaRPr lang="en-US" sz="1800" b="0" kern="1200" dirty="0">
                        <a:solidFill>
                          <a:schemeClr val="dk1"/>
                        </a:solidFill>
                        <a:latin typeface="+mn-lt"/>
                        <a:ea typeface="+mn-ea"/>
                        <a:cs typeface="+mn-cs"/>
                      </a:endParaRPr>
                    </a:p>
                    <a:p>
                      <a:pPr rtl="1"/>
                      <a:r>
                        <a:rPr lang="en-US" sz="1800" b="0" kern="1200" dirty="0">
                          <a:solidFill>
                            <a:schemeClr val="dk1"/>
                          </a:solidFill>
                          <a:latin typeface="+mn-lt"/>
                          <a:ea typeface="+mn-ea"/>
                          <a:cs typeface="+mn-cs"/>
                        </a:rPr>
                        <a:t>Mallory-Weiss tear</a:t>
                      </a:r>
                      <a:endParaRPr lang="ar-JO" b="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7309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21" y="36095"/>
            <a:ext cx="7772400" cy="1143000"/>
          </a:xfrm>
        </p:spPr>
        <p:txBody>
          <a:bodyPr>
            <a:scene3d>
              <a:camera prst="orthographicFront"/>
              <a:lightRig rig="threePt" dir="t"/>
            </a:scene3d>
          </a:bodyPr>
          <a:lstStyle/>
          <a:p>
            <a:r>
              <a:rPr lang="en-US" sz="3200" b="1" dirty="0">
                <a:solidFill>
                  <a:srgbClr val="FF0000"/>
                </a:solidFill>
                <a:effectLst>
                  <a:outerShdw blurRad="38100" dist="25400" dir="5400000" algn="ctr" rotWithShape="0">
                    <a:srgbClr val="6E747A">
                      <a:alpha val="43000"/>
                    </a:srgbClr>
                  </a:outerShdw>
                </a:effectLst>
                <a:latin typeface="Microsoft JhengHei" panose="020B0604030504040204" charset="-120"/>
                <a:ea typeface="Microsoft JhengHei" panose="020B0604030504040204" charset="-120"/>
              </a:rPr>
              <a:t>Upper GI bleeding 1 month – 1 year</a:t>
            </a:r>
          </a:p>
        </p:txBody>
      </p:sp>
      <p:sp>
        <p:nvSpPr>
          <p:cNvPr id="4" name="عنصر نائب للمحتوى 2"/>
          <p:cNvSpPr>
            <a:spLocks noGrp="1"/>
          </p:cNvSpPr>
          <p:nvPr/>
        </p:nvSpPr>
        <p:spPr>
          <a:xfrm>
            <a:off x="342900" y="1285241"/>
            <a:ext cx="8180070" cy="5169535"/>
          </a:xfrm>
          <a:prstGeom prst="rect">
            <a:avLst/>
          </a:prstGeom>
        </p:spPr>
        <p:txBody>
          <a:bodyPr vert="horz" anchor="t">
            <a:normAutofit fontScale="92500" lnSpcReduction="20000"/>
          </a:bodyPr>
          <a:lstStyle>
            <a:lvl1pPr marL="448310" indent="-384175"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panose="020B0604030504040204"/>
              <a:buChar char="›"/>
              <a:defRPr kumimoji="0" sz="2600" kern="1200">
                <a:solidFill>
                  <a:schemeClr val="tx1"/>
                </a:solidFill>
                <a:latin typeface="+mn-lt"/>
                <a:ea typeface="+mn-ea"/>
                <a:cs typeface="+mn-cs"/>
              </a:defRPr>
            </a:lvl2pPr>
            <a:lvl3pPr marL="1106170"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185"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185"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185"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705" indent="-210185"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lgn="l">
              <a:buNone/>
            </a:pPr>
            <a:r>
              <a:rPr lang="en-US" b="1" dirty="0">
                <a:cs typeface="Aldhabi" panose="01000000000000000000" pitchFamily="2" charset="-78"/>
              </a:rPr>
              <a:t> </a:t>
            </a:r>
            <a:r>
              <a:rPr lang="en-US" u="sng" dirty="0">
                <a:solidFill>
                  <a:schemeClr val="accent1"/>
                </a:solidFill>
                <a:effectLst>
                  <a:outerShdw blurRad="38100" dist="25400" dir="5400000" algn="ctr" rotWithShape="0">
                    <a:srgbClr val="6E747A">
                      <a:alpha val="43000"/>
                    </a:srgbClr>
                  </a:outerShdw>
                </a:effectLst>
                <a:latin typeface="Malgun Gothic" panose="020B0503020000020004" charset="-127"/>
                <a:ea typeface="Malgun Gothic" panose="020B0503020000020004" charset="-127"/>
                <a:cs typeface="Aldhabi" panose="01000000000000000000" pitchFamily="2" charset="-78"/>
              </a:rPr>
              <a:t>1- Esophagitis (Peptic esophagitis)</a:t>
            </a:r>
            <a:r>
              <a:rPr lang="en-US" dirty="0">
                <a:solidFill>
                  <a:srgbClr val="FFC000"/>
                </a:solidFill>
                <a:cs typeface="Aldhabi" panose="01000000000000000000" pitchFamily="2" charset="-78"/>
              </a:rPr>
              <a:t> </a:t>
            </a:r>
          </a:p>
          <a:p>
            <a:pPr algn="l" rtl="0">
              <a:buFont typeface="Arial" panose="020B0604020202020204" pitchFamily="34" charset="0"/>
              <a:buChar char="•"/>
            </a:pPr>
            <a:r>
              <a:rPr lang="en-US" dirty="0">
                <a:cs typeface="Aldhabi" panose="01000000000000000000" pitchFamily="2" charset="-78"/>
              </a:rPr>
              <a:t>It is the most common cause of upper GI bleeding in children aged 1 month to 1 year. </a:t>
            </a:r>
          </a:p>
          <a:p>
            <a:pPr algn="l" rtl="0">
              <a:buFont typeface="Arial" panose="020B0604020202020204" pitchFamily="34" charset="0"/>
              <a:buChar char="•"/>
            </a:pPr>
            <a:r>
              <a:rPr lang="en-US" dirty="0">
                <a:cs typeface="Aldhabi" panose="01000000000000000000" pitchFamily="2" charset="-78"/>
              </a:rPr>
              <a:t>This condition is caused by gastroesophageal reflux disease (</a:t>
            </a:r>
            <a:r>
              <a:rPr lang="en-US" dirty="0">
                <a:solidFill>
                  <a:srgbClr val="FF0000"/>
                </a:solidFill>
                <a:cs typeface="Aldhabi" panose="01000000000000000000" pitchFamily="2" charset="-78"/>
              </a:rPr>
              <a:t>GERD)</a:t>
            </a:r>
            <a:r>
              <a:rPr lang="en-US" dirty="0">
                <a:cs typeface="Aldhabi" panose="01000000000000000000" pitchFamily="2" charset="-78"/>
              </a:rPr>
              <a:t> or less likely eosinophilic esophagitis </a:t>
            </a:r>
          </a:p>
          <a:p>
            <a:pPr algn="l" rtl="0">
              <a:buFont typeface="Arial" panose="020B0604020202020204" pitchFamily="34" charset="0"/>
              <a:buChar char="•"/>
            </a:pPr>
            <a:endParaRPr lang="en-US" dirty="0">
              <a:cs typeface="Aldhabi" panose="01000000000000000000" pitchFamily="2" charset="-78"/>
            </a:endParaRPr>
          </a:p>
          <a:p>
            <a:pPr algn="l" rtl="0">
              <a:buFont typeface="Arial" panose="020B0604020202020204" pitchFamily="34" charset="0"/>
              <a:buChar char="•"/>
            </a:pPr>
            <a:r>
              <a:rPr lang="en-US" dirty="0">
                <a:cs typeface="Aldhabi" panose="01000000000000000000" pitchFamily="2" charset="-78"/>
              </a:rPr>
              <a:t>The infants presents with regurgitation following feeding, failure to thrive. </a:t>
            </a:r>
          </a:p>
          <a:p>
            <a:pPr algn="l" rtl="0">
              <a:buFont typeface="Arial" panose="020B0604020202020204" pitchFamily="34" charset="0"/>
              <a:buChar char="•"/>
            </a:pPr>
            <a:r>
              <a:rPr lang="en-US" dirty="0">
                <a:cs typeface="Aldhabi" panose="01000000000000000000" pitchFamily="2" charset="-78"/>
              </a:rPr>
              <a:t>Associated with wheezy chest, stridor, recurrent aspiration</a:t>
            </a:r>
          </a:p>
          <a:p>
            <a:pPr algn="l">
              <a:buNone/>
            </a:pPr>
            <a:r>
              <a:rPr lang="en-US" dirty="0">
                <a:cs typeface="Aldhabi" panose="01000000000000000000" pitchFamily="2" charset="-78"/>
              </a:rPr>
              <a:t> </a:t>
            </a:r>
            <a:endParaRPr lang="ar-JO" dirty="0">
              <a:cs typeface="Aldhabi" panose="01000000000000000000"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hqdefault"/>
          <p:cNvPicPr>
            <a:picLocks noGrp="1" noChangeAspect="1"/>
          </p:cNvPicPr>
          <p:nvPr>
            <p:ph sz="half" idx="1"/>
          </p:nvPr>
        </p:nvPicPr>
        <p:blipFill>
          <a:blip r:embed="rId2"/>
          <a:stretch>
            <a:fillRect/>
          </a:stretch>
        </p:blipFill>
        <p:spPr>
          <a:xfrm>
            <a:off x="457200" y="951865"/>
            <a:ext cx="4080510" cy="4954270"/>
          </a:xfrm>
          <a:prstGeom prst="rect">
            <a:avLst/>
          </a:prstGeom>
        </p:spPr>
      </p:pic>
      <p:pic>
        <p:nvPicPr>
          <p:cNvPr id="6" name="Content Placeholder 5" descr="F4.large"/>
          <p:cNvPicPr>
            <a:picLocks noGrp="1" noChangeAspect="1"/>
          </p:cNvPicPr>
          <p:nvPr>
            <p:ph sz="half" idx="2"/>
          </p:nvPr>
        </p:nvPicPr>
        <p:blipFill>
          <a:blip r:embed="rId3" cstate="print"/>
          <a:stretch>
            <a:fillRect/>
          </a:stretch>
        </p:blipFill>
        <p:spPr>
          <a:xfrm>
            <a:off x="4810125" y="952500"/>
            <a:ext cx="3714750" cy="4953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78" y="282659"/>
            <a:ext cx="8229599" cy="904457"/>
          </a:xfrm>
        </p:spPr>
        <p:txBody>
          <a:bodyPr>
            <a:normAutofit fontScale="90000"/>
          </a:bodyPr>
          <a:lstStyle/>
          <a:p>
            <a:r>
              <a:rPr lang="en-US" b="1" dirty="0">
                <a:solidFill>
                  <a:srgbClr val="FF0000"/>
                </a:solidFill>
                <a:effectLst>
                  <a:outerShdw blurRad="38100" dist="25400" dir="5400000" algn="ctr" rotWithShape="0">
                    <a:srgbClr val="6E747A">
                      <a:alpha val="43000"/>
                    </a:srgbClr>
                  </a:outerShdw>
                </a:effectLst>
                <a:latin typeface="Microsoft JhengHei" panose="020B0604030504040204" charset="-120"/>
                <a:ea typeface="Microsoft JhengHei" panose="020B0604030504040204" charset="-120"/>
              </a:rPr>
              <a:t>Upper GI bleeding 1 month – 1 year</a:t>
            </a:r>
            <a:br>
              <a:rPr lang="en-US" b="1" dirty="0">
                <a:solidFill>
                  <a:srgbClr val="FF0000"/>
                </a:solidFill>
                <a:effectLst>
                  <a:outerShdw blurRad="38100" dist="25400" dir="5400000" algn="ctr" rotWithShape="0">
                    <a:srgbClr val="6E747A">
                      <a:alpha val="43000"/>
                    </a:srgbClr>
                  </a:outerShdw>
                </a:effectLst>
                <a:latin typeface="Microsoft JhengHei" panose="020B0604030504040204" charset="-120"/>
                <a:ea typeface="Microsoft JhengHei" panose="020B0604030504040204" charset="-120"/>
              </a:rPr>
            </a:br>
            <a:endParaRPr lang="en-US" dirty="0"/>
          </a:p>
        </p:txBody>
      </p:sp>
      <p:sp>
        <p:nvSpPr>
          <p:cNvPr id="4" name="عنصر نائب للمحتوى 2"/>
          <p:cNvSpPr>
            <a:spLocks noGrp="1"/>
          </p:cNvSpPr>
          <p:nvPr/>
        </p:nvSpPr>
        <p:spPr>
          <a:xfrm>
            <a:off x="4114800" y="1471697"/>
            <a:ext cx="8550116" cy="5889942"/>
          </a:xfrm>
          <a:prstGeom prst="rect">
            <a:avLst/>
          </a:prstGeom>
        </p:spPr>
        <p:txBody>
          <a:bodyPr vert="horz" anchor="t">
            <a:normAutofit/>
          </a:bodyPr>
          <a:lstStyle>
            <a:lvl1pPr marL="448310" indent="-384175"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panose="020B0604030504040204"/>
              <a:buChar char="›"/>
              <a:defRPr kumimoji="0" sz="2600" kern="1200">
                <a:solidFill>
                  <a:schemeClr val="tx1"/>
                </a:solidFill>
                <a:latin typeface="+mn-lt"/>
                <a:ea typeface="+mn-ea"/>
                <a:cs typeface="+mn-cs"/>
              </a:defRPr>
            </a:lvl2pPr>
            <a:lvl3pPr marL="1106170"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185"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185"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185"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705" indent="-210185"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lgn="l">
              <a:buNone/>
            </a:pPr>
            <a:r>
              <a:rPr lang="en-US" dirty="0">
                <a:cs typeface="Aldhabi" panose="01000000000000000000" pitchFamily="2" charset="-78"/>
              </a:rPr>
              <a:t> </a:t>
            </a:r>
          </a:p>
        </p:txBody>
      </p:sp>
      <p:sp>
        <p:nvSpPr>
          <p:cNvPr id="5" name="Title 1"/>
          <p:cNvSpPr txBox="1">
            <a:spLocks/>
          </p:cNvSpPr>
          <p:nvPr/>
        </p:nvSpPr>
        <p:spPr>
          <a:xfrm>
            <a:off x="350921" y="36095"/>
            <a:ext cx="7772400" cy="1143000"/>
          </a:xfrm>
          <a:prstGeom prst="rect">
            <a:avLst/>
          </a:prstGeom>
        </p:spPr>
        <p:txBody>
          <a:bodyPr bIns="91440" anchor="b" anchorCtr="0">
            <a:normAutofit/>
            <a:scene3d>
              <a:camera prst="orthographicFront"/>
              <a:lightRig rig="threePt" dir="t"/>
            </a:scene3d>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3200" b="1" dirty="0">
              <a:solidFill>
                <a:srgbClr val="FF0000"/>
              </a:solidFill>
              <a:effectLst>
                <a:outerShdw blurRad="38100" dist="25400" dir="5400000" algn="ctr" rotWithShape="0">
                  <a:srgbClr val="6E747A">
                    <a:alpha val="43000"/>
                  </a:srgbClr>
                </a:outerShdw>
              </a:effectLst>
              <a:latin typeface="Microsoft JhengHei" panose="020B0604030504040204" charset="-120"/>
              <a:ea typeface="Microsoft JhengHei" panose="020B0604030504040204" charset="-120"/>
            </a:endParaRPr>
          </a:p>
        </p:txBody>
      </p:sp>
      <p:sp>
        <p:nvSpPr>
          <p:cNvPr id="6" name="TextBox 5"/>
          <p:cNvSpPr txBox="1"/>
          <p:nvPr/>
        </p:nvSpPr>
        <p:spPr>
          <a:xfrm>
            <a:off x="353230" y="607595"/>
            <a:ext cx="8229599" cy="4555093"/>
          </a:xfrm>
          <a:prstGeom prst="rect">
            <a:avLst/>
          </a:prstGeom>
          <a:noFill/>
        </p:spPr>
        <p:txBody>
          <a:bodyPr wrap="square" rtlCol="0">
            <a:spAutoFit/>
          </a:bodyPr>
          <a:lstStyle/>
          <a:p>
            <a:r>
              <a:rPr lang="en-US" sz="3000" u="sng" dirty="0">
                <a:solidFill>
                  <a:schemeClr val="accent1"/>
                </a:solidFill>
                <a:effectLst>
                  <a:outerShdw blurRad="38100" dist="25400" dir="5400000" algn="ctr" rotWithShape="0">
                    <a:srgbClr val="6E747A">
                      <a:alpha val="43000"/>
                    </a:srgbClr>
                  </a:outerShdw>
                </a:effectLst>
                <a:latin typeface="Malgun Gothic" panose="020B0503020000020004" charset="-127"/>
                <a:ea typeface="Malgun Gothic" panose="020B0503020000020004" charset="-127"/>
                <a:cs typeface="Aldhabi" panose="01000000000000000000" pitchFamily="2" charset="-78"/>
              </a:rPr>
              <a:t>2. Gastritis  </a:t>
            </a:r>
          </a:p>
          <a:p>
            <a:pPr marL="457200" indent="-457200">
              <a:buFont typeface="Arial" panose="020B0604020202020204" pitchFamily="34" charset="0"/>
              <a:buChar char="•"/>
            </a:pPr>
            <a:r>
              <a:rPr lang="en-US" sz="2000" dirty="0">
                <a:cs typeface="Aldhabi" panose="01000000000000000000" pitchFamily="2" charset="-78"/>
              </a:rPr>
              <a:t>Either: </a:t>
            </a:r>
          </a:p>
          <a:p>
            <a:pPr marL="514350" indent="-514350">
              <a:buAutoNum type="alphaUcPeriod"/>
            </a:pPr>
            <a:r>
              <a:rPr lang="en-US" sz="2000" dirty="0">
                <a:cs typeface="Aldhabi" panose="01000000000000000000" pitchFamily="2" charset="-78"/>
              </a:rPr>
              <a:t>Primary (peptic ulcer, duodenal): correlated to H. pylori, but 20% are idiopathic</a:t>
            </a:r>
          </a:p>
          <a:p>
            <a:pPr marL="514350" indent="-514350">
              <a:buAutoNum type="alphaUcPeriod"/>
            </a:pPr>
            <a:r>
              <a:rPr lang="en-US" sz="2000" dirty="0" err="1">
                <a:cs typeface="Aldhabi" panose="01000000000000000000" pitchFamily="2" charset="-78"/>
              </a:rPr>
              <a:t>Secondery</a:t>
            </a:r>
            <a:r>
              <a:rPr lang="en-US" sz="2000" dirty="0">
                <a:cs typeface="Aldhabi" panose="01000000000000000000" pitchFamily="2" charset="-78"/>
              </a:rPr>
              <a:t>: (</a:t>
            </a:r>
            <a:r>
              <a:rPr lang="en-US" sz="2000" dirty="0">
                <a:solidFill>
                  <a:srgbClr val="FF0000"/>
                </a:solidFill>
                <a:cs typeface="Aldhabi" panose="01000000000000000000" pitchFamily="2" charset="-78"/>
              </a:rPr>
              <a:t>more common, </a:t>
            </a:r>
            <a:r>
              <a:rPr lang="en-US" sz="2000" dirty="0">
                <a:cs typeface="Aldhabi" panose="01000000000000000000" pitchFamily="2" charset="-78"/>
              </a:rPr>
              <a:t>gastric): sepsis, shock, </a:t>
            </a:r>
            <a:r>
              <a:rPr lang="en-US" sz="2000" dirty="0" err="1">
                <a:cs typeface="Aldhabi" panose="01000000000000000000" pitchFamily="2" charset="-78"/>
              </a:rPr>
              <a:t>cushing</a:t>
            </a:r>
            <a:r>
              <a:rPr lang="en-US" sz="2000" dirty="0">
                <a:cs typeface="Aldhabi" panose="01000000000000000000" pitchFamily="2" charset="-78"/>
              </a:rPr>
              <a:t> ulcer (increased ICP), curling ulcer (burn), NSAID, and </a:t>
            </a:r>
            <a:r>
              <a:rPr lang="en-US" sz="2000" dirty="0" err="1">
                <a:cs typeface="Aldhabi" panose="01000000000000000000" pitchFamily="2" charset="-78"/>
              </a:rPr>
              <a:t>zollinger</a:t>
            </a:r>
            <a:r>
              <a:rPr lang="en-US" sz="2000" dirty="0">
                <a:cs typeface="Aldhabi" panose="01000000000000000000" pitchFamily="2" charset="-78"/>
              </a:rPr>
              <a:t> Ellison </a:t>
            </a:r>
            <a:r>
              <a:rPr lang="en-US" sz="2000" dirty="0" err="1">
                <a:cs typeface="Aldhabi" panose="01000000000000000000" pitchFamily="2" charset="-78"/>
              </a:rPr>
              <a:t>syndrom</a:t>
            </a:r>
            <a:endParaRPr lang="en-US" sz="2000" dirty="0">
              <a:cs typeface="Aldhabi" panose="01000000000000000000" pitchFamily="2" charset="-78"/>
            </a:endParaRPr>
          </a:p>
          <a:p>
            <a:pPr marL="514350" indent="-514350">
              <a:buAutoNum type="alphaUcPeriod"/>
            </a:pPr>
            <a:endParaRPr lang="en-US" sz="2000" dirty="0">
              <a:cs typeface="Aldhabi" panose="01000000000000000000" pitchFamily="2" charset="-78"/>
            </a:endParaRPr>
          </a:p>
          <a:p>
            <a:pPr marL="457200" indent="-457200">
              <a:buFont typeface="Arial" panose="020B0604020202020204" pitchFamily="34" charset="0"/>
              <a:buChar char="•"/>
            </a:pPr>
            <a:r>
              <a:rPr lang="en-US" sz="2000" dirty="0">
                <a:cs typeface="Aldhabi" panose="01000000000000000000" pitchFamily="2" charset="-78"/>
              </a:rPr>
              <a:t>Symptoms: epigastric abdominal pain, recurrent vomiting, upper GI bleeding</a:t>
            </a:r>
          </a:p>
          <a:p>
            <a:pPr marL="457200" indent="-457200">
              <a:buFont typeface="Arial" panose="020B0604020202020204" pitchFamily="34" charset="0"/>
              <a:buChar char="•"/>
            </a:pPr>
            <a:endParaRPr lang="en-US" sz="2000" dirty="0">
              <a:cs typeface="Aldhabi" panose="01000000000000000000" pitchFamily="2" charset="-78"/>
            </a:endParaRPr>
          </a:p>
          <a:p>
            <a:pPr marL="457200" indent="-457200">
              <a:buFont typeface="Arial" panose="020B0604020202020204" pitchFamily="34" charset="0"/>
              <a:buChar char="•"/>
            </a:pPr>
            <a:r>
              <a:rPr lang="en-US" sz="2000" dirty="0">
                <a:cs typeface="Aldhabi" panose="01000000000000000000" pitchFamily="2" charset="-78"/>
              </a:rPr>
              <a:t>Diagnosis of peptic ulcer disease is based on </a:t>
            </a:r>
            <a:r>
              <a:rPr lang="en-US" sz="2000" dirty="0">
                <a:solidFill>
                  <a:srgbClr val="FF0000"/>
                </a:solidFill>
                <a:cs typeface="Aldhabi" panose="01000000000000000000" pitchFamily="2" charset="-78"/>
              </a:rPr>
              <a:t>Endoscopic findings</a:t>
            </a:r>
          </a:p>
          <a:p>
            <a:pPr marL="457200" indent="-457200">
              <a:buFont typeface="Arial" panose="020B0604020202020204" pitchFamily="34" charset="0"/>
              <a:buChar char="•"/>
            </a:pPr>
            <a:r>
              <a:rPr lang="en-US" sz="2000" dirty="0">
                <a:solidFill>
                  <a:srgbClr val="FF0000"/>
                </a:solidFill>
                <a:cs typeface="Aldhabi" panose="01000000000000000000" pitchFamily="2" charset="-78"/>
              </a:rPr>
              <a:t>Positive antibody test </a:t>
            </a:r>
            <a:r>
              <a:rPr lang="en-US" sz="2000" dirty="0">
                <a:cs typeface="Aldhabi" panose="01000000000000000000" pitchFamily="2" charset="-78"/>
              </a:rPr>
              <a:t>may indicate past exposure, not active ongoing infection </a:t>
            </a:r>
          </a:p>
          <a:p>
            <a:pPr marL="457200" indent="-457200">
              <a:buFont typeface="Arial" panose="020B0604020202020204" pitchFamily="34" charset="0"/>
              <a:buChar char="•"/>
            </a:pPr>
            <a:endParaRPr lang="en-US" sz="2000" dirty="0">
              <a:cs typeface="Aldhabi" panose="01000000000000000000" pitchFamily="2" charset="-78"/>
            </a:endParaRPr>
          </a:p>
          <a:p>
            <a:pPr marL="457200" indent="-457200">
              <a:buFont typeface="Arial" panose="020B0604020202020204" pitchFamily="34" charset="0"/>
              <a:buChar char="•"/>
            </a:pPr>
            <a:r>
              <a:rPr lang="en-US" sz="2000" dirty="0">
                <a:cs typeface="Aldhabi" panose="01000000000000000000" pitchFamily="2" charset="-78"/>
              </a:rPr>
              <a:t>Treatment of H. pylori: </a:t>
            </a:r>
            <a:r>
              <a:rPr lang="en-US" sz="2000" dirty="0">
                <a:solidFill>
                  <a:srgbClr val="FF0000"/>
                </a:solidFill>
                <a:cs typeface="Aldhabi" panose="01000000000000000000" pitchFamily="2" charset="-78"/>
              </a:rPr>
              <a:t>Triple</a:t>
            </a:r>
            <a:r>
              <a:rPr lang="en-US" sz="2000" dirty="0">
                <a:cs typeface="Aldhabi" panose="01000000000000000000" pitchFamily="2" charset="-78"/>
              </a:rPr>
              <a:t> therapy (PPI + clarithromycin + amoxicillin or metronidazole)</a:t>
            </a:r>
          </a:p>
          <a:p>
            <a:pPr marL="457200" indent="-457200">
              <a:buFont typeface="Arial" panose="020B0604020202020204" pitchFamily="34" charset="0"/>
              <a:buChar char="•"/>
            </a:pPr>
            <a:r>
              <a:rPr lang="en-US" sz="2000" dirty="0"/>
              <a:t>C-urea breath tests used to check response to treatment</a:t>
            </a:r>
            <a:endParaRPr lang="en-US" sz="2000" dirty="0">
              <a:cs typeface="Aldhabi" panose="01000000000000000000" pitchFamily="2"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462"/>
            <a:ext cx="9144000" cy="277532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7790"/>
            <a:ext cx="9144000" cy="4060210"/>
          </a:xfrm>
          <a:prstGeom prst="rect">
            <a:avLst/>
          </a:prstGeom>
        </p:spPr>
      </p:pic>
    </p:spTree>
    <p:extLst>
      <p:ext uri="{BB962C8B-B14F-4D97-AF65-F5344CB8AC3E}">
        <p14:creationId xmlns:p14="http://schemas.microsoft.com/office/powerpoint/2010/main" val="3794275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4994910"/>
          </a:xfrm>
        </p:spPr>
        <p:txBody>
          <a:bodyPr>
            <a:normAutofit lnSpcReduction="10000"/>
          </a:bodyPr>
          <a:lstStyle/>
          <a:p>
            <a:pPr marL="0" indent="0">
              <a:buNone/>
            </a:pPr>
            <a:r>
              <a:rPr lang="en-US" sz="3000" u="sng" dirty="0">
                <a:solidFill>
                  <a:schemeClr val="accent1"/>
                </a:solidFill>
                <a:effectLst>
                  <a:outerShdw blurRad="38100" dist="25400" dir="5400000" algn="ctr" rotWithShape="0">
                    <a:srgbClr val="6E747A">
                      <a:alpha val="43000"/>
                    </a:srgbClr>
                  </a:outerShdw>
                </a:effectLst>
                <a:latin typeface="Malgun Gothic" panose="020B0503020000020004" charset="-127"/>
                <a:ea typeface="Malgun Gothic" panose="020B0503020000020004" charset="-127"/>
                <a:cs typeface="Aldhabi" panose="01000000000000000000" pitchFamily="2" charset="-78"/>
                <a:sym typeface="+mn-ea"/>
              </a:rPr>
              <a:t>1. intussusception</a:t>
            </a:r>
          </a:p>
          <a:p>
            <a:r>
              <a:rPr lang="en-US" dirty="0">
                <a:cs typeface="Aldhabi" panose="01000000000000000000" pitchFamily="2" charset="-78"/>
                <a:sym typeface="+mn-ea"/>
              </a:rPr>
              <a:t>its occur when one segment of bowel is pulled into itself or neighboring loop of the bowel by peristalsis </a:t>
            </a:r>
          </a:p>
          <a:p>
            <a:r>
              <a:rPr lang="en-US" dirty="0">
                <a:cs typeface="Aldhabi" panose="01000000000000000000" pitchFamily="2" charset="-78"/>
                <a:sym typeface="+mn-ea"/>
              </a:rPr>
              <a:t>It is the most common cause of lower GI bleeding in infants ranging from 6-18 months of age. </a:t>
            </a:r>
          </a:p>
          <a:p>
            <a:r>
              <a:rPr lang="en-US" dirty="0">
                <a:cs typeface="Aldhabi" panose="01000000000000000000" pitchFamily="2" charset="-78"/>
                <a:sym typeface="+mn-ea"/>
              </a:rPr>
              <a:t>In this group its usually idiopathic and occur in ileocecal region </a:t>
            </a:r>
          </a:p>
          <a:p>
            <a:endParaRPr lang="en-US" dirty="0">
              <a:cs typeface="Aldhabi" panose="01000000000000000000" pitchFamily="2" charset="-78"/>
              <a:sym typeface="+mn-ea"/>
            </a:endParaRPr>
          </a:p>
          <a:p>
            <a:r>
              <a:rPr lang="en-US" dirty="0">
                <a:cs typeface="Aldhabi" panose="01000000000000000000" pitchFamily="2" charset="-78"/>
                <a:sym typeface="+mn-ea"/>
              </a:rPr>
              <a:t>Secondary: usually in older children, associated with </a:t>
            </a:r>
            <a:r>
              <a:rPr lang="en-US" dirty="0" err="1">
                <a:cs typeface="Aldhabi" panose="01000000000000000000" pitchFamily="2" charset="-78"/>
                <a:sym typeface="+mn-ea"/>
              </a:rPr>
              <a:t>meckels</a:t>
            </a:r>
            <a:r>
              <a:rPr lang="en-US" dirty="0">
                <a:cs typeface="Aldhabi" panose="01000000000000000000" pitchFamily="2" charset="-78"/>
                <a:sym typeface="+mn-ea"/>
              </a:rPr>
              <a:t> diverticulum, duplication cysts, intestinal lymphoma, </a:t>
            </a:r>
            <a:r>
              <a:rPr lang="en-US" dirty="0" err="1">
                <a:cs typeface="Aldhabi" panose="01000000000000000000" pitchFamily="2" charset="-78"/>
                <a:sym typeface="+mn-ea"/>
              </a:rPr>
              <a:t>etc</a:t>
            </a:r>
            <a:endParaRPr lang="en-US" dirty="0">
              <a:cs typeface="Aldhabi" panose="01000000000000000000" pitchFamily="2" charset="-78"/>
              <a:sym typeface="+mn-ea"/>
            </a:endParaRPr>
          </a:p>
          <a:p>
            <a:endParaRPr lang="en-US" dirty="0">
              <a:cs typeface="Aldhabi" panose="01000000000000000000" pitchFamily="2" charset="-78"/>
              <a:sym typeface="+mn-ea"/>
            </a:endParaRPr>
          </a:p>
          <a:p>
            <a:endParaRPr lang="en-US" dirty="0">
              <a:cs typeface="Aldhabi" panose="01000000000000000000" pitchFamily="2" charset="-78"/>
              <a:sym typeface="+mn-ea"/>
            </a:endParaRPr>
          </a:p>
          <a:p>
            <a:endParaRPr lang="en-US" dirty="0">
              <a:cs typeface="Aldhabi" panose="01000000000000000000" pitchFamily="2" charset="-78"/>
              <a:sym typeface="+mn-ea"/>
            </a:endParaRPr>
          </a:p>
          <a:p>
            <a:endParaRPr lang="en-US" dirty="0"/>
          </a:p>
        </p:txBody>
      </p:sp>
      <p:pic>
        <p:nvPicPr>
          <p:cNvPr id="4" name="Content Placeholder 3" descr="تنزيل (2)"/>
          <p:cNvPicPr>
            <a:picLocks noGrp="1" noChangeAspect="1"/>
          </p:cNvPicPr>
          <p:nvPr>
            <p:ph sz="half" idx="2"/>
          </p:nvPr>
        </p:nvPicPr>
        <p:blipFill>
          <a:blip r:embed="rId2"/>
          <a:stretch>
            <a:fillRect/>
          </a:stretch>
        </p:blipFill>
        <p:spPr>
          <a:xfrm>
            <a:off x="5882565" y="1401596"/>
            <a:ext cx="3162300" cy="2889250"/>
          </a:xfrm>
          <a:prstGeom prst="rect">
            <a:avLst/>
          </a:prstGeom>
        </p:spPr>
      </p:pic>
      <p:pic>
        <p:nvPicPr>
          <p:cNvPr id="5" name="Picture 4" descr="تنزيل (3)"/>
          <p:cNvPicPr>
            <a:picLocks noChangeAspect="1"/>
          </p:cNvPicPr>
          <p:nvPr/>
        </p:nvPicPr>
        <p:blipFill>
          <a:blip r:embed="rId3"/>
          <a:stretch>
            <a:fillRect/>
          </a:stretch>
        </p:blipFill>
        <p:spPr>
          <a:xfrm>
            <a:off x="5867400" y="4331335"/>
            <a:ext cx="3161348" cy="2526665"/>
          </a:xfrm>
          <a:prstGeom prst="rect">
            <a:avLst/>
          </a:prstGeom>
        </p:spPr>
      </p:pic>
      <p:sp>
        <p:nvSpPr>
          <p:cNvPr id="6" name="Rectangle 5"/>
          <p:cNvSpPr/>
          <p:nvPr/>
        </p:nvSpPr>
        <p:spPr>
          <a:xfrm>
            <a:off x="248652" y="199807"/>
            <a:ext cx="8438147" cy="1200329"/>
          </a:xfrm>
          <a:prstGeom prst="rect">
            <a:avLst/>
          </a:prstGeom>
        </p:spPr>
        <p:txBody>
          <a:bodyPr wrap="square">
            <a:spAutoFit/>
          </a:bodyPr>
          <a:lstStyle/>
          <a:p>
            <a:r>
              <a:rPr lang="en-US" sz="3600" b="1" dirty="0">
                <a:solidFill>
                  <a:srgbClr val="FF0000"/>
                </a:solidFill>
                <a:effectLst>
                  <a:outerShdw blurRad="38100" dist="25400" dir="5400000" algn="ctr" rotWithShape="0">
                    <a:srgbClr val="6E747A">
                      <a:alpha val="43000"/>
                    </a:srgbClr>
                  </a:outerShdw>
                </a:effectLst>
                <a:latin typeface="Microsoft JhengHei" panose="020B0604030504040204" charset="-120"/>
                <a:ea typeface="Microsoft JhengHei" panose="020B0604030504040204" charset="-120"/>
              </a:rPr>
              <a:t>Lower GI bleeding 1 month – 1 year</a:t>
            </a:r>
            <a:br>
              <a:rPr lang="en-US" sz="3600" b="1" dirty="0">
                <a:solidFill>
                  <a:srgbClr val="FF0000"/>
                </a:solidFill>
                <a:effectLst>
                  <a:outerShdw blurRad="38100" dist="25400" dir="5400000" algn="ctr" rotWithShape="0">
                    <a:srgbClr val="6E747A">
                      <a:alpha val="43000"/>
                    </a:srgbClr>
                  </a:outerShdw>
                </a:effectLst>
                <a:latin typeface="Microsoft JhengHei" panose="020B0604030504040204" charset="-120"/>
                <a:ea typeface="Microsoft JhengHei" panose="020B0604030504040204" charset="-120"/>
              </a:rPr>
            </a:br>
            <a:endParaRPr lang="en-US"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1"/>
            <a:ext cx="7772400" cy="1143000"/>
          </a:xfrm>
        </p:spPr>
        <p:txBody>
          <a:bodyPr/>
          <a:lstStyle/>
          <a:p>
            <a:r>
              <a:rPr lang="en-US" u="sng" dirty="0">
                <a:solidFill>
                  <a:schemeClr val="accent1"/>
                </a:solidFill>
                <a:effectLst>
                  <a:outerShdw blurRad="38100" dist="25400" dir="5400000" algn="ctr" rotWithShape="0">
                    <a:srgbClr val="6E747A">
                      <a:alpha val="43000"/>
                    </a:srgbClr>
                  </a:outerShdw>
                </a:effectLst>
                <a:latin typeface="Malgun Gothic" panose="020B0503020000020004" charset="-127"/>
                <a:ea typeface="Malgun Gothic" panose="020B0503020000020004" charset="-127"/>
                <a:cs typeface="Aldhabi" panose="01000000000000000000" pitchFamily="2" charset="-78"/>
                <a:sym typeface="+mn-ea"/>
              </a:rPr>
              <a:t>intussusception</a:t>
            </a:r>
            <a:endParaRPr lang="en-US" dirty="0"/>
          </a:p>
        </p:txBody>
      </p:sp>
      <p:sp>
        <p:nvSpPr>
          <p:cNvPr id="3" name="Content Placeholder 2"/>
          <p:cNvSpPr>
            <a:spLocks noGrp="1"/>
          </p:cNvSpPr>
          <p:nvPr>
            <p:ph idx="1"/>
          </p:nvPr>
        </p:nvSpPr>
        <p:spPr>
          <a:xfrm>
            <a:off x="304800" y="1183106"/>
            <a:ext cx="4953000" cy="4572000"/>
          </a:xfrm>
        </p:spPr>
        <p:txBody>
          <a:bodyPr>
            <a:normAutofit fontScale="70000" lnSpcReduction="20000"/>
          </a:bodyPr>
          <a:lstStyle/>
          <a:p>
            <a:r>
              <a:rPr lang="en-US" sz="2200" b="1" u="sng" dirty="0">
                <a:cs typeface="Aldhabi" panose="01000000000000000000" pitchFamily="2" charset="-78"/>
                <a:sym typeface="+mn-ea"/>
              </a:rPr>
              <a:t>Symptoms</a:t>
            </a:r>
            <a:r>
              <a:rPr lang="en-US" sz="2200" dirty="0">
                <a:cs typeface="Aldhabi" panose="01000000000000000000" pitchFamily="2" charset="-78"/>
                <a:sym typeface="+mn-ea"/>
              </a:rPr>
              <a:t>: a triad of paroxysmal abdominal pain, vomiting and current jelly stool</a:t>
            </a:r>
          </a:p>
          <a:p>
            <a:r>
              <a:rPr lang="en-US" sz="2200" dirty="0">
                <a:cs typeface="Aldhabi" panose="01000000000000000000" pitchFamily="2" charset="-78"/>
                <a:sym typeface="+mn-ea"/>
              </a:rPr>
              <a:t>Flexion of the knees and hips</a:t>
            </a:r>
          </a:p>
          <a:p>
            <a:r>
              <a:rPr lang="en-US" sz="2200" dirty="0">
                <a:cs typeface="Aldhabi" panose="01000000000000000000" pitchFamily="2" charset="-78"/>
                <a:sym typeface="+mn-ea"/>
              </a:rPr>
              <a:t>Vomiting is food content then become bile stained</a:t>
            </a:r>
          </a:p>
          <a:p>
            <a:endParaRPr lang="en-US" sz="2200" dirty="0">
              <a:cs typeface="Aldhabi" panose="01000000000000000000" pitchFamily="2" charset="-78"/>
              <a:sym typeface="+mn-ea"/>
            </a:endParaRPr>
          </a:p>
          <a:p>
            <a:r>
              <a:rPr lang="en-US" sz="2200" b="1" u="sng" dirty="0">
                <a:cs typeface="Aldhabi" panose="01000000000000000000" pitchFamily="2" charset="-78"/>
                <a:sym typeface="+mn-ea"/>
              </a:rPr>
              <a:t>Signs</a:t>
            </a:r>
            <a:r>
              <a:rPr lang="en-US" sz="2200" dirty="0">
                <a:cs typeface="Aldhabi" panose="01000000000000000000" pitchFamily="2" charset="-78"/>
                <a:sym typeface="+mn-ea"/>
              </a:rPr>
              <a:t>: Sausage like abdominal mass in 30% of patients</a:t>
            </a:r>
          </a:p>
          <a:p>
            <a:endParaRPr lang="en-US" sz="2200" dirty="0">
              <a:cs typeface="Aldhabi" panose="01000000000000000000" pitchFamily="2" charset="-78"/>
              <a:sym typeface="+mn-ea"/>
            </a:endParaRPr>
          </a:p>
          <a:p>
            <a:r>
              <a:rPr lang="en-US" sz="2400" dirty="0"/>
              <a:t>ultrasonography is the method of choice to detect </a:t>
            </a:r>
            <a:r>
              <a:rPr lang="en-US" sz="2400" dirty="0" err="1"/>
              <a:t>intussusption</a:t>
            </a:r>
            <a:r>
              <a:rPr lang="en-US" sz="2400" dirty="0"/>
              <a:t> : target sign</a:t>
            </a:r>
          </a:p>
          <a:p>
            <a:endParaRPr lang="en-US" sz="2400" dirty="0"/>
          </a:p>
          <a:p>
            <a:r>
              <a:rPr lang="en-US" sz="2400" dirty="0"/>
              <a:t>Air or barium contrast enema are diagnostic and therapeutic </a:t>
            </a:r>
          </a:p>
          <a:p>
            <a:r>
              <a:rPr lang="en-US" sz="2400" dirty="0"/>
              <a:t>Laparotomy if peritonitis, failed enema reduction  </a:t>
            </a:r>
          </a:p>
          <a:p>
            <a:endParaRPr lang="en-US" sz="2400" dirty="0"/>
          </a:p>
          <a:p>
            <a:endParaRPr lang="en-US" sz="2200" dirty="0">
              <a:cs typeface="Aldhabi" panose="01000000000000000000" pitchFamily="2" charset="-78"/>
              <a:sym typeface="+mn-ea"/>
            </a:endParaRPr>
          </a:p>
          <a:p>
            <a:endParaRPr lang="en-US" dirty="0">
              <a:solidFill>
                <a:srgbClr val="FF0000"/>
              </a:solidFill>
              <a:effectLst>
                <a:outerShdw blurRad="38100" dist="25400" dir="5400000" algn="ctr" rotWithShape="0">
                  <a:srgbClr val="6E747A">
                    <a:alpha val="43000"/>
                  </a:srgbClr>
                </a:outerShdw>
              </a:effectLst>
              <a:latin typeface="MV Boli" panose="02000500030200090000" charset="0"/>
              <a:cs typeface="MV Boli" panose="02000500030200090000" charset="0"/>
              <a:sym typeface="+mn-ea"/>
            </a:endParaRPr>
          </a:p>
          <a:p>
            <a:endParaRPr lang="en-US" dirty="0"/>
          </a:p>
        </p:txBody>
      </p:sp>
      <p:pic>
        <p:nvPicPr>
          <p:cNvPr id="4" name="Content Placeholder 3" descr="images (2)"/>
          <p:cNvPicPr>
            <a:picLocks noChangeAspect="1"/>
          </p:cNvPicPr>
          <p:nvPr/>
        </p:nvPicPr>
        <p:blipFill>
          <a:blip r:embed="rId2"/>
          <a:stretch>
            <a:fillRect/>
          </a:stretch>
        </p:blipFill>
        <p:spPr>
          <a:xfrm>
            <a:off x="5249779" y="1151022"/>
            <a:ext cx="3606641" cy="46691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914400" y="152400"/>
            <a:ext cx="7772400" cy="1143000"/>
          </a:xfrm>
        </p:spPr>
        <p:txBody>
          <a:bodyPr>
            <a:noAutofit/>
          </a:bodyPr>
          <a:lstStyle/>
          <a:p>
            <a:r>
              <a:rPr lang="en-US" b="1" dirty="0">
                <a:solidFill>
                  <a:schemeClr val="accent1"/>
                </a:solidFill>
                <a:latin typeface="+mn-lt"/>
              </a:rPr>
              <a:t>SYMPTOMS OF UPPER GI BLEED</a:t>
            </a:r>
            <a:endParaRPr lang="ar-JO" b="1" dirty="0">
              <a:solidFill>
                <a:schemeClr val="accent1"/>
              </a:solidFill>
              <a:latin typeface="+mn-lt"/>
            </a:endParaRPr>
          </a:p>
        </p:txBody>
      </p:sp>
      <p:sp>
        <p:nvSpPr>
          <p:cNvPr id="5" name="عنصر نائب للمحتوى 2"/>
          <p:cNvSpPr>
            <a:spLocks noGrp="1"/>
          </p:cNvSpPr>
          <p:nvPr>
            <p:ph idx="1"/>
          </p:nvPr>
        </p:nvSpPr>
        <p:spPr>
          <a:xfrm>
            <a:off x="609600" y="1600200"/>
            <a:ext cx="7772400" cy="4572000"/>
          </a:xfrm>
        </p:spPr>
        <p:txBody>
          <a:bodyPr>
            <a:normAutofit/>
          </a:bodyPr>
          <a:lstStyle/>
          <a:p>
            <a:r>
              <a:rPr lang="en-US" sz="3200" b="1" u="sng" dirty="0">
                <a:latin typeface="Bahnschrift SemiLight" pitchFamily="34" charset="0"/>
                <a:cs typeface="Aldhabi" pitchFamily="2" charset="-78"/>
              </a:rPr>
              <a:t>Hematemesis</a:t>
            </a:r>
            <a:r>
              <a:rPr lang="en-US" sz="3200" dirty="0">
                <a:latin typeface="Bahnschrift SemiLight" pitchFamily="34" charset="0"/>
                <a:cs typeface="Aldhabi" pitchFamily="2" charset="-78"/>
              </a:rPr>
              <a:t>  vomiting of blood which can be:</a:t>
            </a:r>
          </a:p>
          <a:p>
            <a:pPr marL="514350" indent="-514350" algn="l">
              <a:buAutoNum type="alphaUcPeriod"/>
            </a:pPr>
            <a:r>
              <a:rPr lang="en-US" sz="3200" dirty="0">
                <a:latin typeface="Bahnschrift SemiLight" pitchFamily="34" charset="0"/>
                <a:cs typeface="Aldhabi" pitchFamily="2" charset="-78"/>
              </a:rPr>
              <a:t>bright red blood: high volume bleeding, may need emergent endoscopy </a:t>
            </a:r>
          </a:p>
          <a:p>
            <a:pPr marL="514350" indent="-514350" algn="l">
              <a:buAutoNum type="alphaUcPeriod"/>
            </a:pPr>
            <a:r>
              <a:rPr lang="en-US" sz="3200" dirty="0">
                <a:latin typeface="Bahnschrift SemiLight" pitchFamily="34" charset="0"/>
                <a:cs typeface="Aldhabi" pitchFamily="2" charset="-78"/>
              </a:rPr>
              <a:t>Coffee ground-like material: slow low volume bleeding, or stopped bleeding</a:t>
            </a:r>
          </a:p>
          <a:p>
            <a:pPr algn="l">
              <a:buNone/>
            </a:pPr>
            <a:endParaRPr lang="en-US" sz="3200" dirty="0">
              <a:latin typeface="Bahnschrift SemiLight" pitchFamily="34" charset="0"/>
              <a:cs typeface="Aldhabi" pitchFamily="2" charset="-78"/>
            </a:endParaRPr>
          </a:p>
          <a:p>
            <a:r>
              <a:rPr lang="en-US" sz="3200" b="1" u="sng" dirty="0">
                <a:latin typeface="Bahnschrift SemiLight" pitchFamily="34" charset="0"/>
                <a:cs typeface="Aldhabi" pitchFamily="2" charset="-78"/>
              </a:rPr>
              <a:t>Melena</a:t>
            </a:r>
            <a:r>
              <a:rPr lang="en-US" sz="3200" dirty="0">
                <a:latin typeface="Bahnschrift SemiLight" pitchFamily="34" charset="0"/>
                <a:cs typeface="Aldhabi" pitchFamily="2" charset="-78"/>
              </a:rPr>
              <a:t>  passing black, tar-like stool</a:t>
            </a:r>
            <a:endParaRPr lang="ar-JO" sz="3200" dirty="0">
              <a:latin typeface="Bahnschrift SemiLight" pitchFamily="34" charset="0"/>
              <a:cs typeface="Aldhabi" pitchFamily="2" charset="-7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bodyPr>
          <a:lstStyle/>
          <a:p>
            <a:r>
              <a:rPr lang="en-US" dirty="0">
                <a:solidFill>
                  <a:schemeClr val="accent1"/>
                </a:solidFill>
                <a:effectLst>
                  <a:outerShdw blurRad="38100" dist="25400" dir="5400000" algn="ctr" rotWithShape="0">
                    <a:srgbClr val="6E747A">
                      <a:alpha val="43000"/>
                    </a:srgbClr>
                  </a:outerShdw>
                </a:effectLst>
                <a:latin typeface="Abadi Extra Light" panose="020B0204020104020204" pitchFamily="34" charset="0"/>
                <a:cs typeface="MV Boli" panose="02000500030200090000" charset="0"/>
              </a:rPr>
              <a:t>2. Gangrenous bowel </a:t>
            </a:r>
          </a:p>
        </p:txBody>
      </p:sp>
      <p:sp>
        <p:nvSpPr>
          <p:cNvPr id="3" name="Content Placeholder 2"/>
          <p:cNvSpPr>
            <a:spLocks noGrp="1"/>
          </p:cNvSpPr>
          <p:nvPr>
            <p:ph idx="1"/>
          </p:nvPr>
        </p:nvSpPr>
        <p:spPr>
          <a:xfrm>
            <a:off x="457200" y="1524000"/>
            <a:ext cx="6728713" cy="4517363"/>
          </a:xfrm>
        </p:spPr>
        <p:txBody>
          <a:bodyPr/>
          <a:lstStyle/>
          <a:p>
            <a:r>
              <a:rPr lang="en-US" sz="2800" b="1" dirty="0">
                <a:latin typeface="Abadi Extra Light" panose="020B0204020104020204" pitchFamily="34" charset="0"/>
                <a:cs typeface="Aldhabi" panose="01000000000000000000" pitchFamily="2" charset="-78"/>
                <a:sym typeface="+mn-ea"/>
              </a:rPr>
              <a:t>It is the second most common cause of lower GI bleeding in this age group. </a:t>
            </a:r>
          </a:p>
          <a:p>
            <a:r>
              <a:rPr lang="en-US" sz="2400" b="1" dirty="0">
                <a:latin typeface="Abadi Extra Light" panose="020B0204020104020204" pitchFamily="34" charset="0"/>
                <a:cs typeface="Aldhabi" panose="01000000000000000000" pitchFamily="2" charset="-78"/>
                <a:sym typeface="+mn-ea"/>
              </a:rPr>
              <a:t>Causes include:</a:t>
            </a:r>
          </a:p>
          <a:p>
            <a:pPr marL="0" indent="0">
              <a:buNone/>
            </a:pPr>
            <a:r>
              <a:rPr lang="en-US" sz="2400" b="1" dirty="0">
                <a:latin typeface="Abadi Extra Light" panose="020B0204020104020204" pitchFamily="34" charset="0"/>
                <a:cs typeface="Aldhabi" panose="01000000000000000000" pitchFamily="2" charset="-78"/>
                <a:sym typeface="+mn-ea"/>
              </a:rPr>
              <a:t>1- Malrotation with volvulus</a:t>
            </a:r>
          </a:p>
          <a:p>
            <a:pPr marL="0" indent="0">
              <a:buNone/>
            </a:pPr>
            <a:r>
              <a:rPr lang="en-US" sz="2400" b="1" dirty="0">
                <a:latin typeface="Abadi Extra Light" panose="020B0204020104020204" pitchFamily="34" charset="0"/>
                <a:cs typeface="Aldhabi" panose="01000000000000000000" pitchFamily="2" charset="-78"/>
                <a:sym typeface="+mn-ea"/>
              </a:rPr>
              <a:t>2- Omphalomesenteric remnant with volvulus</a:t>
            </a:r>
          </a:p>
          <a:p>
            <a:pPr marL="0" indent="0">
              <a:buNone/>
            </a:pPr>
            <a:r>
              <a:rPr lang="en-US" sz="2400" b="1" dirty="0">
                <a:latin typeface="Abadi Extra Light" panose="020B0204020104020204" pitchFamily="34" charset="0"/>
                <a:cs typeface="Aldhabi" panose="01000000000000000000" pitchFamily="2" charset="-78"/>
                <a:sym typeface="+mn-ea"/>
              </a:rPr>
              <a:t>3- Internal hernia with strangulation</a:t>
            </a:r>
          </a:p>
          <a:p>
            <a:pPr marL="0" indent="0">
              <a:buNone/>
            </a:pPr>
            <a:r>
              <a:rPr lang="en-US" sz="2400" b="1" dirty="0">
                <a:latin typeface="Abadi Extra Light" panose="020B0204020104020204" pitchFamily="34" charset="0"/>
                <a:cs typeface="Aldhabi" panose="01000000000000000000" pitchFamily="2" charset="-78"/>
                <a:sym typeface="+mn-ea"/>
              </a:rPr>
              <a:t>4- Segmental small-bowel volvulus, and on rarely, sigmoid volvulus. </a:t>
            </a:r>
            <a:endParaRPr lang="en-US" sz="2400" b="1" dirty="0">
              <a:latin typeface="Abadi Extra Light" panose="020B0204020104020204" pitchFamily="34" charset="0"/>
              <a:cs typeface="Aldhabi" panose="01000000000000000000" pitchFamily="2" charset="-78"/>
            </a:endParaRPr>
          </a:p>
          <a:p>
            <a:endParaRPr lang="en-US" dirty="0"/>
          </a:p>
        </p:txBody>
      </p:sp>
      <p:sp>
        <p:nvSpPr>
          <p:cNvPr id="5" name="Rectangle 4"/>
          <p:cNvSpPr/>
          <p:nvPr/>
        </p:nvSpPr>
        <p:spPr>
          <a:xfrm>
            <a:off x="2438400" y="381000"/>
            <a:ext cx="8454189" cy="646331"/>
          </a:xfrm>
          <a:prstGeom prst="rect">
            <a:avLst/>
          </a:prstGeom>
        </p:spPr>
        <p:txBody>
          <a:bodyPr wrap="square">
            <a:spAutoFit/>
          </a:bodyPr>
          <a:lstStyle/>
          <a:p>
            <a:r>
              <a:rPr lang="en-US" b="1" dirty="0">
                <a:solidFill>
                  <a:schemeClr val="tx2"/>
                </a:solidFill>
                <a:effectLst>
                  <a:outerShdw blurRad="38100" dist="25400" dir="5400000" algn="ctr" rotWithShape="0">
                    <a:srgbClr val="6E747A">
                      <a:alpha val="43000"/>
                    </a:srgbClr>
                  </a:outerShdw>
                </a:effectLst>
                <a:latin typeface="Microsoft JhengHei" panose="020B0604030504040204" charset="-120"/>
                <a:ea typeface="Microsoft JhengHei" panose="020B0604030504040204" charset="-120"/>
              </a:rPr>
              <a:t>Lower GI bleeding 1 month – 1 year</a:t>
            </a:r>
            <a:br>
              <a:rPr lang="en-US" b="1" dirty="0">
                <a:solidFill>
                  <a:schemeClr val="tx2"/>
                </a:solidFill>
                <a:effectLst>
                  <a:outerShdw blurRad="38100" dist="25400" dir="5400000" algn="ctr" rotWithShape="0">
                    <a:srgbClr val="6E747A">
                      <a:alpha val="43000"/>
                    </a:srgbClr>
                  </a:outerShdw>
                </a:effectLst>
                <a:latin typeface="Microsoft JhengHei" panose="020B0604030504040204" charset="-120"/>
                <a:ea typeface="Microsoft JhengHei" panose="020B0604030504040204" charset="-120"/>
              </a:rPr>
            </a:br>
            <a:endParaRPr lang="en-US" dirty="0">
              <a:solidFill>
                <a:schemeClr val="tx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3" name="Straight Connector 12">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4" name="Rectangle 23">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6" name="Rectangle 25">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Freeform: Shape 41">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p:cNvSpPr>
            <a:spLocks noGrp="1"/>
          </p:cNvSpPr>
          <p:nvPr>
            <p:ph type="title"/>
          </p:nvPr>
        </p:nvSpPr>
        <p:spPr>
          <a:xfrm>
            <a:off x="5167126" y="202499"/>
            <a:ext cx="3920827" cy="2227730"/>
          </a:xfrm>
        </p:spPr>
        <p:txBody>
          <a:bodyPr vert="horz" lIns="91440" tIns="45720" rIns="91440" bIns="45720" rtlCol="0" anchor="ctr">
            <a:normAutofit/>
          </a:bodyPr>
          <a:lstStyle/>
          <a:p>
            <a:r>
              <a:rPr lang="en-US" b="1" dirty="0">
                <a:solidFill>
                  <a:srgbClr val="FFFFFF"/>
                </a:solidFill>
                <a:effectLst>
                  <a:outerShdw blurRad="38100" dist="25400" dir="5400000" algn="ctr" rotWithShape="0">
                    <a:srgbClr val="6E747A">
                      <a:alpha val="43000"/>
                    </a:srgbClr>
                  </a:outerShdw>
                </a:effectLst>
                <a:latin typeface="Abadi Extra Light" panose="020B0204020104020204" pitchFamily="34" charset="0"/>
              </a:rPr>
              <a:t>Gangrenous bowel</a:t>
            </a:r>
            <a:endParaRPr lang="en-US" b="1" dirty="0">
              <a:solidFill>
                <a:srgbClr val="FFFFFF"/>
              </a:solidFill>
              <a:latin typeface="Abadi Extra Light" panose="020B0204020104020204" pitchFamily="34" charset="0"/>
            </a:endParaRPr>
          </a:p>
        </p:txBody>
      </p:sp>
      <p:pic>
        <p:nvPicPr>
          <p:cNvPr id="3" name="Picture 2" descr="A person performing a surgery&#10;&#10;Description automatically generated with medium confidence">
            <a:extLst>
              <a:ext uri="{FF2B5EF4-FFF2-40B4-BE49-F238E27FC236}">
                <a16:creationId xmlns:a16="http://schemas.microsoft.com/office/drawing/2014/main" id="{58A03E20-0513-DB55-0F23-39A509F132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19" y="545646"/>
            <a:ext cx="3912301" cy="3912301"/>
          </a:xfrm>
          <a:prstGeom prst="rect">
            <a:avLst/>
          </a:prstGeom>
        </p:spPr>
      </p:pic>
      <p:sp>
        <p:nvSpPr>
          <p:cNvPr id="7" name="Content Placeholder 2"/>
          <p:cNvSpPr txBox="1">
            <a:spLocks/>
          </p:cNvSpPr>
          <p:nvPr/>
        </p:nvSpPr>
        <p:spPr>
          <a:xfrm>
            <a:off x="4746593" y="2255868"/>
            <a:ext cx="4656235" cy="4707467"/>
          </a:xfrm>
          <a:prstGeom prst="rect">
            <a:avLst/>
          </a:prstGeom>
        </p:spPr>
        <p:txBody>
          <a:bodyPr vert="horz" lIns="91440" tIns="45720" rIns="91440" bIns="45720" rtlCol="0" anchor="t">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nSpc>
                <a:spcPct val="90000"/>
              </a:lnSpc>
              <a:spcBef>
                <a:spcPts val="1000"/>
              </a:spcBef>
              <a:buSzPct val="80000"/>
              <a:buNone/>
            </a:pPr>
            <a:r>
              <a:rPr lang="en-US" sz="2000" b="1" dirty="0">
                <a:solidFill>
                  <a:srgbClr val="FFFFFF"/>
                </a:solidFill>
                <a:effectLst>
                  <a:outerShdw blurRad="38100" dist="25400" dir="5400000" algn="ctr" rotWithShape="0">
                    <a:srgbClr val="6E747A">
                      <a:alpha val="43000"/>
                    </a:srgbClr>
                  </a:outerShdw>
                </a:effectLst>
                <a:latin typeface="Abadi Extra Light" panose="020B0204020104020204" pitchFamily="34" charset="0"/>
              </a:rPr>
              <a:t>Signs and symptoms of acute intestinal ischemia typically include</a:t>
            </a:r>
            <a:r>
              <a:rPr lang="en-US" sz="2000" b="1" dirty="0">
                <a:solidFill>
                  <a:srgbClr val="FFFFFF"/>
                </a:solidFill>
                <a:latin typeface="Abadi Extra Light" panose="020B0204020104020204" pitchFamily="34" charset="0"/>
              </a:rPr>
              <a:t>:</a:t>
            </a:r>
          </a:p>
          <a:p>
            <a:pPr>
              <a:lnSpc>
                <a:spcPct val="90000"/>
              </a:lnSpc>
              <a:spcBef>
                <a:spcPts val="1000"/>
              </a:spcBef>
              <a:buSzPct val="80000"/>
              <a:buFont typeface="Wingdings 3" charset="2"/>
              <a:buChar char=""/>
            </a:pPr>
            <a:endParaRPr lang="en-US" sz="2000" b="1" dirty="0">
              <a:solidFill>
                <a:srgbClr val="FFFFFF"/>
              </a:solidFill>
              <a:latin typeface="Abadi Extra Light" panose="020B0204020104020204" pitchFamily="34" charset="0"/>
            </a:endParaRPr>
          </a:p>
          <a:p>
            <a:pPr>
              <a:lnSpc>
                <a:spcPct val="90000"/>
              </a:lnSpc>
              <a:spcBef>
                <a:spcPts val="1000"/>
              </a:spcBef>
              <a:buSzPct val="80000"/>
              <a:buFont typeface="Wingdings 3" charset="2"/>
              <a:buChar char=""/>
            </a:pPr>
            <a:r>
              <a:rPr lang="en-US" sz="2000" b="1" dirty="0">
                <a:solidFill>
                  <a:srgbClr val="FFFFFF"/>
                </a:solidFill>
                <a:latin typeface="Abadi Extra Light" panose="020B0204020104020204" pitchFamily="34" charset="0"/>
              </a:rPr>
              <a:t>Sudden abdominal pain that may be mild, moderate or severe</a:t>
            </a:r>
          </a:p>
          <a:p>
            <a:pPr>
              <a:lnSpc>
                <a:spcPct val="90000"/>
              </a:lnSpc>
              <a:spcBef>
                <a:spcPts val="1000"/>
              </a:spcBef>
              <a:buSzPct val="80000"/>
              <a:buFont typeface="Wingdings 3" charset="2"/>
              <a:buChar char=""/>
            </a:pPr>
            <a:r>
              <a:rPr lang="en-US" sz="2000" b="1" dirty="0">
                <a:solidFill>
                  <a:srgbClr val="FFFFFF"/>
                </a:solidFill>
                <a:latin typeface="Abadi Extra Light" panose="020B0204020104020204" pitchFamily="34" charset="0"/>
              </a:rPr>
              <a:t>An urgent need to have a bowel movement</a:t>
            </a:r>
          </a:p>
          <a:p>
            <a:pPr>
              <a:lnSpc>
                <a:spcPct val="90000"/>
              </a:lnSpc>
              <a:spcBef>
                <a:spcPts val="1000"/>
              </a:spcBef>
              <a:buSzPct val="80000"/>
              <a:buFont typeface="Wingdings 3" charset="2"/>
              <a:buChar char=""/>
            </a:pPr>
            <a:r>
              <a:rPr lang="en-US" sz="2000" b="1" dirty="0">
                <a:solidFill>
                  <a:srgbClr val="FFFFFF"/>
                </a:solidFill>
                <a:latin typeface="Abadi Extra Light" panose="020B0204020104020204" pitchFamily="34" charset="0"/>
              </a:rPr>
              <a:t>Frequent, forceful bowel movements</a:t>
            </a:r>
          </a:p>
          <a:p>
            <a:pPr>
              <a:lnSpc>
                <a:spcPct val="90000"/>
              </a:lnSpc>
              <a:spcBef>
                <a:spcPts val="1000"/>
              </a:spcBef>
              <a:buSzPct val="80000"/>
              <a:buFont typeface="Wingdings 3" charset="2"/>
              <a:buChar char=""/>
            </a:pPr>
            <a:r>
              <a:rPr lang="en-US" sz="2000" b="1" dirty="0">
                <a:solidFill>
                  <a:srgbClr val="FFFFFF"/>
                </a:solidFill>
                <a:latin typeface="Abadi Extra Light" panose="020B0204020104020204" pitchFamily="34" charset="0"/>
              </a:rPr>
              <a:t>Abdominal tenderness or distention</a:t>
            </a:r>
          </a:p>
          <a:p>
            <a:pPr>
              <a:lnSpc>
                <a:spcPct val="90000"/>
              </a:lnSpc>
              <a:spcBef>
                <a:spcPts val="1000"/>
              </a:spcBef>
              <a:buSzPct val="80000"/>
              <a:buFont typeface="Wingdings 3" charset="2"/>
              <a:buChar char=""/>
            </a:pPr>
            <a:r>
              <a:rPr lang="en-US" sz="2000" b="1" dirty="0">
                <a:solidFill>
                  <a:srgbClr val="FFFFFF"/>
                </a:solidFill>
                <a:latin typeface="Abadi Extra Light" panose="020B0204020104020204" pitchFamily="34" charset="0"/>
              </a:rPr>
              <a:t>Blood in your stool</a:t>
            </a:r>
          </a:p>
          <a:p>
            <a:pPr>
              <a:lnSpc>
                <a:spcPct val="90000"/>
              </a:lnSpc>
              <a:spcBef>
                <a:spcPts val="1000"/>
              </a:spcBef>
              <a:buSzPct val="80000"/>
              <a:buFont typeface="Wingdings 3" charset="2"/>
              <a:buChar char=""/>
            </a:pPr>
            <a:r>
              <a:rPr lang="en-US" sz="2000" b="1" dirty="0">
                <a:solidFill>
                  <a:srgbClr val="FFFFFF"/>
                </a:solidFill>
                <a:latin typeface="Abadi Extra Light" panose="020B0204020104020204" pitchFamily="34" charset="0"/>
              </a:rPr>
              <a:t>Mental confusion in older adult.</a:t>
            </a:r>
            <a:endParaRPr lang="en-US" sz="1200" b="1" dirty="0">
              <a:solidFill>
                <a:srgbClr val="FFFFFF"/>
              </a:solidFill>
              <a:latin typeface="Abadi Extra Light" panose="020B0204020104020204" pitchFamily="34" charset="0"/>
            </a:endParaRPr>
          </a:p>
        </p:txBody>
      </p:sp>
      <p:sp>
        <p:nvSpPr>
          <p:cNvPr id="10" name="TextBox 9">
            <a:extLst>
              <a:ext uri="{FF2B5EF4-FFF2-40B4-BE49-F238E27FC236}">
                <a16:creationId xmlns:a16="http://schemas.microsoft.com/office/drawing/2014/main" id="{6D296BC5-CC9B-3468-532F-34B223597C70}"/>
              </a:ext>
            </a:extLst>
          </p:cNvPr>
          <p:cNvSpPr txBox="1"/>
          <p:nvPr/>
        </p:nvSpPr>
        <p:spPr>
          <a:xfrm>
            <a:off x="102594" y="4457947"/>
            <a:ext cx="5728359" cy="646331"/>
          </a:xfrm>
          <a:prstGeom prst="rect">
            <a:avLst/>
          </a:prstGeom>
          <a:noFill/>
        </p:spPr>
        <p:txBody>
          <a:bodyPr wrap="square">
            <a:spAutoFit/>
          </a:bodyPr>
          <a:lstStyle/>
          <a:p>
            <a:r>
              <a:rPr lang="en-US" b="1" dirty="0">
                <a:latin typeface="Abadi Extra Light" panose="020B0204020104020204" pitchFamily="34" charset="0"/>
              </a:rPr>
              <a:t>Mal-rotated bowel with volvulus and </a:t>
            </a:r>
          </a:p>
          <a:p>
            <a:r>
              <a:rPr lang="en-US" b="1" dirty="0">
                <a:latin typeface="Abadi Extra Light" panose="020B0204020104020204" pitchFamily="34" charset="0"/>
              </a:rPr>
              <a:t>black gangrenous bowel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54" y="900017"/>
            <a:ext cx="7696201" cy="5057965"/>
          </a:xfrm>
        </p:spPr>
        <p:txBody>
          <a:bodyPr>
            <a:normAutofit/>
          </a:bodyPr>
          <a:lstStyle/>
          <a:p>
            <a:pPr marL="0" indent="0">
              <a:buNone/>
            </a:pPr>
            <a:r>
              <a:rPr lang="en-US" sz="3600" b="1" dirty="0">
                <a:solidFill>
                  <a:schemeClr val="accent1"/>
                </a:solidFill>
                <a:effectLst>
                  <a:outerShdw blurRad="38100" dist="25400" dir="5400000" algn="ctr" rotWithShape="0">
                    <a:srgbClr val="6E747A">
                      <a:alpha val="43000"/>
                    </a:srgbClr>
                  </a:outerShdw>
                </a:effectLst>
                <a:latin typeface="Abadi Extra Light" panose="020B0204020104020204" pitchFamily="34" charset="0"/>
                <a:cs typeface="MV Boli" panose="02000500030200090000" charset="0"/>
                <a:sym typeface="+mn-ea"/>
              </a:rPr>
              <a:t>3. Milk protein allergy</a:t>
            </a:r>
            <a:r>
              <a:rPr lang="en-US" b="1" dirty="0">
                <a:solidFill>
                  <a:schemeClr val="accent5">
                    <a:lumMod val="20000"/>
                    <a:lumOff val="80000"/>
                  </a:schemeClr>
                </a:solidFill>
                <a:latin typeface="Abadi Extra Light" panose="020B0204020104020204" pitchFamily="34" charset="0"/>
                <a:cs typeface="Aldhabi" panose="01000000000000000000" pitchFamily="2" charset="-78"/>
                <a:sym typeface="+mn-ea"/>
              </a:rPr>
              <a:t> </a:t>
            </a:r>
          </a:p>
          <a:p>
            <a:pPr marL="0" indent="0">
              <a:buNone/>
            </a:pPr>
            <a:r>
              <a:rPr lang="en-US" sz="2400" b="1" dirty="0">
                <a:latin typeface="Abadi Extra Light" panose="020B0204020104020204" pitchFamily="34" charset="0"/>
                <a:cs typeface="Aldhabi" panose="01000000000000000000" pitchFamily="2" charset="-78"/>
                <a:sym typeface="+mn-ea"/>
              </a:rPr>
              <a:t>Or cow’s milk protein allergy, can cause gastrointestinal bleeding in infants due to the inflammatory response triggered by the immune system’s adverse reaction to milk proteins, as well as the damage induced upon the GI lining. </a:t>
            </a:r>
          </a:p>
          <a:p>
            <a:pPr marL="0" indent="0">
              <a:buNone/>
            </a:pPr>
            <a:r>
              <a:rPr lang="en-US" sz="2400" b="1" dirty="0">
                <a:latin typeface="Abadi Extra Light" panose="020B0204020104020204" pitchFamily="34" charset="0"/>
                <a:cs typeface="Aldhabi" panose="01000000000000000000" pitchFamily="2" charset="-78"/>
                <a:sym typeface="+mn-ea"/>
              </a:rPr>
              <a:t>MPA causes a colitis that may be correlated with occult or gross lower GI bleeding. Additional symptoms include diarrhea, weight loss, vomiting, and irritability.</a:t>
            </a:r>
            <a:endParaRPr lang="ar-JO" sz="2400" b="1" dirty="0">
              <a:latin typeface="Abadi Extra Light" panose="020B0204020104020204" pitchFamily="34" charset="0"/>
            </a:endParaRPr>
          </a:p>
          <a:p>
            <a:pPr marL="0" indent="0">
              <a:buNone/>
            </a:pPr>
            <a:r>
              <a:rPr lang="en-US" sz="2400" b="1" dirty="0">
                <a:latin typeface="Abadi Extra Light" panose="020B0204020104020204" pitchFamily="34" charset="0"/>
              </a:rPr>
              <a:t>It can occur in infants who are formula fed, or less commonly in breastfed infant due to consumption of cow’s milk in mother’s diet. </a:t>
            </a:r>
          </a:p>
          <a:p>
            <a:endParaRPr lang="en-US" dirty="0"/>
          </a:p>
        </p:txBody>
      </p:sp>
      <p:sp>
        <p:nvSpPr>
          <p:cNvPr id="4" name="Rectangle 3"/>
          <p:cNvSpPr/>
          <p:nvPr/>
        </p:nvSpPr>
        <p:spPr>
          <a:xfrm>
            <a:off x="618835" y="152401"/>
            <a:ext cx="7305965" cy="830997"/>
          </a:xfrm>
          <a:prstGeom prst="rect">
            <a:avLst/>
          </a:prstGeom>
        </p:spPr>
        <p:txBody>
          <a:bodyPr wrap="square">
            <a:spAutoFit/>
          </a:bodyPr>
          <a:lstStyle/>
          <a:p>
            <a:r>
              <a:rPr lang="en-US" sz="2400" b="1" dirty="0">
                <a:solidFill>
                  <a:srgbClr val="FF0000"/>
                </a:solidFill>
                <a:effectLst>
                  <a:outerShdw blurRad="38100" dist="25400" dir="5400000" algn="ctr" rotWithShape="0">
                    <a:srgbClr val="6E747A">
                      <a:alpha val="43000"/>
                    </a:srgbClr>
                  </a:outerShdw>
                </a:effectLst>
                <a:latin typeface="Abadi Extra Light" panose="020B0204020104020204" pitchFamily="34" charset="0"/>
                <a:ea typeface="Microsoft JhengHei" panose="020B0604030504040204" charset="-120"/>
              </a:rPr>
              <a:t>Lower GI bleeding 1 month – 1 year</a:t>
            </a:r>
            <a:br>
              <a:rPr lang="en-US" sz="2400" b="1" dirty="0">
                <a:solidFill>
                  <a:srgbClr val="FF0000"/>
                </a:solidFill>
                <a:effectLst>
                  <a:outerShdw blurRad="38100" dist="25400" dir="5400000" algn="ctr" rotWithShape="0">
                    <a:srgbClr val="6E747A">
                      <a:alpha val="43000"/>
                    </a:srgbClr>
                  </a:outerShdw>
                </a:effectLst>
                <a:latin typeface="Abadi Extra Light" panose="020B0204020104020204" pitchFamily="34" charset="0"/>
                <a:ea typeface="Microsoft JhengHei" panose="020B0604030504040204" charset="-120"/>
              </a:rPr>
            </a:br>
            <a:endParaRPr lang="en-US" sz="2400" dirty="0">
              <a:latin typeface="Abadi Extra Light" panose="020B0204020104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Abadi Extra Light" panose="020B0204020104020204" pitchFamily="34" charset="0"/>
                <a:cs typeface="MV Boli" panose="02000500030200090000" charset="0"/>
              </a:rPr>
              <a:t>Treatment:</a:t>
            </a:r>
          </a:p>
        </p:txBody>
      </p:sp>
      <p:sp>
        <p:nvSpPr>
          <p:cNvPr id="3" name="Content Placeholder 2"/>
          <p:cNvSpPr>
            <a:spLocks noGrp="1"/>
          </p:cNvSpPr>
          <p:nvPr>
            <p:ph sz="half" idx="1"/>
          </p:nvPr>
        </p:nvSpPr>
        <p:spPr>
          <a:xfrm>
            <a:off x="304800" y="1447800"/>
            <a:ext cx="4724400" cy="4957762"/>
          </a:xfrm>
        </p:spPr>
        <p:txBody>
          <a:bodyPr>
            <a:normAutofit fontScale="85000" lnSpcReduction="20000"/>
          </a:bodyPr>
          <a:lstStyle/>
          <a:p>
            <a:pPr marL="0" indent="0">
              <a:buNone/>
            </a:pPr>
            <a:r>
              <a:rPr lang="en-US" sz="2800" b="1" dirty="0">
                <a:latin typeface="Abadi Extra Light" panose="020B0204020104020204" pitchFamily="34" charset="0"/>
              </a:rPr>
              <a:t>The main principle in management is to avoid allergens while maintaining a balanced, nutritious diet for infants and mothers:</a:t>
            </a:r>
          </a:p>
          <a:p>
            <a:pPr marL="0" indent="0">
              <a:buNone/>
            </a:pPr>
            <a:r>
              <a:rPr lang="en-US" sz="2800" b="1" dirty="0">
                <a:latin typeface="Abadi Extra Light" panose="020B0204020104020204" pitchFamily="34" charset="0"/>
              </a:rPr>
              <a:t>This includes avoiding breast milk from a mother who consumes dairy and switching to a hypoallergenic infant formula.</a:t>
            </a:r>
          </a:p>
          <a:p>
            <a:pPr marL="0" indent="0">
              <a:buNone/>
            </a:pPr>
            <a:r>
              <a:rPr lang="en-US" sz="2800" b="1" dirty="0">
                <a:latin typeface="Abadi Extra Light" panose="020B0204020104020204" pitchFamily="34" charset="0"/>
              </a:rPr>
              <a:t> Hypoallergenic formulas are specially designed to be free of cow's milk protein. These formulas can be extensively hydrolyzed (broken down into smaller protein fragments) or based on amino acids (completely protein-free).</a:t>
            </a:r>
          </a:p>
          <a:p>
            <a:pPr marL="0" indent="0">
              <a:buNone/>
            </a:pPr>
            <a:endParaRPr lang="en-US" sz="2800" b="1" dirty="0">
              <a:latin typeface="Abadi Extra Light" panose="020B0204020104020204" pitchFamily="34" charset="0"/>
            </a:endParaRPr>
          </a:p>
        </p:txBody>
      </p:sp>
      <p:pic>
        <p:nvPicPr>
          <p:cNvPr id="4" name="Content Placeholder 3" descr="تنزيل (5)"/>
          <p:cNvPicPr>
            <a:picLocks noGrp="1" noChangeAspect="1"/>
          </p:cNvPicPr>
          <p:nvPr>
            <p:ph sz="half" idx="2"/>
          </p:nvPr>
        </p:nvPicPr>
        <p:blipFill>
          <a:blip r:embed="rId2"/>
          <a:stretch>
            <a:fillRect/>
          </a:stretch>
        </p:blipFill>
        <p:spPr>
          <a:xfrm>
            <a:off x="5715000" y="1270000"/>
            <a:ext cx="2960370" cy="430212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135" y="250191"/>
            <a:ext cx="8229600" cy="582613"/>
          </a:xfrm>
        </p:spPr>
        <p:txBody>
          <a:bodyPr>
            <a:normAutofit fontScale="90000"/>
          </a:bodyPr>
          <a:lstStyle/>
          <a:p>
            <a:r>
              <a:rPr lang="en-US" dirty="0">
                <a:solidFill>
                  <a:srgbClr val="FF0000"/>
                </a:solidFill>
                <a:latin typeface="Abadi Extra Light" panose="020B0204020104020204" pitchFamily="34" charset="0"/>
                <a:cs typeface="MV Boli" panose="02000500030200090000" charset="0"/>
              </a:rPr>
              <a:t>Clinical scenario:</a:t>
            </a:r>
            <a:endParaRPr lang="en-US" dirty="0">
              <a:latin typeface="Abadi Extra Light" panose="020B0204020104020204" pitchFamily="34" charset="0"/>
            </a:endParaRPr>
          </a:p>
        </p:txBody>
      </p:sp>
      <p:sp>
        <p:nvSpPr>
          <p:cNvPr id="3" name="Content Placeholder 2"/>
          <p:cNvSpPr>
            <a:spLocks noGrp="1"/>
          </p:cNvSpPr>
          <p:nvPr>
            <p:ph sz="half" idx="1"/>
          </p:nvPr>
        </p:nvSpPr>
        <p:spPr>
          <a:xfrm>
            <a:off x="152400" y="914400"/>
            <a:ext cx="8763000" cy="5943600"/>
          </a:xfrm>
        </p:spPr>
        <p:txBody>
          <a:bodyPr>
            <a:normAutofit/>
          </a:bodyPr>
          <a:lstStyle/>
          <a:p>
            <a:pPr marL="0" indent="0">
              <a:buNone/>
            </a:pPr>
            <a:r>
              <a:rPr lang="en-US" sz="2000" dirty="0"/>
              <a:t>A 7-week-old baby presented with an 8 h history of lethargy, vomiting and refusal to feed. Symptoms started the same day soon after a feed at 11:30 h. She had been well until then. She became very sleepy and had a high pitched cry. </a:t>
            </a:r>
            <a:r>
              <a:rPr lang="en-US" sz="2000" b="1" dirty="0"/>
              <a:t>She had three vomits prior to presentation and one of the vomitus was reported to have had a greenish tinge to it. She had another vomit while on admission which was nonbilious. </a:t>
            </a:r>
            <a:r>
              <a:rPr lang="en-US" sz="2000" dirty="0"/>
              <a:t>There was no history of fever, constipation or diarrhea. </a:t>
            </a:r>
          </a:p>
          <a:p>
            <a:pPr marL="0" indent="0">
              <a:buNone/>
            </a:pPr>
            <a:r>
              <a:rPr lang="en-US" sz="2000" dirty="0"/>
              <a:t>On examination, she was lethargic, pale and quiet. Her temperature was 36.4°C and capillary refill time was less than 2 s. Her heart rate was 134/min and blood pressure 85/42 mm Hg. Her abdomen was scaphoid and soft with normal bowel sounds. There were no masses palpable. She weighed 4.14 kg (9th–25th centile). Her length was 57 cm and head circumference 37.5 cm.</a:t>
            </a:r>
          </a:p>
          <a:p>
            <a:pPr marL="0" indent="0">
              <a:buNone/>
            </a:pPr>
            <a:r>
              <a:rPr lang="en-US" sz="2000" dirty="0"/>
              <a:t>Nine hours after admission, she passed a small amount of blood per rectum. </a:t>
            </a:r>
            <a:r>
              <a:rPr lang="en-US" sz="2000" b="1" dirty="0"/>
              <a:t>On re-examination of the abdomen, she had a palpable mass in the epigastrium.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47273-CDE9-4756-9F65-163DE31F48C0}"/>
              </a:ext>
            </a:extLst>
          </p:cNvPr>
          <p:cNvSpPr>
            <a:spLocks noGrp="1"/>
          </p:cNvSpPr>
          <p:nvPr>
            <p:ph type="ctrTitle"/>
          </p:nvPr>
        </p:nvSpPr>
        <p:spPr>
          <a:xfrm>
            <a:off x="609600" y="152400"/>
            <a:ext cx="8305800" cy="4114800"/>
          </a:xfrm>
        </p:spPr>
        <p:txBody>
          <a:bodyPr>
            <a:normAutofit/>
          </a:bodyPr>
          <a:lstStyle/>
          <a:p>
            <a:pPr algn="l"/>
            <a:r>
              <a:rPr lang="en-GB" sz="4800" b="1" dirty="0">
                <a:latin typeface="Abadi Extra Light" panose="020B0204020104020204" pitchFamily="34" charset="0"/>
              </a:rPr>
              <a:t>Upper and lower GI-Bleeding</a:t>
            </a:r>
            <a:br>
              <a:rPr lang="en-GB" sz="4800" b="1" dirty="0">
                <a:latin typeface="Abadi Extra Light" panose="020B0204020104020204" pitchFamily="34" charset="0"/>
              </a:rPr>
            </a:br>
            <a:r>
              <a:rPr lang="en-GB" sz="4000" b="1" u="sng" dirty="0">
                <a:effectLst>
                  <a:outerShdw blurRad="38100" dist="38100" dir="2700000" algn="tl">
                    <a:srgbClr val="000000">
                      <a:alpha val="43137"/>
                    </a:srgbClr>
                  </a:outerShdw>
                </a:effectLst>
                <a:latin typeface="Abadi Extra Light" panose="020B0204020104020204" pitchFamily="34" charset="0"/>
              </a:rPr>
              <a:t>Children 1-2 YEARS</a:t>
            </a:r>
            <a:br>
              <a:rPr lang="en-GB" sz="4800" b="1" u="sng" dirty="0">
                <a:effectLst>
                  <a:outerShdw blurRad="38100" dist="38100" dir="2700000" algn="tl">
                    <a:srgbClr val="000000">
                      <a:alpha val="43137"/>
                    </a:srgbClr>
                  </a:outerShdw>
                </a:effectLst>
              </a:rPr>
            </a:br>
            <a:br>
              <a:rPr lang="en-GB" sz="4800" b="1" u="sng" dirty="0">
                <a:effectLst>
                  <a:outerShdw blurRad="38100" dist="38100" dir="2700000" algn="tl">
                    <a:srgbClr val="000000">
                      <a:alpha val="43137"/>
                    </a:srgbClr>
                  </a:outerShdw>
                </a:effectLst>
              </a:rPr>
            </a:br>
            <a:endParaRPr lang="en-GB" sz="4800" b="1" u="sng"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449365601"/>
              </p:ext>
            </p:extLst>
          </p:nvPr>
        </p:nvGraphicFramePr>
        <p:xfrm>
          <a:off x="1524000" y="3429000"/>
          <a:ext cx="6096000" cy="2595588"/>
        </p:xfrm>
        <a:graphic>
          <a:graphicData uri="http://schemas.openxmlformats.org/drawingml/2006/table">
            <a:tbl>
              <a:tblPr rtl="1"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635292">
                <a:tc>
                  <a:txBody>
                    <a:bodyPr/>
                    <a:lstStyle/>
                    <a:p>
                      <a:pPr rtl="1"/>
                      <a:r>
                        <a:rPr lang="en-US" sz="1800" b="0" i="0" kern="1200" dirty="0">
                          <a:solidFill>
                            <a:schemeClr val="lt1"/>
                          </a:solidFill>
                          <a:latin typeface="+mn-lt"/>
                          <a:ea typeface="+mn-ea"/>
                          <a:cs typeface="+mn-cs"/>
                        </a:rPr>
                        <a:t>Lower Gastrointestinal Bleeding</a:t>
                      </a:r>
                      <a:endParaRPr lang="ar-JO" dirty="0"/>
                    </a:p>
                  </a:txBody>
                  <a:tcPr/>
                </a:tc>
                <a:tc>
                  <a:txBody>
                    <a:bodyPr/>
                    <a:lstStyle/>
                    <a:p>
                      <a:pPr rtl="1"/>
                      <a:r>
                        <a:rPr lang="en-US" sz="1800" b="0" i="0" kern="1200" dirty="0">
                          <a:solidFill>
                            <a:schemeClr val="lt1"/>
                          </a:solidFill>
                          <a:latin typeface="+mn-lt"/>
                          <a:ea typeface="+mn-ea"/>
                          <a:cs typeface="+mn-cs"/>
                        </a:rPr>
                        <a:t>Upper Gastrointestinal Bleeding</a:t>
                      </a:r>
                      <a:endParaRPr lang="ar-JO" dirty="0"/>
                    </a:p>
                  </a:txBody>
                  <a:tcPr/>
                </a:tc>
                <a:extLst>
                  <a:ext uri="{0D108BD9-81ED-4DB2-BD59-A6C34878D82A}">
                    <a16:rowId xmlns:a16="http://schemas.microsoft.com/office/drawing/2014/main" val="10000"/>
                  </a:ext>
                </a:extLst>
              </a:tr>
              <a:tr h="1955508">
                <a:tc>
                  <a:txBody>
                    <a:bodyPr/>
                    <a:lstStyle/>
                    <a:p>
                      <a:r>
                        <a:rPr lang="en-US" sz="1800" b="0" i="0" kern="1200" dirty="0">
                          <a:solidFill>
                            <a:schemeClr val="dk1"/>
                          </a:solidFill>
                          <a:latin typeface="+mn-lt"/>
                          <a:ea typeface="+mn-ea"/>
                          <a:cs typeface="+mn-cs"/>
                        </a:rPr>
                        <a:t>Polyps</a:t>
                      </a:r>
                    </a:p>
                    <a:p>
                      <a:endParaRPr lang="en-US" sz="1800" b="0" i="0" kern="1200" dirty="0">
                        <a:solidFill>
                          <a:schemeClr val="dk1"/>
                        </a:solidFill>
                        <a:latin typeface="+mn-lt"/>
                        <a:ea typeface="+mn-ea"/>
                        <a:cs typeface="+mn-cs"/>
                      </a:endParaRPr>
                    </a:p>
                    <a:p>
                      <a:r>
                        <a:rPr lang="en-US" sz="1800" b="0" i="0" kern="1200" dirty="0" err="1">
                          <a:solidFill>
                            <a:schemeClr val="dk1"/>
                          </a:solidFill>
                          <a:latin typeface="+mn-lt"/>
                          <a:ea typeface="+mn-ea"/>
                          <a:cs typeface="+mn-cs"/>
                        </a:rPr>
                        <a:t>Meckel</a:t>
                      </a:r>
                      <a:r>
                        <a:rPr lang="en-US" sz="1800" b="0" i="0" kern="1200" dirty="0">
                          <a:solidFill>
                            <a:schemeClr val="dk1"/>
                          </a:solidFill>
                          <a:latin typeface="+mn-lt"/>
                          <a:ea typeface="+mn-ea"/>
                          <a:cs typeface="+mn-cs"/>
                        </a:rPr>
                        <a:t> </a:t>
                      </a:r>
                      <a:r>
                        <a:rPr lang="en-US" sz="1800" b="0" i="0" kern="1200" dirty="0" err="1">
                          <a:solidFill>
                            <a:schemeClr val="dk1"/>
                          </a:solidFill>
                          <a:latin typeface="+mn-lt"/>
                          <a:ea typeface="+mn-ea"/>
                          <a:cs typeface="+mn-cs"/>
                        </a:rPr>
                        <a:t>diverticulum</a:t>
                      </a:r>
                      <a:endParaRPr lang="en-US" sz="1800" b="0" i="0" kern="1200" dirty="0">
                        <a:solidFill>
                          <a:schemeClr val="dk1"/>
                        </a:solidFill>
                        <a:latin typeface="+mn-lt"/>
                        <a:ea typeface="+mn-ea"/>
                        <a:cs typeface="+mn-cs"/>
                      </a:endParaRPr>
                    </a:p>
                    <a:p>
                      <a:pPr rtl="1"/>
                      <a:endParaRPr lang="ar-JO" dirty="0"/>
                    </a:p>
                  </a:txBody>
                  <a:tcPr/>
                </a:tc>
                <a:tc>
                  <a:txBody>
                    <a:bodyPr/>
                    <a:lstStyle/>
                    <a:p>
                      <a:r>
                        <a:rPr lang="en-US" sz="1800" b="0" i="0" kern="1200" dirty="0">
                          <a:solidFill>
                            <a:schemeClr val="dk1"/>
                          </a:solidFill>
                          <a:latin typeface="+mn-lt"/>
                          <a:ea typeface="+mn-ea"/>
                          <a:cs typeface="+mn-cs"/>
                        </a:rPr>
                        <a:t>Peptic ulcer disease</a:t>
                      </a:r>
                    </a:p>
                    <a:p>
                      <a:endParaRPr lang="en-US" sz="1800" b="0" i="0" kern="1200" dirty="0">
                        <a:solidFill>
                          <a:schemeClr val="dk1"/>
                        </a:solidFill>
                        <a:latin typeface="+mn-lt"/>
                        <a:ea typeface="+mn-ea"/>
                        <a:cs typeface="+mn-cs"/>
                      </a:endParaRPr>
                    </a:p>
                    <a:p>
                      <a:r>
                        <a:rPr lang="en-US" sz="1800" b="0" i="0" kern="1200" dirty="0">
                          <a:solidFill>
                            <a:schemeClr val="dk1"/>
                          </a:solidFill>
                          <a:latin typeface="+mn-lt"/>
                          <a:ea typeface="+mn-ea"/>
                          <a:cs typeface="+mn-cs"/>
                        </a:rPr>
                        <a:t>Gastritis</a:t>
                      </a:r>
                    </a:p>
                    <a:p>
                      <a:pPr rtl="1"/>
                      <a:endParaRPr lang="ar-JO"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8701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347713" cy="1320800"/>
          </a:xfrm>
        </p:spPr>
        <p:txBody>
          <a:bodyPr>
            <a:normAutofit/>
          </a:bodyPr>
          <a:lstStyle/>
          <a:p>
            <a:r>
              <a:rPr lang="en-US" sz="4400" b="1" dirty="0">
                <a:latin typeface="Abadi Extra Light" panose="020B0204020104020204" pitchFamily="34" charset="0"/>
              </a:rPr>
              <a:t>Juvenile polyps</a:t>
            </a:r>
            <a:endParaRPr lang="ar-JO" sz="4400" b="1" dirty="0">
              <a:latin typeface="Abadi Extra Light" panose="020B0204020104020204" pitchFamily="34" charset="0"/>
            </a:endParaRPr>
          </a:p>
        </p:txBody>
      </p:sp>
      <p:sp>
        <p:nvSpPr>
          <p:cNvPr id="3" name="Content Placeholder 2"/>
          <p:cNvSpPr>
            <a:spLocks noGrp="1"/>
          </p:cNvSpPr>
          <p:nvPr>
            <p:ph idx="1"/>
          </p:nvPr>
        </p:nvSpPr>
        <p:spPr>
          <a:xfrm>
            <a:off x="228600" y="1197637"/>
            <a:ext cx="7414511" cy="5660363"/>
          </a:xfrm>
        </p:spPr>
        <p:txBody>
          <a:bodyPr>
            <a:normAutofit/>
          </a:bodyPr>
          <a:lstStyle/>
          <a:p>
            <a:r>
              <a:rPr lang="en-US" sz="1900" b="1" dirty="0">
                <a:latin typeface="Abadi Extra Light" panose="020B0204020104020204" pitchFamily="34" charset="0"/>
              </a:rPr>
              <a:t>Most common cause of lower GI bleeding in toddlers</a:t>
            </a:r>
          </a:p>
          <a:p>
            <a:r>
              <a:rPr lang="en-US" sz="2000" b="1" dirty="0">
                <a:latin typeface="Abadi Extra Light" panose="020B0204020104020204" pitchFamily="34" charset="0"/>
              </a:rPr>
              <a:t>Juvenile polyps are </a:t>
            </a:r>
            <a:r>
              <a:rPr lang="en-US" sz="2000" b="1" dirty="0">
                <a:solidFill>
                  <a:srgbClr val="FF0000"/>
                </a:solidFill>
                <a:latin typeface="Abadi Extra Light" panose="020B0204020104020204" pitchFamily="34" charset="0"/>
              </a:rPr>
              <a:t>single, sporadic, benign</a:t>
            </a:r>
            <a:r>
              <a:rPr lang="en-US" sz="2000" b="1" dirty="0">
                <a:latin typeface="Abadi Extra Light" panose="020B0204020104020204" pitchFamily="34" charset="0"/>
              </a:rPr>
              <a:t> hamartomas which typically occur between the ages of 2-10 years. </a:t>
            </a:r>
          </a:p>
          <a:p>
            <a:r>
              <a:rPr lang="en-US" sz="2000" b="1" dirty="0">
                <a:latin typeface="Abadi Extra Light" panose="020B0204020104020204" pitchFamily="34" charset="0"/>
              </a:rPr>
              <a:t>Patients usually present with painless rectal bleeding, with our without mucus, and they may experience abdominal pain.</a:t>
            </a:r>
          </a:p>
          <a:p>
            <a:r>
              <a:rPr lang="en-US" sz="2000" b="1" dirty="0">
                <a:latin typeface="Abadi Extra Light" panose="020B0204020104020204" pitchFamily="34" charset="0"/>
              </a:rPr>
              <a:t>Colonoscopy is the best way to diagnose polyps and permits their painless removal</a:t>
            </a:r>
          </a:p>
          <a:p>
            <a:r>
              <a:rPr lang="en-US" sz="2000" b="1" dirty="0">
                <a:latin typeface="Abadi Extra Light" panose="020B0204020104020204" pitchFamily="34" charset="0"/>
              </a:rPr>
              <a:t>In cases of patients with three to five or more juvenile polyps, and a family history of polyps, they may have familial juvenile polyposis or juvenile polyposis syndrome. These patients should undergo colonoscopy and biopsy every 2-3 years as surveillance for colorectal neoplasia. </a:t>
            </a:r>
          </a:p>
          <a:p>
            <a:pPr marL="0" indent="0">
              <a:buNone/>
            </a:pPr>
            <a:endParaRPr lang="en-US" sz="2000" b="1" dirty="0">
              <a:latin typeface="Abadi Extra Light" panose="020B0204020104020204" pitchFamily="34" charset="0"/>
            </a:endParaRPr>
          </a:p>
          <a:p>
            <a:pPr>
              <a:buNone/>
            </a:pPr>
            <a:endParaRPr lang="en-US" dirty="0"/>
          </a:p>
          <a:p>
            <a:endParaRPr lang="ar-JO" dirty="0"/>
          </a:p>
        </p:txBody>
      </p:sp>
    </p:spTree>
    <p:extLst>
      <p:ext uri="{BB962C8B-B14F-4D97-AF65-F5344CB8AC3E}">
        <p14:creationId xmlns:p14="http://schemas.microsoft.com/office/powerpoint/2010/main" val="866218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Meckel diverticulum</a:t>
            </a:r>
            <a:endParaRPr lang="ar-JO" b="1" dirty="0"/>
          </a:p>
        </p:txBody>
      </p:sp>
      <p:sp>
        <p:nvSpPr>
          <p:cNvPr id="3" name="Content Placeholder 2"/>
          <p:cNvSpPr>
            <a:spLocks noGrp="1"/>
          </p:cNvSpPr>
          <p:nvPr>
            <p:ph idx="1"/>
          </p:nvPr>
        </p:nvSpPr>
        <p:spPr/>
        <p:txBody>
          <a:bodyPr>
            <a:normAutofit fontScale="85000" lnSpcReduction="20000"/>
          </a:bodyPr>
          <a:lstStyle/>
          <a:p>
            <a:r>
              <a:rPr lang="en-US" dirty="0"/>
              <a:t>Abnormal sac or pouch develops at a weak point in the intestines (usually in the ileum) , the only true congenital diverticulum (involves all layers of the bowel wall) </a:t>
            </a:r>
          </a:p>
          <a:p>
            <a:pPr marL="0" indent="0">
              <a:buNone/>
            </a:pPr>
            <a:endParaRPr lang="en-US" dirty="0"/>
          </a:p>
          <a:p>
            <a:r>
              <a:rPr lang="en-US" dirty="0"/>
              <a:t> the most common congenital small-intestine anomaly that results from incomplete obliteration of the fetal vitelline (omphalomesenteric) duct that connects the midgut lumen and yolk sac cavity early in fetal life.</a:t>
            </a:r>
          </a:p>
          <a:p>
            <a:endParaRPr lang="en-US" dirty="0"/>
          </a:p>
          <a:p>
            <a:r>
              <a:rPr lang="en-US" dirty="0"/>
              <a:t>Most (~85%) diverticula contain heterotopic gastric tissue and less commonly contain pancreatic tissue.</a:t>
            </a:r>
          </a:p>
          <a:p>
            <a:endParaRPr lang="en-US" dirty="0"/>
          </a:p>
          <a:p>
            <a:r>
              <a:rPr lang="en-US" dirty="0"/>
              <a:t>The etiology of GI bleeding due to Meckel diverticulum is </a:t>
            </a:r>
            <a:r>
              <a:rPr lang="en-US" dirty="0" err="1"/>
              <a:t>ileal</a:t>
            </a:r>
            <a:r>
              <a:rPr lang="en-US" dirty="0"/>
              <a:t> ulceration caused by acid secretion from the ectopic gastric mucosa. Erosion into small arterioles leads to </a:t>
            </a:r>
            <a:r>
              <a:rPr lang="en-US" dirty="0">
                <a:solidFill>
                  <a:srgbClr val="FF0000"/>
                </a:solidFill>
              </a:rPr>
              <a:t>painless</a:t>
            </a:r>
            <a:r>
              <a:rPr lang="en-US" dirty="0"/>
              <a:t>, </a:t>
            </a:r>
            <a:r>
              <a:rPr lang="en-US" dirty="0">
                <a:solidFill>
                  <a:srgbClr val="FF0000"/>
                </a:solidFill>
              </a:rPr>
              <a:t>brisk</a:t>
            </a:r>
            <a:r>
              <a:rPr lang="en-US" dirty="0"/>
              <a:t> rectal bleeding</a:t>
            </a:r>
          </a:p>
          <a:p>
            <a:endParaRPr lang="en-US" dirty="0"/>
          </a:p>
        </p:txBody>
      </p:sp>
    </p:spTree>
    <p:extLst>
      <p:ext uri="{BB962C8B-B14F-4D97-AF65-F5344CB8AC3E}">
        <p14:creationId xmlns:p14="http://schemas.microsoft.com/office/powerpoint/2010/main" val="2546859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9448800" cy="1219200"/>
          </a:xfrm>
        </p:spPr>
        <p:txBody>
          <a:bodyPr>
            <a:normAutofit fontScale="90000"/>
          </a:bodyPr>
          <a:lstStyle/>
          <a:p>
            <a:br>
              <a:rPr lang="en-US" dirty="0"/>
            </a:br>
            <a:br>
              <a:rPr lang="en-US" dirty="0"/>
            </a:br>
            <a:r>
              <a:rPr lang="en-US" b="1" dirty="0"/>
              <a:t>the rule of 2 in </a:t>
            </a:r>
            <a:r>
              <a:rPr lang="en-US" b="1" dirty="0" err="1"/>
              <a:t>meckel's</a:t>
            </a:r>
            <a:r>
              <a:rPr lang="en-US" b="1" dirty="0"/>
              <a:t> </a:t>
            </a:r>
            <a:r>
              <a:rPr lang="en-US" b="1" dirty="0" err="1"/>
              <a:t>diverticulum</a:t>
            </a:r>
            <a:r>
              <a:rPr lang="en-US" b="1" dirty="0"/>
              <a:t> </a:t>
            </a:r>
            <a:br>
              <a:rPr lang="en-US" b="1" dirty="0"/>
            </a:br>
            <a:endParaRPr lang="ar-JO" dirty="0"/>
          </a:p>
        </p:txBody>
      </p:sp>
      <p:sp>
        <p:nvSpPr>
          <p:cNvPr id="3" name="Content Placeholder 2"/>
          <p:cNvSpPr>
            <a:spLocks noGrp="1"/>
          </p:cNvSpPr>
          <p:nvPr>
            <p:ph idx="1"/>
          </p:nvPr>
        </p:nvSpPr>
        <p:spPr>
          <a:xfrm>
            <a:off x="457200" y="1676400"/>
            <a:ext cx="7772400" cy="4572000"/>
          </a:xfrm>
        </p:spPr>
        <p:txBody>
          <a:bodyPr/>
          <a:lstStyle/>
          <a:p>
            <a:r>
              <a:rPr lang="en-US" dirty="0"/>
              <a:t>Peak at 2yrs</a:t>
            </a:r>
          </a:p>
          <a:p>
            <a:r>
              <a:rPr lang="en-US" dirty="0"/>
              <a:t>Male: Female 2:1</a:t>
            </a:r>
          </a:p>
          <a:p>
            <a:r>
              <a:rPr lang="en-US" dirty="0"/>
              <a:t>2% symptomatic</a:t>
            </a:r>
          </a:p>
          <a:p>
            <a:r>
              <a:rPr lang="en-US" dirty="0"/>
              <a:t>Length 2 inches</a:t>
            </a:r>
          </a:p>
          <a:p>
            <a:r>
              <a:rPr lang="en-US" dirty="0"/>
              <a:t>Diameter 2 cm</a:t>
            </a:r>
          </a:p>
          <a:p>
            <a:r>
              <a:rPr lang="en-US" dirty="0"/>
              <a:t>Located 2 </a:t>
            </a:r>
            <a:r>
              <a:rPr lang="en-US" dirty="0" err="1"/>
              <a:t>feets</a:t>
            </a:r>
            <a:r>
              <a:rPr lang="en-US" dirty="0"/>
              <a:t> proximal to </a:t>
            </a:r>
            <a:r>
              <a:rPr lang="en-US" dirty="0" err="1"/>
              <a:t>iliocecal</a:t>
            </a:r>
            <a:r>
              <a:rPr lang="en-US" dirty="0"/>
              <a:t> valve</a:t>
            </a:r>
          </a:p>
          <a:p>
            <a:r>
              <a:rPr lang="en-US" dirty="0"/>
              <a:t>Two types of tissues</a:t>
            </a:r>
          </a:p>
          <a:p>
            <a:endParaRPr lang="ar-JO" dirty="0"/>
          </a:p>
        </p:txBody>
      </p:sp>
    </p:spTree>
    <p:extLst>
      <p:ext uri="{BB962C8B-B14F-4D97-AF65-F5344CB8AC3E}">
        <p14:creationId xmlns:p14="http://schemas.microsoft.com/office/powerpoint/2010/main" val="2321201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4638"/>
            <a:ext cx="7772400" cy="1935162"/>
          </a:xfrm>
        </p:spPr>
        <p:txBody>
          <a:bodyPr>
            <a:normAutofit/>
          </a:bodyPr>
          <a:lstStyle/>
          <a:p>
            <a:r>
              <a:rPr lang="en-US" b="1" dirty="0"/>
              <a:t>Congenital anomalies associated with </a:t>
            </a:r>
            <a:r>
              <a:rPr lang="en-US" b="1" dirty="0" err="1"/>
              <a:t>meckel's</a:t>
            </a:r>
            <a:r>
              <a:rPr lang="en-US" b="1" dirty="0"/>
              <a:t> </a:t>
            </a:r>
            <a:r>
              <a:rPr lang="en-US" b="1" dirty="0" err="1"/>
              <a:t>diverticulum</a:t>
            </a:r>
            <a:r>
              <a:rPr lang="en-US" b="1" dirty="0"/>
              <a:t> </a:t>
            </a:r>
            <a:br>
              <a:rPr lang="en-US" b="1" dirty="0"/>
            </a:br>
            <a:endParaRPr lang="en-US" dirty="0"/>
          </a:p>
        </p:txBody>
      </p:sp>
      <p:sp>
        <p:nvSpPr>
          <p:cNvPr id="3" name="عنصر نائب للمحتوى 2"/>
          <p:cNvSpPr>
            <a:spLocks noGrp="1"/>
          </p:cNvSpPr>
          <p:nvPr>
            <p:ph idx="1"/>
          </p:nvPr>
        </p:nvSpPr>
        <p:spPr/>
        <p:txBody>
          <a:bodyPr>
            <a:normAutofit fontScale="92500" lnSpcReduction="20000"/>
          </a:bodyPr>
          <a:lstStyle/>
          <a:p>
            <a:endParaRPr lang="en-US" dirty="0"/>
          </a:p>
          <a:p>
            <a:endParaRPr lang="en-US" dirty="0"/>
          </a:p>
          <a:p>
            <a:r>
              <a:rPr lang="en-US" dirty="0"/>
              <a:t>•Cardiac anomalies</a:t>
            </a:r>
          </a:p>
          <a:p>
            <a:r>
              <a:rPr lang="en-US" dirty="0"/>
              <a:t>•Congenital diaphragmatic hernia </a:t>
            </a:r>
          </a:p>
          <a:p>
            <a:r>
              <a:rPr lang="en-US" dirty="0"/>
              <a:t>•Duodenal </a:t>
            </a:r>
            <a:r>
              <a:rPr lang="en-US" dirty="0" err="1"/>
              <a:t>atresia</a:t>
            </a:r>
            <a:r>
              <a:rPr lang="en-US" dirty="0"/>
              <a:t> </a:t>
            </a:r>
          </a:p>
          <a:p>
            <a:r>
              <a:rPr lang="en-US" dirty="0"/>
              <a:t>•Esophageal </a:t>
            </a:r>
            <a:r>
              <a:rPr lang="en-US" dirty="0" err="1"/>
              <a:t>atresia</a:t>
            </a:r>
            <a:r>
              <a:rPr lang="en-US" dirty="0"/>
              <a:t> </a:t>
            </a:r>
          </a:p>
          <a:p>
            <a:r>
              <a:rPr lang="en-US" dirty="0"/>
              <a:t>•Imperforate anus </a:t>
            </a:r>
          </a:p>
          <a:p>
            <a:r>
              <a:rPr lang="en-US" dirty="0"/>
              <a:t>•</a:t>
            </a:r>
            <a:r>
              <a:rPr lang="en-US" dirty="0" err="1"/>
              <a:t>Gastroschisis</a:t>
            </a:r>
            <a:r>
              <a:rPr lang="en-US" dirty="0"/>
              <a:t> /</a:t>
            </a:r>
            <a:r>
              <a:rPr lang="en-US" dirty="0" err="1"/>
              <a:t>Omphalocele</a:t>
            </a:r>
            <a:r>
              <a:rPr lang="en-US" dirty="0"/>
              <a:t>  </a:t>
            </a:r>
          </a:p>
          <a:p>
            <a:r>
              <a:rPr lang="en-US" dirty="0"/>
              <a:t>•</a:t>
            </a:r>
            <a:r>
              <a:rPr lang="en-US" dirty="0" err="1"/>
              <a:t>Malrotation</a:t>
            </a:r>
            <a:endParaRPr lang="en-US" dirty="0"/>
          </a:p>
          <a:p>
            <a:r>
              <a:rPr lang="en-US" dirty="0"/>
              <a:t>•</a:t>
            </a:r>
            <a:r>
              <a:rPr lang="en-US" dirty="0" err="1"/>
              <a:t>Hirschsprung's</a:t>
            </a:r>
            <a:r>
              <a:rPr lang="en-US" dirty="0"/>
              <a:t> disease </a:t>
            </a:r>
          </a:p>
          <a:p>
            <a:r>
              <a:rPr lang="en-US" dirty="0"/>
              <a:t>•Down's syndrome</a:t>
            </a:r>
          </a:p>
          <a:p>
            <a:endParaRPr lang="en-US" dirty="0"/>
          </a:p>
        </p:txBody>
      </p:sp>
    </p:spTree>
    <p:extLst>
      <p:ext uri="{BB962C8B-B14F-4D97-AF65-F5344CB8AC3E}">
        <p14:creationId xmlns:p14="http://schemas.microsoft.com/office/powerpoint/2010/main" val="420099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685800" y="152400"/>
            <a:ext cx="7772400" cy="1143000"/>
          </a:xfrm>
        </p:spPr>
        <p:txBody>
          <a:bodyPr>
            <a:normAutofit/>
          </a:bodyPr>
          <a:lstStyle/>
          <a:p>
            <a:r>
              <a:rPr lang="en-US" b="1" dirty="0">
                <a:solidFill>
                  <a:schemeClr val="accent1"/>
                </a:solidFill>
                <a:latin typeface="+mn-lt"/>
              </a:rPr>
              <a:t>SYMPTOMS OF LOWER GI BLEED</a:t>
            </a:r>
            <a:endParaRPr lang="ar-JO" b="1" dirty="0">
              <a:solidFill>
                <a:schemeClr val="accent1"/>
              </a:solidFill>
              <a:latin typeface="+mn-lt"/>
            </a:endParaRPr>
          </a:p>
        </p:txBody>
      </p:sp>
      <p:sp>
        <p:nvSpPr>
          <p:cNvPr id="5" name="عنصر نائب للمحتوى 2"/>
          <p:cNvSpPr>
            <a:spLocks noGrp="1"/>
          </p:cNvSpPr>
          <p:nvPr>
            <p:ph idx="1"/>
          </p:nvPr>
        </p:nvSpPr>
        <p:spPr>
          <a:xfrm>
            <a:off x="685800" y="1447800"/>
            <a:ext cx="7772400" cy="4572000"/>
          </a:xfrm>
        </p:spPr>
        <p:txBody>
          <a:bodyPr>
            <a:normAutofit lnSpcReduction="10000"/>
          </a:bodyPr>
          <a:lstStyle/>
          <a:p>
            <a:r>
              <a:rPr lang="en-US" sz="3200" dirty="0">
                <a:latin typeface="Bahnschrift SemiLight" pitchFamily="34" charset="0"/>
                <a:cs typeface="Aldhabi" pitchFamily="2" charset="-78"/>
              </a:rPr>
              <a:t>Defined as bleeding distal to the ligament of  </a:t>
            </a:r>
            <a:r>
              <a:rPr lang="en-US" sz="3200" dirty="0" err="1">
                <a:latin typeface="Bahnschrift SemiLight" pitchFamily="34" charset="0"/>
                <a:cs typeface="Aldhabi" pitchFamily="2" charset="-78"/>
              </a:rPr>
              <a:t>Treitz</a:t>
            </a:r>
            <a:r>
              <a:rPr lang="en-US" sz="3200" dirty="0">
                <a:latin typeface="Bahnschrift SemiLight" pitchFamily="34" charset="0"/>
                <a:cs typeface="Aldhabi" pitchFamily="2" charset="-78"/>
              </a:rPr>
              <a:t>, manifested as: </a:t>
            </a:r>
            <a:r>
              <a:rPr lang="en-US" sz="3200" dirty="0">
                <a:solidFill>
                  <a:srgbClr val="FF0000"/>
                </a:solidFill>
                <a:latin typeface="Bahnschrift SemiLight" pitchFamily="34" charset="0"/>
                <a:cs typeface="Aldhabi" pitchFamily="2" charset="-78"/>
              </a:rPr>
              <a:t>Hematochezia</a:t>
            </a:r>
            <a:r>
              <a:rPr lang="en-US" sz="3200" dirty="0">
                <a:latin typeface="Bahnschrift SemiLight" pitchFamily="34" charset="0"/>
                <a:cs typeface="Aldhabi" pitchFamily="2" charset="-78"/>
              </a:rPr>
              <a:t> passing pure blood, blood clots mixed with or in between stool. </a:t>
            </a:r>
          </a:p>
          <a:p>
            <a:endParaRPr lang="en-US" sz="3200" dirty="0">
              <a:latin typeface="Bahnschrift SemiLight" pitchFamily="34" charset="0"/>
              <a:cs typeface="Aldhabi" pitchFamily="2" charset="-78"/>
            </a:endParaRPr>
          </a:p>
          <a:p>
            <a:r>
              <a:rPr lang="en-US" sz="3200" dirty="0">
                <a:latin typeface="Bahnschrift SemiLight" pitchFamily="34" charset="0"/>
                <a:cs typeface="Aldhabi" pitchFamily="2" charset="-78"/>
              </a:rPr>
              <a:t>The color of the blood can range from bright red to maroon, depending on the site of bleeding</a:t>
            </a:r>
            <a:endParaRPr lang="ar-JO" sz="3200" dirty="0">
              <a:latin typeface="Bahnschrift SemiLight" pitchFamily="34" charset="0"/>
              <a:cs typeface="Aldhabi" pitchFamily="2" charset="-78"/>
            </a:endParaRPr>
          </a:p>
          <a:p>
            <a:pPr algn="l">
              <a:buNone/>
            </a:pPr>
            <a:endParaRPr lang="en-US" sz="3600" dirty="0">
              <a:latin typeface="Bahnschrift SemiLight" pitchFamily="34" charset="0"/>
              <a:cs typeface="Aldhabi" pitchFamily="2" charset="-7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Clinical presentation</a:t>
            </a:r>
            <a:endParaRPr lang="en-US" dirty="0"/>
          </a:p>
        </p:txBody>
      </p:sp>
      <p:sp>
        <p:nvSpPr>
          <p:cNvPr id="3" name="عنصر نائب للمحتوى 2"/>
          <p:cNvSpPr>
            <a:spLocks noGrp="1"/>
          </p:cNvSpPr>
          <p:nvPr>
            <p:ph idx="1"/>
          </p:nvPr>
        </p:nvSpPr>
        <p:spPr/>
        <p:txBody>
          <a:bodyPr>
            <a:normAutofit fontScale="62500" lnSpcReduction="20000"/>
          </a:bodyPr>
          <a:lstStyle/>
          <a:p>
            <a:endParaRPr lang="en-US" dirty="0"/>
          </a:p>
          <a:p>
            <a:endParaRPr lang="en-US" dirty="0"/>
          </a:p>
          <a:p>
            <a:r>
              <a:rPr lang="en-US" dirty="0"/>
              <a:t>The presentation of </a:t>
            </a:r>
            <a:r>
              <a:rPr lang="en-US" dirty="0" err="1"/>
              <a:t>meckel's</a:t>
            </a:r>
            <a:r>
              <a:rPr lang="en-US" dirty="0"/>
              <a:t> </a:t>
            </a:r>
            <a:r>
              <a:rPr lang="en-US" dirty="0" err="1"/>
              <a:t>diverticulum</a:t>
            </a:r>
            <a:r>
              <a:rPr lang="en-US" dirty="0"/>
              <a:t> depends on the age. </a:t>
            </a:r>
          </a:p>
          <a:p>
            <a:endParaRPr lang="en-US" b="1" dirty="0"/>
          </a:p>
          <a:p>
            <a:r>
              <a:rPr lang="en-US" dirty="0"/>
              <a:t>•all age groups : abdominal pain, nausea, vomiting, </a:t>
            </a:r>
            <a:r>
              <a:rPr lang="en-US" dirty="0" err="1"/>
              <a:t>anorectal</a:t>
            </a:r>
            <a:r>
              <a:rPr lang="en-US" dirty="0"/>
              <a:t> bleeding(massive bleeding , causes severe anemia or hemorrhagic shock) and abdominal distention. </a:t>
            </a:r>
          </a:p>
          <a:p>
            <a:pPr>
              <a:buNone/>
            </a:pPr>
            <a:endParaRPr lang="en-US" dirty="0"/>
          </a:p>
          <a:p>
            <a:endParaRPr lang="en-US" dirty="0"/>
          </a:p>
          <a:p>
            <a:r>
              <a:rPr lang="en-US" dirty="0"/>
              <a:t>•Newborns: symptoms of intestinal obstruction due to an under lying volvulus or intussusceptions. </a:t>
            </a:r>
          </a:p>
          <a:p>
            <a:endParaRPr lang="en-US" dirty="0"/>
          </a:p>
          <a:p>
            <a:r>
              <a:rPr lang="en-US" dirty="0"/>
              <a:t>•In infants and young children : painless lower GI bleeding.</a:t>
            </a:r>
          </a:p>
          <a:p>
            <a:endParaRPr lang="en-US" dirty="0"/>
          </a:p>
          <a:p>
            <a:r>
              <a:rPr lang="en-US" dirty="0"/>
              <a:t>•In older children </a:t>
            </a:r>
            <a:r>
              <a:rPr lang="en-US" dirty="0" err="1"/>
              <a:t>meckel's</a:t>
            </a:r>
            <a:r>
              <a:rPr lang="en-US" dirty="0"/>
              <a:t> </a:t>
            </a:r>
            <a:r>
              <a:rPr lang="en-US" dirty="0" err="1"/>
              <a:t>diverticulum</a:t>
            </a:r>
            <a:r>
              <a:rPr lang="en-US" dirty="0"/>
              <a:t> may undergo inflammation and mimics appendicitis</a:t>
            </a:r>
          </a:p>
          <a:p>
            <a:endParaRPr lang="en-US" dirty="0"/>
          </a:p>
        </p:txBody>
      </p:sp>
    </p:spTree>
    <p:extLst>
      <p:ext uri="{BB962C8B-B14F-4D97-AF65-F5344CB8AC3E}">
        <p14:creationId xmlns:p14="http://schemas.microsoft.com/office/powerpoint/2010/main" val="1298091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Complication</a:t>
            </a:r>
            <a:endParaRPr lang="en-US" dirty="0"/>
          </a:p>
        </p:txBody>
      </p:sp>
      <p:sp>
        <p:nvSpPr>
          <p:cNvPr id="3" name="عنصر نائب للمحتوى 2"/>
          <p:cNvSpPr>
            <a:spLocks noGrp="1"/>
          </p:cNvSpPr>
          <p:nvPr>
            <p:ph idx="1"/>
          </p:nvPr>
        </p:nvSpPr>
        <p:spPr/>
        <p:txBody>
          <a:bodyPr>
            <a:normAutofit/>
          </a:bodyPr>
          <a:lstStyle/>
          <a:p>
            <a:r>
              <a:rPr lang="en-US" b="1" dirty="0"/>
              <a:t>Perforation</a:t>
            </a:r>
            <a:r>
              <a:rPr lang="en-US" dirty="0"/>
              <a:t> if the out pouching becomes impacted with food, leading to distention and necrosis</a:t>
            </a:r>
          </a:p>
          <a:p>
            <a:pPr>
              <a:buNone/>
            </a:pPr>
            <a:endParaRPr lang="en-US" dirty="0"/>
          </a:p>
          <a:p>
            <a:r>
              <a:rPr lang="en-US" dirty="0"/>
              <a:t> bands of tissue extend from the </a:t>
            </a:r>
            <a:r>
              <a:rPr lang="en-US" dirty="0" err="1"/>
              <a:t>Meckel’s</a:t>
            </a:r>
            <a:r>
              <a:rPr lang="en-US" dirty="0"/>
              <a:t> </a:t>
            </a:r>
            <a:r>
              <a:rPr lang="en-US" dirty="0" err="1"/>
              <a:t>diverticulum</a:t>
            </a:r>
            <a:r>
              <a:rPr lang="en-US" dirty="0"/>
              <a:t> to the anterior abdominal wall, and these may represent starting points around which </a:t>
            </a:r>
            <a:r>
              <a:rPr lang="en-US" b="1" dirty="0"/>
              <a:t>volvulus</a:t>
            </a:r>
            <a:r>
              <a:rPr lang="en-US" dirty="0"/>
              <a:t> may develop.</a:t>
            </a:r>
          </a:p>
          <a:p>
            <a:endParaRPr lang="en-US" dirty="0"/>
          </a:p>
          <a:p>
            <a:r>
              <a:rPr lang="en-US" b="1" dirty="0"/>
              <a:t>intussusceptions. </a:t>
            </a:r>
          </a:p>
          <a:p>
            <a:endParaRPr lang="en-US" dirty="0"/>
          </a:p>
          <a:p>
            <a:pPr>
              <a:buNone/>
            </a:pPr>
            <a:endParaRPr lang="en-US" dirty="0"/>
          </a:p>
        </p:txBody>
      </p:sp>
    </p:spTree>
    <p:extLst>
      <p:ext uri="{BB962C8B-B14F-4D97-AF65-F5344CB8AC3E}">
        <p14:creationId xmlns:p14="http://schemas.microsoft.com/office/powerpoint/2010/main" val="1994758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886700" cy="1325563"/>
          </a:xfrm>
        </p:spPr>
        <p:txBody>
          <a:bodyPr/>
          <a:lstStyle/>
          <a:p>
            <a:pPr algn="ctr"/>
            <a:r>
              <a:rPr lang="en-US" b="1" dirty="0"/>
              <a:t>Diagnostic Tests/Treatment</a:t>
            </a:r>
            <a:endParaRPr lang="ar-JO" b="1" dirty="0"/>
          </a:p>
        </p:txBody>
      </p:sp>
      <p:sp>
        <p:nvSpPr>
          <p:cNvPr id="3" name="Content Placeholder 2"/>
          <p:cNvSpPr>
            <a:spLocks noGrp="1"/>
          </p:cNvSpPr>
          <p:nvPr>
            <p:ph idx="1"/>
          </p:nvPr>
        </p:nvSpPr>
        <p:spPr>
          <a:xfrm>
            <a:off x="536527" y="1600200"/>
            <a:ext cx="7886700" cy="4795128"/>
          </a:xfrm>
        </p:spPr>
        <p:txBody>
          <a:bodyPr>
            <a:normAutofit lnSpcReduction="10000"/>
          </a:bodyPr>
          <a:lstStyle/>
          <a:p>
            <a:r>
              <a:rPr lang="en-US" dirty="0"/>
              <a:t> The best diagnostic test is a technetium-99m </a:t>
            </a:r>
            <a:r>
              <a:rPr lang="en-US" dirty="0" err="1"/>
              <a:t>pertechnetate</a:t>
            </a:r>
            <a:r>
              <a:rPr lang="en-US" dirty="0"/>
              <a:t> scan (Meckel's scan). Accumulation of pertechnetate in the right lower abdominal quadrant is diagnostic of a Meckel diverticulum that contains ectopic gastric mucosa.</a:t>
            </a:r>
          </a:p>
          <a:p>
            <a:endParaRPr lang="en-US" dirty="0"/>
          </a:p>
          <a:p>
            <a:r>
              <a:rPr lang="en-US" dirty="0"/>
              <a:t> The patient receives a tiny amount of intravenous technetium-99m, and a gamma camera highlights gastric mucosa and ectopic gastric tissue.</a:t>
            </a:r>
          </a:p>
          <a:p>
            <a:endParaRPr lang="en-US" dirty="0"/>
          </a:p>
          <a:p>
            <a:r>
              <a:rPr lang="en-US" dirty="0"/>
              <a:t> Because not all diverticula are seen, ultrasound , barium </a:t>
            </a:r>
            <a:r>
              <a:rPr lang="en-US" dirty="0" err="1"/>
              <a:t>enteroclysis</a:t>
            </a:r>
            <a:r>
              <a:rPr lang="en-US" dirty="0"/>
              <a:t>, or video capsule endoscopy may be useful. When the level of suspicion is high, surgical or laparoscopic investigation is warranted.</a:t>
            </a:r>
          </a:p>
          <a:p>
            <a:endParaRPr lang="en-US" dirty="0"/>
          </a:p>
          <a:p>
            <a:r>
              <a:rPr lang="en-US" dirty="0"/>
              <a:t> The treatment is surgical excision. to prevent further bleeding or other complications </a:t>
            </a:r>
          </a:p>
          <a:p>
            <a:endParaRPr lang="ar-JO" dirty="0"/>
          </a:p>
        </p:txBody>
      </p:sp>
    </p:spTree>
    <p:extLst>
      <p:ext uri="{BB962C8B-B14F-4D97-AF65-F5344CB8AC3E}">
        <p14:creationId xmlns:p14="http://schemas.microsoft.com/office/powerpoint/2010/main" val="451114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1000" y="685799"/>
            <a:ext cx="8305800" cy="5566191"/>
          </a:xfrm>
          <a:prstGeom prst="rect">
            <a:avLst/>
          </a:prstGeom>
          <a:noFill/>
          <a:ln w="9525">
            <a:noFill/>
            <a:miter lim="800000"/>
            <a:headEnd/>
            <a:tailEnd/>
          </a:ln>
          <a:effectLst/>
        </p:spPr>
      </p:pic>
    </p:spTree>
    <p:extLst>
      <p:ext uri="{BB962C8B-B14F-4D97-AF65-F5344CB8AC3E}">
        <p14:creationId xmlns:p14="http://schemas.microsoft.com/office/powerpoint/2010/main" val="1998007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56237"/>
            <a:ext cx="6347713" cy="1320800"/>
          </a:xfrm>
        </p:spPr>
        <p:txBody>
          <a:bodyPr>
            <a:normAutofit fontScale="90000"/>
          </a:bodyPr>
          <a:lstStyle/>
          <a:p>
            <a:r>
              <a:rPr lang="en-US" b="1" dirty="0"/>
              <a:t>Common causes of GI bleeding in children (2 years and above)</a:t>
            </a:r>
            <a:endParaRPr lang="ar-JO" dirty="0"/>
          </a:p>
        </p:txBody>
      </p:sp>
      <p:sp>
        <p:nvSpPr>
          <p:cNvPr id="3" name="Content Placeholder 2"/>
          <p:cNvSpPr>
            <a:spLocks noGrp="1"/>
          </p:cNvSpPr>
          <p:nvPr>
            <p:ph idx="1"/>
          </p:nvPr>
        </p:nvSpPr>
        <p:spPr/>
        <p:txBody>
          <a:bodyPr/>
          <a:lstStyle/>
          <a:p>
            <a:endParaRPr lang="ar-JO" dirty="0"/>
          </a:p>
        </p:txBody>
      </p:sp>
      <p:graphicFrame>
        <p:nvGraphicFramePr>
          <p:cNvPr id="4" name="Table 3"/>
          <p:cNvGraphicFramePr>
            <a:graphicFrameLocks noGrp="1"/>
          </p:cNvGraphicFramePr>
          <p:nvPr/>
        </p:nvGraphicFramePr>
        <p:xfrm>
          <a:off x="609600" y="1447801"/>
          <a:ext cx="7010400" cy="4495800"/>
        </p:xfrm>
        <a:graphic>
          <a:graphicData uri="http://schemas.openxmlformats.org/drawingml/2006/table">
            <a:tbl>
              <a:tblPr rtl="1"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861471">
                <a:tc>
                  <a:txBody>
                    <a:bodyPr/>
                    <a:lstStyle/>
                    <a:p>
                      <a:pPr rtl="1"/>
                      <a:r>
                        <a:rPr lang="en-US" sz="1800" b="0" i="0" kern="1200" dirty="0">
                          <a:solidFill>
                            <a:schemeClr val="lt1"/>
                          </a:solidFill>
                          <a:latin typeface="+mn-lt"/>
                          <a:ea typeface="+mn-ea"/>
                          <a:cs typeface="+mn-cs"/>
                        </a:rPr>
                        <a:t>Lower Gastrointestinal Bleeding</a:t>
                      </a:r>
                      <a:endParaRPr lang="ar-JO" dirty="0"/>
                    </a:p>
                  </a:txBody>
                  <a:tcPr/>
                </a:tc>
                <a:tc>
                  <a:txBody>
                    <a:bodyPr/>
                    <a:lstStyle/>
                    <a:p>
                      <a:pPr rtl="1"/>
                      <a:r>
                        <a:rPr lang="en-US" sz="1800" b="0" i="0" kern="1200" dirty="0">
                          <a:solidFill>
                            <a:schemeClr val="lt1"/>
                          </a:solidFill>
                          <a:latin typeface="+mn-lt"/>
                          <a:ea typeface="+mn-ea"/>
                          <a:cs typeface="+mn-cs"/>
                        </a:rPr>
                        <a:t>Upper Gastrointestinal Bleeding</a:t>
                      </a:r>
                      <a:endParaRPr lang="ar-JO" dirty="0"/>
                    </a:p>
                  </a:txBody>
                  <a:tcPr/>
                </a:tc>
                <a:extLst>
                  <a:ext uri="{0D108BD9-81ED-4DB2-BD59-A6C34878D82A}">
                    <a16:rowId xmlns:a16="http://schemas.microsoft.com/office/drawing/2014/main" val="10000"/>
                  </a:ext>
                </a:extLst>
              </a:tr>
              <a:tr h="3634329">
                <a:tc>
                  <a:txBody>
                    <a:bodyPr/>
                    <a:lstStyle/>
                    <a:p>
                      <a:r>
                        <a:rPr lang="en-US" sz="1800" b="0" i="0" kern="1200" dirty="0">
                          <a:solidFill>
                            <a:schemeClr val="dk1"/>
                          </a:solidFill>
                          <a:latin typeface="+mn-lt"/>
                          <a:ea typeface="+mn-ea"/>
                          <a:cs typeface="+mn-cs"/>
                        </a:rPr>
                        <a:t>Polyps</a:t>
                      </a:r>
                    </a:p>
                    <a:p>
                      <a:endParaRPr lang="en-US" sz="1800" b="0" i="0" kern="1200" dirty="0">
                        <a:solidFill>
                          <a:schemeClr val="dk1"/>
                        </a:solidFill>
                        <a:latin typeface="+mn-lt"/>
                        <a:ea typeface="+mn-ea"/>
                        <a:cs typeface="+mn-cs"/>
                      </a:endParaRPr>
                    </a:p>
                    <a:p>
                      <a:r>
                        <a:rPr lang="en-US" sz="1800" b="0" i="0" kern="1200" dirty="0">
                          <a:solidFill>
                            <a:schemeClr val="dk1"/>
                          </a:solidFill>
                          <a:latin typeface="+mn-lt"/>
                          <a:ea typeface="+mn-ea"/>
                          <a:cs typeface="+mn-cs"/>
                        </a:rPr>
                        <a:t>Inflammatory bowel disease</a:t>
                      </a:r>
                    </a:p>
                    <a:p>
                      <a:endParaRPr lang="en-US" sz="1800" b="0" i="0" kern="1200" dirty="0">
                        <a:solidFill>
                          <a:schemeClr val="dk1"/>
                        </a:solidFill>
                        <a:latin typeface="+mn-lt"/>
                        <a:ea typeface="+mn-ea"/>
                        <a:cs typeface="+mn-cs"/>
                      </a:endParaRPr>
                    </a:p>
                    <a:p>
                      <a:r>
                        <a:rPr lang="en-US" sz="1800" b="0" i="0" kern="1200" dirty="0">
                          <a:solidFill>
                            <a:schemeClr val="dk1"/>
                          </a:solidFill>
                          <a:latin typeface="+mn-lt"/>
                          <a:ea typeface="+mn-ea"/>
                          <a:cs typeface="+mn-cs"/>
                        </a:rPr>
                        <a:t>Infectious diarrhea</a:t>
                      </a:r>
                    </a:p>
                    <a:p>
                      <a:endParaRPr lang="en-US" sz="1800" b="0" i="0" kern="1200" dirty="0">
                        <a:solidFill>
                          <a:schemeClr val="dk1"/>
                        </a:solidFill>
                        <a:latin typeface="+mn-lt"/>
                        <a:ea typeface="+mn-ea"/>
                        <a:cs typeface="+mn-cs"/>
                      </a:endParaRPr>
                    </a:p>
                    <a:p>
                      <a:r>
                        <a:rPr lang="en-US" sz="1800" b="0" i="0" kern="1200" dirty="0">
                          <a:solidFill>
                            <a:schemeClr val="dk1"/>
                          </a:solidFill>
                          <a:latin typeface="+mn-lt"/>
                          <a:ea typeface="+mn-ea"/>
                          <a:cs typeface="+mn-cs"/>
                        </a:rPr>
                        <a:t>Vascular lesions</a:t>
                      </a:r>
                    </a:p>
                    <a:p>
                      <a:pPr rtl="1"/>
                      <a:endParaRPr lang="ar-JO" dirty="0"/>
                    </a:p>
                  </a:txBody>
                  <a:tcPr/>
                </a:tc>
                <a:tc>
                  <a:txBody>
                    <a:bodyPr/>
                    <a:lstStyle/>
                    <a:p>
                      <a:r>
                        <a:rPr lang="en-US" sz="1800" b="0" i="0" kern="1200" dirty="0">
                          <a:solidFill>
                            <a:schemeClr val="dk1"/>
                          </a:solidFill>
                          <a:latin typeface="+mn-lt"/>
                          <a:ea typeface="+mn-ea"/>
                          <a:cs typeface="+mn-cs"/>
                        </a:rPr>
                        <a:t>Esophageal </a:t>
                      </a:r>
                      <a:r>
                        <a:rPr lang="en-US" sz="1800" b="0" i="0" kern="1200" dirty="0" err="1">
                          <a:solidFill>
                            <a:schemeClr val="dk1"/>
                          </a:solidFill>
                          <a:latin typeface="+mn-lt"/>
                          <a:ea typeface="+mn-ea"/>
                          <a:cs typeface="+mn-cs"/>
                        </a:rPr>
                        <a:t>varices</a:t>
                      </a:r>
                      <a:endParaRPr lang="en-US" sz="1800" b="0" i="0" kern="1200" dirty="0">
                        <a:solidFill>
                          <a:schemeClr val="dk1"/>
                        </a:solidFill>
                        <a:latin typeface="+mn-lt"/>
                        <a:ea typeface="+mn-ea"/>
                        <a:cs typeface="+mn-cs"/>
                      </a:endParaRPr>
                    </a:p>
                    <a:p>
                      <a:endParaRPr lang="en-US" sz="1800" b="0" i="0" kern="1200" dirty="0">
                        <a:solidFill>
                          <a:schemeClr val="dk1"/>
                        </a:solidFill>
                        <a:latin typeface="+mn-lt"/>
                        <a:ea typeface="+mn-ea"/>
                        <a:cs typeface="+mn-cs"/>
                      </a:endParaRPr>
                    </a:p>
                    <a:p>
                      <a:r>
                        <a:rPr lang="en-US" sz="1800" b="0" i="0" kern="1200" dirty="0">
                          <a:solidFill>
                            <a:schemeClr val="dk1"/>
                          </a:solidFill>
                          <a:latin typeface="+mn-lt"/>
                          <a:ea typeface="+mn-ea"/>
                          <a:cs typeface="+mn-cs"/>
                        </a:rPr>
                        <a:t>Peptic Ulcer</a:t>
                      </a:r>
                    </a:p>
                    <a:p>
                      <a:endParaRPr lang="en-US" sz="1800" b="0" i="0" kern="1200" dirty="0">
                        <a:solidFill>
                          <a:schemeClr val="dk1"/>
                        </a:solidFill>
                        <a:latin typeface="+mn-lt"/>
                        <a:ea typeface="+mn-ea"/>
                        <a:cs typeface="+mn-cs"/>
                      </a:endParaRPr>
                    </a:p>
                    <a:p>
                      <a:pPr rtl="1"/>
                      <a:r>
                        <a:rPr lang="en-US" sz="1800" b="0" kern="1200" dirty="0">
                          <a:solidFill>
                            <a:schemeClr val="dk1"/>
                          </a:solidFill>
                          <a:latin typeface="+mn-lt"/>
                          <a:ea typeface="+mn-ea"/>
                          <a:cs typeface="+mn-cs"/>
                        </a:rPr>
                        <a:t>Mallory-Weiss tear</a:t>
                      </a:r>
                      <a:endParaRPr lang="ar-JO" b="0" dirty="0"/>
                    </a:p>
                    <a:p>
                      <a:pPr rtl="1"/>
                      <a:endParaRPr lang="en-US" dirty="0"/>
                    </a:p>
                    <a:p>
                      <a:pPr rtl="1"/>
                      <a:endParaRPr lang="ar-JO"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72571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u="sng" dirty="0"/>
              <a:t>Esophageal </a:t>
            </a:r>
            <a:r>
              <a:rPr lang="en-US" b="1" u="sng" dirty="0" err="1"/>
              <a:t>varices</a:t>
            </a:r>
            <a:endParaRPr lang="en-US" b="1" u="sng" dirty="0"/>
          </a:p>
        </p:txBody>
      </p:sp>
      <p:sp>
        <p:nvSpPr>
          <p:cNvPr id="3" name="عنصر نائب للمحتوى 2"/>
          <p:cNvSpPr>
            <a:spLocks noGrp="1"/>
          </p:cNvSpPr>
          <p:nvPr>
            <p:ph idx="1"/>
          </p:nvPr>
        </p:nvSpPr>
        <p:spPr/>
        <p:txBody>
          <a:bodyPr/>
          <a:lstStyle/>
          <a:p>
            <a:r>
              <a:rPr lang="en-US" dirty="0"/>
              <a:t>Esophageal </a:t>
            </a:r>
            <a:r>
              <a:rPr lang="en-US" dirty="0" err="1"/>
              <a:t>varices</a:t>
            </a:r>
            <a:r>
              <a:rPr lang="en-US" dirty="0"/>
              <a:t> are abnormally enlarged veins in the lower part of this tube.</a:t>
            </a:r>
          </a:p>
          <a:p>
            <a:r>
              <a:rPr lang="en-US" dirty="0"/>
              <a:t>Esophageal varices are often a complication of serious liver diseases(portal vein </a:t>
            </a:r>
            <a:r>
              <a:rPr lang="en-US" dirty="0" err="1"/>
              <a:t>thrombosis,biliary</a:t>
            </a:r>
            <a:r>
              <a:rPr lang="en-US" dirty="0"/>
              <a:t> </a:t>
            </a:r>
            <a:r>
              <a:rPr lang="en-US" dirty="0" err="1"/>
              <a:t>atrasia</a:t>
            </a:r>
            <a:r>
              <a:rPr lang="en-US" dirty="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1447800"/>
            <a:ext cx="3200400" cy="4572000"/>
          </a:xfrm>
        </p:spPr>
        <p:txBody>
          <a:bodyPr>
            <a:normAutofit/>
          </a:bodyPr>
          <a:lstStyle/>
          <a:p>
            <a:r>
              <a:rPr lang="en-US" b="1" u="sng" dirty="0">
                <a:solidFill>
                  <a:srgbClr val="FF0000"/>
                </a:solidFill>
              </a:rPr>
              <a:t>Symptoms of esophageal </a:t>
            </a:r>
            <a:r>
              <a:rPr lang="en-US" b="1" u="sng" dirty="0" err="1">
                <a:solidFill>
                  <a:srgbClr val="FF0000"/>
                </a:solidFill>
              </a:rPr>
              <a:t>varices</a:t>
            </a:r>
            <a:r>
              <a:rPr lang="en-US" b="1" u="sng" dirty="0">
                <a:solidFill>
                  <a:srgbClr val="FF0000"/>
                </a:solidFill>
              </a:rPr>
              <a:t> are:</a:t>
            </a:r>
          </a:p>
          <a:p>
            <a:pPr>
              <a:buNone/>
            </a:pPr>
            <a:r>
              <a:rPr lang="en-US" dirty="0"/>
              <a:t>-Vomiting blood</a:t>
            </a:r>
          </a:p>
          <a:p>
            <a:pPr>
              <a:buNone/>
            </a:pPr>
            <a:r>
              <a:rPr lang="en-US" dirty="0"/>
              <a:t>-Black, tarry or bloody stools</a:t>
            </a:r>
          </a:p>
          <a:p>
            <a:pPr>
              <a:buNone/>
            </a:pPr>
            <a:r>
              <a:rPr lang="en-US" dirty="0"/>
              <a:t>- Signs of chronic liver disease</a:t>
            </a:r>
          </a:p>
          <a:p>
            <a:endParaRPr lang="en-US" dirty="0"/>
          </a:p>
          <a:p>
            <a:endParaRPr lang="en-US" dirty="0"/>
          </a:p>
          <a:p>
            <a:endParaRPr lang="en-US" dirty="0"/>
          </a:p>
        </p:txBody>
      </p:sp>
      <p:pic>
        <p:nvPicPr>
          <p:cNvPr id="4" name="Picture 2" descr="https://i.ytimg.com/vi/RUvI2f9EgeI/maxresdefault.jpg"/>
          <p:cNvPicPr>
            <a:picLocks noChangeAspect="1" noChangeArrowheads="1"/>
          </p:cNvPicPr>
          <p:nvPr/>
        </p:nvPicPr>
        <p:blipFill>
          <a:blip r:embed="rId2"/>
          <a:srcRect/>
          <a:stretch>
            <a:fillRect/>
          </a:stretch>
        </p:blipFill>
        <p:spPr bwMode="auto">
          <a:xfrm>
            <a:off x="3657600" y="-1"/>
            <a:ext cx="5486400" cy="6858001"/>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r>
              <a:rPr lang="en-US" b="1" u="sng" dirty="0">
                <a:solidFill>
                  <a:srgbClr val="FF0000"/>
                </a:solidFill>
              </a:rPr>
              <a:t>INVESTIGATION:</a:t>
            </a:r>
          </a:p>
          <a:p>
            <a:pPr>
              <a:buNone/>
            </a:pPr>
            <a:r>
              <a:rPr lang="en-US" dirty="0"/>
              <a:t>1-Upper endoscopy is the preferred diagnostic test for esophageal </a:t>
            </a:r>
            <a:r>
              <a:rPr lang="en-US" dirty="0" err="1"/>
              <a:t>varices</a:t>
            </a:r>
            <a:r>
              <a:rPr lang="en-US" dirty="0"/>
              <a:t>, as it provides definitive diagnosis.</a:t>
            </a:r>
          </a:p>
          <a:p>
            <a:pPr>
              <a:buNone/>
            </a:pPr>
            <a:r>
              <a:rPr lang="en-US" dirty="0"/>
              <a:t>2-Also we can use US, Barium contrast </a:t>
            </a:r>
            <a:r>
              <a:rPr lang="en-US" dirty="0" err="1"/>
              <a:t>studies,CT</a:t>
            </a:r>
            <a:r>
              <a:rPr lang="en-US" dirty="0"/>
              <a:t> !!</a:t>
            </a:r>
          </a:p>
          <a:p>
            <a:endParaRPr lang="en-US" dirty="0"/>
          </a:p>
          <a:p>
            <a:r>
              <a:rPr lang="en-US" u="sng" dirty="0">
                <a:solidFill>
                  <a:srgbClr val="FF0000"/>
                </a:solidFill>
              </a:rPr>
              <a:t>The management of acute </a:t>
            </a:r>
            <a:r>
              <a:rPr lang="en-US" u="sng" dirty="0" err="1">
                <a:solidFill>
                  <a:srgbClr val="FF0000"/>
                </a:solidFill>
              </a:rPr>
              <a:t>variceal</a:t>
            </a:r>
            <a:r>
              <a:rPr lang="en-US" u="sng" dirty="0">
                <a:solidFill>
                  <a:srgbClr val="FF0000"/>
                </a:solidFill>
              </a:rPr>
              <a:t> bleeding must include :</a:t>
            </a:r>
          </a:p>
          <a:p>
            <a:pPr>
              <a:buNone/>
            </a:pPr>
            <a:r>
              <a:rPr lang="en-US" dirty="0"/>
              <a:t>1-hemodynamic stability through blood transfusion.</a:t>
            </a:r>
          </a:p>
          <a:p>
            <a:pPr>
              <a:buNone/>
            </a:pPr>
            <a:r>
              <a:rPr lang="en-US" dirty="0"/>
              <a:t>2-vasoactive drugs.</a:t>
            </a:r>
          </a:p>
          <a:p>
            <a:pPr>
              <a:buNone/>
            </a:pPr>
            <a:r>
              <a:rPr lang="en-US" dirty="0"/>
              <a:t>3- short-term antibiotic use, and</a:t>
            </a:r>
          </a:p>
          <a:p>
            <a:pPr>
              <a:buNone/>
            </a:pPr>
            <a:r>
              <a:rPr lang="en-US" dirty="0"/>
              <a:t>4- endoscopy to perform or </a:t>
            </a:r>
            <a:r>
              <a:rPr lang="en-US" dirty="0" err="1"/>
              <a:t>sclerotherapy</a:t>
            </a:r>
            <a:r>
              <a:rPr lang="en-US" dirty="0"/>
              <a:t>, as needed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Esophageal </a:t>
            </a:r>
            <a:r>
              <a:rPr lang="en-US" b="1" dirty="0" err="1"/>
              <a:t>varices</a:t>
            </a:r>
            <a:r>
              <a:rPr lang="en-US" b="1" dirty="0"/>
              <a:t> </a:t>
            </a:r>
            <a:endParaRPr lang="en-US" dirty="0"/>
          </a:p>
        </p:txBody>
      </p:sp>
      <p:pic>
        <p:nvPicPr>
          <p:cNvPr id="4" name="Picture 2"/>
          <p:cNvPicPr>
            <a:picLocks noChangeAspect="1" noChangeArrowheads="1"/>
          </p:cNvPicPr>
          <p:nvPr/>
        </p:nvPicPr>
        <p:blipFill>
          <a:blip r:embed="rId2"/>
          <a:srcRect/>
          <a:stretch>
            <a:fillRect/>
          </a:stretch>
        </p:blipFill>
        <p:spPr bwMode="auto">
          <a:xfrm>
            <a:off x="1857356" y="1500174"/>
            <a:ext cx="5000625" cy="5114925"/>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u="sng" dirty="0"/>
              <a:t>Vascular lesions</a:t>
            </a:r>
          </a:p>
        </p:txBody>
      </p:sp>
      <p:sp>
        <p:nvSpPr>
          <p:cNvPr id="3" name="عنصر نائب للمحتوى 2"/>
          <p:cNvSpPr>
            <a:spLocks noGrp="1"/>
          </p:cNvSpPr>
          <p:nvPr>
            <p:ph idx="1"/>
          </p:nvPr>
        </p:nvSpPr>
        <p:spPr/>
        <p:txBody>
          <a:bodyPr/>
          <a:lstStyle/>
          <a:p>
            <a:r>
              <a:rPr lang="en-US" dirty="0"/>
              <a:t>consist of a variety of malformations that include </a:t>
            </a:r>
            <a:r>
              <a:rPr lang="en-US" dirty="0" err="1">
                <a:solidFill>
                  <a:srgbClr val="FF0000"/>
                </a:solidFill>
              </a:rPr>
              <a:t>hemangiomas</a:t>
            </a:r>
            <a:r>
              <a:rPr lang="en-US" dirty="0"/>
              <a:t> , </a:t>
            </a:r>
            <a:r>
              <a:rPr lang="en-US" dirty="0" err="1">
                <a:solidFill>
                  <a:srgbClr val="FF0000"/>
                </a:solidFill>
              </a:rPr>
              <a:t>arteriovenous</a:t>
            </a:r>
            <a:r>
              <a:rPr lang="en-US" dirty="0">
                <a:solidFill>
                  <a:srgbClr val="FF0000"/>
                </a:solidFill>
              </a:rPr>
              <a:t> malformations</a:t>
            </a:r>
            <a:r>
              <a:rPr lang="en-US" dirty="0"/>
              <a:t>, and </a:t>
            </a:r>
            <a:r>
              <a:rPr lang="en-US" dirty="0" err="1">
                <a:solidFill>
                  <a:srgbClr val="FF0000"/>
                </a:solidFill>
              </a:rPr>
              <a:t>vasculitis</a:t>
            </a:r>
            <a:r>
              <a:rPr lang="en-US" dirty="0"/>
              <a:t>. </a:t>
            </a:r>
          </a:p>
          <a:p>
            <a:r>
              <a:rPr lang="en-US" dirty="0"/>
              <a:t>Lesions located in the colon can be diagnosed with colonoscopy. However, bleeding can cause this to be challenging making localizing the bleeding practically impossible.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clues for lower GI bleeding</a:t>
            </a:r>
            <a:endParaRPr lang="ar-JO" dirty="0"/>
          </a:p>
        </p:txBody>
      </p:sp>
      <p:sp>
        <p:nvSpPr>
          <p:cNvPr id="3" name="Content Placeholder 2"/>
          <p:cNvSpPr>
            <a:spLocks noGrp="1"/>
          </p:cNvSpPr>
          <p:nvPr>
            <p:ph idx="1"/>
          </p:nvPr>
        </p:nvSpPr>
        <p:spPr/>
        <p:txBody>
          <a:bodyPr>
            <a:normAutofit fontScale="92500" lnSpcReduction="10000"/>
          </a:bodyPr>
          <a:lstStyle/>
          <a:p>
            <a:r>
              <a:rPr lang="en-US" b="1" dirty="0"/>
              <a:t>Firm stool or very large stool, painful, bright blood on the surface: </a:t>
            </a:r>
            <a:r>
              <a:rPr lang="en-US" dirty="0"/>
              <a:t>Anal fissure</a:t>
            </a:r>
          </a:p>
          <a:p>
            <a:pPr marL="0" indent="0">
              <a:buNone/>
            </a:pPr>
            <a:endParaRPr lang="en-US" b="1" dirty="0"/>
          </a:p>
          <a:p>
            <a:r>
              <a:rPr lang="en-US" b="1" dirty="0"/>
              <a:t>Normal formed stool with blood on surface: </a:t>
            </a:r>
            <a:r>
              <a:rPr lang="en-US" dirty="0"/>
              <a:t>bleeding in the distal sigmoid or rectum</a:t>
            </a:r>
          </a:p>
          <a:p>
            <a:pPr marL="0" indent="0">
              <a:buNone/>
            </a:pPr>
            <a:endParaRPr lang="en-US" dirty="0"/>
          </a:p>
          <a:p>
            <a:r>
              <a:rPr lang="en-US" b="1" dirty="0"/>
              <a:t>Normal formed stool with blood mixed throughout: </a:t>
            </a:r>
            <a:r>
              <a:rPr lang="en-US" dirty="0"/>
              <a:t>source of bleeding is proximal to the rectum </a:t>
            </a:r>
          </a:p>
          <a:p>
            <a:pPr marL="0" indent="0">
              <a:buNone/>
            </a:pPr>
            <a:endParaRPr lang="en-US" dirty="0"/>
          </a:p>
          <a:p>
            <a:pPr lvl="0"/>
            <a:r>
              <a:rPr lang="en-US" b="1" dirty="0"/>
              <a:t>Bloody diarrhea</a:t>
            </a:r>
            <a:r>
              <a:rPr lang="en-US" dirty="0"/>
              <a:t>: colitis, </a:t>
            </a:r>
            <a:r>
              <a:rPr lang="en-US" sz="2800" dirty="0"/>
              <a:t>either infection, allergy, or inflammatory bowel disease</a:t>
            </a:r>
          </a:p>
          <a:p>
            <a:endParaRPr lang="ar-JO" dirty="0"/>
          </a:p>
          <a:p>
            <a:endParaRPr lang="en-US" dirty="0"/>
          </a:p>
          <a:p>
            <a:endParaRPr lang="en-US" b="1" dirty="0"/>
          </a:p>
          <a:p>
            <a:endParaRPr lang="ar-JO" dirty="0"/>
          </a:p>
        </p:txBody>
      </p:sp>
    </p:spTree>
    <p:extLst>
      <p:ext uri="{BB962C8B-B14F-4D97-AF65-F5344CB8AC3E}">
        <p14:creationId xmlns:p14="http://schemas.microsoft.com/office/powerpoint/2010/main" val="23110029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4638"/>
            <a:ext cx="7772400" cy="1173162"/>
          </a:xfrm>
        </p:spPr>
        <p:txBody>
          <a:bodyPr>
            <a:normAutofit fontScale="90000"/>
          </a:bodyPr>
          <a:lstStyle/>
          <a:p>
            <a:r>
              <a:rPr lang="en-US" b="1" u="sng" dirty="0">
                <a:solidFill>
                  <a:srgbClr val="FF0000"/>
                </a:solidFill>
                <a:cs typeface="Arial" pitchFamily="34" charset="0"/>
              </a:rPr>
              <a:t>Treatment of acute GI bleeding : </a:t>
            </a:r>
            <a:br>
              <a:rPr lang="en-US" b="1" u="sng" dirty="0">
                <a:solidFill>
                  <a:srgbClr val="FF0000"/>
                </a:solidFill>
                <a:cs typeface="Arial" pitchFamily="34" charset="0"/>
              </a:rPr>
            </a:br>
            <a:endParaRPr lang="en-US" dirty="0"/>
          </a:p>
        </p:txBody>
      </p:sp>
      <p:sp>
        <p:nvSpPr>
          <p:cNvPr id="3" name="عنصر نائب للمحتوى 2"/>
          <p:cNvSpPr>
            <a:spLocks noGrp="1"/>
          </p:cNvSpPr>
          <p:nvPr>
            <p:ph idx="1"/>
          </p:nvPr>
        </p:nvSpPr>
        <p:spPr/>
        <p:txBody>
          <a:bodyPr>
            <a:normAutofit lnSpcReduction="10000"/>
          </a:bodyPr>
          <a:lstStyle/>
          <a:p>
            <a:pPr marL="0" indent="0">
              <a:buNone/>
            </a:pPr>
            <a:endParaRPr lang="en-US" dirty="0">
              <a:cs typeface="Arial" pitchFamily="34" charset="0"/>
            </a:endParaRPr>
          </a:p>
          <a:p>
            <a:r>
              <a:rPr lang="en-US" dirty="0">
                <a:cs typeface="Arial" pitchFamily="34" charset="0"/>
              </a:rPr>
              <a:t>For children with large-volume bleeds, the </a:t>
            </a:r>
            <a:r>
              <a:rPr lang="en-US" b="1" dirty="0">
                <a:cs typeface="Arial" pitchFamily="34" charset="0"/>
              </a:rPr>
              <a:t>ABCs of resuscitation (airway, breathing, circulation) </a:t>
            </a:r>
            <a:r>
              <a:rPr lang="en-US" dirty="0">
                <a:cs typeface="Arial" pitchFamily="34" charset="0"/>
              </a:rPr>
              <a:t>should be addressed first.</a:t>
            </a:r>
          </a:p>
          <a:p>
            <a:r>
              <a:rPr lang="en-US" dirty="0">
                <a:cs typeface="Arial" pitchFamily="34" charset="0"/>
              </a:rPr>
              <a:t>Oxygen should be administered and the airway protected with an endotracheal tube if massive hematemesis is present</a:t>
            </a:r>
          </a:p>
          <a:p>
            <a:r>
              <a:rPr lang="en-US" dirty="0">
                <a:cs typeface="Arial" pitchFamily="34" charset="0"/>
              </a:rPr>
              <a:t>Place intravenous line: CBC, PT/ INR, BUN, LFT, IVF boluses and possible blood transfusion, platelets, or FFP </a:t>
            </a:r>
          </a:p>
          <a:p>
            <a:r>
              <a:rPr lang="en-US" dirty="0"/>
              <a:t>Cardiopulmonary and urine output monitoring.</a:t>
            </a:r>
          </a:p>
          <a:p>
            <a:r>
              <a:rPr lang="en-US" dirty="0"/>
              <a:t>NG tube insertion for both upper and lower GI bleeding</a:t>
            </a:r>
          </a:p>
          <a:p>
            <a:r>
              <a:rPr lang="en-US" dirty="0"/>
              <a:t>PPI/ H2 blocker for upper GI bleeding</a:t>
            </a:r>
            <a:endParaRPr lang="ar-JO"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73162"/>
          </a:xfrm>
        </p:spPr>
        <p:txBody>
          <a:bodyPr>
            <a:noAutofit/>
          </a:bodyPr>
          <a:lstStyle/>
          <a:p>
            <a:r>
              <a:rPr lang="en-US" b="1" u="sng" dirty="0">
                <a:solidFill>
                  <a:srgbClr val="FF0000"/>
                </a:solidFill>
                <a:latin typeface="Aldhabi" pitchFamily="2" charset="-78"/>
                <a:cs typeface="Aldhabi" pitchFamily="2" charset="-78"/>
              </a:rPr>
              <a:t>Specific care :</a:t>
            </a:r>
            <a:br>
              <a:rPr lang="en-US" b="1" u="sng" dirty="0">
                <a:solidFill>
                  <a:srgbClr val="FF0000"/>
                </a:solidFill>
                <a:latin typeface="Aldhabi" pitchFamily="2" charset="-78"/>
                <a:cs typeface="Aldhabi" pitchFamily="2" charset="-78"/>
              </a:rPr>
            </a:br>
            <a:endParaRPr lang="ar-JO" dirty="0"/>
          </a:p>
        </p:txBody>
      </p:sp>
      <p:sp>
        <p:nvSpPr>
          <p:cNvPr id="3" name="Content Placeholder 2"/>
          <p:cNvSpPr>
            <a:spLocks noGrp="1"/>
          </p:cNvSpPr>
          <p:nvPr>
            <p:ph idx="1"/>
          </p:nvPr>
        </p:nvSpPr>
        <p:spPr/>
        <p:txBody>
          <a:bodyPr>
            <a:normAutofit fontScale="92500" lnSpcReduction="10000"/>
          </a:bodyPr>
          <a:lstStyle/>
          <a:p>
            <a:pPr marL="521208" indent="-457200"/>
            <a:r>
              <a:rPr lang="en-US" dirty="0"/>
              <a:t>In all children, the presence of blood can be confirmed by the use of peroxide-based tests, such as the </a:t>
            </a:r>
            <a:r>
              <a:rPr lang="en-US" dirty="0" err="1"/>
              <a:t>Hemoccult</a:t>
            </a:r>
            <a:r>
              <a:rPr lang="en-US" dirty="0"/>
              <a:t> or </a:t>
            </a:r>
            <a:r>
              <a:rPr lang="en-US" dirty="0" err="1"/>
              <a:t>Hematest</a:t>
            </a:r>
            <a:r>
              <a:rPr lang="en-US" dirty="0"/>
              <a:t> for lower GI bleeding and </a:t>
            </a:r>
            <a:r>
              <a:rPr lang="en-US" dirty="0" err="1"/>
              <a:t>Gastroccult</a:t>
            </a:r>
            <a:r>
              <a:rPr lang="en-US" dirty="0"/>
              <a:t> for upper GI bleeding.</a:t>
            </a:r>
          </a:p>
          <a:p>
            <a:pPr marL="521208" indent="-457200"/>
            <a:r>
              <a:rPr lang="en-US" dirty="0"/>
              <a:t>Endoscopic treatments include the application of clips, coagulation, banding, injection, </a:t>
            </a:r>
            <a:r>
              <a:rPr lang="en-US" dirty="0" err="1"/>
              <a:t>sclerotherapy</a:t>
            </a:r>
            <a:r>
              <a:rPr lang="en-US" dirty="0"/>
              <a:t>, and the use of tissue adhesives </a:t>
            </a:r>
          </a:p>
          <a:p>
            <a:pPr marL="521208" indent="-457200"/>
            <a:r>
              <a:rPr lang="en-US" dirty="0"/>
              <a:t>The site of upper GI bleeding can be identified in 90% of cases when endoscopy is performed within 24 hours. </a:t>
            </a:r>
          </a:p>
          <a:p>
            <a:pPr marL="521208" indent="-457200"/>
            <a:r>
              <a:rPr lang="en-US" dirty="0"/>
              <a:t>For lower GI bleeds, colonoscopy can reveal the source of bleeding more effectively than barium enema can, and it has 80% sensitivity.</a:t>
            </a:r>
          </a:p>
          <a:p>
            <a:pPr marL="521208" indent="-457200"/>
            <a:r>
              <a:rPr lang="en-US" dirty="0"/>
              <a:t>Angiography is used to localize lesions when endoscopy has failed or when the patient cannot cooperate.</a:t>
            </a:r>
            <a:endParaRPr lang="ar-JO" dirty="0">
              <a:latin typeface="Aldhabi" pitchFamily="2" charset="-78"/>
              <a:cs typeface="Aldhabi" pitchFamily="2" charset="-78"/>
            </a:endParaRPr>
          </a:p>
          <a:p>
            <a:endParaRPr lang="ar-JO" dirty="0"/>
          </a:p>
        </p:txBody>
      </p:sp>
    </p:spTree>
    <p:extLst>
      <p:ext uri="{BB962C8B-B14F-4D97-AF65-F5344CB8AC3E}">
        <p14:creationId xmlns:p14="http://schemas.microsoft.com/office/powerpoint/2010/main" val="17814930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t>Surgical options </a:t>
            </a:r>
            <a:endParaRPr lang="ar-JO" b="1" dirty="0"/>
          </a:p>
        </p:txBody>
      </p:sp>
      <p:sp>
        <p:nvSpPr>
          <p:cNvPr id="3" name="عنصر نائب للمحتوى 2"/>
          <p:cNvSpPr>
            <a:spLocks noGrp="1"/>
          </p:cNvSpPr>
          <p:nvPr>
            <p:ph idx="1"/>
          </p:nvPr>
        </p:nvSpPr>
        <p:spPr/>
        <p:txBody>
          <a:bodyPr>
            <a:normAutofit fontScale="92500" lnSpcReduction="10000"/>
          </a:bodyPr>
          <a:lstStyle/>
          <a:p>
            <a:pPr algn="l">
              <a:buNone/>
            </a:pPr>
            <a:r>
              <a:rPr lang="en-US" sz="3200" dirty="0">
                <a:latin typeface="Aldhabi" pitchFamily="2" charset="-78"/>
                <a:cs typeface="Aldhabi" pitchFamily="2" charset="-78"/>
              </a:rPr>
              <a:t>If all medical measures fail </a:t>
            </a:r>
          </a:p>
          <a:p>
            <a:pPr algn="l">
              <a:buNone/>
            </a:pPr>
            <a:r>
              <a:rPr lang="en-US" sz="3200" dirty="0">
                <a:latin typeface="Aldhabi" pitchFamily="2" charset="-78"/>
                <a:cs typeface="Aldhabi" pitchFamily="2" charset="-78"/>
              </a:rPr>
              <a:t>- Laprotomy</a:t>
            </a:r>
          </a:p>
          <a:p>
            <a:pPr algn="l">
              <a:buNone/>
            </a:pPr>
            <a:r>
              <a:rPr lang="en-US" sz="3200" dirty="0">
                <a:latin typeface="Aldhabi" pitchFamily="2" charset="-78"/>
                <a:cs typeface="Aldhabi" pitchFamily="2" charset="-78"/>
              </a:rPr>
              <a:t>- Laproscopy</a:t>
            </a:r>
          </a:p>
          <a:p>
            <a:pPr algn="l">
              <a:buNone/>
            </a:pPr>
            <a:r>
              <a:rPr lang="en-US" sz="3200" dirty="0">
                <a:latin typeface="Aldhabi" pitchFamily="2" charset="-78"/>
                <a:cs typeface="Aldhabi" pitchFamily="2" charset="-78"/>
              </a:rPr>
              <a:t>- Vagotomy</a:t>
            </a:r>
          </a:p>
          <a:p>
            <a:pPr algn="l">
              <a:buNone/>
            </a:pPr>
            <a:r>
              <a:rPr lang="en-US" sz="3200" dirty="0">
                <a:latin typeface="Aldhabi" pitchFamily="2" charset="-78"/>
                <a:cs typeface="Aldhabi" pitchFamily="2" charset="-78"/>
              </a:rPr>
              <a:t>- Pyloroplasty</a:t>
            </a:r>
          </a:p>
          <a:p>
            <a:pPr algn="l">
              <a:buNone/>
            </a:pPr>
            <a:r>
              <a:rPr lang="en-US" sz="3200" dirty="0">
                <a:latin typeface="Aldhabi" pitchFamily="2" charset="-78"/>
                <a:cs typeface="Aldhabi" pitchFamily="2" charset="-78"/>
              </a:rPr>
              <a:t>- Fissurotomy, fistulectomy</a:t>
            </a:r>
          </a:p>
          <a:p>
            <a:pPr algn="l">
              <a:buNone/>
            </a:pPr>
            <a:r>
              <a:rPr lang="en-US" sz="3200" dirty="0">
                <a:latin typeface="Aldhabi" pitchFamily="2" charset="-78"/>
                <a:cs typeface="Aldhabi" pitchFamily="2" charset="-78"/>
              </a:rPr>
              <a:t>- Diverticulectomy</a:t>
            </a:r>
            <a:endParaRPr lang="ar-JO" sz="3200" dirty="0">
              <a:latin typeface="Aldhabi" pitchFamily="2" charset="-78"/>
              <a:cs typeface="Aldhabi" pitchFamily="2" charset="-78"/>
            </a:endParaRPr>
          </a:p>
        </p:txBody>
      </p:sp>
    </p:spTree>
    <p:extLst>
      <p:ext uri="{BB962C8B-B14F-4D97-AF65-F5344CB8AC3E}">
        <p14:creationId xmlns:p14="http://schemas.microsoft.com/office/powerpoint/2010/main" val="316406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362200"/>
            <a:ext cx="7772400" cy="3657600"/>
          </a:xfrm>
        </p:spPr>
        <p:txBody>
          <a:bodyPr>
            <a:normAutofit/>
          </a:bodyPr>
          <a:lstStyle/>
          <a:p>
            <a:pPr marL="0" indent="0" algn="ctr">
              <a:buNone/>
            </a:pPr>
            <a:r>
              <a:rPr lang="en-US" sz="8000" dirty="0"/>
              <a:t>THANK YOU</a:t>
            </a:r>
          </a:p>
        </p:txBody>
      </p:sp>
    </p:spTree>
    <p:extLst>
      <p:ext uri="{BB962C8B-B14F-4D97-AF65-F5344CB8AC3E}">
        <p14:creationId xmlns:p14="http://schemas.microsoft.com/office/powerpoint/2010/main" val="2358351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1031009"/>
            <a:ext cx="7772400" cy="571500"/>
          </a:xfrm>
        </p:spPr>
        <p:txBody>
          <a:bodyPr>
            <a:noAutofit/>
          </a:bodyPr>
          <a:lstStyle/>
          <a:p>
            <a:br>
              <a:rPr lang="en-US" sz="4400" b="1" dirty="0">
                <a:solidFill>
                  <a:schemeClr val="accent1"/>
                </a:solidFill>
                <a:latin typeface="+mn-lt"/>
              </a:rPr>
            </a:br>
            <a:br>
              <a:rPr lang="en-US" sz="4400" b="1" dirty="0">
                <a:solidFill>
                  <a:schemeClr val="accent1"/>
                </a:solidFill>
                <a:latin typeface="+mn-lt"/>
              </a:rPr>
            </a:br>
            <a:r>
              <a:rPr lang="en-US" sz="4400" b="1" dirty="0">
                <a:solidFill>
                  <a:schemeClr val="accent1"/>
                </a:solidFill>
                <a:latin typeface="+mn-lt"/>
              </a:rPr>
              <a:t>Etiology</a:t>
            </a:r>
            <a:br>
              <a:rPr lang="en-US" sz="4400" b="1" dirty="0">
                <a:solidFill>
                  <a:schemeClr val="accent1"/>
                </a:solidFill>
                <a:latin typeface="+mn-lt"/>
              </a:rPr>
            </a:br>
            <a:br>
              <a:rPr lang="en-US" sz="4400" b="1" dirty="0">
                <a:solidFill>
                  <a:schemeClr val="accent1"/>
                </a:solidFill>
                <a:latin typeface="+mn-lt"/>
              </a:rPr>
            </a:br>
            <a:endParaRPr lang="en-US" sz="4400" b="1" dirty="0">
              <a:solidFill>
                <a:schemeClr val="accent1"/>
              </a:solidFill>
              <a:latin typeface="+mn-lt"/>
            </a:endParaRPr>
          </a:p>
        </p:txBody>
      </p:sp>
      <p:sp>
        <p:nvSpPr>
          <p:cNvPr id="3" name="عنصر نائب للمحتوى 2"/>
          <p:cNvSpPr>
            <a:spLocks noGrp="1"/>
          </p:cNvSpPr>
          <p:nvPr>
            <p:ph idx="1"/>
          </p:nvPr>
        </p:nvSpPr>
        <p:spPr>
          <a:xfrm>
            <a:off x="304800" y="1524000"/>
            <a:ext cx="7772400" cy="4572000"/>
          </a:xfrm>
        </p:spPr>
        <p:txBody>
          <a:bodyPr/>
          <a:lstStyle/>
          <a:p>
            <a:pPr>
              <a:buNone/>
            </a:pPr>
            <a:r>
              <a:rPr lang="en-US" sz="3200" dirty="0">
                <a:latin typeface="Bahnschrift SemiLight" pitchFamily="34" charset="0"/>
              </a:rPr>
              <a:t>Age-specific etiologies for GI bleeding :</a:t>
            </a:r>
          </a:p>
          <a:p>
            <a:endParaRPr lang="en-US" dirty="0"/>
          </a:p>
        </p:txBody>
      </p:sp>
      <p:pic>
        <p:nvPicPr>
          <p:cNvPr id="4" name="عنصر نائب للمحتوى 7" descr="صورة1.png"/>
          <p:cNvPicPr>
            <a:picLocks noChangeAspect="1"/>
          </p:cNvPicPr>
          <p:nvPr/>
        </p:nvPicPr>
        <p:blipFill>
          <a:blip r:embed="rId2"/>
          <a:stretch>
            <a:fillRect/>
          </a:stretch>
        </p:blipFill>
        <p:spPr>
          <a:xfrm>
            <a:off x="441286" y="1602509"/>
            <a:ext cx="7528601" cy="4572000"/>
          </a:xfrm>
          <a:prstGeom prst="rect">
            <a:avLst/>
          </a:prstGeom>
        </p:spPr>
      </p:pic>
      <p:sp>
        <p:nvSpPr>
          <p:cNvPr id="5" name="TextBox 4"/>
          <p:cNvSpPr txBox="1"/>
          <p:nvPr/>
        </p:nvSpPr>
        <p:spPr>
          <a:xfrm>
            <a:off x="4495800" y="4126468"/>
            <a:ext cx="1590842" cy="923330"/>
          </a:xfrm>
          <a:prstGeom prst="rect">
            <a:avLst/>
          </a:prstGeom>
          <a:solidFill>
            <a:srgbClr val="B31166"/>
          </a:solidFill>
        </p:spPr>
        <p:txBody>
          <a:bodyPr wrap="square" rtlCol="0">
            <a:spAutoFit/>
          </a:bodyPr>
          <a:lstStyle/>
          <a:p>
            <a:pPr algn="ctr"/>
            <a:r>
              <a:rPr lang="en-US" dirty="0">
                <a:solidFill>
                  <a:schemeClr val="bg1"/>
                </a:solidFill>
              </a:rPr>
              <a:t>1 - 2 year</a:t>
            </a:r>
          </a:p>
          <a:p>
            <a:endParaRPr lang="en-US" dirty="0">
              <a:solidFill>
                <a:schemeClr val="bg1"/>
              </a:solidFill>
            </a:endParaRPr>
          </a:p>
          <a:p>
            <a:endParaRPr lang="en-US" dirty="0">
              <a:solidFill>
                <a:schemeClr val="bg1"/>
              </a:solidFill>
            </a:endParaRPr>
          </a:p>
        </p:txBody>
      </p:sp>
      <p:sp>
        <p:nvSpPr>
          <p:cNvPr id="6" name="TextBox 5"/>
          <p:cNvSpPr txBox="1"/>
          <p:nvPr/>
        </p:nvSpPr>
        <p:spPr>
          <a:xfrm>
            <a:off x="6391442" y="4126468"/>
            <a:ext cx="1578445" cy="923330"/>
          </a:xfrm>
          <a:prstGeom prst="rect">
            <a:avLst/>
          </a:prstGeom>
          <a:solidFill>
            <a:srgbClr val="B31166"/>
          </a:solidFill>
        </p:spPr>
        <p:txBody>
          <a:bodyPr wrap="none" rtlCol="0">
            <a:spAutoFit/>
          </a:bodyPr>
          <a:lstStyle/>
          <a:p>
            <a:r>
              <a:rPr lang="en-US" dirty="0">
                <a:solidFill>
                  <a:schemeClr val="bg1"/>
                </a:solidFill>
              </a:rPr>
              <a:t>Older children   </a:t>
            </a:r>
          </a:p>
          <a:p>
            <a:endParaRPr lang="en-US" dirty="0">
              <a:solidFill>
                <a:schemeClr val="bg1"/>
              </a:solidFill>
            </a:endParaRPr>
          </a:p>
          <a:p>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80960" cy="1371600"/>
          </a:xfrm>
        </p:spPr>
        <p:txBody>
          <a:bodyPr/>
          <a:lstStyle/>
          <a:p>
            <a:r>
              <a:rPr lang="en-US" dirty="0"/>
              <a:t>GI bleeding in neonate</a:t>
            </a:r>
            <a:endParaRPr lang="ar-JO" dirty="0"/>
          </a:p>
        </p:txBody>
      </p:sp>
      <p:sp>
        <p:nvSpPr>
          <p:cNvPr id="3" name="Content Placeholder 2"/>
          <p:cNvSpPr>
            <a:spLocks noGrp="1"/>
          </p:cNvSpPr>
          <p:nvPr>
            <p:ph idx="1"/>
          </p:nvPr>
        </p:nvSpPr>
        <p:spPr/>
        <p:txBody>
          <a:bodyPr>
            <a:normAutofit/>
          </a:bodyPr>
          <a:lstStyle/>
          <a:p>
            <a:br>
              <a:rPr lang="en-US" dirty="0"/>
            </a:br>
            <a:endParaRPr lang="ar-JO" dirty="0"/>
          </a:p>
        </p:txBody>
      </p:sp>
      <p:graphicFrame>
        <p:nvGraphicFramePr>
          <p:cNvPr id="4" name="Table 3"/>
          <p:cNvGraphicFramePr>
            <a:graphicFrameLocks noGrp="1"/>
          </p:cNvGraphicFramePr>
          <p:nvPr>
            <p:extLst>
              <p:ext uri="{D42A27DB-BD31-4B8C-83A1-F6EECF244321}">
                <p14:modId xmlns:p14="http://schemas.microsoft.com/office/powerpoint/2010/main" val="762496999"/>
              </p:ext>
            </p:extLst>
          </p:nvPr>
        </p:nvGraphicFramePr>
        <p:xfrm>
          <a:off x="304800" y="1397000"/>
          <a:ext cx="8534400" cy="4622800"/>
        </p:xfrm>
        <a:graphic>
          <a:graphicData uri="http://schemas.openxmlformats.org/drawingml/2006/table">
            <a:tbl>
              <a:tblPr rtl="1" firstRow="1" bandRow="1">
                <a:tableStyleId>{5C22544A-7EE6-4342-B048-85BDC9FD1C3A}</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1133560">
                <a:tc>
                  <a:txBody>
                    <a:bodyPr/>
                    <a:lstStyle/>
                    <a:p>
                      <a:pPr rtl="1"/>
                      <a:r>
                        <a:rPr lang="en-US" sz="1800" b="0" i="0" kern="1200" dirty="0">
                          <a:solidFill>
                            <a:schemeClr val="lt1"/>
                          </a:solidFill>
                          <a:latin typeface="+mn-lt"/>
                          <a:ea typeface="+mn-ea"/>
                          <a:cs typeface="+mn-cs"/>
                        </a:rPr>
                        <a:t>Lower Gastrointestinal Bleeding</a:t>
                      </a:r>
                      <a:endParaRPr lang="ar-JO" dirty="0"/>
                    </a:p>
                  </a:txBody>
                  <a:tcPr/>
                </a:tc>
                <a:tc>
                  <a:txBody>
                    <a:bodyPr/>
                    <a:lstStyle/>
                    <a:p>
                      <a:pPr rtl="1"/>
                      <a:r>
                        <a:rPr lang="en-US" sz="1800" b="0" i="0" kern="1200" dirty="0">
                          <a:solidFill>
                            <a:schemeClr val="lt1"/>
                          </a:solidFill>
                          <a:latin typeface="+mn-lt"/>
                          <a:ea typeface="+mn-ea"/>
                          <a:cs typeface="+mn-cs"/>
                        </a:rPr>
                        <a:t>Upper Gastrointestinal Bleeding</a:t>
                      </a:r>
                      <a:endParaRPr lang="ar-JO" dirty="0"/>
                    </a:p>
                  </a:txBody>
                  <a:tcPr/>
                </a:tc>
                <a:extLst>
                  <a:ext uri="{0D108BD9-81ED-4DB2-BD59-A6C34878D82A}">
                    <a16:rowId xmlns:a16="http://schemas.microsoft.com/office/drawing/2014/main" val="10000"/>
                  </a:ext>
                </a:extLst>
              </a:tr>
              <a:tr h="3489240">
                <a:tc>
                  <a:txBody>
                    <a:bodyPr/>
                    <a:lstStyle/>
                    <a:p>
                      <a:r>
                        <a:rPr lang="en-US" sz="1800" b="1" i="0" kern="1200" dirty="0">
                          <a:solidFill>
                            <a:schemeClr val="dk1"/>
                          </a:solidFill>
                          <a:latin typeface="+mn-lt"/>
                          <a:ea typeface="+mn-ea"/>
                          <a:cs typeface="+mn-cs"/>
                        </a:rPr>
                        <a:t>Anal fissure</a:t>
                      </a:r>
                    </a:p>
                    <a:p>
                      <a:endParaRPr lang="en-US" sz="1800" b="1" i="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latin typeface="+mn-lt"/>
                          <a:ea typeface="+mn-ea"/>
                          <a:cs typeface="+mn-cs"/>
                        </a:rPr>
                        <a:t>Necrotizing </a:t>
                      </a:r>
                      <a:r>
                        <a:rPr lang="en-US" sz="1800" b="1" i="0" kern="1200" dirty="0" err="1">
                          <a:solidFill>
                            <a:schemeClr val="dk1"/>
                          </a:solidFill>
                          <a:latin typeface="+mn-lt"/>
                          <a:ea typeface="+mn-ea"/>
                          <a:cs typeface="+mn-cs"/>
                        </a:rPr>
                        <a:t>enterocolitis</a:t>
                      </a:r>
                      <a:endParaRPr lang="en-US" sz="1800" b="1" i="0" kern="1200" dirty="0">
                        <a:solidFill>
                          <a:schemeClr val="dk1"/>
                        </a:solidFill>
                        <a:latin typeface="+mn-lt"/>
                        <a:ea typeface="+mn-ea"/>
                        <a:cs typeface="+mn-cs"/>
                      </a:endParaRPr>
                    </a:p>
                    <a:p>
                      <a:endParaRPr lang="en-US" sz="1800" b="1" i="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latin typeface="+mn-lt"/>
                          <a:ea typeface="+mn-ea"/>
                          <a:cs typeface="+mn-cs"/>
                        </a:rPr>
                        <a:t>Malrotation with volvulus</a:t>
                      </a:r>
                    </a:p>
                    <a:p>
                      <a:endParaRPr lang="en-US" sz="1800" b="1" i="0" kern="1200" dirty="0">
                        <a:solidFill>
                          <a:schemeClr val="dk1"/>
                        </a:solidFill>
                        <a:latin typeface="+mn-lt"/>
                        <a:ea typeface="+mn-ea"/>
                        <a:cs typeface="+mn-cs"/>
                      </a:endParaRPr>
                    </a:p>
                    <a:p>
                      <a:r>
                        <a:rPr lang="en-US" sz="1800" b="1" i="0" kern="1200" dirty="0">
                          <a:solidFill>
                            <a:schemeClr val="dk1"/>
                          </a:solidFill>
                          <a:latin typeface="+mn-lt"/>
                          <a:ea typeface="+mn-ea"/>
                          <a:cs typeface="+mn-cs"/>
                        </a:rPr>
                        <a:t>CMPA</a:t>
                      </a:r>
                    </a:p>
                    <a:p>
                      <a:endParaRPr lang="en-US" sz="1800" b="0" i="0" kern="1200" dirty="0">
                        <a:solidFill>
                          <a:schemeClr val="dk1"/>
                        </a:solidFill>
                        <a:latin typeface="+mn-lt"/>
                        <a:ea typeface="+mn-ea"/>
                        <a:cs typeface="+mn-cs"/>
                      </a:endParaRPr>
                    </a:p>
                    <a:p>
                      <a:pPr rtl="1"/>
                      <a:endParaRPr lang="ar-JO"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latin typeface="+mn-lt"/>
                          <a:ea typeface="+mn-ea"/>
                          <a:cs typeface="+mn-cs"/>
                        </a:rPr>
                        <a:t>Swallowed maternal blood</a:t>
                      </a:r>
                      <a:endParaRPr lang="en-US" sz="1800" b="0" i="0" kern="1200" dirty="0">
                        <a:solidFill>
                          <a:schemeClr val="dk1"/>
                        </a:solidFill>
                        <a:latin typeface="+mn-lt"/>
                        <a:ea typeface="+mn-ea"/>
                        <a:cs typeface="+mn-cs"/>
                      </a:endParaRPr>
                    </a:p>
                    <a:p>
                      <a:endParaRPr lang="en-US" sz="1800" b="0" i="0" kern="1200" dirty="0">
                        <a:solidFill>
                          <a:schemeClr val="dk1"/>
                        </a:solidFill>
                        <a:latin typeface="+mn-lt"/>
                        <a:ea typeface="+mn-ea"/>
                        <a:cs typeface="+mn-cs"/>
                      </a:endParaRPr>
                    </a:p>
                    <a:p>
                      <a:r>
                        <a:rPr lang="en-US" sz="1800" b="0" i="0" kern="1200" dirty="0">
                          <a:solidFill>
                            <a:schemeClr val="dk1"/>
                          </a:solidFill>
                          <a:latin typeface="+mn-lt"/>
                          <a:ea typeface="+mn-ea"/>
                          <a:cs typeface="+mn-cs"/>
                        </a:rPr>
                        <a:t>Hemorrhagic disease of the newborn</a:t>
                      </a:r>
                    </a:p>
                    <a:p>
                      <a:endParaRPr lang="en-US" sz="1800" b="0" i="0" kern="1200" dirty="0">
                        <a:solidFill>
                          <a:schemeClr val="dk1"/>
                        </a:solidFill>
                        <a:latin typeface="+mn-lt"/>
                        <a:ea typeface="+mn-ea"/>
                        <a:cs typeface="+mn-cs"/>
                      </a:endParaRPr>
                    </a:p>
                    <a:p>
                      <a:r>
                        <a:rPr lang="en-US" sz="1800" b="0" i="0" kern="1200" dirty="0">
                          <a:solidFill>
                            <a:schemeClr val="dk1"/>
                          </a:solidFill>
                          <a:latin typeface="+mn-lt"/>
                          <a:ea typeface="+mn-ea"/>
                          <a:cs typeface="+mn-cs"/>
                        </a:rPr>
                        <a:t>Stress gastritis</a:t>
                      </a:r>
                    </a:p>
                    <a:p>
                      <a:endParaRPr lang="en-US" sz="1800" b="0" i="0" kern="1200" dirty="0">
                        <a:solidFill>
                          <a:schemeClr val="dk1"/>
                        </a:solidFill>
                        <a:latin typeface="+mn-lt"/>
                        <a:ea typeface="+mn-ea"/>
                        <a:cs typeface="+mn-cs"/>
                      </a:endParaRPr>
                    </a:p>
                    <a:p>
                      <a:pPr rtl="1"/>
                      <a:endParaRPr lang="ar-JO"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592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31520" y="381000"/>
            <a:ext cx="7680960" cy="1371600"/>
          </a:xfrm>
        </p:spPr>
        <p:txBody>
          <a:bodyPr>
            <a:normAutofit fontScale="90000"/>
          </a:bodyPr>
          <a:lstStyle/>
          <a:p>
            <a:r>
              <a:rPr lang="en-US" sz="4800" b="1" dirty="0">
                <a:solidFill>
                  <a:schemeClr val="accent1"/>
                </a:solidFill>
                <a:latin typeface="+mn-lt"/>
              </a:rPr>
              <a:t>Neonate ( lower bleeding ) </a:t>
            </a:r>
          </a:p>
        </p:txBody>
      </p:sp>
      <p:sp>
        <p:nvSpPr>
          <p:cNvPr id="3" name="عنصر نائب للمحتوى 2"/>
          <p:cNvSpPr>
            <a:spLocks noGrp="1"/>
          </p:cNvSpPr>
          <p:nvPr>
            <p:ph idx="1"/>
          </p:nvPr>
        </p:nvSpPr>
        <p:spPr>
          <a:xfrm>
            <a:off x="457200" y="1600200"/>
            <a:ext cx="7772400" cy="4572000"/>
          </a:xfrm>
        </p:spPr>
        <p:txBody>
          <a:bodyPr>
            <a:normAutofit fontScale="70000" lnSpcReduction="20000"/>
          </a:bodyPr>
          <a:lstStyle/>
          <a:p>
            <a:pPr marL="0" indent="0">
              <a:buNone/>
            </a:pPr>
            <a:r>
              <a:rPr lang="en-US" sz="3500" b="1" u="sng" dirty="0">
                <a:solidFill>
                  <a:schemeClr val="accent1"/>
                </a:solidFill>
              </a:rPr>
              <a:t>1- Anal fissures </a:t>
            </a:r>
          </a:p>
          <a:p>
            <a:r>
              <a:rPr lang="en-US" dirty="0">
                <a:latin typeface="Bahnschrift SemiLight" pitchFamily="34" charset="0"/>
              </a:rPr>
              <a:t>They are the most common cause of GI bleeding in </a:t>
            </a:r>
            <a:r>
              <a:rPr lang="en-US" dirty="0">
                <a:solidFill>
                  <a:srgbClr val="FF0000"/>
                </a:solidFill>
                <a:latin typeface="Bahnschrift SemiLight" pitchFamily="34" charset="0"/>
              </a:rPr>
              <a:t>pediatric age group. </a:t>
            </a:r>
          </a:p>
          <a:p>
            <a:endParaRPr lang="en-US" dirty="0">
              <a:latin typeface="Bahnschrift SemiLight" pitchFamily="34" charset="0"/>
            </a:endParaRPr>
          </a:p>
          <a:p>
            <a:r>
              <a:rPr lang="en-US" b="1" dirty="0">
                <a:solidFill>
                  <a:srgbClr val="FF0000"/>
                </a:solidFill>
              </a:rPr>
              <a:t>Bright red blood streaks on stool associated with firm stool or very large caliber stool.</a:t>
            </a:r>
          </a:p>
          <a:p>
            <a:endParaRPr lang="en-US" b="1" dirty="0">
              <a:latin typeface="Bahnschrift SemiLight" pitchFamily="34" charset="0"/>
            </a:endParaRPr>
          </a:p>
          <a:p>
            <a:r>
              <a:rPr lang="en-US" dirty="0">
                <a:latin typeface="Bahnschrift SemiLight" pitchFamily="34" charset="0"/>
              </a:rPr>
              <a:t>In the infant , the history often suggests </a:t>
            </a:r>
            <a:r>
              <a:rPr lang="en-US" dirty="0">
                <a:solidFill>
                  <a:srgbClr val="FF0000"/>
                </a:solidFill>
                <a:latin typeface="Bahnschrift SemiLight" pitchFamily="34" charset="0"/>
              </a:rPr>
              <a:t>painful</a:t>
            </a:r>
            <a:r>
              <a:rPr lang="en-US" dirty="0">
                <a:latin typeface="Bahnschrift SemiLight" pitchFamily="34" charset="0"/>
              </a:rPr>
              <a:t> defecation with straining , grunting and back arching while passing a bowel movement . </a:t>
            </a:r>
          </a:p>
          <a:p>
            <a:endParaRPr lang="en-US" dirty="0">
              <a:latin typeface="Bahnschrift SemiLight" pitchFamily="34" charset="0"/>
            </a:endParaRPr>
          </a:p>
          <a:p>
            <a:r>
              <a:rPr lang="en-US" dirty="0">
                <a:latin typeface="Bahnschrift SemiLight" pitchFamily="34" charset="0"/>
              </a:rPr>
              <a:t>They are diagnosed easily by spreading the perineal skin to evert the anal canal </a:t>
            </a:r>
            <a:r>
              <a:rPr lang="en-US" dirty="0">
                <a:solidFill>
                  <a:srgbClr val="FF0000"/>
                </a:solidFill>
                <a:latin typeface="Bahnschrift SemiLight" pitchFamily="34" charset="0"/>
              </a:rPr>
              <a:t>showing a tear dorsally in the midline</a:t>
            </a:r>
          </a:p>
          <a:p>
            <a:endParaRPr lang="en-US" dirty="0">
              <a:latin typeface="Bahnschrift SemiLight" pitchFamily="34" charset="0"/>
            </a:endParaRPr>
          </a:p>
          <a:p>
            <a:r>
              <a:rPr lang="en-US" dirty="0">
                <a:latin typeface="Bahnschrift SemiLight" pitchFamily="34" charset="0"/>
              </a:rPr>
              <a:t>Chronic fissure ( more than 6 weeks ) may be accompanied by skin tag ( sentinel pile ) and hypertrophied anal papillae . </a:t>
            </a:r>
          </a:p>
          <a:p>
            <a:endParaRPr lang="en-US" dirty="0">
              <a:latin typeface="Bahnschrift SemiLight" pitchFamily="34" charset="0"/>
            </a:endParaRPr>
          </a:p>
          <a:p>
            <a:r>
              <a:rPr lang="en-US" sz="2800" dirty="0">
                <a:latin typeface="Bahnschrift SemiLight" pitchFamily="34" charset="0"/>
              </a:rPr>
              <a:t>Anal fissure usually respond to stool softener and lubricants such as Vaseline</a:t>
            </a:r>
          </a:p>
          <a:p>
            <a:endParaRPr lang="en-US" dirty="0">
              <a:latin typeface="Bahnschrift SemiLight" pitchFamily="34" charset="0"/>
            </a:endParaRPr>
          </a:p>
          <a:p>
            <a:endParaRPr lang="en-US" dirty="0">
              <a:latin typeface="Bahnschrift SemiLight"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unnamed.jpg"/>
          <p:cNvPicPr>
            <a:picLocks noGrp="1" noChangeAspect="1"/>
          </p:cNvPicPr>
          <p:nvPr>
            <p:ph idx="1"/>
          </p:nvPr>
        </p:nvPicPr>
        <p:blipFill>
          <a:blip r:embed="rId2"/>
          <a:stretch>
            <a:fillRect/>
          </a:stretch>
        </p:blipFill>
        <p:spPr>
          <a:xfrm>
            <a:off x="1676400" y="1828800"/>
            <a:ext cx="5867400" cy="4400550"/>
          </a:xfrm>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1073</TotalTime>
  <Words>4341</Words>
  <Application>Microsoft Office PowerPoint</Application>
  <PresentationFormat>On-screen Show (4:3)</PresentationFormat>
  <Paragraphs>436</Paragraphs>
  <Slides>53</Slides>
  <Notes>17</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53</vt:i4>
      </vt:variant>
    </vt:vector>
  </HeadingPairs>
  <TitlesOfParts>
    <vt:vector size="70" baseType="lpstr">
      <vt:lpstr>Malgun Gothic</vt:lpstr>
      <vt:lpstr>Microsoft JhengHei</vt:lpstr>
      <vt:lpstr>Abadi Extra Light</vt:lpstr>
      <vt:lpstr>Aldhabi</vt:lpstr>
      <vt:lpstr>Arial</vt:lpstr>
      <vt:lpstr>Bahnschrift Light SemiCondensed</vt:lpstr>
      <vt:lpstr>Bahnschrift SemiLight</vt:lpstr>
      <vt:lpstr>Calibri</vt:lpstr>
      <vt:lpstr>Helvetica Neue</vt:lpstr>
      <vt:lpstr>inherit</vt:lpstr>
      <vt:lpstr>MV Boli</vt:lpstr>
      <vt:lpstr>Trebuchet MS</vt:lpstr>
      <vt:lpstr>Tw Cen MT</vt:lpstr>
      <vt:lpstr>Wingdings</vt:lpstr>
      <vt:lpstr>Wingdings 2</vt:lpstr>
      <vt:lpstr>Wingdings 3</vt:lpstr>
      <vt:lpstr>Facet</vt:lpstr>
      <vt:lpstr>Pediatric gastrointestinal bleeding</vt:lpstr>
      <vt:lpstr>PowerPoint Presentation</vt:lpstr>
      <vt:lpstr>SYMPTOMS OF UPPER GI BLEED</vt:lpstr>
      <vt:lpstr>SYMPTOMS OF LOWER GI BLEED</vt:lpstr>
      <vt:lpstr>Clinical clues for lower GI bleeding</vt:lpstr>
      <vt:lpstr>  Etiology  </vt:lpstr>
      <vt:lpstr>GI bleeding in neonate</vt:lpstr>
      <vt:lpstr>Neonate ( lower bleeding ) </vt:lpstr>
      <vt:lpstr>PowerPoint Presentation</vt:lpstr>
      <vt:lpstr>Neonate ( lower bleeding ) </vt:lpstr>
      <vt:lpstr>Neonate ( lower bleeding ) </vt:lpstr>
      <vt:lpstr>PowerPoint Presentation</vt:lpstr>
      <vt:lpstr>   3- Malrotation with midgut volvulus </vt:lpstr>
      <vt:lpstr>Clues</vt:lpstr>
      <vt:lpstr>Corkscrew sign </vt:lpstr>
      <vt:lpstr>Neonate ( upper bleeding )</vt:lpstr>
      <vt:lpstr>PowerPoint Presentation</vt:lpstr>
      <vt:lpstr>Neonate ( upper bleeding )</vt:lpstr>
      <vt:lpstr>PowerPoint Presentation</vt:lpstr>
      <vt:lpstr>Clinical scenario </vt:lpstr>
      <vt:lpstr>Clinical scenario </vt:lpstr>
      <vt:lpstr>PowerPoint Presentation</vt:lpstr>
      <vt:lpstr>1 M – 1 yr</vt:lpstr>
      <vt:lpstr>Upper GI bleeding 1 month – 1 year</vt:lpstr>
      <vt:lpstr>PowerPoint Presentation</vt:lpstr>
      <vt:lpstr>Upper GI bleeding 1 month – 1 year </vt:lpstr>
      <vt:lpstr>PowerPoint Presentation</vt:lpstr>
      <vt:lpstr>PowerPoint Presentation</vt:lpstr>
      <vt:lpstr>intussusception</vt:lpstr>
      <vt:lpstr>2. Gangrenous bowel </vt:lpstr>
      <vt:lpstr>Gangrenous bowel</vt:lpstr>
      <vt:lpstr>PowerPoint Presentation</vt:lpstr>
      <vt:lpstr>Treatment:</vt:lpstr>
      <vt:lpstr>Clinical scenario:</vt:lpstr>
      <vt:lpstr>Upper and lower GI-Bleeding Children 1-2 YEARS  </vt:lpstr>
      <vt:lpstr>Juvenile polyps</vt:lpstr>
      <vt:lpstr>Meckel diverticulum</vt:lpstr>
      <vt:lpstr>  the rule of 2 in meckel's diverticulum  </vt:lpstr>
      <vt:lpstr>Congenital anomalies associated with meckel's diverticulum  </vt:lpstr>
      <vt:lpstr>Clinical presentation</vt:lpstr>
      <vt:lpstr>Complication</vt:lpstr>
      <vt:lpstr>Diagnostic Tests/Treatment</vt:lpstr>
      <vt:lpstr>PowerPoint Presentation</vt:lpstr>
      <vt:lpstr>Common causes of GI bleeding in children (2 years and above)</vt:lpstr>
      <vt:lpstr>Esophageal varices</vt:lpstr>
      <vt:lpstr>PowerPoint Presentation</vt:lpstr>
      <vt:lpstr>PowerPoint Presentation</vt:lpstr>
      <vt:lpstr>Esophageal varices </vt:lpstr>
      <vt:lpstr>Vascular lesions</vt:lpstr>
      <vt:lpstr>Treatment of acute GI bleeding :  </vt:lpstr>
      <vt:lpstr>Specific care : </vt:lpstr>
      <vt:lpstr>Surgical options </vt:lpstr>
      <vt:lpstr>PowerPoint Presentation</vt:lpstr>
    </vt:vector>
  </TitlesOfParts>
  <Company>Syrian Games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gastrointestinal bleeding</dc:title>
  <dc:creator>naim.alhusaini@gmail.com</dc:creator>
  <cp:lastModifiedBy>Maha Ali Qudah</cp:lastModifiedBy>
  <cp:revision>57</cp:revision>
  <dcterms:created xsi:type="dcterms:W3CDTF">2020-08-07T14:55:46Z</dcterms:created>
  <dcterms:modified xsi:type="dcterms:W3CDTF">2023-10-01T15:11:15Z</dcterms:modified>
</cp:coreProperties>
</file>