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191" r:id="rId1"/>
  </p:sldMasterIdLst>
  <p:notesMasterIdLst>
    <p:notesMasterId r:id="rId33"/>
  </p:notesMasterIdLst>
  <p:sldIdLst>
    <p:sldId id="263" r:id="rId2"/>
    <p:sldId id="387" r:id="rId3"/>
    <p:sldId id="386" r:id="rId4"/>
    <p:sldId id="257" r:id="rId5"/>
    <p:sldId id="355" r:id="rId6"/>
    <p:sldId id="388" r:id="rId7"/>
    <p:sldId id="289" r:id="rId8"/>
    <p:sldId id="290" r:id="rId9"/>
    <p:sldId id="292" r:id="rId10"/>
    <p:sldId id="356" r:id="rId11"/>
    <p:sldId id="295" r:id="rId12"/>
    <p:sldId id="293" r:id="rId13"/>
    <p:sldId id="297" r:id="rId14"/>
    <p:sldId id="294" r:id="rId15"/>
    <p:sldId id="266" r:id="rId16"/>
    <p:sldId id="357" r:id="rId17"/>
    <p:sldId id="314" r:id="rId18"/>
    <p:sldId id="268" r:id="rId19"/>
    <p:sldId id="269" r:id="rId20"/>
    <p:sldId id="270" r:id="rId21"/>
    <p:sldId id="370" r:id="rId22"/>
    <p:sldId id="271" r:id="rId23"/>
    <p:sldId id="272" r:id="rId24"/>
    <p:sldId id="380" r:id="rId25"/>
    <p:sldId id="333" r:id="rId26"/>
    <p:sldId id="276" r:id="rId27"/>
    <p:sldId id="277" r:id="rId28"/>
    <p:sldId id="389" r:id="rId29"/>
    <p:sldId id="390" r:id="rId30"/>
    <p:sldId id="392" r:id="rId31"/>
    <p:sldId id="385" r:id="rId32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0102"/>
    <a:srgbClr val="FF0066"/>
    <a:srgbClr val="0080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311" autoAdjust="0"/>
    <p:restoredTop sz="92000" autoAdjust="0"/>
  </p:normalViewPr>
  <p:slideViewPr>
    <p:cSldViewPr>
      <p:cViewPr varScale="1">
        <p:scale>
          <a:sx n="74" d="100"/>
          <a:sy n="74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77C59516-0F8C-4D77-B8AD-603669D83C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EA2D105-9D49-4CD8-8FE3-6183C3CC42F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F59ED95-1763-4231-93E0-A0C1AF4AA702}" type="datetimeFigureOut">
              <a:rPr lang="ar-SA"/>
              <a:pPr>
                <a:defRPr/>
              </a:pPr>
              <a:t>27/12/1440</a:t>
            </a:fld>
            <a:endParaRPr lang="ar-SA"/>
          </a:p>
        </p:txBody>
      </p:sp>
      <p:sp>
        <p:nvSpPr>
          <p:cNvPr id="4" name="عنصر نائب لصورة الشريحة 3">
            <a:extLst>
              <a:ext uri="{FF2B5EF4-FFF2-40B4-BE49-F238E27FC236}">
                <a16:creationId xmlns:a16="http://schemas.microsoft.com/office/drawing/2014/main" id="{F36D0AF1-AE89-436E-BDE2-6C76F8E480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SA" noProof="0"/>
          </a:p>
        </p:txBody>
      </p:sp>
      <p:sp>
        <p:nvSpPr>
          <p:cNvPr id="5" name="عنصر نائب للملاحظات 4">
            <a:extLst>
              <a:ext uri="{FF2B5EF4-FFF2-40B4-BE49-F238E27FC236}">
                <a16:creationId xmlns:a16="http://schemas.microsoft.com/office/drawing/2014/main" id="{2B669903-2EAA-4E83-9767-C6621D5F2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noProof="0"/>
              <a:t>انقر لتحرير أنماط النص الرئيسي</a:t>
            </a:r>
          </a:p>
          <a:p>
            <a:pPr lvl="1"/>
            <a:r>
              <a:rPr lang="ar-SA" noProof="0"/>
              <a:t>المستوى الثاني</a:t>
            </a:r>
          </a:p>
          <a:p>
            <a:pPr lvl="2"/>
            <a:r>
              <a:rPr lang="ar-SA" noProof="0"/>
              <a:t>المستوى الثالث</a:t>
            </a:r>
          </a:p>
          <a:p>
            <a:pPr lvl="3"/>
            <a:r>
              <a:rPr lang="ar-SA" noProof="0"/>
              <a:t>المستوى الرابع</a:t>
            </a:r>
          </a:p>
          <a:p>
            <a:pPr lvl="4"/>
            <a:r>
              <a:rPr lang="ar-SA" noProof="0"/>
              <a:t>المستوى الخامس</a:t>
            </a:r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305214-55B4-4F4D-9071-DC69F45E93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D48BA01-2E28-4184-AF5E-0CB9E6FD7A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fld id="{BA9079C4-E6C4-4463-8925-A36EDB080B95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DD07BDBB-B542-4ABF-9C94-69832EC26C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1B6499-4407-46F3-82A1-D173E0C6B4F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7DB92215-1B42-4B40-AF2C-297C375B70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ED94F039-9507-4F0C-A771-8B3E6D795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90505FA9-6BF5-4481-81C8-8BA15791D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586BBF-9AF6-4E51-9E54-43A4B000033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9B9A7D37-816D-46EE-A495-EF8E7745E3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88660DC6-A92B-40B1-9A1A-DF9687B779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عنصر نائب لصورة الشريحة 1">
            <a:extLst>
              <a:ext uri="{FF2B5EF4-FFF2-40B4-BE49-F238E27FC236}">
                <a16:creationId xmlns:a16="http://schemas.microsoft.com/office/drawing/2014/main" id="{A4585F3D-8A49-4933-9CCC-98073CB088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عنصر نائب للملاحظات 2">
            <a:extLst>
              <a:ext uri="{FF2B5EF4-FFF2-40B4-BE49-F238E27FC236}">
                <a16:creationId xmlns:a16="http://schemas.microsoft.com/office/drawing/2014/main" id="{9CFDF36B-A5B1-440D-B8A9-E5F0B2CDB4F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altLang="en-US"/>
          </a:p>
        </p:txBody>
      </p:sp>
      <p:sp>
        <p:nvSpPr>
          <p:cNvPr id="59396" name="عنصر نائب لرقم الشريحة 3">
            <a:extLst>
              <a:ext uri="{FF2B5EF4-FFF2-40B4-BE49-F238E27FC236}">
                <a16:creationId xmlns:a16="http://schemas.microsoft.com/office/drawing/2014/main" id="{DD8F3AB4-ED48-4797-83BA-78676E4587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5FC87DE-7A3A-4BEC-9C6C-0F74BEEAB4E8}" type="slidenum">
              <a:rPr lang="ar-SA" altLang="en-US"/>
              <a:pPr/>
              <a:t>28</a:t>
            </a:fld>
            <a:endParaRPr lang="ar-SA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F6523B57-2DCB-4DC4-BDBD-54E2DBB925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5863" y="715963"/>
            <a:ext cx="4486275" cy="3365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745E1DDF-0123-403E-88F0-F766F8120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>
            <a:extLst>
              <a:ext uri="{FF2B5EF4-FFF2-40B4-BE49-F238E27FC236}">
                <a16:creationId xmlns:a16="http://schemas.microsoft.com/office/drawing/2014/main" id="{E248F246-2BFD-4975-99CB-FED595398129}"/>
              </a:ext>
            </a:extLst>
          </p:cNvPr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2147483647 w 8042"/>
              <a:gd name="T1" fmla="*/ 2147483647 h 10000"/>
              <a:gd name="T2" fmla="*/ 2147483647 w 8042"/>
              <a:gd name="T3" fmla="*/ 2147483647 h 10000"/>
              <a:gd name="T4" fmla="*/ 2147483647 w 8042"/>
              <a:gd name="T5" fmla="*/ 2147483647 h 10000"/>
              <a:gd name="T6" fmla="*/ 2147483647 w 8042"/>
              <a:gd name="T7" fmla="*/ 2147483647 h 10000"/>
              <a:gd name="T8" fmla="*/ 2147483647 w 8042"/>
              <a:gd name="T9" fmla="*/ 2147483647 h 10000"/>
              <a:gd name="T10" fmla="*/ 2147483647 w 8042"/>
              <a:gd name="T11" fmla="*/ 2147483647 h 10000"/>
              <a:gd name="T12" fmla="*/ 2147483647 w 8042"/>
              <a:gd name="T13" fmla="*/ 2147483647 h 10000"/>
              <a:gd name="T14" fmla="*/ 2147483647 w 8042"/>
              <a:gd name="T15" fmla="*/ 2147483647 h 10000"/>
              <a:gd name="T16" fmla="*/ 2147483647 w 8042"/>
              <a:gd name="T17" fmla="*/ 0 h 10000"/>
              <a:gd name="T18" fmla="*/ 0 w 8042"/>
              <a:gd name="T19" fmla="*/ 2147483647 h 10000"/>
              <a:gd name="T20" fmla="*/ 2147483647 w 8042"/>
              <a:gd name="T21" fmla="*/ 2147483647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7CE697-96C5-4D74-B2D5-E8954524B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211FCB3-3C6E-4180-89FF-34BCE8F24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CCF690-6FF4-46F9-BD98-01A59BFBE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fld id="{FA8F11A8-0930-4279-B78C-1E70F3B0738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00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A82EB534-57AB-4E69-BC98-7D9578E16105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1DCE9B-EA5F-49FB-8011-DC7E366D9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9D9E10-841F-4A2C-A17A-868543F8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198AE0-0DA6-4337-A28F-13DF7DB7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28EC2459-E4F3-41C7-8D51-D329D7B437C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135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1F2EAFC1-2FF0-4D48-9539-2D2B34833E84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5B6856-A2EF-41F9-BADF-E1278FFAD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>
            <a:extLst>
              <a:ext uri="{FF2B5EF4-FFF2-40B4-BE49-F238E27FC236}">
                <a16:creationId xmlns:a16="http://schemas.microsoft.com/office/drawing/2014/main" id="{2F4FE6D3-A077-451F-A7C7-D7C3B111C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AF8422C-47A7-4438-8279-7518036AFB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0338257-00C6-40E6-9B98-324C23C3DB1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780BD22-7DBF-4D2F-AE4C-F83947A33F7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442207E0-1555-43CF-B72D-67F4FA03028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956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E39E0738-B72F-4091-BFAB-116ED63CF23C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175C48A-FB8E-49F2-B8EB-96C1E9F2D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4556C32-3BD5-4944-834A-A2422451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2E7A88A-13F3-40EF-8EF0-9508203C6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8D2597F9-47DC-49A2-B17C-5DE637B6678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150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CB6FD686-6A78-4EBB-A6CC-7DDC720BB8EE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4751D7-8BE0-4749-A0C6-8EF1E7061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>
            <a:extLst>
              <a:ext uri="{FF2B5EF4-FFF2-40B4-BE49-F238E27FC236}">
                <a16:creationId xmlns:a16="http://schemas.microsoft.com/office/drawing/2014/main" id="{92E62E0E-CDCF-4AC9-8DCC-5CBAB5B7C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BC0E8931-B8C4-458B-8E02-9E99E081759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1F14C08-96CD-4441-AEF2-5F44BB46ACB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ED5D3B6-FECD-47C9-9034-2F7BB2865CC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4150C8E3-4E5C-4CA1-B411-2E935EFEC00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766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08464C56-30F8-4CA1-8056-9733B0B75C48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C6C263FF-4F04-4645-822A-203A422391D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78EA0CE-5591-4D02-A360-576C75C74F1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811F1CB-573E-4885-AC65-C02CD95169F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CBD3E324-5C92-4210-A2F1-5BF9306FF54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333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0E878BEA-9DB5-4034-9B55-4A69704C4768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D1B1B6E-A6B2-4DFA-ACAA-27C29F2BE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6EAE3D6-E8D5-4229-B319-6E9A43813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A4A2015-1959-468D-A9E4-F7DF8C53B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2913F-EC77-45D9-B6A4-4847CB3FAA3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5212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DEA08589-A808-495F-B4C2-45A8BF4D1063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DB61F5-A97F-4206-AD78-28C1FE3D1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5A7FC6-171D-4B84-A0E0-2F2A7A37A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DB3E6AC-0554-493D-B588-BD5331C8F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6AD34-8F47-4291-8A81-68F90575A4E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2570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عنوان، ونص،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4384-D9C4-4C55-85AB-0B4EBDBBD8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C28D9-8FDE-490E-AD47-F23AD31D01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415ADC-903A-4888-98B7-CF1ADF24E7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09ECB-C926-4139-9136-8CAD45DE45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069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9FE94B6A-F04C-4090-8A59-D5C0EFE41FF1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A8E3341-C1AB-4211-A298-5C6E7C5B5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9C48752-E24B-46AC-99F2-63B6BDD35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86723A-2EC9-4000-A9F4-9FB2DE995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0ECB9-2C18-4B87-8B69-7C891B1E523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4253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606A5B67-64E0-4112-83B5-A99A5FB71EAC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803E7A4-896C-47EE-B9B7-5ACDF22EB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EDBC57-2000-4163-AA0B-68D5E270C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0A226E7-846B-4F4C-AD49-3FA33926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B3D65DF8-BA12-42C3-8ABE-E4AA6578ED4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07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5FB4D09D-BAB0-4E69-97D7-50D0591E99A5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6AF14C8-2EE8-4B8C-9866-E4FDE753C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05C34DE-E2DA-46D1-BF18-AE731FC92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629119C-FF8A-47D6-86BD-4CFC861A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B5103-6AD9-4466-B1AB-C05B91A7DC2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29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:a16="http://schemas.microsoft.com/office/drawing/2014/main" id="{1D141B80-A758-47EB-9FF8-9FFF3F5DD501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2688B068-AF85-40BF-9FCC-0841A0CB9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8B9BE71D-DC2A-4D5A-86A7-C801E117F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57E005B-BBBB-4107-A09A-343DD539E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D8196-F350-46CC-A5BE-0D31A1A22FE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27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356E0342-57A5-4B97-9A93-05A42FE0160D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111DF339-7DB4-44C1-BF5B-E751CF2D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FC6BBC67-8ACA-45FB-98D5-F704DF438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A5A230A8-87A0-49FF-89A7-5E82039E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EB8B1-3677-4D7E-A6CA-0D85F1F6CD3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09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28AAFB80-C52E-405C-85B5-8DD4A65AAC1B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9C11ECED-7312-45C5-9F88-0B854692C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CE0529E-4D27-4D4A-B359-3BE4220E1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D0010B-6B10-4E55-8D68-360DF77D5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9D3AC-ED8B-41DA-B171-0C698FE8C27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58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F083678D-2393-40B8-AEC7-760739AEECED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3FE915D-2CEF-420E-AD74-853D07780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980909AA-E197-4AFE-B8EB-81B9B4CB0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11F8B89-982D-4FAD-B127-70B510D7B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F8DD7-D76D-4C8C-B4EB-8C5462CD53D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20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80BA2F6C-90B9-482A-8DFB-CFAFD0FA0A53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ABC1D3D-E3B2-437E-B374-F47AAD475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3099B31-FA86-4FFD-8147-5FFCBBF9A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B1F97BF-E71A-4A74-8C22-D42AD3F7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EEFDF3D4-826C-4A8C-84E2-FA4F2FAC86B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992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>
            <a:extLst>
              <a:ext uri="{FF2B5EF4-FFF2-40B4-BE49-F238E27FC236}">
                <a16:creationId xmlns:a16="http://schemas.microsoft.com/office/drawing/2014/main" id="{5880F647-9049-4E69-B7F0-CE048552B794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:a16="http://schemas.microsoft.com/office/drawing/2014/main" id="{AAAECA11-1A56-4A32-9744-16EA577D17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7 w 22"/>
                <a:gd name="T1" fmla="*/ 2147483647 h 136"/>
                <a:gd name="T2" fmla="*/ 2147483647 w 22"/>
                <a:gd name="T3" fmla="*/ 2147483647 h 136"/>
                <a:gd name="T4" fmla="*/ 0 w 22"/>
                <a:gd name="T5" fmla="*/ 0 h 136"/>
                <a:gd name="T6" fmla="*/ 0 w 22"/>
                <a:gd name="T7" fmla="*/ 2147483647 h 136"/>
                <a:gd name="T8" fmla="*/ 2147483647 w 22"/>
                <a:gd name="T9" fmla="*/ 2147483647 h 136"/>
                <a:gd name="T10" fmla="*/ 2147483647 w 22"/>
                <a:gd name="T11" fmla="*/ 2147483647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>
              <a:extLst>
                <a:ext uri="{FF2B5EF4-FFF2-40B4-BE49-F238E27FC236}">
                  <a16:creationId xmlns:a16="http://schemas.microsoft.com/office/drawing/2014/main" id="{3629FE49-B254-4025-9C81-AD93C70D2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7 w 140"/>
                <a:gd name="T1" fmla="*/ 2147483647 h 504"/>
                <a:gd name="T2" fmla="*/ 2147483647 w 140"/>
                <a:gd name="T3" fmla="*/ 2147483647 h 504"/>
                <a:gd name="T4" fmla="*/ 2147483647 w 140"/>
                <a:gd name="T5" fmla="*/ 2147483647 h 504"/>
                <a:gd name="T6" fmla="*/ 2147483647 w 140"/>
                <a:gd name="T7" fmla="*/ 2147483647 h 504"/>
                <a:gd name="T8" fmla="*/ 0 w 140"/>
                <a:gd name="T9" fmla="*/ 0 h 504"/>
                <a:gd name="T10" fmla="*/ 2147483647 w 140"/>
                <a:gd name="T11" fmla="*/ 2147483647 h 504"/>
                <a:gd name="T12" fmla="*/ 2147483647 w 140"/>
                <a:gd name="T13" fmla="*/ 2147483647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>
              <a:extLst>
                <a:ext uri="{FF2B5EF4-FFF2-40B4-BE49-F238E27FC236}">
                  <a16:creationId xmlns:a16="http://schemas.microsoft.com/office/drawing/2014/main" id="{BAE72438-CFB3-49FA-8BC0-E280928550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7 w 132"/>
                <a:gd name="T1" fmla="*/ 2147483647 h 308"/>
                <a:gd name="T2" fmla="*/ 0 w 132"/>
                <a:gd name="T3" fmla="*/ 0 h 308"/>
                <a:gd name="T4" fmla="*/ 0 w 132"/>
                <a:gd name="T5" fmla="*/ 2147483647 h 308"/>
                <a:gd name="T6" fmla="*/ 2147483647 w 132"/>
                <a:gd name="T7" fmla="*/ 2147483647 h 308"/>
                <a:gd name="T8" fmla="*/ 2147483647 w 132"/>
                <a:gd name="T9" fmla="*/ 2147483647 h 308"/>
                <a:gd name="T10" fmla="*/ 2147483647 w 132"/>
                <a:gd name="T11" fmla="*/ 2147483647 h 308"/>
                <a:gd name="T12" fmla="*/ 2147483647 w 132"/>
                <a:gd name="T13" fmla="*/ 2147483647 h 308"/>
                <a:gd name="T14" fmla="*/ 2147483647 w 132"/>
                <a:gd name="T15" fmla="*/ 2147483647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>
              <a:extLst>
                <a:ext uri="{FF2B5EF4-FFF2-40B4-BE49-F238E27FC236}">
                  <a16:creationId xmlns:a16="http://schemas.microsoft.com/office/drawing/2014/main" id="{36C9A942-51D5-4A18-B89C-47B9EC7566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7 w 37"/>
                <a:gd name="T1" fmla="*/ 2147483647 h 79"/>
                <a:gd name="T2" fmla="*/ 2147483647 w 37"/>
                <a:gd name="T3" fmla="*/ 2147483647 h 79"/>
                <a:gd name="T4" fmla="*/ 0 w 37"/>
                <a:gd name="T5" fmla="*/ 0 h 79"/>
                <a:gd name="T6" fmla="*/ 2147483647 w 37"/>
                <a:gd name="T7" fmla="*/ 2147483647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>
              <a:extLst>
                <a:ext uri="{FF2B5EF4-FFF2-40B4-BE49-F238E27FC236}">
                  <a16:creationId xmlns:a16="http://schemas.microsoft.com/office/drawing/2014/main" id="{82A7DD29-B121-4343-9CFA-68CBDD808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7 w 178"/>
                <a:gd name="T1" fmla="*/ 2147483647 h 722"/>
                <a:gd name="T2" fmla="*/ 2147483647 w 178"/>
                <a:gd name="T3" fmla="*/ 2147483647 h 722"/>
                <a:gd name="T4" fmla="*/ 2147483647 w 178"/>
                <a:gd name="T5" fmla="*/ 2147483647 h 722"/>
                <a:gd name="T6" fmla="*/ 2147483647 w 178"/>
                <a:gd name="T7" fmla="*/ 2147483647 h 722"/>
                <a:gd name="T8" fmla="*/ 0 w 178"/>
                <a:gd name="T9" fmla="*/ 0 h 722"/>
                <a:gd name="T10" fmla="*/ 2147483647 w 178"/>
                <a:gd name="T11" fmla="*/ 2147483647 h 722"/>
                <a:gd name="T12" fmla="*/ 2147483647 w 178"/>
                <a:gd name="T13" fmla="*/ 2147483647 h 722"/>
                <a:gd name="T14" fmla="*/ 2147483647 w 178"/>
                <a:gd name="T15" fmla="*/ 2147483647 h 722"/>
                <a:gd name="T16" fmla="*/ 2147483647 w 178"/>
                <a:gd name="T17" fmla="*/ 2147483647 h 722"/>
                <a:gd name="T18" fmla="*/ 2147483647 w 178"/>
                <a:gd name="T19" fmla="*/ 2147483647 h 722"/>
                <a:gd name="T20" fmla="*/ 2147483647 w 178"/>
                <a:gd name="T21" fmla="*/ 2147483647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>
              <a:extLst>
                <a:ext uri="{FF2B5EF4-FFF2-40B4-BE49-F238E27FC236}">
                  <a16:creationId xmlns:a16="http://schemas.microsoft.com/office/drawing/2014/main" id="{290F1870-DB36-43A1-B48C-3022C71C4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7 w 23"/>
                <a:gd name="T1" fmla="*/ 2147483647 h 635"/>
                <a:gd name="T2" fmla="*/ 2147483647 w 23"/>
                <a:gd name="T3" fmla="*/ 2147483647 h 635"/>
                <a:gd name="T4" fmla="*/ 2147483647 w 23"/>
                <a:gd name="T5" fmla="*/ 2147483647 h 635"/>
                <a:gd name="T6" fmla="*/ 2147483647 w 23"/>
                <a:gd name="T7" fmla="*/ 2147483647 h 635"/>
                <a:gd name="T8" fmla="*/ 2147483647 w 23"/>
                <a:gd name="T9" fmla="*/ 2147483647 h 635"/>
                <a:gd name="T10" fmla="*/ 2147483647 w 23"/>
                <a:gd name="T11" fmla="*/ 2147483647 h 635"/>
                <a:gd name="T12" fmla="*/ 2147483647 w 23"/>
                <a:gd name="T13" fmla="*/ 0 h 635"/>
                <a:gd name="T14" fmla="*/ 2147483647 w 23"/>
                <a:gd name="T15" fmla="*/ 0 h 635"/>
                <a:gd name="T16" fmla="*/ 2147483647 w 23"/>
                <a:gd name="T17" fmla="*/ 2147483647 h 635"/>
                <a:gd name="T18" fmla="*/ 2147483647 w 23"/>
                <a:gd name="T19" fmla="*/ 2147483647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>
              <a:extLst>
                <a:ext uri="{FF2B5EF4-FFF2-40B4-BE49-F238E27FC236}">
                  <a16:creationId xmlns:a16="http://schemas.microsoft.com/office/drawing/2014/main" id="{FC213631-F9EC-4505-ADFC-BFE433BEE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2147483647 w 17"/>
                <a:gd name="T9" fmla="*/ 2147483647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>
              <a:extLst>
                <a:ext uri="{FF2B5EF4-FFF2-40B4-BE49-F238E27FC236}">
                  <a16:creationId xmlns:a16="http://schemas.microsoft.com/office/drawing/2014/main" id="{99DEFDDC-426C-46F6-AEA0-E8B034D452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7 w 41"/>
                <a:gd name="T3" fmla="*/ 2147483647 h 222"/>
                <a:gd name="T4" fmla="*/ 2147483647 w 41"/>
                <a:gd name="T5" fmla="*/ 2147483647 h 222"/>
                <a:gd name="T6" fmla="*/ 2147483647 w 41"/>
                <a:gd name="T7" fmla="*/ 2147483647 h 222"/>
                <a:gd name="T8" fmla="*/ 2147483647 w 41"/>
                <a:gd name="T9" fmla="*/ 2147483647 h 222"/>
                <a:gd name="T10" fmla="*/ 2147483647 w 41"/>
                <a:gd name="T11" fmla="*/ 2147483647 h 222"/>
                <a:gd name="T12" fmla="*/ 2147483647 w 41"/>
                <a:gd name="T13" fmla="*/ 2147483647 h 222"/>
                <a:gd name="T14" fmla="*/ 2147483647 w 41"/>
                <a:gd name="T15" fmla="*/ 2147483647 h 222"/>
                <a:gd name="T16" fmla="*/ 2147483647 w 41"/>
                <a:gd name="T17" fmla="*/ 2147483647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>
              <a:extLst>
                <a:ext uri="{FF2B5EF4-FFF2-40B4-BE49-F238E27FC236}">
                  <a16:creationId xmlns:a16="http://schemas.microsoft.com/office/drawing/2014/main" id="{01E127FF-6F35-47CC-BC5C-0C2B3A87D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7 w 450"/>
                <a:gd name="T1" fmla="*/ 2147483647 h 878"/>
                <a:gd name="T2" fmla="*/ 2147483647 w 450"/>
                <a:gd name="T3" fmla="*/ 2147483647 h 878"/>
                <a:gd name="T4" fmla="*/ 2147483647 w 450"/>
                <a:gd name="T5" fmla="*/ 2147483647 h 878"/>
                <a:gd name="T6" fmla="*/ 2147483647 w 450"/>
                <a:gd name="T7" fmla="*/ 2147483647 h 878"/>
                <a:gd name="T8" fmla="*/ 2147483647 w 450"/>
                <a:gd name="T9" fmla="*/ 2147483647 h 878"/>
                <a:gd name="T10" fmla="*/ 2147483647 w 450"/>
                <a:gd name="T11" fmla="*/ 2147483647 h 878"/>
                <a:gd name="T12" fmla="*/ 2147483647 w 450"/>
                <a:gd name="T13" fmla="*/ 2147483647 h 878"/>
                <a:gd name="T14" fmla="*/ 2147483647 w 450"/>
                <a:gd name="T15" fmla="*/ 0 h 878"/>
                <a:gd name="T16" fmla="*/ 2147483647 w 450"/>
                <a:gd name="T17" fmla="*/ 2147483647 h 878"/>
                <a:gd name="T18" fmla="*/ 2147483647 w 450"/>
                <a:gd name="T19" fmla="*/ 2147483647 h 878"/>
                <a:gd name="T20" fmla="*/ 2147483647 w 450"/>
                <a:gd name="T21" fmla="*/ 2147483647 h 878"/>
                <a:gd name="T22" fmla="*/ 2147483647 w 450"/>
                <a:gd name="T23" fmla="*/ 2147483647 h 878"/>
                <a:gd name="T24" fmla="*/ 2147483647 w 450"/>
                <a:gd name="T25" fmla="*/ 2147483647 h 878"/>
                <a:gd name="T26" fmla="*/ 0 w 450"/>
                <a:gd name="T27" fmla="*/ 2147483647 h 878"/>
                <a:gd name="T28" fmla="*/ 0 w 450"/>
                <a:gd name="T29" fmla="*/ 2147483647 h 878"/>
                <a:gd name="T30" fmla="*/ 2147483647 w 450"/>
                <a:gd name="T31" fmla="*/ 2147483647 h 878"/>
                <a:gd name="T32" fmla="*/ 2147483647 w 450"/>
                <a:gd name="T33" fmla="*/ 2147483647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>
              <a:extLst>
                <a:ext uri="{FF2B5EF4-FFF2-40B4-BE49-F238E27FC236}">
                  <a16:creationId xmlns:a16="http://schemas.microsoft.com/office/drawing/2014/main" id="{5E55C7A6-25BC-41D1-AE24-F2A5270A06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7 w 35"/>
                <a:gd name="T3" fmla="*/ 2147483647 h 73"/>
                <a:gd name="T4" fmla="*/ 2147483647 w 35"/>
                <a:gd name="T5" fmla="*/ 2147483647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>
              <a:extLst>
                <a:ext uri="{FF2B5EF4-FFF2-40B4-BE49-F238E27FC236}">
                  <a16:creationId xmlns:a16="http://schemas.microsoft.com/office/drawing/2014/main" id="{4FE1A043-BF08-4813-B327-E8B0C7C0C1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7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0 h 48"/>
                <a:gd name="T8" fmla="*/ 0 w 8"/>
                <a:gd name="T9" fmla="*/ 2147483647 h 48"/>
                <a:gd name="T10" fmla="*/ 2147483647 w 8"/>
                <a:gd name="T11" fmla="*/ 2147483647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>
              <a:extLst>
                <a:ext uri="{FF2B5EF4-FFF2-40B4-BE49-F238E27FC236}">
                  <a16:creationId xmlns:a16="http://schemas.microsoft.com/office/drawing/2014/main" id="{82CDCD7A-DEBA-40E6-9BCB-63BED2F33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7 w 52"/>
                <a:gd name="T1" fmla="*/ 2147483647 h 135"/>
                <a:gd name="T2" fmla="*/ 0 w 52"/>
                <a:gd name="T3" fmla="*/ 0 h 135"/>
                <a:gd name="T4" fmla="*/ 2147483647 w 52"/>
                <a:gd name="T5" fmla="*/ 2147483647 h 135"/>
                <a:gd name="T6" fmla="*/ 2147483647 w 52"/>
                <a:gd name="T7" fmla="*/ 2147483647 h 135"/>
                <a:gd name="T8" fmla="*/ 2147483647 w 52"/>
                <a:gd name="T9" fmla="*/ 2147483647 h 135"/>
                <a:gd name="T10" fmla="*/ 2147483647 w 52"/>
                <a:gd name="T11" fmla="*/ 2147483647 h 135"/>
                <a:gd name="T12" fmla="*/ 2147483647 w 52"/>
                <a:gd name="T13" fmla="*/ 2147483647 h 135"/>
                <a:gd name="T14" fmla="*/ 2147483647 w 52"/>
                <a:gd name="T15" fmla="*/ 214748364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>
            <a:extLst>
              <a:ext uri="{FF2B5EF4-FFF2-40B4-BE49-F238E27FC236}">
                <a16:creationId xmlns:a16="http://schemas.microsoft.com/office/drawing/2014/main" id="{AE676179-DBF9-4741-A13E-33FA3350060E}"/>
              </a:ext>
            </a:extLst>
          </p:cNvPr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76977D0D-4A9F-4111-9AEA-9C111482C93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7 w 103"/>
                <a:gd name="T1" fmla="*/ 2147483647 h 920"/>
                <a:gd name="T2" fmla="*/ 2147483647 w 103"/>
                <a:gd name="T3" fmla="*/ 2147483647 h 920"/>
                <a:gd name="T4" fmla="*/ 2147483647 w 103"/>
                <a:gd name="T5" fmla="*/ 2147483647 h 920"/>
                <a:gd name="T6" fmla="*/ 2147483647 w 103"/>
                <a:gd name="T7" fmla="*/ 2147483647 h 920"/>
                <a:gd name="T8" fmla="*/ 2147483647 w 103"/>
                <a:gd name="T9" fmla="*/ 2147483647 h 920"/>
                <a:gd name="T10" fmla="*/ 2147483647 w 103"/>
                <a:gd name="T11" fmla="*/ 2147483647 h 920"/>
                <a:gd name="T12" fmla="*/ 2147483647 w 103"/>
                <a:gd name="T13" fmla="*/ 2147483647 h 920"/>
                <a:gd name="T14" fmla="*/ 2147483647 w 103"/>
                <a:gd name="T15" fmla="*/ 2147483647 h 920"/>
                <a:gd name="T16" fmla="*/ 2147483647 w 103"/>
                <a:gd name="T17" fmla="*/ 2147483647 h 920"/>
                <a:gd name="T18" fmla="*/ 2147483647 w 103"/>
                <a:gd name="T19" fmla="*/ 2147483647 h 920"/>
                <a:gd name="T20" fmla="*/ 2147483647 w 103"/>
                <a:gd name="T21" fmla="*/ 2147483647 h 920"/>
                <a:gd name="T22" fmla="*/ 2147483647 w 103"/>
                <a:gd name="T23" fmla="*/ 0 h 920"/>
                <a:gd name="T24" fmla="*/ 0 w 103"/>
                <a:gd name="T25" fmla="*/ 0 h 920"/>
                <a:gd name="T26" fmla="*/ 2147483647 w 103"/>
                <a:gd name="T27" fmla="*/ 2147483647 h 920"/>
                <a:gd name="T28" fmla="*/ 2147483647 w 103"/>
                <a:gd name="T29" fmla="*/ 2147483647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265C8760-9D19-42DB-A0E4-0D3250A8D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7 w 88"/>
                <a:gd name="T1" fmla="*/ 2147483647 h 330"/>
                <a:gd name="T2" fmla="*/ 2147483647 w 88"/>
                <a:gd name="T3" fmla="*/ 2147483647 h 330"/>
                <a:gd name="T4" fmla="*/ 2147483647 w 88"/>
                <a:gd name="T5" fmla="*/ 2147483647 h 330"/>
                <a:gd name="T6" fmla="*/ 2147483647 w 88"/>
                <a:gd name="T7" fmla="*/ 2147483647 h 330"/>
                <a:gd name="T8" fmla="*/ 2147483647 w 88"/>
                <a:gd name="T9" fmla="*/ 2147483647 h 330"/>
                <a:gd name="T10" fmla="*/ 0 w 88"/>
                <a:gd name="T11" fmla="*/ 0 h 330"/>
                <a:gd name="T12" fmla="*/ 2147483647 w 88"/>
                <a:gd name="T13" fmla="*/ 2147483647 h 330"/>
                <a:gd name="T14" fmla="*/ 2147483647 w 88"/>
                <a:gd name="T15" fmla="*/ 2147483647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>
              <a:extLst>
                <a:ext uri="{FF2B5EF4-FFF2-40B4-BE49-F238E27FC236}">
                  <a16:creationId xmlns:a16="http://schemas.microsoft.com/office/drawing/2014/main" id="{66E7258B-3A58-4E0C-8DC4-56C5C4FFC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7 w 90"/>
                <a:gd name="T1" fmla="*/ 2147483647 h 207"/>
                <a:gd name="T2" fmla="*/ 0 w 90"/>
                <a:gd name="T3" fmla="*/ 0 h 207"/>
                <a:gd name="T4" fmla="*/ 2147483647 w 90"/>
                <a:gd name="T5" fmla="*/ 2147483647 h 207"/>
                <a:gd name="T6" fmla="*/ 2147483647 w 90"/>
                <a:gd name="T7" fmla="*/ 2147483647 h 207"/>
                <a:gd name="T8" fmla="*/ 2147483647 w 90"/>
                <a:gd name="T9" fmla="*/ 2147483647 h 207"/>
                <a:gd name="T10" fmla="*/ 2147483647 w 90"/>
                <a:gd name="T11" fmla="*/ 2147483647 h 207"/>
                <a:gd name="T12" fmla="*/ 2147483647 w 90"/>
                <a:gd name="T13" fmla="*/ 2147483647 h 207"/>
                <a:gd name="T14" fmla="*/ 2147483647 w 90"/>
                <a:gd name="T15" fmla="*/ 2147483647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>
              <a:extLst>
                <a:ext uri="{FF2B5EF4-FFF2-40B4-BE49-F238E27FC236}">
                  <a16:creationId xmlns:a16="http://schemas.microsoft.com/office/drawing/2014/main" id="{1988A8CF-C862-450F-ACF5-500047AF085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7 w 115"/>
                <a:gd name="T1" fmla="*/ 2147483647 h 467"/>
                <a:gd name="T2" fmla="*/ 2147483647 w 115"/>
                <a:gd name="T3" fmla="*/ 2147483647 h 467"/>
                <a:gd name="T4" fmla="*/ 2147483647 w 115"/>
                <a:gd name="T5" fmla="*/ 2147483647 h 467"/>
                <a:gd name="T6" fmla="*/ 2147483647 w 115"/>
                <a:gd name="T7" fmla="*/ 2147483647 h 467"/>
                <a:gd name="T8" fmla="*/ 0 w 115"/>
                <a:gd name="T9" fmla="*/ 0 h 467"/>
                <a:gd name="T10" fmla="*/ 2147483647 w 115"/>
                <a:gd name="T11" fmla="*/ 2147483647 h 467"/>
                <a:gd name="T12" fmla="*/ 2147483647 w 115"/>
                <a:gd name="T13" fmla="*/ 2147483647 h 467"/>
                <a:gd name="T14" fmla="*/ 2147483647 w 115"/>
                <a:gd name="T15" fmla="*/ 2147483647 h 467"/>
                <a:gd name="T16" fmla="*/ 2147483647 w 115"/>
                <a:gd name="T17" fmla="*/ 2147483647 h 467"/>
                <a:gd name="T18" fmla="*/ 2147483647 w 115"/>
                <a:gd name="T19" fmla="*/ 2147483647 h 467"/>
                <a:gd name="T20" fmla="*/ 2147483647 w 115"/>
                <a:gd name="T21" fmla="*/ 2147483647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>
              <a:extLst>
                <a:ext uri="{FF2B5EF4-FFF2-40B4-BE49-F238E27FC236}">
                  <a16:creationId xmlns:a16="http://schemas.microsoft.com/office/drawing/2014/main" id="{DD2386BA-C5C1-40B5-96DF-6D920DBFF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7 w 36"/>
                <a:gd name="T1" fmla="*/ 2147483647 h 633"/>
                <a:gd name="T2" fmla="*/ 2147483647 w 36"/>
                <a:gd name="T3" fmla="*/ 2147483647 h 633"/>
                <a:gd name="T4" fmla="*/ 2147483647 w 36"/>
                <a:gd name="T5" fmla="*/ 2147483647 h 633"/>
                <a:gd name="T6" fmla="*/ 2147483647 w 36"/>
                <a:gd name="T7" fmla="*/ 2147483647 h 633"/>
                <a:gd name="T8" fmla="*/ 2147483647 w 36"/>
                <a:gd name="T9" fmla="*/ 2147483647 h 633"/>
                <a:gd name="T10" fmla="*/ 2147483647 w 36"/>
                <a:gd name="T11" fmla="*/ 0 h 633"/>
                <a:gd name="T12" fmla="*/ 2147483647 w 36"/>
                <a:gd name="T13" fmla="*/ 0 h 633"/>
                <a:gd name="T14" fmla="*/ 2147483647 w 36"/>
                <a:gd name="T15" fmla="*/ 2147483647 h 633"/>
                <a:gd name="T16" fmla="*/ 2147483647 w 36"/>
                <a:gd name="T17" fmla="*/ 2147483647 h 633"/>
                <a:gd name="T18" fmla="*/ 2147483647 w 36"/>
                <a:gd name="T19" fmla="*/ 2147483647 h 633"/>
                <a:gd name="T20" fmla="*/ 2147483647 w 36"/>
                <a:gd name="T21" fmla="*/ 2147483647 h 633"/>
                <a:gd name="T22" fmla="*/ 2147483647 w 36"/>
                <a:gd name="T23" fmla="*/ 2147483647 h 633"/>
                <a:gd name="T24" fmla="*/ 2147483647 w 36"/>
                <a:gd name="T25" fmla="*/ 2147483647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>
              <a:extLst>
                <a:ext uri="{FF2B5EF4-FFF2-40B4-BE49-F238E27FC236}">
                  <a16:creationId xmlns:a16="http://schemas.microsoft.com/office/drawing/2014/main" id="{3E34B8C2-29D0-4720-A8FE-6FA8F5DBC5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7 w 28"/>
                <a:gd name="T1" fmla="*/ 2147483647 h 59"/>
                <a:gd name="T2" fmla="*/ 2147483647 w 28"/>
                <a:gd name="T3" fmla="*/ 2147483647 h 59"/>
                <a:gd name="T4" fmla="*/ 0 w 28"/>
                <a:gd name="T5" fmla="*/ 0 h 59"/>
                <a:gd name="T6" fmla="*/ 2147483647 w 28"/>
                <a:gd name="T7" fmla="*/ 2147483647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>
              <a:extLst>
                <a:ext uri="{FF2B5EF4-FFF2-40B4-BE49-F238E27FC236}">
                  <a16:creationId xmlns:a16="http://schemas.microsoft.com/office/drawing/2014/main" id="{E5919DA0-A919-4EC1-8C6C-609262D93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7 w 17"/>
                <a:gd name="T1" fmla="*/ 2147483647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0 w 17"/>
                <a:gd name="T9" fmla="*/ 0 h 107"/>
                <a:gd name="T10" fmla="*/ 0 w 17"/>
                <a:gd name="T11" fmla="*/ 2147483647 h 107"/>
                <a:gd name="T12" fmla="*/ 2147483647 w 17"/>
                <a:gd name="T13" fmla="*/ 2147483647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>
              <a:extLst>
                <a:ext uri="{FF2B5EF4-FFF2-40B4-BE49-F238E27FC236}">
                  <a16:creationId xmlns:a16="http://schemas.microsoft.com/office/drawing/2014/main" id="{783A0DAF-ABCA-40B5-A364-47D6CB0CDB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7 w 294"/>
                <a:gd name="T1" fmla="*/ 2147483647 h 568"/>
                <a:gd name="T2" fmla="*/ 2147483647 w 294"/>
                <a:gd name="T3" fmla="*/ 2147483647 h 568"/>
                <a:gd name="T4" fmla="*/ 2147483647 w 294"/>
                <a:gd name="T5" fmla="*/ 2147483647 h 568"/>
                <a:gd name="T6" fmla="*/ 2147483647 w 294"/>
                <a:gd name="T7" fmla="*/ 2147483647 h 568"/>
                <a:gd name="T8" fmla="*/ 2147483647 w 294"/>
                <a:gd name="T9" fmla="*/ 2147483647 h 568"/>
                <a:gd name="T10" fmla="*/ 2147483647 w 294"/>
                <a:gd name="T11" fmla="*/ 2147483647 h 568"/>
                <a:gd name="T12" fmla="*/ 2147483647 w 294"/>
                <a:gd name="T13" fmla="*/ 0 h 568"/>
                <a:gd name="T14" fmla="*/ 2147483647 w 294"/>
                <a:gd name="T15" fmla="*/ 0 h 568"/>
                <a:gd name="T16" fmla="*/ 2147483647 w 294"/>
                <a:gd name="T17" fmla="*/ 2147483647 h 568"/>
                <a:gd name="T18" fmla="*/ 2147483647 w 294"/>
                <a:gd name="T19" fmla="*/ 2147483647 h 568"/>
                <a:gd name="T20" fmla="*/ 2147483647 w 294"/>
                <a:gd name="T21" fmla="*/ 2147483647 h 568"/>
                <a:gd name="T22" fmla="*/ 2147483647 w 294"/>
                <a:gd name="T23" fmla="*/ 2147483647 h 568"/>
                <a:gd name="T24" fmla="*/ 2147483647 w 294"/>
                <a:gd name="T25" fmla="*/ 2147483647 h 568"/>
                <a:gd name="T26" fmla="*/ 0 w 294"/>
                <a:gd name="T27" fmla="*/ 2147483647 h 568"/>
                <a:gd name="T28" fmla="*/ 2147483647 w 294"/>
                <a:gd name="T29" fmla="*/ 2147483647 h 568"/>
                <a:gd name="T30" fmla="*/ 2147483647 w 294"/>
                <a:gd name="T31" fmla="*/ 2147483647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>
              <a:extLst>
                <a:ext uri="{FF2B5EF4-FFF2-40B4-BE49-F238E27FC236}">
                  <a16:creationId xmlns:a16="http://schemas.microsoft.com/office/drawing/2014/main" id="{4A4C70D5-8074-42C1-ACA6-A50F3B072F0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7 w 25"/>
                <a:gd name="T3" fmla="*/ 2147483647 h 53"/>
                <a:gd name="T4" fmla="*/ 2147483647 w 25"/>
                <a:gd name="T5" fmla="*/ 2147483647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>
              <a:extLst>
                <a:ext uri="{FF2B5EF4-FFF2-40B4-BE49-F238E27FC236}">
                  <a16:creationId xmlns:a16="http://schemas.microsoft.com/office/drawing/2014/main" id="{CBE03EDF-8CB4-4AB7-B852-81F9BF51E7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7 w 29"/>
                <a:gd name="T3" fmla="*/ 2147483647 h 141"/>
                <a:gd name="T4" fmla="*/ 2147483647 w 29"/>
                <a:gd name="T5" fmla="*/ 2147483647 h 141"/>
                <a:gd name="T6" fmla="*/ 2147483647 w 29"/>
                <a:gd name="T7" fmla="*/ 2147483647 h 141"/>
                <a:gd name="T8" fmla="*/ 2147483647 w 29"/>
                <a:gd name="T9" fmla="*/ 2147483647 h 141"/>
                <a:gd name="T10" fmla="*/ 2147483647 w 29"/>
                <a:gd name="T11" fmla="*/ 2147483647 h 141"/>
                <a:gd name="T12" fmla="*/ 2147483647 w 29"/>
                <a:gd name="T13" fmla="*/ 2147483647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>
              <a:extLst>
                <a:ext uri="{FF2B5EF4-FFF2-40B4-BE49-F238E27FC236}">
                  <a16:creationId xmlns:a16="http://schemas.microsoft.com/office/drawing/2014/main" id="{415CA099-7441-4B34-B54D-7F765F760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2147483647 h 48"/>
                <a:gd name="T8" fmla="*/ 0 w 8"/>
                <a:gd name="T9" fmla="*/ 0 h 48"/>
                <a:gd name="T10" fmla="*/ 0 w 8"/>
                <a:gd name="T11" fmla="*/ 2147483647 h 48"/>
                <a:gd name="T12" fmla="*/ 0 w 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>
              <a:extLst>
                <a:ext uri="{FF2B5EF4-FFF2-40B4-BE49-F238E27FC236}">
                  <a16:creationId xmlns:a16="http://schemas.microsoft.com/office/drawing/2014/main" id="{4731D678-74A7-4BD6-B6EB-08E212F8B09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7 w 44"/>
                <a:gd name="T1" fmla="*/ 2147483647 h 111"/>
                <a:gd name="T2" fmla="*/ 0 w 44"/>
                <a:gd name="T3" fmla="*/ 0 h 111"/>
                <a:gd name="T4" fmla="*/ 2147483647 w 44"/>
                <a:gd name="T5" fmla="*/ 2147483647 h 111"/>
                <a:gd name="T6" fmla="*/ 2147483647 w 44"/>
                <a:gd name="T7" fmla="*/ 2147483647 h 111"/>
                <a:gd name="T8" fmla="*/ 2147483647 w 44"/>
                <a:gd name="T9" fmla="*/ 2147483647 h 111"/>
                <a:gd name="T10" fmla="*/ 2147483647 w 44"/>
                <a:gd name="T11" fmla="*/ 2147483647 h 111"/>
                <a:gd name="T12" fmla="*/ 2147483647 w 44"/>
                <a:gd name="T13" fmla="*/ 2147483647 h 111"/>
                <a:gd name="T14" fmla="*/ 2147483647 w 44"/>
                <a:gd name="T15" fmla="*/ 2147483647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7B2829E0-38C5-4F23-AEBE-3DB65BA847AD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F7FBC975-62E1-4AB6-B860-8FECFFFAF2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ABD90B09-688B-4B85-B4CC-A2863148E4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400EB-3A2E-4810-95D7-04502F38F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1189D-8B20-448E-84A2-77ABBFB2F5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1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C1318-C5AA-4CA0-A357-8BFB6DA197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hangingPunct="1">
              <a:defRPr sz="2000">
                <a:solidFill>
                  <a:srgbClr val="FEFFFF"/>
                </a:solidFill>
              </a:defRPr>
            </a:lvl1pPr>
          </a:lstStyle>
          <a:p>
            <a:fld id="{19708272-E678-49F5-B192-D5FC4BEBFC85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6" r:id="rId1"/>
    <p:sldLayoutId id="2147484397" r:id="rId2"/>
    <p:sldLayoutId id="2147484398" r:id="rId3"/>
    <p:sldLayoutId id="2147484399" r:id="rId4"/>
    <p:sldLayoutId id="2147484400" r:id="rId5"/>
    <p:sldLayoutId id="2147484401" r:id="rId6"/>
    <p:sldLayoutId id="2147484402" r:id="rId7"/>
    <p:sldLayoutId id="2147484403" r:id="rId8"/>
    <p:sldLayoutId id="2147484404" r:id="rId9"/>
    <p:sldLayoutId id="2147484405" r:id="rId10"/>
    <p:sldLayoutId id="2147484406" r:id="rId11"/>
    <p:sldLayoutId id="2147484407" r:id="rId12"/>
    <p:sldLayoutId id="2147484408" r:id="rId13"/>
    <p:sldLayoutId id="2147484409" r:id="rId14"/>
    <p:sldLayoutId id="2147484410" r:id="rId15"/>
    <p:sldLayoutId id="2147484411" r:id="rId16"/>
    <p:sldLayoutId id="2147484412" r:id="rId17"/>
  </p:sldLayoutIdLst>
  <p:txStyles>
    <p:titleStyle>
      <a:lvl1pPr algn="l" defTabSz="457200" rtl="1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1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cs typeface="Tahoma" panose="020B0604030504040204" pitchFamily="34" charset="0"/>
        </a:defRPr>
      </a:lvl2pPr>
      <a:lvl3pPr algn="l" defTabSz="457200" rtl="1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cs typeface="Tahoma" panose="020B0604030504040204" pitchFamily="34" charset="0"/>
        </a:defRPr>
      </a:lvl3pPr>
      <a:lvl4pPr algn="l" defTabSz="457200" rtl="1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cs typeface="Tahoma" panose="020B0604030504040204" pitchFamily="34" charset="0"/>
        </a:defRPr>
      </a:lvl4pPr>
      <a:lvl5pPr algn="l" defTabSz="457200" rtl="1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cs typeface="Tahoma" panose="020B0604030504040204" pitchFamily="34" charset="0"/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hyperlink" Target="http://rds.yahoo.com/S=96062883/K=pulse+oximetry/v=2/l=IVI/*-http:/www.hme.ltd.uk/Images/210_small.jpg" TargetMode="Externa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2.jpe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17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17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17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17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17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3DE9E5FA-CA71-4440-97E1-2A32BD4A2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3" y="1222050"/>
            <a:ext cx="97567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/>
            <a:r>
              <a:rPr lang="en-US" altLang="en-US" sz="7200" b="1" i="1">
                <a:solidFill>
                  <a:srgbClr val="190102"/>
                </a:solidFill>
                <a:latin typeface="Segoe Script" panose="030B0504020000000003" pitchFamily="66" charset="0"/>
              </a:rPr>
              <a:t>Oxygen therapy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8" descr="210_small">
            <a:hlinkClick r:id="rId2"/>
            <a:extLst>
              <a:ext uri="{FF2B5EF4-FFF2-40B4-BE49-F238E27FC236}">
                <a16:creationId xmlns:a16="http://schemas.microsoft.com/office/drawing/2014/main" id="{1ADA055B-2F7A-4906-8037-A6183EC9D140}"/>
              </a:ext>
            </a:extLst>
          </p:cNvPr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35563" y="1857375"/>
            <a:ext cx="4008437" cy="3106738"/>
          </a:xfrm>
        </p:spPr>
      </p:pic>
      <p:pic>
        <p:nvPicPr>
          <p:cNvPr id="28675" name="Picture 8" descr="450c_recorder">
            <a:extLst>
              <a:ext uri="{FF2B5EF4-FFF2-40B4-BE49-F238E27FC236}">
                <a16:creationId xmlns:a16="http://schemas.microsoft.com/office/drawing/2014/main" id="{53E85EEE-837B-405C-AF1E-5FD41DC73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5" r="5769"/>
          <a:stretch>
            <a:fillRect/>
          </a:stretch>
        </p:blipFill>
        <p:spPr bwMode="auto">
          <a:xfrm>
            <a:off x="285750" y="2500313"/>
            <a:ext cx="4214813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id="{A7A78C74-92DF-418E-BBF5-3976FEF4279B}"/>
              </a:ext>
            </a:extLst>
          </p:cNvPr>
          <p:cNvSpPr/>
          <p:nvPr/>
        </p:nvSpPr>
        <p:spPr>
          <a:xfrm>
            <a:off x="142876" y="785794"/>
            <a:ext cx="642938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eaLnBrk="1" hangingPunct="1">
              <a:defRPr/>
            </a:pP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Pulse oximetry</a:t>
            </a:r>
            <a:endParaRPr lang="ar-SA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1E2C39D-C776-4663-91E0-7B91F263FF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FF0000"/>
                </a:solidFill>
                <a:cs typeface="Tahoma" panose="020B0604030504040204" pitchFamily="34" charset="0"/>
              </a:rPr>
              <a:t>Cautions For Oxygen Therapy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C162D7F-FDC6-41C2-8FEE-5667316E475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1428750"/>
            <a:ext cx="5214937" cy="4800600"/>
          </a:xfrm>
        </p:spPr>
        <p:txBody>
          <a:bodyPr rtlCol="0">
            <a:normAutofit/>
          </a:bodyPr>
          <a:lstStyle/>
          <a:p>
            <a:pPr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rgbClr val="00B050"/>
                </a:solidFill>
                <a:cs typeface="Times New Roman" panose="02020603050405020304" pitchFamily="18" charset="0"/>
              </a:rPr>
              <a:t>Oxygen 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toxicity – can occur with </a:t>
            </a:r>
            <a:r>
              <a:rPr lang="en-US" sz="3200" b="1" dirty="0">
                <a:solidFill>
                  <a:srgbClr val="0070C0"/>
                </a:solidFill>
                <a:cs typeface="Times New Roman" panose="02020603050405020304" pitchFamily="18" charset="0"/>
              </a:rPr>
              <a:t>FIO2 &gt; 50% 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longer than </a:t>
            </a:r>
            <a:r>
              <a:rPr lang="en-US" sz="3200" b="1" dirty="0">
                <a:solidFill>
                  <a:srgbClr val="0070C0"/>
                </a:solidFill>
                <a:cs typeface="Times New Roman" panose="02020603050405020304" pitchFamily="18" charset="0"/>
              </a:rPr>
              <a:t>48 </a:t>
            </a:r>
            <a:r>
              <a:rPr lang="en-US" sz="32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hrs</a:t>
            </a:r>
            <a:endParaRPr lang="en-US" sz="32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Danger of fire</a:t>
            </a:r>
          </a:p>
          <a:p>
            <a:pPr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Infection 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279F1AD1-85C6-4A20-95E1-0EBDC04A69F0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429250" y="1600200"/>
            <a:ext cx="325755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ar-SA" altLang="en-US" sz="2800"/>
          </a:p>
        </p:txBody>
      </p:sp>
      <p:pic>
        <p:nvPicPr>
          <p:cNvPr id="29701" name="Picture 6" descr="oxygen">
            <a:extLst>
              <a:ext uri="{FF2B5EF4-FFF2-40B4-BE49-F238E27FC236}">
                <a16:creationId xmlns:a16="http://schemas.microsoft.com/office/drawing/2014/main" id="{49D0B19B-6943-4E19-AFEB-05D3A98FE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1643063"/>
            <a:ext cx="3500438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صورة 2" descr="17.jpg">
            <a:extLst>
              <a:ext uri="{FF2B5EF4-FFF2-40B4-BE49-F238E27FC236}">
                <a16:creationId xmlns:a16="http://schemas.microsoft.com/office/drawing/2014/main" id="{C5493EB1-6D93-4EE6-B9F8-150A4382D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D56A11EF-805F-4FA2-BD78-E4881D624FEF}"/>
              </a:ext>
            </a:extLst>
          </p:cNvPr>
          <p:cNvSpPr/>
          <p:nvPr/>
        </p:nvSpPr>
        <p:spPr>
          <a:xfrm>
            <a:off x="2714613" y="3441704"/>
            <a:ext cx="6429388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eaLnBrk="1" hangingPunct="1">
              <a:defRPr/>
            </a:pPr>
            <a:r>
              <a:rPr lang="en-US" sz="5400" b="1" dirty="0">
                <a:solidFill>
                  <a:srgbClr val="FF0066"/>
                </a:solidFill>
              </a:rPr>
              <a:t>Methods </a:t>
            </a:r>
          </a:p>
          <a:p>
            <a:pPr algn="ctr" rtl="1" eaLnBrk="1" hangingPunct="1">
              <a:defRPr/>
            </a:pPr>
            <a:r>
              <a:rPr lang="en-US" sz="5400" b="1" dirty="0">
                <a:solidFill>
                  <a:srgbClr val="FF0066"/>
                </a:solidFill>
              </a:rPr>
              <a:t>of oxygen </a:t>
            </a:r>
          </a:p>
          <a:p>
            <a:pPr algn="ctr" rtl="1" eaLnBrk="1" hangingPunct="1">
              <a:defRPr/>
            </a:pPr>
            <a:r>
              <a:rPr lang="en-US" sz="5400" b="1" dirty="0">
                <a:solidFill>
                  <a:srgbClr val="FF0066"/>
                </a:solidFill>
              </a:rPr>
              <a:t>administration:</a:t>
            </a:r>
            <a:br>
              <a:rPr lang="en-US" sz="5400" b="1" dirty="0">
                <a:solidFill>
                  <a:srgbClr val="FF0066"/>
                </a:solidFill>
              </a:rPr>
            </a:br>
            <a:endParaRPr lang="ar-SA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3440DCB-74E9-49B9-B09F-74A89B0629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188" y="21431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0000"/>
                </a:solidFill>
                <a:cs typeface="Tahoma" panose="020B0604030504040204" pitchFamily="34" charset="0"/>
              </a:rPr>
              <a:t>Classification of Oxygen Delivery Systems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AA5D217-BDD9-4268-A874-D3CC159FD1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2875" y="1357313"/>
            <a:ext cx="8643938" cy="5357812"/>
          </a:xfrm>
        </p:spPr>
        <p:txBody>
          <a:bodyPr/>
          <a:lstStyle/>
          <a:p>
            <a:pPr algn="l" rtl="0" eaLnBrk="1" hangingPunct="1"/>
            <a:r>
              <a:rPr lang="en-US" altLang="en-US" sz="2800" b="1">
                <a:solidFill>
                  <a:srgbClr val="00B050"/>
                </a:solidFill>
                <a:cs typeface="Times New Roman" panose="02020603050405020304" pitchFamily="18" charset="0"/>
              </a:rPr>
              <a:t>Low flow systems </a:t>
            </a:r>
          </a:p>
          <a:p>
            <a:pPr lvl="1" algn="l" rtl="0" eaLnBrk="1" hangingPunct="1"/>
            <a:r>
              <a:rPr lang="en-US" altLang="en-US" sz="2800" b="1">
                <a:cs typeface="Times New Roman" panose="02020603050405020304" pitchFamily="18" charset="0"/>
              </a:rPr>
              <a:t>contribute partially to inspired gas client breathes</a:t>
            </a:r>
          </a:p>
          <a:p>
            <a:pPr lvl="1" algn="l" rtl="0" eaLnBrk="1" hangingPunct="1"/>
            <a:r>
              <a:rPr lang="en-US" altLang="en-US" sz="2800" b="1">
                <a:cs typeface="Times New Roman" panose="02020603050405020304" pitchFamily="18" charset="0"/>
              </a:rPr>
              <a:t>Ex:  nasal cannula, simple mask , non-re breather mask , Partial rebreather mask </a:t>
            </a:r>
          </a:p>
          <a:p>
            <a:pPr algn="l" rtl="0" eaLnBrk="1" hangingPunct="1"/>
            <a:r>
              <a:rPr lang="en-US" altLang="en-US" sz="2800" b="1">
                <a:solidFill>
                  <a:srgbClr val="00B050"/>
                </a:solidFill>
                <a:cs typeface="Times New Roman" panose="02020603050405020304" pitchFamily="18" charset="0"/>
              </a:rPr>
              <a:t>High flow systems</a:t>
            </a:r>
          </a:p>
          <a:p>
            <a:pPr lvl="1" algn="l" rtl="0" eaLnBrk="1" hangingPunct="1"/>
            <a:r>
              <a:rPr lang="en-US" altLang="en-US" sz="2800" b="1">
                <a:cs typeface="Times New Roman" panose="02020603050405020304" pitchFamily="18" charset="0"/>
              </a:rPr>
              <a:t>deliver specific and constant percent of oxygen independent of client’s breathing</a:t>
            </a:r>
          </a:p>
          <a:p>
            <a:pPr lvl="1" algn="l" rtl="0" eaLnBrk="1" hangingPunct="1"/>
            <a:r>
              <a:rPr lang="en-US" altLang="en-US" sz="2800" b="1">
                <a:cs typeface="Times New Roman" panose="02020603050405020304" pitchFamily="18" charset="0"/>
              </a:rPr>
              <a:t>Ex: Venturi mask,, trach collar, T-piece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عنوان 2">
            <a:extLst>
              <a:ext uri="{FF2B5EF4-FFF2-40B4-BE49-F238E27FC236}">
                <a16:creationId xmlns:a16="http://schemas.microsoft.com/office/drawing/2014/main" id="{CFAD9B66-772B-4E0E-83C0-A06BC1421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350" y="692150"/>
            <a:ext cx="7467600" cy="1143000"/>
          </a:xfrm>
        </p:spPr>
        <p:txBody>
          <a:bodyPr/>
          <a:lstStyle/>
          <a:p>
            <a:pPr eaLnBrk="1" hangingPunct="1"/>
            <a:r>
              <a:rPr lang="en-US" altLang="en-US" sz="2800" b="1">
                <a:solidFill>
                  <a:srgbClr val="FF0066"/>
                </a:solidFill>
                <a:cs typeface="Tahoma" panose="020B0604030504040204" pitchFamily="34" charset="0"/>
              </a:rPr>
              <a:t>Methods of oxygen administration:</a:t>
            </a:r>
            <a:br>
              <a:rPr lang="en-US" altLang="en-US" sz="2800" b="1">
                <a:solidFill>
                  <a:srgbClr val="FF0066"/>
                </a:solidFill>
                <a:cs typeface="Tahoma" panose="020B0604030504040204" pitchFamily="34" charset="0"/>
              </a:rPr>
            </a:br>
            <a:endParaRPr lang="ar-SA" altLang="en-US"/>
          </a:p>
        </p:txBody>
      </p:sp>
      <p:sp>
        <p:nvSpPr>
          <p:cNvPr id="37891" name="عنصر نائب للمحتوى 3">
            <a:extLst>
              <a:ext uri="{FF2B5EF4-FFF2-40B4-BE49-F238E27FC236}">
                <a16:creationId xmlns:a16="http://schemas.microsoft.com/office/drawing/2014/main" id="{FE98D1B8-4B50-4139-BFF4-CDD12A0F2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813" y="1571625"/>
            <a:ext cx="7929562" cy="48577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cs typeface="Times New Roman" panose="02020603050405020304" pitchFamily="18" charset="0"/>
              </a:rPr>
              <a:t>1- Nasal cannula</a:t>
            </a:r>
            <a:endParaRPr lang="ar-SA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32772" name="Picture 10" descr="respiratory care - nasal cannula.jpg (6583 bytes)">
            <a:extLst>
              <a:ext uri="{FF2B5EF4-FFF2-40B4-BE49-F238E27FC236}">
                <a16:creationId xmlns:a16="http://schemas.microsoft.com/office/drawing/2014/main" id="{DC07AB22-4ED9-4C26-9532-C1D19A8D5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286000"/>
            <a:ext cx="5357813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عنوان 2">
            <a:extLst>
              <a:ext uri="{FF2B5EF4-FFF2-40B4-BE49-F238E27FC236}">
                <a16:creationId xmlns:a16="http://schemas.microsoft.com/office/drawing/2014/main" id="{9B0923B7-CE41-449E-91FD-F802A32D1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0066"/>
                </a:solidFill>
                <a:cs typeface="Tahoma" panose="020B0604030504040204" pitchFamily="34" charset="0"/>
              </a:rPr>
              <a:t>Nasal cannula</a:t>
            </a:r>
            <a:br>
              <a:rPr lang="en-US" altLang="en-US" sz="3200">
                <a:cs typeface="Tahoma" panose="020B0604030504040204" pitchFamily="34" charset="0"/>
              </a:rPr>
            </a:br>
            <a:endParaRPr lang="ar-SA" altLang="en-US"/>
          </a:p>
        </p:txBody>
      </p:sp>
      <p:sp>
        <p:nvSpPr>
          <p:cNvPr id="33795" name="عنصر نائب للمحتوى 3">
            <a:extLst>
              <a:ext uri="{FF2B5EF4-FFF2-40B4-BE49-F238E27FC236}">
                <a16:creationId xmlns:a16="http://schemas.microsoft.com/office/drawing/2014/main" id="{A42C4E59-5AD0-4786-9A24-C0B7579C8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265238"/>
            <a:ext cx="8429625" cy="4873625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Char char="v"/>
            </a:pPr>
            <a:r>
              <a:rPr lang="en-US" altLang="en-US" b="1">
                <a:cs typeface="Times New Roman" panose="02020603050405020304" pitchFamily="18" charset="0"/>
              </a:rPr>
              <a:t> </a:t>
            </a:r>
            <a:r>
              <a:rPr lang="en-US" altLang="en-US" sz="3200" b="1">
                <a:solidFill>
                  <a:srgbClr val="66FF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>
                <a:cs typeface="Times New Roman" panose="02020603050405020304" pitchFamily="18" charset="0"/>
              </a:rPr>
              <a:t>It is a disposable. </a:t>
            </a:r>
          </a:p>
          <a:p>
            <a:pPr algn="l" rtl="0" eaLnBrk="1" hangingPunct="1">
              <a:buFont typeface="Wingdings" panose="05000000000000000000" pitchFamily="2" charset="2"/>
              <a:buChar char="v"/>
            </a:pPr>
            <a:r>
              <a:rPr lang="en-US" altLang="en-US" sz="3200" b="1">
                <a:cs typeface="Times New Roman" panose="02020603050405020304" pitchFamily="18" charset="0"/>
              </a:rPr>
              <a:t>plastic devise with two protruding prongs for insertion into the nostrils, connected to an oxygen source. </a:t>
            </a:r>
          </a:p>
          <a:p>
            <a:pPr algn="l" rtl="0" eaLnBrk="1" hangingPunct="1">
              <a:buFont typeface="Wingdings" panose="05000000000000000000" pitchFamily="2" charset="2"/>
              <a:buChar char="v"/>
            </a:pPr>
            <a:endParaRPr lang="en-US" altLang="en-US" sz="3200" b="1">
              <a:cs typeface="Times New Roman" panose="02020603050405020304" pitchFamily="18" charset="0"/>
            </a:endParaRPr>
          </a:p>
          <a:p>
            <a:pPr algn="l" rtl="0" eaLnBrk="1" hangingPunct="1">
              <a:buFont typeface="Wingdings" panose="05000000000000000000" pitchFamily="2" charset="2"/>
              <a:buChar char="v"/>
            </a:pPr>
            <a:r>
              <a:rPr lang="en-US" altLang="en-US" sz="3200" b="1">
                <a:cs typeface="Times New Roman" panose="02020603050405020304" pitchFamily="18" charset="0"/>
              </a:rPr>
              <a:t>Used for low-medium concentrations of </a:t>
            </a:r>
            <a:r>
              <a:rPr lang="en-US" altLang="en-US" sz="3200" b="1">
                <a:solidFill>
                  <a:srgbClr val="008000"/>
                </a:solidFill>
                <a:cs typeface="Times New Roman" panose="02020603050405020304" pitchFamily="18" charset="0"/>
              </a:rPr>
              <a:t>Oxygen</a:t>
            </a:r>
            <a:r>
              <a:rPr lang="en-US" altLang="en-US" sz="3200" b="1">
                <a:cs typeface="Times New Roman" panose="02020603050405020304" pitchFamily="18" charset="0"/>
              </a:rPr>
              <a:t>   </a:t>
            </a:r>
            <a:r>
              <a:rPr lang="en-US" altLang="en-US" sz="3200" b="1">
                <a:solidFill>
                  <a:srgbClr val="00B0F0"/>
                </a:solidFill>
                <a:cs typeface="Times New Roman" panose="02020603050405020304" pitchFamily="18" charset="0"/>
              </a:rPr>
              <a:t>(24-44%).</a:t>
            </a:r>
          </a:p>
          <a:p>
            <a:pPr algn="l" rtl="0" eaLnBrk="1" hangingPunct="1">
              <a:buFont typeface="Wingdings" panose="05000000000000000000" pitchFamily="2" charset="2"/>
              <a:buNone/>
            </a:pPr>
            <a:endParaRPr lang="ar-SA" altLang="en-US" sz="3200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عنوان 3">
            <a:extLst>
              <a:ext uri="{FF2B5EF4-FFF2-40B4-BE49-F238E27FC236}">
                <a16:creationId xmlns:a16="http://schemas.microsoft.com/office/drawing/2014/main" id="{7112220C-CCBD-4F9C-A7A7-923B653AB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endParaRPr lang="ar-SA" altLang="en-US"/>
          </a:p>
        </p:txBody>
      </p:sp>
      <p:graphicFrame>
        <p:nvGraphicFramePr>
          <p:cNvPr id="8" name="عنصر نائب للمحتوى 7">
            <a:extLst>
              <a:ext uri="{FF2B5EF4-FFF2-40B4-BE49-F238E27FC236}">
                <a16:creationId xmlns:a16="http://schemas.microsoft.com/office/drawing/2014/main" id="{C78F5E83-9EF0-446E-A1F6-B8D35D7E694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6838" y="109538"/>
          <a:ext cx="8904287" cy="65341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06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5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0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9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161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Disadvantages</a:t>
                      </a:r>
                    </a:p>
                  </a:txBody>
                  <a:tcPr marL="91438" marR="91438" marT="45724" marB="45724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Advantages</a:t>
                      </a:r>
                    </a:p>
                  </a:txBody>
                  <a:tcPr marL="91438" marR="91438" marT="45724" marB="45724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Priority Nursing  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Interventions       </a:t>
                      </a:r>
                    </a:p>
                  </a:txBody>
                  <a:tcPr marL="91438" marR="91438" marT="45724" marB="45724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Amount Delivered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F1o2   (Fraction Inspired Oxygen)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</a:txBody>
                  <a:tcPr marL="91438" marR="91438" marT="45724" marB="45724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Method     </a:t>
                      </a:r>
                    </a:p>
                  </a:txBody>
                  <a:tcPr marL="91438" marR="91438" marT="45724" marB="45724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2536">
                <a:tc>
                  <a:txBody>
                    <a:bodyPr/>
                    <a:lstStyle/>
                    <a:p>
                      <a:pPr algn="l" rtl="0" eaLnBrk="1" hangingPunct="1">
                        <a:buFont typeface="Wingdings" pitchFamily="2" charset="2"/>
                        <a:buChar char="Ø"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may cause irritation to the nasal and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pharyngeal mucosa</a:t>
                      </a:r>
                    </a:p>
                    <a:p>
                      <a:pPr algn="l" rtl="0" eaLnBrk="1" hangingPunct="1">
                        <a:buFont typeface="Wingdings" pitchFamily="2" charset="2"/>
                        <a:buNone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 rtl="0" eaLnBrk="1" hangingPunct="1">
                        <a:buFont typeface="Wingdings" pitchFamily="2" charset="2"/>
                        <a:buChar char="Ø"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if oxygen flow rates are 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cs typeface="Times New Roman" pitchFamily="18" charset="0"/>
                        </a:rPr>
                        <a:t>above 6 liters/minute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Variable 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cs typeface="Times New Roman" pitchFamily="18" charset="0"/>
                        </a:rPr>
                        <a:t>FIO2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8" marR="91438"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Client able to talk and eat with oxygen in place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Easily used in home setting  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8" marR="91438"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Check frequently that both prongs are in clients nares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Never deliver more than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2-3 L\min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 client with chronic lung disease </a:t>
                      </a:r>
                      <a:endParaRPr kumimoji="0" lang="ar-SA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8" marR="91438"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ar-SA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Low flow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24-44 %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L\min=24%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L\min=28%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L\min=32%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L\min=36%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L\min=40%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L\min=44%</a:t>
                      </a:r>
                    </a:p>
                  </a:txBody>
                  <a:tcPr marL="91438" marR="91438"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Nasal Cannula</a:t>
                      </a:r>
                    </a:p>
                  </a:txBody>
                  <a:tcPr marL="91438" marR="91438" marT="45724" marB="45724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عنوان 1">
            <a:extLst>
              <a:ext uri="{FF2B5EF4-FFF2-40B4-BE49-F238E27FC236}">
                <a16:creationId xmlns:a16="http://schemas.microsoft.com/office/drawing/2014/main" id="{772ABB01-4D8F-4398-8AEF-5F75968C2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00B050"/>
                </a:solidFill>
                <a:cs typeface="Tahoma" panose="020B0604030504040204" pitchFamily="34" charset="0"/>
              </a:rPr>
              <a:t>Face mask</a:t>
            </a:r>
            <a:endParaRPr lang="ar-SA" altLang="en-US" sz="4000">
              <a:solidFill>
                <a:srgbClr val="00B050"/>
              </a:solidFill>
            </a:endParaRPr>
          </a:p>
        </p:txBody>
      </p:sp>
      <p:sp>
        <p:nvSpPr>
          <p:cNvPr id="36867" name="عنصر نائب للمحتوى 2">
            <a:extLst>
              <a:ext uri="{FF2B5EF4-FFF2-40B4-BE49-F238E27FC236}">
                <a16:creationId xmlns:a16="http://schemas.microsoft.com/office/drawing/2014/main" id="{258D7E78-0572-4787-A5F6-EFE4F3508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200" b="1">
                <a:solidFill>
                  <a:srgbClr val="FF0066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The simple Oxygen mask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200" b="1">
                <a:solidFill>
                  <a:srgbClr val="FF0066"/>
                </a:solidFill>
                <a:cs typeface="Times New Roman" panose="02020603050405020304" pitchFamily="18" charset="0"/>
              </a:rPr>
              <a:t>The partial rebreather mask: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200" b="1">
                <a:solidFill>
                  <a:srgbClr val="FF0066"/>
                </a:solidFill>
                <a:cs typeface="Times New Roman" panose="02020603050405020304" pitchFamily="18" charset="0"/>
              </a:rPr>
              <a:t>The non rebreather mask: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200" b="1">
                <a:solidFill>
                  <a:srgbClr val="FF0066"/>
                </a:solidFill>
                <a:cs typeface="Times New Roman" panose="02020603050405020304" pitchFamily="18" charset="0"/>
              </a:rPr>
              <a:t>The venturi mask: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endParaRPr lang="en-US" altLang="en-US" sz="3200" b="1">
              <a:solidFill>
                <a:srgbClr val="FF0066"/>
              </a:solidFill>
              <a:cs typeface="Times New Roman" panose="02020603050405020304" pitchFamily="18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endParaRPr lang="en-US" altLang="en-US" sz="3200" b="1">
              <a:solidFill>
                <a:srgbClr val="FF0066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ar-SA" altLang="en-US"/>
          </a:p>
        </p:txBody>
      </p:sp>
      <p:pic>
        <p:nvPicPr>
          <p:cNvPr id="36868" name="Picture 6" descr="52-1">
            <a:extLst>
              <a:ext uri="{FF2B5EF4-FFF2-40B4-BE49-F238E27FC236}">
                <a16:creationId xmlns:a16="http://schemas.microsoft.com/office/drawing/2014/main" id="{14025488-B583-4999-9960-781297801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838" y="4149725"/>
            <a:ext cx="2957512" cy="262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عنوان 4">
            <a:extLst>
              <a:ext uri="{FF2B5EF4-FFF2-40B4-BE49-F238E27FC236}">
                <a16:creationId xmlns:a16="http://schemas.microsoft.com/office/drawing/2014/main" id="{968FE94A-F35E-478C-87CE-63D3327E9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b="1">
                <a:solidFill>
                  <a:srgbClr val="FF0066"/>
                </a:solidFill>
                <a:latin typeface="Comic Sans MS" panose="030F0702030302020204" pitchFamily="66" charset="0"/>
                <a:cs typeface="Tahoma" panose="020B0604030504040204" pitchFamily="34" charset="0"/>
              </a:rPr>
              <a:t>The simple Oxygen mask</a:t>
            </a:r>
          </a:p>
        </p:txBody>
      </p:sp>
      <p:sp>
        <p:nvSpPr>
          <p:cNvPr id="43011" name="عنصر نائب للنص 9">
            <a:extLst>
              <a:ext uri="{FF2B5EF4-FFF2-40B4-BE49-F238E27FC236}">
                <a16:creationId xmlns:a16="http://schemas.microsoft.com/office/drawing/2014/main" id="{C80FADFA-9954-4A12-847D-3A484A4D6B9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42875" y="1428750"/>
            <a:ext cx="5000625" cy="5143500"/>
          </a:xfrm>
        </p:spPr>
        <p:txBody>
          <a:bodyPr/>
          <a:lstStyle/>
          <a:p>
            <a:pPr marL="0" indent="0" algn="l" rtl="0" eaLnBrk="1" hangingPunct="1">
              <a:buFont typeface="Wingdings 3" panose="05040102010807070707" pitchFamily="18" charset="2"/>
              <a:buNone/>
              <a:defRPr/>
            </a:pPr>
            <a:endParaRPr lang="en-US" sz="2800" b="1" dirty="0">
              <a:cs typeface="Times New Roman" panose="02020603050405020304" pitchFamily="18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  <a:defRPr/>
            </a:pPr>
            <a:endParaRPr lang="en-US" sz="2800" b="1" dirty="0">
              <a:cs typeface="Times New Roman" panose="02020603050405020304" pitchFamily="18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cs typeface="Times New Roman" panose="02020603050405020304" pitchFamily="18" charset="0"/>
              </a:rPr>
              <a:t>Simple mask is made of clear, flexible , plastic or rubber that can be molded to fit the face.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ar-SA" sz="2800" b="1" dirty="0"/>
          </a:p>
        </p:txBody>
      </p:sp>
      <p:sp>
        <p:nvSpPr>
          <p:cNvPr id="37892" name="عنصر نائب للمحتوى 10">
            <a:extLst>
              <a:ext uri="{FF2B5EF4-FFF2-40B4-BE49-F238E27FC236}">
                <a16:creationId xmlns:a16="http://schemas.microsoft.com/office/drawing/2014/main" id="{2D5AEAD4-6798-49BE-BAF5-AA0A2192C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5400" y="1571625"/>
            <a:ext cx="3681413" cy="4525963"/>
          </a:xfrm>
        </p:spPr>
        <p:txBody>
          <a:bodyPr/>
          <a:lstStyle/>
          <a:p>
            <a:pPr eaLnBrk="1" hangingPunct="1"/>
            <a:endParaRPr lang="ar-SA" altLang="en-US"/>
          </a:p>
        </p:txBody>
      </p:sp>
      <p:pic>
        <p:nvPicPr>
          <p:cNvPr id="37893" name="Picture 5" descr="سيمبل ماسك">
            <a:extLst>
              <a:ext uri="{FF2B5EF4-FFF2-40B4-BE49-F238E27FC236}">
                <a16:creationId xmlns:a16="http://schemas.microsoft.com/office/drawing/2014/main" id="{A388B75A-5F9D-4F06-96D6-AF002965A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1428750"/>
            <a:ext cx="385762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عنوان 2">
            <a:extLst>
              <a:ext uri="{FF2B5EF4-FFF2-40B4-BE49-F238E27FC236}">
                <a16:creationId xmlns:a16="http://schemas.microsoft.com/office/drawing/2014/main" id="{C05683ED-F248-4168-BABC-912D09040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813" y="549275"/>
            <a:ext cx="8143875" cy="785813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FF0066"/>
                </a:solidFill>
                <a:latin typeface="Comic Sans MS" panose="030F0702030302020204" pitchFamily="66" charset="0"/>
                <a:cs typeface="Tahoma" panose="020B0604030504040204" pitchFamily="34" charset="0"/>
              </a:rPr>
              <a:t>The simple Oxygen mask</a:t>
            </a:r>
            <a:endParaRPr lang="ar-SA" altLang="en-US"/>
          </a:p>
        </p:txBody>
      </p:sp>
      <p:sp>
        <p:nvSpPr>
          <p:cNvPr id="38915" name="عنصر نائب للمحتوى 3">
            <a:extLst>
              <a:ext uri="{FF2B5EF4-FFF2-40B4-BE49-F238E27FC236}">
                <a16:creationId xmlns:a16="http://schemas.microsoft.com/office/drawing/2014/main" id="{813FBE00-5B69-4047-9EB4-4A187A112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8563"/>
            <a:ext cx="8329613" cy="5302250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200" b="1">
                <a:solidFill>
                  <a:srgbClr val="FF0066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It </a:t>
            </a:r>
            <a:r>
              <a:rPr lang="en-US" altLang="en-US" sz="3200">
                <a:latin typeface="Comic Sans MS" panose="030F0702030302020204" pitchFamily="66" charset="0"/>
                <a:cs typeface="Times New Roman" panose="02020603050405020304" pitchFamily="18" charset="0"/>
              </a:rPr>
              <a:t>delivers </a:t>
            </a:r>
            <a:r>
              <a:rPr lang="en-US" altLang="en-US" sz="3200">
                <a:solidFill>
                  <a:srgbClr val="00B0F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35% to 60% </a:t>
            </a:r>
            <a:r>
              <a:rPr lang="en-US" altLang="en-US" sz="3200">
                <a:solidFill>
                  <a:srgbClr val="008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oxygen </a:t>
            </a:r>
            <a:r>
              <a:rPr lang="en-US" altLang="en-US" sz="3200"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200">
                <a:latin typeface="Comic Sans MS" panose="030F0702030302020204" pitchFamily="66" charset="0"/>
                <a:cs typeface="Times New Roman" panose="02020603050405020304" pitchFamily="18" charset="0"/>
              </a:rPr>
              <a:t>A flow rate of </a:t>
            </a:r>
            <a:r>
              <a:rPr lang="en-US" altLang="en-US" sz="3200">
                <a:solidFill>
                  <a:srgbClr val="00B0F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6 to 10 liters </a:t>
            </a:r>
            <a:r>
              <a:rPr lang="en-US" altLang="en-US" sz="3200">
                <a:latin typeface="Comic Sans MS" panose="030F0702030302020204" pitchFamily="66" charset="0"/>
                <a:cs typeface="Times New Roman" panose="02020603050405020304" pitchFamily="18" charset="0"/>
              </a:rPr>
              <a:t>per minute.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200">
                <a:latin typeface="Comic Sans MS" panose="030F0702030302020204" pitchFamily="66" charset="0"/>
                <a:cs typeface="Times New Roman" panose="02020603050405020304" pitchFamily="18" charset="0"/>
              </a:rPr>
              <a:t>Often it is used when an increased delivery of </a:t>
            </a:r>
            <a:r>
              <a:rPr lang="en-US" altLang="en-US" sz="3200">
                <a:solidFill>
                  <a:srgbClr val="008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oxygen</a:t>
            </a:r>
            <a:r>
              <a:rPr lang="en-US" altLang="en-US" sz="3200">
                <a:latin typeface="Comic Sans MS" panose="030F0702030302020204" pitchFamily="66" charset="0"/>
                <a:cs typeface="Times New Roman" panose="02020603050405020304" pitchFamily="18" charset="0"/>
              </a:rPr>
              <a:t> is needed for short periods 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200">
                <a:latin typeface="Comic Sans MS" panose="030F0702030302020204" pitchFamily="66" charset="0"/>
                <a:cs typeface="Times New Roman" panose="02020603050405020304" pitchFamily="18" charset="0"/>
              </a:rPr>
              <a:t>(i.e., less than </a:t>
            </a:r>
            <a:r>
              <a:rPr lang="en-US" altLang="en-US" sz="3200">
                <a:solidFill>
                  <a:srgbClr val="00B0F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12 hours</a:t>
            </a:r>
            <a:r>
              <a:rPr lang="en-US" altLang="en-US" sz="3200">
                <a:latin typeface="Comic Sans MS" panose="030F0702030302020204" pitchFamily="66" charset="0"/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ar-SA" alt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عنوان 1">
            <a:extLst>
              <a:ext uri="{FF2B5EF4-FFF2-40B4-BE49-F238E27FC236}">
                <a16:creationId xmlns:a16="http://schemas.microsoft.com/office/drawing/2014/main" id="{3B3F444B-4759-4CA8-9C0C-83BE1ABB4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rgbClr val="FF0000"/>
                </a:solidFill>
                <a:cs typeface="Tahoma" panose="020B0604030504040204" pitchFamily="34" charset="0"/>
              </a:rPr>
              <a:t>Out line</a:t>
            </a:r>
            <a:r>
              <a:rPr lang="en-US" altLang="en-US">
                <a:cs typeface="Tahoma" panose="020B0604030504040204" pitchFamily="34" charset="0"/>
              </a:rPr>
              <a:t>  </a:t>
            </a:r>
            <a:endParaRPr lang="ar-SA" alt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BD12CE3-CB56-4507-81FC-6C43CD36A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873625"/>
          </a:xfrm>
        </p:spPr>
        <p:txBody>
          <a:bodyPr rtlCol="0">
            <a:normAutofit/>
          </a:bodyPr>
          <a:lstStyle/>
          <a:p>
            <a:pPr marL="514350" indent="-514350" algn="l" rtl="0" eaLnBrk="1" fontAlgn="auto" hangingPunct="1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dirty="0">
                <a:solidFill>
                  <a:srgbClr val="002060"/>
                </a:solidFill>
              </a:rPr>
              <a:t>Definition of  the oxygen therapy 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dirty="0">
                <a:solidFill>
                  <a:srgbClr val="002060"/>
                </a:solidFill>
              </a:rPr>
              <a:t>Types of oxygen therapy 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dirty="0">
                <a:solidFill>
                  <a:srgbClr val="002060"/>
                </a:solidFill>
              </a:rPr>
              <a:t>purposes of using the oxygen therapy 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dirty="0">
                <a:solidFill>
                  <a:srgbClr val="002060"/>
                </a:solidFill>
              </a:rPr>
              <a:t>Administration of oxygen therapy 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dirty="0">
                <a:solidFill>
                  <a:srgbClr val="002060"/>
                </a:solidFill>
              </a:rPr>
              <a:t>Complication of oxygen therapy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ar-SA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 descr="نون ريبرثر ماسك">
            <a:extLst>
              <a:ext uri="{FF2B5EF4-FFF2-40B4-BE49-F238E27FC236}">
                <a16:creationId xmlns:a16="http://schemas.microsoft.com/office/drawing/2014/main" id="{DD611B86-1FE3-4A92-9EF7-776561032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863" y="4071938"/>
            <a:ext cx="2576512" cy="205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عنوان 3">
            <a:extLst>
              <a:ext uri="{FF2B5EF4-FFF2-40B4-BE49-F238E27FC236}">
                <a16:creationId xmlns:a16="http://schemas.microsoft.com/office/drawing/2014/main" id="{8997F6A2-6269-46DB-AA02-72E096AFB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0066"/>
                </a:solidFill>
                <a:cs typeface="Tahoma" panose="020B0604030504040204" pitchFamily="34" charset="0"/>
              </a:rPr>
              <a:t>The partial rebreather mask:</a:t>
            </a:r>
            <a:br>
              <a:rPr lang="en-US" altLang="en-US" b="1">
                <a:solidFill>
                  <a:srgbClr val="FF0066"/>
                </a:solidFill>
                <a:cs typeface="Tahoma" panose="020B0604030504040204" pitchFamily="34" charset="0"/>
              </a:rPr>
            </a:br>
            <a:endParaRPr lang="ar-SA" altLang="en-US" sz="3200" b="1"/>
          </a:p>
        </p:txBody>
      </p:sp>
      <p:sp>
        <p:nvSpPr>
          <p:cNvPr id="40964" name="عنصر نائب للنص 4">
            <a:extLst>
              <a:ext uri="{FF2B5EF4-FFF2-40B4-BE49-F238E27FC236}">
                <a16:creationId xmlns:a16="http://schemas.microsoft.com/office/drawing/2014/main" id="{5C7AB97F-7993-40D3-B007-7F5A28E05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1214438"/>
            <a:ext cx="8572500" cy="5445125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 b="1">
                <a:cs typeface="Times New Roman" panose="02020603050405020304" pitchFamily="18" charset="0"/>
              </a:rPr>
              <a:t>The mask is have with a reservoir bag must romaine inflated during both inspiration &amp; expiration  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 b="1">
                <a:cs typeface="Times New Roman" panose="02020603050405020304" pitchFamily="18" charset="0"/>
              </a:rPr>
              <a:t> It collection of the first parts of the patients' exhaled air.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 b="1">
                <a:cs typeface="Times New Roman" panose="02020603050405020304" pitchFamily="18" charset="0"/>
              </a:rPr>
              <a:t>It is used to deliver </a:t>
            </a:r>
            <a:r>
              <a:rPr lang="en-US" altLang="en-US" sz="2800" b="1">
                <a:solidFill>
                  <a:srgbClr val="00B050"/>
                </a:solidFill>
                <a:cs typeface="Times New Roman" panose="02020603050405020304" pitchFamily="18" charset="0"/>
              </a:rPr>
              <a:t>oxygen</a:t>
            </a:r>
            <a:r>
              <a:rPr lang="en-US" altLang="en-US" sz="2800" b="1">
                <a:cs typeface="Times New Roman" panose="02020603050405020304" pitchFamily="18" charset="0"/>
              </a:rPr>
              <a:t> concentrations up to </a:t>
            </a:r>
            <a:r>
              <a:rPr lang="en-US" altLang="en-US" sz="2800" b="1">
                <a:solidFill>
                  <a:srgbClr val="0070C0"/>
                </a:solidFill>
                <a:cs typeface="Times New Roman" panose="02020603050405020304" pitchFamily="18" charset="0"/>
              </a:rPr>
              <a:t>80%.</a:t>
            </a:r>
            <a:r>
              <a:rPr lang="en-US" altLang="en-US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endParaRPr lang="ar-SA" altLang="en-US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عنوان 1">
            <a:extLst>
              <a:ext uri="{FF2B5EF4-FFF2-40B4-BE49-F238E27FC236}">
                <a16:creationId xmlns:a16="http://schemas.microsoft.com/office/drawing/2014/main" id="{10FB0266-B8B7-476E-BD6E-224AA8802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FF0066"/>
                </a:solidFill>
                <a:cs typeface="Tahoma" panose="020B0604030504040204" pitchFamily="34" charset="0"/>
              </a:rPr>
              <a:t>The partial rebreather mask</a:t>
            </a:r>
            <a:endParaRPr lang="ar-SA" altLang="en-US" sz="3200"/>
          </a:p>
        </p:txBody>
      </p:sp>
      <p:sp>
        <p:nvSpPr>
          <p:cNvPr id="41987" name="عنصر نائب للنص 2">
            <a:extLst>
              <a:ext uri="{FF2B5EF4-FFF2-40B4-BE49-F238E27FC236}">
                <a16:creationId xmlns:a16="http://schemas.microsoft.com/office/drawing/2014/main" id="{6230B30E-71BE-4375-B4EF-112AA734F0A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428750"/>
            <a:ext cx="4972050" cy="5072063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 b="1">
                <a:cs typeface="Times New Roman" panose="02020603050405020304" pitchFamily="18" charset="0"/>
              </a:rPr>
              <a:t>The </a:t>
            </a:r>
            <a:r>
              <a:rPr lang="en-US" altLang="en-US" sz="2800" b="1">
                <a:solidFill>
                  <a:srgbClr val="00B050"/>
                </a:solidFill>
                <a:cs typeface="Times New Roman" panose="02020603050405020304" pitchFamily="18" charset="0"/>
              </a:rPr>
              <a:t>oxygen</a:t>
            </a:r>
            <a:r>
              <a:rPr lang="en-US" altLang="en-US" sz="2800" b="1">
                <a:cs typeface="Times New Roman" panose="02020603050405020304" pitchFamily="18" charset="0"/>
              </a:rPr>
              <a:t> flow rate must be maintained at a minimum of </a:t>
            </a:r>
            <a:r>
              <a:rPr lang="en-US" altLang="en-US" sz="2800" b="1">
                <a:solidFill>
                  <a:srgbClr val="0070C0"/>
                </a:solidFill>
                <a:cs typeface="Times New Roman" panose="02020603050405020304" pitchFamily="18" charset="0"/>
              </a:rPr>
              <a:t>6 L/min </a:t>
            </a:r>
            <a:r>
              <a:rPr lang="en-US" altLang="en-US" sz="2800" b="1">
                <a:cs typeface="Times New Roman" panose="02020603050405020304" pitchFamily="18" charset="0"/>
              </a:rPr>
              <a:t>to ensure that the patient does not rebreathe large amounts of exhaled air. 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 b="1">
                <a:cs typeface="Times New Roman" panose="02020603050405020304" pitchFamily="18" charset="0"/>
              </a:rPr>
              <a:t>The remaining exhaled air exits through vents. </a:t>
            </a:r>
          </a:p>
          <a:p>
            <a:pPr eaLnBrk="1" hangingPunct="1"/>
            <a:endParaRPr lang="ar-SA" altLang="en-US"/>
          </a:p>
        </p:txBody>
      </p:sp>
      <p:pic>
        <p:nvPicPr>
          <p:cNvPr id="41988" name="Picture 8" descr="O2 Mask - High Concentration">
            <a:extLst>
              <a:ext uri="{FF2B5EF4-FFF2-40B4-BE49-F238E27FC236}">
                <a16:creationId xmlns:a16="http://schemas.microsoft.com/office/drawing/2014/main" id="{1FDE362E-48C0-4D35-A412-A56D6AD9BC2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08600" y="1417638"/>
            <a:ext cx="3717925" cy="3306762"/>
          </a:xfr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عنوان 3">
            <a:extLst>
              <a:ext uri="{FF2B5EF4-FFF2-40B4-BE49-F238E27FC236}">
                <a16:creationId xmlns:a16="http://schemas.microsoft.com/office/drawing/2014/main" id="{D688B8C3-32F9-4AAE-9A9B-CD217627B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0066"/>
                </a:solidFill>
                <a:cs typeface="Tahoma" panose="020B0604030504040204" pitchFamily="34" charset="0"/>
              </a:rPr>
              <a:t>The non rebreather mask</a:t>
            </a:r>
            <a:endParaRPr lang="ar-SA" altLang="en-US"/>
          </a:p>
        </p:txBody>
      </p:sp>
      <p:sp>
        <p:nvSpPr>
          <p:cNvPr id="43011" name="عنصر نائب للنص 4">
            <a:extLst>
              <a:ext uri="{FF2B5EF4-FFF2-40B4-BE49-F238E27FC236}">
                <a16:creationId xmlns:a16="http://schemas.microsoft.com/office/drawing/2014/main" id="{2DF5B8E4-DE82-4078-A57B-5DDD3D59E26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76213" y="1285875"/>
            <a:ext cx="5110162" cy="5286375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>
                <a:cs typeface="Times New Roman" panose="02020603050405020304" pitchFamily="18" charset="0"/>
              </a:rPr>
              <a:t> </a:t>
            </a:r>
            <a:r>
              <a:rPr lang="en-US" altLang="en-US" sz="3600" b="1" baseline="-25000">
                <a:cs typeface="Times New Roman" panose="02020603050405020304" pitchFamily="18" charset="0"/>
              </a:rPr>
              <a:t>This mask provides the highest concentration of</a:t>
            </a:r>
          </a:p>
          <a:p>
            <a:pPr algn="l" rtl="0" eaLnBrk="1" hangingPunct="1">
              <a:buFont typeface="Wingdings" panose="05000000000000000000" pitchFamily="2" charset="2"/>
              <a:buNone/>
              <a:tabLst>
                <a:tab pos="5273675" algn="r"/>
              </a:tabLst>
            </a:pPr>
            <a:r>
              <a:rPr lang="en-US" altLang="en-US" sz="3600" b="1" baseline="-25000">
                <a:cs typeface="Times New Roman" panose="02020603050405020304" pitchFamily="18" charset="0"/>
              </a:rPr>
              <a:t> </a:t>
            </a:r>
          </a:p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 sz="3600" b="1" baseline="-25000">
                <a:solidFill>
                  <a:srgbClr val="008000"/>
                </a:solidFill>
                <a:cs typeface="Times New Roman" panose="02020603050405020304" pitchFamily="18" charset="0"/>
              </a:rPr>
              <a:t>oxygen</a:t>
            </a:r>
            <a:r>
              <a:rPr lang="en-US" altLang="en-US" sz="3600" b="1" baseline="-25000">
                <a:cs typeface="Times New Roman" panose="02020603050405020304" pitchFamily="18" charset="0"/>
              </a:rPr>
              <a:t> </a:t>
            </a:r>
            <a:r>
              <a:rPr lang="en-US" altLang="en-US" sz="3600" b="1" baseline="-25000">
                <a:solidFill>
                  <a:srgbClr val="0070C0"/>
                </a:solidFill>
                <a:cs typeface="Times New Roman" panose="02020603050405020304" pitchFamily="18" charset="0"/>
              </a:rPr>
              <a:t>(95-100%) </a:t>
            </a:r>
            <a:r>
              <a:rPr lang="en-US" altLang="en-US" sz="3600" b="1" baseline="-25000">
                <a:cs typeface="Times New Roman" panose="02020603050405020304" pitchFamily="18" charset="0"/>
              </a:rPr>
              <a:t>at a flow </a:t>
            </a:r>
            <a:r>
              <a:rPr lang="en-US" altLang="en-US" sz="3600" b="1" baseline="-25000">
                <a:solidFill>
                  <a:srgbClr val="0070C0"/>
                </a:solidFill>
                <a:cs typeface="Times New Roman" panose="02020603050405020304" pitchFamily="18" charset="0"/>
              </a:rPr>
              <a:t>rate6-15 L/min. </a:t>
            </a:r>
          </a:p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 sz="3600" b="1" baseline="-25000">
                <a:cs typeface="Times New Roman" panose="02020603050405020304" pitchFamily="18" charset="0"/>
              </a:rPr>
              <a:t>It is similar to the partial rebreather mask </a:t>
            </a:r>
          </a:p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 sz="3600" b="1" baseline="-25000">
                <a:cs typeface="Times New Roman" panose="02020603050405020304" pitchFamily="18" charset="0"/>
              </a:rPr>
              <a:t>except two one-way valves prevent conservation of exhaled air. </a:t>
            </a:r>
          </a:p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 sz="3600" b="1" baseline="-25000">
                <a:cs typeface="Times New Roman" panose="02020603050405020304" pitchFamily="18" charset="0"/>
              </a:rPr>
              <a:t>The bag is an </a:t>
            </a:r>
            <a:r>
              <a:rPr lang="en-US" altLang="en-US" sz="3600" b="1" baseline="-25000">
                <a:solidFill>
                  <a:srgbClr val="008000"/>
                </a:solidFill>
                <a:cs typeface="Times New Roman" panose="02020603050405020304" pitchFamily="18" charset="0"/>
              </a:rPr>
              <a:t>oxygen</a:t>
            </a:r>
            <a:r>
              <a:rPr lang="en-US" altLang="en-US" sz="3600" b="1" baseline="-25000">
                <a:cs typeface="Times New Roman" panose="02020603050405020304" pitchFamily="18" charset="0"/>
              </a:rPr>
              <a:t> reservoir</a:t>
            </a:r>
            <a:endParaRPr lang="ar-SA" altLang="en-US" sz="3600" b="1" baseline="-25000"/>
          </a:p>
        </p:txBody>
      </p:sp>
      <p:sp>
        <p:nvSpPr>
          <p:cNvPr id="43012" name="عنصر نائب للمحتوى 5">
            <a:extLst>
              <a:ext uri="{FF2B5EF4-FFF2-40B4-BE49-F238E27FC236}">
                <a16:creationId xmlns:a16="http://schemas.microsoft.com/office/drawing/2014/main" id="{CF937C5B-806D-4530-A8CE-27D671CC3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29250" y="1600200"/>
            <a:ext cx="3257550" cy="4186238"/>
          </a:xfrm>
        </p:spPr>
        <p:txBody>
          <a:bodyPr/>
          <a:lstStyle/>
          <a:p>
            <a:pPr eaLnBrk="1" hangingPunct="1"/>
            <a:endParaRPr lang="ar-SA" altLang="en-US"/>
          </a:p>
        </p:txBody>
      </p:sp>
      <p:pic>
        <p:nvPicPr>
          <p:cNvPr id="43013" name="Picture 5" descr="بريتال 2">
            <a:extLst>
              <a:ext uri="{FF2B5EF4-FFF2-40B4-BE49-F238E27FC236}">
                <a16:creationId xmlns:a16="http://schemas.microsoft.com/office/drawing/2014/main" id="{9875F762-EAE3-4920-81C2-EA2428F5E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1606550"/>
            <a:ext cx="3214687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عنوان 3">
            <a:extLst>
              <a:ext uri="{FF2B5EF4-FFF2-40B4-BE49-F238E27FC236}">
                <a16:creationId xmlns:a16="http://schemas.microsoft.com/office/drawing/2014/main" id="{3437EFAB-0B20-43CF-A917-F359FB709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928688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cs typeface="Tahoma" panose="020B0604030504040204" pitchFamily="34" charset="0"/>
              </a:rPr>
              <a:t>Venturi mask </a:t>
            </a:r>
            <a:endParaRPr lang="ar-SA" altLang="en-US">
              <a:solidFill>
                <a:srgbClr val="FF0000"/>
              </a:solidFill>
            </a:endParaRPr>
          </a:p>
        </p:txBody>
      </p:sp>
      <p:sp>
        <p:nvSpPr>
          <p:cNvPr id="46083" name="عنصر نائب للنص 4">
            <a:extLst>
              <a:ext uri="{FF2B5EF4-FFF2-40B4-BE49-F238E27FC236}">
                <a16:creationId xmlns:a16="http://schemas.microsoft.com/office/drawing/2014/main" id="{185525BF-9AA3-4804-B418-485630EE707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14313" y="1214438"/>
            <a:ext cx="5715000" cy="5429250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>
                <a:cs typeface="Times New Roman" panose="02020603050405020304" pitchFamily="18" charset="0"/>
              </a:rPr>
              <a:t> </a:t>
            </a:r>
            <a:r>
              <a:rPr lang="en-US" altLang="en-US" sz="3200" b="1">
                <a:cs typeface="Times New Roman" panose="02020603050405020304" pitchFamily="18" charset="0"/>
              </a:rPr>
              <a:t>It is high flow concentration of </a:t>
            </a:r>
            <a:r>
              <a:rPr lang="en-US" altLang="en-US" sz="3200" b="1">
                <a:solidFill>
                  <a:srgbClr val="00B050"/>
                </a:solidFill>
                <a:cs typeface="Times New Roman" panose="02020603050405020304" pitchFamily="18" charset="0"/>
              </a:rPr>
              <a:t>oxygen</a:t>
            </a:r>
            <a:r>
              <a:rPr lang="en-US" altLang="en-US" sz="3200" b="1">
                <a:cs typeface="Times New Roman" panose="02020603050405020304" pitchFamily="18" charset="0"/>
              </a:rPr>
              <a:t>. </a:t>
            </a:r>
          </a:p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 sz="3200" b="1">
                <a:solidFill>
                  <a:srgbClr val="00B050"/>
                </a:solidFill>
                <a:cs typeface="Times New Roman" panose="02020603050405020304" pitchFamily="18" charset="0"/>
              </a:rPr>
              <a:t>Oxygen</a:t>
            </a:r>
            <a:r>
              <a:rPr lang="en-US" altLang="en-US" sz="3200" b="1">
                <a:cs typeface="Times New Roman" panose="02020603050405020304" pitchFamily="18" charset="0"/>
              </a:rPr>
              <a:t> from </a:t>
            </a:r>
            <a:r>
              <a:rPr lang="en-US" altLang="en-US" sz="3200" b="1">
                <a:solidFill>
                  <a:srgbClr val="0070C0"/>
                </a:solidFill>
                <a:cs typeface="Times New Roman" panose="02020603050405020304" pitchFamily="18" charset="0"/>
              </a:rPr>
              <a:t>40 - 50% </a:t>
            </a:r>
          </a:p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 sz="3200" b="1">
                <a:cs typeface="Times New Roman" panose="02020603050405020304" pitchFamily="18" charset="0"/>
              </a:rPr>
              <a:t>At liters flow of </a:t>
            </a:r>
            <a:r>
              <a:rPr lang="en-US" altLang="en-US" sz="3200" b="1">
                <a:solidFill>
                  <a:srgbClr val="0070C0"/>
                </a:solidFill>
                <a:cs typeface="Times New Roman" panose="02020603050405020304" pitchFamily="18" charset="0"/>
              </a:rPr>
              <a:t>4 to 15 L/min.</a:t>
            </a:r>
          </a:p>
        </p:txBody>
      </p:sp>
      <p:pic>
        <p:nvPicPr>
          <p:cNvPr id="46084" name="Picture 11" descr="F60044">
            <a:extLst>
              <a:ext uri="{FF2B5EF4-FFF2-40B4-BE49-F238E27FC236}">
                <a16:creationId xmlns:a16="http://schemas.microsoft.com/office/drawing/2014/main" id="{D25436C5-E015-48DD-BB3B-CCB5B999F01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7" r="13637"/>
          <a:stretch>
            <a:fillRect/>
          </a:stretch>
        </p:blipFill>
        <p:spPr>
          <a:xfrm>
            <a:off x="6000750" y="1000125"/>
            <a:ext cx="3071813" cy="4857750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>
            <a:extLst>
              <a:ext uri="{FF2B5EF4-FFF2-40B4-BE49-F238E27FC236}">
                <a16:creationId xmlns:a16="http://schemas.microsoft.com/office/drawing/2014/main" id="{2612E0EA-A10A-4B8B-8810-166B62848F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cs typeface="Tahoma" panose="020B0604030504040204" pitchFamily="34" charset="0"/>
              </a:rPr>
              <a:t>T-piece</a:t>
            </a:r>
          </a:p>
        </p:txBody>
      </p:sp>
      <p:sp>
        <p:nvSpPr>
          <p:cNvPr id="48131" name="Rectangle 5">
            <a:extLst>
              <a:ext uri="{FF2B5EF4-FFF2-40B4-BE49-F238E27FC236}">
                <a16:creationId xmlns:a16="http://schemas.microsoft.com/office/drawing/2014/main" id="{CF982595-D050-4AF5-9618-50A1F6DE59A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200" b="1">
                <a:cs typeface="Times New Roman" panose="02020603050405020304" pitchFamily="18" charset="0"/>
              </a:rPr>
              <a:t>Used on end of ET tube when weaning from ventilator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200" b="1">
                <a:cs typeface="Times New Roman" panose="02020603050405020304" pitchFamily="18" charset="0"/>
              </a:rPr>
              <a:t>Provides accurate </a:t>
            </a:r>
            <a:r>
              <a:rPr lang="en-US" altLang="en-US" sz="3200" b="1">
                <a:solidFill>
                  <a:srgbClr val="0070C0"/>
                </a:solidFill>
                <a:cs typeface="Times New Roman" panose="02020603050405020304" pitchFamily="18" charset="0"/>
              </a:rPr>
              <a:t>FIO2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200" b="1">
                <a:cs typeface="Times New Roman" panose="02020603050405020304" pitchFamily="18" charset="0"/>
              </a:rPr>
              <a:t>Provides good humidity</a:t>
            </a:r>
          </a:p>
          <a:p>
            <a:pPr eaLnBrk="1" hangingPunct="1"/>
            <a:endParaRPr lang="en-US" altLang="en-US" sz="2800">
              <a:cs typeface="Times New Roman" panose="02020603050405020304" pitchFamily="18" charset="0"/>
            </a:endParaRPr>
          </a:p>
        </p:txBody>
      </p:sp>
      <p:sp>
        <p:nvSpPr>
          <p:cNvPr id="48132" name="Rectangle 6">
            <a:extLst>
              <a:ext uri="{FF2B5EF4-FFF2-40B4-BE49-F238E27FC236}">
                <a16:creationId xmlns:a16="http://schemas.microsoft.com/office/drawing/2014/main" id="{F7393D43-B881-4FE6-8FFE-600EDB7B3290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/>
          <a:p>
            <a:pPr eaLnBrk="1" hangingPunct="1"/>
            <a:endParaRPr lang="ar-SA" altLang="en-US" sz="2800"/>
          </a:p>
        </p:txBody>
      </p:sp>
      <p:pic>
        <p:nvPicPr>
          <p:cNvPr id="48133" name="Picture 7" descr="msoCC92">
            <a:extLst>
              <a:ext uri="{FF2B5EF4-FFF2-40B4-BE49-F238E27FC236}">
                <a16:creationId xmlns:a16="http://schemas.microsoft.com/office/drawing/2014/main" id="{1CD41431-158E-4EA5-B9F1-22EAFB1A6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65" t="6734" r="27083" b="73018"/>
          <a:stretch>
            <a:fillRect/>
          </a:stretch>
        </p:blipFill>
        <p:spPr bwMode="auto">
          <a:xfrm>
            <a:off x="4500563" y="1428750"/>
            <a:ext cx="4286250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عنوان 1">
            <a:extLst>
              <a:ext uri="{FF2B5EF4-FFF2-40B4-BE49-F238E27FC236}">
                <a16:creationId xmlns:a16="http://schemas.microsoft.com/office/drawing/2014/main" id="{6CD07F86-CFA6-4A88-B0FB-02ECEA7F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ar-SA" altLang="en-US"/>
              <a:t> </a:t>
            </a:r>
            <a:r>
              <a:rPr lang="en-US" altLang="en-US" b="1">
                <a:solidFill>
                  <a:srgbClr val="FF0000"/>
                </a:solidFill>
                <a:cs typeface="Tahoma" panose="020B0604030504040204" pitchFamily="34" charset="0"/>
              </a:rPr>
              <a:t>Side effect  &amp; complication of oxygen therapy  </a:t>
            </a:r>
            <a:endParaRPr lang="ar-SA" altLang="en-US" b="1">
              <a:solidFill>
                <a:srgbClr val="FF0000"/>
              </a:solidFill>
            </a:endParaRPr>
          </a:p>
        </p:txBody>
      </p:sp>
      <p:sp>
        <p:nvSpPr>
          <p:cNvPr id="67587" name="عنصر نائب للمحتوى 2">
            <a:extLst>
              <a:ext uri="{FF2B5EF4-FFF2-40B4-BE49-F238E27FC236}">
                <a16:creationId xmlns:a16="http://schemas.microsoft.com/office/drawing/2014/main" id="{2720B795-75DB-4BA3-94F9-468A81DD4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j-cs"/>
              </a:rPr>
              <a:t>Oxygen toxicity</a:t>
            </a: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j-cs"/>
              </a:rPr>
              <a:t>Retrolental </a:t>
            </a:r>
            <a:r>
              <a:rPr lang="en-US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+mj-cs"/>
              </a:rPr>
              <a:t>fibroplasia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j-cs"/>
              </a:rPr>
              <a:t> </a:t>
            </a: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j-cs"/>
              </a:rPr>
              <a:t>Absorption </a:t>
            </a:r>
            <a:r>
              <a:rPr lang="en-US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+mj-cs"/>
              </a:rPr>
              <a:t>atelectasis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j-cs"/>
              </a:rPr>
              <a:t> 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عنوان 2">
            <a:extLst>
              <a:ext uri="{FF2B5EF4-FFF2-40B4-BE49-F238E27FC236}">
                <a16:creationId xmlns:a16="http://schemas.microsoft.com/office/drawing/2014/main" id="{B9E8DE28-6380-4465-B5AF-5127F34D1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813" y="620713"/>
            <a:ext cx="7467600" cy="796925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FF0066"/>
                </a:solidFill>
                <a:cs typeface="Tahoma" panose="020B0604030504040204" pitchFamily="34" charset="0"/>
              </a:rPr>
              <a:t>oxygen toxicity</a:t>
            </a:r>
            <a:endParaRPr lang="ar-SA" altLang="en-US" sz="3200" b="1"/>
          </a:p>
        </p:txBody>
      </p:sp>
      <p:sp>
        <p:nvSpPr>
          <p:cNvPr id="50179" name="عنصر نائب للمحتوى 3">
            <a:extLst>
              <a:ext uri="{FF2B5EF4-FFF2-40B4-BE49-F238E27FC236}">
                <a16:creationId xmlns:a16="http://schemas.microsoft.com/office/drawing/2014/main" id="{3BDB70A4-E0AB-4347-A7E3-E40EF14C6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25" y="1628775"/>
            <a:ext cx="8643938" cy="5643563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tabLst>
                <a:tab pos="5273675" algn="r"/>
              </a:tabLst>
            </a:pPr>
            <a:r>
              <a:rPr lang="en-US" altLang="en-US" b="1">
                <a:cs typeface="Times New Roman" panose="02020603050405020304" pitchFamily="18" charset="0"/>
              </a:rPr>
              <a:t> </a:t>
            </a:r>
            <a:r>
              <a:rPr lang="en-US" altLang="en-US" sz="3200" b="1">
                <a:cs typeface="Times New Roman" panose="02020603050405020304" pitchFamily="18" charset="0"/>
              </a:rPr>
              <a:t>It is a condition in which ventilator failure </a:t>
            </a:r>
          </a:p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 sz="3200" b="1">
                <a:cs typeface="Times New Roman" panose="02020603050405020304" pitchFamily="18" charset="0"/>
              </a:rPr>
              <a:t>occurs due to inspiration of a high </a:t>
            </a:r>
          </a:p>
          <a:p>
            <a:pPr algn="l" rtl="0" eaLnBrk="1" hangingPunct="1">
              <a:buFont typeface="Wingdings" panose="05000000000000000000" pitchFamily="2" charset="2"/>
              <a:buNone/>
              <a:tabLst>
                <a:tab pos="5273675" algn="r"/>
              </a:tabLst>
            </a:pPr>
            <a:r>
              <a:rPr lang="en-US" altLang="en-US" sz="3200" b="1">
                <a:cs typeface="Times New Roman" panose="02020603050405020304" pitchFamily="18" charset="0"/>
              </a:rPr>
              <a:t>concentration of </a:t>
            </a:r>
            <a:r>
              <a:rPr lang="en-US" altLang="en-US" sz="3200" b="1">
                <a:solidFill>
                  <a:srgbClr val="00B050"/>
                </a:solidFill>
                <a:cs typeface="Times New Roman" panose="02020603050405020304" pitchFamily="18" charset="0"/>
              </a:rPr>
              <a:t>oxygen </a:t>
            </a:r>
            <a:r>
              <a:rPr lang="en-US" altLang="en-US" sz="3200" b="1">
                <a:cs typeface="Times New Roman" panose="02020603050405020304" pitchFamily="18" charset="0"/>
              </a:rPr>
              <a:t>for aprolonged </a:t>
            </a:r>
          </a:p>
          <a:p>
            <a:pPr algn="l" rtl="0" eaLnBrk="1" hangingPunct="1">
              <a:buFont typeface="Wingdings" panose="05000000000000000000" pitchFamily="2" charset="2"/>
              <a:buNone/>
              <a:tabLst>
                <a:tab pos="5273675" algn="r"/>
              </a:tabLst>
            </a:pPr>
            <a:r>
              <a:rPr lang="en-US" altLang="en-US" sz="3200" b="1">
                <a:cs typeface="Times New Roman" panose="02020603050405020304" pitchFamily="18" charset="0"/>
              </a:rPr>
              <a:t>period of time.</a:t>
            </a:r>
          </a:p>
          <a:p>
            <a:pPr algn="l" rtl="0" eaLnBrk="1" hangingPunct="1">
              <a:buFont typeface="Wingdings" panose="05000000000000000000" pitchFamily="2" charset="2"/>
              <a:buNone/>
              <a:tabLst>
                <a:tab pos="5273675" algn="r"/>
              </a:tabLst>
            </a:pPr>
            <a:endParaRPr lang="en-US" altLang="en-US" sz="3200" b="1">
              <a:cs typeface="Times New Roman" panose="02020603050405020304" pitchFamily="18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 sz="3200" b="1">
                <a:solidFill>
                  <a:srgbClr val="00B050"/>
                </a:solidFill>
                <a:cs typeface="Times New Roman" panose="02020603050405020304" pitchFamily="18" charset="0"/>
              </a:rPr>
              <a:t>Oxygen</a:t>
            </a:r>
            <a:r>
              <a:rPr lang="en-US" altLang="en-US" sz="3200" b="1">
                <a:cs typeface="Times New Roman" panose="02020603050405020304" pitchFamily="18" charset="0"/>
              </a:rPr>
              <a:t> concentration greater than 50% over </a:t>
            </a:r>
            <a:r>
              <a:rPr lang="en-US" altLang="en-US" sz="3200" b="1">
                <a:solidFill>
                  <a:srgbClr val="0070C0"/>
                </a:solidFill>
                <a:cs typeface="Times New Roman" panose="02020603050405020304" pitchFamily="18" charset="0"/>
              </a:rPr>
              <a:t>24 to 48 </a:t>
            </a:r>
            <a:r>
              <a:rPr lang="en-US" altLang="en-US" sz="3200" b="1">
                <a:cs typeface="Times New Roman" panose="02020603050405020304" pitchFamily="18" charset="0"/>
              </a:rPr>
              <a:t>hours can cause pathological changes in the lungs</a:t>
            </a:r>
            <a:r>
              <a:rPr lang="en-US" altLang="en-US" sz="320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tabLst>
                <a:tab pos="5273675" algn="r"/>
              </a:tabLst>
            </a:pPr>
            <a:endParaRPr lang="ar-SA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>
            <a:extLst>
              <a:ext uri="{FF2B5EF4-FFF2-40B4-BE49-F238E27FC236}">
                <a16:creationId xmlns:a16="http://schemas.microsoft.com/office/drawing/2014/main" id="{3CC103D3-9672-4116-B9E3-6E26D92D6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620713"/>
            <a:ext cx="741680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/>
            <a:r>
              <a:rPr lang="en-US" altLang="en-US" sz="2800" b="1" u="sng">
                <a:solidFill>
                  <a:srgbClr val="FF0066"/>
                </a:solidFill>
              </a:rPr>
              <a:t>Signs and symptoms of oxygen toxicity:</a:t>
            </a:r>
            <a:endParaRPr lang="en-US" altLang="en-US" sz="2800">
              <a:solidFill>
                <a:srgbClr val="FF0066"/>
              </a:solidFill>
            </a:endParaRPr>
          </a:p>
          <a:p>
            <a:pPr rtl="1" eaLnBrk="1" hangingPunct="1"/>
            <a:r>
              <a:rPr lang="en-US" altLang="en-US" sz="3200"/>
              <a:t>• Non-productive cough. </a:t>
            </a:r>
          </a:p>
          <a:p>
            <a:pPr rtl="1" eaLnBrk="1" hangingPunct="1"/>
            <a:r>
              <a:rPr lang="en-US" altLang="en-US" sz="3200"/>
              <a:t>• Nausea and vomiting.</a:t>
            </a:r>
          </a:p>
          <a:p>
            <a:pPr rtl="1" eaLnBrk="1" hangingPunct="1"/>
            <a:r>
              <a:rPr lang="en-US" altLang="en-US" sz="3200"/>
              <a:t>• Substernal chest pain.</a:t>
            </a:r>
          </a:p>
          <a:p>
            <a:pPr rtl="1" eaLnBrk="1" hangingPunct="1"/>
            <a:r>
              <a:rPr lang="en-US" altLang="en-US" sz="3200"/>
              <a:t>• Fatigue.</a:t>
            </a:r>
          </a:p>
          <a:p>
            <a:pPr rtl="1" eaLnBrk="1" hangingPunct="1"/>
            <a:r>
              <a:rPr lang="en-US" altLang="en-US" sz="3200"/>
              <a:t>• Nasal stuffiness.</a:t>
            </a:r>
          </a:p>
          <a:p>
            <a:pPr rtl="1" eaLnBrk="1" hangingPunct="1"/>
            <a:r>
              <a:rPr lang="en-US" altLang="en-US" sz="3200"/>
              <a:t>• Headache.</a:t>
            </a:r>
          </a:p>
          <a:p>
            <a:pPr rtl="1" eaLnBrk="1" hangingPunct="1"/>
            <a:r>
              <a:rPr lang="en-US" altLang="en-US" sz="3200"/>
              <a:t>• Sore throat.</a:t>
            </a:r>
          </a:p>
          <a:p>
            <a:pPr rtl="1" eaLnBrk="1" hangingPunct="1"/>
            <a:r>
              <a:rPr lang="en-US" altLang="en-US" sz="3200"/>
              <a:t>• Hypoventilation.</a:t>
            </a:r>
          </a:p>
          <a:p>
            <a:pPr rtl="1" eaLnBrk="1" hangingPunct="1"/>
            <a:r>
              <a:rPr lang="en-US" altLang="en-US" sz="3200" b="1"/>
              <a:t>. </a:t>
            </a:r>
            <a:r>
              <a:rPr lang="en-US" altLang="en-US" sz="3200"/>
              <a:t>Nasal congestion.</a:t>
            </a:r>
          </a:p>
          <a:p>
            <a:pPr rtl="1" eaLnBrk="1" hangingPunct="1"/>
            <a:r>
              <a:rPr lang="en-US" altLang="en-US" sz="3200" b="1"/>
              <a:t>. </a:t>
            </a:r>
            <a:r>
              <a:rPr lang="en-US" altLang="en-US" sz="3200"/>
              <a:t>Dyspnea.</a:t>
            </a:r>
          </a:p>
          <a:p>
            <a:pPr rtl="1" eaLnBrk="1" hangingPunct="1"/>
            <a:r>
              <a:rPr lang="en-US" altLang="en-US" sz="3200" b="1"/>
              <a:t>.</a:t>
            </a:r>
            <a:r>
              <a:rPr lang="en-US" altLang="en-US" sz="3200"/>
              <a:t> Inspiration pain.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عنوان 2">
            <a:extLst>
              <a:ext uri="{FF2B5EF4-FFF2-40B4-BE49-F238E27FC236}">
                <a16:creationId xmlns:a16="http://schemas.microsoft.com/office/drawing/2014/main" id="{457CEFB5-1F50-40A5-AD43-429BF0EC4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813" y="544513"/>
            <a:ext cx="7467600" cy="868362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0066"/>
                </a:solidFill>
                <a:cs typeface="Tahoma" panose="020B0604030504040204" pitchFamily="34" charset="0"/>
              </a:rPr>
              <a:t>Evaluation:</a:t>
            </a:r>
            <a:br>
              <a:rPr lang="en-US" altLang="en-US" b="1">
                <a:solidFill>
                  <a:srgbClr val="FF0066"/>
                </a:solidFill>
                <a:cs typeface="Tahoma" panose="020B0604030504040204" pitchFamily="34" charset="0"/>
              </a:rPr>
            </a:br>
            <a:endParaRPr lang="ar-SA" altLang="en-US" b="1"/>
          </a:p>
        </p:txBody>
      </p:sp>
      <p:sp>
        <p:nvSpPr>
          <p:cNvPr id="52227" name="عنصر نائب للمحتوى 3">
            <a:extLst>
              <a:ext uri="{FF2B5EF4-FFF2-40B4-BE49-F238E27FC236}">
                <a16:creationId xmlns:a16="http://schemas.microsoft.com/office/drawing/2014/main" id="{BADBBA06-797E-4424-ACCC-097D42936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88" y="1412875"/>
            <a:ext cx="8429625" cy="5929313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 sz="3200" b="1">
                <a:cs typeface="Times New Roman" panose="02020603050405020304" pitchFamily="18" charset="0"/>
              </a:rPr>
              <a:t>Breathing pattern regular and at normal rate.</a:t>
            </a:r>
          </a:p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 sz="3200" b="1">
                <a:cs typeface="Times New Roman" panose="02020603050405020304" pitchFamily="18" charset="0"/>
              </a:rPr>
              <a:t> pink color in nail beds, lips, conjunctiva of eyes.</a:t>
            </a:r>
          </a:p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 sz="3200" b="1">
                <a:cs typeface="Times New Roman" panose="02020603050405020304" pitchFamily="18" charset="0"/>
              </a:rPr>
              <a:t> No confusion, disorientation, difficulty with  cognition.</a:t>
            </a:r>
          </a:p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 sz="3200" b="1">
                <a:cs typeface="Times New Roman" panose="02020603050405020304" pitchFamily="18" charset="0"/>
              </a:rPr>
              <a:t>Arterial </a:t>
            </a:r>
            <a:r>
              <a:rPr lang="en-US" altLang="en-US" sz="3200" b="1">
                <a:solidFill>
                  <a:srgbClr val="00B050"/>
                </a:solidFill>
                <a:cs typeface="Times New Roman" panose="02020603050405020304" pitchFamily="18" charset="0"/>
              </a:rPr>
              <a:t>oxygen </a:t>
            </a:r>
            <a:r>
              <a:rPr lang="en-US" altLang="en-US" sz="3200" b="1">
                <a:cs typeface="Times New Roman" panose="02020603050405020304" pitchFamily="18" charset="0"/>
              </a:rPr>
              <a:t>concentration or hemoglobin </a:t>
            </a:r>
          </a:p>
          <a:p>
            <a:pPr algn="l" rtl="0" eaLnBrk="1" hangingPunct="1">
              <a:buFont typeface="Wingdings" panose="05000000000000000000" pitchFamily="2" charset="2"/>
              <a:buChar char="Ø"/>
              <a:tabLst>
                <a:tab pos="5273675" algn="r"/>
              </a:tabLst>
            </a:pPr>
            <a:r>
              <a:rPr lang="en-US" altLang="en-US" sz="3200" b="1">
                <a:cs typeface="Times New Roman" panose="02020603050405020304" pitchFamily="18" charset="0"/>
              </a:rPr>
              <a:t> </a:t>
            </a:r>
            <a:r>
              <a:rPr lang="en-US" altLang="en-US" sz="3200" b="1">
                <a:solidFill>
                  <a:srgbClr val="00B050"/>
                </a:solidFill>
                <a:cs typeface="Times New Roman" panose="02020603050405020304" pitchFamily="18" charset="0"/>
              </a:rPr>
              <a:t>Oxygen</a:t>
            </a:r>
            <a:r>
              <a:rPr lang="en-US" altLang="en-US" sz="3200" b="1">
                <a:cs typeface="Times New Roman" panose="02020603050405020304" pitchFamily="18" charset="0"/>
              </a:rPr>
              <a:t> saturation within normal limits</a:t>
            </a:r>
            <a:r>
              <a:rPr lang="en-US" altLang="en-US" sz="3200">
                <a:cs typeface="Times New Roman" panose="02020603050405020304" pitchFamily="18" charset="0"/>
              </a:rPr>
              <a:t>.</a:t>
            </a:r>
          </a:p>
          <a:p>
            <a:pPr algn="l" rtl="0" eaLnBrk="1" hangingPunct="1">
              <a:buFont typeface="Wingdings" panose="05000000000000000000" pitchFamily="2" charset="2"/>
              <a:buChar char="v"/>
              <a:tabLst>
                <a:tab pos="5273675" algn="r"/>
              </a:tabLst>
            </a:pPr>
            <a:endParaRPr lang="ar-SA" altLang="en-US" sz="3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>
            <a:extLst>
              <a:ext uri="{FF2B5EF4-FFF2-40B4-BE49-F238E27FC236}">
                <a16:creationId xmlns:a16="http://schemas.microsoft.com/office/drawing/2014/main" id="{0E10F531-E252-4FD6-8DD3-B122DDF65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275" y="628650"/>
            <a:ext cx="8286750" cy="9286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0066"/>
                </a:solidFill>
              </a:rPr>
              <a:t>Documentation:</a:t>
            </a:r>
            <a:br>
              <a:rPr lang="en-US" sz="3200" b="1" u="sng" dirty="0">
                <a:solidFill>
                  <a:srgbClr val="FF0066"/>
                </a:solidFill>
              </a:rPr>
            </a:br>
            <a:endParaRPr lang="ar-S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3251" name="عنصر نائب للمحتوى 3">
            <a:extLst>
              <a:ext uri="{FF2B5EF4-FFF2-40B4-BE49-F238E27FC236}">
                <a16:creationId xmlns:a16="http://schemas.microsoft.com/office/drawing/2014/main" id="{C1023B03-B85F-4381-880C-4C9DDBD0C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3" y="1557338"/>
            <a:ext cx="8572500" cy="5786437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Char char="v"/>
              <a:tabLst>
                <a:tab pos="5273675" algn="r"/>
              </a:tabLst>
            </a:pPr>
            <a:r>
              <a:rPr lang="en-US" altLang="en-US" sz="3600">
                <a:cs typeface="Times New Roman" panose="02020603050405020304" pitchFamily="18" charset="0"/>
              </a:rPr>
              <a:t>Date and time </a:t>
            </a:r>
            <a:r>
              <a:rPr lang="en-US" altLang="en-US" sz="3600">
                <a:solidFill>
                  <a:srgbClr val="00B050"/>
                </a:solidFill>
                <a:cs typeface="Times New Roman" panose="02020603050405020304" pitchFamily="18" charset="0"/>
              </a:rPr>
              <a:t>oxygen </a:t>
            </a:r>
            <a:r>
              <a:rPr lang="en-US" altLang="en-US" sz="3600">
                <a:cs typeface="Times New Roman" panose="02020603050405020304" pitchFamily="18" charset="0"/>
              </a:rPr>
              <a:t>started.</a:t>
            </a:r>
          </a:p>
          <a:p>
            <a:pPr algn="l" rtl="0" eaLnBrk="1" hangingPunct="1">
              <a:buFont typeface="Wingdings" panose="05000000000000000000" pitchFamily="2" charset="2"/>
              <a:buChar char="v"/>
              <a:tabLst>
                <a:tab pos="5273675" algn="r"/>
              </a:tabLst>
            </a:pPr>
            <a:r>
              <a:rPr lang="en-US" altLang="en-US" sz="3600">
                <a:cs typeface="Times New Roman" panose="02020603050405020304" pitchFamily="18" charset="0"/>
              </a:rPr>
              <a:t>Method of delivery.</a:t>
            </a:r>
          </a:p>
          <a:p>
            <a:pPr algn="l" rtl="0" eaLnBrk="1" hangingPunct="1">
              <a:buFont typeface="Wingdings" panose="05000000000000000000" pitchFamily="2" charset="2"/>
              <a:buChar char="v"/>
              <a:tabLst>
                <a:tab pos="5273675" algn="r"/>
              </a:tabLst>
            </a:pPr>
            <a:r>
              <a:rPr lang="en-US" altLang="en-US" sz="3600">
                <a:solidFill>
                  <a:srgbClr val="00B050"/>
                </a:solidFill>
                <a:cs typeface="Times New Roman" panose="02020603050405020304" pitchFamily="18" charset="0"/>
              </a:rPr>
              <a:t>Oxygen</a:t>
            </a:r>
            <a:r>
              <a:rPr lang="en-US" altLang="en-US" sz="3600">
                <a:cs typeface="Times New Roman" panose="02020603050405020304" pitchFamily="18" charset="0"/>
              </a:rPr>
              <a:t> concentration and flow rate.</a:t>
            </a:r>
          </a:p>
          <a:p>
            <a:pPr algn="l" rtl="0" eaLnBrk="1" hangingPunct="1">
              <a:buFont typeface="Wingdings" panose="05000000000000000000" pitchFamily="2" charset="2"/>
              <a:buChar char="v"/>
              <a:tabLst>
                <a:tab pos="5273675" algn="r"/>
              </a:tabLst>
            </a:pPr>
            <a:r>
              <a:rPr lang="en-US" altLang="en-US" sz="3600">
                <a:cs typeface="Times New Roman" panose="02020603050405020304" pitchFamily="18" charset="0"/>
              </a:rPr>
              <a:t>Patient observation.</a:t>
            </a:r>
          </a:p>
          <a:p>
            <a:pPr algn="l" rtl="0" eaLnBrk="1" hangingPunct="1">
              <a:buFont typeface="Wingdings" panose="05000000000000000000" pitchFamily="2" charset="2"/>
              <a:buChar char="v"/>
              <a:tabLst>
                <a:tab pos="5273675" algn="r"/>
              </a:tabLst>
            </a:pPr>
            <a:r>
              <a:rPr lang="en-US" altLang="en-US" sz="3600">
                <a:cs typeface="Times New Roman" panose="02020603050405020304" pitchFamily="18" charset="0"/>
              </a:rPr>
              <a:t>Add oronasal care to the nursing care plan</a:t>
            </a:r>
            <a:endParaRPr lang="ar-SA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عنوان 1">
            <a:extLst>
              <a:ext uri="{FF2B5EF4-FFF2-40B4-BE49-F238E27FC236}">
                <a16:creationId xmlns:a16="http://schemas.microsoft.com/office/drawing/2014/main" id="{657D3DFC-8802-45E7-A076-910FEEB40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marL="273050" indent="-273050" rtl="0" eaLnBrk="1" hangingPunct="1"/>
            <a:r>
              <a:rPr lang="en-US" altLang="en-US" b="1" i="1" u="sng">
                <a:solidFill>
                  <a:srgbClr val="FF0000"/>
                </a:solidFill>
                <a:cs typeface="Tahoma" panose="020B0604030504040204" pitchFamily="34" charset="0"/>
              </a:rPr>
              <a:t>Learning objectives: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B3283AF-4379-4FF2-B8D0-21C61340C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115300" cy="4873625"/>
          </a:xfrm>
        </p:spPr>
        <p:txBody>
          <a:bodyPr rtlCol="0">
            <a:normAutofit/>
          </a:bodyPr>
          <a:lstStyle/>
          <a:p>
            <a:pPr marL="514350" indent="-514350" algn="l" rtl="0" eaLnBrk="1" fontAlgn="auto" hangingPunct="1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dirty="0">
                <a:solidFill>
                  <a:srgbClr val="002060"/>
                </a:solidFill>
              </a:rPr>
              <a:t>Define the oxygen therapy 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dirty="0">
                <a:solidFill>
                  <a:srgbClr val="002060"/>
                </a:solidFill>
              </a:rPr>
              <a:t>Discuss the type of c oxygen therapy 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dirty="0">
                <a:solidFill>
                  <a:srgbClr val="002060"/>
                </a:solidFill>
              </a:rPr>
              <a:t>List the purpose of using the oxygen therapy 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dirty="0">
                <a:solidFill>
                  <a:srgbClr val="002060"/>
                </a:solidFill>
              </a:rPr>
              <a:t>Explain the procedure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dirty="0">
                <a:solidFill>
                  <a:srgbClr val="002060"/>
                </a:solidFill>
              </a:rPr>
              <a:t>Demonstrate the procedure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dirty="0">
                <a:solidFill>
                  <a:srgbClr val="002060"/>
                </a:solidFill>
              </a:rPr>
              <a:t>List Complication of oxygen therapy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6CA06B94-B225-4796-A96F-8DE4CDDC3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1788" y="604838"/>
            <a:ext cx="7772400" cy="1597025"/>
          </a:xfrm>
        </p:spPr>
        <p:txBody>
          <a:bodyPr/>
          <a:lstStyle/>
          <a:p>
            <a:pPr eaLnBrk="1" hangingPunct="1"/>
            <a:r>
              <a:rPr lang="en-US" altLang="en-US">
                <a:cs typeface="Tahoma" panose="020B0604030504040204" pitchFamily="34" charset="0"/>
              </a:rPr>
              <a:t>O2 DELIVERY DEVICES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B816667-8CEA-43AB-8457-EB4B7F978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638" y="1566863"/>
            <a:ext cx="8189912" cy="381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95" tIns="25438" rIns="63595" bIns="254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/>
              <a:t>EQUIPMENT               FLOW                    FIO2                   SPECIAL NOTES</a:t>
            </a:r>
          </a:p>
          <a:p>
            <a:pPr>
              <a:lnSpc>
                <a:spcPct val="85000"/>
              </a:lnSpc>
            </a:pPr>
            <a:endParaRPr lang="en-US" altLang="en-US"/>
          </a:p>
          <a:p>
            <a:pPr>
              <a:lnSpc>
                <a:spcPct val="85000"/>
              </a:lnSpc>
            </a:pPr>
            <a:r>
              <a:rPr lang="en-US" altLang="en-US"/>
              <a:t>NASAL CANNULA     1/2 - 6  L/M            .24 – 44             6 L/M MAX. </a:t>
            </a:r>
          </a:p>
          <a:p>
            <a:pPr>
              <a:lnSpc>
                <a:spcPct val="85000"/>
              </a:lnSpc>
            </a:pPr>
            <a:endParaRPr lang="en-US" altLang="en-US"/>
          </a:p>
          <a:p>
            <a:pPr>
              <a:lnSpc>
                <a:spcPct val="85000"/>
              </a:lnSpc>
            </a:pPr>
            <a:r>
              <a:rPr lang="en-US" altLang="en-US"/>
              <a:t>SIMPLE O2 MASK      6 - 10 L/M              .35 – 55              USE 5 L/M </a:t>
            </a:r>
          </a:p>
          <a:p>
            <a:pPr>
              <a:lnSpc>
                <a:spcPct val="85000"/>
              </a:lnSpc>
            </a:pPr>
            <a:r>
              <a:rPr lang="en-US" altLang="en-US"/>
              <a:t>(WITHOUT BAG)                                                                  MINIMUM</a:t>
            </a:r>
          </a:p>
          <a:p>
            <a:pPr>
              <a:lnSpc>
                <a:spcPct val="85000"/>
              </a:lnSpc>
            </a:pPr>
            <a:endParaRPr lang="en-US" altLang="en-US"/>
          </a:p>
          <a:p>
            <a:pPr>
              <a:lnSpc>
                <a:spcPct val="85000"/>
              </a:lnSpc>
            </a:pPr>
            <a:r>
              <a:rPr lang="en-US" altLang="en-US"/>
              <a:t>RESERVOIR MASK    10-15 L/M              .60 -80           PAGE  RT IF USED </a:t>
            </a:r>
          </a:p>
          <a:p>
            <a:pPr>
              <a:lnSpc>
                <a:spcPct val="85000"/>
              </a:lnSpc>
            </a:pPr>
            <a:r>
              <a:rPr lang="en-US" altLang="en-US"/>
              <a:t>(MASK WITH BAG)                                                              (BAG TO    NOT</a:t>
            </a:r>
          </a:p>
          <a:p>
            <a:pPr>
              <a:lnSpc>
                <a:spcPct val="85000"/>
              </a:lnSpc>
            </a:pPr>
            <a:r>
              <a:rPr lang="en-US" altLang="en-US"/>
              <a:t>                                                                                              COLLAPSE)</a:t>
            </a:r>
          </a:p>
          <a:p>
            <a:pPr>
              <a:lnSpc>
                <a:spcPct val="85000"/>
              </a:lnSpc>
            </a:pPr>
            <a:endParaRPr lang="en-US" altLang="en-US"/>
          </a:p>
          <a:p>
            <a:pPr>
              <a:lnSpc>
                <a:spcPct val="85000"/>
              </a:lnSpc>
            </a:pPr>
            <a:r>
              <a:rPr lang="en-US" altLang="en-US"/>
              <a:t>VENTI MASK               3  L/M                    .24, 26, 31,         READ ENCLOSED</a:t>
            </a:r>
          </a:p>
          <a:p>
            <a:pPr>
              <a:lnSpc>
                <a:spcPct val="85000"/>
              </a:lnSpc>
            </a:pPr>
            <a:r>
              <a:rPr lang="en-US" altLang="en-US"/>
              <a:t>                                     6 L/M                     .35, .40, .50        INSTRUCTIONS</a:t>
            </a:r>
          </a:p>
          <a:p>
            <a:pPr>
              <a:lnSpc>
                <a:spcPct val="85000"/>
              </a:lnSpc>
            </a:pPr>
            <a:endParaRPr lang="en-US" altLang="en-US"/>
          </a:p>
          <a:p>
            <a:pPr>
              <a:lnSpc>
                <a:spcPct val="85000"/>
              </a:lnSpc>
            </a:pPr>
            <a:r>
              <a:rPr lang="en-US" altLang="en-US"/>
              <a:t>NEBULIZER                8 L/M OR &gt;           .28, .30, .35        MIST MUST BE </a:t>
            </a:r>
          </a:p>
          <a:p>
            <a:pPr>
              <a:lnSpc>
                <a:spcPct val="85000"/>
              </a:lnSpc>
            </a:pPr>
            <a:r>
              <a:rPr lang="en-US" altLang="en-US"/>
              <a:t>                                                                   .40, .50, 70         VISIBLE</a:t>
            </a:r>
          </a:p>
        </p:txBody>
      </p:sp>
      <p:sp>
        <p:nvSpPr>
          <p:cNvPr id="54276" name="Rectangle 5">
            <a:extLst>
              <a:ext uri="{FF2B5EF4-FFF2-40B4-BE49-F238E27FC236}">
                <a16:creationId xmlns:a16="http://schemas.microsoft.com/office/drawing/2014/main" id="{F9972AF5-A3B8-4475-9C7E-79130BFCE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9075" y="5362575"/>
            <a:ext cx="128588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95" tIns="25438" rIns="63595" bIns="254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6000"/>
              </a:lnSpc>
            </a:pPr>
            <a:endParaRPr lang="en-US" altLang="en-US"/>
          </a:p>
          <a:p>
            <a:pPr eaLnBrk="1" hangingPunct="1">
              <a:lnSpc>
                <a:spcPct val="81000"/>
              </a:lnSpc>
            </a:pPr>
            <a:endParaRPr lang="en-US" altLang="en-US"/>
          </a:p>
        </p:txBody>
      </p:sp>
      <p:sp>
        <p:nvSpPr>
          <p:cNvPr id="54277" name="Rectangle 6">
            <a:extLst>
              <a:ext uri="{FF2B5EF4-FFF2-40B4-BE49-F238E27FC236}">
                <a16:creationId xmlns:a16="http://schemas.microsoft.com/office/drawing/2014/main" id="{02CA4067-FACB-46A4-BCD4-B3A347E35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875" y="6151563"/>
            <a:ext cx="25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577" tIns="45789" rIns="91577" bIns="45789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ar-SA" altLang="en-US"/>
          </a:p>
        </p:txBody>
      </p:sp>
      <p:sp>
        <p:nvSpPr>
          <p:cNvPr id="54278" name="Rectangle 7">
            <a:extLst>
              <a:ext uri="{FF2B5EF4-FFF2-40B4-BE49-F238E27FC236}">
                <a16:creationId xmlns:a16="http://schemas.microsoft.com/office/drawing/2014/main" id="{05055D89-8EA5-4764-B0FA-A84874527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38" y="6042025"/>
            <a:ext cx="54816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95" tIns="25438" rIns="63595" bIns="254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/>
              <a:t>*** SHOWS THAT FIO2 VARIES WITH DIFFERENT</a:t>
            </a:r>
          </a:p>
          <a:p>
            <a:pPr>
              <a:lnSpc>
                <a:spcPct val="85000"/>
              </a:lnSpc>
            </a:pPr>
            <a:r>
              <a:rPr lang="en-US" altLang="en-US"/>
              <a:t>     F, VT, INSPIRATORY FLOW RATES.</a:t>
            </a:r>
          </a:p>
        </p:txBody>
      </p:sp>
      <p:sp>
        <p:nvSpPr>
          <p:cNvPr id="54279" name="Line 8">
            <a:extLst>
              <a:ext uri="{FF2B5EF4-FFF2-40B4-BE49-F238E27FC236}">
                <a16:creationId xmlns:a16="http://schemas.microsoft.com/office/drawing/2014/main" id="{6A0F0729-8B94-4005-B7DB-71E79C0625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438" y="1916113"/>
            <a:ext cx="8240712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80" name="Line 9">
            <a:extLst>
              <a:ext uri="{FF2B5EF4-FFF2-40B4-BE49-F238E27FC236}">
                <a16:creationId xmlns:a16="http://schemas.microsoft.com/office/drawing/2014/main" id="{26C7E011-C2A4-4E8E-A0A4-2827212C69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838" y="1504950"/>
            <a:ext cx="0" cy="4732338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81" name="Line 10">
            <a:extLst>
              <a:ext uri="{FF2B5EF4-FFF2-40B4-BE49-F238E27FC236}">
                <a16:creationId xmlns:a16="http://schemas.microsoft.com/office/drawing/2014/main" id="{A69FE14D-0F55-44C2-AAF8-FB58B6B946B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6225" y="1449388"/>
            <a:ext cx="0" cy="4427537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82" name="Line 11">
            <a:extLst>
              <a:ext uri="{FF2B5EF4-FFF2-40B4-BE49-F238E27FC236}">
                <a16:creationId xmlns:a16="http://schemas.microsoft.com/office/drawing/2014/main" id="{FF0E7499-B002-4F47-A473-E2F64450748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522413"/>
            <a:ext cx="0" cy="4427537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83" name="Line 12">
            <a:extLst>
              <a:ext uri="{FF2B5EF4-FFF2-40B4-BE49-F238E27FC236}">
                <a16:creationId xmlns:a16="http://schemas.microsoft.com/office/drawing/2014/main" id="{F75F89B7-EC35-480B-97ED-BD387A7645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2225" y="1482725"/>
            <a:ext cx="0" cy="5114925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84" name="Line 13">
            <a:extLst>
              <a:ext uri="{FF2B5EF4-FFF2-40B4-BE49-F238E27FC236}">
                <a16:creationId xmlns:a16="http://schemas.microsoft.com/office/drawing/2014/main" id="{60E63CDE-F2B8-46A3-9B46-DBF5DC4D4E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838" y="5949950"/>
            <a:ext cx="488315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85" name="Line 14">
            <a:extLst>
              <a:ext uri="{FF2B5EF4-FFF2-40B4-BE49-F238E27FC236}">
                <a16:creationId xmlns:a16="http://schemas.microsoft.com/office/drawing/2014/main" id="{F43053BD-F06B-479D-A030-7BB8A9218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7988" y="5949950"/>
            <a:ext cx="839787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86" name="Rectangle 15">
            <a:extLst>
              <a:ext uri="{FF2B5EF4-FFF2-40B4-BE49-F238E27FC236}">
                <a16:creationId xmlns:a16="http://schemas.microsoft.com/office/drawing/2014/main" id="{33BA8700-BCBA-4021-A2E5-6254164C2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0450" y="6457950"/>
            <a:ext cx="25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577" tIns="45789" rIns="91577" bIns="45789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ar-SA" altLang="en-US"/>
          </a:p>
        </p:txBody>
      </p:sp>
      <p:sp>
        <p:nvSpPr>
          <p:cNvPr id="54287" name="Line 8">
            <a:extLst>
              <a:ext uri="{FF2B5EF4-FFF2-40B4-BE49-F238E27FC236}">
                <a16:creationId xmlns:a16="http://schemas.microsoft.com/office/drawing/2014/main" id="{9BCD1C3E-A2A2-4B6A-9880-61AC7973FF8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838" y="1484313"/>
            <a:ext cx="8240712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88" name="Line 8">
            <a:extLst>
              <a:ext uri="{FF2B5EF4-FFF2-40B4-BE49-F238E27FC236}">
                <a16:creationId xmlns:a16="http://schemas.microsoft.com/office/drawing/2014/main" id="{0DE85428-DE8F-4CD0-8EED-B0D31FC9FB2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38" y="2420938"/>
            <a:ext cx="8240712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89" name="Line 8">
            <a:extLst>
              <a:ext uri="{FF2B5EF4-FFF2-40B4-BE49-F238E27FC236}">
                <a16:creationId xmlns:a16="http://schemas.microsoft.com/office/drawing/2014/main" id="{CF6A1621-C9A4-4FEA-A581-8DD7FAA91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838" y="3141663"/>
            <a:ext cx="8240712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90" name="Line 8">
            <a:extLst>
              <a:ext uri="{FF2B5EF4-FFF2-40B4-BE49-F238E27FC236}">
                <a16:creationId xmlns:a16="http://schemas.microsoft.com/office/drawing/2014/main" id="{93499AFF-529E-4DBF-9458-3401181EFDD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838" y="4005263"/>
            <a:ext cx="8240712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91" name="Line 8">
            <a:extLst>
              <a:ext uri="{FF2B5EF4-FFF2-40B4-BE49-F238E27FC236}">
                <a16:creationId xmlns:a16="http://schemas.microsoft.com/office/drawing/2014/main" id="{B08D0C80-927C-47D4-9487-CAEEBA79E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838" y="6669088"/>
            <a:ext cx="8240712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92" name="Line 8">
            <a:extLst>
              <a:ext uri="{FF2B5EF4-FFF2-40B4-BE49-F238E27FC236}">
                <a16:creationId xmlns:a16="http://schemas.microsoft.com/office/drawing/2014/main" id="{F8DEBA3F-DE85-4EB4-A71A-3095CEC54A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838" y="4724400"/>
            <a:ext cx="8240712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93" name="Line 9">
            <a:extLst>
              <a:ext uri="{FF2B5EF4-FFF2-40B4-BE49-F238E27FC236}">
                <a16:creationId xmlns:a16="http://schemas.microsoft.com/office/drawing/2014/main" id="{82839E34-7B82-45B4-9E89-687578EF7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0150" y="1484313"/>
            <a:ext cx="0" cy="4732337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94" name="Line 14">
            <a:extLst>
              <a:ext uri="{FF2B5EF4-FFF2-40B4-BE49-F238E27FC236}">
                <a16:creationId xmlns:a16="http://schemas.microsoft.com/office/drawing/2014/main" id="{23AE1F76-FBAF-4013-A97B-EC2931AB46B2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0150" y="5989638"/>
            <a:ext cx="25400" cy="7112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54295" name="Line 14">
            <a:extLst>
              <a:ext uri="{FF2B5EF4-FFF2-40B4-BE49-F238E27FC236}">
                <a16:creationId xmlns:a16="http://schemas.microsoft.com/office/drawing/2014/main" id="{8440B51B-1717-4787-9CC4-047F3DDBD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5949950"/>
            <a:ext cx="25400" cy="7112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CB27C183-82E5-4A82-BD63-BF1AA5EECC21}"/>
              </a:ext>
            </a:extLst>
          </p:cNvPr>
          <p:cNvSpPr/>
          <p:nvPr/>
        </p:nvSpPr>
        <p:spPr>
          <a:xfrm>
            <a:off x="3428097" y="2967335"/>
            <a:ext cx="3839513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eaLnBrk="1" hangingPunct="1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 </a:t>
            </a:r>
          </a:p>
          <a:p>
            <a:pPr algn="ctr" rtl="1" eaLnBrk="1" hangingPunct="1">
              <a:defRPr/>
            </a:pP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rtl="1" eaLnBrk="1" hangingPunct="1">
              <a:defRPr/>
            </a:pPr>
            <a:endParaRPr lang="ar-SA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عنوان 2">
            <a:extLst>
              <a:ext uri="{FF2B5EF4-FFF2-40B4-BE49-F238E27FC236}">
                <a16:creationId xmlns:a16="http://schemas.microsoft.com/office/drawing/2014/main" id="{802692AC-AFB0-41EA-A8FA-77926B7B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375" y="692150"/>
            <a:ext cx="7467600" cy="1143000"/>
          </a:xfrm>
        </p:spPr>
        <p:txBody>
          <a:bodyPr/>
          <a:lstStyle/>
          <a:p>
            <a:pPr eaLnBrk="1" hangingPunct="1"/>
            <a:r>
              <a:rPr lang="en-US" altLang="en-US" sz="3200" b="1" i="1">
                <a:solidFill>
                  <a:srgbClr val="FF0066"/>
                </a:solidFill>
                <a:cs typeface="Tahoma" panose="020B0604030504040204" pitchFamily="34" charset="0"/>
              </a:rPr>
              <a:t>Oxygen therapy</a:t>
            </a:r>
            <a:endParaRPr lang="ar-SA" alt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7E2F204-B4F6-4507-86E6-884D110A6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1625"/>
            <a:ext cx="8258175" cy="4902200"/>
          </a:xfrm>
        </p:spPr>
        <p:txBody>
          <a:bodyPr rtlCol="0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Definition:</a:t>
            </a: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3200" b="1" dirty="0">
                <a:solidFill>
                  <a:srgbClr val="FF0066"/>
                </a:solidFill>
              </a:rPr>
              <a:t> </a:t>
            </a:r>
            <a:r>
              <a:rPr lang="en-US" sz="3200" b="1" dirty="0">
                <a:solidFill>
                  <a:srgbClr val="00B050"/>
                </a:solidFill>
              </a:rPr>
              <a:t>Oxygen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a colorless, odorless, tasteless gas that is essential for the body to function properly and to survive. </a:t>
            </a: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عنوان 1">
            <a:extLst>
              <a:ext uri="{FF2B5EF4-FFF2-40B4-BE49-F238E27FC236}">
                <a16:creationId xmlns:a16="http://schemas.microsoft.com/office/drawing/2014/main" id="{7567070B-256F-4D01-BA94-11F326C7C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913" y="620713"/>
            <a:ext cx="7467600" cy="500062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0066"/>
                </a:solidFill>
                <a:cs typeface="Tahoma" panose="020B0604030504040204" pitchFamily="34" charset="0"/>
              </a:rPr>
              <a:t>What is meaning of O2 therapy</a:t>
            </a:r>
            <a:endParaRPr lang="ar-SA" altLang="en-US">
              <a:solidFill>
                <a:srgbClr val="FF0066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B32D79A-31ED-45E9-96F4-CF79085ED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1214438"/>
            <a:ext cx="8643937" cy="5286375"/>
          </a:xfrm>
        </p:spPr>
        <p:txBody>
          <a:bodyPr rtlCol="0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3200" b="1" dirty="0">
                <a:solidFill>
                  <a:srgbClr val="00B050"/>
                </a:solidFill>
                <a:cs typeface="+mj-cs"/>
              </a:rPr>
              <a:t>Oxygen therapy 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j-cs"/>
              </a:rPr>
              <a:t>is the administration of </a:t>
            </a:r>
            <a:r>
              <a:rPr lang="en-US" sz="3200" b="1" dirty="0">
                <a:solidFill>
                  <a:srgbClr val="00B050"/>
                </a:solidFill>
                <a:cs typeface="+mj-cs"/>
              </a:rPr>
              <a:t>oxygen 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j-cs"/>
              </a:rPr>
              <a:t>at a concentration of pressure greater than that found in the environmental atmosphere </a:t>
            </a: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j-cs"/>
              </a:rPr>
              <a:t>The air that we breathe contain approximately </a:t>
            </a:r>
            <a:r>
              <a:rPr lang="en-US" sz="3200" b="1" dirty="0">
                <a:solidFill>
                  <a:srgbClr val="FF0000"/>
                </a:solidFill>
                <a:cs typeface="+mj-cs"/>
              </a:rPr>
              <a:t>21%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j-cs"/>
              </a:rPr>
              <a:t> </a:t>
            </a:r>
            <a:r>
              <a:rPr lang="en-US" sz="3200" b="1" dirty="0">
                <a:solidFill>
                  <a:srgbClr val="00B050"/>
                </a:solidFill>
                <a:cs typeface="+mj-cs"/>
              </a:rPr>
              <a:t>oxygen</a:t>
            </a: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j-cs"/>
              </a:rPr>
              <a:t>the heart relies on </a:t>
            </a:r>
            <a:r>
              <a:rPr lang="en-US" sz="3200" b="1" dirty="0">
                <a:solidFill>
                  <a:srgbClr val="00B050"/>
                </a:solidFill>
                <a:cs typeface="+mj-cs"/>
              </a:rPr>
              <a:t>oxygen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j-cs"/>
              </a:rPr>
              <a:t> to pump blood. </a:t>
            </a: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ar-SA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عنوان 1">
            <a:extLst>
              <a:ext uri="{FF2B5EF4-FFF2-40B4-BE49-F238E27FC236}">
                <a16:creationId xmlns:a16="http://schemas.microsoft.com/office/drawing/2014/main" id="{486B4ED0-8D72-4F21-B85F-EAE63D9B2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  <a:cs typeface="Tahoma" panose="020B0604030504040204" pitchFamily="34" charset="0"/>
              </a:rPr>
              <a:t>Purpose</a:t>
            </a:r>
            <a:endParaRPr lang="ar-SA" altLang="en-US"/>
          </a:p>
        </p:txBody>
      </p:sp>
      <p:sp>
        <p:nvSpPr>
          <p:cNvPr id="24579" name="عنصر نائب للمحتوى 2">
            <a:extLst>
              <a:ext uri="{FF2B5EF4-FFF2-40B4-BE49-F238E27FC236}">
                <a16:creationId xmlns:a16="http://schemas.microsoft.com/office/drawing/2014/main" id="{7A7B8001-BD1B-460D-8CDE-F699AC2AD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873625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Char char="v"/>
            </a:pPr>
            <a:r>
              <a:rPr lang="en-US" altLang="en-US" sz="3600" b="1">
                <a:solidFill>
                  <a:srgbClr val="00B050"/>
                </a:solidFill>
                <a:cs typeface="Times New Roman" panose="02020603050405020304" pitchFamily="18" charset="0"/>
              </a:rPr>
              <a:t>Oxygen therapy</a:t>
            </a:r>
            <a:r>
              <a:rPr lang="en-US" altLang="en-US" sz="3600" b="1">
                <a:cs typeface="Times New Roman" panose="02020603050405020304" pitchFamily="18" charset="0"/>
              </a:rPr>
              <a:t> is a key treatment in respiratory care. </a:t>
            </a:r>
          </a:p>
          <a:p>
            <a:pPr algn="l" rtl="0" eaLnBrk="1" hangingPunct="1">
              <a:buFont typeface="Wingdings" panose="05000000000000000000" pitchFamily="2" charset="2"/>
              <a:buNone/>
            </a:pPr>
            <a:endParaRPr lang="en-US" altLang="en-US" sz="3600" b="1">
              <a:cs typeface="Times New Roman" panose="02020603050405020304" pitchFamily="18" charset="0"/>
            </a:endParaRPr>
          </a:p>
          <a:p>
            <a:pPr algn="l" rtl="0" eaLnBrk="1" hangingPunct="1">
              <a:buFont typeface="Wingdings" panose="05000000000000000000" pitchFamily="2" charset="2"/>
              <a:buChar char="v"/>
            </a:pPr>
            <a:r>
              <a:rPr lang="en-US" altLang="en-US" sz="3600" b="1">
                <a:cs typeface="Times New Roman" panose="02020603050405020304" pitchFamily="18" charset="0"/>
              </a:rPr>
              <a:t>The purpose is to increase </a:t>
            </a:r>
            <a:r>
              <a:rPr lang="en-US" altLang="en-US" sz="3600" b="1">
                <a:solidFill>
                  <a:srgbClr val="00B050"/>
                </a:solidFill>
                <a:cs typeface="Times New Roman" panose="02020603050405020304" pitchFamily="18" charset="0"/>
              </a:rPr>
              <a:t>oxygen</a:t>
            </a:r>
            <a:r>
              <a:rPr lang="en-US" altLang="en-US" sz="3600" b="1">
                <a:cs typeface="Times New Roman" panose="02020603050405020304" pitchFamily="18" charset="0"/>
              </a:rPr>
              <a:t> saturation in tissues where the saturation levels are too low due to illness or injury. </a:t>
            </a:r>
          </a:p>
          <a:p>
            <a:pPr algn="l" rtl="0" eaLnBrk="1" hangingPunct="1">
              <a:buFont typeface="Wingdings" panose="05000000000000000000" pitchFamily="2" charset="2"/>
              <a:buChar char="v"/>
            </a:pPr>
            <a:endParaRPr lang="en-US" altLang="en-US">
              <a:cs typeface="Times New Roman" panose="02020603050405020304" pitchFamily="18" charset="0"/>
            </a:endParaRPr>
          </a:p>
          <a:p>
            <a:pPr eaLnBrk="1" hangingPunct="1"/>
            <a:endParaRPr lang="ar-SA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عنوان 1">
            <a:extLst>
              <a:ext uri="{FF2B5EF4-FFF2-40B4-BE49-F238E27FC236}">
                <a16:creationId xmlns:a16="http://schemas.microsoft.com/office/drawing/2014/main" id="{E0262F6F-3191-4A52-8FAE-B221E7566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350" y="515938"/>
            <a:ext cx="8501063" cy="928687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0000"/>
                </a:solidFill>
                <a:cs typeface="Tahoma" panose="020B0604030504040204" pitchFamily="34" charset="0"/>
              </a:rPr>
              <a:t>oxygen therapy is used to treat</a:t>
            </a:r>
            <a:endParaRPr lang="ar-SA" altLang="en-US" b="1">
              <a:solidFill>
                <a:srgbClr val="FF0000"/>
              </a:solidFill>
            </a:endParaRPr>
          </a:p>
        </p:txBody>
      </p:sp>
      <p:sp>
        <p:nvSpPr>
          <p:cNvPr id="15363" name="عنوان فرعي 2">
            <a:extLst>
              <a:ext uri="{FF2B5EF4-FFF2-40B4-BE49-F238E27FC236}">
                <a16:creationId xmlns:a16="http://schemas.microsoft.com/office/drawing/2014/main" id="{5FC786F5-0840-4EC3-82AC-C117D0BAF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38" y="1412875"/>
            <a:ext cx="8643937" cy="5230813"/>
          </a:xfrm>
        </p:spPr>
        <p:txBody>
          <a:bodyPr rtlCol="0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3200" b="1" u="sng" dirty="0">
                <a:solidFill>
                  <a:schemeClr val="accent4">
                    <a:lumMod val="60000"/>
                    <a:lumOff val="40000"/>
                  </a:schemeClr>
                </a:solidFill>
                <a:cs typeface="Times New Roman" pitchFamily="18" charset="0"/>
              </a:rPr>
              <a:t>Example in case :- </a:t>
            </a:r>
          </a:p>
          <a:p>
            <a:pPr algn="l" rtl="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Documented hypoxemia </a:t>
            </a:r>
          </a:p>
          <a:p>
            <a:pPr algn="l" rtl="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Severe respiratory distress 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Times New Roman" pitchFamily="18" charset="0"/>
              </a:rPr>
              <a:t>(acute asthma or pneumonia) </a:t>
            </a:r>
          </a:p>
          <a:p>
            <a:pPr algn="l" rtl="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Severe trauma </a:t>
            </a:r>
          </a:p>
          <a:p>
            <a:pPr algn="l" rtl="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Chronic obstructive pulmonary disease 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Times New Roman" pitchFamily="18" charset="0"/>
              </a:rPr>
              <a:t>(COPD, including chronic bronchitis, emphysema, and chronic asthma) </a:t>
            </a: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</a:t>
            </a: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ar-SA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rtl="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ar-SA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عنوان 1">
            <a:extLst>
              <a:ext uri="{FF2B5EF4-FFF2-40B4-BE49-F238E27FC236}">
                <a16:creationId xmlns:a16="http://schemas.microsoft.com/office/drawing/2014/main" id="{27EF349D-1ACD-423A-9938-9258959D1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0000"/>
                </a:solidFill>
                <a:cs typeface="Tahoma" panose="020B0604030504040204" pitchFamily="34" charset="0"/>
              </a:rPr>
              <a:t>oxygen therapy is used to treat</a:t>
            </a:r>
            <a:endParaRPr lang="ar-SA" altLang="en-US">
              <a:solidFill>
                <a:srgbClr val="FF0000"/>
              </a:solidFill>
            </a:endParaRPr>
          </a:p>
        </p:txBody>
      </p:sp>
      <p:sp>
        <p:nvSpPr>
          <p:cNvPr id="16387" name="عنصر نائب للمحتوى 2">
            <a:extLst>
              <a:ext uri="{FF2B5EF4-FFF2-40B4-BE49-F238E27FC236}">
                <a16:creationId xmlns:a16="http://schemas.microsoft.com/office/drawing/2014/main" id="{B627F91A-152B-4923-B80E-7C55D696B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29613" cy="4873625"/>
          </a:xfrm>
        </p:spPr>
        <p:txBody>
          <a:bodyPr rtlCol="0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Pulmonary hypertension </a:t>
            </a:r>
          </a:p>
          <a:p>
            <a:pPr algn="l" rtl="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Acute myocardial infarction 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Times New Roman" pitchFamily="18" charset="0"/>
              </a:rPr>
              <a:t>(heart attack) </a:t>
            </a:r>
          </a:p>
          <a:p>
            <a:pPr algn="l" rtl="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Short-term therapy, such as 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Times New Roman" pitchFamily="18" charset="0"/>
              </a:rPr>
              <a:t>post-anesthesia recovery </a:t>
            </a:r>
          </a:p>
          <a:p>
            <a:pPr algn="l" rtl="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rgbClr val="008000"/>
                </a:solidFill>
                <a:cs typeface="Times New Roman" pitchFamily="18" charset="0"/>
              </a:rPr>
              <a:t>Oxygen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may also be used to treat chronic lung disease patients during exercise . </a:t>
            </a: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ar-SA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عنوان 1">
            <a:extLst>
              <a:ext uri="{FF2B5EF4-FFF2-40B4-BE49-F238E27FC236}">
                <a16:creationId xmlns:a16="http://schemas.microsoft.com/office/drawing/2014/main" id="{07D655E6-7E24-489C-A29E-69C53E2C5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0000"/>
                </a:solidFill>
                <a:cs typeface="Tahoma" panose="020B0604030504040204" pitchFamily="34" charset="0"/>
              </a:rPr>
              <a:t>Preparation </a:t>
            </a:r>
            <a:br>
              <a:rPr lang="en-US" altLang="en-US" b="1">
                <a:solidFill>
                  <a:srgbClr val="FF0000"/>
                </a:solidFill>
                <a:cs typeface="Tahoma" panose="020B0604030504040204" pitchFamily="34" charset="0"/>
              </a:rPr>
            </a:br>
            <a:endParaRPr lang="ar-SA" altLang="en-US">
              <a:solidFill>
                <a:srgbClr val="FF0000"/>
              </a:solidFill>
            </a:endParaRPr>
          </a:p>
        </p:txBody>
      </p:sp>
      <p:sp>
        <p:nvSpPr>
          <p:cNvPr id="25603" name="عنصر نائب للمحتوى 2">
            <a:extLst>
              <a:ext uri="{FF2B5EF4-FFF2-40B4-BE49-F238E27FC236}">
                <a16:creationId xmlns:a16="http://schemas.microsoft.com/office/drawing/2014/main" id="{504DB3F7-E247-4CCF-8989-D0E443A11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1214438"/>
            <a:ext cx="8715375" cy="5286375"/>
          </a:xfrm>
        </p:spPr>
        <p:txBody>
          <a:bodyPr rtlCol="0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 physician's order is required for </a:t>
            </a:r>
            <a:r>
              <a:rPr lang="en-US" sz="3200" b="1" dirty="0">
                <a:solidFill>
                  <a:srgbClr val="00B050"/>
                </a:solidFill>
                <a:cs typeface="Times New Roman" panose="02020603050405020304" pitchFamily="18" charset="0"/>
              </a:rPr>
              <a:t>oxygen therapy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except in emergency use.</a:t>
            </a:r>
          </a:p>
          <a:p>
            <a:pPr algn="l" rtl="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Clinical observations. </a:t>
            </a:r>
          </a:p>
          <a:p>
            <a:pPr algn="l" rtl="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indicated in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Artial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Blood Gas measurements</a:t>
            </a:r>
            <a:r>
              <a:rPr lang="en-US" sz="3200" b="1" dirty="0">
                <a:solidFill>
                  <a:srgbClr val="0070C0"/>
                </a:solidFill>
                <a:cs typeface="Times New Roman" panose="02020603050405020304" pitchFamily="18" charset="0"/>
              </a:rPr>
              <a:t>,(ABGs ) 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</a:t>
            </a:r>
          </a:p>
          <a:p>
            <a:pPr algn="l" rtl="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Pulse Oximetry.</a:t>
            </a:r>
          </a:p>
          <a:p>
            <a:pPr algn="l" rtl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</a:b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</a:b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</a:br>
            <a:endParaRPr lang="ar-SA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1538</TotalTime>
  <Words>1420</Words>
  <Application>Microsoft Office PowerPoint</Application>
  <PresentationFormat>Экран (4:3)</PresentationFormat>
  <Paragraphs>280</Paragraphs>
  <Slides>31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Wisp</vt:lpstr>
      <vt:lpstr>Презентация PowerPoint</vt:lpstr>
      <vt:lpstr>Out line  </vt:lpstr>
      <vt:lpstr>Learning objectives:</vt:lpstr>
      <vt:lpstr>Oxygen therapy</vt:lpstr>
      <vt:lpstr>What is meaning of O2 therapy</vt:lpstr>
      <vt:lpstr>Purpose</vt:lpstr>
      <vt:lpstr>oxygen therapy is used to treat</vt:lpstr>
      <vt:lpstr>oxygen therapy is used to treat</vt:lpstr>
      <vt:lpstr>Preparation  </vt:lpstr>
      <vt:lpstr>Презентация PowerPoint</vt:lpstr>
      <vt:lpstr>Cautions For Oxygen Therapy</vt:lpstr>
      <vt:lpstr>Презентация PowerPoint</vt:lpstr>
      <vt:lpstr>Classification of Oxygen Delivery Systems</vt:lpstr>
      <vt:lpstr>Methods of oxygen administration: </vt:lpstr>
      <vt:lpstr>Nasal cannula </vt:lpstr>
      <vt:lpstr>Презентация PowerPoint</vt:lpstr>
      <vt:lpstr>Face mask</vt:lpstr>
      <vt:lpstr>The simple Oxygen mask</vt:lpstr>
      <vt:lpstr>The simple Oxygen mask</vt:lpstr>
      <vt:lpstr>The partial rebreather mask: </vt:lpstr>
      <vt:lpstr>The partial rebreather mask</vt:lpstr>
      <vt:lpstr>The non rebreather mask</vt:lpstr>
      <vt:lpstr>Venturi mask </vt:lpstr>
      <vt:lpstr>T-piece</vt:lpstr>
      <vt:lpstr> Side effect  &amp; complication of oxygen therapy  </vt:lpstr>
      <vt:lpstr>oxygen toxicity</vt:lpstr>
      <vt:lpstr>Презентация PowerPoint</vt:lpstr>
      <vt:lpstr>Evaluation: </vt:lpstr>
      <vt:lpstr>Documentation: </vt:lpstr>
      <vt:lpstr>O2 DELIVERY DEVICES</vt:lpstr>
      <vt:lpstr>Презентация PowerPoint</vt:lpstr>
    </vt:vector>
  </TitlesOfParts>
  <Company>***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***</dc:creator>
  <cp:lastModifiedBy>ismailmalkawi11@gmail.com</cp:lastModifiedBy>
  <cp:revision>49</cp:revision>
  <dcterms:created xsi:type="dcterms:W3CDTF">2008-11-02T06:59:54Z</dcterms:created>
  <dcterms:modified xsi:type="dcterms:W3CDTF">2019-08-28T18:53:47Z</dcterms:modified>
</cp:coreProperties>
</file>