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</p:sldMasterIdLst>
  <p:notesMasterIdLst>
    <p:notesMasterId r:id="rId21"/>
  </p:notesMasterIdLst>
  <p:sldIdLst>
    <p:sldId id="256" r:id="rId3"/>
    <p:sldId id="326" r:id="rId4"/>
    <p:sldId id="284" r:id="rId5"/>
    <p:sldId id="319" r:id="rId6"/>
    <p:sldId id="328" r:id="rId7"/>
    <p:sldId id="327" r:id="rId8"/>
    <p:sldId id="322" r:id="rId9"/>
    <p:sldId id="330" r:id="rId10"/>
    <p:sldId id="329" r:id="rId11"/>
    <p:sldId id="320" r:id="rId12"/>
    <p:sldId id="321" r:id="rId13"/>
    <p:sldId id="331" r:id="rId14"/>
    <p:sldId id="332" r:id="rId15"/>
    <p:sldId id="333" r:id="rId16"/>
    <p:sldId id="304" r:id="rId17"/>
    <p:sldId id="334" r:id="rId18"/>
    <p:sldId id="335" r:id="rId19"/>
    <p:sldId id="276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71" autoAdjust="0"/>
    <p:restoredTop sz="94671" autoAdjust="0"/>
  </p:normalViewPr>
  <p:slideViewPr>
    <p:cSldViewPr>
      <p:cViewPr>
        <p:scale>
          <a:sx n="70" d="100"/>
          <a:sy n="70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178EE6-E036-405C-A3B3-9C552B922447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9AE1B0-CE5E-4E41-9F93-2B5AF85E7D5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E1B0-CE5E-4E41-9F93-2B5AF85E7D59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922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48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8498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275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618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94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0907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324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844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792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4631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3502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506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25/04/1444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3735-2C0D-4807-AEF9-A79C6298696D}" type="datetimeFigureOut">
              <a:rPr lang="ar-EG" smtClean="0"/>
              <a:t>25/04/1444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85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176464" cy="55446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416824" cy="1052736"/>
          </a:xfrm>
        </p:spPr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DEVELOPMENT OF BLOOD VESSELS</a:t>
            </a:r>
            <a:endParaRPr lang="ar-SA" sz="3200" dirty="0">
              <a:solidFill>
                <a:schemeClr val="tx1"/>
              </a:solidFill>
              <a:effectLst/>
              <a:latin typeface="Algerian" panose="04020705040A02060702" pitchFamily="8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4104456" cy="5304706"/>
          </a:xfrm>
        </p:spPr>
        <p:txBody>
          <a:bodyPr>
            <a:normAutofit/>
          </a:bodyPr>
          <a:lstStyle/>
          <a:p>
            <a:pPr marL="82296" indent="0" algn="ctr" rtl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r>
              <a:rPr lang="en-US" sz="2400" dirty="0" smtClean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 rtl="0">
              <a:buNone/>
            </a:pPr>
            <a:r>
              <a:rPr lang="en-US" sz="2400" dirty="0" smtClean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sz="2400" dirty="0" smtClean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sz="2400" dirty="0" smtClean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400" dirty="0" smtClean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utah University</a:t>
            </a:r>
            <a:endParaRPr lang="ar-SA" sz="2400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25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Other changes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776864" cy="6309320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carotid duct: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dorsal aorta ( ) 3rd &amp; 4th arches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the carotid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arteries become straight</a:t>
            </a:r>
          </a:p>
          <a:p>
            <a:pPr marL="82296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Rt dorsal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aorta</a:t>
            </a:r>
          </a:p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 () 7th cervical intersegmental art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 with Lt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aorta.</a:t>
            </a:r>
          </a:p>
          <a:p>
            <a:pPr marL="82296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descend of heart from neck to thorax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elongation of carotid &amp; subclavian arteries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change in course of recurrent laryngeal N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(nerve supply &amp; hook around 6th arch)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hook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ductus arteriosus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(ligamentum arteriosum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hook around subclavian art due to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disappearance of distal segment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6th arch &amp; 5th arch </a:t>
            </a:r>
          </a:p>
          <a:p>
            <a:pPr marL="82296" indent="0" algn="l" rtl="0">
              <a:buNone/>
            </a:pPr>
            <a:endParaRPr lang="ar-E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2798826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4837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جامعة مؤتة\Integrated Modules\3- C V S\Images\4- Development\22aaa.jpg"/>
          <p:cNvPicPr>
            <a:picLocks noChangeAspect="1" noChangeArrowheads="1"/>
          </p:cNvPicPr>
          <p:nvPr/>
        </p:nvPicPr>
        <p:blipFill rotWithShape="1">
          <a:blip r:embed="rId2"/>
          <a:srcRect l="9907" t="3181" r="9907" b="9314"/>
          <a:stretch/>
        </p:blipFill>
        <p:spPr bwMode="auto">
          <a:xfrm>
            <a:off x="6804248" y="2636912"/>
            <a:ext cx="2232248" cy="208823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25144"/>
            <a:ext cx="2376264" cy="2016225"/>
          </a:xfrm>
          <a:prstGeom prst="rect">
            <a:avLst/>
          </a:prstGeom>
        </p:spPr>
      </p:pic>
      <p:pic>
        <p:nvPicPr>
          <p:cNvPr id="4" name="Picture 2" descr="D:\جامعة مؤتة\Integrated Modules\3- C V S\Images\4- Development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116632"/>
            <a:ext cx="3168352" cy="21602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ANOMALIES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776864" cy="6309320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ductus arteriosus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anomaly in great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vessels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 ( ) arch of aorta &amp; Lt pulmonary art.</a:t>
            </a:r>
          </a:p>
          <a:p>
            <a:pPr marL="82296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coarctation of aorta: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constriction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obliteration of aorta below origin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art.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l" rtl="0">
              <a:buNone/>
            </a:pP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Preductal: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proximal to the opening of ductus arteriosus. 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ductal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distal to the opening of ductus arteriosus. </a:t>
            </a:r>
          </a:p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 of aorta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distal part of the lt dorsal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aorta disappear &amp;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distal part of rt dorsal aorta persist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3744416" cy="2605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ANOMALIES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776864" cy="6309320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double arch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aorta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dorsal aorta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arches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 ring around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Trachea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dyspnea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Esophagus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dysphagia.</a:t>
            </a:r>
          </a:p>
          <a:p>
            <a:pPr marL="82296" indent="0" algn="l" rtl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abnormal r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subclavian art.</a:t>
            </a:r>
          </a:p>
          <a:p>
            <a:pPr algn="l" rt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rt. 4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arch &amp; adjoining part of rt dorsal aorta disappear</a:t>
            </a:r>
          </a:p>
          <a:p>
            <a:pPr algn="l" rtl="0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subclavian develop from 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7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intersegmental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&amp;distal part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aorta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ar-E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8884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22" y="1412776"/>
            <a:ext cx="4714286" cy="45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Common Dorsal aorta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920880" cy="6309320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fusion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dorsal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aortae from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4th thoracic till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 4th lumbar somite (segment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Branches:- </a:t>
            </a:r>
          </a:p>
          <a:p>
            <a:pPr marL="82296" indent="0" algn="l" rtl="0">
              <a:buNone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ventral splanchnic arteries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coeliac trunk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</a:p>
          <a:p>
            <a:pPr marL="82296" indent="0" algn="l" rtl="0">
              <a:buNone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lateral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splanchnic arteries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suprarenal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gonadal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93096"/>
            <a:ext cx="208823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Common Dorsal aorta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920880" cy="6309320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Branches:- </a:t>
            </a:r>
          </a:p>
          <a:p>
            <a:pPr marL="82296" indent="0" algn="l" rtl="0">
              <a:buNone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Intersegmental(somatic) 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arteries</a:t>
            </a:r>
          </a:p>
          <a:p>
            <a:pPr marL="82296" indent="0" algn="l" rtl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intersegmental arteries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pairs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upper 6 arteries disappear. 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7th cervical intersegmental artery: gives subclavian artery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Thoracic intersegmental arteries: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posterior intercostal and the subcostal arteries.</a:t>
            </a:r>
          </a:p>
          <a:p>
            <a:pPr marL="82296" indent="0" algn="l" rtl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Lumbar intersegmental arteries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lumbar arteries</a:t>
            </a:r>
          </a:p>
          <a:p>
            <a:pPr marL="82296" indent="0" algn="l" rtl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-Sacral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intersegmental arteries: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lateral sacral arteries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l" rtl="0">
              <a:buNone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umbilical arteries</a:t>
            </a:r>
            <a:endParaRPr lang="en-US" sz="2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26750"/>
            <a:ext cx="410445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CF9A39-4065-4377-92E3-7EF20C267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4236"/>
            <a:ext cx="3491880" cy="684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Fetal circulation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4752528" cy="6048672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l" rtl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saturated (oxygenated) blood: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Placenta---- lt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umbilical v. bypass liver through ductus venosus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 part enter liver to supply it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(mixed with deoxygenated blood of portal v</a:t>
            </a: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to IVC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(mixed with deoxygenated blood from L.L </a:t>
            </a: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trunk)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----Rt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atrium small part persist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(mixed with deoxygenated </a:t>
            </a: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head &amp; neck &amp; </a:t>
            </a:r>
            <a:r>
              <a:rPr lang="en-US" sz="2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valve of I.V.C to foramen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ovale -----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atrium -----Lt ventricle----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ascending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aorta-----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tissues (coronary &amp; carotid arteries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highly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oxygenated blood as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CF9A39-4065-4377-92E3-7EF20C267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000"/>
            <a:ext cx="2885912" cy="684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Fetal circulation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6120680" cy="6120680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unsaturated (deoxygenated) blood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head, neck &amp; upper limb----- SVC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 Rt atrium---- Rt ventricle as opening of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SVC face tricuspid valve------ pulmonary trunk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 ductus arteriosus due to high resistance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lung ------arch of aorta </a:t>
            </a: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(mixed with </a:t>
            </a:r>
          </a:p>
          <a:p>
            <a:pPr marL="82296" indent="0" algn="l" rtl="0">
              <a:buNone/>
            </a:pP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oxygenated blood from lt ventricle)</a:t>
            </a:r>
          </a:p>
          <a:p>
            <a:pPr marL="82296" indent="0" algn="l" rtl="0">
              <a:buNone/>
            </a:pP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descending aorta ----umbilical arteries---- placenta 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N.B: site of mixing of blood in fetal circulation: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in liver with blood of portal v.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in I.VC with blood from LL &amp; trunk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in Rt atrium with blood from head, neck,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in arch of aorta with blood from Rt ventricle</a:t>
            </a:r>
          </a:p>
        </p:txBody>
      </p:sp>
    </p:spTree>
    <p:extLst>
      <p:ext uri="{BB962C8B-B14F-4D97-AF65-F5344CB8AC3E}">
        <p14:creationId xmlns:p14="http://schemas.microsoft.com/office/powerpoint/2010/main" val="25141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CF9A39-4065-4377-92E3-7EF20C267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000"/>
            <a:ext cx="2597880" cy="550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Foetal</a:t>
            </a:r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circulation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776864" cy="6309320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circulatory changes after birth: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changes due to end of placental flow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start of pulmonary flow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functional closure of umbilical arteries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 umbilical ligaments fibrosis take 2 months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functional closure of</a:t>
            </a:r>
          </a:p>
          <a:p>
            <a:pPr marL="82296" indent="0" algn="l" rtl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 umbilical vein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 ligamentum teres of liver</a:t>
            </a:r>
          </a:p>
          <a:p>
            <a:pPr marL="82296" indent="0" algn="l" rtl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Ductus venosus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 ligamentum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venosum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fibrosis take 2 months 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functional closure of ductus arteriosus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 ligamentum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arteriosum fibrosis take 2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functional closure of foramen ovale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in Lt atrium due to pulmonary venous flow.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Fibrosis take 1 year</a:t>
            </a:r>
          </a:p>
          <a:p>
            <a:pPr marL="82296" indent="0" algn="l" rtl="0">
              <a:buNone/>
            </a:pPr>
            <a:endParaRPr lang="ar-E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ar-SA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2296" indent="0" algn="ctr">
              <a:buNone/>
            </a:pPr>
            <a:r>
              <a:rPr lang="en-US" sz="9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THANQ</a:t>
            </a:r>
            <a:endParaRPr lang="ar-SA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79732"/>
            <a:ext cx="3431292" cy="3361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0"/>
            <a:ext cx="3059832" cy="3356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AORTAE</a:t>
            </a:r>
            <a:endParaRPr lang="ar-EG" sz="2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76672"/>
            <a:ext cx="7920880" cy="638132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arteries that appear in the embryo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are the Rt &amp; Lt primitive aorta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l" rtl="0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continuous with the 2 heart tubes </a:t>
            </a:r>
          </a:p>
          <a:p>
            <a:pPr algn="l" rtl="0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folding each primitive aorta is divided into </a:t>
            </a:r>
          </a:p>
          <a:p>
            <a:pPr marL="82296" indent="0" algn="l" rtl="0">
              <a:buNone/>
            </a:pPr>
            <a:r>
              <a:rPr 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 dorsal aorta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foregut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 dorsal aortae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fuse together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4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thoracic till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lumbar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somite (segment)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single dorsal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aorta</a:t>
            </a:r>
          </a:p>
          <a:p>
            <a:pPr marL="82296" indent="0" algn="l" rtl="0">
              <a:buNone/>
            </a:pPr>
            <a:r>
              <a:rPr lang="en-US" sz="2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-ventral aorta </a:t>
            </a:r>
            <a:endParaRPr lang="en-US" sz="2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ventral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foregut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 ventral aortae fuse together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aortic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 that has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stem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truncus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arteriosus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horns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3779912" cy="3140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347864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Aortic arches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890080" cy="6237312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ar-JO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development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pharyngeal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arches each arch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cranial 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artery, these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arteries are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arches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arteries arise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aortic sac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pass through pharyngeal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arches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aortae.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develop one after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cranio-caudally, 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is the 1st to appear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cranial, 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is the last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is mot caudal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Aortic arches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776864" cy="6309320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 except a small part that share in formation of the maxillary artery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a small part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form the stapedial artery (caroticotympanic artery)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41764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848871" cy="6552728"/>
          </a:xfrm>
        </p:spPr>
      </p:pic>
    </p:spTree>
    <p:extLst>
      <p:ext uri="{BB962C8B-B14F-4D97-AF65-F5344CB8AC3E}">
        <p14:creationId xmlns:p14="http://schemas.microsoft.com/office/powerpoint/2010/main" val="9452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Aortic arches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992888" cy="6309320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3rd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gives the common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ext. &amp; int. carotids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carotid arise as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middle of 3rd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arch  gives the common carotid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Distal      part of the arch gives the proximal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int. carotid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int. carotid: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from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Distal part of the 3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segment of the dorsal aorta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cranial to 3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36724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0"/>
            <a:ext cx="3563888" cy="4869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Aortic arches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6840760" cy="6309320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4th arch: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proximal part of  the rt. Subclavian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Rt subclavian: develop from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rt. 4th arch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rt. dorsal aorta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rt. 7th cervical inter segmental art. 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share in formation of 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Part of arch of aorta from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lt. CCA to lt. subclavian art.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N.B: Lt subclavian: develop from 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7th cervical inter segmental art.  </a:t>
            </a:r>
          </a:p>
        </p:txBody>
      </p:sp>
    </p:spTree>
    <p:extLst>
      <p:ext uri="{BB962C8B-B14F-4D97-AF65-F5344CB8AC3E}">
        <p14:creationId xmlns:p14="http://schemas.microsoft.com/office/powerpoint/2010/main" val="29775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Aortic arches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6840760" cy="6309320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N.B.:- the arch of aorta develops from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proximal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of aortic sac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part: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lt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aortic sac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distal part: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lt 4th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arch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&amp; lt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aorta </a:t>
            </a:r>
          </a:p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N.B.:- Fate of the aortic sac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stem 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proximal part of the aortic arch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left horn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middle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aortic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horn</a:t>
            </a:r>
          </a:p>
          <a:p>
            <a:pPr marL="82296" indent="0" algn="l" rtl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Brachiocephalic artery</a:t>
            </a:r>
          </a:p>
          <a:p>
            <a:pPr marL="82296" indent="0" algn="l" rtl="0">
              <a:buNone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5th arch: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330756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34196"/>
            <a:ext cx="3635896" cy="486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Aortic arches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72"/>
            <a:ext cx="7776864" cy="6381328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l" rtl="0">
              <a:buNone/>
            </a:pP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arch: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branch arises from middle of arch  to the developing lung bud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pulmonary art.: develop from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Proximal part of the 6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arch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pulmonary br.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 distal to pulmonary branch: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disappear</a:t>
            </a:r>
          </a:p>
          <a:p>
            <a:pPr marL="82296" indent="0" algn="l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gives the ductus arteriosus which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will be fibrosed to be</a:t>
            </a:r>
          </a:p>
          <a:p>
            <a:pPr marL="82296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the ligamentum arteriosum </a:t>
            </a:r>
          </a:p>
        </p:txBody>
      </p:sp>
    </p:spTree>
    <p:extLst>
      <p:ext uri="{BB962C8B-B14F-4D97-AF65-F5344CB8AC3E}">
        <p14:creationId xmlns:p14="http://schemas.microsoft.com/office/powerpoint/2010/main" val="3585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4954</TotalTime>
  <Words>1204</Words>
  <Application>Microsoft Office PowerPoint</Application>
  <PresentationFormat>On-screen Show (4:3)</PresentationFormat>
  <Paragraphs>192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Solstice</vt:lpstr>
      <vt:lpstr>Custom Design</vt:lpstr>
      <vt:lpstr>   DEVELOPMENT OF BLOOD VESSELS</vt:lpstr>
      <vt:lpstr>AORTAE</vt:lpstr>
      <vt:lpstr>Aortic arches</vt:lpstr>
      <vt:lpstr>Aortic arches</vt:lpstr>
      <vt:lpstr>PowerPoint Presentation</vt:lpstr>
      <vt:lpstr>Aortic arches</vt:lpstr>
      <vt:lpstr>Aortic arches</vt:lpstr>
      <vt:lpstr>Aortic arches</vt:lpstr>
      <vt:lpstr>Aortic arches</vt:lpstr>
      <vt:lpstr>Other changes</vt:lpstr>
      <vt:lpstr>ANOMALIES</vt:lpstr>
      <vt:lpstr>ANOMALIES</vt:lpstr>
      <vt:lpstr>Common Dorsal aorta</vt:lpstr>
      <vt:lpstr>Common Dorsal aorta</vt:lpstr>
      <vt:lpstr>Fetal circulation</vt:lpstr>
      <vt:lpstr>Fetal circulation</vt:lpstr>
      <vt:lpstr>Foetal circulation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PBASSSESSMENT</dc:title>
  <dc:creator>Lenovo</dc:creator>
  <cp:lastModifiedBy>A SDF</cp:lastModifiedBy>
  <cp:revision>193</cp:revision>
  <dcterms:created xsi:type="dcterms:W3CDTF">2014-04-13T18:13:04Z</dcterms:created>
  <dcterms:modified xsi:type="dcterms:W3CDTF">2022-11-19T15:27:21Z</dcterms:modified>
</cp:coreProperties>
</file>