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2" r:id="rId3"/>
    <p:sldMasterId id="2147483738" r:id="rId4"/>
    <p:sldMasterId id="2147483750" r:id="rId5"/>
    <p:sldMasterId id="2147483768" r:id="rId6"/>
    <p:sldMasterId id="2147483781" r:id="rId7"/>
  </p:sldMasterIdLst>
  <p:notesMasterIdLst>
    <p:notesMasterId r:id="rId42"/>
  </p:notesMasterIdLst>
  <p:sldIdLst>
    <p:sldId id="581" r:id="rId8"/>
    <p:sldId id="596" r:id="rId9"/>
    <p:sldId id="595" r:id="rId10"/>
    <p:sldId id="277" r:id="rId11"/>
    <p:sldId id="440" r:id="rId12"/>
    <p:sldId id="301" r:id="rId13"/>
    <p:sldId id="593" r:id="rId14"/>
    <p:sldId id="453" r:id="rId15"/>
    <p:sldId id="449" r:id="rId16"/>
    <p:sldId id="592" r:id="rId17"/>
    <p:sldId id="451" r:id="rId18"/>
    <p:sldId id="302" r:id="rId19"/>
    <p:sldId id="445" r:id="rId20"/>
    <p:sldId id="356" r:id="rId21"/>
    <p:sldId id="357" r:id="rId22"/>
    <p:sldId id="359" r:id="rId23"/>
    <p:sldId id="274" r:id="rId24"/>
    <p:sldId id="594" r:id="rId25"/>
    <p:sldId id="597" r:id="rId26"/>
    <p:sldId id="386" r:id="rId27"/>
    <p:sldId id="598" r:id="rId28"/>
    <p:sldId id="599" r:id="rId29"/>
    <p:sldId id="414" r:id="rId30"/>
    <p:sldId id="600" r:id="rId31"/>
    <p:sldId id="601" r:id="rId32"/>
    <p:sldId id="459" r:id="rId33"/>
    <p:sldId id="461" r:id="rId34"/>
    <p:sldId id="462" r:id="rId35"/>
    <p:sldId id="463" r:id="rId36"/>
    <p:sldId id="465" r:id="rId37"/>
    <p:sldId id="466" r:id="rId38"/>
    <p:sldId id="469" r:id="rId39"/>
    <p:sldId id="479" r:id="rId40"/>
    <p:sldId id="49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XRKnp2WaJoATuoLF3krOVw==" hashData="Vew/dDTjUuXhd6Laz9sIQCHmyVGzOA3p7tP8n8OCEH7+97TdfKQkPBDrr468Pfk0H02qlRct9DJV8BcxwsbW8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9F8EF-1377-492F-922C-188E2797421D}" type="datetimeFigureOut">
              <a:rPr lang="en-US" smtClean="0"/>
              <a:t>01-Mar-20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0BDC9-3645-4A13-B5CB-E011F7E45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19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>
            <a:extLst>
              <a:ext uri="{FF2B5EF4-FFF2-40B4-BE49-F238E27FC236}">
                <a16:creationId xmlns:a16="http://schemas.microsoft.com/office/drawing/2014/main" id="{67BABA53-BD72-422C-84D1-F5C26A5EE7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>
            <a:extLst>
              <a:ext uri="{FF2B5EF4-FFF2-40B4-BE49-F238E27FC236}">
                <a16:creationId xmlns:a16="http://schemas.microsoft.com/office/drawing/2014/main" id="{C0A4E0AE-AA63-4FC8-ADAF-28E79B4C8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142340" name="Slide Number Placeholder 3">
            <a:extLst>
              <a:ext uri="{FF2B5EF4-FFF2-40B4-BE49-F238E27FC236}">
                <a16:creationId xmlns:a16="http://schemas.microsoft.com/office/drawing/2014/main" id="{9598A202-AFF2-4795-A81E-13D83D7F18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204403-9005-4641-977E-FBA7FF5ECF5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480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>
            <a:extLst>
              <a:ext uri="{FF2B5EF4-FFF2-40B4-BE49-F238E27FC236}">
                <a16:creationId xmlns:a16="http://schemas.microsoft.com/office/drawing/2014/main" id="{2DA78EDF-B712-4EC8-804B-E22B053034D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>
            <a:extLst>
              <a:ext uri="{FF2B5EF4-FFF2-40B4-BE49-F238E27FC236}">
                <a16:creationId xmlns:a16="http://schemas.microsoft.com/office/drawing/2014/main" id="{04A6F17A-B97C-4635-A3A2-14301BF1E3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97284" name="Slide Number Placeholder 3">
            <a:extLst>
              <a:ext uri="{FF2B5EF4-FFF2-40B4-BE49-F238E27FC236}">
                <a16:creationId xmlns:a16="http://schemas.microsoft.com/office/drawing/2014/main" id="{2059856B-5D43-4E9F-8CB7-A09EE71526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57B400-6BF6-462A-828F-8AD828B553B3}" type="slidenum">
              <a:rPr kumimoji="0" lang="ar-S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ar-S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>
            <a:extLst>
              <a:ext uri="{FF2B5EF4-FFF2-40B4-BE49-F238E27FC236}">
                <a16:creationId xmlns:a16="http://schemas.microsoft.com/office/drawing/2014/main" id="{BDDB2DD5-3E80-445A-AC0D-1B5C9245FD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>
            <a:extLst>
              <a:ext uri="{FF2B5EF4-FFF2-40B4-BE49-F238E27FC236}">
                <a16:creationId xmlns:a16="http://schemas.microsoft.com/office/drawing/2014/main" id="{5F1A4E5B-0A55-4991-8265-6A38C71FC8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98308" name="Slide Number Placeholder 3">
            <a:extLst>
              <a:ext uri="{FF2B5EF4-FFF2-40B4-BE49-F238E27FC236}">
                <a16:creationId xmlns:a16="http://schemas.microsoft.com/office/drawing/2014/main" id="{89137A51-C356-479B-B497-88D2A7DF5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99012A-FF33-4A76-A14B-6EAB4BE3EA57}" type="slidenum">
              <a:rPr kumimoji="0" lang="ar-S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ar-S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>
            <a:extLst>
              <a:ext uri="{FF2B5EF4-FFF2-40B4-BE49-F238E27FC236}">
                <a16:creationId xmlns:a16="http://schemas.microsoft.com/office/drawing/2014/main" id="{0D3F9B6B-FC7E-485B-84FF-68272D7B24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>
            <a:extLst>
              <a:ext uri="{FF2B5EF4-FFF2-40B4-BE49-F238E27FC236}">
                <a16:creationId xmlns:a16="http://schemas.microsoft.com/office/drawing/2014/main" id="{4D54719D-CE2B-4E3E-894D-3024BDEBF2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103428" name="Slide Number Placeholder 3">
            <a:extLst>
              <a:ext uri="{FF2B5EF4-FFF2-40B4-BE49-F238E27FC236}">
                <a16:creationId xmlns:a16="http://schemas.microsoft.com/office/drawing/2014/main" id="{08D8E1B2-B507-447C-BF86-C75E478FA2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D9DEF-EF69-4D53-9492-942877DC98B4}" type="slidenum">
              <a:rPr kumimoji="0" lang="ar-S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ar-S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>
            <a:extLst>
              <a:ext uri="{FF2B5EF4-FFF2-40B4-BE49-F238E27FC236}">
                <a16:creationId xmlns:a16="http://schemas.microsoft.com/office/drawing/2014/main" id="{A0FA4DE1-4E12-4599-B189-3E00BED217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>
            <a:extLst>
              <a:ext uri="{FF2B5EF4-FFF2-40B4-BE49-F238E27FC236}">
                <a16:creationId xmlns:a16="http://schemas.microsoft.com/office/drawing/2014/main" id="{92689EE8-DE68-41EE-A724-873C4394A9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104452" name="Slide Number Placeholder 3">
            <a:extLst>
              <a:ext uri="{FF2B5EF4-FFF2-40B4-BE49-F238E27FC236}">
                <a16:creationId xmlns:a16="http://schemas.microsoft.com/office/drawing/2014/main" id="{03303E77-1CD9-4C5E-8988-755D8D4A87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7E5DB9-1B73-46FA-959A-E4EAAA596C83}" type="slidenum">
              <a:rPr kumimoji="0" lang="ar-S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ar-S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>
            <a:extLst>
              <a:ext uri="{FF2B5EF4-FFF2-40B4-BE49-F238E27FC236}">
                <a16:creationId xmlns:a16="http://schemas.microsoft.com/office/drawing/2014/main" id="{C51D27B0-0A17-4CAB-9438-2FD3F4E013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>
            <a:extLst>
              <a:ext uri="{FF2B5EF4-FFF2-40B4-BE49-F238E27FC236}">
                <a16:creationId xmlns:a16="http://schemas.microsoft.com/office/drawing/2014/main" id="{E66DF0A2-1667-4731-8CD4-1D6F4CC4BB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105476" name="Slide Number Placeholder 3">
            <a:extLst>
              <a:ext uri="{FF2B5EF4-FFF2-40B4-BE49-F238E27FC236}">
                <a16:creationId xmlns:a16="http://schemas.microsoft.com/office/drawing/2014/main" id="{EFFABF5A-581A-47AE-9E6E-D41FF0C6C3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384C2C-1DC0-4E31-9C9F-D17EBD4EB94C}" type="slidenum">
              <a:rPr kumimoji="0" lang="ar-S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ar-S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>
            <a:extLst>
              <a:ext uri="{FF2B5EF4-FFF2-40B4-BE49-F238E27FC236}">
                <a16:creationId xmlns:a16="http://schemas.microsoft.com/office/drawing/2014/main" id="{A44F48E6-BA62-4D0C-93A8-AEFB2895D2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>
            <a:extLst>
              <a:ext uri="{FF2B5EF4-FFF2-40B4-BE49-F238E27FC236}">
                <a16:creationId xmlns:a16="http://schemas.microsoft.com/office/drawing/2014/main" id="{1FA7D0E3-0FE1-4BAF-8393-2FE8B3891E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107524" name="Slide Number Placeholder 3">
            <a:extLst>
              <a:ext uri="{FF2B5EF4-FFF2-40B4-BE49-F238E27FC236}">
                <a16:creationId xmlns:a16="http://schemas.microsoft.com/office/drawing/2014/main" id="{0EBAABE6-5D89-416A-936E-F341D0980C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D1B982-7C3F-4C5D-A8D2-8023D092392F}" type="slidenum">
              <a:rPr kumimoji="0" lang="ar-S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ar-S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>
            <a:extLst>
              <a:ext uri="{FF2B5EF4-FFF2-40B4-BE49-F238E27FC236}">
                <a16:creationId xmlns:a16="http://schemas.microsoft.com/office/drawing/2014/main" id="{67BABA53-BD72-422C-84D1-F5C26A5EE7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>
            <a:extLst>
              <a:ext uri="{FF2B5EF4-FFF2-40B4-BE49-F238E27FC236}">
                <a16:creationId xmlns:a16="http://schemas.microsoft.com/office/drawing/2014/main" id="{C0A4E0AE-AA63-4FC8-ADAF-28E79B4C8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142340" name="Slide Number Placeholder 3">
            <a:extLst>
              <a:ext uri="{FF2B5EF4-FFF2-40B4-BE49-F238E27FC236}">
                <a16:creationId xmlns:a16="http://schemas.microsoft.com/office/drawing/2014/main" id="{9598A202-AFF2-4795-A81E-13D83D7F18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204403-9005-4641-977E-FBA7FF5ECF5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377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>
            <a:extLst>
              <a:ext uri="{FF2B5EF4-FFF2-40B4-BE49-F238E27FC236}">
                <a16:creationId xmlns:a16="http://schemas.microsoft.com/office/drawing/2014/main" id="{9EEFEDBB-3550-47BD-8070-A0820B676D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>
            <a:extLst>
              <a:ext uri="{FF2B5EF4-FFF2-40B4-BE49-F238E27FC236}">
                <a16:creationId xmlns:a16="http://schemas.microsoft.com/office/drawing/2014/main" id="{0633023A-7293-4150-823A-2B2AEF4E67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110596" name="Slide Number Placeholder 3">
            <a:extLst>
              <a:ext uri="{FF2B5EF4-FFF2-40B4-BE49-F238E27FC236}">
                <a16:creationId xmlns:a16="http://schemas.microsoft.com/office/drawing/2014/main" id="{4D0D099E-B6D6-4E9E-AC00-B697254406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57A0C2-F315-4976-BAD5-F91E58917114}" type="slidenum">
              <a:rPr kumimoji="0" lang="ar-S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ar-S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>
            <a:extLst>
              <a:ext uri="{FF2B5EF4-FFF2-40B4-BE49-F238E27FC236}">
                <a16:creationId xmlns:a16="http://schemas.microsoft.com/office/drawing/2014/main" id="{67BABA53-BD72-422C-84D1-F5C26A5EE7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>
            <a:extLst>
              <a:ext uri="{FF2B5EF4-FFF2-40B4-BE49-F238E27FC236}">
                <a16:creationId xmlns:a16="http://schemas.microsoft.com/office/drawing/2014/main" id="{C0A4E0AE-AA63-4FC8-ADAF-28E79B4C8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142340" name="Slide Number Placeholder 3">
            <a:extLst>
              <a:ext uri="{FF2B5EF4-FFF2-40B4-BE49-F238E27FC236}">
                <a16:creationId xmlns:a16="http://schemas.microsoft.com/office/drawing/2014/main" id="{9598A202-AFF2-4795-A81E-13D83D7F18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204403-9005-4641-977E-FBA7FF5ECF5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1264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>
            <a:extLst>
              <a:ext uri="{FF2B5EF4-FFF2-40B4-BE49-F238E27FC236}">
                <a16:creationId xmlns:a16="http://schemas.microsoft.com/office/drawing/2014/main" id="{FF6F12AC-ED05-4DD4-B342-B1D38850F1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>
            <a:extLst>
              <a:ext uri="{FF2B5EF4-FFF2-40B4-BE49-F238E27FC236}">
                <a16:creationId xmlns:a16="http://schemas.microsoft.com/office/drawing/2014/main" id="{6C6CB425-268D-42DE-9E3A-CAD9B8D712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r>
              <a:rPr lang="en-US" altLang="en-US"/>
              <a:t>About the time the morula enters the uterine cavity, fluid begins to penetrate through the zona pellucida into the intercellular spaces of the inner cell mass</a:t>
            </a:r>
            <a:endParaRPr lang="ar-SA" altLang="en-US"/>
          </a:p>
        </p:txBody>
      </p:sp>
      <p:sp>
        <p:nvSpPr>
          <p:cNvPr id="118788" name="Slide Number Placeholder 3">
            <a:extLst>
              <a:ext uri="{FF2B5EF4-FFF2-40B4-BE49-F238E27FC236}">
                <a16:creationId xmlns:a16="http://schemas.microsoft.com/office/drawing/2014/main" id="{BAC410C2-32A6-44AF-89EF-99F4C91136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CF26CD-1CB8-46E3-AD05-11D40CC7BFEF}" type="slidenum">
              <a:rPr kumimoji="0" lang="ar-S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ar-S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>
            <a:extLst>
              <a:ext uri="{FF2B5EF4-FFF2-40B4-BE49-F238E27FC236}">
                <a16:creationId xmlns:a16="http://schemas.microsoft.com/office/drawing/2014/main" id="{67BABA53-BD72-422C-84D1-F5C26A5EE7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>
            <a:extLst>
              <a:ext uri="{FF2B5EF4-FFF2-40B4-BE49-F238E27FC236}">
                <a16:creationId xmlns:a16="http://schemas.microsoft.com/office/drawing/2014/main" id="{C0A4E0AE-AA63-4FC8-ADAF-28E79B4C8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142340" name="Slide Number Placeholder 3">
            <a:extLst>
              <a:ext uri="{FF2B5EF4-FFF2-40B4-BE49-F238E27FC236}">
                <a16:creationId xmlns:a16="http://schemas.microsoft.com/office/drawing/2014/main" id="{9598A202-AFF2-4795-A81E-13D83D7F18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204403-9005-4641-977E-FBA7FF5ECF5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9001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>
            <a:extLst>
              <a:ext uri="{FF2B5EF4-FFF2-40B4-BE49-F238E27FC236}">
                <a16:creationId xmlns:a16="http://schemas.microsoft.com/office/drawing/2014/main" id="{67BABA53-BD72-422C-84D1-F5C26A5EE7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>
            <a:extLst>
              <a:ext uri="{FF2B5EF4-FFF2-40B4-BE49-F238E27FC236}">
                <a16:creationId xmlns:a16="http://schemas.microsoft.com/office/drawing/2014/main" id="{C0A4E0AE-AA63-4FC8-ADAF-28E79B4C8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142340" name="Slide Number Placeholder 3">
            <a:extLst>
              <a:ext uri="{FF2B5EF4-FFF2-40B4-BE49-F238E27FC236}">
                <a16:creationId xmlns:a16="http://schemas.microsoft.com/office/drawing/2014/main" id="{9598A202-AFF2-4795-A81E-13D83D7F18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204403-9005-4641-977E-FBA7FF5ECF5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8639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>
            <a:extLst>
              <a:ext uri="{FF2B5EF4-FFF2-40B4-BE49-F238E27FC236}">
                <a16:creationId xmlns:a16="http://schemas.microsoft.com/office/drawing/2014/main" id="{D7353DBE-0636-4474-AE9F-9BD6C604F5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>
            <a:extLst>
              <a:ext uri="{FF2B5EF4-FFF2-40B4-BE49-F238E27FC236}">
                <a16:creationId xmlns:a16="http://schemas.microsoft.com/office/drawing/2014/main" id="{B8D2E61C-0616-4C5C-B4CC-70D54D7990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124932" name="Slide Number Placeholder 3">
            <a:extLst>
              <a:ext uri="{FF2B5EF4-FFF2-40B4-BE49-F238E27FC236}">
                <a16:creationId xmlns:a16="http://schemas.microsoft.com/office/drawing/2014/main" id="{8F986425-937D-4512-B0AA-E3A9719A35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0FA307-A3BF-4338-A3B2-D0B1DE9F5B7A}" type="slidenum">
              <a:rPr kumimoji="0" lang="ar-S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ar-S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>
            <a:extLst>
              <a:ext uri="{FF2B5EF4-FFF2-40B4-BE49-F238E27FC236}">
                <a16:creationId xmlns:a16="http://schemas.microsoft.com/office/drawing/2014/main" id="{93D8B9A1-EA4B-44A5-96CC-C377CEE464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>
            <a:extLst>
              <a:ext uri="{FF2B5EF4-FFF2-40B4-BE49-F238E27FC236}">
                <a16:creationId xmlns:a16="http://schemas.microsoft.com/office/drawing/2014/main" id="{1FBCC32E-342D-455E-AA09-9D752D8766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128004" name="Slide Number Placeholder 3">
            <a:extLst>
              <a:ext uri="{FF2B5EF4-FFF2-40B4-BE49-F238E27FC236}">
                <a16:creationId xmlns:a16="http://schemas.microsoft.com/office/drawing/2014/main" id="{3D5391F3-7BC2-428C-8CD4-92852CB2C9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4DC122-8F39-4532-AD36-416319397D19}" type="slidenum">
              <a:rPr kumimoji="0" lang="ar-S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ar-S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>
            <a:extLst>
              <a:ext uri="{FF2B5EF4-FFF2-40B4-BE49-F238E27FC236}">
                <a16:creationId xmlns:a16="http://schemas.microsoft.com/office/drawing/2014/main" id="{59F3B01B-C586-404A-BEBF-F11EDD04A4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>
            <a:extLst>
              <a:ext uri="{FF2B5EF4-FFF2-40B4-BE49-F238E27FC236}">
                <a16:creationId xmlns:a16="http://schemas.microsoft.com/office/drawing/2014/main" id="{81AB6268-6609-43B2-BE1B-FA5C8214BB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ar-EG" altLang="en-US"/>
          </a:p>
        </p:txBody>
      </p:sp>
      <p:sp>
        <p:nvSpPr>
          <p:cNvPr id="129028" name="Slide Number Placeholder 3">
            <a:extLst>
              <a:ext uri="{FF2B5EF4-FFF2-40B4-BE49-F238E27FC236}">
                <a16:creationId xmlns:a16="http://schemas.microsoft.com/office/drawing/2014/main" id="{BAA3D3CD-1BF9-4C9B-B396-5AC18E4A0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BD19B0-B6F7-4BF9-B43A-4FF9E7D5EDA9}" type="slidenum">
              <a:rPr kumimoji="0" lang="ar-S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ar-S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>
            <a:extLst>
              <a:ext uri="{FF2B5EF4-FFF2-40B4-BE49-F238E27FC236}">
                <a16:creationId xmlns:a16="http://schemas.microsoft.com/office/drawing/2014/main" id="{DCE233BE-674A-4158-B05D-0FC66DA71E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>
            <a:extLst>
              <a:ext uri="{FF2B5EF4-FFF2-40B4-BE49-F238E27FC236}">
                <a16:creationId xmlns:a16="http://schemas.microsoft.com/office/drawing/2014/main" id="{8ED5A18D-4AFE-4084-97AE-490A8EEE21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130052" name="Slide Number Placeholder 3">
            <a:extLst>
              <a:ext uri="{FF2B5EF4-FFF2-40B4-BE49-F238E27FC236}">
                <a16:creationId xmlns:a16="http://schemas.microsoft.com/office/drawing/2014/main" id="{508B6ABB-D4AA-4CAC-86AA-BCA90810E4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BEC734-1FE5-488C-86FD-54D37B8A339D}" type="slidenum">
              <a:rPr kumimoji="0" lang="ar-S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ar-S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>
            <a:extLst>
              <a:ext uri="{FF2B5EF4-FFF2-40B4-BE49-F238E27FC236}">
                <a16:creationId xmlns:a16="http://schemas.microsoft.com/office/drawing/2014/main" id="{3F9C8179-9ADC-4D9F-B7A4-87B610522D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>
            <a:extLst>
              <a:ext uri="{FF2B5EF4-FFF2-40B4-BE49-F238E27FC236}">
                <a16:creationId xmlns:a16="http://schemas.microsoft.com/office/drawing/2014/main" id="{07CBA225-88DB-4E71-8BB2-BFAB31B86B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132100" name="Slide Number Placeholder 3">
            <a:extLst>
              <a:ext uri="{FF2B5EF4-FFF2-40B4-BE49-F238E27FC236}">
                <a16:creationId xmlns:a16="http://schemas.microsoft.com/office/drawing/2014/main" id="{0606EE85-281B-43A1-A264-006D027A9A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CD87B4-3FA8-4272-AB61-4483BB8801BA}" type="slidenum">
              <a:rPr kumimoji="0" lang="ar-S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ar-S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>
            <a:extLst>
              <a:ext uri="{FF2B5EF4-FFF2-40B4-BE49-F238E27FC236}">
                <a16:creationId xmlns:a16="http://schemas.microsoft.com/office/drawing/2014/main" id="{4E6E73A7-B816-458B-9950-7BE551B845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>
            <a:extLst>
              <a:ext uri="{FF2B5EF4-FFF2-40B4-BE49-F238E27FC236}">
                <a16:creationId xmlns:a16="http://schemas.microsoft.com/office/drawing/2014/main" id="{12E38FD2-A3D2-4301-9803-D21AFDD6C2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133124" name="Slide Number Placeholder 3">
            <a:extLst>
              <a:ext uri="{FF2B5EF4-FFF2-40B4-BE49-F238E27FC236}">
                <a16:creationId xmlns:a16="http://schemas.microsoft.com/office/drawing/2014/main" id="{0918EDD3-4610-4415-8C97-2D1490B0F4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57C837-988B-4D11-AD05-36D03A5C72F5}" type="slidenum">
              <a:rPr kumimoji="0" lang="ar-S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ar-S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>
            <a:extLst>
              <a:ext uri="{FF2B5EF4-FFF2-40B4-BE49-F238E27FC236}">
                <a16:creationId xmlns:a16="http://schemas.microsoft.com/office/drawing/2014/main" id="{9555199E-03E4-445D-87AB-1729DBC726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>
            <a:extLst>
              <a:ext uri="{FF2B5EF4-FFF2-40B4-BE49-F238E27FC236}">
                <a16:creationId xmlns:a16="http://schemas.microsoft.com/office/drawing/2014/main" id="{38FF9F9B-8324-4147-B93D-045209FF89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136196" name="Slide Number Placeholder 3">
            <a:extLst>
              <a:ext uri="{FF2B5EF4-FFF2-40B4-BE49-F238E27FC236}">
                <a16:creationId xmlns:a16="http://schemas.microsoft.com/office/drawing/2014/main" id="{18FCF8A6-024F-473E-9B4D-498938C534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807B35-30D1-4493-9F9E-3488708A20CA}" type="slidenum">
              <a:rPr kumimoji="0" lang="ar-S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ar-S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>
            <a:extLst>
              <a:ext uri="{FF2B5EF4-FFF2-40B4-BE49-F238E27FC236}">
                <a16:creationId xmlns:a16="http://schemas.microsoft.com/office/drawing/2014/main" id="{853C49D4-85E8-4474-850B-A56777F528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es Placeholder 2">
            <a:extLst>
              <a:ext uri="{FF2B5EF4-FFF2-40B4-BE49-F238E27FC236}">
                <a16:creationId xmlns:a16="http://schemas.microsoft.com/office/drawing/2014/main" id="{B049A0AE-73DC-4491-BEF4-112DF95354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138244" name="Slide Number Placeholder 3">
            <a:extLst>
              <a:ext uri="{FF2B5EF4-FFF2-40B4-BE49-F238E27FC236}">
                <a16:creationId xmlns:a16="http://schemas.microsoft.com/office/drawing/2014/main" id="{8C9B1479-CD82-40D3-90D7-067CB99280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029E88-A6D4-4D7B-9A79-3D925C2535A3}" type="slidenum">
              <a:rPr kumimoji="0" lang="ar-S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ar-S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>
            <a:extLst>
              <a:ext uri="{FF2B5EF4-FFF2-40B4-BE49-F238E27FC236}">
                <a16:creationId xmlns:a16="http://schemas.microsoft.com/office/drawing/2014/main" id="{8206770A-707F-42E7-A275-BEE09D619C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Notes Placeholder 2">
            <a:extLst>
              <a:ext uri="{FF2B5EF4-FFF2-40B4-BE49-F238E27FC236}">
                <a16:creationId xmlns:a16="http://schemas.microsoft.com/office/drawing/2014/main" id="{992D0F27-ED46-47DF-BB64-480774BA2C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179204" name="Slide Number Placeholder 3">
            <a:extLst>
              <a:ext uri="{FF2B5EF4-FFF2-40B4-BE49-F238E27FC236}">
                <a16:creationId xmlns:a16="http://schemas.microsoft.com/office/drawing/2014/main" id="{C521639B-E5C2-4422-A317-1C0765D56A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6956EE-C78D-413C-94D8-7A78A5C1A5B1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ar-EG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422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63FBA5B6-485E-473D-AC29-8402C7F40F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13D2EC90-00A7-4F32-893C-16BF7F961A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 dirty="0"/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32F7B382-A35E-4907-A6F7-119A3474CD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5CD39F-0371-4763-B570-92D65F486C3F}" type="slidenum">
              <a:rPr kumimoji="0" lang="ar-S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ar-S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3ED01CE7-C270-4654-9759-311FE3D75A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63B7210B-CC8A-43BC-A2A9-67A1726403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39FAD830-6AF7-4232-81D1-F9CE4DF0DC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89C59D-C6BF-45AF-8C3A-ADEFE001CACD}" type="slidenum">
              <a:rPr kumimoji="0" lang="ar-S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ar-S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>
            <a:extLst>
              <a:ext uri="{FF2B5EF4-FFF2-40B4-BE49-F238E27FC236}">
                <a16:creationId xmlns:a16="http://schemas.microsoft.com/office/drawing/2014/main" id="{3BBE5044-41FD-4356-9677-2A166022F82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>
            <a:extLst>
              <a:ext uri="{FF2B5EF4-FFF2-40B4-BE49-F238E27FC236}">
                <a16:creationId xmlns:a16="http://schemas.microsoft.com/office/drawing/2014/main" id="{486B84C0-3A73-467D-A622-37C558C20E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ar-SA" altLang="en-US"/>
          </a:p>
        </p:txBody>
      </p:sp>
      <p:sp>
        <p:nvSpPr>
          <p:cNvPr id="91140" name="Slide Number Placeholder 3">
            <a:extLst>
              <a:ext uri="{FF2B5EF4-FFF2-40B4-BE49-F238E27FC236}">
                <a16:creationId xmlns:a16="http://schemas.microsoft.com/office/drawing/2014/main" id="{2576550F-3550-45BB-BAAD-8C9F03C9E8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40FCF3-7AAC-43A9-B461-D4AB4CD23015}" type="slidenum">
              <a:rPr kumimoji="0" lang="ar-S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ar-S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D38D3136-26B6-42B2-B4AA-F23D7BCDD5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id="{3B1B7184-58DD-467D-A6C7-461EFC547D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5FEB8FA5-4E0C-4A16-B6F9-671F7798CC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0F0946-6216-4EDC-BC9B-2820C28F284E}" type="slidenum">
              <a:rPr kumimoji="0" lang="ar-S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ar-S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60AA1B3B-B9EC-464F-A35F-D96202257B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44B44161-D3D8-4E6B-88F5-0BAAD6BBF4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11A96D10-88FA-4E7E-8E2A-6C9CC11C0B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9C6B8B-682E-4009-B7CC-3482A2092022}" type="slidenum">
              <a:rPr kumimoji="0" lang="ar-S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ar-S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>
            <a:extLst>
              <a:ext uri="{FF2B5EF4-FFF2-40B4-BE49-F238E27FC236}">
                <a16:creationId xmlns:a16="http://schemas.microsoft.com/office/drawing/2014/main" id="{F9A00501-3DD3-4261-9488-5B0CA10935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7B3CE1-4A3C-4DC0-91E2-5AE3EB394F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algn="just" rtl="0" eaLnBrk="1" hangingPunct="1">
              <a:lnSpc>
                <a:spcPct val="9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ability is achieved by two processes: (a)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capacitation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(b)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acrosome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reaction.</a:t>
            </a:r>
          </a:p>
          <a:p>
            <a:pPr algn="just" rtl="0" eaLnBrk="1" hangingPunct="1">
              <a:lnSpc>
                <a:spcPct val="90000"/>
              </a:lnSpc>
              <a:defRPr/>
            </a:pP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Capacitation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which time a glycoprotein coat and seminal plasma proteins are removed from the spermatozoon head</a:t>
            </a:r>
          </a:p>
          <a:p>
            <a:pPr algn="l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95236" name="Slide Number Placeholder 3">
            <a:extLst>
              <a:ext uri="{FF2B5EF4-FFF2-40B4-BE49-F238E27FC236}">
                <a16:creationId xmlns:a16="http://schemas.microsoft.com/office/drawing/2014/main" id="{4C80ED25-E89F-4B90-92E0-28F80237D4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6637CF-EC07-4690-9C70-CBDB52F15D6B}" type="slidenum">
              <a:rPr kumimoji="0" lang="ar-S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ar-S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466D6CBA-4668-4D9A-8E94-350A87CB57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5738ED-BAD4-4A11-A045-E953E54341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defRPr/>
            </a:pPr>
            <a:r>
              <a:rPr lang="en-US" dirty="0"/>
              <a:t>The </a:t>
            </a:r>
            <a:r>
              <a:rPr lang="en-US" dirty="0" err="1"/>
              <a:t>Acrosomal</a:t>
            </a:r>
            <a:r>
              <a:rPr lang="en-US" dirty="0"/>
              <a:t> Reaction-</a:t>
            </a:r>
          </a:p>
          <a:p>
            <a:pPr algn="l" rtl="0" eaLnBrk="1" hangingPunct="1">
              <a:defRPr/>
            </a:pPr>
            <a:r>
              <a:rPr lang="en-US" b="1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The </a:t>
            </a:r>
            <a:r>
              <a:rPr lang="en-US" b="1" dirty="0" err="1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acrosome</a:t>
            </a:r>
            <a:r>
              <a:rPr lang="en-US" b="1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reaction, </a:t>
            </a:r>
            <a:r>
              <a:rPr lang="en-US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during which </a:t>
            </a:r>
            <a:r>
              <a:rPr lang="en-US" dirty="0" err="1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acrosin</a:t>
            </a:r>
            <a:r>
              <a:rPr lang="en-US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- and </a:t>
            </a:r>
            <a:r>
              <a:rPr lang="en-US" dirty="0" err="1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trypsin</a:t>
            </a:r>
            <a:r>
              <a:rPr lang="en-US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-like substances are released to penetrate the </a:t>
            </a:r>
            <a:r>
              <a:rPr lang="en-US" dirty="0" err="1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zona</a:t>
            </a:r>
            <a:r>
              <a:rPr lang="en-US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pellucida</a:t>
            </a:r>
            <a:endParaRPr lang="en-US" dirty="0"/>
          </a:p>
          <a:p>
            <a:pPr algn="l" rtl="0">
              <a:defRPr/>
            </a:pPr>
            <a:r>
              <a:rPr lang="en-US" dirty="0"/>
              <a:t>hydrolytic enzymes dissolve a hole in the jelly coat</a:t>
            </a:r>
          </a:p>
          <a:p>
            <a:pPr algn="l" rtl="0">
              <a:defRPr/>
            </a:pPr>
            <a:r>
              <a:rPr lang="en-US" dirty="0" err="1"/>
              <a:t>actin</a:t>
            </a:r>
            <a:r>
              <a:rPr lang="en-US" dirty="0"/>
              <a:t> fibres begin elongate and form the </a:t>
            </a:r>
            <a:r>
              <a:rPr lang="en-US" dirty="0" err="1">
                <a:solidFill>
                  <a:srgbClr val="E0020F"/>
                </a:solidFill>
              </a:rPr>
              <a:t>acrosomal</a:t>
            </a:r>
            <a:r>
              <a:rPr lang="en-US" dirty="0">
                <a:solidFill>
                  <a:srgbClr val="E0020F"/>
                </a:solidFill>
              </a:rPr>
              <a:t> process</a:t>
            </a:r>
          </a:p>
          <a:p>
            <a:pPr algn="l" rtl="0">
              <a:defRPr/>
            </a:pPr>
            <a:r>
              <a:rPr lang="en-US" dirty="0"/>
              <a:t>the </a:t>
            </a:r>
            <a:r>
              <a:rPr lang="en-US" dirty="0" err="1">
                <a:solidFill>
                  <a:srgbClr val="E0020F"/>
                </a:solidFill>
              </a:rPr>
              <a:t>acrosomal</a:t>
            </a:r>
            <a:r>
              <a:rPr lang="en-US" dirty="0">
                <a:solidFill>
                  <a:srgbClr val="E0020F"/>
                </a:solidFill>
              </a:rPr>
              <a:t> process </a:t>
            </a:r>
            <a:r>
              <a:rPr lang="en-US" dirty="0"/>
              <a:t>elongates further and binds with the </a:t>
            </a:r>
            <a:r>
              <a:rPr lang="en-US" dirty="0">
                <a:solidFill>
                  <a:srgbClr val="E0020F"/>
                </a:solidFill>
              </a:rPr>
              <a:t>sperm binding receptors </a:t>
            </a:r>
            <a:r>
              <a:rPr lang="en-US" dirty="0"/>
              <a:t>this binding causes the </a:t>
            </a:r>
            <a:r>
              <a:rPr lang="en-US" dirty="0" err="1">
                <a:solidFill>
                  <a:srgbClr val="E0020F"/>
                </a:solidFill>
              </a:rPr>
              <a:t>vitelline</a:t>
            </a:r>
            <a:r>
              <a:rPr lang="en-US" dirty="0">
                <a:solidFill>
                  <a:srgbClr val="E0020F"/>
                </a:solidFill>
              </a:rPr>
              <a:t> membrane</a:t>
            </a:r>
            <a:r>
              <a:rPr lang="en-US" dirty="0"/>
              <a:t> to begin to break down</a:t>
            </a:r>
            <a:endParaRPr lang="ar-EG" dirty="0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F7612EAB-EBDA-479D-A537-25E5665BF6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894313-BB25-4EA2-A10F-05D287760979}" type="slidenum">
              <a:rPr kumimoji="0" lang="ar-S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ar-S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33B22-39A8-440A-904F-C905522AA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3CEEA-D158-4A07-9ECD-4027BF3621F7}" type="datetimeFigureOut">
              <a:rPr lang="en-US"/>
              <a:pPr>
                <a:defRPr/>
              </a:pPr>
              <a:t>01-Mar-20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156A5-4C42-4A91-96D0-641638688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EE827-C3A4-4226-A381-7CF2C532E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57804-DECC-4997-85FF-E51A98D4A4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94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3A069-3E9F-4B50-A78C-D65275CB6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4911F-AE6F-43B0-87E5-712FE41AFF70}" type="datetimeFigureOut">
              <a:rPr lang="en-US"/>
              <a:pPr>
                <a:defRPr/>
              </a:pPr>
              <a:t>01-Mar-20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46F90-5CAA-47FA-98B7-300099414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8A7B1-7C99-4DFF-A1EC-A0B68842B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E79FF-B106-4944-B980-9FE355C167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26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C535A-3DF4-4D06-B146-87548D047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0465C-D1FD-48B2-8BE9-B603139D547E}" type="datetimeFigureOut">
              <a:rPr lang="en-US"/>
              <a:pPr>
                <a:defRPr/>
              </a:pPr>
              <a:t>01-Mar-20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FC7CA-0624-4D8A-B5E0-76B7C04C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FBE9C-D4EB-4ED7-AC0A-A1CCBB833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D3504-87EC-4A94-B81A-871134CA63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253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38D4AB-A355-4E84-846A-77F5240A62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146A7E-AC56-4E68-A46D-8375F62BE0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1B95A7-0C65-44AD-90CE-4F9B6DDB14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A5D5-3A77-40BD-9F27-2E6C3B669956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223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2D4EBA-974D-4669-A5E1-719140CBB2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84578C-C612-4480-9581-DDB9C5A55D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377018-35FF-445A-9ACE-3281669190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37C5A8-837E-497B-A12B-31188AF2E849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008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68032F-07E3-45A9-831E-23B7F6CEFD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DE0D11-8E24-46D7-9C2C-8C334C8238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4AAE72-5D87-419C-9BC4-F8DB2198C1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D78375-F908-49E9-9023-CAD66C81BD1F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9766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1EF72-4264-44D5-8B92-E6B6ED1C4B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6AFC71-DD61-4ABD-BA67-3E07F7B629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96F9DF-E9B5-4CDC-8844-42EF3031B8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8F2992-1400-42C6-8FEE-5185E4468F2F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079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013B0F9-4291-4D67-8282-D02D4C6EA8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38191A2-F8A5-47FC-AED2-554B9D3F82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2CE9D6A-7517-4A0A-8380-461B606840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5776D1-B26D-4121-A262-F1A28718CF9E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1497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E8419E6-2D22-41F6-85EC-182E9E3AE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7B5359A-B465-4DF8-A72F-D63A95477F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AD46FEA-AE49-409A-B3D9-47E494F89F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81FD71-8F80-40D6-8CB7-8B68414C2CC8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0074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E287FEC-3225-44AF-8230-F18B1444EE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8854AB4-9EC2-40B4-81C9-A1CC1AED20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ABB2264-F4CA-4B77-8711-69EA630195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DB6FC7-4588-40C6-BF00-75A2FCC94F15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501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016E02-AF18-432C-9BC8-5738A398DB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29B1EE-4974-4795-99F2-547B69B9E3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E4FF40-6474-476D-AA80-B8C013CFFE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A1C269-1589-4D1F-BADB-0B23136184CF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1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0B81B-8F5F-4E5F-A255-67DB80ECE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C6BEB-9D88-4331-B4FC-02D5EB8868FB}" type="datetimeFigureOut">
              <a:rPr lang="en-US"/>
              <a:pPr>
                <a:defRPr/>
              </a:pPr>
              <a:t>01-Mar-20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55AD0-5067-4D3F-B6A9-CC44C1933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9A8E9-EF61-49E7-98EC-A2B2B620E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08D10-66C5-4BCC-A98C-49CBE40E49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527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FBB00F-1934-4377-9F9E-FF13FCB1F5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4DFB2A-C3E5-4169-95A7-23E87EB444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6D1F1D-F157-4277-A0F5-2F8A2E1859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FCE219-4F13-4889-B7AA-995AB2F37397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150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072732-8203-4865-8DA0-A0F7F4E8A2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2D9E21-D2C8-4F22-A69E-B478D89781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124195-B078-4EB6-AF12-19948CAA81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A97BC-40EE-4425-B42D-FD83A45E4636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665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D689A9-5BAA-4D1D-9104-DDF9E9A6FB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BFD3F4-D728-4BF3-8FA0-8E66E42B17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2C3338-7FA9-445C-A3CB-F2555155C0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B39249-619A-41A3-AA95-0D829D650BDE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280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7BEE6-17DD-4797-9817-B31A65AA1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85C37-90AD-4AC4-889F-3D3047A4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81F8C-34EB-40A9-8A4E-96B2187B4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9A785-B9BB-4060-A772-1885F134F9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8174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C3F0E-CFEF-4920-8C99-6D91D8B6C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0CE64-525E-44E8-B868-5D3789032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2539B-8F9B-47C5-BBC6-2D4C49DF5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80AA0E-3F29-44AB-B681-FE7701F2B6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1529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EE587-43D0-4B01-B0AC-E6587CCF5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C630F-9E29-4CEC-A6F9-C8AAF8B33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C8F14-9B47-477B-815B-5A119FCDB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DA864-294E-4E56-9F67-44B74FB6FC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628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971B08-FDB6-4C59-B6BE-3776CF7B2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DFE6E6-FD6C-403B-9894-352EC5E98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A0EBA0A-1488-404B-82AF-5639BA5E9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FCA06D-DB93-424E-8CEB-2A36920058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02265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A4ABC16-1BFF-4ED2-884D-995FB0A48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A3692D4-EB13-45B1-807B-F9531F225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C27B030-C657-43D5-A039-4761E0608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4CE95-7B84-42FF-9EC4-C566716A9E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0728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E11C5D8-1CF5-4E52-8C5A-F6BAC2A9D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37C9C40-5B5F-4584-AE7C-29A03C1DF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B3A5230-0353-4246-9378-0DC7E137D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D0971A-1347-4FF0-99B9-295AA0870C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66186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7536AC3-6C32-41E9-8AA2-6C4DA0E6D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2318B5D-338E-4A81-9E7C-6D9F7367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0281392-C5C3-46CB-BE76-120BDAF55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9906E-A0BD-4C0A-B9C6-17F9818F7A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7972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46F68-4A76-4B6B-946C-A1E04664E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65A42-9DEA-4BA1-A829-38D631599B3B}" type="datetimeFigureOut">
              <a:rPr lang="en-US"/>
              <a:pPr>
                <a:defRPr/>
              </a:pPr>
              <a:t>01-Mar-20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F0F68-E20C-4388-B691-E72259FC9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405D1-E8FB-4299-8CAA-9E85CB47F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0B314-E7D7-44B0-8B70-4A50CF1FF0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1558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683AEF6-57BF-47D0-97B3-00DFDFB9C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FD0B60E-0F7F-41CA-A729-631B7CEBF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3F8FF36-3BBC-4A6C-A2F3-AF8D5212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C3E88-900B-4186-B826-FE4DC0F23B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98110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3552346-B308-4722-B90F-DB18FAD8A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6EB45CE-7806-405C-ACA8-6A3E14CB8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CBF92F-84F2-4E75-AF99-D6F762B04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CFD726-1640-4F0B-BF2E-15DFAEBC9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0142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55B94-ADBC-4F64-81BB-33164CD17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6B461-6059-44E0-AEF7-D484E4FE7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6DA27-E614-4924-A5C9-58E8895B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232D3F-4A0C-4B3C-9E60-2C31DEAD26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8921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4786B-09D0-4699-B066-349A6C81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F87BD-0A3A-42C6-BE44-A8B6D8C24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FF648-59A0-424D-8DB8-67F569C5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61790-C4A2-4E2C-AF14-1251FB4574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417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9BD66-E15E-4D01-B371-4BAD6088C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DED9C-2B5F-4F4B-ADE9-3C33053CE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67BE5-4BB6-4592-BFB3-4C89670F8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fld id="{058F9957-92E6-4EEB-AAD1-9FB3E1366F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90288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77892-65E5-40DA-9578-C276D92B4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23493-B8AC-4E38-9812-88775F240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E29BE-C793-42F5-985A-070F2AB01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fld id="{AA7BD81A-8143-42AD-8719-0B9FBE9D2A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7773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3281D-558B-4E99-B75D-4738B824C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0E1C9-9592-4998-AB81-C45272715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71A67-219B-4830-8608-87E5FE74A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fld id="{6F444728-4D74-430A-BF7C-ECB88D928B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1743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83118D3-89E4-49C8-A644-12EDFCDE0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5D4375-F25B-4F09-A1A5-F33368B34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07459B-4296-4E3D-A106-A3DEDC638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fld id="{2934CC5C-39BA-45C2-A4D4-6AA81E8D91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2059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B5B5964-1407-4FE0-A9A7-196A9A72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A56EE09-DFA9-4951-95C5-506919DC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9AEA1BF-F229-4FCB-A122-442B8E41E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fld id="{2702081F-D603-4695-A1EB-AE215C8656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7443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A19AC0C-7AFE-448F-970F-BD0C8038F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39321C3-6DBA-4751-8009-C3E79DA9B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8B0520-8FB9-4B19-A6BF-56618F830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fld id="{30AD76FF-1D89-46DB-88FC-9F8C8D827E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953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10DE1D3-146E-4EDE-9A35-0C49E87DC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061B9-2211-4D21-B910-052AB959B746}" type="datetimeFigureOut">
              <a:rPr lang="en-US"/>
              <a:pPr>
                <a:defRPr/>
              </a:pPr>
              <a:t>01-Mar-20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A09DB9-DF67-4695-8575-2CE9B73A0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B44727-5C68-4921-99C3-214A5F372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53F93-444C-41DC-BCF8-80CD5C8029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13094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466FD5B-C793-4998-934B-3BA94C024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4334962-F328-4BDA-AC32-2C22A0BA0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773E150-BECD-4B8D-BED8-214B33B40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fld id="{4ECD0681-D632-4FEA-A3FF-577E24B72E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2036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0B7B34-4918-47FA-A80D-9E9F9A614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6EA843A-7766-4BFE-A2FB-A74D2BBDF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B27C852-6CA5-4443-8553-58142A329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fld id="{5A4A312E-CBBD-4399-B583-7A8854D56B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86198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F8FEC3-E6DE-478D-8AB2-C0DCF6236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9433B9-054F-41AF-8024-C8ED93957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333170-A1A3-45F2-B976-43FDEA0EC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fld id="{0AF9BA45-B1B4-43A7-8FA1-C535BB2BCC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8422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4260F-40DE-40BB-9676-5D4798876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8DE03-27CB-406F-B285-B5541CA73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A88A8-642D-4F1E-B40A-AB964DD49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fld id="{E2808CB5-4EF0-47EE-A2CD-38C8939495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9462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E5860-356F-4C44-B01D-D43AA3810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5CB73-7C59-42A1-8D01-1F4C9F356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8F6FD-6B4A-4FBE-BCB5-7C720EDE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fld id="{668412D8-272A-4A3A-A9AE-C2707F0756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2233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E8100C50-29FE-4A46-9394-AB95934880A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6CC54F91-0300-4A8C-A87C-42627B03896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7F9805FC-3DEC-4262-A96C-2CEA653A76E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grpSp>
          <p:nvGrpSpPr>
            <p:cNvPr id="7" name="Group 5">
              <a:extLst>
                <a:ext uri="{FF2B5EF4-FFF2-40B4-BE49-F238E27FC236}">
                  <a16:creationId xmlns:a16="http://schemas.microsoft.com/office/drawing/2014/main" id="{F359D17D-7A49-4535-9B23-30CA906139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>
                <a:extLst>
                  <a:ext uri="{FF2B5EF4-FFF2-40B4-BE49-F238E27FC236}">
                    <a16:creationId xmlns:a16="http://schemas.microsoft.com/office/drawing/2014/main" id="{CF574D16-E8CD-4F78-96CB-670EB01BFAF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>
                <a:extLst>
                  <a:ext uri="{FF2B5EF4-FFF2-40B4-BE49-F238E27FC236}">
                    <a16:creationId xmlns:a16="http://schemas.microsoft.com/office/drawing/2014/main" id="{74C50ABC-5C47-4873-A66F-682ABD8D0EF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>
                <a:extLst>
                  <a:ext uri="{FF2B5EF4-FFF2-40B4-BE49-F238E27FC236}">
                    <a16:creationId xmlns:a16="http://schemas.microsoft.com/office/drawing/2014/main" id="{E20BC2DE-FBC0-4D9B-B889-9372B22F74A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2124F96A-0AA4-4D5E-A0ED-1FACE6EDA57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>
                <a:extLst>
                  <a:ext uri="{FF2B5EF4-FFF2-40B4-BE49-F238E27FC236}">
                    <a16:creationId xmlns:a16="http://schemas.microsoft.com/office/drawing/2014/main" id="{A0DFFA5B-37E8-4FDD-844E-97B9DE8D0B0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>
                <a:extLst>
                  <a:ext uri="{FF2B5EF4-FFF2-40B4-BE49-F238E27FC236}">
                    <a16:creationId xmlns:a16="http://schemas.microsoft.com/office/drawing/2014/main" id="{B89B390E-7D40-47CB-A107-F315FA1D368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id="{E60BC07A-A07A-42EE-8B7A-1E6B4341CB8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>
                <a:extLst>
                  <a:ext uri="{FF2B5EF4-FFF2-40B4-BE49-F238E27FC236}">
                    <a16:creationId xmlns:a16="http://schemas.microsoft.com/office/drawing/2014/main" id="{6E29FED6-74F4-4D45-8478-6D66CCAB2B2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A48A64B4-7C37-4542-A2C0-85313781B17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>
                <a:extLst>
                  <a:ext uri="{FF2B5EF4-FFF2-40B4-BE49-F238E27FC236}">
                    <a16:creationId xmlns:a16="http://schemas.microsoft.com/office/drawing/2014/main" id="{AAAE98E2-5035-4A9F-B391-761C911FB7C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12392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962400" y="1828800"/>
            <a:ext cx="80264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92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4267200"/>
            <a:ext cx="8026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6BD7E9D7-57A8-4125-980C-A932411C9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ABE93F82-A4BE-4359-95CF-91FA7DA73A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EE911A10-6B77-4983-B60D-CBB3505F35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0E566-F530-4C94-AA10-A253B02B7572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8881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4257E98-2035-4D5A-A78F-65574849FA1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C977037-F63B-4DAA-9F84-6D48CF5ED69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CCB05A-5B6D-45D9-9DC6-26ADAD43A955}" type="slidenum">
              <a:rPr lang="ar-EG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FDF5E60C-A2C0-4B62-94CB-597A5CCC5CFA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953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ABB301F-A7E4-45FF-B257-AB52ABFF2CF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E81C04C-7BA1-4735-84C5-63FE892C4AD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581E59-E3F7-473D-8F20-71C3E3C14255}" type="slidenum">
              <a:rPr lang="ar-EG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C7BF3CB7-19A5-40CD-A53A-68E64B433629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28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B6A5F63-17E5-4F1A-AB8F-CDC84A58783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BB89E33-3957-4552-A60A-E9864EE3F2D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C9C0B4-3F3D-438E-9005-4BD3CD4DB797}" type="slidenum">
              <a:rPr lang="ar-EG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C9409462-F30B-4377-95FB-F668F6C2E90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57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66906E9-CDEA-4CD9-88B5-4D1A15A9F53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7E9E720-17FE-4082-930A-0C01E6F4710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42B22-CD11-4C2B-849E-0598C8AD5BE9}" type="slidenum">
              <a:rPr lang="ar-EG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DAAC06BE-691B-470F-8E3B-512138E78C74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13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9DDCCC-79AB-420B-AEAD-4749BDFE0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73757-A1F6-4A93-9A04-2DEE87355C63}" type="datetimeFigureOut">
              <a:rPr lang="en-US"/>
              <a:pPr>
                <a:defRPr/>
              </a:pPr>
              <a:t>01-Mar-20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F1A1892-B9E8-4931-9C4F-DA0BEECC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1FEEC7-9116-4FDD-B151-B51CBA0A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4E933-774B-4710-B15C-F0447779F6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2549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770BC6-0E4B-435D-AEB8-DA3DABA4189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5165F7-2A87-497C-8D34-38394F1B653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92415-FB61-4AC3-BEF6-EFDF33BD5645}" type="slidenum">
              <a:rPr lang="ar-EG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DAEC773C-FE4F-48A6-879D-9FA00AEAA899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047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F6FE0D1-3B38-4FC2-8F29-5099AA35CEF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67321B5-37E8-46F9-9FFB-0BB900FAD04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461E04-B37D-4BE9-B77B-9C4ADE2914DE}" type="slidenum">
              <a:rPr lang="ar-EG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822A7FDF-E5D7-42B6-AC16-7D84069DFA86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221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4F68DB1-53A4-44E6-8C38-A327B7E883D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D9789A4-1221-4E79-A319-F538148CB5B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D9D398-B319-4172-A09A-D8CC34829FB4}" type="slidenum">
              <a:rPr lang="ar-EG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3CB4A822-96D9-453E-8B59-7A6C72D6251F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000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E14F03C-F81F-420C-85DF-BD1D504B576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81CD9A8-CB11-4AF1-9C96-3A100A5507F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F7916C-274F-4458-B3D6-93DCBF20E786}" type="slidenum">
              <a:rPr lang="ar-EG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3082EBA6-4A8E-439D-9F79-12358DD2A95C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198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C75DAE3-8B70-4331-9CA2-B22B34C8022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79FCA90-62F0-4273-9D37-E3D56B88E5C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4C0C66-193C-4092-A110-6179C939EA35}" type="slidenum">
              <a:rPr lang="ar-EG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D8427B45-F09A-4914-A382-BC999D37ECC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304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264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917046F-80FD-4CDD-A329-18646124FE2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38D70E6-3AA2-4CD4-BB17-8F89F11554E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F80C75-2C32-47C0-AC76-0A29F49705DA}" type="slidenum">
              <a:rPr lang="ar-EG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17548113-4788-44A6-B4E8-C1DEFC9ECB1F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571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07F0BFC-3D84-4E95-8841-C32F537BBB4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A6E93B6-BC08-4A13-8A19-3382D0B638E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C68703-60A3-45A4-8B50-8D8CC76DF68C}" type="slidenum">
              <a:rPr lang="ar-EG" altLang="en-US"/>
              <a:pPr/>
              <a:t>‹#›</a:t>
            </a:fld>
            <a:endParaRPr lang="en-US" altLang="en-US"/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07700921-D32A-4696-979F-C6C7D9E7CA6E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694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endParaRPr lang="ar-EG" noProof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32483AD-A838-4596-8C80-04447043801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029EE23-A086-463B-8910-F1628C03E2A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73B8A1-B955-4C6C-8C7E-1EA1C7161653}" type="slidenum">
              <a:rPr lang="ar-EG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191BE506-8AED-4F40-A72A-23B64FF1C88F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082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109728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000500"/>
            <a:ext cx="109728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C087F4B-C876-4620-9E96-9D0236FFBF8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6A43F5C-8944-42EC-81B3-B65C120A0A8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AD4A0-C224-4ED8-B81F-6C21F3AB2A05}" type="slidenum">
              <a:rPr lang="ar-EG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01EE5D06-A199-4858-BC91-BD41DD5C227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970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981200"/>
            <a:ext cx="10972800" cy="3886200"/>
          </a:xfrm>
        </p:spPr>
        <p:txBody>
          <a:bodyPr/>
          <a:lstStyle/>
          <a:p>
            <a:pPr lvl="0"/>
            <a:endParaRPr lang="ar-EG" noProof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5D8EDB9-77F4-4FD6-ABBE-495428CC5E4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2CF90B-1FD3-4FAF-905E-7892415C1CE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DD4162-FA93-44B9-910E-9AE464CEC0BD}" type="slidenum">
              <a:rPr lang="ar-EG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A810F81-003E-4529-B08B-6F3C9A0AA8EF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46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EABC937-8A6E-4446-977E-BFC274563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1166C-4A3F-452C-8FC1-F9909F86FDAB}" type="datetimeFigureOut">
              <a:rPr lang="en-US"/>
              <a:pPr>
                <a:defRPr/>
              </a:pPr>
              <a:t>01-Mar-20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2A06E1F-CDFD-4CF1-89FD-7776C1F5D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37C28EE-2EF8-4A7A-8210-0EC2EA80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AD467-2C2A-4383-B7DA-042E3DB469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2604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457200"/>
            <a:ext cx="109728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6DAF6B-9FF5-4A65-8EAE-06356322F7E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610620-E2B1-44EE-B860-D22304FCB5D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D9992C-6B09-470E-98D0-BF57A1D646AA}" type="slidenum">
              <a:rPr lang="ar-EG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799D8CC5-1F01-4252-B848-30EF57ED4248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166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AF67D9D-E340-4227-BB0B-2B37948BEAE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AB3B55B-2FE8-42B4-B0DB-A90E1454EDF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0CAEB9-53DB-44E1-A893-EF3596161ED6}" type="slidenum">
              <a:rPr lang="ar-EG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EF30D49C-F245-41E8-9239-04D00AD6EA5E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463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2E4DF-5086-4FDA-A4F3-292A00387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CE1CD-1AC5-4D77-9BC8-846930A39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62023-294F-420E-9BF1-FE5DCA9C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397F8A-9BFF-4229-94BC-60A876817A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9973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96CF0-25AF-4A1A-BD70-7EDBD137D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C3D68-4B05-4D90-AB87-12842FF0F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CA450-D4A1-4F77-986B-DAA0382F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29F5E7-0C40-4AD2-B03B-D870C7DB79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46330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EC954-E7F4-4956-8AAA-CAF349FD6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38781-D1DF-4D79-8175-8693AB0E2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D4FAD-C3F3-486D-8759-E6FF2F211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AD7693-F86D-47F3-B918-5BD611ED97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3003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AFFE09-E8C1-48F6-B6AF-F1884803B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2B5461-E321-417A-8822-63953884F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3FDACB-BA59-4FE3-B1CE-EDED49F69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641DBE-7F4A-4793-B2C4-B8D55E6FE0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46346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1554041-15CA-4981-8FFD-94DC74C8A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09A055C-E15A-467D-8D7D-EEA2DA83A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383241-1CD4-4204-A268-15F809489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311AB2-02C9-411A-B407-29DC03F204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3588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3C5C90A-FEB4-4FD3-9554-2C0ABEA0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6E6371A-6492-472B-818F-354938B7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E32C0C-109E-4A6F-8ADF-9E92799B2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357E1-0B29-4A86-AF07-7B229D7AD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1797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A5ECA8A-8EA8-4D83-937E-1042916A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E421B6D-4B68-46AE-9B8A-96FDD9D10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9D92ED-9EE3-4C0B-AC77-8C19D2AE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0F474-8077-4521-BD94-94F07E7EC8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16073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777A763-F901-4A99-B6C7-5253D4146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88023A-85DE-41CF-9595-67CC8E6F3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ECE91C-330E-40CC-AFAA-E7EC2D1FF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ADC6BF-C4E5-401B-95B7-5BBF0CEBFC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409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44AE85C-129A-4E08-A347-6C08431A9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B05A2-83E3-4A40-B5CD-A856C85BC707}" type="datetimeFigureOut">
              <a:rPr lang="en-US"/>
              <a:pPr>
                <a:defRPr/>
              </a:pPr>
              <a:t>01-Mar-20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413ECAE-111C-40AE-B8FC-F979FAE6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47FFC76-9B8A-4B34-82A0-74B35BAB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44F81-4EFB-4C9D-91D6-2DDDE47D2C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5722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182145-D629-4D6B-9143-D86759C0B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3614941-87E1-448E-8826-00FA2D818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B24417-436F-4F3A-B097-140E34A3D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99A2DC-476C-4C77-942D-C8FDFF302A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3357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D064A-8707-4042-AD7F-0282F9645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45DA9-ED3A-4095-84D4-89F861509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A926C-BB8E-4F71-BC20-24662DCA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EF73B-DB9B-4B8B-B5F1-4EECAA98BB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81197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84935-FA98-41E7-85EF-C1E032846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2B8D2-A5A9-4D5D-99ED-EA97D7939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2026D-5853-4C40-BD62-529F7CC43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2B434-39CC-4385-B4DA-5636320AC5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18265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FB5D4-179F-4EB5-A184-74A084AE7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AAA10-38DF-466E-8348-9FC0CF842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ADC0E-3AD2-422B-BDFA-13BC095D2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fld id="{57F30A40-E0C8-4E69-B1E2-54B68BDA61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8419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3E5DF-94B8-4AF2-BAEB-2BA3B585A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DBCF5-41D7-4220-A10B-A9AF09249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05B42-6806-4029-9451-EE78F87C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fld id="{27236B44-501B-4416-9D0C-E2649C1E7D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97777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2B32A-31DF-4F0F-BC74-EDA5365A1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430E5-40DD-453D-A543-3F11A5997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5C091-9574-4243-ABD2-D7B14AB67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fld id="{320212CB-2EAB-4DAF-8D36-01B0D4FEE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5957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A0A017-8C47-493C-B7CF-96EC495D7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8648D6-3981-4437-B30F-6E8F909C7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EEC9FE-5DF2-46B8-8437-8E8175B99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fld id="{9F7AC90B-35FC-40FC-8274-FCDBA34575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5787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71759B0-1990-4734-A930-7ECA17FD8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D33B9B-A867-41FA-8727-F6948EE4E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E490B6-8B89-4C95-A21E-EF439021D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fld id="{81640FC0-B361-41F7-B334-9CE47F3852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83194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97506E4-789D-47D5-990B-7E8D0E829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214B97-D9D8-480D-A66A-EC16A5CAC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B249C6C-DB2C-4B70-914B-791F14746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fld id="{4A44362D-E60C-4E6E-9517-BAC7C0E1A3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7199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65545DD-DA3B-4E8C-AABF-BC393860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58E0A0D-57A7-43A2-89F1-984DA58EA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B9FF41-6763-4CE6-977B-75A92E322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fld id="{D3EF1593-8DBA-495A-8300-952B4867A0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877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9C1B487-8AD3-48E4-8C83-7B98139AA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A9256-E141-4AE5-BC96-26D9CAC873B2}" type="datetimeFigureOut">
              <a:rPr lang="en-US"/>
              <a:pPr>
                <a:defRPr/>
              </a:pPr>
              <a:t>01-Mar-20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6CB4EA3-5FB1-49F4-AFC0-7520A5879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677E0E-75BF-4B2B-86BB-63A2BE667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E107B-8A04-4E1E-A0CF-06AEC6C9CA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2502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568509-045A-4306-AE18-520B83030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FAA49C-4C0B-427B-B0D7-2A6825647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DFA5512-9A82-49F1-841E-A7B7C01CE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fld id="{8915D153-E2DA-46A0-9691-BBA670B2E2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2385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EC5A1F6-2B35-4644-940C-B48760E65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9DEEAD-0CB9-495B-B676-7125BA3D0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4C04E3-5524-4734-9961-04B7088F9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fld id="{97B536E9-C798-4BAB-96FA-563EA07626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7643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20876-A3E1-46F0-9A8E-BD3128B1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DF426-0BF6-44AC-90B8-8B4220F91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B5246-84A3-4468-8A7E-46E530B9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fld id="{D40287F5-2219-44D9-BAC3-04591C366F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92547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0A4A1-9AC3-46D9-B252-BAEFB7D1D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D3769-A2B8-42B2-A28E-84C117EB1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6926A-0CDE-4196-9845-AE1B2926D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fld id="{BBB206F4-A641-4512-A17F-96D563F923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7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2F4712-D4DD-492F-A4C2-3BA072056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7D91B-7592-4753-B6C5-7EB00076269B}" type="datetimeFigureOut">
              <a:rPr lang="en-US"/>
              <a:pPr>
                <a:defRPr/>
              </a:pPr>
              <a:t>01-Mar-20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A320AE-015F-4612-9F1F-0B322D46E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2D437F1-A98F-4CFD-9C42-4AAA57FB3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DBA0C-96A5-4C38-94AD-5098DD61CD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512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C4B93593-474B-4721-9A4E-BD031C98231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B8F46945-06B4-4406-A1C1-E069B658B4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E4748-0A7F-4FEA-9BB5-8A899AA3C6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ABF817-23B9-43FC-8E06-0BD19F6F8EA4}" type="datetimeFigureOut">
              <a:rPr lang="en-US"/>
              <a:pPr>
                <a:defRPr/>
              </a:pPr>
              <a:t>01-Mar-20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4B801-2459-4892-B138-972AE5344A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7386D-821C-4E6D-82FE-85AA0A457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E8F1FC-B040-4E90-A5C9-A4F8C4327D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152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4250DE4-73DA-4AFB-AD72-59F1BA416C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D2F7101-DC7D-4D35-83A9-4B5BFF1F66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68E68C9-56C8-4F39-8A12-E2B5BBF989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DC0B17D-A8A7-4444-9FCE-7C7EEF29CA1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4038991-F07D-45B8-8624-2E2B4D8E857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fld id="{BEBD15F7-429F-4777-8983-47A15ED2D329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0182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12EA82F-0E54-40E2-9AB4-EBD3B7D1567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C336C16-6209-4B79-A012-27792A6013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CF5F0-1817-47AE-BD00-D42BF6FEBB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F63C6-0D42-4281-A4BE-180BAC2A1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FABC1-059F-4DAA-924F-D8E5125FD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6BA9F13A-EDCB-4C39-93A3-4F8AE89A9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88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D731EE5-CE77-4C7F-A8F4-D8AAAA21A13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3F5E703D-D22F-4EB4-90E0-807A152C61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4BB0E-9341-45EB-BFD4-DD804401C4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06760-B50E-4F35-B1BD-E2B295189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CEC37-BF47-406E-8A23-9E421C54B1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D15D2F82-E99F-417D-BF56-B4A526C4FE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11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9CD7F41E-8651-49E6-9BC0-D3CB5CF887E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BE8FE680-42DF-4CDD-A84B-591A7B73676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anose="020B0A04020102020204" pitchFamily="34" charset="0"/>
              </a:defRPr>
            </a:lvl1pPr>
          </a:lstStyle>
          <a:p>
            <a:fld id="{D2E4B0D4-2469-4B27-952E-5D1245FD592D}" type="slidenum">
              <a:rPr lang="ar-EG" altLang="en-US"/>
              <a:pPr/>
              <a:t>‹#›</a:t>
            </a:fld>
            <a:endParaRPr lang="en-US" altLang="en-US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5B2FEAF-40EF-48D8-AFA3-FD79F558CAB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22885" name="Rectangle 5">
              <a:extLst>
                <a:ext uri="{FF2B5EF4-FFF2-40B4-BE49-F238E27FC236}">
                  <a16:creationId xmlns:a16="http://schemas.microsoft.com/office/drawing/2014/main" id="{DFF98735-3FF1-414D-8368-2A8110994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22886" name="Rectangle 6">
              <a:extLst>
                <a:ext uri="{FF2B5EF4-FFF2-40B4-BE49-F238E27FC236}">
                  <a16:creationId xmlns:a16="http://schemas.microsoft.com/office/drawing/2014/main" id="{45206562-034F-4558-BA28-178FBE54ED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22887" name="Rectangle 7">
              <a:extLst>
                <a:ext uri="{FF2B5EF4-FFF2-40B4-BE49-F238E27FC236}">
                  <a16:creationId xmlns:a16="http://schemas.microsoft.com/office/drawing/2014/main" id="{4FA3E7A5-BA43-44E7-9932-C1B7F6949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hlink"/>
                </a:solidFill>
              </a:endParaRPr>
            </a:p>
          </p:txBody>
        </p:sp>
        <p:sp>
          <p:nvSpPr>
            <p:cNvPr id="122888" name="Rectangle 8">
              <a:extLst>
                <a:ext uri="{FF2B5EF4-FFF2-40B4-BE49-F238E27FC236}">
                  <a16:creationId xmlns:a16="http://schemas.microsoft.com/office/drawing/2014/main" id="{567D89A5-AF54-47EF-A6ED-F5B4357B9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hlink"/>
                </a:solidFill>
              </a:endParaRPr>
            </a:p>
          </p:txBody>
        </p:sp>
        <p:sp>
          <p:nvSpPr>
            <p:cNvPr id="122889" name="Rectangle 9">
              <a:extLst>
                <a:ext uri="{FF2B5EF4-FFF2-40B4-BE49-F238E27FC236}">
                  <a16:creationId xmlns:a16="http://schemas.microsoft.com/office/drawing/2014/main" id="{E5416165-BE26-468F-9321-BF489EAE70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accent2"/>
                </a:solidFill>
              </a:endParaRPr>
            </a:p>
          </p:txBody>
        </p:sp>
        <p:sp>
          <p:nvSpPr>
            <p:cNvPr id="122890" name="Rectangle 10">
              <a:extLst>
                <a:ext uri="{FF2B5EF4-FFF2-40B4-BE49-F238E27FC236}">
                  <a16:creationId xmlns:a16="http://schemas.microsoft.com/office/drawing/2014/main" id="{DCFFA5DE-D66F-4A86-A8A5-FBFE6391F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hlink"/>
                </a:solidFill>
              </a:endParaRPr>
            </a:p>
          </p:txBody>
        </p:sp>
        <p:sp>
          <p:nvSpPr>
            <p:cNvPr id="122891" name="Rectangle 11">
              <a:extLst>
                <a:ext uri="{FF2B5EF4-FFF2-40B4-BE49-F238E27FC236}">
                  <a16:creationId xmlns:a16="http://schemas.microsoft.com/office/drawing/2014/main" id="{C3B224DA-E88C-4BF7-A17B-0402E9869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22892" name="Rectangle 12">
              <a:extLst>
                <a:ext uri="{FF2B5EF4-FFF2-40B4-BE49-F238E27FC236}">
                  <a16:creationId xmlns:a16="http://schemas.microsoft.com/office/drawing/2014/main" id="{2CE9504E-B694-466A-9CD0-40D29CD67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accent2"/>
                </a:solidFill>
              </a:endParaRPr>
            </a:p>
          </p:txBody>
        </p:sp>
        <p:sp>
          <p:nvSpPr>
            <p:cNvPr id="122893" name="Rectangle 13">
              <a:extLst>
                <a:ext uri="{FF2B5EF4-FFF2-40B4-BE49-F238E27FC236}">
                  <a16:creationId xmlns:a16="http://schemas.microsoft.com/office/drawing/2014/main" id="{4DD7FD8D-8E19-42A0-8E67-68FCE5B58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5111A5AE-BA37-4FFD-86AE-DAE913E21F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C2CB7301-F8C5-4D35-A764-395ED70039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2896" name="Rectangle 16">
            <a:extLst>
              <a:ext uri="{FF2B5EF4-FFF2-40B4-BE49-F238E27FC236}">
                <a16:creationId xmlns:a16="http://schemas.microsoft.com/office/drawing/2014/main" id="{672E0B2D-0166-46BD-9BAA-D84ACE78D53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6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16A405D-D717-40B6-80FB-D2950CE0CD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3AA43E0-46B5-454D-8EB3-5C4F250851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12D0E-8E8D-473B-8A8C-39F28A4D87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5F1E8-0153-4739-B4CA-F535E6294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B4933-148E-413A-96BA-2686FE26E1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36D84444-A7FC-4ABE-99F7-1FE9282317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92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07A3F98-889C-4C86-823A-5268FB6CF42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92C8FAF7-1D3B-4049-9892-3A5822671E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C9AB5-CE87-4369-8DA1-F0A6FF188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EFE47-E402-41D5-8439-717DBD7A9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5CC94-D8CF-4350-AB80-3B4CB7652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E5509797-C810-4C12-9D2D-241AF06656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55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extLst>
              <a:ext uri="{FF2B5EF4-FFF2-40B4-BE49-F238E27FC236}">
                <a16:creationId xmlns:a16="http://schemas.microsoft.com/office/drawing/2014/main" id="{41E5EAB7-D5E3-4FA8-AB4D-247FA0F6D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4" y="-30163"/>
            <a:ext cx="8067675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258CE3F-9F34-41E4-A82E-1F166008E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426" y="3098247"/>
            <a:ext cx="9487730" cy="34591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rtlCol="1">
            <a:normAutofit fontScale="2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ar-SA" sz="1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sz="1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الأستاذ </a:t>
            </a:r>
            <a:r>
              <a:rPr kumimoji="0" lang="ar-SA" sz="1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الدكتور</a:t>
            </a:r>
            <a:r>
              <a:rPr kumimoji="0" lang="ar-EG" sz="1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/ يوسف حسين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ar-EG" sz="5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sz="1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أستاذ</a:t>
            </a:r>
            <a:r>
              <a:rPr kumimoji="0" lang="ar-EG" sz="1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EG" sz="1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التشريح وعلم الأجنة</a:t>
            </a:r>
            <a:r>
              <a:rPr kumimoji="0" lang="ar-EG" sz="1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endParaRPr kumimoji="0" lang="en-US" sz="1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sz="1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كلية الطب – </a:t>
            </a:r>
            <a:r>
              <a:rPr kumimoji="0" lang="ar-EG" sz="11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جامعة </a:t>
            </a:r>
            <a:r>
              <a:rPr kumimoji="0" lang="ar-EG" sz="1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الزقازيق- مصر</a:t>
            </a:r>
          </a:p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sz="1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 قسم التشريح والأنسجة وعلم الأجنة - كلية الطب - جامعة مؤتة</a:t>
            </a:r>
          </a:p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sz="1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دكتوراة</a:t>
            </a:r>
            <a:r>
              <a:rPr kumimoji="0" lang="ar-EG" sz="1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EG" sz="1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من جامعة كولونيا المانيا</a:t>
            </a:r>
          </a:p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sz="1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جروب الفيس </a:t>
            </a:r>
          </a:p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sz="1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د. يوسف حسين (استاذ التشريح)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ar-EG" sz="3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292" name="TextBox 1">
            <a:extLst>
              <a:ext uri="{FF2B5EF4-FFF2-40B4-BE49-F238E27FC236}">
                <a16:creationId xmlns:a16="http://schemas.microsoft.com/office/drawing/2014/main" id="{2C31ED69-C1D2-404C-9D9A-1D3848A3E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1" y="1"/>
            <a:ext cx="20875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أهلا</a:t>
            </a: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93" name="TextBox 3">
            <a:extLst>
              <a:ext uri="{FF2B5EF4-FFF2-40B4-BE49-F238E27FC236}">
                <a16:creationId xmlns:a16="http://schemas.microsoft.com/office/drawing/2014/main" id="{3BAB2CA8-2E1B-4DD1-9915-6A356C80C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"/>
            <a:ext cx="2305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وسهلا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EBC44A30-EFA4-4553-B017-326D659585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7809" y="223837"/>
            <a:ext cx="10310191" cy="20621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Capacitation, loss of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glycoprotein coat from the acrosomal cap of the sperm head</a:t>
            </a:r>
          </a:p>
        </p:txBody>
      </p:sp>
      <p:pic>
        <p:nvPicPr>
          <p:cNvPr id="27652" name="Picture 13" descr="http://www.ansci.wisc.edu/jjp1/ansci_repro/lec/lec_16/effect_cap(s).jpg">
            <a:extLst>
              <a:ext uri="{FF2B5EF4-FFF2-40B4-BE49-F238E27FC236}">
                <a16:creationId xmlns:a16="http://schemas.microsoft.com/office/drawing/2014/main" id="{3A206968-ACB3-4CEE-9F60-AE6730AA8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0" t="12743"/>
          <a:stretch>
            <a:fillRect/>
          </a:stretch>
        </p:blipFill>
        <p:spPr bwMode="auto">
          <a:xfrm>
            <a:off x="6019800" y="2362200"/>
            <a:ext cx="4343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AA64A008-06B9-40D7-B768-C75CDF844D8D}"/>
              </a:ext>
            </a:extLst>
          </p:cNvPr>
          <p:cNvSpPr/>
          <p:nvPr/>
        </p:nvSpPr>
        <p:spPr>
          <a:xfrm>
            <a:off x="6861175" y="2344738"/>
            <a:ext cx="3678238" cy="4527550"/>
          </a:xfrm>
          <a:custGeom>
            <a:avLst/>
            <a:gdLst>
              <a:gd name="connsiteX0" fmla="*/ 3455377 w 3678115"/>
              <a:gd name="connsiteY0" fmla="*/ 117231 h 4528039"/>
              <a:gd name="connsiteX1" fmla="*/ 2083777 w 3678115"/>
              <a:gd name="connsiteY1" fmla="*/ 29308 h 4528039"/>
              <a:gd name="connsiteX2" fmla="*/ 1204546 w 3678115"/>
              <a:gd name="connsiteY2" fmla="*/ 293077 h 4528039"/>
              <a:gd name="connsiteX3" fmla="*/ 1028700 w 3678115"/>
              <a:gd name="connsiteY3" fmla="*/ 715108 h 4528039"/>
              <a:gd name="connsiteX4" fmla="*/ 378069 w 3678115"/>
              <a:gd name="connsiteY4" fmla="*/ 1910862 h 4528039"/>
              <a:gd name="connsiteX5" fmla="*/ 184638 w 3678115"/>
              <a:gd name="connsiteY5" fmla="*/ 2069123 h 4528039"/>
              <a:gd name="connsiteX6" fmla="*/ 290146 w 3678115"/>
              <a:gd name="connsiteY6" fmla="*/ 2702170 h 4528039"/>
              <a:gd name="connsiteX7" fmla="*/ 1925515 w 3678115"/>
              <a:gd name="connsiteY7" fmla="*/ 4337539 h 4528039"/>
              <a:gd name="connsiteX8" fmla="*/ 2769577 w 3678115"/>
              <a:gd name="connsiteY8" fmla="*/ 3845170 h 4528039"/>
              <a:gd name="connsiteX9" fmla="*/ 3103684 w 3678115"/>
              <a:gd name="connsiteY9" fmla="*/ 3141785 h 4528039"/>
              <a:gd name="connsiteX10" fmla="*/ 3385038 w 3678115"/>
              <a:gd name="connsiteY10" fmla="*/ 2192216 h 4528039"/>
              <a:gd name="connsiteX11" fmla="*/ 3437792 w 3678115"/>
              <a:gd name="connsiteY11" fmla="*/ 1822939 h 4528039"/>
              <a:gd name="connsiteX12" fmla="*/ 3420207 w 3678115"/>
              <a:gd name="connsiteY12" fmla="*/ 293077 h 4528039"/>
              <a:gd name="connsiteX13" fmla="*/ 3455377 w 3678115"/>
              <a:gd name="connsiteY13" fmla="*/ 117231 h 452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78115" h="4528039">
                <a:moveTo>
                  <a:pt x="3455377" y="117231"/>
                </a:moveTo>
                <a:cubicBezTo>
                  <a:pt x="3232639" y="73270"/>
                  <a:pt x="2458915" y="0"/>
                  <a:pt x="2083777" y="29308"/>
                </a:cubicBezTo>
                <a:cubicBezTo>
                  <a:pt x="1708639" y="58616"/>
                  <a:pt x="1380392" y="178777"/>
                  <a:pt x="1204546" y="293077"/>
                </a:cubicBezTo>
                <a:cubicBezTo>
                  <a:pt x="1028700" y="407377"/>
                  <a:pt x="1166446" y="445477"/>
                  <a:pt x="1028700" y="715108"/>
                </a:cubicBezTo>
                <a:cubicBezTo>
                  <a:pt x="890954" y="984739"/>
                  <a:pt x="518746" y="1685193"/>
                  <a:pt x="378069" y="1910862"/>
                </a:cubicBezTo>
                <a:cubicBezTo>
                  <a:pt x="237392" y="2136531"/>
                  <a:pt x="199292" y="1937238"/>
                  <a:pt x="184638" y="2069123"/>
                </a:cubicBezTo>
                <a:cubicBezTo>
                  <a:pt x="169984" y="2201008"/>
                  <a:pt x="0" y="2324101"/>
                  <a:pt x="290146" y="2702170"/>
                </a:cubicBezTo>
                <a:cubicBezTo>
                  <a:pt x="580292" y="3080239"/>
                  <a:pt x="1512277" y="4147039"/>
                  <a:pt x="1925515" y="4337539"/>
                </a:cubicBezTo>
                <a:cubicBezTo>
                  <a:pt x="2338753" y="4528039"/>
                  <a:pt x="2573216" y="4044462"/>
                  <a:pt x="2769577" y="3845170"/>
                </a:cubicBezTo>
                <a:cubicBezTo>
                  <a:pt x="2965938" y="3645878"/>
                  <a:pt x="3001107" y="3417277"/>
                  <a:pt x="3103684" y="3141785"/>
                </a:cubicBezTo>
                <a:cubicBezTo>
                  <a:pt x="3206261" y="2866293"/>
                  <a:pt x="3329353" y="2412024"/>
                  <a:pt x="3385038" y="2192216"/>
                </a:cubicBezTo>
                <a:cubicBezTo>
                  <a:pt x="3440723" y="1972408"/>
                  <a:pt x="3431931" y="2139462"/>
                  <a:pt x="3437792" y="1822939"/>
                </a:cubicBezTo>
                <a:cubicBezTo>
                  <a:pt x="3443653" y="1506416"/>
                  <a:pt x="3420207" y="577362"/>
                  <a:pt x="3420207" y="293077"/>
                </a:cubicBezTo>
                <a:cubicBezTo>
                  <a:pt x="3420207" y="8792"/>
                  <a:pt x="3678115" y="161192"/>
                  <a:pt x="3455377" y="11723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6" name="مستطيل 3">
            <a:extLst>
              <a:ext uri="{FF2B5EF4-FFF2-40B4-BE49-F238E27FC236}">
                <a16:creationId xmlns:a16="http://schemas.microsoft.com/office/drawing/2014/main" id="{278C4C5F-3F0D-4BC3-A44C-5B456B591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429001"/>
            <a:ext cx="29718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it lasts about 7 hours in female genital tract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357CDC-4D5B-4FDB-900C-E3B84592D793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4">
              <a:alphaModFix amt="40000"/>
            </a:blip>
            <a:srcRect/>
            <a:stretch>
              <a:fillRect l="-5805" t="-48421" r="-5699" b="-4876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3" descr="47_03AcrosomalCorticalRxn_U.jpg                                00027735Macintosh HD                   BA4B07B5:">
            <a:extLst>
              <a:ext uri="{FF2B5EF4-FFF2-40B4-BE49-F238E27FC236}">
                <a16:creationId xmlns:a16="http://schemas.microsoft.com/office/drawing/2014/main" id="{E999F888-0022-450D-A3C6-CFD13A677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0"/>
            <a:ext cx="7772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3">
            <a:extLst>
              <a:ext uri="{FF2B5EF4-FFF2-40B4-BE49-F238E27FC236}">
                <a16:creationId xmlns:a16="http://schemas.microsoft.com/office/drawing/2014/main" id="{C43D4A0C-F49B-4EB5-85FC-9BFF18F1E4BE}"/>
              </a:ext>
            </a:extLst>
          </p:cNvPr>
          <p:cNvSpPr>
            <a:spLocks noChangeArrowheads="1"/>
          </p:cNvSpPr>
          <p:nvPr/>
        </p:nvSpPr>
        <p:spPr bwMode="auto">
          <a:xfrm rot="14159669" flipV="1">
            <a:off x="3146426" y="3319464"/>
            <a:ext cx="2092325" cy="17176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0C91E3-CD03-4D8F-BFEA-74FA61533C8B}"/>
              </a:ext>
            </a:extLst>
          </p:cNvPr>
          <p:cNvSpPr/>
          <p:nvPr/>
        </p:nvSpPr>
        <p:spPr>
          <a:xfrm>
            <a:off x="331303" y="212035"/>
            <a:ext cx="11343861" cy="2193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457200" algn="justLow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Acrosomal reaction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release of the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proteolytic enzymes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from the acrosomal cap to help penetration of the sperm to the ovum.</a:t>
            </a:r>
            <a:endParaRPr lang="en-US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algn="justLow">
              <a:lnSpc>
                <a:spcPct val="125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They include 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hyaluronidase enzyme, trypsin like enzyme and zona lysine enzyme.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2A0E08-012D-4442-8DCC-D944B0ED8903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4">
              <a:alphaModFix amt="40000"/>
            </a:blip>
            <a:srcRect/>
            <a:stretch>
              <a:fillRect l="-5805" t="-48421" r="-5699" b="-4876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>
            <a:extLst>
              <a:ext uri="{FF2B5EF4-FFF2-40B4-BE49-F238E27FC236}">
                <a16:creationId xmlns:a16="http://schemas.microsoft.com/office/drawing/2014/main" id="{DC163E65-63EE-4A6D-B9B3-A45A2720D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t="34431" r="50000" b="18333"/>
          <a:stretch>
            <a:fillRect/>
          </a:stretch>
        </p:blipFill>
        <p:spPr bwMode="auto">
          <a:xfrm>
            <a:off x="1617664" y="1828800"/>
            <a:ext cx="905033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ستطيل 3">
            <a:extLst>
              <a:ext uri="{FF2B5EF4-FFF2-40B4-BE49-F238E27FC236}">
                <a16:creationId xmlns:a16="http://schemas.microsoft.com/office/drawing/2014/main" id="{C7A3F892-5FAC-4F76-83FF-D67A8CC3D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4200940"/>
            <a:ext cx="3733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Only capacitated sperm can pass through the corona </a:t>
            </a:r>
            <a:r>
              <a:rPr lang="en-US" sz="2800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radiata</a:t>
            </a:r>
            <a:r>
              <a:rPr lang="en-US" sz="28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 barrier</a:t>
            </a:r>
            <a:endParaRPr lang="en-US" sz="28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B0939AAE-FBAB-4C0B-8FAE-362ECF729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365" y="437322"/>
            <a:ext cx="9584635" cy="64633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Penetration of the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corona radiata cells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4BDBCF-7E6B-47A1-A07D-4B06821FECCE}"/>
              </a:ext>
            </a:extLst>
          </p:cNvPr>
          <p:cNvSpPr/>
          <p:nvPr/>
        </p:nvSpPr>
        <p:spPr>
          <a:xfrm>
            <a:off x="212035" y="1083653"/>
            <a:ext cx="3564835" cy="3280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lnSpc>
                <a:spcPct val="125000"/>
              </a:lnSpc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Penetration of corona radiate cells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by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pPr marL="457200" indent="-457200" algn="justLow">
              <a:lnSpc>
                <a:spcPct val="125000"/>
              </a:lnSpc>
              <a:buAutoNum type="arabicParenR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Hyaluronidase enzyme of the sperms. </a:t>
            </a:r>
          </a:p>
          <a:p>
            <a:pPr marL="457200" indent="-457200" algn="justLow">
              <a:lnSpc>
                <a:spcPct val="125000"/>
              </a:lnSpc>
              <a:buAutoNum type="arabicParenR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Mucous secretion of fallopian tube.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0B975B-025D-4FB8-9D8B-BE1AD5EAA237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4">
              <a:alphaModFix amt="40000"/>
            </a:blip>
            <a:srcRect/>
            <a:stretch>
              <a:fillRect l="-5805" t="-48421" r="-5699" b="-4876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9">
            <a:extLst>
              <a:ext uri="{FF2B5EF4-FFF2-40B4-BE49-F238E27FC236}">
                <a16:creationId xmlns:a16="http://schemas.microsoft.com/office/drawing/2014/main" id="{72C94C89-A1C8-4267-ACD2-D722E304F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t="35001" r="50000" b="20000"/>
          <a:stretch>
            <a:fillRect/>
          </a:stretch>
        </p:blipFill>
        <p:spPr bwMode="auto">
          <a:xfrm>
            <a:off x="2819400" y="2286000"/>
            <a:ext cx="7848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9615C3B2-ED92-4E54-86FF-EEFF11307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142874"/>
            <a:ext cx="8610600" cy="584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Penetration of the Zona Pellucida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8E73F9-EC04-487E-9BA1-E3D6A25637AE}"/>
              </a:ext>
            </a:extLst>
          </p:cNvPr>
          <p:cNvSpPr/>
          <p:nvPr/>
        </p:nvSpPr>
        <p:spPr>
          <a:xfrm>
            <a:off x="331305" y="1293194"/>
            <a:ext cx="4505738" cy="4663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Low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Penetration of the zona pellucida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by the 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zona lysine enzyme and trypsin like enzyme of the sperms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Low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Zona reaction: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</a:rPr>
              <a:t>After penetration of the sperm, the zona pellucida changes its 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chemical composition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</a:rPr>
              <a:t>to prevent entry of other sperms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051D62-B642-478B-84B4-0C75CE0FFDE0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4">
              <a:alphaModFix amt="40000"/>
            </a:blip>
            <a:srcRect/>
            <a:stretch>
              <a:fillRect l="-5805" t="-48421" r="-5699" b="-4876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B248DD2D-40F9-4533-AC45-7FC8141D4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t="35001" r="50000" b="18333"/>
          <a:stretch>
            <a:fillRect/>
          </a:stretch>
        </p:blipFill>
        <p:spPr bwMode="auto">
          <a:xfrm>
            <a:off x="1905000" y="0"/>
            <a:ext cx="8763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276041A-EC89-483F-BAFA-0A3B5A36B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t="36665" r="50938" b="18333"/>
          <a:stretch>
            <a:fillRect/>
          </a:stretch>
        </p:blipFill>
        <p:spPr bwMode="auto">
          <a:xfrm>
            <a:off x="1752600" y="57150"/>
            <a:ext cx="88392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2F79C775-87B0-437D-A94F-B40F2DDD5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142874"/>
            <a:ext cx="8610600" cy="584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Fusion of gametes cell membranes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69B252-FB5C-43AC-B6E4-312BFC5315BD}"/>
              </a:ext>
            </a:extLst>
          </p:cNvPr>
          <p:cNvSpPr/>
          <p:nvPr/>
        </p:nvSpPr>
        <p:spPr>
          <a:xfrm>
            <a:off x="228600" y="4819799"/>
            <a:ext cx="11887200" cy="189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Low">
              <a:lnSpc>
                <a:spcPct val="125000"/>
              </a:lnSpc>
              <a:buFont typeface="+mj-lt"/>
              <a:buAutoNum type="alphaLcPeriod"/>
              <a:tabLst>
                <a:tab pos="485775" algn="l"/>
              </a:tabLst>
            </a:pP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Cortical reaction: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after penetration of the sperm, the cell membrane of the 2ry oocyte alters its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chemical composition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 prevent entry of other sperm.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Low">
              <a:lnSpc>
                <a:spcPct val="125000"/>
              </a:lnSpc>
              <a:buFont typeface="+mj-lt"/>
              <a:buAutoNum type="alphaLcPeriod"/>
              <a:tabLst>
                <a:tab pos="485775" algn="l"/>
              </a:tabLs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 2ry oocyte completes the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nd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meiotic division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giving rise to definitive 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ovum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and 2</a:t>
            </a:r>
            <a:r>
              <a:rPr lang="en-US" sz="24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nd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polar body. The nucleus of the ovum enlarged to form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female pronucleus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04F63B-CAD0-478E-AB8F-47E4908E086C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 l="-5805" t="-48421" r="-5699" b="-4876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BDC35FDD-BFC4-43E6-9D91-753F40E04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105400"/>
            <a:ext cx="10363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The head of the sperm swells and forms the male pronucleus </a:t>
            </a:r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id="{8DBB83A2-7526-460C-BAD6-6DCA39665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36667" r="50000" b="18333"/>
          <a:stretch>
            <a:fillRect/>
          </a:stretch>
        </p:blipFill>
        <p:spPr bwMode="auto">
          <a:xfrm>
            <a:off x="1981200" y="0"/>
            <a:ext cx="86439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29A61AA4-0C62-450B-906F-FBC627755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142874"/>
            <a:ext cx="8610600" cy="584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Fusion of gametes cell membranes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6CC481-DD9B-4C4F-A5D7-8CF47A121569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4">
              <a:alphaModFix amt="40000"/>
            </a:blip>
            <a:srcRect/>
            <a:stretch>
              <a:fillRect l="-5805" t="-48421" r="-5699" b="-4876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98CFEEA4-3563-4142-9F0C-1E2C5C61A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35001" r="50000" b="18333"/>
          <a:stretch>
            <a:fillRect/>
          </a:stretch>
        </p:blipFill>
        <p:spPr bwMode="auto">
          <a:xfrm>
            <a:off x="2895600" y="0"/>
            <a:ext cx="777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95DC1A31-C761-45B9-BDC3-D90FBA297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65" y="5181600"/>
            <a:ext cx="1057523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Both male and female pronuclei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become in contact with each other and fuse together to form the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zygote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(46 chromosomes).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E9027153-F450-4E0B-AE89-D1D9D7549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142874"/>
            <a:ext cx="8610600" cy="584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Fusion of gametes cell membranes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8B7AF5-FB27-4BFE-B667-D2AC7A040092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4">
              <a:alphaModFix amt="40000"/>
            </a:blip>
            <a:srcRect/>
            <a:stretch>
              <a:fillRect l="-5805" t="-48421" r="-5699" b="-4876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2F5D0E2-75D0-4C3A-9C92-D4CCB323E5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of Fertilization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BC3013F-E70F-4B7E-8E79-DBA5F9CE32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4070" y="914400"/>
            <a:ext cx="11277600" cy="5632174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 of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zygote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eaLnBrk="1" hangingPunct="1">
              <a:defRPr/>
            </a:pP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Restoration of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diploid number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(46 chromosomes).</a:t>
            </a:r>
          </a:p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Cleavage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(segmentation) </a:t>
            </a: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starts.</a:t>
            </a:r>
          </a:p>
          <a:p>
            <a:pPr eaLnBrk="1" hangingPunct="1"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Determination of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sex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Determination of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general features</a:t>
            </a:r>
            <a:r>
              <a:rPr lang="en-US" sz="4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by the autosomes chromosomes.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Inhibition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of further ovulation and menstrual cycles</a:t>
            </a: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en-US" sz="40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142CFE-F531-4BE2-A585-A80DE289F6F0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3">
              <a:alphaModFix amt="40000"/>
            </a:blip>
            <a:srcRect/>
            <a:stretch>
              <a:fillRect l="-5805" t="-48421" r="-5699" b="-4876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63BDED-1470-4B44-9E5A-6E17328B42FE}"/>
              </a:ext>
            </a:extLst>
          </p:cNvPr>
          <p:cNvSpPr/>
          <p:nvPr/>
        </p:nvSpPr>
        <p:spPr>
          <a:xfrm>
            <a:off x="304799" y="583096"/>
            <a:ext cx="11198087" cy="5278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Low">
              <a:lnSpc>
                <a:spcPct val="122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Mitosis (cell division) in the new zygote uses 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centrioles derived from the sperm 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but the 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oocyte has no centrioles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sperm’s mitochondria 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degenerate with the formation of the male pronucleus.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is why 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mitochondria in humans are of maternal origin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7B9BDD-9D35-4243-A6BA-CA727D22CE0A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 l="-5805" t="-48421" r="-5699" b="-4876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381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>
            <a:extLst>
              <a:ext uri="{FF2B5EF4-FFF2-40B4-BE49-F238E27FC236}">
                <a16:creationId xmlns:a16="http://schemas.microsoft.com/office/drawing/2014/main" id="{9806BC87-56EE-46FC-B8F5-EC7FD6027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5149" y="622851"/>
            <a:ext cx="8348870" cy="3843131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  <a:alpha val="78000"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  <a:alpha val="78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PerspectiveBottomLeft"/>
            <a:lightRig rig="threePt" dir="t"/>
          </a:scene3d>
          <a:sp3d extrusionH="20116800" contourW="114300" prstMaterial="matte">
            <a:bevelT w="13500" h="6350" prst="angle"/>
            <a:bevelB w="13500" h="50800" prst="angle"/>
            <a:extrusionClr>
              <a:srgbClr val="66FF33"/>
            </a:extrusionClr>
            <a:contourClr>
              <a:schemeClr val="tx1"/>
            </a:contourClr>
          </a:sp3d>
        </p:spPr>
        <p:txBody>
          <a:bodyPr anchor="ctr">
            <a:flatTx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Cleavage (Segmentation)</a:t>
            </a:r>
          </a:p>
        </p:txBody>
      </p:sp>
    </p:spTree>
    <p:extLst>
      <p:ext uri="{BB962C8B-B14F-4D97-AF65-F5344CB8AC3E}">
        <p14:creationId xmlns:p14="http://schemas.microsoft.com/office/powerpoint/2010/main" val="340444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>
            <a:extLst>
              <a:ext uri="{FF2B5EF4-FFF2-40B4-BE49-F238E27FC236}">
                <a16:creationId xmlns:a16="http://schemas.microsoft.com/office/drawing/2014/main" id="{9806BC87-56EE-46FC-B8F5-EC7FD6027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5149" y="622851"/>
            <a:ext cx="8348870" cy="3843131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  <a:alpha val="78000"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  <a:alpha val="78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PerspectiveBottomLeft"/>
            <a:lightRig rig="threePt" dir="t"/>
          </a:scene3d>
          <a:sp3d extrusionH="20116800" contourW="114300" prstMaterial="matte">
            <a:bevelT w="13500" h="6350" prst="angle"/>
            <a:bevelB w="13500" h="50800" prst="angle"/>
            <a:extrusionClr>
              <a:srgbClr val="66FF33"/>
            </a:extrusionClr>
            <a:contourClr>
              <a:schemeClr val="tx1"/>
            </a:contourClr>
          </a:sp3d>
        </p:spPr>
        <p:txBody>
          <a:bodyPr anchor="ctr">
            <a:flatTx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first week</a:t>
            </a:r>
          </a:p>
        </p:txBody>
      </p:sp>
    </p:spTree>
    <p:extLst>
      <p:ext uri="{BB962C8B-B14F-4D97-AF65-F5344CB8AC3E}">
        <p14:creationId xmlns:p14="http://schemas.microsoft.com/office/powerpoint/2010/main" val="2091401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B97101B2-8E0D-49D1-8D0C-20E6CB91DE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1" t="25486" r="33127" b="7846"/>
          <a:stretch/>
        </p:blipFill>
        <p:spPr bwMode="auto">
          <a:xfrm>
            <a:off x="1981200" y="327025"/>
            <a:ext cx="2362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E3A9087-DA21-4C19-BB6C-88A0FA72B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3334" r="35001" b="21667"/>
          <a:stretch>
            <a:fillRect/>
          </a:stretch>
        </p:blipFill>
        <p:spPr bwMode="auto">
          <a:xfrm>
            <a:off x="4724400" y="381000"/>
            <a:ext cx="2362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025252C-F162-4277-94C1-920A9C2F5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1" t="25000" r="34064" b="20000"/>
          <a:stretch>
            <a:fillRect/>
          </a:stretch>
        </p:blipFill>
        <p:spPr bwMode="auto">
          <a:xfrm>
            <a:off x="7848600" y="457200"/>
            <a:ext cx="2286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196CDC5-24D1-4304-B3C7-6BAD96E47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4" t="25000" r="35938" b="23334"/>
          <a:stretch>
            <a:fillRect/>
          </a:stretch>
        </p:blipFill>
        <p:spPr bwMode="auto">
          <a:xfrm>
            <a:off x="2667000" y="3429000"/>
            <a:ext cx="2209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5D0DADB-63C5-4754-8899-8AADB8E23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25000" r="50938" b="25000"/>
          <a:stretch>
            <a:fillRect/>
          </a:stretch>
        </p:blipFill>
        <p:spPr bwMode="auto">
          <a:xfrm>
            <a:off x="6248400" y="3581400"/>
            <a:ext cx="2819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053A46EB-3AE8-44AE-BE7D-F86BF81E0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981200"/>
            <a:ext cx="35052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2- Cell Stage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0E48DB77-13AF-4E1A-8E8A-E150DCAFA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981200"/>
            <a:ext cx="35052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4- Cell Stage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DCD08179-846F-48D2-B3E6-D1675D9CC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486400"/>
            <a:ext cx="3505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8- Cell Stage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239BD4A4-424A-4BC6-B164-7283787C5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334000"/>
            <a:ext cx="3505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16- Cell Stage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A498C143-8D2A-4F9E-9185-22210D4F8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873250"/>
            <a:ext cx="35052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1- Zygote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41C0FA62-3FD1-417C-B573-109E028FA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5900" y="4762500"/>
            <a:ext cx="2057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Morula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C406865F-47E3-4964-8B4C-730DA561B4F8}"/>
              </a:ext>
            </a:extLst>
          </p:cNvPr>
          <p:cNvSpPr txBox="1">
            <a:spLocks noChangeArrowheads="1"/>
          </p:cNvSpPr>
          <p:nvPr/>
        </p:nvSpPr>
        <p:spPr>
          <a:xfrm>
            <a:off x="1905000" y="0"/>
            <a:ext cx="8229600" cy="10668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START OF CLEAVAGE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F6A1F3-5C92-47C2-85E7-AE830DF30A79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8">
              <a:alphaModFix amt="40000"/>
            </a:blip>
            <a:srcRect/>
            <a:stretch>
              <a:fillRect l="-5805" t="-48421" r="-5699" b="-487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870DE8-90C1-4CE3-B38C-5166C49525C2}"/>
              </a:ext>
            </a:extLst>
          </p:cNvPr>
          <p:cNvSpPr/>
          <p:nvPr/>
        </p:nvSpPr>
        <p:spPr>
          <a:xfrm>
            <a:off x="145774" y="3584988"/>
            <a:ext cx="11608904" cy="3273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25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Formation of morula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ar-SA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التوتية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Low">
              <a:lnSpc>
                <a:spcPct val="125000"/>
              </a:lnSpc>
              <a:buClr>
                <a:srgbClr val="FF0000"/>
              </a:buClr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 zygote divides repeatedly by 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mitotic divisions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leading to an increasing number of cells then formation of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16 cells surrounded by zona pellucida (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Morula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Low">
              <a:lnSpc>
                <a:spcPct val="125000"/>
              </a:lnSpc>
              <a:buClr>
                <a:srgbClr val="FF0000"/>
              </a:buClr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 morula reaches the uterine cavity at the 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2800" b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rd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4</a:t>
            </a:r>
            <a:r>
              <a:rPr lang="en-US" sz="2800" b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days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after fertilization.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D8CA250-CF7D-4CE9-9737-EB9828B3F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r="12514" b="66212"/>
          <a:stretch>
            <a:fillRect/>
          </a:stretch>
        </p:blipFill>
        <p:spPr bwMode="auto">
          <a:xfrm>
            <a:off x="5208104" y="0"/>
            <a:ext cx="6983896" cy="420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3">
            <a:extLst>
              <a:ext uri="{FF2B5EF4-FFF2-40B4-BE49-F238E27FC236}">
                <a16:creationId xmlns:a16="http://schemas.microsoft.com/office/drawing/2014/main" id="{3F46DBA8-3BEE-4C07-AD74-FEC52815D41B}"/>
              </a:ext>
            </a:extLst>
          </p:cNvPr>
          <p:cNvSpPr>
            <a:spLocks/>
          </p:cNvSpPr>
          <p:nvPr/>
        </p:nvSpPr>
        <p:spPr bwMode="auto">
          <a:xfrm>
            <a:off x="2339008" y="883064"/>
            <a:ext cx="2869096" cy="606287"/>
          </a:xfrm>
          <a:prstGeom prst="callout2">
            <a:avLst>
              <a:gd name="adj1" fmla="val 72394"/>
              <a:gd name="adj2" fmla="val 76150"/>
              <a:gd name="adj3" fmla="val 112264"/>
              <a:gd name="adj4" fmla="val 76831"/>
              <a:gd name="adj5" fmla="val 142233"/>
              <a:gd name="adj6" fmla="val 133854"/>
            </a:avLst>
          </a:prstGeom>
          <a:noFill/>
          <a:ln w="38100">
            <a:solidFill>
              <a:srgbClr val="00FF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Morula</a:t>
            </a:r>
          </a:p>
        </p:txBody>
      </p:sp>
      <p:sp>
        <p:nvSpPr>
          <p:cNvPr id="5" name="AutoShape 13">
            <a:extLst>
              <a:ext uri="{FF2B5EF4-FFF2-40B4-BE49-F238E27FC236}">
                <a16:creationId xmlns:a16="http://schemas.microsoft.com/office/drawing/2014/main" id="{42D15C45-A19D-428D-8CFA-94AEBB7C0C63}"/>
              </a:ext>
            </a:extLst>
          </p:cNvPr>
          <p:cNvSpPr>
            <a:spLocks/>
          </p:cNvSpPr>
          <p:nvPr/>
        </p:nvSpPr>
        <p:spPr bwMode="auto">
          <a:xfrm flipH="1">
            <a:off x="8030818" y="3720548"/>
            <a:ext cx="2451652" cy="652670"/>
          </a:xfrm>
          <a:prstGeom prst="callout2">
            <a:avLst>
              <a:gd name="adj1" fmla="val 43979"/>
              <a:gd name="adj2" fmla="val 1402"/>
              <a:gd name="adj3" fmla="val 42204"/>
              <a:gd name="adj4" fmla="val -13243"/>
              <a:gd name="adj5" fmla="val -204581"/>
              <a:gd name="adj6" fmla="val -47121"/>
            </a:avLst>
          </a:prstGeom>
          <a:noFill/>
          <a:ln w="38100">
            <a:solidFill>
              <a:srgbClr val="00FF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Zygote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5B50C6-F9FE-4F57-B3BC-DB760A5E122A}"/>
              </a:ext>
            </a:extLst>
          </p:cNvPr>
          <p:cNvSpPr txBox="1"/>
          <p:nvPr/>
        </p:nvSpPr>
        <p:spPr>
          <a:xfrm>
            <a:off x="7540487" y="92765"/>
            <a:ext cx="3233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blastomere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885B3B-F1E5-4190-A2BF-6617770FF817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3">
              <a:alphaModFix amt="40000"/>
            </a:blip>
            <a:srcRect/>
            <a:stretch>
              <a:fillRect l="-5805" t="-48421" r="-5699" b="-487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شكل بيضاوي 9">
            <a:extLst>
              <a:ext uri="{FF2B5EF4-FFF2-40B4-BE49-F238E27FC236}">
                <a16:creationId xmlns:a16="http://schemas.microsoft.com/office/drawing/2014/main" id="{72EC609A-F8A3-47AA-B44A-70ACE8464B10}"/>
              </a:ext>
            </a:extLst>
          </p:cNvPr>
          <p:cNvSpPr/>
          <p:nvPr/>
        </p:nvSpPr>
        <p:spPr>
          <a:xfrm>
            <a:off x="5950226" y="1317037"/>
            <a:ext cx="762000" cy="785191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EG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351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>
            <a:extLst>
              <a:ext uri="{FF2B5EF4-FFF2-40B4-BE49-F238E27FC236}">
                <a16:creationId xmlns:a16="http://schemas.microsoft.com/office/drawing/2014/main" id="{9806BC87-56EE-46FC-B8F5-EC7FD6027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5149" y="622851"/>
            <a:ext cx="8348870" cy="3843131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  <a:alpha val="78000"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  <a:alpha val="78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PerspectiveBottomLeft"/>
            <a:lightRig rig="threePt" dir="t"/>
          </a:scene3d>
          <a:sp3d extrusionH="20116800" contourW="114300" prstMaterial="matte">
            <a:bevelT w="13500" h="6350" prst="angle"/>
            <a:bevelB w="13500" h="50800" prst="angle"/>
            <a:extrusionClr>
              <a:srgbClr val="66FF33"/>
            </a:extrusionClr>
            <a:contourClr>
              <a:schemeClr val="tx1"/>
            </a:contourClr>
          </a:sp3d>
        </p:spPr>
        <p:txBody>
          <a:bodyPr anchor="ctr">
            <a:flatTx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Formation of Blastocyst</a:t>
            </a:r>
          </a:p>
        </p:txBody>
      </p:sp>
    </p:spTree>
    <p:extLst>
      <p:ext uri="{BB962C8B-B14F-4D97-AF65-F5344CB8AC3E}">
        <p14:creationId xmlns:p14="http://schemas.microsoft.com/office/powerpoint/2010/main" val="4086406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>
            <a:extLst>
              <a:ext uri="{FF2B5EF4-FFF2-40B4-BE49-F238E27FC236}">
                <a16:creationId xmlns:a16="http://schemas.microsoft.com/office/drawing/2014/main" id="{5054EB2B-A3FC-41A1-9274-271B95E39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r="12514" b="66212"/>
          <a:stretch>
            <a:fillRect/>
          </a:stretch>
        </p:blipFill>
        <p:spPr bwMode="auto">
          <a:xfrm>
            <a:off x="5866026" y="245165"/>
            <a:ext cx="5778356" cy="347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3">
            <a:extLst>
              <a:ext uri="{FF2B5EF4-FFF2-40B4-BE49-F238E27FC236}">
                <a16:creationId xmlns:a16="http://schemas.microsoft.com/office/drawing/2014/main" id="{6BCC8CF3-EC3E-44FF-8FE2-50C499233B49}"/>
              </a:ext>
            </a:extLst>
          </p:cNvPr>
          <p:cNvSpPr>
            <a:spLocks/>
          </p:cNvSpPr>
          <p:nvPr/>
        </p:nvSpPr>
        <p:spPr bwMode="auto">
          <a:xfrm>
            <a:off x="7904923" y="3845339"/>
            <a:ext cx="3048000" cy="863600"/>
          </a:xfrm>
          <a:prstGeom prst="callout2">
            <a:avLst>
              <a:gd name="adj1" fmla="val 43979"/>
              <a:gd name="adj2" fmla="val 1402"/>
              <a:gd name="adj3" fmla="val -46799"/>
              <a:gd name="adj4" fmla="val -1939"/>
              <a:gd name="adj5" fmla="val -176726"/>
              <a:gd name="adj6" fmla="val -50938"/>
            </a:avLst>
          </a:prstGeom>
          <a:noFill/>
          <a:ln w="38100">
            <a:solidFill>
              <a:srgbClr val="00FF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blastocyst</a:t>
            </a:r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7BADE8F-5F1A-4956-A842-715447156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5" t="70038" b="7037"/>
          <a:stretch>
            <a:fillRect/>
          </a:stretch>
        </p:blipFill>
        <p:spPr bwMode="auto">
          <a:xfrm>
            <a:off x="414130" y="1049752"/>
            <a:ext cx="4648200" cy="322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3">
            <a:extLst>
              <a:ext uri="{FF2B5EF4-FFF2-40B4-BE49-F238E27FC236}">
                <a16:creationId xmlns:a16="http://schemas.microsoft.com/office/drawing/2014/main" id="{96575A17-4F83-4430-B5A3-72E2FD901B9B}"/>
              </a:ext>
            </a:extLst>
          </p:cNvPr>
          <p:cNvSpPr>
            <a:spLocks/>
          </p:cNvSpPr>
          <p:nvPr/>
        </p:nvSpPr>
        <p:spPr bwMode="auto">
          <a:xfrm flipH="1">
            <a:off x="222873" y="4785139"/>
            <a:ext cx="3563937" cy="863600"/>
          </a:xfrm>
          <a:prstGeom prst="callout2">
            <a:avLst>
              <a:gd name="adj1" fmla="val 2000"/>
              <a:gd name="adj2" fmla="val 75118"/>
              <a:gd name="adj3" fmla="val -64222"/>
              <a:gd name="adj4" fmla="val 91992"/>
              <a:gd name="adj5" fmla="val -211838"/>
              <a:gd name="adj6" fmla="val 51070"/>
            </a:avLst>
          </a:prstGeom>
          <a:noFill/>
          <a:ln w="3810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Blastocele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13">
            <a:extLst>
              <a:ext uri="{FF2B5EF4-FFF2-40B4-BE49-F238E27FC236}">
                <a16:creationId xmlns:a16="http://schemas.microsoft.com/office/drawing/2014/main" id="{8DB45E0F-7073-4C19-BA63-7113EC1B8B93}"/>
              </a:ext>
            </a:extLst>
          </p:cNvPr>
          <p:cNvSpPr>
            <a:spLocks/>
          </p:cNvSpPr>
          <p:nvPr/>
        </p:nvSpPr>
        <p:spPr bwMode="auto">
          <a:xfrm>
            <a:off x="143360" y="50716"/>
            <a:ext cx="2895600" cy="999036"/>
          </a:xfrm>
          <a:prstGeom prst="callout2">
            <a:avLst>
              <a:gd name="adj1" fmla="val 102102"/>
              <a:gd name="adj2" fmla="val 34605"/>
              <a:gd name="adj3" fmla="val 144028"/>
              <a:gd name="adj4" fmla="val 31642"/>
              <a:gd name="adj5" fmla="val 179706"/>
              <a:gd name="adj6" fmla="val 59369"/>
            </a:avLst>
          </a:prstGeom>
          <a:noFill/>
          <a:ln w="38100">
            <a:solidFill>
              <a:srgbClr val="0000FF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latin typeface="Calibri"/>
              </a:rPr>
              <a:t>Inner cell mass (</a:t>
            </a:r>
            <a:r>
              <a:rPr lang="en-US" sz="3200" b="1" dirty="0" err="1">
                <a:solidFill>
                  <a:srgbClr val="C00000"/>
                </a:solidFill>
                <a:latin typeface="Calibri"/>
              </a:rPr>
              <a:t>Embryoblast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)</a:t>
            </a:r>
            <a:endParaRPr lang="en-US" sz="32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13">
            <a:extLst>
              <a:ext uri="{FF2B5EF4-FFF2-40B4-BE49-F238E27FC236}">
                <a16:creationId xmlns:a16="http://schemas.microsoft.com/office/drawing/2014/main" id="{71218B61-201C-423F-AF61-9BD3BB797579}"/>
              </a:ext>
            </a:extLst>
          </p:cNvPr>
          <p:cNvSpPr>
            <a:spLocks/>
          </p:cNvSpPr>
          <p:nvPr/>
        </p:nvSpPr>
        <p:spPr bwMode="auto">
          <a:xfrm>
            <a:off x="3361533" y="4548809"/>
            <a:ext cx="3048001" cy="1099930"/>
          </a:xfrm>
          <a:prstGeom prst="callout2">
            <a:avLst>
              <a:gd name="adj1" fmla="val 87953"/>
              <a:gd name="adj2" fmla="val 5146"/>
              <a:gd name="adj3" fmla="val 79100"/>
              <a:gd name="adj4" fmla="val -8678"/>
              <a:gd name="adj5" fmla="val -125406"/>
              <a:gd name="adj6" fmla="val -23379"/>
            </a:avLst>
          </a:prstGeom>
          <a:noFill/>
          <a:ln w="3810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Outer cell mass (</a:t>
            </a:r>
            <a:r>
              <a:rPr lang="en-US" sz="28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Trophoblast</a:t>
            </a:r>
            <a:r>
              <a:rPr 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113CD5-C465-4388-9034-96955752F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4945" y="4766081"/>
            <a:ext cx="4343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Blastocyst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5</a:t>
            </a:r>
            <a:r>
              <a:rPr lang="en-US" sz="6000" b="1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th</a:t>
            </a: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day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AEC898-FE4C-4ACF-ACD7-9B4112953F43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 l="-5805" t="-48421" r="-5699" b="-487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0C663C-0335-4C3D-BD27-16E69AA50801}"/>
              </a:ext>
            </a:extLst>
          </p:cNvPr>
          <p:cNvSpPr/>
          <p:nvPr/>
        </p:nvSpPr>
        <p:spPr>
          <a:xfrm>
            <a:off x="437321" y="331304"/>
            <a:ext cx="11516139" cy="596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25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Formation of blastocyst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algn="justLow">
              <a:lnSpc>
                <a:spcPct val="125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The cells of the morula rapidly proliferate and forming a large number of cells.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algn="justLow">
              <a:lnSpc>
                <a:spcPct val="125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Fluid collects between the cells and form a single cavity called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blastocele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algn="justLow">
              <a:lnSpc>
                <a:spcPct val="125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The morula becomes changed into a cystic structure called 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blastocyst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at the 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5</a:t>
            </a:r>
            <a:r>
              <a:rPr lang="en-US" sz="2800" b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days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after fertilization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algn="justLow">
              <a:lnSpc>
                <a:spcPct val="125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The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blastocele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divides the cells into 2 groups;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Low">
              <a:lnSpc>
                <a:spcPct val="125000"/>
              </a:lnSpc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a-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Outer layer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of flat cells called 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trophoblast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that forms the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placenta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Low">
              <a:lnSpc>
                <a:spcPct val="125000"/>
              </a:lnSpc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b-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Inner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cell mass (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embryoblast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 This mass will form the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embryo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A51908-0BB3-4051-8773-F45058E21886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 l="-5805" t="-48421" r="-5699" b="-487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741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>
            <a:extLst>
              <a:ext uri="{FF2B5EF4-FFF2-40B4-BE49-F238E27FC236}">
                <a16:creationId xmlns:a16="http://schemas.microsoft.com/office/drawing/2014/main" id="{9806BC87-56EE-46FC-B8F5-EC7FD6027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511" y="791816"/>
            <a:ext cx="7885045" cy="2637184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  <a:alpha val="78000"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  <a:alpha val="78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PerspectiveBottomLeft"/>
            <a:lightRig rig="threePt" dir="t"/>
          </a:scene3d>
          <a:sp3d extrusionH="20116800" contourW="114300" prstMaterial="matte">
            <a:bevelT w="13500" h="6350" prst="angle"/>
            <a:bevelB w="13500" h="50800" prst="angle"/>
            <a:extrusionClr>
              <a:srgbClr val="66FF33"/>
            </a:extrusionClr>
            <a:contourClr>
              <a:schemeClr val="tx1"/>
            </a:contourClr>
          </a:sp3d>
        </p:spPr>
        <p:txBody>
          <a:bodyPr anchor="ctr">
            <a:flatTx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Implantation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06519D-15D8-43A0-A0AD-6BA4CB4A3C29}"/>
              </a:ext>
            </a:extLst>
          </p:cNvPr>
          <p:cNvSpPr/>
          <p:nvPr/>
        </p:nvSpPr>
        <p:spPr>
          <a:xfrm>
            <a:off x="145774" y="4625008"/>
            <a:ext cx="11900452" cy="21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lnSpc>
                <a:spcPct val="125000"/>
              </a:lnSpc>
            </a:pP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** Definition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It is the entrance of the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blastocyst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into the thick endometrium of the uterus (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decidua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 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Low">
              <a:lnSpc>
                <a:spcPct val="125000"/>
              </a:lnSpc>
            </a:pP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** Sites of implantation: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into the middle of the upper part of the posterior wall of the uterus.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86921F-EDA5-4D80-8021-85EC2871AC50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3">
              <a:alphaModFix amt="40000"/>
            </a:blip>
            <a:srcRect/>
            <a:stretch>
              <a:fillRect l="-5805" t="-48421" r="-5699" b="-487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542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EACEC7F1-D783-4288-903E-EE0288CC0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65" y="5257800"/>
            <a:ext cx="1131735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Timing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: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Starts at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6</a:t>
            </a:r>
            <a:r>
              <a:rPr lang="en-US" sz="36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th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-8</a:t>
            </a:r>
            <a:r>
              <a:rPr lang="en-US" sz="36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th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day 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and completed at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11</a:t>
            </a:r>
            <a:r>
              <a:rPr lang="en-US" sz="36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th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day.</a:t>
            </a:r>
          </a:p>
        </p:txBody>
      </p:sp>
      <p:pic>
        <p:nvPicPr>
          <p:cNvPr id="60419" name="Picture 3">
            <a:extLst>
              <a:ext uri="{FF2B5EF4-FFF2-40B4-BE49-F238E27FC236}">
                <a16:creationId xmlns:a16="http://schemas.microsoft.com/office/drawing/2014/main" id="{1B0E5648-6601-446F-B682-12A823629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r="12514" b="66212"/>
          <a:stretch>
            <a:fillRect/>
          </a:stretch>
        </p:blipFill>
        <p:spPr bwMode="auto">
          <a:xfrm>
            <a:off x="1905001" y="152400"/>
            <a:ext cx="84804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3">
            <a:extLst>
              <a:ext uri="{FF2B5EF4-FFF2-40B4-BE49-F238E27FC236}">
                <a16:creationId xmlns:a16="http://schemas.microsoft.com/office/drawing/2014/main" id="{18DDF84C-4E80-4625-8CF4-2357192F6627}"/>
              </a:ext>
            </a:extLst>
          </p:cNvPr>
          <p:cNvSpPr>
            <a:spLocks/>
          </p:cNvSpPr>
          <p:nvPr/>
        </p:nvSpPr>
        <p:spPr bwMode="auto">
          <a:xfrm>
            <a:off x="4648200" y="4038600"/>
            <a:ext cx="3048000" cy="863600"/>
          </a:xfrm>
          <a:prstGeom prst="callout2">
            <a:avLst>
              <a:gd name="adj1" fmla="val 43979"/>
              <a:gd name="adj2" fmla="val 1402"/>
              <a:gd name="adj3" fmla="val 42204"/>
              <a:gd name="adj4" fmla="val -13243"/>
              <a:gd name="adj5" fmla="val 43327"/>
              <a:gd name="adj6" fmla="val -54634"/>
            </a:avLst>
          </a:prstGeom>
          <a:noFill/>
          <a:ln w="38100">
            <a:solidFill>
              <a:srgbClr val="00FF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Implanted blastocyst</a:t>
            </a:r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02684E9-511E-4F22-8B4E-306CAEFBF331}"/>
              </a:ext>
            </a:extLst>
          </p:cNvPr>
          <p:cNvSpPr txBox="1">
            <a:spLocks noChangeArrowheads="1"/>
          </p:cNvSpPr>
          <p:nvPr/>
        </p:nvSpPr>
        <p:spPr>
          <a:xfrm>
            <a:off x="3733800" y="0"/>
            <a:ext cx="51054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5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Implantation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39F2FF-B7F4-48C9-BEF1-8CBF8B09B2DF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4">
              <a:alphaModFix amt="40000"/>
            </a:blip>
            <a:srcRect/>
            <a:stretch>
              <a:fillRect l="-5805" t="-48421" r="-5699" b="-487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D41635CA-9388-4B70-985D-E6077E8D8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33400"/>
            <a:ext cx="812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0FD834-DB3C-4F12-A918-37FB8D720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052" y="5105400"/>
            <a:ext cx="11264348" cy="141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latin typeface="Arial" panose="020B0604020202020204" pitchFamily="34" charset="0"/>
                <a:ea typeface="Times New Roman" panose="02020603050405020304" pitchFamily="18" charset="0"/>
              </a:rPr>
              <a:t>1- Rupture of the zona pellucida</a:t>
            </a:r>
            <a:r>
              <a:rPr lang="en-US" sz="3600" dirty="0">
                <a:latin typeface="Arial" panose="020B0604020202020204" pitchFamily="34" charset="0"/>
                <a:ea typeface="Times New Roman" panose="02020603050405020304" pitchFamily="18" charset="0"/>
              </a:rPr>
              <a:t> around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blastocyst </a:t>
            </a:r>
            <a:r>
              <a:rPr lang="en-US" sz="3600" dirty="0">
                <a:latin typeface="Arial" panose="020B0604020202020204" pitchFamily="34" charset="0"/>
                <a:ea typeface="Times New Roman" panose="02020603050405020304" pitchFamily="18" charset="0"/>
              </a:rPr>
              <a:t>due to increase amount of fluid in the </a:t>
            </a:r>
            <a:r>
              <a:rPr lang="en-US" sz="3600" dirty="0" err="1">
                <a:latin typeface="Arial" panose="020B0604020202020204" pitchFamily="34" charset="0"/>
                <a:ea typeface="Times New Roman" panose="02020603050405020304" pitchFamily="18" charset="0"/>
              </a:rPr>
              <a:t>blastocele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2BA1AF5-EDEF-493C-97E3-D218F3EE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76200"/>
            <a:ext cx="6526696" cy="73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Steps of implantation</a:t>
            </a:r>
            <a:endParaRPr lang="ar-SA" sz="3600" dirty="0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681210E-A301-4529-BFAC-6127953C4D92}"/>
              </a:ext>
            </a:extLst>
          </p:cNvPr>
          <p:cNvSpPr/>
          <p:nvPr/>
        </p:nvSpPr>
        <p:spPr>
          <a:xfrm>
            <a:off x="2743200" y="1295400"/>
            <a:ext cx="304800" cy="228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5</a:t>
            </a:r>
            <a:endParaRPr lang="ar-EG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B22E50-D60D-4AC9-A9E5-C04BBFE93F8D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4">
              <a:alphaModFix amt="40000"/>
            </a:blip>
            <a:srcRect/>
            <a:stretch>
              <a:fillRect l="-5805" t="-48421" r="-5699" b="-487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D27FBC3A-AC93-4294-804E-063C40A09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33400"/>
            <a:ext cx="812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B5F4B7-342A-404B-AEBC-0FC19766A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78" y="5105400"/>
            <a:ext cx="1159565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Low">
              <a:lnSpc>
                <a:spcPct val="125000"/>
              </a:lnSpc>
            </a:pP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2- The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trophoblast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covering the inner cell mass 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adherent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to the endometrium.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AutoShape 13">
            <a:extLst>
              <a:ext uri="{FF2B5EF4-FFF2-40B4-BE49-F238E27FC236}">
                <a16:creationId xmlns:a16="http://schemas.microsoft.com/office/drawing/2014/main" id="{982839EA-1772-4F93-8708-FAD48141025F}"/>
              </a:ext>
            </a:extLst>
          </p:cNvPr>
          <p:cNvSpPr>
            <a:spLocks/>
          </p:cNvSpPr>
          <p:nvPr/>
        </p:nvSpPr>
        <p:spPr bwMode="auto">
          <a:xfrm>
            <a:off x="7543800" y="304800"/>
            <a:ext cx="3563938" cy="863600"/>
          </a:xfrm>
          <a:prstGeom prst="callout2">
            <a:avLst>
              <a:gd name="adj1" fmla="val 57427"/>
              <a:gd name="adj2" fmla="val 4653"/>
              <a:gd name="adj3" fmla="val 79100"/>
              <a:gd name="adj4" fmla="val -8678"/>
              <a:gd name="adj5" fmla="val 276668"/>
              <a:gd name="adj6" fmla="val -55775"/>
            </a:avLst>
          </a:prstGeom>
          <a:noFill/>
          <a:ln w="3810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Inner cell mass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embryoblast</a:t>
            </a:r>
            <a:endParaRPr lang="en-US" sz="2800" b="1" dirty="0">
              <a:solidFill>
                <a:srgbClr val="FF00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2D2158C-8049-4DD0-9FBD-00128BD347A6}"/>
              </a:ext>
            </a:extLst>
          </p:cNvPr>
          <p:cNvSpPr/>
          <p:nvPr/>
        </p:nvSpPr>
        <p:spPr>
          <a:xfrm>
            <a:off x="2819400" y="1295400"/>
            <a:ext cx="304800" cy="228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6</a:t>
            </a:r>
            <a:endParaRPr lang="ar-EG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E716C3-F1A9-45BB-A0CE-553E64A734E2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4">
              <a:alphaModFix amt="40000"/>
            </a:blip>
            <a:srcRect/>
            <a:stretch>
              <a:fillRect l="-5805" t="-48421" r="-5699" b="-487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0023C9D7-8355-4A87-A8C1-3286C6E8E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425" y="53009"/>
            <a:ext cx="6526696" cy="73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Steps of implantation</a:t>
            </a:r>
            <a:endParaRPr lang="ar-SA" sz="3600" dirty="0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11C53C85-4EE1-40E1-BF31-5882E1996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" b="10507"/>
          <a:stretch/>
        </p:blipFill>
        <p:spPr bwMode="auto">
          <a:xfrm>
            <a:off x="1959114" y="178904"/>
            <a:ext cx="8128000" cy="389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3F2B7D-05DE-491E-A893-F6DE56C0E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140200"/>
            <a:ext cx="12046226" cy="2538896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anchor="ctr"/>
          <a:lstStyle/>
          <a:p>
            <a:pPr algn="justLow">
              <a:lnSpc>
                <a:spcPct val="125000"/>
              </a:lnSpc>
            </a:pP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3- The trophoblast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covering the inner cell mass 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adherent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to the endometrium, and differentiates into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 layers: 1)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An inner layer called 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cytotrophoblast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Low">
              <a:lnSpc>
                <a:spcPct val="125000"/>
              </a:lnSpc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					    2) An outer layer called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syncytiotrophoblast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Low">
              <a:lnSpc>
                <a:spcPct val="125000"/>
              </a:lnSpc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syncytiotrophoblasts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have a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phagocytic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function. 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</a:rPr>
              <a:t>They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erode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</a:rPr>
              <a:t> the endometrium and gradually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sink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</a:rPr>
              <a:t> into it.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6" name="AutoShape 13">
            <a:extLst>
              <a:ext uri="{FF2B5EF4-FFF2-40B4-BE49-F238E27FC236}">
                <a16:creationId xmlns:a16="http://schemas.microsoft.com/office/drawing/2014/main" id="{CBC7A2A6-E52E-43C0-87DD-F531C728EF12}"/>
              </a:ext>
            </a:extLst>
          </p:cNvPr>
          <p:cNvSpPr>
            <a:spLocks/>
          </p:cNvSpPr>
          <p:nvPr/>
        </p:nvSpPr>
        <p:spPr bwMode="auto">
          <a:xfrm>
            <a:off x="7543800" y="304800"/>
            <a:ext cx="3563938" cy="863600"/>
          </a:xfrm>
          <a:prstGeom prst="callout2">
            <a:avLst>
              <a:gd name="adj1" fmla="val 57427"/>
              <a:gd name="adj2" fmla="val 4653"/>
              <a:gd name="adj3" fmla="val 79100"/>
              <a:gd name="adj4" fmla="val -8678"/>
              <a:gd name="adj5" fmla="val 218250"/>
              <a:gd name="adj6" fmla="val -47812"/>
            </a:avLst>
          </a:prstGeom>
          <a:noFill/>
          <a:ln w="3810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cytotrophoblast</a:t>
            </a:r>
            <a:endParaRPr lang="en-US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13">
            <a:extLst>
              <a:ext uri="{FF2B5EF4-FFF2-40B4-BE49-F238E27FC236}">
                <a16:creationId xmlns:a16="http://schemas.microsoft.com/office/drawing/2014/main" id="{E29634BD-67A9-4DC0-BB6E-C3D9F3CD26AE}"/>
              </a:ext>
            </a:extLst>
          </p:cNvPr>
          <p:cNvSpPr>
            <a:spLocks/>
          </p:cNvSpPr>
          <p:nvPr/>
        </p:nvSpPr>
        <p:spPr bwMode="auto">
          <a:xfrm>
            <a:off x="1484244" y="1833671"/>
            <a:ext cx="2286000" cy="951494"/>
          </a:xfrm>
          <a:prstGeom prst="callout2">
            <a:avLst>
              <a:gd name="adj1" fmla="val 34824"/>
              <a:gd name="adj2" fmla="val 93706"/>
              <a:gd name="adj3" fmla="val 45868"/>
              <a:gd name="adj4" fmla="val 105326"/>
              <a:gd name="adj5" fmla="val 27712"/>
              <a:gd name="adj6" fmla="val 129512"/>
            </a:avLst>
          </a:prstGeom>
          <a:noFill/>
          <a:ln w="38100">
            <a:solidFill>
              <a:srgbClr val="0000FF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trophoblast</a:t>
            </a:r>
            <a:endParaRPr lang="en-US" sz="32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13">
            <a:extLst>
              <a:ext uri="{FF2B5EF4-FFF2-40B4-BE49-F238E27FC236}">
                <a16:creationId xmlns:a16="http://schemas.microsoft.com/office/drawing/2014/main" id="{A6DD54CA-5F7D-4C8D-BE1D-FC552C3E3D8A}"/>
              </a:ext>
            </a:extLst>
          </p:cNvPr>
          <p:cNvSpPr>
            <a:spLocks/>
          </p:cNvSpPr>
          <p:nvPr/>
        </p:nvSpPr>
        <p:spPr bwMode="auto">
          <a:xfrm>
            <a:off x="6675784" y="2717800"/>
            <a:ext cx="3886200" cy="863600"/>
          </a:xfrm>
          <a:prstGeom prst="callout2">
            <a:avLst>
              <a:gd name="adj1" fmla="val 39112"/>
              <a:gd name="adj2" fmla="val -1762"/>
              <a:gd name="adj3" fmla="val 34329"/>
              <a:gd name="adj4" fmla="val -11145"/>
              <a:gd name="adj5" fmla="val -30024"/>
              <a:gd name="adj6" fmla="val -16634"/>
            </a:avLst>
          </a:prstGeom>
          <a:noFill/>
          <a:ln w="3810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syncytiotrophoblast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F114FA-C1B3-43AA-AD05-E39DB509BC73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4">
              <a:alphaModFix amt="40000"/>
            </a:blip>
            <a:srcRect/>
            <a:stretch>
              <a:fillRect l="-5805" t="-48421" r="-5699" b="-487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1C1177C2-3146-43BC-B14D-9F139A81C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02341"/>
            <a:ext cx="6096000" cy="73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Steps of implantation</a:t>
            </a:r>
            <a:endParaRPr lang="ar-SA" sz="3600" dirty="0">
              <a:solidFill>
                <a:srgbClr val="0000CC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>
            <a:extLst>
              <a:ext uri="{FF2B5EF4-FFF2-40B4-BE49-F238E27FC236}">
                <a16:creationId xmlns:a16="http://schemas.microsoft.com/office/drawing/2014/main" id="{9806BC87-56EE-46FC-B8F5-EC7FD6027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5149" y="622851"/>
            <a:ext cx="8348870" cy="3843131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  <a:alpha val="78000"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  <a:alpha val="78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PerspectiveBottomLeft"/>
            <a:lightRig rig="threePt" dir="t"/>
          </a:scene3d>
          <a:sp3d extrusionH="20116800" contourW="114300" prstMaterial="matte">
            <a:bevelT w="13500" h="6350" prst="angle"/>
            <a:bevelB w="13500" h="50800" prst="angle"/>
            <a:extrusionClr>
              <a:srgbClr val="66FF33"/>
            </a:extrusionClr>
            <a:contourClr>
              <a:schemeClr val="tx1"/>
            </a:contourClr>
          </a:sp3d>
        </p:spPr>
        <p:txBody>
          <a:bodyPr anchor="ctr">
            <a:flatTx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Fertilization</a:t>
            </a:r>
          </a:p>
        </p:txBody>
      </p:sp>
    </p:spTree>
    <p:extLst>
      <p:ext uri="{BB962C8B-B14F-4D97-AF65-F5344CB8AC3E}">
        <p14:creationId xmlns:p14="http://schemas.microsoft.com/office/powerpoint/2010/main" val="4041795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>
            <a:extLst>
              <a:ext uri="{FF2B5EF4-FFF2-40B4-BE49-F238E27FC236}">
                <a16:creationId xmlns:a16="http://schemas.microsoft.com/office/drawing/2014/main" id="{E6FD24C0-9402-409F-A6DA-2FAFD50C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0"/>
            <a:ext cx="812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5BF750A4-8DBF-46BC-B35B-19C2392CD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65" y="4267199"/>
            <a:ext cx="11847444" cy="239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justLow">
              <a:lnSpc>
                <a:spcPct val="125000"/>
              </a:lnSpc>
              <a:buClr>
                <a:srgbClr val="FF0000"/>
              </a:buClr>
              <a:tabLst>
                <a:tab pos="685800" algn="l"/>
              </a:tabLst>
            </a:pPr>
            <a:r>
              <a:rPr lang="en-US" sz="3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4- The blastocyst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becomes completely embedded into the endometrium.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Low">
              <a:lnSpc>
                <a:spcPct val="125000"/>
              </a:lnSpc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The site of implantation is closed by a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fibrin clot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AutoShape 13">
            <a:extLst>
              <a:ext uri="{FF2B5EF4-FFF2-40B4-BE49-F238E27FC236}">
                <a16:creationId xmlns:a16="http://schemas.microsoft.com/office/drawing/2014/main" id="{02084486-E258-40B7-B8DC-6B70081C2691}"/>
              </a:ext>
            </a:extLst>
          </p:cNvPr>
          <p:cNvSpPr>
            <a:spLocks/>
          </p:cNvSpPr>
          <p:nvPr/>
        </p:nvSpPr>
        <p:spPr bwMode="auto">
          <a:xfrm>
            <a:off x="7596808" y="2087217"/>
            <a:ext cx="3886200" cy="863600"/>
          </a:xfrm>
          <a:prstGeom prst="callout2">
            <a:avLst>
              <a:gd name="adj1" fmla="val 30972"/>
              <a:gd name="adj2" fmla="val 1405"/>
              <a:gd name="adj3" fmla="val 22778"/>
              <a:gd name="adj4" fmla="val -3077"/>
              <a:gd name="adj5" fmla="val 3046"/>
              <a:gd name="adj6" fmla="val -8271"/>
            </a:avLst>
          </a:prstGeom>
          <a:noFill/>
          <a:ln w="3810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syncytiotrophoblast</a:t>
            </a:r>
            <a:endParaRPr lang="en-US" sz="23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13">
            <a:extLst>
              <a:ext uri="{FF2B5EF4-FFF2-40B4-BE49-F238E27FC236}">
                <a16:creationId xmlns:a16="http://schemas.microsoft.com/office/drawing/2014/main" id="{F070CCB4-72E5-4339-BA25-0DA2434C04B3}"/>
              </a:ext>
            </a:extLst>
          </p:cNvPr>
          <p:cNvSpPr>
            <a:spLocks/>
          </p:cNvSpPr>
          <p:nvPr/>
        </p:nvSpPr>
        <p:spPr bwMode="auto">
          <a:xfrm flipH="1">
            <a:off x="1994452" y="2087217"/>
            <a:ext cx="3886200" cy="863600"/>
          </a:xfrm>
          <a:prstGeom prst="callout2">
            <a:avLst>
              <a:gd name="adj1" fmla="val 37077"/>
              <a:gd name="adj2" fmla="val 39414"/>
              <a:gd name="adj3" fmla="val 44504"/>
              <a:gd name="adj4" fmla="val 33199"/>
              <a:gd name="adj5" fmla="val 24922"/>
              <a:gd name="adj6" fmla="val 18660"/>
            </a:avLst>
          </a:prstGeom>
          <a:noFill/>
          <a:ln w="3810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fibrin clot 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CFCFE7-BCCF-4AF8-8044-3C60F9CFD691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4">
              <a:alphaModFix amt="40000"/>
            </a:blip>
            <a:srcRect/>
            <a:stretch>
              <a:fillRect l="-5805" t="-48421" r="-5699" b="-487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0806905-9DF9-43E2-812C-B5F6EDF82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64" y="0"/>
            <a:ext cx="5953453" cy="73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Steps of implantation</a:t>
            </a:r>
            <a:endParaRPr lang="ar-SA" sz="3600" dirty="0">
              <a:solidFill>
                <a:srgbClr val="0000CC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7566C4F9-44CF-4238-974A-FB3B7784D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533400"/>
            <a:ext cx="812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865CAB08-1F1E-45C1-AA7A-5728419FC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83" y="4651513"/>
            <a:ext cx="11900452" cy="22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5- By the 11th to the 12th day of development,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the blastocyst is completely embedded in the endometrium  (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decidua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) and the surface epithelium covers the original defect in the uterine wall</a:t>
            </a:r>
            <a:endParaRPr lang="ar-SA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68612" name="Picture 3">
            <a:extLst>
              <a:ext uri="{FF2B5EF4-FFF2-40B4-BE49-F238E27FC236}">
                <a16:creationId xmlns:a16="http://schemas.microsoft.com/office/drawing/2014/main" id="{1E6DC50E-86AC-450E-A06D-9221E1B37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8" t="26666" r="71249" b="51666"/>
          <a:stretch>
            <a:fillRect/>
          </a:stretch>
        </p:blipFill>
        <p:spPr bwMode="auto">
          <a:xfrm>
            <a:off x="4572000" y="2514600"/>
            <a:ext cx="228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3">
            <a:extLst>
              <a:ext uri="{FF2B5EF4-FFF2-40B4-BE49-F238E27FC236}">
                <a16:creationId xmlns:a16="http://schemas.microsoft.com/office/drawing/2014/main" id="{984BAA5A-11F4-42A2-8F2E-90DC467674DE}"/>
              </a:ext>
            </a:extLst>
          </p:cNvPr>
          <p:cNvSpPr>
            <a:spLocks/>
          </p:cNvSpPr>
          <p:nvPr/>
        </p:nvSpPr>
        <p:spPr bwMode="auto">
          <a:xfrm flipH="1">
            <a:off x="1600200" y="1905000"/>
            <a:ext cx="2362200" cy="863600"/>
          </a:xfrm>
          <a:prstGeom prst="callout2">
            <a:avLst>
              <a:gd name="adj1" fmla="val 53180"/>
              <a:gd name="adj2" fmla="val 19844"/>
              <a:gd name="adj3" fmla="val 62908"/>
              <a:gd name="adj4" fmla="val -6203"/>
              <a:gd name="adj5" fmla="val 107739"/>
              <a:gd name="adj6" fmla="val -27211"/>
            </a:avLst>
          </a:prstGeom>
          <a:noFill/>
          <a:ln w="38100">
            <a:solidFill>
              <a:srgbClr val="00FF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surface epithelium covers the original defect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CE343A-F70A-49E3-B917-1902A1AE4C50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 l="-5805" t="-48421" r="-5699" b="-487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532BBFB-70F3-4E81-BB6C-8984206C9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76200"/>
            <a:ext cx="6526696" cy="73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Steps of implantation</a:t>
            </a:r>
            <a:endParaRPr lang="ar-SA" sz="3600" dirty="0">
              <a:solidFill>
                <a:srgbClr val="0000CC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Group 15">
            <a:extLst>
              <a:ext uri="{FF2B5EF4-FFF2-40B4-BE49-F238E27FC236}">
                <a16:creationId xmlns:a16="http://schemas.microsoft.com/office/drawing/2014/main" id="{8A2EE715-DF8C-40CD-96F4-69D22886E309}"/>
              </a:ext>
            </a:extLst>
          </p:cNvPr>
          <p:cNvGrpSpPr>
            <a:grpSpLocks/>
          </p:cNvGrpSpPr>
          <p:nvPr/>
        </p:nvGrpSpPr>
        <p:grpSpPr bwMode="auto">
          <a:xfrm>
            <a:off x="4806950" y="103982"/>
            <a:ext cx="5708650" cy="5241925"/>
            <a:chOff x="1784350" y="92075"/>
            <a:chExt cx="4845050" cy="3216536"/>
          </a:xfrm>
        </p:grpSpPr>
        <p:pic>
          <p:nvPicPr>
            <p:cNvPr id="71693" name="Picture 2">
              <a:extLst>
                <a:ext uri="{FF2B5EF4-FFF2-40B4-BE49-F238E27FC236}">
                  <a16:creationId xmlns:a16="http://schemas.microsoft.com/office/drawing/2014/main" id="{43E6A2C3-9BF6-47A6-8FDD-42429DD02F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098" b="52284"/>
            <a:stretch>
              <a:fillRect/>
            </a:stretch>
          </p:blipFill>
          <p:spPr bwMode="auto">
            <a:xfrm>
              <a:off x="1784350" y="92075"/>
              <a:ext cx="4845050" cy="318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EEC335-8FA1-4185-BF32-CE3292A074F6}"/>
                </a:ext>
              </a:extLst>
            </p:cNvPr>
            <p:cNvSpPr/>
            <p:nvPr/>
          </p:nvSpPr>
          <p:spPr>
            <a:xfrm>
              <a:off x="5105554" y="2955007"/>
              <a:ext cx="1464563" cy="3536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ar-EG">
                <a:solidFill>
                  <a:prstClr val="white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40964" name="TextBox 1">
            <a:extLst>
              <a:ext uri="{FF2B5EF4-FFF2-40B4-BE49-F238E27FC236}">
                <a16:creationId xmlns:a16="http://schemas.microsoft.com/office/drawing/2014/main" id="{CA41ADFC-DD31-458E-8E5D-0A20C988F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350" y="3993359"/>
            <a:ext cx="44196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Ectopic Pregnancy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264AFB9E-77CD-463C-BAC2-166F7C66A234}"/>
              </a:ext>
            </a:extLst>
          </p:cNvPr>
          <p:cNvSpPr/>
          <p:nvPr/>
        </p:nvSpPr>
        <p:spPr>
          <a:xfrm>
            <a:off x="8305800" y="381001"/>
            <a:ext cx="503238" cy="576263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EG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C21A8941-16CF-4788-B821-AD1D3CFD8289}"/>
              </a:ext>
            </a:extLst>
          </p:cNvPr>
          <p:cNvSpPr/>
          <p:nvPr/>
        </p:nvSpPr>
        <p:spPr>
          <a:xfrm>
            <a:off x="10096500" y="1676401"/>
            <a:ext cx="495300" cy="639763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EG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495ACBF4-ED64-4604-B61D-836AFB5A861B}"/>
              </a:ext>
            </a:extLst>
          </p:cNvPr>
          <p:cNvSpPr/>
          <p:nvPr/>
        </p:nvSpPr>
        <p:spPr>
          <a:xfrm>
            <a:off x="7239001" y="762001"/>
            <a:ext cx="504825" cy="576263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EG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D6AFF815-01CB-4B44-ACB0-CCB345442C51}"/>
              </a:ext>
            </a:extLst>
          </p:cNvPr>
          <p:cNvSpPr/>
          <p:nvPr/>
        </p:nvSpPr>
        <p:spPr>
          <a:xfrm>
            <a:off x="9250364" y="2286001"/>
            <a:ext cx="503237" cy="576263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EG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11CECA25-0215-4BBC-8B79-DD2F4FBC4159}"/>
              </a:ext>
            </a:extLst>
          </p:cNvPr>
          <p:cNvSpPr/>
          <p:nvPr/>
        </p:nvSpPr>
        <p:spPr>
          <a:xfrm>
            <a:off x="6248400" y="4191000"/>
            <a:ext cx="5334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EG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16" name="عنوان 1">
            <a:extLst>
              <a:ext uri="{FF2B5EF4-FFF2-40B4-BE49-F238E27FC236}">
                <a16:creationId xmlns:a16="http://schemas.microsoft.com/office/drawing/2014/main" id="{469ED2DE-613C-47B0-B80F-3A267DEA24EF}"/>
              </a:ext>
            </a:extLst>
          </p:cNvPr>
          <p:cNvSpPr txBox="1">
            <a:spLocks/>
          </p:cNvSpPr>
          <p:nvPr/>
        </p:nvSpPr>
        <p:spPr bwMode="auto">
          <a:xfrm>
            <a:off x="6847786" y="5933106"/>
            <a:ext cx="51847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Abnormal implantation</a:t>
            </a:r>
            <a:endParaRPr lang="ar-EG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Times New Roman" pitchFamily="18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D0FD0B2D-CF31-4CB6-B82C-8D4FE24F3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27" y="75148"/>
            <a:ext cx="3538332" cy="469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CD6B05-0845-4872-BEAB-23C33A2FEF9A}"/>
              </a:ext>
            </a:extLst>
          </p:cNvPr>
          <p:cNvSpPr/>
          <p:nvPr/>
        </p:nvSpPr>
        <p:spPr>
          <a:xfrm>
            <a:off x="-59221" y="4502740"/>
            <a:ext cx="5963478" cy="2355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algn="justLow">
              <a:lnSpc>
                <a:spcPct val="125000"/>
              </a:lnSpc>
            </a:pP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Extra uterine abnormal implantation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ectopic pregnancy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algn="justLow">
              <a:lnSpc>
                <a:spcPct val="125000"/>
              </a:lnSpc>
            </a:pP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1- Tubal pregnancy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(uterine tube).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algn="justLow">
              <a:lnSpc>
                <a:spcPct val="125000"/>
              </a:lnSpc>
            </a:pP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2- Ovarian pregnancy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(in the ovary)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algn="justLow">
              <a:lnSpc>
                <a:spcPct val="125000"/>
              </a:lnSpc>
            </a:pP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3- Peritoneal cavity</a:t>
            </a:r>
            <a:r>
              <a:rPr lang="en-US" sz="14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US" sz="16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9688D5-315A-41FC-8361-82AED6C4AAFB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 l="-5805" t="-48421" r="-5699" b="-487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36E34EB1-B32C-4F99-B3C6-3D1DB8D425E0}"/>
              </a:ext>
            </a:extLst>
          </p:cNvPr>
          <p:cNvGrpSpPr>
            <a:grpSpLocks/>
          </p:cNvGrpSpPr>
          <p:nvPr/>
        </p:nvGrpSpPr>
        <p:grpSpPr bwMode="auto">
          <a:xfrm>
            <a:off x="4976814" y="1698626"/>
            <a:ext cx="3100387" cy="4778375"/>
            <a:chOff x="3657600" y="2078852"/>
            <a:chExt cx="2490787" cy="4223922"/>
          </a:xfrm>
        </p:grpSpPr>
        <p:pic>
          <p:nvPicPr>
            <p:cNvPr id="73740" name="Picture 2">
              <a:extLst>
                <a:ext uri="{FF2B5EF4-FFF2-40B4-BE49-F238E27FC236}">
                  <a16:creationId xmlns:a16="http://schemas.microsoft.com/office/drawing/2014/main" id="{D42975C9-D01B-4206-8C73-142629FBBB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70" r="48676"/>
            <a:stretch>
              <a:fillRect/>
            </a:stretch>
          </p:blipFill>
          <p:spPr bwMode="auto">
            <a:xfrm>
              <a:off x="3657600" y="2514600"/>
              <a:ext cx="2490787" cy="3788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355D9D-C9BC-4589-9ABA-FD7BD9E647DD}"/>
                </a:ext>
              </a:extLst>
            </p:cNvPr>
            <p:cNvSpPr/>
            <p:nvPr/>
          </p:nvSpPr>
          <p:spPr bwMode="auto">
            <a:xfrm rot="2852487">
              <a:off x="5041880" y="2230111"/>
              <a:ext cx="912143" cy="6096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ar-EG">
                <a:solidFill>
                  <a:prstClr val="white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3B51A8C9-8AA0-4834-8531-AD91FA7E2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4" t="19604" b="25040"/>
          <a:stretch>
            <a:fillRect/>
          </a:stretch>
        </p:blipFill>
        <p:spPr bwMode="auto">
          <a:xfrm>
            <a:off x="7835900" y="76200"/>
            <a:ext cx="27559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عنوان 1">
            <a:extLst>
              <a:ext uri="{FF2B5EF4-FFF2-40B4-BE49-F238E27FC236}">
                <a16:creationId xmlns:a16="http://schemas.microsoft.com/office/drawing/2014/main" id="{650E1F3E-C585-4CE7-8A8D-BA281384F6FA}"/>
              </a:ext>
            </a:extLst>
          </p:cNvPr>
          <p:cNvSpPr txBox="1">
            <a:spLocks/>
          </p:cNvSpPr>
          <p:nvPr/>
        </p:nvSpPr>
        <p:spPr bwMode="auto">
          <a:xfrm>
            <a:off x="6621462" y="5849172"/>
            <a:ext cx="51847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Abnormal implantation</a:t>
            </a:r>
            <a:endParaRPr lang="ar-EG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Times New Roman" pitchFamily="18" charset="0"/>
            </a:endParaRPr>
          </a:p>
        </p:txBody>
      </p:sp>
      <p:sp>
        <p:nvSpPr>
          <p:cNvPr id="13" name="عنوان 1">
            <a:extLst>
              <a:ext uri="{FF2B5EF4-FFF2-40B4-BE49-F238E27FC236}">
                <a16:creationId xmlns:a16="http://schemas.microsoft.com/office/drawing/2014/main" id="{9A12ED84-C0B3-41D5-94E9-8B3F6D18975F}"/>
              </a:ext>
            </a:extLst>
          </p:cNvPr>
          <p:cNvSpPr txBox="1">
            <a:spLocks/>
          </p:cNvSpPr>
          <p:nvPr/>
        </p:nvSpPr>
        <p:spPr bwMode="auto">
          <a:xfrm>
            <a:off x="3505200" y="228600"/>
            <a:ext cx="441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Placenta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previa</a:t>
            </a:r>
            <a:endParaRPr lang="ar-EG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1455C9-D00E-4661-B73D-9DB9BD5CF9BA}"/>
              </a:ext>
            </a:extLst>
          </p:cNvPr>
          <p:cNvSpPr/>
          <p:nvPr/>
        </p:nvSpPr>
        <p:spPr>
          <a:xfrm>
            <a:off x="265042" y="2040835"/>
            <a:ext cx="46117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Intrauterine abnormal implantation: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Implantation at any site rather than the normal site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In this case, the placenta is called 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placenta previa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14DFAD-D0E0-490D-8549-8A46D8D62E78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4">
              <a:alphaModFix amt="40000"/>
            </a:blip>
            <a:srcRect/>
            <a:stretch>
              <a:fillRect l="-5805" t="-48421" r="-5699" b="-487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3" descr="New year greetings">
            <a:extLst>
              <a:ext uri="{FF2B5EF4-FFF2-40B4-BE49-F238E27FC236}">
                <a16:creationId xmlns:a16="http://schemas.microsoft.com/office/drawing/2014/main" id="{FA959E00-E6D4-45FE-A24E-E247EEF70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WordArt 4">
            <a:extLst>
              <a:ext uri="{FF2B5EF4-FFF2-40B4-BE49-F238E27FC236}">
                <a16:creationId xmlns:a16="http://schemas.microsoft.com/office/drawing/2014/main" id="{8374AAA4-0AF4-45A8-8A44-D3F2F2AC18CE}"/>
              </a:ext>
            </a:extLst>
          </p:cNvPr>
          <p:cNvSpPr>
            <a:spLocks noChangeAspect="1" noChangeArrowheads="1" noChangeShapeType="1" noTextEdit="1"/>
          </p:cNvSpPr>
          <p:nvPr/>
        </p:nvSpPr>
        <p:spPr bwMode="auto">
          <a:xfrm rot="535095">
            <a:off x="1450979" y="1286381"/>
            <a:ext cx="9707426" cy="3718911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1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86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8142202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838CEEDE-5AA2-4BC4-B8DF-28A2BEDB99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Sperm &amp; Corona radiata</a:t>
            </a:r>
          </a:p>
        </p:txBody>
      </p:sp>
      <p:pic>
        <p:nvPicPr>
          <p:cNvPr id="21507" name="Picture 7" descr="Untitled-Scanned-05">
            <a:extLst>
              <a:ext uri="{FF2B5EF4-FFF2-40B4-BE49-F238E27FC236}">
                <a16:creationId xmlns:a16="http://schemas.microsoft.com/office/drawing/2014/main" id="{63CD0E76-7401-4C7A-AF26-181B1C81BED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271589"/>
            <a:ext cx="4724400" cy="5380037"/>
          </a:xfrm>
          <a:noFill/>
        </p:spPr>
      </p:pic>
      <p:pic>
        <p:nvPicPr>
          <p:cNvPr id="21508" name="Picture 8" descr="Untitled-Scanned-08">
            <a:extLst>
              <a:ext uri="{FF2B5EF4-FFF2-40B4-BE49-F238E27FC236}">
                <a16:creationId xmlns:a16="http://schemas.microsoft.com/office/drawing/2014/main" id="{B23B6F60-982E-48A7-9164-B5A6A81C264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524000"/>
            <a:ext cx="4572000" cy="4953000"/>
          </a:xfr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57A9D3-250A-46D0-B45A-55CAC1AE0F98}"/>
              </a:ext>
            </a:extLst>
          </p:cNvPr>
          <p:cNvSpPr/>
          <p:nvPr/>
        </p:nvSpPr>
        <p:spPr>
          <a:xfrm>
            <a:off x="9144000" y="3429000"/>
            <a:ext cx="1524000" cy="198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BF5B75-1533-4E26-90AE-94A146114A01}"/>
              </a:ext>
            </a:extLst>
          </p:cNvPr>
          <p:cNvCxnSpPr>
            <a:cxnSpLocks/>
          </p:cNvCxnSpPr>
          <p:nvPr/>
        </p:nvCxnSpPr>
        <p:spPr>
          <a:xfrm flipH="1">
            <a:off x="8153400" y="2514601"/>
            <a:ext cx="609600" cy="10715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B696DA6-1D8E-40B3-95BE-3D7018A0F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209801"/>
            <a:ext cx="24907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pellucida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B05B14-3171-462A-A4D8-05BE3A949823}"/>
              </a:ext>
            </a:extLst>
          </p:cNvPr>
          <p:cNvCxnSpPr/>
          <p:nvPr/>
        </p:nvCxnSpPr>
        <p:spPr>
          <a:xfrm flipH="1">
            <a:off x="8229600" y="3867150"/>
            <a:ext cx="1104900" cy="1714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C6AFA0-3646-44DA-8AD9-BDF183A74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588" y="3232151"/>
            <a:ext cx="1752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Cell membrane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EAE51D2-5BFD-4228-A0D0-812811026ABC}"/>
              </a:ext>
            </a:extLst>
          </p:cNvPr>
          <p:cNvCxnSpPr/>
          <p:nvPr/>
        </p:nvCxnSpPr>
        <p:spPr>
          <a:xfrm flipV="1">
            <a:off x="7086600" y="4800600"/>
            <a:ext cx="706438" cy="1143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6D6EBB5-C3AC-494A-A19F-369B8A547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3601"/>
            <a:ext cx="2743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Secondary oocyte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FFA022C5-3349-4204-8EFD-6942558F00FE}"/>
              </a:ext>
            </a:extLst>
          </p:cNvPr>
          <p:cNvSpPr/>
          <p:nvPr/>
        </p:nvSpPr>
        <p:spPr>
          <a:xfrm>
            <a:off x="2819400" y="2076450"/>
            <a:ext cx="228600" cy="142875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A88CD5-410C-4F8E-BB9D-00392E2D2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2590800"/>
            <a:ext cx="914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Head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2F43C59-2A60-4EDD-BF0F-444588115997}"/>
              </a:ext>
            </a:extLst>
          </p:cNvPr>
          <p:cNvCxnSpPr/>
          <p:nvPr/>
        </p:nvCxnSpPr>
        <p:spPr>
          <a:xfrm>
            <a:off x="2667000" y="3586163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14376C3-0D5B-439F-ACD7-59B0AF78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013" y="3429000"/>
            <a:ext cx="952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Neck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2EC712AF-04A5-411C-B183-352571C01CB1}"/>
              </a:ext>
            </a:extLst>
          </p:cNvPr>
          <p:cNvSpPr/>
          <p:nvPr/>
        </p:nvSpPr>
        <p:spPr>
          <a:xfrm>
            <a:off x="2830514" y="3629026"/>
            <a:ext cx="217487" cy="147637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D6ADB3-C170-447A-889A-D8209283F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538" y="4065589"/>
            <a:ext cx="1143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Middle piece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16316E5-48C0-4D3D-B3C1-F0A94B4BDA4F}"/>
              </a:ext>
            </a:extLst>
          </p:cNvPr>
          <p:cNvCxnSpPr/>
          <p:nvPr/>
        </p:nvCxnSpPr>
        <p:spPr>
          <a:xfrm flipV="1">
            <a:off x="2667000" y="5791201"/>
            <a:ext cx="685800" cy="5064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54E5B06-1822-4786-ADF4-F285E21B7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6172200"/>
            <a:ext cx="800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Tail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7DA447-8366-40EE-AB7A-E3B1A21DFF5B}"/>
              </a:ext>
            </a:extLst>
          </p:cNvPr>
          <p:cNvSpPr/>
          <p:nvPr/>
        </p:nvSpPr>
        <p:spPr>
          <a:xfrm>
            <a:off x="5943600" y="6172201"/>
            <a:ext cx="457200" cy="277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4" name="AutoShape 13">
            <a:extLst>
              <a:ext uri="{FF2B5EF4-FFF2-40B4-BE49-F238E27FC236}">
                <a16:creationId xmlns:a16="http://schemas.microsoft.com/office/drawing/2014/main" id="{83BE0F99-DBCD-40C0-BDB3-223A59F61E77}"/>
              </a:ext>
            </a:extLst>
          </p:cNvPr>
          <p:cNvSpPr>
            <a:spLocks/>
          </p:cNvSpPr>
          <p:nvPr/>
        </p:nvSpPr>
        <p:spPr bwMode="auto">
          <a:xfrm>
            <a:off x="6883400" y="1349376"/>
            <a:ext cx="2008188" cy="856192"/>
          </a:xfrm>
          <a:prstGeom prst="callout2">
            <a:avLst>
              <a:gd name="adj1" fmla="val 50845"/>
              <a:gd name="adj2" fmla="val 9476"/>
              <a:gd name="adj3" fmla="val 95456"/>
              <a:gd name="adj4" fmla="val -47765"/>
              <a:gd name="adj5" fmla="val 273580"/>
              <a:gd name="adj6" fmla="val 12806"/>
            </a:avLst>
          </a:prstGeom>
          <a:solidFill>
            <a:schemeClr val="bg1"/>
          </a:solidFill>
          <a:ln w="57150">
            <a:solidFill>
              <a:srgbClr val="0000CC"/>
            </a:solidFill>
            <a:miter lim="800000"/>
            <a:headEnd/>
            <a:tailEnd type="triangl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Cumulus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ovaricus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7DBF24-0F97-4FF2-A7AB-D49253DF4716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 l="-5805" t="-48421" r="-5699" b="-487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9" grpId="0"/>
      <p:bldP spid="14" grpId="0"/>
      <p:bldP spid="17" grpId="0"/>
      <p:bldP spid="4" grpId="0" animBg="1"/>
      <p:bldP spid="7" grpId="0"/>
      <p:bldP spid="13" grpId="0"/>
      <p:bldP spid="15" grpId="0" animBg="1"/>
      <p:bldP spid="18" grpId="0"/>
      <p:bldP spid="21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>
            <a:extLst>
              <a:ext uri="{FF2B5EF4-FFF2-40B4-BE49-F238E27FC236}">
                <a16:creationId xmlns:a16="http://schemas.microsoft.com/office/drawing/2014/main" id="{DF64E777-65A9-4D6F-B123-F90718B79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7391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72FD20-C050-49C9-888B-4476D977C55B}"/>
              </a:ext>
            </a:extLst>
          </p:cNvPr>
          <p:cNvSpPr txBox="1">
            <a:spLocks noChangeArrowheads="1"/>
          </p:cNvSpPr>
          <p:nvPr/>
        </p:nvSpPr>
        <p:spPr>
          <a:xfrm>
            <a:off x="278295" y="4837043"/>
            <a:ext cx="11688417" cy="2020957"/>
          </a:xfrm>
          <a:prstGeom prst="rect">
            <a:avLst/>
          </a:prstGeom>
        </p:spPr>
        <p:txBody>
          <a:bodyPr/>
          <a:lstStyle/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Fertilization is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process by which male &amp; female gametes fuse to form the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zygote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Time of fertilization: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during the ovulation that occurs roughly at the 14th days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0EC4BC-A76E-443C-B2B3-123E95CEA3C9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4">
              <a:alphaModFix amt="40000"/>
            </a:blip>
            <a:srcRect/>
            <a:stretch>
              <a:fillRect l="-5805" t="-48421" r="-5699" b="-487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>
            <a:extLst>
              <a:ext uri="{FF2B5EF4-FFF2-40B4-BE49-F238E27FC236}">
                <a16:creationId xmlns:a16="http://schemas.microsoft.com/office/drawing/2014/main" id="{4781B2E7-050F-413A-AAAC-C7DAE5091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r="12514" b="66212"/>
          <a:stretch>
            <a:fillRect/>
          </a:stretch>
        </p:blipFill>
        <p:spPr bwMode="auto">
          <a:xfrm>
            <a:off x="1828801" y="0"/>
            <a:ext cx="84804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6331DFF-B631-454D-845C-1CCF955D9CCD}"/>
              </a:ext>
            </a:extLst>
          </p:cNvPr>
          <p:cNvSpPr txBox="1">
            <a:spLocks noChangeArrowheads="1"/>
          </p:cNvSpPr>
          <p:nvPr/>
        </p:nvSpPr>
        <p:spPr>
          <a:xfrm>
            <a:off x="106017" y="4876799"/>
            <a:ext cx="11688418" cy="1905000"/>
          </a:xfrm>
          <a:prstGeom prst="rect">
            <a:avLst/>
          </a:prstGeom>
        </p:spPr>
        <p:txBody>
          <a:bodyPr/>
          <a:lstStyle/>
          <a:p>
            <a:pPr marL="685800" indent="-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Site: </a:t>
            </a: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It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occurs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at ampulla of uterine tube </a:t>
            </a: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(lateral 1/3 of uterine tube)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The lifespan of the ovum is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24 hour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C01B07E-AA04-4E30-9F2E-EDBAF5546598}"/>
              </a:ext>
            </a:extLst>
          </p:cNvPr>
          <p:cNvCxnSpPr/>
          <p:nvPr/>
        </p:nvCxnSpPr>
        <p:spPr>
          <a:xfrm rot="5400000" flipH="1" flipV="1">
            <a:off x="7886700" y="3543300"/>
            <a:ext cx="1905000" cy="1219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8" descr="spermy_trying_to_get_in_egg_hg_clr">
            <a:extLst>
              <a:ext uri="{FF2B5EF4-FFF2-40B4-BE49-F238E27FC236}">
                <a16:creationId xmlns:a16="http://schemas.microsoft.com/office/drawing/2014/main" id="{DC069CAA-1574-4BDE-872D-99F968F820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988" y="2057400"/>
            <a:ext cx="1268412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07A76B-B47C-465C-BEB0-11A17E64AA77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 l="-5805" t="-48421" r="-5699" b="-4876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1CA1E000-5268-45EC-A397-079366E91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679" y="82140"/>
            <a:ext cx="7989588" cy="47736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9B4F3B-333D-443D-9BBB-4162AEE3CB00}"/>
              </a:ext>
            </a:extLst>
          </p:cNvPr>
          <p:cNvSpPr/>
          <p:nvPr/>
        </p:nvSpPr>
        <p:spPr>
          <a:xfrm>
            <a:off x="36357" y="4783332"/>
            <a:ext cx="12019722" cy="1893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fontAlgn="base">
              <a:lnSpc>
                <a:spcPct val="1250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** The sperms reach lateral 1/3 of the fallopian tube by;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algn="justLow" fontAlgn="base">
              <a:lnSpc>
                <a:spcPct val="125000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1- Movement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tails of the sperms.</a:t>
            </a:r>
          </a:p>
          <a:p>
            <a:pPr marL="228600" algn="justLow" fontAlgn="base">
              <a:lnSpc>
                <a:spcPct val="125000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2- Contraction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the uterus and fallopian tubes.</a:t>
            </a:r>
          </a:p>
          <a:p>
            <a:pPr marL="228600" algn="justLow" fontAlgn="base">
              <a:lnSpc>
                <a:spcPct val="1250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3- Movement of the cilia of the uterine tube.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A0063B-A393-4720-AA91-5FCCB2314CE0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3">
              <a:alphaModFix amt="40000"/>
            </a:blip>
            <a:srcRect/>
            <a:stretch>
              <a:fillRect l="-5805" t="-48421" r="-5699" b="-4876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596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350px-Sperm-egg[1]">
            <a:extLst>
              <a:ext uri="{FF2B5EF4-FFF2-40B4-BE49-F238E27FC236}">
                <a16:creationId xmlns:a16="http://schemas.microsoft.com/office/drawing/2014/main" id="{841C2430-5278-426A-B882-0871F9DF6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6" y="228600"/>
            <a:ext cx="6556375" cy="398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30753F-D619-46F9-AE6A-FB7329C547D7}"/>
              </a:ext>
            </a:extLst>
          </p:cNvPr>
          <p:cNvSpPr txBox="1">
            <a:spLocks noChangeArrowheads="1"/>
          </p:cNvSpPr>
          <p:nvPr/>
        </p:nvSpPr>
        <p:spPr>
          <a:xfrm>
            <a:off x="99391" y="4586277"/>
            <a:ext cx="11993217" cy="2034209"/>
          </a:xfrm>
          <a:prstGeom prst="rect">
            <a:avLst/>
          </a:prstGeom>
        </p:spPr>
        <p:txBody>
          <a:bodyPr/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Only 200–300 sperms survive to reach the site of fertilization in the uterine tube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Most of sperms able to fertilization within 48 hours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Only one can penetrate the secondary oocyte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A2CB62-D102-43DC-BD2B-C4963A6C6DA9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4">
              <a:alphaModFix amt="40000"/>
            </a:blip>
            <a:srcRect/>
            <a:stretch>
              <a:fillRect l="-5805" t="-48421" r="-5699" b="-4876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CAFC280-495F-4F26-B721-066FB0065613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0"/>
            <a:ext cx="8229600" cy="762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Steps of Fertilization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F866A0A-C1B2-4AE3-84F5-DCB7978528B6}"/>
              </a:ext>
            </a:extLst>
          </p:cNvPr>
          <p:cNvSpPr/>
          <p:nvPr/>
        </p:nvSpPr>
        <p:spPr>
          <a:xfrm rot="5400000">
            <a:off x="5524500" y="-1790700"/>
            <a:ext cx="914400" cy="5867400"/>
          </a:xfrm>
          <a:prstGeom prst="leftBrace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EG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844764-D949-4C39-9A4D-B4AA4155C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752600"/>
            <a:ext cx="34290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Preparatory step</a:t>
            </a:r>
            <a:endParaRPr lang="en-US" sz="3200" b="1" spc="-3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60C4B25-908A-4015-83AB-843147322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1676400"/>
            <a:ext cx="34290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Actual step</a:t>
            </a:r>
            <a:endParaRPr lang="en-US" sz="3200" b="1" spc="-3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B356D04-A6F0-4B30-B35D-AFF4B4F8B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590800"/>
            <a:ext cx="4038600" cy="160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1- Sperm Capacitation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pc="-3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2-  </a:t>
            </a:r>
            <a:r>
              <a:rPr lang="en-US" sz="32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Acrosomal reaction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spc="-3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2974A85A-C76E-4A62-A2E5-425531B79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799" y="2209800"/>
            <a:ext cx="5552661" cy="396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1- Penetration of corona radiata barrier (cumulus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ovaricus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2- Penetration of the Zona Pellucida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3- Fusion of plasma membranes of the gametes</a:t>
            </a:r>
            <a:endParaRPr lang="en-US" sz="3200" b="1" spc="-3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0AC9F6-0DD1-4F22-8B84-95FC10EF321C}"/>
              </a:ext>
            </a:extLst>
          </p:cNvPr>
          <p:cNvSpPr/>
          <p:nvPr/>
        </p:nvSpPr>
        <p:spPr>
          <a:xfrm rot="20273361">
            <a:off x="-20757" y="3059420"/>
            <a:ext cx="12133951" cy="937579"/>
          </a:xfrm>
          <a:prstGeom prst="rect">
            <a:avLst/>
          </a:prstGeom>
          <a:blipFill dpi="0" rotWithShape="1">
            <a:blip r:embed="rId3">
              <a:alphaModFix amt="40000"/>
            </a:blip>
            <a:srcRect/>
            <a:stretch>
              <a:fillRect l="-5805" t="-48421" r="-5699" b="-4876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7_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1189</Words>
  <Application>Microsoft Office PowerPoint</Application>
  <PresentationFormat>Widescreen</PresentationFormat>
  <Paragraphs>178</Paragraphs>
  <Slides>34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Arial</vt:lpstr>
      <vt:lpstr>Arial Black</vt:lpstr>
      <vt:lpstr>Calibri</vt:lpstr>
      <vt:lpstr>Impact</vt:lpstr>
      <vt:lpstr>Symbol</vt:lpstr>
      <vt:lpstr>Tahoma</vt:lpstr>
      <vt:lpstr>Times New Roman</vt:lpstr>
      <vt:lpstr>Wingdings</vt:lpstr>
      <vt:lpstr>7_Office Theme</vt:lpstr>
      <vt:lpstr>Default Design</vt:lpstr>
      <vt:lpstr>1_Office Theme</vt:lpstr>
      <vt:lpstr>2_Office Theme</vt:lpstr>
      <vt:lpstr>Pixel</vt:lpstr>
      <vt:lpstr>3_Office Theme</vt:lpstr>
      <vt:lpstr>4_Office Theme</vt:lpstr>
      <vt:lpstr>PowerPoint Presentation</vt:lpstr>
      <vt:lpstr>PowerPoint Presentation</vt:lpstr>
      <vt:lpstr>PowerPoint Presentation</vt:lpstr>
      <vt:lpstr>Sperm &amp; Corona radiata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of Fertilization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69</cp:revision>
  <dcterms:created xsi:type="dcterms:W3CDTF">2018-09-15T17:41:42Z</dcterms:created>
  <dcterms:modified xsi:type="dcterms:W3CDTF">2020-03-01T19:52:43Z</dcterms:modified>
</cp:coreProperties>
</file>