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54"/>
  </p:notesMasterIdLst>
  <p:sldIdLst>
    <p:sldId id="295" r:id="rId2"/>
    <p:sldId id="298" r:id="rId3"/>
    <p:sldId id="299" r:id="rId4"/>
    <p:sldId id="300" r:id="rId5"/>
    <p:sldId id="325" r:id="rId6"/>
    <p:sldId id="329" r:id="rId7"/>
    <p:sldId id="330" r:id="rId8"/>
    <p:sldId id="331" r:id="rId9"/>
    <p:sldId id="333" r:id="rId10"/>
    <p:sldId id="321" r:id="rId11"/>
    <p:sldId id="301" r:id="rId12"/>
    <p:sldId id="335" r:id="rId13"/>
    <p:sldId id="338" r:id="rId14"/>
    <p:sldId id="340" r:id="rId15"/>
    <p:sldId id="342" r:id="rId16"/>
    <p:sldId id="343" r:id="rId17"/>
    <p:sldId id="344" r:id="rId18"/>
    <p:sldId id="345" r:id="rId19"/>
    <p:sldId id="303" r:id="rId20"/>
    <p:sldId id="305" r:id="rId21"/>
    <p:sldId id="306" r:id="rId22"/>
    <p:sldId id="307" r:id="rId23"/>
    <p:sldId id="308" r:id="rId24"/>
    <p:sldId id="309" r:id="rId25"/>
    <p:sldId id="347" r:id="rId26"/>
    <p:sldId id="348" r:id="rId27"/>
    <p:sldId id="314" r:id="rId28"/>
    <p:sldId id="350" r:id="rId29"/>
    <p:sldId id="351" r:id="rId30"/>
    <p:sldId id="310" r:id="rId31"/>
    <p:sldId id="311" r:id="rId32"/>
    <p:sldId id="367" r:id="rId33"/>
    <p:sldId id="354" r:id="rId34"/>
    <p:sldId id="357" r:id="rId35"/>
    <p:sldId id="313" r:id="rId36"/>
    <p:sldId id="355" r:id="rId37"/>
    <p:sldId id="358" r:id="rId38"/>
    <p:sldId id="359" r:id="rId39"/>
    <p:sldId id="360" r:id="rId40"/>
    <p:sldId id="361" r:id="rId41"/>
    <p:sldId id="362" r:id="rId42"/>
    <p:sldId id="364" r:id="rId43"/>
    <p:sldId id="315" r:id="rId44"/>
    <p:sldId id="316" r:id="rId45"/>
    <p:sldId id="317" r:id="rId46"/>
    <p:sldId id="368" r:id="rId47"/>
    <p:sldId id="318" r:id="rId48"/>
    <p:sldId id="319" r:id="rId49"/>
    <p:sldId id="320" r:id="rId50"/>
    <p:sldId id="322" r:id="rId51"/>
    <p:sldId id="323" r:id="rId52"/>
    <p:sldId id="365" r:id="rId5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7A96E7B-D35A-49A7-A0AC-059AB625C54E}" type="datetimeFigureOut">
              <a:rPr lang="ar-JO" smtClean="0"/>
              <a:t>05/06/1444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18160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7889958-6D71-4139-8BCA-2F1AEC2991D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8765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xmlns="" id="{5A871D24-6DD4-4F6F-8319-87A7F9CD65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B5C01D-5E19-4C91-B89D-FA306FE2D2FF}" type="slidenum">
              <a:rPr lang="ar-JO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38914" name="Rectangle 7">
            <a:extLst>
              <a:ext uri="{FF2B5EF4-FFF2-40B4-BE49-F238E27FC236}">
                <a16:creationId xmlns:a16="http://schemas.microsoft.com/office/drawing/2014/main" xmlns="" id="{1E0E15C2-5863-4EFB-AECE-8B63DACCAE6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257AE0-22A4-420B-A384-907F21A65DE4}" type="slidenum">
              <a:rPr lang="ar-JO" altLang="en-US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xmlns="" id="{E7B3948A-B8F5-4D51-97B9-E47FBBC527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xmlns="" id="{F9AAE93E-2FD9-4A76-9AD5-D3362C7F8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Skull fracture types</a:t>
            </a:r>
          </a:p>
        </p:txBody>
      </p:sp>
    </p:spTree>
    <p:extLst>
      <p:ext uri="{BB962C8B-B14F-4D97-AF65-F5344CB8AC3E}">
        <p14:creationId xmlns:p14="http://schemas.microsoft.com/office/powerpoint/2010/main" val="8646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xmlns="" id="{169ECE7E-41EB-415B-9CDF-B9050BC9C1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9FCC0A-AB40-455F-96CF-BEA5A6B4AE5C}" type="slidenum">
              <a:rPr lang="ar-JO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FA2C38D9-FD8C-4988-978A-C3DA75C5CF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FD769354-7909-4303-A88C-88D5AC759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7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xmlns="" id="{DD7AF7D1-85EF-4552-BA96-9867B45B6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967885-CB0F-43C0-8B33-D43B02B0C44C}" type="slidenum">
              <a:rPr lang="ar-JO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53B2F069-6E8C-47BC-B9FE-C238EA253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75F7673C-7365-47E6-B3FE-E5C66FC504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16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xmlns="" id="{C7A798CD-4D7F-4F79-AA64-536B99CA9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A93889-B4B9-41AE-BCA2-CEA540EE77CF}" type="slidenum">
              <a:rPr lang="ar-JO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B24D1F53-9F17-461A-8722-E5F7FA86C2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xmlns="" id="{356F87B9-4D5A-471D-8439-374BF2527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59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89958-6D71-4139-8BCA-2F1AEC2991DC}" type="slidenum">
              <a:rPr lang="ar-JO" smtClean="0"/>
              <a:t>24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50511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xmlns="" id="{20670093-588E-4756-B31F-28142189B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D45645-5C17-49EC-85F3-488917075D27}" type="slidenum">
              <a:rPr lang="ar-JO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7A5813B1-9049-4329-89FC-CC89B5E031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xmlns="" id="{72BDF387-A61B-4B5E-B73D-9357DE43A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32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xmlns="" id="{6DA726B3-EB52-4D49-ADA9-A822B879A1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0C43FF-87E2-4337-BF83-DA807AD12777}" type="slidenum">
              <a:rPr lang="ar-JO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xmlns="" id="{051B8151-EBD6-4324-992E-43BDFBDA68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xmlns="" id="{BDA29819-BA04-4F97-999D-4CDDD4443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05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xmlns="" id="{896CF8BA-3E7D-4337-A186-285544AD78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0BA9B1-EAA4-4C2D-A456-D7E5D332417F}" type="slidenum">
              <a:rPr lang="ar-JO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64514" name="Rectangle 7">
            <a:extLst>
              <a:ext uri="{FF2B5EF4-FFF2-40B4-BE49-F238E27FC236}">
                <a16:creationId xmlns:a16="http://schemas.microsoft.com/office/drawing/2014/main" xmlns="" id="{F8E3802F-CAE3-4FFB-9FBA-E1676F944DD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2C185E-9008-4568-9980-A3F685842DD2}" type="slidenum">
              <a:rPr lang="ar-JO" altLang="en-US"/>
              <a:pPr algn="r" eaLnBrk="1" hangingPunct="1"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xmlns="" id="{4479535F-6B3B-46A6-BE89-737183241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xmlns="" id="{FBE88F88-0144-40F8-880A-96D9EB786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1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0506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341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8585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19132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667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09393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06363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5375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33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7319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3152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9146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5647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8585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1331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4245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0462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848533" cy="1354217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dirty="0" smtClean="0"/>
              <a:t>             CNS II</a:t>
            </a:r>
            <a:br>
              <a:rPr lang="en-US" sz="53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Traumatic vascular disease of the nervous system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058" y="4553721"/>
            <a:ext cx="6858000" cy="124182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" b="1" dirty="0" smtClean="0"/>
              <a:t>Dr. Sura Al Rawabdeh MD</a:t>
            </a:r>
          </a:p>
          <a:p>
            <a:pPr algn="l"/>
            <a:r>
              <a:rPr lang="en-US" sz="1500" b="1" dirty="0" smtClean="0"/>
              <a:t>28-12-2022</a:t>
            </a:r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0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346777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2- </a:t>
            </a:r>
            <a:r>
              <a:rPr lang="en-US" dirty="0"/>
              <a:t>Contusions &amp; lacerations of cortex: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778825" cy="38807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Coup lesions:</a:t>
            </a:r>
          </a:p>
          <a:p>
            <a:pPr marL="0" indent="0">
              <a:buNone/>
            </a:pPr>
            <a:r>
              <a:rPr lang="en-US" dirty="0"/>
              <a:t>*Contusions immediately beneath </a:t>
            </a:r>
            <a:r>
              <a:rPr lang="en-US" dirty="0" smtClean="0"/>
              <a:t>and associated </a:t>
            </a:r>
            <a:r>
              <a:rPr lang="en-US" dirty="0"/>
              <a:t>with direct </a:t>
            </a:r>
            <a:r>
              <a:rPr lang="en-US" dirty="0" smtClean="0"/>
              <a:t>trauma *Stationary </a:t>
            </a:r>
            <a:r>
              <a:rPr lang="en-US" dirty="0"/>
              <a:t>head, no fracture, enough </a:t>
            </a:r>
            <a:r>
              <a:rPr lang="en-US" dirty="0" smtClean="0"/>
              <a:t>energy to </a:t>
            </a:r>
            <a:r>
              <a:rPr lang="en-US" dirty="0"/>
              <a:t>damage </a:t>
            </a:r>
            <a:r>
              <a:rPr lang="en-US" dirty="0" smtClean="0"/>
              <a:t>brain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Contrecoup</a:t>
            </a:r>
            <a:r>
              <a:rPr lang="en-US" dirty="0">
                <a:solidFill>
                  <a:srgbClr val="FF0000"/>
                </a:solidFill>
              </a:rPr>
              <a:t> lesions:</a:t>
            </a:r>
          </a:p>
          <a:p>
            <a:pPr marL="0" indent="0">
              <a:buNone/>
            </a:pPr>
            <a:r>
              <a:rPr lang="en-US" dirty="0"/>
              <a:t>* Contusions at a distance from &amp; </a:t>
            </a:r>
            <a:r>
              <a:rPr lang="en-US" dirty="0" smtClean="0"/>
              <a:t>frequently opposite </a:t>
            </a:r>
            <a:r>
              <a:rPr lang="en-US" dirty="0"/>
              <a:t>to the point of trauma</a:t>
            </a:r>
          </a:p>
          <a:p>
            <a:r>
              <a:rPr lang="en-US" dirty="0"/>
              <a:t>* Often represent rotational &amp; </a:t>
            </a:r>
            <a:r>
              <a:rPr lang="en-US" dirty="0" smtClean="0"/>
              <a:t>deceleration injury</a:t>
            </a:r>
            <a:r>
              <a:rPr lang="en-US" dirty="0"/>
              <a:t>, related to irregularities of the </a:t>
            </a:r>
            <a:r>
              <a:rPr lang="en-US" dirty="0" err="1" smtClean="0"/>
              <a:t>skullopposite</a:t>
            </a:r>
            <a:r>
              <a:rPr lang="en-US" dirty="0" smtClean="0"/>
              <a:t> </a:t>
            </a:r>
            <a:r>
              <a:rPr lang="en-US" dirty="0"/>
              <a:t>point of impact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5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524px-Contrecoup">
            <a:extLst>
              <a:ext uri="{FF2B5EF4-FFF2-40B4-BE49-F238E27FC236}">
                <a16:creationId xmlns:a16="http://schemas.microsoft.com/office/drawing/2014/main" xmlns="" id="{9AFC8ED0-6E83-45CD-A363-629E06D1B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4450"/>
            <a:ext cx="5905500" cy="67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528" y="0"/>
            <a:ext cx="8256905" cy="5571397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965"/>
              </a:spcBef>
              <a:buSzPct val="88888"/>
              <a:tabLst>
                <a:tab pos="474345" algn="l"/>
                <a:tab pos="474980" algn="l"/>
              </a:tabLst>
            </a:pPr>
            <a:r>
              <a:rPr lang="en-US" sz="3600" dirty="0" smtClean="0">
                <a:latin typeface="Arial Narrow"/>
                <a:cs typeface="Arial Narrow"/>
              </a:rPr>
              <a:t>Contusions </a:t>
            </a:r>
            <a:r>
              <a:rPr lang="en-US" sz="3600" dirty="0">
                <a:latin typeface="Arial Narrow"/>
                <a:cs typeface="Arial Narrow"/>
              </a:rPr>
              <a:t>are common in </a:t>
            </a:r>
            <a:r>
              <a:rPr lang="en-US" sz="3600" dirty="0" smtClean="0">
                <a:latin typeface="Arial Narrow"/>
                <a:cs typeface="Arial Narrow"/>
              </a:rPr>
              <a:t>regions </a:t>
            </a:r>
            <a:r>
              <a:rPr lang="en-US" sz="3600" dirty="0">
                <a:latin typeface="Arial Narrow"/>
                <a:cs typeface="Arial Narrow"/>
              </a:rPr>
              <a:t>of the brain overlying rough and irregular inner </a:t>
            </a:r>
            <a:r>
              <a:rPr lang="en-US" sz="3600" dirty="0" smtClean="0">
                <a:latin typeface="Arial Narrow"/>
                <a:cs typeface="Arial Narrow"/>
              </a:rPr>
              <a:t>skull </a:t>
            </a:r>
            <a:r>
              <a:rPr lang="en-US" sz="3600" dirty="0">
                <a:latin typeface="Arial Narrow"/>
                <a:cs typeface="Arial Narrow"/>
              </a:rPr>
              <a:t>surfaces, such </a:t>
            </a:r>
            <a:r>
              <a:rPr lang="en-US" sz="3600" dirty="0" smtClean="0">
                <a:latin typeface="Arial Narrow"/>
                <a:cs typeface="Arial Narrow"/>
              </a:rPr>
              <a:t>as: </a:t>
            </a:r>
            <a:endParaRPr lang="en-US" sz="3600" dirty="0">
              <a:latin typeface="Arial Narrow"/>
              <a:cs typeface="Arial Narrow"/>
            </a:endParaRPr>
          </a:p>
          <a:p>
            <a:pPr marL="525780" indent="-513715">
              <a:lnSpc>
                <a:spcPct val="100000"/>
              </a:lnSpc>
              <a:spcBef>
                <a:spcPts val="865"/>
              </a:spcBef>
              <a:buAutoNum type="alphaLcPeriod"/>
              <a:tabLst>
                <a:tab pos="525780" algn="l"/>
                <a:tab pos="526415" algn="l"/>
              </a:tabLst>
            </a:pPr>
            <a:r>
              <a:rPr sz="3600" dirty="0" smtClean="0">
                <a:solidFill>
                  <a:srgbClr val="FF0000"/>
                </a:solidFill>
                <a:latin typeface="Arial Narrow"/>
                <a:cs typeface="Arial Narrow"/>
              </a:rPr>
              <a:t>The </a:t>
            </a:r>
            <a:r>
              <a:rPr sz="3600" spc="-5" dirty="0">
                <a:solidFill>
                  <a:srgbClr val="FF0000"/>
                </a:solidFill>
                <a:latin typeface="Arial Narrow"/>
                <a:cs typeface="Arial Narrow"/>
              </a:rPr>
              <a:t>orbital surfaces of the frontal</a:t>
            </a:r>
            <a:r>
              <a:rPr sz="3600" spc="-3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Arial Narrow"/>
                <a:cs typeface="Arial Narrow"/>
              </a:rPr>
              <a:t>lobes</a:t>
            </a:r>
            <a:endParaRPr sz="3600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387350" indent="-375285">
              <a:lnSpc>
                <a:spcPct val="100000"/>
              </a:lnSpc>
              <a:spcBef>
                <a:spcPts val="865"/>
              </a:spcBef>
              <a:buAutoNum type="alphaLcPeriod"/>
              <a:tabLst>
                <a:tab pos="387985" algn="l"/>
              </a:tabLst>
            </a:pPr>
            <a:r>
              <a:rPr sz="3600" dirty="0">
                <a:solidFill>
                  <a:srgbClr val="FF0000"/>
                </a:solidFill>
                <a:latin typeface="Arial Narrow"/>
                <a:cs typeface="Arial Narrow"/>
              </a:rPr>
              <a:t>And </a:t>
            </a:r>
            <a:r>
              <a:rPr sz="3600" spc="-5" dirty="0">
                <a:solidFill>
                  <a:srgbClr val="FF0000"/>
                </a:solidFill>
                <a:latin typeface="Arial Narrow"/>
                <a:cs typeface="Arial Narrow"/>
              </a:rPr>
              <a:t>the temporal lobe</a:t>
            </a:r>
            <a:r>
              <a:rPr sz="3600" spc="-4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Arial Narrow"/>
                <a:cs typeface="Arial Narrow"/>
              </a:rPr>
              <a:t>tips</a:t>
            </a:r>
            <a:endParaRPr sz="3600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3600" b="1" i="1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Note</a:t>
            </a:r>
            <a:endParaRPr sz="3600" dirty="0">
              <a:latin typeface="Arial Narrow"/>
              <a:cs typeface="Arial Narrow"/>
            </a:endParaRPr>
          </a:p>
          <a:p>
            <a:pPr marL="527685" marR="5080" indent="-515620">
              <a:lnSpc>
                <a:spcPct val="100000"/>
              </a:lnSpc>
              <a:spcBef>
                <a:spcPts val="855"/>
              </a:spcBef>
              <a:tabLst>
                <a:tab pos="554990" algn="l"/>
              </a:tabLst>
            </a:pPr>
            <a:r>
              <a:rPr sz="3600" dirty="0">
                <a:latin typeface="Arial Narrow"/>
                <a:cs typeface="Arial Narrow"/>
              </a:rPr>
              <a:t>-		Contusions </a:t>
            </a:r>
            <a:r>
              <a:rPr sz="3600" spc="-5" dirty="0">
                <a:latin typeface="Arial Narrow"/>
                <a:cs typeface="Arial Narrow"/>
              </a:rPr>
              <a:t>are less frequent over the occipital  lobes, brainstem and cerebellum until </a:t>
            </a:r>
            <a:r>
              <a:rPr sz="3600" spc="-10" dirty="0">
                <a:latin typeface="Arial Narrow"/>
                <a:cs typeface="Arial Narrow"/>
              </a:rPr>
              <a:t>these  </a:t>
            </a:r>
            <a:r>
              <a:rPr sz="3600" spc="-5" dirty="0">
                <a:latin typeface="Arial Narrow"/>
                <a:cs typeface="Arial Narrow"/>
              </a:rPr>
              <a:t>sites are adjacent to </a:t>
            </a:r>
            <a:r>
              <a:rPr sz="3600" dirty="0">
                <a:latin typeface="Arial Narrow"/>
                <a:cs typeface="Arial Narrow"/>
              </a:rPr>
              <a:t>a </a:t>
            </a:r>
            <a:r>
              <a:rPr sz="3600" spc="-5" dirty="0">
                <a:latin typeface="Arial Narrow"/>
                <a:cs typeface="Arial Narrow"/>
              </a:rPr>
              <a:t>skull</a:t>
            </a:r>
            <a:r>
              <a:rPr sz="3600" spc="-85" dirty="0">
                <a:latin typeface="Arial Narrow"/>
                <a:cs typeface="Arial Narrow"/>
              </a:rPr>
              <a:t> </a:t>
            </a:r>
            <a:r>
              <a:rPr sz="3600" spc="-5" dirty="0" smtClean="0">
                <a:latin typeface="Arial Narrow"/>
                <a:cs typeface="Arial Narrow"/>
              </a:rPr>
              <a:t>fracture</a:t>
            </a:r>
            <a:r>
              <a:rPr lang="en-US" sz="3600" spc="-5" dirty="0" smtClean="0">
                <a:latin typeface="Arial Narrow"/>
                <a:cs typeface="Arial Narrow"/>
              </a:rPr>
              <a:t>.</a:t>
            </a:r>
            <a:endParaRPr sz="3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68383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165605"/>
            <a:ext cx="8301355" cy="5137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Both </a:t>
            </a:r>
            <a:r>
              <a:rPr sz="2400" spc="-10" dirty="0">
                <a:latin typeface="Arial Narrow"/>
                <a:cs typeface="Arial Narrow"/>
              </a:rPr>
              <a:t>types </a:t>
            </a:r>
            <a:r>
              <a:rPr sz="2400" spc="-5" dirty="0">
                <a:latin typeface="Arial Narrow"/>
                <a:cs typeface="Arial Narrow"/>
              </a:rPr>
              <a:t>of contusions have similar gross and  microscopic</a:t>
            </a:r>
            <a:r>
              <a:rPr sz="2400" spc="-40" dirty="0">
                <a:latin typeface="Arial Narrow"/>
                <a:cs typeface="Arial Narrow"/>
              </a:rPr>
              <a:t> </a:t>
            </a:r>
            <a:r>
              <a:rPr sz="2400" spc="-5" dirty="0" smtClean="0">
                <a:latin typeface="Arial Narrow"/>
                <a:cs typeface="Arial Narrow"/>
              </a:rPr>
              <a:t>appearances</a:t>
            </a:r>
            <a:r>
              <a:rPr lang="en-US" sz="2400" spc="-5" dirty="0" smtClean="0">
                <a:latin typeface="Arial Narrow"/>
                <a:cs typeface="Arial Narrow"/>
              </a:rPr>
              <a:t>.</a:t>
            </a:r>
            <a:endParaRPr sz="2400" dirty="0">
              <a:latin typeface="Arial Narrow"/>
              <a:cs typeface="Arial Narrow"/>
            </a:endParaRPr>
          </a:p>
          <a:p>
            <a:pPr marL="355600" marR="364490" indent="-342900">
              <a:lnSpc>
                <a:spcPct val="100000"/>
              </a:lnSpc>
              <a:spcBef>
                <a:spcPts val="865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dirty="0">
                <a:latin typeface="Arial Narrow"/>
                <a:cs typeface="Arial Narrow"/>
              </a:rPr>
              <a:t>The </a:t>
            </a:r>
            <a:r>
              <a:rPr sz="2400" spc="-5" dirty="0">
                <a:latin typeface="Arial Narrow"/>
                <a:cs typeface="Arial Narrow"/>
              </a:rPr>
              <a:t>distinction is made on identification of the  point</a:t>
            </a:r>
            <a:r>
              <a:rPr sz="2400" spc="-40" dirty="0">
                <a:latin typeface="Arial Narrow"/>
                <a:cs typeface="Arial Narrow"/>
              </a:rPr>
              <a:t> </a:t>
            </a:r>
            <a:r>
              <a:rPr sz="2400" spc="-5" dirty="0" smtClean="0">
                <a:latin typeface="Arial Narrow"/>
                <a:cs typeface="Arial Narrow"/>
              </a:rPr>
              <a:t>impact</a:t>
            </a:r>
            <a:r>
              <a:rPr lang="en-US" sz="2400" spc="-5" dirty="0" smtClean="0">
                <a:latin typeface="Arial Narrow"/>
                <a:cs typeface="Arial Narrow"/>
              </a:rPr>
              <a:t>.</a:t>
            </a:r>
            <a:endParaRPr sz="2400" dirty="0">
              <a:latin typeface="Arial Narrow"/>
              <a:cs typeface="Arial Narrow"/>
            </a:endParaRPr>
          </a:p>
          <a:p>
            <a:pPr marL="527685" marR="369570" indent="-515620">
              <a:lnSpc>
                <a:spcPct val="100000"/>
              </a:lnSpc>
              <a:spcBef>
                <a:spcPts val="865"/>
              </a:spcBef>
              <a:tabLst>
                <a:tab pos="527685" algn="l"/>
              </a:tabLst>
            </a:pPr>
            <a:r>
              <a:rPr sz="2400" dirty="0">
                <a:solidFill>
                  <a:srgbClr val="FF0000"/>
                </a:solidFill>
                <a:latin typeface="Arial Narrow"/>
                <a:cs typeface="Arial Narrow"/>
              </a:rPr>
              <a:t>a.	</a:t>
            </a:r>
            <a:r>
              <a:rPr sz="2400" spc="-5" dirty="0">
                <a:solidFill>
                  <a:srgbClr val="FF0000"/>
                </a:solidFill>
                <a:latin typeface="Arial Narrow"/>
                <a:cs typeface="Arial Narrow"/>
              </a:rPr>
              <a:t>If the head is immobile </a:t>
            </a:r>
            <a:r>
              <a:rPr sz="2400" spc="-5" dirty="0">
                <a:latin typeface="Arial Narrow"/>
                <a:cs typeface="Arial Narrow"/>
              </a:rPr>
              <a:t>at the time of trauma,  only </a:t>
            </a:r>
            <a:r>
              <a:rPr sz="2400" dirty="0">
                <a:latin typeface="Arial Narrow"/>
                <a:cs typeface="Arial Narrow"/>
              </a:rPr>
              <a:t>a </a:t>
            </a:r>
            <a:r>
              <a:rPr sz="2400" spc="-5" dirty="0">
                <a:latin typeface="Arial Narrow"/>
                <a:cs typeface="Arial Narrow"/>
              </a:rPr>
              <a:t>coup injury is</a:t>
            </a:r>
            <a:r>
              <a:rPr sz="2400" spc="-70" dirty="0">
                <a:latin typeface="Arial Narrow"/>
                <a:cs typeface="Arial Narrow"/>
              </a:rPr>
              <a:t> </a:t>
            </a:r>
            <a:r>
              <a:rPr sz="2400" spc="-5" dirty="0" smtClean="0">
                <a:latin typeface="Arial Narrow"/>
                <a:cs typeface="Arial Narrow"/>
              </a:rPr>
              <a:t>found</a:t>
            </a:r>
            <a:r>
              <a:rPr lang="en-US" sz="2400" spc="-5" dirty="0" smtClean="0">
                <a:latin typeface="Arial Narrow"/>
                <a:cs typeface="Arial Narrow"/>
              </a:rPr>
              <a:t>.</a:t>
            </a:r>
            <a:endParaRPr sz="2400" dirty="0">
              <a:latin typeface="Arial Narrow"/>
              <a:cs typeface="Arial Narrow"/>
            </a:endParaRPr>
          </a:p>
          <a:p>
            <a:pPr marL="527685" marR="12065" indent="-515620">
              <a:lnSpc>
                <a:spcPct val="100000"/>
              </a:lnSpc>
              <a:spcBef>
                <a:spcPts val="865"/>
              </a:spcBef>
              <a:tabLst>
                <a:tab pos="346075" algn="l"/>
              </a:tabLst>
            </a:pPr>
            <a:r>
              <a:rPr sz="2400" dirty="0">
                <a:latin typeface="Arial Narrow"/>
                <a:cs typeface="Arial Narrow"/>
              </a:rPr>
              <a:t>-	</a:t>
            </a:r>
            <a:r>
              <a:rPr sz="2400" spc="-5" dirty="0">
                <a:latin typeface="Arial Narrow"/>
                <a:cs typeface="Arial Narrow"/>
              </a:rPr>
              <a:t>Is caused by contact between the surface of the  brain and skull at the site of</a:t>
            </a:r>
            <a:r>
              <a:rPr sz="2400" spc="-55" dirty="0">
                <a:latin typeface="Arial Narrow"/>
                <a:cs typeface="Arial Narrow"/>
              </a:rPr>
              <a:t> </a:t>
            </a:r>
            <a:r>
              <a:rPr sz="2400" spc="-5" dirty="0" smtClean="0">
                <a:latin typeface="Arial Narrow"/>
                <a:cs typeface="Arial Narrow"/>
              </a:rPr>
              <a:t>impact</a:t>
            </a:r>
            <a:endParaRPr lang="en-US" sz="2400" spc="-5" dirty="0" smtClean="0">
              <a:latin typeface="Arial Narrow"/>
              <a:cs typeface="Arial Narrow"/>
            </a:endParaRPr>
          </a:p>
          <a:p>
            <a:pPr marL="527685" marR="12065" indent="-515620">
              <a:lnSpc>
                <a:spcPct val="100000"/>
              </a:lnSpc>
              <a:spcBef>
                <a:spcPts val="865"/>
              </a:spcBef>
              <a:tabLst>
                <a:tab pos="346075" algn="l"/>
              </a:tabLst>
            </a:pPr>
            <a:r>
              <a:rPr lang="en-US" sz="2400" dirty="0">
                <a:solidFill>
                  <a:srgbClr val="FF0000"/>
                </a:solidFill>
                <a:latin typeface="Arial Narrow"/>
                <a:cs typeface="Arial Narrow"/>
              </a:rPr>
              <a:t>b. If the head is mobile at the time of the trauma</a:t>
            </a:r>
            <a:r>
              <a:rPr lang="en-US" sz="2400" dirty="0">
                <a:latin typeface="Arial Narrow"/>
                <a:cs typeface="Arial Narrow"/>
              </a:rPr>
              <a:t>,  both coup and </a:t>
            </a:r>
            <a:r>
              <a:rPr lang="en-US" sz="2400" dirty="0" err="1">
                <a:latin typeface="Arial Narrow"/>
                <a:cs typeface="Arial Narrow"/>
              </a:rPr>
              <a:t>contrecoup</a:t>
            </a:r>
            <a:r>
              <a:rPr lang="en-US" sz="2400" dirty="0">
                <a:latin typeface="Arial Narrow"/>
                <a:cs typeface="Arial Narrow"/>
              </a:rPr>
              <a:t> contusions may be  found.</a:t>
            </a:r>
          </a:p>
          <a:p>
            <a:pPr marL="527685" marR="12065" indent="-515620">
              <a:lnSpc>
                <a:spcPct val="100000"/>
              </a:lnSpc>
              <a:spcBef>
                <a:spcPts val="865"/>
              </a:spcBef>
              <a:tabLst>
                <a:tab pos="346075" algn="l"/>
              </a:tabLst>
            </a:pPr>
            <a:r>
              <a:rPr lang="en-US" sz="2400" dirty="0">
                <a:latin typeface="Arial Narrow"/>
                <a:cs typeface="Arial Narrow"/>
              </a:rPr>
              <a:t>- Is thought to arise when the brain strikes the  opposite inner surface of the skull after  sudden deceleration</a:t>
            </a:r>
          </a:p>
          <a:p>
            <a:pPr marL="527685" marR="12065" indent="-515620">
              <a:lnSpc>
                <a:spcPct val="100000"/>
              </a:lnSpc>
              <a:spcBef>
                <a:spcPts val="865"/>
              </a:spcBef>
              <a:tabLst>
                <a:tab pos="346075" algn="l"/>
              </a:tabLst>
            </a:pPr>
            <a:endParaRPr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73509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522161"/>
            <a:ext cx="8778240" cy="4463401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3600" u="heavy" spc="-5" dirty="0" smtClean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MORPHOLOGY</a:t>
            </a:r>
            <a:r>
              <a:rPr sz="3600" u="heavy" spc="-50" dirty="0" smtClean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:</a:t>
            </a:r>
            <a:endParaRPr sz="3600" dirty="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865"/>
              </a:spcBef>
              <a:buChar char="-"/>
              <a:tabLst>
                <a:tab pos="354965" algn="l"/>
                <a:tab pos="355600" algn="l"/>
              </a:tabLst>
            </a:pPr>
            <a:r>
              <a:rPr lang="en-US" sz="3600" dirty="0" smtClean="0">
                <a:latin typeface="Arial Narrow"/>
                <a:cs typeface="Arial Narrow"/>
              </a:rPr>
              <a:t>Contusions a</a:t>
            </a:r>
            <a:r>
              <a:rPr sz="3600" dirty="0" smtClean="0">
                <a:latin typeface="Arial Narrow"/>
                <a:cs typeface="Arial Narrow"/>
              </a:rPr>
              <a:t>re </a:t>
            </a:r>
            <a:r>
              <a:rPr sz="3600" spc="-5" dirty="0">
                <a:latin typeface="Arial Narrow"/>
                <a:cs typeface="Arial Narrow"/>
              </a:rPr>
              <a:t>wedge-shaped </a:t>
            </a:r>
            <a:r>
              <a:rPr sz="3600" dirty="0">
                <a:latin typeface="Arial Narrow"/>
                <a:cs typeface="Arial Narrow"/>
              </a:rPr>
              <a:t>with </a:t>
            </a:r>
            <a:r>
              <a:rPr sz="3600" spc="-10" dirty="0">
                <a:latin typeface="Arial Narrow"/>
                <a:cs typeface="Arial Narrow"/>
              </a:rPr>
              <a:t>the </a:t>
            </a:r>
            <a:r>
              <a:rPr sz="3600" spc="-5" dirty="0">
                <a:latin typeface="Arial Narrow"/>
                <a:cs typeface="Arial Narrow"/>
              </a:rPr>
              <a:t>broad base lying along  the surface at the point of the</a:t>
            </a:r>
            <a:r>
              <a:rPr sz="3600" spc="-4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impact</a:t>
            </a:r>
            <a:endParaRPr sz="3600" dirty="0">
              <a:latin typeface="Arial Narrow"/>
              <a:cs typeface="Arial Narrow"/>
            </a:endParaRP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spc="-5" dirty="0">
                <a:latin typeface="Arial Narrow"/>
                <a:cs typeface="Arial Narrow"/>
              </a:rPr>
              <a:t>Microscopic</a:t>
            </a:r>
            <a:r>
              <a:rPr sz="3600" spc="-4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examination</a:t>
            </a:r>
            <a:endParaRPr sz="36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756285" algn="l"/>
              </a:tabLst>
            </a:pPr>
            <a:r>
              <a:rPr sz="3600" dirty="0" smtClean="0">
                <a:solidFill>
                  <a:srgbClr val="FF0000"/>
                </a:solidFill>
                <a:latin typeface="Arial Narrow"/>
                <a:cs typeface="Arial Narrow"/>
              </a:rPr>
              <a:t>a.</a:t>
            </a:r>
            <a:r>
              <a:rPr lang="en-US" sz="3600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600" u="heavy" spc="-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In </a:t>
            </a:r>
            <a:r>
              <a:rPr sz="3600" u="heavy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the </a:t>
            </a:r>
            <a:r>
              <a:rPr sz="3600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earliest stage</a:t>
            </a:r>
            <a:r>
              <a:rPr sz="3600" u="heavy" spc="-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:</a:t>
            </a:r>
            <a:endParaRPr lang="en-US" sz="3600" u="heavy" spc="-5" dirty="0" smtClean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756285" algn="l"/>
              </a:tabLst>
            </a:pPr>
            <a:r>
              <a:rPr sz="3600" spc="-5" dirty="0" smtClean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Edema </a:t>
            </a:r>
            <a:r>
              <a:rPr sz="3600" spc="-5" dirty="0">
                <a:latin typeface="Arial Narrow"/>
                <a:cs typeface="Arial Narrow"/>
              </a:rPr>
              <a:t>and</a:t>
            </a:r>
            <a:r>
              <a:rPr sz="3600" spc="-40" dirty="0">
                <a:latin typeface="Arial Narrow"/>
                <a:cs typeface="Arial Narrow"/>
              </a:rPr>
              <a:t> </a:t>
            </a:r>
            <a:r>
              <a:rPr sz="3600" spc="-5" dirty="0" smtClean="0">
                <a:latin typeface="Arial Narrow"/>
                <a:cs typeface="Arial Narrow"/>
              </a:rPr>
              <a:t>hemorrhage</a:t>
            </a:r>
            <a:r>
              <a:rPr lang="en-US" sz="3600" spc="-5" dirty="0" smtClean="0">
                <a:latin typeface="Arial Narrow"/>
                <a:cs typeface="Arial Narrow"/>
              </a:rPr>
              <a:t>.</a:t>
            </a:r>
            <a:endParaRPr sz="3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71702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055877"/>
            <a:ext cx="8148320" cy="4360168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533400" algn="l"/>
              </a:tabLst>
            </a:pPr>
            <a:r>
              <a:rPr sz="3600" u="heavy" spc="-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b.</a:t>
            </a:r>
            <a:r>
              <a:rPr lang="en-US" sz="3600" u="heavy" spc="-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3600" u="heavy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During </a:t>
            </a:r>
            <a:r>
              <a:rPr sz="3600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next few</a:t>
            </a:r>
            <a:r>
              <a:rPr sz="3600" u="heavy" spc="-5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3600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hours</a:t>
            </a:r>
            <a:r>
              <a:rPr sz="3600" dirty="0">
                <a:solidFill>
                  <a:srgbClr val="FF0000"/>
                </a:solidFill>
                <a:latin typeface="Arial Narrow"/>
                <a:cs typeface="Arial Narrow"/>
              </a:rPr>
              <a:t>:</a:t>
            </a:r>
          </a:p>
          <a:p>
            <a:pPr marL="756285" marR="22860" indent="-744220">
              <a:lnSpc>
                <a:spcPct val="100000"/>
              </a:lnSpc>
              <a:spcBef>
                <a:spcPts val="865"/>
              </a:spcBef>
              <a:tabLst>
                <a:tab pos="659765" algn="l"/>
              </a:tabLst>
            </a:pPr>
            <a:r>
              <a:rPr sz="3600" dirty="0" smtClean="0">
                <a:latin typeface="Arial Narrow"/>
                <a:cs typeface="Arial Narrow"/>
              </a:rPr>
              <a:t>-</a:t>
            </a:r>
            <a:r>
              <a:rPr lang="en-US" sz="3600" dirty="0" smtClean="0">
                <a:latin typeface="Arial Narrow"/>
                <a:cs typeface="Arial Narrow"/>
              </a:rPr>
              <a:t> </a:t>
            </a:r>
            <a:r>
              <a:rPr sz="3600" dirty="0" smtClean="0">
                <a:latin typeface="Arial Narrow"/>
                <a:cs typeface="Arial Narrow"/>
              </a:rPr>
              <a:t>Extravasation </a:t>
            </a:r>
            <a:r>
              <a:rPr sz="3600" spc="-5" dirty="0">
                <a:latin typeface="Arial Narrow"/>
                <a:cs typeface="Arial Narrow"/>
              </a:rPr>
              <a:t>of blood extend throughout the  cortex to </a:t>
            </a:r>
            <a:r>
              <a:rPr sz="3600" dirty="0">
                <a:latin typeface="Arial Narrow"/>
                <a:cs typeface="Arial Narrow"/>
              </a:rPr>
              <a:t>white </a:t>
            </a:r>
            <a:r>
              <a:rPr sz="3600" spc="-5" dirty="0">
                <a:latin typeface="Arial Narrow"/>
                <a:cs typeface="Arial Narrow"/>
              </a:rPr>
              <a:t>matter then to the  subarachnoid</a:t>
            </a:r>
            <a:r>
              <a:rPr sz="3600" spc="-25" dirty="0">
                <a:latin typeface="Arial Narrow"/>
                <a:cs typeface="Arial Narrow"/>
              </a:rPr>
              <a:t> </a:t>
            </a:r>
            <a:r>
              <a:rPr sz="3600" spc="-5" dirty="0" smtClean="0">
                <a:latin typeface="Arial Narrow"/>
                <a:cs typeface="Arial Narrow"/>
              </a:rPr>
              <a:t>space</a:t>
            </a:r>
            <a:r>
              <a:rPr lang="en-US" sz="3600" spc="-5" dirty="0" smtClean="0">
                <a:latin typeface="Arial Narrow"/>
                <a:cs typeface="Arial Narrow"/>
              </a:rPr>
              <a:t>.</a:t>
            </a:r>
            <a:endParaRPr sz="3600" dirty="0">
              <a:latin typeface="Arial Narrow"/>
              <a:cs typeface="Arial Narrow"/>
            </a:endParaRPr>
          </a:p>
          <a:p>
            <a:pPr marL="12700">
              <a:spcBef>
                <a:spcPts val="960"/>
              </a:spcBef>
              <a:tabLst>
                <a:tab pos="533400" algn="l"/>
              </a:tabLst>
            </a:pPr>
            <a:r>
              <a:rPr sz="3600" u="heavy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c.</a:t>
            </a:r>
            <a:r>
              <a:rPr lang="en-US" sz="3600" u="heavy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3600" u="heavy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Old </a:t>
            </a:r>
            <a:r>
              <a:rPr sz="3600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traumatic </a:t>
            </a:r>
            <a:r>
              <a:rPr sz="3600" u="heavy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lesions</a:t>
            </a:r>
            <a:r>
              <a:rPr lang="en-US" sz="3600" u="heavy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:</a:t>
            </a:r>
            <a:endParaRPr sz="3600" u="heavy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marL="584200" marR="5080" indent="-571500">
              <a:lnSpc>
                <a:spcPct val="100000"/>
              </a:lnSpc>
              <a:spcBef>
                <a:spcPts val="855"/>
              </a:spcBef>
              <a:tabLst>
                <a:tab pos="429895" algn="l"/>
              </a:tabLst>
            </a:pPr>
            <a:r>
              <a:rPr sz="3600" dirty="0" smtClean="0">
                <a:latin typeface="Arial Narrow"/>
                <a:cs typeface="Arial Narrow"/>
              </a:rPr>
              <a:t>-</a:t>
            </a:r>
            <a:r>
              <a:rPr lang="en-US" sz="3600" dirty="0" smtClean="0">
                <a:latin typeface="Arial Narrow"/>
                <a:cs typeface="Arial Narrow"/>
              </a:rPr>
              <a:t> </a:t>
            </a:r>
            <a:r>
              <a:rPr sz="3600" dirty="0" smtClean="0">
                <a:latin typeface="Arial Narrow"/>
                <a:cs typeface="Arial Narrow"/>
              </a:rPr>
              <a:t>Are </a:t>
            </a:r>
            <a:r>
              <a:rPr sz="3600" spc="-5" dirty="0">
                <a:latin typeface="Arial Narrow"/>
                <a:cs typeface="Arial Narrow"/>
              </a:rPr>
              <a:t>depressed </a:t>
            </a:r>
            <a:r>
              <a:rPr sz="3600" dirty="0">
                <a:latin typeface="Arial Narrow"/>
                <a:cs typeface="Arial Narrow"/>
              </a:rPr>
              <a:t>retracted </a:t>
            </a:r>
            <a:r>
              <a:rPr sz="3600" spc="-5" dirty="0">
                <a:latin typeface="Arial Narrow"/>
                <a:cs typeface="Arial Narrow"/>
              </a:rPr>
              <a:t>yellow brown </a:t>
            </a:r>
            <a:r>
              <a:rPr sz="3600" spc="-5" dirty="0" smtClean="0">
                <a:latin typeface="Arial Narrow"/>
                <a:cs typeface="Arial Narrow"/>
              </a:rPr>
              <a:t>patches</a:t>
            </a:r>
            <a:r>
              <a:rPr lang="en-US" sz="3600" spc="-5" dirty="0" smtClean="0">
                <a:latin typeface="Arial Narrow"/>
                <a:cs typeface="Arial Narrow"/>
              </a:rPr>
              <a:t> </a:t>
            </a:r>
            <a:r>
              <a:rPr sz="3600" dirty="0" smtClean="0">
                <a:latin typeface="Arial Narrow"/>
                <a:cs typeface="Arial Narrow"/>
              </a:rPr>
              <a:t>(</a:t>
            </a:r>
            <a:r>
              <a:rPr sz="3600" spc="-5" dirty="0" smtClean="0">
                <a:latin typeface="Arial Narrow"/>
                <a:cs typeface="Arial Narrow"/>
              </a:rPr>
              <a:t>called </a:t>
            </a:r>
            <a:r>
              <a:rPr sz="3600" spc="-5" dirty="0">
                <a:latin typeface="Arial Narrow"/>
                <a:cs typeface="Arial Narrow"/>
              </a:rPr>
              <a:t>plaque</a:t>
            </a:r>
            <a:r>
              <a:rPr sz="3600" spc="-45" dirty="0">
                <a:latin typeface="Arial Narrow"/>
                <a:cs typeface="Arial Narrow"/>
              </a:rPr>
              <a:t> </a:t>
            </a:r>
            <a:r>
              <a:rPr sz="3600" spc="-5" dirty="0" err="1">
                <a:latin typeface="Arial Narrow"/>
                <a:cs typeface="Arial Narrow"/>
              </a:rPr>
              <a:t>jaune</a:t>
            </a:r>
            <a:r>
              <a:rPr sz="3600" spc="-5" dirty="0" smtClean="0">
                <a:latin typeface="Arial Narrow"/>
                <a:cs typeface="Arial Narrow"/>
              </a:rPr>
              <a:t>)</a:t>
            </a:r>
            <a:r>
              <a:rPr lang="en-US" sz="3600" spc="-5" dirty="0" smtClean="0">
                <a:latin typeface="Arial Narrow"/>
                <a:cs typeface="Arial Narrow"/>
              </a:rPr>
              <a:t>.</a:t>
            </a:r>
            <a:endParaRPr sz="3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46055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6078" y="191465"/>
            <a:ext cx="677164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89785" marR="5080" indent="-207772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Early </a:t>
            </a:r>
            <a:r>
              <a:rPr sz="4000" spc="-10" dirty="0"/>
              <a:t>contusions </a:t>
            </a:r>
            <a:r>
              <a:rPr sz="4000" spc="-20" dirty="0"/>
              <a:t>at </a:t>
            </a:r>
            <a:r>
              <a:rPr sz="4000" spc="-15" dirty="0"/>
              <a:t>orbital </a:t>
            </a:r>
            <a:r>
              <a:rPr sz="4000" spc="-5" dirty="0"/>
              <a:t>gyri </a:t>
            </a:r>
            <a:r>
              <a:rPr sz="4000" spc="-10" dirty="0"/>
              <a:t>of  </a:t>
            </a:r>
            <a:r>
              <a:rPr sz="4000" spc="-25" dirty="0"/>
              <a:t>frontal</a:t>
            </a:r>
            <a:r>
              <a:rPr sz="4000" spc="-35" dirty="0"/>
              <a:t> </a:t>
            </a:r>
            <a:r>
              <a:rPr sz="4000" spc="-5" dirty="0"/>
              <a:t>lobes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219200" y="1524000"/>
            <a:ext cx="62484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7604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3501" y="461594"/>
            <a:ext cx="34004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Old</a:t>
            </a:r>
            <a:r>
              <a:rPr spc="-75" dirty="0"/>
              <a:t> </a:t>
            </a:r>
            <a:r>
              <a:rPr spc="-5" dirty="0"/>
              <a:t>contusions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1600200"/>
            <a:ext cx="54864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6764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23528" y="1532985"/>
            <a:ext cx="6172200" cy="4952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0" y="332656"/>
            <a:ext cx="9865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Cerebral trauma. (A) </a:t>
            </a:r>
            <a:r>
              <a:rPr lang="en-US" dirty="0">
                <a:solidFill>
                  <a:srgbClr val="FF0000"/>
                </a:solidFill>
              </a:rPr>
              <a:t>Acute contusions </a:t>
            </a:r>
            <a:r>
              <a:rPr lang="en-US" dirty="0"/>
              <a:t>are present in both</a:t>
            </a:r>
          </a:p>
          <a:p>
            <a:r>
              <a:rPr lang="en-US" dirty="0"/>
              <a:t>temporal lobes, with areas of hemorrhage and tissue disruption. (B) </a:t>
            </a:r>
            <a:r>
              <a:rPr lang="en-US" dirty="0">
                <a:solidFill>
                  <a:srgbClr val="FF0000"/>
                </a:solidFill>
              </a:rPr>
              <a:t>Remote</a:t>
            </a:r>
          </a:p>
          <a:p>
            <a:r>
              <a:rPr lang="en-US" dirty="0">
                <a:solidFill>
                  <a:srgbClr val="FF0000"/>
                </a:solidFill>
              </a:rPr>
              <a:t>contusions,</a:t>
            </a:r>
            <a:r>
              <a:rPr lang="en-US" dirty="0"/>
              <a:t> seen as discolored yellow areas, are present on the inferior</a:t>
            </a:r>
          </a:p>
          <a:p>
            <a:r>
              <a:rPr lang="en-US" dirty="0"/>
              <a:t>frontal surface of this brain</a:t>
            </a:r>
          </a:p>
        </p:txBody>
      </p:sp>
    </p:spTree>
    <p:extLst>
      <p:ext uri="{BB962C8B-B14F-4D97-AF65-F5344CB8AC3E}">
        <p14:creationId xmlns:p14="http://schemas.microsoft.com/office/powerpoint/2010/main" val="1074337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S01871-028-f009a">
            <a:extLst>
              <a:ext uri="{FF2B5EF4-FFF2-40B4-BE49-F238E27FC236}">
                <a16:creationId xmlns:a16="http://schemas.microsoft.com/office/drawing/2014/main" xmlns="" id="{57EC0036-2D3E-4413-B421-B794D43E8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572000" cy="581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Text Box 3">
            <a:extLst>
              <a:ext uri="{FF2B5EF4-FFF2-40B4-BE49-F238E27FC236}">
                <a16:creationId xmlns:a16="http://schemas.microsoft.com/office/drawing/2014/main" xmlns="" id="{D1492350-0260-4B90-AF3E-AB62CA512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819676"/>
            <a:ext cx="7848600" cy="641350"/>
          </a:xfrm>
          <a:prstGeom prst="rect">
            <a:avLst/>
          </a:prstGeom>
          <a:solidFill>
            <a:schemeClr val="bg2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>
                <a:latin typeface="Arial" panose="020B0604020202020204" pitchFamily="34" charset="0"/>
              </a:rPr>
              <a:t>Multiple contusions involving the inferior surfaces of frontal lobes, anterior temporal lobes, and cerebellum. </a:t>
            </a:r>
          </a:p>
        </p:txBody>
      </p:sp>
      <p:sp>
        <p:nvSpPr>
          <p:cNvPr id="44035" name="AutoShape 7">
            <a:extLst>
              <a:ext uri="{FF2B5EF4-FFF2-40B4-BE49-F238E27FC236}">
                <a16:creationId xmlns:a16="http://schemas.microsoft.com/office/drawing/2014/main" xmlns="" id="{7F8E6B73-E0A0-4B9E-88E1-C4AD7FDE9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33400"/>
            <a:ext cx="1371600" cy="2286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/>
          </a:p>
        </p:txBody>
      </p:sp>
      <p:sp>
        <p:nvSpPr>
          <p:cNvPr id="44036" name="AutoShape 8">
            <a:extLst>
              <a:ext uri="{FF2B5EF4-FFF2-40B4-BE49-F238E27FC236}">
                <a16:creationId xmlns:a16="http://schemas.microsoft.com/office/drawing/2014/main" xmlns="" id="{BAA4F078-87B6-4C30-9410-398824485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09600"/>
            <a:ext cx="1219200" cy="152400"/>
          </a:xfrm>
          <a:prstGeom prst="leftArrow">
            <a:avLst>
              <a:gd name="adj1" fmla="val 50000"/>
              <a:gd name="adj2" fmla="val 20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xmlns="" id="{05539CF7-97F5-4B4C-9F32-49D3EEABE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346" y="609600"/>
            <a:ext cx="7765321" cy="11647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700" dirty="0">
                <a:ea typeface="+mj-ea"/>
              </a:rPr>
              <a:t> </a:t>
            </a:r>
            <a:r>
              <a:rPr lang="en-US" sz="3700" dirty="0">
                <a:ea typeface="+mj-ea"/>
                <a:cs typeface="Tahoma" pitchFamily="34" charset="0"/>
              </a:rPr>
              <a:t>CENTRAL NERVOUS SYSTEM TRAUMA: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xmlns="" id="{FDE9DB8F-97EF-4198-A5E4-945ABD4E25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988840"/>
            <a:ext cx="7813832" cy="380236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ar-S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S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ar-SA" sz="2400" dirty="0">
                <a:effectLst/>
                <a:cs typeface="Tahoma" panose="020B0604030504040204" pitchFamily="34" charset="0"/>
              </a:rPr>
              <a:t>Result &amp; morphology depend on: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Penetrating or Blunt trauma</a:t>
            </a:r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 </a:t>
            </a:r>
            <a:r>
              <a:rPr lang="en-US" altLang="ar-SA" sz="2400" dirty="0">
                <a:effectLst/>
                <a:cs typeface="Tahoma" panose="020B0604030504040204" pitchFamily="34" charset="0"/>
              </a:rPr>
              <a:t>Open or Closed </a:t>
            </a:r>
            <a:endParaRPr lang="en-US" altLang="ar-SA" sz="2400" dirty="0">
              <a:effectLst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Mobile or immobile head at time of trauma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Lesions at bony prominences  </a:t>
            </a:r>
            <a:r>
              <a:rPr lang="en-US" altLang="ar-SA" sz="2400" dirty="0" err="1">
                <a:effectLst/>
                <a:cs typeface="Tahoma" panose="020B0604030504040204" pitchFamily="34" charset="0"/>
              </a:rPr>
              <a:t>e.g</a:t>
            </a:r>
            <a:endParaRPr lang="en-US" altLang="ar-SA" sz="2400" dirty="0">
              <a:effectLst/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Frontal, orbital, temporal &amp; occipital poles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Spinal cord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Edema may occur &amp; worsen the condition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? skull fracture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ar-SA" sz="1500" dirty="0">
              <a:effectLst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500" dirty="0">
              <a:effectLst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S01871-028-f009c">
            <a:extLst>
              <a:ext uri="{FF2B5EF4-FFF2-40B4-BE49-F238E27FC236}">
                <a16:creationId xmlns:a16="http://schemas.microsoft.com/office/drawing/2014/main" xmlns="" id="{D07BD7D6-986F-4783-BB67-9BEFEF50F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010400" cy="538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Text Box 3">
            <a:extLst>
              <a:ext uri="{FF2B5EF4-FFF2-40B4-BE49-F238E27FC236}">
                <a16:creationId xmlns:a16="http://schemas.microsoft.com/office/drawing/2014/main" xmlns="" id="{E79D0932-607E-4F26-9538-01FF81967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5616575"/>
            <a:ext cx="7848600" cy="64135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1800" b="1">
                <a:latin typeface="Arial" panose="020B0604020202020204" pitchFamily="34" charset="0"/>
              </a:rPr>
              <a:t>Remote contusions are present on the inferior frontal surface of this brain, with a yellow color </a:t>
            </a:r>
          </a:p>
        </p:txBody>
      </p:sp>
      <p:sp>
        <p:nvSpPr>
          <p:cNvPr id="46083" name="Text Box 4">
            <a:extLst>
              <a:ext uri="{FF2B5EF4-FFF2-40B4-BE49-F238E27FC236}">
                <a16:creationId xmlns:a16="http://schemas.microsoft.com/office/drawing/2014/main" xmlns="" id="{CE0800C3-5774-4BC4-8E22-D0F69100B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659563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endParaRPr lang="ar-SA" altLang="en-US" sz="700" i="1">
              <a:latin typeface="Arial" panose="020B0604020202020204" pitchFamily="34" charset="0"/>
            </a:endParaRPr>
          </a:p>
        </p:txBody>
      </p:sp>
      <p:sp>
        <p:nvSpPr>
          <p:cNvPr id="46084" name="AutoShape 6">
            <a:extLst>
              <a:ext uri="{FF2B5EF4-FFF2-40B4-BE49-F238E27FC236}">
                <a16:creationId xmlns:a16="http://schemas.microsoft.com/office/drawing/2014/main" xmlns="" id="{2E86ABFA-D489-4821-BA6B-61B3425B5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676400"/>
            <a:ext cx="1143000" cy="152400"/>
          </a:xfrm>
          <a:prstGeom prst="rightArrow">
            <a:avLst>
              <a:gd name="adj1" fmla="val 50000"/>
              <a:gd name="adj2" fmla="val 18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/>
          </a:p>
        </p:txBody>
      </p:sp>
      <p:sp>
        <p:nvSpPr>
          <p:cNvPr id="46085" name="AutoShape 7">
            <a:extLst>
              <a:ext uri="{FF2B5EF4-FFF2-40B4-BE49-F238E27FC236}">
                <a16:creationId xmlns:a16="http://schemas.microsoft.com/office/drawing/2014/main" xmlns="" id="{2972DA33-AD11-4352-AE96-16B4BF6C0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371600"/>
            <a:ext cx="1295400" cy="152400"/>
          </a:xfrm>
          <a:prstGeom prst="leftArrow">
            <a:avLst>
              <a:gd name="adj1" fmla="val 50000"/>
              <a:gd name="adj2" fmla="val 212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>
            <a:extLst>
              <a:ext uri="{FF2B5EF4-FFF2-40B4-BE49-F238E27FC236}">
                <a16:creationId xmlns:a16="http://schemas.microsoft.com/office/drawing/2014/main" xmlns="" id="{7660318F-AA88-46A8-9D8E-B9E4DBC852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3600" y="765175"/>
            <a:ext cx="8280400" cy="5121275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effectLst/>
                <a:latin typeface="+mj-lt"/>
              </a:rPr>
              <a:t>3- Intracerebral hemorrhage:</a:t>
            </a:r>
            <a:r>
              <a:rPr lang="en-US" altLang="en-US" sz="2400" dirty="0">
                <a:solidFill>
                  <a:srgbClr val="FF0000"/>
                </a:solidFill>
                <a:effectLst/>
                <a:latin typeface="+mj-lt"/>
              </a:rPr>
              <a:t>  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+mj-lt"/>
              </a:rPr>
              <a:t>    Cutting of brain vessels, high impact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tx1"/>
              </a:solidFill>
              <a:effectLst/>
              <a:latin typeface="+mj-lt"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effectLst/>
                <a:latin typeface="+mj-lt"/>
              </a:rPr>
              <a:t>4- Cerebral Edema</a:t>
            </a:r>
            <a:r>
              <a:rPr lang="en-US" altLang="en-US" sz="2400" dirty="0">
                <a:solidFill>
                  <a:srgbClr val="FF0000"/>
                </a:solidFill>
                <a:effectLst/>
                <a:latin typeface="+mj-lt"/>
              </a:rPr>
              <a:t>:</a:t>
            </a:r>
            <a:r>
              <a:rPr lang="en-US" altLang="en-US" sz="2400" dirty="0">
                <a:solidFill>
                  <a:schemeClr val="tx1"/>
                </a:solidFill>
                <a:effectLst/>
                <a:latin typeface="+mj-lt"/>
              </a:rPr>
              <a:t> Occurs with and without an obvious structural lesion 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+mj-lt"/>
              </a:rPr>
              <a:t>     Note: Can occur without evidence of hemorrhage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tx1"/>
              </a:solidFill>
              <a:effectLst/>
              <a:latin typeface="+mj-lt"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effectLst/>
                <a:latin typeface="+mj-lt"/>
              </a:rPr>
              <a:t>5- Diffuse Axonal Injury:</a:t>
            </a:r>
            <a:r>
              <a:rPr lang="en-US" altLang="en-US" sz="2400" dirty="0">
                <a:solidFill>
                  <a:srgbClr val="FF0000"/>
                </a:solidFill>
                <a:effectLst/>
                <a:latin typeface="+mj-lt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1"/>
                </a:solidFill>
                <a:effectLst/>
                <a:latin typeface="+mj-lt"/>
              </a:rPr>
              <a:t>    Stretching force &amp; cutting of axons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400" dirty="0">
              <a:solidFill>
                <a:srgbClr val="FFFF00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xmlns="" id="{1A778273-CDA9-44A6-8CA4-6FDD36D3E2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260648"/>
            <a:ext cx="8117526" cy="659735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ar-SA" sz="2400" b="1" u="sng" dirty="0">
                <a:solidFill>
                  <a:srgbClr val="FF0000"/>
                </a:solidFill>
                <a:effectLst/>
                <a:cs typeface="Tahoma" panose="020B0604030504040204" pitchFamily="34" charset="0"/>
              </a:rPr>
              <a:t>Diffuse Axonal Injury</a:t>
            </a:r>
            <a:r>
              <a:rPr lang="en-US" altLang="ar-SA" sz="2400" b="1" u="sng" dirty="0" smtClean="0">
                <a:solidFill>
                  <a:srgbClr val="FF0000"/>
                </a:solidFill>
                <a:effectLst/>
                <a:cs typeface="Tahoma" panose="020B060403050404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en-US" altLang="ar-SA" sz="2000" b="1" u="sng" dirty="0">
              <a:effectLst/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1700" b="1" dirty="0">
                <a:effectLst/>
                <a:cs typeface="Tahoma" panose="020B0604030504040204" pitchFamily="34" charset="0"/>
              </a:rPr>
              <a:t>  </a:t>
            </a:r>
            <a:r>
              <a:rPr lang="en-US" altLang="ar-SA" sz="1700" dirty="0">
                <a:effectLst/>
                <a:cs typeface="Tahoma" panose="020B0604030504040204" pitchFamily="34" charset="0"/>
              </a:rPr>
              <a:t> </a:t>
            </a:r>
            <a:r>
              <a:rPr lang="en-US" altLang="ar-SA" sz="2400" dirty="0">
                <a:effectLst/>
                <a:cs typeface="Tahoma" panose="020B0604030504040204" pitchFamily="34" charset="0"/>
              </a:rPr>
              <a:t>Acceleration / Deceleration </a:t>
            </a:r>
            <a:r>
              <a:rPr lang="en-US" altLang="ar-SA" sz="2400" dirty="0" smtClean="0">
                <a:effectLst/>
                <a:cs typeface="Tahoma" panose="020B0604030504040204" pitchFamily="34" charset="0"/>
              </a:rPr>
              <a:t>injury</a:t>
            </a:r>
          </a:p>
          <a:p>
            <a:pPr lvl="1" eaLnBrk="1" hangingPunct="1">
              <a:lnSpc>
                <a:spcPct val="90000"/>
              </a:lnSpc>
            </a:pPr>
            <a:endParaRPr lang="en-US" altLang="ar-SA" sz="2400" dirty="0">
              <a:effectLst/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   50% of patients with post-traumatic </a:t>
            </a:r>
            <a:r>
              <a:rPr lang="en-US" altLang="ar-SA" sz="2400" dirty="0" smtClean="0">
                <a:effectLst/>
                <a:cs typeface="Tahoma" panose="020B0604030504040204" pitchFamily="34" charset="0"/>
              </a:rPr>
              <a:t>coma</a:t>
            </a:r>
          </a:p>
          <a:p>
            <a:pPr lvl="1" eaLnBrk="1" hangingPunct="1">
              <a:lnSpc>
                <a:spcPct val="90000"/>
              </a:lnSpc>
            </a:pPr>
            <a:endParaRPr lang="en-US" altLang="ar-SA" sz="2400" dirty="0">
              <a:effectLst/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   Affect white matter (corpus callosum, </a:t>
            </a:r>
            <a:r>
              <a:rPr lang="en-US" altLang="ar-SA" sz="2400" dirty="0" err="1">
                <a:effectLst/>
                <a:cs typeface="Tahoma" panose="020B0604030504040204" pitchFamily="34" charset="0"/>
              </a:rPr>
              <a:t>paraventricles</a:t>
            </a:r>
            <a:r>
              <a:rPr lang="en-US" altLang="ar-SA" sz="2400" dirty="0">
                <a:effectLst/>
                <a:cs typeface="Tahoma" panose="020B0604030504040204" pitchFamily="34" charset="0"/>
              </a:rPr>
              <a:t>, hippocampus…</a:t>
            </a:r>
            <a:r>
              <a:rPr lang="en-US" altLang="ar-SA" sz="2400" dirty="0" err="1">
                <a:effectLst/>
                <a:cs typeface="Tahoma" panose="020B0604030504040204" pitchFamily="34" charset="0"/>
              </a:rPr>
              <a:t>etc</a:t>
            </a:r>
            <a:r>
              <a:rPr lang="en-US" altLang="ar-SA" sz="2400" dirty="0">
                <a:effectLst/>
                <a:cs typeface="Tahoma" panose="020B0604030504040204" pitchFamily="34" charset="0"/>
              </a:rPr>
              <a:t> ) &amp; </a:t>
            </a:r>
            <a:r>
              <a:rPr lang="en-US" altLang="en-US" sz="2400" dirty="0">
                <a:effectLst/>
              </a:rPr>
              <a:t>at junction of grey &amp; white </a:t>
            </a:r>
            <a:r>
              <a:rPr lang="en-US" altLang="en-US" sz="2400" dirty="0" smtClean="0">
                <a:effectLst/>
              </a:rPr>
              <a:t>matter</a:t>
            </a:r>
          </a:p>
          <a:p>
            <a:pPr lvl="1" eaLnBrk="1" hangingPunct="1">
              <a:lnSpc>
                <a:spcPct val="90000"/>
              </a:lnSpc>
            </a:pPr>
            <a:endParaRPr lang="en-US" altLang="ar-SA" sz="2400" dirty="0">
              <a:effectLst/>
              <a:cs typeface="Tahoma" panose="020B060403050404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   Characteristic asymmetric axonal swelling (Retraction Balls), micro – hemorrhages, </a:t>
            </a:r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microglia, later </a:t>
            </a:r>
            <a:r>
              <a:rPr lang="en-US" altLang="ar-SA" sz="2400" dirty="0" smtClean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gliosis</a:t>
            </a:r>
          </a:p>
          <a:p>
            <a:pPr lvl="1" eaLnBrk="1" hangingPunct="1">
              <a:lnSpc>
                <a:spcPct val="90000"/>
              </a:lnSpc>
            </a:pPr>
            <a:endParaRPr lang="en-US" altLang="ar-SA" sz="2400" dirty="0">
              <a:effectLst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Post-traumatic dementia &amp; vegetative state.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Documents and Settings\Administrator\Desktop\FSim05-B-Diss-4-a.gif">
            <a:extLst>
              <a:ext uri="{FF2B5EF4-FFF2-40B4-BE49-F238E27FC236}">
                <a16:creationId xmlns:a16="http://schemas.microsoft.com/office/drawing/2014/main" xmlns="" id="{7E082B06-743D-4428-B415-FD6C889FA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698500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915A00B-A0BD-48FF-8C83-34525EA1BC51}"/>
              </a:ext>
            </a:extLst>
          </p:cNvPr>
          <p:cNvSpPr/>
          <p:nvPr/>
        </p:nvSpPr>
        <p:spPr>
          <a:xfrm>
            <a:off x="2195513" y="6237288"/>
            <a:ext cx="5113337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Axonal retraction balls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91880" y="404664"/>
            <a:ext cx="263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Axonal retraction balls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xmlns="" id="{EE2F1DF0-6949-4808-9143-58162DF95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-54768"/>
            <a:ext cx="6538779" cy="93610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100" b="0" i="1" dirty="0"/>
              <a:t> </a:t>
            </a:r>
            <a:br>
              <a:rPr lang="en-US" altLang="en-US" sz="3100" b="0" i="1" dirty="0"/>
            </a:br>
            <a:r>
              <a:rPr lang="en-US" altLang="en-US" sz="3100" u="sng" dirty="0"/>
              <a:t>B-</a:t>
            </a:r>
            <a:r>
              <a:rPr lang="en-US" altLang="en-US" sz="3100" u="sng" dirty="0">
                <a:cs typeface="Tahoma" panose="020B0604030504040204" pitchFamily="34" charset="0"/>
              </a:rPr>
              <a:t>Traumatic vascular injuries</a:t>
            </a:r>
            <a:r>
              <a:rPr lang="en-US" altLang="en-US" sz="3100" dirty="0">
                <a:cs typeface="Tahoma" panose="020B0604030504040204" pitchFamily="34" charset="0"/>
              </a:rPr>
              <a:t/>
            </a:r>
            <a:br>
              <a:rPr lang="en-US" altLang="en-US" sz="3100" dirty="0">
                <a:cs typeface="Tahoma" panose="020B0604030504040204" pitchFamily="34" charset="0"/>
              </a:rPr>
            </a:br>
            <a:endParaRPr lang="en-US" altLang="ar-SA" sz="3100" dirty="0">
              <a:cs typeface="Tahoma" panose="020B0604030504040204" pitchFamily="34" charset="0"/>
            </a:endParaRP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xmlns="" id="{27907757-295D-4744-8F62-764FC5C2B1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881336"/>
            <a:ext cx="8424932" cy="5976664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SA" sz="2000" b="1" dirty="0">
                <a:solidFill>
                  <a:srgbClr val="FF0000"/>
                </a:solidFill>
                <a:effectLst/>
              </a:rPr>
              <a:t>1- Epidural Hematoma</a:t>
            </a:r>
            <a:r>
              <a:rPr lang="en-US" altLang="ar-SA" sz="2000" b="1" dirty="0" smtClean="0">
                <a:solidFill>
                  <a:srgbClr val="FF0000"/>
                </a:solidFill>
                <a:effectLst/>
              </a:rPr>
              <a:t>:</a:t>
            </a:r>
            <a:endParaRPr lang="en-US" altLang="ar-SA" dirty="0" smtClean="0">
              <a:effectLst/>
              <a:cs typeface="Tahoma" panose="020B0604030504040204" pitchFamily="34" charset="0"/>
            </a:endParaRPr>
          </a:p>
          <a:p>
            <a:pPr marL="12065" marR="5080">
              <a:lnSpc>
                <a:spcPct val="100000"/>
              </a:lnSpc>
              <a:spcBef>
                <a:spcPts val="865"/>
              </a:spcBef>
              <a:tabLst>
                <a:tab pos="527685" algn="l"/>
                <a:tab pos="528320" algn="l"/>
              </a:tabLst>
            </a:pPr>
            <a:r>
              <a:rPr lang="en-US" altLang="ar-SA" sz="2400" dirty="0" smtClean="0"/>
              <a:t>Normally </a:t>
            </a:r>
            <a:r>
              <a:rPr lang="en-US" altLang="ar-SA" sz="2400" dirty="0"/>
              <a:t>the dura is fused with the periosteum  on the internal surface of the brain.</a:t>
            </a:r>
          </a:p>
          <a:p>
            <a:pPr marL="12065" marR="5080">
              <a:lnSpc>
                <a:spcPct val="100000"/>
              </a:lnSpc>
              <a:spcBef>
                <a:spcPts val="865"/>
              </a:spcBef>
              <a:tabLst>
                <a:tab pos="527685" algn="l"/>
                <a:tab pos="528320" algn="l"/>
              </a:tabLst>
            </a:pPr>
            <a:r>
              <a:rPr lang="en-US" altLang="ar-SA" sz="2400" dirty="0"/>
              <a:t>- Dural arteries, most importantly, </a:t>
            </a:r>
            <a:r>
              <a:rPr lang="en-US" altLang="ar-SA" sz="2400" dirty="0">
                <a:solidFill>
                  <a:srgbClr val="FF0000"/>
                </a:solidFill>
              </a:rPr>
              <a:t>the middle  meningeal artery </a:t>
            </a:r>
            <a:r>
              <a:rPr lang="en-US" altLang="ar-SA" sz="2400" dirty="0"/>
              <a:t>are vulnerable to injury  especially with skull fracture in which the  fracture cross	the course of the vessel.</a:t>
            </a:r>
          </a:p>
          <a:p>
            <a:pPr marL="12065" marR="5080">
              <a:lnSpc>
                <a:spcPct val="100000"/>
              </a:lnSpc>
              <a:spcBef>
                <a:spcPts val="865"/>
              </a:spcBef>
              <a:tabLst>
                <a:tab pos="527685" algn="l"/>
                <a:tab pos="528320" algn="l"/>
              </a:tabLst>
            </a:pPr>
            <a:r>
              <a:rPr lang="en-US" altLang="ar-SA" sz="2400" dirty="0" smtClean="0">
                <a:effectLst/>
                <a:cs typeface="Tahoma" panose="020B0604030504040204" pitchFamily="34" charset="0"/>
              </a:rPr>
              <a:t>Usually </a:t>
            </a:r>
            <a:r>
              <a:rPr lang="en-US" altLang="ar-SA" sz="2400" dirty="0">
                <a:effectLst/>
                <a:cs typeface="Tahoma" panose="020B0604030504040204" pitchFamily="34" charset="0"/>
              </a:rPr>
              <a:t>acute &amp; accompanied by skull </a:t>
            </a:r>
            <a:r>
              <a:rPr lang="en-US" altLang="ar-SA" sz="2400" dirty="0" smtClean="0">
                <a:effectLst/>
                <a:cs typeface="Tahoma" panose="020B0604030504040204" pitchFamily="34" charset="0"/>
              </a:rPr>
              <a:t>fracture</a:t>
            </a:r>
            <a:endParaRPr lang="en-US" altLang="ar-SA" sz="2400" dirty="0">
              <a:effectLst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Seen in 3% of significant trauma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Rupture of </a:t>
            </a:r>
            <a:r>
              <a:rPr lang="en-US" altLang="ar-SA" sz="2400" b="1" dirty="0">
                <a:effectLst/>
                <a:cs typeface="Tahoma" panose="020B0604030504040204" pitchFamily="34" charset="0"/>
              </a:rPr>
              <a:t>middle meningeal artery</a:t>
            </a:r>
            <a:r>
              <a:rPr lang="en-US" altLang="ar-SA" sz="2400" dirty="0">
                <a:effectLst/>
                <a:cs typeface="Tahoma" panose="020B060403050404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Rapid collection of blood (30 – 50ml </a:t>
            </a:r>
            <a:r>
              <a:rPr lang="en-US" altLang="ar-SA" sz="2400" dirty="0">
                <a:effectLst/>
              </a:rPr>
              <a:t>→</a:t>
            </a:r>
            <a:r>
              <a:rPr lang="en-US" altLang="ar-SA" sz="2400" dirty="0">
                <a:effectLst/>
                <a:cs typeface="Tahoma" panose="020B0604030504040204" pitchFamily="34" charset="0"/>
              </a:rPr>
              <a:t> symptoms)</a:t>
            </a:r>
          </a:p>
          <a:p>
            <a:pPr eaLnBrk="1" hangingPunct="1">
              <a:lnSpc>
                <a:spcPct val="90000"/>
              </a:lnSpc>
            </a:pPr>
            <a:endParaRPr lang="en-US" altLang="ar-SA" sz="2400" dirty="0">
              <a:effectLst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131697"/>
            <a:ext cx="8248015" cy="1347164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  <a:tabLst>
                <a:tab pos="527685" algn="l"/>
              </a:tabLst>
            </a:pPr>
            <a:r>
              <a:rPr lang="en-US" sz="3600" dirty="0">
                <a:solidFill>
                  <a:srgbClr val="FF0000"/>
                </a:solidFill>
                <a:latin typeface="Arial Narrow"/>
                <a:cs typeface="Arial Narrow"/>
              </a:rPr>
              <a:t>1- Epidural Hematoma:</a:t>
            </a:r>
          </a:p>
          <a:p>
            <a:pPr marL="12065" marR="5080">
              <a:lnSpc>
                <a:spcPct val="100000"/>
              </a:lnSpc>
              <a:spcBef>
                <a:spcPts val="865"/>
              </a:spcBef>
              <a:tabLst>
                <a:tab pos="527685" algn="l"/>
                <a:tab pos="528320" algn="l"/>
              </a:tabLst>
            </a:pPr>
            <a:endParaRPr sz="3600" dirty="0">
              <a:latin typeface="Arial Narrow"/>
              <a:cs typeface="Arial Narrow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8" y="2160590"/>
            <a:ext cx="7634809" cy="3880773"/>
          </a:xfrm>
        </p:spPr>
        <p:txBody>
          <a:bodyPr>
            <a:normAutofit/>
          </a:bodyPr>
          <a:lstStyle/>
          <a:p>
            <a:r>
              <a:rPr lang="en-US" sz="2400" dirty="0"/>
              <a:t>Mass effect  Dura &amp; Brain compression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Rapid increase in </a:t>
            </a:r>
            <a:r>
              <a:rPr lang="en-US" sz="2400" dirty="0" smtClean="0"/>
              <a:t>ICP</a:t>
            </a:r>
          </a:p>
          <a:p>
            <a:endParaRPr lang="en-US" sz="2400" dirty="0"/>
          </a:p>
          <a:p>
            <a:r>
              <a:rPr lang="en-US" sz="2400" dirty="0"/>
              <a:t>Clinically: Patient has LUCID interval for hours followed by rapid loss of </a:t>
            </a:r>
            <a:r>
              <a:rPr lang="en-US" sz="2400" dirty="0" smtClean="0"/>
              <a:t>consciousness</a:t>
            </a:r>
          </a:p>
          <a:p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Fatal within 24 – 48 hrs. if untreated</a:t>
            </a:r>
          </a:p>
        </p:txBody>
      </p:sp>
    </p:spTree>
    <p:extLst>
      <p:ext uri="{BB962C8B-B14F-4D97-AF65-F5344CB8AC3E}">
        <p14:creationId xmlns:p14="http://schemas.microsoft.com/office/powerpoint/2010/main" val="1103098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0690"/>
            <a:ext cx="8070850" cy="298132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3600" b="1" i="1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Note</a:t>
            </a:r>
            <a:endParaRPr sz="36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299"/>
              </a:lnSpc>
              <a:spcBef>
                <a:spcPts val="805"/>
              </a:spcBef>
              <a:tabLst>
                <a:tab pos="318770" algn="l"/>
              </a:tabLst>
            </a:pPr>
            <a:r>
              <a:rPr sz="3200" dirty="0">
                <a:latin typeface="Calibri"/>
                <a:cs typeface="Calibri"/>
              </a:rPr>
              <a:t>-	</a:t>
            </a:r>
            <a:r>
              <a:rPr sz="3600" spc="-5" dirty="0">
                <a:latin typeface="Arial Narrow"/>
                <a:cs typeface="Arial Narrow"/>
              </a:rPr>
              <a:t>In children in </a:t>
            </a:r>
            <a:r>
              <a:rPr sz="3600" dirty="0">
                <a:latin typeface="Arial Narrow"/>
                <a:cs typeface="Arial Narrow"/>
              </a:rPr>
              <a:t>whom </a:t>
            </a:r>
            <a:r>
              <a:rPr sz="3600" spc="-5" dirty="0">
                <a:latin typeface="Arial Narrow"/>
                <a:cs typeface="Arial Narrow"/>
              </a:rPr>
              <a:t>the skull is deformable, </a:t>
            </a:r>
            <a:r>
              <a:rPr sz="3600" dirty="0">
                <a:latin typeface="Arial Narrow"/>
                <a:cs typeface="Arial Narrow"/>
              </a:rPr>
              <a:t>a  </a:t>
            </a:r>
            <a:r>
              <a:rPr sz="3600" spc="-5" dirty="0">
                <a:latin typeface="Arial Narrow"/>
                <a:cs typeface="Arial Narrow"/>
              </a:rPr>
              <a:t>temporary displacement of skull bones </a:t>
            </a:r>
            <a:r>
              <a:rPr sz="3600" spc="-10" dirty="0">
                <a:latin typeface="Arial Narrow"/>
                <a:cs typeface="Arial Narrow"/>
              </a:rPr>
              <a:t>leading  </a:t>
            </a:r>
            <a:r>
              <a:rPr sz="3600" spc="-5" dirty="0">
                <a:latin typeface="Arial Narrow"/>
                <a:cs typeface="Arial Narrow"/>
              </a:rPr>
              <a:t>to lacerations of </a:t>
            </a:r>
            <a:r>
              <a:rPr sz="3600" dirty="0">
                <a:latin typeface="Arial Narrow"/>
                <a:cs typeface="Arial Narrow"/>
              </a:rPr>
              <a:t>a </a:t>
            </a:r>
            <a:r>
              <a:rPr sz="3600" spc="-5" dirty="0">
                <a:latin typeface="Arial Narrow"/>
                <a:cs typeface="Arial Narrow"/>
              </a:rPr>
              <a:t>vessel 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can occur in the  absence of skull</a:t>
            </a:r>
            <a:r>
              <a:rPr sz="3600" u="heavy" spc="-7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fracture</a:t>
            </a:r>
            <a:endParaRPr sz="360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66614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S01871-028-f011">
            <a:extLst>
              <a:ext uri="{FF2B5EF4-FFF2-40B4-BE49-F238E27FC236}">
                <a16:creationId xmlns:a16="http://schemas.microsoft.com/office/drawing/2014/main" xmlns="" id="{92CDC537-BEB7-4CB6-8966-042AABA7FF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457200"/>
            <a:ext cx="7315200" cy="640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6" name="Text Box 3">
            <a:extLst>
              <a:ext uri="{FF2B5EF4-FFF2-40B4-BE49-F238E27FC236}">
                <a16:creationId xmlns:a16="http://schemas.microsoft.com/office/drawing/2014/main" xmlns="" id="{E9BA2ED4-67BA-4E0C-BA73-C237C330F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7000"/>
            <a:ext cx="9144000" cy="5191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66"/>
                </a:solidFill>
              </a:rPr>
              <a:t>Comparison of epidural to subdural hematomas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7941"/>
            <a:ext cx="7887334" cy="41414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530"/>
              </a:spcBef>
              <a:buFont typeface="Arial Narrow"/>
              <a:buChar char="-"/>
              <a:tabLst>
                <a:tab pos="354965" algn="l"/>
                <a:tab pos="355600" algn="l"/>
              </a:tabLst>
            </a:pPr>
            <a:r>
              <a:rPr sz="3600" i="1" dirty="0">
                <a:latin typeface="Arial Narrow"/>
                <a:cs typeface="Arial Narrow"/>
              </a:rPr>
              <a:t>When </a:t>
            </a:r>
            <a:r>
              <a:rPr sz="3600" i="1" spc="-5" dirty="0">
                <a:latin typeface="Arial Narrow"/>
                <a:cs typeface="Arial Narrow"/>
              </a:rPr>
              <a:t>blood accumulates </a:t>
            </a:r>
            <a:r>
              <a:rPr sz="3600" i="1" spc="-40" dirty="0">
                <a:latin typeface="Arial Narrow"/>
                <a:cs typeface="Arial Narrow"/>
              </a:rPr>
              <a:t>slowly, </a:t>
            </a:r>
            <a:r>
              <a:rPr sz="3600" i="1" spc="-5" dirty="0">
                <a:latin typeface="Arial Narrow"/>
                <a:cs typeface="Arial Narrow"/>
              </a:rPr>
              <a:t>patients can  be lucid for several hours between the  moment of trauma and </a:t>
            </a:r>
            <a:r>
              <a:rPr sz="3600" i="1" spc="-10" dirty="0">
                <a:latin typeface="Arial Narrow"/>
                <a:cs typeface="Arial Narrow"/>
              </a:rPr>
              <a:t>the </a:t>
            </a:r>
            <a:r>
              <a:rPr sz="3600" i="1" spc="-5" dirty="0">
                <a:latin typeface="Arial Narrow"/>
                <a:cs typeface="Arial Narrow"/>
              </a:rPr>
              <a:t>development of  neurologic</a:t>
            </a:r>
            <a:r>
              <a:rPr sz="3600" i="1" spc="-50" dirty="0">
                <a:latin typeface="Arial Narrow"/>
                <a:cs typeface="Arial Narrow"/>
              </a:rPr>
              <a:t> </a:t>
            </a:r>
            <a:r>
              <a:rPr sz="3600" i="1" spc="-5" dirty="0">
                <a:latin typeface="Arial Narrow"/>
                <a:cs typeface="Arial Narrow"/>
              </a:rPr>
              <a:t>signs.</a:t>
            </a:r>
            <a:r>
              <a:rPr sz="3600" spc="-5" dirty="0">
                <a:latin typeface="Arial Narrow"/>
                <a:cs typeface="Arial Narrow"/>
              </a:rPr>
              <a:t>.</a:t>
            </a:r>
            <a:endParaRPr sz="3600" dirty="0">
              <a:latin typeface="Arial Narrow"/>
              <a:cs typeface="Arial Narrow"/>
            </a:endParaRPr>
          </a:p>
          <a:p>
            <a:pPr marL="325120" marR="302895" indent="-325120" algn="just">
              <a:lnSpc>
                <a:spcPct val="90000"/>
              </a:lnSpc>
              <a:spcBef>
                <a:spcPts val="865"/>
              </a:spcBef>
              <a:buChar char="-"/>
              <a:tabLst>
                <a:tab pos="325120" algn="l"/>
              </a:tabLst>
            </a:pPr>
            <a:r>
              <a:rPr sz="3600" dirty="0">
                <a:latin typeface="Arial Narrow"/>
                <a:cs typeface="Arial Narrow"/>
              </a:rPr>
              <a:t>An </a:t>
            </a:r>
            <a:r>
              <a:rPr sz="3600" spc="-5" dirty="0">
                <a:latin typeface="Arial Narrow"/>
                <a:cs typeface="Arial Narrow"/>
              </a:rPr>
              <a:t>epidural hematoma may expand </a:t>
            </a:r>
            <a:r>
              <a:rPr sz="3600" dirty="0">
                <a:latin typeface="Arial Narrow"/>
                <a:cs typeface="Arial Narrow"/>
              </a:rPr>
              <a:t>rapidly  </a:t>
            </a:r>
            <a:r>
              <a:rPr sz="3600" spc="-5" dirty="0">
                <a:latin typeface="Arial Narrow"/>
                <a:cs typeface="Arial Narrow"/>
              </a:rPr>
              <a:t>and constitutes </a:t>
            </a:r>
            <a:r>
              <a:rPr sz="3600" dirty="0">
                <a:latin typeface="Arial Narrow"/>
                <a:cs typeface="Arial Narrow"/>
              </a:rPr>
              <a:t>a </a:t>
            </a:r>
            <a:r>
              <a:rPr sz="3600" spc="-5" dirty="0">
                <a:latin typeface="Arial Narrow"/>
                <a:cs typeface="Arial Narrow"/>
              </a:rPr>
              <a:t>neurosurgical emergency  necessitating prompt drainage and </a:t>
            </a:r>
            <a:r>
              <a:rPr sz="3600" dirty="0">
                <a:latin typeface="Arial Narrow"/>
                <a:cs typeface="Arial Narrow"/>
              </a:rPr>
              <a:t>repair</a:t>
            </a:r>
            <a:r>
              <a:rPr sz="3600" spc="-15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to  prevent</a:t>
            </a:r>
            <a:r>
              <a:rPr sz="3600" spc="-2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death</a:t>
            </a:r>
            <a:endParaRPr sz="3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08231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7529" y="461594"/>
            <a:ext cx="44900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Epidural</a:t>
            </a:r>
            <a:r>
              <a:rPr spc="-70" dirty="0"/>
              <a:t> </a:t>
            </a:r>
            <a:r>
              <a:rPr spc="-10" dirty="0"/>
              <a:t>hematoma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447774"/>
            <a:ext cx="7239000" cy="5097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300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>
            <a:extLst>
              <a:ext uri="{FF2B5EF4-FFF2-40B4-BE49-F238E27FC236}">
                <a16:creationId xmlns:a16="http://schemas.microsoft.com/office/drawing/2014/main" xmlns="" id="{29583B5A-D2D0-4B0C-8B20-836E4610F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78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5">
            <a:extLst>
              <a:ext uri="{FF2B5EF4-FFF2-40B4-BE49-F238E27FC236}">
                <a16:creationId xmlns:a16="http://schemas.microsoft.com/office/drawing/2014/main" xmlns="" id="{F9BB64D3-BF45-4AD0-8C71-E9CC10C0B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0"/>
            <a:ext cx="39735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6">
            <a:extLst>
              <a:ext uri="{FF2B5EF4-FFF2-40B4-BE49-F238E27FC236}">
                <a16:creationId xmlns:a16="http://schemas.microsoft.com/office/drawing/2014/main" xmlns="" id="{7103C5CD-C19A-4A89-A65F-0E6F314FF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768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“HAIRLINE”</a:t>
            </a:r>
          </a:p>
        </p:txBody>
      </p:sp>
      <p:sp>
        <p:nvSpPr>
          <p:cNvPr id="37892" name="Text Box 7">
            <a:extLst>
              <a:ext uri="{FF2B5EF4-FFF2-40B4-BE49-F238E27FC236}">
                <a16:creationId xmlns:a16="http://schemas.microsoft.com/office/drawing/2014/main" xmlns="" id="{77543B3F-33CD-4C24-B98E-9FAA689A6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876800"/>
            <a:ext cx="3581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“DEPRESSED”or “DISPLACED”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S01871-028-f010">
            <a:extLst>
              <a:ext uri="{FF2B5EF4-FFF2-40B4-BE49-F238E27FC236}">
                <a16:creationId xmlns:a16="http://schemas.microsoft.com/office/drawing/2014/main" xmlns="" id="{E7149E48-F527-4525-A1C4-C603FA928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0"/>
            <a:ext cx="583565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0" name="Text Box 3">
            <a:extLst>
              <a:ext uri="{FF2B5EF4-FFF2-40B4-BE49-F238E27FC236}">
                <a16:creationId xmlns:a16="http://schemas.microsoft.com/office/drawing/2014/main" xmlns="" id="{1BF0592A-E7E9-451A-94DF-B1E5377B9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843588"/>
            <a:ext cx="7848600" cy="64135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 sz="1800" b="1">
                <a:latin typeface="Arial" panose="020B0604020202020204" pitchFamily="34" charset="0"/>
              </a:rPr>
              <a:t>Epidural hematoma covering a portion of the dura.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Multiple small contusions are seen in the temporal lobe.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xmlns="" id="{27F068B0-D83C-4443-A2A5-336D4341E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346" y="609600"/>
            <a:ext cx="7765321" cy="11647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ffectLst/>
              </a:rPr>
              <a:t>2- Subdural hematoma:</a:t>
            </a:r>
            <a:endParaRPr lang="en-US" altLang="ar-SA" dirty="0">
              <a:effectLst/>
            </a:endParaRP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xmlns="" id="{53BAA45A-36ED-4281-91DA-92D4D9390A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988840"/>
            <a:ext cx="7885840" cy="380236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ar-SA" sz="2400" dirty="0"/>
              <a:t>The dura is composed of two </a:t>
            </a:r>
            <a:r>
              <a:rPr lang="en-US" altLang="ar-SA" sz="2400" dirty="0" smtClean="0"/>
              <a:t>layer, The </a:t>
            </a:r>
            <a:r>
              <a:rPr lang="en-US" altLang="ar-SA" sz="2400" dirty="0"/>
              <a:t>external collagenous </a:t>
            </a:r>
            <a:r>
              <a:rPr lang="en-US" altLang="ar-SA" sz="2400" dirty="0" smtClean="0"/>
              <a:t>layer and </a:t>
            </a:r>
            <a:r>
              <a:rPr lang="en-US" altLang="ar-SA" sz="2400" dirty="0"/>
              <a:t>inner border cell layer with scant  fibroblasts and abundant extracellular space  devoid of </a:t>
            </a:r>
            <a:r>
              <a:rPr lang="en-US" altLang="ar-SA" sz="2400" dirty="0" smtClean="0"/>
              <a:t>collagen</a:t>
            </a:r>
          </a:p>
          <a:p>
            <a:pPr>
              <a:lnSpc>
                <a:spcPct val="90000"/>
              </a:lnSpc>
            </a:pPr>
            <a:r>
              <a:rPr lang="en-US" altLang="ar-SA" sz="2400" dirty="0"/>
              <a:t>When bleeding occurs, these two layers  separate and create the subdural space in  which the blood accumulates</a:t>
            </a:r>
          </a:p>
          <a:p>
            <a:pPr>
              <a:lnSpc>
                <a:spcPct val="90000"/>
              </a:lnSpc>
            </a:pPr>
            <a:r>
              <a:rPr lang="en-US" altLang="ar-SA" sz="2400" dirty="0"/>
              <a:t>	Bridging veins travel from convexities of the  cerebral hemispheres through the  subarachnoid space and the subdural space  to empty into superior sagittal sinus</a:t>
            </a:r>
          </a:p>
          <a:p>
            <a:pPr>
              <a:lnSpc>
                <a:spcPct val="90000"/>
              </a:lnSpc>
            </a:pPr>
            <a:endParaRPr lang="en-US" altLang="ar-SA" sz="2400" dirty="0" smtClean="0"/>
          </a:p>
          <a:p>
            <a:pPr>
              <a:lnSpc>
                <a:spcPct val="90000"/>
              </a:lnSpc>
            </a:pPr>
            <a:endParaRPr lang="en-US" altLang="ar-SA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520" y="2276872"/>
            <a:ext cx="8159750" cy="40190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78435" indent="-342900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dirty="0">
                <a:latin typeface="Arial Narrow"/>
                <a:cs typeface="Arial Narrow"/>
              </a:rPr>
              <a:t>These </a:t>
            </a:r>
            <a:r>
              <a:rPr sz="3600" spc="-5" dirty="0">
                <a:latin typeface="Arial Narrow"/>
                <a:cs typeface="Arial Narrow"/>
              </a:rPr>
              <a:t>vessels are prone to tearing along their  course through the </a:t>
            </a:r>
            <a:r>
              <a:rPr sz="3600" dirty="0" err="1">
                <a:latin typeface="Arial Narrow"/>
                <a:cs typeface="Arial Narrow"/>
              </a:rPr>
              <a:t>dural</a:t>
            </a:r>
            <a:r>
              <a:rPr sz="3600" spc="-60" dirty="0">
                <a:latin typeface="Arial Narrow"/>
                <a:cs typeface="Arial Narrow"/>
              </a:rPr>
              <a:t> </a:t>
            </a:r>
            <a:r>
              <a:rPr sz="3600" spc="-5" dirty="0" smtClean="0">
                <a:latin typeface="Arial Narrow"/>
                <a:cs typeface="Arial Narrow"/>
              </a:rPr>
              <a:t>layers</a:t>
            </a:r>
            <a:endParaRPr lang="en-US" sz="3600" spc="-5" dirty="0" smtClean="0">
              <a:latin typeface="Arial Narrow"/>
              <a:cs typeface="Arial Narrow"/>
            </a:endParaRPr>
          </a:p>
          <a:p>
            <a:pPr marL="355600" marR="178435" indent="-342900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  <a:tab pos="355600" algn="l"/>
              </a:tabLst>
            </a:pPr>
            <a:endParaRPr sz="3600" dirty="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865"/>
              </a:spcBef>
              <a:buFont typeface="Arial Narrow"/>
              <a:buChar char="-"/>
              <a:tabLst>
                <a:tab pos="451484" algn="l"/>
                <a:tab pos="452120" algn="l"/>
              </a:tabLst>
            </a:pPr>
            <a:r>
              <a:rPr dirty="0"/>
              <a:t>	</a:t>
            </a:r>
            <a:r>
              <a:rPr sz="3600" dirty="0">
                <a:latin typeface="Arial Narrow"/>
                <a:cs typeface="Arial Narrow"/>
              </a:rPr>
              <a:t>The </a:t>
            </a:r>
            <a:r>
              <a:rPr sz="3600" spc="-5" dirty="0">
                <a:latin typeface="Arial Narrow"/>
                <a:cs typeface="Arial Narrow"/>
              </a:rPr>
              <a:t>venous sinuses are fixed relative to </a:t>
            </a:r>
            <a:r>
              <a:rPr sz="3600" spc="-10" dirty="0">
                <a:latin typeface="Arial Narrow"/>
                <a:cs typeface="Arial Narrow"/>
              </a:rPr>
              <a:t>the  </a:t>
            </a:r>
            <a:r>
              <a:rPr sz="3600" spc="-5" dirty="0">
                <a:latin typeface="Arial Narrow"/>
                <a:cs typeface="Arial Narrow"/>
              </a:rPr>
              <a:t>dura, so the displacement of the brain that  occurs in trauma can tear the veins at the point  </a:t>
            </a:r>
            <a:r>
              <a:rPr sz="3600" dirty="0">
                <a:latin typeface="Arial Narrow"/>
                <a:cs typeface="Arial Narrow"/>
              </a:rPr>
              <a:t>where </a:t>
            </a:r>
            <a:r>
              <a:rPr sz="3600" spc="-5" dirty="0">
                <a:latin typeface="Arial Narrow"/>
                <a:cs typeface="Arial Narrow"/>
              </a:rPr>
              <a:t>they penetrate the</a:t>
            </a:r>
            <a:r>
              <a:rPr sz="3600" spc="-5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dura</a:t>
            </a:r>
            <a:endParaRPr sz="3600" dirty="0">
              <a:latin typeface="Arial Narrow"/>
              <a:cs typeface="Arial Narrow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 Subdural hematoma:</a:t>
            </a:r>
          </a:p>
        </p:txBody>
      </p:sp>
    </p:spTree>
    <p:extLst>
      <p:ext uri="{BB962C8B-B14F-4D97-AF65-F5344CB8AC3E}">
        <p14:creationId xmlns:p14="http://schemas.microsoft.com/office/powerpoint/2010/main" val="1652836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dirty="0">
                <a:latin typeface="Arial Narrow"/>
                <a:cs typeface="Arial Narrow"/>
              </a:rPr>
              <a:t>2- Subdural hematoma:</a:t>
            </a:r>
            <a:endParaRPr sz="3200" dirty="0">
              <a:latin typeface="Arial Narrow"/>
              <a:cs typeface="Arial Narrow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598" y="2160590"/>
            <a:ext cx="7346777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Most occur with changed head velocity e.g. boxers, battered baby &amp; old age</a:t>
            </a:r>
          </a:p>
          <a:p>
            <a:endParaRPr lang="en-US" sz="2400" dirty="0"/>
          </a:p>
          <a:p>
            <a:r>
              <a:rPr lang="en-US" sz="2400" dirty="0"/>
              <a:t>More common than epidural</a:t>
            </a:r>
          </a:p>
          <a:p>
            <a:endParaRPr lang="en-US" sz="2400" dirty="0"/>
          </a:p>
          <a:p>
            <a:r>
              <a:rPr lang="en-US" sz="2400" dirty="0"/>
              <a:t>Disruption of </a:t>
            </a:r>
            <a:r>
              <a:rPr lang="en-US" sz="2400" dirty="0">
                <a:solidFill>
                  <a:srgbClr val="FF0000"/>
                </a:solidFill>
              </a:rPr>
              <a:t>Bridging Veins </a:t>
            </a:r>
            <a:r>
              <a:rPr lang="en-US" sz="2400" dirty="0"/>
              <a:t>from brain to  </a:t>
            </a:r>
            <a:r>
              <a:rPr lang="en-US" sz="2400" dirty="0" err="1"/>
              <a:t>dural</a:t>
            </a:r>
            <a:r>
              <a:rPr lang="en-US" sz="2400" dirty="0"/>
              <a:t> sinuses, more over convexities</a:t>
            </a:r>
          </a:p>
          <a:p>
            <a:endParaRPr lang="en-US" sz="2400" dirty="0"/>
          </a:p>
          <a:p>
            <a:r>
              <a:rPr lang="en-US" sz="2400" dirty="0"/>
              <a:t>About 50% of acute are accompanied by fracture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57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445997"/>
            <a:ext cx="8283575" cy="540385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3600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Susceptible</a:t>
            </a:r>
            <a:r>
              <a:rPr sz="3600" u="heavy" spc="-4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people</a:t>
            </a:r>
            <a:r>
              <a:rPr sz="3600" spc="-5" dirty="0">
                <a:latin typeface="Arial Narrow"/>
                <a:cs typeface="Arial Narrow"/>
              </a:rPr>
              <a:t>:</a:t>
            </a:r>
            <a:endParaRPr sz="3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527685" algn="l"/>
              </a:tabLst>
            </a:pPr>
            <a:r>
              <a:rPr sz="3600" dirty="0">
                <a:latin typeface="Arial Narrow"/>
                <a:cs typeface="Arial Narrow"/>
              </a:rPr>
              <a:t>1.	</a:t>
            </a:r>
            <a:r>
              <a:rPr sz="3600" spc="-5" dirty="0">
                <a:latin typeface="Arial Narrow"/>
                <a:cs typeface="Arial Narrow"/>
              </a:rPr>
              <a:t>Old people </a:t>
            </a:r>
            <a:r>
              <a:rPr sz="3600" dirty="0">
                <a:latin typeface="Arial Narrow"/>
                <a:cs typeface="Arial Narrow"/>
              </a:rPr>
              <a:t>with </a:t>
            </a:r>
            <a:r>
              <a:rPr sz="3600" spc="-5" dirty="0">
                <a:latin typeface="Arial Narrow"/>
                <a:cs typeface="Arial Narrow"/>
              </a:rPr>
              <a:t>brain</a:t>
            </a:r>
            <a:r>
              <a:rPr sz="3600" spc="-8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atrophy</a:t>
            </a:r>
            <a:endParaRPr sz="3600">
              <a:latin typeface="Arial Narrow"/>
              <a:cs typeface="Arial Narrow"/>
            </a:endParaRPr>
          </a:p>
          <a:p>
            <a:pPr marL="527685" marR="5080" indent="-515620">
              <a:lnSpc>
                <a:spcPct val="90000"/>
              </a:lnSpc>
              <a:spcBef>
                <a:spcPts val="865"/>
              </a:spcBef>
              <a:tabLst>
                <a:tab pos="451484" algn="l"/>
                <a:tab pos="1276350" algn="l"/>
              </a:tabLst>
            </a:pPr>
            <a:r>
              <a:rPr sz="3600" dirty="0">
                <a:latin typeface="Arial Narrow"/>
                <a:cs typeface="Arial Narrow"/>
              </a:rPr>
              <a:t>-	Patients with </a:t>
            </a:r>
            <a:r>
              <a:rPr sz="3600" spc="-5" dirty="0">
                <a:latin typeface="Arial Narrow"/>
                <a:cs typeface="Arial Narrow"/>
              </a:rPr>
              <a:t>brain </a:t>
            </a:r>
            <a:r>
              <a:rPr sz="3600" spc="-30" dirty="0">
                <a:latin typeface="Arial Narrow"/>
                <a:cs typeface="Arial Narrow"/>
              </a:rPr>
              <a:t>atrophy, </a:t>
            </a:r>
            <a:r>
              <a:rPr sz="3600" spc="-10" dirty="0">
                <a:latin typeface="Arial Narrow"/>
                <a:cs typeface="Arial Narrow"/>
              </a:rPr>
              <a:t>the </a:t>
            </a:r>
            <a:r>
              <a:rPr sz="3600" spc="-5" dirty="0">
                <a:latin typeface="Arial Narrow"/>
                <a:cs typeface="Arial Narrow"/>
              </a:rPr>
              <a:t>bridging veins  are	stretched out, and </a:t>
            </a:r>
            <a:r>
              <a:rPr sz="3600" spc="-10" dirty="0">
                <a:latin typeface="Arial Narrow"/>
                <a:cs typeface="Arial Narrow"/>
              </a:rPr>
              <a:t>the </a:t>
            </a:r>
            <a:r>
              <a:rPr sz="3600" spc="-5" dirty="0">
                <a:latin typeface="Arial Narrow"/>
                <a:cs typeface="Arial Narrow"/>
              </a:rPr>
              <a:t>brain has additional  space </a:t>
            </a:r>
            <a:r>
              <a:rPr sz="3600" dirty="0">
                <a:latin typeface="Arial Narrow"/>
                <a:cs typeface="Arial Narrow"/>
              </a:rPr>
              <a:t>within which </a:t>
            </a:r>
            <a:r>
              <a:rPr sz="3600" spc="-5" dirty="0">
                <a:latin typeface="Arial Narrow"/>
                <a:cs typeface="Arial Narrow"/>
              </a:rPr>
              <a:t>to move, accounting for</a:t>
            </a:r>
            <a:r>
              <a:rPr sz="3600" spc="-16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the  higher </a:t>
            </a:r>
            <a:r>
              <a:rPr sz="3600" dirty="0">
                <a:latin typeface="Arial Narrow"/>
                <a:cs typeface="Arial Narrow"/>
              </a:rPr>
              <a:t>rate of </a:t>
            </a:r>
            <a:r>
              <a:rPr sz="3600" spc="-5" dirty="0">
                <a:latin typeface="Arial Narrow"/>
                <a:cs typeface="Arial Narrow"/>
              </a:rPr>
              <a:t>subdural hematomas in elderly  persons</a:t>
            </a:r>
            <a:r>
              <a:rPr sz="3600" i="1" spc="-5" dirty="0">
                <a:latin typeface="Arial Narrow"/>
                <a:cs typeface="Arial Narrow"/>
              </a:rPr>
              <a:t>.</a:t>
            </a:r>
            <a:endParaRPr sz="3600">
              <a:latin typeface="Arial Narrow"/>
              <a:cs typeface="Arial Narrow"/>
            </a:endParaRPr>
          </a:p>
          <a:p>
            <a:pPr marL="355600" marR="554355" indent="-342900">
              <a:lnSpc>
                <a:spcPct val="90000"/>
              </a:lnSpc>
              <a:spcBef>
                <a:spcPts val="865"/>
              </a:spcBef>
            </a:pPr>
            <a:r>
              <a:rPr sz="3600" dirty="0">
                <a:latin typeface="Arial Narrow"/>
                <a:cs typeface="Arial Narrow"/>
              </a:rPr>
              <a:t>2. </a:t>
            </a:r>
            <a:r>
              <a:rPr sz="3600" spc="-10" dirty="0">
                <a:latin typeface="Arial Narrow"/>
                <a:cs typeface="Arial Narrow"/>
              </a:rPr>
              <a:t>Infants </a:t>
            </a:r>
            <a:r>
              <a:rPr sz="3600" spc="-5" dirty="0">
                <a:latin typeface="Arial Narrow"/>
                <a:cs typeface="Arial Narrow"/>
              </a:rPr>
              <a:t>also are susceptible to subdural  hematomas because their bridging veins are  thin-walled.</a:t>
            </a:r>
            <a:endParaRPr sz="360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72509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>
            <a:extLst>
              <a:ext uri="{FF2B5EF4-FFF2-40B4-BE49-F238E27FC236}">
                <a16:creationId xmlns:a16="http://schemas.microsoft.com/office/drawing/2014/main" xmlns="" id="{43B3C8F5-346F-42DF-9700-A1A5ACF8C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340768"/>
            <a:ext cx="7778825" cy="4700595"/>
          </a:xfrm>
        </p:spPr>
        <p:txBody>
          <a:bodyPr/>
          <a:lstStyle/>
          <a:p>
            <a:r>
              <a:rPr lang="en-US" altLang="en-US" sz="2800" dirty="0">
                <a:effectLst/>
              </a:rPr>
              <a:t>May be categorized based on the interval between the hematoma and the traumatic event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>
              <a:effectLst/>
            </a:endParaRPr>
          </a:p>
          <a:p>
            <a:pPr lvl="1">
              <a:buFontTx/>
              <a:buNone/>
            </a:pPr>
            <a:r>
              <a:rPr lang="en-US" altLang="en-US" sz="2800" dirty="0">
                <a:effectLst/>
              </a:rPr>
              <a:t>– Acute: within 3 days of trauma</a:t>
            </a:r>
          </a:p>
          <a:p>
            <a:pPr lvl="1">
              <a:buFontTx/>
              <a:buNone/>
            </a:pPr>
            <a:r>
              <a:rPr lang="en-US" altLang="en-US" sz="2800" dirty="0">
                <a:effectLst/>
              </a:rPr>
              <a:t>– Subacute: between 3 days and 3 weeks after </a:t>
            </a:r>
            <a:r>
              <a:rPr lang="en-US" altLang="en-US" sz="2800" dirty="0" smtClean="0">
                <a:effectLst/>
              </a:rPr>
              <a:t>trauma</a:t>
            </a:r>
          </a:p>
          <a:p>
            <a:pPr lvl="1">
              <a:buFontTx/>
              <a:buNone/>
            </a:pPr>
            <a:endParaRPr lang="en-US" altLang="en-US" sz="2800" dirty="0">
              <a:effectLst/>
            </a:endParaRPr>
          </a:p>
          <a:p>
            <a:pPr lvl="1">
              <a:buFontTx/>
              <a:buNone/>
            </a:pPr>
            <a:r>
              <a:rPr lang="en-US" altLang="en-US" sz="2800" dirty="0">
                <a:effectLst/>
              </a:rPr>
              <a:t>– Chronic: develops after 3 weeks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>
              <a:effectLst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761324"/>
            <a:ext cx="6400800" cy="4203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5341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3061" y="461594"/>
            <a:ext cx="28206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Morphology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09598" y="2160590"/>
            <a:ext cx="6986737" cy="3433632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400" spc="-35" dirty="0"/>
              <a:t>Grossly,</a:t>
            </a:r>
          </a:p>
          <a:p>
            <a:pPr marL="12700" marR="499745" indent="0">
              <a:lnSpc>
                <a:spcPct val="100000"/>
              </a:lnSpc>
              <a:spcBef>
                <a:spcPts val="940"/>
              </a:spcBef>
              <a:buNone/>
              <a:tabLst>
                <a:tab pos="354965" algn="l"/>
                <a:tab pos="355600" algn="l"/>
              </a:tabLst>
            </a:pPr>
            <a:r>
              <a:rPr lang="en-US" sz="2400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2400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sz="2400" b="0" u="none" spc="-10" dirty="0">
                <a:latin typeface="Arial" panose="020B0604020202020204" pitchFamily="34" charset="0"/>
                <a:cs typeface="Arial" panose="020B0604020202020204" pitchFamily="34" charset="0"/>
              </a:rPr>
              <a:t>subdural hematomas appear as </a:t>
            </a:r>
            <a:r>
              <a:rPr sz="2400" b="0" u="none" dirty="0"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r>
              <a:rPr sz="2400" b="0" u="none" spc="-10" dirty="0">
                <a:latin typeface="Arial" panose="020B0604020202020204" pitchFamily="34" charset="0"/>
                <a:cs typeface="Arial" panose="020B0604020202020204" pitchFamily="34" charset="0"/>
              </a:rPr>
              <a:t>collection </a:t>
            </a:r>
            <a:r>
              <a:rPr sz="2400" b="0" u="none" spc="-5" dirty="0">
                <a:latin typeface="Arial" panose="020B0604020202020204" pitchFamily="34" charset="0"/>
                <a:cs typeface="Arial" panose="020B0604020202020204" pitchFamily="34" charset="0"/>
              </a:rPr>
              <a:t>of freshly clotted </a:t>
            </a:r>
            <a:r>
              <a:rPr sz="2400" b="0" u="none" spc="-10" dirty="0">
                <a:latin typeface="Arial" panose="020B0604020202020204" pitchFamily="34" charset="0"/>
                <a:cs typeface="Arial" panose="020B0604020202020204" pitchFamily="34" charset="0"/>
              </a:rPr>
              <a:t>blood along </a:t>
            </a:r>
            <a:r>
              <a:rPr sz="2400" b="0" u="none" spc="-5" dirty="0">
                <a:latin typeface="Arial" panose="020B0604020202020204" pitchFamily="34" charset="0"/>
                <a:cs typeface="Arial" panose="020B0604020202020204" pitchFamily="34" charset="0"/>
              </a:rPr>
              <a:t>the  brain surface, </a:t>
            </a:r>
            <a:r>
              <a:rPr sz="2400" b="0" spc="-5" dirty="0">
                <a:latin typeface="Arial" panose="020B0604020202020204" pitchFamily="34" charset="0"/>
                <a:cs typeface="Arial" panose="020B0604020202020204" pitchFamily="34" charset="0"/>
              </a:rPr>
              <a:t>without extension into the  depths of</a:t>
            </a:r>
            <a:r>
              <a:rPr sz="2400" b="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sulci</a:t>
            </a:r>
            <a:endParaRPr lang="en-US" sz="2400" b="0" spc="-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499745" indent="-342900">
              <a:lnSpc>
                <a:spcPct val="100000"/>
              </a:lnSpc>
              <a:spcBef>
                <a:spcPts val="940"/>
              </a:spcBef>
              <a:buChar char="-"/>
              <a:tabLst>
                <a:tab pos="354965" algn="l"/>
                <a:tab pos="355600" algn="l"/>
              </a:tabLst>
            </a:pPr>
            <a:endParaRPr sz="2400" b="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0">
              <a:lnSpc>
                <a:spcPct val="100000"/>
              </a:lnSpc>
              <a:spcBef>
                <a:spcPts val="935"/>
              </a:spcBef>
              <a:buNone/>
              <a:tabLst>
                <a:tab pos="466725" algn="l"/>
                <a:tab pos="467359" algn="l"/>
              </a:tabLst>
            </a:pPr>
            <a:r>
              <a:rPr lang="en-US" sz="2400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2400" b="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Flattened </a:t>
            </a:r>
            <a:r>
              <a:rPr sz="2400" b="0" u="none" spc="-10" dirty="0">
                <a:latin typeface="Arial" panose="020B0604020202020204" pitchFamily="34" charset="0"/>
                <a:cs typeface="Arial" panose="020B0604020202020204" pitchFamily="34" charset="0"/>
              </a:rPr>
              <a:t>underlying </a:t>
            </a:r>
            <a:r>
              <a:rPr sz="2400" b="0" u="none" spc="-5" dirty="0">
                <a:latin typeface="Arial" panose="020B0604020202020204" pitchFamily="34" charset="0"/>
                <a:cs typeface="Arial" panose="020B0604020202020204" pitchFamily="34" charset="0"/>
              </a:rPr>
              <a:t>brain and </a:t>
            </a:r>
            <a:r>
              <a:rPr sz="2400" b="0" u="none" spc="-10" dirty="0">
                <a:latin typeface="Arial" panose="020B0604020202020204" pitchFamily="34" charset="0"/>
                <a:cs typeface="Arial" panose="020B0604020202020204" pitchFamily="34" charset="0"/>
              </a:rPr>
              <a:t>subarachnoid  space </a:t>
            </a:r>
            <a:r>
              <a:rPr sz="2400" b="0" u="none" spc="-5" dirty="0">
                <a:latin typeface="Arial" panose="020B0604020202020204" pitchFamily="34" charset="0"/>
                <a:cs typeface="Arial" panose="020B0604020202020204" pitchFamily="34" charset="0"/>
              </a:rPr>
              <a:t>is often</a:t>
            </a:r>
            <a:r>
              <a:rPr sz="2400" b="0" u="none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0" u="none" spc="-40" dirty="0"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sz="2400" b="0" u="none" spc="-40" dirty="0">
                <a:latin typeface="Arial Narrow"/>
                <a:cs typeface="Arial Narrow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5521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2805"/>
            <a:ext cx="7988300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3600" dirty="0">
                <a:latin typeface="Arial Narrow"/>
                <a:cs typeface="Arial Narrow"/>
              </a:rPr>
              <a:t>-	</a:t>
            </a:r>
            <a:r>
              <a:rPr sz="3600" spc="-45" dirty="0">
                <a:latin typeface="Arial Narrow"/>
                <a:cs typeface="Arial Narrow"/>
              </a:rPr>
              <a:t>Typically, </a:t>
            </a:r>
            <a:r>
              <a:rPr sz="3600" spc="-5" dirty="0">
                <a:latin typeface="Arial Narrow"/>
                <a:cs typeface="Arial Narrow"/>
              </a:rPr>
              <a:t>venous bleeding is self-limited;  breakdown and </a:t>
            </a:r>
            <a:r>
              <a:rPr sz="3600" spc="-10" dirty="0">
                <a:latin typeface="Arial Narrow"/>
                <a:cs typeface="Arial Narrow"/>
              </a:rPr>
              <a:t>organization </a:t>
            </a:r>
            <a:r>
              <a:rPr sz="3600" spc="-5" dirty="0">
                <a:latin typeface="Arial Narrow"/>
                <a:cs typeface="Arial Narrow"/>
              </a:rPr>
              <a:t>of the hematoma  take place over</a:t>
            </a:r>
            <a:r>
              <a:rPr sz="3600" spc="-5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time</a:t>
            </a:r>
            <a:endParaRPr sz="3600" dirty="0">
              <a:latin typeface="Arial Narrow"/>
              <a:cs typeface="Arial Narrow"/>
            </a:endParaRPr>
          </a:p>
          <a:p>
            <a:pPr marL="756285" indent="-74422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3600" spc="-25" dirty="0">
                <a:latin typeface="Arial Narrow"/>
                <a:cs typeface="Arial Narrow"/>
              </a:rPr>
              <a:t>Lysis </a:t>
            </a:r>
            <a:r>
              <a:rPr sz="3600" spc="-5" dirty="0">
                <a:latin typeface="Arial Narrow"/>
                <a:cs typeface="Arial Narrow"/>
              </a:rPr>
              <a:t>of the blood </a:t>
            </a:r>
            <a:r>
              <a:rPr sz="3600" dirty="0">
                <a:latin typeface="Arial Narrow"/>
                <a:cs typeface="Arial Narrow"/>
              </a:rPr>
              <a:t>within </a:t>
            </a:r>
            <a:r>
              <a:rPr sz="3600" spc="-5" dirty="0">
                <a:latin typeface="Arial Narrow"/>
                <a:cs typeface="Arial Narrow"/>
              </a:rPr>
              <a:t>one</a:t>
            </a:r>
            <a:r>
              <a:rPr sz="3600" spc="-9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week</a:t>
            </a:r>
          </a:p>
          <a:p>
            <a:pPr marL="355600" marR="256540" indent="-342900">
              <a:lnSpc>
                <a:spcPct val="100000"/>
              </a:lnSpc>
              <a:spcBef>
                <a:spcPts val="865"/>
              </a:spcBef>
              <a:buFont typeface="Arial Narrow"/>
              <a:buAutoNum type="arabicPeriod"/>
              <a:tabLst>
                <a:tab pos="638175" algn="l"/>
                <a:tab pos="638810" algn="l"/>
              </a:tabLst>
            </a:pPr>
            <a:r>
              <a:rPr sz="3600" dirty="0"/>
              <a:t>	</a:t>
            </a:r>
            <a:r>
              <a:rPr sz="3600" spc="-5" dirty="0">
                <a:latin typeface="Arial Narrow"/>
                <a:cs typeface="Arial Narrow"/>
              </a:rPr>
              <a:t>Growth of granulation tissue from the dural  surface into the hematoma </a:t>
            </a:r>
            <a:r>
              <a:rPr sz="3600" spc="5" dirty="0">
                <a:latin typeface="Arial Narrow"/>
                <a:cs typeface="Arial Narrow"/>
              </a:rPr>
              <a:t>(2</a:t>
            </a:r>
            <a:r>
              <a:rPr sz="3600" spc="-4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weeks)</a:t>
            </a:r>
          </a:p>
        </p:txBody>
      </p:sp>
    </p:spTree>
    <p:extLst>
      <p:ext uri="{BB962C8B-B14F-4D97-AF65-F5344CB8AC3E}">
        <p14:creationId xmlns:p14="http://schemas.microsoft.com/office/powerpoint/2010/main" val="1635717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60805"/>
            <a:ext cx="8277859" cy="4525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63195" indent="-342900">
              <a:lnSpc>
                <a:spcPct val="100000"/>
              </a:lnSpc>
              <a:spcBef>
                <a:spcPts val="100"/>
              </a:spcBef>
              <a:buFont typeface="Arial Narrow"/>
              <a:buChar char="-"/>
              <a:tabLst>
                <a:tab pos="443865" algn="l"/>
                <a:tab pos="444500" algn="l"/>
              </a:tabLst>
            </a:pPr>
            <a:r>
              <a:rPr dirty="0"/>
              <a:t>	</a:t>
            </a:r>
            <a:r>
              <a:rPr sz="3600" spc="-40" dirty="0">
                <a:latin typeface="Arial Narrow"/>
                <a:cs typeface="Arial Narrow"/>
              </a:rPr>
              <a:t>Typically, </a:t>
            </a:r>
            <a:r>
              <a:rPr sz="3600" spc="-5" dirty="0">
                <a:latin typeface="Arial Narrow"/>
                <a:cs typeface="Arial Narrow"/>
              </a:rPr>
              <a:t>the organized hematoma is firmly  attached to the inner surface of the dura and is  free of the underlying </a:t>
            </a:r>
            <a:r>
              <a:rPr sz="3600" spc="-10" dirty="0">
                <a:latin typeface="Arial Narrow"/>
                <a:cs typeface="Arial Narrow"/>
              </a:rPr>
              <a:t>arachnoid, </a:t>
            </a:r>
            <a:r>
              <a:rPr sz="3600" dirty="0">
                <a:latin typeface="Arial Narrow"/>
                <a:cs typeface="Arial Narrow"/>
              </a:rPr>
              <a:t>which </a:t>
            </a:r>
            <a:r>
              <a:rPr sz="3600" spc="-5" dirty="0">
                <a:latin typeface="Arial Narrow"/>
                <a:cs typeface="Arial Narrow"/>
              </a:rPr>
              <a:t>does  not contribute </a:t>
            </a:r>
            <a:r>
              <a:rPr sz="3600" spc="-10" dirty="0">
                <a:latin typeface="Arial Narrow"/>
                <a:cs typeface="Arial Narrow"/>
              </a:rPr>
              <a:t>to</a:t>
            </a:r>
            <a:r>
              <a:rPr sz="3600" spc="-2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healing.</a:t>
            </a:r>
            <a:endParaRPr sz="360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865"/>
              </a:spcBef>
              <a:buFont typeface="Arial Narrow"/>
              <a:buChar char="-"/>
              <a:tabLst>
                <a:tab pos="443865" algn="l"/>
                <a:tab pos="444500" algn="l"/>
              </a:tabLst>
            </a:pPr>
            <a:r>
              <a:rPr dirty="0"/>
              <a:t>	</a:t>
            </a:r>
            <a:r>
              <a:rPr sz="3600" dirty="0">
                <a:latin typeface="Arial Narrow"/>
                <a:cs typeface="Arial Narrow"/>
              </a:rPr>
              <a:t>The </a:t>
            </a:r>
            <a:r>
              <a:rPr sz="3600" spc="-5" dirty="0">
                <a:latin typeface="Arial Narrow"/>
                <a:cs typeface="Arial Narrow"/>
              </a:rPr>
              <a:t>lesion can eventually </a:t>
            </a:r>
            <a:r>
              <a:rPr sz="3600" dirty="0">
                <a:latin typeface="Arial Narrow"/>
                <a:cs typeface="Arial Narrow"/>
              </a:rPr>
              <a:t>retract </a:t>
            </a:r>
            <a:r>
              <a:rPr sz="3600" spc="-5" dirty="0">
                <a:latin typeface="Arial Narrow"/>
                <a:cs typeface="Arial Narrow"/>
              </a:rPr>
              <a:t>as the  granulation tissue matures until only </a:t>
            </a:r>
            <a:r>
              <a:rPr sz="3600" dirty="0">
                <a:latin typeface="Arial Narrow"/>
                <a:cs typeface="Arial Narrow"/>
              </a:rPr>
              <a:t>a </a:t>
            </a:r>
            <a:r>
              <a:rPr sz="3600" spc="-5" dirty="0">
                <a:latin typeface="Arial Narrow"/>
                <a:cs typeface="Arial Narrow"/>
              </a:rPr>
              <a:t>thin layer  of </a:t>
            </a:r>
            <a:r>
              <a:rPr sz="3600" dirty="0">
                <a:latin typeface="Arial Narrow"/>
                <a:cs typeface="Arial Narrow"/>
              </a:rPr>
              <a:t>reactive </a:t>
            </a:r>
            <a:r>
              <a:rPr sz="3600" spc="-5" dirty="0">
                <a:latin typeface="Arial Narrow"/>
                <a:cs typeface="Arial Narrow"/>
              </a:rPr>
              <a:t>connective tissue</a:t>
            </a:r>
            <a:r>
              <a:rPr sz="3600" spc="-6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remains</a:t>
            </a:r>
            <a:endParaRPr sz="36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latin typeface="Arial Narrow"/>
                <a:cs typeface="Arial Narrow"/>
              </a:rPr>
              <a:t>(“subdural</a:t>
            </a:r>
            <a:r>
              <a:rPr sz="3600" spc="-4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membranes”).</a:t>
            </a:r>
            <a:endParaRPr sz="360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4911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xmlns="" id="{64F7D0F3-720C-46F1-9D26-789114FFF2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27025"/>
            <a:ext cx="7543800" cy="1065213"/>
          </a:xfrm>
        </p:spPr>
        <p:txBody>
          <a:bodyPr/>
          <a:lstStyle/>
          <a:p>
            <a:pPr eaLnBrk="1" hangingPunct="1"/>
            <a:r>
              <a:rPr lang="en-US" altLang="ar-SA" sz="3600" u="sng" dirty="0">
                <a:effectLst/>
                <a:cs typeface="Tahoma" panose="020B0604030504040204" pitchFamily="34" charset="0"/>
              </a:rPr>
              <a:t>A- </a:t>
            </a:r>
            <a:r>
              <a:rPr lang="en-US" altLang="ar-SA" sz="3600" u="sng" dirty="0" err="1">
                <a:effectLst/>
                <a:cs typeface="Tahoma" panose="020B0604030504040204" pitchFamily="34" charset="0"/>
              </a:rPr>
              <a:t>Parenchymal</a:t>
            </a:r>
            <a:r>
              <a:rPr lang="en-US" altLang="ar-SA" sz="3600" u="sng" dirty="0">
                <a:effectLst/>
                <a:cs typeface="Tahoma" panose="020B0604030504040204" pitchFamily="34" charset="0"/>
              </a:rPr>
              <a:t> injury</a:t>
            </a:r>
            <a:r>
              <a:rPr lang="en-US" altLang="ar-SA" sz="3600" u="sng" dirty="0">
                <a:solidFill>
                  <a:srgbClr val="FFFF00"/>
                </a:solidFill>
                <a:effectLst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xmlns="" id="{5BD85B9E-0DFA-4D04-B628-F19B63B38C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341438"/>
            <a:ext cx="8382000" cy="5516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ar-S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ar-S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FF0000"/>
                </a:solidFill>
                <a:effectLst/>
              </a:rPr>
              <a:t>1- Concussion</a:t>
            </a:r>
            <a:r>
              <a:rPr lang="en-US" altLang="en-US" sz="2000" b="1" dirty="0">
                <a:solidFill>
                  <a:srgbClr val="CCFF66"/>
                </a:solidFill>
                <a:effectLst/>
              </a:rPr>
              <a:t>: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n-US" altLang="en-US" sz="2000" dirty="0">
                <a:effectLst/>
              </a:rPr>
              <a:t>Immediate and temporary disturbance of brain function with reversible altered consciousness</a:t>
            </a:r>
            <a:r>
              <a:rPr lang="en-US" altLang="en-US" sz="2000" dirty="0" smtClean="0">
                <a:effectLst/>
              </a:rPr>
              <a:t>.</a:t>
            </a:r>
          </a:p>
          <a:p>
            <a:pPr lvl="1" algn="l" eaLnBrk="1" hangingPunct="1">
              <a:lnSpc>
                <a:spcPct val="80000"/>
              </a:lnSpc>
            </a:pPr>
            <a:endParaRPr lang="en-US" altLang="en-US" sz="2000" dirty="0">
              <a:effectLst/>
            </a:endParaRPr>
          </a:p>
          <a:p>
            <a:pPr lvl="1" algn="l" eaLnBrk="1" hangingPunct="1">
              <a:lnSpc>
                <a:spcPct val="80000"/>
              </a:lnSpc>
            </a:pPr>
            <a:r>
              <a:rPr lang="en-US" altLang="en-US" sz="2000" dirty="0">
                <a:effectLst/>
              </a:rPr>
              <a:t>No demonstrable </a:t>
            </a:r>
            <a:r>
              <a:rPr lang="en-US" altLang="en-US" sz="2000" dirty="0" smtClean="0">
                <a:effectLst/>
              </a:rPr>
              <a:t>lesion</a:t>
            </a:r>
          </a:p>
          <a:p>
            <a:pPr lvl="1" algn="l" eaLnBrk="1" hangingPunct="1">
              <a:lnSpc>
                <a:spcPct val="80000"/>
              </a:lnSpc>
            </a:pPr>
            <a:endParaRPr lang="en-US" altLang="en-US" sz="2000" dirty="0">
              <a:effectLst/>
            </a:endParaRPr>
          </a:p>
          <a:p>
            <a:pPr lvl="1" algn="l" eaLnBrk="1" hangingPunct="1">
              <a:lnSpc>
                <a:spcPct val="80000"/>
              </a:lnSpc>
            </a:pPr>
            <a:r>
              <a:rPr lang="en-US" altLang="en-US" sz="2000" dirty="0">
                <a:effectLst/>
              </a:rPr>
              <a:t>Signs: confusion, headache, visual disturbances, nausea, vomiting, dizziness…. Then recovery with Amnesia for the </a:t>
            </a:r>
            <a:r>
              <a:rPr lang="en-US" altLang="en-US" sz="2000" dirty="0" smtClean="0">
                <a:effectLst/>
              </a:rPr>
              <a:t>event</a:t>
            </a:r>
            <a:endParaRPr lang="en-US" altLang="ar-SA" sz="2000" dirty="0">
              <a:effectLst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2805"/>
            <a:ext cx="797560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3600" dirty="0">
                <a:latin typeface="Arial Narrow"/>
                <a:cs typeface="Arial Narrow"/>
              </a:rPr>
              <a:t>-	</a:t>
            </a:r>
            <a:r>
              <a:rPr sz="3600" spc="-5" dirty="0">
                <a:latin typeface="Arial Narrow"/>
                <a:cs typeface="Arial Narrow"/>
              </a:rPr>
              <a:t>In other cases, </a:t>
            </a:r>
            <a:r>
              <a:rPr sz="3600" spc="-25" dirty="0">
                <a:latin typeface="Arial Narrow"/>
                <a:cs typeface="Arial Narrow"/>
              </a:rPr>
              <a:t>however, </a:t>
            </a:r>
            <a:r>
              <a:rPr sz="3600" spc="-5" dirty="0">
                <a:latin typeface="Arial Narrow"/>
                <a:cs typeface="Arial Narrow"/>
              </a:rPr>
              <a:t>multiple recurrent  episodes of bleeding occur </a:t>
            </a:r>
            <a:r>
              <a:rPr sz="3600" dirty="0">
                <a:latin typeface="Arial Narrow"/>
                <a:cs typeface="Arial Narrow"/>
              </a:rPr>
              <a:t>(chronic </a:t>
            </a:r>
            <a:r>
              <a:rPr sz="3600" spc="-5" dirty="0">
                <a:latin typeface="Arial Narrow"/>
                <a:cs typeface="Arial Narrow"/>
              </a:rPr>
              <a:t>subdural  hematomas), presumably from the </a:t>
            </a:r>
            <a:r>
              <a:rPr sz="3600" dirty="0">
                <a:latin typeface="Arial Narrow"/>
                <a:cs typeface="Arial Narrow"/>
              </a:rPr>
              <a:t>thin-walled  </a:t>
            </a:r>
            <a:r>
              <a:rPr sz="3600" spc="-5" dirty="0">
                <a:latin typeface="Arial Narrow"/>
                <a:cs typeface="Arial Narrow"/>
              </a:rPr>
              <a:t>vessels of the granulation</a:t>
            </a:r>
            <a:r>
              <a:rPr sz="3600" spc="-4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tissue.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3927729"/>
            <a:ext cx="765555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3600" dirty="0">
                <a:latin typeface="Arial Narrow"/>
                <a:cs typeface="Arial Narrow"/>
              </a:rPr>
              <a:t>-	The risk </a:t>
            </a:r>
            <a:r>
              <a:rPr sz="3600" spc="-5" dirty="0">
                <a:latin typeface="Arial Narrow"/>
                <a:cs typeface="Arial Narrow"/>
              </a:rPr>
              <a:t>of repeat bleeding is greatest in the  first few months after the initial</a:t>
            </a:r>
            <a:r>
              <a:rPr sz="3600" spc="-6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hemorrhage</a:t>
            </a:r>
            <a:endParaRPr sz="360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77137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Clini</a:t>
            </a:r>
            <a:r>
              <a:rPr spc="-45" dirty="0"/>
              <a:t>c</a:t>
            </a:r>
            <a:r>
              <a:rPr dirty="0"/>
              <a:t>ally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2805"/>
            <a:ext cx="8032115" cy="36497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1149985" indent="-5715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r>
              <a:rPr lang="en-US" sz="3600" spc="-5" dirty="0" smtClean="0">
                <a:latin typeface="Arial Narrow"/>
                <a:cs typeface="Arial Narrow"/>
              </a:rPr>
              <a:t> </a:t>
            </a:r>
            <a:r>
              <a:rPr sz="3200" spc="-5" dirty="0" smtClean="0">
                <a:latin typeface="Arial Narrow"/>
                <a:cs typeface="Arial Narrow"/>
              </a:rPr>
              <a:t>Neurologic </a:t>
            </a:r>
            <a:r>
              <a:rPr sz="3200" spc="-5" dirty="0">
                <a:latin typeface="Arial Narrow"/>
                <a:cs typeface="Arial Narrow"/>
              </a:rPr>
              <a:t>signs are attributable to the  pressure exerted on the adjacent</a:t>
            </a:r>
            <a:r>
              <a:rPr sz="3200" spc="-105" dirty="0">
                <a:latin typeface="Arial Narrow"/>
                <a:cs typeface="Arial Narrow"/>
              </a:rPr>
              <a:t> </a:t>
            </a:r>
            <a:r>
              <a:rPr sz="3200" spc="-5" dirty="0">
                <a:latin typeface="Arial Narrow"/>
                <a:cs typeface="Arial Narrow"/>
              </a:rPr>
              <a:t>brain</a:t>
            </a:r>
            <a:r>
              <a:rPr sz="3200" spc="-5" dirty="0" smtClean="0">
                <a:latin typeface="Arial Narrow"/>
                <a:cs typeface="Arial Narrow"/>
              </a:rPr>
              <a:t>.</a:t>
            </a:r>
            <a:endParaRPr lang="en-US" sz="3200" spc="-5" dirty="0" smtClean="0">
              <a:latin typeface="Arial Narrow"/>
              <a:cs typeface="Arial Narrow"/>
            </a:endParaRPr>
          </a:p>
          <a:p>
            <a:pPr marL="584200" marR="1149985" indent="-571500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4965" algn="l"/>
                <a:tab pos="355600" algn="l"/>
              </a:tabLst>
            </a:pPr>
            <a:endParaRPr sz="3200" dirty="0">
              <a:latin typeface="Arial Narrow"/>
              <a:cs typeface="Arial Narrow"/>
            </a:endParaRPr>
          </a:p>
          <a:p>
            <a:pPr marL="298450" marR="5080" indent="-285750">
              <a:lnSpc>
                <a:spcPct val="100000"/>
              </a:lnSpc>
              <a:spcBef>
                <a:spcPts val="865"/>
              </a:spcBef>
              <a:buFont typeface="Wingdings" panose="05000000000000000000" pitchFamily="2" charset="2"/>
              <a:buChar char="Ø"/>
              <a:tabLst>
                <a:tab pos="451484" algn="l"/>
                <a:tab pos="452120" algn="l"/>
              </a:tabLst>
            </a:pPr>
            <a:r>
              <a:rPr sz="3200" dirty="0"/>
              <a:t>	</a:t>
            </a:r>
            <a:r>
              <a:rPr sz="3200" dirty="0">
                <a:latin typeface="Arial Narrow"/>
                <a:cs typeface="Arial Narrow"/>
              </a:rPr>
              <a:t>Symptoms may </a:t>
            </a:r>
            <a:r>
              <a:rPr sz="3200" spc="-5" dirty="0">
                <a:latin typeface="Arial Narrow"/>
                <a:cs typeface="Arial Narrow"/>
              </a:rPr>
              <a:t>be localizing but more often  are nonlocalizing, taking </a:t>
            </a:r>
            <a:r>
              <a:rPr sz="3200" spc="-10" dirty="0">
                <a:latin typeface="Arial Narrow"/>
                <a:cs typeface="Arial Narrow"/>
              </a:rPr>
              <a:t>the </a:t>
            </a:r>
            <a:r>
              <a:rPr sz="3200" spc="-5" dirty="0">
                <a:latin typeface="Arial Narrow"/>
                <a:cs typeface="Arial Narrow"/>
              </a:rPr>
              <a:t>form of headache  confusion, and slowly progressive neurologic  deterioration.</a:t>
            </a:r>
            <a:endParaRPr sz="32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22102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27101"/>
            <a:ext cx="8789035" cy="56682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74650" indent="-342900">
              <a:lnSpc>
                <a:spcPct val="100000"/>
              </a:lnSpc>
              <a:spcBef>
                <a:spcPts val="100"/>
              </a:spcBef>
              <a:tabLst>
                <a:tab pos="451484" algn="l"/>
              </a:tabLst>
            </a:pPr>
            <a:r>
              <a:rPr sz="3600" dirty="0" smtClean="0">
                <a:latin typeface="Arial Narrow"/>
                <a:cs typeface="Arial Narrow"/>
              </a:rPr>
              <a:t>-</a:t>
            </a:r>
            <a:r>
              <a:rPr lang="en-US" sz="3600" dirty="0" smtClean="0">
                <a:latin typeface="Arial Narrow"/>
                <a:cs typeface="Arial Narrow"/>
              </a:rPr>
              <a:t> </a:t>
            </a:r>
            <a:r>
              <a:rPr sz="3600" dirty="0" smtClean="0">
                <a:solidFill>
                  <a:schemeClr val="tx1"/>
                </a:solidFill>
                <a:latin typeface="Arial Narrow"/>
                <a:cs typeface="Arial Narrow"/>
              </a:rPr>
              <a:t>Subdural </a:t>
            </a:r>
            <a:r>
              <a:rPr sz="3600" spc="-5" dirty="0">
                <a:solidFill>
                  <a:schemeClr val="tx1"/>
                </a:solidFill>
                <a:latin typeface="Arial Narrow"/>
                <a:cs typeface="Arial Narrow"/>
              </a:rPr>
              <a:t>hematomas typically become manifest  </a:t>
            </a:r>
            <a:r>
              <a:rPr sz="3600" dirty="0">
                <a:solidFill>
                  <a:schemeClr val="tx1"/>
                </a:solidFill>
                <a:latin typeface="Arial Narrow"/>
                <a:cs typeface="Arial Narrow"/>
              </a:rPr>
              <a:t>within </a:t>
            </a:r>
            <a:r>
              <a:rPr sz="3600" spc="-5" dirty="0">
                <a:solidFill>
                  <a:schemeClr val="tx1"/>
                </a:solidFill>
                <a:latin typeface="Arial Narrow"/>
                <a:cs typeface="Arial Narrow"/>
              </a:rPr>
              <a:t>the first </a:t>
            </a:r>
            <a:r>
              <a:rPr sz="3600" dirty="0">
                <a:solidFill>
                  <a:schemeClr val="tx1"/>
                </a:solidFill>
                <a:latin typeface="Arial Narrow"/>
                <a:cs typeface="Arial Narrow"/>
              </a:rPr>
              <a:t>48 </a:t>
            </a:r>
            <a:r>
              <a:rPr sz="3600" spc="-5" dirty="0">
                <a:solidFill>
                  <a:schemeClr val="tx1"/>
                </a:solidFill>
                <a:latin typeface="Arial Narrow"/>
                <a:cs typeface="Arial Narrow"/>
              </a:rPr>
              <a:t>hours </a:t>
            </a:r>
            <a:r>
              <a:rPr sz="3600" spc="-10" dirty="0">
                <a:solidFill>
                  <a:schemeClr val="tx1"/>
                </a:solidFill>
                <a:latin typeface="Arial Narrow"/>
                <a:cs typeface="Arial Narrow"/>
              </a:rPr>
              <a:t>after</a:t>
            </a:r>
            <a:r>
              <a:rPr sz="3600" spc="-45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3600" spc="-35" dirty="0">
                <a:solidFill>
                  <a:schemeClr val="tx1"/>
                </a:solidFill>
                <a:latin typeface="Arial Narrow"/>
                <a:cs typeface="Arial Narrow"/>
              </a:rPr>
              <a:t>injury</a:t>
            </a:r>
            <a:r>
              <a:rPr sz="3600" spc="-35" dirty="0" smtClean="0">
                <a:solidFill>
                  <a:schemeClr val="tx1"/>
                </a:solidFill>
                <a:latin typeface="Arial Narrow"/>
                <a:cs typeface="Arial Narrow"/>
              </a:rPr>
              <a:t>.</a:t>
            </a:r>
            <a:r>
              <a:rPr lang="en-US" sz="3600" spc="-35" dirty="0" smtClean="0">
                <a:solidFill>
                  <a:schemeClr val="tx1"/>
                </a:solidFill>
                <a:latin typeface="Arial Narrow"/>
                <a:cs typeface="Arial Narrow"/>
              </a:rPr>
              <a:t/>
            </a:r>
            <a:br>
              <a:rPr lang="en-US" sz="3600" spc="-35" dirty="0" smtClean="0">
                <a:solidFill>
                  <a:schemeClr val="tx1"/>
                </a:solidFill>
                <a:latin typeface="Arial Narrow"/>
                <a:cs typeface="Arial Narrow"/>
              </a:rPr>
            </a:br>
            <a:endParaRPr sz="3600" dirty="0" smtClean="0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355600" marR="5080" indent="-239395">
              <a:spcBef>
                <a:spcPts val="865"/>
              </a:spcBef>
              <a:tabLst>
                <a:tab pos="443865" algn="l"/>
              </a:tabLst>
            </a:pPr>
            <a:r>
              <a:rPr sz="3600" dirty="0" smtClean="0">
                <a:solidFill>
                  <a:schemeClr val="tx1"/>
                </a:solidFill>
                <a:latin typeface="Arial Narrow"/>
                <a:cs typeface="Arial Narrow"/>
              </a:rPr>
              <a:t>-	They </a:t>
            </a:r>
            <a:r>
              <a:rPr sz="3600" spc="-5" dirty="0" smtClean="0">
                <a:solidFill>
                  <a:schemeClr val="tx1"/>
                </a:solidFill>
                <a:latin typeface="Arial Narrow"/>
                <a:cs typeface="Arial Narrow"/>
              </a:rPr>
              <a:t>are most common over the lateral aspects of  the cerebral hemispheres and may be</a:t>
            </a:r>
            <a:r>
              <a:rPr sz="3600" spc="-85" dirty="0" smtClean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sz="3600" spc="-5" dirty="0" smtClean="0">
                <a:solidFill>
                  <a:schemeClr val="tx1"/>
                </a:solidFill>
                <a:latin typeface="Arial Narrow"/>
                <a:cs typeface="Arial Narrow"/>
              </a:rPr>
              <a:t>bilateral.</a:t>
            </a:r>
            <a:r>
              <a:rPr lang="en-US" sz="3600" spc="-5" dirty="0" smtClean="0">
                <a:solidFill>
                  <a:schemeClr val="tx1"/>
                </a:solidFill>
                <a:latin typeface="Arial Narrow"/>
                <a:cs typeface="Arial Narrow"/>
              </a:rPr>
              <a:t/>
            </a:r>
            <a:br>
              <a:rPr lang="en-US" sz="3600" spc="-5" dirty="0" smtClean="0">
                <a:solidFill>
                  <a:schemeClr val="tx1"/>
                </a:solidFill>
                <a:latin typeface="Arial Narrow"/>
                <a:cs typeface="Arial Narrow"/>
              </a:rPr>
            </a:br>
            <a:r>
              <a:rPr lang="en-US" sz="3600" spc="-5" dirty="0" smtClean="0">
                <a:solidFill>
                  <a:schemeClr val="tx1"/>
                </a:solidFill>
                <a:latin typeface="Arial Narrow"/>
                <a:cs typeface="Arial Narrow"/>
              </a:rPr>
              <a:t/>
            </a:r>
            <a:br>
              <a:rPr lang="en-US" sz="3600" spc="-5" dirty="0" smtClean="0">
                <a:solidFill>
                  <a:schemeClr val="tx1"/>
                </a:solidFill>
                <a:latin typeface="Arial Narrow"/>
                <a:cs typeface="Arial Narrow"/>
              </a:rPr>
            </a:br>
            <a:r>
              <a:rPr lang="en-US" sz="3600" dirty="0" smtClean="0">
                <a:solidFill>
                  <a:schemeClr val="tx1"/>
                </a:solidFill>
                <a:latin typeface="Arial Narrow"/>
                <a:cs typeface="Arial Narrow"/>
              </a:rPr>
              <a:t>- Symptomatic </a:t>
            </a:r>
            <a:r>
              <a:rPr lang="en-US" sz="3600" spc="-5" dirty="0">
                <a:solidFill>
                  <a:schemeClr val="tx1"/>
                </a:solidFill>
                <a:latin typeface="Arial Narrow"/>
                <a:cs typeface="Arial Narrow"/>
              </a:rPr>
              <a:t>subdural hematomas are treated by  </a:t>
            </a:r>
            <a:r>
              <a:rPr lang="en-US" sz="3600" dirty="0">
                <a:solidFill>
                  <a:schemeClr val="tx1"/>
                </a:solidFill>
                <a:latin typeface="Arial Narrow"/>
                <a:cs typeface="Arial Narrow"/>
              </a:rPr>
              <a:t>surgical removal </a:t>
            </a:r>
            <a:r>
              <a:rPr lang="en-US" sz="3600" spc="-5" dirty="0">
                <a:solidFill>
                  <a:schemeClr val="tx1"/>
                </a:solidFill>
                <a:latin typeface="Arial Narrow"/>
                <a:cs typeface="Arial Narrow"/>
              </a:rPr>
              <a:t>of the </a:t>
            </a:r>
            <a:r>
              <a:rPr lang="en-US" sz="3600" dirty="0">
                <a:solidFill>
                  <a:schemeClr val="tx1"/>
                </a:solidFill>
                <a:latin typeface="Arial Narrow"/>
                <a:cs typeface="Arial Narrow"/>
              </a:rPr>
              <a:t>blood </a:t>
            </a:r>
            <a:r>
              <a:rPr lang="en-US" sz="3600" spc="-5" dirty="0">
                <a:solidFill>
                  <a:schemeClr val="tx1"/>
                </a:solidFill>
                <a:latin typeface="Arial Narrow"/>
                <a:cs typeface="Arial Narrow"/>
              </a:rPr>
              <a:t>and associated  </a:t>
            </a:r>
            <a:r>
              <a:rPr lang="en-US" sz="3600" dirty="0">
                <a:solidFill>
                  <a:schemeClr val="tx1"/>
                </a:solidFill>
                <a:latin typeface="Arial Narrow"/>
                <a:cs typeface="Arial Narrow"/>
              </a:rPr>
              <a:t>reactive</a:t>
            </a:r>
            <a:r>
              <a:rPr lang="en-US" sz="3600" spc="-50" dirty="0">
                <a:solidFill>
                  <a:schemeClr val="tx1"/>
                </a:solidFill>
                <a:latin typeface="Arial Narrow"/>
                <a:cs typeface="Arial Narrow"/>
              </a:rPr>
              <a:t> </a:t>
            </a:r>
            <a:r>
              <a:rPr lang="en-US" sz="3600" spc="-5" dirty="0">
                <a:solidFill>
                  <a:schemeClr val="tx1"/>
                </a:solidFill>
                <a:latin typeface="Arial Narrow"/>
                <a:cs typeface="Arial Narrow"/>
              </a:rPr>
              <a:t>tissue</a:t>
            </a:r>
            <a:r>
              <a:rPr lang="en-US" sz="3600" dirty="0">
                <a:solidFill>
                  <a:schemeClr val="tx1"/>
                </a:solidFill>
                <a:latin typeface="Arial Narrow"/>
                <a:cs typeface="Arial Narrow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Arial Narrow"/>
                <a:cs typeface="Arial Narrow"/>
              </a:rPr>
            </a:br>
            <a:endParaRPr sz="3600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9137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xmlns="" id="{98AE0AC7-5734-4200-9369-51206B897D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989138"/>
            <a:ext cx="8534400" cy="45640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ar-SA" sz="3200" b="1" dirty="0">
                <a:solidFill>
                  <a:srgbClr val="FF0000"/>
                </a:solidFill>
                <a:effectLst/>
                <a:cs typeface="Tahoma" panose="020B0604030504040204" pitchFamily="34" charset="0"/>
              </a:rPr>
              <a:t>Acute: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SA" sz="3200" dirty="0">
                <a:effectLst/>
                <a:cs typeface="Tahoma" panose="020B0604030504040204" pitchFamily="34" charset="0"/>
              </a:rPr>
              <a:t>        - Clear history of trauma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SA" sz="3200" dirty="0">
                <a:effectLst/>
                <a:cs typeface="Tahoma" panose="020B0604030504040204" pitchFamily="34" charset="0"/>
              </a:rPr>
              <a:t>        - </a:t>
            </a:r>
            <a:r>
              <a:rPr lang="en-US" altLang="ar-SA" sz="3200" dirty="0" err="1">
                <a:effectLst/>
                <a:cs typeface="Tahoma" panose="020B0604030504040204" pitchFamily="34" charset="0"/>
              </a:rPr>
              <a:t>Frontoparietal</a:t>
            </a:r>
            <a:r>
              <a:rPr lang="en-US" altLang="ar-SA" sz="3200" dirty="0">
                <a:effectLst/>
                <a:cs typeface="Tahoma" panose="020B0604030504040204" pitchFamily="34" charset="0"/>
              </a:rPr>
              <a:t> is common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SA" sz="3200" dirty="0">
                <a:effectLst/>
                <a:cs typeface="Tahoma" panose="020B0604030504040204" pitchFamily="34" charset="0"/>
              </a:rPr>
              <a:t>        - Slow collection of clotted blood with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SA" sz="3200" dirty="0">
                <a:effectLst/>
                <a:cs typeface="Tahoma" panose="020B0604030504040204" pitchFamily="34" charset="0"/>
              </a:rPr>
              <a:t>          surrounding edema</a:t>
            </a:r>
            <a:r>
              <a:rPr lang="en-US" altLang="ar-SA" sz="32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 ICP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SA" sz="32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        - Nonfatal cases  Chronic </a:t>
            </a:r>
            <a:endParaRPr lang="en-US" altLang="ar-SA" sz="3200" dirty="0">
              <a:solidFill>
                <a:schemeClr val="tx2"/>
              </a:solidFill>
              <a:effectLst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xmlns="" id="{F5FDCA39-B791-4063-B443-C98218DCBF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88" y="188640"/>
            <a:ext cx="8640960" cy="540977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ar-SA" sz="2800" b="1" dirty="0" smtClean="0">
                <a:solidFill>
                  <a:srgbClr val="FF0000"/>
                </a:solidFill>
                <a:effectLst/>
                <a:cs typeface="Tahoma" panose="020B0604030504040204" pitchFamily="34" charset="0"/>
                <a:sym typeface="Symbol" panose="05050102010706020507" pitchFamily="18" charset="2"/>
              </a:rPr>
              <a:t>Chronic</a:t>
            </a:r>
            <a:r>
              <a:rPr lang="en-US" altLang="ar-SA" sz="2800" b="1" dirty="0">
                <a:solidFill>
                  <a:srgbClr val="FF0000"/>
                </a:solidFill>
                <a:effectLst/>
                <a:cs typeface="Tahoma" panose="020B0604030504040204" pitchFamily="34" charset="0"/>
                <a:sym typeface="Symbol" panose="05050102010706020507" pitchFamily="18" charset="2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ar-SA" b="1" dirty="0">
              <a:effectLst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lvl="1" eaLnBrk="1" hangingPunct="1"/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 Trauma often not recorded</a:t>
            </a:r>
          </a:p>
          <a:p>
            <a:pPr lvl="1" eaLnBrk="1" hangingPunct="1"/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 More in elderly with brain atrophy or</a:t>
            </a:r>
          </a:p>
          <a:p>
            <a:pPr lvl="1" eaLnBrk="1" hangingPunct="1">
              <a:buFontTx/>
              <a:buNone/>
            </a:pPr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    ‘ Battered Baby Syndrome’</a:t>
            </a:r>
          </a:p>
          <a:p>
            <a:pPr lvl="1" eaLnBrk="1" hangingPunct="1"/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 Hematoma </a:t>
            </a:r>
            <a:r>
              <a:rPr lang="en-US" altLang="ar-SA" sz="2400" dirty="0">
                <a:effectLst/>
              </a:rPr>
              <a:t>→</a:t>
            </a:r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 Fluid filled cyst enclosed by membrane may be resorbed, or calcified</a:t>
            </a:r>
          </a:p>
          <a:p>
            <a:pPr lvl="1" eaLnBrk="1" hangingPunct="1"/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 Risk of rebleeding in first few months</a:t>
            </a:r>
          </a:p>
          <a:p>
            <a:pPr lvl="1" eaLnBrk="1" hangingPunct="1"/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 Clinically: confusion, dementia….</a:t>
            </a:r>
            <a:r>
              <a:rPr lang="en-US" altLang="ar-SA" sz="2400" dirty="0" err="1">
                <a:effectLst/>
                <a:cs typeface="Tahoma" panose="020B0604030504040204" pitchFamily="34" charset="0"/>
                <a:sym typeface="Symbol" panose="05050102010706020507" pitchFamily="18" charset="2"/>
              </a:rPr>
              <a:t>etc</a:t>
            </a:r>
            <a:endParaRPr lang="en-US" altLang="ar-SA" sz="2400" dirty="0">
              <a:effectLst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S01871-028-f012">
            <a:extLst>
              <a:ext uri="{FF2B5EF4-FFF2-40B4-BE49-F238E27FC236}">
                <a16:creationId xmlns:a16="http://schemas.microsoft.com/office/drawing/2014/main" xmlns="" id="{9507CC5F-6240-4079-BBFF-63FB5283F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08660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Text Box 3">
            <a:extLst>
              <a:ext uri="{FF2B5EF4-FFF2-40B4-BE49-F238E27FC236}">
                <a16:creationId xmlns:a16="http://schemas.microsoft.com/office/drawing/2014/main" xmlns="" id="{ECD57769-30B9-4B51-80E5-B3DB809C8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745163"/>
            <a:ext cx="7848600" cy="915987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</a:t>
            </a:r>
            <a:r>
              <a:rPr lang="en-US" altLang="en-US" sz="1800" b="1">
                <a:latin typeface="Arial" panose="020B0604020202020204" pitchFamily="34" charset="0"/>
              </a:rPr>
              <a:t>A. Large organizing subdural hematoma attached to the dura.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B. Coronal section of the brain showing compression of the hemisphere underlying the hematoma.</a:t>
            </a:r>
          </a:p>
        </p:txBody>
      </p:sp>
      <p:pic>
        <p:nvPicPr>
          <p:cNvPr id="60419" name="Picture 4" descr="admintitle">
            <a:extLst>
              <a:ext uri="{FF2B5EF4-FFF2-40B4-BE49-F238E27FC236}">
                <a16:creationId xmlns:a16="http://schemas.microsoft.com/office/drawing/2014/main" xmlns="" id="{419EE787-5E76-4F95-AEAC-CDCBDBA8D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AutoShape 5">
            <a:extLst>
              <a:ext uri="{FF2B5EF4-FFF2-40B4-BE49-F238E27FC236}">
                <a16:creationId xmlns:a16="http://schemas.microsoft.com/office/drawing/2014/main" xmlns="" id="{2A2BD5AE-9391-4ACA-88F1-693B944B4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990600"/>
            <a:ext cx="990600" cy="228600"/>
          </a:xfrm>
          <a:prstGeom prst="leftArrow">
            <a:avLst>
              <a:gd name="adj1" fmla="val 50000"/>
              <a:gd name="adj2" fmla="val 108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SA" altLang="en-US" sz="1800">
              <a:solidFill>
                <a:schemeClr val="hlink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592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xmlns="" id="{4C6BA89A-87E4-458D-9870-DDD7755D22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4156" y="334224"/>
            <a:ext cx="8675687" cy="60213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ar-SA" sz="3600" b="1" u="sng" dirty="0">
                <a:solidFill>
                  <a:srgbClr val="FFCC00"/>
                </a:solidFill>
                <a:cs typeface="Tahoma" panose="020B0604030504040204" pitchFamily="34" charset="0"/>
              </a:rPr>
              <a:t>Spinal cord trauma: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ar-SA" sz="3600" b="1" u="sng" dirty="0">
              <a:solidFill>
                <a:srgbClr val="FFCC00"/>
              </a:solidFill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ar-SA" b="1" dirty="0">
              <a:solidFill>
                <a:schemeClr val="hlink"/>
              </a:solidFill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Level of injury determines </a:t>
            </a:r>
            <a:r>
              <a:rPr lang="en-US" altLang="ar-SA" sz="2400" dirty="0" smtClean="0">
                <a:effectLst/>
                <a:cs typeface="Tahoma" panose="020B0604030504040204" pitchFamily="34" charset="0"/>
              </a:rPr>
              <a:t>outcome</a:t>
            </a:r>
          </a:p>
          <a:p>
            <a:pPr eaLnBrk="1" hangingPunct="1">
              <a:lnSpc>
                <a:spcPct val="90000"/>
              </a:lnSpc>
            </a:pPr>
            <a:endParaRPr lang="en-US" altLang="ar-SA" sz="2400" dirty="0">
              <a:effectLst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Lesions include contusions, fiber transection, hemorrhagic necrosis </a:t>
            </a:r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 cystic foci in spinal </a:t>
            </a:r>
            <a:r>
              <a:rPr lang="en-US" altLang="ar-SA" sz="2400" dirty="0" smtClean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cord</a:t>
            </a:r>
          </a:p>
          <a:p>
            <a:pPr eaLnBrk="1" hangingPunct="1">
              <a:lnSpc>
                <a:spcPct val="90000"/>
              </a:lnSpc>
            </a:pPr>
            <a:endParaRPr lang="en-US" altLang="ar-SA" sz="2400" dirty="0">
              <a:effectLst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sz="2400" dirty="0">
                <a:effectLst/>
                <a:cs typeface="Tahoma" panose="020B0604030504040204" pitchFamily="34" charset="0"/>
              </a:rPr>
              <a:t>Late effects: Ascending &amp; descending degeneration in nerve tracts &amp; systemic effects.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>
            <a:extLst>
              <a:ext uri="{FF2B5EF4-FFF2-40B4-BE49-F238E27FC236}">
                <a16:creationId xmlns:a16="http://schemas.microsoft.com/office/drawing/2014/main" xmlns="" id="{E5C6CCC3-306C-4F5A-B8ED-7AA90EB7A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3675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xmlns="" id="{9E9525B2-9DF7-4486-B2C3-A162D8B40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346" y="609600"/>
            <a:ext cx="7765321" cy="11647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effectLst/>
              </a:rPr>
              <a:t>Effects depend on level: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xmlns="" id="{269E5C5F-D1EE-49FE-8761-0B042EED98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6646" y="2481943"/>
            <a:ext cx="7282722" cy="3309258"/>
          </a:xfrm>
        </p:spPr>
        <p:txBody>
          <a:bodyPr>
            <a:normAutofit/>
          </a:bodyPr>
          <a:lstStyle/>
          <a:p>
            <a:r>
              <a:rPr lang="en-US" altLang="ar-SA" sz="2400" dirty="0"/>
              <a:t>Cauda </a:t>
            </a:r>
            <a:r>
              <a:rPr lang="en-US" altLang="ar-SA" sz="2400" dirty="0" err="1"/>
              <a:t>equina</a:t>
            </a:r>
            <a:r>
              <a:rPr lang="en-US" altLang="ar-SA" sz="2400" dirty="0"/>
              <a:t>  pain, weakness of lower limbs...</a:t>
            </a:r>
          </a:p>
          <a:p>
            <a:pPr eaLnBrk="1" hangingPunct="1"/>
            <a:r>
              <a:rPr lang="en-US" altLang="ar-SA" sz="2400" dirty="0" smtClean="0">
                <a:effectLst/>
                <a:cs typeface="Tahoma" panose="020B0604030504040204" pitchFamily="34" charset="0"/>
              </a:rPr>
              <a:t>Thoracolumbar </a:t>
            </a:r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 Paraplegia</a:t>
            </a:r>
          </a:p>
          <a:p>
            <a:pPr eaLnBrk="1" hangingPunct="1"/>
            <a:r>
              <a:rPr lang="en-US" altLang="ar-SA" sz="2400" dirty="0">
                <a:effectLst/>
                <a:cs typeface="Tahoma" panose="020B0604030504040204" pitchFamily="34" charset="0"/>
                <a:sym typeface="Symbol" panose="05050102010706020507" pitchFamily="18" charset="2"/>
              </a:rPr>
              <a:t>Cervical  </a:t>
            </a:r>
            <a:r>
              <a:rPr lang="en-US" altLang="ar-SA" sz="2400" dirty="0" smtClean="0">
                <a:effectLst/>
                <a:cs typeface="Tahoma" panose="020B0604030504040204" pitchFamily="34" charset="0"/>
              </a:rPr>
              <a:t>dysfunction </a:t>
            </a:r>
            <a:r>
              <a:rPr lang="en-US" altLang="ar-SA" sz="2400" dirty="0">
                <a:effectLst/>
                <a:cs typeface="Tahoma" panose="020B0604030504040204" pitchFamily="34" charset="0"/>
              </a:rPr>
              <a:t>loss of bladder &amp; anal control, bed sores </a:t>
            </a:r>
            <a:r>
              <a:rPr lang="en-US" altLang="ar-SA" sz="2400" dirty="0" smtClean="0">
                <a:effectLst/>
                <a:cs typeface="Tahoma" panose="020B0604030504040204" pitchFamily="34" charset="0"/>
              </a:rPr>
              <a:t>….</a:t>
            </a:r>
            <a:r>
              <a:rPr lang="en-US" altLang="ar-SA" sz="2400" dirty="0">
                <a:sym typeface="Symbol" panose="05050102010706020507" pitchFamily="18" charset="2"/>
              </a:rPr>
              <a:t> Quadriplegia</a:t>
            </a:r>
          </a:p>
          <a:p>
            <a:r>
              <a:rPr lang="en-US" altLang="ar-SA" sz="2400" dirty="0">
                <a:sym typeface="Symbol" panose="05050102010706020507" pitchFamily="18" charset="2"/>
              </a:rPr>
              <a:t> Above C4  Paralysis of diaphragm</a:t>
            </a:r>
          </a:p>
          <a:p>
            <a:pPr>
              <a:buNone/>
            </a:pPr>
            <a:endParaRPr lang="en-US" altLang="ar-SA" sz="2400" dirty="0">
              <a:sym typeface="Symbol" panose="05050102010706020507" pitchFamily="18" charset="2"/>
            </a:endParaRPr>
          </a:p>
          <a:p>
            <a:r>
              <a:rPr lang="en-US" altLang="ar-SA" sz="2400" dirty="0"/>
              <a:t>Result: Infections, genitourinary </a:t>
            </a:r>
            <a:endParaRPr lang="en-US" altLang="ar-SA" sz="2400" dirty="0" smtClean="0">
              <a:effectLst/>
              <a:cs typeface="Tahoma" panose="020B0604030504040204" pitchFamily="34" charset="0"/>
            </a:endParaRPr>
          </a:p>
          <a:p>
            <a:pPr eaLnBrk="1" hangingPunct="1"/>
            <a:endParaRPr lang="en-US" altLang="en-US" sz="2400" dirty="0">
              <a:effectLst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25209"/>
            <a:ext cx="8039100" cy="4231287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5"/>
              </a:spcBef>
            </a:pPr>
            <a:r>
              <a:rPr sz="3600" b="1" i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I.</a:t>
            </a:r>
            <a:r>
              <a:rPr sz="3600" b="1" i="1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sz="3600" b="1" i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Concussion</a:t>
            </a:r>
            <a:endParaRPr sz="3600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pPr marL="527685" marR="1050925" indent="-515620" algn="just">
              <a:lnSpc>
                <a:spcPct val="100000"/>
              </a:lnSpc>
              <a:spcBef>
                <a:spcPts val="850"/>
              </a:spcBef>
              <a:buChar char="-"/>
              <a:tabLst>
                <a:tab pos="528320" algn="l"/>
              </a:tabLst>
            </a:pPr>
            <a:r>
              <a:rPr sz="3600" spc="-5" dirty="0">
                <a:latin typeface="Arial Narrow"/>
                <a:cs typeface="Arial Narrow"/>
              </a:rPr>
              <a:t>Is </a:t>
            </a:r>
            <a:r>
              <a:rPr sz="3600" dirty="0">
                <a:latin typeface="Arial Narrow"/>
                <a:cs typeface="Arial Narrow"/>
              </a:rPr>
              <a:t>a </a:t>
            </a:r>
            <a:r>
              <a:rPr sz="3600" spc="-5" dirty="0">
                <a:latin typeface="Arial Narrow"/>
                <a:cs typeface="Arial Narrow"/>
              </a:rPr>
              <a:t>clinical syndrome of altered  consiousness secondary to head</a:t>
            </a:r>
            <a:r>
              <a:rPr sz="3600" spc="-125" dirty="0">
                <a:latin typeface="Arial Narrow"/>
                <a:cs typeface="Arial Narrow"/>
              </a:rPr>
              <a:t> </a:t>
            </a:r>
            <a:r>
              <a:rPr sz="3600" spc="-5" dirty="0" smtClean="0">
                <a:latin typeface="Arial Narrow"/>
                <a:cs typeface="Arial Narrow"/>
              </a:rPr>
              <a:t>injury</a:t>
            </a:r>
            <a:r>
              <a:rPr lang="en-US" sz="3600" spc="-5" dirty="0" smtClean="0">
                <a:latin typeface="Arial Narrow"/>
                <a:cs typeface="Arial Narrow"/>
              </a:rPr>
              <a:t>.</a:t>
            </a:r>
            <a:endParaRPr sz="3600" dirty="0">
              <a:latin typeface="Arial Narrow"/>
              <a:cs typeface="Arial Narrow"/>
            </a:endParaRPr>
          </a:p>
          <a:p>
            <a:pPr marL="527685" marR="5080" indent="-515620" algn="just">
              <a:lnSpc>
                <a:spcPct val="100000"/>
              </a:lnSpc>
              <a:spcBef>
                <a:spcPts val="865"/>
              </a:spcBef>
              <a:buChar char="-"/>
              <a:tabLst>
                <a:tab pos="528320" algn="l"/>
              </a:tabLst>
            </a:pPr>
            <a:r>
              <a:rPr sz="3600" dirty="0">
                <a:latin typeface="Arial Narrow"/>
                <a:cs typeface="Arial Narrow"/>
              </a:rPr>
              <a:t>Brought </a:t>
            </a:r>
            <a:r>
              <a:rPr sz="3600" spc="-5" dirty="0">
                <a:latin typeface="Arial Narrow"/>
                <a:cs typeface="Arial Narrow"/>
              </a:rPr>
              <a:t>by </a:t>
            </a:r>
            <a:r>
              <a:rPr sz="3600" dirty="0">
                <a:latin typeface="Arial Narrow"/>
                <a:cs typeface="Arial Narrow"/>
              </a:rPr>
              <a:t>a </a:t>
            </a:r>
            <a:r>
              <a:rPr sz="3600" spc="-5" dirty="0">
                <a:latin typeface="Arial Narrow"/>
                <a:cs typeface="Arial Narrow"/>
              </a:rPr>
              <a:t>change in </a:t>
            </a:r>
            <a:r>
              <a:rPr sz="3600" spc="-10" dirty="0">
                <a:latin typeface="Arial Narrow"/>
                <a:cs typeface="Arial Narrow"/>
              </a:rPr>
              <a:t>the </a:t>
            </a:r>
            <a:r>
              <a:rPr sz="3600" spc="-5" dirty="0">
                <a:latin typeface="Arial Narrow"/>
                <a:cs typeface="Arial Narrow"/>
              </a:rPr>
              <a:t>momentum of the  head </a:t>
            </a:r>
            <a:r>
              <a:rPr sz="3600" dirty="0">
                <a:latin typeface="Arial Narrow"/>
                <a:cs typeface="Arial Narrow"/>
              </a:rPr>
              <a:t>when a </a:t>
            </a:r>
            <a:r>
              <a:rPr sz="3600" spc="-5" dirty="0">
                <a:latin typeface="Arial Narrow"/>
                <a:cs typeface="Arial Narrow"/>
              </a:rPr>
              <a:t>moving head suddenly arrested  by impact on </a:t>
            </a:r>
            <a:r>
              <a:rPr sz="3600" dirty="0">
                <a:latin typeface="Arial Narrow"/>
                <a:cs typeface="Arial Narrow"/>
              </a:rPr>
              <a:t>a rigid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spc="-10" dirty="0" smtClean="0">
                <a:latin typeface="Arial Narrow"/>
                <a:cs typeface="Arial Narrow"/>
              </a:rPr>
              <a:t>surface</a:t>
            </a:r>
            <a:r>
              <a:rPr lang="en-US" sz="3600" spc="-10" dirty="0" smtClean="0">
                <a:latin typeface="Arial Narrow"/>
                <a:cs typeface="Arial Narrow"/>
              </a:rPr>
              <a:t>.</a:t>
            </a:r>
            <a:endParaRPr sz="3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956987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Perinatal Brain Injury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562801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May </a:t>
            </a:r>
            <a:r>
              <a:rPr lang="en-US" sz="2400" dirty="0"/>
              <a:t>be intrauterine or during birth</a:t>
            </a:r>
          </a:p>
          <a:p>
            <a:r>
              <a:rPr lang="en-US" sz="2400" dirty="0"/>
              <a:t>Causes include:</a:t>
            </a:r>
          </a:p>
          <a:p>
            <a:r>
              <a:rPr lang="en-US" sz="2400" dirty="0"/>
              <a:t>Hypoxic/Ischemic injury</a:t>
            </a:r>
          </a:p>
          <a:p>
            <a:r>
              <a:rPr lang="en-US" sz="2400" dirty="0"/>
              <a:t>Germinal matrix hemorrhage</a:t>
            </a:r>
          </a:p>
          <a:p>
            <a:r>
              <a:rPr lang="en-US" sz="2400" dirty="0"/>
              <a:t>Infections &amp; Toxins</a:t>
            </a:r>
          </a:p>
          <a:p>
            <a:r>
              <a:rPr lang="en-US" sz="2400" dirty="0"/>
              <a:t>Birth trauma</a:t>
            </a:r>
          </a:p>
          <a:p>
            <a:r>
              <a:rPr lang="en-US" sz="2400" dirty="0"/>
              <a:t>May not be noticed at birth</a:t>
            </a:r>
          </a:p>
          <a:p>
            <a:r>
              <a:rPr lang="en-US" sz="2400" dirty="0"/>
              <a:t>Important cause of Cerebral Palsy  Neurological motor deficits, e.g. spasticity, dystonia, ataxia….</a:t>
            </a:r>
          </a:p>
        </p:txBody>
      </p:sp>
    </p:spTree>
    <p:extLst>
      <p:ext uri="{BB962C8B-B14F-4D97-AF65-F5344CB8AC3E}">
        <p14:creationId xmlns:p14="http://schemas.microsoft.com/office/powerpoint/2010/main" val="19381347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Secondary Complications of Trauma: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1- </a:t>
            </a:r>
            <a:r>
              <a:rPr lang="en-US" sz="2400" dirty="0"/>
              <a:t>Diffuse brain edema, </a:t>
            </a:r>
            <a:r>
              <a:rPr lang="en-US" sz="2400" dirty="0" smtClean="0"/>
              <a:t>secondary hemorrhage </a:t>
            </a:r>
            <a:r>
              <a:rPr lang="en-US" sz="2400" dirty="0"/>
              <a:t>&amp; </a:t>
            </a:r>
            <a:r>
              <a:rPr lang="en-US" sz="2400" dirty="0" err="1"/>
              <a:t>herniations</a:t>
            </a:r>
            <a:endParaRPr lang="en-US" sz="2400" dirty="0"/>
          </a:p>
          <a:p>
            <a:r>
              <a:rPr lang="en-US" sz="2400" dirty="0"/>
              <a:t>2- Hypoxic brain damage</a:t>
            </a:r>
          </a:p>
          <a:p>
            <a:r>
              <a:rPr lang="en-US" sz="2400" dirty="0"/>
              <a:t>3- Infection</a:t>
            </a:r>
          </a:p>
          <a:p>
            <a:r>
              <a:rPr lang="en-US" sz="2400" dirty="0"/>
              <a:t>4- Fat embolism</a:t>
            </a:r>
          </a:p>
          <a:p>
            <a:r>
              <a:rPr lang="en-US" sz="2400" dirty="0"/>
              <a:t>5- Post-traumatic dementia</a:t>
            </a:r>
          </a:p>
          <a:p>
            <a:r>
              <a:rPr lang="en-US" sz="2400" dirty="0"/>
              <a:t>6- Persistent vegetative state</a:t>
            </a:r>
          </a:p>
          <a:p>
            <a:r>
              <a:rPr lang="en-US" sz="2400" dirty="0"/>
              <a:t>7- Epilepsy.</a:t>
            </a:r>
          </a:p>
        </p:txBody>
      </p:sp>
    </p:spTree>
    <p:extLst>
      <p:ext uri="{BB962C8B-B14F-4D97-AF65-F5344CB8AC3E}">
        <p14:creationId xmlns:p14="http://schemas.microsoft.com/office/powerpoint/2010/main" val="29903539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1600" y="1340768"/>
            <a:ext cx="6347715" cy="1826581"/>
          </a:xfrm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en-US" sz="6000" dirty="0" smtClean="0"/>
              <a:t>The End</a:t>
            </a:r>
            <a:endParaRPr lang="en-US" sz="6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Good Luck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8430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131697"/>
            <a:ext cx="7722234" cy="3909404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13995" indent="-213995">
              <a:lnSpc>
                <a:spcPct val="100000"/>
              </a:lnSpc>
              <a:spcBef>
                <a:spcPts val="965"/>
              </a:spcBef>
              <a:buSzPct val="88888"/>
              <a:buChar char="-"/>
              <a:tabLst>
                <a:tab pos="213995" algn="l"/>
              </a:tabLst>
            </a:pPr>
            <a:r>
              <a:rPr sz="3600" dirty="0">
                <a:latin typeface="Arial Narrow"/>
                <a:cs typeface="Arial Narrow"/>
              </a:rPr>
              <a:t>The </a:t>
            </a:r>
            <a:r>
              <a:rPr sz="3600" spc="-5" dirty="0">
                <a:latin typeface="Arial Narrow"/>
                <a:cs typeface="Arial Narrow"/>
              </a:rPr>
              <a:t>characteristic neurologic picture</a:t>
            </a:r>
            <a:r>
              <a:rPr sz="3600" spc="-110" dirty="0">
                <a:latin typeface="Arial Narrow"/>
                <a:cs typeface="Arial Narrow"/>
              </a:rPr>
              <a:t> </a:t>
            </a:r>
            <a:r>
              <a:rPr sz="3600" spc="-5" dirty="0" smtClean="0">
                <a:latin typeface="Arial Narrow"/>
                <a:cs typeface="Arial Narrow"/>
              </a:rPr>
              <a:t>includes </a:t>
            </a:r>
            <a:r>
              <a:rPr sz="3600" spc="-5" dirty="0">
                <a:latin typeface="Arial Narrow"/>
                <a:cs typeface="Arial Narrow"/>
              </a:rPr>
              <a:t>onset of transient neurologic  dysfunction</a:t>
            </a:r>
            <a:r>
              <a:rPr sz="3600" spc="-40" dirty="0">
                <a:latin typeface="Arial Narrow"/>
                <a:cs typeface="Arial Narrow"/>
              </a:rPr>
              <a:t> </a:t>
            </a:r>
            <a:r>
              <a:rPr sz="3600" spc="-5" dirty="0" smtClean="0">
                <a:latin typeface="Arial Narrow"/>
                <a:cs typeface="Arial Narrow"/>
              </a:rPr>
              <a:t>including</a:t>
            </a:r>
            <a:r>
              <a:rPr lang="en-US" sz="3600" spc="-5" dirty="0" smtClean="0">
                <a:latin typeface="Arial Narrow"/>
                <a:cs typeface="Arial Narrow"/>
              </a:rPr>
              <a:t>:</a:t>
            </a:r>
            <a:endParaRPr sz="3600" dirty="0">
              <a:latin typeface="Arial Narrow"/>
              <a:cs typeface="Arial Narrow"/>
            </a:endParaRPr>
          </a:p>
          <a:p>
            <a:pPr marL="847090" lvl="1" indent="-73152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847090" algn="l"/>
                <a:tab pos="847725" algn="l"/>
              </a:tabLst>
            </a:pPr>
            <a:r>
              <a:rPr sz="3600" spc="-5" dirty="0">
                <a:latin typeface="Arial Narrow"/>
                <a:cs typeface="Arial Narrow"/>
              </a:rPr>
              <a:t>Loss of</a:t>
            </a:r>
            <a:r>
              <a:rPr sz="3600" spc="-20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consciousness,</a:t>
            </a:r>
            <a:endParaRPr sz="3600" dirty="0">
              <a:latin typeface="Arial Narrow"/>
              <a:cs typeface="Arial Narrow"/>
            </a:endParaRPr>
          </a:p>
          <a:p>
            <a:pPr marL="736600" lvl="1" indent="-724535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735965" algn="l"/>
                <a:tab pos="737235" algn="l"/>
              </a:tabLst>
            </a:pPr>
            <a:r>
              <a:rPr sz="3600" spc="-40" dirty="0">
                <a:latin typeface="Arial Narrow"/>
                <a:cs typeface="Arial Narrow"/>
              </a:rPr>
              <a:t>Temporary </a:t>
            </a:r>
            <a:r>
              <a:rPr sz="3600" dirty="0">
                <a:latin typeface="Arial Narrow"/>
                <a:cs typeface="Arial Narrow"/>
              </a:rPr>
              <a:t>respiratory </a:t>
            </a:r>
            <a:r>
              <a:rPr sz="3600" spc="-5" dirty="0">
                <a:latin typeface="Arial Narrow"/>
                <a:cs typeface="Arial Narrow"/>
              </a:rPr>
              <a:t>arrest</a:t>
            </a:r>
            <a:endParaRPr sz="3600" dirty="0">
              <a:latin typeface="Arial Narrow"/>
              <a:cs typeface="Arial Narrow"/>
            </a:endParaRPr>
          </a:p>
          <a:p>
            <a:pPr marL="638175" lvl="1" indent="-62611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638175" algn="l"/>
                <a:tab pos="638810" algn="l"/>
              </a:tabLst>
            </a:pPr>
            <a:r>
              <a:rPr sz="3600" spc="-5" dirty="0">
                <a:latin typeface="Arial Narrow"/>
                <a:cs typeface="Arial Narrow"/>
              </a:rPr>
              <a:t>Loss of</a:t>
            </a:r>
            <a:r>
              <a:rPr sz="3600" spc="-1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reflexes.</a:t>
            </a:r>
          </a:p>
        </p:txBody>
      </p:sp>
    </p:spTree>
    <p:extLst>
      <p:ext uri="{BB962C8B-B14F-4D97-AF65-F5344CB8AC3E}">
        <p14:creationId xmlns:p14="http://schemas.microsoft.com/office/powerpoint/2010/main" val="72621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22805"/>
            <a:ext cx="7555865" cy="2879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36525" indent="-342900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  <a:tab pos="355600" algn="l"/>
              </a:tabLst>
            </a:pPr>
            <a:r>
              <a:rPr sz="3600" dirty="0">
                <a:latin typeface="Arial Narrow"/>
                <a:cs typeface="Arial Narrow"/>
              </a:rPr>
              <a:t>Although </a:t>
            </a:r>
            <a:r>
              <a:rPr sz="3600" spc="-5" dirty="0">
                <a:latin typeface="Arial Narrow"/>
                <a:cs typeface="Arial Narrow"/>
              </a:rPr>
              <a:t>neurologic </a:t>
            </a:r>
            <a:r>
              <a:rPr sz="3600" dirty="0">
                <a:latin typeface="Arial Narrow"/>
                <a:cs typeface="Arial Narrow"/>
              </a:rPr>
              <a:t>recovery </a:t>
            </a:r>
            <a:r>
              <a:rPr sz="3600" spc="-5" dirty="0">
                <a:latin typeface="Arial Narrow"/>
                <a:cs typeface="Arial Narrow"/>
              </a:rPr>
              <a:t>is complete</a:t>
            </a:r>
            <a:r>
              <a:rPr sz="3600" spc="-15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,  </a:t>
            </a:r>
            <a:r>
              <a:rPr sz="3600" spc="-5" dirty="0">
                <a:latin typeface="Arial Narrow"/>
                <a:cs typeface="Arial Narrow"/>
              </a:rPr>
              <a:t>amnesia for the event</a:t>
            </a:r>
            <a:r>
              <a:rPr sz="3600" spc="-45" dirty="0">
                <a:latin typeface="Arial Narrow"/>
                <a:cs typeface="Arial Narrow"/>
              </a:rPr>
              <a:t> </a:t>
            </a:r>
            <a:r>
              <a:rPr sz="3600" spc="-5" dirty="0" smtClean="0">
                <a:latin typeface="Arial Narrow"/>
                <a:cs typeface="Arial Narrow"/>
              </a:rPr>
              <a:t>persists</a:t>
            </a:r>
            <a:r>
              <a:rPr lang="en-US" sz="3600" spc="-5" dirty="0" smtClean="0">
                <a:latin typeface="Arial Narrow"/>
                <a:cs typeface="Arial Narrow"/>
              </a:rPr>
              <a:t>.</a:t>
            </a:r>
            <a:endParaRPr sz="3600" dirty="0">
              <a:latin typeface="Arial Narrow"/>
              <a:cs typeface="Arial Narrow"/>
            </a:endParaRPr>
          </a:p>
          <a:p>
            <a:pPr marL="355600" marR="5080" indent="-342900">
              <a:lnSpc>
                <a:spcPct val="100000"/>
              </a:lnSpc>
              <a:spcBef>
                <a:spcPts val="865"/>
              </a:spcBef>
              <a:buChar char="-"/>
              <a:tabLst>
                <a:tab pos="354965" algn="l"/>
                <a:tab pos="355600" algn="l"/>
                <a:tab pos="3002915" algn="l"/>
              </a:tabLst>
            </a:pPr>
            <a:r>
              <a:rPr sz="3600" dirty="0">
                <a:latin typeface="Arial Narrow"/>
                <a:cs typeface="Arial Narrow"/>
              </a:rPr>
              <a:t>Pathogenesis </a:t>
            </a:r>
            <a:r>
              <a:rPr sz="3600" spc="-5" dirty="0">
                <a:latin typeface="Arial Narrow"/>
                <a:cs typeface="Arial Narrow"/>
              </a:rPr>
              <a:t>is unknown but may result  </a:t>
            </a:r>
            <a:r>
              <a:rPr sz="3600" spc="-5" dirty="0" smtClean="0">
                <a:latin typeface="Arial Narrow"/>
                <a:cs typeface="Arial Narrow"/>
              </a:rPr>
              <a:t>from</a:t>
            </a:r>
            <a:r>
              <a:rPr lang="en-US" sz="3600" spc="-5" dirty="0" smtClean="0">
                <a:latin typeface="Arial Narrow"/>
                <a:cs typeface="Arial Narrow"/>
              </a:rPr>
              <a:t> </a:t>
            </a:r>
            <a:r>
              <a:rPr sz="3600" spc="-5" dirty="0" smtClean="0">
                <a:latin typeface="Arial Narrow"/>
                <a:cs typeface="Arial Narrow"/>
              </a:rPr>
              <a:t>temporary</a:t>
            </a:r>
            <a:r>
              <a:rPr sz="3600" spc="-5" dirty="0">
                <a:latin typeface="Arial Narrow"/>
                <a:cs typeface="Arial Narrow"/>
              </a:rPr>
              <a:t>	deregulation of the reticular  activating system </a:t>
            </a:r>
            <a:r>
              <a:rPr sz="3600" dirty="0">
                <a:latin typeface="Arial Narrow"/>
                <a:cs typeface="Arial Narrow"/>
              </a:rPr>
              <a:t>in </a:t>
            </a:r>
            <a:r>
              <a:rPr sz="3600" spc="-5" dirty="0">
                <a:latin typeface="Arial Narrow"/>
                <a:cs typeface="Arial Narrow"/>
              </a:rPr>
              <a:t>the</a:t>
            </a:r>
            <a:r>
              <a:rPr sz="3600" spc="-60" dirty="0">
                <a:latin typeface="Arial Narrow"/>
                <a:cs typeface="Arial Narrow"/>
              </a:rPr>
              <a:t> </a:t>
            </a:r>
            <a:r>
              <a:rPr sz="3600" spc="-5" dirty="0" smtClean="0">
                <a:latin typeface="Arial Narrow"/>
                <a:cs typeface="Arial Narrow"/>
              </a:rPr>
              <a:t>brainstem</a:t>
            </a:r>
            <a:r>
              <a:rPr lang="en-US" sz="3600" spc="-5" dirty="0" smtClean="0">
                <a:latin typeface="Arial Narrow"/>
                <a:cs typeface="Arial Narrow"/>
              </a:rPr>
              <a:t>.</a:t>
            </a:r>
            <a:endParaRPr sz="3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674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8866" y="484454"/>
            <a:ext cx="29089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Arial Narrow"/>
                <a:cs typeface="Arial Narrow"/>
              </a:rPr>
              <a:t>Complications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622805"/>
            <a:ext cx="8001000" cy="3427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SzPct val="88888"/>
              <a:buFont typeface="Arial Narrow"/>
              <a:buAutoNum type="arabicPeriod"/>
              <a:tabLst>
                <a:tab pos="511175" algn="l"/>
                <a:tab pos="511809" algn="l"/>
              </a:tabLst>
            </a:pPr>
            <a:r>
              <a:rPr dirty="0"/>
              <a:t>	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		</a:t>
            </a:r>
            <a:r>
              <a:rPr sz="3600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Post </a:t>
            </a:r>
            <a:r>
              <a:rPr sz="3600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concussive neuropsychiatric</a:t>
            </a:r>
            <a:r>
              <a:rPr sz="3600" spc="-5" dirty="0">
                <a:solidFill>
                  <a:srgbClr val="FF0000"/>
                </a:solidFill>
                <a:latin typeface="Arial Narrow"/>
                <a:cs typeface="Arial Narrow"/>
              </a:rPr>
              <a:t> syndromes  </a:t>
            </a:r>
            <a:r>
              <a:rPr sz="3600" spc="-5" dirty="0">
                <a:latin typeface="Arial Narrow"/>
                <a:cs typeface="Arial Narrow"/>
              </a:rPr>
              <a:t>typically associate </a:t>
            </a:r>
            <a:r>
              <a:rPr sz="3600" dirty="0">
                <a:latin typeface="Arial Narrow"/>
                <a:cs typeface="Arial Narrow"/>
              </a:rPr>
              <a:t>with repetitive </a:t>
            </a:r>
            <a:r>
              <a:rPr sz="3600" spc="-5" dirty="0">
                <a:latin typeface="Arial Narrow"/>
                <a:cs typeface="Arial Narrow"/>
              </a:rPr>
              <a:t>trauma are  </a:t>
            </a:r>
            <a:r>
              <a:rPr sz="3600" dirty="0">
                <a:latin typeface="Arial Narrow"/>
                <a:cs typeface="Arial Narrow"/>
              </a:rPr>
              <a:t>well</a:t>
            </a:r>
            <a:r>
              <a:rPr sz="3600" spc="-45" dirty="0">
                <a:latin typeface="Arial Narrow"/>
                <a:cs typeface="Arial Narrow"/>
              </a:rPr>
              <a:t> </a:t>
            </a:r>
            <a:r>
              <a:rPr sz="3600" spc="-5" dirty="0">
                <a:latin typeface="Arial Narrow"/>
                <a:cs typeface="Arial Narrow"/>
              </a:rPr>
              <a:t>recognized</a:t>
            </a:r>
            <a:endParaRPr sz="3600" dirty="0">
              <a:latin typeface="Arial Narrow"/>
              <a:cs typeface="Arial Narrow"/>
            </a:endParaRPr>
          </a:p>
          <a:p>
            <a:pPr marL="355600" marR="149225" indent="-342900">
              <a:lnSpc>
                <a:spcPct val="100000"/>
              </a:lnSpc>
              <a:spcBef>
                <a:spcPts val="865"/>
              </a:spcBef>
              <a:buFont typeface="Arial Narrow"/>
              <a:buAutoNum type="arabicPeriod"/>
              <a:tabLst>
                <a:tab pos="533400" algn="l"/>
                <a:tab pos="534035" algn="l"/>
              </a:tabLst>
            </a:pPr>
            <a:r>
              <a:rPr dirty="0"/>
              <a:t>	</a:t>
            </a:r>
            <a:r>
              <a:rPr sz="3600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Significant cognitive impairment</a:t>
            </a:r>
            <a:r>
              <a:rPr sz="3600" spc="-5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with </a:t>
            </a:r>
            <a:r>
              <a:rPr sz="3600" spc="-5" dirty="0">
                <a:latin typeface="Arial Narrow"/>
                <a:cs typeface="Arial Narrow"/>
              </a:rPr>
              <a:t>distinct  pathologic findings called chronic traumatic  </a:t>
            </a:r>
            <a:r>
              <a:rPr sz="3600" spc="-10" dirty="0">
                <a:latin typeface="Arial Narrow"/>
                <a:cs typeface="Arial Narrow"/>
              </a:rPr>
              <a:t>encephalopathy</a:t>
            </a:r>
            <a:endParaRPr sz="3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8321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2174" y="461594"/>
            <a:ext cx="676275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1" u="heavy" spc="-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Direct </a:t>
            </a:r>
            <a:r>
              <a:rPr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parenchymal</a:t>
            </a:r>
            <a:r>
              <a:rPr i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injuries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287484"/>
            <a:ext cx="8513132" cy="5722592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  <a:tabLst>
                <a:tab pos="527685" algn="l"/>
              </a:tabLst>
            </a:pPr>
            <a:r>
              <a:rPr sz="3600" b="1" dirty="0">
                <a:latin typeface="Arial Narrow"/>
                <a:cs typeface="Arial Narrow"/>
              </a:rPr>
              <a:t>1.	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Contusions</a:t>
            </a:r>
            <a:endParaRPr sz="3600" dirty="0">
              <a:latin typeface="Arial Narrow"/>
              <a:cs typeface="Arial Narrow"/>
            </a:endParaRPr>
          </a:p>
          <a:p>
            <a:pPr marL="12065">
              <a:lnSpc>
                <a:spcPct val="100000"/>
              </a:lnSpc>
              <a:spcBef>
                <a:spcPts val="420"/>
              </a:spcBef>
              <a:tabLst>
                <a:tab pos="527685" algn="l"/>
                <a:tab pos="528320" algn="l"/>
              </a:tabLst>
            </a:pPr>
            <a:r>
              <a:rPr lang="en-US" sz="3600" dirty="0" smtClean="0">
                <a:latin typeface="Arial Narrow"/>
                <a:cs typeface="Arial Narrow"/>
              </a:rPr>
              <a:t>- </a:t>
            </a:r>
            <a:r>
              <a:rPr sz="2400" dirty="0" smtClean="0">
                <a:latin typeface="Arial Narrow"/>
                <a:cs typeface="Arial Narrow"/>
              </a:rPr>
              <a:t>Caused </a:t>
            </a:r>
            <a:r>
              <a:rPr sz="2400" spc="-5" dirty="0">
                <a:latin typeface="Arial Narrow"/>
                <a:cs typeface="Arial Narrow"/>
              </a:rPr>
              <a:t>by blunt trauma </a:t>
            </a:r>
            <a:r>
              <a:rPr sz="2400" spc="-10" dirty="0">
                <a:latin typeface="Arial Narrow"/>
                <a:cs typeface="Arial Narrow"/>
              </a:rPr>
              <a:t>to </a:t>
            </a:r>
            <a:r>
              <a:rPr sz="2400" spc="-5" dirty="0">
                <a:latin typeface="Arial Narrow"/>
                <a:cs typeface="Arial Narrow"/>
              </a:rPr>
              <a:t>the</a:t>
            </a:r>
            <a:r>
              <a:rPr sz="2400" spc="-4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brain</a:t>
            </a:r>
            <a:endParaRPr sz="2400" dirty="0">
              <a:latin typeface="Arial Narrow"/>
              <a:cs typeface="Arial Narrow"/>
            </a:endParaRPr>
          </a:p>
          <a:p>
            <a:pPr marL="12700" marR="1641475">
              <a:lnSpc>
                <a:spcPct val="110000"/>
              </a:lnSpc>
              <a:buChar char="-"/>
              <a:tabLst>
                <a:tab pos="527685" algn="l"/>
                <a:tab pos="528320" algn="l"/>
              </a:tabLst>
            </a:pPr>
            <a:r>
              <a:rPr sz="2400" dirty="0">
                <a:latin typeface="Arial Narrow"/>
                <a:cs typeface="Arial Narrow"/>
              </a:rPr>
              <a:t>The </a:t>
            </a:r>
            <a:r>
              <a:rPr sz="2400" spc="-5" dirty="0">
                <a:latin typeface="Arial Narrow"/>
                <a:cs typeface="Arial Narrow"/>
              </a:rPr>
              <a:t>pia- arachnoid is not breached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endParaRPr lang="en-US" sz="2400" u="heavy" spc="-5" dirty="0" smtClean="0">
              <a:uFill>
                <a:solidFill>
                  <a:srgbClr val="000000"/>
                </a:solidFill>
              </a:uFill>
              <a:latin typeface="Arial Narrow"/>
              <a:cs typeface="Arial Narrow"/>
            </a:endParaRPr>
          </a:p>
          <a:p>
            <a:pPr marL="12700" marR="1641475">
              <a:lnSpc>
                <a:spcPct val="110000"/>
              </a:lnSpc>
              <a:buChar char="-"/>
              <a:tabLst>
                <a:tab pos="527685" algn="l"/>
                <a:tab pos="528320" algn="l"/>
              </a:tabLst>
            </a:pPr>
            <a:r>
              <a:rPr sz="2400" u="heavy" spc="-5" dirty="0" smtClean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Mechanism</a:t>
            </a:r>
            <a:endParaRPr sz="2400" dirty="0">
              <a:latin typeface="Arial Narrow"/>
              <a:cs typeface="Arial Narrow"/>
            </a:endParaRPr>
          </a:p>
          <a:p>
            <a:pPr marL="527685" marR="5080" indent="-515620">
              <a:lnSpc>
                <a:spcPct val="90000"/>
              </a:lnSpc>
              <a:spcBef>
                <a:spcPts val="870"/>
              </a:spcBef>
              <a:buChar char="-"/>
              <a:tabLst>
                <a:tab pos="535305" algn="l"/>
                <a:tab pos="535940" algn="l"/>
              </a:tabLst>
            </a:pPr>
            <a:r>
              <a:rPr sz="2400" dirty="0">
                <a:latin typeface="Arial Narrow"/>
                <a:cs typeface="Arial Narrow"/>
              </a:rPr>
              <a:t>A </a:t>
            </a:r>
            <a:r>
              <a:rPr sz="2400" spc="-5" dirty="0">
                <a:latin typeface="Arial Narrow"/>
                <a:cs typeface="Arial Narrow"/>
              </a:rPr>
              <a:t>blow to the surface of the brain</a:t>
            </a:r>
            <a:r>
              <a:rPr sz="2400" spc="-2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transmitted  through the skull leads to </a:t>
            </a:r>
            <a:r>
              <a:rPr sz="2400" dirty="0">
                <a:latin typeface="Arial Narrow"/>
                <a:cs typeface="Arial Narrow"/>
              </a:rPr>
              <a:t>rapid </a:t>
            </a:r>
            <a:r>
              <a:rPr sz="2400" spc="-10" dirty="0">
                <a:latin typeface="Arial Narrow"/>
                <a:cs typeface="Arial Narrow"/>
              </a:rPr>
              <a:t>tissue  </a:t>
            </a:r>
            <a:r>
              <a:rPr sz="2400" spc="-5" dirty="0">
                <a:latin typeface="Arial Narrow"/>
                <a:cs typeface="Arial Narrow"/>
              </a:rPr>
              <a:t>displacement </a:t>
            </a:r>
            <a:r>
              <a:rPr sz="2400" dirty="0">
                <a:latin typeface="Arial Narrow"/>
                <a:cs typeface="Arial Narrow"/>
              </a:rPr>
              <a:t>, </a:t>
            </a:r>
            <a:r>
              <a:rPr sz="2400" spc="-5" dirty="0">
                <a:latin typeface="Arial Narrow"/>
                <a:cs typeface="Arial Narrow"/>
              </a:rPr>
              <a:t>disruption of vessels </a:t>
            </a:r>
            <a:r>
              <a:rPr sz="2400" dirty="0">
                <a:latin typeface="Arial Narrow"/>
                <a:cs typeface="Arial Narrow"/>
              </a:rPr>
              <a:t>,  </a:t>
            </a:r>
            <a:r>
              <a:rPr sz="2400" spc="-5" dirty="0" smtClean="0">
                <a:latin typeface="Arial Narrow"/>
                <a:cs typeface="Arial Narrow"/>
              </a:rPr>
              <a:t>hemorrhage</a:t>
            </a:r>
            <a:r>
              <a:rPr lang="en-US" sz="2400" spc="-5" dirty="0" smtClean="0">
                <a:latin typeface="Arial Narrow"/>
                <a:cs typeface="Arial Narrow"/>
              </a:rPr>
              <a:t> and</a:t>
            </a:r>
            <a:r>
              <a:rPr sz="2400" spc="-5" dirty="0" smtClean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tissue</a:t>
            </a:r>
            <a:r>
              <a:rPr sz="2400" spc="-50" dirty="0">
                <a:latin typeface="Arial Narrow"/>
                <a:cs typeface="Arial Narrow"/>
              </a:rPr>
              <a:t> </a:t>
            </a:r>
            <a:r>
              <a:rPr sz="2400" spc="-5" dirty="0" smtClean="0">
                <a:latin typeface="Arial Narrow"/>
                <a:cs typeface="Arial Narrow"/>
              </a:rPr>
              <a:t>injury</a:t>
            </a:r>
            <a:r>
              <a:rPr lang="en-US" sz="2400" spc="-5" dirty="0" smtClean="0">
                <a:latin typeface="Arial Narrow"/>
                <a:cs typeface="Arial Narrow"/>
              </a:rPr>
              <a:t>.</a:t>
            </a:r>
          </a:p>
          <a:p>
            <a:pPr marL="527685" marR="5080" indent="-515620">
              <a:lnSpc>
                <a:spcPct val="90000"/>
              </a:lnSpc>
              <a:spcBef>
                <a:spcPts val="870"/>
              </a:spcBef>
              <a:buFontTx/>
              <a:buChar char="-"/>
              <a:tabLst>
                <a:tab pos="535305" algn="l"/>
                <a:tab pos="535940" algn="l"/>
              </a:tabLst>
            </a:pPr>
            <a:r>
              <a:rPr lang="en-US" sz="2400" dirty="0">
                <a:latin typeface="Arial Narrow"/>
                <a:cs typeface="Arial Narrow"/>
              </a:rPr>
              <a:t>Tissue injury, more on crests of gyri ± </a:t>
            </a:r>
            <a:r>
              <a:rPr lang="en-US" sz="2400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The </a:t>
            </a:r>
            <a:r>
              <a:rPr lang="en-US" sz="2400" u="heavy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crest of gyri are most susceptible than the  depth of</a:t>
            </a:r>
            <a:r>
              <a:rPr lang="en-US" sz="2400" u="heavy" spc="-2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</a:t>
            </a:r>
            <a:r>
              <a:rPr lang="en-US" sz="2400" u="heavy" spc="-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sulci</a:t>
            </a:r>
            <a:endParaRPr lang="en-US" sz="2400" dirty="0">
              <a:latin typeface="Arial Narrow"/>
              <a:cs typeface="Arial Narrow"/>
            </a:endParaRPr>
          </a:p>
          <a:p>
            <a:pPr marL="527685" marR="5080" indent="-515620">
              <a:lnSpc>
                <a:spcPct val="90000"/>
              </a:lnSpc>
              <a:spcBef>
                <a:spcPts val="870"/>
              </a:spcBef>
              <a:buChar char="-"/>
              <a:tabLst>
                <a:tab pos="535305" algn="l"/>
                <a:tab pos="535940" algn="l"/>
              </a:tabLst>
            </a:pPr>
            <a:endParaRPr lang="en-US" sz="2400" dirty="0">
              <a:latin typeface="Arial Narrow"/>
              <a:cs typeface="Arial Narrow"/>
            </a:endParaRPr>
          </a:p>
          <a:p>
            <a:pPr marL="527685" marR="5080" indent="-515620">
              <a:lnSpc>
                <a:spcPct val="90000"/>
              </a:lnSpc>
              <a:spcBef>
                <a:spcPts val="870"/>
              </a:spcBef>
              <a:buChar char="-"/>
              <a:tabLst>
                <a:tab pos="535305" algn="l"/>
                <a:tab pos="535940" algn="l"/>
              </a:tabLst>
            </a:pPr>
            <a:r>
              <a:rPr lang="en-US" sz="2400" dirty="0" err="1">
                <a:latin typeface="Arial Narrow"/>
                <a:cs typeface="Arial Narrow"/>
              </a:rPr>
              <a:t>Intraparenchymal</a:t>
            </a:r>
            <a:r>
              <a:rPr lang="en-US" sz="2400" dirty="0">
                <a:latin typeface="Arial Narrow"/>
                <a:cs typeface="Arial Narrow"/>
              </a:rPr>
              <a:t>, subarachnoid hemorrhage</a:t>
            </a:r>
          </a:p>
          <a:p>
            <a:pPr marL="527685" marR="5080" indent="-515620">
              <a:lnSpc>
                <a:spcPct val="90000"/>
              </a:lnSpc>
              <a:spcBef>
                <a:spcPts val="870"/>
              </a:spcBef>
              <a:buChar char="-"/>
              <a:tabLst>
                <a:tab pos="535305" algn="l"/>
                <a:tab pos="535940" algn="l"/>
              </a:tabLst>
            </a:pPr>
            <a:r>
              <a:rPr lang="en-US" sz="2400" dirty="0">
                <a:latin typeface="Arial Narrow"/>
                <a:cs typeface="Arial Narrow"/>
              </a:rPr>
              <a:t>Coup Contusion &amp; </a:t>
            </a:r>
            <a:r>
              <a:rPr lang="en-US" sz="2400" dirty="0" err="1">
                <a:latin typeface="Arial Narrow"/>
                <a:cs typeface="Arial Narrow"/>
              </a:rPr>
              <a:t>Contrecoup</a:t>
            </a:r>
            <a:r>
              <a:rPr lang="en-US" sz="2400" dirty="0">
                <a:latin typeface="Arial Narrow"/>
                <a:cs typeface="Arial Narrow"/>
              </a:rPr>
              <a:t> contusion</a:t>
            </a:r>
          </a:p>
          <a:p>
            <a:pPr marL="527685" marR="5080" indent="-515620">
              <a:lnSpc>
                <a:spcPct val="90000"/>
              </a:lnSpc>
              <a:spcBef>
                <a:spcPts val="870"/>
              </a:spcBef>
              <a:buChar char="-"/>
              <a:tabLst>
                <a:tab pos="535305" algn="l"/>
                <a:tab pos="535940" algn="l"/>
              </a:tabLst>
            </a:pPr>
            <a:endParaRPr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766311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287</TotalTime>
  <Words>1280</Words>
  <Application>Microsoft Office PowerPoint</Application>
  <PresentationFormat>On-screen Show (4:3)</PresentationFormat>
  <Paragraphs>232</Paragraphs>
  <Slides>52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Arial Narrow</vt:lpstr>
      <vt:lpstr>Calibri</vt:lpstr>
      <vt:lpstr>Garamond</vt:lpstr>
      <vt:lpstr>Symbol</vt:lpstr>
      <vt:lpstr>Tahoma</vt:lpstr>
      <vt:lpstr>Times New Roman</vt:lpstr>
      <vt:lpstr>Trebuchet MS</vt:lpstr>
      <vt:lpstr>Wingdings</vt:lpstr>
      <vt:lpstr>Wingdings 3</vt:lpstr>
      <vt:lpstr>Facet</vt:lpstr>
      <vt:lpstr>             CNS II  Traumatic vascular disease of the nervous system </vt:lpstr>
      <vt:lpstr> CENTRAL NERVOUS SYSTEM TRAUMA:</vt:lpstr>
      <vt:lpstr>PowerPoint Presentation</vt:lpstr>
      <vt:lpstr>A- Parenchymal injury:</vt:lpstr>
      <vt:lpstr>PowerPoint Presentation</vt:lpstr>
      <vt:lpstr>PowerPoint Presentation</vt:lpstr>
      <vt:lpstr>PowerPoint Presentation</vt:lpstr>
      <vt:lpstr>Complications</vt:lpstr>
      <vt:lpstr>Direct parenchymal injuries</vt:lpstr>
      <vt:lpstr>2- Contusions &amp; lacerations of cortex: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Early contusions at orbital gyri of  frontal lobes</vt:lpstr>
      <vt:lpstr>Old contusions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B-Traumatic vascular injuries </vt:lpstr>
      <vt:lpstr>PowerPoint Presentation</vt:lpstr>
      <vt:lpstr>PowerPoint Presentation</vt:lpstr>
      <vt:lpstr>PowerPoint Presentation</vt:lpstr>
      <vt:lpstr>PowerPoint Presentation</vt:lpstr>
      <vt:lpstr>Epidural hematoma</vt:lpstr>
      <vt:lpstr>PowerPoint Presentation</vt:lpstr>
      <vt:lpstr>2- Subdural hematoma:</vt:lpstr>
      <vt:lpstr>2- Subdural hematoma:</vt:lpstr>
      <vt:lpstr>2- Subdural hematoma:</vt:lpstr>
      <vt:lpstr>PowerPoint Presentation</vt:lpstr>
      <vt:lpstr>PowerPoint Presentation</vt:lpstr>
      <vt:lpstr>PowerPoint Presentation</vt:lpstr>
      <vt:lpstr>Morphology</vt:lpstr>
      <vt:lpstr>PowerPoint Presentation</vt:lpstr>
      <vt:lpstr>PowerPoint Presentation</vt:lpstr>
      <vt:lpstr>PowerPoint Presentation</vt:lpstr>
      <vt:lpstr>Clinically</vt:lpstr>
      <vt:lpstr>- Subdural hematomas typically become manifest  within the first 48 hours after injury.  - They are most common over the lateral aspects of  the cerebral hemispheres and may be bilateral.  - Symptomatic subdural hematomas are treated by  surgical removal of the blood and associated  reactive tissue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depend on level:</vt:lpstr>
      <vt:lpstr>Perinatal Brain Injury </vt:lpstr>
      <vt:lpstr>Secondary Complications of Trauma: </vt:lpstr>
      <vt:lpstr>            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Delo</dc:creator>
  <cp:lastModifiedBy>Windows User</cp:lastModifiedBy>
  <cp:revision>58</cp:revision>
  <dcterms:created xsi:type="dcterms:W3CDTF">2019-12-03T17:01:52Z</dcterms:created>
  <dcterms:modified xsi:type="dcterms:W3CDTF">2022-12-28T07:35:43Z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2019-12-03T00:00:00Z</vt:filetime>
  </property>
</Properties>
</file>