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4007" r:id="rId1"/>
  </p:sldMasterIdLst>
  <p:notesMasterIdLst>
    <p:notesMasterId r:id="rId21"/>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C0EB"/>
    <a:srgbClr val="F2FB9B"/>
    <a:srgbClr val="ECF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20" y="-4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DCB9763-61D3-469E-8DB0-6A07660794C8}" type="datetimeFigureOut">
              <a:rPr lang="ar-EG" smtClean="0"/>
              <a:t>27/03/1444</a:t>
            </a:fld>
            <a:endParaRPr lang="ar-E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A148A19-34F6-4E89-915C-BAF664247F7A}" type="slidenum">
              <a:rPr lang="ar-EG" smtClean="0"/>
              <a:t>‹#›</a:t>
            </a:fld>
            <a:endParaRPr lang="ar-EG"/>
          </a:p>
        </p:txBody>
      </p:sp>
    </p:spTree>
    <p:extLst>
      <p:ext uri="{BB962C8B-B14F-4D97-AF65-F5344CB8AC3E}">
        <p14:creationId xmlns:p14="http://schemas.microsoft.com/office/powerpoint/2010/main" val="254234160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6DBEBC-4EA5-40FD-B3E8-93429B5C6984}" type="datetime1">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5021622"/>
      </p:ext>
    </p:extLst>
  </p:cSld>
  <p:clrMapOvr>
    <a:masterClrMapping/>
  </p:clrMapOvr>
  <p:transition spd="slow">
    <p:fade/>
    <p:sndAc>
      <p:stSnd>
        <p:snd r:embed="rId1" name="arrow.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FA7515-5E2B-4766-8844-0833A4D3D4FA}" type="datetime1">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938625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FA7515-5E2B-4766-8844-0833A4D3D4FA}" type="datetime1">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779119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CFA7515-5E2B-4766-8844-0833A4D3D4FA}" type="datetime1">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732156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CFA7515-5E2B-4766-8844-0833A4D3D4FA}" type="datetime1">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813093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CFA7515-5E2B-4766-8844-0833A4D3D4FA}" type="datetime1">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678242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878785-6BFE-485A-8813-1AD5A4B5A2C6}" type="datetime1">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1090521"/>
      </p:ext>
    </p:extLst>
  </p:cSld>
  <p:clrMapOvr>
    <a:masterClrMapping/>
  </p:clrMapOvr>
  <p:transition spd="slow">
    <p:fade/>
    <p:sndAc>
      <p:stSnd>
        <p:snd r:embed="rId1" name="arrow.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9810C6-42BB-4085-94AD-EC5ECEF238E3}" type="datetime1">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8013307"/>
      </p:ext>
    </p:extLst>
  </p:cSld>
  <p:clrMapOvr>
    <a:masterClrMapping/>
  </p:clrMapOvr>
  <p:transition spd="slow">
    <p:fade/>
    <p:sndAc>
      <p:stSnd>
        <p:snd r:embed="rId1" name="arrow.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2589212" y="2133600"/>
            <a:ext cx="8915400" cy="3777622"/>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15D31D7-42C7-46CD-906C-677A24073EF7}" type="datetime1">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3691921"/>
      </p:ext>
    </p:extLst>
  </p:cSld>
  <p:clrMapOvr>
    <a:masterClrMapping/>
  </p:clrMapOvr>
  <p:transition spd="slow">
    <p:fade/>
    <p:sndAc>
      <p:stSnd>
        <p:snd r:embed="rId1" name="arrow.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95EA63-141B-426C-BC94-FC0572612E71}" type="datetime1">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0937620"/>
      </p:ext>
    </p:extLst>
  </p:cSld>
  <p:clrMapOvr>
    <a:masterClrMapping/>
  </p:clrMapOvr>
  <p:transition spd="slow">
    <p:fade/>
    <p:sndAc>
      <p:stSnd>
        <p:snd r:embed="rId1" name="arrow.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8C4EE3-02A1-4B27-87B6-FB701E847640}" type="datetime1">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0530883"/>
      </p:ext>
    </p:extLst>
  </p:cSld>
  <p:clrMapOvr>
    <a:masterClrMapping/>
  </p:clrMapOvr>
  <p:transition spd="slow">
    <p:fade/>
    <p:sndAc>
      <p:stSnd>
        <p:snd r:embed="rId1" name="arrow.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E6C3E1-5062-4494-9906-B09F70385BCA}" type="datetime1">
              <a:rPr lang="en-US" smtClean="0"/>
              <a:t>10/22/2022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2772683"/>
      </p:ext>
    </p:extLst>
  </p:cSld>
  <p:clrMapOvr>
    <a:masterClrMapping/>
  </p:clrMapOvr>
  <p:transition spd="slow">
    <p:fade/>
    <p:sndAc>
      <p:stSnd>
        <p:snd r:embed="rId1" name="arrow.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1B7B9D-6B4A-4ABA-AD17-DC60099562F0}" type="datetime1">
              <a:rPr lang="en-US" smtClean="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6546743"/>
      </p:ext>
    </p:extLst>
  </p:cSld>
  <p:clrMapOvr>
    <a:masterClrMapping/>
  </p:clrMapOvr>
  <p:transition spd="slow">
    <p:fade/>
    <p:sndAc>
      <p:stSnd>
        <p:snd r:embed="rId1" name="arrow.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EAF43-6ED8-4419-9206-2A68F57929CA}" type="datetime1">
              <a:rPr lang="en-US" smtClean="0"/>
              <a:t>10/22/2022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2332105"/>
      </p:ext>
    </p:extLst>
  </p:cSld>
  <p:clrMapOvr>
    <a:masterClrMapping/>
  </p:clrMapOvr>
  <p:transition spd="slow">
    <p:fade/>
    <p:sndAc>
      <p:stSnd>
        <p:snd r:embed="rId1" name="arrow.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75A113-9A7B-4EF2-A3C5-1EA78371070D}" type="datetime1">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807268"/>
      </p:ext>
    </p:extLst>
  </p:cSld>
  <p:clrMapOvr>
    <a:masterClrMapping/>
  </p:clrMapOvr>
  <p:transition spd="slow">
    <p:fade/>
    <p:sndAc>
      <p:stSnd>
        <p:snd r:embed="rId1" name="arrow.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D224F4-7D24-42F8-B16D-0ED0A108B9C4}" type="datetime1">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807183"/>
      </p:ext>
    </p:extLst>
  </p:cSld>
  <p:clrMapOvr>
    <a:masterClrMapping/>
  </p:clrMapOvr>
  <p:transition spd="slow">
    <p:fade/>
    <p:sndAc>
      <p:stSnd>
        <p:snd r:embed="rId1" name="arrow.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audio" Target="../media/audio1.wav"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CFA7515-5E2B-4766-8844-0833A4D3D4FA}" type="datetime1">
              <a:rPr lang="en-US" smtClean="0"/>
              <a:t>10/22/2022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5837513"/>
      </p:ext>
    </p:extLst>
  </p:cSld>
  <p:clrMap bg1="dk1" tx1="lt1" bg2="dk2" tx2="lt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Lst>
  <p:transition spd="slow">
    <p:fade/>
    <p:sndAc>
      <p:stSnd>
        <p:snd r:embed="rId18" name="arrow.wav"/>
      </p:stSnd>
    </p:sndAc>
  </p:transition>
  <p:hf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2.jpg"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audio" Target="../media/audio1.wav"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611" y="322237"/>
            <a:ext cx="11757660" cy="2069143"/>
          </a:xfrm>
        </p:spPr>
        <p:txBody>
          <a:bodyPr>
            <a:noAutofit/>
          </a:bodyPr>
          <a:lstStyle/>
          <a:p>
            <a:pPr algn="ctr"/>
            <a:r>
              <a:rPr lang="en-US" sz="8000" b="1" dirty="0">
                <a:solidFill>
                  <a:schemeClr val="bg1"/>
                </a:solidFill>
                <a:latin typeface="Times New Roman" panose="02020603050405020304" pitchFamily="18" charset="0"/>
                <a:cs typeface="Times New Roman" panose="02020603050405020304" pitchFamily="18" charset="0"/>
              </a:rPr>
              <a:t>General Pharmacology</a:t>
            </a:r>
            <a:endParaRPr lang="ar-EG" sz="8000" dirty="0">
              <a:solidFill>
                <a:schemeClr val="bg1"/>
              </a:solidFill>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a:xfrm>
            <a:off x="2589213" y="3254189"/>
            <a:ext cx="8915399" cy="2649474"/>
          </a:xfrm>
        </p:spPr>
        <p:txBody>
          <a:bodyPr>
            <a:normAutofit/>
          </a:bodyPr>
          <a:lstStyle/>
          <a:p>
            <a:pPr marL="285750" indent="-285750" rtl="0">
              <a:buFont typeface="Wingdings" panose="05000000000000000000" pitchFamily="2" charset="2"/>
              <a:buChar char="Ø"/>
            </a:pPr>
            <a:r>
              <a:rPr lang="en-US" sz="4400" b="1" dirty="0">
                <a:solidFill>
                  <a:schemeClr val="bg1"/>
                </a:solidFill>
                <a:latin typeface="Times New Roman" panose="02020603050405020304" pitchFamily="18" charset="0"/>
                <a:cs typeface="Times New Roman" panose="02020603050405020304" pitchFamily="18" charset="0"/>
              </a:rPr>
              <a:t>Pharmacokinetics</a:t>
            </a:r>
          </a:p>
          <a:p>
            <a:pPr marL="285750" indent="-285750" rtl="0">
              <a:buFont typeface="Wingdings" panose="05000000000000000000" pitchFamily="2" charset="2"/>
              <a:buChar char="Ø"/>
            </a:pPr>
            <a:r>
              <a:rPr lang="en-US" sz="4400" b="1" dirty="0">
                <a:solidFill>
                  <a:schemeClr val="bg1"/>
                </a:solidFill>
                <a:latin typeface="Times New Roman" panose="02020603050405020304" pitchFamily="18" charset="0"/>
                <a:cs typeface="Times New Roman" panose="02020603050405020304" pitchFamily="18" charset="0"/>
              </a:rPr>
              <a:t>Pharmacodynamics</a:t>
            </a:r>
          </a:p>
          <a:p>
            <a:pPr marL="285750" indent="-285750" rtl="0">
              <a:buFont typeface="Wingdings" panose="05000000000000000000" pitchFamily="2" charset="2"/>
              <a:buChar char="Ø"/>
            </a:pPr>
            <a:r>
              <a:rPr lang="en-US" sz="4400" b="1" dirty="0">
                <a:solidFill>
                  <a:schemeClr val="bg1"/>
                </a:solidFill>
                <a:latin typeface="Times New Roman" panose="02020603050405020304" pitchFamily="18" charset="0"/>
                <a:cs typeface="Times New Roman" panose="02020603050405020304" pitchFamily="18" charset="0"/>
              </a:rPr>
              <a:t>Drug-drug interactions</a:t>
            </a:r>
            <a:endParaRPr lang="ar-EG" sz="4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671042"/>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fade">
                                      <p:cBhvr>
                                        <p:cTn id="30" dur="5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6412" y="94130"/>
            <a:ext cx="10645588" cy="6763870"/>
          </a:xfrm>
        </p:spPr>
        <p:txBody>
          <a:bodyPr>
            <a:noAutofit/>
          </a:bodyPr>
          <a:lstStyle/>
          <a:p>
            <a:pPr marL="0" indent="0" algn="l" rtl="0">
              <a:lnSpc>
                <a:spcPct val="90000"/>
              </a:lnSpc>
              <a:buNone/>
            </a:pPr>
            <a:r>
              <a:rPr lang="en-US" sz="2800" b="1" u="sng" dirty="0">
                <a:solidFill>
                  <a:schemeClr val="bg1"/>
                </a:solidFill>
              </a:rPr>
              <a:t>Blood –brain barrier (BBB)</a:t>
            </a:r>
            <a:r>
              <a:rPr lang="en-US" sz="2800" b="1" dirty="0">
                <a:solidFill>
                  <a:schemeClr val="bg1"/>
                </a:solidFill>
              </a:rPr>
              <a:t>:  </a:t>
            </a:r>
            <a:r>
              <a:rPr lang="en-US" sz="2800" dirty="0">
                <a:solidFill>
                  <a:schemeClr val="bg1"/>
                </a:solidFill>
              </a:rPr>
              <a:t>(brain capillary endothelium with tight inter-cellular pores &amp; adjacent glial tissues).</a:t>
            </a:r>
          </a:p>
          <a:p>
            <a:pPr lvl="0" algn="l" rtl="0">
              <a:lnSpc>
                <a:spcPct val="90000"/>
              </a:lnSpc>
            </a:pPr>
            <a:r>
              <a:rPr lang="en-US" sz="2800" dirty="0">
                <a:solidFill>
                  <a:schemeClr val="bg1"/>
                </a:solidFill>
              </a:rPr>
              <a:t>Only lipid-soluble &amp; non-ionized drugs can pass blood-brain barrier.</a:t>
            </a:r>
          </a:p>
          <a:p>
            <a:pPr lvl="0" algn="l" rtl="0">
              <a:lnSpc>
                <a:spcPct val="90000"/>
              </a:lnSpc>
            </a:pPr>
            <a:r>
              <a:rPr lang="en-US" sz="2800" dirty="0">
                <a:solidFill>
                  <a:schemeClr val="bg1"/>
                </a:solidFill>
              </a:rPr>
              <a:t>Inflammation (meningitis) increases permeability of BBB (The concentration of penicillins &amp; cephalosporins in the CSF of normal subjects is 0.5 -1 % of plasma level, this could increase up to 5% in case of meningitis).</a:t>
            </a:r>
          </a:p>
          <a:p>
            <a:pPr marL="0" indent="0" algn="l" rtl="0">
              <a:lnSpc>
                <a:spcPct val="90000"/>
              </a:lnSpc>
              <a:buNone/>
            </a:pPr>
            <a:r>
              <a:rPr lang="en-US" sz="2800" b="1" dirty="0">
                <a:solidFill>
                  <a:schemeClr val="bg1"/>
                </a:solidFill>
              </a:rPr>
              <a:t> </a:t>
            </a:r>
            <a:r>
              <a:rPr lang="en-US" sz="2800" b="1" u="sng" dirty="0">
                <a:solidFill>
                  <a:schemeClr val="bg1"/>
                </a:solidFill>
              </a:rPr>
              <a:t>Placental barrier</a:t>
            </a:r>
            <a:r>
              <a:rPr lang="en-US" sz="2800" b="1" dirty="0">
                <a:solidFill>
                  <a:schemeClr val="bg1"/>
                </a:solidFill>
              </a:rPr>
              <a:t>:</a:t>
            </a:r>
            <a:r>
              <a:rPr lang="en-US" sz="2800" dirty="0">
                <a:solidFill>
                  <a:schemeClr val="bg1"/>
                </a:solidFill>
              </a:rPr>
              <a:t> Drugs that pass placental barrier may cause:</a:t>
            </a:r>
          </a:p>
          <a:p>
            <a:pPr lvl="0" algn="l" rtl="0">
              <a:lnSpc>
                <a:spcPct val="90000"/>
              </a:lnSpc>
            </a:pPr>
            <a:r>
              <a:rPr lang="en-US" sz="2800" i="1" dirty="0">
                <a:solidFill>
                  <a:schemeClr val="bg1"/>
                </a:solidFill>
              </a:rPr>
              <a:t>During pregnancy</a:t>
            </a:r>
            <a:r>
              <a:rPr lang="en-US" sz="2800" dirty="0">
                <a:solidFill>
                  <a:schemeClr val="bg1"/>
                </a:solidFill>
              </a:rPr>
              <a:t>        Teratogenicity, embryotoxicity</a:t>
            </a:r>
          </a:p>
          <a:p>
            <a:pPr lvl="0" algn="l" rtl="0">
              <a:lnSpc>
                <a:spcPct val="90000"/>
              </a:lnSpc>
            </a:pPr>
            <a:r>
              <a:rPr lang="en-US" sz="2800" i="1" dirty="0">
                <a:solidFill>
                  <a:schemeClr val="bg1"/>
                </a:solidFill>
              </a:rPr>
              <a:t>During labor             </a:t>
            </a:r>
            <a:r>
              <a:rPr lang="en-US" sz="2800" dirty="0">
                <a:solidFill>
                  <a:schemeClr val="bg1"/>
                </a:solidFill>
              </a:rPr>
              <a:t>Neonatal asphyxia ,neonatal jaundice (Kernicterus)</a:t>
            </a:r>
          </a:p>
          <a:p>
            <a:pPr marL="0" indent="0" algn="l" rtl="0">
              <a:lnSpc>
                <a:spcPct val="90000"/>
              </a:lnSpc>
              <a:buNone/>
            </a:pPr>
            <a:r>
              <a:rPr lang="en-US" sz="2800" b="1" u="sng" dirty="0">
                <a:solidFill>
                  <a:schemeClr val="bg1"/>
                </a:solidFill>
              </a:rPr>
              <a:t>Redistribution</a:t>
            </a:r>
            <a:r>
              <a:rPr lang="en-US" sz="2800" u="sng" dirty="0">
                <a:solidFill>
                  <a:schemeClr val="bg1"/>
                </a:solidFill>
              </a:rPr>
              <a:t>:</a:t>
            </a:r>
            <a:endParaRPr lang="en-US" sz="2800" dirty="0">
              <a:solidFill>
                <a:schemeClr val="bg1"/>
              </a:solidFill>
            </a:endParaRPr>
          </a:p>
          <a:p>
            <a:pPr lvl="0" algn="l" rtl="0">
              <a:lnSpc>
                <a:spcPct val="90000"/>
              </a:lnSpc>
            </a:pPr>
            <a:r>
              <a:rPr lang="en-US" sz="2800" dirty="0">
                <a:solidFill>
                  <a:schemeClr val="bg1"/>
                </a:solidFill>
              </a:rPr>
              <a:t>Occurs with highly lipid-soluble drugs as thiopental. After initial distribution to CNS, thiopental redistributes to less perfused tissues e.g. skeletal muscle and fat, ending its action.</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5" name="Right Arrow 4"/>
          <p:cNvSpPr/>
          <p:nvPr/>
        </p:nvSpPr>
        <p:spPr>
          <a:xfrm flipV="1">
            <a:off x="4767541" y="3900473"/>
            <a:ext cx="328893" cy="7076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dirty="0"/>
          </a:p>
        </p:txBody>
      </p:sp>
      <p:sp>
        <p:nvSpPr>
          <p:cNvPr id="6" name="Right Arrow 5"/>
          <p:cNvSpPr/>
          <p:nvPr/>
        </p:nvSpPr>
        <p:spPr>
          <a:xfrm flipV="1">
            <a:off x="4229659" y="4411461"/>
            <a:ext cx="328893" cy="7076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a:p>
        </p:txBody>
      </p:sp>
    </p:spTree>
    <p:extLst>
      <p:ext uri="{BB962C8B-B14F-4D97-AF65-F5344CB8AC3E}">
        <p14:creationId xmlns:p14="http://schemas.microsoft.com/office/powerpoint/2010/main" val="3418938231"/>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6412" y="94130"/>
            <a:ext cx="10645588" cy="6763870"/>
          </a:xfrm>
        </p:spPr>
        <p:txBody>
          <a:bodyPr>
            <a:noAutofit/>
          </a:bodyPr>
          <a:lstStyle/>
          <a:p>
            <a:pPr lvl="0" algn="l" rtl="0">
              <a:lnSpc>
                <a:spcPct val="90000"/>
              </a:lnSpc>
            </a:pPr>
            <a:r>
              <a:rPr lang="en-US" sz="2800" i="1" dirty="0">
                <a:solidFill>
                  <a:schemeClr val="bg1"/>
                </a:solidFill>
              </a:rPr>
              <a:t>Importance</a:t>
            </a:r>
            <a:r>
              <a:rPr lang="en-US" sz="2800" dirty="0">
                <a:solidFill>
                  <a:schemeClr val="bg1"/>
                </a:solidFill>
              </a:rPr>
              <a:t>: repeated administration            Tissue saturation          CNS accumulation         Toxicity. </a:t>
            </a:r>
          </a:p>
          <a:p>
            <a:pPr marL="0" lvl="0" indent="0" algn="l" rtl="0">
              <a:lnSpc>
                <a:spcPct val="90000"/>
              </a:lnSpc>
              <a:buNone/>
            </a:pPr>
            <a:endParaRPr lang="en-US" sz="2400" dirty="0">
              <a:solidFill>
                <a:schemeClr val="bg1"/>
              </a:solidFill>
            </a:endParaRPr>
          </a:p>
          <a:p>
            <a:pPr marL="0" indent="0" algn="ctr" rtl="0">
              <a:buNone/>
            </a:pPr>
            <a:r>
              <a:rPr lang="en-US" sz="2800" b="1" u="sng" dirty="0">
                <a:solidFill>
                  <a:schemeClr val="bg1"/>
                </a:solidFill>
              </a:rPr>
              <a:t>VOLUME OF DISTRIBUTION (Vd)</a:t>
            </a:r>
            <a:endParaRPr lang="en-US" sz="2800" dirty="0">
              <a:solidFill>
                <a:schemeClr val="bg1"/>
              </a:solidFill>
            </a:endParaRPr>
          </a:p>
          <a:p>
            <a:pPr algn="l" rtl="0"/>
            <a:r>
              <a:rPr lang="en-US" sz="2800" dirty="0">
                <a:solidFill>
                  <a:schemeClr val="bg1"/>
                </a:solidFill>
              </a:rPr>
              <a:t>It is a theoretical expression, defined as the</a:t>
            </a:r>
            <a:br>
              <a:rPr lang="en-US" sz="2800" dirty="0">
                <a:solidFill>
                  <a:schemeClr val="bg1"/>
                </a:solidFill>
              </a:rPr>
            </a:br>
            <a:r>
              <a:rPr lang="en-US" sz="2800" dirty="0">
                <a:solidFill>
                  <a:schemeClr val="bg1"/>
                </a:solidFill>
              </a:rPr>
              <a:t>apparent volume that would accommodate</a:t>
            </a:r>
            <a:br>
              <a:rPr lang="en-US" sz="2800" dirty="0">
                <a:solidFill>
                  <a:schemeClr val="bg1"/>
                </a:solidFill>
              </a:rPr>
            </a:br>
            <a:r>
              <a:rPr lang="en-US" sz="2800" dirty="0">
                <a:solidFill>
                  <a:schemeClr val="bg1"/>
                </a:solidFill>
              </a:rPr>
              <a:t>the entire amount of the drug in the body in</a:t>
            </a:r>
            <a:br>
              <a:rPr lang="en-US" sz="2800" dirty="0">
                <a:solidFill>
                  <a:schemeClr val="bg1"/>
                </a:solidFill>
              </a:rPr>
            </a:br>
            <a:r>
              <a:rPr lang="en-US" sz="2800" dirty="0">
                <a:solidFill>
                  <a:schemeClr val="bg1"/>
                </a:solidFill>
              </a:rPr>
              <a:t>a concentration equal to that of plasma.</a:t>
            </a:r>
          </a:p>
          <a:p>
            <a:pPr marL="0" indent="0" algn="l" rtl="0">
              <a:lnSpc>
                <a:spcPct val="90000"/>
              </a:lnSpc>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
        <p:nvSpPr>
          <p:cNvPr id="5" name="Right Arrow 4"/>
          <p:cNvSpPr/>
          <p:nvPr/>
        </p:nvSpPr>
        <p:spPr>
          <a:xfrm flipV="1">
            <a:off x="7497293" y="295392"/>
            <a:ext cx="328893" cy="7076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a:p>
        </p:txBody>
      </p:sp>
      <p:sp>
        <p:nvSpPr>
          <p:cNvPr id="6" name="Right Arrow 5"/>
          <p:cNvSpPr/>
          <p:nvPr/>
        </p:nvSpPr>
        <p:spPr>
          <a:xfrm flipV="1">
            <a:off x="10885953" y="286297"/>
            <a:ext cx="328893" cy="7076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a:p>
        </p:txBody>
      </p:sp>
      <p:sp>
        <p:nvSpPr>
          <p:cNvPr id="7" name="Right Arrow 6"/>
          <p:cNvSpPr/>
          <p:nvPr/>
        </p:nvSpPr>
        <p:spPr>
          <a:xfrm flipV="1">
            <a:off x="4955801" y="730051"/>
            <a:ext cx="328893" cy="70762"/>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a:p>
        </p:txBody>
      </p:sp>
      <p:sp>
        <p:nvSpPr>
          <p:cNvPr id="11" name="Text Box 25"/>
          <p:cNvSpPr txBox="1"/>
          <p:nvPr/>
        </p:nvSpPr>
        <p:spPr>
          <a:xfrm>
            <a:off x="3055973" y="4140323"/>
            <a:ext cx="7257921" cy="1251948"/>
          </a:xfrm>
          <a:prstGeom prst="rect">
            <a:avLst/>
          </a:prstGeom>
          <a:noFill/>
          <a:ln w="3810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ctr" rtl="0">
              <a:lnSpc>
                <a:spcPct val="115000"/>
              </a:lnSpc>
              <a:spcAft>
                <a:spcPts val="1000"/>
              </a:spcAft>
              <a:tabLst>
                <a:tab pos="2247900" algn="l"/>
              </a:tabLst>
            </a:pPr>
            <a:r>
              <a:rPr lang="en-US" sz="3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a:t>
            </a:r>
            <a:r>
              <a:rPr lang="en-US" sz="3200" b="1" baseline="-25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 =         </a:t>
            </a:r>
            <a:r>
              <a:rPr lang="en-US" sz="3200"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Amount of the drug in the body</a:t>
            </a:r>
            <a:r>
              <a:rPr lang="en-US" b="1" u="sng"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baseline="30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ctr" rtl="0">
              <a:lnSpc>
                <a:spcPct val="115000"/>
              </a:lnSpc>
              <a:spcAft>
                <a:spcPts val="1000"/>
              </a:spcAft>
              <a:tabLst>
                <a:tab pos="2247900" algn="l"/>
              </a:tabLst>
            </a:pPr>
            <a:r>
              <a:rPr lang="en-US" sz="3200" b="1" baseline="30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Plasma concentration</a:t>
            </a:r>
            <a:endParaRPr lang="en-US"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rtl="1">
              <a:lnSpc>
                <a:spcPct val="115000"/>
              </a:lnSpc>
              <a:spcAft>
                <a:spcPts val="1000"/>
              </a:spcAft>
            </a:pPr>
            <a:r>
              <a:rPr lang="en-US" sz="3200" b="1" baseline="-25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13" name="Straight Connector 12"/>
          <p:cNvCxnSpPr/>
          <p:nvPr/>
        </p:nvCxnSpPr>
        <p:spPr>
          <a:xfrm>
            <a:off x="5284694" y="4746811"/>
            <a:ext cx="4262718"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1739250"/>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6412" y="94130"/>
            <a:ext cx="10645588" cy="6763870"/>
          </a:xfrm>
        </p:spPr>
        <p:txBody>
          <a:bodyPr>
            <a:noAutofit/>
          </a:bodyPr>
          <a:lstStyle/>
          <a:p>
            <a:pPr marL="0" indent="0" algn="ctr" rtl="0">
              <a:buNone/>
            </a:pPr>
            <a:r>
              <a:rPr lang="en-US" sz="2800" b="1" u="sng" dirty="0">
                <a:solidFill>
                  <a:schemeClr val="bg1"/>
                </a:solidFill>
              </a:rPr>
              <a:t>Factors affecting distribution of drugs:</a:t>
            </a:r>
            <a:endParaRPr lang="en-US" sz="2800" b="1" dirty="0">
              <a:solidFill>
                <a:schemeClr val="bg1"/>
              </a:solidFill>
            </a:endParaRPr>
          </a:p>
          <a:p>
            <a:pPr marL="514350" lvl="0" indent="-514350" algn="l" rtl="0">
              <a:buFont typeface="+mj-lt"/>
              <a:buAutoNum type="arabicPeriod"/>
            </a:pPr>
            <a:r>
              <a:rPr lang="en-US" sz="2800" dirty="0">
                <a:solidFill>
                  <a:schemeClr val="bg1"/>
                </a:solidFill>
              </a:rPr>
              <a:t>Blood flow (perfusion): Amount of drug delivered to particular organ depends on the blood flow to that organ (    Blood flow           distribution)</a:t>
            </a:r>
          </a:p>
          <a:p>
            <a:pPr marL="514350" lvl="0" indent="-514350" algn="l" rtl="0">
              <a:buFont typeface="+mj-lt"/>
              <a:buAutoNum type="arabicPeriod"/>
            </a:pPr>
            <a:r>
              <a:rPr lang="en-US" sz="2800" dirty="0">
                <a:solidFill>
                  <a:schemeClr val="bg1"/>
                </a:solidFill>
              </a:rPr>
              <a:t>Lipophilicity (diffusion): The ability of the drug to diffuse across cell membranes depends on its lipophilicity (     lipophilicity           distribution)</a:t>
            </a:r>
          </a:p>
          <a:p>
            <a:pPr marL="0" lvl="0" indent="0" algn="l" rtl="0">
              <a:buNone/>
            </a:pPr>
            <a:r>
              <a:rPr lang="en-US" sz="2800" dirty="0">
                <a:solidFill>
                  <a:schemeClr val="bg1"/>
                </a:solidFill>
              </a:rPr>
              <a:t>                   </a:t>
            </a:r>
          </a:p>
          <a:p>
            <a:pPr marL="0" indent="0" algn="l" rtl="0">
              <a:buNone/>
            </a:pPr>
            <a:r>
              <a:rPr lang="en-US" sz="2800" dirty="0">
                <a:solidFill>
                  <a:schemeClr val="bg1"/>
                </a:solidFill>
              </a:rPr>
              <a:t>  </a:t>
            </a:r>
            <a:r>
              <a:rPr lang="en-US" sz="2800" u="sng" dirty="0">
                <a:solidFill>
                  <a:schemeClr val="bg1"/>
                </a:solidFill>
              </a:rPr>
              <a:t>Characteristic of Lipophilic drug:</a:t>
            </a:r>
            <a:endParaRPr lang="en-US" sz="2800" dirty="0">
              <a:solidFill>
                <a:schemeClr val="bg1"/>
              </a:solidFill>
            </a:endParaRPr>
          </a:p>
          <a:p>
            <a:pPr marL="514350" lvl="0" indent="-514350" algn="l" rtl="0">
              <a:buFont typeface="+mj-lt"/>
              <a:buAutoNum type="arabicPeriod"/>
            </a:pPr>
            <a:r>
              <a:rPr lang="en-US" sz="2800" dirty="0">
                <a:solidFill>
                  <a:schemeClr val="bg1"/>
                </a:solidFill>
              </a:rPr>
              <a:t>Well- absorbed orally.</a:t>
            </a:r>
          </a:p>
          <a:p>
            <a:pPr marL="514350" lvl="0" indent="-514350" algn="l" rtl="0">
              <a:buFont typeface="+mj-lt"/>
              <a:buAutoNum type="arabicPeriod"/>
            </a:pPr>
            <a:r>
              <a:rPr lang="en-US" sz="2800" dirty="0">
                <a:solidFill>
                  <a:schemeClr val="bg1"/>
                </a:solidFill>
              </a:rPr>
              <a:t>Usually subjected to hepatic 1</a:t>
            </a:r>
            <a:r>
              <a:rPr lang="en-US" sz="2800" baseline="30000" dirty="0">
                <a:solidFill>
                  <a:schemeClr val="bg1"/>
                </a:solidFill>
              </a:rPr>
              <a:t>st</a:t>
            </a:r>
            <a:r>
              <a:rPr lang="en-US" sz="2800" dirty="0">
                <a:solidFill>
                  <a:schemeClr val="bg1"/>
                </a:solidFill>
              </a:rPr>
              <a:t> pass effect.  </a:t>
            </a:r>
          </a:p>
          <a:p>
            <a:pPr marL="514350" lvl="0" indent="-514350" algn="l" rtl="0">
              <a:buFont typeface="+mj-lt"/>
              <a:buAutoNum type="arabicPeriod"/>
            </a:pPr>
            <a:r>
              <a:rPr lang="en-US" sz="2800" dirty="0">
                <a:solidFill>
                  <a:schemeClr val="bg1"/>
                </a:solidFill>
              </a:rPr>
              <a:t>Eliminated mainly by liver (hepatic elimination).</a:t>
            </a:r>
          </a:p>
          <a:p>
            <a:pPr marL="514350" lvl="0" indent="-514350" algn="l" rtl="0">
              <a:buFont typeface="+mj-lt"/>
              <a:buAutoNum type="arabicPeriod"/>
            </a:pPr>
            <a:r>
              <a:rPr lang="en-US" sz="2800" dirty="0">
                <a:solidFill>
                  <a:schemeClr val="bg1"/>
                </a:solidFill>
              </a:rPr>
              <a:t>Crosses blood-brain, and placental barriers. </a:t>
            </a:r>
          </a:p>
          <a:p>
            <a:pPr marL="0" indent="0" algn="l" rtl="0">
              <a:lnSpc>
                <a:spcPct val="90000"/>
              </a:lnSpc>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
        <p:nvSpPr>
          <p:cNvPr id="10" name="Up Arrow 9"/>
          <p:cNvSpPr/>
          <p:nvPr/>
        </p:nvSpPr>
        <p:spPr>
          <a:xfrm>
            <a:off x="8165446" y="2677337"/>
            <a:ext cx="85725" cy="171450"/>
          </a:xfrm>
          <a:prstGeom prst="up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a:p>
        </p:txBody>
      </p:sp>
      <p:sp>
        <p:nvSpPr>
          <p:cNvPr id="11" name="Up Arrow 10"/>
          <p:cNvSpPr/>
          <p:nvPr/>
        </p:nvSpPr>
        <p:spPr>
          <a:xfrm>
            <a:off x="10719616" y="2720200"/>
            <a:ext cx="85725" cy="171450"/>
          </a:xfrm>
          <a:prstGeom prst="up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a:p>
        </p:txBody>
      </p:sp>
      <p:sp>
        <p:nvSpPr>
          <p:cNvPr id="12" name="Up Arrow 11"/>
          <p:cNvSpPr/>
          <p:nvPr/>
        </p:nvSpPr>
        <p:spPr>
          <a:xfrm rot="5400000">
            <a:off x="10399058" y="2720200"/>
            <a:ext cx="85725" cy="171450"/>
          </a:xfrm>
          <a:prstGeom prst="up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ar-SA"/>
          </a:p>
        </p:txBody>
      </p:sp>
      <p:sp>
        <p:nvSpPr>
          <p:cNvPr id="2" name="Rectangle 1"/>
          <p:cNvSpPr/>
          <p:nvPr/>
        </p:nvSpPr>
        <p:spPr>
          <a:xfrm>
            <a:off x="1519518" y="4007223"/>
            <a:ext cx="8135470" cy="275664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extLst>
      <p:ext uri="{BB962C8B-B14F-4D97-AF65-F5344CB8AC3E}">
        <p14:creationId xmlns:p14="http://schemas.microsoft.com/office/powerpoint/2010/main" val="1693994707"/>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6412" y="94130"/>
            <a:ext cx="10645588" cy="6763870"/>
          </a:xfrm>
        </p:spPr>
        <p:txBody>
          <a:bodyPr>
            <a:noAutofit/>
          </a:bodyPr>
          <a:lstStyle/>
          <a:p>
            <a:pPr marL="514350" lvl="0" indent="-514350" algn="l" rtl="0">
              <a:buFont typeface="+mj-lt"/>
              <a:buAutoNum type="arabicPeriod" startAt="3"/>
            </a:pPr>
            <a:r>
              <a:rPr lang="en-US" sz="2800" b="1" dirty="0">
                <a:solidFill>
                  <a:schemeClr val="bg1"/>
                </a:solidFill>
              </a:rPr>
              <a:t>Plasma protein binding (PPB): </a:t>
            </a:r>
            <a:r>
              <a:rPr lang="en-US" sz="2800" dirty="0">
                <a:solidFill>
                  <a:schemeClr val="bg1"/>
                </a:solidFill>
              </a:rPr>
              <a:t>Drug in blood exists in two forms: </a:t>
            </a:r>
          </a:p>
          <a:p>
            <a:pPr lvl="0" algn="l" rtl="0"/>
            <a:r>
              <a:rPr lang="en-US" sz="2800" b="1" dirty="0">
                <a:solidFill>
                  <a:schemeClr val="bg1"/>
                </a:solidFill>
              </a:rPr>
              <a:t>PP bound form:  </a:t>
            </a:r>
            <a:r>
              <a:rPr lang="en-US" sz="2800" dirty="0">
                <a:solidFill>
                  <a:schemeClr val="bg1"/>
                </a:solidFill>
              </a:rPr>
              <a:t>inactive, non-diffusible and cannot be metabolized or excreted.</a:t>
            </a:r>
          </a:p>
          <a:p>
            <a:pPr lvl="0" algn="l" rtl="0"/>
            <a:r>
              <a:rPr lang="en-US" sz="2800" b="1" dirty="0">
                <a:solidFill>
                  <a:schemeClr val="bg1"/>
                </a:solidFill>
              </a:rPr>
              <a:t>Free form: </a:t>
            </a:r>
            <a:r>
              <a:rPr lang="en-US" sz="2800" dirty="0">
                <a:solidFill>
                  <a:schemeClr val="bg1"/>
                </a:solidFill>
              </a:rPr>
              <a:t>active, diffusible and can be metabolized or excreted.</a:t>
            </a:r>
          </a:p>
          <a:p>
            <a:pPr lvl="0" algn="l" rtl="0"/>
            <a:r>
              <a:rPr lang="en-US" sz="2800" dirty="0">
                <a:solidFill>
                  <a:schemeClr val="bg1"/>
                </a:solidFill>
              </a:rPr>
              <a:t>The two forms exist in equilibrium, when fraction of the free form is metabolized or excreted similar fraction is released from plasma protein binding sites.</a:t>
            </a:r>
          </a:p>
          <a:p>
            <a:pPr marL="0" indent="0" algn="l" rtl="0">
              <a:buNone/>
            </a:pPr>
            <a:r>
              <a:rPr lang="en-US" sz="2800" b="1" u="sng" dirty="0">
                <a:solidFill>
                  <a:schemeClr val="bg1"/>
                </a:solidFill>
              </a:rPr>
              <a:t>      Characteristics of drug with high PP binding:</a:t>
            </a:r>
          </a:p>
          <a:p>
            <a:pPr lvl="1" algn="l" rtl="0"/>
            <a:r>
              <a:rPr lang="en-US" sz="2800" dirty="0">
                <a:solidFill>
                  <a:schemeClr val="bg1"/>
                </a:solidFill>
              </a:rPr>
              <a:t>PP bound fraction cannot be eliminated and acts as reservoir.</a:t>
            </a:r>
          </a:p>
          <a:p>
            <a:pPr lvl="1" algn="l" rtl="0"/>
            <a:r>
              <a:rPr lang="en-US" sz="2800" dirty="0">
                <a:solidFill>
                  <a:schemeClr val="bg1"/>
                </a:solidFill>
              </a:rPr>
              <a:t>Because the plasma protein binding sites are limited, drugs which bind to albumin can displace each other leading to clinically significant interactions.</a:t>
            </a:r>
          </a:p>
          <a:p>
            <a:pPr marL="0" indent="0" algn="l" rtl="0">
              <a:lnSpc>
                <a:spcPct val="90000"/>
              </a:lnSpc>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
        <p:nvSpPr>
          <p:cNvPr id="7" name="Rectangle 6"/>
          <p:cNvSpPr/>
          <p:nvPr/>
        </p:nvSpPr>
        <p:spPr>
          <a:xfrm>
            <a:off x="1519518" y="3617260"/>
            <a:ext cx="10448364" cy="275664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extLst>
      <p:ext uri="{BB962C8B-B14F-4D97-AF65-F5344CB8AC3E}">
        <p14:creationId xmlns:p14="http://schemas.microsoft.com/office/powerpoint/2010/main" val="3131793589"/>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1579" y="94130"/>
            <a:ext cx="10880421" cy="6763870"/>
          </a:xfrm>
        </p:spPr>
        <p:txBody>
          <a:bodyPr>
            <a:noAutofit/>
          </a:bodyPr>
          <a:lstStyle/>
          <a:p>
            <a:pPr marL="457200" lvl="1" indent="-457200" algn="l" rtl="0">
              <a:lnSpc>
                <a:spcPct val="90000"/>
              </a:lnSpc>
            </a:pPr>
            <a:endParaRPr lang="en-US" sz="2800" dirty="0">
              <a:solidFill>
                <a:schemeClr val="bg1"/>
              </a:solidFill>
            </a:endParaRPr>
          </a:p>
          <a:p>
            <a:pPr marL="457200" lvl="1" indent="-457200" algn="l" rtl="0">
              <a:lnSpc>
                <a:spcPct val="90000"/>
              </a:lnSpc>
            </a:pPr>
            <a:r>
              <a:rPr lang="en-US" sz="2800" dirty="0">
                <a:solidFill>
                  <a:schemeClr val="bg1"/>
                </a:solidFill>
              </a:rPr>
              <a:t>Aspirin and other drugs (e.g. amiodarone) displace warfarin from its </a:t>
            </a:r>
            <a:br>
              <a:rPr lang="en-US" sz="2800" dirty="0">
                <a:solidFill>
                  <a:schemeClr val="bg1"/>
                </a:solidFill>
              </a:rPr>
            </a:br>
            <a:r>
              <a:rPr lang="en-US" sz="2800" dirty="0">
                <a:solidFill>
                  <a:schemeClr val="bg1"/>
                </a:solidFill>
              </a:rPr>
              <a:t>PP binding sites. Since warfarin has a small free fraction (1%) and highly PP bound fraction(99%),the displaced portion may be dangerous (if 1% is displaced, the active part of the drug increased 100%)</a:t>
            </a:r>
          </a:p>
          <a:p>
            <a:pPr marL="0" lvl="1" indent="0" algn="l" rtl="0">
              <a:lnSpc>
                <a:spcPct val="90000"/>
              </a:lnSpc>
              <a:buNone/>
            </a:pPr>
            <a:endParaRPr lang="en-US" sz="1100" dirty="0">
              <a:solidFill>
                <a:schemeClr val="bg1"/>
              </a:solidFill>
            </a:endParaRPr>
          </a:p>
          <a:p>
            <a:pPr marL="0" lvl="0" indent="0" algn="l" rtl="0">
              <a:buNone/>
            </a:pPr>
            <a:r>
              <a:rPr lang="en-US" sz="2800" b="1" dirty="0">
                <a:solidFill>
                  <a:schemeClr val="bg1"/>
                </a:solidFill>
              </a:rPr>
              <a:t>4. Binding to tissue constituents (Tissues affinity): </a:t>
            </a:r>
            <a:r>
              <a:rPr lang="en-US" sz="2800" dirty="0">
                <a:solidFill>
                  <a:schemeClr val="bg1"/>
                </a:solidFill>
              </a:rPr>
              <a:t>It is due to affinity of drugs to some cellular constituents.</a:t>
            </a:r>
          </a:p>
          <a:p>
            <a:pPr lvl="0" algn="l" rtl="0"/>
            <a:r>
              <a:rPr lang="en-US" sz="2800" dirty="0">
                <a:solidFill>
                  <a:schemeClr val="bg1"/>
                </a:solidFill>
              </a:rPr>
              <a:t>Chloroquine is concentrated in liver.</a:t>
            </a:r>
          </a:p>
          <a:p>
            <a:pPr lvl="0" algn="l" rtl="0"/>
            <a:r>
              <a:rPr lang="en-US" sz="2800" dirty="0">
                <a:solidFill>
                  <a:schemeClr val="bg1"/>
                </a:solidFill>
              </a:rPr>
              <a:t>Iodides are concentrated in thyroid and salivary glands.</a:t>
            </a:r>
          </a:p>
          <a:p>
            <a:pPr marL="0" indent="0" algn="l" rtl="0">
              <a:buNone/>
            </a:pPr>
            <a:r>
              <a:rPr lang="en-US" sz="2800" b="1" u="sng" dirty="0">
                <a:solidFill>
                  <a:schemeClr val="bg1"/>
                </a:solidFill>
              </a:rPr>
              <a:t>Importance of V</a:t>
            </a:r>
            <a:r>
              <a:rPr lang="en-US" sz="2800" b="1" u="sng" baseline="-25000" dirty="0">
                <a:solidFill>
                  <a:schemeClr val="bg1"/>
                </a:solidFill>
              </a:rPr>
              <a:t>d</a:t>
            </a:r>
            <a:r>
              <a:rPr lang="en-US" sz="2800" b="1" u="sng" dirty="0">
                <a:solidFill>
                  <a:schemeClr val="bg1"/>
                </a:solidFill>
              </a:rPr>
              <a:t>:</a:t>
            </a:r>
            <a:endParaRPr lang="en-US" sz="2800" dirty="0">
              <a:solidFill>
                <a:schemeClr val="bg1"/>
              </a:solidFill>
            </a:endParaRPr>
          </a:p>
          <a:p>
            <a:pPr lvl="0" algn="l" rtl="0"/>
            <a:r>
              <a:rPr lang="en-US" sz="2700" dirty="0">
                <a:solidFill>
                  <a:schemeClr val="bg1"/>
                </a:solidFill>
              </a:rPr>
              <a:t>Calculation of the</a:t>
            </a:r>
            <a:r>
              <a:rPr lang="en-US" sz="2700" b="1" dirty="0">
                <a:solidFill>
                  <a:schemeClr val="bg1"/>
                </a:solidFill>
              </a:rPr>
              <a:t> </a:t>
            </a:r>
            <a:r>
              <a:rPr lang="en-US" sz="2700" b="1" i="1" dirty="0">
                <a:solidFill>
                  <a:schemeClr val="bg1"/>
                </a:solidFill>
              </a:rPr>
              <a:t>loading dose of a drug = (desired plasma Css) X (V</a:t>
            </a:r>
            <a:r>
              <a:rPr lang="en-US" sz="2700" b="1" i="1" baseline="-25000" dirty="0">
                <a:solidFill>
                  <a:schemeClr val="bg1"/>
                </a:solidFill>
              </a:rPr>
              <a:t>d</a:t>
            </a:r>
            <a:r>
              <a:rPr lang="en-US" sz="2700" b="1" i="1" dirty="0">
                <a:solidFill>
                  <a:schemeClr val="bg1"/>
                </a:solidFill>
              </a:rPr>
              <a:t>)</a:t>
            </a:r>
            <a:r>
              <a:rPr lang="en-US" sz="2700" b="1" dirty="0">
                <a:solidFill>
                  <a:schemeClr val="bg1"/>
                </a:solidFill>
              </a:rPr>
              <a:t>.</a:t>
            </a:r>
            <a:endParaRPr lang="en-US" sz="2700" dirty="0">
              <a:solidFill>
                <a:schemeClr val="bg1"/>
              </a:solidFill>
            </a:endParaRPr>
          </a:p>
          <a:p>
            <a:pPr lvl="0" algn="l" rtl="0"/>
            <a:r>
              <a:rPr lang="en-US" sz="2700" dirty="0">
                <a:solidFill>
                  <a:schemeClr val="bg1"/>
                </a:solidFill>
              </a:rPr>
              <a:t>Calculation of the</a:t>
            </a:r>
            <a:r>
              <a:rPr lang="en-US" sz="2700" b="1" dirty="0">
                <a:solidFill>
                  <a:schemeClr val="bg1"/>
                </a:solidFill>
              </a:rPr>
              <a:t> corrective dose of a drug = </a:t>
            </a:r>
            <a:br>
              <a:rPr lang="en-US" sz="2700" b="1" dirty="0">
                <a:solidFill>
                  <a:schemeClr val="bg1"/>
                </a:solidFill>
              </a:rPr>
            </a:br>
            <a:r>
              <a:rPr lang="en-US" sz="2700" b="1" dirty="0">
                <a:solidFill>
                  <a:schemeClr val="bg1"/>
                </a:solidFill>
              </a:rPr>
              <a:t>                        (</a:t>
            </a:r>
            <a:r>
              <a:rPr lang="en-US" sz="2700" b="1" i="1" dirty="0">
                <a:solidFill>
                  <a:schemeClr val="bg1"/>
                </a:solidFill>
              </a:rPr>
              <a:t>desired plasma Css –achieved plasma level) X (V</a:t>
            </a:r>
            <a:r>
              <a:rPr lang="en-US" sz="2700" b="1" i="1" baseline="-25000" dirty="0">
                <a:solidFill>
                  <a:schemeClr val="bg1"/>
                </a:solidFill>
              </a:rPr>
              <a:t>d</a:t>
            </a:r>
            <a:r>
              <a:rPr lang="en-US" sz="2700" b="1" i="1" dirty="0">
                <a:solidFill>
                  <a:schemeClr val="bg1"/>
                </a:solidFill>
              </a:rPr>
              <a:t>)</a:t>
            </a:r>
            <a:r>
              <a:rPr lang="en-US" sz="2700" b="1" dirty="0">
                <a:solidFill>
                  <a:schemeClr val="bg1"/>
                </a:solidFill>
              </a:rPr>
              <a:t>.</a:t>
            </a:r>
            <a:endParaRPr lang="en-US" sz="2700" dirty="0">
              <a:solidFill>
                <a:schemeClr val="bg1"/>
              </a:solidFill>
            </a:endParaRPr>
          </a:p>
          <a:p>
            <a:pPr marL="0" indent="0" algn="l" rtl="0">
              <a:buNone/>
            </a:pPr>
            <a:endParaRPr lang="en-US" sz="2700" dirty="0">
              <a:solidFill>
                <a:schemeClr val="bg1"/>
              </a:solidFill>
            </a:endParaRPr>
          </a:p>
          <a:p>
            <a:pPr marL="0" lvl="1" indent="0" algn="l" rtl="0">
              <a:lnSpc>
                <a:spcPct val="90000"/>
              </a:lnSpc>
              <a:buNone/>
            </a:pPr>
            <a:endParaRPr lang="en-US" sz="2700" dirty="0">
              <a:solidFill>
                <a:schemeClr val="bg1"/>
              </a:solidFill>
            </a:endParaRPr>
          </a:p>
          <a:p>
            <a:pPr algn="l" rtl="0">
              <a:lnSpc>
                <a:spcPct val="90000"/>
              </a:lnSpc>
            </a:pPr>
            <a:endParaRPr lang="en-US" sz="27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7" name="Rectangle 6"/>
          <p:cNvSpPr/>
          <p:nvPr/>
        </p:nvSpPr>
        <p:spPr>
          <a:xfrm>
            <a:off x="1311580" y="443755"/>
            <a:ext cx="10880420" cy="1949822"/>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extLst>
      <p:ext uri="{BB962C8B-B14F-4D97-AF65-F5344CB8AC3E}">
        <p14:creationId xmlns:p14="http://schemas.microsoft.com/office/powerpoint/2010/main" val="2456672718"/>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1579" y="94130"/>
            <a:ext cx="10880421" cy="6763870"/>
          </a:xfrm>
        </p:spPr>
        <p:txBody>
          <a:bodyPr>
            <a:noAutofit/>
          </a:bodyPr>
          <a:lstStyle/>
          <a:p>
            <a:pPr algn="l" rtl="0"/>
            <a:r>
              <a:rPr lang="en-US" sz="2800" b="1" dirty="0">
                <a:solidFill>
                  <a:schemeClr val="bg1"/>
                </a:solidFill>
              </a:rPr>
              <a:t>In both circumstances, if the drug is not given by IV route the value should be divided by the bioavailability of the drug by the given route.</a:t>
            </a:r>
            <a:endParaRPr lang="en-US" sz="2800" dirty="0">
              <a:solidFill>
                <a:schemeClr val="bg1"/>
              </a:solidFill>
            </a:endParaRPr>
          </a:p>
          <a:p>
            <a:pPr marL="0" lvl="0" indent="0" algn="l" rtl="0">
              <a:buNone/>
            </a:pPr>
            <a:r>
              <a:rPr lang="en-US" sz="2800" b="1" dirty="0">
                <a:solidFill>
                  <a:schemeClr val="bg1"/>
                </a:solidFill>
              </a:rPr>
              <a:t>3. In treatment of drug toxicity:</a:t>
            </a:r>
            <a:endParaRPr lang="en-US" sz="2800" dirty="0">
              <a:solidFill>
                <a:schemeClr val="bg1"/>
              </a:solidFill>
            </a:endParaRPr>
          </a:p>
          <a:p>
            <a:pPr lvl="0" algn="l" rtl="0"/>
            <a:r>
              <a:rPr lang="en-US" sz="2800" b="1" dirty="0">
                <a:solidFill>
                  <a:schemeClr val="bg1"/>
                </a:solidFill>
              </a:rPr>
              <a:t>Dialysis is not useful for drugs with high V</a:t>
            </a:r>
            <a:r>
              <a:rPr lang="en-US" sz="2800" b="1" baseline="-25000" dirty="0">
                <a:solidFill>
                  <a:schemeClr val="bg1"/>
                </a:solidFill>
              </a:rPr>
              <a:t>d</a:t>
            </a:r>
            <a:r>
              <a:rPr lang="en-US" sz="2800" b="1" dirty="0">
                <a:solidFill>
                  <a:schemeClr val="bg1"/>
                </a:solidFill>
              </a:rPr>
              <a:t> (most of the drug is in the tissues).</a:t>
            </a:r>
            <a:endParaRPr lang="en-US" sz="2800" dirty="0">
              <a:solidFill>
                <a:schemeClr val="bg1"/>
              </a:solidFill>
            </a:endParaRPr>
          </a:p>
          <a:p>
            <a:pPr lvl="0" algn="l" rtl="0"/>
            <a:r>
              <a:rPr lang="en-US" sz="2800" b="1" dirty="0">
                <a:solidFill>
                  <a:schemeClr val="bg1"/>
                </a:solidFill>
              </a:rPr>
              <a:t> Hemodialysis is useful for drugs with low V</a:t>
            </a:r>
            <a:r>
              <a:rPr lang="en-US" sz="2800" b="1" baseline="-25000" dirty="0">
                <a:solidFill>
                  <a:schemeClr val="bg1"/>
                </a:solidFill>
              </a:rPr>
              <a:t>d</a:t>
            </a:r>
            <a:r>
              <a:rPr lang="en-US" sz="2800" b="1" dirty="0">
                <a:solidFill>
                  <a:schemeClr val="bg1"/>
                </a:solidFill>
              </a:rPr>
              <a:t> (most of the drug is in the blood).</a:t>
            </a:r>
            <a:endParaRPr lang="en-US" sz="2800" dirty="0">
              <a:solidFill>
                <a:schemeClr val="bg1"/>
              </a:solidFill>
            </a:endParaRPr>
          </a:p>
          <a:p>
            <a:pPr lvl="0" algn="l" rtl="0"/>
            <a:r>
              <a:rPr lang="en-US" sz="2800" b="1" dirty="0">
                <a:solidFill>
                  <a:schemeClr val="bg1"/>
                </a:solidFill>
              </a:rPr>
              <a:t>Peritoneal dialysis is useful for drugs with moderate V</a:t>
            </a:r>
            <a:r>
              <a:rPr lang="en-US" sz="2800" b="1" baseline="-25000" dirty="0">
                <a:solidFill>
                  <a:schemeClr val="bg1"/>
                </a:solidFill>
              </a:rPr>
              <a:t>d</a:t>
            </a:r>
            <a:endParaRPr lang="en-US" sz="2800" dirty="0">
              <a:solidFill>
                <a:schemeClr val="bg1"/>
              </a:solidFill>
            </a:endParaRPr>
          </a:p>
          <a:p>
            <a:pPr lvl="0" algn="l" rtl="0"/>
            <a:r>
              <a:rPr lang="en-US" sz="2800" b="1" dirty="0">
                <a:solidFill>
                  <a:schemeClr val="bg1"/>
                </a:solidFill>
              </a:rPr>
              <a:t>V</a:t>
            </a:r>
            <a:r>
              <a:rPr lang="en-US" sz="2800" b="1" baseline="-25000" dirty="0">
                <a:solidFill>
                  <a:schemeClr val="bg1"/>
                </a:solidFill>
              </a:rPr>
              <a:t>d</a:t>
            </a:r>
            <a:r>
              <a:rPr lang="en-US" sz="2800" b="1" dirty="0">
                <a:solidFill>
                  <a:schemeClr val="bg1"/>
                </a:solidFill>
              </a:rPr>
              <a:t> of a drug is directly proportionate to half life of the drug: t</a:t>
            </a:r>
            <a:r>
              <a:rPr lang="en-US" sz="2800" b="1" baseline="-25000" dirty="0">
                <a:solidFill>
                  <a:schemeClr val="bg1"/>
                </a:solidFill>
              </a:rPr>
              <a:t>1/2</a:t>
            </a:r>
            <a:r>
              <a:rPr lang="en-US" sz="2800" b="1" dirty="0">
                <a:solidFill>
                  <a:schemeClr val="bg1"/>
                </a:solidFill>
              </a:rPr>
              <a:t>=    0.693 V</a:t>
            </a:r>
            <a:r>
              <a:rPr lang="en-US" sz="2800" b="1" baseline="-25000" dirty="0">
                <a:solidFill>
                  <a:schemeClr val="bg1"/>
                </a:solidFill>
              </a:rPr>
              <a:t>d</a:t>
            </a:r>
            <a:r>
              <a:rPr lang="en-US" sz="2800" b="1" dirty="0">
                <a:solidFill>
                  <a:schemeClr val="bg1"/>
                </a:solidFill>
              </a:rPr>
              <a:t>/Cis</a:t>
            </a:r>
            <a:endParaRPr lang="en-US" sz="2800" dirty="0">
              <a:solidFill>
                <a:schemeClr val="bg1"/>
              </a:solidFill>
            </a:endParaRPr>
          </a:p>
          <a:p>
            <a:pPr marL="0" indent="0" algn="l" rtl="0">
              <a:buNone/>
            </a:pPr>
            <a:r>
              <a:rPr lang="en-US" sz="2800" b="1" dirty="0">
                <a:solidFill>
                  <a:schemeClr val="bg1"/>
                </a:solidFill>
              </a:rPr>
              <a:t>(Cls= </a:t>
            </a:r>
            <a:r>
              <a:rPr lang="en-US" sz="2800" i="1" dirty="0">
                <a:solidFill>
                  <a:schemeClr val="bg1"/>
                </a:solidFill>
              </a:rPr>
              <a:t>Drug Clearance</a:t>
            </a:r>
            <a:r>
              <a:rPr lang="en-US" sz="2800" b="1" dirty="0">
                <a:solidFill>
                  <a:schemeClr val="bg1"/>
                </a:solidFill>
              </a:rPr>
              <a:t>, Css= </a:t>
            </a:r>
            <a:r>
              <a:rPr lang="en-US" sz="2800" i="1" dirty="0">
                <a:solidFill>
                  <a:schemeClr val="bg1"/>
                </a:solidFill>
              </a:rPr>
              <a:t>drug steady state plasma concentration</a:t>
            </a:r>
            <a:r>
              <a:rPr lang="en-US" sz="2800" b="1" dirty="0">
                <a:solidFill>
                  <a:schemeClr val="bg1"/>
                </a:solidFill>
              </a:rPr>
              <a:t>)</a:t>
            </a:r>
            <a:endParaRPr lang="en-US" sz="2800" dirty="0">
              <a:solidFill>
                <a:schemeClr val="bg1"/>
              </a:solidFill>
            </a:endParaRPr>
          </a:p>
          <a:p>
            <a:pPr marL="0" indent="0" algn="l" rtl="0">
              <a:lnSpc>
                <a:spcPct val="90000"/>
              </a:lnSpc>
              <a:buNone/>
            </a:pPr>
            <a:endParaRPr lang="en-US" sz="27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299126534"/>
      </p:ext>
    </p:extLst>
  </p:cSld>
  <p:clrMapOvr>
    <a:masterClrMapping/>
  </p:clrMapOvr>
  <p:transition spd="slow">
    <p:fade/>
    <p:sndAc>
      <p:stSnd>
        <p:snd r:embed="rId2" name="arrow.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39890" y="0"/>
            <a:ext cx="9065675" cy="1344706"/>
          </a:xfrm>
        </p:spPr>
        <p:txBody>
          <a:bodyPr>
            <a:normAutofit/>
          </a:bodyPr>
          <a:lstStyle/>
          <a:p>
            <a:pPr rtl="0"/>
            <a:r>
              <a:rPr lang="en-US" b="1" dirty="0">
                <a:solidFill>
                  <a:schemeClr val="bg1"/>
                </a:solidFill>
              </a:rPr>
              <a:t>BIOTRANSFORMATION (METABOLISM)</a:t>
            </a:r>
            <a:endParaRPr lang="en-US" dirty="0">
              <a:solidFill>
                <a:schemeClr val="bg1"/>
              </a:solidFill>
            </a:endParaRPr>
          </a:p>
        </p:txBody>
      </p:sp>
      <p:sp>
        <p:nvSpPr>
          <p:cNvPr id="3" name="Content Placeholder 2"/>
          <p:cNvSpPr>
            <a:spLocks noGrp="1"/>
          </p:cNvSpPr>
          <p:nvPr>
            <p:ph idx="1"/>
          </p:nvPr>
        </p:nvSpPr>
        <p:spPr>
          <a:xfrm>
            <a:off x="1102659" y="551330"/>
            <a:ext cx="11089341" cy="6306670"/>
          </a:xfrm>
        </p:spPr>
        <p:txBody>
          <a:bodyPr>
            <a:noAutofit/>
          </a:bodyPr>
          <a:lstStyle/>
          <a:p>
            <a:pPr lvl="0" algn="l" rtl="0"/>
            <a:r>
              <a:rPr lang="en-US" sz="2800" dirty="0">
                <a:solidFill>
                  <a:schemeClr val="bg1"/>
                </a:solidFill>
              </a:rPr>
              <a:t>These are changes that occur to drugs after absorption until excretion.</a:t>
            </a:r>
          </a:p>
          <a:p>
            <a:pPr lvl="0" algn="l" rtl="0"/>
            <a:r>
              <a:rPr lang="en-US" sz="2800" dirty="0">
                <a:solidFill>
                  <a:schemeClr val="bg1"/>
                </a:solidFill>
              </a:rPr>
              <a:t>Drug metabolism occurs mainly in the </a:t>
            </a:r>
            <a:r>
              <a:rPr lang="en-US" sz="2800" i="1" dirty="0">
                <a:solidFill>
                  <a:schemeClr val="bg1"/>
                </a:solidFill>
              </a:rPr>
              <a:t>liver</a:t>
            </a:r>
            <a:r>
              <a:rPr lang="en-US" sz="2800" dirty="0">
                <a:solidFill>
                  <a:schemeClr val="bg1"/>
                </a:solidFill>
              </a:rPr>
              <a:t>.</a:t>
            </a:r>
          </a:p>
          <a:p>
            <a:pPr lvl="0" algn="l" rtl="0"/>
            <a:r>
              <a:rPr lang="en-US" sz="2800" dirty="0">
                <a:solidFill>
                  <a:schemeClr val="bg1"/>
                </a:solidFill>
              </a:rPr>
              <a:t>The aim of drug metabolism is the conversion of ionized drugs to non-ionized, water-soluble metabolite which is </a:t>
            </a:r>
            <a:r>
              <a:rPr lang="en-US" sz="2800" i="1" dirty="0">
                <a:solidFill>
                  <a:schemeClr val="bg1"/>
                </a:solidFill>
              </a:rPr>
              <a:t>easily excreted</a:t>
            </a:r>
            <a:endParaRPr lang="en-US" sz="2800" dirty="0">
              <a:solidFill>
                <a:schemeClr val="bg1"/>
              </a:solidFill>
            </a:endParaRPr>
          </a:p>
          <a:p>
            <a:pPr marL="0" lvl="0" indent="0" algn="l" rtl="0">
              <a:buNone/>
            </a:pPr>
            <a:r>
              <a:rPr lang="en-US" sz="2800" b="1" u="sng" dirty="0">
                <a:solidFill>
                  <a:schemeClr val="bg1"/>
                </a:solidFill>
              </a:rPr>
              <a:t>Consequences of drug metabolism:</a:t>
            </a:r>
          </a:p>
          <a:p>
            <a:pPr marL="514350" lvl="0" indent="-514350" algn="l" rtl="0">
              <a:buFont typeface="+mj-lt"/>
              <a:buAutoNum type="arabicPeriod"/>
            </a:pPr>
            <a:r>
              <a:rPr lang="en-US" sz="2800" dirty="0">
                <a:solidFill>
                  <a:schemeClr val="bg1"/>
                </a:solidFill>
              </a:rPr>
              <a:t>Convert </a:t>
            </a:r>
            <a:r>
              <a:rPr lang="en-US" sz="2800" b="1" i="1" dirty="0">
                <a:solidFill>
                  <a:schemeClr val="bg1"/>
                </a:solidFill>
              </a:rPr>
              <a:t>active</a:t>
            </a:r>
            <a:r>
              <a:rPr lang="en-US" sz="2800" dirty="0">
                <a:solidFill>
                  <a:schemeClr val="bg1"/>
                </a:solidFill>
              </a:rPr>
              <a:t> drug to </a:t>
            </a:r>
            <a:r>
              <a:rPr lang="en-US" sz="2800" b="1" i="1" dirty="0">
                <a:solidFill>
                  <a:schemeClr val="bg1"/>
                </a:solidFill>
              </a:rPr>
              <a:t> inactive </a:t>
            </a:r>
            <a:r>
              <a:rPr lang="en-US" sz="2800" dirty="0">
                <a:solidFill>
                  <a:schemeClr val="bg1"/>
                </a:solidFill>
              </a:rPr>
              <a:t>metabolite (most drug).</a:t>
            </a:r>
          </a:p>
          <a:p>
            <a:pPr marL="514350" lvl="0" indent="-514350" algn="l" rtl="0">
              <a:buFont typeface="+mj-lt"/>
              <a:buAutoNum type="arabicPeriod"/>
            </a:pPr>
            <a:r>
              <a:rPr lang="en-US" sz="2800" dirty="0">
                <a:solidFill>
                  <a:schemeClr val="bg1"/>
                </a:solidFill>
              </a:rPr>
              <a:t>Convert </a:t>
            </a:r>
            <a:r>
              <a:rPr lang="en-US" sz="2800" b="1" i="1" dirty="0">
                <a:solidFill>
                  <a:schemeClr val="bg1"/>
                </a:solidFill>
              </a:rPr>
              <a:t>inactive prodrug</a:t>
            </a:r>
            <a:r>
              <a:rPr lang="en-US" sz="2800" dirty="0">
                <a:solidFill>
                  <a:schemeClr val="bg1"/>
                </a:solidFill>
              </a:rPr>
              <a:t>  into </a:t>
            </a:r>
            <a:r>
              <a:rPr lang="en-US" sz="2800" b="1" i="1" dirty="0">
                <a:solidFill>
                  <a:schemeClr val="bg1"/>
                </a:solidFill>
              </a:rPr>
              <a:t>active drug </a:t>
            </a:r>
            <a:r>
              <a:rPr lang="en-US" sz="2800" dirty="0">
                <a:solidFill>
                  <a:schemeClr val="bg1"/>
                </a:solidFill>
              </a:rPr>
              <a:t> e.g. enalapril         enalaprilat (active) &amp; prednisone        prednisolone (active).</a:t>
            </a:r>
          </a:p>
          <a:p>
            <a:pPr marL="514350" lvl="0" indent="-514350" algn="l" rtl="0">
              <a:buFont typeface="+mj-lt"/>
              <a:buAutoNum type="arabicPeriod"/>
            </a:pPr>
            <a:r>
              <a:rPr lang="en-US" sz="2800" dirty="0">
                <a:solidFill>
                  <a:schemeClr val="bg1"/>
                </a:solidFill>
              </a:rPr>
              <a:t>Convert </a:t>
            </a:r>
            <a:r>
              <a:rPr lang="en-US" sz="2800" b="1" i="1" dirty="0">
                <a:solidFill>
                  <a:schemeClr val="bg1"/>
                </a:solidFill>
              </a:rPr>
              <a:t>active</a:t>
            </a:r>
            <a:r>
              <a:rPr lang="en-US" sz="2800" dirty="0">
                <a:solidFill>
                  <a:schemeClr val="bg1"/>
                </a:solidFill>
              </a:rPr>
              <a:t> drug to </a:t>
            </a:r>
            <a:r>
              <a:rPr lang="en-US" sz="2800" b="1" i="1" dirty="0">
                <a:solidFill>
                  <a:schemeClr val="bg1"/>
                </a:solidFill>
              </a:rPr>
              <a:t> inactive </a:t>
            </a:r>
            <a:r>
              <a:rPr lang="en-US" sz="2800" dirty="0">
                <a:solidFill>
                  <a:schemeClr val="bg1"/>
                </a:solidFill>
              </a:rPr>
              <a:t>metabolite e.g. codeine        morphine.</a:t>
            </a:r>
          </a:p>
          <a:p>
            <a:pPr marL="514350" lvl="0" indent="-514350" algn="l" rtl="0">
              <a:buFont typeface="+mj-lt"/>
              <a:buAutoNum type="arabicPeriod"/>
            </a:pPr>
            <a:r>
              <a:rPr lang="en-US" sz="2800" dirty="0">
                <a:solidFill>
                  <a:schemeClr val="bg1"/>
                </a:solidFill>
              </a:rPr>
              <a:t>Convert drug to </a:t>
            </a:r>
            <a:r>
              <a:rPr lang="en-US" sz="2800" b="1" dirty="0">
                <a:solidFill>
                  <a:schemeClr val="bg1"/>
                </a:solidFill>
              </a:rPr>
              <a:t>toxic</a:t>
            </a:r>
            <a:r>
              <a:rPr lang="en-US" sz="2800" dirty="0">
                <a:solidFill>
                  <a:schemeClr val="bg1"/>
                </a:solidFill>
              </a:rPr>
              <a:t> metabolites e.g. halothane &amp; paracetamol          toxic epoxides which are conjugated with glutathione. Glutathione deficiency may precipitate paracetamol or halothane hepatotoxicity.</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cxnSp>
        <p:nvCxnSpPr>
          <p:cNvPr id="10" name="Straight Arrow Connector 9"/>
          <p:cNvCxnSpPr/>
          <p:nvPr/>
        </p:nvCxnSpPr>
        <p:spPr>
          <a:xfrm rot="5400000" flipV="1">
            <a:off x="6759390" y="4369733"/>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V="1">
            <a:off x="10457332" y="3912533"/>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V="1">
            <a:off x="10067367" y="4934509"/>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V="1">
            <a:off x="11156579" y="5458945"/>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3717030"/>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39890" y="0"/>
            <a:ext cx="9065675" cy="1344706"/>
          </a:xfrm>
        </p:spPr>
        <p:txBody>
          <a:bodyPr>
            <a:normAutofit/>
          </a:bodyPr>
          <a:lstStyle/>
          <a:p>
            <a:pPr rtl="0"/>
            <a:r>
              <a:rPr lang="en-US" b="1" dirty="0">
                <a:solidFill>
                  <a:schemeClr val="bg1"/>
                </a:solidFill>
              </a:rPr>
              <a:t>Types of biotransformation reactions:</a:t>
            </a:r>
            <a:endParaRPr lang="en-US" dirty="0">
              <a:solidFill>
                <a:schemeClr val="bg1"/>
              </a:solidFill>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1812" y="1152907"/>
            <a:ext cx="11362111" cy="2330326"/>
          </a:xfrm>
        </p:spPr>
      </p:pic>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6" name="TextBox 5"/>
          <p:cNvSpPr txBox="1"/>
          <p:nvPr/>
        </p:nvSpPr>
        <p:spPr>
          <a:xfrm>
            <a:off x="1102659" y="3724835"/>
            <a:ext cx="11089341" cy="3108543"/>
          </a:xfrm>
          <a:prstGeom prst="rect">
            <a:avLst/>
          </a:prstGeom>
          <a:noFill/>
        </p:spPr>
        <p:txBody>
          <a:bodyPr wrap="square" rtlCol="1">
            <a:spAutoFit/>
          </a:bodyPr>
          <a:lstStyle/>
          <a:p>
            <a:r>
              <a:rPr lang="en-US" sz="2800" b="1" dirty="0">
                <a:solidFill>
                  <a:schemeClr val="bg1"/>
                </a:solidFill>
                <a:latin typeface="Times New Roman" panose="02020603050405020304" pitchFamily="18" charset="0"/>
                <a:cs typeface="Times New Roman" panose="02020603050405020304" pitchFamily="18" charset="0"/>
              </a:rPr>
              <a:t>Phase I (functionalization) reactions:</a:t>
            </a:r>
            <a:br>
              <a:rPr lang="en-US" sz="2800" b="1" dirty="0">
                <a:solidFill>
                  <a:schemeClr val="bg1"/>
                </a:solidFill>
                <a:latin typeface="Times New Roman" panose="02020603050405020304" pitchFamily="18" charset="0"/>
                <a:cs typeface="Times New Roman" panose="02020603050405020304" pitchFamily="18" charset="0"/>
              </a:rPr>
            </a:br>
            <a:r>
              <a:rPr lang="en-US" sz="2800" b="1" dirty="0">
                <a:solidFill>
                  <a:schemeClr val="bg1"/>
                </a:solidFill>
                <a:latin typeface="Times New Roman" panose="02020603050405020304" pitchFamily="18" charset="0"/>
                <a:cs typeface="Times New Roman" panose="02020603050405020304" pitchFamily="18" charset="0"/>
              </a:rPr>
              <a:t>- </a:t>
            </a:r>
            <a:r>
              <a:rPr lang="en-US" sz="2800" dirty="0">
                <a:solidFill>
                  <a:schemeClr val="bg1"/>
                </a:solidFill>
                <a:latin typeface="Times New Roman" panose="02020603050405020304" pitchFamily="18" charset="0"/>
                <a:cs typeface="Times New Roman" panose="02020603050405020304" pitchFamily="18" charset="0"/>
              </a:rPr>
              <a:t> Phase I reaction include: oxidation, reduction and hydrolysis.</a:t>
            </a:r>
          </a:p>
          <a:p>
            <a:pPr marL="457200" indent="-457200">
              <a:buFontTx/>
              <a:buChar char="-"/>
            </a:pPr>
            <a:r>
              <a:rPr lang="en-US" sz="2800" b="1" dirty="0">
                <a:solidFill>
                  <a:schemeClr val="bg1"/>
                </a:solidFill>
                <a:latin typeface="Times New Roman" panose="02020603050405020304" pitchFamily="18" charset="0"/>
                <a:cs typeface="Times New Roman" panose="02020603050405020304" pitchFamily="18" charset="0"/>
              </a:rPr>
              <a:t>The </a:t>
            </a:r>
            <a:r>
              <a:rPr lang="en-US" sz="2800" dirty="0">
                <a:solidFill>
                  <a:schemeClr val="bg1"/>
                </a:solidFill>
                <a:latin typeface="Times New Roman" panose="02020603050405020304" pitchFamily="18" charset="0"/>
                <a:cs typeface="Times New Roman" panose="02020603050405020304" pitchFamily="18" charset="0"/>
              </a:rPr>
              <a:t>most important reaction is oxidation by cytochrome p</a:t>
            </a:r>
            <a:r>
              <a:rPr lang="en-US" sz="2800" baseline="-25000" dirty="0">
                <a:solidFill>
                  <a:schemeClr val="bg1"/>
                </a:solidFill>
                <a:latin typeface="Times New Roman" panose="02020603050405020304" pitchFamily="18" charset="0"/>
                <a:cs typeface="Times New Roman" panose="02020603050405020304" pitchFamily="18" charset="0"/>
              </a:rPr>
              <a:t>450</a:t>
            </a:r>
            <a:r>
              <a:rPr lang="en-US" sz="2800" dirty="0">
                <a:solidFill>
                  <a:schemeClr val="bg1"/>
                </a:solidFill>
                <a:latin typeface="Times New Roman" panose="02020603050405020304" pitchFamily="18" charset="0"/>
                <a:cs typeface="Times New Roman" panose="02020603050405020304" pitchFamily="18" charset="0"/>
              </a:rPr>
              <a:t> (CYP) oxidases.</a:t>
            </a:r>
          </a:p>
          <a:p>
            <a:pPr marL="457200" indent="-457200">
              <a:buFontTx/>
              <a:buChar char="-"/>
            </a:pPr>
            <a:r>
              <a:rPr lang="en-US" sz="2800" b="1" dirty="0">
                <a:solidFill>
                  <a:schemeClr val="bg1"/>
                </a:solidFill>
                <a:latin typeface="Times New Roman" panose="02020603050405020304" pitchFamily="18" charset="0"/>
                <a:cs typeface="Times New Roman" panose="02020603050405020304" pitchFamily="18" charset="0"/>
              </a:rPr>
              <a:t>Phase </a:t>
            </a:r>
            <a:r>
              <a:rPr lang="en-US" sz="2800" dirty="0">
                <a:solidFill>
                  <a:schemeClr val="bg1"/>
                </a:solidFill>
                <a:latin typeface="Times New Roman" panose="02020603050405020304" pitchFamily="18" charset="0"/>
                <a:cs typeface="Times New Roman" panose="02020603050405020304" pitchFamily="18" charset="0"/>
              </a:rPr>
              <a:t>I reaction result in conversion of active drug to inactive metabolite (some times convert the prodrug to active drug). If the metabolite is water-soluble it is excereted, if not, it enters phase II.</a:t>
            </a:r>
            <a:endParaRPr lang="ar-EG"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1244697"/>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1579" y="391406"/>
            <a:ext cx="11089341" cy="8899071"/>
          </a:xfrm>
        </p:spPr>
        <p:txBody>
          <a:bodyPr>
            <a:noAutofit/>
          </a:bodyPr>
          <a:lstStyle/>
          <a:p>
            <a:pPr lvl="0" algn="l" rtl="0"/>
            <a:r>
              <a:rPr lang="en-US" sz="2800" b="1" dirty="0">
                <a:solidFill>
                  <a:schemeClr val="bg1"/>
                </a:solidFill>
              </a:rPr>
              <a:t>Phase II (biosynthetic “conjugation”) reactions:</a:t>
            </a:r>
          </a:p>
          <a:p>
            <a:pPr lvl="0" algn="l" rtl="0"/>
            <a:r>
              <a:rPr lang="en-US" sz="2800" dirty="0">
                <a:solidFill>
                  <a:schemeClr val="bg1"/>
                </a:solidFill>
              </a:rPr>
              <a:t>An endogenous substrate (e.g. glucronic acid, sulfate, glutathione, amino acids, or acetate.) is conjugated with the parent drug or its phase I metabolite.</a:t>
            </a:r>
          </a:p>
          <a:p>
            <a:pPr lvl="0" algn="l" rtl="0"/>
            <a:r>
              <a:rPr lang="en-US" sz="2800" dirty="0">
                <a:solidFill>
                  <a:schemeClr val="bg1"/>
                </a:solidFill>
              </a:rPr>
              <a:t>This result in formation of non-toxic, highly polar (ionized), water-soluble and rapidly eliminated conjugates.</a:t>
            </a:r>
          </a:p>
          <a:p>
            <a:pPr marL="0" lvl="0" indent="0" algn="l" rtl="0">
              <a:buNone/>
            </a:pPr>
            <a:r>
              <a:rPr lang="en-US" sz="2800" b="1" u="sng" dirty="0">
                <a:solidFill>
                  <a:schemeClr val="bg1"/>
                </a:solidFill>
              </a:rPr>
              <a:t>Metabolizing enzymes:</a:t>
            </a:r>
          </a:p>
          <a:p>
            <a:pPr marL="514350" lvl="0" indent="-514350" algn="l" rtl="0">
              <a:buFont typeface="+mj-lt"/>
              <a:buAutoNum type="alphaUcPeriod"/>
            </a:pPr>
            <a:r>
              <a:rPr lang="en-US" sz="2800" dirty="0">
                <a:solidFill>
                  <a:schemeClr val="bg1"/>
                </a:solidFill>
              </a:rPr>
              <a:t>Microsomal enzymes e.g.</a:t>
            </a:r>
            <a:br>
              <a:rPr lang="en-US" sz="2800" dirty="0">
                <a:solidFill>
                  <a:schemeClr val="bg1"/>
                </a:solidFill>
              </a:rPr>
            </a:br>
            <a:r>
              <a:rPr lang="en-US" sz="2800" dirty="0">
                <a:solidFill>
                  <a:schemeClr val="bg1"/>
                </a:solidFill>
              </a:rPr>
              <a:t>- Cytochrome P</a:t>
            </a:r>
            <a:r>
              <a:rPr lang="en-US" sz="2800" baseline="-25000" dirty="0">
                <a:solidFill>
                  <a:schemeClr val="bg1"/>
                </a:solidFill>
              </a:rPr>
              <a:t>450</a:t>
            </a:r>
            <a:r>
              <a:rPr lang="en-US" sz="2800" dirty="0">
                <a:solidFill>
                  <a:schemeClr val="bg1"/>
                </a:solidFill>
              </a:rPr>
              <a:t> oxidases and their family  </a:t>
            </a:r>
            <a:r>
              <a:rPr lang="en-US" sz="1600" dirty="0">
                <a:solidFill>
                  <a:schemeClr val="bg1"/>
                </a:solidFill>
              </a:rPr>
              <a:t>1</a:t>
            </a:r>
            <a:r>
              <a:rPr lang="en-US" sz="2800" dirty="0">
                <a:solidFill>
                  <a:schemeClr val="bg1"/>
                </a:solidFill>
              </a:rPr>
              <a:t>   &amp; subfamily    </a:t>
            </a:r>
            <a:r>
              <a:rPr lang="en-US" sz="1600" dirty="0">
                <a:solidFill>
                  <a:schemeClr val="bg1"/>
                </a:solidFill>
              </a:rPr>
              <a:t>2</a:t>
            </a:r>
            <a:r>
              <a:rPr lang="en-US" sz="2800" dirty="0">
                <a:solidFill>
                  <a:schemeClr val="bg1"/>
                </a:solidFill>
              </a:rPr>
              <a:t>    (CYP 2 </a:t>
            </a:r>
            <a:r>
              <a:rPr lang="en-US" sz="1600" dirty="0">
                <a:solidFill>
                  <a:schemeClr val="bg1"/>
                </a:solidFill>
              </a:rPr>
              <a:t>1</a:t>
            </a:r>
            <a:r>
              <a:rPr lang="en-US" sz="2800" dirty="0">
                <a:solidFill>
                  <a:schemeClr val="bg1"/>
                </a:solidFill>
              </a:rPr>
              <a:t>    C9 </a:t>
            </a:r>
            <a:r>
              <a:rPr lang="en-US" sz="1600" dirty="0">
                <a:solidFill>
                  <a:schemeClr val="bg1"/>
                </a:solidFill>
              </a:rPr>
              <a:t>2</a:t>
            </a:r>
            <a:r>
              <a:rPr lang="en-US" sz="2800" dirty="0">
                <a:solidFill>
                  <a:schemeClr val="bg1"/>
                </a:solidFill>
              </a:rPr>
              <a:t>   ).</a:t>
            </a:r>
            <a:br>
              <a:rPr lang="en-US" sz="2800" dirty="0">
                <a:solidFill>
                  <a:schemeClr val="bg1"/>
                </a:solidFill>
              </a:rPr>
            </a:br>
            <a:r>
              <a:rPr lang="en-US" sz="2800" dirty="0">
                <a:solidFill>
                  <a:schemeClr val="bg1"/>
                </a:solidFill>
              </a:rPr>
              <a:t>- Glucuronyl transferases for conjugation.</a:t>
            </a:r>
          </a:p>
          <a:p>
            <a:pPr marL="514350" lvl="0" indent="-514350" algn="l" rtl="0">
              <a:buFont typeface="+mj-lt"/>
              <a:buAutoNum type="alphaUcPeriod"/>
            </a:pPr>
            <a:r>
              <a:rPr lang="en-US" sz="2800" dirty="0">
                <a:solidFill>
                  <a:schemeClr val="bg1"/>
                </a:solidFill>
              </a:rPr>
              <a:t>Non-microsomal enzymes e.g. dehydrogenase, esterases (plasma) &amp; xanthine oxidases (cytoplasm).</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
        <p:nvSpPr>
          <p:cNvPr id="5" name="Oval 4"/>
          <p:cNvSpPr/>
          <p:nvPr/>
        </p:nvSpPr>
        <p:spPr>
          <a:xfrm>
            <a:off x="8122024" y="4316507"/>
            <a:ext cx="188259" cy="188259"/>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4" name="Oval 13"/>
          <p:cNvSpPr/>
          <p:nvPr/>
        </p:nvSpPr>
        <p:spPr>
          <a:xfrm>
            <a:off x="10623177" y="4316506"/>
            <a:ext cx="188259" cy="188259"/>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5" name="Oval 14"/>
          <p:cNvSpPr/>
          <p:nvPr/>
        </p:nvSpPr>
        <p:spPr>
          <a:xfrm>
            <a:off x="1936377" y="4746813"/>
            <a:ext cx="188259" cy="188259"/>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6" name="Oval 15"/>
          <p:cNvSpPr/>
          <p:nvPr/>
        </p:nvSpPr>
        <p:spPr>
          <a:xfrm>
            <a:off x="2891118" y="4746813"/>
            <a:ext cx="188259" cy="188259"/>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extLst>
      <p:ext uri="{BB962C8B-B14F-4D97-AF65-F5344CB8AC3E}">
        <p14:creationId xmlns:p14="http://schemas.microsoft.com/office/powerpoint/2010/main" val="2120535511"/>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659" y="174812"/>
            <a:ext cx="11089341" cy="6683188"/>
          </a:xfrm>
        </p:spPr>
        <p:txBody>
          <a:bodyPr>
            <a:noAutofit/>
          </a:bodyPr>
          <a:lstStyle/>
          <a:p>
            <a:pPr marL="0" lvl="0" indent="0" algn="l" rtl="0">
              <a:buNone/>
            </a:pPr>
            <a:r>
              <a:rPr lang="en-US" sz="2800" b="1" u="sng" dirty="0">
                <a:solidFill>
                  <a:schemeClr val="bg1"/>
                </a:solidFill>
              </a:rPr>
              <a:t>Factors affecting biotransformation:</a:t>
            </a:r>
          </a:p>
          <a:p>
            <a:pPr marL="514350" lvl="0" indent="23813" algn="l" rtl="0">
              <a:buAutoNum type="arabicPeriod"/>
            </a:pPr>
            <a:r>
              <a:rPr lang="en-US" sz="2800" dirty="0">
                <a:solidFill>
                  <a:schemeClr val="bg1"/>
                </a:solidFill>
              </a:rPr>
              <a:t>Physiological changes (age &amp; sex).</a:t>
            </a:r>
          </a:p>
          <a:p>
            <a:pPr marL="514350" lvl="0" indent="23813" algn="l" rtl="0">
              <a:buAutoNum type="arabicPeriod"/>
            </a:pPr>
            <a:r>
              <a:rPr lang="en-US" sz="2800" dirty="0">
                <a:solidFill>
                  <a:schemeClr val="bg1"/>
                </a:solidFill>
              </a:rPr>
              <a:t>Pathological factors (liver cell failure).</a:t>
            </a:r>
          </a:p>
          <a:p>
            <a:pPr marL="514350" lvl="0" indent="23813" algn="l" rtl="0">
              <a:buAutoNum type="arabicPeriod"/>
            </a:pPr>
            <a:r>
              <a:rPr lang="en-US" sz="2800" dirty="0">
                <a:solidFill>
                  <a:schemeClr val="bg1"/>
                </a:solidFill>
              </a:rPr>
              <a:t>Pharmacogenetic variation in metabolizing enzymes e.g. slow and fast acetylators.</a:t>
            </a:r>
          </a:p>
          <a:p>
            <a:pPr marL="514350" lvl="0" indent="23813" algn="l" rtl="0">
              <a:buAutoNum type="arabicPeriod"/>
            </a:pPr>
            <a:r>
              <a:rPr lang="en-US" sz="2800" dirty="0">
                <a:solidFill>
                  <a:schemeClr val="bg1"/>
                </a:solidFill>
              </a:rPr>
              <a:t>Enzyme induction &amp; enzyme inhibition.</a:t>
            </a:r>
          </a:p>
          <a:p>
            <a:pPr marL="0" lvl="0" indent="0" algn="l" rtl="0">
              <a:buNone/>
            </a:pPr>
            <a:r>
              <a:rPr lang="en-US" sz="2800" b="1" u="sng" dirty="0">
                <a:solidFill>
                  <a:schemeClr val="bg1"/>
                </a:solidFill>
              </a:rPr>
              <a:t>Enzyme induction:</a:t>
            </a:r>
          </a:p>
          <a:p>
            <a:pPr lvl="0" algn="l" rtl="0">
              <a:buFont typeface="Wingdings" panose="05000000000000000000" pitchFamily="2" charset="2"/>
              <a:buChar char="Ø"/>
            </a:pPr>
            <a:r>
              <a:rPr lang="en-US" sz="2800" dirty="0">
                <a:solidFill>
                  <a:schemeClr val="bg1"/>
                </a:solidFill>
              </a:rPr>
              <a:t>Many drugs are able to include (increase activity) of microsomal enzymes resulting in </a:t>
            </a:r>
            <a:r>
              <a:rPr lang="en-US" sz="2800" b="1" dirty="0">
                <a:solidFill>
                  <a:schemeClr val="bg1"/>
                </a:solidFill>
              </a:rPr>
              <a:t>increased rate of metabolism of </a:t>
            </a:r>
            <a:r>
              <a:rPr lang="en-US" sz="2800" dirty="0">
                <a:solidFill>
                  <a:schemeClr val="bg1"/>
                </a:solidFill>
              </a:rPr>
              <a:t>the inducing drug as well as other drugs metabolized by microsomal enzymes.</a:t>
            </a:r>
          </a:p>
          <a:p>
            <a:pPr lvl="0" algn="l" rtl="0">
              <a:buFont typeface="Wingdings" panose="05000000000000000000" pitchFamily="2" charset="2"/>
              <a:buChar char="Ø"/>
            </a:pPr>
            <a:r>
              <a:rPr lang="en-US" sz="2800" b="1" dirty="0">
                <a:solidFill>
                  <a:schemeClr val="bg1"/>
                </a:solidFill>
              </a:rPr>
              <a:t>Some inducing drugs:</a:t>
            </a:r>
            <a:endParaRPr lang="en-US" sz="2800" dirty="0">
              <a:solidFill>
                <a:schemeClr val="bg1"/>
              </a:solidFill>
            </a:endParaRPr>
          </a:p>
          <a:p>
            <a:pPr marL="0" lvl="0" indent="0" algn="l" rtl="0">
              <a:buNone/>
            </a:pPr>
            <a:r>
              <a:rPr lang="en-US" sz="2800" b="1" dirty="0">
                <a:solidFill>
                  <a:schemeClr val="bg1"/>
                </a:solidFill>
              </a:rPr>
              <a:t>- </a:t>
            </a:r>
            <a:r>
              <a:rPr lang="en-US" sz="2800" dirty="0">
                <a:solidFill>
                  <a:schemeClr val="bg1"/>
                </a:solidFill>
              </a:rPr>
              <a:t>Phenobarbitone                - Phenytoin                - Carbamazepine</a:t>
            </a:r>
            <a:br>
              <a:rPr lang="en-US" sz="2800" dirty="0">
                <a:solidFill>
                  <a:schemeClr val="bg1"/>
                </a:solidFill>
              </a:rPr>
            </a:br>
            <a:r>
              <a:rPr lang="en-US" sz="2800" dirty="0">
                <a:solidFill>
                  <a:schemeClr val="bg1"/>
                </a:solidFill>
              </a:rPr>
              <a:t>- Rifampicin                       - Nicotine</a:t>
            </a:r>
            <a:endParaRPr lang="en-US" sz="2800" b="1" dirty="0">
              <a:solidFill>
                <a:schemeClr val="bg1"/>
              </a:solidFill>
            </a:endParaRPr>
          </a:p>
          <a:p>
            <a:pPr marL="514350" lvl="0" indent="23813" algn="l" rtl="0">
              <a:buAutoNum type="arabicPeriod"/>
            </a:pPr>
            <a:endParaRPr lang="en-US" sz="2800" dirty="0">
              <a:solidFill>
                <a:schemeClr val="bg1"/>
              </a:solidFill>
            </a:endParaRPr>
          </a:p>
          <a:p>
            <a:pPr marL="514350" lvl="0" indent="-514350" algn="l" rtl="0">
              <a:buAutoNum type="arabicPeriod"/>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38171793"/>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Title 15"/>
          <p:cNvSpPr>
            <a:spLocks noGrp="1"/>
          </p:cNvSpPr>
          <p:nvPr>
            <p:ph type="title"/>
          </p:nvPr>
        </p:nvSpPr>
        <p:spPr>
          <a:xfrm>
            <a:off x="1624402" y="0"/>
            <a:ext cx="8911687" cy="1280890"/>
          </a:xfrm>
        </p:spPr>
        <p:txBody>
          <a:bodyPr>
            <a:normAutofit/>
          </a:bodyPr>
          <a:lstStyle/>
          <a:p>
            <a:pPr marL="0" indent="0" algn="ctr" rtl="0"/>
            <a:r>
              <a:rPr lang="en-US" b="1" dirty="0">
                <a:solidFill>
                  <a:schemeClr val="bg1"/>
                </a:solidFill>
              </a:rPr>
              <a:t>Passive diffusion:</a:t>
            </a:r>
            <a:endParaRPr lang="en-US" dirty="0">
              <a:solidFill>
                <a:schemeClr val="bg1"/>
              </a:solidFill>
            </a:endParaRPr>
          </a:p>
        </p:txBody>
      </p:sp>
      <p:sp>
        <p:nvSpPr>
          <p:cNvPr id="3" name="Content Placeholder 2"/>
          <p:cNvSpPr>
            <a:spLocks noGrp="1"/>
          </p:cNvSpPr>
          <p:nvPr>
            <p:ph idx="1"/>
          </p:nvPr>
        </p:nvSpPr>
        <p:spPr>
          <a:xfrm>
            <a:off x="1491175" y="787782"/>
            <a:ext cx="10700825" cy="6070218"/>
          </a:xfrm>
        </p:spPr>
        <p:txBody>
          <a:bodyPr>
            <a:noAutofit/>
          </a:bodyPr>
          <a:lstStyle/>
          <a:p>
            <a:pPr lvl="0" algn="l" rtl="0"/>
            <a:r>
              <a:rPr lang="en-US" sz="2800" dirty="0">
                <a:solidFill>
                  <a:schemeClr val="bg1"/>
                </a:solidFill>
              </a:rPr>
              <a:t>The most important means by which drugs are absorbed from sites of administration &amp; distributed within the body.</a:t>
            </a:r>
          </a:p>
          <a:p>
            <a:pPr lvl="0" algn="l" rtl="0"/>
            <a:r>
              <a:rPr lang="en-US" sz="2800" dirty="0">
                <a:solidFill>
                  <a:schemeClr val="bg1"/>
                </a:solidFill>
              </a:rPr>
              <a:t>It depends mainly on:    * Lipid solubility     *  Non-ionization of drugs</a:t>
            </a:r>
          </a:p>
          <a:p>
            <a:pPr lvl="0" algn="l" rtl="0"/>
            <a:r>
              <a:rPr lang="en-US" sz="2800" b="1" dirty="0">
                <a:solidFill>
                  <a:schemeClr val="bg1"/>
                </a:solidFill>
              </a:rPr>
              <a:t>Ionization of the drug:</a:t>
            </a:r>
          </a:p>
          <a:p>
            <a:pPr marL="538163" lvl="0" indent="-93663" algn="l" rtl="0">
              <a:buFont typeface="Arial" panose="020B0604020202020204" pitchFamily="34" charset="0"/>
              <a:buChar char="•"/>
            </a:pPr>
            <a:r>
              <a:rPr lang="en-US" sz="2800" dirty="0">
                <a:solidFill>
                  <a:schemeClr val="bg1"/>
                </a:solidFill>
              </a:rPr>
              <a:t>The charge of ionized drug attracts water with formation of water-soluble [lipid-insoluble] complex. </a:t>
            </a:r>
            <a:r>
              <a:rPr lang="en-US" sz="2800" i="1" dirty="0">
                <a:solidFill>
                  <a:schemeClr val="bg1"/>
                </a:solidFill>
              </a:rPr>
              <a:t>The unionized drug is lipid soluble</a:t>
            </a:r>
            <a:r>
              <a:rPr lang="en-US" sz="2800" dirty="0">
                <a:solidFill>
                  <a:schemeClr val="bg1"/>
                </a:solidFill>
              </a:rPr>
              <a:t>.</a:t>
            </a:r>
          </a:p>
          <a:p>
            <a:pPr marL="538163" lvl="0" indent="-93663" algn="l" rtl="0">
              <a:buFont typeface="Arial" panose="020B0604020202020204" pitchFamily="34" charset="0"/>
              <a:buChar char="•"/>
            </a:pPr>
            <a:r>
              <a:rPr lang="en-US" sz="2800" dirty="0">
                <a:solidFill>
                  <a:schemeClr val="bg1"/>
                </a:solidFill>
              </a:rPr>
              <a:t>A very large percentage of the drugs in use are weak acids or weak bases.</a:t>
            </a:r>
          </a:p>
          <a:p>
            <a:pPr marL="538163" lvl="0" indent="-93663" algn="l" rtl="0">
              <a:buFont typeface="Arial" panose="020B0604020202020204" pitchFamily="34" charset="0"/>
              <a:buChar char="•"/>
            </a:pPr>
            <a:r>
              <a:rPr lang="en-US" sz="2800" dirty="0">
                <a:solidFill>
                  <a:schemeClr val="bg1"/>
                </a:solidFill>
              </a:rPr>
              <a:t>Weak acids are unionized when protonated [bind hydrogen] while weak bases are unionized when unprotonated</a:t>
            </a:r>
          </a:p>
          <a:p>
            <a:pPr marL="444500" lvl="0" indent="0" algn="l" rtl="0">
              <a:buNone/>
            </a:pPr>
            <a:r>
              <a:rPr lang="en-US" sz="2800" b="1" dirty="0">
                <a:solidFill>
                  <a:schemeClr val="bg1"/>
                </a:solidFill>
              </a:rPr>
              <a:t>HA        A+H</a:t>
            </a:r>
            <a:r>
              <a:rPr lang="en-US" sz="2800" b="1" baseline="30000" dirty="0">
                <a:solidFill>
                  <a:schemeClr val="bg1"/>
                </a:solidFill>
              </a:rPr>
              <a:t>+ </a:t>
            </a:r>
            <a:r>
              <a:rPr lang="en-US" sz="2800" b="1" dirty="0">
                <a:solidFill>
                  <a:schemeClr val="bg1"/>
                </a:solidFill>
              </a:rPr>
              <a:t>      </a:t>
            </a:r>
            <a:r>
              <a:rPr lang="en-US" sz="2800" b="1" u="sng" dirty="0">
                <a:solidFill>
                  <a:schemeClr val="bg1"/>
                </a:solidFill>
              </a:rPr>
              <a:t>while</a:t>
            </a:r>
            <a:r>
              <a:rPr lang="en-US" sz="2800" u="sng" dirty="0">
                <a:solidFill>
                  <a:schemeClr val="bg1"/>
                </a:solidFill>
              </a:rPr>
              <a:t> </a:t>
            </a:r>
            <a:r>
              <a:rPr lang="en-US" sz="2800" dirty="0">
                <a:solidFill>
                  <a:schemeClr val="bg1"/>
                </a:solidFill>
              </a:rPr>
              <a:t>          </a:t>
            </a:r>
            <a:r>
              <a:rPr lang="en-US" sz="2800" b="1" dirty="0">
                <a:solidFill>
                  <a:schemeClr val="bg1"/>
                </a:solidFill>
              </a:rPr>
              <a:t>B + H</a:t>
            </a:r>
            <a:r>
              <a:rPr lang="en-US" sz="2800" b="1" baseline="30000" dirty="0">
                <a:solidFill>
                  <a:schemeClr val="bg1"/>
                </a:solidFill>
              </a:rPr>
              <a:t>+</a:t>
            </a:r>
            <a:r>
              <a:rPr lang="en-US" sz="2800" b="1" dirty="0">
                <a:solidFill>
                  <a:schemeClr val="bg1"/>
                </a:solidFill>
              </a:rPr>
              <a:t>           BH</a:t>
            </a:r>
            <a:r>
              <a:rPr lang="en-US" sz="2800" b="1" baseline="30000" dirty="0">
                <a:solidFill>
                  <a:schemeClr val="bg1"/>
                </a:solidFill>
              </a:rPr>
              <a:t>+</a:t>
            </a:r>
            <a:r>
              <a:rPr lang="en-US" sz="2800" b="1" dirty="0">
                <a:solidFill>
                  <a:schemeClr val="bg1"/>
                </a:solidFill>
              </a:rPr>
              <a:t> </a:t>
            </a:r>
          </a:p>
          <a:p>
            <a:pPr marL="444500" indent="-444500" algn="l" rtl="0">
              <a:buNone/>
            </a:pPr>
            <a:r>
              <a:rPr lang="en-US" sz="2800" dirty="0">
                <a:solidFill>
                  <a:schemeClr val="bg1"/>
                </a:solidFill>
              </a:rPr>
              <a:t>For weak acid or weak bases</a:t>
            </a:r>
            <a:r>
              <a:rPr lang="en-US" sz="2800" b="1" dirty="0">
                <a:solidFill>
                  <a:schemeClr val="bg1"/>
                </a:solidFill>
              </a:rPr>
              <a:t>: log protonated/unprotonated = pKa –pH</a:t>
            </a:r>
            <a:endParaRPr lang="en-US" sz="2800" dirty="0">
              <a:solidFill>
                <a:schemeClr val="bg1"/>
              </a:solidFill>
            </a:endParaRPr>
          </a:p>
          <a:p>
            <a:pPr marL="444500" lvl="0" indent="-444500" algn="l" rtl="0">
              <a:buNone/>
            </a:pPr>
            <a:endParaRPr lang="en-US" sz="2800" dirty="0">
              <a:solidFill>
                <a:schemeClr val="bg1"/>
              </a:solidFill>
            </a:endParaRPr>
          </a:p>
          <a:p>
            <a:pPr marL="0" lvl="0" indent="0" algn="l" rtl="0">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cxnSp>
        <p:nvCxnSpPr>
          <p:cNvPr id="7" name="Straight Arrow Connector 6"/>
          <p:cNvCxnSpPr/>
          <p:nvPr/>
        </p:nvCxnSpPr>
        <p:spPr>
          <a:xfrm>
            <a:off x="2664199" y="6119084"/>
            <a:ext cx="536201" cy="0"/>
          </a:xfrm>
          <a:prstGeom prst="straightConnector1">
            <a:avLst/>
          </a:prstGeom>
          <a:ln w="28575">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747187" y="6105637"/>
            <a:ext cx="536201" cy="0"/>
          </a:xfrm>
          <a:prstGeom prst="straightConnector1">
            <a:avLst/>
          </a:prstGeom>
          <a:ln w="28575">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2350678"/>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1175" y="2043952"/>
            <a:ext cx="10700825" cy="4814047"/>
          </a:xfrm>
        </p:spPr>
        <p:txBody>
          <a:bodyPr>
            <a:noAutofit/>
          </a:bodyPr>
          <a:lstStyle/>
          <a:p>
            <a:pPr marL="0" indent="0" algn="l" rtl="0">
              <a:buNone/>
            </a:pPr>
            <a:endParaRPr lang="en-US" sz="2800" dirty="0">
              <a:solidFill>
                <a:schemeClr val="bg1"/>
              </a:solidFill>
            </a:endParaRPr>
          </a:p>
          <a:p>
            <a:pPr marL="0" lvl="0" indent="0" algn="l" rtl="0">
              <a:buNone/>
            </a:pPr>
            <a:endParaRPr lang="en-US" sz="2800" dirty="0">
              <a:solidFill>
                <a:schemeClr val="bg1"/>
              </a:solidFill>
            </a:endParaRPr>
          </a:p>
          <a:p>
            <a:pPr marL="0" lvl="0" indent="0" algn="l" rtl="0">
              <a:buNone/>
            </a:pPr>
            <a:r>
              <a:rPr lang="en-US" sz="2800" dirty="0">
                <a:solidFill>
                  <a:schemeClr val="bg1"/>
                </a:solidFill>
              </a:rPr>
              <a:t>-  The lower the pH relative to the pK</a:t>
            </a:r>
            <a:r>
              <a:rPr lang="en-US" sz="2800" baseline="-25000" dirty="0">
                <a:solidFill>
                  <a:schemeClr val="bg1"/>
                </a:solidFill>
              </a:rPr>
              <a:t>a</a:t>
            </a:r>
            <a:r>
              <a:rPr lang="en-US" sz="2800" dirty="0">
                <a:solidFill>
                  <a:schemeClr val="bg1"/>
                </a:solidFill>
              </a:rPr>
              <a:t>, the greater will be fraction of drug in the protonated form so, weak acid are unionized while weak bases are ionized.</a:t>
            </a:r>
          </a:p>
          <a:p>
            <a:pPr marL="0" lvl="0" indent="0" algn="l" rtl="0">
              <a:buNone/>
            </a:pPr>
            <a:r>
              <a:rPr lang="en-US" sz="2800" dirty="0">
                <a:solidFill>
                  <a:schemeClr val="bg1"/>
                </a:solidFill>
              </a:rPr>
              <a:t>-  So, more weak acid will be unionized and in the lipid-soluble form at acid pH, where as more basic drug will be unionized and in the lipid-soluble form at alkaline pH.</a:t>
            </a:r>
          </a:p>
          <a:p>
            <a:pPr marL="0" indent="0" algn="l" rtl="0">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TextBox 4"/>
          <p:cNvSpPr txBox="1"/>
          <p:nvPr/>
        </p:nvSpPr>
        <p:spPr>
          <a:xfrm>
            <a:off x="1491175" y="1152907"/>
            <a:ext cx="10449812" cy="1569660"/>
          </a:xfrm>
          <a:prstGeom prst="rect">
            <a:avLst/>
          </a:prstGeom>
          <a:noFill/>
          <a:ln w="28575">
            <a:solidFill>
              <a:schemeClr val="bg1"/>
            </a:solidFill>
          </a:ln>
        </p:spPr>
        <p:txBody>
          <a:bodyPr wrap="square" rtlCol="1">
            <a:spAutoFit/>
          </a:bodyPr>
          <a:lstStyle/>
          <a:p>
            <a:r>
              <a:rPr lang="en-US" sz="3200" dirty="0">
                <a:solidFill>
                  <a:schemeClr val="bg1"/>
                </a:solidFill>
                <a:latin typeface="Times New Roman" panose="02020603050405020304" pitchFamily="18" charset="0"/>
                <a:cs typeface="Times New Roman" panose="02020603050405020304" pitchFamily="18" charset="0"/>
              </a:rPr>
              <a:t>The pK</a:t>
            </a:r>
            <a:r>
              <a:rPr lang="en-US" sz="3200" baseline="-25000" dirty="0">
                <a:solidFill>
                  <a:schemeClr val="bg1"/>
                </a:solidFill>
                <a:latin typeface="Times New Roman" panose="02020603050405020304" pitchFamily="18" charset="0"/>
                <a:cs typeface="Times New Roman" panose="02020603050405020304" pitchFamily="18" charset="0"/>
              </a:rPr>
              <a:t>a</a:t>
            </a:r>
            <a:r>
              <a:rPr lang="en-US" sz="3200" dirty="0">
                <a:solidFill>
                  <a:schemeClr val="bg1"/>
                </a:solidFill>
                <a:latin typeface="Times New Roman" panose="02020603050405020304" pitchFamily="18" charset="0"/>
                <a:cs typeface="Times New Roman" panose="02020603050405020304" pitchFamily="18" charset="0"/>
              </a:rPr>
              <a:t> is that pH at which the concentrations of the ionized and unionized forms are equal. pK</a:t>
            </a:r>
            <a:r>
              <a:rPr lang="en-US" sz="3200" baseline="-25000" dirty="0">
                <a:solidFill>
                  <a:schemeClr val="bg1"/>
                </a:solidFill>
                <a:latin typeface="Times New Roman" panose="02020603050405020304" pitchFamily="18" charset="0"/>
                <a:cs typeface="Times New Roman" panose="02020603050405020304" pitchFamily="18" charset="0"/>
              </a:rPr>
              <a:t>a</a:t>
            </a:r>
            <a:r>
              <a:rPr lang="en-US" sz="3200" dirty="0">
                <a:solidFill>
                  <a:schemeClr val="bg1"/>
                </a:solidFill>
                <a:latin typeface="Times New Roman" panose="02020603050405020304" pitchFamily="18" charset="0"/>
                <a:cs typeface="Times New Roman" panose="02020603050405020304" pitchFamily="18" charset="0"/>
              </a:rPr>
              <a:t> is specific for each drug and can be obtained from pharmacokinetic tables.</a:t>
            </a:r>
          </a:p>
        </p:txBody>
      </p:sp>
    </p:spTree>
    <p:extLst>
      <p:ext uri="{BB962C8B-B14F-4D97-AF65-F5344CB8AC3E}">
        <p14:creationId xmlns:p14="http://schemas.microsoft.com/office/powerpoint/2010/main" val="406895016"/>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TextBox 4"/>
          <p:cNvSpPr txBox="1"/>
          <p:nvPr/>
        </p:nvSpPr>
        <p:spPr>
          <a:xfrm>
            <a:off x="1491175" y="1152907"/>
            <a:ext cx="10449812" cy="5016758"/>
          </a:xfrm>
          <a:prstGeom prst="rect">
            <a:avLst/>
          </a:prstGeom>
          <a:noFill/>
          <a:ln w="28575">
            <a:solidFill>
              <a:schemeClr val="bg1"/>
            </a:solidFill>
          </a:ln>
        </p:spPr>
        <p:txBody>
          <a:bodyPr wrap="square" rtlCol="1">
            <a:spAutoFit/>
          </a:bodyPr>
          <a:lstStyle/>
          <a:p>
            <a:pPr lvl="0"/>
            <a:r>
              <a:rPr lang="en-US" sz="3200" b="1" dirty="0">
                <a:solidFill>
                  <a:schemeClr val="bg1"/>
                </a:solidFill>
                <a:latin typeface="Times New Roman" panose="02020603050405020304" pitchFamily="18" charset="0"/>
                <a:cs typeface="Times New Roman" panose="02020603050405020304" pitchFamily="18" charset="0"/>
              </a:rPr>
              <a:t>Examples:</a:t>
            </a:r>
          </a:p>
          <a:p>
            <a:pPr marL="457200" lvl="0" indent="-457200">
              <a:buFont typeface="Arial" panose="020B0604020202020204" pitchFamily="34" charset="0"/>
              <a:buChar char="•"/>
            </a:pPr>
            <a:r>
              <a:rPr lang="en-US" sz="3200" b="1" dirty="0">
                <a:solidFill>
                  <a:schemeClr val="bg1"/>
                </a:solidFill>
                <a:latin typeface="Times New Roman" panose="02020603050405020304" pitchFamily="18" charset="0"/>
                <a:cs typeface="Times New Roman" panose="02020603050405020304" pitchFamily="18" charset="0"/>
              </a:rPr>
              <a:t>Aspirin</a:t>
            </a:r>
            <a:r>
              <a:rPr lang="en-US" sz="3200" dirty="0">
                <a:solidFill>
                  <a:schemeClr val="bg1"/>
                </a:solidFill>
                <a:latin typeface="Times New Roman" panose="02020603050405020304" pitchFamily="18" charset="0"/>
                <a:cs typeface="Times New Roman" panose="02020603050405020304" pitchFamily="18" charset="0"/>
              </a:rPr>
              <a:t> [acid] has pKa=3.5 and pH in the stomach=2.5</a:t>
            </a:r>
          </a:p>
          <a:p>
            <a:pPr lvl="0"/>
            <a:r>
              <a:rPr lang="en-US" sz="3200" dirty="0">
                <a:solidFill>
                  <a:schemeClr val="bg1"/>
                </a:solidFill>
                <a:latin typeface="Times New Roman" panose="02020603050405020304" pitchFamily="18" charset="0"/>
                <a:cs typeface="Times New Roman" panose="02020603050405020304" pitchFamily="18" charset="0"/>
              </a:rPr>
              <a:t>pKa - pH =log protonated/unprotonated. So 3.5-2.5=1=log10/1</a:t>
            </a:r>
          </a:p>
          <a:p>
            <a:pPr lvl="0"/>
            <a:r>
              <a:rPr lang="en-US" sz="3200" dirty="0">
                <a:solidFill>
                  <a:schemeClr val="bg1"/>
                </a:solidFill>
                <a:latin typeface="Times New Roman" panose="02020603050405020304" pitchFamily="18" charset="0"/>
                <a:cs typeface="Times New Roman" panose="02020603050405020304" pitchFamily="18" charset="0"/>
              </a:rPr>
              <a:t>So aspirin is more protonated [unionized] and more lipid-soluble in the stomach.</a:t>
            </a:r>
          </a:p>
          <a:p>
            <a:pPr marL="457200" lvl="0" indent="-457200">
              <a:buFont typeface="Arial" panose="020B0604020202020204" pitchFamily="34" charset="0"/>
              <a:buChar char="•"/>
            </a:pPr>
            <a:r>
              <a:rPr lang="en-US" sz="3200" dirty="0">
                <a:solidFill>
                  <a:schemeClr val="bg1"/>
                </a:solidFill>
                <a:latin typeface="Times New Roman" panose="02020603050405020304" pitchFamily="18" charset="0"/>
                <a:cs typeface="Times New Roman" panose="02020603050405020304" pitchFamily="18" charset="0"/>
              </a:rPr>
              <a:t>Pyrimethamine [base] has pKa=7 and pH of small intestine=8</a:t>
            </a:r>
          </a:p>
          <a:p>
            <a:pPr lvl="0"/>
            <a:r>
              <a:rPr lang="en-US" sz="3200" dirty="0">
                <a:solidFill>
                  <a:schemeClr val="bg1"/>
                </a:solidFill>
                <a:latin typeface="Times New Roman" panose="02020603050405020304" pitchFamily="18" charset="0"/>
                <a:cs typeface="Times New Roman" panose="02020603050405020304" pitchFamily="18" charset="0"/>
              </a:rPr>
              <a:t>pKa - pH =log protonated/unprotonated. So, 7-8= -1=log1/10</a:t>
            </a:r>
          </a:p>
          <a:p>
            <a:pPr lvl="0"/>
            <a:r>
              <a:rPr lang="en-US" sz="3200" dirty="0">
                <a:solidFill>
                  <a:schemeClr val="bg1"/>
                </a:solidFill>
                <a:latin typeface="Times New Roman" panose="02020603050405020304" pitchFamily="18" charset="0"/>
                <a:cs typeface="Times New Roman" panose="02020603050405020304" pitchFamily="18" charset="0"/>
              </a:rPr>
              <a:t>So Pyrimethamine is more unprotonated, unionized and more lipid-soluble in small intestine</a:t>
            </a:r>
          </a:p>
        </p:txBody>
      </p:sp>
    </p:spTree>
    <p:extLst>
      <p:ext uri="{BB962C8B-B14F-4D97-AF65-F5344CB8AC3E}">
        <p14:creationId xmlns:p14="http://schemas.microsoft.com/office/powerpoint/2010/main" val="4174878840"/>
      </p:ext>
    </p:extLst>
  </p:cSld>
  <p:clrMapOvr>
    <a:masterClrMapping/>
  </p:clrMapOvr>
  <p:transition spd="slow">
    <p:fade/>
    <p:sndAc>
      <p:stSnd>
        <p:snd r:embed="rId2" name="arrow.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1175" y="0"/>
            <a:ext cx="10700825" cy="6857999"/>
          </a:xfrm>
        </p:spPr>
        <p:txBody>
          <a:bodyPr>
            <a:noAutofit/>
          </a:bodyPr>
          <a:lstStyle/>
          <a:p>
            <a:pPr marL="0" indent="0" algn="l" rtl="0">
              <a:lnSpc>
                <a:spcPct val="90000"/>
              </a:lnSpc>
              <a:buNone/>
            </a:pPr>
            <a:r>
              <a:rPr lang="en-US" sz="2800" b="1" u="sng" dirty="0">
                <a:solidFill>
                  <a:schemeClr val="bg1"/>
                </a:solidFill>
              </a:rPr>
              <a:t>Clinical importance of pKa:</a:t>
            </a:r>
            <a:endParaRPr lang="en-US" sz="2800" b="1" dirty="0">
              <a:solidFill>
                <a:schemeClr val="bg1"/>
              </a:solidFill>
            </a:endParaRPr>
          </a:p>
          <a:p>
            <a:pPr marL="514350" lvl="0" indent="-514350" algn="l" rtl="0">
              <a:lnSpc>
                <a:spcPct val="90000"/>
              </a:lnSpc>
              <a:buFont typeface="+mj-lt"/>
              <a:buAutoNum type="arabicPeriod"/>
            </a:pPr>
            <a:r>
              <a:rPr lang="en-US" sz="2800" b="1" dirty="0">
                <a:solidFill>
                  <a:schemeClr val="bg1"/>
                </a:solidFill>
              </a:rPr>
              <a:t>GIT:</a:t>
            </a:r>
          </a:p>
          <a:p>
            <a:pPr lvl="0" algn="l" rtl="0">
              <a:lnSpc>
                <a:spcPct val="90000"/>
              </a:lnSpc>
            </a:pPr>
            <a:r>
              <a:rPr lang="en-US" sz="2800" dirty="0">
                <a:solidFill>
                  <a:schemeClr val="bg1"/>
                </a:solidFill>
              </a:rPr>
              <a:t>Aspirin (acid drug) is mostly non-ionized in the empty stomach      crosses the cell membrane of gastric mucosal cells. In gastric mucosal cells the pH is alkaline, so aspirin becomes ionized (lipid insoluble)and cannot cross the cell membrane      Aspirin is trapped in gastric  mucosal cell       death of these cells inducing "peptic ulceration"</a:t>
            </a:r>
          </a:p>
          <a:p>
            <a:pPr marL="514350" lvl="0" indent="-514350" algn="l" rtl="0">
              <a:lnSpc>
                <a:spcPct val="90000"/>
              </a:lnSpc>
              <a:buFont typeface="+mj-lt"/>
              <a:buAutoNum type="arabicPeriod" startAt="2"/>
            </a:pPr>
            <a:r>
              <a:rPr lang="en-US" sz="2800" b="1" dirty="0">
                <a:solidFill>
                  <a:schemeClr val="bg1"/>
                </a:solidFill>
              </a:rPr>
              <a:t>Kidney</a:t>
            </a:r>
            <a:r>
              <a:rPr lang="en-US" sz="2800" dirty="0">
                <a:solidFill>
                  <a:schemeClr val="bg1"/>
                </a:solidFill>
              </a:rPr>
              <a:t>:</a:t>
            </a:r>
          </a:p>
          <a:p>
            <a:pPr lvl="0" algn="l" rtl="0">
              <a:lnSpc>
                <a:spcPct val="90000"/>
              </a:lnSpc>
            </a:pPr>
            <a:r>
              <a:rPr lang="en-US" sz="2800" dirty="0">
                <a:solidFill>
                  <a:schemeClr val="bg1"/>
                </a:solidFill>
              </a:rPr>
              <a:t>In drug poisoning, renal drug elimination can be enhanced by changing urinary pH to increase ionization of the drug and decrease lipid solubility and inhibit tubular reabsorption.</a:t>
            </a:r>
          </a:p>
          <a:p>
            <a:pPr lvl="0" algn="l" rtl="0">
              <a:lnSpc>
                <a:spcPct val="90000"/>
              </a:lnSpc>
            </a:pPr>
            <a:r>
              <a:rPr lang="en-US" sz="2800" dirty="0">
                <a:solidFill>
                  <a:schemeClr val="bg1"/>
                </a:solidFill>
              </a:rPr>
              <a:t>Alkalininzation of urine (to increase urine pH above drug pKa) is useful in acidic drug poisioning e.g. aspirin and phenobarbital.</a:t>
            </a:r>
          </a:p>
          <a:p>
            <a:pPr lvl="0" algn="l" rtl="0">
              <a:lnSpc>
                <a:spcPct val="90000"/>
              </a:lnSpc>
            </a:pPr>
            <a:r>
              <a:rPr lang="en-US" sz="2800" dirty="0">
                <a:solidFill>
                  <a:schemeClr val="bg1"/>
                </a:solidFill>
              </a:rPr>
              <a:t>Acidification of urine (to decrease urine pH below drug pKa) is used in basic drug poisoning e.g. amphetamine.</a:t>
            </a:r>
          </a:p>
          <a:p>
            <a:pPr marL="0" indent="0" algn="l" rtl="0">
              <a:lnSpc>
                <a:spcPct val="90000"/>
              </a:lnSpc>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cxnSp>
        <p:nvCxnSpPr>
          <p:cNvPr id="6" name="Straight Arrow Connector 5"/>
          <p:cNvCxnSpPr/>
          <p:nvPr/>
        </p:nvCxnSpPr>
        <p:spPr>
          <a:xfrm>
            <a:off x="3849858" y="2827362"/>
            <a:ext cx="370450"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466449" y="2405331"/>
            <a:ext cx="370450"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1496674"/>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1175" y="0"/>
            <a:ext cx="10700825" cy="6857999"/>
          </a:xfrm>
        </p:spPr>
        <p:txBody>
          <a:bodyPr>
            <a:noAutofit/>
          </a:bodyPr>
          <a:lstStyle/>
          <a:p>
            <a:pPr marL="0" indent="0" algn="l" rtl="0">
              <a:buNone/>
            </a:pPr>
            <a:r>
              <a:rPr lang="en-US" sz="2800" b="1" dirty="0">
                <a:solidFill>
                  <a:schemeClr val="bg1"/>
                </a:solidFill>
              </a:rPr>
              <a:t>In conclusion:</a:t>
            </a:r>
            <a:endParaRPr lang="en-US" sz="2800" dirty="0">
              <a:solidFill>
                <a:schemeClr val="bg1"/>
              </a:solidFill>
            </a:endParaRPr>
          </a:p>
          <a:p>
            <a:pPr algn="l" rtl="0"/>
            <a:r>
              <a:rPr lang="en-US" sz="2800" dirty="0">
                <a:solidFill>
                  <a:schemeClr val="bg1"/>
                </a:solidFill>
              </a:rPr>
              <a:t>Absorption of drugs is mostly by simple diffusion through lipid membranes.</a:t>
            </a:r>
          </a:p>
          <a:p>
            <a:pPr algn="l" rtl="0"/>
            <a:r>
              <a:rPr lang="en-US" sz="2800" dirty="0">
                <a:solidFill>
                  <a:schemeClr val="bg1"/>
                </a:solidFill>
              </a:rPr>
              <a:t>Ionized form of the drug is water-soluble and cannot pass lipid membranes except through water filled pores which is too narrow to allow large molecules to pass.</a:t>
            </a:r>
          </a:p>
          <a:p>
            <a:pPr algn="l" rtl="0"/>
            <a:r>
              <a:rPr lang="en-US" sz="2800" dirty="0">
                <a:solidFill>
                  <a:schemeClr val="bg1"/>
                </a:solidFill>
              </a:rPr>
              <a:t>Non-ionized form of the drug is lipophilic and can easily cross lipid membranes.</a:t>
            </a:r>
          </a:p>
          <a:p>
            <a:pPr marL="0" indent="0" algn="ctr" rtl="0">
              <a:buNone/>
            </a:pPr>
            <a:r>
              <a:rPr lang="en-US" sz="2800" b="1" u="sng" dirty="0">
                <a:solidFill>
                  <a:schemeClr val="bg1"/>
                </a:solidFill>
              </a:rPr>
              <a:t>Bioavailability</a:t>
            </a:r>
            <a:endParaRPr lang="en-US" sz="2800" dirty="0">
              <a:solidFill>
                <a:schemeClr val="bg1"/>
              </a:solidFill>
            </a:endParaRPr>
          </a:p>
          <a:p>
            <a:pPr marL="0" indent="0" algn="l">
              <a:buNone/>
            </a:pPr>
            <a:r>
              <a:rPr lang="en-US" sz="2800" dirty="0">
                <a:solidFill>
                  <a:schemeClr val="bg1"/>
                </a:solidFill>
              </a:rPr>
              <a:t>It is the percentage of drug that reaches the systemic circulation and becomes available for biological effect.</a:t>
            </a:r>
          </a:p>
          <a:p>
            <a:pPr marL="0" indent="0" algn="l">
              <a:buNone/>
            </a:pPr>
            <a:endParaRPr lang="en-US" sz="2800" dirty="0">
              <a:solidFill>
                <a:schemeClr val="bg1"/>
              </a:solidFill>
            </a:endParaRPr>
          </a:p>
          <a:p>
            <a:pPr marL="0" indent="0" algn="l" rtl="0">
              <a:lnSpc>
                <a:spcPct val="90000"/>
              </a:lnSpc>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sp>
        <p:nvSpPr>
          <p:cNvPr id="5" name="Rectangle 3"/>
          <p:cNvSpPr>
            <a:spLocks noChangeArrowheads="1"/>
          </p:cNvSpPr>
          <p:nvPr/>
        </p:nvSpPr>
        <p:spPr bwMode="auto">
          <a:xfrm>
            <a:off x="1667021" y="5840252"/>
            <a:ext cx="94051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47900" algn="l"/>
              </a:tabLst>
              <a:defRPr>
                <a:solidFill>
                  <a:schemeClr val="tx1"/>
                </a:solidFill>
                <a:latin typeface="Arial" panose="020B0604020202020204" pitchFamily="34" charset="0"/>
              </a:defRPr>
            </a:lvl1pPr>
            <a:lvl2pPr eaLnBrk="0" fontAlgn="base" hangingPunct="0">
              <a:spcBef>
                <a:spcPct val="0"/>
              </a:spcBef>
              <a:spcAft>
                <a:spcPct val="0"/>
              </a:spcAft>
              <a:tabLst>
                <a:tab pos="2247900" algn="l"/>
              </a:tabLst>
              <a:defRPr>
                <a:solidFill>
                  <a:schemeClr val="tx1"/>
                </a:solidFill>
                <a:latin typeface="Arial" panose="020B0604020202020204" pitchFamily="34" charset="0"/>
              </a:defRPr>
            </a:lvl2pPr>
            <a:lvl3pPr eaLnBrk="0" fontAlgn="base" hangingPunct="0">
              <a:spcBef>
                <a:spcPct val="0"/>
              </a:spcBef>
              <a:spcAft>
                <a:spcPct val="0"/>
              </a:spcAft>
              <a:tabLst>
                <a:tab pos="2247900" algn="l"/>
              </a:tabLst>
              <a:defRPr>
                <a:solidFill>
                  <a:schemeClr val="tx1"/>
                </a:solidFill>
                <a:latin typeface="Arial" panose="020B0604020202020204" pitchFamily="34" charset="0"/>
              </a:defRPr>
            </a:lvl3pPr>
            <a:lvl4pPr eaLnBrk="0" fontAlgn="base" hangingPunct="0">
              <a:spcBef>
                <a:spcPct val="0"/>
              </a:spcBef>
              <a:spcAft>
                <a:spcPct val="0"/>
              </a:spcAft>
              <a:tabLst>
                <a:tab pos="2247900" algn="l"/>
              </a:tabLst>
              <a:defRPr>
                <a:solidFill>
                  <a:schemeClr val="tx1"/>
                </a:solidFill>
                <a:latin typeface="Arial" panose="020B0604020202020204" pitchFamily="34" charset="0"/>
              </a:defRPr>
            </a:lvl4pPr>
            <a:lvl5pPr eaLnBrk="0" fontAlgn="base" hangingPunct="0">
              <a:spcBef>
                <a:spcPct val="0"/>
              </a:spcBef>
              <a:spcAft>
                <a:spcPct val="0"/>
              </a:spcAft>
              <a:tabLst>
                <a:tab pos="2247900" algn="l"/>
              </a:tabLst>
              <a:defRPr>
                <a:solidFill>
                  <a:schemeClr val="tx1"/>
                </a:solidFill>
                <a:latin typeface="Arial" panose="020B0604020202020204" pitchFamily="34" charset="0"/>
              </a:defRPr>
            </a:lvl5pPr>
            <a:lvl6pPr eaLnBrk="0" fontAlgn="base" hangingPunct="0">
              <a:spcBef>
                <a:spcPct val="0"/>
              </a:spcBef>
              <a:spcAft>
                <a:spcPct val="0"/>
              </a:spcAft>
              <a:tabLst>
                <a:tab pos="2247900" algn="l"/>
              </a:tabLst>
              <a:defRPr>
                <a:solidFill>
                  <a:schemeClr val="tx1"/>
                </a:solidFill>
                <a:latin typeface="Arial" panose="020B0604020202020204" pitchFamily="34" charset="0"/>
              </a:defRPr>
            </a:lvl6pPr>
            <a:lvl7pPr eaLnBrk="0" fontAlgn="base" hangingPunct="0">
              <a:spcBef>
                <a:spcPct val="0"/>
              </a:spcBef>
              <a:spcAft>
                <a:spcPct val="0"/>
              </a:spcAft>
              <a:tabLst>
                <a:tab pos="2247900" algn="l"/>
              </a:tabLst>
              <a:defRPr>
                <a:solidFill>
                  <a:schemeClr val="tx1"/>
                </a:solidFill>
                <a:latin typeface="Arial" panose="020B0604020202020204" pitchFamily="34" charset="0"/>
              </a:defRPr>
            </a:lvl7pPr>
            <a:lvl8pPr eaLnBrk="0" fontAlgn="base" hangingPunct="0">
              <a:spcBef>
                <a:spcPct val="0"/>
              </a:spcBef>
              <a:spcAft>
                <a:spcPct val="0"/>
              </a:spcAft>
              <a:tabLst>
                <a:tab pos="2247900" algn="l"/>
              </a:tabLst>
              <a:defRPr>
                <a:solidFill>
                  <a:schemeClr val="tx1"/>
                </a:solidFill>
                <a:latin typeface="Arial" panose="020B0604020202020204" pitchFamily="34" charset="0"/>
              </a:defRPr>
            </a:lvl8pPr>
            <a:lvl9pPr eaLnBrk="0" fontAlgn="base" hangingPunct="0">
              <a:spcBef>
                <a:spcPct val="0"/>
              </a:spcBef>
              <a:spcAft>
                <a:spcPct val="0"/>
              </a:spcAft>
              <a:tabLst>
                <a:tab pos="22479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47900" algn="l"/>
              </a:tabLst>
            </a:pPr>
            <a:r>
              <a:rPr kumimoji="0" lang="en-US" sz="280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Bioavailability</a:t>
            </a:r>
            <a:r>
              <a:rPr kumimoji="0" lang="en-US" sz="280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Calibri" panose="020F0502020204030204" pitchFamily="34" charset="0"/>
              </a:rPr>
              <a:t> =                                                                       X 100</a:t>
            </a:r>
            <a:endParaRPr kumimoji="0" lang="en-US" sz="4000" i="0" u="none" strike="noStrike" cap="none" normalizeH="0" baseline="0" dirty="0">
              <a:ln>
                <a:noFill/>
              </a:ln>
              <a:solidFill>
                <a:schemeClr val="bg1"/>
              </a:solidFill>
              <a:effectLst/>
            </a:endParaRPr>
          </a:p>
        </p:txBody>
      </p:sp>
      <p:sp>
        <p:nvSpPr>
          <p:cNvPr id="9" name="Text Box 23"/>
          <p:cNvSpPr txBox="1"/>
          <p:nvPr/>
        </p:nvSpPr>
        <p:spPr>
          <a:xfrm>
            <a:off x="3896752" y="5653197"/>
            <a:ext cx="6696221" cy="5429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marL="457200" algn="l" rtl="0">
              <a:lnSpc>
                <a:spcPct val="115000"/>
              </a:lnSpc>
              <a:spcAft>
                <a:spcPts val="1000"/>
              </a:spcAft>
              <a:tabLst>
                <a:tab pos="2247900" algn="l"/>
              </a:tabLst>
            </a:pPr>
            <a:r>
              <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Area under the curve (AUC) after oral route</a:t>
            </a:r>
            <a:endPar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algn="l" rtl="0">
              <a:lnSpc>
                <a:spcPct val="115000"/>
              </a:lnSpc>
              <a:spcAft>
                <a:spcPts val="1000"/>
              </a:spcAft>
              <a:tabLst>
                <a:tab pos="2247900" algn="l"/>
              </a:tabLst>
            </a:pPr>
            <a:r>
              <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Area under the curve (AUC) after L.V. route</a:t>
            </a:r>
            <a:endPar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rtl="1">
              <a:lnSpc>
                <a:spcPct val="115000"/>
              </a:lnSpc>
              <a:spcAft>
                <a:spcPts val="1000"/>
              </a:spcAft>
            </a:pPr>
            <a:r>
              <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cxnSp>
        <p:nvCxnSpPr>
          <p:cNvPr id="11" name="Straight Connector 10"/>
          <p:cNvCxnSpPr/>
          <p:nvPr/>
        </p:nvCxnSpPr>
        <p:spPr>
          <a:xfrm>
            <a:off x="4248443" y="6133514"/>
            <a:ext cx="538792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1911894"/>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barn(inVertical)">
                                      <p:cBhvr>
                                        <p:cTn id="49" dur="5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arn(inVertical)">
                                      <p:cBhvr>
                                        <p:cTn id="5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1175" y="995082"/>
            <a:ext cx="10700825" cy="5862917"/>
          </a:xfrm>
        </p:spPr>
        <p:txBody>
          <a:bodyPr>
            <a:noAutofit/>
          </a:bodyPr>
          <a:lstStyle/>
          <a:p>
            <a:pPr marL="0" indent="0" algn="l" rtl="0">
              <a:lnSpc>
                <a:spcPct val="90000"/>
              </a:lnSpc>
              <a:buNone/>
            </a:pPr>
            <a:r>
              <a:rPr lang="en-US" sz="2800" b="1" u="sng" dirty="0">
                <a:solidFill>
                  <a:schemeClr val="bg1"/>
                </a:solidFill>
              </a:rPr>
              <a:t>Factors affecting bioavailability:</a:t>
            </a:r>
            <a:br>
              <a:rPr lang="en-US" sz="2800" b="1" u="sng" dirty="0">
                <a:solidFill>
                  <a:schemeClr val="bg1"/>
                </a:solidFill>
              </a:rPr>
            </a:br>
            <a:endParaRPr lang="en-US" sz="2800" b="1" dirty="0">
              <a:solidFill>
                <a:schemeClr val="bg1"/>
              </a:solidFill>
            </a:endParaRPr>
          </a:p>
          <a:p>
            <a:pPr marL="514350" lvl="0" indent="-514350" algn="l" rtl="0">
              <a:lnSpc>
                <a:spcPct val="90000"/>
              </a:lnSpc>
              <a:buFont typeface="+mj-lt"/>
              <a:buAutoNum type="arabicPeriod"/>
            </a:pPr>
            <a:r>
              <a:rPr lang="en-US" sz="2800" b="1" dirty="0">
                <a:solidFill>
                  <a:schemeClr val="bg1"/>
                </a:solidFill>
              </a:rPr>
              <a:t>The extent of drug absorption.</a:t>
            </a:r>
          </a:p>
          <a:p>
            <a:pPr marL="514350" lvl="0" indent="-514350" algn="l" rtl="0">
              <a:lnSpc>
                <a:spcPct val="90000"/>
              </a:lnSpc>
              <a:buFont typeface="+mj-lt"/>
              <a:buAutoNum type="arabicPeriod"/>
            </a:pPr>
            <a:r>
              <a:rPr lang="en-US" sz="2800" b="1" dirty="0">
                <a:solidFill>
                  <a:schemeClr val="bg1"/>
                </a:solidFill>
              </a:rPr>
              <a:t>1</a:t>
            </a:r>
            <a:r>
              <a:rPr lang="en-US" sz="2800" b="1" baseline="30000" dirty="0">
                <a:solidFill>
                  <a:schemeClr val="bg1"/>
                </a:solidFill>
              </a:rPr>
              <a:t>st</a:t>
            </a:r>
            <a:r>
              <a:rPr lang="en-US" sz="2800" b="1" dirty="0">
                <a:solidFill>
                  <a:schemeClr val="bg1"/>
                </a:solidFill>
              </a:rPr>
              <a:t> pass effect(1</a:t>
            </a:r>
            <a:r>
              <a:rPr lang="en-US" sz="2800" b="1" baseline="30000" dirty="0">
                <a:solidFill>
                  <a:schemeClr val="bg1"/>
                </a:solidFill>
              </a:rPr>
              <a:t>st</a:t>
            </a:r>
            <a:r>
              <a:rPr lang="en-US" sz="2800" b="1" dirty="0">
                <a:solidFill>
                  <a:schemeClr val="bg1"/>
                </a:solidFill>
              </a:rPr>
              <a:t> pass metabolism):</a:t>
            </a:r>
          </a:p>
          <a:p>
            <a:pPr algn="l" rtl="0">
              <a:lnSpc>
                <a:spcPct val="90000"/>
              </a:lnSpc>
            </a:pPr>
            <a:r>
              <a:rPr lang="en-US" sz="2800" dirty="0">
                <a:solidFill>
                  <a:schemeClr val="bg1"/>
                </a:solidFill>
              </a:rPr>
              <a:t>It is the metabolism of some drugs in</a:t>
            </a:r>
            <a:br>
              <a:rPr lang="en-US" sz="2800" dirty="0">
                <a:solidFill>
                  <a:schemeClr val="bg1"/>
                </a:solidFill>
              </a:rPr>
            </a:br>
            <a:r>
              <a:rPr lang="en-US" sz="2800" dirty="0">
                <a:solidFill>
                  <a:schemeClr val="bg1"/>
                </a:solidFill>
              </a:rPr>
              <a:t> a single passage through gut wall,</a:t>
            </a:r>
            <a:br>
              <a:rPr lang="en-US" sz="2800" dirty="0">
                <a:solidFill>
                  <a:schemeClr val="bg1"/>
                </a:solidFill>
              </a:rPr>
            </a:br>
            <a:r>
              <a:rPr lang="en-US" sz="2800" dirty="0">
                <a:solidFill>
                  <a:schemeClr val="bg1"/>
                </a:solidFill>
              </a:rPr>
              <a:t> liver or lungs before reaching</a:t>
            </a:r>
            <a:br>
              <a:rPr lang="en-US" sz="2800" dirty="0">
                <a:solidFill>
                  <a:schemeClr val="bg1"/>
                </a:solidFill>
              </a:rPr>
            </a:br>
            <a:r>
              <a:rPr lang="en-US" sz="2800" dirty="0">
                <a:solidFill>
                  <a:schemeClr val="bg1"/>
                </a:solidFill>
              </a:rPr>
              <a:t> systemic circulation.</a:t>
            </a:r>
          </a:p>
          <a:p>
            <a:pPr marL="0" indent="0" algn="l" rtl="0">
              <a:lnSpc>
                <a:spcPct val="90000"/>
              </a:lnSpc>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0013" y="535810"/>
            <a:ext cx="4701988" cy="6322190"/>
          </a:xfrm>
          <a:prstGeom prst="rect">
            <a:avLst/>
          </a:prstGeom>
        </p:spPr>
      </p:pic>
    </p:spTree>
    <p:extLst>
      <p:ext uri="{BB962C8B-B14F-4D97-AF65-F5344CB8AC3E}">
        <p14:creationId xmlns:p14="http://schemas.microsoft.com/office/powerpoint/2010/main" val="28177643"/>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1175" y="1152907"/>
            <a:ext cx="10700825" cy="5705092"/>
          </a:xfrm>
        </p:spPr>
        <p:txBody>
          <a:bodyPr>
            <a:noAutofit/>
          </a:bodyPr>
          <a:lstStyle/>
          <a:p>
            <a:pPr marL="514350" lvl="0" indent="-514350" algn="l" rtl="0">
              <a:lnSpc>
                <a:spcPct val="90000"/>
              </a:lnSpc>
              <a:buFont typeface="+mj-lt"/>
              <a:buAutoNum type="alphaUcPeriod"/>
            </a:pPr>
            <a:r>
              <a:rPr lang="en-US" sz="2800" b="1" dirty="0">
                <a:solidFill>
                  <a:schemeClr val="bg1"/>
                </a:solidFill>
              </a:rPr>
              <a:t>Hepatic 1st pass effect:</a:t>
            </a:r>
          </a:p>
          <a:p>
            <a:pPr algn="l" rtl="0">
              <a:lnSpc>
                <a:spcPct val="90000"/>
              </a:lnSpc>
            </a:pPr>
            <a:r>
              <a:rPr lang="en-US" sz="2800" dirty="0">
                <a:solidFill>
                  <a:schemeClr val="bg1"/>
                </a:solidFill>
              </a:rPr>
              <a:t>Nitroglycerin and propranolol pass from GIT to liver where they are extensively metabolized in their 1</a:t>
            </a:r>
            <a:r>
              <a:rPr lang="en-US" sz="2800" baseline="30000" dirty="0">
                <a:solidFill>
                  <a:schemeClr val="bg1"/>
                </a:solidFill>
              </a:rPr>
              <a:t>st</a:t>
            </a:r>
            <a:r>
              <a:rPr lang="en-US" sz="2800" dirty="0">
                <a:solidFill>
                  <a:schemeClr val="bg1"/>
                </a:solidFill>
              </a:rPr>
              <a:t> pass through liver before reaching systemic circulation.</a:t>
            </a:r>
          </a:p>
          <a:p>
            <a:pPr marL="514350" lvl="0" indent="-514350" algn="l" rtl="0">
              <a:lnSpc>
                <a:spcPct val="90000"/>
              </a:lnSpc>
              <a:buFont typeface="+mj-lt"/>
              <a:buAutoNum type="alphaUcPeriod" startAt="2"/>
            </a:pPr>
            <a:r>
              <a:rPr lang="en-US" sz="2800" b="1" u="sng" dirty="0">
                <a:solidFill>
                  <a:schemeClr val="bg1"/>
                </a:solidFill>
              </a:rPr>
              <a:t>Intestinal 1st pass effect:</a:t>
            </a:r>
            <a:endParaRPr lang="en-US" sz="2800" b="1" dirty="0">
              <a:solidFill>
                <a:schemeClr val="bg1"/>
              </a:solidFill>
            </a:endParaRPr>
          </a:p>
          <a:p>
            <a:pPr algn="l" rtl="0">
              <a:lnSpc>
                <a:spcPct val="90000"/>
              </a:lnSpc>
            </a:pPr>
            <a:r>
              <a:rPr lang="en-US" sz="2800" dirty="0">
                <a:solidFill>
                  <a:schemeClr val="bg1"/>
                </a:solidFill>
              </a:rPr>
              <a:t>Estrogens are extensively metabolized in their 1</a:t>
            </a:r>
            <a:r>
              <a:rPr lang="en-US" sz="2800" baseline="30000" dirty="0">
                <a:solidFill>
                  <a:schemeClr val="bg1"/>
                </a:solidFill>
              </a:rPr>
              <a:t>st</a:t>
            </a:r>
            <a:r>
              <a:rPr lang="en-US" sz="2800" dirty="0">
                <a:solidFill>
                  <a:schemeClr val="bg1"/>
                </a:solidFill>
              </a:rPr>
              <a:t> pass through intestinal wall.</a:t>
            </a:r>
          </a:p>
          <a:p>
            <a:pPr marL="514350" lvl="0" indent="-514350" algn="l" rtl="0">
              <a:lnSpc>
                <a:spcPct val="90000"/>
              </a:lnSpc>
              <a:buFont typeface="+mj-lt"/>
              <a:buAutoNum type="alphaUcPeriod" startAt="3"/>
            </a:pPr>
            <a:r>
              <a:rPr lang="en-US" sz="2800" b="1" u="sng" dirty="0">
                <a:solidFill>
                  <a:schemeClr val="bg1"/>
                </a:solidFill>
              </a:rPr>
              <a:t>Pulmonary metabolism:</a:t>
            </a:r>
            <a:endParaRPr lang="en-US" sz="2800" b="1" dirty="0">
              <a:solidFill>
                <a:schemeClr val="bg1"/>
              </a:solidFill>
            </a:endParaRPr>
          </a:p>
          <a:p>
            <a:pPr algn="l" rtl="0">
              <a:lnSpc>
                <a:spcPct val="90000"/>
              </a:lnSpc>
            </a:pPr>
            <a:r>
              <a:rPr lang="en-US" sz="2800" dirty="0">
                <a:solidFill>
                  <a:schemeClr val="bg1"/>
                </a:solidFill>
              </a:rPr>
              <a:t>After inhalation, nicotine is partially metabolized in the lung.</a:t>
            </a: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932608909"/>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6412" y="94130"/>
            <a:ext cx="10645588" cy="6763870"/>
          </a:xfrm>
        </p:spPr>
        <p:txBody>
          <a:bodyPr>
            <a:noAutofit/>
          </a:bodyPr>
          <a:lstStyle/>
          <a:p>
            <a:pPr marL="0" indent="0" algn="ctr" rtl="0">
              <a:buNone/>
            </a:pPr>
            <a:r>
              <a:rPr lang="en-US" sz="2800" b="1" u="sng" dirty="0">
                <a:solidFill>
                  <a:schemeClr val="bg1"/>
                </a:solidFill>
              </a:rPr>
              <a:t>DRUG DISTRIBUTION</a:t>
            </a:r>
            <a:endParaRPr lang="en-US" sz="2800" dirty="0">
              <a:solidFill>
                <a:schemeClr val="bg1"/>
              </a:solidFill>
            </a:endParaRPr>
          </a:p>
          <a:p>
            <a:pPr marL="0" indent="0" algn="l" rtl="0">
              <a:buNone/>
            </a:pPr>
            <a:r>
              <a:rPr lang="en-US" sz="2800" dirty="0">
                <a:solidFill>
                  <a:schemeClr val="bg1"/>
                </a:solidFill>
              </a:rPr>
              <a:t>After absorption the drug is distributed through 3 body compartments:</a:t>
            </a:r>
          </a:p>
          <a:p>
            <a:pPr marL="514350" lvl="0" indent="-514350" algn="l" rtl="0">
              <a:buFont typeface="+mj-lt"/>
              <a:buAutoNum type="alphaUcPeriod"/>
            </a:pPr>
            <a:r>
              <a:rPr lang="en-US" sz="2800" b="1" dirty="0">
                <a:solidFill>
                  <a:schemeClr val="bg1"/>
                </a:solidFill>
              </a:rPr>
              <a:t>Vascular compartment = small volume of distribution</a:t>
            </a:r>
            <a:r>
              <a:rPr lang="en-US" sz="2800" dirty="0">
                <a:solidFill>
                  <a:schemeClr val="bg1"/>
                </a:solidFill>
              </a:rPr>
              <a:t> (4 litres in 70 kg person): drugs distributed in this compartment are </a:t>
            </a:r>
            <a:r>
              <a:rPr lang="en-US" sz="2800" b="1" i="1" dirty="0">
                <a:solidFill>
                  <a:schemeClr val="bg1"/>
                </a:solidFill>
              </a:rPr>
              <a:t>hydrophilic</a:t>
            </a:r>
            <a:r>
              <a:rPr lang="en-US" sz="2800" dirty="0">
                <a:solidFill>
                  <a:schemeClr val="bg1"/>
                </a:solidFill>
              </a:rPr>
              <a:t> (lipid/water partition coefficient is low), and most of the drug is ionized at the plasma pH e.g. heparin.</a:t>
            </a:r>
          </a:p>
          <a:p>
            <a:pPr marL="514350" lvl="0" indent="-514350" algn="l" rtl="0">
              <a:buFont typeface="+mj-lt"/>
              <a:buAutoNum type="alphaUcPeriod"/>
            </a:pPr>
            <a:r>
              <a:rPr lang="en-US" sz="2800" b="1" dirty="0">
                <a:solidFill>
                  <a:schemeClr val="bg1"/>
                </a:solidFill>
              </a:rPr>
              <a:t>Vascular and interstitial compartments =Moderate volume of distribution </a:t>
            </a:r>
            <a:r>
              <a:rPr lang="en-US" sz="2800" dirty="0">
                <a:solidFill>
                  <a:schemeClr val="bg1"/>
                </a:solidFill>
              </a:rPr>
              <a:t>(14 Litres in 70 kg person): drugs distributed in these compartments are</a:t>
            </a:r>
            <a:r>
              <a:rPr lang="en-US" sz="2800" b="1" dirty="0">
                <a:solidFill>
                  <a:schemeClr val="bg1"/>
                </a:solidFill>
              </a:rPr>
              <a:t> </a:t>
            </a:r>
            <a:r>
              <a:rPr lang="en-US" sz="2800" b="1" i="1" dirty="0">
                <a:solidFill>
                  <a:schemeClr val="bg1"/>
                </a:solidFill>
              </a:rPr>
              <a:t>hydrophilic</a:t>
            </a:r>
            <a:r>
              <a:rPr lang="en-US" sz="2800" dirty="0">
                <a:solidFill>
                  <a:schemeClr val="bg1"/>
                </a:solidFill>
              </a:rPr>
              <a:t> (lipid/water partition coefficient is low), with lesser degree of ionization at plasma pH e.g. neostigmine.</a:t>
            </a:r>
          </a:p>
          <a:p>
            <a:pPr marL="514350" lvl="0" indent="-514350" algn="l" rtl="0">
              <a:buFont typeface="+mj-lt"/>
              <a:buAutoNum type="alphaUcPeriod"/>
            </a:pPr>
            <a:r>
              <a:rPr lang="en-US" sz="2800" dirty="0">
                <a:solidFill>
                  <a:schemeClr val="bg1"/>
                </a:solidFill>
              </a:rPr>
              <a:t> </a:t>
            </a:r>
            <a:r>
              <a:rPr lang="en-US" sz="2800" b="1" dirty="0">
                <a:solidFill>
                  <a:schemeClr val="bg1"/>
                </a:solidFill>
              </a:rPr>
              <a:t>Vascular and </a:t>
            </a:r>
            <a:r>
              <a:rPr lang="en-US" sz="2700" b="1" dirty="0">
                <a:solidFill>
                  <a:schemeClr val="bg1"/>
                </a:solidFill>
              </a:rPr>
              <a:t>interstitial and intracellular compartments =Large volume of distribution </a:t>
            </a:r>
            <a:r>
              <a:rPr lang="en-US" sz="2700" dirty="0">
                <a:solidFill>
                  <a:schemeClr val="bg1"/>
                </a:solidFill>
              </a:rPr>
              <a:t>(Total body water about 40-42 Litres in 70 kg person):  drugs distributed in these compartments are </a:t>
            </a:r>
            <a:r>
              <a:rPr lang="en-US" sz="2700" b="1" i="1" dirty="0">
                <a:solidFill>
                  <a:schemeClr val="bg1"/>
                </a:solidFill>
              </a:rPr>
              <a:t>non-ionized and lipophilic</a:t>
            </a:r>
            <a:r>
              <a:rPr lang="en-US" sz="2700" dirty="0">
                <a:solidFill>
                  <a:schemeClr val="bg1"/>
                </a:solidFill>
              </a:rPr>
              <a:t> (lipid/water partition coefficient is high) e.g. </a:t>
            </a:r>
            <a:r>
              <a:rPr lang="en-US" sz="2800" dirty="0">
                <a:solidFill>
                  <a:schemeClr val="bg1"/>
                </a:solidFill>
              </a:rPr>
              <a:t>barbiturates.</a:t>
            </a:r>
          </a:p>
          <a:p>
            <a:pPr marL="0" lvl="0" indent="0" algn="l" rtl="0">
              <a:lnSpc>
                <a:spcPct val="90000"/>
              </a:lnSpc>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41664473"/>
      </p:ext>
    </p:extLst>
  </p:cSld>
  <p:clrMapOvr>
    <a:masterClrMapping/>
  </p:clrMapOvr>
  <p:transition spd="slow">
    <p:fade/>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2911</TotalTime>
  <Words>1540</Words>
  <Application>Microsoft Office PowerPoint</Application>
  <PresentationFormat>Widescreen</PresentationFormat>
  <Paragraphs>151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Wisp</vt:lpstr>
      <vt:lpstr>General Pharmacology</vt:lpstr>
      <vt:lpstr>Passive diffusion: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BIOTRANSFORMATION (METABOLISM)</vt:lpstr>
      <vt:lpstr>Types of biotransformation reactions: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Ahmad Hafeiz</dc:creator>
  <cp:lastModifiedBy>razanemad852@gmail.com</cp:lastModifiedBy>
  <cp:revision>929</cp:revision>
  <dcterms:created xsi:type="dcterms:W3CDTF">2017-08-24T08:41:38Z</dcterms:created>
  <dcterms:modified xsi:type="dcterms:W3CDTF">2022-10-22T17:32:08Z</dcterms:modified>
</cp:coreProperties>
</file>