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1" r:id="rId7"/>
    <p:sldId id="266" r:id="rId8"/>
    <p:sldId id="267" r:id="rId9"/>
    <p:sldId id="268" r:id="rId10"/>
    <p:sldId id="269" r:id="rId11"/>
    <p:sldId id="270" r:id="rId12"/>
    <p:sldId id="271" r:id="rId13"/>
    <p:sldId id="264" r:id="rId14"/>
    <p:sldId id="275" r:id="rId15"/>
    <p:sldId id="277" r:id="rId16"/>
    <p:sldId id="283" r:id="rId17"/>
    <p:sldId id="282" r:id="rId18"/>
    <p:sldId id="278" r:id="rId19"/>
    <p:sldId id="284" r:id="rId20"/>
    <p:sldId id="276" r:id="rId21"/>
    <p:sldId id="285" r:id="rId22"/>
    <p:sldId id="287" r:id="rId23"/>
    <p:sldId id="288" r:id="rId24"/>
    <p:sldId id="293" r:id="rId25"/>
    <p:sldId id="289" r:id="rId26"/>
    <p:sldId id="290" r:id="rId27"/>
    <p:sldId id="291" r:id="rId28"/>
    <p:sldId id="297" r:id="rId29"/>
    <p:sldId id="292" r:id="rId30"/>
    <p:sldId id="296" r:id="rId31"/>
    <p:sldId id="298" r:id="rId32"/>
    <p:sldId id="299" r:id="rId33"/>
    <p:sldId id="265"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E5F9-8786-4E33-A69B-1C3F551A613D}" type="datetimeFigureOut">
              <a:rPr lang="en-GB" smtClean="0"/>
              <a:pPr/>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6249FC-E45A-4395-A476-8615F286BF0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E5F9-8786-4E33-A69B-1C3F551A613D}" type="datetimeFigureOut">
              <a:rPr lang="en-GB" smtClean="0"/>
              <a:pPr/>
              <a:t>11/04/2019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49FC-E45A-4395-A476-8615F286BF0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commons/d/d2/Spinal_nerve.sv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education.yahoo.com/reference/gray/subjects/subject?id=18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education.yahoo.com/reference/gray/subjects/subject?id=18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education.yahoo.com/reference/gray/subjects/subject?id=18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education.yahoo.com/reference/gray/subjects/subject?id=18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bartleby.com/107/185.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bartleby.com/107/185.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bartleby.com/107/18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lstStyle/>
          <a:p>
            <a:r>
              <a:rPr lang="en-GB" dirty="0" smtClean="0"/>
              <a:t>Anatomy of the spinal cord</a:t>
            </a:r>
            <a:endParaRPr lang="en-GB" dirty="0"/>
          </a:p>
        </p:txBody>
      </p:sp>
      <p:sp>
        <p:nvSpPr>
          <p:cNvPr id="3" name="Subtitle 2"/>
          <p:cNvSpPr>
            <a:spLocks noGrp="1"/>
          </p:cNvSpPr>
          <p:nvPr>
            <p:ph type="subTitle" idx="1"/>
          </p:nvPr>
        </p:nvSpPr>
        <p:spPr>
          <a:xfrm>
            <a:off x="1371600" y="2348880"/>
            <a:ext cx="6400800" cy="4032448"/>
          </a:xfrm>
        </p:spPr>
        <p:txBody>
          <a:bodyPr>
            <a:normAutofit/>
          </a:bodyPr>
          <a:lstStyle/>
          <a:p>
            <a:endParaRPr lang="en-GB" dirty="0" smtClean="0"/>
          </a:p>
          <a:p>
            <a:r>
              <a:rPr lang="en-GB" dirty="0" smtClean="0"/>
              <a:t>First Year</a:t>
            </a:r>
            <a:endParaRPr lang="en-GB" dirty="0"/>
          </a:p>
          <a:p>
            <a:endParaRPr lang="en-GB" dirty="0" smtClean="0"/>
          </a:p>
          <a:p>
            <a:pPr algn="l"/>
            <a:r>
              <a:rPr lang="en-GB" dirty="0" smtClean="0"/>
              <a:t>Dr Omar </a:t>
            </a:r>
            <a:r>
              <a:rPr lang="en-GB" dirty="0" err="1" smtClean="0"/>
              <a:t>Alrawashdeh</a:t>
            </a:r>
            <a:endParaRPr lang="en-GB" dirty="0" smtClean="0"/>
          </a:p>
          <a:p>
            <a:pPr algn="l"/>
            <a:r>
              <a:rPr lang="en-GB" dirty="0" smtClean="0"/>
              <a:t>MBBS, PhD, Clinical Neurology</a:t>
            </a:r>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arachnoid</a:t>
            </a:r>
            <a:endParaRPr lang="en-GB" dirty="0"/>
          </a:p>
        </p:txBody>
      </p:sp>
      <p:sp>
        <p:nvSpPr>
          <p:cNvPr id="3" name="Content Placeholder 2"/>
          <p:cNvSpPr>
            <a:spLocks noGrp="1"/>
          </p:cNvSpPr>
          <p:nvPr>
            <p:ph idx="1"/>
          </p:nvPr>
        </p:nvSpPr>
        <p:spPr/>
        <p:txBody>
          <a:bodyPr>
            <a:normAutofit lnSpcReduction="10000"/>
          </a:bodyPr>
          <a:lstStyle/>
          <a:p>
            <a:r>
              <a:rPr lang="en-GB" dirty="0" smtClean="0"/>
              <a:t>The </a:t>
            </a:r>
            <a:r>
              <a:rPr lang="en-GB" dirty="0" err="1" smtClean="0"/>
              <a:t>arachnoid</a:t>
            </a:r>
            <a:r>
              <a:rPr lang="en-GB" dirty="0" smtClean="0"/>
              <a:t> is the second layer of the CNS </a:t>
            </a:r>
            <a:r>
              <a:rPr lang="en-GB" dirty="0" err="1" smtClean="0"/>
              <a:t>meninges</a:t>
            </a:r>
            <a:endParaRPr lang="en-GB" dirty="0" smtClean="0"/>
          </a:p>
          <a:p>
            <a:r>
              <a:rPr lang="en-GB" dirty="0" smtClean="0"/>
              <a:t>It is thin layer</a:t>
            </a:r>
          </a:p>
          <a:p>
            <a:r>
              <a:rPr lang="en-GB" dirty="0" smtClean="0"/>
              <a:t>Separated from the </a:t>
            </a:r>
            <a:r>
              <a:rPr lang="en-GB" dirty="0" err="1" smtClean="0"/>
              <a:t>dura</a:t>
            </a:r>
            <a:r>
              <a:rPr lang="en-GB" dirty="0" smtClean="0"/>
              <a:t> matter by the subdural space</a:t>
            </a:r>
          </a:p>
          <a:p>
            <a:r>
              <a:rPr lang="en-GB" dirty="0" smtClean="0"/>
              <a:t>The subdural space contains small quantity of the fluid.</a:t>
            </a:r>
          </a:p>
          <a:p>
            <a:r>
              <a:rPr lang="en-GB" dirty="0" smtClean="0"/>
              <a:t>It is a potential space for bleeding after head trauma.</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pia</a:t>
            </a:r>
            <a:r>
              <a:rPr lang="en-GB" dirty="0" smtClean="0"/>
              <a:t> mater</a:t>
            </a:r>
            <a:endParaRPr lang="en-GB" dirty="0"/>
          </a:p>
        </p:txBody>
      </p:sp>
      <p:sp>
        <p:nvSpPr>
          <p:cNvPr id="3" name="Content Placeholder 2"/>
          <p:cNvSpPr>
            <a:spLocks noGrp="1"/>
          </p:cNvSpPr>
          <p:nvPr>
            <p:ph idx="1"/>
          </p:nvPr>
        </p:nvSpPr>
        <p:spPr/>
        <p:txBody>
          <a:bodyPr/>
          <a:lstStyle/>
          <a:p>
            <a:r>
              <a:rPr lang="en-GB" dirty="0" smtClean="0"/>
              <a:t>It is thin transparent sheath</a:t>
            </a:r>
          </a:p>
          <a:p>
            <a:r>
              <a:rPr lang="en-GB" dirty="0" smtClean="0"/>
              <a:t>It closely invests the spinal cord.</a:t>
            </a:r>
          </a:p>
          <a:p>
            <a:r>
              <a:rPr lang="en-GB" dirty="0" smtClean="0"/>
              <a:t>It is separated from the </a:t>
            </a:r>
            <a:r>
              <a:rPr lang="en-GB" dirty="0" err="1" smtClean="0"/>
              <a:t>arachnoid</a:t>
            </a:r>
            <a:r>
              <a:rPr lang="en-GB" dirty="0" smtClean="0"/>
              <a:t> by a space called the subarachnoid space</a:t>
            </a:r>
          </a:p>
          <a:p>
            <a:r>
              <a:rPr lang="en-GB" dirty="0" smtClean="0"/>
              <a:t>The subarachnoid space is filled with CSF.</a:t>
            </a:r>
          </a:p>
          <a:p>
            <a:r>
              <a:rPr lang="en-GB" dirty="0" smtClean="0"/>
              <a:t>The spinal cord CSF is continuous with the brain CSF.</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pia</a:t>
            </a:r>
            <a:r>
              <a:rPr lang="en-GB" dirty="0" smtClean="0"/>
              <a:t> matter</a:t>
            </a:r>
            <a:endParaRPr lang="en-GB" dirty="0"/>
          </a:p>
        </p:txBody>
      </p:sp>
      <p:sp>
        <p:nvSpPr>
          <p:cNvPr id="3" name="Content Placeholder 2"/>
          <p:cNvSpPr>
            <a:spLocks noGrp="1"/>
          </p:cNvSpPr>
          <p:nvPr>
            <p:ph idx="1"/>
          </p:nvPr>
        </p:nvSpPr>
        <p:spPr/>
        <p:txBody>
          <a:bodyPr>
            <a:normAutofit lnSpcReduction="10000"/>
          </a:bodyPr>
          <a:lstStyle/>
          <a:p>
            <a:r>
              <a:rPr lang="en-GB" dirty="0" smtClean="0"/>
              <a:t>The subarachnoid space of the brain is liable for bleeding (subarachnoid haemorrhage) after trauma or due to ruptured aneurysms.</a:t>
            </a:r>
          </a:p>
          <a:p>
            <a:r>
              <a:rPr lang="en-GB" dirty="0" smtClean="0"/>
              <a:t> The </a:t>
            </a:r>
            <a:r>
              <a:rPr lang="en-GB" dirty="0" err="1" smtClean="0"/>
              <a:t>pia</a:t>
            </a:r>
            <a:r>
              <a:rPr lang="en-GB" dirty="0" smtClean="0"/>
              <a:t> matter sends bands of connective tissue on both sides of the spinal cord (mainly the cervical and the thoracic). These bands are called </a:t>
            </a:r>
            <a:r>
              <a:rPr lang="en-GB" dirty="0" err="1" smtClean="0"/>
              <a:t>ligamentum</a:t>
            </a:r>
            <a:r>
              <a:rPr lang="en-GB" dirty="0" smtClean="0"/>
              <a:t> </a:t>
            </a:r>
            <a:r>
              <a:rPr lang="en-GB" dirty="0" err="1" smtClean="0"/>
              <a:t>dendticulatum</a:t>
            </a:r>
            <a:r>
              <a:rPr lang="en-GB" dirty="0" smtClean="0"/>
              <a:t>. These </a:t>
            </a:r>
            <a:r>
              <a:rPr lang="en-GB" dirty="0" err="1" smtClean="0"/>
              <a:t>ligamentsn</a:t>
            </a:r>
            <a:r>
              <a:rPr lang="en-GB" dirty="0" smtClean="0"/>
              <a:t> protect the cord from excessive sudden movements.</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55576" y="764704"/>
            <a:ext cx="7560840" cy="587021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sections</a:t>
            </a:r>
            <a:endParaRPr lang="en-GB" dirty="0"/>
          </a:p>
        </p:txBody>
      </p:sp>
      <p:pic>
        <p:nvPicPr>
          <p:cNvPr id="32770" name="Picture 2" descr="File:Spinal nerve.svg">
            <a:hlinkClick r:id="rId2"/>
          </p:cNvPr>
          <p:cNvPicPr>
            <a:picLocks noChangeAspect="1" noChangeArrowheads="1"/>
          </p:cNvPicPr>
          <p:nvPr/>
        </p:nvPicPr>
        <p:blipFill>
          <a:blip r:embed="rId3" cstate="print"/>
          <a:srcRect/>
          <a:stretch>
            <a:fillRect/>
          </a:stretch>
        </p:blipFill>
        <p:spPr bwMode="auto">
          <a:xfrm>
            <a:off x="0" y="1196752"/>
            <a:ext cx="9144000" cy="56612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sections</a:t>
            </a:r>
            <a:endParaRPr lang="en-GB" dirty="0"/>
          </a:p>
        </p:txBody>
      </p:sp>
      <p:sp>
        <p:nvSpPr>
          <p:cNvPr id="3" name="Content Placeholder 2"/>
          <p:cNvSpPr>
            <a:spLocks noGrp="1"/>
          </p:cNvSpPr>
          <p:nvPr>
            <p:ph idx="1"/>
          </p:nvPr>
        </p:nvSpPr>
        <p:spPr/>
        <p:txBody>
          <a:bodyPr/>
          <a:lstStyle/>
          <a:p>
            <a:r>
              <a:rPr lang="en-GB" dirty="0" smtClean="0"/>
              <a:t>Rounded to oval in shape</a:t>
            </a:r>
          </a:p>
          <a:p>
            <a:r>
              <a:rPr lang="en-GB" dirty="0" smtClean="0"/>
              <a:t>It is almost symmetrical on both sides (mirror image).</a:t>
            </a:r>
          </a:p>
          <a:p>
            <a:r>
              <a:rPr lang="en-GB" dirty="0" smtClean="0"/>
              <a:t>Composed of white matter and gray matter.</a:t>
            </a:r>
          </a:p>
          <a:p>
            <a:r>
              <a:rPr lang="en-GB" dirty="0" smtClean="0"/>
              <a:t>Divided into two half by an anterior median fissure that is lined with </a:t>
            </a:r>
            <a:r>
              <a:rPr lang="en-GB" dirty="0" err="1" smtClean="0"/>
              <a:t>pia</a:t>
            </a:r>
            <a:r>
              <a:rPr lang="en-GB" dirty="0" smtClean="0"/>
              <a:t> mater.</a:t>
            </a:r>
          </a:p>
          <a:p>
            <a:r>
              <a:rPr lang="en-GB" dirty="0" smtClean="0"/>
              <a:t>The anterior median fissure is bounded from posterior by the anterior white </a:t>
            </a:r>
            <a:r>
              <a:rPr lang="en-GB" dirty="0" err="1" smtClean="0"/>
              <a:t>comissure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section</a:t>
            </a:r>
            <a:endParaRPr lang="en-GB" dirty="0"/>
          </a:p>
        </p:txBody>
      </p:sp>
      <p:sp>
        <p:nvSpPr>
          <p:cNvPr id="3" name="Content Placeholder 2"/>
          <p:cNvSpPr>
            <a:spLocks noGrp="1"/>
          </p:cNvSpPr>
          <p:nvPr>
            <p:ph idx="1"/>
          </p:nvPr>
        </p:nvSpPr>
        <p:spPr/>
        <p:txBody>
          <a:bodyPr/>
          <a:lstStyle/>
          <a:p>
            <a:r>
              <a:rPr lang="en-GB" dirty="0" smtClean="0"/>
              <a:t>The gray matter is divided into anterior (ventral) horns, posterior (dorsal horns), and lateral horns</a:t>
            </a:r>
          </a:p>
          <a:p>
            <a:r>
              <a:rPr lang="en-GB" dirty="0" smtClean="0"/>
              <a:t>The two horns are communicated by the intermediate gray matter around the central canal (transverse gray </a:t>
            </a:r>
            <a:r>
              <a:rPr lang="en-GB" dirty="0" err="1" smtClean="0"/>
              <a:t>commissure</a:t>
            </a:r>
            <a:r>
              <a:rPr lang="en-GB" dirty="0" smtClean="0"/>
              <a:t>).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l.yimg.com/a/i/edu/ref/ga/l/664.gif">
            <a:hlinkClick r:id="rId2"/>
          </p:cNvPr>
          <p:cNvPicPr>
            <a:picLocks noChangeAspect="1" noChangeArrowheads="1"/>
          </p:cNvPicPr>
          <p:nvPr/>
        </p:nvPicPr>
        <p:blipFill>
          <a:blip r:embed="rId3" cstate="print"/>
          <a:srcRect/>
          <a:stretch>
            <a:fillRect/>
          </a:stretch>
        </p:blipFill>
        <p:spPr bwMode="auto">
          <a:xfrm>
            <a:off x="228484" y="456659"/>
            <a:ext cx="8915516" cy="640134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section</a:t>
            </a:r>
            <a:endParaRPr lang="en-GB" dirty="0"/>
          </a:p>
        </p:txBody>
      </p:sp>
      <p:sp>
        <p:nvSpPr>
          <p:cNvPr id="3" name="Content Placeholder 2"/>
          <p:cNvSpPr>
            <a:spLocks noGrp="1"/>
          </p:cNvSpPr>
          <p:nvPr>
            <p:ph idx="1"/>
          </p:nvPr>
        </p:nvSpPr>
        <p:spPr/>
        <p:txBody>
          <a:bodyPr/>
          <a:lstStyle/>
          <a:p>
            <a:r>
              <a:rPr lang="en-GB" dirty="0" err="1" smtClean="0"/>
              <a:t>Posteriorly</a:t>
            </a:r>
            <a:r>
              <a:rPr lang="en-GB" dirty="0" smtClean="0"/>
              <a:t>, the cord is divided by the posterior median </a:t>
            </a:r>
            <a:r>
              <a:rPr lang="en-GB" dirty="0" err="1" smtClean="0"/>
              <a:t>sulcus</a:t>
            </a:r>
            <a:r>
              <a:rPr lang="en-GB" dirty="0" smtClean="0"/>
              <a:t>, which is not lined by the </a:t>
            </a:r>
            <a:r>
              <a:rPr lang="en-GB" dirty="0" err="1" smtClean="0"/>
              <a:t>pia</a:t>
            </a:r>
            <a:r>
              <a:rPr lang="en-GB" dirty="0" smtClean="0"/>
              <a:t> mater.</a:t>
            </a:r>
          </a:p>
          <a:p>
            <a:r>
              <a:rPr lang="en-GB" dirty="0" smtClean="0"/>
              <a:t>Lateral from the posterior median </a:t>
            </a:r>
            <a:r>
              <a:rPr lang="en-GB" dirty="0" err="1" smtClean="0"/>
              <a:t>sulcus</a:t>
            </a:r>
            <a:r>
              <a:rPr lang="en-GB" dirty="0" smtClean="0"/>
              <a:t> is the </a:t>
            </a:r>
            <a:r>
              <a:rPr lang="en-GB" dirty="0" err="1" smtClean="0"/>
              <a:t>posterolateral</a:t>
            </a:r>
            <a:r>
              <a:rPr lang="en-GB" dirty="0" smtClean="0"/>
              <a:t> </a:t>
            </a:r>
            <a:r>
              <a:rPr lang="en-GB" dirty="0" err="1" smtClean="0"/>
              <a:t>sulcus</a:t>
            </a:r>
            <a:endParaRPr lang="en-GB" dirty="0" smtClean="0"/>
          </a:p>
          <a:p>
            <a:r>
              <a:rPr lang="en-GB" dirty="0" smtClean="0"/>
              <a:t>The </a:t>
            </a:r>
            <a:r>
              <a:rPr lang="en-GB" dirty="0" err="1" smtClean="0"/>
              <a:t>posterolateral</a:t>
            </a:r>
            <a:r>
              <a:rPr lang="en-GB" dirty="0" smtClean="0"/>
              <a:t> </a:t>
            </a:r>
            <a:r>
              <a:rPr lang="en-GB" dirty="0" err="1" smtClean="0"/>
              <a:t>sulcus</a:t>
            </a:r>
            <a:r>
              <a:rPr lang="en-GB" dirty="0" smtClean="0"/>
              <a:t> is in the areas where the dorsal root emerge from the spinal cord.</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section</a:t>
            </a:r>
            <a:endParaRPr lang="en-GB" dirty="0"/>
          </a:p>
        </p:txBody>
      </p:sp>
      <p:sp>
        <p:nvSpPr>
          <p:cNvPr id="3" name="Content Placeholder 2"/>
          <p:cNvSpPr>
            <a:spLocks noGrp="1"/>
          </p:cNvSpPr>
          <p:nvPr>
            <p:ph idx="1"/>
          </p:nvPr>
        </p:nvSpPr>
        <p:spPr/>
        <p:txBody>
          <a:bodyPr/>
          <a:lstStyle/>
          <a:p>
            <a:r>
              <a:rPr lang="en-GB" dirty="0" smtClean="0"/>
              <a:t>The area that is dorsal to the exit of the ventral root is called the lateral </a:t>
            </a:r>
            <a:r>
              <a:rPr lang="en-GB" dirty="0" err="1" smtClean="0"/>
              <a:t>funiculus</a:t>
            </a:r>
            <a:r>
              <a:rPr lang="en-GB" dirty="0" smtClean="0"/>
              <a:t>.</a:t>
            </a:r>
          </a:p>
          <a:p>
            <a:r>
              <a:rPr lang="en-GB" dirty="0" smtClean="0"/>
              <a:t>The area that is anterior to the exit of the ventral root is called anterior </a:t>
            </a:r>
            <a:r>
              <a:rPr lang="en-GB" dirty="0" err="1" smtClean="0"/>
              <a:t>funiculus</a:t>
            </a:r>
            <a:r>
              <a:rPr lang="en-GB" dirty="0" smtClean="0"/>
              <a:t>.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a:t>
            </a:r>
            <a:endParaRPr lang="en-GB" dirty="0"/>
          </a:p>
        </p:txBody>
      </p:sp>
      <p:sp>
        <p:nvSpPr>
          <p:cNvPr id="3" name="Content Placeholder 2"/>
          <p:cNvSpPr>
            <a:spLocks noGrp="1"/>
          </p:cNvSpPr>
          <p:nvPr>
            <p:ph idx="1"/>
          </p:nvPr>
        </p:nvSpPr>
        <p:spPr/>
        <p:txBody>
          <a:bodyPr>
            <a:normAutofit/>
          </a:bodyPr>
          <a:lstStyle/>
          <a:p>
            <a:r>
              <a:rPr lang="en-GB" dirty="0" smtClean="0"/>
              <a:t>The spinal cord is about 45 cm in length and 30 gm weight.</a:t>
            </a:r>
          </a:p>
          <a:p>
            <a:r>
              <a:rPr lang="en-GB" dirty="0" smtClean="0"/>
              <a:t>It is located in the vertebral canal.</a:t>
            </a:r>
          </a:p>
          <a:p>
            <a:r>
              <a:rPr lang="en-GB" dirty="0" smtClean="0"/>
              <a:t> The spinal cord is connected to the brain from above by the brain 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l.yimg.com/a/i/edu/ref/ga/l/664.gif">
            <a:hlinkClick r:id="rId2"/>
          </p:cNvPr>
          <p:cNvPicPr>
            <a:picLocks noChangeAspect="1" noChangeArrowheads="1"/>
          </p:cNvPicPr>
          <p:nvPr/>
        </p:nvPicPr>
        <p:blipFill>
          <a:blip r:embed="rId3" cstate="print"/>
          <a:srcRect/>
          <a:stretch>
            <a:fillRect/>
          </a:stretch>
        </p:blipFill>
        <p:spPr bwMode="auto">
          <a:xfrm>
            <a:off x="228484" y="456659"/>
            <a:ext cx="8915516" cy="640134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gray matter</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GM is H in shape</a:t>
            </a:r>
          </a:p>
          <a:p>
            <a:r>
              <a:rPr lang="en-GB" dirty="0" smtClean="0"/>
              <a:t>It is composed of:</a:t>
            </a:r>
          </a:p>
          <a:p>
            <a:pPr>
              <a:buNone/>
            </a:pPr>
            <a:r>
              <a:rPr lang="en-GB" dirty="0" smtClean="0"/>
              <a:t>two anterior horns (ventral horn), which contain the anterior horn cells (the origin of the ventral motor root).</a:t>
            </a:r>
          </a:p>
          <a:p>
            <a:pPr>
              <a:buNone/>
            </a:pPr>
            <a:r>
              <a:rPr lang="en-GB" dirty="0" smtClean="0"/>
              <a:t>Two posterior horns (dorsal horn), which receives much of the sensory </a:t>
            </a:r>
            <a:r>
              <a:rPr lang="en-GB" dirty="0" err="1" smtClean="0"/>
              <a:t>fibers</a:t>
            </a:r>
            <a:r>
              <a:rPr lang="en-GB" dirty="0" smtClean="0"/>
              <a:t> of the dorsal root.</a:t>
            </a:r>
          </a:p>
          <a:p>
            <a:pPr>
              <a:buNone/>
            </a:pPr>
            <a:r>
              <a:rPr lang="en-GB" dirty="0" smtClean="0"/>
              <a:t>Lateral horns in the thoracic area, which contain cells for the autonomic nervous system.</a:t>
            </a:r>
          </a:p>
          <a:p>
            <a:pPr>
              <a:buNone/>
            </a:pPr>
            <a:r>
              <a:rPr lang="en-GB" dirty="0" smtClean="0"/>
              <a:t>The lateral area of the GM that extends to the lateral </a:t>
            </a:r>
            <a:r>
              <a:rPr lang="en-GB" dirty="0" err="1" smtClean="0"/>
              <a:t>funiculus</a:t>
            </a:r>
            <a:r>
              <a:rPr lang="en-GB" dirty="0" smtClean="0"/>
              <a:t> is called reticular formation. </a:t>
            </a:r>
          </a:p>
          <a:p>
            <a:endParaRPr lang="en-GB" dirty="0" smtClean="0"/>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l.yimg.com/a/i/edu/ref/ga/l/664.gif">
            <a:hlinkClick r:id="rId2"/>
          </p:cNvPr>
          <p:cNvPicPr>
            <a:picLocks noChangeAspect="1" noChangeArrowheads="1"/>
          </p:cNvPicPr>
          <p:nvPr/>
        </p:nvPicPr>
        <p:blipFill>
          <a:blip r:embed="rId3" cstate="print"/>
          <a:srcRect/>
          <a:stretch>
            <a:fillRect/>
          </a:stretch>
        </p:blipFill>
        <p:spPr bwMode="auto">
          <a:xfrm>
            <a:off x="228484" y="456659"/>
            <a:ext cx="8915516" cy="640134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dorsal horn</a:t>
            </a:r>
            <a:endParaRPr lang="en-GB" dirty="0"/>
          </a:p>
        </p:txBody>
      </p:sp>
      <p:sp>
        <p:nvSpPr>
          <p:cNvPr id="3" name="Content Placeholder 2"/>
          <p:cNvSpPr>
            <a:spLocks noGrp="1"/>
          </p:cNvSpPr>
          <p:nvPr>
            <p:ph idx="1"/>
          </p:nvPr>
        </p:nvSpPr>
        <p:spPr/>
        <p:txBody>
          <a:bodyPr/>
          <a:lstStyle/>
          <a:p>
            <a:r>
              <a:rPr lang="en-GB" dirty="0" smtClean="0"/>
              <a:t>The dorsal horns form a V shape dorsally.</a:t>
            </a:r>
          </a:p>
          <a:p>
            <a:r>
              <a:rPr lang="en-GB" dirty="0" smtClean="0"/>
              <a:t>Each horn is consisted of a head, neck and base.</a:t>
            </a:r>
          </a:p>
          <a:p>
            <a:r>
              <a:rPr lang="en-GB" dirty="0" smtClean="0"/>
              <a:t>The head is composed of: </a:t>
            </a:r>
          </a:p>
          <a:p>
            <a:pPr marL="514350" indent="-514350">
              <a:buFont typeface="+mj-lt"/>
              <a:buAutoNum type="arabicPeriod"/>
            </a:pPr>
            <a:r>
              <a:rPr lang="en-GB" dirty="0" smtClean="0"/>
              <a:t> a cap called the marginal zone (Lamina 1)</a:t>
            </a:r>
          </a:p>
          <a:p>
            <a:pPr marL="514350" indent="-514350">
              <a:buFont typeface="+mj-lt"/>
              <a:buAutoNum type="arabicPeriod"/>
            </a:pPr>
            <a:r>
              <a:rPr lang="en-GB" dirty="0" err="1" smtClean="0"/>
              <a:t>Substantia</a:t>
            </a:r>
            <a:r>
              <a:rPr lang="en-GB" dirty="0" smtClean="0"/>
              <a:t> </a:t>
            </a:r>
            <a:r>
              <a:rPr lang="en-GB" dirty="0" err="1" smtClean="0"/>
              <a:t>gelatinosa</a:t>
            </a:r>
            <a:r>
              <a:rPr lang="en-GB" dirty="0" smtClean="0"/>
              <a:t> (</a:t>
            </a:r>
            <a:r>
              <a:rPr lang="en-GB" dirty="0" err="1" smtClean="0"/>
              <a:t>Laminae</a:t>
            </a:r>
            <a:r>
              <a:rPr lang="en-GB" dirty="0" smtClean="0"/>
              <a:t> II and III)</a:t>
            </a:r>
          </a:p>
          <a:p>
            <a:pPr marL="514350" indent="-514350">
              <a:buFont typeface="+mj-lt"/>
              <a:buAutoNum type="arabicPeriod"/>
            </a:pPr>
            <a:r>
              <a:rPr lang="en-GB" dirty="0" smtClean="0"/>
              <a:t>Nucleus </a:t>
            </a:r>
            <a:r>
              <a:rPr lang="en-GB" dirty="0" err="1" smtClean="0"/>
              <a:t>proprius</a:t>
            </a:r>
            <a:r>
              <a:rPr lang="en-GB" dirty="0" smtClean="0"/>
              <a:t> (</a:t>
            </a:r>
            <a:r>
              <a:rPr lang="en-GB" dirty="0" err="1" smtClean="0"/>
              <a:t>Laminae</a:t>
            </a:r>
            <a:r>
              <a:rPr lang="en-GB" dirty="0" smtClean="0"/>
              <a:t> IV and V)</a:t>
            </a:r>
          </a:p>
          <a:p>
            <a:pPr>
              <a:buNone/>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t="50205"/>
          <a:stretch>
            <a:fillRect/>
          </a:stretch>
        </p:blipFill>
        <p:spPr bwMode="auto">
          <a:xfrm>
            <a:off x="1" y="0"/>
            <a:ext cx="9144000" cy="66693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Cervical segments</a:t>
            </a:r>
            <a:endParaRPr lang="en-GB" dirty="0"/>
          </a:p>
        </p:txBody>
      </p:sp>
      <p:sp>
        <p:nvSpPr>
          <p:cNvPr id="3" name="Content Placeholder 2"/>
          <p:cNvSpPr>
            <a:spLocks noGrp="1"/>
          </p:cNvSpPr>
          <p:nvPr>
            <p:ph idx="1"/>
          </p:nvPr>
        </p:nvSpPr>
        <p:spPr/>
        <p:txBody>
          <a:bodyPr/>
          <a:lstStyle/>
          <a:p>
            <a:pPr>
              <a:buNone/>
            </a:pPr>
            <a:r>
              <a:rPr lang="en-GB" dirty="0" smtClean="0"/>
              <a:t>The dorsal horns are V shape</a:t>
            </a:r>
          </a:p>
          <a:p>
            <a:pPr>
              <a:buNone/>
            </a:pPr>
            <a:r>
              <a:rPr lang="en-GB" dirty="0" smtClean="0"/>
              <a:t>The dorsal horns are narrow, while the ventral horns are broad</a:t>
            </a:r>
          </a:p>
          <a:p>
            <a:pPr>
              <a:buNone/>
            </a:pPr>
            <a:r>
              <a:rPr lang="en-GB" dirty="0" smtClean="0"/>
              <a:t>The lateral horns are not prominent.</a:t>
            </a:r>
          </a:p>
          <a:p>
            <a:pPr>
              <a:buNone/>
            </a:pPr>
            <a:r>
              <a:rPr lang="en-GB" dirty="0" smtClean="0"/>
              <a:t>The cross section is rounded in the upper cervical cord and become oval in the lower cervical segment.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Cervical segment</a:t>
            </a:r>
            <a:endParaRPr lang="en-GB" dirty="0"/>
          </a:p>
        </p:txBody>
      </p:sp>
      <p:pic>
        <p:nvPicPr>
          <p:cNvPr id="37890" name="Picture 2" descr="central canal: lower cervical section of the spinal cord"/>
          <p:cNvPicPr>
            <a:picLocks noChangeAspect="1" noChangeArrowheads="1"/>
          </p:cNvPicPr>
          <p:nvPr/>
        </p:nvPicPr>
        <p:blipFill>
          <a:blip r:embed="rId2" cstate="print"/>
          <a:srcRect/>
          <a:stretch>
            <a:fillRect/>
          </a:stretch>
        </p:blipFill>
        <p:spPr bwMode="auto">
          <a:xfrm>
            <a:off x="683568" y="1340768"/>
            <a:ext cx="7712297" cy="519372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Thoracic segments</a:t>
            </a:r>
            <a:endParaRPr lang="en-GB" dirty="0"/>
          </a:p>
        </p:txBody>
      </p:sp>
      <p:sp>
        <p:nvSpPr>
          <p:cNvPr id="3" name="Content Placeholder 2"/>
          <p:cNvSpPr>
            <a:spLocks noGrp="1"/>
          </p:cNvSpPr>
          <p:nvPr>
            <p:ph idx="1"/>
          </p:nvPr>
        </p:nvSpPr>
        <p:spPr/>
        <p:txBody>
          <a:bodyPr/>
          <a:lstStyle/>
          <a:p>
            <a:r>
              <a:rPr lang="en-GB" dirty="0" smtClean="0"/>
              <a:t>The cross section is almost rounded</a:t>
            </a:r>
          </a:p>
          <a:p>
            <a:r>
              <a:rPr lang="en-GB" dirty="0" smtClean="0"/>
              <a:t>The lateral horns are more prominent</a:t>
            </a:r>
          </a:p>
          <a:p>
            <a:r>
              <a:rPr lang="en-GB" dirty="0" smtClean="0"/>
              <a:t>The ventral horns are thin and long</a:t>
            </a:r>
          </a:p>
          <a:p>
            <a:r>
              <a:rPr lang="en-GB" dirty="0" smtClean="0"/>
              <a:t>The surface area is less than the cervical and the thoracic.</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Thoracic segment</a:t>
            </a:r>
            <a:endParaRPr lang="en-GB" dirty="0"/>
          </a:p>
        </p:txBody>
      </p:sp>
      <p:pic>
        <p:nvPicPr>
          <p:cNvPr id="4" name="Picture 2" descr="http://l.yimg.com/a/i/edu/ref/ga/l/664.gif">
            <a:hlinkClick r:id="rId2"/>
          </p:cNvPr>
          <p:cNvPicPr>
            <a:picLocks noGrp="1" noChangeAspect="1" noChangeArrowheads="1"/>
          </p:cNvPicPr>
          <p:nvPr>
            <p:ph idx="1"/>
          </p:nvPr>
        </p:nvPicPr>
        <p:blipFill>
          <a:blip r:embed="rId3" cstate="print"/>
          <a:srcRect/>
          <a:stretch>
            <a:fillRect/>
          </a:stretch>
        </p:blipFill>
        <p:spPr bwMode="auto">
          <a:xfrm>
            <a:off x="827584" y="1628800"/>
            <a:ext cx="6979939" cy="501159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Lumbar segments</a:t>
            </a:r>
            <a:endParaRPr lang="en-GB" dirty="0"/>
          </a:p>
        </p:txBody>
      </p:sp>
      <p:sp>
        <p:nvSpPr>
          <p:cNvPr id="3" name="Content Placeholder 2"/>
          <p:cNvSpPr>
            <a:spLocks noGrp="1"/>
          </p:cNvSpPr>
          <p:nvPr>
            <p:ph idx="1"/>
          </p:nvPr>
        </p:nvSpPr>
        <p:spPr/>
        <p:txBody>
          <a:bodyPr/>
          <a:lstStyle/>
          <a:p>
            <a:r>
              <a:rPr lang="en-GB" dirty="0" smtClean="0"/>
              <a:t>The cross section is rounded</a:t>
            </a:r>
          </a:p>
          <a:p>
            <a:r>
              <a:rPr lang="en-GB" dirty="0" smtClean="0"/>
              <a:t>The ventral horns and the dorsal horns are broad.</a:t>
            </a:r>
          </a:p>
          <a:p>
            <a:r>
              <a:rPr lang="en-GB" dirty="0" smtClean="0"/>
              <a:t>Contents of the GM is more than the WM.</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artleby.com/107/Images/large/image663.gif">
            <a:hlinkClick r:id="rId2"/>
          </p:cNvPr>
          <p:cNvPicPr>
            <a:picLocks noChangeAspect="1" noChangeArrowheads="1"/>
          </p:cNvPicPr>
          <p:nvPr/>
        </p:nvPicPr>
        <p:blipFill>
          <a:blip r:embed="rId3" cstate="print"/>
          <a:srcRect/>
          <a:stretch>
            <a:fillRect/>
          </a:stretch>
        </p:blipFill>
        <p:spPr bwMode="auto">
          <a:xfrm>
            <a:off x="5543600" y="0"/>
            <a:ext cx="3600400" cy="6750750"/>
          </a:xfrm>
          <a:prstGeom prst="rect">
            <a:avLst/>
          </a:prstGeom>
          <a:noFill/>
        </p:spPr>
      </p:pic>
      <p:sp>
        <p:nvSpPr>
          <p:cNvPr id="6" name="TextBox 5"/>
          <p:cNvSpPr txBox="1"/>
          <p:nvPr/>
        </p:nvSpPr>
        <p:spPr>
          <a:xfrm>
            <a:off x="0" y="332656"/>
            <a:ext cx="5328592" cy="3970318"/>
          </a:xfrm>
          <a:prstGeom prst="rect">
            <a:avLst/>
          </a:prstGeom>
          <a:noFill/>
        </p:spPr>
        <p:txBody>
          <a:bodyPr wrap="square" rtlCol="0">
            <a:spAutoFit/>
          </a:bodyPr>
          <a:lstStyle/>
          <a:p>
            <a:r>
              <a:rPr lang="en-GB" dirty="0" smtClean="0"/>
              <a:t>Gross morphology of the human spinal cord. The cord is nearly cylindrical in shape. It is connected to the brain  by the brain stem from above at the level of the upper border of the atlas. At this level, the shape of  the cross section is almost rounded. </a:t>
            </a:r>
          </a:p>
          <a:p>
            <a:r>
              <a:rPr lang="en-GB" dirty="0" smtClean="0"/>
              <a:t>The cord starts to enlarge at the cervical level (mainly from C3-T2 spinal segments) and become oval in shape. This increase corresponds to the increase of the upper limb innervations. </a:t>
            </a:r>
          </a:p>
          <a:p>
            <a:r>
              <a:rPr lang="en-GB" dirty="0" smtClean="0"/>
              <a:t> Between T1 and T12, there is almost no significant change in the cord thickness. The second enlargement is the lumbar one. It starts at L3-L5. The lumbar enlargement is mainly due to increase in the amount of the gray matter that supply the lower limbs. </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t0.gstatic.com/images?q=tbn:ANd9GcQWVUwcYSR9Sh0FlhsHZNNUCg63gxKTlB0XAIwUAWUKaIlkj_13zi9wUK_L"/>
          <p:cNvPicPr>
            <a:picLocks noChangeAspect="1" noChangeArrowheads="1"/>
          </p:cNvPicPr>
          <p:nvPr/>
        </p:nvPicPr>
        <p:blipFill>
          <a:blip r:embed="rId2" cstate="print"/>
          <a:srcRect/>
          <a:stretch>
            <a:fillRect/>
          </a:stretch>
        </p:blipFill>
        <p:spPr bwMode="auto">
          <a:xfrm>
            <a:off x="1259632" y="1196752"/>
            <a:ext cx="6048672" cy="5340044"/>
          </a:xfrm>
          <a:prstGeom prst="rect">
            <a:avLst/>
          </a:prstGeom>
          <a:noFill/>
        </p:spPr>
      </p:pic>
      <p:sp>
        <p:nvSpPr>
          <p:cNvPr id="5" name="Title 4"/>
          <p:cNvSpPr>
            <a:spLocks noGrp="1"/>
          </p:cNvSpPr>
          <p:nvPr>
            <p:ph type="title"/>
          </p:nvPr>
        </p:nvSpPr>
        <p:spPr/>
        <p:txBody>
          <a:bodyPr/>
          <a:lstStyle/>
          <a:p>
            <a:r>
              <a:rPr lang="en-GB" dirty="0" smtClean="0"/>
              <a:t>Lumbar segment</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sacral segment</a:t>
            </a:r>
            <a:endParaRPr lang="en-GB" dirty="0"/>
          </a:p>
        </p:txBody>
      </p:sp>
      <p:sp>
        <p:nvSpPr>
          <p:cNvPr id="3" name="Content Placeholder 2"/>
          <p:cNvSpPr>
            <a:spLocks noGrp="1"/>
          </p:cNvSpPr>
          <p:nvPr>
            <p:ph idx="1"/>
          </p:nvPr>
        </p:nvSpPr>
        <p:spPr/>
        <p:txBody>
          <a:bodyPr/>
          <a:lstStyle/>
          <a:p>
            <a:r>
              <a:rPr lang="en-GB" dirty="0" smtClean="0"/>
              <a:t>Rounded in shape</a:t>
            </a:r>
          </a:p>
          <a:p>
            <a:r>
              <a:rPr lang="en-GB" dirty="0" smtClean="0"/>
              <a:t>Smaller cross sectional area</a:t>
            </a:r>
          </a:p>
          <a:p>
            <a:r>
              <a:rPr lang="en-GB" dirty="0" smtClean="0"/>
              <a:t>Minimal amount of the WM</a:t>
            </a:r>
          </a:p>
          <a:p>
            <a:r>
              <a:rPr lang="en-GB" dirty="0" smtClean="0"/>
              <a:t>The dorsal and the ventral horns are oval in shape</a:t>
            </a:r>
          </a:p>
          <a:p>
            <a:r>
              <a:rPr lang="en-GB" dirty="0" smtClean="0"/>
              <a:t>Broad intermediate GM.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Sacral segment</a:t>
            </a:r>
            <a:endParaRPr lang="en-GB" dirty="0"/>
          </a:p>
        </p:txBody>
      </p:sp>
      <p:pic>
        <p:nvPicPr>
          <p:cNvPr id="53250" name="Picture 2" descr="Plate 17.322 Spinal Cord: Sacral Region"/>
          <p:cNvPicPr>
            <a:picLocks noChangeAspect="1" noChangeArrowheads="1"/>
          </p:cNvPicPr>
          <p:nvPr/>
        </p:nvPicPr>
        <p:blipFill>
          <a:blip r:embed="rId2" cstate="print"/>
          <a:srcRect/>
          <a:stretch>
            <a:fillRect/>
          </a:stretch>
        </p:blipFill>
        <p:spPr bwMode="auto">
          <a:xfrm>
            <a:off x="129901" y="1556792"/>
            <a:ext cx="9014100" cy="511256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95536" y="0"/>
            <a:ext cx="8331355"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Arterial supply of the spinal cord</a:t>
            </a:r>
            <a:endParaRPr lang="en-GB" dirty="0"/>
          </a:p>
        </p:txBody>
      </p:sp>
      <p:sp>
        <p:nvSpPr>
          <p:cNvPr id="3" name="Content Placeholder 2"/>
          <p:cNvSpPr>
            <a:spLocks noGrp="1"/>
          </p:cNvSpPr>
          <p:nvPr>
            <p:ph idx="1"/>
          </p:nvPr>
        </p:nvSpPr>
        <p:spPr/>
        <p:txBody>
          <a:bodyPr/>
          <a:lstStyle/>
          <a:p>
            <a:r>
              <a:rPr lang="en-GB" dirty="0" smtClean="0"/>
              <a:t>Anterior spinal artery which is a branch from the vertebral artery. It supplies the anterior two thirds of the spinal cord</a:t>
            </a:r>
          </a:p>
          <a:p>
            <a:r>
              <a:rPr lang="en-GB" dirty="0" smtClean="0"/>
              <a:t>Two posterior spinal artery which is a branch from the posterior inferior </a:t>
            </a:r>
            <a:r>
              <a:rPr lang="en-GB" dirty="0" err="1" smtClean="0"/>
              <a:t>cerebellar</a:t>
            </a:r>
            <a:r>
              <a:rPr lang="en-GB" dirty="0" smtClean="0"/>
              <a:t> artery. They supply the posterior one third of the spinal cord.</a:t>
            </a:r>
          </a:p>
          <a:p>
            <a:r>
              <a:rPr lang="en-GB" dirty="0" smtClean="0"/>
              <a:t>Other </a:t>
            </a:r>
            <a:r>
              <a:rPr lang="en-GB" dirty="0" err="1" smtClean="0"/>
              <a:t>radicular</a:t>
            </a:r>
            <a:r>
              <a:rPr lang="en-GB" dirty="0" smtClean="0"/>
              <a:t> arteries from the aorta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 the early </a:t>
            </a:r>
            <a:r>
              <a:rPr lang="en-GB" dirty="0" err="1" smtClean="0"/>
              <a:t>fetal</a:t>
            </a:r>
            <a:r>
              <a:rPr lang="en-GB" dirty="0" smtClean="0"/>
              <a:t> life, the spinal cord occupies all the vertebral canal. But with development, the rate of growth of the vertebral column is faster than the rate of the cord growth.</a:t>
            </a:r>
          </a:p>
          <a:p>
            <a:r>
              <a:rPr lang="en-GB" dirty="0" smtClean="0"/>
              <a:t>The lower vertebrae pull their nerves with them. As a result, the spinal cord segments do not correspond to its vertebrae, notably at the lower part. </a:t>
            </a:r>
          </a:p>
          <a:p>
            <a:r>
              <a:rPr lang="en-GB" dirty="0" smtClean="0"/>
              <a:t>The lower end of the spinal cord is conical in shape and called </a:t>
            </a:r>
            <a:r>
              <a:rPr lang="en-GB" dirty="0" err="1" smtClean="0"/>
              <a:t>Conus</a:t>
            </a:r>
            <a:r>
              <a:rPr lang="en-GB" dirty="0" smtClean="0"/>
              <a:t> </a:t>
            </a:r>
            <a:r>
              <a:rPr lang="en-GB" dirty="0" err="1" smtClean="0"/>
              <a:t>Medullaris</a:t>
            </a:r>
            <a:r>
              <a:rPr lang="en-GB" dirty="0" smtClean="0"/>
              <a:t>.</a:t>
            </a:r>
          </a:p>
          <a:p>
            <a:r>
              <a:rPr lang="en-GB" dirty="0" smtClean="0"/>
              <a:t>The </a:t>
            </a:r>
            <a:r>
              <a:rPr lang="en-GB" dirty="0" err="1" smtClean="0"/>
              <a:t>conus</a:t>
            </a:r>
            <a:r>
              <a:rPr lang="en-GB" dirty="0" smtClean="0"/>
              <a:t> </a:t>
            </a:r>
            <a:r>
              <a:rPr lang="en-GB" dirty="0" err="1" smtClean="0"/>
              <a:t>medullaris</a:t>
            </a:r>
            <a:r>
              <a:rPr lang="en-GB" dirty="0" smtClean="0"/>
              <a:t> keeps connection with the caudal end of the vertebral column by  a fibrous band, which descends down to reach the coccyx and called </a:t>
            </a:r>
            <a:r>
              <a:rPr lang="en-GB" dirty="0" err="1" smtClean="0"/>
              <a:t>filum</a:t>
            </a:r>
            <a:r>
              <a:rPr lang="en-GB" dirty="0" smtClean="0"/>
              <a:t> </a:t>
            </a:r>
            <a:r>
              <a:rPr lang="en-GB" dirty="0" err="1" smtClean="0"/>
              <a:t>terminale</a:t>
            </a:r>
            <a:r>
              <a:rPr lang="en-GB"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a:t>
            </a:r>
            <a:endParaRPr lang="en-GB" dirty="0"/>
          </a:p>
        </p:txBody>
      </p:sp>
      <p:pic>
        <p:nvPicPr>
          <p:cNvPr id="4098" name="Picture 2" descr="http://www.bartleby.com/107/Images/large/image661.gif">
            <a:hlinkClick r:id="rId2"/>
          </p:cNvPr>
          <p:cNvPicPr>
            <a:picLocks noChangeAspect="1" noChangeArrowheads="1"/>
          </p:cNvPicPr>
          <p:nvPr/>
        </p:nvPicPr>
        <p:blipFill>
          <a:blip r:embed="rId3" cstate="print"/>
          <a:srcRect/>
          <a:stretch>
            <a:fillRect/>
          </a:stretch>
        </p:blipFill>
        <p:spPr bwMode="auto">
          <a:xfrm>
            <a:off x="3635896" y="1340768"/>
            <a:ext cx="2520280" cy="4176464"/>
          </a:xfrm>
          <a:prstGeom prst="rect">
            <a:avLst/>
          </a:prstGeom>
          <a:noFill/>
        </p:spPr>
      </p:pic>
      <p:sp>
        <p:nvSpPr>
          <p:cNvPr id="5" name="TextBox 4"/>
          <p:cNvSpPr txBox="1"/>
          <p:nvPr/>
        </p:nvSpPr>
        <p:spPr>
          <a:xfrm>
            <a:off x="683568" y="5661248"/>
            <a:ext cx="8280920" cy="923330"/>
          </a:xfrm>
          <a:prstGeom prst="rect">
            <a:avLst/>
          </a:prstGeom>
          <a:noFill/>
        </p:spPr>
        <p:txBody>
          <a:bodyPr wrap="square" rtlCol="0">
            <a:spAutoFit/>
          </a:bodyPr>
          <a:lstStyle/>
          <a:p>
            <a:r>
              <a:rPr lang="en-GB" dirty="0" smtClean="0"/>
              <a:t>A sagittal section of the lower part of an adult human spinal cord.  Note the lower end of the spinal cord at the L1-L2 level. The epidural space below L1-L2 is the common site for obtaining a CSF sample is the process of lumbar puncture.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260648"/>
            <a:ext cx="3024336" cy="4801314"/>
          </a:xfrm>
          <a:prstGeom prst="rect">
            <a:avLst/>
          </a:prstGeom>
          <a:noFill/>
        </p:spPr>
        <p:txBody>
          <a:bodyPr wrap="square" rtlCol="0">
            <a:spAutoFit/>
          </a:bodyPr>
          <a:lstStyle/>
          <a:p>
            <a:r>
              <a:rPr lang="en-GB" dirty="0" smtClean="0"/>
              <a:t>The spinal cord starts at the level of the upper border of the atlas as the cervical segment one. The cord anatomically ends at L1-L2 vertebrae after it gives 31 spinal nerves. The nerves that arise from the spinal cord have to travel down to emerge from its root </a:t>
            </a:r>
            <a:r>
              <a:rPr lang="en-GB" dirty="0" err="1" smtClean="0"/>
              <a:t>intervertebral</a:t>
            </a:r>
            <a:r>
              <a:rPr lang="en-GB" dirty="0" smtClean="0"/>
              <a:t> foramen. This collection of nerves is called the </a:t>
            </a:r>
            <a:r>
              <a:rPr lang="en-GB" dirty="0" err="1" smtClean="0"/>
              <a:t>qauda</a:t>
            </a:r>
            <a:r>
              <a:rPr lang="en-GB" dirty="0" smtClean="0"/>
              <a:t> </a:t>
            </a:r>
            <a:r>
              <a:rPr lang="en-GB" dirty="0" err="1" smtClean="0"/>
              <a:t>equina</a:t>
            </a:r>
            <a:r>
              <a:rPr lang="en-GB" dirty="0" smtClean="0"/>
              <a:t>. </a:t>
            </a:r>
          </a:p>
          <a:p>
            <a:r>
              <a:rPr lang="en-GB" dirty="0" smtClean="0"/>
              <a:t>The fibrous band that remain connected to the lower end of the vertebral canal is called </a:t>
            </a:r>
            <a:r>
              <a:rPr lang="en-GB" dirty="0" err="1" smtClean="0"/>
              <a:t>filum</a:t>
            </a:r>
            <a:r>
              <a:rPr lang="en-GB" dirty="0" smtClean="0"/>
              <a:t> </a:t>
            </a:r>
            <a:r>
              <a:rPr lang="en-GB" dirty="0" err="1" smtClean="0"/>
              <a:t>terminale</a:t>
            </a:r>
            <a:r>
              <a:rPr lang="en-GB" dirty="0" smtClean="0"/>
              <a:t>.</a:t>
            </a:r>
            <a:endParaRPr lang="en-GB" dirty="0"/>
          </a:p>
        </p:txBody>
      </p:sp>
      <p:pic>
        <p:nvPicPr>
          <p:cNvPr id="2051" name="Picture 3"/>
          <p:cNvPicPr>
            <a:picLocks noChangeAspect="1" noChangeArrowheads="1"/>
          </p:cNvPicPr>
          <p:nvPr/>
        </p:nvPicPr>
        <p:blipFill>
          <a:blip r:embed="rId2" cstate="print"/>
          <a:srcRect/>
          <a:stretch>
            <a:fillRect/>
          </a:stretch>
        </p:blipFill>
        <p:spPr bwMode="auto">
          <a:xfrm>
            <a:off x="3347864" y="0"/>
            <a:ext cx="5796136" cy="6699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Coverings of the spinal cord</a:t>
            </a:r>
            <a:endParaRPr lang="en-GB" dirty="0"/>
          </a:p>
        </p:txBody>
      </p:sp>
      <p:sp>
        <p:nvSpPr>
          <p:cNvPr id="3" name="Content Placeholder 2"/>
          <p:cNvSpPr>
            <a:spLocks noGrp="1"/>
          </p:cNvSpPr>
          <p:nvPr>
            <p:ph idx="1"/>
          </p:nvPr>
        </p:nvSpPr>
        <p:spPr/>
        <p:txBody>
          <a:bodyPr/>
          <a:lstStyle/>
          <a:p>
            <a:r>
              <a:rPr lang="en-GB" dirty="0" smtClean="0"/>
              <a:t>The spinal cord is separated from the vertebral canal by three layers.</a:t>
            </a:r>
          </a:p>
          <a:p>
            <a:pPr marL="514350" indent="-514350">
              <a:buFont typeface="+mj-lt"/>
              <a:buAutoNum type="arabicPeriod"/>
            </a:pPr>
            <a:r>
              <a:rPr lang="en-GB" dirty="0" smtClean="0"/>
              <a:t>The </a:t>
            </a:r>
            <a:r>
              <a:rPr lang="en-GB" dirty="0" err="1" smtClean="0"/>
              <a:t>dura</a:t>
            </a:r>
            <a:r>
              <a:rPr lang="en-GB" dirty="0" smtClean="0"/>
              <a:t> mater</a:t>
            </a:r>
          </a:p>
          <a:p>
            <a:pPr marL="514350" indent="-514350">
              <a:buFont typeface="+mj-lt"/>
              <a:buAutoNum type="arabicPeriod"/>
            </a:pPr>
            <a:r>
              <a:rPr lang="en-GB" dirty="0" smtClean="0"/>
              <a:t>The </a:t>
            </a:r>
            <a:r>
              <a:rPr lang="en-GB" dirty="0" err="1" smtClean="0"/>
              <a:t>arachnoid</a:t>
            </a:r>
            <a:endParaRPr lang="en-GB" dirty="0" smtClean="0"/>
          </a:p>
          <a:p>
            <a:pPr marL="514350" indent="-514350">
              <a:buFont typeface="+mj-lt"/>
              <a:buAutoNum type="arabicPeriod"/>
            </a:pPr>
            <a:r>
              <a:rPr lang="en-GB" dirty="0" smtClean="0"/>
              <a:t>The </a:t>
            </a:r>
            <a:r>
              <a:rPr lang="en-GB" dirty="0" err="1" smtClean="0"/>
              <a:t>pia</a:t>
            </a:r>
            <a:r>
              <a:rPr lang="en-GB" dirty="0" smtClean="0"/>
              <a:t> mater</a:t>
            </a:r>
          </a:p>
          <a:p>
            <a:pPr>
              <a:buNone/>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Dura mater</a:t>
            </a:r>
            <a:endParaRPr lang="en-GB" dirty="0"/>
          </a:p>
        </p:txBody>
      </p:sp>
      <p:sp>
        <p:nvSpPr>
          <p:cNvPr id="3" name="Content Placeholder 2"/>
          <p:cNvSpPr>
            <a:spLocks noGrp="1"/>
          </p:cNvSpPr>
          <p:nvPr>
            <p:ph idx="1"/>
          </p:nvPr>
        </p:nvSpPr>
        <p:spPr>
          <a:xfrm>
            <a:off x="457200" y="1196752"/>
            <a:ext cx="8229600" cy="4929411"/>
          </a:xfrm>
        </p:spPr>
        <p:txBody>
          <a:bodyPr/>
          <a:lstStyle/>
          <a:p>
            <a:r>
              <a:rPr lang="en-GB" dirty="0" smtClean="0"/>
              <a:t>Is the outer tough layer</a:t>
            </a:r>
          </a:p>
          <a:p>
            <a:r>
              <a:rPr lang="en-GB" dirty="0" smtClean="0"/>
              <a:t>It is continuous with the </a:t>
            </a:r>
            <a:r>
              <a:rPr lang="en-GB" dirty="0" err="1" smtClean="0"/>
              <a:t>dura</a:t>
            </a:r>
            <a:r>
              <a:rPr lang="en-GB" dirty="0" smtClean="0"/>
              <a:t> mater of the brain from above.</a:t>
            </a:r>
          </a:p>
          <a:p>
            <a:r>
              <a:rPr lang="en-GB" dirty="0" smtClean="0"/>
              <a:t>It forms a tube around the spinal cord.</a:t>
            </a:r>
          </a:p>
          <a:p>
            <a:r>
              <a:rPr lang="en-GB" dirty="0" smtClean="0"/>
              <a:t>It terminates conical in shape at the lower border of S2 vertebra. </a:t>
            </a:r>
          </a:p>
          <a:p>
            <a:r>
              <a:rPr lang="en-GB" dirty="0" smtClean="0"/>
              <a:t>It is separated from the wall of the canal by the epidural space, which contains </a:t>
            </a:r>
            <a:r>
              <a:rPr lang="en-US" dirty="0" smtClean="0"/>
              <a:t>loose </a:t>
            </a:r>
            <a:r>
              <a:rPr lang="en-US" dirty="0" err="1" smtClean="0"/>
              <a:t>areolar</a:t>
            </a:r>
            <a:r>
              <a:rPr lang="en-US" dirty="0" smtClean="0"/>
              <a:t> tissue and veins.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rtleby.com/107/Images/large/image661.gif">
            <a:hlinkClick r:id="rId2"/>
          </p:cNvPr>
          <p:cNvPicPr>
            <a:picLocks noChangeAspect="1" noChangeArrowheads="1"/>
          </p:cNvPicPr>
          <p:nvPr/>
        </p:nvPicPr>
        <p:blipFill>
          <a:blip r:embed="rId3" cstate="print"/>
          <a:srcRect/>
          <a:stretch>
            <a:fillRect/>
          </a:stretch>
        </p:blipFill>
        <p:spPr bwMode="auto">
          <a:xfrm>
            <a:off x="1979712" y="11527"/>
            <a:ext cx="5040560" cy="684647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1221</Words>
  <Application>Microsoft Office PowerPoint</Application>
  <PresentationFormat>On-screen Show (4:3)</PresentationFormat>
  <Paragraphs>107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Anatomy of the spinal cord</vt:lpstr>
      <vt:lpstr>General </vt:lpstr>
      <vt:lpstr>Slide 3</vt:lpstr>
      <vt:lpstr>General</vt:lpstr>
      <vt:lpstr>General</vt:lpstr>
      <vt:lpstr>Slide 6</vt:lpstr>
      <vt:lpstr>Coverings of the spinal cord</vt:lpstr>
      <vt:lpstr>The Dura mater</vt:lpstr>
      <vt:lpstr>Slide 9</vt:lpstr>
      <vt:lpstr>The arachnoid</vt:lpstr>
      <vt:lpstr>The pia mater</vt:lpstr>
      <vt:lpstr>The pia matter</vt:lpstr>
      <vt:lpstr>Slide 13</vt:lpstr>
      <vt:lpstr>Cross sections</vt:lpstr>
      <vt:lpstr>Cross sections</vt:lpstr>
      <vt:lpstr>Cross section</vt:lpstr>
      <vt:lpstr>Slide 17</vt:lpstr>
      <vt:lpstr>Cross section</vt:lpstr>
      <vt:lpstr>Cross section</vt:lpstr>
      <vt:lpstr>Slide 20</vt:lpstr>
      <vt:lpstr>The gray matter</vt:lpstr>
      <vt:lpstr>Slide 22</vt:lpstr>
      <vt:lpstr>The dorsal horn</vt:lpstr>
      <vt:lpstr>Slide 24</vt:lpstr>
      <vt:lpstr>Cervical segments</vt:lpstr>
      <vt:lpstr>Cervical segment</vt:lpstr>
      <vt:lpstr>Thoracic segments</vt:lpstr>
      <vt:lpstr>Thoracic segment</vt:lpstr>
      <vt:lpstr>Lumbar segments</vt:lpstr>
      <vt:lpstr>Lumbar segment</vt:lpstr>
      <vt:lpstr>The sacral segment</vt:lpstr>
      <vt:lpstr>Sacral segment</vt:lpstr>
      <vt:lpstr>Slide 33</vt:lpstr>
      <vt:lpstr>Arterial supply of the spinal cord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spinal cord</dc:title>
  <dc:creator>Omar</dc:creator>
  <cp:lastModifiedBy>Omar Alrawashdeh</cp:lastModifiedBy>
  <cp:revision>49</cp:revision>
  <dcterms:created xsi:type="dcterms:W3CDTF">2011-11-21T08:32:51Z</dcterms:created>
  <dcterms:modified xsi:type="dcterms:W3CDTF">2019-04-11T05:06:26Z</dcterms:modified>
</cp:coreProperties>
</file>