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7" r:id="rId4"/>
    <p:sldId id="321" r:id="rId5"/>
    <p:sldId id="258" r:id="rId6"/>
    <p:sldId id="259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318" r:id="rId15"/>
    <p:sldId id="276" r:id="rId16"/>
    <p:sldId id="319" r:id="rId17"/>
    <p:sldId id="320" r:id="rId18"/>
    <p:sldId id="350" r:id="rId19"/>
    <p:sldId id="270" r:id="rId20"/>
    <p:sldId id="302" r:id="rId21"/>
    <p:sldId id="271" r:id="rId22"/>
    <p:sldId id="272" r:id="rId23"/>
    <p:sldId id="273" r:id="rId24"/>
    <p:sldId id="304" r:id="rId25"/>
    <p:sldId id="288" r:id="rId26"/>
    <p:sldId id="289" r:id="rId27"/>
    <p:sldId id="292" r:id="rId28"/>
    <p:sldId id="283" r:id="rId29"/>
    <p:sldId id="291" r:id="rId30"/>
    <p:sldId id="300" r:id="rId31"/>
    <p:sldId id="305" r:id="rId32"/>
    <p:sldId id="306" r:id="rId33"/>
    <p:sldId id="316" r:id="rId34"/>
    <p:sldId id="323" r:id="rId35"/>
    <p:sldId id="353" r:id="rId36"/>
    <p:sldId id="351" r:id="rId37"/>
    <p:sldId id="352" r:id="rId38"/>
    <p:sldId id="356" r:id="rId39"/>
    <p:sldId id="357" r:id="rId40"/>
    <p:sldId id="325" r:id="rId41"/>
    <p:sldId id="341" r:id="rId42"/>
    <p:sldId id="345" r:id="rId43"/>
    <p:sldId id="324" r:id="rId44"/>
    <p:sldId id="342" r:id="rId45"/>
    <p:sldId id="334" r:id="rId46"/>
    <p:sldId id="330" r:id="rId47"/>
    <p:sldId id="336" r:id="rId48"/>
    <p:sldId id="290" r:id="rId49"/>
    <p:sldId id="344" r:id="rId50"/>
    <p:sldId id="326" r:id="rId51"/>
    <p:sldId id="328" r:id="rId52"/>
    <p:sldId id="332" r:id="rId53"/>
    <p:sldId id="340" r:id="rId54"/>
    <p:sldId id="343" r:id="rId55"/>
    <p:sldId id="35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00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5326-9159-4E53-A4DA-D7C95B66C4A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AA6A0-25C5-4571-978E-DCAAD7C7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cs typeface="Arial" panose="020B0604020202020204" pitchFamily="34" charset="0"/>
              </a:rPr>
              <a:t>No underlying pathology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No need for treatment 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No complications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Asymptomatic </a:t>
            </a:r>
          </a:p>
          <a:p>
            <a:endParaRPr lang="en-US" altLang="en-US" smtClean="0">
              <a:cs typeface="Arial" panose="020B0604020202020204" pitchFamily="34" charset="0"/>
            </a:endParaRPr>
          </a:p>
          <a:p>
            <a:r>
              <a:rPr lang="en-US" altLang="en-US" smtClean="0">
                <a:cs typeface="Arial" panose="020B0604020202020204" pitchFamily="34" charset="0"/>
              </a:rPr>
              <a:t>Pre- term babies have rapid growth period during this period(6-8wks) which is a dilution factor, there will be discrepancy between their needs and growth requirements </a:t>
            </a:r>
          </a:p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38103D22-4D99-41FC-99F6-084C90A5E3D0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7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162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1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7172-0C6C-401A-95CB-B0D6A51C453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CF88-009F-4A64-B90E-825BA7E9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yanocobalamin-vitamin-b12-pediatric-drug-information?search=anemia+in+children&amp;topicRef=5927&amp;source=see_lin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Anemia 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Rami </a:t>
            </a:r>
            <a:r>
              <a:rPr lang="en-US" dirty="0" smtClean="0"/>
              <a:t>AL-</a:t>
            </a:r>
            <a:r>
              <a:rPr lang="en-US" dirty="0" err="1" smtClean="0"/>
              <a:t>Majali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554182"/>
            <a:ext cx="10776857" cy="60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Embryonic </a:t>
            </a:r>
            <a:r>
              <a:rPr lang="en-US" b="1" dirty="0" err="1"/>
              <a:t>Hemoglobins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/>
              <a:t>Gower-1 </a:t>
            </a:r>
            <a:r>
              <a:rPr lang="en-US" dirty="0"/>
              <a:t>and </a:t>
            </a:r>
            <a:r>
              <a:rPr lang="en-US" i="1" dirty="0"/>
              <a:t>Gower-2, </a:t>
            </a:r>
            <a:r>
              <a:rPr lang="en-US" dirty="0"/>
              <a:t>and </a:t>
            </a:r>
            <a:r>
              <a:rPr lang="en-US" i="1" dirty="0" err="1"/>
              <a:t>Hb</a:t>
            </a:r>
            <a:r>
              <a:rPr lang="en-US" i="1" dirty="0"/>
              <a:t> Portland, </a:t>
            </a:r>
            <a:r>
              <a:rPr lang="en-US" dirty="0"/>
              <a:t>which has </a:t>
            </a:r>
            <a:r>
              <a:rPr lang="en-US" dirty="0" err="1"/>
              <a:t>HbF</a:t>
            </a:r>
            <a:r>
              <a:rPr lang="en-US" dirty="0"/>
              <a:t>-like mobility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In embryos up to 6 </a:t>
            </a:r>
            <a:r>
              <a:rPr lang="en-US" dirty="0" err="1"/>
              <a:t>wk</a:t>
            </a:r>
            <a:r>
              <a:rPr lang="en-US" dirty="0"/>
              <a:t> gestation, the Gower </a:t>
            </a:r>
            <a:r>
              <a:rPr lang="en-US" dirty="0" err="1" smtClean="0"/>
              <a:t>hemoglobins</a:t>
            </a:r>
            <a:r>
              <a:rPr lang="en-US" dirty="0" smtClean="0"/>
              <a:t> predominate </a:t>
            </a:r>
            <a:r>
              <a:rPr lang="en-US" dirty="0"/>
              <a:t>but are </a:t>
            </a:r>
            <a:r>
              <a:rPr lang="en-US" dirty="0">
                <a:solidFill>
                  <a:srgbClr val="FF0000"/>
                </a:solidFill>
              </a:rPr>
              <a:t>no longer detectable by 3 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>
                <a:solidFill>
                  <a:srgbClr val="FF0000"/>
                </a:solidFill>
              </a:rPr>
              <a:t> of gestation.</a:t>
            </a:r>
          </a:p>
        </p:txBody>
      </p:sp>
    </p:spTree>
    <p:extLst>
      <p:ext uri="{BB962C8B-B14F-4D97-AF65-F5344CB8AC3E}">
        <p14:creationId xmlns:p14="http://schemas.microsoft.com/office/powerpoint/2010/main" val="3470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Fetal 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By 6-8 </a:t>
            </a:r>
            <a:r>
              <a:rPr lang="en-US" dirty="0" err="1"/>
              <a:t>wk</a:t>
            </a:r>
            <a:r>
              <a:rPr lang="en-US" dirty="0"/>
              <a:t> gestation, </a:t>
            </a:r>
            <a:r>
              <a:rPr lang="en-US" dirty="0" err="1"/>
              <a:t>HbF</a:t>
            </a:r>
            <a:r>
              <a:rPr lang="en-US" dirty="0"/>
              <a:t> (α2 γ2 ) is the predominant hemoglobin; at </a:t>
            </a:r>
            <a:r>
              <a:rPr lang="en-US" dirty="0">
                <a:solidFill>
                  <a:srgbClr val="FF0000"/>
                </a:solidFill>
              </a:rPr>
              <a:t>24 </a:t>
            </a:r>
            <a:r>
              <a:rPr lang="en-US" dirty="0" err="1" smtClean="0">
                <a:solidFill>
                  <a:srgbClr val="FF0000"/>
                </a:solidFill>
              </a:rPr>
              <a:t>wk</a:t>
            </a:r>
            <a:r>
              <a:rPr lang="en-US" dirty="0" smtClean="0">
                <a:solidFill>
                  <a:srgbClr val="FF0000"/>
                </a:solidFill>
              </a:rPr>
              <a:t> gestation </a:t>
            </a:r>
            <a:r>
              <a:rPr lang="en-US" dirty="0">
                <a:solidFill>
                  <a:srgbClr val="FF0000"/>
                </a:solidFill>
              </a:rPr>
              <a:t>it constitutes 90% of the total hemoglobin.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 smtClean="0"/>
              <a:t>HbF</a:t>
            </a:r>
            <a:r>
              <a:rPr lang="en-US" dirty="0" smtClean="0"/>
              <a:t> </a:t>
            </a:r>
            <a:r>
              <a:rPr lang="en-US" dirty="0"/>
              <a:t>declines modestly </a:t>
            </a:r>
            <a:r>
              <a:rPr lang="en-US" dirty="0" smtClean="0"/>
              <a:t>in the </a:t>
            </a:r>
            <a:r>
              <a:rPr lang="en-US" dirty="0"/>
              <a:t>third trimester, such that the </a:t>
            </a:r>
            <a:r>
              <a:rPr lang="en-US" dirty="0" err="1"/>
              <a:t>HbF</a:t>
            </a:r>
            <a:r>
              <a:rPr lang="en-US" dirty="0"/>
              <a:t> comprises </a:t>
            </a:r>
            <a:r>
              <a:rPr lang="en-US" dirty="0">
                <a:solidFill>
                  <a:srgbClr val="FF0000"/>
                </a:solidFill>
              </a:rPr>
              <a:t>70–80% </a:t>
            </a:r>
            <a:r>
              <a:rPr lang="en-US" dirty="0"/>
              <a:t>of the total </a:t>
            </a:r>
            <a:r>
              <a:rPr lang="en-US" dirty="0" smtClean="0"/>
              <a:t>hemoglobin </a:t>
            </a:r>
            <a:r>
              <a:rPr lang="en-US" dirty="0" smtClean="0">
                <a:solidFill>
                  <a:srgbClr val="FF0000"/>
                </a:solidFill>
              </a:rPr>
              <a:t>at term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/>
              <a:t>HbF</a:t>
            </a:r>
            <a:r>
              <a:rPr lang="en-US" dirty="0"/>
              <a:t> production decreases rapidly </a:t>
            </a:r>
            <a:r>
              <a:rPr lang="en-US" dirty="0" err="1"/>
              <a:t>postnatally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by 6-12 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age </a:t>
            </a:r>
            <a:r>
              <a:rPr lang="en-US" dirty="0">
                <a:solidFill>
                  <a:srgbClr val="FF0000"/>
                </a:solidFill>
              </a:rPr>
              <a:t>reaches adult levels of &lt;2</a:t>
            </a:r>
            <a:r>
              <a:rPr lang="en-US" dirty="0" smtClean="0">
                <a:solidFill>
                  <a:srgbClr val="FF0000"/>
                </a:solidFill>
              </a:rPr>
              <a:t>%.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err="1"/>
              <a:t>Hb</a:t>
            </a:r>
            <a:r>
              <a:rPr lang="en-US" dirty="0"/>
              <a:t> F has a </a:t>
            </a:r>
            <a:r>
              <a:rPr lang="en-US" dirty="0">
                <a:solidFill>
                  <a:srgbClr val="FF0000"/>
                </a:solidFill>
              </a:rPr>
              <a:t>higher affinity </a:t>
            </a:r>
            <a:r>
              <a:rPr lang="en-US" dirty="0"/>
              <a:t>for oxygen than adult hemoglobin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r>
              <a:rPr lang="en-US" b="1" dirty="0"/>
              <a:t>Adult </a:t>
            </a:r>
            <a:r>
              <a:rPr lang="en-US" b="1" dirty="0" err="1"/>
              <a:t>Hemoglobins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5045438"/>
          </a:xfrm>
        </p:spPr>
        <p:txBody>
          <a:bodyPr/>
          <a:lstStyle/>
          <a:p>
            <a:pPr algn="just"/>
            <a:r>
              <a:rPr lang="en-US" dirty="0" err="1"/>
              <a:t>HbA</a:t>
            </a:r>
            <a:r>
              <a:rPr lang="en-US" dirty="0"/>
              <a:t> constitutes 5–10% of total hemoglobin at 24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gestation,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term, </a:t>
            </a:r>
            <a:r>
              <a:rPr lang="en-US" dirty="0" err="1">
                <a:solidFill>
                  <a:srgbClr val="FF0000"/>
                </a:solidFill>
              </a:rPr>
              <a:t>HbA</a:t>
            </a:r>
            <a:r>
              <a:rPr lang="en-US" dirty="0">
                <a:solidFill>
                  <a:srgbClr val="FF0000"/>
                </a:solidFill>
              </a:rPr>
              <a:t> averages 30% </a:t>
            </a:r>
            <a:r>
              <a:rPr lang="en-US" dirty="0"/>
              <a:t>of total </a:t>
            </a:r>
            <a:r>
              <a:rPr lang="en-US" dirty="0" smtClean="0"/>
              <a:t>hemoglobin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By </a:t>
            </a:r>
            <a:r>
              <a:rPr lang="en-US" dirty="0">
                <a:solidFill>
                  <a:srgbClr val="FF0000"/>
                </a:solidFill>
              </a:rPr>
              <a:t>6-12 </a:t>
            </a:r>
            <a:r>
              <a:rPr lang="en-US" dirty="0" err="1" smtClean="0">
                <a:solidFill>
                  <a:srgbClr val="FF0000"/>
                </a:solidFill>
              </a:rPr>
              <a:t>mo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 smtClean="0"/>
              <a:t>, reach </a:t>
            </a:r>
            <a:r>
              <a:rPr lang="en-US" dirty="0"/>
              <a:t>adult levels of </a:t>
            </a:r>
            <a:r>
              <a:rPr lang="en-US" dirty="0" err="1"/>
              <a:t>HbA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The minor adult </a:t>
            </a:r>
            <a:r>
              <a:rPr lang="en-US" dirty="0" smtClean="0"/>
              <a:t>hemoglobin component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HbA2</a:t>
            </a:r>
            <a:r>
              <a:rPr lang="en-US" dirty="0" smtClean="0"/>
              <a:t>, at birth</a:t>
            </a:r>
            <a:r>
              <a:rPr lang="en-US" dirty="0"/>
              <a:t>, &lt;1.0% of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HbA2 </a:t>
            </a:r>
            <a:r>
              <a:rPr lang="en-US" dirty="0"/>
              <a:t>is detected, but by 12 </a:t>
            </a:r>
            <a:r>
              <a:rPr lang="en-US" dirty="0" err="1"/>
              <a:t>mo</a:t>
            </a:r>
            <a:r>
              <a:rPr lang="en-US" dirty="0"/>
              <a:t> of age the normal level is </a:t>
            </a:r>
            <a:r>
              <a:rPr lang="en-US" dirty="0" smtClean="0">
                <a:solidFill>
                  <a:srgbClr val="FF0000"/>
                </a:solidFill>
              </a:rPr>
              <a:t>2.0–3.4%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Throughout </a:t>
            </a:r>
            <a:r>
              <a:rPr lang="en-US" dirty="0"/>
              <a:t>life, the normal ratio of </a:t>
            </a:r>
            <a:r>
              <a:rPr lang="en-US" dirty="0" err="1">
                <a:solidFill>
                  <a:srgbClr val="FF0000"/>
                </a:solidFill>
              </a:rPr>
              <a:t>HbA</a:t>
            </a:r>
            <a:r>
              <a:rPr lang="en-US" dirty="0">
                <a:solidFill>
                  <a:srgbClr val="FF0000"/>
                </a:solidFill>
              </a:rPr>
              <a:t> to HbA2 is about 30 : 1.</a:t>
            </a:r>
          </a:p>
        </p:txBody>
      </p:sp>
    </p:spTree>
    <p:extLst>
      <p:ext uri="{BB962C8B-B14F-4D97-AF65-F5344CB8AC3E}">
        <p14:creationId xmlns:p14="http://schemas.microsoft.com/office/powerpoint/2010/main" val="2909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/>
              <a:t>Physiologic adjustments to </a:t>
            </a:r>
            <a:r>
              <a:rPr lang="en-US" dirty="0" smtClean="0"/>
              <a:t>anemia: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5925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cardiac </a:t>
            </a:r>
            <a:r>
              <a:rPr lang="en-US" dirty="0" smtClean="0"/>
              <a:t>output.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A</a:t>
            </a:r>
            <a:r>
              <a:rPr lang="en-US" dirty="0" smtClean="0"/>
              <a:t>ugmented </a:t>
            </a:r>
            <a:r>
              <a:rPr lang="en-US" dirty="0"/>
              <a:t>oxygen extraction (increased arteriovenous oxygen difference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S</a:t>
            </a:r>
            <a:r>
              <a:rPr lang="en-US" dirty="0" smtClean="0"/>
              <a:t>hunting </a:t>
            </a:r>
            <a:r>
              <a:rPr lang="en-US" dirty="0"/>
              <a:t>of blood flow toward vital organs and tissues.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T</a:t>
            </a:r>
            <a:r>
              <a:rPr lang="en-US" dirty="0" smtClean="0"/>
              <a:t>he concentration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2,3-diphosphoglycerate</a:t>
            </a:r>
            <a:r>
              <a:rPr lang="en-US" dirty="0"/>
              <a:t> increases within the </a:t>
            </a:r>
            <a:r>
              <a:rPr lang="en-US" dirty="0" smtClean="0"/>
              <a:t>RBC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( “</a:t>
            </a:r>
            <a:r>
              <a:rPr lang="en-US" dirty="0"/>
              <a:t>shift to the right” of the oxygen dissociation curve reduces the affinity of </a:t>
            </a:r>
            <a:r>
              <a:rPr lang="en-US" dirty="0" smtClean="0"/>
              <a:t>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hemoglobin </a:t>
            </a:r>
            <a:r>
              <a:rPr lang="en-US" dirty="0"/>
              <a:t>for </a:t>
            </a:r>
            <a:r>
              <a:rPr lang="en-US" dirty="0" smtClean="0"/>
              <a:t>oxygen ).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Higher </a:t>
            </a:r>
            <a:r>
              <a:rPr lang="en-US" dirty="0"/>
              <a:t>levels of </a:t>
            </a:r>
            <a:r>
              <a:rPr lang="en-US" dirty="0" smtClean="0">
                <a:solidFill>
                  <a:srgbClr val="FF0000"/>
                </a:solidFill>
              </a:rPr>
              <a:t>erythropoietin.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the child with </a:t>
            </a:r>
            <a:r>
              <a:rPr lang="en-US" dirty="0" smtClean="0"/>
              <a:t>anemia.</a:t>
            </a:r>
            <a:br>
              <a:rPr lang="en-US" dirty="0" smtClean="0"/>
            </a:br>
            <a:r>
              <a:rPr lang="en-US" dirty="0" smtClean="0"/>
              <a:t>Evaluation of anemic patient.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44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istory.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hysical examination.</a:t>
            </a:r>
          </a:p>
          <a:p>
            <a:endParaRPr lang="en-US" dirty="0"/>
          </a:p>
          <a:p>
            <a:r>
              <a:rPr lang="en-US" dirty="0" smtClean="0"/>
              <a:t>Laboratory </a:t>
            </a:r>
            <a:r>
              <a:rPr lang="en-US" dirty="0"/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37196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032601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469"/>
            <a:ext cx="10515600" cy="54994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Hematocrit (HCT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fractional volume of a whole blood sample occupied by RBCs, expressed as a percentage.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Hemoglobin </a:t>
            </a:r>
            <a:r>
              <a:rPr lang="en-US" dirty="0">
                <a:solidFill>
                  <a:srgbClr val="FF0000"/>
                </a:solidFill>
              </a:rPr>
              <a:t>(HGB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  <a:r>
              <a:rPr lang="en-US" dirty="0" smtClean="0"/>
              <a:t> </a:t>
            </a:r>
            <a:r>
              <a:rPr lang="en-US" dirty="0"/>
              <a:t>This is a measure of the concentration of the RBC pigment HGB in whole blood, expressed as grams per 100 mL (</a:t>
            </a:r>
            <a:r>
              <a:rPr lang="en-US" dirty="0" err="1"/>
              <a:t>dL</a:t>
            </a:r>
            <a:r>
              <a:rPr lang="en-US" dirty="0"/>
              <a:t>) of whole blood.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Mean corpuscular volume (</a:t>
            </a:r>
            <a:r>
              <a:rPr lang="en-US" dirty="0" smtClean="0">
                <a:solidFill>
                  <a:srgbClr val="FF0000"/>
                </a:solidFill>
              </a:rPr>
              <a:t>MCV):</a:t>
            </a:r>
            <a:r>
              <a:rPr lang="en-US" dirty="0" smtClean="0"/>
              <a:t> Represents </a:t>
            </a:r>
            <a:r>
              <a:rPr lang="en-US" dirty="0"/>
              <a:t>the mean value (in </a:t>
            </a:r>
            <a:r>
              <a:rPr lang="en-US" dirty="0" err="1"/>
              <a:t>femtoliters</a:t>
            </a:r>
            <a:r>
              <a:rPr lang="en-US" dirty="0"/>
              <a:t> [</a:t>
            </a:r>
            <a:r>
              <a:rPr lang="en-US" dirty="0" err="1"/>
              <a:t>fL</a:t>
            </a:r>
            <a:r>
              <a:rPr lang="en-US" dirty="0"/>
              <a:t>]) of the volume of individual RBCs in the blood </a:t>
            </a:r>
            <a:r>
              <a:rPr lang="en-US" dirty="0" smtClean="0"/>
              <a:t>sample.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Red cell distribution width (</a:t>
            </a:r>
            <a:r>
              <a:rPr lang="en-US" dirty="0" smtClean="0">
                <a:solidFill>
                  <a:srgbClr val="FF0000"/>
                </a:solidFill>
              </a:rPr>
              <a:t>RDW): </a:t>
            </a:r>
            <a:r>
              <a:rPr lang="en-US" dirty="0" smtClean="0"/>
              <a:t>The </a:t>
            </a:r>
            <a:r>
              <a:rPr lang="en-US" dirty="0"/>
              <a:t>RDW is a quantitative measure of the variability of RBC sizes in the sample (</a:t>
            </a:r>
            <a:r>
              <a:rPr lang="en-US" dirty="0" err="1" smtClean="0"/>
              <a:t>anisocytosis</a:t>
            </a:r>
            <a:r>
              <a:rPr lang="en-US" dirty="0" smtClean="0"/>
              <a:t>).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Mean </a:t>
            </a:r>
            <a:r>
              <a:rPr lang="en-US" dirty="0">
                <a:solidFill>
                  <a:srgbClr val="FF0000"/>
                </a:solidFill>
              </a:rPr>
              <a:t>corpuscular hemoglobin concentration (</a:t>
            </a:r>
            <a:r>
              <a:rPr lang="en-US" dirty="0" smtClean="0">
                <a:solidFill>
                  <a:srgbClr val="FF0000"/>
                </a:solidFill>
              </a:rPr>
              <a:t>MCHC):</a:t>
            </a:r>
            <a:r>
              <a:rPr lang="en-US" dirty="0" smtClean="0"/>
              <a:t> is </a:t>
            </a:r>
            <a:r>
              <a:rPr lang="en-US" dirty="0"/>
              <a:t>a calculated index (MCHC = HGB/HCT) yielding a value of grams of HGB per 100 mL of RBC. 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235131"/>
            <a:ext cx="11364685" cy="63354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Microcytic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low MCV value (</a:t>
            </a:r>
            <a:r>
              <a:rPr lang="en-US" dirty="0" err="1"/>
              <a:t>ie</a:t>
            </a:r>
            <a:r>
              <a:rPr lang="en-US" dirty="0" smtClean="0"/>
              <a:t>, ≤</a:t>
            </a:r>
            <a:r>
              <a:rPr lang="en-US" dirty="0"/>
              <a:t>2.5</a:t>
            </a:r>
            <a:r>
              <a:rPr lang="en-US" baseline="30000" dirty="0"/>
              <a:t>th</a:t>
            </a:r>
            <a:r>
              <a:rPr lang="en-US" dirty="0"/>
              <a:t> percentile for age, race, and sex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Normocytic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normal MCV </a:t>
            </a:r>
            <a:r>
              <a:rPr lang="en-US" dirty="0" smtClean="0"/>
              <a:t>value.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Macrocytic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a high MCV </a:t>
            </a:r>
            <a:r>
              <a:rPr lang="en-US" dirty="0" smtClean="0"/>
              <a:t>value.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Hypochromic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low MCHC (≤32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Normochromic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MCHC values in the normal range (33 to 34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Hyperchromic</a:t>
            </a:r>
            <a:r>
              <a:rPr lang="en-US" dirty="0" smtClean="0">
                <a:solidFill>
                  <a:srgbClr val="FF0000"/>
                </a:solidFill>
              </a:rPr>
              <a:t> anemia: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anemia with high MCHC (≥35 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Because </a:t>
            </a:r>
            <a:r>
              <a:rPr lang="en-US" dirty="0">
                <a:solidFill>
                  <a:srgbClr val="FF0000"/>
                </a:solidFill>
              </a:rPr>
              <a:t>reticulocytes</a:t>
            </a:r>
            <a:r>
              <a:rPr lang="en-US" dirty="0"/>
              <a:t> have a greater MCV than do mature </a:t>
            </a:r>
            <a:r>
              <a:rPr lang="en-US" dirty="0" smtClean="0"/>
              <a:t>cells, </a:t>
            </a:r>
            <a:r>
              <a:rPr lang="en-US" dirty="0"/>
              <a:t>patients with significant degrees of </a:t>
            </a:r>
            <a:r>
              <a:rPr lang="en-US" dirty="0" err="1"/>
              <a:t>reticulocytosis</a:t>
            </a:r>
            <a:r>
              <a:rPr lang="en-US" dirty="0"/>
              <a:t> may have elevated MCV values in the face of otherwise normocytic </a:t>
            </a:r>
            <a:r>
              <a:rPr lang="en-US" dirty="0" smtClean="0"/>
              <a:t>RBCs.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157307"/>
            <a:ext cx="10515600" cy="815975"/>
          </a:xfrm>
        </p:spPr>
        <p:txBody>
          <a:bodyPr/>
          <a:lstStyle/>
          <a:p>
            <a:r>
              <a:rPr lang="en-US" b="1" dirty="0"/>
              <a:t>Reticulocyte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973281"/>
            <a:ext cx="11582400" cy="57184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Reticulocytes </a:t>
            </a:r>
            <a:r>
              <a:rPr lang="en-US" dirty="0"/>
              <a:t>are the </a:t>
            </a:r>
            <a:r>
              <a:rPr lang="en-US" dirty="0">
                <a:solidFill>
                  <a:srgbClr val="FF0000"/>
                </a:solidFill>
              </a:rPr>
              <a:t>youngest</a:t>
            </a:r>
            <a:r>
              <a:rPr lang="en-US" dirty="0"/>
              <a:t> red cells in the circulation and are identified by the presence of residual </a:t>
            </a:r>
            <a:r>
              <a:rPr lang="en-US" dirty="0" smtClean="0"/>
              <a:t>RNA.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reticulocyte is reported as a </a:t>
            </a:r>
            <a:r>
              <a:rPr lang="en-US" dirty="0">
                <a:solidFill>
                  <a:srgbClr val="FF0000"/>
                </a:solidFill>
              </a:rPr>
              <a:t>percentage</a:t>
            </a:r>
            <a:r>
              <a:rPr lang="en-US" dirty="0"/>
              <a:t> of the RBC population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/>
              <a:t>the first few months of life, the normal reticulocyte percentage is the same as that of the adult: approximately </a:t>
            </a:r>
            <a:r>
              <a:rPr lang="en-US" dirty="0">
                <a:solidFill>
                  <a:srgbClr val="FF0000"/>
                </a:solidFill>
              </a:rPr>
              <a:t>1.5</a:t>
            </a:r>
            <a:r>
              <a:rPr lang="en-US" dirty="0"/>
              <a:t> </a:t>
            </a:r>
            <a:r>
              <a:rPr lang="en-US" dirty="0" smtClean="0"/>
              <a:t>percent.</a:t>
            </a:r>
            <a:endParaRPr lang="en-US" dirty="0"/>
          </a:p>
          <a:p>
            <a:pPr algn="just"/>
            <a:r>
              <a:rPr lang="en-US" dirty="0"/>
              <a:t>In patients with </a:t>
            </a:r>
            <a:r>
              <a:rPr lang="en-US" dirty="0">
                <a:solidFill>
                  <a:srgbClr val="FF0000"/>
                </a:solidFill>
              </a:rPr>
              <a:t>anemia</a:t>
            </a:r>
            <a:r>
              <a:rPr lang="en-US" dirty="0"/>
              <a:t>, the reticulocyte percentage must be interpreted in relation to the reduced number of RBCs.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simplest approach is to calculate the absolute reticulocyte count (</a:t>
            </a:r>
            <a:r>
              <a:rPr lang="en-US" dirty="0">
                <a:solidFill>
                  <a:srgbClr val="FF0000"/>
                </a:solidFill>
              </a:rPr>
              <a:t>ARC</a:t>
            </a:r>
            <a:r>
              <a:rPr lang="en-US" dirty="0"/>
              <a:t>) as follows:</a:t>
            </a:r>
          </a:p>
          <a:p>
            <a:pPr marL="0" indent="0" algn="just">
              <a:buNone/>
            </a:pPr>
            <a:r>
              <a:rPr lang="en-US" dirty="0" smtClean="0"/>
              <a:t>      ARC </a:t>
            </a:r>
            <a:r>
              <a:rPr lang="en-US" dirty="0"/>
              <a:t>= Percent reticulocytes × RBC </a:t>
            </a:r>
            <a:r>
              <a:rPr lang="en-US" dirty="0" smtClean="0"/>
              <a:t>count/L.</a:t>
            </a:r>
            <a:endParaRPr lang="en-US" dirty="0"/>
          </a:p>
          <a:p>
            <a:pPr algn="just"/>
            <a:r>
              <a:rPr lang="en-US" dirty="0" smtClean="0"/>
              <a:t>ARC is expected to increase in the presence of anemia, ARC values within the normal range (&lt;100 × 10</a:t>
            </a:r>
            <a:r>
              <a:rPr lang="en-US" baseline="30000" dirty="0" smtClean="0"/>
              <a:t>9</a:t>
            </a:r>
            <a:r>
              <a:rPr lang="en-US" dirty="0" smtClean="0"/>
              <a:t>/L) generally indicate an inappropriately low </a:t>
            </a:r>
            <a:r>
              <a:rPr lang="en-US" dirty="0" err="1" smtClean="0"/>
              <a:t>erythropoietic</a:t>
            </a:r>
            <a:r>
              <a:rPr lang="en-US" dirty="0" smtClean="0"/>
              <a:t> response.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ARC is an indication of bone marrow </a:t>
            </a:r>
            <a:r>
              <a:rPr lang="en-US" dirty="0" err="1"/>
              <a:t>erythropoietic</a:t>
            </a:r>
            <a:r>
              <a:rPr lang="en-US" dirty="0"/>
              <a:t> activity and is used to classify the bone marrow response to </a:t>
            </a:r>
            <a:r>
              <a:rPr lang="en-US" dirty="0" smtClean="0"/>
              <a:t>anemia: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   Anemia </a:t>
            </a:r>
            <a:r>
              <a:rPr lang="en-US" dirty="0"/>
              <a:t>with a high ARC reflects an increased </a:t>
            </a:r>
            <a:r>
              <a:rPr lang="en-US" dirty="0" err="1"/>
              <a:t>erythropoietic</a:t>
            </a:r>
            <a:r>
              <a:rPr lang="en-US" dirty="0"/>
              <a:t> response to hemolysis or </a:t>
            </a:r>
            <a:r>
              <a:rPr lang="en-US" dirty="0" smtClean="0"/>
              <a:t>blood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loss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  Anemia </a:t>
            </a:r>
            <a:r>
              <a:rPr lang="en-US" dirty="0"/>
              <a:t>with a low or normal ARC reflects deficient production of RBCs (</a:t>
            </a:r>
            <a:r>
              <a:rPr lang="en-US" dirty="0" err="1"/>
              <a:t>ie</a:t>
            </a:r>
            <a:r>
              <a:rPr lang="en-US" dirty="0"/>
              <a:t>, a reduced marrow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response to  the </a:t>
            </a:r>
            <a:r>
              <a:rPr lang="en-US" dirty="0"/>
              <a:t>anemia)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18" y="279264"/>
            <a:ext cx="10515600" cy="1325563"/>
          </a:xfrm>
        </p:spPr>
        <p:txBody>
          <a:bodyPr/>
          <a:lstStyle/>
          <a:p>
            <a:r>
              <a:rPr lang="en-US" b="1" dirty="0"/>
              <a:t>History and 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604827"/>
            <a:ext cx="10785764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As with any medical condition, a detailed history and thorough physical </a:t>
            </a:r>
            <a:r>
              <a:rPr lang="en-US" dirty="0" smtClean="0"/>
              <a:t>exam are </a:t>
            </a:r>
            <a:r>
              <a:rPr lang="en-US" dirty="0"/>
              <a:t>essential when evaluating an anemic child.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Important </a:t>
            </a:r>
            <a:r>
              <a:rPr lang="en-US" dirty="0"/>
              <a:t>historical facts </a:t>
            </a:r>
            <a:r>
              <a:rPr lang="en-US" dirty="0" smtClean="0"/>
              <a:t>should include </a:t>
            </a:r>
            <a:r>
              <a:rPr lang="en-US" dirty="0"/>
              <a:t>age, sex, race and ethnicity, diet, medications, chronic </a:t>
            </a:r>
            <a:r>
              <a:rPr lang="en-US" dirty="0" smtClean="0"/>
              <a:t>diseases, infections</a:t>
            </a:r>
            <a:r>
              <a:rPr lang="en-US" dirty="0"/>
              <a:t>, travel, and exposures.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family history of anemia and </a:t>
            </a:r>
            <a:r>
              <a:rPr lang="en-US" dirty="0" smtClean="0"/>
              <a:t>associated difficulties </a:t>
            </a:r>
            <a:r>
              <a:rPr lang="en-US" dirty="0"/>
              <a:t>(</a:t>
            </a:r>
            <a:r>
              <a:rPr lang="en-US" dirty="0" smtClean="0"/>
              <a:t>e.g. splenomegaly</a:t>
            </a:r>
            <a:r>
              <a:rPr lang="en-US" dirty="0"/>
              <a:t>, jaundice, early-age onset of gallstones) is </a:t>
            </a:r>
            <a:r>
              <a:rPr lang="en-US" dirty="0" smtClean="0"/>
              <a:t>also important.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Clinical findings generally do not become apparent until the hemoglobin level falls to &lt;7-8 g/</a:t>
            </a:r>
            <a:r>
              <a:rPr lang="en-US" dirty="0" err="1"/>
              <a:t>dL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3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1368425"/>
            <a:ext cx="1061792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>
                <a:solidFill>
                  <a:srgbClr val="FF0000"/>
                </a:solidFill>
              </a:rPr>
              <a:t>Reduction</a:t>
            </a:r>
            <a:r>
              <a:rPr lang="en-US" sz="4000" dirty="0"/>
              <a:t> in hemoglobin, hematocrit, or number of red blood </a:t>
            </a:r>
            <a:r>
              <a:rPr lang="en-US" sz="4000" dirty="0" smtClean="0"/>
              <a:t>cells of two </a:t>
            </a:r>
            <a:r>
              <a:rPr lang="en-US" sz="4000" dirty="0"/>
              <a:t>standard deviations below the mean for </a:t>
            </a:r>
            <a:r>
              <a:rPr lang="en-US" sz="4000" dirty="0" smtClean="0"/>
              <a:t>age, sex and race </a:t>
            </a:r>
            <a:r>
              <a:rPr lang="en-US" sz="4000" dirty="0"/>
              <a:t>for the normal </a:t>
            </a:r>
            <a:r>
              <a:rPr lang="en-US" sz="4000" dirty="0" smtClean="0"/>
              <a:t>population. </a:t>
            </a:r>
            <a:endParaRPr lang="en-GB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3" y="249381"/>
            <a:ext cx="6733309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Clinical </a:t>
            </a:r>
            <a:r>
              <a:rPr lang="en-US" dirty="0"/>
              <a:t>features can include pallor, sleepiness, irritability, and </a:t>
            </a:r>
            <a:r>
              <a:rPr lang="en-US" dirty="0" smtClean="0"/>
              <a:t>decreased exercise </a:t>
            </a:r>
            <a:r>
              <a:rPr lang="en-US" dirty="0"/>
              <a:t>tolerance.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Pallor </a:t>
            </a:r>
            <a:r>
              <a:rPr lang="en-US" dirty="0"/>
              <a:t>can involve the tongue, nail beds, conjunctiva, </a:t>
            </a:r>
            <a:r>
              <a:rPr lang="en-US" dirty="0" smtClean="0"/>
              <a:t>palms, or palmar creases.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flow murmur is often present. Ultimately, weakness, tachypnea</a:t>
            </a:r>
            <a:r>
              <a:rPr lang="en-US" dirty="0"/>
              <a:t>, shortness of breath on exertion, tachycardia, cardiac dilation, </a:t>
            </a:r>
            <a:r>
              <a:rPr lang="en-US" dirty="0" smtClean="0"/>
              <a:t>and high-output </a:t>
            </a:r>
            <a:r>
              <a:rPr lang="en-US" dirty="0"/>
              <a:t>heart failure will result from increasingly severe anemia, </a:t>
            </a:r>
            <a:r>
              <a:rPr lang="en-US" dirty="0" smtClean="0"/>
              <a:t>regardless of </a:t>
            </a:r>
            <a:r>
              <a:rPr lang="en-US" dirty="0"/>
              <a:t>its cause. </a:t>
            </a:r>
          </a:p>
        </p:txBody>
      </p:sp>
    </p:spTree>
    <p:extLst>
      <p:ext uri="{BB962C8B-B14F-4D97-AF65-F5344CB8AC3E}">
        <p14:creationId xmlns:p14="http://schemas.microsoft.com/office/powerpoint/2010/main" val="736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08905"/>
            <a:ext cx="7335274" cy="86689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764" y="1240971"/>
            <a:ext cx="11414562" cy="53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26" y="443345"/>
            <a:ext cx="8887719" cy="74824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6909" y="1286199"/>
            <a:ext cx="8950037" cy="47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1" y="249382"/>
            <a:ext cx="6594764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967286"/>
          </a:xfrm>
        </p:spPr>
        <p:txBody>
          <a:bodyPr/>
          <a:lstStyle/>
          <a:p>
            <a:r>
              <a:rPr lang="en-US" b="1" dirty="0"/>
              <a:t>Laboratory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8256"/>
            <a:ext cx="10515600" cy="4351338"/>
          </a:xfrm>
        </p:spPr>
        <p:txBody>
          <a:bodyPr/>
          <a:lstStyle/>
          <a:p>
            <a:r>
              <a:rPr lang="en-US" dirty="0"/>
              <a:t>Initial laboratory testing should include hemoglobin, hematocrit, and </a:t>
            </a:r>
            <a:r>
              <a:rPr lang="en-US" dirty="0" smtClean="0"/>
              <a:t>RBC indices </a:t>
            </a:r>
            <a:r>
              <a:rPr lang="en-US" dirty="0"/>
              <a:t>as well as a white blood cell (WBC) count and differential, </a:t>
            </a:r>
            <a:r>
              <a:rPr lang="en-US" dirty="0" smtClean="0"/>
              <a:t>platelet count</a:t>
            </a:r>
            <a:r>
              <a:rPr lang="en-US" dirty="0"/>
              <a:t>, reticulocyte count, and examination of the peripheral blood smear.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need </a:t>
            </a:r>
            <a:r>
              <a:rPr lang="en-US" dirty="0"/>
              <a:t>for additional laboratory studies is dictated by the history, physical </a:t>
            </a:r>
            <a:r>
              <a:rPr lang="en-US" dirty="0" err="1" smtClean="0"/>
              <a:t>exam,and</a:t>
            </a:r>
            <a:r>
              <a:rPr lang="en-US" dirty="0" smtClean="0"/>
              <a:t> </a:t>
            </a:r>
            <a:r>
              <a:rPr lang="en-US" dirty="0"/>
              <a:t>results of this initial testing.</a:t>
            </a:r>
          </a:p>
        </p:txBody>
      </p:sp>
    </p:spTree>
    <p:extLst>
      <p:ext uri="{BB962C8B-B14F-4D97-AF65-F5344CB8AC3E}">
        <p14:creationId xmlns:p14="http://schemas.microsoft.com/office/powerpoint/2010/main" val="713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720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624"/>
            <a:ext cx="1085503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nemias may </a:t>
            </a:r>
            <a:r>
              <a:rPr lang="en-US" sz="2400" dirty="0"/>
              <a:t>be classified on the basis of their </a:t>
            </a:r>
            <a:r>
              <a:rPr lang="en-US" sz="2400" dirty="0">
                <a:solidFill>
                  <a:srgbClr val="FF0000"/>
                </a:solidFill>
              </a:rPr>
              <a:t>morphology</a:t>
            </a:r>
            <a:r>
              <a:rPr lang="en-US" sz="2400" dirty="0"/>
              <a:t> 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physiology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90" y="1878646"/>
            <a:ext cx="1066948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467088"/>
            <a:ext cx="11717382" cy="618309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Anemias </a:t>
            </a:r>
            <a:r>
              <a:rPr lang="en-US" sz="2400" dirty="0"/>
              <a:t>may be classified on the basis of their morphology and </a:t>
            </a:r>
            <a:r>
              <a:rPr lang="en-US" sz="2400" dirty="0">
                <a:solidFill>
                  <a:srgbClr val="FF0000"/>
                </a:solidFill>
              </a:rPr>
              <a:t>physiology </a:t>
            </a:r>
          </a:p>
          <a:p>
            <a:pPr marL="0" indent="0" algn="just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2 major categories are </a:t>
            </a:r>
            <a:r>
              <a:rPr lang="en-US" sz="2400" dirty="0">
                <a:solidFill>
                  <a:srgbClr val="FF0000"/>
                </a:solidFill>
              </a:rPr>
              <a:t>decreased production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increased </a:t>
            </a:r>
            <a:r>
              <a:rPr lang="en-US" sz="2400" dirty="0" smtClean="0">
                <a:solidFill>
                  <a:srgbClr val="FF0000"/>
                </a:solidFill>
              </a:rPr>
              <a:t>destruction (or </a:t>
            </a:r>
            <a:r>
              <a:rPr lang="en-US" sz="2400" dirty="0">
                <a:solidFill>
                  <a:srgbClr val="FF0000"/>
                </a:solidFill>
              </a:rPr>
              <a:t>loss 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Decreased</a:t>
            </a:r>
            <a:r>
              <a:rPr lang="en-US" sz="2400" dirty="0"/>
              <a:t> </a:t>
            </a:r>
            <a:r>
              <a:rPr lang="en-US" sz="2400" dirty="0" smtClean="0"/>
              <a:t>RBC production </a:t>
            </a:r>
            <a:r>
              <a:rPr lang="en-US" sz="2400" dirty="0"/>
              <a:t>may be a consequence of ineffective erythropoiesis or a complete </a:t>
            </a:r>
            <a:r>
              <a:rPr lang="en-US" sz="2400" dirty="0" smtClean="0"/>
              <a:t>or relative </a:t>
            </a:r>
            <a:r>
              <a:rPr lang="en-US" sz="2400" dirty="0"/>
              <a:t>failure of erythropoiesis.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Increased</a:t>
            </a:r>
            <a:r>
              <a:rPr lang="en-US" sz="2400" dirty="0" smtClean="0"/>
              <a:t> </a:t>
            </a:r>
            <a:r>
              <a:rPr lang="en-US" sz="2400" dirty="0"/>
              <a:t>destruction or loss may be </a:t>
            </a:r>
            <a:r>
              <a:rPr lang="en-US" sz="2400" dirty="0" smtClean="0"/>
              <a:t>secondary to </a:t>
            </a:r>
            <a:r>
              <a:rPr lang="en-US" sz="2400" dirty="0"/>
              <a:t>hemolysis, sequestration, or bleeding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peripheral blood </a:t>
            </a:r>
            <a:r>
              <a:rPr lang="en-US" sz="2400" dirty="0" smtClean="0">
                <a:solidFill>
                  <a:srgbClr val="FF0000"/>
                </a:solidFill>
              </a:rPr>
              <a:t>reticulocyte percentage </a:t>
            </a:r>
            <a:r>
              <a:rPr lang="en-US" sz="2400" dirty="0">
                <a:solidFill>
                  <a:srgbClr val="FF0000"/>
                </a:solidFill>
              </a:rPr>
              <a:t>or absolute number </a:t>
            </a:r>
            <a:r>
              <a:rPr lang="en-US" sz="2400" dirty="0"/>
              <a:t>helps to </a:t>
            </a:r>
            <a:r>
              <a:rPr lang="en-US" sz="2400" dirty="0" smtClean="0"/>
              <a:t>distinguish between </a:t>
            </a:r>
            <a:r>
              <a:rPr lang="en-US" sz="2400" dirty="0"/>
              <a:t>the 2 </a:t>
            </a:r>
            <a:r>
              <a:rPr lang="en-US" sz="2400" dirty="0" smtClean="0"/>
              <a:t>physiologic categories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86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Physiologic : </a:t>
            </a:r>
          </a:p>
          <a:p>
            <a:pPr marL="806958" lvl="1" indent="-514350"/>
            <a:r>
              <a:rPr lang="en-US" dirty="0"/>
              <a:t>Disorders of effective red cell production</a:t>
            </a:r>
          </a:p>
          <a:p>
            <a:pPr marL="806958" lvl="1" indent="-514350"/>
            <a:r>
              <a:rPr lang="en-US" dirty="0"/>
              <a:t>rapid erythrocytes destruction or loss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Red cell size; MCV: </a:t>
            </a:r>
          </a:p>
          <a:p>
            <a:pPr marL="635508" lvl="1" indent="-342900"/>
            <a:r>
              <a:rPr lang="en-US" dirty="0"/>
              <a:t>macrocytic anemias</a:t>
            </a:r>
          </a:p>
          <a:p>
            <a:pPr marL="635508" lvl="1" indent="-342900"/>
            <a:r>
              <a:rPr lang="en-US" dirty="0"/>
              <a:t>microcytic anemias</a:t>
            </a:r>
          </a:p>
          <a:p>
            <a:pPr marL="635508" lvl="1" indent="-342900"/>
            <a:r>
              <a:rPr lang="en-US" dirty="0"/>
              <a:t>normocytic anemias</a:t>
            </a:r>
          </a:p>
          <a:p>
            <a:pPr marL="514350" indent="-51435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55" y="360219"/>
            <a:ext cx="3520791" cy="6141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91" y="360220"/>
            <a:ext cx="3696216" cy="6141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152" y="360219"/>
            <a:ext cx="3639058" cy="61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457201"/>
            <a:ext cx="9712035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17" y="374072"/>
            <a:ext cx="7024255" cy="60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18653"/>
            <a:ext cx="5549900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0"/>
            <a:ext cx="4140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292100"/>
            <a:ext cx="6032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6934"/>
            <a:ext cx="10515600" cy="803275"/>
          </a:xfrm>
        </p:spPr>
        <p:txBody>
          <a:bodyPr/>
          <a:lstStyle/>
          <a:p>
            <a:r>
              <a:rPr lang="en-US" dirty="0" smtClean="0"/>
              <a:t>Blood Film.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980209"/>
            <a:ext cx="11366500" cy="5435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Sickle cells</a:t>
            </a:r>
            <a:r>
              <a:rPr lang="en-US" dirty="0"/>
              <a:t>, as seen in sickle cell disease.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Spherocytes</a:t>
            </a:r>
            <a:r>
              <a:rPr lang="en-US" dirty="0"/>
              <a:t> , as seen in hereditary spherocytosis and acute hemolysis.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 err="1" smtClean="0">
                <a:solidFill>
                  <a:srgbClr val="FF0000"/>
                </a:solidFill>
              </a:rPr>
              <a:t>lliptocytes</a:t>
            </a:r>
            <a:r>
              <a:rPr lang="en-US" dirty="0"/>
              <a:t>, as seen in congenital </a:t>
            </a:r>
            <a:r>
              <a:rPr lang="en-US" dirty="0" err="1"/>
              <a:t>elliptocytosis</a:t>
            </a:r>
            <a:r>
              <a:rPr lang="en-US" dirty="0"/>
              <a:t>.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Target cells</a:t>
            </a:r>
            <a:r>
              <a:rPr lang="en-US" dirty="0"/>
              <a:t>, as seen in the various </a:t>
            </a:r>
            <a:r>
              <a:rPr lang="en-US" dirty="0" err="1"/>
              <a:t>hemoglobinopathies</a:t>
            </a:r>
            <a:r>
              <a:rPr lang="en-US" dirty="0"/>
              <a:t>, including thalassemia, as well as in liver disease and post-splenectomy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Bite cells and Heinz </a:t>
            </a:r>
            <a:r>
              <a:rPr lang="en-US" dirty="0" smtClean="0">
                <a:solidFill>
                  <a:srgbClr val="FF0000"/>
                </a:solidFill>
              </a:rPr>
              <a:t>bodies, </a:t>
            </a:r>
            <a:r>
              <a:rPr lang="en-US" dirty="0" smtClean="0"/>
              <a:t>as </a:t>
            </a:r>
            <a:r>
              <a:rPr lang="en-US" dirty="0"/>
              <a:t>seen in hemolytic anemia due to oxidant sensitivity, such as G6PD deficiency.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Howell-Jolly </a:t>
            </a:r>
            <a:r>
              <a:rPr lang="en-US" dirty="0">
                <a:solidFill>
                  <a:srgbClr val="FF0000"/>
                </a:solidFill>
              </a:rPr>
              <a:t>bodies </a:t>
            </a:r>
            <a:r>
              <a:rPr lang="en-US" dirty="0"/>
              <a:t>are associated with absence or </a:t>
            </a:r>
            <a:r>
              <a:rPr lang="en-US" dirty="0" err="1"/>
              <a:t>hypofunction</a:t>
            </a:r>
            <a:r>
              <a:rPr lang="en-US" dirty="0"/>
              <a:t> of the spleen.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Basophilic stippling </a:t>
            </a:r>
            <a:r>
              <a:rPr lang="en-US" dirty="0"/>
              <a:t>is classically seen in lead poisoning and may also be present in thalassemia, sickle cell anemia, and </a:t>
            </a:r>
            <a:r>
              <a:rPr lang="en-US" dirty="0" err="1"/>
              <a:t>sideroblastic</a:t>
            </a:r>
            <a:r>
              <a:rPr lang="en-US" dirty="0"/>
              <a:t> anemia.</a:t>
            </a:r>
          </a:p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Hypersegmented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neutrophils </a:t>
            </a:r>
            <a:r>
              <a:rPr lang="en-US" dirty="0"/>
              <a:t>suggest </a:t>
            </a:r>
            <a:r>
              <a:rPr lang="en-US" u="sng" dirty="0">
                <a:hlinkClick r:id="rId2"/>
              </a:rPr>
              <a:t>vitamin B12</a:t>
            </a:r>
            <a:r>
              <a:rPr lang="en-US" dirty="0"/>
              <a:t> or folate deficiency</a:t>
            </a:r>
          </a:p>
          <a:p>
            <a:pPr algn="just"/>
            <a:r>
              <a:rPr lang="en-US" dirty="0"/>
              <a:t>The presence of </a:t>
            </a:r>
            <a:r>
              <a:rPr lang="en-US" dirty="0">
                <a:solidFill>
                  <a:srgbClr val="FF0000"/>
                </a:solidFill>
              </a:rPr>
              <a:t>early WBC forms (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, blasts</a:t>
            </a:r>
            <a:r>
              <a:rPr lang="en-US" dirty="0"/>
              <a:t>) along with anemia should raise the suspicion of leukemia.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467878"/>
            <a:ext cx="11152909" cy="58359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Anemia </a:t>
            </a:r>
            <a:r>
              <a:rPr lang="en-US" dirty="0"/>
              <a:t>detected at three to six months of age suggests a </a:t>
            </a:r>
            <a:r>
              <a:rPr lang="en-US" dirty="0" err="1">
                <a:solidFill>
                  <a:srgbClr val="FF0000"/>
                </a:solidFill>
              </a:rPr>
              <a:t>hemoglobinopathy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Nutritional </a:t>
            </a:r>
            <a:r>
              <a:rPr lang="en-US" dirty="0">
                <a:solidFill>
                  <a:srgbClr val="FF0000"/>
                </a:solidFill>
              </a:rPr>
              <a:t>iron deficiency </a:t>
            </a:r>
            <a:r>
              <a:rPr lang="en-US" dirty="0"/>
              <a:t>is an unlikely cause of anemia before the age of six months in term infants.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</a:t>
            </a:r>
            <a:r>
              <a:rPr lang="en-US" dirty="0" smtClean="0"/>
              <a:t>oddlers</a:t>
            </a:r>
            <a:r>
              <a:rPr lang="en-US" dirty="0"/>
              <a:t>, older children, and adolescents, </a:t>
            </a:r>
            <a:r>
              <a:rPr lang="en-US" dirty="0">
                <a:solidFill>
                  <a:srgbClr val="FF0000"/>
                </a:solidFill>
              </a:rPr>
              <a:t>acquired causes </a:t>
            </a:r>
            <a:r>
              <a:rPr lang="en-US" dirty="0"/>
              <a:t>of anemia are more likely, particularly iron deficiency anemia.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Screening </a:t>
            </a:r>
            <a:r>
              <a:rPr lang="en-US" dirty="0">
                <a:solidFill>
                  <a:srgbClr val="FF0000"/>
                </a:solidFill>
              </a:rPr>
              <a:t>for iron deficiency anemia </a:t>
            </a:r>
            <a:r>
              <a:rPr lang="en-US" dirty="0"/>
              <a:t>is recommended in all children at 9 to 12 months of age and should be considered in children with additional risk factors (</a:t>
            </a:r>
            <a:r>
              <a:rPr lang="en-US" dirty="0" err="1"/>
              <a:t>eg</a:t>
            </a:r>
            <a:r>
              <a:rPr lang="en-US" dirty="0"/>
              <a:t>, excessive cow's milk intake in toddlers 12 to 36 months of age, onset of menarche in adolescent females).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7B9899"/>
                </a:solidFill>
                <a:cs typeface="Arial" charset="0"/>
              </a:rPr>
              <a:t>PHYSIOLOGICAL  ANEMIA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4313"/>
            <a:ext cx="9588501" cy="482441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PHYSIOLOGIC ANEMIA OF INFANCY occurs at 8-12wk in full term babies and  6-8wk in  premature babies. </a:t>
            </a:r>
            <a:endParaRPr lang="en-US" dirty="0" smtClean="0"/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hemoglobin concentration is  as low as </a:t>
            </a:r>
            <a:r>
              <a:rPr lang="en-US" dirty="0" smtClean="0"/>
              <a:t> 9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dirty="0" smtClean="0"/>
              <a:t>11g/dl </a:t>
            </a:r>
            <a:r>
              <a:rPr lang="en-US" dirty="0"/>
              <a:t>in term and, in premature Minimal hemoglobin levels of 7</a:t>
            </a:r>
            <a:r>
              <a:rPr lang="en-US" dirty="0">
                <a:latin typeface="Arial" charset="0"/>
              </a:rPr>
              <a:t>–</a:t>
            </a:r>
            <a:r>
              <a:rPr lang="en-US" dirty="0"/>
              <a:t>9 </a:t>
            </a:r>
            <a:r>
              <a:rPr lang="en-US" dirty="0" smtClean="0"/>
              <a:t>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en-US" dirty="0"/>
              <a:t>Erythropoiesis decreases dramatically after birth as a result of increased tissue oxygenation and a reduced production of erythropoietin. </a:t>
            </a:r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ar-JO" dirty="0"/>
          </a:p>
          <a:p>
            <a:pPr marL="274320" indent="-274320"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9708"/>
            <a:ext cx="10515600" cy="5761327"/>
          </a:xfrm>
        </p:spPr>
        <p:txBody>
          <a:bodyPr/>
          <a:lstStyle/>
          <a:p>
            <a:r>
              <a:rPr lang="en-US" dirty="0"/>
              <a:t>Pathologic anemia in newborns and young infants is distinguished from physiologic anemia by any of the </a:t>
            </a:r>
            <a:r>
              <a:rPr lang="en-US" dirty="0" smtClean="0"/>
              <a:t>following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Anemia </a:t>
            </a:r>
            <a:r>
              <a:rPr lang="en-US" dirty="0"/>
              <a:t>(HGB &lt;13.5 g/</a:t>
            </a:r>
            <a:r>
              <a:rPr lang="en-US" dirty="0" err="1"/>
              <a:t>dL</a:t>
            </a:r>
            <a:r>
              <a:rPr lang="en-US" dirty="0"/>
              <a:t>) within the first month of life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Anemia </a:t>
            </a:r>
            <a:r>
              <a:rPr lang="en-US" dirty="0"/>
              <a:t>with lower HGB level than is typically seen with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physiologic </a:t>
            </a:r>
            <a:r>
              <a:rPr lang="en-US" dirty="0"/>
              <a:t>anemia (</a:t>
            </a:r>
            <a:r>
              <a:rPr lang="en-US" dirty="0" err="1"/>
              <a:t>ie</a:t>
            </a:r>
            <a:r>
              <a:rPr lang="en-US" dirty="0"/>
              <a:t>, &lt;9 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Signs </a:t>
            </a:r>
            <a:r>
              <a:rPr lang="en-US" dirty="0"/>
              <a:t>of hemolysis (</a:t>
            </a:r>
            <a:r>
              <a:rPr lang="en-US" dirty="0" err="1"/>
              <a:t>eg</a:t>
            </a:r>
            <a:r>
              <a:rPr lang="en-US" dirty="0"/>
              <a:t>, jaundice, scleral icterus, or dark urine)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or </a:t>
            </a:r>
            <a:r>
              <a:rPr lang="en-US" dirty="0"/>
              <a:t>symptoms of anemia (</a:t>
            </a:r>
            <a:r>
              <a:rPr lang="en-US" dirty="0" err="1"/>
              <a:t>eg</a:t>
            </a:r>
            <a:r>
              <a:rPr lang="en-US" dirty="0"/>
              <a:t>, irritability or poor feeding)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687079"/>
            <a:ext cx="11720947" cy="4713721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Premature infants </a:t>
            </a:r>
            <a:r>
              <a:rPr lang="en-US" dirty="0"/>
              <a:t>also develop a physiologic anemia, known </a:t>
            </a:r>
            <a:r>
              <a:rPr lang="en-US" dirty="0">
                <a:solidFill>
                  <a:srgbClr val="FF0000"/>
                </a:solidFill>
              </a:rPr>
              <a:t>as </a:t>
            </a:r>
            <a:r>
              <a:rPr lang="en-US" dirty="0" smtClean="0">
                <a:solidFill>
                  <a:srgbClr val="FF0000"/>
                </a:solidFill>
              </a:rPr>
              <a:t>physiologic anemia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prematurity.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Hb</a:t>
            </a:r>
            <a:r>
              <a:rPr lang="en-US" dirty="0"/>
              <a:t> decline is both more extreme and more rapid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Hb</a:t>
            </a:r>
            <a:r>
              <a:rPr lang="en-US" dirty="0"/>
              <a:t> levels of 7-9 g/</a:t>
            </a:r>
            <a:r>
              <a:rPr lang="en-US" dirty="0" err="1"/>
              <a:t>dL</a:t>
            </a:r>
            <a:r>
              <a:rPr lang="en-US" dirty="0"/>
              <a:t> usually are reached by 3-6 </a:t>
            </a:r>
            <a:r>
              <a:rPr lang="en-US" dirty="0" err="1"/>
              <a:t>wk</a:t>
            </a:r>
            <a:r>
              <a:rPr lang="en-US" dirty="0"/>
              <a:t> of age, and levels may </a:t>
            </a:r>
            <a:r>
              <a:rPr lang="en-US" dirty="0" smtClean="0"/>
              <a:t>be even </a:t>
            </a:r>
            <a:r>
              <a:rPr lang="en-US" dirty="0"/>
              <a:t>lower in very small premature </a:t>
            </a:r>
            <a:r>
              <a:rPr lang="en-US" dirty="0" smtClean="0"/>
              <a:t>infants.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Nonetheless, plasma EPO levels are lower than would be expected for </a:t>
            </a:r>
            <a:r>
              <a:rPr lang="en-US" dirty="0" smtClean="0"/>
              <a:t>the degree of </a:t>
            </a:r>
            <a:r>
              <a:rPr lang="en-US" dirty="0"/>
              <a:t>anemia, resulting in a suboptimal </a:t>
            </a:r>
            <a:r>
              <a:rPr lang="en-US" dirty="0" err="1"/>
              <a:t>erythropoietic</a:t>
            </a:r>
            <a:r>
              <a:rPr lang="en-US" dirty="0"/>
              <a:t> response.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11" y="443346"/>
            <a:ext cx="7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physiologic anemia of </a:t>
            </a:r>
            <a:r>
              <a:rPr lang="en-US" sz="3600" dirty="0" smtClean="0"/>
              <a:t>prematurity.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1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420543"/>
            <a:ext cx="10515600" cy="590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05345"/>
            <a:ext cx="11540836" cy="5389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In the full-term infant, physiologic anemia requires no therapy </a:t>
            </a:r>
            <a:r>
              <a:rPr lang="en-US" dirty="0" smtClean="0"/>
              <a:t>beyond ensuring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the infant's diet contains essential nutrients for normal hematopoiesis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When transfusions are necessary, an RBC volume of 10-15 mL/kg </a:t>
            </a:r>
            <a:r>
              <a:rPr lang="en-US" dirty="0" smtClean="0"/>
              <a:t>is recommended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It </a:t>
            </a:r>
            <a:r>
              <a:rPr lang="en-US" dirty="0"/>
              <a:t>is good practice to split units derived from a single donor </a:t>
            </a:r>
            <a:r>
              <a:rPr lang="en-US" dirty="0" smtClean="0"/>
              <a:t>so that </a:t>
            </a:r>
            <a:r>
              <a:rPr lang="en-US" dirty="0"/>
              <a:t>sequential transfusions can be given as required and donor </a:t>
            </a:r>
            <a:r>
              <a:rPr lang="en-US" dirty="0" smtClean="0"/>
              <a:t>exposure minimized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In </a:t>
            </a:r>
            <a:r>
              <a:rPr lang="en-US" dirty="0"/>
              <a:t>early preterm infants (weighing &lt;1,250 g), the half-life </a:t>
            </a:r>
            <a:r>
              <a:rPr lang="en-US" dirty="0" smtClean="0"/>
              <a:t>of </a:t>
            </a:r>
            <a:r>
              <a:rPr lang="en-US" i="1" dirty="0" smtClean="0"/>
              <a:t>transfused </a:t>
            </a:r>
            <a:r>
              <a:rPr lang="en-US" dirty="0"/>
              <a:t>RBCs is about 30 days.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Delayed </a:t>
            </a:r>
            <a:r>
              <a:rPr lang="en-US" dirty="0"/>
              <a:t>cord clamping or umbilical </a:t>
            </a:r>
            <a:r>
              <a:rPr lang="en-US" dirty="0" smtClean="0"/>
              <a:t>cord milking </a:t>
            </a:r>
            <a:r>
              <a:rPr lang="en-US" dirty="0"/>
              <a:t>at birth results in fewer transfusions and a reduction in </a:t>
            </a:r>
            <a:r>
              <a:rPr lang="en-US" dirty="0" smtClean="0"/>
              <a:t>both intraventricular </a:t>
            </a:r>
            <a:r>
              <a:rPr lang="en-US" dirty="0"/>
              <a:t>hemorrhage and necrotizing </a:t>
            </a:r>
            <a:r>
              <a:rPr lang="en-US" dirty="0" err="1"/>
              <a:t>enterocolitis</a:t>
            </a:r>
            <a:r>
              <a:rPr lang="en-US" dirty="0"/>
              <a:t> in preterm infants.</a:t>
            </a:r>
          </a:p>
        </p:txBody>
      </p:sp>
    </p:spTree>
    <p:extLst>
      <p:ext uri="{BB962C8B-B14F-4D97-AF65-F5344CB8AC3E}">
        <p14:creationId xmlns:p14="http://schemas.microsoft.com/office/powerpoint/2010/main" val="28301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4" y="498764"/>
            <a:ext cx="7633853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2" y="318655"/>
            <a:ext cx="892232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4" y="387927"/>
            <a:ext cx="9116291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0108"/>
            <a:ext cx="8645236" cy="64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3" y="249381"/>
            <a:ext cx="799407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332510"/>
            <a:ext cx="9157855" cy="60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8" y="318654"/>
            <a:ext cx="9268691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415636"/>
            <a:ext cx="9379527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235527"/>
            <a:ext cx="7938654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41" y="853001"/>
            <a:ext cx="8907118" cy="401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395" y="4990586"/>
            <a:ext cx="7240010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277090"/>
            <a:ext cx="8492837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06" y="718457"/>
            <a:ext cx="9052559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581891"/>
            <a:ext cx="9157854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34291"/>
            <a:ext cx="9407236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1" y="138545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512617"/>
            <a:ext cx="8478982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443345"/>
            <a:ext cx="8478981" cy="58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9" y="2854036"/>
            <a:ext cx="4281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83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1325563"/>
          </a:xfrm>
        </p:spPr>
        <p:txBody>
          <a:bodyPr/>
          <a:lstStyle/>
          <a:p>
            <a:r>
              <a:rPr lang="en-US" b="1" dirty="0" smtClean="0"/>
              <a:t>Erythropoiesis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606"/>
            <a:ext cx="10515600" cy="459635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</a:t>
            </a:r>
            <a:r>
              <a:rPr lang="en-US" dirty="0" smtClean="0"/>
              <a:t>etal </a:t>
            </a:r>
            <a:r>
              <a:rPr lang="en-US" dirty="0"/>
              <a:t>erythropoiesis </a:t>
            </a:r>
            <a:r>
              <a:rPr lang="en-US" dirty="0" smtClean="0"/>
              <a:t>is regulated </a:t>
            </a:r>
            <a:r>
              <a:rPr lang="en-US" dirty="0"/>
              <a:t>by growth factors produced by the fetus, not by the </a:t>
            </a:r>
            <a:r>
              <a:rPr lang="en-US" dirty="0" smtClean="0"/>
              <a:t>mother, </a:t>
            </a:r>
            <a:r>
              <a:rPr lang="en-US" dirty="0">
                <a:solidFill>
                  <a:srgbClr val="FF0000"/>
                </a:solidFill>
              </a:rPr>
              <a:t>Erythropoietin (EPO)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EPO </a:t>
            </a:r>
            <a:r>
              <a:rPr lang="en-US" dirty="0"/>
              <a:t>does not cross the human placenta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EPO </a:t>
            </a:r>
            <a:r>
              <a:rPr lang="en-US" dirty="0"/>
              <a:t>is produced by monocytes and macrophages in the fetal liver during </a:t>
            </a:r>
            <a:r>
              <a:rPr lang="en-US" dirty="0" smtClean="0"/>
              <a:t>the first </a:t>
            </a:r>
            <a:r>
              <a:rPr lang="en-US" dirty="0"/>
              <a:t>and second trimesters.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After </a:t>
            </a:r>
            <a:r>
              <a:rPr lang="en-US" dirty="0"/>
              <a:t>birth, the anatomic site of EPO </a:t>
            </a:r>
            <a:r>
              <a:rPr lang="en-US" dirty="0" smtClean="0"/>
              <a:t>production shifts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kidney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822"/>
            <a:ext cx="10515600" cy="1325563"/>
          </a:xfrm>
        </p:spPr>
        <p:txBody>
          <a:bodyPr/>
          <a:lstStyle/>
          <a:p>
            <a:r>
              <a:rPr lang="en-US" b="1" dirty="0"/>
              <a:t>Red Cell Life Span in the Fetus </a:t>
            </a:r>
            <a:r>
              <a:rPr lang="en-US" b="1" dirty="0" smtClean="0"/>
              <a:t>and Neonate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8913"/>
            <a:ext cx="10515600" cy="3273851"/>
          </a:xfrm>
        </p:spPr>
        <p:txBody>
          <a:bodyPr/>
          <a:lstStyle/>
          <a:p>
            <a:pPr algn="just"/>
            <a:r>
              <a:rPr lang="en-US" dirty="0"/>
              <a:t>The average erythrocyte </a:t>
            </a:r>
            <a:r>
              <a:rPr lang="en-US" dirty="0" smtClean="0"/>
              <a:t>life span </a:t>
            </a:r>
            <a:r>
              <a:rPr lang="en-US" dirty="0"/>
              <a:t>in normal </a:t>
            </a:r>
            <a:r>
              <a:rPr lang="en-US" dirty="0">
                <a:solidFill>
                  <a:srgbClr val="FF0000"/>
                </a:solidFill>
              </a:rPr>
              <a:t>adults</a:t>
            </a:r>
            <a:r>
              <a:rPr lang="en-US" dirty="0"/>
              <a:t> is approximately </a:t>
            </a:r>
            <a:r>
              <a:rPr lang="en-US" dirty="0">
                <a:solidFill>
                  <a:srgbClr val="FF0000"/>
                </a:solidFill>
              </a:rPr>
              <a:t>120 days.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life span of </a:t>
            </a:r>
            <a:r>
              <a:rPr lang="en-US" dirty="0" smtClean="0">
                <a:solidFill>
                  <a:srgbClr val="FF0000"/>
                </a:solidFill>
              </a:rPr>
              <a:t>fetal/neonatal</a:t>
            </a:r>
            <a:r>
              <a:rPr lang="en-US" dirty="0" smtClean="0"/>
              <a:t> erythrocytes </a:t>
            </a:r>
            <a:r>
              <a:rPr lang="en-US" dirty="0"/>
              <a:t>was once estimated to be considerably less, with an average of </a:t>
            </a:r>
            <a:r>
              <a:rPr lang="en-US" dirty="0" smtClean="0">
                <a:solidFill>
                  <a:srgbClr val="FF0000"/>
                </a:solidFill>
              </a:rPr>
              <a:t>60- 90 days.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287383"/>
            <a:ext cx="10515600" cy="789351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Hemoglobins</a:t>
            </a:r>
            <a:r>
              <a:rPr lang="en-US" b="1" dirty="0">
                <a:solidFill>
                  <a:srgbClr val="FF0000"/>
                </a:solidFill>
              </a:rPr>
              <a:t> in the Fetus and Neonate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259613"/>
            <a:ext cx="11403873" cy="64866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/>
              <a:t>Hemoglobin is a tetramer of 4 </a:t>
            </a:r>
            <a:r>
              <a:rPr lang="en-US" sz="9600" i="1" dirty="0"/>
              <a:t>globin </a:t>
            </a:r>
            <a:r>
              <a:rPr lang="en-US" sz="9600" dirty="0"/>
              <a:t>chains </a:t>
            </a:r>
            <a:r>
              <a:rPr lang="en-US" sz="9600" dirty="0" smtClean="0"/>
              <a:t>( 2 </a:t>
            </a:r>
            <a:r>
              <a:rPr lang="en-US" sz="9600" dirty="0"/>
              <a:t>alpha (α) and 2 beta (β) polypeptide </a:t>
            </a:r>
            <a:r>
              <a:rPr lang="en-US" sz="9600" dirty="0" smtClean="0"/>
              <a:t>chains )  </a:t>
            </a:r>
            <a:r>
              <a:rPr lang="en-US" sz="9600" dirty="0"/>
              <a:t>with an iron-containing </a:t>
            </a:r>
            <a:r>
              <a:rPr lang="en-US" sz="9600" dirty="0" smtClean="0"/>
              <a:t>porphyrin ring </a:t>
            </a:r>
            <a:r>
              <a:rPr lang="en-US" sz="9600" dirty="0"/>
              <a:t>called </a:t>
            </a:r>
            <a:r>
              <a:rPr lang="en-US" sz="9600" i="1" dirty="0" err="1"/>
              <a:t>heme</a:t>
            </a:r>
            <a:r>
              <a:rPr lang="en-US" sz="9600" i="1" dirty="0"/>
              <a:t> </a:t>
            </a:r>
            <a:r>
              <a:rPr lang="en-US" sz="9600" dirty="0"/>
              <a:t>bound to each chain</a:t>
            </a:r>
            <a:r>
              <a:rPr lang="en-US" sz="9600" dirty="0" smtClean="0"/>
              <a:t>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A dynamic interaction between </a:t>
            </a:r>
            <a:r>
              <a:rPr lang="en-US" sz="9600" dirty="0" err="1"/>
              <a:t>heme</a:t>
            </a:r>
            <a:r>
              <a:rPr lang="en-US" sz="9600" dirty="0"/>
              <a:t> </a:t>
            </a:r>
            <a:r>
              <a:rPr lang="en-US" sz="9600" dirty="0" smtClean="0"/>
              <a:t>and globin </a:t>
            </a:r>
            <a:r>
              <a:rPr lang="en-US" sz="9600" dirty="0"/>
              <a:t>gives hemoglobin its unique properties in the reversible transport </a:t>
            </a:r>
            <a:r>
              <a:rPr lang="en-US" sz="9600" dirty="0" smtClean="0"/>
              <a:t>of oxygen.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 smtClean="0"/>
              <a:t>The α-globin and </a:t>
            </a:r>
            <a:r>
              <a:rPr lang="en-US" sz="9600" dirty="0"/>
              <a:t>β-globin gene clusters are located on chromosome 16 and 11, </a:t>
            </a:r>
            <a:r>
              <a:rPr lang="en-US" sz="9600" dirty="0" smtClean="0"/>
              <a:t>respectively.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There are 4 α-globin </a:t>
            </a:r>
            <a:r>
              <a:rPr lang="en-US" sz="9600" dirty="0" smtClean="0"/>
              <a:t>genes and 2 </a:t>
            </a:r>
            <a:r>
              <a:rPr lang="en-US" sz="9600" dirty="0"/>
              <a:t>β-globin </a:t>
            </a:r>
            <a:r>
              <a:rPr lang="en-US" sz="9600" dirty="0" smtClean="0"/>
              <a:t>genes. 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 smtClean="0"/>
              <a:t>Within erythrocytes </a:t>
            </a:r>
            <a:r>
              <a:rPr lang="en-US" sz="9600" dirty="0"/>
              <a:t>of an early embryo, fetus, child, and adult, 6 different </a:t>
            </a:r>
            <a:r>
              <a:rPr lang="en-US" sz="9600" dirty="0" err="1" smtClean="0"/>
              <a:t>hemoglobins</a:t>
            </a:r>
            <a:r>
              <a:rPr lang="en-US" sz="9600" dirty="0" smtClean="0"/>
              <a:t> may </a:t>
            </a:r>
            <a:r>
              <a:rPr lang="en-US" sz="9600" dirty="0"/>
              <a:t>normally be </a:t>
            </a:r>
            <a:r>
              <a:rPr lang="en-US" sz="9600" dirty="0" smtClean="0"/>
              <a:t>detected.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algn="just"/>
            <a:r>
              <a:rPr lang="en-US" sz="9600" dirty="0"/>
              <a:t>T</a:t>
            </a:r>
            <a:r>
              <a:rPr lang="en-US" sz="9600" dirty="0" smtClean="0"/>
              <a:t>he </a:t>
            </a:r>
            <a:r>
              <a:rPr lang="en-US" sz="9600" b="1" dirty="0"/>
              <a:t>embryonic </a:t>
            </a:r>
            <a:r>
              <a:rPr lang="en-US" sz="9600" dirty="0" err="1"/>
              <a:t>hemoglobins</a:t>
            </a:r>
            <a:r>
              <a:rPr lang="en-US" sz="9600" dirty="0"/>
              <a:t> (</a:t>
            </a:r>
            <a:r>
              <a:rPr lang="en-US" sz="9600" dirty="0" smtClean="0"/>
              <a:t>Gower-1, Gower-2</a:t>
            </a:r>
            <a:r>
              <a:rPr lang="en-US" sz="9600" dirty="0"/>
              <a:t>, and Portland), </a:t>
            </a:r>
            <a:r>
              <a:rPr lang="en-US" sz="9600" b="1" dirty="0"/>
              <a:t>fetal </a:t>
            </a:r>
            <a:r>
              <a:rPr lang="en-US" sz="9600" dirty="0"/>
              <a:t>hemoglobin (</a:t>
            </a:r>
            <a:r>
              <a:rPr lang="en-US" sz="9600" dirty="0" err="1"/>
              <a:t>HbF</a:t>
            </a:r>
            <a:r>
              <a:rPr lang="en-US" sz="9600" dirty="0"/>
              <a:t>), and the </a:t>
            </a:r>
            <a:r>
              <a:rPr lang="en-US" sz="9600" b="1" dirty="0"/>
              <a:t>adult </a:t>
            </a:r>
            <a:r>
              <a:rPr lang="en-US" sz="9600" dirty="0" err="1" smtClean="0"/>
              <a:t>hemoglobins</a:t>
            </a:r>
            <a:r>
              <a:rPr lang="en-US" sz="9600" dirty="0" smtClean="0"/>
              <a:t> (</a:t>
            </a:r>
            <a:r>
              <a:rPr lang="en-US" sz="9600" dirty="0" err="1" smtClean="0"/>
              <a:t>HbA</a:t>
            </a:r>
            <a:r>
              <a:rPr lang="en-US" sz="9600" dirty="0" smtClean="0"/>
              <a:t> </a:t>
            </a:r>
            <a:r>
              <a:rPr lang="en-US" sz="9600" dirty="0"/>
              <a:t>and HbA2 </a:t>
            </a:r>
            <a:r>
              <a:rPr lang="en-US" sz="9600" dirty="0" smtClean="0"/>
              <a:t>).</a:t>
            </a:r>
          </a:p>
          <a:p>
            <a:endParaRPr lang="en-US" sz="9600" dirty="0" smtClean="0"/>
          </a:p>
          <a:p>
            <a:pPr marL="0" indent="0">
              <a:buNone/>
            </a:pPr>
            <a:endParaRPr lang="en-US" sz="9600" dirty="0"/>
          </a:p>
          <a:p>
            <a:endParaRPr lang="en-US" sz="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5" y="271945"/>
            <a:ext cx="10633166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1820</Words>
  <Application>Microsoft Office PowerPoint</Application>
  <PresentationFormat>Widescreen</PresentationFormat>
  <Paragraphs>200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Comic Sans MS</vt:lpstr>
      <vt:lpstr>Wingdings 2</vt:lpstr>
      <vt:lpstr>Office Theme</vt:lpstr>
      <vt:lpstr>Anemia 1</vt:lpstr>
      <vt:lpstr>PowerPoint Presentation</vt:lpstr>
      <vt:lpstr>PowerPoint Presentation</vt:lpstr>
      <vt:lpstr>PowerPoint Presentation</vt:lpstr>
      <vt:lpstr>PowerPoint Presentation</vt:lpstr>
      <vt:lpstr>Erythropoiesis</vt:lpstr>
      <vt:lpstr>Red Cell Life Span in the Fetus and Neonate</vt:lpstr>
      <vt:lpstr>Hemoglobins in the Fetus and Neonate</vt:lpstr>
      <vt:lpstr>PowerPoint Presentation</vt:lpstr>
      <vt:lpstr>PowerPoint Presentation</vt:lpstr>
      <vt:lpstr>Embryonic Hemoglobins</vt:lpstr>
      <vt:lpstr>Fetal Hemoglobin</vt:lpstr>
      <vt:lpstr>Adult Hemoglobins</vt:lpstr>
      <vt:lpstr>Physiologic adjustments to anemia:</vt:lpstr>
      <vt:lpstr>Approach to the child with anemia. Evaluation of anemic patient.</vt:lpstr>
      <vt:lpstr>Terminology</vt:lpstr>
      <vt:lpstr>PowerPoint Presentation</vt:lpstr>
      <vt:lpstr>Reticulocyte count</vt:lpstr>
      <vt:lpstr>History and Physical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Studies</vt:lpstr>
      <vt:lpstr>Differential Diagnosis</vt:lpstr>
      <vt:lpstr>PowerPoint Presentation</vt:lpstr>
      <vt:lpstr>Classifications of Anemias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Film.</vt:lpstr>
      <vt:lpstr>PowerPoint Presentation</vt:lpstr>
      <vt:lpstr>PHYSIOLOGICAL  ANEMIA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pc</dc:creator>
  <cp:lastModifiedBy>pc</cp:lastModifiedBy>
  <cp:revision>38</cp:revision>
  <dcterms:created xsi:type="dcterms:W3CDTF">2021-09-11T07:11:35Z</dcterms:created>
  <dcterms:modified xsi:type="dcterms:W3CDTF">2022-02-10T06:37:10Z</dcterms:modified>
</cp:coreProperties>
</file>