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3" r:id="rId4"/>
  </p:sldMasterIdLst>
  <p:notesMasterIdLst>
    <p:notesMasterId r:id="rId42"/>
  </p:notesMasterIdLst>
  <p:sldIdLst>
    <p:sldId id="440" r:id="rId5"/>
    <p:sldId id="447" r:id="rId6"/>
    <p:sldId id="569" r:id="rId7"/>
    <p:sldId id="544" r:id="rId8"/>
    <p:sldId id="571" r:id="rId9"/>
    <p:sldId id="416" r:id="rId10"/>
    <p:sldId id="546" r:id="rId11"/>
    <p:sldId id="487" r:id="rId12"/>
    <p:sldId id="549" r:id="rId13"/>
    <p:sldId id="492" r:id="rId14"/>
    <p:sldId id="573" r:id="rId15"/>
    <p:sldId id="500" r:id="rId16"/>
    <p:sldId id="304" r:id="rId17"/>
    <p:sldId id="498" r:id="rId18"/>
    <p:sldId id="503" r:id="rId19"/>
    <p:sldId id="565" r:id="rId20"/>
    <p:sldId id="567" r:id="rId21"/>
    <p:sldId id="309" r:id="rId22"/>
    <p:sldId id="521" r:id="rId23"/>
    <p:sldId id="505" r:id="rId24"/>
    <p:sldId id="577" r:id="rId25"/>
    <p:sldId id="317" r:id="rId26"/>
    <p:sldId id="318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7" r:id="rId37"/>
    <p:sldId id="588" r:id="rId38"/>
    <p:sldId id="589" r:id="rId39"/>
    <p:sldId id="591" r:id="rId40"/>
    <p:sldId id="590" r:id="rId4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0066"/>
    <a:srgbClr val="990000"/>
    <a:srgbClr val="0000A4"/>
    <a:srgbClr val="FFCCFF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4" autoAdjust="0"/>
  </p:normalViewPr>
  <p:slideViewPr>
    <p:cSldViewPr>
      <p:cViewPr varScale="1">
        <p:scale>
          <a:sx n="73" d="100"/>
          <a:sy n="73" d="100"/>
        </p:scale>
        <p:origin x="16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7963E-6923-4CC0-B471-979637E105D8}" type="datetimeFigureOut">
              <a:rPr lang="en-US"/>
              <a:pPr>
                <a:defRPr/>
              </a:pPr>
              <a:t>01/01/2023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3C4B3-16C3-4A96-8173-0A2ACB3F82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ED4BA-080F-482A-9C7D-C322E54C479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1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2209800"/>
          </a:xfrm>
        </p:spPr>
        <p:txBody>
          <a:bodyPr/>
          <a:lstStyle/>
          <a:p>
            <a:pPr rtl="0"/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Vitamins</a:t>
            </a:r>
            <a:endParaRPr lang="ar-JO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5FE3E-6A90-47DF-9B4A-824BEB1A6B00}" type="slidenum">
              <a:rPr lang="ar-SA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Riboflavin (B 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019800" cy="48768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Chemistry: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consists of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flavin ring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attached to the sugar alcohol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D- ribitol.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 enzyme forms</a:t>
            </a:r>
          </a:p>
          <a:p>
            <a:pPr algn="l" rt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Flavin mononucleotide (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FMN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is formed by ATP-dependent phosphorylation of riboflavin.</a:t>
            </a:r>
          </a:p>
          <a:p>
            <a:pPr algn="l" rt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Flavin adenine dinucleotide (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is synthesized by a further reaction with ATP in which the AMP moiety of ATP is transferred to FMN.  Biosynthesis of FMN and FAD occurs in most tissues.</a:t>
            </a:r>
          </a:p>
          <a:p>
            <a:pPr algn="l" rtl="0">
              <a:defRPr/>
            </a:pPr>
            <a:endParaRPr lang="en-US" sz="2000" dirty="0"/>
          </a:p>
        </p:txBody>
      </p:sp>
      <p:sp>
        <p:nvSpPr>
          <p:cNvPr id="1639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85FF0-FC54-42F1-AB87-8666AF1113DA}" type="slidenum">
              <a:rPr lang="ar-SA" smtClean="0"/>
              <a:pPr/>
              <a:t>10</a:t>
            </a:fld>
            <a:endParaRPr lang="en-US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682" y="563696"/>
            <a:ext cx="2286000" cy="19050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6" descr="6"/>
          <p:cNvPicPr>
            <a:picLocks noChangeAspect="1" noChangeArrowheads="1"/>
          </p:cNvPicPr>
          <p:nvPr/>
        </p:nvPicPr>
        <p:blipFill>
          <a:blip r:embed="rId3"/>
          <a:srcRect r="30000" b="43475"/>
          <a:stretch>
            <a:fillRect/>
          </a:stretch>
        </p:blipFill>
        <p:spPr bwMode="gray">
          <a:xfrm>
            <a:off x="6705600" y="2557749"/>
            <a:ext cx="2352675" cy="18288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381000" y="4495800"/>
            <a:ext cx="8305800" cy="2057400"/>
            <a:chOff x="381000" y="1981200"/>
            <a:chExt cx="8305800" cy="32480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981200"/>
              <a:ext cx="8305800" cy="324802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7924800" y="3885215"/>
              <a:ext cx="762000" cy="914674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3886200"/>
          </a:xfrm>
        </p:spPr>
        <p:txBody>
          <a:bodyPr/>
          <a:lstStyle/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diet, riboflavin (RF) exists in the free and FMN and FAD forms. They are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hydrolyzed to free Rf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intestinal phosphatases.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RF absorption in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intestines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involve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speciﬁc carrier-mediated mechanism for Rf uptake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at the apical membrane &amp; across the BLM.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RFT-1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(RF transporter1)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RFT-2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expressed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intestine.</a:t>
            </a:r>
          </a:p>
          <a:p>
            <a:pPr algn="l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RFT-3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is more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speciﬁc.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Riboflavin in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associates with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albumin or globulins.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91000"/>
            <a:ext cx="830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47959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rtl="0" eaLnBrk="1" hangingPunct="1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" y="1143000"/>
            <a:ext cx="9144000" cy="5486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nimal origin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liver and beef, milk, dairy products, fish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eggs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nuts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east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Plant origin: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Green leafy vegetables, nuts,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of smaller quantities in cereals.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rtl="0">
              <a:lnSpc>
                <a:spcPct val="9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Involved in energy metabolism (ATP production):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Participate in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Oxidative decarboxylation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Citric acid cycle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Beta-oxidation of fatty acids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Electron transport</a:t>
            </a:r>
          </a:p>
          <a:p>
            <a:pPr algn="l" rtl="0">
              <a:lnSpc>
                <a:spcPct val="9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Associated with antioxidant glutathione reductase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(utilizes an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FAD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prosthetic group and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NADPH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 reduce GSSG to two GSH.)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GS–SG + NADPH + H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→ 2 GSH + NADP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endParaRPr lang="cs-CZ" sz="2200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059FC-8D05-4396-82BB-C819FE6D993B}" type="slidenum">
              <a:rPr lang="ar-SA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2578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458200" cy="5334000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1.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vitamin B2 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……..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[flavin + ribitol ],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fluorescent, light sensitive, heat stable.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Active form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(Co-enzyme)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vitamin B2 is  ……..</a:t>
            </a: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[FMN &amp;  FAD]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Its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to act as ………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[prosthetic groups of oxidoreductases]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requiring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a-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oxidative decarboxylation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of a keto acids as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PDH                     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b-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[C.A.C.]                                 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c-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 β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-oxidation of F.A.]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CC0000"/>
                </a:solidFill>
              </a:rPr>
              <a:t>    </a:t>
            </a:r>
          </a:p>
        </p:txBody>
      </p:sp>
      <p:sp>
        <p:nvSpPr>
          <p:cNvPr id="1843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9905CE-5F42-47C0-89F5-7372BAEAAD6E}" type="slidenum">
              <a:rPr lang="ar-SA" smtClean="0"/>
              <a:pPr/>
              <a:t>13</a:t>
            </a:fld>
            <a:endParaRPr lang="en-US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2362200" y="2819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733800" y="3200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261938" y="3581400"/>
            <a:ext cx="8729662" cy="2537762"/>
            <a:chOff x="82550" y="2133600"/>
            <a:chExt cx="8729663" cy="4091224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2"/>
            <a:srcRect b="24402"/>
            <a:stretch>
              <a:fillRect/>
            </a:stretch>
          </p:blipFill>
          <p:spPr bwMode="auto">
            <a:xfrm>
              <a:off x="82550" y="2133600"/>
              <a:ext cx="87296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762000" y="4835525"/>
              <a:ext cx="7696200" cy="1389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/>
                <a:t>    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FMN                                                                          FMNH2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    FAD                                                                           FADH2 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114800" y="4342251"/>
              <a:ext cx="1219200" cy="0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0800000">
              <a:off x="4495801" y="4037697"/>
              <a:ext cx="457200" cy="304554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17"/>
            <p:cNvSpPr txBox="1">
              <a:spLocks noChangeArrowheads="1"/>
            </p:cNvSpPr>
            <p:nvPr/>
          </p:nvSpPr>
          <p:spPr bwMode="auto">
            <a:xfrm>
              <a:off x="3962400" y="3645409"/>
              <a:ext cx="479425" cy="3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2H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2819400" y="42672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7400" y="48768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01000" y="41148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49530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6400800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symptoms of deficiency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6324600" cy="3886200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Related to Energy production (skin &amp; mucous membrane inflammation).</a:t>
            </a:r>
          </a:p>
          <a:p>
            <a:pPr algn="l" rtl="0" eaLnBrk="1" hangingPunct="1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Glossitis &amp; angular stomatitis 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Inflammation of the lining of mouth and tongue).</a:t>
            </a:r>
          </a:p>
          <a:p>
            <a:pPr algn="l" rtl="0" eaLnBrk="1" hangingPunct="1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Keratitis , dermatitis (Dry and scaling skin).</a:t>
            </a:r>
          </a:p>
          <a:p>
            <a:pPr algn="l" rtl="0" eaLnBrk="1" hangingPunct="1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Cheilosis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(cracked and red lips). </a:t>
            </a:r>
          </a:p>
          <a:p>
            <a:pPr algn="l" rtl="0" eaLnBrk="1" hangingPunct="1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Ocular manifestations (vascularization of cornea)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N.B.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Deficiency occurs in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newborn infants with hyperbilirubinemia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who are treated by phototherapy.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C0000"/>
                </a:solidFill>
              </a:rPr>
              <a:t> </a:t>
            </a:r>
            <a:endParaRPr lang="cs-CZ" sz="2000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D65706-0619-4666-9A04-37C90E048F05}" type="slidenum">
              <a:rPr lang="ar-SA" smtClean="0"/>
              <a:pPr/>
              <a:t>14</a:t>
            </a:fld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9906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Niacin (B 3) </a:t>
            </a:r>
            <a:r>
              <a:rPr lang="en-US" sz="3200" dirty="0"/>
              <a:t>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Chemistry: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Nicotinic acid is a carboxylic acid derivative of pyridine.	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Synthesis: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PLP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(vit. B6)</a:t>
            </a:r>
          </a:p>
          <a:p>
            <a:pPr algn="l" rtl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Tryptophan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→→ → →→→→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Niacin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(vit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B3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(insufficient)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people require dietary sources of both tryptophan and niacin.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Food stuffs containing nicotinic acid: as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Tryptophan containing proteins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Functions: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niacin required for the synthesis of NAD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(nicotinamide adenine dinucleotide) and NADP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(nicotinamide adenine di-nucleotide phosphate)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NADP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coenzymes of many oxidoreductase enzymes.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Generally, NAD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-linked dehydrogenases catalyze oxidoreduction reactions in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oxidative pathways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e.g.  the citric acid cycle.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Whereas NADP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-linked dehydrogenases  are often found in pathways concerned with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reductive synthesis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e.g.  the pentose phosphate pathway.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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NAD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A</a:t>
            </a:r>
          </a:p>
          <a:p>
            <a:pPr algn="l" rtl="0" eaLnBrk="1" hangingPunct="1">
              <a:defRPr/>
            </a:pPr>
            <a:endParaRPr lang="en-US" sz="1800" dirty="0"/>
          </a:p>
          <a:p>
            <a:pPr algn="l" rtl="0">
              <a:defRPr/>
            </a:pPr>
            <a:endParaRPr lang="en-US" sz="18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9FB1C-56CA-4EDF-99F0-9DCC4F1E25B2}" type="slidenum">
              <a:rPr lang="ar-SA" smtClean="0"/>
              <a:pPr/>
              <a:t>15</a:t>
            </a:fld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 b="68161"/>
          <a:stretch>
            <a:fillRect/>
          </a:stretch>
        </p:blipFill>
        <p:spPr bwMode="auto">
          <a:xfrm>
            <a:off x="5307012" y="152400"/>
            <a:ext cx="17795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/>
          <a:srcRect t="48387" b="15959"/>
          <a:stretch>
            <a:fillRect/>
          </a:stretch>
        </p:blipFill>
        <p:spPr bwMode="auto">
          <a:xfrm>
            <a:off x="7086600" y="76200"/>
            <a:ext cx="1482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4953000" y="922337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600" dirty="0">
                <a:latin typeface="Calibri" pitchFamily="34" charset="0"/>
              </a:rPr>
              <a:t>Niacin (nicotinic acid)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7162800" y="609600"/>
            <a:ext cx="1657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rtl="0"/>
            <a:r>
              <a:rPr lang="en-US" sz="1600" dirty="0">
                <a:cs typeface="Times New Roman" pitchFamily="18" charset="0"/>
              </a:rPr>
              <a:t>        Niacinamid (nicotinamide)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Structure of NAD+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9600"/>
          </a:xfrm>
          <a:ln>
            <a:solidFill>
              <a:srgbClr val="CC0000"/>
            </a:solidFill>
          </a:ln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  NADH+H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/>
              <a:t>                         </a:t>
            </a:r>
            <a:endParaRPr lang="en-US" sz="2000" b="1" dirty="0">
              <a:solidFill>
                <a:srgbClr val="800000"/>
              </a:solidFill>
            </a:endParaRPr>
          </a:p>
          <a:p>
            <a:pPr algn="l">
              <a:buFont typeface="Wingdings" pitchFamily="2" charset="2"/>
              <a:buNone/>
            </a:pPr>
            <a:endParaRPr lang="en-US" dirty="0"/>
          </a:p>
          <a:p>
            <a:pPr algn="l">
              <a:buFont typeface="Wingdings" pitchFamily="2" charset="2"/>
              <a:buNone/>
            </a:pPr>
            <a:endParaRPr lang="en-US" dirty="0"/>
          </a:p>
          <a:p>
            <a:pPr algn="l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NADP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NADPH+H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/>
              <a:t>                                                        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2057400" y="1828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Rectangle 9"/>
          <p:cNvSpPr>
            <a:spLocks noChangeArrowheads="1"/>
          </p:cNvSpPr>
          <p:nvPr/>
        </p:nvSpPr>
        <p:spPr bwMode="auto">
          <a:xfrm>
            <a:off x="609600" y="20574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Nicotinamide                   Adenine</a:t>
            </a:r>
          </a:p>
          <a:p>
            <a:pPr algn="l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Ribose—P-------—---P----Ribose</a:t>
            </a:r>
          </a:p>
        </p:txBody>
      </p:sp>
      <p:sp>
        <p:nvSpPr>
          <p:cNvPr id="74758" name="Line 10"/>
          <p:cNvSpPr>
            <a:spLocks noChangeShapeType="1"/>
          </p:cNvSpPr>
          <p:nvPr/>
        </p:nvSpPr>
        <p:spPr bwMode="auto">
          <a:xfrm>
            <a:off x="1295400" y="25146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Line 11"/>
          <p:cNvSpPr>
            <a:spLocks noChangeShapeType="1"/>
          </p:cNvSpPr>
          <p:nvPr/>
        </p:nvSpPr>
        <p:spPr bwMode="auto">
          <a:xfrm>
            <a:off x="3810000" y="25146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12"/>
          <p:cNvSpPr>
            <a:spLocks noChangeShapeType="1"/>
          </p:cNvSpPr>
          <p:nvPr/>
        </p:nvSpPr>
        <p:spPr bwMode="auto">
          <a:xfrm>
            <a:off x="2286000" y="4114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Rectangle 13"/>
          <p:cNvSpPr>
            <a:spLocks noChangeArrowheads="1"/>
          </p:cNvSpPr>
          <p:nvPr/>
        </p:nvSpPr>
        <p:spPr bwMode="auto">
          <a:xfrm>
            <a:off x="762000" y="44958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Nicotinamide                   Adenine</a:t>
            </a:r>
          </a:p>
          <a:p>
            <a:pPr algn="l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Ribose—P-------—---P----Ribose-P</a:t>
            </a:r>
          </a:p>
        </p:txBody>
      </p:sp>
      <p:sp>
        <p:nvSpPr>
          <p:cNvPr id="74762" name="Line 14"/>
          <p:cNvSpPr>
            <a:spLocks noChangeShapeType="1"/>
          </p:cNvSpPr>
          <p:nvPr/>
        </p:nvSpPr>
        <p:spPr bwMode="auto">
          <a:xfrm>
            <a:off x="1447800" y="4953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15"/>
          <p:cNvSpPr>
            <a:spLocks noChangeShapeType="1"/>
          </p:cNvSpPr>
          <p:nvPr/>
        </p:nvSpPr>
        <p:spPr bwMode="auto">
          <a:xfrm>
            <a:off x="39624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1981200"/>
            <a:ext cx="19050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4419600"/>
            <a:ext cx="20574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6" name="TextBox 13"/>
          <p:cNvSpPr txBox="1">
            <a:spLocks noChangeArrowheads="1"/>
          </p:cNvSpPr>
          <p:nvPr/>
        </p:nvSpPr>
        <p:spPr bwMode="auto">
          <a:xfrm>
            <a:off x="5264150" y="2438400"/>
            <a:ext cx="755650" cy="4000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AMP</a:t>
            </a:r>
          </a:p>
        </p:txBody>
      </p:sp>
      <p:sp>
        <p:nvSpPr>
          <p:cNvPr id="74767" name="TextBox 14"/>
          <p:cNvSpPr txBox="1">
            <a:spLocks noChangeArrowheads="1"/>
          </p:cNvSpPr>
          <p:nvPr/>
        </p:nvSpPr>
        <p:spPr bwMode="auto">
          <a:xfrm>
            <a:off x="5417017" y="5029200"/>
            <a:ext cx="1212383" cy="4001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AMP + 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rtl="0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ar-JO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NAD+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553200" y="5334000"/>
            <a:ext cx="20574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l" rtl="0"/>
            <a:r>
              <a:rPr lang="en-US" sz="2400" b="1" dirty="0">
                <a:cs typeface="Times New Roman" pitchFamily="18" charset="0"/>
              </a:rPr>
              <a:t>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NADH + H+</a:t>
            </a: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/>
          <a:srcRect t="48387" b="15959"/>
          <a:stretch>
            <a:fillRect/>
          </a:stretch>
        </p:blipFill>
        <p:spPr bwMode="auto">
          <a:xfrm>
            <a:off x="533400" y="1828800"/>
            <a:ext cx="34512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457200" y="3435350"/>
            <a:ext cx="1143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ctr" rtl="0"/>
            <a:r>
              <a:rPr lang="en-US" sz="2400" b="1" dirty="0">
                <a:cs typeface="Times New Roman" pitchFamily="18" charset="0"/>
              </a:rPr>
              <a:t>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NAD+</a:t>
            </a:r>
          </a:p>
          <a:p>
            <a:pPr indent="457200" algn="ctr" rtl="0"/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1219200" y="4038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07" name="Text Box 11"/>
          <p:cNvSpPr txBox="1">
            <a:spLocks noChangeArrowheads="1"/>
          </p:cNvSpPr>
          <p:nvPr/>
        </p:nvSpPr>
        <p:spPr bwMode="auto">
          <a:xfrm>
            <a:off x="1905000" y="3962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08" name="Line 13"/>
          <p:cNvSpPr>
            <a:spLocks noChangeShapeType="1"/>
          </p:cNvSpPr>
          <p:nvPr/>
        </p:nvSpPr>
        <p:spPr bwMode="auto">
          <a:xfrm>
            <a:off x="2133600" y="3810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Text Box 15"/>
          <p:cNvSpPr txBox="1">
            <a:spLocks noChangeArrowheads="1"/>
          </p:cNvSpPr>
          <p:nvPr/>
        </p:nvSpPr>
        <p:spPr bwMode="auto">
          <a:xfrm>
            <a:off x="41910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10" name="Line 16"/>
          <p:cNvSpPr>
            <a:spLocks noChangeShapeType="1"/>
          </p:cNvSpPr>
          <p:nvPr/>
        </p:nvSpPr>
        <p:spPr bwMode="auto">
          <a:xfrm>
            <a:off x="5105400" y="48006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7"/>
          <p:cNvSpPr>
            <a:spLocks noChangeShapeType="1"/>
          </p:cNvSpPr>
          <p:nvPr/>
        </p:nvSpPr>
        <p:spPr bwMode="auto">
          <a:xfrm>
            <a:off x="5638800" y="5029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8"/>
          <p:cNvSpPr>
            <a:spLocks noChangeShapeType="1"/>
          </p:cNvSpPr>
          <p:nvPr/>
        </p:nvSpPr>
        <p:spPr bwMode="auto">
          <a:xfrm flipH="1">
            <a:off x="4648200" y="4800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19"/>
          <p:cNvSpPr>
            <a:spLocks noChangeShapeType="1"/>
          </p:cNvSpPr>
          <p:nvPr/>
        </p:nvSpPr>
        <p:spPr bwMode="auto">
          <a:xfrm>
            <a:off x="4648200" y="5105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20"/>
          <p:cNvSpPr>
            <a:spLocks noChangeShapeType="1"/>
          </p:cNvSpPr>
          <p:nvPr/>
        </p:nvSpPr>
        <p:spPr bwMode="auto">
          <a:xfrm flipH="1">
            <a:off x="5334000" y="5638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21"/>
          <p:cNvSpPr>
            <a:spLocks noChangeShapeType="1"/>
          </p:cNvSpPr>
          <p:nvPr/>
        </p:nvSpPr>
        <p:spPr bwMode="auto">
          <a:xfrm flipH="1" flipV="1">
            <a:off x="4648200" y="5715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Line 22"/>
          <p:cNvSpPr>
            <a:spLocks noChangeShapeType="1"/>
          </p:cNvSpPr>
          <p:nvPr/>
        </p:nvSpPr>
        <p:spPr bwMode="auto">
          <a:xfrm>
            <a:off x="54864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Line 23"/>
          <p:cNvSpPr>
            <a:spLocks noChangeShapeType="1"/>
          </p:cNvSpPr>
          <p:nvPr/>
        </p:nvSpPr>
        <p:spPr bwMode="auto">
          <a:xfrm>
            <a:off x="4800600" y="518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Text Box 24"/>
          <p:cNvSpPr txBox="1">
            <a:spLocks noChangeArrowheads="1"/>
          </p:cNvSpPr>
          <p:nvPr/>
        </p:nvSpPr>
        <p:spPr bwMode="auto">
          <a:xfrm>
            <a:off x="5029200" y="5791200"/>
            <a:ext cx="42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6819" name="Line 25"/>
          <p:cNvSpPr>
            <a:spLocks noChangeShapeType="1"/>
          </p:cNvSpPr>
          <p:nvPr/>
        </p:nvSpPr>
        <p:spPr bwMode="auto">
          <a:xfrm>
            <a:off x="5257800" y="6096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0" name="Text Box 26"/>
          <p:cNvSpPr txBox="1">
            <a:spLocks noChangeArrowheads="1"/>
          </p:cNvSpPr>
          <p:nvPr/>
        </p:nvSpPr>
        <p:spPr bwMode="auto">
          <a:xfrm>
            <a:off x="5029200" y="624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21" name="Line 27"/>
          <p:cNvSpPr>
            <a:spLocks noChangeShapeType="1"/>
          </p:cNvSpPr>
          <p:nvPr/>
        </p:nvSpPr>
        <p:spPr bwMode="auto">
          <a:xfrm>
            <a:off x="2895600" y="3429000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2" name="Text Box 28"/>
          <p:cNvSpPr txBox="1">
            <a:spLocks noChangeArrowheads="1"/>
          </p:cNvSpPr>
          <p:nvPr/>
        </p:nvSpPr>
        <p:spPr bwMode="auto">
          <a:xfrm>
            <a:off x="3124200" y="3276600"/>
            <a:ext cx="39624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2H = H + e + H+</a:t>
            </a:r>
          </a:p>
        </p:txBody>
      </p:sp>
      <p:sp>
        <p:nvSpPr>
          <p:cNvPr id="76823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76824" name="Text Box 30"/>
          <p:cNvSpPr txBox="1">
            <a:spLocks noChangeArrowheads="1"/>
          </p:cNvSpPr>
          <p:nvPr/>
        </p:nvSpPr>
        <p:spPr bwMode="auto">
          <a:xfrm>
            <a:off x="4724400" y="434340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6825" name="Text Box 31"/>
          <p:cNvSpPr txBox="1">
            <a:spLocks noChangeArrowheads="1"/>
          </p:cNvSpPr>
          <p:nvPr/>
        </p:nvSpPr>
        <p:spPr bwMode="auto">
          <a:xfrm>
            <a:off x="4953000" y="542038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76826" name="Text Box 32"/>
          <p:cNvSpPr txBox="1">
            <a:spLocks noChangeArrowheads="1"/>
          </p:cNvSpPr>
          <p:nvPr/>
        </p:nvSpPr>
        <p:spPr bwMode="auto">
          <a:xfrm>
            <a:off x="5638800" y="4800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</a:t>
            </a:r>
            <a:r>
              <a:rPr lang="en-US" sz="2000" b="1"/>
              <a:t>CONH2</a:t>
            </a:r>
          </a:p>
        </p:txBody>
      </p:sp>
      <p:sp>
        <p:nvSpPr>
          <p:cNvPr id="76827" name="Line 33"/>
          <p:cNvSpPr>
            <a:spLocks noChangeShapeType="1"/>
          </p:cNvSpPr>
          <p:nvPr/>
        </p:nvSpPr>
        <p:spPr bwMode="auto">
          <a:xfrm flipV="1">
            <a:off x="5638800" y="49530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57800" y="3124200"/>
            <a:ext cx="609600" cy="8382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72400" y="5486400"/>
            <a:ext cx="533400" cy="762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3657600"/>
          </a:xfrm>
        </p:spPr>
        <p:txBody>
          <a:bodyPr>
            <a:normAutofit/>
          </a:bodyPr>
          <a:lstStyle/>
          <a:p>
            <a:pPr algn="l" rtl="0">
              <a:lnSpc>
                <a:spcPct val="12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requiring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NAD+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a-   [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oxidative decarboxylation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a keto acids as PDH]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b-   [C.A.C.]                                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c-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[β oxidation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F.A.]                                      Energy (ATP)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requiring co-enzyme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NADP+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as: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Glucose-6-phosphate dehydrogenase (NADP+)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Folate reductase (NADPH+H+)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120000"/>
              </a:lnSpc>
              <a:defRPr/>
            </a:pPr>
            <a:endParaRPr lang="en-US" sz="2400" b="1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chemeClr val="bg2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algn="l" rtl="0"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2355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BC39BF-AF60-4239-9940-DACB61056717}" type="slidenum">
              <a:rPr lang="ar-SA" smtClean="0"/>
              <a:pPr/>
              <a:t>18</a:t>
            </a:fld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828800" y="17526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104" y="4724400"/>
            <a:ext cx="7955096" cy="683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intestinal niacin absorption process: intracellular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protein-tyrosine-kinase-mediated pathway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regulates vitamin uptake.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352800" y="2209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6781800" y="1295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Deficiency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1054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deficiency: </a:t>
            </a:r>
          </a:p>
          <a:p>
            <a:pPr marL="342900" lvl="2" indent="-342900" algn="l" rtl="0">
              <a:lnSpc>
                <a:spcPct val="90000"/>
              </a:lnSpc>
              <a:buSzPct val="75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 in elderly on very restricted diet.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malabsorption.  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in maize-dependant population.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in vit. B6 def.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Hartnup disease (decreased tryptophan absorption)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Malignant carcinoid syndrome (increased tryptophan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metabolism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serotonin)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INH (anti-TB) (decreased B6)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Clinical use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Treatment of hyperlipidemia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5840" lvl="2" indent="-256032" algn="l" rtl="0" eaLnBrk="1" fontAlgn="auto" hangingPunct="1">
              <a:spcAft>
                <a:spcPts val="0"/>
              </a:spcAft>
              <a:buFont typeface="Arial"/>
              <a:buChar char="○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240B0-5B06-495B-9DCF-77AF648A826D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74712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Classification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22325"/>
            <a:ext cx="9144000" cy="5791200"/>
          </a:xfrm>
        </p:spPr>
        <p:txBody>
          <a:bodyPr/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Vitamins are classified into two major groups: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Fat-soluble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(4 fat soluble) Vitamin A, D, E, K.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Water-soluble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(9 water soluble)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thiamine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riboflavin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Vitamin P or Vitamin PP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niacin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panthotenic acid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pyridoxine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pyridoxamine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Vitamin H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biotin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Vitamin M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folic acid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(cobalamin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Vitamin C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endParaRPr lang="en-US" sz="2000" b="1" dirty="0">
              <a:solidFill>
                <a:srgbClr val="990000"/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  <a:noFill/>
        </p:spPr>
        <p:txBody>
          <a:bodyPr/>
          <a:lstStyle/>
          <a:p>
            <a:fld id="{85D0CD7D-2FC4-4A80-A4C1-27D7DF2483D6}" type="slidenum">
              <a:rPr lang="ar-SA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858000" cy="601980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Deficiencies found in southeast if subsisting on diet of corn ; niacin is bound by protein.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Pelagra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rare now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Deficiency: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Milder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deficiencies of niacin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Poor appetite, fatigue.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Dermatitis, Diarrhea.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Severe deficiencies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lead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pellagra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which is characterized by “the four D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”: dermatitis, diarrhea, dementia (lack of concentration) and death.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Dermatitis is usually seen in skin areas exposed to sun light and is symmetric.  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neurologic symptoms start by nervous disorders and mental disturbances.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C5424-D939-4D80-8A5D-12C08BDDD43A}" type="slidenum">
              <a:rPr lang="ar-SA" smtClean="0"/>
              <a:pPr/>
              <a:t>20</a:t>
            </a:fld>
            <a:endParaRPr lang="en-US"/>
          </a:p>
        </p:txBody>
      </p:sp>
      <p:pic>
        <p:nvPicPr>
          <p:cNvPr id="25605" name="Picture 5" descr="p0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676400"/>
            <a:ext cx="20716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4345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Pantothenic acid (B 5)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Absorption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intestinal cells to absorb pantothenic vitamin, it must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converted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free pantothenic acid.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Free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Pantothenic acid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Biotin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absorbed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intestinal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via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saturable, sodium-dependent active transport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Sodium-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dependent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multivitamin transporter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SMVT)]  </a:t>
            </a:r>
          </a:p>
          <a:p>
            <a:pPr algn="ctr" rtl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levels of intake, when this mechanism is saturated,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pantothenic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 may also be absorbed via passive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intake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increases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10-fold, however, absorption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decreases to 10%.</a:t>
            </a:r>
          </a:p>
        </p:txBody>
      </p:sp>
    </p:spTree>
    <p:extLst>
      <p:ext uri="{BB962C8B-B14F-4D97-AF65-F5344CB8AC3E}">
        <p14:creationId xmlns:p14="http://schemas.microsoft.com/office/powerpoint/2010/main" val="5010060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4800600"/>
          </a:xfrm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Chemical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is ……..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[Pantoic &amp;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Alanine ]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Active pantothenic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acid is ………..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[ 4-phosphopantotheine ]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Active form enters in the structure of  ……</a:t>
            </a:r>
          </a:p>
          <a:p>
            <a:pPr algn="l" rtl="0">
              <a:lnSpc>
                <a:spcPct val="8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CoASH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4-phosphopantotheine + AMP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ACP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acyl carrier protein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Its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group is: …….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[ Thiol group ]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Its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 is: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[ Carrier of acyl radicals ].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coenzyme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in energy metabolism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b="1" dirty="0">
              <a:solidFill>
                <a:srgbClr val="CC000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      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3BE5EE-43FC-4366-B77B-BDD5F7CFE0D2}" type="slidenum">
              <a:rPr lang="ar-SA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3581400"/>
            <a:ext cx="3663950" cy="20574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27654" name="Group 5"/>
          <p:cNvGrpSpPr>
            <a:grpSpLocks/>
          </p:cNvGrpSpPr>
          <p:nvPr/>
        </p:nvGrpSpPr>
        <p:grpSpPr bwMode="auto">
          <a:xfrm>
            <a:off x="4267200" y="3886200"/>
            <a:ext cx="4408488" cy="2286000"/>
            <a:chOff x="328613" y="3246120"/>
            <a:chExt cx="8575675" cy="3657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613" y="3855720"/>
              <a:ext cx="8575675" cy="304800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6094385" y="3246120"/>
              <a:ext cx="76303" cy="1219200"/>
            </a:xfrm>
            <a:prstGeom prst="downArrow">
              <a:avLst>
                <a:gd name="adj1" fmla="val 50000"/>
                <a:gd name="adj2" fmla="val 400000"/>
              </a:avLst>
            </a:prstGeom>
            <a:solidFill>
              <a:schemeClr val="bg2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57996" y="4922520"/>
              <a:ext cx="683400" cy="76200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chemeClr val="bg2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506754" y="3779520"/>
              <a:ext cx="76303" cy="685800"/>
            </a:xfrm>
            <a:prstGeom prst="downArrow">
              <a:avLst>
                <a:gd name="adj1" fmla="val 50000"/>
                <a:gd name="adj2" fmla="val 225000"/>
              </a:avLst>
            </a:prstGeom>
            <a:solidFill>
              <a:srgbClr val="CC0000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8382000" y="4419600"/>
            <a:ext cx="304800" cy="6096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are: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[as B1 ]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Reactions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requiring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CoASH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a- oxidative decarboxylation of a keto acids           Energy.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oxidation of Fatty acid                                              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acetylating reactions as acetyl choline.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Reaction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requiring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ACP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is :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[  Fatty acids synthesis ]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Destruction: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Easily destroyed by food processing.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Functions: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Part 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coenzyme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energy metabolism. 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Deficiency: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because it is very widespread in natural food.</a:t>
            </a:r>
          </a:p>
          <a:p>
            <a:pPr algn="l" rtl="0">
              <a:buFontTx/>
              <a:buChar char="-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Nausea, vomiting.    -Easy fatigability.    -Dermatitis.</a:t>
            </a:r>
          </a:p>
          <a:p>
            <a:pPr algn="l" rtl="0">
              <a:buFontTx/>
              <a:buChar char="-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Depression,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neurological symptoms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disorders of the synthesis of acetylcholine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Numbness, muscle cramps, inability to walk.</a:t>
            </a:r>
          </a:p>
          <a:p>
            <a:pPr algn="l" rtl="0">
              <a:buFontTx/>
              <a:buChar char="-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Burning foot syndrome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(severe burning and excessive sweating).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800" b="1" dirty="0">
              <a:solidFill>
                <a:srgbClr val="CC0000"/>
              </a:solidFill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74E9C-F254-4426-BFE8-549FCE9D132D}" type="slidenum">
              <a:rPr lang="ar-SA" smtClean="0"/>
              <a:pPr/>
              <a:t>23</a:t>
            </a:fld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410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381000"/>
            <a:ext cx="4038600" cy="144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 Adenine                   </a:t>
            </a:r>
            <a:r>
              <a:rPr lang="en-US" sz="1600" kern="0" dirty="0" err="1">
                <a:latin typeface="+mn-lt"/>
                <a:cs typeface="+mn-cs"/>
              </a:rPr>
              <a:t>Thioethanolamine</a:t>
            </a:r>
            <a:endParaRPr lang="en-US" sz="1600" kern="0" dirty="0"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   ¦                                   ¦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Ribose — P — P — </a:t>
            </a:r>
            <a:r>
              <a:rPr lang="en-US" sz="1600" kern="0" dirty="0" err="1">
                <a:latin typeface="+mn-lt"/>
                <a:cs typeface="+mn-cs"/>
              </a:rPr>
              <a:t>Pantothenic</a:t>
            </a:r>
            <a:r>
              <a:rPr lang="en-US" sz="1600" kern="0" dirty="0">
                <a:latin typeface="+mn-lt"/>
                <a:cs typeface="+mn-cs"/>
              </a:rPr>
              <a:t> acid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latin typeface="+mn-lt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410200" y="14478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Co-ASH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00" y="304800"/>
            <a:ext cx="1371600" cy="121920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sz="140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420597" y="1066800"/>
            <a:ext cx="684803" cy="36933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47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Pyridoxine (B 6)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Chemistry: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a water soluble vitamin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 pyridoxine derivative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Consists of 3 closely related compounds equally effective as precursors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of its coenzyme PLP (pyridoxal phosphate)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Pyridoxine (alcohol)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Pyridoxal (aldehyde)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Pyridoxamine (amine)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Pyridoxamine is mostly present in plants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Pyridoxal &amp; pyridoxine is present in animal foods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Pyridoxine can be converted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into pyridoxal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pyridoxamine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Pyridoxal phosphate (PLP) is the active form of Pyridoxine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is synthesized by pyridoxal kinase, utilizing ATP</a:t>
            </a:r>
          </a:p>
        </p:txBody>
      </p:sp>
      <p:pic>
        <p:nvPicPr>
          <p:cNvPr id="2050" name="Picture 2" descr="Pyridoxin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581400" cy="1752600"/>
          </a:xfrm>
          <a:prstGeom prst="rect">
            <a:avLst/>
          </a:prstGeom>
          <a:noFill/>
        </p:spPr>
      </p:pic>
      <p:pic>
        <p:nvPicPr>
          <p:cNvPr id="2052" name="Picture 4" descr="Vitamine B6 (pyridoxine, pyridoxal, pyridoxamin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5720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 descr="Pyridoxine - an overview | ScienceDirect To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1"/>
            <a:ext cx="9144000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Metabolism</a:t>
            </a:r>
          </a:p>
          <a:p>
            <a:pPr algn="l" rtl="0">
              <a:spcBef>
                <a:spcPts val="0"/>
              </a:spcBef>
              <a:spcAft>
                <a:spcPts val="300"/>
              </a:spcAft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It occurs in proximal jejunum by passive diffusion</a:t>
            </a:r>
          </a:p>
          <a:p>
            <a:pPr algn="l" rt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 the mucosal cells, all forms of pyridoxine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converted into pyridoxal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Transport: It transported in the circulation bound to albumin</a:t>
            </a:r>
          </a:p>
          <a:p>
            <a:pPr algn="l" rt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Storage: It is stored in the tissues as its coenzyme form, PLP</a:t>
            </a:r>
          </a:p>
          <a:p>
            <a:pPr algn="l" rt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Mainly stored in liver, brain, kidney &amp; muscle</a:t>
            </a:r>
          </a:p>
          <a:p>
            <a:pPr algn="l" rtl="0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Excretion: 4 – pyridoxic acid excreted in urine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Biochemical functions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PLP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coenzyme of B6 is found attached to ε –amino group of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lysine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enzyme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is associated with Amino acid metabolism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is involved in: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1- Transamination    2- Decarboxylation      3- Deamination</a:t>
            </a:r>
          </a:p>
          <a:p>
            <a:pPr algn="l" rt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4- Transsulfuration   5- Condensation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Transamination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PLP is involved in transamination reaction converting amino acids to 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keto acids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Keto acids enter the TCA cycle and get oxidized to generate energy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During transamination, PLP interacts with amino acids to form Schiff 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base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amino group is handed over to PLP to form Pyridoxamine 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phosphate and ketoacid is liberated.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1" y="0"/>
            <a:ext cx="9144000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Decarboxylation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α - Amino acids undergo decarboxylation to form respective amines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reaction is carried out by decarboxylases which require PLP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Serotonin produced from tryptophan is important in nerve impulse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transmission. It regulates sleep, behavior, blood pressure.</a:t>
            </a:r>
          </a:p>
          <a:p>
            <a:pPr algn="l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Decarboxylase PLP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Tryptophan             5-HydroxyTryptophan                                 5-Hydroxytryptamine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CO2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Histamine is vasodilator lowering blood pressure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stimulates gastric HCl secretion and is involved in inflammation and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allergic reactions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Glutamate on decarboxylation gives GABA which inhibits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transmission of nerve impulses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Decarboxylase, PLP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Histamine                                            Histidine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CO2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Decarboxylase, PLP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Glutamate                                            GABA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CO2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724400" y="25146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257800" y="2590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1676400" y="52578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133600" y="53340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1828800" y="60960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2133600" y="61722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676400" y="2514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Plays an important role in metabolism of sulfur containing A.A.s</a:t>
            </a:r>
          </a:p>
          <a:p>
            <a:pPr algn="l" rtl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Transsulfuration from homocysteine to serine occurs in the synthesis of  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cysteine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dependent enzyme cystathionine synthase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Deamination of hydroxyl group containing A.A.s requires PLP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PLP, dehydratase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Serine                                 Pyruvate + NH3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Synthesis of serine from glycine require PLP.</a:t>
            </a:r>
          </a:p>
          <a:p>
            <a:pPr algn="l" rtl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Glycogen phosphorylase contains PLP for converting glycogen to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glucose 1-phosphate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is needed for the absorption of amino acids from intestine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B6 is useful to prevent urinary stone formation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2438400" y="24384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55563" y="107950"/>
            <a:ext cx="9088437" cy="95885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Digesting and absorbing water-soluble vitamins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 t="1735" b="1761"/>
          <a:stretch>
            <a:fillRect/>
          </a:stretch>
        </p:blipFill>
        <p:spPr bwMode="auto">
          <a:xfrm>
            <a:off x="1781175" y="930275"/>
            <a:ext cx="55784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RDA (Recommended Dietary allowance) of vitamin B 6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Adult men – 2 - 2.2 mg/day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Adult women - 2.0 mg/day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Pregnancy and lactation - 2.5 mg/day</a:t>
            </a:r>
          </a:p>
          <a:p>
            <a:pPr algn="l" rtl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Dietary sources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Animal sources: egg yolk, fish, milk, meat</a:t>
            </a:r>
          </a:p>
          <a:p>
            <a:pPr algn="l" rtl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Vegetable sources: wheat, corn, cabbage, roots &amp; tubers</a:t>
            </a:r>
          </a:p>
          <a:p>
            <a:pPr algn="l" rtl="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Deficiency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Decreased dietary intake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Alcoholism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Impaired absorption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Antivitamins: chronic administration of drugs such as isoniazid and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penicillamine</a:t>
            </a:r>
          </a:p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Neurological manifestations due to B6 deficiency, serotonin,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epinephrine, norepinephrine and GABA are not produced properly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synthesis of niacin from tryptophan is impaired</a:t>
            </a:r>
          </a:p>
          <a:p>
            <a:pPr algn="l" rtl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Xanthurenic acid, produced in high quantities is excreted in urine and  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can be used as reliable index of B6 deficiency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Decreased Hb levels, associated with hypochromic microytic anemia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seen in B6 deficiency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Toxicity of B6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Excess use of B6 (2.5 g/day) may lead to sensory neuropathy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manifested by imbalance, numbness, muscle weakness and nerve  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damage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Biotin (B 7)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formerly known as anti-egg white injury factor or vitamin H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water soluble sulfur containing B-complex vitamin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Biotin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mainly participates in the carboxylation reactions</a:t>
            </a:r>
          </a:p>
          <a:p>
            <a:pPr algn="l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Chemistry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a heterocyclic sulfur containing monocarboxylic acid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imidazole derivative formed by fusion of imidazole and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thiophene rings with a valeric acid side chain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covalently bound to ε – amino group of lysine to form biocytin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Coenzyme form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Biocytin is the coenzyme form of Biotin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a prosthetic group of carboxylase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648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Biochemical functions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required for carboxylation reactions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required for the enzymes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Pyruvate carboxylase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Acetyl CoA carboxylase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Propionyl carboxylase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Methyl crotonyl CoA carboxylase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Pyruvate carboxylase catalyzes conversion of pyruvate to oxaloacetate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CO2, ATP, pyruvate carboxylase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Pyruvate                                                               Oxaloacetate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ADP+Pi Biotin, Mg++/Mn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Acetyl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CoA carboxylase catalyzes the formation of malonyl CoA from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acetyl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CoA, the reaction provides acetate molecule for fatty acid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synthesis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CO2, ATP, Acetyl CoA carboxylase                     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Acetyl CoA                                                          Malonyl CoA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ADP+Pi Biotin, Mg++/Mn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590800" y="3808412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2667000" y="58674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Propionyl CoA carboxylase catalyzes the formation of D – Methyl 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malonyl CoA from propionyl CoA(from odd chain FA &amp; methionine)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required for entry of Propionyl CoA to TCA cycle via succinyl CoA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CO2, ATP, propionyl CoA carboxylase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Propionyl CoA                                                      D – Methyl malonyl CoA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ADP+Pi Biotin, Mg++/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Mn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Methyl crotonyl CoA carboxylase catalyzes the formation of β –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Methylglutaconyl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CoA from β - Methyl crotonyl CoA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essential for leucine catabolism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CO2, ATP,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Methyl crotonyl CoA carboxylase       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Methyl crotonyl CoA       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Methylglutaconyl CoA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              ADP+Pi Biotin, Mg++/Mn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carboxylation reactions in the biological system are biotin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dependent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few carboxylation reactions which do not require biotin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Formation of carbamoyl phosphate in urea cycle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Incorporation of CO2 in purine synthesis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2286000" y="1676400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2895600" y="4267200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Dietary sources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Rich sources are eggs, liver, kidney, &amp; yeast, pulses, nuts, vegetables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Poor sources are cereals &amp; dairy products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RDA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Adults - 200 – 300 mg/day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Deficiency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deficiency is generally not seen in man because of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Its wide distribution in foods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Synthesis of vitamin by the bacterial flora in the gut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Severe dermatitis, weakness, &amp; nausea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 animals muscle weakness, dermatitis &amp; loss of hair around the eye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Avidin-biotin system is commonly utilized for detection of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pathogenesis in ELISA test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DNA is generally labelled by radioactive nucleotides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Recently, biotin labelling of DNA is becoming more popular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added to nucleotides, which will be incorporated into the   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newly synthesized DNA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fixed biotin can be identified by reaction with Avidin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Intake of 20 raw eggs/day will produce Biotin deficiency in humans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Prolonged use of antibacterial drugs such as sulfonamides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Biotin antagonists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Avidin ( Raw egg white injury factor)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Raw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egg white injury factor is a heat labile protein known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avidin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present in raw egg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white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Avidin binds to biotin &amp; makes its unavailable for absorption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Avidin is inactivated by boiling the eggs &amp; biotin is readily absorbed 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when boiled eggs are used in the diet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One molecule of avidin can combine with four molecules of biotin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Egg white contains Avidin &amp; egg yolk contains biotin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affinity of Avidin to biotin is greater than most of the usual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antigen-antibody reactions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Thiamin (B 1)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181600" cy="2362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Chemistry: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substituted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joined by a methylene bridge to a substituted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thiazole.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Requirements: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1-1.5 mg/day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adults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(Higher needs in pregnancy, high CHO diet)</a:t>
            </a:r>
          </a:p>
          <a:p>
            <a:pPr algn="l" rtl="0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7B3B8-503A-4F39-87F0-648B934029E8}" type="slidenum">
              <a:rPr lang="ar-SA" smtClean="0"/>
              <a:pPr/>
              <a:t>4</a:t>
            </a:fld>
            <a:endParaRPr lang="en-US" dirty="0"/>
          </a:p>
        </p:txBody>
      </p:sp>
      <p:pic>
        <p:nvPicPr>
          <p:cNvPr id="10244" name="Picture 4" descr="thiam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657600" cy="19050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505200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Sources: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Plant sources: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whole grains (unrefined cereal grains), beans, peas, nuts and bran.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Animal sources: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liver, heart, kidney and milk.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Yeast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Activation (Co-enzyme):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Conversion of thiamin to its active form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thiamin pyrophosphate (TPP)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629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Absorption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Thiamine is released by the action of pyrophosphatase 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At low concentrations, the process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carrier-mediated.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higher concentrations, absorption also occurs via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passive diffusion.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can be inhibited by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alcohol consumption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On serosal side of the intestine, its transport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-dependent ATPase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majority of thiamine in 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serum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is bound to proteins,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mainly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albumin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Approximately 90% of total thiamine in blood is in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RBCs.</a:t>
            </a:r>
          </a:p>
          <a:p>
            <a:pPr algn="l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Cellular uptake</a:t>
            </a:r>
          </a:p>
          <a:p>
            <a:pPr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Thiamine uptake and secretion appears to be mediated by a soluble </a:t>
            </a:r>
          </a:p>
          <a:p>
            <a:pPr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thiamine transporter that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dependent on Na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[Thiamin transporter-</a:t>
            </a:r>
          </a:p>
          <a:p>
            <a:pPr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1 &amp; 2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human THTR-1 &amp; 2)].</a:t>
            </a:r>
          </a:p>
          <a:p>
            <a:pPr marL="0" indent="0" algn="l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thiamine occurs in muscle, heart, brain, liver, and kidneys.</a:t>
            </a:r>
          </a:p>
          <a:p>
            <a:pPr marL="0" indent="0" algn="l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Excretion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Thiamine and its metabolites are excreted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urine.</a:t>
            </a:r>
          </a:p>
          <a:p>
            <a:pPr marL="0" indent="0" algn="l" rtl="0">
              <a:buNone/>
            </a:pPr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05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Thiamin: activation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Thiamin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TPP</a:t>
            </a:r>
          </a:p>
        </p:txBody>
      </p:sp>
      <p:sp>
        <p:nvSpPr>
          <p:cNvPr id="11271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50125-5444-4CBA-8E1E-F0CC8A54F536}" type="slidenum">
              <a:rPr lang="ar-SA" smtClean="0"/>
              <a:pPr/>
              <a:t>6</a:t>
            </a:fld>
            <a:endParaRPr lang="en-US" dirty="0"/>
          </a:p>
        </p:txBody>
      </p:sp>
      <p:grpSp>
        <p:nvGrpSpPr>
          <p:cNvPr id="11268" name="Group 10"/>
          <p:cNvGrpSpPr>
            <a:grpSpLocks/>
          </p:cNvGrpSpPr>
          <p:nvPr/>
        </p:nvGrpSpPr>
        <p:grpSpPr bwMode="auto">
          <a:xfrm>
            <a:off x="2209800" y="1066800"/>
            <a:ext cx="6705600" cy="1524000"/>
            <a:chOff x="2590800" y="2133600"/>
            <a:chExt cx="6705600" cy="1524000"/>
          </a:xfrm>
        </p:grpSpPr>
        <p:sp>
          <p:nvSpPr>
            <p:cNvPr id="4" name="Right Arrow 3"/>
            <p:cNvSpPr/>
            <p:nvPr/>
          </p:nvSpPr>
          <p:spPr>
            <a:xfrm>
              <a:off x="2590800" y="2819400"/>
              <a:ext cx="2514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285" name="TextBox 4"/>
            <p:cNvSpPr txBox="1">
              <a:spLocks noChangeArrowheads="1"/>
            </p:cNvSpPr>
            <p:nvPr/>
          </p:nvSpPr>
          <p:spPr bwMode="auto">
            <a:xfrm>
              <a:off x="2804449" y="2133600"/>
              <a:ext cx="2441758" cy="646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ATP-dependent thiamin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diphosphotransferase</a:t>
              </a:r>
            </a:p>
          </p:txBody>
        </p:sp>
        <p:sp>
          <p:nvSpPr>
            <p:cNvPr id="11286" name="TextBox 5"/>
            <p:cNvSpPr txBox="1">
              <a:spLocks noChangeArrowheads="1"/>
            </p:cNvSpPr>
            <p:nvPr/>
          </p:nvSpPr>
          <p:spPr bwMode="auto">
            <a:xfrm>
              <a:off x="3276600" y="2971800"/>
              <a:ext cx="1397000" cy="4000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Brain, liver</a:t>
              </a:r>
            </a:p>
          </p:txBody>
        </p:sp>
        <p:grpSp>
          <p:nvGrpSpPr>
            <p:cNvPr id="11287" name="Group 6"/>
            <p:cNvGrpSpPr>
              <a:grpSpLocks/>
            </p:cNvGrpSpPr>
            <p:nvPr/>
          </p:nvGrpSpPr>
          <p:grpSpPr bwMode="auto">
            <a:xfrm>
              <a:off x="6388100" y="2133600"/>
              <a:ext cx="2908300" cy="1524000"/>
              <a:chOff x="1394703" y="7620"/>
              <a:chExt cx="8699500" cy="2590800"/>
            </a:xfrm>
          </p:grpSpPr>
          <p:pic>
            <p:nvPicPr>
              <p:cNvPr id="1128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b="30104"/>
              <a:stretch>
                <a:fillRect/>
              </a:stretch>
            </p:blipFill>
            <p:spPr bwMode="auto">
              <a:xfrm>
                <a:off x="1394703" y="7620"/>
                <a:ext cx="86995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>
              <a:xfrm>
                <a:off x="7586924" y="784860"/>
                <a:ext cx="992466" cy="1600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726596" y="784860"/>
                <a:ext cx="1220401" cy="1600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1076325" y="3108325"/>
            <a:ext cx="7329266" cy="3217010"/>
            <a:chOff x="323850" y="1003425"/>
            <a:chExt cx="8491303" cy="5236650"/>
          </a:xfrm>
        </p:grpSpPr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323850" y="2854327"/>
              <a:ext cx="8231083" cy="2160589"/>
              <a:chOff x="612" y="2551"/>
              <a:chExt cx="4384" cy="1361"/>
            </a:xfrm>
          </p:grpSpPr>
          <p:sp>
            <p:nvSpPr>
              <p:cNvPr id="11277" name="Text Box 4"/>
              <p:cNvSpPr txBox="1">
                <a:spLocks noChangeArrowheads="1"/>
              </p:cNvSpPr>
              <p:nvPr/>
            </p:nvSpPr>
            <p:spPr bwMode="auto">
              <a:xfrm>
                <a:off x="612" y="2976"/>
                <a:ext cx="108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altLang="zh-CN" b="1" dirty="0">
                    <a:latin typeface="Times New Roman" pitchFamily="18" charset="0"/>
                    <a:ea typeface="楷体_GB2312"/>
                    <a:cs typeface="Times New Roman" pitchFamily="18" charset="0"/>
                  </a:rPr>
                  <a:t>pyruvate</a:t>
                </a:r>
              </a:p>
            </p:txBody>
          </p:sp>
          <p:sp>
            <p:nvSpPr>
              <p:cNvPr id="11278" name="Text Box 5"/>
              <p:cNvSpPr txBox="1">
                <a:spLocks noChangeArrowheads="1"/>
              </p:cNvSpPr>
              <p:nvPr/>
            </p:nvSpPr>
            <p:spPr bwMode="auto">
              <a:xfrm>
                <a:off x="4059" y="3069"/>
                <a:ext cx="810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/>
                <a:r>
                  <a:rPr kumimoji="1" lang="en-US" altLang="zh-CN" b="1" dirty="0">
                    <a:latin typeface="Times New Roman" pitchFamily="18" charset="0"/>
                    <a:ea typeface="楷体_GB2312"/>
                    <a:cs typeface="Times New Roman" pitchFamily="18" charset="0"/>
                  </a:rPr>
                  <a:t>acetyl CoA </a:t>
                </a:r>
              </a:p>
            </p:txBody>
          </p:sp>
          <p:sp>
            <p:nvSpPr>
              <p:cNvPr id="11279" name="Line 6"/>
              <p:cNvSpPr>
                <a:spLocks noChangeShapeType="1"/>
              </p:cNvSpPr>
              <p:nvPr/>
            </p:nvSpPr>
            <p:spPr bwMode="auto">
              <a:xfrm>
                <a:off x="1510" y="3193"/>
                <a:ext cx="24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170" y="2551"/>
                <a:ext cx="3826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>
                  <a:defRPr/>
                </a:pPr>
                <a:r>
                  <a:rPr kumimoji="1" lang="en-US" altLang="zh-CN" sz="2800" b="1" dirty="0"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NAD</a:t>
                </a:r>
                <a:r>
                  <a:rPr kumimoji="1" lang="en-US" altLang="zh-CN" sz="2800" b="1" baseline="30000" dirty="0"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+ </a:t>
                </a:r>
                <a:r>
                  <a:rPr kumimoji="1" lang="en-US" altLang="zh-CN" sz="2800" b="1" dirty="0"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                                    NADH </a:t>
                </a:r>
                <a:r>
                  <a:rPr kumimoji="1" lang="en-US" altLang="zh-CN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+ H</a:t>
                </a:r>
                <a:r>
                  <a:rPr kumimoji="1" lang="en-US" altLang="zh-CN" sz="2800" baseline="30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+ </a:t>
                </a:r>
              </a:p>
            </p:txBody>
          </p:sp>
          <p:sp>
            <p:nvSpPr>
              <p:cNvPr id="11281" name="Line 8"/>
              <p:cNvSpPr>
                <a:spLocks noChangeShapeType="1"/>
              </p:cNvSpPr>
              <p:nvPr/>
            </p:nvSpPr>
            <p:spPr bwMode="auto">
              <a:xfrm flipH="1" flipV="1">
                <a:off x="1872" y="2905"/>
                <a:ext cx="41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82" name="Line 9"/>
              <p:cNvSpPr>
                <a:spLocks noChangeShapeType="1"/>
              </p:cNvSpPr>
              <p:nvPr/>
            </p:nvSpPr>
            <p:spPr bwMode="auto">
              <a:xfrm flipV="1">
                <a:off x="3113" y="2905"/>
                <a:ext cx="620" cy="2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83" name="Rectangle 10"/>
              <p:cNvSpPr>
                <a:spLocks noChangeArrowheads="1"/>
              </p:cNvSpPr>
              <p:nvPr/>
            </p:nvSpPr>
            <p:spPr bwMode="auto">
              <a:xfrm>
                <a:off x="1746" y="3249"/>
                <a:ext cx="2161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kumimoji="1" lang="en-US" altLang="zh-CN" b="1" dirty="0">
                    <a:latin typeface="Times New Roman" pitchFamily="18" charset="0"/>
                    <a:ea typeface="楷体_GB2312"/>
                    <a:cs typeface="楷体_GB2312"/>
                  </a:rPr>
                  <a:t>Pyruvate Dehydrogenase complex</a:t>
                </a:r>
              </a:p>
              <a:p>
                <a:pPr algn="ctr" rtl="0"/>
                <a:r>
                  <a:rPr kumimoji="1" lang="en-US" altLang="zh-CN" b="1" dirty="0">
                    <a:latin typeface="Times New Roman" pitchFamily="18" charset="0"/>
                    <a:ea typeface="楷体_GB2312"/>
                    <a:cs typeface="楷体_GB2312"/>
                  </a:rPr>
                  <a:t>PDH</a:t>
                </a:r>
              </a:p>
            </p:txBody>
          </p:sp>
        </p:grpSp>
        <p:sp>
          <p:nvSpPr>
            <p:cNvPr id="14" name="Up Arrow 13"/>
            <p:cNvSpPr/>
            <p:nvPr/>
          </p:nvSpPr>
          <p:spPr>
            <a:xfrm>
              <a:off x="7161974" y="1905288"/>
              <a:ext cx="485547" cy="976802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274" name="TextBox 11"/>
            <p:cNvSpPr txBox="1">
              <a:spLocks noChangeArrowheads="1"/>
            </p:cNvSpPr>
            <p:nvPr/>
          </p:nvSpPr>
          <p:spPr bwMode="auto">
            <a:xfrm>
              <a:off x="6748203" y="1003425"/>
              <a:ext cx="1252798" cy="95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ATP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4989" y="2220553"/>
              <a:ext cx="926954" cy="749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ETC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377" y="4887378"/>
              <a:ext cx="8325776" cy="13526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Vitamins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(thiamin, lipoic, riboflavin, Niacin, pantothenic acid)</a:t>
              </a:r>
            </a:p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Co enzymes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(TPP, Lipoamide, FAD, NAD+, CoASH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33400" y="35052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Times New Roman" pitchFamily="18" charset="0"/>
                <a:ea typeface="宋体" charset="-122"/>
                <a:cs typeface="Times New Roman" pitchFamily="18" charset="0"/>
              </a:rPr>
              <a:t>Oxidative decarboxylation of pyruvate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495800" y="46482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91000" y="409569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kumimoji="1" lang="en-US" altLang="zh-CN" sz="2000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CO2</a:t>
            </a:r>
            <a:endParaRPr kumimoji="1" lang="en-US" altLang="zh-CN" sz="2000" b="1" baseline="30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641880" y="2625280"/>
            <a:ext cx="4953000" cy="448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Thiamine + ATP → TPP + AMP  (EC 2.7.6.2).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532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  <a:defRPr/>
            </a:pP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 algn="l" rtl="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TPP serves as a coenzyme transferring an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activated aldehyde unit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the following enzymatic reactions: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Oxidative decarboxylation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of α-keto acids.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Transketolase reaction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(pentose phosphate pathway; PPP). It is used for the biosynthesis of pentose sugars deoxyribose and ribose.</a:t>
            </a:r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Acetylcholine synthesis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which is one of neurotransmitters and for myelin synthesis.</a:t>
            </a:r>
          </a:p>
          <a:p>
            <a:pPr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Important in:</a:t>
            </a:r>
          </a:p>
          <a:p>
            <a:pPr lvl="1" algn="l" rtl="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Producing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energy from carbohydrates</a:t>
            </a:r>
          </a:p>
          <a:p>
            <a:pPr lvl="1"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Nerve function</a:t>
            </a:r>
          </a:p>
          <a:p>
            <a:pPr lvl="1"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Muscle function</a:t>
            </a:r>
          </a:p>
          <a:p>
            <a:pPr lvl="1"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Appetite</a:t>
            </a:r>
          </a:p>
          <a:p>
            <a:pPr lvl="1"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Growth </a:t>
            </a:r>
          </a:p>
          <a:p>
            <a:pPr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Therapy: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can be used for treatment of Heart failure &amp; Alzheimer disease.</a:t>
            </a:r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endParaRPr lang="en-US" sz="2000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12292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22508B-20A9-4C12-A518-0AA8750C783D}" type="slidenum">
              <a:rPr lang="ar-SA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Deficiency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Causes: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Low intake, malabsorption , and/ or defective phosphorylation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TPP.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Antithiamine factors 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These are enzymes present in the viscera of shell fish and many microorganisms . They cause cleavage of thiamin producing pyrimidine and thiazole rings so they are called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thiaminases.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These antithiamine factors cause an isolated thiamine deficiency.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thiamine antagonists are heat-stable; for examples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caffeic acid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 and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tannic acid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These compounds interact with the thiamine to oxidize the thiazole ring, thus rendering it unable to be absorbed. </a:t>
            </a:r>
          </a:p>
          <a:p>
            <a:pPr marL="342900" lvl="2" indent="-342900" algn="l" rtl="0">
              <a:buSzPct val="75000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Alcoholism 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Chronic alcoholism  gives the manifestation of moderate thiamine deficiency.  This is called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Wernike korsacoff 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syndrome.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Alcohol interferes with absorption</a:t>
            </a:r>
          </a:p>
          <a:p>
            <a:pPr algn="l" rtl="0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Excessive loss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(diuretics).</a:t>
            </a:r>
          </a:p>
          <a:p>
            <a:pPr algn="l" rtl="0">
              <a:defRPr/>
            </a:pPr>
            <a:endParaRPr lang="en-US" sz="2200" dirty="0"/>
          </a:p>
          <a:p>
            <a:pPr algn="l" rtl="0">
              <a:defRPr/>
            </a:pPr>
            <a:endParaRPr lang="en-US" sz="22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E28B54-4875-413C-97F1-C629439E9BE2}" type="slidenum">
              <a:rPr lang="ar-SA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Manifestations of  thiamine deficiency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marL="514350" indent="-514350" algn="l" rtl="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Mild deficiency: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leads to 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Gastrointestinal complaints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Weakness.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Moderate deficiency: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Wernike korsacoff , syndrome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Peripheral neuropathy.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Mental abnormalities.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3. Severe thiamin deficiency 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Beriberi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Dry beriberi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characterized by advanced neuromuscular symptoms: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Atrophy and weakness of the muscles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Peripheral neuropathy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Memory loss.</a:t>
            </a:r>
          </a:p>
          <a:p>
            <a:pPr algn="l" rtl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Wet beriberi: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previous symptoms (dry beriberi) are coupled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Wernike korsacoff , syndrome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BB250-B81B-4BA9-BA4F-08C02A2700C1}" type="slidenum">
              <a:rPr lang="ar-SA" smtClean="0"/>
              <a:pPr/>
              <a:t>9</a:t>
            </a:fld>
            <a:endParaRPr lang="en-US"/>
          </a:p>
        </p:txBody>
      </p:sp>
      <p:pic>
        <p:nvPicPr>
          <p:cNvPr id="14340" name="Picture 5" descr="p0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144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D46E9B55C8342ADB8598C9C858FBF" ma:contentTypeVersion="5" ma:contentTypeDescription="Create a new document." ma:contentTypeScope="" ma:versionID="fda2c232c1faa2c4a2b8656697d5669c">
  <xsd:schema xmlns:xsd="http://www.w3.org/2001/XMLSchema" xmlns:xs="http://www.w3.org/2001/XMLSchema" xmlns:p="http://schemas.microsoft.com/office/2006/metadata/properties" xmlns:ns2="9f49373f-1038-4bef-8acc-0a1a8d29e6fc" targetNamespace="http://schemas.microsoft.com/office/2006/metadata/properties" ma:root="true" ma:fieldsID="403e45e5fa0a2286edce173e767d1a45" ns2:_="">
    <xsd:import namespace="9f49373f-1038-4bef-8acc-0a1a8d29e6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9373f-1038-4bef-8acc-0a1a8d29e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8DE1B6-28B3-406D-9AB8-E23216D2DB78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10AE23-1952-441F-9926-7FC113C90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926E46-989A-46F5-8E27-A5CF0C32D4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2833</Words>
  <Application>Microsoft Office PowerPoint</Application>
  <PresentationFormat>On-screen Show (4:3)</PresentationFormat>
  <Paragraphs>474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宋体</vt:lpstr>
      <vt:lpstr>Antique Olive</vt:lpstr>
      <vt:lpstr>Arial</vt:lpstr>
      <vt:lpstr>Calibri</vt:lpstr>
      <vt:lpstr>楷体_GB2312</vt:lpstr>
      <vt:lpstr>Symbol</vt:lpstr>
      <vt:lpstr>Times New Roman</vt:lpstr>
      <vt:lpstr>Wingdings</vt:lpstr>
      <vt:lpstr>سمة Office</vt:lpstr>
      <vt:lpstr> Vitamins</vt:lpstr>
      <vt:lpstr>Classification</vt:lpstr>
      <vt:lpstr>Digesting and absorbing water-soluble vitamins</vt:lpstr>
      <vt:lpstr>Thiamin (B 1) </vt:lpstr>
      <vt:lpstr>PowerPoint Presentation</vt:lpstr>
      <vt:lpstr>Thiamin: activation </vt:lpstr>
      <vt:lpstr>PowerPoint Presentation</vt:lpstr>
      <vt:lpstr>Deficiency</vt:lpstr>
      <vt:lpstr>Manifestations of  thiamine deficiency</vt:lpstr>
      <vt:lpstr>Riboflavin (B 2)</vt:lpstr>
      <vt:lpstr>Absorption </vt:lpstr>
      <vt:lpstr>Sources</vt:lpstr>
      <vt:lpstr>PowerPoint Presentation</vt:lpstr>
      <vt:lpstr>symptoms of deficiency</vt:lpstr>
      <vt:lpstr>Niacin (B 3)  </vt:lpstr>
      <vt:lpstr>Structure of NAD+</vt:lpstr>
      <vt:lpstr>reduction of NAD+</vt:lpstr>
      <vt:lpstr>PowerPoint Presentation</vt:lpstr>
      <vt:lpstr>Deficiency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Wesmosis@Yahoo.Dk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WW</dc:creator>
  <cp:lastModifiedBy>Admin</cp:lastModifiedBy>
  <cp:revision>727</cp:revision>
  <dcterms:created xsi:type="dcterms:W3CDTF">2008-12-25T08:52:50Z</dcterms:created>
  <dcterms:modified xsi:type="dcterms:W3CDTF">2023-01-01T16:37:42Z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0x01010049BD46E9B55C8342ADB8598C9C858FBF</vt:lpwstr>
  </property>
</Properties>
</file>