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0" r:id="rId4"/>
  </p:sldMasterIdLst>
  <p:notesMasterIdLst>
    <p:notesMasterId r:id="rId27"/>
  </p:notesMasterIdLst>
  <p:sldIdLst>
    <p:sldId id="424" r:id="rId5"/>
    <p:sldId id="406" r:id="rId6"/>
    <p:sldId id="426" r:id="rId7"/>
    <p:sldId id="446" r:id="rId8"/>
    <p:sldId id="427" r:id="rId9"/>
    <p:sldId id="428" r:id="rId10"/>
    <p:sldId id="429" r:id="rId11"/>
    <p:sldId id="431" r:id="rId12"/>
    <p:sldId id="430" r:id="rId13"/>
    <p:sldId id="432" r:id="rId14"/>
    <p:sldId id="433" r:id="rId15"/>
    <p:sldId id="434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</p:sldIdLst>
  <p:sldSz cx="9144000" cy="5143500" type="screen16x9"/>
  <p:notesSz cx="6858000" cy="9144000"/>
  <p:embeddedFontLst>
    <p:embeddedFont>
      <p:font typeface="Dosis" pitchFamily="2" charset="0"/>
      <p:regular r:id="rId28"/>
      <p:bold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Source Sans Pr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71" autoAdjust="0"/>
  </p:normalViewPr>
  <p:slideViewPr>
    <p:cSldViewPr snapToGrid="0">
      <p:cViewPr varScale="1">
        <p:scale>
          <a:sx n="86" d="100"/>
          <a:sy n="86" d="100"/>
        </p:scale>
        <p:origin x="7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6.fntdata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2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5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4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to the left </a:t>
            </a:r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063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59421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519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446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0843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447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085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990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7781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7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36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474244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9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329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009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02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646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02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14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586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4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14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0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0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0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0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0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0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0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0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0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0.xml" /><Relationship Id="rId5" Type="http://schemas.openxmlformats.org/officeDocument/2006/relationships/image" Target="../media/image13.jpeg" /><Relationship Id="rId4" Type="http://schemas.microsoft.com/office/2007/relationships/hdphoto" Target="../media/hdphoto1.wdp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0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0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0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0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0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0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 Neoplasms (MPN)</a:t>
            </a:r>
            <a:b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3131" y="2572216"/>
            <a:ext cx="5806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Bushra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AlTarawneh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Anatomical pathology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Mutah University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School of Medicine-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Department of Microbiology &amp; Pathology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HLS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415267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4256" y="1067276"/>
            <a:ext cx="44504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blood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Leukocyte count is ↑↑ (often &gt;100,000 cells/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Circulating cells are predominantly neutrophils,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&amp; platelets are increased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ml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1138701"/>
            <a:ext cx="3927725" cy="3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203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551" y="1067276"/>
            <a:ext cx="39274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 &amp; spleen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, ↑ numbers of maturing granulocytic &amp; megakaryocytic precursors.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resembles 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5" y="1281664"/>
            <a:ext cx="4436296" cy="3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32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067276"/>
            <a:ext cx="77623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Peaks in 4</a:t>
            </a:r>
            <a:r>
              <a:rPr lang="en-US" sz="2400" baseline="30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5</a:t>
            </a:r>
            <a:r>
              <a:rPr lang="en-US" sz="2400" baseline="30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decades.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Initial symptoms usually are nonspecific (e.g., easy fatigability, weakness, weight loss).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the 1st symptom is a dragging sensation in the abdomen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</a:t>
            </a:r>
            <a:r>
              <a:rPr lang="en-US" sz="2400" dirty="0"/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Necessary to distinguish CML from a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reaction (infection, stress, chronic inflammation..)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61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29805" y="1200839"/>
            <a:ext cx="77623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Slowly progressive disease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3 years without treatment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accelerated phase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thombocytopenia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additional genetic mutations.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 phase: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70% AML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30% ALL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Rarely progresses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spent phase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fibrosis.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400" b="1" dirty="0"/>
              <a:t>Polycythemia Vera (PCV)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Excessive proliferation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granulocytic, and megakaryocytic elements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panmyelosis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clinical signs &amp; symptoms are related to an absolute increase in red cell mass.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Must be distinguished from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relative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results from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hemoconcentration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Unlike reactive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absolute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polycythemia, PCV  is associated with low serum erythropoietin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reflection of growth factor–independent growth of the neoplastic clone.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13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Strongly associated  (&gt; 97%)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activating point mutations in the tyrosine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kinase JAK2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JAK2 normally acts in the signaling pathways downstream of the erythropoietin receptor.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common JAK2 mutation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lowers the dependence of hematopoietic cells on growth factors for growth and survival.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56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77" y="1240871"/>
            <a:ext cx="6503541" cy="34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50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6" y="1138701"/>
            <a:ext cx="79455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major anatomic changes in PCV stem from increases in blood volume and viscosity.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Hemoglobin levels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&gt; 18,5 g/dl (♂), &gt; 16.5 g/dl (♀))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Congestion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many tissues is characteristic.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Hepatomegaly &amp; small foci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usually is slightly enlarged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vascular congestion.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47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Thromboses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infarctions are common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increased viscosity and vascular stasis.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produced from the neoplastic clone often are dysfunctional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risk of thrombosis and bleeding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Hemorrhages; often in GIT, oropharynx or brain.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peripheral blood often shows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0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owing to increased numbers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myeloid, and megakaryocytic forms.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often progresses to a spent phase where the marrow is largely replaced by fibroblasts &amp; collagen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increase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87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myeloproliferative neoplas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14860"/>
          <a:stretch/>
        </p:blipFill>
        <p:spPr bwMode="auto">
          <a:xfrm>
            <a:off x="1485829" y="731706"/>
            <a:ext cx="4602822" cy="4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5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ibrary.med.utah.edu/WebPath/jpeg5/HEME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24127"/>
            <a:ext cx="375545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lycythemia vera (PV), polycythemic phase, core biopsy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polycythemia vera bone marrow trephi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olycythemia vera bone marrow trep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9" y="1320963"/>
            <a:ext cx="4475858" cy="35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142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Insidious, usually in late middle age.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plethoric &amp; often cyanotic.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Pruritus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Histamine released from the neoplastic basophils.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Thrombotic and hemorrhagic tendencies &amp; hypertension.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Headache, dizziness, GIT (hematemesis &amp;melena) common.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82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– Prognosis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Without treatment, death occurs from vascular complications within months.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median survival is increased to about 10 years by lowering the red cell count to near normal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repeated phlebotomy.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Prolonged survival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propensity to evolve to a “spent phase” (resembling PM) ~10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marrow fibrosis, hematopoiesis shifts to the spleen, which enlarges markedly.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73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43659" y="1423710"/>
            <a:ext cx="816135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group of disorders characterized by the presence 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mutated, constitutively activated tyrosine kinases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other related molecules in signaling pathways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lead to growth factor independence.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Tyrosine kinase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 do not impair differentiation.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So the most common consequence is increase in production of one or more mature blood elements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26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1613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neoplastic progenitors tend to seed secondary hematopoietic organs (spleen, liver, &amp; LNs)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-splenomegaly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neoplastic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hematopoiesis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often transform to AML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43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99335" y="1251717"/>
            <a:ext cx="71919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Four major diagnostic entities are recognized: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myeloid leukemia (CML).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(PCV).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(PM).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Essential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thrombocythemia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(ET).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37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separated from the others by its characteristic BCR-ABL fusion gene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produces a constitutively active BCR-ABL tyrosine kinase.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common genetic abnormalities in “BCRABL–negative” MPNs are activating mutations in the tyrosine kinase JAK2.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MPNs have variable propensities to transform to: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“spent phase”: resembling primary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“blast crisis” identical to AML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Both triggered by the acquisition of other somatic mutations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71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distinguished from other MPN by the presence of a chimeric BCR-ABL gene, derived from portions of the BCR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&amp; the ABL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9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95% of cases, the BCR-ABL gene is the product of a balanced t(9;22) translocation that moves ABL from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9 to a position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adjacent to BCR.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Translocation identified in some B-ALL.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33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</a:t>
            </a:r>
            <a:r>
              <a:rPr lang="en-US" sz="36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bcr 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41" y="1109610"/>
            <a:ext cx="5002051" cy="37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826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growth factor dependence of CML progenitors is greatly decreased by constitutive signals generated by BCR-ABL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mimic the effects of growth factor receptor activation.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Because BCR-ABL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does not inhibit differentiation,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early disease course is marked by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excessive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production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relatively normal blood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particularly granulocytes &amp; platelets.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27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139C3ED3DEA17740B4EB3533678EA4C2" ma:contentTypeVersion="2" ma:contentTypeDescription="إنشاء مستند جديد." ma:contentTypeScope="" ma:versionID="0a5a06cce86434846faf8cdb3222288e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c609b26fd15692345dfe823c98ff5b84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20F7FE-7A91-4CE8-98AC-757AEE4784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2.xml><?xml version="1.0" encoding="utf-8"?>
<ds:datastoreItem xmlns:ds="http://schemas.openxmlformats.org/officeDocument/2006/customXml" ds:itemID="{0A8D2DFE-AE79-4D19-9194-B16B491C1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8D412-C75E-47DB-97B0-0B3AD6F1BE4C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2225</TotalTime>
  <Words>909</Words>
  <Application>Microsoft Office PowerPoint</Application>
  <PresentationFormat>On-screen Show (16:9)</PresentationFormat>
  <Paragraphs>115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Myeloproliferative Neoplasms (MPN) </vt:lpstr>
      <vt:lpstr>PowerPoint Presentation</vt:lpstr>
      <vt:lpstr> Myeloproliferative Neoplasms</vt:lpstr>
      <vt:lpstr> Myeloproliferative Neoplasms</vt:lpstr>
      <vt:lpstr> Myeloproliferative Neoplasms</vt:lpstr>
      <vt:lpstr> Myeloproliferative Neoplasms</vt:lpstr>
      <vt:lpstr>Chronic Myeloid Leukemia (CML)</vt:lpstr>
      <vt:lpstr>CML - Pathogenesis</vt:lpstr>
      <vt:lpstr>Chronic Myeloid Leukemia (CML)</vt:lpstr>
      <vt:lpstr>CML - Morphology </vt:lpstr>
      <vt:lpstr>CML - Morphology </vt:lpstr>
      <vt:lpstr>CML - Clinical features </vt:lpstr>
      <vt:lpstr>CML - Clinical features </vt:lpstr>
      <vt:lpstr>Polycythemia Vera (PCV)</vt:lpstr>
      <vt:lpstr>PCV - Pathogenesis</vt:lpstr>
      <vt:lpstr>PCV - Pathogenesis</vt:lpstr>
      <vt:lpstr>PCV - Morphology</vt:lpstr>
      <vt:lpstr>PCV - Morphology</vt:lpstr>
      <vt:lpstr>PCV - Morphology</vt:lpstr>
      <vt:lpstr>PCV - Morphology</vt:lpstr>
      <vt:lpstr>PCV – Clinical features</vt:lpstr>
      <vt:lpstr>PCV – Prognosis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Sanabil Hassanat</cp:lastModifiedBy>
  <cp:revision>227</cp:revision>
  <dcterms:modified xsi:type="dcterms:W3CDTF">2022-04-13T08:41:53Z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