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3" r:id="rId4"/>
    <p:sldId id="282" r:id="rId5"/>
    <p:sldId id="280" r:id="rId6"/>
    <p:sldId id="271" r:id="rId7"/>
    <p:sldId id="281" r:id="rId8"/>
    <p:sldId id="276" r:id="rId9"/>
    <p:sldId id="257" r:id="rId10"/>
    <p:sldId id="259" r:id="rId11"/>
    <p:sldId id="258" r:id="rId12"/>
    <p:sldId id="260" r:id="rId13"/>
    <p:sldId id="261" r:id="rId14"/>
    <p:sldId id="262" r:id="rId15"/>
    <p:sldId id="263" r:id="rId16"/>
    <p:sldId id="266" r:id="rId17"/>
    <p:sldId id="264" r:id="rId18"/>
    <p:sldId id="265" r:id="rId19"/>
    <p:sldId id="270" r:id="rId20"/>
    <p:sldId id="277" r:id="rId21"/>
    <p:sldId id="267" r:id="rId22"/>
    <p:sldId id="272" r:id="rId23"/>
    <p:sldId id="268" r:id="rId24"/>
    <p:sldId id="283" r:id="rId25"/>
    <p:sldId id="279" r:id="rId26"/>
    <p:sldId id="269" r:id="rId27"/>
    <p:sldId id="278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1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50273-0048-4C3C-97CE-E37DBBEBCBC7}" type="datetimeFigureOut">
              <a:rPr lang="en-GB" smtClean="0"/>
              <a:t>20/03/2021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337A9-ADD6-44FB-8B8D-D116D52A899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50273-0048-4C3C-97CE-E37DBBEBCBC7}" type="datetimeFigureOut">
              <a:rPr lang="en-GB" smtClean="0"/>
              <a:t>20/03/2021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337A9-ADD6-44FB-8B8D-D116D52A899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50273-0048-4C3C-97CE-E37DBBEBCBC7}" type="datetimeFigureOut">
              <a:rPr lang="en-GB" smtClean="0"/>
              <a:t>20/03/2021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337A9-ADD6-44FB-8B8D-D116D52A899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50273-0048-4C3C-97CE-E37DBBEBCBC7}" type="datetimeFigureOut">
              <a:rPr lang="en-GB" smtClean="0"/>
              <a:t>20/03/2021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337A9-ADD6-44FB-8B8D-D116D52A899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50273-0048-4C3C-97CE-E37DBBEBCBC7}" type="datetimeFigureOut">
              <a:rPr lang="en-GB" smtClean="0"/>
              <a:t>20/03/2021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337A9-ADD6-44FB-8B8D-D116D52A899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50273-0048-4C3C-97CE-E37DBBEBCBC7}" type="datetimeFigureOut">
              <a:rPr lang="en-GB" smtClean="0"/>
              <a:t>20/03/2021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337A9-ADD6-44FB-8B8D-D116D52A899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50273-0048-4C3C-97CE-E37DBBEBCBC7}" type="datetimeFigureOut">
              <a:rPr lang="en-GB" smtClean="0"/>
              <a:t>20/03/2021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337A9-ADD6-44FB-8B8D-D116D52A899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50273-0048-4C3C-97CE-E37DBBEBCBC7}" type="datetimeFigureOut">
              <a:rPr lang="en-GB" smtClean="0"/>
              <a:t>20/03/2021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337A9-ADD6-44FB-8B8D-D116D52A899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50273-0048-4C3C-97CE-E37DBBEBCBC7}" type="datetimeFigureOut">
              <a:rPr lang="en-GB" smtClean="0"/>
              <a:t>20/03/2021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337A9-ADD6-44FB-8B8D-D116D52A899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50273-0048-4C3C-97CE-E37DBBEBCBC7}" type="datetimeFigureOut">
              <a:rPr lang="en-GB" smtClean="0"/>
              <a:t>20/03/2021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337A9-ADD6-44FB-8B8D-D116D52A899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50273-0048-4C3C-97CE-E37DBBEBCBC7}" type="datetimeFigureOut">
              <a:rPr lang="en-GB" smtClean="0"/>
              <a:t>20/03/2021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337A9-ADD6-44FB-8B8D-D116D52A899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50273-0048-4C3C-97CE-E37DBBEBCBC7}" type="datetimeFigureOut">
              <a:rPr lang="en-GB" smtClean="0"/>
              <a:t>20/03/2021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337A9-ADD6-44FB-8B8D-D116D52A899D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6DDA8CE9-E0A6-4FF2-823D-D0860760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11195564-33B9-434B-9641-764F5905A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23" name="Group 11">
            <a:extLst>
              <a:ext uri="{FF2B5EF4-FFF2-40B4-BE49-F238E27FC236}">
                <a16:creationId xmlns:a16="http://schemas.microsoft.com/office/drawing/2014/main" id="{1D18C537-E336-47C4-836B-C342A230F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39356" y="1"/>
            <a:ext cx="3196506" cy="2602764"/>
            <a:chOff x="6867015" y="-1"/>
            <a:chExt cx="5324985" cy="3251912"/>
          </a:xfrm>
          <a:solidFill>
            <a:schemeClr val="accent5">
              <a:alpha val="5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81F97D2-9A0D-4CA5-B9AF-27B558BCF1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13">
              <a:extLst>
                <a:ext uri="{FF2B5EF4-FFF2-40B4-BE49-F238E27FC236}">
                  <a16:creationId xmlns:a16="http://schemas.microsoft.com/office/drawing/2014/main" id="{6678A47C-892D-47C9-A5D8-F8860B1B05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9E8FDFA-59ED-4D6F-BA20-10CDF8436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958D9A5-8003-4D92-8C05-787C630F75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A1259D8-0C3A-4069-A22F-537BBBB61A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20746" y="62352"/>
            <a:ext cx="4521523" cy="6795648"/>
            <a:chOff x="6160995" y="62352"/>
            <a:chExt cx="6028697" cy="6795648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90700B4-CEB5-450F-9EA7-95E355B50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82080" y="81632"/>
              <a:ext cx="6007612" cy="6776368"/>
            </a:xfrm>
            <a:custGeom>
              <a:avLst/>
              <a:gdLst>
                <a:gd name="connsiteX0" fmla="*/ 4493599 w 6007612"/>
                <a:gd name="connsiteY0" fmla="*/ 0 h 6797829"/>
                <a:gd name="connsiteX1" fmla="*/ 5981837 w 6007612"/>
                <a:gd name="connsiteY1" fmla="*/ 314220 h 6797829"/>
                <a:gd name="connsiteX2" fmla="*/ 6007612 w 6007612"/>
                <a:gd name="connsiteY2" fmla="*/ 327088 h 6797829"/>
                <a:gd name="connsiteX3" fmla="*/ 6007612 w 6007612"/>
                <a:gd name="connsiteY3" fmla="*/ 1316637 h 6797829"/>
                <a:gd name="connsiteX4" fmla="*/ 5852405 w 6007612"/>
                <a:gd name="connsiteY4" fmla="*/ 1209899 h 6797829"/>
                <a:gd name="connsiteX5" fmla="*/ 5622498 w 6007612"/>
                <a:gd name="connsiteY5" fmla="*/ 1086619 h 6797829"/>
                <a:gd name="connsiteX6" fmla="*/ 4493032 w 6007612"/>
                <a:gd name="connsiteY6" fmla="*/ 851533 h 6797829"/>
                <a:gd name="connsiteX7" fmla="*/ 3155579 w 6007612"/>
                <a:gd name="connsiteY7" fmla="*/ 1108326 h 6797829"/>
                <a:gd name="connsiteX8" fmla="*/ 1963832 w 6007612"/>
                <a:gd name="connsiteY8" fmla="*/ 1817700 h 6797829"/>
                <a:gd name="connsiteX9" fmla="*/ 1144646 w 6007612"/>
                <a:gd name="connsiteY9" fmla="*/ 2832814 h 6797829"/>
                <a:gd name="connsiteX10" fmla="*/ 851249 w 6007612"/>
                <a:gd name="connsiteY10" fmla="*/ 3998599 h 6797829"/>
                <a:gd name="connsiteX11" fmla="*/ 1336319 w 6007612"/>
                <a:gd name="connsiteY11" fmla="*/ 5057837 h 6797829"/>
                <a:gd name="connsiteX12" fmla="*/ 1597084 w 6007612"/>
                <a:gd name="connsiteY12" fmla="*/ 5424583 h 6797829"/>
                <a:gd name="connsiteX13" fmla="*/ 2591910 w 6007612"/>
                <a:gd name="connsiteY13" fmla="*/ 6440122 h 6797829"/>
                <a:gd name="connsiteX14" fmla="*/ 3899854 w 6007612"/>
                <a:gd name="connsiteY14" fmla="*/ 6780621 h 6797829"/>
                <a:gd name="connsiteX15" fmla="*/ 4741172 w 6007612"/>
                <a:gd name="connsiteY15" fmla="*/ 6563979 h 6797829"/>
                <a:gd name="connsiteX16" fmla="*/ 5649171 w 6007612"/>
                <a:gd name="connsiteY16" fmla="*/ 5938452 h 6797829"/>
                <a:gd name="connsiteX17" fmla="*/ 5873475 w 6007612"/>
                <a:gd name="connsiteY17" fmla="*/ 5764656 h 6797829"/>
                <a:gd name="connsiteX18" fmla="*/ 6007612 w 6007612"/>
                <a:gd name="connsiteY18" fmla="*/ 5660343 h 6797829"/>
                <a:gd name="connsiteX19" fmla="*/ 6007612 w 6007612"/>
                <a:gd name="connsiteY19" fmla="*/ 6737454 h 6797829"/>
                <a:gd name="connsiteX20" fmla="*/ 5929386 w 6007612"/>
                <a:gd name="connsiteY20" fmla="*/ 6797829 h 6797829"/>
                <a:gd name="connsiteX21" fmla="*/ 1656512 w 6007612"/>
                <a:gd name="connsiteY21" fmla="*/ 6797829 h 6797829"/>
                <a:gd name="connsiteX22" fmla="*/ 1630254 w 6007612"/>
                <a:gd name="connsiteY22" fmla="*/ 6775222 h 6797829"/>
                <a:gd name="connsiteX23" fmla="*/ 892250 w 6007612"/>
                <a:gd name="connsiteY23" fmla="*/ 5902700 h 6797829"/>
                <a:gd name="connsiteX24" fmla="*/ 0 w 6007612"/>
                <a:gd name="connsiteY24" fmla="*/ 3998599 h 6797829"/>
                <a:gd name="connsiteX25" fmla="*/ 4493032 w 6007612"/>
                <a:gd name="connsiteY25" fmla="*/ 285 h 679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007612" h="6797829">
                  <a:moveTo>
                    <a:pt x="4493599" y="0"/>
                  </a:moveTo>
                  <a:cubicBezTo>
                    <a:pt x="5048011" y="0"/>
                    <a:pt x="5546284" y="111886"/>
                    <a:pt x="5981837" y="314220"/>
                  </a:cubicBezTo>
                  <a:lnTo>
                    <a:pt x="6007612" y="327088"/>
                  </a:lnTo>
                  <a:lnTo>
                    <a:pt x="6007612" y="1316637"/>
                  </a:lnTo>
                  <a:lnTo>
                    <a:pt x="5852405" y="1209899"/>
                  </a:lnTo>
                  <a:cubicBezTo>
                    <a:pt x="5778266" y="1164709"/>
                    <a:pt x="5701526" y="1123535"/>
                    <a:pt x="5622498" y="1086619"/>
                  </a:cubicBezTo>
                  <a:cubicBezTo>
                    <a:pt x="5286822" y="930699"/>
                    <a:pt x="4906882" y="851533"/>
                    <a:pt x="4493032" y="851533"/>
                  </a:cubicBezTo>
                  <a:cubicBezTo>
                    <a:pt x="4056201" y="851533"/>
                    <a:pt x="3593263" y="940631"/>
                    <a:pt x="3155579" y="1108326"/>
                  </a:cubicBezTo>
                  <a:cubicBezTo>
                    <a:pt x="2721215" y="1275979"/>
                    <a:pt x="2318305" y="1515819"/>
                    <a:pt x="1963832" y="1817700"/>
                  </a:cubicBezTo>
                  <a:cubicBezTo>
                    <a:pt x="1617657" y="2114360"/>
                    <a:pt x="1334332" y="2465358"/>
                    <a:pt x="1144646" y="2832814"/>
                  </a:cubicBezTo>
                  <a:cubicBezTo>
                    <a:pt x="950561" y="3210060"/>
                    <a:pt x="851249" y="3602202"/>
                    <a:pt x="851249" y="3998599"/>
                  </a:cubicBezTo>
                  <a:cubicBezTo>
                    <a:pt x="851249" y="4377547"/>
                    <a:pt x="999792" y="4597311"/>
                    <a:pt x="1336319" y="5057837"/>
                  </a:cubicBezTo>
                  <a:cubicBezTo>
                    <a:pt x="1420450" y="5173181"/>
                    <a:pt x="1507419" y="5292497"/>
                    <a:pt x="1597084" y="5424583"/>
                  </a:cubicBezTo>
                  <a:cubicBezTo>
                    <a:pt x="1914175" y="5891917"/>
                    <a:pt x="2239493" y="6224189"/>
                    <a:pt x="2591910" y="6440122"/>
                  </a:cubicBezTo>
                  <a:cubicBezTo>
                    <a:pt x="2965467" y="6669393"/>
                    <a:pt x="3393219" y="6780621"/>
                    <a:pt x="3899854" y="6780621"/>
                  </a:cubicBezTo>
                  <a:cubicBezTo>
                    <a:pt x="4187861" y="6780621"/>
                    <a:pt x="4454583" y="6711812"/>
                    <a:pt x="4741172" y="6563979"/>
                  </a:cubicBezTo>
                  <a:cubicBezTo>
                    <a:pt x="5034852" y="6412173"/>
                    <a:pt x="5326263" y="6190848"/>
                    <a:pt x="5649171" y="5938452"/>
                  </a:cubicBezTo>
                  <a:cubicBezTo>
                    <a:pt x="5724931" y="5879291"/>
                    <a:pt x="5800409" y="5821406"/>
                    <a:pt x="5873475" y="5764656"/>
                  </a:cubicBezTo>
                  <a:lnTo>
                    <a:pt x="6007612" y="5660343"/>
                  </a:lnTo>
                  <a:lnTo>
                    <a:pt x="6007612" y="6737454"/>
                  </a:lnTo>
                  <a:lnTo>
                    <a:pt x="5929386" y="6797829"/>
                  </a:lnTo>
                  <a:lnTo>
                    <a:pt x="1656512" y="6797829"/>
                  </a:lnTo>
                  <a:lnTo>
                    <a:pt x="1630254" y="6775222"/>
                  </a:lnTo>
                  <a:cubicBezTo>
                    <a:pt x="1360562" y="6528765"/>
                    <a:pt x="1117699" y="6235219"/>
                    <a:pt x="892250" y="5902700"/>
                  </a:cubicBezTo>
                  <a:cubicBezTo>
                    <a:pt x="459249" y="5264548"/>
                    <a:pt x="0" y="4826722"/>
                    <a:pt x="0" y="3998599"/>
                  </a:cubicBezTo>
                  <a:cubicBezTo>
                    <a:pt x="0" y="1790460"/>
                    <a:pt x="2262336" y="285"/>
                    <a:pt x="4493032" y="2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582300F-F646-4FC3-94FC-0582F4B5E0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60995" y="62352"/>
              <a:ext cx="6028697" cy="6795648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BB8E8B8-1900-4326-8858-F375F5D8A0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63721" y="81632"/>
              <a:ext cx="6025971" cy="6776368"/>
            </a:xfrm>
            <a:custGeom>
              <a:avLst/>
              <a:gdLst>
                <a:gd name="connsiteX0" fmla="*/ 6025971 w 6025971"/>
                <a:gd name="connsiteY0" fmla="*/ 5825635 h 6797829"/>
                <a:gd name="connsiteX1" fmla="*/ 6025971 w 6025971"/>
                <a:gd name="connsiteY1" fmla="*/ 6723285 h 6797829"/>
                <a:gd name="connsiteX2" fmla="*/ 5929386 w 6025971"/>
                <a:gd name="connsiteY2" fmla="*/ 6797829 h 6797829"/>
                <a:gd name="connsiteX3" fmla="*/ 4560411 w 6025971"/>
                <a:gd name="connsiteY3" fmla="*/ 6797829 h 6797829"/>
                <a:gd name="connsiteX4" fmla="*/ 4597731 w 6025971"/>
                <a:gd name="connsiteY4" fmla="*/ 6785305 h 6797829"/>
                <a:gd name="connsiteX5" fmla="*/ 5736707 w 6025971"/>
                <a:gd name="connsiteY5" fmla="*/ 6050108 h 6797829"/>
                <a:gd name="connsiteX6" fmla="*/ 5960301 w 6025971"/>
                <a:gd name="connsiteY6" fmla="*/ 5876738 h 6797829"/>
                <a:gd name="connsiteX7" fmla="*/ 4493599 w 6025971"/>
                <a:gd name="connsiteY7" fmla="*/ 0 h 6797829"/>
                <a:gd name="connsiteX8" fmla="*/ 5981837 w 6025971"/>
                <a:gd name="connsiteY8" fmla="*/ 314220 h 6797829"/>
                <a:gd name="connsiteX9" fmla="*/ 6025971 w 6025971"/>
                <a:gd name="connsiteY9" fmla="*/ 336254 h 6797829"/>
                <a:gd name="connsiteX10" fmla="*/ 6025971 w 6025971"/>
                <a:gd name="connsiteY10" fmla="*/ 1157325 h 6797829"/>
                <a:gd name="connsiteX11" fmla="*/ 5925889 w 6025971"/>
                <a:gd name="connsiteY11" fmla="*/ 1088522 h 6797829"/>
                <a:gd name="connsiteX12" fmla="*/ 5682227 w 6025971"/>
                <a:gd name="connsiteY12" fmla="*/ 957939 h 6797829"/>
                <a:gd name="connsiteX13" fmla="*/ 4493032 w 6025971"/>
                <a:gd name="connsiteY13" fmla="*/ 709658 h 6797829"/>
                <a:gd name="connsiteX14" fmla="*/ 3104646 w 6025971"/>
                <a:gd name="connsiteY14" fmla="*/ 976666 h 6797829"/>
                <a:gd name="connsiteX15" fmla="*/ 1871612 w 6025971"/>
                <a:gd name="connsiteY15" fmla="*/ 1710017 h 6797829"/>
                <a:gd name="connsiteX16" fmla="*/ 1018661 w 6025971"/>
                <a:gd name="connsiteY16" fmla="*/ 2767694 h 6797829"/>
                <a:gd name="connsiteX17" fmla="*/ 709374 w 6025971"/>
                <a:gd name="connsiteY17" fmla="*/ 3998599 h 6797829"/>
                <a:gd name="connsiteX18" fmla="*/ 1221258 w 6025971"/>
                <a:gd name="connsiteY18" fmla="*/ 5141684 h 6797829"/>
                <a:gd name="connsiteX19" fmla="*/ 1479187 w 6025971"/>
                <a:gd name="connsiteY19" fmla="*/ 5504459 h 6797829"/>
                <a:gd name="connsiteX20" fmla="*/ 3021272 w 6025971"/>
                <a:gd name="connsiteY20" fmla="*/ 6793670 h 6797829"/>
                <a:gd name="connsiteX21" fmla="*/ 3035805 w 6025971"/>
                <a:gd name="connsiteY21" fmla="*/ 6797829 h 6797829"/>
                <a:gd name="connsiteX22" fmla="*/ 1656512 w 6025971"/>
                <a:gd name="connsiteY22" fmla="*/ 6797829 h 6797829"/>
                <a:gd name="connsiteX23" fmla="*/ 1630254 w 6025971"/>
                <a:gd name="connsiteY23" fmla="*/ 6775222 h 6797829"/>
                <a:gd name="connsiteX24" fmla="*/ 892250 w 6025971"/>
                <a:gd name="connsiteY24" fmla="*/ 5902700 h 6797829"/>
                <a:gd name="connsiteX25" fmla="*/ 0 w 6025971"/>
                <a:gd name="connsiteY25" fmla="*/ 3998599 h 6797829"/>
                <a:gd name="connsiteX26" fmla="*/ 4493032 w 6025971"/>
                <a:gd name="connsiteY26" fmla="*/ 285 h 679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025971" h="6797829">
                  <a:moveTo>
                    <a:pt x="6025971" y="5825635"/>
                  </a:moveTo>
                  <a:lnTo>
                    <a:pt x="6025971" y="6723285"/>
                  </a:lnTo>
                  <a:lnTo>
                    <a:pt x="5929386" y="6797829"/>
                  </a:lnTo>
                  <a:lnTo>
                    <a:pt x="4560411" y="6797829"/>
                  </a:lnTo>
                  <a:lnTo>
                    <a:pt x="4597731" y="6785305"/>
                  </a:lnTo>
                  <a:cubicBezTo>
                    <a:pt x="4964953" y="6637825"/>
                    <a:pt x="5315251" y="6379435"/>
                    <a:pt x="5736707" y="6050108"/>
                  </a:cubicBezTo>
                  <a:cubicBezTo>
                    <a:pt x="5812043" y="5991230"/>
                    <a:pt x="5887377" y="5933488"/>
                    <a:pt x="5960301" y="5876738"/>
                  </a:cubicBezTo>
                  <a:close/>
                  <a:moveTo>
                    <a:pt x="4493599" y="0"/>
                  </a:moveTo>
                  <a:cubicBezTo>
                    <a:pt x="5048011" y="0"/>
                    <a:pt x="5546284" y="111886"/>
                    <a:pt x="5981837" y="314220"/>
                  </a:cubicBezTo>
                  <a:lnTo>
                    <a:pt x="6025971" y="336254"/>
                  </a:lnTo>
                  <a:lnTo>
                    <a:pt x="6025971" y="1157325"/>
                  </a:lnTo>
                  <a:lnTo>
                    <a:pt x="5925889" y="1088522"/>
                  </a:lnTo>
                  <a:cubicBezTo>
                    <a:pt x="5847314" y="1040649"/>
                    <a:pt x="5765982" y="997036"/>
                    <a:pt x="5682227" y="957939"/>
                  </a:cubicBezTo>
                  <a:cubicBezTo>
                    <a:pt x="5327823" y="793222"/>
                    <a:pt x="4927595" y="709658"/>
                    <a:pt x="4493032" y="709658"/>
                  </a:cubicBezTo>
                  <a:cubicBezTo>
                    <a:pt x="4031940" y="709658"/>
                    <a:pt x="3564888" y="799465"/>
                    <a:pt x="3104646" y="976666"/>
                  </a:cubicBezTo>
                  <a:cubicBezTo>
                    <a:pt x="2655243" y="1149867"/>
                    <a:pt x="2238358" y="1397822"/>
                    <a:pt x="1871612" y="1710017"/>
                  </a:cubicBezTo>
                  <a:cubicBezTo>
                    <a:pt x="1506427" y="2022852"/>
                    <a:pt x="1219414" y="2378815"/>
                    <a:pt x="1018661" y="2767694"/>
                  </a:cubicBezTo>
                  <a:cubicBezTo>
                    <a:pt x="813368" y="3165227"/>
                    <a:pt x="709374" y="3579358"/>
                    <a:pt x="709374" y="3998599"/>
                  </a:cubicBezTo>
                  <a:cubicBezTo>
                    <a:pt x="709374" y="4421103"/>
                    <a:pt x="875510" y="4667680"/>
                    <a:pt x="1221258" y="5141684"/>
                  </a:cubicBezTo>
                  <a:cubicBezTo>
                    <a:pt x="1304681" y="5256035"/>
                    <a:pt x="1390941" y="5374217"/>
                    <a:pt x="1479187" y="5504459"/>
                  </a:cubicBezTo>
                  <a:cubicBezTo>
                    <a:pt x="1942790" y="6187719"/>
                    <a:pt x="2430063" y="6601673"/>
                    <a:pt x="3021272" y="6793670"/>
                  </a:cubicBezTo>
                  <a:lnTo>
                    <a:pt x="3035805" y="6797829"/>
                  </a:lnTo>
                  <a:lnTo>
                    <a:pt x="1656512" y="6797829"/>
                  </a:lnTo>
                  <a:lnTo>
                    <a:pt x="1630254" y="6775222"/>
                  </a:lnTo>
                  <a:cubicBezTo>
                    <a:pt x="1360562" y="6528765"/>
                    <a:pt x="1117699" y="6235219"/>
                    <a:pt x="892250" y="5902700"/>
                  </a:cubicBezTo>
                  <a:cubicBezTo>
                    <a:pt x="459249" y="5264548"/>
                    <a:pt x="0" y="4826722"/>
                    <a:pt x="0" y="3998599"/>
                  </a:cubicBezTo>
                  <a:cubicBezTo>
                    <a:pt x="0" y="1790460"/>
                    <a:pt x="2262336" y="285"/>
                    <a:pt x="4493032" y="2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1055098"/>
            <a:ext cx="4320539" cy="4747805"/>
          </a:xfrm>
        </p:spPr>
        <p:txBody>
          <a:bodyPr anchor="ctr">
            <a:normAutofit/>
          </a:bodyPr>
          <a:lstStyle/>
          <a:p>
            <a:pPr algn="l"/>
            <a:r>
              <a:rPr lang="en-GB" sz="3500">
                <a:solidFill>
                  <a:schemeClr val="tx2"/>
                </a:solidFill>
              </a:rPr>
              <a:t>UPPER LIMB </a:t>
            </a:r>
            <a:br>
              <a:rPr lang="en-GB" sz="3500">
                <a:solidFill>
                  <a:schemeClr val="tx2"/>
                </a:solidFill>
              </a:rPr>
            </a:br>
            <a:r>
              <a:rPr lang="en-GB" sz="3500">
                <a:solidFill>
                  <a:schemeClr val="tx2"/>
                </a:solidFill>
              </a:rPr>
              <a:t>nerve supply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56767" y="1638300"/>
            <a:ext cx="2497899" cy="3581400"/>
          </a:xfrm>
        </p:spPr>
        <p:txBody>
          <a:bodyPr anchor="ctr">
            <a:normAutofit/>
          </a:bodyPr>
          <a:lstStyle/>
          <a:p>
            <a:pPr algn="l"/>
            <a:r>
              <a:rPr lang="en-GB">
                <a:solidFill>
                  <a:schemeClr val="tx2"/>
                </a:solidFill>
              </a:rPr>
              <a:t>DR AMAL ALBTOOSH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1520" y="0"/>
            <a:ext cx="2629122" cy="1622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RADIAL NERVE</a:t>
            </a:r>
          </a:p>
        </p:txBody>
      </p:sp>
      <p:sp>
        <p:nvSpPr>
          <p:cNvPr id="4" name="Rectangle 3"/>
          <p:cNvSpPr/>
          <p:nvPr/>
        </p:nvSpPr>
        <p:spPr>
          <a:xfrm>
            <a:off x="251520" y="1623566"/>
            <a:ext cx="2629120" cy="3785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The MOTOR FUNCTION innervates: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 the posterior compartment of the arm [the triceps brachii ]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 All the 12 muscles in the posterior forearm compartment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 the extrinsic extensor muscles found in the wrist and fingers.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Disruption [</a:t>
            </a:r>
            <a:r>
              <a:rPr lang="en-US" dirty="0" err="1"/>
              <a:t>إخلال</a:t>
            </a:r>
            <a:r>
              <a:rPr lang="en-US" dirty="0"/>
              <a:t> ] of the radial nerve can have motor consequences such as an inability to extend the arm, wrist, and fingers and </a:t>
            </a:r>
            <a:r>
              <a:rPr lang="en-US" dirty="0" err="1"/>
              <a:t>paresthesias</a:t>
            </a:r>
            <a:r>
              <a:rPr lang="en-US" dirty="0"/>
              <a:t> about its sensory distribution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9292" y="0"/>
            <a:ext cx="56647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42766" y="557784"/>
            <a:ext cx="4938073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16825" t="14485" r="62274" b="41219"/>
          <a:stretch>
            <a:fillRect/>
          </a:stretch>
        </p:blipFill>
        <p:spPr bwMode="auto">
          <a:xfrm>
            <a:off x="4054396" y="1131133"/>
            <a:ext cx="4514498" cy="4592488"/>
          </a:xfrm>
          <a:prstGeom prst="rect">
            <a:avLst/>
          </a:prstGeom>
          <a:noFill/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95536" y="980729"/>
            <a:ext cx="8424936" cy="2862322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 aspect:</a:t>
            </a:r>
          </a:p>
          <a:p>
            <a:r>
              <a:rPr lang="en-GB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Inferior lateral </a:t>
            </a:r>
            <a:r>
              <a:rPr lang="en-GB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cutaneous</a:t>
            </a:r>
            <a:r>
              <a:rPr lang="en-GB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nerve of the arm </a:t>
            </a:r>
            <a:r>
              <a:rPr lang="en-GB" dirty="0"/>
              <a:t>- provides sensation to the anterior lateral aspect of the mid-arm.</a:t>
            </a:r>
          </a:p>
          <a:p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Posterior aspect</a:t>
            </a:r>
            <a:r>
              <a:rPr lang="en-GB" dirty="0"/>
              <a:t>:</a:t>
            </a:r>
          </a:p>
          <a:p>
            <a:r>
              <a:rPr lang="en-GB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Posterior Cutaneous nerve of the arm </a:t>
            </a:r>
            <a:r>
              <a:rPr lang="en-GB" dirty="0"/>
              <a:t>- sensation to the posterior distal arm.</a:t>
            </a:r>
          </a:p>
          <a:p>
            <a:r>
              <a:rPr lang="en-GB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Posterior Cutaneous nerve of the forearm </a:t>
            </a:r>
            <a:r>
              <a:rPr lang="en-GB" dirty="0"/>
              <a:t>- sensation to a strip posterior aspect of the forearm</a:t>
            </a:r>
          </a:p>
          <a:p>
            <a:r>
              <a:rPr lang="en-GB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Superficial branch -</a:t>
            </a:r>
            <a:r>
              <a:rPr lang="en-GB" dirty="0"/>
              <a:t> sensation to the posterior aspect of the thumb, index, middle, and lateral half of the ring fingers as well as the associated dorsal hand area.</a:t>
            </a:r>
          </a:p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55576" y="404664"/>
            <a:ext cx="1553695" cy="36933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GB" dirty="0"/>
              <a:t>RADIAL NERVE</a:t>
            </a:r>
          </a:p>
        </p:txBody>
      </p:sp>
      <p:pic>
        <p:nvPicPr>
          <p:cNvPr id="1030" name="Picture 6" descr="Image result for radial nerve senso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3690000"/>
            <a:ext cx="4968552" cy="31680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843808" y="404664"/>
            <a:ext cx="939103" cy="369332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lang="en-GB" b="1" dirty="0"/>
              <a:t>Sensory</a:t>
            </a:r>
            <a:endParaRPr lang="en-GB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3528" y="2276872"/>
            <a:ext cx="324036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/>
          </a:p>
          <a:p>
            <a:pPr>
              <a:buFont typeface="Wingdings" pitchFamily="2" charset="2"/>
              <a:buChar char="v"/>
            </a:pPr>
            <a:r>
              <a:rPr lang="en-GB" sz="2400" dirty="0"/>
              <a:t>The Radial Nerve branches off to the Deep Branch after it passes through the </a:t>
            </a:r>
            <a:r>
              <a:rPr lang="en-GB" sz="2400" dirty="0" err="1"/>
              <a:t>cubital</a:t>
            </a:r>
            <a:r>
              <a:rPr lang="en-GB" sz="2400" dirty="0"/>
              <a:t> fossa</a:t>
            </a:r>
          </a:p>
          <a:p>
            <a:pPr>
              <a:buFont typeface="Wingdings" pitchFamily="2" charset="2"/>
              <a:buChar char="v"/>
            </a:pPr>
            <a:r>
              <a:rPr lang="en-GB" sz="2400" dirty="0"/>
              <a:t> then</a:t>
            </a:r>
            <a:r>
              <a:rPr lang="en-GB" sz="2400" b="1" dirty="0"/>
              <a:t> continues </a:t>
            </a:r>
            <a:r>
              <a:rPr lang="en-GB" sz="2400" dirty="0"/>
              <a:t>as the Posterior Interosseous Nerve after it passes between the supinator muscle heads.</a:t>
            </a:r>
          </a:p>
          <a:p>
            <a:endParaRPr lang="en-GB" dirty="0"/>
          </a:p>
        </p:txBody>
      </p:sp>
      <p:pic>
        <p:nvPicPr>
          <p:cNvPr id="4" name="Picture 2" descr="Image result for DEEP BRANCH OF THE RADIAL NERVE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268760"/>
            <a:ext cx="3895725" cy="3619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99592" y="1268760"/>
            <a:ext cx="1553695" cy="36933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GB" dirty="0"/>
              <a:t>RADIAL NERVE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2204864"/>
            <a:ext cx="38164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DEEP BRANCH OF THE RADIAL NERVE:</a:t>
            </a:r>
          </a:p>
          <a:p>
            <a:r>
              <a:rPr lang="en-GB" dirty="0"/>
              <a:t>1. EXTENSOR CARPI RADIALIS BREVIS — extends and abducts the wrist.</a:t>
            </a:r>
          </a:p>
          <a:p>
            <a:r>
              <a:rPr lang="en-GB" dirty="0"/>
              <a:t>2. SUPINATOR — supinates the forearm.</a:t>
            </a:r>
          </a:p>
        </p:txBody>
      </p:sp>
      <p:pic>
        <p:nvPicPr>
          <p:cNvPr id="18436" name="Picture 4" descr="Image result for deep branch of the radial ner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908720"/>
            <a:ext cx="4022823" cy="5616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99592" y="1268760"/>
            <a:ext cx="1553695" cy="36933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GB" dirty="0"/>
              <a:t>RADIAL NERVE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284984"/>
            <a:ext cx="44279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Posterior interosseous nerve:</a:t>
            </a:r>
          </a:p>
          <a:p>
            <a:r>
              <a:rPr lang="en-GB" dirty="0"/>
              <a:t>1. ABDUCTOR POLLICIS LONGUS </a:t>
            </a:r>
          </a:p>
          <a:p>
            <a:r>
              <a:rPr lang="en-GB" dirty="0"/>
              <a:t>2. EXTENSOR CARPI ULNARIS .</a:t>
            </a:r>
          </a:p>
          <a:p>
            <a:r>
              <a:rPr lang="en-GB" dirty="0"/>
              <a:t>3.EXTENSOR DIGITI MINIMI </a:t>
            </a:r>
          </a:p>
          <a:p>
            <a:r>
              <a:rPr lang="en-GB" dirty="0"/>
              <a:t>4.EXTENSOR DIGITORUM </a:t>
            </a:r>
          </a:p>
          <a:p>
            <a:r>
              <a:rPr lang="en-GB" dirty="0"/>
              <a:t>5. EXTENSOR INDICIS </a:t>
            </a:r>
          </a:p>
          <a:p>
            <a:r>
              <a:rPr lang="en-GB" dirty="0"/>
              <a:t>6. EXTENSOR POLLICIS BREVIS </a:t>
            </a:r>
          </a:p>
          <a:p>
            <a:r>
              <a:rPr lang="en-GB" dirty="0"/>
              <a:t>7. EXTENSOR POLLICIS LONGUS </a:t>
            </a:r>
          </a:p>
        </p:txBody>
      </p:sp>
      <p:pic>
        <p:nvPicPr>
          <p:cNvPr id="3" name="Picture 4" descr="Image result for radial ner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412776"/>
            <a:ext cx="4191000" cy="487680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99592" y="1268760"/>
            <a:ext cx="1553695" cy="36933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GB" dirty="0"/>
              <a:t>RADIAL NERVE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2204864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/>
              <a:t>Course:</a:t>
            </a:r>
          </a:p>
          <a:p>
            <a:pPr>
              <a:buFont typeface="Wingdings" pitchFamily="2" charset="2"/>
              <a:buChar char="v"/>
            </a:pPr>
            <a:r>
              <a:rPr lang="en-GB" b="1" dirty="0"/>
              <a:t>Median nerve (C6–T1). Formed from the lateral and medial</a:t>
            </a:r>
          </a:p>
          <a:p>
            <a:r>
              <a:rPr lang="en-GB" dirty="0"/>
              <a:t>cords. </a:t>
            </a:r>
          </a:p>
          <a:p>
            <a:pPr>
              <a:buFont typeface="Wingdings" pitchFamily="2" charset="2"/>
              <a:buChar char="v"/>
            </a:pPr>
            <a:r>
              <a:rPr lang="en-GB" dirty="0"/>
              <a:t>There are no branches off the median nerve until it reaches the anterior forearm.</a:t>
            </a:r>
            <a:endParaRPr lang="en-GB" b="1" dirty="0"/>
          </a:p>
          <a:p>
            <a:pPr>
              <a:buFont typeface="Wingdings" pitchFamily="2" charset="2"/>
              <a:buChar char="v"/>
            </a:pPr>
            <a:r>
              <a:rPr lang="en-GB" dirty="0"/>
              <a:t> Enters Cubital fossa with brachial artery </a:t>
            </a:r>
          </a:p>
          <a:p>
            <a:pPr>
              <a:buFont typeface="Wingdings" pitchFamily="2" charset="2"/>
              <a:buChar char="v"/>
            </a:pPr>
            <a:r>
              <a:rPr lang="en-GB" dirty="0"/>
              <a:t> Exits by passing between heads of Pronator teres </a:t>
            </a:r>
          </a:p>
          <a:p>
            <a:pPr>
              <a:buFont typeface="Wingdings" pitchFamily="2" charset="2"/>
              <a:buChar char="v"/>
            </a:pPr>
            <a:r>
              <a:rPr lang="en-GB" dirty="0"/>
              <a:t> Passes between FDS and FDP as it travels down forearm </a:t>
            </a:r>
          </a:p>
          <a:p>
            <a:pPr>
              <a:buFont typeface="Wingdings" pitchFamily="2" charset="2"/>
              <a:buChar char="v"/>
            </a:pPr>
            <a:r>
              <a:rPr lang="en-GB" dirty="0"/>
              <a:t> Enters carpal tunnel as it passes under the flexor retinaculum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1560" y="1628800"/>
            <a:ext cx="2476832" cy="52322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GB" sz="2800" dirty="0"/>
              <a:t>MEDIAN NERVE</a:t>
            </a:r>
          </a:p>
        </p:txBody>
      </p:sp>
      <p:pic>
        <p:nvPicPr>
          <p:cNvPr id="23554" name="Picture 2" descr="Image result for median nerve"/>
          <p:cNvPicPr>
            <a:picLocks noChangeAspect="1" noChangeArrowheads="1"/>
          </p:cNvPicPr>
          <p:nvPr/>
        </p:nvPicPr>
        <p:blipFill>
          <a:blip r:embed="rId2" cstate="print"/>
          <a:srcRect l="18086"/>
          <a:stretch>
            <a:fillRect/>
          </a:stretch>
        </p:blipFill>
        <p:spPr bwMode="auto">
          <a:xfrm>
            <a:off x="5580112" y="2276872"/>
            <a:ext cx="3261370" cy="4057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age result for median ner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628800"/>
            <a:ext cx="3076575" cy="428625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39552" y="2564904"/>
            <a:ext cx="39604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dirty="0"/>
              <a:t> Branches: </a:t>
            </a:r>
          </a:p>
          <a:p>
            <a:pPr>
              <a:buFont typeface="Wingdings" pitchFamily="2" charset="2"/>
              <a:buChar char="v"/>
            </a:pPr>
            <a:r>
              <a:rPr lang="en-GB" dirty="0"/>
              <a:t> </a:t>
            </a:r>
            <a:r>
              <a:rPr lang="en-GB" b="1" dirty="0"/>
              <a:t>Muscular branch </a:t>
            </a:r>
            <a:r>
              <a:rPr lang="en-GB" dirty="0"/>
              <a:t>[Major nerve of anterior compartment of forearm] </a:t>
            </a:r>
          </a:p>
          <a:p>
            <a:pPr>
              <a:buFont typeface="Wingdings" pitchFamily="2" charset="2"/>
              <a:buChar char="à"/>
            </a:pPr>
            <a:r>
              <a:rPr lang="en-GB" dirty="0">
                <a:sym typeface="Wingdings" pitchFamily="2" charset="2"/>
              </a:rPr>
              <a:t>I</a:t>
            </a:r>
            <a:r>
              <a:rPr lang="en-GB" dirty="0"/>
              <a:t>nnervates all superficial and intermediate anterior compartment muscles</a:t>
            </a:r>
          </a:p>
          <a:p>
            <a:pPr>
              <a:buFont typeface="Wingdings" pitchFamily="2" charset="2"/>
              <a:buChar char="à"/>
            </a:pPr>
            <a:r>
              <a:rPr lang="en-GB" dirty="0"/>
              <a:t> EXCEPT FCU and medial half of FDP.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1560" y="1628800"/>
            <a:ext cx="2476832" cy="52322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GB" sz="2800" dirty="0"/>
              <a:t>MEDIAN NERVE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2924944"/>
            <a:ext cx="35283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b="1" dirty="0"/>
              <a:t>Palmar Cutaneous branch: </a:t>
            </a:r>
            <a:r>
              <a:rPr lang="en-GB" dirty="0"/>
              <a:t>innervates skin of lateral 3 digits and ½ of 4th digit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3568" y="1916832"/>
            <a:ext cx="2476832" cy="52322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GB" sz="2800" dirty="0"/>
              <a:t>MEDIAN NERVE</a:t>
            </a:r>
          </a:p>
        </p:txBody>
      </p:sp>
      <p:pic>
        <p:nvPicPr>
          <p:cNvPr id="22530" name="Picture 2" descr="Image result for median ner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2420888"/>
            <a:ext cx="4448175" cy="40100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2996952"/>
            <a:ext cx="4572000" cy="230832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dirty="0"/>
              <a:t> Anterior interosseous nerve: </a:t>
            </a:r>
          </a:p>
          <a:p>
            <a:pPr>
              <a:buFont typeface="Wingdings" pitchFamily="2" charset="2"/>
              <a:buChar char="Ø"/>
            </a:pPr>
            <a:r>
              <a:rPr lang="en-GB" dirty="0"/>
              <a:t> Major branch of median nerve in forearm</a:t>
            </a:r>
          </a:p>
          <a:p>
            <a:pPr>
              <a:buFont typeface="Wingdings" pitchFamily="2" charset="2"/>
              <a:buChar char="Ø"/>
            </a:pPr>
            <a:r>
              <a:rPr lang="en-GB" dirty="0"/>
              <a:t> Travels with the anterior interosseous branch of the ulnar artery</a:t>
            </a:r>
          </a:p>
          <a:p>
            <a:pPr>
              <a:buFont typeface="Wingdings" pitchFamily="2" charset="2"/>
              <a:buChar char="Ø"/>
            </a:pPr>
            <a:r>
              <a:rPr lang="en-GB" dirty="0"/>
              <a:t> </a:t>
            </a:r>
            <a:r>
              <a:rPr lang="en-GB" u="sng" dirty="0">
                <a:solidFill>
                  <a:schemeClr val="tx2">
                    <a:lumMod val="50000"/>
                  </a:schemeClr>
                </a:solidFill>
              </a:rPr>
              <a:t>INNERVATES THE DEEP MUSCLES OF THE ANTERIOR COMPARTMENT OF THE FOREARM EXCEPT THE MEDIAL HALF OF FLEXOR DIGITURM PROFUNDUS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3568" y="1916832"/>
            <a:ext cx="2476832" cy="52322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GB" sz="2800" dirty="0"/>
              <a:t>MEDIAN NERVE</a:t>
            </a:r>
          </a:p>
        </p:txBody>
      </p:sp>
      <p:pic>
        <p:nvPicPr>
          <p:cNvPr id="21506" name="Picture 2" descr="Image result for median ner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1484784"/>
            <a:ext cx="2422957" cy="459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DFE634-E4A5-4130-B1B8-933D59666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552450"/>
            <a:ext cx="468052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34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2D731F7-DFB3-406D-9F19-6FA28CBB1D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75" t="20592" r="56300" b="13240"/>
          <a:stretch/>
        </p:blipFill>
        <p:spPr>
          <a:xfrm>
            <a:off x="482600" y="983441"/>
            <a:ext cx="3971037" cy="489111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5996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7159715-C77B-4587-A5EE-0815A50AD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362" y="2260651"/>
            <a:ext cx="3971037" cy="233669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B947DDE-273D-4760-82CE-EE0E0109E1EE}"/>
              </a:ext>
            </a:extLst>
          </p:cNvPr>
          <p:cNvSpPr/>
          <p:nvPr/>
        </p:nvSpPr>
        <p:spPr>
          <a:xfrm>
            <a:off x="1835696" y="4941168"/>
            <a:ext cx="360040" cy="50405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6059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6B590E-725F-4942-A2C1-39D95244D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281" y="11317"/>
            <a:ext cx="5323438" cy="683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658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772816"/>
            <a:ext cx="381642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Course: </a:t>
            </a:r>
          </a:p>
          <a:p>
            <a:pPr>
              <a:buFont typeface="Wingdings" pitchFamily="2" charset="2"/>
              <a:buChar char="q"/>
            </a:pPr>
            <a:r>
              <a:rPr lang="en-GB" b="1" dirty="0"/>
              <a:t> Ulnar nerve (C7–T1). Formed from the medial cord. </a:t>
            </a:r>
          </a:p>
          <a:p>
            <a:pPr>
              <a:buFont typeface="Wingdings" pitchFamily="2" charset="2"/>
              <a:buChar char="q"/>
            </a:pPr>
            <a:r>
              <a:rPr lang="en-GB" b="1" dirty="0"/>
              <a:t>The ulnar </a:t>
            </a:r>
            <a:r>
              <a:rPr lang="en-GB" dirty="0"/>
              <a:t>nerve gives off no branches until it reaches the anterior forearm.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q"/>
            </a:pPr>
            <a:r>
              <a:rPr lang="en-GB" dirty="0"/>
              <a:t>Between the medial epicondyle of humerus and </a:t>
            </a:r>
            <a:r>
              <a:rPr lang="en-GB" dirty="0" err="1"/>
              <a:t>olecranon</a:t>
            </a:r>
            <a:r>
              <a:rPr lang="en-GB" dirty="0"/>
              <a:t> process of ulnar </a:t>
            </a:r>
          </a:p>
          <a:p>
            <a:pPr>
              <a:buFont typeface="Wingdings" pitchFamily="2" charset="2"/>
              <a:buChar char="q"/>
            </a:pPr>
            <a:r>
              <a:rPr lang="en-GB" dirty="0"/>
              <a:t> Travels between FCU and FDP </a:t>
            </a:r>
          </a:p>
          <a:p>
            <a:pPr>
              <a:buFont typeface="Wingdings" pitchFamily="2" charset="2"/>
              <a:buChar char="q"/>
            </a:pPr>
            <a:r>
              <a:rPr lang="en-GB" dirty="0"/>
              <a:t> Travels with ulnar artery and vena </a:t>
            </a:r>
            <a:r>
              <a:rPr lang="en-GB" dirty="0" err="1"/>
              <a:t>comitantes</a:t>
            </a:r>
            <a:r>
              <a:rPr lang="en-GB" dirty="0"/>
              <a:t> </a:t>
            </a:r>
          </a:p>
          <a:p>
            <a:r>
              <a:rPr lang="en-GB" b="1" dirty="0"/>
              <a:t>Branches: </a:t>
            </a:r>
          </a:p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Muscular: </a:t>
            </a:r>
            <a:r>
              <a:rPr lang="en-GB" dirty="0"/>
              <a:t>only innervates FCU and medial half of FDP. Most muscles of the hand.</a:t>
            </a:r>
          </a:p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Articular: </a:t>
            </a:r>
            <a:r>
              <a:rPr lang="en-GB" dirty="0"/>
              <a:t>elbow and wrist joints.</a:t>
            </a:r>
          </a:p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Vascular: </a:t>
            </a:r>
            <a:r>
              <a:rPr lang="en-GB" dirty="0"/>
              <a:t>ulnar artery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5536" y="1052736"/>
            <a:ext cx="1944216" cy="369332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GB" dirty="0"/>
              <a:t>ULNAR NERVE </a:t>
            </a:r>
          </a:p>
        </p:txBody>
      </p:sp>
      <p:pic>
        <p:nvPicPr>
          <p:cNvPr id="26626" name="Picture 2" descr="Image result for ULNAR ner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332656"/>
            <a:ext cx="4400550" cy="6191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8B02DA-9F7A-464C-80EC-18646B141C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8" t="15691" r="63387" b="5888"/>
          <a:stretch/>
        </p:blipFill>
        <p:spPr>
          <a:xfrm>
            <a:off x="1737000" y="405000"/>
            <a:ext cx="5669999" cy="6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1059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 descr="Image result for ULNAR nerv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604" name="AutoShape 4" descr="Image result for ULNAR nerv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5606" name="Picture 6" descr="Image result for ULNAR ner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1196752"/>
            <a:ext cx="3810000" cy="3810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51520" y="1988840"/>
            <a:ext cx="273630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Cutaneous: </a:t>
            </a:r>
            <a:r>
              <a:rPr lang="en-GB" sz="2800" dirty="0"/>
              <a:t>palmar branches to digit 5 and ½ of digit 4 on both the palmar and dorsal surface of the hand.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9592" y="1052736"/>
            <a:ext cx="1569725" cy="369332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GB" dirty="0"/>
              <a:t>ULNAR NERVE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3B2D15-DBF5-4CE5-95AC-750F6051DE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13" t="27944" r="57087" b="15691"/>
          <a:stretch/>
        </p:blipFill>
        <p:spPr>
          <a:xfrm>
            <a:off x="827584" y="548680"/>
            <a:ext cx="6552728" cy="417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FC26BE-18DA-46F0-9646-C8BBAD12AD9F}"/>
              </a:ext>
            </a:extLst>
          </p:cNvPr>
          <p:cNvSpPr txBox="1"/>
          <p:nvPr/>
        </p:nvSpPr>
        <p:spPr>
          <a:xfrm>
            <a:off x="899592" y="5229200"/>
            <a:ext cx="720080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sz="1800" b="0" i="0" u="none" strike="noStrike" baseline="0" dirty="0">
              <a:latin typeface="FrutigerLTStd-Roman"/>
            </a:endParaRPr>
          </a:p>
          <a:p>
            <a:pPr algn="l"/>
            <a:r>
              <a:rPr lang="en-GB" sz="3200" b="1" i="0" u="none" strike="noStrike" baseline="0" dirty="0">
                <a:latin typeface="FrutigerLTStd-Roman"/>
              </a:rPr>
              <a:t>DERMATOME</a:t>
            </a:r>
            <a:r>
              <a:rPr lang="en-GB" sz="3200" b="0" i="0" u="none" strike="noStrike" baseline="0" dirty="0">
                <a:latin typeface="FrutigerLTStd-Roman"/>
              </a:rPr>
              <a:t> is an area of skin that provides sensory input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5070322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4A4E4F-7AF0-49EF-8FEB-6ADA62A85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281" y="2263"/>
            <a:ext cx="5323438" cy="685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1497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mage result for ULNAR ner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20"/>
            <a:ext cx="8370000" cy="558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796FF0-F4DD-4AEB-8465-AC5289093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690880"/>
            <a:ext cx="8178799" cy="547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01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D7B6FC-E232-4B9A-BDEA-B02F292FC2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8" t="27944" r="57875" b="15691"/>
          <a:stretch/>
        </p:blipFill>
        <p:spPr>
          <a:xfrm>
            <a:off x="2411760" y="476671"/>
            <a:ext cx="6520583" cy="406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8F20F7-703D-4FA5-82C5-250E1C90C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4709054"/>
            <a:ext cx="3489574" cy="214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72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F47661-1416-4BE5-8356-7E14EB9075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8" t="20592" r="57875" b="5888"/>
          <a:stretch/>
        </p:blipFill>
        <p:spPr>
          <a:xfrm>
            <a:off x="539552" y="1053000"/>
            <a:ext cx="7761598" cy="47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651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6FCFEB-CFF2-4B3B-A7E3-2DB26C8415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63" t="23043" r="62600" b="10789"/>
          <a:stretch/>
        </p:blipFill>
        <p:spPr>
          <a:xfrm>
            <a:off x="0" y="620688"/>
            <a:ext cx="7202635" cy="52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1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60ACD231-D49E-4938-BF26-4CC3B8D994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0" r="23226" b="11151"/>
          <a:stretch/>
        </p:blipFill>
        <p:spPr>
          <a:xfrm>
            <a:off x="0" y="1412776"/>
            <a:ext cx="9036496" cy="50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663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3C3636-F903-402F-BB8E-4B4CC2D89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48" y="1700808"/>
            <a:ext cx="3968749" cy="36358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1D460B-6856-44BC-B94B-080256FDDA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1" t="15691" r="71262" b="5888"/>
          <a:stretch/>
        </p:blipFill>
        <p:spPr>
          <a:xfrm>
            <a:off x="4692648" y="1497791"/>
            <a:ext cx="3968751" cy="386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600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BE0888-1B3A-4BA7-B366-980B72EE1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975" y="643466"/>
            <a:ext cx="6650048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31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229600" cy="1143000"/>
          </a:xfrm>
        </p:spPr>
        <p:txBody>
          <a:bodyPr/>
          <a:lstStyle/>
          <a:p>
            <a:r>
              <a:rPr lang="en-GB" dirty="0"/>
              <a:t>RADIAL NERVE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The radial nerve is a peripheral nerve that provides motor and sensory function to the upper limb mainly posteriorly.</a:t>
            </a:r>
          </a:p>
          <a:p>
            <a:r>
              <a:rPr lang="en-GB" dirty="0"/>
              <a:t>The </a:t>
            </a:r>
            <a:r>
              <a:rPr lang="en-GB" b="1" dirty="0"/>
              <a:t>radial nerve is the largest branch of the brachial plexus </a:t>
            </a:r>
            <a:r>
              <a:rPr lang="en-GB" dirty="0"/>
              <a:t>and lies behind the axillary artery</a:t>
            </a:r>
          </a:p>
          <a:p>
            <a:r>
              <a:rPr lang="en-GB" dirty="0"/>
              <a:t>The radial nerve is formed as a continuation of the </a:t>
            </a:r>
            <a:r>
              <a:rPr lang="en-GB" b="1" dirty="0"/>
              <a:t>posterior cord </a:t>
            </a:r>
            <a:r>
              <a:rPr lang="en-GB" dirty="0"/>
              <a:t>of the brachial plexus and arises from the C5-T1 nerve fibers. </a:t>
            </a:r>
          </a:p>
          <a:p>
            <a:r>
              <a:rPr lang="en-GB" dirty="0"/>
              <a:t>It courses from the AXILLA to the POSTERIOR compartment of the arm, THEN into the ANTERIOR compartment of the arm, THEN continues into the POSTERIOR compartment of the forearm.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A67A1030A30342B1C4434ED64B19A6" ma:contentTypeVersion="2" ma:contentTypeDescription="Create a new document." ma:contentTypeScope="" ma:versionID="d1b5f3e248f92b91e81e2ec42c031e5b">
  <xsd:schema xmlns:xsd="http://www.w3.org/2001/XMLSchema" xmlns:xs="http://www.w3.org/2001/XMLSchema" xmlns:p="http://schemas.microsoft.com/office/2006/metadata/properties" xmlns:ns2="93b535fd-953d-4828-b6a8-a8132eeb3a27" targetNamespace="http://schemas.microsoft.com/office/2006/metadata/properties" ma:root="true" ma:fieldsID="5c504fbfd96cf2e06b57e1947834e95b" ns2:_="">
    <xsd:import namespace="93b535fd-953d-4828-b6a8-a8132eeb3a2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b535fd-953d-4828-b6a8-a8132eeb3a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66689E5-1063-48D2-9D23-7F3A36E69E64}"/>
</file>

<file path=customXml/itemProps2.xml><?xml version="1.0" encoding="utf-8"?>
<ds:datastoreItem xmlns:ds="http://schemas.openxmlformats.org/officeDocument/2006/customXml" ds:itemID="{784FBAA9-3B7E-431F-848E-861F6C8904A3}"/>
</file>

<file path=customXml/itemProps3.xml><?xml version="1.0" encoding="utf-8"?>
<ds:datastoreItem xmlns:ds="http://schemas.openxmlformats.org/officeDocument/2006/customXml" ds:itemID="{94CE2C2E-7D42-44C6-8103-90248CFC4AAA}"/>
</file>

<file path=docProps/app.xml><?xml version="1.0" encoding="utf-8"?>
<Properties xmlns="http://schemas.openxmlformats.org/officeDocument/2006/extended-properties" xmlns:vt="http://schemas.openxmlformats.org/officeDocument/2006/docPropsVTypes">
  <TotalTime>656</TotalTime>
  <Words>661</Words>
  <Application>Microsoft Office PowerPoint</Application>
  <PresentationFormat>On-screen Show (4:3)</PresentationFormat>
  <Paragraphs>74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FrutigerLTStd-Roman</vt:lpstr>
      <vt:lpstr>Wingdings</vt:lpstr>
      <vt:lpstr>Office Theme</vt:lpstr>
      <vt:lpstr>UPPER LIMB  nerve supply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RADIAL NERVE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UPPER LIMB LAB 2</dc:title>
  <dc:creator>User</dc:creator>
  <cp:lastModifiedBy>Amal Aqeel. Albtoosh</cp:lastModifiedBy>
  <cp:revision>40</cp:revision>
  <dcterms:created xsi:type="dcterms:W3CDTF">2020-02-23T19:35:21Z</dcterms:created>
  <dcterms:modified xsi:type="dcterms:W3CDTF">2021-03-20T14:45:16Z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0x010100DFA67A1030A30342B1C4434ED64B19A6</vt:lpwstr>
  </property>
</Properties>
</file>