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sldIdLst>
    <p:sldId id="416" r:id="rId2"/>
    <p:sldId id="410" r:id="rId3"/>
    <p:sldId id="415" r:id="rId4"/>
    <p:sldId id="414" r:id="rId5"/>
    <p:sldId id="390" r:id="rId6"/>
    <p:sldId id="281" r:id="rId7"/>
    <p:sldId id="282" r:id="rId8"/>
    <p:sldId id="307" r:id="rId9"/>
    <p:sldId id="305" r:id="rId10"/>
    <p:sldId id="417" r:id="rId11"/>
    <p:sldId id="306" r:id="rId12"/>
    <p:sldId id="418" r:id="rId13"/>
    <p:sldId id="283" r:id="rId14"/>
    <p:sldId id="423" r:id="rId15"/>
    <p:sldId id="309" r:id="rId16"/>
    <p:sldId id="419" r:id="rId17"/>
    <p:sldId id="284" r:id="rId18"/>
    <p:sldId id="316" r:id="rId19"/>
    <p:sldId id="420" r:id="rId20"/>
    <p:sldId id="317" r:id="rId21"/>
    <p:sldId id="319" r:id="rId22"/>
    <p:sldId id="327" r:id="rId23"/>
    <p:sldId id="321" r:id="rId24"/>
    <p:sldId id="424" r:id="rId25"/>
    <p:sldId id="324" r:id="rId26"/>
    <p:sldId id="325" r:id="rId27"/>
    <p:sldId id="326" r:id="rId28"/>
    <p:sldId id="413" r:id="rId29"/>
    <p:sldId id="422" r:id="rId30"/>
    <p:sldId id="285" r:id="rId31"/>
    <p:sldId id="315" r:id="rId32"/>
    <p:sldId id="289" r:id="rId33"/>
    <p:sldId id="290" r:id="rId34"/>
    <p:sldId id="291" r:id="rId35"/>
    <p:sldId id="394" r:id="rId36"/>
    <p:sldId id="42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00"/>
    <a:srgbClr val="DE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3575" autoAdjust="0"/>
  </p:normalViewPr>
  <p:slideViewPr>
    <p:cSldViewPr>
      <p:cViewPr varScale="1">
        <p:scale>
          <a:sx n="80" d="100"/>
          <a:sy n="80" d="100"/>
        </p:scale>
        <p:origin x="14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EC69-B4B2-4632-9C69-7A5E23A67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99676-D023-4722-9B54-634B2433D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DA35-EE5D-4A67-B52B-749DC4B1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190AB-71B3-4B3A-AAEF-D3F6EBEF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80F1-D64F-4B02-B0B1-F15911D5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0ABD-2110-47E4-A1DC-EC72A5B761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00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21FC-F82A-45A0-989A-E90B6F60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76912-B7F6-416B-B742-4FA5BC049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EB542-0EF3-45D0-B374-7B57B4FE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43C7A-8B26-4072-AAE2-23840D7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61719-29F3-455E-AF8E-4CC2366E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AAE-CEC3-41BE-8131-8E068BCBCB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1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D95C3-6EA1-44CF-AF52-E1CE2E61E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4BD44-F979-4317-9DD1-51C935F28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EA2DD-AD33-474F-B265-233EAA5F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62166-6A49-4319-BE1D-A5191683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DF4D3-A3FC-4915-9D1C-817E5FBD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795-7D7B-459B-90C9-1050858FA9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47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2BE8-A2E1-48CD-9755-4842F79B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E7F5-32B7-42F6-AB62-916C15F9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56AF9-9EEE-4E6D-A49B-DA1303E1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B1682-5656-41AB-B787-02850061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84D7-D809-42F0-B472-C1115DAA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313-6454-4E23-9632-0E417FE87C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5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2655-62C2-4201-B62F-5E0C5E63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B44D7-738B-4E1C-9C6E-9D9A62668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3C599-B4EA-4D57-8C56-8AB46D89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F1A28-206C-44F6-9522-7C933280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1663-738C-4517-BD2A-67842802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65CE-6595-43B7-A636-3DD6F99DE4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86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EE9F-1A87-4B22-A972-A7479E99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0308-2017-482F-B65A-4EA2B67FC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513ED-FE5E-422C-978F-B8CA62AA3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C5591-E808-4C64-A68F-3F4AC68D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3A362-A731-40FC-9EDD-DD1D6D6F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A3D43-A21F-48D0-B8AC-0AA9CA0E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E0AF-5D9D-443E-A8A2-3EB0B401AA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0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B723-A41C-464C-89E7-E0623F51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AC0E7-402F-4EB0-AA4D-74D6F2ED0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41E7C-997E-4354-902D-1F670A7E1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CFC9A-0624-464F-ADF8-43550DB13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DD28D-9546-4FA5-8104-D13A6A7C8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AA457-0B8E-4F4E-9EB0-83302A5A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2225A-983E-431F-8629-01A1A62D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4646E-D0FF-40CB-862B-FED510DB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195-B2E3-4D7B-9822-6BA5A911AC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2549-FF56-4879-A5AE-4BD82482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8DF49-90A6-4649-A0D4-87DC85EA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FED60-AAF3-4FE0-87A9-96054C90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2E73-1038-440B-991F-EEC3F4F3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71F6-F004-4B04-B5EA-478C2CCB0B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30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C2E7B-7639-4265-AFBF-CE8D1675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DF188-C8A2-4E54-8662-ED73A177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6011B-84A8-4507-BA38-A5E7E67D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2666-AB38-437E-99E7-C6F3766C95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2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E682-E9C0-4854-8499-8C96C9EF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81E9D-87C3-41C8-ABF1-F4535F355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8777A-DD47-422B-A86C-440CA6246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2E839-967A-44A8-9170-7C6C3DF0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7302-D4AE-4E67-AE22-EEFAA8EA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E3875-FCA1-4EDA-9FAD-07A61B88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DA81-C6FB-4963-B73F-09E7934039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0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0A5A-2F63-4668-AACF-81934EBC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9D3A5A-7107-4539-ABFF-DF6237FCB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3364E-8BDF-409A-8122-D0BD9994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D38CA-CDE8-4D42-8E8C-EB560B3F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DCA48-8C32-46E4-9942-8CF843D2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6EBCD-3A5E-44AE-AF22-B30A73A3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56EA-723C-4E89-A0FE-7AD63598D3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8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984B6F-6773-43BC-9034-30D45FAF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44787-DFA6-4E24-B6A3-990E747A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2C799-1A8B-4BE3-8581-23AB043B9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3BDB-4C33-4402-9449-0B248BD42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6F25-3DCC-4AA4-A3ED-900BC751C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87FC-63C8-40C1-85C7-527C36721C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25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k:@MSITStore:H:\Nadia\RBPAT.CHM::/www.studentconsult.com/content/bookcontent.cfm@id=hc003013.htm##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467E-244A-452A-B839-593586C8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F0B3F93D-B1D1-4B66-B3E7-BF7F5D1ADF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51E75-F304-4CA6-8E82-B17A58BB3679}"/>
              </a:ext>
            </a:extLst>
          </p:cNvPr>
          <p:cNvSpPr/>
          <p:nvPr/>
        </p:nvSpPr>
        <p:spPr>
          <a:xfrm>
            <a:off x="0" y="0"/>
            <a:ext cx="91440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3399"/>
                </a:solidFill>
                <a:latin typeface="+mj-lt"/>
              </a:rPr>
              <a:t>           </a:t>
            </a:r>
            <a:r>
              <a:rPr lang="en-US" sz="6000" b="1" dirty="0">
                <a:solidFill>
                  <a:srgbClr val="FF3399"/>
                </a:solidFill>
                <a:latin typeface="+mj-lt"/>
              </a:rPr>
              <a:t>Healing &amp; Repair     </a:t>
            </a:r>
          </a:p>
          <a:p>
            <a:pPr>
              <a:defRPr/>
            </a:pPr>
            <a:r>
              <a:rPr lang="en-US" sz="3200" b="1" dirty="0">
                <a:solidFill>
                  <a:srgbClr val="FF3399"/>
                </a:solidFill>
                <a:latin typeface="+mj-lt"/>
              </a:rPr>
              <a:t>     Lecture 2                                       Dr. Nadia </a:t>
            </a:r>
            <a:r>
              <a:rPr lang="en-US" sz="3200" b="1" dirty="0" err="1">
                <a:solidFill>
                  <a:srgbClr val="FF3399"/>
                </a:solidFill>
                <a:latin typeface="+mj-lt"/>
              </a:rPr>
              <a:t>Alani</a:t>
            </a:r>
            <a:endParaRPr lang="ar-JO" sz="3200" dirty="0">
              <a:solidFill>
                <a:srgbClr val="FF33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3A8B-6222-4E14-98B0-FE6957BE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5A01C066-BD82-4F79-A8C3-1A00389DC5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3025" y="0"/>
            <a:ext cx="9217025" cy="68881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F036704-2A30-4A93-A367-FB2E6EF82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Steps of primary union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6DD6822-F5CB-47BA-AD01-952E41486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dirty="0"/>
              <a:t>By the 3</a:t>
            </a:r>
            <a:r>
              <a:rPr lang="en-US" altLang="en-US" sz="3600" baseline="30000" dirty="0"/>
              <a:t>rd</a:t>
            </a:r>
            <a:r>
              <a:rPr lang="en-US" altLang="en-US" sz="3600" dirty="0"/>
              <a:t>  day: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/>
              <a:t>Neutrophils replaced by macrophages.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/>
              <a:t>Granulation tissue progressively invades the incision space.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/>
              <a:t>Collagen fibers are now evident at the incision margins.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/>
              <a:t>Epithelial cell proliferation continues, forming  a thick epidermal covering layer.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1463-671A-4C39-A806-04502F0A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0EBDA46D-3534-4952-8E40-72BC5385F7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7788" y="0"/>
            <a:ext cx="9221788" cy="6858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CE168B5-8153-4C09-8661-A899B875C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Steps of primary union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D5F8AB9-4925-4E00-9A60-3B0933B125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600"/>
              <a:t>By 5</a:t>
            </a:r>
            <a:r>
              <a:rPr lang="en-US" altLang="en-US" sz="3600" baseline="30000"/>
              <a:t>th</a:t>
            </a:r>
            <a:r>
              <a:rPr lang="en-US" altLang="en-US" sz="3600"/>
              <a:t>  day:</a:t>
            </a:r>
          </a:p>
          <a:p>
            <a:pPr eaLnBrk="1" hangingPunct="1">
              <a:buFontTx/>
              <a:buNone/>
            </a:pPr>
            <a:r>
              <a:rPr lang="en-US" altLang="en-US" sz="3200"/>
              <a:t>1. Neovascularization reaches its peak.  </a:t>
            </a:r>
          </a:p>
          <a:p>
            <a:pPr eaLnBrk="1" hangingPunct="1">
              <a:buFontTx/>
              <a:buNone/>
            </a:pPr>
            <a:r>
              <a:rPr lang="en-US" altLang="en-US" sz="3200"/>
              <a:t>2. Collagen fibrils more abundant, forming a bridge in incision area. </a:t>
            </a:r>
          </a:p>
          <a:p>
            <a:pPr eaLnBrk="1" hangingPunct="1">
              <a:buFontTx/>
              <a:buNone/>
            </a:pPr>
            <a:r>
              <a:rPr lang="en-US" altLang="en-US" sz="3200"/>
              <a:t>3. Epidermis recovers its normal thickness with surface keratinization.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CE168B5-8153-4C09-8661-A899B875C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Steps of primary union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D5F8AB9-4925-4E00-9A60-3B0933B125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3600" dirty="0"/>
              <a:t> in the Second week: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3200" dirty="0"/>
              <a:t> Collagen accumulation continue.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sz="3200" dirty="0"/>
              <a:t> Fibroblast proliferation continue.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altLang="en-US" sz="3200" dirty="0"/>
              <a:t>Leukocyte infiltrate, edema &amp; vascularity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altLang="en-US" sz="2800" dirty="0"/>
              <a:t>Collagen deposition + Regression of B.Vs 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3600" dirty="0"/>
              <a:t>↓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4000" dirty="0"/>
              <a:t>Blanching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1800" dirty="0"/>
              <a:t>(Pale scar)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2E174D3-6922-41E9-9369-8EFE43CC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BFE9199-A5B9-498A-AECE-7E07C2C2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6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29C0D36-C0BA-4ABA-84F8-009CDE180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6388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Steps of primary union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2501585-6956-40A2-A50D-98E0BB47D7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5638800" cy="579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By the end of the 1</a:t>
            </a:r>
            <a:r>
              <a:rPr lang="en-US" altLang="en-US" sz="3600" baseline="30000" dirty="0"/>
              <a:t>st</a:t>
            </a:r>
            <a:r>
              <a:rPr lang="en-US" altLang="en-US" sz="3600" dirty="0"/>
              <a:t> month: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	Scar: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Formed of cellular connective tissue.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Devoid of inflammatory cells.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Covered by normal epidermis.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Dermal appendages are permanently lost.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6264842-6884-48EA-8804-59EBF97E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32313" y="3135313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ar-JO" altLang="en-US"/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3723407E-2401-464B-A0B1-CC22316C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345B091-4970-4CB5-A314-2578C624BA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4094"/>
            <a:ext cx="9144000" cy="6089811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DBA6E4F-C5DA-435E-A74B-1E473680C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4488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/>
              <a:t>2. Healing by Second Intention:</a:t>
            </a:r>
            <a:br>
              <a:rPr lang="en-US" sz="4000" b="1" dirty="0"/>
            </a:br>
            <a:r>
              <a:rPr lang="en-US" sz="4000" b="1" dirty="0"/>
              <a:t>   (Secondary union):</a:t>
            </a:r>
            <a:r>
              <a:rPr lang="en-US" sz="3600" b="1" dirty="0"/>
              <a:t>Occurs in: 	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F410AD6-5A05-4FF0-852F-2D93BE87C3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372600" cy="5562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/>
              <a:t>1. Extensive tissue loss (large wounds).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2. Chronic inflammation.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3- Abscess formation.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4- Ulceration</a:t>
            </a:r>
            <a:r>
              <a:rPr lang="en-US" altLang="en-US" sz="40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3600" u="sng" dirty="0"/>
              <a:t>Features: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1. Intense infl. reaction.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2. Abundant granulation T.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3. Large scar formation.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4. Wound contraction by: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     </a:t>
            </a:r>
            <a:r>
              <a:rPr lang="en-US" altLang="en-US" sz="4000" u="sng" dirty="0"/>
              <a:t>Myofibroblasts.</a:t>
            </a:r>
            <a:endParaRPr lang="en-US" altLang="en-US" sz="4800" u="sng" dirty="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D54B02E-19C4-48EE-8457-B3856825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0"/>
            <a:ext cx="210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>
            <a:extLst>
              <a:ext uri="{FF2B5EF4-FFF2-40B4-BE49-F238E27FC236}">
                <a16:creationId xmlns:a16="http://schemas.microsoft.com/office/drawing/2014/main" id="{370A60CC-B6AF-4CA9-901F-7CCC3951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038600"/>
            <a:ext cx="41687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3EE2C02B-DB10-47E7-A4E4-34A73348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3124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>
            <a:extLst>
              <a:ext uri="{FF2B5EF4-FFF2-40B4-BE49-F238E27FC236}">
                <a16:creationId xmlns:a16="http://schemas.microsoft.com/office/drawing/2014/main" id="{53832EB2-C9DE-4C84-8C9F-F26EDEE29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/>
              <a:t>2. Healing by Second Intention (secondary union):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6B457D8-B510-481A-928B-D6CD2C91E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6400800" cy="586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dirty="0"/>
              <a:t>Begins within 24 hours of injury: 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1- Infl. &amp; granulation T. 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2-Emigration of </a:t>
            </a:r>
            <a:r>
              <a:rPr lang="en-US" altLang="en-US" sz="3200" u="sng" dirty="0"/>
              <a:t>fibroblasts.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3- Induction of: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/>
              <a:t>Fibroblast proliferation.	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/>
              <a:t>Endothelial cell proliferation</a:t>
            </a:r>
          </a:p>
          <a:p>
            <a:pPr algn="ctr" eaLnBrk="1" hangingPunct="1">
              <a:buFontTx/>
              <a:buNone/>
            </a:pPr>
            <a:r>
              <a:rPr lang="en-US" altLang="en-US" sz="3200" dirty="0"/>
              <a:t>	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B38E-3551-4D1A-8D2B-CE5329DC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7C3CC629-7958-4147-896C-59BA315374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038" y="0"/>
            <a:ext cx="9236076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3BAB33A-95C0-4A0A-B523-0600C12D3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/>
              <a:t>Wound healing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7A28884-0C2B-4203-B052-34FDBD5D6A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Healing process involve: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(1) Inflammation.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(2) Granulation T. formation.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(3) ECM deposition.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(4) Remodeling.</a:t>
            </a: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61C19741-EFF4-46F6-A3DC-1F7A548F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9012"/>
            <a:ext cx="4495800" cy="39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8F95C7E8-5FEE-4508-B82A-4BC842C5D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0"/>
            <a:ext cx="86106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/>
              <a:t>3</a:t>
            </a:r>
            <a:r>
              <a:rPr lang="en-US" altLang="en-US" sz="4000" baseline="30000" dirty="0"/>
              <a:t>rd</a:t>
            </a:r>
            <a:r>
              <a:rPr lang="en-US" altLang="en-US" sz="4000" dirty="0"/>
              <a:t>  – 5</a:t>
            </a:r>
            <a:r>
              <a:rPr lang="en-US" altLang="en-US" sz="4000" baseline="30000" dirty="0"/>
              <a:t>th</a:t>
            </a:r>
            <a:r>
              <a:rPr lang="en-US" altLang="en-US" sz="4000" dirty="0"/>
              <a:t>  days: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 Granulation tissue &amp; scar formation: include: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u="sng" dirty="0"/>
              <a:t>Angiogenesis:</a:t>
            </a:r>
            <a:r>
              <a:rPr lang="en-US" altLang="en-US" sz="3200" dirty="0"/>
              <a:t> </a:t>
            </a:r>
            <a:r>
              <a:rPr lang="en-US" altLang="en-US" sz="2800" dirty="0"/>
              <a:t>Formation of new blood vessels   </a:t>
            </a:r>
            <a:endParaRPr lang="en-US" altLang="en-US" sz="20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u="sng" dirty="0"/>
              <a:t>Scar formation</a:t>
            </a:r>
            <a:r>
              <a:rPr lang="en-US" altLang="en-US" sz="3200" dirty="0"/>
              <a:t>: </a:t>
            </a:r>
            <a:r>
              <a:rPr lang="en-US" altLang="en-US" sz="2800" dirty="0"/>
              <a:t>Migration &amp; proliferation of fibroblasts with  deposition of ECM.</a:t>
            </a:r>
            <a:endParaRPr lang="en-US" altLang="en-US" sz="20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u="sng" dirty="0"/>
              <a:t>Remodeling</a:t>
            </a:r>
            <a:r>
              <a:rPr lang="en-US" altLang="en-US" sz="3200" dirty="0"/>
              <a:t>: </a:t>
            </a:r>
            <a:r>
              <a:rPr lang="en-US" altLang="en-US" sz="2800" dirty="0"/>
              <a:t>Maturation &amp; re-organization of fibrous tissue.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u="sng" dirty="0"/>
              <a:t>Wound </a:t>
            </a:r>
            <a:r>
              <a:rPr lang="en-US" altLang="en-US" sz="3200" u="sng" dirty="0" err="1"/>
              <a:t>contraction:</a:t>
            </a:r>
            <a:r>
              <a:rPr lang="en-US" altLang="en-US" sz="3200" dirty="0" err="1"/>
              <a:t>Reduction</a:t>
            </a:r>
            <a:r>
              <a:rPr lang="en-US" altLang="en-US" sz="3200" dirty="0"/>
              <a:t> of wound size by the action of myofibroblast.</a:t>
            </a:r>
            <a:endParaRPr lang="en-US" altLang="en-US" sz="3200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8514741-2EA6-445D-85DD-C116ECB1F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/>
              <a:t>1- Angiogenesis or </a:t>
            </a:r>
            <a:r>
              <a:rPr lang="en-US" sz="4000" b="1" dirty="0" err="1"/>
              <a:t>neovascularization</a:t>
            </a:r>
            <a:r>
              <a:rPr lang="en-US" sz="4000" b="1" dirty="0"/>
              <a:t>: </a:t>
            </a:r>
            <a:br>
              <a:rPr lang="en-US" sz="4000" b="1" dirty="0"/>
            </a:br>
            <a:r>
              <a:rPr lang="en-US" sz="4000" b="1" dirty="0"/>
              <a:t>     Formation of new blood vessels:</a:t>
            </a:r>
            <a:endParaRPr lang="en-US" sz="400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1AB2577-4E9C-42D4-B0EF-9881E32032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/>
          </a:bodyPr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Source: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1. </a:t>
            </a:r>
            <a:r>
              <a:rPr lang="en-US" altLang="en-US" sz="3200" u="sng" dirty="0"/>
              <a:t>Bone marrow </a:t>
            </a:r>
            <a:r>
              <a:rPr lang="en-US" altLang="en-US" sz="3200" dirty="0"/>
              <a:t>send endothelial precursor cells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    migrate to areas of injury → Angiogenesis.</a:t>
            </a:r>
            <a:r>
              <a:rPr lang="en-US" altLang="en-US" sz="3200" u="sng" dirty="0"/>
              <a:t>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en-US" altLang="en-US" sz="3200" dirty="0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2- </a:t>
            </a:r>
            <a:r>
              <a:rPr lang="en-US" altLang="en-US" sz="3200" u="sng" dirty="0"/>
              <a:t>Preexisting vessels</a:t>
            </a:r>
            <a:r>
              <a:rPr lang="en-US" altLang="en-US" sz="3200" dirty="0"/>
              <a:t> send out </a:t>
            </a:r>
            <a:r>
              <a:rPr lang="en-US" altLang="en-US" sz="3200" u="sng" dirty="0"/>
              <a:t>capillary sprouts </a:t>
            </a:r>
            <a:endParaRPr lang="en-US" altLang="en-US" sz="3200" dirty="0"/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    producing new vessels.</a:t>
            </a:r>
            <a:endParaRPr lang="en-US" altLang="en-US" sz="3200" u="sng" dirty="0"/>
          </a:p>
          <a:p>
            <a:pPr marL="609600" indent="-609600" eaLnBrk="1" hangingPunct="1">
              <a:buFontTx/>
              <a:buNone/>
            </a:pPr>
            <a:endParaRPr lang="en-US" altLang="en-US" sz="3200" u="sng" dirty="0"/>
          </a:p>
          <a:p>
            <a:pPr marL="609600" indent="-609600" eaLnBrk="1" hangingPunct="1">
              <a:buFontTx/>
              <a:buNone/>
            </a:pPr>
            <a:r>
              <a:rPr lang="en-US" altLang="en-US" sz="3200" dirty="0"/>
              <a:t>Angiogenesis is induced by </a:t>
            </a:r>
            <a:r>
              <a:rPr lang="en-US" altLang="en-US" sz="3200" b="1" dirty="0"/>
              <a:t>Growth factors</a:t>
            </a:r>
            <a:r>
              <a:rPr lang="en-US" altLang="en-US" sz="3200" dirty="0"/>
              <a:t>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3200" dirty="0"/>
              <a:t>1-Vascular endothelial growth factor: VEGF.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3200" dirty="0"/>
              <a:t>2-Fibroblast growth factor: FGF.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8" descr="Click to view full size">
            <a:hlinkClick r:id="rId2" action="ppaction://hlinkfile"/>
            <a:extLst>
              <a:ext uri="{FF2B5EF4-FFF2-40B4-BE49-F238E27FC236}">
                <a16:creationId xmlns:a16="http://schemas.microsoft.com/office/drawing/2014/main" id="{9903EFCE-7430-44BF-AD1E-7DC897FDA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0429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F09115C3-DAFD-4CF5-9CE6-D5FB96D9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4" descr="Click to view full size">
            <a:hlinkClick r:id="rId2" action="ppaction://hlinkfile"/>
            <a:extLst>
              <a:ext uri="{FF2B5EF4-FFF2-40B4-BE49-F238E27FC236}">
                <a16:creationId xmlns:a16="http://schemas.microsoft.com/office/drawing/2014/main" id="{409E31E5-0AC0-4980-8478-F2FA1C943C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7596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25605" name="Rectangle 9">
            <a:extLst>
              <a:ext uri="{FF2B5EF4-FFF2-40B4-BE49-F238E27FC236}">
                <a16:creationId xmlns:a16="http://schemas.microsoft.com/office/drawing/2014/main" id="{272C9CBF-2E09-4A63-8E1B-CE2B332F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42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25606" name="Rectangle 10">
            <a:extLst>
              <a:ext uri="{FF2B5EF4-FFF2-40B4-BE49-F238E27FC236}">
                <a16:creationId xmlns:a16="http://schemas.microsoft.com/office/drawing/2014/main" id="{92F2CE97-97B5-4496-9A4B-447B7493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38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25607" name="Rectangle 11">
            <a:extLst>
              <a:ext uri="{FF2B5EF4-FFF2-40B4-BE49-F238E27FC236}">
                <a16:creationId xmlns:a16="http://schemas.microsoft.com/office/drawing/2014/main" id="{DB47B2E7-EFE8-45E4-A240-53E77F51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96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2AE74F-0BAC-46EA-8B98-C1841BBF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"/>
            <a:ext cx="9144000" cy="73818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/>
              <a:t>Angiogenesis or  neovascularization</a:t>
            </a:r>
            <a:endParaRPr lang="ar-JO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>
            <a:extLst>
              <a:ext uri="{FF2B5EF4-FFF2-40B4-BE49-F238E27FC236}">
                <a16:creationId xmlns:a16="http://schemas.microsoft.com/office/drawing/2014/main" id="{53009AFD-B53C-419F-98E9-FF8DCE26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>
            <a:extLst>
              <a:ext uri="{FF2B5EF4-FFF2-40B4-BE49-F238E27FC236}">
                <a16:creationId xmlns:a16="http://schemas.microsoft.com/office/drawing/2014/main" id="{AF0E3E4D-62A1-4DED-A43E-D9A89AA83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/>
              <a:t>2. Scar formation:</a:t>
            </a:r>
            <a:endParaRPr lang="en-US" sz="4000" b="1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22AE905-55FB-4E27-A2AB-500B48D739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b="1" dirty="0"/>
              <a:t>A. Migration &amp; proliferation of fibroblasts: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dirty="0"/>
              <a:t> Recruitment &amp; stimulation of fibroblasts by growth factors.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US" sz="3200" dirty="0"/>
              <a:t> Dominant leukocyte is </a:t>
            </a:r>
            <a:r>
              <a:rPr lang="en-US" sz="3200" u="sng" dirty="0"/>
              <a:t>Macrophage: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b="1" dirty="0"/>
              <a:t>Function: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200" dirty="0"/>
              <a:t>Clearing extracellular debris &amp; fibrin.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200" dirty="0"/>
              <a:t>Elaborate mediators that induce fibroblast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dirty="0"/>
              <a:t>        proliferation &amp; ECM production.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32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dirty="0"/>
              <a:t>Other leukocytes: Mast cells &amp; lymphocytes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dirty="0"/>
              <a:t>contribute to fibroblast proliferation &amp; activation.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57B14B3B-667F-416B-BDEF-8CFCBEC4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98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B7BFDDA2-D974-45FF-BE3C-0940DFDA69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139032"/>
            <a:ext cx="7886700" cy="2823368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u="sng" dirty="0"/>
              <a:t>B: Deposition of ECM by fibroblast: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With progress of healing there is: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Decrease number of proliferating fibroblasts.</a:t>
            </a:r>
          </a:p>
          <a:p>
            <a:pPr marL="0" indent="0">
              <a:buNone/>
            </a:pPr>
            <a:r>
              <a:rPr lang="en-US" altLang="en-US" sz="3200" dirty="0"/>
              <a:t>Fibroblasts → </a:t>
            </a:r>
            <a:r>
              <a:rPr lang="en-US" altLang="en-US" sz="3200" u="sng" dirty="0"/>
              <a:t>Synthetic</a:t>
            </a:r>
            <a:r>
              <a:rPr lang="en-US" altLang="en-US" sz="3200" dirty="0"/>
              <a:t> phenotype → Increase deposition of ECM.    </a:t>
            </a:r>
          </a:p>
        </p:txBody>
      </p:sp>
      <p:pic>
        <p:nvPicPr>
          <p:cNvPr id="27653" name="Picture 2">
            <a:extLst>
              <a:ext uri="{FF2B5EF4-FFF2-40B4-BE49-F238E27FC236}">
                <a16:creationId xmlns:a16="http://schemas.microsoft.com/office/drawing/2014/main" id="{95DD7870-08FC-4ED1-A79A-D9C51A7D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16" y="3619498"/>
            <a:ext cx="4984968" cy="308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E341070-39B8-45FE-AC8E-2158BC984F86}"/>
              </a:ext>
            </a:extLst>
          </p:cNvPr>
          <p:cNvSpPr txBox="1">
            <a:spLocks noChangeArrowheads="1"/>
          </p:cNvSpPr>
          <p:nvPr/>
        </p:nvSpPr>
        <p:spPr>
          <a:xfrm>
            <a:off x="-76200" y="149226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/>
              <a:t>2. Scar formation: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6088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ABFD91E-0B39-4FF9-98AB-AEFFE74B8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1" dirty="0"/>
              <a:t>Structure of Scar: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12CD1FF-4444-40A8-921A-6F14B00849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981075"/>
            <a:ext cx="83820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u="sng" dirty="0"/>
              <a:t>Firstly scar is formed of vascular T contain:</a:t>
            </a:r>
            <a:r>
              <a:rPr lang="en-US" altLang="en-US" sz="3600" dirty="0"/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200" dirty="0"/>
              <a:t>- Inactive, spindle-shaped fibroblasts.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200" dirty="0"/>
              <a:t>- Dense collagen.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200" dirty="0"/>
              <a:t>- Fragments of elastic tissue &amp; other ECM components. </a:t>
            </a:r>
          </a:p>
          <a:p>
            <a:pPr eaLnBrk="1" hangingPunct="1">
              <a:buFontTx/>
              <a:buNone/>
            </a:pPr>
            <a:r>
              <a:rPr lang="en-US" altLang="en-US" sz="3600" u="sng" dirty="0"/>
              <a:t>Mature scar: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200" dirty="0"/>
              <a:t>- Vascular regression: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200" dirty="0"/>
              <a:t>- Pale avascular scar.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200" dirty="0"/>
              <a:t>- (Blanching)</a:t>
            </a:r>
          </a:p>
        </p:txBody>
      </p:sp>
      <p:pic>
        <p:nvPicPr>
          <p:cNvPr id="28676" name="Picture 6">
            <a:extLst>
              <a:ext uri="{FF2B5EF4-FFF2-40B4-BE49-F238E27FC236}">
                <a16:creationId xmlns:a16="http://schemas.microsoft.com/office/drawing/2014/main" id="{71A10758-1DCD-4534-B94F-26F0451E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581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Curved Down Arrow 6">
            <a:extLst>
              <a:ext uri="{FF2B5EF4-FFF2-40B4-BE49-F238E27FC236}">
                <a16:creationId xmlns:a16="http://schemas.microsoft.com/office/drawing/2014/main" id="{18A1B1FE-B23E-404C-B52C-221F651D42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61643" y="4521994"/>
            <a:ext cx="893763" cy="730250"/>
          </a:xfrm>
          <a:prstGeom prst="curvedDownArrow">
            <a:avLst>
              <a:gd name="adj1" fmla="val 25056"/>
              <a:gd name="adj2" fmla="val 50124"/>
              <a:gd name="adj3" fmla="val 25000"/>
            </a:avLst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BA3EA12-5F03-44B4-8EEE-6258EC17B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/>
              <a:t>3- Remodeling: </a:t>
            </a:r>
            <a:br>
              <a:rPr lang="en-US" sz="3600" b="1" dirty="0"/>
            </a:br>
            <a:r>
              <a:rPr lang="en-US" sz="4000" b="1" dirty="0"/>
              <a:t>Maturation &amp; reorganization of fibrous tissue.</a:t>
            </a:r>
            <a:endParaRPr lang="en-US" sz="4400" b="1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5377713-E784-47D6-8309-7848CD7E44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5562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200" dirty="0"/>
              <a:t>To get Remodeling of scar:</a:t>
            </a:r>
          </a:p>
          <a:p>
            <a:pPr algn="ctr" eaLnBrk="1" hangingPunct="1">
              <a:buFontTx/>
              <a:buNone/>
            </a:pPr>
            <a:r>
              <a:rPr lang="en-US" altLang="en-US" sz="3200" dirty="0"/>
              <a:t>		ECM Synthesis   =   ECM Degradation. </a:t>
            </a:r>
          </a:p>
          <a:p>
            <a:pPr eaLnBrk="1" hangingPunct="1">
              <a:buFontTx/>
              <a:buNone/>
            </a:pPr>
            <a:r>
              <a:rPr lang="en-US" altLang="en-US" sz="3200" b="1" dirty="0"/>
              <a:t>Degradation of ECM need:</a:t>
            </a:r>
          </a:p>
          <a:p>
            <a:r>
              <a:rPr lang="en-US" altLang="en-US" sz="3200" dirty="0"/>
              <a:t>Metalloproteinases (MMPs). </a:t>
            </a:r>
          </a:p>
          <a:p>
            <a:pPr eaLnBrk="1" hangingPunct="1">
              <a:buFontTx/>
              <a:buNone/>
            </a:pPr>
            <a:r>
              <a:rPr lang="en-US" altLang="en-US" sz="3200" b="1" dirty="0"/>
              <a:t>Produced by: </a:t>
            </a:r>
          </a:p>
          <a:p>
            <a:r>
              <a:rPr lang="en-US" altLang="en-US" sz="3200" dirty="0"/>
              <a:t>Fibroblasts, Macrophages, Neutrophils, Synovial  cells &amp; Epithelial cells.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EB71F0-2B09-401B-89E0-A44F9AED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150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/>
              <a:t>4.Wound contraction:</a:t>
            </a:r>
            <a:endParaRPr lang="ar-JO" sz="4400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FC4FABA-C1E3-4948-9E5B-F54859086AA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5791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dirty="0"/>
              <a:t>1. Occurs within 6 weeks.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2. Reduced large skin defect 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into 5-10% of their original size. </a:t>
            </a:r>
          </a:p>
          <a:p>
            <a:pPr eaLnBrk="1" hangingPunct="1">
              <a:buFontTx/>
              <a:buNone/>
            </a:pPr>
            <a:endParaRPr lang="en-US" altLang="en-US" sz="3200" dirty="0"/>
          </a:p>
          <a:p>
            <a:pPr eaLnBrk="1" hangingPunct="1">
              <a:buFontTx/>
              <a:buNone/>
            </a:pPr>
            <a:r>
              <a:rPr lang="en-US" altLang="en-US" sz="3200" dirty="0"/>
              <a:t>Occur by: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 </a:t>
            </a:r>
            <a:r>
              <a:rPr lang="en-US" altLang="en-US" sz="3200" b="1" dirty="0"/>
              <a:t>Myo-fibroblast: </a:t>
            </a:r>
            <a:r>
              <a:rPr lang="en-US" altLang="en-US" b="1" dirty="0"/>
              <a:t>	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 </a:t>
            </a:r>
            <a:r>
              <a:rPr lang="en-US" altLang="en-US" sz="3200" dirty="0"/>
              <a:t>Modified fibroblasts have ultrastructural &amp; functional features of contractile smooth muscle cells.</a:t>
            </a: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id="{36024416-595A-4E7C-BB1E-840AA31448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0"/>
            <a:ext cx="3429000" cy="3581400"/>
          </a:xfrm>
          <a:noFill/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5E8B92C6-5F86-4F6B-A326-02DFDB25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>
            <a:extLst>
              <a:ext uri="{FF2B5EF4-FFF2-40B4-BE49-F238E27FC236}">
                <a16:creationId xmlns:a16="http://schemas.microsoft.com/office/drawing/2014/main" id="{4C086D81-C9E9-4121-B259-EB4AC3F8CF7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DC97-BBE4-4147-A30D-524FFDD4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E560650D-AA34-4CAE-A70A-60321C730E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JO" altLang="en-US"/>
          </a:p>
        </p:txBody>
      </p:sp>
      <p:sp>
        <p:nvSpPr>
          <p:cNvPr id="32772" name="Content Placeholder 3">
            <a:extLst>
              <a:ext uri="{FF2B5EF4-FFF2-40B4-BE49-F238E27FC236}">
                <a16:creationId xmlns:a16="http://schemas.microsoft.com/office/drawing/2014/main" id="{7FA6211E-D8EF-44DF-A46B-3640EC101C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 altLang="en-US"/>
          </a:p>
        </p:txBody>
      </p:sp>
      <p:pic>
        <p:nvPicPr>
          <p:cNvPr id="32773" name="Picture 2">
            <a:extLst>
              <a:ext uri="{FF2B5EF4-FFF2-40B4-BE49-F238E27FC236}">
                <a16:creationId xmlns:a16="http://schemas.microsoft.com/office/drawing/2014/main" id="{223404FB-5D42-400C-843B-59257109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ADCE-A59D-4C4D-8413-39DEA17D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/>
              <a:t>Granulation tissue:</a:t>
            </a:r>
            <a:r>
              <a:rPr lang="en-US" sz="3200" b="1" dirty="0"/>
              <a:t> </a:t>
            </a:r>
            <a:r>
              <a:rPr lang="en-US" sz="3200" i="1" dirty="0"/>
              <a:t>Special type of tissue that is characteristic of healing process. The term granulation tissue derives from: </a:t>
            </a:r>
            <a:r>
              <a:rPr lang="en-US" sz="3600" i="1" dirty="0"/>
              <a:t>Pink to red, soft, granular gross appearance</a:t>
            </a:r>
            <a:r>
              <a:rPr lang="en-US" sz="3600" dirty="0"/>
              <a:t>.</a:t>
            </a:r>
            <a:endParaRPr lang="ar-JO" dirty="0"/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898AFB11-7B30-4714-80FF-02D0068BE6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4953000" cy="4800600"/>
          </a:xfrm>
          <a:noFill/>
        </p:spPr>
      </p:pic>
      <p:pic>
        <p:nvPicPr>
          <p:cNvPr id="5124" name="Picture 7">
            <a:extLst>
              <a:ext uri="{FF2B5EF4-FFF2-40B4-BE49-F238E27FC236}">
                <a16:creationId xmlns:a16="http://schemas.microsoft.com/office/drawing/2014/main" id="{4C1CF1B9-0BF6-4576-A9A7-E66270C7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419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0E2BC91-8144-4C5E-92AC-247D63042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/>
              <a:t>Differences between primary &amp; Secondary healing: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399554F-B998-4099-AC50-4C06F52EDD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0" y="1524000"/>
            <a:ext cx="81153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9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/>
              <a:t>In Secondary Healing: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1- Larger clot.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2- More inflammation (Large tissue defects).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3- Larger amounts of granulation tissue.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4- A greater mass of scar tissue.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5- More chance for secondary infection.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D663D4F8-F5F7-40F8-81EC-CA73BC1C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FD3D143-2359-447E-B42B-7CD7A6360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/>
              <a:t>Types of repair according to the type of the tissue: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2C84D49-13A0-42A6-BDC5-C714E2965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46482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lphaUcPeriod"/>
            </a:pPr>
            <a:r>
              <a:rPr lang="en-US" altLang="en-US" sz="3200" dirty="0"/>
              <a:t>Regeneration:</a:t>
            </a:r>
          </a:p>
          <a:p>
            <a:pPr eaLnBrk="1" hangingPunct="1">
              <a:buFontTx/>
              <a:buNone/>
            </a:pPr>
            <a:r>
              <a:rPr lang="en-US" altLang="en-US" sz="3200" b="1" dirty="0"/>
              <a:t>Labile tissues: </a:t>
            </a:r>
            <a:r>
              <a:rPr lang="en-US" altLang="en-US" sz="3200" dirty="0"/>
              <a:t>(B. M., GIT epithelium &amp; skin)	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dirty="0"/>
              <a:t>Damage of </a:t>
            </a:r>
            <a:r>
              <a:rPr lang="en-US" altLang="en-US" sz="3200" u="sng" dirty="0"/>
              <a:t>epithelia.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dirty="0"/>
              <a:t>Loss of </a:t>
            </a:r>
            <a:r>
              <a:rPr lang="en-US" altLang="en-US" sz="3200" u="sng" dirty="0"/>
              <a:t>blood cells.</a:t>
            </a:r>
            <a:r>
              <a:rPr lang="en-US" altLang="en-US" sz="3200" dirty="0"/>
              <a:t>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dirty="0"/>
              <a:t>Healing by: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Proliferation &amp; differentiation of </a:t>
            </a:r>
            <a:r>
              <a:rPr lang="en-US" altLang="en-US" sz="3200" u="sng" dirty="0"/>
              <a:t>stem cells 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present in epithelium &amp; bone marrow.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A067799-99E4-4E17-8A9E-DA5009074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4000" b="1" dirty="0"/>
              <a:t>Stable cell: (Parenchymal organs): </a:t>
            </a:r>
            <a:br>
              <a:rPr lang="en-US" sz="4000" b="1" dirty="0"/>
            </a:br>
            <a:r>
              <a:rPr lang="en-US" sz="4000" b="1" dirty="0"/>
              <a:t>Repair by regeneration is:</a:t>
            </a:r>
            <a:endParaRPr lang="en-US" sz="3200" b="1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E20532E-F4A0-4F0D-A3DA-3DE11312E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524000"/>
            <a:ext cx="861060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 Limited process.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Pancreas, adrenal, thyroid, &amp; lung tissues have some regenerative capacity.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Except the liver:</a:t>
            </a:r>
          </a:p>
          <a:p>
            <a:pPr marL="0" indent="0">
              <a:buNone/>
            </a:pPr>
            <a:r>
              <a:rPr lang="en-US" altLang="en-US" sz="3200" dirty="0"/>
              <a:t>If residual T. is structurally &amp; functionally intact: Partial surgical resection of liver → Regeneration occurs due to: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Compensatory hyperplasia.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 Extensive T. damage → Incomplete regeneration  &amp; scarring.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FEE59E43-977F-4024-AD53-ED040053F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228600"/>
            <a:ext cx="8305800" cy="64008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4000" dirty="0"/>
              <a:t>B- Repair by connective tissue: (Scar formation) </a:t>
            </a:r>
          </a:p>
          <a:p>
            <a:pPr algn="ctr" eaLnBrk="1" hangingPunct="1">
              <a:buFontTx/>
              <a:buNone/>
            </a:pPr>
            <a:endParaRPr lang="en-US" altLang="en-US" sz="800" dirty="0"/>
          </a:p>
          <a:p>
            <a:pPr eaLnBrk="1" hangingPunct="1">
              <a:buFontTx/>
              <a:buNone/>
            </a:pPr>
            <a:r>
              <a:rPr lang="en-US" altLang="en-US" sz="3600" dirty="0"/>
              <a:t>Occurs when there are:-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3200" dirty="0"/>
              <a:t>Injury to nondividing cells.</a:t>
            </a:r>
          </a:p>
          <a:p>
            <a:pPr eaLnBrk="1" hangingPunct="1">
              <a:spcAft>
                <a:spcPts val="1200"/>
              </a:spcAft>
              <a:buFontTx/>
              <a:buNone/>
            </a:pPr>
            <a:r>
              <a:rPr lang="en-US" altLang="en-US" sz="3200" dirty="0"/>
              <a:t>            (Permanent cells)</a:t>
            </a:r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n-US" altLang="en-US" sz="3200" dirty="0"/>
              <a:t>Severe or chronic  damage to:     </a:t>
            </a:r>
          </a:p>
          <a:p>
            <a:pPr lvl="1"/>
            <a:r>
              <a:rPr lang="en-US" altLang="en-US" sz="3200" dirty="0"/>
              <a:t> Parenchymal cells</a:t>
            </a:r>
          </a:p>
          <a:p>
            <a:pPr lvl="1"/>
            <a:r>
              <a:rPr lang="en-US" altLang="en-US" sz="3200" dirty="0"/>
              <a:t> Epithelium</a:t>
            </a:r>
          </a:p>
          <a:p>
            <a:pPr lvl="1"/>
            <a:r>
              <a:rPr lang="en-US" altLang="en-US" sz="3600" dirty="0"/>
              <a:t> Stromal framework.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7363B42-53FD-4D43-8165-3B8150390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"/>
            <a:ext cx="78867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/>
              <a:t>Nervous System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3F34A4D-6C2D-488E-A579-A2F87FCB2B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066801"/>
            <a:ext cx="8286750" cy="525779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3200" dirty="0"/>
              <a:t>Mature neurons are permanent cells.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3200" dirty="0"/>
              <a:t>Damage to brain or spinal cord → Gliosis.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3200" dirty="0"/>
              <a:t>Gliosis: </a:t>
            </a:r>
            <a:r>
              <a:rPr lang="en-US" altLang="en-US" sz="2800" dirty="0"/>
              <a:t>Proliferation or hypertrophy  of glial cells, lead to permanent scar formation.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3200" dirty="0"/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3200" dirty="0"/>
              <a:t>In spinal cord injuries: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3200" dirty="0"/>
              <a:t>Axonal regeneration can be seen up to 2 weeks 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altLang="en-US" sz="3200" dirty="0"/>
              <a:t>Neurons in peripheral N.S. can regenerate their axon 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3200" dirty="0"/>
              <a:t>Cut of peripheral nerve may result in complete functional recovery if there is perfect alignment.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AC10-7C81-4EBF-9B4F-6A629CAD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Thank you</a:t>
            </a:r>
            <a:endParaRPr lang="ar-JO" dirty="0"/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61634B6E-8E60-402C-9038-E47E665F79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9940" name="Rectangle 4">
            <a:extLst>
              <a:ext uri="{FF2B5EF4-FFF2-40B4-BE49-F238E27FC236}">
                <a16:creationId xmlns:a16="http://schemas.microsoft.com/office/drawing/2014/main" id="{EDC6DDD9-903A-4299-8DB8-46F4DC07B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  <a:p>
            <a:pPr eaLnBrk="1" hangingPunct="1"/>
            <a:endParaRPr lang="en-US" alt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7157D1DB-EDC7-4FF9-8B46-5B7112DC9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372600" cy="266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/>
              <a:t> Histologic appearance of granulation tissue: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1. Proliferating fibroblasts.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2. New capillaries. (Angiogenesis)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3. Inflammatory cells in a loose extracellular matrix. </a:t>
            </a:r>
          </a:p>
          <a:p>
            <a:endParaRPr lang="ar-JO" altLang="en-US" sz="3200" dirty="0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46CEFD01-98D7-4188-B8A6-262DEED6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41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>
            <a:extLst>
              <a:ext uri="{FF2B5EF4-FFF2-40B4-BE49-F238E27FC236}">
                <a16:creationId xmlns:a16="http://schemas.microsoft.com/office/drawing/2014/main" id="{FE1D9CB3-3290-4194-8DF4-9CE198FB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72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7C31C93-35C6-450E-907D-05F606B35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/>
              <a:t>Wound healing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4316186-79D2-4130-99D4-4441DE8605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525000" cy="5410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/>
              <a:t>Healing of any wound occur by two type of repair: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1. First Intention (primary union).</a:t>
            </a: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FFFF00"/>
              </a:solidFill>
            </a:endParaRP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en-US" sz="3200" dirty="0"/>
              <a:t>2. Second Intention (secondary union).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ECD0F89-8244-4897-9818-425DB67E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30A3BFE2-83FC-4894-97EB-F0DE6DAA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97425"/>
            <a:ext cx="23622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C3A4FBD-E868-4C3E-97E0-08F41092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E51B5A6E-E67F-439A-8C9D-C26BAAD1C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211296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C3EC44D-A091-4631-9F00-781B05E7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B64FA800-9FAF-4822-9FD4-7AD1F0E2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5DA457CD-67B5-47EA-A61E-F392E8ED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1CDCDB9E-5ACD-4BBE-B8AF-6BE63D39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600"/>
            <a:ext cx="2251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09B5538-24C1-4504-9BC7-0A0FF6D06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7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/>
              <a:t>1. Healing by First Intention (primary union):</a:t>
            </a:r>
            <a:endParaRPr lang="en-US" sz="3600" b="1" u="sng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6BB7B16-EE4E-4FF7-B59F-227A62F14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" y="1219200"/>
            <a:ext cx="9029696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/>
              <a:t>Occurs with: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1- </a:t>
            </a:r>
            <a:r>
              <a:rPr lang="en-US" altLang="en-US" sz="3200" u="sng" dirty="0"/>
              <a:t>Clean, uninfected small </a:t>
            </a:r>
            <a:r>
              <a:rPr lang="en-US" altLang="en-US" sz="3200" dirty="0"/>
              <a:t>wound.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2- </a:t>
            </a:r>
            <a:r>
              <a:rPr lang="en-US" altLang="en-US" sz="3200" u="sng" dirty="0"/>
              <a:t>Surgical incision </a:t>
            </a:r>
            <a:r>
              <a:rPr lang="en-US" altLang="en-US" sz="3200" dirty="0"/>
              <a:t>approximated by surgical suture.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200" u="sng" dirty="0"/>
          </a:p>
          <a:p>
            <a:pPr marL="0" indent="0" algn="ctr">
              <a:buNone/>
            </a:pPr>
            <a:r>
              <a:rPr lang="en-US" altLang="en-US" sz="2800" dirty="0"/>
              <a:t>Focal disruption of epithelial basement membrane continuity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000" dirty="0"/>
              <a:t>+  </a:t>
            </a:r>
          </a:p>
          <a:p>
            <a:pPr marL="0" indent="0" algn="ctr">
              <a:buNone/>
            </a:pPr>
            <a:r>
              <a:rPr lang="en-US" altLang="en-US" sz="2800" dirty="0"/>
              <a:t>Death of few epithelial &amp; connective tissue cells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en-US" altLang="en-US" sz="3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1- Epithelial regeneration &gt; fibrosis.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2- Very small scar.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3. Minimal wound contraction.</a:t>
            </a: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0F38DE2C-6ED5-4975-9E25-CC8524B4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35575"/>
            <a:ext cx="16764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A377C01-469F-4AC2-B122-A3970E431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/>
              <a:t>Steps of primary union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EBB8AEE-5F2F-4AED-8E99-AF625900DB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47750"/>
            <a:ext cx="6096000" cy="5715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en-US" sz="900" dirty="0"/>
          </a:p>
          <a:p>
            <a:pPr marL="609600" indent="-609600" eaLnBrk="1" hangingPunct="1">
              <a:buFontTx/>
              <a:buNone/>
            </a:pPr>
            <a:r>
              <a:rPr lang="en-US" altLang="en-US" sz="3600" dirty="0"/>
              <a:t>First step: Blood clot formation:</a:t>
            </a:r>
          </a:p>
          <a:p>
            <a:pPr marL="609600" indent="-609600" eaLnBrk="1" hangingPunct="1">
              <a:buFontTx/>
              <a:buNone/>
            </a:pPr>
            <a:endParaRPr lang="en-US" altLang="en-US" sz="3600" dirty="0"/>
          </a:p>
          <a:p>
            <a:pPr marL="609600" indent="-609600" algn="ctr" eaLnBrk="1" hangingPunct="1">
              <a:buFontTx/>
              <a:buNone/>
            </a:pPr>
            <a:r>
              <a:rPr lang="en-US" altLang="en-US" sz="3200" dirty="0"/>
              <a:t>Incision space is filled with fibrin clotted blood.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 sz="3200" dirty="0"/>
              <a:t>Then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 sz="3200" dirty="0"/>
              <a:t>Rapidly invaded by granulation T.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 sz="3200" dirty="0"/>
              <a:t>Then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 sz="3200" dirty="0"/>
              <a:t>Covered by new epithelium. </a:t>
            </a:r>
          </a:p>
        </p:txBody>
      </p:sp>
      <p:pic>
        <p:nvPicPr>
          <p:cNvPr id="10246" name="Picture 5">
            <a:extLst>
              <a:ext uri="{FF2B5EF4-FFF2-40B4-BE49-F238E27FC236}">
                <a16:creationId xmlns:a16="http://schemas.microsoft.com/office/drawing/2014/main" id="{5A7A285B-5F3A-43AB-AF22-796312C6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3048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98695B9B-142A-46E9-93D2-A8F2D63E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+mj-lt"/>
                <a:cs typeface="+mj-cs"/>
              </a:rPr>
              <a:t>Within 24 hours:</a:t>
            </a:r>
            <a:r>
              <a:rPr lang="en-US" sz="4000" dirty="0">
                <a:latin typeface="+mj-lt"/>
                <a:cs typeface="+mj-cs"/>
              </a:rPr>
              <a:t> </a:t>
            </a:r>
          </a:p>
          <a:p>
            <a:pPr>
              <a:defRPr/>
            </a:pPr>
            <a:r>
              <a:rPr lang="en-US" sz="3600" b="1" dirty="0">
                <a:latin typeface="+mj-lt"/>
                <a:cs typeface="+mj-cs"/>
              </a:rPr>
              <a:t>Neutrophils:</a:t>
            </a:r>
            <a:r>
              <a:rPr lang="en-US" sz="3600" dirty="0">
                <a:latin typeface="+mj-lt"/>
                <a:cs typeface="+mj-cs"/>
              </a:rPr>
              <a:t> Migrate toward fibrin clot. </a:t>
            </a:r>
          </a:p>
          <a:p>
            <a:pPr>
              <a:defRPr/>
            </a:pPr>
            <a:r>
              <a:rPr lang="en-US" sz="3600" b="1" dirty="0">
                <a:latin typeface="+mj-lt"/>
                <a:cs typeface="+mj-cs"/>
              </a:rPr>
              <a:t>Basal cells: </a:t>
            </a:r>
            <a:r>
              <a:rPr lang="en-US" sz="3600" dirty="0">
                <a:latin typeface="+mj-lt"/>
                <a:cs typeface="+mj-cs"/>
              </a:rPr>
              <a:t>Increased mitotic activity at the cut edge of epidermis</a:t>
            </a:r>
            <a:r>
              <a:rPr lang="en-US" sz="3600" dirty="0"/>
              <a:t>.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2C1F7458-7615-4142-BA3C-1480CAB1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41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0B155F93-8763-4214-B1E4-048885D8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64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6239EF8-2244-4EB0-B197-02BF2F6AD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dirty="0"/>
              <a:t>Steps of primary union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8F9AEBF9-A226-449E-9E0F-F51AECB3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295400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24 up to 48 hours:</a:t>
            </a:r>
          </a:p>
          <a:p>
            <a:pPr algn="ctr"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Epithelial cell migrate from both edges</a:t>
            </a:r>
          </a:p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proliferate along the dermis</a:t>
            </a:r>
          </a:p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</a:t>
            </a:r>
          </a:p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Depositing basement membrane components. </a:t>
            </a:r>
          </a:p>
          <a:p>
            <a:pPr algn="ctr"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meet in midline beneath the cut surface forming a thin but continuous epithelial layer.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3455</TotalTime>
  <Words>1028</Words>
  <Application>Microsoft Office PowerPoint</Application>
  <PresentationFormat>On-screen Show (4:3)</PresentationFormat>
  <Paragraphs>202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Wound healing</vt:lpstr>
      <vt:lpstr>Granulation tissue: Special type of tissue that is characteristic of healing process. The term granulation tissue derives from: Pink to red, soft, granular gross appearance.</vt:lpstr>
      <vt:lpstr>PowerPoint Presentation</vt:lpstr>
      <vt:lpstr>Wound healing</vt:lpstr>
      <vt:lpstr>1. Healing by First Intention (primary union):</vt:lpstr>
      <vt:lpstr>Steps of primary union</vt:lpstr>
      <vt:lpstr>PowerPoint Presentation</vt:lpstr>
      <vt:lpstr>Steps of primary union</vt:lpstr>
      <vt:lpstr>PowerPoint Presentation</vt:lpstr>
      <vt:lpstr>Steps of primary union</vt:lpstr>
      <vt:lpstr>PowerPoint Presentation</vt:lpstr>
      <vt:lpstr>Steps of primary union</vt:lpstr>
      <vt:lpstr>Steps of primary union</vt:lpstr>
      <vt:lpstr>Steps of primary union</vt:lpstr>
      <vt:lpstr>PowerPoint Presentation</vt:lpstr>
      <vt:lpstr>2. Healing by Second Intention:    (Secondary union):Occurs in:  </vt:lpstr>
      <vt:lpstr>2. Healing by Second Intention (secondary union):</vt:lpstr>
      <vt:lpstr>PowerPoint Presentation</vt:lpstr>
      <vt:lpstr>PowerPoint Presentation</vt:lpstr>
      <vt:lpstr>1- Angiogenesis or neovascularization:       Formation of new blood vessels:</vt:lpstr>
      <vt:lpstr>Angiogenesis or  neovascularization</vt:lpstr>
      <vt:lpstr>2. Scar formation:</vt:lpstr>
      <vt:lpstr>PowerPoint Presentation</vt:lpstr>
      <vt:lpstr>Structure of Scar:</vt:lpstr>
      <vt:lpstr>3- Remodeling:  Maturation &amp; reorganization of fibrous tissue.</vt:lpstr>
      <vt:lpstr>4.Wound contraction:</vt:lpstr>
      <vt:lpstr>PowerPoint Presentation</vt:lpstr>
      <vt:lpstr>PowerPoint Presentation</vt:lpstr>
      <vt:lpstr>Differences between primary &amp; Secondary healing: </vt:lpstr>
      <vt:lpstr>PowerPoint Presentation</vt:lpstr>
      <vt:lpstr>Types of repair according to the type of the tissue:</vt:lpstr>
      <vt:lpstr>Stable cell: (Parenchymal organs):  Repair by regeneration is:</vt:lpstr>
      <vt:lpstr>PowerPoint Presentation</vt:lpstr>
      <vt:lpstr>Nervous System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</dc:creator>
  <cp:lastModifiedBy>mahmoud barakat</cp:lastModifiedBy>
  <cp:revision>429</cp:revision>
  <cp:lastPrinted>1601-01-01T00:00:00Z</cp:lastPrinted>
  <dcterms:created xsi:type="dcterms:W3CDTF">1601-01-01T00:00:00Z</dcterms:created>
  <dcterms:modified xsi:type="dcterms:W3CDTF">2019-10-24T14:37:31Z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