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6858000" cx="9144000"/>
  <p:notesSz cx="6858000" cy="9144000"/>
  <p:embeddedFontLst>
    <p:embeddedFont>
      <p:font typeface="Corbel"/>
      <p:regular r:id="rId49"/>
      <p:bold r:id="rId50"/>
      <p:italic r:id="rId51"/>
      <p:boldItalic r:id="rId52"/>
    </p:embeddedFont>
    <p:embeddedFont>
      <p:font typeface="Century Gothic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hR9584DDLghS3eZuzDQTWr80yl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BA14D0C-1530-4E04-B90C-E408E2AB0E61}">
  <a:tblStyle styleId="{0BA14D0C-1530-4E04-B90C-E408E2AB0E6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Corbel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orbel-italic.fntdata"/><Relationship Id="rId50" Type="http://schemas.openxmlformats.org/officeDocument/2006/relationships/font" Target="fonts/Corbel-bold.fntdata"/><Relationship Id="rId53" Type="http://schemas.openxmlformats.org/officeDocument/2006/relationships/font" Target="fonts/CenturyGothic-regular.fntdata"/><Relationship Id="rId52" Type="http://schemas.openxmlformats.org/officeDocument/2006/relationships/font" Target="fonts/Corbel-boldItalic.fntdata"/><Relationship Id="rId11" Type="http://schemas.openxmlformats.org/officeDocument/2006/relationships/slide" Target="slides/slide5.xml"/><Relationship Id="rId55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54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23:notes"/>
          <p:cNvSpPr/>
          <p:nvPr>
            <p:ph idx="2" type="sldImg"/>
          </p:nvPr>
        </p:nvSpPr>
        <p:spPr>
          <a:xfrm>
            <a:off x="1144588" y="685800"/>
            <a:ext cx="4570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23:notes"/>
          <p:cNvSpPr txBox="1"/>
          <p:nvPr>
            <p:ph idx="1" type="body"/>
          </p:nvPr>
        </p:nvSpPr>
        <p:spPr>
          <a:xfrm>
            <a:off x="686098" y="4343704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477ef280326a6e90_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477ef280326a6e90_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477ef280326a6e90_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477ef280326a6e90_39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477ef280326a6e90_39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477ef280326a6e90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77ef280326a6e90_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77ef280326a6e90_4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g477ef280326a6e90_45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700"/>
              </a:spcBef>
              <a:spcAft>
                <a:spcPts val="0"/>
              </a:spcAft>
              <a:buSzPts val="1710"/>
              <a:buChar char="●"/>
              <a:defRPr/>
            </a:lvl1pPr>
            <a:lvl2pPr indent="-331469" lvl="1" marL="914400" rtl="1" algn="r">
              <a:spcBef>
                <a:spcPts val="1200"/>
              </a:spcBef>
              <a:spcAft>
                <a:spcPts val="0"/>
              </a:spcAft>
              <a:buSzPts val="1620"/>
              <a:buChar char="○"/>
              <a:defRPr/>
            </a:lvl2pPr>
            <a:lvl3pPr indent="-342900" lvl="2" marL="13716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g477ef280326a6e90_45"/>
          <p:cNvSpPr txBox="1"/>
          <p:nvPr>
            <p:ph idx="10" type="dt"/>
          </p:nvPr>
        </p:nvSpPr>
        <p:spPr>
          <a:xfrm>
            <a:off x="64770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477ef280326a6e90_45"/>
          <p:cNvSpPr txBox="1"/>
          <p:nvPr>
            <p:ph idx="11" type="ftr"/>
          </p:nvPr>
        </p:nvSpPr>
        <p:spPr>
          <a:xfrm>
            <a:off x="914400" y="6416675"/>
            <a:ext cx="556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477ef280326a6e90_45"/>
          <p:cNvSpPr txBox="1"/>
          <p:nvPr>
            <p:ph idx="12" type="sldNum"/>
          </p:nvPr>
        </p:nvSpPr>
        <p:spPr>
          <a:xfrm>
            <a:off x="86106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77ef280326a6e90_51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g477ef280326a6e90_51"/>
          <p:cNvSpPr txBox="1"/>
          <p:nvPr>
            <p:ph idx="1" type="body"/>
          </p:nvPr>
        </p:nvSpPr>
        <p:spPr>
          <a:xfrm>
            <a:off x="464344" y="17705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rtl="1" algn="r">
              <a:spcBef>
                <a:spcPts val="700"/>
              </a:spcBef>
              <a:spcAft>
                <a:spcPts val="0"/>
              </a:spcAft>
              <a:buSzPts val="2660"/>
              <a:buChar char="●"/>
              <a:defRPr sz="2800"/>
            </a:lvl1pPr>
            <a:lvl2pPr indent="-365760" lvl="1" marL="914400" rtl="1" algn="r">
              <a:spcBef>
                <a:spcPts val="1200"/>
              </a:spcBef>
              <a:spcAft>
                <a:spcPts val="0"/>
              </a:spcAft>
              <a:buSzPts val="2160"/>
              <a:buChar char="○"/>
              <a:defRPr sz="2400"/>
            </a:lvl2pPr>
            <a:lvl3pPr indent="-355600" lvl="2" marL="1371600" rtl="1" algn="r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g477ef280326a6e90_51"/>
          <p:cNvSpPr txBox="1"/>
          <p:nvPr>
            <p:ph idx="2" type="body"/>
          </p:nvPr>
        </p:nvSpPr>
        <p:spPr>
          <a:xfrm>
            <a:off x="4655344" y="17705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rtl="1" algn="r">
              <a:spcBef>
                <a:spcPts val="700"/>
              </a:spcBef>
              <a:spcAft>
                <a:spcPts val="0"/>
              </a:spcAft>
              <a:buSzPts val="2660"/>
              <a:buChar char="●"/>
              <a:defRPr sz="2800"/>
            </a:lvl1pPr>
            <a:lvl2pPr indent="-365760" lvl="1" marL="914400" rtl="1" algn="r">
              <a:spcBef>
                <a:spcPts val="1200"/>
              </a:spcBef>
              <a:spcAft>
                <a:spcPts val="0"/>
              </a:spcAft>
              <a:buSzPts val="2160"/>
              <a:buChar char="○"/>
              <a:defRPr sz="2400"/>
            </a:lvl2pPr>
            <a:lvl3pPr indent="-355600" lvl="2" marL="1371600" rtl="1" algn="r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g477ef280326a6e90_51"/>
          <p:cNvSpPr txBox="1"/>
          <p:nvPr>
            <p:ph idx="10" type="dt"/>
          </p:nvPr>
        </p:nvSpPr>
        <p:spPr>
          <a:xfrm>
            <a:off x="64770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477ef280326a6e90_51"/>
          <p:cNvSpPr txBox="1"/>
          <p:nvPr>
            <p:ph idx="11" type="ftr"/>
          </p:nvPr>
        </p:nvSpPr>
        <p:spPr>
          <a:xfrm>
            <a:off x="914400" y="6416675"/>
            <a:ext cx="556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477ef280326a6e90_51"/>
          <p:cNvSpPr txBox="1"/>
          <p:nvPr>
            <p:ph idx="12" type="sldNum"/>
          </p:nvPr>
        </p:nvSpPr>
        <p:spPr>
          <a:xfrm>
            <a:off x="86106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77ef280326a6e90_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g477ef280326a6e90_5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700"/>
              </a:spcBef>
              <a:spcAft>
                <a:spcPts val="0"/>
              </a:spcAft>
              <a:buSzPts val="1710"/>
              <a:buChar char="●"/>
              <a:defRPr/>
            </a:lvl1pPr>
            <a:lvl2pPr indent="-331469" lvl="1" marL="914400" rtl="1" algn="r">
              <a:spcBef>
                <a:spcPts val="1200"/>
              </a:spcBef>
              <a:spcAft>
                <a:spcPts val="0"/>
              </a:spcAft>
              <a:buSzPts val="1620"/>
              <a:buChar char="○"/>
              <a:defRPr/>
            </a:lvl2pPr>
            <a:lvl3pPr indent="-342900" lvl="2" marL="13716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g477ef280326a6e90_5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700"/>
              </a:spcBef>
              <a:spcAft>
                <a:spcPts val="0"/>
              </a:spcAft>
              <a:buSzPts val="1710"/>
              <a:buChar char="●"/>
              <a:defRPr/>
            </a:lvl1pPr>
            <a:lvl2pPr indent="-331469" lvl="1" marL="914400" rtl="1" algn="r">
              <a:spcBef>
                <a:spcPts val="1200"/>
              </a:spcBef>
              <a:spcAft>
                <a:spcPts val="0"/>
              </a:spcAft>
              <a:buSzPts val="1620"/>
              <a:buChar char="○"/>
              <a:defRPr/>
            </a:lvl2pPr>
            <a:lvl3pPr indent="-342900" lvl="2" marL="13716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g477ef280326a6e90_58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477ef280326a6e90_58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477ef280326a6e90_58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7ef280326a6e90_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g477ef280326a6e90_6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700"/>
              </a:spcBef>
              <a:spcAft>
                <a:spcPts val="0"/>
              </a:spcAft>
              <a:buSzPts val="1710"/>
              <a:buChar char="●"/>
              <a:defRPr/>
            </a:lvl1pPr>
            <a:lvl2pPr indent="-331469" lvl="1" marL="914400" rtl="1" algn="r">
              <a:spcBef>
                <a:spcPts val="1200"/>
              </a:spcBef>
              <a:spcAft>
                <a:spcPts val="0"/>
              </a:spcAft>
              <a:buSzPts val="1620"/>
              <a:buChar char="○"/>
              <a:defRPr/>
            </a:lvl2pPr>
            <a:lvl3pPr indent="-342900" lvl="2" marL="13716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g477ef280326a6e90_65"/>
          <p:cNvSpPr txBox="1"/>
          <p:nvPr>
            <p:ph idx="2" type="body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700"/>
              </a:spcBef>
              <a:spcAft>
                <a:spcPts val="0"/>
              </a:spcAft>
              <a:buSzPts val="1710"/>
              <a:buChar char="●"/>
              <a:defRPr/>
            </a:lvl1pPr>
            <a:lvl2pPr indent="-331469" lvl="1" marL="914400" rtl="1" algn="r">
              <a:spcBef>
                <a:spcPts val="1200"/>
              </a:spcBef>
              <a:spcAft>
                <a:spcPts val="0"/>
              </a:spcAft>
              <a:buSzPts val="1620"/>
              <a:buChar char="○"/>
              <a:defRPr/>
            </a:lvl2pPr>
            <a:lvl3pPr indent="-342900" lvl="2" marL="13716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g477ef280326a6e90_65"/>
          <p:cNvSpPr txBox="1"/>
          <p:nvPr>
            <p:ph idx="3" type="body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1" algn="r">
              <a:spcBef>
                <a:spcPts val="700"/>
              </a:spcBef>
              <a:spcAft>
                <a:spcPts val="0"/>
              </a:spcAft>
              <a:buSzPts val="1710"/>
              <a:buChar char="●"/>
              <a:defRPr/>
            </a:lvl1pPr>
            <a:lvl2pPr indent="-331469" lvl="1" marL="914400" rtl="1" algn="r">
              <a:spcBef>
                <a:spcPts val="1200"/>
              </a:spcBef>
              <a:spcAft>
                <a:spcPts val="0"/>
              </a:spcAft>
              <a:buSzPts val="1620"/>
              <a:buChar char="○"/>
              <a:defRPr/>
            </a:lvl2pPr>
            <a:lvl3pPr indent="-342900" lvl="2" marL="13716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g477ef280326a6e90_65"/>
          <p:cNvSpPr txBox="1"/>
          <p:nvPr>
            <p:ph idx="10" type="dt"/>
          </p:nvPr>
        </p:nvSpPr>
        <p:spPr>
          <a:xfrm>
            <a:off x="64770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477ef280326a6e90_65"/>
          <p:cNvSpPr txBox="1"/>
          <p:nvPr>
            <p:ph idx="11" type="ftr"/>
          </p:nvPr>
        </p:nvSpPr>
        <p:spPr>
          <a:xfrm>
            <a:off x="914400" y="6416675"/>
            <a:ext cx="556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477ef280326a6e90_65"/>
          <p:cNvSpPr txBox="1"/>
          <p:nvPr>
            <p:ph idx="12" type="sldNum"/>
          </p:nvPr>
        </p:nvSpPr>
        <p:spPr>
          <a:xfrm>
            <a:off x="86106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7ef280326a6e90_73"/>
          <p:cNvSpPr/>
          <p:nvPr/>
        </p:nvSpPr>
        <p:spPr>
          <a:xfrm>
            <a:off x="0" y="402265"/>
            <a:ext cx="8867100" cy="886200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" name="Google Shape;84;g477ef280326a6e90_73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g477ef280326a6e90_73"/>
          <p:cNvSpPr txBox="1"/>
          <p:nvPr>
            <p:ph idx="1" type="body"/>
          </p:nvPr>
        </p:nvSpPr>
        <p:spPr>
          <a:xfrm>
            <a:off x="457200" y="180975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rtl="1" algn="r"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rtl="1" algn="r">
              <a:spcBef>
                <a:spcPts val="12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spcBef>
                <a:spcPts val="12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12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g477ef280326a6e90_73"/>
          <p:cNvSpPr txBox="1"/>
          <p:nvPr>
            <p:ph idx="2" type="body"/>
          </p:nvPr>
        </p:nvSpPr>
        <p:spPr>
          <a:xfrm>
            <a:off x="4645025" y="180975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rtl="1" algn="r"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rtl="1" algn="r">
              <a:spcBef>
                <a:spcPts val="12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spcBef>
                <a:spcPts val="12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12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g477ef280326a6e90_73"/>
          <p:cNvSpPr txBox="1"/>
          <p:nvPr>
            <p:ph idx="3" type="body"/>
          </p:nvPr>
        </p:nvSpPr>
        <p:spPr>
          <a:xfrm>
            <a:off x="457200" y="2459037"/>
            <a:ext cx="40401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3380" lvl="0" marL="457200" rtl="1" algn="r">
              <a:spcBef>
                <a:spcPts val="700"/>
              </a:spcBef>
              <a:spcAft>
                <a:spcPts val="0"/>
              </a:spcAft>
              <a:buSzPts val="2280"/>
              <a:buChar char="●"/>
              <a:defRPr sz="2400"/>
            </a:lvl1pPr>
            <a:lvl2pPr indent="-342900" lvl="1" marL="9144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rtl="1" algn="r">
              <a:spcBef>
                <a:spcPts val="12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1" algn="r">
              <a:spcBef>
                <a:spcPts val="12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g477ef280326a6e90_73"/>
          <p:cNvSpPr txBox="1"/>
          <p:nvPr>
            <p:ph idx="4" type="body"/>
          </p:nvPr>
        </p:nvSpPr>
        <p:spPr>
          <a:xfrm>
            <a:off x="4645025" y="2459037"/>
            <a:ext cx="40419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3380" lvl="0" marL="457200" rtl="1" algn="r">
              <a:spcBef>
                <a:spcPts val="700"/>
              </a:spcBef>
              <a:spcAft>
                <a:spcPts val="0"/>
              </a:spcAft>
              <a:buSzPts val="2280"/>
              <a:buChar char="●"/>
              <a:defRPr sz="2400"/>
            </a:lvl1pPr>
            <a:lvl2pPr indent="-342900" lvl="1" marL="9144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rtl="1" algn="r">
              <a:spcBef>
                <a:spcPts val="12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1" algn="r">
              <a:spcBef>
                <a:spcPts val="12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42900" lvl="5" marL="2743200" rtl="1" algn="r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" name="Google Shape;89;g477ef280326a6e90_73"/>
          <p:cNvSpPr txBox="1"/>
          <p:nvPr>
            <p:ph idx="10" type="dt"/>
          </p:nvPr>
        </p:nvSpPr>
        <p:spPr>
          <a:xfrm>
            <a:off x="64770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477ef280326a6e90_73"/>
          <p:cNvSpPr txBox="1"/>
          <p:nvPr>
            <p:ph idx="11" type="ftr"/>
          </p:nvPr>
        </p:nvSpPr>
        <p:spPr>
          <a:xfrm>
            <a:off x="914400" y="6416675"/>
            <a:ext cx="556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477ef280326a6e90_73"/>
          <p:cNvSpPr txBox="1"/>
          <p:nvPr>
            <p:ph idx="12" type="sldNum"/>
          </p:nvPr>
        </p:nvSpPr>
        <p:spPr>
          <a:xfrm>
            <a:off x="8610600" y="64166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g477ef280326a6e90_73"/>
          <p:cNvSpPr/>
          <p:nvPr/>
        </p:nvSpPr>
        <p:spPr>
          <a:xfrm>
            <a:off x="87790" y="680477"/>
            <a:ext cx="456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g477ef280326a6e90_73"/>
          <p:cNvSpPr/>
          <p:nvPr/>
        </p:nvSpPr>
        <p:spPr>
          <a:xfrm>
            <a:off x="47305" y="680477"/>
            <a:ext cx="273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g477ef280326a6e90_73"/>
          <p:cNvSpPr/>
          <p:nvPr/>
        </p:nvSpPr>
        <p:spPr>
          <a:xfrm>
            <a:off x="28252" y="680477"/>
            <a:ext cx="90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g477ef280326a6e90_73"/>
          <p:cNvSpPr/>
          <p:nvPr/>
        </p:nvSpPr>
        <p:spPr>
          <a:xfrm>
            <a:off x="0" y="680477"/>
            <a:ext cx="90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g477ef280326a6e90_73"/>
          <p:cNvSpPr/>
          <p:nvPr/>
        </p:nvSpPr>
        <p:spPr>
          <a:xfrm flipH="1">
            <a:off x="149902" y="680477"/>
            <a:ext cx="273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g477ef280326a6e90_73"/>
          <p:cNvSpPr/>
          <p:nvPr/>
        </p:nvSpPr>
        <p:spPr>
          <a:xfrm flipH="1">
            <a:off x="189473" y="680477"/>
            <a:ext cx="273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g477ef280326a6e90_73"/>
          <p:cNvSpPr/>
          <p:nvPr/>
        </p:nvSpPr>
        <p:spPr>
          <a:xfrm flipH="1">
            <a:off x="226826" y="680477"/>
            <a:ext cx="90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g477ef280326a6e90_73"/>
          <p:cNvSpPr/>
          <p:nvPr/>
        </p:nvSpPr>
        <p:spPr>
          <a:xfrm flipH="1">
            <a:off x="255078" y="680477"/>
            <a:ext cx="90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Google Shape;100;g477ef280326a6e90_73"/>
          <p:cNvSpPr/>
          <p:nvPr/>
        </p:nvSpPr>
        <p:spPr>
          <a:xfrm>
            <a:off x="278710" y="680477"/>
            <a:ext cx="36600" cy="3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477ef280326a6e90_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477ef280326a6e90_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477ef280326a6e90_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477ef280326a6e90_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477ef280326a6e9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477ef280326a6e90_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477ef280326a6e90_1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477ef280326a6e90_1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477ef280326a6e90_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477ef280326a6e90_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477ef280326a6e90_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477ef280326a6e90_2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477ef280326a6e90_2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477ef280326a6e9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477ef280326a6e90_2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477ef280326a6e90_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477ef280326a6e90_3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477ef280326a6e90_3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477ef280326a6e90_3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477ef280326a6e90_3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477ef280326a6e90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77ef280326a6e90_3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477ef280326a6e90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477ef280326a6e90_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477ef280326a6e90_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477ef280326a6e90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curezone.com/image_gallery/gallbladder_surgery/default.asp?i=11&amp;n=39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Relationship Id="rId4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Relationship Id="rId4" Type="http://schemas.openxmlformats.org/officeDocument/2006/relationships/image" Target="../media/image31.jpg"/><Relationship Id="rId5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Relationship Id="rId4" Type="http://schemas.openxmlformats.org/officeDocument/2006/relationships/image" Target="../media/image3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png"/><Relationship Id="rId4" Type="http://schemas.openxmlformats.org/officeDocument/2006/relationships/image" Target="../media/image3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559453"/>
            <a:ext cx="5715000" cy="23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>
            <p:ph type="ctrTitle"/>
          </p:nvPr>
        </p:nvSpPr>
        <p:spPr>
          <a:xfrm>
            <a:off x="685800" y="3928250"/>
            <a:ext cx="8458200" cy="19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PROFESSOR  MU’TAH UNIVERSITY </a:t>
            </a:r>
            <a:b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MD, GENERAL  AND MINIMALLY INVASIVE SURGERY</a:t>
            </a:r>
            <a:b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 SURGERY</a:t>
            </a:r>
            <a:b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IMRCS </a:t>
            </a:r>
            <a:b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JB AND AB1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90900" y="2391500"/>
            <a:ext cx="96480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SzPts val="5700"/>
              <a:buNone/>
            </a:pPr>
            <a:r>
              <a:rPr b="1" lang="en-US"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Aborajooh Emad Aref </a:t>
            </a:r>
            <a:br>
              <a:rPr b="1" lang="en-US"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6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1" algn="l">
              <a:spcBef>
                <a:spcPts val="0"/>
              </a:spcBef>
              <a:spcAft>
                <a:spcPts val="0"/>
              </a:spcAft>
              <a:buSzPts val="5700"/>
              <a:buNone/>
            </a:pPr>
            <a:r>
              <a:t/>
            </a:r>
            <a:endParaRPr b="1" sz="6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/>
          <p:nvPr>
            <p:ph type="title"/>
          </p:nvPr>
        </p:nvSpPr>
        <p:spPr>
          <a:xfrm>
            <a:off x="1485900" y="76200"/>
            <a:ext cx="560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onsolas"/>
              <a:buNone/>
            </a:pPr>
            <a:r>
              <a:rPr lang="en-US" sz="2800">
                <a:solidFill>
                  <a:srgbClr val="000000"/>
                </a:solidFill>
              </a:rPr>
              <a:t>The Alvarado (MANTRELS) Score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226" name="Google Shape;226;p10"/>
          <p:cNvGraphicFramePr/>
          <p:nvPr/>
        </p:nvGraphicFramePr>
        <p:xfrm>
          <a:off x="1905000" y="121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{0BA14D0C-1530-4E04-B90C-E408E2AB0E61}</a:tableStyleId>
              </a:tblPr>
              <a:tblGrid>
                <a:gridCol w="4876325"/>
                <a:gridCol w="1963175"/>
              </a:tblGrid>
              <a:tr h="31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0F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Score</a:t>
                      </a:r>
                      <a:endParaRPr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8C00"/>
                    </a:solidFill>
                  </a:tcPr>
                </a:tc>
              </a:tr>
              <a:tr h="101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Symptoms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M</a:t>
                      </a:r>
                      <a:r>
                        <a:rPr lang="en-US" sz="1800" u="none" cap="none" strike="noStrike"/>
                        <a:t>igratory RIF pain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A</a:t>
                      </a:r>
                      <a:r>
                        <a:rPr lang="en-US" sz="1800" u="none" cap="none" strike="noStrike"/>
                        <a:t>norexia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N</a:t>
                      </a:r>
                      <a:r>
                        <a:rPr lang="en-US" sz="1800" u="none" cap="none" strike="noStrike"/>
                        <a:t>ausea and vomiting</a:t>
                      </a:r>
                      <a:endParaRPr b="0" sz="1800" u="none" cap="none" strike="noStrike"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Signs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T</a:t>
                      </a:r>
                      <a:r>
                        <a:rPr lang="en-US" sz="1800" u="none" cap="none" strike="noStrike"/>
                        <a:t>enderness (RIF)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R</a:t>
                      </a:r>
                      <a:r>
                        <a:rPr lang="en-US" sz="1800" u="none" cap="none" strike="noStrike"/>
                        <a:t>ebound tenderness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E</a:t>
                      </a:r>
                      <a:r>
                        <a:rPr lang="en-US" sz="1800" u="none" cap="none" strike="noStrike"/>
                        <a:t>levated temperature</a:t>
                      </a:r>
                      <a:endParaRPr b="0" sz="1800" u="none" cap="none" strike="noStrike"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Laboratory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L</a:t>
                      </a:r>
                      <a:r>
                        <a:rPr lang="en-US" sz="1800" u="none" cap="none" strike="noStrike"/>
                        <a:t>eucocytosis</a:t>
                      </a:r>
                      <a:endParaRPr sz="1800" u="none" cap="none" strike="noStrike"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 u="none" cap="none" strike="noStrike"/>
                        <a:t>S</a:t>
                      </a:r>
                      <a:r>
                        <a:rPr lang="en-US" sz="1800" u="none" cap="none" strike="noStrike"/>
                        <a:t>hift to the left 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(segmented neutrophils)</a:t>
                      </a:r>
                      <a:endParaRPr b="0" sz="1800" u="none" cap="none" strike="noStrike"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TOTAL</a:t>
                      </a:r>
                      <a:endParaRPr b="1" sz="1800" u="none" cap="none" strike="noStrike"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</a:t>
                      </a:r>
                      <a:endParaRPr/>
                    </a:p>
                  </a:txBody>
                  <a:tcPr marT="45725" marB="45725" marR="62225" marL="622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7" name="Google Shape;227;p10"/>
          <p:cNvSpPr/>
          <p:nvPr/>
        </p:nvSpPr>
        <p:spPr>
          <a:xfrm>
            <a:off x="1676400" y="5042118"/>
            <a:ext cx="59436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5275" lvl="1" marL="3492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&lt; 5 is strongly against a diagnosis of appendicitis</a:t>
            </a:r>
            <a:endParaRPr/>
          </a:p>
          <a:p>
            <a:pPr indent="-295275" lvl="1" marL="3492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7 or more is strongly predictive of acute appendicitis </a:t>
            </a:r>
            <a:endParaRPr/>
          </a:p>
          <a:p>
            <a:pPr indent="-295275" lvl="1" marL="3492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patients with an equivocal score of 5 or 6, abdominal USG or contrast-enhanced CT scan is used to further reduce the rate of negative appendicectomy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381000" y="2209800"/>
            <a:ext cx="14478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1-4: Very unlikely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5-6: Possible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7-8: Very probable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9-10: Definite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/>
          <p:nvPr>
            <p:ph type="title"/>
          </p:nvPr>
        </p:nvSpPr>
        <p:spPr>
          <a:xfrm>
            <a:off x="814985" y="747626"/>
            <a:ext cx="75141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Treatment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34" name="Google Shape;234;p11"/>
          <p:cNvSpPr txBox="1"/>
          <p:nvPr>
            <p:ph idx="1" type="body"/>
          </p:nvPr>
        </p:nvSpPr>
        <p:spPr>
          <a:xfrm>
            <a:off x="1113235" y="1479550"/>
            <a:ext cx="7514034" cy="431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Char char="●"/>
            </a:pPr>
            <a:r>
              <a:rPr b="1" lang="en-US">
                <a:solidFill>
                  <a:srgbClr val="000000"/>
                </a:solidFill>
              </a:rPr>
              <a:t>Intravenous fluids</a:t>
            </a:r>
            <a:endParaRPr b="1">
              <a:solidFill>
                <a:srgbClr val="000000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2850"/>
              <a:buNone/>
            </a:pPr>
            <a:r>
              <a:rPr b="1" lang="en-US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50"/>
              <a:buChar char="●"/>
            </a:pPr>
            <a:r>
              <a:rPr b="1" lang="en-US">
                <a:solidFill>
                  <a:srgbClr val="000000"/>
                </a:solidFill>
              </a:rPr>
              <a:t>Appropriate antibiotics</a:t>
            </a:r>
            <a:endParaRPr b="1">
              <a:solidFill>
                <a:srgbClr val="000000"/>
              </a:solidFill>
            </a:endParaRPr>
          </a:p>
          <a:p>
            <a:pPr indent="-285750" lvl="1" marL="740664" rtl="0" algn="l"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50"/>
              <a:buChar char="●"/>
            </a:pPr>
            <a:r>
              <a:rPr b="1" lang="en-US">
                <a:solidFill>
                  <a:srgbClr val="000000"/>
                </a:solidFill>
              </a:rPr>
              <a:t>Appendicectomy</a:t>
            </a:r>
            <a:endParaRPr b="1">
              <a:solidFill>
                <a:srgbClr val="000000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1200"/>
              </a:spcAft>
              <a:buSzPts val="2850"/>
              <a:buFont typeface="Arial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/>
          <p:nvPr>
            <p:ph type="title"/>
          </p:nvPr>
        </p:nvSpPr>
        <p:spPr>
          <a:xfrm>
            <a:off x="1157288" y="41276"/>
            <a:ext cx="751403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Conventional Appendicectomy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240" name="Google Shape;24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516" y="1295400"/>
            <a:ext cx="2397919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900" y="1295400"/>
            <a:ext cx="245745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/>
          <p:nvPr/>
        </p:nvSpPr>
        <p:spPr>
          <a:xfrm>
            <a:off x="1332876" y="5210175"/>
            <a:ext cx="28962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rbel"/>
                <a:ea typeface="Corbel"/>
                <a:cs typeface="Corbel"/>
                <a:sym typeface="Corbel"/>
              </a:rPr>
              <a:t>Gridiron incision </a:t>
            </a:r>
            <a:r>
              <a:rPr b="1" lang="en-US" sz="1800">
                <a:latin typeface="Corbel"/>
                <a:ea typeface="Corbel"/>
                <a:cs typeface="Corbel"/>
                <a:sym typeface="Corbel"/>
              </a:rPr>
              <a:t>: right angles to a line joining the ASIS to the umbilicus. Centred on McBurney’s point</a:t>
            </a:r>
            <a:endParaRPr b="1"/>
          </a:p>
        </p:txBody>
      </p:sp>
      <p:sp>
        <p:nvSpPr>
          <p:cNvPr id="243" name="Google Shape;243;p12"/>
          <p:cNvSpPr txBox="1"/>
          <p:nvPr/>
        </p:nvSpPr>
        <p:spPr>
          <a:xfrm>
            <a:off x="5086350" y="5248275"/>
            <a:ext cx="28962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rbel"/>
                <a:ea typeface="Corbel"/>
                <a:cs typeface="Corbel"/>
                <a:sym typeface="Corbel"/>
              </a:rPr>
              <a:t>Lanz incision </a:t>
            </a:r>
            <a:r>
              <a:rPr b="1" lang="en-US" sz="1800">
                <a:latin typeface="Corbel"/>
                <a:ea typeface="Corbel"/>
                <a:cs typeface="Corbel"/>
                <a:sym typeface="Corbel"/>
              </a:rPr>
              <a:t>: 2 cm below the umbilicus centred on the mid-clavicular-midinguinal line</a:t>
            </a:r>
            <a:endParaRPr b="1"/>
          </a:p>
        </p:txBody>
      </p:sp>
      <p:sp>
        <p:nvSpPr>
          <p:cNvPr id="244" name="Google Shape;244;p12"/>
          <p:cNvSpPr txBox="1"/>
          <p:nvPr/>
        </p:nvSpPr>
        <p:spPr>
          <a:xfrm>
            <a:off x="2457450" y="2895600"/>
            <a:ext cx="400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2/3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2057400" y="3059114"/>
            <a:ext cx="400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1/3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5829300" y="3200400"/>
            <a:ext cx="5715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 cm</a:t>
            </a:r>
            <a:endParaRPr/>
          </a:p>
        </p:txBody>
      </p:sp>
      <p:cxnSp>
        <p:nvCxnSpPr>
          <p:cNvPr id="247" name="Google Shape;247;p12"/>
          <p:cNvCxnSpPr/>
          <p:nvPr/>
        </p:nvCxnSpPr>
        <p:spPr>
          <a:xfrm>
            <a:off x="5200650" y="3200400"/>
            <a:ext cx="1943100" cy="1588"/>
          </a:xfrm>
          <a:prstGeom prst="straightConnector1">
            <a:avLst/>
          </a:prstGeom>
          <a:noFill/>
          <a:ln cap="flat" cmpd="sng" w="12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2"/>
          <p:cNvCxnSpPr/>
          <p:nvPr/>
        </p:nvCxnSpPr>
        <p:spPr>
          <a:xfrm>
            <a:off x="5200650" y="3503614"/>
            <a:ext cx="1943100" cy="1587"/>
          </a:xfrm>
          <a:prstGeom prst="straightConnector1">
            <a:avLst/>
          </a:prstGeom>
          <a:noFill/>
          <a:ln cap="flat" cmpd="sng" w="12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12"/>
          <p:cNvCxnSpPr/>
          <p:nvPr/>
        </p:nvCxnSpPr>
        <p:spPr>
          <a:xfrm rot="5400000">
            <a:off x="5792590" y="3352999"/>
            <a:ext cx="303212" cy="1191"/>
          </a:xfrm>
          <a:prstGeom prst="straightConnector1">
            <a:avLst/>
          </a:prstGeom>
          <a:noFill/>
          <a:ln cap="flat" cmpd="sng" w="120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50" name="Google Shape;250;p12"/>
          <p:cNvSpPr/>
          <p:nvPr/>
        </p:nvSpPr>
        <p:spPr>
          <a:xfrm rot="899024">
            <a:off x="1372791" y="3278188"/>
            <a:ext cx="1028700" cy="1371600"/>
          </a:xfrm>
          <a:prstGeom prst="arc">
            <a:avLst>
              <a:gd fmla="val 16200000" name="adj1"/>
              <a:gd fmla="val 21386525" name="adj2"/>
            </a:avLst>
          </a:prstGeom>
          <a:noFill/>
          <a:ln cap="flat" cmpd="sng" w="12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 txBox="1"/>
          <p:nvPr>
            <p:ph type="title"/>
          </p:nvPr>
        </p:nvSpPr>
        <p:spPr>
          <a:xfrm>
            <a:off x="1379466" y="714382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Appendicectomy - Open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57" name="Google Shape;257;p13"/>
          <p:cNvSpPr txBox="1"/>
          <p:nvPr>
            <p:ph idx="1" type="body"/>
          </p:nvPr>
        </p:nvSpPr>
        <p:spPr>
          <a:xfrm>
            <a:off x="467275" y="1857374"/>
            <a:ext cx="8229600" cy="4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Longer recovery, risk of hernia &amp; adhesions, can’t see pelvic structures as well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5702" y="3483564"/>
            <a:ext cx="4475989" cy="335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>
            <p:ph type="title"/>
          </p:nvPr>
        </p:nvSpPr>
        <p:spPr>
          <a:xfrm>
            <a:off x="611560" y="59327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Appendicectomy - Laparoscopic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65" name="Google Shape;265;p14"/>
          <p:cNvSpPr txBox="1"/>
          <p:nvPr>
            <p:ph idx="1" type="body"/>
          </p:nvPr>
        </p:nvSpPr>
        <p:spPr>
          <a:xfrm>
            <a:off x="485799" y="1701892"/>
            <a:ext cx="7416940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n-US">
                <a:solidFill>
                  <a:schemeClr val="dk1"/>
                </a:solidFill>
              </a:rPr>
              <a:t>“Keyhole” surgery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1200"/>
              </a:spcAft>
              <a:buClr>
                <a:schemeClr val="dk1"/>
              </a:buClr>
              <a:buSzPts val="2850"/>
              <a:buChar char="●"/>
            </a:pPr>
            <a:r>
              <a:rPr b="1" lang="en-US">
                <a:solidFill>
                  <a:schemeClr val="dk1"/>
                </a:solidFill>
              </a:rPr>
              <a:t>Lower complication rate, quicker recovery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034" y="3048000"/>
            <a:ext cx="4075938" cy="3581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ay surgery\day surg 4.jpg" id="267" name="Google Shape;2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2971800"/>
            <a:ext cx="4171950" cy="369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/>
              <a:t>Cholelithiasis</a:t>
            </a:r>
            <a:endParaRPr/>
          </a:p>
        </p:txBody>
      </p:sp>
      <p:pic>
        <p:nvPicPr>
          <p:cNvPr descr="C:\Users\emad\Desktop\day surgery\day surg 3.jpg" id="273" name="Google Shape;27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039" l="20840" r="27179" t="30691"/>
          <a:stretch/>
        </p:blipFill>
        <p:spPr>
          <a:xfrm>
            <a:off x="4267200" y="2209800"/>
            <a:ext cx="4304704" cy="3142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ay surgery\GB pregnant\FullSizeRender (5).jpg" id="274" name="Google Shape;2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" y="2189766"/>
            <a:ext cx="4000500" cy="3418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>
            <p:ph type="title"/>
          </p:nvPr>
        </p:nvSpPr>
        <p:spPr>
          <a:xfrm>
            <a:off x="457200" y="253536"/>
            <a:ext cx="83707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200"/>
              <a:buFont typeface="Consolas"/>
              <a:buNone/>
            </a:pPr>
            <a:r>
              <a:rPr b="1" lang="en-US" sz="3200"/>
              <a:t>Laparoscopic vs. Open Cholecystectomy</a:t>
            </a:r>
            <a:endParaRPr b="1" sz="3200"/>
          </a:p>
        </p:txBody>
      </p:sp>
      <p:pic>
        <p:nvPicPr>
          <p:cNvPr descr="preggy chole 03" id="280" name="Google Shape;28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39" y="2133601"/>
            <a:ext cx="2860323" cy="3667125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ingapore 030" id="281" name="Google Shape;281;p1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8444" y="2057401"/>
            <a:ext cx="3433465" cy="365759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2" name="Google Shape;282;p17"/>
          <p:cNvSpPr/>
          <p:nvPr/>
        </p:nvSpPr>
        <p:spPr>
          <a:xfrm>
            <a:off x="1551648" y="3429000"/>
            <a:ext cx="5628837" cy="152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pic>
        <p:nvPicPr>
          <p:cNvPr descr="Click Here To See the NEXT image ( 11 ) ( Gallbladder Surgery Photos ) " id="288" name="Google Shape;288;p18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9509" l="0" r="0" t="0"/>
          <a:stretch/>
        </p:blipFill>
        <p:spPr>
          <a:xfrm>
            <a:off x="5286380" y="2000240"/>
            <a:ext cx="3429024" cy="394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136" id="289" name="Google Shape;28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48" y="1785926"/>
            <a:ext cx="3505200" cy="2571768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018" id="290" name="Google Shape;29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910" y="4286256"/>
            <a:ext cx="3516639" cy="23622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My Documents\My Pictures\lchP3025.jpg" id="295" name="Google Shape;295;p19"/>
          <p:cNvPicPr preferRelativeResize="0"/>
          <p:nvPr/>
        </p:nvPicPr>
        <p:blipFill rotWithShape="1">
          <a:blip r:embed="rId3">
            <a:alphaModFix/>
          </a:blip>
          <a:srcRect b="21718" l="0" r="0" t="0"/>
          <a:stretch/>
        </p:blipFill>
        <p:spPr>
          <a:xfrm>
            <a:off x="4786314" y="357166"/>
            <a:ext cx="406400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My Documents\My Pictures\lchP3030.jpg" id="296" name="Google Shape;296;p19"/>
          <p:cNvPicPr preferRelativeResize="0"/>
          <p:nvPr/>
        </p:nvPicPr>
        <p:blipFill rotWithShape="1">
          <a:blip r:embed="rId4">
            <a:alphaModFix/>
          </a:blip>
          <a:srcRect b="26178" l="0" r="0" t="0"/>
          <a:stretch/>
        </p:blipFill>
        <p:spPr>
          <a:xfrm>
            <a:off x="228600" y="3505200"/>
            <a:ext cx="4644573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may contain: one or more people" id="297" name="Google Shape;297;p19"/>
          <p:cNvPicPr preferRelativeResize="0"/>
          <p:nvPr/>
        </p:nvPicPr>
        <p:blipFill rotWithShape="1">
          <a:blip r:embed="rId5">
            <a:alphaModFix/>
          </a:blip>
          <a:srcRect b="8333" l="30332" r="2686" t="6667"/>
          <a:stretch/>
        </p:blipFill>
        <p:spPr>
          <a:xfrm>
            <a:off x="4800600" y="3505200"/>
            <a:ext cx="4038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may contain: one or more people" id="298" name="Google Shape;298;p19"/>
          <p:cNvPicPr preferRelativeResize="0"/>
          <p:nvPr/>
        </p:nvPicPr>
        <p:blipFill rotWithShape="1">
          <a:blip r:embed="rId6">
            <a:alphaModFix/>
          </a:blip>
          <a:srcRect b="0" l="11520" r="9119" t="20426"/>
          <a:stretch/>
        </p:blipFill>
        <p:spPr>
          <a:xfrm>
            <a:off x="381000" y="304801"/>
            <a:ext cx="4419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Cholelithiasis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304" name="Google Shape;304;p20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Formation represents failure to maintain bile components (cholesterol, Ca, bile pigments) in a solubilized state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Majority of those with stones are asymptomatic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1-2% of asymptomatic individuals develop symptoms per year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Approx 65% of asymptomatic patients remain symptom free after 20 years</a:t>
            </a:r>
            <a:endParaRPr>
              <a:solidFill>
                <a:schemeClr val="dk1"/>
              </a:solidFill>
            </a:endParaRPr>
          </a:p>
          <a:p>
            <a:pPr indent="-161925" lvl="0" marL="411480" rtl="1" algn="r">
              <a:spcBef>
                <a:spcPts val="700"/>
              </a:spcBef>
              <a:spcAft>
                <a:spcPts val="1200"/>
              </a:spcAft>
              <a:buSzPts val="285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Abdominal Pain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113" name="Google Shape;11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8520" l="26471" r="20588" t="23117"/>
          <a:stretch/>
        </p:blipFill>
        <p:spPr>
          <a:xfrm>
            <a:off x="353291" y="1828800"/>
            <a:ext cx="8790709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Types of Gallstones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310" name="Google Shape;310;p21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Char char="●"/>
            </a:pPr>
            <a:r>
              <a:rPr lang="en-US" sz="2600">
                <a:solidFill>
                  <a:schemeClr val="dk1"/>
                </a:solidFill>
              </a:rPr>
              <a:t>Mixed (80%)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70"/>
              <a:buChar char="●"/>
            </a:pPr>
            <a:r>
              <a:rPr lang="en-US" sz="2600">
                <a:solidFill>
                  <a:schemeClr val="dk1"/>
                </a:solidFill>
              </a:rPr>
              <a:t>Pure cholesterol (10%)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70"/>
              <a:buChar char="●"/>
            </a:pPr>
            <a:r>
              <a:rPr lang="en-US" sz="2600">
                <a:solidFill>
                  <a:schemeClr val="dk1"/>
                </a:solidFill>
              </a:rPr>
              <a:t>Pigmented (10%)</a:t>
            </a:r>
            <a:endParaRPr>
              <a:solidFill>
                <a:schemeClr val="dk1"/>
              </a:solidFill>
            </a:endParaRPr>
          </a:p>
          <a:p>
            <a:pPr indent="-285750" lvl="1" marL="740664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Char char="○"/>
            </a:pPr>
            <a:r>
              <a:rPr lang="en-US" sz="2600">
                <a:solidFill>
                  <a:schemeClr val="dk1"/>
                </a:solidFill>
              </a:rPr>
              <a:t>Black stones (contain Ca bilirubinate, a/w cirrhosis and hemolysis)</a:t>
            </a:r>
            <a:endParaRPr>
              <a:solidFill>
                <a:schemeClr val="dk1"/>
              </a:solidFill>
            </a:endParaRPr>
          </a:p>
          <a:p>
            <a:pPr indent="-285750" lvl="1" marL="740664" rtl="0" algn="l">
              <a:spcBef>
                <a:spcPts val="520"/>
              </a:spcBef>
              <a:spcAft>
                <a:spcPts val="1200"/>
              </a:spcAft>
              <a:buClr>
                <a:schemeClr val="dk1"/>
              </a:buClr>
              <a:buSzPts val="2160"/>
              <a:buChar char="○"/>
            </a:pPr>
            <a:r>
              <a:rPr lang="en-US" sz="2400">
                <a:solidFill>
                  <a:schemeClr val="dk1"/>
                </a:solidFill>
              </a:rPr>
              <a:t>Brown stones (a/w biliary tract infection)</a:t>
            </a:r>
            <a:r>
              <a:rPr lang="en-US">
                <a:solidFill>
                  <a:schemeClr val="dk1"/>
                </a:solidFill>
              </a:rPr>
              <a:t> are more common in southeast Asia, where biliary parasites, including </a:t>
            </a:r>
            <a:r>
              <a:rPr i="1" lang="en-US">
                <a:solidFill>
                  <a:schemeClr val="dk1"/>
                </a:solidFill>
              </a:rPr>
              <a:t>Clonorchis sinensis, Opisthorchis viverrini, and Ascaris lumbricoides, are endemic.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Spectrum of Gallstone Disease</a:t>
            </a:r>
            <a:endParaRPr b="1">
              <a:solidFill>
                <a:srgbClr val="980000"/>
              </a:solidFill>
            </a:endParaRPr>
          </a:p>
        </p:txBody>
      </p:sp>
      <p:grpSp>
        <p:nvGrpSpPr>
          <p:cNvPr id="317" name="Google Shape;317;p22"/>
          <p:cNvGrpSpPr/>
          <p:nvPr/>
        </p:nvGrpSpPr>
        <p:grpSpPr>
          <a:xfrm>
            <a:off x="10" y="2096181"/>
            <a:ext cx="5181378" cy="3534012"/>
            <a:chOff x="110" y="785693"/>
            <a:chExt cx="5181378" cy="3534012"/>
          </a:xfrm>
        </p:grpSpPr>
        <p:sp>
          <p:nvSpPr>
            <p:cNvPr id="318" name="Google Shape;318;p22"/>
            <p:cNvSpPr/>
            <p:nvPr/>
          </p:nvSpPr>
          <p:spPr>
            <a:xfrm>
              <a:off x="3147591" y="3012857"/>
              <a:ext cx="1113582" cy="3865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70BC3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22"/>
            <p:cNvSpPr/>
            <p:nvPr/>
          </p:nvSpPr>
          <p:spPr>
            <a:xfrm>
              <a:off x="2034008" y="3012857"/>
              <a:ext cx="1113582" cy="38653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70BC3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22"/>
            <p:cNvSpPr/>
            <p:nvPr/>
          </p:nvSpPr>
          <p:spPr>
            <a:xfrm>
              <a:off x="2034008" y="1706009"/>
              <a:ext cx="1113582" cy="3865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61A52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22"/>
            <p:cNvSpPr/>
            <p:nvPr/>
          </p:nvSpPr>
          <p:spPr>
            <a:xfrm>
              <a:off x="920426" y="1706009"/>
              <a:ext cx="1113582" cy="38653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61A52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22"/>
            <p:cNvSpPr/>
            <p:nvPr/>
          </p:nvSpPr>
          <p:spPr>
            <a:xfrm>
              <a:off x="1113692" y="785693"/>
              <a:ext cx="1840631" cy="920315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2"/>
            <p:cNvSpPr txBox="1"/>
            <p:nvPr/>
          </p:nvSpPr>
          <p:spPr>
            <a:xfrm>
              <a:off x="1113692" y="785693"/>
              <a:ext cx="1840631" cy="920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Cholelithiasis</a:t>
              </a: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110" y="2092542"/>
              <a:ext cx="1840631" cy="920315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110" y="2092542"/>
              <a:ext cx="1840631" cy="920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Asymptomatic 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cholelithiasis</a:t>
              </a: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2227275" y="2092542"/>
              <a:ext cx="1840631" cy="920315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2"/>
            <p:cNvSpPr txBox="1"/>
            <p:nvPr/>
          </p:nvSpPr>
          <p:spPr>
            <a:xfrm>
              <a:off x="2227275" y="2092542"/>
              <a:ext cx="1840631" cy="920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Symptomatic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cholelithiasis</a:t>
              </a: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1113692" y="3399390"/>
              <a:ext cx="1840631" cy="920315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 txBox="1"/>
            <p:nvPr/>
          </p:nvSpPr>
          <p:spPr>
            <a:xfrm>
              <a:off x="1113692" y="3399390"/>
              <a:ext cx="1840631" cy="920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Chronic 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calculous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cholecystitis</a:t>
              </a: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3340857" y="3399390"/>
              <a:ext cx="1840631" cy="920315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3340857" y="3399390"/>
              <a:ext cx="1840631" cy="920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Acute 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calculous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latin typeface="Arial"/>
                  <a:ea typeface="Arial"/>
                  <a:cs typeface="Arial"/>
                  <a:sym typeface="Arial"/>
                </a:rPr>
                <a:t>cholecystitis</a:t>
              </a:r>
              <a:endParaRPr/>
            </a:p>
          </p:txBody>
        </p:sp>
      </p:grpSp>
      <p:sp>
        <p:nvSpPr>
          <p:cNvPr id="332" name="Google Shape;332;p22"/>
          <p:cNvSpPr txBox="1"/>
          <p:nvPr>
            <p:ph idx="2" type="body"/>
          </p:nvPr>
        </p:nvSpPr>
        <p:spPr>
          <a:xfrm>
            <a:off x="5181600" y="1600200"/>
            <a:ext cx="3505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b="1" lang="en-US" sz="2800">
                <a:solidFill>
                  <a:schemeClr val="dk1"/>
                </a:solidFill>
              </a:rPr>
              <a:t>Symptomatic cholelithiasis can be a herald to:</a:t>
            </a:r>
            <a:endParaRPr b="1">
              <a:solidFill>
                <a:schemeClr val="dk1"/>
              </a:solidFill>
            </a:endParaRPr>
          </a:p>
          <a:p>
            <a:pPr indent="-285750" lvl="1" marL="740664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Char char="○"/>
            </a:pPr>
            <a:r>
              <a:rPr b="1" lang="en-US">
                <a:solidFill>
                  <a:schemeClr val="dk1"/>
                </a:solidFill>
              </a:rPr>
              <a:t>Biliary  colic </a:t>
            </a:r>
            <a:endParaRPr b="1">
              <a:solidFill>
                <a:schemeClr val="dk1"/>
              </a:solidFill>
            </a:endParaRPr>
          </a:p>
          <a:p>
            <a:pPr indent="-285750" lvl="1" marL="740664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Char char="○"/>
            </a:pPr>
            <a:r>
              <a:rPr b="1" lang="en-US" sz="2400">
                <a:solidFill>
                  <a:schemeClr val="dk1"/>
                </a:solidFill>
              </a:rPr>
              <a:t>acute cholecystitis</a:t>
            </a:r>
            <a:endParaRPr b="1" sz="2400">
              <a:solidFill>
                <a:schemeClr val="dk1"/>
              </a:solidFill>
            </a:endParaRPr>
          </a:p>
          <a:p>
            <a:pPr indent="-285750" lvl="1" marL="740664" rtl="0" algn="l">
              <a:spcBef>
                <a:spcPts val="480"/>
              </a:spcBef>
              <a:spcAft>
                <a:spcPts val="1200"/>
              </a:spcAft>
              <a:buClr>
                <a:schemeClr val="dk1"/>
              </a:buClr>
              <a:buSzPts val="2160"/>
              <a:buChar char="○"/>
            </a:pPr>
            <a:r>
              <a:rPr b="1" lang="en-US" sz="2400">
                <a:solidFill>
                  <a:schemeClr val="dk1"/>
                </a:solidFill>
              </a:rPr>
              <a:t>chronic  cholecystitis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 sz="4000"/>
              <a:t>Cholelithiasis</a:t>
            </a:r>
            <a:endParaRPr sz="4000"/>
          </a:p>
        </p:txBody>
      </p:sp>
      <p:pic>
        <p:nvPicPr>
          <p:cNvPr descr="showimage" id="339" name="Google Shape;339;p23"/>
          <p:cNvPicPr preferRelativeResize="0"/>
          <p:nvPr/>
        </p:nvPicPr>
        <p:blipFill rotWithShape="1">
          <a:blip r:embed="rId3">
            <a:alphaModFix/>
          </a:blip>
          <a:srcRect b="3289" l="11066" r="8452" t="0"/>
          <a:stretch/>
        </p:blipFill>
        <p:spPr>
          <a:xfrm>
            <a:off x="1365250" y="1857364"/>
            <a:ext cx="6010275" cy="484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200"/>
              <a:buFont typeface="Consolas"/>
              <a:buNone/>
            </a:pPr>
            <a:r>
              <a:rPr b="1" lang="en-US" sz="3200">
                <a:solidFill>
                  <a:srgbClr val="980000"/>
                </a:solidFill>
              </a:rPr>
              <a:t>Clinical prsentations</a:t>
            </a:r>
            <a:endParaRPr b="1" sz="3200">
              <a:solidFill>
                <a:srgbClr val="980000"/>
              </a:solidFill>
            </a:endParaRPr>
          </a:p>
        </p:txBody>
      </p:sp>
      <p:sp>
        <p:nvSpPr>
          <p:cNvPr id="345" name="Google Shape;345;p24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Asymptomatic Gallstones</a:t>
            </a:r>
            <a:endParaRPr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Biliary colic</a:t>
            </a:r>
            <a:endParaRPr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Acute Cholecystitis</a:t>
            </a:r>
            <a:endParaRPr sz="2800"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Hydrops of the Gallbladder</a:t>
            </a:r>
            <a:endParaRPr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Mirizzi syndrome</a:t>
            </a:r>
            <a:endParaRPr>
              <a:solidFill>
                <a:schemeClr val="dk1"/>
              </a:solidFill>
            </a:endParaRPr>
          </a:p>
          <a:p>
            <a:pPr indent="-609600" lvl="2" marL="6096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60"/>
              <a:buChar char="■"/>
            </a:pPr>
            <a:r>
              <a:rPr lang="en-US" sz="2800">
                <a:solidFill>
                  <a:schemeClr val="dk1"/>
                </a:solidFill>
              </a:rPr>
              <a:t>Empyema of the gallbladder</a:t>
            </a:r>
            <a:endParaRPr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Choledocholithiasis</a:t>
            </a:r>
            <a:endParaRPr sz="2800"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Cholangitis</a:t>
            </a:r>
            <a:endParaRPr sz="2800"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Gallstone ileus</a:t>
            </a:r>
            <a:endParaRPr sz="2800"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Acalculous cholecystitis</a:t>
            </a:r>
            <a:endParaRPr sz="2800">
              <a:solidFill>
                <a:schemeClr val="dk1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700"/>
              </a:spcBef>
              <a:spcAft>
                <a:spcPts val="1200"/>
              </a:spcAft>
              <a:buClr>
                <a:schemeClr val="dk1"/>
              </a:buClr>
              <a:buSzPts val="2660"/>
              <a:buChar char="●"/>
            </a:pPr>
            <a:r>
              <a:rPr lang="en-US" sz="2800">
                <a:solidFill>
                  <a:schemeClr val="dk1"/>
                </a:solidFill>
              </a:rPr>
              <a:t>Oriental Cholangio-hepatitis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"/>
          <p:cNvSpPr txBox="1"/>
          <p:nvPr>
            <p:ph type="title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/>
              <a:t>Jaundice</a:t>
            </a:r>
            <a:endParaRPr b="1"/>
          </a:p>
        </p:txBody>
      </p:sp>
      <p:pic>
        <p:nvPicPr>
          <p:cNvPr descr="C:\Documents and Settings\HP_Administrator\My Documents\My Pictures\801799.jpg" id="351" name="Google Shape;351;p25"/>
          <p:cNvPicPr preferRelativeResize="0"/>
          <p:nvPr/>
        </p:nvPicPr>
        <p:blipFill rotWithShape="1">
          <a:blip r:embed="rId3">
            <a:alphaModFix/>
          </a:blip>
          <a:srcRect b="19900" l="11111" r="0" t="4900"/>
          <a:stretch/>
        </p:blipFill>
        <p:spPr>
          <a:xfrm>
            <a:off x="1524000" y="1447800"/>
            <a:ext cx="30480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undice" id="352" name="Google Shape;352;p2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8" y="1928813"/>
            <a:ext cx="4257675" cy="28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/>
              <a:t>Types of jaundice</a:t>
            </a:r>
            <a:endParaRPr/>
          </a:p>
        </p:txBody>
      </p:sp>
      <p:grpSp>
        <p:nvGrpSpPr>
          <p:cNvPr id="358" name="Google Shape;358;p26"/>
          <p:cNvGrpSpPr/>
          <p:nvPr/>
        </p:nvGrpSpPr>
        <p:grpSpPr>
          <a:xfrm>
            <a:off x="3023006" y="1529280"/>
            <a:ext cx="3061411" cy="4567535"/>
            <a:chOff x="2721254" y="2232"/>
            <a:chExt cx="3061411" cy="4567535"/>
          </a:xfrm>
        </p:grpSpPr>
        <p:sp>
          <p:nvSpPr>
            <p:cNvPr id="359" name="Google Shape;359;p26"/>
            <p:cNvSpPr/>
            <p:nvPr/>
          </p:nvSpPr>
          <p:spPr>
            <a:xfrm>
              <a:off x="2721254" y="2232"/>
              <a:ext cx="3061411" cy="14733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B3C6"/>
                </a:gs>
                <a:gs pos="25000">
                  <a:srgbClr val="ED6C97"/>
                </a:gs>
                <a:gs pos="40000">
                  <a:srgbClr val="EC528A"/>
                </a:gs>
                <a:gs pos="50000">
                  <a:srgbClr val="EC4D88"/>
                </a:gs>
                <a:gs pos="60000">
                  <a:srgbClr val="EC528A"/>
                </a:gs>
                <a:gs pos="75000">
                  <a:srgbClr val="F26E98"/>
                </a:gs>
                <a:gs pos="100000">
                  <a:srgbClr val="FFB0C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6"/>
            <p:cNvSpPr txBox="1"/>
            <p:nvPr/>
          </p:nvSpPr>
          <p:spPr>
            <a:xfrm>
              <a:off x="2793179" y="74157"/>
              <a:ext cx="2917561" cy="1329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110475" spcFirstLastPara="1" rIns="110475" wrap="square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lang="en-US" sz="29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Prehepatic / Hemolytic jaundice</a:t>
              </a: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2721254" y="1549300"/>
              <a:ext cx="3061411" cy="14733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B3C6"/>
                </a:gs>
                <a:gs pos="25000">
                  <a:srgbClr val="ED6C97"/>
                </a:gs>
                <a:gs pos="40000">
                  <a:srgbClr val="EC528A"/>
                </a:gs>
                <a:gs pos="50000">
                  <a:srgbClr val="EC4D88"/>
                </a:gs>
                <a:gs pos="60000">
                  <a:srgbClr val="EC528A"/>
                </a:gs>
                <a:gs pos="75000">
                  <a:srgbClr val="F26E98"/>
                </a:gs>
                <a:gs pos="100000">
                  <a:srgbClr val="FFB0C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6"/>
            <p:cNvSpPr txBox="1"/>
            <p:nvPr/>
          </p:nvSpPr>
          <p:spPr>
            <a:xfrm>
              <a:off x="2793179" y="1621225"/>
              <a:ext cx="2917561" cy="1329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110475" spcFirstLastPara="1" rIns="110475" wrap="square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lang="en-US" sz="29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Hepatic jaundice</a:t>
              </a: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721254" y="3096369"/>
              <a:ext cx="3061411" cy="14733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B3C6"/>
                </a:gs>
                <a:gs pos="25000">
                  <a:srgbClr val="ED6C97"/>
                </a:gs>
                <a:gs pos="40000">
                  <a:srgbClr val="EC528A"/>
                </a:gs>
                <a:gs pos="50000">
                  <a:srgbClr val="EC4D88"/>
                </a:gs>
                <a:gs pos="60000">
                  <a:srgbClr val="EC528A"/>
                </a:gs>
                <a:gs pos="75000">
                  <a:srgbClr val="F26E98"/>
                </a:gs>
                <a:gs pos="100000">
                  <a:srgbClr val="FFB0C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6"/>
            <p:cNvSpPr txBox="1"/>
            <p:nvPr/>
          </p:nvSpPr>
          <p:spPr>
            <a:xfrm>
              <a:off x="2793179" y="3168294"/>
              <a:ext cx="2917561" cy="1329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110475" spcFirstLastPara="1" rIns="110475" wrap="square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lang="en-US" sz="29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Posthepatic / Obstructive/ Surgical jaundice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/>
              <a:t>Jaundice</a:t>
            </a:r>
            <a:endParaRPr>
              <a:solidFill>
                <a:srgbClr val="7BF615"/>
              </a:solidFill>
            </a:endParaRPr>
          </a:p>
        </p:txBody>
      </p:sp>
      <p:graphicFrame>
        <p:nvGraphicFramePr>
          <p:cNvPr id="370" name="Google Shape;370;p27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{0BA14D0C-1530-4E04-B90C-E408E2AB0E61}</a:tableStyleId>
              </a:tblPr>
              <a:tblGrid>
                <a:gridCol w="2743200"/>
                <a:gridCol w="2590800"/>
                <a:gridCol w="2895600"/>
              </a:tblGrid>
              <a:tr h="83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 HEPATIC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HEPATIC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POST HEPATIC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Excessive amount of bilirubin is presented to the liver due to excessive hemolysis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Impaired cellular uptake, defective conjugation or abnormal secretion of bilirubin by the liver cell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Impaired excretion due to mechanical obstruction to bile flow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Elevated unconjugated bilirubin in serum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Both conjugated and unconjugated bilirubin may be elevated in serum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Elevated conjugated bilirubin in serum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/>
              <a:t>TYPES OF JAUNDICE</a:t>
            </a:r>
            <a:endParaRPr/>
          </a:p>
        </p:txBody>
      </p:sp>
      <p:graphicFrame>
        <p:nvGraphicFramePr>
          <p:cNvPr id="376" name="Google Shape;376;p28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{0BA14D0C-1530-4E04-B90C-E408E2AB0E61}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3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TYPE</a:t>
                      </a:r>
                      <a:endParaRPr b="1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PRE HEPATIC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HEPATIC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POST HEPATIC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Urine color</a:t>
                      </a:r>
                      <a:endParaRPr b="1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normal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dark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dark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Stool color</a:t>
                      </a:r>
                      <a:endParaRPr b="1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normal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normal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Clay 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Pruritus</a:t>
                      </a:r>
                      <a:endParaRPr b="1" i="0" sz="28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No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No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/>
                        <a:t>yes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Obstructive jaundice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82" name="Google Shape;382;p29"/>
          <p:cNvSpPr txBox="1"/>
          <p:nvPr>
            <p:ph idx="1" type="body"/>
          </p:nvPr>
        </p:nvSpPr>
        <p:spPr>
          <a:xfrm>
            <a:off x="342900" y="1208202"/>
            <a:ext cx="8458200" cy="3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Char char="◼"/>
            </a:pPr>
            <a:r>
              <a:rPr b="1" lang="en-US" sz="2800">
                <a:solidFill>
                  <a:schemeClr val="dk1"/>
                </a:solidFill>
              </a:rPr>
              <a:t>CHOLEDOCHOLITHIASIS</a:t>
            </a:r>
            <a:endParaRPr>
              <a:solidFill>
                <a:schemeClr val="dk1"/>
              </a:solidFill>
            </a:endParaRPr>
          </a:p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Char char="◼"/>
            </a:pPr>
            <a:r>
              <a:rPr b="1" lang="en-US" sz="2800">
                <a:solidFill>
                  <a:schemeClr val="dk1"/>
                </a:solidFill>
              </a:rPr>
              <a:t>NEOPLASMS </a:t>
            </a:r>
            <a:endParaRPr>
              <a:solidFill>
                <a:schemeClr val="dk1"/>
              </a:solidFill>
            </a:endParaRPr>
          </a:p>
          <a:p>
            <a:pPr indent="-274319" lvl="1" marL="73152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Liver</a:t>
            </a:r>
            <a:endParaRPr>
              <a:solidFill>
                <a:schemeClr val="dk1"/>
              </a:solidFill>
            </a:endParaRPr>
          </a:p>
          <a:p>
            <a:pPr indent="-274319" lvl="1" marL="73152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Bile duct (rare)</a:t>
            </a:r>
            <a:endParaRPr>
              <a:solidFill>
                <a:schemeClr val="dk1"/>
              </a:solidFill>
            </a:endParaRPr>
          </a:p>
          <a:p>
            <a:pPr indent="-274319" lvl="1" marL="73152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</a:rPr>
              <a:t>Pancreas (more common)</a:t>
            </a:r>
            <a:endParaRPr>
              <a:solidFill>
                <a:schemeClr val="dk1"/>
              </a:solidFill>
            </a:endParaRPr>
          </a:p>
          <a:p>
            <a:pPr indent="-320040" lvl="0" marL="4389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Char char="◼"/>
            </a:pPr>
            <a:r>
              <a:rPr b="1" lang="en-US" sz="2800">
                <a:solidFill>
                  <a:schemeClr val="dk1"/>
                </a:solidFill>
              </a:rPr>
              <a:t> INTRAHEPATIC CHOLESTASIS</a:t>
            </a:r>
            <a:endParaRPr>
              <a:solidFill>
                <a:schemeClr val="dk1"/>
              </a:solidFill>
            </a:endParaRPr>
          </a:p>
          <a:p>
            <a:pPr indent="-151130" lvl="0" marL="438912" rtl="0" algn="l"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-320040" lvl="0" marL="4389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Char char="◼"/>
            </a:pPr>
            <a:r>
              <a:rPr b="1" lang="en-US" sz="2800">
                <a:solidFill>
                  <a:schemeClr val="dk1"/>
                </a:solidFill>
              </a:rPr>
              <a:t>  CHOLEDOCHAL CYST</a:t>
            </a:r>
            <a:endParaRPr>
              <a:solidFill>
                <a:schemeClr val="dk1"/>
              </a:solidFill>
            </a:endParaRPr>
          </a:p>
          <a:p>
            <a:pPr indent="-151130" lvl="0" marL="438912" rtl="0" algn="l"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-320040" lvl="0" marL="4389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Char char="◼"/>
            </a:pPr>
            <a:r>
              <a:rPr b="1" lang="en-US" sz="2800">
                <a:solidFill>
                  <a:schemeClr val="dk1"/>
                </a:solidFill>
              </a:rPr>
              <a:t> LYMPHADENOPATHY-PORTA HEPATIS</a:t>
            </a:r>
            <a:endParaRPr>
              <a:solidFill>
                <a:schemeClr val="dk1"/>
              </a:solidFill>
            </a:endParaRPr>
          </a:p>
          <a:p>
            <a:pPr indent="-320040" lvl="0" marL="4389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b="1" lang="en-US" sz="2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20040" lvl="0" marL="4389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0"/>
              <a:buFont typeface="Noto Sans Symbols"/>
              <a:buChar char="◼"/>
            </a:pPr>
            <a:r>
              <a:rPr b="1" lang="en-US" sz="2800">
                <a:solidFill>
                  <a:schemeClr val="dk1"/>
                </a:solidFill>
              </a:rPr>
              <a:t> TRAUMATIC- POST CHOLECYSECTOMY</a:t>
            </a:r>
            <a:endParaRPr>
              <a:solidFill>
                <a:schemeClr val="dk1"/>
              </a:solidFill>
            </a:endParaRPr>
          </a:p>
          <a:p>
            <a:pPr indent="-151130" lvl="0" marL="438912" rtl="0" algn="l"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/>
          <p:nvPr>
            <p:ph type="title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>
              <a:solidFill>
                <a:srgbClr val="7BF615"/>
              </a:solidFill>
            </a:endParaRPr>
          </a:p>
        </p:txBody>
      </p:sp>
      <p:pic>
        <p:nvPicPr>
          <p:cNvPr descr="GIC0601-09-007" id="388" name="Google Shape;388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0" y="1714500"/>
            <a:ext cx="358140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C0601-09-003a" id="389" name="Google Shape;38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75" y="1714500"/>
            <a:ext cx="4143375" cy="39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>
                <a:solidFill>
                  <a:srgbClr val="5B0F00"/>
                </a:solidFill>
              </a:rPr>
              <a:t>Acute Appendicitis</a:t>
            </a:r>
            <a:endParaRPr>
              <a:solidFill>
                <a:srgbClr val="5B0F00"/>
              </a:solidFill>
            </a:endParaRPr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Appendicitis is common- </a:t>
            </a:r>
            <a:r>
              <a:rPr b="1" lang="en-US">
                <a:solidFill>
                  <a:schemeClr val="dk1"/>
                </a:solidFill>
              </a:rPr>
              <a:t>7-9% lifetime risk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Mostly young people but can present at any age.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Delay in diagnosis/management causes significant morbidity- </a:t>
            </a:r>
            <a:r>
              <a:rPr b="1" lang="en-US">
                <a:solidFill>
                  <a:schemeClr val="dk1"/>
                </a:solidFill>
              </a:rPr>
              <a:t>can be a surgical emergency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Usually clinical diagnosis- not reliant on imaging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>
                <a:solidFill>
                  <a:schemeClr val="dk1"/>
                </a:solidFill>
              </a:rPr>
              <a:t>Has classic presentation but often presents atypically- it is a common pitfall!</a:t>
            </a:r>
            <a:endParaRPr>
              <a:solidFill>
                <a:schemeClr val="dk1"/>
              </a:solidFill>
            </a:endParaRPr>
          </a:p>
          <a:p>
            <a:pPr indent="-161925" lvl="0" marL="411480" rtl="0" algn="l">
              <a:spcBef>
                <a:spcPts val="700"/>
              </a:spcBef>
              <a:spcAft>
                <a:spcPts val="1200"/>
              </a:spcAft>
              <a:buSzPts val="285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/>
          <p:nvPr>
            <p:ph type="ctrTitle"/>
          </p:nvPr>
        </p:nvSpPr>
        <p:spPr>
          <a:xfrm>
            <a:off x="914400" y="26670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/>
              <a:t>COLORECTAL CANCER</a:t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Colorectal Cancer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400" name="Google Shape;400;p32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n-US">
                <a:solidFill>
                  <a:schemeClr val="dk1"/>
                </a:solidFill>
              </a:rPr>
              <a:t>Colorectal cancer (CRC) is the second most common cancer in Jordanian adults. 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n-US">
                <a:solidFill>
                  <a:schemeClr val="dk1"/>
                </a:solidFill>
              </a:rPr>
              <a:t>Leading cancer incidence in Jordan.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n-US">
                <a:solidFill>
                  <a:schemeClr val="dk1"/>
                </a:solidFill>
              </a:rPr>
              <a:t>Globally 800,000 new CRCs occur each year, accounting for 10% of all incident cancers with 450,000 deaths/year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161925" lvl="0" marL="411480" rtl="0" algn="l">
              <a:spcBef>
                <a:spcPts val="70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161925" lvl="0" marL="411480" rtl="0" algn="l">
              <a:spcBef>
                <a:spcPts val="70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161925" lvl="0" marL="411480" rtl="0" algn="l">
              <a:spcBef>
                <a:spcPts val="70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161925" lvl="0" marL="411480" rtl="0" algn="l">
              <a:spcBef>
                <a:spcPts val="700"/>
              </a:spcBef>
              <a:spcAft>
                <a:spcPts val="1200"/>
              </a:spcAft>
              <a:buSzPts val="285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01" name="Google Shape;401;p32"/>
          <p:cNvSpPr txBox="1"/>
          <p:nvPr/>
        </p:nvSpPr>
        <p:spPr>
          <a:xfrm>
            <a:off x="228600" y="601980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Shomaf, M. (2015)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142857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Distribution of Colorectal cancer by topography ,Jordan -2012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407" name="Google Shape;407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733" r="0" t="1555"/>
          <a:stretch/>
        </p:blipFill>
        <p:spPr>
          <a:xfrm>
            <a:off x="533400" y="2209800"/>
            <a:ext cx="7707997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9144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 cap="none">
                <a:solidFill>
                  <a:srgbClr val="980000"/>
                </a:solidFill>
              </a:rPr>
              <a:t>ETIOLOGY</a:t>
            </a:r>
            <a:endParaRPr b="1" cap="none">
              <a:solidFill>
                <a:srgbClr val="980000"/>
              </a:solidFill>
            </a:endParaRPr>
          </a:p>
        </p:txBody>
      </p:sp>
      <p:sp>
        <p:nvSpPr>
          <p:cNvPr id="413" name="Google Shape;413;p34"/>
          <p:cNvSpPr txBox="1"/>
          <p:nvPr>
            <p:ph idx="1" type="body"/>
          </p:nvPr>
        </p:nvSpPr>
        <p:spPr>
          <a:xfrm>
            <a:off x="381000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Environmental &amp; dietary factors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Male sex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Excessive BMI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Char char="●"/>
            </a:pPr>
            <a:r>
              <a:rPr b="1" lang="en-US" sz="2200">
                <a:solidFill>
                  <a:schemeClr val="dk1"/>
                </a:solidFill>
              </a:rPr>
              <a:t>Red meat ,animal fat, smoking and alcohol 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Char char="●"/>
            </a:pPr>
            <a:r>
              <a:rPr b="1" lang="en-US" sz="2200">
                <a:solidFill>
                  <a:schemeClr val="dk1"/>
                </a:solidFill>
              </a:rPr>
              <a:t>Protective effect of dietary fiber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Low folate consumption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Family history of colorectal cancer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Personal history of colorectal cancer, ovary, endometrial, breast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Neoplastic polyps 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IBD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▪"/>
            </a:pPr>
            <a:r>
              <a:rPr b="1" lang="en-US" sz="2200">
                <a:solidFill>
                  <a:schemeClr val="dk1"/>
                </a:solidFill>
              </a:rPr>
              <a:t>Hereditary Conditions (FAP, HNPCC)</a:t>
            </a:r>
            <a:endParaRPr b="1">
              <a:solidFill>
                <a:schemeClr val="dk1"/>
              </a:solidFill>
            </a:endParaRPr>
          </a:p>
          <a:p>
            <a:pPr indent="-210185" lvl="0" marL="411480" rtl="0" algn="l">
              <a:spcBef>
                <a:spcPts val="700"/>
              </a:spcBef>
              <a:spcAft>
                <a:spcPts val="1200"/>
              </a:spcAft>
              <a:buSzPts val="2090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descr="pasted-image.jpeg" id="414" name="Google Shape;41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1143000"/>
            <a:ext cx="213360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jpeg" id="415" name="Google Shape;41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2743200"/>
            <a:ext cx="2325445" cy="1544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jpeg" id="416" name="Google Shape;41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600" y="5105400"/>
            <a:ext cx="2339811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>
            <p:ph type="title"/>
          </p:nvPr>
        </p:nvSpPr>
        <p:spPr>
          <a:xfrm>
            <a:off x="539750" y="549275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Symptoms of Colorectal Cancer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422" name="Google Shape;422;p35"/>
          <p:cNvSpPr txBox="1"/>
          <p:nvPr>
            <p:ph idx="1" type="body"/>
          </p:nvPr>
        </p:nvSpPr>
        <p:spPr>
          <a:xfrm>
            <a:off x="457200" y="1617663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0"/>
              <a:buChar char="●"/>
            </a:pPr>
            <a:r>
              <a:rPr lang="en-US" sz="2800">
                <a:solidFill>
                  <a:srgbClr val="000000"/>
                </a:solidFill>
              </a:rPr>
              <a:t>A change in bowel habits</a:t>
            </a:r>
            <a:endParaRPr>
              <a:solidFill>
                <a:srgbClr val="000000"/>
              </a:solidFill>
            </a:endParaRPr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60"/>
              <a:buChar char="●"/>
            </a:pPr>
            <a:r>
              <a:rPr lang="en-US" sz="2800">
                <a:solidFill>
                  <a:srgbClr val="000000"/>
                </a:solidFill>
              </a:rPr>
              <a:t>Bright red or dark blood in the stool</a:t>
            </a:r>
            <a:endParaRPr>
              <a:solidFill>
                <a:srgbClr val="000000"/>
              </a:solidFill>
            </a:endParaRPr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60"/>
              <a:buChar char="●"/>
            </a:pPr>
            <a:r>
              <a:rPr lang="en-US" sz="2800">
                <a:solidFill>
                  <a:srgbClr val="000000"/>
                </a:solidFill>
              </a:rPr>
              <a:t>Stools that appear narrower or thinner than usual</a:t>
            </a:r>
            <a:endParaRPr>
              <a:solidFill>
                <a:srgbClr val="000000"/>
              </a:solidFill>
            </a:endParaRPr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60"/>
              <a:buChar char="●"/>
            </a:pPr>
            <a:r>
              <a:rPr lang="en-US" sz="2800">
                <a:solidFill>
                  <a:srgbClr val="000000"/>
                </a:solidFill>
              </a:rPr>
              <a:t>Discomfort in the abdomen, including frequent gas pains, bloating, fullness, and cramps</a:t>
            </a:r>
            <a:endParaRPr>
              <a:solidFill>
                <a:srgbClr val="000000"/>
              </a:solidFill>
            </a:endParaRPr>
          </a:p>
          <a:p>
            <a:pPr indent="-342900" lvl="0" marL="41148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60"/>
              <a:buChar char="●"/>
            </a:pPr>
            <a:r>
              <a:rPr lang="en-US" sz="2800">
                <a:solidFill>
                  <a:srgbClr val="000000"/>
                </a:solidFill>
              </a:rPr>
              <a:t>Unexplained weight loss, constant tiredness, or unexplained anemia (iron deficiency)</a:t>
            </a:r>
            <a:endParaRPr>
              <a:solidFill>
                <a:srgbClr val="000000"/>
              </a:solidFill>
            </a:endParaRPr>
          </a:p>
          <a:p>
            <a:pPr indent="-210185" lvl="0" marL="411480" rtl="1" algn="r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SzPts val="209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pic>
        <p:nvPicPr>
          <p:cNvPr id="428" name="Google Shape;428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275" y="512075"/>
            <a:ext cx="7772400" cy="55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br>
              <a:rPr b="1" lang="en-US">
                <a:solidFill>
                  <a:srgbClr val="980000"/>
                </a:solidFill>
              </a:rPr>
            </a:br>
            <a:r>
              <a:rPr b="1" lang="en-US">
                <a:solidFill>
                  <a:srgbClr val="980000"/>
                </a:solidFill>
              </a:rPr>
              <a:t>Colon Cancer Preventions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434" name="Google Shape;434;p37"/>
          <p:cNvSpPr txBox="1"/>
          <p:nvPr>
            <p:ph idx="1" type="body"/>
          </p:nvPr>
        </p:nvSpPr>
        <p:spPr>
          <a:xfrm>
            <a:off x="457200" y="1600200"/>
            <a:ext cx="4619625" cy="4781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n-US">
                <a:solidFill>
                  <a:schemeClr val="dk1"/>
                </a:solidFill>
              </a:rPr>
              <a:t>Colon cancer can be prevented and cured through early detection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n-US">
                <a:solidFill>
                  <a:schemeClr val="dk1"/>
                </a:solidFill>
              </a:rPr>
              <a:t>Changing your eating habits( more fiber and less fats)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n-US">
                <a:solidFill>
                  <a:schemeClr val="dk1"/>
                </a:solidFill>
              </a:rPr>
              <a:t>Don’t smoke and drink less</a:t>
            </a:r>
            <a:endParaRPr b="1">
              <a:solidFill>
                <a:schemeClr val="dk1"/>
              </a:solidFill>
            </a:endParaRPr>
          </a:p>
          <a:p>
            <a:pPr indent="-161925" lvl="0" marL="411480" rtl="0" algn="l">
              <a:spcBef>
                <a:spcPts val="70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161925" lvl="0" marL="411480" rtl="0" algn="l">
              <a:spcBef>
                <a:spcPts val="700"/>
              </a:spcBef>
              <a:spcAft>
                <a:spcPts val="1200"/>
              </a:spcAft>
              <a:buSzPts val="285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descr="food-pyramid_all" id="435" name="Google Shape;435;p3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25" y="1600200"/>
            <a:ext cx="2317750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oking" id="436" name="Google Shape;436;p37"/>
          <p:cNvPicPr preferRelativeResize="0"/>
          <p:nvPr>
            <p:ph idx="3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8475" y="3940175"/>
            <a:ext cx="2178050" cy="2185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 cap="none"/>
              <a:t>SCREENING GUIDELINES</a:t>
            </a:r>
            <a:endParaRPr b="1" cap="none"/>
          </a:p>
        </p:txBody>
      </p:sp>
      <p:sp>
        <p:nvSpPr>
          <p:cNvPr id="442" name="Google Shape;442;p38"/>
          <p:cNvSpPr txBox="1"/>
          <p:nvPr>
            <p:ph idx="2" type="body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73152" rtl="1" algn="r">
              <a:spcBef>
                <a:spcPts val="0"/>
              </a:spcBef>
              <a:spcAft>
                <a:spcPts val="1200"/>
              </a:spcAft>
              <a:buSzPts val="2280"/>
              <a:buNone/>
            </a:pPr>
            <a:r>
              <a:t/>
            </a:r>
            <a:endParaRPr/>
          </a:p>
        </p:txBody>
      </p:sp>
      <p:sp>
        <p:nvSpPr>
          <p:cNvPr id="443" name="Google Shape;443;p38"/>
          <p:cNvSpPr txBox="1"/>
          <p:nvPr>
            <p:ph idx="3" type="body"/>
          </p:nvPr>
        </p:nvSpPr>
        <p:spPr>
          <a:xfrm>
            <a:off x="457200" y="1981200"/>
            <a:ext cx="4040188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1183" lvl="0" marL="4114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Char char="●"/>
            </a:pPr>
            <a:r>
              <a:rPr lang="en-US">
                <a:solidFill>
                  <a:schemeClr val="dk1"/>
                </a:solidFill>
              </a:rPr>
              <a:t>Screening for asymptomatic men and women at age 50, using a menu of screening options.</a:t>
            </a:r>
            <a:endParaRPr>
              <a:solidFill>
                <a:schemeClr val="dk1"/>
              </a:solidFill>
            </a:endParaRPr>
          </a:p>
          <a:p>
            <a:pPr indent="-321183" lvl="0" marL="41148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5000"/>
              <a:buChar char="●"/>
            </a:pPr>
            <a:r>
              <a:rPr lang="en-US">
                <a:solidFill>
                  <a:schemeClr val="dk1"/>
                </a:solidFill>
              </a:rPr>
              <a:t>Mortality rates have been declining for the past 2 decades, largely attributable to the contribution of screening to prevention and early detection.</a:t>
            </a:r>
            <a:endParaRPr>
              <a:solidFill>
                <a:schemeClr val="dk1"/>
              </a:solidFill>
            </a:endParaRPr>
          </a:p>
          <a:p>
            <a:pPr indent="-198120" lvl="0" marL="411480" rtl="0" algn="l">
              <a:spcBef>
                <a:spcPts val="70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98120" lvl="0" marL="411480" rtl="0" algn="l">
              <a:spcBef>
                <a:spcPts val="700"/>
              </a:spcBef>
              <a:spcAft>
                <a:spcPts val="1200"/>
              </a:spcAft>
              <a:buSzPct val="95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asted-image.jpeg" id="444" name="Google Shape;444;p3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5025" y="1905000"/>
            <a:ext cx="4041775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>
                <a:solidFill>
                  <a:srgbClr val="980000"/>
                </a:solidFill>
              </a:rPr>
              <a:t>Recommended CRC screening tests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450" name="Google Shape;450;p39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27923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Consolas"/>
              <a:buAutoNum type="arabicPeriod"/>
            </a:pPr>
            <a:r>
              <a:rPr b="1" lang="en-US">
                <a:solidFill>
                  <a:schemeClr val="dk1"/>
                </a:solidFill>
              </a:rPr>
              <a:t>Annual high-sensitivity gFOBT or FIT, following the manufacturer's recommendations for specimen collection</a:t>
            </a:r>
            <a:endParaRPr b="1">
              <a:solidFill>
                <a:schemeClr val="dk1"/>
              </a:solidFill>
            </a:endParaRPr>
          </a:p>
          <a:p>
            <a:pPr indent="-527923" lvl="0" marL="51435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Consolas"/>
              <a:buAutoNum type="arabicPeriod"/>
            </a:pPr>
            <a:r>
              <a:rPr b="1" lang="en-US">
                <a:solidFill>
                  <a:schemeClr val="dk1"/>
                </a:solidFill>
              </a:rPr>
              <a:t>FSIG every 5 years</a:t>
            </a:r>
            <a:endParaRPr b="1">
              <a:solidFill>
                <a:schemeClr val="dk1"/>
              </a:solidFill>
            </a:endParaRPr>
          </a:p>
          <a:p>
            <a:pPr indent="-527923" lvl="0" marL="51435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Consolas"/>
              <a:buAutoNum type="arabicPeriod"/>
            </a:pPr>
            <a:r>
              <a:rPr b="1" lang="en-US">
                <a:solidFill>
                  <a:schemeClr val="dk1"/>
                </a:solidFill>
              </a:rPr>
              <a:t>Colonoscopy every 10 years</a:t>
            </a:r>
            <a:endParaRPr b="1">
              <a:solidFill>
                <a:schemeClr val="dk1"/>
              </a:solidFill>
            </a:endParaRPr>
          </a:p>
          <a:p>
            <a:pPr indent="-527923" lvl="0" marL="51435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Consolas"/>
              <a:buAutoNum type="arabicPeriod"/>
            </a:pPr>
            <a:r>
              <a:rPr b="1" lang="en-US">
                <a:solidFill>
                  <a:schemeClr val="dk1"/>
                </a:solidFill>
              </a:rPr>
              <a:t>Double-contrast barium enema every 5 years</a:t>
            </a:r>
            <a:endParaRPr b="1">
              <a:solidFill>
                <a:schemeClr val="dk1"/>
              </a:solidFill>
            </a:endParaRPr>
          </a:p>
          <a:p>
            <a:pPr indent="-527923" lvl="0" marL="51435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Consolas"/>
              <a:buAutoNum type="arabicPeriod"/>
            </a:pPr>
            <a:r>
              <a:rPr b="1" lang="en-US">
                <a:solidFill>
                  <a:schemeClr val="dk1"/>
                </a:solidFill>
              </a:rPr>
              <a:t>CT colonography every 5 years. </a:t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11480" rtl="0" algn="l">
              <a:spcBef>
                <a:spcPts val="700"/>
              </a:spcBef>
              <a:spcAft>
                <a:spcPts val="1200"/>
              </a:spcAft>
              <a:buSzPts val="2850"/>
              <a:buNone/>
            </a:pPr>
            <a:r>
              <a:rPr b="1" lang="en-US">
                <a:solidFill>
                  <a:schemeClr val="dk1"/>
                </a:solidFill>
              </a:rPr>
              <a:t>Stool DNA testing, which also was among the recommended options in the 2008 update, is no longer commercially available for screening.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lang="en-US"/>
              <a:t>Sigmoidoscopy/Colonoscopy</a:t>
            </a:r>
            <a:endParaRPr/>
          </a:p>
        </p:txBody>
      </p:sp>
      <p:pic>
        <p:nvPicPr>
          <p:cNvPr descr="pasted-image.jpeg" id="456" name="Google Shape;456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905000"/>
            <a:ext cx="3810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Bruce\My Documents\Slides\colonoscope1.jpg" id="457" name="Google Shape;45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1828800"/>
            <a:ext cx="4292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740580" y="340199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>
                <a:solidFill>
                  <a:schemeClr val="dk1"/>
                </a:solidFill>
              </a:rPr>
              <a:t>Anatomy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2204864"/>
            <a:ext cx="3032559" cy="4257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"/>
          <p:cNvCxnSpPr/>
          <p:nvPr/>
        </p:nvCxnSpPr>
        <p:spPr>
          <a:xfrm>
            <a:off x="6012160" y="4264945"/>
            <a:ext cx="659067" cy="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4"/>
          <p:cNvCxnSpPr/>
          <p:nvPr/>
        </p:nvCxnSpPr>
        <p:spPr>
          <a:xfrm flipH="1">
            <a:off x="6195324" y="2060267"/>
            <a:ext cx="608924" cy="2175543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43196" l="3311" r="68387" t="12743"/>
          <a:stretch/>
        </p:blipFill>
        <p:spPr>
          <a:xfrm>
            <a:off x="899592" y="2060848"/>
            <a:ext cx="3816424" cy="4261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550300" y="1475497"/>
            <a:ext cx="416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The Appendix is… </a:t>
            </a:r>
            <a:endParaRPr b="1"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972491" y="4657590"/>
            <a:ext cx="511277" cy="504056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32" name="Google Shape;132;p4"/>
          <p:cNvCxnSpPr/>
          <p:nvPr/>
        </p:nvCxnSpPr>
        <p:spPr>
          <a:xfrm flipH="1" rot="10800000">
            <a:off x="1547664" y="5161646"/>
            <a:ext cx="504056" cy="576064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3" name="Google Shape;133;p4"/>
          <p:cNvSpPr txBox="1"/>
          <p:nvPr/>
        </p:nvSpPr>
        <p:spPr>
          <a:xfrm>
            <a:off x="959956" y="5539153"/>
            <a:ext cx="11560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Here!</a:t>
            </a:r>
            <a:endParaRPr b="1" sz="32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34" name="Google Shape;134;p4"/>
          <p:cNvCxnSpPr/>
          <p:nvPr/>
        </p:nvCxnSpPr>
        <p:spPr>
          <a:xfrm>
            <a:off x="2699792" y="2641366"/>
            <a:ext cx="108012" cy="936104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5" name="Google Shape;135;p4"/>
          <p:cNvCxnSpPr/>
          <p:nvPr/>
        </p:nvCxnSpPr>
        <p:spPr>
          <a:xfrm>
            <a:off x="1043608" y="3871897"/>
            <a:ext cx="784254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6" name="Google Shape;136;p4"/>
          <p:cNvCxnSpPr/>
          <p:nvPr/>
        </p:nvCxnSpPr>
        <p:spPr>
          <a:xfrm flipH="1" rot="10800000">
            <a:off x="1043608" y="4801606"/>
            <a:ext cx="864096" cy="216024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7" name="Google Shape;137;p4"/>
          <p:cNvCxnSpPr/>
          <p:nvPr/>
        </p:nvCxnSpPr>
        <p:spPr>
          <a:xfrm rot="10800000">
            <a:off x="3635896" y="4265811"/>
            <a:ext cx="648072" cy="67554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8" name="Google Shape;138;p4"/>
          <p:cNvCxnSpPr/>
          <p:nvPr/>
        </p:nvCxnSpPr>
        <p:spPr>
          <a:xfrm rot="10800000">
            <a:off x="3032815" y="5111869"/>
            <a:ext cx="864096" cy="576064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9" name="Google Shape;139;p4"/>
          <p:cNvSpPr txBox="1"/>
          <p:nvPr/>
        </p:nvSpPr>
        <p:spPr>
          <a:xfrm>
            <a:off x="1924134" y="2272034"/>
            <a:ext cx="1846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Transverse colon</a:t>
            </a:r>
            <a:endParaRPr b="1"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7506" y="3687231"/>
            <a:ext cx="11945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Asc. colon</a:t>
            </a:r>
            <a:endParaRPr b="1"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4252952" y="4149080"/>
            <a:ext cx="13195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Desc. colon</a:t>
            </a:r>
            <a:endParaRPr b="1"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3899751" y="5543097"/>
            <a:ext cx="16049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Sigmoid colon</a:t>
            </a:r>
            <a:endParaRPr b="1"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 flipH="1">
            <a:off x="2339752" y="4149080"/>
            <a:ext cx="334849" cy="288032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4" name="Google Shape;144;p4"/>
          <p:cNvSpPr txBox="1"/>
          <p:nvPr/>
        </p:nvSpPr>
        <p:spPr>
          <a:xfrm>
            <a:off x="2087127" y="3841997"/>
            <a:ext cx="1670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Terminal Ileum</a:t>
            </a:r>
            <a:endParaRPr b="1"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130682" y="4889650"/>
            <a:ext cx="9797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Caecum</a:t>
            </a:r>
            <a:endParaRPr b="1"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5400162" y="1475492"/>
            <a:ext cx="35076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McBurney’s Point</a:t>
            </a:r>
            <a:endParaRPr b="1"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5599582" y="4616940"/>
            <a:ext cx="667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ASIS</a:t>
            </a:r>
            <a:endParaRPr b="1"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48" name="Google Shape;148;p4"/>
          <p:cNvCxnSpPr>
            <a:stCxn id="147" idx="0"/>
          </p:cNvCxnSpPr>
          <p:nvPr/>
        </p:nvCxnSpPr>
        <p:spPr>
          <a:xfrm rot="10800000">
            <a:off x="5796067" y="4333740"/>
            <a:ext cx="137100" cy="283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/>
              <a:t>CT colonography</a:t>
            </a:r>
            <a:endParaRPr/>
          </a:p>
        </p:txBody>
      </p:sp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/>
          </a:blip>
          <a:srcRect b="12757" l="0" r="0" t="0"/>
          <a:stretch/>
        </p:blipFill>
        <p:spPr>
          <a:xfrm>
            <a:off x="0" y="1981200"/>
            <a:ext cx="91440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2"/>
          <p:cNvPicPr preferRelativeResize="0"/>
          <p:nvPr/>
        </p:nvPicPr>
        <p:blipFill rotWithShape="1">
          <a:blip r:embed="rId3">
            <a:alphaModFix/>
          </a:blip>
          <a:srcRect b="0" l="0" r="0" t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pasted-image.jpeg" id="469" name="Google Shape;46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4572000"/>
            <a:ext cx="25908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3"/>
          <p:cNvSpPr txBox="1"/>
          <p:nvPr>
            <p:ph type="title"/>
          </p:nvPr>
        </p:nvSpPr>
        <p:spPr>
          <a:xfrm>
            <a:off x="535781" y="141760"/>
            <a:ext cx="8072438" cy="1510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3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/>
              <a:t>Surgery </a:t>
            </a:r>
            <a:endParaRPr/>
          </a:p>
        </p:txBody>
      </p:sp>
      <p:sp>
        <p:nvSpPr>
          <p:cNvPr id="475" name="Google Shape;475;p43"/>
          <p:cNvSpPr txBox="1"/>
          <p:nvPr>
            <p:ph idx="1" type="body"/>
          </p:nvPr>
        </p:nvSpPr>
        <p:spPr>
          <a:xfrm>
            <a:off x="535781" y="1695525"/>
            <a:ext cx="8072438" cy="447488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spcFirstLastPara="1" rIns="64275" wrap="square" tIns="32125">
            <a:normAutofit/>
          </a:bodyPr>
          <a:lstStyle/>
          <a:p>
            <a:pPr indent="-161925" lvl="0" marL="411480" rtl="0" algn="l">
              <a:spcBef>
                <a:spcPts val="0"/>
              </a:spcBef>
              <a:spcAft>
                <a:spcPts val="1200"/>
              </a:spcAft>
              <a:buSzPts val="2850"/>
              <a:buNone/>
            </a:pPr>
            <a:r>
              <a:t/>
            </a:r>
            <a:endParaRPr/>
          </a:p>
        </p:txBody>
      </p:sp>
      <p:pic>
        <p:nvPicPr>
          <p:cNvPr descr="image4.png" id="476" name="Google Shape;47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981200"/>
            <a:ext cx="3317379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35.jpeg" id="477" name="Google Shape;47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2057400"/>
            <a:ext cx="3603129" cy="347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/>
              <a:t>Anatomy</a:t>
            </a:r>
            <a:endParaRPr/>
          </a:p>
        </p:txBody>
      </p:sp>
      <p:pic>
        <p:nvPicPr>
          <p:cNvPr id="154" name="Google Shape;15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800" y="2515824"/>
            <a:ext cx="4881600" cy="310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0" y="512075"/>
            <a:ext cx="9144332" cy="6345912"/>
            <a:chOff x="6221" y="0"/>
            <a:chExt cx="7759956" cy="5670550"/>
          </a:xfrm>
        </p:grpSpPr>
        <p:sp>
          <p:nvSpPr>
            <p:cNvPr id="161" name="Google Shape;161;p6"/>
            <p:cNvSpPr/>
            <p:nvPr/>
          </p:nvSpPr>
          <p:spPr>
            <a:xfrm>
              <a:off x="6221" y="684735"/>
              <a:ext cx="2365840" cy="721344"/>
            </a:xfrm>
            <a:prstGeom prst="rect">
              <a:avLst/>
            </a:prstGeom>
            <a:gradFill>
              <a:gsLst>
                <a:gs pos="0">
                  <a:srgbClr val="CBF1B9"/>
                </a:gs>
                <a:gs pos="25000">
                  <a:srgbClr val="9BD976"/>
                </a:gs>
                <a:gs pos="40000">
                  <a:srgbClr val="8FD560"/>
                </a:gs>
                <a:gs pos="50000">
                  <a:srgbClr val="8DD55C"/>
                </a:gs>
                <a:gs pos="60000">
                  <a:srgbClr val="8FD560"/>
                </a:gs>
                <a:gs pos="75000">
                  <a:srgbClr val="9CDD78"/>
                </a:gs>
                <a:gs pos="100000">
                  <a:srgbClr val="CAF4B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6221" y="684735"/>
              <a:ext cx="2365840" cy="721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orbel"/>
                <a:buNone/>
              </a:pPr>
              <a:r>
                <a:rPr lang="en-US" sz="3200">
                  <a:latin typeface="Corbel"/>
                  <a:ea typeface="Corbel"/>
                  <a:cs typeface="Corbel"/>
                  <a:sym typeface="Corbel"/>
                </a:rPr>
                <a:t>Symptoms</a:t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6221" y="1406079"/>
              <a:ext cx="2365840" cy="3579734"/>
            </a:xfrm>
            <a:prstGeom prst="rect">
              <a:avLst/>
            </a:prstGeom>
            <a:solidFill>
              <a:srgbClr val="D7EDCD">
                <a:alpha val="89803"/>
              </a:srgbClr>
            </a:solidFill>
            <a:ln cap="flat" cmpd="sng" w="12000">
              <a:solidFill>
                <a:srgbClr val="D7EDC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6221" y="1406079"/>
              <a:ext cx="2365840" cy="3579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2000" lIns="128000" spcFirstLastPara="1" rIns="170675" wrap="square" tIns="128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Corbel"/>
                <a:buChar char="•"/>
              </a:pPr>
              <a:r>
                <a:rPr b="1" i="0" lang="en-US" sz="2400" u="none" cap="none" strike="noStrike">
                  <a:latin typeface="Corbel"/>
                  <a:ea typeface="Corbel"/>
                  <a:cs typeface="Corbel"/>
                  <a:sym typeface="Corbel"/>
                </a:rPr>
                <a:t>Peri-umbilical colic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SzPts val="2400"/>
                <a:buFont typeface="Corbel"/>
                <a:buChar char="•"/>
              </a:pPr>
              <a:r>
                <a:rPr b="1" i="0" lang="en-US" sz="2400" u="none" cap="none" strike="noStrike">
                  <a:latin typeface="Corbel"/>
                  <a:ea typeface="Corbel"/>
                  <a:cs typeface="Corbel"/>
                  <a:sym typeface="Corbel"/>
                </a:rPr>
                <a:t>Pain shifts to the right iliac fossa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latin typeface="Corbel"/>
                  <a:ea typeface="Corbel"/>
                  <a:cs typeface="Corbel"/>
                  <a:sym typeface="Corbel"/>
                </a:rPr>
                <a:t>Anorexia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latin typeface="Corbel"/>
                  <a:ea typeface="Corbel"/>
                  <a:cs typeface="Corbel"/>
                  <a:sym typeface="Corbel"/>
                </a:rPr>
                <a:t>Nausea</a:t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742079" y="0"/>
              <a:ext cx="2365840" cy="721344"/>
            </a:xfrm>
            <a:prstGeom prst="rect">
              <a:avLst/>
            </a:prstGeom>
            <a:gradFill>
              <a:gsLst>
                <a:gs pos="0">
                  <a:srgbClr val="CBF1B9"/>
                </a:gs>
                <a:gs pos="25000">
                  <a:srgbClr val="9BD976"/>
                </a:gs>
                <a:gs pos="40000">
                  <a:srgbClr val="8FD560"/>
                </a:gs>
                <a:gs pos="50000">
                  <a:srgbClr val="8DD55C"/>
                </a:gs>
                <a:gs pos="60000">
                  <a:srgbClr val="8FD560"/>
                </a:gs>
                <a:gs pos="75000">
                  <a:srgbClr val="9CDD78"/>
                </a:gs>
                <a:gs pos="100000">
                  <a:srgbClr val="CAF4B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742079" y="0"/>
              <a:ext cx="2365840" cy="721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orbel"/>
                <a:buNone/>
              </a:pPr>
              <a:r>
                <a:rPr lang="en-US" sz="3200">
                  <a:latin typeface="Corbel"/>
                  <a:ea typeface="Corbel"/>
                  <a:cs typeface="Corbel"/>
                  <a:sym typeface="Corbel"/>
                </a:rPr>
                <a:t>Signs</a:t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703279" y="1275403"/>
              <a:ext cx="2365840" cy="3841086"/>
            </a:xfrm>
            <a:prstGeom prst="rect">
              <a:avLst/>
            </a:prstGeom>
            <a:solidFill>
              <a:srgbClr val="D7EDCD">
                <a:alpha val="89803"/>
              </a:srgbClr>
            </a:solidFill>
            <a:ln cap="flat" cmpd="sng" w="12000">
              <a:solidFill>
                <a:srgbClr val="D7EDC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2703279" y="1275403"/>
              <a:ext cx="2365840" cy="3841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2000" lIns="128000" spcFirstLastPara="1" rIns="170675" wrap="square" tIns="128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latin typeface="Corbel"/>
                  <a:ea typeface="Corbel"/>
                  <a:cs typeface="Corbel"/>
                  <a:sym typeface="Corbel"/>
                </a:rPr>
                <a:t>Pyrexia (37.2–37.7°C)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latin typeface="Corbel"/>
                  <a:ea typeface="Corbel"/>
                  <a:cs typeface="Corbel"/>
                  <a:sym typeface="Corbel"/>
                </a:rPr>
                <a:t>Localised tenderness in the right iliac fossa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latin typeface="Corbel"/>
                  <a:ea typeface="Corbel"/>
                  <a:cs typeface="Corbel"/>
                  <a:sym typeface="Corbel"/>
                </a:rPr>
                <a:t>Muscle guarding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SzPts val="2400"/>
                <a:buFont typeface="Corbel"/>
                <a:buChar char="•"/>
              </a:pPr>
              <a:r>
                <a:rPr b="1" i="0" lang="en-US" sz="2400" u="none" cap="none" strike="noStrike">
                  <a:latin typeface="Corbel"/>
                  <a:ea typeface="Corbel"/>
                  <a:cs typeface="Corbel"/>
                  <a:sym typeface="Corbel"/>
                </a:rPr>
                <a:t>Rebound tenderness</a:t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400337" y="324063"/>
              <a:ext cx="2365840" cy="721344"/>
            </a:xfrm>
            <a:prstGeom prst="rect">
              <a:avLst/>
            </a:prstGeom>
            <a:gradFill>
              <a:gsLst>
                <a:gs pos="0">
                  <a:srgbClr val="CBF1B9"/>
                </a:gs>
                <a:gs pos="25000">
                  <a:srgbClr val="9BD976"/>
                </a:gs>
                <a:gs pos="40000">
                  <a:srgbClr val="8FD560"/>
                </a:gs>
                <a:gs pos="50000">
                  <a:srgbClr val="8DD55C"/>
                </a:gs>
                <a:gs pos="60000">
                  <a:srgbClr val="8FD560"/>
                </a:gs>
                <a:gs pos="75000">
                  <a:srgbClr val="9CDD78"/>
                </a:gs>
                <a:gs pos="100000">
                  <a:srgbClr val="CAF4B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5400337" y="324063"/>
              <a:ext cx="2365840" cy="721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13775" spcFirstLastPara="1" rIns="113775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en-US" sz="1600">
                  <a:latin typeface="Corbel"/>
                  <a:ea typeface="Corbel"/>
                  <a:cs typeface="Corbel"/>
                  <a:sym typeface="Corbel"/>
                </a:rPr>
                <a:t>Signs to elicit</a:t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400337" y="0"/>
              <a:ext cx="2365840" cy="5670550"/>
            </a:xfrm>
            <a:prstGeom prst="rect">
              <a:avLst/>
            </a:prstGeom>
            <a:solidFill>
              <a:srgbClr val="D7EDCD">
                <a:alpha val="89803"/>
              </a:srgbClr>
            </a:solidFill>
            <a:ln cap="flat" cmpd="sng" w="12000">
              <a:solidFill>
                <a:srgbClr val="D7EDC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5400337" y="0"/>
              <a:ext cx="2365840" cy="567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85325" spcFirstLastPara="1" rIns="113775" wrap="square" tIns="85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Corbel"/>
                <a:buChar char="•"/>
              </a:pPr>
              <a:r>
                <a:rPr b="1" i="0" lang="en-US" sz="1600" u="none" cap="none" strike="noStrike">
                  <a:latin typeface="Corbel"/>
                  <a:ea typeface="Corbel"/>
                  <a:cs typeface="Corbel"/>
                  <a:sym typeface="Corbel"/>
                </a:rPr>
                <a:t>Pointing sign </a:t>
              </a:r>
              <a:r>
                <a:rPr b="0" i="0" lang="en-US" sz="1600" u="none" cap="none" strike="noStrike">
                  <a:latin typeface="Corbel"/>
                  <a:ea typeface="Corbel"/>
                  <a:cs typeface="Corbel"/>
                  <a:sym typeface="Corbel"/>
                </a:rPr>
                <a:t>(patient is asked to point where the pain began and where it moved)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SzPts val="1600"/>
                <a:buFont typeface="Corbel"/>
                <a:buChar char="•"/>
              </a:pPr>
              <a:r>
                <a:rPr b="1" i="0" lang="en-US" sz="1600" u="none" cap="none" strike="noStrike">
                  <a:latin typeface="Corbel"/>
                  <a:ea typeface="Corbel"/>
                  <a:cs typeface="Corbel"/>
                  <a:sym typeface="Corbel"/>
                </a:rPr>
                <a:t>Rovsing’s sign</a:t>
              </a:r>
              <a:r>
                <a:rPr b="0" i="0" lang="en-US" sz="1600" u="none" cap="none" strike="noStrike">
                  <a:latin typeface="Corbel"/>
                  <a:ea typeface="Corbel"/>
                  <a:cs typeface="Corbel"/>
                  <a:sym typeface="Corbel"/>
                </a:rPr>
                <a:t> (deep palpation of the left iliac fossa may cause pain in the right iliac fossa)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SzPts val="1600"/>
                <a:buFont typeface="Corbel"/>
                <a:buChar char="•"/>
              </a:pPr>
              <a:r>
                <a:rPr b="1" i="0" lang="en-US" sz="1600" u="none" cap="none" strike="noStrike">
                  <a:latin typeface="Corbel"/>
                  <a:ea typeface="Corbel"/>
                  <a:cs typeface="Corbel"/>
                  <a:sym typeface="Corbel"/>
                </a:rPr>
                <a:t>Psoas sign </a:t>
              </a:r>
              <a:r>
                <a:rPr b="0" i="0" lang="en-US" sz="1600" u="none" cap="none" strike="noStrike">
                  <a:latin typeface="Corbel"/>
                  <a:ea typeface="Corbel"/>
                  <a:cs typeface="Corbel"/>
                  <a:sym typeface="Corbel"/>
                </a:rPr>
                <a:t>(patient will lie with the right hip flexed for pain relief)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SzPts val="1600"/>
                <a:buFont typeface="Corbel"/>
                <a:buChar char="•"/>
              </a:pPr>
              <a:r>
                <a:rPr b="1" i="0" lang="en-US" sz="1600" u="none" cap="none" strike="noStrike">
                  <a:latin typeface="Corbel"/>
                  <a:ea typeface="Corbel"/>
                  <a:cs typeface="Corbel"/>
                  <a:sym typeface="Corbel"/>
                </a:rPr>
                <a:t>Obturator sign </a:t>
              </a:r>
              <a:r>
                <a:rPr b="0" i="0" lang="en-US" sz="1600" u="none" cap="none" strike="noStrike">
                  <a:latin typeface="Corbel"/>
                  <a:ea typeface="Corbel"/>
                  <a:cs typeface="Corbel"/>
                  <a:sym typeface="Corbel"/>
                </a:rPr>
                <a:t>(the hip is flexed and internally rotated. If an inflamed appendix is in contact with the obturator internus, this manoeuvre will cause pain in the hypogastrium)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/>
          </a:p>
        </p:txBody>
      </p:sp>
      <p:pic>
        <p:nvPicPr>
          <p:cNvPr descr="http://www.moondragon.org/health/graphics/appendicitisobturatorsign.jpg" id="178" name="Google Shape;17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447800"/>
            <a:ext cx="38100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oondragon.org/health/graphics/appendicitispsoassign.jpg" id="179" name="Google Shape;17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4343400"/>
            <a:ext cx="4554538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>
            <p:ph type="title"/>
          </p:nvPr>
        </p:nvSpPr>
        <p:spPr>
          <a:xfrm>
            <a:off x="1148954" y="0"/>
            <a:ext cx="7514034" cy="9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nsolas"/>
              <a:buNone/>
            </a:pPr>
            <a:r>
              <a:rPr lang="en-US">
                <a:solidFill>
                  <a:srgbClr val="000000"/>
                </a:solidFill>
              </a:rPr>
              <a:t>Investigation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85" name="Google Shape;185;p8"/>
          <p:cNvGrpSpPr/>
          <p:nvPr/>
        </p:nvGrpSpPr>
        <p:grpSpPr>
          <a:xfrm>
            <a:off x="248451" y="902375"/>
            <a:ext cx="7943878" cy="5019259"/>
            <a:chOff x="0" y="0"/>
            <a:chExt cx="6572250" cy="5019259"/>
          </a:xfrm>
        </p:grpSpPr>
        <p:cxnSp>
          <p:nvCxnSpPr>
            <p:cNvPr id="186" name="Google Shape;186;p8"/>
            <p:cNvCxnSpPr/>
            <p:nvPr/>
          </p:nvCxnSpPr>
          <p:spPr>
            <a:xfrm>
              <a:off x="0" y="0"/>
              <a:ext cx="6572250" cy="0"/>
            </a:xfrm>
            <a:prstGeom prst="straightConnector1">
              <a:avLst/>
            </a:prstGeom>
            <a:solidFill>
              <a:srgbClr val="EA1279"/>
            </a:solidFill>
            <a:ln cap="flat" cmpd="sng" w="19050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87" name="Google Shape;187;p8"/>
            <p:cNvSpPr/>
            <p:nvPr/>
          </p:nvSpPr>
          <p:spPr>
            <a:xfrm>
              <a:off x="0" y="0"/>
              <a:ext cx="1842560" cy="5019259"/>
            </a:xfrm>
            <a:prstGeom prst="rect">
              <a:avLst/>
            </a:prstGeom>
            <a:solidFill>
              <a:srgbClr val="60B5FE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0" y="0"/>
              <a:ext cx="1842560" cy="5019259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1" lang="en-US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Preoperative Investigations</a:t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931227" y="168125"/>
              <a:ext cx="1352531" cy="1010602"/>
            </a:xfrm>
            <a:prstGeom prst="rect">
              <a:avLst/>
            </a:prstGeom>
            <a:solidFill>
              <a:srgbClr val="5EA226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1931227" y="168125"/>
              <a:ext cx="1352531" cy="1010602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b="1"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Routine</a:t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372427" y="168125"/>
              <a:ext cx="3119510" cy="575661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3372427" y="168125"/>
              <a:ext cx="3119510" cy="575661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Full blood count</a:t>
              </a:r>
              <a:endParaRPr/>
            </a:p>
          </p:txBody>
        </p:sp>
        <p:cxnSp>
          <p:nvCxnSpPr>
            <p:cNvPr id="193" name="Google Shape;193;p8"/>
            <p:cNvCxnSpPr/>
            <p:nvPr/>
          </p:nvCxnSpPr>
          <p:spPr>
            <a:xfrm>
              <a:off x="3283759" y="743787"/>
              <a:ext cx="2275802" cy="0"/>
            </a:xfrm>
            <a:prstGeom prst="straightConnector1">
              <a:avLst/>
            </a:prstGeom>
            <a:solidFill>
              <a:srgbClr val="EA1279"/>
            </a:solidFill>
            <a:ln cap="flat" cmpd="sng" w="19050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94" name="Google Shape;194;p8"/>
            <p:cNvSpPr/>
            <p:nvPr/>
          </p:nvSpPr>
          <p:spPr>
            <a:xfrm>
              <a:off x="3372427" y="743787"/>
              <a:ext cx="3119510" cy="575661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3372427" y="743787"/>
              <a:ext cx="3119510" cy="575661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Urinalysis</a:t>
              </a:r>
              <a:endParaRPr/>
            </a:p>
          </p:txBody>
        </p:sp>
        <p:cxnSp>
          <p:nvCxnSpPr>
            <p:cNvPr id="196" name="Google Shape;196;p8"/>
            <p:cNvCxnSpPr/>
            <p:nvPr/>
          </p:nvCxnSpPr>
          <p:spPr>
            <a:xfrm>
              <a:off x="1842560" y="1319449"/>
              <a:ext cx="4728939" cy="0"/>
            </a:xfrm>
            <a:prstGeom prst="straightConnector1">
              <a:avLst/>
            </a:prstGeom>
            <a:solidFill>
              <a:srgbClr val="EA1279"/>
            </a:solidFill>
            <a:ln cap="flat" cmpd="sng" w="19050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97" name="Google Shape;197;p8"/>
            <p:cNvSpPr/>
            <p:nvPr/>
          </p:nvSpPr>
          <p:spPr>
            <a:xfrm>
              <a:off x="1931227" y="1487575"/>
              <a:ext cx="1352531" cy="3362511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1931227" y="1487575"/>
              <a:ext cx="1352531" cy="3362511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b="1" lang="en-US" sz="2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Selective</a:t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372427" y="1487575"/>
              <a:ext cx="3119510" cy="67233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3372427" y="1487575"/>
              <a:ext cx="3119510" cy="672338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Pregnancy test</a:t>
              </a:r>
              <a:endParaRPr/>
            </a:p>
          </p:txBody>
        </p:sp>
        <p:cxnSp>
          <p:nvCxnSpPr>
            <p:cNvPr id="201" name="Google Shape;201;p8"/>
            <p:cNvCxnSpPr/>
            <p:nvPr/>
          </p:nvCxnSpPr>
          <p:spPr>
            <a:xfrm>
              <a:off x="3283759" y="2159913"/>
              <a:ext cx="2275802" cy="0"/>
            </a:xfrm>
            <a:prstGeom prst="straightConnector1">
              <a:avLst/>
            </a:prstGeom>
            <a:solidFill>
              <a:srgbClr val="EA1279"/>
            </a:solidFill>
            <a:ln cap="flat" cmpd="sng" w="19050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02" name="Google Shape;202;p8"/>
            <p:cNvSpPr/>
            <p:nvPr/>
          </p:nvSpPr>
          <p:spPr>
            <a:xfrm>
              <a:off x="3372427" y="2159913"/>
              <a:ext cx="3119510" cy="67233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3372427" y="2159913"/>
              <a:ext cx="3119510" cy="672338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Urea and electrolytes</a:t>
              </a:r>
              <a:endParaRPr/>
            </a:p>
          </p:txBody>
        </p:sp>
        <p:cxnSp>
          <p:nvCxnSpPr>
            <p:cNvPr id="204" name="Google Shape;204;p8"/>
            <p:cNvCxnSpPr/>
            <p:nvPr/>
          </p:nvCxnSpPr>
          <p:spPr>
            <a:xfrm>
              <a:off x="3283759" y="2832251"/>
              <a:ext cx="2275802" cy="0"/>
            </a:xfrm>
            <a:prstGeom prst="straightConnector1">
              <a:avLst/>
            </a:prstGeom>
            <a:solidFill>
              <a:srgbClr val="EA1279"/>
            </a:solidFill>
            <a:ln cap="flat" cmpd="sng" w="19050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05" name="Google Shape;205;p8"/>
            <p:cNvSpPr/>
            <p:nvPr/>
          </p:nvSpPr>
          <p:spPr>
            <a:xfrm>
              <a:off x="3372427" y="2832251"/>
              <a:ext cx="3119510" cy="67233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3372427" y="2832251"/>
              <a:ext cx="3119510" cy="672338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Supine abdominal radiograph</a:t>
              </a:r>
              <a:endParaRPr/>
            </a:p>
          </p:txBody>
        </p:sp>
        <p:cxnSp>
          <p:nvCxnSpPr>
            <p:cNvPr id="207" name="Google Shape;207;p8"/>
            <p:cNvCxnSpPr/>
            <p:nvPr/>
          </p:nvCxnSpPr>
          <p:spPr>
            <a:xfrm>
              <a:off x="3283759" y="3504589"/>
              <a:ext cx="2275802" cy="0"/>
            </a:xfrm>
            <a:prstGeom prst="straightConnector1">
              <a:avLst/>
            </a:prstGeom>
            <a:solidFill>
              <a:srgbClr val="EA1279"/>
            </a:solidFill>
            <a:ln cap="flat" cmpd="sng" w="19050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08" name="Google Shape;208;p8"/>
            <p:cNvSpPr/>
            <p:nvPr/>
          </p:nvSpPr>
          <p:spPr>
            <a:xfrm>
              <a:off x="3372427" y="3504589"/>
              <a:ext cx="3119510" cy="67233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3372427" y="3504589"/>
              <a:ext cx="3119510" cy="672338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Ultrasound of the abdomen/pelvis</a:t>
              </a:r>
              <a:endParaRPr/>
            </a:p>
          </p:txBody>
        </p:sp>
        <p:cxnSp>
          <p:nvCxnSpPr>
            <p:cNvPr id="210" name="Google Shape;210;p8"/>
            <p:cNvCxnSpPr/>
            <p:nvPr/>
          </p:nvCxnSpPr>
          <p:spPr>
            <a:xfrm>
              <a:off x="3283759" y="4176927"/>
              <a:ext cx="2275802" cy="0"/>
            </a:xfrm>
            <a:prstGeom prst="straightConnector1">
              <a:avLst/>
            </a:prstGeom>
            <a:solidFill>
              <a:srgbClr val="EA1279"/>
            </a:solidFill>
            <a:ln cap="flat" cmpd="sng" w="19050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11" name="Google Shape;211;p8"/>
            <p:cNvSpPr/>
            <p:nvPr/>
          </p:nvSpPr>
          <p:spPr>
            <a:xfrm>
              <a:off x="3372427" y="4176927"/>
              <a:ext cx="3119510" cy="67233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3372427" y="4176927"/>
              <a:ext cx="3119510" cy="672338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Contrast-enhanced CT scan of the abdomen</a:t>
              </a:r>
              <a:endParaRPr/>
            </a:p>
          </p:txBody>
        </p:sp>
        <p:cxnSp>
          <p:nvCxnSpPr>
            <p:cNvPr id="213" name="Google Shape;213;p8"/>
            <p:cNvCxnSpPr/>
            <p:nvPr/>
          </p:nvCxnSpPr>
          <p:spPr>
            <a:xfrm>
              <a:off x="1842560" y="4850086"/>
              <a:ext cx="4728939" cy="0"/>
            </a:xfrm>
            <a:prstGeom prst="straightConnector1">
              <a:avLst/>
            </a:prstGeom>
            <a:solidFill>
              <a:srgbClr val="EA1279"/>
            </a:solidFill>
            <a:ln cap="flat" cmpd="sng" w="19050">
              <a:solidFill>
                <a:srgbClr val="666666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type="title"/>
          </p:nvPr>
        </p:nvSpPr>
        <p:spPr>
          <a:xfrm>
            <a:off x="609132" y="1351676"/>
            <a:ext cx="7514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nsolas"/>
              <a:buNone/>
            </a:pPr>
            <a:r>
              <a:rPr lang="en-US"/>
              <a:t>Diagnostic Scoring</a:t>
            </a:r>
            <a:endParaRPr/>
          </a:p>
        </p:txBody>
      </p:sp>
      <p:sp>
        <p:nvSpPr>
          <p:cNvPr id="219" name="Google Shape;219;p9"/>
          <p:cNvSpPr txBox="1"/>
          <p:nvPr>
            <p:ph idx="1" type="body"/>
          </p:nvPr>
        </p:nvSpPr>
        <p:spPr>
          <a:xfrm>
            <a:off x="609090" y="2455009"/>
            <a:ext cx="75141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 sz="3000">
                <a:solidFill>
                  <a:schemeClr val="dk1"/>
                </a:solidFill>
              </a:rPr>
              <a:t>Diagnosis is essentially clinical;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lang="en-US" sz="3000">
                <a:solidFill>
                  <a:schemeClr val="dk1"/>
                </a:solidFill>
              </a:rPr>
              <a:t>A number of clinical and laboratory-based scoring systems have been devised to assist diagnosis. </a:t>
            </a:r>
            <a:endParaRPr>
              <a:solidFill>
                <a:schemeClr val="dk1"/>
              </a:solidFill>
            </a:endParaRPr>
          </a:p>
          <a:p>
            <a:pPr indent="-342900" lvl="0" marL="411480" rtl="0" algn="l">
              <a:lnSpc>
                <a:spcPct val="80000"/>
              </a:lnSpc>
              <a:spcBef>
                <a:spcPts val="700"/>
              </a:spcBef>
              <a:spcAft>
                <a:spcPts val="1200"/>
              </a:spcAft>
              <a:buClr>
                <a:schemeClr val="dk1"/>
              </a:buClr>
              <a:buSzPts val="2850"/>
              <a:buChar char="●"/>
            </a:pPr>
            <a:r>
              <a:rPr lang="en-US" sz="3000">
                <a:solidFill>
                  <a:schemeClr val="dk1"/>
                </a:solidFill>
              </a:rPr>
              <a:t>The most widely used is Alvarado score.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5804297" y="6172200"/>
            <a:ext cx="33397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</a:t>
            </a:r>
            <a:r>
              <a:rPr i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Bailey &amp; Loves Short Practice of Surgery 25</a:t>
            </a:r>
            <a:r>
              <a:rPr baseline="30000" i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i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</a:t>
            </a:r>
            <a:endParaRPr i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emad</dc:creator>
</cp:coreProperties>
</file>