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9"/>
  </p:notesMasterIdLst>
  <p:sldIdLst>
    <p:sldId id="257" r:id="rId6"/>
    <p:sldId id="316" r:id="rId7"/>
    <p:sldId id="259" r:id="rId8"/>
    <p:sldId id="258" r:id="rId9"/>
    <p:sldId id="318" r:id="rId10"/>
    <p:sldId id="319" r:id="rId11"/>
    <p:sldId id="274" r:id="rId12"/>
    <p:sldId id="275" r:id="rId13"/>
    <p:sldId id="320" r:id="rId14"/>
    <p:sldId id="310" r:id="rId15"/>
    <p:sldId id="271" r:id="rId16"/>
    <p:sldId id="266" r:id="rId17"/>
    <p:sldId id="269" r:id="rId18"/>
    <p:sldId id="270" r:id="rId19"/>
    <p:sldId id="272" r:id="rId20"/>
    <p:sldId id="276" r:id="rId21"/>
    <p:sldId id="281" r:id="rId22"/>
    <p:sldId id="282" r:id="rId23"/>
    <p:sldId id="284" r:id="rId24"/>
    <p:sldId id="285" r:id="rId25"/>
    <p:sldId id="303" r:id="rId26"/>
    <p:sldId id="322" r:id="rId27"/>
    <p:sldId id="317" r:id="rId28"/>
    <p:sldId id="287" r:id="rId29"/>
    <p:sldId id="288" r:id="rId30"/>
    <p:sldId id="313" r:id="rId31"/>
    <p:sldId id="314" r:id="rId32"/>
    <p:sldId id="290" r:id="rId33"/>
    <p:sldId id="292" r:id="rId34"/>
    <p:sldId id="293" r:id="rId35"/>
    <p:sldId id="294" r:id="rId36"/>
    <p:sldId id="263" r:id="rId37"/>
    <p:sldId id="32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3" autoAdjust="0"/>
    <p:restoredTop sz="94075" autoAdjust="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svg"/><Relationship Id="rId1" Type="http://schemas.openxmlformats.org/officeDocument/2006/relationships/image" Target="../media/image3.png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svg"/><Relationship Id="rId1" Type="http://schemas.openxmlformats.org/officeDocument/2006/relationships/image" Target="../media/image25.png"/><Relationship Id="rId4" Type="http://schemas.openxmlformats.org/officeDocument/2006/relationships/image" Target="../media/image34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svg"/><Relationship Id="rId1" Type="http://schemas.openxmlformats.org/officeDocument/2006/relationships/image" Target="../media/image27.png"/><Relationship Id="rId6" Type="http://schemas.openxmlformats.org/officeDocument/2006/relationships/image" Target="../media/image37.svg"/><Relationship Id="rId5" Type="http://schemas.openxmlformats.org/officeDocument/2006/relationships/image" Target="../media/image28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svg"/><Relationship Id="rId1" Type="http://schemas.openxmlformats.org/officeDocument/2006/relationships/image" Target="../media/image3.png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svg"/><Relationship Id="rId1" Type="http://schemas.openxmlformats.org/officeDocument/2006/relationships/image" Target="../media/image25.png"/><Relationship Id="rId4" Type="http://schemas.openxmlformats.org/officeDocument/2006/relationships/image" Target="../media/image34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svg"/><Relationship Id="rId1" Type="http://schemas.openxmlformats.org/officeDocument/2006/relationships/image" Target="../media/image27.png"/><Relationship Id="rId6" Type="http://schemas.openxmlformats.org/officeDocument/2006/relationships/image" Target="../media/image37.svg"/><Relationship Id="rId5" Type="http://schemas.openxmlformats.org/officeDocument/2006/relationships/image" Target="../media/image28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D131D-DF57-47A5-BD18-731C6BA668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7CE5D4-2E36-4ED4-87CD-F9AB928CF56D}">
      <dgm:prSet/>
      <dgm:spPr/>
      <dgm:t>
        <a:bodyPr/>
        <a:lstStyle/>
        <a:p>
          <a:r>
            <a:rPr lang="en-US" b="1" dirty="0"/>
            <a:t>The second half of the 20th </a:t>
          </a:r>
          <a:r>
            <a:rPr lang="en-US" dirty="0"/>
            <a:t>century has witnessed </a:t>
          </a:r>
          <a:r>
            <a:rPr lang="en-US" b="1" dirty="0"/>
            <a:t>major shifts in the pattern of disease,</a:t>
          </a:r>
          <a:r>
            <a:rPr lang="en-US" dirty="0"/>
            <a:t> in addition to marked improvements in life </a:t>
          </a:r>
          <a:r>
            <a:rPr lang="en-US" dirty="0" smtClean="0"/>
            <a:t>expectancy.</a:t>
          </a:r>
          <a:endParaRPr lang="en-US" dirty="0"/>
        </a:p>
      </dgm:t>
    </dgm:pt>
    <dgm:pt modelId="{C56E8E3E-4FF8-4DAF-BDC0-5A0E5315AB8C}" type="parTrans" cxnId="{26A7955C-663A-499B-B7C2-FE5EC04C2251}">
      <dgm:prSet/>
      <dgm:spPr/>
      <dgm:t>
        <a:bodyPr/>
        <a:lstStyle/>
        <a:p>
          <a:endParaRPr lang="en-US"/>
        </a:p>
      </dgm:t>
    </dgm:pt>
    <dgm:pt modelId="{D08BBED7-0E5A-49E1-9A8E-47E98727CEA1}" type="sibTrans" cxnId="{26A7955C-663A-499B-B7C2-FE5EC04C2251}">
      <dgm:prSet/>
      <dgm:spPr/>
      <dgm:t>
        <a:bodyPr/>
        <a:lstStyle/>
        <a:p>
          <a:endParaRPr lang="en-US"/>
        </a:p>
      </dgm:t>
    </dgm:pt>
    <dgm:pt modelId="{B0F581BC-0564-48D2-8ADA-F7D81C3CCF5D}">
      <dgm:prSet/>
      <dgm:spPr/>
      <dgm:t>
        <a:bodyPr/>
        <a:lstStyle/>
        <a:p>
          <a:r>
            <a:rPr lang="en-US" dirty="0"/>
            <a:t>This period is characterized by </a:t>
          </a:r>
          <a:r>
            <a:rPr lang="en-US" b="1" dirty="0"/>
            <a:t>profound changes in diet and lifestyles </a:t>
          </a:r>
          <a:r>
            <a:rPr lang="en-US" dirty="0" smtClean="0"/>
            <a:t>that contributed </a:t>
          </a:r>
          <a:r>
            <a:rPr lang="en-US" dirty="0"/>
            <a:t>to an epidemic of non-communicable </a:t>
          </a:r>
          <a:r>
            <a:rPr lang="en-US" dirty="0" smtClean="0"/>
            <a:t>diseases NCDs. </a:t>
          </a:r>
          <a:endParaRPr lang="en-US" dirty="0"/>
        </a:p>
      </dgm:t>
    </dgm:pt>
    <dgm:pt modelId="{622B1B24-F664-4518-9C74-FC1EACBC845A}" type="parTrans" cxnId="{32F0F524-EBB5-4AA2-AF98-0F98FCA6E72B}">
      <dgm:prSet/>
      <dgm:spPr/>
      <dgm:t>
        <a:bodyPr/>
        <a:lstStyle/>
        <a:p>
          <a:endParaRPr lang="en-US"/>
        </a:p>
      </dgm:t>
    </dgm:pt>
    <dgm:pt modelId="{76570DB5-F7AB-4C64-A0E3-98E592A8FF14}" type="sibTrans" cxnId="{32F0F524-EBB5-4AA2-AF98-0F98FCA6E72B}">
      <dgm:prSet/>
      <dgm:spPr/>
      <dgm:t>
        <a:bodyPr/>
        <a:lstStyle/>
        <a:p>
          <a:endParaRPr lang="en-US"/>
        </a:p>
      </dgm:t>
    </dgm:pt>
    <dgm:pt modelId="{2DED4C5E-3886-4DB8-A214-C6465F44C999}">
      <dgm:prSet/>
      <dgm:spPr/>
      <dgm:t>
        <a:bodyPr/>
        <a:lstStyle/>
        <a:p>
          <a:pPr>
            <a:buFont typeface="Wingdings" pitchFamily="2" charset="2"/>
            <a:buNone/>
          </a:pP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This epidemic is now 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emerging, 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accelerating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in most developing countries, while infections and nutritional deficiencies are decreasing as leading contributors to death and disability.</a:t>
          </a:r>
          <a:endParaRPr lang="en-GB" dirty="0"/>
        </a:p>
      </dgm:t>
    </dgm:pt>
    <dgm:pt modelId="{B025A3E3-CFBD-445E-AFEF-0A65A6E7B1DF}" type="parTrans" cxnId="{5B4E38AD-779E-4995-8361-AB0E0D307DC3}">
      <dgm:prSet/>
      <dgm:spPr/>
      <dgm:t>
        <a:bodyPr/>
        <a:lstStyle/>
        <a:p>
          <a:endParaRPr lang="en-GB"/>
        </a:p>
      </dgm:t>
    </dgm:pt>
    <dgm:pt modelId="{DCD3CB0D-B307-491F-91BA-98B386296AFA}" type="sibTrans" cxnId="{5B4E38AD-779E-4995-8361-AB0E0D307DC3}">
      <dgm:prSet/>
      <dgm:spPr/>
      <dgm:t>
        <a:bodyPr/>
        <a:lstStyle/>
        <a:p>
          <a:endParaRPr lang="en-GB"/>
        </a:p>
      </dgm:t>
    </dgm:pt>
    <dgm:pt modelId="{5B63310C-43B2-405E-936A-9EDED273D227}" type="pres">
      <dgm:prSet presAssocID="{135D131D-DF57-47A5-BD18-731C6BA668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EF8C516-68F7-43EB-8E5C-7F2BBDC34297}" type="pres">
      <dgm:prSet presAssocID="{2DED4C5E-3886-4DB8-A214-C6465F44C999}" presName="boxAndChildren" presStyleCnt="0"/>
      <dgm:spPr/>
    </dgm:pt>
    <dgm:pt modelId="{C23F5BD9-9012-4958-B4C2-2AF670ECB270}" type="pres">
      <dgm:prSet presAssocID="{2DED4C5E-3886-4DB8-A214-C6465F44C999}" presName="parentTextBox" presStyleLbl="node1" presStyleIdx="0" presStyleCnt="3"/>
      <dgm:spPr/>
      <dgm:t>
        <a:bodyPr/>
        <a:lstStyle/>
        <a:p>
          <a:endParaRPr lang="en-GB"/>
        </a:p>
      </dgm:t>
    </dgm:pt>
    <dgm:pt modelId="{0F07C22C-3CE7-47C4-9824-EFB01E078CEA}" type="pres">
      <dgm:prSet presAssocID="{76570DB5-F7AB-4C64-A0E3-98E592A8FF14}" presName="sp" presStyleCnt="0"/>
      <dgm:spPr/>
    </dgm:pt>
    <dgm:pt modelId="{A352B642-4DF8-4F94-BD86-75594039BE29}" type="pres">
      <dgm:prSet presAssocID="{B0F581BC-0564-48D2-8ADA-F7D81C3CCF5D}" presName="arrowAndChildren" presStyleCnt="0"/>
      <dgm:spPr/>
    </dgm:pt>
    <dgm:pt modelId="{A1B39659-EDDE-4586-836A-AE1AD6D3AEB5}" type="pres">
      <dgm:prSet presAssocID="{B0F581BC-0564-48D2-8ADA-F7D81C3CCF5D}" presName="parentTextArrow" presStyleLbl="node1" presStyleIdx="1" presStyleCnt="3"/>
      <dgm:spPr/>
      <dgm:t>
        <a:bodyPr/>
        <a:lstStyle/>
        <a:p>
          <a:endParaRPr lang="en-GB"/>
        </a:p>
      </dgm:t>
    </dgm:pt>
    <dgm:pt modelId="{CE9C370A-2E41-406B-B756-45F153022FBF}" type="pres">
      <dgm:prSet presAssocID="{D08BBED7-0E5A-49E1-9A8E-47E98727CEA1}" presName="sp" presStyleCnt="0"/>
      <dgm:spPr/>
    </dgm:pt>
    <dgm:pt modelId="{A02CED77-EC8C-46ED-AEFA-FA775CFA09F5}" type="pres">
      <dgm:prSet presAssocID="{977CE5D4-2E36-4ED4-87CD-F9AB928CF56D}" presName="arrowAndChildren" presStyleCnt="0"/>
      <dgm:spPr/>
    </dgm:pt>
    <dgm:pt modelId="{2CEC67A5-5FF7-4DF1-A8F6-279C46272D7A}" type="pres">
      <dgm:prSet presAssocID="{977CE5D4-2E36-4ED4-87CD-F9AB928CF56D}" presName="parentTextArrow" presStyleLbl="node1" presStyleIdx="2" presStyleCnt="3"/>
      <dgm:spPr/>
      <dgm:t>
        <a:bodyPr/>
        <a:lstStyle/>
        <a:p>
          <a:endParaRPr lang="en-GB"/>
        </a:p>
      </dgm:t>
    </dgm:pt>
  </dgm:ptLst>
  <dgm:cxnLst>
    <dgm:cxn modelId="{6FA36A21-E13A-41D7-AD09-488BEAD07DBA}" type="presOf" srcId="{2DED4C5E-3886-4DB8-A214-C6465F44C999}" destId="{C23F5BD9-9012-4958-B4C2-2AF670ECB270}" srcOrd="0" destOrd="0" presId="urn:microsoft.com/office/officeart/2005/8/layout/process4"/>
    <dgm:cxn modelId="{4DC81457-70C4-49AB-9F22-E7C2BB6D359C}" type="presOf" srcId="{977CE5D4-2E36-4ED4-87CD-F9AB928CF56D}" destId="{2CEC67A5-5FF7-4DF1-A8F6-279C46272D7A}" srcOrd="0" destOrd="0" presId="urn:microsoft.com/office/officeart/2005/8/layout/process4"/>
    <dgm:cxn modelId="{32F0F524-EBB5-4AA2-AF98-0F98FCA6E72B}" srcId="{135D131D-DF57-47A5-BD18-731C6BA66885}" destId="{B0F581BC-0564-48D2-8ADA-F7D81C3CCF5D}" srcOrd="1" destOrd="0" parTransId="{622B1B24-F664-4518-9C74-FC1EACBC845A}" sibTransId="{76570DB5-F7AB-4C64-A0E3-98E592A8FF14}"/>
    <dgm:cxn modelId="{F63FF350-662D-4391-8223-1156B34B7988}" type="presOf" srcId="{B0F581BC-0564-48D2-8ADA-F7D81C3CCF5D}" destId="{A1B39659-EDDE-4586-836A-AE1AD6D3AEB5}" srcOrd="0" destOrd="0" presId="urn:microsoft.com/office/officeart/2005/8/layout/process4"/>
    <dgm:cxn modelId="{26A7955C-663A-499B-B7C2-FE5EC04C2251}" srcId="{135D131D-DF57-47A5-BD18-731C6BA66885}" destId="{977CE5D4-2E36-4ED4-87CD-F9AB928CF56D}" srcOrd="0" destOrd="0" parTransId="{C56E8E3E-4FF8-4DAF-BDC0-5A0E5315AB8C}" sibTransId="{D08BBED7-0E5A-49E1-9A8E-47E98727CEA1}"/>
    <dgm:cxn modelId="{5B4E38AD-779E-4995-8361-AB0E0D307DC3}" srcId="{135D131D-DF57-47A5-BD18-731C6BA66885}" destId="{2DED4C5E-3886-4DB8-A214-C6465F44C999}" srcOrd="2" destOrd="0" parTransId="{B025A3E3-CFBD-445E-AFEF-0A65A6E7B1DF}" sibTransId="{DCD3CB0D-B307-491F-91BA-98B386296AFA}"/>
    <dgm:cxn modelId="{DD17B486-C866-4390-A080-0961DE89876B}" type="presOf" srcId="{135D131D-DF57-47A5-BD18-731C6BA66885}" destId="{5B63310C-43B2-405E-936A-9EDED273D227}" srcOrd="0" destOrd="0" presId="urn:microsoft.com/office/officeart/2005/8/layout/process4"/>
    <dgm:cxn modelId="{E41CBAAB-5C53-46FC-9925-5C2266A1668E}" type="presParOf" srcId="{5B63310C-43B2-405E-936A-9EDED273D227}" destId="{CEF8C516-68F7-43EB-8E5C-7F2BBDC34297}" srcOrd="0" destOrd="0" presId="urn:microsoft.com/office/officeart/2005/8/layout/process4"/>
    <dgm:cxn modelId="{3AFF284C-428F-4E5D-8F2F-1076B1EAA055}" type="presParOf" srcId="{CEF8C516-68F7-43EB-8E5C-7F2BBDC34297}" destId="{C23F5BD9-9012-4958-B4C2-2AF670ECB270}" srcOrd="0" destOrd="0" presId="urn:microsoft.com/office/officeart/2005/8/layout/process4"/>
    <dgm:cxn modelId="{7B0E1B05-A6ED-4C70-8D11-B3259E1090E7}" type="presParOf" srcId="{5B63310C-43B2-405E-936A-9EDED273D227}" destId="{0F07C22C-3CE7-47C4-9824-EFB01E078CEA}" srcOrd="1" destOrd="0" presId="urn:microsoft.com/office/officeart/2005/8/layout/process4"/>
    <dgm:cxn modelId="{7711064C-CB17-46F9-A305-AE9E9B942124}" type="presParOf" srcId="{5B63310C-43B2-405E-936A-9EDED273D227}" destId="{A352B642-4DF8-4F94-BD86-75594039BE29}" srcOrd="2" destOrd="0" presId="urn:microsoft.com/office/officeart/2005/8/layout/process4"/>
    <dgm:cxn modelId="{E5A8D4FF-4BC9-4290-8E88-F72C3E3B475B}" type="presParOf" srcId="{A352B642-4DF8-4F94-BD86-75594039BE29}" destId="{A1B39659-EDDE-4586-836A-AE1AD6D3AEB5}" srcOrd="0" destOrd="0" presId="urn:microsoft.com/office/officeart/2005/8/layout/process4"/>
    <dgm:cxn modelId="{A4BB9112-0155-4B44-960F-528A85EA04E2}" type="presParOf" srcId="{5B63310C-43B2-405E-936A-9EDED273D227}" destId="{CE9C370A-2E41-406B-B756-45F153022FBF}" srcOrd="3" destOrd="0" presId="urn:microsoft.com/office/officeart/2005/8/layout/process4"/>
    <dgm:cxn modelId="{06B47B86-CDC2-4ED1-81E9-DDC4160CAFAA}" type="presParOf" srcId="{5B63310C-43B2-405E-936A-9EDED273D227}" destId="{A02CED77-EC8C-46ED-AEFA-FA775CFA09F5}" srcOrd="4" destOrd="0" presId="urn:microsoft.com/office/officeart/2005/8/layout/process4"/>
    <dgm:cxn modelId="{BC0601B3-107A-47DF-A3E6-E8F1FA06EFE4}" type="presParOf" srcId="{A02CED77-EC8C-46ED-AEFA-FA775CFA09F5}" destId="{2CEC67A5-5FF7-4DF1-A8F6-279C46272D7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9BB2EF-3F19-4333-94A4-D6EE709C56C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1D49FE-5433-4719-BCC5-BDAF459C10A8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Regular fish consumption </a:t>
          </a:r>
          <a:r>
            <a:rPr lang="en-US" b="1" dirty="0">
              <a:solidFill>
                <a:srgbClr val="FF0000"/>
              </a:solidFill>
            </a:rPr>
            <a:t>(1-2 servings per week) i</a:t>
          </a:r>
          <a:r>
            <a:rPr lang="en-US" dirty="0">
              <a:solidFill>
                <a:srgbClr val="FF0000"/>
              </a:solidFill>
            </a:rPr>
            <a:t>s protective </a:t>
          </a:r>
          <a:r>
            <a:rPr lang="en-US" dirty="0"/>
            <a:t>against coronary heart disease and </a:t>
          </a:r>
          <a:r>
            <a:rPr lang="en-US" dirty="0" err="1"/>
            <a:t>ischaemic</a:t>
          </a:r>
          <a:r>
            <a:rPr lang="en-US" dirty="0"/>
            <a:t> stroke and is recommended. </a:t>
          </a:r>
        </a:p>
      </dgm:t>
    </dgm:pt>
    <dgm:pt modelId="{35038737-5CF0-412C-BCD2-57411CFC1F55}" type="parTrans" cxnId="{9B99FB81-A5D4-4FBD-B09C-E5B42B01981C}">
      <dgm:prSet/>
      <dgm:spPr/>
      <dgm:t>
        <a:bodyPr/>
        <a:lstStyle/>
        <a:p>
          <a:endParaRPr lang="en-US"/>
        </a:p>
      </dgm:t>
    </dgm:pt>
    <dgm:pt modelId="{9394C505-0C76-4855-9780-A997AC9B073B}" type="sibTrans" cxnId="{9B99FB81-A5D4-4FBD-B09C-E5B42B01981C}">
      <dgm:prSet/>
      <dgm:spPr/>
      <dgm:t>
        <a:bodyPr/>
        <a:lstStyle/>
        <a:p>
          <a:endParaRPr lang="en-US"/>
        </a:p>
      </dgm:t>
    </dgm:pt>
    <dgm:pt modelId="{92AC5279-DD7A-4047-A2ED-DF8290BAA2E6}">
      <dgm:prSet/>
      <dgm:spPr/>
      <dgm:t>
        <a:bodyPr/>
        <a:lstStyle/>
        <a:p>
          <a:r>
            <a:rPr lang="en-US"/>
            <a:t>People who are </a:t>
          </a:r>
          <a:r>
            <a:rPr lang="en-US" b="1"/>
            <a:t>vegetarians </a:t>
          </a:r>
          <a:r>
            <a:rPr lang="en-US"/>
            <a:t>are recommended to ensure adequate intake of </a:t>
          </a:r>
          <a:r>
            <a:rPr lang="en-US" b="1"/>
            <a:t>plant sources of œ-linolenic acid.</a:t>
          </a:r>
          <a:endParaRPr lang="en-US"/>
        </a:p>
      </dgm:t>
    </dgm:pt>
    <dgm:pt modelId="{74116BCD-C2F2-4AE7-A9A4-83DF3D8794B0}" type="parTrans" cxnId="{1AC54613-6724-482D-BAF1-EC66D76530FF}">
      <dgm:prSet/>
      <dgm:spPr/>
      <dgm:t>
        <a:bodyPr/>
        <a:lstStyle/>
        <a:p>
          <a:endParaRPr lang="en-US"/>
        </a:p>
      </dgm:t>
    </dgm:pt>
    <dgm:pt modelId="{B186F7EB-49C8-4FAF-A305-74A619958DB1}" type="sibTrans" cxnId="{1AC54613-6724-482D-BAF1-EC66D76530FF}">
      <dgm:prSet/>
      <dgm:spPr/>
      <dgm:t>
        <a:bodyPr/>
        <a:lstStyle/>
        <a:p>
          <a:endParaRPr lang="en-US"/>
        </a:p>
      </dgm:t>
    </dgm:pt>
    <dgm:pt modelId="{8A97A0AA-1756-458A-981C-3D0AEABCF8A9}" type="pres">
      <dgm:prSet presAssocID="{FE9BB2EF-3F19-4333-94A4-D6EE709C56C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616C466C-4923-4E6C-8DF5-4FDAE2484AB5}" type="pres">
      <dgm:prSet presAssocID="{161D49FE-5433-4719-BCC5-BDAF459C10A8}" presName="thickLine" presStyleLbl="alignNode1" presStyleIdx="0" presStyleCnt="2"/>
      <dgm:spPr/>
    </dgm:pt>
    <dgm:pt modelId="{5ED3858E-CE52-4BF4-82E8-7C916E99E636}" type="pres">
      <dgm:prSet presAssocID="{161D49FE-5433-4719-BCC5-BDAF459C10A8}" presName="horz1" presStyleCnt="0"/>
      <dgm:spPr/>
    </dgm:pt>
    <dgm:pt modelId="{E7CA290C-B346-4B90-92C5-0BC1F21C52E2}" type="pres">
      <dgm:prSet presAssocID="{161D49FE-5433-4719-BCC5-BDAF459C10A8}" presName="tx1" presStyleLbl="revTx" presStyleIdx="0" presStyleCnt="2"/>
      <dgm:spPr/>
      <dgm:t>
        <a:bodyPr/>
        <a:lstStyle/>
        <a:p>
          <a:endParaRPr lang="en-GB"/>
        </a:p>
      </dgm:t>
    </dgm:pt>
    <dgm:pt modelId="{F29617EC-3BD1-4CB8-A2F4-8C784563862B}" type="pres">
      <dgm:prSet presAssocID="{161D49FE-5433-4719-BCC5-BDAF459C10A8}" presName="vert1" presStyleCnt="0"/>
      <dgm:spPr/>
    </dgm:pt>
    <dgm:pt modelId="{D2F700E9-E3FD-4092-8552-4FC234EEF623}" type="pres">
      <dgm:prSet presAssocID="{92AC5279-DD7A-4047-A2ED-DF8290BAA2E6}" presName="thickLine" presStyleLbl="alignNode1" presStyleIdx="1" presStyleCnt="2"/>
      <dgm:spPr/>
    </dgm:pt>
    <dgm:pt modelId="{F8B89AEE-EF11-4677-B2AF-2535911B1231}" type="pres">
      <dgm:prSet presAssocID="{92AC5279-DD7A-4047-A2ED-DF8290BAA2E6}" presName="horz1" presStyleCnt="0"/>
      <dgm:spPr/>
    </dgm:pt>
    <dgm:pt modelId="{B7E9F4B3-821A-490A-9301-A1B4BDCD0104}" type="pres">
      <dgm:prSet presAssocID="{92AC5279-DD7A-4047-A2ED-DF8290BAA2E6}" presName="tx1" presStyleLbl="revTx" presStyleIdx="1" presStyleCnt="2"/>
      <dgm:spPr/>
      <dgm:t>
        <a:bodyPr/>
        <a:lstStyle/>
        <a:p>
          <a:endParaRPr lang="en-GB"/>
        </a:p>
      </dgm:t>
    </dgm:pt>
    <dgm:pt modelId="{2D264E17-BFA1-4DDA-B489-C00C5B8D3BA2}" type="pres">
      <dgm:prSet presAssocID="{92AC5279-DD7A-4047-A2ED-DF8290BAA2E6}" presName="vert1" presStyleCnt="0"/>
      <dgm:spPr/>
    </dgm:pt>
  </dgm:ptLst>
  <dgm:cxnLst>
    <dgm:cxn modelId="{31C3BCDF-EE4B-44DA-9354-5860D08545B6}" type="presOf" srcId="{FE9BB2EF-3F19-4333-94A4-D6EE709C56CE}" destId="{8A97A0AA-1756-458A-981C-3D0AEABCF8A9}" srcOrd="0" destOrd="0" presId="urn:microsoft.com/office/officeart/2008/layout/LinedList"/>
    <dgm:cxn modelId="{52A6FBAA-CA6D-4D65-8A59-8FD102FAD718}" type="presOf" srcId="{92AC5279-DD7A-4047-A2ED-DF8290BAA2E6}" destId="{B7E9F4B3-821A-490A-9301-A1B4BDCD0104}" srcOrd="0" destOrd="0" presId="urn:microsoft.com/office/officeart/2008/layout/LinedList"/>
    <dgm:cxn modelId="{1AC54613-6724-482D-BAF1-EC66D76530FF}" srcId="{FE9BB2EF-3F19-4333-94A4-D6EE709C56CE}" destId="{92AC5279-DD7A-4047-A2ED-DF8290BAA2E6}" srcOrd="1" destOrd="0" parTransId="{74116BCD-C2F2-4AE7-A9A4-83DF3D8794B0}" sibTransId="{B186F7EB-49C8-4FAF-A305-74A619958DB1}"/>
    <dgm:cxn modelId="{A64E52D1-4460-4AAB-95D6-B5B79CF3F674}" type="presOf" srcId="{161D49FE-5433-4719-BCC5-BDAF459C10A8}" destId="{E7CA290C-B346-4B90-92C5-0BC1F21C52E2}" srcOrd="0" destOrd="0" presId="urn:microsoft.com/office/officeart/2008/layout/LinedList"/>
    <dgm:cxn modelId="{9B99FB81-A5D4-4FBD-B09C-E5B42B01981C}" srcId="{FE9BB2EF-3F19-4333-94A4-D6EE709C56CE}" destId="{161D49FE-5433-4719-BCC5-BDAF459C10A8}" srcOrd="0" destOrd="0" parTransId="{35038737-5CF0-412C-BCD2-57411CFC1F55}" sibTransId="{9394C505-0C76-4855-9780-A997AC9B073B}"/>
    <dgm:cxn modelId="{C9F714A6-1B91-475B-AC13-53432E24BA71}" type="presParOf" srcId="{8A97A0AA-1756-458A-981C-3D0AEABCF8A9}" destId="{616C466C-4923-4E6C-8DF5-4FDAE2484AB5}" srcOrd="0" destOrd="0" presId="urn:microsoft.com/office/officeart/2008/layout/LinedList"/>
    <dgm:cxn modelId="{40D73E63-D73C-489A-BB85-0DD583C8F16D}" type="presParOf" srcId="{8A97A0AA-1756-458A-981C-3D0AEABCF8A9}" destId="{5ED3858E-CE52-4BF4-82E8-7C916E99E636}" srcOrd="1" destOrd="0" presId="urn:microsoft.com/office/officeart/2008/layout/LinedList"/>
    <dgm:cxn modelId="{66338E5F-5B0D-4C7B-9FE9-40CC1A45E9AE}" type="presParOf" srcId="{5ED3858E-CE52-4BF4-82E8-7C916E99E636}" destId="{E7CA290C-B346-4B90-92C5-0BC1F21C52E2}" srcOrd="0" destOrd="0" presId="urn:microsoft.com/office/officeart/2008/layout/LinedList"/>
    <dgm:cxn modelId="{C4E7A48C-60D8-4AEC-B904-9A57A89ECEBB}" type="presParOf" srcId="{5ED3858E-CE52-4BF4-82E8-7C916E99E636}" destId="{F29617EC-3BD1-4CB8-A2F4-8C784563862B}" srcOrd="1" destOrd="0" presId="urn:microsoft.com/office/officeart/2008/layout/LinedList"/>
    <dgm:cxn modelId="{8B53FEB8-6134-4B70-AF92-36F1A29B8A69}" type="presParOf" srcId="{8A97A0AA-1756-458A-981C-3D0AEABCF8A9}" destId="{D2F700E9-E3FD-4092-8552-4FC234EEF623}" srcOrd="2" destOrd="0" presId="urn:microsoft.com/office/officeart/2008/layout/LinedList"/>
    <dgm:cxn modelId="{1323D16E-E15C-416C-8872-476A53189065}" type="presParOf" srcId="{8A97A0AA-1756-458A-981C-3D0AEABCF8A9}" destId="{F8B89AEE-EF11-4677-B2AF-2535911B1231}" srcOrd="3" destOrd="0" presId="urn:microsoft.com/office/officeart/2008/layout/LinedList"/>
    <dgm:cxn modelId="{88860996-F16E-43D3-9BA8-60A9BE942778}" type="presParOf" srcId="{F8B89AEE-EF11-4677-B2AF-2535911B1231}" destId="{B7E9F4B3-821A-490A-9301-A1B4BDCD0104}" srcOrd="0" destOrd="0" presId="urn:microsoft.com/office/officeart/2008/layout/LinedList"/>
    <dgm:cxn modelId="{6395525B-E900-49BF-9965-7DF0E036DC61}" type="presParOf" srcId="{F8B89AEE-EF11-4677-B2AF-2535911B1231}" destId="{2D264E17-BFA1-4DDA-B489-C00C5B8D3BA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7B808E-18DF-4A2B-8D5A-D092AB09DC8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EDB29F-C6BA-4D50-974F-3F34D5C3152C}">
      <dgm:prSet/>
      <dgm:spPr/>
      <dgm:t>
        <a:bodyPr/>
        <a:lstStyle/>
        <a:p>
          <a:r>
            <a:rPr lang="en-US" dirty="0"/>
            <a:t>The high consumption of </a:t>
          </a:r>
          <a:r>
            <a:rPr lang="en-US" b="1" dirty="0">
              <a:solidFill>
                <a:schemeClr val="tx1"/>
              </a:solidFill>
            </a:rPr>
            <a:t>saturated fats, salt and refined carbohydrates</a:t>
          </a:r>
          <a:r>
            <a:rPr lang="en-US" dirty="0"/>
            <a:t>,  </a:t>
          </a:r>
        </a:p>
      </dgm:t>
    </dgm:pt>
    <dgm:pt modelId="{6CE7C1E7-23C7-466C-87B4-A4D0B2047050}" type="parTrans" cxnId="{E1BC402B-8CC4-4928-ACB4-5DDF7085E920}">
      <dgm:prSet/>
      <dgm:spPr/>
      <dgm:t>
        <a:bodyPr/>
        <a:lstStyle/>
        <a:p>
          <a:endParaRPr lang="en-US"/>
        </a:p>
      </dgm:t>
    </dgm:pt>
    <dgm:pt modelId="{E8365EB6-595A-4AAD-8CE2-91E5C246FBEC}" type="sibTrans" cxnId="{E1BC402B-8CC4-4928-ACB4-5DDF7085E920}">
      <dgm:prSet/>
      <dgm:spPr/>
      <dgm:t>
        <a:bodyPr/>
        <a:lstStyle/>
        <a:p>
          <a:endParaRPr lang="en-US"/>
        </a:p>
      </dgm:t>
    </dgm:pt>
    <dgm:pt modelId="{D5BD5773-FB3E-47B7-A315-54385037CADD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Low consumption of fruits and vegetables</a:t>
          </a:r>
          <a:r>
            <a:rPr lang="en-US" dirty="0">
              <a:solidFill>
                <a:schemeClr val="tx1"/>
              </a:solidFill>
            </a:rPr>
            <a:t>.</a:t>
          </a:r>
        </a:p>
      </dgm:t>
    </dgm:pt>
    <dgm:pt modelId="{DCC2D2EF-6A35-4B7F-A12F-B1EF5F2E509A}" type="parTrans" cxnId="{95E967D6-6EAF-48F6-BF9C-CA578E78CD70}">
      <dgm:prSet/>
      <dgm:spPr/>
      <dgm:t>
        <a:bodyPr/>
        <a:lstStyle/>
        <a:p>
          <a:endParaRPr lang="en-US"/>
        </a:p>
      </dgm:t>
    </dgm:pt>
    <dgm:pt modelId="{A5F6035D-EF8D-4280-A37F-AB7DB23A6FE6}" type="sibTrans" cxnId="{95E967D6-6EAF-48F6-BF9C-CA578E78CD70}">
      <dgm:prSet/>
      <dgm:spPr/>
      <dgm:t>
        <a:bodyPr/>
        <a:lstStyle/>
        <a:p>
          <a:endParaRPr lang="en-US"/>
        </a:p>
      </dgm:t>
    </dgm:pt>
    <dgm:pt modelId="{AF2441A4-B773-46AB-A642-B9564B41774E}">
      <dgm:prSet/>
      <dgm:spPr/>
      <dgm:t>
        <a:bodyPr/>
        <a:lstStyle/>
        <a:p>
          <a:r>
            <a:rPr lang="en-US"/>
            <a:t>These tend to cluster together.</a:t>
          </a:r>
        </a:p>
      </dgm:t>
    </dgm:pt>
    <dgm:pt modelId="{FA15BC1E-E85C-4607-869E-62B513A66232}" type="parTrans" cxnId="{6B55F934-0B84-4C34-9A86-D312126C0808}">
      <dgm:prSet/>
      <dgm:spPr/>
      <dgm:t>
        <a:bodyPr/>
        <a:lstStyle/>
        <a:p>
          <a:endParaRPr lang="en-US"/>
        </a:p>
      </dgm:t>
    </dgm:pt>
    <dgm:pt modelId="{675DDA6D-3F17-456E-93BE-0123BEF37954}" type="sibTrans" cxnId="{6B55F934-0B84-4C34-9A86-D312126C0808}">
      <dgm:prSet/>
      <dgm:spPr/>
      <dgm:t>
        <a:bodyPr/>
        <a:lstStyle/>
        <a:p>
          <a:endParaRPr lang="en-US"/>
        </a:p>
      </dgm:t>
    </dgm:pt>
    <dgm:pt modelId="{F457960E-F7E9-4665-8A94-72C123C8AC01}" type="pres">
      <dgm:prSet presAssocID="{947B808E-18DF-4A2B-8D5A-D092AB09DC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AC05B09-5704-4675-941F-092322562727}" type="pres">
      <dgm:prSet presAssocID="{9BEDB29F-C6BA-4D50-974F-3F34D5C3152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A80DFD-C01C-4F23-89A3-C80CC2A48776}" type="pres">
      <dgm:prSet presAssocID="{E8365EB6-595A-4AAD-8CE2-91E5C246FBEC}" presName="spacer" presStyleCnt="0"/>
      <dgm:spPr/>
    </dgm:pt>
    <dgm:pt modelId="{753A28E0-92FE-4483-95E4-249ADCD8385A}" type="pres">
      <dgm:prSet presAssocID="{D5BD5773-FB3E-47B7-A315-54385037CAD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43C6BA-B468-4DFC-8DBD-C1B3C5FEFB05}" type="pres">
      <dgm:prSet presAssocID="{A5F6035D-EF8D-4280-A37F-AB7DB23A6FE6}" presName="spacer" presStyleCnt="0"/>
      <dgm:spPr/>
    </dgm:pt>
    <dgm:pt modelId="{719CFE11-F2F2-47CF-99BC-C5CF9905ADAB}" type="pres">
      <dgm:prSet presAssocID="{AF2441A4-B773-46AB-A642-B9564B41774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E3B6CAF-92FE-4D5C-B3F5-75B76299BF7C}" type="presOf" srcId="{AF2441A4-B773-46AB-A642-B9564B41774E}" destId="{719CFE11-F2F2-47CF-99BC-C5CF9905ADAB}" srcOrd="0" destOrd="0" presId="urn:microsoft.com/office/officeart/2005/8/layout/vList2"/>
    <dgm:cxn modelId="{53415F41-67DA-4A33-8F6A-0CC2A55A06B2}" type="presOf" srcId="{947B808E-18DF-4A2B-8D5A-D092AB09DC83}" destId="{F457960E-F7E9-4665-8A94-72C123C8AC01}" srcOrd="0" destOrd="0" presId="urn:microsoft.com/office/officeart/2005/8/layout/vList2"/>
    <dgm:cxn modelId="{95E967D6-6EAF-48F6-BF9C-CA578E78CD70}" srcId="{947B808E-18DF-4A2B-8D5A-D092AB09DC83}" destId="{D5BD5773-FB3E-47B7-A315-54385037CADD}" srcOrd="1" destOrd="0" parTransId="{DCC2D2EF-6A35-4B7F-A12F-B1EF5F2E509A}" sibTransId="{A5F6035D-EF8D-4280-A37F-AB7DB23A6FE6}"/>
    <dgm:cxn modelId="{E1BC402B-8CC4-4928-ACB4-5DDF7085E920}" srcId="{947B808E-18DF-4A2B-8D5A-D092AB09DC83}" destId="{9BEDB29F-C6BA-4D50-974F-3F34D5C3152C}" srcOrd="0" destOrd="0" parTransId="{6CE7C1E7-23C7-466C-87B4-A4D0B2047050}" sibTransId="{E8365EB6-595A-4AAD-8CE2-91E5C246FBEC}"/>
    <dgm:cxn modelId="{4F8CAB1E-2527-4F04-9504-42125C52F95C}" type="presOf" srcId="{D5BD5773-FB3E-47B7-A315-54385037CADD}" destId="{753A28E0-92FE-4483-95E4-249ADCD8385A}" srcOrd="0" destOrd="0" presId="urn:microsoft.com/office/officeart/2005/8/layout/vList2"/>
    <dgm:cxn modelId="{03BA07DB-DB2A-4840-97E3-D71EA0D5CB31}" type="presOf" srcId="{9BEDB29F-C6BA-4D50-974F-3F34D5C3152C}" destId="{2AC05B09-5704-4675-941F-092322562727}" srcOrd="0" destOrd="0" presId="urn:microsoft.com/office/officeart/2005/8/layout/vList2"/>
    <dgm:cxn modelId="{6B55F934-0B84-4C34-9A86-D312126C0808}" srcId="{947B808E-18DF-4A2B-8D5A-D092AB09DC83}" destId="{AF2441A4-B773-46AB-A642-B9564B41774E}" srcOrd="2" destOrd="0" parTransId="{FA15BC1E-E85C-4607-869E-62B513A66232}" sibTransId="{675DDA6D-3F17-456E-93BE-0123BEF37954}"/>
    <dgm:cxn modelId="{B4C45B17-281E-47BB-BEDE-9C9D2DED8016}" type="presParOf" srcId="{F457960E-F7E9-4665-8A94-72C123C8AC01}" destId="{2AC05B09-5704-4675-941F-092322562727}" srcOrd="0" destOrd="0" presId="urn:microsoft.com/office/officeart/2005/8/layout/vList2"/>
    <dgm:cxn modelId="{AA56CFB6-D698-49EA-A1C4-D65C319674A0}" type="presParOf" srcId="{F457960E-F7E9-4665-8A94-72C123C8AC01}" destId="{40A80DFD-C01C-4F23-89A3-C80CC2A48776}" srcOrd="1" destOrd="0" presId="urn:microsoft.com/office/officeart/2005/8/layout/vList2"/>
    <dgm:cxn modelId="{B27F82FB-452B-4BA1-8061-B47ADED9DC12}" type="presParOf" srcId="{F457960E-F7E9-4665-8A94-72C123C8AC01}" destId="{753A28E0-92FE-4483-95E4-249ADCD8385A}" srcOrd="2" destOrd="0" presId="urn:microsoft.com/office/officeart/2005/8/layout/vList2"/>
    <dgm:cxn modelId="{02CA8106-8B6F-49C6-B0DD-2DFE6C2E89AF}" type="presParOf" srcId="{F457960E-F7E9-4665-8A94-72C123C8AC01}" destId="{5F43C6BA-B468-4DFC-8DBD-C1B3C5FEFB05}" srcOrd="3" destOrd="0" presId="urn:microsoft.com/office/officeart/2005/8/layout/vList2"/>
    <dgm:cxn modelId="{84D7E5C8-82D5-4017-A911-C585CC1520BA}" type="presParOf" srcId="{F457960E-F7E9-4665-8A94-72C123C8AC01}" destId="{719CFE11-F2F2-47CF-99BC-C5CF9905ADA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E2A4F9-B40B-423D-924E-604B0D24025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4CD5B7A-520D-4A84-A3D4-B81F48D5D0A7}">
      <dgm:prSet/>
      <dgm:spPr/>
      <dgm:t>
        <a:bodyPr/>
        <a:lstStyle/>
        <a:p>
          <a:r>
            <a:rPr lang="en-GB" b="1" dirty="0" smtClean="0"/>
            <a:t>Cardiovascular disease (CVD) remains the leading cause of morbidity and mortality worldwide, accounting for approximately one third of all deaths .</a:t>
          </a:r>
        </a:p>
      </dgm:t>
    </dgm:pt>
    <dgm:pt modelId="{3B0C4109-A3CA-4C54-8157-21A156573D16}" type="parTrans" cxnId="{334338AD-6CFD-4B52-A740-313063661091}">
      <dgm:prSet/>
      <dgm:spPr/>
      <dgm:t>
        <a:bodyPr/>
        <a:lstStyle/>
        <a:p>
          <a:endParaRPr lang="en-US"/>
        </a:p>
      </dgm:t>
    </dgm:pt>
    <dgm:pt modelId="{A23A8AE7-CE87-4BEF-8789-AE96CE1C7441}" type="sibTrans" cxnId="{334338AD-6CFD-4B52-A740-313063661091}">
      <dgm:prSet/>
      <dgm:spPr/>
      <dgm:t>
        <a:bodyPr/>
        <a:lstStyle/>
        <a:p>
          <a:endParaRPr lang="en-US"/>
        </a:p>
      </dgm:t>
    </dgm:pt>
    <dgm:pt modelId="{5AD5400B-21FA-44AB-A305-85F94453E87B}">
      <dgm:prSet/>
      <dgm:spPr/>
      <dgm:t>
        <a:bodyPr/>
        <a:lstStyle/>
        <a:p>
          <a:r>
            <a:rPr lang="en-GB" b="1" dirty="0" smtClean="0"/>
            <a:t>Poor diet is one of the major risk factors for CVD, with approximately </a:t>
          </a:r>
          <a:r>
            <a:rPr lang="en-GB" b="1" dirty="0" smtClean="0">
              <a:solidFill>
                <a:srgbClr val="FF0000"/>
              </a:solidFill>
            </a:rPr>
            <a:t>72% of CVD deaths attributable to this risk factor</a:t>
          </a:r>
          <a:r>
            <a:rPr lang="en-GB" b="1" dirty="0" smtClean="0"/>
            <a:t>. </a:t>
          </a:r>
          <a:endParaRPr lang="en-US" dirty="0"/>
        </a:p>
      </dgm:t>
    </dgm:pt>
    <dgm:pt modelId="{D52306FB-EE74-4871-9F72-3E4383CB60AA}" type="parTrans" cxnId="{03895537-A92E-4BA1-91ED-57B68A405649}">
      <dgm:prSet/>
      <dgm:spPr/>
      <dgm:t>
        <a:bodyPr/>
        <a:lstStyle/>
        <a:p>
          <a:endParaRPr lang="en-US"/>
        </a:p>
      </dgm:t>
    </dgm:pt>
    <dgm:pt modelId="{13931AD2-45DB-46B4-859D-D871F065C839}" type="sibTrans" cxnId="{03895537-A92E-4BA1-91ED-57B68A405649}">
      <dgm:prSet/>
      <dgm:spPr/>
      <dgm:t>
        <a:bodyPr/>
        <a:lstStyle/>
        <a:p>
          <a:endParaRPr lang="en-US"/>
        </a:p>
      </dgm:t>
    </dgm:pt>
    <dgm:pt modelId="{9BC74281-545B-4783-85D0-21B25EEF50AC}">
      <dgm:prSet/>
      <dgm:spPr/>
      <dgm:t>
        <a:bodyPr/>
        <a:lstStyle/>
        <a:p>
          <a:r>
            <a:rPr lang="en-GB" b="1" dirty="0" smtClean="0"/>
            <a:t>Healthy dietary patterns and lifestyles are effective for the prevention of CVD. </a:t>
          </a:r>
          <a:endParaRPr lang="en-US" dirty="0"/>
        </a:p>
      </dgm:t>
    </dgm:pt>
    <dgm:pt modelId="{DC6012E3-B36C-4269-8542-ADDB99E56B01}" type="parTrans" cxnId="{E73B14BC-DD34-4541-97EA-0FEF1A5CBC8E}">
      <dgm:prSet/>
      <dgm:spPr/>
      <dgm:t>
        <a:bodyPr/>
        <a:lstStyle/>
        <a:p>
          <a:endParaRPr lang="en-US"/>
        </a:p>
      </dgm:t>
    </dgm:pt>
    <dgm:pt modelId="{C3C6226E-5C72-4012-83FD-F7A62E9B428E}" type="sibTrans" cxnId="{E73B14BC-DD34-4541-97EA-0FEF1A5CBC8E}">
      <dgm:prSet/>
      <dgm:spPr/>
      <dgm:t>
        <a:bodyPr/>
        <a:lstStyle/>
        <a:p>
          <a:endParaRPr lang="en-US"/>
        </a:p>
      </dgm:t>
    </dgm:pt>
    <dgm:pt modelId="{11A9B3BA-98B4-4654-8103-77FDC06A48D0}" type="pres">
      <dgm:prSet presAssocID="{70E2A4F9-B40B-423D-924E-604B0D24025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B422789-C465-4E68-B4C2-1D75B5DA0FD1}" type="pres">
      <dgm:prSet presAssocID="{14CD5B7A-520D-4A84-A3D4-B81F48D5D0A7}" presName="compNode" presStyleCnt="0"/>
      <dgm:spPr/>
    </dgm:pt>
    <dgm:pt modelId="{44FBCCF1-1C0C-4BBA-87D8-54E13BF8356D}" type="pres">
      <dgm:prSet presAssocID="{14CD5B7A-520D-4A84-A3D4-B81F48D5D0A7}" presName="bgRect" presStyleLbl="bgShp" presStyleIdx="0" presStyleCnt="3"/>
      <dgm:spPr/>
    </dgm:pt>
    <dgm:pt modelId="{0FF6375E-1ACB-4BB8-B7D9-2EB4212187D9}" type="pres">
      <dgm:prSet presAssocID="{14CD5B7A-520D-4A84-A3D4-B81F48D5D0A7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5D071235-E433-48CE-9901-1804D2CB6C35}" type="pres">
      <dgm:prSet presAssocID="{14CD5B7A-520D-4A84-A3D4-B81F48D5D0A7}" presName="spaceRect" presStyleCnt="0"/>
      <dgm:spPr/>
    </dgm:pt>
    <dgm:pt modelId="{6DD0F498-03B7-45AB-B196-2B6EC23E2792}" type="pres">
      <dgm:prSet presAssocID="{14CD5B7A-520D-4A84-A3D4-B81F48D5D0A7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6F3B88B4-1E9C-4678-83B8-F91FC4A624B1}" type="pres">
      <dgm:prSet presAssocID="{A23A8AE7-CE87-4BEF-8789-AE96CE1C7441}" presName="sibTrans" presStyleCnt="0"/>
      <dgm:spPr/>
    </dgm:pt>
    <dgm:pt modelId="{3C39FDC3-05CB-430C-85D8-89506F7E1EA4}" type="pres">
      <dgm:prSet presAssocID="{5AD5400B-21FA-44AB-A305-85F94453E87B}" presName="compNode" presStyleCnt="0"/>
      <dgm:spPr/>
    </dgm:pt>
    <dgm:pt modelId="{C607BF7E-57D6-45B4-B978-36858DDF9DC0}" type="pres">
      <dgm:prSet presAssocID="{5AD5400B-21FA-44AB-A305-85F94453E87B}" presName="bgRect" presStyleLbl="bgShp" presStyleIdx="1" presStyleCnt="3"/>
      <dgm:spPr/>
    </dgm:pt>
    <dgm:pt modelId="{5E38CD19-AAAE-4016-95EF-93C6B29FEF54}" type="pres">
      <dgm:prSet presAssocID="{5AD5400B-21FA-44AB-A305-85F94453E87B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Cherries"/>
        </a:ext>
      </dgm:extLst>
    </dgm:pt>
    <dgm:pt modelId="{284F2F43-A3CE-40D5-AC61-C47444EAC6BB}" type="pres">
      <dgm:prSet presAssocID="{5AD5400B-21FA-44AB-A305-85F94453E87B}" presName="spaceRect" presStyleCnt="0"/>
      <dgm:spPr/>
    </dgm:pt>
    <dgm:pt modelId="{930C0FC1-981A-44FF-817B-B378287134B0}" type="pres">
      <dgm:prSet presAssocID="{5AD5400B-21FA-44AB-A305-85F94453E87B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3D85B06F-42C7-4600-A4C3-FFB26E29B605}" type="pres">
      <dgm:prSet presAssocID="{13931AD2-45DB-46B4-859D-D871F065C839}" presName="sibTrans" presStyleCnt="0"/>
      <dgm:spPr/>
    </dgm:pt>
    <dgm:pt modelId="{344A9154-1D66-4889-A733-0B51C4F98A68}" type="pres">
      <dgm:prSet presAssocID="{9BC74281-545B-4783-85D0-21B25EEF50AC}" presName="compNode" presStyleCnt="0"/>
      <dgm:spPr/>
    </dgm:pt>
    <dgm:pt modelId="{EFE8BDB8-CFD0-4F6D-8196-344C222C085F}" type="pres">
      <dgm:prSet presAssocID="{9BC74281-545B-4783-85D0-21B25EEF50AC}" presName="bgRect" presStyleLbl="bgShp" presStyleIdx="2" presStyleCnt="3"/>
      <dgm:spPr/>
    </dgm:pt>
    <dgm:pt modelId="{DB070FCE-F88A-4F2F-9839-9A210B8CC634}" type="pres">
      <dgm:prSet presAssocID="{9BC74281-545B-4783-85D0-21B25EEF50AC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Watermelon"/>
        </a:ext>
      </dgm:extLst>
    </dgm:pt>
    <dgm:pt modelId="{748BDA3F-05F4-4378-8518-EABF15FD655E}" type="pres">
      <dgm:prSet presAssocID="{9BC74281-545B-4783-85D0-21B25EEF50AC}" presName="spaceRect" presStyleCnt="0"/>
      <dgm:spPr/>
    </dgm:pt>
    <dgm:pt modelId="{7C6CC08E-5B51-4E75-9C6E-B4374E689E91}" type="pres">
      <dgm:prSet presAssocID="{9BC74281-545B-4783-85D0-21B25EEF50AC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746FADE6-150F-4451-90A5-1B96913242A6}" type="presOf" srcId="{5AD5400B-21FA-44AB-A305-85F94453E87B}" destId="{930C0FC1-981A-44FF-817B-B378287134B0}" srcOrd="0" destOrd="0" presId="urn:microsoft.com/office/officeart/2018/2/layout/IconVerticalSolidList"/>
    <dgm:cxn modelId="{E4441A23-ECE6-40D4-8DFE-2796BEA71F31}" type="presOf" srcId="{9BC74281-545B-4783-85D0-21B25EEF50AC}" destId="{7C6CC08E-5B51-4E75-9C6E-B4374E689E91}" srcOrd="0" destOrd="0" presId="urn:microsoft.com/office/officeart/2018/2/layout/IconVerticalSolidList"/>
    <dgm:cxn modelId="{B062F181-D22F-48EE-B258-A49A3602AB0C}" type="presOf" srcId="{14CD5B7A-520D-4A84-A3D4-B81F48D5D0A7}" destId="{6DD0F498-03B7-45AB-B196-2B6EC23E2792}" srcOrd="0" destOrd="0" presId="urn:microsoft.com/office/officeart/2018/2/layout/IconVerticalSolidList"/>
    <dgm:cxn modelId="{09353FD6-2E82-409C-A45F-1C04A26845F8}" type="presOf" srcId="{70E2A4F9-B40B-423D-924E-604B0D240250}" destId="{11A9B3BA-98B4-4654-8103-77FDC06A48D0}" srcOrd="0" destOrd="0" presId="urn:microsoft.com/office/officeart/2018/2/layout/IconVerticalSolidList"/>
    <dgm:cxn modelId="{334338AD-6CFD-4B52-A740-313063661091}" srcId="{70E2A4F9-B40B-423D-924E-604B0D240250}" destId="{14CD5B7A-520D-4A84-A3D4-B81F48D5D0A7}" srcOrd="0" destOrd="0" parTransId="{3B0C4109-A3CA-4C54-8157-21A156573D16}" sibTransId="{A23A8AE7-CE87-4BEF-8789-AE96CE1C7441}"/>
    <dgm:cxn modelId="{03895537-A92E-4BA1-91ED-57B68A405649}" srcId="{70E2A4F9-B40B-423D-924E-604B0D240250}" destId="{5AD5400B-21FA-44AB-A305-85F94453E87B}" srcOrd="1" destOrd="0" parTransId="{D52306FB-EE74-4871-9F72-3E4383CB60AA}" sibTransId="{13931AD2-45DB-46B4-859D-D871F065C839}"/>
    <dgm:cxn modelId="{E73B14BC-DD34-4541-97EA-0FEF1A5CBC8E}" srcId="{70E2A4F9-B40B-423D-924E-604B0D240250}" destId="{9BC74281-545B-4783-85D0-21B25EEF50AC}" srcOrd="2" destOrd="0" parTransId="{DC6012E3-B36C-4269-8542-ADDB99E56B01}" sibTransId="{C3C6226E-5C72-4012-83FD-F7A62E9B428E}"/>
    <dgm:cxn modelId="{2EDE91A5-F8CA-4CE9-AE25-61CCF6C7CB25}" type="presParOf" srcId="{11A9B3BA-98B4-4654-8103-77FDC06A48D0}" destId="{5B422789-C465-4E68-B4C2-1D75B5DA0FD1}" srcOrd="0" destOrd="0" presId="urn:microsoft.com/office/officeart/2018/2/layout/IconVerticalSolidList"/>
    <dgm:cxn modelId="{8E2ED9D1-0D53-43C6-9BAF-70F8A7F56794}" type="presParOf" srcId="{5B422789-C465-4E68-B4C2-1D75B5DA0FD1}" destId="{44FBCCF1-1C0C-4BBA-87D8-54E13BF8356D}" srcOrd="0" destOrd="0" presId="urn:microsoft.com/office/officeart/2018/2/layout/IconVerticalSolidList"/>
    <dgm:cxn modelId="{17365B4E-ECE7-491D-84A9-C11E0FEBF280}" type="presParOf" srcId="{5B422789-C465-4E68-B4C2-1D75B5DA0FD1}" destId="{0FF6375E-1ACB-4BB8-B7D9-2EB4212187D9}" srcOrd="1" destOrd="0" presId="urn:microsoft.com/office/officeart/2018/2/layout/IconVerticalSolidList"/>
    <dgm:cxn modelId="{59EEADC1-9AD9-4E51-A636-DC7CABF071CA}" type="presParOf" srcId="{5B422789-C465-4E68-B4C2-1D75B5DA0FD1}" destId="{5D071235-E433-48CE-9901-1804D2CB6C35}" srcOrd="2" destOrd="0" presId="urn:microsoft.com/office/officeart/2018/2/layout/IconVerticalSolidList"/>
    <dgm:cxn modelId="{69630649-ADCD-4036-A1DF-CADF33FD8560}" type="presParOf" srcId="{5B422789-C465-4E68-B4C2-1D75B5DA0FD1}" destId="{6DD0F498-03B7-45AB-B196-2B6EC23E2792}" srcOrd="3" destOrd="0" presId="urn:microsoft.com/office/officeart/2018/2/layout/IconVerticalSolidList"/>
    <dgm:cxn modelId="{FB6F1FF1-DC99-4A2C-904C-EBAE4FC88DA4}" type="presParOf" srcId="{11A9B3BA-98B4-4654-8103-77FDC06A48D0}" destId="{6F3B88B4-1E9C-4678-83B8-F91FC4A624B1}" srcOrd="1" destOrd="0" presId="urn:microsoft.com/office/officeart/2018/2/layout/IconVerticalSolidList"/>
    <dgm:cxn modelId="{7A160305-8201-4131-9F33-9EBFEE2DC715}" type="presParOf" srcId="{11A9B3BA-98B4-4654-8103-77FDC06A48D0}" destId="{3C39FDC3-05CB-430C-85D8-89506F7E1EA4}" srcOrd="2" destOrd="0" presId="urn:microsoft.com/office/officeart/2018/2/layout/IconVerticalSolidList"/>
    <dgm:cxn modelId="{2517729F-08BA-46BC-9E4C-4E1B34905B25}" type="presParOf" srcId="{3C39FDC3-05CB-430C-85D8-89506F7E1EA4}" destId="{C607BF7E-57D6-45B4-B978-36858DDF9DC0}" srcOrd="0" destOrd="0" presId="urn:microsoft.com/office/officeart/2018/2/layout/IconVerticalSolidList"/>
    <dgm:cxn modelId="{C5023019-CD18-49EA-B156-DC5565CDE1F6}" type="presParOf" srcId="{3C39FDC3-05CB-430C-85D8-89506F7E1EA4}" destId="{5E38CD19-AAAE-4016-95EF-93C6B29FEF54}" srcOrd="1" destOrd="0" presId="urn:microsoft.com/office/officeart/2018/2/layout/IconVerticalSolidList"/>
    <dgm:cxn modelId="{F079EB75-D294-4EC7-A43A-EFBE64669190}" type="presParOf" srcId="{3C39FDC3-05CB-430C-85D8-89506F7E1EA4}" destId="{284F2F43-A3CE-40D5-AC61-C47444EAC6BB}" srcOrd="2" destOrd="0" presId="urn:microsoft.com/office/officeart/2018/2/layout/IconVerticalSolidList"/>
    <dgm:cxn modelId="{1A9795A0-FFD2-49EA-98A4-B06F92BFDCB8}" type="presParOf" srcId="{3C39FDC3-05CB-430C-85D8-89506F7E1EA4}" destId="{930C0FC1-981A-44FF-817B-B378287134B0}" srcOrd="3" destOrd="0" presId="urn:microsoft.com/office/officeart/2018/2/layout/IconVerticalSolidList"/>
    <dgm:cxn modelId="{C4ED16E4-BDC4-4DC1-A650-F5E4DAE410AF}" type="presParOf" srcId="{11A9B3BA-98B4-4654-8103-77FDC06A48D0}" destId="{3D85B06F-42C7-4600-A4C3-FFB26E29B605}" srcOrd="3" destOrd="0" presId="urn:microsoft.com/office/officeart/2018/2/layout/IconVerticalSolidList"/>
    <dgm:cxn modelId="{6305F068-3B91-4711-AE22-7B3977ED42BC}" type="presParOf" srcId="{11A9B3BA-98B4-4654-8103-77FDC06A48D0}" destId="{344A9154-1D66-4889-A733-0B51C4F98A68}" srcOrd="4" destOrd="0" presId="urn:microsoft.com/office/officeart/2018/2/layout/IconVerticalSolidList"/>
    <dgm:cxn modelId="{EE60A1C2-4564-4B77-98D7-7A812CCD6E87}" type="presParOf" srcId="{344A9154-1D66-4889-A733-0B51C4F98A68}" destId="{EFE8BDB8-CFD0-4F6D-8196-344C222C085F}" srcOrd="0" destOrd="0" presId="urn:microsoft.com/office/officeart/2018/2/layout/IconVerticalSolidList"/>
    <dgm:cxn modelId="{A5D75D5F-68C7-42DB-9F93-3DA4358B8D74}" type="presParOf" srcId="{344A9154-1D66-4889-A733-0B51C4F98A68}" destId="{DB070FCE-F88A-4F2F-9839-9A210B8CC634}" srcOrd="1" destOrd="0" presId="urn:microsoft.com/office/officeart/2018/2/layout/IconVerticalSolidList"/>
    <dgm:cxn modelId="{AFA305DC-8481-4F3B-BA17-55A251AB9AB3}" type="presParOf" srcId="{344A9154-1D66-4889-A733-0B51C4F98A68}" destId="{748BDA3F-05F4-4378-8518-EABF15FD655E}" srcOrd="2" destOrd="0" presId="urn:microsoft.com/office/officeart/2018/2/layout/IconVerticalSolidList"/>
    <dgm:cxn modelId="{2EE0FD9E-53C3-4A77-ADBE-56AAFDE519D3}" type="presParOf" srcId="{344A9154-1D66-4889-A733-0B51C4F98A68}" destId="{7C6CC08E-5B51-4E75-9C6E-B4374E689E9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B912A3-BF65-4C0F-B9E1-843C5458D2F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C999B6B-5C37-492A-B4CD-4ACE589A3C71}">
      <dgm:prSet/>
      <dgm:spPr/>
      <dgm:t>
        <a:bodyPr/>
        <a:lstStyle/>
        <a:p>
          <a:r>
            <a:rPr lang="en-GB"/>
            <a:t>• Macronutrients :</a:t>
          </a:r>
          <a:endParaRPr lang="en-US"/>
        </a:p>
      </dgm:t>
    </dgm:pt>
    <dgm:pt modelId="{36F52F16-3DF7-4D1A-9228-D6C3B1D5A69D}" type="parTrans" cxnId="{6BE2FCAA-92A4-4945-9FF9-78DA0B185442}">
      <dgm:prSet/>
      <dgm:spPr/>
      <dgm:t>
        <a:bodyPr/>
        <a:lstStyle/>
        <a:p>
          <a:endParaRPr lang="en-US"/>
        </a:p>
      </dgm:t>
    </dgm:pt>
    <dgm:pt modelId="{7E362834-2CF2-4524-BCAD-F33CC562E114}" type="sibTrans" cxnId="{6BE2FCAA-92A4-4945-9FF9-78DA0B185442}">
      <dgm:prSet/>
      <dgm:spPr/>
      <dgm:t>
        <a:bodyPr/>
        <a:lstStyle/>
        <a:p>
          <a:endParaRPr lang="en-US"/>
        </a:p>
      </dgm:t>
    </dgm:pt>
    <dgm:pt modelId="{17DE7BE3-DBEE-48E8-8ABD-E5FDC88AD912}">
      <dgm:prSet/>
      <dgm:spPr/>
      <dgm:t>
        <a:bodyPr/>
        <a:lstStyle/>
        <a:p>
          <a:r>
            <a:rPr lang="en-GB"/>
            <a:t>Carbohydrates </a:t>
          </a:r>
          <a:endParaRPr lang="en-US"/>
        </a:p>
      </dgm:t>
    </dgm:pt>
    <dgm:pt modelId="{ED83DE46-41B6-43FC-9596-0AA59F1911CB}" type="parTrans" cxnId="{DA825542-E571-47B2-A43F-66C2CB07483A}">
      <dgm:prSet/>
      <dgm:spPr/>
      <dgm:t>
        <a:bodyPr/>
        <a:lstStyle/>
        <a:p>
          <a:endParaRPr lang="en-US"/>
        </a:p>
      </dgm:t>
    </dgm:pt>
    <dgm:pt modelId="{516D2BFA-6250-4F2F-8EA2-BFC3690511C0}" type="sibTrans" cxnId="{DA825542-E571-47B2-A43F-66C2CB07483A}">
      <dgm:prSet/>
      <dgm:spPr/>
      <dgm:t>
        <a:bodyPr/>
        <a:lstStyle/>
        <a:p>
          <a:endParaRPr lang="en-US"/>
        </a:p>
      </dgm:t>
    </dgm:pt>
    <dgm:pt modelId="{B4F8E5FE-8EEC-49EA-A419-96D693FA6E9A}">
      <dgm:prSet/>
      <dgm:spPr/>
      <dgm:t>
        <a:bodyPr/>
        <a:lstStyle/>
        <a:p>
          <a:r>
            <a:rPr lang="en-GB"/>
            <a:t>Proteins </a:t>
          </a:r>
          <a:endParaRPr lang="en-US"/>
        </a:p>
      </dgm:t>
    </dgm:pt>
    <dgm:pt modelId="{C9F063EB-2EAB-4F7F-84F9-9819D4F3858A}" type="parTrans" cxnId="{FEF5EBC3-1873-4F96-94E5-448DD99DEEB6}">
      <dgm:prSet/>
      <dgm:spPr/>
      <dgm:t>
        <a:bodyPr/>
        <a:lstStyle/>
        <a:p>
          <a:endParaRPr lang="en-US"/>
        </a:p>
      </dgm:t>
    </dgm:pt>
    <dgm:pt modelId="{2881B915-D201-45B0-8890-80FF9173C4BA}" type="sibTrans" cxnId="{FEF5EBC3-1873-4F96-94E5-448DD99DEEB6}">
      <dgm:prSet/>
      <dgm:spPr/>
      <dgm:t>
        <a:bodyPr/>
        <a:lstStyle/>
        <a:p>
          <a:endParaRPr lang="en-US"/>
        </a:p>
      </dgm:t>
    </dgm:pt>
    <dgm:pt modelId="{AF1B10A1-BBB6-438B-9606-DFFACABA333A}">
      <dgm:prSet/>
      <dgm:spPr/>
      <dgm:t>
        <a:bodyPr/>
        <a:lstStyle/>
        <a:p>
          <a:r>
            <a:rPr lang="en-GB"/>
            <a:t>Fats </a:t>
          </a:r>
          <a:endParaRPr lang="en-US"/>
        </a:p>
      </dgm:t>
    </dgm:pt>
    <dgm:pt modelId="{74DB0905-3043-46A4-A8DB-AFAEC9D7A94D}" type="parTrans" cxnId="{A7C60CBD-0555-4362-9200-757D94E6990C}">
      <dgm:prSet/>
      <dgm:spPr/>
      <dgm:t>
        <a:bodyPr/>
        <a:lstStyle/>
        <a:p>
          <a:endParaRPr lang="en-US"/>
        </a:p>
      </dgm:t>
    </dgm:pt>
    <dgm:pt modelId="{2EE5843F-6712-4D74-A90A-300C91E6C017}" type="sibTrans" cxnId="{A7C60CBD-0555-4362-9200-757D94E6990C}">
      <dgm:prSet/>
      <dgm:spPr/>
      <dgm:t>
        <a:bodyPr/>
        <a:lstStyle/>
        <a:p>
          <a:endParaRPr lang="en-US"/>
        </a:p>
      </dgm:t>
    </dgm:pt>
    <dgm:pt modelId="{8968417D-1E45-4AF8-8C44-813E3CF51C78}">
      <dgm:prSet/>
      <dgm:spPr/>
      <dgm:t>
        <a:bodyPr/>
        <a:lstStyle/>
        <a:p>
          <a:r>
            <a:rPr lang="en-GB"/>
            <a:t>• Micronutrients </a:t>
          </a:r>
          <a:endParaRPr lang="en-US"/>
        </a:p>
      </dgm:t>
    </dgm:pt>
    <dgm:pt modelId="{5CB9B8D6-19FE-4C41-BC3D-B96D43AE23B2}" type="parTrans" cxnId="{935852E7-CEBA-47B8-8DC2-E9689D9DDA7A}">
      <dgm:prSet/>
      <dgm:spPr/>
      <dgm:t>
        <a:bodyPr/>
        <a:lstStyle/>
        <a:p>
          <a:endParaRPr lang="en-US"/>
        </a:p>
      </dgm:t>
    </dgm:pt>
    <dgm:pt modelId="{F368350E-3734-4F4A-86A7-C97B194EAB2C}" type="sibTrans" cxnId="{935852E7-CEBA-47B8-8DC2-E9689D9DDA7A}">
      <dgm:prSet/>
      <dgm:spPr/>
      <dgm:t>
        <a:bodyPr/>
        <a:lstStyle/>
        <a:p>
          <a:endParaRPr lang="en-US"/>
        </a:p>
      </dgm:t>
    </dgm:pt>
    <dgm:pt modelId="{29699AC0-0421-4027-947C-1DE9054F3EBC}">
      <dgm:prSet/>
      <dgm:spPr/>
      <dgm:t>
        <a:bodyPr/>
        <a:lstStyle/>
        <a:p>
          <a:r>
            <a:rPr lang="en-GB"/>
            <a:t>Vitamins</a:t>
          </a:r>
          <a:endParaRPr lang="en-US"/>
        </a:p>
      </dgm:t>
    </dgm:pt>
    <dgm:pt modelId="{3B68A8AE-25E0-4617-83DD-2E08B4084C42}" type="parTrans" cxnId="{50390BE3-20E2-4965-ABCA-5F2555545D20}">
      <dgm:prSet/>
      <dgm:spPr/>
      <dgm:t>
        <a:bodyPr/>
        <a:lstStyle/>
        <a:p>
          <a:endParaRPr lang="en-US"/>
        </a:p>
      </dgm:t>
    </dgm:pt>
    <dgm:pt modelId="{AAC5CE56-9F33-4973-A571-D533E84B5F81}" type="sibTrans" cxnId="{50390BE3-20E2-4965-ABCA-5F2555545D20}">
      <dgm:prSet/>
      <dgm:spPr/>
      <dgm:t>
        <a:bodyPr/>
        <a:lstStyle/>
        <a:p>
          <a:endParaRPr lang="en-US"/>
        </a:p>
      </dgm:t>
    </dgm:pt>
    <dgm:pt modelId="{CA6D0855-9DC0-495D-B45D-8FB2356F7207}">
      <dgm:prSet/>
      <dgm:spPr/>
      <dgm:t>
        <a:bodyPr/>
        <a:lstStyle/>
        <a:p>
          <a:r>
            <a:rPr lang="en-GB"/>
            <a:t>Minerals</a:t>
          </a:r>
          <a:endParaRPr lang="en-US"/>
        </a:p>
      </dgm:t>
    </dgm:pt>
    <dgm:pt modelId="{4F4E4AAE-2D29-4F82-A924-A21149404AD6}" type="parTrans" cxnId="{90DB369A-0241-49B9-B695-FCA3124C08C2}">
      <dgm:prSet/>
      <dgm:spPr/>
      <dgm:t>
        <a:bodyPr/>
        <a:lstStyle/>
        <a:p>
          <a:endParaRPr lang="en-US"/>
        </a:p>
      </dgm:t>
    </dgm:pt>
    <dgm:pt modelId="{64C7E4B9-C1B6-45F3-95F9-58AACF5C36E6}" type="sibTrans" cxnId="{90DB369A-0241-49B9-B695-FCA3124C08C2}">
      <dgm:prSet/>
      <dgm:spPr/>
      <dgm:t>
        <a:bodyPr/>
        <a:lstStyle/>
        <a:p>
          <a:endParaRPr lang="en-US"/>
        </a:p>
      </dgm:t>
    </dgm:pt>
    <dgm:pt modelId="{BE97E7D2-9F61-48DC-B854-E0DAD0493116}">
      <dgm:prSet/>
      <dgm:spPr/>
      <dgm:t>
        <a:bodyPr/>
        <a:lstStyle/>
        <a:p>
          <a:r>
            <a:rPr lang="en-GB"/>
            <a:t>Water</a:t>
          </a:r>
          <a:endParaRPr lang="en-US"/>
        </a:p>
      </dgm:t>
    </dgm:pt>
    <dgm:pt modelId="{33D76298-6E2A-4E70-A2C4-CD91C45774F2}" type="parTrans" cxnId="{077A58CE-D77C-4EC7-81DE-AD6559DAC3DC}">
      <dgm:prSet/>
      <dgm:spPr/>
      <dgm:t>
        <a:bodyPr/>
        <a:lstStyle/>
        <a:p>
          <a:endParaRPr lang="en-US"/>
        </a:p>
      </dgm:t>
    </dgm:pt>
    <dgm:pt modelId="{5E5AE003-0783-41EC-A7AF-568EE5A4D7F8}" type="sibTrans" cxnId="{077A58CE-D77C-4EC7-81DE-AD6559DAC3DC}">
      <dgm:prSet/>
      <dgm:spPr/>
      <dgm:t>
        <a:bodyPr/>
        <a:lstStyle/>
        <a:p>
          <a:endParaRPr lang="en-US"/>
        </a:p>
      </dgm:t>
    </dgm:pt>
    <dgm:pt modelId="{1D5AB4D9-4086-4122-AA5F-B96A1A9BD6BC}" type="pres">
      <dgm:prSet presAssocID="{28B912A3-BF65-4C0F-B9E1-843C5458D2F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EDDE0D4-C51B-415A-980F-D2851A13EF3C}" type="pres">
      <dgm:prSet presAssocID="{5C999B6B-5C37-492A-B4CD-4ACE589A3C7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5F3D66-5DA7-426D-B4DC-F2AC2FF8CD94}" type="pres">
      <dgm:prSet presAssocID="{7E362834-2CF2-4524-BCAD-F33CC562E114}" presName="sibTrans" presStyleCnt="0"/>
      <dgm:spPr/>
    </dgm:pt>
    <dgm:pt modelId="{AA6164DE-59D7-4CE3-8173-027900212353}" type="pres">
      <dgm:prSet presAssocID="{8968417D-1E45-4AF8-8C44-813E3CF51C7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AA3A40F-8167-47D3-A6AE-38E8C5853784}" type="presOf" srcId="{AF1B10A1-BBB6-438B-9606-DFFACABA333A}" destId="{CEDDE0D4-C51B-415A-980F-D2851A13EF3C}" srcOrd="0" destOrd="3" presId="urn:microsoft.com/office/officeart/2005/8/layout/default"/>
    <dgm:cxn modelId="{D8BBC827-E25B-45ED-A445-E6F9B4C577D1}" type="presOf" srcId="{B4F8E5FE-8EEC-49EA-A419-96D693FA6E9A}" destId="{CEDDE0D4-C51B-415A-980F-D2851A13EF3C}" srcOrd="0" destOrd="2" presId="urn:microsoft.com/office/officeart/2005/8/layout/default"/>
    <dgm:cxn modelId="{DA825542-E571-47B2-A43F-66C2CB07483A}" srcId="{5C999B6B-5C37-492A-B4CD-4ACE589A3C71}" destId="{17DE7BE3-DBEE-48E8-8ABD-E5FDC88AD912}" srcOrd="0" destOrd="0" parTransId="{ED83DE46-41B6-43FC-9596-0AA59F1911CB}" sibTransId="{516D2BFA-6250-4F2F-8EA2-BFC3690511C0}"/>
    <dgm:cxn modelId="{6BE2FCAA-92A4-4945-9FF9-78DA0B185442}" srcId="{28B912A3-BF65-4C0F-B9E1-843C5458D2F6}" destId="{5C999B6B-5C37-492A-B4CD-4ACE589A3C71}" srcOrd="0" destOrd="0" parTransId="{36F52F16-3DF7-4D1A-9228-D6C3B1D5A69D}" sibTransId="{7E362834-2CF2-4524-BCAD-F33CC562E114}"/>
    <dgm:cxn modelId="{935852E7-CEBA-47B8-8DC2-E9689D9DDA7A}" srcId="{28B912A3-BF65-4C0F-B9E1-843C5458D2F6}" destId="{8968417D-1E45-4AF8-8C44-813E3CF51C78}" srcOrd="1" destOrd="0" parTransId="{5CB9B8D6-19FE-4C41-BC3D-B96D43AE23B2}" sibTransId="{F368350E-3734-4F4A-86A7-C97B194EAB2C}"/>
    <dgm:cxn modelId="{B043AC4B-AFB5-4658-8897-98474BDC0EA4}" type="presOf" srcId="{17DE7BE3-DBEE-48E8-8ABD-E5FDC88AD912}" destId="{CEDDE0D4-C51B-415A-980F-D2851A13EF3C}" srcOrd="0" destOrd="1" presId="urn:microsoft.com/office/officeart/2005/8/layout/default"/>
    <dgm:cxn modelId="{00BC0862-DBFD-41E7-8621-F347B9422D91}" type="presOf" srcId="{BE97E7D2-9F61-48DC-B854-E0DAD0493116}" destId="{AA6164DE-59D7-4CE3-8173-027900212353}" srcOrd="0" destOrd="3" presId="urn:microsoft.com/office/officeart/2005/8/layout/default"/>
    <dgm:cxn modelId="{90DB369A-0241-49B9-B695-FCA3124C08C2}" srcId="{8968417D-1E45-4AF8-8C44-813E3CF51C78}" destId="{CA6D0855-9DC0-495D-B45D-8FB2356F7207}" srcOrd="1" destOrd="0" parTransId="{4F4E4AAE-2D29-4F82-A924-A21149404AD6}" sibTransId="{64C7E4B9-C1B6-45F3-95F9-58AACF5C36E6}"/>
    <dgm:cxn modelId="{368D074C-0426-42B5-95A5-F3A06609A000}" type="presOf" srcId="{28B912A3-BF65-4C0F-B9E1-843C5458D2F6}" destId="{1D5AB4D9-4086-4122-AA5F-B96A1A9BD6BC}" srcOrd="0" destOrd="0" presId="urn:microsoft.com/office/officeart/2005/8/layout/default"/>
    <dgm:cxn modelId="{50390BE3-20E2-4965-ABCA-5F2555545D20}" srcId="{8968417D-1E45-4AF8-8C44-813E3CF51C78}" destId="{29699AC0-0421-4027-947C-1DE9054F3EBC}" srcOrd="0" destOrd="0" parTransId="{3B68A8AE-25E0-4617-83DD-2E08B4084C42}" sibTransId="{AAC5CE56-9F33-4973-A571-D533E84B5F81}"/>
    <dgm:cxn modelId="{A7C60CBD-0555-4362-9200-757D94E6990C}" srcId="{5C999B6B-5C37-492A-B4CD-4ACE589A3C71}" destId="{AF1B10A1-BBB6-438B-9606-DFFACABA333A}" srcOrd="2" destOrd="0" parTransId="{74DB0905-3043-46A4-A8DB-AFAEC9D7A94D}" sibTransId="{2EE5843F-6712-4D74-A90A-300C91E6C017}"/>
    <dgm:cxn modelId="{DA736FCB-C46F-42A0-A990-E577FCE44492}" type="presOf" srcId="{5C999B6B-5C37-492A-B4CD-4ACE589A3C71}" destId="{CEDDE0D4-C51B-415A-980F-D2851A13EF3C}" srcOrd="0" destOrd="0" presId="urn:microsoft.com/office/officeart/2005/8/layout/default"/>
    <dgm:cxn modelId="{E6C90237-688A-45BA-8009-CC4B328BD754}" type="presOf" srcId="{CA6D0855-9DC0-495D-B45D-8FB2356F7207}" destId="{AA6164DE-59D7-4CE3-8173-027900212353}" srcOrd="0" destOrd="2" presId="urn:microsoft.com/office/officeart/2005/8/layout/default"/>
    <dgm:cxn modelId="{FEF5EBC3-1873-4F96-94E5-448DD99DEEB6}" srcId="{5C999B6B-5C37-492A-B4CD-4ACE589A3C71}" destId="{B4F8E5FE-8EEC-49EA-A419-96D693FA6E9A}" srcOrd="1" destOrd="0" parTransId="{C9F063EB-2EAB-4F7F-84F9-9819D4F3858A}" sibTransId="{2881B915-D201-45B0-8890-80FF9173C4BA}"/>
    <dgm:cxn modelId="{A36318B1-E32A-48B0-93E1-1E7FDE5007D7}" type="presOf" srcId="{8968417D-1E45-4AF8-8C44-813E3CF51C78}" destId="{AA6164DE-59D7-4CE3-8173-027900212353}" srcOrd="0" destOrd="0" presId="urn:microsoft.com/office/officeart/2005/8/layout/default"/>
    <dgm:cxn modelId="{353F7950-82FD-48E3-9EDE-CC26D6D9B916}" type="presOf" srcId="{29699AC0-0421-4027-947C-1DE9054F3EBC}" destId="{AA6164DE-59D7-4CE3-8173-027900212353}" srcOrd="0" destOrd="1" presId="urn:microsoft.com/office/officeart/2005/8/layout/default"/>
    <dgm:cxn modelId="{077A58CE-D77C-4EC7-81DE-AD6559DAC3DC}" srcId="{8968417D-1E45-4AF8-8C44-813E3CF51C78}" destId="{BE97E7D2-9F61-48DC-B854-E0DAD0493116}" srcOrd="2" destOrd="0" parTransId="{33D76298-6E2A-4E70-A2C4-CD91C45774F2}" sibTransId="{5E5AE003-0783-41EC-A7AF-568EE5A4D7F8}"/>
    <dgm:cxn modelId="{0F54A1D0-4938-4D62-8B3A-D309EF789FDE}" type="presParOf" srcId="{1D5AB4D9-4086-4122-AA5F-B96A1A9BD6BC}" destId="{CEDDE0D4-C51B-415A-980F-D2851A13EF3C}" srcOrd="0" destOrd="0" presId="urn:microsoft.com/office/officeart/2005/8/layout/default"/>
    <dgm:cxn modelId="{2ADCA108-11CC-4EA4-B9B5-621C511FB77F}" type="presParOf" srcId="{1D5AB4D9-4086-4122-AA5F-B96A1A9BD6BC}" destId="{AB5F3D66-5DA7-426D-B4DC-F2AC2FF8CD94}" srcOrd="1" destOrd="0" presId="urn:microsoft.com/office/officeart/2005/8/layout/default"/>
    <dgm:cxn modelId="{03DB2336-F89D-4F3E-8A05-CE446CBE316A}" type="presParOf" srcId="{1D5AB4D9-4086-4122-AA5F-B96A1A9BD6BC}" destId="{AA6164DE-59D7-4CE3-8173-02790021235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3DCB88-B850-43E2-99CB-D90448AA481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B19A86-36AD-4E42-8A41-5AD1C391307C}">
      <dgm:prSet/>
      <dgm:spPr/>
      <dgm:t>
        <a:bodyPr/>
        <a:lstStyle/>
        <a:p>
          <a:r>
            <a:rPr lang="en-GB" b="1" dirty="0" smtClean="0"/>
            <a:t>The </a:t>
          </a:r>
          <a:r>
            <a:rPr lang="en-GB" b="1" u="sng" dirty="0"/>
            <a:t>types and quantity </a:t>
          </a:r>
          <a:r>
            <a:rPr lang="en-GB" b="1" dirty="0"/>
            <a:t>of carbohydrate consumed are important determinants of </a:t>
          </a:r>
          <a:r>
            <a:rPr lang="en-GB" b="1" dirty="0" smtClean="0"/>
            <a:t>CHD health </a:t>
          </a:r>
          <a:r>
            <a:rPr lang="en-GB" b="1" dirty="0"/>
            <a:t>effects.</a:t>
          </a:r>
          <a:endParaRPr lang="en-US" dirty="0"/>
        </a:p>
      </dgm:t>
    </dgm:pt>
    <dgm:pt modelId="{7212CFF1-B71B-4CA1-8083-EEA01767EBEA}" type="parTrans" cxnId="{27FF9AA6-D0C5-4EF3-BB83-D4B1884316CE}">
      <dgm:prSet/>
      <dgm:spPr/>
      <dgm:t>
        <a:bodyPr/>
        <a:lstStyle/>
        <a:p>
          <a:endParaRPr lang="en-US"/>
        </a:p>
      </dgm:t>
    </dgm:pt>
    <dgm:pt modelId="{261C4DC1-56D9-4D8C-8E01-B053BE3D2552}" type="sibTrans" cxnId="{27FF9AA6-D0C5-4EF3-BB83-D4B1884316CE}">
      <dgm:prSet/>
      <dgm:spPr/>
      <dgm:t>
        <a:bodyPr/>
        <a:lstStyle/>
        <a:p>
          <a:endParaRPr lang="en-US"/>
        </a:p>
      </dgm:t>
    </dgm:pt>
    <dgm:pt modelId="{BDC0974B-2EEC-4BE2-AC24-5DAD0567772B}">
      <dgm:prSet/>
      <dgm:spPr/>
      <dgm:t>
        <a:bodyPr/>
        <a:lstStyle/>
        <a:p>
          <a:r>
            <a:rPr lang="en-GB" b="1" dirty="0" smtClean="0"/>
            <a:t>- Simple </a:t>
          </a:r>
          <a:r>
            <a:rPr lang="en-GB" b="1" dirty="0"/>
            <a:t>(e.g., glucose, fructose, </a:t>
          </a:r>
          <a:r>
            <a:rPr lang="en-GB" b="1" dirty="0" err="1"/>
            <a:t>galactose</a:t>
          </a:r>
          <a:r>
            <a:rPr lang="en-GB" b="1" dirty="0"/>
            <a:t>, sucrose, lactose, lactulose) </a:t>
          </a:r>
          <a:endParaRPr lang="en-GB" b="1" dirty="0" smtClean="0"/>
        </a:p>
        <a:p>
          <a:r>
            <a:rPr lang="en-GB" b="1" dirty="0" smtClean="0"/>
            <a:t>- Complex </a:t>
          </a:r>
          <a:r>
            <a:rPr lang="en-GB" b="1" dirty="0"/>
            <a:t>(e.g., starch, cellulose, hemicellulose, glycogen).</a:t>
          </a:r>
          <a:endParaRPr lang="en-US" dirty="0"/>
        </a:p>
      </dgm:t>
    </dgm:pt>
    <dgm:pt modelId="{43E7E190-59DF-4F79-8A04-4A4743C49E98}" type="parTrans" cxnId="{7D3E5262-6390-45D9-B049-739AC609BFD0}">
      <dgm:prSet/>
      <dgm:spPr/>
      <dgm:t>
        <a:bodyPr/>
        <a:lstStyle/>
        <a:p>
          <a:endParaRPr lang="en-US"/>
        </a:p>
      </dgm:t>
    </dgm:pt>
    <dgm:pt modelId="{AC452BAF-E9D6-4D90-A8A3-ACB4FAB9CC93}" type="sibTrans" cxnId="{7D3E5262-6390-45D9-B049-739AC609BFD0}">
      <dgm:prSet/>
      <dgm:spPr/>
      <dgm:t>
        <a:bodyPr/>
        <a:lstStyle/>
        <a:p>
          <a:endParaRPr lang="en-US"/>
        </a:p>
      </dgm:t>
    </dgm:pt>
    <dgm:pt modelId="{C1426C9E-7F82-4141-A993-E10AE08F0F5A}">
      <dgm:prSet/>
      <dgm:spPr/>
      <dgm:t>
        <a:bodyPr/>
        <a:lstStyle/>
        <a:p>
          <a:r>
            <a:rPr lang="en-GB" b="1" dirty="0"/>
            <a:t>Specific factors that determine </a:t>
          </a:r>
          <a:r>
            <a:rPr lang="en-GB" b="1" dirty="0" smtClean="0"/>
            <a:t>the health </a:t>
          </a:r>
          <a:r>
            <a:rPr lang="en-GB" b="1" dirty="0"/>
            <a:t>effects of high-carbohydrate foods </a:t>
          </a:r>
          <a:r>
            <a:rPr lang="en-GB" b="1" dirty="0" smtClean="0"/>
            <a:t>include:</a:t>
          </a:r>
        </a:p>
        <a:p>
          <a:r>
            <a:rPr lang="en-GB" b="1" dirty="0" smtClean="0"/>
            <a:t>- </a:t>
          </a:r>
          <a:r>
            <a:rPr lang="en-GB" b="1" dirty="0"/>
            <a:t>dietary </a:t>
          </a:r>
          <a:r>
            <a:rPr lang="en-GB" b="1" dirty="0" err="1"/>
            <a:t>fiber</a:t>
          </a:r>
          <a:r>
            <a:rPr lang="en-GB" b="1" dirty="0"/>
            <a:t> content, </a:t>
          </a:r>
          <a:r>
            <a:rPr lang="en-GB" b="1" dirty="0" err="1" smtClean="0"/>
            <a:t>glycemic</a:t>
          </a:r>
          <a:r>
            <a:rPr lang="en-GB" b="1" dirty="0" smtClean="0"/>
            <a:t> </a:t>
          </a:r>
          <a:r>
            <a:rPr lang="en-GB" b="1" dirty="0"/>
            <a:t>index (GI) </a:t>
          </a:r>
          <a:r>
            <a:rPr lang="en-GB" b="1" dirty="0" smtClean="0"/>
            <a:t>and </a:t>
          </a:r>
          <a:r>
            <a:rPr lang="en-GB" b="1" dirty="0" err="1"/>
            <a:t>glycemic</a:t>
          </a:r>
          <a:r>
            <a:rPr lang="en-GB" b="1" dirty="0"/>
            <a:t> load (GL), and the extent of processing (i.e., refined grains versus whole grains</a:t>
          </a:r>
          <a:r>
            <a:rPr lang="en-GB" b="1" dirty="0" smtClean="0"/>
            <a:t>).</a:t>
          </a:r>
        </a:p>
        <a:p>
          <a:r>
            <a:rPr lang="en-GB" b="0" i="0" dirty="0" smtClean="0"/>
            <a:t>A </a:t>
          </a:r>
          <a:r>
            <a:rPr lang="en-GB" b="0" i="0" dirty="0" err="1" smtClean="0"/>
            <a:t>glycemic</a:t>
          </a:r>
          <a:r>
            <a:rPr lang="en-GB" b="0" i="0" dirty="0" smtClean="0"/>
            <a:t> load of 20 or more is high, 11-19 is medium, and &lt;=10 is low.</a:t>
          </a:r>
        </a:p>
        <a:p>
          <a:r>
            <a:rPr lang="en-GB" b="0" i="0" dirty="0" smtClean="0"/>
            <a:t>For good health, choose foods that have a low or medium </a:t>
          </a:r>
          <a:r>
            <a:rPr lang="en-GB" b="0" i="0" dirty="0" err="1" smtClean="0"/>
            <a:t>glycemic</a:t>
          </a:r>
          <a:r>
            <a:rPr lang="en-GB" b="0" i="0" dirty="0" smtClean="0"/>
            <a:t> load, and limit foods that have a high </a:t>
          </a:r>
          <a:r>
            <a:rPr lang="en-GB" b="0" i="0" dirty="0" err="1" smtClean="0"/>
            <a:t>glycemic</a:t>
          </a:r>
          <a:r>
            <a:rPr lang="en-GB" b="0" i="0" dirty="0" smtClean="0"/>
            <a:t> load</a:t>
          </a:r>
          <a:endParaRPr lang="en-US" dirty="0"/>
        </a:p>
      </dgm:t>
    </dgm:pt>
    <dgm:pt modelId="{8121AA63-1FAF-4BF3-9B57-4A9E55F6115D}" type="parTrans" cxnId="{41D58239-38DE-49DF-BD15-41B8F98A4A6D}">
      <dgm:prSet/>
      <dgm:spPr/>
      <dgm:t>
        <a:bodyPr/>
        <a:lstStyle/>
        <a:p>
          <a:endParaRPr lang="en-US"/>
        </a:p>
      </dgm:t>
    </dgm:pt>
    <dgm:pt modelId="{6C4BAED4-C69D-4CC3-B89F-E25FC8ACEA4B}" type="sibTrans" cxnId="{41D58239-38DE-49DF-BD15-41B8F98A4A6D}">
      <dgm:prSet/>
      <dgm:spPr/>
      <dgm:t>
        <a:bodyPr/>
        <a:lstStyle/>
        <a:p>
          <a:endParaRPr lang="en-US"/>
        </a:p>
      </dgm:t>
    </dgm:pt>
    <dgm:pt modelId="{071C7254-444B-4C48-9A80-11676A46919B}" type="pres">
      <dgm:prSet presAssocID="{E33DCB88-B850-43E2-99CB-D90448AA481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D44094C5-8898-41F8-89B8-E03D640FF2D4}" type="pres">
      <dgm:prSet presAssocID="{A2B19A86-36AD-4E42-8A41-5AD1C391307C}" presName="thickLine" presStyleLbl="alignNode1" presStyleIdx="0" presStyleCnt="3"/>
      <dgm:spPr/>
    </dgm:pt>
    <dgm:pt modelId="{9E80F858-1BCB-433D-8918-3358055D0AF7}" type="pres">
      <dgm:prSet presAssocID="{A2B19A86-36AD-4E42-8A41-5AD1C391307C}" presName="horz1" presStyleCnt="0"/>
      <dgm:spPr/>
    </dgm:pt>
    <dgm:pt modelId="{888E96C8-B575-455A-80F2-09AFDA2F8424}" type="pres">
      <dgm:prSet presAssocID="{A2B19A86-36AD-4E42-8A41-5AD1C391307C}" presName="tx1" presStyleLbl="revTx" presStyleIdx="0" presStyleCnt="3" custScaleY="68175" custLinFactNeighborX="9" custLinFactNeighborY="-12041"/>
      <dgm:spPr/>
      <dgm:t>
        <a:bodyPr/>
        <a:lstStyle/>
        <a:p>
          <a:endParaRPr lang="en-GB"/>
        </a:p>
      </dgm:t>
    </dgm:pt>
    <dgm:pt modelId="{AED31C16-C02A-4860-B6FF-FD9FAE18A169}" type="pres">
      <dgm:prSet presAssocID="{A2B19A86-36AD-4E42-8A41-5AD1C391307C}" presName="vert1" presStyleCnt="0"/>
      <dgm:spPr/>
    </dgm:pt>
    <dgm:pt modelId="{EEDACFE4-9B1B-4907-BC90-486EC4E9C32B}" type="pres">
      <dgm:prSet presAssocID="{BDC0974B-2EEC-4BE2-AC24-5DAD0567772B}" presName="thickLine" presStyleLbl="alignNode1" presStyleIdx="1" presStyleCnt="3"/>
      <dgm:spPr/>
    </dgm:pt>
    <dgm:pt modelId="{9E60DD37-F924-4F03-81F9-B1202F8CB9F2}" type="pres">
      <dgm:prSet presAssocID="{BDC0974B-2EEC-4BE2-AC24-5DAD0567772B}" presName="horz1" presStyleCnt="0"/>
      <dgm:spPr/>
    </dgm:pt>
    <dgm:pt modelId="{767CF660-DC6B-48DB-BA1B-444EA99723DE}" type="pres">
      <dgm:prSet presAssocID="{BDC0974B-2EEC-4BE2-AC24-5DAD0567772B}" presName="tx1" presStyleLbl="revTx" presStyleIdx="1" presStyleCnt="3"/>
      <dgm:spPr/>
      <dgm:t>
        <a:bodyPr/>
        <a:lstStyle/>
        <a:p>
          <a:endParaRPr lang="en-GB"/>
        </a:p>
      </dgm:t>
    </dgm:pt>
    <dgm:pt modelId="{29954DE8-2C71-4203-9044-51D2546F552C}" type="pres">
      <dgm:prSet presAssocID="{BDC0974B-2EEC-4BE2-AC24-5DAD0567772B}" presName="vert1" presStyleCnt="0"/>
      <dgm:spPr/>
    </dgm:pt>
    <dgm:pt modelId="{B6995BE2-18F2-4392-BF03-7966BD3ECC23}" type="pres">
      <dgm:prSet presAssocID="{C1426C9E-7F82-4141-A993-E10AE08F0F5A}" presName="thickLine" presStyleLbl="alignNode1" presStyleIdx="2" presStyleCnt="3"/>
      <dgm:spPr/>
    </dgm:pt>
    <dgm:pt modelId="{547C5CC5-68DF-4A1B-8038-F4E099C4989D}" type="pres">
      <dgm:prSet presAssocID="{C1426C9E-7F82-4141-A993-E10AE08F0F5A}" presName="horz1" presStyleCnt="0"/>
      <dgm:spPr/>
    </dgm:pt>
    <dgm:pt modelId="{3880BA64-A0DD-4F35-859C-63836391C740}" type="pres">
      <dgm:prSet presAssocID="{C1426C9E-7F82-4141-A993-E10AE08F0F5A}" presName="tx1" presStyleLbl="revTx" presStyleIdx="2" presStyleCnt="3"/>
      <dgm:spPr/>
      <dgm:t>
        <a:bodyPr/>
        <a:lstStyle/>
        <a:p>
          <a:endParaRPr lang="en-GB"/>
        </a:p>
      </dgm:t>
    </dgm:pt>
    <dgm:pt modelId="{FBF7C85A-4E1C-47E9-8D75-A3BE91A97BA5}" type="pres">
      <dgm:prSet presAssocID="{C1426C9E-7F82-4141-A993-E10AE08F0F5A}" presName="vert1" presStyleCnt="0"/>
      <dgm:spPr/>
    </dgm:pt>
  </dgm:ptLst>
  <dgm:cxnLst>
    <dgm:cxn modelId="{41D58239-38DE-49DF-BD15-41B8F98A4A6D}" srcId="{E33DCB88-B850-43E2-99CB-D90448AA481E}" destId="{C1426C9E-7F82-4141-A993-E10AE08F0F5A}" srcOrd="2" destOrd="0" parTransId="{8121AA63-1FAF-4BF3-9B57-4A9E55F6115D}" sibTransId="{6C4BAED4-C69D-4CC3-B89F-E25FC8ACEA4B}"/>
    <dgm:cxn modelId="{6D11D1EE-326C-4F84-9CE2-6FC617B7430C}" type="presOf" srcId="{BDC0974B-2EEC-4BE2-AC24-5DAD0567772B}" destId="{767CF660-DC6B-48DB-BA1B-444EA99723DE}" srcOrd="0" destOrd="0" presId="urn:microsoft.com/office/officeart/2008/layout/LinedList"/>
    <dgm:cxn modelId="{27FF9AA6-D0C5-4EF3-BB83-D4B1884316CE}" srcId="{E33DCB88-B850-43E2-99CB-D90448AA481E}" destId="{A2B19A86-36AD-4E42-8A41-5AD1C391307C}" srcOrd="0" destOrd="0" parTransId="{7212CFF1-B71B-4CA1-8083-EEA01767EBEA}" sibTransId="{261C4DC1-56D9-4D8C-8E01-B053BE3D2552}"/>
    <dgm:cxn modelId="{44C30DE9-914C-42E7-ACBD-D8EF6C9E5090}" type="presOf" srcId="{C1426C9E-7F82-4141-A993-E10AE08F0F5A}" destId="{3880BA64-A0DD-4F35-859C-63836391C740}" srcOrd="0" destOrd="0" presId="urn:microsoft.com/office/officeart/2008/layout/LinedList"/>
    <dgm:cxn modelId="{FAAEF8E1-968F-4F0A-84A0-16A2BCEB4DA8}" type="presOf" srcId="{A2B19A86-36AD-4E42-8A41-5AD1C391307C}" destId="{888E96C8-B575-455A-80F2-09AFDA2F8424}" srcOrd="0" destOrd="0" presId="urn:microsoft.com/office/officeart/2008/layout/LinedList"/>
    <dgm:cxn modelId="{AFC22C8E-05CA-4C51-A628-54C355FD2B4C}" type="presOf" srcId="{E33DCB88-B850-43E2-99CB-D90448AA481E}" destId="{071C7254-444B-4C48-9A80-11676A46919B}" srcOrd="0" destOrd="0" presId="urn:microsoft.com/office/officeart/2008/layout/LinedList"/>
    <dgm:cxn modelId="{7D3E5262-6390-45D9-B049-739AC609BFD0}" srcId="{E33DCB88-B850-43E2-99CB-D90448AA481E}" destId="{BDC0974B-2EEC-4BE2-AC24-5DAD0567772B}" srcOrd="1" destOrd="0" parTransId="{43E7E190-59DF-4F79-8A04-4A4743C49E98}" sibTransId="{AC452BAF-E9D6-4D90-A8A3-ACB4FAB9CC93}"/>
    <dgm:cxn modelId="{BEDBDD17-DF62-4385-8093-C015296927FE}" type="presParOf" srcId="{071C7254-444B-4C48-9A80-11676A46919B}" destId="{D44094C5-8898-41F8-89B8-E03D640FF2D4}" srcOrd="0" destOrd="0" presId="urn:microsoft.com/office/officeart/2008/layout/LinedList"/>
    <dgm:cxn modelId="{816549C2-6D24-4672-B376-9E8301A77956}" type="presParOf" srcId="{071C7254-444B-4C48-9A80-11676A46919B}" destId="{9E80F858-1BCB-433D-8918-3358055D0AF7}" srcOrd="1" destOrd="0" presId="urn:microsoft.com/office/officeart/2008/layout/LinedList"/>
    <dgm:cxn modelId="{B4CF62FC-99A4-4D7C-8B87-BCF67CD38D40}" type="presParOf" srcId="{9E80F858-1BCB-433D-8918-3358055D0AF7}" destId="{888E96C8-B575-455A-80F2-09AFDA2F8424}" srcOrd="0" destOrd="0" presId="urn:microsoft.com/office/officeart/2008/layout/LinedList"/>
    <dgm:cxn modelId="{5F71418C-1397-4DCB-BA4E-A378D3C2AC4A}" type="presParOf" srcId="{9E80F858-1BCB-433D-8918-3358055D0AF7}" destId="{AED31C16-C02A-4860-B6FF-FD9FAE18A169}" srcOrd="1" destOrd="0" presId="urn:microsoft.com/office/officeart/2008/layout/LinedList"/>
    <dgm:cxn modelId="{53B0CE7A-97A5-48BE-93B5-B9303B83D420}" type="presParOf" srcId="{071C7254-444B-4C48-9A80-11676A46919B}" destId="{EEDACFE4-9B1B-4907-BC90-486EC4E9C32B}" srcOrd="2" destOrd="0" presId="urn:microsoft.com/office/officeart/2008/layout/LinedList"/>
    <dgm:cxn modelId="{211031CE-354F-4C40-BA2D-70AC4A784B8C}" type="presParOf" srcId="{071C7254-444B-4C48-9A80-11676A46919B}" destId="{9E60DD37-F924-4F03-81F9-B1202F8CB9F2}" srcOrd="3" destOrd="0" presId="urn:microsoft.com/office/officeart/2008/layout/LinedList"/>
    <dgm:cxn modelId="{2A3760B4-1CCE-4346-B03C-BAEBECBBC981}" type="presParOf" srcId="{9E60DD37-F924-4F03-81F9-B1202F8CB9F2}" destId="{767CF660-DC6B-48DB-BA1B-444EA99723DE}" srcOrd="0" destOrd="0" presId="urn:microsoft.com/office/officeart/2008/layout/LinedList"/>
    <dgm:cxn modelId="{0840A077-F10A-47B6-B18C-82DD7AA45E35}" type="presParOf" srcId="{9E60DD37-F924-4F03-81F9-B1202F8CB9F2}" destId="{29954DE8-2C71-4203-9044-51D2546F552C}" srcOrd="1" destOrd="0" presId="urn:microsoft.com/office/officeart/2008/layout/LinedList"/>
    <dgm:cxn modelId="{36D4ACEA-2A89-4289-8981-CFE96E249A02}" type="presParOf" srcId="{071C7254-444B-4C48-9A80-11676A46919B}" destId="{B6995BE2-18F2-4392-BF03-7966BD3ECC23}" srcOrd="4" destOrd="0" presId="urn:microsoft.com/office/officeart/2008/layout/LinedList"/>
    <dgm:cxn modelId="{B68C10FE-F4F2-493D-8E4A-57DE0FDD10A5}" type="presParOf" srcId="{071C7254-444B-4C48-9A80-11676A46919B}" destId="{547C5CC5-68DF-4A1B-8038-F4E099C4989D}" srcOrd="5" destOrd="0" presId="urn:microsoft.com/office/officeart/2008/layout/LinedList"/>
    <dgm:cxn modelId="{C671A26F-A09D-4CF6-9DFF-2850551EDF27}" type="presParOf" srcId="{547C5CC5-68DF-4A1B-8038-F4E099C4989D}" destId="{3880BA64-A0DD-4F35-859C-63836391C740}" srcOrd="0" destOrd="0" presId="urn:microsoft.com/office/officeart/2008/layout/LinedList"/>
    <dgm:cxn modelId="{68512B80-835C-4A82-8199-B58E54146230}" type="presParOf" srcId="{547C5CC5-68DF-4A1B-8038-F4E099C4989D}" destId="{FBF7C85A-4E1C-47E9-8D75-A3BE91A97B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02C12D-9FA6-44A1-98C0-2E8BC5F545F8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61C3446-E2F0-408E-931F-B13DEE6D27D0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Partial hydrogenation</a:t>
          </a:r>
          <a:r>
            <a:rPr lang="en-US" dirty="0"/>
            <a:t>, the process used to increase shelf-life of polyunsaturated fatty acids (PUFAs): </a:t>
          </a:r>
        </a:p>
      </dgm:t>
    </dgm:pt>
    <dgm:pt modelId="{66165267-01CD-481D-B692-9BDAED25BDD4}" type="parTrans" cxnId="{055F68F4-98ED-498C-82FC-FCBF36E946BA}">
      <dgm:prSet/>
      <dgm:spPr/>
      <dgm:t>
        <a:bodyPr/>
        <a:lstStyle/>
        <a:p>
          <a:endParaRPr lang="en-US"/>
        </a:p>
      </dgm:t>
    </dgm:pt>
    <dgm:pt modelId="{457F89E5-3F8F-436D-816C-BEBBBBFE5575}" type="sibTrans" cxnId="{055F68F4-98ED-498C-82FC-FCBF36E946BA}">
      <dgm:prSet/>
      <dgm:spPr/>
      <dgm:t>
        <a:bodyPr/>
        <a:lstStyle/>
        <a:p>
          <a:endParaRPr lang="en-US"/>
        </a:p>
      </dgm:t>
    </dgm:pt>
    <dgm:pt modelId="{91D2E915-9DF7-48AA-8F2D-6111428828B2}">
      <dgm:prSet/>
      <dgm:spPr/>
      <dgm:t>
        <a:bodyPr/>
        <a:lstStyle/>
        <a:p>
          <a:r>
            <a:rPr lang="en-US" dirty="0"/>
            <a:t>creates trans fatty acids (geometrical isomers that adapt a saturated fatty acid-like configuration</a:t>
          </a:r>
          <a:r>
            <a:rPr lang="en-US" dirty="0" smtClean="0"/>
            <a:t>.)</a:t>
          </a:r>
          <a:endParaRPr lang="en-US" dirty="0"/>
        </a:p>
      </dgm:t>
    </dgm:pt>
    <dgm:pt modelId="{3012E7DC-652F-48BD-9177-9BC8FBA551DF}" type="parTrans" cxnId="{EFD32CDF-FF26-4EA2-B7A1-BA87DF0501C7}">
      <dgm:prSet/>
      <dgm:spPr/>
      <dgm:t>
        <a:bodyPr/>
        <a:lstStyle/>
        <a:p>
          <a:endParaRPr lang="en-US"/>
        </a:p>
      </dgm:t>
    </dgm:pt>
    <dgm:pt modelId="{0276B6D4-CECA-435B-B544-94B3773B9618}" type="sibTrans" cxnId="{EFD32CDF-FF26-4EA2-B7A1-BA87DF0501C7}">
      <dgm:prSet/>
      <dgm:spPr/>
      <dgm:t>
        <a:bodyPr/>
        <a:lstStyle/>
        <a:p>
          <a:endParaRPr lang="en-US"/>
        </a:p>
      </dgm:t>
    </dgm:pt>
    <dgm:pt modelId="{45C0BE10-5B30-47A9-9841-E2E9910C4F2A}">
      <dgm:prSet/>
      <dgm:spPr/>
      <dgm:t>
        <a:bodyPr/>
        <a:lstStyle/>
        <a:p>
          <a:r>
            <a:rPr lang="en-US"/>
            <a:t>removes the critical double bonds in essential fatty acids necessary for the action. </a:t>
          </a:r>
        </a:p>
      </dgm:t>
    </dgm:pt>
    <dgm:pt modelId="{61C892C2-9ECF-452C-B125-E4E83411BF57}" type="parTrans" cxnId="{6BAB3256-AF57-46AD-A333-9958347F6573}">
      <dgm:prSet/>
      <dgm:spPr/>
      <dgm:t>
        <a:bodyPr/>
        <a:lstStyle/>
        <a:p>
          <a:endParaRPr lang="en-US"/>
        </a:p>
      </dgm:t>
    </dgm:pt>
    <dgm:pt modelId="{C11E0BDC-2E9C-43C6-A80E-9B5424F9A8D5}" type="sibTrans" cxnId="{6BAB3256-AF57-46AD-A333-9958347F6573}">
      <dgm:prSet/>
      <dgm:spPr/>
      <dgm:t>
        <a:bodyPr/>
        <a:lstStyle/>
        <a:p>
          <a:endParaRPr lang="en-US"/>
        </a:p>
      </dgm:t>
    </dgm:pt>
    <dgm:pt modelId="{081F6F5B-78F6-404A-A168-2D8FEFCDC61A}" type="pres">
      <dgm:prSet presAssocID="{4202C12D-9FA6-44A1-98C0-2E8BC5F545F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CBE0844-5ED1-45EC-B2D1-187A1CA0562C}" type="pres">
      <dgm:prSet presAssocID="{4202C12D-9FA6-44A1-98C0-2E8BC5F545F8}" presName="dummyMaxCanvas" presStyleCnt="0">
        <dgm:presLayoutVars/>
      </dgm:prSet>
      <dgm:spPr/>
    </dgm:pt>
    <dgm:pt modelId="{5E6CCD27-1BF5-45E1-9FEA-227B79647795}" type="pres">
      <dgm:prSet presAssocID="{4202C12D-9FA6-44A1-98C0-2E8BC5F545F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260504-3C84-4535-9E76-63930D67BE6C}" type="pres">
      <dgm:prSet presAssocID="{4202C12D-9FA6-44A1-98C0-2E8BC5F545F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9EA536-C742-4A55-8BD7-107E4236B30D}" type="pres">
      <dgm:prSet presAssocID="{4202C12D-9FA6-44A1-98C0-2E8BC5F545F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6261B4-48FB-4CF9-B33E-4489E7F3A12C}" type="pres">
      <dgm:prSet presAssocID="{4202C12D-9FA6-44A1-98C0-2E8BC5F545F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6EF767-DB3E-4AB9-BD93-F84E4E9791CB}" type="pres">
      <dgm:prSet presAssocID="{4202C12D-9FA6-44A1-98C0-2E8BC5F545F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876674-291D-4FB5-BDEC-FCD253079800}" type="pres">
      <dgm:prSet presAssocID="{4202C12D-9FA6-44A1-98C0-2E8BC5F545F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0DD415-0AD5-4880-8EE4-5BC31C7DC26A}" type="pres">
      <dgm:prSet presAssocID="{4202C12D-9FA6-44A1-98C0-2E8BC5F545F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D8BF9E-300F-4738-8340-27BDF417B3F5}" type="pres">
      <dgm:prSet presAssocID="{4202C12D-9FA6-44A1-98C0-2E8BC5F545F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B7CA962-0405-4410-8EC5-BAAFB732A48A}" type="presOf" srcId="{457F89E5-3F8F-436D-816C-BEBBBBFE5575}" destId="{9A6261B4-48FB-4CF9-B33E-4489E7F3A12C}" srcOrd="0" destOrd="0" presId="urn:microsoft.com/office/officeart/2005/8/layout/vProcess5"/>
    <dgm:cxn modelId="{EFD32CDF-FF26-4EA2-B7A1-BA87DF0501C7}" srcId="{4202C12D-9FA6-44A1-98C0-2E8BC5F545F8}" destId="{91D2E915-9DF7-48AA-8F2D-6111428828B2}" srcOrd="1" destOrd="0" parTransId="{3012E7DC-652F-48BD-9177-9BC8FBA551DF}" sibTransId="{0276B6D4-CECA-435B-B544-94B3773B9618}"/>
    <dgm:cxn modelId="{40D7759E-7A77-4FD6-AD55-626DA8F4A48E}" type="presOf" srcId="{45C0BE10-5B30-47A9-9841-E2E9910C4F2A}" destId="{8DD8BF9E-300F-4738-8340-27BDF417B3F5}" srcOrd="1" destOrd="0" presId="urn:microsoft.com/office/officeart/2005/8/layout/vProcess5"/>
    <dgm:cxn modelId="{10AA7AB4-E3AF-4CA9-9F49-8E63BBFA70AE}" type="presOf" srcId="{0276B6D4-CECA-435B-B544-94B3773B9618}" destId="{C66EF767-DB3E-4AB9-BD93-F84E4E9791CB}" srcOrd="0" destOrd="0" presId="urn:microsoft.com/office/officeart/2005/8/layout/vProcess5"/>
    <dgm:cxn modelId="{607C8451-D815-423F-9E72-05BD10F7C71E}" type="presOf" srcId="{45C0BE10-5B30-47A9-9841-E2E9910C4F2A}" destId="{729EA536-C742-4A55-8BD7-107E4236B30D}" srcOrd="0" destOrd="0" presId="urn:microsoft.com/office/officeart/2005/8/layout/vProcess5"/>
    <dgm:cxn modelId="{651B4FEA-A222-4C5D-BA4F-C91A4CAA6F26}" type="presOf" srcId="{961C3446-E2F0-408E-931F-B13DEE6D27D0}" destId="{5E6CCD27-1BF5-45E1-9FEA-227B79647795}" srcOrd="0" destOrd="0" presId="urn:microsoft.com/office/officeart/2005/8/layout/vProcess5"/>
    <dgm:cxn modelId="{02266559-CD36-4D9B-86FF-17AA22032071}" type="presOf" srcId="{4202C12D-9FA6-44A1-98C0-2E8BC5F545F8}" destId="{081F6F5B-78F6-404A-A168-2D8FEFCDC61A}" srcOrd="0" destOrd="0" presId="urn:microsoft.com/office/officeart/2005/8/layout/vProcess5"/>
    <dgm:cxn modelId="{D4E48C0D-972A-4F28-BAB3-6EFE6CD68D67}" type="presOf" srcId="{961C3446-E2F0-408E-931F-B13DEE6D27D0}" destId="{F2876674-291D-4FB5-BDEC-FCD253079800}" srcOrd="1" destOrd="0" presId="urn:microsoft.com/office/officeart/2005/8/layout/vProcess5"/>
    <dgm:cxn modelId="{CDC5A456-491B-403A-9DAA-C9EE339D73AC}" type="presOf" srcId="{91D2E915-9DF7-48AA-8F2D-6111428828B2}" destId="{350DD415-0AD5-4880-8EE4-5BC31C7DC26A}" srcOrd="1" destOrd="0" presId="urn:microsoft.com/office/officeart/2005/8/layout/vProcess5"/>
    <dgm:cxn modelId="{3653BFFC-D683-451E-BD8F-F708FF425A07}" type="presOf" srcId="{91D2E915-9DF7-48AA-8F2D-6111428828B2}" destId="{0A260504-3C84-4535-9E76-63930D67BE6C}" srcOrd="0" destOrd="0" presId="urn:microsoft.com/office/officeart/2005/8/layout/vProcess5"/>
    <dgm:cxn modelId="{6BAB3256-AF57-46AD-A333-9958347F6573}" srcId="{4202C12D-9FA6-44A1-98C0-2E8BC5F545F8}" destId="{45C0BE10-5B30-47A9-9841-E2E9910C4F2A}" srcOrd="2" destOrd="0" parTransId="{61C892C2-9ECF-452C-B125-E4E83411BF57}" sibTransId="{C11E0BDC-2E9C-43C6-A80E-9B5424F9A8D5}"/>
    <dgm:cxn modelId="{055F68F4-98ED-498C-82FC-FCBF36E946BA}" srcId="{4202C12D-9FA6-44A1-98C0-2E8BC5F545F8}" destId="{961C3446-E2F0-408E-931F-B13DEE6D27D0}" srcOrd="0" destOrd="0" parTransId="{66165267-01CD-481D-B692-9BDAED25BDD4}" sibTransId="{457F89E5-3F8F-436D-816C-BEBBBBFE5575}"/>
    <dgm:cxn modelId="{BA0273A0-E747-48AB-BA0E-E3483B90EB78}" type="presParOf" srcId="{081F6F5B-78F6-404A-A168-2D8FEFCDC61A}" destId="{5CBE0844-5ED1-45EC-B2D1-187A1CA0562C}" srcOrd="0" destOrd="0" presId="urn:microsoft.com/office/officeart/2005/8/layout/vProcess5"/>
    <dgm:cxn modelId="{73C67DF3-0EC2-41B2-9AD9-A6A6116229CA}" type="presParOf" srcId="{081F6F5B-78F6-404A-A168-2D8FEFCDC61A}" destId="{5E6CCD27-1BF5-45E1-9FEA-227B79647795}" srcOrd="1" destOrd="0" presId="urn:microsoft.com/office/officeart/2005/8/layout/vProcess5"/>
    <dgm:cxn modelId="{3FA32817-2618-488D-9A20-79A5EFA6F964}" type="presParOf" srcId="{081F6F5B-78F6-404A-A168-2D8FEFCDC61A}" destId="{0A260504-3C84-4535-9E76-63930D67BE6C}" srcOrd="2" destOrd="0" presId="urn:microsoft.com/office/officeart/2005/8/layout/vProcess5"/>
    <dgm:cxn modelId="{FB2A9ABB-B1CF-4C98-B430-DBB536F8C39A}" type="presParOf" srcId="{081F6F5B-78F6-404A-A168-2D8FEFCDC61A}" destId="{729EA536-C742-4A55-8BD7-107E4236B30D}" srcOrd="3" destOrd="0" presId="urn:microsoft.com/office/officeart/2005/8/layout/vProcess5"/>
    <dgm:cxn modelId="{570A4998-E3EB-4E85-A29B-0512BFFC2D95}" type="presParOf" srcId="{081F6F5B-78F6-404A-A168-2D8FEFCDC61A}" destId="{9A6261B4-48FB-4CF9-B33E-4489E7F3A12C}" srcOrd="4" destOrd="0" presId="urn:microsoft.com/office/officeart/2005/8/layout/vProcess5"/>
    <dgm:cxn modelId="{DE629745-3B81-4AF5-80C2-BDBA4848CE75}" type="presParOf" srcId="{081F6F5B-78F6-404A-A168-2D8FEFCDC61A}" destId="{C66EF767-DB3E-4AB9-BD93-F84E4E9791CB}" srcOrd="5" destOrd="0" presId="urn:microsoft.com/office/officeart/2005/8/layout/vProcess5"/>
    <dgm:cxn modelId="{75C87686-DFE5-4FCD-AE45-FCEE0C76BBC0}" type="presParOf" srcId="{081F6F5B-78F6-404A-A168-2D8FEFCDC61A}" destId="{F2876674-291D-4FB5-BDEC-FCD253079800}" srcOrd="6" destOrd="0" presId="urn:microsoft.com/office/officeart/2005/8/layout/vProcess5"/>
    <dgm:cxn modelId="{834E4071-F245-40DC-8663-B602DBC8B331}" type="presParOf" srcId="{081F6F5B-78F6-404A-A168-2D8FEFCDC61A}" destId="{350DD415-0AD5-4880-8EE4-5BC31C7DC26A}" srcOrd="7" destOrd="0" presId="urn:microsoft.com/office/officeart/2005/8/layout/vProcess5"/>
    <dgm:cxn modelId="{F78FD56F-DC6E-44E0-B54B-FF785F5C12F2}" type="presParOf" srcId="{081F6F5B-78F6-404A-A168-2D8FEFCDC61A}" destId="{8DD8BF9E-300F-4738-8340-27BDF417B3F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B37269-D06E-4682-9223-F73DD12DCEB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744A9C-A748-4A7F-BAA7-1F91343CF2E9}">
      <dgm:prSet/>
      <dgm:spPr/>
      <dgm:t>
        <a:bodyPr/>
        <a:lstStyle/>
        <a:p>
          <a:r>
            <a:rPr lang="en-US" b="1"/>
            <a:t>The most effective replacement for saturated fatty acids </a:t>
          </a:r>
          <a:r>
            <a:rPr lang="en-US"/>
            <a:t>in terms of coronary heart disease outcome are </a:t>
          </a:r>
          <a:r>
            <a:rPr lang="en-US" b="1"/>
            <a:t>polyunsaturated fatty acids, </a:t>
          </a:r>
          <a:r>
            <a:rPr lang="en-US"/>
            <a:t>especially </a:t>
          </a:r>
          <a:r>
            <a:rPr lang="en-US" b="1"/>
            <a:t>linoleic acid. </a:t>
          </a:r>
          <a:endParaRPr lang="en-US"/>
        </a:p>
      </dgm:t>
    </dgm:pt>
    <dgm:pt modelId="{FED8E115-F21B-4260-BA9B-9E4A9BA6C9AE}" type="parTrans" cxnId="{E37F1F62-B4AC-45E4-B548-30A30F0F5A51}">
      <dgm:prSet/>
      <dgm:spPr/>
      <dgm:t>
        <a:bodyPr/>
        <a:lstStyle/>
        <a:p>
          <a:endParaRPr lang="en-US"/>
        </a:p>
      </dgm:t>
    </dgm:pt>
    <dgm:pt modelId="{124CE29F-D529-4490-BEDB-519766702E1C}" type="sibTrans" cxnId="{E37F1F62-B4AC-45E4-B548-30A30F0F5A51}">
      <dgm:prSet/>
      <dgm:spPr/>
      <dgm:t>
        <a:bodyPr/>
        <a:lstStyle/>
        <a:p>
          <a:endParaRPr lang="en-US"/>
        </a:p>
      </dgm:t>
    </dgm:pt>
    <dgm:pt modelId="{B3C98086-7200-4F8C-A060-EE43BBADC525}">
      <dgm:prSet/>
      <dgm:spPr/>
      <dgm:t>
        <a:bodyPr/>
        <a:lstStyle/>
        <a:p>
          <a:r>
            <a:rPr lang="en-US" b="1" dirty="0" smtClean="0"/>
            <a:t>Replacement </a:t>
          </a:r>
          <a:r>
            <a:rPr lang="en-US" b="1" dirty="0"/>
            <a:t>of saturated and trans fatty acids by polyunsaturated vegetable oils lowered coronary heart disease risk</a:t>
          </a:r>
          <a:endParaRPr lang="en-US" dirty="0"/>
        </a:p>
      </dgm:t>
    </dgm:pt>
    <dgm:pt modelId="{BDFC3000-4321-46D9-A8F4-45B93D3D9B70}" type="parTrans" cxnId="{83975C26-67DF-4675-9123-A81141EC159F}">
      <dgm:prSet/>
      <dgm:spPr/>
      <dgm:t>
        <a:bodyPr/>
        <a:lstStyle/>
        <a:p>
          <a:endParaRPr lang="en-US"/>
        </a:p>
      </dgm:t>
    </dgm:pt>
    <dgm:pt modelId="{0AEDE334-BD33-41B8-8541-A4EFA35C2A4A}" type="sibTrans" cxnId="{83975C26-67DF-4675-9123-A81141EC159F}">
      <dgm:prSet/>
      <dgm:spPr/>
      <dgm:t>
        <a:bodyPr/>
        <a:lstStyle/>
        <a:p>
          <a:endParaRPr lang="en-US"/>
        </a:p>
      </dgm:t>
    </dgm:pt>
    <dgm:pt modelId="{FD8F5C4B-1CC1-415F-83AA-4909F11F35C1}" type="pres">
      <dgm:prSet presAssocID="{18B37269-D06E-4682-9223-F73DD12DCEB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B768871A-4DE4-4CEA-A4AF-6D9D7C3E66D1}" type="pres">
      <dgm:prSet presAssocID="{90744A9C-A748-4A7F-BAA7-1F91343CF2E9}" presName="thickLine" presStyleLbl="alignNode1" presStyleIdx="0" presStyleCnt="2"/>
      <dgm:spPr/>
    </dgm:pt>
    <dgm:pt modelId="{DB0BB893-3979-4C23-B0A6-6AADAF8D8F13}" type="pres">
      <dgm:prSet presAssocID="{90744A9C-A748-4A7F-BAA7-1F91343CF2E9}" presName="horz1" presStyleCnt="0"/>
      <dgm:spPr/>
    </dgm:pt>
    <dgm:pt modelId="{CC5246E8-DD36-4D6A-9154-8CC65979E0F7}" type="pres">
      <dgm:prSet presAssocID="{90744A9C-A748-4A7F-BAA7-1F91343CF2E9}" presName="tx1" presStyleLbl="revTx" presStyleIdx="0" presStyleCnt="2"/>
      <dgm:spPr/>
      <dgm:t>
        <a:bodyPr/>
        <a:lstStyle/>
        <a:p>
          <a:endParaRPr lang="en-GB"/>
        </a:p>
      </dgm:t>
    </dgm:pt>
    <dgm:pt modelId="{4B10BF70-8799-434D-9E87-D036F9C747CA}" type="pres">
      <dgm:prSet presAssocID="{90744A9C-A748-4A7F-BAA7-1F91343CF2E9}" presName="vert1" presStyleCnt="0"/>
      <dgm:spPr/>
    </dgm:pt>
    <dgm:pt modelId="{75127968-41BF-4A79-B397-8783E7ABEDD3}" type="pres">
      <dgm:prSet presAssocID="{B3C98086-7200-4F8C-A060-EE43BBADC525}" presName="thickLine" presStyleLbl="alignNode1" presStyleIdx="1" presStyleCnt="2"/>
      <dgm:spPr/>
    </dgm:pt>
    <dgm:pt modelId="{FA392830-9286-44B7-9813-7BB40527181F}" type="pres">
      <dgm:prSet presAssocID="{B3C98086-7200-4F8C-A060-EE43BBADC525}" presName="horz1" presStyleCnt="0"/>
      <dgm:spPr/>
    </dgm:pt>
    <dgm:pt modelId="{52ECA302-5D16-4A84-A6F9-F4226E3B7C63}" type="pres">
      <dgm:prSet presAssocID="{B3C98086-7200-4F8C-A060-EE43BBADC525}" presName="tx1" presStyleLbl="revTx" presStyleIdx="1" presStyleCnt="2"/>
      <dgm:spPr/>
      <dgm:t>
        <a:bodyPr/>
        <a:lstStyle/>
        <a:p>
          <a:endParaRPr lang="en-GB"/>
        </a:p>
      </dgm:t>
    </dgm:pt>
    <dgm:pt modelId="{097962C3-6F22-4E2D-9D02-C4FB00230D3F}" type="pres">
      <dgm:prSet presAssocID="{B3C98086-7200-4F8C-A060-EE43BBADC525}" presName="vert1" presStyleCnt="0"/>
      <dgm:spPr/>
    </dgm:pt>
  </dgm:ptLst>
  <dgm:cxnLst>
    <dgm:cxn modelId="{E37F1F62-B4AC-45E4-B548-30A30F0F5A51}" srcId="{18B37269-D06E-4682-9223-F73DD12DCEBF}" destId="{90744A9C-A748-4A7F-BAA7-1F91343CF2E9}" srcOrd="0" destOrd="0" parTransId="{FED8E115-F21B-4260-BA9B-9E4A9BA6C9AE}" sibTransId="{124CE29F-D529-4490-BEDB-519766702E1C}"/>
    <dgm:cxn modelId="{6787B75F-F567-45FD-A553-83873129ACA9}" type="presOf" srcId="{90744A9C-A748-4A7F-BAA7-1F91343CF2E9}" destId="{CC5246E8-DD36-4D6A-9154-8CC65979E0F7}" srcOrd="0" destOrd="0" presId="urn:microsoft.com/office/officeart/2008/layout/LinedList"/>
    <dgm:cxn modelId="{4B4BDB2E-1833-45F1-B759-CFAA9980AA4C}" type="presOf" srcId="{18B37269-D06E-4682-9223-F73DD12DCEBF}" destId="{FD8F5C4B-1CC1-415F-83AA-4909F11F35C1}" srcOrd="0" destOrd="0" presId="urn:microsoft.com/office/officeart/2008/layout/LinedList"/>
    <dgm:cxn modelId="{523E115F-31F4-4256-9484-C17576E2569E}" type="presOf" srcId="{B3C98086-7200-4F8C-A060-EE43BBADC525}" destId="{52ECA302-5D16-4A84-A6F9-F4226E3B7C63}" srcOrd="0" destOrd="0" presId="urn:microsoft.com/office/officeart/2008/layout/LinedList"/>
    <dgm:cxn modelId="{83975C26-67DF-4675-9123-A81141EC159F}" srcId="{18B37269-D06E-4682-9223-F73DD12DCEBF}" destId="{B3C98086-7200-4F8C-A060-EE43BBADC525}" srcOrd="1" destOrd="0" parTransId="{BDFC3000-4321-46D9-A8F4-45B93D3D9B70}" sibTransId="{0AEDE334-BD33-41B8-8541-A4EFA35C2A4A}"/>
    <dgm:cxn modelId="{83F44051-5649-4BEA-99FB-9361C64C118D}" type="presParOf" srcId="{FD8F5C4B-1CC1-415F-83AA-4909F11F35C1}" destId="{B768871A-4DE4-4CEA-A4AF-6D9D7C3E66D1}" srcOrd="0" destOrd="0" presId="urn:microsoft.com/office/officeart/2008/layout/LinedList"/>
    <dgm:cxn modelId="{4FA66829-3024-48A3-96EC-64B97394A6A3}" type="presParOf" srcId="{FD8F5C4B-1CC1-415F-83AA-4909F11F35C1}" destId="{DB0BB893-3979-4C23-B0A6-6AADAF8D8F13}" srcOrd="1" destOrd="0" presId="urn:microsoft.com/office/officeart/2008/layout/LinedList"/>
    <dgm:cxn modelId="{84C2D4D8-02CF-4F7C-B69A-C59412CD67E4}" type="presParOf" srcId="{DB0BB893-3979-4C23-B0A6-6AADAF8D8F13}" destId="{CC5246E8-DD36-4D6A-9154-8CC65979E0F7}" srcOrd="0" destOrd="0" presId="urn:microsoft.com/office/officeart/2008/layout/LinedList"/>
    <dgm:cxn modelId="{865A144B-B2DF-4285-A947-83ABBD30C19F}" type="presParOf" srcId="{DB0BB893-3979-4C23-B0A6-6AADAF8D8F13}" destId="{4B10BF70-8799-434D-9E87-D036F9C747CA}" srcOrd="1" destOrd="0" presId="urn:microsoft.com/office/officeart/2008/layout/LinedList"/>
    <dgm:cxn modelId="{0B5902EA-DFF1-413D-98B6-61E387AC3D62}" type="presParOf" srcId="{FD8F5C4B-1CC1-415F-83AA-4909F11F35C1}" destId="{75127968-41BF-4A79-B397-8783E7ABEDD3}" srcOrd="2" destOrd="0" presId="urn:microsoft.com/office/officeart/2008/layout/LinedList"/>
    <dgm:cxn modelId="{8C216DA2-D88C-42F0-91C7-FD7C14F2ADA3}" type="presParOf" srcId="{FD8F5C4B-1CC1-415F-83AA-4909F11F35C1}" destId="{FA392830-9286-44B7-9813-7BB40527181F}" srcOrd="3" destOrd="0" presId="urn:microsoft.com/office/officeart/2008/layout/LinedList"/>
    <dgm:cxn modelId="{34C3E7E6-9BA2-48F2-BE0C-706843B122A3}" type="presParOf" srcId="{FA392830-9286-44B7-9813-7BB40527181F}" destId="{52ECA302-5D16-4A84-A6F9-F4226E3B7C63}" srcOrd="0" destOrd="0" presId="urn:microsoft.com/office/officeart/2008/layout/LinedList"/>
    <dgm:cxn modelId="{AAD2FB98-40BE-4390-AD67-96D606D77A8A}" type="presParOf" srcId="{FA392830-9286-44B7-9813-7BB40527181F}" destId="{097962C3-6F22-4E2D-9D02-C4FB00230D3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1E6ADA-3C90-4622-9DAB-E7533B2865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1969E1F-E82F-463E-9692-BFB0160D953B}">
      <dgm:prSet/>
      <dgm:spPr/>
      <dgm:t>
        <a:bodyPr/>
        <a:lstStyle/>
        <a:p>
          <a:r>
            <a:rPr lang="en-US" dirty="0"/>
            <a:t>Diets should provide a </a:t>
          </a:r>
          <a:r>
            <a:rPr lang="en-US" b="1" dirty="0"/>
            <a:t>very low intake of trans fatty acids </a:t>
          </a:r>
          <a:r>
            <a:rPr lang="en-US" dirty="0"/>
            <a:t>(hydrogenated oils and fats) or better </a:t>
          </a:r>
          <a:r>
            <a:rPr lang="en-US" b="1" dirty="0"/>
            <a:t>avoiding their use </a:t>
          </a:r>
          <a:r>
            <a:rPr lang="en-US" dirty="0"/>
            <a:t>in cooking.</a:t>
          </a:r>
        </a:p>
      </dgm:t>
    </dgm:pt>
    <dgm:pt modelId="{0A4D0273-26E3-443D-9272-9F949CD8B3A6}" type="parTrans" cxnId="{A64C4AA3-DBDA-417A-A74E-A7F02B65BB26}">
      <dgm:prSet/>
      <dgm:spPr/>
      <dgm:t>
        <a:bodyPr/>
        <a:lstStyle/>
        <a:p>
          <a:endParaRPr lang="en-US"/>
        </a:p>
      </dgm:t>
    </dgm:pt>
    <dgm:pt modelId="{3FE67E38-492F-45F7-80EA-679B246AC2D6}" type="sibTrans" cxnId="{A64C4AA3-DBDA-417A-A74E-A7F02B65BB26}">
      <dgm:prSet/>
      <dgm:spPr/>
      <dgm:t>
        <a:bodyPr/>
        <a:lstStyle/>
        <a:p>
          <a:endParaRPr lang="en-US"/>
        </a:p>
      </dgm:t>
    </dgm:pt>
    <dgm:pt modelId="{A4B5C268-C6D0-42E3-AC4C-6974F6A8CA65}">
      <dgm:prSet/>
      <dgm:spPr/>
      <dgm:t>
        <a:bodyPr/>
        <a:lstStyle/>
        <a:p>
          <a:r>
            <a:rPr lang="en-US" b="1"/>
            <a:t>Limiting the intake of fat from dairy and meat sources</a:t>
          </a:r>
          <a:r>
            <a:rPr lang="en-US"/>
            <a:t>.</a:t>
          </a:r>
        </a:p>
      </dgm:t>
    </dgm:pt>
    <dgm:pt modelId="{E1BEFC00-45EB-4E52-B029-1861005D2259}" type="parTrans" cxnId="{EA89FE86-17EC-4385-8CE3-A42F969ECA95}">
      <dgm:prSet/>
      <dgm:spPr/>
      <dgm:t>
        <a:bodyPr/>
        <a:lstStyle/>
        <a:p>
          <a:endParaRPr lang="en-US"/>
        </a:p>
      </dgm:t>
    </dgm:pt>
    <dgm:pt modelId="{715B9FB9-3CEF-4C9D-82EE-6AB1CAB5EDBB}" type="sibTrans" cxnId="{EA89FE86-17EC-4385-8CE3-A42F969ECA95}">
      <dgm:prSet/>
      <dgm:spPr/>
      <dgm:t>
        <a:bodyPr/>
        <a:lstStyle/>
        <a:p>
          <a:endParaRPr lang="en-US"/>
        </a:p>
      </dgm:t>
    </dgm:pt>
    <dgm:pt modelId="{0CD6633C-C2BC-4400-92AA-2635338D2EA5}" type="pres">
      <dgm:prSet presAssocID="{241E6ADA-3C90-4622-9DAB-E7533B2865C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A2ABBAA-6D26-49FC-B1C6-7181A9C3B07E}" type="pres">
      <dgm:prSet presAssocID="{41969E1F-E82F-463E-9692-BFB0160D953B}" presName="compNode" presStyleCnt="0"/>
      <dgm:spPr/>
    </dgm:pt>
    <dgm:pt modelId="{1EB4A301-9BBD-4C35-9686-AB2712B8AFB5}" type="pres">
      <dgm:prSet presAssocID="{41969E1F-E82F-463E-9692-BFB0160D953B}" presName="bgRect" presStyleLbl="bgShp" presStyleIdx="0" presStyleCnt="2"/>
      <dgm:spPr/>
    </dgm:pt>
    <dgm:pt modelId="{4D7E37D4-B7B0-47AD-84C7-81BA8CE348ED}" type="pres">
      <dgm:prSet presAssocID="{41969E1F-E82F-463E-9692-BFB0160D953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BC5CDFD2-5F5D-42D0-B2BE-1ABE967DED54}" type="pres">
      <dgm:prSet presAssocID="{41969E1F-E82F-463E-9692-BFB0160D953B}" presName="spaceRect" presStyleCnt="0"/>
      <dgm:spPr/>
    </dgm:pt>
    <dgm:pt modelId="{E3C7E6FC-9134-460F-922A-FC6A0C36488D}" type="pres">
      <dgm:prSet presAssocID="{41969E1F-E82F-463E-9692-BFB0160D953B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5AF1B561-5D40-443E-AAE8-406843BBA8CE}" type="pres">
      <dgm:prSet presAssocID="{3FE67E38-492F-45F7-80EA-679B246AC2D6}" presName="sibTrans" presStyleCnt="0"/>
      <dgm:spPr/>
    </dgm:pt>
    <dgm:pt modelId="{9F543B87-02AF-4697-99A6-A6B8AE20C2D3}" type="pres">
      <dgm:prSet presAssocID="{A4B5C268-C6D0-42E3-AC4C-6974F6A8CA65}" presName="compNode" presStyleCnt="0"/>
      <dgm:spPr/>
    </dgm:pt>
    <dgm:pt modelId="{F2A76C78-8A33-4432-B077-965C07DCA8E7}" type="pres">
      <dgm:prSet presAssocID="{A4B5C268-C6D0-42E3-AC4C-6974F6A8CA65}" presName="bgRect" presStyleLbl="bgShp" presStyleIdx="1" presStyleCnt="2"/>
      <dgm:spPr/>
    </dgm:pt>
    <dgm:pt modelId="{FF1DF8B8-4F04-44BD-AE0C-AED4F978EAE6}" type="pres">
      <dgm:prSet presAssocID="{A4B5C268-C6D0-42E3-AC4C-6974F6A8CA65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Cow"/>
        </a:ext>
      </dgm:extLst>
    </dgm:pt>
    <dgm:pt modelId="{38069DBD-1044-43E8-86D8-91AADAE0AC58}" type="pres">
      <dgm:prSet presAssocID="{A4B5C268-C6D0-42E3-AC4C-6974F6A8CA65}" presName="spaceRect" presStyleCnt="0"/>
      <dgm:spPr/>
    </dgm:pt>
    <dgm:pt modelId="{842C7517-08D8-40B0-AC0B-9B987CBB5246}" type="pres">
      <dgm:prSet presAssocID="{A4B5C268-C6D0-42E3-AC4C-6974F6A8CA65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EA89FE86-17EC-4385-8CE3-A42F969ECA95}" srcId="{241E6ADA-3C90-4622-9DAB-E7533B2865CE}" destId="{A4B5C268-C6D0-42E3-AC4C-6974F6A8CA65}" srcOrd="1" destOrd="0" parTransId="{E1BEFC00-45EB-4E52-B029-1861005D2259}" sibTransId="{715B9FB9-3CEF-4C9D-82EE-6AB1CAB5EDBB}"/>
    <dgm:cxn modelId="{D03DA39D-4E36-4401-8872-099F790A7F38}" type="presOf" srcId="{241E6ADA-3C90-4622-9DAB-E7533B2865CE}" destId="{0CD6633C-C2BC-4400-92AA-2635338D2EA5}" srcOrd="0" destOrd="0" presId="urn:microsoft.com/office/officeart/2018/2/layout/IconVerticalSolidList"/>
    <dgm:cxn modelId="{A64C4AA3-DBDA-417A-A74E-A7F02B65BB26}" srcId="{241E6ADA-3C90-4622-9DAB-E7533B2865CE}" destId="{41969E1F-E82F-463E-9692-BFB0160D953B}" srcOrd="0" destOrd="0" parTransId="{0A4D0273-26E3-443D-9272-9F949CD8B3A6}" sibTransId="{3FE67E38-492F-45F7-80EA-679B246AC2D6}"/>
    <dgm:cxn modelId="{5B84F35D-5C7C-4198-946F-0631A20A0CF8}" type="presOf" srcId="{41969E1F-E82F-463E-9692-BFB0160D953B}" destId="{E3C7E6FC-9134-460F-922A-FC6A0C36488D}" srcOrd="0" destOrd="0" presId="urn:microsoft.com/office/officeart/2018/2/layout/IconVerticalSolidList"/>
    <dgm:cxn modelId="{BF1E9D27-F8D3-4F3D-913F-CAD43753CE70}" type="presOf" srcId="{A4B5C268-C6D0-42E3-AC4C-6974F6A8CA65}" destId="{842C7517-08D8-40B0-AC0B-9B987CBB5246}" srcOrd="0" destOrd="0" presId="urn:microsoft.com/office/officeart/2018/2/layout/IconVerticalSolidList"/>
    <dgm:cxn modelId="{BC27B6F7-CE9B-445E-A936-12CE4C574C28}" type="presParOf" srcId="{0CD6633C-C2BC-4400-92AA-2635338D2EA5}" destId="{7A2ABBAA-6D26-49FC-B1C6-7181A9C3B07E}" srcOrd="0" destOrd="0" presId="urn:microsoft.com/office/officeart/2018/2/layout/IconVerticalSolidList"/>
    <dgm:cxn modelId="{55847EC7-A169-4CD7-B5EC-C38CE2491A18}" type="presParOf" srcId="{7A2ABBAA-6D26-49FC-B1C6-7181A9C3B07E}" destId="{1EB4A301-9BBD-4C35-9686-AB2712B8AFB5}" srcOrd="0" destOrd="0" presId="urn:microsoft.com/office/officeart/2018/2/layout/IconVerticalSolidList"/>
    <dgm:cxn modelId="{DA7CAAC0-9C69-4174-894F-B139E4D55E44}" type="presParOf" srcId="{7A2ABBAA-6D26-49FC-B1C6-7181A9C3B07E}" destId="{4D7E37D4-B7B0-47AD-84C7-81BA8CE348ED}" srcOrd="1" destOrd="0" presId="urn:microsoft.com/office/officeart/2018/2/layout/IconVerticalSolidList"/>
    <dgm:cxn modelId="{AD3ED81E-5E5E-40DC-8053-54A76E5EB25E}" type="presParOf" srcId="{7A2ABBAA-6D26-49FC-B1C6-7181A9C3B07E}" destId="{BC5CDFD2-5F5D-42D0-B2BE-1ABE967DED54}" srcOrd="2" destOrd="0" presId="urn:microsoft.com/office/officeart/2018/2/layout/IconVerticalSolidList"/>
    <dgm:cxn modelId="{9A0C7D31-2AE7-42C1-9ED4-D18ABC9BE1F1}" type="presParOf" srcId="{7A2ABBAA-6D26-49FC-B1C6-7181A9C3B07E}" destId="{E3C7E6FC-9134-460F-922A-FC6A0C36488D}" srcOrd="3" destOrd="0" presId="urn:microsoft.com/office/officeart/2018/2/layout/IconVerticalSolidList"/>
    <dgm:cxn modelId="{72A73C85-FC10-462D-AF08-67A123A8FE70}" type="presParOf" srcId="{0CD6633C-C2BC-4400-92AA-2635338D2EA5}" destId="{5AF1B561-5D40-443E-AAE8-406843BBA8CE}" srcOrd="1" destOrd="0" presId="urn:microsoft.com/office/officeart/2018/2/layout/IconVerticalSolidList"/>
    <dgm:cxn modelId="{4F2A695E-4D9D-40E1-8D26-2F22B333ADC2}" type="presParOf" srcId="{0CD6633C-C2BC-4400-92AA-2635338D2EA5}" destId="{9F543B87-02AF-4697-99A6-A6B8AE20C2D3}" srcOrd="2" destOrd="0" presId="urn:microsoft.com/office/officeart/2018/2/layout/IconVerticalSolidList"/>
    <dgm:cxn modelId="{AE30BEDA-8FEE-4DCB-B030-792C9685CA21}" type="presParOf" srcId="{9F543B87-02AF-4697-99A6-A6B8AE20C2D3}" destId="{F2A76C78-8A33-4432-B077-965C07DCA8E7}" srcOrd="0" destOrd="0" presId="urn:microsoft.com/office/officeart/2018/2/layout/IconVerticalSolidList"/>
    <dgm:cxn modelId="{14A9FDDA-7FF3-41C7-A6D5-3AA4CDE9FD12}" type="presParOf" srcId="{9F543B87-02AF-4697-99A6-A6B8AE20C2D3}" destId="{FF1DF8B8-4F04-44BD-AE0C-AED4F978EAE6}" srcOrd="1" destOrd="0" presId="urn:microsoft.com/office/officeart/2018/2/layout/IconVerticalSolidList"/>
    <dgm:cxn modelId="{7E455D96-4E59-404D-AB6C-447BA4D42856}" type="presParOf" srcId="{9F543B87-02AF-4697-99A6-A6B8AE20C2D3}" destId="{38069DBD-1044-43E8-86D8-91AADAE0AC58}" srcOrd="2" destOrd="0" presId="urn:microsoft.com/office/officeart/2018/2/layout/IconVerticalSolidList"/>
    <dgm:cxn modelId="{65206EF7-85D0-4659-89CB-B9F080250B4C}" type="presParOf" srcId="{9F543B87-02AF-4697-99A6-A6B8AE20C2D3}" destId="{842C7517-08D8-40B0-AC0B-9B987CBB52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009863-2197-47C1-B669-DB3CD48CFC0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5C452B6-056D-4C9C-838B-DA8087807BF8}">
      <dgm:prSet/>
      <dgm:spPr/>
      <dgm:t>
        <a:bodyPr/>
        <a:lstStyle/>
        <a:p>
          <a:r>
            <a:rPr lang="en-US" b="1" dirty="0" smtClean="0"/>
            <a:t>Using </a:t>
          </a:r>
          <a:r>
            <a:rPr lang="en-US" b="1" dirty="0"/>
            <a:t>appropriate edible vegetable oils in </a:t>
          </a:r>
          <a:r>
            <a:rPr lang="en-US" dirty="0"/>
            <a:t>small amounts,  </a:t>
          </a:r>
        </a:p>
      </dgm:t>
    </dgm:pt>
    <dgm:pt modelId="{D7CFE459-C21C-4253-AE7A-CAFA0DBEE47E}" type="parTrans" cxnId="{D3D2C118-9847-4939-90D4-5B5BC489454A}">
      <dgm:prSet/>
      <dgm:spPr/>
      <dgm:t>
        <a:bodyPr/>
        <a:lstStyle/>
        <a:p>
          <a:endParaRPr lang="en-US"/>
        </a:p>
      </dgm:t>
    </dgm:pt>
    <dgm:pt modelId="{CE6D1006-6C3C-4A34-AAE5-C8C8665A24C8}" type="sibTrans" cxnId="{D3D2C118-9847-4939-90D4-5B5BC489454A}">
      <dgm:prSet/>
      <dgm:spPr/>
      <dgm:t>
        <a:bodyPr/>
        <a:lstStyle/>
        <a:p>
          <a:endParaRPr lang="en-US"/>
        </a:p>
      </dgm:t>
    </dgm:pt>
    <dgm:pt modelId="{12F27C5B-844C-451D-8317-46C60747A0AB}">
      <dgm:prSet/>
      <dgm:spPr/>
      <dgm:t>
        <a:bodyPr/>
        <a:lstStyle/>
        <a:p>
          <a:r>
            <a:rPr lang="en-US" dirty="0" smtClean="0"/>
            <a:t>Ensuring </a:t>
          </a:r>
          <a:r>
            <a:rPr lang="en-US" dirty="0"/>
            <a:t>a </a:t>
          </a:r>
          <a:r>
            <a:rPr lang="en-US" b="1" dirty="0"/>
            <a:t>regular intake of fish </a:t>
          </a:r>
          <a:r>
            <a:rPr lang="en-US" dirty="0"/>
            <a:t>(one to two times per week) </a:t>
          </a:r>
          <a:r>
            <a:rPr lang="en-US" b="1" dirty="0"/>
            <a:t>or plant sources of a-</a:t>
          </a:r>
          <a:r>
            <a:rPr lang="en-US" b="1" dirty="0" err="1"/>
            <a:t>linolenic</a:t>
          </a:r>
          <a:r>
            <a:rPr lang="en-US" b="1" dirty="0"/>
            <a:t> acid. </a:t>
          </a:r>
          <a:endParaRPr lang="en-US" dirty="0"/>
        </a:p>
      </dgm:t>
    </dgm:pt>
    <dgm:pt modelId="{C864CCD2-1CB9-4195-9464-3A8C1AC603F9}" type="parTrans" cxnId="{69613D97-4CE1-470B-B55B-EE2D727AE9AE}">
      <dgm:prSet/>
      <dgm:spPr/>
      <dgm:t>
        <a:bodyPr/>
        <a:lstStyle/>
        <a:p>
          <a:endParaRPr lang="en-US"/>
        </a:p>
      </dgm:t>
    </dgm:pt>
    <dgm:pt modelId="{FB119B6A-3477-411F-9E0A-9E55EB5C659E}" type="sibTrans" cxnId="{69613D97-4CE1-470B-B55B-EE2D727AE9AE}">
      <dgm:prSet/>
      <dgm:spPr/>
      <dgm:t>
        <a:bodyPr/>
        <a:lstStyle/>
        <a:p>
          <a:endParaRPr lang="en-US"/>
        </a:p>
      </dgm:t>
    </dgm:pt>
    <dgm:pt modelId="{C4BC6557-B843-4C42-84CF-9378BEED5227}">
      <dgm:prSet/>
      <dgm:spPr/>
      <dgm:t>
        <a:bodyPr/>
        <a:lstStyle/>
        <a:p>
          <a:r>
            <a:rPr lang="en-US" dirty="0"/>
            <a:t>Preference should be given to </a:t>
          </a:r>
          <a:r>
            <a:rPr lang="en-US" b="1" dirty="0"/>
            <a:t>food preparation </a:t>
          </a:r>
          <a:r>
            <a:rPr lang="en-US" dirty="0" smtClean="0"/>
            <a:t>that use </a:t>
          </a:r>
          <a:r>
            <a:rPr lang="en-US" b="1" dirty="0" smtClean="0"/>
            <a:t>non-frying </a:t>
          </a:r>
          <a:r>
            <a:rPr lang="en-US" b="1" dirty="0"/>
            <a:t>methods</a:t>
          </a:r>
          <a:r>
            <a:rPr lang="en-US" dirty="0"/>
            <a:t>.</a:t>
          </a:r>
        </a:p>
      </dgm:t>
    </dgm:pt>
    <dgm:pt modelId="{D0528590-6C2F-401D-A402-C57E40741810}" type="parTrans" cxnId="{51052F33-1A9C-46A0-B221-FFEF56A11566}">
      <dgm:prSet/>
      <dgm:spPr/>
      <dgm:t>
        <a:bodyPr/>
        <a:lstStyle/>
        <a:p>
          <a:endParaRPr lang="en-US"/>
        </a:p>
      </dgm:t>
    </dgm:pt>
    <dgm:pt modelId="{96DC981D-CC30-4C8A-A110-CE34EAFE0C01}" type="sibTrans" cxnId="{51052F33-1A9C-46A0-B221-FFEF56A11566}">
      <dgm:prSet/>
      <dgm:spPr/>
      <dgm:t>
        <a:bodyPr/>
        <a:lstStyle/>
        <a:p>
          <a:endParaRPr lang="en-US"/>
        </a:p>
      </dgm:t>
    </dgm:pt>
    <dgm:pt modelId="{104824D5-6DC6-4FDD-B5E3-49173365D7C0}" type="pres">
      <dgm:prSet presAssocID="{4A009863-2197-47C1-B669-DB3CD48CFC0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5C6DA6F-FF9E-4809-B8DA-C4A3ADD924B2}" type="pres">
      <dgm:prSet presAssocID="{75C452B6-056D-4C9C-838B-DA8087807BF8}" presName="compNode" presStyleCnt="0"/>
      <dgm:spPr/>
    </dgm:pt>
    <dgm:pt modelId="{7346BC7C-DF5F-438C-BB97-68A3265BB0A4}" type="pres">
      <dgm:prSet presAssocID="{75C452B6-056D-4C9C-838B-DA8087807BF8}" presName="bgRect" presStyleLbl="bgShp" presStyleIdx="0" presStyleCnt="3"/>
      <dgm:spPr/>
    </dgm:pt>
    <dgm:pt modelId="{6E80287C-35D2-4C14-8325-3A2AF4934FA8}" type="pres">
      <dgm:prSet presAssocID="{75C452B6-056D-4C9C-838B-DA8087807BF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Watermelon"/>
        </a:ext>
      </dgm:extLst>
    </dgm:pt>
    <dgm:pt modelId="{EBE9C1E1-18A9-41CF-B680-A34FDDDC4C61}" type="pres">
      <dgm:prSet presAssocID="{75C452B6-056D-4C9C-838B-DA8087807BF8}" presName="spaceRect" presStyleCnt="0"/>
      <dgm:spPr/>
    </dgm:pt>
    <dgm:pt modelId="{DB90E649-515D-4165-925B-4763D176F82A}" type="pres">
      <dgm:prSet presAssocID="{75C452B6-056D-4C9C-838B-DA8087807BF8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8C7F950D-3E62-4B9D-8513-8A8D48406A8D}" type="pres">
      <dgm:prSet presAssocID="{CE6D1006-6C3C-4A34-AAE5-C8C8665A24C8}" presName="sibTrans" presStyleCnt="0"/>
      <dgm:spPr/>
    </dgm:pt>
    <dgm:pt modelId="{D8D4B01E-C1F6-436D-9885-4F15E85BC1C2}" type="pres">
      <dgm:prSet presAssocID="{12F27C5B-844C-451D-8317-46C60747A0AB}" presName="compNode" presStyleCnt="0"/>
      <dgm:spPr/>
    </dgm:pt>
    <dgm:pt modelId="{1C6D133B-34C2-4C02-94D2-F8FDE13AC770}" type="pres">
      <dgm:prSet presAssocID="{12F27C5B-844C-451D-8317-46C60747A0AB}" presName="bgRect" presStyleLbl="bgShp" presStyleIdx="1" presStyleCnt="3"/>
      <dgm:spPr/>
    </dgm:pt>
    <dgm:pt modelId="{06608EE4-289A-44AE-A15F-5061730C345B}" type="pres">
      <dgm:prSet presAssocID="{12F27C5B-844C-451D-8317-46C60747A0A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8D72DB90-D450-4264-A233-81BE7C008F76}" type="pres">
      <dgm:prSet presAssocID="{12F27C5B-844C-451D-8317-46C60747A0AB}" presName="spaceRect" presStyleCnt="0"/>
      <dgm:spPr/>
    </dgm:pt>
    <dgm:pt modelId="{FB650F7F-1075-4938-82EB-790C43E00B36}" type="pres">
      <dgm:prSet presAssocID="{12F27C5B-844C-451D-8317-46C60747A0AB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6BBE8B7F-D63B-4B57-B0A8-B1AA83F257F6}" type="pres">
      <dgm:prSet presAssocID="{FB119B6A-3477-411F-9E0A-9E55EB5C659E}" presName="sibTrans" presStyleCnt="0"/>
      <dgm:spPr/>
    </dgm:pt>
    <dgm:pt modelId="{C12AB2B9-0E2A-42A5-8500-6CA0715C06D9}" type="pres">
      <dgm:prSet presAssocID="{C4BC6557-B843-4C42-84CF-9378BEED5227}" presName="compNode" presStyleCnt="0"/>
      <dgm:spPr/>
    </dgm:pt>
    <dgm:pt modelId="{BB77B01B-4C80-4CE6-9335-5F47FBE3C3A8}" type="pres">
      <dgm:prSet presAssocID="{C4BC6557-B843-4C42-84CF-9378BEED5227}" presName="bgRect" presStyleLbl="bgShp" presStyleIdx="2" presStyleCnt="3"/>
      <dgm:spPr/>
    </dgm:pt>
    <dgm:pt modelId="{B8206658-66C8-435A-9796-51D1F5F8BCBA}" type="pres">
      <dgm:prSet presAssocID="{C4BC6557-B843-4C42-84CF-9378BEED52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Grapes"/>
        </a:ext>
      </dgm:extLst>
    </dgm:pt>
    <dgm:pt modelId="{D1FCC609-C756-4991-A130-02B3A059392B}" type="pres">
      <dgm:prSet presAssocID="{C4BC6557-B843-4C42-84CF-9378BEED5227}" presName="spaceRect" presStyleCnt="0"/>
      <dgm:spPr/>
    </dgm:pt>
    <dgm:pt modelId="{2B707A1E-7A5C-4928-87EC-AB5246826DE3}" type="pres">
      <dgm:prSet presAssocID="{C4BC6557-B843-4C42-84CF-9378BEED5227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7A5E015C-23FF-4799-90A3-18627A467F6F}" type="presOf" srcId="{12F27C5B-844C-451D-8317-46C60747A0AB}" destId="{FB650F7F-1075-4938-82EB-790C43E00B36}" srcOrd="0" destOrd="0" presId="urn:microsoft.com/office/officeart/2018/2/layout/IconVerticalSolidList"/>
    <dgm:cxn modelId="{69613D97-4CE1-470B-B55B-EE2D727AE9AE}" srcId="{4A009863-2197-47C1-B669-DB3CD48CFC02}" destId="{12F27C5B-844C-451D-8317-46C60747A0AB}" srcOrd="1" destOrd="0" parTransId="{C864CCD2-1CB9-4195-9464-3A8C1AC603F9}" sibTransId="{FB119B6A-3477-411F-9E0A-9E55EB5C659E}"/>
    <dgm:cxn modelId="{FDC8A717-2775-4092-AEB9-157B2100C02A}" type="presOf" srcId="{75C452B6-056D-4C9C-838B-DA8087807BF8}" destId="{DB90E649-515D-4165-925B-4763D176F82A}" srcOrd="0" destOrd="0" presId="urn:microsoft.com/office/officeart/2018/2/layout/IconVerticalSolidList"/>
    <dgm:cxn modelId="{51052F33-1A9C-46A0-B221-FFEF56A11566}" srcId="{4A009863-2197-47C1-B669-DB3CD48CFC02}" destId="{C4BC6557-B843-4C42-84CF-9378BEED5227}" srcOrd="2" destOrd="0" parTransId="{D0528590-6C2F-401D-A402-C57E40741810}" sibTransId="{96DC981D-CC30-4C8A-A110-CE34EAFE0C01}"/>
    <dgm:cxn modelId="{369FB1B2-EFD9-4464-9A28-C2C8CA9B91F1}" type="presOf" srcId="{C4BC6557-B843-4C42-84CF-9378BEED5227}" destId="{2B707A1E-7A5C-4928-87EC-AB5246826DE3}" srcOrd="0" destOrd="0" presId="urn:microsoft.com/office/officeart/2018/2/layout/IconVerticalSolidList"/>
    <dgm:cxn modelId="{D3D2C118-9847-4939-90D4-5B5BC489454A}" srcId="{4A009863-2197-47C1-B669-DB3CD48CFC02}" destId="{75C452B6-056D-4C9C-838B-DA8087807BF8}" srcOrd="0" destOrd="0" parTransId="{D7CFE459-C21C-4253-AE7A-CAFA0DBEE47E}" sibTransId="{CE6D1006-6C3C-4A34-AAE5-C8C8665A24C8}"/>
    <dgm:cxn modelId="{BC6C7B6E-BB4D-4E30-A7ED-1A766B341EAD}" type="presOf" srcId="{4A009863-2197-47C1-B669-DB3CD48CFC02}" destId="{104824D5-6DC6-4FDD-B5E3-49173365D7C0}" srcOrd="0" destOrd="0" presId="urn:microsoft.com/office/officeart/2018/2/layout/IconVerticalSolidList"/>
    <dgm:cxn modelId="{98D46941-B70A-483C-8970-E6BF0A77741C}" type="presParOf" srcId="{104824D5-6DC6-4FDD-B5E3-49173365D7C0}" destId="{F5C6DA6F-FF9E-4809-B8DA-C4A3ADD924B2}" srcOrd="0" destOrd="0" presId="urn:microsoft.com/office/officeart/2018/2/layout/IconVerticalSolidList"/>
    <dgm:cxn modelId="{B6F6E27D-4265-4809-91EA-7741439E1BF6}" type="presParOf" srcId="{F5C6DA6F-FF9E-4809-B8DA-C4A3ADD924B2}" destId="{7346BC7C-DF5F-438C-BB97-68A3265BB0A4}" srcOrd="0" destOrd="0" presId="urn:microsoft.com/office/officeart/2018/2/layout/IconVerticalSolidList"/>
    <dgm:cxn modelId="{61BA534D-33C5-4284-9A93-01D90EA0BF0C}" type="presParOf" srcId="{F5C6DA6F-FF9E-4809-B8DA-C4A3ADD924B2}" destId="{6E80287C-35D2-4C14-8325-3A2AF4934FA8}" srcOrd="1" destOrd="0" presId="urn:microsoft.com/office/officeart/2018/2/layout/IconVerticalSolidList"/>
    <dgm:cxn modelId="{C44229D4-D2C0-4C53-911B-7E200DEF0161}" type="presParOf" srcId="{F5C6DA6F-FF9E-4809-B8DA-C4A3ADD924B2}" destId="{EBE9C1E1-18A9-41CF-B680-A34FDDDC4C61}" srcOrd="2" destOrd="0" presId="urn:microsoft.com/office/officeart/2018/2/layout/IconVerticalSolidList"/>
    <dgm:cxn modelId="{9CFFE2A8-910C-4C4C-BD8D-4C1EC5906BFC}" type="presParOf" srcId="{F5C6DA6F-FF9E-4809-B8DA-C4A3ADD924B2}" destId="{DB90E649-515D-4165-925B-4763D176F82A}" srcOrd="3" destOrd="0" presId="urn:microsoft.com/office/officeart/2018/2/layout/IconVerticalSolidList"/>
    <dgm:cxn modelId="{7A151895-829E-438F-B36F-E41D67AFB371}" type="presParOf" srcId="{104824D5-6DC6-4FDD-B5E3-49173365D7C0}" destId="{8C7F950D-3E62-4B9D-8513-8A8D48406A8D}" srcOrd="1" destOrd="0" presId="urn:microsoft.com/office/officeart/2018/2/layout/IconVerticalSolidList"/>
    <dgm:cxn modelId="{8062F47A-382C-4D15-BE95-845E2FEA6241}" type="presParOf" srcId="{104824D5-6DC6-4FDD-B5E3-49173365D7C0}" destId="{D8D4B01E-C1F6-436D-9885-4F15E85BC1C2}" srcOrd="2" destOrd="0" presId="urn:microsoft.com/office/officeart/2018/2/layout/IconVerticalSolidList"/>
    <dgm:cxn modelId="{EC6BF0D9-D388-49B6-B78A-FD438758B95A}" type="presParOf" srcId="{D8D4B01E-C1F6-436D-9885-4F15E85BC1C2}" destId="{1C6D133B-34C2-4C02-94D2-F8FDE13AC770}" srcOrd="0" destOrd="0" presId="urn:microsoft.com/office/officeart/2018/2/layout/IconVerticalSolidList"/>
    <dgm:cxn modelId="{2AC732CF-E61B-4C9E-9ACD-CCE86B00D424}" type="presParOf" srcId="{D8D4B01E-C1F6-436D-9885-4F15E85BC1C2}" destId="{06608EE4-289A-44AE-A15F-5061730C345B}" srcOrd="1" destOrd="0" presId="urn:microsoft.com/office/officeart/2018/2/layout/IconVerticalSolidList"/>
    <dgm:cxn modelId="{8391B27D-4C2A-4201-9977-228835DF770C}" type="presParOf" srcId="{D8D4B01E-C1F6-436D-9885-4F15E85BC1C2}" destId="{8D72DB90-D450-4264-A233-81BE7C008F76}" srcOrd="2" destOrd="0" presId="urn:microsoft.com/office/officeart/2018/2/layout/IconVerticalSolidList"/>
    <dgm:cxn modelId="{D6207E97-A5A6-4AED-BA5B-2811211EA939}" type="presParOf" srcId="{D8D4B01E-C1F6-436D-9885-4F15E85BC1C2}" destId="{FB650F7F-1075-4938-82EB-790C43E00B36}" srcOrd="3" destOrd="0" presId="urn:microsoft.com/office/officeart/2018/2/layout/IconVerticalSolidList"/>
    <dgm:cxn modelId="{F0310468-1A44-4937-99DC-107D5D1A9A42}" type="presParOf" srcId="{104824D5-6DC6-4FDD-B5E3-49173365D7C0}" destId="{6BBE8B7F-D63B-4B57-B0A8-B1AA83F257F6}" srcOrd="3" destOrd="0" presId="urn:microsoft.com/office/officeart/2018/2/layout/IconVerticalSolidList"/>
    <dgm:cxn modelId="{AC07FA41-1986-4371-BFDE-468057B437B5}" type="presParOf" srcId="{104824D5-6DC6-4FDD-B5E3-49173365D7C0}" destId="{C12AB2B9-0E2A-42A5-8500-6CA0715C06D9}" srcOrd="4" destOrd="0" presId="urn:microsoft.com/office/officeart/2018/2/layout/IconVerticalSolidList"/>
    <dgm:cxn modelId="{3A630AC6-6A48-40D9-A8ED-56471D376A6F}" type="presParOf" srcId="{C12AB2B9-0E2A-42A5-8500-6CA0715C06D9}" destId="{BB77B01B-4C80-4CE6-9335-5F47FBE3C3A8}" srcOrd="0" destOrd="0" presId="urn:microsoft.com/office/officeart/2018/2/layout/IconVerticalSolidList"/>
    <dgm:cxn modelId="{7F3BA9CD-087E-42FC-AA2F-94702D742337}" type="presParOf" srcId="{C12AB2B9-0E2A-42A5-8500-6CA0715C06D9}" destId="{B8206658-66C8-435A-9796-51D1F5F8BCBA}" srcOrd="1" destOrd="0" presId="urn:microsoft.com/office/officeart/2018/2/layout/IconVerticalSolidList"/>
    <dgm:cxn modelId="{48BBF639-15F1-4B42-9287-D6F21623D476}" type="presParOf" srcId="{C12AB2B9-0E2A-42A5-8500-6CA0715C06D9}" destId="{D1FCC609-C756-4991-A130-02B3A059392B}" srcOrd="2" destOrd="0" presId="urn:microsoft.com/office/officeart/2018/2/layout/IconVerticalSolidList"/>
    <dgm:cxn modelId="{3D7C7CBA-E706-4C4F-BB12-9BE1F54F6D63}" type="presParOf" srcId="{C12AB2B9-0E2A-42A5-8500-6CA0715C06D9}" destId="{2B707A1E-7A5C-4928-87EC-AB5246826D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0C6EC9-76FE-41B0-8715-B8D8D618148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D05571A-F7F3-4693-B46D-9B6921D45037}">
      <dgm:prSet/>
      <dgm:spPr/>
      <dgm:t>
        <a:bodyPr/>
        <a:lstStyle/>
        <a:p>
          <a:endParaRPr lang="en-US" dirty="0"/>
        </a:p>
      </dgm:t>
    </dgm:pt>
    <dgm:pt modelId="{AE74696D-1214-4681-B6D2-4A441DD29477}" type="parTrans" cxnId="{476EAD8F-329A-4BCB-9078-FA9293342493}">
      <dgm:prSet/>
      <dgm:spPr/>
      <dgm:t>
        <a:bodyPr/>
        <a:lstStyle/>
        <a:p>
          <a:endParaRPr lang="en-US"/>
        </a:p>
      </dgm:t>
    </dgm:pt>
    <dgm:pt modelId="{EE01ADEB-8073-447D-9E1D-2E3CE4AE9341}" type="sibTrans" cxnId="{476EAD8F-329A-4BCB-9078-FA9293342493}">
      <dgm:prSet/>
      <dgm:spPr/>
      <dgm:t>
        <a:bodyPr/>
        <a:lstStyle/>
        <a:p>
          <a:endParaRPr lang="en-US"/>
        </a:p>
      </dgm:t>
    </dgm:pt>
    <dgm:pt modelId="{18287E09-E0FC-4D29-B302-322AB5F6853A}">
      <dgm:prSet custT="1"/>
      <dgm:spPr/>
      <dgm:t>
        <a:bodyPr/>
        <a:lstStyle/>
        <a:p>
          <a:r>
            <a:rPr lang="en-US" sz="3600" dirty="0" err="1"/>
            <a:t>Fibre</a:t>
          </a:r>
          <a:r>
            <a:rPr lang="en-US" sz="3600" dirty="0"/>
            <a:t> is protective against coronary heart disease and has also been used in diets to lower blood pressure. </a:t>
          </a:r>
        </a:p>
      </dgm:t>
    </dgm:pt>
    <dgm:pt modelId="{CC29C45F-BA2F-4EC3-B1A0-90B4E57217A3}" type="parTrans" cxnId="{97FF5B4E-17C1-414B-A6E8-1B0F1E92B7FB}">
      <dgm:prSet/>
      <dgm:spPr/>
      <dgm:t>
        <a:bodyPr/>
        <a:lstStyle/>
        <a:p>
          <a:endParaRPr lang="en-US"/>
        </a:p>
      </dgm:t>
    </dgm:pt>
    <dgm:pt modelId="{5503BAD1-61F1-41F6-B4E4-7A3B4D80EE9E}" type="sibTrans" cxnId="{97FF5B4E-17C1-414B-A6E8-1B0F1E92B7FB}">
      <dgm:prSet/>
      <dgm:spPr/>
      <dgm:t>
        <a:bodyPr/>
        <a:lstStyle/>
        <a:p>
          <a:endParaRPr lang="en-US"/>
        </a:p>
      </dgm:t>
    </dgm:pt>
    <dgm:pt modelId="{DE0EAF7C-9B83-4C6F-A354-4800872EE8E7}">
      <dgm:prSet/>
      <dgm:spPr/>
      <dgm:t>
        <a:bodyPr/>
        <a:lstStyle/>
        <a:p>
          <a:r>
            <a:rPr lang="en-US" dirty="0"/>
            <a:t>Adequate intake may be achieved through </a:t>
          </a:r>
          <a:r>
            <a:rPr lang="en-US" b="1" dirty="0"/>
            <a:t>fruits, vegetables and whole grain cereals</a:t>
          </a:r>
          <a:r>
            <a:rPr lang="en-US" b="1" dirty="0" smtClean="0"/>
            <a:t>.</a:t>
          </a:r>
        </a:p>
        <a:p>
          <a:r>
            <a:rPr lang="en-US" b="1" dirty="0" smtClean="0"/>
            <a:t>30-45 g/day</a:t>
          </a:r>
          <a:endParaRPr lang="en-US" dirty="0"/>
        </a:p>
      </dgm:t>
    </dgm:pt>
    <dgm:pt modelId="{FD94F619-75AB-4098-B737-1356EF6BE89E}" type="parTrans" cxnId="{43C3273A-4BF0-43F4-AFF7-7A5176FB8903}">
      <dgm:prSet/>
      <dgm:spPr/>
      <dgm:t>
        <a:bodyPr/>
        <a:lstStyle/>
        <a:p>
          <a:endParaRPr lang="en-US"/>
        </a:p>
      </dgm:t>
    </dgm:pt>
    <dgm:pt modelId="{66F60ABE-E1EE-4392-B29F-6D79C73E13E0}" type="sibTrans" cxnId="{43C3273A-4BF0-43F4-AFF7-7A5176FB8903}">
      <dgm:prSet/>
      <dgm:spPr/>
      <dgm:t>
        <a:bodyPr/>
        <a:lstStyle/>
        <a:p>
          <a:endParaRPr lang="en-US"/>
        </a:p>
      </dgm:t>
    </dgm:pt>
    <dgm:pt modelId="{689C9E64-E869-49AE-8212-7B5C6B391A80}" type="pres">
      <dgm:prSet presAssocID="{FF0C6EC9-76FE-41B0-8715-B8D8D618148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43E41763-F815-4A9B-AA5C-136983EF27A4}" type="pres">
      <dgm:prSet presAssocID="{1D05571A-F7F3-4693-B46D-9B6921D45037}" presName="thickLine" presStyleLbl="alignNode1" presStyleIdx="0" presStyleCnt="3"/>
      <dgm:spPr/>
    </dgm:pt>
    <dgm:pt modelId="{0B9FE82A-E531-4A99-BC1D-758AE4A49FE3}" type="pres">
      <dgm:prSet presAssocID="{1D05571A-F7F3-4693-B46D-9B6921D45037}" presName="horz1" presStyleCnt="0"/>
      <dgm:spPr/>
    </dgm:pt>
    <dgm:pt modelId="{7C6319C8-4E9C-4151-9D6C-3C7188351792}" type="pres">
      <dgm:prSet presAssocID="{1D05571A-F7F3-4693-B46D-9B6921D45037}" presName="tx1" presStyleLbl="revTx" presStyleIdx="0" presStyleCnt="3"/>
      <dgm:spPr/>
      <dgm:t>
        <a:bodyPr/>
        <a:lstStyle/>
        <a:p>
          <a:endParaRPr lang="en-GB"/>
        </a:p>
      </dgm:t>
    </dgm:pt>
    <dgm:pt modelId="{B2960FBA-8CBC-4505-8984-B63884131827}" type="pres">
      <dgm:prSet presAssocID="{1D05571A-F7F3-4693-B46D-9B6921D45037}" presName="vert1" presStyleCnt="0"/>
      <dgm:spPr/>
    </dgm:pt>
    <dgm:pt modelId="{18763DF3-25C2-4025-A881-DF055F10BFF2}" type="pres">
      <dgm:prSet presAssocID="{18287E09-E0FC-4D29-B302-322AB5F6853A}" presName="thickLine" presStyleLbl="alignNode1" presStyleIdx="1" presStyleCnt="3" custLinFactNeighborX="9" custLinFactNeighborY="-67431"/>
      <dgm:spPr/>
    </dgm:pt>
    <dgm:pt modelId="{281CEFFE-E1F8-4D2D-BA3D-753689269041}" type="pres">
      <dgm:prSet presAssocID="{18287E09-E0FC-4D29-B302-322AB5F6853A}" presName="horz1" presStyleCnt="0"/>
      <dgm:spPr/>
    </dgm:pt>
    <dgm:pt modelId="{40F81217-CA81-4BD7-AFA9-48EB28BFF3E0}" type="pres">
      <dgm:prSet presAssocID="{18287E09-E0FC-4D29-B302-322AB5F6853A}" presName="tx1" presStyleLbl="revTx" presStyleIdx="1" presStyleCnt="3" custScaleY="212393"/>
      <dgm:spPr/>
      <dgm:t>
        <a:bodyPr/>
        <a:lstStyle/>
        <a:p>
          <a:endParaRPr lang="en-GB"/>
        </a:p>
      </dgm:t>
    </dgm:pt>
    <dgm:pt modelId="{73A78FE5-E66F-4161-9E89-A1CBAC10C134}" type="pres">
      <dgm:prSet presAssocID="{18287E09-E0FC-4D29-B302-322AB5F6853A}" presName="vert1" presStyleCnt="0"/>
      <dgm:spPr/>
    </dgm:pt>
    <dgm:pt modelId="{AA196C8E-FFDD-4578-BDB7-90F57F16958C}" type="pres">
      <dgm:prSet presAssocID="{DE0EAF7C-9B83-4C6F-A354-4800872EE8E7}" presName="thickLine" presStyleLbl="alignNode1" presStyleIdx="2" presStyleCnt="3"/>
      <dgm:spPr/>
    </dgm:pt>
    <dgm:pt modelId="{E2C950C7-1071-4B45-B99D-DFFC0E7E6028}" type="pres">
      <dgm:prSet presAssocID="{DE0EAF7C-9B83-4C6F-A354-4800872EE8E7}" presName="horz1" presStyleCnt="0"/>
      <dgm:spPr/>
    </dgm:pt>
    <dgm:pt modelId="{7D64B0C1-E7A2-4457-8832-6AF883F1B4C6}" type="pres">
      <dgm:prSet presAssocID="{DE0EAF7C-9B83-4C6F-A354-4800872EE8E7}" presName="tx1" presStyleLbl="revTx" presStyleIdx="2" presStyleCnt="3"/>
      <dgm:spPr/>
      <dgm:t>
        <a:bodyPr/>
        <a:lstStyle/>
        <a:p>
          <a:endParaRPr lang="en-GB"/>
        </a:p>
      </dgm:t>
    </dgm:pt>
    <dgm:pt modelId="{BEA234D9-F627-4521-B333-71EE4C282836}" type="pres">
      <dgm:prSet presAssocID="{DE0EAF7C-9B83-4C6F-A354-4800872EE8E7}" presName="vert1" presStyleCnt="0"/>
      <dgm:spPr/>
    </dgm:pt>
  </dgm:ptLst>
  <dgm:cxnLst>
    <dgm:cxn modelId="{4A856E7C-B03F-4DB1-994D-635EF32635A0}" type="presOf" srcId="{1D05571A-F7F3-4693-B46D-9B6921D45037}" destId="{7C6319C8-4E9C-4151-9D6C-3C7188351792}" srcOrd="0" destOrd="0" presId="urn:microsoft.com/office/officeart/2008/layout/LinedList"/>
    <dgm:cxn modelId="{FEC04166-F4E1-4A16-913F-A6551FE5387A}" type="presOf" srcId="{FF0C6EC9-76FE-41B0-8715-B8D8D6181486}" destId="{689C9E64-E869-49AE-8212-7B5C6B391A80}" srcOrd="0" destOrd="0" presId="urn:microsoft.com/office/officeart/2008/layout/LinedList"/>
    <dgm:cxn modelId="{FA421F5A-FD9F-4776-8888-540C831E697B}" type="presOf" srcId="{18287E09-E0FC-4D29-B302-322AB5F6853A}" destId="{40F81217-CA81-4BD7-AFA9-48EB28BFF3E0}" srcOrd="0" destOrd="0" presId="urn:microsoft.com/office/officeart/2008/layout/LinedList"/>
    <dgm:cxn modelId="{140DA8B7-2C51-46E7-874F-54A6BFC542E4}" type="presOf" srcId="{DE0EAF7C-9B83-4C6F-A354-4800872EE8E7}" destId="{7D64B0C1-E7A2-4457-8832-6AF883F1B4C6}" srcOrd="0" destOrd="0" presId="urn:microsoft.com/office/officeart/2008/layout/LinedList"/>
    <dgm:cxn modelId="{43C3273A-4BF0-43F4-AFF7-7A5176FB8903}" srcId="{FF0C6EC9-76FE-41B0-8715-B8D8D6181486}" destId="{DE0EAF7C-9B83-4C6F-A354-4800872EE8E7}" srcOrd="2" destOrd="0" parTransId="{FD94F619-75AB-4098-B737-1356EF6BE89E}" sibTransId="{66F60ABE-E1EE-4392-B29F-6D79C73E13E0}"/>
    <dgm:cxn modelId="{476EAD8F-329A-4BCB-9078-FA9293342493}" srcId="{FF0C6EC9-76FE-41B0-8715-B8D8D6181486}" destId="{1D05571A-F7F3-4693-B46D-9B6921D45037}" srcOrd="0" destOrd="0" parTransId="{AE74696D-1214-4681-B6D2-4A441DD29477}" sibTransId="{EE01ADEB-8073-447D-9E1D-2E3CE4AE9341}"/>
    <dgm:cxn modelId="{97FF5B4E-17C1-414B-A6E8-1B0F1E92B7FB}" srcId="{FF0C6EC9-76FE-41B0-8715-B8D8D6181486}" destId="{18287E09-E0FC-4D29-B302-322AB5F6853A}" srcOrd="1" destOrd="0" parTransId="{CC29C45F-BA2F-4EC3-B1A0-90B4E57217A3}" sibTransId="{5503BAD1-61F1-41F6-B4E4-7A3B4D80EE9E}"/>
    <dgm:cxn modelId="{1BB362A9-E788-4601-AF18-47AD0550AA05}" type="presParOf" srcId="{689C9E64-E869-49AE-8212-7B5C6B391A80}" destId="{43E41763-F815-4A9B-AA5C-136983EF27A4}" srcOrd="0" destOrd="0" presId="urn:microsoft.com/office/officeart/2008/layout/LinedList"/>
    <dgm:cxn modelId="{A94D51B8-E791-48E9-8FF5-1F450B909979}" type="presParOf" srcId="{689C9E64-E869-49AE-8212-7B5C6B391A80}" destId="{0B9FE82A-E531-4A99-BC1D-758AE4A49FE3}" srcOrd="1" destOrd="0" presId="urn:microsoft.com/office/officeart/2008/layout/LinedList"/>
    <dgm:cxn modelId="{1142BD08-58CD-4BD7-94EA-F882A98685C1}" type="presParOf" srcId="{0B9FE82A-E531-4A99-BC1D-758AE4A49FE3}" destId="{7C6319C8-4E9C-4151-9D6C-3C7188351792}" srcOrd="0" destOrd="0" presId="urn:microsoft.com/office/officeart/2008/layout/LinedList"/>
    <dgm:cxn modelId="{E6D6209F-987C-490F-AEE4-ED2255795E49}" type="presParOf" srcId="{0B9FE82A-E531-4A99-BC1D-758AE4A49FE3}" destId="{B2960FBA-8CBC-4505-8984-B63884131827}" srcOrd="1" destOrd="0" presId="urn:microsoft.com/office/officeart/2008/layout/LinedList"/>
    <dgm:cxn modelId="{C69239F9-80FA-45EC-BCBA-8D6868AACB8C}" type="presParOf" srcId="{689C9E64-E869-49AE-8212-7B5C6B391A80}" destId="{18763DF3-25C2-4025-A881-DF055F10BFF2}" srcOrd="2" destOrd="0" presId="urn:microsoft.com/office/officeart/2008/layout/LinedList"/>
    <dgm:cxn modelId="{0A54C4FA-0EC5-45DD-B5C6-6A7DACF6889A}" type="presParOf" srcId="{689C9E64-E869-49AE-8212-7B5C6B391A80}" destId="{281CEFFE-E1F8-4D2D-BA3D-753689269041}" srcOrd="3" destOrd="0" presId="urn:microsoft.com/office/officeart/2008/layout/LinedList"/>
    <dgm:cxn modelId="{4CBB333A-0B87-4B75-8832-1CD5FB596E7C}" type="presParOf" srcId="{281CEFFE-E1F8-4D2D-BA3D-753689269041}" destId="{40F81217-CA81-4BD7-AFA9-48EB28BFF3E0}" srcOrd="0" destOrd="0" presId="urn:microsoft.com/office/officeart/2008/layout/LinedList"/>
    <dgm:cxn modelId="{66CFFD1E-14E0-4FAD-B41B-2E34A332E3C2}" type="presParOf" srcId="{281CEFFE-E1F8-4D2D-BA3D-753689269041}" destId="{73A78FE5-E66F-4161-9E89-A1CBAC10C134}" srcOrd="1" destOrd="0" presId="urn:microsoft.com/office/officeart/2008/layout/LinedList"/>
    <dgm:cxn modelId="{A8671F17-9105-4E96-AC68-AC812AB1374D}" type="presParOf" srcId="{689C9E64-E869-49AE-8212-7B5C6B391A80}" destId="{AA196C8E-FFDD-4578-BDB7-90F57F16958C}" srcOrd="4" destOrd="0" presId="urn:microsoft.com/office/officeart/2008/layout/LinedList"/>
    <dgm:cxn modelId="{F95F6DF7-990C-4F9E-9C6D-A6305F1A7836}" type="presParOf" srcId="{689C9E64-E869-49AE-8212-7B5C6B391A80}" destId="{E2C950C7-1071-4B45-B99D-DFFC0E7E6028}" srcOrd="5" destOrd="0" presId="urn:microsoft.com/office/officeart/2008/layout/LinedList"/>
    <dgm:cxn modelId="{F3E12D54-ACF9-445B-851F-31DFBC17E56C}" type="presParOf" srcId="{E2C950C7-1071-4B45-B99D-DFFC0E7E6028}" destId="{7D64B0C1-E7A2-4457-8832-6AF883F1B4C6}" srcOrd="0" destOrd="0" presId="urn:microsoft.com/office/officeart/2008/layout/LinedList"/>
    <dgm:cxn modelId="{BFEA0E2B-D2AE-4AC4-9718-37A243DD36C0}" type="presParOf" srcId="{E2C950C7-1071-4B45-B99D-DFFC0E7E6028}" destId="{BEA234D9-F627-4521-B333-71EE4C2828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F5BD9-9012-4958-B4C2-2AF670ECB270}">
      <dsp:nvSpPr>
        <dsp:cNvPr id="0" name=""/>
        <dsp:cNvSpPr/>
      </dsp:nvSpPr>
      <dsp:spPr>
        <a:xfrm>
          <a:off x="0" y="3758212"/>
          <a:ext cx="10927079" cy="12335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This epidemic is now 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emerging, </a:t>
          </a: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</a:t>
          </a:r>
          <a:r>
            <a:rPr lang="en-US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accelerating</a:t>
          </a: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in most developing countries, while infections and nutritional deficiencies are decreasing as leading contributors to death and disability.</a:t>
          </a:r>
          <a:endParaRPr lang="en-GB" sz="2100" kern="1200" dirty="0"/>
        </a:p>
      </dsp:txBody>
      <dsp:txXfrm>
        <a:off x="0" y="3758212"/>
        <a:ext cx="10927079" cy="1233529"/>
      </dsp:txXfrm>
    </dsp:sp>
    <dsp:sp modelId="{A1B39659-EDDE-4586-836A-AE1AD6D3AEB5}">
      <dsp:nvSpPr>
        <dsp:cNvPr id="0" name=""/>
        <dsp:cNvSpPr/>
      </dsp:nvSpPr>
      <dsp:spPr>
        <a:xfrm rot="10800000">
          <a:off x="0" y="1879547"/>
          <a:ext cx="10927079" cy="1897167"/>
        </a:xfrm>
        <a:prstGeom prst="upArrowCallou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This period is characterized by </a:t>
          </a:r>
          <a:r>
            <a:rPr lang="en-US" sz="2100" b="1" kern="1200" dirty="0"/>
            <a:t>profound changes in diet and lifestyles </a:t>
          </a:r>
          <a:r>
            <a:rPr lang="en-US" sz="2100" kern="1200" dirty="0" smtClean="0"/>
            <a:t>that contributed </a:t>
          </a:r>
          <a:r>
            <a:rPr lang="en-US" sz="2100" kern="1200" dirty="0"/>
            <a:t>to an epidemic of non-communicable </a:t>
          </a:r>
          <a:r>
            <a:rPr lang="en-US" sz="2100" kern="1200" dirty="0" smtClean="0"/>
            <a:t>diseases NCDs. </a:t>
          </a:r>
          <a:endParaRPr lang="en-US" sz="2100" kern="1200" dirty="0"/>
        </a:p>
      </dsp:txBody>
      <dsp:txXfrm rot="10800000">
        <a:off x="0" y="1879547"/>
        <a:ext cx="10927079" cy="1232722"/>
      </dsp:txXfrm>
    </dsp:sp>
    <dsp:sp modelId="{2CEC67A5-5FF7-4DF1-A8F6-279C46272D7A}">
      <dsp:nvSpPr>
        <dsp:cNvPr id="0" name=""/>
        <dsp:cNvSpPr/>
      </dsp:nvSpPr>
      <dsp:spPr>
        <a:xfrm rot="10800000">
          <a:off x="0" y="882"/>
          <a:ext cx="10927079" cy="1897167"/>
        </a:xfrm>
        <a:prstGeom prst="upArrowCallou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The second half of the 20th </a:t>
          </a:r>
          <a:r>
            <a:rPr lang="en-US" sz="2100" kern="1200" dirty="0"/>
            <a:t>century has witnessed </a:t>
          </a:r>
          <a:r>
            <a:rPr lang="en-US" sz="2100" b="1" kern="1200" dirty="0"/>
            <a:t>major shifts in the pattern of disease,</a:t>
          </a:r>
          <a:r>
            <a:rPr lang="en-US" sz="2100" kern="1200" dirty="0"/>
            <a:t> in addition to marked improvements in life </a:t>
          </a:r>
          <a:r>
            <a:rPr lang="en-US" sz="2100" kern="1200" dirty="0" smtClean="0"/>
            <a:t>expectancy.</a:t>
          </a:r>
          <a:endParaRPr lang="en-US" sz="2100" kern="1200" dirty="0"/>
        </a:p>
      </dsp:txBody>
      <dsp:txXfrm rot="10800000">
        <a:off x="0" y="882"/>
        <a:ext cx="10927079" cy="12327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C466C-4923-4E6C-8DF5-4FDAE2484AB5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A290C-B346-4B90-92C5-0BC1F21C52E2}">
      <dsp:nvSpPr>
        <dsp:cNvPr id="0" name=""/>
        <dsp:cNvSpPr/>
      </dsp:nvSpPr>
      <dsp:spPr>
        <a:xfrm>
          <a:off x="0" y="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rgbClr val="FF0000"/>
              </a:solidFill>
            </a:rPr>
            <a:t>Regular fish consumption </a:t>
          </a:r>
          <a:r>
            <a:rPr lang="en-US" sz="3200" b="1" kern="1200" dirty="0">
              <a:solidFill>
                <a:srgbClr val="FF0000"/>
              </a:solidFill>
            </a:rPr>
            <a:t>(1-2 servings per week) i</a:t>
          </a:r>
          <a:r>
            <a:rPr lang="en-US" sz="3200" kern="1200" dirty="0">
              <a:solidFill>
                <a:srgbClr val="FF0000"/>
              </a:solidFill>
            </a:rPr>
            <a:t>s protective </a:t>
          </a:r>
          <a:r>
            <a:rPr lang="en-US" sz="3200" kern="1200" dirty="0"/>
            <a:t>against coronary heart disease and </a:t>
          </a:r>
          <a:r>
            <a:rPr lang="en-US" sz="3200" kern="1200" dirty="0" err="1"/>
            <a:t>ischaemic</a:t>
          </a:r>
          <a:r>
            <a:rPr lang="en-US" sz="3200" kern="1200" dirty="0"/>
            <a:t> stroke and is recommended. </a:t>
          </a:r>
        </a:p>
      </dsp:txBody>
      <dsp:txXfrm>
        <a:off x="0" y="0"/>
        <a:ext cx="6492875" cy="2552700"/>
      </dsp:txXfrm>
    </dsp:sp>
    <dsp:sp modelId="{D2F700E9-E3FD-4092-8552-4FC234EEF623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9F4B3-821A-490A-9301-A1B4BDCD0104}">
      <dsp:nvSpPr>
        <dsp:cNvPr id="0" name=""/>
        <dsp:cNvSpPr/>
      </dsp:nvSpPr>
      <dsp:spPr>
        <a:xfrm>
          <a:off x="0" y="255270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People who are </a:t>
          </a:r>
          <a:r>
            <a:rPr lang="en-US" sz="3200" b="1" kern="1200"/>
            <a:t>vegetarians </a:t>
          </a:r>
          <a:r>
            <a:rPr lang="en-US" sz="3200" kern="1200"/>
            <a:t>are recommended to ensure adequate intake of </a:t>
          </a:r>
          <a:r>
            <a:rPr lang="en-US" sz="3200" b="1" kern="1200"/>
            <a:t>plant sources of œ-linolenic acid.</a:t>
          </a:r>
          <a:endParaRPr lang="en-US" sz="3200" kern="1200"/>
        </a:p>
      </dsp:txBody>
      <dsp:txXfrm>
        <a:off x="0" y="2552700"/>
        <a:ext cx="6492875" cy="25527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05B09-5704-4675-941F-092322562727}">
      <dsp:nvSpPr>
        <dsp:cNvPr id="0" name=""/>
        <dsp:cNvSpPr/>
      </dsp:nvSpPr>
      <dsp:spPr>
        <a:xfrm>
          <a:off x="0" y="551099"/>
          <a:ext cx="6492875" cy="1272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The high consumption of </a:t>
          </a:r>
          <a:r>
            <a:rPr lang="en-US" sz="3200" b="1" kern="1200" dirty="0">
              <a:solidFill>
                <a:schemeClr val="tx1"/>
              </a:solidFill>
            </a:rPr>
            <a:t>saturated fats, salt and refined carbohydrates</a:t>
          </a:r>
          <a:r>
            <a:rPr lang="en-US" sz="3200" kern="1200" dirty="0"/>
            <a:t>,  </a:t>
          </a:r>
        </a:p>
      </dsp:txBody>
      <dsp:txXfrm>
        <a:off x="62141" y="613240"/>
        <a:ext cx="6368593" cy="1148678"/>
      </dsp:txXfrm>
    </dsp:sp>
    <dsp:sp modelId="{753A28E0-92FE-4483-95E4-249ADCD8385A}">
      <dsp:nvSpPr>
        <dsp:cNvPr id="0" name=""/>
        <dsp:cNvSpPr/>
      </dsp:nvSpPr>
      <dsp:spPr>
        <a:xfrm>
          <a:off x="0" y="1916220"/>
          <a:ext cx="6492875" cy="127296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Low consumption of fruits and vegetables</a:t>
          </a:r>
          <a:r>
            <a:rPr lang="en-US" sz="3200" kern="1200" dirty="0">
              <a:solidFill>
                <a:schemeClr val="tx1"/>
              </a:solidFill>
            </a:rPr>
            <a:t>.</a:t>
          </a:r>
        </a:p>
      </dsp:txBody>
      <dsp:txXfrm>
        <a:off x="62141" y="1978361"/>
        <a:ext cx="6368593" cy="1148678"/>
      </dsp:txXfrm>
    </dsp:sp>
    <dsp:sp modelId="{719CFE11-F2F2-47CF-99BC-C5CF9905ADAB}">
      <dsp:nvSpPr>
        <dsp:cNvPr id="0" name=""/>
        <dsp:cNvSpPr/>
      </dsp:nvSpPr>
      <dsp:spPr>
        <a:xfrm>
          <a:off x="0" y="3281340"/>
          <a:ext cx="6492875" cy="127296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These tend to cluster together.</a:t>
          </a:r>
        </a:p>
      </dsp:txBody>
      <dsp:txXfrm>
        <a:off x="62141" y="3343481"/>
        <a:ext cx="6368593" cy="1148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BCCF1-1C0C-4BBA-87D8-54E13BF8356D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6375E-1ACB-4BB8-B7D9-2EB4212187D9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0F498-03B7-45AB-B196-2B6EC23E2792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Cardiovascular disease (CVD) remains the leading cause of morbidity and mortality worldwide, accounting for approximately one third of all deaths .</a:t>
          </a:r>
        </a:p>
      </dsp:txBody>
      <dsp:txXfrm>
        <a:off x="1435590" y="531"/>
        <a:ext cx="9080009" cy="1242935"/>
      </dsp:txXfrm>
    </dsp:sp>
    <dsp:sp modelId="{C607BF7E-57D6-45B4-B978-36858DDF9DC0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8CD19-AAAE-4016-95EF-93C6B29FEF54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C0FC1-981A-44FF-817B-B378287134B0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Poor diet is one of the major risk factors for CVD, with approximately </a:t>
          </a:r>
          <a:r>
            <a:rPr lang="en-GB" sz="2300" b="1" kern="1200" dirty="0" smtClean="0">
              <a:solidFill>
                <a:srgbClr val="FF0000"/>
              </a:solidFill>
            </a:rPr>
            <a:t>72% of CVD deaths attributable to this risk factor</a:t>
          </a:r>
          <a:r>
            <a:rPr lang="en-GB" sz="2300" b="1" kern="1200" dirty="0" smtClean="0"/>
            <a:t>. </a:t>
          </a:r>
          <a:endParaRPr lang="en-US" sz="2300" kern="1200" dirty="0"/>
        </a:p>
      </dsp:txBody>
      <dsp:txXfrm>
        <a:off x="1435590" y="1554201"/>
        <a:ext cx="9080009" cy="1242935"/>
      </dsp:txXfrm>
    </dsp:sp>
    <dsp:sp modelId="{EFE8BDB8-CFD0-4F6D-8196-344C222C085F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70FCE-F88A-4F2F-9839-9A210B8CC634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CC08E-5B51-4E75-9C6E-B4374E689E91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/>
            <a:t>Healthy dietary patterns and lifestyles are effective for the prevention of CVD. </a:t>
          </a:r>
          <a:endParaRPr lang="en-US" sz="2300" kern="1200" dirty="0"/>
        </a:p>
      </dsp:txBody>
      <dsp:txXfrm>
        <a:off x="1435590" y="3107870"/>
        <a:ext cx="9080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DE0D4-C51B-415A-980F-D2851A13EF3C}">
      <dsp:nvSpPr>
        <dsp:cNvPr id="0" name=""/>
        <dsp:cNvSpPr/>
      </dsp:nvSpPr>
      <dsp:spPr>
        <a:xfrm>
          <a:off x="1235" y="120412"/>
          <a:ext cx="4817566" cy="28905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500" kern="1200"/>
            <a:t>• Macronutrients :</a:t>
          </a:r>
          <a:endParaRPr lang="en-US" sz="4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500" kern="1200"/>
            <a:t>Carbohydrates 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500" kern="1200"/>
            <a:t>Proteins 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500" kern="1200"/>
            <a:t>Fats </a:t>
          </a:r>
          <a:endParaRPr lang="en-US" sz="3500" kern="1200"/>
        </a:p>
      </dsp:txBody>
      <dsp:txXfrm>
        <a:off x="1235" y="120412"/>
        <a:ext cx="4817566" cy="2890539"/>
      </dsp:txXfrm>
    </dsp:sp>
    <dsp:sp modelId="{AA6164DE-59D7-4CE3-8173-027900212353}">
      <dsp:nvSpPr>
        <dsp:cNvPr id="0" name=""/>
        <dsp:cNvSpPr/>
      </dsp:nvSpPr>
      <dsp:spPr>
        <a:xfrm>
          <a:off x="5300558" y="120412"/>
          <a:ext cx="4817566" cy="2890539"/>
        </a:xfrm>
        <a:prstGeom prst="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500" kern="1200"/>
            <a:t>• Micronutrients </a:t>
          </a:r>
          <a:endParaRPr lang="en-US" sz="4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500" kern="1200"/>
            <a:t>Vitamins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500" kern="1200"/>
            <a:t>Minerals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500" kern="1200"/>
            <a:t>Water</a:t>
          </a:r>
          <a:endParaRPr lang="en-US" sz="3500" kern="1200"/>
        </a:p>
      </dsp:txBody>
      <dsp:txXfrm>
        <a:off x="5300558" y="120412"/>
        <a:ext cx="4817566" cy="28905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094C5-8898-41F8-89B8-E03D640FF2D4}">
      <dsp:nvSpPr>
        <dsp:cNvPr id="0" name=""/>
        <dsp:cNvSpPr/>
      </dsp:nvSpPr>
      <dsp:spPr>
        <a:xfrm>
          <a:off x="0" y="2669"/>
          <a:ext cx="671268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96C8-B575-455A-80F2-09AFDA2F8424}">
      <dsp:nvSpPr>
        <dsp:cNvPr id="0" name=""/>
        <dsp:cNvSpPr/>
      </dsp:nvSpPr>
      <dsp:spPr>
        <a:xfrm>
          <a:off x="0" y="0"/>
          <a:ext cx="6712685" cy="1521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/>
            <a:t>The </a:t>
          </a:r>
          <a:r>
            <a:rPr lang="en-GB" sz="1700" b="1" u="sng" kern="1200" dirty="0"/>
            <a:t>types and quantity </a:t>
          </a:r>
          <a:r>
            <a:rPr lang="en-GB" sz="1700" b="1" kern="1200" dirty="0"/>
            <a:t>of carbohydrate consumed are important determinants of </a:t>
          </a:r>
          <a:r>
            <a:rPr lang="en-GB" sz="1700" b="1" kern="1200" dirty="0" smtClean="0"/>
            <a:t>CHD health </a:t>
          </a:r>
          <a:r>
            <a:rPr lang="en-GB" sz="1700" b="1" kern="1200" dirty="0"/>
            <a:t>effects.</a:t>
          </a:r>
          <a:endParaRPr lang="en-US" sz="1700" kern="1200" dirty="0"/>
        </a:p>
      </dsp:txBody>
      <dsp:txXfrm>
        <a:off x="0" y="0"/>
        <a:ext cx="6712685" cy="1521758"/>
      </dsp:txXfrm>
    </dsp:sp>
    <dsp:sp modelId="{EEDACFE4-9B1B-4907-BC90-486EC4E9C32B}">
      <dsp:nvSpPr>
        <dsp:cNvPr id="0" name=""/>
        <dsp:cNvSpPr/>
      </dsp:nvSpPr>
      <dsp:spPr>
        <a:xfrm>
          <a:off x="0" y="1524427"/>
          <a:ext cx="671268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CF660-DC6B-48DB-BA1B-444EA99723DE}">
      <dsp:nvSpPr>
        <dsp:cNvPr id="0" name=""/>
        <dsp:cNvSpPr/>
      </dsp:nvSpPr>
      <dsp:spPr>
        <a:xfrm>
          <a:off x="0" y="1524427"/>
          <a:ext cx="6712685" cy="2232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/>
            <a:t>- Simple </a:t>
          </a:r>
          <a:r>
            <a:rPr lang="en-GB" sz="1700" b="1" kern="1200" dirty="0"/>
            <a:t>(e.g., glucose, fructose, </a:t>
          </a:r>
          <a:r>
            <a:rPr lang="en-GB" sz="1700" b="1" kern="1200" dirty="0" err="1"/>
            <a:t>galactose</a:t>
          </a:r>
          <a:r>
            <a:rPr lang="en-GB" sz="1700" b="1" kern="1200" dirty="0"/>
            <a:t>, sucrose, lactose, lactulose) </a:t>
          </a:r>
          <a:endParaRPr lang="en-GB" sz="1700" b="1" kern="1200" dirty="0" smtClean="0"/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/>
            <a:t>- Complex </a:t>
          </a:r>
          <a:r>
            <a:rPr lang="en-GB" sz="1700" b="1" kern="1200" dirty="0"/>
            <a:t>(e.g., starch, cellulose, hemicellulose, glycogen).</a:t>
          </a:r>
          <a:endParaRPr lang="en-US" sz="1700" kern="1200" dirty="0"/>
        </a:p>
      </dsp:txBody>
      <dsp:txXfrm>
        <a:off x="0" y="1524427"/>
        <a:ext cx="6712685" cy="2232135"/>
      </dsp:txXfrm>
    </dsp:sp>
    <dsp:sp modelId="{B6995BE2-18F2-4392-BF03-7966BD3ECC23}">
      <dsp:nvSpPr>
        <dsp:cNvPr id="0" name=""/>
        <dsp:cNvSpPr/>
      </dsp:nvSpPr>
      <dsp:spPr>
        <a:xfrm>
          <a:off x="0" y="3756562"/>
          <a:ext cx="671268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0BA64-A0DD-4F35-859C-63836391C740}">
      <dsp:nvSpPr>
        <dsp:cNvPr id="0" name=""/>
        <dsp:cNvSpPr/>
      </dsp:nvSpPr>
      <dsp:spPr>
        <a:xfrm>
          <a:off x="0" y="3756562"/>
          <a:ext cx="6712685" cy="2232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/>
            <a:t>Specific factors that determine </a:t>
          </a:r>
          <a:r>
            <a:rPr lang="en-GB" sz="1700" b="1" kern="1200" dirty="0" smtClean="0"/>
            <a:t>the health </a:t>
          </a:r>
          <a:r>
            <a:rPr lang="en-GB" sz="1700" b="1" kern="1200" dirty="0"/>
            <a:t>effects of high-carbohydrate foods </a:t>
          </a:r>
          <a:r>
            <a:rPr lang="en-GB" sz="1700" b="1" kern="1200" dirty="0" smtClean="0"/>
            <a:t>include: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/>
            <a:t>- </a:t>
          </a:r>
          <a:r>
            <a:rPr lang="en-GB" sz="1700" b="1" kern="1200" dirty="0"/>
            <a:t>dietary </a:t>
          </a:r>
          <a:r>
            <a:rPr lang="en-GB" sz="1700" b="1" kern="1200" dirty="0" err="1"/>
            <a:t>fiber</a:t>
          </a:r>
          <a:r>
            <a:rPr lang="en-GB" sz="1700" b="1" kern="1200" dirty="0"/>
            <a:t> content, </a:t>
          </a:r>
          <a:r>
            <a:rPr lang="en-GB" sz="1700" b="1" kern="1200" dirty="0" err="1" smtClean="0"/>
            <a:t>glycemic</a:t>
          </a:r>
          <a:r>
            <a:rPr lang="en-GB" sz="1700" b="1" kern="1200" dirty="0" smtClean="0"/>
            <a:t> </a:t>
          </a:r>
          <a:r>
            <a:rPr lang="en-GB" sz="1700" b="1" kern="1200" dirty="0"/>
            <a:t>index (GI) </a:t>
          </a:r>
          <a:r>
            <a:rPr lang="en-GB" sz="1700" b="1" kern="1200" dirty="0" smtClean="0"/>
            <a:t>and </a:t>
          </a:r>
          <a:r>
            <a:rPr lang="en-GB" sz="1700" b="1" kern="1200" dirty="0" err="1"/>
            <a:t>glycemic</a:t>
          </a:r>
          <a:r>
            <a:rPr lang="en-GB" sz="1700" b="1" kern="1200" dirty="0"/>
            <a:t> load (GL), and the extent of processing (i.e., refined grains versus whole grains</a:t>
          </a:r>
          <a:r>
            <a:rPr lang="en-GB" sz="1700" b="1" kern="1200" dirty="0" smtClean="0"/>
            <a:t>).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0" i="0" kern="1200" dirty="0" smtClean="0"/>
            <a:t>A </a:t>
          </a:r>
          <a:r>
            <a:rPr lang="en-GB" sz="1700" b="0" i="0" kern="1200" dirty="0" err="1" smtClean="0"/>
            <a:t>glycemic</a:t>
          </a:r>
          <a:r>
            <a:rPr lang="en-GB" sz="1700" b="0" i="0" kern="1200" dirty="0" smtClean="0"/>
            <a:t> load of 20 or more is high, 11-19 is medium, and &lt;=10 is low.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0" i="0" kern="1200" dirty="0" smtClean="0"/>
            <a:t>For good health, choose foods that have a low or medium </a:t>
          </a:r>
          <a:r>
            <a:rPr lang="en-GB" sz="1700" b="0" i="0" kern="1200" dirty="0" err="1" smtClean="0"/>
            <a:t>glycemic</a:t>
          </a:r>
          <a:r>
            <a:rPr lang="en-GB" sz="1700" b="0" i="0" kern="1200" dirty="0" smtClean="0"/>
            <a:t> load, and limit foods that have a high </a:t>
          </a:r>
          <a:r>
            <a:rPr lang="en-GB" sz="1700" b="0" i="0" kern="1200" dirty="0" err="1" smtClean="0"/>
            <a:t>glycemic</a:t>
          </a:r>
          <a:r>
            <a:rPr lang="en-GB" sz="1700" b="0" i="0" kern="1200" dirty="0" smtClean="0"/>
            <a:t> load</a:t>
          </a:r>
          <a:endParaRPr lang="en-US" sz="1700" kern="1200" dirty="0"/>
        </a:p>
      </dsp:txBody>
      <dsp:txXfrm>
        <a:off x="0" y="3756562"/>
        <a:ext cx="6712685" cy="22321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CCD27-1BF5-45E1-9FEA-227B79647795}">
      <dsp:nvSpPr>
        <dsp:cNvPr id="0" name=""/>
        <dsp:cNvSpPr/>
      </dsp:nvSpPr>
      <dsp:spPr>
        <a:xfrm>
          <a:off x="0" y="0"/>
          <a:ext cx="5536563" cy="17656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FFFF00"/>
              </a:solidFill>
            </a:rPr>
            <a:t>Partial hydrogenation</a:t>
          </a:r>
          <a:r>
            <a:rPr lang="en-US" sz="2300" kern="1200" dirty="0"/>
            <a:t>, the process used to increase shelf-life of polyunsaturated fatty acids (PUFAs): </a:t>
          </a:r>
        </a:p>
      </dsp:txBody>
      <dsp:txXfrm>
        <a:off x="51713" y="51713"/>
        <a:ext cx="3631314" cy="1662201"/>
      </dsp:txXfrm>
    </dsp:sp>
    <dsp:sp modelId="{0A260504-3C84-4535-9E76-63930D67BE6C}">
      <dsp:nvSpPr>
        <dsp:cNvPr id="0" name=""/>
        <dsp:cNvSpPr/>
      </dsp:nvSpPr>
      <dsp:spPr>
        <a:xfrm>
          <a:off x="488520" y="2059899"/>
          <a:ext cx="5536563" cy="1765627"/>
        </a:xfrm>
        <a:prstGeom prst="roundRect">
          <a:avLst>
            <a:gd name="adj" fmla="val 10000"/>
          </a:avLst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creates trans fatty acids (geometrical isomers that adapt a saturated fatty acid-like configuration</a:t>
          </a:r>
          <a:r>
            <a:rPr lang="en-US" sz="2300" kern="1200" dirty="0" smtClean="0"/>
            <a:t>.)</a:t>
          </a:r>
          <a:endParaRPr lang="en-US" sz="2300" kern="1200" dirty="0"/>
        </a:p>
      </dsp:txBody>
      <dsp:txXfrm>
        <a:off x="540233" y="2111612"/>
        <a:ext cx="3796959" cy="1662201"/>
      </dsp:txXfrm>
    </dsp:sp>
    <dsp:sp modelId="{729EA536-C742-4A55-8BD7-107E4236B30D}">
      <dsp:nvSpPr>
        <dsp:cNvPr id="0" name=""/>
        <dsp:cNvSpPr/>
      </dsp:nvSpPr>
      <dsp:spPr>
        <a:xfrm>
          <a:off x="977040" y="4119798"/>
          <a:ext cx="5536563" cy="1765627"/>
        </a:xfrm>
        <a:prstGeom prst="roundRect">
          <a:avLst>
            <a:gd name="adj" fmla="val 10000"/>
          </a:avLst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removes the critical double bonds in essential fatty acids necessary for the action. </a:t>
          </a:r>
        </a:p>
      </dsp:txBody>
      <dsp:txXfrm>
        <a:off x="1028753" y="4171511"/>
        <a:ext cx="3796959" cy="1662201"/>
      </dsp:txXfrm>
    </dsp:sp>
    <dsp:sp modelId="{9A6261B4-48FB-4CF9-B33E-4489E7F3A12C}">
      <dsp:nvSpPr>
        <dsp:cNvPr id="0" name=""/>
        <dsp:cNvSpPr/>
      </dsp:nvSpPr>
      <dsp:spPr>
        <a:xfrm>
          <a:off x="4388905" y="1338934"/>
          <a:ext cx="1147658" cy="1147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647128" y="1338934"/>
        <a:ext cx="631212" cy="863613"/>
      </dsp:txXfrm>
    </dsp:sp>
    <dsp:sp modelId="{C66EF767-DB3E-4AB9-BD93-F84E4E9791CB}">
      <dsp:nvSpPr>
        <dsp:cNvPr id="0" name=""/>
        <dsp:cNvSpPr/>
      </dsp:nvSpPr>
      <dsp:spPr>
        <a:xfrm>
          <a:off x="4877425" y="3387062"/>
          <a:ext cx="1147658" cy="1147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605351"/>
            <a:satOff val="4796"/>
            <a:lumOff val="21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135648" y="3387062"/>
        <a:ext cx="631212" cy="8636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8871A-4DE4-4CEA-A4AF-6D9D7C3E66D1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246E8-DD36-4D6A-9154-8CC65979E0F7}">
      <dsp:nvSpPr>
        <dsp:cNvPr id="0" name=""/>
        <dsp:cNvSpPr/>
      </dsp:nvSpPr>
      <dsp:spPr>
        <a:xfrm>
          <a:off x="0" y="0"/>
          <a:ext cx="6492875" cy="2789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/>
            <a:t>The most effective replacement for saturated fatty acids </a:t>
          </a:r>
          <a:r>
            <a:rPr lang="en-US" sz="3400" kern="1200"/>
            <a:t>in terms of coronary heart disease outcome are </a:t>
          </a:r>
          <a:r>
            <a:rPr lang="en-US" sz="3400" b="1" kern="1200"/>
            <a:t>polyunsaturated fatty acids, </a:t>
          </a:r>
          <a:r>
            <a:rPr lang="en-US" sz="3400" kern="1200"/>
            <a:t>especially </a:t>
          </a:r>
          <a:r>
            <a:rPr lang="en-US" sz="3400" b="1" kern="1200"/>
            <a:t>linoleic acid. </a:t>
          </a:r>
          <a:endParaRPr lang="en-US" sz="3400" kern="1200"/>
        </a:p>
      </dsp:txBody>
      <dsp:txXfrm>
        <a:off x="0" y="0"/>
        <a:ext cx="6492875" cy="2789260"/>
      </dsp:txXfrm>
    </dsp:sp>
    <dsp:sp modelId="{75127968-41BF-4A79-B397-8783E7ABEDD3}">
      <dsp:nvSpPr>
        <dsp:cNvPr id="0" name=""/>
        <dsp:cNvSpPr/>
      </dsp:nvSpPr>
      <dsp:spPr>
        <a:xfrm>
          <a:off x="0" y="2789260"/>
          <a:ext cx="649287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CA302-5D16-4A84-A6F9-F4226E3B7C63}">
      <dsp:nvSpPr>
        <dsp:cNvPr id="0" name=""/>
        <dsp:cNvSpPr/>
      </dsp:nvSpPr>
      <dsp:spPr>
        <a:xfrm>
          <a:off x="0" y="2789260"/>
          <a:ext cx="6492875" cy="2789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/>
            <a:t>Replacement </a:t>
          </a:r>
          <a:r>
            <a:rPr lang="en-US" sz="3400" b="1" kern="1200" dirty="0"/>
            <a:t>of saturated and trans fatty acids by polyunsaturated vegetable oils lowered coronary heart disease risk</a:t>
          </a:r>
          <a:endParaRPr lang="en-US" sz="3400" kern="1200" dirty="0"/>
        </a:p>
      </dsp:txBody>
      <dsp:txXfrm>
        <a:off x="0" y="2789260"/>
        <a:ext cx="6492875" cy="27892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4A301-9BBD-4C35-9686-AB2712B8AFB5}">
      <dsp:nvSpPr>
        <dsp:cNvPr id="0" name=""/>
        <dsp:cNvSpPr/>
      </dsp:nvSpPr>
      <dsp:spPr>
        <a:xfrm>
          <a:off x="0" y="999088"/>
          <a:ext cx="6513603" cy="18444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E37D4-B7B0-47AD-84C7-81BA8CE348ED}">
      <dsp:nvSpPr>
        <dsp:cNvPr id="0" name=""/>
        <dsp:cNvSpPr/>
      </dsp:nvSpPr>
      <dsp:spPr>
        <a:xfrm>
          <a:off x="557952" y="1414095"/>
          <a:ext cx="1014459" cy="10144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7E6FC-9134-460F-922A-FC6A0C36488D}">
      <dsp:nvSpPr>
        <dsp:cNvPr id="0" name=""/>
        <dsp:cNvSpPr/>
      </dsp:nvSpPr>
      <dsp:spPr>
        <a:xfrm>
          <a:off x="2130365" y="999088"/>
          <a:ext cx="4383238" cy="184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207" tIns="195207" rIns="195207" bIns="195207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Diets should provide a </a:t>
          </a:r>
          <a:r>
            <a:rPr lang="en-US" sz="2100" b="1" kern="1200" dirty="0"/>
            <a:t>very low intake of trans fatty acids </a:t>
          </a:r>
          <a:r>
            <a:rPr lang="en-US" sz="2100" kern="1200" dirty="0"/>
            <a:t>(hydrogenated oils and fats) or better </a:t>
          </a:r>
          <a:r>
            <a:rPr lang="en-US" sz="2100" b="1" kern="1200" dirty="0"/>
            <a:t>avoiding their use </a:t>
          </a:r>
          <a:r>
            <a:rPr lang="en-US" sz="2100" kern="1200" dirty="0"/>
            <a:t>in cooking.</a:t>
          </a:r>
        </a:p>
      </dsp:txBody>
      <dsp:txXfrm>
        <a:off x="2130365" y="999088"/>
        <a:ext cx="4383238" cy="1844472"/>
      </dsp:txXfrm>
    </dsp:sp>
    <dsp:sp modelId="{F2A76C78-8A33-4432-B077-965C07DCA8E7}">
      <dsp:nvSpPr>
        <dsp:cNvPr id="0" name=""/>
        <dsp:cNvSpPr/>
      </dsp:nvSpPr>
      <dsp:spPr>
        <a:xfrm>
          <a:off x="0" y="3304678"/>
          <a:ext cx="6513603" cy="18444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DF8B8-4F04-44BD-AE0C-AED4F978EAE6}">
      <dsp:nvSpPr>
        <dsp:cNvPr id="0" name=""/>
        <dsp:cNvSpPr/>
      </dsp:nvSpPr>
      <dsp:spPr>
        <a:xfrm>
          <a:off x="557952" y="3719685"/>
          <a:ext cx="1014459" cy="101445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C7517-08D8-40B0-AC0B-9B987CBB5246}">
      <dsp:nvSpPr>
        <dsp:cNvPr id="0" name=""/>
        <dsp:cNvSpPr/>
      </dsp:nvSpPr>
      <dsp:spPr>
        <a:xfrm>
          <a:off x="2130365" y="3304678"/>
          <a:ext cx="4383238" cy="184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207" tIns="195207" rIns="195207" bIns="195207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/>
            <a:t>Limiting the intake of fat from dairy and meat sources</a:t>
          </a:r>
          <a:r>
            <a:rPr lang="en-US" sz="2100" kern="1200"/>
            <a:t>.</a:t>
          </a:r>
        </a:p>
      </dsp:txBody>
      <dsp:txXfrm>
        <a:off x="2130365" y="3304678"/>
        <a:ext cx="4383238" cy="18444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6BC7C-DF5F-438C-BB97-68A3265BB0A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0287C-35D2-4C14-8325-3A2AF4934FA8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0E649-515D-4165-925B-4763D176F82A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Using </a:t>
          </a:r>
          <a:r>
            <a:rPr lang="en-US" sz="2400" b="1" kern="1200" dirty="0"/>
            <a:t>appropriate edible vegetable oils in </a:t>
          </a:r>
          <a:r>
            <a:rPr lang="en-US" sz="2400" kern="1200" dirty="0"/>
            <a:t>small amounts,  </a:t>
          </a:r>
        </a:p>
      </dsp:txBody>
      <dsp:txXfrm>
        <a:off x="1941716" y="718"/>
        <a:ext cx="4571887" cy="1681139"/>
      </dsp:txXfrm>
    </dsp:sp>
    <dsp:sp modelId="{1C6D133B-34C2-4C02-94D2-F8FDE13AC77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08EE4-289A-44AE-A15F-5061730C345B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50F7F-1075-4938-82EB-790C43E00B36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Ensuring </a:t>
          </a:r>
          <a:r>
            <a:rPr lang="en-US" sz="2400" kern="1200" dirty="0"/>
            <a:t>a </a:t>
          </a:r>
          <a:r>
            <a:rPr lang="en-US" sz="2400" b="1" kern="1200" dirty="0"/>
            <a:t>regular intake of fish </a:t>
          </a:r>
          <a:r>
            <a:rPr lang="en-US" sz="2400" kern="1200" dirty="0"/>
            <a:t>(one to two times per week) </a:t>
          </a:r>
          <a:r>
            <a:rPr lang="en-US" sz="2400" b="1" kern="1200" dirty="0"/>
            <a:t>or plant sources of a-</a:t>
          </a:r>
          <a:r>
            <a:rPr lang="en-US" sz="2400" b="1" kern="1200" dirty="0" err="1"/>
            <a:t>linolenic</a:t>
          </a:r>
          <a:r>
            <a:rPr lang="en-US" sz="2400" b="1" kern="1200" dirty="0"/>
            <a:t> acid. </a:t>
          </a:r>
          <a:endParaRPr lang="en-US" sz="2400" kern="1200" dirty="0"/>
        </a:p>
      </dsp:txBody>
      <dsp:txXfrm>
        <a:off x="1941716" y="2102143"/>
        <a:ext cx="4571887" cy="1681139"/>
      </dsp:txXfrm>
    </dsp:sp>
    <dsp:sp modelId="{BB77B01B-4C80-4CE6-9335-5F47FBE3C3A8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06658-66C8-435A-9796-51D1F5F8BCBA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07A1E-7A5C-4928-87EC-AB5246826DE3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Preference should be given to </a:t>
          </a:r>
          <a:r>
            <a:rPr lang="en-US" sz="2400" b="1" kern="1200" dirty="0"/>
            <a:t>food preparation </a:t>
          </a:r>
          <a:r>
            <a:rPr lang="en-US" sz="2400" kern="1200" dirty="0" smtClean="0"/>
            <a:t>that use </a:t>
          </a:r>
          <a:r>
            <a:rPr lang="en-US" sz="2400" b="1" kern="1200" dirty="0" smtClean="0"/>
            <a:t>non-frying </a:t>
          </a:r>
          <a:r>
            <a:rPr lang="en-US" sz="2400" b="1" kern="1200" dirty="0"/>
            <a:t>methods</a:t>
          </a:r>
          <a:r>
            <a:rPr lang="en-US" sz="2400" kern="1200" dirty="0"/>
            <a:t>.</a:t>
          </a:r>
        </a:p>
      </dsp:txBody>
      <dsp:txXfrm>
        <a:off x="1941716" y="4203567"/>
        <a:ext cx="4571887" cy="16811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41763-F815-4A9B-AA5C-136983EF27A4}">
      <dsp:nvSpPr>
        <dsp:cNvPr id="0" name=""/>
        <dsp:cNvSpPr/>
      </dsp:nvSpPr>
      <dsp:spPr>
        <a:xfrm>
          <a:off x="0" y="629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319C8-4E9C-4151-9D6C-3C7188351792}">
      <dsp:nvSpPr>
        <dsp:cNvPr id="0" name=""/>
        <dsp:cNvSpPr/>
      </dsp:nvSpPr>
      <dsp:spPr>
        <a:xfrm>
          <a:off x="0" y="629"/>
          <a:ext cx="6492875" cy="1332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0" y="629"/>
        <a:ext cx="6492875" cy="1332558"/>
      </dsp:txXfrm>
    </dsp:sp>
    <dsp:sp modelId="{18763DF3-25C2-4025-A881-DF055F10BFF2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81217-CA81-4BD7-AFA9-48EB28BFF3E0}">
      <dsp:nvSpPr>
        <dsp:cNvPr id="0" name=""/>
        <dsp:cNvSpPr/>
      </dsp:nvSpPr>
      <dsp:spPr>
        <a:xfrm>
          <a:off x="0" y="1333187"/>
          <a:ext cx="6486534" cy="2830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/>
            <a:t>Fibre</a:t>
          </a:r>
          <a:r>
            <a:rPr lang="en-US" sz="3600" kern="1200" dirty="0"/>
            <a:t> is protective against coronary heart disease and has also been used in diets to lower blood pressure. </a:t>
          </a:r>
        </a:p>
      </dsp:txBody>
      <dsp:txXfrm>
        <a:off x="0" y="1333187"/>
        <a:ext cx="6486534" cy="2830260"/>
      </dsp:txXfrm>
    </dsp:sp>
    <dsp:sp modelId="{AA196C8E-FFDD-4578-BDB7-90F57F16958C}">
      <dsp:nvSpPr>
        <dsp:cNvPr id="0" name=""/>
        <dsp:cNvSpPr/>
      </dsp:nvSpPr>
      <dsp:spPr>
        <a:xfrm>
          <a:off x="0" y="4163448"/>
          <a:ext cx="649287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4B0C1-E7A2-4457-8832-6AF883F1B4C6}">
      <dsp:nvSpPr>
        <dsp:cNvPr id="0" name=""/>
        <dsp:cNvSpPr/>
      </dsp:nvSpPr>
      <dsp:spPr>
        <a:xfrm>
          <a:off x="0" y="4163448"/>
          <a:ext cx="6492875" cy="1332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Adequate intake may be achieved through </a:t>
          </a:r>
          <a:r>
            <a:rPr lang="en-US" sz="2400" b="1" kern="1200" dirty="0"/>
            <a:t>fruits, vegetables and whole grain cereals</a:t>
          </a:r>
          <a:r>
            <a:rPr lang="en-US" sz="2400" b="1" kern="1200" dirty="0" smtClean="0"/>
            <a:t>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30-45 g/day</a:t>
          </a:r>
          <a:endParaRPr lang="en-US" sz="2400" kern="1200" dirty="0"/>
        </a:p>
      </dsp:txBody>
      <dsp:txXfrm>
        <a:off x="0" y="4163448"/>
        <a:ext cx="6492875" cy="1332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7D735-BFFB-4A08-A015-19561983DB50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D8A42-52E9-4093-8A79-CB6AF46E3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33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xmlns="" id="{50DE547E-95D6-4530-948F-3E3DE5A70C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xmlns="" id="{82838F6E-85D6-47D2-804A-DF659F4D46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xmlns="" id="{B534F241-099A-44EA-9A95-E4084F1FD1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C6E87D8-5574-4260-B92E-7C94EF43B1E9}" type="slidenum">
              <a:rPr lang="ar-SA" altLang="en-US"/>
              <a:pPr algn="l">
                <a:spcBef>
                  <a:spcPct val="0"/>
                </a:spcBef>
              </a:pPr>
              <a:t>4</a:t>
            </a:fld>
            <a:endParaRPr lang="ar-EG" altLang="en-US"/>
          </a:p>
        </p:txBody>
      </p:sp>
    </p:spTree>
    <p:extLst>
      <p:ext uri="{BB962C8B-B14F-4D97-AF65-F5344CB8AC3E}">
        <p14:creationId xmlns:p14="http://schemas.microsoft.com/office/powerpoint/2010/main" val="340111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xmlns="" id="{A3225DC9-5062-4769-9439-580978E844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xmlns="" id="{E63D264B-D44E-47B0-9A36-120ED093FD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xmlns="" id="{1322FEF1-3F61-40CC-9D10-40FB0F33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2874BACD-1588-48B6-AB96-6986DD1BBA90}" type="slidenum">
              <a:rPr lang="ar-SA" altLang="en-US"/>
              <a:pPr algn="l">
                <a:spcBef>
                  <a:spcPct val="0"/>
                </a:spcBef>
              </a:pPr>
              <a:t>7</a:t>
            </a:fld>
            <a:endParaRPr lang="ar-EG" altLang="en-US"/>
          </a:p>
        </p:txBody>
      </p:sp>
    </p:spTree>
    <p:extLst>
      <p:ext uri="{BB962C8B-B14F-4D97-AF65-F5344CB8AC3E}">
        <p14:creationId xmlns:p14="http://schemas.microsoft.com/office/powerpoint/2010/main" val="69169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D8A42-52E9-4093-8A79-CB6AF46E334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93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C471DD-FB40-474E-883B-FB560B333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89B3A9-9892-462D-80EA-3D646BA54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F77535-3C45-49BF-9929-7C890680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8F7A4D-2201-44D6-B46E-8A90D384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BD082-EFB3-46C1-92F6-EF6D5C9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22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390B5-4D42-428B-80CE-CD56F8C3E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28A2ED-2E86-4BA0-BC11-8EBB52939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98E28F-1F1B-439F-BA2C-3AE68639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39A2EA-607F-4309-ABBC-59FC00D3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4C067F-9303-437B-8B6B-6EE5CEE9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99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9EB5C6-5AA8-46B7-B71A-141E8D9B5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2811B7-C25A-4F06-B3DB-844828A91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332E8-F5A7-4A7A-8264-0A27269DC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4C5BDE-F9F5-47F0-B1BA-97FE56B6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1D620F-D8A8-45C2-93AA-21C412D4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25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581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940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477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935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53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09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679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68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77F3CB-BE6F-42A1-85F0-C23FFEC95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BA30E6-9686-4181-8229-321695478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B50655-C7AA-419E-937C-957572767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118F1A-4538-4740-A1B0-5BD09137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93616A-35C4-4D6F-8949-66773434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74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572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467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989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127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5113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209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538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65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468A18-7667-4575-AADB-9DCE31D1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E5AB3C-FC05-4D8F-9121-8AE890750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884418-FBD4-4345-8B80-2E38B72B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B40F74-25C5-47F2-8B8A-789DF800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A54A89-55C3-4791-B193-E12167FF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30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7470E-8F01-462C-9647-6B3F1893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52A4F5-5EEC-43B5-9EDD-438A7BD47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EEC19E-D8FA-4533-B5E4-017D4E879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4399A0-DE19-48A4-8569-CC191B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7849BF-C581-4F40-A650-6EDD7BBA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006342-5BA4-4981-9496-8DB8CE2A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16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1DF6E-3093-4CFB-80AC-7623693A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1CC9FD-B5AD-414A-B2D3-F2AFF16E1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375ED6-482B-46BD-B540-46E521277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5AC454-2A4A-4BBF-B7A7-2FDAD6A57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7BB508D-6FB9-420B-90A4-4AF136B38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EB00F08-163F-43F8-A45C-DD3D75DB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BDB2B7-4286-47D6-A373-7C286B74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A6D0E2-878B-49AA-B589-9DAE8CE3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40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44ADD-A0C1-4BCD-9173-9024701D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EF77436-5BA0-46AD-91B9-9925F288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CFB284-1544-4C76-A6FA-0B5EAA82E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098433-BF36-4941-8607-DDFA81218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85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658717-945E-409D-A184-49A3F112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01C8551-02D6-4141-A583-DE43247D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208B40-EC0F-4A98-8F3F-D19F822F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1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AE45E-20F5-4993-9EEE-21E1F700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43580B-0F7B-4C5F-B95C-81BDCC6B7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1612EC-A747-4B41-9682-23AD4188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48876D-7398-481C-8F8B-177E39E43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CDB383-3C1A-40BE-A8AB-068C290D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9364D4-E987-4B2B-BC15-2FE4A8037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6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0D8F9-C546-45A7-862A-1B828363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D93BA6-68AF-42DE-9801-997234B7B9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2519F6-09E5-4B7F-B793-3C0467D0C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5CDFB7-81DE-48CA-ACB8-45DDE2EF0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3AC250-B26A-4D1D-9C22-06A61643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B01DAF-F0B9-42CC-A239-B7F79709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1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473BFC-8E86-475F-9E12-E09DC479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6AACD5-82E6-47A2-A266-489187A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538F0B-4B2E-4915-9D92-539906B8F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777A88-21C3-48CD-BF64-92CDCD9BB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474C41-098A-4BA6-8274-1E58C8586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73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F953-5FA6-47E7-A958-D6474C76010B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59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3F8534-4EE2-4031-ACA1-2B00443D6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60212"/>
          </a:xfrm>
        </p:spPr>
        <p:txBody>
          <a:bodyPr rtlCol="1" anchor="ctr">
            <a:normAutofit/>
          </a:bodyPr>
          <a:lstStyle/>
          <a:p>
            <a:pPr algn="l">
              <a:defRPr/>
            </a:pPr>
            <a:r>
              <a:rPr lang="en-US" sz="5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Diet, nutrition and Cardio Vascular Diseases</a:t>
            </a:r>
            <a:endParaRPr lang="ar-EG" sz="5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7ACDE7D5-3535-43B2-87E6-8A4440C40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idx="1"/>
          </p:nvPr>
        </p:nvSpPr>
        <p:spPr>
          <a:xfrm>
            <a:off x="142164" y="5240741"/>
            <a:ext cx="6367818" cy="12774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cs typeface="+mj-cs"/>
              </a:rPr>
              <a:t>Faculty </a:t>
            </a:r>
            <a:r>
              <a:rPr lang="en-US" sz="1800" dirty="0">
                <a:cs typeface="+mj-cs"/>
              </a:rPr>
              <a:t>of Medicine</a:t>
            </a:r>
          </a:p>
          <a:p>
            <a:pPr marL="0" indent="0">
              <a:buNone/>
            </a:pPr>
            <a:r>
              <a:rPr lang="en-US" sz="1800" dirty="0">
                <a:cs typeface="+mj-cs"/>
              </a:rPr>
              <a:t>Mutah University</a:t>
            </a:r>
          </a:p>
          <a:p>
            <a:pPr marL="0" indent="0">
              <a:buNone/>
            </a:pPr>
            <a:r>
              <a:rPr lang="en-GB" sz="1800" dirty="0">
                <a:cs typeface="+mj-cs"/>
              </a:rPr>
              <a:t>20</a:t>
            </a:r>
            <a:r>
              <a:rPr lang="ar-JO" sz="1800" dirty="0" smtClean="0">
                <a:cs typeface="+mj-cs"/>
              </a:rPr>
              <a:t>2</a:t>
            </a:r>
            <a:r>
              <a:rPr lang="en-GB" sz="1800" dirty="0" smtClean="0">
                <a:cs typeface="+mj-cs"/>
              </a:rPr>
              <a:t>1</a:t>
            </a:r>
            <a:endParaRPr lang="en-GB" sz="1800" dirty="0"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450D3B-C89B-4149-800A-3EDA2783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93075"/>
            <a:ext cx="648767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85165C-A0B3-45C4-AD5F-18C789A0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76" y="2053575"/>
            <a:ext cx="6875495" cy="4208548"/>
          </a:xfrm>
        </p:spPr>
        <p:txBody>
          <a:bodyPr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The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only nutritionally important mono-unsaturated fatty acids is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oleic acid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,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anose="05000000000000000000" pitchFamily="2" charset="2"/>
              </a:rPr>
              <a:t>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olive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and canola oils and also in nuts.</a:t>
            </a:r>
          </a:p>
          <a:p>
            <a:pPr marL="365760" indent="-283464">
              <a:buNone/>
              <a:defRPr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The most important poly-unsaturated fatty acid is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linoleic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acid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in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soybean and sunflower oils.</a:t>
            </a:r>
            <a:endParaRPr lang="ar-EG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pic>
        <p:nvPicPr>
          <p:cNvPr id="7" name="Graphic 6" descr="Avocado">
            <a:extLst>
              <a:ext uri="{FF2B5EF4-FFF2-40B4-BE49-F238E27FC236}">
                <a16:creationId xmlns:a16="http://schemas.microsoft.com/office/drawing/2014/main" xmlns="" id="{39CD615D-1B46-49DC-ADE3-331404A1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45056" y="281401"/>
            <a:ext cx="3010006" cy="3010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F03D74-DB95-451A-BA56-5CBB44FBC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248" y="3716465"/>
            <a:ext cx="3995623" cy="279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7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EB486-FE87-4B71-974D-FF885116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6346B9-38B8-4237-B1B9-94C0341DE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46" y="1825625"/>
            <a:ext cx="4308461" cy="4351338"/>
          </a:xfrm>
        </p:spPr>
        <p:txBody>
          <a:bodyPr rtlCol="1"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important n-3 PUFAs are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/>
              <a:t>eicosapentaenoic</a:t>
            </a:r>
            <a:r>
              <a:rPr lang="en-US" b="1" dirty="0"/>
              <a:t> acid and docosahexaenoic acid</a:t>
            </a:r>
            <a:r>
              <a:rPr lang="en-US" b="1" dirty="0" smtClean="0"/>
              <a:t>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 in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fish ,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œ-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linolenic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 in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foods (walnut, soybeans)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EDA283-BC29-4B75-B0C3-3CFEBA5D2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9" b="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6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C518BC-A303-49F4-98A3-2B7F33FB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82D77D1A-0AC3-4F4E-ACF0-A6CF001CFE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73811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53DAF1-194E-4185-8396-5200A190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 sz="4000">
              <a:solidFill>
                <a:srgbClr val="FFFFFF"/>
              </a:solidFill>
            </a:endParaRPr>
          </a:p>
        </p:txBody>
      </p:sp>
      <p:graphicFrame>
        <p:nvGraphicFramePr>
          <p:cNvPr id="11269" name="Content Placeholder 2">
            <a:extLst>
              <a:ext uri="{FF2B5EF4-FFF2-40B4-BE49-F238E27FC236}">
                <a16:creationId xmlns:a16="http://schemas.microsoft.com/office/drawing/2014/main" xmlns="" id="{A99B7BBA-F355-4B93-A0F7-2DE1A1A15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942173"/>
              </p:ext>
            </p:extLst>
          </p:nvPr>
        </p:nvGraphicFramePr>
        <p:xfrm>
          <a:off x="5010150" y="685800"/>
          <a:ext cx="6492875" cy="5578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61235-8F9B-4BB1-9EBC-F0CF6473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0" y="260351"/>
            <a:ext cx="7632700" cy="777875"/>
          </a:xfrm>
        </p:spPr>
        <p:txBody>
          <a:bodyPr rtlCol="1"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367602-64DF-4BA9-A253-C166986C4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403" y="1268414"/>
            <a:ext cx="8228747" cy="5400675"/>
          </a:xfrm>
        </p:spPr>
        <p:txBody>
          <a:bodyPr rtlCol="1">
            <a:no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makes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plasma lipid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atherogeni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than saturated fatty acids, by 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levating 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LDL cholesterol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similar levels 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ecreasing 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density lipoprotein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(HDL) cholesterol.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1CA030-7CC9-40D5-8388-4FE263AC27FA}"/>
              </a:ext>
            </a:extLst>
          </p:cNvPr>
          <p:cNvSpPr txBox="1"/>
          <p:nvPr/>
        </p:nvSpPr>
        <p:spPr>
          <a:xfrm rot="16200000">
            <a:off x="-1474490" y="2921169"/>
            <a:ext cx="572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ntake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trans fatty acids increases the risk of coronary heart disease . </a:t>
            </a:r>
          </a:p>
          <a:p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899462-FC16-43B0-966B-FCA2634507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CED14-A28A-44B8-8E11-43E2B52A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2596D9-FA87-403E-A7F1-30A779447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6" r="18473"/>
          <a:stretch/>
        </p:blipFill>
        <p:spPr>
          <a:xfrm>
            <a:off x="1029134" y="478232"/>
            <a:ext cx="2568234" cy="278990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AFEA932-2DF1-410C-A00A-7A1E7DBF7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CF8B43-3F86-41EA-A030-05066F76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86" y="3771048"/>
            <a:ext cx="3662730" cy="24265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1849A7-93B9-4BF4-94C3-3AD439714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665" y="2639023"/>
            <a:ext cx="6094895" cy="3558583"/>
          </a:xfrm>
        </p:spPr>
        <p:txBody>
          <a:bodyPr rtlCol="1" anchor="t">
            <a:no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Cholesterol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blood and tissues is derived from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sources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 and endogenous synthesis. </a:t>
            </a:r>
          </a:p>
          <a:p>
            <a:pPr marL="365760" indent="-283464"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Dairy fat and meat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major dietary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Cholestrol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 yolk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particularly rich in cholesterol but unlike dairy products and meat does not provide saturated fatty acids.</a:t>
            </a:r>
            <a:endParaRPr lang="ar-EG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C843F-DD90-4FA2-AFCC-10F61E079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6" y="175038"/>
            <a:ext cx="5944778" cy="1454051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Sodium and potassium</a:t>
            </a:r>
            <a:endParaRPr lang="ar-EG" dirty="0">
              <a:solidFill>
                <a:srgbClr val="000000"/>
              </a:solidFill>
              <a:ea typeface="+mj-ea"/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xmlns="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Heart">
            <a:extLst>
              <a:ext uri="{FF2B5EF4-FFF2-40B4-BE49-F238E27FC236}">
                <a16:creationId xmlns:a16="http://schemas.microsoft.com/office/drawing/2014/main" xmlns="" id="{D2C92C5E-4B9B-4BAA-ACD6-4EA724F73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618F00-EA9A-469F-BECA-609552B1B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854" y="1937657"/>
            <a:ext cx="6546594" cy="4736097"/>
          </a:xfrm>
        </p:spPr>
        <p:txBody>
          <a:bodyPr anchor="ctr">
            <a:normAutofit/>
          </a:bodyPr>
          <a:lstStyle/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High blood pressure is a major risk factor </a:t>
            </a:r>
            <a:r>
              <a:rPr lang="en-US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for coronary heart disease and both forms of stroke (ischemic and hemorrhagic).</a:t>
            </a:r>
          </a:p>
          <a:p>
            <a:pPr rtl="0" eaLnBrk="1" hangingPunct="1">
              <a:buFont typeface="Arial" panose="020B0604020202020204" pitchFamily="34" charset="0"/>
              <a:buNone/>
              <a:defRPr/>
            </a:pPr>
            <a:endParaRPr lang="en-US" altLang="en-US" sz="3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Of the many risk factors associated with high blood pressure, the dietary exposure that has been most investigated is </a:t>
            </a: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daily sodium intake. </a:t>
            </a:r>
          </a:p>
          <a:p>
            <a:pPr rtl="0" eaLnBrk="1" hangingPunct="1"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66A1B-BADD-4706-ABF7-62153100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888" y="274638"/>
            <a:ext cx="7427912" cy="850900"/>
          </a:xfrm>
        </p:spPr>
        <p:txBody>
          <a:bodyPr rtlCol="1"/>
          <a:lstStyle/>
          <a:p>
            <a:pPr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Fruits and vegetables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8BF3E8-7ABE-4F59-A934-FF9DB0415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25538"/>
            <a:ext cx="11321142" cy="5543550"/>
          </a:xfrm>
        </p:spPr>
        <p:txBody>
          <a:bodyPr>
            <a:normAutofit/>
          </a:bodyPr>
          <a:lstStyle/>
          <a:p>
            <a:pPr algn="l" rtl="0" eaLnBrk="1" hangingPunct="1">
              <a:buFont typeface="Arial" panose="020B0604020202020204" pitchFamily="34" charset="0"/>
              <a:buNone/>
              <a:defRPr/>
            </a:pPr>
            <a:endParaRPr lang="en-US" altLang="en-US" sz="800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Numerous studies have reported a 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significant protective association for coronary heart disease and stroke with consumption of fruits and 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vegetables.</a:t>
            </a:r>
            <a:endParaRPr lang="ar-EG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8676E-39E3-4607-86F2-C1AB795E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4" y="274638"/>
            <a:ext cx="7570787" cy="633412"/>
          </a:xfrm>
        </p:spPr>
        <p:txBody>
          <a:bodyPr rtlCol="1">
            <a:normAutofit fontScale="90000"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Fish consumption: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0D9053-3F72-4C4C-9547-4BC6B3C0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551" y="1052514"/>
            <a:ext cx="7921625" cy="5545137"/>
          </a:xfrm>
        </p:spPr>
        <p:txBody>
          <a:bodyPr>
            <a:normAutofit/>
          </a:bodyPr>
          <a:lstStyle/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Fish consumption is associated with a </a:t>
            </a:r>
            <a:r>
              <a:rPr lang="en-US" alt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reduced risk</a:t>
            </a: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of coronary heart disease. </a:t>
            </a:r>
          </a:p>
          <a:p>
            <a:pPr algn="l" rtl="0" eaLnBrk="1" hangingPunct="1">
              <a:buFont typeface="Arial" panose="020B0604020202020204" pitchFamily="34" charset="0"/>
              <a:buNone/>
              <a:defRPr/>
            </a:pPr>
            <a:endParaRPr lang="en-US" altLang="en-US" sz="900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D485BB-57A6-468E-A62C-2CEFCFF0E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76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97092-BBB1-47DE-8510-A86154C8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4" y="35027"/>
            <a:ext cx="4803636" cy="1311664"/>
          </a:xfrm>
        </p:spPr>
        <p:txBody>
          <a:bodyPr rtlCol="1">
            <a:normAutofit/>
          </a:bodyPr>
          <a:lstStyle/>
          <a:p>
            <a:pPr marL="365760" indent="-283464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1040C8-CA75-49C8-BD69-7D2B23028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5" y="1719943"/>
            <a:ext cx="5300284" cy="4811486"/>
          </a:xfrm>
        </p:spPr>
        <p:txBody>
          <a:bodyPr rtlCol="1" anchor="ctr">
            <a:normAutofit fontScale="77500" lnSpcReduction="20000"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studies have demonstrated that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frequent consumption of nuts was associated with decreased risk of coronary heart disease.</a:t>
            </a: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Nuts are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 unsaturated fatty acids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in saturated fats,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contribute to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cholesterol lowering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altering the fatty acid profile of the diet as a whole. </a:t>
            </a:r>
          </a:p>
          <a:p>
            <a:pPr marL="365760" indent="-283464">
              <a:buNone/>
              <a:defRPr/>
            </a:pPr>
            <a:endParaRPr lang="en-US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the high energy content of nuts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advice to include them in the diet must be adjusted in accordance with the desired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balance.</a:t>
            </a:r>
            <a:endParaRPr lang="ar-E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" indent="0">
              <a:buNone/>
              <a:defRPr/>
            </a:pP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None/>
              <a:defRPr/>
            </a:pP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1B1636-489A-4C88-B4FE-48D420C4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1157958"/>
            <a:ext cx="9122584" cy="1325563"/>
          </a:xfrm>
        </p:spPr>
        <p:txBody>
          <a:bodyPr>
            <a:normAutofit/>
          </a:bodyPr>
          <a:lstStyle/>
          <a:p>
            <a:pPr rtl="0">
              <a:defRPr/>
            </a:pPr>
            <a:r>
              <a:rPr lang="en-US" b="1" i="1" dirty="0"/>
              <a:t>Contents</a:t>
            </a:r>
            <a:r>
              <a:rPr lang="en-US" b="1" dirty="0"/>
              <a:t> </a:t>
            </a:r>
            <a:endParaRPr lang="ar-E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13DA9F-3F9E-4754-9F1B-AACB13A9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722" y="2126974"/>
            <a:ext cx="7354956" cy="4134678"/>
          </a:xfrm>
        </p:spPr>
        <p:txBody>
          <a:bodyPr>
            <a:normAutofit/>
          </a:bodyPr>
          <a:lstStyle/>
          <a:p>
            <a:pPr rtl="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Diet and cardiovascular disease</a:t>
            </a:r>
          </a:p>
          <a:p>
            <a:pPr rtl="0">
              <a:buFont typeface="Wingdings" panose="05000000000000000000" pitchFamily="2" charset="2"/>
              <a:buChar char="Ø"/>
              <a:defRPr/>
            </a:pPr>
            <a:r>
              <a:rPr lang="en-US" alt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Fatty acids and dietary cholesterol</a:t>
            </a:r>
          </a:p>
          <a:p>
            <a:pPr rtl="0">
              <a:buFont typeface="Wingdings" panose="05000000000000000000" pitchFamily="2" charset="2"/>
              <a:buChar char="Ø"/>
              <a:defRPr/>
            </a:pPr>
            <a:r>
              <a:rPr lang="en-US" alt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Dietary </a:t>
            </a:r>
            <a:r>
              <a:rPr lang="en-US" altLang="en-US" sz="32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fibre</a:t>
            </a:r>
            <a:endParaRPr lang="en-US" altLang="en-US" sz="3200" i="1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  <a:p>
            <a:pPr rtl="0">
              <a:buFont typeface="Wingdings" panose="05000000000000000000" pitchFamily="2" charset="2"/>
              <a:buChar char="Ø"/>
              <a:defRPr/>
            </a:pPr>
            <a:r>
              <a:rPr lang="en-US" alt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Sodium and potassium</a:t>
            </a:r>
          </a:p>
          <a:p>
            <a:pPr rtl="0">
              <a:buFont typeface="Wingdings" panose="05000000000000000000" pitchFamily="2" charset="2"/>
              <a:buChar char="Ø"/>
              <a:defRPr/>
            </a:pPr>
            <a:r>
              <a:rPr lang="en-US" alt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Food items and food groups</a:t>
            </a:r>
          </a:p>
          <a:p>
            <a:pPr rtl="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Dietetic measures aimed at reducing the risk of CVD</a:t>
            </a:r>
          </a:p>
          <a:p>
            <a:pPr rtl="0">
              <a:buFont typeface="Wingdings" panose="05000000000000000000" pitchFamily="2" charset="2"/>
              <a:buChar char="q"/>
              <a:defRPr/>
            </a:pPr>
            <a:endParaRPr lang="ar-EG" altLang="en-US" sz="2000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A9616D99-AEFB-4C95-84EF-5DEC698D9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xmlns="" id="{D0F97023-F626-4FC5-8C2D-753B5C7F46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Graphic 6" descr="Fruit Bowl">
            <a:extLst>
              <a:ext uri="{FF2B5EF4-FFF2-40B4-BE49-F238E27FC236}">
                <a16:creationId xmlns:a16="http://schemas.microsoft.com/office/drawing/2014/main" xmlns="" id="{47960C24-FE7D-4A3B-9361-607AD77A6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25899" y="3191551"/>
            <a:ext cx="2194559" cy="21945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2F3C71-C981-4614-98EA-D6C494F809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02FA9-E5F0-4C31-A013-3A5C0CDA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Boiled, unfiltered coffee: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ar-EG" sz="4000" dirty="0"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45B8F0-CDBA-4D73-BA28-E57DCF445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 rtlCol="1"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 raises total and LDL cholesterol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because coffee beans contain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terpenoid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lipid called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cafestol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65760" indent="-283464"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amount of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cafestol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cup depends on the brewing method: it is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 for paper-filtered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drip coffee,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 the unfiltered coffee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widely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drunk).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CEA491-27F2-4B20-B36B-ED9F67D7E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959" y="306909"/>
            <a:ext cx="3437593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76456D-A064-451F-BDE4-56251D28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" r="4486"/>
          <a:stretch/>
        </p:blipFill>
        <p:spPr>
          <a:xfrm>
            <a:off x="8705375" y="2828925"/>
            <a:ext cx="2290761" cy="33889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0F165-F0F7-491B-ACB9-73382615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78" y="629266"/>
            <a:ext cx="6422849" cy="16766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Coffee</a:t>
            </a:r>
            <a:endParaRPr lang="ar-EG" dirty="0">
              <a:ea typeface="+mj-ea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xmlns="" id="{C95B82D5-A8BB-45BF-BED8-C7B2068921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47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xmlns="" id="{296C61EC-FBF4-4216-BE67-6C864D30A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56D052-8493-4F5C-A454-B5193CFDF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" r="2" b="2"/>
          <a:stretch/>
        </p:blipFill>
        <p:spPr>
          <a:xfrm>
            <a:off x="1482972" y="803049"/>
            <a:ext cx="1670063" cy="2470743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00CA99-ABD4-4867-9624-D93B73C35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187" y="3461344"/>
            <a:ext cx="1627632" cy="2438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6519E4-2D57-48F0-8E71-A68FF5A94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880" y="2438400"/>
            <a:ext cx="6422848" cy="3785419"/>
          </a:xfrm>
        </p:spPr>
        <p:txBody>
          <a:bodyPr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Greece, the Middle East and Turkey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Intake of large amounts of unfiltered coffee markedly raises serum cholesterol and has been associated with coronary heart disease. </a:t>
            </a:r>
          </a:p>
          <a:p>
            <a:pPr marL="365760" indent="-283464">
              <a:buNone/>
              <a:defRPr/>
            </a:pP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shift from unfiltered, boiled coffee to filtered coffee 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contributed significantly to the 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decline in serum cholesterol in Finland</a:t>
            </a:r>
            <a:endParaRPr lang="ar-EG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 2"/>
              <a:buChar char=""/>
              <a:defRPr/>
            </a:pPr>
            <a:endParaRPr lang="ar-EG" sz="2000">
              <a:ea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21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Patterns of diets: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42" y="955344"/>
            <a:ext cx="10998958" cy="5677467"/>
          </a:xfrm>
        </p:spPr>
        <p:txBody>
          <a:bodyPr>
            <a:normAutofit fontScale="77500" lnSpcReduction="20000"/>
          </a:bodyPr>
          <a:lstStyle/>
          <a:p>
            <a:r>
              <a:rPr lang="en-GB" b="1" u="sng" dirty="0"/>
              <a:t>DASH </a:t>
            </a:r>
            <a:r>
              <a:rPr lang="en-GB" b="1" u="sng" dirty="0" smtClean="0"/>
              <a:t>Diet: (</a:t>
            </a:r>
            <a:r>
              <a:rPr lang="en-GB" dirty="0" smtClean="0"/>
              <a:t>Dietary Approaches </a:t>
            </a:r>
            <a:r>
              <a:rPr lang="en-GB" dirty="0"/>
              <a:t>to Stop </a:t>
            </a:r>
            <a:r>
              <a:rPr lang="en-GB" dirty="0" smtClean="0"/>
              <a:t>Hypertension)</a:t>
            </a:r>
          </a:p>
          <a:p>
            <a:r>
              <a:rPr lang="en-GB" dirty="0" smtClean="0"/>
              <a:t>High </a:t>
            </a:r>
            <a:r>
              <a:rPr lang="en-GB" dirty="0"/>
              <a:t>in vegetables, fruits, low-fat fermented dairy products,</a:t>
            </a:r>
          </a:p>
          <a:p>
            <a:r>
              <a:rPr lang="en-GB" dirty="0"/>
              <a:t>whole grains, poultry, fish, and nuts;</a:t>
            </a:r>
          </a:p>
          <a:p>
            <a:r>
              <a:rPr lang="en-GB" dirty="0" smtClean="0"/>
              <a:t>Low </a:t>
            </a:r>
            <a:r>
              <a:rPr lang="en-GB" dirty="0"/>
              <a:t>in sweets, sugar-sweetened beverages, and red meats;</a:t>
            </a:r>
          </a:p>
          <a:p>
            <a:r>
              <a:rPr lang="en-GB" dirty="0" smtClean="0"/>
              <a:t>Low </a:t>
            </a:r>
            <a:r>
              <a:rPr lang="en-GB" dirty="0"/>
              <a:t>in saturated fat, total fat, and cholesterol;</a:t>
            </a:r>
          </a:p>
          <a:p>
            <a:r>
              <a:rPr lang="en-GB" dirty="0" smtClean="0"/>
              <a:t>Rich </a:t>
            </a:r>
            <a:r>
              <a:rPr lang="en-GB" dirty="0"/>
              <a:t>in potassium, magnesium, and calcium;</a:t>
            </a:r>
          </a:p>
          <a:p>
            <a:r>
              <a:rPr lang="en-GB" dirty="0" smtClean="0"/>
              <a:t>Rich </a:t>
            </a:r>
            <a:r>
              <a:rPr lang="en-GB" dirty="0"/>
              <a:t>in protein and </a:t>
            </a:r>
            <a:r>
              <a:rPr lang="en-GB" dirty="0" err="1"/>
              <a:t>fiber</a:t>
            </a:r>
            <a:r>
              <a:rPr lang="en-GB" dirty="0" smtClean="0"/>
              <a:t>.</a:t>
            </a:r>
          </a:p>
          <a:p>
            <a:r>
              <a:rPr lang="en-GB" dirty="0" smtClean="0"/>
              <a:t>Significant </a:t>
            </a:r>
            <a:r>
              <a:rPr lang="en-GB" dirty="0"/>
              <a:t>reductions in total/LDL cholesterol and estimated CHD </a:t>
            </a:r>
            <a:r>
              <a:rPr lang="en-GB" dirty="0" smtClean="0"/>
              <a:t>risk</a:t>
            </a:r>
          </a:p>
          <a:p>
            <a:r>
              <a:rPr lang="en-GB" b="1" dirty="0"/>
              <a:t>Mediterranean Diet: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Plenty of </a:t>
            </a:r>
            <a:r>
              <a:rPr lang="en-GB" dirty="0"/>
              <a:t>plant </a:t>
            </a:r>
            <a:r>
              <a:rPr lang="en-GB" dirty="0" smtClean="0"/>
              <a:t>foods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Minimal </a:t>
            </a:r>
            <a:r>
              <a:rPr lang="en-GB" dirty="0"/>
              <a:t>red and processed </a:t>
            </a:r>
            <a:r>
              <a:rPr lang="en-GB" dirty="0" smtClean="0"/>
              <a:t>foods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Substituted lower-fat or fat-free dairy products for </a:t>
            </a:r>
            <a:r>
              <a:rPr lang="en-GB" dirty="0" smtClean="0"/>
              <a:t>higher-fat dairy </a:t>
            </a:r>
            <a:r>
              <a:rPr lang="en-GB" dirty="0"/>
              <a:t>foods</a:t>
            </a:r>
            <a:r>
              <a:rPr lang="en-GB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Olive </a:t>
            </a:r>
            <a:r>
              <a:rPr lang="en-GB" dirty="0"/>
              <a:t>oil as main lipid </a:t>
            </a:r>
            <a:r>
              <a:rPr lang="en-GB" dirty="0" smtClean="0"/>
              <a:t>source,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Low-moderate </a:t>
            </a:r>
            <a:r>
              <a:rPr lang="en-GB" dirty="0"/>
              <a:t>consumption of wine with </a:t>
            </a:r>
            <a:r>
              <a:rPr lang="en-GB" dirty="0" smtClean="0"/>
              <a:t>meals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Evidence :</a:t>
            </a:r>
            <a:r>
              <a:rPr lang="en-GB" dirty="0"/>
              <a:t>Lower serum triglycerides, cholesterol, and systolic/diastolic blood </a:t>
            </a:r>
            <a:r>
              <a:rPr lang="en-GB" dirty="0" smtClean="0"/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1946016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850" name="Rectangle 2">
            <a:extLst>
              <a:ext uri="{FF2B5EF4-FFF2-40B4-BE49-F238E27FC236}">
                <a16:creationId xmlns:a16="http://schemas.microsoft.com/office/drawing/2014/main" xmlns="" id="{47035462-DC3F-404C-A7AB-C358040CF1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045368" y="2043663"/>
            <a:ext cx="6105194" cy="2031055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Recommendations 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D267385B-54E0-443D-8143-74EF08045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43EA6-D1A6-4514-A190-2803D16E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rtlCol="1" anchor="b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Measures aimed at reducing the risk of CVD 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9B7FDC9-F0CE-43A7-9F2A-83DD09DC3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0B66E3-27AC-4109-B8CB-643F99B05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2524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5583D6-BCCF-427D-9B9C-8B0589112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692150" indent="-609600">
              <a:buFont typeface="Wingdings" panose="05000000000000000000" pitchFamily="2" charset="2"/>
              <a:buChar char="q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The traditional target is to 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restrict the intake of saturated fatty acids to less than 10%, of daily energy intake and less than 7% for high-risk groups.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C28EF-70E5-4E2E-8634-DF5DBA2B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rtlCol="1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Measures aimed at reducing the risk of CVD: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6DBAF711-51A0-4967-A6E8-BBD2B632F8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533420"/>
              </p:ext>
            </p:extLst>
          </p:nvPr>
        </p:nvGraphicFramePr>
        <p:xfrm>
          <a:off x="5194300" y="470924"/>
          <a:ext cx="6513604" cy="6148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1B2D3-2766-4576-A2F4-F5C16021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Measures aimed at reducing the risk of CVD:</a:t>
            </a:r>
            <a:endParaRPr lang="ar-EG">
              <a:solidFill>
                <a:srgbClr val="FFFFFF"/>
              </a:solidFill>
              <a:ea typeface="+mj-ea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B53253DA-E1E5-4B3B-8716-FB0917DF7D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2350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D22023-FCA1-4EEC-9855-40CA80F9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691" y="175038"/>
            <a:ext cx="4977976" cy="14540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Measures aimed at reducing the risk of CVD:</a:t>
            </a:r>
            <a:endParaRPr lang="ar-EG" sz="3700" dirty="0">
              <a:solidFill>
                <a:srgbClr val="000000"/>
              </a:solidFill>
              <a:ea typeface="+mj-ea"/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xmlns="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Watermelon">
            <a:extLst>
              <a:ext uri="{FF2B5EF4-FFF2-40B4-BE49-F238E27FC236}">
                <a16:creationId xmlns:a16="http://schemas.microsoft.com/office/drawing/2014/main" xmlns="" id="{74B0E7CE-2C6F-4CF7-B6F5-7F286C978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4A983E-C11B-4E90-AACD-DF72226DE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438" y="1436914"/>
            <a:ext cx="6741308" cy="4624058"/>
          </a:xfrm>
        </p:spPr>
        <p:txBody>
          <a:bodyPr anchor="ctr"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intake of fresh fruit and vegetables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adequate quantity (400--500 g per day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recommended to reduce the risk of coronary heart disease, stroke and high blood pressure.</a:t>
            </a:r>
            <a:endParaRPr lang="ar-EG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 2"/>
              <a:buChar char=""/>
              <a:defRPr/>
            </a:pPr>
            <a:endParaRPr lang="ar-EG" sz="3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54" y="356065"/>
            <a:ext cx="4420930" cy="6145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446" y="5855604"/>
            <a:ext cx="2919389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80g of </a:t>
            </a:r>
            <a:r>
              <a:rPr lang="en-GB" dirty="0" smtClean="0"/>
              <a:t>fresh</a:t>
            </a:r>
            <a:r>
              <a:rPr lang="en-GB" dirty="0" smtClean="0">
                <a:sym typeface="Wingdings" panose="05000000000000000000" pitchFamily="2" charset="2"/>
              </a:rPr>
              <a:t> 1 portion</a:t>
            </a:r>
            <a:endParaRPr lang="en-GB" dirty="0" smtClean="0"/>
          </a:p>
          <a:p>
            <a:r>
              <a:rPr lang="en-GB" dirty="0"/>
              <a:t>30g of dried </a:t>
            </a:r>
            <a:r>
              <a:rPr lang="en-GB" dirty="0" smtClean="0"/>
              <a:t>fruit</a:t>
            </a:r>
            <a:r>
              <a:rPr lang="en-GB" dirty="0" smtClean="0">
                <a:sym typeface="Wingdings" panose="05000000000000000000" pitchFamily="2" charset="2"/>
              </a:rPr>
              <a:t> 1 portion</a:t>
            </a:r>
            <a:endParaRPr lang="en-GB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0C40B-081A-4AE4-ACDD-AC6A7ADA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rtlCol="1" anchor="b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Measures aimed at reducing the risk of CVD: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9B7FDC9-F0CE-43A7-9F2A-83DD09DC3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eart">
            <a:extLst>
              <a:ext uri="{FF2B5EF4-FFF2-40B4-BE49-F238E27FC236}">
                <a16:creationId xmlns:a16="http://schemas.microsoft.com/office/drawing/2014/main" xmlns="" id="{D773226C-C54C-4099-830D-74C15BB69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33206" y="2811104"/>
            <a:ext cx="2928114" cy="2928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0562CD-D03C-494D-B917-DA43BE16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237" y="2265037"/>
            <a:ext cx="6282169" cy="3215749"/>
          </a:xfrm>
        </p:spPr>
        <p:txBody>
          <a:bodyPr rtlCol="1">
            <a:normAutofit/>
          </a:bodyPr>
          <a:lstStyle/>
          <a:p>
            <a:pPr marL="365760" indent="-283464"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Sodium</a:t>
            </a: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be limited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Intake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more than 70 mmol or 1.7 g of sodium per day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beneficial in reducing blood pressure. </a:t>
            </a:r>
          </a:p>
        </p:txBody>
      </p:sp>
      <p:pic>
        <p:nvPicPr>
          <p:cNvPr id="1026" name="Picture 2" descr="How much sodium is in salt? 1/4 teaspoon salt = 600 mg sodium 1/2 teaspoon  salt = 1200 mg sodium 3/4 teaspoon salt … | Sodium intake, Potassium foods,  Heinz ketch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49" y="3891075"/>
            <a:ext cx="3851295" cy="29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5148D0-4A2B-42AD-918C-C663A1B1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98" y="908344"/>
            <a:ext cx="5244301" cy="1538130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Potassium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B6C29DB0-17E9-42FF-986E-0B7F493F4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115AD956-A5B6-4760-B8B2-11E2DF6B0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3AD247-5EC2-4FFB-8F3F-5CEE8B6BC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73" y="2309518"/>
            <a:ext cx="3267942" cy="22303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29FFA3-1E74-4841-9C2A-2B5C4F0B2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157" y="2133601"/>
            <a:ext cx="5867185" cy="4043362"/>
          </a:xfrm>
        </p:spPr>
        <p:txBody>
          <a:bodyPr>
            <a:normAutofit/>
          </a:bodyPr>
          <a:lstStyle/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Potassium intake should be at a level which will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keep the sodium to potassium ratio close to 1.0,</a:t>
            </a: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</a:t>
            </a: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i.e. a daily potassium intake level of 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70--80 mmol per day. </a:t>
            </a:r>
          </a:p>
          <a:p>
            <a:pPr rtl="0" eaLnBrk="1" hangingPunct="1">
              <a:buFont typeface="Arial" panose="020B0604020202020204" pitchFamily="34" charset="0"/>
              <a:buNone/>
              <a:defRPr/>
            </a:pP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F9694A-EB0F-4861-9FC6-704846B98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40" y="13874"/>
            <a:ext cx="10515600" cy="1325563"/>
          </a:xfrm>
        </p:spPr>
        <p:txBody>
          <a:bodyPr rtlCol="1">
            <a:norm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Introduction</a:t>
            </a:r>
            <a:endParaRPr lang="ar-EG" dirty="0">
              <a:ea typeface="+mj-ea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8E387544-D368-4DC6-904E-A4E9C81A5C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751167"/>
              </p:ext>
            </p:extLst>
          </p:nvPr>
        </p:nvGraphicFramePr>
        <p:xfrm>
          <a:off x="838200" y="1188720"/>
          <a:ext cx="10927080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solidFill>
            <a:srgbClr val="F5B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58C73-FF14-4425-9B4F-E89148B3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1">
            <a:normAutofit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</a:rPr>
              <a:t>Dietary </a:t>
            </a:r>
            <a:r>
              <a:rPr lang="en-US" b="1" dirty="0" smtClean="0">
                <a:solidFill>
                  <a:schemeClr val="bg1"/>
                </a:solidFill>
              </a:rPr>
              <a:t>fiber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2B4D2BAD-21D0-48CE-B459-B95283E3E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836517"/>
              </p:ext>
            </p:extLst>
          </p:nvPr>
        </p:nvGraphicFramePr>
        <p:xfrm>
          <a:off x="5010150" y="685800"/>
          <a:ext cx="6492875" cy="5496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602A5-6FF8-4139-BFBA-AB24A0EC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1">
            <a:normAutofit/>
          </a:bodyPr>
          <a:lstStyle/>
          <a:p>
            <a:pPr marL="365760" indent="-283464">
              <a:defRPr/>
            </a:pPr>
            <a:r>
              <a:rPr lang="en-US" sz="4000" b="1" dirty="0"/>
              <a:t>Fish</a:t>
            </a:r>
            <a:endParaRPr lang="ar-EG" sz="4000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1278B36-95FF-4766-A3E7-E9AC0ED6FA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945624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0D002-E54B-406F-AD6F-C10E3EEC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88" y="685800"/>
            <a:ext cx="4627084" cy="5105400"/>
          </a:xfrm>
        </p:spPr>
        <p:txBody>
          <a:bodyPr rtlCol="1">
            <a:normAutofit/>
          </a:bodyPr>
          <a:lstStyle/>
          <a:p>
            <a:pPr marL="365760" indent="-283464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dietary practices include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AD7ADE9D-ED20-439B-9B74-A24B10C7B6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756969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BFED8-A48A-4172-986E-D7869378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900" y="5363570"/>
            <a:ext cx="6662632" cy="120687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 fontScale="90000"/>
          </a:bodyPr>
          <a:lstStyle/>
          <a:p>
            <a:pPr algn="ctr"/>
            <a:r>
              <a:rPr lang="en-GB" sz="2800" u="sng" dirty="0" smtClean="0">
                <a:solidFill>
                  <a:schemeClr val="bg1"/>
                </a:solidFill>
              </a:rPr>
              <a:t>For updates: </a:t>
            </a:r>
            <a:r>
              <a:rPr lang="en-GB" sz="2800" dirty="0" smtClean="0">
                <a:solidFill>
                  <a:schemeClr val="bg1"/>
                </a:solidFill>
              </a:rPr>
              <a:t>https</a:t>
            </a:r>
            <a:r>
              <a:rPr lang="en-GB" sz="2800" dirty="0">
                <a:solidFill>
                  <a:schemeClr val="bg1"/>
                </a:solidFill>
              </a:rPr>
              <a:t>://link.springer.com/article/ https https://link.springer.com/article/10.1007%2Fs11883-018-0704-3 10.1007%2Fs11883-018-0704-3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278974-B76A-4B80-BDB2-2DD41E6BF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66CE64-A3E0-42EF-ADA8-2B18B703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590538"/>
            <a:ext cx="6250769" cy="35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7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7C82D-5189-4CE4-89E3-FC6FF92E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Introduction</a:t>
            </a:r>
            <a:r>
              <a:rPr lang="en-US">
                <a:ea typeface="+mj-ea"/>
              </a:rPr>
              <a:t> </a:t>
            </a:r>
            <a:endParaRPr lang="ar-EG">
              <a:ea typeface="+mj-ea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3CC63F64-B4BC-4311-B622-BB001F978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4535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xmlns="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xmlns="" id="{02DD2BC0-6F29-4B4F-8D61-2DCF6D2E8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77DF91-B0D1-4F43-A1F1-F7F668D1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FFFFFF"/>
                </a:solidFill>
              </a:rPr>
              <a:t>Classes of Nutrients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xmlns="" id="{8FD9D478-CE62-4AE8-B363-FC6B6D07EF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248956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775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E4C002-DABD-4C28-85E0-6505DC213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GB" sz="3400" b="1" dirty="0"/>
              <a:t>Carbohydrates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DB5B4352-9792-4B8B-ADE4-A698FA74C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601911"/>
              </p:ext>
            </p:extLst>
          </p:nvPr>
        </p:nvGraphicFramePr>
        <p:xfrm>
          <a:off x="5010742" y="395785"/>
          <a:ext cx="6712685" cy="599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0831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C024F-22A0-469D-A306-6F3C9504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61" y="-176980"/>
            <a:ext cx="3505495" cy="1622321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Dietary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fiber</a:t>
            </a:r>
            <a:endParaRPr lang="ar-EG" dirty="0"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428759-28A7-4B7A-B82A-D140F5680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1106457"/>
            <a:ext cx="3505494" cy="3785419"/>
          </a:xfrm>
        </p:spPr>
        <p:txBody>
          <a:bodyPr>
            <a:noAutofit/>
          </a:bodyPr>
          <a:lstStyle/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Dietary fibers is a heterogeneous mixture of 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polysaccharides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and 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lignin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that </a:t>
            </a:r>
            <a:r>
              <a:rPr lang="en-US" altLang="en-US" sz="2400" u="sng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cannot be degraded by the endogenous enzymes of vertebrate animals. </a:t>
            </a:r>
          </a:p>
          <a:p>
            <a:pPr rtl="0" eaLnBrk="1" hangingPunct="1">
              <a:buFont typeface="Arial" panose="020B0604020202020204" pitchFamily="34" charset="0"/>
              <a:buNone/>
              <a:defRPr/>
            </a:pP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Water-soluble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fibers 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include pectin's, gums, and some hemicelluloses. </a:t>
            </a:r>
          </a:p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Insoluble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fibers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include cellulose and other hemicelluloses.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food&#10;&#10;Description automatically generated">
            <a:extLst>
              <a:ext uri="{FF2B5EF4-FFF2-40B4-BE49-F238E27FC236}">
                <a16:creationId xmlns:a16="http://schemas.microsoft.com/office/drawing/2014/main" xmlns="" id="{65814685-9A1E-40FE-B261-B3241866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19" y="1106457"/>
            <a:ext cx="5614835" cy="44918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5403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9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12ECF-BFED-4557-BEEC-AD64233D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Dietary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fiber</a:t>
            </a:r>
            <a:endParaRPr lang="ar-EG" sz="4000" dirty="0"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B320E9-1914-4A9E-81EC-CF43E2D4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3" y="356446"/>
            <a:ext cx="4715110" cy="244940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50430" y="586854"/>
            <a:ext cx="6303369" cy="5590109"/>
          </a:xfrm>
        </p:spPr>
        <p:txBody>
          <a:bodyPr/>
          <a:lstStyle/>
          <a:p>
            <a:pPr lvl="0"/>
            <a:r>
              <a:rPr lang="en-US" dirty="0"/>
              <a:t>Several large cohort studies carried out in different countries have reported that a </a:t>
            </a:r>
            <a:r>
              <a:rPr lang="en-US" b="1" dirty="0"/>
              <a:t>high fiber diet + a diet high in whole grain cereals lowers the risk of coronary heart disease.</a:t>
            </a:r>
          </a:p>
          <a:p>
            <a:pPr lvl="0"/>
            <a:r>
              <a:rPr lang="en-US" b="1" dirty="0"/>
              <a:t>Most fibers reduce plasma total and LDL cholesterol</a:t>
            </a:r>
            <a:r>
              <a:rPr lang="en-US" dirty="0"/>
              <a:t>, as reported by several trials.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61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D1BE98-9128-4613-B58F-5B7E7169D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351" r="1788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45" name="Picture 40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53764-BABE-4761-A030-5BE3A0CB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2" y="298475"/>
            <a:ext cx="5598455" cy="73519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Fats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5DDF5A-0B58-424C-A739-525EEE54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033670"/>
            <a:ext cx="5897217" cy="5565913"/>
          </a:xfrm>
        </p:spPr>
        <p:txBody>
          <a:bodyPr anchor="ctr">
            <a:noAutofit/>
          </a:bodyPr>
          <a:lstStyle/>
          <a:p>
            <a:r>
              <a:rPr lang="en-GB" sz="3200" b="1" dirty="0">
                <a:solidFill>
                  <a:srgbClr val="00B050"/>
                </a:solidFill>
              </a:rPr>
              <a:t>TYPES OF FAT:</a:t>
            </a:r>
          </a:p>
          <a:p>
            <a:r>
              <a:rPr lang="en-GB" sz="3200" b="1" dirty="0" smtClean="0">
                <a:solidFill>
                  <a:srgbClr val="00B050"/>
                </a:solidFill>
              </a:rPr>
              <a:t>Classifications </a:t>
            </a:r>
            <a:r>
              <a:rPr lang="en-GB" sz="3200" b="1" dirty="0">
                <a:solidFill>
                  <a:srgbClr val="00B050"/>
                </a:solidFill>
              </a:rPr>
              <a:t>of fats is defined by: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000000"/>
                </a:solidFill>
              </a:rPr>
              <a:t>1. The degree of unsaturation:</a:t>
            </a:r>
          </a:p>
          <a:p>
            <a:r>
              <a:rPr lang="en-GB" sz="3200" b="1" dirty="0">
                <a:solidFill>
                  <a:srgbClr val="000000"/>
                </a:solidFill>
              </a:rPr>
              <a:t> (e.g., saturated, monounsaturated (MUFAs), polyunsaturated (PUFAs) 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000000"/>
                </a:solidFill>
              </a:rPr>
              <a:t>2. The type of double bond 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000000"/>
                </a:solidFill>
              </a:rPr>
              <a:t>(e.g., omega[n]-3 or omega[n]-6)</a:t>
            </a:r>
          </a:p>
        </p:txBody>
      </p:sp>
    </p:spTree>
    <p:extLst>
      <p:ext uri="{BB962C8B-B14F-4D97-AF65-F5344CB8AC3E}">
        <p14:creationId xmlns:p14="http://schemas.microsoft.com/office/powerpoint/2010/main" val="2805867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AACE27F458A14C83ED7801D1942C90" ma:contentTypeVersion="4" ma:contentTypeDescription="Create a new document." ma:contentTypeScope="" ma:versionID="2801f7ba760e2ae6d33730ed9c5113a0">
  <xsd:schema xmlns:xsd="http://www.w3.org/2001/XMLSchema" xmlns:xs="http://www.w3.org/2001/XMLSchema" xmlns:p="http://schemas.microsoft.com/office/2006/metadata/properties" xmlns:ns2="ba8d1760-9090-479a-8700-eeda8cc0d1ce" targetNamespace="http://schemas.microsoft.com/office/2006/metadata/properties" ma:root="true" ma:fieldsID="afd92a4aab5f785769641c222dc7a78d" ns2:_="">
    <xsd:import namespace="ba8d1760-9090-479a-8700-eeda8cc0d1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d1760-9090-479a-8700-eeda8cc0d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AF531-4C94-4B45-B7BE-2FB7BED60BA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5982555-10ae-48fc-bacb-d01f372ff3d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D1B0EA-FE19-4A2D-A4E9-6FBD1E7EC4C3}"/>
</file>

<file path=customXml/itemProps3.xml><?xml version="1.0" encoding="utf-8"?>
<ds:datastoreItem xmlns:ds="http://schemas.openxmlformats.org/officeDocument/2006/customXml" ds:itemID="{3CD85B8A-AF5C-465C-A094-15F849589F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3038</TotalTime>
  <Words>1541</Words>
  <Application>Microsoft Office PowerPoint</Application>
  <PresentationFormat>Widescreen</PresentationFormat>
  <Paragraphs>150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Algerian</vt:lpstr>
      <vt:lpstr>Arial</vt:lpstr>
      <vt:lpstr>Calibri</vt:lpstr>
      <vt:lpstr>Calibri Light</vt:lpstr>
      <vt:lpstr>Majalla UI</vt:lpstr>
      <vt:lpstr>Tahoma</vt:lpstr>
      <vt:lpstr>Times New Roman</vt:lpstr>
      <vt:lpstr>Trebuchet MS</vt:lpstr>
      <vt:lpstr>Wingdings</vt:lpstr>
      <vt:lpstr>Wingdings 2</vt:lpstr>
      <vt:lpstr>Wingdings 3</vt:lpstr>
      <vt:lpstr>Office Theme</vt:lpstr>
      <vt:lpstr>Facet</vt:lpstr>
      <vt:lpstr>Diet, nutrition and Cardio Vascular Diseases</vt:lpstr>
      <vt:lpstr>Contents </vt:lpstr>
      <vt:lpstr>Introduction</vt:lpstr>
      <vt:lpstr>Introduction </vt:lpstr>
      <vt:lpstr>Classes of Nutrients</vt:lpstr>
      <vt:lpstr>Carbohydrates</vt:lpstr>
      <vt:lpstr> Dietary fiber</vt:lpstr>
      <vt:lpstr>Dietary fiber</vt:lpstr>
      <vt:lpstr>Fats</vt:lpstr>
      <vt:lpstr>Fatty acids and dietary cholesterol</vt:lpstr>
      <vt:lpstr>Fatty acids and dietary cholesterol</vt:lpstr>
      <vt:lpstr>Fatty acids and dietary cholesterol</vt:lpstr>
      <vt:lpstr>Fatty acids and dietary cholesterol</vt:lpstr>
      <vt:lpstr>Fatty acids and dietary cholesterol</vt:lpstr>
      <vt:lpstr>Fatty acids and dietary cholesterol</vt:lpstr>
      <vt:lpstr>Sodium and potassium</vt:lpstr>
      <vt:lpstr>Fruits and vegetables</vt:lpstr>
      <vt:lpstr>Fish consumption: </vt:lpstr>
      <vt:lpstr>Nuts </vt:lpstr>
      <vt:lpstr>Boiled, unfiltered coffee:  </vt:lpstr>
      <vt:lpstr>Coffee</vt:lpstr>
      <vt:lpstr>Patterns of diets:</vt:lpstr>
      <vt:lpstr>Recommendations </vt:lpstr>
      <vt:lpstr>Measures aimed at reducing the risk of CVD :</vt:lpstr>
      <vt:lpstr>Measures aimed at reducing the risk of CVD:</vt:lpstr>
      <vt:lpstr>Measures aimed at reducing the risk of CVD:</vt:lpstr>
      <vt:lpstr>Measures aimed at reducing the risk of CVD:</vt:lpstr>
      <vt:lpstr>Measures aimed at reducing the risk of CVD:</vt:lpstr>
      <vt:lpstr>Potassium</vt:lpstr>
      <vt:lpstr>Dietary fiber</vt:lpstr>
      <vt:lpstr>Fish</vt:lpstr>
      <vt:lpstr>Unhealthy dietary practices include: </vt:lpstr>
      <vt:lpstr>For updates: https://link.springer.com/article/ https https://link.springer.com/article/10.1007%2Fs11883-018-0704-3 10.1007%2Fs11883-018-0704-3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Judah, Hassan</dc:creator>
  <cp:lastModifiedBy>israa rawashdeh</cp:lastModifiedBy>
  <cp:revision>96</cp:revision>
  <dcterms:created xsi:type="dcterms:W3CDTF">2019-11-12T19:46:21Z</dcterms:created>
  <dcterms:modified xsi:type="dcterms:W3CDTF">2021-11-30T06:28:00Z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0x01010076AACE27F458A14C83ED7801D1942C90</vt:lpwstr>
  </property>
</Properties>
</file>