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2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2.xml" ContentType="application/inkml+xml"/>
  <Override PartName="/ppt/ink/ink6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40.xml" ContentType="application/inkml+xml"/>
  <Override PartName="/ppt/ink/ink41.xml" ContentType="application/inkml+xml"/>
  <Override PartName="/ppt/ink/ink61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sldIdLst>
    <p:sldId id="431" r:id="rId2"/>
    <p:sldId id="256" r:id="rId3"/>
    <p:sldId id="340" r:id="rId4"/>
    <p:sldId id="429" r:id="rId5"/>
    <p:sldId id="341" r:id="rId6"/>
    <p:sldId id="43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80" r:id="rId46"/>
    <p:sldId id="432" r:id="rId47"/>
    <p:sldId id="373" r:id="rId48"/>
    <p:sldId id="326" r:id="rId49"/>
    <p:sldId id="374" r:id="rId50"/>
    <p:sldId id="331" r:id="rId51"/>
    <p:sldId id="327" r:id="rId52"/>
    <p:sldId id="375" r:id="rId53"/>
    <p:sldId id="382" r:id="rId54"/>
    <p:sldId id="302" r:id="rId55"/>
    <p:sldId id="381" r:id="rId56"/>
    <p:sldId id="433" r:id="rId57"/>
    <p:sldId id="376" r:id="rId58"/>
    <p:sldId id="334" r:id="rId59"/>
    <p:sldId id="377" r:id="rId60"/>
    <p:sldId id="378" r:id="rId61"/>
    <p:sldId id="306" r:id="rId62"/>
    <p:sldId id="379" r:id="rId63"/>
    <p:sldId id="312" r:id="rId64"/>
  </p:sldIdLst>
  <p:sldSz cx="12179300" cy="6858000"/>
  <p:notesSz cx="121793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5.8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355 1 24575,'-36'0'0,"-185"0"0,219 0 0,0 1 0,0-1 0,0 1 0,1 0 0,-1 0 0,0 0 0,1 0 0,-1 0 0,1 0 0,-1 0 0,1 1 0,-1-1 0,1 0 0,0 1 0,0-1 0,0 1 0,0-1 0,0 1 0,0 0 0,0 0 0,0-1 0,1 1 0,-2 3 0,-11 45 0,7 31 0,6-67 0,-1 1 0,0-1 0,0 0 0,-1 0 0,-1 0 0,-1 0 0,0 0 0,-7 16 0,7-17 0,0-1 0,1 1 0,0 0 0,1-1 0,1 1 0,0 0 0,0 0 0,3 20 0,-2-20 0,1-101-1365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54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24575,'5'3'0,"-1"0"0,1 1 0,-1 0 0,0 0 0,0 0 0,-1 0 0,5 7 0,6 6 0,147 169 0,-77-85 0,4-5 0,137 119 0,-178-182 0,-35-25 0,0 0 0,0 1 0,-1 0 0,0 1 0,11 12 0,-29-19-1365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55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1043 1 24575,'0'0'0,"0"0"0,0 0 0,-2 1 0,0-1 0,1 1 0,-1 0 0,0 0 0,1 0 0,-1 0 0,1 1 0,-1-1 0,1 0 0,0 1 0,-1-1 0,1 0 0,-2 4 0,-6 5 0,-651 603 0,599-559 0,-192 158 0,251-210 0,-1-1 0,0 1 0,1-1 0,0 1 0,-1-1 0,1 1 0,0 0 0,0 0 0,0 0 0,0 1 0,0-1 0,1 0 0,-1 1 0,1-1 0,-1 1 0,1-1 0,0 1 0,-1 2 0,6-5-1365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55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24575,'0'0'0,"0"0"0,0 0 0,0 0 0,25 15 0,7 14 0,0 1 0,-2 1 0,-1 2 0,-2 0 0,30 49 0,11 12 0,21 18 0,-18-24 0,97 157 0,-138-193 0,9 14 0,45 106 0,-81-161-1365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2:02.56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1 24575,'0'0'0,"2"2"0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2:12.15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0 340 24575,'0'0'0,"0"0"0,0 0 0,0 0 0,0 0 0,0 0 0,0 0 0,0 0 0,0 0 0,0 0 0,0 0 0,0 0 0,0 0 0,0 0 0,0 0 0,18-9 0,29-8 0,0 3 0,88-17 0,103 1 0,-100 14 0,647-31 0,-724 45 0,1147-27 0,-192 14 0,368 9 0,-771 8 0,-425-4 0,-34-1 0,179 18 0,-131 18 0,54 5 0,294 32 0,-459-55 0,95 3 0,-11-2 0,290 73 0,-442-83 0,0-2 0,1 0 0,0-1 0,0-1 0,0-1 0,32-4 0,-57 1 0,1 0 0,-1 1 0,1-1 0,-1 0 0,0 0 0,0 1 0,0-1 0,0 0 0,0 1 0,0-1 0,0 1 0,0 0 0,-3-3 0,-37-36 0,-1 2 0,-3 2 0,-60-39 0,33 25 0,62 42 0,-233-152 0,299 175 0,13 14 0,0 3 0,-2 2 0,-2 4 0,-1 3 0,64 53 0,-119-87 0,0 1 0,-1 0 0,-1 1 0,1 0 0,-1 0 0,-1 0 0,0 1 0,0 0 0,-1 0 0,0 1 0,-1-1 0,0 1 0,0 0 0,2 19 0,-5-22 0,-1 0 0,1 0 0,-2 0 0,1 0 0,-1 0 0,-1 0 0,1 0 0,-1 0 0,0-1 0,-1 1 0,0-1 0,0 1 0,-1-1 0,0 0 0,0 0 0,-1-1 0,0 1 0,0-1 0,0 0 0,-1 0 0,-11 9 0,-10 5 0,-1 0 0,-1-2 0,-1-1 0,-1-1 0,-34 12 0,-168 50 0,222-75-1365,4-1-5461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2:13.58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720 93 24575,'-9'-2'0,"1"1"0,0 0 0,0 1 0,-14 1 0,-24-2 0,13-6 0,-1-1 0,-48-20 0,51 16 0,-1 2 0,-57-12 0,76 21 0,0 0 0,0 1 0,1 1 0,-1 0 0,0 0 0,0 1 0,1 1 0,0 0 0,-1 1 0,1 0 0,0 1 0,1 0 0,-1 1 0,1 1 0,0-1 0,1 2 0,0-1 0,0 2 0,0-1 0,1 1 0,0 0 0,1 1 0,0 0 0,1 1 0,0-1 0,0 2 0,-9 21 0,13-22 0,1 1 0,-1-1 0,2 1 0,0-1 0,0 1 0,1-1 0,1 1 0,0-1 0,0 1 0,1-1 0,1 0 0,0 0 0,0 0 0,1 0 0,0 0 0,1-1 0,0 1 0,12 16 0,-6-10 0,1-1 0,1 0 0,0-1 0,1 0 0,1-1 0,0 0 0,1-1 0,1-1 0,31 18 0,-36-24-114,1 0 1,-1-1-1,1 0 0,0-1 0,1-1 1,-1 0-1,0 0 0,1-1 0,0-1 1,-1-1-1,20-1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2:14.79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1 24575,'0'33'0,"2"17"0,3-1 0,12 52 0,-8-48 0,6 83 0,-16 196 0,1-329 0,1-1 0,-1 0 0,1 1 0,-1-1 0,1 0 0,0 1 0,0-1 0,0 0 0,1 0 0,-1 0 0,0 0 0,1 0 0,-1 0 0,1 0 0,0 0 0,0-1 0,-1 1 0,1-1 0,0 1 0,0-1 0,0 0 0,1 0 0,-1 0 0,0 0 0,0 0 0,1 0 0,-1 0 0,1-1 0,3 1 0,7 2 0,1-1 0,-1 0 0,25-1 0,245-3-1365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2:26.02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309 4 24575,'-38'0'0,"13"2"0,-1 0 0,-43 11 0,48-8 0,1-1 0,-1-1 0,0 0 0,0-2 0,-26-1 0,62 0 0,0-1 0,-1 0 0,1-1 0,-1 0 0,19-7 0,33-4 0,-43 10 0,-10 1 0,0 0 0,0 1 0,0 1 0,0 0 0,24 3 0,-43-3 0,0 0 0,-1 0 0,1 1 0,0 0 0,0 0 0,0 0 0,0 1 0,0 0 0,0 0 0,0 1 0,0-1 0,-9 8 0,-34 11 0,34-18 0,31-6 0,46-8 0,-50 10 0,23-2 0,-1 2 0,38 2 0,-73 0-1365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48.73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0.52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888 0 24575,'-2'2'0,"0"-1"0,0 1 0,0-1 0,1 1 0,-1 0 0,0-1 0,1 1 0,-1 0 0,1 0 0,0 0 0,0 0 0,0 1 0,0-1 0,-2 5 0,0 0 0,-26 36 0,-3-1 0,-65 68 0,-18 24 0,82-91 0,-1 0 0,-2-3 0,-2-1 0,-2-1 0,-66 47 0,85-68 0,1 0 0,1 0 0,-22 26 0,26-25 0,-2-1 0,0 0 0,-1-2 0,-28 19 0,46-33 0,-43 28 0,40-28 0,1 1 0,-1 1 0,0-1 0,1 0 0,0 1 0,0-1 0,-1 1 0,1-1 0,1 1 0,-1 0 0,0 0 0,-1 5 0,-11-9-1365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6.9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67 24575,'7'-6'0,"1"-1"0,1 1 0,-1 0 0,1 1 0,0 0 0,0 0 0,1 1 0,0 0 0,-1 1 0,1 0 0,0 0 0,0 1 0,13-1 0,17 0 0,0 2 0,45 4 0,-14-1 0,-59-2 0,4 0 0,1 1 0,0 0 0,26 5 0,-38-5 0,-1 1 0,0-1 0,0 1 0,0-1 0,1 1 0,-2 0 0,1 0 0,0 1 0,0-1 0,-1 1 0,1 0 0,-1 0 0,0 0 0,0 0 0,0 1 0,0-1 0,-1 1 0,5 7 0,-7-8 0,1 0 0,0 0 0,-1 0 0,0 0 0,1 1 0,-1-1 0,0 0 0,-1 0 0,1 0 0,-1 0 0,1 0 0,-1 0 0,0 0 0,0 0 0,0 0 0,0 0 0,-1 0 0,1-1 0,-1 1 0,0 0 0,0-1 0,-3 4 0,-5 7 0,-1-1 0,-23 20 0,0-4 0,-1-2 0,-1-1 0,-1-2 0,-1-1 0,-1-2 0,-1-2 0,-72 22 0,106-38 0,2-1 0,1 0 0,-1 0 0,1 0 0,-1 0 0,0-1 0,0 1 0,1-1 0,-1 0 0,0 0 0,-5-1 0,11-1-1365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1.73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24575,'0'0'0,"0"0"0,0 0 0,0 0 0,0 0 0,0 0 0,6 18 0,12 11 0,1-1 0,1-1 0,46 47 0,22 28 0,-19-7 0,29 41 0,132 141 0,113 95 0,-412-441-1365,61 60-5461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2.7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842 0 24575,'-13'23'0,"-228"269"0,186-233 0,-4-3 0,-108 82 0,-25 20 0,105-83 0,84-72-64,1-2 17,0 0 1,1 0-1,-1 0 1,1 0-1,-1 0 1,1 1 0,0-1-1,-1 0 1,1 1-1,0-1 1,0 1-1,0 0 1,0-1-1,0 1 1,0 0-1,1-1 1,-1 1 0,0 0-1,1 0 1,0 0-1,-1 0 1,1 0-1,0-1 1,0 1-1,0 0 1,0 0-1,0 2 1,0 13-6780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3.3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24575,'5'3'0,"0"1"0,-1 0 0,1 0 0,-1 0 0,0 0 0,6 8 0,7 8 0,43 45 0,57 82 0,7 8 0,346 346 0,-215-236 0,-241-252-1,11 13-1363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4.7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815 0 24575,'0'0'0,"0"0"0,0 0 0,0 0 0,0 0 0,0 0 0,0 0 0,-18 19 0,-404 612 0,408-610 0,-174 257 0,140-200 0,-61 139 0,107-213 0,0 1 0,0 0 0,0-1 0,0 1 0,1 0 0,0 0 0,0 0 0,0 0 0,0 0 0,1 0 0,0 1 0,0-1 0,0 0 0,1 0 0,0 0 0,1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5.3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24575,'0'0'0,"0"0"0,0 0 0,0 0 0,6 15 0,55 95 0,95 129 0,-66-106 0,-56-81 0,364 532 0,-393-576 0,5 7 0,1-1 0,1 0 0,0 0 0,1-1 0,22 19 0,-36-34-1365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4:59.1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1 220 24575,'0'0'0,"-1"-1"0,1 0 0,0 1 0,0-1 0,0 0 0,0 0 0,0 1 0,1-1 0,-1 0 0,0 0 0,0 1 0,0-1 0,1 0 0,-1 1 0,0-1 0,1 0 0,-1 1 0,0-1 0,1 0 0,-1 1 0,1-1 0,-1 1 0,1-1 0,-1 1 0,2-1 0,16-18 0,-15 17 0,11-10 0,1 1 0,0 0 0,1 1 0,20-9 0,-20 11 0,0-1 0,0-1 0,-1-1 0,22-18 0,3-15-1365,-31 37-5461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0.7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24575,'0'0'0,"0"0"0,0 0 0,0 0 0,0 0 0,3 21 0,87 474 0,-31-151 0,-39-263 0,-14-60 0,0 1 0,-1-1 0,-1 1 0,-1 0 0,-2 0 0,0 39 0,1-67 0,1 0 0,0 0 0,0 0 0,0 0 0,1 0 0,0 1 0,4-6 0,9-13 0,23-51 0,-16 29 0,33-49 0,-55 85 0,-7 17 0,-9 39 0,-5 18 0,-2 0 0,-53 106 0,74-169 0,-1 0 0,0 0 0,0-1 0,0 1 0,0 0 0,0 0 0,0-1 0,0 1 0,0 0 0,0-1 0,0 1 0,0-1 0,0 1 0,0-1 0,0 0 0,-1 0 0,1 1 0,0-1 0,0 0 0,0 0 0,-1 0 0,1 0 0,0 0 0,0 0 0,0 0 0,-1-1 0,1 1 0,0 0 0,0-1 0,0 1 0,0-1 0,0 1 0,0-1 0,0 0 0,0 1 0,-1-2 0,-47-32 0,37 24 0,-31-26-1365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2.02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24575,'0'0'0,"0"0"0,0 0 0,0 0 0,0 0 0,0 0 0,0 14 0,9 51 0,30 116 0,-13-72 0,43 293 0,4 22 0,-67-403 0,-5-16 0,1 0 0,-1 0 0,0 0 0,0 0 0,0 0 0,0 8 0,1-26 0,1-1 0,1 1 0,0 0 0,1 0 0,7-14 0,-6 14 0,0-1 0,-1 1 0,0-1 0,-2 1 0,4-22 0,-7 16 0,2 4 0,10 30 0,-7-6 0,-1 0 0,0 1 0,0-1 0,-1 1 0,0 0 0,-1 0 0,0 0 0,1 13 0,-2 87 0,-2-47 0,-44-73 0,-14-8-1365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2.89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429 3 24575,'-46'-1'0,"26"0"0,0 0 0,-1 1 0,1 2 0,0 0 0,0 1 0,0 0 0,0 2 0,-30 11 0,28-6 0,-20 10 0,-49 14 0,91-34-34,-1 0 0,0 0 0,1 0 0,-1 0 0,1 0-1,-1 0 1,0 0 0,1 1 0,-1-1 0,0 0 0,1 0 0,-1 0 0,1 1-1,-1-1 1,1 0 0,-1 1 0,1-1 0,-1 0 0,1 1 0,-1-1-1,1 1 1,-1-1 0,1 0 0,0 1 0,-1-1 0,1 1 0,0 0 0,-1-1-1,1 1 1,0-1 0,-1 1 0,1-1 0,0 1 0,0 0 0,0-1 0,0 1-1,0-1 1,0 1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3.8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24575,'10'27'0,"11"30"0,-2 1 0,-3 1 0,-2 0 0,-3 1 0,-3 1 0,-2-1 0,-3 90 0,-3-142-98,-1-6 1,1 0-1,0 0 1,-1 1-1,1-1 1,0 0-1,1 0 1,-1 1-1,0-1 1,1 0-1,-1 0 1,1 0-1,1 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7.5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24575,'5'4'0,"-1"0"0,0 0 0,0 0 0,0 1 0,0-1 0,-1 1 0,0 0 0,0 0 0,4 9 0,-6-13 0,7 18 0,0-1 0,0 1 0,-2 1 0,-1-1 0,4 25 0,8 107 0,-2-7 0,1-77-23,-11-49-201,0 1 1,-2 0-1,0 0 0,0 1 1,-2 29-1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6.8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2111 277 24575,'0'0'0,"0"-1"0,1 1 0,-1 0 0,0 0 0,0-1 0,0 1 0,1 0 0,-1-1 0,0 1 0,0 0 0,0-1 0,0 1 0,0 0 0,1-1 0,-1 1 0,0 0 0,0-1 0,0 1 0,0-1 0,0 1 0,0 0 0,0-1 0,0 1 0,0 0 0,-1-1 0,1 1 0,0 0 0,0-1 0,0 1 0,0 0 0,0-1 0,-1 1 0,1 0 0,0-1 0,0 1 0,-1 0 0,1 0 0,0-1 0,0 1 0,-1 0 0,1 0 0,0-1 0,-1 1 0,1 0 0,0 0 0,-1 0 0,1 0 0,0 0 0,-1-1 0,1 1 0,0 0 0,-1 0 0,-18-10 0,-9 6 0,0 0 0,0 2 0,-47 3 0,-11-2 0,-359-12 0,317 7 0,-163-3 0,-83 20 0,240-6 0,31-5 0,104-38 0,0 30 0,0-1 0,1 0 0,0 1 0,0-1 0,1 1 0,0 0 0,0 0 0,1 0 0,0 0 0,0 1 0,11-14 0,-8 12 0,0 0 0,0 1 0,1 0 0,0 0 0,1 1 0,-1 0 0,1 0 0,20-10 0,-132 42 0,66-11 0,0 3 0,1 0 0,-45 31 0,-93 77 0,171-124 0,1 1 0,-1 0 0,1-1 0,0 1 0,0 0 0,-1 0 0,1 1 0,1-1 0,-1 0 0,0 1 0,1-1 0,-1 1 0,1-1 0,-1 1 0,1 0 0,0-1 0,0 1 0,1 0 0,-1 0 0,1 0 0,-1 0 0,1 0 0,0 0 0,0 4 0,2-2 0,-1-1 0,1 0 0,0 0 0,0 0 0,0 0 0,1-1 0,-1 1 0,1-1 0,0 1 0,0-1 0,0 0 0,1 0 0,-1 0 0,1-1 0,6 4 0,41 24 0,1-3 0,2-2 0,1-2 0,57 15 0,39 16 0,-143-51 0,-1 0 0,0-1 0,1 0 0,-1 0 0,1-1 0,0 0 0,0 0 0,-1-1 0,15-1 0,-14 4-1365,-1 0-5461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08.23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2147 252 24575,'0'0'0,"0"0"0,0 0 0,0 0 0,-19 0 0,-121-11 0,-148 7 0,-138 27 0,156-6 0,-175-12 0,198-5 0,247-2 0,0-1 0,0 1 0,1 0 0,-1 0 0,1-1 0,-1 1 0,1 0 0,0 0 0,0 0 0,0 0 0,2-3 0,14-12 0,0 0 0,1 2 0,20-15 0,9-7 0,-1-4 0,-33 26 0,2 1 0,0 1 0,1 1 0,32-20 0,-21 23 0,-23 12 0,-13 9 0,-86 80 0,-404 379 0,489-463 0,7-5 0,-1-1 0,1 1 0,0 0 0,0 0 0,0 1 0,1-1 0,-5 8 0,62 0 0,541 87 0,-292-54 0,-204-22 0,-67-13 0,69 9 0,-78-19-1365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0.8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5.1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341 0 24575,'-36'1'0,"24"-2"0,-15 3 0,0 1 0,0 1 0,0 2 0,-47 15 0,-31 7 0,100-28 120,8-1-1605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5.5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24575,'18'39'0,"6"32"31,22 107 0,-16-56-1458,-27-111-5399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6.44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261 1 24575,'-218'15'0,"175"-15"-1365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6.9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218 1 24575,'0'0'0,"0"0"0,-32 3 0,-64 32 120,86-30-306,0 0 1,0 0-1,0 1 0,1 0 1,0 1-1,0 0 1,-8 8-1,11-7-6640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7.26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24575,'0'0'0,"0"0"0,0 29 0,5 9 29,2-1 0,20 65 0,-17-72-271,-2-1 0,-1 1 0,-1 0 0,-2 1 0,2 43 0,-7-62-6584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7.88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243 0 24575,'-43'9'0,"-8"6"-72,16-3-359,-1-2 0,-41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5:18.22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24575,'0'32'0,"2"9"-341,2 0 0,1 0-1,15 56 1,-9-53-6485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8.1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358 1 24575,'0'0'0,"0"0"0,-9 15 0,-76 225 0,25-63 0,25-85 0,-120 347 0,151-427 0,2-7 0,0 0 0,1 0 0,0-1 0,0 1 0,0 0 0,0 0 0,1 0 0,-1 0 0,2 6 0,4-10-163,-3-3-1039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3:20.188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3:41.442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270"/>
      <inkml:brushProperty name="anchorY" value="-1270"/>
      <inkml:brushProperty name="scaleFactor" value="0.5"/>
    </inkml:brush>
  </inkml:definitions>
  <inkml:trace contextRef="#ctx0" brushRef="#br0">1 691 24575,'0'0'0,"74"-12"0,-31 3 0,4 0 0,4 3 0,-4 1 0,-3 2 0,2 1 0,6-2 0,0 1 0,-3 0 0,3-3 0,-5 2 0,-5-4 0,6 2 0,3 1 0,-2 1 0,-4-1 0,8-2 0,9-3 0,0 1 0,2-1 0,6-2 0,9-1 0,0 2 0,-6 0 0,10-4 0,-5-1 0,-2-1 0,8 0 0,10 0 0,-4 4 0,-4 1 0,8-1 0,7 0 0,-5 2 0,-4 0 0,2 0 0,7-1 0,-2 1 0,-7 0 0,8 0 0,1-2 0,-6 3 0,-11-1 0,1 2 0,-10 2 0,-8 3 0,2 1 0,6 2 0,-4 1 0,-5 0 0,1 1 0,-2-1 0,-7 1 0,-8-1 0,2 0 0,3 0 0,-2 0 0,-5 0 0,1 0 0,-4 0 0,-4 0 0,2 0 0,4 0 0,-2 0 0,-3 0 0,3 0 0,0 0 0,-2 0 0,-6 0 0,0 0 0,1 0 0,-5 0 0,-4 0 0,-2 0 0,-3 0 0,-6 0 0,-3 0 0,-1 0 0,-1 0 0,-2 0 0,-1 0 0,1 0 0,1 0 0,-3 0 0,-1 0 0,-3 0 0,-1 0 0,-3 0 0,0 0 0,-1 0 0,-1 0 0,1 0 0,-1 0 0,1 0 0,0 0 0,0 0 0,0 0 0,0 0 0,0 0 0,0-3 0,0-3 0,0 0 0,-4-2 0,-2-3 0,-3-5 0,0-1 0,-1-1 0,-2 0 0,2 1 0,-1 0 0,-1-2 0,0 0 0,1 3 0,0 1 0,-1 1 0,3 4 0,1 2 0,3 3 0,3 3 0,0 0 0,2 2 0,0 1 0,0-1 0,1 1 0,-1-1 0,1 1 0,-1-1 0,0 0 0,0 0 0,3 0 0,3 3 0,3 3 0,3 0 0,5 3 0,4 1 0,1 3 0,-4-3 0,0 2 0,-3-3 0,-3-2 0,0-2 0,-3-3 0,-3 0 0,-3-2 0,2 3 0,-1 0 0,-2-1 0,4 3 0,1 3 0,0-1 0,-1-1 0,2 2 0,1 1 0,2 2 0,2 2 0,-2-2 0,0-2 0,-2-3 0,-2-2 0,-3-2 0,2 2 0,2 1 0,-2 1 0,3 2 0,-2-1 0,-1-1 0,1 1 0,1 2 0,3 2 0,-2-1 0,-1-3 0,-3-1 0,-2-3 0,-1-1 0,-1-1 0,-1-1 0,0 0 0,-1-1 0,1 1 0,0-1 0,-1 1 0,1 0 0,0 0 0,0 0 0,0 0 0,0 0 0,0 0 0,0 0 0,-3 0 0,-3 3 0,-3 3 0,-3 3 0,-2 0 0,-4 1 0,-7 5 0,0 2 0,0 0 0,-1 0 0,-1 0 0,2 0 0,3-4 0,1 0 0,6-1 0,2-2 0,0 0 0,4 1 0,2-2 0,2-2 0,3-3 0,1-1 0,1-2 0,0 0 0,1-2 0,-1 1 0,1 0 0,-1-1 0,0 1 0,0 0 0,0 0 0,0 0 0,0 0 0,0 0 0,0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47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1258 1 24575,'-24'12'0,"-524"276"0,526-280 0,-1 0 0,1-2 0,-1-1 0,0-1 0,0-1 0,-25 1 0,20-2 0,0 1 0,1 1 0,-43 12 0,61-12 0,-1 1 0,1 0 0,-1 0 0,1 1 0,1 0 0,-1 0 0,1 1 0,-9 10 0,12-13 0,1 0 0,1 1 0,-1-1 0,0 1 0,1-1 0,0 1 0,0 0 0,1 1 0,-1-1 0,1 0 0,0 1 0,0-1 0,1 1 0,0-1 0,0 1 0,-1 10 0,-61-44 0,61 27 0,-1-1 0,1 0 0,-1 1 0,1-1 0,-1 1 0,0 0 0,0 0 0,0 0 0,1 0 0,-1 0 0,0 1 0,0 0 0,0-1 0,0 1 0,0 0 0,0 0 0,0 0 0,0 1 0,0-1 0,0 1 0,0 0 0,0 0 0,-3 1 0,-15 5 0,21-7 0,0 0 0,0 1 0,-1-1 0,1 0 0,0 0 0,-1 0 0,1 0 0,0 0 0,-1 0 0,1 0 0,-1 0 0,1 0 0,0 0 0,-1 0 0,1 0 0,0 0 0,-1 0 0,1 0 0,0-1 0,-1 1 0,1 0 0,0 0 0,0 0 0,-1 0 0,1-1 0,0 1 0,-1 0 0,1 0 0,0 0 0,0-1 0,0 1 0,-1 0 0,1-1 0,0 1 0,0 0 0,0 0 0,-1-1 0,1 1 0,0 0 0,0-1 0,0 1 0,0 0 0,0-1 0,-1 0 0,-1 0 0,1-1 0,-1 1 0,1 0 0,-1 1 0,1-1 0,-1 0 0,1 0 0,-1 1 0,0-1 0,0 1 0,1-1 0,-1 1 0,0 0 0,0 0 0,1-1 0,-1 1 0,-2 1 0,-11 3 0,15-4 0,0 1 0,0 0 0,0-1 0,0 1 0,0 0 0,0-1 0,0 1 0,0-1 0,0 1 0,1 0 0,-1-1 0,0 1 0,0-1 0,0 1 0,1-1 0,-1 1 0,0-1 0,1 1 0,-1-1 0,1 1 0,-1-1 0,0 1 0,1-1 0,-1 1 0,1-1 0,-1 0 0,1 1 0,-1-1 0,2 1 0,2 2 0,1 0 0,-1 1 0,1-2 0,0 1 0,0 0 0,0-1 0,1 0 0,-1 0 0,0-1 0,1 1 0,-1-1 0,1 0 0,0-1 0,9 1 0,-16-3-1365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47.9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48.3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 0 24575,'-6'6'0,"1"0"0,0 1 0,0-1 0,1 1 0,0-1 0,0 2 0,1-1 0,0 0 0,0 0 0,-2 10 0,-11 1 0,16-18 0,0 0 0,-1 0 0,1 1 0,0-1 0,0 0 0,0 0 0,-1 1 0,1-1 0,0 0 0,0 0 0,-1 0 0,1 1 0,0-1 0,0 0 0,-1 0 0,1 0 0,0 0 0,-1 0 0,1 0 0,0 0 0,0 0 0,-1 0 0,1 0 0,0 0 0,-1 0 0,1 0 0,0 0 0,-1 0 0,1 0 0,0 0 0,-1 0 0,1 0 0,0 0 0,0 0 0,-1 0 0,1 0 0,0-1 0,0 1 0,-1 0 0,1 0 0,0 0 0,0-1 0,-1 1 0,1 0 0,0 0 0,0-1 0,0 1 0,-1 0 0,1 0 0,0-1 0,0 1 0,0 0 0,0 0 0,0-1 0,0 1 0,0 0 0,0-1 0,0 1 0,0-1 0,30-12 0,-9 5 0,-1-3-1365,-3-2-5461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50.0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400 2 24575,'-1'0'0,"-19"-1"0,-1 0 0,0 2 0,1 1 0,-1 0 0,1 2 0,0 0 0,0 1 0,-21 8 0,27-7 0,0 1 0,0 0 0,1 1 0,0 1 0,0 0 0,1 0 0,0 1 0,1 1 0,-11 11 0,15-13 0,1 1 0,0 0 0,0-1 0,1 2 0,1-1 0,-1 0 0,2 1 0,-1 0 0,2 0 0,-1 0 0,1 0 0,1 1 0,0 12 0,0-2 0,1 1 0,1-1 0,1 0 0,1 1 0,1-1 0,2-1 0,12 39 0,-12-47 0,0 0 0,1-1 0,0 1 0,1-1 0,1-1 0,-1 1 0,2-2 0,0 1 0,0-1 0,1-1 0,0 1 0,0-2 0,18 10 0,6 2-1365,-19-12-5461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52.0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219 1 24575,'0'0'0,"-38"0"0,34 1 0,-1 0 0,1 0 0,0 1 0,0-1 0,0 1 0,1 0 0,-1 0 0,0 1 0,1-1 0,-1 1 0,1-1 0,0 1 0,0 0 0,0 0 0,0 1 0,1-1 0,-1 1 0,1-1 0,-2 5 0,1-4 0,1 1 0,-1 0 0,1 0 0,1-1 0,-1 1 0,1 0 0,0 0 0,0 1 0,0-1 0,1 0 0,0 0 0,0 0 0,0 0 0,0 1 0,2 6 0,-3-16 0,-5-9 0,-14 22 0,14-5 0,0 1 0,1 0 0,0 1 0,0-1 0,0 1 0,1 0 0,0 0 0,0 0 0,0 1 0,1 0 0,0-1 0,1 1 0,-1 0 0,1 0 0,0 1 0,1-1 0,-1 13 0,-1 7 0,2 1 0,1 0 0,5 38 0,-4-63 0,0 1 0,-1-1 0,1 1 0,0-1 0,1 1 0,-1-1 0,1 0 0,-1 0 0,1 0 0,0 0 0,0 0 0,0 0 0,1 0 0,-1-1 0,1 1 0,-1-1 0,1 0 0,0 1 0,0-1 0,0-1 0,0 1 0,0 0 0,0-1 0,1 1 0,-1-1 0,0 0 0,1 0 0,-1-1 0,1 1 0,-1-1 0,1 1 0,0-1 0,-1 0 0,1 0 0,-1-1 0,6 0 0,-4-3 0,0 0 0,0-1 0,-1 1 0,1-1 0,-1 0 0,0 0 0,-1 0 0,7-11 0,-5 8 0,0 0 0,-1 0 0,1 0 0,-2-1 0,1 1 0,-1-1 0,-1 1 0,1-1 0,1-17 0,-2-72 0,-2 72 0,1 32 0,1 0 0,1 0 0,-1 0 0,1 0 0,0-1 0,0 1 0,6 7 0,-1-1 0,1 1 0,1 0 0,0-1 0,0 1 0,2-2 0,-1 0 0,2 0 0,-1-1 0,1-1 0,1 0 0,20 10 0,-30-16 0,5 2-151,-1 0-1,1 1 0,-1 1 0,0-1 1,-1 1-1,0 0 0,0 1 1,12 16-1,-15-15-6674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53.8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1041 325 24575,'-3'-2'0,"0"-1"0,-1 0 0,1 1 0,0-1 0,1 0 0,-1-1 0,0 1 0,-1-4 0,0 2 0,-11-13 0,0 1 0,-2 1 0,1 0 0,-2 1 0,-32-22 0,38 30 0,-1 0 0,0 1 0,0 1 0,-1 0 0,1 0 0,-1 1 0,0 1 0,0 1 0,-1 0 0,-19-1 0,11 3 0,-1 1 0,0 1 0,0 1 0,1 1 0,-1 1 0,1 1 0,0 1 0,1 1 0,0 1 0,0 0 0,1 2 0,0 1 0,1 1 0,0 0 0,-17 17 0,10-9 0,2 2 0,0 0 0,2 2 0,1 1 0,1 0 0,1 2 0,1 0 0,2 1 0,1 1 0,-21 52 0,24-47 0,1 0 0,2 1 0,1 0 0,2 0 0,1 1 0,0 41 0,6-57 0,0 0 0,2 1 0,1-1 0,0 0 0,2 0 0,0-1 0,2 1 0,0-1 0,1 0 0,1-1 0,1 0 0,13 19 0,-4-10 0,2 0 0,0-1 0,2-2 0,1 0 0,2-1 0,0-2 0,1 0 0,1-2 0,1-1 0,0-1 0,2-2 0,0-1 0,0-1 0,2-2 0,-1-1 0,2-2 0,-1-1 0,1-1 0,0-2 0,1-2 0,37 0 0,-23-6 0,1-2 0,-1-2 0,0-2 0,63-20 0,-87 21 0,0-2 0,0 0 0,-1-1 0,-1-2 0,0 0 0,0-2 0,-2 0 0,0-2 0,34-33 0,-44 36 0,-1-1 0,0 0 0,-1-1 0,-1 0 0,0 0 0,-1-1 0,-1 0 0,-1 0 0,0 0 0,-1-1 0,-1 0 0,0 0 0,-1-31 0,-2 2 0,-1 0 0,-3 0 0,-2 0 0,-13-49 0,8 55 0,-2 0 0,-2 1 0,-1 1 0,-2 0 0,-2 1 0,-2 1 0,-1 1 0,-29-36 0,20 34 0,-1 1 0,-2 2 0,-1 1 0,-2 2 0,-1 2 0,-72-43 0,78 55 0,-1 2 0,-1 1 0,0 2 0,-1 2 0,0 0 0,-1 3 0,0 1 0,0 2 0,0 1 0,-61 3 0,84 2 0,1 1 0,0 1 0,0 0 0,0 1 0,1 0 0,-1 1 0,1 0 0,0 1 0,1 1 0,-1-1 0,1 2 0,0 0 0,1 0 0,0 1 0,-15 16 0,2 3 0,0 0 0,2 1 0,2 1 0,-28 55 0,29-47 0,1 1 0,3 1 0,0 1 0,3 0 0,2 1 0,1 0 0,2 0 0,2 0 0,2 1 0,2 0 0,2-1 0,11 71 0,-6-75 0,2-1 0,2 0 0,1 0 0,2-1 0,2-1 0,1 0 0,1-1 0,2-1 0,2-1 0,0-1 0,2-1 0,2-1 0,0-1 0,37 30 0,-39-39 0,0-1 0,1-1 0,1 0 0,0-3 0,1 0 0,48 17 0,-58-26 0,0 0 0,0-1 0,1-1 0,-1-1 0,1-1 0,0 0 0,-1-1 0,1-1 0,0-1 0,-1 0 0,1-1 0,29-10 0,111-53-552,-137 56-261,31-13-6013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59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782 65 24575,'-24'-24'0,"14"12"0,4 9 0,1-1 0,-1 1 0,0 0 0,1 0 0,-1 1 0,-1 0 0,1 0 0,0 0 0,0 1 0,-1-1 0,1 2 0,-1-1 0,1 1 0,-1 0 0,-12 2 0,-2 0 0,1 2 0,-1 1 0,-32 11 0,8 3 0,1 2 0,1 1 0,1 3 0,1 1 0,2 2 0,-47 42 0,68-53 0,2 0 0,0 1 0,0 1 0,2 0 0,1 1 0,0 0 0,1 1 0,1 1 0,2 0 0,0 0 0,1 1 0,1 0 0,1 0 0,1 0 0,-2 38 0,6-45 0,1 0 0,0 0 0,1 0 0,1 0 0,1 0 0,0-1 0,1 1 0,1-1 0,0 1 0,11 20 0,-9-24 0,0-1 0,1 1 0,0-1 0,1-1 0,0 1 0,1-2 0,0 1 0,0-1 0,1-1 0,0 0 0,1-1 0,-1 0 0,20 8 0,5 1-273,1-1 0,0-2 0,1-2 0,58 9 0,-64-15-6553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5:59.8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410 1 24575,'0'0'0,"0"0"0,-31 0 0,-4-1 0,1 1 0,-1 2 0,1 2 0,-55 12 0,80-14 0,1 0 0,0 1 0,0 1 0,0-1 0,0 1 0,1 1 0,-1-1 0,1 1 0,0 1 0,0-1 0,1 1 0,0 0 0,0 1 0,0-1 0,1 1 0,0 0 0,0 1 0,1-1 0,0 1 0,0 0 0,1 0 0,0 0 0,-3 14 0,4-13 0,2 0 0,-1-1 0,1 1 0,0 0 0,1 0 0,0 0 0,0 0 0,1 0 0,1-1 0,-1 1 0,1-1 0,0 0 0,1 0 0,0 0 0,1 0 0,-1 0 0,1-1 0,1 0 0,-1 0 0,1 0 0,0-1 0,1 0 0,0 0 0,0-1 0,0 1 0,0-2 0,1 1 0,10 4 0,-16-8 0,1 0 0,-1-1 0,1 1 0,-1-1 0,0 1 0,1-1 0,-1 0 0,1 0 0,-1 0 0,1 0 0,-1 0 0,1-1 0,-1 1 0,1-1 0,-1 0 0,0 0 0,1 1 0,-1-1 0,0-1 0,0 1 0,0 0 0,0-1 0,0 1 0,0-1 0,0 1 0,0-1 0,0 0 0,-1 0 0,1 0 0,-1 0 0,1 0 0,-1 0 0,2-4 0,5-10 0,0 0 0,-1 0 0,9-31 0,-8 22 0,-8 24 0,1 0 0,-1 0 0,1 1 0,-1-1 0,1 0 0,0 0 0,-1 1 0,1-1 0,0 1 0,0-1 0,-1 0 0,1 1 0,0 0 0,0-1 0,0 1 0,-1-1 0,1 1 0,0 0 0,0 0 0,0-1 0,0 1 0,0 0 0,0 0 0,0 0 0,-1 0 0,1 0 0,0 0 0,0 0 0,0 0 0,0 1 0,0-1 0,0 0 0,0 1 0,0-1 0,-1 0 0,1 1 0,0-1 0,0 1 0,-1-1 0,2 2 0,33 22 0,-20-7 0,0 1 0,-2 0 0,0 1 0,18 35 0,0 0 0,-28-50-94,-3-3 53,1 0 0,0 1 0,-1-1 0,1 0 0,0 0 0,-1 0 0,1 0 0,0 0 0,0 0 0,0 0 0,0 0 0,0 0 0,0 0 0,0 0 0,0-1 0,0 1 0,1 0 0,-1-1 0,0 1 0,0-1 0,1 1 0,-1-1 0,0 0 0,1 1 0,-1-1 0,0 0 0,1 0 0,-1 0 0,0 0 0,2 0 0,6-1-6785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8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24575,'0'0'0,"3"0"0,1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6:00.8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66 98 24575,'0'0'0,"0"0"0,0 18 0,16 319 0,-1-50 0,-13-231 0,0-16 0,-5 69 0,2-114 0,0 0 0,0 1 0,0-1 0,0 1 0,-1 0 0,0-1 0,0 1 0,-3-5 0,-4-12 0,-8-30 0,2-1 0,3-1 0,1 0 0,4 0 0,-3-78 0,10 85 0,1 0 0,3 0 0,1 0 0,3 1 0,1 0 0,28-78 0,-35 116 0,1 0 0,0 1 0,0-1 0,0 1 0,1-1 0,0 1 0,1 0 0,-1 0 0,9-7 0,-10 11 0,0 0 0,0 0 0,0 0 0,0 0 0,1 1 0,-1 0 0,1-1 0,-1 1 0,1 0 0,-1 1 0,1-1 0,0 1 0,-1 0 0,1 0 0,0 0 0,-1 0 0,1 0 0,0 1 0,-1 0 0,8 2 0,-3-1 0,0 1 0,0 0 0,0 0 0,-1 1 0,1 0 0,-1 0 0,0 1 0,0 0 0,0 1 0,-1-1 0,0 1 0,0 0 0,0 1 0,-1-1 0,5 9 0,-7-10 0,0 0 0,0 0 0,-1 0 0,0 1 0,0-1 0,0 1 0,0-1 0,-1 1 0,0 0 0,0-1 0,-1 1 0,0 0 0,0 0 0,0-1 0,-1 1 0,1 0 0,-1 0 0,-1-1 0,1 1 0,-1-1 0,0 1 0,-5 9 0,-37 46 0,34-48 0,0 0 0,0 1 0,-8 17 0,20-17-1365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6:02.7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219 2 24575,'0'0'0,"0"0"0,0 0 0,0 0 0,0 0 0,0 0 0,-26 3 0,15 2 0,0 1 0,0 0 0,0 0 0,0 1 0,1 1 0,0 0 0,1 0 0,0 1 0,0 0 0,1 0 0,0 1 0,0 0 0,1 0 0,1 1 0,0 0 0,0 0 0,1 1 0,0 0 0,-5 22 0,4-12 0,1 0 0,1 0 0,1 0 0,1 0 0,1 1 0,0-1 0,2 0 0,1 1 0,1-1 0,8 33 0,-9-47 0,0 0 0,1 1 0,1-1 0,-1 0 0,1-1 0,1 1 0,-1-1 0,1 0 0,0 0 0,1 0 0,0 0 0,0-1 0,0 0 0,1-1 0,0 1 0,0-1 0,0-1 0,1 1 0,0-1 0,-1 0 0,1-1 0,1 0 0,-1 0 0,0-1 0,1 0 0,-1 0 0,1-1 0,0 0 0,-1-1 0,1 0 0,0 0 0,-1-1 0,1 0 0,0-1 0,-1 1 0,1-2 0,-1 1 0,0-1 0,0 0 0,0-1 0,0 0 0,0 0 0,-1-1 0,0 0 0,0 0 0,0-1 0,-1 0 0,9-9 0,-3 1 0,-1-1 0,0 0 0,-1-1 0,-1 0 0,0-1 0,-1 0 0,-1 0 0,0 0 0,4-21 0,-4 7 0,-2 0 0,0-1 0,-2 1 0,-2-50 0,-1 71 0,-1 1 0,0-1 0,0 1 0,-1-1 0,-1 1 0,0 0 0,0-1 0,0 2 0,-1-1 0,0 0 0,-1 1 0,0-1 0,-1 1 0,1 1 0,-2-1 0,1 1 0,-1 0 0,0 1 0,-13-11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6:03.5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24575,'0'0'0,"0"0"0,0 0 0,0 0 0,0 0 0,4 25 0,3 0 0,2-1 0,1 0 0,0 0 0,24 37 0,-26-49 0,-1 0 0,2-1 0,0 0 0,0 0 0,1-1 0,0-1 0,1 1 0,0-2 0,0 1 0,18 9 0,-27-18 0,-1 1 0,1 0 0,-1-1 0,0 1 0,1-1 0,-1 0 0,1 1 0,0-1 0,-1 0 0,1 0 0,-1 0 0,1 0 0,-1 0 0,1 0 0,-1 0 0,1-1 0,-1 1 0,1-1 0,-1 1 0,1-1 0,-1 1 0,0-1 0,1 0 0,1-1 0,0-1 0,0 0 0,0 0 0,0 0 0,-1 0 0,0-1 0,1 1 0,-1 0 0,0-1 0,2-5 0,1-7 0,0 0 0,0 0 0,3-28 0,-5 16 0,-1 0 0,-4-57 0,12 202-102,11 321-1161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36:04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336 1 24575,'0'0'0,"0"0"0,-12 0 0,-19 1 0,1 1 0,-1 1 0,1 2 0,0 1 0,-30 11 0,50-14 0,-34 7 0,51-10 0,-1 0 0,-8 2 0,-22 13 0,17-9-227,0 1-1,1 1 1,0-1-1,0 1 1,-7 11-1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7:44:40.09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325 575 12287,'0'-19'0,"0"6"0,0 1 0,0-3 0,0-2 0,0-3 0,0 1 0,0 0 0,0 0 0,0-2 0,0-3 0,0-1 0,0-7 0,0 4 0,-2 0 0,-5 1 0,5-5 0,-6 4 0,-1-2 0,5 0 0,-7-2 0,3 7 0,-5 3 0,6 3 0,-7 9 0,11 1 0,-5 18 0,8 3 0,0 5 0,2 3 0,2-1 0,5 0 0,1 0 0,3-2 0,6-2 0,1-2 0,-1 2 0,0 2 0,2 2 0,3-2 0,1-4 0,7 4 0,-6-7 0,-1 3 0,3 0 0,-7-9 0,7 5 0,0-1 0,-1-6 0,5 5 0,-10-5 0,-10-2 0,-9 0 0,-3 0 0,-11 0 0,0 0 0,-4 0 0,-4 0 0,-4 0 0,-5 0 0,5 0 0,-5 0 0,-2 0 0,-2 0 0,-6 0 0,2 0 0,4 0 0,-5 2 0,5 2 0,-4 3 0,-2-3 0,6 5 0,2-3 0,2 0 0,5 3 0,-5-5 0,3 7 0,1-3 0,3 7 0,10-13 0,5 7 0,12-9 0,7-2 0,4-5 0,9-1 0,1-9 0,3 0 0,4-5 0,0-3 0,3 1 0,-3-3 0,0-3 0,11 4 0,-9-6 0,0 0 0,0 3 0,-4 1 0,-13 9 0,0 0 0,1-1 0,-10 8 0,-3-1 0,-7 11 0,-7 2 0,-3 8 0,-10 14 0,1 1 0,0 3 0,0 8 0,0-2 0,2 4 0,4 2 0,-4 0 0,4 1 0,-4 1 0,-2 5 0,2-4 0,2 3 0,2-3 0,-2-3 0,5 0 0,-1-1 0,2-5 0,5-7 0,-6 5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7:45:02.70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96 154 16383,'-32'-30'0,"-11"3"0,39 8 0,-13 8 0,51 2 0,2 9 0,35 0 0,-5-2 0,10-4 0,-16 4 0,10-5 0,-4 5 0,11 2 0,0 0 0,-1 0 0,1 0 0,0 0 0,0 0 0,-1 0 0,1 0 0,0 0 0,-7 0 0,0 0 0,-19-6 0,7-1 0,-20 1 0,20 6 0,-20 0 0,20 0 0,-26 0 0,38 0 0,-11 0 0,20 0 0,15 0 0,-15 0 0,-2 0 0,-11 0 0,-9 0 0,9 0 0,11 0 0,2 0 0,6 0 0,-17-8 0,-10 5 0,-3-5 0,-6 8 0,17 0 0,6 2 0,5 4 0,-21-3 0,-3 5 0,-21-8 0,6 0 0,-10 0 0,-18 0 0,7 0 0,3 0 0,-8 0 0,14-8 0,-15 5 0,8-5 0,0 8 0,0 0 0,-8 8 0,-3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1:13.48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357 1 24575,'-8'2'0,"0"-1"0,1-1 0,-1 1 0,1-1 0,-1 0 0,0 0 0,-13-2 0,-8 0 0,4 2 0,-1 0 0,0 0 0,-49 6 0,69-5 0,1-1 0,-1 1 0,0 1 0,1-1 0,-1 1 0,1-1 0,0 1 0,0 1 0,0-1 0,0 0 0,0 1 0,0 0 0,1 0 0,0 0 0,0 0 0,0 0 0,0 1 0,-5 6 0,8-8 0,1 0 0,-1 1 0,1-1 0,0 0 0,0 0 0,0 0 0,0 0 0,0 0 0,1 1 0,-1-1 0,1 0 0,-1 0 0,1 0 0,0 0 0,0 0 0,1 0 0,-1 0 0,0-1 0,1 1 0,-1 0 0,1 0 0,0-1 0,0 1 0,0-1 0,0 1 0,0-1 0,5 3 0,-1 0 0,0 0 0,1 0 0,0-1 0,0 1 0,0-1 0,0 0 0,1-1 0,9 3 0,147-2 0,-181 7 0,0 0 0,1 0 0,1 1 0,0 1 0,2 0 0,-1 0 0,2 1 0,0 1 0,1 0 0,0 0 0,2 0 0,0 1 0,1 0 0,1 0 0,1 1 0,1-1 0,1 1 0,0 0 0,2 0 0,0 0 0,2 24 0,1-37 0,0 0 0,0 0 0,0 0 0,0 0 0,1 0 0,0 0 0,-1 0 0,2 0 0,-1 0 0,0-1 0,1 1 0,-1-1 0,1 1 0,0-1 0,0 0 0,0 0 0,0 0 0,1 0 0,-1 0 0,1-1 0,4 2 0,-2-1 0,-1 0 0,0 0 0,1-1 0,-1 1 0,1-1 0,0 0 0,0-1 0,-1 1 0,1-1 0,0 0 0,0 0 0,0 0 0,0 0 0,8-2 0,75-19-1365,-58 14-5461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1:15.3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0 464 24575,'0'0'0,"0"0"0,0 0 0,0 0 0,0 0 0,0 0 0,0 0 0,0-37 0,0 35 0,17-355 0,-16 339 0,0-4 0,-1 21 0,0 1 0,1 0 0,-1-1 0,0 1 0,0-1 0,0 1 0,1-1 0,-1 1 0,0 0 0,1-1 0,-1 1 0,0-1 0,1 1 0,-1 0 0,1-1 0,-1 1 0,0 0 0,1 0 0,-1-1 0,1 1 0,0 0 0,-1 0 0,1-1 0,-1 1 0,1 0 0,-1 0 0,1 0 0,-1 0 0,1 0 0,0 0 0,-1 0 0,2 0 0,9 0 0,-5-1 0,-1 1 0,0 0 0,1 0 0,-1 0 0,0 0 0,0 1 0,1 0 0,-1 0 0,0 0 0,0 0 0,0 0 0,0 1 0,0 0 0,-1 0 0,1 0 0,-1 0 0,1 1 0,-1-1 0,6 5 0,6 5 0,0 0 0,-1 1 0,0 1 0,-2 0 0,0 0 0,-1 1 0,-1 0 0,-1 1 0,0 0 0,-2 0 0,0 0 0,-2 1 0,0 0 0,2 18 0,-7-32 0,0 0 0,0 0 0,1 0 0,-1 0 0,1 0 0,0 0 0,0 0 0,5 5 0,11 22 0,-17-34 0,1 0 0,0 0 0,0-1 0,0 1 0,1 0 0,-1 1 0,1-1 0,1 0 0,-1 1 0,1-1 0,0 1 0,0 0 0,8-6 0,13-13 0,-19 15 5,0-1 0,-1 0 0,0-1 0,-1 1 0,0-1 0,-1 0 0,0 1 0,-1-1 0,0 0 0,0-11 0,-1-15-169,-4-46 0,-1 32-928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1:16.3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191 133 24575,'0'0'0,"0"0"0,0-43 0,1 38 0,-1 0 0,0 0 0,0 1 0,-1-1 0,0 0 0,0 0 0,0 0 0,-1 1 0,0-1 0,0 0 0,0 1 0,-5-6 0,4 7 0,0 1 0,0 0 0,0 0 0,-1 0 0,1 1 0,-1-1 0,0 1 0,0-1 0,1 1 0,-1 0 0,0 0 0,0 1 0,0-1 0,0 0 0,-1 1 0,1 0 0,0 0 0,0 0 0,-8 1 0,8-1 0,0 0 0,1 1 0,-1 0 0,0 0 0,1 0 0,-1 0 0,1 0 0,-1 0 0,1 1 0,0-1 0,0 1 0,0 0 0,0-1 0,0 1 0,0 0 0,0 1 0,1-1 0,0 0 0,-1 1 0,1-1 0,0 1 0,0-1 0,1 1 0,-1 0 0,1-1 0,-2 5 0,0 0 0,1 0 0,0-1 0,0 1 0,1 0 0,0 0 0,0 0 0,1 0 0,0 0 0,1-1 0,0 1 0,2 7 0,-2-12 0,0 0 0,0 0 0,0 0 0,0-1 0,0 1 0,1-1 0,-1 1 0,0 0 0,1-1 0,0 0 0,-1 1 0,1-1 0,0 0 0,0 0 0,0 1 0,0-1 0,0-1 0,0 1 0,1 0 0,-1 0 0,0 0 0,0-1 0,1 1 0,-1-1 0,1 0 0,-1 1 0,1-1 0,-1 0 0,4 0 0,-1 0 0,-1 0 0,0-1 0,0 1 0,1-1 0,-1 0 0,0 1 0,0-1 0,0-1 0,0 1 0,0 0 0,0-1 0,0 0 0,-1 1 0,1-1 0,-1 0 0,4-3 0,8-7 0,-1-1 0,0 0 0,-1 0 0,-1-1 0,0 0 0,-2-1 0,14-25 0,-22 46 0,0 1 0,1-1 0,-1 1 0,2-1 0,-1 0 0,1 0 0,5 6 0,16 27 0,-3 34-1365,-18-61-5461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3:08.49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837 0 24575,'0'0'0,"0"0"0,-16 10 0,-20 26 0,2 1 0,2 1 0,2 1 0,-41 75 0,53-85 0,-174 319 0,-73 111 0,201-382 0,44-57 0,2 2 0,-16 25 0,33-46-73,1-1 31,-1 1 0,0-1 1,1 1-1,-1 0 0,1-1 1,-1 1-1,1-1 0,0 1 1,-1 0-1,1-1 0,0 1 1,0 0-1,-1-1 0,1 1 1,0 0-1,0-1 0,0 1 1,0 0-1,0-1 0,0 1 1,0 0-1,1-1 0,-1 1 1,0 0-1,0-1 0,1 1 1,-1 0-1,0-1 0,1 1 1,0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38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24575,'0'0'0,"0"0"0,3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3:08.9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24575,'0'0'0,"3"2"0,1 0 0,-1 0 0,1 0 0,-1 0 0,0 1 0,0-1 0,0 1 0,-1 0 0,3 3 0,3 1 0,226 200 0,-13 8 0,230 291 0,-423-464-136,-3 2 0,-1 0 0,-4 0 0,27 93 0,-36-102-549,2 3-6141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3:25.224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0529.7373"/>
      <inkml:brushProperty name="anchorY" value="-8871.91113"/>
      <inkml:brushProperty name="scaleFactor" value="0.5"/>
    </inkml:brush>
  </inkml:definitions>
  <inkml:trace contextRef="#ctx0" brushRef="#br0">57 1 24575,'0'0'0,"-22"44"0,-1 14 0,15-23 0,5-15 0,5-8 0,5-3 0,5-1 0,3 1 0,6 7 0,1 8 0,1 3 0,-4 1 0,-2 3 0,0-3 0,-4-2 0,-4-7 0,-3-2 0,-3-6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5:38.37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189 0 24575,'-2'15'0,"-1"0"0,-1 0 0,0 0 0,-2 0 0,-14 26 0,-6 15 0,9 4 0,4 2 0,3 0 0,4 0 0,6 98 0,0-93 0,32-83 0,17-13 0,-8 4 0,78-34 0,-119 138 0,0-78 0,1 5 0,-1 0 0,0-1 0,-1 1 0,1 0 0,-1 0 0,-1 0 0,0-1 0,-2 7 0,2-11 0,1 1 0,-1 0 0,0 0 0,0-1 0,0 1 0,0-1 0,-1 0 0,1 1 0,0-1 0,-1 0 0,1 0 0,-1 0 0,1 0 0,-1 0 0,0-1 0,1 1 0,-1-1 0,0 1 0,0-1 0,0 0 0,0 0 0,1 0 0,-1 0 0,-3 0 0,-10-1 0,0 0 0,0 0 0,0-1 0,1-1 0,-1 0 0,1-1 0,0 0 0,0 0 0,-19-10 0,-34-9 0,65 23-1365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45:40.37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41 0 24575,'0'0'0,"0"0"0,0 0 0,0 0 0,0 0 0,0 10 0,20 245 0,-9-159 0,-6 149 0,-2-252 0,1 1 0,1 0 0,-1-1 0,1 1 0,1 1 0,-1-1 0,1 1 0,0 0 0,2 0 0,-1 0 0,10-5 0,11-11 0,-9 3 0,-15 14 0,0 0 0,0 0 0,0 0 0,0 0 0,1 1 0,0 0 0,0-1 0,6-2 0,-16 57 0,0-36 0,-2-1 0,0 1 0,-2-1 0,0 0 0,-1-1 0,0 1 0,-1-2 0,-1 1 0,-1-1 0,-18 12 0,30-23 0,1-1 0,-1 1 0,0-1 0,1 1 0,-1-1 0,0 0 0,0 1 0,1-1 0,-1 0 0,0 0 0,0 0 0,0 1 0,0-1 0,1 0 0,-1 0 0,0 0 0,0 0 0,0 0 0,0 0 0,0 0 0,0 0 0,1 0 0,-1 0 0,0-1 0,0 1 0,0 0 0,1 0 0,-1-1 0,-1 0 0,-28-18 0,-14-28 0,42 44 0,-1 0 0,1 0 0,0 0 0,1-1 0,-1 1 0,1 0 0,-1-1 0,1 0 0,1 1 0,-1-1 0,1 1 0,0-1 0,0 0 0,0 1 0,1-6 0,39 10-1365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34.657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1130 24575,'0'0'0,"0"-38"0,0-18 0,0-7 0,0-6 0,0 7 0,0 8 0,0 2 0,0 3 0,0 6 0,0 2 0,0-3 0,0 4 0,0 3 0,0-4 0,0-5 0,0-2 0,0-1 0,0-4 0,0 1 0,0 6 0,0 5 0,0 7 0,0 10 0,0 7 0,0 8 0,0 0 0,0 4 0,0 1 0,0 1 0,0 2 0,0 1 0,0 0 0,4 5 0,5 9 0,4 4 0,4 4 0,3 6 0,2 6 0,0 0 0,-3-2 0,0 2 0,-1-2 0,-4-2 0,1 1 0,1 3 0,2-1 0,-3-2 0,0 2 0,2-2 0,1-3 0,-3-1 0,1 3 0,1 2 0,2 0 0,-4-2 0,1 3 0,1-3 0,-4-5 0,2-3 0,1-2 0,2 0 0,-3-4 0,1 0 0,-4-4 0,-3-3 0,-3-4 0,-3-1 0,-1-3 0,-2-1 0,0 0 0,-1-6 0,5-3 0,5-1 0,-1-3 0,5-3 0,3-2 0,-3-2 0,2-10 0,2-5 0,1-1 0,-3 1 0,2-1 0,-4-2 0,-4 3 0,-2 3 0,-4-2 0,-1-1 0,-2 2 0,4 2 0,0 2 0,0 8 0,4 5 0,-1 7 0,-1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35.675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2012.37402"/>
      <inkml:brushProperty name="anchorY" value="-425.53766"/>
      <inkml:brushProperty name="scaleFactor" value="0.5"/>
    </inkml:brush>
  </inkml:definitions>
  <inkml:trace contextRef="#ctx0" brushRef="#br0">317 0 24575,'0'0'0,"-75"23"0,-24 16 0,31-20 0,25-11 0,20-7 0,15-5 0,8-1 0,10 4 0,6 6 0,-1 1 0,3 9 0,1 8 0,1 4 0,-3-4 0,0 1 0,0-2 0,-3 0 0,-4-5 0,-3 0 0,-3-5 0,-2-3 0,-1 1 0,-1-3 0,-1-1 0,5 2 0,0-1 0,9 3 0,4 3 0,-1-1 0,-3-2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37.241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678.88947"/>
      <inkml:brushProperty name="anchorY" value="459.63605"/>
      <inkml:brushProperty name="scaleFactor" value="0.5"/>
    </inkml:brush>
  </inkml:definitions>
  <inkml:trace contextRef="#ctx0" brushRef="#br0">755 180 24575,'0'0'0,"-7"-30"0,-9 20 0,8 2 0,0 1 0,-1 0 0,-13-8 0,-3 8 0,1-3 0,-39-9 0,37 19 0,-3-3 0,0 2 0,-34 1 0,34 1 0,-78 14 0,84-11 0,-4 3 0,-36 14 0,47-16 0,-1 2 0,1 1 0,-18 10 0,-18 17 0,47-31 0,2-1 0,-1 1 0,1-1 0,0 1 0,0 0 0,1 0 0,-4 7 0,-6 22 0,14-7 0,11-3 0,11-3 0,4-1 0,1-4 0,0-4 0,3-8 0,-1-4 0,-2-6 0,-2-5 0,-2-5 0,-1 2 0,-5-2 0,-1-1 0,-1-2 0,1 4 0,-4-1 0,1-4 0,2-2 0,-4-1 0,2-1 0,-3 1 0,-3 5 0,-3 0 0,2 1 0,-2 4 0,-1 4 0,-1-1 0,-2 2 0,-1 3 0,-1 2 0,0 2 0,0 1 0,0 0 0,0 2 0,-1-1 0,1 0 0,0 1 0,0-1 0,0 0 0,0 0 0,0 0 0,0 0 0,0 0 0,0 0 0,0 0 0,0 0 0,0 0 0,0 0 0,0 0 0,0 0 0,0 0 0,0 0 0,0 0 0,4 9 0,5 5 0,-1 3 0,5 9 0,2 1 0,-1 1 0,1 4 0,2 7 0,1 4 0,-3-2 0,2 5 0,0 5 0,1-4 0,-2-9 0,-4-6 0,-4-5 0,-3-4 0,-3-6 0,-1-5 0,-1-5 0,-1-3 0,0-3 0,1-2 0,-1 0 0,1 0 0,0 0 0,-1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38.225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633.80499"/>
      <inkml:brushProperty name="anchorY" value="1330.9281"/>
      <inkml:brushProperty name="scaleFactor" value="0.5"/>
    </inkml:brush>
  </inkml:definitions>
  <inkml:trace contextRef="#ctx0" brushRef="#br0">1 977 24575,'0'0'0,"41"-128"0,20-53 0,-7 18 0,-9 23 0,-12 35 0,-11 36 0,-10 28 0,-7 23 0,-4 13 0,-3 8 0,5 8 0,8 9 0,5 9 0,9 6 0,11 10 0,6 7 0,-1 3 0,-2-6 0,-1-1 0,-3-7 0,-9-6 0,-2-5 0,-4-3 0,0-4 0,-5-6 0,1 0 0,0-1 0,1 1 0,-2-2 0,-4-4 0,-4-4 0,-3-3 0,3-1 0,7-7 0,8-6 0,4 1 0,2-5 0,8-6 0,-1-3 0,-1-6 0,3-10 0,0-8 0,-2 1 0,-7-1 0,-3-4 0,-3 1 0,-1 4 0,-5 3 0,-1 0 0,-3 1 0,-4 4 0,-3 4 0,-3 0 0,-1 7 0,-1 7 0,0 7 0,-1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0.495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850.41516"/>
      <inkml:brushProperty name="anchorY" value="1036.79395"/>
      <inkml:brushProperty name="scaleFactor" value="0.5"/>
    </inkml:brush>
  </inkml:definitions>
  <inkml:trace contextRef="#ctx0" brushRef="#br0">445 1 24575,'0'0'0,"-60"45"0,-10 18 0,29-27 0,17-13 0,15-14 0,8-7 0,6-6 0,1 0 0,0-1 0,-2 1 0,0 1 0,-2 1 0,-1 1 0,4 5 0,-1 0 0,1 1 0,-2-1 0,0-1 0,-2-1 0,0 3 0,0 1 0,-1-2 0,-1 0 0,1-1 0,0-2 0,0 0 0,0-1 0,0 0 0,0 0 0,0 0 0,0 0 0,0-1 0,0 1 0,0 0 0,0 0 0,0 0 0,0 0 0,0 0 0,0 0 0,0 0 0,-5-4 0,1-1 0,-1 0 0,-3 2 0,-3 0 0,0 1 0,-2 1 0,-3 1 0,-7 4 0,-1 5 0,-1 5 0,-1 8 0,5 3 0,2-4 0,0 6 0,0-1 0,4-1 0,3-5 0,5 0 0,3-2 0,2 1 0,2-3 0,0 4 0,5 1 0,4 1 0,0-3 0,4-1 0,3 1 0,-2-4 0,2 0 0,0 2 0,2-4 0,-3-3 0,-3-3 0,1-3 0,1-2 0,-3-1 0,7-6 0,7-4 0,1-6 0,1-3 0,5-11 0,-2-2 0,-1-6 0,3-2 0,-2-3 0,-1 3 0,-7 3 0,-2 5 0,-1 3 0,1 8 0,-5 6 0,-4 1 0,-3 5 0,-4 2 0,-2-2 0,-2 1 0,0-2 0,-1 1 0,0-4 0,1 3 0,-1 1 0,1 2 0,0 3 0,0 1 0,0 1 0,0 1 0,0 0 0,0 1 0,0-1 0,0 1 0,0-1 0,0 0 0,0 0 0,0 0 0,0 0 0,0 0 0,0 0 0,0 0 0,0 0 0,0 0 0,0 0 0,0 0 0,4 9 0,5 5 0,0 0 0,-1 2 0,-2 2 0,-2 2 0,-2-4 0,0 1 0,-2 1 0,0 0 0,0-2 0,-1 4 0,1 2 0,0 0 0,-1-3 0,1 0 0,0 0 0,0-5 0,0 2 0,0 0 0,0 1 0,0-2 0,0-4 0,0 1 0,0-3 0,0-2 0,0-2 0,0-3 0,0-1 0,0 0 0,0-2 0,0 1 0,0 4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2.178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3295.76636"/>
      <inkml:brushProperty name="anchorY" value="-818.46265"/>
      <inkml:brushProperty name="scaleFactor" value="0.5"/>
    </inkml:brush>
  </inkml:definitions>
  <inkml:trace contextRef="#ctx0" brushRef="#br0">888 1 24575,'0'0'0,"-124"0"0,-56 0 0,13 0 0,22 0 0,35 0 0,31 0 0,31 0 0,23 0 0,16 0 0,9 0 0,4 0 0,3 0 0,-1 0 0,-2 0 0,0 0 0,-2 0 0,-1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41.8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321 0 24575,'0'0'0,"3"56"0,10 61 0,2 39 0,32 458 0,-2-21 0,-53 596 0,-66 473 0,50-1064 0,-90 761 0,55-775 0,10 264 0,35 7 0,9-372 0,0 654 0,5-1080 0,3-1 0,2 1 0,2-1 0,3-1 0,3 0 0,1 0 0,44 102 0,-35-106 0,-3 1 0,-1 0 0,-3 1 0,-3 1 0,-1 0 0,-3 1 0,3 86 0,-8-103 0,-4-37 0,0 1 0,1 0 0,-1-1 0,1 1 0,-1 0 0,1-1 0,0 1 0,-1-1 0,1 1 0,0-1 0,0 1 0,0-1 0,0 0 0,0 1 0,1-1 0,-1 0 0,0 0 0,3 2 0,-2-5 0,0 1 0,0-1 0,0 0 0,-1 1 0,1-1 0,0 0 0,-1 0 0,1 0 0,-1-1 0,0 1 0,0 0 0,1-3 0,0 1 0,18-33 0,-2-2 0,-1 0 0,18-66 0,19-131 0,-25 101 0,87-306 0,-118 451 0,0 0 0,1 0 0,0 0 0,1 0 0,1 13 0,-1 24 0,-15 84 0,-35 154 0,-57 125 0,92-354 0,3-10 0,-1-1 0,-3 0 0,-23 48 0,34-84 0,0-1 0,-1 1 0,1-1 0,-2 0 0,1 0 0,-1-1 0,0 1 0,0-2 0,-1 1 0,0-1 0,-1 0 0,1-1 0,-1 1 0,0-2 0,0 1 0,-11 2 0,18-6 0,-1-1 0,1 0 0,-1 0 0,1 0 0,0 0 0,-1-1 0,1 1 0,0-1 0,0 1 0,-1-1 0,1 0 0,0 0 0,0 0 0,0 0 0,0 0 0,0 0 0,0-1 0,0 1 0,0-1 0,0 1 0,1-1 0,-1 0 0,1 0 0,-1 0 0,1 1 0,-1-1 0,1-1 0,0 1 0,0 0 0,-1-4 0,-5-11 0,1 0 0,0 0 0,-3-20 0,3 15 0,-42-142 0,-58-246 0,103 387 0,1 1 0,2-26 0,0 9 0,3 34 0,0 1 0,0 1 0,0-1 0,1 0 0,-1 1 0,1-1 0,0 1 0,0 0 0,0 0 0,7-3 0,-5 2 0,57-40 0,80-41 0,-139 82-105,1 2 0,0-1 0,0 0 0,-1 1 0,1 0 0,0 0 0,0 1 0,1-1 0,-1 1 0,0 0 0,0 1 0,8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2.670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167.70813"/>
      <inkml:brushProperty name="anchorY" value="451.53738"/>
      <inkml:brushProperty name="scaleFactor" value="0.5"/>
    </inkml:brush>
  </inkml:definitions>
  <inkml:trace contextRef="#ctx0" brushRef="#br0">1 1 24575,'0'0'0,"15"15"0,10 45 0,-2-1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3.843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2500.34009"/>
      <inkml:brushProperty name="anchorY" value="-953.05878"/>
      <inkml:brushProperty name="scaleFactor" value="0.5"/>
    </inkml:brush>
  </inkml:definitions>
  <inkml:trace contextRef="#ctx0" brushRef="#br0">0 0 24575,'0'0'0,"15"12"0,28 30 0,2 4 0,-3 10 0,-8-3 0,-10-5 0,-9-8 0,-7-10 0,-5-6 0,-3-9 0,-1-5 0,-1-1 0,0-3 0,1-2 0,0-1 0,0-2 0,1 0 0,0-1 0,0 0 0,0-1 0,0 1 0,0 0 0,4 4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4.280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3999.89331"/>
      <inkml:brushProperty name="anchorY" value="-2630.07202"/>
      <inkml:brushProperty name="scaleFactor" value="0.5"/>
    </inkml:brush>
  </inkml:definitions>
  <inkml:trace contextRef="#ctx0" brushRef="#br0">1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4.875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5269.89307"/>
      <inkml:brushProperty name="anchorY" value="-3900.07202"/>
      <inkml:brushProperty name="scaleFactor" value="0.5"/>
    </inkml:brush>
  </inkml:definitions>
  <inkml:trace contextRef="#ctx0" brushRef="#br0">431 63 24575,'0'0'0,"-71"-7"0,-28-4 0,14 2 0,14 1 0,20 3 0,19-3 0,14 2 0,15 1 0,7 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5.375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3573.51416"/>
      <inkml:brushProperty name="anchorY" value="-2567.59692"/>
      <inkml:brushProperty name="scaleFactor" value="0.5"/>
    </inkml:brush>
  </inkml:definitions>
  <inkml:trace contextRef="#ctx0" brushRef="#br0">0 0 24575,'0'0'0,"4"121"0,2 50 0,-2-21 0,0-26 0,-1-34 0,-2-32 0,0-27 0,0-13 0,-1-11 0,0-6 0,0-4 0,-1-1 0,1 1 0,0 0 0,0 0 0,4 6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6.517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4875.15967"/>
      <inkml:brushProperty name="anchorY" value="-4598.51318"/>
      <inkml:brushProperty name="scaleFactor" value="0.5"/>
    </inkml:brush>
  </inkml:definitions>
  <inkml:trace contextRef="#ctx0" brushRef="#br0">153 116 24575,'0'0'0,"-27"0"0,-39 0 0,7 0 0,69-4 0,-10 4 0,-1 0 0,1 0 0,-1 0 0,1 0 0,0 0 0,-1 0 0,1 0 0,-1-1 0,1 1 0,0 0 0,-1 0 0,1 0 0,0-1 0,-1 1 0,1 0 0,0-1 0,-1 1 0,1 0 0,0-1 0,0 1 0,-1 0 0,1-1 0,0 1 0,0 0 0,0-1 0,0 1 0,-1-1 0,1 1 0,0 0 0,0-1 0,0 1 0,0-1 0,0 1 0,0 0 0,0-1 0,0 1 0,0-1 0,0 1 0,0 0 0,1-1 0,-1 1 0,0-1 0,0 1 0,0 0 0,0-1 0,1 1 0,-1-1 0,0 1 0,0 0 0,1-1 0,-1 1 0,0 0 0,0 0 0,1-1 0,-1 1 0,0 0 0,1 0 0,-1-1 0,0 1 0,1 0 0,0 0 0,-3-1 0,5-3 0,1 1 0,-1 1 0,0-1 0,1 0 0,0 1 0,5-3 0,32-18 0,0 5 0,-7 4 0,-10 6 0,-8 3 0,-3 3 0,-4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49.350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6206.99023"/>
      <inkml:brushProperty name="anchorY" value="-5753.8916"/>
      <inkml:brushProperty name="scaleFactor" value="0.5"/>
    </inkml:brush>
  </inkml:definitions>
  <inkml:trace contextRef="#ctx0" brushRef="#br0">779 2 24575,'0'0'0,"-155"18"0,6-5 0,3 0 0,23-3 0,31-3 0,32-3 0,26-2 0,18-1 0,13-1 0,6 0 0,3-1 0,0 0 0,0 1 0,-2 0 0,7 0 0,4-1 0,3 1 0,12-4 0,15-1 0,5 1 0,-2-4 0,5 1 0,-1-3 0,-6 1 0,-11 1 0,-6 3 0,-4 1 0,-4 3 0,-6 0 0,-4 1 0,-5 0 0,-3 0 0,-2 1 0,-1-1 0,-1 0 0,0 0 0,-4 0 0,-4 1 0,-5-1 0,-8 0 0,-7-1 0,-6 1 0,0 0 0,1 0 0,3 0 0,3 0 0,6 0 0,8 0 0,5 0 0,4 0 0,3 0 0,3 0 0,-1 0 0,2 0 0,-1 0 0,0 0 0,-1 0 0,1 0 0,-1 0 0,0 0 0,0 0 0,0 0 0,0 0 0,0 0 0,0 0 0,4 0 0,5 0 0,4 0 0,4 0 0,3 0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7:57:52.718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4488.96533"/>
      <inkml:brushProperty name="anchorY" value="-4483.8916"/>
      <inkml:brushProperty name="scaleFactor" value="0.5"/>
    </inkml:brush>
  </inkml:definitions>
  <inkml:trace contextRef="#ctx0" brushRef="#br0">1 389 24575,'0'0'0,"0"-26"0,0-23 0,0-18 0,0-4 0,0 9 0,0 14 0,0 15 0,0 14 0,0 9 0,0 7 0,0 3 0,0 3 0,0 0 0,0 0 0,0-1 0,0-1 0,0 0 0,0-1 0,0 1 0,0 3 0,0 5 0,0 5 0,0-1 0,0 6 0,0 3 0,0 1 0,0-4 0,0 1 0,0-1 0,0 1 0,0-4 0,0 0 0,0 1 0,0-4 0,0 2 0,0 1 0,0 1 0,0 3 0,0 0 0,0 1 0,0 1 0,0-4 0,0 0 0,0 0 0,0 1 0,0 0 0,0 2 0,0 0 0,0 1 0,0-5 0,0 1 0,0 0 0,0-4 0,0 1 0,0 1 0,0 1 0,0-2 0,0 1 0,0 1 0,0-3 0,0-4 0,0 2 0,0-3 0,0-2 0,0-3 0,0-1 0,0-2 0,0-1 0,0 0 0,0 0 0,0-1 0,0 1 0,0-1 0,0 1 0,0 0 0,0 0 0,0 0 0,0 0 0,0 0 0,0 0 0,0-4 0,0-5 0,0-10 0,0-11 0,0-13 0,0-5 0,0-2 0,4-2 0,1 3 0,0 5 0,-1 10 0,-2 2 0,0-1 0,-1 4 0,-1 5 0,0-2 0,0 2 0,0 4 0,0 5 0,0 6 0,0 3 0,0 4 0,-1 2 0,1 0 0,0 1 0,0 0 0,0 0 0,0 0 0,0-1 0,0 0 0,0 0 0,0 0 0,0 0 0,0 0 0,0 0 0,0 0 0,0 0 0,0 0 0,0 0 0,0 0 0,0 0 0,0 0 0,0 0 0,0 0 0,0 5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50.6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4912 1167 24575,'30'-46'0,"-9"7"0,-2 0 0,-1-1 0,-2-1 0,-3 0 0,13-60 0,-15 38 0,-3 0 0,-2-1 0,-4-66 0,8-119 0,-9 239 0,3-20 0,-2 0 0,-2 0 0,-4-45 0,4 72 0,-1 0 0,0 0 0,-1 0 0,1 0 0,0 1 0,-1-1 0,0 0 0,1 1 0,-1-1 0,0 1 0,0 0 0,-1 0 0,1-1 0,0 1 0,-1 1 0,1-1 0,-1 0 0,0 1 0,1-1 0,-1 1 0,0 0 0,0 0 0,0 0 0,0 0 0,0 0 0,-5 0 0,-11-1 0,0 0 0,0 0 0,-23 3 0,24-1 0,-730 16 0,362-9 0,58-3 0,-440-7 0,478-3 0,-409-23 0,99 24 0,329 7 0,230 1 0,1 2 0,0 1 0,1 2 0,-76 25 0,78-20 0,0-2 0,-1-2 0,0-1 0,0-2 0,-53 2 0,83-8 0,0-1 0,0 1 0,0 0 0,0 0 0,0 1 0,0 0 0,0 1 0,-11 3 0,16-4 0,1 1 0,0-1 0,0 1 0,0-1 0,0 1 0,0 0 0,0 0 0,0 0 0,0 0 0,1 0 0,-1 0 0,1 0 0,0 1 0,-1-1 0,1 0 0,0 1 0,1-1 0,-1 1 0,0 0 0,1-1 0,-1 1 0,1-1 0,0 1 0,0 0 0,0-1 0,0 1 0,1 4 0,-1 2 0,0-1 0,0 1 0,-1-1 0,0 0 0,0 1 0,-1-1 0,0 0 0,-1 0 0,0 0 0,0-1 0,-6 12 0,-15 49 0,11-40 0,0 0 0,2 1 0,2 0 0,0 1 0,2 0 0,-6 57 0,-1-6 0,7-37 0,2 0 0,1 1 0,2 0 0,6 62 0,-3-102 0,1 0 0,-1 0 0,0-1 0,1 1 0,0 0 0,0-1 0,1 0 0,-1 1 0,1-1 0,0 0 0,0 0 0,1 0 0,-1-1 0,1 1 0,-1-1 0,1 0 0,0 0 0,0 0 0,1-1 0,-1 1 0,0-1 0,9 3 0,4 2 0,0-1 0,1-1 0,0-1 0,32 4 0,48 2 0,0-5 0,0-4 0,149-17 0,-123 1 0,453-36 0,-110 49 0,171-5 0,51 18 0,-171 4 0,287-16-1365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5:21:53.5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710 0 24575,'0'0'0,"0"0"0,0 0 0,0 0 0,0 0 0,0 0 0,0 0 0,0 0 0,0 0 0,0 0 0,0 0 0,0 0 0,0 0 0,0 0 0,0 0 0,0 0 0,0 0 0,0 0 0,-27 0 0,21 1 0,0 0 0,0 0 0,1 1 0,-1 0 0,1 0 0,-1 0 0,1 0 0,-1 1 0,1 0 0,0 0 0,1 1 0,-1-1 0,0 1 0,-5 6 0,-10 11 0,-28 35 0,40-46 0,-133 177 0,73-92 0,-4-3 0,-140 138 0,184-195-1365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84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9275" y="0"/>
            <a:ext cx="52768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264A-13B4-DA42-858F-27A86827496E}" type="datetimeFigureOut">
              <a:rPr lang="en-JO" smtClean="0"/>
              <a:t>03/27/2024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383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7613" y="3300413"/>
            <a:ext cx="97440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84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9275" y="6513513"/>
            <a:ext cx="52768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D4D2-E31C-7A43-A110-9A4C900A651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1308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.bmj.com/topics/en-us/239/aetiology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480CA420-0003-4030-AFF1-6CC86B87CD41}" type="slidenum">
              <a:rPr lang="en-US" altLang="en-US" smtClean="0">
                <a:latin typeface="Calibri" pitchFamily="34" charset="0"/>
              </a:rPr>
              <a:pPr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7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Amphotericin-B-induced distal RTA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backleak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RTA)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hyperchloraemic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metabolic acidosis with normal serum anion gap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hypokalaemia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receiving treatment with amphotericin-B.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collecting duct proton pump function is normal, but the collecting duct epithelium is unable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pH gradient because protons leak through amphotericin pores inserted into the apical cell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Urine pH exceeds 5.5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the urine PCO2 rises normally during bicarbonate infusion</a:t>
            </a:r>
            <a:endParaRPr lang="ar-J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J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drug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amphotericin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 acts as a proton-potassium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ionophore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allows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backleak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secreted protons from the urine into the cells and leakage of potassium from the cells to the urine.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[47]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[48]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[49]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Normally the fluid in the late distal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nephron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have a pH as low as 4.5 and the cell interior pH is near 7; the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backleak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permitted by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amphotericin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 keeps the lumen pH at a level equal to the cell (7.0).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B5C8-96CD-4497-B09D-55DD9D098F92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6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 acidosis and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B5C8-96CD-4497-B09D-55DD9D098F92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involved in hyperkalemic acidosis. (A) Proper function of the ENaC at the apical surface of principal cells is necessary for K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secretion by ROMK in these same cells and H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secretion by adjacent intercalated cells. Inherited or acquired loss of ENaC function or its regulation by aldosterone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mineralocorticoid receptor (MR) gives rise to hyperkalemic acidosis. (B) Hyperkalemia raises intracellular pH by exchange with protons, impairing enzymes involved in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ammoniagenesis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(C)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Ammoniagenesis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proximal tubule is chiefly by deamidation of filtered or secreted glutamine (Gln). Ammonia (NH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diffusing into the nascent urine assists in buffering H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both 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undergo further reabsorption in the medullary loop followed by distal nephron movement into the final urine. Glu, glutamate;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α-ketoglutarate.</a:t>
            </a:r>
            <a:endParaRPr lang="ar-JO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 results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ammonia production by the proximal tubule, which exacerbates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 acidosis by limiting urinary buffer excretion.</a:t>
            </a:r>
            <a:endParaRPr lang="ar-JO" dirty="0"/>
          </a:p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D4D2-E31C-7A43-A110-9A4C900A651E}" type="slidenum">
              <a:rPr lang="en-JO" smtClean="0"/>
              <a:t>56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86397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most common form of RTA in adults and results from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aldosterone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deficiency or resistance. The collecting duct is a major site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aldosterone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action; there it stimulates Na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reabsorption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secretion in the principal cells and stimulates H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secretion in the A-type intercalated cells.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therefore, is associated with decreased collecting duct Na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reabsorption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metabolic acidosis.</a:t>
            </a: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reduces proximal tubular 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production and decreases 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 by the thick ascending limb, leading to a reduction in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interstitial NH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concentration. This diminishes the ability of the kidneys to excrete an acid load and worsens the acidosis.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function of H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normal, the urine is appropriately acidic in this form of RTA. Correction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leads to correction of metabolic acidosis in many patients, pointing to the central role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pathogenesis of this acidosis.</a:t>
            </a: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B5C8-96CD-4497-B09D-55DD9D098F92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are causes of type 4 RTA:</a:t>
            </a: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(low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Hyporeninemic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(diabetes mellitus/mild renal impairment, chronic interstitial nephritis,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nonsteroidal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anti-inflammatory drugs, beta-blockers)</a:t>
            </a: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(high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Primary adrenal defect (isolated: congenital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generalized: Addison disease,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adrenalectomy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AIDS), inhibition of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aldosterone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secretion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(heparin, ACE inhibitors, AT1 receptor blockers)</a:t>
            </a: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Aldosterone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resistance (drugs) - Diuretics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amiloride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triamterene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spironolactone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calcineurin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inhibitors (cyclosporine,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trimethoprim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pentamidine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Aldosterone resistance (genetic) -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Pseudohypoaldosteronism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(PHA) types I and II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4 RTA affects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Na+JK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+-H+ exchange mechanism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distal tubule. It has an effect similar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spironolactone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hyperchloremic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(i.e., normal anion gap) acidosis.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ofType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RTA: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Obstructive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uropathy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Interstitial renal disease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Multicystic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dysplastic kidneys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Type 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pseudohypoaldosteronism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Diabetic nephropathy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 1-hydroxylase deficiency</a:t>
            </a:r>
          </a:p>
          <a:p>
            <a:pPr algn="r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Renal transplant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B5C8-96CD-4497-B09D-55DD9D098F92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findings are typical of type 4 RTA: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Mild-to-moderate chronic kidney disease (stages 2-3) in most patients, with a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creatinine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clearance of 30-60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</a:t>
            </a: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Hyperkalemia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Hypoaldosteronism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 mellitus (in approximately 50% of patients)</a:t>
            </a: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6B5C8-96CD-4497-B09D-55DD9D098F92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D4D2-E31C-7A43-A110-9A4C900A651E}" type="slidenum">
              <a:rPr lang="en-JO" smtClean="0"/>
              <a:t>62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9168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8232" y="1880249"/>
            <a:ext cx="5467534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0425" y="1074860"/>
            <a:ext cx="3712210" cy="353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9475-2851-664C-997D-AF6B2E42248F}" type="datetimeFigureOut">
              <a:rPr lang="ar-AE" smtClean="0"/>
              <a:pPr/>
              <a:t>18/09/1445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D14-B968-1E49-A462-4CCB90C5E3D3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755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15812" y="365125"/>
            <a:ext cx="2626162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7328" y="365125"/>
            <a:ext cx="7726243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9475-2851-664C-997D-AF6B2E42248F}" type="datetimeFigureOut">
              <a:rPr lang="ar-AE" smtClean="0"/>
              <a:pPr/>
              <a:t>18/09/1445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D14-B968-1E49-A462-4CCB90C5E3D3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2184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4904" y="1997570"/>
            <a:ext cx="8501380" cy="121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904" y="1997570"/>
            <a:ext cx="8501380" cy="121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341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8.png"/><Relationship Id="rId42" Type="http://schemas.openxmlformats.org/officeDocument/2006/relationships/customXml" Target="../ink/ink21.xml"/><Relationship Id="rId47" Type="http://schemas.openxmlformats.org/officeDocument/2006/relationships/image" Target="../media/image31.png"/><Relationship Id="rId63" Type="http://schemas.openxmlformats.org/officeDocument/2006/relationships/image" Target="../media/image39.png"/><Relationship Id="rId68" Type="http://schemas.openxmlformats.org/officeDocument/2006/relationships/image" Target="../media/image41.png"/><Relationship Id="rId84" Type="http://schemas.openxmlformats.org/officeDocument/2006/relationships/customXml" Target="../ink/ink42.xml"/><Relationship Id="rId89" Type="http://schemas.openxmlformats.org/officeDocument/2006/relationships/image" Target="../media/image52.png"/><Relationship Id="rId16" Type="http://schemas.openxmlformats.org/officeDocument/2006/relationships/customXml" Target="../ink/ink8.xml"/><Relationship Id="rId107" Type="http://schemas.openxmlformats.org/officeDocument/2006/relationships/image" Target="../media/image61.png"/><Relationship Id="rId11" Type="http://schemas.openxmlformats.org/officeDocument/2006/relationships/customXml" Target="../ink/ink5.xml"/><Relationship Id="rId32" Type="http://schemas.openxmlformats.org/officeDocument/2006/relationships/customXml" Target="../ink/ink16.xml"/><Relationship Id="rId37" Type="http://schemas.openxmlformats.org/officeDocument/2006/relationships/image" Target="../media/image26.png"/><Relationship Id="rId53" Type="http://schemas.openxmlformats.org/officeDocument/2006/relationships/image" Target="../media/image34.png"/><Relationship Id="rId58" Type="http://schemas.openxmlformats.org/officeDocument/2006/relationships/customXml" Target="../ink/ink29.xml"/><Relationship Id="rId74" Type="http://schemas.openxmlformats.org/officeDocument/2006/relationships/image" Target="../media/image44.png"/><Relationship Id="rId79" Type="http://schemas.openxmlformats.org/officeDocument/2006/relationships/image" Target="../media/image47.png"/><Relationship Id="rId102" Type="http://schemas.openxmlformats.org/officeDocument/2006/relationships/customXml" Target="../ink/ink51.xml"/><Relationship Id="rId5" Type="http://schemas.openxmlformats.org/officeDocument/2006/relationships/customXml" Target="../ink/ink2.xml"/><Relationship Id="rId90" Type="http://schemas.openxmlformats.org/officeDocument/2006/relationships/customXml" Target="../ink/ink45.xml"/><Relationship Id="rId95" Type="http://schemas.openxmlformats.org/officeDocument/2006/relationships/image" Target="../media/image55.png"/><Relationship Id="rId22" Type="http://schemas.openxmlformats.org/officeDocument/2006/relationships/customXml" Target="../ink/ink11.xml"/><Relationship Id="rId27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customXml" Target="../ink/ink35.xml"/><Relationship Id="rId80" Type="http://schemas.openxmlformats.org/officeDocument/2006/relationships/customXml" Target="../ink/ink40.xml"/><Relationship Id="rId85" Type="http://schemas.openxmlformats.org/officeDocument/2006/relationships/image" Target="../media/image50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customXml" Target="../ink/ink19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20" Type="http://schemas.openxmlformats.org/officeDocument/2006/relationships/customXml" Target="../ink/ink10.xml"/><Relationship Id="rId41" Type="http://schemas.openxmlformats.org/officeDocument/2006/relationships/image" Target="../media/image28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image" Target="../media/image42.png"/><Relationship Id="rId75" Type="http://schemas.openxmlformats.org/officeDocument/2006/relationships/customXml" Target="../ink/ink38.xml"/><Relationship Id="rId83" Type="http://schemas.openxmlformats.org/officeDocument/2006/relationships/image" Target="../media/image49.png"/><Relationship Id="rId88" Type="http://schemas.openxmlformats.org/officeDocument/2006/relationships/customXml" Target="../ink/ink44.xml"/><Relationship Id="rId91" Type="http://schemas.openxmlformats.org/officeDocument/2006/relationships/image" Target="../media/image53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2.png"/><Relationship Id="rId57" Type="http://schemas.openxmlformats.org/officeDocument/2006/relationships/image" Target="../media/image36.png"/><Relationship Id="rId106" Type="http://schemas.openxmlformats.org/officeDocument/2006/relationships/customXml" Target="../ink/ink53.xml"/><Relationship Id="rId10" Type="http://schemas.openxmlformats.org/officeDocument/2006/relationships/image" Target="../media/image13.png"/><Relationship Id="rId31" Type="http://schemas.openxmlformats.org/officeDocument/2006/relationships/image" Target="../media/image2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46.png"/><Relationship Id="rId81" Type="http://schemas.openxmlformats.org/officeDocument/2006/relationships/image" Target="../media/image48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4" Type="http://schemas.openxmlformats.org/officeDocument/2006/relationships/image" Target="../media/image10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9" Type="http://schemas.openxmlformats.org/officeDocument/2006/relationships/image" Target="../media/image27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5.png"/><Relationship Id="rId76" Type="http://schemas.openxmlformats.org/officeDocument/2006/relationships/image" Target="../media/image45.png"/><Relationship Id="rId97" Type="http://schemas.openxmlformats.org/officeDocument/2006/relationships/image" Target="../media/image56.png"/><Relationship Id="rId104" Type="http://schemas.openxmlformats.org/officeDocument/2006/relationships/customXml" Target="../ink/ink52.xml"/><Relationship Id="rId7" Type="http://schemas.openxmlformats.org/officeDocument/2006/relationships/customXml" Target="../ink/ink3.xml"/><Relationship Id="rId71" Type="http://schemas.openxmlformats.org/officeDocument/2006/relationships/customXml" Target="../ink/ink36.xml"/><Relationship Id="rId92" Type="http://schemas.openxmlformats.org/officeDocument/2006/relationships/customXml" Target="../ink/ink46.xml"/><Relationship Id="rId2" Type="http://schemas.openxmlformats.org/officeDocument/2006/relationships/image" Target="../media/image10.png"/><Relationship Id="rId29" Type="http://schemas.openxmlformats.org/officeDocument/2006/relationships/image" Target="../media/image22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0.png"/><Relationship Id="rId66" Type="http://schemas.openxmlformats.org/officeDocument/2006/relationships/image" Target="../media/image40.png"/><Relationship Id="rId87" Type="http://schemas.openxmlformats.org/officeDocument/2006/relationships/image" Target="../media/image51.png"/><Relationship Id="rId61" Type="http://schemas.openxmlformats.org/officeDocument/2006/relationships/image" Target="../media/image38.png"/><Relationship Id="rId82" Type="http://schemas.openxmlformats.org/officeDocument/2006/relationships/customXml" Target="../ink/ink41.xml"/><Relationship Id="rId19" Type="http://schemas.openxmlformats.org/officeDocument/2006/relationships/image" Target="../media/image17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5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customXml" Target="../ink/ink50.xml"/><Relationship Id="rId105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33.png"/><Relationship Id="rId72" Type="http://schemas.openxmlformats.org/officeDocument/2006/relationships/image" Target="../media/image43.png"/><Relationship Id="rId93" Type="http://schemas.openxmlformats.org/officeDocument/2006/relationships/image" Target="../media/image54.png"/><Relationship Id="rId98" Type="http://schemas.openxmlformats.org/officeDocument/2006/relationships/customXml" Target="../ink/ink49.xml"/><Relationship Id="rId3" Type="http://schemas.openxmlformats.org/officeDocument/2006/relationships/customXml" Target="../ink/ink1.xml"/><Relationship Id="rId25" Type="http://schemas.openxmlformats.org/officeDocument/2006/relationships/image" Target="../media/image20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customXml" Target="../ink/ink54.xml"/><Relationship Id="rId9" Type="http://schemas.openxmlformats.org/officeDocument/2006/relationships/customXml" Target="../ink/ink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81.png"/><Relationship Id="rId21" Type="http://schemas.openxmlformats.org/officeDocument/2006/relationships/image" Target="../media/image72.png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47" Type="http://schemas.openxmlformats.org/officeDocument/2006/relationships/image" Target="../media/image8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62.xml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7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80.png"/><Relationship Id="rId40" Type="http://schemas.openxmlformats.org/officeDocument/2006/relationships/customXml" Target="../ink/ink74.xml"/><Relationship Id="rId45" Type="http://schemas.openxmlformats.org/officeDocument/2006/relationships/image" Target="../media/image84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71.png"/><Relationship Id="rId31" Type="http://schemas.openxmlformats.org/officeDocument/2006/relationships/image" Target="../media/image77.png"/><Relationship Id="rId44" Type="http://schemas.openxmlformats.org/officeDocument/2006/relationships/customXml" Target="../ink/ink76.xml"/><Relationship Id="rId4" Type="http://schemas.openxmlformats.org/officeDocument/2006/relationships/customXml" Target="../ink/ink56.xml"/><Relationship Id="rId9" Type="http://schemas.openxmlformats.org/officeDocument/2006/relationships/image" Target="../media/image66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5.png"/><Relationship Id="rId30" Type="http://schemas.openxmlformats.org/officeDocument/2006/relationships/customXml" Target="../ink/ink69.xml"/><Relationship Id="rId35" Type="http://schemas.openxmlformats.org/officeDocument/2006/relationships/image" Target="../media/image79.png"/><Relationship Id="rId43" Type="http://schemas.openxmlformats.org/officeDocument/2006/relationships/image" Target="../media/image83.png"/><Relationship Id="rId8" Type="http://schemas.openxmlformats.org/officeDocument/2006/relationships/customXml" Target="../ink/ink58.xml"/><Relationship Id="rId3" Type="http://schemas.openxmlformats.org/officeDocument/2006/relationships/image" Target="../media/image10.png"/><Relationship Id="rId12" Type="http://schemas.openxmlformats.org/officeDocument/2006/relationships/customXml" Target="../ink/ink60.xml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customXml" Target="../ink/ink73.xml"/><Relationship Id="rId46" Type="http://schemas.openxmlformats.org/officeDocument/2006/relationships/customXml" Target="../ink/ink77.xml"/><Relationship Id="rId20" Type="http://schemas.openxmlformats.org/officeDocument/2006/relationships/customXml" Target="../ink/ink64.xml"/><Relationship Id="rId41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487" y="1240188"/>
            <a:ext cx="8501380" cy="830997"/>
          </a:xfrm>
        </p:spPr>
        <p:txBody>
          <a:bodyPr/>
          <a:lstStyle/>
          <a:p>
            <a:pPr algn="ctr"/>
            <a:r>
              <a:rPr lang="en-US" sz="5400" dirty="0"/>
              <a:t>Metabolic Acidosis and RTA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467" y="2875024"/>
            <a:ext cx="8501380" cy="3262432"/>
          </a:xfrm>
        </p:spPr>
        <p:txBody>
          <a:bodyPr/>
          <a:lstStyle/>
          <a:p>
            <a:r>
              <a:rPr lang="en-US" sz="3200" dirty="0"/>
              <a:t>Supervised by : Dr. Salma </a:t>
            </a:r>
            <a:r>
              <a:rPr lang="en-US" sz="3200" dirty="0" err="1"/>
              <a:t>Ajarmeh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                  </a:t>
            </a:r>
            <a:r>
              <a:rPr lang="en-US" dirty="0"/>
              <a:t>By : Islam Al </a:t>
            </a:r>
            <a:r>
              <a:rPr lang="en-US" dirty="0" err="1"/>
              <a:t>Banawi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   </a:t>
            </a:r>
            <a:r>
              <a:rPr lang="en-US" dirty="0" err="1"/>
              <a:t>Meera</a:t>
            </a:r>
            <a:r>
              <a:rPr lang="en-US" dirty="0"/>
              <a:t> </a:t>
            </a:r>
            <a:r>
              <a:rPr lang="en-US" dirty="0" err="1"/>
              <a:t>Abualsoud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Asala</a:t>
            </a:r>
            <a:r>
              <a:rPr lang="en-US" dirty="0"/>
              <a:t> </a:t>
            </a:r>
            <a:r>
              <a:rPr lang="en-US" dirty="0" err="1"/>
              <a:t>Qudah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   </a:t>
            </a:r>
            <a:r>
              <a:rPr lang="en-US" dirty="0" err="1"/>
              <a:t>Rahaf</a:t>
            </a:r>
            <a:r>
              <a:rPr lang="en-US" dirty="0"/>
              <a:t> </a:t>
            </a:r>
            <a:r>
              <a:rPr lang="en-US" dirty="0" err="1"/>
              <a:t>Nawaiseh</a:t>
            </a: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" y="3906982"/>
            <a:ext cx="3865418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08510"/>
            <a:ext cx="8825012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u="sng" spc="5" dirty="0">
                <a:solidFill>
                  <a:srgbClr val="000000"/>
                </a:solidFill>
                <a:latin typeface="Arial MT"/>
                <a:cs typeface="Arial MT"/>
              </a:rPr>
              <a:t>Clinical</a:t>
            </a:r>
            <a:r>
              <a:rPr sz="2500" b="1" u="sng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b="1" u="sng" spc="10" dirty="0">
                <a:solidFill>
                  <a:srgbClr val="000000"/>
                </a:solidFill>
                <a:latin typeface="Arial MT"/>
                <a:cs typeface="Arial MT"/>
              </a:rPr>
              <a:t>assessment</a:t>
            </a:r>
            <a:r>
              <a:rPr sz="2500" b="1" u="sng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b="1" u="sng" spc="5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500" b="1" u="sng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b="1" u="sng" spc="5" dirty="0">
                <a:solidFill>
                  <a:srgbClr val="000000"/>
                </a:solidFill>
                <a:latin typeface="Arial MT"/>
                <a:cs typeface="Arial MT"/>
              </a:rPr>
              <a:t>acid-base</a:t>
            </a:r>
            <a:r>
              <a:rPr sz="2500" b="1" u="sng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b="1" u="sng" spc="5" dirty="0">
                <a:solidFill>
                  <a:srgbClr val="000000"/>
                </a:solidFill>
                <a:latin typeface="Arial MT"/>
                <a:cs typeface="Arial MT"/>
              </a:rPr>
              <a:t>disorder</a:t>
            </a:r>
            <a:endParaRPr sz="2500" b="1" u="sng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424" y="1237050"/>
            <a:ext cx="10845673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400" b="1" u="sng" dirty="0" err="1">
                <a:solidFill>
                  <a:srgbClr val="FF0000"/>
                </a:solidFill>
                <a:latin typeface="Arial MT"/>
                <a:cs typeface="Arial MT"/>
              </a:rPr>
              <a:t>Acidemia</a:t>
            </a:r>
            <a:r>
              <a:rPr sz="2400" b="1" u="sng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pH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below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normal</a:t>
            </a:r>
            <a:r>
              <a:rPr sz="2400" b="1" u="sng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latin typeface="Arial MT"/>
                <a:cs typeface="Arial MT"/>
              </a:rPr>
              <a:t>(&lt;7.35),</a:t>
            </a:r>
            <a:r>
              <a:rPr sz="2400" b="1" u="sng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alkalemia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2400" b="1" u="sng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</a:p>
          <a:p>
            <a:pPr marL="12700" marR="5080">
              <a:lnSpc>
                <a:spcPct val="170100"/>
              </a:lnSpc>
            </a:pPr>
            <a:r>
              <a:rPr sz="2400" b="1" u="sng" dirty="0">
                <a:solidFill>
                  <a:srgbClr val="FF0000"/>
                </a:solidFill>
                <a:latin typeface="Arial MT"/>
                <a:cs typeface="Arial MT"/>
              </a:rPr>
              <a:t>pH above normal </a:t>
            </a:r>
            <a:r>
              <a:rPr sz="2400" b="1" u="sng" spc="-5" dirty="0">
                <a:solidFill>
                  <a:srgbClr val="FF0000"/>
                </a:solidFill>
                <a:latin typeface="Arial MT"/>
                <a:cs typeface="Arial MT"/>
              </a:rPr>
              <a:t>(&gt;7.45). </a:t>
            </a:r>
            <a:endParaRPr lang="en-US" sz="2400" b="1" u="sng" spc="-5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70100"/>
              </a:lnSpc>
            </a:pPr>
            <a:r>
              <a:rPr lang="en-US" sz="2400" b="1" dirty="0">
                <a:latin typeface="Arial MT"/>
                <a:cs typeface="Arial MT"/>
              </a:rPr>
              <a:t>-</a:t>
            </a:r>
            <a:r>
              <a:rPr sz="2400" b="1" dirty="0">
                <a:latin typeface="Arial MT"/>
                <a:cs typeface="Arial MT"/>
              </a:rPr>
              <a:t>Acidosis is a </a:t>
            </a:r>
            <a:r>
              <a:rPr sz="2400" b="1" spc="-5" dirty="0">
                <a:latin typeface="Arial MT"/>
                <a:cs typeface="Arial MT"/>
              </a:rPr>
              <a:t>pathologic </a:t>
            </a:r>
            <a:r>
              <a:rPr sz="2400" b="1" dirty="0">
                <a:latin typeface="Arial MT"/>
                <a:cs typeface="Arial MT"/>
              </a:rPr>
              <a:t>process </a:t>
            </a:r>
            <a:r>
              <a:rPr sz="2400" b="1" spc="-5" dirty="0">
                <a:latin typeface="Arial MT"/>
                <a:cs typeface="Arial MT"/>
              </a:rPr>
              <a:t>that </a:t>
            </a:r>
            <a:r>
              <a:rPr sz="2400" b="1" dirty="0">
                <a:latin typeface="Arial MT"/>
                <a:cs typeface="Arial MT"/>
              </a:rPr>
              <a:t> causes an increase in </a:t>
            </a:r>
            <a:r>
              <a:rPr sz="2400" b="1" spc="-5" dirty="0">
                <a:latin typeface="Arial MT"/>
                <a:cs typeface="Arial MT"/>
              </a:rPr>
              <a:t>the </a:t>
            </a:r>
            <a:r>
              <a:rPr sz="2400" b="1" dirty="0">
                <a:latin typeface="Arial MT"/>
                <a:cs typeface="Arial MT"/>
              </a:rPr>
              <a:t>hydrogen ion </a:t>
            </a:r>
            <a:r>
              <a:rPr sz="2400" b="1" spc="-5" dirty="0">
                <a:latin typeface="Arial MT"/>
                <a:cs typeface="Arial MT"/>
              </a:rPr>
              <a:t>concentration, </a:t>
            </a:r>
            <a:r>
              <a:rPr sz="2400" b="1" dirty="0">
                <a:latin typeface="Arial MT"/>
                <a:cs typeface="Arial MT"/>
              </a:rPr>
              <a:t>and alkalosis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is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a</a:t>
            </a:r>
            <a:r>
              <a:rPr sz="2400" b="1" spc="-5" dirty="0">
                <a:latin typeface="Arial MT"/>
                <a:cs typeface="Arial MT"/>
              </a:rPr>
              <a:t> pathologic</a:t>
            </a:r>
            <a:r>
              <a:rPr sz="2400" b="1" spc="-1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process</a:t>
            </a:r>
            <a:r>
              <a:rPr sz="2400" b="1" spc="-5" dirty="0">
                <a:latin typeface="Arial MT"/>
                <a:cs typeface="Arial MT"/>
              </a:rPr>
              <a:t> that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causes</a:t>
            </a:r>
            <a:r>
              <a:rPr sz="2400" b="1" spc="-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a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decrease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in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 MT"/>
                <a:cs typeface="Arial MT"/>
              </a:rPr>
              <a:t>the </a:t>
            </a:r>
            <a:r>
              <a:rPr sz="2400" b="1" dirty="0">
                <a:latin typeface="Arial MT"/>
                <a:cs typeface="Arial MT"/>
              </a:rPr>
              <a:t>hydro- </a:t>
            </a:r>
            <a:r>
              <a:rPr sz="2400" b="1" spc="-484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gen ion </a:t>
            </a:r>
            <a:r>
              <a:rPr sz="2400" b="1" spc="-5" dirty="0">
                <a:latin typeface="Arial MT"/>
                <a:cs typeface="Arial MT"/>
              </a:rPr>
              <a:t>concentration. </a:t>
            </a:r>
            <a:endParaRPr lang="en-US" sz="2400" b="1" spc="-5" dirty="0">
              <a:latin typeface="Arial MT"/>
              <a:cs typeface="Arial MT"/>
            </a:endParaRPr>
          </a:p>
          <a:p>
            <a:pPr marL="12700" marR="5080">
              <a:lnSpc>
                <a:spcPct val="170100"/>
              </a:lnSpc>
            </a:pPr>
            <a:r>
              <a:rPr lang="en-US" sz="2400" b="1" dirty="0">
                <a:latin typeface="Arial MT"/>
                <a:cs typeface="Arial MT"/>
              </a:rPr>
              <a:t>-</a:t>
            </a:r>
            <a:r>
              <a:rPr sz="2400" b="1" dirty="0">
                <a:latin typeface="Arial MT"/>
                <a:cs typeface="Arial MT"/>
              </a:rPr>
              <a:t>A simple acid-base disorder is a single </a:t>
            </a:r>
            <a:r>
              <a:rPr sz="2400" b="1" spc="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primary</a:t>
            </a:r>
            <a:r>
              <a:rPr sz="2400" b="1" spc="-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 MT"/>
                <a:cs typeface="Arial MT"/>
              </a:rPr>
              <a:t>disturbance.</a:t>
            </a:r>
            <a:endParaRPr sz="2400" b="1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425" y="268364"/>
            <a:ext cx="32528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800" b="1" u="sng" spc="10" dirty="0">
                <a:solidFill>
                  <a:srgbClr val="FF0000"/>
                </a:solidFill>
                <a:latin typeface="Arial MT"/>
                <a:cs typeface="Arial MT"/>
              </a:rPr>
              <a:t>Anion</a:t>
            </a:r>
            <a:r>
              <a:rPr sz="4800" b="1" u="sng" spc="-1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800" b="1" u="sng" spc="10" dirty="0">
                <a:solidFill>
                  <a:srgbClr val="FF0000"/>
                </a:solidFill>
                <a:latin typeface="Arial MT"/>
                <a:cs typeface="Arial MT"/>
              </a:rPr>
              <a:t>gap</a:t>
            </a:r>
            <a:endParaRPr sz="4800" b="1" u="sng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425" y="1221675"/>
            <a:ext cx="10008834" cy="4410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5" dirty="0">
                <a:latin typeface="Arial MT"/>
                <a:cs typeface="Arial MT"/>
              </a:rPr>
              <a:t>-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Normally</a:t>
            </a:r>
            <a:r>
              <a:rPr sz="2800" b="1" spc="-15" dirty="0">
                <a:latin typeface="Arial MT"/>
                <a:cs typeface="Arial MT"/>
              </a:rPr>
              <a:t>,</a:t>
            </a:r>
            <a:r>
              <a:rPr sz="2800" b="1" spc="-65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[cations]</a:t>
            </a:r>
            <a:r>
              <a:rPr sz="2800" b="1" spc="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=[anions]</a:t>
            </a:r>
            <a:r>
              <a:rPr sz="2800" b="1" spc="5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for</a:t>
            </a:r>
            <a:r>
              <a:rPr sz="2800" b="1" spc="5" dirty="0">
                <a:latin typeface="Arial MT"/>
                <a:cs typeface="Arial MT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latin typeface="Arial MT"/>
                <a:cs typeface="Arial MT"/>
              </a:rPr>
              <a:t>electrical</a:t>
            </a:r>
            <a:r>
              <a:rPr sz="2800" b="1" u="sng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latin typeface="Arial MT"/>
                <a:cs typeface="Arial MT"/>
              </a:rPr>
              <a:t>neutrality</a:t>
            </a:r>
            <a:endParaRPr sz="2800" b="1" u="sng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n-US" sz="2800" b="1" dirty="0">
                <a:latin typeface="Arial MT"/>
                <a:cs typeface="Arial MT"/>
              </a:rPr>
              <a:t>-</a:t>
            </a:r>
            <a:r>
              <a:rPr sz="2800" b="1" dirty="0">
                <a:latin typeface="Arial MT"/>
                <a:cs typeface="Arial MT"/>
              </a:rPr>
              <a:t>Plasma</a:t>
            </a:r>
            <a:r>
              <a:rPr sz="2800" b="1" spc="-5" dirty="0">
                <a:latin typeface="Arial MT"/>
                <a:cs typeface="Arial MT"/>
              </a:rPr>
              <a:t> cations</a:t>
            </a:r>
            <a:r>
              <a:rPr sz="2800" b="1" dirty="0">
                <a:latin typeface="Arial MT"/>
                <a:cs typeface="Arial MT"/>
              </a:rPr>
              <a:t> measured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in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lab are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Na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and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K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(contribute to 95%of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total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cations)</a:t>
            </a:r>
            <a:endParaRPr sz="2800" b="1" dirty="0">
              <a:latin typeface="Arial MT"/>
              <a:cs typeface="Arial MT"/>
            </a:endParaRPr>
          </a:p>
          <a:p>
            <a:pPr marL="12700" marR="5080">
              <a:lnSpc>
                <a:spcPct val="114599"/>
              </a:lnSpc>
              <a:spcBef>
                <a:spcPts val="1200"/>
              </a:spcBef>
            </a:pPr>
            <a:r>
              <a:rPr lang="en-US" sz="2800" b="1" dirty="0">
                <a:latin typeface="Arial MT"/>
                <a:cs typeface="Arial MT"/>
              </a:rPr>
              <a:t>-</a:t>
            </a:r>
            <a:r>
              <a:rPr sz="2800" b="1" dirty="0">
                <a:latin typeface="Arial MT"/>
                <a:cs typeface="Arial MT"/>
              </a:rPr>
              <a:t>Plasma anion measured in </a:t>
            </a:r>
            <a:r>
              <a:rPr sz="2800" b="1" spc="-5" dirty="0">
                <a:latin typeface="Arial MT"/>
                <a:cs typeface="Arial MT"/>
              </a:rPr>
              <a:t>the </a:t>
            </a:r>
            <a:r>
              <a:rPr sz="2800" b="1" dirty="0">
                <a:latin typeface="Arial MT"/>
                <a:cs typeface="Arial MT"/>
              </a:rPr>
              <a:t>lab are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HCO3- </a:t>
            </a:r>
            <a:r>
              <a:rPr sz="2800" b="1" dirty="0">
                <a:latin typeface="Arial MT"/>
                <a:cs typeface="Arial MT"/>
              </a:rPr>
              <a:t>and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CL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(contributes to </a:t>
            </a:r>
            <a:r>
              <a:rPr sz="2800" b="1" dirty="0">
                <a:latin typeface="Arial MT"/>
                <a:cs typeface="Arial MT"/>
              </a:rPr>
              <a:t>80% of </a:t>
            </a:r>
            <a:r>
              <a:rPr sz="2800" b="1" spc="-5" dirty="0">
                <a:latin typeface="Arial MT"/>
                <a:cs typeface="Arial MT"/>
              </a:rPr>
              <a:t>total </a:t>
            </a:r>
            <a:r>
              <a:rPr sz="2800" b="1" spc="-49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anion)</a:t>
            </a:r>
          </a:p>
          <a:p>
            <a:pPr marL="12700" marR="677545">
              <a:lnSpc>
                <a:spcPct val="114599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Anion gap=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difference between the concentration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of measured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cations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2800" b="1" spc="-4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measured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anion.</a:t>
            </a: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800" b="1" spc="-5" dirty="0">
                <a:latin typeface="Arial MT"/>
                <a:cs typeface="Arial MT"/>
              </a:rPr>
              <a:t>Represents</a:t>
            </a:r>
            <a:r>
              <a:rPr sz="2800" b="1" spc="-2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the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unmeasured</a:t>
            </a:r>
            <a:r>
              <a:rPr sz="2800" b="1" spc="-2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anions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in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plasma.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425" y="1086927"/>
            <a:ext cx="10202736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Arial MT"/>
                <a:cs typeface="Arial MT"/>
              </a:rPr>
              <a:t>- </a:t>
            </a:r>
            <a:r>
              <a:rPr sz="3200" b="1" dirty="0">
                <a:latin typeface="Arial MT"/>
                <a:cs typeface="Arial MT"/>
              </a:rPr>
              <a:t>Unmeasured</a:t>
            </a:r>
            <a:r>
              <a:rPr sz="3200" b="1" spc="-1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anions include</a:t>
            </a:r>
            <a:r>
              <a:rPr sz="3200" b="1" spc="-5" dirty="0">
                <a:latin typeface="Arial MT"/>
                <a:cs typeface="Arial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 MT"/>
                <a:cs typeface="Arial MT"/>
              </a:rPr>
              <a:t>protein,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 MT"/>
                <a:cs typeface="Arial MT"/>
              </a:rPr>
              <a:t>phosphate, sulfate, urate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 and organic</a:t>
            </a:r>
            <a:r>
              <a:rPr sz="3200" b="1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acids</a:t>
            </a: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3200" b="1" dirty="0">
                <a:latin typeface="Arial MT"/>
                <a:cs typeface="Arial MT"/>
              </a:rPr>
              <a:t>(Na+</a:t>
            </a:r>
            <a:r>
              <a:rPr sz="3200" b="1" spc="-65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+</a:t>
            </a:r>
            <a:r>
              <a:rPr sz="3200" b="1" spc="4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K+)</a:t>
            </a:r>
            <a:r>
              <a:rPr sz="3200" b="1" spc="-6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–</a:t>
            </a:r>
            <a:r>
              <a:rPr sz="3200" b="1" spc="-1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(Cl-</a:t>
            </a:r>
            <a:r>
              <a:rPr sz="3200" b="1" spc="-5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+</a:t>
            </a:r>
            <a:r>
              <a:rPr sz="3200" b="1" spc="35" dirty="0">
                <a:latin typeface="Arial MT"/>
                <a:cs typeface="Arial MT"/>
              </a:rPr>
              <a:t> </a:t>
            </a:r>
            <a:r>
              <a:rPr sz="3200" b="1" spc="-5" dirty="0">
                <a:latin typeface="Arial MT"/>
                <a:cs typeface="Arial MT"/>
              </a:rPr>
              <a:t>HCO3-)</a:t>
            </a:r>
            <a:r>
              <a:rPr sz="3200" b="1" spc="-1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=</a:t>
            </a:r>
            <a:r>
              <a:rPr sz="3200" b="1" spc="-6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Anion</a:t>
            </a:r>
            <a:r>
              <a:rPr sz="3200" b="1" spc="-10" dirty="0">
                <a:latin typeface="Arial MT"/>
                <a:cs typeface="Arial MT"/>
              </a:rPr>
              <a:t> </a:t>
            </a:r>
            <a:r>
              <a:rPr sz="3200" b="1" spc="-5" dirty="0">
                <a:latin typeface="Arial MT"/>
                <a:cs typeface="Arial MT"/>
              </a:rPr>
              <a:t>Gap.</a:t>
            </a:r>
            <a:endParaRPr sz="32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n-US" sz="3200" b="1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Normal</a:t>
            </a:r>
            <a:r>
              <a:rPr sz="3200" b="1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anion</a:t>
            </a:r>
            <a:r>
              <a:rPr sz="32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gap</a:t>
            </a:r>
            <a:r>
              <a:rPr sz="3200" b="1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32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 MT"/>
                <a:cs typeface="Arial MT"/>
              </a:rPr>
              <a:t>8</a:t>
            </a:r>
            <a:r>
              <a:rPr sz="3200" b="1" dirty="0">
                <a:solidFill>
                  <a:srgbClr val="FF0000"/>
                </a:solidFill>
                <a:latin typeface="Arial MT"/>
                <a:cs typeface="Arial MT"/>
              </a:rPr>
              <a:t>-12</a:t>
            </a:r>
            <a:r>
              <a:rPr sz="3200" b="1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 MT"/>
                <a:cs typeface="Arial MT"/>
              </a:rPr>
              <a:t>mEq/L.</a:t>
            </a:r>
            <a:endParaRPr sz="3200" b="1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79300" cy="677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>
            <a:off x="6160653" y="4100946"/>
            <a:ext cx="4765963" cy="1477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08510"/>
            <a:ext cx="7590164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u="sng" spc="10" dirty="0">
                <a:solidFill>
                  <a:schemeClr val="tx1"/>
                </a:solidFill>
                <a:latin typeface="Arial MT"/>
                <a:cs typeface="Arial MT"/>
              </a:rPr>
              <a:t>pH</a:t>
            </a:r>
            <a:r>
              <a:rPr sz="3200" b="1" u="sng" spc="-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200" b="1" u="sng" spc="10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200" b="1" u="sng" spc="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200" b="1" u="sng" spc="10" dirty="0">
                <a:solidFill>
                  <a:schemeClr val="tx1"/>
                </a:solidFill>
                <a:latin typeface="Arial MT"/>
                <a:cs typeface="Arial MT"/>
              </a:rPr>
              <a:t>plasma</a:t>
            </a:r>
            <a:r>
              <a:rPr sz="3200" b="1" u="sng" spc="-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200" b="1" u="sng" spc="5" dirty="0">
                <a:solidFill>
                  <a:schemeClr val="tx1"/>
                </a:solidFill>
                <a:latin typeface="Arial MT"/>
                <a:cs typeface="Arial MT"/>
              </a:rPr>
              <a:t>potassium</a:t>
            </a:r>
            <a:r>
              <a:rPr lang="en-US" sz="3200" b="1" u="sng" spc="5" dirty="0">
                <a:solidFill>
                  <a:schemeClr val="tx1"/>
                </a:solidFill>
                <a:latin typeface="Arial MT"/>
                <a:cs typeface="Arial MT"/>
              </a:rPr>
              <a:t> :</a:t>
            </a:r>
            <a:endParaRPr sz="3200" b="1" u="sng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49" y="1685253"/>
            <a:ext cx="11807599" cy="348749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881380">
              <a:lnSpc>
                <a:spcPts val="2030"/>
              </a:lnSpc>
              <a:spcBef>
                <a:spcPts val="275"/>
              </a:spcBef>
            </a:pPr>
            <a:r>
              <a:rPr lang="en-US" sz="2800" b="1" dirty="0">
                <a:latin typeface="Arial MT"/>
                <a:cs typeface="Arial MT"/>
              </a:rPr>
              <a:t>-</a:t>
            </a:r>
            <a:r>
              <a:rPr sz="2800" b="1" dirty="0">
                <a:latin typeface="Arial MT"/>
                <a:cs typeface="Arial MT"/>
              </a:rPr>
              <a:t>During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acidemia,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there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may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be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exchange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of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H+</a:t>
            </a:r>
            <a:r>
              <a:rPr sz="2800" b="1" spc="-6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in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blood</a:t>
            </a:r>
            <a:endParaRPr lang="en-US" sz="2800" b="1" dirty="0">
              <a:latin typeface="Arial MT"/>
              <a:cs typeface="Arial MT"/>
            </a:endParaRPr>
          </a:p>
          <a:p>
            <a:pPr marL="12700" marR="881380">
              <a:lnSpc>
                <a:spcPts val="2030"/>
              </a:lnSpc>
              <a:spcBef>
                <a:spcPts val="275"/>
              </a:spcBef>
            </a:pPr>
            <a:endParaRPr lang="en-US" sz="2800" b="1" spc="-5" dirty="0">
              <a:latin typeface="Arial MT"/>
              <a:cs typeface="Arial MT"/>
            </a:endParaRPr>
          </a:p>
          <a:p>
            <a:pPr marL="12700" marR="881380">
              <a:lnSpc>
                <a:spcPts val="2030"/>
              </a:lnSpc>
              <a:spcBef>
                <a:spcPts val="275"/>
              </a:spcBef>
            </a:pPr>
            <a:r>
              <a:rPr sz="2800" b="1" spc="-5" dirty="0">
                <a:latin typeface="Arial MT"/>
                <a:cs typeface="Arial MT"/>
              </a:rPr>
              <a:t> with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K+</a:t>
            </a:r>
            <a:r>
              <a:rPr sz="2800" b="1" spc="4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in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ICF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to </a:t>
            </a:r>
            <a:r>
              <a:rPr sz="2800" b="1" spc="-484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maintain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pH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of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blood.</a:t>
            </a:r>
          </a:p>
          <a:p>
            <a:pPr marL="12700" marR="3954145">
              <a:lnSpc>
                <a:spcPts val="3229"/>
              </a:lnSpc>
              <a:spcBef>
                <a:spcPts val="229"/>
              </a:spcBef>
            </a:pPr>
            <a:r>
              <a:rPr lang="en-US" sz="2800" b="1" spc="-5" dirty="0">
                <a:latin typeface="Arial MT"/>
                <a:cs typeface="Arial MT"/>
              </a:rPr>
              <a:t>  -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Therefore,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acute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acidosis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&gt;&gt;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hyperkalemia </a:t>
            </a:r>
            <a:r>
              <a:rPr sz="2800" b="1" spc="-48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endParaRPr lang="en-US" sz="2800" b="1" spc="-484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 marR="3954145">
              <a:lnSpc>
                <a:spcPts val="3229"/>
              </a:lnSpc>
              <a:spcBef>
                <a:spcPts val="229"/>
              </a:spcBef>
            </a:pP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acute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alkalosis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&gt;&gt;hypokalemia</a:t>
            </a:r>
          </a:p>
          <a:p>
            <a:pPr marL="12700" marR="1236980">
              <a:lnSpc>
                <a:spcPts val="2030"/>
              </a:lnSpc>
              <a:spcBef>
                <a:spcPts val="950"/>
              </a:spcBef>
            </a:pPr>
            <a:r>
              <a:rPr sz="2800" b="1" spc="-5" dirty="0">
                <a:latin typeface="Arial MT"/>
                <a:cs typeface="Arial MT"/>
              </a:rPr>
              <a:t>When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you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try to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correct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acidosis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K+</a:t>
            </a:r>
            <a:r>
              <a:rPr sz="2800" b="1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may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suddenly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go</a:t>
            </a:r>
            <a:r>
              <a:rPr lang="en-US" sz="2800" b="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marL="12700" marR="1236980">
              <a:lnSpc>
                <a:spcPts val="2030"/>
              </a:lnSpc>
              <a:spcBef>
                <a:spcPts val="950"/>
              </a:spcBef>
            </a:pP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back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8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cells&gt;&gt; </a:t>
            </a:r>
            <a:r>
              <a:rPr sz="2800" b="1" spc="-48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hypokalemia.</a:t>
            </a: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00" b="1" dirty="0">
                <a:latin typeface="Arial MT"/>
                <a:cs typeface="Arial MT"/>
              </a:rPr>
              <a:t>Hence, it is </a:t>
            </a:r>
            <a:r>
              <a:rPr sz="2800" b="1" spc="-5" dirty="0">
                <a:latin typeface="Arial MT"/>
                <a:cs typeface="Arial MT"/>
              </a:rPr>
              <a:t>important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to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maintain</a:t>
            </a:r>
            <a:r>
              <a:rPr sz="2800" b="1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potassium</a:t>
            </a:r>
            <a:r>
              <a:rPr sz="2800" b="1" spc="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balance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during </a:t>
            </a:r>
            <a:r>
              <a:rPr sz="2800" b="1" spc="-5" dirty="0">
                <a:latin typeface="Arial MT"/>
                <a:cs typeface="Arial MT"/>
              </a:rPr>
              <a:t>correction</a:t>
            </a:r>
            <a:r>
              <a:rPr sz="2800" b="1" dirty="0">
                <a:latin typeface="Arial MT"/>
                <a:cs typeface="Arial MT"/>
              </a:rPr>
              <a:t> of acidosis.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424" y="1181670"/>
            <a:ext cx="11580459" cy="2772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Hypoalbuminemia</a:t>
            </a:r>
            <a:r>
              <a:rPr sz="2800" b="1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can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mask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an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increased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concentration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of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gap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ions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andlowering </a:t>
            </a:r>
            <a:r>
              <a:rPr sz="2800" b="1" spc="-484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the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values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of</a:t>
            </a:r>
            <a:r>
              <a:rPr sz="2800" b="1" spc="-5" dirty="0">
                <a:latin typeface="Arial MT"/>
                <a:cs typeface="Arial MT"/>
              </a:rPr>
              <a:t> AG.</a:t>
            </a:r>
            <a:endParaRPr sz="28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n-US" sz="2800" b="1" spc="-5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Adjusted AG=</a:t>
            </a:r>
            <a:r>
              <a:rPr sz="2800" b="1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AG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+2.5*(n</a:t>
            </a:r>
            <a:r>
              <a:rPr lang="en-US" sz="2800" b="1" spc="-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rmal</a:t>
            </a:r>
            <a:r>
              <a:rPr sz="2800" b="1" spc="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lang="en-US" sz="2800" b="1" spc="-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Arial MT"/>
                <a:cs typeface="Arial MT"/>
              </a:rPr>
              <a:t>bumin-actual</a:t>
            </a:r>
            <a:r>
              <a:rPr sz="2800" b="1" dirty="0">
                <a:solidFill>
                  <a:srgbClr val="FF0000"/>
                </a:solidFill>
                <a:latin typeface="Arial MT"/>
                <a:cs typeface="Arial MT"/>
              </a:rPr>
              <a:t> albumin)</a:t>
            </a:r>
          </a:p>
          <a:p>
            <a:pPr marL="12700" marR="513715">
              <a:lnSpc>
                <a:spcPct val="114599"/>
              </a:lnSpc>
              <a:spcBef>
                <a:spcPts val="1200"/>
              </a:spcBef>
            </a:pPr>
            <a:r>
              <a:rPr lang="en-US" sz="2800" b="1" dirty="0">
                <a:latin typeface="Arial MT"/>
                <a:cs typeface="Arial MT"/>
              </a:rPr>
              <a:t>-</a:t>
            </a:r>
            <a:r>
              <a:rPr sz="2800" b="1" dirty="0">
                <a:latin typeface="Arial MT"/>
                <a:cs typeface="Arial MT"/>
              </a:rPr>
              <a:t>A decrease in </a:t>
            </a:r>
            <a:r>
              <a:rPr sz="2800" b="1" spc="-5" dirty="0">
                <a:latin typeface="Arial MT"/>
                <a:cs typeface="Arial MT"/>
              </a:rPr>
              <a:t>the </a:t>
            </a:r>
            <a:r>
              <a:rPr sz="2800" b="1" dirty="0">
                <a:latin typeface="Arial MT"/>
                <a:cs typeface="Arial MT"/>
              </a:rPr>
              <a:t>albumin </a:t>
            </a:r>
            <a:r>
              <a:rPr sz="2800" b="1" spc="-5" dirty="0">
                <a:latin typeface="Arial MT"/>
                <a:cs typeface="Arial MT"/>
              </a:rPr>
              <a:t>concentration </a:t>
            </a:r>
            <a:r>
              <a:rPr sz="2800" b="1" dirty="0">
                <a:latin typeface="Arial MT"/>
                <a:cs typeface="Arial MT"/>
              </a:rPr>
              <a:t>of </a:t>
            </a:r>
            <a:r>
              <a:rPr sz="2800" b="1" spc="-5" dirty="0">
                <a:latin typeface="Arial MT"/>
                <a:cs typeface="Arial MT"/>
              </a:rPr>
              <a:t>1g/dl </a:t>
            </a:r>
            <a:r>
              <a:rPr sz="2800" b="1" dirty="0">
                <a:latin typeface="Arial MT"/>
                <a:cs typeface="Arial MT"/>
              </a:rPr>
              <a:t>decrease </a:t>
            </a:r>
            <a:r>
              <a:rPr sz="2800" b="1" spc="-5" dirty="0">
                <a:latin typeface="Arial MT"/>
                <a:cs typeface="Arial MT"/>
              </a:rPr>
              <a:t>the </a:t>
            </a:r>
            <a:r>
              <a:rPr sz="2800" b="1" dirty="0">
                <a:latin typeface="Arial MT"/>
                <a:cs typeface="Arial MT"/>
              </a:rPr>
              <a:t>anion gap by </a:t>
            </a:r>
            <a:r>
              <a:rPr sz="2800" b="1" spc="-49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roughly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4mEq/L.</a:t>
            </a:r>
            <a:endParaRPr sz="2800" b="1" dirty="0">
              <a:latin typeface="Arial MT"/>
              <a:cs typeface="Arial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61" y="4469764"/>
            <a:ext cx="6407451" cy="18716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610764" y="4987636"/>
            <a:ext cx="424872" cy="110862"/>
          </a:xfrm>
          <a:custGeom>
            <a:avLst/>
            <a:gdLst>
              <a:gd name="connsiteX0" fmla="*/ 424872 w 424872"/>
              <a:gd name="connsiteY0" fmla="*/ 0 h 110862"/>
              <a:gd name="connsiteX1" fmla="*/ 314036 w 424872"/>
              <a:gd name="connsiteY1" fmla="*/ 9237 h 110862"/>
              <a:gd name="connsiteX2" fmla="*/ 184727 w 424872"/>
              <a:gd name="connsiteY2" fmla="*/ 27709 h 110862"/>
              <a:gd name="connsiteX3" fmla="*/ 120072 w 424872"/>
              <a:gd name="connsiteY3" fmla="*/ 36946 h 110862"/>
              <a:gd name="connsiteX4" fmla="*/ 0 w 424872"/>
              <a:gd name="connsiteY4" fmla="*/ 46182 h 110862"/>
              <a:gd name="connsiteX5" fmla="*/ 415636 w 424872"/>
              <a:gd name="connsiteY5" fmla="*/ 64655 h 110862"/>
              <a:gd name="connsiteX6" fmla="*/ 360218 w 424872"/>
              <a:gd name="connsiteY6" fmla="*/ 83128 h 110862"/>
              <a:gd name="connsiteX7" fmla="*/ 277091 w 424872"/>
              <a:gd name="connsiteY7" fmla="*/ 101600 h 110862"/>
              <a:gd name="connsiteX8" fmla="*/ 240145 w 424872"/>
              <a:gd name="connsiteY8" fmla="*/ 110837 h 1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872" h="110862">
                <a:moveTo>
                  <a:pt x="424872" y="0"/>
                </a:moveTo>
                <a:cubicBezTo>
                  <a:pt x="387927" y="3079"/>
                  <a:pt x="350865" y="4987"/>
                  <a:pt x="314036" y="9237"/>
                </a:cubicBezTo>
                <a:cubicBezTo>
                  <a:pt x="270782" y="14228"/>
                  <a:pt x="227830" y="21551"/>
                  <a:pt x="184727" y="27709"/>
                </a:cubicBezTo>
                <a:cubicBezTo>
                  <a:pt x="163175" y="30788"/>
                  <a:pt x="141778" y="35276"/>
                  <a:pt x="120072" y="36946"/>
                </a:cubicBezTo>
                <a:lnTo>
                  <a:pt x="0" y="46182"/>
                </a:lnTo>
                <a:cubicBezTo>
                  <a:pt x="157542" y="98700"/>
                  <a:pt x="-76697" y="23627"/>
                  <a:pt x="415636" y="64655"/>
                </a:cubicBezTo>
                <a:cubicBezTo>
                  <a:pt x="435041" y="66272"/>
                  <a:pt x="378691" y="76970"/>
                  <a:pt x="360218" y="83128"/>
                </a:cubicBezTo>
                <a:cubicBezTo>
                  <a:pt x="314746" y="98285"/>
                  <a:pt x="342106" y="90765"/>
                  <a:pt x="277091" y="101600"/>
                </a:cubicBezTo>
                <a:cubicBezTo>
                  <a:pt x="246460" y="111811"/>
                  <a:pt x="259117" y="110837"/>
                  <a:pt x="240145" y="1108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33868" y="6160655"/>
            <a:ext cx="583785" cy="129309"/>
          </a:xfrm>
          <a:custGeom>
            <a:avLst/>
            <a:gdLst>
              <a:gd name="connsiteX0" fmla="*/ 367805 w 583785"/>
              <a:gd name="connsiteY0" fmla="*/ 129309 h 129309"/>
              <a:gd name="connsiteX1" fmla="*/ 220023 w 583785"/>
              <a:gd name="connsiteY1" fmla="*/ 110836 h 129309"/>
              <a:gd name="connsiteX2" fmla="*/ 118423 w 583785"/>
              <a:gd name="connsiteY2" fmla="*/ 83127 h 129309"/>
              <a:gd name="connsiteX3" fmla="*/ 7587 w 583785"/>
              <a:gd name="connsiteY3" fmla="*/ 64654 h 129309"/>
              <a:gd name="connsiteX4" fmla="*/ 377041 w 583785"/>
              <a:gd name="connsiteY4" fmla="*/ 73890 h 129309"/>
              <a:gd name="connsiteX5" fmla="*/ 571005 w 583785"/>
              <a:gd name="connsiteY5" fmla="*/ 64654 h 129309"/>
              <a:gd name="connsiteX6" fmla="*/ 580241 w 583785"/>
              <a:gd name="connsiteY6" fmla="*/ 36945 h 129309"/>
              <a:gd name="connsiteX7" fmla="*/ 506350 w 583785"/>
              <a:gd name="connsiteY7" fmla="*/ 27709 h 129309"/>
              <a:gd name="connsiteX8" fmla="*/ 469405 w 583785"/>
              <a:gd name="connsiteY8" fmla="*/ 18472 h 129309"/>
              <a:gd name="connsiteX9" fmla="*/ 275441 w 583785"/>
              <a:gd name="connsiteY9" fmla="*/ 0 h 129309"/>
              <a:gd name="connsiteX10" fmla="*/ 7587 w 583785"/>
              <a:gd name="connsiteY10" fmla="*/ 9236 h 129309"/>
              <a:gd name="connsiteX11" fmla="*/ 63005 w 583785"/>
              <a:gd name="connsiteY11" fmla="*/ 27709 h 129309"/>
              <a:gd name="connsiteX12" fmla="*/ 81477 w 583785"/>
              <a:gd name="connsiteY12" fmla="*/ 36945 h 1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785" h="129309">
                <a:moveTo>
                  <a:pt x="367805" y="129309"/>
                </a:moveTo>
                <a:cubicBezTo>
                  <a:pt x="319489" y="124916"/>
                  <a:pt x="267735" y="123848"/>
                  <a:pt x="220023" y="110836"/>
                </a:cubicBezTo>
                <a:cubicBezTo>
                  <a:pt x="125221" y="84981"/>
                  <a:pt x="203444" y="98131"/>
                  <a:pt x="118423" y="83127"/>
                </a:cubicBezTo>
                <a:cubicBezTo>
                  <a:pt x="81538" y="76618"/>
                  <a:pt x="-29856" y="63718"/>
                  <a:pt x="7587" y="64654"/>
                </a:cubicBezTo>
                <a:lnTo>
                  <a:pt x="377041" y="73890"/>
                </a:lnTo>
                <a:cubicBezTo>
                  <a:pt x="441696" y="70811"/>
                  <a:pt x="507321" y="76233"/>
                  <a:pt x="571005" y="64654"/>
                </a:cubicBezTo>
                <a:cubicBezTo>
                  <a:pt x="580584" y="62912"/>
                  <a:pt x="588694" y="41775"/>
                  <a:pt x="580241" y="36945"/>
                </a:cubicBezTo>
                <a:cubicBezTo>
                  <a:pt x="558689" y="24630"/>
                  <a:pt x="530980" y="30788"/>
                  <a:pt x="506350" y="27709"/>
                </a:cubicBezTo>
                <a:cubicBezTo>
                  <a:pt x="494035" y="24630"/>
                  <a:pt x="481894" y="20743"/>
                  <a:pt x="469405" y="18472"/>
                </a:cubicBezTo>
                <a:cubicBezTo>
                  <a:pt x="399896" y="5834"/>
                  <a:pt x="351187" y="5410"/>
                  <a:pt x="275441" y="0"/>
                </a:cubicBezTo>
                <a:cubicBezTo>
                  <a:pt x="186156" y="3079"/>
                  <a:pt x="96174" y="-2319"/>
                  <a:pt x="7587" y="9236"/>
                </a:cubicBezTo>
                <a:cubicBezTo>
                  <a:pt x="-11721" y="11754"/>
                  <a:pt x="45589" y="19001"/>
                  <a:pt x="63005" y="27709"/>
                </a:cubicBezTo>
                <a:lnTo>
                  <a:pt x="81477" y="3694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891" y="2222259"/>
            <a:ext cx="6377517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000000"/>
                </a:solidFill>
                <a:latin typeface="Arial MT"/>
                <a:cs typeface="Arial MT"/>
              </a:rPr>
              <a:t>Metabolic</a:t>
            </a:r>
            <a:r>
              <a:rPr sz="520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5200" dirty="0">
                <a:solidFill>
                  <a:srgbClr val="000000"/>
                </a:solidFill>
                <a:latin typeface="Arial MT"/>
                <a:cs typeface="Arial MT"/>
              </a:rPr>
              <a:t>Acidosis</a:t>
            </a:r>
            <a: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b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</a:br>
            <a: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  <a:t/>
            </a:r>
            <a:b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</a:br>
            <a:r>
              <a:rPr lang="en-US" sz="5200" dirty="0" err="1">
                <a:solidFill>
                  <a:srgbClr val="000000"/>
                </a:solidFill>
                <a:latin typeface="Arial MT"/>
                <a:cs typeface="Arial MT"/>
              </a:rPr>
              <a:t>Meera</a:t>
            </a:r>
            <a: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  <a:t> Abu </a:t>
            </a:r>
            <a:r>
              <a:rPr lang="en-US" sz="5200" dirty="0" err="1">
                <a:solidFill>
                  <a:srgbClr val="000000"/>
                </a:solidFill>
                <a:latin typeface="Arial MT"/>
                <a:cs typeface="Arial MT"/>
              </a:rPr>
              <a:t>Soud</a:t>
            </a:r>
            <a:r>
              <a:rPr lang="en-US" sz="52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endParaRPr sz="52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9636" y="351168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475" y="1911999"/>
            <a:ext cx="3473450" cy="291002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60325" marR="49530" indent="5715" algn="ctr">
              <a:lnSpc>
                <a:spcPct val="101400"/>
              </a:lnSpc>
              <a:spcBef>
                <a:spcPts val="65"/>
              </a:spcBef>
              <a:tabLst>
                <a:tab pos="764540" algn="l"/>
              </a:tabLst>
            </a:pPr>
            <a:r>
              <a:rPr sz="2400" b="1" spc="-5" dirty="0">
                <a:latin typeface="Arial"/>
                <a:cs typeface="Arial"/>
              </a:rPr>
              <a:t>Metabolic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acidosis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biochemical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abnormality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defined </a:t>
            </a:r>
            <a:r>
              <a:rPr sz="2400" spc="-5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	:</a:t>
            </a:r>
          </a:p>
          <a:p>
            <a:pPr marL="12065" marR="5080" indent="-5715" algn="ctr">
              <a:lnSpc>
                <a:spcPts val="2250"/>
              </a:lnSpc>
              <a:spcBef>
                <a:spcPts val="80"/>
              </a:spcBef>
            </a:pPr>
            <a:r>
              <a:rPr sz="2400" dirty="0">
                <a:solidFill>
                  <a:srgbClr val="783E04"/>
                </a:solidFill>
                <a:latin typeface="Arial MT"/>
                <a:cs typeface="Arial MT"/>
              </a:rPr>
              <a:t>increase in blood hydrogen ion </a:t>
            </a:r>
            <a:r>
              <a:rPr sz="2400" spc="5" dirty="0">
                <a:solidFill>
                  <a:srgbClr val="783E0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783E04"/>
                </a:solidFill>
                <a:latin typeface="Arial MT"/>
                <a:cs typeface="Arial MT"/>
              </a:rPr>
              <a:t>(H+)</a:t>
            </a:r>
            <a:r>
              <a:rPr sz="2400" spc="15" dirty="0">
                <a:solidFill>
                  <a:srgbClr val="783E0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783E04"/>
                </a:solidFill>
                <a:latin typeface="Arial MT"/>
                <a:cs typeface="Arial MT"/>
              </a:rPr>
              <a:t>reduction </a:t>
            </a:r>
            <a:r>
              <a:rPr sz="2400" spc="-500" dirty="0">
                <a:solidFill>
                  <a:srgbClr val="783E0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783E04"/>
                </a:solidFill>
                <a:latin typeface="Arial MT"/>
                <a:cs typeface="Arial MT"/>
              </a:rPr>
              <a:t>in serum </a:t>
            </a:r>
            <a:r>
              <a:rPr sz="2400" spc="-5" dirty="0">
                <a:solidFill>
                  <a:srgbClr val="783E04"/>
                </a:solidFill>
                <a:latin typeface="Arial MT"/>
                <a:cs typeface="Arial MT"/>
              </a:rPr>
              <a:t>bicarbonate (HCO3) </a:t>
            </a:r>
            <a:r>
              <a:rPr sz="2400" dirty="0">
                <a:solidFill>
                  <a:srgbClr val="783E0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</a:t>
            </a:r>
            <a:r>
              <a:rPr sz="1850" spc="-5" dirty="0">
                <a:latin typeface="Arial MT"/>
                <a:cs typeface="Arial MT"/>
              </a:rPr>
              <a:t>.</a:t>
            </a:r>
            <a:endParaRPr sz="18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225" y="926062"/>
            <a:ext cx="11087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585858"/>
                </a:solidFill>
                <a:latin typeface="Arial"/>
                <a:cs typeface="Arial"/>
              </a:rPr>
              <a:t>Etiology</a:t>
            </a:r>
            <a:r>
              <a:rPr sz="19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5425" y="1415012"/>
            <a:ext cx="3199130" cy="232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204470" algn="l"/>
              </a:tabLst>
            </a:pP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increase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acid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concentration</a:t>
            </a:r>
            <a:endParaRPr sz="1800">
              <a:latin typeface="Arial MT"/>
              <a:cs typeface="Arial MT"/>
            </a:endParaRPr>
          </a:p>
          <a:p>
            <a:pPr marL="12700" marR="574040">
              <a:lnSpc>
                <a:spcPct val="170100"/>
              </a:lnSpc>
              <a:buSzPct val="94444"/>
              <a:buAutoNum type="arabicPeriod"/>
              <a:tabLst>
                <a:tab pos="204470" algn="l"/>
              </a:tabLst>
            </a:pP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Excess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HC</a:t>
            </a:r>
            <a:r>
              <a:rPr sz="1800" spc="45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800" spc="-855" dirty="0">
                <a:solidFill>
                  <a:srgbClr val="585858"/>
                </a:solidFill>
                <a:latin typeface="Arial MT"/>
                <a:cs typeface="Arial MT"/>
              </a:rPr>
              <a:t>٣</a:t>
            </a:r>
            <a:r>
              <a:rPr sz="18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loss 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3.Dilution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serum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HCO3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2480"/>
              </a:lnSpc>
              <a:spcBef>
                <a:spcPts val="130"/>
              </a:spcBef>
            </a:pP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concentrations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85858"/>
                </a:solidFill>
                <a:latin typeface="Arial MT"/>
                <a:cs typeface="Arial MT"/>
              </a:rPr>
              <a:t>by</a:t>
            </a:r>
            <a:r>
              <a:rPr sz="15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85858"/>
                </a:solidFill>
                <a:latin typeface="Arial MT"/>
                <a:cs typeface="Arial MT"/>
              </a:rPr>
              <a:t>nonbicarbonate/ </a:t>
            </a:r>
            <a:r>
              <a:rPr sz="1500" spc="-40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85858"/>
                </a:solidFill>
                <a:latin typeface="Arial MT"/>
                <a:cs typeface="Arial MT"/>
              </a:rPr>
              <a:t>acetate/lactate-containing</a:t>
            </a:r>
            <a:r>
              <a:rPr sz="15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85858"/>
                </a:solidFill>
                <a:latin typeface="Arial MT"/>
                <a:cs typeface="Arial MT"/>
              </a:rPr>
              <a:t>solutions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4.Mixed</a:t>
            </a:r>
            <a:r>
              <a:rPr sz="18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mechanisms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3473450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b="1" spc="5" dirty="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r>
              <a:rPr sz="25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1" spc="5" dirty="0">
                <a:solidFill>
                  <a:srgbClr val="000000"/>
                </a:solidFill>
                <a:latin typeface="Arial"/>
                <a:cs typeface="Arial"/>
              </a:rPr>
              <a:t>Manifestations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8162" y="1582301"/>
            <a:ext cx="1619250" cy="209550"/>
          </a:xfrm>
          <a:custGeom>
            <a:avLst/>
            <a:gdLst/>
            <a:ahLst/>
            <a:cxnLst/>
            <a:rect l="l" t="t" r="r" b="b"/>
            <a:pathLst>
              <a:path w="1619250" h="209550">
                <a:moveTo>
                  <a:pt x="1618916" y="209550"/>
                </a:moveTo>
                <a:lnTo>
                  <a:pt x="0" y="209550"/>
                </a:lnTo>
                <a:lnTo>
                  <a:pt x="0" y="0"/>
                </a:lnTo>
                <a:lnTo>
                  <a:pt x="1618916" y="0"/>
                </a:lnTo>
                <a:lnTo>
                  <a:pt x="1618916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24" y="1563251"/>
            <a:ext cx="8409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Clinical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manifestations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are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related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10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degree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of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acidemia</a:t>
            </a:r>
            <a:r>
              <a:rPr sz="2000" b="1" i="1" spc="-2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24" y="1982351"/>
            <a:ext cx="76271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Children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acute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metabolic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acidosis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typically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present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1782" y="2085347"/>
            <a:ext cx="5650799" cy="205184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2000" b="1" spc="-5" dirty="0">
                <a:latin typeface="Arial"/>
                <a:cs typeface="Arial"/>
              </a:rPr>
              <a:t>symptoms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related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underlying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24" y="2346797"/>
            <a:ext cx="9911557" cy="417487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2000" b="1" dirty="0">
                <a:latin typeface="Arial"/>
                <a:cs typeface="Arial"/>
              </a:rPr>
              <a:t>condition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also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have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signs/symptoms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compensatory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respiratory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alkalosis</a:t>
            </a:r>
            <a:r>
              <a:rPr sz="1400" b="1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24" y="2839601"/>
            <a:ext cx="2237105" cy="209550"/>
          </a:xfrm>
          <a:custGeom>
            <a:avLst/>
            <a:gdLst/>
            <a:ahLst/>
            <a:cxnLst/>
            <a:rect l="l" t="t" r="r" b="b"/>
            <a:pathLst>
              <a:path w="2237105" h="209550">
                <a:moveTo>
                  <a:pt x="2236537" y="209550"/>
                </a:moveTo>
                <a:lnTo>
                  <a:pt x="0" y="209550"/>
                </a:lnTo>
                <a:lnTo>
                  <a:pt x="0" y="0"/>
                </a:lnTo>
                <a:lnTo>
                  <a:pt x="2236537" y="0"/>
                </a:lnTo>
                <a:lnTo>
                  <a:pt x="2236537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24" y="2820550"/>
            <a:ext cx="95732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Tachypnea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hyper</a:t>
            </a:r>
            <a:r>
              <a:rPr lang="en-GB" sz="1400" b="1" spc="-5" dirty="0">
                <a:latin typeface="Arial"/>
                <a:cs typeface="Arial"/>
              </a:rPr>
              <a:t>p</a:t>
            </a:r>
            <a:r>
              <a:rPr sz="1400" b="1" spc="-5" dirty="0" err="1">
                <a:latin typeface="Arial"/>
                <a:cs typeface="Arial"/>
              </a:rPr>
              <a:t>nea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most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common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manifestation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acute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metabolic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acidosis,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respiratory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0098" y="3258701"/>
            <a:ext cx="1001394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dirty="0">
                <a:latin typeface="Arial"/>
                <a:cs typeface="Arial"/>
              </a:rPr>
              <a:t>(tachypnea)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43" y="3081990"/>
            <a:ext cx="830516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compensation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mechanism.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tabLst>
                <a:tab pos="5889625" algn="l"/>
              </a:tabLst>
            </a:pPr>
            <a:r>
              <a:rPr sz="1400" b="1" dirty="0">
                <a:latin typeface="Arial"/>
                <a:cs typeface="Arial"/>
              </a:rPr>
              <a:t>Older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children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exhibit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increase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respiratory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rate	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depth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respiration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(eg,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25" y="3468251"/>
            <a:ext cx="1984375" cy="209550"/>
          </a:xfrm>
          <a:custGeom>
            <a:avLst/>
            <a:gdLst/>
            <a:ahLst/>
            <a:cxnLst/>
            <a:rect l="l" t="t" r="r" b="b"/>
            <a:pathLst>
              <a:path w="1984375" h="209550">
                <a:moveTo>
                  <a:pt x="1983873" y="209550"/>
                </a:moveTo>
                <a:lnTo>
                  <a:pt x="0" y="209550"/>
                </a:lnTo>
                <a:lnTo>
                  <a:pt x="0" y="0"/>
                </a:lnTo>
                <a:lnTo>
                  <a:pt x="1983873" y="0"/>
                </a:lnTo>
                <a:lnTo>
                  <a:pt x="1983873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25" y="3449201"/>
            <a:ext cx="2058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Kussmaul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respirations).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24" y="3658751"/>
            <a:ext cx="2554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young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children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infants,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4204" y="3677801"/>
            <a:ext cx="880110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dirty="0">
                <a:latin typeface="Arial"/>
                <a:cs typeface="Arial"/>
              </a:rPr>
              <a:t>tachypnea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8559" y="3658751"/>
            <a:ext cx="41173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may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only</a:t>
            </a:r>
            <a:r>
              <a:rPr sz="1400" b="1" spc="-5" dirty="0">
                <a:latin typeface="Arial"/>
                <a:cs typeface="Arial"/>
              </a:rPr>
              <a:t> response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metabolic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acidosis.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176" y="2117316"/>
            <a:ext cx="7264947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latin typeface="Arial MT"/>
                <a:cs typeface="Arial MT"/>
              </a:rPr>
              <a:t>Acid-</a:t>
            </a:r>
            <a:r>
              <a:rPr lang="en-US" sz="5200" dirty="0">
                <a:latin typeface="Arial MT"/>
                <a:cs typeface="Arial MT"/>
              </a:rPr>
              <a:t>B</a:t>
            </a:r>
            <a:r>
              <a:rPr sz="5200" dirty="0">
                <a:latin typeface="Arial MT"/>
                <a:cs typeface="Arial MT"/>
              </a:rPr>
              <a:t>ase</a:t>
            </a:r>
            <a:r>
              <a:rPr sz="5200" spc="-165" dirty="0">
                <a:latin typeface="Arial MT"/>
                <a:cs typeface="Arial MT"/>
              </a:rPr>
              <a:t> </a:t>
            </a:r>
            <a:r>
              <a:rPr lang="en-US" sz="5200" dirty="0">
                <a:latin typeface="Arial MT"/>
                <a:cs typeface="Arial MT"/>
              </a:rPr>
              <a:t>B</a:t>
            </a:r>
            <a:r>
              <a:rPr sz="5200" dirty="0">
                <a:latin typeface="Arial MT"/>
                <a:cs typeface="Arial MT"/>
              </a:rPr>
              <a:t>alance</a:t>
            </a:r>
            <a:r>
              <a:rPr lang="en-US" sz="5200" dirty="0">
                <a:latin typeface="Arial MT"/>
                <a:cs typeface="Arial MT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5200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200" dirty="0">
                <a:latin typeface="Arial MT"/>
                <a:cs typeface="Arial MT"/>
              </a:rPr>
              <a:t>Islam Al </a:t>
            </a:r>
            <a:r>
              <a:rPr lang="en-US" sz="5200" dirty="0" err="1">
                <a:latin typeface="Arial MT"/>
                <a:cs typeface="Arial MT"/>
              </a:rPr>
              <a:t>Banawi</a:t>
            </a:r>
            <a:endParaRPr lang="en-US" sz="5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6449" y="2900150"/>
            <a:ext cx="33769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4" y="355895"/>
            <a:ext cx="1675130" cy="209550"/>
          </a:xfrm>
          <a:custGeom>
            <a:avLst/>
            <a:gdLst/>
            <a:ahLst/>
            <a:cxnLst/>
            <a:rect l="l" t="t" r="r" b="b"/>
            <a:pathLst>
              <a:path w="1675130" h="209550">
                <a:moveTo>
                  <a:pt x="1675063" y="209550"/>
                </a:moveTo>
                <a:lnTo>
                  <a:pt x="0" y="209550"/>
                </a:lnTo>
                <a:lnTo>
                  <a:pt x="0" y="0"/>
                </a:lnTo>
                <a:lnTo>
                  <a:pt x="1675063" y="0"/>
                </a:lnTo>
                <a:lnTo>
                  <a:pt x="1675063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3" y="336846"/>
            <a:ext cx="8696325" cy="6810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2000" b="1" spc="-5" dirty="0">
                <a:latin typeface="Arial"/>
                <a:cs typeface="Arial"/>
              </a:rPr>
              <a:t>Neurologic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findings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Mental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confusion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lethargy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been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observed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patients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severe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acute 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metabolic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acidosis,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despite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minor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changes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cerebrospinal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brain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24" y="1594599"/>
            <a:ext cx="674370" cy="209550"/>
          </a:xfrm>
          <a:custGeom>
            <a:avLst/>
            <a:gdLst/>
            <a:ahLst/>
            <a:cxnLst/>
            <a:rect l="l" t="t" r="r" b="b"/>
            <a:pathLst>
              <a:path w="674370" h="209550">
                <a:moveTo>
                  <a:pt x="673768" y="209550"/>
                </a:moveTo>
                <a:lnTo>
                  <a:pt x="0" y="209550"/>
                </a:lnTo>
                <a:lnTo>
                  <a:pt x="0" y="0"/>
                </a:lnTo>
                <a:lnTo>
                  <a:pt x="673768" y="0"/>
                </a:lnTo>
                <a:lnTo>
                  <a:pt x="673768" y="20955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23" y="1575549"/>
            <a:ext cx="44655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Chronic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metabolic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acidosis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causes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4290" y="1684690"/>
            <a:ext cx="2578586" cy="205184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2000" b="1" spc="-5" dirty="0">
                <a:latin typeface="Arial"/>
                <a:cs typeface="Arial"/>
              </a:rPr>
              <a:t>failure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thrive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7425" y="2013699"/>
            <a:ext cx="1010919" cy="209550"/>
          </a:xfrm>
          <a:custGeom>
            <a:avLst/>
            <a:gdLst/>
            <a:ahLst/>
            <a:cxnLst/>
            <a:rect l="l" t="t" r="r" b="b"/>
            <a:pathLst>
              <a:path w="1010920" h="209550">
                <a:moveTo>
                  <a:pt x="1010652" y="209550"/>
                </a:moveTo>
                <a:lnTo>
                  <a:pt x="0" y="209550"/>
                </a:lnTo>
                <a:lnTo>
                  <a:pt x="0" y="0"/>
                </a:lnTo>
                <a:lnTo>
                  <a:pt x="1010652" y="0"/>
                </a:lnTo>
                <a:lnTo>
                  <a:pt x="1010652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615" y="2013699"/>
            <a:ext cx="1132840" cy="209550"/>
          </a:xfrm>
          <a:custGeom>
            <a:avLst/>
            <a:gdLst/>
            <a:ahLst/>
            <a:cxnLst/>
            <a:rect l="l" t="t" r="r" b="b"/>
            <a:pathLst>
              <a:path w="1132840" h="209550">
                <a:moveTo>
                  <a:pt x="1132305" y="209550"/>
                </a:moveTo>
                <a:lnTo>
                  <a:pt x="0" y="209550"/>
                </a:lnTo>
                <a:lnTo>
                  <a:pt x="0" y="0"/>
                </a:lnTo>
                <a:lnTo>
                  <a:pt x="1132305" y="0"/>
                </a:lnTo>
                <a:lnTo>
                  <a:pt x="1132305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24" y="1994649"/>
            <a:ext cx="8176259" cy="6810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2000" b="1" spc="-5" dirty="0">
                <a:latin typeface="Arial"/>
                <a:cs typeface="Arial"/>
              </a:rPr>
              <a:t>PH</a:t>
            </a:r>
            <a:r>
              <a:rPr sz="2000" b="1" dirty="0">
                <a:latin typeface="Arial"/>
                <a:cs typeface="Arial"/>
              </a:rPr>
              <a:t> lower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than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7.2 cause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impaired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cardiac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contractility,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increase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risk</a:t>
            </a:r>
            <a:r>
              <a:rPr sz="2000" b="1" spc="20" dirty="0">
                <a:latin typeface="Arial"/>
                <a:cs typeface="Arial"/>
              </a:rPr>
              <a:t> 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arrhythmias,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especially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if </a:t>
            </a:r>
            <a:r>
              <a:rPr sz="2000" b="1" spc="-3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underlying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heart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disease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other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electrolytes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disorders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24" y="2623299"/>
            <a:ext cx="1359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Acide</a:t>
            </a:r>
            <a:r>
              <a:rPr sz="1400" b="1" spc="-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ia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cause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5751" y="2642349"/>
            <a:ext cx="1319530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spc="-5" dirty="0">
                <a:latin typeface="Arial"/>
                <a:cs typeface="Arial"/>
              </a:rPr>
              <a:t>vasconstriction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9928" y="2623299"/>
            <a:ext cx="19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6593" y="2642349"/>
            <a:ext cx="1955800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spc="-5" dirty="0">
                <a:latin typeface="Arial"/>
                <a:cs typeface="Arial"/>
              </a:rPr>
              <a:t>pulmonary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vasculature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9693" y="2623299"/>
            <a:ext cx="3006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there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will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decrease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25" y="2851899"/>
            <a:ext cx="1310640" cy="209550"/>
          </a:xfrm>
          <a:custGeom>
            <a:avLst/>
            <a:gdLst/>
            <a:ahLst/>
            <a:cxnLst/>
            <a:rect l="l" t="t" r="r" b="b"/>
            <a:pathLst>
              <a:path w="1310640" h="209550">
                <a:moveTo>
                  <a:pt x="1310105" y="209550"/>
                </a:moveTo>
                <a:lnTo>
                  <a:pt x="0" y="209550"/>
                </a:lnTo>
                <a:lnTo>
                  <a:pt x="0" y="0"/>
                </a:lnTo>
                <a:lnTo>
                  <a:pt x="1310105" y="0"/>
                </a:lnTo>
                <a:lnTo>
                  <a:pt x="1310105" y="2095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25" y="2832849"/>
            <a:ext cx="2333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cardiovascular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response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8972" y="2851899"/>
            <a:ext cx="1248410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spc="-5" dirty="0">
                <a:latin typeface="Arial"/>
                <a:cs typeface="Arial"/>
              </a:rPr>
              <a:t>catecholamine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1514" y="2832849"/>
            <a:ext cx="2365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potentially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exacerbate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9835" y="2851899"/>
            <a:ext cx="1057910" cy="2095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00" b="1" dirty="0">
                <a:latin typeface="Arial"/>
                <a:cs typeface="Arial"/>
              </a:rPr>
              <a:t>hypotension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1991" y="2832849"/>
            <a:ext cx="9188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child</a:t>
            </a:r>
            <a:r>
              <a:rPr sz="1400" b="1" spc="-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25" y="3042400"/>
            <a:ext cx="2673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with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volume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depletion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shock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24" y="3461499"/>
            <a:ext cx="31262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Newborns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infants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are</a:t>
            </a:r>
            <a:endParaRPr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72828" y="3544001"/>
            <a:ext cx="7300454" cy="205184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2000" b="1" spc="-5" dirty="0">
                <a:latin typeface="Arial"/>
                <a:cs typeface="Arial"/>
              </a:rPr>
              <a:t>more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vulnerable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developing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metabolic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acidosis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88058" y="3461499"/>
            <a:ext cx="30912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than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older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24" y="3671049"/>
            <a:ext cx="41792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children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adults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 they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7964" y="3786466"/>
            <a:ext cx="7213203" cy="205184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2000" b="1" dirty="0">
                <a:latin typeface="Arial"/>
                <a:cs typeface="Arial"/>
              </a:rPr>
              <a:t>lower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kidney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capacity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net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excretion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156" y="1707677"/>
            <a:ext cx="8162165" cy="16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 MT"/>
                <a:cs typeface="Arial MT"/>
              </a:rPr>
              <a:t>calculation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anion gap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used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to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help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know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narrow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differential</a:t>
            </a:r>
            <a:r>
              <a:rPr sz="1700" spc="7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diagnosis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Arial MT"/>
                <a:cs typeface="Arial MT"/>
              </a:rPr>
              <a:t>AG=NA</a:t>
            </a:r>
            <a:r>
              <a:rPr b="1" spc="-80" dirty="0">
                <a:latin typeface="Arial MT"/>
                <a:cs typeface="Arial MT"/>
              </a:rPr>
              <a:t> </a:t>
            </a:r>
            <a:r>
              <a:rPr b="1" dirty="0">
                <a:latin typeface="Arial MT"/>
                <a:cs typeface="Arial MT"/>
              </a:rPr>
              <a:t>-</a:t>
            </a:r>
            <a:r>
              <a:rPr b="1" spc="-50" dirty="0">
                <a:latin typeface="Arial MT"/>
                <a:cs typeface="Arial MT"/>
              </a:rPr>
              <a:t> </a:t>
            </a:r>
            <a:r>
              <a:rPr b="1" spc="-65" dirty="0">
                <a:latin typeface="Arial MT"/>
                <a:cs typeface="Arial MT"/>
              </a:rPr>
              <a:t>(Cl+HCO٣)</a:t>
            </a:r>
            <a:endParaRPr b="1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</a:pPr>
            <a:r>
              <a:rPr dirty="0">
                <a:latin typeface="Arial MT"/>
                <a:cs typeface="Arial MT"/>
              </a:rPr>
              <a:t>Normal</a:t>
            </a:r>
            <a:r>
              <a:rPr spc="-7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AG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=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b="1" dirty="0">
                <a:latin typeface="Arial MT"/>
                <a:cs typeface="Arial MT"/>
              </a:rPr>
              <a:t>12</a:t>
            </a:r>
            <a:r>
              <a:rPr b="1" spc="-10" dirty="0">
                <a:latin typeface="Arial MT"/>
                <a:cs typeface="Arial MT"/>
              </a:rPr>
              <a:t> </a:t>
            </a:r>
            <a:r>
              <a:rPr b="1" dirty="0">
                <a:latin typeface="Arial MT"/>
                <a:cs typeface="Arial MT"/>
              </a:rPr>
              <a:t>+/-2</a:t>
            </a:r>
          </a:p>
          <a:p>
            <a:pPr marL="12700">
              <a:lnSpc>
                <a:spcPts val="1664"/>
              </a:lnSpc>
            </a:pPr>
            <a:r>
              <a:rPr spc="-5" dirty="0">
                <a:latin typeface="Arial MT"/>
                <a:cs typeface="Arial MT"/>
              </a:rPr>
              <a:t>And</a:t>
            </a:r>
            <a:r>
              <a:rPr spc="-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is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made</a:t>
            </a:r>
            <a:r>
              <a:rPr spc="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from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phosphate,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sulfates,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organic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acids,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and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negatively</a:t>
            </a:r>
            <a:r>
              <a:rPr spc="-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charged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proteins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156" y="495125"/>
            <a:ext cx="1416050" cy="333375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sz="2200" b="1" spc="-5" dirty="0">
                <a:solidFill>
                  <a:srgbClr val="000000"/>
                </a:solidFill>
                <a:latin typeface="Arial"/>
                <a:cs typeface="Arial"/>
              </a:rPr>
              <a:t>Anion</a:t>
            </a:r>
            <a:r>
              <a:rPr sz="22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00"/>
                </a:solidFill>
                <a:latin typeface="Arial"/>
                <a:cs typeface="Arial"/>
              </a:rPr>
              <a:t>Gap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5930265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Classification</a:t>
            </a:r>
            <a:r>
              <a:rPr sz="25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5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metabolic</a:t>
            </a:r>
            <a:r>
              <a:rPr sz="25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acidosis</a:t>
            </a:r>
            <a:r>
              <a:rPr sz="25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by</a:t>
            </a:r>
            <a:r>
              <a:rPr sz="2500" spc="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AG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150" y="1605569"/>
            <a:ext cx="7299072" cy="160492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415"/>
              </a:spcBef>
              <a:buChar char="●"/>
              <a:tabLst>
                <a:tab pos="383540" algn="l"/>
                <a:tab pos="384175" algn="l"/>
              </a:tabLst>
            </a:pP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High</a:t>
            </a:r>
            <a:r>
              <a:rPr sz="1800" b="1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anion</a:t>
            </a:r>
            <a:r>
              <a:rPr sz="1800" b="1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gap</a:t>
            </a:r>
            <a:r>
              <a:rPr sz="18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lang="en-GB" sz="1800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415"/>
              </a:spcBef>
              <a:buChar char="●"/>
              <a:tabLst>
                <a:tab pos="383540" algn="l"/>
                <a:tab pos="384175" algn="l"/>
              </a:tabLst>
            </a:pPr>
            <a:endParaRPr sz="1800" dirty="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315"/>
              </a:spcBef>
              <a:buChar char="●"/>
              <a:tabLst>
                <a:tab pos="383540" algn="l"/>
                <a:tab pos="384175" algn="l"/>
              </a:tabLst>
            </a:pP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Non</a:t>
            </a:r>
            <a:r>
              <a:rPr sz="1800" b="1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AG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metabolic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(hyperchlormic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metabolic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r>
              <a:rPr lang="en-GB" sz="1800" dirty="0">
                <a:solidFill>
                  <a:srgbClr val="585858"/>
                </a:solidFill>
                <a:latin typeface="Arial MT"/>
                <a:cs typeface="Arial MT"/>
              </a:rPr>
              <a:t>)</a:t>
            </a:r>
          </a:p>
          <a:p>
            <a:pPr marL="384175" indent="-371475">
              <a:lnSpc>
                <a:spcPct val="100000"/>
              </a:lnSpc>
              <a:spcBef>
                <a:spcPts val="315"/>
              </a:spcBef>
              <a:buChar char="●"/>
              <a:tabLst>
                <a:tab pos="383540" algn="l"/>
                <a:tab pos="384175" algn="l"/>
              </a:tabLst>
            </a:pPr>
            <a:endParaRPr sz="1800" dirty="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315"/>
              </a:spcBef>
              <a:buChar char="●"/>
              <a:tabLst>
                <a:tab pos="383540" algn="l"/>
                <a:tab pos="384175" algn="l"/>
              </a:tabLst>
            </a:pP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z="18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r>
              <a:rPr sz="18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18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decrease</a:t>
            </a:r>
            <a:r>
              <a:rPr sz="1800" b="1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 MT"/>
                <a:cs typeface="Arial MT"/>
              </a:rPr>
              <a:t>AG</a:t>
            </a:r>
            <a:endParaRPr sz="1800" b="1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4556125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Metabolic</a:t>
            </a:r>
            <a:r>
              <a:rPr sz="25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Acidosis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with</a:t>
            </a:r>
            <a:r>
              <a:rPr sz="2500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high</a:t>
            </a:r>
            <a:r>
              <a:rPr sz="250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AG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causes</a:t>
            </a:r>
            <a:r>
              <a:rPr spc="-10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spc="-5" dirty="0"/>
              <a:t>remembred</a:t>
            </a:r>
            <a:r>
              <a:rPr spc="5" dirty="0"/>
              <a:t> </a:t>
            </a:r>
            <a:r>
              <a:rPr dirty="0"/>
              <a:t>by</a:t>
            </a:r>
            <a:r>
              <a:rPr spc="2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5" dirty="0"/>
              <a:t>menmonic </a:t>
            </a:r>
            <a:r>
              <a:rPr spc="-375" dirty="0"/>
              <a:t> </a:t>
            </a:r>
            <a:r>
              <a:rPr spc="-5" dirty="0">
                <a:solidFill>
                  <a:srgbClr val="990000"/>
                </a:solidFill>
              </a:rPr>
              <a:t>MUDPILES</a:t>
            </a:r>
          </a:p>
          <a:p>
            <a:pPr marL="12700" marR="2647315">
              <a:lnSpc>
                <a:spcPct val="178600"/>
              </a:lnSpc>
            </a:pPr>
            <a:r>
              <a:rPr dirty="0">
                <a:solidFill>
                  <a:srgbClr val="990000"/>
                </a:solidFill>
              </a:rPr>
              <a:t>M</a:t>
            </a:r>
            <a:r>
              <a:rPr spc="-6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:</a:t>
            </a:r>
            <a:r>
              <a:rPr spc="114" dirty="0">
                <a:solidFill>
                  <a:srgbClr val="990000"/>
                </a:solidFill>
              </a:rPr>
              <a:t>M</a:t>
            </a:r>
            <a:r>
              <a:rPr dirty="0"/>
              <a:t>ethanol  </a:t>
            </a:r>
            <a:r>
              <a:rPr dirty="0">
                <a:solidFill>
                  <a:srgbClr val="990000"/>
                </a:solidFill>
              </a:rPr>
              <a:t>U:U</a:t>
            </a:r>
            <a:r>
              <a:rPr dirty="0"/>
              <a:t>remia</a:t>
            </a:r>
          </a:p>
          <a:p>
            <a:pPr marL="12700" marR="264795">
              <a:lnSpc>
                <a:spcPct val="178600"/>
              </a:lnSpc>
            </a:pPr>
            <a:r>
              <a:rPr dirty="0">
                <a:solidFill>
                  <a:srgbClr val="990000"/>
                </a:solidFill>
              </a:rPr>
              <a:t>D:D</a:t>
            </a:r>
            <a:r>
              <a:rPr dirty="0"/>
              <a:t>KA,</a:t>
            </a:r>
            <a:r>
              <a:rPr spc="-20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alcoholic</a:t>
            </a:r>
            <a:r>
              <a:rPr spc="-35" dirty="0"/>
              <a:t> </a:t>
            </a:r>
            <a:r>
              <a:rPr dirty="0"/>
              <a:t>ketoacidosis،</a:t>
            </a:r>
            <a:r>
              <a:rPr spc="55" dirty="0"/>
              <a:t> </a:t>
            </a:r>
            <a:r>
              <a:rPr dirty="0">
                <a:solidFill>
                  <a:srgbClr val="990000"/>
                </a:solidFill>
              </a:rPr>
              <a:t>D</a:t>
            </a:r>
            <a:r>
              <a:rPr dirty="0"/>
              <a:t>rugs </a:t>
            </a:r>
            <a:r>
              <a:rPr spc="-375" dirty="0"/>
              <a:t> </a:t>
            </a:r>
            <a:r>
              <a:rPr dirty="0">
                <a:solidFill>
                  <a:srgbClr val="990000"/>
                </a:solidFill>
              </a:rPr>
              <a:t>P:P</a:t>
            </a:r>
            <a:r>
              <a:rPr dirty="0"/>
              <a:t>araldehyde</a:t>
            </a:r>
          </a:p>
          <a:p>
            <a:pPr marL="12700" marR="1276350">
              <a:lnSpc>
                <a:spcPct val="178600"/>
              </a:lnSpc>
            </a:pPr>
            <a:r>
              <a:rPr dirty="0">
                <a:solidFill>
                  <a:srgbClr val="990000"/>
                </a:solidFill>
              </a:rPr>
              <a:t>I:I</a:t>
            </a:r>
            <a:r>
              <a:rPr dirty="0"/>
              <a:t>schemia,</a:t>
            </a:r>
            <a:r>
              <a:rPr spc="-55" dirty="0"/>
              <a:t> </a:t>
            </a:r>
            <a:r>
              <a:rPr spc="-5" dirty="0"/>
              <a:t>imIsonizide</a:t>
            </a:r>
            <a:r>
              <a:rPr dirty="0"/>
              <a:t> ,</a:t>
            </a:r>
            <a:r>
              <a:rPr spc="-45" dirty="0"/>
              <a:t> </a:t>
            </a:r>
            <a:r>
              <a:rPr spc="-5" dirty="0"/>
              <a:t>Iron </a:t>
            </a:r>
            <a:r>
              <a:rPr spc="-375" dirty="0"/>
              <a:t> </a:t>
            </a:r>
            <a:r>
              <a:rPr dirty="0">
                <a:solidFill>
                  <a:srgbClr val="990000"/>
                </a:solidFill>
              </a:rPr>
              <a:t>L:L</a:t>
            </a:r>
            <a:r>
              <a:rPr dirty="0"/>
              <a:t>actic</a:t>
            </a:r>
            <a:r>
              <a:rPr spc="-40" dirty="0"/>
              <a:t> </a:t>
            </a:r>
            <a:r>
              <a:rPr dirty="0"/>
              <a:t>acidosis</a:t>
            </a:r>
          </a:p>
          <a:p>
            <a:pPr marL="12700" marR="1210310">
              <a:lnSpc>
                <a:spcPct val="178600"/>
              </a:lnSpc>
            </a:pPr>
            <a:r>
              <a:rPr dirty="0">
                <a:solidFill>
                  <a:srgbClr val="990000"/>
                </a:solidFill>
              </a:rPr>
              <a:t>E:E</a:t>
            </a:r>
            <a:r>
              <a:rPr dirty="0"/>
              <a:t>thylene</a:t>
            </a:r>
            <a:r>
              <a:rPr spc="-80" dirty="0"/>
              <a:t> </a:t>
            </a:r>
            <a:r>
              <a:rPr dirty="0"/>
              <a:t>glycol</a:t>
            </a:r>
            <a:r>
              <a:rPr spc="25" dirty="0"/>
              <a:t> </a:t>
            </a:r>
            <a:r>
              <a:rPr spc="-5" dirty="0"/>
              <a:t>(antifreeze) </a:t>
            </a:r>
            <a:r>
              <a:rPr spc="-375" dirty="0"/>
              <a:t> </a:t>
            </a:r>
            <a:r>
              <a:rPr dirty="0">
                <a:solidFill>
                  <a:srgbClr val="990000"/>
                </a:solidFill>
              </a:rPr>
              <a:t>S:S</a:t>
            </a:r>
            <a:r>
              <a:rPr dirty="0"/>
              <a:t>tarvation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32399" y="1248659"/>
            <a:ext cx="4000500" cy="226822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850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70"/>
              </a:spcBef>
            </a:pP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sz="14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evaluation</a:t>
            </a:r>
            <a:r>
              <a:rPr sz="14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"/>
              <a:cs typeface="Arial"/>
            </a:endParaRPr>
          </a:p>
          <a:p>
            <a:pPr marL="548005" indent="-340995">
              <a:lnSpc>
                <a:spcPct val="100000"/>
              </a:lnSpc>
              <a:buChar char="●"/>
              <a:tabLst>
                <a:tab pos="548005" algn="l"/>
                <a:tab pos="548640" algn="l"/>
              </a:tabLst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sz="14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ketons</a:t>
            </a:r>
            <a:endParaRPr sz="1400">
              <a:latin typeface="Arial"/>
              <a:cs typeface="Arial"/>
            </a:endParaRPr>
          </a:p>
          <a:p>
            <a:pPr marL="548005" indent="-340995">
              <a:lnSpc>
                <a:spcPct val="100000"/>
              </a:lnSpc>
              <a:spcBef>
                <a:spcPts val="270"/>
              </a:spcBef>
              <a:buChar char="●"/>
              <a:tabLst>
                <a:tab pos="548005" algn="l"/>
                <a:tab pos="548640" algn="l"/>
              </a:tabLst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sz="14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lactate</a:t>
            </a:r>
            <a:endParaRPr sz="1400">
              <a:latin typeface="Arial"/>
              <a:cs typeface="Arial"/>
            </a:endParaRPr>
          </a:p>
          <a:p>
            <a:pPr marL="548005" indent="-340995">
              <a:lnSpc>
                <a:spcPct val="100000"/>
              </a:lnSpc>
              <a:spcBef>
                <a:spcPts val="270"/>
              </a:spcBef>
              <a:buChar char="●"/>
              <a:tabLst>
                <a:tab pos="548005" algn="l"/>
                <a:tab pos="548640" algn="l"/>
              </a:tabLst>
            </a:pP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Toxicology</a:t>
            </a:r>
            <a:r>
              <a:rPr sz="14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screening</a:t>
            </a:r>
            <a:endParaRPr sz="1400">
              <a:latin typeface="Arial"/>
              <a:cs typeface="Arial"/>
            </a:endParaRPr>
          </a:p>
          <a:p>
            <a:pPr marL="548005" indent="-340995">
              <a:lnSpc>
                <a:spcPct val="100000"/>
              </a:lnSpc>
              <a:spcBef>
                <a:spcPts val="270"/>
              </a:spcBef>
              <a:buChar char="●"/>
              <a:tabLst>
                <a:tab pos="548005" algn="l"/>
                <a:tab pos="548640" algn="l"/>
              </a:tabLst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Salicylate</a:t>
            </a:r>
            <a:r>
              <a:rPr sz="14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level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3699" y="4232195"/>
            <a:ext cx="4260850" cy="608330"/>
          </a:xfrm>
          <a:custGeom>
            <a:avLst/>
            <a:gdLst/>
            <a:ahLst/>
            <a:cxnLst/>
            <a:rect l="l" t="t" r="r" b="b"/>
            <a:pathLst>
              <a:path w="4260850" h="608329">
                <a:moveTo>
                  <a:pt x="4260299" y="608099"/>
                </a:moveTo>
                <a:lnTo>
                  <a:pt x="0" y="608099"/>
                </a:lnTo>
                <a:lnTo>
                  <a:pt x="0" y="0"/>
                </a:lnTo>
                <a:lnTo>
                  <a:pt x="4260299" y="0"/>
                </a:lnTo>
                <a:lnTo>
                  <a:pt x="4260299" y="608099"/>
                </a:lnTo>
                <a:close/>
              </a:path>
            </a:pathLst>
          </a:custGeom>
          <a:solidFill>
            <a:srgbClr val="D9E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2425" y="4304570"/>
            <a:ext cx="372872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Drugs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metformin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nucleoside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reverse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trancriptase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inhibitor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" y="613161"/>
            <a:ext cx="6059170" cy="247650"/>
          </a:xfrm>
          <a:custGeom>
            <a:avLst/>
            <a:gdLst/>
            <a:ahLst/>
            <a:cxnLst/>
            <a:rect l="l" t="t" r="r" b="b"/>
            <a:pathLst>
              <a:path w="6059170" h="247650">
                <a:moveTo>
                  <a:pt x="6059054" y="247650"/>
                </a:moveTo>
                <a:lnTo>
                  <a:pt x="0" y="247650"/>
                </a:lnTo>
                <a:lnTo>
                  <a:pt x="0" y="0"/>
                </a:lnTo>
                <a:lnTo>
                  <a:pt x="6059054" y="0"/>
                </a:lnTo>
                <a:lnTo>
                  <a:pt x="6059054" y="2476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24" y="587762"/>
            <a:ext cx="6071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Delta</a:t>
            </a:r>
            <a:r>
              <a:rPr sz="1600" b="1" spc="4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gap</a:t>
            </a:r>
            <a:r>
              <a:rPr sz="16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6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patients</a:t>
            </a:r>
            <a:r>
              <a:rPr sz="16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6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16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anion</a:t>
            </a:r>
            <a:r>
              <a:rPr sz="16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gap</a:t>
            </a:r>
            <a:r>
              <a:rPr sz="16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metabolic</a:t>
            </a:r>
            <a:r>
              <a:rPr sz="16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acidosis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274" y="2234749"/>
            <a:ext cx="2254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usually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between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1.6.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543" y="3309375"/>
            <a:ext cx="3139440" cy="1685925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7874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20"/>
              </a:spcBef>
            </a:pPr>
            <a:r>
              <a:rPr sz="1600" b="1" dirty="0">
                <a:latin typeface="Arial"/>
                <a:cs typeface="Arial"/>
              </a:rPr>
              <a:t>Less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1:</a:t>
            </a:r>
            <a:endParaRPr sz="1600">
              <a:latin typeface="Arial"/>
              <a:cs typeface="Arial"/>
            </a:endParaRPr>
          </a:p>
          <a:p>
            <a:pPr marL="548005" indent="-358140">
              <a:lnSpc>
                <a:spcPct val="100000"/>
              </a:lnSpc>
              <a:spcBef>
                <a:spcPts val="30"/>
              </a:spcBef>
              <a:buChar char="●"/>
              <a:tabLst>
                <a:tab pos="548005" algn="l"/>
                <a:tab pos="548640" algn="l"/>
              </a:tabLst>
            </a:pPr>
            <a:r>
              <a:rPr sz="1600" b="1" dirty="0">
                <a:latin typeface="Arial"/>
                <a:cs typeface="Arial"/>
              </a:rPr>
              <a:t>ketoacidosis</a:t>
            </a:r>
            <a:endParaRPr sz="1600">
              <a:latin typeface="Arial"/>
              <a:cs typeface="Arial"/>
            </a:endParaRPr>
          </a:p>
          <a:p>
            <a:pPr marL="548005" indent="-358140">
              <a:lnSpc>
                <a:spcPct val="100000"/>
              </a:lnSpc>
              <a:spcBef>
                <a:spcPts val="30"/>
              </a:spcBef>
              <a:buChar char="●"/>
              <a:tabLst>
                <a:tab pos="548005" algn="l"/>
                <a:tab pos="548640" algn="l"/>
              </a:tabLst>
            </a:pPr>
            <a:r>
              <a:rPr sz="1600" b="1" dirty="0">
                <a:latin typeface="Arial"/>
                <a:cs typeface="Arial"/>
              </a:rPr>
              <a:t>D-lactic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acidosis</a:t>
            </a:r>
            <a:endParaRPr sz="1600">
              <a:latin typeface="Arial"/>
              <a:cs typeface="Arial"/>
            </a:endParaRPr>
          </a:p>
          <a:p>
            <a:pPr marL="548005" marR="730885" indent="-358140">
              <a:lnSpc>
                <a:spcPct val="101600"/>
              </a:lnSpc>
              <a:buChar char="●"/>
              <a:tabLst>
                <a:tab pos="548005" algn="l"/>
                <a:tab pos="548640" algn="l"/>
              </a:tabLst>
            </a:pPr>
            <a:r>
              <a:rPr sz="1600" b="1" dirty="0">
                <a:latin typeface="Arial"/>
                <a:cs typeface="Arial"/>
              </a:rPr>
              <a:t>early-stage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chronic  kidney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disease</a:t>
            </a:r>
            <a:endParaRPr sz="1600">
              <a:latin typeface="Arial"/>
              <a:cs typeface="Arial"/>
            </a:endParaRPr>
          </a:p>
          <a:p>
            <a:pPr marL="598805" indent="-408940">
              <a:lnSpc>
                <a:spcPct val="100000"/>
              </a:lnSpc>
              <a:spcBef>
                <a:spcPts val="30"/>
              </a:spcBef>
              <a:buChar char="●"/>
              <a:tabLst>
                <a:tab pos="598805" algn="l"/>
                <a:tab pos="599440" algn="l"/>
              </a:tabLst>
            </a:pPr>
            <a:r>
              <a:rPr sz="1600" b="1" dirty="0">
                <a:latin typeface="Arial"/>
                <a:cs typeface="Arial"/>
              </a:rPr>
              <a:t>severe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diarrhea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2726" y="2162362"/>
            <a:ext cx="3589654" cy="935355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787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20"/>
              </a:spcBef>
            </a:pPr>
            <a:r>
              <a:rPr sz="1600" b="1" dirty="0">
                <a:latin typeface="Arial"/>
                <a:cs typeface="Arial"/>
              </a:rPr>
              <a:t>Higher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than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1.6:</a:t>
            </a:r>
            <a:endParaRPr sz="1600">
              <a:latin typeface="Arial"/>
              <a:cs typeface="Arial"/>
            </a:endParaRPr>
          </a:p>
          <a:p>
            <a:pPr marL="90805" marR="215900">
              <a:lnSpc>
                <a:spcPct val="101600"/>
              </a:lnSpc>
            </a:pPr>
            <a:r>
              <a:rPr sz="1600" b="1" dirty="0">
                <a:latin typeface="Arial"/>
                <a:cs typeface="Arial"/>
              </a:rPr>
              <a:t>usually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reflects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mixed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acid-base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disorder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2724" y="3719921"/>
            <a:ext cx="3589654" cy="732252"/>
          </a:xfrm>
          <a:prstGeom prst="rect">
            <a:avLst/>
          </a:prstGeom>
          <a:solidFill>
            <a:srgbClr val="D9EAD2"/>
          </a:solidFill>
        </p:spPr>
        <p:txBody>
          <a:bodyPr vert="horz" wrap="square" lIns="0" tIns="850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70"/>
              </a:spcBef>
            </a:pPr>
            <a:r>
              <a:rPr sz="1400" spc="-5" dirty="0">
                <a:latin typeface="Arial MT"/>
                <a:cs typeface="Arial MT"/>
              </a:rPr>
              <a:t>Another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way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calculate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delta-delta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Delta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G-delta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HC</a:t>
            </a:r>
            <a:r>
              <a:rPr sz="1400" spc="114" dirty="0">
                <a:latin typeface="Arial MT"/>
                <a:cs typeface="Arial MT"/>
              </a:rPr>
              <a:t>O</a:t>
            </a:r>
            <a:r>
              <a:rPr sz="1400" spc="-665" dirty="0">
                <a:latin typeface="Arial MT"/>
                <a:cs typeface="Arial MT"/>
              </a:rPr>
              <a:t>٣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=0</a:t>
            </a:r>
            <a:r>
              <a:rPr lang="en-GB" sz="1400" dirty="0">
                <a:latin typeface="Arial MT"/>
                <a:cs typeface="Arial MT"/>
              </a:rPr>
              <a:t>+/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 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range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8975" y="1490275"/>
            <a:ext cx="2447925" cy="2476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delta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anion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gap/delta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975" y="1737924"/>
            <a:ext cx="1062355" cy="2476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600" b="1" dirty="0">
                <a:latin typeface="Arial"/>
                <a:cs typeface="Arial"/>
              </a:rPr>
              <a:t>HCO3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4895215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Metabolic</a:t>
            </a:r>
            <a:r>
              <a:rPr sz="250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acidosis</a:t>
            </a:r>
            <a:r>
              <a:rPr sz="25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with</a:t>
            </a:r>
            <a:r>
              <a:rPr sz="25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normal</a:t>
            </a:r>
            <a:r>
              <a:rPr sz="250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AG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699" y="1481149"/>
            <a:ext cx="4000500" cy="226695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 marR="419100">
              <a:lnSpc>
                <a:spcPct val="113300"/>
              </a:lnSpc>
              <a:spcBef>
                <a:spcPts val="365"/>
              </a:spcBef>
            </a:pP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In this group, the increased anion is 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chloride</a:t>
            </a:r>
            <a:r>
              <a:rPr sz="16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decreased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HC</a:t>
            </a:r>
            <a:r>
              <a:rPr sz="1600" spc="114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600" spc="-730" dirty="0">
                <a:solidFill>
                  <a:srgbClr val="585858"/>
                </a:solidFill>
                <a:latin typeface="Arial MT"/>
                <a:cs typeface="Arial MT"/>
              </a:rPr>
              <a:t>٣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600" spc="-9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so</a:t>
            </a:r>
            <a:r>
              <a:rPr sz="160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that  the</a:t>
            </a:r>
            <a:r>
              <a:rPr sz="16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anion</a:t>
            </a:r>
            <a:r>
              <a:rPr sz="1600" spc="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gap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dose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not</a:t>
            </a:r>
            <a:r>
              <a:rPr sz="16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change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 MT"/>
              <a:cs typeface="Arial MT"/>
            </a:endParaRPr>
          </a:p>
          <a:p>
            <a:pPr marL="90805" marR="663575">
              <a:lnSpc>
                <a:spcPct val="113300"/>
              </a:lnSpc>
            </a:pP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Therefire,</a:t>
            </a:r>
            <a:r>
              <a:rPr sz="1600" spc="-1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is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somtimes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reffered</a:t>
            </a:r>
            <a:r>
              <a:rPr sz="1600" spc="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16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as </a:t>
            </a:r>
            <a:r>
              <a:rPr sz="1600" spc="-4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hyperchlormic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725" y="1209384"/>
            <a:ext cx="3710304" cy="1625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menmonic</a:t>
            </a:r>
            <a:r>
              <a:rPr sz="14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for</a:t>
            </a:r>
            <a:r>
              <a:rPr sz="14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most</a:t>
            </a:r>
            <a:r>
              <a:rPr sz="1400" spc="-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common</a:t>
            </a:r>
            <a:r>
              <a:rPr sz="14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causes</a:t>
            </a:r>
            <a:r>
              <a:rPr sz="14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is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HARDASS</a:t>
            </a:r>
            <a:endParaRPr sz="1400" dirty="0">
              <a:latin typeface="Arial"/>
              <a:cs typeface="Arial"/>
            </a:endParaRPr>
          </a:p>
          <a:p>
            <a:pPr marL="12700" marR="1539240">
              <a:lnSpc>
                <a:spcPct val="178600"/>
              </a:lnSpc>
            </a:pP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H:H</a:t>
            </a:r>
            <a:r>
              <a:rPr sz="1400" b="1" dirty="0">
                <a:latin typeface="Arial"/>
                <a:cs typeface="Arial"/>
              </a:rPr>
              <a:t>yperalimentation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A:A</a:t>
            </a:r>
            <a:r>
              <a:rPr sz="1400" b="1" dirty="0">
                <a:latin typeface="Arial"/>
                <a:cs typeface="Arial"/>
              </a:rPr>
              <a:t>ddisson disease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R:R</a:t>
            </a:r>
            <a:r>
              <a:rPr sz="1400" b="1" dirty="0">
                <a:latin typeface="Arial"/>
                <a:cs typeface="Arial"/>
              </a:rPr>
              <a:t>enal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Tubular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Acidosis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725" y="2977224"/>
            <a:ext cx="937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D:</a:t>
            </a:r>
            <a:r>
              <a:rPr sz="1400" b="1" spc="15" dirty="0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ia</a:t>
            </a:r>
            <a:r>
              <a:rPr sz="1400" b="1" spc="-5" dirty="0">
                <a:latin typeface="Arial"/>
                <a:cs typeface="Arial"/>
              </a:rPr>
              <a:t>rr</a:t>
            </a:r>
            <a:r>
              <a:rPr sz="1400" b="1" dirty="0">
                <a:latin typeface="Arial"/>
                <a:cs typeface="Arial"/>
              </a:rPr>
              <a:t>hea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725" y="3358224"/>
            <a:ext cx="15005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A:A</a:t>
            </a:r>
            <a:r>
              <a:rPr sz="1400" b="1" dirty="0">
                <a:latin typeface="Arial"/>
                <a:cs typeface="Arial"/>
              </a:rPr>
              <a:t>cetazolamide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78600"/>
              </a:lnSpc>
            </a:pP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:</a:t>
            </a:r>
            <a:r>
              <a:rPr sz="1400" b="1" spc="20" dirty="0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pi</a:t>
            </a:r>
            <a:r>
              <a:rPr sz="1400" b="1" spc="-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onolactone 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S:S</a:t>
            </a:r>
            <a:r>
              <a:rPr sz="1400" b="1" dirty="0">
                <a:latin typeface="Arial"/>
                <a:cs typeface="Arial"/>
              </a:rPr>
              <a:t>aline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infusion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699" y="4211073"/>
            <a:ext cx="4000500" cy="819785"/>
          </a:xfrm>
          <a:prstGeom prst="rect">
            <a:avLst/>
          </a:prstGeom>
          <a:solidFill>
            <a:srgbClr val="D9EAD2"/>
          </a:solidFill>
        </p:spPr>
        <p:txBody>
          <a:bodyPr vert="horz" wrap="square" lIns="0" tIns="95250" rIns="0" bIns="0" rtlCol="0">
            <a:spAutoFit/>
          </a:bodyPr>
          <a:lstStyle/>
          <a:p>
            <a:pPr marL="90805" marR="2110105">
              <a:lnSpc>
                <a:spcPts val="1650"/>
              </a:lnSpc>
              <a:spcBef>
                <a:spcPts val="750"/>
              </a:spcBef>
            </a:pPr>
            <a:r>
              <a:rPr sz="1400" dirty="0">
                <a:latin typeface="Arial MT"/>
                <a:cs typeface="Arial MT"/>
              </a:rPr>
              <a:t>DURH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menmonic  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ureteral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diversion</a:t>
            </a:r>
            <a:endParaRPr sz="1400">
              <a:latin typeface="Arial MT"/>
              <a:cs typeface="Arial MT"/>
            </a:endParaRPr>
          </a:p>
          <a:p>
            <a:pPr marL="90805">
              <a:lnSpc>
                <a:spcPts val="1600"/>
              </a:lnSpc>
            </a:pPr>
            <a:r>
              <a:rPr sz="1400" dirty="0">
                <a:latin typeface="Arial MT"/>
                <a:cs typeface="Arial MT"/>
              </a:rPr>
              <a:t>M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miscellaneous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(amphotericin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toluene)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" y="710088"/>
            <a:ext cx="2105025" cy="323850"/>
          </a:xfrm>
          <a:custGeom>
            <a:avLst/>
            <a:gdLst/>
            <a:ahLst/>
            <a:cxnLst/>
            <a:rect l="l" t="t" r="r" b="b"/>
            <a:pathLst>
              <a:path w="2105025" h="323850">
                <a:moveTo>
                  <a:pt x="2105025" y="323850"/>
                </a:moveTo>
                <a:lnTo>
                  <a:pt x="0" y="323850"/>
                </a:lnTo>
                <a:lnTo>
                  <a:pt x="0" y="0"/>
                </a:lnTo>
                <a:lnTo>
                  <a:pt x="2105025" y="0"/>
                </a:lnTo>
                <a:lnTo>
                  <a:pt x="2105025" y="32385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24" y="687863"/>
            <a:ext cx="21189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r>
              <a:rPr sz="21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0000"/>
                </a:solidFill>
                <a:latin typeface="Arial"/>
                <a:cs typeface="Arial"/>
              </a:rPr>
              <a:t>Anion</a:t>
            </a:r>
            <a:r>
              <a:rPr sz="21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00"/>
                </a:solidFill>
                <a:latin typeface="Arial"/>
                <a:cs typeface="Arial"/>
              </a:rPr>
              <a:t>Gap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174" y="1729373"/>
            <a:ext cx="8484870" cy="32201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2000" dirty="0">
                <a:latin typeface="Arial MT"/>
                <a:cs typeface="Arial MT"/>
              </a:rPr>
              <a:t>Determination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urine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useful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if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etiology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normal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remains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unclear.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urine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 </a:t>
            </a:r>
            <a:r>
              <a:rPr sz="2000" spc="-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calculated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formula: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 MT"/>
                <a:cs typeface="Arial MT"/>
              </a:rPr>
              <a:t>Urine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 MT"/>
                <a:cs typeface="Arial MT"/>
              </a:rPr>
              <a:t>AG</a:t>
            </a:r>
            <a:r>
              <a:rPr sz="2000" b="1" spc="-8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=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(Urine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Na</a:t>
            </a:r>
            <a:r>
              <a:rPr sz="2000" b="1" spc="5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+ Urine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 MT"/>
                <a:cs typeface="Arial MT"/>
              </a:rPr>
              <a:t>K)</a:t>
            </a:r>
            <a:r>
              <a:rPr sz="2000" b="1" spc="-2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–</a:t>
            </a:r>
            <a:r>
              <a:rPr sz="2000" b="1" spc="-6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Urine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Cl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 MT"/>
              <a:cs typeface="Arial MT"/>
            </a:endParaRPr>
          </a:p>
          <a:p>
            <a:pPr marL="12700" marR="486409">
              <a:lnSpc>
                <a:spcPts val="1650"/>
              </a:lnSpc>
            </a:pPr>
            <a:r>
              <a:rPr sz="2000" dirty="0">
                <a:latin typeface="Arial MT"/>
                <a:cs typeface="Arial MT"/>
              </a:rPr>
              <a:t>positive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urine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value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indicates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impaired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ammonium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excretion,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such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seen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(type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1)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-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hypoaldosteronism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(type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4)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renal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tubular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acidosis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(RTA).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 MT"/>
              <a:cs typeface="Arial MT"/>
            </a:endParaRPr>
          </a:p>
          <a:p>
            <a:pPr marL="12700" marR="184150" indent="46990" algn="just">
              <a:lnSpc>
                <a:spcPts val="1650"/>
              </a:lnSpc>
            </a:pPr>
            <a:r>
              <a:rPr sz="2000" spc="-10" dirty="0">
                <a:latin typeface="Arial MT"/>
                <a:cs typeface="Arial MT"/>
              </a:rPr>
              <a:t>Conversely,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negative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urine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consistent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intact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urinary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ammonium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excretion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seen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children </a:t>
            </a:r>
            <a:r>
              <a:rPr sz="2000" spc="-3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 metabolic acidosis due to proximal (type 2) </a:t>
            </a:r>
            <a:r>
              <a:rPr sz="2000" spc="-45" dirty="0">
                <a:latin typeface="Arial MT"/>
                <a:cs typeface="Arial MT"/>
              </a:rPr>
              <a:t>RTA </a:t>
            </a:r>
            <a:r>
              <a:rPr sz="2000" dirty="0">
                <a:latin typeface="Arial MT"/>
                <a:cs typeface="Arial MT"/>
              </a:rPr>
              <a:t>(with a very low serum total CO2 concentration) and </a:t>
            </a:r>
            <a:r>
              <a:rPr sz="2000" spc="-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gastrointestinal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5233670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Metabolic</a:t>
            </a:r>
            <a:r>
              <a:rPr sz="25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acidosis</a:t>
            </a:r>
            <a:r>
              <a:rPr sz="250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with</a:t>
            </a:r>
            <a:r>
              <a:rPr sz="25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decrease</a:t>
            </a:r>
            <a:r>
              <a:rPr sz="25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AG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150" y="1181669"/>
            <a:ext cx="6565294" cy="2053766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414"/>
              </a:spcBef>
              <a:buChar char="●"/>
              <a:tabLst>
                <a:tab pos="383540" algn="l"/>
                <a:tab pos="384175" algn="l"/>
              </a:tabLst>
            </a:pP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Less</a:t>
            </a:r>
            <a:r>
              <a:rPr sz="24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common</a:t>
            </a:r>
            <a:endParaRPr sz="2400" dirty="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315"/>
              </a:spcBef>
              <a:buChar char="●"/>
              <a:tabLst>
                <a:tab pos="383540" algn="l"/>
                <a:tab pos="384175" algn="l"/>
              </a:tabLst>
            </a:pP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Causes</a:t>
            </a:r>
            <a:endParaRPr sz="2400" dirty="0">
              <a:latin typeface="Arial MT"/>
              <a:cs typeface="Arial MT"/>
            </a:endParaRPr>
          </a:p>
          <a:p>
            <a:pPr marL="841375" lvl="1" indent="-340995">
              <a:lnSpc>
                <a:spcPct val="100000"/>
              </a:lnSpc>
              <a:spcBef>
                <a:spcPts val="340"/>
              </a:spcBef>
              <a:buChar char="○"/>
              <a:tabLst>
                <a:tab pos="840740" algn="l"/>
                <a:tab pos="841375" algn="l"/>
              </a:tabLst>
            </a:pP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Hypoalbuminemua</a:t>
            </a:r>
            <a:endParaRPr sz="2400" dirty="0">
              <a:latin typeface="Arial MT"/>
              <a:cs typeface="Arial MT"/>
            </a:endParaRPr>
          </a:p>
          <a:p>
            <a:pPr marL="841375" lvl="1" indent="-340995">
              <a:lnSpc>
                <a:spcPct val="100000"/>
              </a:lnSpc>
              <a:spcBef>
                <a:spcPts val="270"/>
              </a:spcBef>
              <a:buChar char="○"/>
              <a:tabLst>
                <a:tab pos="840740" algn="l"/>
                <a:tab pos="841375" algn="l"/>
              </a:tabLst>
            </a:pP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Multiple</a:t>
            </a:r>
            <a:r>
              <a:rPr sz="2400" spc="-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myloma</a:t>
            </a:r>
            <a:endParaRPr sz="2400" dirty="0">
              <a:latin typeface="Arial MT"/>
              <a:cs typeface="Arial MT"/>
            </a:endParaRPr>
          </a:p>
          <a:p>
            <a:pPr marL="841375" lvl="1" indent="-340995">
              <a:lnSpc>
                <a:spcPct val="100000"/>
              </a:lnSpc>
              <a:spcBef>
                <a:spcPts val="270"/>
              </a:spcBef>
              <a:buChar char="○"/>
              <a:tabLst>
                <a:tab pos="840740" algn="l"/>
                <a:tab pos="841375" algn="l"/>
              </a:tabLst>
            </a:pP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Ingestion</a:t>
            </a:r>
            <a:r>
              <a:rPr sz="24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of</a:t>
            </a:r>
            <a:r>
              <a:rPr sz="2400" spc="-9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bromid</a:t>
            </a:r>
            <a:r>
              <a:rPr sz="2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and</a:t>
            </a:r>
            <a:r>
              <a:rPr sz="2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85858"/>
                </a:solidFill>
                <a:latin typeface="Arial MT"/>
                <a:cs typeface="Arial MT"/>
              </a:rPr>
              <a:t>lithium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3793490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spc="5" dirty="0">
                <a:solidFill>
                  <a:srgbClr val="000000"/>
                </a:solidFill>
                <a:latin typeface="Arial MT"/>
                <a:cs typeface="Arial MT"/>
              </a:rPr>
              <a:t>Respiratory</a:t>
            </a:r>
            <a:r>
              <a:rPr sz="25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500" spc="10" dirty="0">
                <a:solidFill>
                  <a:srgbClr val="000000"/>
                </a:solidFill>
                <a:latin typeface="Arial MT"/>
                <a:cs typeface="Arial MT"/>
              </a:rPr>
              <a:t>Compensation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9778" y="1243900"/>
            <a:ext cx="1489710" cy="238125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hyperventilation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425" y="1210245"/>
            <a:ext cx="5288280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98290" algn="l"/>
              </a:tabLst>
            </a:pP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65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body</a:t>
            </a:r>
            <a:r>
              <a:rPr sz="165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compensates</a:t>
            </a:r>
            <a:r>
              <a:rPr sz="1650" spc="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by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165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createnen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5468" y="1243900"/>
            <a:ext cx="1875789" cy="238125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respiratory</a:t>
            </a:r>
            <a:r>
              <a:rPr sz="165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alkalosis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425" y="1600770"/>
            <a:ext cx="695198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5" dirty="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165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know</a:t>
            </a:r>
            <a:r>
              <a:rPr sz="165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What</a:t>
            </a:r>
            <a:r>
              <a:rPr sz="165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if</a:t>
            </a:r>
            <a:r>
              <a:rPr sz="165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650" spc="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respiratory</a:t>
            </a:r>
            <a:r>
              <a:rPr sz="165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compensation</a:t>
            </a:r>
            <a:r>
              <a:rPr sz="165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is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adequate</a:t>
            </a:r>
            <a:r>
              <a:rPr sz="1650" spc="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or</a:t>
            </a:r>
            <a:r>
              <a:rPr sz="1650" spc="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not,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we</a:t>
            </a:r>
            <a:r>
              <a:rPr sz="165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used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125" y="2015425"/>
            <a:ext cx="1609090" cy="247650"/>
          </a:xfrm>
          <a:prstGeom prst="rect">
            <a:avLst/>
          </a:prstGeom>
          <a:solidFill>
            <a:srgbClr val="F8CA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50" b="1" spc="-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650" b="1" dirty="0">
                <a:solidFill>
                  <a:srgbClr val="585858"/>
                </a:solidFill>
                <a:latin typeface="Arial"/>
                <a:cs typeface="Arial"/>
              </a:rPr>
              <a:t>inte</a:t>
            </a:r>
            <a:r>
              <a:rPr sz="1650" b="1" spc="5" dirty="0">
                <a:solidFill>
                  <a:srgbClr val="585858"/>
                </a:solidFill>
                <a:latin typeface="Arial"/>
                <a:cs typeface="Arial"/>
              </a:rPr>
              <a:t>rs</a:t>
            </a:r>
            <a:r>
              <a:rPr sz="165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85858"/>
                </a:solidFill>
                <a:latin typeface="Arial"/>
                <a:cs typeface="Arial"/>
              </a:rPr>
              <a:t>fo</a:t>
            </a:r>
            <a:r>
              <a:rPr sz="1650" b="1" spc="5" dirty="0">
                <a:solidFill>
                  <a:srgbClr val="585858"/>
                </a:solidFill>
                <a:latin typeface="Arial"/>
                <a:cs typeface="Arial"/>
              </a:rPr>
              <a:t>rm</a:t>
            </a:r>
            <a:r>
              <a:rPr sz="1650" b="1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650" b="1" spc="5" dirty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3677" y="2026537"/>
            <a:ext cx="272224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solidFill>
                  <a:srgbClr val="585858"/>
                </a:solidFill>
                <a:latin typeface="Arial MT"/>
                <a:cs typeface="Arial MT"/>
              </a:rPr>
              <a:t>(just</a:t>
            </a:r>
            <a:r>
              <a:rPr sz="135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585858"/>
                </a:solidFill>
                <a:latin typeface="Arial MT"/>
                <a:cs typeface="Arial MT"/>
              </a:rPr>
              <a:t>in</a:t>
            </a:r>
            <a:r>
              <a:rPr sz="1350" spc="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585858"/>
                </a:solidFill>
                <a:latin typeface="Arial MT"/>
                <a:cs typeface="Arial MT"/>
              </a:rPr>
              <a:t>primary</a:t>
            </a:r>
            <a:r>
              <a:rPr sz="135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z="135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585858"/>
                </a:solidFill>
                <a:latin typeface="Arial MT"/>
                <a:cs typeface="Arial MT"/>
              </a:rPr>
              <a:t>acidosis)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425" y="2381820"/>
            <a:ext cx="6017260" cy="26225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Ex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pe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ct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650" b="1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spc="10" dirty="0">
                <a:solidFill>
                  <a:srgbClr val="585858"/>
                </a:solidFill>
                <a:latin typeface="Arial MT"/>
                <a:cs typeface="Arial MT"/>
              </a:rPr>
              <a:t>PC</a:t>
            </a:r>
            <a:r>
              <a:rPr sz="1650" b="1" spc="13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650" b="1" spc="-710" dirty="0">
                <a:solidFill>
                  <a:srgbClr val="585858"/>
                </a:solidFill>
                <a:latin typeface="Arial MT"/>
                <a:cs typeface="Arial MT"/>
              </a:rPr>
              <a:t>٢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=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(1.</a:t>
            </a:r>
            <a:r>
              <a:rPr sz="1650" b="1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r>
              <a:rPr sz="1650" b="1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*HC</a:t>
            </a:r>
            <a:r>
              <a:rPr sz="1650" b="1" spc="8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650" b="1" spc="-775" dirty="0">
                <a:solidFill>
                  <a:srgbClr val="585858"/>
                </a:solidFill>
                <a:latin typeface="Arial MT"/>
                <a:cs typeface="Arial MT"/>
              </a:rPr>
              <a:t>٣</a:t>
            </a:r>
            <a:r>
              <a:rPr sz="1650" b="1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+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)</a:t>
            </a:r>
            <a:r>
              <a:rPr sz="1650" b="1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+/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endParaRPr sz="1650" b="1" dirty="0">
              <a:latin typeface="Arial MT"/>
              <a:cs typeface="Arial MT"/>
            </a:endParaRPr>
          </a:p>
          <a:p>
            <a:pPr marL="12700" marR="5080">
              <a:lnSpc>
                <a:spcPct val="310600"/>
              </a:lnSpc>
            </a:pP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If</a:t>
            </a:r>
            <a:r>
              <a:rPr sz="165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65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actual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-229" dirty="0">
                <a:solidFill>
                  <a:srgbClr val="585858"/>
                </a:solidFill>
                <a:latin typeface="Arial MT"/>
                <a:cs typeface="Arial MT"/>
              </a:rPr>
              <a:t>CO٢</a:t>
            </a:r>
            <a:r>
              <a:rPr sz="1650" spc="-2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is within</a:t>
            </a:r>
            <a:r>
              <a:rPr sz="165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1650" spc="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range…</a:t>
            </a:r>
            <a:r>
              <a:rPr sz="165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respiratory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compensation </a:t>
            </a:r>
            <a:r>
              <a:rPr sz="1650" spc="-4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If</a:t>
            </a:r>
            <a:r>
              <a:rPr sz="165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not,</a:t>
            </a:r>
            <a:r>
              <a:rPr sz="165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there</a:t>
            </a:r>
            <a:r>
              <a:rPr sz="165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is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 another</a:t>
            </a:r>
            <a:r>
              <a:rPr sz="165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disorder</a:t>
            </a:r>
            <a:endParaRPr sz="1650" dirty="0">
              <a:latin typeface="Arial MT"/>
              <a:cs typeface="Arial MT"/>
            </a:endParaRPr>
          </a:p>
          <a:p>
            <a:pPr marL="12700" marR="1252220">
              <a:lnSpc>
                <a:spcPct val="155300"/>
              </a:lnSpc>
            </a:pP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Actual </a:t>
            </a:r>
            <a:r>
              <a:rPr sz="1650" b="1" spc="5" dirty="0">
                <a:solidFill>
                  <a:srgbClr val="585858"/>
                </a:solidFill>
                <a:latin typeface="Arial MT"/>
                <a:cs typeface="Arial MT"/>
              </a:rPr>
              <a:t>less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than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expected….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Respiratory alkalosis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 Actual</a:t>
            </a:r>
            <a:r>
              <a:rPr sz="165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b="1" dirty="0">
                <a:solidFill>
                  <a:srgbClr val="585858"/>
                </a:solidFill>
                <a:latin typeface="Arial MT"/>
                <a:cs typeface="Arial MT"/>
              </a:rPr>
              <a:t>more</a:t>
            </a:r>
            <a:r>
              <a:rPr sz="165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than</a:t>
            </a:r>
            <a:r>
              <a:rPr sz="165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Arial MT"/>
                <a:cs typeface="Arial MT"/>
              </a:rPr>
              <a:t>expected….</a:t>
            </a:r>
            <a:r>
              <a:rPr sz="165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Respiratory</a:t>
            </a:r>
            <a:r>
              <a:rPr sz="1650" spc="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sz="165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5572760" cy="381000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1845945" algn="l"/>
              </a:tabLst>
            </a:pPr>
            <a:r>
              <a:rPr sz="2500" b="1" spc="5" dirty="0">
                <a:solidFill>
                  <a:srgbClr val="000000"/>
                </a:solidFill>
                <a:latin typeface="Arial"/>
                <a:cs typeface="Arial"/>
              </a:rPr>
              <a:t>Laboratory	Investigation</a:t>
            </a:r>
            <a:r>
              <a:rPr sz="25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1" spc="1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5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1" spc="5" dirty="0">
                <a:solidFill>
                  <a:srgbClr val="000000"/>
                </a:solidFill>
                <a:latin typeface="Arial"/>
                <a:cs typeface="Arial"/>
              </a:rPr>
              <a:t>Findings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63" y="4872903"/>
            <a:ext cx="9835745" cy="29572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Basic</a:t>
            </a:r>
            <a:r>
              <a:rPr sz="20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585858"/>
                </a:solidFill>
                <a:latin typeface="Arial"/>
                <a:cs typeface="Arial"/>
              </a:rPr>
              <a:t>laboratory</a:t>
            </a:r>
            <a:r>
              <a:rPr sz="20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sz="20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lang="en-GB" sz="20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GB" sz="2000" b="1" i="1" spc="20" dirty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BUN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2000" b="1" i="1" spc="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15" dirty="0">
                <a:solidFill>
                  <a:srgbClr val="585858"/>
                </a:solidFill>
                <a:latin typeface="Arial"/>
                <a:cs typeface="Arial"/>
              </a:rPr>
              <a:t>Creatinine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20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gloucose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2000" b="1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15" dirty="0">
                <a:solidFill>
                  <a:srgbClr val="585858"/>
                </a:solidFill>
                <a:latin typeface="Arial"/>
                <a:cs typeface="Arial"/>
              </a:rPr>
              <a:t>urine</a:t>
            </a:r>
            <a:r>
              <a:rPr sz="2000" b="1" i="1" u="sng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15" dirty="0">
                <a:solidFill>
                  <a:srgbClr val="585858"/>
                </a:solidFill>
                <a:latin typeface="Arial"/>
                <a:cs typeface="Arial"/>
              </a:rPr>
              <a:t>analysis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serum</a:t>
            </a:r>
            <a:r>
              <a:rPr sz="2000" b="1" i="1" u="sng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15" dirty="0">
                <a:solidFill>
                  <a:srgbClr val="585858"/>
                </a:solidFill>
                <a:latin typeface="Arial"/>
                <a:cs typeface="Arial"/>
              </a:rPr>
              <a:t>electrolytes</a:t>
            </a:r>
            <a:r>
              <a:rPr sz="2000" b="1" i="1" spc="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b="1" i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20" dirty="0" smtClean="0">
                <a:solidFill>
                  <a:srgbClr val="585858"/>
                </a:solidFill>
                <a:latin typeface="Arial"/>
                <a:cs typeface="Arial"/>
              </a:rPr>
              <a:t>ketones</a:t>
            </a:r>
            <a:endParaRPr lang="en-US" sz="20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20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en-US" sz="1100" b="1" i="1" u="sng" spc="2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sz="1100" b="1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992" y="1407400"/>
            <a:ext cx="7160302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Metabolic</a:t>
            </a:r>
            <a:r>
              <a:rPr sz="20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acidosis</a:t>
            </a:r>
            <a:r>
              <a:rPr sz="2000" b="1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0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585858"/>
                </a:solidFill>
                <a:latin typeface="Arial"/>
                <a:cs typeface="Arial"/>
              </a:rPr>
              <a:t>typically</a:t>
            </a:r>
            <a:r>
              <a:rPr sz="20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detected</a:t>
            </a:r>
            <a:r>
              <a:rPr sz="20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8133" y="1451363"/>
            <a:ext cx="5764075" cy="372603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low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serum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total</a:t>
            </a:r>
            <a:r>
              <a:rPr sz="2000" b="1" i="1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carbon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dioxide</a:t>
            </a:r>
            <a:r>
              <a:rPr sz="2000" b="1" i="1" spc="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(CO2)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electrolyte</a:t>
            </a:r>
            <a:r>
              <a:rPr sz="2000" b="1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panel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887" y="1888469"/>
            <a:ext cx="2344693" cy="179536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low</a:t>
            </a:r>
            <a:endParaRPr sz="2000" u="sng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5013" y="1754505"/>
            <a:ext cx="8400725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bicarbonate</a:t>
            </a:r>
            <a:r>
              <a:rPr sz="2000" b="1" i="1" u="sng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(HCO3)</a:t>
            </a:r>
            <a:r>
              <a:rPr sz="2000" b="1" i="1" u="sng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concentration</a:t>
            </a:r>
            <a:r>
              <a:rPr sz="2000" b="1" i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000" b="1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blood</a:t>
            </a:r>
            <a:r>
              <a:rPr sz="2000" b="1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gas</a:t>
            </a:r>
            <a:r>
              <a:rPr sz="2000" b="1" i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sample</a:t>
            </a:r>
            <a:r>
              <a:rPr sz="1150" b="1" i="1" spc="2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459" y="2351698"/>
            <a:ext cx="6835140" cy="579068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09"/>
              </a:spcBef>
            </a:pP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Partial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pressure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 of</a:t>
            </a:r>
            <a:r>
              <a:rPr sz="2000" b="1" i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carbon</a:t>
            </a:r>
            <a:r>
              <a:rPr sz="2000" b="1" i="1" spc="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dioxide</a:t>
            </a:r>
            <a:r>
              <a:rPr sz="20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2000" b="1" i="1" u="sng" spc="20" dirty="0">
                <a:solidFill>
                  <a:srgbClr val="585858"/>
                </a:solidFill>
                <a:latin typeface="Arial"/>
                <a:cs typeface="Arial"/>
              </a:rPr>
              <a:t>PCO2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) –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b="1" i="1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respiratory alkalotic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compensation</a:t>
            </a:r>
            <a:r>
              <a:rPr sz="2000" b="1" i="1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results</a:t>
            </a:r>
            <a:r>
              <a:rPr sz="2000" b="1" i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2000" b="1" i="1" spc="-3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b="1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5" dirty="0">
                <a:solidFill>
                  <a:srgbClr val="585858"/>
                </a:solidFill>
                <a:latin typeface="Arial"/>
                <a:cs typeface="Arial"/>
              </a:rPr>
              <a:t>PCO2</a:t>
            </a:r>
            <a:r>
              <a:rPr sz="2000" b="1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concentrations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0786" y="2294712"/>
            <a:ext cx="1759625" cy="179536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decrease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0547" y="2188833"/>
            <a:ext cx="1173775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6357" y="3025075"/>
            <a:ext cx="217804" cy="180975"/>
          </a:xfrm>
          <a:custGeom>
            <a:avLst/>
            <a:gdLst/>
            <a:ahLst/>
            <a:cxnLst/>
            <a:rect l="l" t="t" r="r" b="b"/>
            <a:pathLst>
              <a:path w="217804" h="180975">
                <a:moveTo>
                  <a:pt x="217249" y="180975"/>
                </a:moveTo>
                <a:lnTo>
                  <a:pt x="0" y="180975"/>
                </a:lnTo>
                <a:lnTo>
                  <a:pt x="0" y="0"/>
                </a:lnTo>
                <a:lnTo>
                  <a:pt x="217249" y="0"/>
                </a:lnTo>
                <a:lnTo>
                  <a:pt x="217249" y="180975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0599" y="3025075"/>
            <a:ext cx="217804" cy="180975"/>
          </a:xfrm>
          <a:custGeom>
            <a:avLst/>
            <a:gdLst/>
            <a:ahLst/>
            <a:cxnLst/>
            <a:rect l="l" t="t" r="r" b="b"/>
            <a:pathLst>
              <a:path w="217804" h="180975">
                <a:moveTo>
                  <a:pt x="217249" y="180975"/>
                </a:moveTo>
                <a:lnTo>
                  <a:pt x="0" y="180975"/>
                </a:lnTo>
                <a:lnTo>
                  <a:pt x="0" y="0"/>
                </a:lnTo>
                <a:lnTo>
                  <a:pt x="217249" y="0"/>
                </a:lnTo>
                <a:lnTo>
                  <a:pt x="217249" y="180975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625" y="3004120"/>
            <a:ext cx="7425055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Hyperkalemia:For</a:t>
            </a:r>
            <a:r>
              <a:rPr sz="2000" b="1" i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every</a:t>
            </a:r>
            <a:r>
              <a:rPr sz="2000" b="1" i="1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decrease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b="1" i="1" spc="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blood</a:t>
            </a:r>
            <a:r>
              <a:rPr sz="20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5" dirty="0">
                <a:solidFill>
                  <a:srgbClr val="585858"/>
                </a:solidFill>
                <a:latin typeface="Arial"/>
                <a:cs typeface="Arial"/>
              </a:rPr>
              <a:t>pH</a:t>
            </a:r>
            <a:r>
              <a:rPr sz="2000" b="1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b="1" i="1" spc="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30" dirty="0">
                <a:solidFill>
                  <a:srgbClr val="585858"/>
                </a:solidFill>
                <a:latin typeface="Arial"/>
                <a:cs typeface="Arial"/>
              </a:rPr>
              <a:t>0.1,</a:t>
            </a:r>
            <a:r>
              <a:rPr sz="2000" b="1" i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b="1" i="1" spc="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serum</a:t>
            </a:r>
            <a:r>
              <a:rPr sz="2000" b="1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potassium</a:t>
            </a:r>
            <a:r>
              <a:rPr sz="2000" b="1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increases</a:t>
            </a:r>
            <a:r>
              <a:rPr sz="2000" b="1" i="1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b="1" i="1" spc="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0.6</a:t>
            </a:r>
            <a:r>
              <a:rPr sz="2000" b="1" i="1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mEq/L.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321" y="3849288"/>
            <a:ext cx="7325359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519420" algn="l"/>
              </a:tabLst>
            </a:pP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Ionized</a:t>
            </a:r>
            <a:r>
              <a:rPr sz="2000" b="1" i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calcium</a:t>
            </a:r>
            <a:r>
              <a:rPr sz="2000" b="1" i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b="1" i="1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magnesium</a:t>
            </a:r>
            <a:r>
              <a:rPr sz="2000" b="1" i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000" b="1" i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585858"/>
                </a:solidFill>
                <a:latin typeface="Arial"/>
                <a:cs typeface="Arial"/>
              </a:rPr>
              <a:t>Ionized</a:t>
            </a:r>
            <a:r>
              <a:rPr sz="2000" b="1" i="1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calcium</a:t>
            </a:r>
            <a:r>
              <a:rPr sz="2000" b="1" i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b="1" i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 smtClean="0">
                <a:solidFill>
                  <a:srgbClr val="585858"/>
                </a:solidFill>
                <a:latin typeface="Arial"/>
                <a:cs typeface="Arial"/>
              </a:rPr>
              <a:t>magnesium</a:t>
            </a:r>
            <a:r>
              <a:rPr lang="en-US" sz="2000" b="1" i="1" spc="20" dirty="0" smtClean="0">
                <a:solidFill>
                  <a:srgbClr val="585858"/>
                </a:solidFill>
                <a:latin typeface="Arial"/>
                <a:cs typeface="Arial"/>
              </a:rPr>
              <a:t> increased </a:t>
            </a:r>
            <a:r>
              <a:rPr sz="2000" b="1" i="1" spc="20" dirty="0" smtClean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000" b="1" i="1" spc="-6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increasing</a:t>
            </a:r>
            <a:r>
              <a:rPr sz="2000" b="1" i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i="1" spc="20" dirty="0">
                <a:solidFill>
                  <a:srgbClr val="585858"/>
                </a:solidFill>
                <a:latin typeface="Arial"/>
                <a:cs typeface="Arial"/>
              </a:rPr>
              <a:t>acidemia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302327" y="641927"/>
            <a:ext cx="9694141" cy="5486400"/>
          </a:xfrm>
        </p:spPr>
        <p:txBody>
          <a:bodyPr>
            <a:normAutofit/>
          </a:bodyPr>
          <a:lstStyle/>
          <a:p>
            <a:pPr marL="0" indent="0" algn="l" rtl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Normal serum electrolyte and arterial blood gas values (ABG values) :</a:t>
            </a:r>
          </a:p>
          <a:p>
            <a:pPr algn="l" rtl="0">
              <a:buClr>
                <a:schemeClr val="tx1"/>
              </a:buClr>
              <a:buFont typeface="Arial" charset="0"/>
              <a:buNone/>
              <a:defRPr/>
            </a:pP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.pH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     	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7.35-7.45</a:t>
            </a: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.HCO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b="1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22-26mmol/L (Av. 24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mmol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/L)</a:t>
            </a: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.pO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	           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80-100mmHg</a:t>
            </a: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.pCO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</a:t>
            </a:r>
            <a:r>
              <a:rPr lang="en-US" b="1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35-45 mmHg (Av.40 mmHg)</a:t>
            </a:r>
          </a:p>
          <a:p>
            <a:pPr algn="l" rtl="0">
              <a:buClr>
                <a:schemeClr val="tx1"/>
              </a:buClr>
              <a:defRPr/>
            </a:pPr>
            <a:endParaRPr 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.Cl</a:t>
            </a:r>
            <a:r>
              <a:rPr lang="en-US" b="1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		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96-106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mmol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/L</a:t>
            </a: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.K</a:t>
            </a:r>
            <a:r>
              <a:rPr lang="en-US" b="1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+		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3.5-5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mmol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/L</a:t>
            </a:r>
          </a:p>
          <a:p>
            <a:pPr algn="l" rtl="0">
              <a:buClr>
                <a:schemeClr val="tx1"/>
              </a:buCl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.Na</a:t>
            </a:r>
            <a:r>
              <a:rPr lang="en-US" b="1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+	             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135-145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mmol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/L</a:t>
            </a:r>
          </a:p>
          <a:p>
            <a:pPr algn="l" rtl="0">
              <a:buClr>
                <a:schemeClr val="tx1"/>
              </a:buClr>
              <a:defRPr/>
            </a:pPr>
            <a:endParaRPr lang="en-US" b="1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3"/>
    </mc:Choice>
    <mc:Fallback xmlns="">
      <p:transition spd="slow" advTm="3290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390" y="554626"/>
            <a:ext cx="11335165" cy="51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Metabolic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acidosis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hyperglycemia +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ketonuria</a:t>
            </a:r>
            <a:r>
              <a:rPr sz="2400" spc="3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 MT"/>
                <a:cs typeface="Arial MT"/>
              </a:rPr>
              <a:t>DKA</a:t>
            </a:r>
            <a:endParaRPr sz="2400" b="1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Metabolic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acidosis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+ketosis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b="1" spc="-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in</a:t>
            </a:r>
            <a:r>
              <a:rPr lang="en-GB" sz="2400" b="1" dirty="0">
                <a:latin typeface="Arial MT"/>
                <a:cs typeface="Arial MT"/>
              </a:rPr>
              <a:t>b</a:t>
            </a:r>
            <a:r>
              <a:rPr sz="2400" b="1" dirty="0" err="1">
                <a:latin typeface="Arial MT"/>
                <a:cs typeface="Arial MT"/>
              </a:rPr>
              <a:t>orn</a:t>
            </a:r>
            <a:r>
              <a:rPr sz="2400" b="1" spc="-3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errors</a:t>
            </a:r>
            <a:r>
              <a:rPr sz="2400" b="1" spc="-4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of</a:t>
            </a:r>
            <a:r>
              <a:rPr sz="2400" b="1" spc="1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metabolism</a:t>
            </a:r>
          </a:p>
          <a:p>
            <a:pPr marL="12700" marR="1492250">
              <a:lnSpc>
                <a:spcPct val="196400"/>
              </a:lnSpc>
            </a:pPr>
            <a:r>
              <a:rPr sz="2400" dirty="0">
                <a:latin typeface="Arial MT"/>
                <a:cs typeface="Arial MT"/>
              </a:rPr>
              <a:t>Metabolic acidosis +hypoglycemia = </a:t>
            </a:r>
            <a:r>
              <a:rPr sz="2400" b="1" dirty="0">
                <a:latin typeface="Arial MT"/>
                <a:cs typeface="Arial MT"/>
              </a:rPr>
              <a:t>liver failure</a:t>
            </a:r>
            <a:r>
              <a:rPr sz="2400" dirty="0">
                <a:latin typeface="Arial MT"/>
                <a:cs typeface="Arial MT"/>
              </a:rPr>
              <a:t> or </a:t>
            </a:r>
            <a:r>
              <a:rPr sz="2400" b="1" dirty="0">
                <a:latin typeface="Arial MT"/>
                <a:cs typeface="Arial MT"/>
              </a:rPr>
              <a:t>adrenal </a:t>
            </a:r>
            <a:r>
              <a:rPr sz="2400" b="1" spc="-5" dirty="0" err="1">
                <a:latin typeface="Arial MT"/>
                <a:cs typeface="Arial MT"/>
              </a:rPr>
              <a:t>inssufficiency</a:t>
            </a:r>
            <a:endParaRPr lang="en-GB" sz="2400" b="1" spc="-5" dirty="0">
              <a:latin typeface="Arial MT"/>
              <a:cs typeface="Arial MT"/>
            </a:endParaRPr>
          </a:p>
          <a:p>
            <a:pPr marL="12700" marR="1492250">
              <a:lnSpc>
                <a:spcPct val="196400"/>
              </a:lnSpc>
            </a:pP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Metabolic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acidosis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normoglycemia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+glycosuria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=type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2//</a:t>
            </a:r>
            <a:r>
              <a:rPr sz="2400" b="1" dirty="0">
                <a:latin typeface="Arial MT"/>
                <a:cs typeface="Arial MT"/>
              </a:rPr>
              <a:t>fanconi</a:t>
            </a:r>
            <a:r>
              <a:rPr sz="2400" b="1" spc="-3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syndrome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Metabolic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acidosis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+Hyperkalemia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+hyponatremia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b="1" dirty="0">
                <a:latin typeface="Arial MT"/>
                <a:cs typeface="Arial MT"/>
              </a:rPr>
              <a:t>sever</a:t>
            </a:r>
            <a:r>
              <a:rPr sz="2400" b="1" spc="-7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aldosterone</a:t>
            </a:r>
            <a:r>
              <a:rPr sz="2400" b="1" spc="2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deficienciy</a:t>
            </a:r>
            <a:r>
              <a:rPr sz="2400" b="1" spc="-3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or</a:t>
            </a:r>
            <a:r>
              <a:rPr sz="2400" b="1" spc="3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5" y="536450"/>
            <a:ext cx="2783420" cy="371897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spc="-85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pc="5" dirty="0">
                <a:solidFill>
                  <a:srgbClr val="000000"/>
                </a:solidFill>
                <a:latin typeface="Arial MT"/>
                <a:cs typeface="Arial MT"/>
              </a:rPr>
              <a:t>rea</a:t>
            </a:r>
            <a:r>
              <a:rPr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pc="10" dirty="0">
                <a:solidFill>
                  <a:srgbClr val="000000"/>
                </a:solidFill>
                <a:latin typeface="Arial MT"/>
                <a:cs typeface="Arial MT"/>
              </a:rPr>
              <a:t>ment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425" y="1215960"/>
            <a:ext cx="517910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Arial MT"/>
                <a:cs typeface="Arial MT"/>
              </a:rPr>
              <a:t>Treat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underlying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cause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125" y="1948750"/>
            <a:ext cx="5166402" cy="205184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pc="-5" dirty="0">
                <a:solidFill>
                  <a:srgbClr val="585858"/>
                </a:solidFill>
                <a:latin typeface="Arial MT"/>
                <a:cs typeface="Arial MT"/>
              </a:rPr>
              <a:t>Acute</a:t>
            </a:r>
            <a:r>
              <a:rPr spc="-8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425" y="2273235"/>
            <a:ext cx="8174990" cy="1506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IV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 sodium</a:t>
            </a:r>
            <a:r>
              <a:rPr sz="2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HCO3</a:t>
            </a:r>
            <a:r>
              <a:rPr sz="20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for</a:t>
            </a:r>
            <a:r>
              <a:rPr sz="2000" spc="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patients</a:t>
            </a:r>
            <a:r>
              <a:rPr sz="2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20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impaired</a:t>
            </a:r>
            <a:r>
              <a:rPr sz="2000" spc="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kidney</a:t>
            </a:r>
            <a:r>
              <a:rPr sz="2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acid</a:t>
            </a:r>
            <a:r>
              <a:rPr sz="2000" spc="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excretion</a:t>
            </a:r>
            <a:endParaRPr sz="2000" dirty="0">
              <a:latin typeface="Arial MT"/>
              <a:cs typeface="Arial MT"/>
            </a:endParaRPr>
          </a:p>
          <a:p>
            <a:pPr marL="12700" marR="5080">
              <a:lnSpc>
                <a:spcPts val="1580"/>
              </a:lnSpc>
              <a:spcBef>
                <a:spcPts val="1230"/>
              </a:spcBef>
            </a:pP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Kidney</a:t>
            </a:r>
            <a:r>
              <a:rPr sz="2000" spc="-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replacement</a:t>
            </a:r>
            <a:r>
              <a:rPr sz="20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therapy</a:t>
            </a:r>
            <a:r>
              <a:rPr sz="2000" spc="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—</a:t>
            </a:r>
            <a:r>
              <a:rPr sz="20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Dialysis</a:t>
            </a:r>
            <a:r>
              <a:rPr sz="2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and/or</a:t>
            </a:r>
            <a:r>
              <a:rPr sz="20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continuous</a:t>
            </a:r>
            <a:r>
              <a:rPr sz="2000" spc="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kidney</a:t>
            </a:r>
            <a:r>
              <a:rPr sz="2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replacement</a:t>
            </a:r>
            <a:r>
              <a:rPr sz="20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therapy</a:t>
            </a:r>
            <a:r>
              <a:rPr sz="2000" spc="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may</a:t>
            </a:r>
            <a:r>
              <a:rPr sz="2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be</a:t>
            </a:r>
            <a:r>
              <a:rPr sz="2000" spc="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needed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 for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treatment</a:t>
            </a:r>
            <a:r>
              <a:rPr sz="2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of</a:t>
            </a:r>
            <a:r>
              <a:rPr sz="20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severe,</a:t>
            </a:r>
            <a:r>
              <a:rPr sz="2000" spc="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life-threatening</a:t>
            </a:r>
            <a:r>
              <a:rPr sz="200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z="20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r>
              <a:rPr sz="2000" spc="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unresponsive</a:t>
            </a:r>
            <a:r>
              <a:rPr sz="2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2000" spc="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medical</a:t>
            </a:r>
            <a:r>
              <a:rPr sz="2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 MT"/>
                <a:cs typeface="Arial MT"/>
              </a:rPr>
              <a:t>therapy,</a:t>
            </a:r>
            <a:r>
              <a:rPr sz="2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especially</a:t>
            </a:r>
            <a:r>
              <a:rPr sz="2000" spc="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if </a:t>
            </a:r>
            <a:r>
              <a:rPr sz="2000" spc="-3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it</a:t>
            </a:r>
            <a:r>
              <a:rPr sz="2000" spc="-9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is associated</a:t>
            </a:r>
            <a:r>
              <a:rPr sz="2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20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other</a:t>
            </a:r>
            <a:r>
              <a:rPr sz="2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electrolyte</a:t>
            </a:r>
            <a:r>
              <a:rPr sz="20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abnormalities</a:t>
            </a:r>
            <a:r>
              <a:rPr sz="2000" spc="8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including</a:t>
            </a:r>
            <a:r>
              <a:rPr sz="2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hyperkalemia.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425" y="4128453"/>
            <a:ext cx="2107565" cy="417487"/>
          </a:xfrm>
          <a:prstGeom prst="rect">
            <a:avLst/>
          </a:prstGeom>
          <a:solidFill>
            <a:srgbClr val="FBE4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Chronic</a:t>
            </a:r>
            <a:r>
              <a:rPr sz="20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metabolic</a:t>
            </a:r>
            <a:r>
              <a:rPr sz="2000" spc="-8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4227" y="4128453"/>
            <a:ext cx="6070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—</a:t>
            </a:r>
            <a:r>
              <a:rPr sz="14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Children</a:t>
            </a:r>
            <a:r>
              <a:rPr sz="20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2000" spc="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chronic</a:t>
            </a:r>
            <a:r>
              <a:rPr sz="2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r>
              <a:rPr sz="2000" spc="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typically</a:t>
            </a:r>
            <a:r>
              <a:rPr sz="20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require</a:t>
            </a:r>
            <a:r>
              <a:rPr sz="2000" spc="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consistent</a:t>
            </a:r>
            <a:r>
              <a:rPr sz="2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administration</a:t>
            </a:r>
            <a:r>
              <a:rPr sz="2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920" y="4880708"/>
            <a:ext cx="8128000" cy="44762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35"/>
              </a:spcBef>
            </a:pP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exogenous</a:t>
            </a:r>
            <a:r>
              <a:rPr sz="2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oral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 alkali</a:t>
            </a:r>
            <a:r>
              <a:rPr sz="2000" spc="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preparations</a:t>
            </a:r>
            <a:r>
              <a:rPr sz="2000" spc="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20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correct</a:t>
            </a:r>
            <a:r>
              <a:rPr sz="2000" spc="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acidosis,</a:t>
            </a:r>
            <a:r>
              <a:rPr sz="2000" spc="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thereby</a:t>
            </a:r>
            <a:r>
              <a:rPr sz="20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preventing</a:t>
            </a:r>
            <a:r>
              <a:rPr sz="20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the</a:t>
            </a:r>
            <a:r>
              <a:rPr sz="2000" spc="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clinical</a:t>
            </a:r>
            <a:r>
              <a:rPr sz="20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manifestations </a:t>
            </a:r>
            <a:r>
              <a:rPr sz="2000" spc="-3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of</a:t>
            </a:r>
            <a:r>
              <a:rPr sz="2000" spc="-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chronic</a:t>
            </a:r>
            <a:r>
              <a:rPr sz="20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MT"/>
                <a:cs typeface="Arial MT"/>
              </a:rPr>
              <a:t>acidosis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3DA-70E7-0081-E335-25276863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2782669"/>
            <a:ext cx="8501380" cy="295465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RTA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Asala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Qudah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56" y="341736"/>
            <a:ext cx="69678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320" dirty="0">
                <a:solidFill>
                  <a:srgbClr val="364148"/>
                </a:solidFill>
                <a:latin typeface="Tahoma"/>
                <a:cs typeface="Tahoma"/>
              </a:rPr>
              <a:t>R</a:t>
            </a:r>
            <a:r>
              <a:rPr sz="4400" b="1" spc="-265" dirty="0">
                <a:solidFill>
                  <a:srgbClr val="364148"/>
                </a:solidFill>
                <a:latin typeface="Tahoma"/>
                <a:cs typeface="Tahoma"/>
              </a:rPr>
              <a:t>e</a:t>
            </a:r>
            <a:r>
              <a:rPr sz="4400" b="1" spc="-320" dirty="0">
                <a:solidFill>
                  <a:srgbClr val="364148"/>
                </a:solidFill>
                <a:latin typeface="Tahoma"/>
                <a:cs typeface="Tahoma"/>
              </a:rPr>
              <a:t>n</a:t>
            </a:r>
            <a:r>
              <a:rPr sz="4400" b="1" spc="-33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400" b="1" spc="-140" dirty="0">
                <a:solidFill>
                  <a:srgbClr val="364148"/>
                </a:solidFill>
                <a:latin typeface="Tahoma"/>
                <a:cs typeface="Tahoma"/>
              </a:rPr>
              <a:t>l</a:t>
            </a:r>
            <a:r>
              <a:rPr sz="4400" b="1" spc="-525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400" b="1" spc="-135" dirty="0">
                <a:solidFill>
                  <a:srgbClr val="364148"/>
                </a:solidFill>
                <a:latin typeface="Tahoma"/>
                <a:cs typeface="Tahoma"/>
              </a:rPr>
              <a:t>t</a:t>
            </a:r>
            <a:r>
              <a:rPr sz="4400" b="1" spc="-320" dirty="0">
                <a:solidFill>
                  <a:srgbClr val="364148"/>
                </a:solidFill>
                <a:latin typeface="Tahoma"/>
                <a:cs typeface="Tahoma"/>
              </a:rPr>
              <a:t>u</a:t>
            </a:r>
            <a:r>
              <a:rPr sz="4400" b="1" spc="-280" dirty="0">
                <a:solidFill>
                  <a:srgbClr val="364148"/>
                </a:solidFill>
                <a:latin typeface="Tahoma"/>
                <a:cs typeface="Tahoma"/>
              </a:rPr>
              <a:t>b</a:t>
            </a:r>
            <a:r>
              <a:rPr sz="4400" b="1" spc="-320" dirty="0">
                <a:solidFill>
                  <a:srgbClr val="364148"/>
                </a:solidFill>
                <a:latin typeface="Tahoma"/>
                <a:cs typeface="Tahoma"/>
              </a:rPr>
              <a:t>u</a:t>
            </a:r>
            <a:r>
              <a:rPr sz="4400" b="1" spc="-140" dirty="0">
                <a:solidFill>
                  <a:srgbClr val="364148"/>
                </a:solidFill>
                <a:latin typeface="Tahoma"/>
                <a:cs typeface="Tahoma"/>
              </a:rPr>
              <a:t>l</a:t>
            </a:r>
            <a:r>
              <a:rPr sz="4400" b="1" spc="-33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400" b="1" spc="-114" dirty="0">
                <a:solidFill>
                  <a:srgbClr val="364148"/>
                </a:solidFill>
                <a:latin typeface="Tahoma"/>
                <a:cs typeface="Tahoma"/>
              </a:rPr>
              <a:t>r</a:t>
            </a:r>
            <a:r>
              <a:rPr sz="4400" b="1" spc="-40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400" b="1" spc="-33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400" b="1" spc="-225" dirty="0">
                <a:solidFill>
                  <a:srgbClr val="364148"/>
                </a:solidFill>
                <a:latin typeface="Tahoma"/>
                <a:cs typeface="Tahoma"/>
              </a:rPr>
              <a:t>c</a:t>
            </a:r>
            <a:r>
              <a:rPr sz="4400" b="1" spc="-140" dirty="0">
                <a:solidFill>
                  <a:srgbClr val="364148"/>
                </a:solidFill>
                <a:latin typeface="Tahoma"/>
                <a:cs typeface="Tahoma"/>
              </a:rPr>
              <a:t>i</a:t>
            </a:r>
            <a:r>
              <a:rPr sz="4400" b="1" spc="-270" dirty="0">
                <a:solidFill>
                  <a:srgbClr val="364148"/>
                </a:solidFill>
                <a:latin typeface="Tahoma"/>
                <a:cs typeface="Tahoma"/>
              </a:rPr>
              <a:t>d</a:t>
            </a:r>
            <a:r>
              <a:rPr sz="4400" b="1" spc="-220" dirty="0">
                <a:solidFill>
                  <a:srgbClr val="364148"/>
                </a:solidFill>
                <a:latin typeface="Tahoma"/>
                <a:cs typeface="Tahoma"/>
              </a:rPr>
              <a:t>o</a:t>
            </a:r>
            <a:r>
              <a:rPr sz="4400" b="1" spc="-350" dirty="0">
                <a:solidFill>
                  <a:srgbClr val="364148"/>
                </a:solidFill>
                <a:latin typeface="Tahoma"/>
                <a:cs typeface="Tahoma"/>
              </a:rPr>
              <a:t>s</a:t>
            </a:r>
            <a:r>
              <a:rPr sz="4400" b="1" spc="-140" dirty="0">
                <a:solidFill>
                  <a:srgbClr val="364148"/>
                </a:solidFill>
                <a:latin typeface="Tahoma"/>
                <a:cs typeface="Tahoma"/>
              </a:rPr>
              <a:t>i</a:t>
            </a:r>
            <a:r>
              <a:rPr sz="4400" b="1" spc="-345" dirty="0">
                <a:solidFill>
                  <a:srgbClr val="364148"/>
                </a:solidFill>
                <a:latin typeface="Tahoma"/>
                <a:cs typeface="Tahoma"/>
              </a:rPr>
              <a:t>s</a:t>
            </a:r>
            <a:r>
              <a:rPr sz="4400" b="1" spc="-434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400" b="1" spc="-685" dirty="0">
                <a:solidFill>
                  <a:srgbClr val="364148"/>
                </a:solidFill>
                <a:latin typeface="Tahoma"/>
                <a:cs typeface="Tahoma"/>
              </a:rPr>
              <a:t>(</a:t>
            </a:r>
            <a:r>
              <a:rPr sz="4400" b="1" spc="-445" dirty="0">
                <a:solidFill>
                  <a:srgbClr val="364148"/>
                </a:solidFill>
                <a:latin typeface="Tahoma"/>
                <a:cs typeface="Tahoma"/>
              </a:rPr>
              <a:t>R</a:t>
            </a:r>
            <a:r>
              <a:rPr sz="4400" b="1" spc="-405" dirty="0">
                <a:solidFill>
                  <a:srgbClr val="364148"/>
                </a:solidFill>
                <a:latin typeface="Tahoma"/>
                <a:cs typeface="Tahoma"/>
              </a:rPr>
              <a:t>T</a:t>
            </a:r>
            <a:r>
              <a:rPr sz="4400" b="1" spc="100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400" b="1" spc="-680" dirty="0">
                <a:solidFill>
                  <a:srgbClr val="364148"/>
                </a:solidFill>
                <a:latin typeface="Tahoma"/>
                <a:cs typeface="Tahoma"/>
              </a:rPr>
              <a:t>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682" y="1805928"/>
            <a:ext cx="10363835" cy="22409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96875" marR="1243965" indent="-359410">
              <a:lnSpc>
                <a:spcPts val="3000"/>
              </a:lnSpc>
              <a:spcBef>
                <a:spcPts val="495"/>
              </a:spcBef>
              <a:buFont typeface="Arial MT"/>
              <a:buChar char="•"/>
              <a:tabLst>
                <a:tab pos="396875" algn="l"/>
                <a:tab pos="397510" algn="l"/>
              </a:tabLst>
            </a:pPr>
            <a:r>
              <a:rPr sz="2800" spc="-100" dirty="0">
                <a:solidFill>
                  <a:srgbClr val="1A1C1C"/>
                </a:solidFill>
                <a:latin typeface="Tahoma"/>
                <a:cs typeface="Tahoma"/>
              </a:rPr>
              <a:t>In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RTA,</a:t>
            </a:r>
            <a:r>
              <a:rPr sz="2800" spc="-4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there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3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normal</a:t>
            </a:r>
            <a:r>
              <a:rPr sz="2800" b="1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1A1C1C"/>
                </a:solidFill>
                <a:latin typeface="Tahoma"/>
                <a:cs typeface="Tahoma"/>
              </a:rPr>
              <a:t>anion</a:t>
            </a:r>
            <a:r>
              <a:rPr sz="2800" b="1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240" dirty="0">
                <a:solidFill>
                  <a:srgbClr val="1A1C1C"/>
                </a:solidFill>
                <a:latin typeface="Tahoma"/>
                <a:cs typeface="Tahoma"/>
              </a:rPr>
              <a:t>gap</a:t>
            </a:r>
            <a:r>
              <a:rPr sz="2800" b="1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60" dirty="0">
                <a:solidFill>
                  <a:srgbClr val="1A1C1C"/>
                </a:solidFill>
                <a:latin typeface="Tahoma"/>
                <a:cs typeface="Tahoma"/>
              </a:rPr>
              <a:t>metabolic</a:t>
            </a:r>
            <a:r>
              <a:rPr sz="2800" b="1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65" dirty="0">
                <a:solidFill>
                  <a:srgbClr val="1A1C1C"/>
                </a:solidFill>
                <a:latin typeface="Tahoma"/>
                <a:cs typeface="Tahoma"/>
              </a:rPr>
              <a:t>acidosis</a:t>
            </a:r>
            <a:r>
              <a:rPr sz="2800" b="1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in </a:t>
            </a:r>
            <a:r>
              <a:rPr sz="2800" spc="-8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patients</a:t>
            </a:r>
            <a:r>
              <a:rPr sz="2800" spc="-3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normal</a:t>
            </a:r>
            <a:r>
              <a:rPr sz="2800" spc="-3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A1C1C"/>
                </a:solidFill>
                <a:latin typeface="Tahoma"/>
                <a:cs typeface="Tahoma"/>
              </a:rPr>
              <a:t>or</a:t>
            </a:r>
            <a:r>
              <a:rPr sz="2800" spc="-3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1A1C1C"/>
                </a:solidFill>
                <a:latin typeface="Tahoma"/>
                <a:cs typeface="Tahoma"/>
              </a:rPr>
              <a:t>almost</a:t>
            </a:r>
            <a:r>
              <a:rPr sz="2800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normal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renal</a:t>
            </a:r>
            <a:r>
              <a:rPr sz="2800" spc="-3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function.</a:t>
            </a:r>
            <a:endParaRPr sz="2800">
              <a:latin typeface="Tahoma"/>
              <a:cs typeface="Tahoma"/>
            </a:endParaRPr>
          </a:p>
          <a:p>
            <a:pPr marL="396875" indent="-35941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96875" algn="l"/>
                <a:tab pos="397510" algn="l"/>
              </a:tabLst>
            </a:pP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409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caused</a:t>
            </a:r>
            <a:r>
              <a:rPr sz="280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by</a:t>
            </a:r>
            <a:r>
              <a:rPr sz="2800" spc="-229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1A1C1C"/>
                </a:solidFill>
                <a:latin typeface="Tahoma"/>
                <a:cs typeface="Tahoma"/>
              </a:rPr>
              <a:t>defects</a:t>
            </a:r>
            <a:r>
              <a:rPr sz="2800" b="1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45" dirty="0">
                <a:solidFill>
                  <a:srgbClr val="1A1C1C"/>
                </a:solidFill>
                <a:latin typeface="Tahoma"/>
                <a:cs typeface="Tahoma"/>
              </a:rPr>
              <a:t>in</a:t>
            </a:r>
            <a:r>
              <a:rPr sz="2800" b="1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1A1C1C"/>
                </a:solidFill>
                <a:latin typeface="Tahoma"/>
                <a:cs typeface="Tahoma"/>
              </a:rPr>
              <a:t>the</a:t>
            </a:r>
            <a:r>
              <a:rPr sz="2800" b="1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1A1C1C"/>
                </a:solidFill>
                <a:latin typeface="Tahoma"/>
                <a:cs typeface="Tahoma"/>
              </a:rPr>
              <a:t>tubular</a:t>
            </a:r>
            <a:r>
              <a:rPr sz="2800" b="1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1A1C1C"/>
                </a:solidFill>
                <a:latin typeface="Tahoma"/>
                <a:cs typeface="Tahoma"/>
              </a:rPr>
              <a:t>transport</a:t>
            </a:r>
            <a:r>
              <a:rPr sz="2800" b="1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2800" b="1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1A1C1C"/>
                </a:solidFill>
                <a:latin typeface="Tahoma"/>
                <a:cs typeface="Tahoma"/>
              </a:rPr>
              <a:t>HCO</a:t>
            </a:r>
            <a:r>
              <a:rPr sz="2475" b="1" spc="-7" baseline="-15151" dirty="0">
                <a:solidFill>
                  <a:srgbClr val="1A1C1C"/>
                </a:solidFill>
                <a:latin typeface="Tahoma"/>
                <a:cs typeface="Tahoma"/>
              </a:rPr>
              <a:t>3</a:t>
            </a:r>
            <a:r>
              <a:rPr sz="2475" b="1" spc="-7" baseline="35353" dirty="0">
                <a:solidFill>
                  <a:srgbClr val="1A1C1C"/>
                </a:solidFill>
                <a:latin typeface="Tahoma"/>
                <a:cs typeface="Tahoma"/>
              </a:rPr>
              <a:t>-</a:t>
            </a:r>
            <a:r>
              <a:rPr sz="2475" b="1" spc="172" baseline="35353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254" dirty="0">
                <a:solidFill>
                  <a:srgbClr val="1A1C1C"/>
                </a:solidFill>
                <a:latin typeface="Tahoma"/>
                <a:cs typeface="Tahoma"/>
              </a:rPr>
              <a:t>and/or</a:t>
            </a:r>
            <a:r>
              <a:rPr sz="2800" b="1" spc="-3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475" b="1" spc="-195" baseline="35353" dirty="0">
                <a:solidFill>
                  <a:srgbClr val="1A1C1C"/>
                </a:solidFill>
                <a:latin typeface="Tahoma"/>
                <a:cs typeface="Tahoma"/>
              </a:rPr>
              <a:t>+</a:t>
            </a:r>
            <a:endParaRPr sz="2475" baseline="35353">
              <a:latin typeface="Tahoma"/>
              <a:cs typeface="Tahoma"/>
            </a:endParaRPr>
          </a:p>
          <a:p>
            <a:pPr marL="396875" marR="313055" indent="-359410">
              <a:lnSpc>
                <a:spcPts val="3000"/>
              </a:lnSpc>
              <a:spcBef>
                <a:spcPts val="1085"/>
              </a:spcBef>
              <a:buChar char="•"/>
              <a:tabLst>
                <a:tab pos="396875" algn="l"/>
                <a:tab pos="397510" algn="l"/>
                <a:tab pos="1361440" algn="l"/>
                <a:tab pos="4088765" algn="l"/>
                <a:tab pos="6359525" algn="l"/>
                <a:tab pos="9214485" algn="l"/>
                <a:tab pos="9785350" algn="l"/>
              </a:tabLst>
            </a:pPr>
            <a:r>
              <a:rPr sz="2800" spc="-5" dirty="0">
                <a:latin typeface="Arial MT"/>
                <a:cs typeface="Arial MT"/>
              </a:rPr>
              <a:t>May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inherited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persistent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birth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acquired,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is  seen	more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commonly	in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clinical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practice.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56" y="341736"/>
            <a:ext cx="2428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3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ypes: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082" y="1805928"/>
            <a:ext cx="10478770" cy="263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475" indent="-359410">
              <a:lnSpc>
                <a:spcPts val="3180"/>
              </a:lnSpc>
              <a:spcBef>
                <a:spcPts val="9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b="1" spc="-5" dirty="0">
                <a:latin typeface="Arial"/>
                <a:cs typeface="Arial"/>
              </a:rPr>
              <a:t>Proximal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RTA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type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71475" indent="-359410">
              <a:lnSpc>
                <a:spcPts val="2995"/>
              </a:lnSpc>
              <a:buChar char="•"/>
              <a:tabLst>
                <a:tab pos="371475" algn="l"/>
                <a:tab pos="372110" algn="l"/>
              </a:tabLst>
            </a:pPr>
            <a:r>
              <a:rPr sz="2800" b="1" spc="-5" dirty="0">
                <a:latin typeface="Arial"/>
                <a:cs typeface="Arial"/>
              </a:rPr>
              <a:t>Classical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distal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RTA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type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71475" indent="-359410">
              <a:lnSpc>
                <a:spcPts val="2995"/>
              </a:lnSpc>
              <a:buChar char="•"/>
              <a:tabLst>
                <a:tab pos="371475" algn="l"/>
                <a:tab pos="372110" algn="l"/>
              </a:tabLst>
            </a:pPr>
            <a:r>
              <a:rPr sz="2800" b="1" spc="-5" dirty="0">
                <a:latin typeface="Arial"/>
                <a:cs typeface="Arial"/>
              </a:rPr>
              <a:t>Hyperkalaemic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distal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RTA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type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4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60375" indent="-448309">
              <a:lnSpc>
                <a:spcPts val="3180"/>
              </a:lnSpc>
              <a:buChar char="•"/>
              <a:tabLst>
                <a:tab pos="460375" algn="l"/>
                <a:tab pos="461009" algn="l"/>
              </a:tabLst>
            </a:pPr>
            <a:r>
              <a:rPr sz="2800" b="1" spc="-5" dirty="0">
                <a:latin typeface="Arial"/>
                <a:cs typeface="Arial"/>
              </a:rPr>
              <a:t>what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about type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3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RTA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(Mixed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type)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828040" marR="5080" lvl="1" indent="-342900">
              <a:lnSpc>
                <a:spcPts val="2620"/>
              </a:lnSpc>
              <a:buChar char="•"/>
              <a:tabLst>
                <a:tab pos="828040" algn="l"/>
                <a:tab pos="828675" algn="l"/>
                <a:tab pos="1646555" algn="l"/>
                <a:tab pos="3616325" algn="l"/>
                <a:tab pos="4739005" algn="l"/>
                <a:tab pos="5138420" algn="l"/>
                <a:tab pos="5452745" algn="l"/>
                <a:tab pos="6128385" algn="l"/>
                <a:tab pos="7488555" algn="l"/>
                <a:tab pos="8982710" algn="l"/>
                <a:tab pos="9382125" algn="l"/>
              </a:tabLst>
            </a:pPr>
            <a:r>
              <a:rPr sz="2400" spc="-275" dirty="0">
                <a:latin typeface="Arial MT"/>
                <a:cs typeface="Arial MT"/>
              </a:rPr>
              <a:t>T</a:t>
            </a:r>
            <a:r>
              <a:rPr sz="2400" spc="-5" dirty="0">
                <a:latin typeface="Arial MT"/>
                <a:cs typeface="Arial MT"/>
              </a:rPr>
              <a:t>erm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inconsistently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applied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rare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congintal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deficiency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b="1" spc="-5" dirty="0">
                <a:latin typeface="Arial"/>
                <a:cs typeface="Arial"/>
              </a:rPr>
              <a:t>carboic  anhydrase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II</a:t>
            </a:r>
            <a:r>
              <a:rPr sz="2400" spc="25" dirty="0">
                <a:latin typeface="Arial MT"/>
                <a:cs typeface="Arial MT"/>
              </a:rPr>
              <a:t>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result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features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both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type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type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80" dirty="0">
                <a:latin typeface="Arial MT"/>
                <a:cs typeface="Arial MT"/>
              </a:rPr>
              <a:t>RTA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082" y="1718389"/>
            <a:ext cx="10052685" cy="18148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1475" indent="-35941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800" b="1" spc="-165" dirty="0">
                <a:solidFill>
                  <a:srgbClr val="364148"/>
                </a:solidFill>
                <a:latin typeface="Tahoma"/>
                <a:cs typeface="Tahoma"/>
              </a:rPr>
              <a:t>Proximal</a:t>
            </a:r>
            <a:r>
              <a:rPr sz="2800" b="1" spc="-38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364148"/>
                </a:solidFill>
                <a:latin typeface="Tahoma"/>
                <a:cs typeface="Tahoma"/>
              </a:rPr>
              <a:t>renal</a:t>
            </a:r>
            <a:r>
              <a:rPr sz="2800" b="1" spc="-28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364148"/>
                </a:solidFill>
                <a:latin typeface="Tahoma"/>
                <a:cs typeface="Tahoma"/>
              </a:rPr>
              <a:t>tubular</a:t>
            </a:r>
            <a:r>
              <a:rPr sz="2800" b="1" spc="-25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2800" b="1" spc="-165" dirty="0">
                <a:solidFill>
                  <a:srgbClr val="364148"/>
                </a:solidFill>
                <a:latin typeface="Tahoma"/>
                <a:cs typeface="Tahoma"/>
              </a:rPr>
              <a:t>acidosis</a:t>
            </a:r>
            <a:r>
              <a:rPr sz="2800" b="1" spc="-275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364148"/>
                </a:solidFill>
                <a:latin typeface="Tahoma"/>
                <a:cs typeface="Tahoma"/>
              </a:rPr>
              <a:t>(type</a:t>
            </a:r>
            <a:r>
              <a:rPr sz="2800" b="1" spc="-315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2800" b="1" spc="-300" dirty="0">
                <a:solidFill>
                  <a:srgbClr val="364148"/>
                </a:solidFill>
                <a:latin typeface="Tahoma"/>
                <a:cs typeface="Tahoma"/>
              </a:rPr>
              <a:t>2)</a:t>
            </a:r>
            <a:endParaRPr sz="2800">
              <a:latin typeface="Tahoma"/>
              <a:cs typeface="Tahoma"/>
            </a:endParaRPr>
          </a:p>
          <a:p>
            <a:pPr marL="143510">
              <a:lnSpc>
                <a:spcPts val="3180"/>
              </a:lnSpc>
              <a:spcBef>
                <a:spcPts val="685"/>
              </a:spcBef>
            </a:pP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Type</a:t>
            </a:r>
            <a:r>
              <a:rPr sz="2800" spc="-4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1A1C1C"/>
                </a:solidFill>
                <a:latin typeface="Tahoma"/>
                <a:cs typeface="Tahoma"/>
              </a:rPr>
              <a:t>2</a:t>
            </a:r>
            <a:r>
              <a:rPr sz="2800" spc="-2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renal</a:t>
            </a:r>
            <a:r>
              <a:rPr sz="2800" spc="-3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1A1C1C"/>
                </a:solidFill>
                <a:latin typeface="Tahoma"/>
                <a:cs typeface="Tahoma"/>
              </a:rPr>
              <a:t>tubular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acidosis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3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characterized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by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  <a:p>
            <a:pPr marL="143510" marR="5080">
              <a:lnSpc>
                <a:spcPts val="3000"/>
              </a:lnSpc>
              <a:spcBef>
                <a:spcPts val="220"/>
              </a:spcBef>
            </a:pP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dysfunctional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proximal</a:t>
            </a:r>
            <a:r>
              <a:rPr sz="2800" spc="-4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convoluted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tubule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(PCT)</a:t>
            </a:r>
            <a:r>
              <a:rPr sz="2800" spc="-3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that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3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A1C1C"/>
                </a:solidFill>
                <a:latin typeface="Tahoma"/>
                <a:cs typeface="Tahoma"/>
              </a:rPr>
              <a:t>unable</a:t>
            </a:r>
            <a:r>
              <a:rPr sz="2800" spc="-3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A1C1C"/>
                </a:solidFill>
                <a:latin typeface="Tahoma"/>
                <a:cs typeface="Tahoma"/>
              </a:rPr>
              <a:t>to </a:t>
            </a:r>
            <a:r>
              <a:rPr sz="2800" spc="-8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reabsorb</a:t>
            </a:r>
            <a:r>
              <a:rPr sz="2800" spc="-3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1A1C1C"/>
                </a:solidFill>
                <a:latin typeface="Tahoma"/>
                <a:cs typeface="Tahoma"/>
              </a:rPr>
              <a:t>HCO3-.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80834" y="850185"/>
          <a:ext cx="10893424" cy="5140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Isolated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proximal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RTA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Fanconi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syndrome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700">
                <a:tc rowSpan="2">
                  <a:txBody>
                    <a:bodyPr/>
                    <a:lstStyle/>
                    <a:p>
                      <a:pPr marR="1879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8796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Pathophysiology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8796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397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 marR="483234">
                        <a:lnSpc>
                          <a:spcPts val="1650"/>
                        </a:lnSpc>
                        <a:spcBef>
                          <a:spcPts val="50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The proximal convoluted tubule cells are unable to reabsorb HCO </a:t>
                      </a:r>
                      <a:r>
                        <a:rPr sz="1200" spc="37" baseline="-2083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200" spc="37" baseline="41666" dirty="0">
                          <a:latin typeface="Arial MT"/>
                          <a:cs typeface="Arial MT"/>
                        </a:rPr>
                        <a:t>-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leading to increased 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HCO</a:t>
                      </a:r>
                      <a:r>
                        <a:rPr sz="1200" spc="30" baseline="-2083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200" spc="30" baseline="41666" dirty="0">
                          <a:latin typeface="Arial MT"/>
                          <a:cs typeface="Arial MT"/>
                        </a:rPr>
                        <a:t>-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excretion in the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urine.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580"/>
                        </a:lnSpc>
                      </a:pPr>
                      <a:r>
                        <a:rPr sz="1400" spc="2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30" baseline="41666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200" spc="352" baseline="4166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secretion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α-intercalated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cells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collecting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duct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acidify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urine,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but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cannot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compensate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excessive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HCO</a:t>
                      </a:r>
                      <a:r>
                        <a:rPr sz="1200" spc="7" baseline="-2083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200" spc="7" baseline="41666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247" baseline="4166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excretion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urine,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thus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resulting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distal tubular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acidosis.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413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3359785">
                        <a:lnSpc>
                          <a:spcPts val="1664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Only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HCO</a:t>
                      </a:r>
                      <a:r>
                        <a:rPr sz="1200" spc="15" baseline="-2083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200" spc="15" baseline="41666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232" baseline="4166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reabsorption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impaired.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953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182245">
                        <a:lnSpc>
                          <a:spcPts val="1650"/>
                        </a:lnSpc>
                        <a:spcBef>
                          <a:spcPts val="47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Impaired reabsorption of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HCO</a:t>
                      </a:r>
                      <a:r>
                        <a:rPr sz="1200" spc="22" baseline="-2083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200" spc="22" baseline="41666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30" baseline="4166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and other compounds (e.g.,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potassium, glucose, phosphate, and amino acid reabsorption) in the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PCT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969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19225">
                        <a:lnSpc>
                          <a:spcPts val="1664"/>
                        </a:lnSpc>
                        <a:spcBef>
                          <a:spcPts val="135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419225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Etiology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baseline="41666" dirty="0">
                          <a:latin typeface="Arial MT"/>
                          <a:cs typeface="Arial MT"/>
                        </a:rPr>
                        <a:t>[3]</a:t>
                      </a:r>
                      <a:endParaRPr sz="1200" baseline="41666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1922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•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33597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po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adi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ty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10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idiopa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 marR="187960">
                        <a:lnSpc>
                          <a:spcPts val="1650"/>
                        </a:lnSpc>
                        <a:spcBef>
                          <a:spcPts val="65"/>
                        </a:spcBef>
                        <a:tabLst>
                          <a:tab pos="335978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Fa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ilia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ty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10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inhe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gene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 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cts)	</a:t>
                      </a:r>
                      <a:r>
                        <a:rPr sz="2100" baseline="-31746" dirty="0">
                          <a:latin typeface="Arial MT"/>
                          <a:cs typeface="Arial MT"/>
                        </a:rPr>
                        <a:t>•</a:t>
                      </a:r>
                      <a:endParaRPr sz="2100" baseline="-31746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58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Autosomal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recessive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disease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R="187960" algn="r">
                        <a:lnSpc>
                          <a:spcPts val="1650"/>
                        </a:lnSpc>
                        <a:tabLst>
                          <a:tab pos="258191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(more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common)	</a:t>
                      </a:r>
                      <a:r>
                        <a:rPr sz="2100" spc="-7" baseline="31746" dirty="0">
                          <a:latin typeface="Arial MT"/>
                          <a:cs typeface="Arial MT"/>
                        </a:rPr>
                        <a:t>•</a:t>
                      </a:r>
                      <a:endParaRPr sz="2100" baseline="31746">
                        <a:latin typeface="Arial MT"/>
                        <a:cs typeface="Arial MT"/>
                      </a:endParaRPr>
                    </a:p>
                    <a:p>
                      <a:pPr marL="293370" marR="187960" indent="-293370" algn="r">
                        <a:lnSpc>
                          <a:spcPts val="1650"/>
                        </a:lnSpc>
                        <a:buChar char="•"/>
                        <a:tabLst>
                          <a:tab pos="293370" algn="l"/>
                          <a:tab pos="778510" algn="l"/>
                          <a:tab pos="287591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Autosomal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dominant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disease	</a:t>
                      </a:r>
                      <a:r>
                        <a:rPr sz="2100" spc="-7" baseline="31746" dirty="0">
                          <a:latin typeface="Arial MT"/>
                          <a:cs typeface="Arial MT"/>
                        </a:rPr>
                        <a:t>•</a:t>
                      </a:r>
                      <a:endParaRPr sz="2100" baseline="31746">
                        <a:latin typeface="Arial MT"/>
                        <a:cs typeface="Arial MT"/>
                      </a:endParaRPr>
                    </a:p>
                    <a:p>
                      <a:pPr marR="187960" algn="r">
                        <a:lnSpc>
                          <a:spcPts val="1235"/>
                        </a:lnSpc>
                        <a:tabLst>
                          <a:tab pos="332422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Drugs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acetazolamide	</a:t>
                      </a:r>
                      <a:r>
                        <a:rPr sz="2100" spc="-7" baseline="31746" dirty="0">
                          <a:latin typeface="Arial MT"/>
                          <a:cs typeface="Arial MT"/>
                        </a:rPr>
                        <a:t>•</a:t>
                      </a:r>
                      <a:endParaRPr sz="2100" baseline="31746">
                        <a:latin typeface="Arial MT"/>
                        <a:cs typeface="Arial MT"/>
                      </a:endParaRPr>
                    </a:p>
                    <a:p>
                      <a:pPr marL="3359785">
                        <a:lnSpc>
                          <a:spcPts val="1235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59785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597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•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9588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64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Inherited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disorders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65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Cystinosis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65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Tyrosinemia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65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Galactosemia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65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Type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glycogen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storage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disease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777875" indent="-294640">
                        <a:lnSpc>
                          <a:spcPts val="1650"/>
                        </a:lnSpc>
                        <a:buChar char="•"/>
                        <a:tabLst>
                          <a:tab pos="777240" algn="l"/>
                          <a:tab pos="778510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 marR="1717039">
                        <a:lnSpc>
                          <a:spcPts val="1650"/>
                        </a:lnSpc>
                        <a:spcBef>
                          <a:spcPts val="6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Light chain nephropathy (e.g., multiple myeloma)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Ischemia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(acute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tubular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necrosis)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Amyloidosis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Vitamin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deficiency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Paroxysmal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nocturnal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hemoglobinuria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4455" marR="228600" indent="-49530">
                        <a:lnSpc>
                          <a:spcPts val="165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Drugs: ifosfamide,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tenofovir,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expired tetracyclines, aminoglycosides,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cisplatin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5560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Heavy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metal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poisoning (e.g.,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lead,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cadmium, mercury)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9588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656" y="1869375"/>
            <a:ext cx="2580640" cy="381000"/>
          </a:xfrm>
          <a:custGeom>
            <a:avLst/>
            <a:gdLst/>
            <a:ahLst/>
            <a:cxnLst/>
            <a:rect l="l" t="t" r="r" b="b"/>
            <a:pathLst>
              <a:path w="2580640" h="381000">
                <a:moveTo>
                  <a:pt x="2580088" y="380603"/>
                </a:moveTo>
                <a:lnTo>
                  <a:pt x="0" y="380603"/>
                </a:lnTo>
                <a:lnTo>
                  <a:pt x="0" y="0"/>
                </a:lnTo>
                <a:lnTo>
                  <a:pt x="2580088" y="0"/>
                </a:lnTo>
                <a:lnTo>
                  <a:pt x="2580088" y="3806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082" y="1718389"/>
            <a:ext cx="10093960" cy="41173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85"/>
              </a:spcBef>
            </a:pPr>
            <a:r>
              <a:rPr sz="2800" b="1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li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15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800" b="1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100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b="1" spc="-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371475" indent="-359410">
              <a:lnSpc>
                <a:spcPts val="3180"/>
              </a:lnSpc>
              <a:spcBef>
                <a:spcPts val="685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800" b="1" spc="90" dirty="0">
                <a:solidFill>
                  <a:srgbClr val="1A1C1C"/>
                </a:solidFill>
                <a:latin typeface="Tahoma"/>
                <a:cs typeface="Tahoma"/>
              </a:rPr>
              <a:t>V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32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b="1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b="1" spc="-210" dirty="0">
                <a:solidFill>
                  <a:srgbClr val="1A1C1C"/>
                </a:solidFill>
                <a:latin typeface="Tahoma"/>
                <a:cs typeface="Tahoma"/>
              </a:rPr>
              <a:t>-</a:t>
            </a:r>
            <a:r>
              <a:rPr sz="2800" b="1" spc="-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2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260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b="1" spc="-12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b="1" spc="-18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b="1" spc="-14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b="1" spc="-18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b="1" spc="-14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b="1" spc="-18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b="1" spc="-204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32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14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b="1" spc="-2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15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b="1" spc="-229" dirty="0">
                <a:solidFill>
                  <a:srgbClr val="1A1C1C"/>
                </a:solidFill>
                <a:latin typeface="Tahoma"/>
                <a:cs typeface="Tahoma"/>
              </a:rPr>
              <a:t>k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b="1" spc="-535" dirty="0">
                <a:solidFill>
                  <a:srgbClr val="1A1C1C"/>
                </a:solidFill>
                <a:latin typeface="Tahoma"/>
                <a:cs typeface="Tahoma"/>
              </a:rPr>
              <a:t>/</a:t>
            </a:r>
            <a:endParaRPr sz="2800">
              <a:latin typeface="Tahoma"/>
              <a:cs typeface="Tahoma"/>
            </a:endParaRPr>
          </a:p>
          <a:p>
            <a:pPr marL="371475" marR="5080">
              <a:lnSpc>
                <a:spcPts val="3000"/>
              </a:lnSpc>
              <a:spcBef>
                <a:spcPts val="220"/>
              </a:spcBef>
            </a:pPr>
            <a:r>
              <a:rPr sz="2800" b="1" spc="-14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b="1" spc="-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b="1" spc="-17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b="1" spc="-14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b="1" spc="-32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800" b="1" spc="-22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15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b="1" spc="-9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b="1" spc="-21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b="1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280" dirty="0">
                <a:solidFill>
                  <a:srgbClr val="1A1C1C"/>
                </a:solidFill>
                <a:latin typeface="Tahoma"/>
                <a:cs typeface="Tahoma"/>
              </a:rPr>
              <a:t>(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spc="-3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A1C1C"/>
                </a:solidFill>
                <a:latin typeface="Tahoma"/>
                <a:cs typeface="Tahoma"/>
              </a:rPr>
              <a:t>b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265" dirty="0">
                <a:solidFill>
                  <a:srgbClr val="1A1C1C"/>
                </a:solidFill>
                <a:latin typeface="Tahoma"/>
                <a:cs typeface="Tahoma"/>
              </a:rPr>
              <a:t>; 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individuals</a:t>
            </a:r>
            <a:r>
              <a:rPr sz="2800" spc="-3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Fanconi</a:t>
            </a:r>
            <a:r>
              <a:rPr sz="2800" spc="-3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1A1C1C"/>
                </a:solidFill>
                <a:latin typeface="Tahoma"/>
                <a:cs typeface="Tahoma"/>
              </a:rPr>
              <a:t>syndrome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typically</a:t>
            </a:r>
            <a:r>
              <a:rPr sz="2800" spc="-3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1A1C1C"/>
                </a:solidFill>
                <a:latin typeface="Tahoma"/>
                <a:cs typeface="Tahoma"/>
              </a:rPr>
              <a:t>have</a:t>
            </a:r>
            <a:r>
              <a:rPr sz="2800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more</a:t>
            </a:r>
            <a:r>
              <a:rPr sz="2800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A1C1C"/>
                </a:solidFill>
                <a:latin typeface="Tahoma"/>
                <a:cs typeface="Tahoma"/>
              </a:rPr>
              <a:t>severe 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1A1C1C"/>
                </a:solidFill>
                <a:latin typeface="Tahoma"/>
                <a:cs typeface="Tahoma"/>
              </a:rPr>
              <a:t>symptoms)</a:t>
            </a:r>
            <a:endParaRPr sz="2800">
              <a:latin typeface="Tahoma"/>
              <a:cs typeface="Tahoma"/>
            </a:endParaRPr>
          </a:p>
          <a:p>
            <a:pPr marL="371475" indent="-359410">
              <a:lnSpc>
                <a:spcPct val="100000"/>
              </a:lnSpc>
              <a:spcBef>
                <a:spcPts val="640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8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3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120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1A1C1C"/>
                </a:solidFill>
                <a:latin typeface="Lucida Sans Unicode"/>
                <a:cs typeface="Lucida Sans Unicode"/>
              </a:rPr>
              <a:t>→</a:t>
            </a:r>
            <a:r>
              <a:rPr sz="2800" spc="-350" dirty="0">
                <a:solidFill>
                  <a:srgbClr val="1A1C1C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,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-5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371475" marR="612775" indent="-359410">
              <a:lnSpc>
                <a:spcPts val="3000"/>
              </a:lnSpc>
              <a:spcBef>
                <a:spcPts val="10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some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cases,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features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hypokalemia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weakness,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hyporeflexia,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paralysis,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waves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flattened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waves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ECG)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018" y="810398"/>
            <a:ext cx="1718310" cy="276225"/>
          </a:xfrm>
          <a:custGeom>
            <a:avLst/>
            <a:gdLst/>
            <a:ahLst/>
            <a:cxnLst/>
            <a:rect l="l" t="t" r="r" b="b"/>
            <a:pathLst>
              <a:path w="1718310" h="276225">
                <a:moveTo>
                  <a:pt x="1718042" y="275937"/>
                </a:moveTo>
                <a:lnTo>
                  <a:pt x="0" y="275937"/>
                </a:lnTo>
                <a:lnTo>
                  <a:pt x="0" y="0"/>
                </a:lnTo>
                <a:lnTo>
                  <a:pt x="1718042" y="0"/>
                </a:lnTo>
                <a:lnTo>
                  <a:pt x="1718042" y="2759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656" y="1210032"/>
            <a:ext cx="958215" cy="276225"/>
          </a:xfrm>
          <a:custGeom>
            <a:avLst/>
            <a:gdLst/>
            <a:ahLst/>
            <a:cxnLst/>
            <a:rect l="l" t="t" r="r" b="b"/>
            <a:pathLst>
              <a:path w="958214" h="276225">
                <a:moveTo>
                  <a:pt x="957597" y="275937"/>
                </a:moveTo>
                <a:lnTo>
                  <a:pt x="0" y="275937"/>
                </a:lnTo>
                <a:lnTo>
                  <a:pt x="0" y="0"/>
                </a:lnTo>
                <a:lnTo>
                  <a:pt x="957597" y="0"/>
                </a:lnTo>
                <a:lnTo>
                  <a:pt x="957597" y="2759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656" y="3036927"/>
            <a:ext cx="826769" cy="276225"/>
          </a:xfrm>
          <a:custGeom>
            <a:avLst/>
            <a:gdLst/>
            <a:ahLst/>
            <a:cxnLst/>
            <a:rect l="l" t="t" r="r" b="b"/>
            <a:pathLst>
              <a:path w="826769" h="276225">
                <a:moveTo>
                  <a:pt x="826162" y="275937"/>
                </a:moveTo>
                <a:lnTo>
                  <a:pt x="0" y="275937"/>
                </a:lnTo>
                <a:lnTo>
                  <a:pt x="0" y="0"/>
                </a:lnTo>
                <a:lnTo>
                  <a:pt x="826162" y="0"/>
                </a:lnTo>
                <a:lnTo>
                  <a:pt x="826162" y="2759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2097" y="4188256"/>
            <a:ext cx="8590280" cy="400050"/>
          </a:xfrm>
          <a:custGeom>
            <a:avLst/>
            <a:gdLst/>
            <a:ahLst/>
            <a:cxnLst/>
            <a:rect l="l" t="t" r="r" b="b"/>
            <a:pathLst>
              <a:path w="8590280" h="400050">
                <a:moveTo>
                  <a:pt x="8590216" y="199821"/>
                </a:moveTo>
                <a:lnTo>
                  <a:pt x="8515109" y="199821"/>
                </a:lnTo>
                <a:lnTo>
                  <a:pt x="8515109" y="0"/>
                </a:lnTo>
                <a:lnTo>
                  <a:pt x="0" y="0"/>
                </a:lnTo>
                <a:lnTo>
                  <a:pt x="0" y="199821"/>
                </a:lnTo>
                <a:lnTo>
                  <a:pt x="0" y="399630"/>
                </a:lnTo>
                <a:lnTo>
                  <a:pt x="8590216" y="399630"/>
                </a:lnTo>
                <a:lnTo>
                  <a:pt x="8590216" y="1998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5009" y="687958"/>
            <a:ext cx="9840595" cy="5253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3520" marR="7670165" indent="-122555">
              <a:lnSpc>
                <a:spcPts val="3220"/>
              </a:lnSpc>
              <a:spcBef>
                <a:spcPts val="110"/>
              </a:spcBef>
              <a:buFont typeface="Arial"/>
              <a:buChar char="•"/>
              <a:tabLst>
                <a:tab pos="451484" algn="l"/>
                <a:tab pos="452120" algn="l"/>
              </a:tabLst>
            </a:pPr>
            <a:r>
              <a:rPr sz="2550" b="1" spc="-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b="1" spc="-7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18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b="1" spc="-275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2550" b="1" spc="-16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b="1" spc="-10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b="1" spc="-18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550" b="1" spc="-6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b="1" spc="-7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114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b="1" spc="-130" dirty="0">
                <a:solidFill>
                  <a:srgbClr val="1A1C1C"/>
                </a:solidFill>
                <a:latin typeface="Tahoma"/>
                <a:cs typeface="Tahoma"/>
              </a:rPr>
              <a:t>s  </a:t>
            </a:r>
            <a:r>
              <a:rPr sz="2550" b="1" spc="-165" dirty="0">
                <a:solidFill>
                  <a:srgbClr val="1A1C1C"/>
                </a:solidFill>
                <a:latin typeface="Tahoma"/>
                <a:cs typeface="Tahoma"/>
              </a:rPr>
              <a:t>Serum</a:t>
            </a:r>
            <a:endParaRPr sz="2550">
              <a:latin typeface="Tahoma"/>
              <a:cs typeface="Tahoma"/>
            </a:endParaRPr>
          </a:p>
          <a:p>
            <a:pPr marL="965200" lvl="1" indent="-332105">
              <a:lnSpc>
                <a:spcPts val="2075"/>
              </a:lnSpc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200" b="1" spc="-105" dirty="0">
                <a:solidFill>
                  <a:srgbClr val="1A1C1C"/>
                </a:solidFill>
                <a:latin typeface="Tahoma"/>
                <a:cs typeface="Tahoma"/>
              </a:rPr>
              <a:t>Hyperchloremic</a:t>
            </a:r>
            <a:r>
              <a:rPr sz="2200" b="1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b="1" spc="-114" dirty="0">
                <a:solidFill>
                  <a:srgbClr val="1A1C1C"/>
                </a:solidFill>
                <a:latin typeface="Tahoma"/>
                <a:cs typeface="Tahoma"/>
              </a:rPr>
              <a:t>metabolic</a:t>
            </a:r>
            <a:r>
              <a:rPr sz="2200" b="1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b="1" spc="-120" dirty="0">
                <a:solidFill>
                  <a:srgbClr val="1A1C1C"/>
                </a:solidFill>
                <a:latin typeface="Tahoma"/>
                <a:cs typeface="Tahoma"/>
              </a:rPr>
              <a:t>acidosis</a:t>
            </a:r>
            <a:r>
              <a:rPr sz="2200" b="1" spc="-1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-125" dirty="0">
                <a:solidFill>
                  <a:srgbClr val="1A1C1C"/>
                </a:solidFill>
                <a:latin typeface="Tahoma"/>
                <a:cs typeface="Tahoma"/>
              </a:rPr>
              <a:t>(i.e.,</a:t>
            </a:r>
            <a:r>
              <a:rPr sz="220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A1C1C"/>
                </a:solidFill>
                <a:latin typeface="Tahoma"/>
                <a:cs typeface="Tahoma"/>
              </a:rPr>
              <a:t>normal</a:t>
            </a:r>
            <a:r>
              <a:rPr sz="220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A1C1C"/>
                </a:solidFill>
                <a:latin typeface="Tahoma"/>
                <a:cs typeface="Tahoma"/>
              </a:rPr>
              <a:t>anion</a:t>
            </a:r>
            <a:r>
              <a:rPr sz="2200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-85" dirty="0">
                <a:solidFill>
                  <a:srgbClr val="1A1C1C"/>
                </a:solidFill>
                <a:latin typeface="Tahoma"/>
                <a:cs typeface="Tahoma"/>
              </a:rPr>
              <a:t>gap)</a:t>
            </a:r>
            <a:endParaRPr sz="2200">
              <a:latin typeface="Tahoma"/>
              <a:cs typeface="Tahoma"/>
            </a:endParaRPr>
          </a:p>
          <a:p>
            <a:pPr marL="965200" lvl="1" indent="-332105">
              <a:lnSpc>
                <a:spcPts val="2400"/>
              </a:lnSpc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200" b="1" spc="-114" dirty="0">
                <a:solidFill>
                  <a:srgbClr val="1A1C1C"/>
                </a:solidFill>
                <a:latin typeface="Tahoma"/>
                <a:cs typeface="Tahoma"/>
              </a:rPr>
              <a:t>Hypokalemia</a:t>
            </a:r>
            <a:r>
              <a:rPr sz="2200" b="1" spc="-1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that</a:t>
            </a:r>
            <a:r>
              <a:rPr sz="220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A1C1C"/>
                </a:solidFill>
                <a:latin typeface="Tahoma"/>
                <a:cs typeface="Tahoma"/>
              </a:rPr>
              <a:t>worsens</a:t>
            </a:r>
            <a:r>
              <a:rPr sz="220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200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A1C1C"/>
                </a:solidFill>
                <a:latin typeface="Tahoma"/>
                <a:cs typeface="Tahoma"/>
              </a:rPr>
              <a:t>alkali</a:t>
            </a:r>
            <a:r>
              <a:rPr sz="2200" spc="-20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endParaRPr sz="2200">
              <a:latin typeface="Tahoma"/>
              <a:cs typeface="Tahoma"/>
            </a:endParaRPr>
          </a:p>
          <a:p>
            <a:pPr marL="965200" indent="-332105">
              <a:lnSpc>
                <a:spcPts val="2425"/>
              </a:lnSpc>
              <a:buFont typeface="Arial MT"/>
              <a:buChar char="•"/>
              <a:tabLst>
                <a:tab pos="965200" algn="l"/>
                <a:tab pos="965835" algn="l"/>
              </a:tabLst>
            </a:pPr>
            <a:r>
              <a:rPr sz="2200" spc="105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2200" spc="-4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2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6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20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200" spc="10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-3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20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endParaRPr sz="2200">
              <a:latin typeface="Tahoma"/>
              <a:cs typeface="Tahoma"/>
            </a:endParaRPr>
          </a:p>
          <a:p>
            <a:pPr marL="1365250" lvl="1" indent="-313690">
              <a:lnSpc>
                <a:spcPts val="2025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Hypouricemia</a:t>
            </a:r>
            <a:endParaRPr sz="1850">
              <a:latin typeface="Tahoma"/>
              <a:cs typeface="Tahoma"/>
            </a:endParaRPr>
          </a:p>
          <a:p>
            <a:pPr marL="1365250" lvl="1" indent="-313690">
              <a:lnSpc>
                <a:spcPts val="2120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Hypophosphatemia</a:t>
            </a:r>
            <a:endParaRPr sz="1850">
              <a:latin typeface="Tahoma"/>
              <a:cs typeface="Tahoma"/>
            </a:endParaRPr>
          </a:p>
          <a:p>
            <a:pPr marL="223520">
              <a:lnSpc>
                <a:spcPts val="2905"/>
              </a:lnSpc>
              <a:spcBef>
                <a:spcPts val="150"/>
              </a:spcBef>
            </a:pPr>
            <a:r>
              <a:rPr sz="2550" b="1" spc="-85" dirty="0">
                <a:solidFill>
                  <a:srgbClr val="1A1C1C"/>
                </a:solidFill>
                <a:latin typeface="Tahoma"/>
                <a:cs typeface="Tahoma"/>
              </a:rPr>
              <a:t>Urine</a:t>
            </a:r>
            <a:endParaRPr sz="2550">
              <a:latin typeface="Tahoma"/>
              <a:cs typeface="Tahoma"/>
            </a:endParaRPr>
          </a:p>
          <a:p>
            <a:pPr marL="965200" indent="-332105">
              <a:lnSpc>
                <a:spcPts val="2390"/>
              </a:lnSpc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200" b="1" spc="-20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200" b="1" spc="-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200" b="1" spc="-6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200" b="1" spc="-15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b="1" spc="-12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200" b="1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b="1" spc="-13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200" b="1" spc="-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endParaRPr sz="2200">
              <a:latin typeface="Tahoma"/>
              <a:cs typeface="Tahoma"/>
            </a:endParaRPr>
          </a:p>
          <a:p>
            <a:pPr marL="1365250" lvl="1" indent="-313690">
              <a:lnSpc>
                <a:spcPts val="2025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-50" dirty="0">
                <a:solidFill>
                  <a:srgbClr val="1A1C1C"/>
                </a:solidFill>
                <a:latin typeface="Tahoma"/>
                <a:cs typeface="Tahoma"/>
              </a:rPr>
              <a:t>If</a:t>
            </a:r>
            <a:r>
              <a:rPr sz="185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serum</a:t>
            </a:r>
            <a:r>
              <a:rPr sz="185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30" dirty="0">
                <a:solidFill>
                  <a:srgbClr val="1A1C1C"/>
                </a:solidFill>
                <a:latin typeface="Tahoma"/>
                <a:cs typeface="Tahoma"/>
              </a:rPr>
              <a:t>HCO</a:t>
            </a:r>
            <a:r>
              <a:rPr sz="1650" spc="195" baseline="-15151" dirty="0">
                <a:solidFill>
                  <a:srgbClr val="1A1C1C"/>
                </a:solidFill>
                <a:latin typeface="Tahoma"/>
                <a:cs typeface="Tahoma"/>
              </a:rPr>
              <a:t>3</a:t>
            </a:r>
            <a:r>
              <a:rPr sz="1650" spc="195" baseline="32828" dirty="0">
                <a:solidFill>
                  <a:srgbClr val="1A1C1C"/>
                </a:solidFill>
                <a:latin typeface="Tahoma"/>
                <a:cs typeface="Tahoma"/>
              </a:rPr>
              <a:t>-</a:t>
            </a:r>
            <a:r>
              <a:rPr sz="1650" spc="120" baseline="32828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185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A1C1C"/>
                </a:solidFill>
                <a:latin typeface="Tahoma"/>
                <a:cs typeface="Tahoma"/>
              </a:rPr>
              <a:t>higher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A1C1C"/>
                </a:solidFill>
                <a:latin typeface="Tahoma"/>
                <a:cs typeface="Tahoma"/>
              </a:rPr>
              <a:t>than</a:t>
            </a:r>
            <a:r>
              <a:rPr sz="1850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its</a:t>
            </a:r>
            <a:r>
              <a:rPr sz="1850" spc="-2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reabsorption</a:t>
            </a:r>
            <a:r>
              <a:rPr sz="1850" spc="-1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threshold:</a:t>
            </a:r>
            <a:r>
              <a:rPr sz="185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1A1C1C"/>
                </a:solidFill>
                <a:latin typeface="Tahoma"/>
                <a:cs typeface="Tahoma"/>
              </a:rPr>
              <a:t>pH</a:t>
            </a:r>
            <a:r>
              <a:rPr sz="185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≥</a:t>
            </a:r>
            <a:r>
              <a:rPr sz="1850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1A1C1C"/>
                </a:solidFill>
                <a:latin typeface="Tahoma"/>
                <a:cs typeface="Tahoma"/>
              </a:rPr>
              <a:t>5.5</a:t>
            </a:r>
            <a:endParaRPr sz="1850">
              <a:latin typeface="Tahoma"/>
              <a:cs typeface="Tahoma"/>
            </a:endParaRPr>
          </a:p>
          <a:p>
            <a:pPr marL="1365250" lvl="1" indent="-313690">
              <a:lnSpc>
                <a:spcPts val="2025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-13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1850" spc="30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1850" spc="-3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7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1850" spc="-4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40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1850" spc="15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1850" spc="31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1650" spc="89" baseline="-15151" dirty="0">
                <a:solidFill>
                  <a:srgbClr val="1A1C1C"/>
                </a:solidFill>
                <a:latin typeface="Tahoma"/>
                <a:cs typeface="Tahoma"/>
              </a:rPr>
              <a:t>3</a:t>
            </a:r>
            <a:r>
              <a:rPr sz="1650" spc="-22" baseline="32828" dirty="0">
                <a:solidFill>
                  <a:srgbClr val="1A1C1C"/>
                </a:solidFill>
                <a:latin typeface="Tahoma"/>
                <a:cs typeface="Tahoma"/>
              </a:rPr>
              <a:t>-</a:t>
            </a:r>
            <a:r>
              <a:rPr sz="1650" spc="104" baseline="32828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185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1850" spc="-2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6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1850" spc="-190" dirty="0">
                <a:solidFill>
                  <a:srgbClr val="1A1C1C"/>
                </a:solidFill>
                <a:latin typeface="Tahoma"/>
                <a:cs typeface="Tahoma"/>
              </a:rPr>
              <a:t>: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1850" spc="14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&lt;</a:t>
            </a:r>
            <a:r>
              <a:rPr sz="185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r>
              <a:rPr sz="1850" spc="-175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r>
              <a:rPr sz="1850" spc="60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endParaRPr sz="1850">
              <a:latin typeface="Tahoma"/>
              <a:cs typeface="Tahoma"/>
            </a:endParaRPr>
          </a:p>
          <a:p>
            <a:pPr marL="1136650" marR="55880">
              <a:lnSpc>
                <a:spcPct val="70900"/>
              </a:lnSpc>
              <a:spcBef>
                <a:spcPts val="550"/>
              </a:spcBef>
            </a:pP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Bicarbonate</a:t>
            </a:r>
            <a:r>
              <a:rPr sz="185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infusion</a:t>
            </a:r>
            <a:r>
              <a:rPr sz="185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1A1C1C"/>
                </a:solidFill>
                <a:latin typeface="Tahoma"/>
                <a:cs typeface="Tahoma"/>
              </a:rPr>
              <a:t>test:</a:t>
            </a:r>
            <a:r>
              <a:rPr sz="1850" spc="-2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Urine</a:t>
            </a:r>
            <a:r>
              <a:rPr sz="185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1A1C1C"/>
                </a:solidFill>
                <a:latin typeface="Tahoma"/>
                <a:cs typeface="Tahoma"/>
              </a:rPr>
              <a:t>pH</a:t>
            </a:r>
            <a:r>
              <a:rPr sz="1850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rises</a:t>
            </a:r>
            <a:r>
              <a:rPr sz="1850" spc="-1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1A1C1C"/>
                </a:solidFill>
                <a:latin typeface="Tahoma"/>
                <a:cs typeface="Tahoma"/>
              </a:rPr>
              <a:t>to</a:t>
            </a:r>
            <a:r>
              <a:rPr sz="18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18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level</a:t>
            </a:r>
            <a:r>
              <a:rPr sz="1850" spc="-1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A1C1C"/>
                </a:solidFill>
                <a:latin typeface="Tahoma"/>
                <a:cs typeface="Tahoma"/>
              </a:rPr>
              <a:t>higher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A1C1C"/>
                </a:solidFill>
                <a:latin typeface="Tahoma"/>
                <a:cs typeface="Tahoma"/>
              </a:rPr>
              <a:t>than</a:t>
            </a:r>
            <a:r>
              <a:rPr sz="1850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1A1C1C"/>
                </a:solidFill>
                <a:latin typeface="Tahoma"/>
                <a:cs typeface="Tahoma"/>
              </a:rPr>
              <a:t>7.5</a:t>
            </a:r>
            <a:r>
              <a:rPr sz="1850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1A1C1C"/>
                </a:solidFill>
                <a:latin typeface="Tahoma"/>
                <a:cs typeface="Tahoma"/>
              </a:rPr>
              <a:t>and</a:t>
            </a:r>
            <a:r>
              <a:rPr sz="1850" spc="-1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the</a:t>
            </a:r>
            <a:r>
              <a:rPr sz="185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fractional </a:t>
            </a: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excretion</a:t>
            </a:r>
            <a:r>
              <a:rPr sz="1850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185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bicarbonate</a:t>
            </a:r>
            <a:r>
              <a:rPr sz="1850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1850" spc="-1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&gt;</a:t>
            </a:r>
            <a:r>
              <a:rPr sz="1850" spc="-1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80" dirty="0">
                <a:solidFill>
                  <a:srgbClr val="1A1C1C"/>
                </a:solidFill>
                <a:latin typeface="Tahoma"/>
                <a:cs typeface="Tahoma"/>
              </a:rPr>
              <a:t>15%</a:t>
            </a:r>
            <a:r>
              <a:rPr sz="185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following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administration</a:t>
            </a:r>
            <a:r>
              <a:rPr sz="1850" spc="-2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185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IV</a:t>
            </a:r>
            <a:r>
              <a:rPr sz="185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A1C1C"/>
                </a:solidFill>
                <a:latin typeface="Tahoma"/>
                <a:cs typeface="Tahoma"/>
              </a:rPr>
              <a:t>sodium</a:t>
            </a:r>
            <a:r>
              <a:rPr sz="1850" spc="-1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bicarbonate</a:t>
            </a:r>
            <a:r>
              <a:rPr sz="1850" spc="-1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70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endParaRPr sz="1850">
              <a:latin typeface="Tahoma"/>
              <a:cs typeface="Tahoma"/>
            </a:endParaRPr>
          </a:p>
          <a:p>
            <a:pPr marL="1365250" lvl="1" indent="-313690">
              <a:lnSpc>
                <a:spcPts val="1900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15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-80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1850" spc="-3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1850" spc="6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v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1850" spc="-2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1850" spc="7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ne</a:t>
            </a:r>
            <a:r>
              <a:rPr sz="18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1850" spc="-2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80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1850" spc="-3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endParaRPr sz="1850">
              <a:latin typeface="Tahoma"/>
              <a:cs typeface="Tahoma"/>
            </a:endParaRPr>
          </a:p>
          <a:p>
            <a:pPr marL="965200" indent="-332105">
              <a:lnSpc>
                <a:spcPts val="2420"/>
              </a:lnSpc>
              <a:buFont typeface="Arial MT"/>
              <a:buChar char="•"/>
              <a:tabLst>
                <a:tab pos="965200" algn="l"/>
                <a:tab pos="965835" algn="l"/>
              </a:tabLst>
            </a:pPr>
            <a:r>
              <a:rPr sz="2200" spc="105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2200" spc="-4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2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6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20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200" spc="10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-3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20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endParaRPr sz="2200">
              <a:latin typeface="Tahoma"/>
              <a:cs typeface="Tahoma"/>
            </a:endParaRPr>
          </a:p>
          <a:p>
            <a:pPr marL="1365250" lvl="1" indent="-313690">
              <a:lnSpc>
                <a:spcPts val="2025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Aminoaciduria</a:t>
            </a:r>
            <a:endParaRPr sz="1850">
              <a:latin typeface="Tahoma"/>
              <a:cs typeface="Tahoma"/>
            </a:endParaRPr>
          </a:p>
          <a:p>
            <a:pPr marL="1365250" lvl="1" indent="-313690">
              <a:lnSpc>
                <a:spcPts val="2025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Glucosuria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despite</a:t>
            </a:r>
            <a:r>
              <a:rPr sz="18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normal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1A1C1C"/>
                </a:solidFill>
                <a:latin typeface="Tahoma"/>
                <a:cs typeface="Tahoma"/>
              </a:rPr>
              <a:t>or</a:t>
            </a:r>
            <a:r>
              <a:rPr sz="1850" spc="-2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35" dirty="0">
                <a:solidFill>
                  <a:srgbClr val="1A1C1C"/>
                </a:solidFill>
                <a:latin typeface="Tahoma"/>
                <a:cs typeface="Tahoma"/>
              </a:rPr>
              <a:t>low</a:t>
            </a:r>
            <a:r>
              <a:rPr sz="1850" spc="-1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serum</a:t>
            </a:r>
            <a:r>
              <a:rPr sz="1850" spc="-1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A1C1C"/>
                </a:solidFill>
                <a:latin typeface="Tahoma"/>
                <a:cs typeface="Tahoma"/>
              </a:rPr>
              <a:t>glucose</a:t>
            </a:r>
            <a:endParaRPr sz="1850">
              <a:latin typeface="Tahoma"/>
              <a:cs typeface="Tahoma"/>
            </a:endParaRPr>
          </a:p>
          <a:p>
            <a:pPr marL="1365250" lvl="1" indent="-313690">
              <a:lnSpc>
                <a:spcPts val="2120"/>
              </a:lnSpc>
              <a:buFont typeface="Arial MT"/>
              <a:buChar char="•"/>
              <a:tabLst>
                <a:tab pos="1365250" algn="l"/>
                <a:tab pos="1365885" algn="l"/>
              </a:tabLst>
            </a:pP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Phosphaturia</a:t>
            </a:r>
            <a:endParaRPr sz="18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082" y="1718389"/>
            <a:ext cx="9831070" cy="33559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85"/>
              </a:spcBef>
            </a:pPr>
            <a:r>
              <a:rPr sz="2800" b="1" spc="-180" dirty="0">
                <a:solidFill>
                  <a:srgbClr val="1A1C1C"/>
                </a:solidFill>
                <a:latin typeface="Tahoma"/>
                <a:cs typeface="Tahoma"/>
              </a:rPr>
              <a:t>Treatment</a:t>
            </a:r>
            <a:endParaRPr sz="2800">
              <a:latin typeface="Tahoma"/>
              <a:cs typeface="Tahoma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Alkali</a:t>
            </a:r>
            <a:r>
              <a:rPr sz="2800" spc="-4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r>
              <a:rPr sz="2800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orally</a:t>
            </a:r>
            <a:r>
              <a:rPr sz="2800" spc="-3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administered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A1C1C"/>
                </a:solidFill>
                <a:latin typeface="Tahoma"/>
                <a:cs typeface="Tahoma"/>
              </a:rPr>
              <a:t>potassium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1A1C1C"/>
                </a:solidFill>
                <a:latin typeface="Tahoma"/>
                <a:cs typeface="Tahoma"/>
              </a:rPr>
              <a:t>citrate</a:t>
            </a:r>
            <a:endParaRPr sz="2800">
              <a:latin typeface="Tahoma"/>
              <a:cs typeface="Tahoma"/>
            </a:endParaRPr>
          </a:p>
          <a:p>
            <a:pPr marL="143510" marR="28575">
              <a:lnSpc>
                <a:spcPts val="3000"/>
              </a:lnSpc>
              <a:spcBef>
                <a:spcPts val="1085"/>
              </a:spcBef>
            </a:pPr>
            <a:r>
              <a:rPr sz="2800" spc="-65" dirty="0">
                <a:solidFill>
                  <a:srgbClr val="1A1C1C"/>
                </a:solidFill>
                <a:latin typeface="Tahoma"/>
                <a:cs typeface="Tahoma"/>
              </a:rPr>
              <a:t>**Potassium</a:t>
            </a:r>
            <a:r>
              <a:rPr sz="2800" spc="-409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1A1C1C"/>
                </a:solidFill>
                <a:latin typeface="Tahoma"/>
                <a:cs typeface="Tahoma"/>
              </a:rPr>
              <a:t>citrate</a:t>
            </a:r>
            <a:r>
              <a:rPr sz="2800" spc="-3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3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required</a:t>
            </a:r>
            <a:r>
              <a:rPr sz="2800" spc="-3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A1C1C"/>
                </a:solidFill>
                <a:latin typeface="Tahoma"/>
                <a:cs typeface="Tahoma"/>
              </a:rPr>
              <a:t>to</a:t>
            </a:r>
            <a:r>
              <a:rPr sz="280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1A1C1C"/>
                </a:solidFill>
                <a:latin typeface="Tahoma"/>
                <a:cs typeface="Tahoma"/>
              </a:rPr>
              <a:t>correct</a:t>
            </a:r>
            <a:r>
              <a:rPr sz="2800" spc="-3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the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hypokalemia</a:t>
            </a:r>
            <a:r>
              <a:rPr sz="2800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that </a:t>
            </a:r>
            <a:r>
              <a:rPr sz="2800" spc="-8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cc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-3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w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3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-3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50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2800" spc="-3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800" spc="70" dirty="0">
                <a:solidFill>
                  <a:srgbClr val="1A1C1C"/>
                </a:solidFill>
                <a:latin typeface="Tahoma"/>
                <a:cs typeface="Tahoma"/>
              </a:rPr>
              <a:t>k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li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-4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-150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371475" indent="-35941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Thiazide</a:t>
            </a:r>
            <a:r>
              <a:rPr sz="2800" spc="-3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diuretics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A1C1C"/>
                </a:solidFill>
                <a:latin typeface="Tahoma"/>
                <a:cs typeface="Tahoma"/>
              </a:rPr>
              <a:t>if</a:t>
            </a:r>
            <a:r>
              <a:rPr sz="2800" spc="-3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1A1C1C"/>
                </a:solidFill>
                <a:latin typeface="Tahoma"/>
                <a:cs typeface="Tahoma"/>
              </a:rPr>
              <a:t>alkali</a:t>
            </a:r>
            <a:r>
              <a:rPr sz="2800" spc="-3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r>
              <a:rPr sz="280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1A1C1C"/>
                </a:solidFill>
                <a:latin typeface="Tahoma"/>
                <a:cs typeface="Tahoma"/>
              </a:rPr>
              <a:t>is</a:t>
            </a:r>
            <a:r>
              <a:rPr sz="280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1A1C1C"/>
                </a:solidFill>
                <a:latin typeface="Tahoma"/>
                <a:cs typeface="Tahoma"/>
              </a:rPr>
              <a:t>not</a:t>
            </a:r>
            <a:r>
              <a:rPr sz="2800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tolerated</a:t>
            </a:r>
            <a:r>
              <a:rPr sz="2800" spc="-43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A1C1C"/>
                </a:solidFill>
                <a:latin typeface="Tahoma"/>
                <a:cs typeface="Tahoma"/>
              </a:rPr>
              <a:t>or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effective</a:t>
            </a:r>
            <a:endParaRPr sz="2800">
              <a:latin typeface="Tahoma"/>
              <a:cs typeface="Tahoma"/>
            </a:endParaRPr>
          </a:p>
          <a:p>
            <a:pPr marL="143510" marR="722630">
              <a:lnSpc>
                <a:spcPts val="3000"/>
              </a:lnSpc>
              <a:spcBef>
                <a:spcPts val="1085"/>
              </a:spcBef>
            </a:pPr>
            <a:r>
              <a:rPr sz="2800" spc="-70" dirty="0">
                <a:solidFill>
                  <a:srgbClr val="1A1C1C"/>
                </a:solidFill>
                <a:latin typeface="Tahoma"/>
                <a:cs typeface="Tahoma"/>
              </a:rPr>
              <a:t>**Thiazide</a:t>
            </a:r>
            <a:r>
              <a:rPr sz="2800" spc="-4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A1C1C"/>
                </a:solidFill>
                <a:latin typeface="Tahoma"/>
                <a:cs typeface="Tahoma"/>
              </a:rPr>
              <a:t>diuretics</a:t>
            </a:r>
            <a:r>
              <a:rPr sz="2800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A1C1C"/>
                </a:solidFill>
                <a:latin typeface="Tahoma"/>
                <a:cs typeface="Tahoma"/>
              </a:rPr>
              <a:t>cause</a:t>
            </a:r>
            <a:r>
              <a:rPr sz="2800" spc="-3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A1C1C"/>
                </a:solidFill>
                <a:latin typeface="Tahoma"/>
                <a:cs typeface="Tahoma"/>
              </a:rPr>
              <a:t>volume</a:t>
            </a:r>
            <a:r>
              <a:rPr sz="2800" spc="-3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1A1C1C"/>
                </a:solidFill>
                <a:latin typeface="Tahoma"/>
                <a:cs typeface="Tahoma"/>
              </a:rPr>
              <a:t>depletion</a:t>
            </a:r>
            <a:r>
              <a:rPr sz="280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1A1C1C"/>
                </a:solidFill>
                <a:latin typeface="Tahoma"/>
                <a:cs typeface="Tahoma"/>
              </a:rPr>
              <a:t>and</a:t>
            </a:r>
            <a:r>
              <a:rPr sz="2800" spc="-3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enhanced </a:t>
            </a:r>
            <a:r>
              <a:rPr sz="2800" spc="-8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b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b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-4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800" spc="-6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800" spc="15" dirty="0">
                <a:solidFill>
                  <a:srgbClr val="1A1C1C"/>
                </a:solidFill>
                <a:latin typeface="Tahoma"/>
                <a:cs typeface="Tahoma"/>
              </a:rPr>
              <a:t>b</a:t>
            </a:r>
            <a:r>
              <a:rPr sz="2800" spc="-4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800" spc="10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80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8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800" spc="-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800" spc="-254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898650" y="431801"/>
            <a:ext cx="7848600" cy="794657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Mechanisms of regulation of pH :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886691" y="1715985"/>
            <a:ext cx="10259724" cy="3877985"/>
          </a:xfrm>
        </p:spPr>
        <p:txBody>
          <a:bodyPr/>
          <a:lstStyle/>
          <a:p>
            <a:pPr algn="l" rtl="0"/>
            <a:r>
              <a:rPr lang="en-US" altLang="en-US" b="1" dirty="0">
                <a:solidFill>
                  <a:srgbClr val="FF0000"/>
                </a:solidFill>
              </a:rPr>
              <a:t>-First </a:t>
            </a:r>
            <a:r>
              <a:rPr lang="en-US" altLang="en-US" b="1" dirty="0">
                <a:solidFill>
                  <a:schemeClr val="tx1"/>
                </a:solidFill>
              </a:rPr>
              <a:t>line of </a:t>
            </a:r>
            <a:r>
              <a:rPr lang="en-US" altLang="en-US" b="1" dirty="0" err="1">
                <a:solidFill>
                  <a:schemeClr val="tx1"/>
                </a:solidFill>
              </a:rPr>
              <a:t>defence</a:t>
            </a:r>
            <a:r>
              <a:rPr lang="en-US" altLang="en-US" b="1" dirty="0">
                <a:solidFill>
                  <a:schemeClr val="tx1"/>
                </a:solidFill>
              </a:rPr>
              <a:t>:  </a:t>
            </a:r>
            <a:r>
              <a:rPr lang="en-US" altLang="en-US" b="1" dirty="0">
                <a:solidFill>
                  <a:srgbClr val="CC0000"/>
                </a:solidFill>
              </a:rPr>
              <a:t>Buffers 							                             </a:t>
            </a:r>
            <a:r>
              <a:rPr lang="en-US" altLang="en-US" b="1" dirty="0">
                <a:solidFill>
                  <a:srgbClr val="000099"/>
                </a:solidFill>
              </a:rPr>
              <a:t>(instantaneous)</a:t>
            </a:r>
          </a:p>
          <a:p>
            <a:pPr algn="l" rtl="0"/>
            <a:endParaRPr lang="en-US" altLang="en-US" b="1" dirty="0">
              <a:solidFill>
                <a:srgbClr val="CC0000"/>
              </a:solidFill>
            </a:endParaRPr>
          </a:p>
          <a:p>
            <a:pPr algn="l" rtl="0"/>
            <a:r>
              <a:rPr lang="en-US" altLang="en-US" b="1" dirty="0">
                <a:solidFill>
                  <a:srgbClr val="FF0000"/>
                </a:solidFill>
              </a:rPr>
              <a:t>-Second</a:t>
            </a:r>
            <a:r>
              <a:rPr lang="en-US" altLang="en-US" b="1" dirty="0">
                <a:solidFill>
                  <a:srgbClr val="CC00FF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line of </a:t>
            </a:r>
            <a:r>
              <a:rPr lang="en-US" altLang="en-US" b="1" dirty="0" err="1">
                <a:solidFill>
                  <a:schemeClr val="tx1"/>
                </a:solidFill>
              </a:rPr>
              <a:t>defence</a:t>
            </a:r>
            <a:r>
              <a:rPr lang="en-US" altLang="en-US" b="1" dirty="0">
                <a:solidFill>
                  <a:schemeClr val="tx1"/>
                </a:solidFill>
              </a:rPr>
              <a:t>: </a:t>
            </a:r>
            <a:r>
              <a:rPr lang="en-US" altLang="en-US" b="1" dirty="0">
                <a:solidFill>
                  <a:srgbClr val="CC0000"/>
                </a:solidFill>
              </a:rPr>
              <a:t>Respiratory regulation 				                                 </a:t>
            </a:r>
            <a:r>
              <a:rPr lang="en-US" altLang="en-US" b="1" dirty="0">
                <a:solidFill>
                  <a:srgbClr val="000099"/>
                </a:solidFill>
              </a:rPr>
              <a:t>(6-24hr)</a:t>
            </a:r>
          </a:p>
          <a:p>
            <a:pPr algn="l" rtl="0"/>
            <a:endParaRPr lang="en-US" altLang="en-US" b="1" dirty="0"/>
          </a:p>
          <a:p>
            <a:pPr algn="l" rtl="0"/>
            <a:r>
              <a:rPr lang="en-US" altLang="en-US" b="1" dirty="0">
                <a:solidFill>
                  <a:srgbClr val="FF0000"/>
                </a:solidFill>
              </a:rPr>
              <a:t>-Third</a:t>
            </a:r>
            <a:r>
              <a:rPr lang="en-US" altLang="en-US" b="1" dirty="0">
                <a:solidFill>
                  <a:srgbClr val="CC00FF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line of </a:t>
            </a:r>
            <a:r>
              <a:rPr lang="en-US" altLang="en-US" b="1" dirty="0" err="1">
                <a:solidFill>
                  <a:schemeClr val="tx1"/>
                </a:solidFill>
              </a:rPr>
              <a:t>defence</a:t>
            </a:r>
            <a:r>
              <a:rPr lang="en-US" altLang="en-US" b="1" dirty="0">
                <a:solidFill>
                  <a:schemeClr val="tx1"/>
                </a:solidFill>
              </a:rPr>
              <a:t>: </a:t>
            </a:r>
            <a:r>
              <a:rPr lang="en-US" altLang="en-US" b="1" dirty="0">
                <a:solidFill>
                  <a:srgbClr val="CC0000"/>
                </a:solidFill>
              </a:rPr>
              <a:t>Renal regulation  					                                 </a:t>
            </a:r>
            <a:r>
              <a:rPr lang="en-US" altLang="en-US" b="1" dirty="0">
                <a:solidFill>
                  <a:srgbClr val="000099"/>
                </a:solidFill>
              </a:rPr>
              <a:t>(24h-5days)</a:t>
            </a:r>
            <a:endParaRPr lang="en-US" altLang="en-US" b="1" dirty="0">
              <a:solidFill>
                <a:srgbClr val="CC0000"/>
              </a:solidFill>
            </a:endParaRPr>
          </a:p>
          <a:p>
            <a:pPr algn="l" rtl="0">
              <a:buFont typeface="Arial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Renal regulation is supplemented by: Liver</a:t>
            </a:r>
          </a:p>
        </p:txBody>
      </p:sp>
    </p:spTree>
    <p:extLst>
      <p:ext uri="{BB962C8B-B14F-4D97-AF65-F5344CB8AC3E}">
        <p14:creationId xmlns:p14="http://schemas.microsoft.com/office/powerpoint/2010/main" val="1799430139"/>
      </p:ext>
    </p:extLst>
  </p:cSld>
  <p:clrMapOvr>
    <a:masterClrMapping/>
  </p:clrMapOvr>
  <p:transition advTm="656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656" y="727110"/>
            <a:ext cx="2441575" cy="600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sz="4400" b="1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400" b="1" spc="-3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4400" b="1" spc="-5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400" b="1" spc="-5" dirty="0">
                <a:solidFill>
                  <a:srgbClr val="000000"/>
                </a:solidFill>
                <a:latin typeface="Calibri"/>
                <a:cs typeface="Calibri"/>
              </a:rPr>
              <a:t>tinosis: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7018" y="1869375"/>
            <a:ext cx="1492885" cy="314325"/>
          </a:xfrm>
          <a:custGeom>
            <a:avLst/>
            <a:gdLst/>
            <a:ahLst/>
            <a:cxnLst/>
            <a:rect l="l" t="t" r="r" b="b"/>
            <a:pathLst>
              <a:path w="1492885" h="314325">
                <a:moveTo>
                  <a:pt x="1492725" y="313997"/>
                </a:moveTo>
                <a:lnTo>
                  <a:pt x="0" y="313997"/>
                </a:lnTo>
                <a:lnTo>
                  <a:pt x="0" y="0"/>
                </a:lnTo>
                <a:lnTo>
                  <a:pt x="1492725" y="0"/>
                </a:lnTo>
                <a:lnTo>
                  <a:pt x="1492725" y="31399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008" y="2621076"/>
            <a:ext cx="1784350" cy="314325"/>
          </a:xfrm>
          <a:custGeom>
            <a:avLst/>
            <a:gdLst/>
            <a:ahLst/>
            <a:cxnLst/>
            <a:rect l="l" t="t" r="r" b="b"/>
            <a:pathLst>
              <a:path w="1784350" h="314325">
                <a:moveTo>
                  <a:pt x="1783765" y="0"/>
                </a:moveTo>
                <a:lnTo>
                  <a:pt x="1699272" y="0"/>
                </a:lnTo>
                <a:lnTo>
                  <a:pt x="0" y="0"/>
                </a:lnTo>
                <a:lnTo>
                  <a:pt x="0" y="313994"/>
                </a:lnTo>
                <a:lnTo>
                  <a:pt x="1699272" y="313994"/>
                </a:lnTo>
                <a:lnTo>
                  <a:pt x="1783765" y="313994"/>
                </a:lnTo>
                <a:lnTo>
                  <a:pt x="178376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7018" y="3058760"/>
            <a:ext cx="2459990" cy="314325"/>
          </a:xfrm>
          <a:custGeom>
            <a:avLst/>
            <a:gdLst/>
            <a:ahLst/>
            <a:cxnLst/>
            <a:rect l="l" t="t" r="r" b="b"/>
            <a:pathLst>
              <a:path w="2459990" h="314325">
                <a:moveTo>
                  <a:pt x="2459711" y="313997"/>
                </a:moveTo>
                <a:lnTo>
                  <a:pt x="0" y="313997"/>
                </a:lnTo>
                <a:lnTo>
                  <a:pt x="0" y="0"/>
                </a:lnTo>
                <a:lnTo>
                  <a:pt x="2459711" y="0"/>
                </a:lnTo>
                <a:lnTo>
                  <a:pt x="2459711" y="31399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09" y="1784995"/>
            <a:ext cx="10364470" cy="396430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62585" marR="2200275" indent="-350520">
              <a:lnSpc>
                <a:spcPts val="2470"/>
              </a:lnSpc>
              <a:spcBef>
                <a:spcPts val="71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550" b="1" spc="-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b="1" spc="-13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b="1" spc="-180" dirty="0">
                <a:solidFill>
                  <a:srgbClr val="1A1C1C"/>
                </a:solidFill>
                <a:latin typeface="Tahoma"/>
                <a:cs typeface="Tahoma"/>
              </a:rPr>
              <a:t>ﬁ</a:t>
            </a:r>
            <a:r>
              <a:rPr sz="2550" b="1" spc="-16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b="1" spc="-7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6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b="1" spc="-7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10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b="1" spc="-10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spc="-250" dirty="0">
                <a:solidFill>
                  <a:srgbClr val="1A1C1C"/>
                </a:solidFill>
                <a:latin typeface="Tahoma"/>
                <a:cs typeface="Tahoma"/>
              </a:rPr>
              <a:t>:</a:t>
            </a:r>
            <a:r>
              <a:rPr sz="2550" spc="-3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nh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3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spc="-3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-95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3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3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550" spc="5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3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12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7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2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60" dirty="0">
                <a:solidFill>
                  <a:srgbClr val="1A1C1C"/>
                </a:solidFill>
                <a:latin typeface="Tahoma"/>
                <a:cs typeface="Tahoma"/>
              </a:rPr>
              <a:t>z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3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1A1C1C"/>
                </a:solidFill>
                <a:latin typeface="Tahoma"/>
                <a:cs typeface="Tahoma"/>
              </a:rPr>
              <a:t>b</a:t>
            </a:r>
            <a:r>
              <a:rPr sz="2550" spc="40" dirty="0">
                <a:solidFill>
                  <a:srgbClr val="1A1C1C"/>
                </a:solidFill>
                <a:latin typeface="Tahoma"/>
                <a:cs typeface="Tahoma"/>
              </a:rPr>
              <a:t>y  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3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550" spc="-3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spc="50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-3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5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spc="7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-95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endParaRPr sz="2550">
              <a:latin typeface="Tahoma"/>
              <a:cs typeface="Tahoma"/>
            </a:endParaRPr>
          </a:p>
          <a:p>
            <a:pPr marL="362585" indent="-3505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550" b="1" spc="-42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165" dirty="0">
                <a:solidFill>
                  <a:srgbClr val="1A1C1C"/>
                </a:solidFill>
                <a:latin typeface="Tahoma"/>
                <a:cs typeface="Tahoma"/>
              </a:rPr>
              <a:t>nh</a:t>
            </a:r>
            <a:r>
              <a:rPr sz="2550" b="1" spc="-13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b="1" spc="-5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b="1" spc="-7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b="1" spc="-6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b="1" spc="-18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b="1" spc="-16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550" b="1" spc="-114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b="1" spc="-9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-250" dirty="0">
                <a:solidFill>
                  <a:srgbClr val="1A1C1C"/>
                </a:solidFill>
                <a:latin typeface="Tahoma"/>
                <a:cs typeface="Tahoma"/>
              </a:rPr>
              <a:t>:</a:t>
            </a:r>
            <a:r>
              <a:rPr sz="2550" spc="-2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550" spc="11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550" spc="5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550" spc="5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550" spc="-3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550" spc="-3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550" spc="114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2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550" spc="-20" dirty="0">
                <a:solidFill>
                  <a:srgbClr val="1A1C1C"/>
                </a:solidFill>
                <a:latin typeface="Tahoma"/>
                <a:cs typeface="Tahoma"/>
              </a:rPr>
              <a:t>ss</a:t>
            </a:r>
            <a:r>
              <a:rPr sz="2550" spc="75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550" spc="15" dirty="0">
                <a:solidFill>
                  <a:srgbClr val="1A1C1C"/>
                </a:solidFill>
                <a:latin typeface="Tahoma"/>
                <a:cs typeface="Tahoma"/>
              </a:rPr>
              <a:t>v</a:t>
            </a:r>
            <a:r>
              <a:rPr sz="255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endParaRPr sz="2550">
              <a:latin typeface="Tahoma"/>
              <a:cs typeface="Tahoma"/>
            </a:endParaRPr>
          </a:p>
          <a:p>
            <a:pPr marL="362585" indent="-350520">
              <a:lnSpc>
                <a:spcPts val="3015"/>
              </a:lnSpc>
              <a:spcBef>
                <a:spcPts val="385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550" b="1" spc="-130" dirty="0">
                <a:solidFill>
                  <a:srgbClr val="1A1C1C"/>
                </a:solidFill>
                <a:latin typeface="Tahoma"/>
                <a:cs typeface="Tahoma"/>
              </a:rPr>
              <a:t>Pathophysiology</a:t>
            </a:r>
            <a:endParaRPr sz="2550">
              <a:latin typeface="Tahoma"/>
              <a:cs typeface="Tahoma"/>
            </a:endParaRPr>
          </a:p>
          <a:p>
            <a:pPr marL="876300" marR="1628139" lvl="1" indent="-332105">
              <a:lnSpc>
                <a:spcPts val="2170"/>
              </a:lnSpc>
              <a:spcBef>
                <a:spcPts val="420"/>
              </a:spcBef>
              <a:buFont typeface="Arial MT"/>
              <a:buChar char="•"/>
              <a:tabLst>
                <a:tab pos="876300" algn="l"/>
                <a:tab pos="876935" algn="l"/>
              </a:tabLst>
            </a:pPr>
            <a:r>
              <a:rPr sz="2200" spc="40" dirty="0">
                <a:solidFill>
                  <a:srgbClr val="1A1C1C"/>
                </a:solidFill>
                <a:latin typeface="Tahoma"/>
                <a:cs typeface="Tahoma"/>
              </a:rPr>
              <a:t>Defective</a:t>
            </a:r>
            <a:r>
              <a:rPr sz="2200" spc="-2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transport</a:t>
            </a:r>
            <a:r>
              <a:rPr sz="2200" spc="-3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220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A1C1C"/>
                </a:solidFill>
                <a:latin typeface="Tahoma"/>
                <a:cs typeface="Tahoma"/>
              </a:rPr>
              <a:t>cystine</a:t>
            </a:r>
            <a:r>
              <a:rPr sz="22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A1C1C"/>
                </a:solidFill>
                <a:latin typeface="Tahoma"/>
                <a:cs typeface="Tahoma"/>
              </a:rPr>
              <a:t>out</a:t>
            </a:r>
            <a:r>
              <a:rPr sz="220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22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lysosomes</a:t>
            </a:r>
            <a:r>
              <a:rPr sz="22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1A1C1C"/>
                </a:solidFill>
                <a:latin typeface="Lucida Sans Unicode"/>
                <a:cs typeface="Lucida Sans Unicode"/>
              </a:rPr>
              <a:t>→</a:t>
            </a:r>
            <a:r>
              <a:rPr sz="2200" spc="-270" dirty="0">
                <a:solidFill>
                  <a:srgbClr val="1A1C1C"/>
                </a:solidFill>
                <a:latin typeface="Lucida Sans Unicode"/>
                <a:cs typeface="Lucida Sans Unicode"/>
              </a:rPr>
              <a:t> 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Accumulation </a:t>
            </a:r>
            <a:r>
              <a:rPr sz="2200" spc="-6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45" dirty="0">
                <a:solidFill>
                  <a:srgbClr val="1A1C1C"/>
                </a:solidFill>
                <a:latin typeface="Tahoma"/>
                <a:cs typeface="Tahoma"/>
              </a:rPr>
              <a:t>f</a:t>
            </a:r>
            <a:r>
              <a:rPr sz="220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20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200" spc="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200" spc="6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20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A1C1C"/>
                </a:solidFill>
                <a:latin typeface="Tahoma"/>
                <a:cs typeface="Tahoma"/>
              </a:rPr>
              <a:t>wi</a:t>
            </a:r>
            <a:r>
              <a:rPr sz="2200" spc="8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200" spc="6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2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200" spc="-26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20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-2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2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200" spc="-3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2200" spc="-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200" spc="-2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endParaRPr sz="2200">
              <a:latin typeface="Tahoma"/>
              <a:cs typeface="Tahoma"/>
            </a:endParaRPr>
          </a:p>
          <a:p>
            <a:pPr marL="1276350" marR="5080" lvl="2" indent="-313055">
              <a:lnSpc>
                <a:spcPct val="77600"/>
              </a:lnSpc>
              <a:spcBef>
                <a:spcPts val="540"/>
              </a:spcBef>
              <a:buFont typeface="Arial MT"/>
              <a:buChar char="•"/>
              <a:tabLst>
                <a:tab pos="1276350" algn="l"/>
                <a:tab pos="1276985" algn="l"/>
              </a:tabLst>
            </a:pP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Formation</a:t>
            </a:r>
            <a:r>
              <a:rPr sz="1850" spc="-2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cystine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crystals</a:t>
            </a:r>
            <a:r>
              <a:rPr sz="185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1A1C1C"/>
                </a:solidFill>
                <a:latin typeface="Tahoma"/>
                <a:cs typeface="Tahoma"/>
              </a:rPr>
              <a:t>and</a:t>
            </a:r>
            <a:r>
              <a:rPr sz="1850" spc="-1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cellular</a:t>
            </a:r>
            <a:r>
              <a:rPr sz="1850" spc="-2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A1C1C"/>
                </a:solidFill>
                <a:latin typeface="Tahoma"/>
                <a:cs typeface="Tahoma"/>
              </a:rPr>
              <a:t>dysfunction</a:t>
            </a:r>
            <a:r>
              <a:rPr sz="1850" spc="-1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1A1C1C"/>
                </a:solidFill>
                <a:latin typeface="Tahoma"/>
                <a:cs typeface="Tahoma"/>
              </a:rPr>
              <a:t>(particularly,</a:t>
            </a:r>
            <a:r>
              <a:rPr sz="185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1A1C1C"/>
                </a:solidFill>
                <a:latin typeface="Tahoma"/>
                <a:cs typeface="Tahoma"/>
              </a:rPr>
              <a:t>renal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proximal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tubular </a:t>
            </a:r>
            <a:r>
              <a:rPr sz="1850" spc="-5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1A1C1C"/>
                </a:solidFill>
                <a:latin typeface="Tahoma"/>
                <a:cs typeface="Tahoma"/>
              </a:rPr>
              <a:t>cells)</a:t>
            </a:r>
            <a:endParaRPr sz="1850">
              <a:latin typeface="Tahoma"/>
              <a:cs typeface="Tahoma"/>
            </a:endParaRPr>
          </a:p>
          <a:p>
            <a:pPr marL="1321435" marR="434340" indent="-358775">
              <a:lnSpc>
                <a:spcPct val="77600"/>
              </a:lnSpc>
              <a:spcBef>
                <a:spcPts val="600"/>
              </a:spcBef>
              <a:buFont typeface="Arial"/>
              <a:buChar char="•"/>
              <a:tabLst>
                <a:tab pos="1276350" algn="l"/>
                <a:tab pos="1276985" algn="l"/>
              </a:tabLst>
            </a:pPr>
            <a:r>
              <a:rPr sz="1850" b="1" spc="-105" dirty="0">
                <a:solidFill>
                  <a:srgbClr val="1A1C1C"/>
                </a:solidFill>
                <a:latin typeface="Tahoma"/>
                <a:cs typeface="Tahoma"/>
              </a:rPr>
              <a:t>Fanconi</a:t>
            </a:r>
            <a:r>
              <a:rPr sz="1850" b="1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b="1" spc="-120" dirty="0">
                <a:solidFill>
                  <a:srgbClr val="1A1C1C"/>
                </a:solidFill>
                <a:latin typeface="Tahoma"/>
                <a:cs typeface="Tahoma"/>
              </a:rPr>
              <a:t>syndrome</a:t>
            </a:r>
            <a:r>
              <a:rPr sz="1850" spc="-120" dirty="0">
                <a:solidFill>
                  <a:srgbClr val="1A1C1C"/>
                </a:solidFill>
                <a:latin typeface="Tahoma"/>
                <a:cs typeface="Tahoma"/>
              </a:rPr>
              <a:t>:</a:t>
            </a:r>
            <a:r>
              <a:rPr sz="1850" spc="-2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185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0" dirty="0">
                <a:solidFill>
                  <a:srgbClr val="1A1C1C"/>
                </a:solidFill>
                <a:latin typeface="Tahoma"/>
                <a:cs typeface="Tahoma"/>
              </a:rPr>
              <a:t>tubular</a:t>
            </a:r>
            <a:r>
              <a:rPr sz="185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disorder</a:t>
            </a:r>
            <a:r>
              <a:rPr sz="1850" spc="-2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35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1850" spc="-2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increased</a:t>
            </a:r>
            <a:r>
              <a:rPr sz="1850" spc="-1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1A1C1C"/>
                </a:solidFill>
                <a:latin typeface="Tahoma"/>
                <a:cs typeface="Tahoma"/>
              </a:rPr>
              <a:t>excretion</a:t>
            </a:r>
            <a:r>
              <a:rPr sz="1850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185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1A1C1C"/>
                </a:solidFill>
                <a:latin typeface="Tahoma"/>
                <a:cs typeface="Tahoma"/>
              </a:rPr>
              <a:t>sodium,</a:t>
            </a:r>
            <a:r>
              <a:rPr sz="1850" spc="-21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1A1C1C"/>
                </a:solidFill>
                <a:latin typeface="Tahoma"/>
                <a:cs typeface="Tahoma"/>
              </a:rPr>
              <a:t>potassium, </a:t>
            </a:r>
            <a:r>
              <a:rPr sz="1850" spc="-5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1A1C1C"/>
                </a:solidFill>
                <a:latin typeface="Tahoma"/>
                <a:cs typeface="Tahoma"/>
              </a:rPr>
              <a:t>phosphate,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bicarbonate,</a:t>
            </a:r>
            <a:r>
              <a:rPr sz="1850" spc="-2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0" dirty="0">
                <a:solidFill>
                  <a:srgbClr val="1A1C1C"/>
                </a:solidFill>
                <a:latin typeface="Tahoma"/>
                <a:cs typeface="Tahoma"/>
              </a:rPr>
              <a:t>glucose,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1A1C1C"/>
                </a:solidFill>
                <a:latin typeface="Tahoma"/>
                <a:cs typeface="Tahoma"/>
              </a:rPr>
              <a:t>amino</a:t>
            </a:r>
            <a:r>
              <a:rPr sz="1850" spc="-1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0" dirty="0">
                <a:solidFill>
                  <a:srgbClr val="1A1C1C"/>
                </a:solidFill>
                <a:latin typeface="Tahoma"/>
                <a:cs typeface="Tahoma"/>
              </a:rPr>
              <a:t>acids,</a:t>
            </a:r>
            <a:r>
              <a:rPr sz="1850" spc="-2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uric</a:t>
            </a:r>
            <a:r>
              <a:rPr sz="1850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30" dirty="0">
                <a:solidFill>
                  <a:srgbClr val="1A1C1C"/>
                </a:solidFill>
                <a:latin typeface="Tahoma"/>
                <a:cs typeface="Tahoma"/>
              </a:rPr>
              <a:t>acid,</a:t>
            </a:r>
            <a:r>
              <a:rPr sz="1850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1A1C1C"/>
                </a:solidFill>
                <a:latin typeface="Tahoma"/>
                <a:cs typeface="Tahoma"/>
              </a:rPr>
              <a:t>and</a:t>
            </a:r>
            <a:r>
              <a:rPr sz="1850" spc="-2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1A1C1C"/>
                </a:solidFill>
                <a:latin typeface="Tahoma"/>
                <a:cs typeface="Tahoma"/>
              </a:rPr>
              <a:t>water</a:t>
            </a:r>
            <a:endParaRPr sz="1850">
              <a:latin typeface="Tahoma"/>
              <a:cs typeface="Tahoma"/>
            </a:endParaRPr>
          </a:p>
          <a:p>
            <a:pPr marL="591185" marR="168275">
              <a:lnSpc>
                <a:spcPct val="79500"/>
              </a:lnSpc>
              <a:spcBef>
                <a:spcPts val="555"/>
              </a:spcBef>
            </a:pPr>
            <a:r>
              <a:rPr sz="2750" b="1" spc="-210" dirty="0">
                <a:solidFill>
                  <a:srgbClr val="1A1C1C"/>
                </a:solidFill>
                <a:latin typeface="Tahoma"/>
                <a:cs typeface="Tahoma"/>
              </a:rPr>
              <a:t>*Three</a:t>
            </a:r>
            <a:r>
              <a:rPr sz="2750" b="1" spc="-32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25" dirty="0">
                <a:solidFill>
                  <a:srgbClr val="1A1C1C"/>
                </a:solidFill>
                <a:latin typeface="Tahoma"/>
                <a:cs typeface="Tahoma"/>
              </a:rPr>
              <a:t>clinical</a:t>
            </a:r>
            <a:r>
              <a:rPr sz="2750" b="1" spc="-2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55" dirty="0">
                <a:solidFill>
                  <a:srgbClr val="1A1C1C"/>
                </a:solidFill>
                <a:latin typeface="Tahoma"/>
                <a:cs typeface="Tahoma"/>
              </a:rPr>
              <a:t>forms</a:t>
            </a:r>
            <a:r>
              <a:rPr sz="2750" b="1" spc="-3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35" dirty="0">
                <a:solidFill>
                  <a:srgbClr val="1A1C1C"/>
                </a:solidFill>
                <a:latin typeface="Tahoma"/>
                <a:cs typeface="Tahoma"/>
              </a:rPr>
              <a:t>in</a:t>
            </a:r>
            <a:r>
              <a:rPr sz="2750" b="1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10" dirty="0">
                <a:solidFill>
                  <a:srgbClr val="1A1C1C"/>
                </a:solidFill>
                <a:latin typeface="Tahoma"/>
                <a:cs typeface="Tahoma"/>
              </a:rPr>
              <a:t>order</a:t>
            </a:r>
            <a:r>
              <a:rPr sz="2750" b="1" spc="-1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05" dirty="0">
                <a:solidFill>
                  <a:srgbClr val="1A1C1C"/>
                </a:solidFill>
                <a:latin typeface="Tahoma"/>
                <a:cs typeface="Tahoma"/>
              </a:rPr>
              <a:t>of</a:t>
            </a:r>
            <a:r>
              <a:rPr sz="2750" b="1" spc="-2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50" dirty="0">
                <a:solidFill>
                  <a:srgbClr val="1A1C1C"/>
                </a:solidFill>
                <a:latin typeface="Tahoma"/>
                <a:cs typeface="Tahoma"/>
              </a:rPr>
              <a:t>severity:</a:t>
            </a:r>
            <a:r>
              <a:rPr sz="2750" b="1" spc="-3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25" dirty="0">
                <a:solidFill>
                  <a:srgbClr val="1A1C1C"/>
                </a:solidFill>
                <a:latin typeface="Tahoma"/>
                <a:cs typeface="Tahoma"/>
              </a:rPr>
              <a:t>infantile</a:t>
            </a:r>
            <a:r>
              <a:rPr sz="2750" b="1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645" dirty="0">
                <a:solidFill>
                  <a:srgbClr val="1A1C1C"/>
                </a:solidFill>
                <a:latin typeface="Tahoma"/>
                <a:cs typeface="Tahoma"/>
              </a:rPr>
              <a:t>&gt;</a:t>
            </a:r>
            <a:r>
              <a:rPr sz="2750" b="1" spc="-4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60" dirty="0">
                <a:solidFill>
                  <a:srgbClr val="1A1C1C"/>
                </a:solidFill>
                <a:latin typeface="Tahoma"/>
                <a:cs typeface="Tahoma"/>
              </a:rPr>
              <a:t>juvenile</a:t>
            </a:r>
            <a:r>
              <a:rPr sz="2750" b="1" spc="-2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645" dirty="0">
                <a:solidFill>
                  <a:srgbClr val="1A1C1C"/>
                </a:solidFill>
                <a:latin typeface="Tahoma"/>
                <a:cs typeface="Tahoma"/>
              </a:rPr>
              <a:t>&gt; </a:t>
            </a:r>
            <a:r>
              <a:rPr sz="2750" b="1" spc="-7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750" b="1" spc="-13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750" b="1" spc="-18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750" b="1" spc="-8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750" b="1" spc="-20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750" b="1" spc="-6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750" b="1" spc="-3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425" dirty="0">
                <a:solidFill>
                  <a:srgbClr val="1A1C1C"/>
                </a:solidFill>
                <a:latin typeface="Tahoma"/>
                <a:cs typeface="Tahoma"/>
              </a:rPr>
              <a:t>(</a:t>
            </a:r>
            <a:r>
              <a:rPr sz="2750" b="1" spc="-200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750" b="1" spc="-15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750" b="1" spc="-18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750" b="1" spc="-8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750" b="1" spc="-7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750" b="1" spc="-420" dirty="0">
                <a:solidFill>
                  <a:srgbClr val="1A1C1C"/>
                </a:solidFill>
                <a:latin typeface="Tahoma"/>
                <a:cs typeface="Tahoma"/>
              </a:rPr>
              <a:t>)</a:t>
            </a:r>
            <a:r>
              <a:rPr sz="2750" b="1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750" b="1" spc="-13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750" b="1" spc="-105" dirty="0">
                <a:solidFill>
                  <a:srgbClr val="1A1C1C"/>
                </a:solidFill>
                <a:latin typeface="Tahoma"/>
                <a:cs typeface="Tahoma"/>
              </a:rPr>
              <a:t>y</a:t>
            </a:r>
            <a:r>
              <a:rPr sz="2750" b="1" spc="-21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750" b="1" spc="-7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750" b="1" spc="-8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750" b="1" spc="-18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750" b="1" spc="-1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750" b="1" spc="-21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750" b="1" spc="-8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750" b="1" spc="-204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956" y="1828130"/>
            <a:ext cx="9933940" cy="5473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35"/>
              </a:spcBef>
            </a:pP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Cystinosis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classified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sz="1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forms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upon</a:t>
            </a:r>
            <a:r>
              <a:rPr sz="1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age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presentation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severity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800" b="1" spc="-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symptoms: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5288" y="2627396"/>
            <a:ext cx="9334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latin typeface="Arial"/>
                <a:cs typeface="Arial"/>
              </a:rPr>
              <a:t>▪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470" y="2659127"/>
            <a:ext cx="4025265" cy="219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500" b="1" spc="-5" dirty="0">
                <a:latin typeface="Arial"/>
                <a:cs typeface="Arial"/>
              </a:rPr>
              <a:t>Infantile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or “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Nephropathic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"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cystinosis: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95%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7831" y="2855758"/>
            <a:ext cx="3260725" cy="7962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320"/>
              </a:spcBef>
              <a:buChar char="•"/>
              <a:tabLst>
                <a:tab pos="316865" algn="l"/>
                <a:tab pos="317500" algn="l"/>
              </a:tabLst>
            </a:pPr>
            <a:r>
              <a:rPr sz="1500" spc="-5" dirty="0">
                <a:latin typeface="Arial MT"/>
                <a:cs typeface="Arial MT"/>
              </a:rPr>
              <a:t>1st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2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years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of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life</a:t>
            </a:r>
            <a:endParaRPr sz="1500"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spcBef>
                <a:spcPts val="225"/>
              </a:spcBef>
              <a:buChar char="•"/>
              <a:tabLst>
                <a:tab pos="316865" algn="l"/>
                <a:tab pos="317500" algn="l"/>
              </a:tabLst>
            </a:pPr>
            <a:r>
              <a:rPr sz="1500" spc="-5" dirty="0">
                <a:latin typeface="Arial MT"/>
                <a:cs typeface="Arial MT"/>
              </a:rPr>
              <a:t>the most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common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and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severe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form</a:t>
            </a:r>
            <a:endParaRPr sz="1500"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spcBef>
                <a:spcPts val="220"/>
              </a:spcBef>
              <a:buChar char="•"/>
              <a:tabLst>
                <a:tab pos="316865" algn="l"/>
                <a:tab pos="317500" algn="l"/>
              </a:tabLst>
            </a:pPr>
            <a:r>
              <a:rPr sz="1500" spc="-5" dirty="0">
                <a:latin typeface="Arial MT"/>
                <a:cs typeface="Arial MT"/>
              </a:rPr>
              <a:t>if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no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t/t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then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ESRD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till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first</a:t>
            </a:r>
            <a:r>
              <a:rPr sz="1500" spc="7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decade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5288" y="3655025"/>
            <a:ext cx="9334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latin typeface="Arial"/>
                <a:cs typeface="Arial"/>
              </a:rPr>
              <a:t>▪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470" y="3686755"/>
            <a:ext cx="2464435" cy="219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500" b="1" spc="-5" dirty="0">
                <a:latin typeface="Arial"/>
                <a:cs typeface="Arial"/>
              </a:rPr>
              <a:t>Late-onset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(juvenile)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: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4-5%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7831" y="3883387"/>
            <a:ext cx="2711450" cy="5397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320"/>
              </a:spcBef>
              <a:buChar char="•"/>
              <a:tabLst>
                <a:tab pos="316865" algn="l"/>
                <a:tab pos="317500" algn="l"/>
              </a:tabLst>
            </a:pPr>
            <a:r>
              <a:rPr sz="1500" spc="-5" dirty="0">
                <a:latin typeface="Arial MT"/>
                <a:cs typeface="Arial MT"/>
              </a:rPr>
              <a:t>Mild</a:t>
            </a:r>
            <a:endParaRPr sz="1500"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spcBef>
                <a:spcPts val="225"/>
              </a:spcBef>
              <a:buChar char="•"/>
              <a:tabLst>
                <a:tab pos="316865" algn="l"/>
                <a:tab pos="317500" algn="l"/>
              </a:tabLst>
            </a:pPr>
            <a:r>
              <a:rPr sz="1500" spc="-5" dirty="0">
                <a:latin typeface="Arial MT"/>
                <a:cs typeface="Arial MT"/>
              </a:rPr>
              <a:t>slower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progression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to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ESRD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5288" y="4425747"/>
            <a:ext cx="9334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latin typeface="Arial"/>
                <a:cs typeface="Arial"/>
              </a:rPr>
              <a:t>▪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2470" y="4457477"/>
            <a:ext cx="3901440" cy="219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500" b="1" spc="-5" dirty="0">
                <a:latin typeface="Arial"/>
                <a:cs typeface="Arial"/>
              </a:rPr>
              <a:t>Ocular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non-nephropathic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cystinosis:</a:t>
            </a:r>
            <a:r>
              <a:rPr sz="1500" b="1" spc="6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1%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7831" y="4682654"/>
            <a:ext cx="454279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95"/>
              </a:spcBef>
              <a:buFont typeface="Lucida Sans Unicode"/>
              <a:buChar char="▪"/>
              <a:tabLst>
                <a:tab pos="367665" algn="l"/>
                <a:tab pos="368300" algn="l"/>
              </a:tabLst>
            </a:pPr>
            <a:r>
              <a:rPr sz="1500" spc="-5" dirty="0">
                <a:latin typeface="Arial MT"/>
                <a:cs typeface="Arial MT"/>
              </a:rPr>
              <a:t>A</a:t>
            </a:r>
            <a:r>
              <a:rPr sz="1500" spc="39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benign</a:t>
            </a:r>
            <a:r>
              <a:rPr sz="1500" spc="38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adult</a:t>
            </a:r>
            <a:r>
              <a:rPr sz="1500" spc="434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form</a:t>
            </a:r>
            <a:r>
              <a:rPr sz="1500" spc="49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with</a:t>
            </a:r>
            <a:r>
              <a:rPr sz="1500" spc="4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no</a:t>
            </a:r>
            <a:r>
              <a:rPr sz="1500" spc="4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renal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involvement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656" y="1869375"/>
            <a:ext cx="2346960" cy="381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5"/>
              </a:lnSpc>
            </a:pPr>
            <a:r>
              <a:rPr sz="2800" b="1" spc="-5" dirty="0">
                <a:latin typeface="Calibri"/>
                <a:cs typeface="Calibri"/>
              </a:rPr>
              <a:t>Clinical</a:t>
            </a:r>
            <a:r>
              <a:rPr sz="2800" b="1" spc="-20" dirty="0">
                <a:latin typeface="Calibri"/>
                <a:cs typeface="Calibri"/>
              </a:rPr>
              <a:t> features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082" y="2232204"/>
            <a:ext cx="7684134" cy="310832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1475" indent="-35941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faltering</a:t>
            </a:r>
            <a:endParaRPr sz="28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15" dirty="0">
                <a:latin typeface="Calibri"/>
                <a:cs typeface="Calibri"/>
              </a:rPr>
              <a:t>Vomiting,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weakness,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dehydration</a:t>
            </a:r>
            <a:endParaRPr sz="28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10" dirty="0">
                <a:latin typeface="Calibri"/>
                <a:cs typeface="Calibri"/>
              </a:rPr>
              <a:t>Polyuria,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polydipsia</a:t>
            </a:r>
            <a:endParaRPr sz="28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15" dirty="0">
                <a:latin typeface="Calibri"/>
                <a:cs typeface="Calibri"/>
              </a:rPr>
              <a:t>Progressive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renal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failure</a:t>
            </a:r>
            <a:endParaRPr sz="28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5" dirty="0">
                <a:latin typeface="Calibri"/>
                <a:cs typeface="Calibri"/>
              </a:rPr>
              <a:t>Photophobia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(due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corneal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crystal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formation)</a:t>
            </a:r>
            <a:endParaRPr sz="28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1475" algn="l"/>
                <a:tab pos="372110" algn="l"/>
              </a:tabLst>
            </a:pPr>
            <a:r>
              <a:rPr sz="2800" spc="-5" dirty="0">
                <a:latin typeface="Calibri"/>
                <a:cs typeface="Calibri"/>
              </a:rPr>
              <a:t>Additional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organ</a:t>
            </a:r>
            <a:r>
              <a:rPr sz="2800" spc="-15" dirty="0">
                <a:latin typeface="Calibri"/>
                <a:cs typeface="Calibri"/>
              </a:rPr>
              <a:t> involvement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hepatomegaly)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656" y="1869375"/>
            <a:ext cx="1398905" cy="3143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0"/>
              </a:lnSpc>
            </a:pPr>
            <a:r>
              <a:rPr sz="2550" b="1" spc="15" dirty="0">
                <a:latin typeface="Calibri"/>
                <a:cs typeface="Calibri"/>
              </a:rPr>
              <a:t>Diagn</a:t>
            </a:r>
            <a:r>
              <a:rPr sz="2550" b="1" spc="10" dirty="0">
                <a:latin typeface="Calibri"/>
                <a:cs typeface="Calibri"/>
              </a:rPr>
              <a:t>os</a:t>
            </a:r>
            <a:r>
              <a:rPr sz="2550" b="1" spc="5" dirty="0">
                <a:latin typeface="Calibri"/>
                <a:cs typeface="Calibri"/>
              </a:rPr>
              <a:t>is</a:t>
            </a:r>
            <a:r>
              <a:rPr sz="2550" b="1" spc="10" dirty="0">
                <a:latin typeface="Calibri"/>
                <a:cs typeface="Calibri"/>
              </a:rPr>
              <a:t>: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909" y="2179300"/>
            <a:ext cx="10138410" cy="17767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10" dirty="0">
                <a:latin typeface="Calibri"/>
                <a:cs typeface="Calibri"/>
              </a:rPr>
              <a:t>Observation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6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cystine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crystals</a:t>
            </a:r>
            <a:r>
              <a:rPr sz="2550" spc="6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in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the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cornea</a:t>
            </a:r>
            <a:r>
              <a:rPr sz="2550" spc="6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during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slit-lamp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examination</a:t>
            </a:r>
            <a:endParaRPr sz="255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dirty="0">
                <a:latin typeface="Calibri"/>
                <a:cs typeface="Calibri"/>
              </a:rPr>
              <a:t>Progressive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decrease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GFR</a:t>
            </a:r>
            <a:endParaRPr sz="255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10" dirty="0">
                <a:latin typeface="Calibri"/>
                <a:cs typeface="Calibri"/>
              </a:rPr>
              <a:t>Hypokalemia,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hyponatremia,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metabolic</a:t>
            </a:r>
            <a:r>
              <a:rPr sz="2550" spc="5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acidosis</a:t>
            </a:r>
            <a:endParaRPr sz="255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15" dirty="0">
                <a:latin typeface="Calibri"/>
                <a:cs typeface="Calibri"/>
              </a:rPr>
              <a:t>Confirmed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by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elevated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cystine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content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in</a:t>
            </a:r>
            <a:r>
              <a:rPr sz="2550" spc="4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leukocytes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656" y="4057843"/>
            <a:ext cx="1417955" cy="3143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0"/>
              </a:lnSpc>
            </a:pPr>
            <a:r>
              <a:rPr sz="2550" b="1" spc="-120" dirty="0">
                <a:latin typeface="Calibri"/>
                <a:cs typeface="Calibri"/>
              </a:rPr>
              <a:t>T</a:t>
            </a:r>
            <a:r>
              <a:rPr sz="2550" b="1" spc="-20" dirty="0">
                <a:latin typeface="Calibri"/>
                <a:cs typeface="Calibri"/>
              </a:rPr>
              <a:t>r</a:t>
            </a:r>
            <a:r>
              <a:rPr sz="2550" b="1" spc="15" dirty="0">
                <a:latin typeface="Calibri"/>
                <a:cs typeface="Calibri"/>
              </a:rPr>
              <a:t>e</a:t>
            </a:r>
            <a:r>
              <a:rPr sz="2550" b="1" spc="-10" dirty="0">
                <a:latin typeface="Calibri"/>
                <a:cs typeface="Calibri"/>
              </a:rPr>
              <a:t>a</a:t>
            </a:r>
            <a:r>
              <a:rPr sz="2550" b="1" spc="20" dirty="0">
                <a:latin typeface="Calibri"/>
                <a:cs typeface="Calibri"/>
              </a:rPr>
              <a:t>tme</a:t>
            </a:r>
            <a:r>
              <a:rPr sz="2550" b="1" spc="-5" dirty="0">
                <a:latin typeface="Calibri"/>
                <a:cs typeface="Calibri"/>
              </a:rPr>
              <a:t>n</a:t>
            </a:r>
            <a:r>
              <a:rPr sz="2550" b="1" spc="10" dirty="0">
                <a:latin typeface="Calibri"/>
                <a:cs typeface="Calibri"/>
              </a:rPr>
              <a:t>t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909" y="4411157"/>
            <a:ext cx="10079990" cy="1609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62585" marR="5080" indent="-350520">
              <a:lnSpc>
                <a:spcPts val="2470"/>
              </a:lnSpc>
              <a:spcBef>
                <a:spcPts val="710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10" dirty="0">
                <a:latin typeface="Calibri"/>
                <a:cs typeface="Calibri"/>
              </a:rPr>
              <a:t>Correction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spc="10" dirty="0">
                <a:latin typeface="Calibri"/>
                <a:cs typeface="Calibri"/>
              </a:rPr>
              <a:t>metabolic </a:t>
            </a:r>
            <a:r>
              <a:rPr sz="2550" spc="15" dirty="0">
                <a:latin typeface="Calibri"/>
                <a:cs typeface="Calibri"/>
              </a:rPr>
              <a:t>abnormalities </a:t>
            </a:r>
            <a:r>
              <a:rPr sz="2550" spc="5" dirty="0">
                <a:latin typeface="Calibri"/>
                <a:cs typeface="Calibri"/>
              </a:rPr>
              <a:t>associated </a:t>
            </a:r>
            <a:r>
              <a:rPr sz="2550" spc="15" dirty="0">
                <a:latin typeface="Calibri"/>
                <a:cs typeface="Calibri"/>
              </a:rPr>
              <a:t>with </a:t>
            </a:r>
            <a:r>
              <a:rPr sz="2550" dirty="0">
                <a:latin typeface="Calibri"/>
                <a:cs typeface="Calibri"/>
              </a:rPr>
              <a:t>Fanconi </a:t>
            </a:r>
            <a:r>
              <a:rPr sz="2550" spc="5" dirty="0">
                <a:latin typeface="Calibri"/>
                <a:cs typeface="Calibri"/>
              </a:rPr>
              <a:t>syndrome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or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renal</a:t>
            </a:r>
            <a:r>
              <a:rPr sz="2550" spc="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failure</a:t>
            </a:r>
            <a:endParaRPr sz="255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10" dirty="0">
                <a:latin typeface="Calibri"/>
                <a:cs typeface="Calibri"/>
              </a:rPr>
              <a:t>Specific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therapy: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cysteamine</a:t>
            </a:r>
            <a:endParaRPr sz="255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550" spc="5" dirty="0">
                <a:latin typeface="Calibri"/>
                <a:cs typeface="Calibri"/>
              </a:rPr>
              <a:t>Renal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transplantation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98848" y="1997763"/>
            <a:ext cx="7181603" cy="2582758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algn="ctr">
              <a:lnSpc>
                <a:spcPts val="6440"/>
              </a:lnSpc>
              <a:spcBef>
                <a:spcPts val="940"/>
              </a:spcBef>
            </a:pP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6000" b="1" spc="-5" dirty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r>
              <a:rPr sz="60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sz="60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6000" b="1" spc="-5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60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6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6000" dirty="0">
                <a:latin typeface="Arial"/>
                <a:cs typeface="Arial"/>
              </a:rPr>
              <a:t/>
            </a:r>
            <a:br>
              <a:rPr lang="en-US" sz="6000" dirty="0">
                <a:latin typeface="Arial"/>
                <a:cs typeface="Arial"/>
              </a:rPr>
            </a:br>
            <a:r>
              <a:rPr lang="en-US" sz="6000" dirty="0">
                <a:latin typeface="Arial"/>
                <a:cs typeface="Arial"/>
              </a:rPr>
              <a:t/>
            </a:r>
            <a:br>
              <a:rPr lang="en-US" sz="6000" dirty="0">
                <a:latin typeface="Arial"/>
                <a:cs typeface="Arial"/>
              </a:rPr>
            </a:br>
            <a:r>
              <a:rPr lang="en-GB" sz="6000" dirty="0" err="1">
                <a:solidFill>
                  <a:schemeClr val="tx1"/>
                </a:solidFill>
                <a:latin typeface="Arial"/>
                <a:cs typeface="Arial"/>
              </a:rPr>
              <a:t>Rahaf</a:t>
            </a:r>
            <a:r>
              <a:rPr lang="en-GB" sz="6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6000" dirty="0" err="1">
                <a:solidFill>
                  <a:schemeClr val="tx1"/>
                </a:solidFill>
                <a:latin typeface="Arial"/>
                <a:cs typeface="Arial"/>
              </a:rPr>
              <a:t>Nawaiseh</a:t>
            </a:r>
            <a:endParaRPr sz="32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7B78D329-0FF1-5E35-FF54-BAFCD8EAA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960" y="2215515"/>
            <a:ext cx="8501380" cy="12134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2800" b="0" i="0">
                <a:solidFill>
                  <a:srgbClr val="134185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5170"/>
              </a:lnSpc>
              <a:spcBef>
                <a:spcPts val="755"/>
              </a:spcBef>
            </a:pPr>
            <a:r>
              <a:rPr lang="en-US" sz="4800" b="1" kern="0" spc="-60" dirty="0">
                <a:solidFill>
                  <a:srgbClr val="364148"/>
                </a:solidFill>
              </a:rPr>
              <a:t>D</a:t>
            </a:r>
            <a:r>
              <a:rPr lang="en-US" sz="4800" b="1" kern="0" spc="-150" dirty="0">
                <a:solidFill>
                  <a:srgbClr val="364148"/>
                </a:solidFill>
              </a:rPr>
              <a:t>i</a:t>
            </a:r>
            <a:r>
              <a:rPr lang="en-US" sz="4800" b="1" kern="0" spc="-375" dirty="0">
                <a:solidFill>
                  <a:srgbClr val="364148"/>
                </a:solidFill>
              </a:rPr>
              <a:t>s</a:t>
            </a:r>
            <a:r>
              <a:rPr lang="en-US" sz="4800" b="1" kern="0" spc="-145" dirty="0">
                <a:solidFill>
                  <a:srgbClr val="364148"/>
                </a:solidFill>
              </a:rPr>
              <a:t>t</a:t>
            </a:r>
            <a:r>
              <a:rPr lang="en-US" sz="4800" b="1" kern="0" spc="-365" dirty="0">
                <a:solidFill>
                  <a:srgbClr val="364148"/>
                </a:solidFill>
              </a:rPr>
              <a:t>a</a:t>
            </a:r>
            <a:r>
              <a:rPr lang="en-US" sz="4800" b="1" kern="0" spc="-150" dirty="0">
                <a:solidFill>
                  <a:srgbClr val="364148"/>
                </a:solidFill>
              </a:rPr>
              <a:t>l</a:t>
            </a:r>
            <a:r>
              <a:rPr lang="en-US" sz="4800" b="1" kern="0" spc="-565" dirty="0">
                <a:solidFill>
                  <a:srgbClr val="364148"/>
                </a:solidFill>
              </a:rPr>
              <a:t> </a:t>
            </a:r>
            <a:r>
              <a:rPr lang="en-US" sz="4800" b="1" kern="0" spc="-125" dirty="0">
                <a:solidFill>
                  <a:srgbClr val="364148"/>
                </a:solidFill>
              </a:rPr>
              <a:t>r</a:t>
            </a:r>
            <a:r>
              <a:rPr lang="en-US" sz="4800" b="1" kern="0" spc="-290" dirty="0">
                <a:solidFill>
                  <a:srgbClr val="364148"/>
                </a:solidFill>
              </a:rPr>
              <a:t>e</a:t>
            </a:r>
            <a:r>
              <a:rPr lang="en-US" sz="4800" b="1" kern="0" spc="-350" dirty="0">
                <a:solidFill>
                  <a:srgbClr val="364148"/>
                </a:solidFill>
              </a:rPr>
              <a:t>n</a:t>
            </a:r>
            <a:r>
              <a:rPr lang="en-US" sz="4800" b="1" kern="0" spc="-365" dirty="0">
                <a:solidFill>
                  <a:srgbClr val="364148"/>
                </a:solidFill>
              </a:rPr>
              <a:t>a</a:t>
            </a:r>
            <a:r>
              <a:rPr lang="en-US" sz="4800" b="1" kern="0" spc="-150" dirty="0">
                <a:solidFill>
                  <a:srgbClr val="364148"/>
                </a:solidFill>
              </a:rPr>
              <a:t>l</a:t>
            </a:r>
            <a:r>
              <a:rPr lang="en-US" sz="4800" b="1" kern="0" spc="-480" dirty="0">
                <a:solidFill>
                  <a:srgbClr val="364148"/>
                </a:solidFill>
              </a:rPr>
              <a:t> </a:t>
            </a:r>
            <a:r>
              <a:rPr lang="en-US" sz="4800" b="1" kern="0" spc="-145" dirty="0">
                <a:solidFill>
                  <a:srgbClr val="364148"/>
                </a:solidFill>
              </a:rPr>
              <a:t>t</a:t>
            </a:r>
            <a:r>
              <a:rPr lang="en-US" sz="4800" b="1" kern="0" spc="-350" dirty="0">
                <a:solidFill>
                  <a:srgbClr val="364148"/>
                </a:solidFill>
              </a:rPr>
              <a:t>u</a:t>
            </a:r>
            <a:r>
              <a:rPr lang="en-US" sz="4800" b="1" kern="0" spc="-305" dirty="0">
                <a:solidFill>
                  <a:srgbClr val="364148"/>
                </a:solidFill>
              </a:rPr>
              <a:t>b</a:t>
            </a:r>
            <a:r>
              <a:rPr lang="en-US" sz="4800" b="1" kern="0" spc="-350" dirty="0">
                <a:solidFill>
                  <a:srgbClr val="364148"/>
                </a:solidFill>
              </a:rPr>
              <a:t>u</a:t>
            </a:r>
            <a:r>
              <a:rPr lang="en-US" sz="4800" b="1" kern="0" spc="-150" dirty="0">
                <a:solidFill>
                  <a:srgbClr val="364148"/>
                </a:solidFill>
              </a:rPr>
              <a:t>l</a:t>
            </a:r>
            <a:r>
              <a:rPr lang="en-US" sz="4800" b="1" kern="0" spc="-365" dirty="0">
                <a:solidFill>
                  <a:srgbClr val="364148"/>
                </a:solidFill>
              </a:rPr>
              <a:t>a</a:t>
            </a:r>
            <a:r>
              <a:rPr lang="en-US" sz="4800" b="1" kern="0" spc="-125" dirty="0">
                <a:solidFill>
                  <a:srgbClr val="364148"/>
                </a:solidFill>
              </a:rPr>
              <a:t>r</a:t>
            </a:r>
            <a:r>
              <a:rPr lang="en-US" sz="4800" b="1" kern="0" spc="-434" dirty="0">
                <a:solidFill>
                  <a:srgbClr val="364148"/>
                </a:solidFill>
              </a:rPr>
              <a:t> </a:t>
            </a:r>
            <a:r>
              <a:rPr lang="en-US" sz="4800" b="1" kern="0" spc="-365" dirty="0">
                <a:solidFill>
                  <a:srgbClr val="364148"/>
                </a:solidFill>
              </a:rPr>
              <a:t>a</a:t>
            </a:r>
            <a:r>
              <a:rPr lang="en-US" sz="4800" b="1" kern="0" spc="-250" dirty="0">
                <a:solidFill>
                  <a:srgbClr val="364148"/>
                </a:solidFill>
              </a:rPr>
              <a:t>c</a:t>
            </a:r>
            <a:r>
              <a:rPr lang="en-US" sz="4800" b="1" kern="0" spc="-150" dirty="0">
                <a:solidFill>
                  <a:srgbClr val="364148"/>
                </a:solidFill>
              </a:rPr>
              <a:t>i</a:t>
            </a:r>
            <a:r>
              <a:rPr lang="en-US" sz="4800" b="1" kern="0" spc="-295" dirty="0">
                <a:solidFill>
                  <a:srgbClr val="364148"/>
                </a:solidFill>
              </a:rPr>
              <a:t>d</a:t>
            </a:r>
            <a:r>
              <a:rPr lang="en-US" sz="4800" b="1" kern="0" spc="-240" dirty="0">
                <a:solidFill>
                  <a:srgbClr val="364148"/>
                </a:solidFill>
              </a:rPr>
              <a:t>o</a:t>
            </a:r>
            <a:r>
              <a:rPr lang="en-US" sz="4800" b="1" kern="0" spc="-375" dirty="0">
                <a:solidFill>
                  <a:srgbClr val="364148"/>
                </a:solidFill>
              </a:rPr>
              <a:t>s</a:t>
            </a:r>
            <a:r>
              <a:rPr lang="en-US" sz="4800" b="1" kern="0" spc="-150" dirty="0">
                <a:solidFill>
                  <a:srgbClr val="364148"/>
                </a:solidFill>
              </a:rPr>
              <a:t>i</a:t>
            </a:r>
            <a:r>
              <a:rPr lang="en-US" sz="4800" b="1" kern="0" spc="-375" dirty="0">
                <a:solidFill>
                  <a:srgbClr val="364148"/>
                </a:solidFill>
              </a:rPr>
              <a:t>s</a:t>
            </a:r>
            <a:r>
              <a:rPr lang="en-US" sz="4800" b="1" kern="0" spc="-475" dirty="0">
                <a:solidFill>
                  <a:srgbClr val="364148"/>
                </a:solidFill>
              </a:rPr>
              <a:t> </a:t>
            </a:r>
            <a:r>
              <a:rPr lang="en-US" sz="4800" b="1" kern="0" spc="-750" dirty="0">
                <a:solidFill>
                  <a:srgbClr val="364148"/>
                </a:solidFill>
              </a:rPr>
              <a:t>(</a:t>
            </a:r>
            <a:r>
              <a:rPr lang="en-US" sz="4800" b="1" kern="0" spc="-145" dirty="0">
                <a:solidFill>
                  <a:srgbClr val="364148"/>
                </a:solidFill>
              </a:rPr>
              <a:t>t</a:t>
            </a:r>
            <a:r>
              <a:rPr lang="en-US" sz="4800" b="1" kern="0" spc="-210" dirty="0">
                <a:solidFill>
                  <a:srgbClr val="364148"/>
                </a:solidFill>
              </a:rPr>
              <a:t>y</a:t>
            </a:r>
            <a:r>
              <a:rPr lang="en-US" sz="4800" b="1" kern="0" spc="-310" dirty="0">
                <a:solidFill>
                  <a:srgbClr val="364148"/>
                </a:solidFill>
              </a:rPr>
              <a:t>p</a:t>
            </a:r>
            <a:r>
              <a:rPr lang="en-US" sz="4800" b="1" kern="0" spc="-195" dirty="0">
                <a:solidFill>
                  <a:srgbClr val="364148"/>
                </a:solidFill>
              </a:rPr>
              <a:t>e  </a:t>
            </a:r>
            <a:r>
              <a:rPr lang="en-US" sz="4800" b="1" kern="0" spc="-509" dirty="0">
                <a:solidFill>
                  <a:srgbClr val="364148"/>
                </a:solidFill>
              </a:rPr>
              <a:t>1)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28676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4956A61-4C2A-1725-7AEC-DE9F75E3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89"/>
            <a:ext cx="121793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A826483-6217-C66A-6A6B-C5C9767D7482}"/>
              </a:ext>
            </a:extLst>
          </p:cNvPr>
          <p:cNvGrpSpPr/>
          <p:nvPr/>
        </p:nvGrpSpPr>
        <p:grpSpPr>
          <a:xfrm>
            <a:off x="6853201" y="1302231"/>
            <a:ext cx="497880" cy="398160"/>
            <a:chOff x="6853201" y="1302231"/>
            <a:chExt cx="4978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63A007-6153-418C-73FB-28FE33D94FEF}"/>
                    </a:ext>
                  </a:extLst>
                </p14:cNvPr>
                <p14:cNvContentPartPr/>
                <p14:nvPr/>
              </p14:nvContentPartPr>
              <p14:xfrm>
                <a:off x="7133281" y="1395831"/>
                <a:ext cx="127800" cy="16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63A007-6153-418C-73FB-28FE33D94F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24281" y="1387191"/>
                  <a:ext cx="145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9179F8-F4C2-D3BC-3501-0EE4FAD034DA}"/>
                    </a:ext>
                  </a:extLst>
                </p14:cNvPr>
                <p14:cNvContentPartPr/>
                <p14:nvPr/>
              </p14:nvContentPartPr>
              <p14:xfrm>
                <a:off x="7150201" y="1553871"/>
                <a:ext cx="200880" cy="146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9179F8-F4C2-D3BC-3501-0EE4FAD034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1561" y="1545231"/>
                  <a:ext cx="218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196374-D7D3-44BC-BF0C-298C87FC8601}"/>
                    </a:ext>
                  </a:extLst>
                </p14:cNvPr>
                <p14:cNvContentPartPr/>
                <p14:nvPr/>
              </p14:nvContentPartPr>
              <p14:xfrm>
                <a:off x="7040401" y="1423191"/>
                <a:ext cx="55800" cy="25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196374-D7D3-44BC-BF0C-298C87FC86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31401" y="1414551"/>
                  <a:ext cx="73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5FC500-A304-47B3-406A-7AA6F70482F8}"/>
                    </a:ext>
                  </a:extLst>
                </p14:cNvPr>
                <p14:cNvContentPartPr/>
                <p14:nvPr/>
              </p14:nvContentPartPr>
              <p14:xfrm>
                <a:off x="6873001" y="1302231"/>
                <a:ext cx="129240" cy="37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5FC500-A304-47B3-406A-7AA6F70482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64001" y="1293591"/>
                  <a:ext cx="146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D59830-D02E-6C4C-9DB6-73D6DE6F477B}"/>
                    </a:ext>
                  </a:extLst>
                </p14:cNvPr>
                <p14:cNvContentPartPr/>
                <p14:nvPr/>
              </p14:nvContentPartPr>
              <p14:xfrm>
                <a:off x="6963001" y="1688511"/>
                <a:ext cx="252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D59830-D02E-6C4C-9DB6-73D6DE6F47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54001" y="1679511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9D4B37-997E-AB1A-943A-DBB8F0BCEB9E}"/>
                    </a:ext>
                  </a:extLst>
                </p14:cNvPr>
                <p14:cNvContentPartPr/>
                <p14:nvPr/>
              </p14:nvContentPartPr>
              <p14:xfrm>
                <a:off x="6853201" y="1467471"/>
                <a:ext cx="252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9D4B37-997E-AB1A-943A-DBB8F0BCEB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4201" y="1458831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64B0627-5759-EE62-43D6-20FBAA429600}"/>
                  </a:ext>
                </a:extLst>
              </p14:cNvPr>
              <p14:cNvContentPartPr/>
              <p14:nvPr/>
            </p14:nvContentPartPr>
            <p14:xfrm>
              <a:off x="6610921" y="2079471"/>
              <a:ext cx="237600" cy="4199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64B0627-5759-EE62-43D6-20FBAA4296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1921" y="2070471"/>
                <a:ext cx="255240" cy="421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BC4EF80-3612-AF51-FC69-FD3105C76F98}"/>
              </a:ext>
            </a:extLst>
          </p:cNvPr>
          <p:cNvGrpSpPr/>
          <p:nvPr/>
        </p:nvGrpSpPr>
        <p:grpSpPr>
          <a:xfrm>
            <a:off x="8039761" y="2243631"/>
            <a:ext cx="2129040" cy="928800"/>
            <a:chOff x="8039761" y="2243631"/>
            <a:chExt cx="2129040" cy="9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542D44-D490-7C99-D09A-6BE2F7F055BF}"/>
                    </a:ext>
                  </a:extLst>
                </p14:cNvPr>
                <p14:cNvContentPartPr/>
                <p14:nvPr/>
              </p14:nvContentPartPr>
              <p14:xfrm>
                <a:off x="8332801" y="2243631"/>
                <a:ext cx="1836000" cy="42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542D44-D490-7C99-D09A-6BE2F7F055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26681" y="2237511"/>
                  <a:ext cx="1848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C2F280-2202-3AB0-A880-45706E69C3E3}"/>
                    </a:ext>
                  </a:extLst>
                </p14:cNvPr>
                <p14:cNvContentPartPr/>
                <p14:nvPr/>
              </p14:nvContentPartPr>
              <p14:xfrm>
                <a:off x="8039761" y="2895231"/>
                <a:ext cx="255960" cy="27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C2F280-2202-3AB0-A880-45706E69C3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33641" y="2889111"/>
                  <a:ext cx="268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84488A-8038-7B29-2E9E-86BCD96AFE13}"/>
                    </a:ext>
                  </a:extLst>
                </p14:cNvPr>
                <p14:cNvContentPartPr/>
                <p14:nvPr/>
              </p14:nvContentPartPr>
              <p14:xfrm>
                <a:off x="8070001" y="2867511"/>
                <a:ext cx="264960" cy="271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84488A-8038-7B29-2E9E-86BCD96AFE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63881" y="2861391"/>
                  <a:ext cx="2772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14928C-6979-7B57-DD52-E670F12C0F56}"/>
              </a:ext>
            </a:extLst>
          </p:cNvPr>
          <p:cNvGrpSpPr/>
          <p:nvPr/>
        </p:nvGrpSpPr>
        <p:grpSpPr>
          <a:xfrm>
            <a:off x="10099681" y="2823231"/>
            <a:ext cx="399240" cy="426960"/>
            <a:chOff x="10099681" y="2823231"/>
            <a:chExt cx="3992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E41CC7-0036-CBF4-A020-F88BE4015D08}"/>
                    </a:ext>
                  </a:extLst>
                </p14:cNvPr>
                <p14:cNvContentPartPr/>
                <p14:nvPr/>
              </p14:nvContentPartPr>
              <p14:xfrm>
                <a:off x="10099681" y="2823231"/>
                <a:ext cx="375480" cy="342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E41CC7-0036-CBF4-A020-F88BE4015D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93561" y="2817111"/>
                  <a:ext cx="387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B89A7F-0E10-FB62-1A19-8FDC98614E92}"/>
                    </a:ext>
                  </a:extLst>
                </p14:cNvPr>
                <p14:cNvContentPartPr/>
                <p14:nvPr/>
              </p14:nvContentPartPr>
              <p14:xfrm>
                <a:off x="10216321" y="2856351"/>
                <a:ext cx="282600" cy="39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B89A7F-0E10-FB62-1A19-8FDC98614E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10201" y="2850231"/>
                  <a:ext cx="294840" cy="40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1FDD1B3-6E6E-1C5A-F324-EC2B067B431C}"/>
                  </a:ext>
                </a:extLst>
              </p14:cNvPr>
              <p14:cNvContentPartPr/>
              <p14:nvPr/>
            </p14:nvContentPartPr>
            <p14:xfrm>
              <a:off x="8983321" y="-329289"/>
              <a:ext cx="1440" cy="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1FDD1B3-6E6E-1C5A-F324-EC2B067B43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77201" y="-335409"/>
                <a:ext cx="1368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74085B7-C800-C162-8B73-F38A465EA3BF}"/>
              </a:ext>
            </a:extLst>
          </p:cNvPr>
          <p:cNvGrpSpPr/>
          <p:nvPr/>
        </p:nvGrpSpPr>
        <p:grpSpPr>
          <a:xfrm>
            <a:off x="7673641" y="1451271"/>
            <a:ext cx="3070800" cy="585000"/>
            <a:chOff x="7673641" y="1451271"/>
            <a:chExt cx="307080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66EDD6-6C99-8EA1-DF69-E5D1319BDB9A}"/>
                    </a:ext>
                  </a:extLst>
                </p14:cNvPr>
                <p14:cNvContentPartPr/>
                <p14:nvPr/>
              </p14:nvContentPartPr>
              <p14:xfrm>
                <a:off x="7673641" y="1742151"/>
                <a:ext cx="3070800" cy="29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66EDD6-6C99-8EA1-DF69-E5D1319BDB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67521" y="1736031"/>
                  <a:ext cx="3083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BB9FB5-90DA-8A69-58CD-5A3F18B8F476}"/>
                    </a:ext>
                  </a:extLst>
                </p14:cNvPr>
                <p14:cNvContentPartPr/>
                <p14:nvPr/>
              </p14:nvContentPartPr>
              <p14:xfrm>
                <a:off x="8818081" y="1451271"/>
                <a:ext cx="259200" cy="221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BB9FB5-90DA-8A69-58CD-5A3F18B8F4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11961" y="1445151"/>
                  <a:ext cx="271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9D8DEA-8F2A-8581-2ECA-581A9137F853}"/>
                    </a:ext>
                  </a:extLst>
                </p14:cNvPr>
                <p14:cNvContentPartPr/>
                <p14:nvPr/>
              </p14:nvContentPartPr>
              <p14:xfrm>
                <a:off x="9186721" y="1451271"/>
                <a:ext cx="165960" cy="29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9D8DEA-8F2A-8581-2ECA-581A9137F8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80601" y="1445151"/>
                  <a:ext cx="178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AE4EB5-CBD2-A7A6-5F08-62253FDA6CAA}"/>
                    </a:ext>
                  </a:extLst>
                </p14:cNvPr>
                <p14:cNvContentPartPr/>
                <p14:nvPr/>
              </p14:nvContentPartPr>
              <p14:xfrm>
                <a:off x="9494161" y="1471791"/>
                <a:ext cx="135720" cy="1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AE4EB5-CBD2-A7A6-5F08-62253FDA6C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8041" y="1465671"/>
                  <a:ext cx="1479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D8606EE-76E8-44F6-9A01-D32DC0B46F34}"/>
              </a:ext>
            </a:extLst>
          </p:cNvPr>
          <p:cNvGrpSpPr/>
          <p:nvPr/>
        </p:nvGrpSpPr>
        <p:grpSpPr>
          <a:xfrm>
            <a:off x="7973446" y="2818371"/>
            <a:ext cx="403200" cy="486360"/>
            <a:chOff x="7937521" y="2823231"/>
            <a:chExt cx="4032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1756CC-E1D6-02F6-BD7D-57E222B69F91}"/>
                    </a:ext>
                  </a:extLst>
                </p14:cNvPr>
                <p14:cNvContentPartPr/>
                <p14:nvPr/>
              </p14:nvContentPartPr>
              <p14:xfrm>
                <a:off x="8190961" y="2906391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1756CC-E1D6-02F6-BD7D-57E222B69F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4841" y="290027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20D061-95FC-00F3-2710-DD5788E86D44}"/>
                    </a:ext>
                  </a:extLst>
                </p14:cNvPr>
                <p14:cNvContentPartPr/>
                <p14:nvPr/>
              </p14:nvContentPartPr>
              <p14:xfrm>
                <a:off x="8014561" y="2845911"/>
                <a:ext cx="320040" cy="331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20D061-95FC-00F3-2710-DD5788E86D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08441" y="2839791"/>
                  <a:ext cx="332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FAB391-ABB0-4784-FAF8-86E4164FF0AA}"/>
                    </a:ext>
                  </a:extLst>
                </p14:cNvPr>
                <p14:cNvContentPartPr/>
                <p14:nvPr/>
              </p14:nvContentPartPr>
              <p14:xfrm>
                <a:off x="7964881" y="2823231"/>
                <a:ext cx="344880" cy="417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FAB391-ABB0-4784-FAF8-86E4164FF0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58761" y="2817111"/>
                  <a:ext cx="3571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0F9282-7B17-3D11-D56B-0CFA8103B8C0}"/>
                    </a:ext>
                  </a:extLst>
                </p14:cNvPr>
                <p14:cNvContentPartPr/>
                <p14:nvPr/>
              </p14:nvContentPartPr>
              <p14:xfrm>
                <a:off x="8036521" y="2906391"/>
                <a:ext cx="303480" cy="31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0F9282-7B17-3D11-D56B-0CFA8103B8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30401" y="2900271"/>
                  <a:ext cx="315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6CC772-F890-5418-D54C-79A894689B3C}"/>
                    </a:ext>
                  </a:extLst>
                </p14:cNvPr>
                <p14:cNvContentPartPr/>
                <p14:nvPr/>
              </p14:nvContentPartPr>
              <p14:xfrm>
                <a:off x="7937521" y="2867511"/>
                <a:ext cx="403200" cy="442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6CC772-F890-5418-D54C-79A894689B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31401" y="2861391"/>
                  <a:ext cx="41544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4AA541-A080-3653-72CD-67966E329350}"/>
              </a:ext>
            </a:extLst>
          </p:cNvPr>
          <p:cNvGrpSpPr/>
          <p:nvPr/>
        </p:nvGrpSpPr>
        <p:grpSpPr>
          <a:xfrm>
            <a:off x="7318221" y="5214351"/>
            <a:ext cx="985680" cy="1102320"/>
            <a:chOff x="7276921" y="5463471"/>
            <a:chExt cx="985680" cy="11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F8584E-81D2-F6DB-DBF4-7D3A2FA9D0C6}"/>
                    </a:ext>
                  </a:extLst>
                </p14:cNvPr>
                <p14:cNvContentPartPr/>
                <p14:nvPr/>
              </p14:nvContentPartPr>
              <p14:xfrm>
                <a:off x="7968841" y="5463471"/>
                <a:ext cx="293760" cy="48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F8584E-81D2-F6DB-DBF4-7D3A2FA9D0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62721" y="5457351"/>
                  <a:ext cx="306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C74419-3D2B-E751-2E9A-C489947CA849}"/>
                    </a:ext>
                  </a:extLst>
                </p14:cNvPr>
                <p14:cNvContentPartPr/>
                <p14:nvPr/>
              </p14:nvContentPartPr>
              <p14:xfrm>
                <a:off x="7899001" y="5496231"/>
                <a:ext cx="303840" cy="447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C74419-3D2B-E751-2E9A-C489947CA8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92881" y="5490111"/>
                  <a:ext cx="3160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4561FF-399F-B1DB-C661-0417175E9FD2}"/>
                    </a:ext>
                  </a:extLst>
                </p14:cNvPr>
                <p14:cNvContentPartPr/>
                <p14:nvPr/>
              </p14:nvContentPartPr>
              <p14:xfrm>
                <a:off x="7276921" y="6194271"/>
                <a:ext cx="99000" cy="79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4561FF-399F-B1DB-C661-0417175E9F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70801" y="6188151"/>
                  <a:ext cx="111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BBC2E40-91D5-92FF-A53B-2C8CA177C3C8}"/>
                    </a:ext>
                  </a:extLst>
                </p14:cNvPr>
                <p14:cNvContentPartPr/>
                <p14:nvPr/>
              </p14:nvContentPartPr>
              <p14:xfrm>
                <a:off x="7382041" y="6136311"/>
                <a:ext cx="132840" cy="429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BBC2E40-91D5-92FF-A53B-2C8CA177C3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75921" y="6130191"/>
                  <a:ext cx="145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443CCB-A867-F03A-EC71-50AF8C266E4D}"/>
                    </a:ext>
                  </a:extLst>
                </p14:cNvPr>
                <p14:cNvContentPartPr/>
                <p14:nvPr/>
              </p14:nvContentPartPr>
              <p14:xfrm>
                <a:off x="7601641" y="6069351"/>
                <a:ext cx="121680" cy="47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443CCB-A867-F03A-EC71-50AF8C266E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5521" y="6063231"/>
                  <a:ext cx="133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B5B450-B415-3DE6-BB0F-676BD0AE99E4}"/>
                    </a:ext>
                  </a:extLst>
                </p14:cNvPr>
                <p14:cNvContentPartPr/>
                <p14:nvPr/>
              </p14:nvContentPartPr>
              <p14:xfrm>
                <a:off x="7810801" y="6112911"/>
                <a:ext cx="154440" cy="39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B5B450-B415-3DE6-BB0F-676BD0AE99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04681" y="6106791"/>
                  <a:ext cx="166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5E8BF5-2F23-F85E-B8BB-3B533A9A68F4}"/>
                    </a:ext>
                  </a:extLst>
                </p14:cNvPr>
                <p14:cNvContentPartPr/>
                <p14:nvPr/>
              </p14:nvContentPartPr>
              <p14:xfrm>
                <a:off x="7893241" y="6014631"/>
                <a:ext cx="39960" cy="22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5E8BF5-2F23-F85E-B8BB-3B533A9A68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7121" y="6008511"/>
                  <a:ext cx="522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2C29B57-D0BE-8140-A0AC-82236CBA977C}"/>
              </a:ext>
            </a:extLst>
          </p:cNvPr>
          <p:cNvGrpSpPr/>
          <p:nvPr/>
        </p:nvGrpSpPr>
        <p:grpSpPr>
          <a:xfrm>
            <a:off x="7321921" y="4144071"/>
            <a:ext cx="1221480" cy="572400"/>
            <a:chOff x="7321921" y="4144071"/>
            <a:chExt cx="12214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1BB5E0-072B-C642-B2A1-BF8BBBAC70DC}"/>
                    </a:ext>
                  </a:extLst>
                </p14:cNvPr>
                <p14:cNvContentPartPr/>
                <p14:nvPr/>
              </p14:nvContentPartPr>
              <p14:xfrm>
                <a:off x="7706041" y="4201311"/>
                <a:ext cx="761040" cy="21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1BB5E0-072B-C642-B2A1-BF8BBBAC70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99921" y="4195191"/>
                  <a:ext cx="773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79AEF4-C59F-799D-A96B-62EB3E348178}"/>
                    </a:ext>
                  </a:extLst>
                </p14:cNvPr>
                <p14:cNvContentPartPr/>
                <p14:nvPr/>
              </p14:nvContentPartPr>
              <p14:xfrm>
                <a:off x="7770481" y="4144071"/>
                <a:ext cx="772920" cy="29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79AEF4-C59F-799D-A96B-62EB3E3481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64361" y="4137951"/>
                  <a:ext cx="785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98CBB6-A646-E3FF-D808-844AA9D97E9E}"/>
                    </a:ext>
                  </a:extLst>
                </p14:cNvPr>
                <p14:cNvContentPartPr/>
                <p14:nvPr/>
              </p14:nvContentPartPr>
              <p14:xfrm>
                <a:off x="7701001" y="4542951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98CBB6-A646-E3FF-D808-844AA9D97E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94881" y="453683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29308C-97C1-B3D0-2EFF-3B8216A63CBB}"/>
                    </a:ext>
                  </a:extLst>
                </p14:cNvPr>
                <p14:cNvContentPartPr/>
                <p14:nvPr/>
              </p14:nvContentPartPr>
              <p14:xfrm>
                <a:off x="7644481" y="4509831"/>
                <a:ext cx="122760" cy="2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29308C-97C1-B3D0-2EFF-3B8216A63C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38361" y="4503711"/>
                  <a:ext cx="13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B9AFBF-32E6-27FD-8100-3D7AD1C6185C}"/>
                    </a:ext>
                  </a:extLst>
                </p14:cNvPr>
                <p14:cNvContentPartPr/>
                <p14:nvPr/>
              </p14:nvContentPartPr>
              <p14:xfrm>
                <a:off x="7651681" y="4460511"/>
                <a:ext cx="43920" cy="151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B9AFBF-32E6-27FD-8100-3D7AD1C618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45561" y="4454391"/>
                  <a:ext cx="56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FF0ACE-6052-8D98-09BA-A7B116532F11}"/>
                    </a:ext>
                  </a:extLst>
                </p14:cNvPr>
                <p14:cNvContentPartPr/>
                <p14:nvPr/>
              </p14:nvContentPartPr>
              <p14:xfrm>
                <a:off x="7684081" y="4532151"/>
                <a:ext cx="943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FF0ACE-6052-8D98-09BA-A7B116532F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77961" y="4526031"/>
                  <a:ext cx="106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D657A5-9CF2-F22E-AD06-2CB263212F5F}"/>
                    </a:ext>
                  </a:extLst>
                </p14:cNvPr>
                <p14:cNvContentPartPr/>
                <p14:nvPr/>
              </p14:nvContentPartPr>
              <p14:xfrm>
                <a:off x="7479601" y="4559511"/>
                <a:ext cx="78840" cy="3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D657A5-9CF2-F22E-AD06-2CB263212F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73481" y="4553391"/>
                  <a:ext cx="91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82516C-9F07-D0C0-BA28-76873D09CC15}"/>
                    </a:ext>
                  </a:extLst>
                </p14:cNvPr>
                <p14:cNvContentPartPr/>
                <p14:nvPr/>
              </p14:nvContentPartPr>
              <p14:xfrm>
                <a:off x="7502281" y="4515231"/>
                <a:ext cx="29160" cy="159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82516C-9F07-D0C0-BA28-76873D09CC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96161" y="4509111"/>
                  <a:ext cx="41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51A8E1-414F-4270-20E0-98DC3FA15109}"/>
                    </a:ext>
                  </a:extLst>
                </p14:cNvPr>
                <p14:cNvContentPartPr/>
                <p14:nvPr/>
              </p14:nvContentPartPr>
              <p14:xfrm>
                <a:off x="7321921" y="4642671"/>
                <a:ext cx="87840" cy="2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51A8E1-414F-4270-20E0-98DC3FA151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5801" y="4636551"/>
                  <a:ext cx="100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E650EB-45F2-EE43-05CC-FBD8AC42B5D3}"/>
                    </a:ext>
                  </a:extLst>
                </p14:cNvPr>
                <p14:cNvContentPartPr/>
                <p14:nvPr/>
              </p14:nvContentPartPr>
              <p14:xfrm>
                <a:off x="7332001" y="4609551"/>
                <a:ext cx="15480" cy="10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E650EB-45F2-EE43-05CC-FBD8AC42B5D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25881" y="4603431"/>
                  <a:ext cx="27720" cy="119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BD70B404-BA5F-E4BA-E356-FEAB6C89463A}"/>
              </a:ext>
            </a:extLst>
          </p:cNvPr>
          <p:cNvSpPr/>
          <p:nvPr/>
        </p:nvSpPr>
        <p:spPr>
          <a:xfrm>
            <a:off x="0" y="195502"/>
            <a:ext cx="5496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NAGMA </a:t>
            </a:r>
          </a:p>
          <a:p>
            <a:pPr algn="ctr"/>
            <a:r>
              <a:rPr lang="en-US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Hypokalemia 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 acid in urine ---- less acidic urine PH&gt;5,3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highlight>
                <a:srgbClr val="FFFF00"/>
              </a:highligh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</a:p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Kidney stones </a:t>
            </a:r>
            <a:endParaRPr lang="en-US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highlight>
                <a:srgbClr val="FFFF00"/>
              </a:highligh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B109445-634A-FF55-1BDC-43921A5C0FBE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-5160" y="4439631"/>
            <a:ext cx="3255941" cy="2260080"/>
          </a:xfrm>
          <a:prstGeom prst="rect">
            <a:avLst/>
          </a:prstGeom>
        </p:spPr>
      </p:pic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DFF7199-7E22-66C6-7E11-836FB47D84C1}"/>
                  </a:ext>
                </a:extLst>
              </p14:cNvPr>
              <p14:cNvContentPartPr/>
              <p14:nvPr/>
            </p14:nvContentPartPr>
            <p14:xfrm>
              <a:off x="3512041" y="-158289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DFF7199-7E22-66C6-7E11-836FB47D84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03401" y="-1672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75B33AE-0EA8-7808-2882-CCB3932B10AA}"/>
                  </a:ext>
                </a:extLst>
              </p14:cNvPr>
              <p14:cNvContentPartPr/>
              <p14:nvPr/>
            </p14:nvContentPartPr>
            <p14:xfrm>
              <a:off x="848041" y="5176191"/>
              <a:ext cx="1844640" cy="2487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75B33AE-0EA8-7808-2882-CCB3932B10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9401" y="5167191"/>
                <a:ext cx="186228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04FA50D2-DB60-775E-928F-D4A06E585730}"/>
              </a:ext>
            </a:extLst>
          </p:cNvPr>
          <p:cNvSpPr/>
          <p:nvPr/>
        </p:nvSpPr>
        <p:spPr>
          <a:xfrm>
            <a:off x="2715361" y="4663011"/>
            <a:ext cx="14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Citrate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4A9BF0B-1097-0949-B2F3-35263665CD2D}"/>
              </a:ext>
            </a:extLst>
          </p:cNvPr>
          <p:cNvGrpSpPr/>
          <p:nvPr/>
        </p:nvGrpSpPr>
        <p:grpSpPr>
          <a:xfrm>
            <a:off x="3032161" y="6554631"/>
            <a:ext cx="452880" cy="204480"/>
            <a:chOff x="3032161" y="6554631"/>
            <a:chExt cx="45288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C983A7-8B2E-6CAE-F6A6-AC9FB3E11651}"/>
                    </a:ext>
                  </a:extLst>
                </p14:cNvPr>
                <p14:cNvContentPartPr/>
                <p14:nvPr/>
              </p14:nvContentPartPr>
              <p14:xfrm>
                <a:off x="3032161" y="6554631"/>
                <a:ext cx="452880" cy="18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C983A7-8B2E-6CAE-F6A6-AC9FB3E116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3521" y="6545991"/>
                  <a:ext cx="470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DE9F19-BBF0-470F-9AC7-E6EE948B08D8}"/>
                    </a:ext>
                  </a:extLst>
                </p14:cNvPr>
                <p14:cNvContentPartPr/>
                <p14:nvPr/>
              </p14:nvContentPartPr>
              <p14:xfrm>
                <a:off x="3066361" y="6758751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DE9F19-BBF0-470F-9AC7-E6EE948B08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57721" y="67497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4A33FEB-8855-7C3B-434F-7545D33BAA6D}"/>
                  </a:ext>
                </a:extLst>
              </p14:cNvPr>
              <p14:cNvContentPartPr/>
              <p14:nvPr/>
            </p14:nvContentPartPr>
            <p14:xfrm>
              <a:off x="2510161" y="5865591"/>
              <a:ext cx="32400" cy="38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4A33FEB-8855-7C3B-434F-7545D33BAA6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01521" y="5856591"/>
                <a:ext cx="5004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5FDD6DC-9007-E459-7FD6-C48F3B0A9280}"/>
              </a:ext>
            </a:extLst>
          </p:cNvPr>
          <p:cNvGrpSpPr/>
          <p:nvPr/>
        </p:nvGrpSpPr>
        <p:grpSpPr>
          <a:xfrm>
            <a:off x="236761" y="5285991"/>
            <a:ext cx="519120" cy="573840"/>
            <a:chOff x="236761" y="5285991"/>
            <a:chExt cx="5191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0B1CC0-B2F8-7FA0-ACB8-34A2D13D52F1}"/>
                    </a:ext>
                  </a:extLst>
                </p14:cNvPr>
                <p14:cNvContentPartPr/>
                <p14:nvPr/>
              </p14:nvContentPartPr>
              <p14:xfrm>
                <a:off x="296521" y="5408031"/>
                <a:ext cx="144000" cy="250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0B1CC0-B2F8-7FA0-ACB8-34A2D13D52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881" y="5399031"/>
                  <a:ext cx="16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AE2378D-A759-9BEE-8396-EDEF335AA33D}"/>
                    </a:ext>
                  </a:extLst>
                </p14:cNvPr>
                <p14:cNvContentPartPr/>
                <p14:nvPr/>
              </p14:nvContentPartPr>
              <p14:xfrm>
                <a:off x="477241" y="5529351"/>
                <a:ext cx="16668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AE2378D-A759-9BEE-8396-EDEF335AA3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8241" y="5520711"/>
                  <a:ext cx="184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FD7550-208B-931F-72CB-261F39912D50}"/>
                    </a:ext>
                  </a:extLst>
                </p14:cNvPr>
                <p14:cNvContentPartPr/>
                <p14:nvPr/>
              </p14:nvContentPartPr>
              <p14:xfrm>
                <a:off x="236761" y="5285991"/>
                <a:ext cx="519120" cy="573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FD7550-208B-931F-72CB-261F39912D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8121" y="5277351"/>
                  <a:ext cx="53676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311EF74-09D6-AAA7-2047-A68636DBDB82}"/>
              </a:ext>
            </a:extLst>
          </p:cNvPr>
          <p:cNvGrpSpPr/>
          <p:nvPr/>
        </p:nvGrpSpPr>
        <p:grpSpPr>
          <a:xfrm>
            <a:off x="3247081" y="6074391"/>
            <a:ext cx="1212120" cy="460080"/>
            <a:chOff x="3247081" y="6074391"/>
            <a:chExt cx="12121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1191B1-CB39-21F8-B4C7-3821980C095F}"/>
                    </a:ext>
                  </a:extLst>
                </p14:cNvPr>
                <p14:cNvContentPartPr/>
                <p14:nvPr/>
              </p14:nvContentPartPr>
              <p14:xfrm>
                <a:off x="3247081" y="6074391"/>
                <a:ext cx="281880" cy="36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1191B1-CB39-21F8-B4C7-3821980C09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38441" y="6065751"/>
                  <a:ext cx="2995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315E0F-96A2-05CA-A6D7-72831AFC0051}"/>
                    </a:ext>
                  </a:extLst>
                </p14:cNvPr>
                <p14:cNvContentPartPr/>
                <p14:nvPr/>
              </p14:nvContentPartPr>
              <p14:xfrm>
                <a:off x="3535081" y="6273111"/>
                <a:ext cx="171360" cy="167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315E0F-96A2-05CA-A6D7-72831AFC00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26441" y="6264111"/>
                  <a:ext cx="189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596847-07DA-E904-AFBA-C2E1CC3559F3}"/>
                    </a:ext>
                  </a:extLst>
                </p14:cNvPr>
                <p14:cNvContentPartPr/>
                <p14:nvPr/>
              </p14:nvContentPartPr>
              <p14:xfrm>
                <a:off x="3840721" y="6111831"/>
                <a:ext cx="117360" cy="34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596847-07DA-E904-AFBA-C2E1CC3559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32081" y="6103191"/>
                  <a:ext cx="135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68D5AA-BFDF-9F62-D1DB-FC99E443764E}"/>
                    </a:ext>
                  </a:extLst>
                </p14:cNvPr>
                <p14:cNvContentPartPr/>
                <p14:nvPr/>
              </p14:nvContentPartPr>
              <p14:xfrm>
                <a:off x="4066801" y="6201831"/>
                <a:ext cx="172800" cy="22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68D5AA-BFDF-9F62-D1DB-FC99E44376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57801" y="6192831"/>
                  <a:ext cx="190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087744-3D6B-5D42-544D-104D60067EA0}"/>
                    </a:ext>
                  </a:extLst>
                </p14:cNvPr>
                <p14:cNvContentPartPr/>
                <p14:nvPr/>
              </p14:nvContentPartPr>
              <p14:xfrm>
                <a:off x="4343281" y="6323511"/>
                <a:ext cx="115920" cy="21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087744-3D6B-5D42-544D-104D60067E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34281" y="6314511"/>
                  <a:ext cx="13356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E5CDFB7-7BAF-B3CD-28BF-0A265FEF7BC7}"/>
                  </a:ext>
                </a:extLst>
              </p14:cNvPr>
              <p14:cNvContentPartPr/>
              <p14:nvPr/>
            </p14:nvContentPartPr>
            <p14:xfrm>
              <a:off x="4535881" y="6130551"/>
              <a:ext cx="120960" cy="43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E5CDFB7-7BAF-B3CD-28BF-0A265FEF7BC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26881" y="6121911"/>
                <a:ext cx="138600" cy="61200"/>
              </a:xfrm>
              <a:prstGeom prst="rect">
                <a:avLst/>
              </a:prstGeom>
            </p:spPr>
          </p:pic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EB7D984F-D4B9-F1C7-9300-B19A36FB0002}"/>
              </a:ext>
            </a:extLst>
          </p:cNvPr>
          <p:cNvSpPr/>
          <p:nvPr/>
        </p:nvSpPr>
        <p:spPr>
          <a:xfrm>
            <a:off x="-62280" y="3975988"/>
            <a:ext cx="4766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Less acidic urine also facilitates the precipitation of </a:t>
            </a:r>
            <a:r>
              <a:rPr lang="en-US" sz="1400" dirty="0" err="1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kidey</a:t>
            </a:r>
            <a:r>
              <a:rPr lang="en-US" sz="1400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 stone </a:t>
            </a:r>
            <a:endParaRPr lang="en-US" sz="1400" b="0" cap="none" spc="0" dirty="0">
              <a:ln w="0"/>
              <a:solidFill>
                <a:schemeClr val="bg2">
                  <a:lumMod val="9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70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3309" y="339326"/>
            <a:ext cx="7886700" cy="430887"/>
          </a:xfrm>
        </p:spPr>
        <p:txBody>
          <a:bodyPr/>
          <a:lstStyle/>
          <a:p>
            <a:pPr algn="ctr" rtl="0"/>
            <a:r>
              <a:rPr lang="af-ZA" b="1" dirty="0">
                <a:solidFill>
                  <a:schemeClr val="tx1"/>
                </a:solidFill>
              </a:rPr>
              <a:t>PATHOGENESIS</a:t>
            </a:r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80107" y="1257509"/>
            <a:ext cx="9759673" cy="396718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distal nephron is responsible for secreting the acid generated from metabolism</a:t>
            </a:r>
            <a:r>
              <a:rPr lang="en-GB" dirty="0"/>
              <a:t>.</a:t>
            </a:r>
          </a:p>
          <a:p>
            <a:pPr algn="l" rtl="0"/>
            <a:endParaRPr lang="af-ZA" dirty="0"/>
          </a:p>
          <a:p>
            <a:pPr algn="l" rtl="0"/>
            <a:r>
              <a:rPr lang="af-ZA" dirty="0"/>
              <a:t>In distal RTA , this function is defective ( </a:t>
            </a:r>
            <a:r>
              <a:rPr lang="af-ZA" dirty="0">
                <a:solidFill>
                  <a:srgbClr val="FF0000"/>
                </a:solidFill>
                <a:highlight>
                  <a:srgbClr val="FFFF00"/>
                </a:highlight>
              </a:rPr>
              <a:t>defective proton secretion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af-ZA" dirty="0">
                <a:highlight>
                  <a:srgbClr val="FFFF00"/>
                </a:highlight>
              </a:rPr>
              <a:t>)</a:t>
            </a:r>
            <a:r>
              <a:rPr lang="en-GB" dirty="0">
                <a:highlight>
                  <a:srgbClr val="FFFF00"/>
                </a:highlight>
              </a:rPr>
              <a:t>.</a:t>
            </a:r>
            <a:endParaRPr lang="af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10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21"/>
    </mc:Choice>
    <mc:Fallback xmlns="">
      <p:transition spd="slow" advTm="2482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26" y="492497"/>
            <a:ext cx="8501380" cy="1475353"/>
          </a:xfrm>
        </p:spPr>
        <p:txBody>
          <a:bodyPr>
            <a:noAutofit/>
          </a:bodyPr>
          <a:lstStyle/>
          <a:p>
            <a:pPr algn="just" rtl="0"/>
            <a:endParaRPr lang="af-ZA" sz="2700" dirty="0"/>
          </a:p>
          <a:p>
            <a:pPr algn="just" rtl="0"/>
            <a:r>
              <a:rPr lang="af-ZA" sz="2700" dirty="0"/>
              <a:t>Distal  RTA  can  be  </a:t>
            </a:r>
            <a:r>
              <a:rPr lang="af-ZA" sz="2700" dirty="0">
                <a:solidFill>
                  <a:srgbClr val="FF0000"/>
                </a:solidFill>
                <a:highlight>
                  <a:srgbClr val="FFFF00"/>
                </a:highlight>
              </a:rPr>
              <a:t>sporadic  or  inherited.</a:t>
            </a:r>
            <a:r>
              <a:rPr lang="af-ZA" sz="2700" dirty="0">
                <a:highlight>
                  <a:srgbClr val="FFFF00"/>
                </a:highlight>
              </a:rPr>
              <a:t>  </a:t>
            </a:r>
            <a:r>
              <a:rPr lang="af-ZA" sz="2700" dirty="0"/>
              <a:t>It  can  also  occur  as  a  complication  of  inherited  or  acquired  diseases  of  the  distal  tubules. </a:t>
            </a:r>
            <a:endParaRPr lang="en-GB" sz="2700" dirty="0"/>
          </a:p>
          <a:p>
            <a:pPr algn="just" rtl="0"/>
            <a:endParaRPr lang="ar-SA" sz="2700" dirty="0"/>
          </a:p>
          <a:p>
            <a:pPr algn="just" rtl="0"/>
            <a:r>
              <a:rPr lang="af-ZA" sz="2700" dirty="0"/>
              <a:t>Primary or  secondary  causes  of  distal  RTA  can  result  in  </a:t>
            </a:r>
            <a:r>
              <a:rPr lang="af-ZA" sz="2700" dirty="0">
                <a:solidFill>
                  <a:srgbClr val="FF0000"/>
                </a:solidFill>
              </a:rPr>
              <a:t>damaged</a:t>
            </a:r>
            <a:r>
              <a:rPr lang="af-ZA" sz="2700" dirty="0"/>
              <a:t>  or  </a:t>
            </a:r>
            <a:r>
              <a:rPr lang="af-ZA" sz="2700" dirty="0">
                <a:solidFill>
                  <a:srgbClr val="FF0000"/>
                </a:solidFill>
              </a:rPr>
              <a:t>impaired</a:t>
            </a:r>
            <a:r>
              <a:rPr lang="af-ZA" sz="2700" dirty="0"/>
              <a:t> functioning  of  one  or  more  </a:t>
            </a:r>
            <a:r>
              <a:rPr lang="af-ZA" sz="2700" dirty="0">
                <a:solidFill>
                  <a:srgbClr val="FF0000"/>
                </a:solidFill>
              </a:rPr>
              <a:t>transporters  or  proteins </a:t>
            </a:r>
            <a:r>
              <a:rPr lang="af-ZA" sz="2700" dirty="0"/>
              <a:t> involved  in  the </a:t>
            </a:r>
            <a:r>
              <a:rPr lang="af-ZA" sz="2700" dirty="0">
                <a:solidFill>
                  <a:srgbClr val="FF0000"/>
                </a:solidFill>
              </a:rPr>
              <a:t>acidification</a:t>
            </a:r>
            <a:r>
              <a:rPr lang="af-ZA" sz="2700" dirty="0"/>
              <a:t>  process,  including  the  </a:t>
            </a:r>
            <a:r>
              <a:rPr lang="af-ZA" sz="2700" dirty="0">
                <a:solidFill>
                  <a:srgbClr val="FF0000"/>
                </a:solidFill>
              </a:rPr>
              <a:t>H+/ATPase</a:t>
            </a:r>
            <a:r>
              <a:rPr lang="af-ZA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700" dirty="0"/>
              <a:t>the  </a:t>
            </a:r>
            <a:r>
              <a:rPr lang="af-ZA" sz="2700" dirty="0">
                <a:solidFill>
                  <a:srgbClr val="FF0000"/>
                </a:solidFill>
              </a:rPr>
              <a:t>HCO3−/Cl−  anion exchangers</a:t>
            </a:r>
            <a:r>
              <a:rPr lang="af-ZA" sz="2700" dirty="0"/>
              <a:t>, or  the  components  of  the  aldosterone  pathway.</a:t>
            </a:r>
            <a:endParaRPr lang="en-GB" sz="2700" dirty="0"/>
          </a:p>
          <a:p>
            <a:pPr algn="just" rtl="0"/>
            <a:endParaRPr lang="af-ZA" sz="2700" dirty="0"/>
          </a:p>
          <a:p>
            <a:pPr algn="l" rtl="0"/>
            <a:r>
              <a:rPr lang="en-US" sz="2700" dirty="0"/>
              <a:t>Distal RTA can be secondary to collagen vascular diseases such as </a:t>
            </a:r>
            <a:r>
              <a:rPr lang="en-US" sz="2700" dirty="0" err="1">
                <a:solidFill>
                  <a:srgbClr val="FF0000"/>
                </a:solidFill>
              </a:rPr>
              <a:t>Sjögren</a:t>
            </a:r>
            <a:r>
              <a:rPr lang="en-US" sz="2700" dirty="0">
                <a:solidFill>
                  <a:srgbClr val="FF0000"/>
                </a:solidFill>
              </a:rPr>
              <a:t> syndrome</a:t>
            </a:r>
            <a:r>
              <a:rPr lang="en-US" sz="2700" dirty="0"/>
              <a:t> or drugs such as </a:t>
            </a:r>
            <a:r>
              <a:rPr lang="en-US" sz="2700" dirty="0" err="1">
                <a:solidFill>
                  <a:srgbClr val="FF0000"/>
                </a:solidFill>
              </a:rPr>
              <a:t>amphotericin</a:t>
            </a:r>
            <a:r>
              <a:rPr lang="en-US" sz="2700" dirty="0">
                <a:solidFill>
                  <a:srgbClr val="FF0000"/>
                </a:solidFill>
              </a:rPr>
              <a:t> B .</a:t>
            </a:r>
            <a:endParaRPr lang="ar-SA" sz="2700" dirty="0"/>
          </a:p>
          <a:p>
            <a:pPr algn="just" rtl="0"/>
            <a:endParaRPr lang="ar-JO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3CD9F-3A8D-930B-1669-38DF0D85A526}"/>
              </a:ext>
            </a:extLst>
          </p:cNvPr>
          <p:cNvSpPr txBox="1"/>
          <p:nvPr/>
        </p:nvSpPr>
        <p:spPr>
          <a:xfrm>
            <a:off x="3378927" y="200109"/>
            <a:ext cx="296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/>
              <a:t>ETIOLOGY</a:t>
            </a:r>
            <a:endParaRPr lang="en-JO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5"/>
    </mc:Choice>
    <mc:Fallback xmlns="">
      <p:transition spd="slow" advTm="3332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54966" r="40423" b="25639"/>
          <a:stretch/>
        </p:blipFill>
        <p:spPr>
          <a:xfrm>
            <a:off x="73176" y="787679"/>
            <a:ext cx="8099150" cy="5917921"/>
          </a:xfrm>
          <a:prstGeom prst="rect">
            <a:avLst/>
          </a:prstGeom>
        </p:spPr>
      </p:pic>
      <p:pic>
        <p:nvPicPr>
          <p:cNvPr id="10" name="عنصر نائب للمحتوى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0" t="8432" r="14220" b="68394"/>
          <a:stretch/>
        </p:blipFill>
        <p:spPr>
          <a:xfrm>
            <a:off x="7904702" y="952675"/>
            <a:ext cx="4092599" cy="495265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3655972" y="4239090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4E3DB4-E754-AC16-A834-043542F00E3F}"/>
                  </a:ext>
                </a:extLst>
              </p14:cNvPr>
              <p14:cNvContentPartPr/>
              <p14:nvPr/>
            </p14:nvContentPartPr>
            <p14:xfrm>
              <a:off x="7848210" y="3670555"/>
              <a:ext cx="251280" cy="269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4E3DB4-E754-AC16-A834-043542F00E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7770" y="3659755"/>
                <a:ext cx="272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A89F1C3-2627-8E52-FA71-4B84AAF6CBBA}"/>
                  </a:ext>
                </a:extLst>
              </p14:cNvPr>
              <p14:cNvContentPartPr/>
              <p14:nvPr/>
            </p14:nvContentPartPr>
            <p14:xfrm>
              <a:off x="8020297" y="3463195"/>
              <a:ext cx="1208160" cy="5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A89F1C3-2627-8E52-FA71-4B84AAF6CB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6297" y="3355555"/>
                <a:ext cx="131580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0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2"/>
    </mc:Choice>
    <mc:Fallback xmlns="">
      <p:transition spd="slow" advTm="327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192" y="420290"/>
            <a:ext cx="8501380" cy="121348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Role of </a:t>
            </a:r>
            <a:r>
              <a:rPr lang="en-US" altLang="en-US" sz="3600" b="1" dirty="0">
                <a:solidFill>
                  <a:srgbClr val="FF0000"/>
                </a:solidFill>
              </a:rPr>
              <a:t>Lungs</a:t>
            </a:r>
            <a:r>
              <a:rPr lang="en-US" altLang="en-US" sz="3600" b="1" dirty="0">
                <a:solidFill>
                  <a:schemeClr val="tx1"/>
                </a:solidFill>
              </a:rPr>
              <a:t> in acid base balance </a:t>
            </a:r>
            <a:r>
              <a:rPr lang="en-US" alt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6077" y="1633775"/>
            <a:ext cx="8501380" cy="1213485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-The lungs prevent an increase in the Pco2 in the blood by excreting the CO2 that the body produces the rapid pulmonary response (usually within 6 to 24 hours) to changes in the CO2 concentration occurs via central sensing of the Pco2 and a subsequent </a:t>
            </a:r>
            <a:r>
              <a:rPr lang="en-US" dirty="0">
                <a:solidFill>
                  <a:srgbClr val="FF0000"/>
                </a:solidFill>
              </a:rPr>
              <a:t>increase or decrease in ventilation to maintain a normal Pco2 (35-45 mm Hg). </a:t>
            </a:r>
          </a:p>
          <a:p>
            <a:pPr algn="l" rtl="0"/>
            <a:endParaRPr lang="en-US" dirty="0"/>
          </a:p>
          <a:p>
            <a:pPr algn="l" rtl="0"/>
            <a:r>
              <a:rPr lang="en-US" u="sng" dirty="0">
                <a:solidFill>
                  <a:srgbClr val="FF0000"/>
                </a:solidFill>
              </a:rPr>
              <a:t>-An increase in ventilation decreases the Pco2, and a decrease in ventilation increases the Pco2.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83" y="221303"/>
            <a:ext cx="2379518" cy="237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3"/>
    </mc:Choice>
    <mc:Fallback xmlns="">
      <p:transition spd="slow" advTm="31373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682" y="134903"/>
            <a:ext cx="8501380" cy="4308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Clinical features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6" y="755757"/>
            <a:ext cx="11158762" cy="4338757"/>
          </a:xfrm>
        </p:spPr>
        <p:txBody>
          <a:bodyPr>
            <a:noAutofit/>
          </a:bodyPr>
          <a:lstStyle/>
          <a:p>
            <a:pPr algn="ctr" rtl="0"/>
            <a:r>
              <a:rPr lang="af-ZA" dirty="0"/>
              <a:t>Because  of impaired  hydrogen  ion  excretion,  urine  pH  </a:t>
            </a:r>
            <a:r>
              <a:rPr lang="af-ZA" dirty="0">
                <a:solidFill>
                  <a:srgbClr val="FF0000"/>
                </a:solidFill>
              </a:rPr>
              <a:t>cannot</a:t>
            </a:r>
            <a:r>
              <a:rPr lang="af-ZA" dirty="0"/>
              <a:t>  </a:t>
            </a:r>
            <a:r>
              <a:rPr lang="af-ZA" dirty="0">
                <a:solidFill>
                  <a:srgbClr val="FF0000"/>
                </a:solidFill>
              </a:rPr>
              <a:t>be  reduced  to  &lt;5.5</a:t>
            </a:r>
            <a:r>
              <a:rPr lang="af-ZA" dirty="0"/>
              <a:t>, despite  the  presence  of  severe  metabolic  acidosis. </a:t>
            </a:r>
            <a:endParaRPr lang="ar-SA" dirty="0"/>
          </a:p>
          <a:p>
            <a:pPr algn="ctr" rtl="0"/>
            <a:endParaRPr lang="af-ZA" dirty="0"/>
          </a:p>
          <a:p>
            <a:pPr algn="ctr" rtl="0"/>
            <a:r>
              <a:rPr lang="af-ZA" dirty="0"/>
              <a:t>Loss  of  sodium  bicarbonate  distally,  </a:t>
            </a:r>
            <a:r>
              <a:rPr lang="en-US" dirty="0"/>
              <a:t>due</a:t>
            </a:r>
            <a:r>
              <a:rPr lang="af-ZA" dirty="0"/>
              <a:t>  to  lack  of  H+  to  bind  to  in  the  tubular  lumen  ,  results  in  increased  chloride  absorption  and  </a:t>
            </a:r>
            <a:r>
              <a:rPr lang="af-ZA" dirty="0">
                <a:solidFill>
                  <a:srgbClr val="FF0000"/>
                </a:solidFill>
              </a:rPr>
              <a:t>hyperchloremia .. So Hyperchloremic metabolic acidosis .</a:t>
            </a:r>
            <a:r>
              <a:rPr lang="af-ZA" dirty="0"/>
              <a:t> </a:t>
            </a:r>
            <a:endParaRPr lang="ar-SA" dirty="0"/>
          </a:p>
          <a:p>
            <a:pPr algn="ctr" rtl="0"/>
            <a:endParaRPr lang="af-ZA" dirty="0"/>
          </a:p>
          <a:p>
            <a:pPr algn="ctr" rtl="0"/>
            <a:r>
              <a:rPr lang="af-ZA" dirty="0"/>
              <a:t> Inability  to  secrete  H+  is  compensated  by  increased  K+  secretion distally,  leading  to  </a:t>
            </a:r>
            <a:r>
              <a:rPr lang="af-ZA" dirty="0">
                <a:solidFill>
                  <a:srgbClr val="FF0000"/>
                </a:solidFill>
              </a:rPr>
              <a:t>hypokalemia</a:t>
            </a:r>
            <a:r>
              <a:rPr lang="af-ZA" dirty="0"/>
              <a:t>. </a:t>
            </a:r>
          </a:p>
          <a:p>
            <a:pPr algn="ctr" rtl="0"/>
            <a:r>
              <a:rPr lang="en-US" dirty="0"/>
              <a:t>The hypokalemia can be severe enough to cause muscle weakness</a:t>
            </a:r>
          </a:p>
          <a:p>
            <a:pPr algn="ctr"/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7"/>
    </mc:Choice>
    <mc:Fallback xmlns="">
      <p:transition spd="slow" advTm="48187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09" y="189200"/>
            <a:ext cx="8501380" cy="4308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Clinical features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52" y="1042689"/>
            <a:ext cx="11018338" cy="5468644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400" dirty="0"/>
              <a:t>The chronic metabolic acidosis results in </a:t>
            </a:r>
            <a:r>
              <a:rPr lang="en-US" sz="2400" dirty="0">
                <a:solidFill>
                  <a:srgbClr val="FF0000"/>
                </a:solidFill>
              </a:rPr>
              <a:t>bone demineralization and </a:t>
            </a:r>
            <a:r>
              <a:rPr lang="en-US" sz="2400" dirty="0" err="1">
                <a:solidFill>
                  <a:srgbClr val="FF0000"/>
                </a:solidFill>
              </a:rPr>
              <a:t>hypercalciuria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  <a:p>
            <a:pPr algn="just" rtl="0"/>
            <a:endParaRPr lang="ar-JO" sz="2400" dirty="0">
              <a:solidFill>
                <a:srgbClr val="FF0000"/>
              </a:solidFill>
            </a:endParaRPr>
          </a:p>
          <a:p>
            <a:pPr algn="just" rtl="0"/>
            <a:r>
              <a:rPr lang="en-US" sz="2400" dirty="0"/>
              <a:t>Bone demineralization in distal RTA probably relates to dissolution of bone because the </a:t>
            </a:r>
            <a:r>
              <a:rPr lang="en-US" sz="2400" dirty="0">
                <a:solidFill>
                  <a:srgbClr val="FF0000"/>
                </a:solidFill>
              </a:rPr>
              <a:t>calcium carbonate in bone serves as a buffer against the metabolic acidosis </a:t>
            </a:r>
            <a:r>
              <a:rPr lang="en-US" sz="2400" dirty="0"/>
              <a:t>due to the hydrogen ions retained by patients with RTA so </a:t>
            </a:r>
            <a:r>
              <a:rPr lang="af-ZA" sz="2400" dirty="0">
                <a:solidFill>
                  <a:srgbClr val="00B0F0"/>
                </a:solidFill>
              </a:rPr>
              <a:t>Bone  disease</a:t>
            </a:r>
            <a:r>
              <a:rPr lang="af-ZA" sz="2400" dirty="0"/>
              <a:t>  is common</a:t>
            </a:r>
            <a:r>
              <a:rPr lang="en-US" sz="2400" dirty="0"/>
              <a:t>.</a:t>
            </a:r>
            <a:endParaRPr lang="en-GB" sz="2400" dirty="0"/>
          </a:p>
          <a:p>
            <a:pPr algn="just" rtl="0"/>
            <a:endParaRPr lang="ar-JO" sz="2400" dirty="0"/>
          </a:p>
          <a:p>
            <a:pPr algn="just" rtl="0"/>
            <a:r>
              <a:rPr lang="en-US" sz="2400" dirty="0"/>
              <a:t>Citrate is an </a:t>
            </a:r>
            <a:r>
              <a:rPr lang="en-US" sz="2400" dirty="0">
                <a:solidFill>
                  <a:srgbClr val="FF0000"/>
                </a:solidFill>
              </a:rPr>
              <a:t>important factor increasing the solubility of urinary calcium.</a:t>
            </a:r>
            <a:endParaRPr lang="en-GB" sz="2400" dirty="0">
              <a:solidFill>
                <a:srgbClr val="FF0000"/>
              </a:solidFill>
            </a:endParaRPr>
          </a:p>
          <a:p>
            <a:pPr algn="just" rtl="0"/>
            <a:endParaRPr lang="en-GB" sz="2400" dirty="0">
              <a:solidFill>
                <a:srgbClr val="FF0000"/>
              </a:solidFill>
            </a:endParaRPr>
          </a:p>
          <a:p>
            <a:pPr algn="just" rtl="0"/>
            <a:r>
              <a:rPr lang="en-US" sz="2400" dirty="0"/>
              <a:t>The increased calcium excretion along with </a:t>
            </a:r>
            <a:r>
              <a:rPr lang="en-US" sz="2400" dirty="0" err="1"/>
              <a:t>hypocitraturia</a:t>
            </a:r>
            <a:r>
              <a:rPr lang="en-US" sz="2400" dirty="0"/>
              <a:t>, the result of increased citrate absorption by the proximal tubule due to acidosis and hypokalemia, leads to </a:t>
            </a:r>
            <a:r>
              <a:rPr lang="en-US" sz="2400" dirty="0" err="1">
                <a:solidFill>
                  <a:srgbClr val="FF0000"/>
                </a:solidFill>
              </a:rPr>
              <a:t>nephrocalcinosis</a:t>
            </a:r>
            <a:r>
              <a:rPr lang="en-US" sz="2400" dirty="0"/>
              <a:t>.</a:t>
            </a:r>
            <a:endParaRPr lang="en-GB" sz="2400" dirty="0"/>
          </a:p>
          <a:p>
            <a:pPr algn="just" rtl="0"/>
            <a:endParaRPr lang="ar-JO" sz="2400" dirty="0"/>
          </a:p>
          <a:p>
            <a:pPr algn="just" rtl="0"/>
            <a:r>
              <a:rPr lang="en-US" sz="2400" dirty="0">
                <a:solidFill>
                  <a:srgbClr val="FF0000"/>
                </a:solidFill>
              </a:rPr>
              <a:t>It has long been known that acidosis decreases renal citrate excretion, whereas alkalosis increases it .</a:t>
            </a:r>
            <a:endParaRPr lang="ar-JO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54"/>
    </mc:Choice>
    <mc:Fallback xmlns="">
      <p:transition spd="slow" advTm="90154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032" y="262283"/>
            <a:ext cx="8501380" cy="1213485"/>
          </a:xfrm>
        </p:spPr>
        <p:txBody>
          <a:bodyPr>
            <a:normAutofit/>
          </a:bodyPr>
          <a:lstStyle/>
          <a:p>
            <a:pPr algn="ctr" rtl="0"/>
            <a:r>
              <a:rPr lang="af-ZA" b="1" dirty="0">
                <a:solidFill>
                  <a:schemeClr val="tx1"/>
                </a:solidFill>
              </a:rPr>
              <a:t>Clinical manifestations</a:t>
            </a:r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382" y="1693225"/>
            <a:ext cx="10267922" cy="1465641"/>
          </a:xfrm>
        </p:spPr>
        <p:txBody>
          <a:bodyPr>
            <a:normAutofit fontScale="25000" lnSpcReduction="20000"/>
          </a:bodyPr>
          <a:lstStyle/>
          <a:p>
            <a:pPr algn="ctr" rtl="0"/>
            <a:r>
              <a:rPr lang="af-ZA" dirty="0"/>
              <a:t> </a:t>
            </a:r>
            <a:r>
              <a:rPr lang="af-ZA" sz="12800" dirty="0"/>
              <a:t>Distal  RTA  shares  features  with  those  of  pRTA,  including  </a:t>
            </a:r>
            <a:r>
              <a:rPr lang="af-ZA" sz="12800" dirty="0">
                <a:solidFill>
                  <a:srgbClr val="FF0000"/>
                </a:solidFill>
              </a:rPr>
              <a:t>non–anion gap  metabolic  acidosis  and  growth  failure</a:t>
            </a:r>
            <a:r>
              <a:rPr lang="af-ZA" sz="12800" dirty="0"/>
              <a:t>;  distinguishing  features  of distal  RTA  include  </a:t>
            </a:r>
            <a:r>
              <a:rPr lang="af-ZA" sz="12800" dirty="0">
                <a:solidFill>
                  <a:srgbClr val="FF0000"/>
                </a:solidFill>
              </a:rPr>
              <a:t>nephrocalcinosis</a:t>
            </a:r>
            <a:r>
              <a:rPr lang="af-ZA" sz="12800" dirty="0"/>
              <a:t>  and  </a:t>
            </a:r>
            <a:r>
              <a:rPr lang="af-ZA" sz="12800" dirty="0">
                <a:solidFill>
                  <a:srgbClr val="FF0000"/>
                </a:solidFill>
              </a:rPr>
              <a:t>hypercalciuria</a:t>
            </a:r>
            <a:r>
              <a:rPr lang="af-ZA" sz="12800" dirty="0"/>
              <a:t>.</a:t>
            </a:r>
            <a:endParaRPr lang="en-GB" sz="12800" dirty="0"/>
          </a:p>
          <a:p>
            <a:pPr algn="ctr" rtl="0"/>
            <a:endParaRPr lang="af-ZA" sz="12800" dirty="0"/>
          </a:p>
          <a:p>
            <a:pPr algn="ctr" rtl="0">
              <a:buNone/>
            </a:pPr>
            <a:endParaRPr lang="en-US" sz="12800" dirty="0"/>
          </a:p>
          <a:p>
            <a:pPr algn="ctr" rtl="0"/>
            <a:r>
              <a:rPr lang="af-ZA" sz="12800" dirty="0"/>
              <a:t> The  </a:t>
            </a:r>
            <a:r>
              <a:rPr lang="af-ZA" sz="12800" dirty="0">
                <a:solidFill>
                  <a:srgbClr val="FF0000"/>
                </a:solidFill>
              </a:rPr>
              <a:t>phosphate </a:t>
            </a:r>
            <a:r>
              <a:rPr lang="af-ZA" sz="12800" dirty="0"/>
              <a:t> and  </a:t>
            </a:r>
            <a:r>
              <a:rPr lang="af-ZA" sz="12800" dirty="0">
                <a:solidFill>
                  <a:srgbClr val="FF0000"/>
                </a:solidFill>
              </a:rPr>
              <a:t>massive  bicarbonate</a:t>
            </a:r>
            <a:r>
              <a:rPr lang="af-ZA" sz="12800" dirty="0"/>
              <a:t>  wasting  characteristic  of  pRTA  is  generally  </a:t>
            </a:r>
            <a:r>
              <a:rPr lang="af-ZA" sz="12800" dirty="0">
                <a:solidFill>
                  <a:srgbClr val="FF0000"/>
                </a:solidFill>
              </a:rPr>
              <a:t>absent</a:t>
            </a:r>
            <a:r>
              <a:rPr lang="af-ZA" sz="12800" dirty="0"/>
              <a:t>.  </a:t>
            </a:r>
            <a:endParaRPr lang="en-GB" sz="12800" dirty="0"/>
          </a:p>
          <a:p>
            <a:pPr algn="ctr" rtl="0"/>
            <a:endParaRPr lang="ar-SA" sz="12800" dirty="0"/>
          </a:p>
          <a:p>
            <a:pPr algn="ctr" rtl="0"/>
            <a:r>
              <a:rPr lang="af-ZA" sz="12800" dirty="0">
                <a:solidFill>
                  <a:srgbClr val="FF0000"/>
                </a:solidFill>
              </a:rPr>
              <a:t> H /ATPase deficincey autosomal  recessive  form is associated  with  sensorineural  deafness</a:t>
            </a:r>
            <a:r>
              <a:rPr lang="af-ZA" sz="12800" dirty="0"/>
              <a:t>.</a:t>
            </a:r>
            <a:endParaRPr lang="ar-AE" sz="12800" dirty="0"/>
          </a:p>
        </p:txBody>
      </p:sp>
    </p:spTree>
    <p:extLst>
      <p:ext uri="{BB962C8B-B14F-4D97-AF65-F5344CB8AC3E}">
        <p14:creationId xmlns:p14="http://schemas.microsoft.com/office/powerpoint/2010/main" val="1785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9"/>
    </mc:Choice>
    <mc:Fallback xmlns="">
      <p:transition spd="slow" advTm="20499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3BE27-D3FF-A4F4-183B-9BF5D3E35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ACD1B-71BD-0EA5-56BF-2764C370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0"/>
    </mc:Choice>
    <mc:Fallback xmlns="">
      <p:transition spd="slow" advTm="304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2206" y="607924"/>
            <a:ext cx="722503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spc="-6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4800" b="1" spc="-1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4800" b="1" spc="-36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4800" b="1" spc="-540" dirty="0">
                <a:solidFill>
                  <a:srgbClr val="1A1C1C"/>
                </a:solidFill>
                <a:latin typeface="Tahoma"/>
                <a:cs typeface="Tahoma"/>
              </a:rPr>
              <a:t>g</a:t>
            </a:r>
            <a:r>
              <a:rPr sz="4800" b="1" spc="-35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4800" b="1" spc="-240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4800" b="1" spc="-37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4800" b="1" spc="-14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4800" b="1" spc="-1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4800" b="1" spc="-250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4800" b="1" spc="-375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4800" b="1" spc="-4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4800" b="1" spc="-36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4800" b="1" spc="-35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4800" b="1" spc="-29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4800" b="1" spc="-48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4800" b="1" spc="-14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4800" b="1" spc="-12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4800" b="1" spc="-29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4800" b="1" spc="-36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4800" b="1" spc="-14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4800" b="1" spc="-540" dirty="0">
                <a:solidFill>
                  <a:srgbClr val="1A1C1C"/>
                </a:solidFill>
                <a:latin typeface="Tahoma"/>
                <a:cs typeface="Tahoma"/>
              </a:rPr>
              <a:t>m</a:t>
            </a:r>
            <a:r>
              <a:rPr sz="4800" b="1" spc="-29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4800" b="1" spc="-35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4800" b="1" spc="-14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206" y="1970928"/>
            <a:ext cx="9689794" cy="4053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2295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1A1C1C"/>
                </a:solidFill>
                <a:latin typeface="Tahoma"/>
                <a:cs typeface="Tahoma"/>
              </a:rPr>
              <a:t>Serum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ts val="1880"/>
              </a:lnSpc>
            </a:pPr>
            <a:r>
              <a:rPr sz="2000" b="1" u="heavy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Hyperchloremic</a:t>
            </a:r>
            <a:r>
              <a:rPr sz="2000" b="1" u="heavy" spc="-25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metabolic</a:t>
            </a:r>
            <a:r>
              <a:rPr sz="2000" b="1" u="heavy" spc="-1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acidosis</a:t>
            </a:r>
            <a:r>
              <a:rPr sz="2000" b="1" spc="-6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(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normal</a:t>
            </a:r>
            <a:r>
              <a:rPr sz="2000" u="heavy" spc="-2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anion</a:t>
            </a:r>
            <a:r>
              <a:rPr sz="2000" u="heavy" spc="-1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gap</a:t>
            </a:r>
            <a:r>
              <a:rPr sz="2000" spc="-20" dirty="0">
                <a:solidFill>
                  <a:srgbClr val="1A1C1C"/>
                </a:solidFill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ts val="1925"/>
              </a:lnSpc>
            </a:pPr>
            <a:r>
              <a:rPr sz="2000" b="1" u="heavy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Hypokalemia</a:t>
            </a:r>
            <a:r>
              <a:rPr sz="2000" b="1" spc="-13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1A1C1C"/>
                </a:solidFill>
                <a:latin typeface="Tahoma"/>
                <a:cs typeface="Tahoma"/>
              </a:rPr>
              <a:t>that</a:t>
            </a:r>
            <a:r>
              <a:rPr sz="2000" spc="-2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improves</a:t>
            </a:r>
            <a:r>
              <a:rPr sz="2000" spc="-1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000" spc="-23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1A1C1C"/>
                </a:solidFill>
                <a:latin typeface="Tahoma"/>
                <a:cs typeface="Tahoma"/>
              </a:rPr>
              <a:t>alkaline</a:t>
            </a:r>
            <a:r>
              <a:rPr sz="2000" spc="-1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ts val="2295"/>
              </a:lnSpc>
              <a:spcBef>
                <a:spcPts val="270"/>
              </a:spcBef>
            </a:pPr>
            <a:endParaRPr lang="en-GB" sz="2000" b="1" spc="-75" dirty="0">
              <a:solidFill>
                <a:srgbClr val="1A1C1C"/>
              </a:solidFill>
              <a:latin typeface="Tahoma"/>
              <a:cs typeface="Tahoma"/>
            </a:endParaRPr>
          </a:p>
          <a:p>
            <a:pPr marL="25400">
              <a:lnSpc>
                <a:spcPts val="2295"/>
              </a:lnSpc>
              <a:spcBef>
                <a:spcPts val="270"/>
              </a:spcBef>
            </a:pPr>
            <a:r>
              <a:rPr sz="2000" b="1" spc="-75" dirty="0">
                <a:solidFill>
                  <a:srgbClr val="1A1C1C"/>
                </a:solidFill>
                <a:latin typeface="Tahoma"/>
                <a:cs typeface="Tahoma"/>
              </a:rPr>
              <a:t>Urine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ts val="1880"/>
              </a:lnSpc>
            </a:pPr>
            <a:r>
              <a:rPr sz="2000" b="1" spc="-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000" b="1" spc="-3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b="1" spc="-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b="1" spc="-10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000" b="1" spc="-8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b="1" spc="-10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b="1" u="heavy" spc="-9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p</a:t>
            </a:r>
            <a:r>
              <a:rPr sz="2000" b="1" u="heavy" spc="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H</a:t>
            </a:r>
            <a:r>
              <a:rPr sz="2000" b="1" spc="-1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b="1" spc="-380" dirty="0">
                <a:solidFill>
                  <a:srgbClr val="1A1C1C"/>
                </a:solidFill>
                <a:latin typeface="Tahoma"/>
                <a:cs typeface="Tahoma"/>
              </a:rPr>
              <a:t>≥</a:t>
            </a:r>
            <a:r>
              <a:rPr sz="2000" b="1" spc="-20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r>
              <a:rPr sz="2000" b="1" spc="-145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r>
              <a:rPr sz="2000" b="1" spc="-80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endParaRPr sz="2000" dirty="0">
              <a:latin typeface="Tahoma"/>
              <a:cs typeface="Tahoma"/>
            </a:endParaRPr>
          </a:p>
          <a:p>
            <a:pPr marL="481965" marR="6345555">
              <a:lnSpc>
                <a:spcPts val="1870"/>
              </a:lnSpc>
              <a:spcBef>
                <a:spcPts val="100"/>
              </a:spcBef>
            </a:pPr>
            <a:r>
              <a:rPr sz="2000" spc="85" dirty="0">
                <a:solidFill>
                  <a:srgbClr val="1A1C1C"/>
                </a:solidFill>
                <a:latin typeface="Tahoma"/>
                <a:cs typeface="Tahoma"/>
              </a:rPr>
              <a:t>P</a:t>
            </a:r>
            <a:r>
              <a:rPr sz="20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-1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000" spc="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6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000" spc="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ve</a:t>
            </a:r>
            <a:r>
              <a:rPr sz="200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u</a:t>
            </a:r>
            <a:r>
              <a:rPr sz="2000" u="heavy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r</a:t>
            </a:r>
            <a:r>
              <a:rPr sz="2000" u="heavy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i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ne</a:t>
            </a:r>
            <a:r>
              <a:rPr sz="2000" u="heavy" spc="-2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n</a:t>
            </a:r>
            <a:r>
              <a:rPr sz="2000" u="heavy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i</a:t>
            </a:r>
            <a:r>
              <a:rPr sz="2000" u="heavy" spc="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o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n</a:t>
            </a:r>
            <a:r>
              <a:rPr sz="2000" u="heavy" spc="-25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g</a:t>
            </a:r>
            <a:r>
              <a:rPr sz="2000" u="heavy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p </a:t>
            </a:r>
            <a:r>
              <a:rPr sz="2000" spc="5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u="heavy" spc="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Hypercalciuria</a:t>
            </a:r>
            <a:endParaRPr sz="2000" dirty="0">
              <a:latin typeface="Tahoma"/>
              <a:cs typeface="Tahoma"/>
            </a:endParaRPr>
          </a:p>
          <a:p>
            <a:pPr marL="481965" marR="5962650">
              <a:lnSpc>
                <a:spcPts val="1870"/>
              </a:lnSpc>
              <a:spcBef>
                <a:spcPts val="5"/>
              </a:spcBef>
            </a:pPr>
            <a:r>
              <a:rPr sz="2000" spc="14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2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000" spc="-1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-20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000" spc="215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000" spc="142" baseline="-16666" dirty="0">
                <a:solidFill>
                  <a:srgbClr val="1A1C1C"/>
                </a:solidFill>
                <a:latin typeface="Tahoma"/>
                <a:cs typeface="Tahoma"/>
              </a:rPr>
              <a:t>4</a:t>
            </a:r>
            <a:r>
              <a:rPr sz="2000" spc="-217" baseline="36111" dirty="0">
                <a:solidFill>
                  <a:srgbClr val="1A1C1C"/>
                </a:solidFill>
                <a:latin typeface="Tahoma"/>
                <a:cs typeface="Tahoma"/>
              </a:rPr>
              <a:t>+</a:t>
            </a:r>
            <a:r>
              <a:rPr sz="2000" spc="104" baseline="36111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1A1C1C"/>
                </a:solidFill>
                <a:latin typeface="Tahoma"/>
                <a:cs typeface="Tahoma"/>
              </a:rPr>
              <a:t>x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6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000" spc="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n  </a:t>
            </a:r>
            <a:r>
              <a:rPr sz="2000" spc="14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25" dirty="0">
                <a:solidFill>
                  <a:srgbClr val="1A1C1C"/>
                </a:solidFill>
                <a:latin typeface="Tahoma"/>
                <a:cs typeface="Tahoma"/>
              </a:rPr>
              <a:t>a</a:t>
            </a:r>
            <a:r>
              <a:rPr sz="2000" spc="-10" dirty="0">
                <a:solidFill>
                  <a:srgbClr val="1A1C1C"/>
                </a:solidFill>
                <a:latin typeface="Tahoma"/>
                <a:cs typeface="Tahoma"/>
              </a:rPr>
              <a:t>s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-1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heavy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c</a:t>
            </a:r>
            <a:r>
              <a:rPr sz="2000" u="heavy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i</a:t>
            </a:r>
            <a:r>
              <a:rPr sz="2000" u="heavy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t</a:t>
            </a:r>
            <a:r>
              <a:rPr sz="2000" u="heavy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r</a:t>
            </a:r>
            <a:r>
              <a:rPr sz="2000" u="heavy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</a:t>
            </a:r>
            <a:r>
              <a:rPr sz="2000" u="heavy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t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e</a:t>
            </a:r>
            <a:r>
              <a:rPr sz="2000" spc="-145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1A1C1C"/>
                </a:solidFill>
                <a:latin typeface="Tahoma"/>
                <a:cs typeface="Tahoma"/>
              </a:rPr>
              <a:t>x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8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6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000" spc="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endParaRPr lang="en-GB" sz="2000" b="1" spc="-120" dirty="0">
              <a:solidFill>
                <a:srgbClr val="1A1C1C"/>
              </a:solidFill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2000" b="1" spc="-120" dirty="0">
                <a:solidFill>
                  <a:srgbClr val="1A1C1C"/>
                </a:solidFill>
                <a:latin typeface="Tahoma"/>
                <a:cs typeface="Tahoma"/>
              </a:rPr>
              <a:t>Treatment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285"/>
              </a:spcBef>
            </a:pPr>
            <a:r>
              <a:rPr sz="2000" spc="40" dirty="0">
                <a:solidFill>
                  <a:srgbClr val="1A1C1C"/>
                </a:solidFill>
                <a:latin typeface="Tahoma"/>
                <a:cs typeface="Tahoma"/>
              </a:rPr>
              <a:t>Alkalinization</a:t>
            </a:r>
            <a:r>
              <a:rPr sz="2000" spc="-3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r>
              <a:rPr sz="2000" spc="-20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A1C1C"/>
                </a:solidFill>
                <a:latin typeface="Tahoma"/>
                <a:cs typeface="Tahoma"/>
              </a:rPr>
              <a:t>with</a:t>
            </a:r>
            <a:r>
              <a:rPr sz="2000" spc="-21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1A1C1C"/>
                </a:solidFill>
                <a:latin typeface="Tahoma"/>
                <a:cs typeface="Tahoma"/>
              </a:rPr>
              <a:t>orally</a:t>
            </a:r>
            <a:r>
              <a:rPr sz="2000" spc="-25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administered</a:t>
            </a:r>
            <a:r>
              <a:rPr sz="2000" spc="-1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u="heavy" spc="-130" dirty="0">
                <a:solidFill>
                  <a:srgbClr val="FF0000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sodium</a:t>
            </a:r>
            <a:r>
              <a:rPr sz="2000" b="1" u="heavy" spc="-190" dirty="0">
                <a:solidFill>
                  <a:srgbClr val="FF0000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05" dirty="0">
                <a:solidFill>
                  <a:srgbClr val="FF0000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bicarbonate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Potassium</a:t>
            </a:r>
            <a:r>
              <a:rPr sz="2000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heavy" spc="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citrate</a:t>
            </a:r>
            <a:r>
              <a:rPr sz="2000" spc="-21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A1C1C"/>
                </a:solidFill>
                <a:latin typeface="Tahoma"/>
                <a:cs typeface="Tahoma"/>
              </a:rPr>
              <a:t>may</a:t>
            </a:r>
            <a:r>
              <a:rPr sz="2000" spc="-2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be</a:t>
            </a:r>
            <a:r>
              <a:rPr sz="2000" spc="-27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1A1C1C"/>
                </a:solidFill>
                <a:latin typeface="Tahoma"/>
                <a:cs typeface="Tahoma"/>
              </a:rPr>
              <a:t>used</a:t>
            </a:r>
            <a:r>
              <a:rPr sz="2000" spc="-1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A1C1C"/>
                </a:solidFill>
                <a:latin typeface="Tahoma"/>
                <a:cs typeface="Tahoma"/>
              </a:rPr>
              <a:t>if</a:t>
            </a:r>
            <a:r>
              <a:rPr sz="2000" spc="-1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hypokalemia</a:t>
            </a:r>
            <a:r>
              <a:rPr lang="en-GB" sz="2000" u="heavy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persists</a:t>
            </a:r>
            <a:r>
              <a:rPr sz="2000" spc="-229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despite</a:t>
            </a:r>
            <a:r>
              <a:rPr sz="2000" spc="-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alkalinization</a:t>
            </a:r>
            <a:r>
              <a:rPr sz="2000" spc="-26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therapy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01015" y="6419492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DAE4EE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D35C9499-9AC9-ECD4-B2EF-9CF59DFE8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5372" y="2016125"/>
            <a:ext cx="7488555" cy="14128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70"/>
              </a:lnSpc>
              <a:spcBef>
                <a:spcPts val="755"/>
              </a:spcBef>
            </a:pPr>
            <a:r>
              <a:rPr sz="4800" b="1" spc="-45" dirty="0">
                <a:solidFill>
                  <a:srgbClr val="364148"/>
                </a:solidFill>
                <a:latin typeface="Tahoma"/>
                <a:cs typeface="Tahoma"/>
              </a:rPr>
              <a:t>H</a:t>
            </a:r>
            <a:r>
              <a:rPr sz="4800" b="1" spc="-210" dirty="0">
                <a:solidFill>
                  <a:srgbClr val="364148"/>
                </a:solidFill>
                <a:latin typeface="Tahoma"/>
                <a:cs typeface="Tahoma"/>
              </a:rPr>
              <a:t>y</a:t>
            </a:r>
            <a:r>
              <a:rPr sz="4800" b="1" spc="-310" dirty="0">
                <a:solidFill>
                  <a:srgbClr val="364148"/>
                </a:solidFill>
                <a:latin typeface="Tahoma"/>
                <a:cs typeface="Tahoma"/>
              </a:rPr>
              <a:t>p</a:t>
            </a:r>
            <a:r>
              <a:rPr sz="4800" b="1" spc="-290" dirty="0">
                <a:solidFill>
                  <a:srgbClr val="364148"/>
                </a:solidFill>
                <a:latin typeface="Tahoma"/>
                <a:cs typeface="Tahoma"/>
              </a:rPr>
              <a:t>e</a:t>
            </a:r>
            <a:r>
              <a:rPr sz="4800" b="1" spc="-125" dirty="0">
                <a:solidFill>
                  <a:srgbClr val="364148"/>
                </a:solidFill>
                <a:latin typeface="Tahoma"/>
                <a:cs typeface="Tahoma"/>
              </a:rPr>
              <a:t>r</a:t>
            </a:r>
            <a:r>
              <a:rPr sz="4800" b="1" spc="-250" dirty="0">
                <a:solidFill>
                  <a:srgbClr val="364148"/>
                </a:solidFill>
                <a:latin typeface="Tahoma"/>
                <a:cs typeface="Tahoma"/>
              </a:rPr>
              <a:t>k</a:t>
            </a:r>
            <a:r>
              <a:rPr sz="4800" b="1" spc="-36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l</a:t>
            </a:r>
            <a:r>
              <a:rPr sz="4800" b="1" spc="-290" dirty="0">
                <a:solidFill>
                  <a:srgbClr val="364148"/>
                </a:solidFill>
                <a:latin typeface="Tahoma"/>
                <a:cs typeface="Tahoma"/>
              </a:rPr>
              <a:t>e</a:t>
            </a:r>
            <a:r>
              <a:rPr sz="4800" b="1" spc="-540" dirty="0">
                <a:solidFill>
                  <a:srgbClr val="364148"/>
                </a:solidFill>
                <a:latin typeface="Tahoma"/>
                <a:cs typeface="Tahoma"/>
              </a:rPr>
              <a:t>m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i</a:t>
            </a:r>
            <a:r>
              <a:rPr sz="4800" b="1" spc="-245" dirty="0">
                <a:solidFill>
                  <a:srgbClr val="364148"/>
                </a:solidFill>
                <a:latin typeface="Tahoma"/>
                <a:cs typeface="Tahoma"/>
              </a:rPr>
              <a:t>c</a:t>
            </a:r>
            <a:r>
              <a:rPr sz="4800" b="1" spc="-50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800" b="1" spc="-125" dirty="0">
                <a:solidFill>
                  <a:srgbClr val="364148"/>
                </a:solidFill>
                <a:latin typeface="Tahoma"/>
                <a:cs typeface="Tahoma"/>
              </a:rPr>
              <a:t>r</a:t>
            </a:r>
            <a:r>
              <a:rPr sz="4800" b="1" spc="-290" dirty="0">
                <a:solidFill>
                  <a:srgbClr val="364148"/>
                </a:solidFill>
                <a:latin typeface="Tahoma"/>
                <a:cs typeface="Tahoma"/>
              </a:rPr>
              <a:t>e</a:t>
            </a:r>
            <a:r>
              <a:rPr sz="4800" b="1" spc="-350" dirty="0">
                <a:solidFill>
                  <a:srgbClr val="364148"/>
                </a:solidFill>
                <a:latin typeface="Tahoma"/>
                <a:cs typeface="Tahoma"/>
              </a:rPr>
              <a:t>n</a:t>
            </a:r>
            <a:r>
              <a:rPr sz="4800" b="1" spc="-36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l</a:t>
            </a:r>
            <a:r>
              <a:rPr sz="4800" b="1" spc="-48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800" b="1" spc="-145" dirty="0">
                <a:solidFill>
                  <a:srgbClr val="364148"/>
                </a:solidFill>
                <a:latin typeface="Tahoma"/>
                <a:cs typeface="Tahoma"/>
              </a:rPr>
              <a:t>t</a:t>
            </a:r>
            <a:r>
              <a:rPr sz="4800" b="1" spc="-350" dirty="0">
                <a:solidFill>
                  <a:srgbClr val="364148"/>
                </a:solidFill>
                <a:latin typeface="Tahoma"/>
                <a:cs typeface="Tahoma"/>
              </a:rPr>
              <a:t>u</a:t>
            </a:r>
            <a:r>
              <a:rPr sz="4800" b="1" spc="-305" dirty="0">
                <a:solidFill>
                  <a:srgbClr val="364148"/>
                </a:solidFill>
                <a:latin typeface="Tahoma"/>
                <a:cs typeface="Tahoma"/>
              </a:rPr>
              <a:t>b</a:t>
            </a:r>
            <a:r>
              <a:rPr sz="4800" b="1" spc="-350" dirty="0">
                <a:solidFill>
                  <a:srgbClr val="364148"/>
                </a:solidFill>
                <a:latin typeface="Tahoma"/>
                <a:cs typeface="Tahoma"/>
              </a:rPr>
              <a:t>u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l</a:t>
            </a:r>
            <a:r>
              <a:rPr sz="4800" b="1" spc="-36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800" b="1" spc="-100" dirty="0">
                <a:solidFill>
                  <a:srgbClr val="364148"/>
                </a:solidFill>
                <a:latin typeface="Tahoma"/>
                <a:cs typeface="Tahoma"/>
              </a:rPr>
              <a:t>r  </a:t>
            </a:r>
            <a:r>
              <a:rPr sz="4800" b="1" spc="-365" dirty="0">
                <a:solidFill>
                  <a:srgbClr val="364148"/>
                </a:solidFill>
                <a:latin typeface="Tahoma"/>
                <a:cs typeface="Tahoma"/>
              </a:rPr>
              <a:t>a</a:t>
            </a:r>
            <a:r>
              <a:rPr sz="4800" b="1" spc="-250" dirty="0">
                <a:solidFill>
                  <a:srgbClr val="364148"/>
                </a:solidFill>
                <a:latin typeface="Tahoma"/>
                <a:cs typeface="Tahoma"/>
              </a:rPr>
              <a:t>c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i</a:t>
            </a:r>
            <a:r>
              <a:rPr sz="4800" b="1" spc="-295" dirty="0">
                <a:solidFill>
                  <a:srgbClr val="364148"/>
                </a:solidFill>
                <a:latin typeface="Tahoma"/>
                <a:cs typeface="Tahoma"/>
              </a:rPr>
              <a:t>d</a:t>
            </a:r>
            <a:r>
              <a:rPr sz="4800" b="1" spc="-240" dirty="0">
                <a:solidFill>
                  <a:srgbClr val="364148"/>
                </a:solidFill>
                <a:latin typeface="Tahoma"/>
                <a:cs typeface="Tahoma"/>
              </a:rPr>
              <a:t>o</a:t>
            </a:r>
            <a:r>
              <a:rPr sz="4800" b="1" spc="-375" dirty="0">
                <a:solidFill>
                  <a:srgbClr val="364148"/>
                </a:solidFill>
                <a:latin typeface="Tahoma"/>
                <a:cs typeface="Tahoma"/>
              </a:rPr>
              <a:t>s</a:t>
            </a:r>
            <a:r>
              <a:rPr sz="4800" b="1" spc="-150" dirty="0">
                <a:solidFill>
                  <a:srgbClr val="364148"/>
                </a:solidFill>
                <a:latin typeface="Tahoma"/>
                <a:cs typeface="Tahoma"/>
              </a:rPr>
              <a:t>i</a:t>
            </a:r>
            <a:r>
              <a:rPr sz="4800" b="1" spc="-375" dirty="0">
                <a:solidFill>
                  <a:srgbClr val="364148"/>
                </a:solidFill>
                <a:latin typeface="Tahoma"/>
                <a:cs typeface="Tahoma"/>
              </a:rPr>
              <a:t>s</a:t>
            </a:r>
            <a:r>
              <a:rPr sz="4800" b="1" spc="-575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800" b="1" spc="-750" dirty="0">
                <a:solidFill>
                  <a:srgbClr val="364148"/>
                </a:solidFill>
                <a:latin typeface="Tahoma"/>
                <a:cs typeface="Tahoma"/>
              </a:rPr>
              <a:t>(</a:t>
            </a:r>
            <a:r>
              <a:rPr sz="4800" b="1" spc="-145" dirty="0">
                <a:solidFill>
                  <a:srgbClr val="364148"/>
                </a:solidFill>
                <a:latin typeface="Tahoma"/>
                <a:cs typeface="Tahoma"/>
              </a:rPr>
              <a:t>t</a:t>
            </a:r>
            <a:r>
              <a:rPr sz="4800" b="1" spc="-210" dirty="0">
                <a:solidFill>
                  <a:srgbClr val="364148"/>
                </a:solidFill>
                <a:latin typeface="Tahoma"/>
                <a:cs typeface="Tahoma"/>
              </a:rPr>
              <a:t>y</a:t>
            </a:r>
            <a:r>
              <a:rPr sz="4800" b="1" spc="-310" dirty="0">
                <a:solidFill>
                  <a:srgbClr val="364148"/>
                </a:solidFill>
                <a:latin typeface="Tahoma"/>
                <a:cs typeface="Tahoma"/>
              </a:rPr>
              <a:t>p</a:t>
            </a:r>
            <a:r>
              <a:rPr sz="4800" b="1" spc="-290" dirty="0">
                <a:solidFill>
                  <a:srgbClr val="364148"/>
                </a:solidFill>
                <a:latin typeface="Tahoma"/>
                <a:cs typeface="Tahoma"/>
              </a:rPr>
              <a:t>e</a:t>
            </a:r>
            <a:r>
              <a:rPr sz="4800" b="1" spc="-450" dirty="0">
                <a:solidFill>
                  <a:srgbClr val="364148"/>
                </a:solidFill>
                <a:latin typeface="Tahoma"/>
                <a:cs typeface="Tahoma"/>
              </a:rPr>
              <a:t> </a:t>
            </a:r>
            <a:r>
              <a:rPr sz="4800" b="1" spc="-280" dirty="0">
                <a:solidFill>
                  <a:srgbClr val="364148"/>
                </a:solidFill>
                <a:latin typeface="Tahoma"/>
                <a:cs typeface="Tahoma"/>
              </a:rPr>
              <a:t>4</a:t>
            </a:r>
            <a:r>
              <a:rPr sz="4800" b="1" spc="-745" dirty="0">
                <a:solidFill>
                  <a:srgbClr val="364148"/>
                </a:solidFill>
                <a:latin typeface="Tahoma"/>
                <a:cs typeface="Tahoma"/>
              </a:rPr>
              <a:t>)</a:t>
            </a:r>
            <a:endParaRPr sz="4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0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17F5-C6F9-35DF-CB1D-B452EC18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904" y="1997570"/>
            <a:ext cx="10950812" cy="1213485"/>
          </a:xfrm>
        </p:spPr>
        <p:txBody>
          <a:bodyPr/>
          <a:lstStyle/>
          <a:p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D2343-B196-9E17-F8EC-EAD81F2F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4904" y="1997570"/>
            <a:ext cx="10950812" cy="1213485"/>
          </a:xfrm>
        </p:spPr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3C60B-6D92-6BB8-FBEB-A4535AEE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"/>
            <a:ext cx="121793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289E27-0C63-6969-605D-7FC5B934C7C0}"/>
              </a:ext>
            </a:extLst>
          </p:cNvPr>
          <p:cNvGrpSpPr/>
          <p:nvPr/>
        </p:nvGrpSpPr>
        <p:grpSpPr>
          <a:xfrm>
            <a:off x="8552884" y="4481698"/>
            <a:ext cx="603768" cy="222840"/>
            <a:chOff x="6704373" y="4424998"/>
            <a:chExt cx="4687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F0B544-B71C-BF45-BDF2-4D8FEB239BDD}"/>
                    </a:ext>
                  </a:extLst>
                </p14:cNvPr>
                <p14:cNvContentPartPr/>
                <p14:nvPr/>
              </p14:nvContentPartPr>
              <p14:xfrm>
                <a:off x="6704373" y="4424998"/>
                <a:ext cx="99720" cy="19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F0B544-B71C-BF45-BDF2-4D8FEB239B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99624" y="4418878"/>
                  <a:ext cx="109217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C8B9C4-FE5D-93AA-CA8F-A827D423AFF5}"/>
                    </a:ext>
                  </a:extLst>
                </p14:cNvPr>
                <p14:cNvContentPartPr/>
                <p14:nvPr/>
              </p14:nvContentPartPr>
              <p14:xfrm>
                <a:off x="6907053" y="4480798"/>
                <a:ext cx="131760" cy="16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C8B9C4-FE5D-93AA-CA8F-A827D423AF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02297" y="4474678"/>
                  <a:ext cx="141271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C6B800-26CB-E79A-4FB7-675155F08C12}"/>
                    </a:ext>
                  </a:extLst>
                </p14:cNvPr>
                <p14:cNvContentPartPr/>
                <p14:nvPr/>
              </p14:nvContentPartPr>
              <p14:xfrm>
                <a:off x="7080933" y="4538038"/>
                <a:ext cx="92160" cy="7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C6B800-26CB-E79A-4FB7-675155F08C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76171" y="4531918"/>
                  <a:ext cx="101684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0C1D45-B743-DD8B-915C-FBB851006581}"/>
              </a:ext>
            </a:extLst>
          </p:cNvPr>
          <p:cNvGrpSpPr/>
          <p:nvPr/>
        </p:nvGrpSpPr>
        <p:grpSpPr>
          <a:xfrm>
            <a:off x="8084522" y="4506538"/>
            <a:ext cx="402049" cy="557640"/>
            <a:chOff x="6256173" y="4430038"/>
            <a:chExt cx="31212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143CBA-54FE-9486-3764-0EC78FD74BA5}"/>
                    </a:ext>
                  </a:extLst>
                </p14:cNvPr>
                <p14:cNvContentPartPr/>
                <p14:nvPr/>
              </p14:nvContentPartPr>
              <p14:xfrm>
                <a:off x="6296493" y="4430038"/>
                <a:ext cx="234360" cy="46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143CBA-54FE-9486-3764-0EC78FD74B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1739" y="4423918"/>
                  <a:ext cx="243869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C5742A-C9AD-0A53-DDB2-AD2FC6291E78}"/>
                    </a:ext>
                  </a:extLst>
                </p14:cNvPr>
                <p14:cNvContentPartPr/>
                <p14:nvPr/>
              </p14:nvContentPartPr>
              <p14:xfrm>
                <a:off x="6256173" y="4502398"/>
                <a:ext cx="312120" cy="48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C5742A-C9AD-0A53-DDB2-AD2FC6291E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51418" y="4496278"/>
                  <a:ext cx="321629" cy="49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68122B-4CA3-008F-0320-FDBF02BCA354}"/>
                  </a:ext>
                </a:extLst>
              </p14:cNvPr>
              <p14:cNvContentPartPr/>
              <p14:nvPr/>
            </p14:nvContentPartPr>
            <p14:xfrm>
              <a:off x="5559213" y="5810638"/>
              <a:ext cx="67240" cy="152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68122B-4CA3-008F-0320-FDBF02BCA3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0583" y="5801998"/>
                <a:ext cx="84859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0D49429-A1CC-8768-698C-7AC40F4990E3}"/>
              </a:ext>
            </a:extLst>
          </p:cNvPr>
          <p:cNvGrpSpPr/>
          <p:nvPr/>
        </p:nvGrpSpPr>
        <p:grpSpPr>
          <a:xfrm>
            <a:off x="8962351" y="5530505"/>
            <a:ext cx="388601" cy="258120"/>
            <a:chOff x="6823173" y="5475118"/>
            <a:chExt cx="3016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8C52BC-403E-3C98-0CEC-AE1E6099CC67}"/>
                    </a:ext>
                  </a:extLst>
                </p14:cNvPr>
                <p14:cNvContentPartPr/>
                <p14:nvPr/>
              </p14:nvContentPartPr>
              <p14:xfrm>
                <a:off x="6823173" y="5475118"/>
                <a:ext cx="89640" cy="24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8C52BC-403E-3C98-0CEC-AE1E6099CC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18411" y="5468998"/>
                  <a:ext cx="99164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BE530AE-591A-BD10-5BE3-16589E691993}"/>
                    </a:ext>
                  </a:extLst>
                </p14:cNvPr>
                <p14:cNvContentPartPr/>
                <p14:nvPr/>
              </p14:nvContentPartPr>
              <p14:xfrm>
                <a:off x="7056093" y="5490238"/>
                <a:ext cx="68760" cy="24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BE530AE-591A-BD10-5BE3-16589E6919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1341" y="5484118"/>
                  <a:ext cx="78263" cy="255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7D9FBEB-2977-C305-47EB-1A3DF2744555}"/>
              </a:ext>
            </a:extLst>
          </p:cNvPr>
          <p:cNvSpPr/>
          <p:nvPr/>
        </p:nvSpPr>
        <p:spPr>
          <a:xfrm>
            <a:off x="95904" y="137427"/>
            <a:ext cx="29601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NAGMA MILD 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Hyperkalemia </a:t>
            </a:r>
          </a:p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Urine PH &lt;5.3</a:t>
            </a:r>
          </a:p>
          <a:p>
            <a:pPr algn="ctr"/>
            <a:endParaRPr lang="en-US" sz="2800" dirty="0">
              <a:ln w="0"/>
              <a:solidFill>
                <a:schemeClr val="bg2">
                  <a:lumMod val="9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74FAA4-DB60-E569-989A-2D7045713F68}"/>
              </a:ext>
            </a:extLst>
          </p:cNvPr>
          <p:cNvSpPr/>
          <p:nvPr/>
        </p:nvSpPr>
        <p:spPr>
          <a:xfrm>
            <a:off x="10626052" y="4430038"/>
            <a:ext cx="1238394" cy="961395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EDDA6D3-9B30-B17D-2BF1-CE270E3DB83B}"/>
              </a:ext>
            </a:extLst>
          </p:cNvPr>
          <p:cNvGrpSpPr/>
          <p:nvPr/>
        </p:nvGrpSpPr>
        <p:grpSpPr>
          <a:xfrm>
            <a:off x="6723937" y="4711360"/>
            <a:ext cx="628200" cy="416880"/>
            <a:chOff x="6723937" y="4711360"/>
            <a:chExt cx="628200" cy="41688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29E44A-AAB8-3D53-21F8-4CA7593C0A6B}"/>
                    </a:ext>
                  </a:extLst>
                </p14:cNvPr>
                <p14:cNvContentPartPr/>
                <p14:nvPr/>
              </p14:nvContentPartPr>
              <p14:xfrm>
                <a:off x="6723937" y="4711360"/>
                <a:ext cx="267480" cy="407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29E44A-AAB8-3D53-21F8-4CA7593C0A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5297" y="4702360"/>
                  <a:ext cx="285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7D23A1-DF76-B0C2-AEB4-31D1A5A81B48}"/>
                    </a:ext>
                  </a:extLst>
                </p14:cNvPr>
                <p14:cNvContentPartPr/>
                <p14:nvPr/>
              </p14:nvContentPartPr>
              <p14:xfrm>
                <a:off x="7205977" y="4879480"/>
                <a:ext cx="114480" cy="138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7D23A1-DF76-B0C2-AEB4-31D1A5A81B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97337" y="4870480"/>
                  <a:ext cx="13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8C9821-4D61-D0C7-10AA-DA4E8C3747A5}"/>
                    </a:ext>
                  </a:extLst>
                </p14:cNvPr>
                <p14:cNvContentPartPr/>
                <p14:nvPr/>
              </p14:nvContentPartPr>
              <p14:xfrm>
                <a:off x="7079977" y="4918360"/>
                <a:ext cx="272160" cy="209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8C9821-4D61-D0C7-10AA-DA4E8C3747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71337" y="4909360"/>
                  <a:ext cx="2898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81AA96-4463-FB69-26B1-3F8AA78A3FCA}"/>
              </a:ext>
            </a:extLst>
          </p:cNvPr>
          <p:cNvGrpSpPr/>
          <p:nvPr/>
        </p:nvGrpSpPr>
        <p:grpSpPr>
          <a:xfrm>
            <a:off x="6604777" y="5339560"/>
            <a:ext cx="787320" cy="351720"/>
            <a:chOff x="6604777" y="5339560"/>
            <a:chExt cx="787320" cy="35172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D5A7421-BEF2-2048-F54B-D7F054D4CE31}"/>
                    </a:ext>
                  </a:extLst>
                </p14:cNvPr>
                <p14:cNvContentPartPr/>
                <p14:nvPr/>
              </p14:nvContentPartPr>
              <p14:xfrm>
                <a:off x="6604777" y="5339560"/>
                <a:ext cx="437760" cy="351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D5A7421-BEF2-2048-F54B-D7F054D4CE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96137" y="5330920"/>
                  <a:ext cx="455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7A4C2F-61FB-4093-57C7-0498D29167DA}"/>
                    </a:ext>
                  </a:extLst>
                </p14:cNvPr>
                <p14:cNvContentPartPr/>
                <p14:nvPr/>
              </p14:nvContentPartPr>
              <p14:xfrm>
                <a:off x="7168177" y="5388160"/>
                <a:ext cx="223920" cy="232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7A4C2F-61FB-4093-57C7-0498D29167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9537" y="5379520"/>
                  <a:ext cx="2415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4F348B-4F39-BF7F-213F-07794D5950F0}"/>
              </a:ext>
            </a:extLst>
          </p:cNvPr>
          <p:cNvGrpSpPr/>
          <p:nvPr/>
        </p:nvGrpSpPr>
        <p:grpSpPr>
          <a:xfrm>
            <a:off x="7199137" y="4528840"/>
            <a:ext cx="319680" cy="178560"/>
            <a:chOff x="7199137" y="4528840"/>
            <a:chExt cx="319680" cy="1785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08EE66-1F8D-9CD4-91F8-F7B2D77F3493}"/>
                    </a:ext>
                  </a:extLst>
                </p14:cNvPr>
                <p14:cNvContentPartPr/>
                <p14:nvPr/>
              </p14:nvContentPartPr>
              <p14:xfrm>
                <a:off x="7199137" y="4608040"/>
                <a:ext cx="31968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08EE66-1F8D-9CD4-91F8-F7B2D77F34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90497" y="4599400"/>
                  <a:ext cx="33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2E9448-BE05-43AA-1538-9848B723B255}"/>
                    </a:ext>
                  </a:extLst>
                </p14:cNvPr>
                <p14:cNvContentPartPr/>
                <p14:nvPr/>
              </p14:nvContentPartPr>
              <p14:xfrm>
                <a:off x="7311817" y="4528840"/>
                <a:ext cx="23040" cy="48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2E9448-BE05-43AA-1538-9848B723B2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3177" y="4520200"/>
                  <a:ext cx="40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F7428A-B3F7-31FC-7985-88DA4BADE3AF}"/>
                    </a:ext>
                  </a:extLst>
                </p14:cNvPr>
                <p14:cNvContentPartPr/>
                <p14:nvPr/>
              </p14:nvContentPartPr>
              <p14:xfrm>
                <a:off x="7320097" y="4560520"/>
                <a:ext cx="83160" cy="14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F7428A-B3F7-31FC-7985-88DA4BADE3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11097" y="4551520"/>
                  <a:ext cx="1008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1E35E47-FF10-E665-90FF-D9B87B5B8C8F}"/>
              </a:ext>
            </a:extLst>
          </p:cNvPr>
          <p:cNvGrpSpPr/>
          <p:nvPr/>
        </p:nvGrpSpPr>
        <p:grpSpPr>
          <a:xfrm>
            <a:off x="7588297" y="4958680"/>
            <a:ext cx="280440" cy="320040"/>
            <a:chOff x="7588297" y="4958680"/>
            <a:chExt cx="280440" cy="3200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02C3E3-7A25-6CBD-3D36-25DF0BCF7AE4}"/>
                    </a:ext>
                  </a:extLst>
                </p14:cNvPr>
                <p14:cNvContentPartPr/>
                <p14:nvPr/>
              </p14:nvContentPartPr>
              <p14:xfrm>
                <a:off x="7797097" y="5126080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02C3E3-7A25-6CBD-3D36-25DF0BCF7A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8457" y="5117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91B3E9-8468-C649-9332-D532BD49D842}"/>
                    </a:ext>
                  </a:extLst>
                </p14:cNvPr>
                <p14:cNvContentPartPr/>
                <p14:nvPr/>
              </p14:nvContentPartPr>
              <p14:xfrm>
                <a:off x="7634017" y="5135080"/>
                <a:ext cx="155160" cy="22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91B3E9-8468-C649-9332-D532BD49D8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25377" y="5126440"/>
                  <a:ext cx="172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AA02FA-2D62-749E-59F6-5B5C17C9555C}"/>
                    </a:ext>
                  </a:extLst>
                </p14:cNvPr>
                <p14:cNvContentPartPr/>
                <p14:nvPr/>
              </p14:nvContentPartPr>
              <p14:xfrm>
                <a:off x="7670017" y="4958680"/>
                <a:ext cx="11880" cy="27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AA02FA-2D62-749E-59F6-5B5C17C955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61017" y="4949680"/>
                  <a:ext cx="29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D82B6E-2A97-BD40-318D-EE1630C10FB8}"/>
                    </a:ext>
                  </a:extLst>
                </p14:cNvPr>
                <p14:cNvContentPartPr/>
                <p14:nvPr/>
              </p14:nvContentPartPr>
              <p14:xfrm>
                <a:off x="7694497" y="5155960"/>
                <a:ext cx="77400" cy="41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D82B6E-2A97-BD40-318D-EE1630C10F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85857" y="5147320"/>
                  <a:ext cx="95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CDC53E-9B8A-8094-8D36-4CA3A13137F5}"/>
                    </a:ext>
                  </a:extLst>
                </p14:cNvPr>
                <p14:cNvContentPartPr/>
                <p14:nvPr/>
              </p14:nvContentPartPr>
              <p14:xfrm>
                <a:off x="7588297" y="5173240"/>
                <a:ext cx="280440" cy="25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CDC53E-9B8A-8094-8D36-4CA3A13137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79657" y="5164600"/>
                  <a:ext cx="298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C4D60C-9A00-6008-C2DC-C9875516B3DE}"/>
                    </a:ext>
                  </a:extLst>
                </p14:cNvPr>
                <p14:cNvContentPartPr/>
                <p14:nvPr/>
              </p14:nvContentPartPr>
              <p14:xfrm>
                <a:off x="7677937" y="5001520"/>
                <a:ext cx="8640" cy="277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C4D60C-9A00-6008-C2DC-C9875516B3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69297" y="4992880"/>
                  <a:ext cx="26280" cy="29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1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1975" y="483775"/>
            <a:ext cx="8515350" cy="994172"/>
          </a:xfrm>
        </p:spPr>
        <p:txBody>
          <a:bodyPr>
            <a:normAutofit fontScale="90000"/>
          </a:bodyPr>
          <a:lstStyle/>
          <a:p>
            <a:pPr algn="ctr" rtl="0"/>
            <a:r>
              <a:rPr lang="af-ZA" b="1" u="sng" dirty="0">
                <a:solidFill>
                  <a:schemeClr val="tx1"/>
                </a:solidFill>
              </a:rPr>
              <a:t>Hyperkalemic  (Type  IV)  Renal Tubular  Acidosis</a:t>
            </a:r>
            <a:r>
              <a:rPr lang="ar-SA" b="1" u="sng" dirty="0">
                <a:solidFill>
                  <a:schemeClr val="tx1"/>
                </a:solidFill>
              </a:rPr>
              <a:t/>
            </a:r>
            <a:br>
              <a:rPr lang="ar-SA" b="1" u="sng" dirty="0">
                <a:solidFill>
                  <a:schemeClr val="tx1"/>
                </a:solidFill>
              </a:rPr>
            </a:br>
            <a:r>
              <a:rPr lang="af-ZA" b="1" u="sng" dirty="0">
                <a:solidFill>
                  <a:schemeClr val="tx1"/>
                </a:solidFill>
              </a:rPr>
              <a:t>PATHOGENESIS</a:t>
            </a:r>
            <a:endParaRPr lang="ar-AE" b="1" u="sng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0154" y="1721555"/>
            <a:ext cx="10858992" cy="3414889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af-ZA" sz="2400" dirty="0"/>
              <a:t> 1-occurs  as  the  result  of  </a:t>
            </a:r>
            <a:r>
              <a:rPr lang="af-ZA" sz="2400" dirty="0">
                <a:solidFill>
                  <a:srgbClr val="FF0000"/>
                </a:solidFill>
              </a:rPr>
              <a:t>impaired</a:t>
            </a:r>
            <a:r>
              <a:rPr lang="af-ZA" sz="2400" dirty="0"/>
              <a:t>  aldosterone  </a:t>
            </a:r>
            <a:r>
              <a:rPr lang="af-ZA" sz="2400" dirty="0">
                <a:solidFill>
                  <a:srgbClr val="FF0000"/>
                </a:solidFill>
              </a:rPr>
              <a:t>production</a:t>
            </a:r>
            <a:r>
              <a:rPr lang="af-ZA" sz="2400" dirty="0"/>
              <a:t> (hypoaldosteronism)  or  </a:t>
            </a:r>
          </a:p>
          <a:p>
            <a:pPr marL="0" indent="0" algn="just" rtl="0">
              <a:buNone/>
            </a:pPr>
            <a:r>
              <a:rPr lang="af-ZA" sz="2400" dirty="0">
                <a:solidFill>
                  <a:srgbClr val="FF0000"/>
                </a:solidFill>
              </a:rPr>
              <a:t>2- impaired</a:t>
            </a:r>
            <a:r>
              <a:rPr lang="af-ZA" sz="2400" dirty="0"/>
              <a:t>  renal  </a:t>
            </a:r>
            <a:r>
              <a:rPr lang="af-ZA" sz="2400" dirty="0">
                <a:solidFill>
                  <a:srgbClr val="FF0000"/>
                </a:solidFill>
              </a:rPr>
              <a:t>responsiveness</a:t>
            </a:r>
            <a:r>
              <a:rPr lang="af-ZA" sz="2400" dirty="0"/>
              <a:t>  to  aldosterone (pseudohypoaldosteronism).  </a:t>
            </a:r>
          </a:p>
          <a:p>
            <a:pPr marL="0" indent="0" algn="just" rtl="0">
              <a:buNone/>
            </a:pPr>
            <a:endParaRPr lang="af-ZA" sz="2400" dirty="0"/>
          </a:p>
          <a:p>
            <a:pPr marL="0" indent="0" algn="just" rtl="0">
              <a:buNone/>
            </a:pPr>
            <a:r>
              <a:rPr lang="af-ZA" sz="2400" dirty="0"/>
              <a:t>- Acidosis  results  </a:t>
            </a:r>
            <a:r>
              <a:rPr lang="af-ZA" sz="2400" dirty="0">
                <a:solidFill>
                  <a:srgbClr val="FF0000"/>
                </a:solidFill>
              </a:rPr>
              <a:t>because</a:t>
            </a:r>
            <a:r>
              <a:rPr lang="af-ZA" sz="2400" dirty="0"/>
              <a:t>  aldosterone  has a  </a:t>
            </a:r>
            <a:r>
              <a:rPr lang="af-ZA" sz="2400" dirty="0">
                <a:solidFill>
                  <a:srgbClr val="FF0000"/>
                </a:solidFill>
              </a:rPr>
              <a:t>direct</a:t>
            </a:r>
            <a:r>
              <a:rPr lang="af-ZA" sz="2400" dirty="0"/>
              <a:t>  effect  on  the </a:t>
            </a:r>
            <a:r>
              <a:rPr lang="af-ZA" sz="2400" dirty="0">
                <a:solidFill>
                  <a:srgbClr val="FF0000"/>
                </a:solidFill>
              </a:rPr>
              <a:t> H+/ATPase</a:t>
            </a:r>
            <a:r>
              <a:rPr lang="af-ZA" sz="2400" dirty="0"/>
              <a:t>  responsible  for  hydrogen  secretion. </a:t>
            </a:r>
            <a:endParaRPr lang="en-GB" sz="2400" dirty="0"/>
          </a:p>
          <a:p>
            <a:pPr marL="0" indent="0" algn="just" rtl="0">
              <a:buNone/>
            </a:pPr>
            <a:endParaRPr lang="af-ZA" sz="2400" dirty="0"/>
          </a:p>
          <a:p>
            <a:pPr marL="0" indent="0" algn="just" rtl="0">
              <a:buNone/>
            </a:pPr>
            <a:r>
              <a:rPr lang="af-ZA" sz="2400" dirty="0"/>
              <a:t>- In  addition,  aldosterone  is  a  potent  stimulant  for  potassium  secretion in  the  collecting  tubule;  consequently,  lack  of  aldosterone  results  in </a:t>
            </a:r>
            <a:r>
              <a:rPr lang="af-ZA" sz="2400" dirty="0">
                <a:solidFill>
                  <a:srgbClr val="FF0000"/>
                </a:solidFill>
              </a:rPr>
              <a:t>hyperkalemia</a:t>
            </a:r>
            <a:r>
              <a:rPr lang="af-ZA" sz="2400" dirty="0"/>
              <a:t>.  This  further  affects  acid–base  status  by  </a:t>
            </a:r>
            <a:r>
              <a:rPr lang="af-ZA" sz="2400" dirty="0">
                <a:solidFill>
                  <a:srgbClr val="FF0000"/>
                </a:solidFill>
              </a:rPr>
              <a:t>inhibiting ammoniagenesis </a:t>
            </a:r>
            <a:r>
              <a:rPr lang="af-ZA" sz="2400" dirty="0"/>
              <a:t> and,  thus,  </a:t>
            </a:r>
            <a:r>
              <a:rPr lang="af-ZA" sz="2400" dirty="0">
                <a:solidFill>
                  <a:srgbClr val="FF0000"/>
                </a:solidFill>
              </a:rPr>
              <a:t>H+  excretion</a:t>
            </a:r>
            <a:r>
              <a:rPr lang="af-ZA" sz="2400" dirty="0"/>
              <a:t>.  </a:t>
            </a:r>
            <a:endParaRPr lang="ar-SA" sz="2400" dirty="0"/>
          </a:p>
          <a:p>
            <a:pPr marL="0" indent="0" algn="just" rtl="0">
              <a:buNone/>
            </a:pP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31626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4"/>
    </mc:Choice>
    <mc:Fallback xmlns="">
      <p:transition spd="slow" advTm="60604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904" y="193262"/>
            <a:ext cx="8501380" cy="648803"/>
          </a:xfrm>
        </p:spPr>
        <p:txBody>
          <a:bodyPr/>
          <a:lstStyle/>
          <a:p>
            <a:pPr algn="ctr" rtl="0"/>
            <a:r>
              <a:rPr lang="en-US" dirty="0"/>
              <a:t>Causes of type 4 RTA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13" y="1094440"/>
            <a:ext cx="11153913" cy="1489286"/>
          </a:xfrm>
        </p:spPr>
        <p:txBody>
          <a:bodyPr>
            <a:noAutofit/>
          </a:bodyPr>
          <a:lstStyle/>
          <a:p>
            <a:pPr algn="just" rtl="0"/>
            <a:r>
              <a:rPr lang="en-US" sz="2600" dirty="0">
                <a:solidFill>
                  <a:srgbClr val="FF0000"/>
                </a:solidFill>
              </a:rPr>
              <a:t>Aldosterone deficiency </a:t>
            </a:r>
            <a:r>
              <a:rPr lang="en-US" sz="2600" dirty="0"/>
              <a:t>typically occurs as a result of adrenal gland disorders such as </a:t>
            </a:r>
            <a:r>
              <a:rPr lang="en-US" sz="2600" dirty="0">
                <a:solidFill>
                  <a:srgbClr val="FF0000"/>
                </a:solidFill>
              </a:rPr>
              <a:t>Addison disease or some forms of congenital adrenal hyperplasia.</a:t>
            </a:r>
            <a:endParaRPr lang="en-GB" sz="2600" dirty="0">
              <a:solidFill>
                <a:srgbClr val="FF0000"/>
              </a:solidFill>
            </a:endParaRPr>
          </a:p>
          <a:p>
            <a:pPr algn="just" rtl="0"/>
            <a:endParaRPr lang="en-US" sz="2600" dirty="0">
              <a:solidFill>
                <a:srgbClr val="FF0000"/>
              </a:solidFill>
            </a:endParaRPr>
          </a:p>
          <a:p>
            <a:pPr algn="just" rtl="0"/>
            <a:r>
              <a:rPr lang="en-US" sz="2600" dirty="0"/>
              <a:t>In children, </a:t>
            </a:r>
            <a:r>
              <a:rPr lang="en-US" sz="2600" dirty="0">
                <a:solidFill>
                  <a:srgbClr val="FF0000"/>
                </a:solidFill>
              </a:rPr>
              <a:t>aldosterone unresponsiveness is a more common cause of type IV RTA.</a:t>
            </a:r>
            <a:endParaRPr lang="en-GB" sz="2600" dirty="0">
              <a:solidFill>
                <a:srgbClr val="FF0000"/>
              </a:solidFill>
            </a:endParaRPr>
          </a:p>
          <a:p>
            <a:pPr algn="just" rtl="0"/>
            <a:endParaRPr lang="en-US" sz="2600" dirty="0">
              <a:solidFill>
                <a:srgbClr val="FF0000"/>
              </a:solidFill>
            </a:endParaRPr>
          </a:p>
          <a:p>
            <a:pPr algn="just" rtl="0"/>
            <a:r>
              <a:rPr lang="en-US" sz="2600" dirty="0"/>
              <a:t> This can occur transiently, during an episode </a:t>
            </a:r>
            <a:r>
              <a:rPr lang="en-US" sz="2600" dirty="0">
                <a:solidFill>
                  <a:srgbClr val="FF0000"/>
                </a:solidFill>
              </a:rPr>
              <a:t>of acute pyelonephritis or acute urinary obstruction, </a:t>
            </a:r>
            <a:endParaRPr lang="en-GB" sz="2600" dirty="0">
              <a:solidFill>
                <a:srgbClr val="FF0000"/>
              </a:solidFill>
            </a:endParaRPr>
          </a:p>
          <a:p>
            <a:pPr algn="just" rtl="0"/>
            <a:endParaRPr lang="en-US" sz="2600" dirty="0">
              <a:solidFill>
                <a:srgbClr val="FF0000"/>
              </a:solidFill>
            </a:endParaRPr>
          </a:p>
          <a:p>
            <a:pPr algn="just" rtl="0"/>
            <a:r>
              <a:rPr lang="en-US" sz="2600" dirty="0"/>
              <a:t>or chronically, particularly in infants and children with a history of </a:t>
            </a:r>
            <a:r>
              <a:rPr lang="en-US" sz="2600" dirty="0">
                <a:solidFill>
                  <a:srgbClr val="FF0000"/>
                </a:solidFill>
              </a:rPr>
              <a:t>obstructive </a:t>
            </a:r>
            <a:r>
              <a:rPr lang="en-US" sz="2600" dirty="0" err="1">
                <a:solidFill>
                  <a:srgbClr val="FF0000"/>
                </a:solidFill>
              </a:rPr>
              <a:t>uropathy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GB" sz="2600" dirty="0">
              <a:solidFill>
                <a:srgbClr val="FF0000"/>
              </a:solidFill>
            </a:endParaRPr>
          </a:p>
          <a:p>
            <a:pPr algn="just" rtl="0"/>
            <a:endParaRPr lang="en-US" sz="2600" dirty="0">
              <a:solidFill>
                <a:srgbClr val="FF0000"/>
              </a:solidFill>
            </a:endParaRPr>
          </a:p>
          <a:p>
            <a:pPr algn="just" rtl="0"/>
            <a:r>
              <a:rPr lang="en-US" sz="2600" dirty="0">
                <a:solidFill>
                  <a:srgbClr val="FF0000"/>
                </a:solidFill>
              </a:rPr>
              <a:t>Angiotensin-converting enzyme inhibitors and chronic heparin administration can result in </a:t>
            </a:r>
            <a:r>
              <a:rPr lang="en-US" sz="2600" dirty="0" err="1">
                <a:solidFill>
                  <a:srgbClr val="FF0000"/>
                </a:solidFill>
              </a:rPr>
              <a:t>hypoaldosteronism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ar-JO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1"/>
    </mc:Choice>
    <mc:Fallback xmlns="">
      <p:transition spd="slow" advTm="1655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0" t="32144" r="-630" b="39428"/>
          <a:stretch/>
        </p:blipFill>
        <p:spPr>
          <a:xfrm>
            <a:off x="3652831" y="386583"/>
            <a:ext cx="4873637" cy="60848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7595D6-6487-27B0-B760-B3C404D2C8A5}"/>
              </a:ext>
            </a:extLst>
          </p:cNvPr>
          <p:cNvSpPr/>
          <p:nvPr/>
        </p:nvSpPr>
        <p:spPr>
          <a:xfrm>
            <a:off x="3831771" y="4339771"/>
            <a:ext cx="1901372" cy="31931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625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"/>
    </mc:Choice>
    <mc:Fallback xmlns="">
      <p:transition spd="slow" advTm="18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46250" y="165100"/>
            <a:ext cx="8686800" cy="700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</a:rPr>
              <a:t>Role of </a:t>
            </a:r>
            <a:r>
              <a:rPr lang="en-US" altLang="en-US" sz="3600" b="1" dirty="0">
                <a:solidFill>
                  <a:srgbClr val="FF0000"/>
                </a:solidFill>
              </a:rPr>
              <a:t>kidney </a:t>
            </a:r>
            <a:r>
              <a:rPr lang="en-US" altLang="en-US" sz="3600" b="1" dirty="0">
                <a:solidFill>
                  <a:schemeClr val="tx1"/>
                </a:solidFill>
              </a:rPr>
              <a:t>in acid base balance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195" y="1495859"/>
            <a:ext cx="8866909" cy="459090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-Kidney regulates acid base homeostasis by </a:t>
            </a:r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chemeClr val="tx1"/>
                </a:solidFill>
              </a:rPr>
              <a:t> mechanisms: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chemeClr val="tx1"/>
                </a:solidFill>
              </a:rPr>
              <a:t>Proton secretion</a:t>
            </a:r>
          </a:p>
          <a:p>
            <a:pPr marL="514350" indent="-514350" algn="l" rtl="0" eaLnBrk="1" hangingPunct="1">
              <a:buFont typeface="Arial" charset="0"/>
              <a:buAutoNum type="arabicPeriod"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chemeClr val="tx1"/>
                </a:solidFill>
              </a:rPr>
              <a:t>Bicarbonate reabsorption</a:t>
            </a:r>
          </a:p>
          <a:p>
            <a:pPr marL="514350" indent="-514350" algn="l" rtl="0" eaLnBrk="1" hangingPunct="1">
              <a:buFont typeface="Arial" charset="0"/>
              <a:buAutoNum type="arabicPeriod"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chemeClr val="tx1"/>
                </a:solidFill>
              </a:rPr>
              <a:t>Bicarbonate generation</a:t>
            </a:r>
          </a:p>
          <a:p>
            <a:pPr marL="514350" indent="-514350" algn="l" rtl="0" eaLnBrk="1" hangingPunct="1">
              <a:spcBef>
                <a:spcPts val="0"/>
              </a:spcBef>
              <a:buFont typeface="Monotype Sorts" pitchFamily="2" charset="2"/>
              <a:buNone/>
              <a:defRPr/>
            </a:pPr>
            <a:endParaRPr lang="en-US" sz="3200" b="1" dirty="0"/>
          </a:p>
          <a:p>
            <a:pPr marL="239713" indent="-239713" algn="l" rtl="0" eaLnBrk="1" hangingPunct="1">
              <a:buClrTx/>
              <a:buSzPct val="100000"/>
              <a:buNone/>
              <a:defRPr/>
            </a:pPr>
            <a:endParaRPr lang="en-US" sz="3200" b="1" dirty="0">
              <a:solidFill>
                <a:srgbClr val="C00000"/>
              </a:solidFill>
            </a:endParaRPr>
          </a:p>
          <a:p>
            <a:pPr marL="239713" indent="-239713" algn="l" rtl="0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</a:rPr>
              <a:t>Acidosis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 H</a:t>
            </a:r>
            <a:r>
              <a:rPr lang="en-US" b="1" baseline="30000" dirty="0">
                <a:solidFill>
                  <a:srgbClr val="C00000"/>
                </a:solidFill>
                <a:sym typeface="Symbol"/>
              </a:rPr>
              <a:t>+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 secreted  acidic urine</a:t>
            </a:r>
          </a:p>
          <a:p>
            <a:pPr marL="239713" indent="-239713" algn="l" rtl="0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</a:rPr>
              <a:t>Alkalosis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 HCO</a:t>
            </a:r>
            <a:r>
              <a:rPr lang="en-US" b="1" baseline="-25000" dirty="0">
                <a:solidFill>
                  <a:srgbClr val="C00000"/>
                </a:solidFill>
                <a:sym typeface="Symbol"/>
              </a:rPr>
              <a:t>3</a:t>
            </a:r>
            <a:r>
              <a:rPr lang="en-US" b="1" baseline="30000" dirty="0">
                <a:solidFill>
                  <a:srgbClr val="C00000"/>
                </a:solidFill>
                <a:sym typeface="Symbol"/>
              </a:rPr>
              <a:t>-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 excreted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 alkaline urine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300" y="496454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8001"/>
      </p:ext>
    </p:extLst>
  </p:cSld>
  <p:clrMapOvr>
    <a:masterClrMapping/>
  </p:clrMapOvr>
  <p:transition advTm="27838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9578" y="230613"/>
            <a:ext cx="8501380" cy="430887"/>
          </a:xfrm>
        </p:spPr>
        <p:txBody>
          <a:bodyPr/>
          <a:lstStyle/>
          <a:p>
            <a:pPr algn="ctr" rtl="0"/>
            <a:r>
              <a:rPr lang="af-ZA" b="1" dirty="0">
                <a:solidFill>
                  <a:schemeClr val="tx1"/>
                </a:solidFill>
              </a:rPr>
              <a:t>CLINICAL  MANIFESTATIONS</a:t>
            </a:r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3816" y="1044221"/>
            <a:ext cx="9665434" cy="4080437"/>
          </a:xfrm>
        </p:spPr>
        <p:txBody>
          <a:bodyPr>
            <a:normAutofit/>
          </a:bodyPr>
          <a:lstStyle/>
          <a:p>
            <a:pPr algn="just" rtl="0"/>
            <a:r>
              <a:rPr lang="af-ZA" sz="1800" b="1" dirty="0"/>
              <a:t>Patients  with  type  IV  RTA  can  present  with  </a:t>
            </a:r>
            <a:r>
              <a:rPr lang="af-ZA" sz="1800" b="1" dirty="0">
                <a:solidFill>
                  <a:srgbClr val="FF0000"/>
                </a:solidFill>
              </a:rPr>
              <a:t>growth  failure</a:t>
            </a:r>
            <a:r>
              <a:rPr lang="af-ZA" sz="1800" b="1" dirty="0"/>
              <a:t>  in  the  first few  years  of  life</a:t>
            </a:r>
            <a:r>
              <a:rPr lang="af-ZA" sz="1800" b="1" dirty="0">
                <a:solidFill>
                  <a:srgbClr val="FF0000"/>
                </a:solidFill>
              </a:rPr>
              <a:t>.  Polyuria  and  dehydration  (from  salt  wasting)  are common.</a:t>
            </a:r>
            <a:r>
              <a:rPr lang="af-ZA" sz="1800" b="1" dirty="0"/>
              <a:t> </a:t>
            </a:r>
            <a:endParaRPr lang="en-GB" sz="1800" b="1" dirty="0"/>
          </a:p>
          <a:p>
            <a:pPr algn="just" rtl="0"/>
            <a:endParaRPr lang="ar-SA" sz="1800" b="1" dirty="0"/>
          </a:p>
          <a:p>
            <a:pPr algn="just" rtl="0"/>
            <a:r>
              <a:rPr lang="af-ZA" sz="1800" b="1" dirty="0"/>
              <a:t>Rarely,  patients  (especially  those  with  pseudohypoaldosteronism  type  1)  present  </a:t>
            </a:r>
            <a:r>
              <a:rPr lang="af-ZA" sz="1800" b="1" dirty="0">
                <a:solidFill>
                  <a:srgbClr val="FF0000"/>
                </a:solidFill>
              </a:rPr>
              <a:t>with  life-threatening  hyperkalemia</a:t>
            </a:r>
            <a:r>
              <a:rPr lang="af-ZA" sz="1800" b="1" dirty="0"/>
              <a:t>. </a:t>
            </a:r>
            <a:endParaRPr lang="en-GB" sz="1800" b="1" dirty="0"/>
          </a:p>
          <a:p>
            <a:pPr algn="just" rtl="0"/>
            <a:endParaRPr lang="en-GB" sz="1800" b="1" dirty="0"/>
          </a:p>
          <a:p>
            <a:pPr algn="just" rtl="0"/>
            <a:r>
              <a:rPr lang="af-ZA" sz="1800" b="1" dirty="0"/>
              <a:t>Patients with  obstructive  uropathies  can  present  </a:t>
            </a:r>
            <a:r>
              <a:rPr lang="af-ZA" sz="1800" b="1" dirty="0">
                <a:solidFill>
                  <a:srgbClr val="FF0000"/>
                </a:solidFill>
              </a:rPr>
              <a:t>acutely  with  signs  and  symptoms  of  pyelonephritis,  such  as  fever,  vomiting,  and  foul-smelling urine</a:t>
            </a:r>
            <a:r>
              <a:rPr lang="af-ZA" sz="1800" b="1" dirty="0"/>
              <a:t>. </a:t>
            </a:r>
            <a:endParaRPr lang="en-GB" sz="1800" b="1" dirty="0"/>
          </a:p>
          <a:p>
            <a:pPr algn="just" rtl="0"/>
            <a:r>
              <a:rPr lang="af-ZA" sz="1800" b="1" dirty="0"/>
              <a:t> </a:t>
            </a:r>
            <a:endParaRPr lang="ar-SA" sz="1800" b="1" dirty="0"/>
          </a:p>
          <a:p>
            <a:pPr algn="just" rtl="0"/>
            <a:r>
              <a:rPr lang="af-ZA" sz="1800" b="1" dirty="0"/>
              <a:t>Laboratory  tests  reveal  a  </a:t>
            </a:r>
            <a:r>
              <a:rPr lang="af-ZA" sz="1800" b="1" dirty="0">
                <a:solidFill>
                  <a:srgbClr val="FF0000"/>
                </a:solidFill>
              </a:rPr>
              <a:t>hyperkalemic  non–anion  gap  metabolic  acidosis , Urine  may  be  alkaline  or  acidic </a:t>
            </a:r>
            <a:r>
              <a:rPr lang="af-ZA" sz="1800" b="1" dirty="0"/>
              <a:t>. </a:t>
            </a:r>
            <a:endParaRPr lang="en-GB" sz="1800" b="1" dirty="0"/>
          </a:p>
          <a:p>
            <a:pPr algn="just" rtl="0"/>
            <a:endParaRPr lang="ar-SA" sz="1800" b="1" dirty="0"/>
          </a:p>
          <a:p>
            <a:pPr algn="just" rtl="0"/>
            <a:r>
              <a:rPr lang="af-ZA" sz="1800" b="1" dirty="0"/>
              <a:t>Elevated  urinary sodium  levels  with  inappropriately  low  urinary  potassium  levels  reflect the  absence  of  aldosterone  effect.</a:t>
            </a:r>
          </a:p>
          <a:p>
            <a:pPr algn="just" rtl="0">
              <a:buNone/>
            </a:pPr>
            <a:endParaRPr lang="ar-AE" b="1" i="1" dirty="0"/>
          </a:p>
        </p:txBody>
      </p:sp>
    </p:spTree>
    <p:extLst>
      <p:ext uri="{BB962C8B-B14F-4D97-AF65-F5344CB8AC3E}">
        <p14:creationId xmlns:p14="http://schemas.microsoft.com/office/powerpoint/2010/main" val="38148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0"/>
    </mc:Choice>
    <mc:Fallback xmlns="">
      <p:transition spd="slow" advTm="2875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9016" y="551479"/>
            <a:ext cx="712660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spc="-5" dirty="0">
                <a:solidFill>
                  <a:srgbClr val="000000"/>
                </a:solidFill>
                <a:latin typeface="Arial"/>
                <a:cs typeface="Arial"/>
              </a:rPr>
              <a:t>Diagnosis</a:t>
            </a:r>
            <a:r>
              <a:rPr sz="48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4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818" y="1792913"/>
            <a:ext cx="10077175" cy="451360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sz="2000" b="1" spc="-70" dirty="0">
                <a:solidFill>
                  <a:srgbClr val="1A1C1C"/>
                </a:solidFill>
                <a:latin typeface="Tahoma"/>
                <a:cs typeface="Tahoma"/>
              </a:rPr>
              <a:t>Diagnostics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445"/>
              </a:spcBef>
            </a:pP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Serum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ct val="100000"/>
              </a:lnSpc>
              <a:spcBef>
                <a:spcPts val="50"/>
              </a:spcBef>
            </a:pPr>
            <a:r>
              <a:rPr sz="2000" b="1" u="heavy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Hyperchloremic</a:t>
            </a:r>
            <a:r>
              <a:rPr sz="2000" b="1" u="heavy" spc="-20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metabolic</a:t>
            </a:r>
            <a:r>
              <a:rPr sz="2000" b="1" u="heavy" spc="-1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acidosis</a:t>
            </a:r>
            <a:r>
              <a:rPr sz="2000" b="1" spc="-5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1A1C1C"/>
                </a:solidFill>
                <a:latin typeface="Tahoma"/>
                <a:cs typeface="Tahoma"/>
              </a:rPr>
              <a:t>(i.e.,</a:t>
            </a:r>
            <a:r>
              <a:rPr sz="2000" spc="-14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normal</a:t>
            </a:r>
            <a:r>
              <a:rPr sz="2000" u="sng" spc="-1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anion</a:t>
            </a:r>
            <a:r>
              <a:rPr sz="2000" u="sng" spc="-2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gap</a:t>
            </a:r>
            <a:r>
              <a:rPr sz="2000" spc="-20" dirty="0">
                <a:solidFill>
                  <a:srgbClr val="1A1C1C"/>
                </a:solidFill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ct val="100000"/>
              </a:lnSpc>
              <a:spcBef>
                <a:spcPts val="15"/>
              </a:spcBef>
            </a:pPr>
            <a:r>
              <a:rPr sz="2000" b="1" u="heavy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Hyperkalemia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484"/>
              </a:spcBef>
            </a:pPr>
            <a:endParaRPr lang="en-GB" sz="2000" spc="60" dirty="0">
              <a:solidFill>
                <a:srgbClr val="1A1C1C"/>
              </a:solidFill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484"/>
              </a:spcBef>
            </a:pPr>
            <a:r>
              <a:rPr sz="2000" spc="60" dirty="0">
                <a:solidFill>
                  <a:srgbClr val="1A1C1C"/>
                </a:solidFill>
                <a:latin typeface="Tahoma"/>
                <a:cs typeface="Tahoma"/>
              </a:rPr>
              <a:t>Urine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ct val="100000"/>
              </a:lnSpc>
              <a:spcBef>
                <a:spcPts val="50"/>
              </a:spcBef>
            </a:pPr>
            <a:r>
              <a:rPr sz="2000" spc="105" dirty="0">
                <a:solidFill>
                  <a:srgbClr val="1A1C1C"/>
                </a:solidFill>
                <a:latin typeface="Tahoma"/>
                <a:cs typeface="Tahoma"/>
              </a:rPr>
              <a:t>U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4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ne</a:t>
            </a:r>
            <a:r>
              <a:rPr sz="2000" spc="-1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sng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p</a:t>
            </a:r>
            <a:r>
              <a:rPr sz="2000" u="sng" spc="114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H</a:t>
            </a:r>
            <a:r>
              <a:rPr sz="2000" spc="-1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185" dirty="0">
                <a:solidFill>
                  <a:srgbClr val="1A1C1C"/>
                </a:solidFill>
                <a:latin typeface="Tahoma"/>
                <a:cs typeface="Tahoma"/>
              </a:rPr>
              <a:t>&lt;</a:t>
            </a:r>
            <a:r>
              <a:rPr sz="2000" spc="-204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r>
              <a:rPr sz="2000" spc="-114" dirty="0">
                <a:solidFill>
                  <a:srgbClr val="1A1C1C"/>
                </a:solidFill>
                <a:latin typeface="Tahoma"/>
                <a:cs typeface="Tahoma"/>
              </a:rPr>
              <a:t>.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5</a:t>
            </a:r>
            <a:endParaRPr sz="2000" dirty="0">
              <a:latin typeface="Tahoma"/>
              <a:cs typeface="Tahoma"/>
            </a:endParaRPr>
          </a:p>
          <a:p>
            <a:pPr marL="481965" marR="367665">
              <a:lnSpc>
                <a:spcPct val="100899"/>
              </a:lnSpc>
            </a:pP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Positive</a:t>
            </a:r>
            <a:r>
              <a:rPr sz="2000" spc="-10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urine</a:t>
            </a:r>
            <a:r>
              <a:rPr sz="2000" u="sng" spc="-229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anion</a:t>
            </a:r>
            <a:r>
              <a:rPr sz="2000" u="sng" spc="-1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 </a:t>
            </a:r>
            <a:r>
              <a:rPr sz="2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gap</a:t>
            </a:r>
            <a:r>
              <a:rPr sz="2000" spc="-35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(persistent</a:t>
            </a:r>
            <a:r>
              <a:rPr sz="2000" spc="-8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sng" spc="1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sodium</a:t>
            </a:r>
            <a:r>
              <a:rPr sz="2000" spc="-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excretion) </a:t>
            </a:r>
            <a:r>
              <a:rPr sz="2000" spc="-39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15" dirty="0">
                <a:solidFill>
                  <a:srgbClr val="1A1C1C"/>
                </a:solidFill>
                <a:latin typeface="Tahoma"/>
                <a:cs typeface="Tahoma"/>
              </a:rPr>
              <a:t>as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-1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000" spc="170" dirty="0">
                <a:solidFill>
                  <a:srgbClr val="1A1C1C"/>
                </a:solidFill>
                <a:latin typeface="Tahoma"/>
                <a:cs typeface="Tahoma"/>
              </a:rPr>
              <a:t>H</a:t>
            </a:r>
            <a:r>
              <a:rPr sz="2000" spc="89" baseline="-10416" dirty="0">
                <a:solidFill>
                  <a:srgbClr val="1A1C1C"/>
                </a:solidFill>
                <a:latin typeface="Tahoma"/>
                <a:cs typeface="Tahoma"/>
              </a:rPr>
              <a:t>4</a:t>
            </a:r>
            <a:r>
              <a:rPr sz="2000" spc="-187" baseline="31250" dirty="0">
                <a:solidFill>
                  <a:srgbClr val="1A1C1C"/>
                </a:solidFill>
                <a:latin typeface="Tahoma"/>
                <a:cs typeface="Tahoma"/>
              </a:rPr>
              <a:t>+</a:t>
            </a:r>
            <a:r>
              <a:rPr sz="2000" spc="67" baseline="312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1A1C1C"/>
                </a:solidFill>
                <a:latin typeface="Tahoma"/>
                <a:cs typeface="Tahoma"/>
              </a:rPr>
              <a:t>x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000" spc="4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endParaRPr sz="2000" dirty="0">
              <a:latin typeface="Tahoma"/>
              <a:cs typeface="Tahoma"/>
            </a:endParaRPr>
          </a:p>
          <a:p>
            <a:pPr marL="481965">
              <a:lnSpc>
                <a:spcPct val="100000"/>
              </a:lnSpc>
              <a:spcBef>
                <a:spcPts val="10"/>
              </a:spcBef>
            </a:pPr>
            <a:r>
              <a:rPr sz="2000" spc="12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-15" dirty="0">
                <a:solidFill>
                  <a:srgbClr val="1A1C1C"/>
                </a:solidFill>
                <a:latin typeface="Tahoma"/>
                <a:cs typeface="Tahoma"/>
              </a:rPr>
              <a:t>ma</a:t>
            </a:r>
            <a:r>
              <a:rPr sz="2000" spc="4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000" spc="-24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60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-7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15" dirty="0">
                <a:solidFill>
                  <a:srgbClr val="1A1C1C"/>
                </a:solidFill>
                <a:latin typeface="Tahoma"/>
                <a:cs typeface="Tahoma"/>
              </a:rPr>
              <a:t>as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-8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u="sng" spc="1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c</a:t>
            </a:r>
            <a:r>
              <a:rPr sz="2000" u="sng" spc="-1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a</a:t>
            </a:r>
            <a:r>
              <a:rPr sz="2000" u="sng" spc="4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l</a:t>
            </a:r>
            <a:r>
              <a:rPr sz="2000" u="sng" spc="1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c</a:t>
            </a:r>
            <a:r>
              <a:rPr sz="2000" u="sng" spc="4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i</a:t>
            </a:r>
            <a:r>
              <a:rPr sz="2000" u="sng" spc="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u</a:t>
            </a:r>
            <a:r>
              <a:rPr sz="2000" u="sng" spc="-1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m</a:t>
            </a:r>
            <a:r>
              <a:rPr sz="2000" spc="-15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1A1C1C"/>
                </a:solidFill>
                <a:latin typeface="Tahoma"/>
                <a:cs typeface="Tahoma"/>
              </a:rPr>
              <a:t>x</a:t>
            </a:r>
            <a:r>
              <a:rPr sz="2000" spc="15" dirty="0">
                <a:solidFill>
                  <a:srgbClr val="1A1C1C"/>
                </a:solidFill>
                <a:latin typeface="Tahoma"/>
                <a:cs typeface="Tahoma"/>
              </a:rPr>
              <a:t>c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r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55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r>
              <a:rPr sz="2000" spc="4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5" dirty="0">
                <a:solidFill>
                  <a:srgbClr val="1A1C1C"/>
                </a:solidFill>
                <a:latin typeface="Tahoma"/>
                <a:cs typeface="Tahoma"/>
              </a:rPr>
              <a:t>n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490"/>
              </a:spcBef>
            </a:pPr>
            <a:endParaRPr lang="en-GB" sz="2000" b="1" spc="-80" dirty="0">
              <a:solidFill>
                <a:srgbClr val="1A1C1C"/>
              </a:solidFill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490"/>
              </a:spcBef>
            </a:pPr>
            <a:r>
              <a:rPr sz="2000" b="1" spc="-80" dirty="0">
                <a:solidFill>
                  <a:srgbClr val="1A1C1C"/>
                </a:solidFill>
                <a:latin typeface="Tahoma"/>
                <a:cs typeface="Tahoma"/>
              </a:rPr>
              <a:t>Treatment</a:t>
            </a:r>
            <a:endParaRPr sz="200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520"/>
              </a:spcBef>
            </a:pPr>
            <a:r>
              <a:rPr sz="2000" u="sng" spc="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Furosemide</a:t>
            </a:r>
            <a:endParaRPr sz="2000" dirty="0">
              <a:latin typeface="Tahoma"/>
              <a:cs typeface="Tahoma"/>
            </a:endParaRPr>
          </a:p>
          <a:p>
            <a:pPr marL="25400" marR="568325">
              <a:lnSpc>
                <a:spcPct val="129000"/>
              </a:lnSpc>
            </a:pPr>
            <a:r>
              <a:rPr sz="20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Mineralocorticoid</a:t>
            </a:r>
            <a:r>
              <a:rPr sz="2000" spc="-16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1A1C1C"/>
                </a:solidFill>
                <a:latin typeface="Tahoma"/>
                <a:cs typeface="Tahoma"/>
              </a:rPr>
              <a:t>replacement</a:t>
            </a:r>
            <a:r>
              <a:rPr sz="2000" spc="-19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1A1C1C"/>
                </a:solidFill>
                <a:latin typeface="Tahoma"/>
                <a:cs typeface="Tahoma"/>
              </a:rPr>
              <a:t>(</a:t>
            </a:r>
            <a:r>
              <a:rPr sz="2000" b="1" u="heavy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</a:rPr>
              <a:t>ﬂudrocortisone</a:t>
            </a:r>
            <a:r>
              <a:rPr sz="2000" spc="-60" dirty="0">
                <a:solidFill>
                  <a:srgbClr val="1A1C1C"/>
                </a:solidFill>
                <a:latin typeface="Tahoma"/>
                <a:cs typeface="Tahoma"/>
              </a:rPr>
              <a:t>) </a:t>
            </a:r>
            <a:r>
              <a:rPr sz="2000" spc="-455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L</a:t>
            </a:r>
            <a:r>
              <a:rPr sz="2000" spc="35" dirty="0">
                <a:solidFill>
                  <a:srgbClr val="1A1C1C"/>
                </a:solidFill>
                <a:latin typeface="Tahoma"/>
                <a:cs typeface="Tahoma"/>
              </a:rPr>
              <a:t>o</a:t>
            </a:r>
            <a:r>
              <a:rPr sz="2000" spc="65" dirty="0">
                <a:solidFill>
                  <a:srgbClr val="1A1C1C"/>
                </a:solidFill>
                <a:latin typeface="Tahoma"/>
                <a:cs typeface="Tahoma"/>
              </a:rPr>
              <a:t>w</a:t>
            </a:r>
            <a:r>
              <a:rPr sz="2000" spc="20" dirty="0">
                <a:solidFill>
                  <a:srgbClr val="1A1C1C"/>
                </a:solidFill>
                <a:latin typeface="Tahoma"/>
                <a:cs typeface="Tahoma"/>
              </a:rPr>
              <a:t>-</a:t>
            </a:r>
            <a:r>
              <a:rPr sz="2000" u="sng" spc="2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p</a:t>
            </a:r>
            <a:r>
              <a:rPr sz="2000" u="sng" spc="3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o</a:t>
            </a:r>
            <a:r>
              <a:rPr sz="2000" u="sng" spc="7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t</a:t>
            </a:r>
            <a:r>
              <a:rPr sz="2000" u="sng" spc="-1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a</a:t>
            </a:r>
            <a:r>
              <a:rPr sz="2000" u="sng" spc="-5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ss</a:t>
            </a:r>
            <a:r>
              <a:rPr sz="2000" u="sng" spc="5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i</a:t>
            </a:r>
            <a:r>
              <a:rPr sz="2000" u="sng" spc="10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u</a:t>
            </a:r>
            <a:r>
              <a:rPr sz="2000" u="sng" dirty="0">
                <a:solidFill>
                  <a:srgbClr val="1A1C1C"/>
                </a:solidFill>
                <a:uFill>
                  <a:solidFill>
                    <a:srgbClr val="1A1C1C"/>
                  </a:solidFill>
                </a:uFill>
                <a:latin typeface="Tahoma"/>
                <a:cs typeface="Tahoma"/>
              </a:rPr>
              <a:t>m</a:t>
            </a:r>
            <a:r>
              <a:rPr sz="2000" spc="-120" dirty="0">
                <a:solidFill>
                  <a:srgbClr val="1A1C1C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1A1C1C"/>
                </a:solidFill>
                <a:latin typeface="Tahoma"/>
                <a:cs typeface="Tahoma"/>
              </a:rPr>
              <a:t>d</a:t>
            </a:r>
            <a:r>
              <a:rPr sz="2000" spc="50" dirty="0">
                <a:solidFill>
                  <a:srgbClr val="1A1C1C"/>
                </a:solidFill>
                <a:latin typeface="Tahoma"/>
                <a:cs typeface="Tahoma"/>
              </a:rPr>
              <a:t>i</a:t>
            </a:r>
            <a:r>
              <a:rPr sz="2000" spc="10" dirty="0">
                <a:solidFill>
                  <a:srgbClr val="1A1C1C"/>
                </a:solidFill>
                <a:latin typeface="Tahoma"/>
                <a:cs typeface="Tahoma"/>
              </a:rPr>
              <a:t>e</a:t>
            </a:r>
            <a:r>
              <a:rPr sz="2000" spc="70" dirty="0">
                <a:solidFill>
                  <a:srgbClr val="1A1C1C"/>
                </a:solidFill>
                <a:latin typeface="Tahoma"/>
                <a:cs typeface="Tahoma"/>
              </a:rPr>
              <a:t>t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15380" y="6419492"/>
            <a:ext cx="1949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DAE4EE"/>
                </a:solidFill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 txBox="1">
            <a:spLocks noGrp="1"/>
          </p:cNvSpPr>
          <p:nvPr/>
        </p:nvSpPr>
        <p:spPr>
          <a:xfrm>
            <a:off x="1627188" y="5514975"/>
            <a:ext cx="3429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/>
            <a:fld id="{CE69C3A7-B4AC-492C-9C71-671041C5F648}" type="slidenum">
              <a:rPr lang="ar-SA" altLang="en-US" sz="1050">
                <a:solidFill>
                  <a:srgbClr val="FFFFFF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pPr algn="ctr" defTabSz="685800" rtl="1"/>
              <a:t>62</a:t>
            </a:fld>
            <a:endParaRPr lang="ar-JO" altLang="en-US" sz="1050">
              <a:solidFill>
                <a:srgbClr val="FFFFFF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0946"/>
            <a:ext cx="8700508" cy="673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3DA3D9-850B-19E3-29BE-138043701014}"/>
              </a:ext>
            </a:extLst>
          </p:cNvPr>
          <p:cNvSpPr/>
          <p:nvPr/>
        </p:nvSpPr>
        <p:spPr>
          <a:xfrm>
            <a:off x="8087558" y="2068495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6F46B5-19A1-7D81-4D28-79EE906A4E94}"/>
              </a:ext>
            </a:extLst>
          </p:cNvPr>
          <p:cNvSpPr/>
          <p:nvPr/>
        </p:nvSpPr>
        <p:spPr>
          <a:xfrm>
            <a:off x="4626746" y="2354060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54516-09B5-6375-D419-645BD999218D}"/>
              </a:ext>
            </a:extLst>
          </p:cNvPr>
          <p:cNvSpPr/>
          <p:nvPr/>
        </p:nvSpPr>
        <p:spPr>
          <a:xfrm>
            <a:off x="4626746" y="2762434"/>
            <a:ext cx="1083076" cy="326995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424BD-BE83-B6F2-C7D2-E4AF53DB0F74}"/>
              </a:ext>
            </a:extLst>
          </p:cNvPr>
          <p:cNvSpPr/>
          <p:nvPr/>
        </p:nvSpPr>
        <p:spPr>
          <a:xfrm>
            <a:off x="6659733" y="3020626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F20A4-AB9E-1953-3BA1-D4566A8EC9C9}"/>
              </a:ext>
            </a:extLst>
          </p:cNvPr>
          <p:cNvSpPr/>
          <p:nvPr/>
        </p:nvSpPr>
        <p:spPr>
          <a:xfrm>
            <a:off x="6562078" y="4289392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17214-E8DA-D9C6-A70A-EE64DCF6778A}"/>
              </a:ext>
            </a:extLst>
          </p:cNvPr>
          <p:cNvSpPr/>
          <p:nvPr/>
        </p:nvSpPr>
        <p:spPr>
          <a:xfrm>
            <a:off x="4626746" y="5653688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FE6EF8-795C-9782-164D-6B3A20F63BC1}"/>
              </a:ext>
            </a:extLst>
          </p:cNvPr>
          <p:cNvSpPr/>
          <p:nvPr/>
        </p:nvSpPr>
        <p:spPr>
          <a:xfrm>
            <a:off x="6562078" y="6062062"/>
            <a:ext cx="1083076" cy="40837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24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47"/>
    </mc:Choice>
    <mc:Fallback xmlns="">
      <p:transition spd="slow" advTm="89047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5760" y="2489835"/>
            <a:ext cx="3827779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Thank</a:t>
            </a:r>
            <a:r>
              <a:rPr sz="60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764" y="284008"/>
            <a:ext cx="11158352" cy="62702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08000" y="6373091"/>
            <a:ext cx="4128655" cy="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7309" y="6336145"/>
            <a:ext cx="414712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0" y="434110"/>
            <a:ext cx="3694546" cy="1477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3670" y="1713545"/>
            <a:ext cx="2305712" cy="2184209"/>
          </a:xfrm>
          <a:custGeom>
            <a:avLst/>
            <a:gdLst>
              <a:gd name="connsiteX0" fmla="*/ 2278003 w 2305712"/>
              <a:gd name="connsiteY0" fmla="*/ 106019 h 2184209"/>
              <a:gd name="connsiteX1" fmla="*/ 42803 w 2305712"/>
              <a:gd name="connsiteY1" fmla="*/ 235328 h 2184209"/>
              <a:gd name="connsiteX2" fmla="*/ 920257 w 2305712"/>
              <a:gd name="connsiteY2" fmla="*/ 2184200 h 2184209"/>
              <a:gd name="connsiteX3" fmla="*/ 2305712 w 2305712"/>
              <a:gd name="connsiteY3" fmla="*/ 207619 h 2184209"/>
              <a:gd name="connsiteX4" fmla="*/ 2305712 w 2305712"/>
              <a:gd name="connsiteY4" fmla="*/ 207619 h 2184209"/>
              <a:gd name="connsiteX5" fmla="*/ 2194875 w 2305712"/>
              <a:gd name="connsiteY5" fmla="*/ 115255 h 2184209"/>
              <a:gd name="connsiteX6" fmla="*/ 2194875 w 2305712"/>
              <a:gd name="connsiteY6" fmla="*/ 115255 h 2184209"/>
              <a:gd name="connsiteX7" fmla="*/ 1982439 w 2305712"/>
              <a:gd name="connsiteY7" fmla="*/ 106019 h 218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5712" h="2184209">
                <a:moveTo>
                  <a:pt x="2278003" y="106019"/>
                </a:moveTo>
                <a:cubicBezTo>
                  <a:pt x="1273548" y="-2509"/>
                  <a:pt x="269094" y="-111036"/>
                  <a:pt x="42803" y="235328"/>
                </a:cubicBezTo>
                <a:cubicBezTo>
                  <a:pt x="-183488" y="581692"/>
                  <a:pt x="543106" y="2188818"/>
                  <a:pt x="920257" y="2184200"/>
                </a:cubicBezTo>
                <a:cubicBezTo>
                  <a:pt x="1297408" y="2179582"/>
                  <a:pt x="2305712" y="207619"/>
                  <a:pt x="2305712" y="207619"/>
                </a:cubicBezTo>
                <a:lnTo>
                  <a:pt x="2305712" y="207619"/>
                </a:lnTo>
                <a:lnTo>
                  <a:pt x="2194875" y="115255"/>
                </a:lnTo>
                <a:lnTo>
                  <a:pt x="2194875" y="115255"/>
                </a:lnTo>
                <a:lnTo>
                  <a:pt x="1982439" y="1060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3" y="235450"/>
            <a:ext cx="11441839" cy="6133663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1071418" y="1653772"/>
            <a:ext cx="10012218" cy="7342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1828800" y="1985819"/>
            <a:ext cx="7130473" cy="83127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86327" y="369455"/>
            <a:ext cx="3694546" cy="1477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64291" y="3694545"/>
            <a:ext cx="2425891" cy="1893649"/>
          </a:xfrm>
          <a:custGeom>
            <a:avLst/>
            <a:gdLst>
              <a:gd name="connsiteX0" fmla="*/ 2425891 w 2425891"/>
              <a:gd name="connsiteY0" fmla="*/ 55419 h 1893649"/>
              <a:gd name="connsiteX1" fmla="*/ 33673 w 2425891"/>
              <a:gd name="connsiteY1" fmla="*/ 304800 h 1893649"/>
              <a:gd name="connsiteX2" fmla="*/ 1114327 w 2425891"/>
              <a:gd name="connsiteY2" fmla="*/ 1893455 h 1893649"/>
              <a:gd name="connsiteX3" fmla="*/ 2416654 w 2425891"/>
              <a:gd name="connsiteY3" fmla="*/ 193964 h 1893649"/>
              <a:gd name="connsiteX4" fmla="*/ 2416654 w 2425891"/>
              <a:gd name="connsiteY4" fmla="*/ 193964 h 1893649"/>
              <a:gd name="connsiteX5" fmla="*/ 2296582 w 2425891"/>
              <a:gd name="connsiteY5" fmla="*/ 55419 h 1893649"/>
              <a:gd name="connsiteX6" fmla="*/ 2148800 w 2425891"/>
              <a:gd name="connsiteY6" fmla="*/ 83128 h 1893649"/>
              <a:gd name="connsiteX7" fmla="*/ 1927127 w 2425891"/>
              <a:gd name="connsiteY7" fmla="*/ 138546 h 1893649"/>
              <a:gd name="connsiteX8" fmla="*/ 1825527 w 2425891"/>
              <a:gd name="connsiteY8" fmla="*/ 0 h 189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891" h="1893649">
                <a:moveTo>
                  <a:pt x="2425891" y="55419"/>
                </a:moveTo>
                <a:cubicBezTo>
                  <a:pt x="1339079" y="26940"/>
                  <a:pt x="252267" y="-1539"/>
                  <a:pt x="33673" y="304800"/>
                </a:cubicBezTo>
                <a:cubicBezTo>
                  <a:pt x="-184921" y="611139"/>
                  <a:pt x="717163" y="1911928"/>
                  <a:pt x="1114327" y="1893455"/>
                </a:cubicBezTo>
                <a:cubicBezTo>
                  <a:pt x="1511491" y="1874982"/>
                  <a:pt x="2416654" y="193964"/>
                  <a:pt x="2416654" y="193964"/>
                </a:cubicBezTo>
                <a:lnTo>
                  <a:pt x="2416654" y="193964"/>
                </a:lnTo>
                <a:cubicBezTo>
                  <a:pt x="2396642" y="170873"/>
                  <a:pt x="2341224" y="73892"/>
                  <a:pt x="2296582" y="55419"/>
                </a:cubicBezTo>
                <a:cubicBezTo>
                  <a:pt x="2251940" y="36946"/>
                  <a:pt x="2210376" y="69274"/>
                  <a:pt x="2148800" y="83128"/>
                </a:cubicBezTo>
                <a:cubicBezTo>
                  <a:pt x="2087224" y="96983"/>
                  <a:pt x="1981006" y="152401"/>
                  <a:pt x="1927127" y="138546"/>
                </a:cubicBezTo>
                <a:cubicBezTo>
                  <a:pt x="1873248" y="124691"/>
                  <a:pt x="1849387" y="62345"/>
                  <a:pt x="18255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29" y="211777"/>
            <a:ext cx="11503071" cy="6182592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3842328" y="1589117"/>
            <a:ext cx="89408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1911927" y="1884219"/>
            <a:ext cx="10045700" cy="110836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86327" y="369455"/>
            <a:ext cx="3694546" cy="1477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64831" y="3325123"/>
            <a:ext cx="2436143" cy="2715459"/>
          </a:xfrm>
          <a:custGeom>
            <a:avLst/>
            <a:gdLst>
              <a:gd name="connsiteX0" fmla="*/ 2078224 w 2436143"/>
              <a:gd name="connsiteY0" fmla="*/ 175459 h 2715459"/>
              <a:gd name="connsiteX1" fmla="*/ 42 w 2436143"/>
              <a:gd name="connsiteY1" fmla="*/ 267822 h 2715459"/>
              <a:gd name="connsiteX2" fmla="*/ 2124405 w 2436143"/>
              <a:gd name="connsiteY2" fmla="*/ 2715459 h 2715459"/>
              <a:gd name="connsiteX3" fmla="*/ 2124405 w 2436143"/>
              <a:gd name="connsiteY3" fmla="*/ 2715459 h 2715459"/>
              <a:gd name="connsiteX4" fmla="*/ 2429205 w 2436143"/>
              <a:gd name="connsiteY4" fmla="*/ 489495 h 2715459"/>
              <a:gd name="connsiteX5" fmla="*/ 1782660 w 2436143"/>
              <a:gd name="connsiteY5" fmla="*/ 166222 h 2715459"/>
              <a:gd name="connsiteX6" fmla="*/ 702005 w 2436143"/>
              <a:gd name="connsiteY6" fmla="*/ 46150 h 271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6143" h="2715459">
                <a:moveTo>
                  <a:pt x="2078224" y="175459"/>
                </a:moveTo>
                <a:cubicBezTo>
                  <a:pt x="1035284" y="9974"/>
                  <a:pt x="-7655" y="-155511"/>
                  <a:pt x="42" y="267822"/>
                </a:cubicBezTo>
                <a:cubicBezTo>
                  <a:pt x="7739" y="691155"/>
                  <a:pt x="2124405" y="2715459"/>
                  <a:pt x="2124405" y="2715459"/>
                </a:cubicBezTo>
                <a:lnTo>
                  <a:pt x="2124405" y="2715459"/>
                </a:lnTo>
                <a:cubicBezTo>
                  <a:pt x="2175205" y="2344465"/>
                  <a:pt x="2486163" y="914368"/>
                  <a:pt x="2429205" y="489495"/>
                </a:cubicBezTo>
                <a:cubicBezTo>
                  <a:pt x="2372248" y="64622"/>
                  <a:pt x="2070527" y="240113"/>
                  <a:pt x="1782660" y="166222"/>
                </a:cubicBezTo>
                <a:cubicBezTo>
                  <a:pt x="1494793" y="92331"/>
                  <a:pt x="1098399" y="69240"/>
                  <a:pt x="702005" y="461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3389</Words>
  <Application>Microsoft Office PowerPoint</Application>
  <PresentationFormat>Custom</PresentationFormat>
  <Paragraphs>506</Paragraphs>
  <Slides>63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ADLaM Display</vt:lpstr>
      <vt:lpstr>Aptos</vt:lpstr>
      <vt:lpstr>Arial</vt:lpstr>
      <vt:lpstr>Arial MT</vt:lpstr>
      <vt:lpstr>Calibri</vt:lpstr>
      <vt:lpstr>Franklin Gothic Book</vt:lpstr>
      <vt:lpstr>Lucida Sans Unicode</vt:lpstr>
      <vt:lpstr>Monotype Sorts</vt:lpstr>
      <vt:lpstr>Symbol</vt:lpstr>
      <vt:lpstr>Tahoma</vt:lpstr>
      <vt:lpstr>Times New Roman</vt:lpstr>
      <vt:lpstr>Office Theme</vt:lpstr>
      <vt:lpstr>Metabolic Acidosis and RTA </vt:lpstr>
      <vt:lpstr>PowerPoint Presentation</vt:lpstr>
      <vt:lpstr>PowerPoint Presentation</vt:lpstr>
      <vt:lpstr>Mechanisms of regulation of pH :</vt:lpstr>
      <vt:lpstr>Role of Lungs in acid base balance :</vt:lpstr>
      <vt:lpstr>Role of kidney in acid base balance :</vt:lpstr>
      <vt:lpstr>PowerPoint Presentation</vt:lpstr>
      <vt:lpstr>PowerPoint Presentation</vt:lpstr>
      <vt:lpstr>PowerPoint Presentation</vt:lpstr>
      <vt:lpstr>Clinical assessment of acid-base disorder</vt:lpstr>
      <vt:lpstr>Anion gap</vt:lpstr>
      <vt:lpstr>PowerPoint Presentation</vt:lpstr>
      <vt:lpstr>PowerPoint Presentation</vt:lpstr>
      <vt:lpstr>PowerPoint Presentation</vt:lpstr>
      <vt:lpstr>pH and plasma potassium :</vt:lpstr>
      <vt:lpstr>PowerPoint Presentation</vt:lpstr>
      <vt:lpstr>Metabolic Acidosis   Meera Abu Soud </vt:lpstr>
      <vt:lpstr>Etiology :</vt:lpstr>
      <vt:lpstr>Clinical Manifestations</vt:lpstr>
      <vt:lpstr>PowerPoint Presentation</vt:lpstr>
      <vt:lpstr>Anion Gap</vt:lpstr>
      <vt:lpstr>Classification of metabolic acidosis by AG</vt:lpstr>
      <vt:lpstr>Metabolic Acidosis with high AG</vt:lpstr>
      <vt:lpstr>Delta gap in patients with a high anion gap metabolic acidosis</vt:lpstr>
      <vt:lpstr>Metabolic acidosis with normal AG</vt:lpstr>
      <vt:lpstr>Urine Anion Gap</vt:lpstr>
      <vt:lpstr>Metabolic acidosis with decrease AG</vt:lpstr>
      <vt:lpstr>Respiratory Compensation</vt:lpstr>
      <vt:lpstr>Laboratory Investigation &amp; Findings</vt:lpstr>
      <vt:lpstr>PowerPoint Presentation</vt:lpstr>
      <vt:lpstr>Treatment</vt:lpstr>
      <vt:lpstr>RTA Asala Qudah   </vt:lpstr>
      <vt:lpstr>Renal tubular acidosis (RTA)</vt:lpstr>
      <vt:lpstr>RTA Types: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Cystinosis:</vt:lpstr>
      <vt:lpstr>Cystinosis is classified into three forms based upon the age of presentation and severity of  symptoms:</vt:lpstr>
      <vt:lpstr>PowerPoint Presentation</vt:lpstr>
      <vt:lpstr>PowerPoint Presentation</vt:lpstr>
      <vt:lpstr>RTA type 1 &amp; 4  Rahaf Nawaiseh</vt:lpstr>
      <vt:lpstr>Distal renal tubular acidosis (type  1)</vt:lpstr>
      <vt:lpstr>PowerPoint Presentation</vt:lpstr>
      <vt:lpstr>PATHOGENESIS</vt:lpstr>
      <vt:lpstr>PowerPoint Presentation</vt:lpstr>
      <vt:lpstr>PowerPoint Presentation</vt:lpstr>
      <vt:lpstr>Clinical features</vt:lpstr>
      <vt:lpstr>Clinical features</vt:lpstr>
      <vt:lpstr>Clinical manifestations</vt:lpstr>
      <vt:lpstr>PowerPoint Presentation</vt:lpstr>
      <vt:lpstr>Diagnostics and treatment</vt:lpstr>
      <vt:lpstr>Hyperkalemic renal tubular  acidosis (type 4)</vt:lpstr>
      <vt:lpstr>PowerPoint Presentation</vt:lpstr>
      <vt:lpstr>Hyperkalemic  (Type  IV)  Renal Tubular  Acidosis PATHOGENESIS</vt:lpstr>
      <vt:lpstr>Causes of type 4 RTA</vt:lpstr>
      <vt:lpstr>PowerPoint Presentation</vt:lpstr>
      <vt:lpstr>CLINICAL  MANIFESTATIONS</vt:lpstr>
      <vt:lpstr>Diagnosis and treatment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modified xsi:type="dcterms:W3CDTF">2024-03-28T04:39:45Z</dcterms:modified>
</cp:coreProperties>
</file>