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451" r:id="rId1"/>
  </p:sldMasterIdLst>
  <p:notesMasterIdLst>
    <p:notesMasterId r:id="rId66"/>
  </p:notesMasterIdLst>
  <p:sldIdLst>
    <p:sldId id="333" r:id="rId2"/>
    <p:sldId id="257" r:id="rId3"/>
    <p:sldId id="258" r:id="rId4"/>
    <p:sldId id="334" r:id="rId5"/>
    <p:sldId id="260" r:id="rId6"/>
    <p:sldId id="261" r:id="rId7"/>
    <p:sldId id="262" r:id="rId8"/>
    <p:sldId id="324" r:id="rId9"/>
    <p:sldId id="265" r:id="rId10"/>
    <p:sldId id="266" r:id="rId11"/>
    <p:sldId id="267" r:id="rId12"/>
    <p:sldId id="268" r:id="rId13"/>
    <p:sldId id="269" r:id="rId14"/>
    <p:sldId id="270" r:id="rId15"/>
    <p:sldId id="337" r:id="rId16"/>
    <p:sldId id="271" r:id="rId17"/>
    <p:sldId id="272" r:id="rId18"/>
    <p:sldId id="273" r:id="rId19"/>
    <p:sldId id="274" r:id="rId20"/>
    <p:sldId id="275" r:id="rId21"/>
    <p:sldId id="325" r:id="rId22"/>
    <p:sldId id="339" r:id="rId23"/>
    <p:sldId id="277" r:id="rId24"/>
    <p:sldId id="340" r:id="rId25"/>
    <p:sldId id="326" r:id="rId26"/>
    <p:sldId id="279" r:id="rId27"/>
    <p:sldId id="327" r:id="rId28"/>
    <p:sldId id="328" r:id="rId29"/>
    <p:sldId id="342" r:id="rId30"/>
    <p:sldId id="282" r:id="rId31"/>
    <p:sldId id="344" r:id="rId32"/>
    <p:sldId id="329" r:id="rId33"/>
    <p:sldId id="285" r:id="rId34"/>
    <p:sldId id="346" r:id="rId35"/>
    <p:sldId id="287" r:id="rId36"/>
    <p:sldId id="288" r:id="rId37"/>
    <p:sldId id="289" r:id="rId38"/>
    <p:sldId id="290" r:id="rId39"/>
    <p:sldId id="291" r:id="rId40"/>
    <p:sldId id="292" r:id="rId41"/>
    <p:sldId id="348" r:id="rId42"/>
    <p:sldId id="295" r:id="rId43"/>
    <p:sldId id="350" r:id="rId44"/>
    <p:sldId id="297" r:id="rId45"/>
    <p:sldId id="330" r:id="rId46"/>
    <p:sldId id="299" r:id="rId47"/>
    <p:sldId id="300" r:id="rId48"/>
    <p:sldId id="301" r:id="rId49"/>
    <p:sldId id="331" r:id="rId50"/>
    <p:sldId id="303" r:id="rId51"/>
    <p:sldId id="304" r:id="rId52"/>
    <p:sldId id="305" r:id="rId53"/>
    <p:sldId id="306" r:id="rId54"/>
    <p:sldId id="307" r:id="rId55"/>
    <p:sldId id="351" r:id="rId56"/>
    <p:sldId id="352" r:id="rId57"/>
    <p:sldId id="310" r:id="rId58"/>
    <p:sldId id="335" r:id="rId59"/>
    <p:sldId id="312" r:id="rId60"/>
    <p:sldId id="313" r:id="rId61"/>
    <p:sldId id="314" r:id="rId62"/>
    <p:sldId id="315" r:id="rId63"/>
    <p:sldId id="316" r:id="rId64"/>
    <p:sldId id="332" r:id="rId65"/>
  </p:sldIdLst>
  <p:sldSz cx="9144000" cy="6858000" type="screen4x3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D2BDD25C-49EE-4746-B87A-1D41BF5E8E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D2882D60-16B6-4354-964F-CEF9069148A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107D9708-132D-4E00-A70F-C37BC759CEF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3" name="Rectangle 5">
            <a:extLst>
              <a:ext uri="{FF2B5EF4-FFF2-40B4-BE49-F238E27FC236}">
                <a16:creationId xmlns:a16="http://schemas.microsoft.com/office/drawing/2014/main" id="{71C55CC4-8B9E-477E-89F2-4421DDE55A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9814" name="Rectangle 6">
            <a:extLst>
              <a:ext uri="{FF2B5EF4-FFF2-40B4-BE49-F238E27FC236}">
                <a16:creationId xmlns:a16="http://schemas.microsoft.com/office/drawing/2014/main" id="{4EB827E3-9798-4BD4-BCC4-E1B347695A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5" name="Rectangle 7">
            <a:extLst>
              <a:ext uri="{FF2B5EF4-FFF2-40B4-BE49-F238E27FC236}">
                <a16:creationId xmlns:a16="http://schemas.microsoft.com/office/drawing/2014/main" id="{2E8BEA8D-895B-49E9-ADDD-872BC538E1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A25C11F-15D0-49A1-8D73-C775E54F4C10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C26BCF89-55AE-4E33-88BD-7333FB2BA86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fld id="{A114C5AF-B8F1-4637-B457-E7D68B4429EA}" type="slidenum">
              <a:rPr lang="ar-JO" altLang="en-US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10</a:t>
            </a:fld>
            <a:endParaRPr lang="en-US" altLang="en-US" sz="1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CF28A88C-C8B3-473C-8BF6-F623030097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4130C85D-DF6F-4E15-9A35-27D88237E1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D0978FFC-78EF-44A3-B9E7-6D3FD686174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fld id="{13028BDB-DB99-461E-A53B-EACF2DCC788D}" type="slidenum">
              <a:rPr lang="ar-JO" altLang="en-US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19</a:t>
            </a:fld>
            <a:endParaRPr lang="en-US" altLang="en-US" sz="1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F9528DB5-B698-41C2-B9B9-8005D0AE6C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6C9D0D2D-693D-4DA1-927B-D953722F6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64F50D6C-3109-463A-9CF6-0206370CCCD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fld id="{910576DF-8A93-49E8-B38C-10304A379352}" type="slidenum">
              <a:rPr lang="ar-JO" altLang="en-US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20</a:t>
            </a:fld>
            <a:endParaRPr lang="en-US" altLang="en-US" sz="1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A250E508-01BD-41F5-85CC-E4E4C483F3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0A2F9613-076C-4BD6-BED6-2DB9EF1CB6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F0D9477C-22B9-41DE-9E96-126472EB70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fld id="{983B2237-D151-4A81-AE5D-63E23F38F299}" type="slidenum">
              <a:rPr lang="ar-JO" altLang="en-US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30</a:t>
            </a:fld>
            <a:endParaRPr lang="en-US" altLang="en-US" sz="1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73D56913-5BE3-44A0-AB16-45EAE25C51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37FBE699-7B3B-4C47-AFCD-9E0724FC6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75560719-EA30-4962-BE50-3FFB34C4509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fld id="{623F1D4B-3B46-43E4-97A6-FE746EF6C15D}" type="slidenum">
              <a:rPr lang="ar-SA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40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47" name="Rectangle 7">
            <a:extLst>
              <a:ext uri="{FF2B5EF4-FFF2-40B4-BE49-F238E27FC236}">
                <a16:creationId xmlns:a16="http://schemas.microsoft.com/office/drawing/2014/main" id="{FE54FB6B-EF42-42D4-9EE6-5F7CDF5FD5A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9pPr>
          </a:lstStyle>
          <a:p>
            <a:pPr algn="r" rtl="0" eaLnBrk="1" hangingPunct="1"/>
            <a:fld id="{93C568AD-661F-4E96-9402-4011883444B3}" type="slidenum">
              <a:rPr lang="ar-JO" altLang="en-US" sz="1200" b="0">
                <a:latin typeface="Arial" panose="020B0604020202020204" pitchFamily="34" charset="0"/>
              </a:rPr>
              <a:pPr algn="r" rtl="0" eaLnBrk="1" hangingPunct="1"/>
              <a:t>40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82948" name="Rectangle 2">
            <a:extLst>
              <a:ext uri="{FF2B5EF4-FFF2-40B4-BE49-F238E27FC236}">
                <a16:creationId xmlns:a16="http://schemas.microsoft.com/office/drawing/2014/main" id="{29266754-8EEA-4169-815A-CFA2718CBF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>
            <a:extLst>
              <a:ext uri="{FF2B5EF4-FFF2-40B4-BE49-F238E27FC236}">
                <a16:creationId xmlns:a16="http://schemas.microsoft.com/office/drawing/2014/main" id="{59E72222-00A3-43A8-B69F-A3A993861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Normal ependyma on the left. Where would most ependymomas have to me located? Would a choroid plexus tumor be a type of ependymoma?  Ass: Sure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7907FC2F-D530-4E6E-B89D-F86F6A3EF38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fld id="{6B83EFC5-A9E8-491C-86F3-820973726CEF}" type="slidenum">
              <a:rPr lang="ar-JO" altLang="en-US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46</a:t>
            </a:fld>
            <a:endParaRPr lang="en-US" altLang="en-US" sz="1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9E9C9253-9009-425B-81F9-92233DFD5A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BA6C0F68-0881-490B-BE18-E06F4E35D3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6F45CF4C-9999-4404-9B7A-16DD6ADE179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fld id="{BDFE9A71-782C-4900-BF4D-D4FDA45F0188}" type="slidenum">
              <a:rPr lang="ar-JO" altLang="en-US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52</a:t>
            </a:fld>
            <a:endParaRPr lang="en-US" altLang="en-US" sz="1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FCEB33F3-C79D-4993-8598-4CC5445917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8BB6FE18-9DE5-42E2-8045-FA5F9F66E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9B2AB7D5-BDB8-4E80-A1D8-E89A7E6A615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fld id="{F7F5A99C-5DA0-4407-B186-5EDA323C0BCA}" type="slidenum">
              <a:rPr lang="ar-JO" altLang="en-US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60</a:t>
            </a:fld>
            <a:endParaRPr lang="en-US" altLang="en-US" sz="1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3A7FBA65-8528-47C4-9093-275895C40F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FF860202-70DC-4BF7-8726-BA4717E98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A88DF2-92B7-4F6E-B594-4107C9C8774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fld id="{6E1D3E0F-4E95-4266-A6FD-C991B7BA1839}" type="slidenum">
              <a:rPr lang="ar-SA" altLang="en-US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62</a:t>
            </a:fld>
            <a:endParaRPr lang="en-US" altLang="en-US" sz="1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72C0BF4D-EFF8-4784-BFFF-78E14593B0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B23B40AA-72A7-41EF-88A5-4D0BF9117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0871-789C-4FBA-8B30-E39CBE02395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542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2FCE-052D-40E2-85A5-5B9A910DF8A8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0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2FCE-052D-40E2-85A5-5B9A910DF8A8}" type="slidenum">
              <a:rPr lang="ar-SA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5621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2FCE-052D-40E2-85A5-5B9A910DF8A8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745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2FCE-052D-40E2-85A5-5B9A910DF8A8}" type="slidenum">
              <a:rPr lang="ar-SA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2127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2FCE-052D-40E2-85A5-5B9A910DF8A8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844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EE8E-00F9-4689-AED8-7DD30B6DEEE6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445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BA3E-C76A-44FC-9208-420F52DB0B72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557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2211-3944-408C-8E36-981A0C3842C0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03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4E7F-699A-4C9B-B3FE-2FF219408A77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176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FA83-EAE1-4BFC-ABF1-BE6B8F3C504A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94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D878-21C7-44EE-BBEE-D1BDD7280F08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34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74D0-82FE-4511-A0DC-FCA6E493AC7B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38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7DD2-A158-4545-B35C-11254E5F9BFB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8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BCFA-6EDC-4C16-9F39-4EB564ACDE49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61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D6C8-535D-47F7-A1BA-8B8394FE31D5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56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A12FCE-052D-40E2-85A5-5B9A910DF8A8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34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  <p:sldLayoutId id="2147484463" r:id="rId12"/>
    <p:sldLayoutId id="2147484464" r:id="rId13"/>
    <p:sldLayoutId id="2147484465" r:id="rId14"/>
    <p:sldLayoutId id="2147484466" r:id="rId15"/>
    <p:sldLayoutId id="214748446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30595" y="1260764"/>
            <a:ext cx="5826719" cy="1454727"/>
          </a:xfrm>
        </p:spPr>
        <p:txBody>
          <a:bodyPr/>
          <a:lstStyle/>
          <a:p>
            <a:pPr algn="l"/>
            <a:r>
              <a:rPr lang="en-US" b="1" dirty="0" smtClean="0"/>
              <a:t>      CNS </a:t>
            </a:r>
            <a:r>
              <a:rPr lang="en-US" b="1" dirty="0"/>
              <a:t>tumors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99177" y="1988127"/>
            <a:ext cx="5826719" cy="1096899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CNS III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1999209" y="5167745"/>
            <a:ext cx="3667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Sura</a:t>
            </a:r>
            <a:r>
              <a:rPr lang="en-US" sz="2000" b="1" dirty="0" smtClean="0"/>
              <a:t> Al </a:t>
            </a:r>
            <a:r>
              <a:rPr lang="en-US" sz="2000" b="1" dirty="0" err="1" smtClean="0"/>
              <a:t>Rawabdeh</a:t>
            </a:r>
            <a:r>
              <a:rPr lang="en-US" sz="2000" b="1" dirty="0" smtClean="0"/>
              <a:t> MD</a:t>
            </a:r>
          </a:p>
          <a:p>
            <a:r>
              <a:rPr lang="en-US" sz="2000" b="1" dirty="0" smtClean="0"/>
              <a:t>2-1-2023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7626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89C04-BF21-4379-B64E-1CF09F54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3936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ar-SA" sz="3200" b="1" u="sng" dirty="0"/>
              <a:t>Classification of NS Tumors:</a:t>
            </a:r>
            <a:r>
              <a:rPr lang="en-US" altLang="ar-SA" sz="4400" b="1" u="sng" dirty="0"/>
              <a:t/>
            </a:r>
            <a:br>
              <a:rPr lang="en-US" altLang="ar-SA" sz="4400" b="1" u="sng" dirty="0"/>
            </a:br>
            <a:endParaRPr lang="en-CA" dirty="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848C2726-595A-4C27-B146-89388C8390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599" y="1662546"/>
            <a:ext cx="6347714" cy="43788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altLang="en-US" sz="1100" b="1" dirty="0"/>
          </a:p>
          <a:p>
            <a:pPr marL="0" indent="0">
              <a:buNone/>
            </a:pPr>
            <a:r>
              <a:rPr lang="en-US" altLang="en-US" sz="1800" b="1" dirty="0"/>
              <a:t>  1-</a:t>
            </a:r>
            <a:r>
              <a:rPr lang="en-US" altLang="ar-SA" sz="1800" b="1" dirty="0">
                <a:sym typeface="Symbol" panose="05050102010706020507" pitchFamily="18" charset="2"/>
              </a:rPr>
              <a:t> Gliomas:</a:t>
            </a:r>
          </a:p>
          <a:p>
            <a:pPr marL="674370" indent="-285750">
              <a:spcBef>
                <a:spcPts val="325"/>
              </a:spcBef>
            </a:pPr>
            <a:r>
              <a:rPr lang="en-US" altLang="ar-SA" sz="1800" dirty="0"/>
              <a:t>   </a:t>
            </a:r>
            <a:r>
              <a:rPr lang="en-US" altLang="ar-SA" sz="1800" b="1" dirty="0"/>
              <a:t>Astrocytoma &amp; variants</a:t>
            </a:r>
          </a:p>
          <a:p>
            <a:pPr marL="674370" indent="-285750">
              <a:spcBef>
                <a:spcPts val="325"/>
              </a:spcBef>
            </a:pPr>
            <a:r>
              <a:rPr lang="en-US" altLang="ar-SA" sz="1800" b="1" dirty="0"/>
              <a:t>   Oligodendroglioma</a:t>
            </a:r>
          </a:p>
          <a:p>
            <a:pPr marL="674370" indent="-285750">
              <a:spcBef>
                <a:spcPts val="325"/>
              </a:spcBef>
            </a:pPr>
            <a:r>
              <a:rPr lang="en-US" altLang="ar-SA" sz="1800" b="1" dirty="0"/>
              <a:t>   Ependymoma</a:t>
            </a:r>
          </a:p>
          <a:p>
            <a:pPr marL="274320" lvl="1" indent="0">
              <a:spcBef>
                <a:spcPts val="325"/>
              </a:spcBef>
              <a:buNone/>
            </a:pPr>
            <a:endParaRPr lang="en-US" altLang="ar-SA" b="1" dirty="0"/>
          </a:p>
          <a:p>
            <a:pPr marL="0" indent="0">
              <a:buNone/>
            </a:pPr>
            <a:r>
              <a:rPr lang="en-US" altLang="ar-SA" sz="1800" b="1" dirty="0"/>
              <a:t>  2</a:t>
            </a:r>
            <a:r>
              <a:rPr lang="en-US" altLang="ar-SA" sz="1800" b="1" dirty="0">
                <a:sym typeface="Symbol" panose="05050102010706020507" pitchFamily="18" charset="2"/>
              </a:rPr>
              <a:t>-</a:t>
            </a:r>
            <a:r>
              <a:rPr lang="en-US" altLang="ar-SA" sz="1800" dirty="0">
                <a:sym typeface="Symbol" panose="05050102010706020507" pitchFamily="18" charset="2"/>
              </a:rPr>
              <a:t> </a:t>
            </a:r>
            <a:r>
              <a:rPr lang="en-US" altLang="ar-SA" sz="1800" b="1" dirty="0">
                <a:sym typeface="Symbol" panose="05050102010706020507" pitchFamily="18" charset="2"/>
              </a:rPr>
              <a:t>Neuronal Tumors</a:t>
            </a:r>
          </a:p>
          <a:p>
            <a:pPr marL="674370" indent="-285750"/>
            <a:r>
              <a:rPr lang="en-US" altLang="ar-SA" sz="1800" b="1" dirty="0">
                <a:sym typeface="Symbol" panose="05050102010706020507" pitchFamily="18" charset="2"/>
              </a:rPr>
              <a:t>   </a:t>
            </a:r>
            <a:r>
              <a:rPr lang="en-US" altLang="ar-SA" sz="1800" b="1" dirty="0"/>
              <a:t>Central neurocytoma</a:t>
            </a:r>
          </a:p>
          <a:p>
            <a:pPr marL="674370" indent="-285750">
              <a:spcBef>
                <a:spcPts val="325"/>
              </a:spcBef>
            </a:pPr>
            <a:r>
              <a:rPr lang="en-US" altLang="ar-SA" sz="1800" b="1" dirty="0"/>
              <a:t>    Ganglioglioma</a:t>
            </a:r>
          </a:p>
          <a:p>
            <a:pPr marL="674370" indent="-285750">
              <a:spcBef>
                <a:spcPts val="325"/>
              </a:spcBef>
            </a:pPr>
            <a:r>
              <a:rPr lang="en-US" altLang="ar-SA" sz="1800" b="1" dirty="0"/>
              <a:t>    </a:t>
            </a:r>
            <a:r>
              <a:rPr lang="en-US" altLang="ar-SA" sz="1800" b="1" dirty="0" err="1"/>
              <a:t>Dysembryoplastic</a:t>
            </a:r>
            <a:r>
              <a:rPr lang="en-US" altLang="ar-SA" sz="1800" b="1" dirty="0"/>
              <a:t> </a:t>
            </a:r>
            <a:r>
              <a:rPr lang="en-US" altLang="ar-SA" sz="1800" b="1" dirty="0">
                <a:sym typeface="Symbol" panose="05050102010706020507" pitchFamily="18" charset="2"/>
              </a:rPr>
              <a:t>neuroepithelial tumor</a:t>
            </a:r>
            <a:endParaRPr lang="en-US" altLang="ar-SA" sz="1800" b="1" dirty="0"/>
          </a:p>
          <a:p>
            <a:pPr marL="0" indent="0">
              <a:spcBef>
                <a:spcPts val="325"/>
              </a:spcBef>
              <a:buNone/>
            </a:pPr>
            <a:r>
              <a:rPr lang="en-US" altLang="ar-SA" sz="1800" b="1" dirty="0"/>
              <a:t>  </a:t>
            </a:r>
          </a:p>
          <a:p>
            <a:pPr marL="0" indent="0">
              <a:spcBef>
                <a:spcPts val="325"/>
              </a:spcBef>
              <a:buNone/>
            </a:pPr>
            <a:r>
              <a:rPr lang="en-US" altLang="ar-SA" sz="1800" b="1" dirty="0"/>
              <a:t>  3- Embryonal</a:t>
            </a:r>
            <a:r>
              <a:rPr lang="en-US" altLang="ar-SA" sz="1800" dirty="0"/>
              <a:t> (</a:t>
            </a:r>
            <a:r>
              <a:rPr lang="en-US" altLang="ar-SA" sz="1800" b="1" dirty="0"/>
              <a:t>Primitive) Neoplasms</a:t>
            </a:r>
            <a:endParaRPr lang="en-US" altLang="ar-SA" sz="1800" dirty="0">
              <a:sym typeface="Symbol" panose="05050102010706020507" pitchFamily="18" charset="2"/>
            </a:endParaRPr>
          </a:p>
          <a:p>
            <a:pPr lvl="1">
              <a:spcBef>
                <a:spcPts val="325"/>
              </a:spcBef>
            </a:pPr>
            <a:r>
              <a:rPr lang="en-US" altLang="ar-SA" sz="1100" dirty="0">
                <a:sym typeface="Symbol" panose="05050102010706020507" pitchFamily="18" charset="2"/>
              </a:rPr>
              <a:t>       </a:t>
            </a:r>
            <a:r>
              <a:rPr lang="en-US" altLang="ar-SA" b="1" dirty="0">
                <a:sym typeface="Symbol" panose="05050102010706020507" pitchFamily="18" charset="2"/>
              </a:rPr>
              <a:t>Medulloblastoma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8F838693-FBEC-44B0-9F1C-B4C5177B799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4236" y="1032452"/>
            <a:ext cx="7543800" cy="385127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altLang="ar-SA" sz="2400" b="1" dirty="0">
                <a:sym typeface="Symbol" panose="05050102010706020507" pitchFamily="18" charset="2"/>
              </a:rPr>
              <a:t>  4- Other Parenchymal Tumors:</a:t>
            </a:r>
          </a:p>
          <a:p>
            <a:pPr>
              <a:spcBef>
                <a:spcPts val="325"/>
              </a:spcBef>
            </a:pPr>
            <a:r>
              <a:rPr lang="en-US" altLang="ar-SA" sz="2400" b="1" dirty="0">
                <a:sym typeface="Symbol" panose="05050102010706020507" pitchFamily="18" charset="2"/>
              </a:rPr>
              <a:t>         </a:t>
            </a:r>
            <a:r>
              <a:rPr lang="en-US" altLang="ar-SA" sz="2400" b="1" dirty="0"/>
              <a:t>Primary CNS Lymphoma</a:t>
            </a:r>
          </a:p>
          <a:p>
            <a:pPr>
              <a:spcBef>
                <a:spcPts val="325"/>
              </a:spcBef>
            </a:pPr>
            <a:r>
              <a:rPr lang="en-US" altLang="ar-SA" sz="2400" b="1" dirty="0"/>
              <a:t>         Germ Cell Tumors</a:t>
            </a:r>
          </a:p>
          <a:p>
            <a:pPr marL="0" indent="0">
              <a:spcBef>
                <a:spcPts val="325"/>
              </a:spcBef>
              <a:buNone/>
            </a:pPr>
            <a:endParaRPr lang="en-US" altLang="ar-SA" sz="2400" b="1" dirty="0"/>
          </a:p>
          <a:p>
            <a:pPr marL="0" indent="0">
              <a:spcBef>
                <a:spcPts val="325"/>
              </a:spcBef>
              <a:buNone/>
            </a:pPr>
            <a:r>
              <a:rPr lang="en-US" altLang="ar-SA" sz="2400" b="1" dirty="0"/>
              <a:t>  5- Meningiomas</a:t>
            </a:r>
          </a:p>
          <a:p>
            <a:pPr marL="0" indent="0">
              <a:spcBef>
                <a:spcPts val="325"/>
              </a:spcBef>
              <a:buNone/>
            </a:pPr>
            <a:endParaRPr lang="en-US" altLang="ar-SA" sz="2400" b="1" dirty="0"/>
          </a:p>
          <a:p>
            <a:pPr marL="0" indent="0">
              <a:buNone/>
            </a:pPr>
            <a:r>
              <a:rPr lang="en-US" altLang="ar-SA" sz="2400" b="1" dirty="0"/>
              <a:t>  6- </a:t>
            </a:r>
            <a:r>
              <a:rPr lang="en-US" altLang="ar-SA" sz="2400" b="1" dirty="0">
                <a:sym typeface="Symbol" panose="05050102010706020507" pitchFamily="18" charset="2"/>
              </a:rPr>
              <a:t>Nerve Sheath Tumors:</a:t>
            </a:r>
            <a:r>
              <a:rPr lang="en-US" altLang="ar-SA" sz="2400" dirty="0">
                <a:sym typeface="Symbol" panose="05050102010706020507" pitchFamily="18" charset="2"/>
              </a:rPr>
              <a:t> </a:t>
            </a:r>
          </a:p>
          <a:p>
            <a:pPr>
              <a:spcBef>
                <a:spcPts val="325"/>
              </a:spcBef>
            </a:pPr>
            <a:r>
              <a:rPr lang="en-US" altLang="ar-SA" sz="2400" b="1" dirty="0"/>
              <a:t>         </a:t>
            </a:r>
            <a:r>
              <a:rPr lang="en-US" altLang="ar-SA" sz="2400" b="1" dirty="0">
                <a:sym typeface="Symbol" panose="05050102010706020507" pitchFamily="18" charset="2"/>
              </a:rPr>
              <a:t>Schwannoma</a:t>
            </a:r>
            <a:endParaRPr lang="en-US" altLang="ar-SA" sz="2400" b="1" dirty="0"/>
          </a:p>
          <a:p>
            <a:pPr>
              <a:spcBef>
                <a:spcPts val="325"/>
              </a:spcBef>
            </a:pPr>
            <a:r>
              <a:rPr lang="en-US" altLang="ar-SA" sz="2400" b="1" dirty="0"/>
              <a:t>         </a:t>
            </a:r>
            <a:r>
              <a:rPr lang="en-US" altLang="ar-SA" sz="2400" b="1" dirty="0">
                <a:sym typeface="Symbol" panose="05050102010706020507" pitchFamily="18" charset="2"/>
              </a:rPr>
              <a:t>Neurofibroma</a:t>
            </a:r>
          </a:p>
          <a:p>
            <a:pPr marL="0" indent="0">
              <a:spcBef>
                <a:spcPts val="325"/>
              </a:spcBef>
              <a:buNone/>
            </a:pPr>
            <a:endParaRPr lang="en-US" altLang="ar-SA" sz="2400" b="1" dirty="0">
              <a:sym typeface="Symbol" panose="05050102010706020507" pitchFamily="18" charset="2"/>
            </a:endParaRPr>
          </a:p>
          <a:p>
            <a:pPr marL="0" indent="0">
              <a:spcBef>
                <a:spcPts val="325"/>
              </a:spcBef>
              <a:buNone/>
            </a:pPr>
            <a:r>
              <a:rPr lang="en-US" altLang="ar-SA" sz="2400" b="1" dirty="0">
                <a:sym typeface="Symbol" panose="05050102010706020507" pitchFamily="18" charset="2"/>
              </a:rPr>
              <a:t>  7- Metastatic Tumors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5CBDDF5-657E-4519-8D8F-A365EB5DA0D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4746" y="567316"/>
            <a:ext cx="7543800" cy="16097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3200" b="1" dirty="0"/>
              <a:t>Most common intracranial tumors in adults: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C3D741A-E507-465B-AC4A-C564B11E783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00200" y="2320925"/>
            <a:ext cx="7543800" cy="38512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altLang="en-US" sz="2400" b="1" dirty="0"/>
          </a:p>
          <a:p>
            <a:pPr marL="0" indent="0">
              <a:buNone/>
            </a:pPr>
            <a:r>
              <a:rPr lang="en-US" altLang="en-US" sz="2400" b="1" dirty="0"/>
              <a:t>1- Metastatic</a:t>
            </a:r>
          </a:p>
          <a:p>
            <a:pPr marL="0" indent="0">
              <a:buNone/>
            </a:pPr>
            <a:r>
              <a:rPr lang="en-US" altLang="en-US" sz="2400" b="1" dirty="0"/>
              <a:t>2- Glioblastoma multiforme (GBM)</a:t>
            </a:r>
          </a:p>
          <a:p>
            <a:pPr marL="0" indent="0">
              <a:buNone/>
            </a:pPr>
            <a:r>
              <a:rPr lang="en-US" altLang="en-US" sz="2400" b="1" dirty="0"/>
              <a:t>3- Anaplastic astrocytoma</a:t>
            </a:r>
          </a:p>
          <a:p>
            <a:pPr marL="0" indent="0">
              <a:buNone/>
            </a:pPr>
            <a:r>
              <a:rPr lang="en-US" altLang="en-US" sz="2400" b="1" dirty="0"/>
              <a:t>4- Meningioma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67ACE3D-9406-44FE-B224-6F889DFE515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9607"/>
            <a:ext cx="7543800" cy="16097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3200" b="1" dirty="0"/>
              <a:t>Most common intracranial tumors in children: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80D31B7-3836-4CC2-8349-986BF3C096F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00200" y="2320925"/>
            <a:ext cx="7543800" cy="38512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altLang="en-US" sz="2400" b="1" dirty="0"/>
              <a:t>1- Astrocytoma</a:t>
            </a:r>
          </a:p>
          <a:p>
            <a:pPr marL="0" indent="0">
              <a:buNone/>
            </a:pPr>
            <a:r>
              <a:rPr lang="en-US" altLang="en-US" sz="2400" b="1" dirty="0"/>
              <a:t>2- Medulloblastoma</a:t>
            </a:r>
          </a:p>
          <a:p>
            <a:pPr marL="0" indent="0">
              <a:buNone/>
            </a:pPr>
            <a:r>
              <a:rPr lang="en-US" altLang="en-US" sz="2400" b="1" dirty="0"/>
              <a:t>3- Ependymoma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2DB4-B860-4244-8DF3-B1EF820C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>
                <a:latin typeface="Tahoma" pitchFamily="34" charset="0"/>
                <a:cs typeface="Tahoma" pitchFamily="34" charset="0"/>
              </a:rPr>
              <a:t>ASTROCYTOMA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altLang="en-US" b="1" dirty="0">
                <a:latin typeface="Tahoma" pitchFamily="34" charset="0"/>
                <a:cs typeface="Tahoma" pitchFamily="34" charset="0"/>
              </a:rPr>
            </a:br>
            <a:endParaRPr lang="en-CA" dirty="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B5EE8BD-31B1-4137-91DC-C172B9A63A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6750" y="1738522"/>
            <a:ext cx="7543800" cy="385178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endParaRPr lang="en-US" altLang="en-US" dirty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en-US" b="1" dirty="0">
                <a:latin typeface="Tahoma" pitchFamily="34" charset="0"/>
                <a:cs typeface="Tahoma" pitchFamily="34" charset="0"/>
              </a:rPr>
              <a:t>Commonest glioma (glial tumor) </a:t>
            </a:r>
          </a:p>
          <a:p>
            <a:pPr eaLnBrk="1" hangingPunct="1">
              <a:defRPr/>
            </a:pPr>
            <a:r>
              <a:rPr lang="en-US" altLang="en-US" b="1" dirty="0">
                <a:latin typeface="Tahoma" pitchFamily="34" charset="0"/>
                <a:cs typeface="Tahoma" pitchFamily="34" charset="0"/>
              </a:rPr>
              <a:t>Different types</a:t>
            </a:r>
          </a:p>
          <a:p>
            <a:pPr eaLnBrk="1" hangingPunct="1">
              <a:defRPr/>
            </a:pPr>
            <a:r>
              <a:rPr lang="en-US" altLang="en-US" b="1" dirty="0">
                <a:latin typeface="Tahoma" pitchFamily="34" charset="0"/>
                <a:cs typeface="Tahoma" pitchFamily="34" charset="0"/>
              </a:rPr>
              <a:t>Different age groups</a:t>
            </a:r>
          </a:p>
          <a:p>
            <a:pPr eaLnBrk="1" hangingPunct="1">
              <a:defRPr/>
            </a:pPr>
            <a:r>
              <a:rPr lang="en-US" altLang="en-US" b="1" dirty="0">
                <a:latin typeface="Tahoma" pitchFamily="34" charset="0"/>
                <a:cs typeface="Tahoma" pitchFamily="34" charset="0"/>
              </a:rPr>
              <a:t>Many mutations especially in p53, RB, PI3K, IDH-1 &amp; IDH-2</a:t>
            </a:r>
          </a:p>
          <a:p>
            <a:pPr eaLnBrk="1" hangingPunct="1">
              <a:defRPr/>
            </a:pPr>
            <a:r>
              <a:rPr lang="en-US" altLang="en-US" b="1" dirty="0">
                <a:latin typeface="Tahoma" pitchFamily="34" charset="0"/>
                <a:cs typeface="Tahoma" pitchFamily="34" charset="0"/>
              </a:rPr>
              <a:t>Positive immunostaining for IDH1 is important in identifying low grade</a:t>
            </a:r>
          </a:p>
          <a:p>
            <a:pPr eaLnBrk="1" hangingPunct="1">
              <a:defRPr/>
            </a:pPr>
            <a:r>
              <a:rPr lang="en-US" altLang="en-US" b="1" dirty="0">
                <a:latin typeface="Tahoma" pitchFamily="34" charset="0"/>
                <a:cs typeface="Tahoma" pitchFamily="34" charset="0"/>
              </a:rPr>
              <a:t>Ki-67 usually done for all cases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592"/>
            <a:ext cx="15093630" cy="46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030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0419E-737B-4C24-8162-E842A3565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86" y="844902"/>
            <a:ext cx="6415831" cy="5168196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2800" b="1" u="sng" dirty="0">
                <a:cs typeface="Tahoma" pitchFamily="34" charset="0"/>
              </a:rPr>
              <a:t>Gross Appearance:</a:t>
            </a:r>
          </a:p>
          <a:p>
            <a:pPr lvl="1" eaLnBrk="1" hangingPunct="1">
              <a:defRPr/>
            </a:pPr>
            <a:r>
              <a:rPr lang="en-US" altLang="en-US" sz="2400" b="1" dirty="0">
                <a:cs typeface="Tahoma" pitchFamily="34" charset="0"/>
              </a:rPr>
              <a:t>Solid or cystic</a:t>
            </a:r>
          </a:p>
          <a:p>
            <a:pPr lvl="1" eaLnBrk="1" hangingPunct="1">
              <a:defRPr/>
            </a:pPr>
            <a:r>
              <a:rPr lang="en-US" altLang="en-US" sz="2400" b="1" dirty="0">
                <a:cs typeface="Tahoma" pitchFamily="34" charset="0"/>
              </a:rPr>
              <a:t>± calcification </a:t>
            </a:r>
          </a:p>
          <a:p>
            <a:pPr lvl="1" eaLnBrk="1" hangingPunct="1">
              <a:defRPr/>
            </a:pPr>
            <a:r>
              <a:rPr lang="en-US" altLang="en-US" sz="2400" b="1" dirty="0">
                <a:cs typeface="Tahoma" pitchFamily="34" charset="0"/>
              </a:rPr>
              <a:t> ± necrosis</a:t>
            </a:r>
          </a:p>
          <a:p>
            <a:pPr marL="393700" lvl="1" indent="0" eaLnBrk="1" hangingPunct="1">
              <a:buFont typeface="Wingdings 2" panose="05020102010507070707" pitchFamily="18" charset="2"/>
              <a:buNone/>
              <a:defRPr/>
            </a:pPr>
            <a:endParaRPr lang="en-US" altLang="en-US" sz="2400" b="1" dirty="0">
              <a:cs typeface="Tahoma" pitchFamily="34" charset="0"/>
            </a:endParaRPr>
          </a:p>
          <a:p>
            <a:pPr marL="271463" lvl="1" indent="-273050" eaLnBrk="1" hangingPunct="1">
              <a:buSzPct val="95000"/>
              <a:defRPr/>
            </a:pPr>
            <a:r>
              <a:rPr lang="en-AU" altLang="en-US" sz="2400" b="1" dirty="0">
                <a:cs typeface="Tahoma" pitchFamily="34" charset="0"/>
              </a:rPr>
              <a:t>No clearly defined margin in low grade </a:t>
            </a:r>
            <a:r>
              <a:rPr lang="en-AU" altLang="en-US" sz="2400" b="1" dirty="0" err="1">
                <a:cs typeface="Tahoma" pitchFamily="34" charset="0"/>
              </a:rPr>
              <a:t>tumors</a:t>
            </a:r>
            <a:endParaRPr lang="en-AU" altLang="en-US" sz="2400" b="1" dirty="0"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22F2CBBC-BEFF-42BF-8900-6F8264867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85800"/>
            <a:ext cx="587723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0483" name="Rectangle 4">
            <a:extLst>
              <a:ext uri="{FF2B5EF4-FFF2-40B4-BE49-F238E27FC236}">
                <a16:creationId xmlns:a16="http://schemas.microsoft.com/office/drawing/2014/main" id="{B46F963F-B37D-4B87-9DB7-0A36E689E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7263" y="2121408"/>
            <a:ext cx="2776930" cy="40507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9pPr>
          </a:lstStyle>
          <a:p>
            <a:pPr indent="-18288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1800" b="0" dirty="0">
                <a:latin typeface="+mn-lt"/>
                <a:ea typeface="+mn-ea"/>
                <a:cs typeface="+mn-cs"/>
              </a:rPr>
              <a:t>Diffuse astrocytoma. </a:t>
            </a: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sz="1800" b="0" dirty="0">
                <a:latin typeface="+mn-lt"/>
                <a:ea typeface="+mn-ea"/>
                <a:cs typeface="+mn-cs"/>
              </a:rPr>
              <a:t>A, The right frontal tumor has expanded gyri, which led to flattening (arrows). </a:t>
            </a: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altLang="en-US" sz="1800" b="0" dirty="0">
              <a:latin typeface="+mn-lt"/>
              <a:ea typeface="+mn-ea"/>
              <a:cs typeface="+mn-cs"/>
            </a:endParaRP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altLang="en-US" sz="1800" b="0" dirty="0">
              <a:latin typeface="+mn-lt"/>
              <a:ea typeface="+mn-ea"/>
              <a:cs typeface="+mn-cs"/>
            </a:endParaRP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sz="1800" b="0" dirty="0">
                <a:latin typeface="+mn-lt"/>
                <a:ea typeface="+mn-ea"/>
                <a:cs typeface="+mn-cs"/>
              </a:rPr>
              <a:t>B, There is bilateral expansion of the septum pellucidum by gray, glassy tumor</a:t>
            </a:r>
            <a:r>
              <a:rPr lang="en-US" altLang="en-US" sz="1400" b="0" dirty="0"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9EFB4ABA-CEC6-4384-895B-166174655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66775"/>
            <a:ext cx="88836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1507" name="Rectangle 2">
            <a:extLst>
              <a:ext uri="{FF2B5EF4-FFF2-40B4-BE49-F238E27FC236}">
                <a16:creationId xmlns:a16="http://schemas.microsoft.com/office/drawing/2014/main" id="{A02EE3D8-63E2-4CA4-B029-932935234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534025"/>
            <a:ext cx="6400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9pPr>
          </a:lstStyle>
          <a:p>
            <a:pPr rtl="0" eaLnBrk="1" hangingPunct="1"/>
            <a:r>
              <a:rPr lang="en-GB" altLang="en-US" sz="1800" b="0"/>
              <a:t>A, Post-contrast T1-weighted coronal MRI shows a large mass in the right parietal lobe with “ring” enhancement. </a:t>
            </a:r>
          </a:p>
          <a:p>
            <a:pPr rtl="0" eaLnBrk="1" hangingPunct="1"/>
            <a:r>
              <a:rPr lang="en-GB" altLang="en-US" sz="1800" b="0"/>
              <a:t>B, Glioblastoma appearing as a necrotic, hemorrhagic, infiltrating mass.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NS125">
            <a:extLst>
              <a:ext uri="{FF2B5EF4-FFF2-40B4-BE49-F238E27FC236}">
                <a16:creationId xmlns:a16="http://schemas.microsoft.com/office/drawing/2014/main" id="{00B8219D-3B25-4BA3-8319-C5D7ED628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"/>
            <a:ext cx="80772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0A264A76-80EA-406B-88A0-C5EFC9882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6335713"/>
            <a:ext cx="640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9pPr>
          </a:lstStyle>
          <a:p>
            <a:pPr rtl="0" eaLnBrk="1" hangingPunct="1"/>
            <a:r>
              <a:rPr lang="en-GB" altLang="en-US" sz="1800" b="0"/>
              <a:t>Pilocytic astrocytoma - A relatively well-defined cystic tumor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711AAEB-8170-4F36-A2F0-C57053AC5AE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484188"/>
            <a:ext cx="7543800" cy="16097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5400" b="1"/>
              <a:t>Primary CNS Tumors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E488CBD-177A-4C94-9C56-2B7136B7B4E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74073" y="1877580"/>
            <a:ext cx="8769927" cy="385127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en-US" sz="2000" dirty="0"/>
              <a:t>1- 2% of all CA, but 20% of CA in children.</a:t>
            </a:r>
          </a:p>
          <a:p>
            <a:pPr>
              <a:defRPr/>
            </a:pPr>
            <a:r>
              <a:rPr lang="en-US" sz="2000" dirty="0"/>
              <a:t>Incidence:   Intracranial 10-17/100,000. </a:t>
            </a:r>
          </a:p>
          <a:p>
            <a:pPr marL="0">
              <a:defRPr/>
            </a:pPr>
            <a:r>
              <a:rPr lang="en-US" sz="2000" dirty="0"/>
              <a:t>                      Intraspinal 1-2/100,000.</a:t>
            </a:r>
          </a:p>
          <a:p>
            <a:pPr>
              <a:defRPr/>
            </a:pPr>
            <a:r>
              <a:rPr lang="en-US" altLang="ar-SA" sz="2000" dirty="0"/>
              <a:t>50-75% are primary.</a:t>
            </a:r>
          </a:p>
          <a:p>
            <a:pPr>
              <a:defRPr/>
            </a:pPr>
            <a:r>
              <a:rPr lang="en-US" altLang="ar-SA" sz="2000" dirty="0"/>
              <a:t>In children, majority are infratentorial.</a:t>
            </a:r>
          </a:p>
          <a:p>
            <a:pPr>
              <a:defRPr/>
            </a:pPr>
            <a:r>
              <a:rPr lang="en-US" altLang="ar-SA" sz="2000" dirty="0"/>
              <a:t>In adults, majority are supratentorial.</a:t>
            </a:r>
          </a:p>
          <a:p>
            <a:pPr>
              <a:defRPr/>
            </a:pPr>
            <a:r>
              <a:rPr lang="en-US" altLang="ar-SA" sz="2000" dirty="0"/>
              <a:t>Do not have premalignant or in situ stage.</a:t>
            </a:r>
          </a:p>
          <a:p>
            <a:pPr>
              <a:defRPr/>
            </a:pPr>
            <a:r>
              <a:rPr lang="en-US" altLang="ar-SA" sz="2000" dirty="0"/>
              <a:t>Even low grade lesions can infiltrate widely.</a:t>
            </a:r>
          </a:p>
          <a:p>
            <a:pPr>
              <a:defRPr/>
            </a:pPr>
            <a:r>
              <a:rPr lang="en-US" sz="2000" dirty="0"/>
              <a:t>Anatomic site can influence outcome, regardless of type &amp; grade due to local effect or non-</a:t>
            </a:r>
            <a:r>
              <a:rPr lang="en-US" sz="2000" dirty="0" err="1"/>
              <a:t>resectability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8A32F33-2D29-48FA-81A5-DD95BAF69D2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484188"/>
            <a:ext cx="7543800" cy="16097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5400" dirty="0"/>
              <a:t>  </a:t>
            </a:r>
            <a:r>
              <a:rPr lang="en-US" altLang="ar-SA" sz="3600" b="1" dirty="0"/>
              <a:t>ASTROCYTOMA/ GRADE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027D294-83C3-44E5-BF2A-89AE13160E4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00200" y="2320925"/>
            <a:ext cx="7543800" cy="38512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ar-SA" b="1" dirty="0"/>
              <a:t> WHO Grading: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ar-SA" b="1" dirty="0"/>
              <a:t>   Mitotic activity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ar-SA" b="1" dirty="0"/>
              <a:t>   </a:t>
            </a:r>
            <a:r>
              <a:rPr lang="en-US" altLang="ar-SA" b="1" dirty="0">
                <a:solidFill>
                  <a:srgbClr val="FF0000"/>
                </a:solidFill>
              </a:rPr>
              <a:t>Vascular proliferation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ar-SA" b="1" dirty="0">
                <a:solidFill>
                  <a:srgbClr val="FF0000"/>
                </a:solidFill>
              </a:rPr>
              <a:t>   NECROSIS</a:t>
            </a:r>
          </a:p>
          <a:p>
            <a:r>
              <a:rPr lang="en-US" altLang="ar-SA" b="1" dirty="0"/>
              <a:t> Some high grade tumors (Glioblastoma) occur de novo &amp; not from transformation of low grade 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Astrocytoma / Types: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85636"/>
            <a:ext cx="7620002" cy="5407891"/>
          </a:xfrm>
        </p:spPr>
        <p:txBody>
          <a:bodyPr>
            <a:noAutofit/>
          </a:bodyPr>
          <a:lstStyle/>
          <a:p>
            <a:r>
              <a:rPr lang="en-US" sz="1600" dirty="0"/>
              <a:t>WHO Grade I; </a:t>
            </a:r>
            <a:r>
              <a:rPr lang="en-US" sz="1600" dirty="0" err="1"/>
              <a:t>Pilocytic</a:t>
            </a:r>
            <a:r>
              <a:rPr lang="en-US" sz="1600" dirty="0"/>
              <a:t> Astrocytoma:</a:t>
            </a:r>
          </a:p>
          <a:p>
            <a:endParaRPr lang="en-US" sz="1600" dirty="0"/>
          </a:p>
          <a:p>
            <a:r>
              <a:rPr lang="en-US" sz="1600" dirty="0"/>
              <a:t> Most in children, Cerebellum, optic pathways, 3rd ventricle... </a:t>
            </a:r>
            <a:r>
              <a:rPr lang="en-US" sz="1600" dirty="0" err="1"/>
              <a:t>etc</a:t>
            </a:r>
            <a:endParaRPr lang="en-US" sz="1600" dirty="0"/>
          </a:p>
          <a:p>
            <a:r>
              <a:rPr lang="en-US" sz="1600" dirty="0"/>
              <a:t> Radiology: Often cystic with mural enhancing nodule</a:t>
            </a:r>
          </a:p>
          <a:p>
            <a:r>
              <a:rPr lang="en-US" sz="1600" dirty="0"/>
              <a:t> Low grade (relatively benign), no mitoses</a:t>
            </a:r>
          </a:p>
          <a:p>
            <a:endParaRPr lang="en-US" sz="1600" dirty="0"/>
          </a:p>
          <a:p>
            <a:r>
              <a:rPr lang="en-US" sz="1600" dirty="0"/>
              <a:t> </a:t>
            </a:r>
            <a:r>
              <a:rPr lang="en-US" sz="1600" dirty="0" err="1"/>
              <a:t>Morpholpgy</a:t>
            </a:r>
            <a:r>
              <a:rPr lang="en-US" sz="1600" dirty="0"/>
              <a:t>: Bipolar astrocytes, </a:t>
            </a:r>
            <a:r>
              <a:rPr lang="en-US" sz="1600" dirty="0" err="1"/>
              <a:t>Microcysts</a:t>
            </a:r>
            <a:r>
              <a:rPr lang="en-US" sz="1600" dirty="0"/>
              <a:t> &amp; Rosenthal Fibers, eosinophilic granular bodies</a:t>
            </a:r>
          </a:p>
          <a:p>
            <a:endParaRPr lang="en-US" sz="1600" dirty="0"/>
          </a:p>
          <a:p>
            <a:r>
              <a:rPr lang="en-US" sz="1600" dirty="0"/>
              <a:t> Molecular: KIAA1549-BRAF fusion is the most common genetic event in </a:t>
            </a:r>
            <a:r>
              <a:rPr lang="en-US" sz="1600" dirty="0" err="1"/>
              <a:t>pilocytic</a:t>
            </a:r>
            <a:r>
              <a:rPr lang="en-US" sz="1600" dirty="0"/>
              <a:t> astrocytoma. It is Negative for IDH mutations; May be positive for BRAF mutation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1855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1752600"/>
            <a:ext cx="3122809" cy="353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850" y="1752600"/>
            <a:ext cx="5397874" cy="353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3914" y="1143000"/>
            <a:ext cx="8621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    MRI </a:t>
            </a:r>
            <a:r>
              <a:rPr lang="en-US" sz="2800" dirty="0"/>
              <a:t>picture</a:t>
            </a:r>
            <a:r>
              <a:rPr lang="en-US" sz="2800" b="1" dirty="0"/>
              <a:t>        </a:t>
            </a:r>
            <a:r>
              <a:rPr lang="en-US" sz="2800" b="1" dirty="0" smtClean="0"/>
              <a:t>                       </a:t>
            </a:r>
            <a:r>
              <a:rPr lang="en-US" sz="2800" dirty="0" smtClean="0"/>
              <a:t>gross </a:t>
            </a:r>
            <a:r>
              <a:rPr lang="en-US" sz="2800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764006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>
            <a:extLst>
              <a:ext uri="{FF2B5EF4-FFF2-40B4-BE49-F238E27FC236}">
                <a16:creationId xmlns:a16="http://schemas.microsoft.com/office/drawing/2014/main" id="{BABE241E-58D9-4F4B-A755-77F29324841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794500"/>
          </a:xfr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2EE539-0BD2-44CF-9A98-E2DC6B415553}"/>
              </a:ext>
            </a:extLst>
          </p:cNvPr>
          <p:cNvSpPr/>
          <p:nvPr/>
        </p:nvSpPr>
        <p:spPr>
          <a:xfrm>
            <a:off x="2819400" y="6019800"/>
            <a:ext cx="30480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PILOCYTIC ASTROCYTOMA</a:t>
            </a:r>
          </a:p>
        </p:txBody>
      </p:sp>
      <p:sp>
        <p:nvSpPr>
          <p:cNvPr id="25605" name="Line 6">
            <a:extLst>
              <a:ext uri="{FF2B5EF4-FFF2-40B4-BE49-F238E27FC236}">
                <a16:creationId xmlns:a16="http://schemas.microsoft.com/office/drawing/2014/main" id="{6A113010-4E89-44E8-9904-4DC36D8516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71900" y="1866900"/>
            <a:ext cx="1143000" cy="533400"/>
          </a:xfrm>
          <a:prstGeom prst="line">
            <a:avLst/>
          </a:prstGeom>
          <a:noFill/>
          <a:ln w="88900">
            <a:solidFill>
              <a:srgbClr val="FF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25606" name="Line 7">
            <a:extLst>
              <a:ext uri="{FF2B5EF4-FFF2-40B4-BE49-F238E27FC236}">
                <a16:creationId xmlns:a16="http://schemas.microsoft.com/office/drawing/2014/main" id="{E50684F4-FD9B-4770-A2EE-C8EF3A3A58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96200" y="2743200"/>
            <a:ext cx="762000" cy="685800"/>
          </a:xfrm>
          <a:prstGeom prst="line">
            <a:avLst/>
          </a:prstGeom>
          <a:noFill/>
          <a:ln w="95250">
            <a:solidFill>
              <a:srgbClr val="FF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6D747D-2F8C-42A7-B31A-CDA4AC7D12F2}"/>
              </a:ext>
            </a:extLst>
          </p:cNvPr>
          <p:cNvCxnSpPr/>
          <p:nvPr/>
        </p:nvCxnSpPr>
        <p:spPr>
          <a:xfrm flipH="1" flipV="1">
            <a:off x="4600575" y="3390900"/>
            <a:ext cx="628650" cy="6985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AB3FF7-9A6E-4960-8135-460C24286C5E}"/>
              </a:ext>
            </a:extLst>
          </p:cNvPr>
          <p:cNvCxnSpPr/>
          <p:nvPr/>
        </p:nvCxnSpPr>
        <p:spPr>
          <a:xfrm flipH="1">
            <a:off x="4724400" y="3035300"/>
            <a:ext cx="762000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609" name="Line 6">
            <a:extLst>
              <a:ext uri="{FF2B5EF4-FFF2-40B4-BE49-F238E27FC236}">
                <a16:creationId xmlns:a16="http://schemas.microsoft.com/office/drawing/2014/main" id="{75AAFA56-B43E-4258-B8D1-0BD953096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838200"/>
            <a:ext cx="685800" cy="1447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456" y="1272762"/>
            <a:ext cx="5372720" cy="356247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Bipolar cells with:</a:t>
            </a:r>
          </a:p>
          <a:p>
            <a:r>
              <a:rPr lang="en-US" sz="2000" b="1" dirty="0" smtClean="0"/>
              <a:t>Long</a:t>
            </a:r>
            <a:r>
              <a:rPr lang="en-US" sz="2000" b="1" dirty="0"/>
              <a:t>, thin processes.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93696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091056" cy="1320800"/>
          </a:xfrm>
        </p:spPr>
        <p:txBody>
          <a:bodyPr>
            <a:normAutofit/>
          </a:bodyPr>
          <a:lstStyle/>
          <a:p>
            <a:r>
              <a:rPr lang="en-US" dirty="0"/>
              <a:t>WHO Grade II; Diffuse Astrocytoma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468582"/>
            <a:ext cx="7758546" cy="516774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</a:t>
            </a:r>
            <a:endParaRPr lang="en-US" dirty="0"/>
          </a:p>
          <a:p>
            <a:r>
              <a:rPr lang="en-US" sz="3200" dirty="0"/>
              <a:t>Commonest (up to 80% adult gliomas</a:t>
            </a:r>
            <a:r>
              <a:rPr lang="en-US" sz="3200" dirty="0" smtClean="0"/>
              <a:t>)</a:t>
            </a:r>
          </a:p>
          <a:p>
            <a:endParaRPr lang="en-US" sz="3200" dirty="0"/>
          </a:p>
          <a:p>
            <a:r>
              <a:rPr lang="en-US" sz="3200" dirty="0"/>
              <a:t>Any age, more in adults, more in </a:t>
            </a:r>
            <a:r>
              <a:rPr lang="en-US" sz="3200" dirty="0" smtClean="0"/>
              <a:t>cerebrum</a:t>
            </a:r>
          </a:p>
          <a:p>
            <a:endParaRPr lang="en-US" sz="3200" dirty="0"/>
          </a:p>
          <a:p>
            <a:r>
              <a:rPr lang="en-US" sz="3200" dirty="0"/>
              <a:t>Well differentiated/low grade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Fine fibrillary network with minimal </a:t>
            </a:r>
            <a:r>
              <a:rPr lang="en-US" sz="3200" dirty="0" err="1" smtClean="0"/>
              <a:t>pleomorphism</a:t>
            </a:r>
            <a:endParaRPr lang="en-US" sz="3200" dirty="0" smtClean="0"/>
          </a:p>
          <a:p>
            <a:r>
              <a:rPr lang="en-US" sz="3200" dirty="0"/>
              <a:t>- Proliferation of </a:t>
            </a:r>
            <a:r>
              <a:rPr lang="en-US" sz="3200" dirty="0" err="1"/>
              <a:t>astyrocytes</a:t>
            </a:r>
            <a:r>
              <a:rPr lang="en-US" sz="3200" dirty="0"/>
              <a:t>.</a:t>
            </a:r>
          </a:p>
          <a:p>
            <a:r>
              <a:rPr lang="en-US" sz="3200" dirty="0"/>
              <a:t>	- Pleomorphic, hyperchromatic no mitotic figures.</a:t>
            </a:r>
          </a:p>
          <a:p>
            <a:r>
              <a:rPr lang="en-US" sz="3200" dirty="0"/>
              <a:t>	- Admixed in a fibrillary stroma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up to 80% of WHO grade II and III gliomas have IDH </a:t>
            </a:r>
            <a:r>
              <a:rPr lang="en-US" sz="3200" dirty="0" smtClean="0"/>
              <a:t>mutations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6206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>
            <a:extLst>
              <a:ext uri="{FF2B5EF4-FFF2-40B4-BE49-F238E27FC236}">
                <a16:creationId xmlns:a16="http://schemas.microsoft.com/office/drawing/2014/main" id="{7B0A2C14-A13E-4C60-8361-CBFCADBD67E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76200"/>
            <a:ext cx="7620000" cy="5486400"/>
          </a:xfr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EB6434-DE5D-429E-AF1F-D4CCDC2EFB8F}"/>
              </a:ext>
            </a:extLst>
          </p:cNvPr>
          <p:cNvSpPr/>
          <p:nvPr/>
        </p:nvSpPr>
        <p:spPr>
          <a:xfrm>
            <a:off x="1752600" y="5791200"/>
            <a:ext cx="56388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sz="2400" dirty="0">
                <a:solidFill>
                  <a:schemeClr val="tx1"/>
                </a:solidFill>
              </a:rPr>
              <a:t>Diffuse Astrocytoma:</a:t>
            </a:r>
          </a:p>
          <a:p>
            <a:pPr algn="ctr" rtl="0">
              <a:defRPr/>
            </a:pPr>
            <a:r>
              <a:rPr lang="en-US" sz="2400" dirty="0">
                <a:solidFill>
                  <a:schemeClr val="tx1"/>
                </a:solidFill>
              </a:rPr>
              <a:t>? </a:t>
            </a:r>
            <a:r>
              <a:rPr lang="en-US" sz="2400" dirty="0" err="1">
                <a:solidFill>
                  <a:schemeClr val="tx1"/>
                </a:solidFill>
              </a:rPr>
              <a:t>Gliosis</a:t>
            </a:r>
            <a:r>
              <a:rPr lang="en-US" sz="2400" dirty="0">
                <a:solidFill>
                  <a:schemeClr val="tx1"/>
                </a:solidFill>
              </a:rPr>
              <a:t> versus </a:t>
            </a:r>
            <a:r>
              <a:rPr lang="en-US" sz="2400" dirty="0" err="1">
                <a:solidFill>
                  <a:schemeClr val="tx1"/>
                </a:solidFill>
              </a:rPr>
              <a:t>Glioma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Grade III - Anaplastic Astrocytoma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Aggressive Adult </a:t>
            </a:r>
            <a:r>
              <a:rPr lang="en-US" dirty="0"/>
              <a:t>tumor, </a:t>
            </a:r>
            <a:r>
              <a:rPr lang="en-US" dirty="0" err="1"/>
              <a:t>supratentorial</a:t>
            </a:r>
            <a:r>
              <a:rPr lang="en-US" dirty="0"/>
              <a:t> but can occur anywhere in the brain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  More cellular and </a:t>
            </a:r>
            <a:r>
              <a:rPr lang="en-US" dirty="0" smtClean="0"/>
              <a:t>pleomorphic</a:t>
            </a:r>
          </a:p>
          <a:p>
            <a:endParaRPr lang="en-US" dirty="0"/>
          </a:p>
          <a:p>
            <a:r>
              <a:rPr lang="en-US" dirty="0"/>
              <a:t>  May show numerous </a:t>
            </a:r>
            <a:r>
              <a:rPr lang="en-US" dirty="0" err="1" smtClean="0"/>
              <a:t>Gemistocytes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  No microvascular proliferation or palisading necrosis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95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Grade IV; Glioblastoma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in adults</a:t>
            </a:r>
          </a:p>
          <a:p>
            <a:r>
              <a:rPr lang="en-US" dirty="0" err="1"/>
              <a:t>Supratentorial</a:t>
            </a:r>
            <a:r>
              <a:rPr lang="en-US" dirty="0"/>
              <a:t> enhancing tumor with edema</a:t>
            </a:r>
          </a:p>
          <a:p>
            <a:r>
              <a:rPr lang="en-US" dirty="0"/>
              <a:t> Cellular pleomorphic tumor with prominent mitoses</a:t>
            </a:r>
          </a:p>
          <a:p>
            <a:r>
              <a:rPr lang="en-US" dirty="0"/>
              <a:t> Microvascular proliferation present</a:t>
            </a:r>
          </a:p>
          <a:p>
            <a:r>
              <a:rPr lang="en-US" dirty="0"/>
              <a:t> PALISADING NECROSIS present</a:t>
            </a:r>
          </a:p>
          <a:p>
            <a:endParaRPr lang="en-US" dirty="0"/>
          </a:p>
          <a:p>
            <a:r>
              <a:rPr lang="en-US" dirty="0"/>
              <a:t>The WHO grading system is important in prognosis &amp; in outlining type of therapy</a:t>
            </a:r>
          </a:p>
          <a:p>
            <a:r>
              <a:rPr lang="en-US" dirty="0"/>
              <a:t>All </a:t>
            </a:r>
            <a:r>
              <a:rPr lang="en-US" dirty="0" err="1"/>
              <a:t>astrocytomas</a:t>
            </a:r>
            <a:r>
              <a:rPr lang="en-US" dirty="0"/>
              <a:t> are GFAP+, variable Ki-67.</a:t>
            </a:r>
          </a:p>
        </p:txBody>
      </p:sp>
    </p:spTree>
    <p:extLst>
      <p:ext uri="{BB962C8B-B14F-4D97-AF65-F5344CB8AC3E}">
        <p14:creationId xmlns:p14="http://schemas.microsoft.com/office/powerpoint/2010/main" val="569960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0" y="838200"/>
            <a:ext cx="386229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4847977" cy="355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981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5F3DD-B9BD-486D-BD57-21350CC0A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4" y="1904776"/>
            <a:ext cx="8305800" cy="38517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Invasion ,”but no metastases”, occurs in most intra-axial tumors, regardless of tumor grade</a:t>
            </a:r>
          </a:p>
          <a:p>
            <a:pPr marL="0" indent="0" eaLnBrk="1" hangingPunct="1">
              <a:buNone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However, some spread through the CSF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Some low grade gliomas dedifferentiate to higher grade.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Complete surgical resection - doubtful even for tumors at the ‘benign’ end of spectrum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NS136">
            <a:extLst>
              <a:ext uri="{FF2B5EF4-FFF2-40B4-BE49-F238E27FC236}">
                <a16:creationId xmlns:a16="http://schemas.microsoft.com/office/drawing/2014/main" id="{651080A2-DB5B-4B95-9E98-C5454375A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99"/>
            <a:ext cx="4073236" cy="3429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37" y="38099"/>
            <a:ext cx="4765964" cy="3429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909" y="3467099"/>
            <a:ext cx="6054436" cy="34294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3754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Glioma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68582"/>
            <a:ext cx="6347714" cy="4572781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Prognosis depend on grade, site &amp; Age (child versus &gt; 65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200" dirty="0">
                <a:solidFill>
                  <a:srgbClr val="C00000"/>
                </a:solidFill>
              </a:rPr>
              <a:t>Low grade:</a:t>
            </a:r>
          </a:p>
          <a:p>
            <a:r>
              <a:rPr lang="en-US" sz="2000" dirty="0"/>
              <a:t>Surgery</a:t>
            </a:r>
          </a:p>
          <a:p>
            <a:r>
              <a:rPr lang="en-US" sz="2000" dirty="0"/>
              <a:t>Radiotherapy in selected cases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C00000"/>
                </a:solidFill>
              </a:rPr>
              <a:t>High grade:</a:t>
            </a:r>
          </a:p>
          <a:p>
            <a:r>
              <a:rPr lang="en-US" sz="2000" dirty="0"/>
              <a:t>Dexamethasone</a:t>
            </a:r>
          </a:p>
          <a:p>
            <a:r>
              <a:rPr lang="en-US" sz="2000" dirty="0"/>
              <a:t>Surgery: Extent of </a:t>
            </a:r>
            <a:r>
              <a:rPr lang="en-US" sz="2000" dirty="0" err="1"/>
              <a:t>tumour</a:t>
            </a:r>
            <a:r>
              <a:rPr lang="en-US" sz="2000" dirty="0"/>
              <a:t> resection correlates with survival</a:t>
            </a:r>
          </a:p>
          <a:p>
            <a:r>
              <a:rPr lang="en-US" sz="2000" dirty="0"/>
              <a:t>Radiotherapy </a:t>
            </a:r>
          </a:p>
          <a:p>
            <a:r>
              <a:rPr lang="en-US" sz="2000" dirty="0"/>
              <a:t>Chemotherapy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78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0E929FBF-7BC8-4B0F-A46E-1A00C70817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87206"/>
            <a:ext cx="7543800" cy="16097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73050" indent="-273050" algn="ctr"/>
            <a:r>
              <a:rPr lang="en-US" altLang="ar-SA" sz="3600" b="1" dirty="0"/>
              <a:t>OLIGODENDROGLIOMA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5294A35A-C51E-4FFD-B3F8-081D2F9B09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7927" y="1996931"/>
            <a:ext cx="8756073" cy="417526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en-US" altLang="ar-SA" dirty="0"/>
              <a:t>More in adults &amp; in cerebrum</a:t>
            </a:r>
          </a:p>
          <a:p>
            <a:pPr>
              <a:defRPr/>
            </a:pPr>
            <a:r>
              <a:rPr lang="en-US" altLang="ar-SA" dirty="0"/>
              <a:t>Calcification is common</a:t>
            </a:r>
          </a:p>
          <a:p>
            <a:pPr>
              <a:defRPr/>
            </a:pPr>
            <a:r>
              <a:rPr lang="en-US" altLang="ar-SA" b="1" dirty="0"/>
              <a:t>Histology:</a:t>
            </a:r>
          </a:p>
          <a:p>
            <a:pPr marL="1181100" lvl="2">
              <a:spcBef>
                <a:spcPts val="325"/>
              </a:spcBef>
              <a:defRPr/>
            </a:pPr>
            <a:r>
              <a:rPr lang="en-US" altLang="ar-SA" sz="1800" dirty="0"/>
              <a:t>Small uniform cells with clear cytoplasm</a:t>
            </a:r>
          </a:p>
          <a:p>
            <a:pPr marL="1181100" lvl="2">
              <a:spcBef>
                <a:spcPts val="325"/>
              </a:spcBef>
              <a:defRPr/>
            </a:pPr>
            <a:r>
              <a:rPr lang="en-US" altLang="ar-SA" sz="1800" dirty="0"/>
              <a:t>Debate on !!Some mixed with astrocytoma!! </a:t>
            </a:r>
          </a:p>
          <a:p>
            <a:pPr marL="1181100" lvl="2">
              <a:spcBef>
                <a:spcPts val="325"/>
              </a:spcBef>
              <a:defRPr/>
            </a:pPr>
            <a:r>
              <a:rPr lang="en-US" altLang="ar-SA" sz="1800" dirty="0"/>
              <a:t> Absent or minimal mitoses</a:t>
            </a:r>
          </a:p>
          <a:p>
            <a:pPr marL="1181100" lvl="2">
              <a:spcBef>
                <a:spcPts val="325"/>
              </a:spcBef>
              <a:defRPr/>
            </a:pPr>
            <a:r>
              <a:rPr lang="en-US" altLang="ar-SA" sz="1800" dirty="0"/>
              <a:t> Typical FRIED EGG APPEARANCE       </a:t>
            </a:r>
          </a:p>
          <a:p>
            <a:pPr>
              <a:defRPr/>
            </a:pPr>
            <a:r>
              <a:rPr lang="en-US" altLang="ar-SA" b="1" dirty="0"/>
              <a:t>WHO Grade: </a:t>
            </a:r>
          </a:p>
          <a:p>
            <a:pPr lvl="1">
              <a:defRPr/>
            </a:pPr>
            <a:r>
              <a:rPr lang="en-US" altLang="ar-SA" sz="1800" dirty="0"/>
              <a:t>Grade II  </a:t>
            </a:r>
          </a:p>
          <a:p>
            <a:pPr lvl="1">
              <a:defRPr/>
            </a:pPr>
            <a:r>
              <a:rPr lang="en-US" altLang="ar-SA" sz="1800" dirty="0"/>
              <a:t>Anaplastic oligodendroglioma - Grade III</a:t>
            </a:r>
          </a:p>
          <a:p>
            <a:pPr marL="273050" lvl="1">
              <a:defRPr/>
            </a:pPr>
            <a:r>
              <a:rPr lang="en-US" altLang="ar-SA" sz="1800" dirty="0"/>
              <a:t>Better prognosis than astrocytoma similar grade</a:t>
            </a:r>
            <a:endParaRPr lang="en-US" altLang="en-US" sz="1800" dirty="0"/>
          </a:p>
          <a:p>
            <a:pPr marL="273050" lvl="1">
              <a:defRPr/>
            </a:pPr>
            <a:r>
              <a:rPr lang="en-US" altLang="en-US" sz="1800" dirty="0"/>
              <a:t>1p/19q co-deletion as well as IDH mutation is mandatory for diagnosis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09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83A11E0F-C84C-4E8B-B787-F80607D51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45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092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D9F8D8B-49AA-42BD-B4B2-DE713D749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37"/>
            <a:ext cx="9143999" cy="674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18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D0EA854-218F-4B94-B803-77036B5D79B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45473" y="0"/>
            <a:ext cx="7543800" cy="16097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4000" b="1" dirty="0"/>
              <a:t>EPENDYMOMA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DE2968C-26D9-482F-B5C2-3EF2313BE6D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6255" y="1814945"/>
            <a:ext cx="8977745" cy="435725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altLang="en-US" b="1" dirty="0"/>
              <a:t> </a:t>
            </a:r>
            <a:r>
              <a:rPr lang="en-US" altLang="en-US" sz="1900" b="1" dirty="0"/>
              <a:t>- Slow growing tumor.</a:t>
            </a:r>
          </a:p>
          <a:p>
            <a:r>
              <a:rPr lang="en-US" altLang="en-US" sz="1900" b="1" dirty="0"/>
              <a:t>- Age: Children, young adults.</a:t>
            </a:r>
          </a:p>
          <a:p>
            <a:r>
              <a:rPr lang="en-US" altLang="en-US" sz="1900" b="1" dirty="0"/>
              <a:t>Cell of origin: ependymal cells lining the ventricles.</a:t>
            </a:r>
          </a:p>
          <a:p>
            <a:r>
              <a:rPr lang="en-US" altLang="en-US" sz="1900" b="1" dirty="0"/>
              <a:t>Gross:   gray, fleshy mass</a:t>
            </a:r>
          </a:p>
          <a:p>
            <a:r>
              <a:rPr lang="en-US" altLang="en-US" sz="1900" b="1" dirty="0" smtClean="0"/>
              <a:t>Radiology</a:t>
            </a:r>
            <a:r>
              <a:rPr lang="en-US" altLang="en-US" sz="1900" b="1" dirty="0"/>
              <a:t>: </a:t>
            </a:r>
            <a:r>
              <a:rPr lang="en-US" altLang="en-US" sz="1900" dirty="0"/>
              <a:t>Uniformly enhancing mass, well demarcated usually in ventricle or spinal cord</a:t>
            </a:r>
          </a:p>
          <a:p>
            <a:r>
              <a:rPr lang="en-US" altLang="en-US" sz="1900" dirty="0"/>
              <a:t>WHO Grade:  </a:t>
            </a:r>
          </a:p>
          <a:p>
            <a:r>
              <a:rPr lang="en-US" altLang="en-US" sz="1900" b="1" dirty="0"/>
              <a:t>    Grade II or Anaplastic Grade III</a:t>
            </a:r>
          </a:p>
          <a:p>
            <a:r>
              <a:rPr lang="en-US" altLang="en-US" sz="1900" dirty="0"/>
              <a:t>Can metastasize via CSF</a:t>
            </a:r>
          </a:p>
          <a:p>
            <a:r>
              <a:rPr lang="en-US" altLang="en-US" sz="1900" dirty="0"/>
              <a:t>May cause obstructive hydrocephalus</a:t>
            </a:r>
          </a:p>
          <a:p>
            <a:r>
              <a:rPr lang="en-US" altLang="en-US" sz="1900" dirty="0"/>
              <a:t>Rx:  Surgery, Radiotherapy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EPENDYMOMA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99582CD1-EF09-46E5-B5EF-B2AF6CE8C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altLang="en-US" dirty="0"/>
              <a:t>Age: Children &amp; Young adults</a:t>
            </a:r>
          </a:p>
          <a:p>
            <a:r>
              <a:rPr lang="en-US" altLang="en-US" dirty="0"/>
              <a:t>Location: mostly 4</a:t>
            </a:r>
            <a:r>
              <a:rPr lang="en-US" altLang="en-US" baseline="30000" dirty="0"/>
              <a:t>th</a:t>
            </a:r>
            <a:r>
              <a:rPr lang="en-US" altLang="en-US" dirty="0"/>
              <a:t>. Ventricle in 0-20years of age, in ≥ 20 years Lumbosacral region OR lat. or 3</a:t>
            </a:r>
            <a:r>
              <a:rPr lang="en-US" altLang="en-US" baseline="30000" dirty="0"/>
              <a:t>rd</a:t>
            </a:r>
            <a:r>
              <a:rPr lang="en-US" altLang="en-US" dirty="0"/>
              <a:t>.ventricle</a:t>
            </a:r>
          </a:p>
          <a:p>
            <a:r>
              <a:rPr lang="en-US" altLang="en-US" dirty="0"/>
              <a:t>Histology: Classical or Myxopapillary (usually located in lumbosacral region).</a:t>
            </a:r>
          </a:p>
          <a:p>
            <a:pPr lvl="2"/>
            <a:r>
              <a:rPr lang="en-US" altLang="en-US" sz="1800" dirty="0"/>
              <a:t>Ependymal true rosettes </a:t>
            </a:r>
            <a:r>
              <a:rPr lang="en-US" altLang="en-US" sz="1800" dirty="0" err="1"/>
              <a:t>qand</a:t>
            </a:r>
            <a:r>
              <a:rPr lang="en-US" altLang="en-US" sz="1800" dirty="0"/>
              <a:t> canals</a:t>
            </a:r>
          </a:p>
          <a:p>
            <a:pPr lvl="2"/>
            <a:r>
              <a:rPr lang="en-US" altLang="en-US" sz="1800" dirty="0"/>
              <a:t>Perivascular </a:t>
            </a:r>
            <a:r>
              <a:rPr lang="en-US" altLang="en-US" sz="1800" dirty="0" err="1"/>
              <a:t>pseudorosettes</a:t>
            </a:r>
            <a:endParaRPr lang="en-US" altLang="en-US" sz="1800" dirty="0"/>
          </a:p>
          <a:p>
            <a:pPr lvl="2"/>
            <a:r>
              <a:rPr lang="en-US" altLang="en-US" sz="1800" dirty="0"/>
              <a:t>Myxopapillary is more loose &amp; mucoid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1F2E712F-A5E8-4D39-82C8-0BEB9095A9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" y="219075"/>
            <a:ext cx="2819400" cy="704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u="sng" dirty="0">
                <a:cs typeface="Traditional Arabic" panose="02020603050405020304" pitchFamily="18" charset="-78"/>
              </a:rPr>
              <a:t>True Rosette</a:t>
            </a:r>
          </a:p>
        </p:txBody>
      </p:sp>
      <p:pic>
        <p:nvPicPr>
          <p:cNvPr id="37891" name="Picture 4">
            <a:extLst>
              <a:ext uri="{FF2B5EF4-FFF2-40B4-BE49-F238E27FC236}">
                <a16:creationId xmlns:a16="http://schemas.microsoft.com/office/drawing/2014/main" id="{BE8A4D34-A0D2-459F-8AED-32AEF8D91132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5275"/>
            <a:ext cx="2857500" cy="2867025"/>
          </a:xfrm>
          <a:noFill/>
        </p:spPr>
      </p:pic>
      <p:pic>
        <p:nvPicPr>
          <p:cNvPr id="37892" name="Picture 3">
            <a:extLst>
              <a:ext uri="{FF2B5EF4-FFF2-40B4-BE49-F238E27FC236}">
                <a16:creationId xmlns:a16="http://schemas.microsoft.com/office/drawing/2014/main" id="{0418CD0A-8F7A-4234-BA58-78E805DDCEC8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6278" y="1143000"/>
            <a:ext cx="2857500" cy="2876550"/>
          </a:xfr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21FCA37-D35B-4084-8F1A-9F5FDCC33F66}"/>
              </a:ext>
            </a:extLst>
          </p:cNvPr>
          <p:cNvSpPr txBox="1">
            <a:spLocks/>
          </p:cNvSpPr>
          <p:nvPr/>
        </p:nvSpPr>
        <p:spPr bwMode="auto">
          <a:xfrm>
            <a:off x="5836228" y="0"/>
            <a:ext cx="365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rtl="0">
              <a:defRPr/>
            </a:pPr>
            <a:r>
              <a:rPr lang="en-US" altLang="en-US" sz="4000" u="sng" dirty="0" err="1">
                <a:solidFill>
                  <a:schemeClr val="tx2"/>
                </a:solidFill>
                <a:latin typeface="+mj-lt"/>
                <a:ea typeface="+mj-ea"/>
                <a:cs typeface="Traditional Arabic" pitchFamily="18" charset="-78"/>
              </a:rPr>
              <a:t>Perivascular</a:t>
            </a:r>
            <a:r>
              <a:rPr lang="en-US" altLang="en-US" sz="4000" u="sng" dirty="0">
                <a:solidFill>
                  <a:schemeClr val="tx2"/>
                </a:solidFill>
                <a:latin typeface="+mj-lt"/>
                <a:ea typeface="+mj-ea"/>
                <a:cs typeface="Traditional Arabic" pitchFamily="18" charset="-78"/>
              </a:rPr>
              <a:t> </a:t>
            </a:r>
            <a:r>
              <a:rPr lang="en-US" altLang="en-US" sz="4000" u="sng" dirty="0" err="1">
                <a:solidFill>
                  <a:schemeClr val="tx2"/>
                </a:solidFill>
                <a:latin typeface="+mj-lt"/>
                <a:ea typeface="+mj-ea"/>
                <a:cs typeface="Traditional Arabic" pitchFamily="18" charset="-78"/>
              </a:rPr>
              <a:t>Pseudorosette</a:t>
            </a:r>
            <a:endParaRPr lang="en-US" altLang="en-US" sz="4000" u="sng" dirty="0">
              <a:solidFill>
                <a:schemeClr val="tx2"/>
              </a:solidFill>
              <a:latin typeface="+mj-lt"/>
              <a:ea typeface="+mj-ea"/>
              <a:cs typeface="Traditional Arabic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0" y="2998787"/>
            <a:ext cx="3667990" cy="35915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Presentation: Localizing signs ± ↑ ICP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Assessment:</a:t>
            </a:r>
          </a:p>
          <a:p>
            <a:endParaRPr lang="en-US" sz="2400" dirty="0"/>
          </a:p>
          <a:p>
            <a:r>
              <a:rPr lang="en-US" sz="2400" dirty="0"/>
              <a:t>History</a:t>
            </a:r>
          </a:p>
          <a:p>
            <a:r>
              <a:rPr lang="en-US" sz="2400" dirty="0"/>
              <a:t>Physical examination</a:t>
            </a:r>
          </a:p>
          <a:p>
            <a:r>
              <a:rPr lang="en-US" sz="2400" dirty="0"/>
              <a:t>Neurologic exam</a:t>
            </a:r>
          </a:p>
          <a:p>
            <a:r>
              <a:rPr lang="en-US" sz="2400" dirty="0"/>
              <a:t>LP (including cytology)</a:t>
            </a:r>
          </a:p>
          <a:p>
            <a:r>
              <a:rPr lang="en-US" sz="2400" dirty="0"/>
              <a:t>CT</a:t>
            </a:r>
          </a:p>
          <a:p>
            <a:r>
              <a:rPr lang="en-US" sz="2400" dirty="0"/>
              <a:t>MRI</a:t>
            </a:r>
          </a:p>
          <a:p>
            <a:r>
              <a:rPr lang="en-US" sz="2400" dirty="0"/>
              <a:t>Brain angiography</a:t>
            </a:r>
          </a:p>
          <a:p>
            <a:r>
              <a:rPr lang="en-US" sz="2400" dirty="0"/>
              <a:t>Biopsy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423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E068200E-B69A-4D21-A04A-003CFD64B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>
            <a:extLst>
              <a:ext uri="{FF2B5EF4-FFF2-40B4-BE49-F238E27FC236}">
                <a16:creationId xmlns:a16="http://schemas.microsoft.com/office/drawing/2014/main" id="{CB47DC8D-08ED-4369-B2CF-84028A817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2CD404-140A-43DF-B08B-50A69ED8FEB7}"/>
              </a:ext>
            </a:extLst>
          </p:cNvPr>
          <p:cNvSpPr/>
          <p:nvPr/>
        </p:nvSpPr>
        <p:spPr>
          <a:xfrm>
            <a:off x="1066800" y="6324600"/>
            <a:ext cx="3124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Normal </a:t>
            </a:r>
            <a:r>
              <a:rPr lang="en-US" sz="2400" dirty="0" err="1">
                <a:solidFill>
                  <a:schemeClr val="tx1"/>
                </a:solidFill>
              </a:rPr>
              <a:t>Ependyma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088F62-F101-4F8A-B418-DA899A097E60}"/>
              </a:ext>
            </a:extLst>
          </p:cNvPr>
          <p:cNvSpPr/>
          <p:nvPr/>
        </p:nvSpPr>
        <p:spPr>
          <a:xfrm>
            <a:off x="6248400" y="6324600"/>
            <a:ext cx="2438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</a:rPr>
              <a:t>Ependymoma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80C2DE-4AA4-4E4E-A99B-6A593A974BB1}"/>
              </a:ext>
            </a:extLst>
          </p:cNvPr>
          <p:cNvCxnSpPr/>
          <p:nvPr/>
        </p:nvCxnSpPr>
        <p:spPr>
          <a:xfrm rot="16200000" flipH="1">
            <a:off x="3124200" y="2895600"/>
            <a:ext cx="9906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1122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-M/E</a:t>
            </a:r>
            <a:r>
              <a:rPr lang="en-US" sz="2800" b="1" dirty="0">
                <a:latin typeface="Arial Black" pitchFamily="34" charset="0"/>
              </a:rPr>
              <a:t>: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5457" y="882134"/>
            <a:ext cx="5368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papillae with </a:t>
            </a:r>
            <a:r>
              <a:rPr lang="en-US" sz="2800" dirty="0" err="1"/>
              <a:t>myxomatous</a:t>
            </a:r>
            <a:r>
              <a:rPr lang="en-US" sz="2800" dirty="0"/>
              <a:t> changes.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0205"/>
            <a:ext cx="4800599" cy="375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025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44FB3EB-3679-483F-AF37-7B0FDBA123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24691" y="129309"/>
            <a:ext cx="7543800" cy="16097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altLang="en-US" sz="4000" b="1" dirty="0" err="1" smtClean="0"/>
              <a:t>Medulloblastoma</a:t>
            </a:r>
            <a:endParaRPr lang="en-US" sz="4000" dirty="0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6C459D0A-91B0-4E44-B116-568C42297C6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9382" y="1634837"/>
            <a:ext cx="8894618" cy="4537364"/>
          </a:xfrm>
        </p:spPr>
        <p:txBody>
          <a:bodyPr vert="horz" lIns="91440" tIns="45720" rIns="91440" bIns="45720" rtlCol="0">
            <a:normAutofit/>
          </a:bodyPr>
          <a:lstStyle/>
          <a:p>
            <a:pPr marL="495300"/>
            <a:r>
              <a:rPr lang="en-US" altLang="en-US" dirty="0"/>
              <a:t>20% of pediatric brain tumors</a:t>
            </a:r>
          </a:p>
          <a:p>
            <a:pPr marL="495300"/>
            <a:r>
              <a:rPr lang="en-US" altLang="ar-SA" dirty="0"/>
              <a:t>Primitive small cell (blue cell) tumor</a:t>
            </a:r>
            <a:endParaRPr lang="en-US" altLang="en-US" dirty="0"/>
          </a:p>
          <a:p>
            <a:pPr marL="495300"/>
            <a:r>
              <a:rPr lang="en-US" altLang="en-US" dirty="0"/>
              <a:t>Any midline cerebellar or roof of 4</a:t>
            </a:r>
            <a:r>
              <a:rPr lang="en-US" altLang="en-US" baseline="30000" dirty="0"/>
              <a:t>th</a:t>
            </a:r>
            <a:r>
              <a:rPr lang="en-US" altLang="en-US" dirty="0"/>
              <a:t>. ventricle tumor in a child is a medulloblastoma till proven otherwise!</a:t>
            </a:r>
          </a:p>
          <a:p>
            <a:pPr marL="495300"/>
            <a:r>
              <a:rPr lang="en-US" altLang="en-US" dirty="0"/>
              <a:t>Can be lateral cerebellar, more in young adults</a:t>
            </a:r>
          </a:p>
          <a:p>
            <a:pPr marL="495300"/>
            <a:r>
              <a:rPr lang="en-US" altLang="ar-SA" dirty="0"/>
              <a:t>Hydrocephalus &amp; </a:t>
            </a:r>
            <a:r>
              <a:rPr lang="en-US" altLang="ar-SA" dirty="0">
                <a:sym typeface="Symbol" panose="05050102010706020507" pitchFamily="18" charset="2"/>
              </a:rPr>
              <a:t>ICP occur early</a:t>
            </a:r>
            <a:endParaRPr lang="en-US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96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</a:t>
            </a:r>
            <a:r>
              <a:rPr lang="en-US" sz="2800" dirty="0" smtClean="0"/>
              <a:t>Rapidly </a:t>
            </a:r>
            <a:r>
              <a:rPr lang="en-US" sz="2800" dirty="0"/>
              <a:t>growing tumor.</a:t>
            </a:r>
          </a:p>
          <a:p>
            <a:r>
              <a:rPr lang="en-US" sz="2800" dirty="0" smtClean="0"/>
              <a:t>-</a:t>
            </a:r>
            <a:r>
              <a:rPr lang="en-US" sz="2800" b="1" u="sng" dirty="0" smtClean="0"/>
              <a:t>Age</a:t>
            </a:r>
            <a:r>
              <a:rPr lang="en-US" sz="2800" b="1" dirty="0"/>
              <a:t>:</a:t>
            </a:r>
            <a:r>
              <a:rPr lang="en-US" sz="2800" dirty="0"/>
              <a:t> children.</a:t>
            </a:r>
          </a:p>
          <a:p>
            <a:r>
              <a:rPr lang="en-US" sz="2800" dirty="0" smtClean="0"/>
              <a:t>-</a:t>
            </a:r>
            <a:r>
              <a:rPr lang="en-US" sz="2800" b="1" u="sng" dirty="0" smtClean="0"/>
              <a:t>Site</a:t>
            </a:r>
            <a:r>
              <a:rPr lang="en-US" sz="2800" b="1" dirty="0"/>
              <a:t>:</a:t>
            </a:r>
            <a:r>
              <a:rPr lang="en-US" sz="2800" dirty="0"/>
              <a:t> Roof of the 4</a:t>
            </a:r>
            <a:r>
              <a:rPr lang="en-US" sz="2800" baseline="30000" dirty="0"/>
              <a:t>th</a:t>
            </a:r>
            <a:r>
              <a:rPr lang="en-US" sz="2800" dirty="0"/>
              <a:t> ventricle, obstructing pathway of C.S.F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67" y="2550886"/>
            <a:ext cx="3386233" cy="34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32" y="2909552"/>
            <a:ext cx="511656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4895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5" descr="CNS123">
            <a:extLst>
              <a:ext uri="{FF2B5EF4-FFF2-40B4-BE49-F238E27FC236}">
                <a16:creationId xmlns:a16="http://schemas.microsoft.com/office/drawing/2014/main" id="{CA38AD88-3E20-4C16-9F54-F65F1B24F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6">
            <a:extLst>
              <a:ext uri="{FF2B5EF4-FFF2-40B4-BE49-F238E27FC236}">
                <a16:creationId xmlns:a16="http://schemas.microsoft.com/office/drawing/2014/main" id="{7C6AB98A-5FEC-426C-817B-771BC1BC0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Medulloblastoma</a:t>
            </a:r>
          </a:p>
        </p:txBody>
      </p:sp>
      <p:sp>
        <p:nvSpPr>
          <p:cNvPr id="44038" name="Line 9">
            <a:extLst>
              <a:ext uri="{FF2B5EF4-FFF2-40B4-BE49-F238E27FC236}">
                <a16:creationId xmlns:a16="http://schemas.microsoft.com/office/drawing/2014/main" id="{8864FCEA-0096-4230-B263-1F94B1CC74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3886200"/>
            <a:ext cx="2133600" cy="457200"/>
          </a:xfrm>
          <a:prstGeom prst="line">
            <a:avLst/>
          </a:prstGeom>
          <a:noFill/>
          <a:ln w="10795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Microscopic features: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Sheets of small undifferentiated blue hyperchromatic cells with numerous mitoses</a:t>
            </a:r>
          </a:p>
          <a:p>
            <a:r>
              <a:rPr lang="en-US" dirty="0"/>
              <a:t>Homer-Wright Rosettes</a:t>
            </a:r>
          </a:p>
          <a:p>
            <a:r>
              <a:rPr lang="en-US" dirty="0"/>
              <a:t>Neurofibrillary background</a:t>
            </a:r>
          </a:p>
          <a:p>
            <a:r>
              <a:rPr lang="en-US" dirty="0"/>
              <a:t>WHO Grade IV</a:t>
            </a:r>
          </a:p>
          <a:p>
            <a:r>
              <a:rPr lang="en-US" dirty="0"/>
              <a:t>MYC  amplification– poor.           WNT - favorable</a:t>
            </a:r>
          </a:p>
          <a:p>
            <a:r>
              <a:rPr lang="en-US" dirty="0"/>
              <a:t>Rx.: Resection + Radiation entire </a:t>
            </a:r>
            <a:r>
              <a:rPr lang="en-US" dirty="0" err="1"/>
              <a:t>neuraxis</a:t>
            </a:r>
            <a:r>
              <a:rPr lang="en-US" dirty="0"/>
              <a:t> since spreads along CSF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724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>
            <a:extLst>
              <a:ext uri="{FF2B5EF4-FFF2-40B4-BE49-F238E27FC236}">
                <a16:creationId xmlns:a16="http://schemas.microsoft.com/office/drawing/2014/main" id="{CE301590-D3CE-4183-9A71-5F8D08B8D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289675"/>
            <a:ext cx="3886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</a:rPr>
              <a:t>Medulloblastoma/ Rosettes</a:t>
            </a:r>
          </a:p>
        </p:txBody>
      </p:sp>
      <p:pic>
        <p:nvPicPr>
          <p:cNvPr id="47107" name="Picture 9" descr="C:\Documents and Settings\Administrator\Desktop\aagupta2-medulliblastoma-homer-write-rosettes_500.jpg">
            <a:extLst>
              <a:ext uri="{FF2B5EF4-FFF2-40B4-BE49-F238E27FC236}">
                <a16:creationId xmlns:a16="http://schemas.microsoft.com/office/drawing/2014/main" id="{DF83B0AA-6683-423A-869E-83CC4BEFE24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237288"/>
          </a:xfrm>
          <a:noFill/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BA4F1B-2F8C-41EE-93AA-D0A243BBD6EA}"/>
              </a:ext>
            </a:extLst>
          </p:cNvPr>
          <p:cNvCxnSpPr/>
          <p:nvPr/>
        </p:nvCxnSpPr>
        <p:spPr>
          <a:xfrm>
            <a:off x="4000500" y="3048000"/>
            <a:ext cx="1143000" cy="762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5C0F275-AE0D-4BFB-9C6B-576931899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2" y="304800"/>
            <a:ext cx="85906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12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3224BEE5-367A-4483-9FAB-3AFAF00010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00200" y="484188"/>
            <a:ext cx="7543800" cy="16097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4000" b="1" dirty="0"/>
              <a:t>MENINGIOMA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13EE208B-71E3-4E94-B9B2-C3983760E9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9491" y="1898073"/>
            <a:ext cx="8714509" cy="427412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ar-SA" dirty="0"/>
              <a:t>Arises from meninges on surface of brain or spinal cord. </a:t>
            </a:r>
          </a:p>
          <a:p>
            <a:endParaRPr lang="en-US" altLang="ar-SA" dirty="0"/>
          </a:p>
          <a:p>
            <a:r>
              <a:rPr lang="en-US" altLang="ar-SA" dirty="0"/>
              <a:t>Most in adult females</a:t>
            </a:r>
          </a:p>
          <a:p>
            <a:endParaRPr lang="en-US" altLang="ar-SA" dirty="0"/>
          </a:p>
          <a:p>
            <a:r>
              <a:rPr lang="en-US" altLang="ar-SA" dirty="0"/>
              <a:t>Tumor cells contain PR receptors</a:t>
            </a:r>
          </a:p>
          <a:p>
            <a:endParaRPr lang="en-US" altLang="ar-SA" dirty="0"/>
          </a:p>
          <a:p>
            <a:r>
              <a:rPr lang="en-US" altLang="ar-SA" dirty="0"/>
              <a:t>NF2 gene inactivating mutation, even in 50% of non-NF2 meningiomas</a:t>
            </a:r>
          </a:p>
          <a:p>
            <a:endParaRPr lang="en-US" altLang="ar-SA" dirty="0"/>
          </a:p>
          <a:p>
            <a:r>
              <a:rPr lang="en-US" altLang="ar-SA" dirty="0"/>
              <a:t>Sites: Parasagittal, Falx, sphenoid, ventricles.. </a:t>
            </a:r>
            <a:r>
              <a:rPr lang="en-US" altLang="ar-SA" dirty="0" err="1"/>
              <a:t>etc</a:t>
            </a:r>
            <a:endParaRPr lang="en-US" altLang="ar-SA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Gross features: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Well-defined solid </a:t>
            </a:r>
            <a:r>
              <a:rPr lang="en-US" dirty="0" err="1"/>
              <a:t>dural</a:t>
            </a:r>
            <a:r>
              <a:rPr lang="en-US" dirty="0"/>
              <a:t>-based mass</a:t>
            </a:r>
          </a:p>
          <a:p>
            <a:endParaRPr lang="en-US" dirty="0"/>
          </a:p>
          <a:p>
            <a:r>
              <a:rPr lang="en-US" dirty="0"/>
              <a:t> Compressing brain but easily removed</a:t>
            </a:r>
          </a:p>
          <a:p>
            <a:endParaRPr lang="en-US" dirty="0"/>
          </a:p>
          <a:p>
            <a:r>
              <a:rPr lang="en-US" dirty="0"/>
              <a:t>Can invade the Skull &amp; Venous sinuses, but this does not affect grade</a:t>
            </a:r>
          </a:p>
          <a:p>
            <a:endParaRPr lang="en-US" dirty="0"/>
          </a:p>
          <a:p>
            <a:r>
              <a:rPr lang="en-US" dirty="0"/>
              <a:t>Can invade the underlying brain: IMPORTANT in prognosis: increased recurrence 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59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11" descr="12jpg">
            <a:extLst>
              <a:ext uri="{FF2B5EF4-FFF2-40B4-BE49-F238E27FC236}">
                <a16:creationId xmlns:a16="http://schemas.microsoft.com/office/drawing/2014/main" id="{425A373D-C170-420D-B3C6-584A32A6E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474" y="2357976"/>
            <a:ext cx="2637839" cy="213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3" descr="10jpg">
            <a:extLst>
              <a:ext uri="{FF2B5EF4-FFF2-40B4-BE49-F238E27FC236}">
                <a16:creationId xmlns:a16="http://schemas.microsoft.com/office/drawing/2014/main" id="{6869873B-9640-4CAE-876B-674E08267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3007" y="2362576"/>
            <a:ext cx="2653008" cy="21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 descr="11jpg">
            <a:extLst>
              <a:ext uri="{FF2B5EF4-FFF2-40B4-BE49-F238E27FC236}">
                <a16:creationId xmlns:a16="http://schemas.microsoft.com/office/drawing/2014/main" id="{089754DE-9E52-47BA-B2A4-403EA47E3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752" y="2363316"/>
            <a:ext cx="2637840" cy="212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A56E8A1-BF2D-44B9-A306-3F1E846933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1898"/>
            <a:ext cx="7543800" cy="16097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5400" dirty="0"/>
              <a:t> </a:t>
            </a:r>
            <a:r>
              <a:rPr lang="en-US" altLang="en-US" sz="4400" b="1" dirty="0"/>
              <a:t>Many subtypes</a:t>
            </a:r>
            <a:r>
              <a:rPr lang="en-US" altLang="en-US" sz="5400" b="1" dirty="0"/>
              <a:t>: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570ED32-367C-4AAD-A5AC-95C3B9338C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00200" y="2320925"/>
            <a:ext cx="7543800" cy="385127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lvl="1"/>
            <a:r>
              <a:rPr lang="en-US" altLang="ar-SA" sz="2000" dirty="0"/>
              <a:t>Syncytial</a:t>
            </a:r>
          </a:p>
          <a:p>
            <a:pPr lvl="1"/>
            <a:r>
              <a:rPr lang="en-US" altLang="ar-SA" sz="2000" dirty="0"/>
              <a:t>Fibroblastic</a:t>
            </a:r>
          </a:p>
          <a:p>
            <a:pPr lvl="1"/>
            <a:r>
              <a:rPr lang="en-US" altLang="ar-SA" sz="2000" dirty="0"/>
              <a:t>Transitional</a:t>
            </a:r>
          </a:p>
          <a:p>
            <a:pPr lvl="1"/>
            <a:r>
              <a:rPr lang="en-US" altLang="ar-SA" sz="2000" dirty="0" err="1"/>
              <a:t>Psammomatous</a:t>
            </a:r>
            <a:r>
              <a:rPr lang="en-US" altLang="ar-SA" sz="2000" dirty="0"/>
              <a:t> (PSAMMOMA BODIES)</a:t>
            </a:r>
          </a:p>
          <a:p>
            <a:pPr lvl="1"/>
            <a:r>
              <a:rPr lang="en-US" altLang="ar-SA" sz="2000" dirty="0"/>
              <a:t>Secretory</a:t>
            </a:r>
          </a:p>
          <a:p>
            <a:pPr lvl="1"/>
            <a:r>
              <a:rPr lang="en-US" altLang="ar-SA" sz="2000" dirty="0"/>
              <a:t>Many Others</a:t>
            </a:r>
          </a:p>
          <a:p>
            <a:r>
              <a:rPr lang="en-US" altLang="ar-SA" dirty="0"/>
              <a:t>Majority are benign but may recur</a:t>
            </a:r>
          </a:p>
          <a:p>
            <a:r>
              <a:rPr lang="en-US" altLang="ar-SA" dirty="0"/>
              <a:t>Some types more likely to be aggressive</a:t>
            </a:r>
          </a:p>
          <a:p>
            <a:r>
              <a:rPr lang="en-US" altLang="ar-SA" dirty="0"/>
              <a:t>Prognosis depends on SIZE, LOCATION, GRADE &amp; Surgical ACCESSIBILITY</a:t>
            </a:r>
          </a:p>
          <a:p>
            <a:endParaRPr lang="en-US" altLang="ar-SA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B6C2AF5-07CF-475B-9492-0D4DCCC18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181185"/>
            <a:ext cx="8178799" cy="4334763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CNS116">
            <a:extLst>
              <a:ext uri="{FF2B5EF4-FFF2-40B4-BE49-F238E27FC236}">
                <a16:creationId xmlns:a16="http://schemas.microsoft.com/office/drawing/2014/main" id="{CE583484-57BF-49AC-81F8-32BEA5573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4">
            <a:extLst>
              <a:ext uri="{FF2B5EF4-FFF2-40B4-BE49-F238E27FC236}">
                <a16:creationId xmlns:a16="http://schemas.microsoft.com/office/drawing/2014/main" id="{B9191013-47E2-4D88-88EE-FED4D5826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172200"/>
            <a:ext cx="1905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Meningioma</a:t>
            </a:r>
          </a:p>
        </p:txBody>
      </p:sp>
      <p:sp>
        <p:nvSpPr>
          <p:cNvPr id="52229" name="Line 5">
            <a:extLst>
              <a:ext uri="{FF2B5EF4-FFF2-40B4-BE49-F238E27FC236}">
                <a16:creationId xmlns:a16="http://schemas.microsoft.com/office/drawing/2014/main" id="{9D22BC12-CAC3-4AED-B1D5-3BCC25E362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7600" y="1828800"/>
            <a:ext cx="1676400" cy="0"/>
          </a:xfrm>
          <a:prstGeom prst="line">
            <a:avLst/>
          </a:prstGeom>
          <a:noFill/>
          <a:ln w="76200">
            <a:solidFill>
              <a:srgbClr val="66FF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2">
            <a:extLst>
              <a:ext uri="{FF2B5EF4-FFF2-40B4-BE49-F238E27FC236}">
                <a16:creationId xmlns:a16="http://schemas.microsoft.com/office/drawing/2014/main" id="{32412AB4-3DED-4580-9B6D-BD39B246F4E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48200" cy="6294438"/>
          </a:xfrm>
          <a:noFill/>
        </p:spPr>
      </p:pic>
      <p:sp>
        <p:nvSpPr>
          <p:cNvPr id="53252" name="Text Box 6">
            <a:extLst>
              <a:ext uri="{FF2B5EF4-FFF2-40B4-BE49-F238E27FC236}">
                <a16:creationId xmlns:a16="http://schemas.microsoft.com/office/drawing/2014/main" id="{EC2C2F85-EB6A-4EF0-AEE0-F40A2C3B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Psammoma bodies are diagnostic of meningiomas in brain tumors</a:t>
            </a:r>
          </a:p>
        </p:txBody>
      </p:sp>
      <p:pic>
        <p:nvPicPr>
          <p:cNvPr id="53253" name="Picture 3">
            <a:extLst>
              <a:ext uri="{FF2B5EF4-FFF2-40B4-BE49-F238E27FC236}">
                <a16:creationId xmlns:a16="http://schemas.microsoft.com/office/drawing/2014/main" id="{5A181FB7-E216-4D37-83B8-D5F504956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0"/>
            <a:ext cx="4286250" cy="64008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Line 11">
            <a:extLst>
              <a:ext uri="{FF2B5EF4-FFF2-40B4-BE49-F238E27FC236}">
                <a16:creationId xmlns:a16="http://schemas.microsoft.com/office/drawing/2014/main" id="{53855E93-9D80-40D0-AE3C-26A7146FD6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1600200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03EB7-0116-4B37-A584-0840BAF2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pPr algn="ctr"/>
            <a:r>
              <a:rPr lang="en-US" altLang="ar-SA" b="1" dirty="0">
                <a:sym typeface="Symbol" panose="05050102010706020507" pitchFamily="18" charset="2"/>
              </a:rPr>
              <a:t>Neuronal tumors</a:t>
            </a:r>
            <a:br>
              <a:rPr lang="en-US" altLang="ar-SA" b="1" dirty="0">
                <a:sym typeface="Symbol" panose="05050102010706020507" pitchFamily="18" charset="2"/>
              </a:rPr>
            </a:br>
            <a:endParaRPr lang="en-CA" dirty="0"/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2D7E593C-465F-4561-A4DE-E0B4D66FD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86" y="2320412"/>
            <a:ext cx="7543800" cy="385178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altLang="ar-SA" b="1">
                <a:sym typeface="Symbol" panose="05050102010706020507" pitchFamily="18" charset="2"/>
              </a:rPr>
              <a:t>Central neurocytoma</a:t>
            </a:r>
            <a:r>
              <a:rPr lang="en-US" altLang="ar-SA">
                <a:sym typeface="Symbol" panose="05050102010706020507" pitchFamily="18" charset="2"/>
              </a:rPr>
              <a:t>:</a:t>
            </a:r>
          </a:p>
          <a:p>
            <a:pPr lvl="1"/>
            <a:r>
              <a:rPr lang="en-US" altLang="ar-SA">
                <a:sym typeface="Symbol" panose="05050102010706020507" pitchFamily="18" charset="2"/>
              </a:rPr>
              <a:t>   Low grade intraventricular (3</a:t>
            </a:r>
            <a:r>
              <a:rPr lang="en-US" altLang="ar-SA" baseline="30000">
                <a:sym typeface="Symbol" panose="05050102010706020507" pitchFamily="18" charset="2"/>
              </a:rPr>
              <a:t>rd</a:t>
            </a:r>
            <a:r>
              <a:rPr lang="en-US" altLang="ar-SA">
                <a:sym typeface="Symbol" panose="05050102010706020507" pitchFamily="18" charset="2"/>
              </a:rPr>
              <a:t> or Lat)</a:t>
            </a:r>
          </a:p>
          <a:p>
            <a:pPr lvl="1"/>
            <a:r>
              <a:rPr lang="en-US" altLang="ar-SA">
                <a:sym typeface="Symbol" panose="05050102010706020507" pitchFamily="18" charset="2"/>
              </a:rPr>
              <a:t>   Neuropil</a:t>
            </a:r>
          </a:p>
          <a:p>
            <a:r>
              <a:rPr lang="en-US" altLang="ar-SA" b="1">
                <a:sym typeface="Symbol" panose="05050102010706020507" pitchFamily="18" charset="2"/>
              </a:rPr>
              <a:t>Ganglioglioma: </a:t>
            </a:r>
          </a:p>
          <a:p>
            <a:pPr lvl="1"/>
            <a:r>
              <a:rPr lang="en-US" altLang="ar-SA">
                <a:sym typeface="Symbol" panose="05050102010706020507" pitchFamily="18" charset="2"/>
              </a:rPr>
              <a:t>   Age ≤ 30yrs, presents with seizures </a:t>
            </a:r>
          </a:p>
          <a:p>
            <a:pPr lvl="1"/>
            <a:r>
              <a:rPr lang="en-US" altLang="ar-SA">
                <a:sym typeface="Symbol" panose="05050102010706020507" pitchFamily="18" charset="2"/>
              </a:rPr>
              <a:t>   Mixture of low grade Astro. + mature neurons</a:t>
            </a:r>
          </a:p>
          <a:p>
            <a:pPr lvl="1"/>
            <a:r>
              <a:rPr lang="en-US" altLang="ar-SA">
                <a:sym typeface="Symbol" panose="05050102010706020507" pitchFamily="18" charset="2"/>
              </a:rPr>
              <a:t>   Anywhere but most temporal</a:t>
            </a:r>
          </a:p>
          <a:p>
            <a:r>
              <a:rPr lang="en-US" altLang="ar-SA" b="1" err="1">
                <a:sym typeface="Symbol" panose="05050102010706020507" pitchFamily="18" charset="2"/>
              </a:rPr>
              <a:t>Dysembryoplastic</a:t>
            </a:r>
            <a:r>
              <a:rPr lang="en-US" altLang="ar-SA" b="1">
                <a:sym typeface="Symbol" panose="05050102010706020507" pitchFamily="18" charset="2"/>
              </a:rPr>
              <a:t> neuroepithelial tumor</a:t>
            </a:r>
          </a:p>
          <a:p>
            <a:pPr lvl="1"/>
            <a:r>
              <a:rPr lang="en-US" altLang="ar-SA">
                <a:sym typeface="Symbol" panose="05050102010706020507" pitchFamily="18" charset="2"/>
              </a:rPr>
              <a:t>Low grade childhood tumor</a:t>
            </a:r>
          </a:p>
          <a:p>
            <a:pPr lvl="1"/>
            <a:r>
              <a:rPr lang="en-US" altLang="ar-SA">
                <a:sym typeface="Symbol" panose="05050102010706020507" pitchFamily="18" charset="2"/>
              </a:rPr>
              <a:t>Nodular tumor in superficial temporal lobe</a:t>
            </a:r>
          </a:p>
          <a:p>
            <a:pPr lvl="1"/>
            <a:r>
              <a:rPr lang="en-US" altLang="ar-SA">
                <a:sym typeface="Symbol" panose="05050102010706020507" pitchFamily="18" charset="2"/>
              </a:rPr>
              <a:t>Seizure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34" y="1270000"/>
            <a:ext cx="7716983" cy="4756727"/>
          </a:xfrm>
        </p:spPr>
        <p:txBody>
          <a:bodyPr>
            <a:normAutofit/>
          </a:bodyPr>
          <a:lstStyle/>
          <a:p>
            <a:r>
              <a:rPr lang="en-US" dirty="0"/>
              <a:t>Primary usually multiple </a:t>
            </a:r>
            <a:r>
              <a:rPr lang="en-US" dirty="0" err="1"/>
              <a:t>peri</a:t>
            </a:r>
            <a:r>
              <a:rPr lang="en-US" dirty="0"/>
              <a:t>-ventricular nodular tumor (1% of IC-tumors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High grade B cell </a:t>
            </a:r>
            <a:r>
              <a:rPr lang="en-US" dirty="0" smtClean="0"/>
              <a:t>Lymphoma</a:t>
            </a:r>
          </a:p>
          <a:p>
            <a:endParaRPr lang="en-US" dirty="0"/>
          </a:p>
          <a:p>
            <a:r>
              <a:rPr lang="en-US" dirty="0"/>
              <a:t>Most common CNS tumor in </a:t>
            </a:r>
            <a:r>
              <a:rPr lang="en-US" dirty="0" smtClean="0"/>
              <a:t>immunosuppressed</a:t>
            </a:r>
          </a:p>
          <a:p>
            <a:endParaRPr lang="en-US" dirty="0"/>
          </a:p>
          <a:p>
            <a:r>
              <a:rPr lang="en-US" dirty="0"/>
              <a:t>Most frequent in AIDS patients with EBV infection.</a:t>
            </a:r>
          </a:p>
          <a:p>
            <a:r>
              <a:rPr lang="en-US" dirty="0"/>
              <a:t>Poor response to </a:t>
            </a:r>
            <a:r>
              <a:rPr lang="en-US" dirty="0" err="1" smtClean="0"/>
              <a:t>chemoRx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May be secondary lymphoma due to spread from peripheral lymphoma to CNS is usually to meninges rather than into brain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372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GERM CELL TUMORS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31099"/>
            <a:ext cx="6347714" cy="3880773"/>
          </a:xfrm>
        </p:spPr>
        <p:txBody>
          <a:bodyPr/>
          <a:lstStyle/>
          <a:p>
            <a:r>
              <a:rPr lang="en-US" dirty="0"/>
              <a:t>Primary – midline (pineal &amp; </a:t>
            </a:r>
            <a:r>
              <a:rPr lang="en-US" dirty="0" err="1"/>
              <a:t>suprasellar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90% - First 2 decades of </a:t>
            </a:r>
            <a:r>
              <a:rPr lang="en-US" dirty="0" smtClean="0"/>
              <a:t>life</a:t>
            </a:r>
          </a:p>
          <a:p>
            <a:endParaRPr lang="en-US" dirty="0"/>
          </a:p>
          <a:p>
            <a:r>
              <a:rPr lang="en-US" dirty="0"/>
              <a:t>Most common type: </a:t>
            </a:r>
            <a:r>
              <a:rPr lang="en-US" dirty="0" err="1"/>
              <a:t>Germinoma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795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429600F9-E22C-4A50-8ED5-0E786FEF115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711200"/>
            <a:ext cx="7543800" cy="16097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4400" b="1" dirty="0"/>
              <a:t>METASTATIC TUMORS</a:t>
            </a:r>
            <a:r>
              <a:rPr lang="en-US" altLang="en-US" sz="5400" b="1" dirty="0"/>
              <a:t/>
            </a:r>
            <a:br>
              <a:rPr lang="en-US" altLang="en-US" sz="5400" b="1" dirty="0"/>
            </a:br>
            <a:endParaRPr lang="en-US" altLang="en-US" sz="5400" b="1" dirty="0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D8E5E6E4-DC08-4AD0-904E-308138B7823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00200" y="2320925"/>
            <a:ext cx="7543800" cy="3851275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endParaRPr lang="en-US" altLang="en-US" sz="1700" dirty="0"/>
          </a:p>
          <a:p>
            <a:pPr marL="0" indent="0">
              <a:buNone/>
            </a:pPr>
            <a:r>
              <a:rPr lang="en-US" altLang="en-US" sz="2400" b="1" dirty="0"/>
              <a:t>A- Brain metastases</a:t>
            </a:r>
            <a:endParaRPr lang="en-US" altLang="ar-SA" sz="2400" dirty="0"/>
          </a:p>
          <a:p>
            <a:r>
              <a:rPr lang="en-US" altLang="ar-SA" dirty="0"/>
              <a:t>More common than primary ? </a:t>
            </a:r>
          </a:p>
          <a:p>
            <a:r>
              <a:rPr lang="en-US" altLang="ar-SA" dirty="0"/>
              <a:t>Often multiple</a:t>
            </a:r>
            <a:endParaRPr lang="en-US" altLang="en-US" dirty="0"/>
          </a:p>
          <a:p>
            <a:r>
              <a:rPr lang="en-US" altLang="en-US" dirty="0"/>
              <a:t>Majority of tumors disseminate by blood &amp; parallel anatomic distribution of regional blood flow:</a:t>
            </a:r>
          </a:p>
          <a:p>
            <a:pPr lvl="2"/>
            <a:r>
              <a:rPr lang="en-US" altLang="en-US" sz="2000" dirty="0"/>
              <a:t>Grey-white matter junction</a:t>
            </a:r>
          </a:p>
          <a:p>
            <a:pPr lvl="2"/>
            <a:r>
              <a:rPr lang="en-US" altLang="en-US" sz="2000" dirty="0"/>
              <a:t>Border zone between MCA and PCA distributions</a:t>
            </a:r>
          </a:p>
          <a:p>
            <a:pPr lvl="2"/>
            <a:r>
              <a:rPr lang="en-US" altLang="en-US" sz="2000" dirty="0"/>
              <a:t>Often MULTIPLE</a:t>
            </a:r>
          </a:p>
          <a:p>
            <a:pPr lvl="2"/>
            <a:endParaRPr lang="en-US" altLang="en-US" sz="2000" dirty="0"/>
          </a:p>
          <a:p>
            <a:r>
              <a:rPr lang="en-US" altLang="ar-SA" dirty="0"/>
              <a:t>Marked edema is seen around metastasis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375" y="1401904"/>
            <a:ext cx="5005250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68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64D3FEEF-A4C6-4BF2-8B5F-C0039BB27EF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00200" y="2320925"/>
            <a:ext cx="7543800" cy="38512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/>
              <a:t>Origin of solid primary tumors:</a:t>
            </a:r>
          </a:p>
          <a:p>
            <a:pPr lvl="1"/>
            <a:r>
              <a:rPr lang="en-US" altLang="en-US"/>
              <a:t>Lung (most common)</a:t>
            </a:r>
          </a:p>
          <a:p>
            <a:pPr lvl="1"/>
            <a:r>
              <a:rPr lang="en-US" altLang="en-US"/>
              <a:t>Breast </a:t>
            </a:r>
          </a:p>
          <a:p>
            <a:pPr lvl="1"/>
            <a:r>
              <a:rPr lang="en-US" altLang="en-US"/>
              <a:t>Gastrointestinal</a:t>
            </a:r>
          </a:p>
          <a:p>
            <a:pPr lvl="1"/>
            <a:r>
              <a:rPr lang="en-US" altLang="en-US"/>
              <a:t>Kidney</a:t>
            </a:r>
          </a:p>
          <a:p>
            <a:pPr lvl="1"/>
            <a:r>
              <a:rPr lang="en-US" altLang="en-US"/>
              <a:t>Melanoma</a:t>
            </a:r>
          </a:p>
          <a:p>
            <a:pPr lvl="1"/>
            <a:endParaRPr lang="en-US" altLang="en-US"/>
          </a:p>
          <a:p>
            <a:r>
              <a:rPr lang="en-US" altLang="en-US"/>
              <a:t>Less common but with special propensity to metastasize to brain</a:t>
            </a:r>
          </a:p>
          <a:p>
            <a:pPr lvl="2"/>
            <a:r>
              <a:rPr lang="en-US" altLang="en-US"/>
              <a:t>Germ cell tumors</a:t>
            </a:r>
          </a:p>
          <a:p>
            <a:pPr lvl="2"/>
            <a:r>
              <a:rPr lang="en-US" altLang="en-US"/>
              <a:t>Thyroid</a:t>
            </a:r>
          </a:p>
          <a:p>
            <a:endParaRPr lang="en-US" altLang="ar-SA"/>
          </a:p>
          <a:p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5" descr="13jpg">
            <a:extLst>
              <a:ext uri="{FF2B5EF4-FFF2-40B4-BE49-F238E27FC236}">
                <a16:creationId xmlns:a16="http://schemas.microsoft.com/office/drawing/2014/main" id="{0A22D3E9-0B4F-4307-AF5B-4381F55F4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" r="1" b="1"/>
          <a:stretch/>
        </p:blipFill>
        <p:spPr bwMode="auto">
          <a:xfrm>
            <a:off x="0" y="-2655"/>
            <a:ext cx="4444764" cy="335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14">
            <a:extLst>
              <a:ext uri="{FF2B5EF4-FFF2-40B4-BE49-F238E27FC236}">
                <a16:creationId xmlns:a16="http://schemas.microsoft.com/office/drawing/2014/main" id="{2F7B5874-B0E0-4F8B-A2EB-704243631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r="12973"/>
          <a:stretch/>
        </p:blipFill>
        <p:spPr bwMode="auto">
          <a:xfrm>
            <a:off x="20" y="3504904"/>
            <a:ext cx="4444744" cy="335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9">
            <a:extLst>
              <a:ext uri="{FF2B5EF4-FFF2-40B4-BE49-F238E27FC236}">
                <a16:creationId xmlns:a16="http://schemas.microsoft.com/office/drawing/2014/main" id="{3DE9B5FF-242C-4EFF-A9A5-23E3D45F1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485" y="1330546"/>
            <a:ext cx="3974689" cy="4050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Majalla UI"/>
                <a:cs typeface="Majalla UI"/>
              </a:defRPr>
            </a:lvl9pPr>
          </a:lstStyle>
          <a:p>
            <a:pPr indent="-18288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400" dirty="0">
                <a:latin typeface="+mn-lt"/>
                <a:ea typeface="+mn-ea"/>
                <a:cs typeface="+mn-cs"/>
              </a:rPr>
              <a:t>Stereotactic Biopsy</a:t>
            </a: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altLang="en-US" sz="2400" dirty="0">
              <a:latin typeface="+mn-lt"/>
              <a:ea typeface="+mn-ea"/>
              <a:cs typeface="+mn-cs"/>
            </a:endParaRP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altLang="en-US" sz="2400" dirty="0">
              <a:latin typeface="+mn-lt"/>
              <a:ea typeface="+mn-ea"/>
              <a:cs typeface="+mn-cs"/>
            </a:endParaRP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altLang="en-US" sz="2400" dirty="0">
              <a:latin typeface="+mn-lt"/>
              <a:ea typeface="+mn-ea"/>
              <a:cs typeface="+mn-cs"/>
            </a:endParaRP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altLang="en-US" sz="2400" dirty="0">
              <a:latin typeface="+mn-lt"/>
              <a:ea typeface="+mn-ea"/>
              <a:cs typeface="+mn-cs"/>
            </a:endParaRP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altLang="en-US" sz="2400" dirty="0">
              <a:latin typeface="+mn-lt"/>
              <a:ea typeface="+mn-ea"/>
              <a:cs typeface="+mn-cs"/>
            </a:endParaRP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altLang="en-US" sz="2400" dirty="0">
              <a:latin typeface="+mn-lt"/>
              <a:ea typeface="+mn-ea"/>
              <a:cs typeface="+mn-cs"/>
            </a:endParaRP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altLang="en-US" sz="2400" dirty="0">
              <a:latin typeface="+mn-lt"/>
              <a:ea typeface="+mn-ea"/>
              <a:cs typeface="+mn-cs"/>
            </a:endParaRP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altLang="en-US" sz="2400" dirty="0">
              <a:latin typeface="+mn-lt"/>
              <a:ea typeface="+mn-ea"/>
              <a:cs typeface="+mn-cs"/>
            </a:endParaRPr>
          </a:p>
          <a:p>
            <a:pPr marL="285750" indent="-28575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  <a:ea typeface="+mn-ea"/>
                <a:cs typeface="+mn-cs"/>
              </a:rPr>
              <a:t>Craniotomy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CNS343">
            <a:extLst>
              <a:ext uri="{FF2B5EF4-FFF2-40B4-BE49-F238E27FC236}">
                <a16:creationId xmlns:a16="http://schemas.microsoft.com/office/drawing/2014/main" id="{5341F1D0-7765-4C04-B11E-9A9EA4A6C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0" name="Line 6">
            <a:extLst>
              <a:ext uri="{FF2B5EF4-FFF2-40B4-BE49-F238E27FC236}">
                <a16:creationId xmlns:a16="http://schemas.microsoft.com/office/drawing/2014/main" id="{5E38E512-736F-4968-B134-2D05B2A59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505200"/>
            <a:ext cx="1066800" cy="381000"/>
          </a:xfrm>
          <a:prstGeom prst="line">
            <a:avLst/>
          </a:prstGeom>
          <a:noFill/>
          <a:ln w="76200">
            <a:solidFill>
              <a:srgbClr val="66FF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60421" name="Line 7">
            <a:extLst>
              <a:ext uri="{FF2B5EF4-FFF2-40B4-BE49-F238E27FC236}">
                <a16:creationId xmlns:a16="http://schemas.microsoft.com/office/drawing/2014/main" id="{62CB9FA9-8D2B-463B-AFC5-5C7B0A9E71BE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3276600"/>
            <a:ext cx="685800" cy="457200"/>
          </a:xfrm>
          <a:prstGeom prst="line">
            <a:avLst/>
          </a:prstGeom>
          <a:noFill/>
          <a:ln w="76200">
            <a:solidFill>
              <a:srgbClr val="66FF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60422" name="Line 8">
            <a:extLst>
              <a:ext uri="{FF2B5EF4-FFF2-40B4-BE49-F238E27FC236}">
                <a16:creationId xmlns:a16="http://schemas.microsoft.com/office/drawing/2014/main" id="{8D8C7C08-7383-483E-92AC-765E97FFAA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4419600"/>
            <a:ext cx="990600" cy="381000"/>
          </a:xfrm>
          <a:prstGeom prst="line">
            <a:avLst/>
          </a:prstGeom>
          <a:noFill/>
          <a:ln w="76200">
            <a:solidFill>
              <a:srgbClr val="66FF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>
            <a:extLst>
              <a:ext uri="{FF2B5EF4-FFF2-40B4-BE49-F238E27FC236}">
                <a16:creationId xmlns:a16="http://schemas.microsoft.com/office/drawing/2014/main" id="{DD993E1A-C004-472D-8F44-9776D7BE97A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05691" y="1115580"/>
            <a:ext cx="7543800" cy="57424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altLang="en-US" sz="2400" b="1" dirty="0"/>
              <a:t>B- Leptomeningeal Metastases</a:t>
            </a:r>
          </a:p>
          <a:p>
            <a:r>
              <a:rPr lang="en-US" altLang="en-US" dirty="0"/>
              <a:t>Clinically evident in 8% of patients with metastases</a:t>
            </a:r>
          </a:p>
          <a:p>
            <a:pPr lvl="1">
              <a:spcBef>
                <a:spcPts val="325"/>
              </a:spcBef>
            </a:pPr>
            <a:r>
              <a:rPr lang="en-US" altLang="en-US" sz="2000" dirty="0"/>
              <a:t>Breast, lung, gastrointestinal adenocarcinoma</a:t>
            </a:r>
          </a:p>
          <a:p>
            <a:pPr lvl="1">
              <a:spcBef>
                <a:spcPts val="325"/>
              </a:spcBef>
            </a:pPr>
            <a:r>
              <a:rPr lang="en-US" altLang="en-US" sz="2000" dirty="0"/>
              <a:t>Melanoma</a:t>
            </a:r>
          </a:p>
          <a:p>
            <a:pPr lvl="1">
              <a:spcBef>
                <a:spcPts val="325"/>
              </a:spcBef>
            </a:pPr>
            <a:r>
              <a:rPr lang="en-US" altLang="en-US" sz="2000" dirty="0"/>
              <a:t>Lymphoma &amp; </a:t>
            </a:r>
            <a:r>
              <a:rPr lang="en-US" altLang="en-US" sz="2000" dirty="0" smtClean="0"/>
              <a:t>Leukemia</a:t>
            </a:r>
          </a:p>
          <a:p>
            <a:pPr lvl="1">
              <a:spcBef>
                <a:spcPts val="325"/>
              </a:spcBef>
            </a:pPr>
            <a:endParaRPr lang="en-US" altLang="en-US" sz="2000" dirty="0"/>
          </a:p>
          <a:p>
            <a:r>
              <a:rPr lang="en-US" altLang="en-US" dirty="0"/>
              <a:t>Mode of spread</a:t>
            </a:r>
          </a:p>
          <a:p>
            <a:pPr lvl="1">
              <a:spcBef>
                <a:spcPts val="325"/>
              </a:spcBef>
            </a:pPr>
            <a:r>
              <a:rPr lang="en-US" altLang="en-US" sz="2000" dirty="0" err="1"/>
              <a:t>Haematogenous</a:t>
            </a:r>
            <a:endParaRPr lang="en-US" altLang="en-US" sz="2000" dirty="0"/>
          </a:p>
          <a:p>
            <a:pPr lvl="1">
              <a:spcBef>
                <a:spcPts val="325"/>
              </a:spcBef>
            </a:pPr>
            <a:r>
              <a:rPr lang="en-US" altLang="en-US" sz="2000" dirty="0"/>
              <a:t>Shedding of cells into subarachnoid space from superficial brain metastasis</a:t>
            </a:r>
          </a:p>
          <a:p>
            <a:pPr lvl="1">
              <a:spcBef>
                <a:spcPts val="325"/>
              </a:spcBef>
            </a:pPr>
            <a:r>
              <a:rPr lang="en-US" altLang="en-US" sz="2000" dirty="0"/>
              <a:t>Growth along peripheral nerves (squamous cell carcinoma, non-Hodgkin lymphoma</a:t>
            </a:r>
            <a:r>
              <a:rPr lang="en-US" altLang="en-US" sz="2000" dirty="0" smtClean="0"/>
              <a:t>)</a:t>
            </a:r>
          </a:p>
          <a:p>
            <a:pPr lvl="1">
              <a:spcBef>
                <a:spcPts val="325"/>
              </a:spcBef>
            </a:pPr>
            <a:endParaRPr lang="en-US" altLang="en-US" sz="2000" dirty="0"/>
          </a:p>
          <a:p>
            <a:r>
              <a:rPr lang="en-US" altLang="ar-SA" dirty="0"/>
              <a:t>Meningeal carcinomatosis</a:t>
            </a:r>
            <a:endParaRPr lang="en-US" altLang="en-US" dirty="0"/>
          </a:p>
          <a:p>
            <a:pPr marL="0"/>
            <a:endParaRPr lang="en-US" altLang="en-US" sz="1700" dirty="0"/>
          </a:p>
          <a:p>
            <a:pPr lvl="1">
              <a:spcBef>
                <a:spcPts val="325"/>
              </a:spcBef>
            </a:pPr>
            <a:endParaRPr lang="en-US" altLang="en-US" sz="17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A0D99E2D-A075-4376-8106-0AD55E2F8DA9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153400" cy="1401762"/>
          </a:xfrm>
        </p:spPr>
        <p:txBody>
          <a:bodyPr/>
          <a:lstStyle/>
          <a:p>
            <a:pPr algn="ctr" eaLnBrk="1" hangingPunct="1"/>
            <a:r>
              <a:rPr lang="en-US" altLang="en-US" sz="3600">
                <a:cs typeface="Traditional Arabic" panose="02020603050405020304" pitchFamily="18" charset="-78"/>
              </a:rPr>
              <a:t>METASTATIC TUMORS</a:t>
            </a:r>
            <a:r>
              <a:rPr lang="en-US" altLang="en-US" sz="4000">
                <a:cs typeface="Traditional Arabic" panose="02020603050405020304" pitchFamily="18" charset="-78"/>
              </a:rPr>
              <a:t/>
            </a:r>
            <a:br>
              <a:rPr lang="en-US" altLang="en-US" sz="4000">
                <a:cs typeface="Traditional Arabic" panose="02020603050405020304" pitchFamily="18" charset="-78"/>
              </a:rPr>
            </a:br>
            <a:r>
              <a:rPr lang="en-US" altLang="en-US" sz="3200">
                <a:cs typeface="Traditional Arabic" panose="02020603050405020304" pitchFamily="18" charset="-78"/>
              </a:rPr>
              <a:t>leptomeningeal carcinomatosis</a:t>
            </a:r>
          </a:p>
        </p:txBody>
      </p:sp>
      <p:pic>
        <p:nvPicPr>
          <p:cNvPr id="62467" name="Picture 3" descr="02_11_072_b Leptomeningeal carcinomato__">
            <a:extLst>
              <a:ext uri="{FF2B5EF4-FFF2-40B4-BE49-F238E27FC236}">
                <a16:creationId xmlns:a16="http://schemas.microsoft.com/office/drawing/2014/main" id="{169CC6EB-39A2-4045-BB23-15171B85168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1200"/>
            <a:ext cx="6105525" cy="4389438"/>
          </a:xfr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CFEAE86E-D622-4134-87B5-06726387C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Spinal Cord tumors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3DA15F37-B807-43A5-B973-9780DB5ED5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2386" y="2320412"/>
            <a:ext cx="7543800" cy="3851787"/>
          </a:xfrm>
        </p:spPr>
        <p:txBody>
          <a:bodyPr>
            <a:normAutofit/>
          </a:bodyPr>
          <a:lstStyle/>
          <a:p>
            <a:pPr marL="365125" indent="-255588" eaLnBrk="1" hangingPunct="1">
              <a:buFont typeface="Wingdings 3" panose="05040102010807070707" pitchFamily="18" charset="2"/>
              <a:buChar char=""/>
            </a:pP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Extraspinal: Metastatic, Lymphoma</a:t>
            </a:r>
          </a:p>
          <a:p>
            <a:pPr marL="365125" indent="-255588" eaLnBrk="1" hangingPunct="1">
              <a:buFont typeface="Wingdings 3" panose="05040102010807070707" pitchFamily="18" charset="2"/>
              <a:buChar char=""/>
            </a:pP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Extradural intraspinal: Metastatic, Lymphoma</a:t>
            </a:r>
          </a:p>
          <a:p>
            <a:pPr marL="365125" indent="-255588" eaLnBrk="1" hangingPunct="1">
              <a:buFont typeface="Wingdings 3" panose="05040102010807070707" pitchFamily="18" charset="2"/>
              <a:buChar char=""/>
            </a:pP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Intradural:</a:t>
            </a:r>
          </a:p>
          <a:p>
            <a:pPr marL="365125" indent="-255588" eaLnBrk="1" hangingPunct="1">
              <a:buFontTx/>
              <a:buNone/>
            </a:pP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        Extramedullary: Schwannoma</a:t>
            </a:r>
          </a:p>
          <a:p>
            <a:pPr marL="365125" indent="-255588" eaLnBrk="1" hangingPunct="1">
              <a:buFontTx/>
              <a:buNone/>
            </a:pP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                                Meningioma</a:t>
            </a:r>
          </a:p>
          <a:p>
            <a:pPr marL="365125" indent="-255588" eaLnBrk="1" hangingPunct="1">
              <a:buFontTx/>
              <a:buNone/>
            </a:pP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        Intramedullary: Ependymoma</a:t>
            </a:r>
          </a:p>
          <a:p>
            <a:pPr marL="365125" indent="-255588" eaLnBrk="1" hangingPunct="1">
              <a:buFontTx/>
              <a:buNone/>
            </a:pP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                                Astrocytoma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8" y="1357746"/>
            <a:ext cx="6347715" cy="1620981"/>
          </a:xfrm>
        </p:spPr>
        <p:txBody>
          <a:bodyPr/>
          <a:lstStyle/>
          <a:p>
            <a:r>
              <a:rPr lang="en-US" dirty="0" smtClean="0"/>
              <a:t>             </a:t>
            </a:r>
            <a:r>
              <a:rPr lang="en-US" sz="6000" b="1" dirty="0" smtClean="0"/>
              <a:t>The End</a:t>
            </a:r>
            <a:endParaRPr lang="en-US" sz="6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Good luck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2744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E48244A-5106-457C-9540-F78B13B1B10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484188"/>
            <a:ext cx="7543800" cy="16097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600" b="1" dirty="0"/>
              <a:t>Primary Tumors - Etiology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3289ABE-8AF8-4B47-B6ED-73C0A9EE234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25582" y="2293216"/>
            <a:ext cx="7543800" cy="3851275"/>
          </a:xfrm>
        </p:spPr>
        <p:txBody>
          <a:bodyPr vert="horz" lIns="91440" tIns="45720" rIns="91440" bIns="45720" rtlCol="0">
            <a:normAutofit/>
          </a:bodyPr>
          <a:lstStyle/>
          <a:p>
            <a:pPr marL="255588">
              <a:spcBef>
                <a:spcPts val="325"/>
              </a:spcBef>
              <a:defRPr/>
            </a:pPr>
            <a:r>
              <a:rPr lang="en-US" altLang="en-US" b="1" dirty="0"/>
              <a:t>Radiation:</a:t>
            </a:r>
            <a:r>
              <a:rPr lang="en-US" dirty="0"/>
              <a:t> Often 5-25 years after treatment of pituitary adenoma or craniopharyngioma </a:t>
            </a:r>
          </a:p>
          <a:p>
            <a:pPr marL="255588">
              <a:spcBef>
                <a:spcPts val="325"/>
              </a:spcBef>
              <a:defRPr/>
            </a:pPr>
            <a:endParaRPr lang="en-US" altLang="en-US" b="1" dirty="0"/>
          </a:p>
          <a:p>
            <a:pPr marL="255588">
              <a:spcBef>
                <a:spcPts val="325"/>
              </a:spcBef>
              <a:defRPr/>
            </a:pPr>
            <a:r>
              <a:rPr lang="en-US" altLang="en-US" dirty="0"/>
              <a:t> </a:t>
            </a:r>
            <a:r>
              <a:rPr lang="en-US" altLang="en-US" b="1" dirty="0"/>
              <a:t>Cell phones: </a:t>
            </a:r>
            <a:r>
              <a:rPr lang="en-US" altLang="en-US" dirty="0"/>
              <a:t>Mobile phones use </a:t>
            </a:r>
            <a:r>
              <a:rPr lang="en-US" altLang="en-US" u="sng" dirty="0"/>
              <a:t>electromagnetic radiation</a:t>
            </a:r>
            <a:r>
              <a:rPr lang="en-US" altLang="en-US" dirty="0"/>
              <a:t>.</a:t>
            </a:r>
          </a:p>
          <a:p>
            <a:pPr marL="0">
              <a:spcBef>
                <a:spcPts val="325"/>
              </a:spcBef>
              <a:defRPr/>
            </a:pPr>
            <a:endParaRPr lang="en-US" altLang="en-US" dirty="0"/>
          </a:p>
          <a:p>
            <a:pPr>
              <a:spcBef>
                <a:spcPts val="325"/>
              </a:spcBef>
              <a:defRPr/>
            </a:pPr>
            <a:r>
              <a:rPr lang="en-US" altLang="en-US" dirty="0"/>
              <a:t>In 2011, </a:t>
            </a:r>
            <a:r>
              <a:rPr lang="en-US" altLang="en-US" b="1" dirty="0"/>
              <a:t>International Agency for research on Cancer (IARC) </a:t>
            </a:r>
            <a:r>
              <a:rPr lang="en-US" altLang="en-US" dirty="0"/>
              <a:t>has classified mobile phone as possibly carcinogenic. </a:t>
            </a:r>
            <a:endParaRPr lang="en-US" altLang="en-US" dirty="0" smtClean="0"/>
          </a:p>
          <a:p>
            <a:pPr>
              <a:spcBef>
                <a:spcPts val="325"/>
              </a:spcBef>
              <a:defRPr/>
            </a:pPr>
            <a:endParaRPr lang="en-US" altLang="en-US" dirty="0" smtClean="0"/>
          </a:p>
          <a:p>
            <a:pPr>
              <a:spcBef>
                <a:spcPts val="325"/>
              </a:spcBef>
              <a:defRPr/>
            </a:pPr>
            <a:r>
              <a:rPr lang="en-US" altLang="en-US" dirty="0" smtClean="0"/>
              <a:t>That </a:t>
            </a:r>
            <a:r>
              <a:rPr lang="en-US" altLang="en-US" dirty="0"/>
              <a:t>means that there "could be some risk" of carcinogenicity.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Tumors - 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09426"/>
            <a:ext cx="8326584" cy="5348574"/>
          </a:xfrm>
        </p:spPr>
        <p:txBody>
          <a:bodyPr>
            <a:normAutofit/>
          </a:bodyPr>
          <a:lstStyle/>
          <a:p>
            <a:r>
              <a:rPr lang="en-US" dirty="0" smtClean="0"/>
              <a:t>Inherited familial tumor syndromes : most AD linked to tumor suppressor gene inactivation</a:t>
            </a:r>
          </a:p>
          <a:p>
            <a:endParaRPr lang="en-US" dirty="0" smtClean="0"/>
          </a:p>
          <a:p>
            <a:r>
              <a:rPr lang="en-US" dirty="0" smtClean="0"/>
              <a:t>Neurofibromatosis Type I &amp; Type II – Variety of CNS &amp; peripheral nerve tumors ± other systemic manifestations</a:t>
            </a:r>
          </a:p>
          <a:p>
            <a:endParaRPr lang="en-US" dirty="0" smtClean="0"/>
          </a:p>
          <a:p>
            <a:r>
              <a:rPr lang="en-US" dirty="0" smtClean="0"/>
              <a:t>Tuberous sclerosis –  CNS hamartomas, astrocytoma, </a:t>
            </a:r>
            <a:r>
              <a:rPr lang="en-US" dirty="0" err="1" smtClean="0"/>
              <a:t>subependymoma</a:t>
            </a:r>
            <a:r>
              <a:rPr lang="en-US" dirty="0" smtClean="0"/>
              <a:t> (TUBERS),  </a:t>
            </a:r>
            <a:r>
              <a:rPr lang="en-US" dirty="0" err="1" smtClean="0"/>
              <a:t>extracerebral</a:t>
            </a:r>
            <a:r>
              <a:rPr lang="en-US" dirty="0" smtClean="0"/>
              <a:t> lesions including benign skin lesions, renal tumors....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Von Hippel-Lindau – </a:t>
            </a:r>
            <a:r>
              <a:rPr lang="en-US" dirty="0" err="1" smtClean="0"/>
              <a:t>hemangioblastoma</a:t>
            </a:r>
            <a:r>
              <a:rPr lang="en-US" dirty="0" smtClean="0"/>
              <a:t>, renal carcinoma, renal cysts ..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Li-</a:t>
            </a:r>
            <a:r>
              <a:rPr lang="en-US" dirty="0" err="1" smtClean="0"/>
              <a:t>Fraumeni</a:t>
            </a:r>
            <a:r>
              <a:rPr lang="en-US" dirty="0" smtClean="0"/>
              <a:t> – inherited p53 mutation  glioma, many types of tumors</a:t>
            </a:r>
          </a:p>
          <a:p>
            <a:endParaRPr lang="en-US" dirty="0" smtClean="0"/>
          </a:p>
          <a:p>
            <a:r>
              <a:rPr lang="en-US" dirty="0" smtClean="0"/>
              <a:t>Immunosuppression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66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D4A663B-F3E0-439A-B2F7-D4C9193D569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Classifications:</a:t>
            </a:r>
            <a:endParaRPr lang="en-US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BC9D650-4C14-4CBB-8379-7DF08D9EA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70000"/>
            <a:ext cx="7910946" cy="38807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altLang="ar-SA" dirty="0" smtClean="0">
                <a:sym typeface="Symbol" pitchFamily="18" charset="2"/>
              </a:rPr>
              <a:t> Classified </a:t>
            </a:r>
            <a:r>
              <a:rPr lang="en-US" altLang="ar-SA" dirty="0">
                <a:sym typeface="Symbol" pitchFamily="18" charset="2"/>
              </a:rPr>
              <a:t>according to cell of origin &amp; </a:t>
            </a:r>
            <a:r>
              <a:rPr lang="en-US" altLang="ar-SA" dirty="0"/>
              <a:t>degree of differentiation. </a:t>
            </a:r>
            <a:r>
              <a:rPr lang="en-US" altLang="ar-SA" dirty="0" smtClean="0"/>
              <a:t>However</a:t>
            </a:r>
            <a:r>
              <a:rPr lang="en-US" altLang="ar-SA" dirty="0"/>
              <a:t>, s</a:t>
            </a:r>
            <a:r>
              <a:rPr lang="en-US" altLang="en-US" dirty="0"/>
              <a:t>lowly growing entities may undergo transformation into more aggressive tumors.</a:t>
            </a:r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sz="2000" dirty="0"/>
              <a:t>WHO grading system: Important for treatment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</TotalTime>
  <Words>1651</Words>
  <Application>Microsoft Office PowerPoint</Application>
  <PresentationFormat>On-screen Show (4:3)</PresentationFormat>
  <Paragraphs>359</Paragraphs>
  <Slides>64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6" baseType="lpstr">
      <vt:lpstr>Arial</vt:lpstr>
      <vt:lpstr>Arial Black</vt:lpstr>
      <vt:lpstr>Majalla UI</vt:lpstr>
      <vt:lpstr>Symbol</vt:lpstr>
      <vt:lpstr>Tahoma</vt:lpstr>
      <vt:lpstr>Times New Roman</vt:lpstr>
      <vt:lpstr>Traditional Arabic</vt:lpstr>
      <vt:lpstr>Trebuchet MS</vt:lpstr>
      <vt:lpstr>Wingdings</vt:lpstr>
      <vt:lpstr>Wingdings 2</vt:lpstr>
      <vt:lpstr>Wingdings 3</vt:lpstr>
      <vt:lpstr>Facet</vt:lpstr>
      <vt:lpstr>      CNS tumors </vt:lpstr>
      <vt:lpstr>Primary CNS Tumors</vt:lpstr>
      <vt:lpstr>PowerPoint Presentation</vt:lpstr>
      <vt:lpstr>Presentation: Localizing signs ± ↑ ICP</vt:lpstr>
      <vt:lpstr>PowerPoint Presentation</vt:lpstr>
      <vt:lpstr>PowerPoint Presentation</vt:lpstr>
      <vt:lpstr>Primary Tumors - Etiology</vt:lpstr>
      <vt:lpstr>Primary Tumors - Etiology</vt:lpstr>
      <vt:lpstr>Classifications:</vt:lpstr>
      <vt:lpstr>Classification of NS Tumors: </vt:lpstr>
      <vt:lpstr>PowerPoint Presentation</vt:lpstr>
      <vt:lpstr>Most common intracranial tumors in adults:</vt:lpstr>
      <vt:lpstr>Most common intracranial tumors in children:</vt:lpstr>
      <vt:lpstr>ASTROCYTOMA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ASTROCYTOMA/ GRADE</vt:lpstr>
      <vt:lpstr> Astrocytoma / Types:</vt:lpstr>
      <vt:lpstr>PowerPoint Presentation</vt:lpstr>
      <vt:lpstr>PowerPoint Presentation</vt:lpstr>
      <vt:lpstr>PowerPoint Presentation</vt:lpstr>
      <vt:lpstr>WHO Grade II; Diffuse Astrocytoma </vt:lpstr>
      <vt:lpstr>PowerPoint Presentation</vt:lpstr>
      <vt:lpstr>WHO Grade III - Anaplastic Astrocytoma</vt:lpstr>
      <vt:lpstr>WHO Grade IV; Glioblastoma   </vt:lpstr>
      <vt:lpstr>PowerPoint Presentation</vt:lpstr>
      <vt:lpstr>PowerPoint Presentation</vt:lpstr>
      <vt:lpstr>PowerPoint Presentation</vt:lpstr>
      <vt:lpstr>Glioma</vt:lpstr>
      <vt:lpstr>OLIGODENDROGLIOMA</vt:lpstr>
      <vt:lpstr>PowerPoint Presentation</vt:lpstr>
      <vt:lpstr>PowerPoint Presentation</vt:lpstr>
      <vt:lpstr>PowerPoint Presentation</vt:lpstr>
      <vt:lpstr>EPENDYMOMA</vt:lpstr>
      <vt:lpstr>EPENDYMOMA</vt:lpstr>
      <vt:lpstr>True Rosette</vt:lpstr>
      <vt:lpstr>PowerPoint Presentation</vt:lpstr>
      <vt:lpstr>PowerPoint Presentation</vt:lpstr>
      <vt:lpstr>Medulloblastoma</vt:lpstr>
      <vt:lpstr>PowerPoint Presentation</vt:lpstr>
      <vt:lpstr>PowerPoint Presentation</vt:lpstr>
      <vt:lpstr>Microscopic features:</vt:lpstr>
      <vt:lpstr>PowerPoint Presentation</vt:lpstr>
      <vt:lpstr>PowerPoint Presentation</vt:lpstr>
      <vt:lpstr>MENINGIOMA</vt:lpstr>
      <vt:lpstr>Gross features:</vt:lpstr>
      <vt:lpstr> Many subtypes:</vt:lpstr>
      <vt:lpstr>PowerPoint Presentation</vt:lpstr>
      <vt:lpstr>PowerPoint Presentation</vt:lpstr>
      <vt:lpstr>PowerPoint Presentation</vt:lpstr>
      <vt:lpstr>Neuronal tumors </vt:lpstr>
      <vt:lpstr>LYMPHOMA</vt:lpstr>
      <vt:lpstr>GERM CELL TUMORS  </vt:lpstr>
      <vt:lpstr>METASTATIC TUMORS </vt:lpstr>
      <vt:lpstr>PowerPoint Presentation</vt:lpstr>
      <vt:lpstr>PowerPoint Presentation</vt:lpstr>
      <vt:lpstr>PowerPoint Presentation</vt:lpstr>
      <vt:lpstr>PowerPoint Presentation</vt:lpstr>
      <vt:lpstr>METASTATIC TUMORS leptomeningeal carcinomatosis</vt:lpstr>
      <vt:lpstr>Spinal Cord tumors</vt:lpstr>
      <vt:lpstr>             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</cp:lastModifiedBy>
  <cp:revision>46</cp:revision>
  <dcterms:modified xsi:type="dcterms:W3CDTF">2023-01-01T20:06:55Z</dcterms:modified>
</cp:coreProperties>
</file>