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 id="2147483674" r:id="rId2"/>
    <p:sldMasterId id="2147483686" r:id="rId3"/>
    <p:sldMasterId id="2147483692" r:id="rId4"/>
  </p:sldMasterIdLst>
  <p:notesMasterIdLst>
    <p:notesMasterId r:id="rId28"/>
  </p:notesMasterIdLst>
  <p:sldIdLst>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85" d="100"/>
          <a:sy n="85" d="100"/>
        </p:scale>
        <p:origin x="-152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4388A073-36AA-4436-BA9A-E6CB67818D97}" type="datetimeFigureOut">
              <a:rPr lang="ar-EG" smtClean="0"/>
              <a:t>04/04/1440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49DA35DF-0724-4914-8837-A41A3870FE7E}" type="slidenum">
              <a:rPr lang="ar-EG" smtClean="0"/>
              <a:t>‹#›</a:t>
            </a:fld>
            <a:endParaRPr lang="ar-EG"/>
          </a:p>
        </p:txBody>
      </p:sp>
    </p:spTree>
    <p:extLst>
      <p:ext uri="{BB962C8B-B14F-4D97-AF65-F5344CB8AC3E}">
        <p14:creationId xmlns:p14="http://schemas.microsoft.com/office/powerpoint/2010/main" val="366499089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C4772BB-C404-4C2C-8ED1-83F2F5AE5AC6}" type="slidenum">
              <a:rPr lang="en-AU">
                <a:solidFill>
                  <a:prstClr val="black"/>
                </a:solidFill>
              </a:rPr>
              <a:pPr eaLnBrk="1" hangingPunct="1"/>
              <a:t>3</a:t>
            </a:fld>
            <a:endParaRPr lang="en-AU">
              <a:solidFill>
                <a:prstClr val="black"/>
              </a:solidFill>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41A26F4-4643-422B-A7A4-AB0E1C4EA5B7}" type="slidenum">
              <a:rPr lang="en-AU">
                <a:solidFill>
                  <a:prstClr val="black"/>
                </a:solidFill>
              </a:rPr>
              <a:pPr eaLnBrk="1" hangingPunct="1"/>
              <a:t>4</a:t>
            </a:fld>
            <a:endParaRPr lang="en-AU">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C3344045-4483-4B7D-A12D-312C79AC0173}" type="slidenum">
              <a:rPr lang="en-AU">
                <a:solidFill>
                  <a:prstClr val="black"/>
                </a:solidFill>
              </a:rPr>
              <a:pPr eaLnBrk="1" hangingPunct="1"/>
              <a:t>5</a:t>
            </a:fld>
            <a:endParaRPr lang="en-AU">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6C6C541-5CAC-426A-8CE1-75850A4443D6}" type="slidenum">
              <a:rPr lang="en-AU">
                <a:solidFill>
                  <a:prstClr val="black"/>
                </a:solidFill>
              </a:rPr>
              <a:pPr eaLnBrk="1" hangingPunct="1"/>
              <a:t>6</a:t>
            </a:fld>
            <a:endParaRPr lang="en-AU">
              <a:solidFill>
                <a:prstClr val="black"/>
              </a:solidFill>
            </a:endParaRPr>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smtClean="0">
              <a:latin typeface="Arial" pitchFamily="34" charset="0"/>
              <a:cs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E93349C-E548-4C50-BE1D-9FC4DD527943}" type="slidenum">
              <a:rPr lang="en-AU">
                <a:solidFill>
                  <a:prstClr val="black"/>
                </a:solidFill>
              </a:rPr>
              <a:pPr eaLnBrk="1" hangingPunct="1"/>
              <a:t>8</a:t>
            </a:fld>
            <a:endParaRPr lang="en-AU">
              <a:solidFill>
                <a:prstClr val="black"/>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latin typeface="Arial" pitchFamily="34" charset="0"/>
              <a:cs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7A61412-5FC7-42DF-8B76-8D89EE636DB5}" type="slidenum">
              <a:rPr lang="en-AU">
                <a:solidFill>
                  <a:prstClr val="black"/>
                </a:solidFill>
              </a:rPr>
              <a:pPr eaLnBrk="1" hangingPunct="1"/>
              <a:t>10</a:t>
            </a:fld>
            <a:endParaRPr lang="en-AU">
              <a:solidFill>
                <a:prstClr val="black"/>
              </a:solidFill>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C304FAA-4422-4C4C-82E7-C1B0BDB12B50}" type="slidenum">
              <a:rPr lang="en-AU">
                <a:solidFill>
                  <a:prstClr val="black"/>
                </a:solidFill>
              </a:rPr>
              <a:pPr eaLnBrk="1" hangingPunct="1"/>
              <a:t>11</a:t>
            </a:fld>
            <a:endParaRPr lang="en-AU">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7AFD2C9C-E76A-4BCF-B4C9-17A427A9E31D}" type="slidenum">
              <a:rPr lang="en-AU">
                <a:solidFill>
                  <a:prstClr val="black"/>
                </a:solidFill>
              </a:rPr>
              <a:pPr eaLnBrk="1" hangingPunct="1"/>
              <a:t>12</a:t>
            </a:fld>
            <a:endParaRPr lang="en-AU">
              <a:solidFill>
                <a:prstClr val="black"/>
              </a:solidFill>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cs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CE88C8-6A11-46A2-88FB-A0C7F9BBEE75}" type="slidenum">
              <a:rPr lang="en-US">
                <a:solidFill>
                  <a:prstClr val="black"/>
                </a:solidFill>
              </a:rPr>
              <a:pPr eaLnBrk="1" hangingPunct="1"/>
              <a:t>15</a:t>
            </a:fld>
            <a:endParaRPr lang="en-US">
              <a:solidFill>
                <a:prstClr val="black"/>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itchFamily="34" charset="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Master" Target="../slideMasters/slideMaster4.xml"/><Relationship Id="rId5" Type="http://schemas.openxmlformats.org/officeDocument/2006/relationships/image" Target="../media/image6.png"/><Relationship Id="rId4" Type="http://schemas.openxmlformats.org/officeDocument/2006/relationships/image" Target="../media/image5.jp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9547804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1651996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23325069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3886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4038600" cy="3886200"/>
          </a:xfrm>
        </p:spPr>
        <p:txBody>
          <a:bodyPr/>
          <a:lstStyle/>
          <a:p>
            <a:pPr lvl="0"/>
            <a:endParaRPr lang="en-US" noProof="0" smtClean="0"/>
          </a:p>
        </p:txBody>
      </p:sp>
      <p:sp>
        <p:nvSpPr>
          <p:cNvPr id="5" name="Rectangle 3"/>
          <p:cNvSpPr>
            <a:spLocks noGrp="1" noChangeArrowheads="1"/>
          </p:cNvSpPr>
          <p:nvPr>
            <p:ph type="sldNum" sz="quarter" idx="10"/>
          </p:nvPr>
        </p:nvSpPr>
        <p:spPr/>
        <p:txBody>
          <a:bodyPr/>
          <a:lstStyle>
            <a:lvl1pPr>
              <a:defRPr/>
            </a:lvl1pPr>
          </a:lstStyle>
          <a:p>
            <a:pPr>
              <a:defRPr/>
            </a:pPr>
            <a:fld id="{D447388F-D6E9-4AA9-BD7E-160BCD853872}" type="slidenum">
              <a:rPr lang="en-US">
                <a:solidFill>
                  <a:srgbClr val="DFE6D0"/>
                </a:solidFill>
              </a:rPr>
              <a:pPr>
                <a:defRPr/>
              </a:pPr>
              <a:t>‹#›</a:t>
            </a:fld>
            <a:endParaRPr lang="en-US">
              <a:solidFill>
                <a:srgbClr val="DFE6D0"/>
              </a:solidFill>
            </a:endParaRPr>
          </a:p>
        </p:txBody>
      </p:sp>
      <p:sp>
        <p:nvSpPr>
          <p:cNvPr id="6" name="Rectangle 16"/>
          <p:cNvSpPr>
            <a:spLocks noGrp="1" noChangeArrowheads="1"/>
          </p:cNvSpPr>
          <p:nvPr>
            <p:ph type="dt" sz="half" idx="11"/>
          </p:nvPr>
        </p:nvSpPr>
        <p:spPr/>
        <p:txBody>
          <a:bodyPr/>
          <a:lstStyle>
            <a:lvl1pPr>
              <a:defRPr/>
            </a:lvl1pPr>
          </a:lstStyle>
          <a:p>
            <a:pPr>
              <a:defRPr/>
            </a:pPr>
            <a:endParaRPr lang="en-US">
              <a:solidFill>
                <a:srgbClr val="DFE6D0"/>
              </a:solidFill>
            </a:endParaRPr>
          </a:p>
        </p:txBody>
      </p:sp>
      <p:sp>
        <p:nvSpPr>
          <p:cNvPr id="7" name="Rectangle 17"/>
          <p:cNvSpPr>
            <a:spLocks noGrp="1" noChangeArrowheads="1"/>
          </p:cNvSpPr>
          <p:nvPr>
            <p:ph type="ftr" sz="quarter" idx="12"/>
          </p:nvPr>
        </p:nvSpPr>
        <p:spPr/>
        <p:txBody>
          <a:bodyPr/>
          <a:lstStyle>
            <a:lvl1pPr>
              <a:defRPr/>
            </a:lvl1pPr>
          </a:lstStyle>
          <a:p>
            <a:pPr>
              <a:defRPr/>
            </a:pPr>
            <a:r>
              <a:rPr lang="en-US">
                <a:solidFill>
                  <a:srgbClr val="DFE6D0"/>
                </a:solidFill>
              </a:rPr>
              <a:t>M. Zaharna Clini. Chem. 2009</a:t>
            </a:r>
          </a:p>
        </p:txBody>
      </p:sp>
    </p:spTree>
    <p:extLst>
      <p:ext uri="{BB962C8B-B14F-4D97-AF65-F5344CB8AC3E}">
        <p14:creationId xmlns:p14="http://schemas.microsoft.com/office/powerpoint/2010/main" val="22178529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182688" y="2017713"/>
            <a:ext cx="7772400" cy="4114800"/>
          </a:xfrm>
        </p:spPr>
        <p:txBody>
          <a:bodyPr/>
          <a:lstStyle/>
          <a:p>
            <a:pPr lvl="0"/>
            <a:endParaRPr lang="en-US" noProof="0" smtClean="0"/>
          </a:p>
        </p:txBody>
      </p:sp>
      <p:sp>
        <p:nvSpPr>
          <p:cNvPr id="4" name="Rectangle 11"/>
          <p:cNvSpPr>
            <a:spLocks noGrp="1" noChangeArrowheads="1"/>
          </p:cNvSpPr>
          <p:nvPr>
            <p:ph type="dt" sz="half" idx="10"/>
          </p:nvPr>
        </p:nvSpPr>
        <p:spPr>
          <a:ln/>
        </p:spPr>
        <p:txBody>
          <a:bodyPr/>
          <a:lstStyle>
            <a:lvl1pPr>
              <a:defRPr/>
            </a:lvl1pPr>
          </a:lstStyle>
          <a:p>
            <a:pPr>
              <a:defRPr/>
            </a:pPr>
            <a:endParaRPr lang="en-US">
              <a:solidFill>
                <a:srgbClr val="DFE6D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endParaRPr lang="en-US">
              <a:solidFill>
                <a:srgbClr val="DFE6D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C3482F8-B87F-4348-9261-3F7E523071DD}" type="slidenum">
              <a:rPr lang="en-US">
                <a:solidFill>
                  <a:srgbClr val="DFE6D0"/>
                </a:solidFill>
              </a:rPr>
              <a:pPr>
                <a:defRPr/>
              </a:pPr>
              <a:t>‹#›</a:t>
            </a:fld>
            <a:endParaRPr lang="en-US">
              <a:solidFill>
                <a:srgbClr val="DFE6D0"/>
              </a:solidFill>
            </a:endParaRPr>
          </a:p>
        </p:txBody>
      </p:sp>
    </p:spTree>
    <p:extLst>
      <p:ext uri="{BB962C8B-B14F-4D97-AF65-F5344CB8AC3E}">
        <p14:creationId xmlns:p14="http://schemas.microsoft.com/office/powerpoint/2010/main" val="30322676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F37BBA2-2A6F-4304-A007-7A2A0DEB60AF}"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151024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0DB4CC3-B9E4-4221-A82C-D651C9DA2D68}"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117121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11AEEC6-D7FF-4822-938A-4AEF957CAEC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4132061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8F97C17-26C1-4C6F-A932-42B90ABDECC4}"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9230458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4C86C8B-CA1E-4C8A-84C0-E4727D95970B}"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3483104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F224E34-2BA4-4E6A-BE71-04BE8E38F10A}"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29539977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5" name="Footer Placeholder 4"/>
          <p:cNvSpPr>
            <a:spLocks noGrp="1"/>
          </p:cNvSpPr>
          <p:nvPr>
            <p:ph type="ftr" sz="quarter" idx="11"/>
          </p:nvPr>
        </p:nvSpPr>
        <p:spPr/>
        <p:txBody>
          <a:bodyPr/>
          <a:lstStyle/>
          <a:p>
            <a:endParaRPr lang="en-US">
              <a:solidFill>
                <a:srgbClr val="DFE6D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442632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0531E9EA-F85E-4515-901F-A0D0008D3B22}"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6815462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18CD0A-4613-4A32-9D93-02B3BF44FCE9}"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1668450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DFACEB-B81F-4C59-8EB8-783233661BDA}"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3897741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7B247C5-4072-4C11-A38D-67F4F955A4DB}"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8283264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A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A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48349B8-8A21-4055-B67B-9957AF84345C}" type="slidenum">
              <a:rPr lang="en-AU">
                <a:solidFill>
                  <a:srgbClr val="000000"/>
                </a:solidFill>
              </a:rPr>
              <a:pPr>
                <a:defRPr/>
              </a:pPr>
              <a:t>‹#›</a:t>
            </a:fld>
            <a:endParaRPr lang="en-AU">
              <a:solidFill>
                <a:srgbClr val="000000"/>
              </a:solidFill>
            </a:endParaRPr>
          </a:p>
        </p:txBody>
      </p:sp>
    </p:spTree>
    <p:extLst>
      <p:ext uri="{BB962C8B-B14F-4D97-AF65-F5344CB8AC3E}">
        <p14:creationId xmlns:p14="http://schemas.microsoft.com/office/powerpoint/2010/main" val="655417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5157555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1035091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300" b="0" i="0">
                <a:solidFill>
                  <a:schemeClr val="tx1"/>
                </a:solidFill>
                <a:latin typeface="Arial"/>
                <a:cs typeface="Arial"/>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404332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371600" y="0"/>
            <a:ext cx="7772400" cy="6858000"/>
          </a:xfrm>
          <a:custGeom>
            <a:avLst/>
            <a:gdLst/>
            <a:ahLst/>
            <a:cxnLst/>
            <a:rect l="l" t="t" r="r" b="b"/>
            <a:pathLst>
              <a:path w="7772400" h="6858000">
                <a:moveTo>
                  <a:pt x="0" y="6858000"/>
                </a:moveTo>
                <a:lnTo>
                  <a:pt x="7772400" y="6858000"/>
                </a:lnTo>
                <a:lnTo>
                  <a:pt x="7772400" y="0"/>
                </a:lnTo>
                <a:lnTo>
                  <a:pt x="0" y="0"/>
                </a:lnTo>
                <a:lnTo>
                  <a:pt x="0" y="6858000"/>
                </a:lnTo>
                <a:close/>
              </a:path>
            </a:pathLst>
          </a:custGeom>
          <a:solidFill>
            <a:srgbClr val="565F6C"/>
          </a:solidFill>
        </p:spPr>
        <p:txBody>
          <a:bodyPr wrap="square" lIns="0" tIns="0" rIns="0" bIns="0" rtlCol="0"/>
          <a:lstStyle/>
          <a:p>
            <a:endParaRPr>
              <a:solidFill>
                <a:prstClr val="black"/>
              </a:solidFill>
            </a:endParaRPr>
          </a:p>
        </p:txBody>
      </p:sp>
      <p:sp>
        <p:nvSpPr>
          <p:cNvPr id="17" name="bk object 17"/>
          <p:cNvSpPr/>
          <p:nvPr/>
        </p:nvSpPr>
        <p:spPr>
          <a:xfrm>
            <a:off x="134918" y="0"/>
            <a:ext cx="141605" cy="6858000"/>
          </a:xfrm>
          <a:custGeom>
            <a:avLst/>
            <a:gdLst/>
            <a:ahLst/>
            <a:cxnLst/>
            <a:rect l="l" t="t" r="r" b="b"/>
            <a:pathLst>
              <a:path w="141604" h="6858000">
                <a:moveTo>
                  <a:pt x="0" y="6858000"/>
                </a:moveTo>
                <a:lnTo>
                  <a:pt x="141420" y="6858000"/>
                </a:lnTo>
                <a:lnTo>
                  <a:pt x="141420" y="0"/>
                </a:lnTo>
                <a:lnTo>
                  <a:pt x="0" y="0"/>
                </a:lnTo>
                <a:lnTo>
                  <a:pt x="0" y="6858000"/>
                </a:lnTo>
                <a:close/>
              </a:path>
            </a:pathLst>
          </a:custGeom>
          <a:solidFill>
            <a:srgbClr val="565F6C"/>
          </a:solidFill>
        </p:spPr>
        <p:txBody>
          <a:bodyPr wrap="square" lIns="0" tIns="0" rIns="0" bIns="0" rtlCol="0"/>
          <a:lstStyle/>
          <a:p>
            <a:endParaRPr>
              <a:solidFill>
                <a:prstClr val="black"/>
              </a:solidFill>
            </a:endParaRPr>
          </a:p>
        </p:txBody>
      </p:sp>
      <p:sp>
        <p:nvSpPr>
          <p:cNvPr id="18" name="bk object 18"/>
          <p:cNvSpPr/>
          <p:nvPr/>
        </p:nvSpPr>
        <p:spPr>
          <a:xfrm>
            <a:off x="0" y="0"/>
            <a:ext cx="78105" cy="6858000"/>
          </a:xfrm>
          <a:custGeom>
            <a:avLst/>
            <a:gdLst/>
            <a:ahLst/>
            <a:cxnLst/>
            <a:rect l="l" t="t" r="r" b="b"/>
            <a:pathLst>
              <a:path w="78105" h="6858000">
                <a:moveTo>
                  <a:pt x="0" y="6858000"/>
                </a:moveTo>
                <a:lnTo>
                  <a:pt x="77768" y="6858000"/>
                </a:lnTo>
                <a:lnTo>
                  <a:pt x="77768" y="0"/>
                </a:lnTo>
                <a:lnTo>
                  <a:pt x="0" y="0"/>
                </a:lnTo>
                <a:lnTo>
                  <a:pt x="0" y="6858000"/>
                </a:lnTo>
                <a:close/>
              </a:path>
            </a:pathLst>
          </a:custGeom>
          <a:solidFill>
            <a:srgbClr val="565F6C"/>
          </a:solidFill>
        </p:spPr>
        <p:txBody>
          <a:bodyPr wrap="square" lIns="0" tIns="0" rIns="0" bIns="0" rtlCol="0"/>
          <a:lstStyle/>
          <a:p>
            <a:endParaRPr>
              <a:solidFill>
                <a:prstClr val="black"/>
              </a:solidFill>
            </a:endParaRPr>
          </a:p>
        </p:txBody>
      </p:sp>
      <p:sp>
        <p:nvSpPr>
          <p:cNvPr id="19" name="bk object 19"/>
          <p:cNvSpPr/>
          <p:nvPr/>
        </p:nvSpPr>
        <p:spPr>
          <a:xfrm>
            <a:off x="942975" y="0"/>
            <a:ext cx="47625" cy="6858000"/>
          </a:xfrm>
          <a:custGeom>
            <a:avLst/>
            <a:gdLst/>
            <a:ahLst/>
            <a:cxnLst/>
            <a:rect l="l" t="t" r="r" b="b"/>
            <a:pathLst>
              <a:path w="47625" h="6858000">
                <a:moveTo>
                  <a:pt x="0" y="6858000"/>
                </a:moveTo>
                <a:lnTo>
                  <a:pt x="47625" y="6858000"/>
                </a:lnTo>
                <a:lnTo>
                  <a:pt x="47625" y="0"/>
                </a:lnTo>
                <a:lnTo>
                  <a:pt x="0" y="0"/>
                </a:lnTo>
                <a:lnTo>
                  <a:pt x="0" y="6858000"/>
                </a:lnTo>
                <a:close/>
              </a:path>
            </a:pathLst>
          </a:custGeom>
          <a:solidFill>
            <a:srgbClr val="FDC3AD">
              <a:alpha val="54116"/>
            </a:srgbClr>
          </a:solidFill>
        </p:spPr>
        <p:txBody>
          <a:bodyPr wrap="square" lIns="0" tIns="0" rIns="0" bIns="0" rtlCol="0"/>
          <a:lstStyle/>
          <a:p>
            <a:endParaRPr>
              <a:solidFill>
                <a:prstClr val="black"/>
              </a:solidFill>
            </a:endParaRPr>
          </a:p>
        </p:txBody>
      </p:sp>
      <p:sp>
        <p:nvSpPr>
          <p:cNvPr id="20" name="bk object 20"/>
          <p:cNvSpPr/>
          <p:nvPr/>
        </p:nvSpPr>
        <p:spPr>
          <a:xfrm>
            <a:off x="882688" y="0"/>
            <a:ext cx="3175" cy="6858000"/>
          </a:xfrm>
          <a:custGeom>
            <a:avLst/>
            <a:gdLst/>
            <a:ahLst/>
            <a:cxnLst/>
            <a:rect l="l" t="t" r="r" b="b"/>
            <a:pathLst>
              <a:path w="3175" h="6858000">
                <a:moveTo>
                  <a:pt x="0" y="6858000"/>
                </a:moveTo>
                <a:lnTo>
                  <a:pt x="3136" y="6858000"/>
                </a:lnTo>
                <a:lnTo>
                  <a:pt x="3136" y="0"/>
                </a:lnTo>
                <a:lnTo>
                  <a:pt x="0" y="0"/>
                </a:lnTo>
                <a:lnTo>
                  <a:pt x="0" y="6858000"/>
                </a:lnTo>
                <a:close/>
              </a:path>
            </a:pathLst>
          </a:custGeom>
          <a:solidFill>
            <a:srgbClr val="FDC3AD">
              <a:alpha val="54116"/>
            </a:srgbClr>
          </a:solidFill>
        </p:spPr>
        <p:txBody>
          <a:bodyPr wrap="square" lIns="0" tIns="0" rIns="0" bIns="0" rtlCol="0"/>
          <a:lstStyle/>
          <a:p>
            <a:endParaRPr>
              <a:solidFill>
                <a:prstClr val="black"/>
              </a:solidFill>
            </a:endParaRPr>
          </a:p>
        </p:txBody>
      </p:sp>
      <p:sp>
        <p:nvSpPr>
          <p:cNvPr id="21" name="bk object 21"/>
          <p:cNvSpPr/>
          <p:nvPr/>
        </p:nvSpPr>
        <p:spPr>
          <a:xfrm>
            <a:off x="381000" y="0"/>
            <a:ext cx="445134" cy="6858000"/>
          </a:xfrm>
          <a:custGeom>
            <a:avLst/>
            <a:gdLst/>
            <a:ahLst/>
            <a:cxnLst/>
            <a:rect l="l" t="t" r="r" b="b"/>
            <a:pathLst>
              <a:path w="445134" h="6858000">
                <a:moveTo>
                  <a:pt x="0" y="6858000"/>
                </a:moveTo>
                <a:lnTo>
                  <a:pt x="444538" y="6858000"/>
                </a:lnTo>
                <a:lnTo>
                  <a:pt x="444538" y="0"/>
                </a:lnTo>
                <a:lnTo>
                  <a:pt x="0" y="0"/>
                </a:lnTo>
                <a:lnTo>
                  <a:pt x="0" y="6858000"/>
                </a:lnTo>
                <a:close/>
              </a:path>
            </a:pathLst>
          </a:custGeom>
          <a:solidFill>
            <a:srgbClr val="FDC3AD">
              <a:alpha val="54116"/>
            </a:srgbClr>
          </a:solidFill>
        </p:spPr>
        <p:txBody>
          <a:bodyPr wrap="square" lIns="0" tIns="0" rIns="0" bIns="0" rtlCol="0"/>
          <a:lstStyle/>
          <a:p>
            <a:endParaRPr>
              <a:solidFill>
                <a:prstClr val="black"/>
              </a:solidFill>
            </a:endParaRPr>
          </a:p>
        </p:txBody>
      </p:sp>
      <p:sp>
        <p:nvSpPr>
          <p:cNvPr id="22" name="bk object 22"/>
          <p:cNvSpPr/>
          <p:nvPr/>
        </p:nvSpPr>
        <p:spPr>
          <a:xfrm>
            <a:off x="276339" y="0"/>
            <a:ext cx="104775" cy="6858000"/>
          </a:xfrm>
          <a:custGeom>
            <a:avLst/>
            <a:gdLst/>
            <a:ahLst/>
            <a:cxnLst/>
            <a:rect l="l" t="t" r="r" b="b"/>
            <a:pathLst>
              <a:path w="104775" h="6858000">
                <a:moveTo>
                  <a:pt x="0" y="6858000"/>
                </a:moveTo>
                <a:lnTo>
                  <a:pt x="104664" y="6858000"/>
                </a:lnTo>
                <a:lnTo>
                  <a:pt x="104664" y="0"/>
                </a:lnTo>
                <a:lnTo>
                  <a:pt x="0" y="0"/>
                </a:lnTo>
                <a:lnTo>
                  <a:pt x="0" y="6858000"/>
                </a:lnTo>
                <a:close/>
              </a:path>
            </a:pathLst>
          </a:custGeom>
          <a:solidFill>
            <a:srgbClr val="FFD9CE">
              <a:alpha val="36077"/>
            </a:srgbClr>
          </a:solidFill>
        </p:spPr>
        <p:txBody>
          <a:bodyPr wrap="square" lIns="0" tIns="0" rIns="0" bIns="0" rtlCol="0"/>
          <a:lstStyle/>
          <a:p>
            <a:endParaRPr>
              <a:solidFill>
                <a:prstClr val="black"/>
              </a:solidFill>
            </a:endParaRPr>
          </a:p>
        </p:txBody>
      </p:sp>
      <p:sp>
        <p:nvSpPr>
          <p:cNvPr id="23" name="bk object 23"/>
          <p:cNvSpPr/>
          <p:nvPr/>
        </p:nvSpPr>
        <p:spPr>
          <a:xfrm>
            <a:off x="990600" y="0"/>
            <a:ext cx="151130" cy="6858000"/>
          </a:xfrm>
          <a:custGeom>
            <a:avLst/>
            <a:gdLst/>
            <a:ahLst/>
            <a:cxnLst/>
            <a:rect l="l" t="t" r="r" b="b"/>
            <a:pathLst>
              <a:path w="151130" h="6858000">
                <a:moveTo>
                  <a:pt x="0" y="6858000"/>
                </a:moveTo>
                <a:lnTo>
                  <a:pt x="150723" y="6858000"/>
                </a:lnTo>
                <a:lnTo>
                  <a:pt x="150723" y="0"/>
                </a:lnTo>
                <a:lnTo>
                  <a:pt x="0" y="0"/>
                </a:lnTo>
                <a:lnTo>
                  <a:pt x="0" y="6858000"/>
                </a:lnTo>
                <a:close/>
              </a:path>
            </a:pathLst>
          </a:custGeom>
          <a:solidFill>
            <a:srgbClr val="FFD9CE">
              <a:alpha val="70195"/>
            </a:srgbClr>
          </a:solidFill>
        </p:spPr>
        <p:txBody>
          <a:bodyPr wrap="square" lIns="0" tIns="0" rIns="0" bIns="0" rtlCol="0"/>
          <a:lstStyle/>
          <a:p>
            <a:endParaRPr>
              <a:solidFill>
                <a:prstClr val="black"/>
              </a:solidFill>
            </a:endParaRPr>
          </a:p>
        </p:txBody>
      </p:sp>
      <p:sp>
        <p:nvSpPr>
          <p:cNvPr id="24" name="bk object 24"/>
          <p:cNvSpPr/>
          <p:nvPr/>
        </p:nvSpPr>
        <p:spPr>
          <a:xfrm>
            <a:off x="1295400" y="0"/>
            <a:ext cx="76200" cy="6858000"/>
          </a:xfrm>
          <a:custGeom>
            <a:avLst/>
            <a:gdLst/>
            <a:ahLst/>
            <a:cxnLst/>
            <a:rect l="l" t="t" r="r" b="b"/>
            <a:pathLst>
              <a:path w="76200" h="6858000">
                <a:moveTo>
                  <a:pt x="0" y="6858000"/>
                </a:moveTo>
                <a:lnTo>
                  <a:pt x="76200" y="6858000"/>
                </a:lnTo>
                <a:lnTo>
                  <a:pt x="76200" y="0"/>
                </a:lnTo>
                <a:lnTo>
                  <a:pt x="0" y="0"/>
                </a:lnTo>
                <a:lnTo>
                  <a:pt x="0" y="6858000"/>
                </a:lnTo>
                <a:close/>
              </a:path>
            </a:pathLst>
          </a:custGeom>
          <a:solidFill>
            <a:srgbClr val="FFECE8">
              <a:alpha val="70979"/>
            </a:srgbClr>
          </a:solidFill>
        </p:spPr>
        <p:txBody>
          <a:bodyPr wrap="square" lIns="0" tIns="0" rIns="0" bIns="0" rtlCol="0"/>
          <a:lstStyle/>
          <a:p>
            <a:endParaRPr>
              <a:solidFill>
                <a:prstClr val="black"/>
              </a:solidFill>
            </a:endParaRPr>
          </a:p>
        </p:txBody>
      </p:sp>
      <p:sp>
        <p:nvSpPr>
          <p:cNvPr id="25" name="bk object 25"/>
          <p:cNvSpPr/>
          <p:nvPr/>
        </p:nvSpPr>
        <p:spPr>
          <a:xfrm>
            <a:off x="1141323" y="0"/>
            <a:ext cx="78105" cy="6858000"/>
          </a:xfrm>
          <a:custGeom>
            <a:avLst/>
            <a:gdLst/>
            <a:ahLst/>
            <a:cxnLst/>
            <a:rect l="l" t="t" r="r" b="b"/>
            <a:pathLst>
              <a:path w="78105" h="6858000">
                <a:moveTo>
                  <a:pt x="0" y="6858000"/>
                </a:moveTo>
                <a:lnTo>
                  <a:pt x="77876" y="6858000"/>
                </a:lnTo>
                <a:lnTo>
                  <a:pt x="77876" y="0"/>
                </a:lnTo>
                <a:lnTo>
                  <a:pt x="0" y="0"/>
                </a:lnTo>
                <a:lnTo>
                  <a:pt x="0" y="6858000"/>
                </a:lnTo>
                <a:close/>
              </a:path>
            </a:pathLst>
          </a:custGeom>
          <a:solidFill>
            <a:srgbClr val="FFECE8">
              <a:alpha val="70979"/>
            </a:srgbClr>
          </a:solidFill>
        </p:spPr>
        <p:txBody>
          <a:bodyPr wrap="square" lIns="0" tIns="0" rIns="0" bIns="0" rtlCol="0"/>
          <a:lstStyle/>
          <a:p>
            <a:endParaRPr>
              <a:solidFill>
                <a:prstClr val="black"/>
              </a:solidFill>
            </a:endParaRPr>
          </a:p>
        </p:txBody>
      </p:sp>
      <p:sp>
        <p:nvSpPr>
          <p:cNvPr id="26" name="bk object 26"/>
          <p:cNvSpPr/>
          <p:nvPr/>
        </p:nvSpPr>
        <p:spPr>
          <a:xfrm>
            <a:off x="106343" y="0"/>
            <a:ext cx="0" cy="6858000"/>
          </a:xfrm>
          <a:custGeom>
            <a:avLst/>
            <a:gdLst/>
            <a:ahLst/>
            <a:cxnLst/>
            <a:rect l="l" t="t" r="r" b="b"/>
            <a:pathLst>
              <a:path h="6858000">
                <a:moveTo>
                  <a:pt x="0" y="0"/>
                </a:moveTo>
                <a:lnTo>
                  <a:pt x="0" y="6857999"/>
                </a:lnTo>
              </a:path>
            </a:pathLst>
          </a:custGeom>
          <a:ln w="57150">
            <a:solidFill>
              <a:srgbClr val="FDC3AD"/>
            </a:solidFill>
          </a:ln>
        </p:spPr>
        <p:txBody>
          <a:bodyPr wrap="square" lIns="0" tIns="0" rIns="0" bIns="0" rtlCol="0"/>
          <a:lstStyle/>
          <a:p>
            <a:endParaRPr>
              <a:solidFill>
                <a:prstClr val="black"/>
              </a:solidFill>
            </a:endParaRPr>
          </a:p>
        </p:txBody>
      </p:sp>
      <p:sp>
        <p:nvSpPr>
          <p:cNvPr id="27" name="bk object 27"/>
          <p:cNvSpPr/>
          <p:nvPr/>
        </p:nvSpPr>
        <p:spPr>
          <a:xfrm>
            <a:off x="885825" y="0"/>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FECE8"/>
          </a:solidFill>
        </p:spPr>
        <p:txBody>
          <a:bodyPr wrap="square" lIns="0" tIns="0" rIns="0" bIns="0" rtlCol="0"/>
          <a:lstStyle/>
          <a:p>
            <a:endParaRPr>
              <a:solidFill>
                <a:prstClr val="black"/>
              </a:solidFill>
            </a:endParaRPr>
          </a:p>
        </p:txBody>
      </p:sp>
      <p:sp>
        <p:nvSpPr>
          <p:cNvPr id="28" name="bk object 28"/>
          <p:cNvSpPr/>
          <p:nvPr/>
        </p:nvSpPr>
        <p:spPr>
          <a:xfrm>
            <a:off x="825538" y="0"/>
            <a:ext cx="57150" cy="6858000"/>
          </a:xfrm>
          <a:custGeom>
            <a:avLst/>
            <a:gdLst/>
            <a:ahLst/>
            <a:cxnLst/>
            <a:rect l="l" t="t" r="r" b="b"/>
            <a:pathLst>
              <a:path w="57150" h="6858000">
                <a:moveTo>
                  <a:pt x="0" y="6857999"/>
                </a:moveTo>
                <a:lnTo>
                  <a:pt x="57150" y="6857999"/>
                </a:lnTo>
                <a:lnTo>
                  <a:pt x="57150" y="0"/>
                </a:lnTo>
                <a:lnTo>
                  <a:pt x="0" y="0"/>
                </a:lnTo>
                <a:lnTo>
                  <a:pt x="0" y="6857999"/>
                </a:lnTo>
                <a:close/>
              </a:path>
            </a:pathLst>
          </a:custGeom>
          <a:solidFill>
            <a:srgbClr val="FDC3AD"/>
          </a:solidFill>
        </p:spPr>
        <p:txBody>
          <a:bodyPr wrap="square" lIns="0" tIns="0" rIns="0" bIns="0" rtlCol="0"/>
          <a:lstStyle/>
          <a:p>
            <a:endParaRPr>
              <a:solidFill>
                <a:prstClr val="black"/>
              </a:solidFill>
            </a:endParaRPr>
          </a:p>
        </p:txBody>
      </p:sp>
      <p:sp>
        <p:nvSpPr>
          <p:cNvPr id="29" name="bk object 29"/>
          <p:cNvSpPr/>
          <p:nvPr/>
        </p:nvSpPr>
        <p:spPr>
          <a:xfrm>
            <a:off x="1726692" y="0"/>
            <a:ext cx="0" cy="6858000"/>
          </a:xfrm>
          <a:custGeom>
            <a:avLst/>
            <a:gdLst/>
            <a:ahLst/>
            <a:cxnLst/>
            <a:rect l="l" t="t" r="r" b="b"/>
            <a:pathLst>
              <a:path h="6858000">
                <a:moveTo>
                  <a:pt x="0" y="0"/>
                </a:moveTo>
                <a:lnTo>
                  <a:pt x="0" y="6857999"/>
                </a:lnTo>
              </a:path>
            </a:pathLst>
          </a:custGeom>
          <a:ln w="28575">
            <a:solidFill>
              <a:srgbClr val="FDC3AD"/>
            </a:solidFill>
          </a:ln>
        </p:spPr>
        <p:txBody>
          <a:bodyPr wrap="square" lIns="0" tIns="0" rIns="0" bIns="0" rtlCol="0"/>
          <a:lstStyle/>
          <a:p>
            <a:endParaRPr>
              <a:solidFill>
                <a:prstClr val="black"/>
              </a:solidFill>
            </a:endParaRPr>
          </a:p>
        </p:txBody>
      </p:sp>
      <p:sp>
        <p:nvSpPr>
          <p:cNvPr id="30" name="bk object 30"/>
          <p:cNvSpPr/>
          <p:nvPr/>
        </p:nvSpPr>
        <p:spPr>
          <a:xfrm>
            <a:off x="1066800" y="0"/>
            <a:ext cx="0" cy="6858000"/>
          </a:xfrm>
          <a:custGeom>
            <a:avLst/>
            <a:gdLst/>
            <a:ahLst/>
            <a:cxnLst/>
            <a:rect l="l" t="t" r="r" b="b"/>
            <a:pathLst>
              <a:path h="6858000">
                <a:moveTo>
                  <a:pt x="0" y="0"/>
                </a:moveTo>
                <a:lnTo>
                  <a:pt x="0" y="6857999"/>
                </a:lnTo>
              </a:path>
            </a:pathLst>
          </a:custGeom>
          <a:ln w="12700">
            <a:solidFill>
              <a:srgbClr val="FDC3AD"/>
            </a:solidFill>
          </a:ln>
        </p:spPr>
        <p:txBody>
          <a:bodyPr wrap="square" lIns="0" tIns="0" rIns="0" bIns="0" rtlCol="0"/>
          <a:lstStyle/>
          <a:p>
            <a:endParaRPr>
              <a:solidFill>
                <a:prstClr val="black"/>
              </a:solidFill>
            </a:endParaRPr>
          </a:p>
        </p:txBody>
      </p:sp>
      <p:sp>
        <p:nvSpPr>
          <p:cNvPr id="31" name="bk object 31"/>
          <p:cNvSpPr/>
          <p:nvPr/>
        </p:nvSpPr>
        <p:spPr>
          <a:xfrm>
            <a:off x="1257300" y="0"/>
            <a:ext cx="0" cy="6858000"/>
          </a:xfrm>
          <a:custGeom>
            <a:avLst/>
            <a:gdLst/>
            <a:ahLst/>
            <a:cxnLst/>
            <a:rect l="l" t="t" r="r" b="b"/>
            <a:pathLst>
              <a:path h="6858000">
                <a:moveTo>
                  <a:pt x="0" y="0"/>
                </a:moveTo>
                <a:lnTo>
                  <a:pt x="0" y="6858000"/>
                </a:lnTo>
              </a:path>
            </a:pathLst>
          </a:custGeom>
          <a:ln w="76200">
            <a:solidFill>
              <a:srgbClr val="FDC3AD"/>
            </a:solidFill>
          </a:ln>
        </p:spPr>
        <p:txBody>
          <a:bodyPr wrap="square" lIns="0" tIns="0" rIns="0" bIns="0" rtlCol="0"/>
          <a:lstStyle/>
          <a:p>
            <a:endParaRPr>
              <a:solidFill>
                <a:prstClr val="black"/>
              </a:solidFill>
            </a:endParaRPr>
          </a:p>
        </p:txBody>
      </p:sp>
      <p:sp>
        <p:nvSpPr>
          <p:cNvPr id="32" name="bk object 32"/>
          <p:cNvSpPr/>
          <p:nvPr/>
        </p:nvSpPr>
        <p:spPr>
          <a:xfrm>
            <a:off x="609600" y="3429000"/>
            <a:ext cx="1295400" cy="1295400"/>
          </a:xfrm>
          <a:custGeom>
            <a:avLst/>
            <a:gdLst/>
            <a:ahLst/>
            <a:cxnLst/>
            <a:rect l="l" t="t" r="r" b="b"/>
            <a:pathLst>
              <a:path w="1295400" h="1295400">
                <a:moveTo>
                  <a:pt x="647700" y="0"/>
                </a:moveTo>
                <a:lnTo>
                  <a:pt x="599360" y="1776"/>
                </a:lnTo>
                <a:lnTo>
                  <a:pt x="551986" y="7021"/>
                </a:lnTo>
                <a:lnTo>
                  <a:pt x="505702" y="15611"/>
                </a:lnTo>
                <a:lnTo>
                  <a:pt x="460633" y="27419"/>
                </a:lnTo>
                <a:lnTo>
                  <a:pt x="416905" y="42321"/>
                </a:lnTo>
                <a:lnTo>
                  <a:pt x="374643" y="60191"/>
                </a:lnTo>
                <a:lnTo>
                  <a:pt x="333972" y="80905"/>
                </a:lnTo>
                <a:lnTo>
                  <a:pt x="295017" y="104337"/>
                </a:lnTo>
                <a:lnTo>
                  <a:pt x="257904" y="130362"/>
                </a:lnTo>
                <a:lnTo>
                  <a:pt x="222758" y="158854"/>
                </a:lnTo>
                <a:lnTo>
                  <a:pt x="189704" y="189690"/>
                </a:lnTo>
                <a:lnTo>
                  <a:pt x="158867" y="222743"/>
                </a:lnTo>
                <a:lnTo>
                  <a:pt x="130373" y="257888"/>
                </a:lnTo>
                <a:lnTo>
                  <a:pt x="104346" y="295001"/>
                </a:lnTo>
                <a:lnTo>
                  <a:pt x="80913" y="333955"/>
                </a:lnTo>
                <a:lnTo>
                  <a:pt x="60197" y="374626"/>
                </a:lnTo>
                <a:lnTo>
                  <a:pt x="42325" y="416889"/>
                </a:lnTo>
                <a:lnTo>
                  <a:pt x="27422" y="460619"/>
                </a:lnTo>
                <a:lnTo>
                  <a:pt x="15612" y="505690"/>
                </a:lnTo>
                <a:lnTo>
                  <a:pt x="7022" y="551977"/>
                </a:lnTo>
                <a:lnTo>
                  <a:pt x="1776" y="599355"/>
                </a:lnTo>
                <a:lnTo>
                  <a:pt x="0" y="647700"/>
                </a:lnTo>
                <a:lnTo>
                  <a:pt x="1776" y="696044"/>
                </a:lnTo>
                <a:lnTo>
                  <a:pt x="7022" y="743422"/>
                </a:lnTo>
                <a:lnTo>
                  <a:pt x="15612" y="789709"/>
                </a:lnTo>
                <a:lnTo>
                  <a:pt x="27422" y="834780"/>
                </a:lnTo>
                <a:lnTo>
                  <a:pt x="42325" y="878510"/>
                </a:lnTo>
                <a:lnTo>
                  <a:pt x="60197" y="920773"/>
                </a:lnTo>
                <a:lnTo>
                  <a:pt x="80913" y="961444"/>
                </a:lnTo>
                <a:lnTo>
                  <a:pt x="104346" y="1000398"/>
                </a:lnTo>
                <a:lnTo>
                  <a:pt x="130373" y="1037511"/>
                </a:lnTo>
                <a:lnTo>
                  <a:pt x="158867" y="1072656"/>
                </a:lnTo>
                <a:lnTo>
                  <a:pt x="189704" y="1105709"/>
                </a:lnTo>
                <a:lnTo>
                  <a:pt x="222758" y="1136545"/>
                </a:lnTo>
                <a:lnTo>
                  <a:pt x="257904" y="1165037"/>
                </a:lnTo>
                <a:lnTo>
                  <a:pt x="295017" y="1191062"/>
                </a:lnTo>
                <a:lnTo>
                  <a:pt x="333972" y="1214494"/>
                </a:lnTo>
                <a:lnTo>
                  <a:pt x="374643" y="1235208"/>
                </a:lnTo>
                <a:lnTo>
                  <a:pt x="416905" y="1253078"/>
                </a:lnTo>
                <a:lnTo>
                  <a:pt x="460633" y="1267980"/>
                </a:lnTo>
                <a:lnTo>
                  <a:pt x="505702" y="1279788"/>
                </a:lnTo>
                <a:lnTo>
                  <a:pt x="551986" y="1288378"/>
                </a:lnTo>
                <a:lnTo>
                  <a:pt x="599360" y="1293623"/>
                </a:lnTo>
                <a:lnTo>
                  <a:pt x="647700" y="1295400"/>
                </a:lnTo>
                <a:lnTo>
                  <a:pt x="696044" y="1293623"/>
                </a:lnTo>
                <a:lnTo>
                  <a:pt x="743422" y="1288378"/>
                </a:lnTo>
                <a:lnTo>
                  <a:pt x="789709" y="1279788"/>
                </a:lnTo>
                <a:lnTo>
                  <a:pt x="834780" y="1267980"/>
                </a:lnTo>
                <a:lnTo>
                  <a:pt x="878510" y="1253078"/>
                </a:lnTo>
                <a:lnTo>
                  <a:pt x="920773" y="1235208"/>
                </a:lnTo>
                <a:lnTo>
                  <a:pt x="961444" y="1214494"/>
                </a:lnTo>
                <a:lnTo>
                  <a:pt x="1000398" y="1191062"/>
                </a:lnTo>
                <a:lnTo>
                  <a:pt x="1037511" y="1165037"/>
                </a:lnTo>
                <a:lnTo>
                  <a:pt x="1072656" y="1136545"/>
                </a:lnTo>
                <a:lnTo>
                  <a:pt x="1105709" y="1105709"/>
                </a:lnTo>
                <a:lnTo>
                  <a:pt x="1136545" y="1072656"/>
                </a:lnTo>
                <a:lnTo>
                  <a:pt x="1165037" y="1037511"/>
                </a:lnTo>
                <a:lnTo>
                  <a:pt x="1191062" y="1000398"/>
                </a:lnTo>
                <a:lnTo>
                  <a:pt x="1214494" y="961444"/>
                </a:lnTo>
                <a:lnTo>
                  <a:pt x="1235208" y="920773"/>
                </a:lnTo>
                <a:lnTo>
                  <a:pt x="1253078" y="878510"/>
                </a:lnTo>
                <a:lnTo>
                  <a:pt x="1267980" y="834780"/>
                </a:lnTo>
                <a:lnTo>
                  <a:pt x="1279788" y="789709"/>
                </a:lnTo>
                <a:lnTo>
                  <a:pt x="1288378" y="743422"/>
                </a:lnTo>
                <a:lnTo>
                  <a:pt x="1293623" y="696044"/>
                </a:lnTo>
                <a:lnTo>
                  <a:pt x="1295400" y="647700"/>
                </a:lnTo>
                <a:lnTo>
                  <a:pt x="1293623" y="599355"/>
                </a:lnTo>
                <a:lnTo>
                  <a:pt x="1288378" y="551977"/>
                </a:lnTo>
                <a:lnTo>
                  <a:pt x="1279788" y="505690"/>
                </a:lnTo>
                <a:lnTo>
                  <a:pt x="1267980" y="460619"/>
                </a:lnTo>
                <a:lnTo>
                  <a:pt x="1253078" y="416889"/>
                </a:lnTo>
                <a:lnTo>
                  <a:pt x="1235208" y="374626"/>
                </a:lnTo>
                <a:lnTo>
                  <a:pt x="1214494" y="333955"/>
                </a:lnTo>
                <a:lnTo>
                  <a:pt x="1191062" y="295001"/>
                </a:lnTo>
                <a:lnTo>
                  <a:pt x="1165037" y="257888"/>
                </a:lnTo>
                <a:lnTo>
                  <a:pt x="1136545" y="222743"/>
                </a:lnTo>
                <a:lnTo>
                  <a:pt x="1105709" y="189690"/>
                </a:lnTo>
                <a:lnTo>
                  <a:pt x="1072656" y="158854"/>
                </a:lnTo>
                <a:lnTo>
                  <a:pt x="1037511" y="130362"/>
                </a:lnTo>
                <a:lnTo>
                  <a:pt x="1000398" y="104337"/>
                </a:lnTo>
                <a:lnTo>
                  <a:pt x="961444" y="80905"/>
                </a:lnTo>
                <a:lnTo>
                  <a:pt x="920773" y="60191"/>
                </a:lnTo>
                <a:lnTo>
                  <a:pt x="878510" y="42321"/>
                </a:lnTo>
                <a:lnTo>
                  <a:pt x="834780" y="27419"/>
                </a:lnTo>
                <a:lnTo>
                  <a:pt x="789709" y="15611"/>
                </a:lnTo>
                <a:lnTo>
                  <a:pt x="743422" y="7021"/>
                </a:lnTo>
                <a:lnTo>
                  <a:pt x="696044" y="1776"/>
                </a:lnTo>
                <a:lnTo>
                  <a:pt x="647700" y="0"/>
                </a:lnTo>
                <a:close/>
              </a:path>
            </a:pathLst>
          </a:custGeom>
          <a:solidFill>
            <a:srgbClr val="FD8537"/>
          </a:solidFill>
        </p:spPr>
        <p:txBody>
          <a:bodyPr wrap="square" lIns="0" tIns="0" rIns="0" bIns="0" rtlCol="0"/>
          <a:lstStyle/>
          <a:p>
            <a:endParaRPr>
              <a:solidFill>
                <a:prstClr val="black"/>
              </a:solidFill>
            </a:endParaRPr>
          </a:p>
        </p:txBody>
      </p:sp>
      <p:sp>
        <p:nvSpPr>
          <p:cNvPr id="33" name="bk object 33"/>
          <p:cNvSpPr/>
          <p:nvPr/>
        </p:nvSpPr>
        <p:spPr>
          <a:xfrm>
            <a:off x="1324736" y="4866766"/>
            <a:ext cx="641350" cy="641350"/>
          </a:xfrm>
          <a:custGeom>
            <a:avLst/>
            <a:gdLst/>
            <a:ahLst/>
            <a:cxnLst/>
            <a:rect l="l" t="t" r="r" b="b"/>
            <a:pathLst>
              <a:path w="641350" h="641350">
                <a:moveTo>
                  <a:pt x="320675" y="0"/>
                </a:moveTo>
                <a:lnTo>
                  <a:pt x="273274" y="3475"/>
                </a:lnTo>
                <a:lnTo>
                  <a:pt x="228037" y="13572"/>
                </a:lnTo>
                <a:lnTo>
                  <a:pt x="185460" y="29794"/>
                </a:lnTo>
                <a:lnTo>
                  <a:pt x="146037" y="51647"/>
                </a:lnTo>
                <a:lnTo>
                  <a:pt x="110263" y="78635"/>
                </a:lnTo>
                <a:lnTo>
                  <a:pt x="78635" y="110263"/>
                </a:lnTo>
                <a:lnTo>
                  <a:pt x="51647" y="146037"/>
                </a:lnTo>
                <a:lnTo>
                  <a:pt x="29794" y="185460"/>
                </a:lnTo>
                <a:lnTo>
                  <a:pt x="13572" y="228037"/>
                </a:lnTo>
                <a:lnTo>
                  <a:pt x="3475" y="273274"/>
                </a:lnTo>
                <a:lnTo>
                  <a:pt x="0" y="320674"/>
                </a:lnTo>
                <a:lnTo>
                  <a:pt x="3475" y="368075"/>
                </a:lnTo>
                <a:lnTo>
                  <a:pt x="13572" y="413312"/>
                </a:lnTo>
                <a:lnTo>
                  <a:pt x="29794" y="455889"/>
                </a:lnTo>
                <a:lnTo>
                  <a:pt x="51647" y="495312"/>
                </a:lnTo>
                <a:lnTo>
                  <a:pt x="78635" y="531086"/>
                </a:lnTo>
                <a:lnTo>
                  <a:pt x="110263" y="562714"/>
                </a:lnTo>
                <a:lnTo>
                  <a:pt x="146037" y="589702"/>
                </a:lnTo>
                <a:lnTo>
                  <a:pt x="185460" y="611555"/>
                </a:lnTo>
                <a:lnTo>
                  <a:pt x="228037" y="627777"/>
                </a:lnTo>
                <a:lnTo>
                  <a:pt x="273274" y="637874"/>
                </a:lnTo>
                <a:lnTo>
                  <a:pt x="320675" y="641349"/>
                </a:lnTo>
                <a:lnTo>
                  <a:pt x="368075" y="637874"/>
                </a:lnTo>
                <a:lnTo>
                  <a:pt x="413312" y="627777"/>
                </a:lnTo>
                <a:lnTo>
                  <a:pt x="455889" y="611555"/>
                </a:lnTo>
                <a:lnTo>
                  <a:pt x="495312" y="589702"/>
                </a:lnTo>
                <a:lnTo>
                  <a:pt x="531086" y="562714"/>
                </a:lnTo>
                <a:lnTo>
                  <a:pt x="562714" y="531086"/>
                </a:lnTo>
                <a:lnTo>
                  <a:pt x="589702" y="495312"/>
                </a:lnTo>
                <a:lnTo>
                  <a:pt x="611555" y="455889"/>
                </a:lnTo>
                <a:lnTo>
                  <a:pt x="627777" y="413312"/>
                </a:lnTo>
                <a:lnTo>
                  <a:pt x="637874" y="368075"/>
                </a:lnTo>
                <a:lnTo>
                  <a:pt x="641350" y="320674"/>
                </a:lnTo>
                <a:lnTo>
                  <a:pt x="637874" y="273274"/>
                </a:lnTo>
                <a:lnTo>
                  <a:pt x="627777" y="228037"/>
                </a:lnTo>
                <a:lnTo>
                  <a:pt x="611555" y="185460"/>
                </a:lnTo>
                <a:lnTo>
                  <a:pt x="589702" y="146037"/>
                </a:lnTo>
                <a:lnTo>
                  <a:pt x="562714" y="110263"/>
                </a:lnTo>
                <a:lnTo>
                  <a:pt x="531086" y="78635"/>
                </a:lnTo>
                <a:lnTo>
                  <a:pt x="495312" y="51647"/>
                </a:lnTo>
                <a:lnTo>
                  <a:pt x="455889" y="29794"/>
                </a:lnTo>
                <a:lnTo>
                  <a:pt x="413312" y="13572"/>
                </a:lnTo>
                <a:lnTo>
                  <a:pt x="368075" y="3475"/>
                </a:lnTo>
                <a:lnTo>
                  <a:pt x="320675" y="0"/>
                </a:lnTo>
                <a:close/>
              </a:path>
            </a:pathLst>
          </a:custGeom>
          <a:solidFill>
            <a:srgbClr val="FD8537"/>
          </a:solidFill>
        </p:spPr>
        <p:txBody>
          <a:bodyPr wrap="square" lIns="0" tIns="0" rIns="0" bIns="0" rtlCol="0"/>
          <a:lstStyle/>
          <a:p>
            <a:endParaRPr>
              <a:solidFill>
                <a:prstClr val="black"/>
              </a:solidFill>
            </a:endParaRPr>
          </a:p>
        </p:txBody>
      </p:sp>
      <p:sp>
        <p:nvSpPr>
          <p:cNvPr id="34" name="bk object 34"/>
          <p:cNvSpPr/>
          <p:nvPr/>
        </p:nvSpPr>
        <p:spPr>
          <a:xfrm>
            <a:off x="1091082" y="5500623"/>
            <a:ext cx="137159" cy="137172"/>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35" name="bk object 35"/>
          <p:cNvSpPr/>
          <p:nvPr/>
        </p:nvSpPr>
        <p:spPr>
          <a:xfrm>
            <a:off x="1664207" y="5791200"/>
            <a:ext cx="274320" cy="274320"/>
          </a:xfrm>
          <a:custGeom>
            <a:avLst/>
            <a:gdLst/>
            <a:ahLst/>
            <a:cxnLst/>
            <a:rect l="l" t="t" r="r" b="b"/>
            <a:pathLst>
              <a:path w="274319" h="274320">
                <a:moveTo>
                  <a:pt x="137160" y="0"/>
                </a:moveTo>
                <a:lnTo>
                  <a:pt x="93829" y="6992"/>
                </a:lnTo>
                <a:lnTo>
                  <a:pt x="56180" y="26462"/>
                </a:lnTo>
                <a:lnTo>
                  <a:pt x="26481" y="56153"/>
                </a:lnTo>
                <a:lnTo>
                  <a:pt x="6998" y="93805"/>
                </a:lnTo>
                <a:lnTo>
                  <a:pt x="0" y="137159"/>
                </a:lnTo>
                <a:lnTo>
                  <a:pt x="6998" y="180514"/>
                </a:lnTo>
                <a:lnTo>
                  <a:pt x="26481" y="218166"/>
                </a:lnTo>
                <a:lnTo>
                  <a:pt x="56180" y="247857"/>
                </a:lnTo>
                <a:lnTo>
                  <a:pt x="93829" y="267327"/>
                </a:lnTo>
                <a:lnTo>
                  <a:pt x="137160" y="274320"/>
                </a:lnTo>
                <a:lnTo>
                  <a:pt x="180490" y="267327"/>
                </a:lnTo>
                <a:lnTo>
                  <a:pt x="218139" y="247857"/>
                </a:lnTo>
                <a:lnTo>
                  <a:pt x="247838" y="218166"/>
                </a:lnTo>
                <a:lnTo>
                  <a:pt x="267321" y="180514"/>
                </a:lnTo>
                <a:lnTo>
                  <a:pt x="274319" y="137159"/>
                </a:lnTo>
                <a:lnTo>
                  <a:pt x="267321" y="93805"/>
                </a:lnTo>
                <a:lnTo>
                  <a:pt x="247838" y="56153"/>
                </a:lnTo>
                <a:lnTo>
                  <a:pt x="218139" y="26462"/>
                </a:lnTo>
                <a:lnTo>
                  <a:pt x="180490" y="6992"/>
                </a:lnTo>
                <a:lnTo>
                  <a:pt x="137160" y="0"/>
                </a:lnTo>
                <a:close/>
              </a:path>
            </a:pathLst>
          </a:custGeom>
          <a:solidFill>
            <a:srgbClr val="FD8537"/>
          </a:solidFill>
        </p:spPr>
        <p:txBody>
          <a:bodyPr wrap="square" lIns="0" tIns="0" rIns="0" bIns="0" rtlCol="0"/>
          <a:lstStyle/>
          <a:p>
            <a:endParaRPr>
              <a:solidFill>
                <a:prstClr val="black"/>
              </a:solidFill>
            </a:endParaRPr>
          </a:p>
        </p:txBody>
      </p:sp>
      <p:sp>
        <p:nvSpPr>
          <p:cNvPr id="36" name="bk object 36"/>
          <p:cNvSpPr/>
          <p:nvPr/>
        </p:nvSpPr>
        <p:spPr>
          <a:xfrm>
            <a:off x="1879092" y="4479925"/>
            <a:ext cx="365760" cy="365760"/>
          </a:xfrm>
          <a:custGeom>
            <a:avLst/>
            <a:gdLst/>
            <a:ahLst/>
            <a:cxnLst/>
            <a:rect l="l" t="t" r="r" b="b"/>
            <a:pathLst>
              <a:path w="365760" h="365760">
                <a:moveTo>
                  <a:pt x="182880" y="0"/>
                </a:moveTo>
                <a:lnTo>
                  <a:pt x="134231" y="6526"/>
                </a:lnTo>
                <a:lnTo>
                  <a:pt x="90536" y="24948"/>
                </a:lnTo>
                <a:lnTo>
                  <a:pt x="53530" y="53530"/>
                </a:lnTo>
                <a:lnTo>
                  <a:pt x="24948" y="90536"/>
                </a:lnTo>
                <a:lnTo>
                  <a:pt x="6526" y="134231"/>
                </a:lnTo>
                <a:lnTo>
                  <a:pt x="0" y="182880"/>
                </a:lnTo>
                <a:lnTo>
                  <a:pt x="6526" y="231483"/>
                </a:lnTo>
                <a:lnTo>
                  <a:pt x="24948" y="275166"/>
                </a:lnTo>
                <a:lnTo>
                  <a:pt x="53530" y="312181"/>
                </a:lnTo>
                <a:lnTo>
                  <a:pt x="90536" y="340783"/>
                </a:lnTo>
                <a:lnTo>
                  <a:pt x="134231" y="359224"/>
                </a:lnTo>
                <a:lnTo>
                  <a:pt x="182880" y="365760"/>
                </a:lnTo>
                <a:lnTo>
                  <a:pt x="231483" y="359224"/>
                </a:lnTo>
                <a:lnTo>
                  <a:pt x="275166" y="340783"/>
                </a:lnTo>
                <a:lnTo>
                  <a:pt x="312181" y="312181"/>
                </a:lnTo>
                <a:lnTo>
                  <a:pt x="340783" y="275166"/>
                </a:lnTo>
                <a:lnTo>
                  <a:pt x="359224" y="231483"/>
                </a:lnTo>
                <a:lnTo>
                  <a:pt x="365759" y="182880"/>
                </a:lnTo>
                <a:lnTo>
                  <a:pt x="359224" y="134231"/>
                </a:lnTo>
                <a:lnTo>
                  <a:pt x="340783" y="90536"/>
                </a:lnTo>
                <a:lnTo>
                  <a:pt x="312181" y="53530"/>
                </a:lnTo>
                <a:lnTo>
                  <a:pt x="275166" y="24948"/>
                </a:lnTo>
                <a:lnTo>
                  <a:pt x="231483" y="6526"/>
                </a:lnTo>
                <a:lnTo>
                  <a:pt x="182880" y="0"/>
                </a:lnTo>
                <a:close/>
              </a:path>
            </a:pathLst>
          </a:custGeom>
          <a:solidFill>
            <a:srgbClr val="FD8537"/>
          </a:solidFill>
        </p:spPr>
        <p:txBody>
          <a:bodyPr wrap="square" lIns="0" tIns="0" rIns="0" bIns="0" rtlCol="0"/>
          <a:lstStyle/>
          <a:p>
            <a:endParaRPr>
              <a:solidFill>
                <a:prstClr val="black"/>
              </a:solidFill>
            </a:endParaRPr>
          </a:p>
        </p:txBody>
      </p:sp>
      <p:sp>
        <p:nvSpPr>
          <p:cNvPr id="37" name="bk object 37"/>
          <p:cNvSpPr/>
          <p:nvPr/>
        </p:nvSpPr>
        <p:spPr>
          <a:xfrm>
            <a:off x="9109329" y="0"/>
            <a:ext cx="0" cy="6858000"/>
          </a:xfrm>
          <a:custGeom>
            <a:avLst/>
            <a:gdLst/>
            <a:ahLst/>
            <a:cxnLst/>
            <a:rect l="l" t="t" r="r" b="b"/>
            <a:pathLst>
              <a:path h="6858000">
                <a:moveTo>
                  <a:pt x="0" y="0"/>
                </a:moveTo>
                <a:lnTo>
                  <a:pt x="0" y="6857996"/>
                </a:lnTo>
              </a:path>
            </a:pathLst>
          </a:custGeom>
          <a:ln w="34290">
            <a:solidFill>
              <a:srgbClr val="FDC3AD"/>
            </a:solidFill>
          </a:ln>
        </p:spPr>
        <p:txBody>
          <a:bodyPr wrap="square" lIns="0" tIns="0" rIns="0" bIns="0" rtlCol="0"/>
          <a:lstStyle/>
          <a:p>
            <a:endParaRPr>
              <a:solidFill>
                <a:prstClr val="black"/>
              </a:solidFill>
            </a:endParaRPr>
          </a:p>
        </p:txBody>
      </p:sp>
      <p:sp>
        <p:nvSpPr>
          <p:cNvPr id="38" name="bk object 38"/>
          <p:cNvSpPr/>
          <p:nvPr/>
        </p:nvSpPr>
        <p:spPr>
          <a:xfrm>
            <a:off x="9075039" y="0"/>
            <a:ext cx="0" cy="6858000"/>
          </a:xfrm>
          <a:custGeom>
            <a:avLst/>
            <a:gdLst/>
            <a:ahLst/>
            <a:cxnLst/>
            <a:rect l="l" t="t" r="r" b="b"/>
            <a:pathLst>
              <a:path h="6858000">
                <a:moveTo>
                  <a:pt x="0" y="0"/>
                </a:moveTo>
                <a:lnTo>
                  <a:pt x="0" y="6857996"/>
                </a:lnTo>
              </a:path>
            </a:pathLst>
          </a:custGeom>
          <a:ln w="11429">
            <a:solidFill>
              <a:srgbClr val="FDC3AD"/>
            </a:solidFill>
          </a:ln>
        </p:spPr>
        <p:txBody>
          <a:bodyPr wrap="square" lIns="0" tIns="0" rIns="0" bIns="0" rtlCol="0"/>
          <a:lstStyle/>
          <a:p>
            <a:endParaRPr>
              <a:solidFill>
                <a:prstClr val="black"/>
              </a:solidFill>
            </a:endParaRPr>
          </a:p>
        </p:txBody>
      </p:sp>
      <p:sp>
        <p:nvSpPr>
          <p:cNvPr id="2" name="Holder 2"/>
          <p:cNvSpPr>
            <a:spLocks noGrp="1"/>
          </p:cNvSpPr>
          <p:nvPr>
            <p:ph type="title"/>
          </p:nvPr>
        </p:nvSpPr>
        <p:spPr/>
        <p:txBody>
          <a:bodyPr lIns="0" tIns="0" rIns="0" bIns="0"/>
          <a:lstStyle>
            <a:lvl1pPr>
              <a:defRPr sz="4300" b="0"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9719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1053104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1D8BD707-D9CF-40AE-B4C6-C98DA3205C09}" type="datetimeFigureOut">
              <a:rPr lang="en-US" smtClean="0">
                <a:solidFill>
                  <a:srgbClr val="1D3641"/>
                </a:solidFill>
              </a:rPr>
              <a:pPr/>
              <a:t>12/12/2018</a:t>
            </a:fld>
            <a:endParaRPr lang="en-US">
              <a:solidFill>
                <a:srgbClr val="1D3641"/>
              </a:solidFill>
            </a:endParaRPr>
          </a:p>
        </p:txBody>
      </p:sp>
      <p:sp>
        <p:nvSpPr>
          <p:cNvPr id="91" name="Footer Placeholder 90"/>
          <p:cNvSpPr>
            <a:spLocks noGrp="1"/>
          </p:cNvSpPr>
          <p:nvPr>
            <p:ph type="ftr" sz="quarter" idx="11"/>
          </p:nvPr>
        </p:nvSpPr>
        <p:spPr/>
        <p:txBody>
          <a:bodyPr/>
          <a:lstStyle/>
          <a:p>
            <a:endParaRPr lang="en-US">
              <a:solidFill>
                <a:srgbClr val="1D3641"/>
              </a:solidFill>
            </a:endParaRPr>
          </a:p>
        </p:txBody>
      </p:sp>
      <p:sp>
        <p:nvSpPr>
          <p:cNvPr id="92" name="Slide Number Placeholder 91"/>
          <p:cNvSpPr>
            <a:spLocks noGrp="1"/>
          </p:cNvSpPr>
          <p:nvPr>
            <p:ph type="sldNum" sz="quarter" idx="12"/>
          </p:nvPr>
        </p:nvSpPr>
        <p:spPr/>
        <p:txBody>
          <a:bodyPr/>
          <a:lstStyle/>
          <a:p>
            <a:fld id="{B6F15528-21DE-4FAA-801E-634DDDAF4B2B}" type="slidenum">
              <a:rPr lang="en-US" smtClean="0">
                <a:solidFill>
                  <a:srgbClr val="1D3641"/>
                </a:solidFill>
              </a:rPr>
              <a:pPr/>
              <a:t>‹#›</a:t>
            </a:fld>
            <a:endParaRPr lang="en-US">
              <a:solidFill>
                <a:srgbClr val="1D3641"/>
              </a:solidFill>
            </a:endParaRPr>
          </a:p>
        </p:txBody>
      </p:sp>
    </p:spTree>
    <p:extLst>
      <p:ext uri="{BB962C8B-B14F-4D97-AF65-F5344CB8AC3E}">
        <p14:creationId xmlns:p14="http://schemas.microsoft.com/office/powerpoint/2010/main" val="2075733558"/>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6095" y="1487424"/>
            <a:ext cx="9137904" cy="38404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17" name="bk object 17"/>
          <p:cNvSpPr/>
          <p:nvPr/>
        </p:nvSpPr>
        <p:spPr>
          <a:xfrm>
            <a:off x="6095" y="2115311"/>
            <a:ext cx="9137904" cy="59131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8" name="bk object 18"/>
          <p:cNvSpPr/>
          <p:nvPr/>
        </p:nvSpPr>
        <p:spPr>
          <a:xfrm>
            <a:off x="5126735" y="0"/>
            <a:ext cx="3998975" cy="1304544"/>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19" name="bk object 19"/>
          <p:cNvSpPr/>
          <p:nvPr/>
        </p:nvSpPr>
        <p:spPr>
          <a:xfrm>
            <a:off x="6095" y="2785872"/>
            <a:ext cx="9137904" cy="2298191"/>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
        <p:nvSpPr>
          <p:cNvPr id="20" name="bk object 20"/>
          <p:cNvSpPr/>
          <p:nvPr/>
        </p:nvSpPr>
        <p:spPr>
          <a:xfrm>
            <a:off x="6095" y="4546091"/>
            <a:ext cx="9135110" cy="0"/>
          </a:xfrm>
          <a:custGeom>
            <a:avLst/>
            <a:gdLst/>
            <a:ahLst/>
            <a:cxnLst/>
            <a:rect l="l" t="t" r="r" b="b"/>
            <a:pathLst>
              <a:path w="9135110">
                <a:moveTo>
                  <a:pt x="0" y="0"/>
                </a:moveTo>
                <a:lnTo>
                  <a:pt x="9134856" y="0"/>
                </a:lnTo>
              </a:path>
            </a:pathLst>
          </a:custGeom>
          <a:ln w="33527">
            <a:solidFill>
              <a:srgbClr val="4F54A8"/>
            </a:solidFill>
          </a:ln>
        </p:spPr>
        <p:txBody>
          <a:bodyPr wrap="square" lIns="0" tIns="0" rIns="0" bIns="0" rtlCol="0"/>
          <a:lstStyle/>
          <a:p>
            <a:endParaRPr>
              <a:solidFill>
                <a:prstClr val="black"/>
              </a:solidFill>
            </a:endParaRPr>
          </a:p>
        </p:txBody>
      </p:sp>
      <p:sp>
        <p:nvSpPr>
          <p:cNvPr id="21" name="bk object 21"/>
          <p:cNvSpPr/>
          <p:nvPr/>
        </p:nvSpPr>
        <p:spPr>
          <a:xfrm>
            <a:off x="1487424" y="4645152"/>
            <a:ext cx="866140" cy="375285"/>
          </a:xfrm>
          <a:custGeom>
            <a:avLst/>
            <a:gdLst/>
            <a:ahLst/>
            <a:cxnLst/>
            <a:rect l="l" t="t" r="r" b="b"/>
            <a:pathLst>
              <a:path w="866139" h="375285">
                <a:moveTo>
                  <a:pt x="0" y="0"/>
                </a:moveTo>
                <a:lnTo>
                  <a:pt x="865632" y="0"/>
                </a:lnTo>
                <a:lnTo>
                  <a:pt x="865632" y="374904"/>
                </a:lnTo>
                <a:lnTo>
                  <a:pt x="0" y="374904"/>
                </a:lnTo>
                <a:lnTo>
                  <a:pt x="0" y="0"/>
                </a:lnTo>
                <a:close/>
              </a:path>
            </a:pathLst>
          </a:custGeom>
          <a:solidFill>
            <a:srgbClr val="7B8CA5"/>
          </a:solidFill>
        </p:spPr>
        <p:txBody>
          <a:bodyPr wrap="square" lIns="0" tIns="0" rIns="0" bIns="0" rtlCol="0"/>
          <a:lstStyle/>
          <a:p>
            <a:endParaRPr>
              <a:solidFill>
                <a:prstClr val="black"/>
              </a:solidFill>
            </a:endParaRPr>
          </a:p>
        </p:txBody>
      </p:sp>
      <p:sp>
        <p:nvSpPr>
          <p:cNvPr id="2" name="Holder 2"/>
          <p:cNvSpPr>
            <a:spLocks noGrp="1"/>
          </p:cNvSpPr>
          <p:nvPr>
            <p:ph type="ctrTitle"/>
          </p:nvPr>
        </p:nvSpPr>
        <p:spPr>
          <a:xfrm>
            <a:off x="879043" y="2972308"/>
            <a:ext cx="7385913" cy="726439"/>
          </a:xfrm>
          <a:prstGeom prst="rect">
            <a:avLst/>
          </a:prstGeom>
        </p:spPr>
        <p:txBody>
          <a:bodyPr wrap="square" lIns="0" tIns="0" rIns="0" bIns="0">
            <a:spAutoFit/>
          </a:bodyPr>
          <a:lstStyle>
            <a:lvl1pPr>
              <a:defRPr sz="4600" b="0"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895756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82318233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995981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chemeClr val="bg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6226029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666204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37045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8" name="Footer Placeholder 7"/>
          <p:cNvSpPr>
            <a:spLocks noGrp="1"/>
          </p:cNvSpPr>
          <p:nvPr>
            <p:ph type="ftr" sz="quarter" idx="11"/>
          </p:nvPr>
        </p:nvSpPr>
        <p:spPr/>
        <p:txBody>
          <a:bodyPr/>
          <a:lstStyle/>
          <a:p>
            <a:endParaRPr lang="en-US">
              <a:solidFill>
                <a:srgbClr val="DFE6D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004393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4" name="Footer Placeholder 3"/>
          <p:cNvSpPr>
            <a:spLocks noGrp="1"/>
          </p:cNvSpPr>
          <p:nvPr>
            <p:ph type="ftr" sz="quarter" idx="11"/>
          </p:nvPr>
        </p:nvSpPr>
        <p:spPr/>
        <p:txBody>
          <a:bodyPr/>
          <a:lstStyle/>
          <a:p>
            <a:endParaRPr lang="en-US">
              <a:solidFill>
                <a:srgbClr val="DFE6D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3830089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3" name="Footer Placeholder 2"/>
          <p:cNvSpPr>
            <a:spLocks noGrp="1"/>
          </p:cNvSpPr>
          <p:nvPr>
            <p:ph type="ftr" sz="quarter" idx="11"/>
          </p:nvPr>
        </p:nvSpPr>
        <p:spPr/>
        <p:txBody>
          <a:bodyPr/>
          <a:lstStyle/>
          <a:p>
            <a:endParaRPr lang="en-US">
              <a:solidFill>
                <a:srgbClr val="DFE6D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Tree>
    <p:extLst>
      <p:ext uri="{BB962C8B-B14F-4D97-AF65-F5344CB8AC3E}">
        <p14:creationId xmlns:p14="http://schemas.microsoft.com/office/powerpoint/2010/main" val="813156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51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DFE6D0"/>
                </a:solidFill>
              </a:rPr>
              <a:pPr/>
              <a:t>12/12/2018</a:t>
            </a:fld>
            <a:endParaRPr lang="en-US">
              <a:solidFill>
                <a:srgbClr val="DFE6D0"/>
              </a:solidFill>
            </a:endParaRPr>
          </a:p>
        </p:txBody>
      </p:sp>
      <p:sp>
        <p:nvSpPr>
          <p:cNvPr id="6" name="Footer Placeholder 5"/>
          <p:cNvSpPr>
            <a:spLocks noGrp="1"/>
          </p:cNvSpPr>
          <p:nvPr>
            <p:ph type="ftr" sz="quarter" idx="11"/>
          </p:nvPr>
        </p:nvSpPr>
        <p:spPr/>
        <p:txBody>
          <a:bodyPr/>
          <a:lstStyle/>
          <a:p>
            <a:endParaRPr lang="en-US">
              <a:solidFill>
                <a:srgbClr val="DFE6D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FE6D0"/>
                </a:solidFill>
              </a:rPr>
              <a:pPr/>
              <a:t>‹#›</a:t>
            </a:fld>
            <a:endParaRPr lang="en-US">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983147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3.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2.jp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4.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rtl="0"/>
            <a:fld id="{1D8BD707-D9CF-40AE-B4C6-C98DA3205C09}" type="datetimeFigureOut">
              <a:rPr lang="en-US" smtClean="0">
                <a:solidFill>
                  <a:srgbClr val="DFE6D0"/>
                </a:solidFill>
              </a:rPr>
              <a:pPr rtl="0"/>
              <a:t>12/12/2018</a:t>
            </a:fld>
            <a:endParaRPr lang="en-US">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rtl="0"/>
            <a:endParaRPr lang="en-US">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rtl="0"/>
            <a:fld id="{B6F15528-21DE-4FAA-801E-634DDDAF4B2B}" type="slidenum">
              <a:rPr lang="en-US" smtClean="0">
                <a:solidFill>
                  <a:srgbClr val="DFE6D0"/>
                </a:solidFill>
              </a:rPr>
              <a:pPr rtl="0"/>
              <a:t>‹#›</a:t>
            </a:fld>
            <a:endParaRPr lang="en-US">
              <a:solidFill>
                <a:srgbClr val="DFE6D0"/>
              </a:solidFill>
            </a:endParaRPr>
          </a:p>
        </p:txBody>
      </p:sp>
    </p:spTree>
    <p:extLst>
      <p:ext uri="{BB962C8B-B14F-4D97-AF65-F5344CB8AC3E}">
        <p14:creationId xmlns:p14="http://schemas.microsoft.com/office/powerpoint/2010/main" val="53766890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1"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r" defTabSz="914400" rtl="1"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r" defTabSz="914400" rtl="1"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r" defTabSz="914400" rtl="1"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r" defTabSz="914400" rtl="1"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r" defTabSz="914400" rtl="1"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r" defTabSz="914400" rtl="1"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r" defTabSz="914400" rtl="1"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r" defTabSz="914400" rtl="1"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AU"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lgn="l" rtl="0" fontAlgn="base">
              <a:spcBef>
                <a:spcPct val="0"/>
              </a:spcBef>
              <a:spcAft>
                <a:spcPct val="0"/>
              </a:spcAft>
              <a:defRPr/>
            </a:pPr>
            <a:endParaRPr lang="en-AU">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rtl="0" fontAlgn="base">
              <a:spcBef>
                <a:spcPct val="0"/>
              </a:spcBef>
              <a:spcAft>
                <a:spcPct val="0"/>
              </a:spcAft>
              <a:defRPr/>
            </a:pPr>
            <a:endParaRPr lang="en-AU">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Arial" charset="0"/>
              </a:defRPr>
            </a:lvl1pPr>
          </a:lstStyle>
          <a:p>
            <a:pPr rtl="0" fontAlgn="base">
              <a:spcBef>
                <a:spcPct val="0"/>
              </a:spcBef>
              <a:spcAft>
                <a:spcPct val="0"/>
              </a:spcAft>
              <a:defRPr/>
            </a:pPr>
            <a:fld id="{3C4B419B-9801-4F59-B71F-AF3BFE2FF6EC}" type="slidenum">
              <a:rPr lang="en-AU">
                <a:solidFill>
                  <a:srgbClr val="000000"/>
                </a:solidFill>
              </a:rPr>
              <a:pPr rtl="0" fontAlgn="base">
                <a:spcBef>
                  <a:spcPct val="0"/>
                </a:spcBef>
                <a:spcAft>
                  <a:spcPct val="0"/>
                </a:spcAft>
                <a:defRPr/>
              </a:pPr>
              <a:t>‹#›</a:t>
            </a:fld>
            <a:endParaRPr lang="en-AU">
              <a:solidFill>
                <a:srgbClr val="000000"/>
              </a:solidFill>
            </a:endParaRPr>
          </a:p>
        </p:txBody>
      </p:sp>
    </p:spTree>
    <p:extLst>
      <p:ext uri="{BB962C8B-B14F-4D97-AF65-F5344CB8AC3E}">
        <p14:creationId xmlns:p14="http://schemas.microsoft.com/office/powerpoint/2010/main" val="2085190164"/>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763000" y="0"/>
            <a:ext cx="0" cy="6858000"/>
          </a:xfrm>
          <a:custGeom>
            <a:avLst/>
            <a:gdLst/>
            <a:ahLst/>
            <a:cxnLst/>
            <a:rect l="l" t="t" r="r" b="b"/>
            <a:pathLst>
              <a:path h="6858000">
                <a:moveTo>
                  <a:pt x="0" y="0"/>
                </a:moveTo>
                <a:lnTo>
                  <a:pt x="0" y="6857999"/>
                </a:lnTo>
              </a:path>
            </a:pathLst>
          </a:custGeom>
          <a:ln w="38100">
            <a:solidFill>
              <a:srgbClr val="FDC3AD"/>
            </a:solidFill>
          </a:ln>
        </p:spPr>
        <p:txBody>
          <a:bodyPr wrap="square" lIns="0" tIns="0" rIns="0" bIns="0" rtlCol="0"/>
          <a:lstStyle/>
          <a:p>
            <a:endParaRPr>
              <a:solidFill>
                <a:prstClr val="black"/>
              </a:solidFill>
            </a:endParaRPr>
          </a:p>
        </p:txBody>
      </p:sp>
      <p:sp>
        <p:nvSpPr>
          <p:cNvPr id="17" name="bk object 17"/>
          <p:cNvSpPr/>
          <p:nvPr/>
        </p:nvSpPr>
        <p:spPr>
          <a:xfrm>
            <a:off x="87630" y="0"/>
            <a:ext cx="0" cy="6858000"/>
          </a:xfrm>
          <a:custGeom>
            <a:avLst/>
            <a:gdLst/>
            <a:ahLst/>
            <a:cxnLst/>
            <a:rect l="l" t="t" r="r" b="b"/>
            <a:pathLst>
              <a:path h="6858000">
                <a:moveTo>
                  <a:pt x="0" y="0"/>
                </a:moveTo>
                <a:lnTo>
                  <a:pt x="0" y="6857996"/>
                </a:lnTo>
              </a:path>
            </a:pathLst>
          </a:custGeom>
          <a:ln w="34290">
            <a:solidFill>
              <a:srgbClr val="FDC3AD"/>
            </a:solidFill>
          </a:ln>
        </p:spPr>
        <p:txBody>
          <a:bodyPr wrap="square" lIns="0" tIns="0" rIns="0" bIns="0" rtlCol="0"/>
          <a:lstStyle/>
          <a:p>
            <a:endParaRPr>
              <a:solidFill>
                <a:prstClr val="black"/>
              </a:solidFill>
            </a:endParaRPr>
          </a:p>
        </p:txBody>
      </p:sp>
      <p:sp>
        <p:nvSpPr>
          <p:cNvPr id="18" name="bk object 18"/>
          <p:cNvSpPr/>
          <p:nvPr/>
        </p:nvSpPr>
        <p:spPr>
          <a:xfrm>
            <a:off x="53339" y="0"/>
            <a:ext cx="0" cy="6858000"/>
          </a:xfrm>
          <a:custGeom>
            <a:avLst/>
            <a:gdLst/>
            <a:ahLst/>
            <a:cxnLst/>
            <a:rect l="l" t="t" r="r" b="b"/>
            <a:pathLst>
              <a:path h="6858000">
                <a:moveTo>
                  <a:pt x="0" y="0"/>
                </a:moveTo>
                <a:lnTo>
                  <a:pt x="0" y="6857996"/>
                </a:lnTo>
              </a:path>
            </a:pathLst>
          </a:custGeom>
          <a:ln w="11430">
            <a:solidFill>
              <a:srgbClr val="FDC3AD"/>
            </a:solidFill>
          </a:ln>
        </p:spPr>
        <p:txBody>
          <a:bodyPr wrap="square" lIns="0" tIns="0" rIns="0" bIns="0" rtlCol="0"/>
          <a:lstStyle/>
          <a:p>
            <a:endParaRPr>
              <a:solidFill>
                <a:prstClr val="black"/>
              </a:solidFill>
            </a:endParaRPr>
          </a:p>
        </p:txBody>
      </p:sp>
      <p:sp>
        <p:nvSpPr>
          <p:cNvPr id="19" name="bk object 19"/>
          <p:cNvSpPr/>
          <p:nvPr/>
        </p:nvSpPr>
        <p:spPr>
          <a:xfrm>
            <a:off x="8839200" y="0"/>
            <a:ext cx="304800" cy="6858000"/>
          </a:xfrm>
          <a:custGeom>
            <a:avLst/>
            <a:gdLst/>
            <a:ahLst/>
            <a:cxnLst/>
            <a:rect l="l" t="t" r="r" b="b"/>
            <a:pathLst>
              <a:path w="304800" h="6858000">
                <a:moveTo>
                  <a:pt x="0" y="6858000"/>
                </a:moveTo>
                <a:lnTo>
                  <a:pt x="304800" y="6858000"/>
                </a:lnTo>
                <a:lnTo>
                  <a:pt x="304800" y="0"/>
                </a:lnTo>
                <a:lnTo>
                  <a:pt x="0" y="0"/>
                </a:lnTo>
                <a:lnTo>
                  <a:pt x="0" y="6858000"/>
                </a:lnTo>
                <a:close/>
              </a:path>
            </a:pathLst>
          </a:custGeom>
          <a:solidFill>
            <a:srgbClr val="FDC3AD">
              <a:alpha val="87057"/>
            </a:srgbClr>
          </a:solidFill>
        </p:spPr>
        <p:txBody>
          <a:bodyPr wrap="square" lIns="0" tIns="0" rIns="0" bIns="0" rtlCol="0"/>
          <a:lstStyle/>
          <a:p>
            <a:endParaRPr>
              <a:solidFill>
                <a:prstClr val="black"/>
              </a:solidFill>
            </a:endParaRPr>
          </a:p>
        </p:txBody>
      </p:sp>
      <p:sp>
        <p:nvSpPr>
          <p:cNvPr id="20" name="bk object 20"/>
          <p:cNvSpPr/>
          <p:nvPr/>
        </p:nvSpPr>
        <p:spPr>
          <a:xfrm>
            <a:off x="8915400" y="0"/>
            <a:ext cx="0" cy="6858000"/>
          </a:xfrm>
          <a:custGeom>
            <a:avLst/>
            <a:gdLst/>
            <a:ahLst/>
            <a:cxnLst/>
            <a:rect l="l" t="t" r="r" b="b"/>
            <a:pathLst>
              <a:path h="6858000">
                <a:moveTo>
                  <a:pt x="0" y="0"/>
                </a:moveTo>
                <a:lnTo>
                  <a:pt x="0" y="6857999"/>
                </a:lnTo>
              </a:path>
            </a:pathLst>
          </a:custGeom>
          <a:ln w="12700">
            <a:solidFill>
              <a:srgbClr val="FD8537"/>
            </a:solidFill>
          </a:ln>
        </p:spPr>
        <p:txBody>
          <a:bodyPr wrap="square" lIns="0" tIns="0" rIns="0" bIns="0" rtlCol="0"/>
          <a:lstStyle/>
          <a:p>
            <a:endParaRPr>
              <a:solidFill>
                <a:prstClr val="black"/>
              </a:solidFill>
            </a:endParaRPr>
          </a:p>
        </p:txBody>
      </p:sp>
      <p:sp>
        <p:nvSpPr>
          <p:cNvPr id="21" name="bk object 21"/>
          <p:cNvSpPr/>
          <p:nvPr/>
        </p:nvSpPr>
        <p:spPr>
          <a:xfrm>
            <a:off x="8156447" y="5715000"/>
            <a:ext cx="548640" cy="548640"/>
          </a:xfrm>
          <a:custGeom>
            <a:avLst/>
            <a:gdLst/>
            <a:ahLst/>
            <a:cxnLst/>
            <a:rect l="l" t="t" r="r" b="b"/>
            <a:pathLst>
              <a:path w="548640" h="548639">
                <a:moveTo>
                  <a:pt x="274320" y="0"/>
                </a:moveTo>
                <a:lnTo>
                  <a:pt x="225008" y="4419"/>
                </a:lnTo>
                <a:lnTo>
                  <a:pt x="178597" y="17162"/>
                </a:lnTo>
                <a:lnTo>
                  <a:pt x="135861" y="37453"/>
                </a:lnTo>
                <a:lnTo>
                  <a:pt x="97575" y="64518"/>
                </a:lnTo>
                <a:lnTo>
                  <a:pt x="64513" y="97580"/>
                </a:lnTo>
                <a:lnTo>
                  <a:pt x="37450" y="135867"/>
                </a:lnTo>
                <a:lnTo>
                  <a:pt x="17161" y="178602"/>
                </a:lnTo>
                <a:lnTo>
                  <a:pt x="4419" y="225011"/>
                </a:lnTo>
                <a:lnTo>
                  <a:pt x="0" y="274319"/>
                </a:lnTo>
                <a:lnTo>
                  <a:pt x="4419" y="323628"/>
                </a:lnTo>
                <a:lnTo>
                  <a:pt x="17161" y="370037"/>
                </a:lnTo>
                <a:lnTo>
                  <a:pt x="37450" y="412772"/>
                </a:lnTo>
                <a:lnTo>
                  <a:pt x="64513" y="451059"/>
                </a:lnTo>
                <a:lnTo>
                  <a:pt x="97575" y="484121"/>
                </a:lnTo>
                <a:lnTo>
                  <a:pt x="135861" y="511186"/>
                </a:lnTo>
                <a:lnTo>
                  <a:pt x="178597" y="531477"/>
                </a:lnTo>
                <a:lnTo>
                  <a:pt x="225008" y="544220"/>
                </a:lnTo>
                <a:lnTo>
                  <a:pt x="274320" y="548640"/>
                </a:lnTo>
                <a:lnTo>
                  <a:pt x="323631" y="544220"/>
                </a:lnTo>
                <a:lnTo>
                  <a:pt x="370042" y="531477"/>
                </a:lnTo>
                <a:lnTo>
                  <a:pt x="412778" y="511186"/>
                </a:lnTo>
                <a:lnTo>
                  <a:pt x="451064" y="484121"/>
                </a:lnTo>
                <a:lnTo>
                  <a:pt x="484126" y="451059"/>
                </a:lnTo>
                <a:lnTo>
                  <a:pt x="511189" y="412772"/>
                </a:lnTo>
                <a:lnTo>
                  <a:pt x="531478" y="370037"/>
                </a:lnTo>
                <a:lnTo>
                  <a:pt x="544220" y="323628"/>
                </a:lnTo>
                <a:lnTo>
                  <a:pt x="548640" y="274319"/>
                </a:lnTo>
                <a:lnTo>
                  <a:pt x="544220" y="225011"/>
                </a:lnTo>
                <a:lnTo>
                  <a:pt x="531478" y="178602"/>
                </a:lnTo>
                <a:lnTo>
                  <a:pt x="511189" y="135867"/>
                </a:lnTo>
                <a:lnTo>
                  <a:pt x="484126" y="97580"/>
                </a:lnTo>
                <a:lnTo>
                  <a:pt x="451064" y="64518"/>
                </a:lnTo>
                <a:lnTo>
                  <a:pt x="412778" y="37453"/>
                </a:lnTo>
                <a:lnTo>
                  <a:pt x="370042" y="17162"/>
                </a:lnTo>
                <a:lnTo>
                  <a:pt x="323631" y="4419"/>
                </a:lnTo>
                <a:lnTo>
                  <a:pt x="274320" y="0"/>
                </a:lnTo>
                <a:close/>
              </a:path>
            </a:pathLst>
          </a:custGeom>
          <a:solidFill>
            <a:srgbClr val="FD8537"/>
          </a:solid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631061" y="548081"/>
            <a:ext cx="5881877" cy="848994"/>
          </a:xfrm>
          <a:prstGeom prst="rect">
            <a:avLst/>
          </a:prstGeom>
        </p:spPr>
        <p:txBody>
          <a:bodyPr wrap="square" lIns="0" tIns="0" rIns="0" bIns="0">
            <a:spAutoFit/>
          </a:bodyPr>
          <a:lstStyle>
            <a:lvl1pPr>
              <a:defRPr sz="4300" b="0" i="0">
                <a:solidFill>
                  <a:schemeClr val="tx1"/>
                </a:solidFill>
                <a:latin typeface="Arial"/>
                <a:cs typeface="Arial"/>
              </a:defRPr>
            </a:lvl1pPr>
          </a:lstStyle>
          <a:p>
            <a:endParaRPr/>
          </a:p>
        </p:txBody>
      </p:sp>
      <p:sp>
        <p:nvSpPr>
          <p:cNvPr id="3" name="Holder 3"/>
          <p:cNvSpPr>
            <a:spLocks noGrp="1"/>
          </p:cNvSpPr>
          <p:nvPr>
            <p:ph type="body" idx="1"/>
          </p:nvPr>
        </p:nvSpPr>
        <p:spPr>
          <a:xfrm>
            <a:off x="810259" y="2433954"/>
            <a:ext cx="7037705" cy="2586354"/>
          </a:xfrm>
          <a:prstGeom prst="rect">
            <a:avLst/>
          </a:prstGeom>
        </p:spPr>
        <p:txBody>
          <a:bodyPr wrap="square" lIns="0" tIns="0" rIns="0" bIns="0">
            <a:spAutoFit/>
          </a:bodyPr>
          <a:lstStyle>
            <a:lvl1pPr>
              <a:defRPr sz="2400" b="0" i="0">
                <a:solidFill>
                  <a:schemeClr val="tx1"/>
                </a:solidFill>
                <a:latin typeface="Arial"/>
                <a:cs typeface="Arial"/>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56619509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8"/>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527710" y="627126"/>
            <a:ext cx="8088579" cy="513715"/>
          </a:xfrm>
          <a:prstGeom prst="rect">
            <a:avLst/>
          </a:prstGeom>
        </p:spPr>
        <p:txBody>
          <a:bodyPr wrap="square" lIns="0" tIns="0" rIns="0" bIns="0">
            <a:spAutoFit/>
          </a:bodyPr>
          <a:lstStyle>
            <a:lvl1pPr>
              <a:defRPr sz="3200" b="0" i="0">
                <a:solidFill>
                  <a:schemeClr val="bg1"/>
                </a:solidFill>
                <a:latin typeface="Calibri"/>
                <a:cs typeface="Calibri"/>
              </a:defRPr>
            </a:lvl1pPr>
          </a:lstStyle>
          <a:p>
            <a:endParaRPr/>
          </a:p>
        </p:txBody>
      </p:sp>
      <p:sp>
        <p:nvSpPr>
          <p:cNvPr id="3" name="Holder 3"/>
          <p:cNvSpPr>
            <a:spLocks noGrp="1"/>
          </p:cNvSpPr>
          <p:nvPr>
            <p:ph type="body" idx="1"/>
          </p:nvPr>
        </p:nvSpPr>
        <p:spPr>
          <a:xfrm>
            <a:off x="466090" y="2196211"/>
            <a:ext cx="8211819" cy="319659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12/12/2018</a:t>
            </a:fld>
            <a:endParaRPr lang="en-US">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375003437"/>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005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idx="4294967295"/>
          </p:nvPr>
        </p:nvSpPr>
        <p:spPr>
          <a:xfrm>
            <a:off x="0" y="4365625"/>
            <a:ext cx="8305800" cy="1143000"/>
          </a:xfrm>
        </p:spPr>
        <p:txBody>
          <a:bodyPr>
            <a:noAutofit/>
          </a:bodyPr>
          <a:lstStyle/>
          <a:p>
            <a:pPr algn="ctr"/>
            <a:r>
              <a:rPr lang="en-US" dirty="0">
                <a:solidFill>
                  <a:srgbClr val="FFC000"/>
                </a:solidFill>
                <a:latin typeface="Bernard MT Condensed" pitchFamily="18" charset="0"/>
              </a:rPr>
              <a:t>By</a:t>
            </a:r>
            <a:r>
              <a:rPr lang="en-US" dirty="0" smtClean="0">
                <a:solidFill>
                  <a:srgbClr val="FFC000"/>
                </a:solidFill>
                <a:latin typeface="Bernard MT Condensed" pitchFamily="18" charset="0"/>
              </a:rPr>
              <a:t/>
            </a:r>
            <a:br>
              <a:rPr lang="en-US" dirty="0" smtClean="0">
                <a:solidFill>
                  <a:srgbClr val="FFC000"/>
                </a:solidFill>
                <a:latin typeface="Bernard MT Condensed" pitchFamily="18" charset="0"/>
              </a:rPr>
            </a:br>
            <a:r>
              <a:rPr lang="en-US" dirty="0" err="1" smtClean="0">
                <a:solidFill>
                  <a:srgbClr val="FFC000"/>
                </a:solidFill>
                <a:latin typeface="Bernard MT Condensed" pitchFamily="18" charset="0"/>
              </a:rPr>
              <a:t>Dr</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Heba</a:t>
            </a:r>
            <a:r>
              <a:rPr lang="en-US" dirty="0" smtClean="0">
                <a:solidFill>
                  <a:srgbClr val="FFC000"/>
                </a:solidFill>
                <a:latin typeface="Bernard MT Condensed" pitchFamily="18" charset="0"/>
              </a:rPr>
              <a:t> </a:t>
            </a:r>
            <a:r>
              <a:rPr lang="en-US" dirty="0" err="1" smtClean="0">
                <a:solidFill>
                  <a:srgbClr val="FFC000"/>
                </a:solidFill>
                <a:latin typeface="Bernard MT Condensed" pitchFamily="18" charset="0"/>
              </a:rPr>
              <a:t>M.Abd</a:t>
            </a:r>
            <a:r>
              <a:rPr lang="en-US" dirty="0" smtClean="0">
                <a:solidFill>
                  <a:srgbClr val="FFC000"/>
                </a:solidFill>
                <a:latin typeface="Bernard MT Condensed" pitchFamily="18" charset="0"/>
              </a:rPr>
              <a:t> El </a:t>
            </a:r>
            <a:r>
              <a:rPr lang="en-US" dirty="0" err="1" smtClean="0">
                <a:solidFill>
                  <a:srgbClr val="FFC000"/>
                </a:solidFill>
                <a:latin typeface="Bernard MT Condensed" pitchFamily="18" charset="0"/>
              </a:rPr>
              <a:t>kareem</a:t>
            </a:r>
            <a:endParaRPr lang="ar-EG" dirty="0">
              <a:solidFill>
                <a:srgbClr val="FFC000"/>
              </a:solidFill>
              <a:latin typeface="Bernard MT Condensed" pitchFamily="18" charset="0"/>
            </a:endParaRPr>
          </a:p>
        </p:txBody>
      </p:sp>
    </p:spTree>
    <p:extLst>
      <p:ext uri="{BB962C8B-B14F-4D97-AF65-F5344CB8AC3E}">
        <p14:creationId xmlns:p14="http://schemas.microsoft.com/office/powerpoint/2010/main" val="1523393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idx="4294967295"/>
          </p:nvPr>
        </p:nvSpPr>
        <p:spPr>
          <a:xfrm>
            <a:off x="0" y="-107950"/>
            <a:ext cx="4484688" cy="869950"/>
          </a:xfrm>
        </p:spPr>
        <p:txBody>
          <a:bodyPr/>
          <a:lstStyle/>
          <a:p>
            <a:pPr eaLnBrk="1" hangingPunct="1">
              <a:defRPr/>
            </a:pPr>
            <a:r>
              <a:rPr kumimoji="1" lang="en-US" altLang="zh-CN" sz="2800" b="1" dirty="0" smtClean="0">
                <a:solidFill>
                  <a:srgbClr val="FF0000"/>
                </a:solidFill>
                <a:latin typeface="+mn-lt"/>
                <a:ea typeface="华文行楷"/>
                <a:cs typeface="华文行楷"/>
              </a:rPr>
              <a:t>Oxygen-binding proteins</a:t>
            </a:r>
          </a:p>
        </p:txBody>
      </p:sp>
      <p:sp>
        <p:nvSpPr>
          <p:cNvPr id="17411" name="Rectangle 3"/>
          <p:cNvSpPr>
            <a:spLocks noGrp="1" noChangeArrowheads="1"/>
          </p:cNvSpPr>
          <p:nvPr>
            <p:ph type="body" idx="4294967295"/>
          </p:nvPr>
        </p:nvSpPr>
        <p:spPr>
          <a:xfrm>
            <a:off x="0" y="914400"/>
            <a:ext cx="8763000" cy="990600"/>
          </a:xfrm>
        </p:spPr>
        <p:txBody>
          <a:bodyPr/>
          <a:lstStyle/>
          <a:p>
            <a:pPr algn="just" rtl="0" eaLnBrk="1" hangingPunct="1"/>
            <a:r>
              <a:rPr lang="en-US" altLang="zh-CN" sz="2000" b="1" dirty="0" smtClean="0">
                <a:ea typeface="SimSun" pitchFamily="2" charset="-122"/>
              </a:rPr>
              <a:t>Myoglobin and Hemoglobin are the two oxygen-binding proteins present in large multicellular organisms.</a:t>
            </a:r>
          </a:p>
        </p:txBody>
      </p:sp>
      <p:pic>
        <p:nvPicPr>
          <p:cNvPr id="174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905001"/>
            <a:ext cx="3407296" cy="202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Rectangle 4"/>
          <p:cNvSpPr>
            <a:spLocks noChangeArrowheads="1"/>
          </p:cNvSpPr>
          <p:nvPr/>
        </p:nvSpPr>
        <p:spPr bwMode="auto">
          <a:xfrm>
            <a:off x="304800" y="2514600"/>
            <a:ext cx="4572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altLang="zh-CN" sz="2000" b="1" dirty="0">
                <a:solidFill>
                  <a:prstClr val="white"/>
                </a:solidFill>
                <a:ea typeface="SimSun" pitchFamily="2" charset="-122"/>
              </a:rPr>
              <a:t>Myoglobin stores the oxygen in the muscles.</a:t>
            </a:r>
          </a:p>
          <a:p>
            <a:pPr algn="just" rtl="0" fontAlgn="base">
              <a:spcBef>
                <a:spcPct val="0"/>
              </a:spcBef>
              <a:spcAft>
                <a:spcPct val="0"/>
              </a:spcAft>
            </a:pPr>
            <a:endParaRPr lang="en-US" altLang="zh-CN" sz="2000" b="1" dirty="0">
              <a:solidFill>
                <a:srgbClr val="000000"/>
              </a:solidFill>
              <a:ea typeface="SimSun" pitchFamily="2" charset="-122"/>
            </a:endParaRPr>
          </a:p>
          <a:p>
            <a:pPr algn="just" rtl="0" fontAlgn="base">
              <a:spcBef>
                <a:spcPct val="0"/>
              </a:spcBef>
              <a:spcAft>
                <a:spcPct val="0"/>
              </a:spcAft>
            </a:pPr>
            <a:endParaRPr lang="en-US" altLang="zh-CN" sz="2000" b="1" dirty="0">
              <a:solidFill>
                <a:srgbClr val="000000"/>
              </a:solidFill>
              <a:ea typeface="SimSun" pitchFamily="2" charset="-122"/>
            </a:endParaRPr>
          </a:p>
          <a:p>
            <a:pPr algn="just" rtl="0" fontAlgn="base">
              <a:spcBef>
                <a:spcPct val="0"/>
              </a:spcBef>
              <a:spcAft>
                <a:spcPct val="0"/>
              </a:spcAft>
            </a:pPr>
            <a:r>
              <a:rPr lang="en-US" altLang="zh-CN" sz="2000" b="1" dirty="0">
                <a:solidFill>
                  <a:prstClr val="white"/>
                </a:solidFill>
                <a:ea typeface="SimSun" pitchFamily="2" charset="-122"/>
              </a:rPr>
              <a:t>Hemoglobin transports oxygen in the blood and is located in the red blood cells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104" y="4149080"/>
            <a:ext cx="3407296" cy="24596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6481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251520" y="93662"/>
            <a:ext cx="3886200" cy="523875"/>
          </a:xfrm>
          <a:noFill/>
        </p:spPr>
        <p:txBody>
          <a:bodyPr>
            <a:spAutoFit/>
          </a:bodyPr>
          <a:lstStyle/>
          <a:p>
            <a:pPr eaLnBrk="1" hangingPunct="1"/>
            <a:r>
              <a:rPr lang="en-AU" sz="2800" b="1" dirty="0" smtClean="0">
                <a:solidFill>
                  <a:srgbClr val="FF0000"/>
                </a:solidFill>
              </a:rPr>
              <a:t>Myoglobin (Mb)</a:t>
            </a:r>
          </a:p>
        </p:txBody>
      </p:sp>
      <p:sp>
        <p:nvSpPr>
          <p:cNvPr id="18435" name="Rectangle 3"/>
          <p:cNvSpPr>
            <a:spLocks noGrp="1" noChangeArrowheads="1"/>
          </p:cNvSpPr>
          <p:nvPr>
            <p:ph type="body" idx="4294967295"/>
          </p:nvPr>
        </p:nvSpPr>
        <p:spPr>
          <a:xfrm>
            <a:off x="38100" y="4437112"/>
            <a:ext cx="8839200" cy="1600200"/>
          </a:xfrm>
        </p:spPr>
        <p:txBody>
          <a:bodyPr/>
          <a:lstStyle/>
          <a:p>
            <a:pPr algn="just" eaLnBrk="1" hangingPunct="1">
              <a:lnSpc>
                <a:spcPct val="90000"/>
              </a:lnSpc>
              <a:buFontTx/>
              <a:buNone/>
            </a:pPr>
            <a:r>
              <a:rPr lang="en-AU" altLang="ja-JP" sz="2000" b="1" dirty="0" smtClean="0">
                <a:ea typeface="MS PGothic" pitchFamily="34" charset="-128"/>
              </a:rPr>
              <a:t> </a:t>
            </a:r>
            <a:endParaRPr lang="en-AU" sz="2000" b="1" dirty="0" smtClean="0"/>
          </a:p>
          <a:p>
            <a:pPr algn="just" eaLnBrk="1" hangingPunct="1"/>
            <a:r>
              <a:rPr lang="en-AU" sz="2400" b="1" dirty="0" smtClean="0">
                <a:solidFill>
                  <a:srgbClr val="FF0000"/>
                </a:solidFill>
              </a:rPr>
              <a:t>  functions for Mb: </a:t>
            </a:r>
            <a:r>
              <a:rPr lang="en-AU" sz="2000" b="1" dirty="0" smtClean="0"/>
              <a:t>1- it holds the </a:t>
            </a:r>
            <a:r>
              <a:rPr lang="en-AU" sz="2000" b="1" dirty="0" err="1" smtClean="0"/>
              <a:t>heme</a:t>
            </a:r>
            <a:r>
              <a:rPr lang="en-AU" sz="2000" b="1" dirty="0" smtClean="0"/>
              <a:t> group, 2- it protects the </a:t>
            </a:r>
            <a:r>
              <a:rPr lang="en-AU" sz="2000" b="1" dirty="0" err="1" smtClean="0"/>
              <a:t>heme</a:t>
            </a:r>
            <a:r>
              <a:rPr lang="en-AU" sz="2000" b="1" dirty="0" smtClean="0"/>
              <a:t> iron atom from oxidation, and 3- it provides a pocket into which the O</a:t>
            </a:r>
            <a:r>
              <a:rPr lang="en-AU" sz="2000" b="1" baseline="-25000" dirty="0" smtClean="0"/>
              <a:t>2</a:t>
            </a:r>
            <a:r>
              <a:rPr lang="en-AU" sz="2000" b="1" dirty="0" smtClean="0"/>
              <a:t> can fit.</a:t>
            </a:r>
          </a:p>
        </p:txBody>
      </p:sp>
      <p:sp>
        <p:nvSpPr>
          <p:cNvPr id="4" name="Rectangle 5"/>
          <p:cNvSpPr>
            <a:spLocks noChangeArrowheads="1"/>
          </p:cNvSpPr>
          <p:nvPr/>
        </p:nvSpPr>
        <p:spPr bwMode="auto">
          <a:xfrm>
            <a:off x="152400" y="355600"/>
            <a:ext cx="8839200" cy="1938338"/>
          </a:xfrm>
          <a:prstGeom prst="rect">
            <a:avLst/>
          </a:prstGeom>
          <a:noFill/>
          <a:ln w="9525">
            <a:noFill/>
            <a:miter lim="800000"/>
            <a:headEnd/>
            <a:tailEnd/>
          </a:ln>
          <a:effectLst/>
        </p:spPr>
        <p:txBody>
          <a:bodyPr>
            <a:spAutoFit/>
          </a:bodyPr>
          <a:lstStyle/>
          <a:p>
            <a:pPr marL="374650" indent="-374650" algn="just" rtl="0" fontAlgn="base">
              <a:spcBef>
                <a:spcPct val="0"/>
              </a:spcBef>
              <a:spcAft>
                <a:spcPct val="0"/>
              </a:spcAft>
              <a:defRPr/>
            </a:pPr>
            <a:endParaRPr lang="en-US" altLang="zh-CN" sz="2000" b="1" dirty="0">
              <a:solidFill>
                <a:srgbClr val="000000"/>
              </a:solidFill>
            </a:endParaRPr>
          </a:p>
          <a:p>
            <a:pPr marL="374650" indent="-374650" algn="just" rtl="0" fontAlgn="base">
              <a:spcBef>
                <a:spcPct val="0"/>
              </a:spcBef>
              <a:spcAft>
                <a:spcPct val="0"/>
              </a:spcAft>
              <a:defRPr/>
            </a:pPr>
            <a:r>
              <a:rPr lang="en-US" altLang="zh-CN" sz="2000" b="1" dirty="0">
                <a:solidFill>
                  <a:prstClr val="white"/>
                </a:solidFill>
              </a:rPr>
              <a:t>75% of structure is </a:t>
            </a:r>
            <a:r>
              <a:rPr lang="en-US" altLang="zh-CN" sz="2000" b="1" dirty="0">
                <a:solidFill>
                  <a:prstClr val="white"/>
                </a:solidFill>
                <a:sym typeface="Symbol" pitchFamily="18" charset="2"/>
              </a:rPr>
              <a:t>-</a:t>
            </a:r>
            <a:r>
              <a:rPr lang="en-US" altLang="zh-CN" sz="2000" b="1" dirty="0">
                <a:solidFill>
                  <a:prstClr val="white"/>
                </a:solidFill>
              </a:rPr>
              <a:t>helix in 8 regions</a:t>
            </a:r>
            <a:r>
              <a:rPr lang="en-AU" sz="2000" b="1" kern="0" dirty="0">
                <a:solidFill>
                  <a:prstClr val="white"/>
                </a:solidFill>
              </a:rPr>
              <a:t>, these are termed helices A, B, C, D, E, F, G, and H.</a:t>
            </a:r>
            <a:endParaRPr lang="en-US" altLang="zh-CN" sz="2000" b="1" dirty="0">
              <a:solidFill>
                <a:prstClr val="white"/>
              </a:solidFill>
            </a:endParaRPr>
          </a:p>
          <a:p>
            <a:pPr marL="374650" indent="-374650" algn="just" rtl="0" fontAlgn="base">
              <a:spcBef>
                <a:spcPct val="0"/>
              </a:spcBef>
              <a:spcAft>
                <a:spcPct val="0"/>
              </a:spcAft>
              <a:defRPr/>
            </a:pPr>
            <a:r>
              <a:rPr lang="en-AU" sz="2000" b="1" kern="0" dirty="0">
                <a:solidFill>
                  <a:prstClr val="white"/>
                </a:solidFill>
              </a:rPr>
              <a:t>- Myoglobin consists of </a:t>
            </a:r>
            <a:r>
              <a:rPr lang="en-AU" sz="2000" b="1" kern="0" dirty="0">
                <a:solidFill>
                  <a:srgbClr val="FFFF00"/>
                </a:solidFill>
              </a:rPr>
              <a:t>a single polypeptide chain of 153 amino acids attached to a single </a:t>
            </a:r>
            <a:r>
              <a:rPr lang="en-AU" sz="2000" b="1" kern="0" dirty="0" err="1">
                <a:solidFill>
                  <a:srgbClr val="FFFF00"/>
                </a:solidFill>
              </a:rPr>
              <a:t>heme</a:t>
            </a:r>
            <a:r>
              <a:rPr lang="en-AU" sz="2000" b="1" kern="0" dirty="0">
                <a:solidFill>
                  <a:srgbClr val="FFFF00"/>
                </a:solidFill>
              </a:rPr>
              <a:t> group</a:t>
            </a:r>
            <a:endParaRPr lang="en-US" altLang="zh-CN" sz="2000" b="1" dirty="0">
              <a:solidFill>
                <a:srgbClr val="FFFF00"/>
              </a:solidFill>
            </a:endParaRPr>
          </a:p>
          <a:p>
            <a:pPr marL="374650" indent="-374650" algn="just" rtl="0" fontAlgn="base">
              <a:spcBef>
                <a:spcPct val="0"/>
              </a:spcBef>
              <a:spcAft>
                <a:spcPct val="0"/>
              </a:spcAft>
              <a:defRPr/>
            </a:pPr>
            <a:r>
              <a:rPr lang="en-US" altLang="zh-CN" sz="2000" b="1" dirty="0">
                <a:solidFill>
                  <a:prstClr val="white"/>
                </a:solidFill>
              </a:rPr>
              <a:t> </a:t>
            </a:r>
            <a:endParaRPr lang="en-US" altLang="zh-CN" sz="2000" b="1" dirty="0">
              <a:solidFill>
                <a:prstClr val="white"/>
              </a:solidFill>
            </a:endParaRPr>
          </a:p>
        </p:txBody>
      </p:sp>
      <p:sp>
        <p:nvSpPr>
          <p:cNvPr id="6" name="Rectangle 3"/>
          <p:cNvSpPr txBox="1">
            <a:spLocks noChangeArrowheads="1"/>
          </p:cNvSpPr>
          <p:nvPr/>
        </p:nvSpPr>
        <p:spPr bwMode="auto">
          <a:xfrm>
            <a:off x="76200" y="2429376"/>
            <a:ext cx="8763000" cy="2667000"/>
          </a:xfrm>
          <a:prstGeom prst="rect">
            <a:avLst/>
          </a:prstGeom>
          <a:noFill/>
          <a:ln w="9525">
            <a:noFill/>
            <a:miter lim="800000"/>
            <a:headEnd/>
            <a:tailEnd/>
          </a:ln>
        </p:spPr>
        <p:txBody>
          <a:bodyPr/>
          <a:lstStyle/>
          <a:p>
            <a:pPr marL="342900" indent="-342900" algn="just" rtl="0" fontAlgn="base">
              <a:lnSpc>
                <a:spcPct val="80000"/>
              </a:lnSpc>
              <a:spcBef>
                <a:spcPct val="20000"/>
              </a:spcBef>
              <a:spcAft>
                <a:spcPct val="0"/>
              </a:spcAft>
              <a:defRPr/>
            </a:pPr>
            <a:r>
              <a:rPr lang="en-AU" sz="2000" b="1" kern="0" dirty="0">
                <a:solidFill>
                  <a:srgbClr val="000000"/>
                </a:solidFill>
              </a:rPr>
              <a:t> </a:t>
            </a:r>
          </a:p>
          <a:p>
            <a:pPr marL="342900" indent="-342900" algn="just" rtl="0" fontAlgn="base">
              <a:lnSpc>
                <a:spcPct val="80000"/>
              </a:lnSpc>
              <a:spcBef>
                <a:spcPct val="20000"/>
              </a:spcBef>
              <a:spcAft>
                <a:spcPct val="0"/>
              </a:spcAft>
              <a:buFontTx/>
              <a:buChar char="-"/>
              <a:defRPr/>
            </a:pPr>
            <a:r>
              <a:rPr lang="en-AU" sz="2000" b="1" kern="0" dirty="0">
                <a:solidFill>
                  <a:prstClr val="white"/>
                </a:solidFill>
              </a:rPr>
              <a:t>Mb </a:t>
            </a:r>
            <a:r>
              <a:rPr lang="en-AU" sz="2000" b="1" kern="0" dirty="0">
                <a:solidFill>
                  <a:srgbClr val="FFFF00"/>
                </a:solidFill>
              </a:rPr>
              <a:t>Stores and </a:t>
            </a:r>
            <a:r>
              <a:rPr lang="en-AU" altLang="ja-JP" sz="2000" b="1" kern="0" dirty="0">
                <a:solidFill>
                  <a:srgbClr val="FFFF00"/>
                </a:solidFill>
                <a:ea typeface="MS PGothic" pitchFamily="34" charset="-128"/>
              </a:rPr>
              <a:t>facilitates oxygen</a:t>
            </a:r>
            <a:r>
              <a:rPr lang="en-AU" altLang="ja-JP" sz="2000" b="1" kern="0" dirty="0">
                <a:solidFill>
                  <a:prstClr val="white"/>
                </a:solidFill>
                <a:ea typeface="MS PGothic" pitchFamily="34" charset="-128"/>
              </a:rPr>
              <a:t> diffusion in muscles </a:t>
            </a:r>
            <a:r>
              <a:rPr lang="en-AU" sz="2000" b="1" kern="0" dirty="0">
                <a:solidFill>
                  <a:prstClr val="white"/>
                </a:solidFill>
              </a:rPr>
              <a:t>especially in heart and skeletal muscle. </a:t>
            </a:r>
          </a:p>
          <a:p>
            <a:pPr marL="342900" indent="-342900" algn="just" rtl="0" fontAlgn="base">
              <a:lnSpc>
                <a:spcPct val="80000"/>
              </a:lnSpc>
              <a:spcBef>
                <a:spcPct val="20000"/>
              </a:spcBef>
              <a:spcAft>
                <a:spcPct val="0"/>
              </a:spcAft>
              <a:buFontTx/>
              <a:buChar char="-"/>
              <a:defRPr/>
            </a:pPr>
            <a:endParaRPr lang="en-AU" sz="2000" b="1" kern="0" dirty="0">
              <a:solidFill>
                <a:prstClr val="white"/>
              </a:solidFill>
            </a:endParaRPr>
          </a:p>
          <a:p>
            <a:pPr marL="342900" indent="-342900" algn="just" rtl="0" fontAlgn="base">
              <a:spcBef>
                <a:spcPct val="20000"/>
              </a:spcBef>
              <a:spcAft>
                <a:spcPct val="0"/>
              </a:spcAft>
              <a:defRPr/>
            </a:pPr>
            <a:r>
              <a:rPr lang="en-AU" sz="2000" b="1" kern="0" dirty="0">
                <a:solidFill>
                  <a:prstClr val="white"/>
                </a:solidFill>
              </a:rPr>
              <a:t>-    The </a:t>
            </a:r>
            <a:r>
              <a:rPr lang="en-AU" sz="2000" b="1" kern="0" dirty="0">
                <a:solidFill>
                  <a:prstClr val="white"/>
                </a:solidFill>
              </a:rPr>
              <a:t>eight α helical segments are folded into a globular structure, creating a cradle (box) and within this cradle lies a single </a:t>
            </a:r>
            <a:r>
              <a:rPr lang="en-AU" sz="2000" b="1" kern="0" dirty="0" err="1">
                <a:solidFill>
                  <a:prstClr val="white"/>
                </a:solidFill>
              </a:rPr>
              <a:t>heme</a:t>
            </a:r>
            <a:r>
              <a:rPr lang="en-AU" sz="2000" b="1" kern="0" dirty="0">
                <a:solidFill>
                  <a:prstClr val="white"/>
                </a:solidFill>
              </a:rPr>
              <a:t> group and the binding site of O2. The </a:t>
            </a:r>
            <a:r>
              <a:rPr lang="en-AU" sz="2000" b="1" kern="0" dirty="0" err="1">
                <a:solidFill>
                  <a:prstClr val="white"/>
                </a:solidFill>
              </a:rPr>
              <a:t>heme</a:t>
            </a:r>
            <a:r>
              <a:rPr lang="en-AU" sz="2000" b="1" kern="0" dirty="0">
                <a:solidFill>
                  <a:prstClr val="white"/>
                </a:solidFill>
              </a:rPr>
              <a:t> of </a:t>
            </a:r>
            <a:r>
              <a:rPr lang="en-AU" sz="2000" b="1" kern="0" dirty="0" err="1">
                <a:solidFill>
                  <a:prstClr val="white"/>
                </a:solidFill>
              </a:rPr>
              <a:t>myoglobin</a:t>
            </a:r>
            <a:r>
              <a:rPr lang="en-AU" sz="2000" b="1" kern="0" dirty="0">
                <a:solidFill>
                  <a:prstClr val="white"/>
                </a:solidFill>
              </a:rPr>
              <a:t> lies between helices E and F.</a:t>
            </a:r>
          </a:p>
        </p:txBody>
      </p:sp>
    </p:spTree>
    <p:extLst>
      <p:ext uri="{BB962C8B-B14F-4D97-AF65-F5344CB8AC3E}">
        <p14:creationId xmlns:p14="http://schemas.microsoft.com/office/powerpoint/2010/main" val="204738651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95536" y="317500"/>
            <a:ext cx="7834064" cy="523875"/>
          </a:xfrm>
          <a:noFill/>
        </p:spPr>
        <p:txBody>
          <a:bodyPr wrap="square">
            <a:spAutoFit/>
          </a:bodyPr>
          <a:lstStyle/>
          <a:p>
            <a:pPr eaLnBrk="1" hangingPunct="1"/>
            <a:r>
              <a:rPr lang="en-AU" sz="2800" b="1" dirty="0" smtClean="0">
                <a:solidFill>
                  <a:srgbClr val="FF0000"/>
                </a:solidFill>
              </a:rPr>
              <a:t>Comparison between </a:t>
            </a:r>
            <a:r>
              <a:rPr lang="en-AU" sz="2800" b="1" dirty="0" err="1" smtClean="0">
                <a:solidFill>
                  <a:srgbClr val="FF0000"/>
                </a:solidFill>
              </a:rPr>
              <a:t>Hb</a:t>
            </a:r>
            <a:r>
              <a:rPr lang="en-AU" sz="2800" b="1" dirty="0" smtClean="0">
                <a:solidFill>
                  <a:srgbClr val="FF0000"/>
                </a:solidFill>
              </a:rPr>
              <a:t> and Mb </a:t>
            </a:r>
          </a:p>
        </p:txBody>
      </p:sp>
      <p:graphicFrame>
        <p:nvGraphicFramePr>
          <p:cNvPr id="103454" name="Group 30"/>
          <p:cNvGraphicFramePr>
            <a:graphicFrameLocks noGrp="1"/>
          </p:cNvGraphicFramePr>
          <p:nvPr>
            <p:ph idx="4294967295"/>
            <p:extLst>
              <p:ext uri="{D42A27DB-BD31-4B8C-83A1-F6EECF244321}">
                <p14:modId xmlns:p14="http://schemas.microsoft.com/office/powerpoint/2010/main" val="2951548462"/>
              </p:ext>
            </p:extLst>
          </p:nvPr>
        </p:nvGraphicFramePr>
        <p:xfrm>
          <a:off x="1258001" y="980728"/>
          <a:ext cx="6096000" cy="5094711"/>
        </p:xfrm>
        <a:graphic>
          <a:graphicData uri="http://schemas.openxmlformats.org/drawingml/2006/table">
            <a:tbl>
              <a:tblPr rtl="1">
                <a:tableStyleId>{284E427A-3D55-4303-BF80-6455036E1DE7}</a:tableStyleId>
              </a:tblPr>
              <a:tblGrid>
                <a:gridCol w="3048000"/>
                <a:gridCol w="3048000"/>
              </a:tblGrid>
              <a:tr h="538096">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sng" strike="noStrike" cap="none" normalizeH="0" baseline="0" dirty="0" err="1" smtClean="0">
                          <a:ln>
                            <a:noFill/>
                          </a:ln>
                          <a:effectLst/>
                        </a:rPr>
                        <a:t>Hemoglobin</a:t>
                      </a:r>
                      <a:endParaRPr kumimoji="0" lang="en-AU" sz="28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sng" strike="noStrike" cap="none" normalizeH="0" baseline="0" dirty="0" smtClean="0">
                          <a:ln>
                            <a:noFill/>
                          </a:ln>
                          <a:effectLst/>
                        </a:rPr>
                        <a:t>Myoglobin</a:t>
                      </a:r>
                      <a:endParaRPr kumimoji="0" lang="en-AU" sz="28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r>
              <a:tr h="5180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smtClean="0">
                          <a:ln>
                            <a:noFill/>
                          </a:ln>
                          <a:effectLst/>
                        </a:rPr>
                        <a:t>In RBCs</a:t>
                      </a:r>
                      <a:endParaRPr kumimoji="0" lang="en-AU" sz="2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dirty="0" smtClean="0">
                          <a:ln>
                            <a:noFill/>
                          </a:ln>
                          <a:effectLst/>
                        </a:rPr>
                        <a:t>In muscle</a:t>
                      </a:r>
                      <a:endParaRPr kumimoji="0" lang="en-AU" sz="28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r>
              <a:tr h="51809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smtClean="0">
                          <a:ln>
                            <a:noFill/>
                          </a:ln>
                          <a:effectLst/>
                        </a:rPr>
                        <a:t>Carrier of O</a:t>
                      </a:r>
                      <a:r>
                        <a:rPr kumimoji="0" lang="en-AU" sz="2800" b="1" u="none" strike="noStrike" cap="none" normalizeH="0" baseline="-25000" smtClean="0">
                          <a:ln>
                            <a:noFill/>
                          </a:ln>
                          <a:effectLst/>
                        </a:rPr>
                        <a:t>2</a:t>
                      </a:r>
                      <a:endParaRPr kumimoji="0" lang="en-AU" sz="2800" b="1" i="0" u="none" strike="noStrike" cap="none" normalizeH="0" baseline="-2500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dirty="0" smtClean="0">
                          <a:ln>
                            <a:noFill/>
                          </a:ln>
                          <a:effectLst/>
                        </a:rPr>
                        <a:t>Reservoir of O</a:t>
                      </a:r>
                      <a:r>
                        <a:rPr kumimoji="0" lang="en-AU" sz="2800" b="1" u="none" strike="noStrike" cap="none" normalizeH="0" baseline="-25000" dirty="0" smtClean="0">
                          <a:ln>
                            <a:noFill/>
                          </a:ln>
                          <a:effectLst/>
                        </a:rPr>
                        <a:t>2</a:t>
                      </a:r>
                      <a:endParaRPr kumimoji="0" lang="en-AU" sz="2800" b="1" i="0" u="none" strike="noStrike" cap="none" normalizeH="0" baseline="-2500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r>
              <a:tr h="9447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dirty="0" smtClean="0">
                          <a:ln>
                            <a:noFill/>
                          </a:ln>
                          <a:effectLst/>
                        </a:rPr>
                        <a:t>Has a quaternary structure</a:t>
                      </a:r>
                      <a:endParaRPr kumimoji="0" lang="en-AU" sz="28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dirty="0" smtClean="0">
                          <a:ln>
                            <a:noFill/>
                          </a:ln>
                          <a:effectLst/>
                        </a:rPr>
                        <a:t>No quaternary structure</a:t>
                      </a:r>
                      <a:endParaRPr kumimoji="0" lang="en-AU" sz="28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r>
              <a:tr h="68571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smtClean="0">
                          <a:ln>
                            <a:noFill/>
                          </a:ln>
                          <a:effectLst/>
                        </a:rPr>
                        <a:t>Carries CO</a:t>
                      </a:r>
                      <a:r>
                        <a:rPr kumimoji="0" lang="en-AU" sz="2800" b="1" u="none" strike="noStrike" cap="none" normalizeH="0" baseline="-25000" smtClean="0">
                          <a:ln>
                            <a:noFill/>
                          </a:ln>
                          <a:effectLst/>
                        </a:rPr>
                        <a:t>2</a:t>
                      </a:r>
                      <a:endParaRPr kumimoji="0" lang="en-AU" sz="2800" b="1" i="0" u="none" strike="noStrike" cap="none" normalizeH="0" baseline="-2500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smtClean="0">
                          <a:ln>
                            <a:noFill/>
                          </a:ln>
                          <a:effectLst/>
                        </a:rPr>
                        <a:t>Can’t carry CO</a:t>
                      </a:r>
                      <a:r>
                        <a:rPr kumimoji="0" lang="en-AU" sz="2800" b="1" u="none" strike="noStrike" cap="none" normalizeH="0" baseline="-25000" smtClean="0">
                          <a:ln>
                            <a:noFill/>
                          </a:ln>
                          <a:effectLst/>
                        </a:rPr>
                        <a:t>2</a:t>
                      </a:r>
                      <a:endParaRPr kumimoji="0" lang="en-AU" sz="2800" b="1" i="0" u="none" strike="noStrike" cap="none" normalizeH="0" baseline="-2500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r>
              <a:tr h="9447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smtClean="0">
                          <a:ln>
                            <a:noFill/>
                          </a:ln>
                          <a:effectLst/>
                        </a:rPr>
                        <a:t>Shows cooperativity</a:t>
                      </a:r>
                      <a:endParaRPr kumimoji="0" lang="en-AU" sz="2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dirty="0" smtClean="0">
                          <a:ln>
                            <a:noFill/>
                          </a:ln>
                          <a:effectLst/>
                        </a:rPr>
                        <a:t>No </a:t>
                      </a:r>
                      <a:r>
                        <a:rPr kumimoji="0" lang="en-AU" sz="2800" b="1" u="none" strike="noStrike" cap="none" normalizeH="0" baseline="0" dirty="0" err="1" smtClean="0">
                          <a:ln>
                            <a:noFill/>
                          </a:ln>
                          <a:effectLst/>
                        </a:rPr>
                        <a:t>cooperativity</a:t>
                      </a:r>
                      <a:r>
                        <a:rPr kumimoji="0" lang="en-AU" sz="2800" b="1" u="none" strike="noStrike" cap="none" normalizeH="0" baseline="0" dirty="0" smtClean="0">
                          <a:ln>
                            <a:noFill/>
                          </a:ln>
                          <a:effectLst/>
                        </a:rPr>
                        <a:t> of O</a:t>
                      </a:r>
                      <a:r>
                        <a:rPr kumimoji="0" lang="en-AU" sz="2800" b="1" u="none" strike="noStrike" cap="none" normalizeH="0" baseline="-25000" dirty="0" smtClean="0">
                          <a:ln>
                            <a:noFill/>
                          </a:ln>
                          <a:effectLst/>
                        </a:rPr>
                        <a:t>2</a:t>
                      </a:r>
                      <a:r>
                        <a:rPr kumimoji="0" lang="en-AU" sz="2800" b="1" u="none" strike="noStrike" cap="none" normalizeH="0" baseline="0" dirty="0" smtClean="0">
                          <a:ln>
                            <a:noFill/>
                          </a:ln>
                          <a:effectLst/>
                        </a:rPr>
                        <a:t> binding</a:t>
                      </a:r>
                      <a:endParaRPr kumimoji="0" lang="en-AU" sz="28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r>
              <a:tr h="944762">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smtClean="0">
                          <a:ln>
                            <a:noFill/>
                          </a:ln>
                          <a:effectLst/>
                        </a:rPr>
                        <a:t>O</a:t>
                      </a:r>
                      <a:r>
                        <a:rPr kumimoji="0" lang="en-AU" sz="2800" b="1" u="none" strike="noStrike" cap="none" normalizeH="0" baseline="-25000" smtClean="0">
                          <a:ln>
                            <a:noFill/>
                          </a:ln>
                          <a:effectLst/>
                        </a:rPr>
                        <a:t>2</a:t>
                      </a:r>
                      <a:r>
                        <a:rPr kumimoji="0" lang="en-AU" sz="2800" b="1" u="none" strike="noStrike" cap="none" normalizeH="0" baseline="0" smtClean="0">
                          <a:ln>
                            <a:noFill/>
                          </a:ln>
                          <a:effectLst/>
                        </a:rPr>
                        <a:t> affinity is lower</a:t>
                      </a:r>
                      <a:endParaRPr kumimoji="0" lang="en-AU" sz="2800" b="1" i="0" u="none" strike="noStrike" cap="none" normalizeH="0" baseline="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AU" sz="2800" b="1" u="none" strike="noStrike" cap="none" normalizeH="0" baseline="0" dirty="0" smtClean="0">
                          <a:ln>
                            <a:noFill/>
                          </a:ln>
                          <a:effectLst/>
                        </a:rPr>
                        <a:t>O</a:t>
                      </a:r>
                      <a:r>
                        <a:rPr kumimoji="0" lang="en-AU" sz="2800" b="1" u="none" strike="noStrike" cap="none" normalizeH="0" baseline="-25000" dirty="0" smtClean="0">
                          <a:ln>
                            <a:noFill/>
                          </a:ln>
                          <a:effectLst/>
                        </a:rPr>
                        <a:t>2</a:t>
                      </a:r>
                      <a:r>
                        <a:rPr kumimoji="0" lang="en-AU" sz="2800" b="1" u="none" strike="noStrike" cap="none" normalizeH="0" baseline="0" dirty="0" smtClean="0">
                          <a:ln>
                            <a:noFill/>
                          </a:ln>
                          <a:effectLst/>
                        </a:rPr>
                        <a:t> affinity is higher</a:t>
                      </a:r>
                      <a:endParaRPr kumimoji="0" lang="en-AU" sz="2800" b="1" i="0" u="none" strike="noStrike" cap="none" normalizeH="0" baseline="0" dirty="0" smtClean="0">
                        <a:ln>
                          <a:noFill/>
                        </a:ln>
                        <a:solidFill>
                          <a:schemeClr val="tx1"/>
                        </a:solidFill>
                        <a:effectLst/>
                        <a:latin typeface="Arial" pitchFamily="34" charset="0"/>
                        <a:ea typeface="MS Mincho" pitchFamily="49" charset="-128"/>
                        <a:cs typeface="Times New Roman" pitchFamily="18" charset="0"/>
                      </a:endParaRPr>
                    </a:p>
                  </a:txBody>
                  <a:tcPr marT="45714" marB="45714" horzOverflow="overflow"/>
                </a:tc>
              </a:tr>
            </a:tbl>
          </a:graphicData>
        </a:graphic>
      </p:graphicFrame>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0312" y="188686"/>
            <a:ext cx="1748737" cy="2143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48575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332656"/>
            <a:ext cx="8424936" cy="38884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4419600"/>
            <a:ext cx="5688632"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51912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1"/>
          <p:cNvSpPr>
            <a:spLocks noChangeArrowheads="1"/>
          </p:cNvSpPr>
          <p:nvPr/>
        </p:nvSpPr>
        <p:spPr bwMode="auto">
          <a:xfrm>
            <a:off x="228600" y="1049028"/>
            <a:ext cx="8458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400" b="1" dirty="0">
                <a:solidFill>
                  <a:prstClr val="white"/>
                </a:solidFill>
              </a:rPr>
              <a:t>A membrane protein is a protein molecule that is attached to, or associated with the membrane of a cell or an organelle.  </a:t>
            </a:r>
          </a:p>
        </p:txBody>
      </p:sp>
      <p:sp>
        <p:nvSpPr>
          <p:cNvPr id="12291" name="Rectangle 2"/>
          <p:cNvSpPr>
            <a:spLocks noChangeArrowheads="1"/>
          </p:cNvSpPr>
          <p:nvPr/>
        </p:nvSpPr>
        <p:spPr bwMode="auto">
          <a:xfrm>
            <a:off x="263849" y="332656"/>
            <a:ext cx="34924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l" rtl="0" fontAlgn="base">
              <a:spcBef>
                <a:spcPct val="0"/>
              </a:spcBef>
              <a:spcAft>
                <a:spcPct val="0"/>
              </a:spcAft>
            </a:pPr>
            <a:r>
              <a:rPr lang="en-GB" sz="3200" b="1" dirty="0">
                <a:solidFill>
                  <a:srgbClr val="FFFF00"/>
                </a:solidFill>
              </a:rPr>
              <a:t>Membrane proteins</a:t>
            </a:r>
            <a:endParaRPr lang="en-GB" sz="3200" dirty="0">
              <a:solidFill>
                <a:srgbClr val="FFFF00"/>
              </a:solidFill>
            </a:endParaRPr>
          </a:p>
        </p:txBody>
      </p:sp>
      <p:sp>
        <p:nvSpPr>
          <p:cNvPr id="12292" name="TextBox 3"/>
          <p:cNvSpPr txBox="1">
            <a:spLocks noChangeArrowheads="1"/>
          </p:cNvSpPr>
          <p:nvPr/>
        </p:nvSpPr>
        <p:spPr bwMode="auto">
          <a:xfrm>
            <a:off x="244175" y="1880025"/>
            <a:ext cx="8610600" cy="2586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fontAlgn="base" hangingPunct="1">
              <a:spcBef>
                <a:spcPct val="0"/>
              </a:spcBef>
              <a:spcAft>
                <a:spcPct val="0"/>
              </a:spcAft>
            </a:pPr>
            <a:r>
              <a:rPr lang="en-GB" sz="2400" b="1" u="sng" dirty="0" smtClean="0">
                <a:solidFill>
                  <a:prstClr val="white"/>
                </a:solidFill>
              </a:rPr>
              <a:t>Membrane proteins categories:</a:t>
            </a:r>
          </a:p>
          <a:p>
            <a:pPr algn="just" rtl="0" eaLnBrk="1" fontAlgn="base" hangingPunct="1">
              <a:spcBef>
                <a:spcPct val="0"/>
              </a:spcBef>
              <a:spcAft>
                <a:spcPct val="0"/>
              </a:spcAft>
            </a:pPr>
            <a:r>
              <a:rPr lang="en-GB" sz="2000" b="1" dirty="0" smtClean="0">
                <a:solidFill>
                  <a:prstClr val="white"/>
                </a:solidFill>
              </a:rPr>
              <a:t>1-Integral membrane proteins which are permanently bound to the lipid bilayer</a:t>
            </a:r>
          </a:p>
          <a:p>
            <a:pPr algn="just" rtl="0" eaLnBrk="1" fontAlgn="base" hangingPunct="1">
              <a:spcBef>
                <a:spcPct val="0"/>
              </a:spcBef>
              <a:spcAft>
                <a:spcPct val="0"/>
              </a:spcAft>
            </a:pPr>
            <a:r>
              <a:rPr lang="en-GB" sz="2000" b="1" dirty="0" smtClean="0">
                <a:solidFill>
                  <a:prstClr val="white"/>
                </a:solidFill>
              </a:rPr>
              <a:t>2-Peripheral membrane proteins that are temporarily associated with lipid bilayer or with integral membrane proteins</a:t>
            </a:r>
          </a:p>
          <a:p>
            <a:pPr algn="just" rtl="0" eaLnBrk="1" fontAlgn="base" hangingPunct="1">
              <a:spcBef>
                <a:spcPct val="0"/>
              </a:spcBef>
              <a:spcAft>
                <a:spcPct val="0"/>
              </a:spcAft>
            </a:pPr>
            <a:r>
              <a:rPr lang="en-GB" sz="2000" b="1" dirty="0" smtClean="0">
                <a:solidFill>
                  <a:prstClr val="white"/>
                </a:solidFill>
              </a:rPr>
              <a:t>3-Lipid-anchored proteins bound to lipid bilayer bound through </a:t>
            </a:r>
            <a:r>
              <a:rPr lang="en-GB" sz="2000" b="1" dirty="0" err="1" smtClean="0">
                <a:solidFill>
                  <a:prstClr val="white"/>
                </a:solidFill>
              </a:rPr>
              <a:t>lipidated</a:t>
            </a:r>
            <a:r>
              <a:rPr lang="en-GB" sz="2000" b="1" dirty="0" smtClean="0">
                <a:solidFill>
                  <a:prstClr val="white"/>
                </a:solidFill>
              </a:rPr>
              <a:t> amino acid residues</a:t>
            </a:r>
          </a:p>
          <a:p>
            <a:pPr algn="just" rtl="0" eaLnBrk="1" fontAlgn="base" hangingPunct="1">
              <a:spcBef>
                <a:spcPct val="0"/>
              </a:spcBef>
              <a:spcAft>
                <a:spcPct val="0"/>
              </a:spcAft>
            </a:pPr>
            <a:endParaRPr lang="en-GB" b="1" dirty="0" smtClean="0">
              <a:solidFill>
                <a:srgbClr val="000000"/>
              </a:solidFill>
            </a:endParaRPr>
          </a:p>
        </p:txBody>
      </p:sp>
      <p:sp>
        <p:nvSpPr>
          <p:cNvPr id="12293" name="TextBox 4"/>
          <p:cNvSpPr txBox="1">
            <a:spLocks noChangeArrowheads="1"/>
          </p:cNvSpPr>
          <p:nvPr/>
        </p:nvSpPr>
        <p:spPr bwMode="auto">
          <a:xfrm>
            <a:off x="240024" y="4419599"/>
            <a:ext cx="861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algn="l" rtl="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algn="l" rtl="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algn="l" rtl="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algn="l" rtl="0" eaLnBrk="0" fontAlgn="base" hangingPunct="0">
              <a:spcBef>
                <a:spcPct val="0"/>
              </a:spcBef>
              <a:spcAft>
                <a:spcPct val="0"/>
              </a:spcAft>
              <a:defRPr>
                <a:solidFill>
                  <a:schemeClr val="tx1"/>
                </a:solidFill>
                <a:latin typeface="Arial" pitchFamily="34" charset="0"/>
                <a:cs typeface="Arial" pitchFamily="34" charset="0"/>
              </a:defRPr>
            </a:lvl9pPr>
          </a:lstStyle>
          <a:p>
            <a:pPr algn="just" rtl="0" eaLnBrk="1" fontAlgn="base" hangingPunct="1">
              <a:spcBef>
                <a:spcPct val="0"/>
              </a:spcBef>
              <a:spcAft>
                <a:spcPct val="0"/>
              </a:spcAft>
            </a:pPr>
            <a:r>
              <a:rPr lang="en-GB" sz="2000" b="1" dirty="0" smtClean="0">
                <a:solidFill>
                  <a:srgbClr val="FFFF00"/>
                </a:solidFill>
              </a:rPr>
              <a:t>Two common structural classes of </a:t>
            </a:r>
            <a:r>
              <a:rPr lang="en-GB" sz="2000" b="1" dirty="0" err="1" smtClean="0">
                <a:solidFill>
                  <a:srgbClr val="FFFF00"/>
                </a:solidFill>
              </a:rPr>
              <a:t>transmembrane</a:t>
            </a:r>
            <a:r>
              <a:rPr lang="en-GB" sz="2000" b="1" dirty="0" smtClean="0">
                <a:solidFill>
                  <a:srgbClr val="FFFF00"/>
                </a:solidFill>
              </a:rPr>
              <a:t> proteins are alpha-helices and beta-sheets. </a:t>
            </a:r>
          </a:p>
        </p:txBody>
      </p:sp>
      <p:sp>
        <p:nvSpPr>
          <p:cNvPr id="12294" name="Rectangle 6"/>
          <p:cNvSpPr>
            <a:spLocks noChangeArrowheads="1"/>
          </p:cNvSpPr>
          <p:nvPr/>
        </p:nvSpPr>
        <p:spPr bwMode="auto">
          <a:xfrm>
            <a:off x="263849" y="5483505"/>
            <a:ext cx="87630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GB" sz="2000" b="1" dirty="0">
                <a:solidFill>
                  <a:prstClr val="white"/>
                </a:solidFill>
              </a:rPr>
              <a:t>The portion of the protein that is not touching the lipid bilayer and is protruding out of the cell membrane are usually hydrophilic amino acids.</a:t>
            </a:r>
          </a:p>
        </p:txBody>
      </p:sp>
    </p:spTree>
    <p:extLst>
      <p:ext uri="{BB962C8B-B14F-4D97-AF65-F5344CB8AC3E}">
        <p14:creationId xmlns:p14="http://schemas.microsoft.com/office/powerpoint/2010/main" val="1376203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body" idx="4294967295"/>
          </p:nvPr>
        </p:nvSpPr>
        <p:spPr>
          <a:xfrm>
            <a:off x="306868" y="764704"/>
            <a:ext cx="8537575" cy="2743200"/>
          </a:xfrm>
        </p:spPr>
        <p:txBody>
          <a:bodyPr/>
          <a:lstStyle/>
          <a:p>
            <a:pPr algn="l">
              <a:lnSpc>
                <a:spcPct val="96000"/>
              </a:lnSpc>
              <a:spcBef>
                <a:spcPts val="600"/>
              </a:spcBef>
              <a:buFontTx/>
              <a:buNone/>
            </a:pPr>
            <a:r>
              <a:rPr lang="en-US" sz="2000" b="1" dirty="0" smtClean="0"/>
              <a:t>a-Transport</a:t>
            </a:r>
          </a:p>
          <a:p>
            <a:pPr algn="l">
              <a:lnSpc>
                <a:spcPct val="96000"/>
              </a:lnSpc>
              <a:spcBef>
                <a:spcPts val="600"/>
              </a:spcBef>
              <a:buFontTx/>
              <a:buNone/>
            </a:pPr>
            <a:r>
              <a:rPr lang="en-US" sz="2000" b="1" dirty="0" smtClean="0"/>
              <a:t>b-Enzymatic activity</a:t>
            </a:r>
          </a:p>
          <a:p>
            <a:pPr algn="l">
              <a:lnSpc>
                <a:spcPct val="96000"/>
              </a:lnSpc>
              <a:spcBef>
                <a:spcPts val="600"/>
              </a:spcBef>
              <a:buFontTx/>
              <a:buNone/>
            </a:pPr>
            <a:r>
              <a:rPr lang="en-US" sz="2000" b="1" dirty="0" smtClean="0"/>
              <a:t>c-Signal transduction</a:t>
            </a:r>
          </a:p>
          <a:p>
            <a:pPr algn="l">
              <a:lnSpc>
                <a:spcPct val="96000"/>
              </a:lnSpc>
              <a:spcBef>
                <a:spcPts val="600"/>
              </a:spcBef>
              <a:buFontTx/>
              <a:buNone/>
            </a:pPr>
            <a:r>
              <a:rPr lang="en-US" sz="2000" b="1" dirty="0" smtClean="0"/>
              <a:t>d-Cell-cell recognition</a:t>
            </a:r>
          </a:p>
          <a:p>
            <a:pPr algn="l">
              <a:lnSpc>
                <a:spcPct val="96000"/>
              </a:lnSpc>
              <a:spcBef>
                <a:spcPts val="600"/>
              </a:spcBef>
              <a:buFontTx/>
              <a:buNone/>
            </a:pPr>
            <a:r>
              <a:rPr lang="en-US" sz="2000" b="1" dirty="0" smtClean="0"/>
              <a:t>e-Intercellular joining</a:t>
            </a:r>
          </a:p>
          <a:p>
            <a:pPr algn="l">
              <a:lnSpc>
                <a:spcPct val="96000"/>
              </a:lnSpc>
              <a:spcBef>
                <a:spcPts val="600"/>
              </a:spcBef>
              <a:buFontTx/>
              <a:buNone/>
            </a:pPr>
            <a:r>
              <a:rPr lang="en-US" sz="2000" b="1" dirty="0" smtClean="0"/>
              <a:t>f-Attachment to the cytoskeleton and extracellular matrix (ECM)</a:t>
            </a:r>
            <a:endParaRPr lang="en-US" sz="2000" b="1" dirty="0" smtClean="0">
              <a:latin typeface="Times" pitchFamily="18" charset="0"/>
            </a:endParaRPr>
          </a:p>
        </p:txBody>
      </p:sp>
      <p:pic>
        <p:nvPicPr>
          <p:cNvPr id="133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8" y="3092605"/>
            <a:ext cx="4268788"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0413" y="3124200"/>
            <a:ext cx="4268787"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Rectangle 4"/>
          <p:cNvSpPr>
            <a:spLocks noChangeArrowheads="1"/>
          </p:cNvSpPr>
          <p:nvPr/>
        </p:nvSpPr>
        <p:spPr bwMode="auto">
          <a:xfrm>
            <a:off x="319216" y="188640"/>
            <a:ext cx="7543800"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l" rtl="0" fontAlgn="base">
              <a:lnSpc>
                <a:spcPct val="96000"/>
              </a:lnSpc>
              <a:spcBef>
                <a:spcPts val="600"/>
              </a:spcBef>
              <a:spcAft>
                <a:spcPct val="0"/>
              </a:spcAft>
            </a:pPr>
            <a:r>
              <a:rPr lang="en-US" sz="2800" b="1" dirty="0">
                <a:solidFill>
                  <a:srgbClr val="FF0000"/>
                </a:solidFill>
              </a:rPr>
              <a:t> Functions of membrane proteins:</a:t>
            </a:r>
          </a:p>
        </p:txBody>
      </p:sp>
    </p:spTree>
    <p:extLst>
      <p:ext uri="{BB962C8B-B14F-4D97-AF65-F5344CB8AC3E}">
        <p14:creationId xmlns:p14="http://schemas.microsoft.com/office/powerpoint/2010/main" val="1667217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0713" y="476672"/>
            <a:ext cx="8892480" cy="5970865"/>
          </a:xfrm>
          <a:prstGeom prst="rect">
            <a:avLst/>
          </a:prstGeom>
        </p:spPr>
        <p:txBody>
          <a:bodyPr wrap="square">
            <a:spAutoFit/>
          </a:bodyPr>
          <a:lstStyle/>
          <a:p>
            <a:pPr algn="l"/>
            <a:r>
              <a:rPr lang="en-US" sz="2400" b="1" dirty="0">
                <a:solidFill>
                  <a:srgbClr val="FF0000"/>
                </a:solidFill>
              </a:rPr>
              <a:t>Properties of Proteins: </a:t>
            </a:r>
          </a:p>
          <a:p>
            <a:pPr algn="l"/>
            <a:r>
              <a:rPr lang="en-US" sz="2000" u="sng" dirty="0">
                <a:solidFill>
                  <a:prstClr val="white"/>
                </a:solidFill>
              </a:rPr>
              <a:t>A.  Solubility</a:t>
            </a:r>
            <a:r>
              <a:rPr lang="en-US" sz="2000" dirty="0">
                <a:solidFill>
                  <a:prstClr val="white"/>
                </a:solidFill>
              </a:rPr>
              <a:t>:</a:t>
            </a:r>
          </a:p>
          <a:p>
            <a:pPr algn="l"/>
            <a:r>
              <a:rPr lang="en-US" sz="2000" dirty="0">
                <a:solidFill>
                  <a:prstClr val="white"/>
                </a:solidFill>
              </a:rPr>
              <a:t>-     Soluble  in  water  and  insoluble  in  fat  solvents  except  globulins,  </a:t>
            </a:r>
            <a:r>
              <a:rPr lang="en-US" sz="2000" dirty="0" err="1">
                <a:solidFill>
                  <a:prstClr val="white"/>
                </a:solidFill>
              </a:rPr>
              <a:t>glutelins</a:t>
            </a:r>
            <a:r>
              <a:rPr lang="en-US" sz="2000" dirty="0">
                <a:solidFill>
                  <a:prstClr val="white"/>
                </a:solidFill>
              </a:rPr>
              <a:t>,</a:t>
            </a:r>
          </a:p>
          <a:p>
            <a:pPr algn="l"/>
            <a:r>
              <a:rPr lang="en-US" sz="2000" dirty="0" err="1">
                <a:solidFill>
                  <a:prstClr val="white"/>
                </a:solidFill>
              </a:rPr>
              <a:t>gliadins</a:t>
            </a:r>
            <a:r>
              <a:rPr lang="en-US" sz="2000" dirty="0">
                <a:solidFill>
                  <a:prstClr val="white"/>
                </a:solidFill>
              </a:rPr>
              <a:t> which are soluble in dilute acids and </a:t>
            </a:r>
            <a:r>
              <a:rPr lang="en-US" sz="2000" dirty="0" err="1">
                <a:solidFill>
                  <a:prstClr val="white"/>
                </a:solidFill>
              </a:rPr>
              <a:t>alkalies</a:t>
            </a:r>
            <a:r>
              <a:rPr lang="en-US" sz="2000" dirty="0">
                <a:solidFill>
                  <a:prstClr val="white"/>
                </a:solidFill>
              </a:rPr>
              <a:t>.</a:t>
            </a:r>
          </a:p>
          <a:p>
            <a:pPr algn="l"/>
            <a:r>
              <a:rPr lang="en-US" sz="2000" dirty="0">
                <a:solidFill>
                  <a:prstClr val="white"/>
                </a:solidFill>
              </a:rPr>
              <a:t>-     Globulins are insoluble in water but dilute salt solutions make it soluble in</a:t>
            </a:r>
          </a:p>
          <a:p>
            <a:pPr algn="l"/>
            <a:r>
              <a:rPr lang="en-US" sz="2000" dirty="0">
                <a:solidFill>
                  <a:prstClr val="white"/>
                </a:solidFill>
              </a:rPr>
              <a:t>Water (Salting in).</a:t>
            </a:r>
          </a:p>
          <a:p>
            <a:pPr algn="l"/>
            <a:r>
              <a:rPr lang="en-US" sz="2000" dirty="0">
                <a:solidFill>
                  <a:prstClr val="white"/>
                </a:solidFill>
              </a:rPr>
              <a:t>-     </a:t>
            </a:r>
            <a:r>
              <a:rPr lang="en-US" sz="2000" dirty="0" err="1">
                <a:solidFill>
                  <a:prstClr val="white"/>
                </a:solidFill>
              </a:rPr>
              <a:t>Gliadins</a:t>
            </a:r>
            <a:r>
              <a:rPr lang="en-US" sz="2000" dirty="0">
                <a:solidFill>
                  <a:prstClr val="white"/>
                </a:solidFill>
              </a:rPr>
              <a:t> are soluble in 70-80% alcohol.</a:t>
            </a:r>
          </a:p>
          <a:p>
            <a:pPr algn="l"/>
            <a:r>
              <a:rPr lang="en-US" sz="2000" dirty="0">
                <a:solidFill>
                  <a:prstClr val="white"/>
                </a:solidFill>
              </a:rPr>
              <a:t>-     </a:t>
            </a:r>
            <a:r>
              <a:rPr lang="en-US" sz="2000" dirty="0" err="1">
                <a:solidFill>
                  <a:prstClr val="white"/>
                </a:solidFill>
              </a:rPr>
              <a:t>Scleroproteins</a:t>
            </a:r>
            <a:r>
              <a:rPr lang="en-US" sz="2000" dirty="0">
                <a:solidFill>
                  <a:prstClr val="white"/>
                </a:solidFill>
              </a:rPr>
              <a:t> are insoluble in most solvents.</a:t>
            </a:r>
          </a:p>
          <a:p>
            <a:pPr algn="l"/>
            <a:endParaRPr lang="en-US" sz="2000" dirty="0">
              <a:solidFill>
                <a:prstClr val="white"/>
              </a:solidFill>
            </a:endParaRPr>
          </a:p>
          <a:p>
            <a:pPr algn="l"/>
            <a:r>
              <a:rPr lang="en-US" u="sng" dirty="0">
                <a:solidFill>
                  <a:prstClr val="white"/>
                </a:solidFill>
              </a:rPr>
              <a:t>B</a:t>
            </a:r>
            <a:r>
              <a:rPr lang="en-US" sz="2000" u="sng" dirty="0">
                <a:solidFill>
                  <a:prstClr val="white"/>
                </a:solidFill>
              </a:rPr>
              <a:t>.  Amphoteric properties:</a:t>
            </a:r>
          </a:p>
          <a:p>
            <a:pPr algn="l"/>
            <a:r>
              <a:rPr lang="en-US" sz="2000" dirty="0">
                <a:solidFill>
                  <a:prstClr val="white"/>
                </a:solidFill>
              </a:rPr>
              <a:t>Proteins  are  amphoteric  because  they  are  formed  of  amphoteric  amino  acids.</a:t>
            </a:r>
          </a:p>
          <a:p>
            <a:pPr algn="l"/>
            <a:r>
              <a:rPr lang="en-US" sz="2000" dirty="0">
                <a:solidFill>
                  <a:prstClr val="white"/>
                </a:solidFill>
              </a:rPr>
              <a:t>Each one has its own I.E.P at which it carries equal + </a:t>
            </a:r>
            <a:r>
              <a:rPr lang="en-US" sz="2000" dirty="0" err="1">
                <a:solidFill>
                  <a:prstClr val="white"/>
                </a:solidFill>
              </a:rPr>
              <a:t>ve</a:t>
            </a:r>
            <a:r>
              <a:rPr lang="en-US" sz="2000" dirty="0">
                <a:solidFill>
                  <a:prstClr val="white"/>
                </a:solidFill>
              </a:rPr>
              <a:t> and – </a:t>
            </a:r>
            <a:r>
              <a:rPr lang="en-US" sz="2000" dirty="0" err="1">
                <a:solidFill>
                  <a:prstClr val="white"/>
                </a:solidFill>
              </a:rPr>
              <a:t>ve</a:t>
            </a:r>
            <a:r>
              <a:rPr lang="en-US" sz="2000" dirty="0">
                <a:solidFill>
                  <a:prstClr val="white"/>
                </a:solidFill>
              </a:rPr>
              <a:t> charges. At the acid side of the I.E.P, they carry predominantly positive charge. At the alkaline side it is predominantly – </a:t>
            </a:r>
            <a:r>
              <a:rPr lang="en-US" sz="2000" dirty="0" err="1">
                <a:solidFill>
                  <a:prstClr val="white"/>
                </a:solidFill>
              </a:rPr>
              <a:t>ve</a:t>
            </a:r>
            <a:r>
              <a:rPr lang="en-US" sz="2000" dirty="0">
                <a:solidFill>
                  <a:prstClr val="white"/>
                </a:solidFill>
              </a:rPr>
              <a:t> charge. At I.E.P the proteins can be precipitated.</a:t>
            </a:r>
          </a:p>
          <a:p>
            <a:pPr algn="l"/>
            <a:endParaRPr lang="en-US" sz="2000" dirty="0">
              <a:solidFill>
                <a:prstClr val="white"/>
              </a:solidFill>
            </a:endParaRPr>
          </a:p>
          <a:p>
            <a:pPr algn="l"/>
            <a:r>
              <a:rPr lang="en-US" sz="2000" u="sng" dirty="0">
                <a:solidFill>
                  <a:prstClr val="white"/>
                </a:solidFill>
                <a:effectLst>
                  <a:outerShdw blurRad="38100" dist="38100" dir="2700000" algn="tl">
                    <a:srgbClr val="000000">
                      <a:alpha val="43137"/>
                    </a:srgbClr>
                  </a:outerShdw>
                </a:effectLst>
              </a:rPr>
              <a:t>C.  Colloidal properties:</a:t>
            </a:r>
          </a:p>
          <a:p>
            <a:pPr algn="l"/>
            <a:r>
              <a:rPr lang="en-US" sz="2000" dirty="0">
                <a:solidFill>
                  <a:prstClr val="white"/>
                </a:solidFill>
              </a:rPr>
              <a:t>Due  to  their  large  M.W,  they form  </a:t>
            </a:r>
            <a:r>
              <a:rPr lang="en-US" sz="2000" dirty="0" err="1">
                <a:solidFill>
                  <a:prstClr val="white"/>
                </a:solidFill>
              </a:rPr>
              <a:t>emulsoid</a:t>
            </a:r>
            <a:r>
              <a:rPr lang="en-US" sz="2000" dirty="0">
                <a:solidFill>
                  <a:prstClr val="white"/>
                </a:solidFill>
              </a:rPr>
              <a:t>  colloidal  solutions  in  water  and have all the properties of colloid.</a:t>
            </a:r>
          </a:p>
          <a:p>
            <a:pPr algn="l"/>
            <a:endParaRPr lang="en-US" sz="2000" dirty="0">
              <a:solidFill>
                <a:prstClr val="white"/>
              </a:solidFill>
            </a:endParaRPr>
          </a:p>
        </p:txBody>
      </p:sp>
    </p:spTree>
    <p:extLst>
      <p:ext uri="{BB962C8B-B14F-4D97-AF65-F5344CB8AC3E}">
        <p14:creationId xmlns:p14="http://schemas.microsoft.com/office/powerpoint/2010/main" val="3782784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97" y="260648"/>
            <a:ext cx="8784976" cy="5016758"/>
          </a:xfrm>
          <a:prstGeom prst="rect">
            <a:avLst/>
          </a:prstGeom>
        </p:spPr>
        <p:txBody>
          <a:bodyPr wrap="square">
            <a:spAutoFit/>
          </a:bodyPr>
          <a:lstStyle/>
          <a:p>
            <a:pPr algn="l"/>
            <a:r>
              <a:rPr lang="en-US" u="sng" dirty="0">
                <a:solidFill>
                  <a:prstClr val="white"/>
                </a:solidFill>
              </a:rPr>
              <a:t>D</a:t>
            </a:r>
            <a:r>
              <a:rPr lang="en-US" sz="2000" u="sng" dirty="0">
                <a:solidFill>
                  <a:prstClr val="white"/>
                </a:solidFill>
              </a:rPr>
              <a:t>.  Precipitation of proteins: </a:t>
            </a:r>
          </a:p>
          <a:p>
            <a:pPr algn="l"/>
            <a:endParaRPr lang="en-US" sz="2000" dirty="0">
              <a:solidFill>
                <a:prstClr val="white"/>
              </a:solidFill>
            </a:endParaRPr>
          </a:p>
          <a:p>
            <a:pPr algn="l"/>
            <a:r>
              <a:rPr lang="en-US" sz="2000" b="1" u="sng" dirty="0">
                <a:solidFill>
                  <a:prstClr val="white"/>
                </a:solidFill>
              </a:rPr>
              <a:t>1</a:t>
            </a:r>
            <a:r>
              <a:rPr lang="en-US" sz="2000" dirty="0">
                <a:solidFill>
                  <a:prstClr val="white"/>
                </a:solidFill>
              </a:rPr>
              <a:t>.   Alcohol and acetone: They produce dehydration and denaturation.</a:t>
            </a:r>
          </a:p>
          <a:p>
            <a:pPr algn="l"/>
            <a:endParaRPr lang="en-US" sz="2000" dirty="0">
              <a:solidFill>
                <a:prstClr val="white"/>
              </a:solidFill>
            </a:endParaRPr>
          </a:p>
          <a:p>
            <a:pPr algn="l"/>
            <a:r>
              <a:rPr lang="en-US" sz="2000" b="1" u="sng" dirty="0">
                <a:solidFill>
                  <a:prstClr val="white"/>
                </a:solidFill>
              </a:rPr>
              <a:t>2.   </a:t>
            </a:r>
            <a:r>
              <a:rPr lang="en-US" sz="2000" dirty="0">
                <a:solidFill>
                  <a:prstClr val="white"/>
                </a:solidFill>
              </a:rPr>
              <a:t>Concentrated salt solution (salting out): e.g.</a:t>
            </a:r>
          </a:p>
          <a:p>
            <a:pPr algn="l"/>
            <a:r>
              <a:rPr lang="en-US" sz="2000" dirty="0">
                <a:solidFill>
                  <a:prstClr val="white"/>
                </a:solidFill>
              </a:rPr>
              <a:t>-Albumin: It is precipitated by full saturation with ammonium sulfate. (NH4)2SO4</a:t>
            </a:r>
          </a:p>
          <a:p>
            <a:pPr algn="l"/>
            <a:r>
              <a:rPr lang="en-US" sz="2000" dirty="0">
                <a:solidFill>
                  <a:prstClr val="white"/>
                </a:solidFill>
              </a:rPr>
              <a:t>-Globulins:   It   is   precipitated   by   half   saturation   with   ammonium   sulfate</a:t>
            </a:r>
          </a:p>
          <a:p>
            <a:pPr algn="l"/>
            <a:r>
              <a:rPr lang="en-US" sz="2000" dirty="0">
                <a:solidFill>
                  <a:prstClr val="white"/>
                </a:solidFill>
              </a:rPr>
              <a:t>(NH4)2SO4  or full saturation with </a:t>
            </a:r>
            <a:r>
              <a:rPr lang="en-US" sz="2000" dirty="0" err="1">
                <a:solidFill>
                  <a:prstClr val="white"/>
                </a:solidFill>
              </a:rPr>
              <a:t>NaCl</a:t>
            </a:r>
            <a:r>
              <a:rPr lang="en-US" sz="2000" dirty="0">
                <a:solidFill>
                  <a:prstClr val="white"/>
                </a:solidFill>
              </a:rPr>
              <a:t> or MgSO4.</a:t>
            </a:r>
          </a:p>
          <a:p>
            <a:pPr algn="l"/>
            <a:endParaRPr lang="en-US" sz="2000" dirty="0">
              <a:solidFill>
                <a:prstClr val="white"/>
              </a:solidFill>
            </a:endParaRPr>
          </a:p>
          <a:p>
            <a:pPr algn="l"/>
            <a:r>
              <a:rPr lang="en-US" sz="2000" b="1" u="sng" dirty="0">
                <a:solidFill>
                  <a:prstClr val="white"/>
                </a:solidFill>
              </a:rPr>
              <a:t>3.   </a:t>
            </a:r>
            <a:r>
              <a:rPr lang="en-US" sz="2000" dirty="0">
                <a:solidFill>
                  <a:prstClr val="white"/>
                </a:solidFill>
              </a:rPr>
              <a:t>At the I.E.P.:</a:t>
            </a:r>
          </a:p>
          <a:p>
            <a:pPr algn="l"/>
            <a:r>
              <a:rPr lang="en-US" sz="2000" dirty="0">
                <a:solidFill>
                  <a:prstClr val="white"/>
                </a:solidFill>
              </a:rPr>
              <a:t>                   adjust pH to I.E.P</a:t>
            </a:r>
          </a:p>
          <a:p>
            <a:pPr algn="l"/>
            <a:r>
              <a:rPr lang="en-US" sz="2000" dirty="0" err="1">
                <a:solidFill>
                  <a:prstClr val="white"/>
                </a:solidFill>
              </a:rPr>
              <a:t>Suspensoid</a:t>
            </a:r>
            <a:r>
              <a:rPr lang="en-US" sz="2000" dirty="0">
                <a:solidFill>
                  <a:prstClr val="white"/>
                </a:solidFill>
              </a:rPr>
              <a:t>                                   Precipitation. e.g. </a:t>
            </a:r>
            <a:r>
              <a:rPr lang="en-US" sz="2000" dirty="0" err="1">
                <a:solidFill>
                  <a:prstClr val="white"/>
                </a:solidFill>
              </a:rPr>
              <a:t>Caseinogen</a:t>
            </a:r>
            <a:r>
              <a:rPr lang="en-US" sz="2000" dirty="0">
                <a:solidFill>
                  <a:prstClr val="white"/>
                </a:solidFill>
              </a:rPr>
              <a:t> and </a:t>
            </a:r>
            <a:r>
              <a:rPr lang="en-US" sz="2000" dirty="0" err="1">
                <a:solidFill>
                  <a:prstClr val="white"/>
                </a:solidFill>
              </a:rPr>
              <a:t>metaproteins</a:t>
            </a:r>
            <a:r>
              <a:rPr lang="en-US" sz="2000" dirty="0">
                <a:solidFill>
                  <a:prstClr val="white"/>
                </a:solidFill>
              </a:rPr>
              <a:t>.</a:t>
            </a:r>
          </a:p>
          <a:p>
            <a:pPr algn="l"/>
            <a:endParaRPr lang="en-US" sz="2000" dirty="0">
              <a:solidFill>
                <a:prstClr val="white"/>
              </a:solidFill>
            </a:endParaRPr>
          </a:p>
          <a:p>
            <a:pPr algn="l"/>
            <a:r>
              <a:rPr lang="en-US" sz="2000" b="1" u="sng" dirty="0">
                <a:solidFill>
                  <a:prstClr val="white"/>
                </a:solidFill>
              </a:rPr>
              <a:t>4.   </a:t>
            </a:r>
            <a:r>
              <a:rPr lang="en-US" sz="2000" dirty="0">
                <a:solidFill>
                  <a:prstClr val="white"/>
                </a:solidFill>
              </a:rPr>
              <a:t>Salts of heavy metals: like silver, mercury and lead. </a:t>
            </a:r>
          </a:p>
          <a:p>
            <a:pPr algn="l"/>
            <a:r>
              <a:rPr lang="en-US" sz="2000" b="1" u="sng" dirty="0">
                <a:solidFill>
                  <a:prstClr val="white"/>
                </a:solidFill>
              </a:rPr>
              <a:t>5.   </a:t>
            </a:r>
            <a:r>
              <a:rPr lang="en-US" sz="2000" dirty="0" err="1">
                <a:solidFill>
                  <a:prstClr val="white"/>
                </a:solidFill>
              </a:rPr>
              <a:t>Alkaloidal</a:t>
            </a:r>
            <a:r>
              <a:rPr lang="en-US" sz="2000" dirty="0">
                <a:solidFill>
                  <a:prstClr val="white"/>
                </a:solidFill>
              </a:rPr>
              <a:t> reagents: as picric and tannic  acids. The precipitation occurs on  the acid side of the I.E.P. forming protein </a:t>
            </a:r>
            <a:r>
              <a:rPr lang="en-US" dirty="0">
                <a:solidFill>
                  <a:prstClr val="white"/>
                </a:solidFill>
              </a:rPr>
              <a:t>salts. e.g. Protein picrate</a:t>
            </a:r>
            <a:endParaRPr lang="en-US" dirty="0">
              <a:solidFill>
                <a:prstClr val="white"/>
              </a:solidFill>
            </a:endParaRPr>
          </a:p>
        </p:txBody>
      </p:sp>
      <p:sp>
        <p:nvSpPr>
          <p:cNvPr id="3" name="Right Arrow 2"/>
          <p:cNvSpPr/>
          <p:nvPr/>
        </p:nvSpPr>
        <p:spPr>
          <a:xfrm>
            <a:off x="1475656" y="3789040"/>
            <a:ext cx="1728192" cy="215942"/>
          </a:xfrm>
          <a:prstGeom prst="rightArrow">
            <a:avLst/>
          </a:prstGeom>
        </p:spPr>
        <p:style>
          <a:lnRef idx="1">
            <a:schemeClr val="accent5"/>
          </a:lnRef>
          <a:fillRef idx="2">
            <a:schemeClr val="accent5"/>
          </a:fillRef>
          <a:effectRef idx="1">
            <a:schemeClr val="accent5"/>
          </a:effectRef>
          <a:fontRef idx="minor">
            <a:schemeClr val="dk1"/>
          </a:fontRef>
        </p:style>
        <p:txBody>
          <a:bodyPr rtlCol="1" anchor="ctr"/>
          <a:lstStyle/>
          <a:p>
            <a:pPr algn="ctr"/>
            <a:endParaRPr lang="ar-EG">
              <a:solidFill>
                <a:prstClr val="black"/>
              </a:solidFill>
            </a:endParaRPr>
          </a:p>
        </p:txBody>
      </p:sp>
    </p:spTree>
    <p:extLst>
      <p:ext uri="{BB962C8B-B14F-4D97-AF65-F5344CB8AC3E}">
        <p14:creationId xmlns:p14="http://schemas.microsoft.com/office/powerpoint/2010/main" val="12834386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655" y="548680"/>
            <a:ext cx="8640960" cy="5078313"/>
          </a:xfrm>
          <a:prstGeom prst="rect">
            <a:avLst/>
          </a:prstGeom>
        </p:spPr>
        <p:txBody>
          <a:bodyPr wrap="square">
            <a:spAutoFit/>
          </a:bodyPr>
          <a:lstStyle/>
          <a:p>
            <a:pPr algn="l"/>
            <a:r>
              <a:rPr lang="en-US" u="sng" dirty="0">
                <a:solidFill>
                  <a:prstClr val="white"/>
                </a:solidFill>
              </a:rPr>
              <a:t>E.  Denaturation:</a:t>
            </a:r>
          </a:p>
          <a:p>
            <a:pPr algn="l"/>
            <a:r>
              <a:rPr lang="en-US" dirty="0">
                <a:solidFill>
                  <a:prstClr val="white"/>
                </a:solidFill>
              </a:rPr>
              <a:t>It  is  defined  as  destruction  of  the  organization  of  the  protein  molecule  (2ry,3ry, and 4ry structures). So, the polypeptide chain becomes unfolded and irregularly arranged.</a:t>
            </a:r>
          </a:p>
          <a:p>
            <a:pPr algn="l"/>
            <a:endParaRPr lang="en-US" dirty="0">
              <a:solidFill>
                <a:prstClr val="white"/>
              </a:solidFill>
            </a:endParaRPr>
          </a:p>
          <a:p>
            <a:pPr algn="l"/>
            <a:r>
              <a:rPr lang="en-US" u="sng" dirty="0">
                <a:solidFill>
                  <a:srgbClr val="FF0000"/>
                </a:solidFill>
              </a:rPr>
              <a:t>Causes</a:t>
            </a:r>
            <a:r>
              <a:rPr lang="en-US" u="sng" dirty="0">
                <a:solidFill>
                  <a:prstClr val="white"/>
                </a:solidFill>
              </a:rPr>
              <a:t>:</a:t>
            </a:r>
          </a:p>
          <a:p>
            <a:pPr algn="l"/>
            <a:r>
              <a:rPr lang="en-US" dirty="0">
                <a:solidFill>
                  <a:prstClr val="white"/>
                </a:solidFill>
              </a:rPr>
              <a:t>1.   Physical agents: as heat, UV rays, X ray, high pressure and strong shaking.</a:t>
            </a:r>
          </a:p>
          <a:p>
            <a:pPr algn="l"/>
            <a:r>
              <a:rPr lang="en-US" dirty="0">
                <a:solidFill>
                  <a:prstClr val="white"/>
                </a:solidFill>
              </a:rPr>
              <a:t>2.   Chemical causes: as alcohol, strong acids and </a:t>
            </a:r>
            <a:r>
              <a:rPr lang="en-US" dirty="0" err="1">
                <a:solidFill>
                  <a:prstClr val="white"/>
                </a:solidFill>
              </a:rPr>
              <a:t>alkalies</a:t>
            </a:r>
            <a:r>
              <a:rPr lang="en-US" dirty="0">
                <a:solidFill>
                  <a:prstClr val="white"/>
                </a:solidFill>
              </a:rPr>
              <a:t>.</a:t>
            </a:r>
          </a:p>
          <a:p>
            <a:pPr algn="l"/>
            <a:endParaRPr lang="en-US" dirty="0">
              <a:solidFill>
                <a:prstClr val="white"/>
              </a:solidFill>
            </a:endParaRPr>
          </a:p>
          <a:p>
            <a:pPr algn="l"/>
            <a:r>
              <a:rPr lang="en-US" u="sng" dirty="0">
                <a:solidFill>
                  <a:srgbClr val="FF0000"/>
                </a:solidFill>
              </a:rPr>
              <a:t>Changes due to denaturation:</a:t>
            </a:r>
          </a:p>
          <a:p>
            <a:pPr algn="l"/>
            <a:r>
              <a:rPr lang="en-US" dirty="0">
                <a:solidFill>
                  <a:prstClr val="white"/>
                </a:solidFill>
              </a:rPr>
              <a:t>I.      </a:t>
            </a:r>
            <a:r>
              <a:rPr lang="en-US" u="sng" dirty="0">
                <a:solidFill>
                  <a:prstClr val="white"/>
                </a:solidFill>
              </a:rPr>
              <a:t>Physical  changes</a:t>
            </a:r>
            <a:r>
              <a:rPr lang="en-US" dirty="0">
                <a:solidFill>
                  <a:prstClr val="white"/>
                </a:solidFill>
              </a:rPr>
              <a:t>:  increase  viscosity,  decrease  solubility  and  failure  of</a:t>
            </a:r>
          </a:p>
          <a:p>
            <a:pPr algn="l"/>
            <a:r>
              <a:rPr lang="en-US" dirty="0">
                <a:solidFill>
                  <a:prstClr val="white"/>
                </a:solidFill>
              </a:rPr>
              <a:t>crystallization.</a:t>
            </a:r>
          </a:p>
          <a:p>
            <a:pPr algn="l"/>
            <a:endParaRPr lang="en-US" dirty="0">
              <a:solidFill>
                <a:prstClr val="white"/>
              </a:solidFill>
            </a:endParaRPr>
          </a:p>
          <a:p>
            <a:pPr algn="l"/>
            <a:r>
              <a:rPr lang="en-US" dirty="0">
                <a:solidFill>
                  <a:prstClr val="white"/>
                </a:solidFill>
              </a:rPr>
              <a:t>II.  </a:t>
            </a:r>
            <a:r>
              <a:rPr lang="en-US" u="sng" dirty="0">
                <a:solidFill>
                  <a:prstClr val="white"/>
                </a:solidFill>
              </a:rPr>
              <a:t>Chemical changes: </a:t>
            </a:r>
            <a:r>
              <a:rPr lang="en-US" dirty="0">
                <a:solidFill>
                  <a:prstClr val="white"/>
                </a:solidFill>
              </a:rPr>
              <a:t>Exposure of many chemical groups that where hidden in the natural state e.g. SH of cysteine and OH of serine.</a:t>
            </a:r>
          </a:p>
          <a:p>
            <a:pPr algn="l"/>
            <a:endParaRPr lang="en-US" dirty="0">
              <a:solidFill>
                <a:prstClr val="white"/>
              </a:solidFill>
            </a:endParaRPr>
          </a:p>
          <a:p>
            <a:pPr algn="l"/>
            <a:r>
              <a:rPr lang="en-US" dirty="0">
                <a:solidFill>
                  <a:prstClr val="white"/>
                </a:solidFill>
              </a:rPr>
              <a:t>III. </a:t>
            </a:r>
            <a:r>
              <a:rPr lang="en-US" u="sng" dirty="0">
                <a:solidFill>
                  <a:prstClr val="white"/>
                </a:solidFill>
              </a:rPr>
              <a:t>Biological changes: </a:t>
            </a:r>
            <a:r>
              <a:rPr lang="en-US" dirty="0">
                <a:solidFill>
                  <a:prstClr val="white"/>
                </a:solidFill>
              </a:rPr>
              <a:t>increase in the digestibility, loss of enzymatic, hormonal and antigenic properties.</a:t>
            </a:r>
          </a:p>
          <a:p>
            <a:endParaRPr lang="en-US" dirty="0">
              <a:solidFill>
                <a:prstClr val="white"/>
              </a:solidFill>
            </a:endParaRPr>
          </a:p>
        </p:txBody>
      </p:sp>
    </p:spTree>
    <p:extLst>
      <p:ext uri="{BB962C8B-B14F-4D97-AF65-F5344CB8AC3E}">
        <p14:creationId xmlns:p14="http://schemas.microsoft.com/office/powerpoint/2010/main" val="9343711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9144000" cy="6857999"/>
          </a:xfrm>
          <a:prstGeom prst="rect">
            <a:avLst/>
          </a:prstGeom>
          <a:blipFill>
            <a:blip r:embed="rId2"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654703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0" y="116633"/>
            <a:ext cx="6340475"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67544" y="1412776"/>
            <a:ext cx="7776864" cy="830997"/>
          </a:xfrm>
          <a:prstGeom prst="rect">
            <a:avLst/>
          </a:prstGeom>
        </p:spPr>
        <p:txBody>
          <a:bodyPr wrap="square">
            <a:spAutoFit/>
          </a:bodyPr>
          <a:lstStyle/>
          <a:p>
            <a:pPr algn="l"/>
            <a:r>
              <a:rPr lang="en-US" sz="2400" dirty="0">
                <a:solidFill>
                  <a:prstClr val="white"/>
                </a:solidFill>
              </a:rPr>
              <a:t>They are proteins their structure like rods they are not soluble in water. </a:t>
            </a:r>
            <a:endParaRPr lang="ar-EG" sz="2400" dirty="0">
              <a:solidFill>
                <a:prstClr val="white"/>
              </a:solidFill>
            </a:endParaRPr>
          </a:p>
        </p:txBody>
      </p:sp>
      <p:sp>
        <p:nvSpPr>
          <p:cNvPr id="4" name="Rectangle 3"/>
          <p:cNvSpPr/>
          <p:nvPr/>
        </p:nvSpPr>
        <p:spPr>
          <a:xfrm>
            <a:off x="467544" y="2348880"/>
            <a:ext cx="8064896" cy="1569660"/>
          </a:xfrm>
          <a:prstGeom prst="rect">
            <a:avLst/>
          </a:prstGeom>
        </p:spPr>
        <p:txBody>
          <a:bodyPr wrap="square">
            <a:spAutoFit/>
          </a:bodyPr>
          <a:lstStyle/>
          <a:p>
            <a:pPr algn="l"/>
            <a:r>
              <a:rPr lang="en-US" sz="2400" dirty="0">
                <a:solidFill>
                  <a:prstClr val="white"/>
                </a:solidFill>
              </a:rPr>
              <a:t>These are made up of polypeptide chain that  are parallel to </a:t>
            </a:r>
            <a:r>
              <a:rPr lang="ar-EG" sz="2400" dirty="0">
                <a:solidFill>
                  <a:prstClr val="white"/>
                </a:solidFill>
              </a:rPr>
              <a:t>      </a:t>
            </a:r>
            <a:r>
              <a:rPr lang="en-US" sz="2400" dirty="0">
                <a:solidFill>
                  <a:prstClr val="white"/>
                </a:solidFill>
              </a:rPr>
              <a:t>the axis &amp; are held together by strong  hydrogen an		</a:t>
            </a:r>
            <a:r>
              <a:rPr lang="en-US" sz="2400" dirty="0" err="1">
                <a:solidFill>
                  <a:prstClr val="white"/>
                </a:solidFill>
              </a:rPr>
              <a:t>disulphide</a:t>
            </a:r>
            <a:r>
              <a:rPr lang="en-US" sz="2400" dirty="0">
                <a:solidFill>
                  <a:prstClr val="white"/>
                </a:solidFill>
              </a:rPr>
              <a:t>      bonds. They can be stretched &amp; contracted like  thread</a:t>
            </a:r>
            <a:endParaRPr lang="ar-EG" dirty="0">
              <a:solidFill>
                <a:prstClr val="white"/>
              </a:solidFill>
            </a:endParaRPr>
          </a:p>
        </p:txBody>
      </p:sp>
      <p:sp>
        <p:nvSpPr>
          <p:cNvPr id="5" name="Rectangle 4"/>
          <p:cNvSpPr/>
          <p:nvPr/>
        </p:nvSpPr>
        <p:spPr>
          <a:xfrm>
            <a:off x="467544" y="4149080"/>
            <a:ext cx="4572000" cy="1877437"/>
          </a:xfrm>
          <a:prstGeom prst="rect">
            <a:avLst/>
          </a:prstGeom>
        </p:spPr>
        <p:txBody>
          <a:bodyPr>
            <a:spAutoFit/>
          </a:bodyPr>
          <a:lstStyle/>
          <a:p>
            <a:pPr algn="l"/>
            <a:r>
              <a:rPr lang="en-US" sz="2000" b="1" dirty="0">
                <a:solidFill>
                  <a:srgbClr val="FF0000"/>
                </a:solidFill>
              </a:rPr>
              <a:t>Examples </a:t>
            </a:r>
          </a:p>
          <a:p>
            <a:pPr algn="l"/>
            <a:r>
              <a:rPr lang="en-US" sz="2000" dirty="0">
                <a:solidFill>
                  <a:prstClr val="white"/>
                </a:solidFill>
              </a:rPr>
              <a:t>Collagen-</a:t>
            </a:r>
          </a:p>
          <a:p>
            <a:pPr algn="l"/>
            <a:r>
              <a:rPr lang="en-US" sz="2000" dirty="0">
                <a:solidFill>
                  <a:prstClr val="white"/>
                </a:solidFill>
              </a:rPr>
              <a:t>-Keratin</a:t>
            </a:r>
          </a:p>
          <a:p>
            <a:pPr algn="l"/>
            <a:r>
              <a:rPr lang="en-US" sz="2000" dirty="0">
                <a:solidFill>
                  <a:prstClr val="white"/>
                </a:solidFill>
              </a:rPr>
              <a:t>-Fibrinogen</a:t>
            </a:r>
          </a:p>
          <a:p>
            <a:pPr algn="l"/>
            <a:r>
              <a:rPr lang="en-US" dirty="0">
                <a:solidFill>
                  <a:prstClr val="white"/>
                </a:solidFill>
              </a:rPr>
              <a:t>-Muscle protein</a:t>
            </a:r>
          </a:p>
          <a:p>
            <a:pPr algn="l"/>
            <a:endParaRPr lang="en-US" dirty="0">
              <a:solidFill>
                <a:prstClr val="white"/>
              </a:solidFill>
            </a:endParaRPr>
          </a:p>
        </p:txBody>
      </p:sp>
      <p:sp>
        <p:nvSpPr>
          <p:cNvPr id="8" name="object 6"/>
          <p:cNvSpPr/>
          <p:nvPr/>
        </p:nvSpPr>
        <p:spPr>
          <a:xfrm>
            <a:off x="91603" y="980729"/>
            <a:ext cx="8956291" cy="3873344"/>
          </a:xfrm>
          <a:prstGeom prst="rect">
            <a:avLst/>
          </a:prstGeom>
          <a:blipFill>
            <a:blip r:embed="rId3" cstate="print"/>
            <a:stretch>
              <a:fillRect/>
            </a:stretch>
          </a:blipFill>
        </p:spPr>
        <p:txBody>
          <a:bodyPr wrap="square" lIns="0" tIns="0" rIns="0" bIns="0" rtlCol="0"/>
          <a:lstStyle/>
          <a:p>
            <a:pPr algn="l">
              <a:defRPr/>
            </a:pPr>
            <a:r>
              <a:rPr lang="en-US" sz="2000" b="1" kern="0" dirty="0">
                <a:solidFill>
                  <a:prstClr val="white"/>
                </a:solidFill>
                <a:latin typeface="Times New Roman" pitchFamily="18" charset="0"/>
                <a:cs typeface="Times New Roman" pitchFamily="18" charset="0"/>
              </a:rPr>
              <a:t> </a:t>
            </a:r>
            <a:r>
              <a:rPr lang="en-US" sz="2000" b="1" kern="0" dirty="0">
                <a:solidFill>
                  <a:prstClr val="white"/>
                </a:solidFill>
                <a:latin typeface="Times New Roman" pitchFamily="18" charset="0"/>
                <a:cs typeface="Times New Roman" pitchFamily="18" charset="0"/>
              </a:rPr>
              <a:t> Elongated  </a:t>
            </a:r>
            <a:r>
              <a:rPr lang="en-US" sz="2000" b="1" kern="0" dirty="0">
                <a:solidFill>
                  <a:prstClr val="white"/>
                </a:solidFill>
                <a:latin typeface="Times New Roman" pitchFamily="18" charset="0"/>
                <a:cs typeface="Times New Roman" pitchFamily="18" charset="0"/>
              </a:rPr>
              <a:t>or  needle  in  </a:t>
            </a:r>
            <a:r>
              <a:rPr lang="en-US" sz="2000" b="1" kern="0" dirty="0">
                <a:solidFill>
                  <a:prstClr val="white"/>
                </a:solidFill>
                <a:latin typeface="Times New Roman" pitchFamily="18" charset="0"/>
                <a:cs typeface="Times New Roman" pitchFamily="18" charset="0"/>
              </a:rPr>
              <a:t>shape</a:t>
            </a:r>
            <a:r>
              <a:rPr lang="en-US" sz="2000" b="1" kern="0" dirty="0">
                <a:solidFill>
                  <a:prstClr val="white"/>
                </a:solidFill>
                <a:latin typeface="Times New Roman" pitchFamily="18" charset="0"/>
                <a:cs typeface="Times New Roman" pitchFamily="18" charset="0"/>
              </a:rPr>
              <a:t> </a:t>
            </a:r>
            <a:r>
              <a:rPr lang="en-US" sz="2000" b="1" kern="0" dirty="0">
                <a:solidFill>
                  <a:prstClr val="white"/>
                </a:solidFill>
                <a:latin typeface="Times New Roman" pitchFamily="18" charset="0"/>
                <a:cs typeface="Times New Roman" pitchFamily="18" charset="0"/>
              </a:rPr>
              <a:t>proteins  </a:t>
            </a:r>
            <a:r>
              <a:rPr lang="en-US" sz="2000" b="1" kern="0" dirty="0">
                <a:solidFill>
                  <a:prstClr val="white"/>
                </a:solidFill>
                <a:latin typeface="Times New Roman" pitchFamily="18" charset="0"/>
                <a:cs typeface="Times New Roman" pitchFamily="18" charset="0"/>
              </a:rPr>
              <a:t>have  an  axial  </a:t>
            </a:r>
            <a:r>
              <a:rPr lang="en-US" sz="2000" b="1" kern="0" dirty="0">
                <a:solidFill>
                  <a:prstClr val="white"/>
                </a:solidFill>
                <a:latin typeface="Times New Roman" pitchFamily="18" charset="0"/>
                <a:cs typeface="Times New Roman" pitchFamily="18" charset="0"/>
              </a:rPr>
              <a:t>ratio greater   than 10.    </a:t>
            </a:r>
            <a:endParaRPr lang="ar-EG" sz="2000" b="1" kern="0" dirty="0">
              <a:solidFill>
                <a:prstClr val="white"/>
              </a:solidFill>
              <a:latin typeface="Times New Roman" pitchFamily="18" charset="0"/>
              <a:cs typeface="Times New Roman" pitchFamily="18" charset="0"/>
            </a:endParaRPr>
          </a:p>
          <a:p>
            <a:pPr algn="l">
              <a:defRPr/>
            </a:pPr>
            <a:endParaRPr lang="ar-EG" sz="2000" b="1" kern="0" dirty="0">
              <a:solidFill>
                <a:prstClr val="white"/>
              </a:solidFill>
              <a:latin typeface="Times New Roman" pitchFamily="18" charset="0"/>
              <a:cs typeface="Times New Roman" pitchFamily="18" charset="0"/>
            </a:endParaRPr>
          </a:p>
          <a:p>
            <a:pPr algn="l">
              <a:defRPr/>
            </a:pPr>
            <a:r>
              <a:rPr lang="en-US" sz="2000" b="1" kern="0" dirty="0">
                <a:solidFill>
                  <a:prstClr val="white"/>
                </a:solidFill>
                <a:latin typeface="Times New Roman" pitchFamily="18" charset="0"/>
                <a:cs typeface="Times New Roman" pitchFamily="18" charset="0"/>
              </a:rPr>
              <a:t>         </a:t>
            </a:r>
          </a:p>
          <a:p>
            <a:pPr algn="l">
              <a:defRPr/>
            </a:pPr>
            <a:endParaRPr lang="en-US" sz="2000" b="1" kern="0" dirty="0">
              <a:solidFill>
                <a:prstClr val="white"/>
              </a:solidFill>
              <a:latin typeface="Times New Roman" pitchFamily="18" charset="0"/>
              <a:cs typeface="Times New Roman" pitchFamily="18" charset="0"/>
            </a:endParaRPr>
          </a:p>
          <a:p>
            <a:pPr algn="l">
              <a:defRPr/>
            </a:pPr>
            <a:endParaRPr lang="en-US" sz="2000" b="1" kern="0" dirty="0">
              <a:solidFill>
                <a:prstClr val="white"/>
              </a:solidFill>
              <a:latin typeface="Times New Roman" pitchFamily="18" charset="0"/>
              <a:cs typeface="Times New Roman" pitchFamily="18" charset="0"/>
            </a:endParaRPr>
          </a:p>
          <a:p>
            <a:pPr algn="l">
              <a:defRPr/>
            </a:pPr>
            <a:endParaRPr lang="en-US" sz="2000" b="1" kern="0" dirty="0">
              <a:solidFill>
                <a:prstClr val="white"/>
              </a:solidFill>
              <a:latin typeface="Times New Roman" pitchFamily="18" charset="0"/>
              <a:cs typeface="Times New Roman" pitchFamily="18" charset="0"/>
            </a:endParaRPr>
          </a:p>
          <a:p>
            <a:pPr algn="l">
              <a:defRPr/>
            </a:pPr>
            <a:endParaRPr lang="en-US" sz="2000" b="1" kern="0" dirty="0">
              <a:solidFill>
                <a:prstClr val="white"/>
              </a:solidFill>
              <a:latin typeface="Times New Roman" pitchFamily="18" charset="0"/>
              <a:cs typeface="Times New Roman" pitchFamily="18" charset="0"/>
            </a:endParaRPr>
          </a:p>
          <a:p>
            <a:pPr algn="l">
              <a:defRPr/>
            </a:pPr>
            <a:endParaRPr lang="en-US" sz="2000" b="1" kern="0" dirty="0">
              <a:solidFill>
                <a:prstClr val="white"/>
              </a:solidFill>
              <a:latin typeface="Times New Roman" pitchFamily="18" charset="0"/>
              <a:cs typeface="Times New Roman" pitchFamily="18" charset="0"/>
            </a:endParaRPr>
          </a:p>
          <a:p>
            <a:pPr algn="l">
              <a:defRPr/>
            </a:pPr>
            <a:endParaRPr lang="en-US" sz="2000" b="1" kern="0" dirty="0">
              <a:solidFill>
                <a:prstClr val="white"/>
              </a:solidFill>
              <a:latin typeface="Times New Roman" pitchFamily="18" charset="0"/>
              <a:cs typeface="Times New Roman" pitchFamily="18" charset="0"/>
            </a:endParaRPr>
          </a:p>
        </p:txBody>
      </p:sp>
    </p:spTree>
    <p:extLst>
      <p:ext uri="{BB962C8B-B14F-4D97-AF65-F5344CB8AC3E}">
        <p14:creationId xmlns:p14="http://schemas.microsoft.com/office/powerpoint/2010/main" val="3004999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9512" y="197346"/>
            <a:ext cx="8784976" cy="4739759"/>
          </a:xfrm>
          <a:prstGeom prst="rect">
            <a:avLst/>
          </a:prstGeom>
        </p:spPr>
        <p:txBody>
          <a:bodyPr wrap="square">
            <a:spAutoFit/>
          </a:bodyPr>
          <a:lstStyle/>
          <a:p>
            <a:pPr algn="l"/>
            <a:r>
              <a:rPr lang="en-US" sz="2400" b="1" dirty="0">
                <a:solidFill>
                  <a:srgbClr val="FF0000"/>
                </a:solidFill>
                <a:effectLst>
                  <a:outerShdw blurRad="38100" dist="38100" dir="2700000" algn="tl">
                    <a:srgbClr val="000000">
                      <a:alpha val="43137"/>
                    </a:srgbClr>
                  </a:outerShdw>
                </a:effectLst>
              </a:rPr>
              <a:t>Isolation, purification and fractionation of proteins:</a:t>
            </a:r>
            <a:endParaRPr lang="en-US" sz="2800" b="1" dirty="0">
              <a:solidFill>
                <a:srgbClr val="FF0000"/>
              </a:solidFill>
              <a:effectLst>
                <a:outerShdw blurRad="38100" dist="38100" dir="2700000" algn="tl">
                  <a:srgbClr val="000000">
                    <a:alpha val="43137"/>
                  </a:srgbClr>
                </a:outerShdw>
              </a:effectLst>
            </a:endParaRPr>
          </a:p>
          <a:p>
            <a:pPr algn="l"/>
            <a:r>
              <a:rPr lang="en-US" sz="2000" dirty="0">
                <a:solidFill>
                  <a:prstClr val="white"/>
                </a:solidFill>
              </a:rPr>
              <a:t>1.   Ultracentrifugation:  It  is  used  to  separate  mixture  of  proteins  having  different molecular weights.</a:t>
            </a:r>
          </a:p>
          <a:p>
            <a:pPr algn="l"/>
            <a:endParaRPr lang="en-US" sz="2000" dirty="0">
              <a:solidFill>
                <a:prstClr val="white"/>
              </a:solidFill>
            </a:endParaRPr>
          </a:p>
          <a:p>
            <a:pPr algn="l"/>
            <a:r>
              <a:rPr lang="en-US" sz="2000" dirty="0">
                <a:solidFill>
                  <a:prstClr val="white"/>
                </a:solidFill>
              </a:rPr>
              <a:t>2.   Chemical precipitation:</a:t>
            </a:r>
          </a:p>
          <a:p>
            <a:pPr algn="l"/>
            <a:r>
              <a:rPr lang="en-US" sz="2000" dirty="0">
                <a:solidFill>
                  <a:prstClr val="white"/>
                </a:solidFill>
              </a:rPr>
              <a:t>-     Albumin is precipitated by fully saturated ammonium sulfate solution.</a:t>
            </a:r>
          </a:p>
          <a:p>
            <a:pPr algn="l"/>
            <a:r>
              <a:rPr lang="en-US" sz="2000" dirty="0">
                <a:solidFill>
                  <a:prstClr val="white"/>
                </a:solidFill>
              </a:rPr>
              <a:t>-     Globulin is precipitated by 1/2 saturated ammonium sulfate solution.</a:t>
            </a:r>
          </a:p>
          <a:p>
            <a:pPr algn="l"/>
            <a:r>
              <a:rPr lang="en-US" sz="2000" dirty="0">
                <a:solidFill>
                  <a:prstClr val="white"/>
                </a:solidFill>
              </a:rPr>
              <a:t>-     Fibrinogen is precipitated by 1/4 saturated ammonium sulfate solution.</a:t>
            </a:r>
          </a:p>
          <a:p>
            <a:pPr algn="l"/>
            <a:endParaRPr lang="en-US" sz="2000" dirty="0">
              <a:solidFill>
                <a:prstClr val="white"/>
              </a:solidFill>
            </a:endParaRPr>
          </a:p>
          <a:p>
            <a:pPr algn="l"/>
            <a:r>
              <a:rPr lang="en-US" sz="2000" dirty="0">
                <a:solidFill>
                  <a:prstClr val="white"/>
                </a:solidFill>
              </a:rPr>
              <a:t>3.   Chromatography:</a:t>
            </a:r>
          </a:p>
          <a:p>
            <a:pPr algn="l"/>
            <a:r>
              <a:rPr lang="en-US" sz="2000" dirty="0">
                <a:solidFill>
                  <a:prstClr val="white"/>
                </a:solidFill>
              </a:rPr>
              <a:t>It is separation of mixture into its components by partition between two phases:</a:t>
            </a:r>
          </a:p>
          <a:p>
            <a:pPr algn="l"/>
            <a:r>
              <a:rPr lang="en-US" sz="2000" dirty="0">
                <a:solidFill>
                  <a:prstClr val="white"/>
                </a:solidFill>
              </a:rPr>
              <a:t>one  stationary  and  the  other  is  mobile.  According  to  the  type  of  chromatographic techniques, it is used for separation and purification of proteins (including enzymes, receptors, glycoproteins and lipoproteins).</a:t>
            </a:r>
          </a:p>
          <a:p>
            <a:endParaRPr lang="en-US" dirty="0">
              <a:solidFill>
                <a:prstClr val="white"/>
              </a:solidFill>
            </a:endParaRPr>
          </a:p>
        </p:txBody>
      </p:sp>
    </p:spTree>
    <p:extLst>
      <p:ext uri="{BB962C8B-B14F-4D97-AF65-F5344CB8AC3E}">
        <p14:creationId xmlns:p14="http://schemas.microsoft.com/office/powerpoint/2010/main" val="36781507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062" y="260648"/>
            <a:ext cx="8712968" cy="4708981"/>
          </a:xfrm>
          <a:prstGeom prst="rect">
            <a:avLst/>
          </a:prstGeom>
        </p:spPr>
        <p:txBody>
          <a:bodyPr wrap="square">
            <a:spAutoFit/>
          </a:bodyPr>
          <a:lstStyle/>
          <a:p>
            <a:pPr algn="l"/>
            <a:r>
              <a:rPr lang="en-US" sz="2800" b="1" dirty="0">
                <a:solidFill>
                  <a:prstClr val="white"/>
                </a:solidFill>
              </a:rPr>
              <a:t>4.   Electrophoresis:</a:t>
            </a:r>
            <a:endParaRPr lang="en-US" sz="3600" b="1" dirty="0">
              <a:solidFill>
                <a:prstClr val="white"/>
              </a:solidFill>
            </a:endParaRPr>
          </a:p>
          <a:p>
            <a:pPr algn="l"/>
            <a:r>
              <a:rPr lang="en-US" sz="2400" dirty="0">
                <a:solidFill>
                  <a:prstClr val="white"/>
                </a:solidFill>
              </a:rPr>
              <a:t>Separation of protein mixture on the basis of size, shape, weight and binding affinities.   Proteins   move   in   an   electric   field   as   they  electrically  charged.   The migration  rate  depends  on  molecular  weight  and  net  charge  molecules  with  –</a:t>
            </a:r>
            <a:r>
              <a:rPr lang="en-US" sz="2400" dirty="0" err="1">
                <a:solidFill>
                  <a:prstClr val="white"/>
                </a:solidFill>
              </a:rPr>
              <a:t>ve</a:t>
            </a:r>
            <a:r>
              <a:rPr lang="en-US" sz="2400" dirty="0">
                <a:solidFill>
                  <a:prstClr val="white"/>
                </a:solidFill>
              </a:rPr>
              <a:t> charge  will  migrate  to  anode.  Molecules  with  +</a:t>
            </a:r>
            <a:r>
              <a:rPr lang="en-US" sz="2400" dirty="0" err="1">
                <a:solidFill>
                  <a:prstClr val="white"/>
                </a:solidFill>
              </a:rPr>
              <a:t>ve</a:t>
            </a:r>
            <a:r>
              <a:rPr lang="en-US" sz="2400" dirty="0">
                <a:solidFill>
                  <a:prstClr val="white"/>
                </a:solidFill>
              </a:rPr>
              <a:t>  charge  will  migrate  to  cathode. Molecules at I.E.P will not move. (Why?)</a:t>
            </a:r>
          </a:p>
          <a:p>
            <a:pPr algn="l"/>
            <a:endParaRPr lang="en-US" sz="2400" dirty="0">
              <a:solidFill>
                <a:prstClr val="white"/>
              </a:solidFill>
            </a:endParaRPr>
          </a:p>
          <a:p>
            <a:pPr algn="l"/>
            <a:r>
              <a:rPr lang="en-US" sz="2400" dirty="0">
                <a:solidFill>
                  <a:prstClr val="white"/>
                </a:solidFill>
              </a:rPr>
              <a:t>In  plasma  protein  electrophoresis,  albumin  will  be  the  fastest  in  migration, followed  by </a:t>
            </a:r>
            <a:r>
              <a:rPr lang="el-GR" sz="2400" dirty="0">
                <a:solidFill>
                  <a:prstClr val="white"/>
                </a:solidFill>
                <a:latin typeface="Arial"/>
                <a:cs typeface="Arial"/>
              </a:rPr>
              <a:t>α</a:t>
            </a:r>
            <a:r>
              <a:rPr lang="en-US" sz="2400" dirty="0">
                <a:solidFill>
                  <a:prstClr val="white"/>
                </a:solidFill>
                <a:latin typeface="Arial"/>
                <a:cs typeface="Arial"/>
              </a:rPr>
              <a:t>1</a:t>
            </a:r>
            <a:r>
              <a:rPr lang="en-US" sz="2400" dirty="0">
                <a:solidFill>
                  <a:prstClr val="white"/>
                </a:solidFill>
              </a:rPr>
              <a:t> globulin  (and </a:t>
            </a:r>
            <a:r>
              <a:rPr lang="el-GR" sz="2400" dirty="0">
                <a:solidFill>
                  <a:prstClr val="white"/>
                </a:solidFill>
              </a:rPr>
              <a:t>α</a:t>
            </a:r>
            <a:r>
              <a:rPr lang="en-US" sz="2400" dirty="0">
                <a:solidFill>
                  <a:prstClr val="white"/>
                </a:solidFill>
              </a:rPr>
              <a:t> 2globulins),</a:t>
            </a:r>
            <a:r>
              <a:rPr lang="el-GR" sz="3200" b="1" dirty="0">
                <a:solidFill>
                  <a:prstClr val="white"/>
                </a:solidFill>
                <a:latin typeface="Times New Roman"/>
                <a:cs typeface="Times New Roman"/>
              </a:rPr>
              <a:t> ᵦ </a:t>
            </a:r>
            <a:r>
              <a:rPr lang="en-US" sz="2400" dirty="0">
                <a:solidFill>
                  <a:prstClr val="white"/>
                </a:solidFill>
              </a:rPr>
              <a:t>-globulin,  fibrinogen  and  lastly </a:t>
            </a:r>
            <a:r>
              <a:rPr lang="el-GR" sz="2400" dirty="0">
                <a:solidFill>
                  <a:prstClr val="white"/>
                </a:solidFill>
              </a:rPr>
              <a:t>ᵧ</a:t>
            </a:r>
            <a:r>
              <a:rPr lang="en-US" sz="2400" dirty="0">
                <a:solidFill>
                  <a:prstClr val="white"/>
                </a:solidFill>
              </a:rPr>
              <a:t> - globulin, which have the highest molecular weight </a:t>
            </a:r>
            <a:endParaRPr lang="en-US" sz="2400" dirty="0">
              <a:solidFill>
                <a:prstClr val="white"/>
              </a:solidFill>
            </a:endParaRPr>
          </a:p>
        </p:txBody>
      </p:sp>
      <p:sp>
        <p:nvSpPr>
          <p:cNvPr id="3" name="Rectangle 2"/>
          <p:cNvSpPr/>
          <p:nvPr/>
        </p:nvSpPr>
        <p:spPr>
          <a:xfrm>
            <a:off x="109403" y="4969629"/>
            <a:ext cx="8712968" cy="1631216"/>
          </a:xfrm>
          <a:prstGeom prst="rect">
            <a:avLst/>
          </a:prstGeom>
        </p:spPr>
        <p:txBody>
          <a:bodyPr wrap="square">
            <a:spAutoFit/>
          </a:bodyPr>
          <a:lstStyle/>
          <a:p>
            <a:pPr algn="l"/>
            <a:r>
              <a:rPr lang="en-US" sz="2800" b="1" dirty="0">
                <a:solidFill>
                  <a:prstClr val="white"/>
                </a:solidFill>
              </a:rPr>
              <a:t>5.   Dialysis.</a:t>
            </a:r>
          </a:p>
          <a:p>
            <a:pPr algn="l"/>
            <a:r>
              <a:rPr lang="en-US" sz="2400" dirty="0">
                <a:solidFill>
                  <a:prstClr val="white"/>
                </a:solidFill>
              </a:rPr>
              <a:t>Dialysis is one of the most commonly used techniques to separate sample components based on selective diffusion across a porous membrane</a:t>
            </a:r>
            <a:endParaRPr lang="ar-EG" sz="2400" dirty="0">
              <a:solidFill>
                <a:prstClr val="white"/>
              </a:solidFill>
            </a:endParaRPr>
          </a:p>
        </p:txBody>
      </p:sp>
    </p:spTree>
    <p:extLst>
      <p:ext uri="{BB962C8B-B14F-4D97-AF65-F5344CB8AC3E}">
        <p14:creationId xmlns:p14="http://schemas.microsoft.com/office/powerpoint/2010/main" val="2038764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 y="260648"/>
            <a:ext cx="8496944"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584693" y="1052736"/>
            <a:ext cx="5665333" cy="1569660"/>
          </a:xfrm>
          <a:prstGeom prst="rect">
            <a:avLst/>
          </a:prstGeom>
        </p:spPr>
        <p:txBody>
          <a:bodyPr wrap="none">
            <a:spAutoFit/>
          </a:bodyPr>
          <a:lstStyle/>
          <a:p>
            <a:pPr marL="342900" indent="-342900" algn="l" rtl="0">
              <a:buFont typeface="Arial" pitchFamily="34" charset="0"/>
              <a:buChar char="•"/>
            </a:pPr>
            <a:r>
              <a:rPr lang="en-US" sz="2400" b="1" u="sng" dirty="0">
                <a:solidFill>
                  <a:prstClr val="white"/>
                </a:solidFill>
              </a:rPr>
              <a:t>Sickle-cell anemia</a:t>
            </a:r>
          </a:p>
          <a:p>
            <a:pPr algn="l"/>
            <a:r>
              <a:rPr lang="en-US" sz="2400" b="1" dirty="0">
                <a:solidFill>
                  <a:prstClr val="white"/>
                </a:solidFill>
              </a:rPr>
              <a:t>                                  Glutamate </a:t>
            </a:r>
            <a:r>
              <a:rPr lang="en-US" sz="2400" b="1" dirty="0">
                <a:solidFill>
                  <a:prstClr val="white"/>
                </a:solidFill>
                <a:latin typeface="Calibri"/>
                <a:cs typeface="Calibri"/>
              </a:rPr>
              <a:t>→ </a:t>
            </a:r>
            <a:r>
              <a:rPr lang="en-US" sz="2400" b="1" dirty="0" err="1">
                <a:solidFill>
                  <a:prstClr val="white"/>
                </a:solidFill>
                <a:latin typeface="Calibri"/>
                <a:cs typeface="Calibri"/>
              </a:rPr>
              <a:t>valine</a:t>
            </a:r>
            <a:endParaRPr lang="en-US" sz="2400" b="1" dirty="0">
              <a:solidFill>
                <a:prstClr val="white"/>
              </a:solidFill>
              <a:latin typeface="Calibri"/>
              <a:cs typeface="Calibri"/>
            </a:endParaRPr>
          </a:p>
          <a:p>
            <a:pPr algn="l"/>
            <a:r>
              <a:rPr lang="ar-EG" sz="2400" b="1" dirty="0">
                <a:solidFill>
                  <a:prstClr val="white"/>
                </a:solidFill>
                <a:latin typeface="Calibri"/>
                <a:cs typeface="Calibri"/>
              </a:rPr>
              <a:t>   </a:t>
            </a:r>
            <a:r>
              <a:rPr lang="en-US" sz="2400" b="1" dirty="0">
                <a:solidFill>
                  <a:prstClr val="white"/>
                </a:solidFill>
                <a:latin typeface="Calibri"/>
                <a:cs typeface="Calibri"/>
              </a:rPr>
              <a:t>HB S</a:t>
            </a:r>
            <a:r>
              <a:rPr lang="ar-EG" sz="2400" b="1" dirty="0">
                <a:solidFill>
                  <a:prstClr val="white"/>
                </a:solidFill>
                <a:latin typeface="Calibri"/>
                <a:cs typeface="Calibri"/>
              </a:rPr>
              <a:t>    </a:t>
            </a:r>
            <a:r>
              <a:rPr lang="en-US" sz="2400" b="1" dirty="0">
                <a:solidFill>
                  <a:prstClr val="white"/>
                </a:solidFill>
                <a:latin typeface="Calibri"/>
                <a:cs typeface="Calibri"/>
              </a:rPr>
              <a:t>                                          HB A         →</a:t>
            </a:r>
            <a:endParaRPr lang="en-US" sz="2400" b="1" dirty="0">
              <a:solidFill>
                <a:prstClr val="white"/>
              </a:solidFill>
            </a:endParaRPr>
          </a:p>
          <a:p>
            <a:endParaRPr lang="en-US" sz="2400" b="1" u="sng" dirty="0">
              <a:solidFill>
                <a:prstClr val="white"/>
              </a:solidFill>
            </a:endParaRPr>
          </a:p>
        </p:txBody>
      </p:sp>
      <p:sp>
        <p:nvSpPr>
          <p:cNvPr id="4" name="Rectangle 3"/>
          <p:cNvSpPr/>
          <p:nvPr/>
        </p:nvSpPr>
        <p:spPr>
          <a:xfrm>
            <a:off x="585785" y="2437730"/>
            <a:ext cx="8378703" cy="1200329"/>
          </a:xfrm>
          <a:prstGeom prst="rect">
            <a:avLst/>
          </a:prstGeom>
        </p:spPr>
        <p:txBody>
          <a:bodyPr wrap="square">
            <a:spAutoFit/>
          </a:bodyPr>
          <a:lstStyle/>
          <a:p>
            <a:pPr marL="342900" indent="-342900" algn="l" rtl="0">
              <a:buFont typeface="Arial" pitchFamily="34" charset="0"/>
              <a:buChar char="•"/>
            </a:pPr>
            <a:r>
              <a:rPr lang="en-US" sz="2400" b="1" u="sng" dirty="0">
                <a:solidFill>
                  <a:prstClr val="white"/>
                </a:solidFill>
              </a:rPr>
              <a:t>Alzheimer Disease (AD) </a:t>
            </a:r>
            <a:endParaRPr lang="en-US" sz="2400" b="1" u="sng" dirty="0">
              <a:solidFill>
                <a:prstClr val="white"/>
              </a:solidFill>
            </a:endParaRPr>
          </a:p>
          <a:p>
            <a:pPr algn="l" rtl="0"/>
            <a:r>
              <a:rPr lang="en-US" sz="2400" dirty="0">
                <a:solidFill>
                  <a:prstClr val="white"/>
                </a:solidFill>
              </a:rPr>
              <a:t>Plaques  (insoluble fibrous proteins), tangles (</a:t>
            </a:r>
            <a:r>
              <a:rPr lang="en-US" sz="2400" dirty="0" err="1">
                <a:solidFill>
                  <a:prstClr val="white"/>
                </a:solidFill>
              </a:rPr>
              <a:t>hyperphosphorylated</a:t>
            </a:r>
            <a:endParaRPr lang="en-US" sz="2400" dirty="0">
              <a:solidFill>
                <a:prstClr val="white"/>
              </a:solidFill>
            </a:endParaRPr>
          </a:p>
          <a:p>
            <a:pPr algn="l" rtl="0"/>
            <a:r>
              <a:rPr lang="en-US" sz="2400" dirty="0">
                <a:solidFill>
                  <a:prstClr val="white"/>
                </a:solidFill>
              </a:rPr>
              <a:t> </a:t>
            </a:r>
            <a:r>
              <a:rPr lang="en-US" sz="2400" dirty="0" err="1">
                <a:solidFill>
                  <a:prstClr val="white"/>
                </a:solidFill>
              </a:rPr>
              <a:t>mis</a:t>
            </a:r>
            <a:r>
              <a:rPr lang="en-US" sz="2400" dirty="0">
                <a:solidFill>
                  <a:prstClr val="white"/>
                </a:solidFill>
              </a:rPr>
              <a:t> folded Tau proteins) in the gray matter of the brain.</a:t>
            </a:r>
            <a:endParaRPr lang="en-US" sz="2400" dirty="0">
              <a:solidFill>
                <a:prstClr val="white"/>
              </a:solidFill>
            </a:endParaRPr>
          </a:p>
        </p:txBody>
      </p:sp>
      <p:sp>
        <p:nvSpPr>
          <p:cNvPr id="5" name="Rectangle 4"/>
          <p:cNvSpPr/>
          <p:nvPr/>
        </p:nvSpPr>
        <p:spPr>
          <a:xfrm>
            <a:off x="179512" y="3870734"/>
            <a:ext cx="8317926" cy="830997"/>
          </a:xfrm>
          <a:prstGeom prst="rect">
            <a:avLst/>
          </a:prstGeom>
        </p:spPr>
        <p:txBody>
          <a:bodyPr wrap="square">
            <a:spAutoFit/>
          </a:bodyPr>
          <a:lstStyle/>
          <a:p>
            <a:pPr marL="800100" lvl="1" indent="-342900" algn="l" rtl="0">
              <a:buFont typeface="Arial" pitchFamily="34" charset="0"/>
              <a:buChar char="•"/>
            </a:pPr>
            <a:r>
              <a:rPr lang="en-US" sz="2400" b="1" u="sng" dirty="0">
                <a:solidFill>
                  <a:prstClr val="white"/>
                </a:solidFill>
              </a:rPr>
              <a:t>Bovine spongiform </a:t>
            </a:r>
            <a:r>
              <a:rPr lang="en-US" sz="2400" b="1" u="sng" dirty="0">
                <a:solidFill>
                  <a:prstClr val="white"/>
                </a:solidFill>
              </a:rPr>
              <a:t>encephalopathy (mad cow disease)</a:t>
            </a:r>
          </a:p>
          <a:p>
            <a:pPr algn="l" rtl="0"/>
            <a:r>
              <a:rPr lang="en-US" sz="2400" dirty="0">
                <a:solidFill>
                  <a:prstClr val="white"/>
                </a:solidFill>
              </a:rPr>
              <a:t>          Infection by a </a:t>
            </a:r>
            <a:r>
              <a:rPr lang="en-US" sz="2400" dirty="0" err="1">
                <a:solidFill>
                  <a:prstClr val="white"/>
                </a:solidFill>
              </a:rPr>
              <a:t>misfolded</a:t>
            </a:r>
            <a:r>
              <a:rPr lang="en-US" sz="2400" dirty="0">
                <a:solidFill>
                  <a:prstClr val="white"/>
                </a:solidFill>
              </a:rPr>
              <a:t> protein called a prion.</a:t>
            </a:r>
            <a:endParaRPr lang="ar-EG" sz="2400" dirty="0">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4495800"/>
            <a:ext cx="1658937"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08115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87443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307975" y="166576"/>
            <a:ext cx="2743200" cy="584200"/>
          </a:xfrm>
          <a:noFill/>
        </p:spPr>
        <p:txBody>
          <a:bodyPr>
            <a:spAutoFit/>
          </a:bodyPr>
          <a:lstStyle/>
          <a:p>
            <a:pPr eaLnBrk="1" hangingPunct="1"/>
            <a:r>
              <a:rPr lang="en-AU" sz="3200" b="1" dirty="0" smtClean="0">
                <a:solidFill>
                  <a:srgbClr val="FF0000"/>
                </a:solidFill>
              </a:rPr>
              <a:t>Collagen  </a:t>
            </a:r>
          </a:p>
        </p:txBody>
      </p:sp>
      <p:sp>
        <p:nvSpPr>
          <p:cNvPr id="4" name="Rectangle 3"/>
          <p:cNvSpPr/>
          <p:nvPr/>
        </p:nvSpPr>
        <p:spPr>
          <a:xfrm>
            <a:off x="281413" y="2727723"/>
            <a:ext cx="8638971" cy="1938992"/>
          </a:xfrm>
          <a:prstGeom prst="rect">
            <a:avLst/>
          </a:prstGeom>
        </p:spPr>
        <p:txBody>
          <a:bodyPr wrap="square">
            <a:spAutoFit/>
          </a:bodyPr>
          <a:lstStyle/>
          <a:p>
            <a:pPr algn="just" defTabSz="762000" rtl="0" fontAlgn="base">
              <a:spcBef>
                <a:spcPct val="0"/>
              </a:spcBef>
              <a:spcAft>
                <a:spcPct val="0"/>
              </a:spcAft>
              <a:defRPr/>
            </a:pPr>
            <a:r>
              <a:rPr lang="en-US" sz="2400" b="1" dirty="0">
                <a:solidFill>
                  <a:prstClr val="white"/>
                </a:solidFill>
                <a:cs typeface="Times New Roman" pitchFamily="18" charset="0"/>
              </a:rPr>
              <a:t>The collagens are the most abundant proteins in the body.</a:t>
            </a:r>
          </a:p>
          <a:p>
            <a:pPr algn="just" defTabSz="762000" rtl="0" fontAlgn="base">
              <a:spcBef>
                <a:spcPct val="0"/>
              </a:spcBef>
              <a:spcAft>
                <a:spcPct val="0"/>
              </a:spcAft>
              <a:defRPr/>
            </a:pPr>
            <a:r>
              <a:rPr lang="en-US" sz="2400" b="1" dirty="0">
                <a:solidFill>
                  <a:prstClr val="white"/>
                </a:solidFill>
              </a:rPr>
              <a:t> make up from </a:t>
            </a:r>
            <a:r>
              <a:rPr lang="en-US" sz="2400" b="1" dirty="0">
                <a:solidFill>
                  <a:srgbClr val="FFFF00"/>
                </a:solidFill>
              </a:rPr>
              <a:t>25% to 35% </a:t>
            </a:r>
            <a:r>
              <a:rPr lang="en-US" sz="2400" b="1" dirty="0">
                <a:solidFill>
                  <a:prstClr val="white"/>
                </a:solidFill>
              </a:rPr>
              <a:t>of the whole-body protein content</a:t>
            </a:r>
          </a:p>
          <a:p>
            <a:pPr algn="just" defTabSz="762000" rtl="0" fontAlgn="base">
              <a:spcBef>
                <a:spcPct val="0"/>
              </a:spcBef>
              <a:spcAft>
                <a:spcPct val="0"/>
              </a:spcAft>
              <a:defRPr/>
            </a:pPr>
            <a:endParaRPr lang="en-US" sz="2400" b="1" dirty="0">
              <a:solidFill>
                <a:prstClr val="white"/>
              </a:solidFill>
              <a:cs typeface="Times New Roman" pitchFamily="18" charset="0"/>
            </a:endParaRPr>
          </a:p>
          <a:p>
            <a:pPr algn="just" defTabSz="762000" rtl="0" fontAlgn="base">
              <a:spcBef>
                <a:spcPct val="0"/>
              </a:spcBef>
              <a:spcAft>
                <a:spcPct val="0"/>
              </a:spcAft>
              <a:buFontTx/>
              <a:buChar char="•"/>
              <a:defRPr/>
            </a:pPr>
            <a:r>
              <a:rPr lang="en-US" sz="2000" b="1" dirty="0">
                <a:solidFill>
                  <a:srgbClr val="000000"/>
                </a:solidFill>
                <a:cs typeface="Times New Roman" pitchFamily="18" charset="0"/>
              </a:rPr>
              <a:t> </a:t>
            </a:r>
            <a:r>
              <a:rPr lang="en-US" sz="2400" b="1" dirty="0">
                <a:solidFill>
                  <a:prstClr val="white"/>
                </a:solidFill>
                <a:cs typeface="Times New Roman" pitchFamily="18" charset="0"/>
              </a:rPr>
              <a:t>They occur in connective tissues where tensile strength is </a:t>
            </a:r>
            <a:r>
              <a:rPr lang="en-US" sz="2400" b="1" dirty="0">
                <a:solidFill>
                  <a:prstClr val="white"/>
                </a:solidFill>
                <a:cs typeface="Times New Roman" pitchFamily="18" charset="0"/>
              </a:rPr>
              <a:t>needed. Examples: skin, tendons, cartilage, bones.</a:t>
            </a:r>
            <a:endParaRPr lang="en-US" sz="2400" b="1" dirty="0">
              <a:solidFill>
                <a:prstClr val="white"/>
              </a:solidFill>
              <a:cs typeface="Times New Roman" pitchFamily="18" charset="0"/>
            </a:endParaRPr>
          </a:p>
        </p:txBody>
      </p:sp>
      <p:sp>
        <p:nvSpPr>
          <p:cNvPr id="5125" name="Rectangle 5"/>
          <p:cNvSpPr>
            <a:spLocks noChangeArrowheads="1"/>
          </p:cNvSpPr>
          <p:nvPr/>
        </p:nvSpPr>
        <p:spPr bwMode="auto">
          <a:xfrm>
            <a:off x="199440" y="836712"/>
            <a:ext cx="4724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400" b="1" dirty="0">
                <a:solidFill>
                  <a:prstClr val="white"/>
                </a:solidFill>
              </a:rPr>
              <a:t>is the main structural protein of the various connective tissues in animals.</a:t>
            </a:r>
          </a:p>
        </p:txBody>
      </p:sp>
      <p:sp>
        <p:nvSpPr>
          <p:cNvPr id="5126" name="AutoShape 6" descr="data:image/jpeg;base64,/9j/4AAQSkZJRgABAQAAAQABAAD/2wCEAAkGBhMGERUUERQWFRQTGRoaFhgXGRgXGBUgGxccGxgeGx4bHCYgGSEkGR4aIjAhIycpLC0sHh4zNTAqNSgrLCkBCQoKDgwOGg8PGi0lHyI1LjUyLDU0KS40KywsNCw2NC0yMi4sKikuLywsLSosNCovLC4sKSwtLC8sKiwsNCwsNP/AABEIALsBDQMBIgACEQEDEQH/xAAcAAEAAgMBAQEAAAAAAAAAAAAABQYDBAcCAQj/xAA8EAACAQIEBAUCBAMHBAMAAAABAgMAEQQFEiEGMUFRBxMiYXEygRQjQpFScqEzYoKSscHwFSRDohey0f/EABkBAQADAQEAAAAAAAAAAAAAAAADBAUCAf/EADARAAICAQMDAwIEBgMAAAAAAAABAgMRBCExEkFREyJhcaEFgZHwFCOxwdHxMkJS/9oADAMBAAIRAxEAPwDuNKUoBSlKAUpSgFKUoBSlKAUpSgFKUoBSlKAUpSgFKUoBSlKAUpSgFKUoBSlKAUpSgFKUoBSlKAUpSgFKUoBSlKAUpSgFKUoBSlKAUpSgFKUoBSlKAUpSgFK8TTLh1LOwVV3JYgAfJOwqOh4nwmJSR0xETpCC0hR1bQB1NiSOX3oCUpXKsV45aMRojwpaLqWfTIR3C6SAfYn7iobM+J808Qp5hlrtFBhwWAVvLZgL6dRHqLvY2TYDkeRJ6rj6mcPg4jOMuGdupVH8KeMH4nwpWdtU8BAZjYGRWvoY267FT7rfrVxx2Ojy2NpJXVEQXZmNgP8Ahr2dcoScJcnZnpVYwniVl2NcIuIAYmw1rJGp/wATqB/WrPXkouPKPcYFKUrk8FKUoBSlKAUpSgFKUoBSlKAUpSgFKUoBSlKAUpSgFKVTuKvFTBcJuY3Lyyj6kiAYp/MWIUH2vf2r1JvgZwXGlVzh/j3C8SYaTERFgsAJlVwA6WUtuASCCoNiCQbHqDbh3FPE2K42mOqQom5SK76EA5Cyg6mPLURz/hHLuNeU5N4SOoxcuD9JO4jBJIAG5J2A+a51xD404bAkphVMxvbzD6Yl9/4nt7AA9GqjZHxLIcrxmDeQ7x+ZCXbeysvmxC53ulyF/n6VocCYZ55WaOPzJU9Q9EctluN1VwTcHmVF9x3qDVdVD6Wv0J64xhFzmm8dv8/BYOIuKpuIo4xiiIo7KbhX0EO1hKVFywC8rX5G3PaKxGVQQLMMFiDMgQHWQUZgSGdHBUfrS/Llp5mvXEuKkxeKfETkMkmlJAFK+XpAXdSSV35+5NZzBHk8chjBusdmOosrlt0tfdTYi4uR2tyrJstiotptybXS/phNPw1khclfY8LCedvBF4DOpThWw+hGiDrIToGpSW2bUpB5ei7XFiBtcVvcO55JwbjpJIgpjZQJEY6Q2113ANiDve3IkdagsNhS6MQFCptqYXJNuQ/51rVweEbMpVjZ0jV2sXdrRrbqT2sP9OVaFVrttSi1Ff8AFvnnG/1RBOhZ9k11QWGsftbEjLjcRg5ZThJRH+LYhtDadIaTUF1/pUE2LC21+lxXvjjhjEcHtHE+I80yKHa2sBTdgLhidXJt9qY7hhMtlnCyrNFEBplT6ZCyA9CRcXtsTvXvijPX4kMTyKFaOJYgASSwUn1m+4O//L1r02zstlW5qSWPdhLO236f7IlNLbl9vqWDi/IcDHlWDmjh8qfELG31uTbRqlLaiQw3AuR+pfiuscGwSYbAYVZSS4hTVfmPSNj7gWH2qg8NcFYriSZJ8wUxwxBQkRGm6r9CBOaIOur1N97joeJ4mw2ExKYV5AJ5BdVs2972ubaQTY2BO9viudR0xSgnl93z+X5FznYlKUpVM4FKUoBSlKAUpSgFKUoBSlKAUpSgFKVjxGIXCIzuQqoCzE8gALk/YUBkpXAuNPETG5/Jpw7yRRE2SOIssjDuxX1E230g2Hva5n/CTi6fz/w2JleVJlJhaRi7Kyi5XUdyGS5sTsV251ErYt4J5aeaTb7HUM6zqPIIWmmNlXkBuzE8lUdST/8ApsATXJ8V41Yt59MUEIQb6W1sxH8wYAH/AA7e9WPxh1CPDH9Gt79tWj0f+uuuQDOG86KERqAGJZgoMkpOq5LWuFVLAILD0km5N6jlKcpuMeyz9SlKb6nFH6Ak4n/HZXJjIBZhBI4U7lHRGup76XBHvauM+GnCMPHM8y4qRj5aBgoazyM7EFyeZ0mxPcsL7XBkX4txHBRCxaHgmuXikW6sSAGsRuLrbuNuR3qq4bHHhrFJicESouWRX5qP1RSfxDoG/ULEWYELqaH+dp1JYzPj6rlDPUlIsHBeFfJ8dLg5TZcQJcJMRyuQyowH83L2c1GZdlYynMUix2pER9E9iV2sdLA89NyrXH6d6ZxxA2YYlsTGDE0knmruCyWtbfvcDetGTEnEXdwZCwuXLa259SSTfrY7/vScnPMOjqyt0vjuR06iUMpRb+hsZ5LHluJlENnjWaQR3NwygsOe9x79dqj8BnEuTus0DaGja4YL6VJvsT2IuLE7i4rSmbzrab2sQtXGHOE4fQaEjkBiCkONQUrfYqepJ5GudVqq0oThV1t+3fbGPtnfY0qbHKuUurCXP5mpmfEjceza3EMThAHGpkR7HZrm9zaw36ADeoifClwArJve3qa229/ptW7wfkb4ppXXbyowOQIZnYBE3IAvY9drV91DE76QoP1kXHI30nvuPcbVBOM46mVEFnH09razvtv/AF+Sxp3CcFHqw12xyvr2PnDc4gJE6iUKupI2MgBYmxvoZTa3ckWHLepPLcrXHOEW5I2AQEsTzbSq+23I8z2rWgyiad1EYH5q6rk2CKvMux2QAbknv32rfyrFTZKiyRuq6W1JuGYEjcWB3vcjfoTVHV5x6kbEo52Se/htL6r97HOpgq63XVHLk11dsL97m3xhlcvD0eGEkRWB2JKqR5h0kEqxsQrMpJHPlvytTiriDAPCmHy6BgVbU0rAgn06SDqOt7362AsLX5VHY3HYjPiZcRI5LExqz6LAhdWlUH07b7AX9zUZBhZslikkmwokimBUTMrehgWAaOVfoOq91P1WsRV/QOLShSknHfdvM89/H3MvonW+uGMdnySWUYvMeImKrj2jdFHlI80kXm6RYKmn0athsxBN+u5G9NmZ4wwD4mSQLjMv0+skI08ZuyDp+arBrW3J922rkDPmY8vDwM8zENdAzm1rEFACLXsdRtbrer5wh4JMYw+OkaNmP9kmksoHK77gE73Cg9N+11zjKlTaSzxxt5/J/JYpsT6ZrbyXzw74mbivApLIPzFJSToGZber7gg26EmrNWnlGURZFEsMCBI05Dc8zckk7kk7kmtyqDPHzsKUpXh4KUpQClKUApSlAKUpQClKUBhnxaYW2t1W/LUQL/vURxlGcfl+JER1ExNbTvqsLkC3O4BH3ri+PxEudZrKroHeWd44y5ACgOVRbn6QAANuvuasU+V4jhgh2jfDm4AkjYaCegJU237ON+1UbdU459jcfKJILcr/AA1xCvD74iXbzDhpBh2IuFk2IH+L+trdahMFJqgubhk37EafipHGYDVI1wNLbnSLKtzbYfpGojbkCQBYECq3mUxQ6RcqN/5ugv32F/vVeL9SKiu2+TUrXudj3i00187F/wARmc8CNh8R5jRsATFKSWAH0vE5vYg8iCUNrEHeoXE5L9DavVcNE4FtYJtcduTBl/SQwPKqxg8Q8RXy7g32XodVunLfbf2q6YXF/h4l8xvUpbQhPoQuQW0n3sCT7Vxb118Nt9vP0+hhWfh91KdifVBf9vHwzTznMAHJO6xelR729R/fb7VGYjMHmQs0dh26/tU1/wBLEqxtIwUSNct03u3X3rBi8kdp1BdWXnYC2w5X+/8ApXmmemUGrOVxz2/yyV2zrur08OWskFHCZNd/0rcew3rNhsa2EdCERtBGkWDoxHLUCdxfe1Six6WkshN7Kp2t6Sb3+/8ApUjmuKgkmM/kRQk/THEOfuehb3AHxWtp/wASrponGWXKSWMP+vx5KVmoVF01BZecJc5f+ytZmv4cqXJLklmPNmJNyT7kknesePxpzN7KCRf0AgB27arEj9jatnG4M45jIdekD1gckF7BibekFjbfqRW3lWPwWAhLO48wHT5aBy8nXU0liETvpub3sBzGrobfQ0kbKo9cm2sZwk/L77Fqqu2mv05vDfJ8i4bnijDhFkDtY6STZuQBFtrcv3rLqjy/Z5I3nBBAVkaKG2/qIuJnPZTpXux2XBmuYNnPIqUOwVBphXSNgB1IHU3bua8RcNSDDHEDUVF9vKfQQOfr5A23+Ld6q3WTWatRauqX/lefJqQreF1LMfGUk/7s8YzLZMYoJuE1FQX2APPZen7AVH4XA/hZ1jc2/MVWZRyViLkD2U3+1WrgLP4MBiAMZpOHVHHrTzANViNrE8wRe3W1aeajD4nFzS4EOUDGRPS1kUABiRb0oCSATawty2FZ0dLfU5LGel9vs38MlVkLVKNiSWH8LHheX4MnEMUeEYph2adUtaZ08u1jvp3u4tteyj55164QhXjHELhXlMf1MpILgkbsqLeysRdrnsedTXCePwQ1PmWgxuh0NJcqpGzKFUWJIJINrjTtzqAyTht+LMdKcsZ4kjJZJHZlZFtpW7INQZt7Dna9ybE1JodNXbGU7NudlnCf++3Bi2V0qKrhw3ks2U5XHw9n0cOCdmVbLJc3ufKYygkbG1lNujC21tuzVTuAvDpODQXd/NncWL2sqg7kKCSdzzY7mw5Vcat2yi8KPZYJXjZIUpSojwUpSgFKUoBSlKAUpSgFcI4l4tlyPM5n8xjJDNYC7adNwQvbToIFv9967vX5z8VstfL8zxBIsJdMiE8iCgB/Z1YfaobVlI0NBa4SkljdNH6MpXOcu8cMHiUBljnje3qGkOL9bENuPkD4qQ/+XsC30+cfiM/7kV25xXcqqi18Rf6Ff474YOWTtOoIikbWHXnFJe5uf03b1Bu5t2vlTxBnkiMeJginVl0s2ox6gRvqGlhy6iw9hUrN4njFi2Hwkj32vKVjXfvYvf42qi51omfXKIUY8ocOulfuBfUfm/wKzLX6cnKqfPbkt1/h10n7/avLId8W8y2UlVsys1/rUgqVv1BHM9ahcVB52trcuX+UWq0NlpkiEz2VNQCpYG/qF9d9iP7vXr2rQxY/Gecw09PoAVfoA2A2FV6bI9jUo9J2ehXvs3nyTByRBAoiWKS1mVvpkRrDkw5j2IN61oM0xWQyh4EGwFxIiOD/AFuv+Eg1F+H+CkxsjhyVjQC9iQQRflvbf3B6e97phsvwJwvn4jMPLN2uitE7WDEKNIUsWIANrX35VLXVbXqHCtqWPr3MVa2ixSpXVHu0uP3+RDSZm2IiiWOMCRNyZFV0GxGykm5F7gm1iAelakDx5UFj1NuQHYDWyjqbEi5A5C9Mrnw+brMfMkQKTo8x0U6f0lrAC532BsOW/MzmRYjLcywSQtAjYxSUurFGk6+YZAbsDflvvsBbcK6VBzrveFB5a85LP8TVDEknuufBq5/kkAi/FZfO0mHQhJka4eFm+km4BsTtv1OxI5RmWnCCB2leczISBHGinzQfpIkKkKByOq52uAbgVIYvCQ5IPKXVLK25RbuTa++kcrXO9u9VGLNzM91st9wDvf71cqzqYOVNOYru9smP7aLHbW8ZNyPA4niBZBEpEMQMktiVijsCbyMfra3K927ADYQRyoqd26X2FwvfV2+auUucPDhZfKNhOoSVd7H1DcW/UNxfsT7Wr2W51Pkk4nhADpe2sBlIKlSCOoIJ7Vu6bXu6rNdaXS8dK+/ySxVeG7JbmhhZGjIW53JBUHa52uOl9hv2q2R8cYjLMFJhY1RBNcM5JZwDGsZCDYAkLz358utV2HL587afE+X+WrF5HRdEaMx9Kr0HqI9IubVZeGMdPw0XxMKXQEIWePWlwLkFuaGzDkRf3ri+yhSd04Ny/fjksaaE7KsZ2T2NXCcEYnA4NsVLE6Lcab7HTexLp9Sg32J7b7EXsXDnHCcHYV4o8MplLH8z0qCDuPM/U2m5AHawuKwZtx7jOPiuFhhABILLES5kINxqJACIDY77bC5rp/DHBcOSwxiSOKSceppCik6jv6WIuAOQ9hWQ3Oy1zi9mdz9tXTPnJUOGvDtOJoA+MV1j5xqp8stfdmIA2U3sBt1PK1dCyTIYOHIhFhoxGnOwuSx7sTcsfcmpClT1w9OHQin3yKUpXYFKUoBSlKAUpSgFKUoBSlKAVEcR8K4biqMJiU1ad1YHS6E/wsNx8cjYXBqXpQ9Ta3RyXOfB/C5KjStjJI4x/GiOd+QGnSWJ7AVS5MsMTHy3IToXUBj8hWIHxc1bfF3PWw+NSN7iOOIOg6EuWDN77KF9t+9WPgThHCZjhYsTIFxLyqG9W6J3QIdrqdiWF7g8uVZ9kJWT6YJJLuaVOrlVHqlJv4OdZXKmHf8A7pZJo+0cnlkDrtb1fGpa2eNkihlgly9R5E0YjUre6yKxLrJf1BtLIfVuQOwrpfEHhthsxUth1XDyj6SgtG3s6Dax7gAj35HnEMLQs2m2uJ/zIwwKuUJHMbG1zZulz3IqC7NEcTSaff5+T2edasdTz4bLtkGWhJsJEN/KUyv9l0r/AOzLUV4jYAYHGagAFxMW9rC7IbMf8pTetSbh/F56FxUcesP9HlyBZI7ErY3I0m4P0k9jyqJzHhifD/mYgrC1rqZ5Q0klv0qql3a/LfYVDRXKFHpuLy989ivRrPR1a9rwtvyPeV4b8TBdHKW/Ln0rqIA2DgXFzpsffl2qBxPBawykJOs0S/8AkVCgb4uTce/Lt3rJDmRwpLAsEkGmZRzIvv8AcbgjqLipifDS50imNSMOTbUouSL2YgXF7b7XFyOYpRq79IpRrkkp99v0z/T4J5aCqiyds11Lsl3K1iMAibRKDbrtz+TzPxXpcG0A/NVbXsbXuh6XuBb5Ht7VfM5jy/L8EEwq2mLxhjKp84gNc2Zha1wNk29qoOc48q0t9iQAPf8A4akalKaipZys5Kn8bOFnujheF+/8FtyXjA5bhMRhhHHqeNwJdWiRy6sFZyf7QqSBe4NrVz7B4GS7DQTtb259+XapPKs4GEk1FdQ0EEfdT/tUzic1lxSgrF5aPfQ5BIfTbVpOwNrj96vVavWaap9McweN32weaiMarHNPbx4MXDeRvxBihhkvGrszm3r8pAb7kjcj0rc8yRUZxZw7PwziTFLuN2RiPTIAdj2I5XHTcHub9wr4m5bw3Eyth5YZf/IQBMZCP79we9gQoF9qqubZ3P4r49FhQqv0xKd/KS4LySEbdibdlUXO51/w2mVTzPh7tld9Mt2iwcYeImEx+VRwYYaJJDHriWNkWIKQ7W2CkawALHe9XTwnwJwuWxswsZmeT7E6UP3RVP3rUi8FsAjKWMzqtvQzjQbd7KGt7aqvccYhAVQAAAAALAAcgB0qvKSxiJNKS6emPB8jhWL6QBfnYWvXulKjIhSlKAUpSgFKUoBSlKAUpSgFKUoBSlKAUpSgKn4g8DLxhEpWwniv5ZPJgeaN7GwIPQ/JvzzIsXiuDZGSM+U17vDKLqx5XtcdP1Kd9tyK7fUdnsWG8lnxaxtFGCxLqGCgc7XHP43NVrqXP3Rlhk1dmPa1k5hnvHeMzJCjNHCh2bytWtvbUTsD/dsfetHA5QctiaeWSKAoBohdlWWVb7nSSCthcqLXPYXF4TO8/GYy/wDbwrh4ybIkSgStflqYeok/wqbdN+Zl8o8PsdixdcMIwesrKhPyouw+4FUZVysz1e77I0qqlW1KUlD7slMDxuvD3mpA6MJwGTcaYn5MT7aenUqvcmtTJMixPFkrvGQ29pJ5CSL9hb6iBb0iwAty2qJx8MmUtIksaExGzWa/QHa4FxYitdGlytVxESzYdWvaVCyobEggsvpO4I0t+1RQTeITy1HsWbdHXY+uuxJvztk85hlrNiXjjbXIZzEOSiQ+Z5anmdO4HX571r4DHSYP+ykaO+5U8j76Tt9x+9a4z58JKJWIZxIJQ1gPUH1+oDaxbtb4qzcLcJpxoyxM7CNYtZdLXBuFUbgjc6tv7prp19TUMcv7EFl8tPiE45X9/qRuIzCbHCzslup07/1JH9KhsRApO13bYXO4Hbfp8V1XC+CkMR9eIkZewRAf3Oof0qp8RZRDlc+Jiw9/LjsoFyx1eWuvc9dd/vevZUPTx6iFauNjahXj5byXTgHhTLsHADqgxMx9TuyqSh/hVXGqMD3AJNz1sIjxB4kgzqaOOFgyYYMWdd1LEAWUjYhQDcja5t0NYM48KcXieQw8vuWZT9wVNvsTU3wb4U/9IZZMW6uyG6xpcxgjkWJAL26CwHzVuXq21+m44MWbnasSXJhy3wdwmZQRviRKszjVIFcruxuAQQbEAgG1uVXTh7hXC8LIUwsQQH6juzvblqY3J+L2HSpalaHVLpUc7IlSwsClKVyeilKUApSlAKUpQClKUApSlAKUpQClKUApSlAKUpQCqD4wY0x4aGIcpZLt7hF1Af5ip+1X6qN4t4Az4RJlF/Iku3srAqT9mKn4vUV2eh4LGmaVsXLjJF+D2RRusuLYAyBzHHf9ACqWI7Fi1r9h7m/Ta414deIeH4a8yDFMUR31xvpZgCVAZW0gkfSCDa25vba9yzPxVweHQ/h2OIkP0qqsFv8A3mYAAfFz7VzXKMa02d6iM53S2zuc78QsRqx+MC8tSj7+SgP9axYfhfNMkkceXiUV/qEJd436XPlkg3HcXrPw7lEnFGOUP6i0nnYhugGrU3xqPpA9/Y12bO84jyCB5pidKDkBdmJ2CqOpJ2H+w3qtVWrOqecZO9TldFfLSOAcS8ISZbAZ/LkiUEBhL6AxY2GgMQxPWwBFgTtavXAHEeI4ceUQMoDBWZHF1a1x7EHfmD+9Y+JeJ8Tx5iVBVvq0wYdd9N//ALMRzY9OwrrHBfhpDlGFKYuOOWaUhpLgMEsPSqHmNO+45knpauo1PHTBv6sls/lVpW7t9vBV848Y8S6aI4Eic7GTWZNPuqlAL/JI9jTw64cfPZFmkB8iNtZZt/OcG4AJ+oBt2buLb3Nr1H4bZdGwb8MpI6M0jr/lZip/arJHGIgAoAAFgBsAByA7VL6Lk07HnBT9RRTUFyeqUpVkgFKUoBSlKAUpSgFKUoBSlKAUpSgFKUoBSlKAUpSgFKUoBSlKAV4liWdSrAMrAggi4IIsQQeYIr3SgOW534Gx4ly+FnMY5+XIutV9lYEMB86vmvmWeDckRHm4lQo6RoSx+7Gw/Y11OlRSphLlE8dRZHhkbkXD0PDseiBbX3Zju7nux6/6DoBWpxjw2eKMP5avoZWDqSLgkAixt0sTU7Su3FNdPY5rtnXNWRe6KpwXwGnDGqR9L4hxpLgbKv8ACt+53J2vt2FWulK9jFRWEeW2ytm5z5YpSlekYpSlAKUpQClKUApSlAKUpQClKUApSlAKUpQClKUApSlAKUpQClKUApSlAKUpQClKUApSlAKUpQClKUApSlAKUpQClKUApSlAKUpQClKUApSlAKUpQClKUApSlAKUpQClKUApSlAKUpQClKUApSlAKUpQClKUApSlAKUpQClKUApSlAKUpQClKUApSlA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endParaRPr>
          </a:p>
        </p:txBody>
      </p:sp>
      <p:sp>
        <p:nvSpPr>
          <p:cNvPr id="5127" name="AutoShape 8" descr="data:image/jpeg;base64,/9j/4AAQSkZJRgABAQAAAQABAAD/2wCEAAkGBhMGERUUERQWFRQTGRoaFhgXGRgXGBUgGxccGxgeGx4bHCYgGSEkGR4aIjAhIycpLC0sHh4zNTAqNSgrLCkBCQoKDgwOGg8PGi0lHyI1LjUyLDU0KS40KywsNCw2NC0yMi4sKikuLywsLSosNCovLC4sKSwtLC8sKiwsNCwsNP/AABEIALsBDQMBIgACEQEDEQH/xAAcAAEAAgMBAQEAAAAAAAAAAAAABQYDBAcCAQj/xAA8EAACAQIEBAUCBAMHBAMAAAABAgMAEQQFEiEGMUFRBxMiYXEygRQjQpFScqEzYoKSscHwFSRDohey0f/EABkBAQADAQEAAAAAAAAAAAAAAAADBAUCAf/EADARAAICAQMDAwIEBgMAAAAAAAABAgMRBCExEkFREyJhcaEFgZHwFCOxwdHxMkJS/9oADAMBAAIRAxEAPwDuNKUoBSlKAUpSgFKUoBSlKAUpSgFKUoBSlKAUpSgFKUoBSlKAUpSgFKUoBSlKAUpSgFKUoBSlKAUpSgFKUoBSlKAUpSgFKUoBSlKAUpSgFKUoBSlKAUpSgFK8TTLh1LOwVV3JYgAfJOwqOh4nwmJSR0xETpCC0hR1bQB1NiSOX3oCUpXKsV45aMRojwpaLqWfTIR3C6SAfYn7iobM+J808Qp5hlrtFBhwWAVvLZgL6dRHqLvY2TYDkeRJ6rj6mcPg4jOMuGdupVH8KeMH4nwpWdtU8BAZjYGRWvoY267FT7rfrVxx2Ojy2NpJXVEQXZmNgP8Ahr2dcoScJcnZnpVYwniVl2NcIuIAYmw1rJGp/wATqB/WrPXkouPKPcYFKUrk8FKUoBSlKAUpSgFKUoBSlKAUpSgFKUoBSlKAUpSgFKVTuKvFTBcJuY3Lyyj6kiAYp/MWIUH2vf2r1JvgZwXGlVzh/j3C8SYaTERFgsAJlVwA6WUtuASCCoNiCQbHqDbh3FPE2K42mOqQom5SK76EA5Cyg6mPLURz/hHLuNeU5N4SOoxcuD9JO4jBJIAG5J2A+a51xD404bAkphVMxvbzD6Yl9/4nt7AA9GqjZHxLIcrxmDeQ7x+ZCXbeysvmxC53ulyF/n6VocCYZ55WaOPzJU9Q9EctluN1VwTcHmVF9x3qDVdVD6Wv0J64xhFzmm8dv8/BYOIuKpuIo4xiiIo7KbhX0EO1hKVFywC8rX5G3PaKxGVQQLMMFiDMgQHWQUZgSGdHBUfrS/Llp5mvXEuKkxeKfETkMkmlJAFK+XpAXdSSV35+5NZzBHk8chjBusdmOosrlt0tfdTYi4uR2tyrJstiotptybXS/phNPw1khclfY8LCedvBF4DOpThWw+hGiDrIToGpSW2bUpB5ei7XFiBtcVvcO55JwbjpJIgpjZQJEY6Q2113ANiDve3IkdagsNhS6MQFCptqYXJNuQ/51rVweEbMpVjZ0jV2sXdrRrbqT2sP9OVaFVrttSi1Ff8AFvnnG/1RBOhZ9k11QWGsftbEjLjcRg5ZThJRH+LYhtDadIaTUF1/pUE2LC21+lxXvjjhjEcHtHE+I80yKHa2sBTdgLhidXJt9qY7hhMtlnCyrNFEBplT6ZCyA9CRcXtsTvXvijPX4kMTyKFaOJYgASSwUn1m+4O//L1r02zstlW5qSWPdhLO236f7IlNLbl9vqWDi/IcDHlWDmjh8qfELG31uTbRqlLaiQw3AuR+pfiuscGwSYbAYVZSS4hTVfmPSNj7gWH2qg8NcFYriSZJ8wUxwxBQkRGm6r9CBOaIOur1N97joeJ4mw2ExKYV5AJ5BdVs2972ubaQTY2BO9viudR0xSgnl93z+X5FznYlKUpVM4FKUoBSlKAUpSgFKUoBSlKAUpSgFKVjxGIXCIzuQqoCzE8gALk/YUBkpXAuNPETG5/Jpw7yRRE2SOIssjDuxX1E230g2Hva5n/CTi6fz/w2JleVJlJhaRi7Kyi5XUdyGS5sTsV251ErYt4J5aeaTb7HUM6zqPIIWmmNlXkBuzE8lUdST/8ApsATXJ8V41Yt59MUEIQb6W1sxH8wYAH/AA7e9WPxh1CPDH9Gt79tWj0f+uuuQDOG86KERqAGJZgoMkpOq5LWuFVLAILD0km5N6jlKcpuMeyz9SlKb6nFH6Ak4n/HZXJjIBZhBI4U7lHRGup76XBHvauM+GnCMPHM8y4qRj5aBgoazyM7EFyeZ0mxPcsL7XBkX4txHBRCxaHgmuXikW6sSAGsRuLrbuNuR3qq4bHHhrFJicESouWRX5qP1RSfxDoG/ULEWYELqaH+dp1JYzPj6rlDPUlIsHBeFfJ8dLg5TZcQJcJMRyuQyowH83L2c1GZdlYynMUix2pER9E9iV2sdLA89NyrXH6d6ZxxA2YYlsTGDE0knmruCyWtbfvcDetGTEnEXdwZCwuXLa259SSTfrY7/vScnPMOjqyt0vjuR06iUMpRb+hsZ5LHluJlENnjWaQR3NwygsOe9x79dqj8BnEuTus0DaGja4YL6VJvsT2IuLE7i4rSmbzrab2sQtXGHOE4fQaEjkBiCkONQUrfYqepJ5GudVqq0oThV1t+3fbGPtnfY0qbHKuUurCXP5mpmfEjceza3EMThAHGpkR7HZrm9zaw36ADeoifClwArJve3qa229/ptW7wfkb4ppXXbyowOQIZnYBE3IAvY9drV91DE76QoP1kXHI30nvuPcbVBOM46mVEFnH09razvtv/AF+Sxp3CcFHqw12xyvr2PnDc4gJE6iUKupI2MgBYmxvoZTa3ckWHLepPLcrXHOEW5I2AQEsTzbSq+23I8z2rWgyiad1EYH5q6rk2CKvMux2QAbknv32rfyrFTZKiyRuq6W1JuGYEjcWB3vcjfoTVHV5x6kbEo52Se/htL6r97HOpgq63XVHLk11dsL97m3xhlcvD0eGEkRWB2JKqR5h0kEqxsQrMpJHPlvytTiriDAPCmHy6BgVbU0rAgn06SDqOt7362AsLX5VHY3HYjPiZcRI5LExqz6LAhdWlUH07b7AX9zUZBhZslikkmwokimBUTMrehgWAaOVfoOq91P1WsRV/QOLShSknHfdvM89/H3MvonW+uGMdnySWUYvMeImKrj2jdFHlI80kXm6RYKmn0athsxBN+u5G9NmZ4wwD4mSQLjMv0+skI08ZuyDp+arBrW3J922rkDPmY8vDwM8zENdAzm1rEFACLXsdRtbrer5wh4JMYw+OkaNmP9kmksoHK77gE73Cg9N+11zjKlTaSzxxt5/J/JYpsT6ZrbyXzw74mbivApLIPzFJSToGZber7gg26EmrNWnlGURZFEsMCBI05Dc8zckk7kk7kmtyqDPHzsKUpXh4KUpQClKUApSlAKUpQClKUBhnxaYW2t1W/LUQL/vURxlGcfl+JER1ExNbTvqsLkC3O4BH3ri+PxEudZrKroHeWd44y5ACgOVRbn6QAANuvuasU+V4jhgh2jfDm4AkjYaCegJU237ON+1UbdU459jcfKJILcr/AA1xCvD74iXbzDhpBh2IuFk2IH+L+trdahMFJqgubhk37EafipHGYDVI1wNLbnSLKtzbYfpGojbkCQBYECq3mUxQ6RcqN/5ugv32F/vVeL9SKiu2+TUrXudj3i00187F/wARmc8CNh8R5jRsATFKSWAH0vE5vYg8iCUNrEHeoXE5L9DavVcNE4FtYJtcduTBl/SQwPKqxg8Q8RXy7g32XodVunLfbf2q6YXF/h4l8xvUpbQhPoQuQW0n3sCT7Vxb118Nt9vP0+hhWfh91KdifVBf9vHwzTznMAHJO6xelR729R/fb7VGYjMHmQs0dh26/tU1/wBLEqxtIwUSNct03u3X3rBi8kdp1BdWXnYC2w5X+/8ApXmmemUGrOVxz2/yyV2zrur08OWskFHCZNd/0rcew3rNhsa2EdCERtBGkWDoxHLUCdxfe1Six6WkshN7Kp2t6Sb3+/8ApUjmuKgkmM/kRQk/THEOfuehb3AHxWtp/wASrponGWXKSWMP+vx5KVmoVF01BZecJc5f+ytZmv4cqXJLklmPNmJNyT7kknesePxpzN7KCRf0AgB27arEj9jatnG4M45jIdekD1gckF7BibekFjbfqRW3lWPwWAhLO48wHT5aBy8nXU0liETvpub3sBzGrobfQ0kbKo9cm2sZwk/L77Fqqu2mv05vDfJ8i4bnijDhFkDtY6STZuQBFtrcv3rLqjy/Z5I3nBBAVkaKG2/qIuJnPZTpXux2XBmuYNnPIqUOwVBphXSNgB1IHU3bua8RcNSDDHEDUVF9vKfQQOfr5A23+Ld6q3WTWatRauqX/lefJqQreF1LMfGUk/7s8YzLZMYoJuE1FQX2APPZen7AVH4XA/hZ1jc2/MVWZRyViLkD2U3+1WrgLP4MBiAMZpOHVHHrTzANViNrE8wRe3W1aeajD4nFzS4EOUDGRPS1kUABiRb0oCSATawty2FZ0dLfU5LGel9vs38MlVkLVKNiSWH8LHheX4MnEMUeEYph2adUtaZ08u1jvp3u4tteyj55164QhXjHELhXlMf1MpILgkbsqLeysRdrnsedTXCePwQ1PmWgxuh0NJcqpGzKFUWJIJINrjTtzqAyTht+LMdKcsZ4kjJZJHZlZFtpW7INQZt7Dna9ybE1JodNXbGU7NudlnCf++3Bi2V0qKrhw3ks2U5XHw9n0cOCdmVbLJc3ufKYygkbG1lNujC21tuzVTuAvDpODQXd/NncWL2sqg7kKCSdzzY7mw5Vcat2yi8KPZYJXjZIUpSojwUpSgFKUoBSlKAUpSgFcI4l4tlyPM5n8xjJDNYC7adNwQvbToIFv9967vX5z8VstfL8zxBIsJdMiE8iCgB/Z1YfaobVlI0NBa4SkljdNH6MpXOcu8cMHiUBljnje3qGkOL9bENuPkD4qQ/+XsC30+cfiM/7kV25xXcqqi18Rf6Ff474YOWTtOoIikbWHXnFJe5uf03b1Bu5t2vlTxBnkiMeJginVl0s2ox6gRvqGlhy6iw9hUrN4njFi2Hwkj32vKVjXfvYvf42qi51omfXKIUY8ocOulfuBfUfm/wKzLX6cnKqfPbkt1/h10n7/avLId8W8y2UlVsys1/rUgqVv1BHM9ahcVB52trcuX+UWq0NlpkiEz2VNQCpYG/qF9d9iP7vXr2rQxY/Gecw09PoAVfoA2A2FV6bI9jUo9J2ehXvs3nyTByRBAoiWKS1mVvpkRrDkw5j2IN61oM0xWQyh4EGwFxIiOD/AFuv+Eg1F+H+CkxsjhyVjQC9iQQRflvbf3B6e97phsvwJwvn4jMPLN2uitE7WDEKNIUsWIANrX35VLXVbXqHCtqWPr3MVa2ixSpXVHu0uP3+RDSZm2IiiWOMCRNyZFV0GxGykm5F7gm1iAelakDx5UFj1NuQHYDWyjqbEi5A5C9Mrnw+brMfMkQKTo8x0U6f0lrAC532BsOW/MzmRYjLcywSQtAjYxSUurFGk6+YZAbsDflvvsBbcK6VBzrveFB5a85LP8TVDEknuufBq5/kkAi/FZfO0mHQhJka4eFm+km4BsTtv1OxI5RmWnCCB2leczISBHGinzQfpIkKkKByOq52uAbgVIYvCQ5IPKXVLK25RbuTa++kcrXO9u9VGLNzM91st9wDvf71cqzqYOVNOYru9smP7aLHbW8ZNyPA4niBZBEpEMQMktiVijsCbyMfra3K927ADYQRyoqd26X2FwvfV2+auUucPDhZfKNhOoSVd7H1DcW/UNxfsT7Wr2W51Pkk4nhADpe2sBlIKlSCOoIJ7Vu6bXu6rNdaXS8dK+/ySxVeG7JbmhhZGjIW53JBUHa52uOl9hv2q2R8cYjLMFJhY1RBNcM5JZwDGsZCDYAkLz358utV2HL587afE+X+WrF5HRdEaMx9Kr0HqI9IubVZeGMdPw0XxMKXQEIWePWlwLkFuaGzDkRf3ri+yhSd04Ny/fjksaaE7KsZ2T2NXCcEYnA4NsVLE6Lcab7HTexLp9Sg32J7b7EXsXDnHCcHYV4o8MplLH8z0qCDuPM/U2m5AHawuKwZtx7jOPiuFhhABILLES5kINxqJACIDY77bC5rp/DHBcOSwxiSOKSceppCik6jv6WIuAOQ9hWQ3Oy1zi9mdz9tXTPnJUOGvDtOJoA+MV1j5xqp8stfdmIA2U3sBt1PK1dCyTIYOHIhFhoxGnOwuSx7sTcsfcmpClT1w9OHQin3yKUpXYFKUoBSlKAUpSgFKUoBSlKAVEcR8K4biqMJiU1ad1YHS6E/wsNx8cjYXBqXpQ9Ta3RyXOfB/C5KjStjJI4x/GiOd+QGnSWJ7AVS5MsMTHy3IToXUBj8hWIHxc1bfF3PWw+NSN7iOOIOg6EuWDN77KF9t+9WPgThHCZjhYsTIFxLyqG9W6J3QIdrqdiWF7g8uVZ9kJWT6YJJLuaVOrlVHqlJv4OdZXKmHf8A7pZJo+0cnlkDrtb1fGpa2eNkihlgly9R5E0YjUre6yKxLrJf1BtLIfVuQOwrpfEHhthsxUth1XDyj6SgtG3s6Dax7gAj35HnEMLQs2m2uJ/zIwwKuUJHMbG1zZulz3IqC7NEcTSaff5+T2edasdTz4bLtkGWhJsJEN/KUyv9l0r/AOzLUV4jYAYHGagAFxMW9rC7IbMf8pTetSbh/F56FxUcesP9HlyBZI7ErY3I0m4P0k9jyqJzHhifD/mYgrC1rqZ5Q0klv0qql3a/LfYVDRXKFHpuLy989ivRrPR1a9rwtvyPeV4b8TBdHKW/Ln0rqIA2DgXFzpsffl2qBxPBawykJOs0S/8AkVCgb4uTce/Lt3rJDmRwpLAsEkGmZRzIvv8AcbgjqLipifDS50imNSMOTbUouSL2YgXF7b7XFyOYpRq79IpRrkkp99v0z/T4J5aCqiyds11Lsl3K1iMAibRKDbrtz+TzPxXpcG0A/NVbXsbXuh6XuBb5Ht7VfM5jy/L8EEwq2mLxhjKp84gNc2Zha1wNk29qoOc48q0t9iQAPf8A4akalKaipZys5Kn8bOFnujheF+/8FtyXjA5bhMRhhHHqeNwJdWiRy6sFZyf7QqSBe4NrVz7B4GS7DQTtb259+XapPKs4GEk1FdQ0EEfdT/tUzic1lxSgrF5aPfQ5BIfTbVpOwNrj96vVavWaap9McweN32weaiMarHNPbx4MXDeRvxBihhkvGrszm3r8pAb7kjcj0rc8yRUZxZw7PwziTFLuN2RiPTIAdj2I5XHTcHub9wr4m5bw3Eyth5YZf/IQBMZCP79we9gQoF9qqubZ3P4r49FhQqv0xKd/KS4LySEbdibdlUXO51/w2mVTzPh7tld9Mt2iwcYeImEx+VRwYYaJJDHriWNkWIKQ7W2CkawALHe9XTwnwJwuWxswsZmeT7E6UP3RVP3rUi8FsAjKWMzqtvQzjQbd7KGt7aqvccYhAVQAAAAALAAcgB0qvKSxiJNKS6emPB8jhWL6QBfnYWvXulKjIhSlKAUpSgFKUoBSlKAUpSgFKUoBSlKAUpSgKn4g8DLxhEpWwniv5ZPJgeaN7GwIPQ/JvzzIsXiuDZGSM+U17vDKLqx5XtcdP1Kd9tyK7fUdnsWG8lnxaxtFGCxLqGCgc7XHP43NVrqXP3Rlhk1dmPa1k5hnvHeMzJCjNHCh2bytWtvbUTsD/dsfetHA5QctiaeWSKAoBohdlWWVb7nSSCthcqLXPYXF4TO8/GYy/wDbwrh4ybIkSgStflqYeok/wqbdN+Zl8o8PsdixdcMIwesrKhPyouw+4FUZVysz1e77I0qqlW1KUlD7slMDxuvD3mpA6MJwGTcaYn5MT7aenUqvcmtTJMixPFkrvGQ29pJ5CSL9hb6iBb0iwAty2qJx8MmUtIksaExGzWa/QHa4FxYitdGlytVxESzYdWvaVCyobEggsvpO4I0t+1RQTeITy1HsWbdHXY+uuxJvztk85hlrNiXjjbXIZzEOSiQ+Z5anmdO4HX571r4DHSYP+ykaO+5U8j76Tt9x+9a4z58JKJWIZxIJQ1gPUH1+oDaxbtb4qzcLcJpxoyxM7CNYtZdLXBuFUbgjc6tv7prp19TUMcv7EFl8tPiE45X9/qRuIzCbHCzslup07/1JH9KhsRApO13bYXO4Hbfp8V1XC+CkMR9eIkZewRAf3Oof0qp8RZRDlc+Jiw9/LjsoFyx1eWuvc9dd/vevZUPTx6iFauNjahXj5byXTgHhTLsHADqgxMx9TuyqSh/hVXGqMD3AJNz1sIjxB4kgzqaOOFgyYYMWdd1LEAWUjYhQDcja5t0NYM48KcXieQw8vuWZT9wVNvsTU3wb4U/9IZZMW6uyG6xpcxgjkWJAL26CwHzVuXq21+m44MWbnasSXJhy3wdwmZQRviRKszjVIFcruxuAQQbEAgG1uVXTh7hXC8LIUwsQQH6juzvblqY3J+L2HSpalaHVLpUc7IlSwsClKVyeilKUApSlAKUpQClKUApSlAKUpQClKUApSlAKUpQCqD4wY0x4aGIcpZLt7hF1Af5ip+1X6qN4t4Az4RJlF/Iku3srAqT9mKn4vUV2eh4LGmaVsXLjJF+D2RRusuLYAyBzHHf9ACqWI7Fi1r9h7m/Ta414deIeH4a8yDFMUR31xvpZgCVAZW0gkfSCDa25vba9yzPxVweHQ/h2OIkP0qqsFv8A3mYAAfFz7VzXKMa02d6iM53S2zuc78QsRqx+MC8tSj7+SgP9axYfhfNMkkceXiUV/qEJd436XPlkg3HcXrPw7lEnFGOUP6i0nnYhugGrU3xqPpA9/Y12bO84jyCB5pidKDkBdmJ2CqOpJ2H+w3qtVWrOqecZO9TldFfLSOAcS8ISZbAZ/LkiUEBhL6AxY2GgMQxPWwBFgTtavXAHEeI4ceUQMoDBWZHF1a1x7EHfmD+9Y+JeJ8Tx5iVBVvq0wYdd9N//ALMRzY9OwrrHBfhpDlGFKYuOOWaUhpLgMEsPSqHmNO+45knpauo1PHTBv6sls/lVpW7t9vBV848Y8S6aI4Eic7GTWZNPuqlAL/JI9jTw64cfPZFmkB8iNtZZt/OcG4AJ+oBt2buLb3Nr1H4bZdGwb8MpI6M0jr/lZip/arJHGIgAoAAFgBsAByA7VL6Lk07HnBT9RRTUFyeqUpVkgFKUoBSlKAUpSgFKUoBSlKAUpSgFKUoBSlKAUpSgFKUoBSlKAV4liWdSrAMrAggi4IIsQQeYIr3SgOW534Gx4ly+FnMY5+XIutV9lYEMB86vmvmWeDckRHm4lQo6RoSx+7Gw/Y11OlRSphLlE8dRZHhkbkXD0PDseiBbX3Zju7nux6/6DoBWpxjw2eKMP5avoZWDqSLgkAixt0sTU7Su3FNdPY5rtnXNWRe6KpwXwGnDGqR9L4hxpLgbKv8ACt+53J2vt2FWulK9jFRWEeW2ytm5z5YpSlekYpSlAKUpQClKUApSlAKUpQClKUApSlAKUpQClKUApSlAKUpQClKUApSlAKUpQClKUApSlAKUpQClKUApSlAKUpQClKUApSlAKUpQClKUApSlAKUpQClKUApSlAKUpQClKUApSlAKUpQClKUApSlAKUpQClKUApSlAKUpQClKUApSlAKUpQClKUApSlAf/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l" rtl="0" fontAlgn="base">
              <a:spcBef>
                <a:spcPct val="0"/>
              </a:spcBef>
              <a:spcAft>
                <a:spcPct val="0"/>
              </a:spcAft>
            </a:pPr>
            <a:endParaRPr lang="en-US">
              <a:solidFill>
                <a:srgbClr val="000000"/>
              </a:solidFill>
            </a:endParaRPr>
          </a:p>
        </p:txBody>
      </p:sp>
      <p:pic>
        <p:nvPicPr>
          <p:cNvPr id="5128" name="Picture 10" descr="File:1K6F Crystal Structure Of The Collagen Triple Helix Model Pro- Pro-Gly103 0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50645" y="404664"/>
            <a:ext cx="2186136" cy="1732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60230" y="5056560"/>
            <a:ext cx="2824941" cy="461665"/>
          </a:xfrm>
          <a:prstGeom prst="rect">
            <a:avLst/>
          </a:prstGeom>
        </p:spPr>
        <p:txBody>
          <a:bodyPr wrap="none">
            <a:spAutoFit/>
          </a:bodyPr>
          <a:lstStyle/>
          <a:p>
            <a:r>
              <a:rPr lang="en-US" sz="2400" b="1" u="sng" dirty="0">
                <a:solidFill>
                  <a:srgbClr val="FFFF00"/>
                </a:solidFill>
              </a:rPr>
              <a:t>Structure of collagen</a:t>
            </a:r>
            <a:endParaRPr lang="ar-EG" sz="2400" b="1" u="sng" dirty="0">
              <a:solidFill>
                <a:srgbClr val="FFFF00"/>
              </a:solidFill>
            </a:endParaRPr>
          </a:p>
        </p:txBody>
      </p:sp>
      <p:sp>
        <p:nvSpPr>
          <p:cNvPr id="3" name="Rectangle 2"/>
          <p:cNvSpPr/>
          <p:nvPr/>
        </p:nvSpPr>
        <p:spPr>
          <a:xfrm>
            <a:off x="294154" y="5517232"/>
            <a:ext cx="8094269" cy="1015663"/>
          </a:xfrm>
          <a:prstGeom prst="rect">
            <a:avLst/>
          </a:prstGeom>
        </p:spPr>
        <p:txBody>
          <a:bodyPr wrap="square">
            <a:spAutoFit/>
          </a:bodyPr>
          <a:lstStyle/>
          <a:p>
            <a:pPr algn="justLow" rtl="0"/>
            <a:r>
              <a:rPr lang="en-US" sz="2000" b="1" dirty="0">
                <a:solidFill>
                  <a:prstClr val="white"/>
                </a:solidFill>
              </a:rPr>
              <a:t>Collagen is made up of </a:t>
            </a:r>
            <a:r>
              <a:rPr lang="en-US" sz="2000" b="1" dirty="0">
                <a:solidFill>
                  <a:srgbClr val="FFFF00"/>
                </a:solidFill>
              </a:rPr>
              <a:t>three polypeptides </a:t>
            </a:r>
            <a:r>
              <a:rPr lang="en-US" sz="2000" b="1" dirty="0">
                <a:solidFill>
                  <a:prstClr val="white"/>
                </a:solidFill>
              </a:rPr>
              <a:t>(referred to as "</a:t>
            </a:r>
            <a:r>
              <a:rPr lang="en-US" sz="2000" b="1" dirty="0">
                <a:solidFill>
                  <a:srgbClr val="FFFF00"/>
                </a:solidFill>
              </a:rPr>
              <a:t>α-chains</a:t>
            </a:r>
            <a:r>
              <a:rPr lang="en-US" sz="2000" b="1" dirty="0">
                <a:solidFill>
                  <a:prstClr val="white"/>
                </a:solidFill>
              </a:rPr>
              <a:t>") that are twisted around one another (</a:t>
            </a:r>
            <a:r>
              <a:rPr lang="en-US" sz="2000" b="1" dirty="0" err="1">
                <a:solidFill>
                  <a:prstClr val="white"/>
                </a:solidFill>
              </a:rPr>
              <a:t>tropocollagen</a:t>
            </a:r>
            <a:r>
              <a:rPr lang="en-US" sz="2000" b="1" dirty="0">
                <a:solidFill>
                  <a:prstClr val="white"/>
                </a:solidFill>
              </a:rPr>
              <a:t>) in a rope-like triple-helix and are held together by </a:t>
            </a:r>
            <a:r>
              <a:rPr lang="en-US" sz="2000" b="1" dirty="0">
                <a:solidFill>
                  <a:srgbClr val="FFFF00"/>
                </a:solidFill>
              </a:rPr>
              <a:t>hydrogen bonds</a:t>
            </a:r>
            <a:endParaRPr lang="ar-EG" sz="2000" b="1" dirty="0">
              <a:solidFill>
                <a:srgbClr val="FFFF00"/>
              </a:solidFill>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6296" y="166576"/>
            <a:ext cx="1751385"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858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4294967295"/>
          </p:nvPr>
        </p:nvSpPr>
        <p:spPr>
          <a:xfrm>
            <a:off x="179512" y="188640"/>
            <a:ext cx="8678738" cy="1219200"/>
          </a:xfrm>
        </p:spPr>
        <p:txBody>
          <a:bodyPr/>
          <a:lstStyle/>
          <a:p>
            <a:pPr algn="l" eaLnBrk="1" hangingPunct="1">
              <a:buFontTx/>
              <a:buNone/>
            </a:pPr>
            <a:r>
              <a:rPr lang="en-US" sz="2000" b="1" dirty="0" smtClean="0"/>
              <a:t>Collagen </a:t>
            </a:r>
            <a:r>
              <a:rPr lang="en-US" sz="2000" b="1" dirty="0"/>
              <a:t>is formed from </a:t>
            </a:r>
            <a:r>
              <a:rPr lang="en-US" sz="2000" b="1" dirty="0" err="1"/>
              <a:t>tropocollagen</a:t>
            </a:r>
            <a:r>
              <a:rPr lang="en-US" sz="2000" b="1" dirty="0"/>
              <a:t> subunits. The triple helix </a:t>
            </a:r>
            <a:r>
              <a:rPr lang="en-US" sz="2000" b="1" dirty="0" smtClean="0"/>
              <a:t>in </a:t>
            </a:r>
            <a:r>
              <a:rPr lang="en-US" sz="2000" b="1" dirty="0" err="1" smtClean="0"/>
              <a:t>tropocollagen</a:t>
            </a:r>
            <a:r>
              <a:rPr lang="en-US" sz="2000" b="1" dirty="0" smtClean="0"/>
              <a:t> </a:t>
            </a:r>
            <a:r>
              <a:rPr lang="en-US" sz="2000" b="1" dirty="0"/>
              <a:t>is highly extended and strong</a:t>
            </a:r>
            <a:r>
              <a:rPr lang="en-AU" sz="2000" b="1" dirty="0" smtClean="0"/>
              <a:t>. </a:t>
            </a:r>
          </a:p>
        </p:txBody>
      </p:sp>
      <p:sp>
        <p:nvSpPr>
          <p:cNvPr id="4" name="Rectangle 3"/>
          <p:cNvSpPr/>
          <p:nvPr/>
        </p:nvSpPr>
        <p:spPr>
          <a:xfrm>
            <a:off x="265306" y="1052736"/>
            <a:ext cx="8267134" cy="1384995"/>
          </a:xfrm>
          <a:prstGeom prst="rect">
            <a:avLst/>
          </a:prstGeom>
        </p:spPr>
        <p:txBody>
          <a:bodyPr wrap="square">
            <a:spAutoFit/>
          </a:bodyPr>
          <a:lstStyle/>
          <a:p>
            <a:pPr algn="l" defTabSz="762000" rtl="0" fontAlgn="base">
              <a:spcBef>
                <a:spcPct val="0"/>
              </a:spcBef>
              <a:spcAft>
                <a:spcPct val="0"/>
              </a:spcAft>
              <a:defRPr/>
            </a:pPr>
            <a:r>
              <a:rPr lang="en-US" sz="2400" b="1" dirty="0">
                <a:solidFill>
                  <a:srgbClr val="FF0000"/>
                </a:solidFill>
                <a:cs typeface="Times New Roman" pitchFamily="18" charset="0"/>
              </a:rPr>
              <a:t>Features: </a:t>
            </a:r>
          </a:p>
          <a:p>
            <a:pPr algn="l" defTabSz="762000" rtl="0" fontAlgn="base">
              <a:spcBef>
                <a:spcPct val="0"/>
              </a:spcBef>
              <a:spcAft>
                <a:spcPct val="0"/>
              </a:spcAft>
              <a:defRPr/>
            </a:pPr>
            <a:r>
              <a:rPr lang="en-US" sz="2000" b="1" dirty="0">
                <a:solidFill>
                  <a:prstClr val="white"/>
                </a:solidFill>
                <a:cs typeface="Times New Roman" pitchFamily="18" charset="0"/>
              </a:rPr>
              <a:t>(1) Three separate polypeptide chains arranged as a left-handed helix (note that an alpha-helix is right-handed</a:t>
            </a:r>
            <a:r>
              <a:rPr lang="en-US" sz="2000" b="1" dirty="0">
                <a:solidFill>
                  <a:prstClr val="white"/>
                </a:solidFill>
                <a:cs typeface="Times New Roman" pitchFamily="18" charset="0"/>
              </a:rPr>
              <a:t>).</a:t>
            </a:r>
            <a:endParaRPr lang="en-US" sz="2000" b="1" dirty="0">
              <a:solidFill>
                <a:prstClr val="white"/>
              </a:solidFill>
              <a:cs typeface="Times New Roman" pitchFamily="18" charset="0"/>
            </a:endParaRPr>
          </a:p>
          <a:p>
            <a:pPr algn="l" defTabSz="762000" rtl="0" fontAlgn="base">
              <a:spcBef>
                <a:spcPct val="0"/>
              </a:spcBef>
              <a:spcAft>
                <a:spcPct val="0"/>
              </a:spcAft>
              <a:defRPr/>
            </a:pPr>
            <a:r>
              <a:rPr lang="en-US" sz="2000" b="1" dirty="0">
                <a:solidFill>
                  <a:prstClr val="white"/>
                </a:solidFill>
                <a:cs typeface="Times New Roman" pitchFamily="18" charset="0"/>
              </a:rPr>
              <a:t>(2) </a:t>
            </a:r>
            <a:r>
              <a:rPr lang="en-US" sz="2000" b="1" dirty="0">
                <a:solidFill>
                  <a:prstClr val="white"/>
                </a:solidFill>
                <a:cs typeface="Times New Roman" pitchFamily="18" charset="0"/>
              </a:rPr>
              <a:t>Each chain forms hydrogen bonds with the other two</a:t>
            </a:r>
            <a:endParaRPr lang="en-US" sz="2000" b="1" u="sng" dirty="0">
              <a:solidFill>
                <a:prstClr val="white"/>
              </a:solidFill>
              <a:cs typeface="Times New Roman" pitchFamily="18" charset="0"/>
            </a:endParaRPr>
          </a:p>
        </p:txBody>
      </p:sp>
      <p:sp>
        <p:nvSpPr>
          <p:cNvPr id="5" name="Rectangle 4"/>
          <p:cNvSpPr/>
          <p:nvPr/>
        </p:nvSpPr>
        <p:spPr>
          <a:xfrm>
            <a:off x="381000" y="2514600"/>
            <a:ext cx="6096000" cy="400110"/>
          </a:xfrm>
          <a:prstGeom prst="rect">
            <a:avLst/>
          </a:prstGeom>
        </p:spPr>
        <p:txBody>
          <a:bodyPr>
            <a:spAutoFit/>
          </a:bodyPr>
          <a:lstStyle/>
          <a:p>
            <a:pPr algn="just" defTabSz="762000" rtl="0" fontAlgn="base">
              <a:spcBef>
                <a:spcPct val="0"/>
              </a:spcBef>
              <a:spcAft>
                <a:spcPct val="0"/>
              </a:spcAft>
              <a:defRPr/>
            </a:pPr>
            <a:r>
              <a:rPr lang="en-US" sz="2000" b="1" dirty="0">
                <a:solidFill>
                  <a:srgbClr val="000000"/>
                </a:solidFill>
                <a:cs typeface="Times New Roman" pitchFamily="18" charset="0"/>
              </a:rPr>
              <a:t>.</a:t>
            </a:r>
            <a:r>
              <a:rPr lang="en-US" sz="2000" b="1" dirty="0">
                <a:solidFill>
                  <a:srgbClr val="000000"/>
                </a:solidFill>
              </a:rPr>
              <a:t>  </a:t>
            </a:r>
            <a:endParaRPr lang="en-US" sz="2000" b="1" dirty="0">
              <a:solidFill>
                <a:srgbClr val="000000"/>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 y="2725763"/>
            <a:ext cx="8678738" cy="3799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04454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161925"/>
            <a:ext cx="4419600" cy="523875"/>
          </a:xfrm>
          <a:noFill/>
        </p:spPr>
        <p:txBody>
          <a:bodyPr>
            <a:spAutoFit/>
          </a:bodyPr>
          <a:lstStyle/>
          <a:p>
            <a:pPr eaLnBrk="1" hangingPunct="1"/>
            <a:r>
              <a:rPr lang="en-AU" sz="2800" b="1" smtClean="0">
                <a:solidFill>
                  <a:srgbClr val="FF0000"/>
                </a:solidFill>
              </a:rPr>
              <a:t>Types of collagen </a:t>
            </a:r>
            <a:endParaRPr lang="en-AU" sz="2800" smtClean="0">
              <a:solidFill>
                <a:srgbClr val="FF0000"/>
              </a:solidFill>
            </a:endParaRPr>
          </a:p>
        </p:txBody>
      </p:sp>
      <p:sp>
        <p:nvSpPr>
          <p:cNvPr id="7171" name="Rectangle 5"/>
          <p:cNvSpPr>
            <a:spLocks noGrp="1" noChangeArrowheads="1"/>
          </p:cNvSpPr>
          <p:nvPr>
            <p:ph type="body" idx="1"/>
          </p:nvPr>
        </p:nvSpPr>
        <p:spPr>
          <a:xfrm>
            <a:off x="228600" y="1066800"/>
            <a:ext cx="8001000" cy="2743200"/>
          </a:xfrm>
        </p:spPr>
        <p:txBody>
          <a:bodyPr/>
          <a:lstStyle/>
          <a:p>
            <a:pPr algn="just" eaLnBrk="1" hangingPunct="1">
              <a:buFontTx/>
              <a:buNone/>
              <a:defRPr/>
            </a:pPr>
            <a:r>
              <a:rPr lang="en-AU" sz="2000" b="1" u="sng" dirty="0" smtClean="0">
                <a:solidFill>
                  <a:srgbClr val="FF0000"/>
                </a:solidFill>
              </a:rPr>
              <a:t>Type I collagen</a:t>
            </a:r>
            <a:r>
              <a:rPr lang="en-AU" sz="2000" b="1" i="1" dirty="0" smtClean="0"/>
              <a:t>, </a:t>
            </a:r>
            <a:r>
              <a:rPr lang="en-AU" sz="2000" b="1" dirty="0" smtClean="0"/>
              <a:t>which is the most common, is made up of: </a:t>
            </a:r>
          </a:p>
          <a:p>
            <a:pPr marL="457200" indent="-457200" algn="just" eaLnBrk="1" hangingPunct="1">
              <a:buFontTx/>
              <a:buAutoNum type="alphaLcParenBoth"/>
              <a:defRPr/>
            </a:pPr>
            <a:r>
              <a:rPr lang="en-AU" sz="2000" b="1" dirty="0" smtClean="0"/>
              <a:t>two identical peptide chains designated α1; </a:t>
            </a:r>
          </a:p>
          <a:p>
            <a:pPr algn="just" eaLnBrk="1" hangingPunct="1">
              <a:buFontTx/>
              <a:buNone/>
              <a:defRPr/>
            </a:pPr>
            <a:r>
              <a:rPr lang="en-AU" sz="2000" b="1" dirty="0" smtClean="0"/>
              <a:t>(b) one different chain designated α 2</a:t>
            </a:r>
          </a:p>
          <a:p>
            <a:pPr algn="just" eaLnBrk="1" hangingPunct="1">
              <a:buFontTx/>
              <a:buNone/>
              <a:defRPr/>
            </a:pPr>
            <a:endParaRPr lang="en-AU" sz="2000" b="1" dirty="0" smtClean="0"/>
          </a:p>
          <a:p>
            <a:pPr algn="just" eaLnBrk="1" hangingPunct="1">
              <a:buFontTx/>
              <a:buNone/>
              <a:defRPr/>
            </a:pPr>
            <a:endParaRPr lang="en-AU" sz="2000" b="1" dirty="0" smtClean="0"/>
          </a:p>
          <a:p>
            <a:pPr algn="just" eaLnBrk="1" hangingPunct="1">
              <a:buFontTx/>
              <a:buNone/>
              <a:defRPr/>
            </a:pPr>
            <a:endParaRPr lang="en-AU" sz="2000" b="1" dirty="0" smtClean="0"/>
          </a:p>
          <a:p>
            <a:pPr algn="just" eaLnBrk="1" hangingPunct="1">
              <a:buFontTx/>
              <a:buNone/>
              <a:defRPr/>
            </a:pPr>
            <a:endParaRPr lang="en-AU" sz="2000" b="1" dirty="0" smtClean="0"/>
          </a:p>
          <a:p>
            <a:pPr algn="just" eaLnBrk="1" hangingPunct="1">
              <a:buFontTx/>
              <a:buNone/>
              <a:defRPr/>
            </a:pPr>
            <a:endParaRPr lang="en-AU" sz="2000" b="1" dirty="0" smtClean="0"/>
          </a:p>
          <a:p>
            <a:pPr algn="just" eaLnBrk="1" hangingPunct="1">
              <a:buFontTx/>
              <a:buNone/>
              <a:defRPr/>
            </a:pPr>
            <a:endParaRPr lang="en-AU" sz="2000" b="1" dirty="0" smtClean="0"/>
          </a:p>
          <a:p>
            <a:pPr algn="just" eaLnBrk="1" hangingPunct="1">
              <a:buFontTx/>
              <a:buNone/>
              <a:defRPr/>
            </a:pPr>
            <a:endParaRPr lang="en-AU" sz="2000" b="1" dirty="0" smtClean="0"/>
          </a:p>
          <a:p>
            <a:pPr algn="just" eaLnBrk="1" hangingPunct="1">
              <a:buFontTx/>
              <a:buNone/>
              <a:defRPr/>
            </a:pPr>
            <a:endParaRPr lang="en-AU" sz="2000" b="1" dirty="0" smtClean="0"/>
          </a:p>
          <a:p>
            <a:pPr algn="just" eaLnBrk="1" hangingPunct="1">
              <a:buFontTx/>
              <a:buNone/>
              <a:defRPr/>
            </a:pPr>
            <a:r>
              <a:rPr lang="en-AU" sz="2000" b="1" dirty="0" smtClean="0">
                <a:solidFill>
                  <a:srgbClr val="FF0000"/>
                </a:solidFill>
              </a:rPr>
              <a:t>Both type II &amp; III </a:t>
            </a:r>
            <a:r>
              <a:rPr lang="en-AU" sz="2000" b="1" dirty="0" smtClean="0"/>
              <a:t>consist of three identical polypeptide chains.  </a:t>
            </a:r>
          </a:p>
          <a:p>
            <a:pPr algn="just" eaLnBrk="1" hangingPunct="1">
              <a:defRPr/>
            </a:pPr>
            <a:endParaRPr lang="en-AU" sz="2000" b="1" dirty="0" smtClean="0"/>
          </a:p>
        </p:txBody>
      </p:sp>
      <p:sp>
        <p:nvSpPr>
          <p:cNvPr id="4" name="Rectangle 3"/>
          <p:cNvSpPr txBox="1">
            <a:spLocks noChangeArrowheads="1"/>
          </p:cNvSpPr>
          <p:nvPr/>
        </p:nvSpPr>
        <p:spPr bwMode="auto">
          <a:xfrm>
            <a:off x="76200" y="5105400"/>
            <a:ext cx="8229600" cy="1371600"/>
          </a:xfrm>
          <a:prstGeom prst="rect">
            <a:avLst/>
          </a:prstGeom>
          <a:noFill/>
          <a:ln w="9525">
            <a:noFill/>
            <a:miter lim="800000"/>
            <a:headEnd/>
            <a:tailEnd/>
          </a:ln>
        </p:spPr>
        <p:txBody>
          <a:bodyPr/>
          <a:lstStyle/>
          <a:p>
            <a:pPr marL="342900" indent="-342900" algn="just" rtl="0" fontAlgn="base">
              <a:spcBef>
                <a:spcPct val="20000"/>
              </a:spcBef>
              <a:spcAft>
                <a:spcPct val="0"/>
              </a:spcAft>
              <a:defRPr/>
            </a:pPr>
            <a:r>
              <a:rPr lang="en-AU" sz="2000" b="1" kern="0" dirty="0">
                <a:solidFill>
                  <a:srgbClr val="000000"/>
                </a:solidFill>
              </a:rPr>
              <a:t> </a:t>
            </a:r>
          </a:p>
          <a:p>
            <a:pPr algn="just" rtl="0" fontAlgn="base">
              <a:spcBef>
                <a:spcPct val="20000"/>
              </a:spcBef>
              <a:spcAft>
                <a:spcPct val="0"/>
              </a:spcAft>
              <a:defRPr/>
            </a:pPr>
            <a:endParaRPr lang="en-AU" sz="2000" b="1" kern="0" dirty="0">
              <a:solidFill>
                <a:srgbClr val="000000"/>
              </a:solidFill>
            </a:endParaRPr>
          </a:p>
        </p:txBody>
      </p:sp>
      <p:pic>
        <p:nvPicPr>
          <p:cNvPr id="8197" name="Picture 8" descr="http://www.nature.com/nature/journal/v453/n7198/images/453998a-f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572500"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0495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0" y="9525"/>
            <a:ext cx="8839200" cy="523875"/>
          </a:xfrm>
          <a:noFill/>
        </p:spPr>
        <p:txBody>
          <a:bodyPr>
            <a:spAutoFit/>
          </a:bodyPr>
          <a:lstStyle/>
          <a:p>
            <a:pPr algn="l" eaLnBrk="1" hangingPunct="1"/>
            <a:r>
              <a:rPr lang="en-US" sz="2800" b="1" dirty="0" smtClean="0">
                <a:solidFill>
                  <a:srgbClr val="FF0000"/>
                </a:solidFill>
              </a:rPr>
              <a:t>Collagen Amino Acid Composition</a:t>
            </a:r>
            <a:endParaRPr lang="en-AU" sz="2800" b="1" dirty="0" smtClean="0">
              <a:solidFill>
                <a:srgbClr val="FF0000"/>
              </a:solidFill>
            </a:endParaRPr>
          </a:p>
        </p:txBody>
      </p:sp>
      <p:sp>
        <p:nvSpPr>
          <p:cNvPr id="9219" name="Rectangle 3"/>
          <p:cNvSpPr>
            <a:spLocks noChangeArrowheads="1"/>
          </p:cNvSpPr>
          <p:nvPr/>
        </p:nvSpPr>
        <p:spPr bwMode="auto">
          <a:xfrm>
            <a:off x="152400" y="2286000"/>
            <a:ext cx="5715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buFontTx/>
              <a:buChar char="•"/>
            </a:pPr>
            <a:r>
              <a:rPr lang="en-US" sz="2000" b="1" dirty="0">
                <a:solidFill>
                  <a:srgbClr val="FFFF00"/>
                </a:solidFill>
              </a:rPr>
              <a:t>Many modified amino acids are present: </a:t>
            </a:r>
          </a:p>
          <a:p>
            <a:pPr lvl="1" algn="just" rtl="0" fontAlgn="base">
              <a:spcBef>
                <a:spcPct val="0"/>
              </a:spcBef>
              <a:spcAft>
                <a:spcPct val="0"/>
              </a:spcAft>
            </a:pPr>
            <a:r>
              <a:rPr lang="en-US" sz="2000" b="1" dirty="0">
                <a:solidFill>
                  <a:prstClr val="white"/>
                </a:solidFill>
              </a:rPr>
              <a:t>-hydroxyproline </a:t>
            </a:r>
          </a:p>
          <a:p>
            <a:pPr lvl="1" algn="just" rtl="0" fontAlgn="base">
              <a:spcBef>
                <a:spcPct val="0"/>
              </a:spcBef>
              <a:spcAft>
                <a:spcPct val="0"/>
              </a:spcAft>
            </a:pPr>
            <a:r>
              <a:rPr lang="en-US" sz="2000" b="1" dirty="0">
                <a:solidFill>
                  <a:prstClr val="white"/>
                </a:solidFill>
              </a:rPr>
              <a:t>-hydroxylysine  </a:t>
            </a:r>
          </a:p>
        </p:txBody>
      </p:sp>
      <p:sp>
        <p:nvSpPr>
          <p:cNvPr id="8" name="Rectangle 4"/>
          <p:cNvSpPr txBox="1">
            <a:spLocks noChangeArrowheads="1"/>
          </p:cNvSpPr>
          <p:nvPr/>
        </p:nvSpPr>
        <p:spPr bwMode="auto">
          <a:xfrm>
            <a:off x="533400" y="4419600"/>
            <a:ext cx="4267200" cy="1981200"/>
          </a:xfrm>
          <a:prstGeom prst="rect">
            <a:avLst/>
          </a:prstGeom>
          <a:noFill/>
          <a:ln w="9525">
            <a:noFill/>
            <a:miter lim="800000"/>
            <a:headEnd/>
            <a:tailEnd/>
          </a:ln>
        </p:spPr>
        <p:txBody>
          <a:bodyPr/>
          <a:lstStyle/>
          <a:p>
            <a:pPr marL="342900" indent="-342900" algn="justLow" eaLnBrk="0" fontAlgn="base" hangingPunct="0">
              <a:spcBef>
                <a:spcPct val="0"/>
              </a:spcBef>
              <a:spcAft>
                <a:spcPct val="0"/>
              </a:spcAft>
              <a:defRPr/>
            </a:pPr>
            <a:r>
              <a:rPr lang="en-US" sz="2000" b="1" dirty="0">
                <a:solidFill>
                  <a:prstClr val="white"/>
                </a:solidFill>
              </a:rPr>
              <a:t>The </a:t>
            </a:r>
            <a:r>
              <a:rPr lang="en-US" sz="2000" b="1" dirty="0">
                <a:solidFill>
                  <a:prstClr val="white"/>
                </a:solidFill>
              </a:rPr>
              <a:t>structural features of collagen ranges from the amino acid </a:t>
            </a:r>
            <a:r>
              <a:rPr lang="en-US" sz="2000" b="1" dirty="0" err="1">
                <a:solidFill>
                  <a:prstClr val="white"/>
                </a:solidFill>
              </a:rPr>
              <a:t>sequence,tropocollagen</a:t>
            </a:r>
            <a:r>
              <a:rPr lang="en-US" sz="2000" b="1" dirty="0">
                <a:solidFill>
                  <a:prstClr val="white"/>
                </a:solidFill>
              </a:rPr>
              <a:t> </a:t>
            </a:r>
            <a:r>
              <a:rPr lang="en-US" sz="2000" b="1" dirty="0">
                <a:solidFill>
                  <a:prstClr val="white"/>
                </a:solidFill>
              </a:rPr>
              <a:t>molecules, collagen fibrils to collagen </a:t>
            </a:r>
            <a:r>
              <a:rPr lang="en-US" sz="2000" b="1" dirty="0">
                <a:solidFill>
                  <a:prstClr val="white"/>
                </a:solidFill>
              </a:rPr>
              <a:t>fibers  </a:t>
            </a:r>
            <a:endParaRPr lang="ru-RU" sz="2000" b="1" dirty="0">
              <a:solidFill>
                <a:prstClr val="white"/>
              </a:solidFill>
            </a:endParaRPr>
          </a:p>
          <a:p>
            <a:pPr marL="342900" indent="-342900" algn="just" rtl="0" eaLnBrk="0" fontAlgn="base" hangingPunct="0">
              <a:spcBef>
                <a:spcPct val="20000"/>
              </a:spcBef>
              <a:spcAft>
                <a:spcPct val="0"/>
              </a:spcAft>
              <a:defRPr/>
            </a:pPr>
            <a:endParaRPr lang="ru-RU" sz="2000" dirty="0">
              <a:solidFill>
                <a:srgbClr val="000000"/>
              </a:solidFill>
            </a:endParaRPr>
          </a:p>
        </p:txBody>
      </p:sp>
      <p:pic>
        <p:nvPicPr>
          <p:cNvPr id="92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489200"/>
            <a:ext cx="3886200" cy="398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2"/>
          <p:cNvSpPr txBox="1">
            <a:spLocks noChangeArrowheads="1"/>
          </p:cNvSpPr>
          <p:nvPr/>
        </p:nvSpPr>
        <p:spPr bwMode="auto">
          <a:xfrm>
            <a:off x="0" y="3551238"/>
            <a:ext cx="5562600" cy="944562"/>
          </a:xfrm>
          <a:prstGeom prst="rect">
            <a:avLst/>
          </a:prstGeom>
          <a:noFill/>
          <a:ln w="9525">
            <a:noFill/>
            <a:miter lim="800000"/>
            <a:headEnd/>
            <a:tailEnd/>
          </a:ln>
        </p:spPr>
        <p:txBody>
          <a:bodyPr anchor="ctr"/>
          <a:lstStyle/>
          <a:p>
            <a:pPr algn="l" rtl="0" eaLnBrk="0" fontAlgn="base" hangingPunct="0">
              <a:spcBef>
                <a:spcPct val="0"/>
              </a:spcBef>
              <a:spcAft>
                <a:spcPct val="0"/>
              </a:spcAft>
              <a:defRPr/>
            </a:pPr>
            <a:r>
              <a:rPr lang="en-US" sz="2400" b="1" dirty="0">
                <a:solidFill>
                  <a:srgbClr val="FF0000"/>
                </a:solidFill>
              </a:rPr>
              <a:t>The </a:t>
            </a:r>
            <a:r>
              <a:rPr lang="en-US" sz="2400" b="1" dirty="0">
                <a:solidFill>
                  <a:srgbClr val="FF0000"/>
                </a:solidFill>
              </a:rPr>
              <a:t>design </a:t>
            </a:r>
            <a:r>
              <a:rPr lang="en-US" sz="2400" b="1" dirty="0">
                <a:solidFill>
                  <a:srgbClr val="FF0000"/>
                </a:solidFill>
              </a:rPr>
              <a:t>of collagen.</a:t>
            </a:r>
            <a:endParaRPr lang="ru-RU" sz="2400" b="1" dirty="0">
              <a:solidFill>
                <a:srgbClr val="FF0000"/>
              </a:solidFill>
            </a:endParaRPr>
          </a:p>
        </p:txBody>
      </p:sp>
      <p:sp>
        <p:nvSpPr>
          <p:cNvPr id="9223" name="Rectangle 6"/>
          <p:cNvSpPr>
            <a:spLocks noChangeArrowheads="1"/>
          </p:cNvSpPr>
          <p:nvPr/>
        </p:nvSpPr>
        <p:spPr bwMode="auto">
          <a:xfrm>
            <a:off x="228600" y="733425"/>
            <a:ext cx="86868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buFontTx/>
              <a:buChar char="•"/>
            </a:pPr>
            <a:r>
              <a:rPr lang="en-US" sz="2000" b="1" dirty="0">
                <a:solidFill>
                  <a:prstClr val="white"/>
                </a:solidFill>
              </a:rPr>
              <a:t>Nearly one residue out of three is </a:t>
            </a:r>
            <a:r>
              <a:rPr lang="en-US" sz="2000" b="1" dirty="0" err="1">
                <a:solidFill>
                  <a:prstClr val="white"/>
                </a:solidFill>
              </a:rPr>
              <a:t>Gly</a:t>
            </a:r>
            <a:r>
              <a:rPr lang="en-US" sz="2000" b="1" dirty="0">
                <a:solidFill>
                  <a:prstClr val="white"/>
                </a:solidFill>
              </a:rPr>
              <a:t> </a:t>
            </a:r>
          </a:p>
          <a:p>
            <a:pPr algn="just" rtl="0" fontAlgn="base">
              <a:spcBef>
                <a:spcPct val="0"/>
              </a:spcBef>
              <a:spcAft>
                <a:spcPct val="0"/>
              </a:spcAft>
              <a:buFontTx/>
              <a:buChar char="•"/>
            </a:pPr>
            <a:r>
              <a:rPr lang="en-US" sz="2000" b="1" dirty="0" err="1">
                <a:solidFill>
                  <a:prstClr val="white"/>
                </a:solidFill>
              </a:rPr>
              <a:t>Proline</a:t>
            </a:r>
            <a:r>
              <a:rPr lang="en-US" sz="2000" b="1" dirty="0">
                <a:solidFill>
                  <a:prstClr val="white"/>
                </a:solidFill>
              </a:rPr>
              <a:t> content is unusually high</a:t>
            </a:r>
          </a:p>
          <a:p>
            <a:pPr algn="just" rtl="0" fontAlgn="base">
              <a:spcBef>
                <a:spcPct val="0"/>
              </a:spcBef>
              <a:spcAft>
                <a:spcPct val="0"/>
              </a:spcAft>
              <a:buFontTx/>
              <a:buChar char="•"/>
            </a:pPr>
            <a:r>
              <a:rPr lang="en-AU" sz="2000" b="1" dirty="0" err="1">
                <a:solidFill>
                  <a:prstClr val="white"/>
                </a:solidFill>
              </a:rPr>
              <a:t>Proline</a:t>
            </a:r>
            <a:r>
              <a:rPr lang="en-AU" sz="2000" b="1" dirty="0">
                <a:solidFill>
                  <a:prstClr val="white"/>
                </a:solidFill>
              </a:rPr>
              <a:t> facilitates the formation of the helical conformation of each α-chain because its ring structure causes "kinks" in the peptide chain.</a:t>
            </a:r>
            <a:r>
              <a:rPr lang="en-US" sz="2000" b="1" dirty="0">
                <a:solidFill>
                  <a:prstClr val="white"/>
                </a:solidFill>
              </a:rPr>
              <a:t> </a:t>
            </a:r>
          </a:p>
        </p:txBody>
      </p:sp>
    </p:spTree>
    <p:extLst>
      <p:ext uri="{BB962C8B-B14F-4D97-AF65-F5344CB8AC3E}">
        <p14:creationId xmlns:p14="http://schemas.microsoft.com/office/powerpoint/2010/main" val="26439268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
          <p:cNvSpPr>
            <a:spLocks noChangeArrowheads="1"/>
          </p:cNvSpPr>
          <p:nvPr/>
        </p:nvSpPr>
        <p:spPr bwMode="auto">
          <a:xfrm>
            <a:off x="228600" y="620688"/>
            <a:ext cx="5334000" cy="707886"/>
          </a:xfrm>
          <a:prstGeom prst="rect">
            <a:avLst/>
          </a:prstGeom>
          <a:noFill/>
          <a:ln w="9525">
            <a:noFill/>
            <a:miter lim="800000"/>
            <a:headEnd/>
            <a:tailEnd/>
          </a:ln>
        </p:spPr>
        <p:txBody>
          <a:bodyPr>
            <a:spAutoFit/>
          </a:bodyPr>
          <a:lstStyle/>
          <a:p>
            <a:pPr algn="just" rtl="0" fontAlgn="base">
              <a:spcBef>
                <a:spcPct val="0"/>
              </a:spcBef>
              <a:spcAft>
                <a:spcPct val="0"/>
              </a:spcAft>
              <a:defRPr/>
            </a:pPr>
            <a:r>
              <a:rPr lang="en-US" sz="2000" b="1" dirty="0">
                <a:solidFill>
                  <a:prstClr val="white"/>
                </a:solidFill>
              </a:rPr>
              <a:t>EDS </a:t>
            </a:r>
            <a:r>
              <a:rPr lang="en-US" sz="2000" b="1" dirty="0">
                <a:solidFill>
                  <a:prstClr val="white"/>
                </a:solidFill>
              </a:rPr>
              <a:t>usually affects </a:t>
            </a:r>
            <a:r>
              <a:rPr lang="en-US" sz="2000" b="1" dirty="0">
                <a:solidFill>
                  <a:prstClr val="white"/>
                </a:solidFill>
              </a:rPr>
              <a:t>the </a:t>
            </a:r>
            <a:r>
              <a:rPr lang="en-US" sz="2000" b="1" dirty="0">
                <a:solidFill>
                  <a:prstClr val="white"/>
                </a:solidFill>
              </a:rPr>
              <a:t>skin, joints and blood vessel walls</a:t>
            </a:r>
            <a:r>
              <a:rPr lang="en-US" sz="2000" b="1" dirty="0">
                <a:solidFill>
                  <a:srgbClr val="000000"/>
                </a:solidFill>
              </a:rPr>
              <a:t>. </a:t>
            </a:r>
          </a:p>
        </p:txBody>
      </p:sp>
      <p:sp>
        <p:nvSpPr>
          <p:cNvPr id="26627" name="Rectangle 2"/>
          <p:cNvSpPr>
            <a:spLocks noChangeArrowheads="1"/>
          </p:cNvSpPr>
          <p:nvPr/>
        </p:nvSpPr>
        <p:spPr bwMode="auto">
          <a:xfrm>
            <a:off x="201691" y="96813"/>
            <a:ext cx="4738688" cy="523875"/>
          </a:xfrm>
          <a:prstGeom prst="rect">
            <a:avLst/>
          </a:prstGeom>
          <a:noFill/>
          <a:ln w="9525">
            <a:noFill/>
            <a:miter lim="800000"/>
            <a:headEnd/>
            <a:tailEnd/>
          </a:ln>
        </p:spPr>
        <p:txBody>
          <a:bodyPr wrap="none">
            <a:spAutoFit/>
          </a:bodyPr>
          <a:lstStyle/>
          <a:p>
            <a:pPr algn="l" rtl="0" fontAlgn="base">
              <a:spcBef>
                <a:spcPct val="0"/>
              </a:spcBef>
              <a:spcAft>
                <a:spcPct val="0"/>
              </a:spcAft>
              <a:defRPr/>
            </a:pPr>
            <a:r>
              <a:rPr lang="en-US" sz="2800" b="1" dirty="0">
                <a:solidFill>
                  <a:srgbClr val="FF0000"/>
                </a:solidFill>
              </a:rPr>
              <a:t>Ehlers-</a:t>
            </a:r>
            <a:r>
              <a:rPr lang="en-US" sz="2800" b="1" dirty="0" err="1">
                <a:solidFill>
                  <a:srgbClr val="FF0000"/>
                </a:solidFill>
              </a:rPr>
              <a:t>Danlos</a:t>
            </a:r>
            <a:r>
              <a:rPr lang="en-US" sz="2800" b="1" dirty="0">
                <a:solidFill>
                  <a:srgbClr val="FF0000"/>
                </a:solidFill>
              </a:rPr>
              <a:t> syndrome (EDS) </a:t>
            </a:r>
          </a:p>
        </p:txBody>
      </p:sp>
      <p:sp>
        <p:nvSpPr>
          <p:cNvPr id="26628" name="Rectangle 3"/>
          <p:cNvSpPr>
            <a:spLocks noChangeArrowheads="1"/>
          </p:cNvSpPr>
          <p:nvPr/>
        </p:nvSpPr>
        <p:spPr bwMode="auto">
          <a:xfrm>
            <a:off x="152400" y="1389727"/>
            <a:ext cx="5334000" cy="2554545"/>
          </a:xfrm>
          <a:prstGeom prst="rect">
            <a:avLst/>
          </a:prstGeom>
          <a:noFill/>
          <a:ln w="9525">
            <a:noFill/>
            <a:miter lim="800000"/>
            <a:headEnd/>
            <a:tailEnd/>
          </a:ln>
        </p:spPr>
        <p:txBody>
          <a:bodyPr wrap="square">
            <a:spAutoFit/>
          </a:bodyPr>
          <a:lstStyle/>
          <a:p>
            <a:pPr algn="just" rtl="0" fontAlgn="base">
              <a:spcBef>
                <a:spcPct val="0"/>
              </a:spcBef>
              <a:spcAft>
                <a:spcPct val="0"/>
              </a:spcAft>
              <a:defRPr/>
            </a:pPr>
            <a:r>
              <a:rPr lang="en-US" sz="2000" b="1" dirty="0">
                <a:solidFill>
                  <a:srgbClr val="FFFF00"/>
                </a:solidFill>
              </a:rPr>
              <a:t>EDS </a:t>
            </a:r>
            <a:r>
              <a:rPr lang="en-US" sz="2000" b="1" dirty="0">
                <a:solidFill>
                  <a:srgbClr val="FFFF00"/>
                </a:solidFill>
              </a:rPr>
              <a:t>is a group of inherited connective tissue disorders, caused by a defect in the synthesis of collagen (Type I or III). </a:t>
            </a:r>
          </a:p>
          <a:p>
            <a:pPr algn="just" rtl="0" fontAlgn="base">
              <a:spcBef>
                <a:spcPct val="0"/>
              </a:spcBef>
              <a:spcAft>
                <a:spcPct val="0"/>
              </a:spcAft>
              <a:defRPr/>
            </a:pPr>
            <a:endParaRPr lang="en-US" sz="2000" b="1" dirty="0">
              <a:solidFill>
                <a:srgbClr val="000000"/>
              </a:solidFill>
            </a:endParaRPr>
          </a:p>
          <a:p>
            <a:pPr algn="just" rtl="0" fontAlgn="base">
              <a:spcBef>
                <a:spcPct val="0"/>
              </a:spcBef>
              <a:spcAft>
                <a:spcPct val="0"/>
              </a:spcAft>
              <a:defRPr/>
            </a:pPr>
            <a:r>
              <a:rPr lang="en-US" sz="2000" b="1" dirty="0">
                <a:solidFill>
                  <a:prstClr val="white"/>
                </a:solidFill>
              </a:rPr>
              <a:t>There is no cure, and treatment is supportive, including close monitoring of the digestive, excretory and particularly the cardiovascular systems. </a:t>
            </a:r>
          </a:p>
        </p:txBody>
      </p:sp>
      <p:pic>
        <p:nvPicPr>
          <p:cNvPr id="10245" name="Picture 6" descr="http://api.ning.com/files/COLvrx2SI2tFcrDUB-BJ4qB474t3MclLeA7OlWfXXnv4goinkteS9CQV*IQA0XQ0yZMVZTd9c8MZKB0difvBR9Z0sYe8Y2Qw/EhlersDanlos_syndrome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35638" y="228600"/>
            <a:ext cx="32559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1"/>
          <p:cNvSpPr>
            <a:spLocks noChangeArrowheads="1"/>
          </p:cNvSpPr>
          <p:nvPr/>
        </p:nvSpPr>
        <p:spPr bwMode="auto">
          <a:xfrm>
            <a:off x="228600" y="4077072"/>
            <a:ext cx="8458200" cy="1323975"/>
          </a:xfrm>
          <a:prstGeom prst="rect">
            <a:avLst/>
          </a:prstGeom>
          <a:noFill/>
          <a:ln w="9525">
            <a:noFill/>
            <a:miter lim="800000"/>
            <a:headEnd/>
            <a:tailEnd/>
          </a:ln>
        </p:spPr>
        <p:txBody>
          <a:bodyPr>
            <a:spAutoFit/>
          </a:bodyPr>
          <a:lstStyle/>
          <a:p>
            <a:pPr algn="just" rtl="0" fontAlgn="base">
              <a:spcBef>
                <a:spcPct val="0"/>
              </a:spcBef>
              <a:spcAft>
                <a:spcPct val="0"/>
              </a:spcAft>
              <a:defRPr/>
            </a:pPr>
            <a:r>
              <a:rPr lang="en-US" sz="2000" b="1" dirty="0">
                <a:solidFill>
                  <a:prstClr val="white"/>
                </a:solidFill>
              </a:rPr>
              <a:t>The fragile skin and loose joints is often a result of </a:t>
            </a:r>
            <a:r>
              <a:rPr lang="en-US" sz="2000" b="1" dirty="0">
                <a:solidFill>
                  <a:srgbClr val="FFFF00"/>
                </a:solidFill>
              </a:rPr>
              <a:t>abnormal genes </a:t>
            </a:r>
            <a:r>
              <a:rPr lang="en-US" sz="2000" b="1" dirty="0">
                <a:solidFill>
                  <a:prstClr val="white"/>
                </a:solidFill>
              </a:rPr>
              <a:t>that produce abnormal proteins that confer an inherited </a:t>
            </a:r>
            <a:r>
              <a:rPr lang="en-US" sz="2000" b="1" dirty="0">
                <a:solidFill>
                  <a:prstClr val="white"/>
                </a:solidFill>
              </a:rPr>
              <a:t>frailty </a:t>
            </a:r>
            <a:r>
              <a:rPr lang="en-US" sz="2000" b="1" dirty="0">
                <a:solidFill>
                  <a:prstClr val="white"/>
                </a:solidFill>
              </a:rPr>
              <a:t>of collagen (the normal protein "glue" of our tissues).</a:t>
            </a:r>
          </a:p>
          <a:p>
            <a:pPr algn="just" rtl="0" fontAlgn="base">
              <a:spcBef>
                <a:spcPct val="0"/>
              </a:spcBef>
              <a:spcAft>
                <a:spcPct val="0"/>
              </a:spcAft>
              <a:defRPr/>
            </a:pPr>
            <a:endParaRPr lang="en-US" sz="2000" b="1" dirty="0">
              <a:solidFill>
                <a:srgbClr val="000000"/>
              </a:solidFill>
            </a:endParaRPr>
          </a:p>
        </p:txBody>
      </p:sp>
    </p:spTree>
    <p:extLst>
      <p:ext uri="{BB962C8B-B14F-4D97-AF65-F5344CB8AC3E}">
        <p14:creationId xmlns:p14="http://schemas.microsoft.com/office/powerpoint/2010/main" val="34782161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30163"/>
            <a:ext cx="3124200" cy="584201"/>
          </a:xfrm>
          <a:noFill/>
        </p:spPr>
        <p:txBody>
          <a:bodyPr>
            <a:spAutoFit/>
          </a:bodyPr>
          <a:lstStyle/>
          <a:p>
            <a:pPr eaLnBrk="1" hangingPunct="1"/>
            <a:r>
              <a:rPr lang="en-AU" sz="3200" b="1" smtClean="0">
                <a:solidFill>
                  <a:srgbClr val="FF0000"/>
                </a:solidFill>
              </a:rPr>
              <a:t>Keratin</a:t>
            </a:r>
          </a:p>
        </p:txBody>
      </p:sp>
      <p:sp>
        <p:nvSpPr>
          <p:cNvPr id="13315" name="Rectangle 3"/>
          <p:cNvSpPr>
            <a:spLocks noGrp="1" noChangeArrowheads="1"/>
          </p:cNvSpPr>
          <p:nvPr>
            <p:ph type="body" idx="1"/>
          </p:nvPr>
        </p:nvSpPr>
        <p:spPr>
          <a:xfrm>
            <a:off x="76200" y="1676400"/>
            <a:ext cx="8763000" cy="2133600"/>
          </a:xfrm>
        </p:spPr>
        <p:txBody>
          <a:bodyPr/>
          <a:lstStyle/>
          <a:p>
            <a:pPr algn="just" eaLnBrk="1" hangingPunct="1"/>
            <a:r>
              <a:rPr lang="en-US" sz="2000" b="1" smtClean="0"/>
              <a:t>Tough and insoluble in water</a:t>
            </a:r>
            <a:endParaRPr lang="en-AU" sz="2000" b="1" smtClean="0"/>
          </a:p>
          <a:p>
            <a:pPr algn="just" eaLnBrk="1" hangingPunct="1"/>
            <a:r>
              <a:rPr lang="en-AU" sz="2000" b="1" smtClean="0"/>
              <a:t>Main constituent of hair, nails and tooth enamel </a:t>
            </a:r>
          </a:p>
          <a:p>
            <a:pPr algn="just" eaLnBrk="1" hangingPunct="1"/>
            <a:endParaRPr lang="en-AU" sz="2000" b="1" smtClean="0"/>
          </a:p>
          <a:p>
            <a:pPr algn="just" eaLnBrk="1" hangingPunct="1"/>
            <a:r>
              <a:rPr lang="en-AU" sz="2400" b="1" smtClean="0">
                <a:solidFill>
                  <a:srgbClr val="FF0000"/>
                </a:solidFill>
              </a:rPr>
              <a:t>Two major conformational groups</a:t>
            </a:r>
            <a:r>
              <a:rPr lang="en-AU" sz="2000" b="1" smtClean="0"/>
              <a:t> </a:t>
            </a:r>
          </a:p>
          <a:p>
            <a:pPr algn="just" eaLnBrk="1" hangingPunct="1"/>
            <a:r>
              <a:rPr lang="en-AU" sz="2000" b="1" smtClean="0"/>
              <a:t>(a) </a:t>
            </a:r>
            <a:r>
              <a:rPr lang="en-AU" sz="2000" b="1" u="sng" smtClean="0"/>
              <a:t>alpha-keratin</a:t>
            </a:r>
            <a:r>
              <a:rPr lang="en-AU" sz="2000" b="1" smtClean="0"/>
              <a:t>  whose peptide backbone forms a α-helix</a:t>
            </a:r>
          </a:p>
          <a:p>
            <a:pPr algn="just" eaLnBrk="1" hangingPunct="1"/>
            <a:r>
              <a:rPr lang="en-AU" sz="2000" b="1" smtClean="0"/>
              <a:t>(b) </a:t>
            </a:r>
            <a:r>
              <a:rPr lang="en-AU" sz="2000" b="1" u="sng" smtClean="0"/>
              <a:t>β-keratin</a:t>
            </a:r>
            <a:r>
              <a:rPr lang="en-AU" sz="2000" b="1" smtClean="0"/>
              <a:t> whose backbone forms a β-sheet structure.</a:t>
            </a:r>
          </a:p>
        </p:txBody>
      </p:sp>
      <p:sp>
        <p:nvSpPr>
          <p:cNvPr id="13316" name="Rectangle 3"/>
          <p:cNvSpPr>
            <a:spLocks noChangeArrowheads="1"/>
          </p:cNvSpPr>
          <p:nvPr/>
        </p:nvSpPr>
        <p:spPr bwMode="auto">
          <a:xfrm>
            <a:off x="381000" y="685800"/>
            <a:ext cx="8382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just" rtl="0" fontAlgn="base">
              <a:spcBef>
                <a:spcPct val="0"/>
              </a:spcBef>
              <a:spcAft>
                <a:spcPct val="0"/>
              </a:spcAft>
            </a:pPr>
            <a:r>
              <a:rPr lang="en-US" sz="2000" b="1">
                <a:solidFill>
                  <a:srgbClr val="000000"/>
                </a:solidFill>
              </a:rPr>
              <a:t>Keratin is the key structural material making up the outer layer of human skin.</a:t>
            </a:r>
          </a:p>
        </p:txBody>
      </p:sp>
    </p:spTree>
    <p:extLst>
      <p:ext uri="{BB962C8B-B14F-4D97-AF65-F5344CB8AC3E}">
        <p14:creationId xmlns:p14="http://schemas.microsoft.com/office/powerpoint/2010/main" val="10266293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693737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395536" y="1412776"/>
            <a:ext cx="4572000" cy="2308324"/>
          </a:xfrm>
          <a:prstGeom prst="rect">
            <a:avLst/>
          </a:prstGeom>
        </p:spPr>
        <p:txBody>
          <a:bodyPr>
            <a:spAutoFit/>
          </a:bodyPr>
          <a:lstStyle/>
          <a:p>
            <a:pPr algn="l"/>
            <a:r>
              <a:rPr lang="en-US" sz="2400" dirty="0">
                <a:solidFill>
                  <a:prstClr val="white"/>
                </a:solidFill>
              </a:rPr>
              <a:t>these proteins more or  less spherical in nature.  Due to their distribution of  amino acids </a:t>
            </a:r>
            <a:r>
              <a:rPr lang="en-US" sz="2400" dirty="0">
                <a:solidFill>
                  <a:prstClr val="white"/>
                </a:solidFill>
              </a:rPr>
              <a:t> </a:t>
            </a:r>
            <a:r>
              <a:rPr lang="en-US" sz="2400" dirty="0">
                <a:solidFill>
                  <a:prstClr val="white"/>
                </a:solidFill>
              </a:rPr>
              <a:t>hydrophobic inside and hydrophilic outside</a:t>
            </a:r>
          </a:p>
          <a:p>
            <a:pPr algn="l"/>
            <a:r>
              <a:rPr lang="en-US" sz="2400" dirty="0">
                <a:solidFill>
                  <a:prstClr val="white"/>
                </a:solidFill>
              </a:rPr>
              <a:t>They are</a:t>
            </a:r>
            <a:r>
              <a:rPr lang="en-US" sz="2400" dirty="0">
                <a:solidFill>
                  <a:srgbClr val="FFFF00"/>
                </a:solidFill>
              </a:rPr>
              <a:t> soluble </a:t>
            </a:r>
            <a:r>
              <a:rPr lang="en-US" sz="2400" dirty="0">
                <a:solidFill>
                  <a:prstClr val="white"/>
                </a:solidFill>
              </a:rPr>
              <a:t>in aqueous media</a:t>
            </a:r>
            <a:endParaRPr lang="en-US" dirty="0">
              <a:solidFill>
                <a:prstClr val="white"/>
              </a:solidFill>
            </a:endParaRPr>
          </a:p>
        </p:txBody>
      </p:sp>
      <p:sp>
        <p:nvSpPr>
          <p:cNvPr id="4" name="Rectangle 3"/>
          <p:cNvSpPr/>
          <p:nvPr/>
        </p:nvSpPr>
        <p:spPr>
          <a:xfrm>
            <a:off x="356174" y="3690386"/>
            <a:ext cx="4572000" cy="1569660"/>
          </a:xfrm>
          <a:prstGeom prst="rect">
            <a:avLst/>
          </a:prstGeom>
        </p:spPr>
        <p:txBody>
          <a:bodyPr>
            <a:spAutoFit/>
          </a:bodyPr>
          <a:lstStyle/>
          <a:p>
            <a:pPr algn="l"/>
            <a:r>
              <a:rPr lang="en-US" sz="2400" b="1" u="sng" dirty="0">
                <a:solidFill>
                  <a:srgbClr val="FFFF00"/>
                </a:solidFill>
              </a:rPr>
              <a:t>E</a:t>
            </a:r>
            <a:r>
              <a:rPr lang="en-US" sz="2400" b="1" u="sng" dirty="0">
                <a:solidFill>
                  <a:srgbClr val="FFFF00"/>
                </a:solidFill>
              </a:rPr>
              <a:t>xamples</a:t>
            </a:r>
            <a:endParaRPr lang="en-US" sz="2000" b="1" u="sng" dirty="0">
              <a:solidFill>
                <a:srgbClr val="FFFF00"/>
              </a:solidFill>
            </a:endParaRPr>
          </a:p>
          <a:p>
            <a:pPr algn="l"/>
            <a:r>
              <a:rPr lang="en-US" sz="2400" dirty="0">
                <a:solidFill>
                  <a:prstClr val="white"/>
                </a:solidFill>
              </a:rPr>
              <a:t>Myoglobin, albumin, globulin, casein, </a:t>
            </a:r>
            <a:r>
              <a:rPr lang="en-US" sz="2400" dirty="0" err="1">
                <a:solidFill>
                  <a:prstClr val="white"/>
                </a:solidFill>
              </a:rPr>
              <a:t>haemoglobin</a:t>
            </a:r>
            <a:r>
              <a:rPr lang="en-US" sz="2400" dirty="0">
                <a:solidFill>
                  <a:prstClr val="white"/>
                </a:solidFill>
              </a:rPr>
              <a:t>,  all of the enzymes, and  protein hormones</a:t>
            </a:r>
            <a:endParaRPr lang="ar-EG" sz="2400" dirty="0">
              <a:solidFill>
                <a:prstClr val="white"/>
              </a:solidFill>
            </a:endParaRPr>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12625" y="1412776"/>
            <a:ext cx="3810000" cy="4147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8502637"/>
      </p:ext>
    </p:extLst>
  </p:cSld>
  <p:clrMapOvr>
    <a:masterClrMapping/>
  </p:clrMapOvr>
  <p:timing>
    <p:tnLst>
      <p:par>
        <p:cTn id="1" dur="indefinite" restart="never" nodeType="tmRoot"/>
      </p:par>
    </p:tn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2.xml><?xml version="1.0" encoding="utf-8"?>
<a:theme xmlns:a="http://schemas.openxmlformats.org/drawingml/2006/main" name="5_Default Design">
  <a:themeElements>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2601C"/>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1499</Words>
  <Application>Microsoft Office PowerPoint</Application>
  <PresentationFormat>On-screen Show (4:3)</PresentationFormat>
  <Paragraphs>194</Paragraphs>
  <Slides>23</Slides>
  <Notes>9</Notes>
  <HiddenSlides>0</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Thatch</vt:lpstr>
      <vt:lpstr>5_Default Design</vt:lpstr>
      <vt:lpstr>3_Office Theme</vt:lpstr>
      <vt:lpstr>1_Office Theme</vt:lpstr>
      <vt:lpstr>By Dr/ Heba M.Abd El kareem</vt:lpstr>
      <vt:lpstr>PowerPoint Presentation</vt:lpstr>
      <vt:lpstr>Collagen  </vt:lpstr>
      <vt:lpstr>PowerPoint Presentation</vt:lpstr>
      <vt:lpstr>Types of collagen </vt:lpstr>
      <vt:lpstr>Collagen Amino Acid Composition</vt:lpstr>
      <vt:lpstr>PowerPoint Presentation</vt:lpstr>
      <vt:lpstr>Keratin</vt:lpstr>
      <vt:lpstr>PowerPoint Presentation</vt:lpstr>
      <vt:lpstr>Oxygen-binding proteins</vt:lpstr>
      <vt:lpstr>Myoglobin (Mb)</vt:lpstr>
      <vt:lpstr>Comparison between Hb and Mb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 Dr/ Heba M.Abd El kareem</dc:title>
  <dc:creator>hp</dc:creator>
  <cp:lastModifiedBy>hp</cp:lastModifiedBy>
  <cp:revision>1</cp:revision>
  <dcterms:created xsi:type="dcterms:W3CDTF">2018-12-12T06:00:30Z</dcterms:created>
  <dcterms:modified xsi:type="dcterms:W3CDTF">2018-12-12T06:01:11Z</dcterms:modified>
</cp:coreProperties>
</file>