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7"/>
  </p:handoutMasterIdLst>
  <p:sldIdLst>
    <p:sldId id="256" r:id="rId2"/>
    <p:sldId id="257" r:id="rId3"/>
    <p:sldId id="258" r:id="rId4"/>
    <p:sldId id="259" r:id="rId5"/>
    <p:sldId id="341" r:id="rId6"/>
    <p:sldId id="325" r:id="rId7"/>
    <p:sldId id="327" r:id="rId8"/>
    <p:sldId id="329" r:id="rId9"/>
    <p:sldId id="331" r:id="rId10"/>
    <p:sldId id="332" r:id="rId11"/>
    <p:sldId id="333" r:id="rId12"/>
    <p:sldId id="334" r:id="rId13"/>
    <p:sldId id="263" r:id="rId14"/>
    <p:sldId id="342" r:id="rId15"/>
    <p:sldId id="355" r:id="rId16"/>
    <p:sldId id="335" r:id="rId17"/>
    <p:sldId id="270" r:id="rId18"/>
    <p:sldId id="337" r:id="rId19"/>
    <p:sldId id="345" r:id="rId20"/>
    <p:sldId id="260" r:id="rId21"/>
    <p:sldId id="269" r:id="rId22"/>
    <p:sldId id="275" r:id="rId23"/>
    <p:sldId id="343" r:id="rId24"/>
    <p:sldId id="276" r:id="rId25"/>
    <p:sldId id="277" r:id="rId26"/>
    <p:sldId id="278" r:id="rId27"/>
    <p:sldId id="339" r:id="rId28"/>
    <p:sldId id="340" r:id="rId29"/>
    <p:sldId id="279" r:id="rId30"/>
    <p:sldId id="280" r:id="rId31"/>
    <p:sldId id="281" r:id="rId32"/>
    <p:sldId id="283" r:id="rId33"/>
    <p:sldId id="282" r:id="rId34"/>
    <p:sldId id="285" r:id="rId35"/>
    <p:sldId id="287" r:id="rId36"/>
    <p:sldId id="288" r:id="rId37"/>
    <p:sldId id="289" r:id="rId38"/>
    <p:sldId id="297" r:id="rId39"/>
    <p:sldId id="298" r:id="rId40"/>
    <p:sldId id="348" r:id="rId41"/>
    <p:sldId id="349" r:id="rId42"/>
    <p:sldId id="347" r:id="rId43"/>
    <p:sldId id="300" r:id="rId44"/>
    <p:sldId id="303" r:id="rId45"/>
    <p:sldId id="304" r:id="rId46"/>
    <p:sldId id="353" r:id="rId47"/>
    <p:sldId id="301" r:id="rId48"/>
    <p:sldId id="306" r:id="rId49"/>
    <p:sldId id="307" r:id="rId50"/>
    <p:sldId id="308" r:id="rId51"/>
    <p:sldId id="357" r:id="rId52"/>
    <p:sldId id="350" r:id="rId53"/>
    <p:sldId id="312" r:id="rId54"/>
    <p:sldId id="356" r:id="rId55"/>
    <p:sldId id="311" r:id="rId56"/>
    <p:sldId id="313" r:id="rId57"/>
    <p:sldId id="314" r:id="rId58"/>
    <p:sldId id="315" r:id="rId59"/>
    <p:sldId id="352" r:id="rId60"/>
    <p:sldId id="354" r:id="rId61"/>
    <p:sldId id="317" r:id="rId62"/>
    <p:sldId id="351" r:id="rId63"/>
    <p:sldId id="321" r:id="rId64"/>
    <p:sldId id="323" r:id="rId65"/>
    <p:sldId id="324" r:id="rId66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C8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93" autoAdjust="0"/>
    <p:restoredTop sz="94358" autoAdjust="0"/>
  </p:normalViewPr>
  <p:slideViewPr>
    <p:cSldViewPr snapToGrid="0">
      <p:cViewPr varScale="1">
        <p:scale>
          <a:sx n="87" d="100"/>
          <a:sy n="87" d="100"/>
        </p:scale>
        <p:origin x="-18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8EB8CD42-588F-40A7-8969-CF1FE5D1D2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6724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47CB3-A341-4AAD-A3D3-CF476FD9C2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96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15BFF-2AE8-4FC5-8F32-6A8238D706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2071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71DCD-2209-49C7-9846-CD7DFD80EC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423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86106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733800"/>
            <a:ext cx="8610600" cy="281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18, Cardiovascular System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56F8C0-FDCA-4792-8995-4542FC79A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3338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DEDB2-9C3F-4F23-BD7A-687A4015FC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105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27D15-31A3-4DB7-8844-44B65547F1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2043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58D23-931E-4E16-A30B-1C2C0ECC8F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638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85D07-5E3A-4552-A3A3-16B97A7467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45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1759E-DBF1-47EB-ABC9-628A8CF13C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977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1AA4D-DC45-460B-938A-3900D9918F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86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0B4DA-B303-482D-8D55-458C8D686A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979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EB6BB-AE7F-4846-97DE-7433F72305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240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B187598-FCC4-4042-A6BD-ED3AA0358F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ndwairi7@just.edu.j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729155"/>
            <a:ext cx="7772400" cy="1470025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rgbClr val="FF0000"/>
                </a:solidFill>
              </a:rPr>
              <a:t>Cardiovascular </a:t>
            </a:r>
            <a:r>
              <a:rPr lang="en-US" altLang="en-US" dirty="0" smtClean="0">
                <a:solidFill>
                  <a:srgbClr val="FF0000"/>
                </a:solidFill>
              </a:rPr>
              <a:t>Physiology</a:t>
            </a:r>
            <a:br>
              <a:rPr lang="en-US" altLang="en-US" dirty="0" smtClean="0">
                <a:solidFill>
                  <a:srgbClr val="FF0000"/>
                </a:solidFill>
              </a:rPr>
            </a:br>
            <a:r>
              <a:rPr lang="en-US" altLang="en-US" dirty="0">
                <a:solidFill>
                  <a:srgbClr val="FF0000"/>
                </a:solidFill>
              </a:rPr>
              <a:t/>
            </a:r>
            <a:br>
              <a:rPr lang="en-US" altLang="en-US" dirty="0">
                <a:solidFill>
                  <a:srgbClr val="FF0000"/>
                </a:solidFill>
              </a:rPr>
            </a:br>
            <a:r>
              <a:rPr lang="en-US" altLang="en-US" sz="2800" dirty="0" smtClean="0">
                <a:solidFill>
                  <a:srgbClr val="FF0000"/>
                </a:solidFill>
              </a:rPr>
              <a:t>Dr. Ahmed Al-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Dwairi</a:t>
            </a:r>
            <a:r>
              <a:rPr lang="en-US" altLang="en-US" sz="2800" dirty="0" smtClean="0">
                <a:solidFill>
                  <a:srgbClr val="FF0000"/>
                </a:solidFill>
              </a:rPr>
              <a:t/>
            </a:r>
            <a:br>
              <a:rPr lang="en-US" altLang="en-US" sz="2800" dirty="0" smtClean="0">
                <a:solidFill>
                  <a:srgbClr val="FF0000"/>
                </a:solidFill>
              </a:rPr>
            </a:br>
            <a:r>
              <a:rPr lang="en-US" altLang="en-US" sz="2800" dirty="0" smtClean="0">
                <a:solidFill>
                  <a:srgbClr val="FF0000"/>
                </a:solidFill>
              </a:rPr>
              <a:t>Department of Physiology</a:t>
            </a:r>
            <a:br>
              <a:rPr lang="en-US" altLang="en-US" sz="2800" dirty="0" smtClean="0">
                <a:solidFill>
                  <a:srgbClr val="FF0000"/>
                </a:solidFill>
              </a:rPr>
            </a:br>
            <a:r>
              <a:rPr lang="en-US" altLang="en-US" sz="2800" dirty="0">
                <a:solidFill>
                  <a:srgbClr val="FF0000"/>
                </a:solidFill>
              </a:rPr>
              <a:t/>
            </a:r>
            <a:br>
              <a:rPr lang="en-US" altLang="en-US" sz="2800" dirty="0">
                <a:solidFill>
                  <a:srgbClr val="FF0000"/>
                </a:solidFill>
              </a:rPr>
            </a:br>
            <a:r>
              <a:rPr lang="en-US" altLang="en-US" sz="2800" dirty="0" smtClean="0">
                <a:solidFill>
                  <a:srgbClr val="FF0000"/>
                </a:solidFill>
                <a:hlinkClick r:id="rId2"/>
              </a:rPr>
              <a:t>andwairi7@just.edu.jo</a:t>
            </a:r>
            <a:r>
              <a:rPr lang="en-US" altLang="en-US" sz="2800" dirty="0" smtClean="0">
                <a:solidFill>
                  <a:srgbClr val="FF0000"/>
                </a:solidFill>
              </a:rPr>
              <a:t/>
            </a:r>
            <a:br>
              <a:rPr lang="en-US" altLang="en-US" sz="2800" dirty="0" smtClean="0">
                <a:solidFill>
                  <a:srgbClr val="FF0000"/>
                </a:solidFill>
              </a:rPr>
            </a:br>
            <a:r>
              <a:rPr lang="en-US" altLang="en-US" sz="2800" dirty="0" smtClean="0">
                <a:solidFill>
                  <a:srgbClr val="FF0000"/>
                </a:solidFill>
              </a:rPr>
              <a:t>M2 L0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Semilunar Valve Function</a:t>
            </a:r>
          </a:p>
        </p:txBody>
      </p:sp>
      <p:pic>
        <p:nvPicPr>
          <p:cNvPr id="460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27188"/>
            <a:ext cx="8686800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39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Intrinsic </a:t>
            </a:r>
            <a:r>
              <a:rPr lang="en-US" altLang="en-US" dirty="0" smtClean="0">
                <a:solidFill>
                  <a:srgbClr val="FF0000"/>
                </a:solidFill>
              </a:rPr>
              <a:t>Conduction System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30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b="1" dirty="0" err="1" smtClean="0">
                <a:solidFill>
                  <a:srgbClr val="6666CC"/>
                </a:solidFill>
              </a:rPr>
              <a:t>Autorhythmic</a:t>
            </a:r>
            <a:r>
              <a:rPr lang="en-US" altLang="en-US" b="1" dirty="0" smtClean="0">
                <a:solidFill>
                  <a:srgbClr val="6666CC"/>
                </a:solidFill>
              </a:rPr>
              <a:t> cells:</a:t>
            </a:r>
          </a:p>
          <a:p>
            <a:pPr lvl="1" eaLnBrk="1" hangingPunct="1"/>
            <a:r>
              <a:rPr lang="en-US" altLang="en-US" dirty="0" smtClean="0">
                <a:solidFill>
                  <a:srgbClr val="6666CC"/>
                </a:solidFill>
              </a:rPr>
              <a:t>Initiate action potentials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</a:p>
          <a:p>
            <a:pPr lvl="1" eaLnBrk="1" hangingPunct="1"/>
            <a:r>
              <a:rPr lang="en-US" altLang="en-US" dirty="0" smtClean="0">
                <a:solidFill>
                  <a:srgbClr val="000000"/>
                </a:solidFill>
              </a:rPr>
              <a:t>Have </a:t>
            </a:r>
            <a:r>
              <a:rPr lang="en-US" altLang="en-US" dirty="0" smtClean="0">
                <a:solidFill>
                  <a:srgbClr val="6666CC"/>
                </a:solidFill>
              </a:rPr>
              <a:t>unstable resting potentials</a:t>
            </a:r>
            <a:r>
              <a:rPr lang="en-US" altLang="en-US" dirty="0" smtClean="0">
                <a:solidFill>
                  <a:srgbClr val="000000"/>
                </a:solidFill>
              </a:rPr>
              <a:t> called </a:t>
            </a:r>
            <a:r>
              <a:rPr lang="en-US" altLang="en-US" b="1" dirty="0" smtClean="0">
                <a:solidFill>
                  <a:srgbClr val="6666CC"/>
                </a:solidFill>
              </a:rPr>
              <a:t>pacemaker potentials</a:t>
            </a:r>
          </a:p>
          <a:p>
            <a:pPr lvl="1" eaLnBrk="1" hangingPunct="1"/>
            <a:r>
              <a:rPr lang="en-US" altLang="en-US" dirty="0" smtClean="0"/>
              <a:t>Use </a:t>
            </a:r>
            <a:r>
              <a:rPr lang="en-US" altLang="en-US" b="1" dirty="0" smtClean="0">
                <a:solidFill>
                  <a:srgbClr val="6666CC"/>
                </a:solidFill>
              </a:rPr>
              <a:t>calcium influx</a:t>
            </a:r>
            <a:r>
              <a:rPr lang="en-US" altLang="en-US" dirty="0" smtClean="0"/>
              <a:t> (rather than sodium) </a:t>
            </a:r>
            <a:r>
              <a:rPr lang="en-US" altLang="en-US" dirty="0" smtClean="0">
                <a:solidFill>
                  <a:srgbClr val="6666CC"/>
                </a:solidFill>
              </a:rPr>
              <a:t>for rising phase of the action potential</a:t>
            </a:r>
          </a:p>
        </p:txBody>
      </p:sp>
    </p:spTree>
    <p:extLst>
      <p:ext uri="{BB962C8B-B14F-4D97-AF65-F5344CB8AC3E}">
        <p14:creationId xmlns:p14="http://schemas.microsoft.com/office/powerpoint/2010/main" val="125844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A00EFB0-E61C-4D19-97C6-6BAAC853296A}" type="slidenum">
              <a:rPr lang="en-US" altLang="en-US" sz="1000"/>
              <a:pPr/>
              <a:t>12</a:t>
            </a:fld>
            <a:endParaRPr lang="en-US" altLang="en-US" sz="1000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422910" y="-17875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rgbClr val="FF0000"/>
                </a:solidFill>
              </a:rPr>
              <a:t>Pacemaker and Action Potentials of the Heart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568325"/>
            <a:ext cx="5800725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73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3188"/>
            <a:ext cx="8229600" cy="1143000"/>
          </a:xfrm>
        </p:spPr>
        <p:txBody>
          <a:bodyPr/>
          <a:lstStyle/>
          <a:p>
            <a:r>
              <a:rPr lang="en-US" altLang="en-US" sz="3200" dirty="0" smtClean="0">
                <a:solidFill>
                  <a:srgbClr val="FF0000"/>
                </a:solidFill>
              </a:rPr>
              <a:t>Intrinsic </a:t>
            </a:r>
            <a:r>
              <a:rPr lang="en-US" altLang="en-US" sz="3200" dirty="0">
                <a:solidFill>
                  <a:srgbClr val="FF0000"/>
                </a:solidFill>
              </a:rPr>
              <a:t>Conduction System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836988" cy="4525963"/>
          </a:xfrm>
        </p:spPr>
        <p:txBody>
          <a:bodyPr/>
          <a:lstStyle/>
          <a:p>
            <a:r>
              <a:rPr lang="en-US" altLang="en-US"/>
              <a:t>Consists of “pacemaker” cells and conduction pathways</a:t>
            </a:r>
          </a:p>
          <a:p>
            <a:pPr lvl="1"/>
            <a:r>
              <a:rPr lang="en-US" altLang="en-US"/>
              <a:t>Coordinate the contraction of the atria and ventricles</a:t>
            </a: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968" y="2456498"/>
            <a:ext cx="366712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050" y="261283"/>
            <a:ext cx="795528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 sinoatrial </a:t>
            </a:r>
            <a:r>
              <a:rPr lang="en-US" sz="2800" b="1" dirty="0">
                <a:solidFill>
                  <a:srgbClr val="FF0000"/>
                </a:solidFill>
              </a:rPr>
              <a:t>node is the normal </a:t>
            </a:r>
            <a:r>
              <a:rPr lang="en-US" sz="2800" b="1" dirty="0" smtClean="0">
                <a:solidFill>
                  <a:srgbClr val="FF0000"/>
                </a:solidFill>
              </a:rPr>
              <a:t>pacemaker of </a:t>
            </a:r>
            <a:r>
              <a:rPr lang="en-US" sz="2800" b="1" dirty="0">
                <a:solidFill>
                  <a:srgbClr val="FF0000"/>
                </a:solidFill>
              </a:rPr>
              <a:t>the heart.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1</a:t>
            </a:r>
            <a:r>
              <a:rPr lang="en-US" dirty="0"/>
              <a:t>. The </a:t>
            </a:r>
            <a:r>
              <a:rPr lang="en-US" b="1" dirty="0">
                <a:solidFill>
                  <a:srgbClr val="FF0000"/>
                </a:solidFill>
              </a:rPr>
              <a:t>sinoatrial node (SA node), </a:t>
            </a:r>
            <a:r>
              <a:rPr lang="en-US" dirty="0"/>
              <a:t>a small, specialized </a:t>
            </a:r>
            <a:r>
              <a:rPr lang="en-US" dirty="0" smtClean="0"/>
              <a:t>region in </a:t>
            </a:r>
            <a:r>
              <a:rPr lang="en-US" dirty="0"/>
              <a:t>the right atrial wall near the opening of the </a:t>
            </a:r>
            <a:r>
              <a:rPr lang="en-US" dirty="0" smtClean="0"/>
              <a:t>superior vena </a:t>
            </a:r>
            <a:r>
              <a:rPr lang="en-US" dirty="0"/>
              <a:t>cava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2. The </a:t>
            </a:r>
            <a:r>
              <a:rPr lang="en-US" b="1" dirty="0">
                <a:solidFill>
                  <a:srgbClr val="FF0000"/>
                </a:solidFill>
              </a:rPr>
              <a:t>atrioventricular node (AV node), </a:t>
            </a:r>
            <a:r>
              <a:rPr lang="en-US" dirty="0"/>
              <a:t>a small bundle </a:t>
            </a:r>
            <a:r>
              <a:rPr lang="en-US" dirty="0" smtClean="0"/>
              <a:t>of specialized </a:t>
            </a:r>
            <a:r>
              <a:rPr lang="en-US" dirty="0"/>
              <a:t>cardiac muscle cells located at the base of </a:t>
            </a:r>
            <a:r>
              <a:rPr lang="en-US" dirty="0" smtClean="0"/>
              <a:t>the right </a:t>
            </a:r>
            <a:r>
              <a:rPr lang="en-US" dirty="0"/>
              <a:t>atrium near the septum, just above the junction of </a:t>
            </a:r>
            <a:r>
              <a:rPr lang="en-US" dirty="0" smtClean="0"/>
              <a:t>the atria </a:t>
            </a:r>
            <a:r>
              <a:rPr lang="en-US" dirty="0"/>
              <a:t>and ventricles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3. The </a:t>
            </a:r>
            <a:r>
              <a:rPr lang="en-US" b="1" dirty="0">
                <a:solidFill>
                  <a:srgbClr val="FF0000"/>
                </a:solidFill>
              </a:rPr>
              <a:t>bundle of His (atrioventricular bundle), </a:t>
            </a:r>
            <a:r>
              <a:rPr lang="en-US" dirty="0"/>
              <a:t>a tract </a:t>
            </a:r>
            <a:r>
              <a:rPr lang="en-US" dirty="0" smtClean="0"/>
              <a:t>of specialized </a:t>
            </a:r>
            <a:r>
              <a:rPr lang="en-US" dirty="0"/>
              <a:t>cells that originates at the AV node and enters </a:t>
            </a:r>
            <a:r>
              <a:rPr lang="en-US" dirty="0" smtClean="0"/>
              <a:t>the interventricular </a:t>
            </a:r>
            <a:r>
              <a:rPr lang="en-US" dirty="0"/>
              <a:t>septum. Here, it divides to form the </a:t>
            </a:r>
            <a:r>
              <a:rPr lang="en-US" dirty="0" smtClean="0"/>
              <a:t>right and </a:t>
            </a:r>
            <a:r>
              <a:rPr lang="en-US" dirty="0"/>
              <a:t>left bundle branches that travel down the septum, </a:t>
            </a:r>
            <a:r>
              <a:rPr lang="en-US" dirty="0" smtClean="0"/>
              <a:t>curve around </a:t>
            </a:r>
            <a:r>
              <a:rPr lang="en-US" dirty="0"/>
              <a:t>the tip of the ventricular chambers, and travel back</a:t>
            </a:r>
          </a:p>
          <a:p>
            <a:r>
              <a:rPr lang="en-US" dirty="0"/>
              <a:t>toward the atria along the outer walls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4. </a:t>
            </a:r>
            <a:r>
              <a:rPr lang="en-US" b="1" dirty="0">
                <a:solidFill>
                  <a:srgbClr val="FF0000"/>
                </a:solidFill>
              </a:rPr>
              <a:t>Purkinje fibers, </a:t>
            </a:r>
            <a:r>
              <a:rPr lang="en-US" dirty="0"/>
              <a:t>small terminal fibers that extend </a:t>
            </a:r>
            <a:r>
              <a:rPr lang="en-US" dirty="0" smtClean="0"/>
              <a:t>from the </a:t>
            </a:r>
            <a:r>
              <a:rPr lang="en-US" dirty="0"/>
              <a:t>bundle of His and spread throughout the ventricular </a:t>
            </a:r>
            <a:r>
              <a:rPr lang="en-US" dirty="0" smtClean="0"/>
              <a:t>myocardium.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15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67" y="1023257"/>
            <a:ext cx="8249158" cy="4589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882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rgbClr val="FF0000"/>
                </a:solidFill>
              </a:rPr>
              <a:t>Heart Physiology: Sequence of Excitation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9" y="934891"/>
            <a:ext cx="5205412" cy="571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38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1211263"/>
            <a:ext cx="8455025" cy="56467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Characteristics of Pacemaker Cells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Unstable membrane potential</a:t>
            </a:r>
          </a:p>
          <a:p>
            <a:pPr lvl="2">
              <a:lnSpc>
                <a:spcPct val="80000"/>
              </a:lnSpc>
            </a:pPr>
            <a:r>
              <a:rPr lang="en-US" altLang="en-US" sz="2000"/>
              <a:t>“bottoms out” at -60mV</a:t>
            </a:r>
          </a:p>
          <a:p>
            <a:pPr lvl="2">
              <a:lnSpc>
                <a:spcPct val="80000"/>
              </a:lnSpc>
            </a:pPr>
            <a:r>
              <a:rPr lang="en-US" altLang="en-US" sz="2000"/>
              <a:t>“drifts upward” to -40mV, forming a pacemaker potential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Myogenic</a:t>
            </a:r>
          </a:p>
          <a:p>
            <a:pPr lvl="2">
              <a:lnSpc>
                <a:spcPct val="80000"/>
              </a:lnSpc>
            </a:pPr>
            <a:r>
              <a:rPr lang="en-US" altLang="en-US" sz="2000"/>
              <a:t>The upward “drift” allows the membrane to reach threshold potential (-40mV) by itself</a:t>
            </a:r>
          </a:p>
          <a:p>
            <a:pPr lvl="2">
              <a:lnSpc>
                <a:spcPct val="80000"/>
              </a:lnSpc>
            </a:pPr>
            <a:r>
              <a:rPr lang="en-US" altLang="en-US" sz="2000"/>
              <a:t>This is due to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altLang="en-US" sz="1800"/>
              <a:t>1.  Slow leakage of K</a:t>
            </a:r>
            <a:r>
              <a:rPr lang="en-US" altLang="en-US" sz="1800" baseline="30000"/>
              <a:t>+</a:t>
            </a:r>
            <a:r>
              <a:rPr lang="en-US" altLang="en-US" sz="1800"/>
              <a:t> out &amp; faster leakage Na</a:t>
            </a:r>
            <a:r>
              <a:rPr lang="en-US" altLang="en-US" sz="1800" baseline="30000"/>
              <a:t>+</a:t>
            </a:r>
            <a:r>
              <a:rPr lang="en-US" altLang="en-US" sz="1800"/>
              <a:t> in</a:t>
            </a:r>
          </a:p>
          <a:p>
            <a:pPr lvl="4">
              <a:lnSpc>
                <a:spcPct val="80000"/>
              </a:lnSpc>
            </a:pPr>
            <a:r>
              <a:rPr lang="en-US" altLang="en-US" sz="1800"/>
              <a:t>Causes slow depolarization</a:t>
            </a:r>
          </a:p>
          <a:p>
            <a:pPr lvl="4">
              <a:lnSpc>
                <a:spcPct val="80000"/>
              </a:lnSpc>
            </a:pPr>
            <a:r>
              <a:rPr lang="en-US" altLang="en-US" sz="1800"/>
              <a:t>Occurs through I</a:t>
            </a:r>
            <a:r>
              <a:rPr lang="en-US" altLang="en-US" sz="1800" baseline="-25000"/>
              <a:t>f</a:t>
            </a:r>
            <a:r>
              <a:rPr lang="en-US" altLang="en-US" sz="1800"/>
              <a:t> channels (f=funny) that open at negative membrane potentials and start closing as membrane approaches threshold potential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altLang="en-US" sz="1800"/>
              <a:t>2.  Ca</a:t>
            </a:r>
            <a:r>
              <a:rPr lang="en-US" altLang="en-US" sz="1800" baseline="30000"/>
              <a:t>2+</a:t>
            </a:r>
            <a:r>
              <a:rPr lang="en-US" altLang="en-US" sz="1800"/>
              <a:t> channels opening as membrane approaches threshold</a:t>
            </a:r>
          </a:p>
          <a:p>
            <a:pPr lvl="4">
              <a:lnSpc>
                <a:spcPct val="80000"/>
              </a:lnSpc>
            </a:pPr>
            <a:r>
              <a:rPr lang="en-US" altLang="en-US" sz="1800"/>
              <a:t>At threshold additional Ca</a:t>
            </a:r>
            <a:r>
              <a:rPr lang="en-US" altLang="en-US" sz="1800" baseline="30000"/>
              <a:t>2+</a:t>
            </a:r>
            <a:r>
              <a:rPr lang="en-US" altLang="en-US" sz="1800"/>
              <a:t> ion channels open causing more rapid depolarization</a:t>
            </a:r>
          </a:p>
          <a:p>
            <a:pPr lvl="4">
              <a:lnSpc>
                <a:spcPct val="80000"/>
              </a:lnSpc>
            </a:pPr>
            <a:r>
              <a:rPr lang="en-US" altLang="en-US" sz="1800"/>
              <a:t>These deactivate shortly after and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altLang="en-US" sz="1800"/>
              <a:t>3.  Slow K</a:t>
            </a:r>
            <a:r>
              <a:rPr lang="en-US" altLang="en-US" sz="1800" baseline="30000"/>
              <a:t>+</a:t>
            </a:r>
            <a:r>
              <a:rPr lang="en-US" altLang="en-US" sz="1800"/>
              <a:t> channels open as membrane depolarizes causing an  </a:t>
            </a:r>
            <a:br>
              <a:rPr lang="en-US" altLang="en-US" sz="1800"/>
            </a:br>
            <a:r>
              <a:rPr lang="en-US" altLang="en-US" sz="1800"/>
              <a:t> efflux of K</a:t>
            </a:r>
            <a:r>
              <a:rPr lang="en-US" altLang="en-US" sz="1800" baseline="30000"/>
              <a:t>+</a:t>
            </a:r>
            <a:r>
              <a:rPr lang="en-US" altLang="en-US" sz="1800"/>
              <a:t> and a repolarization of membrane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en-US" sz="3000" dirty="0" err="1" smtClean="0">
                <a:solidFill>
                  <a:srgbClr val="FF0000"/>
                </a:solidFill>
              </a:rPr>
              <a:t>Autorhythmic</a:t>
            </a:r>
            <a:r>
              <a:rPr lang="en-US" altLang="en-US" sz="3000" dirty="0" smtClean="0">
                <a:solidFill>
                  <a:srgbClr val="FF0000"/>
                </a:solidFill>
              </a:rPr>
              <a:t> </a:t>
            </a:r>
            <a:r>
              <a:rPr lang="en-US" altLang="en-US" sz="3000" dirty="0">
                <a:solidFill>
                  <a:srgbClr val="FF0000"/>
                </a:solidFill>
              </a:rPr>
              <a:t>Cells (Pacemaker Cells)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6096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rgbClr val="FF0000"/>
                </a:solidFill>
              </a:rPr>
              <a:t>Extrinsic Innervation of the Heart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3657600" cy="57912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0000"/>
                </a:solidFill>
              </a:rPr>
              <a:t>Heart is </a:t>
            </a:r>
            <a:r>
              <a:rPr lang="en-US" altLang="en-US" smtClean="0">
                <a:solidFill>
                  <a:srgbClr val="6666CC"/>
                </a:solidFill>
              </a:rPr>
              <a:t>stimulated</a:t>
            </a:r>
            <a:r>
              <a:rPr lang="en-US" altLang="en-US" smtClean="0">
                <a:solidFill>
                  <a:srgbClr val="000000"/>
                </a:solidFill>
              </a:rPr>
              <a:t> by the </a:t>
            </a:r>
            <a:r>
              <a:rPr lang="en-US" altLang="en-US" smtClean="0">
                <a:solidFill>
                  <a:srgbClr val="6666CC"/>
                </a:solidFill>
              </a:rPr>
              <a:t>sympathetic</a:t>
            </a:r>
            <a:r>
              <a:rPr lang="en-US" altLang="en-US" smtClean="0">
                <a:solidFill>
                  <a:srgbClr val="000000"/>
                </a:solidFill>
              </a:rPr>
              <a:t> cardioacceleratory center </a:t>
            </a:r>
          </a:p>
          <a:p>
            <a:pPr eaLnBrk="1" hangingPunct="1"/>
            <a:r>
              <a:rPr lang="en-US" altLang="en-US" smtClean="0"/>
              <a:t>Heart is </a:t>
            </a:r>
            <a:r>
              <a:rPr lang="en-US" altLang="en-US" smtClean="0">
                <a:solidFill>
                  <a:srgbClr val="6666CC"/>
                </a:solidFill>
              </a:rPr>
              <a:t>inhibited</a:t>
            </a:r>
            <a:r>
              <a:rPr lang="en-US" altLang="en-US" smtClean="0"/>
              <a:t> by the </a:t>
            </a:r>
            <a:r>
              <a:rPr lang="en-US" altLang="en-US" smtClean="0">
                <a:solidFill>
                  <a:srgbClr val="6666CC"/>
                </a:solidFill>
              </a:rPr>
              <a:t>parasympathetic</a:t>
            </a:r>
            <a:r>
              <a:rPr lang="en-US" altLang="en-US" smtClean="0"/>
              <a:t> cardioinhibitory center</a:t>
            </a:r>
          </a:p>
        </p:txBody>
      </p:sp>
      <p:pic>
        <p:nvPicPr>
          <p:cNvPr id="583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762000"/>
            <a:ext cx="42576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94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" y="457200"/>
            <a:ext cx="910525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88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Lecture Outline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/>
              <a:t>Cardiovascular System Function</a:t>
            </a:r>
          </a:p>
          <a:p>
            <a:r>
              <a:rPr lang="en-US" altLang="en-US" b="1" dirty="0"/>
              <a:t>Functional Anatomy of the Heart</a:t>
            </a:r>
          </a:p>
          <a:p>
            <a:r>
              <a:rPr lang="en-US" altLang="en-US" b="1" dirty="0"/>
              <a:t>Myocardial Physiology</a:t>
            </a:r>
          </a:p>
          <a:p>
            <a:r>
              <a:rPr lang="en-US" altLang="en-US" b="1" dirty="0"/>
              <a:t>Cardiac Cycle</a:t>
            </a:r>
          </a:p>
          <a:p>
            <a:r>
              <a:rPr lang="en-US" altLang="en-US" b="1" dirty="0"/>
              <a:t>Cardiac Output Controls &amp; Blood Pressure</a:t>
            </a:r>
          </a:p>
          <a:p>
            <a:endParaRPr lang="en-US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figure_14_10b_label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" t="1389" b="5234"/>
          <a:stretch>
            <a:fillRect/>
          </a:stretch>
        </p:blipFill>
        <p:spPr bwMode="auto">
          <a:xfrm>
            <a:off x="2317164" y="3930015"/>
            <a:ext cx="3249246" cy="281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2910" y="68898"/>
            <a:ext cx="8229600" cy="1143000"/>
          </a:xfrm>
        </p:spPr>
        <p:txBody>
          <a:bodyPr/>
          <a:lstStyle/>
          <a:p>
            <a:r>
              <a:rPr lang="en-US" altLang="en-US" sz="3600" dirty="0" smtClean="0">
                <a:solidFill>
                  <a:srgbClr val="FF0000"/>
                </a:solidFill>
              </a:rPr>
              <a:t>Cardiac </a:t>
            </a:r>
            <a:r>
              <a:rPr lang="en-US" altLang="en-US" sz="3600" dirty="0">
                <a:solidFill>
                  <a:srgbClr val="FF0000"/>
                </a:solidFill>
              </a:rPr>
              <a:t>Muscle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97280"/>
            <a:ext cx="8229600" cy="4525963"/>
          </a:xfrm>
        </p:spPr>
        <p:txBody>
          <a:bodyPr/>
          <a:lstStyle/>
          <a:p>
            <a:r>
              <a:rPr lang="en-US" altLang="en-US" dirty="0"/>
              <a:t>Characteristics</a:t>
            </a:r>
          </a:p>
          <a:p>
            <a:pPr lvl="1"/>
            <a:r>
              <a:rPr lang="en-US" altLang="en-US" dirty="0"/>
              <a:t>Striated</a:t>
            </a:r>
          </a:p>
          <a:p>
            <a:pPr lvl="1"/>
            <a:r>
              <a:rPr lang="en-US" altLang="en-US" dirty="0"/>
              <a:t>Short branched cells</a:t>
            </a:r>
          </a:p>
          <a:p>
            <a:pPr lvl="1"/>
            <a:r>
              <a:rPr lang="en-US" altLang="en-US" dirty="0" err="1"/>
              <a:t>Uninucleate</a:t>
            </a:r>
            <a:endParaRPr lang="en-US" altLang="en-US" dirty="0"/>
          </a:p>
          <a:p>
            <a:pPr lvl="1"/>
            <a:r>
              <a:rPr lang="en-US" altLang="en-US" dirty="0"/>
              <a:t>Intercalated </a:t>
            </a:r>
            <a:r>
              <a:rPr lang="en-US" altLang="en-US" dirty="0" smtClean="0"/>
              <a:t>discs</a:t>
            </a:r>
            <a:endParaRPr lang="en-US" altLang="en-US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814387"/>
            <a:ext cx="370522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solidFill>
                  <a:srgbClr val="FF0000"/>
                </a:solidFill>
              </a:rPr>
              <a:t>Contractile </a:t>
            </a:r>
            <a:r>
              <a:rPr lang="en-US" altLang="en-US" sz="3600" dirty="0">
                <a:solidFill>
                  <a:srgbClr val="FF0000"/>
                </a:solidFill>
              </a:rPr>
              <a:t>Cells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00188"/>
            <a:ext cx="5487987" cy="49958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Special aspects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Intercalated discs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Highly convoluted and interdigitated junctions</a:t>
            </a:r>
          </a:p>
          <a:p>
            <a:pPr lvl="3">
              <a:lnSpc>
                <a:spcPct val="90000"/>
              </a:lnSpc>
            </a:pPr>
            <a:r>
              <a:rPr lang="en-US" altLang="en-US" sz="1600" dirty="0"/>
              <a:t>Joint adjacent cells with</a:t>
            </a:r>
          </a:p>
          <a:p>
            <a:pPr lvl="4">
              <a:lnSpc>
                <a:spcPct val="90000"/>
              </a:lnSpc>
            </a:pPr>
            <a:r>
              <a:rPr lang="en-US" altLang="en-US" sz="1600" dirty="0"/>
              <a:t>Desmosomes &amp; fascia </a:t>
            </a:r>
            <a:r>
              <a:rPr lang="en-US" altLang="en-US" sz="1600" dirty="0" err="1"/>
              <a:t>adherens</a:t>
            </a:r>
            <a:endParaRPr lang="en-US" altLang="en-US" sz="1600" dirty="0"/>
          </a:p>
          <a:p>
            <a:pPr lvl="3">
              <a:lnSpc>
                <a:spcPct val="90000"/>
              </a:lnSpc>
            </a:pPr>
            <a:r>
              <a:rPr lang="en-US" altLang="en-US" sz="1600" dirty="0"/>
              <a:t>Allow for </a:t>
            </a:r>
            <a:r>
              <a:rPr lang="en-US" altLang="en-US" sz="1600" dirty="0" err="1"/>
              <a:t>synticial</a:t>
            </a:r>
            <a:r>
              <a:rPr lang="en-US" altLang="en-US" sz="1600" dirty="0"/>
              <a:t> activity</a:t>
            </a:r>
          </a:p>
          <a:p>
            <a:pPr lvl="4">
              <a:lnSpc>
                <a:spcPct val="90000"/>
              </a:lnSpc>
            </a:pPr>
            <a:r>
              <a:rPr lang="en-US" altLang="en-US" sz="1600" dirty="0"/>
              <a:t>With gap junctions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More mitochondria than skeletal muscle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Less sarcoplasmic reticulum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Ca</a:t>
            </a:r>
            <a:r>
              <a:rPr lang="en-US" altLang="en-US" sz="1800" baseline="30000" dirty="0"/>
              <a:t>2+</a:t>
            </a:r>
            <a:r>
              <a:rPr lang="en-US" altLang="en-US" sz="1800" dirty="0"/>
              <a:t> also influxes from ECF reducing storage need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Larger t-tubules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Internally branching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Myocardial contractions are graded!</a:t>
            </a:r>
          </a:p>
          <a:p>
            <a:pPr lvl="3">
              <a:lnSpc>
                <a:spcPct val="90000"/>
              </a:lnSpc>
            </a:pPr>
            <a:endParaRPr lang="en-US" altLang="en-US" sz="1600" dirty="0"/>
          </a:p>
          <a:p>
            <a:pPr lvl="4">
              <a:lnSpc>
                <a:spcPct val="90000"/>
              </a:lnSpc>
            </a:pPr>
            <a:endParaRPr lang="en-US" altLang="en-US" sz="1600" dirty="0"/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0" r="2122" b="5276"/>
          <a:stretch>
            <a:fillRect/>
          </a:stretch>
        </p:blipFill>
        <p:spPr bwMode="auto">
          <a:xfrm>
            <a:off x="5815013" y="1231900"/>
            <a:ext cx="3309937" cy="396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00188"/>
            <a:ext cx="8131175" cy="49958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Special aspects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The action potential of a contractile cell</a:t>
            </a:r>
          </a:p>
          <a:p>
            <a:pPr lvl="2">
              <a:lnSpc>
                <a:spcPct val="80000"/>
              </a:lnSpc>
            </a:pPr>
            <a:r>
              <a:rPr lang="en-US" altLang="en-US" sz="1800" dirty="0"/>
              <a:t>Ca</a:t>
            </a:r>
            <a:r>
              <a:rPr lang="en-US" altLang="en-US" sz="1800" baseline="30000" dirty="0"/>
              <a:t>2+</a:t>
            </a:r>
            <a:r>
              <a:rPr lang="en-US" altLang="en-US" sz="1800" dirty="0"/>
              <a:t> plays a major role again</a:t>
            </a:r>
          </a:p>
          <a:p>
            <a:pPr lvl="2">
              <a:lnSpc>
                <a:spcPct val="80000"/>
              </a:lnSpc>
            </a:pPr>
            <a:r>
              <a:rPr lang="en-US" altLang="en-US" sz="1800" dirty="0"/>
              <a:t>Action potential is longer in duration than a “normal” action potential due to Ca</a:t>
            </a:r>
            <a:r>
              <a:rPr lang="en-US" altLang="en-US" sz="1800" baseline="30000" dirty="0"/>
              <a:t>2+</a:t>
            </a:r>
            <a:r>
              <a:rPr lang="en-US" altLang="en-US" sz="1800" dirty="0"/>
              <a:t> entry</a:t>
            </a:r>
          </a:p>
          <a:p>
            <a:pPr lvl="2">
              <a:lnSpc>
                <a:spcPct val="80000"/>
              </a:lnSpc>
            </a:pPr>
            <a:r>
              <a:rPr lang="en-US" altLang="en-US" sz="1800" dirty="0"/>
              <a:t>Phases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altLang="en-US" sz="1600" dirty="0" smtClean="0"/>
              <a:t>– </a:t>
            </a:r>
            <a:r>
              <a:rPr lang="en-US" altLang="en-US" sz="1600" dirty="0"/>
              <a:t>resting membrane potential @ -90mV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altLang="en-US" sz="1600" dirty="0" smtClean="0"/>
              <a:t>– </a:t>
            </a:r>
            <a:r>
              <a:rPr lang="en-US" altLang="en-US" sz="1600" dirty="0"/>
              <a:t>depolarization</a:t>
            </a:r>
          </a:p>
          <a:p>
            <a:pPr lvl="4">
              <a:lnSpc>
                <a:spcPct val="80000"/>
              </a:lnSpc>
            </a:pPr>
            <a:r>
              <a:rPr lang="en-US" altLang="en-US" sz="1600" dirty="0"/>
              <a:t>Due to gap junctions or conduction fiber action</a:t>
            </a:r>
          </a:p>
          <a:p>
            <a:pPr lvl="4">
              <a:lnSpc>
                <a:spcPct val="80000"/>
              </a:lnSpc>
            </a:pPr>
            <a:r>
              <a:rPr lang="en-US" altLang="en-US" sz="1600" dirty="0"/>
              <a:t>Voltage gated Na</a:t>
            </a:r>
            <a:r>
              <a:rPr lang="en-US" altLang="en-US" sz="1600" baseline="30000" dirty="0"/>
              <a:t>+</a:t>
            </a:r>
            <a:r>
              <a:rPr lang="en-US" altLang="en-US" sz="1600" dirty="0"/>
              <a:t> channels open… close at 20mV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altLang="en-US" sz="1600" dirty="0" smtClean="0"/>
              <a:t>– </a:t>
            </a:r>
            <a:r>
              <a:rPr lang="en-US" altLang="en-US" sz="1600" dirty="0"/>
              <a:t>temporary repolarization</a:t>
            </a:r>
          </a:p>
          <a:p>
            <a:pPr lvl="4">
              <a:lnSpc>
                <a:spcPct val="80000"/>
              </a:lnSpc>
            </a:pPr>
            <a:r>
              <a:rPr lang="en-US" altLang="en-US" sz="1600" dirty="0"/>
              <a:t>Open K</a:t>
            </a:r>
            <a:r>
              <a:rPr lang="en-US" altLang="en-US" sz="1600" baseline="30000" dirty="0"/>
              <a:t>+</a:t>
            </a:r>
            <a:r>
              <a:rPr lang="en-US" altLang="en-US" sz="1600" dirty="0"/>
              <a:t> channels allow some K</a:t>
            </a:r>
            <a:r>
              <a:rPr lang="en-US" altLang="en-US" sz="1600" baseline="30000" dirty="0"/>
              <a:t>+</a:t>
            </a:r>
            <a:r>
              <a:rPr lang="en-US" altLang="en-US" sz="1600" dirty="0"/>
              <a:t> to leave the cell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altLang="en-US" sz="1600" dirty="0" smtClean="0"/>
              <a:t>– </a:t>
            </a:r>
            <a:r>
              <a:rPr lang="en-US" altLang="en-US" sz="1600" dirty="0"/>
              <a:t>plateau phase</a:t>
            </a:r>
          </a:p>
          <a:p>
            <a:pPr lvl="4">
              <a:lnSpc>
                <a:spcPct val="80000"/>
              </a:lnSpc>
            </a:pPr>
            <a:r>
              <a:rPr lang="en-US" altLang="en-US" sz="1600" dirty="0"/>
              <a:t>Voltage gated Ca</a:t>
            </a:r>
            <a:r>
              <a:rPr lang="en-US" altLang="en-US" sz="1600" baseline="30000" dirty="0"/>
              <a:t>2+</a:t>
            </a:r>
            <a:r>
              <a:rPr lang="en-US" altLang="en-US" sz="1600" dirty="0"/>
              <a:t> channels are fully open (started during initial depolarization)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altLang="en-US" sz="1600" dirty="0" smtClean="0"/>
              <a:t>– </a:t>
            </a:r>
            <a:r>
              <a:rPr lang="en-US" altLang="en-US" sz="1600" dirty="0"/>
              <a:t>repolarization</a:t>
            </a:r>
          </a:p>
          <a:p>
            <a:pPr lvl="4">
              <a:lnSpc>
                <a:spcPct val="80000"/>
              </a:lnSpc>
            </a:pPr>
            <a:r>
              <a:rPr lang="en-US" altLang="en-US" sz="1600" dirty="0"/>
              <a:t>Ca2+ channels close and K+ permeability increases as slower activated K+ channels open, causing a quick repolarization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What is the significance of the plateau phase?</a:t>
            </a:r>
          </a:p>
          <a:p>
            <a:pPr lvl="4">
              <a:lnSpc>
                <a:spcPct val="80000"/>
              </a:lnSpc>
            </a:pPr>
            <a:endParaRPr lang="en-US" altLang="en-US" sz="16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en-US" sz="3600" dirty="0" smtClean="0">
                <a:solidFill>
                  <a:srgbClr val="FF0000"/>
                </a:solidFill>
              </a:rPr>
              <a:t>Contractile </a:t>
            </a:r>
            <a:r>
              <a:rPr lang="en-US" altLang="en-US" sz="3600" dirty="0">
                <a:solidFill>
                  <a:srgbClr val="FF0000"/>
                </a:solidFill>
              </a:rPr>
              <a:t>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" y="735330"/>
            <a:ext cx="40957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560" y="71437"/>
            <a:ext cx="3048000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02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00188"/>
            <a:ext cx="8131175" cy="4995862"/>
          </a:xfrm>
        </p:spPr>
        <p:txBody>
          <a:bodyPr/>
          <a:lstStyle/>
          <a:p>
            <a:r>
              <a:rPr lang="en-US" altLang="en-US"/>
              <a:t>Skeletal Action Potential vs Contractile Myocardial Action Potential</a:t>
            </a:r>
          </a:p>
          <a:p>
            <a:pPr lvl="4"/>
            <a:endParaRPr lang="en-US" altLang="en-US"/>
          </a:p>
        </p:txBody>
      </p:sp>
      <p:pic>
        <p:nvPicPr>
          <p:cNvPr id="25605" name="Picture 5" descr="figure_14_14a_label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>
            <a:fillRect/>
          </a:stretch>
        </p:blipFill>
        <p:spPr bwMode="auto">
          <a:xfrm>
            <a:off x="187325" y="2687638"/>
            <a:ext cx="4486275" cy="36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7" descr="cardiac action potential and tens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3" y="2689225"/>
            <a:ext cx="3978275" cy="382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en-US" sz="3600" dirty="0" smtClean="0">
                <a:solidFill>
                  <a:srgbClr val="FF0000"/>
                </a:solidFill>
              </a:rPr>
              <a:t>Contractile </a:t>
            </a:r>
            <a:r>
              <a:rPr lang="en-US" altLang="en-US" sz="3600" dirty="0">
                <a:solidFill>
                  <a:srgbClr val="FF0000"/>
                </a:solidFill>
              </a:rPr>
              <a:t>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00188"/>
            <a:ext cx="8131175" cy="4995862"/>
          </a:xfrm>
        </p:spPr>
        <p:txBody>
          <a:bodyPr/>
          <a:lstStyle/>
          <a:p>
            <a:r>
              <a:rPr lang="en-US" altLang="en-US"/>
              <a:t>Plateau phase prevents summation due to the elongated refractory period</a:t>
            </a:r>
          </a:p>
          <a:p>
            <a:r>
              <a:rPr lang="en-US" altLang="en-US"/>
              <a:t>No summation capacity = no tetanus</a:t>
            </a:r>
          </a:p>
          <a:p>
            <a:pPr lvl="1"/>
            <a:r>
              <a:rPr lang="en-US" altLang="en-US"/>
              <a:t>Which would be fatal</a:t>
            </a:r>
          </a:p>
          <a:p>
            <a:pPr lvl="4"/>
            <a:endParaRPr lang="en-US" altLang="en-US"/>
          </a:p>
        </p:txBody>
      </p:sp>
      <p:pic>
        <p:nvPicPr>
          <p:cNvPr id="26629" name="Picture 5" descr="cardiac action potential and tens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3648075"/>
            <a:ext cx="3082925" cy="296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figure_14_14d_label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5"/>
          <a:stretch>
            <a:fillRect/>
          </a:stretch>
        </p:blipFill>
        <p:spPr bwMode="auto">
          <a:xfrm>
            <a:off x="4919663" y="3251200"/>
            <a:ext cx="4224337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en-US" sz="3600" dirty="0" smtClean="0">
                <a:solidFill>
                  <a:srgbClr val="FF0000"/>
                </a:solidFill>
              </a:rPr>
              <a:t>Contractile </a:t>
            </a:r>
            <a:r>
              <a:rPr lang="en-US" altLang="en-US" sz="3600" dirty="0">
                <a:solidFill>
                  <a:srgbClr val="FF0000"/>
                </a:solidFill>
              </a:rPr>
              <a:t>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FF0000"/>
                </a:solidFill>
              </a:rPr>
              <a:t>Summary of Action Potentials</a:t>
            </a:r>
            <a:br>
              <a:rPr lang="en-US" altLang="en-US" sz="4000" dirty="0">
                <a:solidFill>
                  <a:srgbClr val="FF0000"/>
                </a:solidFill>
              </a:rPr>
            </a:br>
            <a:r>
              <a:rPr lang="en-US" altLang="en-US" sz="2400" dirty="0">
                <a:solidFill>
                  <a:srgbClr val="FF0000"/>
                </a:solidFill>
              </a:rPr>
              <a:t>Skeletal Muscle vs Cardiac Muscle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7652" name="Picture 4" descr="table_14_03_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06525"/>
            <a:ext cx="8534400" cy="52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540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rgbClr val="FF0000"/>
                </a:solidFill>
              </a:rPr>
              <a:t>Electrocardiography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860" y="1385888"/>
            <a:ext cx="49530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263139"/>
            <a:ext cx="3654642" cy="375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30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Heart Sounds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Heart sounds (lub-dup) are associated with closing of heart valves</a:t>
            </a:r>
          </a:p>
          <a:p>
            <a:pPr lvl="1" eaLnBrk="1" hangingPunct="1"/>
            <a:r>
              <a:rPr lang="en-US" altLang="en-US" b="1" smtClean="0">
                <a:solidFill>
                  <a:srgbClr val="6666CC"/>
                </a:solidFill>
              </a:rPr>
              <a:t>First sound</a:t>
            </a:r>
            <a:r>
              <a:rPr lang="en-US" altLang="en-US" smtClean="0"/>
              <a:t> occurs as </a:t>
            </a:r>
            <a:r>
              <a:rPr lang="en-US" altLang="en-US" smtClean="0">
                <a:solidFill>
                  <a:srgbClr val="6666CC"/>
                </a:solidFill>
              </a:rPr>
              <a:t>AV valves close</a:t>
            </a:r>
            <a:r>
              <a:rPr lang="en-US" altLang="en-US" smtClean="0"/>
              <a:t> and signifies </a:t>
            </a:r>
            <a:r>
              <a:rPr lang="en-US" altLang="en-US" smtClean="0">
                <a:solidFill>
                  <a:srgbClr val="6666CC"/>
                </a:solidFill>
              </a:rPr>
              <a:t>beginning of systole (contraction)</a:t>
            </a:r>
          </a:p>
          <a:p>
            <a:pPr lvl="1" eaLnBrk="1" hangingPunct="1"/>
            <a:r>
              <a:rPr lang="en-US" altLang="en-US" b="1" smtClean="0">
                <a:solidFill>
                  <a:srgbClr val="6666CC"/>
                </a:solidFill>
              </a:rPr>
              <a:t>Second sound</a:t>
            </a:r>
            <a:r>
              <a:rPr lang="en-US" altLang="en-US" smtClean="0"/>
              <a:t> occurs when </a:t>
            </a:r>
            <a:r>
              <a:rPr lang="en-US" altLang="en-US" smtClean="0">
                <a:solidFill>
                  <a:srgbClr val="6666CC"/>
                </a:solidFill>
              </a:rPr>
              <a:t>SL valves close</a:t>
            </a:r>
            <a:r>
              <a:rPr lang="en-US" altLang="en-US" smtClean="0"/>
              <a:t> at the </a:t>
            </a:r>
            <a:r>
              <a:rPr lang="en-US" altLang="en-US" smtClean="0">
                <a:solidFill>
                  <a:srgbClr val="6666CC"/>
                </a:solidFill>
              </a:rPr>
              <a:t>beginning of ventricular diastole (relaxation)</a:t>
            </a:r>
          </a:p>
        </p:txBody>
      </p:sp>
    </p:spTree>
    <p:extLst>
      <p:ext uri="{BB962C8B-B14F-4D97-AF65-F5344CB8AC3E}">
        <p14:creationId xmlns:p14="http://schemas.microsoft.com/office/powerpoint/2010/main" val="112546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000" dirty="0">
                <a:solidFill>
                  <a:srgbClr val="FF0000"/>
                </a:solidFill>
              </a:rPr>
              <a:t>Cardiac </a:t>
            </a:r>
            <a:r>
              <a:rPr lang="en-US" altLang="en-US" sz="4000" dirty="0" smtClean="0">
                <a:solidFill>
                  <a:srgbClr val="FF0000"/>
                </a:solidFill>
              </a:rPr>
              <a:t>Cycle</a:t>
            </a:r>
            <a:endParaRPr lang="en-US" altLang="en-US" sz="4000" dirty="0">
              <a:solidFill>
                <a:srgbClr val="FF000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Cardiac cycle is the sequence of events as blood enters the atria, leaves the ventricles and then starts over</a:t>
            </a:r>
          </a:p>
          <a:p>
            <a:r>
              <a:rPr lang="en-US" altLang="en-US" dirty="0"/>
              <a:t>Synchronizing this is the Intrinsic Electrical Conduction System</a:t>
            </a:r>
          </a:p>
          <a:p>
            <a:r>
              <a:rPr lang="en-US" altLang="en-US" dirty="0"/>
              <a:t>Influencing the rate </a:t>
            </a:r>
            <a:r>
              <a:rPr lang="en-US" altLang="en-US" dirty="0" smtClean="0"/>
              <a:t>is </a:t>
            </a:r>
            <a:r>
              <a:rPr lang="en-US" altLang="en-US" dirty="0"/>
              <a:t>done by the sympathetic and parasympathetic divisions of the 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FF0000"/>
                </a:solidFill>
              </a:rPr>
              <a:t>Cardiovascular System Function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831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Functional components of the cardiovascular system</a:t>
            </a:r>
            <a:r>
              <a:rPr lang="en-US" altLang="en-US" sz="2800" dirty="0" smtClean="0"/>
              <a:t>:</a:t>
            </a:r>
          </a:p>
          <a:p>
            <a:pPr>
              <a:lnSpc>
                <a:spcPct val="80000"/>
              </a:lnSpc>
            </a:pPr>
            <a:endParaRPr lang="en-US" altLang="en-US" sz="2800" dirty="0"/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Heart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Blood Vessels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Blood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Electrical Conduction Pathway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Initiated by the Sino-Atrial node (SA node) which is myogenic at 70-80 action potentials/minute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Depolarization is spread through the atria via gap junctions and internodal pathways to the Atrio-Ventricular node (AV node)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The fibrous connective tissue matrix of the heart prevents further spread of APs to the ventricles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A slight delay at the AV node occurs</a:t>
            </a:r>
          </a:p>
          <a:p>
            <a:pPr lvl="3">
              <a:lnSpc>
                <a:spcPct val="90000"/>
              </a:lnSpc>
            </a:pPr>
            <a:r>
              <a:rPr lang="en-US" altLang="en-US" sz="1600"/>
              <a:t>Due to slower formation of action potentials</a:t>
            </a:r>
          </a:p>
          <a:p>
            <a:pPr lvl="3">
              <a:lnSpc>
                <a:spcPct val="90000"/>
              </a:lnSpc>
            </a:pPr>
            <a:r>
              <a:rPr lang="en-US" altLang="en-US" sz="1600"/>
              <a:t>Allows further emptying of the atria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Action potentials travel down the Atrioventricular bundle (Bundle of His) which splits into left and right atrioventricular bundles (bundle branches) and then into the conduction myofibers (Purkinje cells)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Purkinje cells are larger in diameter &amp; conduct impulse very rapidly</a:t>
            </a:r>
          </a:p>
          <a:p>
            <a:pPr lvl="3">
              <a:lnSpc>
                <a:spcPct val="90000"/>
              </a:lnSpc>
            </a:pPr>
            <a:r>
              <a:rPr lang="en-US" altLang="en-US" sz="1600"/>
              <a:t>Causes the cells at the apex to contract nearly simultaneously</a:t>
            </a:r>
          </a:p>
          <a:p>
            <a:pPr lvl="4">
              <a:lnSpc>
                <a:spcPct val="90000"/>
              </a:lnSpc>
            </a:pPr>
            <a:r>
              <a:rPr lang="en-US" altLang="en-US" sz="1600"/>
              <a:t>Good for ventricular ejection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>
                <a:solidFill>
                  <a:srgbClr val="FF0000"/>
                </a:solidFill>
              </a:rPr>
              <a:t>Cardiac </a:t>
            </a:r>
            <a:r>
              <a:rPr lang="en-US" altLang="en-US" sz="3000" dirty="0" smtClean="0">
                <a:solidFill>
                  <a:srgbClr val="FF0000"/>
                </a:solidFill>
              </a:rPr>
              <a:t>Cycle: Coordinating </a:t>
            </a:r>
            <a:r>
              <a:rPr lang="en-US" altLang="en-US" sz="3000" dirty="0">
                <a:solidFill>
                  <a:srgbClr val="FF0000"/>
                </a:solidFill>
              </a:rPr>
              <a:t>the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figure_14_18_0_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2"/>
          <a:stretch>
            <a:fillRect/>
          </a:stretch>
        </p:blipFill>
        <p:spPr bwMode="auto">
          <a:xfrm>
            <a:off x="3063875" y="1006475"/>
            <a:ext cx="6080125" cy="585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3506788"/>
            <a:ext cx="2654300" cy="1968500"/>
          </a:xfrm>
        </p:spPr>
        <p:txBody>
          <a:bodyPr/>
          <a:lstStyle/>
          <a:p>
            <a:r>
              <a:rPr lang="en-US" altLang="en-US"/>
              <a:t>Electrical Conduction Pathway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>
                <a:solidFill>
                  <a:srgbClr val="FF0000"/>
                </a:solidFill>
              </a:rPr>
              <a:t>Cardiac </a:t>
            </a:r>
            <a:r>
              <a:rPr lang="en-US" altLang="en-US" sz="3000" dirty="0" smtClean="0">
                <a:solidFill>
                  <a:srgbClr val="FF0000"/>
                </a:solidFill>
              </a:rPr>
              <a:t>Cycle: Coordinating </a:t>
            </a:r>
            <a:r>
              <a:rPr lang="en-US" altLang="en-US" sz="3000" dirty="0">
                <a:solidFill>
                  <a:srgbClr val="FF0000"/>
                </a:solidFill>
              </a:rPr>
              <a:t>the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electrical system gives rise to electrical changes (depolarization/repolarization) that is transmitted through isotonic body fluids and is recordable</a:t>
            </a:r>
          </a:p>
          <a:p>
            <a:pPr lvl="1"/>
            <a:r>
              <a:rPr lang="en-US" altLang="en-US"/>
              <a:t>The ECG!</a:t>
            </a:r>
          </a:p>
          <a:p>
            <a:pPr lvl="2"/>
            <a:r>
              <a:rPr lang="en-US" altLang="en-US"/>
              <a:t>A recording of electrical activity</a:t>
            </a:r>
          </a:p>
          <a:p>
            <a:pPr lvl="2"/>
            <a:r>
              <a:rPr lang="en-US" altLang="en-US"/>
              <a:t>Can be mapped to the cardiac cycle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>
                <a:solidFill>
                  <a:srgbClr val="FF0000"/>
                </a:solidFill>
              </a:rPr>
              <a:t>Cardiac </a:t>
            </a:r>
            <a:r>
              <a:rPr lang="en-US" altLang="en-US" sz="3000" dirty="0" smtClean="0">
                <a:solidFill>
                  <a:srgbClr val="FF0000"/>
                </a:solidFill>
              </a:rPr>
              <a:t>Cycle: Coordinating </a:t>
            </a:r>
            <a:r>
              <a:rPr lang="en-US" altLang="en-US" sz="3000" dirty="0">
                <a:solidFill>
                  <a:srgbClr val="FF0000"/>
                </a:solidFill>
              </a:rPr>
              <a:t>the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figure_14_21_8_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228600"/>
            <a:ext cx="51054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 descr="figure_14_21_1_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228600"/>
            <a:ext cx="66802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figure_14_21_2_labe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4876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7" descr="figure_14_21_3_label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228600"/>
            <a:ext cx="5080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 descr="figure_14_21_4_label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228600"/>
            <a:ext cx="51562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3" name="Picture 9" descr="figure_14_21_5_labele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228600"/>
            <a:ext cx="51054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4" name="Picture 10" descr="figure_14_21_6_labele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228600"/>
            <a:ext cx="48514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5" name="Picture 11" descr="figure_14_21_7_labele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28600"/>
            <a:ext cx="6477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1288"/>
            <a:ext cx="8229600" cy="4945062"/>
          </a:xfrm>
        </p:spPr>
        <p:txBody>
          <a:bodyPr/>
          <a:lstStyle/>
          <a:p>
            <a:r>
              <a:rPr lang="en-US" altLang="en-US" sz="2800"/>
              <a:t>Phases of the cardiac cycle</a:t>
            </a:r>
          </a:p>
          <a:p>
            <a:pPr lvl="1">
              <a:buFontTx/>
              <a:buNone/>
            </a:pPr>
            <a:r>
              <a:rPr lang="en-US" altLang="en-US" sz="2400"/>
              <a:t>4.  Ventricular Ejection</a:t>
            </a:r>
          </a:p>
          <a:p>
            <a:pPr lvl="2"/>
            <a:r>
              <a:rPr lang="en-US" altLang="en-US" sz="2000"/>
              <a:t>Intraventricular pressure overcomes aortic pressure</a:t>
            </a:r>
          </a:p>
          <a:p>
            <a:pPr lvl="3"/>
            <a:r>
              <a:rPr lang="en-US" altLang="en-US" sz="1800"/>
              <a:t>Semilunar valves open</a:t>
            </a:r>
          </a:p>
          <a:p>
            <a:pPr lvl="3"/>
            <a:r>
              <a:rPr lang="en-US" altLang="en-US" sz="1800"/>
              <a:t>Blood is ejected</a:t>
            </a:r>
          </a:p>
          <a:p>
            <a:pPr lvl="1">
              <a:buFontTx/>
              <a:buNone/>
            </a:pPr>
            <a:r>
              <a:rPr lang="en-US" altLang="en-US" sz="2400"/>
              <a:t>5.  Isovolumetric Ventricular Relaxation</a:t>
            </a:r>
          </a:p>
          <a:p>
            <a:pPr lvl="2"/>
            <a:r>
              <a:rPr lang="en-US" altLang="en-US" sz="2000"/>
              <a:t>Intraventricular pressure drops below aortic pressure</a:t>
            </a:r>
          </a:p>
          <a:p>
            <a:pPr lvl="3"/>
            <a:r>
              <a:rPr lang="en-US" altLang="en-US" sz="1800"/>
              <a:t>Semilunar valves close = second heart sound (dup)</a:t>
            </a:r>
          </a:p>
          <a:p>
            <a:pPr lvl="2"/>
            <a:r>
              <a:rPr lang="en-US" altLang="en-US" sz="2000"/>
              <a:t>Pressure still hasn’t dropped enough to open AV valves so volume remains same (isovolumetric)</a:t>
            </a:r>
          </a:p>
          <a:p>
            <a:pPr lvl="1">
              <a:buFontTx/>
              <a:buNone/>
            </a:pPr>
            <a:r>
              <a:rPr lang="en-US" altLang="en-US" sz="2400"/>
              <a:t>Back to Atrial &amp; Ventricular Diastole</a:t>
            </a:r>
          </a:p>
          <a:p>
            <a:pPr lvl="3">
              <a:buFontTx/>
              <a:buNone/>
            </a:pPr>
            <a:endParaRPr lang="en-US" altLang="en-US" sz="180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>
                <a:solidFill>
                  <a:srgbClr val="FF0000"/>
                </a:solidFill>
              </a:rPr>
              <a:t>Cardiac </a:t>
            </a:r>
            <a:r>
              <a:rPr lang="en-US" altLang="en-US" sz="3000" dirty="0" smtClean="0">
                <a:solidFill>
                  <a:srgbClr val="FF0000"/>
                </a:solidFill>
              </a:rPr>
              <a:t>Cycle: Phases</a:t>
            </a:r>
            <a:endParaRPr lang="en-US" altLang="en-US" sz="3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figure_14_24_0_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r="781" b="4514"/>
          <a:stretch>
            <a:fillRect/>
          </a:stretch>
        </p:blipFill>
        <p:spPr bwMode="auto">
          <a:xfrm>
            <a:off x="374650" y="814388"/>
            <a:ext cx="8480425" cy="602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3188"/>
            <a:ext cx="8229600" cy="1143000"/>
          </a:xfrm>
        </p:spPr>
        <p:txBody>
          <a:bodyPr/>
          <a:lstStyle/>
          <a:p>
            <a:r>
              <a:rPr lang="en-US" altLang="en-US" sz="3000" dirty="0">
                <a:solidFill>
                  <a:srgbClr val="FF0000"/>
                </a:solidFill>
              </a:rPr>
              <a:t>Cardiac </a:t>
            </a:r>
            <a:r>
              <a:rPr lang="en-US" altLang="en-US" sz="3000" dirty="0" smtClean="0">
                <a:solidFill>
                  <a:srgbClr val="FF0000"/>
                </a:solidFill>
              </a:rPr>
              <a:t>Cycle: Phases</a:t>
            </a:r>
            <a:endParaRPr lang="en-US" altLang="en-US" sz="3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figure_14_25_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6"/>
          <a:stretch>
            <a:fillRect/>
          </a:stretch>
        </p:blipFill>
        <p:spPr bwMode="auto">
          <a:xfrm>
            <a:off x="1346200" y="1549400"/>
            <a:ext cx="6816725" cy="486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FF0000"/>
                </a:solidFill>
              </a:rPr>
              <a:t>Cardiac Cycle</a:t>
            </a:r>
            <a:br>
              <a:rPr lang="en-US" altLang="en-US" sz="4000" dirty="0">
                <a:solidFill>
                  <a:srgbClr val="FF0000"/>
                </a:solidFill>
              </a:rPr>
            </a:br>
            <a:r>
              <a:rPr lang="en-US" altLang="en-US" sz="2400" dirty="0">
                <a:solidFill>
                  <a:srgbClr val="FF0000"/>
                </a:solidFill>
              </a:rPr>
              <a:t>Blood Volumes &amp; Pressure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38113"/>
            <a:ext cx="4752975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Stroke Volu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 bwMode="auto">
          <a:xfrm>
            <a:off x="5378450" y="1970088"/>
            <a:ext cx="376555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 dirty="0" smtClean="0">
                <a:solidFill>
                  <a:srgbClr val="FF0000"/>
                </a:solidFill>
              </a:rPr>
              <a:t>Cardiac </a:t>
            </a:r>
            <a:r>
              <a:rPr lang="en-US" altLang="en-US" sz="3600" dirty="0">
                <a:solidFill>
                  <a:srgbClr val="FF0000"/>
                </a:solidFill>
              </a:rPr>
              <a:t>Output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58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Cardiac Output (CO) is the volume pumped by the left ventricle each minute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influenced by</a:t>
            </a:r>
          </a:p>
          <a:p>
            <a:pPr lvl="2">
              <a:lnSpc>
                <a:spcPct val="80000"/>
              </a:lnSpc>
            </a:pPr>
            <a:r>
              <a:rPr lang="en-US" altLang="en-US" sz="2000"/>
              <a:t>Stroke Volume (SV)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altLang="en-US" sz="1800"/>
              <a:t>EDV – ESV = SV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altLang="en-US" sz="1800"/>
              <a:t>135ml – 65ml = 70ml</a:t>
            </a:r>
          </a:p>
          <a:p>
            <a:pPr lvl="2">
              <a:lnSpc>
                <a:spcPct val="80000"/>
              </a:lnSpc>
            </a:pPr>
            <a:r>
              <a:rPr lang="en-US" altLang="en-US" sz="2000"/>
              <a:t>Heart Rate (HR) bpm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altLang="en-US" sz="1800"/>
              <a:t>80 bmp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CO = SV x HR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altLang="en-US" sz="2000"/>
              <a:t>	70ml/b x 72bpm = 5040 ml/min </a:t>
            </a:r>
            <a:br>
              <a:rPr lang="en-US" altLang="en-US" sz="2000"/>
            </a:br>
            <a:r>
              <a:rPr lang="en-US" altLang="en-US" sz="2000"/>
              <a:t>=5.04L/min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How is this controlled to account for changing conditions? (exercise, disease, stress…)</a:t>
            </a:r>
          </a:p>
          <a:p>
            <a:pPr lvl="2">
              <a:lnSpc>
                <a:spcPct val="80000"/>
              </a:lnSpc>
            </a:pPr>
            <a:r>
              <a:rPr lang="en-US" altLang="en-US" sz="2000"/>
              <a:t>What influences SV?</a:t>
            </a:r>
          </a:p>
          <a:p>
            <a:pPr lvl="2">
              <a:lnSpc>
                <a:spcPct val="80000"/>
              </a:lnSpc>
            </a:pPr>
            <a:r>
              <a:rPr lang="en-US" altLang="en-US" sz="2000"/>
              <a:t>What influences HR?</a:t>
            </a: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 rot="3181078">
            <a:off x="7658100" y="3349625"/>
            <a:ext cx="479425" cy="1108075"/>
          </a:xfrm>
          <a:prstGeom prst="curvedLeftArrow">
            <a:avLst>
              <a:gd name="adj1" fmla="val 46225"/>
              <a:gd name="adj2" fmla="val 9245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 rot="13980000">
            <a:off x="7194550" y="2563813"/>
            <a:ext cx="479425" cy="1108075"/>
          </a:xfrm>
          <a:prstGeom prst="curvedLeftArrow">
            <a:avLst>
              <a:gd name="adj1" fmla="val 46225"/>
              <a:gd name="adj2" fmla="val 9245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7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706563"/>
            <a:ext cx="5753100" cy="34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282699"/>
            <a:ext cx="8362950" cy="4525963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2800" dirty="0" smtClean="0"/>
              <a:t>Factors influencing </a:t>
            </a:r>
            <a:r>
              <a:rPr lang="en-US" altLang="en-US" sz="2800" dirty="0"/>
              <a:t>stroke </a:t>
            </a:r>
            <a:r>
              <a:rPr lang="en-US" altLang="en-US" sz="2800" dirty="0" smtClean="0"/>
              <a:t>volume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 smtClean="0"/>
              <a:t>1- Pre Load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dirty="0" smtClean="0"/>
              <a:t>The </a:t>
            </a:r>
            <a:r>
              <a:rPr lang="en-US" altLang="en-US" sz="2000" dirty="0"/>
              <a:t>amount of stretch </a:t>
            </a:r>
            <a:br>
              <a:rPr lang="en-US" altLang="en-US" sz="2000" dirty="0"/>
            </a:br>
            <a:r>
              <a:rPr lang="en-US" altLang="en-US" sz="2000" dirty="0"/>
              <a:t>within the contractile </a:t>
            </a:r>
            <a:br>
              <a:rPr lang="en-US" altLang="en-US" sz="2000" dirty="0"/>
            </a:br>
            <a:r>
              <a:rPr lang="en-US" altLang="en-US" sz="2000" dirty="0"/>
              <a:t>myocardial </a:t>
            </a:r>
            <a:r>
              <a:rPr lang="en-US" altLang="en-US" sz="2000" dirty="0" smtClean="0"/>
              <a:t>fibers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dirty="0"/>
              <a:t>r</a:t>
            </a:r>
            <a:r>
              <a:rPr lang="en-US" altLang="en-US" sz="2000" dirty="0" smtClean="0"/>
              <a:t>epresents </a:t>
            </a:r>
            <a:r>
              <a:rPr lang="en-US" altLang="en-US" sz="2000" dirty="0"/>
              <a:t>the “load” </a:t>
            </a:r>
            <a:br>
              <a:rPr lang="en-US" altLang="en-US" sz="2000" dirty="0"/>
            </a:br>
            <a:r>
              <a:rPr lang="en-US" altLang="en-US" sz="2000" dirty="0"/>
              <a:t>placed on the muscle </a:t>
            </a:r>
            <a:br>
              <a:rPr lang="en-US" altLang="en-US" sz="2000" dirty="0"/>
            </a:br>
            <a:r>
              <a:rPr lang="en-US" altLang="en-US" sz="2000" dirty="0"/>
              <a:t>fibers before they </a:t>
            </a:r>
            <a:br>
              <a:rPr lang="en-US" altLang="en-US" sz="2000" dirty="0"/>
            </a:br>
            <a:r>
              <a:rPr lang="en-US" altLang="en-US" sz="2000" dirty="0" smtClean="0"/>
              <a:t>contract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000" dirty="0" smtClean="0"/>
              <a:t>They </a:t>
            </a:r>
            <a:r>
              <a:rPr lang="en-US" altLang="en-US" sz="2000" dirty="0"/>
              <a:t>respond </a:t>
            </a:r>
            <a:br>
              <a:rPr lang="en-US" altLang="en-US" sz="2000" dirty="0"/>
            </a:br>
            <a:r>
              <a:rPr lang="en-US" altLang="en-US" sz="2000" dirty="0"/>
              <a:t>according to length-</a:t>
            </a:r>
            <a:br>
              <a:rPr lang="en-US" altLang="en-US" sz="2000" dirty="0"/>
            </a:br>
            <a:r>
              <a:rPr lang="en-US" altLang="en-US" sz="2000" dirty="0"/>
              <a:t>tension patterns </a:t>
            </a:r>
            <a:br>
              <a:rPr lang="en-US" altLang="en-US" sz="2000" dirty="0"/>
            </a:br>
            <a:r>
              <a:rPr lang="en-US" altLang="en-US" sz="2000" dirty="0"/>
              <a:t>observed in muscle tissue </a:t>
            </a:r>
            <a:br>
              <a:rPr lang="en-US" altLang="en-US" sz="2000" dirty="0"/>
            </a:br>
            <a:r>
              <a:rPr lang="en-US" altLang="en-US" sz="2000" dirty="0"/>
              <a:t>by Frank, then by </a:t>
            </a:r>
            <a:r>
              <a:rPr lang="en-US" altLang="en-US" sz="2000" dirty="0" smtClean="0"/>
              <a:t>Starling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800" dirty="0" smtClean="0"/>
              <a:t>Became </a:t>
            </a:r>
            <a:r>
              <a:rPr lang="en-US" altLang="en-US" sz="1800" dirty="0"/>
              <a:t>known as the Frank-Starling Law of the </a:t>
            </a:r>
            <a:r>
              <a:rPr lang="en-US" altLang="en-US" sz="1800" dirty="0" smtClean="0"/>
              <a:t>Heart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800" dirty="0" smtClean="0"/>
              <a:t>“The </a:t>
            </a:r>
            <a:r>
              <a:rPr lang="en-US" altLang="en-US" sz="1800" dirty="0"/>
              <a:t>heart will pump all the blood that is returned to </a:t>
            </a:r>
            <a:r>
              <a:rPr lang="en-US" altLang="en-US" sz="1800" dirty="0" smtClean="0"/>
              <a:t>it”</a:t>
            </a:r>
          </a:p>
          <a:p>
            <a:pPr>
              <a:lnSpc>
                <a:spcPct val="80000"/>
              </a:lnSpc>
            </a:pPr>
            <a:r>
              <a:rPr lang="en-US" altLang="en-US" sz="1800" dirty="0" smtClean="0"/>
              <a:t>Venous </a:t>
            </a:r>
            <a:r>
              <a:rPr lang="en-US" altLang="en-US" sz="1800" dirty="0"/>
              <a:t>return, driven </a:t>
            </a:r>
            <a:r>
              <a:rPr lang="en-US" altLang="en-US" sz="1800" dirty="0" smtClean="0"/>
              <a:t>by:</a:t>
            </a:r>
          </a:p>
          <a:p>
            <a:pPr lvl="1">
              <a:lnSpc>
                <a:spcPct val="80000"/>
              </a:lnSpc>
            </a:pPr>
            <a:r>
              <a:rPr lang="en-US" altLang="en-US" sz="1400" dirty="0" smtClean="0"/>
              <a:t>Skeletal </a:t>
            </a:r>
            <a:r>
              <a:rPr lang="en-US" altLang="en-US" sz="1400" dirty="0"/>
              <a:t>muscle </a:t>
            </a:r>
            <a:r>
              <a:rPr lang="en-US" altLang="en-US" sz="1400" dirty="0" smtClean="0"/>
              <a:t>pump</a:t>
            </a:r>
          </a:p>
          <a:p>
            <a:pPr lvl="1">
              <a:lnSpc>
                <a:spcPct val="80000"/>
              </a:lnSpc>
            </a:pPr>
            <a:r>
              <a:rPr lang="en-US" altLang="en-US" sz="1400" dirty="0" smtClean="0"/>
              <a:t>Respiratory pump</a:t>
            </a:r>
          </a:p>
          <a:p>
            <a:pPr lvl="1">
              <a:lnSpc>
                <a:spcPct val="80000"/>
              </a:lnSpc>
            </a:pPr>
            <a:r>
              <a:rPr lang="en-US" altLang="en-US" sz="1400" dirty="0" smtClean="0"/>
              <a:t>Atrial </a:t>
            </a:r>
            <a:r>
              <a:rPr lang="en-US" altLang="en-US" sz="1400" dirty="0"/>
              <a:t>Suction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180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solidFill>
                  <a:srgbClr val="FF0000"/>
                </a:solidFill>
              </a:rPr>
              <a:t>Cardiac </a:t>
            </a:r>
            <a:r>
              <a:rPr lang="en-US" altLang="en-US" sz="3600" dirty="0">
                <a:solidFill>
                  <a:srgbClr val="FF0000"/>
                </a:solidFill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282454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FF0000"/>
                </a:solidFill>
              </a:rPr>
              <a:t>Cardiovascular System Function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Functional Anatomy that </a:t>
            </a:r>
            <a:r>
              <a:rPr lang="en-US" altLang="en-US" dirty="0"/>
              <a:t>create the “</a:t>
            </a:r>
            <a:r>
              <a:rPr lang="en-US" altLang="en-US" dirty="0" smtClean="0"/>
              <a:t>pump”: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Chambers</a:t>
            </a:r>
          </a:p>
          <a:p>
            <a:r>
              <a:rPr lang="en-US" altLang="en-US" dirty="0" smtClean="0"/>
              <a:t>Valves</a:t>
            </a:r>
          </a:p>
          <a:p>
            <a:r>
              <a:rPr lang="en-US" altLang="en-US" dirty="0" smtClean="0"/>
              <a:t>Intrinsic </a:t>
            </a:r>
            <a:r>
              <a:rPr lang="en-US" altLang="en-US" dirty="0"/>
              <a:t>Conduction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485393"/>
            <a:ext cx="7607300" cy="637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46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114300"/>
            <a:ext cx="5856288" cy="657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97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298450"/>
            <a:ext cx="569595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2100" y="4738113"/>
            <a:ext cx="8407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Effect of sympathetic stimulation on stroke volume. </a:t>
            </a:r>
            <a:endParaRPr lang="en-US" b="1" dirty="0" smtClean="0"/>
          </a:p>
          <a:p>
            <a:pPr marL="342900" indent="-342900">
              <a:buAutoNum type="alphaLcParenBoth"/>
            </a:pPr>
            <a:r>
              <a:rPr lang="en-US" dirty="0" smtClean="0"/>
              <a:t>Normal stroke volume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b) Stroke volume during sympathetic </a:t>
            </a:r>
            <a:r>
              <a:rPr lang="en-US" dirty="0" smtClean="0"/>
              <a:t>stimulation</a:t>
            </a:r>
          </a:p>
          <a:p>
            <a:r>
              <a:rPr lang="en-US" dirty="0" smtClean="0"/>
              <a:t>(</a:t>
            </a:r>
            <a:r>
              <a:rPr lang="en-US" dirty="0"/>
              <a:t>c) </a:t>
            </a:r>
            <a:r>
              <a:rPr lang="en-US" dirty="0" smtClean="0"/>
              <a:t>Stroke volume </a:t>
            </a:r>
            <a:r>
              <a:rPr lang="en-US" dirty="0"/>
              <a:t>with combination of sympathetic stimulation and increased </a:t>
            </a:r>
            <a:r>
              <a:rPr lang="en-US" dirty="0" smtClean="0"/>
              <a:t>end diastolic volume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111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956" y="546100"/>
            <a:ext cx="8362950" cy="4525963"/>
          </a:xfrm>
        </p:spPr>
        <p:txBody>
          <a:bodyPr/>
          <a:lstStyle/>
          <a:p>
            <a:r>
              <a:rPr lang="en-US" altLang="en-US" dirty="0" smtClean="0"/>
              <a:t>Factors influencing </a:t>
            </a:r>
            <a:r>
              <a:rPr lang="en-US" altLang="en-US" dirty="0"/>
              <a:t>stroke volume</a:t>
            </a:r>
          </a:p>
          <a:p>
            <a:pPr lvl="1"/>
            <a:r>
              <a:rPr lang="en-US" altLang="en-US" dirty="0"/>
              <a:t>Contractility</a:t>
            </a:r>
          </a:p>
          <a:p>
            <a:pPr lvl="2"/>
            <a:r>
              <a:rPr lang="en-US" altLang="en-US" dirty="0"/>
              <a:t>Stronger contraction = larger stroke volume</a:t>
            </a:r>
          </a:p>
          <a:p>
            <a:pPr lvl="2"/>
            <a:r>
              <a:rPr lang="en-US" altLang="en-US" dirty="0"/>
              <a:t>Due to inotropic agents</a:t>
            </a:r>
          </a:p>
          <a:p>
            <a:pPr lvl="3"/>
            <a:r>
              <a:rPr lang="en-US" altLang="en-US" dirty="0"/>
              <a:t>Epinephrine, Norepinephrine, Digitalis* are (+) inotropic agents</a:t>
            </a:r>
          </a:p>
          <a:p>
            <a:pPr lvl="3"/>
            <a:r>
              <a:rPr lang="en-US" altLang="en-US" dirty="0" err="1"/>
              <a:t>ACh</a:t>
            </a:r>
            <a:r>
              <a:rPr lang="en-US" altLang="en-US" dirty="0"/>
              <a:t> is a (-) inotropic agent</a:t>
            </a:r>
          </a:p>
          <a:p>
            <a:pPr lvl="3"/>
            <a:r>
              <a:rPr lang="en-US" altLang="en-US" dirty="0"/>
              <a:t>How do they work?</a:t>
            </a:r>
          </a:p>
          <a:p>
            <a:pPr lvl="2"/>
            <a:endParaRPr lang="en-US" altLang="en-US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90538" y="5708650"/>
            <a:ext cx="33893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23888" y="4851400"/>
            <a:ext cx="79390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*digitalis – a cardiac glycoside drug that lowers Na</a:t>
            </a:r>
            <a:r>
              <a:rPr lang="en-US" altLang="en-US" baseline="30000" dirty="0"/>
              <a:t>+</a:t>
            </a:r>
            <a:r>
              <a:rPr lang="en-US" altLang="en-US" dirty="0"/>
              <a:t>/K</a:t>
            </a:r>
            <a:r>
              <a:rPr lang="en-US" altLang="en-US" baseline="30000" dirty="0"/>
              <a:t>+</a:t>
            </a:r>
            <a:r>
              <a:rPr lang="en-US" altLang="en-US" dirty="0"/>
              <a:t> ATPase activity and therefore the NCX transporter activity, resulting in elevated ICF Ca</a:t>
            </a:r>
            <a:r>
              <a:rPr lang="en-US" altLang="en-US" baseline="30000" dirty="0"/>
              <a:t>2+</a:t>
            </a:r>
            <a:r>
              <a:rPr lang="en-US" altLang="en-US" dirty="0"/>
              <a:t> which creates a stronger graded contraction. </a:t>
            </a:r>
          </a:p>
        </p:txBody>
      </p:sp>
    </p:spTree>
    <p:extLst>
      <p:ext uri="{BB962C8B-B14F-4D97-AF65-F5344CB8AC3E}">
        <p14:creationId xmlns:p14="http://schemas.microsoft.com/office/powerpoint/2010/main" val="354901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Factors influencing </a:t>
            </a:r>
            <a:r>
              <a:rPr lang="en-US" altLang="en-US" dirty="0"/>
              <a:t>Heart Rate</a:t>
            </a:r>
          </a:p>
          <a:p>
            <a:pPr lvl="1"/>
            <a:r>
              <a:rPr lang="en-US" altLang="en-US" dirty="0"/>
              <a:t>Rate is set by pacemaker cells rate of depolarization</a:t>
            </a:r>
          </a:p>
          <a:p>
            <a:pPr lvl="2"/>
            <a:r>
              <a:rPr lang="en-US" altLang="en-US" dirty="0"/>
              <a:t>Chronotropic effects may be excitatory</a:t>
            </a:r>
          </a:p>
          <a:p>
            <a:pPr lvl="3"/>
            <a:r>
              <a:rPr lang="en-US" altLang="en-US" dirty="0"/>
              <a:t>Sympathetic activity</a:t>
            </a:r>
          </a:p>
          <a:p>
            <a:pPr lvl="2"/>
            <a:r>
              <a:rPr lang="en-US" altLang="en-US" dirty="0"/>
              <a:t>Or inhibitory</a:t>
            </a:r>
          </a:p>
          <a:p>
            <a:pPr lvl="3"/>
            <a:r>
              <a:rPr lang="en-US" altLang="en-US" dirty="0"/>
              <a:t>Parasympathetic activity</a:t>
            </a:r>
          </a:p>
          <a:p>
            <a:pPr lvl="2"/>
            <a:endParaRPr lang="en-US" alt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solidFill>
                  <a:srgbClr val="FF0000"/>
                </a:solidFill>
              </a:rPr>
              <a:t>Cardiac </a:t>
            </a:r>
            <a:r>
              <a:rPr lang="en-US" altLang="en-US" sz="3600" dirty="0">
                <a:solidFill>
                  <a:srgbClr val="FF0000"/>
                </a:solidFill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258252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solidFill>
                  <a:srgbClr val="FF0000"/>
                </a:solidFill>
              </a:rPr>
              <a:t>Cardiac Output: Overview </a:t>
            </a:r>
            <a:r>
              <a:rPr lang="en-US" altLang="en-US" sz="3200" dirty="0">
                <a:solidFill>
                  <a:srgbClr val="FF0000"/>
                </a:solidFill>
              </a:rPr>
              <a:t>of Influences</a:t>
            </a:r>
          </a:p>
        </p:txBody>
      </p:sp>
      <p:pic>
        <p:nvPicPr>
          <p:cNvPr id="14340" name="Picture 4" descr="figure_14_31_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7"/>
          <a:stretch>
            <a:fillRect/>
          </a:stretch>
        </p:blipFill>
        <p:spPr bwMode="auto">
          <a:xfrm>
            <a:off x="349250" y="1460500"/>
            <a:ext cx="8534400" cy="524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21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9" y="495300"/>
            <a:ext cx="9050151" cy="592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3783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figure_14_30_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4"/>
          <a:stretch>
            <a:fillRect/>
          </a:stretch>
        </p:blipFill>
        <p:spPr bwMode="auto">
          <a:xfrm>
            <a:off x="1765300" y="868363"/>
            <a:ext cx="7231063" cy="598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r>
              <a:rPr lang="en-US" altLang="en-US"/>
              <a:t>Inotropic Agents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90538" y="5708650"/>
            <a:ext cx="33893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solidFill>
                  <a:srgbClr val="FF0000"/>
                </a:solidFill>
              </a:rPr>
              <a:t>Cardiac </a:t>
            </a:r>
            <a:r>
              <a:rPr lang="en-US" altLang="en-US" sz="3600" dirty="0">
                <a:solidFill>
                  <a:srgbClr val="FF0000"/>
                </a:solidFill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125455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solidFill>
                  <a:srgbClr val="FF0000"/>
                </a:solidFill>
              </a:rPr>
              <a:t>Blood </a:t>
            </a:r>
            <a:r>
              <a:rPr lang="en-US" altLang="en-US" sz="3200" dirty="0">
                <a:solidFill>
                  <a:srgbClr val="FF0000"/>
                </a:solidFill>
              </a:rPr>
              <a:t>Flow &amp; Blood Pressure Controls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Cardiac Output: how </a:t>
            </a:r>
            <a:r>
              <a:rPr lang="en-US" altLang="en-US" dirty="0"/>
              <a:t>much blood is ejected per minute and is influence by both intrinsic &amp; extrinsic factors</a:t>
            </a:r>
          </a:p>
          <a:p>
            <a:r>
              <a:rPr lang="en-US" altLang="en-US" dirty="0"/>
              <a:t>Extrinsic factors (besides ANS) include</a:t>
            </a:r>
          </a:p>
          <a:p>
            <a:pPr lvl="1"/>
            <a:r>
              <a:rPr lang="en-US" altLang="en-US" dirty="0"/>
              <a:t>blood vessels &amp; blood pressure</a:t>
            </a:r>
          </a:p>
          <a:p>
            <a:pPr lvl="1"/>
            <a:r>
              <a:rPr lang="en-US" altLang="en-US" dirty="0"/>
              <a:t>blood volume &amp; viscosity</a:t>
            </a:r>
          </a:p>
          <a:p>
            <a:pPr lvl="1"/>
            <a:r>
              <a:rPr lang="en-US" altLang="en-US" dirty="0"/>
              <a:t>capillary exchange &amp; the lymphatic return</a:t>
            </a:r>
          </a:p>
          <a:p>
            <a:pPr lvl="1"/>
            <a:r>
              <a:rPr lang="en-US" altLang="en-US" dirty="0"/>
              <a:t>cardiovascular disease</a:t>
            </a:r>
          </a:p>
        </p:txBody>
      </p:sp>
    </p:spTree>
    <p:extLst>
      <p:ext uri="{BB962C8B-B14F-4D97-AF65-F5344CB8AC3E}">
        <p14:creationId xmlns:p14="http://schemas.microsoft.com/office/powerpoint/2010/main" val="139087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Blood Vessels Function to</a:t>
            </a:r>
          </a:p>
          <a:p>
            <a:pPr lvl="1"/>
            <a:r>
              <a:rPr lang="en-US" altLang="en-US"/>
              <a:t>Provide route (arteries – away, veins – visit)</a:t>
            </a:r>
          </a:p>
          <a:p>
            <a:pPr lvl="1"/>
            <a:r>
              <a:rPr lang="en-US" altLang="en-US"/>
              <a:t>Allow for exchange (capillaries)</a:t>
            </a:r>
          </a:p>
          <a:p>
            <a:pPr lvl="1"/>
            <a:r>
              <a:rPr lang="en-US" altLang="en-US"/>
              <a:t>Control &amp; regulate blood pressure</a:t>
            </a:r>
          </a:p>
          <a:p>
            <a:pPr lvl="1"/>
            <a:endParaRPr lang="en-US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solidFill>
                  <a:srgbClr val="FF0000"/>
                </a:solidFill>
              </a:rPr>
              <a:t>Blood </a:t>
            </a:r>
            <a:r>
              <a:rPr lang="en-US" altLang="en-US" sz="3200" dirty="0">
                <a:solidFill>
                  <a:srgbClr val="FF0000"/>
                </a:solidFill>
              </a:rPr>
              <a:t>Flow &amp; Blood Pressure Controls</a:t>
            </a:r>
          </a:p>
        </p:txBody>
      </p:sp>
    </p:spTree>
    <p:extLst>
      <p:ext uri="{BB962C8B-B14F-4D97-AF65-F5344CB8AC3E}">
        <p14:creationId xmlns:p14="http://schemas.microsoft.com/office/powerpoint/2010/main" val="20010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4557" y="0"/>
            <a:ext cx="4418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 heart is a dual pump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307" y="523220"/>
            <a:ext cx="4381500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19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figure_15_01_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1"/>
          <a:stretch>
            <a:fillRect/>
          </a:stretch>
        </p:blipFill>
        <p:spPr bwMode="auto">
          <a:xfrm>
            <a:off x="1116013" y="1200150"/>
            <a:ext cx="7627937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solidFill>
                  <a:srgbClr val="FF0000"/>
                </a:solidFill>
              </a:rPr>
              <a:t>Blood </a:t>
            </a:r>
            <a:r>
              <a:rPr lang="en-US" altLang="en-US" sz="3200" dirty="0">
                <a:solidFill>
                  <a:srgbClr val="FF0000"/>
                </a:solidFill>
              </a:rPr>
              <a:t>Flow &amp; Blood Pressure Controls</a:t>
            </a:r>
          </a:p>
        </p:txBody>
      </p:sp>
    </p:spTree>
    <p:extLst>
      <p:ext uri="{BB962C8B-B14F-4D97-AF65-F5344CB8AC3E}">
        <p14:creationId xmlns:p14="http://schemas.microsoft.com/office/powerpoint/2010/main" val="318764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81050"/>
            <a:ext cx="68580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3892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285750"/>
            <a:ext cx="348615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5231" y="678934"/>
            <a:ext cx="4172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Distribution of cardiac output at 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98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 smtClean="0">
                <a:solidFill>
                  <a:srgbClr val="FF0000"/>
                </a:solidFill>
              </a:rPr>
              <a:t>Blood Flow &amp; Blood Pressure Controls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551113"/>
          </a:xfrm>
        </p:spPr>
        <p:txBody>
          <a:bodyPr/>
          <a:lstStyle/>
          <a:p>
            <a:r>
              <a:rPr lang="en-US" altLang="en-US"/>
              <a:t>Blood Vessels &amp; Blood Pressure</a:t>
            </a:r>
          </a:p>
          <a:p>
            <a:pPr lvl="1"/>
            <a:r>
              <a:rPr lang="en-US" altLang="en-US"/>
              <a:t>Diastolic Pressure</a:t>
            </a:r>
          </a:p>
          <a:p>
            <a:pPr lvl="2"/>
            <a:r>
              <a:rPr lang="en-US" altLang="en-US"/>
              <a:t>The pressure that is created by the recoil of the aorta AND the closure of the aortic semilunar valve</a:t>
            </a:r>
          </a:p>
          <a:p>
            <a:pPr lvl="2"/>
            <a:r>
              <a:rPr lang="en-US" altLang="en-US"/>
              <a:t>Usually around 80 mm Hg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pic>
        <p:nvPicPr>
          <p:cNvPr id="20485" name="Picture 5" descr="figure_15_04b_0_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85" b="19502"/>
          <a:stretch>
            <a:fillRect/>
          </a:stretch>
        </p:blipFill>
        <p:spPr bwMode="auto">
          <a:xfrm>
            <a:off x="1341438" y="4030663"/>
            <a:ext cx="6103937" cy="236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3756025" y="3400425"/>
            <a:ext cx="1538288" cy="6254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 rot="5400000">
            <a:off x="6478588" y="5187950"/>
            <a:ext cx="546100" cy="177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5218113" y="3846513"/>
            <a:ext cx="1417637" cy="11271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5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395288"/>
            <a:ext cx="7219950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6849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 smtClean="0">
                <a:solidFill>
                  <a:srgbClr val="FF0000"/>
                </a:solidFill>
              </a:rPr>
              <a:t>Blood Flow &amp; Blood Pressure Controls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Blood Vessels &amp; Blood Pressure</a:t>
            </a:r>
          </a:p>
          <a:p>
            <a:pPr lvl="1"/>
            <a:r>
              <a:rPr lang="en-US" altLang="en-US" dirty="0"/>
              <a:t>Systolic Pressure</a:t>
            </a:r>
          </a:p>
          <a:p>
            <a:pPr lvl="2"/>
            <a:r>
              <a:rPr lang="en-US" altLang="en-US" dirty="0"/>
              <a:t>The pressure that is created when the ventricles contract</a:t>
            </a:r>
          </a:p>
          <a:p>
            <a:pPr lvl="2"/>
            <a:r>
              <a:rPr lang="en-US" altLang="en-US" dirty="0"/>
              <a:t>Usually around 120 mm Hg</a:t>
            </a:r>
          </a:p>
          <a:p>
            <a:pPr lvl="1"/>
            <a:endParaRPr lang="en-US" altLang="en-US" dirty="0"/>
          </a:p>
        </p:txBody>
      </p:sp>
      <p:pic>
        <p:nvPicPr>
          <p:cNvPr id="19460" name="Picture 4" descr="figure_15_04a_0_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" r="31491" b="20326"/>
          <a:stretch>
            <a:fillRect/>
          </a:stretch>
        </p:blipFill>
        <p:spPr bwMode="auto">
          <a:xfrm>
            <a:off x="1865313" y="4046538"/>
            <a:ext cx="5846762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3746500" y="3289300"/>
            <a:ext cx="1739900" cy="8810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 flipH="1">
            <a:off x="6602413" y="5062538"/>
            <a:ext cx="53975" cy="3905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H="1" flipV="1">
            <a:off x="5364163" y="3948113"/>
            <a:ext cx="1214437" cy="10699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4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 smtClean="0">
                <a:solidFill>
                  <a:srgbClr val="FF0000"/>
                </a:solidFill>
              </a:rPr>
              <a:t>Blood Flow &amp; Blood Pressure Controls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Blood Vessels &amp; Blood Pressure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Pulse Pressure</a:t>
            </a:r>
          </a:p>
          <a:p>
            <a:pPr lvl="2">
              <a:lnSpc>
                <a:spcPct val="80000"/>
              </a:lnSpc>
            </a:pPr>
            <a:r>
              <a:rPr lang="en-US" altLang="en-US" sz="2000"/>
              <a:t>The difference between the systolic and diastolic pressures</a:t>
            </a:r>
          </a:p>
          <a:p>
            <a:pPr lvl="3">
              <a:lnSpc>
                <a:spcPct val="80000"/>
              </a:lnSpc>
            </a:pPr>
            <a:r>
              <a:rPr lang="en-US" altLang="en-US" sz="1800"/>
              <a:t>Usually 40 mm Hg (120 mm Hg – 80 mm Hg)</a:t>
            </a:r>
          </a:p>
          <a:p>
            <a:pPr lvl="2">
              <a:lnSpc>
                <a:spcPct val="80000"/>
              </a:lnSpc>
            </a:pPr>
            <a:r>
              <a:rPr lang="en-US" altLang="en-US" sz="2000"/>
              <a:t>Only applies to arteries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Why do we care about systolic, diastolic and pulse pressures?</a:t>
            </a:r>
          </a:p>
          <a:p>
            <a:pPr lvl="2">
              <a:lnSpc>
                <a:spcPct val="80000"/>
              </a:lnSpc>
            </a:pPr>
            <a:r>
              <a:rPr lang="en-US" altLang="en-US" sz="2000"/>
              <a:t>We can determine the average pressure within the arterial system = Mean Arterial Pressure (MAP)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altLang="en-US" sz="1800"/>
              <a:t>MAP = diastolic Pressure + 1/3 Pulse Pressure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altLang="en-US" sz="1800"/>
              <a:t>MAP = 80 mm Hg + 1/3( 120 mm Hg – 80 mm Hg)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altLang="en-US" sz="1800"/>
              <a:t>MAP = 93 mm Hg</a:t>
            </a:r>
          </a:p>
          <a:p>
            <a:pPr lvl="2">
              <a:lnSpc>
                <a:spcPct val="80000"/>
              </a:lnSpc>
            </a:pPr>
            <a:r>
              <a:rPr lang="en-US" altLang="en-US" sz="2000"/>
              <a:t>Then we can determine general health of the cardiovascular system</a:t>
            </a:r>
          </a:p>
          <a:p>
            <a:pPr lvl="3">
              <a:lnSpc>
                <a:spcPct val="80000"/>
              </a:lnSpc>
              <a:buFontTx/>
              <a:buNone/>
            </a:pPr>
            <a:endParaRPr lang="en-US" altLang="en-US" sz="1800"/>
          </a:p>
          <a:p>
            <a:pPr lvl="1">
              <a:lnSpc>
                <a:spcPct val="80000"/>
              </a:lnSpc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41239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figure_15_08_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6"/>
          <a:stretch>
            <a:fillRect/>
          </a:stretch>
        </p:blipFill>
        <p:spPr bwMode="auto">
          <a:xfrm>
            <a:off x="1419225" y="3694113"/>
            <a:ext cx="6396038" cy="316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 smtClean="0">
                <a:solidFill>
                  <a:srgbClr val="FF0000"/>
                </a:solidFill>
              </a:rPr>
              <a:t>Blood Flow &amp; Blood Pressure Controls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2621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MAP is proportionate to the cardiac output and the amount of peripheral resistance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If CO increases but resistance to the outflow does not change</a:t>
            </a:r>
          </a:p>
          <a:p>
            <a:pPr lvl="2">
              <a:lnSpc>
                <a:spcPct val="80000"/>
              </a:lnSpc>
            </a:pPr>
            <a:r>
              <a:rPr lang="en-US" altLang="en-US" sz="2000"/>
              <a:t>Then more blood is flowing into the system than out and arterial pressure must go up to allow inflows to equal outflows</a:t>
            </a:r>
          </a:p>
        </p:txBody>
      </p:sp>
    </p:spTree>
    <p:extLst>
      <p:ext uri="{BB962C8B-B14F-4D97-AF65-F5344CB8AC3E}">
        <p14:creationId xmlns:p14="http://schemas.microsoft.com/office/powerpoint/2010/main" val="100386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solidFill>
                  <a:srgbClr val="FF0000"/>
                </a:solidFill>
              </a:rPr>
              <a:t>Blood Flow &amp; Blood Pressure Controls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3132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MAP is proportionate to the cardiac output and the amount of peripheral resistance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The opposition to blood flow in the arterioles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Resistance is directly proportional to the length (L) of the vessel, and the viscosity(</a:t>
            </a:r>
            <a:r>
              <a:rPr lang="el-GR" altLang="en-US" sz="2000">
                <a:cs typeface="Arial" charset="0"/>
                <a:sym typeface="Symbol" pitchFamily="18" charset="2"/>
              </a:rPr>
              <a:t>η</a:t>
            </a:r>
            <a:r>
              <a:rPr lang="en-US" altLang="en-US" sz="2000"/>
              <a:t>) (thickness) of the blood and inversely proportional (to the 4</a:t>
            </a:r>
            <a:r>
              <a:rPr lang="en-US" altLang="en-US" sz="2000" baseline="30000"/>
              <a:t>th</a:t>
            </a:r>
            <a:r>
              <a:rPr lang="en-US" altLang="en-US" sz="2000"/>
              <a:t> power) of the vessel radius, so….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altLang="en-US" sz="2000"/>
              <a:t>				R </a:t>
            </a:r>
            <a:r>
              <a:rPr lang="en-US" altLang="en-US" sz="2000">
                <a:sym typeface="Symbol" pitchFamily="18" charset="2"/>
              </a:rPr>
              <a:t> L </a:t>
            </a:r>
            <a:r>
              <a:rPr lang="el-GR" altLang="en-US" sz="2000">
                <a:cs typeface="Arial" charset="0"/>
                <a:sym typeface="Symbol" pitchFamily="18" charset="2"/>
              </a:rPr>
              <a:t>η</a:t>
            </a:r>
            <a:r>
              <a:rPr lang="en-US" altLang="en-US" sz="2000">
                <a:cs typeface="Arial" charset="0"/>
                <a:sym typeface="Symbol" pitchFamily="18" charset="2"/>
              </a:rPr>
              <a:t>/r</a:t>
            </a:r>
            <a:r>
              <a:rPr lang="en-US" altLang="en-US" sz="2000" baseline="30000">
                <a:cs typeface="Arial" charset="0"/>
                <a:sym typeface="Symbol" pitchFamily="18" charset="2"/>
              </a:rPr>
              <a:t>4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altLang="en-US" sz="2000">
                <a:cs typeface="Arial" charset="0"/>
                <a:sym typeface="Symbol" pitchFamily="18" charset="2"/>
              </a:rPr>
              <a:t>However as the L and </a:t>
            </a:r>
            <a:r>
              <a:rPr lang="el-GR" altLang="en-US" sz="2000">
                <a:cs typeface="Arial" charset="0"/>
                <a:sym typeface="Symbol" pitchFamily="18" charset="2"/>
              </a:rPr>
              <a:t>η</a:t>
            </a:r>
            <a:r>
              <a:rPr lang="en-US" altLang="en-US" sz="2000">
                <a:cs typeface="Arial" charset="0"/>
                <a:sym typeface="Symbol" pitchFamily="18" charset="2"/>
              </a:rPr>
              <a:t> should remain relatively constant, we can determine that peripheral resistance is mainly a factor of the vessel diameter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altLang="en-US" sz="2000">
                <a:cs typeface="Arial" charset="0"/>
                <a:sym typeface="Symbol" pitchFamily="18" charset="2"/>
              </a:rPr>
              <a:t>				</a:t>
            </a:r>
            <a:r>
              <a:rPr lang="en-US" altLang="en-US" sz="2000"/>
              <a:t>R </a:t>
            </a:r>
            <a:r>
              <a:rPr lang="en-US" altLang="en-US" sz="2000">
                <a:sym typeface="Symbol" pitchFamily="18" charset="2"/>
              </a:rPr>
              <a:t> 1</a:t>
            </a:r>
            <a:r>
              <a:rPr lang="en-US" altLang="en-US" sz="2000">
                <a:cs typeface="Arial" charset="0"/>
                <a:sym typeface="Symbol" pitchFamily="18" charset="2"/>
              </a:rPr>
              <a:t>/r</a:t>
            </a:r>
            <a:r>
              <a:rPr lang="en-US" altLang="en-US" sz="2000" baseline="30000">
                <a:cs typeface="Arial" charset="0"/>
                <a:sym typeface="Symbol" pitchFamily="18" charset="2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9365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17500"/>
            <a:ext cx="59055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23900" y="4871135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Mean arterial pressure is the </a:t>
            </a:r>
            <a:r>
              <a:rPr lang="en-US" dirty="0" smtClean="0"/>
              <a:t>main driving </a:t>
            </a:r>
            <a:r>
              <a:rPr lang="en-US" dirty="0"/>
              <a:t>force for blood flow.</a:t>
            </a:r>
          </a:p>
        </p:txBody>
      </p:sp>
    </p:spTree>
    <p:extLst>
      <p:ext uri="{BB962C8B-B14F-4D97-AF65-F5344CB8AC3E}">
        <p14:creationId xmlns:p14="http://schemas.microsoft.com/office/powerpoint/2010/main" val="462031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74613"/>
            <a:ext cx="8583613" cy="609600"/>
          </a:xfrm>
          <a:noFill/>
        </p:spPr>
        <p:txBody>
          <a:bodyPr/>
          <a:lstStyle/>
          <a:p>
            <a:pPr eaLnBrk="1" hangingPunct="1"/>
            <a:r>
              <a:rPr lang="en-US" altLang="en-US" sz="2900" dirty="0" smtClean="0"/>
              <a:t>Myocardial Thickness and Function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3" y="1185863"/>
            <a:ext cx="8829607" cy="544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869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42936"/>
            <a:ext cx="8585200" cy="655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8571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 smtClean="0">
                <a:solidFill>
                  <a:srgbClr val="FF0000"/>
                </a:solidFill>
              </a:rPr>
              <a:t>Blood Flow &amp; Blood Pressure Controls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73075" y="1600200"/>
            <a:ext cx="823595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The controls of vessel diameter are both local and systemic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Enables tissues to control their own blood flow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Local controlling mechanisms include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Myogenic response by smooth muscle of arterioles</a:t>
            </a:r>
          </a:p>
          <a:p>
            <a:pPr lvl="3">
              <a:lnSpc>
                <a:spcPct val="90000"/>
              </a:lnSpc>
            </a:pPr>
            <a:r>
              <a:rPr lang="en-US" altLang="en-US" sz="1600"/>
              <a:t>Increased stretch due to increasing blood pressure causes vessel constriction due to mechanically gated Ca</a:t>
            </a:r>
            <a:r>
              <a:rPr lang="en-US" altLang="en-US" sz="1600" baseline="30000"/>
              <a:t>2+</a:t>
            </a:r>
            <a:r>
              <a:rPr lang="en-US" altLang="en-US" sz="1600"/>
              <a:t> channel activation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Paracrines – local substances which alter smooth muscle activity</a:t>
            </a:r>
          </a:p>
          <a:p>
            <a:pPr lvl="3">
              <a:lnSpc>
                <a:spcPct val="90000"/>
              </a:lnSpc>
            </a:pPr>
            <a:r>
              <a:rPr lang="en-US" altLang="en-US" sz="1600"/>
              <a:t>Serotonin</a:t>
            </a:r>
          </a:p>
          <a:p>
            <a:pPr lvl="4">
              <a:lnSpc>
                <a:spcPct val="90000"/>
              </a:lnSpc>
            </a:pPr>
            <a:r>
              <a:rPr lang="en-US" altLang="en-US" sz="1600"/>
              <a:t>Secreted by activated platelets</a:t>
            </a:r>
          </a:p>
          <a:p>
            <a:pPr lvl="3">
              <a:lnSpc>
                <a:spcPct val="90000"/>
              </a:lnSpc>
            </a:pPr>
            <a:r>
              <a:rPr lang="en-US" altLang="en-US" sz="1600"/>
              <a:t>Endothelin </a:t>
            </a:r>
          </a:p>
          <a:p>
            <a:pPr lvl="4">
              <a:lnSpc>
                <a:spcPct val="90000"/>
              </a:lnSpc>
            </a:pPr>
            <a:r>
              <a:rPr lang="en-US" altLang="en-US" sz="1600"/>
              <a:t>secreted by vascular endothelium</a:t>
            </a:r>
          </a:p>
          <a:p>
            <a:pPr lvl="3">
              <a:lnSpc>
                <a:spcPct val="90000"/>
              </a:lnSpc>
            </a:pPr>
            <a:r>
              <a:rPr lang="en-US" altLang="en-US" sz="1600"/>
              <a:t>NO secreted by vascular endothelium </a:t>
            </a:r>
          </a:p>
          <a:p>
            <a:pPr lvl="3">
              <a:lnSpc>
                <a:spcPct val="90000"/>
              </a:lnSpc>
            </a:pPr>
            <a:r>
              <a:rPr lang="en-US" altLang="en-US" sz="1600"/>
              <a:t>Bradykinin – from various sources</a:t>
            </a:r>
          </a:p>
          <a:p>
            <a:pPr lvl="3">
              <a:lnSpc>
                <a:spcPct val="90000"/>
              </a:lnSpc>
            </a:pPr>
            <a:r>
              <a:rPr lang="en-US" altLang="en-US" sz="1600"/>
              <a:t>Histamine – from mast cells in connective tissues</a:t>
            </a:r>
          </a:p>
          <a:p>
            <a:pPr lvl="3">
              <a:lnSpc>
                <a:spcPct val="90000"/>
              </a:lnSpc>
            </a:pPr>
            <a:r>
              <a:rPr lang="en-US" altLang="en-US" sz="1600"/>
              <a:t>Adenosine secreted by cells in low O</a:t>
            </a:r>
            <a:r>
              <a:rPr lang="en-US" altLang="en-US" sz="1600" baseline="-25000"/>
              <a:t>2</a:t>
            </a:r>
            <a:r>
              <a:rPr lang="en-US" altLang="en-US" sz="1600"/>
              <a:t> (hypoxic) conditions</a:t>
            </a:r>
          </a:p>
          <a:p>
            <a:pPr lvl="3">
              <a:lnSpc>
                <a:spcPct val="90000"/>
              </a:lnSpc>
            </a:pPr>
            <a:r>
              <a:rPr lang="en-US" altLang="en-US" sz="1600">
                <a:cs typeface="Arial" charset="0"/>
                <a:sym typeface="Symbol" pitchFamily="18" charset="2"/>
              </a:rPr>
              <a:t></a:t>
            </a:r>
            <a:r>
              <a:rPr lang="en-US" altLang="en-US" sz="1600"/>
              <a:t>O</a:t>
            </a:r>
            <a:r>
              <a:rPr lang="en-US" altLang="en-US" sz="1600" baseline="-25000"/>
              <a:t>2</a:t>
            </a:r>
            <a:r>
              <a:rPr lang="en-US" altLang="en-US" sz="1600"/>
              <a:t>, </a:t>
            </a:r>
            <a:r>
              <a:rPr lang="en-US" altLang="en-US" sz="1600">
                <a:sym typeface="Symbol" pitchFamily="18" charset="2"/>
              </a:rPr>
              <a:t></a:t>
            </a:r>
            <a:r>
              <a:rPr lang="en-US" altLang="en-US" sz="1600"/>
              <a:t>CO</a:t>
            </a:r>
            <a:r>
              <a:rPr lang="en-US" altLang="en-US" sz="1600" baseline="-25000"/>
              <a:t>2</a:t>
            </a:r>
            <a:r>
              <a:rPr lang="en-US" altLang="en-US" sz="1600"/>
              <a:t>, </a:t>
            </a:r>
            <a:r>
              <a:rPr lang="en-US" altLang="en-US" sz="1600">
                <a:sym typeface="Symbol" pitchFamily="18" charset="2"/>
              </a:rPr>
              <a:t></a:t>
            </a:r>
            <a:r>
              <a:rPr lang="en-US" altLang="en-US" sz="1600"/>
              <a:t>K</a:t>
            </a:r>
            <a:r>
              <a:rPr lang="en-US" altLang="en-US" sz="1600" baseline="30000"/>
              <a:t>+</a:t>
            </a:r>
            <a:r>
              <a:rPr lang="en-US" altLang="en-US" sz="1600"/>
              <a:t>, </a:t>
            </a:r>
            <a:r>
              <a:rPr lang="en-US" altLang="en-US" sz="1600">
                <a:sym typeface="Symbol" pitchFamily="18" charset="2"/>
              </a:rPr>
              <a:t></a:t>
            </a:r>
            <a:r>
              <a:rPr lang="en-US" altLang="en-US" sz="1600"/>
              <a:t>H</a:t>
            </a:r>
            <a:r>
              <a:rPr lang="en-US" altLang="en-US" sz="1600" baseline="30000"/>
              <a:t>+</a:t>
            </a:r>
            <a:r>
              <a:rPr lang="en-US" altLang="en-US" sz="1600"/>
              <a:t>, </a:t>
            </a:r>
            <a:r>
              <a:rPr lang="en-US" altLang="en-US" sz="1600">
                <a:sym typeface="Symbol" pitchFamily="18" charset="2"/>
              </a:rPr>
              <a:t></a:t>
            </a:r>
            <a:r>
              <a:rPr lang="en-US" altLang="en-US" sz="1600"/>
              <a:t>temp</a:t>
            </a:r>
          </a:p>
        </p:txBody>
      </p:sp>
      <p:grpSp>
        <p:nvGrpSpPr>
          <p:cNvPr id="26634" name="Group 10"/>
          <p:cNvGrpSpPr>
            <a:grpSpLocks/>
          </p:cNvGrpSpPr>
          <p:nvPr/>
        </p:nvGrpSpPr>
        <p:grpSpPr bwMode="auto">
          <a:xfrm>
            <a:off x="0" y="4090988"/>
            <a:ext cx="2052638" cy="903287"/>
            <a:chOff x="0" y="2577"/>
            <a:chExt cx="1293" cy="569"/>
          </a:xfrm>
        </p:grpSpPr>
        <p:sp>
          <p:nvSpPr>
            <p:cNvPr id="26630" name="AutoShape 6"/>
            <p:cNvSpPr>
              <a:spLocks/>
            </p:cNvSpPr>
            <p:nvPr/>
          </p:nvSpPr>
          <p:spPr bwMode="auto">
            <a:xfrm>
              <a:off x="998" y="2577"/>
              <a:ext cx="224" cy="569"/>
            </a:xfrm>
            <a:prstGeom prst="leftBrace">
              <a:avLst>
                <a:gd name="adj1" fmla="val 2116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2" name="Text Box 8"/>
            <p:cNvSpPr txBox="1">
              <a:spLocks noChangeArrowheads="1"/>
            </p:cNvSpPr>
            <p:nvPr/>
          </p:nvSpPr>
          <p:spPr bwMode="auto">
            <a:xfrm>
              <a:off x="0" y="2739"/>
              <a:ext cx="12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/>
                <a:t>vasoconstrictors</a:t>
              </a:r>
            </a:p>
          </p:txBody>
        </p:sp>
      </p:grpSp>
      <p:grpSp>
        <p:nvGrpSpPr>
          <p:cNvPr id="26635" name="Group 11"/>
          <p:cNvGrpSpPr>
            <a:grpSpLocks/>
          </p:cNvGrpSpPr>
          <p:nvPr/>
        </p:nvGrpSpPr>
        <p:grpSpPr bwMode="auto">
          <a:xfrm>
            <a:off x="357188" y="5102225"/>
            <a:ext cx="1662112" cy="1447800"/>
            <a:chOff x="225" y="3214"/>
            <a:chExt cx="1047" cy="912"/>
          </a:xfrm>
        </p:grpSpPr>
        <p:sp>
          <p:nvSpPr>
            <p:cNvPr id="26631" name="AutoShape 7"/>
            <p:cNvSpPr>
              <a:spLocks/>
            </p:cNvSpPr>
            <p:nvPr/>
          </p:nvSpPr>
          <p:spPr bwMode="auto">
            <a:xfrm>
              <a:off x="989" y="3214"/>
              <a:ext cx="224" cy="912"/>
            </a:xfrm>
            <a:prstGeom prst="leftBrace">
              <a:avLst>
                <a:gd name="adj1" fmla="val 3392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3" name="Text Box 9"/>
            <p:cNvSpPr txBox="1">
              <a:spLocks noChangeArrowheads="1"/>
            </p:cNvSpPr>
            <p:nvPr/>
          </p:nvSpPr>
          <p:spPr bwMode="auto">
            <a:xfrm>
              <a:off x="225" y="3545"/>
              <a:ext cx="104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/>
                <a:t>vasodilators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044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200025"/>
            <a:ext cx="6619875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50900" y="375335"/>
            <a:ext cx="70310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Arteriolar vasoconstriction and vasodilation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8806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 smtClean="0">
                <a:solidFill>
                  <a:srgbClr val="FF0000"/>
                </a:solidFill>
              </a:rPr>
              <a:t>Review </a:t>
            </a:r>
            <a:r>
              <a:rPr lang="en-US" altLang="en-US" sz="2400" dirty="0">
                <a:solidFill>
                  <a:srgbClr val="FF0000"/>
                </a:solidFill>
              </a:rPr>
              <a:t>of Factors Influencing Blood Flow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24" name="Picture 4" descr="figure_15_13_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1"/>
          <a:stretch>
            <a:fillRect/>
          </a:stretch>
        </p:blipFill>
        <p:spPr bwMode="auto">
          <a:xfrm>
            <a:off x="282575" y="1365250"/>
            <a:ext cx="853440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687638" y="6056313"/>
            <a:ext cx="222250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/>
              <a:t>1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346575" y="6042025"/>
            <a:ext cx="222250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/>
              <a:t>2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175375" y="4102100"/>
            <a:ext cx="222250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/>
              <a:t>3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6908800" y="4100513"/>
            <a:ext cx="144463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b="1"/>
              <a:t>4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5162550" y="4649788"/>
            <a:ext cx="3513138" cy="1706562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1400" b="1"/>
              <a:t>sympathetic &amp; parasympathetic innervation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1400" b="1"/>
              <a:t>sympathetic innervation and epinephrine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1400" b="1"/>
              <a:t>myogenic response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1400" b="1"/>
              <a:t>paracrines</a:t>
            </a:r>
          </a:p>
        </p:txBody>
      </p:sp>
    </p:spTree>
    <p:extLst>
      <p:ext uri="{BB962C8B-B14F-4D97-AF65-F5344CB8AC3E}">
        <p14:creationId xmlns:p14="http://schemas.microsoft.com/office/powerpoint/2010/main" val="112856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rgbClr val="FF0000"/>
                </a:solidFill>
              </a:rPr>
              <a:t>Cardiac Physiology</a:t>
            </a:r>
            <a:br>
              <a:rPr lang="en-US" altLang="en-US" sz="4000" dirty="0">
                <a:solidFill>
                  <a:srgbClr val="FF0000"/>
                </a:solidFill>
              </a:rPr>
            </a:br>
            <a:r>
              <a:rPr lang="en-US" altLang="en-US" sz="2400" dirty="0">
                <a:solidFill>
                  <a:srgbClr val="FF0000"/>
                </a:solidFill>
              </a:rPr>
              <a:t>Neural</a:t>
            </a:r>
            <a:r>
              <a:rPr lang="en-US" altLang="en-US" sz="4000" dirty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Regulation of Blood Pressure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75" y="1600200"/>
            <a:ext cx="8235950" cy="4938713"/>
          </a:xfrm>
        </p:spPr>
        <p:txBody>
          <a:bodyPr/>
          <a:lstStyle/>
          <a:p>
            <a:r>
              <a:rPr lang="en-US" altLang="en-US" sz="2800"/>
              <a:t>CNS contains the Medullary Cardiovascular Control Center</a:t>
            </a:r>
          </a:p>
          <a:p>
            <a:pPr lvl="1"/>
            <a:r>
              <a:rPr lang="en-US" altLang="en-US" sz="2400"/>
              <a:t>Receives inputs from carotid and aortic baroreceptors</a:t>
            </a:r>
          </a:p>
          <a:p>
            <a:pPr lvl="1"/>
            <a:r>
              <a:rPr lang="en-US" altLang="en-US" sz="2400"/>
              <a:t>Creates outflow to sympathetic and parasympathetic pathways</a:t>
            </a:r>
          </a:p>
          <a:p>
            <a:pPr lvl="2"/>
            <a:r>
              <a:rPr lang="en-US" altLang="en-US" sz="2000"/>
              <a:t>Sympathetic to SA &amp; AV nodes and myocardium as well as to arterioles and veins</a:t>
            </a:r>
          </a:p>
          <a:p>
            <a:pPr lvl="2"/>
            <a:r>
              <a:rPr lang="en-US" altLang="en-US" sz="2000"/>
              <a:t>Parasympathetic to the SA Node</a:t>
            </a:r>
          </a:p>
          <a:p>
            <a:pPr lvl="2"/>
            <a:endParaRPr lang="en-US" altLang="en-US" sz="2000"/>
          </a:p>
          <a:p>
            <a:pPr lvl="1"/>
            <a:r>
              <a:rPr lang="en-US" altLang="en-US" sz="2400"/>
              <a:t>Baroreceptors initiate the </a:t>
            </a:r>
            <a:r>
              <a:rPr lang="en-US" altLang="en-US" sz="2400" b="1"/>
              <a:t>baroreceptor reflex</a:t>
            </a:r>
          </a:p>
        </p:txBody>
      </p:sp>
    </p:spTree>
    <p:extLst>
      <p:ext uri="{BB962C8B-B14F-4D97-AF65-F5344CB8AC3E}">
        <p14:creationId xmlns:p14="http://schemas.microsoft.com/office/powerpoint/2010/main" val="328702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figure_15_23_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" t="1215" r="1624" b="4538"/>
          <a:stretch>
            <a:fillRect/>
          </a:stretch>
        </p:blipFill>
        <p:spPr bwMode="auto">
          <a:xfrm>
            <a:off x="3059113" y="0"/>
            <a:ext cx="6007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163" y="2312988"/>
            <a:ext cx="2705100" cy="1995487"/>
          </a:xfrm>
        </p:spPr>
        <p:txBody>
          <a:bodyPr/>
          <a:lstStyle/>
          <a:p>
            <a:pPr marL="0" indent="3175">
              <a:buFontTx/>
              <a:buNone/>
            </a:pPr>
            <a:r>
              <a:rPr lang="en-US" altLang="en-US" sz="2800" b="1" dirty="0"/>
              <a:t>The Baroreceptor Reflex Pathways</a:t>
            </a:r>
          </a:p>
        </p:txBody>
      </p:sp>
    </p:spTree>
    <p:extLst>
      <p:ext uri="{BB962C8B-B14F-4D97-AF65-F5344CB8AC3E}">
        <p14:creationId xmlns:p14="http://schemas.microsoft.com/office/powerpoint/2010/main" val="168189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426720" y="2238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Heart Valves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7" y="1391331"/>
            <a:ext cx="675322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01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Heart Valves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980" y="3325913"/>
            <a:ext cx="5829300" cy="349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9" y="1452563"/>
            <a:ext cx="4654460" cy="327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13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" y="-125412"/>
            <a:ext cx="8469630" cy="1143000"/>
          </a:xfrm>
        </p:spPr>
        <p:txBody>
          <a:bodyPr/>
          <a:lstStyle/>
          <a:p>
            <a:pPr eaLnBrk="1" hangingPunct="1"/>
            <a:r>
              <a:rPr lang="en-US" altLang="en-US" sz="3300" dirty="0" smtClean="0">
                <a:solidFill>
                  <a:srgbClr val="FF0000"/>
                </a:solidFill>
              </a:rPr>
              <a:t>Atrioventricular Valve Function</a:t>
            </a:r>
          </a:p>
        </p:txBody>
      </p:sp>
      <p:pic>
        <p:nvPicPr>
          <p:cNvPr id="450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79500"/>
            <a:ext cx="868680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57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4248</TotalTime>
  <Words>1827</Words>
  <Application>Microsoft Office PowerPoint</Application>
  <PresentationFormat>On-screen Show (4:3)</PresentationFormat>
  <Paragraphs>283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Default Design</vt:lpstr>
      <vt:lpstr>Cardiovascular Physiology  Dr. Ahmed Al-Dwairi Department of Physiology  andwairi7@just.edu.jo M2 L0</vt:lpstr>
      <vt:lpstr>Lecture Outline</vt:lpstr>
      <vt:lpstr>Cardiovascular System Function</vt:lpstr>
      <vt:lpstr>Cardiovascular System Function</vt:lpstr>
      <vt:lpstr>PowerPoint Presentation</vt:lpstr>
      <vt:lpstr>Myocardial Thickness and Function</vt:lpstr>
      <vt:lpstr>Heart Valves</vt:lpstr>
      <vt:lpstr>Heart Valves</vt:lpstr>
      <vt:lpstr>Atrioventricular Valve Function</vt:lpstr>
      <vt:lpstr>Semilunar Valve Function</vt:lpstr>
      <vt:lpstr>Intrinsic Conduction System</vt:lpstr>
      <vt:lpstr>Pacemaker and Action Potentials of the Heart</vt:lpstr>
      <vt:lpstr>Intrinsic Conduction System</vt:lpstr>
      <vt:lpstr>PowerPoint Presentation</vt:lpstr>
      <vt:lpstr>PowerPoint Presentation</vt:lpstr>
      <vt:lpstr>Heart Physiology: Sequence of Excitation</vt:lpstr>
      <vt:lpstr>Autorhythmic Cells (Pacemaker Cells)</vt:lpstr>
      <vt:lpstr>Extrinsic Innervation of the Heart</vt:lpstr>
      <vt:lpstr>PowerPoint Presentation</vt:lpstr>
      <vt:lpstr>Cardiac Muscle</vt:lpstr>
      <vt:lpstr>Contractile Cells</vt:lpstr>
      <vt:lpstr>Contractile Cells</vt:lpstr>
      <vt:lpstr>PowerPoint Presentation</vt:lpstr>
      <vt:lpstr>Contractile Cells</vt:lpstr>
      <vt:lpstr>Contractile Cells</vt:lpstr>
      <vt:lpstr>Summary of Action Potentials Skeletal Muscle vs Cardiac Muscle</vt:lpstr>
      <vt:lpstr>Electrocardiography</vt:lpstr>
      <vt:lpstr>Heart Sounds</vt:lpstr>
      <vt:lpstr>Cardiac Cycle</vt:lpstr>
      <vt:lpstr>Cardiac Cycle: Coordinating the activity</vt:lpstr>
      <vt:lpstr>Cardiac Cycle: Coordinating the activity</vt:lpstr>
      <vt:lpstr>Cardiac Cycle: Coordinating the activity</vt:lpstr>
      <vt:lpstr>PowerPoint Presentation</vt:lpstr>
      <vt:lpstr>Cardiac Cycle: Phases</vt:lpstr>
      <vt:lpstr>Cardiac Cycle: Phases</vt:lpstr>
      <vt:lpstr>Cardiac Cycle Blood Volumes &amp; Pressure</vt:lpstr>
      <vt:lpstr>PowerPoint Presentation</vt:lpstr>
      <vt:lpstr>Cardiac Output</vt:lpstr>
      <vt:lpstr>Cardiac Output</vt:lpstr>
      <vt:lpstr>PowerPoint Presentation</vt:lpstr>
      <vt:lpstr>PowerPoint Presentation</vt:lpstr>
      <vt:lpstr>PowerPoint Presentation</vt:lpstr>
      <vt:lpstr>PowerPoint Presentation</vt:lpstr>
      <vt:lpstr>Cardiac Output</vt:lpstr>
      <vt:lpstr>Cardiac Output: Overview of Influences</vt:lpstr>
      <vt:lpstr>PowerPoint Presentation</vt:lpstr>
      <vt:lpstr>Cardiac Output</vt:lpstr>
      <vt:lpstr>Blood Flow &amp; Blood Pressure Controls</vt:lpstr>
      <vt:lpstr>Blood Flow &amp; Blood Pressure Controls</vt:lpstr>
      <vt:lpstr>Blood Flow &amp; Blood Pressure Controls</vt:lpstr>
      <vt:lpstr>PowerPoint Presentation</vt:lpstr>
      <vt:lpstr>PowerPoint Presentation</vt:lpstr>
      <vt:lpstr>Blood Flow &amp; Blood Pressure Controls</vt:lpstr>
      <vt:lpstr>PowerPoint Presentation</vt:lpstr>
      <vt:lpstr>Blood Flow &amp; Blood Pressure Controls</vt:lpstr>
      <vt:lpstr>Blood Flow &amp; Blood Pressure Controls</vt:lpstr>
      <vt:lpstr>Blood Flow &amp; Blood Pressure Controls</vt:lpstr>
      <vt:lpstr>Blood Flow &amp; Blood Pressure Controls</vt:lpstr>
      <vt:lpstr>PowerPoint Presentation</vt:lpstr>
      <vt:lpstr>PowerPoint Presentation</vt:lpstr>
      <vt:lpstr>Blood Flow &amp; Blood Pressure Controls</vt:lpstr>
      <vt:lpstr>PowerPoint Presentation</vt:lpstr>
      <vt:lpstr>Review of Factors Influencing Blood Flow</vt:lpstr>
      <vt:lpstr>Cardiac Physiology Neural Regulation of Blood Pressure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Physiology</dc:title>
  <dc:creator>Tim Plagge</dc:creator>
  <cp:lastModifiedBy>ahmed</cp:lastModifiedBy>
  <cp:revision>66</cp:revision>
  <dcterms:created xsi:type="dcterms:W3CDTF">2009-10-21T17:13:20Z</dcterms:created>
  <dcterms:modified xsi:type="dcterms:W3CDTF">2019-04-06T19:43:10Z</dcterms:modified>
</cp:coreProperties>
</file>