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3" r:id="rId1"/>
  </p:sldMasterIdLst>
  <p:notesMasterIdLst>
    <p:notesMasterId r:id="rId81"/>
  </p:notesMasterIdLst>
  <p:sldIdLst>
    <p:sldId id="256" r:id="rId2"/>
    <p:sldId id="257" r:id="rId3"/>
    <p:sldId id="260" r:id="rId4"/>
    <p:sldId id="261" r:id="rId5"/>
    <p:sldId id="353" r:id="rId6"/>
    <p:sldId id="263" r:id="rId7"/>
    <p:sldId id="264" r:id="rId8"/>
    <p:sldId id="265" r:id="rId9"/>
    <p:sldId id="266" r:id="rId10"/>
    <p:sldId id="267" r:id="rId11"/>
    <p:sldId id="268" r:id="rId12"/>
    <p:sldId id="349" r:id="rId13"/>
    <p:sldId id="305" r:id="rId14"/>
    <p:sldId id="269" r:id="rId15"/>
    <p:sldId id="270" r:id="rId16"/>
    <p:sldId id="272" r:id="rId17"/>
    <p:sldId id="273" r:id="rId18"/>
    <p:sldId id="274" r:id="rId19"/>
    <p:sldId id="275" r:id="rId20"/>
    <p:sldId id="276" r:id="rId21"/>
    <p:sldId id="348" r:id="rId22"/>
    <p:sldId id="350" r:id="rId23"/>
    <p:sldId id="339" r:id="rId24"/>
    <p:sldId id="277" r:id="rId25"/>
    <p:sldId id="278" r:id="rId26"/>
    <p:sldId id="279" r:id="rId27"/>
    <p:sldId id="341" r:id="rId28"/>
    <p:sldId id="340" r:id="rId29"/>
    <p:sldId id="281" r:id="rId30"/>
    <p:sldId id="282" r:id="rId31"/>
    <p:sldId id="283" r:id="rId32"/>
    <p:sldId id="284" r:id="rId33"/>
    <p:sldId id="285" r:id="rId34"/>
    <p:sldId id="286" r:id="rId35"/>
    <p:sldId id="288" r:id="rId36"/>
    <p:sldId id="287" r:id="rId37"/>
    <p:sldId id="289" r:id="rId38"/>
    <p:sldId id="290" r:id="rId39"/>
    <p:sldId id="291" r:id="rId40"/>
    <p:sldId id="342" r:id="rId41"/>
    <p:sldId id="294" r:id="rId42"/>
    <p:sldId id="301" r:id="rId43"/>
    <p:sldId id="296" r:id="rId44"/>
    <p:sldId id="295" r:id="rId45"/>
    <p:sldId id="297" r:id="rId46"/>
    <p:sldId id="298" r:id="rId47"/>
    <p:sldId id="344" r:id="rId48"/>
    <p:sldId id="352" r:id="rId49"/>
    <p:sldId id="345" r:id="rId50"/>
    <p:sldId id="302" r:id="rId51"/>
    <p:sldId id="303" r:id="rId52"/>
    <p:sldId id="354" r:id="rId53"/>
    <p:sldId id="332" r:id="rId54"/>
    <p:sldId id="304" r:id="rId55"/>
    <p:sldId id="306" r:id="rId56"/>
    <p:sldId id="307" r:id="rId57"/>
    <p:sldId id="311" r:id="rId58"/>
    <p:sldId id="346" r:id="rId59"/>
    <p:sldId id="312" r:id="rId60"/>
    <p:sldId id="313" r:id="rId61"/>
    <p:sldId id="314" r:id="rId62"/>
    <p:sldId id="315" r:id="rId63"/>
    <p:sldId id="316" r:id="rId64"/>
    <p:sldId id="317" r:id="rId65"/>
    <p:sldId id="319" r:id="rId66"/>
    <p:sldId id="320" r:id="rId67"/>
    <p:sldId id="323" r:id="rId68"/>
    <p:sldId id="324" r:id="rId69"/>
    <p:sldId id="325" r:id="rId70"/>
    <p:sldId id="326" r:id="rId71"/>
    <p:sldId id="347" r:id="rId72"/>
    <p:sldId id="327" r:id="rId73"/>
    <p:sldId id="328" r:id="rId74"/>
    <p:sldId id="355" r:id="rId75"/>
    <p:sldId id="330" r:id="rId76"/>
    <p:sldId id="331" r:id="rId77"/>
    <p:sldId id="333" r:id="rId78"/>
    <p:sldId id="351" r:id="rId79"/>
    <p:sldId id="334" r:id="rId80"/>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3513" autoAdjust="0"/>
  </p:normalViewPr>
  <p:slideViewPr>
    <p:cSldViewPr>
      <p:cViewPr varScale="1">
        <p:scale>
          <a:sx n="60" d="100"/>
          <a:sy n="60" d="100"/>
        </p:scale>
        <p:origin x="-165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CD80132-497C-4380-9CAB-737D141AAAA2}"/>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smtClean="0"/>
            </a:lvl1pPr>
          </a:lstStyle>
          <a:p>
            <a:pPr>
              <a:defRPr/>
            </a:pPr>
            <a:endParaRPr lang="ar-JO"/>
          </a:p>
        </p:txBody>
      </p:sp>
      <p:sp>
        <p:nvSpPr>
          <p:cNvPr id="3" name="Date Placeholder 2">
            <a:extLst>
              <a:ext uri="{FF2B5EF4-FFF2-40B4-BE49-F238E27FC236}">
                <a16:creationId xmlns:a16="http://schemas.microsoft.com/office/drawing/2014/main" xmlns="" id="{893D84E5-9F68-4EF3-8AF4-2A3720898530}"/>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smtClean="0"/>
            </a:lvl1pPr>
          </a:lstStyle>
          <a:p>
            <a:pPr>
              <a:defRPr/>
            </a:pPr>
            <a:fld id="{3939B274-EEA4-44BE-B1FD-194BD677923F}" type="datetimeFigureOut">
              <a:rPr lang="ar-JO"/>
              <a:pPr>
                <a:defRPr/>
              </a:pPr>
              <a:t>07/11/1440</a:t>
            </a:fld>
            <a:endParaRPr lang="ar-JO"/>
          </a:p>
        </p:txBody>
      </p:sp>
      <p:sp>
        <p:nvSpPr>
          <p:cNvPr id="4" name="Slide Image Placeholder 3">
            <a:extLst>
              <a:ext uri="{FF2B5EF4-FFF2-40B4-BE49-F238E27FC236}">
                <a16:creationId xmlns:a16="http://schemas.microsoft.com/office/drawing/2014/main" xmlns="" id="{E00CDA96-343B-4B83-AC77-686C1379F727}"/>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JO" noProof="0"/>
          </a:p>
        </p:txBody>
      </p:sp>
      <p:sp>
        <p:nvSpPr>
          <p:cNvPr id="5" name="Notes Placeholder 4">
            <a:extLst>
              <a:ext uri="{FF2B5EF4-FFF2-40B4-BE49-F238E27FC236}">
                <a16:creationId xmlns:a16="http://schemas.microsoft.com/office/drawing/2014/main" xmlns="" id="{D47876B4-BF17-4A71-B561-81126FDF91BB}"/>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Footer Placeholder 5">
            <a:extLst>
              <a:ext uri="{FF2B5EF4-FFF2-40B4-BE49-F238E27FC236}">
                <a16:creationId xmlns:a16="http://schemas.microsoft.com/office/drawing/2014/main" xmlns="" id="{9DF7ABAC-4E94-460A-BC2F-25F5739C642E}"/>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smtClean="0"/>
            </a:lvl1pPr>
          </a:lstStyle>
          <a:p>
            <a:pPr>
              <a:defRPr/>
            </a:pPr>
            <a:endParaRPr lang="ar-JO"/>
          </a:p>
        </p:txBody>
      </p:sp>
      <p:sp>
        <p:nvSpPr>
          <p:cNvPr id="7" name="Slide Number Placeholder 6">
            <a:extLst>
              <a:ext uri="{FF2B5EF4-FFF2-40B4-BE49-F238E27FC236}">
                <a16:creationId xmlns:a16="http://schemas.microsoft.com/office/drawing/2014/main" xmlns="" id="{550AFC11-069E-4DF5-8CE9-E2787C3DBDCF}"/>
              </a:ext>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vl1pPr>
          </a:lstStyle>
          <a:p>
            <a:fld id="{7D749E18-9EF7-4DCC-B270-67AE6A68D710}" type="slidenum">
              <a:rPr lang="ar-JO" altLang="en-US"/>
              <a:pPr/>
              <a:t>‹#›</a:t>
            </a:fld>
            <a:endParaRPr lang="ar-JO" altLang="en-US"/>
          </a:p>
        </p:txBody>
      </p:sp>
    </p:spTree>
    <p:extLst>
      <p:ext uri="{BB962C8B-B14F-4D97-AF65-F5344CB8AC3E}">
        <p14:creationId xmlns="" xmlns:p14="http://schemas.microsoft.com/office/powerpoint/2010/main" val="3499805395"/>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ptodate.com/contents/immune-globulin-intravenous-subcutaneous-and-intramsucular-pediatric-drug-information?search=itp+children&amp;topicRef=5930&amp;source=see_link"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www.uptodate.com/contents/anti-d-immune-globulin-rho-d-immune-globulin-pediatric-drug-information?search=itp+children&amp;topicRef=5930&amp;source=see_link"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ptodate.com/contents/desmopressin-drug-information?search=vwf+defeciency&amp;topicRef=1307&amp;source=see_link"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Hereditary disorders of connective tissue (</a:t>
            </a:r>
            <a:r>
              <a:rPr lang="en-US" sz="1200" b="0" i="0" kern="1200" dirty="0" err="1" smtClean="0">
                <a:solidFill>
                  <a:schemeClr val="tx1"/>
                </a:solidFill>
                <a:latin typeface="+mn-lt"/>
                <a:ea typeface="+mn-ea"/>
                <a:cs typeface="+mn-cs"/>
              </a:rPr>
              <a:t>eg</a:t>
            </a:r>
            <a:r>
              <a:rPr lang="en-US" sz="1200" b="0" i="0" kern="1200" dirty="0" smtClean="0">
                <a:solidFill>
                  <a:schemeClr val="tx1"/>
                </a:solidFill>
                <a:latin typeface="+mn-lt"/>
                <a:ea typeface="+mn-ea"/>
                <a:cs typeface="+mn-cs"/>
              </a:rPr>
              <a:t>, Ehlers-</a:t>
            </a:r>
            <a:r>
              <a:rPr lang="en-US" sz="1200" b="0" i="0" kern="1200" dirty="0" err="1" smtClean="0">
                <a:solidFill>
                  <a:schemeClr val="tx1"/>
                </a:solidFill>
                <a:latin typeface="+mn-lt"/>
                <a:ea typeface="+mn-ea"/>
                <a:cs typeface="+mn-cs"/>
              </a:rPr>
              <a:t>Danlos</a:t>
            </a:r>
            <a:r>
              <a:rPr lang="en-US" sz="1200" b="0" i="0" kern="1200" dirty="0" smtClean="0">
                <a:solidFill>
                  <a:schemeClr val="tx1"/>
                </a:solidFill>
                <a:latin typeface="+mn-lt"/>
                <a:ea typeface="+mn-ea"/>
                <a:cs typeface="+mn-cs"/>
              </a:rPr>
              <a:t> disease and </a:t>
            </a:r>
            <a:r>
              <a:rPr lang="en-US" sz="1200" b="0" i="0" kern="1200" dirty="0" err="1" smtClean="0">
                <a:solidFill>
                  <a:schemeClr val="tx1"/>
                </a:solidFill>
                <a:latin typeface="+mn-lt"/>
                <a:ea typeface="+mn-ea"/>
                <a:cs typeface="+mn-cs"/>
              </a:rPr>
              <a:t>osteogenesis</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imperfecta</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Structural vascular abnormalities</a:t>
            </a:r>
            <a:endParaRPr lang="en-US" dirty="0"/>
          </a:p>
        </p:txBody>
      </p:sp>
      <p:sp>
        <p:nvSpPr>
          <p:cNvPr id="4" name="Slide Number Placeholder 3"/>
          <p:cNvSpPr>
            <a:spLocks noGrp="1"/>
          </p:cNvSpPr>
          <p:nvPr>
            <p:ph type="sldNum" sz="quarter" idx="10"/>
          </p:nvPr>
        </p:nvSpPr>
        <p:spPr/>
        <p:txBody>
          <a:bodyPr/>
          <a:lstStyle/>
          <a:p>
            <a:fld id="{7D749E18-9EF7-4DCC-B270-67AE6A68D710}" type="slidenum">
              <a:rPr lang="ar-JO" altLang="en-US" smtClean="0"/>
              <a:pPr/>
              <a:t>21</a:t>
            </a:fld>
            <a:endParaRPr lang="ar-JO"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Atypical clinical or laboratory features at presentation that suggest malignancy or bone marrow failure</a:t>
            </a:r>
          </a:p>
          <a:p>
            <a:r>
              <a:rPr lang="en-US" sz="1200" b="0" i="0" kern="1200" dirty="0" smtClean="0">
                <a:solidFill>
                  <a:schemeClr val="tx1"/>
                </a:solidFill>
                <a:latin typeface="+mn-lt"/>
                <a:ea typeface="+mn-ea"/>
                <a:cs typeface="+mn-cs"/>
              </a:rPr>
              <a:t>Insufficient or no response to treatment with </a:t>
            </a:r>
            <a:r>
              <a:rPr lang="en-US" sz="1200" b="0" i="0" kern="1200" dirty="0" err="1" smtClean="0">
                <a:solidFill>
                  <a:schemeClr val="tx1"/>
                </a:solidFill>
                <a:latin typeface="+mn-lt"/>
                <a:ea typeface="+mn-ea"/>
                <a:cs typeface="+mn-cs"/>
              </a:rPr>
              <a:t>glucocorticoids</a:t>
            </a:r>
            <a:r>
              <a:rPr lang="en-US" sz="1200" b="0" i="0" kern="1200" dirty="0" smtClean="0">
                <a:solidFill>
                  <a:schemeClr val="tx1"/>
                </a:solidFill>
                <a:latin typeface="+mn-lt"/>
                <a:ea typeface="+mn-ea"/>
                <a:cs typeface="+mn-cs"/>
              </a:rPr>
              <a:t>, intravenous </a:t>
            </a:r>
            <a:r>
              <a:rPr lang="en-US" sz="1200" b="0" i="0" u="sng" kern="1200" dirty="0" smtClean="0">
                <a:solidFill>
                  <a:schemeClr val="tx1"/>
                </a:solidFill>
                <a:latin typeface="+mn-lt"/>
                <a:ea typeface="+mn-ea"/>
                <a:cs typeface="+mn-cs"/>
                <a:hlinkClick r:id="rId3"/>
              </a:rPr>
              <a:t>immune globulin</a:t>
            </a:r>
            <a:r>
              <a:rPr lang="en-US" sz="1200" b="0" i="0" kern="1200" dirty="0" smtClean="0">
                <a:solidFill>
                  <a:schemeClr val="tx1"/>
                </a:solidFill>
                <a:latin typeface="+mn-lt"/>
                <a:ea typeface="+mn-ea"/>
                <a:cs typeface="+mn-cs"/>
              </a:rPr>
              <a:t> (IVIG), and/or </a:t>
            </a:r>
            <a:r>
              <a:rPr lang="en-US" sz="1200" b="0" i="0" u="sng" kern="1200" dirty="0" smtClean="0">
                <a:solidFill>
                  <a:schemeClr val="tx1"/>
                </a:solidFill>
                <a:latin typeface="+mn-lt"/>
                <a:ea typeface="+mn-ea"/>
                <a:cs typeface="+mn-cs"/>
                <a:hlinkClick r:id="rId4"/>
              </a:rPr>
              <a:t>anti-D immune globulin</a:t>
            </a:r>
            <a:r>
              <a:rPr lang="en-US" sz="1200" b="0" i="0" kern="1200" dirty="0" smtClean="0">
                <a:solidFill>
                  <a:schemeClr val="tx1"/>
                </a:solidFill>
                <a:latin typeface="+mn-lt"/>
                <a:ea typeface="+mn-ea"/>
                <a:cs typeface="+mn-cs"/>
              </a:rPr>
              <a:t> given at appropriate dose</a:t>
            </a:r>
            <a:endParaRPr lang="en-US" dirty="0"/>
          </a:p>
        </p:txBody>
      </p:sp>
      <p:sp>
        <p:nvSpPr>
          <p:cNvPr id="4" name="Slide Number Placeholder 3"/>
          <p:cNvSpPr>
            <a:spLocks noGrp="1"/>
          </p:cNvSpPr>
          <p:nvPr>
            <p:ph type="sldNum" sz="quarter" idx="10"/>
          </p:nvPr>
        </p:nvSpPr>
        <p:spPr/>
        <p:txBody>
          <a:bodyPr/>
          <a:lstStyle/>
          <a:p>
            <a:fld id="{7D749E18-9EF7-4DCC-B270-67AE6A68D710}" type="slidenum">
              <a:rPr lang="ar-JO" altLang="en-US" smtClean="0"/>
              <a:pPr/>
              <a:t>35</a:t>
            </a:fld>
            <a:endParaRPr lang="ar-JO"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these individuals, thrombocytopenia may worsen in situations in which VWF levels increase, such as stress, inflammation, or pregnancy. Administration </a:t>
            </a:r>
          </a:p>
          <a:p>
            <a:r>
              <a:rPr lang="en-US" sz="1200" b="0" i="0" kern="1200" dirty="0" err="1" smtClean="0">
                <a:solidFill>
                  <a:schemeClr val="tx1"/>
                </a:solidFill>
                <a:latin typeface="+mn-lt"/>
                <a:ea typeface="+mn-ea"/>
                <a:cs typeface="+mn-cs"/>
              </a:rPr>
              <a:t>istocetin</a:t>
            </a:r>
            <a:r>
              <a:rPr lang="en-US" sz="1200" b="0" i="0" kern="1200" dirty="0" smtClean="0">
                <a:solidFill>
                  <a:schemeClr val="tx1"/>
                </a:solidFill>
                <a:latin typeface="+mn-lt"/>
                <a:ea typeface="+mn-ea"/>
                <a:cs typeface="+mn-cs"/>
              </a:rPr>
              <a:t> (an antibiotic that is no longer in clinical use because it causes platelet agglutination) to bind to VWF and platelets and enhance their </a:t>
            </a:r>
            <a:r>
              <a:rPr lang="en-US" sz="1200" b="0" i="0" kern="1200" smtClean="0">
                <a:solidFill>
                  <a:schemeClr val="tx1"/>
                </a:solidFill>
                <a:latin typeface="+mn-lt"/>
                <a:ea typeface="+mn-ea"/>
                <a:cs typeface="+mn-cs"/>
              </a:rPr>
              <a:t>interactionof</a:t>
            </a:r>
            <a:r>
              <a:rPr lang="en-US" sz="1200" b="0" i="0" kern="1200" dirty="0" smtClean="0">
                <a:solidFill>
                  <a:schemeClr val="tx1"/>
                </a:solidFill>
                <a:latin typeface="+mn-lt"/>
                <a:ea typeface="+mn-ea"/>
                <a:cs typeface="+mn-cs"/>
              </a:rPr>
              <a:t> </a:t>
            </a:r>
            <a:r>
              <a:rPr lang="en-US" sz="1200" b="0" i="0" u="sng" kern="1200" dirty="0" err="1" smtClean="0">
                <a:solidFill>
                  <a:schemeClr val="tx1"/>
                </a:solidFill>
                <a:latin typeface="+mn-lt"/>
                <a:ea typeface="+mn-ea"/>
                <a:cs typeface="+mn-cs"/>
                <a:hlinkClick r:id="rId3"/>
              </a:rPr>
              <a:t>desmopressin</a:t>
            </a:r>
            <a:r>
              <a:rPr lang="en-US" sz="1200" b="0" i="0" kern="1200" dirty="0" smtClean="0">
                <a:solidFill>
                  <a:schemeClr val="tx1"/>
                </a:solidFill>
                <a:latin typeface="+mn-lt"/>
                <a:ea typeface="+mn-ea"/>
                <a:cs typeface="+mn-cs"/>
              </a:rPr>
              <a:t> (DDAVP) also increases VWF levels and can worsen thrombocytopenia in these individuals;</a:t>
            </a:r>
            <a:endParaRPr lang="en-US" dirty="0"/>
          </a:p>
        </p:txBody>
      </p:sp>
      <p:sp>
        <p:nvSpPr>
          <p:cNvPr id="4" name="Slide Number Placeholder 3"/>
          <p:cNvSpPr>
            <a:spLocks noGrp="1"/>
          </p:cNvSpPr>
          <p:nvPr>
            <p:ph type="sldNum" sz="quarter" idx="10"/>
          </p:nvPr>
        </p:nvSpPr>
        <p:spPr/>
        <p:txBody>
          <a:bodyPr/>
          <a:lstStyle/>
          <a:p>
            <a:fld id="{7D749E18-9EF7-4DCC-B270-67AE6A68D710}" type="slidenum">
              <a:rPr lang="ar-JO" altLang="en-US" smtClean="0"/>
              <a:pPr/>
              <a:t>56</a:t>
            </a:fld>
            <a:endParaRPr lang="ar-JO"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Arthrocentesis</a:t>
            </a:r>
            <a:r>
              <a:rPr lang="en-US" sz="1200" b="0" i="0" kern="1200" dirty="0" smtClean="0">
                <a:solidFill>
                  <a:schemeClr val="tx1"/>
                </a:solidFill>
                <a:latin typeface="+mn-lt"/>
                <a:ea typeface="+mn-ea"/>
                <a:cs typeface="+mn-cs"/>
              </a:rPr>
              <a:t> may be appropriate if there is neurovascular compromise, severe pain, or other evidence of increased joint pressure that has not improved with other treatment, or there is suspicion of an infection. If joint aspiration is performed, replacement therapy should be administered to raise the factor level to 100 percent before the procedure</a:t>
            </a:r>
            <a:endParaRPr lang="en-US" dirty="0"/>
          </a:p>
        </p:txBody>
      </p:sp>
      <p:sp>
        <p:nvSpPr>
          <p:cNvPr id="4" name="Slide Number Placeholder 3"/>
          <p:cNvSpPr>
            <a:spLocks noGrp="1"/>
          </p:cNvSpPr>
          <p:nvPr>
            <p:ph type="sldNum" sz="quarter" idx="10"/>
          </p:nvPr>
        </p:nvSpPr>
        <p:spPr/>
        <p:txBody>
          <a:bodyPr/>
          <a:lstStyle/>
          <a:p>
            <a:fld id="{7D749E18-9EF7-4DCC-B270-67AE6A68D710}" type="slidenum">
              <a:rPr lang="ar-JO" altLang="en-US" smtClean="0"/>
              <a:pPr/>
              <a:t>65</a:t>
            </a:fld>
            <a:endParaRPr lang="ar-JO"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DIC is a secondary process caused by the systemic activation of the coagulation system by tissue damage from a variety of underlying diseases (</a:t>
            </a:r>
            <a:r>
              <a:rPr lang="en-US" sz="1200" b="0" i="0" kern="1200" dirty="0" err="1" smtClean="0">
                <a:solidFill>
                  <a:schemeClr val="tx1"/>
                </a:solidFill>
                <a:latin typeface="+mn-lt"/>
                <a:ea typeface="+mn-ea"/>
                <a:cs typeface="+mn-cs"/>
              </a:rPr>
              <a:t>eg</a:t>
            </a:r>
            <a:r>
              <a:rPr lang="en-US" sz="1200" b="0" i="0" kern="1200" dirty="0" smtClean="0">
                <a:solidFill>
                  <a:schemeClr val="tx1"/>
                </a:solidFill>
                <a:latin typeface="+mn-lt"/>
                <a:ea typeface="+mn-ea"/>
                <a:cs typeface="+mn-cs"/>
              </a:rPr>
              <a:t>, sepsis, trauma, and </a:t>
            </a:r>
            <a:r>
              <a:rPr lang="en-US" sz="1200" b="0" i="0" kern="1200" dirty="0" err="1" smtClean="0">
                <a:solidFill>
                  <a:schemeClr val="tx1"/>
                </a:solidFill>
                <a:latin typeface="+mn-lt"/>
                <a:ea typeface="+mn-ea"/>
                <a:cs typeface="+mn-cs"/>
              </a:rPr>
              <a:t>malignancie</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Excess </a:t>
            </a:r>
            <a:r>
              <a:rPr lang="en-US" sz="1200" b="0" i="0" kern="1200" dirty="0" err="1" smtClean="0">
                <a:solidFill>
                  <a:schemeClr val="tx1"/>
                </a:solidFill>
                <a:latin typeface="+mn-lt"/>
                <a:ea typeface="+mn-ea"/>
                <a:cs typeface="+mn-cs"/>
              </a:rPr>
              <a:t>procoagulants</a:t>
            </a:r>
            <a:r>
              <a:rPr lang="en-US" sz="1200" b="0" i="0" kern="1200" dirty="0" smtClean="0">
                <a:solidFill>
                  <a:schemeClr val="tx1"/>
                </a:solidFill>
                <a:latin typeface="+mn-lt"/>
                <a:ea typeface="+mn-ea"/>
                <a:cs typeface="+mn-cs"/>
              </a:rPr>
              <a:t>..fibrin formation ..</a:t>
            </a:r>
            <a:r>
              <a:rPr lang="en-US" sz="1200" b="0" i="0" kern="1200" dirty="0" err="1" smtClean="0">
                <a:solidFill>
                  <a:schemeClr val="tx1"/>
                </a:solidFill>
                <a:latin typeface="+mn-lt"/>
                <a:ea typeface="+mn-ea"/>
                <a:cs typeface="+mn-cs"/>
              </a:rPr>
              <a:t>fibrinolysis</a:t>
            </a:r>
            <a:r>
              <a:rPr lang="en-US" sz="1200" b="0" i="0" kern="1200" dirty="0" smtClean="0">
                <a:solidFill>
                  <a:schemeClr val="tx1"/>
                </a:solidFill>
                <a:latin typeface="+mn-lt"/>
                <a:ea typeface="+mn-ea"/>
                <a:cs typeface="+mn-cs"/>
              </a:rPr>
              <a:t>..consumption …end organ damage..</a:t>
            </a:r>
            <a:r>
              <a:rPr lang="en-US" sz="1200" b="0" i="0" kern="1200" dirty="0" err="1" smtClean="0">
                <a:solidFill>
                  <a:schemeClr val="tx1"/>
                </a:solidFill>
                <a:latin typeface="+mn-lt"/>
                <a:ea typeface="+mn-ea"/>
                <a:cs typeface="+mn-cs"/>
              </a:rPr>
              <a:t>hemolysis</a:t>
            </a:r>
            <a:endParaRPr lang="en-US" dirty="0"/>
          </a:p>
        </p:txBody>
      </p:sp>
      <p:sp>
        <p:nvSpPr>
          <p:cNvPr id="4" name="Slide Number Placeholder 3"/>
          <p:cNvSpPr>
            <a:spLocks noGrp="1"/>
          </p:cNvSpPr>
          <p:nvPr>
            <p:ph type="sldNum" sz="quarter" idx="10"/>
          </p:nvPr>
        </p:nvSpPr>
        <p:spPr/>
        <p:txBody>
          <a:bodyPr/>
          <a:lstStyle/>
          <a:p>
            <a:fld id="{7D749E18-9EF7-4DCC-B270-67AE6A68D710}" type="slidenum">
              <a:rPr lang="ar-JO" altLang="en-US" smtClean="0"/>
              <a:pPr/>
              <a:t>72</a:t>
            </a:fld>
            <a:endParaRPr lang="ar-JO"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overwhelmed </a:t>
            </a:r>
            <a:r>
              <a:rPr lang="en-US" sz="1200" b="0" i="0" kern="1200" dirty="0" err="1" smtClean="0">
                <a:solidFill>
                  <a:schemeClr val="tx1"/>
                </a:solidFill>
                <a:latin typeface="+mn-lt"/>
                <a:ea typeface="+mn-ea"/>
                <a:cs typeface="+mn-cs"/>
              </a:rPr>
              <a:t>hemostatic</a:t>
            </a:r>
            <a:r>
              <a:rPr lang="en-US" sz="1200" b="0" i="0" kern="1200" dirty="0" smtClean="0">
                <a:solidFill>
                  <a:schemeClr val="tx1"/>
                </a:solidFill>
                <a:latin typeface="+mn-lt"/>
                <a:ea typeface="+mn-ea"/>
                <a:cs typeface="+mn-cs"/>
              </a:rPr>
              <a:t> system that is unable to compensate for the ongoing consumption of clotting factors and platelets</a:t>
            </a:r>
            <a:endParaRPr lang="en-US" dirty="0"/>
          </a:p>
        </p:txBody>
      </p:sp>
      <p:sp>
        <p:nvSpPr>
          <p:cNvPr id="4" name="Slide Number Placeholder 3"/>
          <p:cNvSpPr>
            <a:spLocks noGrp="1"/>
          </p:cNvSpPr>
          <p:nvPr>
            <p:ph type="sldNum" sz="quarter" idx="10"/>
          </p:nvPr>
        </p:nvSpPr>
        <p:spPr/>
        <p:txBody>
          <a:bodyPr/>
          <a:lstStyle/>
          <a:p>
            <a:fld id="{7D749E18-9EF7-4DCC-B270-67AE6A68D710}" type="slidenum">
              <a:rPr lang="ar-JO" altLang="en-US" smtClean="0"/>
              <a:pPr/>
              <a:t>75</a:t>
            </a:fld>
            <a:endParaRPr lang="ar-JO"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labs but to stop </a:t>
            </a:r>
            <a:r>
              <a:rPr lang="en-US" dirty="0" err="1" smtClean="0"/>
              <a:t>bleedingReplacement</a:t>
            </a:r>
            <a:r>
              <a:rPr lang="en-US" dirty="0" smtClean="0"/>
              <a:t> not to </a:t>
            </a:r>
            <a:r>
              <a:rPr lang="en-US" dirty="0" err="1" smtClean="0"/>
              <a:t>normalise</a:t>
            </a:r>
            <a:endParaRPr lang="en-US" dirty="0" smtClean="0"/>
          </a:p>
          <a:p>
            <a:r>
              <a:rPr lang="en-US" dirty="0" err="1" smtClean="0"/>
              <a:t>Cryop</a:t>
            </a:r>
            <a:r>
              <a:rPr lang="en-US" dirty="0" smtClean="0"/>
              <a:t> have</a:t>
            </a:r>
            <a:r>
              <a:rPr lang="en-US" baseline="0" dirty="0" smtClean="0"/>
              <a:t> higher factor 8 and 13  given q6 hr</a:t>
            </a:r>
          </a:p>
          <a:p>
            <a:r>
              <a:rPr lang="en-US" sz="1200" b="0" i="0" kern="1200" dirty="0" smtClean="0">
                <a:solidFill>
                  <a:schemeClr val="tx1"/>
                </a:solidFill>
                <a:latin typeface="+mn-lt"/>
                <a:ea typeface="+mn-ea"/>
                <a:cs typeface="+mn-cs"/>
              </a:rPr>
              <a:t> allows for finely tuned titration and can be quickly turned off should bleeding occur. </a:t>
            </a:r>
            <a:endParaRPr lang="en-US" dirty="0"/>
          </a:p>
        </p:txBody>
      </p:sp>
      <p:sp>
        <p:nvSpPr>
          <p:cNvPr id="4" name="Slide Number Placeholder 3"/>
          <p:cNvSpPr>
            <a:spLocks noGrp="1"/>
          </p:cNvSpPr>
          <p:nvPr>
            <p:ph type="sldNum" sz="quarter" idx="10"/>
          </p:nvPr>
        </p:nvSpPr>
        <p:spPr/>
        <p:txBody>
          <a:bodyPr/>
          <a:lstStyle/>
          <a:p>
            <a:fld id="{7D749E18-9EF7-4DCC-B270-67AE6A68D710}" type="slidenum">
              <a:rPr lang="ar-JO" altLang="en-US" smtClean="0"/>
              <a:pPr/>
              <a:t>77</a:t>
            </a:fld>
            <a:endParaRPr lang="ar-JO"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83AF3B-1B0D-4EB8-8470-3A6B19282F51}" type="slidenum">
              <a:rPr lang="ar-JO" altLang="en-US" smtClean="0"/>
              <a:pPr/>
              <a:t>‹#›</a:t>
            </a:fld>
            <a:endParaRPr lang="en-CA"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5E4A98CE-F026-488F-A518-34D77245B9BB}" type="slidenum">
              <a:rPr lang="ar-JO" altLang="en-US" smtClean="0"/>
              <a:pPr/>
              <a:t>‹#›</a:t>
            </a:fld>
            <a:endParaRPr lang="en-CA"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6B738C62-0328-4E12-9208-5783A4B8E48C}" type="slidenum">
              <a:rPr lang="ar-JO" altLang="en-US" smtClean="0"/>
              <a:pPr/>
              <a:t>‹#›</a:t>
            </a:fld>
            <a:endParaRPr lang="en-CA"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DCAD45DA-5F1C-415F-9C9F-8B5F102C47EC}" type="slidenum">
              <a:rPr lang="ar-JO" altLang="en-US" smtClean="0"/>
              <a:pPr/>
              <a:t>‹#›</a:t>
            </a:fld>
            <a:endParaRPr lang="en-CA" alt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fld id="{934C7EE8-F495-4456-A8D2-F8E038D15052}" type="slidenum">
              <a:rPr lang="ar-JO" altLang="en-US" smtClean="0"/>
              <a:pPr/>
              <a:t>‹#›</a:t>
            </a:fld>
            <a:endParaRPr lang="en-CA"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066407D3-9AA9-49A0-B230-28ED3744B6D1}" type="slidenum">
              <a:rPr lang="ar-JO" altLang="en-US" smtClean="0"/>
              <a:pPr/>
              <a:t>‹#›</a:t>
            </a:fld>
            <a:endParaRPr lang="en-CA" alt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fld id="{FC99F176-8B2C-4308-9B16-6D8D82DF4CF5}" type="slidenum">
              <a:rPr lang="ar-JO" altLang="en-US" smtClean="0"/>
              <a:pPr/>
              <a:t>‹#›</a:t>
            </a:fld>
            <a:endParaRPr lang="en-CA"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fld id="{5E328222-F2A0-4F70-9F1D-13D5A1BDFFA4}" type="slidenum">
              <a:rPr lang="ar-JO" altLang="en-US" smtClean="0"/>
              <a:pPr/>
              <a:t>‹#›</a:t>
            </a:fld>
            <a:endParaRPr lang="en-CA" alt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fld id="{15C09B40-B1E1-4D56-9C1C-D703623DC160}" type="slidenum">
              <a:rPr lang="ar-JO" altLang="en-US" smtClean="0"/>
              <a:pPr/>
              <a:t>‹#›</a:t>
            </a:fld>
            <a:endParaRPr lang="en-CA"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fld id="{62951829-5F21-429C-BD53-6A9569D6FFB8}" type="slidenum">
              <a:rPr lang="ar-JO" altLang="en-US" smtClean="0"/>
              <a:pPr/>
              <a:t>‹#›</a:t>
            </a:fld>
            <a:endParaRPr lang="en-CA"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60B5EE1-416D-48C4-ADE3-64B6A4784656}" type="slidenum">
              <a:rPr lang="ar-JO" altLang="en-US" smtClean="0"/>
              <a:pPr/>
              <a:t>‹#›</a:t>
            </a:fld>
            <a:endParaRPr lang="en-CA"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D7BE6E9-90E5-4376-8FFF-A8DB8024FEED}" type="slidenum">
              <a:rPr lang="ar-JO" altLang="en-US" smtClean="0"/>
              <a:pPr/>
              <a:t>‹#›</a:t>
            </a:fld>
            <a:endParaRPr lang="en-CA" alt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9C02D83F-6D74-4001-9E15-DF33F99C2C11}"/>
              </a:ext>
            </a:extLst>
          </p:cNvPr>
          <p:cNvSpPr>
            <a:spLocks noGrp="1" noChangeArrowheads="1"/>
          </p:cNvSpPr>
          <p:nvPr>
            <p:ph type="ctrTitle"/>
          </p:nvPr>
        </p:nvSpPr>
        <p:spPr/>
        <p:txBody>
          <a:bodyPr>
            <a:normAutofit fontScale="90000"/>
          </a:bodyPr>
          <a:lstStyle/>
          <a:p>
            <a:pPr algn="ctr" rtl="0" eaLnBrk="1" hangingPunct="1">
              <a:defRPr/>
            </a:pPr>
            <a:r>
              <a:rPr lang="en-US" sz="6500" dirty="0" smtClean="0"/>
              <a:t>Bleeding Disorders I,II</a:t>
            </a:r>
            <a:endParaRPr lang="en-US" sz="6500" dirty="0"/>
          </a:p>
        </p:txBody>
      </p:sp>
      <p:sp>
        <p:nvSpPr>
          <p:cNvPr id="2051" name="Rectangle 3">
            <a:extLst>
              <a:ext uri="{FF2B5EF4-FFF2-40B4-BE49-F238E27FC236}">
                <a16:creationId xmlns:a16="http://schemas.microsoft.com/office/drawing/2014/main" xmlns="" id="{FC3CBF9F-3582-4733-89ED-F46881A6A4D1}"/>
              </a:ext>
            </a:extLst>
          </p:cNvPr>
          <p:cNvSpPr>
            <a:spLocks noGrp="1" noChangeArrowheads="1"/>
          </p:cNvSpPr>
          <p:nvPr>
            <p:ph type="subTitle" idx="1"/>
          </p:nvPr>
        </p:nvSpPr>
        <p:spPr/>
        <p:txBody>
          <a:bodyPr/>
          <a:lstStyle/>
          <a:p>
            <a:pPr algn="l" rtl="0" eaLnBrk="1" hangingPunct="1">
              <a:defRPr/>
            </a:pPr>
            <a:r>
              <a:rPr lang="en-US" sz="4000" dirty="0" err="1" smtClean="0"/>
              <a:t>Dr.Randa</a:t>
            </a:r>
            <a:r>
              <a:rPr lang="en-US" sz="4000" dirty="0" smtClean="0"/>
              <a:t> S. </a:t>
            </a:r>
            <a:r>
              <a:rPr lang="en-US" sz="4000" dirty="0" err="1" smtClean="0"/>
              <a:t>Alqaisi</a:t>
            </a:r>
            <a:endParaRPr lang="en-US" sz="4000" dirty="0"/>
          </a:p>
        </p:txBody>
      </p:sp>
      <p:sp>
        <p:nvSpPr>
          <p:cNvPr id="3076" name="Slide Number Placeholder 3">
            <a:extLst>
              <a:ext uri="{FF2B5EF4-FFF2-40B4-BE49-F238E27FC236}">
                <a16:creationId xmlns:a16="http://schemas.microsoft.com/office/drawing/2014/main" xmlns="" id="{8E4F74D0-ECC9-4B30-BA1E-1A01E9458CB2}"/>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3A543DE-DBD1-4198-A9AB-539D1C05CBD5}" type="slidenum">
              <a:rPr lang="ar-JO" altLang="en-US"/>
              <a:pPr eaLnBrk="1" hangingPunct="1"/>
              <a:t>1</a:t>
            </a:fld>
            <a:endParaRPr lang="en-CA"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xmlns="" id="{922EA84B-4059-4EC5-80DD-FCC49E60894E}"/>
              </a:ext>
            </a:extLst>
          </p:cNvPr>
          <p:cNvSpPr>
            <a:spLocks noGrp="1" noChangeArrowheads="1"/>
          </p:cNvSpPr>
          <p:nvPr>
            <p:ph idx="1"/>
          </p:nvPr>
        </p:nvSpPr>
        <p:spPr/>
        <p:txBody>
          <a:bodyPr/>
          <a:lstStyle/>
          <a:p>
            <a:pPr algn="l" rtl="0" eaLnBrk="1" hangingPunct="1"/>
            <a:r>
              <a:rPr lang="en-US" altLang="en-US"/>
              <a:t>Individuals with a clotting factor deficiency such as factor VIII or factor IX deficiency have symptoms of </a:t>
            </a:r>
            <a:r>
              <a:rPr lang="en-US" altLang="en-US" b="1" i="1"/>
              <a:t>deep bleeding</a:t>
            </a:r>
            <a:r>
              <a:rPr lang="en-US" altLang="en-US"/>
              <a:t> into muscles and joints with much more extensive ecchymoses and hematoma formation. </a:t>
            </a:r>
          </a:p>
        </p:txBody>
      </p:sp>
      <p:sp>
        <p:nvSpPr>
          <p:cNvPr id="12292" name="Slide Number Placeholder 3">
            <a:extLst>
              <a:ext uri="{FF2B5EF4-FFF2-40B4-BE49-F238E27FC236}">
                <a16:creationId xmlns:a16="http://schemas.microsoft.com/office/drawing/2014/main" xmlns="" id="{9D65C518-3A0E-4564-AAC7-265706F2AB9B}"/>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A33091E-B6E5-46BB-A234-D0F08988F944}" type="slidenum">
              <a:rPr lang="ar-JO" altLang="en-US"/>
              <a:pPr eaLnBrk="1" hangingPunct="1"/>
              <a:t>10</a:t>
            </a:fld>
            <a:endParaRPr lang="en-CA" altLang="en-US"/>
          </a:p>
        </p:txBody>
      </p:sp>
      <p:sp>
        <p:nvSpPr>
          <p:cNvPr id="13314" name="Rectangle 2">
            <a:extLst>
              <a:ext uri="{FF2B5EF4-FFF2-40B4-BE49-F238E27FC236}">
                <a16:creationId xmlns:a16="http://schemas.microsoft.com/office/drawing/2014/main" xmlns="" id="{AFDA5096-C748-49ED-8032-A65A341FD0C7}"/>
              </a:ext>
            </a:extLst>
          </p:cNvPr>
          <p:cNvSpPr>
            <a:spLocks noGrp="1" noChangeArrowheads="1"/>
          </p:cNvSpPr>
          <p:nvPr>
            <p:ph type="title"/>
          </p:nvPr>
        </p:nvSpPr>
        <p:spPr/>
        <p:txBody>
          <a:bodyPr/>
          <a:lstStyle/>
          <a:p>
            <a:pPr eaLnBrk="1" hangingPunct="1">
              <a:defRPr/>
            </a:pPr>
            <a:r>
              <a:rPr lang="en-US"/>
              <a:t>Approach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xmlns="" id="{09037B34-5A29-4C35-B5D2-AC45FB7EF4A7}"/>
              </a:ext>
            </a:extLst>
          </p:cNvPr>
          <p:cNvSpPr>
            <a:spLocks noGrp="1" noChangeArrowheads="1"/>
          </p:cNvSpPr>
          <p:nvPr>
            <p:ph idx="1"/>
          </p:nvPr>
        </p:nvSpPr>
        <p:spPr>
          <a:xfrm>
            <a:off x="457200" y="1371600"/>
            <a:ext cx="8229600" cy="5181600"/>
          </a:xfrm>
        </p:spPr>
        <p:txBody>
          <a:bodyPr/>
          <a:lstStyle/>
          <a:p>
            <a:pPr algn="l" rtl="0" eaLnBrk="1" hangingPunct="1"/>
            <a:r>
              <a:rPr lang="en-US" altLang="en-US"/>
              <a:t>Patients with defects in platelets or with blood vessel wall disease usually have </a:t>
            </a:r>
            <a:r>
              <a:rPr lang="en-US" altLang="en-US" b="1" i="1"/>
              <a:t>mucous membrane</a:t>
            </a:r>
            <a:r>
              <a:rPr lang="en-US" altLang="en-US"/>
              <a:t> bleeding (epistaxis , menorrhagia, hematuria , gastrointestinal bleeding);</a:t>
            </a:r>
          </a:p>
          <a:p>
            <a:pPr algn="l" rtl="0" eaLnBrk="1" hangingPunct="1"/>
            <a:r>
              <a:rPr lang="en-US" altLang="en-US"/>
              <a:t> petechiae  on the skin and mucous membranes; and rarely  small ecchymotic lesions .</a:t>
            </a:r>
          </a:p>
        </p:txBody>
      </p:sp>
      <p:sp>
        <p:nvSpPr>
          <p:cNvPr id="13316" name="Slide Number Placeholder 3">
            <a:extLst>
              <a:ext uri="{FF2B5EF4-FFF2-40B4-BE49-F238E27FC236}">
                <a16:creationId xmlns:a16="http://schemas.microsoft.com/office/drawing/2014/main" xmlns="" id="{71780EF0-9865-434D-9D40-C9866C517EBE}"/>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2D68D60-CA9C-4DB1-948E-8D56B5AE66F9}" type="slidenum">
              <a:rPr lang="ar-JO" altLang="en-US"/>
              <a:pPr eaLnBrk="1" hangingPunct="1"/>
              <a:t>11</a:t>
            </a:fld>
            <a:endParaRPr lang="en-CA" altLang="en-US"/>
          </a:p>
        </p:txBody>
      </p:sp>
      <p:sp>
        <p:nvSpPr>
          <p:cNvPr id="14338" name="Rectangle 2">
            <a:extLst>
              <a:ext uri="{FF2B5EF4-FFF2-40B4-BE49-F238E27FC236}">
                <a16:creationId xmlns:a16="http://schemas.microsoft.com/office/drawing/2014/main" xmlns="" id="{343B42AD-3436-4E37-AD22-1F70FE6F835D}"/>
              </a:ext>
            </a:extLst>
          </p:cNvPr>
          <p:cNvSpPr>
            <a:spLocks noGrp="1" noChangeArrowheads="1"/>
          </p:cNvSpPr>
          <p:nvPr>
            <p:ph type="title"/>
          </p:nvPr>
        </p:nvSpPr>
        <p:spPr/>
        <p:txBody>
          <a:bodyPr/>
          <a:lstStyle/>
          <a:p>
            <a:pPr eaLnBrk="1" hangingPunct="1">
              <a:defRPr/>
            </a:pPr>
            <a:r>
              <a:rPr lang="en-US"/>
              <a:t>Approach</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AD45DA-5F1C-415F-9C9F-8B5F102C47EC}" type="slidenum">
              <a:rPr lang="ar-JO" altLang="en-US" smtClean="0"/>
              <a:pPr/>
              <a:t>12</a:t>
            </a:fld>
            <a:endParaRPr lang="en-CA" altLang="en-US"/>
          </a:p>
        </p:txBody>
      </p:sp>
      <p:sp>
        <p:nvSpPr>
          <p:cNvPr id="4" name="Title 3"/>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2735432" y="270113"/>
            <a:ext cx="4655968" cy="613068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xmlns="" id="{7950D9FB-A77E-41E5-AF3E-71C25DEDA260}"/>
              </a:ext>
            </a:extLst>
          </p:cNvPr>
          <p:cNvSpPr>
            <a:spLocks noGrp="1" noChangeArrowheads="1"/>
          </p:cNvSpPr>
          <p:nvPr>
            <p:ph idx="1"/>
          </p:nvPr>
        </p:nvSpPr>
        <p:spPr/>
        <p:txBody>
          <a:bodyPr/>
          <a:lstStyle/>
          <a:p>
            <a:pPr algn="l" rtl="0" eaLnBrk="1" hangingPunct="1">
              <a:buFontTx/>
              <a:buNone/>
            </a:pPr>
            <a:r>
              <a:rPr lang="en-US" altLang="en-US"/>
              <a:t>   </a:t>
            </a:r>
            <a:r>
              <a:rPr lang="en-US" altLang="en-US" b="1" i="1"/>
              <a:t>Try to  differentiate </a:t>
            </a:r>
            <a:r>
              <a:rPr lang="en-US" altLang="en-US"/>
              <a:t>the</a:t>
            </a:r>
          </a:p>
          <a:p>
            <a:pPr algn="l" rtl="0" eaLnBrk="1" hangingPunct="1"/>
            <a:r>
              <a:rPr lang="en-US" altLang="en-US"/>
              <a:t> Hemostatic disorder:  Thrombocytopenia / abnormal platelet function / coagulation factor / VWF ,  OR  vasculitis   .. from</a:t>
            </a:r>
          </a:p>
          <a:p>
            <a:pPr algn="l" rtl="0" eaLnBrk="1" hangingPunct="1"/>
            <a:r>
              <a:rPr lang="en-US" altLang="en-US"/>
              <a:t>Abused child  </a:t>
            </a:r>
            <a:r>
              <a:rPr lang="en-US" altLang="en-US">
                <a:latin typeface="Arial" panose="020B0604020202020204" pitchFamily="34" charset="0"/>
              </a:rPr>
              <a:t>…</a:t>
            </a:r>
            <a:r>
              <a:rPr lang="en-US" altLang="en-US"/>
              <a:t>  from</a:t>
            </a:r>
          </a:p>
          <a:p>
            <a:pPr algn="l" rtl="0" eaLnBrk="1" hangingPunct="1"/>
            <a:r>
              <a:rPr lang="en-US" altLang="en-US"/>
              <a:t>Bruising as result of normal child</a:t>
            </a:r>
            <a:r>
              <a:rPr lang="en-US" altLang="en-US">
                <a:latin typeface="Arial" panose="020B0604020202020204" pitchFamily="34" charset="0"/>
              </a:rPr>
              <a:t>’</a:t>
            </a:r>
            <a:r>
              <a:rPr lang="en-US" altLang="en-US"/>
              <a:t>s activity!</a:t>
            </a:r>
          </a:p>
        </p:txBody>
      </p:sp>
      <p:sp>
        <p:nvSpPr>
          <p:cNvPr id="14340" name="Slide Number Placeholder 3">
            <a:extLst>
              <a:ext uri="{FF2B5EF4-FFF2-40B4-BE49-F238E27FC236}">
                <a16:creationId xmlns:a16="http://schemas.microsoft.com/office/drawing/2014/main" xmlns="" id="{4ECB9CC0-1979-4638-8C39-BC978758A156}"/>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8D1E9BF-FBA5-44F5-B1BD-43020AA4F915}" type="slidenum">
              <a:rPr lang="ar-JO" altLang="en-US"/>
              <a:pPr eaLnBrk="1" hangingPunct="1"/>
              <a:t>13</a:t>
            </a:fld>
            <a:endParaRPr lang="en-CA" altLang="en-US"/>
          </a:p>
        </p:txBody>
      </p:sp>
      <p:sp>
        <p:nvSpPr>
          <p:cNvPr id="52226" name="Rectangle 2">
            <a:extLst>
              <a:ext uri="{FF2B5EF4-FFF2-40B4-BE49-F238E27FC236}">
                <a16:creationId xmlns:a16="http://schemas.microsoft.com/office/drawing/2014/main" xmlns="" id="{C90B93DB-6C02-4ABA-B2A2-AA2C7AAAF9C0}"/>
              </a:ext>
            </a:extLst>
          </p:cNvPr>
          <p:cNvSpPr>
            <a:spLocks noGrp="1" noChangeArrowheads="1"/>
          </p:cNvSpPr>
          <p:nvPr>
            <p:ph type="title"/>
          </p:nvPr>
        </p:nvSpPr>
        <p:spPr/>
        <p:txBody>
          <a:bodyPr>
            <a:normAutofit/>
          </a:bodyPr>
          <a:lstStyle/>
          <a:p>
            <a:pPr eaLnBrk="1" hangingPunct="1">
              <a:defRPr/>
            </a:pPr>
            <a:r>
              <a:rPr lang="en-US" sz="4800" b="1"/>
              <a:t>Approach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xmlns="" id="{CE35322F-D625-4DC4-912A-89AE48868FAD}"/>
              </a:ext>
            </a:extLst>
          </p:cNvPr>
          <p:cNvSpPr>
            <a:spLocks noGrp="1" noChangeArrowheads="1"/>
          </p:cNvSpPr>
          <p:nvPr>
            <p:ph idx="1"/>
          </p:nvPr>
        </p:nvSpPr>
        <p:spPr/>
        <p:txBody>
          <a:bodyPr/>
          <a:lstStyle/>
          <a:p>
            <a:pPr marL="0" indent="0" algn="l" rtl="0" eaLnBrk="1" hangingPunct="1">
              <a:buFontTx/>
              <a:buNone/>
              <a:defRPr/>
            </a:pPr>
            <a:r>
              <a:rPr lang="en-US" dirty="0"/>
              <a:t> also;</a:t>
            </a:r>
          </a:p>
          <a:p>
            <a:pPr algn="l" rtl="0" eaLnBrk="1" hangingPunct="1">
              <a:defRPr/>
            </a:pPr>
            <a:r>
              <a:rPr lang="en-US" dirty="0"/>
              <a:t>Check general condition</a:t>
            </a:r>
            <a:r>
              <a:rPr lang="en-US" dirty="0">
                <a:latin typeface="Arial" charset="0"/>
              </a:rPr>
              <a:t>…</a:t>
            </a:r>
            <a:r>
              <a:rPr lang="en-US" dirty="0"/>
              <a:t>sepsis /DIC</a:t>
            </a:r>
          </a:p>
          <a:p>
            <a:pPr algn="l" rtl="0" eaLnBrk="1" hangingPunct="1">
              <a:defRPr/>
            </a:pPr>
            <a:r>
              <a:rPr lang="en-US" dirty="0"/>
              <a:t>Abdomen, organomegally, masses </a:t>
            </a:r>
          </a:p>
        </p:txBody>
      </p:sp>
      <p:sp>
        <p:nvSpPr>
          <p:cNvPr id="15364" name="Slide Number Placeholder 3">
            <a:extLst>
              <a:ext uri="{FF2B5EF4-FFF2-40B4-BE49-F238E27FC236}">
                <a16:creationId xmlns:a16="http://schemas.microsoft.com/office/drawing/2014/main" xmlns="" id="{AE09F85D-B09D-47F3-BA81-5FAC7C2538D3}"/>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E3ABEEA-2932-451E-A31B-9F17E86C1E19}" type="slidenum">
              <a:rPr lang="ar-JO" altLang="en-US"/>
              <a:pPr eaLnBrk="1" hangingPunct="1"/>
              <a:t>14</a:t>
            </a:fld>
            <a:endParaRPr lang="en-CA" altLang="en-US"/>
          </a:p>
        </p:txBody>
      </p:sp>
      <p:sp>
        <p:nvSpPr>
          <p:cNvPr id="15362" name="Rectangle 2">
            <a:extLst>
              <a:ext uri="{FF2B5EF4-FFF2-40B4-BE49-F238E27FC236}">
                <a16:creationId xmlns:a16="http://schemas.microsoft.com/office/drawing/2014/main" xmlns="" id="{E846225A-80E2-4BA2-964E-A6640A380A11}"/>
              </a:ext>
            </a:extLst>
          </p:cNvPr>
          <p:cNvSpPr>
            <a:spLocks noGrp="1" noChangeArrowheads="1"/>
          </p:cNvSpPr>
          <p:nvPr>
            <p:ph type="title"/>
          </p:nvPr>
        </p:nvSpPr>
        <p:spPr/>
        <p:txBody>
          <a:bodyPr/>
          <a:lstStyle/>
          <a:p>
            <a:pPr eaLnBrk="1" hangingPunct="1">
              <a:defRPr/>
            </a:pPr>
            <a:r>
              <a:rPr lang="en-US"/>
              <a:t>Approach</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a:extLst>
              <a:ext uri="{FF2B5EF4-FFF2-40B4-BE49-F238E27FC236}">
                <a16:creationId xmlns:a16="http://schemas.microsoft.com/office/drawing/2014/main" xmlns="" id="{A5DF1301-A33F-4B44-9604-0C06599B9FA7}"/>
              </a:ext>
            </a:extLst>
          </p:cNvPr>
          <p:cNvSpPr>
            <a:spLocks noGrp="1" noChangeArrowheads="1"/>
          </p:cNvSpPr>
          <p:nvPr>
            <p:ph idx="1"/>
          </p:nvPr>
        </p:nvSpPr>
        <p:spPr>
          <a:xfrm>
            <a:off x="457200" y="1600200"/>
            <a:ext cx="8229600" cy="5257800"/>
          </a:xfrm>
        </p:spPr>
        <p:txBody>
          <a:bodyPr/>
          <a:lstStyle/>
          <a:p>
            <a:pPr algn="l" rtl="0" eaLnBrk="1" hangingPunct="1"/>
            <a:r>
              <a:rPr lang="en-US" altLang="en-US" b="1"/>
              <a:t>CBC ,</a:t>
            </a:r>
          </a:p>
          <a:p>
            <a:pPr algn="l" rtl="0" eaLnBrk="1" hangingPunct="1"/>
            <a:r>
              <a:rPr lang="en-US" altLang="en-US" b="1"/>
              <a:t>platelet count,</a:t>
            </a:r>
          </a:p>
          <a:p>
            <a:pPr algn="l" rtl="0" eaLnBrk="1" hangingPunct="1"/>
            <a:r>
              <a:rPr lang="en-US" altLang="en-US" b="1"/>
              <a:t> bleeding time,</a:t>
            </a:r>
          </a:p>
          <a:p>
            <a:pPr algn="l" rtl="0" eaLnBrk="1" hangingPunct="1"/>
            <a:r>
              <a:rPr lang="en-US" altLang="en-US" b="1"/>
              <a:t> PTT, PT and INR</a:t>
            </a:r>
            <a:r>
              <a:rPr lang="en-US" altLang="en-US"/>
              <a:t>  </a:t>
            </a:r>
          </a:p>
          <a:p>
            <a:pPr algn="l" rtl="0" eaLnBrk="1" hangingPunct="1"/>
            <a:r>
              <a:rPr lang="en-US" altLang="en-US"/>
              <a:t> If the results are normal, a thrombin time and VWF testing should be considered.</a:t>
            </a:r>
          </a:p>
        </p:txBody>
      </p:sp>
      <p:sp>
        <p:nvSpPr>
          <p:cNvPr id="16388" name="Slide Number Placeholder 3">
            <a:extLst>
              <a:ext uri="{FF2B5EF4-FFF2-40B4-BE49-F238E27FC236}">
                <a16:creationId xmlns:a16="http://schemas.microsoft.com/office/drawing/2014/main" xmlns="" id="{A1F10258-FFD8-4535-8674-7946B67CC575}"/>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D21CA10-BC36-422A-B71E-01BD982F8298}" type="slidenum">
              <a:rPr lang="ar-JO" altLang="en-US"/>
              <a:pPr eaLnBrk="1" hangingPunct="1"/>
              <a:t>15</a:t>
            </a:fld>
            <a:endParaRPr lang="en-CA" altLang="en-US"/>
          </a:p>
        </p:txBody>
      </p:sp>
      <p:sp>
        <p:nvSpPr>
          <p:cNvPr id="16386" name="Rectangle 2">
            <a:extLst>
              <a:ext uri="{FF2B5EF4-FFF2-40B4-BE49-F238E27FC236}">
                <a16:creationId xmlns:a16="http://schemas.microsoft.com/office/drawing/2014/main" xmlns="" id="{076217F7-63B3-4771-B6F1-2E7F79BFBB62}"/>
              </a:ext>
            </a:extLst>
          </p:cNvPr>
          <p:cNvSpPr>
            <a:spLocks noGrp="1" noChangeArrowheads="1"/>
          </p:cNvSpPr>
          <p:nvPr>
            <p:ph type="title"/>
          </p:nvPr>
        </p:nvSpPr>
        <p:spPr/>
        <p:txBody>
          <a:bodyPr/>
          <a:lstStyle/>
          <a:p>
            <a:pPr eaLnBrk="1" hangingPunct="1">
              <a:defRPr/>
            </a:pPr>
            <a:r>
              <a:rPr lang="en-US" b="1"/>
              <a:t>LAB  work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xmlns="" id="{CC7C1ACD-A8ED-4373-9256-5845EBCCD730}"/>
              </a:ext>
            </a:extLst>
          </p:cNvPr>
          <p:cNvSpPr>
            <a:spLocks noGrp="1" noChangeArrowheads="1"/>
          </p:cNvSpPr>
          <p:nvPr>
            <p:ph idx="1"/>
          </p:nvPr>
        </p:nvSpPr>
        <p:spPr>
          <a:xfrm>
            <a:off x="457200" y="1600200"/>
            <a:ext cx="8229600" cy="4648200"/>
          </a:xfrm>
        </p:spPr>
        <p:txBody>
          <a:bodyPr/>
          <a:lstStyle/>
          <a:p>
            <a:pPr algn="l" rtl="0" eaLnBrk="1" hangingPunct="1"/>
            <a:r>
              <a:rPr lang="en-US" altLang="en-US" b="1"/>
              <a:t>BLEEDING TIME</a:t>
            </a:r>
            <a:r>
              <a:rPr lang="en-US" altLang="en-US"/>
              <a:t>  (</a:t>
            </a:r>
            <a:r>
              <a:rPr lang="en-US" altLang="en-US" b="1"/>
              <a:t>BT</a:t>
            </a:r>
            <a:r>
              <a:rPr lang="en-US" altLang="en-US"/>
              <a:t> ) assesses the function of platelets and their interaction with the blood vessel wall</a:t>
            </a:r>
          </a:p>
          <a:p>
            <a:pPr algn="l" rtl="0" eaLnBrk="1" hangingPunct="1"/>
            <a:r>
              <a:rPr lang="en-US" altLang="en-US" b="1"/>
              <a:t>Activated partial thromboplastin</a:t>
            </a:r>
            <a:r>
              <a:rPr lang="en-US" altLang="en-US"/>
              <a:t> time </a:t>
            </a:r>
            <a:r>
              <a:rPr lang="en-US" altLang="en-US" b="1"/>
              <a:t>PTT</a:t>
            </a:r>
            <a:r>
              <a:rPr lang="en-US" altLang="en-US"/>
              <a:t> , measures the initiation of clotting from factor XII to the final steps. It doesn</a:t>
            </a:r>
            <a:r>
              <a:rPr lang="en-US" altLang="en-US">
                <a:latin typeface="Arial" panose="020B0604020202020204" pitchFamily="34" charset="0"/>
              </a:rPr>
              <a:t>’</a:t>
            </a:r>
            <a:r>
              <a:rPr lang="en-US" altLang="en-US"/>
              <a:t>t measure factor VII or XIII.</a:t>
            </a:r>
          </a:p>
          <a:p>
            <a:pPr algn="l" rtl="0" eaLnBrk="1" hangingPunct="1"/>
            <a:r>
              <a:rPr lang="en-US" altLang="en-US"/>
              <a:t>NL 30-33 sec</a:t>
            </a:r>
          </a:p>
        </p:txBody>
      </p:sp>
      <p:sp>
        <p:nvSpPr>
          <p:cNvPr id="17412" name="Slide Number Placeholder 3">
            <a:extLst>
              <a:ext uri="{FF2B5EF4-FFF2-40B4-BE49-F238E27FC236}">
                <a16:creationId xmlns:a16="http://schemas.microsoft.com/office/drawing/2014/main" xmlns="" id="{FA953A5E-F885-4A1B-88F5-C70016710ABD}"/>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3F9FB51-C1E1-4F6A-AB4B-DE0FBA784EE8}" type="slidenum">
              <a:rPr lang="ar-JO" altLang="en-US"/>
              <a:pPr eaLnBrk="1" hangingPunct="1"/>
              <a:t>16</a:t>
            </a:fld>
            <a:endParaRPr lang="en-CA" altLang="en-US"/>
          </a:p>
        </p:txBody>
      </p:sp>
      <p:sp>
        <p:nvSpPr>
          <p:cNvPr id="18434" name="Rectangle 2">
            <a:extLst>
              <a:ext uri="{FF2B5EF4-FFF2-40B4-BE49-F238E27FC236}">
                <a16:creationId xmlns:a16="http://schemas.microsoft.com/office/drawing/2014/main" xmlns="" id="{E97ED57A-1478-4D8F-93E5-DBEA19D9D010}"/>
              </a:ext>
            </a:extLst>
          </p:cNvPr>
          <p:cNvSpPr>
            <a:spLocks noGrp="1" noChangeArrowheads="1"/>
          </p:cNvSpPr>
          <p:nvPr>
            <p:ph type="title"/>
          </p:nvPr>
        </p:nvSpPr>
        <p:spPr/>
        <p:txBody>
          <a:bodyPr/>
          <a:lstStyle/>
          <a:p>
            <a:pPr eaLnBrk="1" hangingPunct="1">
              <a:defRPr/>
            </a:pPr>
            <a:r>
              <a:rPr lang="en-US" b="1"/>
              <a:t>LAB  work</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xmlns="" id="{A85DDB34-59C6-4988-A65C-CD29F4B98259}"/>
              </a:ext>
            </a:extLst>
          </p:cNvPr>
          <p:cNvSpPr>
            <a:spLocks noGrp="1" noChangeArrowheads="1"/>
          </p:cNvSpPr>
          <p:nvPr>
            <p:ph idx="1"/>
          </p:nvPr>
        </p:nvSpPr>
        <p:spPr>
          <a:xfrm>
            <a:off x="457200" y="1600200"/>
            <a:ext cx="8229600" cy="5257800"/>
          </a:xfrm>
        </p:spPr>
        <p:txBody>
          <a:bodyPr/>
          <a:lstStyle/>
          <a:p>
            <a:pPr algn="l" rtl="0" eaLnBrk="1" hangingPunct="1">
              <a:lnSpc>
                <a:spcPct val="90000"/>
              </a:lnSpc>
            </a:pPr>
            <a:r>
              <a:rPr lang="en-US" altLang="en-US" b="1" dirty="0"/>
              <a:t>PROTHROMBIN TIME (PT)</a:t>
            </a:r>
            <a:r>
              <a:rPr lang="en-US" altLang="en-US" dirty="0"/>
              <a:t> measures the extrinsic clotting system and  (VII, X,IX,II).</a:t>
            </a:r>
          </a:p>
          <a:p>
            <a:pPr algn="l" rtl="0" eaLnBrk="1" hangingPunct="1">
              <a:lnSpc>
                <a:spcPct val="90000"/>
              </a:lnSpc>
            </a:pPr>
            <a:r>
              <a:rPr lang="en-US" altLang="en-US" dirty="0"/>
              <a:t>It is not prolonged with deficiencies of factors </a:t>
            </a:r>
            <a:r>
              <a:rPr lang="en-US" altLang="en-US" dirty="0" smtClean="0"/>
              <a:t>VIII, </a:t>
            </a:r>
            <a:r>
              <a:rPr lang="en-US" altLang="en-US" dirty="0"/>
              <a:t>IX, XI, or XII.</a:t>
            </a:r>
          </a:p>
          <a:p>
            <a:pPr algn="l" rtl="0" eaLnBrk="1" hangingPunct="1">
              <a:lnSpc>
                <a:spcPct val="90000"/>
              </a:lnSpc>
            </a:pPr>
            <a:r>
              <a:rPr lang="en-US" altLang="en-US" dirty="0"/>
              <a:t> The PT has been standardized using the International Normalized Ratio (INR) so that values can be compared from one laboratory to another</a:t>
            </a:r>
          </a:p>
          <a:p>
            <a:pPr algn="l" rtl="0" eaLnBrk="1" hangingPunct="1">
              <a:lnSpc>
                <a:spcPct val="90000"/>
              </a:lnSpc>
            </a:pPr>
            <a:r>
              <a:rPr lang="en-US" altLang="en-US" dirty="0" err="1"/>
              <a:t>Nl</a:t>
            </a:r>
            <a:r>
              <a:rPr lang="en-US" altLang="en-US" dirty="0"/>
              <a:t> 10-13 </a:t>
            </a:r>
            <a:r>
              <a:rPr lang="en-US" altLang="en-US" dirty="0" smtClean="0"/>
              <a:t>sec</a:t>
            </a:r>
          </a:p>
          <a:p>
            <a:pPr algn="l" rtl="0" eaLnBrk="1" hangingPunct="1">
              <a:lnSpc>
                <a:spcPct val="90000"/>
              </a:lnSpc>
            </a:pPr>
            <a:r>
              <a:rPr lang="en-US" altLang="en-US" dirty="0" smtClean="0"/>
              <a:t>So we need PT and PTT(less sensitive ) to </a:t>
            </a:r>
            <a:r>
              <a:rPr lang="en-US" altLang="en-US" dirty="0" err="1" smtClean="0"/>
              <a:t>asess</a:t>
            </a:r>
            <a:r>
              <a:rPr lang="en-US" altLang="en-US" dirty="0" smtClean="0"/>
              <a:t> the common pathway</a:t>
            </a:r>
            <a:endParaRPr lang="en-US" altLang="en-US" dirty="0"/>
          </a:p>
        </p:txBody>
      </p:sp>
      <p:sp>
        <p:nvSpPr>
          <p:cNvPr id="18436" name="Slide Number Placeholder 3">
            <a:extLst>
              <a:ext uri="{FF2B5EF4-FFF2-40B4-BE49-F238E27FC236}">
                <a16:creationId xmlns:a16="http://schemas.microsoft.com/office/drawing/2014/main" xmlns="" id="{4283A26A-1FB9-4250-B33E-4F133BE7B23B}"/>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B5068C3-500E-4967-BD24-00427099E8C9}" type="slidenum">
              <a:rPr lang="ar-JO" altLang="en-US"/>
              <a:pPr eaLnBrk="1" hangingPunct="1"/>
              <a:t>17</a:t>
            </a:fld>
            <a:endParaRPr lang="en-CA" altLang="en-US"/>
          </a:p>
        </p:txBody>
      </p:sp>
      <p:sp>
        <p:nvSpPr>
          <p:cNvPr id="19458" name="Rectangle 2">
            <a:extLst>
              <a:ext uri="{FF2B5EF4-FFF2-40B4-BE49-F238E27FC236}">
                <a16:creationId xmlns:a16="http://schemas.microsoft.com/office/drawing/2014/main" xmlns="" id="{B0337DE1-4B71-4DCA-858B-FB11725AECE9}"/>
              </a:ext>
            </a:extLst>
          </p:cNvPr>
          <p:cNvSpPr>
            <a:spLocks noGrp="1" noChangeArrowheads="1"/>
          </p:cNvSpPr>
          <p:nvPr>
            <p:ph type="title"/>
          </p:nvPr>
        </p:nvSpPr>
        <p:spPr/>
        <p:txBody>
          <a:bodyPr/>
          <a:lstStyle/>
          <a:p>
            <a:pPr eaLnBrk="1" hangingPunct="1">
              <a:defRPr/>
            </a:pPr>
            <a:r>
              <a:rPr lang="en-US" b="1"/>
              <a:t>LAB  work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xmlns="" id="{25F0DFBE-3367-4A76-9D3F-05F6E94C8AB5}"/>
              </a:ext>
            </a:extLst>
          </p:cNvPr>
          <p:cNvSpPr>
            <a:spLocks noGrp="1" noChangeArrowheads="1"/>
          </p:cNvSpPr>
          <p:nvPr>
            <p:ph idx="1"/>
          </p:nvPr>
        </p:nvSpPr>
        <p:spPr/>
        <p:txBody>
          <a:bodyPr/>
          <a:lstStyle/>
          <a:p>
            <a:pPr algn="l" rtl="0" eaLnBrk="1" hangingPunct="1">
              <a:lnSpc>
                <a:spcPct val="80000"/>
              </a:lnSpc>
            </a:pPr>
            <a:r>
              <a:rPr lang="en-US" altLang="en-US" sz="2800" b="1"/>
              <a:t>Thrombin Time</a:t>
            </a:r>
            <a:r>
              <a:rPr lang="en-US" altLang="en-US" sz="2800"/>
              <a:t> measures the final step of the clotting cascade in which fibrinogen is converted to fibrin. </a:t>
            </a:r>
          </a:p>
          <a:p>
            <a:pPr algn="l" rtl="0" eaLnBrk="1" hangingPunct="1">
              <a:lnSpc>
                <a:spcPct val="80000"/>
              </a:lnSpc>
            </a:pPr>
            <a:r>
              <a:rPr lang="en-US" altLang="en-US" sz="2800"/>
              <a:t>The normal thrombin time varies between laboratories (between 11</a:t>
            </a:r>
            <a:r>
              <a:rPr lang="en-US" altLang="en-US" sz="2800">
                <a:latin typeface="Arial" panose="020B0604020202020204" pitchFamily="34" charset="0"/>
              </a:rPr>
              <a:t>–</a:t>
            </a:r>
            <a:r>
              <a:rPr lang="en-US" altLang="en-US" sz="2800"/>
              <a:t>15 sec</a:t>
            </a:r>
            <a:r>
              <a:rPr lang="ar-JO" altLang="en-US" sz="2800"/>
              <a:t>(</a:t>
            </a:r>
            <a:r>
              <a:rPr lang="en-CA" altLang="en-US" sz="2800"/>
              <a:t>.</a:t>
            </a:r>
            <a:endParaRPr lang="ar-JO" altLang="en-US" sz="2800"/>
          </a:p>
          <a:p>
            <a:pPr algn="l" rtl="0" eaLnBrk="1" hangingPunct="1">
              <a:lnSpc>
                <a:spcPct val="80000"/>
              </a:lnSpc>
            </a:pPr>
            <a:r>
              <a:rPr lang="en-CA" altLang="en-US" sz="2800"/>
              <a:t> </a:t>
            </a:r>
            <a:r>
              <a:rPr lang="en-US" altLang="en-US" sz="2800"/>
              <a:t>Prolongation of the thrombin time occurs with reduced fibrinogen levels (</a:t>
            </a:r>
            <a:r>
              <a:rPr lang="en-US" altLang="en-US" sz="2800" b="1"/>
              <a:t>hypofibrinogenemia ), with (dysfibrinogenemia), </a:t>
            </a:r>
            <a:r>
              <a:rPr lang="en-US" altLang="en-US" sz="2800"/>
              <a:t>or by substances </a:t>
            </a:r>
            <a:r>
              <a:rPr lang="en-US" altLang="en-US" sz="2800" i="1" u="sng"/>
              <a:t>that interfere with fibrin polymerization, like heparin</a:t>
            </a:r>
            <a:r>
              <a:rPr lang="en-US" altLang="en-US" sz="2800" u="sng"/>
              <a:t>.</a:t>
            </a:r>
            <a:endParaRPr lang="ar-JO" altLang="en-US" sz="2800" u="sng"/>
          </a:p>
          <a:p>
            <a:pPr algn="l" rtl="0" eaLnBrk="1" hangingPunct="1">
              <a:lnSpc>
                <a:spcPct val="80000"/>
              </a:lnSpc>
              <a:buFontTx/>
              <a:buNone/>
            </a:pPr>
            <a:r>
              <a:rPr lang="en-CA" altLang="en-US" sz="2800" u="sng"/>
              <a:t> </a:t>
            </a:r>
          </a:p>
        </p:txBody>
      </p:sp>
      <p:sp>
        <p:nvSpPr>
          <p:cNvPr id="19460" name="Slide Number Placeholder 3">
            <a:extLst>
              <a:ext uri="{FF2B5EF4-FFF2-40B4-BE49-F238E27FC236}">
                <a16:creationId xmlns:a16="http://schemas.microsoft.com/office/drawing/2014/main" xmlns="" id="{FE1D17E8-58DF-4380-BEB4-11131F173CF1}"/>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7EB337E-746C-4A7E-8E72-64B361CB2A4D}" type="slidenum">
              <a:rPr lang="ar-JO" altLang="en-US"/>
              <a:pPr eaLnBrk="1" hangingPunct="1"/>
              <a:t>18</a:t>
            </a:fld>
            <a:endParaRPr lang="en-CA" altLang="en-US"/>
          </a:p>
        </p:txBody>
      </p:sp>
      <p:sp>
        <p:nvSpPr>
          <p:cNvPr id="20482" name="Rectangle 2">
            <a:extLst>
              <a:ext uri="{FF2B5EF4-FFF2-40B4-BE49-F238E27FC236}">
                <a16:creationId xmlns:a16="http://schemas.microsoft.com/office/drawing/2014/main" xmlns="" id="{820576F8-5F67-40B8-9DD9-93AABC5F435F}"/>
              </a:ext>
            </a:extLst>
          </p:cNvPr>
          <p:cNvSpPr>
            <a:spLocks noGrp="1" noChangeArrowheads="1"/>
          </p:cNvSpPr>
          <p:nvPr>
            <p:ph type="title"/>
          </p:nvPr>
        </p:nvSpPr>
        <p:spPr/>
        <p:txBody>
          <a:bodyPr/>
          <a:lstStyle/>
          <a:p>
            <a:pPr eaLnBrk="1" hangingPunct="1">
              <a:defRPr/>
            </a:pPr>
            <a:r>
              <a:rPr lang="en-US" b="1"/>
              <a:t>LAB  work</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xmlns="" id="{CFE297C4-C4B0-4574-B129-4ADB9CBE49C3}"/>
              </a:ext>
            </a:extLst>
          </p:cNvPr>
          <p:cNvSpPr>
            <a:spLocks noGrp="1" noChangeArrowheads="1"/>
          </p:cNvSpPr>
          <p:nvPr>
            <p:ph idx="1"/>
          </p:nvPr>
        </p:nvSpPr>
        <p:spPr/>
        <p:txBody>
          <a:bodyPr/>
          <a:lstStyle/>
          <a:p>
            <a:pPr algn="l" rtl="0" eaLnBrk="1" hangingPunct="1"/>
            <a:r>
              <a:rPr lang="en-US" altLang="en-US"/>
              <a:t>If heparin contamination is a potential cause for a long thrombin time, a </a:t>
            </a:r>
            <a:r>
              <a:rPr lang="en-US" altLang="en-US" i="1" u="sng"/>
              <a:t>reptilase time </a:t>
            </a:r>
            <a:r>
              <a:rPr lang="en-US" altLang="en-US"/>
              <a:t>is usually ordered </a:t>
            </a:r>
          </a:p>
          <a:p>
            <a:pPr algn="l" rtl="0" eaLnBrk="1" hangingPunct="1"/>
            <a:r>
              <a:rPr lang="en-US" altLang="en-US"/>
              <a:t>Therefore, if the thrombin time is prolonged but the reptilase time is normal, the prolonged thrombin time is due to heparin </a:t>
            </a:r>
          </a:p>
        </p:txBody>
      </p:sp>
      <p:sp>
        <p:nvSpPr>
          <p:cNvPr id="20484" name="Slide Number Placeholder 3">
            <a:extLst>
              <a:ext uri="{FF2B5EF4-FFF2-40B4-BE49-F238E27FC236}">
                <a16:creationId xmlns:a16="http://schemas.microsoft.com/office/drawing/2014/main" xmlns="" id="{2A641F83-A07C-4283-86A6-821F71D01D84}"/>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82D1A42-930B-4CCA-91AB-65B4111F2CE6}" type="slidenum">
              <a:rPr lang="ar-JO" altLang="en-US"/>
              <a:pPr eaLnBrk="1" hangingPunct="1"/>
              <a:t>19</a:t>
            </a:fld>
            <a:endParaRPr lang="en-CA" altLang="en-US"/>
          </a:p>
        </p:txBody>
      </p:sp>
      <p:sp>
        <p:nvSpPr>
          <p:cNvPr id="21506" name="Rectangle 2">
            <a:extLst>
              <a:ext uri="{FF2B5EF4-FFF2-40B4-BE49-F238E27FC236}">
                <a16:creationId xmlns:a16="http://schemas.microsoft.com/office/drawing/2014/main" xmlns="" id="{8DAD3750-65A0-48F4-A393-56D553AA1551}"/>
              </a:ext>
            </a:extLst>
          </p:cNvPr>
          <p:cNvSpPr>
            <a:spLocks noGrp="1" noChangeArrowheads="1"/>
          </p:cNvSpPr>
          <p:nvPr>
            <p:ph type="title"/>
          </p:nvPr>
        </p:nvSpPr>
        <p:spPr/>
        <p:txBody>
          <a:bodyPr/>
          <a:lstStyle/>
          <a:p>
            <a:pPr eaLnBrk="1" hangingPunct="1">
              <a:defRPr/>
            </a:pPr>
            <a:r>
              <a:rPr lang="en-US" b="1"/>
              <a:t>LAB  work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xmlns="" id="{7BBA44B2-297B-4B5F-B277-C92969E09EAA}"/>
              </a:ext>
            </a:extLst>
          </p:cNvPr>
          <p:cNvSpPr>
            <a:spLocks noGrp="1" noChangeArrowheads="1"/>
          </p:cNvSpPr>
          <p:nvPr>
            <p:ph idx="1"/>
          </p:nvPr>
        </p:nvSpPr>
        <p:spPr/>
        <p:txBody>
          <a:bodyPr/>
          <a:lstStyle/>
          <a:p>
            <a:pPr algn="l" rtl="0" eaLnBrk="1" hangingPunct="1">
              <a:lnSpc>
                <a:spcPct val="90000"/>
              </a:lnSpc>
            </a:pPr>
            <a:r>
              <a:rPr lang="en-US" altLang="en-US" sz="2800" dirty="0"/>
              <a:t>Hemostasis is the process that maintains vascular </a:t>
            </a:r>
            <a:r>
              <a:rPr lang="en-US" altLang="en-US" sz="2800" dirty="0" smtClean="0"/>
              <a:t>integrity through </a:t>
            </a:r>
            <a:r>
              <a:rPr lang="en-US" altLang="en-US" sz="2800" dirty="0" err="1" smtClean="0"/>
              <a:t>abalance</a:t>
            </a:r>
            <a:r>
              <a:rPr lang="en-US" altLang="en-US" sz="2800" dirty="0" smtClean="0"/>
              <a:t> of appropriate clotting initiation and </a:t>
            </a:r>
            <a:r>
              <a:rPr lang="en-US" altLang="en-US" sz="2800" dirty="0" err="1" smtClean="0"/>
              <a:t>fibrinolysis</a:t>
            </a:r>
            <a:r>
              <a:rPr lang="en-US" altLang="en-US" sz="2800" dirty="0" smtClean="0"/>
              <a:t>. </a:t>
            </a:r>
            <a:endParaRPr lang="en-US" altLang="en-US" sz="2800" dirty="0"/>
          </a:p>
          <a:p>
            <a:pPr algn="l" rtl="0" eaLnBrk="1" hangingPunct="1">
              <a:lnSpc>
                <a:spcPct val="90000"/>
              </a:lnSpc>
            </a:pPr>
            <a:r>
              <a:rPr lang="en-US" altLang="en-US" sz="2800" dirty="0"/>
              <a:t>If clotting is impaired, hemorrhage occurs. </a:t>
            </a:r>
            <a:endParaRPr lang="ar-JO" altLang="en-US" sz="2800" dirty="0"/>
          </a:p>
          <a:p>
            <a:pPr algn="l" rtl="0" eaLnBrk="1" hangingPunct="1">
              <a:lnSpc>
                <a:spcPct val="90000"/>
              </a:lnSpc>
            </a:pPr>
            <a:r>
              <a:rPr lang="en-US" altLang="en-US" sz="2800" dirty="0"/>
              <a:t>If clotting is excessive, thrombosis occurs </a:t>
            </a:r>
            <a:endParaRPr lang="ar-JO" altLang="en-US" sz="2800" dirty="0"/>
          </a:p>
          <a:p>
            <a:pPr algn="l" rtl="0" eaLnBrk="1" hangingPunct="1">
              <a:lnSpc>
                <a:spcPct val="90000"/>
              </a:lnSpc>
            </a:pPr>
            <a:r>
              <a:rPr lang="en-US" altLang="en-US" sz="2800" dirty="0"/>
              <a:t>The hemostatic response needs to be </a:t>
            </a:r>
            <a:r>
              <a:rPr lang="en-US" altLang="en-US" sz="2800" u="sng" dirty="0"/>
              <a:t>rapid and regulated</a:t>
            </a:r>
            <a:r>
              <a:rPr lang="en-US" altLang="en-US" sz="2800" dirty="0"/>
              <a:t> so trivial trauma should not trigger a systemic reaction but must initiate a rapid, </a:t>
            </a:r>
            <a:r>
              <a:rPr lang="en-US" altLang="en-US" sz="2800" u="sng" dirty="0"/>
              <a:t>localized response</a:t>
            </a:r>
            <a:r>
              <a:rPr lang="en-US" altLang="en-US" sz="2800" dirty="0"/>
              <a:t>. </a:t>
            </a:r>
          </a:p>
        </p:txBody>
      </p:sp>
      <p:sp>
        <p:nvSpPr>
          <p:cNvPr id="4100" name="Slide Number Placeholder 3">
            <a:extLst>
              <a:ext uri="{FF2B5EF4-FFF2-40B4-BE49-F238E27FC236}">
                <a16:creationId xmlns:a16="http://schemas.microsoft.com/office/drawing/2014/main" xmlns="" id="{2D5BD122-4B0B-4572-92B9-EF8A2C78D702}"/>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5162996-AB6C-481D-9AE0-684C864C0802}" type="slidenum">
              <a:rPr lang="ar-JO" altLang="en-US"/>
              <a:pPr eaLnBrk="1" hangingPunct="1"/>
              <a:t>2</a:t>
            </a:fld>
            <a:endParaRPr lang="en-CA" altLang="en-US"/>
          </a:p>
        </p:txBody>
      </p:sp>
      <p:sp>
        <p:nvSpPr>
          <p:cNvPr id="3074" name="Rectangle 2">
            <a:extLst>
              <a:ext uri="{FF2B5EF4-FFF2-40B4-BE49-F238E27FC236}">
                <a16:creationId xmlns:a16="http://schemas.microsoft.com/office/drawing/2014/main" xmlns="" id="{4169B6F4-1DF1-467A-9D58-2F312953F896}"/>
              </a:ext>
            </a:extLst>
          </p:cNvPr>
          <p:cNvSpPr>
            <a:spLocks noGrp="1" noChangeArrowheads="1"/>
          </p:cNvSpPr>
          <p:nvPr>
            <p:ph type="title"/>
          </p:nvPr>
        </p:nvSpPr>
        <p:spPr/>
        <p:txBody>
          <a:bodyPr/>
          <a:lstStyle/>
          <a:p>
            <a:pPr rtl="0" eaLnBrk="1" hangingPunct="1">
              <a:defRPr/>
            </a:pPr>
            <a:r>
              <a:rPr lang="en-US" b="1"/>
              <a:t>Hemostasis</a:t>
            </a:r>
            <a:r>
              <a:rPr lang="en-US"/>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xmlns="" id="{DF30EE08-2AC2-4B6B-9118-9E83AE9EE573}"/>
              </a:ext>
            </a:extLst>
          </p:cNvPr>
          <p:cNvSpPr>
            <a:spLocks noGrp="1" noChangeArrowheads="1"/>
          </p:cNvSpPr>
          <p:nvPr>
            <p:ph idx="1"/>
          </p:nvPr>
        </p:nvSpPr>
        <p:spPr>
          <a:xfrm>
            <a:off x="457200" y="1524000"/>
            <a:ext cx="8229600" cy="4953000"/>
          </a:xfrm>
        </p:spPr>
        <p:txBody>
          <a:bodyPr/>
          <a:lstStyle/>
          <a:p>
            <a:pPr algn="l" rtl="0" eaLnBrk="1" hangingPunct="1"/>
            <a:r>
              <a:rPr lang="en-US" altLang="en-US"/>
              <a:t>If there is an unexplained prolongation of the PT, PTT, or thrombin time, a mixing study is usually performed. Normal plasma is added to the patient's plasma, and the PTT or PT is repeated. </a:t>
            </a:r>
          </a:p>
          <a:p>
            <a:pPr algn="l" rtl="0" eaLnBrk="1" hangingPunct="1"/>
            <a:r>
              <a:rPr lang="en-US" altLang="en-US"/>
              <a:t>Correction of the PT or PTT by 1:1 mixing with normal plasma suggests the deficiencies of a clotting factor </a:t>
            </a:r>
          </a:p>
        </p:txBody>
      </p:sp>
      <p:sp>
        <p:nvSpPr>
          <p:cNvPr id="21508" name="Slide Number Placeholder 3">
            <a:extLst>
              <a:ext uri="{FF2B5EF4-FFF2-40B4-BE49-F238E27FC236}">
                <a16:creationId xmlns:a16="http://schemas.microsoft.com/office/drawing/2014/main" xmlns="" id="{2B49FE4A-3ED9-408D-A8B8-EFE41F19EC1C}"/>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CFF0473-C1CC-413D-846F-8122C4D0B2AD}" type="slidenum">
              <a:rPr lang="ar-JO" altLang="en-US"/>
              <a:pPr eaLnBrk="1" hangingPunct="1"/>
              <a:t>20</a:t>
            </a:fld>
            <a:endParaRPr lang="en-CA" altLang="en-US"/>
          </a:p>
        </p:txBody>
      </p:sp>
      <p:sp>
        <p:nvSpPr>
          <p:cNvPr id="22530" name="Rectangle 2">
            <a:extLst>
              <a:ext uri="{FF2B5EF4-FFF2-40B4-BE49-F238E27FC236}">
                <a16:creationId xmlns:a16="http://schemas.microsoft.com/office/drawing/2014/main" xmlns="" id="{0DBB48B5-CB1A-4ADE-9BF0-8404B274F366}"/>
              </a:ext>
            </a:extLst>
          </p:cNvPr>
          <p:cNvSpPr>
            <a:spLocks noGrp="1" noChangeArrowheads="1"/>
          </p:cNvSpPr>
          <p:nvPr>
            <p:ph type="title"/>
          </p:nvPr>
        </p:nvSpPr>
        <p:spPr>
          <a:xfrm>
            <a:off x="381000" y="381000"/>
            <a:ext cx="8229600" cy="1143000"/>
          </a:xfrm>
        </p:spPr>
        <p:txBody>
          <a:bodyPr>
            <a:normAutofit fontScale="90000"/>
          </a:bodyPr>
          <a:lstStyle/>
          <a:p>
            <a:pPr eaLnBrk="1" hangingPunct="1">
              <a:defRPr/>
            </a:pPr>
            <a:r>
              <a:rPr lang="en-US" sz="4000" b="1" dirty="0"/>
              <a:t>MIXING </a:t>
            </a:r>
            <a:r>
              <a:rPr lang="en-US" sz="4000" b="1" dirty="0" smtClean="0"/>
              <a:t>STUDIE</a:t>
            </a:r>
            <a:r>
              <a:rPr lang="en-US" sz="4000" dirty="0" smtClean="0"/>
              <a:t>S</a:t>
            </a:r>
            <a:r>
              <a:rPr lang="ar-SA" sz="4000" dirty="0"/>
              <a:t/>
            </a:r>
            <a:br>
              <a:rPr lang="ar-SA" sz="4000" dirty="0"/>
            </a:br>
            <a:endParaRPr lang="en-CA"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AD45DA-5F1C-415F-9C9F-8B5F102C47EC}" type="slidenum">
              <a:rPr lang="ar-JO" altLang="en-US" smtClean="0"/>
              <a:pPr/>
              <a:t>21</a:t>
            </a:fld>
            <a:endParaRPr lang="en-CA" altLang="en-US"/>
          </a:p>
        </p:txBody>
      </p:sp>
      <p:sp>
        <p:nvSpPr>
          <p:cNvPr id="2" name="Title 1"/>
          <p:cNvSpPr>
            <a:spLocks noGrp="1"/>
          </p:cNvSpPr>
          <p:nvPr>
            <p:ph type="title"/>
          </p:nvPr>
        </p:nvSpPr>
        <p:spPr>
          <a:xfrm>
            <a:off x="381000" y="-228600"/>
            <a:ext cx="8243887" cy="811212"/>
          </a:xfrm>
        </p:spPr>
        <p:txBody>
          <a:bodyPr/>
          <a:lstStyle/>
          <a:p>
            <a:pPr algn="l"/>
            <a:endParaRPr lang="ar-JO" sz="3200" dirty="0"/>
          </a:p>
        </p:txBody>
      </p:sp>
      <p:pic>
        <p:nvPicPr>
          <p:cNvPr id="6" name="Content Placeholder 5"/>
          <p:cNvPicPr>
            <a:picLocks noGrp="1" noChangeAspect="1"/>
          </p:cNvPicPr>
          <p:nvPr>
            <p:ph idx="1"/>
          </p:nvPr>
        </p:nvPicPr>
        <p:blipFill>
          <a:blip r:embed="rId3" cstate="print"/>
          <a:stretch>
            <a:fillRect/>
          </a:stretch>
        </p:blipFill>
        <p:spPr>
          <a:xfrm>
            <a:off x="685800" y="838200"/>
            <a:ext cx="7994567" cy="5168900"/>
          </a:xfrm>
          <a:prstGeom prst="rect">
            <a:avLst/>
          </a:prstGeom>
        </p:spPr>
      </p:pic>
    </p:spTree>
    <p:extLst>
      <p:ext uri="{BB962C8B-B14F-4D97-AF65-F5344CB8AC3E}">
        <p14:creationId xmlns="" xmlns:p14="http://schemas.microsoft.com/office/powerpoint/2010/main" val="2097058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newborn with bleeding from the umbilical stump</a:t>
            </a:r>
          </a:p>
          <a:p>
            <a:r>
              <a:rPr lang="en-US" dirty="0" smtClean="0"/>
              <a:t>A male infant who is starting to walk and presents with a painful swollen joint after a fall </a:t>
            </a:r>
          </a:p>
          <a:p>
            <a:r>
              <a:rPr lang="en-US" dirty="0" smtClean="0"/>
              <a:t>An otherwise healthy child who presents with </a:t>
            </a:r>
            <a:r>
              <a:rPr lang="en-US" dirty="0" err="1" smtClean="0"/>
              <a:t>petechiae</a:t>
            </a:r>
            <a:r>
              <a:rPr lang="en-US" dirty="0" smtClean="0"/>
              <a:t> and/or </a:t>
            </a:r>
            <a:r>
              <a:rPr lang="en-US" dirty="0" err="1" smtClean="0"/>
              <a:t>mucocutaneous</a:t>
            </a:r>
            <a:r>
              <a:rPr lang="en-US" dirty="0" smtClean="0"/>
              <a:t> </a:t>
            </a:r>
            <a:r>
              <a:rPr lang="en-US" dirty="0" err="1" smtClean="0"/>
              <a:t>purpura</a:t>
            </a:r>
            <a:r>
              <a:rPr lang="en-US" dirty="0" smtClean="0"/>
              <a:t> in the wake of a viral infection</a:t>
            </a:r>
          </a:p>
          <a:p>
            <a:r>
              <a:rPr lang="en-US" dirty="0" smtClean="0"/>
              <a:t>An adolescent girl who presents with excessive menstrual bleeding, recurrent nosebleeds, and pallor</a:t>
            </a:r>
          </a:p>
          <a:p>
            <a:endParaRPr lang="en-US" dirty="0" smtClean="0"/>
          </a:p>
          <a:p>
            <a:endParaRPr lang="en-US" dirty="0"/>
          </a:p>
        </p:txBody>
      </p:sp>
      <p:sp>
        <p:nvSpPr>
          <p:cNvPr id="3" name="Slide Number Placeholder 2"/>
          <p:cNvSpPr>
            <a:spLocks noGrp="1"/>
          </p:cNvSpPr>
          <p:nvPr>
            <p:ph type="sldNum" sz="quarter" idx="12"/>
          </p:nvPr>
        </p:nvSpPr>
        <p:spPr/>
        <p:txBody>
          <a:bodyPr/>
          <a:lstStyle/>
          <a:p>
            <a:fld id="{DCAD45DA-5F1C-415F-9C9F-8B5F102C47EC}" type="slidenum">
              <a:rPr lang="ar-JO" altLang="en-US" smtClean="0"/>
              <a:pPr/>
              <a:t>22</a:t>
            </a:fld>
            <a:endParaRPr lang="en-CA" altLang="en-US"/>
          </a:p>
        </p:txBody>
      </p:sp>
      <p:sp>
        <p:nvSpPr>
          <p:cNvPr id="4" name="Title 3"/>
          <p:cNvSpPr>
            <a:spLocks noGrp="1"/>
          </p:cNvSpPr>
          <p:nvPr>
            <p:ph type="title"/>
          </p:nvPr>
        </p:nvSpPr>
        <p:spPr/>
        <p:txBody>
          <a:bodyPr/>
          <a:lstStyle/>
          <a:p>
            <a:r>
              <a:rPr lang="en-US" dirty="0" smtClean="0"/>
              <a:t>Clinical </a:t>
            </a:r>
            <a:r>
              <a:rPr lang="en-US" dirty="0" err="1" smtClean="0"/>
              <a:t>scenaios</a:t>
            </a:r>
            <a:r>
              <a:rPr lang="en-US" dirty="0" smtClean="0"/>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a:extLst>
              <a:ext uri="{FF2B5EF4-FFF2-40B4-BE49-F238E27FC236}">
                <a16:creationId xmlns:a16="http://schemas.microsoft.com/office/drawing/2014/main" xmlns="" id="{49C70D93-8AAC-4751-872E-AD2E4642DE63}"/>
              </a:ext>
            </a:extLst>
          </p:cNvPr>
          <p:cNvSpPr>
            <a:spLocks noGrp="1"/>
          </p:cNvSpPr>
          <p:nvPr>
            <p:ph idx="1"/>
          </p:nvPr>
        </p:nvSpPr>
        <p:spPr>
          <a:xfrm>
            <a:off x="457200" y="228600"/>
            <a:ext cx="8229600" cy="5778691"/>
          </a:xfrm>
        </p:spPr>
        <p:txBody>
          <a:bodyPr/>
          <a:lstStyle/>
          <a:p>
            <a:pPr marL="0" indent="0" algn="l">
              <a:buFontTx/>
              <a:buNone/>
            </a:pPr>
            <a:r>
              <a:rPr lang="en-US" altLang="en-US" sz="4000" b="1" i="1" dirty="0"/>
              <a:t>PLATELET </a:t>
            </a:r>
            <a:r>
              <a:rPr lang="en-US" altLang="en-US" sz="4000" b="1" i="1" dirty="0" smtClean="0"/>
              <a:t>DISORDERS</a:t>
            </a:r>
          </a:p>
          <a:p>
            <a:pPr marL="0" indent="0" algn="l">
              <a:buFontTx/>
              <a:buNone/>
            </a:pPr>
            <a:endParaRPr lang="en-CA" altLang="en-US" sz="4000" dirty="0"/>
          </a:p>
        </p:txBody>
      </p:sp>
      <p:sp>
        <p:nvSpPr>
          <p:cNvPr id="22531" name="Slide Number Placeholder 2">
            <a:extLst>
              <a:ext uri="{FF2B5EF4-FFF2-40B4-BE49-F238E27FC236}">
                <a16:creationId xmlns:a16="http://schemas.microsoft.com/office/drawing/2014/main" xmlns="" id="{0013095F-36E1-4976-8AA3-4BD0CC6EA96A}"/>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F4AE6A8-C18F-4706-AC17-156355C1BFA1}" type="slidenum">
              <a:rPr lang="ar-JO" altLang="en-US"/>
              <a:pPr eaLnBrk="1" hangingPunct="1"/>
              <a:t>23</a:t>
            </a:fld>
            <a:endParaRPr lang="en-CA" altLang="en-US"/>
          </a:p>
        </p:txBody>
      </p:sp>
      <p:pic>
        <p:nvPicPr>
          <p:cNvPr id="4" name="Picture 3"/>
          <p:cNvPicPr>
            <a:picLocks noChangeAspect="1"/>
          </p:cNvPicPr>
          <p:nvPr/>
        </p:nvPicPr>
        <p:blipFill>
          <a:blip r:embed="rId2" cstate="print"/>
          <a:stretch>
            <a:fillRect/>
          </a:stretch>
        </p:blipFill>
        <p:spPr>
          <a:xfrm>
            <a:off x="228600" y="843765"/>
            <a:ext cx="8915400" cy="5620535"/>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xmlns="" id="{D40609C6-40AA-455C-A401-B30D8C35197B}"/>
              </a:ext>
            </a:extLst>
          </p:cNvPr>
          <p:cNvSpPr>
            <a:spLocks noGrp="1" noChangeArrowheads="1"/>
          </p:cNvSpPr>
          <p:nvPr>
            <p:ph idx="1"/>
          </p:nvPr>
        </p:nvSpPr>
        <p:spPr>
          <a:xfrm>
            <a:off x="457200" y="1600200"/>
            <a:ext cx="8229600" cy="5257800"/>
          </a:xfrm>
        </p:spPr>
        <p:txBody>
          <a:bodyPr/>
          <a:lstStyle/>
          <a:p>
            <a:pPr algn="l" rtl="0" eaLnBrk="1" hangingPunct="1"/>
            <a:r>
              <a:rPr lang="en-US" altLang="en-US"/>
              <a:t>Platelets are non-nucleated cellular fragments produced by megakaryocytes.</a:t>
            </a:r>
          </a:p>
          <a:p>
            <a:pPr algn="l" rtl="0" eaLnBrk="1" hangingPunct="1"/>
            <a:r>
              <a:rPr lang="en-US" altLang="en-US"/>
              <a:t>large numbers of platelets are liberated by budding of the megakaryocyte cytoplasm </a:t>
            </a:r>
          </a:p>
          <a:p>
            <a:pPr algn="l" rtl="0" eaLnBrk="1" hangingPunct="1"/>
            <a:r>
              <a:rPr lang="en-US" altLang="en-US"/>
              <a:t> Platelets circulate with a life span of 10 to 14 days. The normal platelet count is 150-450</a:t>
            </a:r>
            <a:r>
              <a:rPr lang="en-CA" altLang="en-US"/>
              <a:t> 10</a:t>
            </a:r>
            <a:r>
              <a:rPr lang="en-CA" altLang="en-US" baseline="30000"/>
              <a:t>9</a:t>
            </a:r>
            <a:r>
              <a:rPr lang="en-CA" altLang="en-US"/>
              <a:t>/L</a:t>
            </a:r>
            <a:r>
              <a:rPr lang="en-US" altLang="en-US"/>
              <a:t>  </a:t>
            </a:r>
          </a:p>
          <a:p>
            <a:pPr algn="l" rtl="0" eaLnBrk="1" hangingPunct="1"/>
            <a:endParaRPr lang="en-US" altLang="en-US"/>
          </a:p>
          <a:p>
            <a:pPr algn="l" rtl="0" eaLnBrk="1" hangingPunct="1"/>
            <a:endParaRPr lang="en-US" altLang="en-US"/>
          </a:p>
        </p:txBody>
      </p:sp>
      <p:sp>
        <p:nvSpPr>
          <p:cNvPr id="23556" name="Slide Number Placeholder 3">
            <a:extLst>
              <a:ext uri="{FF2B5EF4-FFF2-40B4-BE49-F238E27FC236}">
                <a16:creationId xmlns:a16="http://schemas.microsoft.com/office/drawing/2014/main" xmlns="" id="{92A90CD2-23C0-4B57-A26A-21B94DCD9C5A}"/>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7E9659F-938C-4F57-A024-A03BDBAD9B6E}" type="slidenum">
              <a:rPr lang="ar-JO" altLang="en-US"/>
              <a:pPr eaLnBrk="1" hangingPunct="1"/>
              <a:t>24</a:t>
            </a:fld>
            <a:endParaRPr lang="en-CA" altLang="en-US"/>
          </a:p>
        </p:txBody>
      </p:sp>
      <p:sp>
        <p:nvSpPr>
          <p:cNvPr id="23554" name="Rectangle 2">
            <a:extLst>
              <a:ext uri="{FF2B5EF4-FFF2-40B4-BE49-F238E27FC236}">
                <a16:creationId xmlns:a16="http://schemas.microsoft.com/office/drawing/2014/main" xmlns="" id="{F3E0985E-4A40-4791-ADC7-667DFF2351D5}"/>
              </a:ext>
            </a:extLst>
          </p:cNvPr>
          <p:cNvSpPr>
            <a:spLocks noGrp="1" noChangeArrowheads="1"/>
          </p:cNvSpPr>
          <p:nvPr>
            <p:ph type="title"/>
          </p:nvPr>
        </p:nvSpPr>
        <p:spPr/>
        <p:txBody>
          <a:bodyPr>
            <a:normAutofit/>
          </a:bodyPr>
          <a:lstStyle/>
          <a:p>
            <a:pPr rtl="0" eaLnBrk="1" hangingPunct="1">
              <a:defRPr/>
            </a:pPr>
            <a:r>
              <a:rPr lang="en-US" sz="4800" b="1" i="1" dirty="0"/>
              <a:t>PLATELET DISORDERS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xmlns="" id="{743E1E4B-A786-4A70-991A-92604791BFB3}"/>
              </a:ext>
            </a:extLst>
          </p:cNvPr>
          <p:cNvSpPr>
            <a:spLocks noGrp="1" noChangeArrowheads="1"/>
          </p:cNvSpPr>
          <p:nvPr>
            <p:ph idx="1"/>
          </p:nvPr>
        </p:nvSpPr>
        <p:spPr/>
        <p:txBody>
          <a:bodyPr/>
          <a:lstStyle/>
          <a:p>
            <a:pPr algn="l" rtl="0" eaLnBrk="1" hangingPunct="1"/>
            <a:r>
              <a:rPr lang="en-US" altLang="en-US"/>
              <a:t>The platelet surface possesses receptors for adhesive proteins, including von Willebrand factor (VWF) and fibrinogen .</a:t>
            </a:r>
          </a:p>
          <a:p>
            <a:pPr algn="l" rtl="0" eaLnBrk="1" hangingPunct="1"/>
            <a:r>
              <a:rPr lang="en-US" altLang="en-US"/>
              <a:t> After injury to the blood vessel VWF  bind the platelet </a:t>
            </a:r>
            <a:r>
              <a:rPr lang="en-US" altLang="en-US" b="1" i="1"/>
              <a:t>glycoprotein Ib</a:t>
            </a:r>
            <a:r>
              <a:rPr lang="en-US" altLang="en-US"/>
              <a:t> complex (the VWF receptor). This process is called </a:t>
            </a:r>
            <a:r>
              <a:rPr lang="en-US" altLang="en-US" b="1"/>
              <a:t>platelet adhesion</a:t>
            </a:r>
            <a:r>
              <a:rPr lang="en-US" altLang="en-US"/>
              <a:t>. </a:t>
            </a:r>
          </a:p>
        </p:txBody>
      </p:sp>
      <p:sp>
        <p:nvSpPr>
          <p:cNvPr id="24580" name="Slide Number Placeholder 3">
            <a:extLst>
              <a:ext uri="{FF2B5EF4-FFF2-40B4-BE49-F238E27FC236}">
                <a16:creationId xmlns:a16="http://schemas.microsoft.com/office/drawing/2014/main" xmlns="" id="{5AC0872B-3255-42B3-B079-201A06B53E8E}"/>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6C8A7EB-9318-4301-A62B-2710F898612B}" type="slidenum">
              <a:rPr lang="ar-JO" altLang="en-US"/>
              <a:pPr eaLnBrk="1" hangingPunct="1"/>
              <a:t>25</a:t>
            </a:fld>
            <a:endParaRPr lang="en-CA" altLang="en-US"/>
          </a:p>
        </p:txBody>
      </p:sp>
      <p:sp>
        <p:nvSpPr>
          <p:cNvPr id="24578" name="Rectangle 2">
            <a:extLst>
              <a:ext uri="{FF2B5EF4-FFF2-40B4-BE49-F238E27FC236}">
                <a16:creationId xmlns:a16="http://schemas.microsoft.com/office/drawing/2014/main" xmlns="" id="{0520BD6F-8FBA-4AE6-8BB8-8AF149BB1B13}"/>
              </a:ext>
            </a:extLst>
          </p:cNvPr>
          <p:cNvSpPr>
            <a:spLocks noGrp="1" noChangeArrowheads="1"/>
          </p:cNvSpPr>
          <p:nvPr>
            <p:ph type="title"/>
          </p:nvPr>
        </p:nvSpPr>
        <p:spPr/>
        <p:txBody>
          <a:bodyPr/>
          <a:lstStyle/>
          <a:p>
            <a:pPr eaLnBrk="1" hangingPunct="1">
              <a:defRPr/>
            </a:pPr>
            <a:r>
              <a:rPr lang="en-US"/>
              <a:t>Platelet Function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xmlns="" id="{5953C00F-CDA9-4C27-8E34-9C5E9327B618}"/>
              </a:ext>
            </a:extLst>
          </p:cNvPr>
          <p:cNvSpPr>
            <a:spLocks noGrp="1" noChangeArrowheads="1"/>
          </p:cNvSpPr>
          <p:nvPr>
            <p:ph idx="1"/>
          </p:nvPr>
        </p:nvSpPr>
        <p:spPr/>
        <p:txBody>
          <a:bodyPr/>
          <a:lstStyle/>
          <a:p>
            <a:pPr algn="l" rtl="0" eaLnBrk="1" hangingPunct="1"/>
            <a:r>
              <a:rPr lang="en-US" altLang="en-US" dirty="0"/>
              <a:t>Platelets then undergo activation.</a:t>
            </a:r>
          </a:p>
          <a:p>
            <a:pPr algn="l" rtl="0" eaLnBrk="1" hangingPunct="1"/>
            <a:r>
              <a:rPr lang="en-US" altLang="en-US" dirty="0"/>
              <a:t>the activated platelets binds Circulating fibrinogen by</a:t>
            </a:r>
            <a:r>
              <a:rPr lang="en-US" altLang="en-US" b="1" i="1" dirty="0"/>
              <a:t> </a:t>
            </a:r>
            <a:r>
              <a:rPr lang="en-US" altLang="en-US" b="1" i="1" dirty="0" err="1"/>
              <a:t>GPIIb-IIIa</a:t>
            </a:r>
            <a:r>
              <a:rPr lang="en-US" altLang="en-US" b="1" i="1" dirty="0"/>
              <a:t> complex</a:t>
            </a:r>
            <a:r>
              <a:rPr lang="en-US" altLang="en-US" dirty="0"/>
              <a:t>,</a:t>
            </a:r>
          </a:p>
          <a:p>
            <a:pPr algn="l" rtl="0" eaLnBrk="1" hangingPunct="1"/>
            <a:r>
              <a:rPr lang="en-US" altLang="en-US" dirty="0"/>
              <a:t>This links platelets together in a process called </a:t>
            </a:r>
            <a:r>
              <a:rPr lang="en-US" altLang="en-US" b="1" dirty="0"/>
              <a:t>aggregation.</a:t>
            </a:r>
            <a:r>
              <a:rPr lang="en-US" altLang="en-US" dirty="0"/>
              <a:t> </a:t>
            </a:r>
          </a:p>
          <a:p>
            <a:pPr algn="l" rtl="0" eaLnBrk="1" hangingPunct="1"/>
            <a:r>
              <a:rPr lang="en-US" altLang="en-US" dirty="0"/>
              <a:t>This forms a </a:t>
            </a:r>
            <a:r>
              <a:rPr lang="en-US" altLang="en-US" dirty="0" err="1"/>
              <a:t>hemostatic</a:t>
            </a:r>
            <a:r>
              <a:rPr lang="en-US" altLang="en-US" dirty="0"/>
              <a:t> plug at the site of vascular injury. </a:t>
            </a:r>
          </a:p>
        </p:txBody>
      </p:sp>
      <p:sp>
        <p:nvSpPr>
          <p:cNvPr id="25604" name="Slide Number Placeholder 3">
            <a:extLst>
              <a:ext uri="{FF2B5EF4-FFF2-40B4-BE49-F238E27FC236}">
                <a16:creationId xmlns:a16="http://schemas.microsoft.com/office/drawing/2014/main" xmlns="" id="{BD2CAEF4-4301-4F38-A999-ACB2FD37B30C}"/>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51BAFCD-E96C-4E93-8FFA-365890A8D5A0}" type="slidenum">
              <a:rPr lang="ar-JO" altLang="en-US"/>
              <a:pPr eaLnBrk="1" hangingPunct="1"/>
              <a:t>26</a:t>
            </a:fld>
            <a:endParaRPr lang="en-CA" altLang="en-US"/>
          </a:p>
        </p:txBody>
      </p:sp>
      <p:sp>
        <p:nvSpPr>
          <p:cNvPr id="25602" name="Rectangle 2">
            <a:extLst>
              <a:ext uri="{FF2B5EF4-FFF2-40B4-BE49-F238E27FC236}">
                <a16:creationId xmlns:a16="http://schemas.microsoft.com/office/drawing/2014/main" xmlns="" id="{BE6BE31D-A46B-4907-A5FF-6067FF80188D}"/>
              </a:ext>
            </a:extLst>
          </p:cNvPr>
          <p:cNvSpPr>
            <a:spLocks noGrp="1" noChangeArrowheads="1"/>
          </p:cNvSpPr>
          <p:nvPr>
            <p:ph type="title"/>
          </p:nvPr>
        </p:nvSpPr>
        <p:spPr/>
        <p:txBody>
          <a:bodyPr/>
          <a:lstStyle/>
          <a:p>
            <a:pPr eaLnBrk="1" hangingPunct="1">
              <a:defRPr/>
            </a:pPr>
            <a:r>
              <a:rPr lang="en-US"/>
              <a:t>Platelet Function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a:extLst>
              <a:ext uri="{FF2B5EF4-FFF2-40B4-BE49-F238E27FC236}">
                <a16:creationId xmlns:a16="http://schemas.microsoft.com/office/drawing/2014/main" xmlns="" id="{DD17E6EA-230D-4281-A0B9-22D75BD9B6FC}"/>
              </a:ext>
            </a:extLst>
          </p:cNvPr>
          <p:cNvSpPr>
            <a:spLocks noGrp="1"/>
          </p:cNvSpPr>
          <p:nvPr>
            <p:ph idx="1"/>
          </p:nvPr>
        </p:nvSpPr>
        <p:spPr/>
        <p:txBody>
          <a:bodyPr/>
          <a:lstStyle/>
          <a:p>
            <a:pPr marL="0" indent="0" algn="l">
              <a:buFontTx/>
              <a:buNone/>
            </a:pPr>
            <a:r>
              <a:rPr lang="en-US" altLang="en-US"/>
              <a:t>Platelet disorders are due to : </a:t>
            </a:r>
          </a:p>
          <a:p>
            <a:pPr marL="0" indent="0" algn="l">
              <a:buFontTx/>
              <a:buNone/>
            </a:pPr>
            <a:endParaRPr lang="en-US" altLang="en-US" b="1"/>
          </a:p>
          <a:p>
            <a:pPr marL="0" indent="0" algn="l">
              <a:buFontTx/>
              <a:buNone/>
            </a:pPr>
            <a:r>
              <a:rPr lang="en-US" altLang="en-US" b="1"/>
              <a:t>thrombocytopenia</a:t>
            </a:r>
            <a:r>
              <a:rPr lang="en-US" altLang="en-US"/>
              <a:t> or </a:t>
            </a:r>
          </a:p>
          <a:p>
            <a:pPr marL="0" indent="0" algn="l">
              <a:buFontTx/>
              <a:buNone/>
            </a:pPr>
            <a:r>
              <a:rPr lang="en-US" altLang="en-US" b="1" i="1"/>
              <a:t>abnormal platelet</a:t>
            </a:r>
            <a:r>
              <a:rPr lang="en-US" altLang="en-US" i="1"/>
              <a:t> </a:t>
            </a:r>
            <a:r>
              <a:rPr lang="en-US" altLang="en-US" b="1" i="1"/>
              <a:t>function</a:t>
            </a:r>
          </a:p>
          <a:p>
            <a:pPr marL="0" indent="0" algn="l">
              <a:buFontTx/>
              <a:buNone/>
            </a:pPr>
            <a:endParaRPr lang="en-CA" altLang="en-US"/>
          </a:p>
        </p:txBody>
      </p:sp>
      <p:sp>
        <p:nvSpPr>
          <p:cNvPr id="27652" name="Slide Number Placeholder 3">
            <a:extLst>
              <a:ext uri="{FF2B5EF4-FFF2-40B4-BE49-F238E27FC236}">
                <a16:creationId xmlns:a16="http://schemas.microsoft.com/office/drawing/2014/main" xmlns="" id="{10F3782D-8D05-45BA-B9D6-639A9589A40E}"/>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C8DBE51-07D6-4D52-876F-64EE3B8608AC}" type="slidenum">
              <a:rPr lang="ar-JO" altLang="en-US"/>
              <a:pPr eaLnBrk="1" hangingPunct="1"/>
              <a:t>27</a:t>
            </a:fld>
            <a:endParaRPr lang="en-CA" altLang="en-US"/>
          </a:p>
        </p:txBody>
      </p:sp>
      <p:sp>
        <p:nvSpPr>
          <p:cNvPr id="2" name="Title 1">
            <a:extLst>
              <a:ext uri="{FF2B5EF4-FFF2-40B4-BE49-F238E27FC236}">
                <a16:creationId xmlns:a16="http://schemas.microsoft.com/office/drawing/2014/main" xmlns="" id="{CFE1D89B-AC8A-4F55-8284-4B7A76D2910F}"/>
              </a:ext>
            </a:extLst>
          </p:cNvPr>
          <p:cNvSpPr>
            <a:spLocks noGrp="1"/>
          </p:cNvSpPr>
          <p:nvPr>
            <p:ph type="title"/>
          </p:nvPr>
        </p:nvSpPr>
        <p:spPr/>
        <p:txBody>
          <a:bodyPr/>
          <a:lstStyle/>
          <a:p>
            <a:pPr>
              <a:defRPr/>
            </a:pPr>
            <a:endParaRPr lang="en-C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a:extLst>
              <a:ext uri="{FF2B5EF4-FFF2-40B4-BE49-F238E27FC236}">
                <a16:creationId xmlns:a16="http://schemas.microsoft.com/office/drawing/2014/main" xmlns="" id="{8DE99255-FE26-41A9-9EF5-05E5DF057DA8}"/>
              </a:ext>
            </a:extLst>
          </p:cNvPr>
          <p:cNvSpPr>
            <a:spLocks noGrp="1"/>
          </p:cNvSpPr>
          <p:nvPr>
            <p:ph idx="1"/>
          </p:nvPr>
        </p:nvSpPr>
        <p:spPr/>
        <p:txBody>
          <a:bodyPr/>
          <a:lstStyle/>
          <a:p>
            <a:pPr marL="0" indent="0" algn="ctr">
              <a:buFontTx/>
              <a:buNone/>
            </a:pPr>
            <a:r>
              <a:rPr lang="en-US" altLang="en-US" sz="4800"/>
              <a:t>Thrombocytopenia</a:t>
            </a:r>
            <a:endParaRPr lang="en-CA" altLang="en-US" sz="4800"/>
          </a:p>
        </p:txBody>
      </p:sp>
      <p:sp>
        <p:nvSpPr>
          <p:cNvPr id="28675" name="Slide Number Placeholder 2">
            <a:extLst>
              <a:ext uri="{FF2B5EF4-FFF2-40B4-BE49-F238E27FC236}">
                <a16:creationId xmlns:a16="http://schemas.microsoft.com/office/drawing/2014/main" xmlns="" id="{A9256D89-12E6-4BEB-A820-6F4210A3F2B5}"/>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5937911-C67A-4429-BC0C-0409145EF52C}" type="slidenum">
              <a:rPr lang="ar-JO" altLang="en-US"/>
              <a:pPr eaLnBrk="1" hangingPunct="1"/>
              <a:t>28</a:t>
            </a:fld>
            <a:endParaRPr lang="en-CA"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xmlns="" id="{CBD7BD9C-F7F4-49F0-8701-9451BD2A97A2}"/>
              </a:ext>
            </a:extLst>
          </p:cNvPr>
          <p:cNvSpPr>
            <a:spLocks noGrp="1" noChangeArrowheads="1"/>
          </p:cNvSpPr>
          <p:nvPr>
            <p:ph idx="1"/>
          </p:nvPr>
        </p:nvSpPr>
        <p:spPr/>
        <p:txBody>
          <a:bodyPr/>
          <a:lstStyle/>
          <a:p>
            <a:pPr algn="l" rtl="0" eaLnBrk="1" hangingPunct="1">
              <a:lnSpc>
                <a:spcPct val="90000"/>
              </a:lnSpc>
            </a:pPr>
            <a:r>
              <a:rPr lang="en-US" altLang="en-US"/>
              <a:t>Causes of thrombocytopenia include</a:t>
            </a:r>
          </a:p>
          <a:p>
            <a:pPr algn="l" rtl="0" eaLnBrk="1" hangingPunct="1">
              <a:lnSpc>
                <a:spcPct val="90000"/>
              </a:lnSpc>
            </a:pPr>
            <a:r>
              <a:rPr lang="en-US" altLang="en-US"/>
              <a:t> (1) decreased production on either a congenital or an acquired basis,</a:t>
            </a:r>
          </a:p>
          <a:p>
            <a:pPr algn="l" rtl="0" eaLnBrk="1" hangingPunct="1">
              <a:lnSpc>
                <a:spcPct val="90000"/>
              </a:lnSpc>
            </a:pPr>
            <a:r>
              <a:rPr lang="en-US" altLang="en-US"/>
              <a:t> (2) sequestration of the platelets within an enlarged spleen or other organ  (Kasabach-Merritt Syndrome) , and </a:t>
            </a:r>
            <a:endParaRPr lang="ar-JO" altLang="en-US"/>
          </a:p>
          <a:p>
            <a:pPr algn="l" rtl="0" eaLnBrk="1" hangingPunct="1">
              <a:lnSpc>
                <a:spcPct val="90000"/>
              </a:lnSpc>
            </a:pPr>
            <a:r>
              <a:rPr lang="en-CA" altLang="en-US"/>
              <a:t>(</a:t>
            </a:r>
            <a:r>
              <a:rPr lang="en-US" altLang="en-US"/>
              <a:t>3) increased destruction of normally synthesized platelets either on an immune or a nonimmune basis </a:t>
            </a:r>
          </a:p>
        </p:txBody>
      </p:sp>
      <p:sp>
        <p:nvSpPr>
          <p:cNvPr id="29700" name="Slide Number Placeholder 3">
            <a:extLst>
              <a:ext uri="{FF2B5EF4-FFF2-40B4-BE49-F238E27FC236}">
                <a16:creationId xmlns:a16="http://schemas.microsoft.com/office/drawing/2014/main" xmlns="" id="{5939C2FE-A39C-4DC7-92B7-42AFEBFEE41B}"/>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C54F392-4BD8-4E0E-B53A-38762AE8FA77}" type="slidenum">
              <a:rPr lang="ar-JO" altLang="en-US"/>
              <a:pPr eaLnBrk="1" hangingPunct="1"/>
              <a:t>29</a:t>
            </a:fld>
            <a:endParaRPr lang="en-CA" altLang="en-US"/>
          </a:p>
        </p:txBody>
      </p:sp>
      <p:sp>
        <p:nvSpPr>
          <p:cNvPr id="27650" name="Rectangle 2">
            <a:extLst>
              <a:ext uri="{FF2B5EF4-FFF2-40B4-BE49-F238E27FC236}">
                <a16:creationId xmlns:a16="http://schemas.microsoft.com/office/drawing/2014/main" xmlns="" id="{B1919849-4519-4A51-B36D-EBFA1C9A7D4A}"/>
              </a:ext>
            </a:extLst>
          </p:cNvPr>
          <p:cNvSpPr>
            <a:spLocks noGrp="1" noChangeArrowheads="1"/>
          </p:cNvSpPr>
          <p:nvPr>
            <p:ph type="title"/>
          </p:nvPr>
        </p:nvSpPr>
        <p:spPr/>
        <p:txBody>
          <a:bodyPr/>
          <a:lstStyle/>
          <a:p>
            <a:pPr rtl="0" eaLnBrk="1" hangingPunct="1">
              <a:defRPr/>
            </a:pPr>
            <a:r>
              <a:rPr lang="en-US" dirty="0"/>
              <a:t>Thrombocytopenia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xmlns="" id="{FAC59347-4A4F-4AD2-A0AB-421D0C0D5B30}"/>
              </a:ext>
            </a:extLst>
          </p:cNvPr>
          <p:cNvSpPr>
            <a:spLocks noGrp="1" noChangeArrowheads="1"/>
          </p:cNvSpPr>
          <p:nvPr>
            <p:ph idx="1"/>
          </p:nvPr>
        </p:nvSpPr>
        <p:spPr>
          <a:xfrm>
            <a:off x="457200" y="1447800"/>
            <a:ext cx="8229600" cy="5410200"/>
          </a:xfrm>
        </p:spPr>
        <p:txBody>
          <a:bodyPr/>
          <a:lstStyle/>
          <a:p>
            <a:pPr algn="l" rtl="0" eaLnBrk="1" hangingPunct="1"/>
            <a:r>
              <a:rPr lang="en-US" altLang="en-US" dirty="0"/>
              <a:t>The classic </a:t>
            </a:r>
            <a:r>
              <a:rPr lang="en-US" altLang="en-US" dirty="0" err="1"/>
              <a:t>hemostatic</a:t>
            </a:r>
            <a:r>
              <a:rPr lang="en-US" altLang="en-US" dirty="0"/>
              <a:t> mechanism includes the vascular </a:t>
            </a:r>
            <a:r>
              <a:rPr lang="en-US" altLang="en-US" dirty="0" smtClean="0"/>
              <a:t>response which is the main barrier against any injury and vasoconstriction occur without any activation of the coagulation pathway, </a:t>
            </a:r>
            <a:r>
              <a:rPr lang="en-US" altLang="en-US" dirty="0"/>
              <a:t>platelet adhesion, platelet aggregation,</a:t>
            </a:r>
          </a:p>
          <a:p>
            <a:pPr algn="l" rtl="0" eaLnBrk="1" hangingPunct="1"/>
            <a:r>
              <a:rPr lang="en-US" altLang="en-US" dirty="0"/>
              <a:t> clot formation, clot stabilization, limitation of clotting to the site of injury by regulatory anticoagulants,</a:t>
            </a:r>
          </a:p>
          <a:p>
            <a:pPr algn="l" rtl="0" eaLnBrk="1" hangingPunct="1"/>
            <a:r>
              <a:rPr lang="en-US" altLang="en-US" dirty="0"/>
              <a:t> re-establishment of vascular patency through </a:t>
            </a:r>
            <a:r>
              <a:rPr lang="en-US" altLang="en-US" dirty="0" err="1"/>
              <a:t>fibrinolysis</a:t>
            </a:r>
            <a:r>
              <a:rPr lang="en-US" altLang="en-US" dirty="0"/>
              <a:t> and vascular healing. </a:t>
            </a:r>
          </a:p>
        </p:txBody>
      </p:sp>
      <p:sp>
        <p:nvSpPr>
          <p:cNvPr id="6148" name="Slide Number Placeholder 3">
            <a:extLst>
              <a:ext uri="{FF2B5EF4-FFF2-40B4-BE49-F238E27FC236}">
                <a16:creationId xmlns:a16="http://schemas.microsoft.com/office/drawing/2014/main" xmlns="" id="{F4280B32-0D36-483A-A672-54CD314BB5A9}"/>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4428FF8-F3E2-4104-8798-02BC551D3EFA}" type="slidenum">
              <a:rPr lang="ar-JO" altLang="en-US"/>
              <a:pPr eaLnBrk="1" hangingPunct="1"/>
              <a:t>3</a:t>
            </a:fld>
            <a:endParaRPr lang="en-CA" altLang="en-US"/>
          </a:p>
        </p:txBody>
      </p:sp>
      <p:sp>
        <p:nvSpPr>
          <p:cNvPr id="6146" name="Rectangle 2">
            <a:extLst>
              <a:ext uri="{FF2B5EF4-FFF2-40B4-BE49-F238E27FC236}">
                <a16:creationId xmlns:a16="http://schemas.microsoft.com/office/drawing/2014/main" xmlns="" id="{6199FA58-CF3E-4036-A1F4-DCE070BC0CEA}"/>
              </a:ext>
            </a:extLst>
          </p:cNvPr>
          <p:cNvSpPr>
            <a:spLocks noGrp="1" noChangeArrowheads="1"/>
          </p:cNvSpPr>
          <p:nvPr>
            <p:ph type="title"/>
          </p:nvPr>
        </p:nvSpPr>
        <p:spPr/>
        <p:txBody>
          <a:bodyPr/>
          <a:lstStyle/>
          <a:p>
            <a:pPr rtl="0" eaLnBrk="1" hangingPunct="1">
              <a:defRPr/>
            </a:pPr>
            <a:r>
              <a:rPr lang="en-US"/>
              <a:t>Hemostatic Mechanism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xmlns="" id="{B81BA767-811B-4DFE-BFEE-2006E272589B}"/>
              </a:ext>
            </a:extLst>
          </p:cNvPr>
          <p:cNvSpPr>
            <a:spLocks noGrp="1" noChangeArrowheads="1"/>
          </p:cNvSpPr>
          <p:nvPr>
            <p:ph idx="1"/>
          </p:nvPr>
        </p:nvSpPr>
        <p:spPr>
          <a:xfrm>
            <a:off x="457200" y="1600200"/>
            <a:ext cx="8229600" cy="4724400"/>
          </a:xfrm>
        </p:spPr>
        <p:txBody>
          <a:bodyPr>
            <a:normAutofit/>
          </a:bodyPr>
          <a:lstStyle/>
          <a:p>
            <a:pPr algn="l" rtl="0" eaLnBrk="1" hangingPunct="1">
              <a:lnSpc>
                <a:spcPct val="80000"/>
              </a:lnSpc>
              <a:defRPr/>
            </a:pPr>
            <a:r>
              <a:rPr lang="en-US" sz="2800" dirty="0"/>
              <a:t> </a:t>
            </a:r>
            <a:r>
              <a:rPr lang="en-US" sz="2800" b="1" dirty="0"/>
              <a:t>decreased production (</a:t>
            </a:r>
            <a:r>
              <a:rPr lang="en-US" sz="2800" dirty="0"/>
              <a:t>congenital )</a:t>
            </a:r>
            <a:endParaRPr lang="en-US" sz="2800" b="1" dirty="0"/>
          </a:p>
          <a:p>
            <a:pPr marL="0" indent="0" algn="l" rtl="0" eaLnBrk="1" hangingPunct="1">
              <a:lnSpc>
                <a:spcPct val="80000"/>
              </a:lnSpc>
              <a:buFontTx/>
              <a:buNone/>
              <a:defRPr/>
            </a:pPr>
            <a:r>
              <a:rPr lang="en-US" sz="2800" dirty="0"/>
              <a:t>TAR, FANCONI ANEMIA., </a:t>
            </a:r>
            <a:r>
              <a:rPr lang="en-US" sz="2800" dirty="0" err="1"/>
              <a:t>Wiskott</a:t>
            </a:r>
            <a:r>
              <a:rPr lang="en-US" sz="2800" dirty="0"/>
              <a:t>-Aldrich syndrome </a:t>
            </a:r>
            <a:r>
              <a:rPr lang="en-US" sz="2800" dirty="0" smtClean="0"/>
              <a:t>,infection (</a:t>
            </a:r>
            <a:r>
              <a:rPr lang="en-US" sz="2800" dirty="0" err="1" smtClean="0"/>
              <a:t>ebv</a:t>
            </a:r>
            <a:r>
              <a:rPr lang="en-US" sz="2800" dirty="0" smtClean="0"/>
              <a:t> and cmv),bone marrow infiltrate and nutritional </a:t>
            </a:r>
            <a:r>
              <a:rPr lang="en-US" sz="2800" dirty="0" err="1" smtClean="0"/>
              <a:t>defeciency</a:t>
            </a:r>
            <a:r>
              <a:rPr lang="en-US" sz="2800" dirty="0" smtClean="0"/>
              <a:t> </a:t>
            </a:r>
            <a:endParaRPr lang="en-US" sz="2800" dirty="0"/>
          </a:p>
          <a:p>
            <a:pPr marL="0" indent="0" algn="l" rtl="0" eaLnBrk="1" hangingPunct="1">
              <a:lnSpc>
                <a:spcPct val="80000"/>
              </a:lnSpc>
              <a:buFontTx/>
              <a:buNone/>
              <a:defRPr/>
            </a:pPr>
            <a:endParaRPr lang="en-US" sz="2800" dirty="0"/>
          </a:p>
          <a:p>
            <a:pPr algn="l" rtl="0" eaLnBrk="1" hangingPunct="1">
              <a:lnSpc>
                <a:spcPct val="80000"/>
              </a:lnSpc>
              <a:defRPr/>
            </a:pPr>
            <a:r>
              <a:rPr lang="en-US" sz="2800" dirty="0"/>
              <a:t> </a:t>
            </a:r>
            <a:r>
              <a:rPr lang="en-US" sz="2800" b="1" dirty="0"/>
              <a:t>increased destruction</a:t>
            </a:r>
            <a:r>
              <a:rPr lang="en-US" sz="2800" dirty="0"/>
              <a:t>..</a:t>
            </a:r>
          </a:p>
          <a:p>
            <a:pPr algn="l" rtl="0" eaLnBrk="1" hangingPunct="1">
              <a:lnSpc>
                <a:spcPct val="80000"/>
              </a:lnSpc>
              <a:buNone/>
              <a:defRPr/>
            </a:pPr>
            <a:r>
              <a:rPr lang="en-US" sz="2800" dirty="0"/>
              <a:t>    </a:t>
            </a:r>
            <a:r>
              <a:rPr lang="en-US" sz="2800" b="1" dirty="0" smtClean="0"/>
              <a:t>immune</a:t>
            </a:r>
            <a:r>
              <a:rPr lang="en-US" sz="2800" dirty="0" smtClean="0"/>
              <a:t> </a:t>
            </a:r>
            <a:r>
              <a:rPr lang="en-US" sz="2800" b="1" dirty="0"/>
              <a:t>-</a:t>
            </a:r>
            <a:r>
              <a:rPr lang="en-US" sz="2800" dirty="0"/>
              <a:t>autoimmune ITP, </a:t>
            </a:r>
            <a:r>
              <a:rPr lang="en-US" sz="2800" dirty="0" smtClean="0"/>
              <a:t>SLE ,NN autoimmune and </a:t>
            </a:r>
            <a:r>
              <a:rPr lang="en-US" sz="2800" dirty="0" err="1" smtClean="0"/>
              <a:t>alloimmune</a:t>
            </a:r>
            <a:endParaRPr lang="en-US" sz="2800" dirty="0"/>
          </a:p>
          <a:p>
            <a:pPr algn="l" rtl="0" eaLnBrk="1" hangingPunct="1">
              <a:lnSpc>
                <a:spcPct val="80000"/>
              </a:lnSpc>
              <a:buFontTx/>
              <a:buNone/>
              <a:defRPr/>
            </a:pPr>
            <a:endParaRPr lang="en-US" sz="2800" dirty="0"/>
          </a:p>
          <a:p>
            <a:pPr algn="l" rtl="0" eaLnBrk="1" hangingPunct="1">
              <a:lnSpc>
                <a:spcPct val="80000"/>
              </a:lnSpc>
              <a:buFontTx/>
              <a:buNone/>
              <a:defRPr/>
            </a:pPr>
            <a:r>
              <a:rPr lang="en-US" sz="2800" dirty="0"/>
              <a:t>    </a:t>
            </a:r>
            <a:r>
              <a:rPr lang="en-US" sz="2800" b="1" dirty="0"/>
              <a:t>Non immune  </a:t>
            </a:r>
            <a:r>
              <a:rPr lang="en-US" sz="2800" dirty="0"/>
              <a:t>DIC, SEPSIS , HUS </a:t>
            </a:r>
            <a:r>
              <a:rPr lang="en-US" sz="2800" dirty="0" smtClean="0">
                <a:latin typeface="Arial" charset="0"/>
              </a:rPr>
              <a:t>…</a:t>
            </a:r>
            <a:endParaRPr lang="en-US" sz="2800" dirty="0"/>
          </a:p>
          <a:p>
            <a:pPr algn="l" rtl="0" eaLnBrk="1" hangingPunct="1">
              <a:lnSpc>
                <a:spcPct val="80000"/>
              </a:lnSpc>
              <a:buFontTx/>
              <a:buNone/>
              <a:defRPr/>
            </a:pPr>
            <a:r>
              <a:rPr lang="en-US" sz="2800" dirty="0"/>
              <a:t> </a:t>
            </a:r>
            <a:r>
              <a:rPr lang="en-US" sz="2800" dirty="0" smtClean="0"/>
              <a:t>                        - </a:t>
            </a:r>
            <a:r>
              <a:rPr lang="en-US" sz="2800" dirty="0"/>
              <a:t>Hypersplenism</a:t>
            </a:r>
          </a:p>
          <a:p>
            <a:pPr algn="l" rtl="0" eaLnBrk="1" hangingPunct="1">
              <a:lnSpc>
                <a:spcPct val="80000"/>
              </a:lnSpc>
              <a:buFontTx/>
              <a:buNone/>
              <a:defRPr/>
            </a:pPr>
            <a:r>
              <a:rPr lang="en-US" sz="2800" b="1" dirty="0"/>
              <a:t>                      </a:t>
            </a:r>
            <a:endParaRPr lang="en-US" sz="2800" dirty="0"/>
          </a:p>
        </p:txBody>
      </p:sp>
      <p:sp>
        <p:nvSpPr>
          <p:cNvPr id="30724" name="Slide Number Placeholder 3">
            <a:extLst>
              <a:ext uri="{FF2B5EF4-FFF2-40B4-BE49-F238E27FC236}">
                <a16:creationId xmlns:a16="http://schemas.microsoft.com/office/drawing/2014/main" xmlns="" id="{EB106CEE-B85E-450A-B7C7-7675C13DCD8B}"/>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BF16F51-8A9D-4A16-AD9E-1A9BE1CDFCC4}" type="slidenum">
              <a:rPr lang="ar-JO" altLang="en-US"/>
              <a:pPr eaLnBrk="1" hangingPunct="1"/>
              <a:t>30</a:t>
            </a:fld>
            <a:endParaRPr lang="en-CA" altLang="en-US"/>
          </a:p>
        </p:txBody>
      </p:sp>
      <p:sp>
        <p:nvSpPr>
          <p:cNvPr id="28674" name="Rectangle 2">
            <a:extLst>
              <a:ext uri="{FF2B5EF4-FFF2-40B4-BE49-F238E27FC236}">
                <a16:creationId xmlns:a16="http://schemas.microsoft.com/office/drawing/2014/main" xmlns="" id="{7B300A00-C04B-4BDA-BF61-5BBADA70322A}"/>
              </a:ext>
            </a:extLst>
          </p:cNvPr>
          <p:cNvSpPr>
            <a:spLocks noGrp="1" noChangeArrowheads="1"/>
          </p:cNvSpPr>
          <p:nvPr>
            <p:ph type="title"/>
          </p:nvPr>
        </p:nvSpPr>
        <p:spPr/>
        <p:txBody>
          <a:bodyPr/>
          <a:lstStyle/>
          <a:p>
            <a:pPr rtl="0" eaLnBrk="1" hangingPunct="1">
              <a:defRPr/>
            </a:pPr>
            <a:r>
              <a:rPr lang="en-US"/>
              <a:t>Thrombocytopenia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xmlns="" id="{DA727C97-4D52-4079-8DC6-BD203B255DF4}"/>
              </a:ext>
            </a:extLst>
          </p:cNvPr>
          <p:cNvSpPr>
            <a:spLocks noGrp="1" noChangeArrowheads="1"/>
          </p:cNvSpPr>
          <p:nvPr>
            <p:ph idx="1"/>
          </p:nvPr>
        </p:nvSpPr>
        <p:spPr>
          <a:xfrm>
            <a:off x="457200" y="990600"/>
            <a:ext cx="8229600" cy="5486400"/>
          </a:xfrm>
        </p:spPr>
        <p:txBody>
          <a:bodyPr>
            <a:normAutofit fontScale="92500" lnSpcReduction="10000"/>
          </a:bodyPr>
          <a:lstStyle/>
          <a:p>
            <a:pPr algn="l" rtl="0" eaLnBrk="1" hangingPunct="1">
              <a:lnSpc>
                <a:spcPct val="90000"/>
              </a:lnSpc>
              <a:defRPr/>
            </a:pPr>
            <a:r>
              <a:rPr lang="en-US" sz="2800" dirty="0"/>
              <a:t>Is the  most common cause of acute thrombocytopenia in a previously healthy child</a:t>
            </a:r>
          </a:p>
          <a:p>
            <a:pPr algn="l" rtl="0" eaLnBrk="1" hangingPunct="1">
              <a:lnSpc>
                <a:spcPct val="90000"/>
              </a:lnSpc>
              <a:defRPr/>
            </a:pPr>
            <a:r>
              <a:rPr lang="en-US" sz="2800" dirty="0"/>
              <a:t>One to 4 </a:t>
            </a:r>
            <a:r>
              <a:rPr lang="en-US" sz="2800" dirty="0" err="1"/>
              <a:t>wk</a:t>
            </a:r>
            <a:r>
              <a:rPr lang="en-US" sz="2800" dirty="0"/>
              <a:t> after exposure to a common viral infection, </a:t>
            </a:r>
          </a:p>
          <a:p>
            <a:pPr algn="l" rtl="0" eaLnBrk="1" hangingPunct="1">
              <a:lnSpc>
                <a:spcPct val="90000"/>
              </a:lnSpc>
              <a:defRPr/>
            </a:pPr>
            <a:r>
              <a:rPr lang="en-US" sz="2800" dirty="0"/>
              <a:t>an autoantibody directed against the platelet surface. </a:t>
            </a:r>
          </a:p>
          <a:p>
            <a:pPr algn="l" rtl="0" eaLnBrk="1" hangingPunct="1">
              <a:lnSpc>
                <a:spcPct val="90000"/>
              </a:lnSpc>
              <a:defRPr/>
            </a:pPr>
            <a:r>
              <a:rPr lang="en-US" sz="2800" dirty="0"/>
              <a:t>The exact antigenic target for most such antibodies in acute ITP remains </a:t>
            </a:r>
            <a:r>
              <a:rPr lang="en-US" sz="2800" dirty="0" smtClean="0"/>
              <a:t>undetermined</a:t>
            </a:r>
          </a:p>
          <a:p>
            <a:r>
              <a:rPr lang="en-US" sz="2800" b="1" dirty="0" smtClean="0"/>
              <a:t>Newly diagnosed ITP</a:t>
            </a:r>
            <a:r>
              <a:rPr lang="en-US" sz="2800" dirty="0" smtClean="0"/>
              <a:t> – ITP within three months from diagnosis</a:t>
            </a:r>
          </a:p>
          <a:p>
            <a:r>
              <a:rPr lang="en-US" sz="2800" b="1" dirty="0" smtClean="0"/>
              <a:t>Persistent ITP</a:t>
            </a:r>
            <a:r>
              <a:rPr lang="en-US" sz="2800" dirty="0" smtClean="0"/>
              <a:t> – Ongoing ITP between 3 and 12 months from the initial diagnosis</a:t>
            </a:r>
          </a:p>
          <a:p>
            <a:r>
              <a:rPr lang="en-US" sz="2800" b="1" dirty="0" smtClean="0"/>
              <a:t>Chronic ITP</a:t>
            </a:r>
            <a:r>
              <a:rPr lang="en-US" sz="2800" dirty="0" smtClean="0"/>
              <a:t> – ITP lasting for more than 12 months</a:t>
            </a:r>
          </a:p>
          <a:p>
            <a:pPr algn="l" rtl="0" eaLnBrk="1" hangingPunct="1">
              <a:lnSpc>
                <a:spcPct val="90000"/>
              </a:lnSpc>
              <a:defRPr/>
            </a:pPr>
            <a:endParaRPr lang="en-US" sz="2800" dirty="0"/>
          </a:p>
          <a:p>
            <a:pPr marL="0" indent="0" algn="l" rtl="0" eaLnBrk="1" hangingPunct="1">
              <a:lnSpc>
                <a:spcPct val="90000"/>
              </a:lnSpc>
              <a:buFontTx/>
              <a:buNone/>
              <a:defRPr/>
            </a:pPr>
            <a:endParaRPr lang="en-US" sz="2800" dirty="0"/>
          </a:p>
        </p:txBody>
      </p:sp>
      <p:sp>
        <p:nvSpPr>
          <p:cNvPr id="31748" name="Slide Number Placeholder 3">
            <a:extLst>
              <a:ext uri="{FF2B5EF4-FFF2-40B4-BE49-F238E27FC236}">
                <a16:creationId xmlns:a16="http://schemas.microsoft.com/office/drawing/2014/main" xmlns="" id="{94BB2EA6-09D3-4B76-A1B5-C190EDD9018E}"/>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498C33B-C2C2-47A9-8BB8-80BB5309A246}" type="slidenum">
              <a:rPr lang="ar-JO" altLang="en-US"/>
              <a:pPr eaLnBrk="1" hangingPunct="1"/>
              <a:t>31</a:t>
            </a:fld>
            <a:endParaRPr lang="en-CA" altLang="en-US"/>
          </a:p>
        </p:txBody>
      </p:sp>
      <p:sp>
        <p:nvSpPr>
          <p:cNvPr id="29698" name="Rectangle 2">
            <a:extLst>
              <a:ext uri="{FF2B5EF4-FFF2-40B4-BE49-F238E27FC236}">
                <a16:creationId xmlns:a16="http://schemas.microsoft.com/office/drawing/2014/main" xmlns="" id="{943912D6-4B1D-4932-9DC4-D45AEF9EF851}"/>
              </a:ext>
            </a:extLst>
          </p:cNvPr>
          <p:cNvSpPr>
            <a:spLocks noGrp="1" noChangeArrowheads="1"/>
          </p:cNvSpPr>
          <p:nvPr>
            <p:ph type="title"/>
          </p:nvPr>
        </p:nvSpPr>
        <p:spPr>
          <a:xfrm>
            <a:off x="457200" y="274638"/>
            <a:ext cx="8229600" cy="868362"/>
          </a:xfrm>
        </p:spPr>
        <p:txBody>
          <a:bodyPr>
            <a:normAutofit fontScale="90000"/>
          </a:bodyPr>
          <a:lstStyle/>
          <a:p>
            <a:pPr eaLnBrk="1" hangingPunct="1">
              <a:defRPr/>
            </a:pPr>
            <a:r>
              <a:rPr lang="en-US" sz="4000" b="1" dirty="0"/>
              <a:t>Idiopathic thrombocytopenic </a:t>
            </a:r>
            <a:r>
              <a:rPr lang="en-US" sz="4000" b="1" dirty="0" err="1"/>
              <a:t>purpura</a:t>
            </a:r>
            <a:endParaRPr lang="en-US" sz="40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xmlns="" id="{9ABF05C2-67CE-4283-99C8-C10A635122B7}"/>
              </a:ext>
            </a:extLst>
          </p:cNvPr>
          <p:cNvSpPr>
            <a:spLocks noGrp="1" noChangeArrowheads="1"/>
          </p:cNvSpPr>
          <p:nvPr>
            <p:ph idx="1"/>
          </p:nvPr>
        </p:nvSpPr>
        <p:spPr>
          <a:xfrm>
            <a:off x="457200" y="1828800"/>
            <a:ext cx="8229600" cy="4800600"/>
          </a:xfrm>
        </p:spPr>
        <p:txBody>
          <a:bodyPr/>
          <a:lstStyle/>
          <a:p>
            <a:pPr algn="l" rtl="0" eaLnBrk="1" hangingPunct="1"/>
            <a:r>
              <a:rPr lang="en-US" altLang="en-US" dirty="0"/>
              <a:t>A preceding history of a viral illness is described in 50</a:t>
            </a:r>
            <a:r>
              <a:rPr lang="en-US" altLang="en-US" dirty="0">
                <a:latin typeface="Arial" panose="020B0604020202020204" pitchFamily="34" charset="0"/>
              </a:rPr>
              <a:t>–</a:t>
            </a:r>
            <a:r>
              <a:rPr lang="en-US" altLang="en-US" dirty="0"/>
              <a:t>65% of cases of childhood ITP  including EBV and HIV. </a:t>
            </a:r>
          </a:p>
          <a:p>
            <a:pPr algn="l" rtl="0" eaLnBrk="1" hangingPunct="1"/>
            <a:r>
              <a:rPr lang="en-US" altLang="en-US" dirty="0"/>
              <a:t>EBV-related ITP is usually of short duration and follows the course of infectious mononucleosis.</a:t>
            </a:r>
          </a:p>
          <a:p>
            <a:pPr algn="l" rtl="0" eaLnBrk="1" hangingPunct="1"/>
            <a:r>
              <a:rPr lang="en-US" altLang="en-US" dirty="0"/>
              <a:t> HIV-associated ITP is usually chronic.  </a:t>
            </a:r>
          </a:p>
          <a:p>
            <a:pPr algn="l" rtl="0" eaLnBrk="1" hangingPunct="1"/>
            <a:endParaRPr lang="en-US" altLang="en-US" dirty="0"/>
          </a:p>
        </p:txBody>
      </p:sp>
      <p:sp>
        <p:nvSpPr>
          <p:cNvPr id="32772" name="Slide Number Placeholder 3">
            <a:extLst>
              <a:ext uri="{FF2B5EF4-FFF2-40B4-BE49-F238E27FC236}">
                <a16:creationId xmlns:a16="http://schemas.microsoft.com/office/drawing/2014/main" xmlns="" id="{294A122D-0C6D-423E-AB5C-BAA6CDD6BA63}"/>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995BD42-E760-4110-AFF0-E1C474423ED2}" type="slidenum">
              <a:rPr lang="ar-JO" altLang="en-US"/>
              <a:pPr eaLnBrk="1" hangingPunct="1"/>
              <a:t>32</a:t>
            </a:fld>
            <a:endParaRPr lang="en-CA" altLang="en-US"/>
          </a:p>
        </p:txBody>
      </p:sp>
      <p:sp>
        <p:nvSpPr>
          <p:cNvPr id="30722" name="Rectangle 2">
            <a:extLst>
              <a:ext uri="{FF2B5EF4-FFF2-40B4-BE49-F238E27FC236}">
                <a16:creationId xmlns:a16="http://schemas.microsoft.com/office/drawing/2014/main" xmlns="" id="{0FF23F66-989F-420C-93E7-69050B102A83}"/>
              </a:ext>
            </a:extLst>
          </p:cNvPr>
          <p:cNvSpPr>
            <a:spLocks noGrp="1" noChangeArrowheads="1"/>
          </p:cNvSpPr>
          <p:nvPr>
            <p:ph type="title"/>
          </p:nvPr>
        </p:nvSpPr>
        <p:spPr/>
        <p:txBody>
          <a:bodyPr>
            <a:normAutofit fontScale="90000"/>
          </a:bodyPr>
          <a:lstStyle/>
          <a:p>
            <a:pPr eaLnBrk="1" hangingPunct="1">
              <a:defRPr/>
            </a:pPr>
            <a:r>
              <a:rPr lang="en-US" sz="4000" b="1"/>
              <a:t>Idiopathic thrombocytopenic purpura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xmlns="" id="{0DF332DC-89D7-4C1D-88BF-1168C94C495F}"/>
              </a:ext>
            </a:extLst>
          </p:cNvPr>
          <p:cNvSpPr>
            <a:spLocks noGrp="1" noChangeArrowheads="1"/>
          </p:cNvSpPr>
          <p:nvPr>
            <p:ph idx="1"/>
          </p:nvPr>
        </p:nvSpPr>
        <p:spPr/>
        <p:txBody>
          <a:bodyPr/>
          <a:lstStyle/>
          <a:p>
            <a:pPr algn="l" rtl="0" eaLnBrk="1" hangingPunct="1">
              <a:defRPr/>
            </a:pPr>
            <a:r>
              <a:rPr lang="en-US" dirty="0"/>
              <a:t>The classic presentation is previously healthy 1</a:t>
            </a:r>
            <a:r>
              <a:rPr lang="en-US" dirty="0">
                <a:latin typeface="Arial" charset="0"/>
              </a:rPr>
              <a:t>–</a:t>
            </a:r>
            <a:r>
              <a:rPr lang="en-US" dirty="0"/>
              <a:t>4 </a:t>
            </a:r>
            <a:r>
              <a:rPr lang="en-US" dirty="0" err="1"/>
              <a:t>yr</a:t>
            </a:r>
            <a:r>
              <a:rPr lang="en-US" dirty="0"/>
              <a:t> old child who has the sudden onset of generalized petechiae and purpura.</a:t>
            </a:r>
          </a:p>
          <a:p>
            <a:pPr algn="l" rtl="0" eaLnBrk="1" hangingPunct="1">
              <a:defRPr/>
            </a:pPr>
            <a:r>
              <a:rPr lang="en-US" dirty="0"/>
              <a:t> bleeding from the gums and mucous membrane with profound thrombocytopenia (platelet count </a:t>
            </a:r>
          </a:p>
          <a:p>
            <a:pPr marL="0" indent="0" algn="l" rtl="0" eaLnBrk="1" hangingPunct="1">
              <a:buFontTx/>
              <a:buNone/>
              <a:defRPr/>
            </a:pPr>
            <a:r>
              <a:rPr lang="en-US" dirty="0"/>
              <a:t>  &lt; 10 × 109/L). </a:t>
            </a:r>
          </a:p>
        </p:txBody>
      </p:sp>
      <p:sp>
        <p:nvSpPr>
          <p:cNvPr id="33796" name="Slide Number Placeholder 3">
            <a:extLst>
              <a:ext uri="{FF2B5EF4-FFF2-40B4-BE49-F238E27FC236}">
                <a16:creationId xmlns:a16="http://schemas.microsoft.com/office/drawing/2014/main" xmlns="" id="{630B71A8-E00A-4158-B243-B6994E1C95CF}"/>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152EFF8-B888-4781-82D7-5248FE5249E7}" type="slidenum">
              <a:rPr lang="ar-JO" altLang="en-US"/>
              <a:pPr eaLnBrk="1" hangingPunct="1"/>
              <a:t>33</a:t>
            </a:fld>
            <a:endParaRPr lang="en-CA" altLang="en-US"/>
          </a:p>
        </p:txBody>
      </p:sp>
      <p:sp>
        <p:nvSpPr>
          <p:cNvPr id="31746" name="Rectangle 2">
            <a:extLst>
              <a:ext uri="{FF2B5EF4-FFF2-40B4-BE49-F238E27FC236}">
                <a16:creationId xmlns:a16="http://schemas.microsoft.com/office/drawing/2014/main" xmlns="" id="{35DB627E-2CD7-46D1-8B3F-9D51052C2F26}"/>
              </a:ext>
            </a:extLst>
          </p:cNvPr>
          <p:cNvSpPr>
            <a:spLocks noGrp="1" noChangeArrowheads="1"/>
          </p:cNvSpPr>
          <p:nvPr>
            <p:ph type="title"/>
          </p:nvPr>
        </p:nvSpPr>
        <p:spPr/>
        <p:txBody>
          <a:bodyPr/>
          <a:lstStyle/>
          <a:p>
            <a:pPr rtl="0" eaLnBrk="1" hangingPunct="1">
              <a:defRPr/>
            </a:pPr>
            <a:r>
              <a:rPr lang="en-US" dirty="0"/>
              <a:t>ITP : presentation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xmlns="" id="{60DF9746-90F0-4679-B0E2-58F656AF5F35}"/>
              </a:ext>
            </a:extLst>
          </p:cNvPr>
          <p:cNvSpPr>
            <a:spLocks noGrp="1" noChangeArrowheads="1"/>
          </p:cNvSpPr>
          <p:nvPr>
            <p:ph idx="1"/>
          </p:nvPr>
        </p:nvSpPr>
        <p:spPr>
          <a:xfrm>
            <a:off x="457200" y="1600200"/>
            <a:ext cx="8229600" cy="5029200"/>
          </a:xfrm>
        </p:spPr>
        <p:txBody>
          <a:bodyPr/>
          <a:lstStyle/>
          <a:p>
            <a:pPr algn="l" rtl="0" eaLnBrk="1" hangingPunct="1">
              <a:lnSpc>
                <a:spcPct val="90000"/>
              </a:lnSpc>
              <a:defRPr/>
            </a:pPr>
            <a:r>
              <a:rPr lang="en-US" sz="2800" dirty="0"/>
              <a:t>The physical examination is normal other than the finding of petechiae and purpura.</a:t>
            </a:r>
          </a:p>
          <a:p>
            <a:pPr marL="0" indent="0" algn="l" rtl="0" eaLnBrk="1" hangingPunct="1">
              <a:lnSpc>
                <a:spcPct val="90000"/>
              </a:lnSpc>
              <a:buFontTx/>
              <a:buNone/>
              <a:defRPr/>
            </a:pPr>
            <a:endParaRPr lang="en-US" sz="2800" dirty="0"/>
          </a:p>
          <a:p>
            <a:pPr algn="l" rtl="0" eaLnBrk="1" hangingPunct="1">
              <a:lnSpc>
                <a:spcPct val="90000"/>
              </a:lnSpc>
              <a:defRPr/>
            </a:pPr>
            <a:r>
              <a:rPr lang="en-US" sz="2800" dirty="0"/>
              <a:t>The presence of  hepatosplenomegaly or lymphadenopathy suggests other diagnoses.</a:t>
            </a:r>
          </a:p>
          <a:p>
            <a:pPr marL="0" indent="0" algn="l" rtl="0" eaLnBrk="1" hangingPunct="1">
              <a:lnSpc>
                <a:spcPct val="90000"/>
              </a:lnSpc>
              <a:buFontTx/>
              <a:buNone/>
              <a:defRPr/>
            </a:pPr>
            <a:endParaRPr lang="ar-JO" sz="2800" dirty="0"/>
          </a:p>
          <a:p>
            <a:pPr algn="l" rtl="0" eaLnBrk="1" hangingPunct="1">
              <a:lnSpc>
                <a:spcPct val="90000"/>
              </a:lnSpc>
              <a:defRPr/>
            </a:pPr>
            <a:r>
              <a:rPr lang="en-CA" sz="2800" dirty="0"/>
              <a:t> </a:t>
            </a:r>
            <a:r>
              <a:rPr lang="en-US" sz="2800" dirty="0"/>
              <a:t>When insidious onset, especially in an adolescent, the possibility of chronic ITP or that thrombocytopenia is a manifestation of a systemic illness such as (SLE) is more likely. </a:t>
            </a:r>
            <a:endParaRPr lang="ar-JO" sz="2800" dirty="0"/>
          </a:p>
          <a:p>
            <a:pPr marL="0" indent="0" algn="l" rtl="0" eaLnBrk="1" hangingPunct="1">
              <a:lnSpc>
                <a:spcPct val="90000"/>
              </a:lnSpc>
              <a:buFontTx/>
              <a:buNone/>
              <a:defRPr/>
            </a:pPr>
            <a:endParaRPr lang="en-CA" sz="2800" dirty="0"/>
          </a:p>
        </p:txBody>
      </p:sp>
      <p:sp>
        <p:nvSpPr>
          <p:cNvPr id="34820" name="Slide Number Placeholder 3">
            <a:extLst>
              <a:ext uri="{FF2B5EF4-FFF2-40B4-BE49-F238E27FC236}">
                <a16:creationId xmlns:a16="http://schemas.microsoft.com/office/drawing/2014/main" xmlns="" id="{D92A9D0E-6F92-4AC6-B459-B1DCFD89BCA6}"/>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D7A9DD3-92DF-46BA-9ABB-E474C8C4FD42}" type="slidenum">
              <a:rPr lang="ar-JO" altLang="en-US"/>
              <a:pPr eaLnBrk="1" hangingPunct="1"/>
              <a:t>34</a:t>
            </a:fld>
            <a:endParaRPr lang="en-CA" altLang="en-US"/>
          </a:p>
        </p:txBody>
      </p:sp>
      <p:sp>
        <p:nvSpPr>
          <p:cNvPr id="32770" name="Rectangle 2">
            <a:extLst>
              <a:ext uri="{FF2B5EF4-FFF2-40B4-BE49-F238E27FC236}">
                <a16:creationId xmlns:a16="http://schemas.microsoft.com/office/drawing/2014/main" xmlns="" id="{85851790-50B7-4D11-8555-E93AFA82B8A2}"/>
              </a:ext>
            </a:extLst>
          </p:cNvPr>
          <p:cNvSpPr>
            <a:spLocks noGrp="1" noChangeArrowheads="1"/>
          </p:cNvSpPr>
          <p:nvPr>
            <p:ph type="title"/>
          </p:nvPr>
        </p:nvSpPr>
        <p:spPr/>
        <p:txBody>
          <a:bodyPr/>
          <a:lstStyle/>
          <a:p>
            <a:pPr rtl="0" eaLnBrk="1" hangingPunct="1">
              <a:defRPr/>
            </a:pPr>
            <a:r>
              <a:rPr lang="en-US"/>
              <a:t>ITP</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xmlns="" id="{D11EF3E8-8AC5-4C14-9D8D-CE14B7A1587A}"/>
              </a:ext>
            </a:extLst>
          </p:cNvPr>
          <p:cNvSpPr>
            <a:spLocks noGrp="1" noChangeArrowheads="1"/>
          </p:cNvSpPr>
          <p:nvPr>
            <p:ph idx="1"/>
          </p:nvPr>
        </p:nvSpPr>
        <p:spPr/>
        <p:txBody>
          <a:bodyPr/>
          <a:lstStyle/>
          <a:p>
            <a:pPr algn="l" rtl="0" eaLnBrk="1" hangingPunct="1"/>
            <a:r>
              <a:rPr lang="en-US" altLang="en-US" dirty="0"/>
              <a:t>In acute ITP, the hemoglobin, WBC count and differential count </a:t>
            </a:r>
            <a:r>
              <a:rPr lang="en-US" altLang="en-US" i="1" dirty="0"/>
              <a:t>should be normal .</a:t>
            </a:r>
            <a:endParaRPr lang="ar-JO" altLang="en-US" i="1" dirty="0"/>
          </a:p>
          <a:p>
            <a:pPr algn="l" rtl="0" eaLnBrk="1" hangingPunct="1"/>
            <a:r>
              <a:rPr lang="en-US" altLang="en-US" dirty="0"/>
              <a:t>The bone marrow examination reveals normal bone marrow with increased numbers of </a:t>
            </a:r>
            <a:r>
              <a:rPr lang="en-US" altLang="en-US" dirty="0" err="1"/>
              <a:t>megakaryocytes</a:t>
            </a:r>
            <a:r>
              <a:rPr lang="en-US" altLang="en-US" dirty="0"/>
              <a:t>. </a:t>
            </a:r>
            <a:endParaRPr lang="en-US" altLang="en-US" dirty="0" smtClean="0"/>
          </a:p>
          <a:p>
            <a:pPr algn="l" rtl="0" eaLnBrk="1" hangingPunct="1"/>
            <a:r>
              <a:rPr lang="en-US" altLang="en-US" dirty="0" smtClean="0"/>
              <a:t>Bone marrow exam ??</a:t>
            </a:r>
            <a:endParaRPr lang="en-US" altLang="en-US" dirty="0"/>
          </a:p>
        </p:txBody>
      </p:sp>
      <p:sp>
        <p:nvSpPr>
          <p:cNvPr id="35844" name="Slide Number Placeholder 3">
            <a:extLst>
              <a:ext uri="{FF2B5EF4-FFF2-40B4-BE49-F238E27FC236}">
                <a16:creationId xmlns:a16="http://schemas.microsoft.com/office/drawing/2014/main" xmlns="" id="{72D1A06C-0A45-4B67-8022-00807391E8A9}"/>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89E4AAB-3226-457F-BE7B-1B9CF73F8724}" type="slidenum">
              <a:rPr lang="ar-JO" altLang="en-US"/>
              <a:pPr eaLnBrk="1" hangingPunct="1"/>
              <a:t>35</a:t>
            </a:fld>
            <a:endParaRPr lang="en-CA" altLang="en-US"/>
          </a:p>
        </p:txBody>
      </p:sp>
      <p:sp>
        <p:nvSpPr>
          <p:cNvPr id="34818" name="Rectangle 2">
            <a:extLst>
              <a:ext uri="{FF2B5EF4-FFF2-40B4-BE49-F238E27FC236}">
                <a16:creationId xmlns:a16="http://schemas.microsoft.com/office/drawing/2014/main" xmlns="" id="{48B8A606-BD10-41E7-BC66-F21AC573DE76}"/>
              </a:ext>
            </a:extLst>
          </p:cNvPr>
          <p:cNvSpPr>
            <a:spLocks noGrp="1" noChangeArrowheads="1"/>
          </p:cNvSpPr>
          <p:nvPr>
            <p:ph type="title"/>
          </p:nvPr>
        </p:nvSpPr>
        <p:spPr/>
        <p:txBody>
          <a:bodyPr/>
          <a:lstStyle/>
          <a:p>
            <a:pPr rtl="0" eaLnBrk="1" hangingPunct="1">
              <a:defRPr/>
            </a:pPr>
            <a:r>
              <a:rPr lang="en-US" dirty="0"/>
              <a:t>ITP: Labs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xmlns="" id="{A9744D2C-BA58-4DB1-B665-E9C375B9F085}"/>
              </a:ext>
            </a:extLst>
          </p:cNvPr>
          <p:cNvSpPr>
            <a:spLocks noGrp="1" noChangeArrowheads="1"/>
          </p:cNvSpPr>
          <p:nvPr>
            <p:ph idx="1"/>
          </p:nvPr>
        </p:nvSpPr>
        <p:spPr/>
        <p:txBody>
          <a:bodyPr/>
          <a:lstStyle/>
          <a:p>
            <a:pPr algn="l" rtl="0" eaLnBrk="1" hangingPunct="1"/>
            <a:r>
              <a:rPr lang="en-US" altLang="en-US"/>
              <a:t>In up to 80% of children with acute ITP spontaneous resolution of  ITP will be within 6 months </a:t>
            </a:r>
            <a:endParaRPr lang="ar-JO" altLang="en-US"/>
          </a:p>
          <a:p>
            <a:pPr algn="l" rtl="0" eaLnBrk="1" hangingPunct="1"/>
            <a:r>
              <a:rPr lang="en-US" altLang="en-US"/>
              <a:t>Less than 1% of cases develop intracranial hemorrhage</a:t>
            </a:r>
          </a:p>
          <a:p>
            <a:pPr algn="l" rtl="0" eaLnBrk="1" hangingPunct="1"/>
            <a:r>
              <a:rPr lang="en-US" altLang="en-US"/>
              <a:t> 10- 20 % of children go on to develop chronic ITP. </a:t>
            </a:r>
          </a:p>
          <a:p>
            <a:pPr algn="l" rtl="0" eaLnBrk="1" hangingPunct="1"/>
            <a:endParaRPr lang="en-US" altLang="en-US"/>
          </a:p>
          <a:p>
            <a:pPr algn="l" rtl="0" eaLnBrk="1" hangingPunct="1"/>
            <a:endParaRPr lang="ar-JO" altLang="en-US"/>
          </a:p>
        </p:txBody>
      </p:sp>
      <p:sp>
        <p:nvSpPr>
          <p:cNvPr id="36868" name="Slide Number Placeholder 3">
            <a:extLst>
              <a:ext uri="{FF2B5EF4-FFF2-40B4-BE49-F238E27FC236}">
                <a16:creationId xmlns:a16="http://schemas.microsoft.com/office/drawing/2014/main" xmlns="" id="{E6423DA6-D555-4B6F-BFC5-DBD95CF3926F}"/>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7AB2C89-2128-47FC-B297-4874B02B413B}" type="slidenum">
              <a:rPr lang="ar-JO" altLang="en-US"/>
              <a:pPr eaLnBrk="1" hangingPunct="1"/>
              <a:t>36</a:t>
            </a:fld>
            <a:endParaRPr lang="en-CA" altLang="en-US"/>
          </a:p>
        </p:txBody>
      </p:sp>
      <p:sp>
        <p:nvSpPr>
          <p:cNvPr id="33794" name="Rectangle 2">
            <a:extLst>
              <a:ext uri="{FF2B5EF4-FFF2-40B4-BE49-F238E27FC236}">
                <a16:creationId xmlns:a16="http://schemas.microsoft.com/office/drawing/2014/main" xmlns="" id="{B133F20C-0F50-44C2-894F-81E3F8B40479}"/>
              </a:ext>
            </a:extLst>
          </p:cNvPr>
          <p:cNvSpPr>
            <a:spLocks noGrp="1" noChangeArrowheads="1"/>
          </p:cNvSpPr>
          <p:nvPr>
            <p:ph type="title"/>
          </p:nvPr>
        </p:nvSpPr>
        <p:spPr/>
        <p:txBody>
          <a:bodyPr/>
          <a:lstStyle/>
          <a:p>
            <a:pPr rtl="0" eaLnBrk="1" hangingPunct="1">
              <a:defRPr/>
            </a:pPr>
            <a:r>
              <a:rPr lang="en-US" dirty="0"/>
              <a:t>ITP : prognosis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xmlns="" id="{E33099FB-F6AC-4DC5-A5C4-1A21135ADA52}"/>
              </a:ext>
            </a:extLst>
          </p:cNvPr>
          <p:cNvSpPr>
            <a:spLocks noGrp="1" noChangeArrowheads="1"/>
          </p:cNvSpPr>
          <p:nvPr>
            <p:ph idx="1"/>
          </p:nvPr>
        </p:nvSpPr>
        <p:spPr>
          <a:xfrm>
            <a:off x="457200" y="1143000"/>
            <a:ext cx="8229600" cy="4525963"/>
          </a:xfrm>
        </p:spPr>
        <p:txBody>
          <a:bodyPr/>
          <a:lstStyle/>
          <a:p>
            <a:pPr algn="l" rtl="0" eaLnBrk="1" hangingPunct="1"/>
            <a:r>
              <a:rPr lang="en-US" altLang="en-US" dirty="0" smtClean="0"/>
              <a:t>Supportive </a:t>
            </a:r>
            <a:r>
              <a:rPr lang="en-US" altLang="en-US" dirty="0" err="1" smtClean="0"/>
              <a:t>mesures</a:t>
            </a:r>
            <a:r>
              <a:rPr lang="en-US" altLang="en-US" dirty="0" smtClean="0"/>
              <a:t>(activity , medication ,minimal handling )</a:t>
            </a:r>
          </a:p>
          <a:p>
            <a:pPr algn="l" rtl="0" eaLnBrk="1" hangingPunct="1"/>
            <a:r>
              <a:rPr lang="en-US" altLang="en-US" dirty="0" smtClean="0"/>
              <a:t>objective </a:t>
            </a:r>
            <a:r>
              <a:rPr lang="en-US" altLang="en-US" dirty="0"/>
              <a:t>of early therapy is to raise the platelet count to more than </a:t>
            </a:r>
            <a:r>
              <a:rPr lang="en-US" altLang="en-US" dirty="0" smtClean="0"/>
              <a:t>20-30 </a:t>
            </a:r>
            <a:r>
              <a:rPr lang="en-US" altLang="en-US" dirty="0"/>
              <a:t>× </a:t>
            </a:r>
            <a:r>
              <a:rPr lang="en-US" altLang="en-US" dirty="0" smtClean="0"/>
              <a:t>109/L</a:t>
            </a:r>
          </a:p>
          <a:p>
            <a:pPr algn="l" rtl="0" eaLnBrk="1" hangingPunct="1"/>
            <a:r>
              <a:rPr lang="en-US" altLang="en-US" dirty="0" smtClean="0"/>
              <a:t>Higher target in high risk bleeding </a:t>
            </a:r>
            <a:endParaRPr lang="en-US" altLang="en-US" dirty="0"/>
          </a:p>
          <a:p>
            <a:pPr algn="l" rtl="0" eaLnBrk="1" hangingPunct="1"/>
            <a:r>
              <a:rPr lang="en-US" altLang="en-US" dirty="0"/>
              <a:t>prevent the rare development of intracranial hemorrhage. </a:t>
            </a:r>
          </a:p>
          <a:p>
            <a:pPr algn="l" rtl="0" eaLnBrk="1" hangingPunct="1"/>
            <a:endParaRPr lang="en-US" altLang="en-US" dirty="0"/>
          </a:p>
        </p:txBody>
      </p:sp>
      <p:sp>
        <p:nvSpPr>
          <p:cNvPr id="37892" name="Slide Number Placeholder 3">
            <a:extLst>
              <a:ext uri="{FF2B5EF4-FFF2-40B4-BE49-F238E27FC236}">
                <a16:creationId xmlns:a16="http://schemas.microsoft.com/office/drawing/2014/main" xmlns="" id="{E08AB145-D6E1-46D9-B182-8C6BA0B8C699}"/>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92DA495-1CF6-4525-9A5C-DBAC696D066C}" type="slidenum">
              <a:rPr lang="ar-JO" altLang="en-US"/>
              <a:pPr eaLnBrk="1" hangingPunct="1"/>
              <a:t>37</a:t>
            </a:fld>
            <a:endParaRPr lang="en-CA" altLang="en-US"/>
          </a:p>
        </p:txBody>
      </p:sp>
      <p:sp>
        <p:nvSpPr>
          <p:cNvPr id="35842" name="Rectangle 2">
            <a:extLst>
              <a:ext uri="{FF2B5EF4-FFF2-40B4-BE49-F238E27FC236}">
                <a16:creationId xmlns:a16="http://schemas.microsoft.com/office/drawing/2014/main" xmlns="" id="{5F01BA95-F730-4F38-B775-9B2AE5FC2212}"/>
              </a:ext>
            </a:extLst>
          </p:cNvPr>
          <p:cNvSpPr>
            <a:spLocks noGrp="1" noChangeArrowheads="1"/>
          </p:cNvSpPr>
          <p:nvPr>
            <p:ph type="title"/>
          </p:nvPr>
        </p:nvSpPr>
        <p:spPr/>
        <p:txBody>
          <a:bodyPr/>
          <a:lstStyle/>
          <a:p>
            <a:pPr rtl="0" eaLnBrk="1" hangingPunct="1">
              <a:defRPr/>
            </a:pPr>
            <a:r>
              <a:rPr lang="en-US" dirty="0"/>
              <a:t>ITP: Treatment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xmlns="" id="{5929F57A-7CCA-40CA-A3A5-C1722873612E}"/>
              </a:ext>
            </a:extLst>
          </p:cNvPr>
          <p:cNvSpPr>
            <a:spLocks noGrp="1" noChangeArrowheads="1"/>
          </p:cNvSpPr>
          <p:nvPr>
            <p:ph idx="1"/>
          </p:nvPr>
        </p:nvSpPr>
        <p:spPr>
          <a:xfrm>
            <a:off x="457200" y="1600200"/>
            <a:ext cx="8229600" cy="5257800"/>
          </a:xfrm>
        </p:spPr>
        <p:txBody>
          <a:bodyPr/>
          <a:lstStyle/>
          <a:p>
            <a:pPr marL="0" indent="0" algn="l" rtl="0" eaLnBrk="1" hangingPunct="1">
              <a:lnSpc>
                <a:spcPct val="90000"/>
              </a:lnSpc>
              <a:buFontTx/>
              <a:buNone/>
              <a:defRPr/>
            </a:pPr>
            <a:r>
              <a:rPr lang="en-US" sz="2800" dirty="0"/>
              <a:t>Treatment.</a:t>
            </a:r>
          </a:p>
          <a:p>
            <a:pPr algn="l" rtl="0" eaLnBrk="1" hangingPunct="1">
              <a:lnSpc>
                <a:spcPct val="90000"/>
              </a:lnSpc>
              <a:defRPr/>
            </a:pPr>
            <a:r>
              <a:rPr lang="en-US" sz="2800" dirty="0"/>
              <a:t> </a:t>
            </a:r>
            <a:r>
              <a:rPr lang="en-US" sz="2800" i="1" dirty="0"/>
              <a:t>Intravenous immunoglobulin</a:t>
            </a:r>
            <a:r>
              <a:rPr lang="en-US" sz="2800" dirty="0"/>
              <a:t> (IVIG)</a:t>
            </a:r>
          </a:p>
          <a:p>
            <a:pPr algn="l" rtl="0" eaLnBrk="1" hangingPunct="1">
              <a:lnSpc>
                <a:spcPct val="90000"/>
              </a:lnSpc>
              <a:defRPr/>
            </a:pPr>
            <a:r>
              <a:rPr lang="en-US" sz="2800" i="1" dirty="0"/>
              <a:t>Prednisone</a:t>
            </a:r>
            <a:r>
              <a:rPr lang="en-US" sz="2800" dirty="0"/>
              <a:t> </a:t>
            </a:r>
          </a:p>
          <a:p>
            <a:pPr algn="l" rtl="0" eaLnBrk="1" hangingPunct="1">
              <a:lnSpc>
                <a:spcPct val="90000"/>
              </a:lnSpc>
              <a:defRPr/>
            </a:pPr>
            <a:r>
              <a:rPr lang="en-US" sz="2800" i="1" dirty="0"/>
              <a:t>IV Anti- D Therapy</a:t>
            </a:r>
            <a:r>
              <a:rPr lang="en-US" sz="2800" dirty="0"/>
              <a:t>. </a:t>
            </a:r>
          </a:p>
          <a:p>
            <a:pPr marL="0" indent="0" algn="l" rtl="0" eaLnBrk="1" hangingPunct="1">
              <a:lnSpc>
                <a:spcPct val="90000"/>
              </a:lnSpc>
              <a:buFontTx/>
              <a:buNone/>
              <a:defRPr/>
            </a:pPr>
            <a:endParaRPr lang="en-US" sz="2800" dirty="0"/>
          </a:p>
          <a:p>
            <a:pPr algn="l" rtl="0" eaLnBrk="1" hangingPunct="1">
              <a:lnSpc>
                <a:spcPct val="90000"/>
              </a:lnSpc>
              <a:defRPr/>
            </a:pPr>
            <a:r>
              <a:rPr lang="en-US" sz="2800" dirty="0"/>
              <a:t>The role of </a:t>
            </a:r>
            <a:r>
              <a:rPr lang="en-US" sz="2800" dirty="0" err="1"/>
              <a:t>splenectomy</a:t>
            </a:r>
            <a:r>
              <a:rPr lang="en-US" sz="2800" dirty="0"/>
              <a:t> in ITP should be reserved for :</a:t>
            </a:r>
          </a:p>
          <a:p>
            <a:pPr marL="0" indent="0" algn="l" rtl="0" eaLnBrk="1" hangingPunct="1">
              <a:lnSpc>
                <a:spcPct val="90000"/>
              </a:lnSpc>
              <a:buFontTx/>
              <a:buNone/>
              <a:defRPr/>
            </a:pPr>
            <a:r>
              <a:rPr lang="en-US" sz="2800" dirty="0"/>
              <a:t>  - older child (≥4 </a:t>
            </a:r>
            <a:r>
              <a:rPr lang="en-US" sz="2800" dirty="0" err="1"/>
              <a:t>yr</a:t>
            </a:r>
            <a:r>
              <a:rPr lang="en-US" sz="2800" dirty="0"/>
              <a:t>) with severe ITP that has lasted longer than 1 </a:t>
            </a:r>
            <a:r>
              <a:rPr lang="en-US" sz="2800" dirty="0" err="1"/>
              <a:t>yr</a:t>
            </a:r>
            <a:r>
              <a:rPr lang="en-US" sz="2800" dirty="0"/>
              <a:t> (chronic ITP) .</a:t>
            </a:r>
          </a:p>
          <a:p>
            <a:pPr marL="0" indent="0" algn="l" rtl="0" eaLnBrk="1" hangingPunct="1">
              <a:lnSpc>
                <a:spcPct val="90000"/>
              </a:lnSpc>
              <a:buFontTx/>
              <a:buNone/>
              <a:defRPr/>
            </a:pPr>
            <a:r>
              <a:rPr lang="en-US" sz="2800" dirty="0"/>
              <a:t> -symptoms  not controlled with conventional therapy  </a:t>
            </a:r>
          </a:p>
        </p:txBody>
      </p:sp>
      <p:sp>
        <p:nvSpPr>
          <p:cNvPr id="38916" name="Slide Number Placeholder 3">
            <a:extLst>
              <a:ext uri="{FF2B5EF4-FFF2-40B4-BE49-F238E27FC236}">
                <a16:creationId xmlns:a16="http://schemas.microsoft.com/office/drawing/2014/main" xmlns="" id="{69CD1C56-291D-444A-BF15-9DBFEDB53EE7}"/>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3899A6E-6E96-4840-B867-98FDE9D167AA}" type="slidenum">
              <a:rPr lang="ar-JO" altLang="en-US"/>
              <a:pPr eaLnBrk="1" hangingPunct="1"/>
              <a:t>38</a:t>
            </a:fld>
            <a:endParaRPr lang="en-CA" altLang="en-US"/>
          </a:p>
        </p:txBody>
      </p:sp>
      <p:sp>
        <p:nvSpPr>
          <p:cNvPr id="36866" name="Rectangle 2">
            <a:extLst>
              <a:ext uri="{FF2B5EF4-FFF2-40B4-BE49-F238E27FC236}">
                <a16:creationId xmlns:a16="http://schemas.microsoft.com/office/drawing/2014/main" xmlns="" id="{0D96C0CB-D077-4EE1-B3D2-4EB50C46119E}"/>
              </a:ext>
            </a:extLst>
          </p:cNvPr>
          <p:cNvSpPr>
            <a:spLocks noGrp="1" noChangeArrowheads="1"/>
          </p:cNvSpPr>
          <p:nvPr>
            <p:ph type="title"/>
          </p:nvPr>
        </p:nvSpPr>
        <p:spPr/>
        <p:txBody>
          <a:bodyPr/>
          <a:lstStyle/>
          <a:p>
            <a:pPr rtl="0" eaLnBrk="1" hangingPunct="1">
              <a:defRPr/>
            </a:pPr>
            <a:r>
              <a:rPr lang="en-US" dirty="0"/>
              <a:t>ITP : treatment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xmlns="" id="{C3230AEA-618F-47D3-969C-227FB031DBB9}"/>
              </a:ext>
            </a:extLst>
          </p:cNvPr>
          <p:cNvSpPr>
            <a:spLocks noGrp="1" noChangeArrowheads="1"/>
          </p:cNvSpPr>
          <p:nvPr>
            <p:ph idx="1"/>
          </p:nvPr>
        </p:nvSpPr>
        <p:spPr/>
        <p:txBody>
          <a:bodyPr>
            <a:normAutofit fontScale="92500" lnSpcReduction="10000"/>
          </a:bodyPr>
          <a:lstStyle/>
          <a:p>
            <a:pPr algn="l" rtl="0" eaLnBrk="1" hangingPunct="1">
              <a:defRPr/>
            </a:pPr>
            <a:r>
              <a:rPr lang="en-US" sz="2800" b="1" dirty="0"/>
              <a:t>Chronic ITP</a:t>
            </a:r>
            <a:r>
              <a:rPr lang="en-US" sz="2800" dirty="0"/>
              <a:t>: acute ITP with persistent thrombocytopenia for more than </a:t>
            </a:r>
            <a:r>
              <a:rPr lang="en-US" sz="2800" dirty="0" smtClean="0"/>
              <a:t>6-12 </a:t>
            </a:r>
            <a:r>
              <a:rPr lang="en-US" sz="2800" dirty="0"/>
              <a:t>mo</a:t>
            </a:r>
            <a:r>
              <a:rPr lang="en-US" sz="2800" dirty="0" smtClean="0"/>
              <a:t>.</a:t>
            </a:r>
          </a:p>
          <a:p>
            <a:pPr algn="l" rtl="0" eaLnBrk="1" hangingPunct="1">
              <a:defRPr/>
            </a:pPr>
            <a:r>
              <a:rPr lang="en-US" sz="2800" dirty="0" smtClean="0"/>
              <a:t>In older age , with initial not severely low count or without mucosal bleeding </a:t>
            </a:r>
            <a:endParaRPr lang="en-US" sz="2800" dirty="0"/>
          </a:p>
          <a:p>
            <a:pPr algn="l" rtl="0" eaLnBrk="1" hangingPunct="1">
              <a:defRPr/>
            </a:pPr>
            <a:endParaRPr lang="en-US" sz="2800" u="sng" dirty="0" smtClean="0"/>
          </a:p>
          <a:p>
            <a:pPr algn="l" rtl="0" eaLnBrk="1" hangingPunct="1">
              <a:defRPr/>
            </a:pPr>
            <a:r>
              <a:rPr lang="en-US" sz="2800" u="sng" dirty="0" err="1" smtClean="0"/>
              <a:t>DDx</a:t>
            </a:r>
            <a:r>
              <a:rPr lang="en-US" sz="2800" dirty="0" smtClean="0"/>
              <a:t>  </a:t>
            </a:r>
            <a:r>
              <a:rPr lang="en-US" sz="2800" dirty="0"/>
              <a:t>: </a:t>
            </a:r>
          </a:p>
          <a:p>
            <a:pPr marL="0" indent="0" algn="l" rtl="0" eaLnBrk="1" hangingPunct="1">
              <a:buFontTx/>
              <a:buNone/>
              <a:defRPr/>
            </a:pPr>
            <a:r>
              <a:rPr lang="en-US" sz="2800" dirty="0"/>
              <a:t> - autoimmune disease such as SLE   </a:t>
            </a:r>
          </a:p>
          <a:p>
            <a:pPr marL="0" indent="0" algn="l" rtl="0" eaLnBrk="1" hangingPunct="1">
              <a:buFontTx/>
              <a:buNone/>
              <a:defRPr/>
            </a:pPr>
            <a:r>
              <a:rPr lang="en-US" sz="2800" dirty="0"/>
              <a:t> -chronic infectious disorders such as HIV  </a:t>
            </a:r>
          </a:p>
          <a:p>
            <a:pPr marL="0" indent="0" algn="l" rtl="0" eaLnBrk="1" hangingPunct="1">
              <a:buFontTx/>
              <a:buNone/>
              <a:defRPr/>
            </a:pPr>
            <a:r>
              <a:rPr lang="en-US" sz="2800" dirty="0"/>
              <a:t> -</a:t>
            </a:r>
            <a:r>
              <a:rPr lang="en-US" sz="2800" dirty="0" err="1"/>
              <a:t>nonimmune</a:t>
            </a:r>
            <a:r>
              <a:rPr lang="en-US" sz="2800" dirty="0"/>
              <a:t> causes of chronic thrombocytopenia such as </a:t>
            </a:r>
            <a:r>
              <a:rPr lang="en-US" sz="2800" dirty="0" err="1"/>
              <a:t>Wiskott</a:t>
            </a:r>
            <a:r>
              <a:rPr lang="en-US" sz="2800" dirty="0"/>
              <a:t>-Aldrich syndrome. </a:t>
            </a:r>
          </a:p>
        </p:txBody>
      </p:sp>
      <p:sp>
        <p:nvSpPr>
          <p:cNvPr id="39940" name="Slide Number Placeholder 3">
            <a:extLst>
              <a:ext uri="{FF2B5EF4-FFF2-40B4-BE49-F238E27FC236}">
                <a16:creationId xmlns:a16="http://schemas.microsoft.com/office/drawing/2014/main" xmlns="" id="{9D8750D5-FCF0-468A-9810-A4104A7D8BAA}"/>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638DAFD-93D5-48E9-AE9E-0AB4812F2B88}" type="slidenum">
              <a:rPr lang="ar-JO" altLang="en-US"/>
              <a:pPr eaLnBrk="1" hangingPunct="1"/>
              <a:t>39</a:t>
            </a:fld>
            <a:endParaRPr lang="en-CA" altLang="en-US"/>
          </a:p>
        </p:txBody>
      </p:sp>
      <p:sp>
        <p:nvSpPr>
          <p:cNvPr id="37890" name="Rectangle 2">
            <a:extLst>
              <a:ext uri="{FF2B5EF4-FFF2-40B4-BE49-F238E27FC236}">
                <a16:creationId xmlns:a16="http://schemas.microsoft.com/office/drawing/2014/main" xmlns="" id="{B8D03CFC-4985-4D6C-8005-3C3D12882584}"/>
              </a:ext>
            </a:extLst>
          </p:cNvPr>
          <p:cNvSpPr>
            <a:spLocks noGrp="1" noChangeArrowheads="1"/>
          </p:cNvSpPr>
          <p:nvPr>
            <p:ph type="title"/>
          </p:nvPr>
        </p:nvSpPr>
        <p:spPr/>
        <p:txBody>
          <a:bodyPr/>
          <a:lstStyle/>
          <a:p>
            <a:pPr rtl="0" eaLnBrk="1" hangingPunct="1">
              <a:defRPr/>
            </a:pPr>
            <a:r>
              <a:rPr lang="en-US" dirty="0"/>
              <a:t>ITP/ Chronic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CF48DDF1-C25A-427B-958F-F174521703BC}"/>
              </a:ext>
            </a:extLst>
          </p:cNvPr>
          <p:cNvSpPr>
            <a:spLocks noGrp="1" noChangeArrowheads="1"/>
          </p:cNvSpPr>
          <p:nvPr>
            <p:ph idx="1"/>
          </p:nvPr>
        </p:nvSpPr>
        <p:spPr>
          <a:xfrm>
            <a:off x="457200" y="228600"/>
            <a:ext cx="8229600" cy="5827713"/>
          </a:xfrm>
        </p:spPr>
        <p:txBody>
          <a:bodyPr/>
          <a:lstStyle/>
          <a:p>
            <a:pPr marL="0" indent="0" algn="l">
              <a:buFontTx/>
              <a:buNone/>
            </a:pPr>
            <a:endParaRPr lang="en-CA" altLang="en-US"/>
          </a:p>
        </p:txBody>
      </p:sp>
      <p:sp>
        <p:nvSpPr>
          <p:cNvPr id="7172" name="Slide Number Placeholder 3">
            <a:extLst>
              <a:ext uri="{FF2B5EF4-FFF2-40B4-BE49-F238E27FC236}">
                <a16:creationId xmlns:a16="http://schemas.microsoft.com/office/drawing/2014/main" xmlns="" id="{3557C759-C6BE-432B-95D8-F5E7074EFE4E}"/>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2D047A6-3CF3-4DAD-93BD-D5F04A228C03}" type="slidenum">
              <a:rPr lang="ar-JO" altLang="en-US"/>
              <a:pPr eaLnBrk="1" hangingPunct="1"/>
              <a:t>4</a:t>
            </a:fld>
            <a:endParaRPr lang="en-CA" altLang="en-US"/>
          </a:p>
        </p:txBody>
      </p:sp>
      <p:pic>
        <p:nvPicPr>
          <p:cNvPr id="7171" name="Picture 5" descr="C:\Users\salma\Pictures\400px-Coagulation_full.svg.png">
            <a:extLst>
              <a:ext uri="{FF2B5EF4-FFF2-40B4-BE49-F238E27FC236}">
                <a16:creationId xmlns:a16="http://schemas.microsoft.com/office/drawing/2014/main" xmlns="" id="{2041CA4C-533E-4C38-B037-5AAFFE740E90}"/>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0050" y="457200"/>
            <a:ext cx="8153400" cy="5905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2">
            <a:extLst>
              <a:ext uri="{FF2B5EF4-FFF2-40B4-BE49-F238E27FC236}">
                <a16:creationId xmlns:a16="http://schemas.microsoft.com/office/drawing/2014/main" xmlns="" id="{CA6FB44D-49E6-4715-8F60-39CEF135F982}"/>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5089637-3C7A-447F-9677-43CB21A7A37D}" type="slidenum">
              <a:rPr lang="ar-JO" altLang="en-US"/>
              <a:pPr eaLnBrk="1" hangingPunct="1"/>
              <a:t>40</a:t>
            </a:fld>
            <a:endParaRPr lang="en-CA" altLang="en-US"/>
          </a:p>
        </p:txBody>
      </p:sp>
      <p:sp>
        <p:nvSpPr>
          <p:cNvPr id="2" name="Title 1">
            <a:extLst>
              <a:ext uri="{FF2B5EF4-FFF2-40B4-BE49-F238E27FC236}">
                <a16:creationId xmlns:a16="http://schemas.microsoft.com/office/drawing/2014/main" xmlns="" id="{D8FA5527-430A-4E1E-842A-633E3CED32CF}"/>
              </a:ext>
            </a:extLst>
          </p:cNvPr>
          <p:cNvSpPr>
            <a:spLocks noGrp="1"/>
          </p:cNvSpPr>
          <p:nvPr>
            <p:ph type="title"/>
          </p:nvPr>
        </p:nvSpPr>
        <p:spPr/>
        <p:txBody>
          <a:bodyPr/>
          <a:lstStyle/>
          <a:p>
            <a:pPr>
              <a:defRPr/>
            </a:pPr>
            <a:r>
              <a:rPr lang="en-US" dirty="0"/>
              <a:t>Platelet </a:t>
            </a:r>
            <a:r>
              <a:rPr lang="en-US" b="1" i="1" u="sng" dirty="0"/>
              <a:t>Function</a:t>
            </a:r>
            <a:r>
              <a:rPr lang="en-US" dirty="0"/>
              <a:t> Disorders </a:t>
            </a:r>
            <a:endParaRPr lang="en-C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xmlns="" id="{AA0A2AA4-0054-490E-87EB-EEB4671C5440}"/>
              </a:ext>
            </a:extLst>
          </p:cNvPr>
          <p:cNvSpPr>
            <a:spLocks noGrp="1" noChangeArrowheads="1"/>
          </p:cNvSpPr>
          <p:nvPr>
            <p:ph idx="1"/>
          </p:nvPr>
        </p:nvSpPr>
        <p:spPr/>
        <p:txBody>
          <a:bodyPr/>
          <a:lstStyle/>
          <a:p>
            <a:pPr algn="l" rtl="0" eaLnBrk="1" hangingPunct="1"/>
            <a:r>
              <a:rPr lang="en-US" altLang="en-US"/>
              <a:t>systemic illnesses  liver disease, kidney disease (uremia), </a:t>
            </a:r>
          </a:p>
          <a:p>
            <a:pPr algn="l" rtl="0" eaLnBrk="1" hangingPunct="1"/>
            <a:r>
              <a:rPr lang="en-US" altLang="en-US"/>
              <a:t>drugs: acetylsalicylic acid (aspirin )</a:t>
            </a:r>
          </a:p>
          <a:p>
            <a:pPr algn="l" rtl="0" eaLnBrk="1" hangingPunct="1"/>
            <a:r>
              <a:rPr lang="en-US" altLang="en-US"/>
              <a:t> nonsteroidal anti-inflammatory drugs, </a:t>
            </a:r>
          </a:p>
          <a:p>
            <a:pPr algn="l" rtl="0" eaLnBrk="1" hangingPunct="1"/>
            <a:r>
              <a:rPr lang="en-US" altLang="en-US"/>
              <a:t>valproic acid,</a:t>
            </a:r>
          </a:p>
          <a:p>
            <a:pPr algn="l" rtl="0" eaLnBrk="1" hangingPunct="1"/>
            <a:r>
              <a:rPr lang="en-US" altLang="en-US"/>
              <a:t> high-dose penicillin. </a:t>
            </a:r>
          </a:p>
        </p:txBody>
      </p:sp>
      <p:sp>
        <p:nvSpPr>
          <p:cNvPr id="41988" name="Slide Number Placeholder 3">
            <a:extLst>
              <a:ext uri="{FF2B5EF4-FFF2-40B4-BE49-F238E27FC236}">
                <a16:creationId xmlns:a16="http://schemas.microsoft.com/office/drawing/2014/main" xmlns="" id="{19F7F303-DB7C-43C2-B905-6B34B52EE440}"/>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9E80BAE-31F6-47C7-A18F-4CC5D05E96C9}" type="slidenum">
              <a:rPr lang="ar-JO" altLang="en-US"/>
              <a:pPr eaLnBrk="1" hangingPunct="1"/>
              <a:t>41</a:t>
            </a:fld>
            <a:endParaRPr lang="en-CA" altLang="en-US"/>
          </a:p>
        </p:txBody>
      </p:sp>
      <p:sp>
        <p:nvSpPr>
          <p:cNvPr id="40962" name="Rectangle 2">
            <a:extLst>
              <a:ext uri="{FF2B5EF4-FFF2-40B4-BE49-F238E27FC236}">
                <a16:creationId xmlns:a16="http://schemas.microsoft.com/office/drawing/2014/main" xmlns="" id="{AF36D571-5A2A-440B-8270-9024FD80AC61}"/>
              </a:ext>
            </a:extLst>
          </p:cNvPr>
          <p:cNvSpPr>
            <a:spLocks noGrp="1" noChangeArrowheads="1"/>
          </p:cNvSpPr>
          <p:nvPr>
            <p:ph type="title"/>
          </p:nvPr>
        </p:nvSpPr>
        <p:spPr/>
        <p:txBody>
          <a:bodyPr>
            <a:normAutofit fontScale="90000"/>
          </a:bodyPr>
          <a:lstStyle/>
          <a:p>
            <a:pPr rtl="0" eaLnBrk="1" hangingPunct="1">
              <a:defRPr/>
            </a:pPr>
            <a:r>
              <a:rPr lang="en-US" b="1"/>
              <a:t>Acquired</a:t>
            </a:r>
            <a:r>
              <a:rPr lang="en-US"/>
              <a:t> Disorders of Platelet Function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xmlns="" id="{4D3295E3-25F1-4FA7-BEE4-8266E94AC74F}"/>
              </a:ext>
            </a:extLst>
          </p:cNvPr>
          <p:cNvSpPr>
            <a:spLocks noGrp="1" noChangeArrowheads="1"/>
          </p:cNvSpPr>
          <p:nvPr>
            <p:ph idx="1"/>
          </p:nvPr>
        </p:nvSpPr>
        <p:spPr>
          <a:xfrm>
            <a:off x="457200" y="1600200"/>
            <a:ext cx="8229600" cy="4800600"/>
          </a:xfrm>
        </p:spPr>
        <p:txBody>
          <a:bodyPr/>
          <a:lstStyle/>
          <a:p>
            <a:pPr marL="0" indent="0" algn="l" rtl="0" eaLnBrk="1" hangingPunct="1">
              <a:buFontTx/>
              <a:buNone/>
              <a:defRPr/>
            </a:pPr>
            <a:r>
              <a:rPr lang="en-US" dirty="0"/>
              <a:t>usually present with petechiae and purpura shortly after birth, especially after vaginal delivery</a:t>
            </a:r>
          </a:p>
          <a:p>
            <a:pPr algn="l" rtl="0" eaLnBrk="1" hangingPunct="1">
              <a:buFontTx/>
              <a:buNone/>
              <a:defRPr/>
            </a:pPr>
            <a:r>
              <a:rPr lang="en-US" dirty="0"/>
              <a:t>    Due to :</a:t>
            </a:r>
            <a:endParaRPr lang="ar-JO" dirty="0"/>
          </a:p>
          <a:p>
            <a:pPr algn="l" rtl="0" eaLnBrk="1" hangingPunct="1">
              <a:defRPr/>
            </a:pPr>
            <a:r>
              <a:rPr lang="en-CA" dirty="0"/>
              <a:t> </a:t>
            </a:r>
            <a:r>
              <a:rPr lang="en-US" dirty="0"/>
              <a:t>Defects in the VWF receptor, the glycoprotein  (</a:t>
            </a:r>
            <a:r>
              <a:rPr lang="en-US" dirty="0" err="1"/>
              <a:t>GPIb</a:t>
            </a:r>
            <a:r>
              <a:rPr lang="en-US" dirty="0"/>
              <a:t>) complex, </a:t>
            </a:r>
          </a:p>
          <a:p>
            <a:pPr algn="l" rtl="0" eaLnBrk="1" hangingPunct="1">
              <a:defRPr/>
            </a:pPr>
            <a:r>
              <a:rPr lang="en-US" dirty="0"/>
              <a:t>Defects of the fibrinogen receptor,  glycoprotein (</a:t>
            </a:r>
            <a:r>
              <a:rPr lang="en-US" dirty="0" err="1"/>
              <a:t>GPIIb-IIIa</a:t>
            </a:r>
            <a:r>
              <a:rPr lang="en-US" dirty="0"/>
              <a:t>) complex</a:t>
            </a:r>
          </a:p>
        </p:txBody>
      </p:sp>
      <p:sp>
        <p:nvSpPr>
          <p:cNvPr id="43012" name="Slide Number Placeholder 3">
            <a:extLst>
              <a:ext uri="{FF2B5EF4-FFF2-40B4-BE49-F238E27FC236}">
                <a16:creationId xmlns:a16="http://schemas.microsoft.com/office/drawing/2014/main" xmlns="" id="{BFA0C35A-BF5D-4F60-835A-52231C8E27AD}"/>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E175714-13D5-4CF2-A980-B90A1D4A1C72}" type="slidenum">
              <a:rPr lang="ar-JO" altLang="en-US"/>
              <a:pPr eaLnBrk="1" hangingPunct="1"/>
              <a:t>42</a:t>
            </a:fld>
            <a:endParaRPr lang="en-CA" altLang="en-US"/>
          </a:p>
        </p:txBody>
      </p:sp>
      <p:sp>
        <p:nvSpPr>
          <p:cNvPr id="48130" name="Rectangle 2">
            <a:extLst>
              <a:ext uri="{FF2B5EF4-FFF2-40B4-BE49-F238E27FC236}">
                <a16:creationId xmlns:a16="http://schemas.microsoft.com/office/drawing/2014/main" xmlns="" id="{2EDAF045-A767-4EF4-BBC6-B455FE38A7B0}"/>
              </a:ext>
            </a:extLst>
          </p:cNvPr>
          <p:cNvSpPr>
            <a:spLocks noGrp="1" noChangeArrowheads="1"/>
          </p:cNvSpPr>
          <p:nvPr>
            <p:ph type="title"/>
          </p:nvPr>
        </p:nvSpPr>
        <p:spPr/>
        <p:txBody>
          <a:bodyPr>
            <a:normAutofit fontScale="90000"/>
          </a:bodyPr>
          <a:lstStyle/>
          <a:p>
            <a:pPr eaLnBrk="1" hangingPunct="1">
              <a:defRPr/>
            </a:pPr>
            <a:r>
              <a:rPr lang="en-US" b="1"/>
              <a:t>Congenital</a:t>
            </a:r>
            <a:r>
              <a:rPr lang="en-US"/>
              <a:t> Abnormalities of Platelet Function</a:t>
            </a:r>
            <a:r>
              <a:rPr lang="ar-SA"/>
              <a:t> </a:t>
            </a:r>
            <a:endParaRPr lang="en-CA"/>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xmlns="" id="{4FA95FC3-C963-4364-AFB8-C88A3FDB3D3A}"/>
              </a:ext>
            </a:extLst>
          </p:cNvPr>
          <p:cNvSpPr>
            <a:spLocks noGrp="1" noChangeArrowheads="1"/>
          </p:cNvSpPr>
          <p:nvPr>
            <p:ph idx="1"/>
          </p:nvPr>
        </p:nvSpPr>
        <p:spPr/>
        <p:txBody>
          <a:bodyPr/>
          <a:lstStyle/>
          <a:p>
            <a:pPr algn="l" rtl="0" eaLnBrk="1" hangingPunct="1"/>
            <a:endParaRPr lang="en-US" altLang="en-US"/>
          </a:p>
          <a:p>
            <a:pPr algn="l" rtl="0" eaLnBrk="1" hangingPunct="1"/>
            <a:r>
              <a:rPr lang="en-US" altLang="en-US"/>
              <a:t>The cause is the absence of the </a:t>
            </a:r>
            <a:r>
              <a:rPr lang="en-US" altLang="en-US" b="1" i="1"/>
              <a:t>VWF receptor (GP Ib complex)</a:t>
            </a:r>
            <a:r>
              <a:rPr lang="en-US" altLang="en-US"/>
              <a:t> on the platelet membrane. </a:t>
            </a:r>
            <a:endParaRPr lang="ar-JO" altLang="en-US"/>
          </a:p>
          <a:p>
            <a:pPr algn="l" rtl="0" eaLnBrk="1" hangingPunct="1"/>
            <a:r>
              <a:rPr lang="en-US" altLang="en-US"/>
              <a:t>an autosomal recessive disorder </a:t>
            </a:r>
          </a:p>
        </p:txBody>
      </p:sp>
      <p:sp>
        <p:nvSpPr>
          <p:cNvPr id="44036" name="Slide Number Placeholder 3">
            <a:extLst>
              <a:ext uri="{FF2B5EF4-FFF2-40B4-BE49-F238E27FC236}">
                <a16:creationId xmlns:a16="http://schemas.microsoft.com/office/drawing/2014/main" xmlns="" id="{9198ABF3-E134-4E1F-AC7A-02B89D531F4C}"/>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A4BB348-F989-4A0F-BDF4-DD8E74CED76A}" type="slidenum">
              <a:rPr lang="ar-JO" altLang="en-US"/>
              <a:pPr eaLnBrk="1" hangingPunct="1"/>
              <a:t>43</a:t>
            </a:fld>
            <a:endParaRPr lang="en-CA" altLang="en-US"/>
          </a:p>
        </p:txBody>
      </p:sp>
      <p:sp>
        <p:nvSpPr>
          <p:cNvPr id="43010" name="Rectangle 2">
            <a:extLst>
              <a:ext uri="{FF2B5EF4-FFF2-40B4-BE49-F238E27FC236}">
                <a16:creationId xmlns:a16="http://schemas.microsoft.com/office/drawing/2014/main" xmlns="" id="{80A17719-2B7D-46EA-958C-8ABECC415EF9}"/>
              </a:ext>
            </a:extLst>
          </p:cNvPr>
          <p:cNvSpPr>
            <a:spLocks noGrp="1" noChangeArrowheads="1"/>
          </p:cNvSpPr>
          <p:nvPr>
            <p:ph type="title"/>
          </p:nvPr>
        </p:nvSpPr>
        <p:spPr/>
        <p:txBody>
          <a:bodyPr/>
          <a:lstStyle/>
          <a:p>
            <a:pPr eaLnBrk="1" hangingPunct="1">
              <a:defRPr/>
            </a:pPr>
            <a:r>
              <a:rPr lang="en-US" b="1" i="1" dirty="0"/>
              <a:t>Bernard-</a:t>
            </a:r>
            <a:r>
              <a:rPr lang="en-US" b="1" i="1" dirty="0" err="1"/>
              <a:t>Soulier</a:t>
            </a:r>
            <a:r>
              <a:rPr lang="en-US" b="1" i="1" dirty="0"/>
              <a:t> syndrome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xmlns="" id="{70A2055A-3EF8-479A-BDB7-BCE3F0107ED3}"/>
              </a:ext>
            </a:extLst>
          </p:cNvPr>
          <p:cNvSpPr>
            <a:spLocks noGrp="1" noChangeArrowheads="1"/>
          </p:cNvSpPr>
          <p:nvPr>
            <p:ph idx="1"/>
          </p:nvPr>
        </p:nvSpPr>
        <p:spPr/>
        <p:txBody>
          <a:bodyPr/>
          <a:lstStyle/>
          <a:p>
            <a:pPr marL="0" indent="0" algn="l" rtl="0" eaLnBrk="1" hangingPunct="1">
              <a:buFontTx/>
              <a:buNone/>
              <a:defRPr/>
            </a:pPr>
            <a:endParaRPr lang="en-US" dirty="0"/>
          </a:p>
          <a:p>
            <a:pPr algn="l" rtl="0" eaLnBrk="1" hangingPunct="1">
              <a:defRPr/>
            </a:pPr>
            <a:r>
              <a:rPr lang="en-US" b="1" i="1" dirty="0"/>
              <a:t>thrombocytopenia</a:t>
            </a:r>
            <a:r>
              <a:rPr lang="en-US" dirty="0"/>
              <a:t> with</a:t>
            </a:r>
            <a:r>
              <a:rPr lang="en-US" b="1" dirty="0"/>
              <a:t> giant</a:t>
            </a:r>
            <a:r>
              <a:rPr lang="en-US" dirty="0"/>
              <a:t> platelets on blood smear</a:t>
            </a:r>
          </a:p>
          <a:p>
            <a:pPr algn="l" rtl="0" eaLnBrk="1" hangingPunct="1">
              <a:defRPr/>
            </a:pPr>
            <a:r>
              <a:rPr lang="en-US" dirty="0"/>
              <a:t> markedly prolonged bleeding time BT </a:t>
            </a:r>
          </a:p>
          <a:p>
            <a:pPr>
              <a:buNone/>
              <a:defRPr/>
            </a:pPr>
            <a:r>
              <a:rPr lang="en-US" dirty="0" smtClean="0"/>
              <a:t>the bleeding may be disproportionately severe relative to the degree of </a:t>
            </a:r>
            <a:r>
              <a:rPr lang="en-US" dirty="0" err="1" smtClean="0"/>
              <a:t>thrombocytopeni</a:t>
            </a:r>
            <a:endParaRPr lang="ar-JO" dirty="0"/>
          </a:p>
          <a:p>
            <a:pPr algn="l" rtl="0" eaLnBrk="1" hangingPunct="1">
              <a:defRPr/>
            </a:pPr>
            <a:r>
              <a:rPr lang="en-US" dirty="0"/>
              <a:t>VWF Studies are </a:t>
            </a:r>
            <a:r>
              <a:rPr lang="en-US" u="sng" dirty="0"/>
              <a:t>normal</a:t>
            </a:r>
            <a:r>
              <a:rPr lang="en-US" dirty="0"/>
              <a:t> </a:t>
            </a:r>
          </a:p>
        </p:txBody>
      </p:sp>
      <p:sp>
        <p:nvSpPr>
          <p:cNvPr id="45060" name="Slide Number Placeholder 3">
            <a:extLst>
              <a:ext uri="{FF2B5EF4-FFF2-40B4-BE49-F238E27FC236}">
                <a16:creationId xmlns:a16="http://schemas.microsoft.com/office/drawing/2014/main" xmlns="" id="{34A4C441-496B-4784-910E-6CF2BC7D22D2}"/>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F99B371-4977-4B7F-A475-452550520494}" type="slidenum">
              <a:rPr lang="ar-JO" altLang="en-US"/>
              <a:pPr eaLnBrk="1" hangingPunct="1"/>
              <a:t>44</a:t>
            </a:fld>
            <a:endParaRPr lang="en-CA" altLang="en-US"/>
          </a:p>
        </p:txBody>
      </p:sp>
      <p:sp>
        <p:nvSpPr>
          <p:cNvPr id="41986" name="Rectangle 2">
            <a:extLst>
              <a:ext uri="{FF2B5EF4-FFF2-40B4-BE49-F238E27FC236}">
                <a16:creationId xmlns:a16="http://schemas.microsoft.com/office/drawing/2014/main" xmlns="" id="{7E85FCE4-3D48-4ACF-9349-88D8E24EBB03}"/>
              </a:ext>
            </a:extLst>
          </p:cNvPr>
          <p:cNvSpPr>
            <a:spLocks noGrp="1" noChangeArrowheads="1"/>
          </p:cNvSpPr>
          <p:nvPr>
            <p:ph type="title"/>
          </p:nvPr>
        </p:nvSpPr>
        <p:spPr/>
        <p:txBody>
          <a:bodyPr/>
          <a:lstStyle/>
          <a:p>
            <a:pPr eaLnBrk="1" hangingPunct="1">
              <a:defRPr/>
            </a:pPr>
            <a:r>
              <a:rPr lang="en-US" b="1" i="1" dirty="0"/>
              <a:t>Bernard-</a:t>
            </a:r>
            <a:r>
              <a:rPr lang="en-US" b="1" i="1" dirty="0" err="1"/>
              <a:t>Soulier</a:t>
            </a:r>
            <a:r>
              <a:rPr lang="en-US" b="1" i="1" dirty="0"/>
              <a:t> syndrome</a:t>
            </a:r>
            <a:endParaRPr lang="en-C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xmlns="" id="{06418577-1227-40E6-A369-81DA7E5031C3}"/>
              </a:ext>
            </a:extLst>
          </p:cNvPr>
          <p:cNvSpPr>
            <a:spLocks noGrp="1" noChangeArrowheads="1"/>
          </p:cNvSpPr>
          <p:nvPr>
            <p:ph idx="1"/>
          </p:nvPr>
        </p:nvSpPr>
        <p:spPr/>
        <p:txBody>
          <a:bodyPr/>
          <a:lstStyle/>
          <a:p>
            <a:pPr algn="l" rtl="0" eaLnBrk="1" hangingPunct="1"/>
            <a:r>
              <a:rPr lang="en-US" altLang="en-US"/>
              <a:t>prolonged bleeding time and a </a:t>
            </a:r>
            <a:r>
              <a:rPr lang="en-US" altLang="en-US" b="1" i="1"/>
              <a:t>normal platelet count </a:t>
            </a:r>
            <a:endParaRPr lang="ar-JO" altLang="en-US" b="1" i="1"/>
          </a:p>
          <a:p>
            <a:pPr algn="l" rtl="0" eaLnBrk="1" hangingPunct="1"/>
            <a:r>
              <a:rPr lang="en-US" altLang="en-US"/>
              <a:t>platelet morphology and size are </a:t>
            </a:r>
            <a:r>
              <a:rPr lang="en-US" altLang="en-US" b="1"/>
              <a:t>norma</a:t>
            </a:r>
            <a:r>
              <a:rPr lang="en-US" altLang="en-US"/>
              <a:t>l on the peripheral blood smear</a:t>
            </a:r>
          </a:p>
          <a:p>
            <a:pPr algn="l" rtl="0" eaLnBrk="1" hangingPunct="1"/>
            <a:r>
              <a:rPr lang="en-US" altLang="en-US"/>
              <a:t> The bleeding time is markedly prolonged. </a:t>
            </a:r>
            <a:endParaRPr lang="ar-JO" altLang="en-US"/>
          </a:p>
          <a:p>
            <a:pPr algn="l" rtl="0" eaLnBrk="1" hangingPunct="1"/>
            <a:endParaRPr lang="en-CA" altLang="en-US"/>
          </a:p>
        </p:txBody>
      </p:sp>
      <p:sp>
        <p:nvSpPr>
          <p:cNvPr id="46084" name="Slide Number Placeholder 3">
            <a:extLst>
              <a:ext uri="{FF2B5EF4-FFF2-40B4-BE49-F238E27FC236}">
                <a16:creationId xmlns:a16="http://schemas.microsoft.com/office/drawing/2014/main" xmlns="" id="{9F55B6FD-D6F4-403B-8D5D-156CC1769F3E}"/>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46FF08C-4F21-4895-B20E-4868DB69AC33}" type="slidenum">
              <a:rPr lang="ar-JO" altLang="en-US"/>
              <a:pPr eaLnBrk="1" hangingPunct="1"/>
              <a:t>45</a:t>
            </a:fld>
            <a:endParaRPr lang="en-CA" altLang="en-US"/>
          </a:p>
        </p:txBody>
      </p:sp>
      <p:sp>
        <p:nvSpPr>
          <p:cNvPr id="44034" name="Rectangle 2">
            <a:extLst>
              <a:ext uri="{FF2B5EF4-FFF2-40B4-BE49-F238E27FC236}">
                <a16:creationId xmlns:a16="http://schemas.microsoft.com/office/drawing/2014/main" xmlns="" id="{64B85FB3-4D8D-47C1-9D6D-DD640D409BE3}"/>
              </a:ext>
            </a:extLst>
          </p:cNvPr>
          <p:cNvSpPr>
            <a:spLocks noGrp="1" noChangeArrowheads="1"/>
          </p:cNvSpPr>
          <p:nvPr>
            <p:ph type="title"/>
          </p:nvPr>
        </p:nvSpPr>
        <p:spPr/>
        <p:txBody>
          <a:bodyPr/>
          <a:lstStyle/>
          <a:p>
            <a:pPr eaLnBrk="1" hangingPunct="1">
              <a:defRPr/>
            </a:pPr>
            <a:r>
              <a:rPr lang="en-US" b="1" dirty="0" err="1"/>
              <a:t>Glanzmann</a:t>
            </a:r>
            <a:r>
              <a:rPr lang="en-US" b="1" dirty="0"/>
              <a:t> </a:t>
            </a:r>
            <a:r>
              <a:rPr lang="en-US" b="1" dirty="0" err="1"/>
              <a:t>thrombasthenia</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xmlns="" id="{F2222A25-19DB-4D4D-8D31-000908D4973C}"/>
              </a:ext>
            </a:extLst>
          </p:cNvPr>
          <p:cNvSpPr>
            <a:spLocks noGrp="1" noChangeArrowheads="1"/>
          </p:cNvSpPr>
          <p:nvPr>
            <p:ph idx="1"/>
          </p:nvPr>
        </p:nvSpPr>
        <p:spPr/>
        <p:txBody>
          <a:bodyPr/>
          <a:lstStyle/>
          <a:p>
            <a:pPr algn="l" rtl="0" eaLnBrk="1" hangingPunct="1"/>
            <a:r>
              <a:rPr lang="en-US" altLang="en-US"/>
              <a:t>This disorder is caused by deficiency of the platelet fibrinogen receptor, </a:t>
            </a:r>
            <a:r>
              <a:rPr lang="en-US" altLang="en-US" b="1"/>
              <a:t>GP IIb-IIIa</a:t>
            </a:r>
            <a:r>
              <a:rPr lang="en-US" altLang="en-US"/>
              <a:t> ( defective platelet aggregation) </a:t>
            </a:r>
          </a:p>
          <a:p>
            <a:pPr algn="l" rtl="0" eaLnBrk="1" hangingPunct="1"/>
            <a:endParaRPr lang="ar-JO" altLang="en-US"/>
          </a:p>
          <a:p>
            <a:pPr algn="l" rtl="0" eaLnBrk="1" hangingPunct="1"/>
            <a:r>
              <a:rPr lang="en-US" altLang="en-US"/>
              <a:t>is inherited in an autosomal recessive manner. </a:t>
            </a:r>
          </a:p>
        </p:txBody>
      </p:sp>
      <p:sp>
        <p:nvSpPr>
          <p:cNvPr id="47108" name="Slide Number Placeholder 3">
            <a:extLst>
              <a:ext uri="{FF2B5EF4-FFF2-40B4-BE49-F238E27FC236}">
                <a16:creationId xmlns:a16="http://schemas.microsoft.com/office/drawing/2014/main" xmlns="" id="{51A370FA-D049-405C-B29B-33AAC249025D}"/>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8AE9EAF-2138-41E9-9F21-ED0F235D1F1F}" type="slidenum">
              <a:rPr lang="ar-JO" altLang="en-US"/>
              <a:pPr eaLnBrk="1" hangingPunct="1"/>
              <a:t>46</a:t>
            </a:fld>
            <a:endParaRPr lang="en-CA" altLang="en-US"/>
          </a:p>
        </p:txBody>
      </p:sp>
      <p:sp>
        <p:nvSpPr>
          <p:cNvPr id="45058" name="Rectangle 2">
            <a:extLst>
              <a:ext uri="{FF2B5EF4-FFF2-40B4-BE49-F238E27FC236}">
                <a16:creationId xmlns:a16="http://schemas.microsoft.com/office/drawing/2014/main" xmlns="" id="{F4C60BE6-C769-45A8-AF6B-B21404D75467}"/>
              </a:ext>
            </a:extLst>
          </p:cNvPr>
          <p:cNvSpPr>
            <a:spLocks noGrp="1" noChangeArrowheads="1"/>
          </p:cNvSpPr>
          <p:nvPr>
            <p:ph type="title"/>
          </p:nvPr>
        </p:nvSpPr>
        <p:spPr/>
        <p:txBody>
          <a:bodyPr/>
          <a:lstStyle/>
          <a:p>
            <a:pPr eaLnBrk="1" hangingPunct="1">
              <a:defRPr/>
            </a:pPr>
            <a:r>
              <a:rPr lang="en-US" i="1"/>
              <a:t>Glanzmann thrombasthenia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xmlns="" id="{7605D462-72E0-4198-A410-620A68E2A2C5}"/>
              </a:ext>
            </a:extLst>
          </p:cNvPr>
          <p:cNvSpPr>
            <a:spLocks noGrp="1" noChangeArrowheads="1"/>
          </p:cNvSpPr>
          <p:nvPr>
            <p:ph idx="1"/>
          </p:nvPr>
        </p:nvSpPr>
        <p:spPr/>
        <p:txBody>
          <a:bodyPr/>
          <a:lstStyle/>
          <a:p>
            <a:pPr algn="l" rtl="0" eaLnBrk="1" hangingPunct="1"/>
            <a:r>
              <a:rPr lang="en-US" altLang="en-US"/>
              <a:t>BT is very prolonged.</a:t>
            </a:r>
          </a:p>
          <a:p>
            <a:pPr algn="l" rtl="0" eaLnBrk="1" hangingPunct="1"/>
            <a:r>
              <a:rPr lang="en-US" altLang="en-US"/>
              <a:t>Platelet Function Analyzer (PFA) is a screening tool for platelet function disorders .</a:t>
            </a:r>
          </a:p>
          <a:p>
            <a:pPr algn="l" rtl="0" eaLnBrk="1" hangingPunct="1"/>
            <a:r>
              <a:rPr lang="en-US" altLang="en-US"/>
              <a:t>Platelet function is measured using platelet aggregometry test. </a:t>
            </a:r>
          </a:p>
        </p:txBody>
      </p:sp>
      <p:sp>
        <p:nvSpPr>
          <p:cNvPr id="48132" name="Slide Number Placeholder 3">
            <a:extLst>
              <a:ext uri="{FF2B5EF4-FFF2-40B4-BE49-F238E27FC236}">
                <a16:creationId xmlns:a16="http://schemas.microsoft.com/office/drawing/2014/main" xmlns="" id="{4A34B283-2FDC-48AF-B55A-5B146BE5EA55}"/>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C1E95F9-8A48-4B93-BB8A-AB229C57BB7C}" type="slidenum">
              <a:rPr lang="ar-JO" altLang="en-US"/>
              <a:pPr eaLnBrk="1" hangingPunct="1"/>
              <a:t>47</a:t>
            </a:fld>
            <a:endParaRPr lang="en-CA" altLang="en-US"/>
          </a:p>
        </p:txBody>
      </p:sp>
      <p:sp>
        <p:nvSpPr>
          <p:cNvPr id="39938" name="Rectangle 2">
            <a:extLst>
              <a:ext uri="{FF2B5EF4-FFF2-40B4-BE49-F238E27FC236}">
                <a16:creationId xmlns:a16="http://schemas.microsoft.com/office/drawing/2014/main" xmlns="" id="{BBD7ABE9-ABDE-49DC-B914-3A0DDBD7DD5E}"/>
              </a:ext>
            </a:extLst>
          </p:cNvPr>
          <p:cNvSpPr>
            <a:spLocks noGrp="1" noChangeArrowheads="1"/>
          </p:cNvSpPr>
          <p:nvPr>
            <p:ph type="title"/>
          </p:nvPr>
        </p:nvSpPr>
        <p:spPr/>
        <p:txBody>
          <a:bodyPr/>
          <a:lstStyle/>
          <a:p>
            <a:pPr eaLnBrk="1" hangingPunct="1">
              <a:defRPr/>
            </a:pPr>
            <a:r>
              <a:rPr lang="en-US" dirty="0"/>
              <a:t>Platelet dysfunction : diagnosis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AD45DA-5F1C-415F-9C9F-8B5F102C47EC}" type="slidenum">
              <a:rPr lang="ar-JO" altLang="en-US" smtClean="0"/>
              <a:pPr/>
              <a:t>48</a:t>
            </a:fld>
            <a:endParaRPr lang="en-CA" altLang="en-US"/>
          </a:p>
        </p:txBody>
      </p:sp>
      <p:sp>
        <p:nvSpPr>
          <p:cNvPr id="4" name="Title 3"/>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381000" y="838200"/>
            <a:ext cx="8305800" cy="53213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2">
            <a:extLst>
              <a:ext uri="{FF2B5EF4-FFF2-40B4-BE49-F238E27FC236}">
                <a16:creationId xmlns:a16="http://schemas.microsoft.com/office/drawing/2014/main" xmlns="" id="{EFDB4690-70CB-4565-B97A-1F9359D3B3C2}"/>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E5B1E1E-B028-48F5-8D5C-F8BDD7612A74}" type="slidenum">
              <a:rPr lang="ar-JO" altLang="en-US"/>
              <a:pPr eaLnBrk="1" hangingPunct="1"/>
              <a:t>49</a:t>
            </a:fld>
            <a:endParaRPr lang="en-CA" altLang="en-US"/>
          </a:p>
        </p:txBody>
      </p:sp>
      <p:sp>
        <p:nvSpPr>
          <p:cNvPr id="2" name="Title 1">
            <a:extLst>
              <a:ext uri="{FF2B5EF4-FFF2-40B4-BE49-F238E27FC236}">
                <a16:creationId xmlns:a16="http://schemas.microsoft.com/office/drawing/2014/main" xmlns="" id="{5BF8E45D-B5DB-4059-BE87-9EEE4F85D258}"/>
              </a:ext>
            </a:extLst>
          </p:cNvPr>
          <p:cNvSpPr>
            <a:spLocks noGrp="1"/>
          </p:cNvSpPr>
          <p:nvPr>
            <p:ph type="title"/>
          </p:nvPr>
        </p:nvSpPr>
        <p:spPr/>
        <p:txBody>
          <a:bodyPr/>
          <a:lstStyle/>
          <a:p>
            <a:pPr>
              <a:defRPr/>
            </a:pPr>
            <a:r>
              <a:rPr lang="en-US" b="1" i="1" dirty="0"/>
              <a:t>von Willebrand Disease</a:t>
            </a:r>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AD45DA-5F1C-415F-9C9F-8B5F102C47EC}" type="slidenum">
              <a:rPr lang="ar-JO" altLang="en-US" smtClean="0"/>
              <a:pPr/>
              <a:t>5</a:t>
            </a:fld>
            <a:endParaRPr lang="en-CA" altLang="en-US"/>
          </a:p>
        </p:txBody>
      </p:sp>
      <p:sp>
        <p:nvSpPr>
          <p:cNvPr id="4" name="Title 3"/>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2590800" y="0"/>
            <a:ext cx="4825590" cy="6418412"/>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xmlns="" id="{A57A09C6-4473-404E-B8BD-564D311A1B29}"/>
              </a:ext>
            </a:extLst>
          </p:cNvPr>
          <p:cNvSpPr>
            <a:spLocks noGrp="1" noChangeArrowheads="1"/>
          </p:cNvSpPr>
          <p:nvPr>
            <p:ph idx="1"/>
          </p:nvPr>
        </p:nvSpPr>
        <p:spPr>
          <a:xfrm>
            <a:off x="457200" y="1600200"/>
            <a:ext cx="8229600" cy="5486400"/>
          </a:xfrm>
        </p:spPr>
        <p:txBody>
          <a:bodyPr/>
          <a:lstStyle/>
          <a:p>
            <a:pPr algn="l" rtl="0" eaLnBrk="1" hangingPunct="1">
              <a:lnSpc>
                <a:spcPct val="90000"/>
              </a:lnSpc>
              <a:defRPr/>
            </a:pPr>
            <a:r>
              <a:rPr lang="en-US" sz="2800" dirty="0"/>
              <a:t>von Willebrand disease (VWD) is the most common hereditary bleeding disorder .</a:t>
            </a:r>
          </a:p>
          <a:p>
            <a:pPr algn="l" rtl="0" eaLnBrk="1" hangingPunct="1">
              <a:lnSpc>
                <a:spcPct val="90000"/>
              </a:lnSpc>
              <a:defRPr/>
            </a:pPr>
            <a:r>
              <a:rPr lang="en-US" sz="2800" dirty="0"/>
              <a:t> present in 1</a:t>
            </a:r>
            <a:r>
              <a:rPr lang="en-US" sz="2800" dirty="0">
                <a:latin typeface="Arial" charset="0"/>
              </a:rPr>
              <a:t>–</a:t>
            </a:r>
            <a:r>
              <a:rPr lang="en-US" sz="2800" dirty="0"/>
              <a:t>2% of the general population .</a:t>
            </a:r>
          </a:p>
          <a:p>
            <a:pPr algn="l" rtl="0" eaLnBrk="1" hangingPunct="1">
              <a:lnSpc>
                <a:spcPct val="90000"/>
              </a:lnSpc>
              <a:defRPr/>
            </a:pPr>
            <a:r>
              <a:rPr lang="en-US" sz="2800" dirty="0"/>
              <a:t>VWD is inherited autosomal , the gene on Chromosome 12</a:t>
            </a:r>
          </a:p>
          <a:p>
            <a:pPr marL="0" indent="0" algn="l" rtl="0" eaLnBrk="1" hangingPunct="1">
              <a:lnSpc>
                <a:spcPct val="90000"/>
              </a:lnSpc>
              <a:buFontTx/>
              <a:buNone/>
              <a:defRPr/>
            </a:pPr>
            <a:r>
              <a:rPr lang="en-US" sz="2800" dirty="0"/>
              <a:t>Three types: </a:t>
            </a:r>
          </a:p>
          <a:p>
            <a:pPr algn="l" rtl="0" eaLnBrk="1" hangingPunct="1">
              <a:lnSpc>
                <a:spcPct val="90000"/>
              </a:lnSpc>
              <a:defRPr/>
            </a:pPr>
            <a:r>
              <a:rPr lang="en-US" sz="2800" dirty="0"/>
              <a:t>(Type 1) : quantitatively reduced but not absent / is the most common type (85</a:t>
            </a:r>
            <a:r>
              <a:rPr lang="en-US" sz="2800" dirty="0" smtClean="0"/>
              <a:t>%),AD</a:t>
            </a:r>
            <a:endParaRPr lang="en-US" sz="2800" dirty="0"/>
          </a:p>
          <a:p>
            <a:pPr algn="l" rtl="0" eaLnBrk="1" hangingPunct="1">
              <a:lnSpc>
                <a:spcPct val="90000"/>
              </a:lnSpc>
              <a:defRPr/>
            </a:pPr>
            <a:r>
              <a:rPr lang="en-US" sz="2800" dirty="0"/>
              <a:t>(type 2) : qualitatively </a:t>
            </a:r>
            <a:r>
              <a:rPr lang="en-US" sz="2800" dirty="0" err="1" smtClean="0"/>
              <a:t>abnormal,AR</a:t>
            </a:r>
            <a:r>
              <a:rPr lang="en-US" sz="2800" dirty="0" smtClean="0"/>
              <a:t> or AD </a:t>
            </a:r>
            <a:endParaRPr lang="en-US" sz="2800" dirty="0"/>
          </a:p>
          <a:p>
            <a:pPr algn="l" rtl="0" eaLnBrk="1" hangingPunct="1">
              <a:lnSpc>
                <a:spcPct val="90000"/>
              </a:lnSpc>
              <a:defRPr/>
            </a:pPr>
            <a:r>
              <a:rPr lang="en-US" sz="2800" dirty="0"/>
              <a:t>(type 3) : </a:t>
            </a:r>
            <a:r>
              <a:rPr lang="en-US" sz="2800" dirty="0" err="1" smtClean="0"/>
              <a:t>Absent,AR</a:t>
            </a:r>
            <a:endParaRPr lang="en-US" sz="2800" dirty="0"/>
          </a:p>
        </p:txBody>
      </p:sp>
      <p:sp>
        <p:nvSpPr>
          <p:cNvPr id="50180" name="Slide Number Placeholder 3">
            <a:extLst>
              <a:ext uri="{FF2B5EF4-FFF2-40B4-BE49-F238E27FC236}">
                <a16:creationId xmlns:a16="http://schemas.microsoft.com/office/drawing/2014/main" xmlns="" id="{7DBD7161-82A1-4B58-A17E-BC591ADF44F0}"/>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952AF67-4B73-4ED7-B7CD-7345B1320BB4}" type="slidenum">
              <a:rPr lang="ar-JO" altLang="en-US"/>
              <a:pPr eaLnBrk="1" hangingPunct="1"/>
              <a:t>50</a:t>
            </a:fld>
            <a:endParaRPr lang="en-CA" altLang="en-US"/>
          </a:p>
        </p:txBody>
      </p:sp>
      <p:sp>
        <p:nvSpPr>
          <p:cNvPr id="49154" name="Rectangle 2">
            <a:extLst>
              <a:ext uri="{FF2B5EF4-FFF2-40B4-BE49-F238E27FC236}">
                <a16:creationId xmlns:a16="http://schemas.microsoft.com/office/drawing/2014/main" xmlns="" id="{3A558AB1-4459-4AB3-9CEF-80B4112143F1}"/>
              </a:ext>
            </a:extLst>
          </p:cNvPr>
          <p:cNvSpPr>
            <a:spLocks noGrp="1" noChangeArrowheads="1"/>
          </p:cNvSpPr>
          <p:nvPr>
            <p:ph type="title"/>
          </p:nvPr>
        </p:nvSpPr>
        <p:spPr/>
        <p:txBody>
          <a:bodyPr>
            <a:normAutofit/>
          </a:bodyPr>
          <a:lstStyle/>
          <a:p>
            <a:pPr rtl="0" eaLnBrk="1" hangingPunct="1">
              <a:defRPr/>
            </a:pPr>
            <a:r>
              <a:rPr lang="en-US" sz="4800" b="1" i="1" dirty="0">
                <a:latin typeface="Arial"/>
              </a:rPr>
              <a:t> </a:t>
            </a:r>
            <a:r>
              <a:rPr lang="en-US" sz="4800" b="1" i="1" dirty="0"/>
              <a:t>von Willebrand Disease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xmlns="" id="{3B2579F6-EB13-42DC-8237-4BDD0E947312}"/>
              </a:ext>
            </a:extLst>
          </p:cNvPr>
          <p:cNvSpPr>
            <a:spLocks noGrp="1" noChangeArrowheads="1"/>
          </p:cNvSpPr>
          <p:nvPr>
            <p:ph idx="1"/>
          </p:nvPr>
        </p:nvSpPr>
        <p:spPr/>
        <p:txBody>
          <a:bodyPr/>
          <a:lstStyle/>
          <a:p>
            <a:pPr marL="0" indent="0" algn="l" rtl="0" eaLnBrk="1" hangingPunct="1">
              <a:lnSpc>
                <a:spcPct val="90000"/>
              </a:lnSpc>
              <a:buFontTx/>
              <a:buNone/>
              <a:defRPr/>
            </a:pPr>
            <a:r>
              <a:rPr lang="en-US" sz="2800" b="1" dirty="0"/>
              <a:t>Pathophysiology</a:t>
            </a:r>
            <a:r>
              <a:rPr lang="en-US" sz="2800" dirty="0"/>
              <a:t> :</a:t>
            </a:r>
          </a:p>
          <a:p>
            <a:pPr algn="l" rtl="0" eaLnBrk="1" hangingPunct="1">
              <a:lnSpc>
                <a:spcPct val="90000"/>
              </a:lnSpc>
              <a:defRPr/>
            </a:pPr>
            <a:r>
              <a:rPr lang="en-US" sz="2800" dirty="0"/>
              <a:t>  von Willebrand factor (VWF) is a large glycoprotein that is synthesized in megakaryocytes and endothelial cells .</a:t>
            </a:r>
          </a:p>
          <a:p>
            <a:pPr marL="0" indent="0" algn="l" rtl="0" eaLnBrk="1" hangingPunct="1">
              <a:lnSpc>
                <a:spcPct val="90000"/>
              </a:lnSpc>
              <a:buFontTx/>
              <a:buNone/>
              <a:defRPr/>
            </a:pPr>
            <a:endParaRPr lang="en-US" sz="2800" dirty="0"/>
          </a:p>
          <a:p>
            <a:pPr algn="l" rtl="0" eaLnBrk="1" hangingPunct="1">
              <a:lnSpc>
                <a:spcPct val="90000"/>
              </a:lnSpc>
              <a:defRPr/>
            </a:pPr>
            <a:r>
              <a:rPr lang="en-US" sz="2800" dirty="0"/>
              <a:t>During normal hemostasis, VWF adheres to the subendothelial matrix after vascular damage and platelets  adhere to it through glycoprotein IB (GP </a:t>
            </a:r>
            <a:r>
              <a:rPr lang="en-US" sz="2800" dirty="0" err="1"/>
              <a:t>Ib</a:t>
            </a:r>
            <a:r>
              <a:rPr lang="en-US" sz="2800" dirty="0"/>
              <a:t>) receptor. </a:t>
            </a:r>
          </a:p>
        </p:txBody>
      </p:sp>
      <p:sp>
        <p:nvSpPr>
          <p:cNvPr id="51204" name="Slide Number Placeholder 3">
            <a:extLst>
              <a:ext uri="{FF2B5EF4-FFF2-40B4-BE49-F238E27FC236}">
                <a16:creationId xmlns:a16="http://schemas.microsoft.com/office/drawing/2014/main" xmlns="" id="{90B06DC2-377E-4A50-A323-7F33EA6AD4EF}"/>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13F765A-82EB-4DFD-A2E9-D7DCD661461B}" type="slidenum">
              <a:rPr lang="ar-JO" altLang="en-US"/>
              <a:pPr eaLnBrk="1" hangingPunct="1"/>
              <a:t>51</a:t>
            </a:fld>
            <a:endParaRPr lang="en-CA" altLang="en-US"/>
          </a:p>
        </p:txBody>
      </p:sp>
      <p:sp>
        <p:nvSpPr>
          <p:cNvPr id="50178" name="Rectangle 2">
            <a:extLst>
              <a:ext uri="{FF2B5EF4-FFF2-40B4-BE49-F238E27FC236}">
                <a16:creationId xmlns:a16="http://schemas.microsoft.com/office/drawing/2014/main" xmlns="" id="{1708B1F6-27E6-462D-8BD9-F9F00C2F5D37}"/>
              </a:ext>
            </a:extLst>
          </p:cNvPr>
          <p:cNvSpPr>
            <a:spLocks noGrp="1" noChangeArrowheads="1"/>
          </p:cNvSpPr>
          <p:nvPr>
            <p:ph type="title"/>
          </p:nvPr>
        </p:nvSpPr>
        <p:spPr/>
        <p:txBody>
          <a:bodyPr>
            <a:normAutofit/>
          </a:bodyPr>
          <a:lstStyle/>
          <a:p>
            <a:pPr rtl="0" eaLnBrk="1" hangingPunct="1">
              <a:defRPr/>
            </a:pPr>
            <a:r>
              <a:rPr lang="en-US" sz="4800" b="1" i="1" dirty="0">
                <a:latin typeface="Arial"/>
              </a:rPr>
              <a:t> </a:t>
            </a:r>
            <a:r>
              <a:rPr lang="en-US" sz="4800" b="1" i="1" dirty="0"/>
              <a:t>von Willebrand Disease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AD45DA-5F1C-415F-9C9F-8B5F102C47EC}" type="slidenum">
              <a:rPr lang="ar-JO" altLang="en-US" smtClean="0"/>
              <a:pPr/>
              <a:t>52</a:t>
            </a:fld>
            <a:endParaRPr lang="en-CA" altLang="en-US"/>
          </a:p>
        </p:txBody>
      </p:sp>
      <p:sp>
        <p:nvSpPr>
          <p:cNvPr id="4" name="Title 3"/>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914400" y="0"/>
            <a:ext cx="6705600" cy="716008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xmlns="" id="{2B36ECB8-4BAC-4448-8BF0-DB5873A103A3}"/>
              </a:ext>
            </a:extLst>
          </p:cNvPr>
          <p:cNvSpPr>
            <a:spLocks noGrp="1" noChangeArrowheads="1"/>
          </p:cNvSpPr>
          <p:nvPr>
            <p:ph idx="1"/>
          </p:nvPr>
        </p:nvSpPr>
        <p:spPr/>
        <p:txBody>
          <a:bodyPr/>
          <a:lstStyle/>
          <a:p>
            <a:pPr algn="l" rtl="0" eaLnBrk="1" hangingPunct="1"/>
            <a:r>
              <a:rPr lang="en-US" altLang="en-US"/>
              <a:t>VWF also serves as the carrier protein for plasma factor VIII .  </a:t>
            </a:r>
          </a:p>
          <a:p>
            <a:pPr algn="l" rtl="0" eaLnBrk="1" hangingPunct="1">
              <a:buFontTx/>
              <a:buNone/>
            </a:pPr>
            <a:endParaRPr lang="en-US" altLang="en-US"/>
          </a:p>
          <a:p>
            <a:pPr algn="l" rtl="0" eaLnBrk="1" hangingPunct="1">
              <a:buFontTx/>
              <a:buNone/>
            </a:pPr>
            <a:r>
              <a:rPr lang="en-US" altLang="en-US"/>
              <a:t>   ie :(severe deficiency of VWF may cause a secondary deficiency in factor VIII),.. Somatic hemophilia ! </a:t>
            </a:r>
          </a:p>
          <a:p>
            <a:pPr algn="l" rtl="0" eaLnBrk="1" hangingPunct="1"/>
            <a:endParaRPr lang="en-US" altLang="en-US"/>
          </a:p>
        </p:txBody>
      </p:sp>
      <p:sp>
        <p:nvSpPr>
          <p:cNvPr id="52228" name="Slide Number Placeholder 3">
            <a:extLst>
              <a:ext uri="{FF2B5EF4-FFF2-40B4-BE49-F238E27FC236}">
                <a16:creationId xmlns:a16="http://schemas.microsoft.com/office/drawing/2014/main" xmlns="" id="{0B140E28-EAF9-4056-B62D-CBAB469C7334}"/>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D6642B1-D70A-47A3-901C-EA61FE4B29E6}" type="slidenum">
              <a:rPr lang="ar-JO" altLang="en-US"/>
              <a:pPr eaLnBrk="1" hangingPunct="1"/>
              <a:t>53</a:t>
            </a:fld>
            <a:endParaRPr lang="en-CA" altLang="en-US"/>
          </a:p>
        </p:txBody>
      </p:sp>
      <p:sp>
        <p:nvSpPr>
          <p:cNvPr id="88066" name="Rectangle 2">
            <a:extLst>
              <a:ext uri="{FF2B5EF4-FFF2-40B4-BE49-F238E27FC236}">
                <a16:creationId xmlns:a16="http://schemas.microsoft.com/office/drawing/2014/main" xmlns="" id="{AA36F18E-3FBD-4145-958B-760D8C1F5AE4}"/>
              </a:ext>
            </a:extLst>
          </p:cNvPr>
          <p:cNvSpPr>
            <a:spLocks noGrp="1" noChangeArrowheads="1"/>
          </p:cNvSpPr>
          <p:nvPr>
            <p:ph type="title"/>
          </p:nvPr>
        </p:nvSpPr>
        <p:spPr/>
        <p:txBody>
          <a:bodyPr/>
          <a:lstStyle/>
          <a:p>
            <a:pPr rtl="0" eaLnBrk="1" hangingPunct="1">
              <a:defRPr/>
            </a:pPr>
            <a:r>
              <a:rPr lang="en-US"/>
              <a:t>VWF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xmlns="" id="{96C5D990-6FE4-421F-A06A-97A0931193F3}"/>
              </a:ext>
            </a:extLst>
          </p:cNvPr>
          <p:cNvSpPr>
            <a:spLocks noGrp="1" noChangeArrowheads="1"/>
          </p:cNvSpPr>
          <p:nvPr>
            <p:ph idx="1"/>
          </p:nvPr>
        </p:nvSpPr>
        <p:spPr/>
        <p:txBody>
          <a:bodyPr/>
          <a:lstStyle/>
          <a:p>
            <a:r>
              <a:rPr lang="en-US" dirty="0" smtClean="0"/>
              <a:t>Bleeding symptoms generally occur if the disease is more severe and/or if there is a significant bleeding challenge such as surgery, trauma, or delivery or drugs</a:t>
            </a:r>
            <a:endParaRPr lang="en-US" altLang="en-US" dirty="0" smtClean="0"/>
          </a:p>
          <a:p>
            <a:pPr algn="l" rtl="0" eaLnBrk="1" hangingPunct="1"/>
            <a:r>
              <a:rPr lang="en-US" altLang="en-US" dirty="0" smtClean="0"/>
              <a:t> </a:t>
            </a:r>
            <a:r>
              <a:rPr lang="en-US" altLang="en-US" dirty="0"/>
              <a:t>patients with VWD usually have symptoms of </a:t>
            </a:r>
            <a:r>
              <a:rPr lang="en-US" altLang="en-US" dirty="0" err="1"/>
              <a:t>mucocutaneous</a:t>
            </a:r>
            <a:r>
              <a:rPr lang="en-US" altLang="en-US" dirty="0"/>
              <a:t> hemorrhage, including excessive bruising, </a:t>
            </a:r>
            <a:r>
              <a:rPr lang="en-US" altLang="en-US" dirty="0" err="1"/>
              <a:t>epistaxis</a:t>
            </a:r>
            <a:r>
              <a:rPr lang="en-US" altLang="en-US" dirty="0"/>
              <a:t> , </a:t>
            </a:r>
            <a:r>
              <a:rPr lang="en-US" altLang="en-US" dirty="0" err="1"/>
              <a:t>menorrhagia</a:t>
            </a:r>
            <a:r>
              <a:rPr lang="en-US" altLang="en-US" dirty="0"/>
              <a:t> , and postoperative hemorrhage. </a:t>
            </a:r>
          </a:p>
          <a:p>
            <a:pPr algn="l" rtl="0" eaLnBrk="1" hangingPunct="1">
              <a:buNone/>
            </a:pPr>
            <a:r>
              <a:rPr lang="en-US" altLang="en-US" dirty="0" smtClean="0"/>
              <a:t> </a:t>
            </a:r>
            <a:endParaRPr lang="en-US" altLang="en-US" dirty="0"/>
          </a:p>
        </p:txBody>
      </p:sp>
      <p:sp>
        <p:nvSpPr>
          <p:cNvPr id="53252" name="Slide Number Placeholder 3">
            <a:extLst>
              <a:ext uri="{FF2B5EF4-FFF2-40B4-BE49-F238E27FC236}">
                <a16:creationId xmlns:a16="http://schemas.microsoft.com/office/drawing/2014/main" xmlns="" id="{C7A5E496-8DCC-4E44-873B-A629D88B09AB}"/>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3ED41E27-02FB-4476-96F1-B393DF381BD8}" type="slidenum">
              <a:rPr lang="ar-JO" altLang="en-US"/>
              <a:pPr eaLnBrk="1" hangingPunct="1"/>
              <a:t>54</a:t>
            </a:fld>
            <a:endParaRPr lang="en-CA" altLang="en-US"/>
          </a:p>
        </p:txBody>
      </p:sp>
      <p:sp>
        <p:nvSpPr>
          <p:cNvPr id="51202" name="Rectangle 2">
            <a:extLst>
              <a:ext uri="{FF2B5EF4-FFF2-40B4-BE49-F238E27FC236}">
                <a16:creationId xmlns:a16="http://schemas.microsoft.com/office/drawing/2014/main" xmlns="" id="{7E855FB5-4174-4623-A5D6-FAE4D6A3F711}"/>
              </a:ext>
            </a:extLst>
          </p:cNvPr>
          <p:cNvSpPr>
            <a:spLocks noGrp="1" noChangeArrowheads="1"/>
          </p:cNvSpPr>
          <p:nvPr>
            <p:ph type="title"/>
          </p:nvPr>
        </p:nvSpPr>
        <p:spPr/>
        <p:txBody>
          <a:bodyPr/>
          <a:lstStyle/>
          <a:p>
            <a:pPr rtl="0" eaLnBrk="1" hangingPunct="1">
              <a:defRPr/>
            </a:pPr>
            <a:r>
              <a:rPr lang="en-US" dirty="0"/>
              <a:t>Clinical Manifestations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xmlns="" id="{7268789D-CC75-4159-85C9-1E0BD409BA04}"/>
              </a:ext>
            </a:extLst>
          </p:cNvPr>
          <p:cNvSpPr>
            <a:spLocks noGrp="1" noChangeArrowheads="1"/>
          </p:cNvSpPr>
          <p:nvPr>
            <p:ph idx="1"/>
          </p:nvPr>
        </p:nvSpPr>
        <p:spPr/>
        <p:txBody>
          <a:bodyPr/>
          <a:lstStyle/>
          <a:p>
            <a:pPr algn="l" rtl="0" eaLnBrk="1" hangingPunct="1">
              <a:lnSpc>
                <a:spcPct val="90000"/>
              </a:lnSpc>
            </a:pPr>
            <a:r>
              <a:rPr lang="en-US" altLang="en-US" dirty="0"/>
              <a:t> patients with type 3  ; the severe homozygous VWD are usually diagnosed early in life .</a:t>
            </a:r>
          </a:p>
          <a:p>
            <a:pPr algn="l" rtl="0" eaLnBrk="1" hangingPunct="1">
              <a:lnSpc>
                <a:spcPct val="90000"/>
              </a:lnSpc>
            </a:pPr>
            <a:r>
              <a:rPr lang="en-US" altLang="en-US" dirty="0"/>
              <a:t> may have severe </a:t>
            </a:r>
            <a:r>
              <a:rPr lang="en-US" altLang="en-US" dirty="0" err="1"/>
              <a:t>epistaxis</a:t>
            </a:r>
            <a:r>
              <a:rPr lang="en-US" altLang="en-US" dirty="0"/>
              <a:t> or </a:t>
            </a:r>
            <a:r>
              <a:rPr lang="en-US" altLang="en-US" dirty="0" err="1"/>
              <a:t>menorrhagia</a:t>
            </a:r>
            <a:r>
              <a:rPr lang="en-US" altLang="en-US" dirty="0"/>
              <a:t> that results in major blood loss and possibly shock.</a:t>
            </a:r>
          </a:p>
          <a:p>
            <a:pPr algn="l" rtl="0" eaLnBrk="1" hangingPunct="1">
              <a:lnSpc>
                <a:spcPct val="90000"/>
              </a:lnSpc>
            </a:pPr>
            <a:r>
              <a:rPr lang="en-US" altLang="en-US" dirty="0"/>
              <a:t> Rarely,  joint </a:t>
            </a:r>
            <a:r>
              <a:rPr lang="en-US" altLang="en-US" dirty="0" smtClean="0"/>
              <a:t>hemorrhages((female with feature of hemophilia)) </a:t>
            </a:r>
            <a:r>
              <a:rPr lang="en-US" altLang="en-US" dirty="0"/>
              <a:t>or spontaneous central nervous system hemorrhages. </a:t>
            </a:r>
          </a:p>
        </p:txBody>
      </p:sp>
      <p:sp>
        <p:nvSpPr>
          <p:cNvPr id="54276" name="Slide Number Placeholder 3">
            <a:extLst>
              <a:ext uri="{FF2B5EF4-FFF2-40B4-BE49-F238E27FC236}">
                <a16:creationId xmlns:a16="http://schemas.microsoft.com/office/drawing/2014/main" xmlns="" id="{464F4967-84E0-478C-894C-14A1B792F44E}"/>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C8E2316-7A0C-497C-A02A-EDF50A6E3135}" type="slidenum">
              <a:rPr lang="ar-JO" altLang="en-US"/>
              <a:pPr eaLnBrk="1" hangingPunct="1"/>
              <a:t>55</a:t>
            </a:fld>
            <a:endParaRPr lang="en-CA" altLang="en-US"/>
          </a:p>
        </p:txBody>
      </p:sp>
      <p:sp>
        <p:nvSpPr>
          <p:cNvPr id="53250" name="Rectangle 2">
            <a:extLst>
              <a:ext uri="{FF2B5EF4-FFF2-40B4-BE49-F238E27FC236}">
                <a16:creationId xmlns:a16="http://schemas.microsoft.com/office/drawing/2014/main" xmlns="" id="{04562FA5-50E4-42AD-8EFB-60797E3A259C}"/>
              </a:ext>
            </a:extLst>
          </p:cNvPr>
          <p:cNvSpPr>
            <a:spLocks noGrp="1" noChangeArrowheads="1"/>
          </p:cNvSpPr>
          <p:nvPr>
            <p:ph type="title"/>
          </p:nvPr>
        </p:nvSpPr>
        <p:spPr/>
        <p:txBody>
          <a:bodyPr/>
          <a:lstStyle/>
          <a:p>
            <a:pPr eaLnBrk="1" hangingPunct="1">
              <a:defRPr/>
            </a:pPr>
            <a:r>
              <a:rPr lang="en-US" dirty="0"/>
              <a:t>Clinical Manifestations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xmlns="" id="{06398619-E29E-48E2-8171-AC4B240EEC00}"/>
              </a:ext>
            </a:extLst>
          </p:cNvPr>
          <p:cNvSpPr>
            <a:spLocks noGrp="1" noChangeArrowheads="1"/>
          </p:cNvSpPr>
          <p:nvPr>
            <p:ph idx="1"/>
          </p:nvPr>
        </p:nvSpPr>
        <p:spPr>
          <a:xfrm>
            <a:off x="457200" y="1600200"/>
            <a:ext cx="8229600" cy="4953000"/>
          </a:xfrm>
        </p:spPr>
        <p:txBody>
          <a:bodyPr/>
          <a:lstStyle/>
          <a:p>
            <a:pPr algn="l" rtl="0" eaLnBrk="1" hangingPunct="1"/>
            <a:r>
              <a:rPr lang="en-US" altLang="en-US"/>
              <a:t>Prolonged bleeding time</a:t>
            </a:r>
          </a:p>
          <a:p>
            <a:pPr algn="l" rtl="0" eaLnBrk="1" hangingPunct="1"/>
            <a:r>
              <a:rPr lang="en-US" altLang="en-US"/>
              <a:t>In type 3, prolonged PTT</a:t>
            </a:r>
          </a:p>
          <a:p>
            <a:pPr algn="l" rtl="0" eaLnBrk="1" hangingPunct="1"/>
            <a:r>
              <a:rPr lang="en-US" altLang="en-US"/>
              <a:t>Do tests for VWF antigen, VWF activity</a:t>
            </a:r>
          </a:p>
          <a:p>
            <a:pPr algn="l" rtl="0" eaLnBrk="1" hangingPunct="1"/>
            <a:r>
              <a:rPr lang="en-US" altLang="en-US"/>
              <a:t>plasma factor VIII activity,</a:t>
            </a:r>
          </a:p>
          <a:p>
            <a:pPr algn="l" rtl="0" eaLnBrk="1" hangingPunct="1"/>
            <a:r>
              <a:rPr lang="en-US" altLang="en-US"/>
              <a:t> determination of VWF structure (VWF multimers). </a:t>
            </a:r>
          </a:p>
        </p:txBody>
      </p:sp>
      <p:sp>
        <p:nvSpPr>
          <p:cNvPr id="55300" name="Slide Number Placeholder 3">
            <a:extLst>
              <a:ext uri="{FF2B5EF4-FFF2-40B4-BE49-F238E27FC236}">
                <a16:creationId xmlns:a16="http://schemas.microsoft.com/office/drawing/2014/main" xmlns="" id="{AE339C50-2F26-4E90-AE9E-50F27F0A1CD4}"/>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229E2FD-0D1C-487E-A556-12EEC5C590BE}" type="slidenum">
              <a:rPr lang="ar-JO" altLang="en-US"/>
              <a:pPr eaLnBrk="1" hangingPunct="1"/>
              <a:t>56</a:t>
            </a:fld>
            <a:endParaRPr lang="en-CA" altLang="en-US"/>
          </a:p>
        </p:txBody>
      </p:sp>
      <p:sp>
        <p:nvSpPr>
          <p:cNvPr id="54274" name="Rectangle 2">
            <a:extLst>
              <a:ext uri="{FF2B5EF4-FFF2-40B4-BE49-F238E27FC236}">
                <a16:creationId xmlns:a16="http://schemas.microsoft.com/office/drawing/2014/main" xmlns="" id="{1EA6DE2A-56E0-4279-963C-F8BD08799F64}"/>
              </a:ext>
            </a:extLst>
          </p:cNvPr>
          <p:cNvSpPr>
            <a:spLocks noGrp="1" noChangeArrowheads="1"/>
          </p:cNvSpPr>
          <p:nvPr>
            <p:ph type="title"/>
          </p:nvPr>
        </p:nvSpPr>
        <p:spPr/>
        <p:txBody>
          <a:bodyPr/>
          <a:lstStyle/>
          <a:p>
            <a:pPr eaLnBrk="1" hangingPunct="1">
              <a:defRPr/>
            </a:pPr>
            <a:r>
              <a:rPr lang="en-US" dirty="0"/>
              <a:t>VWF : diagnosis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xmlns="" id="{1DDCC89F-1066-40B3-A192-91832F260430}"/>
              </a:ext>
            </a:extLst>
          </p:cNvPr>
          <p:cNvSpPr>
            <a:spLocks noGrp="1" noChangeArrowheads="1"/>
          </p:cNvSpPr>
          <p:nvPr>
            <p:ph idx="1"/>
          </p:nvPr>
        </p:nvSpPr>
        <p:spPr/>
        <p:txBody>
          <a:bodyPr/>
          <a:lstStyle/>
          <a:p>
            <a:pPr marL="0" indent="0" algn="l" rtl="0" eaLnBrk="1" hangingPunct="1">
              <a:lnSpc>
                <a:spcPct val="90000"/>
              </a:lnSpc>
              <a:buFontTx/>
              <a:buNone/>
              <a:defRPr/>
            </a:pPr>
            <a:r>
              <a:rPr lang="en-US" sz="2800" dirty="0"/>
              <a:t>Treatment of VWD is directed toward increasing the plasma level of VWF</a:t>
            </a:r>
          </a:p>
          <a:p>
            <a:pPr marL="0" indent="0" algn="l" rtl="0" eaLnBrk="1" hangingPunct="1">
              <a:lnSpc>
                <a:spcPct val="90000"/>
              </a:lnSpc>
              <a:buFontTx/>
              <a:buNone/>
              <a:defRPr/>
            </a:pPr>
            <a:r>
              <a:rPr lang="en-US" sz="2800" dirty="0"/>
              <a:t> </a:t>
            </a:r>
          </a:p>
          <a:p>
            <a:pPr algn="l" rtl="0" eaLnBrk="1" hangingPunct="1">
              <a:lnSpc>
                <a:spcPct val="90000"/>
              </a:lnSpc>
              <a:defRPr/>
            </a:pPr>
            <a:r>
              <a:rPr lang="en-US" sz="2800" dirty="0"/>
              <a:t>synthetic desmopressin (DDAVP) induces the release of VWF from the endothelial cells.</a:t>
            </a:r>
          </a:p>
          <a:p>
            <a:pPr algn="l" rtl="0" eaLnBrk="1" hangingPunct="1">
              <a:lnSpc>
                <a:spcPct val="90000"/>
              </a:lnSpc>
              <a:defRPr/>
            </a:pPr>
            <a:r>
              <a:rPr lang="en-US" sz="2800" dirty="0"/>
              <a:t>It works in most cases of VWD but not in type 2, or type 3.. Where treatment is by giving replacement therapy using  plasma-derived VWF concentrates .   </a:t>
            </a:r>
          </a:p>
        </p:txBody>
      </p:sp>
      <p:sp>
        <p:nvSpPr>
          <p:cNvPr id="56324" name="Slide Number Placeholder 3">
            <a:extLst>
              <a:ext uri="{FF2B5EF4-FFF2-40B4-BE49-F238E27FC236}">
                <a16:creationId xmlns:a16="http://schemas.microsoft.com/office/drawing/2014/main" xmlns="" id="{A14F75DD-D3EE-4211-9A01-D6D2525EBBD1}"/>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9E72CD1-8D71-4252-AAD9-29313C0D44D2}" type="slidenum">
              <a:rPr lang="ar-JO" altLang="en-US"/>
              <a:pPr eaLnBrk="1" hangingPunct="1"/>
              <a:t>57</a:t>
            </a:fld>
            <a:endParaRPr lang="en-CA" altLang="en-US"/>
          </a:p>
        </p:txBody>
      </p:sp>
      <p:sp>
        <p:nvSpPr>
          <p:cNvPr id="58370" name="Rectangle 2">
            <a:extLst>
              <a:ext uri="{FF2B5EF4-FFF2-40B4-BE49-F238E27FC236}">
                <a16:creationId xmlns:a16="http://schemas.microsoft.com/office/drawing/2014/main" xmlns="" id="{C3C7E016-052B-4DB6-9144-E7F31C2F6E50}"/>
              </a:ext>
            </a:extLst>
          </p:cNvPr>
          <p:cNvSpPr>
            <a:spLocks noGrp="1" noChangeArrowheads="1"/>
          </p:cNvSpPr>
          <p:nvPr>
            <p:ph type="title"/>
          </p:nvPr>
        </p:nvSpPr>
        <p:spPr/>
        <p:txBody>
          <a:bodyPr/>
          <a:lstStyle/>
          <a:p>
            <a:pPr eaLnBrk="1" hangingPunct="1">
              <a:defRPr/>
            </a:pPr>
            <a:r>
              <a:rPr lang="en-US" dirty="0"/>
              <a:t>VWD : Treatment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a:extLst>
              <a:ext uri="{FF2B5EF4-FFF2-40B4-BE49-F238E27FC236}">
                <a16:creationId xmlns:a16="http://schemas.microsoft.com/office/drawing/2014/main" xmlns="" id="{06FD8868-8940-4CE7-ABE3-269139A9D765}"/>
              </a:ext>
            </a:extLst>
          </p:cNvPr>
          <p:cNvSpPr>
            <a:spLocks noGrp="1"/>
          </p:cNvSpPr>
          <p:nvPr>
            <p:ph idx="1"/>
          </p:nvPr>
        </p:nvSpPr>
        <p:spPr/>
        <p:txBody>
          <a:bodyPr/>
          <a:lstStyle/>
          <a:p>
            <a:pPr marL="0" indent="0" algn="ctr">
              <a:buFontTx/>
              <a:buNone/>
            </a:pPr>
            <a:endParaRPr lang="en-CA" altLang="en-US" sz="4400" b="1" dirty="0"/>
          </a:p>
          <a:p>
            <a:pPr marL="0" indent="0" algn="ctr">
              <a:buFontTx/>
              <a:buNone/>
            </a:pPr>
            <a:r>
              <a:rPr lang="en-CA" altLang="en-US" sz="4400" b="1" dirty="0"/>
              <a:t>The </a:t>
            </a:r>
            <a:r>
              <a:rPr lang="en-CA" altLang="en-US" sz="4400" b="1" dirty="0" err="1" smtClean="0"/>
              <a:t>haemophilias</a:t>
            </a:r>
            <a:r>
              <a:rPr lang="en-CA" altLang="en-US" sz="4400" b="1" dirty="0" smtClean="0"/>
              <a:t> </a:t>
            </a:r>
            <a:endParaRPr lang="en-CA" altLang="en-US" sz="4400" b="1" dirty="0"/>
          </a:p>
        </p:txBody>
      </p:sp>
      <p:sp>
        <p:nvSpPr>
          <p:cNvPr id="57348" name="Slide Number Placeholder 3">
            <a:extLst>
              <a:ext uri="{FF2B5EF4-FFF2-40B4-BE49-F238E27FC236}">
                <a16:creationId xmlns:a16="http://schemas.microsoft.com/office/drawing/2014/main" xmlns="" id="{652106F2-5374-4795-8674-7E74EEA87F1D}"/>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3015C06-6EBF-47ED-B0FD-EDFFE24C47C1}" type="slidenum">
              <a:rPr lang="ar-JO" altLang="en-US"/>
              <a:pPr eaLnBrk="1" hangingPunct="1"/>
              <a:t>58</a:t>
            </a:fld>
            <a:endParaRPr lang="en-CA" altLang="en-US"/>
          </a:p>
        </p:txBody>
      </p:sp>
      <p:sp>
        <p:nvSpPr>
          <p:cNvPr id="2" name="Title 1">
            <a:extLst>
              <a:ext uri="{FF2B5EF4-FFF2-40B4-BE49-F238E27FC236}">
                <a16:creationId xmlns:a16="http://schemas.microsoft.com/office/drawing/2014/main" xmlns="" id="{DE6D4603-97C4-4C9A-A436-957E4DA4BB36}"/>
              </a:ext>
            </a:extLst>
          </p:cNvPr>
          <p:cNvSpPr>
            <a:spLocks noGrp="1"/>
          </p:cNvSpPr>
          <p:nvPr>
            <p:ph type="title"/>
          </p:nvPr>
        </p:nvSpPr>
        <p:spPr/>
        <p:txBody>
          <a:bodyPr>
            <a:normAutofit fontScale="90000"/>
          </a:bodyPr>
          <a:lstStyle/>
          <a:p>
            <a:pPr>
              <a:defRPr/>
            </a:pPr>
            <a:r>
              <a:rPr lang="en-US" b="1" dirty="0"/>
              <a:t>Hereditary Clotting Factor Deficiencies</a:t>
            </a:r>
            <a:r>
              <a:rPr lang="en-US" dirty="0"/>
              <a:t> </a:t>
            </a:r>
            <a:endParaRPr lang="en-CA"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xmlns="" id="{5D4B749D-0B42-4274-BF15-04F8B1A6F9BD}"/>
              </a:ext>
            </a:extLst>
          </p:cNvPr>
          <p:cNvSpPr>
            <a:spLocks noGrp="1" noChangeArrowheads="1"/>
          </p:cNvSpPr>
          <p:nvPr>
            <p:ph idx="1"/>
          </p:nvPr>
        </p:nvSpPr>
        <p:spPr/>
        <p:txBody>
          <a:bodyPr/>
          <a:lstStyle/>
          <a:p>
            <a:pPr algn="l" rtl="0" eaLnBrk="1" hangingPunct="1"/>
            <a:r>
              <a:rPr lang="en-US" altLang="en-US" sz="4000" i="1"/>
              <a:t>Hemophilia A (factor VIII deficiency) and hemophilia B (factor IX deficiency) are the most common  </a:t>
            </a:r>
            <a:r>
              <a:rPr lang="en-US" altLang="en-US" sz="4000" b="1" i="1"/>
              <a:t>serious congenital </a:t>
            </a:r>
            <a:r>
              <a:rPr lang="en-US" altLang="en-US" sz="4000" i="1"/>
              <a:t>coagulation factor deficiencies </a:t>
            </a:r>
          </a:p>
        </p:txBody>
      </p:sp>
      <p:sp>
        <p:nvSpPr>
          <p:cNvPr id="58372" name="Slide Number Placeholder 3">
            <a:extLst>
              <a:ext uri="{FF2B5EF4-FFF2-40B4-BE49-F238E27FC236}">
                <a16:creationId xmlns:a16="http://schemas.microsoft.com/office/drawing/2014/main" xmlns="" id="{247A3196-73DF-4EB8-AE0F-8E6B04C5E107}"/>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1ADE904-3E68-408D-A629-543412D5573D}" type="slidenum">
              <a:rPr lang="ar-JO" altLang="en-US"/>
              <a:pPr eaLnBrk="1" hangingPunct="1"/>
              <a:t>59</a:t>
            </a:fld>
            <a:endParaRPr lang="en-CA" altLang="en-US"/>
          </a:p>
        </p:txBody>
      </p:sp>
      <p:sp>
        <p:nvSpPr>
          <p:cNvPr id="59394" name="Rectangle 2">
            <a:extLst>
              <a:ext uri="{FF2B5EF4-FFF2-40B4-BE49-F238E27FC236}">
                <a16:creationId xmlns:a16="http://schemas.microsoft.com/office/drawing/2014/main" xmlns="" id="{2777C8B1-C941-4551-BEAB-3BA7344FD888}"/>
              </a:ext>
            </a:extLst>
          </p:cNvPr>
          <p:cNvSpPr>
            <a:spLocks noGrp="1" noChangeArrowheads="1"/>
          </p:cNvSpPr>
          <p:nvPr>
            <p:ph type="title"/>
          </p:nvPr>
        </p:nvSpPr>
        <p:spPr/>
        <p:txBody>
          <a:bodyPr>
            <a:normAutofit fontScale="90000"/>
          </a:bodyPr>
          <a:lstStyle/>
          <a:p>
            <a:pPr rtl="0" eaLnBrk="1" hangingPunct="1">
              <a:defRPr/>
            </a:pPr>
            <a:r>
              <a:rPr lang="en-US" b="1" dirty="0"/>
              <a:t>Hereditary Clotting Factor Deficiencies</a:t>
            </a:r>
            <a:r>
              <a:rPr lang="en-US"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xmlns="" id="{4D29BB9F-4E8E-4EDE-A23F-0AA73AAD3890}"/>
              </a:ext>
            </a:extLst>
          </p:cNvPr>
          <p:cNvSpPr>
            <a:spLocks noGrp="1" noChangeArrowheads="1"/>
          </p:cNvSpPr>
          <p:nvPr>
            <p:ph idx="1"/>
          </p:nvPr>
        </p:nvSpPr>
        <p:spPr>
          <a:xfrm>
            <a:off x="457200" y="1481328"/>
            <a:ext cx="8229600" cy="4843272"/>
          </a:xfrm>
        </p:spPr>
        <p:txBody>
          <a:bodyPr>
            <a:normAutofit fontScale="92500" lnSpcReduction="10000"/>
          </a:bodyPr>
          <a:lstStyle/>
          <a:p>
            <a:pPr algn="l" rtl="0" eaLnBrk="1" hangingPunct="1">
              <a:lnSpc>
                <a:spcPct val="80000"/>
              </a:lnSpc>
            </a:pPr>
            <a:endParaRPr lang="en-US" altLang="en-US" b="1" i="1" dirty="0" smtClean="0"/>
          </a:p>
          <a:p>
            <a:pPr algn="l" rtl="0" eaLnBrk="1" hangingPunct="1">
              <a:lnSpc>
                <a:spcPct val="80000"/>
              </a:lnSpc>
            </a:pPr>
            <a:r>
              <a:rPr lang="en-US" altLang="en-US" b="1" i="1" dirty="0" smtClean="0"/>
              <a:t>History </a:t>
            </a:r>
            <a:r>
              <a:rPr lang="en-US" altLang="en-US" sz="2400" dirty="0"/>
              <a:t>:</a:t>
            </a:r>
            <a:r>
              <a:rPr lang="en-US" altLang="en-US" sz="2800" dirty="0"/>
              <a:t>site of bleeding, Superficial or deep bleeding</a:t>
            </a:r>
          </a:p>
          <a:p>
            <a:pPr algn="l" rtl="0" eaLnBrk="1" hangingPunct="1">
              <a:lnSpc>
                <a:spcPct val="80000"/>
              </a:lnSpc>
            </a:pPr>
            <a:r>
              <a:rPr lang="en-US" altLang="en-US" sz="2800" dirty="0"/>
              <a:t> the severity and duration of hemorrhage, </a:t>
            </a:r>
          </a:p>
          <a:p>
            <a:pPr algn="l" rtl="0" eaLnBrk="1" hangingPunct="1">
              <a:lnSpc>
                <a:spcPct val="80000"/>
              </a:lnSpc>
            </a:pPr>
            <a:r>
              <a:rPr lang="en-US" altLang="en-US" sz="2800" dirty="0"/>
              <a:t>the age at symptom onset</a:t>
            </a:r>
            <a:endParaRPr lang="ar-JO" altLang="en-US" sz="2800" dirty="0"/>
          </a:p>
          <a:p>
            <a:pPr algn="l" rtl="0" eaLnBrk="1" hangingPunct="1">
              <a:lnSpc>
                <a:spcPct val="80000"/>
              </a:lnSpc>
            </a:pPr>
            <a:r>
              <a:rPr lang="en-US" altLang="en-US" sz="2800" dirty="0"/>
              <a:t>Was the bleeding spontaneous or after trauma? </a:t>
            </a:r>
          </a:p>
          <a:p>
            <a:pPr algn="l" rtl="0" eaLnBrk="1" hangingPunct="1">
              <a:lnSpc>
                <a:spcPct val="80000"/>
              </a:lnSpc>
            </a:pPr>
            <a:endParaRPr lang="en-US" altLang="en-US" sz="2800" dirty="0" smtClean="0"/>
          </a:p>
          <a:p>
            <a:pPr algn="l" rtl="0" eaLnBrk="1" hangingPunct="1">
              <a:lnSpc>
                <a:spcPct val="80000"/>
              </a:lnSpc>
            </a:pPr>
            <a:r>
              <a:rPr lang="en-US" altLang="en-US" sz="2800" dirty="0" smtClean="0"/>
              <a:t>Was </a:t>
            </a:r>
            <a:r>
              <a:rPr lang="en-US" altLang="en-US" sz="2800" dirty="0"/>
              <a:t>there a previous personal or family history of similar problems?</a:t>
            </a:r>
          </a:p>
          <a:p>
            <a:pPr algn="l" rtl="0" eaLnBrk="1" hangingPunct="1">
              <a:lnSpc>
                <a:spcPct val="80000"/>
              </a:lnSpc>
            </a:pPr>
            <a:endParaRPr lang="en-US" altLang="en-US" sz="2800" dirty="0" smtClean="0"/>
          </a:p>
          <a:p>
            <a:pPr algn="l" rtl="0" eaLnBrk="1" hangingPunct="1">
              <a:lnSpc>
                <a:spcPct val="80000"/>
              </a:lnSpc>
            </a:pPr>
            <a:r>
              <a:rPr lang="en-US" altLang="en-US" sz="2800" dirty="0" smtClean="0"/>
              <a:t>Do </a:t>
            </a:r>
            <a:r>
              <a:rPr lang="en-US" altLang="en-US" sz="2800" dirty="0"/>
              <a:t>symptoms correlate with the degree of injury or trauma.</a:t>
            </a:r>
            <a:endParaRPr lang="ar-JO" altLang="en-US" sz="2800" dirty="0"/>
          </a:p>
          <a:p>
            <a:pPr algn="l" rtl="0" eaLnBrk="1" hangingPunct="1">
              <a:lnSpc>
                <a:spcPct val="80000"/>
              </a:lnSpc>
              <a:buFontTx/>
              <a:buNone/>
            </a:pPr>
            <a:r>
              <a:rPr lang="en-CA" altLang="en-US" sz="2800" dirty="0"/>
              <a:t> </a:t>
            </a:r>
            <a:endParaRPr lang="en-US" altLang="en-US" sz="2800" dirty="0"/>
          </a:p>
          <a:p>
            <a:pPr algn="l" rtl="0" eaLnBrk="1" hangingPunct="1">
              <a:lnSpc>
                <a:spcPct val="80000"/>
              </a:lnSpc>
              <a:buFontTx/>
              <a:buNone/>
            </a:pPr>
            <a:r>
              <a:rPr lang="en-US" altLang="en-US" sz="2400" dirty="0"/>
              <a:t> </a:t>
            </a:r>
          </a:p>
        </p:txBody>
      </p:sp>
      <p:sp>
        <p:nvSpPr>
          <p:cNvPr id="8196" name="Slide Number Placeholder 3">
            <a:extLst>
              <a:ext uri="{FF2B5EF4-FFF2-40B4-BE49-F238E27FC236}">
                <a16:creationId xmlns:a16="http://schemas.microsoft.com/office/drawing/2014/main" xmlns="" id="{E817595E-7BB0-4439-B89E-33B27AD69458}"/>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F3A5862-BF69-4F7D-B0F8-06DABDBDD64D}" type="slidenum">
              <a:rPr lang="ar-JO" altLang="en-US"/>
              <a:pPr eaLnBrk="1" hangingPunct="1"/>
              <a:t>6</a:t>
            </a:fld>
            <a:endParaRPr lang="en-CA" altLang="en-US"/>
          </a:p>
        </p:txBody>
      </p:sp>
      <p:sp>
        <p:nvSpPr>
          <p:cNvPr id="9218" name="Rectangle 2">
            <a:extLst>
              <a:ext uri="{FF2B5EF4-FFF2-40B4-BE49-F238E27FC236}">
                <a16:creationId xmlns:a16="http://schemas.microsoft.com/office/drawing/2014/main" xmlns="" id="{1F327499-0EB0-4106-9523-12021CABB3AE}"/>
              </a:ext>
            </a:extLst>
          </p:cNvPr>
          <p:cNvSpPr>
            <a:spLocks noGrp="1" noChangeArrowheads="1"/>
          </p:cNvSpPr>
          <p:nvPr>
            <p:ph type="title"/>
          </p:nvPr>
        </p:nvSpPr>
        <p:spPr>
          <a:xfrm>
            <a:off x="304800" y="274638"/>
            <a:ext cx="8686800" cy="1143000"/>
          </a:xfrm>
        </p:spPr>
        <p:txBody>
          <a:bodyPr>
            <a:normAutofit fontScale="90000"/>
          </a:bodyPr>
          <a:lstStyle/>
          <a:p>
            <a:pPr eaLnBrk="1" hangingPunct="1">
              <a:defRPr/>
            </a:pPr>
            <a:r>
              <a:rPr lang="en-US" dirty="0"/>
              <a:t>Approach To The </a:t>
            </a:r>
            <a:r>
              <a:rPr lang="en-US" dirty="0" smtClean="0"/>
              <a:t>Patient</a:t>
            </a:r>
            <a:br>
              <a:rPr lang="en-US" dirty="0" smtClean="0"/>
            </a:br>
            <a:r>
              <a:rPr lang="en-US" dirty="0" smtClean="0"/>
              <a:t>history is essential for diagnosis</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xmlns="" id="{6AE4B883-803E-4823-B0CB-21D1C2B97614}"/>
              </a:ext>
            </a:extLst>
          </p:cNvPr>
          <p:cNvSpPr>
            <a:spLocks noGrp="1" noChangeArrowheads="1"/>
          </p:cNvSpPr>
          <p:nvPr>
            <p:ph idx="1"/>
          </p:nvPr>
        </p:nvSpPr>
        <p:spPr/>
        <p:txBody>
          <a:bodyPr/>
          <a:lstStyle/>
          <a:p>
            <a:pPr algn="l" rtl="0" eaLnBrk="1" hangingPunct="1">
              <a:defRPr/>
            </a:pPr>
            <a:r>
              <a:rPr lang="en-US" dirty="0"/>
              <a:t>Hemophilia C caused by reduced levels of factor XI .</a:t>
            </a:r>
          </a:p>
          <a:p>
            <a:pPr marL="0" indent="0" algn="l" rtl="0" eaLnBrk="1" hangingPunct="1">
              <a:buFontTx/>
              <a:buNone/>
              <a:defRPr/>
            </a:pPr>
            <a:endParaRPr lang="en-US" dirty="0"/>
          </a:p>
          <a:p>
            <a:pPr algn="l" rtl="0" eaLnBrk="1" hangingPunct="1">
              <a:defRPr/>
            </a:pPr>
            <a:r>
              <a:rPr lang="en-US" dirty="0"/>
              <a:t>deficiency of the contact factors (factor XII, high molecular weight kininogen, and prekallikrein) causes prolonged PTT but </a:t>
            </a:r>
            <a:r>
              <a:rPr lang="en-US" b="1" dirty="0"/>
              <a:t>no bleeding</a:t>
            </a:r>
          </a:p>
        </p:txBody>
      </p:sp>
      <p:sp>
        <p:nvSpPr>
          <p:cNvPr id="59396" name="Slide Number Placeholder 3">
            <a:extLst>
              <a:ext uri="{FF2B5EF4-FFF2-40B4-BE49-F238E27FC236}">
                <a16:creationId xmlns:a16="http://schemas.microsoft.com/office/drawing/2014/main" xmlns="" id="{5E42B9C5-AEEB-4539-82AA-5E30032DCB0E}"/>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B337B8E-1AC9-42C0-B5EB-A50D0C5A77F1}" type="slidenum">
              <a:rPr lang="ar-JO" altLang="en-US"/>
              <a:pPr eaLnBrk="1" hangingPunct="1"/>
              <a:t>60</a:t>
            </a:fld>
            <a:endParaRPr lang="en-CA" altLang="en-US"/>
          </a:p>
        </p:txBody>
      </p:sp>
      <p:sp>
        <p:nvSpPr>
          <p:cNvPr id="60418" name="Rectangle 2">
            <a:extLst>
              <a:ext uri="{FF2B5EF4-FFF2-40B4-BE49-F238E27FC236}">
                <a16:creationId xmlns:a16="http://schemas.microsoft.com/office/drawing/2014/main" xmlns="" id="{4524C4EB-89EB-48EA-BDC7-4A6D746CBCF4}"/>
              </a:ext>
            </a:extLst>
          </p:cNvPr>
          <p:cNvSpPr>
            <a:spLocks noGrp="1" noChangeArrowheads="1"/>
          </p:cNvSpPr>
          <p:nvPr>
            <p:ph type="title"/>
          </p:nvPr>
        </p:nvSpPr>
        <p:spPr/>
        <p:txBody>
          <a:bodyPr>
            <a:normAutofit fontScale="90000"/>
          </a:bodyPr>
          <a:lstStyle/>
          <a:p>
            <a:pPr rtl="0" eaLnBrk="1" hangingPunct="1">
              <a:defRPr/>
            </a:pPr>
            <a:r>
              <a:rPr lang="en-US" b="1"/>
              <a:t>Hereditary Clotting Factor Deficiencies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xmlns="" id="{F83404B6-D470-4D65-B9AE-83DE94CF983F}"/>
              </a:ext>
            </a:extLst>
          </p:cNvPr>
          <p:cNvSpPr>
            <a:spLocks noGrp="1" noChangeArrowheads="1"/>
          </p:cNvSpPr>
          <p:nvPr>
            <p:ph idx="1"/>
          </p:nvPr>
        </p:nvSpPr>
        <p:spPr>
          <a:xfrm>
            <a:off x="457200" y="1600200"/>
            <a:ext cx="8229600" cy="4724400"/>
          </a:xfrm>
        </p:spPr>
        <p:txBody>
          <a:bodyPr/>
          <a:lstStyle/>
          <a:p>
            <a:pPr algn="l" rtl="0" eaLnBrk="1" hangingPunct="1"/>
            <a:r>
              <a:rPr lang="en-US" altLang="en-US"/>
              <a:t>Factor VIII and factor IX participate in the  complex </a:t>
            </a:r>
            <a:r>
              <a:rPr lang="en-US" altLang="en-US">
                <a:latin typeface="Arial" panose="020B0604020202020204" pitchFamily="34" charset="0"/>
              </a:rPr>
              <a:t>“</a:t>
            </a:r>
            <a:r>
              <a:rPr lang="en-US" altLang="en-US"/>
              <a:t>tenase,</a:t>
            </a:r>
            <a:r>
              <a:rPr lang="en-US" altLang="en-US">
                <a:latin typeface="Arial" panose="020B0604020202020204" pitchFamily="34" charset="0"/>
              </a:rPr>
              <a:t>” </a:t>
            </a:r>
            <a:r>
              <a:rPr lang="en-US" altLang="en-US"/>
              <a:t> or factor X</a:t>
            </a:r>
            <a:r>
              <a:rPr lang="en-US" altLang="en-US">
                <a:latin typeface="Arial" panose="020B0604020202020204" pitchFamily="34" charset="0"/>
              </a:rPr>
              <a:t>–</a:t>
            </a:r>
            <a:r>
              <a:rPr lang="en-US" altLang="en-US"/>
              <a:t>activating complex which is required to activate factor X.</a:t>
            </a:r>
          </a:p>
          <a:p>
            <a:pPr algn="l" rtl="0" eaLnBrk="1" hangingPunct="1"/>
            <a:r>
              <a:rPr lang="en-US" altLang="en-US"/>
              <a:t> 85% of hemophilia is factor VIII deficiency and 10</a:t>
            </a:r>
            <a:r>
              <a:rPr lang="en-US" altLang="en-US">
                <a:latin typeface="Arial" panose="020B0604020202020204" pitchFamily="34" charset="0"/>
              </a:rPr>
              <a:t>–</a:t>
            </a:r>
            <a:r>
              <a:rPr lang="en-US" altLang="en-US"/>
              <a:t>15% factor IX deficiency. </a:t>
            </a:r>
          </a:p>
        </p:txBody>
      </p:sp>
      <p:sp>
        <p:nvSpPr>
          <p:cNvPr id="60420" name="Slide Number Placeholder 3">
            <a:extLst>
              <a:ext uri="{FF2B5EF4-FFF2-40B4-BE49-F238E27FC236}">
                <a16:creationId xmlns:a16="http://schemas.microsoft.com/office/drawing/2014/main" xmlns="" id="{8FECAB11-D397-427C-99D2-9077FF08D949}"/>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A91A330-5334-480F-9C40-C47F77DA1AFE}" type="slidenum">
              <a:rPr lang="ar-JO" altLang="en-US"/>
              <a:pPr eaLnBrk="1" hangingPunct="1"/>
              <a:t>61</a:t>
            </a:fld>
            <a:endParaRPr lang="en-CA" altLang="en-US"/>
          </a:p>
        </p:txBody>
      </p:sp>
      <p:sp>
        <p:nvSpPr>
          <p:cNvPr id="61442" name="Rectangle 2">
            <a:extLst>
              <a:ext uri="{FF2B5EF4-FFF2-40B4-BE49-F238E27FC236}">
                <a16:creationId xmlns:a16="http://schemas.microsoft.com/office/drawing/2014/main" xmlns="" id="{457383B8-41E7-4A04-81CE-B6AF6A086699}"/>
              </a:ext>
            </a:extLst>
          </p:cNvPr>
          <p:cNvSpPr>
            <a:spLocks noGrp="1" noChangeArrowheads="1"/>
          </p:cNvSpPr>
          <p:nvPr>
            <p:ph type="title"/>
          </p:nvPr>
        </p:nvSpPr>
        <p:spPr>
          <a:xfrm>
            <a:off x="442913" y="-228600"/>
            <a:ext cx="8243887" cy="1646238"/>
          </a:xfrm>
        </p:spPr>
        <p:txBody>
          <a:bodyPr/>
          <a:lstStyle/>
          <a:p>
            <a:pPr rtl="0" eaLnBrk="1" hangingPunct="1">
              <a:defRPr/>
            </a:pPr>
            <a:r>
              <a:rPr lang="en-US" sz="3600" b="1" dirty="0"/>
              <a:t>Factor VIII or Factor IX Deficiency (Hemophilia A or B)</a:t>
            </a:r>
            <a:r>
              <a:rPr lang="en-US" sz="3600" dirty="0"/>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a:extLst>
              <a:ext uri="{FF2B5EF4-FFF2-40B4-BE49-F238E27FC236}">
                <a16:creationId xmlns:a16="http://schemas.microsoft.com/office/drawing/2014/main" xmlns="" id="{BC420136-1B55-4512-9D9E-021AC2A26C95}"/>
              </a:ext>
            </a:extLst>
          </p:cNvPr>
          <p:cNvSpPr>
            <a:spLocks noGrp="1" noChangeArrowheads="1"/>
          </p:cNvSpPr>
          <p:nvPr>
            <p:ph idx="1"/>
          </p:nvPr>
        </p:nvSpPr>
        <p:spPr/>
        <p:txBody>
          <a:bodyPr>
            <a:normAutofit lnSpcReduction="10000"/>
          </a:bodyPr>
          <a:lstStyle/>
          <a:p>
            <a:pPr marL="0" indent="0" algn="l" rtl="0" eaLnBrk="1" hangingPunct="1">
              <a:lnSpc>
                <a:spcPct val="80000"/>
              </a:lnSpc>
              <a:buFontTx/>
              <a:buNone/>
              <a:defRPr/>
            </a:pPr>
            <a:r>
              <a:rPr lang="en-US" sz="2800" dirty="0"/>
              <a:t>Presentation :</a:t>
            </a:r>
          </a:p>
          <a:p>
            <a:pPr algn="l" rtl="0" eaLnBrk="1" hangingPunct="1">
              <a:lnSpc>
                <a:spcPct val="80000"/>
              </a:lnSpc>
              <a:defRPr/>
            </a:pPr>
            <a:r>
              <a:rPr lang="en-US" sz="2800" dirty="0"/>
              <a:t>bleeding symptoms may  present from birth or occur in the fetus because factor VIII and IX do not cross the placenta.</a:t>
            </a:r>
          </a:p>
          <a:p>
            <a:pPr marL="0" indent="0" algn="l" rtl="0" eaLnBrk="1" hangingPunct="1">
              <a:lnSpc>
                <a:spcPct val="80000"/>
              </a:lnSpc>
              <a:buFontTx/>
              <a:buNone/>
              <a:defRPr/>
            </a:pPr>
            <a:endParaRPr lang="en-US" sz="2800" dirty="0"/>
          </a:p>
          <a:p>
            <a:pPr algn="l" rtl="0" eaLnBrk="1" hangingPunct="1">
              <a:lnSpc>
                <a:spcPct val="80000"/>
              </a:lnSpc>
              <a:defRPr/>
            </a:pPr>
            <a:r>
              <a:rPr lang="en-US" sz="2800" dirty="0"/>
              <a:t>In neonate…. ICH</a:t>
            </a:r>
          </a:p>
          <a:p>
            <a:pPr marL="0" indent="0" algn="l" rtl="0" eaLnBrk="1" hangingPunct="1">
              <a:lnSpc>
                <a:spcPct val="80000"/>
              </a:lnSpc>
              <a:buFontTx/>
              <a:buNone/>
              <a:defRPr/>
            </a:pPr>
            <a:endParaRPr lang="en-US" sz="2800" dirty="0"/>
          </a:p>
          <a:p>
            <a:pPr algn="l" rtl="0" eaLnBrk="1" hangingPunct="1">
              <a:lnSpc>
                <a:spcPct val="80000"/>
              </a:lnSpc>
              <a:defRPr/>
            </a:pPr>
            <a:r>
              <a:rPr lang="en-US" sz="2800" dirty="0"/>
              <a:t>30% bleed with circumcision</a:t>
            </a:r>
          </a:p>
          <a:p>
            <a:pPr algn="l" rtl="0" eaLnBrk="1" hangingPunct="1">
              <a:lnSpc>
                <a:spcPct val="80000"/>
              </a:lnSpc>
              <a:defRPr/>
            </a:pPr>
            <a:endParaRPr lang="en-US" sz="2800" dirty="0"/>
          </a:p>
          <a:p>
            <a:pPr algn="l" rtl="0" eaLnBrk="1" hangingPunct="1">
              <a:lnSpc>
                <a:spcPct val="80000"/>
              </a:lnSpc>
              <a:defRPr/>
            </a:pPr>
            <a:r>
              <a:rPr lang="en-US" sz="2800" dirty="0"/>
              <a:t>bruising, intramuscular hematomas, and hemarthroses.</a:t>
            </a:r>
          </a:p>
          <a:p>
            <a:pPr marL="0" indent="0" algn="l" rtl="0" eaLnBrk="1" hangingPunct="1">
              <a:lnSpc>
                <a:spcPct val="80000"/>
              </a:lnSpc>
              <a:buFontTx/>
              <a:buNone/>
              <a:defRPr/>
            </a:pPr>
            <a:r>
              <a:rPr lang="en-US" sz="2800" dirty="0"/>
              <a:t> </a:t>
            </a:r>
          </a:p>
        </p:txBody>
      </p:sp>
      <p:sp>
        <p:nvSpPr>
          <p:cNvPr id="61444" name="Slide Number Placeholder 3">
            <a:extLst>
              <a:ext uri="{FF2B5EF4-FFF2-40B4-BE49-F238E27FC236}">
                <a16:creationId xmlns:a16="http://schemas.microsoft.com/office/drawing/2014/main" xmlns="" id="{5915E917-4DB6-445D-836B-2FE532D594AD}"/>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C7EFED8-0B93-4FA1-9DD5-1498D4421297}" type="slidenum">
              <a:rPr lang="ar-JO" altLang="en-US"/>
              <a:pPr eaLnBrk="1" hangingPunct="1"/>
              <a:t>62</a:t>
            </a:fld>
            <a:endParaRPr lang="en-CA" altLang="en-US"/>
          </a:p>
        </p:txBody>
      </p:sp>
      <p:sp>
        <p:nvSpPr>
          <p:cNvPr id="62466" name="Rectangle 2">
            <a:extLst>
              <a:ext uri="{FF2B5EF4-FFF2-40B4-BE49-F238E27FC236}">
                <a16:creationId xmlns:a16="http://schemas.microsoft.com/office/drawing/2014/main" xmlns="" id="{4C577766-D904-4CF0-9E27-844D980EF508}"/>
              </a:ext>
            </a:extLst>
          </p:cNvPr>
          <p:cNvSpPr>
            <a:spLocks noGrp="1" noChangeArrowheads="1"/>
          </p:cNvSpPr>
          <p:nvPr>
            <p:ph type="title"/>
          </p:nvPr>
        </p:nvSpPr>
        <p:spPr/>
        <p:txBody>
          <a:bodyPr>
            <a:normAutofit fontScale="90000"/>
          </a:bodyPr>
          <a:lstStyle/>
          <a:p>
            <a:pPr rtl="0" eaLnBrk="1" hangingPunct="1">
              <a:defRPr/>
            </a:pPr>
            <a:r>
              <a:rPr lang="en-US" sz="3600" b="1" dirty="0"/>
              <a:t>Factor VIII or Factor IX Deficiency (Hemophilia A or B)</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xmlns="" id="{422304B3-CCB2-4C5D-A5B4-8C38248141FF}"/>
              </a:ext>
            </a:extLst>
          </p:cNvPr>
          <p:cNvSpPr>
            <a:spLocks noGrp="1" noChangeArrowheads="1"/>
          </p:cNvSpPr>
          <p:nvPr>
            <p:ph idx="1"/>
          </p:nvPr>
        </p:nvSpPr>
        <p:spPr>
          <a:xfrm>
            <a:off x="457200" y="1600200"/>
            <a:ext cx="8229600" cy="5257800"/>
          </a:xfrm>
        </p:spPr>
        <p:txBody>
          <a:bodyPr/>
          <a:lstStyle/>
          <a:p>
            <a:pPr marL="0" indent="0" algn="l" rtl="0" eaLnBrk="1" hangingPunct="1">
              <a:lnSpc>
                <a:spcPct val="90000"/>
              </a:lnSpc>
              <a:buFontTx/>
              <a:buNone/>
              <a:defRPr/>
            </a:pPr>
            <a:r>
              <a:rPr lang="en-US" dirty="0"/>
              <a:t>Laboratory Findings : </a:t>
            </a:r>
          </a:p>
          <a:p>
            <a:pPr algn="l" rtl="0" eaLnBrk="1" hangingPunct="1">
              <a:lnSpc>
                <a:spcPct val="90000"/>
              </a:lnSpc>
              <a:defRPr/>
            </a:pPr>
            <a:r>
              <a:rPr lang="en-US" dirty="0"/>
              <a:t>   prolonged PTT  </a:t>
            </a:r>
            <a:r>
              <a:rPr lang="en-US" dirty="0">
                <a:latin typeface="Arial" charset="0"/>
              </a:rPr>
              <a:t>…</a:t>
            </a:r>
            <a:r>
              <a:rPr lang="en-US" dirty="0"/>
              <a:t>PT is normal</a:t>
            </a:r>
          </a:p>
          <a:p>
            <a:pPr algn="l" rtl="0" eaLnBrk="1" hangingPunct="1">
              <a:lnSpc>
                <a:spcPct val="90000"/>
              </a:lnSpc>
              <a:defRPr/>
            </a:pPr>
            <a:r>
              <a:rPr lang="en-US" dirty="0"/>
              <a:t>platelet count, bleeding time, and thrombin time are normal</a:t>
            </a:r>
          </a:p>
          <a:p>
            <a:pPr algn="l" rtl="0" eaLnBrk="1" hangingPunct="1">
              <a:lnSpc>
                <a:spcPct val="90000"/>
              </a:lnSpc>
              <a:defRPr/>
            </a:pPr>
            <a:r>
              <a:rPr lang="en-US" dirty="0"/>
              <a:t> the mixing of normal plasma with patient’s plasma results in correction of the PTT .</a:t>
            </a:r>
          </a:p>
          <a:p>
            <a:pPr algn="l" rtl="0" eaLnBrk="1" hangingPunct="1">
              <a:lnSpc>
                <a:spcPct val="90000"/>
              </a:lnSpc>
              <a:defRPr/>
            </a:pPr>
            <a:r>
              <a:rPr lang="en-US" dirty="0"/>
              <a:t>The specific assay for factor VIII and factor IX will confirm the diagnosis of hemophilia. </a:t>
            </a:r>
          </a:p>
        </p:txBody>
      </p:sp>
      <p:sp>
        <p:nvSpPr>
          <p:cNvPr id="62468" name="Slide Number Placeholder 3">
            <a:extLst>
              <a:ext uri="{FF2B5EF4-FFF2-40B4-BE49-F238E27FC236}">
                <a16:creationId xmlns:a16="http://schemas.microsoft.com/office/drawing/2014/main" xmlns="" id="{3D9F3F7A-0C9A-41DB-BF1A-C660A96B6007}"/>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9CC3C10-2565-4B48-9C0D-182B070BB58C}" type="slidenum">
              <a:rPr lang="ar-JO" altLang="en-US"/>
              <a:pPr eaLnBrk="1" hangingPunct="1"/>
              <a:t>63</a:t>
            </a:fld>
            <a:endParaRPr lang="en-CA" altLang="en-US"/>
          </a:p>
        </p:txBody>
      </p:sp>
      <p:sp>
        <p:nvSpPr>
          <p:cNvPr id="63490" name="Rectangle 2">
            <a:extLst>
              <a:ext uri="{FF2B5EF4-FFF2-40B4-BE49-F238E27FC236}">
                <a16:creationId xmlns:a16="http://schemas.microsoft.com/office/drawing/2014/main" xmlns="" id="{9E782DB7-EB7F-4C3F-B4BF-AB07E3B5970F}"/>
              </a:ext>
            </a:extLst>
          </p:cNvPr>
          <p:cNvSpPr>
            <a:spLocks noGrp="1" noChangeArrowheads="1"/>
          </p:cNvSpPr>
          <p:nvPr>
            <p:ph type="title"/>
          </p:nvPr>
        </p:nvSpPr>
        <p:spPr/>
        <p:txBody>
          <a:bodyPr/>
          <a:lstStyle/>
          <a:p>
            <a:pPr rtl="0" eaLnBrk="1" hangingPunct="1">
              <a:defRPr/>
            </a:pPr>
            <a:r>
              <a:rPr lang="en-US" dirty="0"/>
              <a:t>Hemophilia A, B : Diagnosis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a:extLst>
              <a:ext uri="{FF2B5EF4-FFF2-40B4-BE49-F238E27FC236}">
                <a16:creationId xmlns:a16="http://schemas.microsoft.com/office/drawing/2014/main" xmlns="" id="{33C9C4D9-A32D-4254-ADCB-89055282E3FE}"/>
              </a:ext>
            </a:extLst>
          </p:cNvPr>
          <p:cNvSpPr>
            <a:spLocks noGrp="1" noChangeArrowheads="1"/>
          </p:cNvSpPr>
          <p:nvPr>
            <p:ph idx="1"/>
          </p:nvPr>
        </p:nvSpPr>
        <p:spPr/>
        <p:txBody>
          <a:bodyPr/>
          <a:lstStyle/>
          <a:p>
            <a:pPr algn="l" rtl="0" eaLnBrk="1" hangingPunct="1">
              <a:defRPr/>
            </a:pPr>
            <a:r>
              <a:rPr lang="en-US" dirty="0"/>
              <a:t>The genes for both factor VIII and IX are carried on the long arm of the </a:t>
            </a:r>
          </a:p>
          <a:p>
            <a:pPr marL="0" indent="0" algn="l" rtl="0" eaLnBrk="1" hangingPunct="1">
              <a:buFontTx/>
              <a:buNone/>
              <a:defRPr/>
            </a:pPr>
            <a:r>
              <a:rPr lang="en-US" dirty="0"/>
              <a:t> X chromosome. (X-linked traits</a:t>
            </a:r>
            <a:r>
              <a:rPr lang="en-US" dirty="0" smtClean="0"/>
              <a:t>)</a:t>
            </a:r>
            <a:endParaRPr lang="en-US" dirty="0"/>
          </a:p>
          <a:p>
            <a:pPr marL="0" indent="0" algn="l" rtl="0" eaLnBrk="1" hangingPunct="1">
              <a:buFontTx/>
              <a:buNone/>
              <a:defRPr/>
            </a:pPr>
            <a:r>
              <a:rPr lang="en-US" u="sng" dirty="0"/>
              <a:t>Factor activity </a:t>
            </a:r>
            <a:r>
              <a:rPr lang="en-US" dirty="0"/>
              <a:t>: </a:t>
            </a:r>
          </a:p>
          <a:p>
            <a:pPr algn="l" rtl="0" eaLnBrk="1" hangingPunct="1">
              <a:defRPr/>
            </a:pPr>
            <a:r>
              <a:rPr lang="en-US" dirty="0"/>
              <a:t> </a:t>
            </a:r>
            <a:r>
              <a:rPr lang="en-US" b="1" dirty="0"/>
              <a:t>Severe hemophilia : </a:t>
            </a:r>
            <a:r>
              <a:rPr lang="en-US" dirty="0"/>
              <a:t>factor level &lt;1.0 U/</a:t>
            </a:r>
            <a:r>
              <a:rPr lang="en-US" dirty="0" err="1"/>
              <a:t>dL</a:t>
            </a:r>
            <a:r>
              <a:rPr lang="en-US" dirty="0"/>
              <a:t>  (&lt;1%) . Bleeding is often spontaneous </a:t>
            </a:r>
            <a:r>
              <a:rPr lang="en-US" dirty="0" smtClean="0"/>
              <a:t>.</a:t>
            </a:r>
          </a:p>
          <a:p>
            <a:r>
              <a:rPr lang="en-US" altLang="en-US" b="1" dirty="0" smtClean="0"/>
              <a:t>moderate hemophilia</a:t>
            </a:r>
            <a:r>
              <a:rPr lang="en-US" altLang="en-US" dirty="0" smtClean="0"/>
              <a:t> : 1</a:t>
            </a:r>
            <a:r>
              <a:rPr lang="en-US" altLang="en-US" dirty="0" smtClean="0">
                <a:latin typeface="Arial" panose="020B0604020202020204" pitchFamily="34" charset="0"/>
              </a:rPr>
              <a:t>–</a:t>
            </a:r>
            <a:r>
              <a:rPr lang="en-US" altLang="en-US" dirty="0" smtClean="0"/>
              <a:t>5 U/</a:t>
            </a:r>
            <a:r>
              <a:rPr lang="en-US" altLang="en-US" dirty="0" err="1" smtClean="0"/>
              <a:t>dL</a:t>
            </a:r>
            <a:r>
              <a:rPr lang="en-US" altLang="en-US" dirty="0" smtClean="0"/>
              <a:t> , (1-5% ) require mild trauma to induce bleeding </a:t>
            </a:r>
          </a:p>
          <a:p>
            <a:r>
              <a:rPr lang="en-US" altLang="en-US" b="1" dirty="0" smtClean="0"/>
              <a:t>mild hemophilia</a:t>
            </a:r>
            <a:r>
              <a:rPr lang="en-US" altLang="en-US" dirty="0" smtClean="0"/>
              <a:t> have levels &gt;5 U/</a:t>
            </a:r>
            <a:r>
              <a:rPr lang="en-US" altLang="en-US" dirty="0" err="1" smtClean="0"/>
              <a:t>dL</a:t>
            </a:r>
            <a:r>
              <a:rPr lang="en-US" altLang="en-US" dirty="0" smtClean="0"/>
              <a:t> (&gt; 5%) ,  require significant trauma to cause bleeding ..</a:t>
            </a:r>
          </a:p>
          <a:p>
            <a:pPr algn="l" rtl="0" eaLnBrk="1" hangingPunct="1">
              <a:defRPr/>
            </a:pPr>
            <a:endParaRPr lang="en-US" dirty="0"/>
          </a:p>
        </p:txBody>
      </p:sp>
      <p:sp>
        <p:nvSpPr>
          <p:cNvPr id="63492" name="Slide Number Placeholder 3">
            <a:extLst>
              <a:ext uri="{FF2B5EF4-FFF2-40B4-BE49-F238E27FC236}">
                <a16:creationId xmlns:a16="http://schemas.microsoft.com/office/drawing/2014/main" xmlns="" id="{39084345-5B9B-44FC-921D-2E1C280582AF}"/>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3CB95E7-1BCF-45AB-8B15-A102112262D7}" type="slidenum">
              <a:rPr lang="ar-JO" altLang="en-US"/>
              <a:pPr eaLnBrk="1" hangingPunct="1"/>
              <a:t>64</a:t>
            </a:fld>
            <a:endParaRPr lang="en-CA" altLang="en-US"/>
          </a:p>
        </p:txBody>
      </p:sp>
      <p:sp>
        <p:nvSpPr>
          <p:cNvPr id="64514" name="Rectangle 2">
            <a:extLst>
              <a:ext uri="{FF2B5EF4-FFF2-40B4-BE49-F238E27FC236}">
                <a16:creationId xmlns:a16="http://schemas.microsoft.com/office/drawing/2014/main" xmlns="" id="{AFAC4570-257D-4079-B0FF-C0CD9953A02D}"/>
              </a:ext>
            </a:extLst>
          </p:cNvPr>
          <p:cNvSpPr>
            <a:spLocks noGrp="1" noChangeArrowheads="1"/>
          </p:cNvSpPr>
          <p:nvPr>
            <p:ph type="title"/>
          </p:nvPr>
        </p:nvSpPr>
        <p:spPr/>
        <p:txBody>
          <a:bodyPr/>
          <a:lstStyle/>
          <a:p>
            <a:pPr rtl="0" eaLnBrk="1" hangingPunct="1">
              <a:defRPr/>
            </a:pP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xmlns="" id="{6AA5A018-EA64-4E18-AE15-01DFE884CE3A}"/>
              </a:ext>
            </a:extLst>
          </p:cNvPr>
          <p:cNvSpPr>
            <a:spLocks noGrp="1" noChangeArrowheads="1"/>
          </p:cNvSpPr>
          <p:nvPr>
            <p:ph idx="1"/>
          </p:nvPr>
        </p:nvSpPr>
        <p:spPr/>
        <p:txBody>
          <a:bodyPr/>
          <a:lstStyle/>
          <a:p>
            <a:pPr algn="l" rtl="0" eaLnBrk="1" hangingPunct="1">
              <a:lnSpc>
                <a:spcPct val="90000"/>
              </a:lnSpc>
              <a:defRPr/>
            </a:pPr>
            <a:r>
              <a:rPr lang="en-US" dirty="0" smtClean="0"/>
              <a:t>Treat bleeding firstly ,especially the severe cases(</a:t>
            </a:r>
            <a:r>
              <a:rPr lang="en-US" dirty="0" err="1" smtClean="0"/>
              <a:t>ICH,hip</a:t>
            </a:r>
            <a:r>
              <a:rPr lang="en-US" dirty="0" smtClean="0"/>
              <a:t> </a:t>
            </a:r>
            <a:r>
              <a:rPr lang="en-US" dirty="0" err="1" smtClean="0"/>
              <a:t>joint,iliopsoas</a:t>
            </a:r>
            <a:r>
              <a:rPr lang="en-US" dirty="0" smtClean="0"/>
              <a:t>)</a:t>
            </a:r>
          </a:p>
          <a:p>
            <a:pPr algn="l" rtl="0" eaLnBrk="1" hangingPunct="1">
              <a:lnSpc>
                <a:spcPct val="90000"/>
              </a:lnSpc>
              <a:defRPr/>
            </a:pPr>
            <a:r>
              <a:rPr lang="en-US" dirty="0" smtClean="0"/>
              <a:t>The </a:t>
            </a:r>
            <a:r>
              <a:rPr lang="en-US" dirty="0"/>
              <a:t>hemostatic level for factor VIII is more than 30</a:t>
            </a:r>
            <a:r>
              <a:rPr lang="en-US" dirty="0">
                <a:latin typeface="Arial" charset="0"/>
              </a:rPr>
              <a:t>–</a:t>
            </a:r>
            <a:r>
              <a:rPr lang="en-US" dirty="0"/>
              <a:t>40 U/</a:t>
            </a:r>
            <a:r>
              <a:rPr lang="en-US" dirty="0" err="1"/>
              <a:t>dL</a:t>
            </a:r>
            <a:r>
              <a:rPr lang="en-US" dirty="0"/>
              <a:t>, and for factor IX it is more than 25</a:t>
            </a:r>
            <a:r>
              <a:rPr lang="en-US" dirty="0">
                <a:latin typeface="Arial" charset="0"/>
              </a:rPr>
              <a:t>–</a:t>
            </a:r>
            <a:r>
              <a:rPr lang="en-US" dirty="0"/>
              <a:t>30 U/</a:t>
            </a:r>
            <a:r>
              <a:rPr lang="en-US" dirty="0" err="1"/>
              <a:t>dL</a:t>
            </a:r>
            <a:r>
              <a:rPr lang="en-US" dirty="0"/>
              <a:t>. </a:t>
            </a:r>
          </a:p>
          <a:p>
            <a:pPr marL="0" indent="0" algn="l" rtl="0" eaLnBrk="1" hangingPunct="1">
              <a:lnSpc>
                <a:spcPct val="90000"/>
              </a:lnSpc>
              <a:buFontTx/>
              <a:buNone/>
              <a:defRPr/>
            </a:pPr>
            <a:endParaRPr lang="en-US" dirty="0"/>
          </a:p>
          <a:p>
            <a:pPr algn="l" rtl="0" eaLnBrk="1" hangingPunct="1">
              <a:lnSpc>
                <a:spcPct val="90000"/>
              </a:lnSpc>
              <a:defRPr/>
            </a:pPr>
            <a:r>
              <a:rPr lang="en-US" dirty="0"/>
              <a:t>The </a:t>
            </a:r>
            <a:r>
              <a:rPr lang="en-US" b="1" dirty="0"/>
              <a:t>cryoprecipitate</a:t>
            </a:r>
          </a:p>
          <a:p>
            <a:pPr algn="l" rtl="0" eaLnBrk="1" hangingPunct="1">
              <a:lnSpc>
                <a:spcPct val="90000"/>
              </a:lnSpc>
              <a:defRPr/>
            </a:pPr>
            <a:r>
              <a:rPr lang="en-US" dirty="0"/>
              <a:t>The </a:t>
            </a:r>
            <a:r>
              <a:rPr lang="en-US" b="1" dirty="0"/>
              <a:t>recombinant factor</a:t>
            </a:r>
            <a:r>
              <a:rPr lang="en-US" dirty="0"/>
              <a:t> VIII and factor IX concentrates</a:t>
            </a:r>
          </a:p>
        </p:txBody>
      </p:sp>
      <p:sp>
        <p:nvSpPr>
          <p:cNvPr id="65540" name="Slide Number Placeholder 3">
            <a:extLst>
              <a:ext uri="{FF2B5EF4-FFF2-40B4-BE49-F238E27FC236}">
                <a16:creationId xmlns:a16="http://schemas.microsoft.com/office/drawing/2014/main" xmlns="" id="{95ED3BA4-CF40-4CC6-8B95-03BB461B99A4}"/>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D555CCF-384D-4E8A-AAD3-51B56DFADDA8}" type="slidenum">
              <a:rPr lang="ar-JO" altLang="en-US"/>
              <a:pPr eaLnBrk="1" hangingPunct="1"/>
              <a:t>65</a:t>
            </a:fld>
            <a:endParaRPr lang="en-CA" altLang="en-US"/>
          </a:p>
        </p:txBody>
      </p:sp>
      <p:sp>
        <p:nvSpPr>
          <p:cNvPr id="66562" name="Rectangle 2">
            <a:extLst>
              <a:ext uri="{FF2B5EF4-FFF2-40B4-BE49-F238E27FC236}">
                <a16:creationId xmlns:a16="http://schemas.microsoft.com/office/drawing/2014/main" xmlns="" id="{6B241FEE-2AFC-4E87-A332-1B392B1EE71A}"/>
              </a:ext>
            </a:extLst>
          </p:cNvPr>
          <p:cNvSpPr>
            <a:spLocks noGrp="1" noChangeArrowheads="1"/>
          </p:cNvSpPr>
          <p:nvPr>
            <p:ph type="title"/>
          </p:nvPr>
        </p:nvSpPr>
        <p:spPr/>
        <p:txBody>
          <a:bodyPr/>
          <a:lstStyle/>
          <a:p>
            <a:pPr eaLnBrk="1" hangingPunct="1">
              <a:defRPr/>
            </a:pPr>
            <a:r>
              <a:rPr lang="arn-CL"/>
              <a:t>Treatment</a:t>
            </a:r>
            <a:r>
              <a:rPr lang="en-US"/>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xmlns="" id="{9F6E88BE-451B-446F-9F56-A6C4BF626059}"/>
              </a:ext>
            </a:extLst>
          </p:cNvPr>
          <p:cNvSpPr>
            <a:spLocks noGrp="1" noChangeArrowheads="1"/>
          </p:cNvSpPr>
          <p:nvPr>
            <p:ph idx="1"/>
          </p:nvPr>
        </p:nvSpPr>
        <p:spPr/>
        <p:txBody>
          <a:bodyPr/>
          <a:lstStyle/>
          <a:p>
            <a:pPr algn="l" rtl="0" eaLnBrk="1" hangingPunct="1">
              <a:lnSpc>
                <a:spcPct val="90000"/>
              </a:lnSpc>
            </a:pPr>
            <a:r>
              <a:rPr lang="en-US" altLang="en-US" dirty="0"/>
              <a:t>Aspirin and other </a:t>
            </a:r>
            <a:r>
              <a:rPr lang="en-US" altLang="en-US" dirty="0" err="1"/>
              <a:t>nonsteroidal</a:t>
            </a:r>
            <a:r>
              <a:rPr lang="en-US" altLang="en-US" dirty="0"/>
              <a:t> anti-inflammatory drugs that affect platelet function should be avoided </a:t>
            </a:r>
          </a:p>
          <a:p>
            <a:pPr algn="l" rtl="0" eaLnBrk="1" hangingPunct="1">
              <a:lnSpc>
                <a:spcPct val="90000"/>
              </a:lnSpc>
            </a:pPr>
            <a:r>
              <a:rPr lang="en-US" altLang="en-US" dirty="0"/>
              <a:t>should be immunized against hepatitis B virus </a:t>
            </a:r>
            <a:endParaRPr lang="en-US" altLang="en-US" dirty="0" smtClean="0"/>
          </a:p>
          <a:p>
            <a:pPr algn="l" rtl="0" eaLnBrk="1" hangingPunct="1">
              <a:lnSpc>
                <a:spcPct val="90000"/>
              </a:lnSpc>
            </a:pPr>
            <a:r>
              <a:rPr lang="en-US" altLang="en-US" dirty="0" smtClean="0"/>
              <a:t>Joints rehabilitation and </a:t>
            </a:r>
            <a:r>
              <a:rPr lang="en-US" altLang="en-US" dirty="0" err="1" smtClean="0"/>
              <a:t>pevention</a:t>
            </a:r>
            <a:r>
              <a:rPr lang="en-US" altLang="en-US" dirty="0" smtClean="0"/>
              <a:t> of target joint</a:t>
            </a:r>
            <a:endParaRPr lang="en-US" altLang="en-US" dirty="0"/>
          </a:p>
        </p:txBody>
      </p:sp>
      <p:sp>
        <p:nvSpPr>
          <p:cNvPr id="66564" name="Slide Number Placeholder 3">
            <a:extLst>
              <a:ext uri="{FF2B5EF4-FFF2-40B4-BE49-F238E27FC236}">
                <a16:creationId xmlns:a16="http://schemas.microsoft.com/office/drawing/2014/main" xmlns="" id="{6B16123A-EA6F-4ACA-86E5-101577315F12}"/>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AFFF2D6F-C5F0-44BC-B767-A01ACA5BB1B1}" type="slidenum">
              <a:rPr lang="ar-JO" altLang="en-US"/>
              <a:pPr eaLnBrk="1" hangingPunct="1"/>
              <a:t>66</a:t>
            </a:fld>
            <a:endParaRPr lang="en-CA" altLang="en-US"/>
          </a:p>
        </p:txBody>
      </p:sp>
      <p:sp>
        <p:nvSpPr>
          <p:cNvPr id="67586" name="Rectangle 2">
            <a:extLst>
              <a:ext uri="{FF2B5EF4-FFF2-40B4-BE49-F238E27FC236}">
                <a16:creationId xmlns:a16="http://schemas.microsoft.com/office/drawing/2014/main" xmlns="" id="{A275DD09-577F-4D25-B96C-8805C48DD690}"/>
              </a:ext>
            </a:extLst>
          </p:cNvPr>
          <p:cNvSpPr>
            <a:spLocks noGrp="1" noChangeArrowheads="1"/>
          </p:cNvSpPr>
          <p:nvPr>
            <p:ph type="title"/>
          </p:nvPr>
        </p:nvSpPr>
        <p:spPr/>
        <p:txBody>
          <a:bodyPr/>
          <a:lstStyle/>
          <a:p>
            <a:pPr rtl="0" eaLnBrk="1" hangingPunct="1">
              <a:defRPr/>
            </a:pPr>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xmlns="" id="{F9D08F73-ADA7-400A-85AE-0110A467BB08}"/>
              </a:ext>
            </a:extLst>
          </p:cNvPr>
          <p:cNvSpPr>
            <a:spLocks noGrp="1" noChangeArrowheads="1"/>
          </p:cNvSpPr>
          <p:nvPr>
            <p:ph idx="1"/>
          </p:nvPr>
        </p:nvSpPr>
        <p:spPr/>
        <p:txBody>
          <a:bodyPr/>
          <a:lstStyle/>
          <a:p>
            <a:pPr algn="l" rtl="0" eaLnBrk="1" hangingPunct="1"/>
            <a:r>
              <a:rPr lang="en-US" altLang="en-US" dirty="0" smtClean="0"/>
              <a:t>Hemophilic </a:t>
            </a:r>
            <a:r>
              <a:rPr lang="en-US" altLang="en-US" dirty="0" err="1" smtClean="0"/>
              <a:t>arthropathy</a:t>
            </a:r>
            <a:r>
              <a:rPr lang="en-US" altLang="en-US" dirty="0" smtClean="0"/>
              <a:t>.</a:t>
            </a:r>
            <a:endParaRPr lang="en-US" altLang="en-US" dirty="0"/>
          </a:p>
          <a:p>
            <a:pPr algn="l" rtl="0" eaLnBrk="1" hangingPunct="1"/>
            <a:r>
              <a:rPr lang="en-US" altLang="en-US" dirty="0"/>
              <a:t> the risk of transfusion-transmitted infectious diseases,</a:t>
            </a:r>
          </a:p>
          <a:p>
            <a:pPr algn="l" rtl="0" eaLnBrk="1" hangingPunct="1"/>
            <a:r>
              <a:rPr lang="en-US" altLang="en-US" dirty="0"/>
              <a:t> and the development of an inhibitor to either factor VIII or factor IX </a:t>
            </a:r>
          </a:p>
        </p:txBody>
      </p:sp>
      <p:sp>
        <p:nvSpPr>
          <p:cNvPr id="67588" name="Slide Number Placeholder 3">
            <a:extLst>
              <a:ext uri="{FF2B5EF4-FFF2-40B4-BE49-F238E27FC236}">
                <a16:creationId xmlns:a16="http://schemas.microsoft.com/office/drawing/2014/main" xmlns="" id="{E72768D3-928A-43B7-9025-CC7719446045}"/>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3DF675D-D61B-4F3C-862D-6066FE949DBF}" type="slidenum">
              <a:rPr lang="ar-JO" altLang="en-US"/>
              <a:pPr eaLnBrk="1" hangingPunct="1"/>
              <a:t>67</a:t>
            </a:fld>
            <a:endParaRPr lang="en-CA" altLang="en-US"/>
          </a:p>
        </p:txBody>
      </p:sp>
      <p:sp>
        <p:nvSpPr>
          <p:cNvPr id="70658" name="Rectangle 2">
            <a:extLst>
              <a:ext uri="{FF2B5EF4-FFF2-40B4-BE49-F238E27FC236}">
                <a16:creationId xmlns:a16="http://schemas.microsoft.com/office/drawing/2014/main" xmlns="" id="{F81D5F15-86BB-4C11-B9AC-0FE7579715F1}"/>
              </a:ext>
            </a:extLst>
          </p:cNvPr>
          <p:cNvSpPr>
            <a:spLocks noGrp="1" noChangeArrowheads="1"/>
          </p:cNvSpPr>
          <p:nvPr>
            <p:ph type="title"/>
          </p:nvPr>
        </p:nvSpPr>
        <p:spPr/>
        <p:txBody>
          <a:bodyPr/>
          <a:lstStyle/>
          <a:p>
            <a:pPr eaLnBrk="1" hangingPunct="1">
              <a:defRPr/>
            </a:pPr>
            <a:r>
              <a:rPr lang="en-US" b="1"/>
              <a:t>Complication of Hemophilia</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xmlns="" id="{6FE22B8A-5118-4BE1-A88F-FF81F9E3D695}"/>
              </a:ext>
            </a:extLst>
          </p:cNvPr>
          <p:cNvSpPr>
            <a:spLocks noGrp="1" noChangeArrowheads="1"/>
          </p:cNvSpPr>
          <p:nvPr>
            <p:ph idx="1"/>
          </p:nvPr>
        </p:nvSpPr>
        <p:spPr/>
        <p:txBody>
          <a:bodyPr/>
          <a:lstStyle/>
          <a:p>
            <a:pPr algn="l" rtl="0" eaLnBrk="1" hangingPunct="1">
              <a:lnSpc>
                <a:spcPct val="90000"/>
              </a:lnSpc>
            </a:pPr>
            <a:r>
              <a:rPr lang="en-US" altLang="en-US" dirty="0"/>
              <a:t>is an </a:t>
            </a:r>
            <a:r>
              <a:rPr lang="en-US" altLang="en-US" dirty="0" err="1"/>
              <a:t>autosomal</a:t>
            </a:r>
            <a:r>
              <a:rPr lang="en-US" altLang="en-US" dirty="0"/>
              <a:t> deficiency</a:t>
            </a:r>
          </a:p>
          <a:p>
            <a:pPr algn="l" rtl="0" eaLnBrk="1" hangingPunct="1">
              <a:lnSpc>
                <a:spcPct val="90000"/>
              </a:lnSpc>
            </a:pPr>
            <a:r>
              <a:rPr lang="en-US" altLang="en-US" dirty="0"/>
              <a:t> associated with mild to </a:t>
            </a:r>
            <a:r>
              <a:rPr lang="en-US" altLang="en-US" dirty="0" smtClean="0"/>
              <a:t>moderate of PROVOKED </a:t>
            </a:r>
            <a:r>
              <a:rPr lang="en-US" altLang="en-US" dirty="0"/>
              <a:t>bleeding symptoms ,</a:t>
            </a:r>
          </a:p>
          <a:p>
            <a:pPr algn="l" rtl="0" eaLnBrk="1" hangingPunct="1">
              <a:lnSpc>
                <a:spcPct val="90000"/>
              </a:lnSpc>
            </a:pPr>
            <a:r>
              <a:rPr lang="en-US" altLang="en-US" dirty="0"/>
              <a:t>prolonged PTT</a:t>
            </a:r>
          </a:p>
          <a:p>
            <a:pPr algn="l" rtl="0" eaLnBrk="1" hangingPunct="1">
              <a:lnSpc>
                <a:spcPct val="90000"/>
              </a:lnSpc>
            </a:pPr>
            <a:r>
              <a:rPr lang="en-US" altLang="en-US" dirty="0"/>
              <a:t>There is no concentrate of factor XI available; therefore, use fresh frozen plasma (FFP)  for treatment. </a:t>
            </a:r>
          </a:p>
        </p:txBody>
      </p:sp>
      <p:sp>
        <p:nvSpPr>
          <p:cNvPr id="68612" name="Slide Number Placeholder 3">
            <a:extLst>
              <a:ext uri="{FF2B5EF4-FFF2-40B4-BE49-F238E27FC236}">
                <a16:creationId xmlns:a16="http://schemas.microsoft.com/office/drawing/2014/main" xmlns="" id="{8DCA9420-8BC9-4764-A28F-DB6708391E70}"/>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182BDECB-DF8C-4E81-9AD4-C6E2B0EC5543}" type="slidenum">
              <a:rPr lang="ar-JO" altLang="en-US"/>
              <a:pPr eaLnBrk="1" hangingPunct="1"/>
              <a:t>68</a:t>
            </a:fld>
            <a:endParaRPr lang="en-CA" altLang="en-US"/>
          </a:p>
        </p:txBody>
      </p:sp>
      <p:sp>
        <p:nvSpPr>
          <p:cNvPr id="71682" name="Rectangle 2">
            <a:extLst>
              <a:ext uri="{FF2B5EF4-FFF2-40B4-BE49-F238E27FC236}">
                <a16:creationId xmlns:a16="http://schemas.microsoft.com/office/drawing/2014/main" xmlns="" id="{A30F4106-4343-43C5-A132-C9A756ADB225}"/>
              </a:ext>
            </a:extLst>
          </p:cNvPr>
          <p:cNvSpPr>
            <a:spLocks noGrp="1" noChangeArrowheads="1"/>
          </p:cNvSpPr>
          <p:nvPr>
            <p:ph type="title"/>
          </p:nvPr>
        </p:nvSpPr>
        <p:spPr/>
        <p:txBody>
          <a:bodyPr>
            <a:normAutofit fontScale="90000"/>
          </a:bodyPr>
          <a:lstStyle/>
          <a:p>
            <a:pPr rtl="0" eaLnBrk="1" hangingPunct="1">
              <a:defRPr/>
            </a:pPr>
            <a:r>
              <a:rPr lang="en-US" b="1"/>
              <a:t>Factor XI Deficiency (Hemophilia C)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xmlns="" id="{58CBC827-A6FA-4BEB-A083-915AA602B43D}"/>
              </a:ext>
            </a:extLst>
          </p:cNvPr>
          <p:cNvSpPr>
            <a:spLocks noGrp="1" noChangeArrowheads="1"/>
          </p:cNvSpPr>
          <p:nvPr>
            <p:ph idx="1"/>
          </p:nvPr>
        </p:nvSpPr>
        <p:spPr/>
        <p:txBody>
          <a:bodyPr/>
          <a:lstStyle/>
          <a:p>
            <a:pPr algn="l" rtl="0" eaLnBrk="1" hangingPunct="1"/>
            <a:r>
              <a:rPr lang="en-US" altLang="en-US" dirty="0"/>
              <a:t>factor XIII is responsible for the cross linking of fibrin or the stabilization of fibrin clot </a:t>
            </a:r>
          </a:p>
          <a:p>
            <a:pPr algn="l" rtl="0" eaLnBrk="1" hangingPunct="1">
              <a:buNone/>
            </a:pPr>
            <a:r>
              <a:rPr lang="en-US" altLang="en-US" dirty="0" smtClean="0"/>
              <a:t>Patients </a:t>
            </a:r>
            <a:r>
              <a:rPr lang="en-US" altLang="en-US" dirty="0"/>
              <a:t>have symptoms of delayed hemorrhage  secondary to instability of </a:t>
            </a:r>
            <a:r>
              <a:rPr lang="en-US" altLang="en-US" dirty="0" smtClean="0"/>
              <a:t>the</a:t>
            </a:r>
          </a:p>
          <a:p>
            <a:pPr algn="l" rtl="0" eaLnBrk="1" hangingPunct="1">
              <a:buNone/>
            </a:pPr>
            <a:r>
              <a:rPr lang="en-US" altLang="en-US" dirty="0" smtClean="0"/>
              <a:t>Normal pt and </a:t>
            </a:r>
            <a:r>
              <a:rPr lang="en-US" altLang="en-US" dirty="0" err="1" smtClean="0"/>
              <a:t>ptt</a:t>
            </a:r>
            <a:endParaRPr lang="en-US" altLang="en-US" dirty="0" smtClean="0"/>
          </a:p>
          <a:p>
            <a:pPr algn="l" rtl="0" eaLnBrk="1" hangingPunct="1">
              <a:buNone/>
            </a:pPr>
            <a:endParaRPr lang="en-US" altLang="en-US" dirty="0"/>
          </a:p>
        </p:txBody>
      </p:sp>
      <p:sp>
        <p:nvSpPr>
          <p:cNvPr id="69636" name="Slide Number Placeholder 3">
            <a:extLst>
              <a:ext uri="{FF2B5EF4-FFF2-40B4-BE49-F238E27FC236}">
                <a16:creationId xmlns:a16="http://schemas.microsoft.com/office/drawing/2014/main" xmlns="" id="{1D44FDE5-6E23-4AD6-BF07-669C873517EC}"/>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2C7A5344-1A82-43C2-8CD3-48B2F161EB92}" type="slidenum">
              <a:rPr lang="ar-JO" altLang="en-US"/>
              <a:pPr eaLnBrk="1" hangingPunct="1"/>
              <a:t>69</a:t>
            </a:fld>
            <a:endParaRPr lang="en-CA" altLang="en-US"/>
          </a:p>
        </p:txBody>
      </p:sp>
      <p:sp>
        <p:nvSpPr>
          <p:cNvPr id="72706" name="Rectangle 2">
            <a:extLst>
              <a:ext uri="{FF2B5EF4-FFF2-40B4-BE49-F238E27FC236}">
                <a16:creationId xmlns:a16="http://schemas.microsoft.com/office/drawing/2014/main" xmlns="" id="{9E110160-7B29-4F07-A233-A8706FDB1EA5}"/>
              </a:ext>
            </a:extLst>
          </p:cNvPr>
          <p:cNvSpPr>
            <a:spLocks noGrp="1" noChangeArrowheads="1"/>
          </p:cNvSpPr>
          <p:nvPr>
            <p:ph type="title"/>
          </p:nvPr>
        </p:nvSpPr>
        <p:spPr/>
        <p:txBody>
          <a:bodyPr/>
          <a:lstStyle/>
          <a:p>
            <a:pPr rtl="0" eaLnBrk="1" hangingPunct="1">
              <a:defRPr/>
            </a:pPr>
            <a:r>
              <a:rPr lang="en-US" b="1" dirty="0"/>
              <a:t>Factor XIII Deficiency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xmlns="" id="{2B5422E5-FBF9-4AC8-99E5-AD55EDA0470C}"/>
              </a:ext>
            </a:extLst>
          </p:cNvPr>
          <p:cNvSpPr>
            <a:spLocks noGrp="1" noChangeArrowheads="1"/>
          </p:cNvSpPr>
          <p:nvPr>
            <p:ph idx="1"/>
          </p:nvPr>
        </p:nvSpPr>
        <p:spPr/>
        <p:txBody>
          <a:bodyPr/>
          <a:lstStyle/>
          <a:p>
            <a:pPr algn="l" rtl="0" eaLnBrk="1" hangingPunct="1"/>
            <a:r>
              <a:rPr lang="en-US" altLang="en-US"/>
              <a:t>Was there any increased bleeding with previous surgery or significant dental procedures</a:t>
            </a:r>
          </a:p>
          <a:p>
            <a:pPr algn="l" rtl="0" eaLnBrk="1" hangingPunct="1"/>
            <a:r>
              <a:rPr lang="en-US" altLang="en-US"/>
              <a:t>If a child or adolescent has had surgery to mucosal surfaces, such as a tonsillectomy or major dental extractions, the absence of bleeding usually rules out a hereditary bleeding disorder.</a:t>
            </a:r>
          </a:p>
        </p:txBody>
      </p:sp>
      <p:sp>
        <p:nvSpPr>
          <p:cNvPr id="9220" name="Slide Number Placeholder 3">
            <a:extLst>
              <a:ext uri="{FF2B5EF4-FFF2-40B4-BE49-F238E27FC236}">
                <a16:creationId xmlns:a16="http://schemas.microsoft.com/office/drawing/2014/main" xmlns="" id="{1FDC6842-C53A-45B9-A231-D005B6081970}"/>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D2410D94-91E6-470C-95EB-7EF9601B1C00}" type="slidenum">
              <a:rPr lang="ar-JO" altLang="en-US"/>
              <a:pPr eaLnBrk="1" hangingPunct="1"/>
              <a:t>7</a:t>
            </a:fld>
            <a:endParaRPr lang="en-CA" altLang="en-US"/>
          </a:p>
        </p:txBody>
      </p:sp>
      <p:sp>
        <p:nvSpPr>
          <p:cNvPr id="10242" name="Rectangle 2">
            <a:extLst>
              <a:ext uri="{FF2B5EF4-FFF2-40B4-BE49-F238E27FC236}">
                <a16:creationId xmlns:a16="http://schemas.microsoft.com/office/drawing/2014/main" xmlns="" id="{3E083A38-882D-4FF7-A259-2BC203B4458A}"/>
              </a:ext>
            </a:extLst>
          </p:cNvPr>
          <p:cNvSpPr>
            <a:spLocks noGrp="1" noChangeArrowheads="1"/>
          </p:cNvSpPr>
          <p:nvPr>
            <p:ph type="title"/>
          </p:nvPr>
        </p:nvSpPr>
        <p:spPr/>
        <p:txBody>
          <a:bodyPr/>
          <a:lstStyle/>
          <a:p>
            <a:pPr eaLnBrk="1" hangingPunct="1">
              <a:defRPr/>
            </a:pPr>
            <a:r>
              <a:rPr lang="en-US"/>
              <a:t>Approach</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xmlns="" id="{FB3FD6E7-A449-4926-933E-D574864651AC}"/>
              </a:ext>
            </a:extLst>
          </p:cNvPr>
          <p:cNvSpPr>
            <a:spLocks noGrp="1" noChangeArrowheads="1"/>
          </p:cNvSpPr>
          <p:nvPr>
            <p:ph idx="1"/>
          </p:nvPr>
        </p:nvSpPr>
        <p:spPr/>
        <p:txBody>
          <a:bodyPr>
            <a:normAutofit lnSpcReduction="10000"/>
          </a:bodyPr>
          <a:lstStyle/>
          <a:p>
            <a:pPr algn="l" rtl="0" eaLnBrk="1" hangingPunct="1"/>
            <a:r>
              <a:rPr lang="en-US" altLang="en-US" sz="2800" dirty="0"/>
              <a:t>delayed separation of the umbilical stump beyond 4 wk, </a:t>
            </a:r>
          </a:p>
          <a:p>
            <a:pPr algn="l" rtl="0" eaLnBrk="1" hangingPunct="1"/>
            <a:r>
              <a:rPr lang="en-US" altLang="en-US" sz="2800" dirty="0"/>
              <a:t>poor wound healing,</a:t>
            </a:r>
          </a:p>
          <a:p>
            <a:pPr algn="l" rtl="0" eaLnBrk="1" hangingPunct="1"/>
            <a:r>
              <a:rPr lang="en-US" altLang="en-US" sz="2800" dirty="0"/>
              <a:t> in women, recurrent spontaneous abortions </a:t>
            </a:r>
          </a:p>
          <a:p>
            <a:pPr algn="l" rtl="0" eaLnBrk="1" hangingPunct="1"/>
            <a:r>
              <a:rPr lang="en-US" altLang="en-US" sz="2800" dirty="0"/>
              <a:t>Diagnosis with solubility test</a:t>
            </a:r>
            <a:r>
              <a:rPr lang="en-US" altLang="en-US" sz="2400" dirty="0"/>
              <a:t> </a:t>
            </a:r>
            <a:r>
              <a:rPr lang="en-US" altLang="en-US" sz="2400" dirty="0" smtClean="0"/>
              <a:t>( The initial clot is </a:t>
            </a:r>
            <a:r>
              <a:rPr lang="en-US" altLang="en-US" sz="2400" dirty="0" err="1" smtClean="0"/>
              <a:t>soluable</a:t>
            </a:r>
            <a:r>
              <a:rPr lang="en-US" altLang="en-US" sz="2400" dirty="0" smtClean="0"/>
              <a:t> in </a:t>
            </a:r>
            <a:r>
              <a:rPr lang="en-US" altLang="en-US" sz="2400" dirty="0" smtClean="0"/>
              <a:t>urea, </a:t>
            </a:r>
            <a:r>
              <a:rPr lang="en-US" altLang="en-US" sz="2400" dirty="0"/>
              <a:t>normal clot remains insoluble in the presence of </a:t>
            </a:r>
            <a:r>
              <a:rPr lang="en-US" altLang="en-US" sz="2400" dirty="0" smtClean="0"/>
              <a:t> </a:t>
            </a:r>
            <a:r>
              <a:rPr lang="en-US" altLang="en-US" sz="2400" dirty="0"/>
              <a:t>urea, whereas the clot formed from a patient with factor XIII deficiency dissolves)</a:t>
            </a:r>
          </a:p>
          <a:p>
            <a:pPr algn="l" rtl="0" eaLnBrk="1" hangingPunct="1"/>
            <a:r>
              <a:rPr lang="en-US" altLang="en-US" sz="2800" dirty="0"/>
              <a:t> Infusion of FFP or cryoprecipitate is  the treatment.</a:t>
            </a:r>
          </a:p>
        </p:txBody>
      </p:sp>
      <p:sp>
        <p:nvSpPr>
          <p:cNvPr id="70660" name="Slide Number Placeholder 3">
            <a:extLst>
              <a:ext uri="{FF2B5EF4-FFF2-40B4-BE49-F238E27FC236}">
                <a16:creationId xmlns:a16="http://schemas.microsoft.com/office/drawing/2014/main" xmlns="" id="{2122AC65-F723-4236-938D-28A14A1E745D}"/>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5002A4A-5BCF-41C9-B0FF-6BDB4CE8AA59}" type="slidenum">
              <a:rPr lang="ar-JO" altLang="en-US"/>
              <a:pPr eaLnBrk="1" hangingPunct="1"/>
              <a:t>70</a:t>
            </a:fld>
            <a:endParaRPr lang="en-CA" altLang="en-US"/>
          </a:p>
        </p:txBody>
      </p:sp>
      <p:sp>
        <p:nvSpPr>
          <p:cNvPr id="73730" name="Rectangle 2">
            <a:extLst>
              <a:ext uri="{FF2B5EF4-FFF2-40B4-BE49-F238E27FC236}">
                <a16:creationId xmlns:a16="http://schemas.microsoft.com/office/drawing/2014/main" xmlns="" id="{5C349188-18E4-4945-BECF-E21E80656038}"/>
              </a:ext>
            </a:extLst>
          </p:cNvPr>
          <p:cNvSpPr>
            <a:spLocks noGrp="1" noChangeArrowheads="1"/>
          </p:cNvSpPr>
          <p:nvPr>
            <p:ph type="title"/>
          </p:nvPr>
        </p:nvSpPr>
        <p:spPr/>
        <p:txBody>
          <a:bodyPr/>
          <a:lstStyle/>
          <a:p>
            <a:pPr rtl="0" eaLnBrk="1" hangingPunct="1">
              <a:defRPr/>
            </a:pPr>
            <a:r>
              <a:rPr lang="en-US" b="1" dirty="0"/>
              <a:t>Factor XIII Deficiency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2">
            <a:extLst>
              <a:ext uri="{FF2B5EF4-FFF2-40B4-BE49-F238E27FC236}">
                <a16:creationId xmlns:a16="http://schemas.microsoft.com/office/drawing/2014/main" xmlns="" id="{DD9F0DE1-8054-4D23-AB0C-F133C2474455}"/>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44B722DF-1482-4795-B69C-21997FEAF54D}" type="slidenum">
              <a:rPr lang="ar-JO" altLang="en-US"/>
              <a:pPr eaLnBrk="1" hangingPunct="1"/>
              <a:t>71</a:t>
            </a:fld>
            <a:endParaRPr lang="en-CA" altLang="en-US"/>
          </a:p>
        </p:txBody>
      </p:sp>
      <p:sp>
        <p:nvSpPr>
          <p:cNvPr id="2" name="Title 1">
            <a:extLst>
              <a:ext uri="{FF2B5EF4-FFF2-40B4-BE49-F238E27FC236}">
                <a16:creationId xmlns:a16="http://schemas.microsoft.com/office/drawing/2014/main" xmlns="" id="{DAE3C176-6036-4D4E-9676-A5AB8946AB9E}"/>
              </a:ext>
            </a:extLst>
          </p:cNvPr>
          <p:cNvSpPr>
            <a:spLocks noGrp="1"/>
          </p:cNvSpPr>
          <p:nvPr>
            <p:ph type="title"/>
          </p:nvPr>
        </p:nvSpPr>
        <p:spPr>
          <a:xfrm>
            <a:off x="457200" y="1143000"/>
            <a:ext cx="8243888" cy="2484438"/>
          </a:xfrm>
        </p:spPr>
        <p:txBody>
          <a:bodyPr/>
          <a:lstStyle/>
          <a:p>
            <a:pPr>
              <a:defRPr/>
            </a:pPr>
            <a:r>
              <a:rPr lang="en-US" b="1" dirty="0"/>
              <a:t>Disseminated Intravascular Coagulation</a:t>
            </a:r>
            <a:r>
              <a:rPr lang="en-US" dirty="0"/>
              <a:t> </a:t>
            </a:r>
            <a:r>
              <a:rPr lang="en-CA" dirty="0"/>
              <a:t/>
            </a:r>
            <a:br>
              <a:rPr lang="en-CA" dirty="0"/>
            </a:br>
            <a:endParaRPr lang="en-CA"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xmlns="" id="{59DC180B-A74E-4BE3-ADF4-72F947EB364A}"/>
              </a:ext>
            </a:extLst>
          </p:cNvPr>
          <p:cNvSpPr>
            <a:spLocks noGrp="1" noChangeArrowheads="1"/>
          </p:cNvSpPr>
          <p:nvPr>
            <p:ph idx="1"/>
          </p:nvPr>
        </p:nvSpPr>
        <p:spPr>
          <a:xfrm>
            <a:off x="381000" y="1600200"/>
            <a:ext cx="8229600" cy="4525963"/>
          </a:xfrm>
        </p:spPr>
        <p:txBody>
          <a:bodyPr/>
          <a:lstStyle/>
          <a:p>
            <a:pPr marL="0" indent="0" algn="l" rtl="0" eaLnBrk="1" hangingPunct="1">
              <a:buFontTx/>
              <a:buNone/>
            </a:pPr>
            <a:r>
              <a:rPr lang="en-US" altLang="en-US" dirty="0"/>
              <a:t>It is a condition where there is  consumption of clotting factors, platelets, and anticoagulant proteins</a:t>
            </a:r>
          </a:p>
          <a:p>
            <a:pPr marL="0" indent="0" algn="l" rtl="0" eaLnBrk="1" hangingPunct="1">
              <a:buFontTx/>
              <a:buNone/>
            </a:pPr>
            <a:r>
              <a:rPr lang="en-US" altLang="en-US" dirty="0"/>
              <a:t> resulting in widespread intravascular deposition of fibrin leading to tissue ischemia and necrosis , generalized hemorrhage and hemolytic anemia</a:t>
            </a:r>
          </a:p>
        </p:txBody>
      </p:sp>
      <p:sp>
        <p:nvSpPr>
          <p:cNvPr id="72708" name="Slide Number Placeholder 3">
            <a:extLst>
              <a:ext uri="{FF2B5EF4-FFF2-40B4-BE49-F238E27FC236}">
                <a16:creationId xmlns:a16="http://schemas.microsoft.com/office/drawing/2014/main" xmlns="" id="{69555841-5E5D-4B3C-851B-34CB5CC957AD}"/>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157B52C-4BD6-47DE-BBB8-1C4F9AAD75F9}" type="slidenum">
              <a:rPr lang="ar-JO" altLang="en-US"/>
              <a:pPr eaLnBrk="1" hangingPunct="1"/>
              <a:t>72</a:t>
            </a:fld>
            <a:endParaRPr lang="en-CA" altLang="en-US"/>
          </a:p>
        </p:txBody>
      </p:sp>
      <p:sp>
        <p:nvSpPr>
          <p:cNvPr id="74754" name="Rectangle 2">
            <a:extLst>
              <a:ext uri="{FF2B5EF4-FFF2-40B4-BE49-F238E27FC236}">
                <a16:creationId xmlns:a16="http://schemas.microsoft.com/office/drawing/2014/main" xmlns="" id="{5C372197-195B-4BF5-8910-0341DA3FE40D}"/>
              </a:ext>
            </a:extLst>
          </p:cNvPr>
          <p:cNvSpPr>
            <a:spLocks noGrp="1" noChangeArrowheads="1"/>
          </p:cNvSpPr>
          <p:nvPr>
            <p:ph type="title"/>
          </p:nvPr>
        </p:nvSpPr>
        <p:spPr/>
        <p:txBody>
          <a:bodyPr>
            <a:normAutofit fontScale="90000"/>
          </a:bodyPr>
          <a:lstStyle/>
          <a:p>
            <a:pPr rtl="0" eaLnBrk="1" hangingPunct="1">
              <a:defRPr/>
            </a:pPr>
            <a:r>
              <a:rPr lang="en-US" sz="4000" b="1" dirty="0"/>
              <a:t>Disseminated Intravascular Coagulation</a:t>
            </a:r>
            <a:r>
              <a:rPr lang="en-US" sz="4000" dirty="0"/>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a:extLst>
              <a:ext uri="{FF2B5EF4-FFF2-40B4-BE49-F238E27FC236}">
                <a16:creationId xmlns:a16="http://schemas.microsoft.com/office/drawing/2014/main" xmlns="" id="{DEFC868C-D477-449D-8329-526CEEE71346}"/>
              </a:ext>
            </a:extLst>
          </p:cNvPr>
          <p:cNvSpPr>
            <a:spLocks noGrp="1" noChangeArrowheads="1"/>
          </p:cNvSpPr>
          <p:nvPr>
            <p:ph idx="1"/>
          </p:nvPr>
        </p:nvSpPr>
        <p:spPr/>
        <p:txBody>
          <a:bodyPr/>
          <a:lstStyle/>
          <a:p>
            <a:pPr algn="l" rtl="0" eaLnBrk="1" hangingPunct="1">
              <a:lnSpc>
                <a:spcPct val="90000"/>
              </a:lnSpc>
            </a:pPr>
            <a:r>
              <a:rPr lang="en-US" altLang="en-US" sz="2800" dirty="0"/>
              <a:t> sepsis, septic shock especially </a:t>
            </a:r>
            <a:r>
              <a:rPr lang="en-US" altLang="en-US" sz="2800" b="1" i="1" dirty="0"/>
              <a:t>meningococcemia /</a:t>
            </a:r>
            <a:r>
              <a:rPr lang="en-US" altLang="en-US" sz="2800" dirty="0" err="1"/>
              <a:t>purpura</a:t>
            </a:r>
            <a:r>
              <a:rPr lang="en-US" altLang="en-US" sz="2800" dirty="0"/>
              <a:t> </a:t>
            </a:r>
            <a:r>
              <a:rPr lang="en-US" altLang="en-US" sz="2800" dirty="0" err="1"/>
              <a:t>fulminans</a:t>
            </a:r>
            <a:endParaRPr lang="en-US" altLang="en-US" sz="2800" b="1" i="1" dirty="0"/>
          </a:p>
          <a:p>
            <a:pPr algn="l" rtl="0" eaLnBrk="1" hangingPunct="1">
              <a:lnSpc>
                <a:spcPct val="90000"/>
              </a:lnSpc>
            </a:pPr>
            <a:r>
              <a:rPr lang="en-US" altLang="en-US" sz="2800" dirty="0"/>
              <a:t>hypoxia, </a:t>
            </a:r>
          </a:p>
          <a:p>
            <a:pPr algn="l" rtl="0" eaLnBrk="1" hangingPunct="1">
              <a:lnSpc>
                <a:spcPct val="90000"/>
              </a:lnSpc>
            </a:pPr>
            <a:r>
              <a:rPr lang="en-US" altLang="en-US" sz="2800" dirty="0"/>
              <a:t>acidosis, </a:t>
            </a:r>
          </a:p>
          <a:p>
            <a:pPr algn="l" rtl="0" eaLnBrk="1" hangingPunct="1">
              <a:lnSpc>
                <a:spcPct val="90000"/>
              </a:lnSpc>
            </a:pPr>
            <a:r>
              <a:rPr lang="en-US" altLang="en-US" sz="2800" dirty="0"/>
              <a:t>tissue necrosis, endothelial damage </a:t>
            </a:r>
          </a:p>
          <a:p>
            <a:pPr algn="l" rtl="0" eaLnBrk="1" hangingPunct="1">
              <a:lnSpc>
                <a:spcPct val="90000"/>
              </a:lnSpc>
            </a:pPr>
            <a:r>
              <a:rPr lang="en-US" altLang="en-US" sz="2800" dirty="0"/>
              <a:t>incompatible blood transfusions,</a:t>
            </a:r>
          </a:p>
          <a:p>
            <a:pPr algn="l" rtl="0" eaLnBrk="1" hangingPunct="1">
              <a:lnSpc>
                <a:spcPct val="90000"/>
              </a:lnSpc>
            </a:pPr>
            <a:r>
              <a:rPr lang="en-US" altLang="en-US" sz="2800" dirty="0"/>
              <a:t> </a:t>
            </a:r>
            <a:r>
              <a:rPr lang="en-US" altLang="en-US" sz="2800" dirty="0" err="1"/>
              <a:t>rickettsial</a:t>
            </a:r>
            <a:r>
              <a:rPr lang="en-US" altLang="en-US" sz="2800" dirty="0"/>
              <a:t> infections,</a:t>
            </a:r>
          </a:p>
          <a:p>
            <a:pPr algn="l" rtl="0" eaLnBrk="1" hangingPunct="1">
              <a:lnSpc>
                <a:spcPct val="90000"/>
              </a:lnSpc>
            </a:pPr>
            <a:r>
              <a:rPr lang="en-US" altLang="en-US" sz="2800" dirty="0"/>
              <a:t> snakebite,</a:t>
            </a:r>
          </a:p>
          <a:p>
            <a:pPr algn="l" rtl="0" eaLnBrk="1" hangingPunct="1">
              <a:lnSpc>
                <a:spcPct val="90000"/>
              </a:lnSpc>
            </a:pPr>
            <a:r>
              <a:rPr lang="en-US" altLang="en-US" sz="2800" dirty="0"/>
              <a:t> </a:t>
            </a:r>
            <a:r>
              <a:rPr lang="en-US" altLang="en-US" sz="2800" dirty="0" smtClean="0"/>
              <a:t>malignancies</a:t>
            </a:r>
          </a:p>
          <a:p>
            <a:pPr algn="l" rtl="0" eaLnBrk="1" hangingPunct="1">
              <a:lnSpc>
                <a:spcPct val="90000"/>
              </a:lnSpc>
            </a:pPr>
            <a:r>
              <a:rPr lang="en-US" altLang="en-US" sz="2800" dirty="0" smtClean="0"/>
              <a:t>drowning</a:t>
            </a:r>
            <a:endParaRPr lang="en-US" altLang="en-US" sz="2800" dirty="0"/>
          </a:p>
        </p:txBody>
      </p:sp>
      <p:sp>
        <p:nvSpPr>
          <p:cNvPr id="73732" name="Slide Number Placeholder 3">
            <a:extLst>
              <a:ext uri="{FF2B5EF4-FFF2-40B4-BE49-F238E27FC236}">
                <a16:creationId xmlns:a16="http://schemas.microsoft.com/office/drawing/2014/main" xmlns="" id="{A1311A8F-E9EB-46E8-8C5B-DA672C9D3F4B}"/>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888CE688-E835-4CBC-91E5-EAEE0E269770}" type="slidenum">
              <a:rPr lang="ar-JO" altLang="en-US"/>
              <a:pPr eaLnBrk="1" hangingPunct="1"/>
              <a:t>73</a:t>
            </a:fld>
            <a:endParaRPr lang="en-CA" altLang="en-US"/>
          </a:p>
        </p:txBody>
      </p:sp>
      <p:sp>
        <p:nvSpPr>
          <p:cNvPr id="75778" name="Rectangle 2">
            <a:extLst>
              <a:ext uri="{FF2B5EF4-FFF2-40B4-BE49-F238E27FC236}">
                <a16:creationId xmlns:a16="http://schemas.microsoft.com/office/drawing/2014/main" xmlns="" id="{6A2D0AB9-D786-4D2E-B232-6989D001623C}"/>
              </a:ext>
            </a:extLst>
          </p:cNvPr>
          <p:cNvSpPr>
            <a:spLocks noGrp="1" noChangeArrowheads="1"/>
          </p:cNvSpPr>
          <p:nvPr>
            <p:ph type="title"/>
          </p:nvPr>
        </p:nvSpPr>
        <p:spPr/>
        <p:txBody>
          <a:bodyPr/>
          <a:lstStyle/>
          <a:p>
            <a:pPr rtl="0" eaLnBrk="1" hangingPunct="1">
              <a:defRPr/>
            </a:pPr>
            <a:r>
              <a:rPr lang="en-US"/>
              <a:t>Etiology of DIC</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AD45DA-5F1C-415F-9C9F-8B5F102C47EC}" type="slidenum">
              <a:rPr lang="ar-JO" altLang="en-US" smtClean="0"/>
              <a:pPr/>
              <a:t>74</a:t>
            </a:fld>
            <a:endParaRPr lang="en-CA" altLang="en-US"/>
          </a:p>
        </p:txBody>
      </p:sp>
      <p:sp>
        <p:nvSpPr>
          <p:cNvPr id="4" name="Title 3"/>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990600" y="88953"/>
            <a:ext cx="7543800" cy="6867279"/>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xmlns="" id="{99021394-83DF-4CDB-8010-90B8F24FC671}"/>
              </a:ext>
            </a:extLst>
          </p:cNvPr>
          <p:cNvSpPr>
            <a:spLocks noGrp="1" noChangeArrowheads="1"/>
          </p:cNvSpPr>
          <p:nvPr>
            <p:ph idx="1"/>
          </p:nvPr>
        </p:nvSpPr>
        <p:spPr/>
        <p:txBody>
          <a:bodyPr/>
          <a:lstStyle/>
          <a:p>
            <a:pPr algn="l" rtl="0" eaLnBrk="1" hangingPunct="1"/>
            <a:r>
              <a:rPr lang="en-US" altLang="en-US" dirty="0" smtClean="0"/>
              <a:t>According to severity</a:t>
            </a:r>
          </a:p>
          <a:p>
            <a:pPr algn="l" rtl="0" eaLnBrk="1" hangingPunct="1"/>
            <a:r>
              <a:rPr lang="en-US" altLang="en-US" dirty="0" smtClean="0"/>
              <a:t>Bleeding </a:t>
            </a:r>
            <a:r>
              <a:rPr lang="en-US" altLang="en-US" dirty="0"/>
              <a:t>from puncture sites and surgical incision</a:t>
            </a:r>
          </a:p>
          <a:p>
            <a:pPr algn="l" rtl="0" eaLnBrk="1" hangingPunct="1"/>
            <a:r>
              <a:rPr lang="en-US" altLang="en-US" dirty="0"/>
              <a:t>Skin </a:t>
            </a:r>
            <a:r>
              <a:rPr lang="en-US" altLang="en-US" dirty="0" err="1"/>
              <a:t>petechiae</a:t>
            </a:r>
            <a:r>
              <a:rPr lang="en-US" altLang="en-US" dirty="0"/>
              <a:t> and </a:t>
            </a:r>
            <a:r>
              <a:rPr lang="en-US" altLang="en-US" dirty="0" err="1"/>
              <a:t>ecchymosis</a:t>
            </a:r>
            <a:endParaRPr lang="en-US" altLang="en-US" dirty="0"/>
          </a:p>
          <a:p>
            <a:pPr algn="l" rtl="0" eaLnBrk="1" hangingPunct="1"/>
            <a:r>
              <a:rPr lang="en-US" altLang="en-US" dirty="0"/>
              <a:t>Tissue necrosis and infarctions </a:t>
            </a:r>
          </a:p>
          <a:p>
            <a:pPr algn="l" rtl="0" eaLnBrk="1" hangingPunct="1"/>
            <a:r>
              <a:rPr lang="en-US" altLang="en-US" dirty="0"/>
              <a:t>Anemia..</a:t>
            </a:r>
            <a:r>
              <a:rPr lang="en-US" altLang="en-US" dirty="0" err="1" smtClean="0"/>
              <a:t>microangiopathic</a:t>
            </a:r>
            <a:endParaRPr lang="en-US" altLang="en-US" dirty="0" smtClean="0"/>
          </a:p>
          <a:p>
            <a:pPr algn="l" rtl="0" eaLnBrk="1" hangingPunct="1"/>
            <a:r>
              <a:rPr lang="en-US" altLang="en-US" dirty="0" smtClean="0"/>
              <a:t>In neonate mainly at </a:t>
            </a:r>
            <a:r>
              <a:rPr lang="en-US" altLang="en-US" dirty="0" err="1" smtClean="0"/>
              <a:t>venpuncture</a:t>
            </a:r>
            <a:r>
              <a:rPr lang="en-US" altLang="en-US" dirty="0" smtClean="0"/>
              <a:t> site ,GI bleeding , IVH</a:t>
            </a:r>
            <a:endParaRPr lang="en-US" altLang="en-US" dirty="0"/>
          </a:p>
        </p:txBody>
      </p:sp>
      <p:sp>
        <p:nvSpPr>
          <p:cNvPr id="74756" name="Slide Number Placeholder 3">
            <a:extLst>
              <a:ext uri="{FF2B5EF4-FFF2-40B4-BE49-F238E27FC236}">
                <a16:creationId xmlns:a16="http://schemas.microsoft.com/office/drawing/2014/main" xmlns="" id="{3FC28D9F-D9C4-44F9-898D-E1611EA20A33}"/>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ECECA628-57DC-466B-9141-410ABF500975}" type="slidenum">
              <a:rPr lang="ar-JO" altLang="en-US"/>
              <a:pPr eaLnBrk="1" hangingPunct="1"/>
              <a:t>75</a:t>
            </a:fld>
            <a:endParaRPr lang="en-CA" altLang="en-US"/>
          </a:p>
        </p:txBody>
      </p:sp>
      <p:sp>
        <p:nvSpPr>
          <p:cNvPr id="77826" name="Rectangle 2">
            <a:extLst>
              <a:ext uri="{FF2B5EF4-FFF2-40B4-BE49-F238E27FC236}">
                <a16:creationId xmlns:a16="http://schemas.microsoft.com/office/drawing/2014/main" xmlns="" id="{7B4F63B2-2363-47F6-B564-C9CE5F374D83}"/>
              </a:ext>
            </a:extLst>
          </p:cNvPr>
          <p:cNvSpPr>
            <a:spLocks noGrp="1" noChangeArrowheads="1"/>
          </p:cNvSpPr>
          <p:nvPr>
            <p:ph type="title"/>
          </p:nvPr>
        </p:nvSpPr>
        <p:spPr/>
        <p:txBody>
          <a:bodyPr/>
          <a:lstStyle/>
          <a:p>
            <a:pPr rtl="0" eaLnBrk="1" hangingPunct="1">
              <a:defRPr/>
            </a:pPr>
            <a:r>
              <a:rPr lang="en-US"/>
              <a:t>Clinical Picture</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a:extLst>
              <a:ext uri="{FF2B5EF4-FFF2-40B4-BE49-F238E27FC236}">
                <a16:creationId xmlns:a16="http://schemas.microsoft.com/office/drawing/2014/main" xmlns="" id="{EEC78AFB-45C1-420E-B306-FEEBDB05A034}"/>
              </a:ext>
            </a:extLst>
          </p:cNvPr>
          <p:cNvSpPr>
            <a:spLocks noGrp="1" noChangeArrowheads="1"/>
          </p:cNvSpPr>
          <p:nvPr>
            <p:ph idx="1"/>
          </p:nvPr>
        </p:nvSpPr>
        <p:spPr/>
        <p:txBody>
          <a:bodyPr/>
          <a:lstStyle/>
          <a:p>
            <a:pPr algn="l" rtl="0" eaLnBrk="1" hangingPunct="1"/>
            <a:r>
              <a:rPr lang="en-US" altLang="en-US"/>
              <a:t>factors (II, V, VIII, and fibrinogen) and platelets may be decreased</a:t>
            </a:r>
          </a:p>
          <a:p>
            <a:pPr algn="l" rtl="0" eaLnBrk="1" hangingPunct="1"/>
            <a:r>
              <a:rPr lang="en-US" altLang="en-US"/>
              <a:t>Prolonged PT,PTT and INR</a:t>
            </a:r>
          </a:p>
          <a:p>
            <a:pPr algn="l" rtl="0" eaLnBrk="1" hangingPunct="1"/>
            <a:r>
              <a:rPr lang="en-US" altLang="en-US"/>
              <a:t>Very low platelet count</a:t>
            </a:r>
          </a:p>
          <a:p>
            <a:pPr algn="l" rtl="0" eaLnBrk="1" hangingPunct="1"/>
            <a:r>
              <a:rPr lang="en-US" altLang="en-US"/>
              <a:t>Blood smear : fragmented, burr, and helmet-shaped red blood cells (schistocytes)</a:t>
            </a:r>
          </a:p>
          <a:p>
            <a:pPr algn="l" rtl="0" eaLnBrk="1" hangingPunct="1"/>
            <a:r>
              <a:rPr lang="en-US" altLang="en-US"/>
              <a:t>Increased FDPs, and d-dimers level </a:t>
            </a:r>
          </a:p>
        </p:txBody>
      </p:sp>
      <p:sp>
        <p:nvSpPr>
          <p:cNvPr id="75780" name="Slide Number Placeholder 3">
            <a:extLst>
              <a:ext uri="{FF2B5EF4-FFF2-40B4-BE49-F238E27FC236}">
                <a16:creationId xmlns:a16="http://schemas.microsoft.com/office/drawing/2014/main" xmlns="" id="{EE708915-D6EC-4FF3-9DEB-31C2EC57D6FE}"/>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9A9968C3-90CF-45D2-B888-E669EC3CBC93}" type="slidenum">
              <a:rPr lang="ar-JO" altLang="en-US"/>
              <a:pPr eaLnBrk="1" hangingPunct="1"/>
              <a:t>76</a:t>
            </a:fld>
            <a:endParaRPr lang="en-CA" altLang="en-US"/>
          </a:p>
        </p:txBody>
      </p:sp>
      <p:sp>
        <p:nvSpPr>
          <p:cNvPr id="78850" name="Rectangle 2">
            <a:extLst>
              <a:ext uri="{FF2B5EF4-FFF2-40B4-BE49-F238E27FC236}">
                <a16:creationId xmlns:a16="http://schemas.microsoft.com/office/drawing/2014/main" xmlns="" id="{DE7C0B15-0ECF-401B-9388-BF5A497B308A}"/>
              </a:ext>
            </a:extLst>
          </p:cNvPr>
          <p:cNvSpPr>
            <a:spLocks noGrp="1" noChangeArrowheads="1"/>
          </p:cNvSpPr>
          <p:nvPr>
            <p:ph type="title"/>
          </p:nvPr>
        </p:nvSpPr>
        <p:spPr/>
        <p:txBody>
          <a:bodyPr/>
          <a:lstStyle/>
          <a:p>
            <a:pPr rtl="0" eaLnBrk="1" hangingPunct="1">
              <a:defRPr/>
            </a:pPr>
            <a:r>
              <a:rPr lang="en-US"/>
              <a:t>LAB</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xmlns="" id="{9D0554FB-6EFD-46DC-8BC4-1BCB55EBCE85}"/>
              </a:ext>
            </a:extLst>
          </p:cNvPr>
          <p:cNvSpPr>
            <a:spLocks noGrp="1" noChangeArrowheads="1"/>
          </p:cNvSpPr>
          <p:nvPr>
            <p:ph idx="1"/>
          </p:nvPr>
        </p:nvSpPr>
        <p:spPr>
          <a:xfrm>
            <a:off x="457200" y="1219200"/>
            <a:ext cx="8229600" cy="4525963"/>
          </a:xfrm>
        </p:spPr>
        <p:txBody>
          <a:bodyPr/>
          <a:lstStyle/>
          <a:p>
            <a:pPr algn="l" rtl="0" eaLnBrk="1" hangingPunct="1"/>
            <a:r>
              <a:rPr lang="en-US" altLang="en-US" dirty="0"/>
              <a:t>Treatment of the cause and initiating </a:t>
            </a:r>
            <a:r>
              <a:rPr lang="en-US" altLang="en-US" dirty="0" smtClean="0"/>
              <a:t>factor</a:t>
            </a:r>
          </a:p>
          <a:p>
            <a:pPr algn="l" rtl="0" eaLnBrk="1" hangingPunct="1"/>
            <a:endParaRPr lang="en-US" altLang="en-US" dirty="0"/>
          </a:p>
          <a:p>
            <a:pPr algn="l" rtl="0" eaLnBrk="1" hangingPunct="1"/>
            <a:r>
              <a:rPr lang="en-US" altLang="en-US" dirty="0"/>
              <a:t>Restore </a:t>
            </a:r>
            <a:r>
              <a:rPr lang="en-US" altLang="en-US" dirty="0" err="1" smtClean="0"/>
              <a:t>hemostasis</a:t>
            </a:r>
            <a:r>
              <a:rPr lang="en-US" altLang="en-US" dirty="0" smtClean="0"/>
              <a:t>…</a:t>
            </a:r>
            <a:endParaRPr lang="en-US" altLang="en-US" dirty="0"/>
          </a:p>
          <a:p>
            <a:pPr algn="l" rtl="0" eaLnBrk="1" hangingPunct="1"/>
            <a:r>
              <a:rPr lang="en-US" altLang="en-US" dirty="0"/>
              <a:t>Correct shock , acidosis, hypoxia</a:t>
            </a:r>
          </a:p>
          <a:p>
            <a:pPr algn="l" rtl="0" eaLnBrk="1" hangingPunct="1"/>
            <a:r>
              <a:rPr lang="en-US" altLang="en-US" dirty="0" smtClean="0"/>
              <a:t>REPLACEMENT </a:t>
            </a:r>
            <a:r>
              <a:rPr lang="en-US" altLang="en-US" dirty="0" err="1" smtClean="0"/>
              <a:t>THERAPY:Platelet</a:t>
            </a:r>
            <a:r>
              <a:rPr lang="en-US" altLang="en-US" dirty="0" smtClean="0"/>
              <a:t> </a:t>
            </a:r>
            <a:r>
              <a:rPr lang="en-US" altLang="en-US" dirty="0"/>
              <a:t>, cryoprecipitate and FFP </a:t>
            </a:r>
            <a:r>
              <a:rPr lang="en-US" altLang="en-US" dirty="0" smtClean="0"/>
              <a:t>infusion in cases of bleeding </a:t>
            </a:r>
          </a:p>
          <a:p>
            <a:pPr algn="l" rtl="0" eaLnBrk="1" hangingPunct="1"/>
            <a:r>
              <a:rPr lang="en-US" altLang="en-US" dirty="0" err="1" smtClean="0"/>
              <a:t>Anticougulant</a:t>
            </a:r>
            <a:r>
              <a:rPr lang="en-US" altLang="en-US" dirty="0" smtClean="0"/>
              <a:t> is not preferred in </a:t>
            </a:r>
            <a:r>
              <a:rPr lang="en-US" altLang="en-US" dirty="0" err="1" smtClean="0"/>
              <a:t>pediatricsexcept</a:t>
            </a:r>
            <a:r>
              <a:rPr lang="en-US" altLang="en-US" dirty="0" smtClean="0"/>
              <a:t> in very rare cases of skin thrombosis without bleeding ,UFH</a:t>
            </a:r>
            <a:endParaRPr lang="en-US" altLang="en-US" dirty="0"/>
          </a:p>
          <a:p>
            <a:pPr algn="l" rtl="0" eaLnBrk="1" hangingPunct="1">
              <a:buFontTx/>
              <a:buNone/>
            </a:pPr>
            <a:endParaRPr lang="en-US" altLang="en-US" dirty="0"/>
          </a:p>
          <a:p>
            <a:pPr algn="l" rtl="0" eaLnBrk="1" hangingPunct="1"/>
            <a:endParaRPr lang="en-US" altLang="en-US" dirty="0"/>
          </a:p>
        </p:txBody>
      </p:sp>
      <p:sp>
        <p:nvSpPr>
          <p:cNvPr id="76804" name="Slide Number Placeholder 3">
            <a:extLst>
              <a:ext uri="{FF2B5EF4-FFF2-40B4-BE49-F238E27FC236}">
                <a16:creationId xmlns:a16="http://schemas.microsoft.com/office/drawing/2014/main" xmlns="" id="{003A9A1B-2FC0-4750-B1D6-08C4FFB76D05}"/>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CC4DD7F-1BE6-44CE-8D32-029DB076FC50}" type="slidenum">
              <a:rPr lang="ar-JO" altLang="en-US"/>
              <a:pPr eaLnBrk="1" hangingPunct="1"/>
              <a:t>77</a:t>
            </a:fld>
            <a:endParaRPr lang="en-CA" altLang="en-US"/>
          </a:p>
        </p:txBody>
      </p:sp>
      <p:sp>
        <p:nvSpPr>
          <p:cNvPr id="89090" name="Rectangle 2">
            <a:extLst>
              <a:ext uri="{FF2B5EF4-FFF2-40B4-BE49-F238E27FC236}">
                <a16:creationId xmlns:a16="http://schemas.microsoft.com/office/drawing/2014/main" xmlns="" id="{F1FE0EA3-ABA5-45CD-85F8-C37368A7A2B1}"/>
              </a:ext>
            </a:extLst>
          </p:cNvPr>
          <p:cNvSpPr>
            <a:spLocks noGrp="1" noChangeArrowheads="1"/>
          </p:cNvSpPr>
          <p:nvPr>
            <p:ph type="title"/>
          </p:nvPr>
        </p:nvSpPr>
        <p:spPr>
          <a:xfrm>
            <a:off x="457200" y="0"/>
            <a:ext cx="8229600" cy="1143000"/>
          </a:xfrm>
        </p:spPr>
        <p:txBody>
          <a:bodyPr/>
          <a:lstStyle/>
          <a:p>
            <a:pPr rtl="0" eaLnBrk="1" hangingPunct="1">
              <a:defRPr/>
            </a:pPr>
            <a:r>
              <a:rPr lang="en-US"/>
              <a:t>Treatment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AD45DA-5F1C-415F-9C9F-8B5F102C47EC}" type="slidenum">
              <a:rPr lang="ar-JO" altLang="en-US" smtClean="0"/>
              <a:pPr/>
              <a:t>78</a:t>
            </a:fld>
            <a:endParaRPr lang="en-CA" altLang="en-US"/>
          </a:p>
        </p:txBody>
      </p:sp>
      <p:sp>
        <p:nvSpPr>
          <p:cNvPr id="4" name="Title 3"/>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stretch>
            <a:fillRect/>
          </a:stretch>
        </p:blipFill>
        <p:spPr>
          <a:xfrm>
            <a:off x="304801" y="838200"/>
            <a:ext cx="8534400" cy="56388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a:extLst>
              <a:ext uri="{FF2B5EF4-FFF2-40B4-BE49-F238E27FC236}">
                <a16:creationId xmlns:a16="http://schemas.microsoft.com/office/drawing/2014/main" xmlns="" id="{6375FA74-2C8D-4803-8BB6-7B7BED403A56}"/>
              </a:ext>
            </a:extLst>
          </p:cNvPr>
          <p:cNvSpPr>
            <a:spLocks noGrp="1" noChangeArrowheads="1"/>
          </p:cNvSpPr>
          <p:nvPr>
            <p:ph idx="1"/>
          </p:nvPr>
        </p:nvSpPr>
        <p:spPr/>
        <p:txBody>
          <a:bodyPr/>
          <a:lstStyle/>
          <a:p>
            <a:pPr algn="l" rtl="0" eaLnBrk="1" hangingPunct="1">
              <a:buFontTx/>
              <a:buNone/>
            </a:pPr>
            <a:r>
              <a:rPr lang="en-US" altLang="en-US" sz="8800" b="1" i="1"/>
              <a:t>                  Thank   You</a:t>
            </a:r>
          </a:p>
        </p:txBody>
      </p:sp>
      <p:sp>
        <p:nvSpPr>
          <p:cNvPr id="77828" name="Slide Number Placeholder 3">
            <a:extLst>
              <a:ext uri="{FF2B5EF4-FFF2-40B4-BE49-F238E27FC236}">
                <a16:creationId xmlns:a16="http://schemas.microsoft.com/office/drawing/2014/main" xmlns="" id="{20664D57-39CE-407F-9C55-56041A698960}"/>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0C3D4966-0F8F-49F7-987E-79AD60A6E4AF}" type="slidenum">
              <a:rPr lang="ar-JO" altLang="en-US"/>
              <a:pPr eaLnBrk="1" hangingPunct="1"/>
              <a:t>79</a:t>
            </a:fld>
            <a:endParaRPr lang="en-CA" altLang="en-US"/>
          </a:p>
        </p:txBody>
      </p:sp>
      <p:sp>
        <p:nvSpPr>
          <p:cNvPr id="90114" name="Rectangle 2">
            <a:extLst>
              <a:ext uri="{FF2B5EF4-FFF2-40B4-BE49-F238E27FC236}">
                <a16:creationId xmlns:a16="http://schemas.microsoft.com/office/drawing/2014/main" xmlns="" id="{91E1CA9A-0254-4CA0-A0FA-FC8974665D9E}"/>
              </a:ext>
            </a:extLst>
          </p:cNvPr>
          <p:cNvSpPr>
            <a:spLocks noGrp="1" noChangeArrowheads="1"/>
          </p:cNvSpPr>
          <p:nvPr>
            <p:ph type="title"/>
          </p:nvPr>
        </p:nvSpPr>
        <p:spPr/>
        <p:txBody>
          <a:bodyPr/>
          <a:lstStyle/>
          <a:p>
            <a:pPr eaLnBrk="1" hangingPunct="1">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xmlns="" id="{DD7EF1D8-A308-4706-91B5-B42E0DBBA5B4}"/>
              </a:ext>
            </a:extLst>
          </p:cNvPr>
          <p:cNvSpPr>
            <a:spLocks noGrp="1" noChangeArrowheads="1"/>
          </p:cNvSpPr>
          <p:nvPr>
            <p:ph idx="1"/>
          </p:nvPr>
        </p:nvSpPr>
        <p:spPr/>
        <p:txBody>
          <a:bodyPr/>
          <a:lstStyle/>
          <a:p>
            <a:pPr algn="l" rtl="0" eaLnBrk="1" hangingPunct="1"/>
            <a:r>
              <a:rPr lang="en-US" altLang="en-US"/>
              <a:t>In postpubertal females, it is important to take a careful menstrual history. </a:t>
            </a:r>
          </a:p>
          <a:p>
            <a:pPr algn="l" rtl="0" eaLnBrk="1" hangingPunct="1"/>
            <a:r>
              <a:rPr lang="en-US" altLang="en-US"/>
              <a:t>Medications such as aspirin and other nonsteroidal anti-inflammatory drugs</a:t>
            </a:r>
          </a:p>
          <a:p>
            <a:pPr algn="l" rtl="0" eaLnBrk="1" hangingPunct="1"/>
            <a:r>
              <a:rPr lang="en-US" altLang="en-US"/>
              <a:t>Bleeding from umbilical stump or after circumcision</a:t>
            </a:r>
          </a:p>
          <a:p>
            <a:pPr algn="l" rtl="0" eaLnBrk="1" hangingPunct="1"/>
            <a:endParaRPr lang="en-US" altLang="en-US"/>
          </a:p>
          <a:p>
            <a:pPr algn="l" rtl="0" eaLnBrk="1" hangingPunct="1"/>
            <a:endParaRPr lang="ar-JO" altLang="en-US"/>
          </a:p>
          <a:p>
            <a:pPr algn="l" rtl="0" eaLnBrk="1" hangingPunct="1">
              <a:buFontTx/>
              <a:buNone/>
            </a:pPr>
            <a:endParaRPr lang="en-CA" altLang="en-US"/>
          </a:p>
        </p:txBody>
      </p:sp>
      <p:sp>
        <p:nvSpPr>
          <p:cNvPr id="10244" name="Slide Number Placeholder 3">
            <a:extLst>
              <a:ext uri="{FF2B5EF4-FFF2-40B4-BE49-F238E27FC236}">
                <a16:creationId xmlns:a16="http://schemas.microsoft.com/office/drawing/2014/main" xmlns="" id="{5364BDC8-746E-44A3-B3E2-ED3BA1DF7BC7}"/>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72923266-7E16-4C97-BABD-C532FC5195D3}" type="slidenum">
              <a:rPr lang="ar-JO" altLang="en-US"/>
              <a:pPr eaLnBrk="1" hangingPunct="1"/>
              <a:t>8</a:t>
            </a:fld>
            <a:endParaRPr lang="en-CA" altLang="en-US"/>
          </a:p>
        </p:txBody>
      </p:sp>
      <p:sp>
        <p:nvSpPr>
          <p:cNvPr id="11266" name="Rectangle 2">
            <a:extLst>
              <a:ext uri="{FF2B5EF4-FFF2-40B4-BE49-F238E27FC236}">
                <a16:creationId xmlns:a16="http://schemas.microsoft.com/office/drawing/2014/main" xmlns="" id="{4CD06D67-39E8-4F4D-8CE0-62420B8E9974}"/>
              </a:ext>
            </a:extLst>
          </p:cNvPr>
          <p:cNvSpPr>
            <a:spLocks noGrp="1" noChangeArrowheads="1"/>
          </p:cNvSpPr>
          <p:nvPr>
            <p:ph type="title"/>
          </p:nvPr>
        </p:nvSpPr>
        <p:spPr/>
        <p:txBody>
          <a:bodyPr/>
          <a:lstStyle/>
          <a:p>
            <a:pPr eaLnBrk="1" hangingPunct="1">
              <a:defRPr/>
            </a:pPr>
            <a:r>
              <a:rPr lang="en-US"/>
              <a:t>Approach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xmlns="" id="{8E5E8A84-6197-4097-9F04-1A33D6ECA00E}"/>
              </a:ext>
            </a:extLst>
          </p:cNvPr>
          <p:cNvSpPr>
            <a:spLocks noGrp="1" noChangeArrowheads="1"/>
          </p:cNvSpPr>
          <p:nvPr>
            <p:ph idx="1"/>
          </p:nvPr>
        </p:nvSpPr>
        <p:spPr/>
        <p:txBody>
          <a:bodyPr/>
          <a:lstStyle/>
          <a:p>
            <a:pPr algn="l" rtl="0" eaLnBrk="1" hangingPunct="1"/>
            <a:r>
              <a:rPr lang="en-US" altLang="en-US" b="1"/>
              <a:t>Physical Examination</a:t>
            </a:r>
          </a:p>
          <a:p>
            <a:pPr algn="l" rtl="0" eaLnBrk="1" hangingPunct="1"/>
            <a:r>
              <a:rPr lang="en-US" altLang="en-US"/>
              <a:t>Is it mucous membranes or skin (mucocutaneous bleeding) or the muscles and joints (deep bleeding) </a:t>
            </a:r>
            <a:endParaRPr lang="ar-JO" altLang="en-US"/>
          </a:p>
          <a:p>
            <a:pPr algn="l" rtl="0" eaLnBrk="1" hangingPunct="1"/>
            <a:r>
              <a:rPr lang="en-US" altLang="en-US"/>
              <a:t>presence of petechiae, ecchymoses, hematomas, hemarthroses</a:t>
            </a:r>
          </a:p>
          <a:p>
            <a:pPr algn="l" rtl="0" eaLnBrk="1" hangingPunct="1"/>
            <a:endParaRPr lang="en-US" altLang="en-US"/>
          </a:p>
        </p:txBody>
      </p:sp>
      <p:sp>
        <p:nvSpPr>
          <p:cNvPr id="11268" name="Slide Number Placeholder 3">
            <a:extLst>
              <a:ext uri="{FF2B5EF4-FFF2-40B4-BE49-F238E27FC236}">
                <a16:creationId xmlns:a16="http://schemas.microsoft.com/office/drawing/2014/main" xmlns="" id="{F03FFC8A-632E-41F3-BE6B-F419545D0F25}"/>
              </a:ext>
            </a:extLst>
          </p:cNvPr>
          <p:cNvSpPr>
            <a:spLocks noGrp="1"/>
          </p:cNvSpPr>
          <p:nvPr>
            <p:ph type="sldNum" sz="quarter" idx="12"/>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algn="r" rtl="1"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60FB62E7-9A41-4E13-A66D-2563B68179AD}" type="slidenum">
              <a:rPr lang="ar-JO" altLang="en-US"/>
              <a:pPr eaLnBrk="1" hangingPunct="1"/>
              <a:t>9</a:t>
            </a:fld>
            <a:endParaRPr lang="en-CA" altLang="en-US"/>
          </a:p>
        </p:txBody>
      </p:sp>
      <p:sp>
        <p:nvSpPr>
          <p:cNvPr id="12290" name="Rectangle 2">
            <a:extLst>
              <a:ext uri="{FF2B5EF4-FFF2-40B4-BE49-F238E27FC236}">
                <a16:creationId xmlns:a16="http://schemas.microsoft.com/office/drawing/2014/main" xmlns="" id="{D92C84D5-056B-4768-9156-1EE40D70344B}"/>
              </a:ext>
            </a:extLst>
          </p:cNvPr>
          <p:cNvSpPr>
            <a:spLocks noGrp="1" noChangeArrowheads="1"/>
          </p:cNvSpPr>
          <p:nvPr>
            <p:ph type="title"/>
          </p:nvPr>
        </p:nvSpPr>
        <p:spPr/>
        <p:txBody>
          <a:bodyPr/>
          <a:lstStyle/>
          <a:p>
            <a:pPr eaLnBrk="1" hangingPunct="1">
              <a:defRPr/>
            </a:pPr>
            <a:r>
              <a:rPr lang="en-US"/>
              <a:t>Approach</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5233</TotalTime>
  <Words>3006</Words>
  <Application>Microsoft Office PowerPoint</Application>
  <PresentationFormat>On-screen Show (4:3)</PresentationFormat>
  <Paragraphs>433</Paragraphs>
  <Slides>79</Slides>
  <Notes>7</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Concourse</vt:lpstr>
      <vt:lpstr>Bleeding Disorders I,II</vt:lpstr>
      <vt:lpstr>Hemostasis </vt:lpstr>
      <vt:lpstr>Hemostatic Mechanism </vt:lpstr>
      <vt:lpstr>Slide 4</vt:lpstr>
      <vt:lpstr>Slide 5</vt:lpstr>
      <vt:lpstr>Approach To The Patient history is essential for diagnosis</vt:lpstr>
      <vt:lpstr>Approach</vt:lpstr>
      <vt:lpstr>Approach</vt:lpstr>
      <vt:lpstr>Approach</vt:lpstr>
      <vt:lpstr>Approach</vt:lpstr>
      <vt:lpstr>Approach</vt:lpstr>
      <vt:lpstr>Slide 12</vt:lpstr>
      <vt:lpstr>Approach</vt:lpstr>
      <vt:lpstr>Approach</vt:lpstr>
      <vt:lpstr>LAB  work</vt:lpstr>
      <vt:lpstr>LAB  work</vt:lpstr>
      <vt:lpstr>LAB  work</vt:lpstr>
      <vt:lpstr>LAB  work</vt:lpstr>
      <vt:lpstr>LAB  work</vt:lpstr>
      <vt:lpstr>MIXING STUDIES </vt:lpstr>
      <vt:lpstr>Slide 21</vt:lpstr>
      <vt:lpstr>Clinical scenaios??</vt:lpstr>
      <vt:lpstr>Slide 23</vt:lpstr>
      <vt:lpstr>PLATELET DISORDERS</vt:lpstr>
      <vt:lpstr>Platelet Function</vt:lpstr>
      <vt:lpstr>Platelet Function</vt:lpstr>
      <vt:lpstr>Slide 27</vt:lpstr>
      <vt:lpstr>Slide 28</vt:lpstr>
      <vt:lpstr>Thrombocytopenia</vt:lpstr>
      <vt:lpstr>Thrombocytopenia</vt:lpstr>
      <vt:lpstr>Idiopathic thrombocytopenic purpura</vt:lpstr>
      <vt:lpstr>Idiopathic thrombocytopenic purpura</vt:lpstr>
      <vt:lpstr>ITP : presentation </vt:lpstr>
      <vt:lpstr>ITP</vt:lpstr>
      <vt:lpstr>ITP: Labs</vt:lpstr>
      <vt:lpstr>ITP : prognosis</vt:lpstr>
      <vt:lpstr>ITP: Treatment</vt:lpstr>
      <vt:lpstr>ITP : treatment</vt:lpstr>
      <vt:lpstr>ITP/ Chronic </vt:lpstr>
      <vt:lpstr>Platelet Function Disorders </vt:lpstr>
      <vt:lpstr>Acquired Disorders of Platelet Function </vt:lpstr>
      <vt:lpstr>Congenital Abnormalities of Platelet Function </vt:lpstr>
      <vt:lpstr>Bernard-Soulier syndrome</vt:lpstr>
      <vt:lpstr>Bernard-Soulier syndrome</vt:lpstr>
      <vt:lpstr>Glanzmann thrombasthenia</vt:lpstr>
      <vt:lpstr>Glanzmann thrombasthenia</vt:lpstr>
      <vt:lpstr>Platelet dysfunction : diagnosis</vt:lpstr>
      <vt:lpstr>Slide 48</vt:lpstr>
      <vt:lpstr>von Willebrand Disease</vt:lpstr>
      <vt:lpstr> von Willebrand Disease </vt:lpstr>
      <vt:lpstr> von Willebrand Disease </vt:lpstr>
      <vt:lpstr>Slide 52</vt:lpstr>
      <vt:lpstr>VWF </vt:lpstr>
      <vt:lpstr>Clinical Manifestations </vt:lpstr>
      <vt:lpstr>Clinical Manifestations </vt:lpstr>
      <vt:lpstr>VWF : diagnosis</vt:lpstr>
      <vt:lpstr>VWD : Treatment</vt:lpstr>
      <vt:lpstr>Hereditary Clotting Factor Deficiencies </vt:lpstr>
      <vt:lpstr>Hereditary Clotting Factor Deficiencies </vt:lpstr>
      <vt:lpstr>Hereditary Clotting Factor Deficiencies</vt:lpstr>
      <vt:lpstr>Factor VIII or Factor IX Deficiency (Hemophilia A or B) </vt:lpstr>
      <vt:lpstr>Factor VIII or Factor IX Deficiency (Hemophilia A or B)</vt:lpstr>
      <vt:lpstr>Hemophilia A, B : Diagnosis</vt:lpstr>
      <vt:lpstr>Slide 64</vt:lpstr>
      <vt:lpstr>Treatment </vt:lpstr>
      <vt:lpstr>Slide 66</vt:lpstr>
      <vt:lpstr>Complication of Hemophilia</vt:lpstr>
      <vt:lpstr>Factor XI Deficiency (Hemophilia C) </vt:lpstr>
      <vt:lpstr>Factor XIII Deficiency</vt:lpstr>
      <vt:lpstr>Factor XIII Deficiency</vt:lpstr>
      <vt:lpstr>Disseminated Intravascular Coagulation  </vt:lpstr>
      <vt:lpstr>Disseminated Intravascular Coagulation </vt:lpstr>
      <vt:lpstr>Etiology of DIC</vt:lpstr>
      <vt:lpstr>Slide 74</vt:lpstr>
      <vt:lpstr>Clinical Picture</vt:lpstr>
      <vt:lpstr>LAB</vt:lpstr>
      <vt:lpstr>Treatment</vt:lpstr>
      <vt:lpstr>Slide 78</vt:lpstr>
      <vt:lpstr>Slide 79</vt:lpstr>
    </vt:vector>
  </TitlesOfParts>
  <Company>E.N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Bleeding Disorders</dc:title>
  <dc:creator>PC.9</dc:creator>
  <cp:lastModifiedBy>user</cp:lastModifiedBy>
  <cp:revision>68</cp:revision>
  <dcterms:created xsi:type="dcterms:W3CDTF">2007-12-02T09:52:21Z</dcterms:created>
  <dcterms:modified xsi:type="dcterms:W3CDTF">2019-07-09T20:39:20Z</dcterms:modified>
</cp:coreProperties>
</file>