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26" Type="http://schemas.openxmlformats.org/officeDocument/2006/relationships/image" Target="../media/image29.wmf"/><Relationship Id="rId3" Type="http://schemas.openxmlformats.org/officeDocument/2006/relationships/image" Target="../media/image6.wmf"/><Relationship Id="rId21" Type="http://schemas.openxmlformats.org/officeDocument/2006/relationships/image" Target="../media/image24.wmf"/><Relationship Id="rId34" Type="http://schemas.openxmlformats.org/officeDocument/2006/relationships/image" Target="../media/image37.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5" Type="http://schemas.openxmlformats.org/officeDocument/2006/relationships/image" Target="../media/image28.wmf"/><Relationship Id="rId33" Type="http://schemas.openxmlformats.org/officeDocument/2006/relationships/image" Target="../media/image36.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29" Type="http://schemas.openxmlformats.org/officeDocument/2006/relationships/image" Target="../media/image32.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24" Type="http://schemas.openxmlformats.org/officeDocument/2006/relationships/image" Target="../media/image27.wmf"/><Relationship Id="rId32" Type="http://schemas.openxmlformats.org/officeDocument/2006/relationships/image" Target="../media/image35.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28" Type="http://schemas.openxmlformats.org/officeDocument/2006/relationships/image" Target="../media/image31.wmf"/><Relationship Id="rId36" Type="http://schemas.openxmlformats.org/officeDocument/2006/relationships/image" Target="../media/image39.wmf"/><Relationship Id="rId10" Type="http://schemas.openxmlformats.org/officeDocument/2006/relationships/image" Target="../media/image13.wmf"/><Relationship Id="rId19" Type="http://schemas.openxmlformats.org/officeDocument/2006/relationships/image" Target="../media/image22.wmf"/><Relationship Id="rId31" Type="http://schemas.openxmlformats.org/officeDocument/2006/relationships/image" Target="../media/image34.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 Id="rId27" Type="http://schemas.openxmlformats.org/officeDocument/2006/relationships/image" Target="../media/image30.wmf"/><Relationship Id="rId30" Type="http://schemas.openxmlformats.org/officeDocument/2006/relationships/image" Target="../media/image33.wmf"/><Relationship Id="rId35"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41D67-EC5B-4DB9-ADF1-DDC1C8F4E1F2}" type="datetimeFigureOut">
              <a:rPr lang="en-GB" smtClean="0"/>
              <a:pPr/>
              <a:t>15/12/2020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527AC-60E8-420E-89C5-E4D9F1EF472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BC027EBD-0E8C-4657-9DA3-0715FAF59EA6}"/>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xmlns="" id="{BF23A6F6-7E9A-4E06-983F-232D4025156A}"/>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344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2D88C55C-34A4-4CE5-A9CA-5D1559B80DC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xmlns="" id="{F8C054C0-A1EF-40ED-9DEA-455F170A70B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7759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1C0DA03F-D69E-4C6F-A3AE-E27AE635722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xmlns="" id="{D2AB4492-37BB-44DD-AD21-0CB98ACCFB4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0110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07570B5C-7AAA-49DA-96E9-D1DC7C1395B1}"/>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xmlns="" id="{2D44AD76-ABEF-47BB-A93D-3B741F60166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424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811D1BC7-B900-42B7-B286-521DEBE23CF7}"/>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xmlns="" id="{4DABE523-F2B4-4184-8E3E-DDAEAC7015F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8335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EAB0805C-319D-4F0A-91E3-BCFB532DD2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xmlns="" id="{A32987CF-5C1B-48C8-9706-558057EE954F}"/>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499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55EB4D73-2783-40A7-BF90-C64DF69842A7}"/>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xmlns="" id="{94F3B72D-006E-482D-AF7D-CBCF7F8B9F35}"/>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218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BFA2DCD7-2112-4F51-984B-56A7C90A18CB}"/>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xmlns="" id="{B6DA0A06-5CAF-4E3E-903E-8C87515C802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528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95511DAB-01DE-4797-938E-1215F0868C11}"/>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xmlns="" id="{3B4688C3-7D4B-4E71-96FD-0984CA5922A1}"/>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160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B0A652FE-F93C-4C97-BB9D-295F4A113596}"/>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xmlns="" id="{D68B462B-1B44-4893-91C3-92AE3BCE22B7}"/>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461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87C27152-CB3E-431C-9F7C-133B307B82D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xmlns="" id="{A2D06DA9-7DC1-4AAB-BA6E-88513FE0B0C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5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23C41965-12F8-4341-9A76-18A0811504C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xmlns="" id="{0CE37B54-C2FC-4123-B97A-FBC9555F9C91}"/>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2298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0E67CF71-6C6E-4E75-B68C-5691D97E5F04}"/>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xmlns="" id="{E03F2422-ED37-4B83-B89E-ED1C89257F3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218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4C54CADA-85A3-498F-9BD9-8469CF14429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xmlns="" id="{DF4AACC1-094B-4548-B284-30AC6E2C48C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1646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2689779C-78CD-47CE-949C-1EFB5AAD4B39}"/>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xmlns="" id="{8C5850CD-A05D-458F-A907-96A3CC45CD12}"/>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573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26" Type="http://schemas.openxmlformats.org/officeDocument/2006/relationships/oleObject" Target="../embeddings/oleObject24.bin"/><Relationship Id="rId39" Type="http://schemas.openxmlformats.org/officeDocument/2006/relationships/oleObject" Target="../embeddings/oleObject37.bin"/><Relationship Id="rId3" Type="http://schemas.openxmlformats.org/officeDocument/2006/relationships/oleObject" Target="../embeddings/oleObject1.bin"/><Relationship Id="rId21" Type="http://schemas.openxmlformats.org/officeDocument/2006/relationships/oleObject" Target="../embeddings/oleObject19.bin"/><Relationship Id="rId34" Type="http://schemas.openxmlformats.org/officeDocument/2006/relationships/oleObject" Target="../embeddings/oleObject32.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5" Type="http://schemas.openxmlformats.org/officeDocument/2006/relationships/oleObject" Target="../embeddings/oleObject23.bin"/><Relationship Id="rId33" Type="http://schemas.openxmlformats.org/officeDocument/2006/relationships/oleObject" Target="../embeddings/oleObject31.bin"/><Relationship Id="rId38" Type="http://schemas.openxmlformats.org/officeDocument/2006/relationships/oleObject" Target="../embeddings/oleObject36.bin"/><Relationship Id="rId2" Type="http://schemas.openxmlformats.org/officeDocument/2006/relationships/slideLayout" Target="../slideLayouts/slideLayout6.xml"/><Relationship Id="rId16" Type="http://schemas.openxmlformats.org/officeDocument/2006/relationships/oleObject" Target="../embeddings/oleObject14.bin"/><Relationship Id="rId20" Type="http://schemas.openxmlformats.org/officeDocument/2006/relationships/oleObject" Target="../embeddings/oleObject18.bin"/><Relationship Id="rId29" Type="http://schemas.openxmlformats.org/officeDocument/2006/relationships/oleObject" Target="../embeddings/oleObject27.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24" Type="http://schemas.openxmlformats.org/officeDocument/2006/relationships/oleObject" Target="../embeddings/oleObject22.bin"/><Relationship Id="rId32" Type="http://schemas.openxmlformats.org/officeDocument/2006/relationships/oleObject" Target="../embeddings/oleObject30.bin"/><Relationship Id="rId37" Type="http://schemas.openxmlformats.org/officeDocument/2006/relationships/oleObject" Target="../embeddings/oleObject35.bin"/><Relationship Id="rId5" Type="http://schemas.openxmlformats.org/officeDocument/2006/relationships/oleObject" Target="../embeddings/oleObject3.bin"/><Relationship Id="rId15" Type="http://schemas.openxmlformats.org/officeDocument/2006/relationships/oleObject" Target="../embeddings/oleObject13.bin"/><Relationship Id="rId23" Type="http://schemas.openxmlformats.org/officeDocument/2006/relationships/oleObject" Target="../embeddings/oleObject21.bin"/><Relationship Id="rId28" Type="http://schemas.openxmlformats.org/officeDocument/2006/relationships/oleObject" Target="../embeddings/oleObject26.bin"/><Relationship Id="rId36" Type="http://schemas.openxmlformats.org/officeDocument/2006/relationships/oleObject" Target="../embeddings/oleObject34.bin"/><Relationship Id="rId10" Type="http://schemas.openxmlformats.org/officeDocument/2006/relationships/oleObject" Target="../embeddings/oleObject8.bin"/><Relationship Id="rId19" Type="http://schemas.openxmlformats.org/officeDocument/2006/relationships/oleObject" Target="../embeddings/oleObject17.bin"/><Relationship Id="rId31" Type="http://schemas.openxmlformats.org/officeDocument/2006/relationships/oleObject" Target="../embeddings/oleObject29.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 Id="rId22" Type="http://schemas.openxmlformats.org/officeDocument/2006/relationships/oleObject" Target="../embeddings/oleObject20.bin"/><Relationship Id="rId27" Type="http://schemas.openxmlformats.org/officeDocument/2006/relationships/oleObject" Target="../embeddings/oleObject25.bin"/><Relationship Id="rId30" Type="http://schemas.openxmlformats.org/officeDocument/2006/relationships/oleObject" Target="../embeddings/oleObject28.bin"/><Relationship Id="rId35" Type="http://schemas.openxmlformats.org/officeDocument/2006/relationships/oleObject" Target="../embeddings/oleObject3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67544" y="12516"/>
            <a:ext cx="8286808" cy="242588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0" cap="none" spc="0" normalizeH="0" baseline="0" noProof="0" dirty="0" smtClean="0">
                <a:ln>
                  <a:noFill/>
                </a:ln>
                <a:solidFill>
                  <a:srgbClr val="FF0000"/>
                </a:solidFill>
                <a:effectLst/>
                <a:uLnTx/>
                <a:uFillTx/>
                <a:latin typeface="+mj-lt"/>
                <a:ea typeface="+mj-ea"/>
                <a:cs typeface="+mj-cs"/>
              </a:rPr>
              <a:t>Lipoproteins  </a:t>
            </a:r>
            <a:br>
              <a:rPr kumimoji="0" lang="en-US" sz="7200" b="1" i="0" u="none" strike="noStrike" kern="0" cap="none" spc="0" normalizeH="0" baseline="0" noProof="0" dirty="0" smtClean="0">
                <a:ln>
                  <a:noFill/>
                </a:ln>
                <a:solidFill>
                  <a:srgbClr val="FF0000"/>
                </a:solidFill>
                <a:effectLst/>
                <a:uLnTx/>
                <a:uFillTx/>
                <a:latin typeface="+mj-lt"/>
                <a:ea typeface="+mj-ea"/>
                <a:cs typeface="+mj-cs"/>
              </a:rPr>
            </a:br>
            <a:r>
              <a:rPr kumimoji="0" lang="en-US" sz="7200" b="1" i="0" u="none" strike="noStrike" kern="0" cap="none" spc="0" normalizeH="0" baseline="0" noProof="0" dirty="0" smtClean="0">
                <a:ln>
                  <a:noFill/>
                </a:ln>
                <a:solidFill>
                  <a:srgbClr val="FF0000"/>
                </a:solidFill>
                <a:effectLst/>
                <a:uLnTx/>
                <a:uFillTx/>
                <a:latin typeface="+mj-lt"/>
                <a:ea typeface="+mj-ea"/>
                <a:cs typeface="+mj-cs"/>
              </a:rPr>
              <a:t> </a:t>
            </a:r>
            <a:endParaRPr kumimoji="0" lang="en-US" sz="7200" b="1" i="0" u="none" strike="noStrike" kern="0" cap="none" spc="0" normalizeH="0" baseline="0" noProof="0" dirty="0">
              <a:ln>
                <a:noFill/>
              </a:ln>
              <a:solidFill>
                <a:srgbClr val="FF0000"/>
              </a:solidFill>
              <a:effectLst/>
              <a:uLnTx/>
              <a:uFillTx/>
              <a:latin typeface="+mj-lt"/>
              <a:ea typeface="+mj-ea"/>
              <a:cs typeface="+mj-cs"/>
            </a:endParaRPr>
          </a:p>
        </p:txBody>
      </p:sp>
      <p:pic>
        <p:nvPicPr>
          <p:cNvPr id="3" name="Picture 2" descr="18_014"/>
          <p:cNvPicPr>
            <a:picLocks noChangeAspect="1" noChangeArrowheads="1"/>
          </p:cNvPicPr>
          <p:nvPr/>
        </p:nvPicPr>
        <p:blipFill>
          <a:blip r:embed="rId2" cstate="print"/>
          <a:srcRect l="16600" r="15817" b="19249"/>
          <a:stretch>
            <a:fillRect/>
          </a:stretch>
        </p:blipFill>
        <p:spPr bwMode="auto">
          <a:xfrm>
            <a:off x="2438400" y="1600200"/>
            <a:ext cx="4578350" cy="4762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xmlns="" id="{A230773E-E8A4-4F67-B956-353BDB6FFC1B}"/>
              </a:ext>
            </a:extLst>
          </p:cNvPr>
          <p:cNvSpPr>
            <a:spLocks noGrp="1" noChangeArrowheads="1"/>
          </p:cNvSpPr>
          <p:nvPr>
            <p:ph type="body" idx="1"/>
          </p:nvPr>
        </p:nvSpPr>
        <p:spPr>
          <a:xfrm>
            <a:off x="228600" y="228600"/>
            <a:ext cx="8686800" cy="6477000"/>
          </a:xfrm>
        </p:spPr>
        <p:txBody>
          <a:bodyPr/>
          <a:lstStyle/>
          <a:p>
            <a:pPr>
              <a:lnSpc>
                <a:spcPct val="80000"/>
              </a:lnSpc>
            </a:pPr>
            <a:r>
              <a:rPr lang="en-AU" altLang="en-US" sz="2800" b="1" u="sng" dirty="0">
                <a:solidFill>
                  <a:srgbClr val="FF0000"/>
                </a:solidFill>
                <a:latin typeface="Arial" pitchFamily="34" charset="0"/>
                <a:cs typeface="Arial" pitchFamily="34" charset="0"/>
              </a:rPr>
              <a:t>Chylomicrons</a:t>
            </a:r>
            <a:endParaRPr lang="en-AU" altLang="en-US" sz="2800" dirty="0">
              <a:solidFill>
                <a:srgbClr val="FF0000"/>
              </a:solidFill>
              <a:latin typeface="Arial" pitchFamily="34" charset="0"/>
              <a:cs typeface="Arial" pitchFamily="34" charset="0"/>
            </a:endParaRPr>
          </a:p>
          <a:p>
            <a:pPr>
              <a:lnSpc>
                <a:spcPct val="80000"/>
              </a:lnSpc>
            </a:pPr>
            <a:r>
              <a:rPr lang="en-AU" altLang="en-US" sz="2200" dirty="0">
                <a:latin typeface="Arial" pitchFamily="34" charset="0"/>
                <a:cs typeface="Arial" pitchFamily="34" charset="0"/>
              </a:rPr>
              <a:t>Are assembled in </a:t>
            </a:r>
            <a:r>
              <a:rPr lang="en-AU" altLang="en-US" sz="2200" b="1" dirty="0">
                <a:latin typeface="Arial" pitchFamily="34" charset="0"/>
                <a:cs typeface="Arial" pitchFamily="34" charset="0"/>
              </a:rPr>
              <a:t>intestinal mucosal cells </a:t>
            </a:r>
          </a:p>
          <a:p>
            <a:pPr algn="just">
              <a:lnSpc>
                <a:spcPct val="80000"/>
              </a:lnSpc>
            </a:pPr>
            <a:r>
              <a:rPr lang="en-AU" altLang="en-US" sz="2200" u="sng" dirty="0">
                <a:latin typeface="Arial" pitchFamily="34" charset="0"/>
                <a:cs typeface="Arial" pitchFamily="34" charset="0"/>
              </a:rPr>
              <a:t>Function:</a:t>
            </a:r>
            <a:r>
              <a:rPr lang="en-AU" altLang="en-US" sz="2200" dirty="0">
                <a:latin typeface="Arial" pitchFamily="34" charset="0"/>
                <a:cs typeface="Arial" pitchFamily="34" charset="0"/>
              </a:rPr>
              <a:t> carry dietary lipids from intestine to the peripheral   		         tissues. </a:t>
            </a:r>
            <a:endParaRPr lang="en-AU" altLang="en-US" sz="2200" b="1" dirty="0">
              <a:latin typeface="Arial" pitchFamily="34" charset="0"/>
              <a:cs typeface="Arial" pitchFamily="34" charset="0"/>
            </a:endParaRPr>
          </a:p>
          <a:p>
            <a:pPr>
              <a:lnSpc>
                <a:spcPct val="80000"/>
              </a:lnSpc>
            </a:pPr>
            <a:endParaRPr lang="en-AU" altLang="en-US" sz="2200" dirty="0">
              <a:latin typeface="Arial" pitchFamily="34" charset="0"/>
              <a:cs typeface="Arial" pitchFamily="34" charset="0"/>
            </a:endParaRPr>
          </a:p>
          <a:p>
            <a:pPr>
              <a:lnSpc>
                <a:spcPct val="80000"/>
              </a:lnSpc>
            </a:pPr>
            <a:r>
              <a:rPr lang="en-AU" altLang="en-US" sz="2200" b="1" u="sng" dirty="0" smtClean="0">
                <a:latin typeface="Arial" pitchFamily="34" charset="0"/>
                <a:cs typeface="Arial" pitchFamily="34" charset="0"/>
              </a:rPr>
              <a:t>Fate </a:t>
            </a:r>
            <a:r>
              <a:rPr lang="en-AU" altLang="en-US" sz="2200" b="1" u="sng" dirty="0">
                <a:latin typeface="Arial" pitchFamily="34" charset="0"/>
                <a:cs typeface="Arial" pitchFamily="34" charset="0"/>
              </a:rPr>
              <a:t>of chylomicrons</a:t>
            </a:r>
            <a:endParaRPr lang="en-AU" altLang="en-US" sz="2200" u="sng" dirty="0">
              <a:latin typeface="Arial" pitchFamily="34" charset="0"/>
              <a:cs typeface="Arial" pitchFamily="34" charset="0"/>
            </a:endParaRPr>
          </a:p>
          <a:p>
            <a:pPr algn="just">
              <a:lnSpc>
                <a:spcPct val="80000"/>
              </a:lnSpc>
            </a:pPr>
            <a:r>
              <a:rPr lang="en-AU" altLang="en-US" sz="2200" dirty="0">
                <a:latin typeface="Arial" pitchFamily="34" charset="0"/>
                <a:cs typeface="Arial" pitchFamily="34" charset="0"/>
              </a:rPr>
              <a:t>Chylomicrons are synthesized in intestinal mucosal cells, secreted by the process of exocytosis into the lymph, pass into the blood, and become mature chylomicrons. </a:t>
            </a:r>
          </a:p>
          <a:p>
            <a:pPr algn="just">
              <a:lnSpc>
                <a:spcPct val="80000"/>
              </a:lnSpc>
            </a:pPr>
            <a:endParaRPr lang="en-AU" altLang="en-US" sz="2200" dirty="0">
              <a:latin typeface="Arial" pitchFamily="34" charset="0"/>
              <a:cs typeface="Arial" pitchFamily="34" charset="0"/>
            </a:endParaRPr>
          </a:p>
          <a:p>
            <a:pPr algn="just">
              <a:lnSpc>
                <a:spcPct val="80000"/>
              </a:lnSpc>
            </a:pPr>
            <a:r>
              <a:rPr lang="en-AU" altLang="en-US" sz="2200" dirty="0">
                <a:latin typeface="Arial" pitchFamily="34" charset="0"/>
                <a:cs typeface="Arial" pitchFamily="34" charset="0"/>
              </a:rPr>
              <a:t>On capillary walls in adipose tissue and muscle particularly cardiac muscle, </a:t>
            </a:r>
            <a:r>
              <a:rPr lang="en-AU" altLang="en-US" sz="2200" u="sng" dirty="0">
                <a:solidFill>
                  <a:srgbClr val="FF0000"/>
                </a:solidFill>
                <a:latin typeface="Arial" pitchFamily="34" charset="0"/>
                <a:cs typeface="Arial" pitchFamily="34" charset="0"/>
              </a:rPr>
              <a:t>lipoprotein lipase (LPL)</a:t>
            </a:r>
            <a:r>
              <a:rPr lang="en-AU" altLang="en-US" sz="2200" dirty="0">
                <a:solidFill>
                  <a:srgbClr val="FF0000"/>
                </a:solidFill>
                <a:latin typeface="Arial" pitchFamily="34" charset="0"/>
                <a:cs typeface="Arial" pitchFamily="34" charset="0"/>
              </a:rPr>
              <a:t> an </a:t>
            </a:r>
            <a:r>
              <a:rPr lang="en-AU" altLang="en-US" sz="2200" dirty="0" smtClean="0">
                <a:solidFill>
                  <a:srgbClr val="FF0000"/>
                </a:solidFill>
                <a:latin typeface="Arial" pitchFamily="34" charset="0"/>
                <a:cs typeface="Arial" pitchFamily="34" charset="0"/>
              </a:rPr>
              <a:t>extracellular </a:t>
            </a:r>
            <a:r>
              <a:rPr lang="en-AU" altLang="en-US" sz="2200" dirty="0">
                <a:solidFill>
                  <a:srgbClr val="FF0000"/>
                </a:solidFill>
                <a:latin typeface="Arial" pitchFamily="34" charset="0"/>
                <a:cs typeface="Arial" pitchFamily="34" charset="0"/>
              </a:rPr>
              <a:t>enzyme </a:t>
            </a:r>
            <a:r>
              <a:rPr lang="en-AU" altLang="en-US" sz="2200" dirty="0">
                <a:latin typeface="Arial" pitchFamily="34" charset="0"/>
                <a:cs typeface="Arial" pitchFamily="34" charset="0"/>
              </a:rPr>
              <a:t>digests the </a:t>
            </a:r>
            <a:r>
              <a:rPr lang="en-AU" altLang="en-US" sz="2200" dirty="0" err="1" smtClean="0">
                <a:latin typeface="Arial" pitchFamily="34" charset="0"/>
                <a:cs typeface="Arial" pitchFamily="34" charset="0"/>
              </a:rPr>
              <a:t>triacylglycerols</a:t>
            </a:r>
            <a:r>
              <a:rPr lang="en-AU" altLang="en-US" sz="2200" dirty="0" smtClean="0">
                <a:latin typeface="Arial" pitchFamily="34" charset="0"/>
                <a:cs typeface="Arial" pitchFamily="34" charset="0"/>
              </a:rPr>
              <a:t> </a:t>
            </a:r>
            <a:r>
              <a:rPr lang="en-AU" altLang="en-US" sz="2200" dirty="0">
                <a:latin typeface="Arial" pitchFamily="34" charset="0"/>
                <a:cs typeface="Arial" pitchFamily="34" charset="0"/>
              </a:rPr>
              <a:t>of chylomicrons to fatty acids and glycerol. Fatty acids are delivered mainly to adipose tissue, heart, and muscle (80%), while about 20% goes to the liver</a:t>
            </a:r>
            <a:r>
              <a:rPr lang="en-AU" altLang="en-US" sz="2200" dirty="0" smtClean="0">
                <a:latin typeface="Arial" pitchFamily="34" charset="0"/>
                <a:cs typeface="Arial" pitchFamily="34" charset="0"/>
              </a:rPr>
              <a:t>.</a:t>
            </a:r>
          </a:p>
          <a:p>
            <a:pPr algn="just">
              <a:lnSpc>
                <a:spcPct val="80000"/>
              </a:lnSpc>
            </a:pPr>
            <a:r>
              <a:rPr lang="en-AU" altLang="en-US" sz="2200" dirty="0" smtClean="0">
                <a:latin typeface="Arial" pitchFamily="34" charset="0"/>
                <a:cs typeface="Arial" pitchFamily="34" charset="0"/>
              </a:rPr>
              <a:t> </a:t>
            </a:r>
            <a:endParaRPr lang="en-AU" altLang="en-US" sz="2200" dirty="0">
              <a:latin typeface="Arial" pitchFamily="34" charset="0"/>
              <a:cs typeface="Arial" pitchFamily="34" charset="0"/>
            </a:endParaRPr>
          </a:p>
          <a:p>
            <a:pPr algn="just">
              <a:lnSpc>
                <a:spcPct val="80000"/>
              </a:lnSpc>
            </a:pPr>
            <a:r>
              <a:rPr lang="en-AU" altLang="en-US" sz="2200" dirty="0">
                <a:latin typeface="Arial" pitchFamily="34" charset="0"/>
                <a:cs typeface="Arial" pitchFamily="34" charset="0"/>
              </a:rPr>
              <a:t>In this way, the circulating chylomicron becomes progressively smaller, its </a:t>
            </a:r>
            <a:r>
              <a:rPr lang="en-AU" altLang="en-US" sz="2200" dirty="0" err="1" smtClean="0">
                <a:latin typeface="Arial" pitchFamily="34" charset="0"/>
                <a:cs typeface="Arial" pitchFamily="34" charset="0"/>
              </a:rPr>
              <a:t>triacylglycerols</a:t>
            </a:r>
            <a:r>
              <a:rPr lang="en-AU" altLang="en-US" sz="2200" dirty="0" smtClean="0">
                <a:latin typeface="Arial" pitchFamily="34" charset="0"/>
                <a:cs typeface="Arial" pitchFamily="34" charset="0"/>
              </a:rPr>
              <a:t> </a:t>
            </a:r>
            <a:r>
              <a:rPr lang="en-AU" altLang="en-US" sz="2200" dirty="0">
                <a:latin typeface="Arial" pitchFamily="34" charset="0"/>
                <a:cs typeface="Arial" pitchFamily="34" charset="0"/>
              </a:rPr>
              <a:t>content decreases and it becomes relatively richer in cholesterol and proteins. </a:t>
            </a:r>
          </a:p>
        </p:txBody>
      </p:sp>
    </p:spTree>
    <p:extLst>
      <p:ext uri="{BB962C8B-B14F-4D97-AF65-F5344CB8AC3E}">
        <p14:creationId xmlns:p14="http://schemas.microsoft.com/office/powerpoint/2010/main" xmlns="" val="472365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xmlns="" id="{60C70E32-6490-4CCB-9CF4-ED150F927D91}"/>
              </a:ext>
            </a:extLst>
          </p:cNvPr>
          <p:cNvSpPr>
            <a:spLocks noGrp="1" noChangeArrowheads="1"/>
          </p:cNvSpPr>
          <p:nvPr>
            <p:ph type="body" idx="1"/>
          </p:nvPr>
        </p:nvSpPr>
        <p:spPr>
          <a:xfrm>
            <a:off x="228600" y="228600"/>
            <a:ext cx="8763000" cy="6400800"/>
          </a:xfrm>
        </p:spPr>
        <p:txBody>
          <a:bodyPr/>
          <a:lstStyle/>
          <a:p>
            <a:pPr>
              <a:lnSpc>
                <a:spcPct val="90000"/>
              </a:lnSpc>
            </a:pPr>
            <a:r>
              <a:rPr lang="en-AU" altLang="en-US" sz="2800" b="1" u="sng" dirty="0">
                <a:solidFill>
                  <a:srgbClr val="FF0000"/>
                </a:solidFill>
                <a:latin typeface="Arial" pitchFamily="34" charset="0"/>
                <a:cs typeface="Arial" pitchFamily="34" charset="0"/>
              </a:rPr>
              <a:t>VLDL</a:t>
            </a:r>
            <a:r>
              <a:rPr lang="en-AU" altLang="en-US" sz="2800" b="1" u="sng" dirty="0" smtClean="0">
                <a:solidFill>
                  <a:srgbClr val="FF0000"/>
                </a:solidFill>
                <a:latin typeface="Arial" pitchFamily="34" charset="0"/>
                <a:cs typeface="Arial" pitchFamily="34" charset="0"/>
              </a:rPr>
              <a:t>:</a:t>
            </a:r>
          </a:p>
          <a:p>
            <a:pPr>
              <a:lnSpc>
                <a:spcPct val="90000"/>
              </a:lnSpc>
            </a:pPr>
            <a:endParaRPr lang="en-AU" altLang="en-US" sz="2800" dirty="0">
              <a:solidFill>
                <a:srgbClr val="FF0000"/>
              </a:solidFill>
              <a:latin typeface="Arial" pitchFamily="34" charset="0"/>
              <a:cs typeface="Arial" pitchFamily="34" charset="0"/>
            </a:endParaRPr>
          </a:p>
          <a:p>
            <a:pPr algn="just">
              <a:lnSpc>
                <a:spcPct val="90000"/>
              </a:lnSpc>
            </a:pPr>
            <a:r>
              <a:rPr lang="en-AU" altLang="en-US" sz="2400" dirty="0">
                <a:latin typeface="Arial" pitchFamily="34" charset="0"/>
                <a:cs typeface="Arial" pitchFamily="34" charset="0"/>
              </a:rPr>
              <a:t>Are produced in the liver. </a:t>
            </a:r>
          </a:p>
          <a:p>
            <a:pPr algn="just">
              <a:lnSpc>
                <a:spcPct val="90000"/>
              </a:lnSpc>
            </a:pPr>
            <a:endParaRPr lang="en-AU" altLang="en-US" sz="2400" dirty="0">
              <a:latin typeface="Arial" pitchFamily="34" charset="0"/>
              <a:cs typeface="Arial" pitchFamily="34" charset="0"/>
            </a:endParaRPr>
          </a:p>
          <a:p>
            <a:pPr algn="just">
              <a:lnSpc>
                <a:spcPct val="90000"/>
              </a:lnSpc>
            </a:pPr>
            <a:r>
              <a:rPr lang="en-AU" altLang="en-US" sz="2400" u="sng" dirty="0">
                <a:latin typeface="Arial" pitchFamily="34" charset="0"/>
                <a:cs typeface="Arial" pitchFamily="34" charset="0"/>
              </a:rPr>
              <a:t>Function:</a:t>
            </a:r>
            <a:r>
              <a:rPr lang="en-AU" altLang="en-US" sz="2400" dirty="0">
                <a:latin typeface="Arial" pitchFamily="34" charset="0"/>
                <a:cs typeface="Arial" pitchFamily="34" charset="0"/>
              </a:rPr>
              <a:t> is to carry lipid from the liver to the peripheral tissues. </a:t>
            </a:r>
            <a:endParaRPr lang="en-AU" altLang="en-US" sz="2400" dirty="0" smtClean="0">
              <a:latin typeface="Arial" pitchFamily="34" charset="0"/>
              <a:cs typeface="Arial" pitchFamily="34" charset="0"/>
            </a:endParaRPr>
          </a:p>
          <a:p>
            <a:pPr algn="just">
              <a:lnSpc>
                <a:spcPct val="90000"/>
              </a:lnSpc>
            </a:pPr>
            <a:endParaRPr lang="en-AU" altLang="en-US" sz="2400" dirty="0">
              <a:latin typeface="Arial" pitchFamily="34" charset="0"/>
              <a:cs typeface="Arial" pitchFamily="34" charset="0"/>
            </a:endParaRPr>
          </a:p>
          <a:p>
            <a:pPr algn="just">
              <a:lnSpc>
                <a:spcPct val="90000"/>
              </a:lnSpc>
            </a:pPr>
            <a:r>
              <a:rPr lang="en-AU" altLang="en-US" sz="2400" dirty="0">
                <a:latin typeface="Arial" pitchFamily="34" charset="0"/>
                <a:cs typeface="Arial" pitchFamily="34" charset="0"/>
              </a:rPr>
              <a:t>Fatty acids for VLDL synthesis in the liver may be obtained from the blood or they may be synthesized from glucose</a:t>
            </a:r>
            <a:r>
              <a:rPr lang="en-AU" altLang="en-US" sz="2400" dirty="0" smtClean="0">
                <a:latin typeface="Arial" pitchFamily="34" charset="0"/>
                <a:cs typeface="Arial" pitchFamily="34" charset="0"/>
              </a:rPr>
              <a:t>.</a:t>
            </a:r>
          </a:p>
          <a:p>
            <a:pPr algn="just">
              <a:lnSpc>
                <a:spcPct val="90000"/>
              </a:lnSpc>
            </a:pPr>
            <a:r>
              <a:rPr lang="en-AU" altLang="en-US" sz="2400" dirty="0" smtClean="0">
                <a:latin typeface="Arial" pitchFamily="34" charset="0"/>
                <a:cs typeface="Arial" pitchFamily="34" charset="0"/>
              </a:rPr>
              <a:t> </a:t>
            </a:r>
            <a:endParaRPr lang="en-AU" altLang="en-US" sz="2400" dirty="0">
              <a:latin typeface="Arial" pitchFamily="34" charset="0"/>
              <a:cs typeface="Arial" pitchFamily="34" charset="0"/>
            </a:endParaRPr>
          </a:p>
          <a:p>
            <a:pPr algn="just">
              <a:lnSpc>
                <a:spcPct val="90000"/>
              </a:lnSpc>
            </a:pPr>
            <a:r>
              <a:rPr lang="en-AU" altLang="en-US" sz="2400" dirty="0">
                <a:latin typeface="Arial" pitchFamily="34" charset="0"/>
                <a:cs typeface="Arial" pitchFamily="34" charset="0"/>
              </a:rPr>
              <a:t>In a healthy individual, the major source of the fatty acids of VLDL triacylglycerol is excess dietary glucose. </a:t>
            </a:r>
          </a:p>
          <a:p>
            <a:pPr algn="just">
              <a:lnSpc>
                <a:spcPct val="90000"/>
              </a:lnSpc>
              <a:buFontTx/>
              <a:buNone/>
            </a:pPr>
            <a:endParaRPr lang="en-AU" altLang="en-US" sz="2400" dirty="0">
              <a:latin typeface="Arial" pitchFamily="34" charset="0"/>
              <a:cs typeface="Arial" pitchFamily="34" charset="0"/>
            </a:endParaRPr>
          </a:p>
        </p:txBody>
      </p:sp>
    </p:spTree>
    <p:extLst>
      <p:ext uri="{BB962C8B-B14F-4D97-AF65-F5344CB8AC3E}">
        <p14:creationId xmlns:p14="http://schemas.microsoft.com/office/powerpoint/2010/main" xmlns="" val="42835882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xmlns="" id="{BC8AC568-DCDB-469D-B8DD-71BB7EE42429}"/>
              </a:ext>
            </a:extLst>
          </p:cNvPr>
          <p:cNvSpPr>
            <a:spLocks noGrp="1" noChangeArrowheads="1"/>
          </p:cNvSpPr>
          <p:nvPr>
            <p:ph type="body" idx="1"/>
          </p:nvPr>
        </p:nvSpPr>
        <p:spPr>
          <a:xfrm>
            <a:off x="228600" y="152400"/>
            <a:ext cx="8686800" cy="6477000"/>
          </a:xfrm>
        </p:spPr>
        <p:txBody>
          <a:bodyPr/>
          <a:lstStyle/>
          <a:p>
            <a:r>
              <a:rPr lang="en-AU" altLang="en-US" sz="2800" b="1" u="sng" dirty="0">
                <a:solidFill>
                  <a:srgbClr val="FF0000"/>
                </a:solidFill>
                <a:latin typeface="Arial" pitchFamily="34" charset="0"/>
                <a:cs typeface="Arial" pitchFamily="34" charset="0"/>
              </a:rPr>
              <a:t>Formation of </a:t>
            </a:r>
            <a:r>
              <a:rPr lang="en-AU" altLang="en-US" sz="2800" b="1" u="sng" dirty="0" smtClean="0">
                <a:solidFill>
                  <a:srgbClr val="FF0000"/>
                </a:solidFill>
                <a:latin typeface="Arial" pitchFamily="34" charset="0"/>
                <a:cs typeface="Arial" pitchFamily="34" charset="0"/>
              </a:rPr>
              <a:t>LDL</a:t>
            </a:r>
          </a:p>
          <a:p>
            <a:endParaRPr lang="en-AU" altLang="en-US" sz="2800" dirty="0">
              <a:solidFill>
                <a:srgbClr val="FF0000"/>
              </a:solidFill>
              <a:latin typeface="Arial" pitchFamily="34" charset="0"/>
              <a:cs typeface="Arial" pitchFamily="34" charset="0"/>
            </a:endParaRPr>
          </a:p>
          <a:p>
            <a:pPr algn="just"/>
            <a:r>
              <a:rPr lang="en-AU" altLang="en-US" sz="2400" dirty="0">
                <a:latin typeface="Arial" pitchFamily="34" charset="0"/>
                <a:cs typeface="Arial" pitchFamily="34" charset="0"/>
              </a:rPr>
              <a:t>As VLDL pass through the </a:t>
            </a:r>
            <a:r>
              <a:rPr lang="en-AU" altLang="en-US" sz="2400" dirty="0" smtClean="0">
                <a:latin typeface="Arial" pitchFamily="34" charset="0"/>
                <a:cs typeface="Arial" pitchFamily="34" charset="0"/>
              </a:rPr>
              <a:t>circulation, </a:t>
            </a:r>
            <a:r>
              <a:rPr lang="en-AU" altLang="en-US" sz="2400" dirty="0">
                <a:latin typeface="Arial" pitchFamily="34" charset="0"/>
                <a:cs typeface="Arial" pitchFamily="34" charset="0"/>
              </a:rPr>
              <a:t>the triacylglycerol they contain is degraded by lipoprotein lipase, causing the release of fatty acids and glycerol from a portion of core triacylglycerols.</a:t>
            </a:r>
            <a:r>
              <a:rPr lang="en-AU" altLang="en-US" sz="2400" b="1" dirty="0">
                <a:latin typeface="Arial" pitchFamily="34" charset="0"/>
                <a:cs typeface="Arial" pitchFamily="34" charset="0"/>
              </a:rPr>
              <a:t> </a:t>
            </a:r>
            <a:endParaRPr lang="en-AU" altLang="en-US" sz="2400" b="1" dirty="0" smtClean="0">
              <a:latin typeface="Arial" pitchFamily="34" charset="0"/>
              <a:cs typeface="Arial" pitchFamily="34" charset="0"/>
            </a:endParaRPr>
          </a:p>
          <a:p>
            <a:pPr algn="just"/>
            <a:endParaRPr lang="en-AU" altLang="en-US" sz="2400" b="1" dirty="0">
              <a:latin typeface="Arial" pitchFamily="34" charset="0"/>
              <a:cs typeface="Arial" pitchFamily="34" charset="0"/>
            </a:endParaRPr>
          </a:p>
          <a:p>
            <a:pPr algn="just"/>
            <a:r>
              <a:rPr lang="en-AU" altLang="en-US" sz="2400" dirty="0">
                <a:latin typeface="Arial" pitchFamily="34" charset="0"/>
                <a:cs typeface="Arial" pitchFamily="34" charset="0"/>
              </a:rPr>
              <a:t>When additional core triacylglycerols are removed then </a:t>
            </a:r>
            <a:r>
              <a:rPr lang="en-AU" altLang="en-US" sz="2400" dirty="0" smtClean="0">
                <a:latin typeface="Arial" pitchFamily="34" charset="0"/>
                <a:cs typeface="Arial" pitchFamily="34" charset="0"/>
              </a:rPr>
              <a:t>VLDL </a:t>
            </a:r>
            <a:r>
              <a:rPr lang="en-AU" altLang="en-US" sz="2400" dirty="0">
                <a:latin typeface="Arial" pitchFamily="34" charset="0"/>
                <a:cs typeface="Arial" pitchFamily="34" charset="0"/>
              </a:rPr>
              <a:t>is transformed to </a:t>
            </a:r>
            <a:r>
              <a:rPr lang="en-AU" altLang="ja-JP" sz="2400" dirty="0">
                <a:latin typeface="Arial" pitchFamily="34" charset="0"/>
                <a:ea typeface="MS PGothic" panose="020B0600070205080204" pitchFamily="34" charset="-128"/>
                <a:cs typeface="Arial" pitchFamily="34" charset="0"/>
              </a:rPr>
              <a:t>Intermediate-Density Lipoprotein (IDL) </a:t>
            </a:r>
            <a:r>
              <a:rPr lang="en-AU" altLang="en-US" sz="2400" dirty="0" smtClean="0">
                <a:latin typeface="Arial" pitchFamily="34" charset="0"/>
                <a:cs typeface="Arial" pitchFamily="34" charset="0"/>
              </a:rPr>
              <a:t>.</a:t>
            </a:r>
          </a:p>
          <a:p>
            <a:pPr algn="just"/>
            <a:endParaRPr lang="en-AU" altLang="en-US" sz="2400" dirty="0">
              <a:latin typeface="Arial" pitchFamily="34" charset="0"/>
              <a:cs typeface="Arial" pitchFamily="34" charset="0"/>
            </a:endParaRPr>
          </a:p>
          <a:p>
            <a:pPr algn="just"/>
            <a:r>
              <a:rPr lang="en-AU" altLang="en-US" sz="2400" dirty="0">
                <a:latin typeface="Arial" pitchFamily="34" charset="0"/>
                <a:cs typeface="Arial" pitchFamily="34" charset="0"/>
              </a:rPr>
              <a:t>With the removal of additional triacylglycerols from IDL, </a:t>
            </a:r>
            <a:r>
              <a:rPr lang="en-AU" altLang="en-US" sz="2400" u="sng" dirty="0">
                <a:solidFill>
                  <a:srgbClr val="FF0000"/>
                </a:solidFill>
                <a:latin typeface="Arial" pitchFamily="34" charset="0"/>
                <a:cs typeface="Arial" pitchFamily="34" charset="0"/>
              </a:rPr>
              <a:t>LDL is generated</a:t>
            </a:r>
            <a:r>
              <a:rPr lang="en-AU" altLang="en-US" sz="2400" dirty="0">
                <a:latin typeface="Arial" pitchFamily="34" charset="0"/>
                <a:cs typeface="Arial" pitchFamily="34" charset="0"/>
              </a:rPr>
              <a:t>. </a:t>
            </a:r>
          </a:p>
        </p:txBody>
      </p:sp>
    </p:spTree>
    <p:extLst>
      <p:ext uri="{BB962C8B-B14F-4D97-AF65-F5344CB8AC3E}">
        <p14:creationId xmlns:p14="http://schemas.microsoft.com/office/powerpoint/2010/main" xmlns="" val="5577090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1CD81D81-8416-4CDA-8783-6D90049B7C1F}"/>
              </a:ext>
            </a:extLst>
          </p:cNvPr>
          <p:cNvSpPr>
            <a:spLocks noGrp="1" noChangeArrowheads="1"/>
          </p:cNvSpPr>
          <p:nvPr>
            <p:ph type="body" idx="1"/>
          </p:nvPr>
        </p:nvSpPr>
        <p:spPr>
          <a:xfrm>
            <a:off x="228600" y="228600"/>
            <a:ext cx="8686800" cy="6248400"/>
          </a:xfrm>
        </p:spPr>
        <p:txBody>
          <a:bodyPr>
            <a:normAutofit lnSpcReduction="10000"/>
          </a:bodyPr>
          <a:lstStyle/>
          <a:p>
            <a:pPr algn="just"/>
            <a:r>
              <a:rPr lang="en-US" altLang="en-US" b="1" u="sng" dirty="0">
                <a:solidFill>
                  <a:srgbClr val="FF0000"/>
                </a:solidFill>
                <a:latin typeface="Arial" pitchFamily="34" charset="0"/>
                <a:cs typeface="Arial" pitchFamily="34" charset="0"/>
              </a:rPr>
              <a:t>LDL (the bad cholesterol</a:t>
            </a:r>
            <a:r>
              <a:rPr lang="en-US" altLang="en-US" b="1" u="sng" dirty="0" smtClean="0">
                <a:solidFill>
                  <a:srgbClr val="FF0000"/>
                </a:solidFill>
                <a:latin typeface="Arial" pitchFamily="34" charset="0"/>
                <a:cs typeface="Arial" pitchFamily="34" charset="0"/>
              </a:rPr>
              <a:t>)</a:t>
            </a:r>
          </a:p>
          <a:p>
            <a:pPr algn="just"/>
            <a:endParaRPr lang="en-AU" altLang="en-US" sz="2800" b="1" u="sng" dirty="0">
              <a:solidFill>
                <a:srgbClr val="FF0000"/>
              </a:solidFill>
              <a:latin typeface="Arial" pitchFamily="34" charset="0"/>
              <a:cs typeface="Arial" pitchFamily="34" charset="0"/>
            </a:endParaRPr>
          </a:p>
          <a:p>
            <a:pPr algn="just"/>
            <a:r>
              <a:rPr lang="en-AU" altLang="en-US" sz="2400" dirty="0">
                <a:latin typeface="Arial" pitchFamily="34" charset="0"/>
                <a:cs typeface="Arial" pitchFamily="34" charset="0"/>
              </a:rPr>
              <a:t>The primary function of LDL particles is to provide cholesterol to the peripheral tissues</a:t>
            </a:r>
            <a:r>
              <a:rPr lang="en-AU" altLang="en-US" sz="2400" dirty="0" smtClean="0">
                <a:latin typeface="Arial" pitchFamily="34" charset="0"/>
                <a:cs typeface="Arial" pitchFamily="34" charset="0"/>
              </a:rPr>
              <a:t>.</a:t>
            </a:r>
          </a:p>
          <a:p>
            <a:pPr algn="just"/>
            <a:endParaRPr lang="en-AU" altLang="en-US" sz="2400" dirty="0">
              <a:latin typeface="Arial" pitchFamily="34" charset="0"/>
              <a:cs typeface="Arial" pitchFamily="34" charset="0"/>
            </a:endParaRPr>
          </a:p>
          <a:p>
            <a:pPr algn="just"/>
            <a:r>
              <a:rPr lang="en-AU" altLang="en-US" sz="2400" dirty="0">
                <a:latin typeface="Arial" pitchFamily="34" charset="0"/>
                <a:cs typeface="Arial" pitchFamily="34" charset="0"/>
              </a:rPr>
              <a:t>LDL particles are rich in cholesterol and cholesterol esters. </a:t>
            </a:r>
          </a:p>
          <a:p>
            <a:pPr algn="just"/>
            <a:r>
              <a:rPr lang="en-AU" altLang="en-US" sz="2400" dirty="0">
                <a:latin typeface="Arial" pitchFamily="34" charset="0"/>
                <a:cs typeface="Arial" pitchFamily="34" charset="0"/>
              </a:rPr>
              <a:t>Approximately 60% of the LDL is transported back to the </a:t>
            </a:r>
            <a:r>
              <a:rPr lang="en-AU" altLang="en-US" sz="2400" dirty="0" smtClean="0">
                <a:latin typeface="Arial" pitchFamily="34" charset="0"/>
                <a:cs typeface="Arial" pitchFamily="34" charset="0"/>
              </a:rPr>
              <a:t>liver. </a:t>
            </a:r>
          </a:p>
          <a:p>
            <a:pPr algn="just"/>
            <a:endParaRPr lang="en-AU" altLang="en-US" sz="2400" dirty="0">
              <a:latin typeface="Arial" pitchFamily="34" charset="0"/>
              <a:cs typeface="Arial" pitchFamily="34" charset="0"/>
            </a:endParaRPr>
          </a:p>
          <a:p>
            <a:pPr algn="just"/>
            <a:r>
              <a:rPr lang="en-AU" altLang="en-US" sz="2400" dirty="0">
                <a:latin typeface="Arial" pitchFamily="34" charset="0"/>
                <a:cs typeface="Arial" pitchFamily="34" charset="0"/>
              </a:rPr>
              <a:t>The remaining 40% of LDL particles are carried to extrahepatic tissues (outside liver) such as adrenocortical and gonadal cells for the synthesis of steroid hormones</a:t>
            </a:r>
            <a:r>
              <a:rPr lang="en-AU" altLang="en-US" sz="2400" dirty="0" smtClean="0">
                <a:latin typeface="Arial" pitchFamily="34" charset="0"/>
                <a:cs typeface="Arial" pitchFamily="34" charset="0"/>
              </a:rPr>
              <a:t>.</a:t>
            </a:r>
          </a:p>
          <a:p>
            <a:pPr algn="just"/>
            <a:endParaRPr lang="en-AU" altLang="en-US" sz="2400" dirty="0">
              <a:latin typeface="Arial" pitchFamily="34" charset="0"/>
              <a:cs typeface="Arial" pitchFamily="34" charset="0"/>
            </a:endParaRPr>
          </a:p>
          <a:p>
            <a:pPr algn="just"/>
            <a:r>
              <a:rPr lang="en-AU" altLang="en-US" sz="2400" dirty="0">
                <a:latin typeface="Arial" pitchFamily="34" charset="0"/>
                <a:cs typeface="Arial" pitchFamily="34" charset="0"/>
              </a:rPr>
              <a:t>The elevated levels of </a:t>
            </a:r>
            <a:r>
              <a:rPr lang="en-AU" altLang="en-US" sz="2400" b="1" dirty="0">
                <a:latin typeface="Arial" pitchFamily="34" charset="0"/>
                <a:cs typeface="Arial" pitchFamily="34" charset="0"/>
              </a:rPr>
              <a:t>LDL</a:t>
            </a:r>
            <a:r>
              <a:rPr lang="en-AU" altLang="en-US" sz="2400" dirty="0">
                <a:latin typeface="Arial" pitchFamily="34" charset="0"/>
                <a:cs typeface="Arial" pitchFamily="34" charset="0"/>
              </a:rPr>
              <a:t>, leads to the formation of </a:t>
            </a:r>
            <a:r>
              <a:rPr lang="en-AU" altLang="en-US" sz="2400" b="1" dirty="0">
                <a:latin typeface="Arial" pitchFamily="34" charset="0"/>
                <a:cs typeface="Arial" pitchFamily="34" charset="0"/>
              </a:rPr>
              <a:t>atherosclerotic plaques </a:t>
            </a:r>
          </a:p>
        </p:txBody>
      </p:sp>
    </p:spTree>
    <p:extLst>
      <p:ext uri="{BB962C8B-B14F-4D97-AF65-F5344CB8AC3E}">
        <p14:creationId xmlns:p14="http://schemas.microsoft.com/office/powerpoint/2010/main" xmlns="" val="30927638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89B3F89E-778E-4916-BEDA-E618DBC8F2B1}"/>
              </a:ext>
            </a:extLst>
          </p:cNvPr>
          <p:cNvSpPr>
            <a:spLocks noGrp="1" noChangeArrowheads="1"/>
          </p:cNvSpPr>
          <p:nvPr>
            <p:ph type="body" idx="1"/>
          </p:nvPr>
        </p:nvSpPr>
        <p:spPr>
          <a:xfrm>
            <a:off x="228600" y="152400"/>
            <a:ext cx="8663880" cy="6477000"/>
          </a:xfrm>
        </p:spPr>
        <p:txBody>
          <a:bodyPr/>
          <a:lstStyle/>
          <a:p>
            <a:pPr algn="just">
              <a:buFontTx/>
              <a:buNone/>
            </a:pPr>
            <a:endParaRPr lang="en-AU" altLang="en-US" sz="2800" b="1" u="sng" dirty="0" smtClean="0">
              <a:solidFill>
                <a:srgbClr val="FF0000"/>
              </a:solidFill>
              <a:latin typeface="Arial" pitchFamily="34" charset="0"/>
              <a:cs typeface="Arial" pitchFamily="34" charset="0"/>
            </a:endParaRPr>
          </a:p>
          <a:p>
            <a:pPr algn="just">
              <a:buFontTx/>
              <a:buNone/>
            </a:pPr>
            <a:r>
              <a:rPr lang="en-AU" altLang="en-US" b="1" u="sng" dirty="0" smtClean="0">
                <a:solidFill>
                  <a:srgbClr val="FF0000"/>
                </a:solidFill>
                <a:latin typeface="Arial" pitchFamily="34" charset="0"/>
                <a:cs typeface="Arial" pitchFamily="34" charset="0"/>
              </a:rPr>
              <a:t>(HDL</a:t>
            </a:r>
            <a:r>
              <a:rPr lang="en-AU" altLang="en-US" b="1" u="sng" dirty="0">
                <a:solidFill>
                  <a:srgbClr val="FF0000"/>
                </a:solidFill>
                <a:latin typeface="Arial" pitchFamily="34" charset="0"/>
                <a:cs typeface="Arial" pitchFamily="34" charset="0"/>
              </a:rPr>
              <a:t>) (the good cholesterol)</a:t>
            </a:r>
          </a:p>
          <a:p>
            <a:pPr algn="just">
              <a:buFontTx/>
              <a:buNone/>
            </a:pPr>
            <a:endParaRPr lang="en-AU" altLang="en-US" sz="2000" b="1" u="sng" dirty="0">
              <a:latin typeface="Arial" pitchFamily="34" charset="0"/>
              <a:cs typeface="Arial" pitchFamily="34" charset="0"/>
            </a:endParaRPr>
          </a:p>
          <a:p>
            <a:pPr algn="just"/>
            <a:r>
              <a:rPr lang="en-AU" altLang="en-US" sz="2800" b="1" u="sng" dirty="0">
                <a:latin typeface="Arial" pitchFamily="34" charset="0"/>
                <a:cs typeface="Arial" pitchFamily="34" charset="0"/>
              </a:rPr>
              <a:t>1. Synthesis of HDL</a:t>
            </a:r>
            <a:endParaRPr lang="en-AU" altLang="en-US" sz="2800" u="sng" dirty="0">
              <a:latin typeface="Arial" pitchFamily="34" charset="0"/>
              <a:cs typeface="Arial" pitchFamily="34" charset="0"/>
            </a:endParaRPr>
          </a:p>
          <a:p>
            <a:pPr algn="just"/>
            <a:r>
              <a:rPr lang="en-AU" altLang="en-US" sz="2800" dirty="0">
                <a:latin typeface="Arial" pitchFamily="34" charset="0"/>
                <a:cs typeface="Arial" pitchFamily="34" charset="0"/>
              </a:rPr>
              <a:t>HDL particles can be created by a number of mechanisms</a:t>
            </a:r>
            <a:r>
              <a:rPr lang="en-AU" altLang="en-US" sz="2800" dirty="0" smtClean="0">
                <a:latin typeface="Arial" pitchFamily="34" charset="0"/>
                <a:cs typeface="Arial" pitchFamily="34" charset="0"/>
              </a:rPr>
              <a:t>.</a:t>
            </a:r>
            <a:endParaRPr lang="en-AU" altLang="en-US" sz="2800" b="1" dirty="0" smtClean="0">
              <a:latin typeface="Arial" pitchFamily="34" charset="0"/>
              <a:cs typeface="Arial" pitchFamily="34" charset="0"/>
            </a:endParaRPr>
          </a:p>
          <a:p>
            <a:pPr algn="just"/>
            <a:endParaRPr lang="en-AU" altLang="en-US" sz="2800" b="1" dirty="0" smtClean="0">
              <a:latin typeface="Arial" pitchFamily="34" charset="0"/>
              <a:cs typeface="Arial" pitchFamily="34" charset="0"/>
            </a:endParaRPr>
          </a:p>
          <a:p>
            <a:pPr algn="just"/>
            <a:r>
              <a:rPr lang="en-AU" altLang="en-US" sz="2800" dirty="0" smtClean="0">
                <a:latin typeface="Arial" pitchFamily="34" charset="0"/>
                <a:cs typeface="Arial" pitchFamily="34" charset="0"/>
              </a:rPr>
              <a:t>One </a:t>
            </a:r>
            <a:r>
              <a:rPr lang="en-AU" altLang="en-US" sz="2800" dirty="0">
                <a:latin typeface="Arial" pitchFamily="34" charset="0"/>
                <a:cs typeface="Arial" pitchFamily="34" charset="0"/>
              </a:rPr>
              <a:t>mechanism is the synthesis of nascent HDL by the liver and intestine as a relatively small molecule whose shell, like that of other lipoproteins, contains phospholipids, free cholesterol, and a variety of apoproteins. </a:t>
            </a:r>
            <a:endParaRPr lang="en-AU" altLang="en-US" sz="2800" b="1" dirty="0">
              <a:latin typeface="Arial" pitchFamily="34" charset="0"/>
              <a:cs typeface="Arial" pitchFamily="34" charset="0"/>
            </a:endParaRPr>
          </a:p>
        </p:txBody>
      </p:sp>
    </p:spTree>
    <p:extLst>
      <p:ext uri="{BB962C8B-B14F-4D97-AF65-F5344CB8AC3E}">
        <p14:creationId xmlns:p14="http://schemas.microsoft.com/office/powerpoint/2010/main" xmlns="" val="799573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xmlns="" id="{6CEE8F84-8130-402D-8FBA-7C49E11A3BBD}"/>
              </a:ext>
            </a:extLst>
          </p:cNvPr>
          <p:cNvSpPr>
            <a:spLocks noGrp="1" noChangeArrowheads="1"/>
          </p:cNvSpPr>
          <p:nvPr>
            <p:ph type="body" idx="1"/>
          </p:nvPr>
        </p:nvSpPr>
        <p:spPr>
          <a:xfrm>
            <a:off x="228600" y="228600"/>
            <a:ext cx="8763000" cy="6400800"/>
          </a:xfrm>
        </p:spPr>
        <p:txBody>
          <a:bodyPr/>
          <a:lstStyle/>
          <a:p>
            <a:pPr algn="just">
              <a:lnSpc>
                <a:spcPct val="80000"/>
              </a:lnSpc>
              <a:buFontTx/>
              <a:buNone/>
            </a:pPr>
            <a:r>
              <a:rPr lang="en-AU" altLang="en-US" sz="2800" b="1" u="sng" dirty="0">
                <a:latin typeface="Arial" pitchFamily="34" charset="0"/>
                <a:cs typeface="Arial" pitchFamily="34" charset="0"/>
              </a:rPr>
              <a:t>2. Maturation of nascent HDL</a:t>
            </a:r>
            <a:endParaRPr lang="en-AU" altLang="en-US" sz="2800" u="sng" dirty="0">
              <a:latin typeface="Arial" pitchFamily="34" charset="0"/>
              <a:cs typeface="Arial" pitchFamily="34" charset="0"/>
            </a:endParaRPr>
          </a:p>
          <a:p>
            <a:pPr algn="just">
              <a:lnSpc>
                <a:spcPct val="80000"/>
              </a:lnSpc>
            </a:pPr>
            <a:r>
              <a:rPr lang="en-AU" altLang="en-US" sz="2400" dirty="0">
                <a:latin typeface="Arial" pitchFamily="34" charset="0"/>
                <a:cs typeface="Arial" pitchFamily="34" charset="0"/>
              </a:rPr>
              <a:t>In the process of maturation, the nascent HDL particles accumulate phospholipids and cholesterol from cells lining the blood vessels. As the central hollow core of nascent HDL progressively fills with cholesterol esters, HDL takes on a more globular shape to eventually form the mature HDL particle. </a:t>
            </a:r>
            <a:endParaRPr lang="en-AU" altLang="en-US" sz="2400" dirty="0" smtClean="0">
              <a:latin typeface="Arial" pitchFamily="34" charset="0"/>
              <a:cs typeface="Arial" pitchFamily="34" charset="0"/>
            </a:endParaRPr>
          </a:p>
          <a:p>
            <a:pPr algn="just">
              <a:lnSpc>
                <a:spcPct val="80000"/>
              </a:lnSpc>
            </a:pPr>
            <a:endParaRPr lang="en-AU" altLang="en-US" sz="2400" dirty="0">
              <a:latin typeface="Arial" pitchFamily="34" charset="0"/>
              <a:cs typeface="Arial" pitchFamily="34" charset="0"/>
            </a:endParaRPr>
          </a:p>
          <a:p>
            <a:pPr algn="just">
              <a:lnSpc>
                <a:spcPct val="80000"/>
              </a:lnSpc>
            </a:pPr>
            <a:r>
              <a:rPr lang="en-AU" altLang="en-US" sz="2400" dirty="0" smtClean="0">
                <a:latin typeface="Arial" pitchFamily="34" charset="0"/>
                <a:cs typeface="Arial" pitchFamily="34" charset="0"/>
              </a:rPr>
              <a:t>HDL </a:t>
            </a:r>
            <a:r>
              <a:rPr lang="en-AU" altLang="en-US" sz="2400" dirty="0">
                <a:latin typeface="Arial" pitchFamily="34" charset="0"/>
                <a:cs typeface="Arial" pitchFamily="34" charset="0"/>
              </a:rPr>
              <a:t>accepts free cholesterol from peripheral tissues, such as cells in the walls of blood vessels. </a:t>
            </a:r>
          </a:p>
          <a:p>
            <a:pPr algn="just">
              <a:lnSpc>
                <a:spcPct val="80000"/>
              </a:lnSpc>
            </a:pPr>
            <a:r>
              <a:rPr lang="en-AU" altLang="en-US" sz="2400" dirty="0">
                <a:latin typeface="Arial" pitchFamily="34" charset="0"/>
                <a:cs typeface="Arial" pitchFamily="34" charset="0"/>
              </a:rPr>
              <a:t>This cholesterol is converted to cholesterol ester, part of which is transferred to VLDL, and returned to the liver by IDL and LDL. </a:t>
            </a:r>
            <a:endParaRPr lang="en-AU" altLang="en-US" sz="2400" dirty="0" smtClean="0">
              <a:latin typeface="Arial" pitchFamily="34" charset="0"/>
              <a:cs typeface="Arial" pitchFamily="34" charset="0"/>
            </a:endParaRPr>
          </a:p>
          <a:p>
            <a:pPr algn="just">
              <a:lnSpc>
                <a:spcPct val="80000"/>
              </a:lnSpc>
            </a:pPr>
            <a:endParaRPr lang="en-AU" altLang="en-US" sz="2400" dirty="0">
              <a:latin typeface="Arial" pitchFamily="34" charset="0"/>
              <a:cs typeface="Arial" pitchFamily="34" charset="0"/>
            </a:endParaRPr>
          </a:p>
          <a:p>
            <a:pPr algn="just">
              <a:lnSpc>
                <a:spcPct val="80000"/>
              </a:lnSpc>
            </a:pPr>
            <a:r>
              <a:rPr lang="en-AU" altLang="en-US" sz="2400" dirty="0">
                <a:latin typeface="Arial" pitchFamily="34" charset="0"/>
                <a:cs typeface="Arial" pitchFamily="34" charset="0"/>
              </a:rPr>
              <a:t>The remainder of the cholesterol is transferred directly as part of the HDL molecule to the liver. </a:t>
            </a:r>
          </a:p>
          <a:p>
            <a:pPr algn="just">
              <a:lnSpc>
                <a:spcPct val="80000"/>
              </a:lnSpc>
            </a:pPr>
            <a:r>
              <a:rPr lang="en-AU" altLang="en-US" sz="2400" dirty="0">
                <a:latin typeface="Arial" pitchFamily="34" charset="0"/>
                <a:cs typeface="Arial" pitchFamily="34" charset="0"/>
              </a:rPr>
              <a:t>The liver reutilizes the cholesterol in the synthesis of VLDL, converts it to bile salts, or excretes it directly into the bile. </a:t>
            </a:r>
            <a:r>
              <a:rPr lang="en-AU" altLang="en-US" sz="2400" dirty="0">
                <a:solidFill>
                  <a:srgbClr val="FF0000"/>
                </a:solidFill>
                <a:latin typeface="Arial" pitchFamily="34" charset="0"/>
                <a:cs typeface="Arial" pitchFamily="34" charset="0"/>
              </a:rPr>
              <a:t>HDL therefore tends to lower blood cholesterol levels.</a:t>
            </a:r>
          </a:p>
        </p:txBody>
      </p:sp>
    </p:spTree>
    <p:extLst>
      <p:ext uri="{BB962C8B-B14F-4D97-AF65-F5344CB8AC3E}">
        <p14:creationId xmlns:p14="http://schemas.microsoft.com/office/powerpoint/2010/main" xmlns="" val="13407842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xmlns="" id="{249B4D9B-8AE9-447C-B7D6-530565FEA893}"/>
              </a:ext>
            </a:extLst>
          </p:cNvPr>
          <p:cNvSpPr>
            <a:spLocks noGrp="1" noChangeArrowheads="1"/>
          </p:cNvSpPr>
          <p:nvPr>
            <p:ph type="body" idx="1"/>
          </p:nvPr>
        </p:nvSpPr>
        <p:spPr>
          <a:xfrm>
            <a:off x="152400" y="152400"/>
            <a:ext cx="8763000" cy="6477000"/>
          </a:xfrm>
        </p:spPr>
        <p:txBody>
          <a:bodyPr/>
          <a:lstStyle/>
          <a:p>
            <a:r>
              <a:rPr lang="en-AU" altLang="en-US" sz="2800" b="1" u="sng" dirty="0">
                <a:latin typeface="Arial" pitchFamily="34" charset="0"/>
                <a:cs typeface="Arial" pitchFamily="34" charset="0"/>
              </a:rPr>
              <a:t>3. Reverse cholesterol </a:t>
            </a:r>
            <a:r>
              <a:rPr lang="en-AU" altLang="en-US" sz="2800" b="1" u="sng" dirty="0" smtClean="0">
                <a:latin typeface="Arial" pitchFamily="34" charset="0"/>
                <a:cs typeface="Arial" pitchFamily="34" charset="0"/>
              </a:rPr>
              <a:t>transport</a:t>
            </a:r>
          </a:p>
          <a:p>
            <a:endParaRPr lang="en-AU" altLang="en-US" sz="2800" b="1" u="sng" dirty="0">
              <a:latin typeface="Arial" pitchFamily="34" charset="0"/>
              <a:cs typeface="Arial" pitchFamily="34" charset="0"/>
            </a:endParaRPr>
          </a:p>
          <a:p>
            <a:pPr algn="just"/>
            <a:r>
              <a:rPr lang="en-AU" altLang="en-US" sz="2400" dirty="0">
                <a:latin typeface="Arial" pitchFamily="34" charset="0"/>
                <a:cs typeface="Arial" pitchFamily="34" charset="0"/>
              </a:rPr>
              <a:t>A major benefit of HDL particles derives from their ability to remove cholesterol from cholesterol loaded cells and to return the cholesterol to the liver, </a:t>
            </a:r>
            <a:r>
              <a:rPr lang="en-AU" altLang="en-US" sz="2400" u="sng" dirty="0">
                <a:solidFill>
                  <a:srgbClr val="FF0000"/>
                </a:solidFill>
                <a:latin typeface="Arial" pitchFamily="34" charset="0"/>
                <a:cs typeface="Arial" pitchFamily="34" charset="0"/>
              </a:rPr>
              <a:t>a process known as reverse cholesterol transport.</a:t>
            </a:r>
            <a:r>
              <a:rPr lang="en-AU" altLang="en-US" sz="2400" dirty="0">
                <a:latin typeface="Arial" pitchFamily="34" charset="0"/>
                <a:cs typeface="Arial" pitchFamily="34" charset="0"/>
              </a:rPr>
              <a:t> This is particularly beneficial in vascular tissue; by reducing cellular cholesterol </a:t>
            </a:r>
            <a:r>
              <a:rPr lang="en-AU" altLang="en-US" sz="2400" dirty="0" smtClean="0">
                <a:latin typeface="Arial" pitchFamily="34" charset="0"/>
                <a:cs typeface="Arial" pitchFamily="34" charset="0"/>
              </a:rPr>
              <a:t>levels</a:t>
            </a:r>
          </a:p>
          <a:p>
            <a:pPr algn="just"/>
            <a:endParaRPr lang="en-AU" altLang="en-US" sz="2400" dirty="0">
              <a:latin typeface="Arial" pitchFamily="34" charset="0"/>
              <a:cs typeface="Arial" pitchFamily="34" charset="0"/>
            </a:endParaRPr>
          </a:p>
          <a:p>
            <a:pPr algn="just"/>
            <a:r>
              <a:rPr lang="en-AU" altLang="en-US" sz="2400" dirty="0">
                <a:solidFill>
                  <a:srgbClr val="FF0000"/>
                </a:solidFill>
                <a:latin typeface="Arial" pitchFamily="34" charset="0"/>
                <a:cs typeface="Arial" pitchFamily="34" charset="0"/>
              </a:rPr>
              <a:t>The </a:t>
            </a:r>
            <a:r>
              <a:rPr lang="en-AU" altLang="en-US" sz="2400" u="sng" dirty="0">
                <a:solidFill>
                  <a:srgbClr val="FF0000"/>
                </a:solidFill>
                <a:latin typeface="Arial" pitchFamily="34" charset="0"/>
                <a:cs typeface="Arial" pitchFamily="34" charset="0"/>
              </a:rPr>
              <a:t>esterification of cholesterol </a:t>
            </a:r>
            <a:r>
              <a:rPr lang="en-AU" altLang="en-US" sz="2400" dirty="0">
                <a:latin typeface="Arial" pitchFamily="34" charset="0"/>
                <a:cs typeface="Arial" pitchFamily="34" charset="0"/>
              </a:rPr>
              <a:t>in the HDL particle prevent cholesterol from leaving the HDL </a:t>
            </a:r>
            <a:r>
              <a:rPr lang="en-AU" altLang="en-US" sz="2400" dirty="0" smtClean="0">
                <a:latin typeface="Arial" pitchFamily="34" charset="0"/>
                <a:cs typeface="Arial" pitchFamily="34" charset="0"/>
              </a:rPr>
              <a:t> </a:t>
            </a:r>
            <a:endParaRPr lang="en-AU" altLang="en-US" sz="2400" dirty="0" smtClean="0">
              <a:latin typeface="Arial" pitchFamily="34" charset="0"/>
              <a:cs typeface="Arial" pitchFamily="34" charset="0"/>
            </a:endParaRPr>
          </a:p>
          <a:p>
            <a:pPr algn="just"/>
            <a:endParaRPr lang="en-AU" altLang="en-US" sz="2400" dirty="0">
              <a:latin typeface="Arial" pitchFamily="34" charset="0"/>
              <a:cs typeface="Arial" pitchFamily="34" charset="0"/>
            </a:endParaRPr>
          </a:p>
          <a:p>
            <a:pPr algn="just"/>
            <a:r>
              <a:rPr lang="en-AU" altLang="en-US" sz="2400" dirty="0">
                <a:latin typeface="Arial" pitchFamily="34" charset="0"/>
                <a:cs typeface="Arial" pitchFamily="34" charset="0"/>
              </a:rPr>
              <a:t>High levels of HDL in the blood, therefore, are believed to be </a:t>
            </a:r>
            <a:r>
              <a:rPr lang="en-AU" altLang="en-US" sz="2400" dirty="0" err="1">
                <a:latin typeface="Arial" pitchFamily="34" charset="0"/>
                <a:cs typeface="Arial" pitchFamily="34" charset="0"/>
              </a:rPr>
              <a:t>vasculoprotective</a:t>
            </a:r>
            <a:r>
              <a:rPr lang="en-AU" altLang="en-US" sz="2400" dirty="0">
                <a:latin typeface="Arial" pitchFamily="34" charset="0"/>
                <a:cs typeface="Arial" pitchFamily="34" charset="0"/>
              </a:rPr>
              <a:t>, because these high levels increase the rate of reverse cholesterol transport “away” from the blood vessels and “toward” the liver.</a:t>
            </a:r>
          </a:p>
        </p:txBody>
      </p:sp>
    </p:spTree>
    <p:extLst>
      <p:ext uri="{BB962C8B-B14F-4D97-AF65-F5344CB8AC3E}">
        <p14:creationId xmlns:p14="http://schemas.microsoft.com/office/powerpoint/2010/main" xmlns="" val="10196400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xmlns="" id="{D39A7576-E96F-4997-A968-813060C1EE7E}"/>
              </a:ext>
            </a:extLst>
          </p:cNvPr>
          <p:cNvSpPr>
            <a:spLocks noGrp="1" noChangeArrowheads="1"/>
          </p:cNvSpPr>
          <p:nvPr>
            <p:ph type="body" idx="1"/>
          </p:nvPr>
        </p:nvSpPr>
        <p:spPr>
          <a:xfrm>
            <a:off x="304800" y="304800"/>
            <a:ext cx="8610600" cy="6248400"/>
          </a:xfrm>
        </p:spPr>
        <p:txBody>
          <a:bodyPr>
            <a:normAutofit lnSpcReduction="10000"/>
          </a:bodyPr>
          <a:lstStyle/>
          <a:p>
            <a:pPr>
              <a:buFontTx/>
              <a:buNone/>
            </a:pPr>
            <a:r>
              <a:rPr lang="en-US" altLang="en-US" sz="2800" b="1" u="sng" dirty="0">
                <a:solidFill>
                  <a:srgbClr val="FF0000"/>
                </a:solidFill>
              </a:rPr>
              <a:t>The desired values in most adults are </a:t>
            </a:r>
            <a:r>
              <a:rPr lang="en-AU" altLang="en-US" sz="1600" b="1" u="sng" dirty="0">
                <a:solidFill>
                  <a:srgbClr val="FF0000"/>
                </a:solidFill>
              </a:rPr>
              <a:t>(from NIH U.S.A)</a:t>
            </a:r>
            <a:r>
              <a:rPr lang="en-US" altLang="en-US" sz="2800" b="1" u="sng" dirty="0">
                <a:solidFill>
                  <a:srgbClr val="FF0000"/>
                </a:solidFill>
              </a:rPr>
              <a:t>:</a:t>
            </a:r>
            <a:endParaRPr lang="en-AU" altLang="en-US" sz="2800" b="1" u="sng" dirty="0">
              <a:solidFill>
                <a:srgbClr val="FF0000"/>
              </a:solidFill>
            </a:endParaRPr>
          </a:p>
          <a:p>
            <a:pPr algn="just"/>
            <a:r>
              <a:rPr lang="en-US" altLang="en-US" sz="2800" b="1" u="sng" dirty="0"/>
              <a:t>LDL</a:t>
            </a:r>
            <a:r>
              <a:rPr lang="en-US" altLang="en-US" sz="2800" dirty="0"/>
              <a:t> cholesterol: </a:t>
            </a:r>
            <a:r>
              <a:rPr lang="en-AU" altLang="en-US" sz="2800" dirty="0">
                <a:latin typeface="Times New Roman" panose="02020603050405020304" pitchFamily="18" charset="0"/>
                <a:ea typeface="MS Mincho" pitchFamily="49" charset="-128"/>
                <a:cs typeface="Times New Roman" panose="02020603050405020304" pitchFamily="18" charset="0"/>
              </a:rPr>
              <a:t>Optimal Less than 100 mg/dL and borderline high 130-159 </a:t>
            </a:r>
            <a:r>
              <a:rPr lang="en-AU" altLang="en-US" sz="2800" dirty="0" smtClean="0">
                <a:latin typeface="Times New Roman" panose="02020603050405020304" pitchFamily="18" charset="0"/>
                <a:ea typeface="MS Mincho" pitchFamily="49" charset="-128"/>
                <a:cs typeface="Times New Roman" panose="02020603050405020304" pitchFamily="18" charset="0"/>
              </a:rPr>
              <a:t>mg/</a:t>
            </a:r>
            <a:r>
              <a:rPr lang="en-AU" altLang="en-US" sz="2800" dirty="0" err="1" smtClean="0">
                <a:latin typeface="Times New Roman" panose="02020603050405020304" pitchFamily="18" charset="0"/>
                <a:ea typeface="MS Mincho" pitchFamily="49" charset="-128"/>
                <a:cs typeface="Times New Roman" panose="02020603050405020304" pitchFamily="18" charset="0"/>
              </a:rPr>
              <a:t>dL</a:t>
            </a:r>
            <a:endParaRPr lang="en-AU" altLang="en-US" sz="2800" dirty="0" smtClean="0">
              <a:latin typeface="Times New Roman" panose="02020603050405020304" pitchFamily="18" charset="0"/>
              <a:ea typeface="MS Mincho" pitchFamily="49" charset="-128"/>
              <a:cs typeface="Times New Roman" panose="02020603050405020304" pitchFamily="18" charset="0"/>
            </a:endParaRPr>
          </a:p>
          <a:p>
            <a:pPr algn="just"/>
            <a:endParaRPr lang="en-AU" altLang="en-US" sz="2800" dirty="0">
              <a:latin typeface="Times New Roman" panose="02020603050405020304" pitchFamily="18" charset="0"/>
              <a:ea typeface="MS Mincho" pitchFamily="49" charset="-128"/>
              <a:cs typeface="Times New Roman" panose="02020603050405020304" pitchFamily="18" charset="0"/>
            </a:endParaRPr>
          </a:p>
          <a:p>
            <a:pPr algn="just"/>
            <a:r>
              <a:rPr lang="en-US" altLang="en-US" sz="2800" b="1" u="sng" dirty="0"/>
              <a:t>HDL</a:t>
            </a:r>
            <a:r>
              <a:rPr lang="en-US" altLang="en-US" sz="2800" dirty="0"/>
              <a:t> cholesterol: greater than </a:t>
            </a:r>
            <a:r>
              <a:rPr lang="en-US" altLang="en-US" sz="2800" dirty="0" smtClean="0"/>
              <a:t>40-60 </a:t>
            </a:r>
            <a:r>
              <a:rPr lang="en-US" altLang="en-US" sz="2800" dirty="0"/>
              <a:t>mg/dL </a:t>
            </a:r>
            <a:r>
              <a:rPr lang="en-US" altLang="en-US" sz="2400" dirty="0"/>
              <a:t>(higher numbers are desired</a:t>
            </a:r>
            <a:r>
              <a:rPr lang="en-US" altLang="en-US" sz="2400" dirty="0" smtClean="0"/>
              <a:t>)</a:t>
            </a:r>
          </a:p>
          <a:p>
            <a:pPr algn="just"/>
            <a:endParaRPr lang="en-AU" altLang="en-US" sz="2800" dirty="0"/>
          </a:p>
          <a:p>
            <a:pPr algn="just"/>
            <a:r>
              <a:rPr lang="en-US" altLang="en-US" sz="2800" b="1" u="sng" dirty="0"/>
              <a:t>Total cholesterol</a:t>
            </a:r>
            <a:r>
              <a:rPr lang="en-US" altLang="en-US" sz="2800" dirty="0"/>
              <a:t>: </a:t>
            </a:r>
            <a:r>
              <a:rPr lang="en-AU" altLang="en-US" sz="2800" dirty="0">
                <a:latin typeface="Times New Roman" panose="02020603050405020304" pitchFamily="18" charset="0"/>
                <a:ea typeface="MS Mincho" pitchFamily="49" charset="-128"/>
              </a:rPr>
              <a:t>Desirable Less than 200 mg/dL</a:t>
            </a:r>
          </a:p>
          <a:p>
            <a:pPr algn="just">
              <a:buNone/>
            </a:pPr>
            <a:r>
              <a:rPr lang="en-AU" altLang="en-US" sz="2800" dirty="0" smtClean="0">
                <a:latin typeface="Times New Roman" panose="02020603050405020304" pitchFamily="18" charset="0"/>
                <a:ea typeface="MS Mincho" pitchFamily="49" charset="-128"/>
              </a:rPr>
              <a:t>     And </a:t>
            </a:r>
            <a:r>
              <a:rPr lang="en-AU" altLang="en-US" sz="2800" dirty="0">
                <a:latin typeface="Times New Roman" panose="02020603050405020304" pitchFamily="18" charset="0"/>
                <a:ea typeface="MS Mincho" pitchFamily="49" charset="-128"/>
              </a:rPr>
              <a:t>borderline high is 200-239 </a:t>
            </a:r>
            <a:r>
              <a:rPr lang="en-AU" altLang="en-US" sz="2800" dirty="0" smtClean="0">
                <a:latin typeface="Times New Roman" panose="02020603050405020304" pitchFamily="18" charset="0"/>
                <a:ea typeface="MS Mincho" pitchFamily="49" charset="-128"/>
              </a:rPr>
              <a:t>mg/</a:t>
            </a:r>
            <a:r>
              <a:rPr lang="en-AU" altLang="en-US" sz="2800" dirty="0" err="1" smtClean="0">
                <a:latin typeface="Times New Roman" panose="02020603050405020304" pitchFamily="18" charset="0"/>
                <a:ea typeface="MS Mincho" pitchFamily="49" charset="-128"/>
              </a:rPr>
              <a:t>dL</a:t>
            </a:r>
            <a:endParaRPr lang="en-AU" altLang="en-US" sz="2800" dirty="0" smtClean="0">
              <a:latin typeface="Times New Roman" panose="02020603050405020304" pitchFamily="18" charset="0"/>
              <a:ea typeface="MS Mincho" pitchFamily="49" charset="-128"/>
            </a:endParaRPr>
          </a:p>
          <a:p>
            <a:pPr algn="just"/>
            <a:endParaRPr lang="en-AU" altLang="en-US" sz="2800" dirty="0">
              <a:latin typeface="Times New Roman" panose="02020603050405020304" pitchFamily="18" charset="0"/>
              <a:ea typeface="MS Mincho" pitchFamily="49" charset="-128"/>
            </a:endParaRPr>
          </a:p>
          <a:p>
            <a:pPr algn="just"/>
            <a:r>
              <a:rPr lang="en-US" altLang="en-US" sz="2800" b="1" u="sng" dirty="0"/>
              <a:t>Triglycerides</a:t>
            </a:r>
            <a:r>
              <a:rPr lang="en-US" altLang="en-US" sz="2800" dirty="0" smtClean="0"/>
              <a:t>:  10-150  </a:t>
            </a:r>
            <a:r>
              <a:rPr lang="en-US" altLang="en-US" sz="2400" dirty="0"/>
              <a:t>(lower numbers are desired</a:t>
            </a:r>
            <a:r>
              <a:rPr lang="en-US" altLang="en-US" sz="2400" dirty="0" smtClean="0"/>
              <a:t>)</a:t>
            </a:r>
          </a:p>
          <a:p>
            <a:pPr algn="just"/>
            <a:endParaRPr lang="en-AU" altLang="en-US" sz="2400" dirty="0"/>
          </a:p>
          <a:p>
            <a:pPr algn="just"/>
            <a:r>
              <a:rPr lang="en-US" altLang="en-US" sz="2800" b="1" u="sng" dirty="0"/>
              <a:t>VLDL</a:t>
            </a:r>
            <a:r>
              <a:rPr lang="en-US" altLang="en-US" sz="2800" dirty="0"/>
              <a:t>: </a:t>
            </a:r>
            <a:r>
              <a:rPr lang="en-US" altLang="en-US" sz="2800" dirty="0" smtClean="0"/>
              <a:t> 2-38</a:t>
            </a:r>
            <a:endParaRPr lang="en-AU" altLang="en-US" sz="2800" dirty="0"/>
          </a:p>
          <a:p>
            <a:endParaRPr lang="en-AU" altLang="en-US" sz="2800" dirty="0"/>
          </a:p>
        </p:txBody>
      </p:sp>
    </p:spTree>
    <p:extLst>
      <p:ext uri="{BB962C8B-B14F-4D97-AF65-F5344CB8AC3E}">
        <p14:creationId xmlns:p14="http://schemas.microsoft.com/office/powerpoint/2010/main" xmlns="" val="24674546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xmlns="" id="{E2D2D189-097E-47BA-8C43-E47FCF3595CA}"/>
              </a:ext>
            </a:extLst>
          </p:cNvPr>
          <p:cNvSpPr>
            <a:spLocks noGrp="1" noChangeArrowheads="1"/>
          </p:cNvSpPr>
          <p:nvPr>
            <p:ph type="body" idx="1"/>
          </p:nvPr>
        </p:nvSpPr>
        <p:spPr>
          <a:xfrm>
            <a:off x="152400" y="228600"/>
            <a:ext cx="8763000" cy="6477000"/>
          </a:xfrm>
        </p:spPr>
        <p:txBody>
          <a:bodyPr>
            <a:normAutofit lnSpcReduction="10000"/>
          </a:bodyPr>
          <a:lstStyle/>
          <a:p>
            <a:pPr marL="533400" indent="-533400">
              <a:lnSpc>
                <a:spcPct val="80000"/>
              </a:lnSpc>
              <a:buFontTx/>
              <a:buNone/>
            </a:pPr>
            <a:r>
              <a:rPr lang="en-AU" altLang="en-US" sz="2800" b="1" u="sng" dirty="0">
                <a:solidFill>
                  <a:srgbClr val="FF0000"/>
                </a:solidFill>
                <a:latin typeface="Arial" pitchFamily="34" charset="0"/>
                <a:cs typeface="Arial" pitchFamily="34" charset="0"/>
              </a:rPr>
              <a:t>High blood cholesterol (hypercholesterolemia) caused by:</a:t>
            </a:r>
          </a:p>
          <a:p>
            <a:pPr marL="533400" indent="-533400">
              <a:lnSpc>
                <a:spcPct val="80000"/>
              </a:lnSpc>
              <a:buFontTx/>
              <a:buNone/>
            </a:pPr>
            <a:endParaRPr lang="en-AU" altLang="en-US" sz="1200" u="sng" dirty="0">
              <a:latin typeface="Arial" pitchFamily="34" charset="0"/>
              <a:cs typeface="Arial" pitchFamily="34" charset="0"/>
            </a:endParaRPr>
          </a:p>
          <a:p>
            <a:pPr marL="533400" indent="-533400" algn="just">
              <a:lnSpc>
                <a:spcPct val="80000"/>
              </a:lnSpc>
              <a:buFontTx/>
              <a:buAutoNum type="arabicPeriod"/>
            </a:pPr>
            <a:r>
              <a:rPr lang="en-AU" altLang="en-US" sz="2000" b="1" u="sng" dirty="0">
                <a:latin typeface="Arial" pitchFamily="34" charset="0"/>
                <a:cs typeface="Arial" pitchFamily="34" charset="0"/>
              </a:rPr>
              <a:t>Heredity</a:t>
            </a:r>
            <a:r>
              <a:rPr lang="en-AU" altLang="en-US" sz="2000" dirty="0">
                <a:latin typeface="Arial" pitchFamily="34" charset="0"/>
                <a:cs typeface="Arial" pitchFamily="34" charset="0"/>
              </a:rPr>
              <a:t>—genetic disease- known as Familial </a:t>
            </a:r>
            <a:r>
              <a:rPr lang="en-AU" altLang="en-US" sz="2000" dirty="0" smtClean="0">
                <a:latin typeface="Arial" pitchFamily="34" charset="0"/>
                <a:cs typeface="Arial" pitchFamily="34" charset="0"/>
              </a:rPr>
              <a:t>hypercholesterolemia that </a:t>
            </a:r>
            <a:r>
              <a:rPr lang="en-AU" altLang="en-US" sz="2000" dirty="0">
                <a:latin typeface="Arial" pitchFamily="34" charset="0"/>
                <a:cs typeface="Arial" pitchFamily="34" charset="0"/>
              </a:rPr>
              <a:t>run in families. </a:t>
            </a:r>
          </a:p>
          <a:p>
            <a:pPr marL="533400" indent="-533400" algn="just">
              <a:lnSpc>
                <a:spcPct val="80000"/>
              </a:lnSpc>
            </a:pPr>
            <a:r>
              <a:rPr lang="en-AU" altLang="en-US" sz="2000" dirty="0">
                <a:latin typeface="Arial" pitchFamily="34" charset="0"/>
                <a:cs typeface="Arial" pitchFamily="34" charset="0"/>
              </a:rPr>
              <a:t>The defect makes the body unable to remove LDL from the blood. This results in high levels of LDL in the blood. </a:t>
            </a:r>
          </a:p>
          <a:p>
            <a:pPr marL="533400" indent="-533400" algn="just">
              <a:lnSpc>
                <a:spcPct val="80000"/>
              </a:lnSpc>
            </a:pPr>
            <a:r>
              <a:rPr lang="en-AU" altLang="en-US" sz="2000" dirty="0">
                <a:latin typeface="Arial" pitchFamily="34" charset="0"/>
                <a:cs typeface="Arial" pitchFamily="34" charset="0"/>
              </a:rPr>
              <a:t>Hereditary factors play the greatest role in determining individual serum cholesterol concentrations; however, dietary and environmental factors also play a part. </a:t>
            </a:r>
            <a:endParaRPr lang="en-AU" altLang="en-US" sz="2000" dirty="0" smtClean="0">
              <a:latin typeface="Arial" pitchFamily="34" charset="0"/>
              <a:cs typeface="Arial" pitchFamily="34" charset="0"/>
            </a:endParaRPr>
          </a:p>
          <a:p>
            <a:pPr marL="533400" indent="-533400" algn="just">
              <a:lnSpc>
                <a:spcPct val="80000"/>
              </a:lnSpc>
            </a:pPr>
            <a:endParaRPr lang="en-AU" altLang="en-US" sz="2000" dirty="0">
              <a:latin typeface="Arial" pitchFamily="34" charset="0"/>
              <a:cs typeface="Arial" pitchFamily="34" charset="0"/>
            </a:endParaRPr>
          </a:p>
          <a:p>
            <a:pPr marL="533400" indent="-533400" algn="just">
              <a:lnSpc>
                <a:spcPct val="80000"/>
              </a:lnSpc>
              <a:buFontTx/>
              <a:buNone/>
            </a:pPr>
            <a:r>
              <a:rPr lang="en-AU" altLang="en-US" sz="2000" b="1" dirty="0">
                <a:latin typeface="Arial" pitchFamily="34" charset="0"/>
                <a:cs typeface="Arial" pitchFamily="34" charset="0"/>
              </a:rPr>
              <a:t>2</a:t>
            </a:r>
            <a:r>
              <a:rPr lang="en-AU" altLang="en-US" sz="2000" dirty="0">
                <a:latin typeface="Arial" pitchFamily="34" charset="0"/>
                <a:cs typeface="Arial" pitchFamily="34" charset="0"/>
              </a:rPr>
              <a:t>. </a:t>
            </a:r>
            <a:r>
              <a:rPr lang="en-AU" altLang="en-US" sz="2000" b="1" u="sng" dirty="0">
                <a:latin typeface="Arial" pitchFamily="34" charset="0"/>
                <a:cs typeface="Arial" pitchFamily="34" charset="0"/>
              </a:rPr>
              <a:t>Diet</a:t>
            </a:r>
            <a:r>
              <a:rPr lang="en-AU" altLang="en-US" sz="2000" b="1" dirty="0">
                <a:latin typeface="Arial" pitchFamily="34" charset="0"/>
                <a:cs typeface="Arial" pitchFamily="34" charset="0"/>
              </a:rPr>
              <a:t> </a:t>
            </a:r>
            <a:r>
              <a:rPr lang="en-AU" altLang="en-US" sz="2000" dirty="0">
                <a:latin typeface="Arial" pitchFamily="34" charset="0"/>
                <a:cs typeface="Arial" pitchFamily="34" charset="0"/>
              </a:rPr>
              <a:t>overconsumption of high cholesterol also play a </a:t>
            </a:r>
            <a:r>
              <a:rPr lang="en-AU" altLang="en-US" sz="2000" dirty="0" smtClean="0">
                <a:latin typeface="Arial" pitchFamily="34" charset="0"/>
                <a:cs typeface="Arial" pitchFamily="34" charset="0"/>
              </a:rPr>
              <a:t>part</a:t>
            </a:r>
          </a:p>
          <a:p>
            <a:pPr marL="533400" indent="-533400" algn="just">
              <a:lnSpc>
                <a:spcPct val="80000"/>
              </a:lnSpc>
              <a:buFontTx/>
              <a:buNone/>
            </a:pPr>
            <a:endParaRPr lang="en-AU" altLang="en-US" sz="2000" dirty="0">
              <a:latin typeface="Arial" pitchFamily="34" charset="0"/>
              <a:cs typeface="Arial" pitchFamily="34" charset="0"/>
            </a:endParaRPr>
          </a:p>
          <a:p>
            <a:pPr marL="533400" indent="-533400" algn="just">
              <a:lnSpc>
                <a:spcPct val="80000"/>
              </a:lnSpc>
              <a:buFontTx/>
              <a:buNone/>
            </a:pPr>
            <a:r>
              <a:rPr lang="en-US" altLang="en-US" sz="2000" b="1" dirty="0">
                <a:latin typeface="Arial" pitchFamily="34" charset="0"/>
                <a:cs typeface="Arial" pitchFamily="34" charset="0"/>
              </a:rPr>
              <a:t>3</a:t>
            </a:r>
            <a:r>
              <a:rPr lang="en-US" altLang="en-US" sz="2000" dirty="0">
                <a:latin typeface="Arial" pitchFamily="34" charset="0"/>
                <a:cs typeface="Arial" pitchFamily="34" charset="0"/>
              </a:rPr>
              <a:t>. </a:t>
            </a:r>
            <a:r>
              <a:rPr lang="en-AU" altLang="en-US" sz="2000" b="1" u="sng" dirty="0">
                <a:latin typeface="Arial" pitchFamily="34" charset="0"/>
                <a:cs typeface="Arial" pitchFamily="34" charset="0"/>
              </a:rPr>
              <a:t>Weight</a:t>
            </a:r>
            <a:r>
              <a:rPr lang="en-AU" altLang="en-US" sz="2000" b="1" dirty="0">
                <a:latin typeface="Arial" pitchFamily="34" charset="0"/>
                <a:cs typeface="Arial" pitchFamily="34" charset="0"/>
              </a:rPr>
              <a:t>:</a:t>
            </a:r>
            <a:r>
              <a:rPr lang="en-AU" altLang="en-US" sz="2000" dirty="0">
                <a:latin typeface="Arial" pitchFamily="34" charset="0"/>
                <a:cs typeface="Arial" pitchFamily="34" charset="0"/>
              </a:rPr>
              <a:t> being overweight increase your cholesterol and is a risk factor for heart disease</a:t>
            </a:r>
            <a:r>
              <a:rPr lang="en-AU" altLang="en-US" sz="2000" dirty="0" smtClean="0">
                <a:latin typeface="Arial" pitchFamily="34" charset="0"/>
                <a:cs typeface="Arial" pitchFamily="34" charset="0"/>
              </a:rPr>
              <a:t>.</a:t>
            </a:r>
          </a:p>
          <a:p>
            <a:pPr marL="533400" indent="-533400" algn="just">
              <a:lnSpc>
                <a:spcPct val="80000"/>
              </a:lnSpc>
              <a:buFontTx/>
              <a:buNone/>
            </a:pPr>
            <a:endParaRPr lang="en-AU" altLang="en-US" sz="2000" dirty="0">
              <a:latin typeface="Arial" pitchFamily="34" charset="0"/>
              <a:cs typeface="Arial" pitchFamily="34" charset="0"/>
            </a:endParaRPr>
          </a:p>
          <a:p>
            <a:pPr marL="533400" indent="-533400" algn="just">
              <a:lnSpc>
                <a:spcPct val="80000"/>
              </a:lnSpc>
              <a:buFontTx/>
              <a:buNone/>
            </a:pPr>
            <a:r>
              <a:rPr lang="en-US" altLang="en-US" sz="2000" b="1" dirty="0">
                <a:latin typeface="Arial" pitchFamily="34" charset="0"/>
                <a:cs typeface="Arial" pitchFamily="34" charset="0"/>
              </a:rPr>
              <a:t>4</a:t>
            </a:r>
            <a:r>
              <a:rPr lang="en-US" altLang="en-US" sz="2000" dirty="0">
                <a:latin typeface="Arial" pitchFamily="34" charset="0"/>
                <a:cs typeface="Arial" pitchFamily="34" charset="0"/>
              </a:rPr>
              <a:t>. </a:t>
            </a:r>
            <a:r>
              <a:rPr lang="en-AU" altLang="en-US" sz="2000" b="1" u="sng" dirty="0">
                <a:latin typeface="Arial" pitchFamily="34" charset="0"/>
                <a:cs typeface="Arial" pitchFamily="34" charset="0"/>
              </a:rPr>
              <a:t>Physical Activity:</a:t>
            </a:r>
            <a:r>
              <a:rPr lang="en-AU" altLang="en-US" sz="2000" dirty="0">
                <a:latin typeface="Arial" pitchFamily="34" charset="0"/>
                <a:cs typeface="Arial" pitchFamily="34" charset="0"/>
              </a:rPr>
              <a:t> physical activity can help lower LDL (bad) cholesterol and raise HDL (good) cholesterol </a:t>
            </a:r>
            <a:r>
              <a:rPr lang="en-AU" altLang="en-US" sz="2000" dirty="0" smtClean="0">
                <a:latin typeface="Arial" pitchFamily="34" charset="0"/>
                <a:cs typeface="Arial" pitchFamily="34" charset="0"/>
              </a:rPr>
              <a:t>levels</a:t>
            </a:r>
          </a:p>
          <a:p>
            <a:pPr marL="533400" indent="-533400" algn="just">
              <a:lnSpc>
                <a:spcPct val="80000"/>
              </a:lnSpc>
              <a:buFontTx/>
              <a:buNone/>
            </a:pPr>
            <a:endParaRPr lang="en-AU" altLang="en-US" sz="2000" dirty="0">
              <a:latin typeface="Arial" pitchFamily="34" charset="0"/>
              <a:cs typeface="Arial" pitchFamily="34" charset="0"/>
            </a:endParaRPr>
          </a:p>
          <a:p>
            <a:pPr marL="533400" indent="-533400" algn="just">
              <a:lnSpc>
                <a:spcPct val="80000"/>
              </a:lnSpc>
              <a:buFontTx/>
              <a:buNone/>
            </a:pPr>
            <a:r>
              <a:rPr lang="en-US" altLang="en-US" sz="2000" b="1" dirty="0">
                <a:latin typeface="Arial" pitchFamily="34" charset="0"/>
                <a:cs typeface="Arial" pitchFamily="34" charset="0"/>
              </a:rPr>
              <a:t>5. </a:t>
            </a:r>
            <a:r>
              <a:rPr lang="en-AU" altLang="en-US" sz="2000" b="1" u="sng" dirty="0">
                <a:latin typeface="Arial" pitchFamily="34" charset="0"/>
                <a:cs typeface="Arial" pitchFamily="34" charset="0"/>
              </a:rPr>
              <a:t>Age and Gender</a:t>
            </a:r>
            <a:r>
              <a:rPr lang="en-AU" altLang="en-US" sz="2000" dirty="0">
                <a:latin typeface="Arial" pitchFamily="34" charset="0"/>
                <a:cs typeface="Arial" pitchFamily="34" charset="0"/>
              </a:rPr>
              <a:t> As women and men get older, their cholesterol levels rise. </a:t>
            </a:r>
          </a:p>
          <a:p>
            <a:pPr marL="533400" indent="-533400" algn="just">
              <a:lnSpc>
                <a:spcPct val="80000"/>
              </a:lnSpc>
            </a:pPr>
            <a:r>
              <a:rPr lang="en-AU" altLang="en-US" sz="2000" dirty="0">
                <a:latin typeface="Arial" pitchFamily="34" charset="0"/>
                <a:cs typeface="Arial" pitchFamily="34" charset="0"/>
              </a:rPr>
              <a:t>Before the age of </a:t>
            </a:r>
            <a:r>
              <a:rPr lang="en-AU" altLang="en-US" sz="2000" u="sng" dirty="0">
                <a:latin typeface="Arial" pitchFamily="34" charset="0"/>
                <a:cs typeface="Arial" pitchFamily="34" charset="0"/>
              </a:rPr>
              <a:t>menopause</a:t>
            </a:r>
            <a:r>
              <a:rPr lang="en-AU" altLang="en-US" sz="2000" dirty="0">
                <a:latin typeface="Arial" pitchFamily="34" charset="0"/>
                <a:cs typeface="Arial" pitchFamily="34" charset="0"/>
              </a:rPr>
              <a:t>, women have lower total cholesterol levels than men of the same age. After the age of menopause, women's LDL levels tend to rise. </a:t>
            </a:r>
          </a:p>
        </p:txBody>
      </p:sp>
    </p:spTree>
    <p:extLst>
      <p:ext uri="{BB962C8B-B14F-4D97-AF65-F5344CB8AC3E}">
        <p14:creationId xmlns:p14="http://schemas.microsoft.com/office/powerpoint/2010/main" xmlns="" val="31437242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6B72CEAE-265D-47D5-AC23-948203D1A9AE}"/>
              </a:ext>
            </a:extLst>
          </p:cNvPr>
          <p:cNvSpPr>
            <a:spLocks noGrp="1" noChangeArrowheads="1"/>
          </p:cNvSpPr>
          <p:nvPr>
            <p:ph type="body" idx="1"/>
          </p:nvPr>
        </p:nvSpPr>
        <p:spPr>
          <a:xfrm>
            <a:off x="228600" y="228600"/>
            <a:ext cx="8663880" cy="6400800"/>
          </a:xfrm>
        </p:spPr>
        <p:txBody>
          <a:bodyPr/>
          <a:lstStyle/>
          <a:p>
            <a:pPr marL="406400" indent="-406400" algn="just">
              <a:lnSpc>
                <a:spcPct val="80000"/>
              </a:lnSpc>
              <a:buFontTx/>
              <a:buNone/>
            </a:pPr>
            <a:r>
              <a:rPr lang="en-AU" altLang="en-US" sz="2400" b="1" u="sng" dirty="0">
                <a:solidFill>
                  <a:srgbClr val="FF0000"/>
                </a:solidFill>
                <a:latin typeface="Arial" pitchFamily="34" charset="0"/>
                <a:cs typeface="Arial" pitchFamily="34" charset="0"/>
              </a:rPr>
              <a:t>Cholesterol synthesized in the liver has essentially three fates</a:t>
            </a:r>
          </a:p>
          <a:p>
            <a:pPr marL="406400" indent="-406400" algn="just">
              <a:lnSpc>
                <a:spcPct val="80000"/>
              </a:lnSpc>
              <a:buFontTx/>
              <a:buAutoNum type="arabicParenR"/>
            </a:pPr>
            <a:r>
              <a:rPr lang="en-AU" altLang="en-US" sz="2400" dirty="0">
                <a:latin typeface="Arial" pitchFamily="34" charset="0"/>
                <a:cs typeface="Arial" pitchFamily="34" charset="0"/>
              </a:rPr>
              <a:t>It can be esterified with a fatty acid by the enzyme </a:t>
            </a:r>
          </a:p>
          <a:p>
            <a:pPr marL="406400" indent="-406400" algn="just">
              <a:lnSpc>
                <a:spcPct val="80000"/>
              </a:lnSpc>
              <a:buFontTx/>
              <a:buNone/>
            </a:pPr>
            <a:r>
              <a:rPr lang="en-AU" altLang="en-US" sz="2400" b="1" dirty="0">
                <a:latin typeface="Arial" pitchFamily="34" charset="0"/>
                <a:cs typeface="Arial" pitchFamily="34" charset="0"/>
              </a:rPr>
              <a:t>      acyl-CoA-cholesterol acyl transferase (ACAT) </a:t>
            </a:r>
            <a:r>
              <a:rPr lang="en-AU" altLang="en-US" sz="2400" dirty="0">
                <a:latin typeface="Arial" pitchFamily="34" charset="0"/>
                <a:cs typeface="Arial" pitchFamily="34" charset="0"/>
              </a:rPr>
              <a:t>to make cholesterol esters that are stored in lipid droplets, </a:t>
            </a:r>
          </a:p>
          <a:p>
            <a:pPr marL="406400" indent="-406400" algn="just">
              <a:lnSpc>
                <a:spcPct val="80000"/>
              </a:lnSpc>
              <a:buFontTx/>
              <a:buNone/>
            </a:pPr>
            <a:r>
              <a:rPr lang="en-AU" altLang="en-US" sz="2400" dirty="0">
                <a:latin typeface="Arial" pitchFamily="34" charset="0"/>
                <a:cs typeface="Arial" pitchFamily="34" charset="0"/>
              </a:rPr>
              <a:t>2) </a:t>
            </a:r>
            <a:r>
              <a:rPr lang="en-AU" altLang="en-US" sz="2400" dirty="0" smtClean="0">
                <a:latin typeface="Arial" pitchFamily="34" charset="0"/>
                <a:cs typeface="Arial" pitchFamily="34" charset="0"/>
              </a:rPr>
              <a:t>It can be exported </a:t>
            </a:r>
            <a:r>
              <a:rPr lang="en-AU" altLang="en-US" sz="2400" dirty="0">
                <a:latin typeface="Arial" pitchFamily="34" charset="0"/>
                <a:cs typeface="Arial" pitchFamily="34" charset="0"/>
              </a:rPr>
              <a:t>to the peripheral tissues through packaging into lipoprotein particles</a:t>
            </a:r>
          </a:p>
          <a:p>
            <a:pPr marL="406400" indent="-406400" algn="just">
              <a:lnSpc>
                <a:spcPct val="80000"/>
              </a:lnSpc>
              <a:buFontTx/>
              <a:buNone/>
            </a:pPr>
            <a:r>
              <a:rPr lang="en-AU" altLang="en-US" sz="2400" dirty="0">
                <a:latin typeface="Arial" pitchFamily="34" charset="0"/>
                <a:cs typeface="Arial" pitchFamily="34" charset="0"/>
              </a:rPr>
              <a:t>3) </a:t>
            </a:r>
            <a:r>
              <a:rPr lang="en-AU" altLang="en-US" sz="2400" dirty="0" smtClean="0">
                <a:latin typeface="Arial" pitchFamily="34" charset="0"/>
                <a:cs typeface="Arial" pitchFamily="34" charset="0"/>
              </a:rPr>
              <a:t>It can be converted </a:t>
            </a:r>
            <a:r>
              <a:rPr lang="en-AU" altLang="en-US" sz="2400" dirty="0">
                <a:latin typeface="Arial" pitchFamily="34" charset="0"/>
                <a:cs typeface="Arial" pitchFamily="34" charset="0"/>
              </a:rPr>
              <a:t>into </a:t>
            </a:r>
            <a:r>
              <a:rPr lang="en-AU" altLang="en-US" sz="2400" b="1" dirty="0">
                <a:latin typeface="Arial" pitchFamily="34" charset="0"/>
                <a:cs typeface="Arial" pitchFamily="34" charset="0"/>
              </a:rPr>
              <a:t>bile acids </a:t>
            </a:r>
            <a:r>
              <a:rPr lang="en-AU" altLang="en-US" sz="2400" dirty="0">
                <a:latin typeface="Arial" pitchFamily="34" charset="0"/>
                <a:cs typeface="Arial" pitchFamily="34" charset="0"/>
              </a:rPr>
              <a:t>which are transported to the bile duct and secreted into the small intestine to aid in fat absorption. </a:t>
            </a:r>
          </a:p>
          <a:p>
            <a:pPr marL="406400" indent="-406400" algn="just">
              <a:lnSpc>
                <a:spcPct val="80000"/>
              </a:lnSpc>
            </a:pPr>
            <a:r>
              <a:rPr lang="en-AU" altLang="en-US" sz="2400" dirty="0">
                <a:latin typeface="Arial" pitchFamily="34" charset="0"/>
                <a:cs typeface="Arial" pitchFamily="34" charset="0"/>
              </a:rPr>
              <a:t>As much as 50% of the cholesterol synthesized in liver cells on a daily basis is converted to bile acids.</a:t>
            </a:r>
          </a:p>
          <a:p>
            <a:pPr marL="406400" indent="-406400" algn="just">
              <a:lnSpc>
                <a:spcPct val="80000"/>
              </a:lnSpc>
            </a:pPr>
            <a:endParaRPr lang="en-AU" altLang="en-US" sz="2400" dirty="0">
              <a:latin typeface="Arial" pitchFamily="34" charset="0"/>
              <a:cs typeface="Arial" pitchFamily="34" charset="0"/>
            </a:endParaRPr>
          </a:p>
          <a:p>
            <a:pPr marL="406400" indent="-406400" algn="just">
              <a:lnSpc>
                <a:spcPct val="80000"/>
              </a:lnSpc>
            </a:pPr>
            <a:r>
              <a:rPr lang="en-AU" altLang="en-US" sz="2400" dirty="0">
                <a:latin typeface="Arial" pitchFamily="34" charset="0"/>
                <a:cs typeface="Arial" pitchFamily="34" charset="0"/>
              </a:rPr>
              <a:t>Bile acids, are amphipathic molecules that are stored in the gall bladder and secreted into the intestine through the bile duct. </a:t>
            </a:r>
          </a:p>
          <a:p>
            <a:pPr marL="406400" indent="-406400" algn="just">
              <a:lnSpc>
                <a:spcPct val="80000"/>
              </a:lnSpc>
            </a:pPr>
            <a:r>
              <a:rPr lang="en-AU" altLang="en-US" sz="2400" dirty="0">
                <a:latin typeface="Arial" pitchFamily="34" charset="0"/>
                <a:cs typeface="Arial" pitchFamily="34" charset="0"/>
              </a:rPr>
              <a:t>Most of the bile acid is reabsorbed and returned to the liver </a:t>
            </a:r>
            <a:r>
              <a:rPr lang="en-US" altLang="en-US" sz="2400" dirty="0">
                <a:latin typeface="Arial" pitchFamily="34" charset="0"/>
                <a:cs typeface="Arial" pitchFamily="34" charset="0"/>
              </a:rPr>
              <a:t>(greater than 95 percent) </a:t>
            </a:r>
            <a:r>
              <a:rPr lang="en-AU" altLang="en-US" sz="2400" dirty="0">
                <a:latin typeface="Arial" pitchFamily="34" charset="0"/>
                <a:cs typeface="Arial" pitchFamily="34" charset="0"/>
              </a:rPr>
              <a:t>and the rest is excreted as </a:t>
            </a:r>
            <a:r>
              <a:rPr lang="en-AU" altLang="en-US" sz="2400" dirty="0" smtClean="0">
                <a:latin typeface="Arial" pitchFamily="34" charset="0"/>
                <a:cs typeface="Arial" pitchFamily="34" charset="0"/>
              </a:rPr>
              <a:t>waste</a:t>
            </a:r>
            <a:endParaRPr lang="en-AU" altLang="en-US" sz="2400" dirty="0">
              <a:latin typeface="Arial" pitchFamily="34" charset="0"/>
              <a:cs typeface="Arial" pitchFamily="34" charset="0"/>
            </a:endParaRPr>
          </a:p>
        </p:txBody>
      </p:sp>
    </p:spTree>
    <p:extLst>
      <p:ext uri="{BB962C8B-B14F-4D97-AF65-F5344CB8AC3E}">
        <p14:creationId xmlns:p14="http://schemas.microsoft.com/office/powerpoint/2010/main" xmlns="" val="18925939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5234AC2E-7D89-46AD-B721-A65BCA2E8BC7}"/>
              </a:ext>
            </a:extLst>
          </p:cNvPr>
          <p:cNvSpPr>
            <a:spLocks noGrp="1" noChangeArrowheads="1"/>
          </p:cNvSpPr>
          <p:nvPr>
            <p:ph type="body" idx="1"/>
          </p:nvPr>
        </p:nvSpPr>
        <p:spPr>
          <a:xfrm>
            <a:off x="228600" y="228600"/>
            <a:ext cx="8763000" cy="6400800"/>
          </a:xfrm>
        </p:spPr>
        <p:txBody>
          <a:bodyPr>
            <a:noAutofit/>
          </a:bodyPr>
          <a:lstStyle/>
          <a:p>
            <a:r>
              <a:rPr lang="en-AU" altLang="en-US" b="1" u="sng" dirty="0"/>
              <a:t>Plasma </a:t>
            </a:r>
            <a:r>
              <a:rPr lang="en-AU" altLang="en-US" b="1" u="sng" dirty="0" smtClean="0"/>
              <a:t>lipoproteins</a:t>
            </a:r>
          </a:p>
          <a:p>
            <a:endParaRPr lang="en-AU" altLang="en-US" sz="2400" dirty="0"/>
          </a:p>
          <a:p>
            <a:pPr algn="just"/>
            <a:r>
              <a:rPr lang="en-AU" altLang="en-US" sz="2400" dirty="0">
                <a:latin typeface="Arial" pitchFamily="34" charset="0"/>
                <a:cs typeface="Arial" pitchFamily="34" charset="0"/>
              </a:rPr>
              <a:t>Lipoproteins function in the body is to transport lipids (triacylglycerols and cholesterol) from the small intestine or the liver out to peripheral tissues and then back again to the liver</a:t>
            </a:r>
            <a:r>
              <a:rPr lang="en-AU" altLang="en-US" sz="2400" dirty="0" smtClean="0">
                <a:latin typeface="Arial" pitchFamily="34" charset="0"/>
                <a:cs typeface="Arial" pitchFamily="34" charset="0"/>
              </a:rPr>
              <a:t>.</a:t>
            </a:r>
          </a:p>
          <a:p>
            <a:endParaRPr lang="en-AU" altLang="en-US" sz="2400" dirty="0" smtClean="0">
              <a:latin typeface="Arial" pitchFamily="34" charset="0"/>
              <a:cs typeface="Arial" pitchFamily="34" charset="0"/>
            </a:endParaRPr>
          </a:p>
          <a:p>
            <a:r>
              <a:rPr lang="en-US" sz="2400" b="1" u="sng" dirty="0" smtClean="0">
                <a:solidFill>
                  <a:schemeClr val="tx2"/>
                </a:solidFill>
                <a:latin typeface="Arial" pitchFamily="34" charset="0"/>
                <a:cs typeface="Arial" pitchFamily="34" charset="0"/>
              </a:rPr>
              <a:t>Lipoproteins</a:t>
            </a:r>
            <a:r>
              <a:rPr lang="en-US" sz="2400" dirty="0" smtClean="0">
                <a:latin typeface="Arial" pitchFamily="34" charset="0"/>
                <a:cs typeface="Arial" pitchFamily="34" charset="0"/>
              </a:rPr>
              <a:t> differ in the </a:t>
            </a:r>
            <a:r>
              <a:rPr lang="en-US" sz="2400" b="1" dirty="0" smtClean="0">
                <a:solidFill>
                  <a:srgbClr val="008000"/>
                </a:solidFill>
                <a:latin typeface="Arial" pitchFamily="34" charset="0"/>
                <a:cs typeface="Arial" pitchFamily="34" charset="0"/>
              </a:rPr>
              <a:t>ratio of protein to lipids</a:t>
            </a:r>
            <a:r>
              <a:rPr lang="en-US" sz="2400" dirty="0" smtClean="0">
                <a:latin typeface="Arial" pitchFamily="34" charset="0"/>
                <a:cs typeface="Arial" pitchFamily="34" charset="0"/>
              </a:rPr>
              <a:t>, &amp; in the particular </a:t>
            </a:r>
            <a:r>
              <a:rPr lang="en-US" sz="2400" b="1" dirty="0" err="1" smtClean="0">
                <a:solidFill>
                  <a:srgbClr val="008000"/>
                </a:solidFill>
                <a:latin typeface="Arial" pitchFamily="34" charset="0"/>
                <a:cs typeface="Arial" pitchFamily="34" charset="0"/>
              </a:rPr>
              <a:t>apoproteins</a:t>
            </a:r>
            <a:r>
              <a:rPr lang="en-US" sz="2400" dirty="0" smtClean="0">
                <a:latin typeface="Arial" pitchFamily="34" charset="0"/>
                <a:cs typeface="Arial" pitchFamily="34" charset="0"/>
              </a:rPr>
              <a:t> &amp; </a:t>
            </a:r>
            <a:r>
              <a:rPr lang="en-US" sz="2400" b="1" dirty="0" smtClean="0">
                <a:solidFill>
                  <a:srgbClr val="008000"/>
                </a:solidFill>
                <a:latin typeface="Arial" pitchFamily="34" charset="0"/>
                <a:cs typeface="Arial" pitchFamily="34" charset="0"/>
              </a:rPr>
              <a:t>lipids</a:t>
            </a:r>
            <a:r>
              <a:rPr lang="en-US" sz="2400" dirty="0" smtClean="0">
                <a:latin typeface="Arial" pitchFamily="34" charset="0"/>
                <a:cs typeface="Arial" pitchFamily="34" charset="0"/>
              </a:rPr>
              <a:t> that they contain. </a:t>
            </a:r>
          </a:p>
          <a:p>
            <a:pPr>
              <a:buNone/>
            </a:pPr>
            <a:endParaRPr lang="en-AU" altLang="en-US" sz="2400" dirty="0">
              <a:latin typeface="Arial" pitchFamily="34" charset="0"/>
              <a:cs typeface="Arial" pitchFamily="34" charset="0"/>
            </a:endParaRPr>
          </a:p>
          <a:p>
            <a:r>
              <a:rPr lang="en-AU" altLang="en-US" sz="2400" b="1" dirty="0">
                <a:latin typeface="Arial" pitchFamily="34" charset="0"/>
                <a:cs typeface="Arial" pitchFamily="34" charset="0"/>
              </a:rPr>
              <a:t>The lipoprotein particles include: </a:t>
            </a:r>
            <a:endParaRPr lang="en-AU" altLang="en-US" sz="2400" b="1" dirty="0" smtClean="0">
              <a:latin typeface="Arial" pitchFamily="34" charset="0"/>
              <a:cs typeface="Arial" pitchFamily="34" charset="0"/>
            </a:endParaRPr>
          </a:p>
          <a:p>
            <a:pPr algn="just"/>
            <a:r>
              <a:rPr lang="en-AU" altLang="en-US" sz="2400" dirty="0" err="1" smtClean="0">
                <a:latin typeface="Arial" pitchFamily="34" charset="0"/>
                <a:cs typeface="Arial" pitchFamily="34" charset="0"/>
              </a:rPr>
              <a:t>chylomicrons</a:t>
            </a:r>
            <a:r>
              <a:rPr lang="en-AU" altLang="en-US" sz="2400" dirty="0">
                <a:latin typeface="Arial" pitchFamily="34" charset="0"/>
                <a:cs typeface="Arial" pitchFamily="34" charset="0"/>
              </a:rPr>
              <a:t>, very-low-density lipoproteins (VLDL), low-density lipoproteins (LDL), and high-density lipoproteins (HDL). </a:t>
            </a:r>
            <a:endParaRPr lang="en-AU" altLang="en-US" sz="2400" b="1" dirty="0">
              <a:latin typeface="Arial" pitchFamily="34" charset="0"/>
              <a:cs typeface="Arial" pitchFamily="34" charset="0"/>
            </a:endParaRPr>
          </a:p>
        </p:txBody>
      </p:sp>
    </p:spTree>
    <p:extLst>
      <p:ext uri="{BB962C8B-B14F-4D97-AF65-F5344CB8AC3E}">
        <p14:creationId xmlns:p14="http://schemas.microsoft.com/office/powerpoint/2010/main" xmlns="" val="10951095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98467588-201C-4668-97C7-E52E742357A4}"/>
              </a:ext>
            </a:extLst>
          </p:cNvPr>
          <p:cNvSpPr>
            <a:spLocks noGrp="1" noChangeArrowheads="1"/>
          </p:cNvSpPr>
          <p:nvPr>
            <p:ph type="body" idx="1"/>
          </p:nvPr>
        </p:nvSpPr>
        <p:spPr>
          <a:xfrm>
            <a:off x="152400" y="228600"/>
            <a:ext cx="8839200" cy="6477000"/>
          </a:xfrm>
        </p:spPr>
        <p:txBody>
          <a:bodyPr/>
          <a:lstStyle/>
          <a:p>
            <a:pPr algn="just">
              <a:buFontTx/>
              <a:buNone/>
            </a:pPr>
            <a:r>
              <a:rPr lang="en-AU" altLang="en-US" sz="4000" b="1" u="sng" dirty="0" smtClean="0">
                <a:solidFill>
                  <a:srgbClr val="FF0000"/>
                </a:solidFill>
              </a:rPr>
              <a:t>   Atherosclerosis</a:t>
            </a:r>
            <a:endParaRPr lang="en-AU" altLang="en-US" sz="4000" b="1" u="sng" dirty="0">
              <a:solidFill>
                <a:srgbClr val="FF0000"/>
              </a:solidFill>
            </a:endParaRPr>
          </a:p>
          <a:p>
            <a:pPr algn="just"/>
            <a:r>
              <a:rPr lang="en-AU" altLang="en-US" sz="2800" dirty="0"/>
              <a:t>Is the Hardening of the arteries due to cholesterol build up in the walls of arteries </a:t>
            </a:r>
          </a:p>
          <a:p>
            <a:pPr algn="just"/>
            <a:endParaRPr lang="en-AU" altLang="en-US" sz="2800" dirty="0"/>
          </a:p>
          <a:p>
            <a:pPr algn="just"/>
            <a:r>
              <a:rPr lang="en-US" altLang="en-US" sz="2800" dirty="0"/>
              <a:t>Over time, these plaques can block the arteries and cause problems throughout the body for example </a:t>
            </a:r>
            <a:r>
              <a:rPr lang="en-AU" altLang="en-US" sz="2800" dirty="0"/>
              <a:t>heart attacks, strokes, and peripheral vascular disease -which together are called "cardiovascular </a:t>
            </a:r>
            <a:r>
              <a:rPr lang="en-AU" altLang="en-US" sz="2800" dirty="0" smtClean="0"/>
              <a:t>diseases." </a:t>
            </a:r>
            <a:endParaRPr lang="en-AU" altLang="en-US" sz="2800" dirty="0"/>
          </a:p>
          <a:p>
            <a:pPr algn="just"/>
            <a:endParaRPr lang="en-AU" altLang="en-US" sz="2800" dirty="0"/>
          </a:p>
          <a:p>
            <a:pPr algn="just"/>
            <a:r>
              <a:rPr lang="en-AU" altLang="en-US" sz="2800" dirty="0"/>
              <a:t> Complications of atherosclerosis are the most common causes of death in Western societies. </a:t>
            </a:r>
          </a:p>
        </p:txBody>
      </p:sp>
    </p:spTree>
    <p:extLst>
      <p:ext uri="{BB962C8B-B14F-4D97-AF65-F5344CB8AC3E}">
        <p14:creationId xmlns:p14="http://schemas.microsoft.com/office/powerpoint/2010/main" xmlns="" val="5612606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485804" y="762000"/>
            <a:ext cx="8229600" cy="1470025"/>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ctr">
              <a:defRPr/>
            </a:pPr>
            <a:r>
              <a:rPr lang="en-US" sz="7200" b="1" kern="0" dirty="0" smtClean="0">
                <a:solidFill>
                  <a:srgbClr val="FF0000"/>
                </a:solidFill>
              </a:rPr>
              <a:t>Steroids</a:t>
            </a:r>
            <a:endParaRPr kumimoji="0" lang="en-US" sz="7200" b="1" i="0" u="none" strike="noStrike" kern="0" cap="none" spc="0" normalizeH="0" baseline="0" noProof="0" dirty="0">
              <a:ln>
                <a:noFill/>
              </a:ln>
              <a:solidFill>
                <a:srgbClr val="FF0000"/>
              </a:solidFill>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mj-lt"/>
                <a:ea typeface="+mj-ea"/>
                <a:cs typeface="+mj-cs"/>
              </a:rPr>
              <a:t/>
            </a:r>
            <a:br>
              <a:rPr kumimoji="0" lang="en-US" sz="3200" b="1" i="0" u="none" strike="noStrike" kern="0" cap="none" spc="0" normalizeH="0" baseline="0" noProof="0" dirty="0">
                <a:ln>
                  <a:noFill/>
                </a:ln>
                <a:solidFill>
                  <a:schemeClr val="tx2"/>
                </a:solidFill>
                <a:effectLst/>
                <a:uLnTx/>
                <a:uFillTx/>
                <a:latin typeface="+mj-lt"/>
                <a:ea typeface="+mj-ea"/>
                <a:cs typeface="+mj-cs"/>
              </a:rPr>
            </a:br>
            <a:r>
              <a:rPr kumimoji="0" lang="en-US" sz="3200" b="1" i="0" u="none" strike="noStrike" kern="0" cap="none" spc="0" normalizeH="0" baseline="0" noProof="0" dirty="0">
                <a:ln>
                  <a:noFill/>
                </a:ln>
                <a:solidFill>
                  <a:schemeClr val="tx2"/>
                </a:solidFill>
                <a:effectLst/>
                <a:uLnTx/>
                <a:uFillTx/>
                <a:latin typeface="+mj-lt"/>
                <a:ea typeface="+mj-ea"/>
                <a:cs typeface="+mj-cs"/>
              </a:rPr>
              <a:t> </a:t>
            </a:r>
            <a:endParaRPr kumimoji="0" lang="en-US" sz="2800" b="1" i="0" u="none" strike="noStrike" kern="0" cap="none" spc="0" normalizeH="0" baseline="0" noProof="0" dirty="0">
              <a:ln>
                <a:noFill/>
              </a:ln>
              <a:solidFill>
                <a:srgbClr val="0070C0"/>
              </a:solidFill>
              <a:effectLst/>
              <a:uLnTx/>
              <a:uFillTx/>
              <a:latin typeface="+mj-lt"/>
              <a:ea typeface="+mj-ea"/>
              <a:cs typeface="+mj-cs"/>
            </a:endParaRPr>
          </a:p>
        </p:txBody>
      </p:sp>
      <p:pic>
        <p:nvPicPr>
          <p:cNvPr id="3" name="Picture 4"/>
          <p:cNvPicPr>
            <a:picLocks noChangeArrowheads="1"/>
          </p:cNvPicPr>
          <p:nvPr/>
        </p:nvPicPr>
        <p:blipFill>
          <a:blip r:embed="rId2" cstate="print"/>
          <a:srcRect/>
          <a:stretch>
            <a:fillRect/>
          </a:stretch>
        </p:blipFill>
        <p:spPr bwMode="auto">
          <a:xfrm>
            <a:off x="1371600" y="1905000"/>
            <a:ext cx="6705600" cy="39624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7100"/>
          </a:xfrm>
        </p:spPr>
        <p:txBody>
          <a:bodyPr>
            <a:normAutofit/>
          </a:bodyPr>
          <a:lstStyle/>
          <a:p>
            <a:r>
              <a:rPr lang="en-US" sz="3600" b="1" dirty="0">
                <a:solidFill>
                  <a:srgbClr val="FF0000"/>
                </a:solidFill>
              </a:rPr>
              <a:t>Steroids</a:t>
            </a:r>
          </a:p>
        </p:txBody>
      </p:sp>
      <p:sp>
        <p:nvSpPr>
          <p:cNvPr id="3" name="Content Placeholder 2"/>
          <p:cNvSpPr>
            <a:spLocks noGrp="1"/>
          </p:cNvSpPr>
          <p:nvPr>
            <p:ph idx="1"/>
          </p:nvPr>
        </p:nvSpPr>
        <p:spPr>
          <a:xfrm>
            <a:off x="457200" y="1000108"/>
            <a:ext cx="8229600" cy="4525963"/>
          </a:xfrm>
        </p:spPr>
        <p:txBody>
          <a:bodyPr/>
          <a:lstStyle/>
          <a:p>
            <a:r>
              <a:rPr lang="en-US" sz="2400" b="1" dirty="0"/>
              <a:t>Steroids are group of plant and animal lipids that have a similar </a:t>
            </a:r>
            <a:r>
              <a:rPr lang="en-US" sz="2400" b="1" dirty="0" err="1"/>
              <a:t>tetracyclic</a:t>
            </a:r>
            <a:r>
              <a:rPr lang="en-US" sz="2400" b="1" dirty="0"/>
              <a:t> nucleus.</a:t>
            </a:r>
          </a:p>
          <a:p>
            <a:pPr>
              <a:buNone/>
            </a:pPr>
            <a:endParaRPr lang="en-US" sz="2400" b="1" dirty="0" smtClean="0">
              <a:solidFill>
                <a:srgbClr val="0070C0"/>
              </a:solidFill>
            </a:endParaRPr>
          </a:p>
          <a:p>
            <a:pPr>
              <a:buNone/>
            </a:pPr>
            <a:endParaRPr lang="en-US" sz="2400" b="1" dirty="0">
              <a:solidFill>
                <a:srgbClr val="0070C0"/>
              </a:solidFill>
            </a:endParaRPr>
          </a:p>
          <a:p>
            <a:pPr>
              <a:buNone/>
            </a:pPr>
            <a:r>
              <a:rPr lang="en-US" sz="2400" b="1" u="sng" dirty="0">
                <a:solidFill>
                  <a:srgbClr val="FF0000"/>
                </a:solidFill>
              </a:rPr>
              <a:t>Steroid nucleus:</a:t>
            </a:r>
          </a:p>
          <a:p>
            <a:pPr algn="just"/>
            <a:r>
              <a:rPr lang="en-US" sz="2000" b="1" dirty="0"/>
              <a:t>So this ring is composed of </a:t>
            </a:r>
            <a:r>
              <a:rPr lang="en-US" sz="2000" b="1" dirty="0">
                <a:solidFill>
                  <a:schemeClr val="tx2"/>
                </a:solidFill>
                <a:effectLst>
                  <a:outerShdw blurRad="38100" dist="38100" dir="2700000" algn="tl">
                    <a:srgbClr val="000000">
                      <a:alpha val="43137"/>
                    </a:srgbClr>
                  </a:outerShdw>
                </a:effectLst>
              </a:rPr>
              <a:t>17</a:t>
            </a:r>
            <a:r>
              <a:rPr lang="en-US" sz="2000" b="1" dirty="0"/>
              <a:t> carbon atoms besides two methyl groups (C</a:t>
            </a:r>
            <a:r>
              <a:rPr lang="en-US" sz="2000" b="1" baseline="-25000" dirty="0"/>
              <a:t>18</a:t>
            </a:r>
            <a:r>
              <a:rPr lang="en-US" sz="2000" b="1" dirty="0"/>
              <a:t>, C</a:t>
            </a:r>
            <a:r>
              <a:rPr lang="en-US" sz="2000" b="1" baseline="-25000" dirty="0"/>
              <a:t>19</a:t>
            </a:r>
            <a:r>
              <a:rPr lang="en-US" sz="2000" b="1" dirty="0"/>
              <a:t>). </a:t>
            </a:r>
          </a:p>
          <a:p>
            <a:pPr algn="just"/>
            <a:r>
              <a:rPr lang="en-US" sz="2000" b="1" dirty="0"/>
              <a:t>There is a methyl group at C</a:t>
            </a:r>
            <a:r>
              <a:rPr lang="en-US" sz="2000" b="1" baseline="-25000" dirty="0"/>
              <a:t>10</a:t>
            </a:r>
            <a:r>
              <a:rPr lang="en-US" sz="2000" b="1" dirty="0"/>
              <a:t> (it makes </a:t>
            </a:r>
            <a:r>
              <a:rPr lang="en-US" sz="2000" b="1" dirty="0">
                <a:solidFill>
                  <a:schemeClr val="tx2"/>
                </a:solidFill>
              </a:rPr>
              <a:t>C 19 </a:t>
            </a:r>
            <a:r>
              <a:rPr lang="en-US" sz="2000" b="1" dirty="0"/>
              <a:t>).</a:t>
            </a:r>
          </a:p>
          <a:p>
            <a:pPr algn="just"/>
            <a:r>
              <a:rPr lang="en-US" sz="2000" b="1" dirty="0" smtClean="0"/>
              <a:t>And there </a:t>
            </a:r>
            <a:r>
              <a:rPr lang="en-US" sz="2000" b="1" dirty="0"/>
              <a:t>is </a:t>
            </a:r>
            <a:r>
              <a:rPr lang="en-US" sz="2000" b="1" dirty="0" smtClean="0"/>
              <a:t>another </a:t>
            </a:r>
            <a:r>
              <a:rPr lang="en-US" sz="2000" b="1" dirty="0"/>
              <a:t>methyl group at C</a:t>
            </a:r>
            <a:r>
              <a:rPr lang="en-US" sz="2000" b="1" baseline="-25000" dirty="0"/>
              <a:t>13</a:t>
            </a:r>
            <a:r>
              <a:rPr lang="en-US" sz="2000" b="1" dirty="0"/>
              <a:t> (it makes </a:t>
            </a:r>
            <a:r>
              <a:rPr lang="en-US" sz="2000" b="1" dirty="0">
                <a:solidFill>
                  <a:schemeClr val="tx2"/>
                </a:solidFill>
              </a:rPr>
              <a:t>C18</a:t>
            </a:r>
            <a:r>
              <a:rPr lang="en-US" sz="2000" b="1" dirty="0"/>
              <a:t>).</a:t>
            </a:r>
          </a:p>
          <a:p>
            <a:pPr>
              <a:buNone/>
            </a:pPr>
            <a:r>
              <a:rPr lang="en-US" sz="2000" b="1" dirty="0">
                <a:solidFill>
                  <a:schemeClr val="tx2"/>
                </a:solidFill>
              </a:rPr>
              <a:t> </a:t>
            </a:r>
            <a:r>
              <a:rPr lang="en-US" sz="2000" dirty="0">
                <a:solidFill>
                  <a:schemeClr val="tx2"/>
                </a:solidFill>
              </a:rPr>
              <a:t> </a:t>
            </a:r>
          </a:p>
          <a:p>
            <a:endParaRPr lang="en-US" sz="2400" b="1" dirty="0">
              <a:solidFill>
                <a:srgbClr val="0070C0"/>
              </a:solidFill>
            </a:endParaRPr>
          </a:p>
          <a:p>
            <a:endParaRPr lang="en-US" dirty="0"/>
          </a:p>
          <a:p>
            <a:pPr>
              <a:buNone/>
            </a:pPr>
            <a:endParaRPr lang="en-US" dirty="0"/>
          </a:p>
          <a:p>
            <a:endParaRPr lang="en-US" dirty="0"/>
          </a:p>
        </p:txBody>
      </p:sp>
      <p:pic>
        <p:nvPicPr>
          <p:cNvPr id="4" name="Picture 4"/>
          <p:cNvPicPr>
            <a:picLocks noChangeArrowheads="1"/>
          </p:cNvPicPr>
          <p:nvPr/>
        </p:nvPicPr>
        <p:blipFill>
          <a:blip r:embed="rId2" cstate="print"/>
          <a:srcRect/>
          <a:stretch>
            <a:fillRect/>
          </a:stretch>
        </p:blipFill>
        <p:spPr bwMode="auto">
          <a:xfrm>
            <a:off x="5357818" y="1571612"/>
            <a:ext cx="2643206" cy="1143008"/>
          </a:xfrm>
          <a:prstGeom prst="rect">
            <a:avLst/>
          </a:prstGeom>
          <a:noFill/>
          <a:ln w="12700">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547664" y="4597088"/>
            <a:ext cx="6572296" cy="2000264"/>
          </a:xfrm>
          <a:prstGeom prst="rect">
            <a:avLst/>
          </a:prstGeom>
          <a:noFill/>
          <a:ln w="92075" cmpd="thinThick">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7100"/>
          </a:xfrm>
        </p:spPr>
        <p:txBody>
          <a:bodyPr/>
          <a:lstStyle/>
          <a:p>
            <a:r>
              <a:rPr lang="en-US" dirty="0">
                <a:solidFill>
                  <a:srgbClr val="FF0000"/>
                </a:solidFill>
              </a:rPr>
              <a:t>Steroids include:</a:t>
            </a:r>
          </a:p>
        </p:txBody>
      </p:sp>
      <p:sp>
        <p:nvSpPr>
          <p:cNvPr id="3" name="Content Placeholder 2"/>
          <p:cNvSpPr>
            <a:spLocks noGrp="1"/>
          </p:cNvSpPr>
          <p:nvPr>
            <p:ph idx="1"/>
          </p:nvPr>
        </p:nvSpPr>
        <p:spPr>
          <a:xfrm>
            <a:off x="457200" y="1000108"/>
            <a:ext cx="8229600" cy="4525963"/>
          </a:xfrm>
        </p:spPr>
        <p:txBody>
          <a:bodyPr>
            <a:normAutofit lnSpcReduction="10000"/>
          </a:bodyPr>
          <a:lstStyle/>
          <a:p>
            <a:pPr marL="514350" indent="-514350">
              <a:buFont typeface="+mj-lt"/>
              <a:buAutoNum type="arabicPeriod"/>
            </a:pPr>
            <a:r>
              <a:rPr lang="en-US" sz="2000" b="1" dirty="0">
                <a:solidFill>
                  <a:srgbClr val="002060"/>
                </a:solidFill>
              </a:rPr>
              <a:t>Sterols.</a:t>
            </a:r>
          </a:p>
          <a:p>
            <a:pPr marL="514350" indent="-514350">
              <a:buFont typeface="+mj-lt"/>
              <a:buAutoNum type="arabicPeriod"/>
            </a:pPr>
            <a:r>
              <a:rPr lang="en-US" sz="2000" b="1" dirty="0">
                <a:solidFill>
                  <a:srgbClr val="002060"/>
                </a:solidFill>
              </a:rPr>
              <a:t>Bile acids and salts.</a:t>
            </a:r>
          </a:p>
          <a:p>
            <a:pPr marL="514350" indent="-514350">
              <a:buFont typeface="+mj-lt"/>
              <a:buAutoNum type="arabicPeriod"/>
            </a:pPr>
            <a:r>
              <a:rPr lang="en-US" sz="2000" b="1" dirty="0">
                <a:solidFill>
                  <a:srgbClr val="002060"/>
                </a:solidFill>
              </a:rPr>
              <a:t>Steroid hormones.</a:t>
            </a:r>
          </a:p>
          <a:p>
            <a:pPr marL="514350" indent="-514350">
              <a:buFont typeface="+mj-lt"/>
              <a:buAutoNum type="arabicPeriod"/>
            </a:pPr>
            <a:r>
              <a:rPr lang="en-US" sz="2000" b="1" dirty="0" smtClean="0">
                <a:solidFill>
                  <a:srgbClr val="002060"/>
                </a:solidFill>
              </a:rPr>
              <a:t>Vitamin </a:t>
            </a:r>
            <a:r>
              <a:rPr lang="en-US" sz="2000" b="1" dirty="0">
                <a:solidFill>
                  <a:srgbClr val="002060"/>
                </a:solidFill>
              </a:rPr>
              <a:t>D.</a:t>
            </a:r>
          </a:p>
          <a:p>
            <a:pPr marL="514350" indent="-514350">
              <a:buNone/>
            </a:pPr>
            <a:r>
              <a:rPr lang="en-US" sz="2000" dirty="0"/>
              <a:t>………………………………………………………………………………….. </a:t>
            </a:r>
          </a:p>
          <a:p>
            <a:pPr marL="514350" indent="-514350">
              <a:buNone/>
            </a:pPr>
            <a:r>
              <a:rPr lang="en-US" sz="2800" b="1" u="sng" dirty="0">
                <a:solidFill>
                  <a:schemeClr val="tx2"/>
                </a:solidFill>
              </a:rPr>
              <a:t>STEROLS:</a:t>
            </a:r>
          </a:p>
          <a:p>
            <a:pPr algn="just"/>
            <a:r>
              <a:rPr lang="en-US" sz="2400" b="1" dirty="0"/>
              <a:t>This group of steroids has a hydroxyl group (OH) at </a:t>
            </a:r>
            <a:r>
              <a:rPr lang="en-US" sz="2400" b="1" dirty="0">
                <a:effectLst>
                  <a:outerShdw blurRad="38100" dist="38100" dir="2700000" algn="tl">
                    <a:srgbClr val="000000">
                      <a:alpha val="43137"/>
                    </a:srgbClr>
                  </a:outerShdw>
                </a:effectLst>
              </a:rPr>
              <a:t>C</a:t>
            </a:r>
            <a:r>
              <a:rPr lang="en-US" sz="2400" b="1" baseline="-25000" dirty="0">
                <a:effectLst>
                  <a:outerShdw blurRad="38100" dist="38100" dir="2700000" algn="tl">
                    <a:srgbClr val="000000">
                      <a:alpha val="43137"/>
                    </a:srgbClr>
                  </a:outerShdw>
                </a:effectLst>
              </a:rPr>
              <a:t>3</a:t>
            </a:r>
            <a:r>
              <a:rPr lang="en-US" sz="2400" b="1" dirty="0"/>
              <a:t> i.e.  it is an </a:t>
            </a:r>
            <a:r>
              <a:rPr lang="en-US" sz="2400" b="1" dirty="0">
                <a:effectLst>
                  <a:outerShdw blurRad="38100" dist="38100" dir="2700000" algn="tl">
                    <a:srgbClr val="000000">
                      <a:alpha val="43137"/>
                    </a:srgbClr>
                  </a:outerShdw>
                </a:effectLst>
              </a:rPr>
              <a:t>alcohol</a:t>
            </a:r>
            <a:r>
              <a:rPr lang="en-US" sz="2400" b="1" dirty="0"/>
              <a:t>, and an </a:t>
            </a:r>
            <a:r>
              <a:rPr lang="en-US" sz="2400" b="1" dirty="0">
                <a:effectLst>
                  <a:outerShdw blurRad="38100" dist="38100" dir="2700000" algn="tl">
                    <a:srgbClr val="000000">
                      <a:alpha val="43137"/>
                    </a:srgbClr>
                  </a:outerShdw>
                </a:effectLst>
              </a:rPr>
              <a:t>aliphatic side chain </a:t>
            </a:r>
            <a:r>
              <a:rPr lang="en-US" sz="2400" b="1" dirty="0"/>
              <a:t>at C</a:t>
            </a:r>
            <a:r>
              <a:rPr lang="en-US" sz="2400" b="1" baseline="-25000" dirty="0"/>
              <a:t>17</a:t>
            </a:r>
            <a:r>
              <a:rPr lang="en-US" sz="2400" b="1" dirty="0"/>
              <a:t>.</a:t>
            </a:r>
          </a:p>
          <a:p>
            <a:pPr>
              <a:buNone/>
            </a:pPr>
            <a:r>
              <a:rPr lang="en-US" sz="2400" b="1" dirty="0">
                <a:effectLst>
                  <a:outerShdw blurRad="38100" dist="38100" dir="2700000" algn="tl">
                    <a:srgbClr val="000000">
                      <a:alpha val="43137"/>
                    </a:srgbClr>
                  </a:outerShdw>
                </a:effectLst>
              </a:rPr>
              <a:t>Types of sterols:</a:t>
            </a:r>
          </a:p>
          <a:p>
            <a:pPr>
              <a:buNone/>
            </a:pPr>
            <a:r>
              <a:rPr lang="en-US" sz="2400" b="1" dirty="0">
                <a:solidFill>
                  <a:srgbClr val="0070C0"/>
                </a:solidFill>
              </a:rPr>
              <a:t>A. </a:t>
            </a:r>
            <a:r>
              <a:rPr lang="en-US" sz="2400" b="1" u="sng" dirty="0">
                <a:solidFill>
                  <a:srgbClr val="0070C0"/>
                </a:solidFill>
              </a:rPr>
              <a:t>Animal sterols:</a:t>
            </a:r>
          </a:p>
          <a:p>
            <a:r>
              <a:rPr lang="en-US" sz="2400" b="1" dirty="0"/>
              <a:t>Cholesterol and its derivative 7-dehydrocholesterol.</a:t>
            </a:r>
          </a:p>
          <a:p>
            <a:pPr>
              <a:buNone/>
            </a:pPr>
            <a:r>
              <a:rPr lang="en-US" sz="2400" b="1" dirty="0">
                <a:solidFill>
                  <a:srgbClr val="0070C0"/>
                </a:solidFill>
              </a:rPr>
              <a:t>B. </a:t>
            </a:r>
            <a:r>
              <a:rPr lang="en-US" sz="2400" b="1" u="sng" dirty="0">
                <a:solidFill>
                  <a:srgbClr val="0070C0"/>
                </a:solidFill>
              </a:rPr>
              <a:t>Plant sterols:  </a:t>
            </a:r>
            <a:r>
              <a:rPr lang="en-US" sz="2400" b="1" dirty="0" err="1"/>
              <a:t>Ergosterol</a:t>
            </a:r>
            <a:r>
              <a:rPr lang="en-US" sz="2400" b="1" dirty="0"/>
              <a:t>.</a:t>
            </a:r>
          </a:p>
          <a:p>
            <a:pPr marL="514350" indent="-514350">
              <a:buAutoNum type="arabicPeriod"/>
            </a:pPr>
            <a:endParaRPr lang="en-US" sz="2400" b="1" dirty="0">
              <a:solidFill>
                <a:schemeClr val="tx2"/>
              </a:solidFill>
            </a:endParaRPr>
          </a:p>
          <a:p>
            <a:endParaRPr lang="en-US" sz="2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927100"/>
          </a:xfrm>
        </p:spPr>
        <p:txBody>
          <a:bodyPr>
            <a:noAutofit/>
          </a:bodyPr>
          <a:lstStyle/>
          <a:p>
            <a:pPr algn="l"/>
            <a:r>
              <a:rPr lang="en-US" sz="3200" b="1" dirty="0" smtClean="0">
                <a:solidFill>
                  <a:srgbClr val="FF0000"/>
                </a:solidFill>
              </a:rPr>
              <a:t>Animal </a:t>
            </a:r>
            <a:r>
              <a:rPr lang="en-US" sz="3200" b="1" dirty="0">
                <a:solidFill>
                  <a:srgbClr val="FF0000"/>
                </a:solidFill>
              </a:rPr>
              <a:t>sterol: </a:t>
            </a:r>
            <a:r>
              <a:rPr lang="en-US" sz="3200" b="1" dirty="0" err="1">
                <a:solidFill>
                  <a:srgbClr val="FF0000"/>
                </a:solidFill>
              </a:rPr>
              <a:t>i.Cholesterol</a:t>
            </a:r>
            <a:endParaRPr lang="en-US" sz="3200" b="1" dirty="0">
              <a:solidFill>
                <a:srgbClr val="FF0000"/>
              </a:solidFill>
            </a:endParaRPr>
          </a:p>
        </p:txBody>
      </p:sp>
      <p:sp>
        <p:nvSpPr>
          <p:cNvPr id="3" name="Content Placeholder 2"/>
          <p:cNvSpPr>
            <a:spLocks noGrp="1"/>
          </p:cNvSpPr>
          <p:nvPr>
            <p:ph idx="1"/>
          </p:nvPr>
        </p:nvSpPr>
        <p:spPr>
          <a:xfrm>
            <a:off x="457200" y="1214422"/>
            <a:ext cx="8229600" cy="4525963"/>
          </a:xfrm>
        </p:spPr>
        <p:txBody>
          <a:bodyPr/>
          <a:lstStyle/>
          <a:p>
            <a:r>
              <a:rPr lang="en-US" sz="2400" b="1" u="sng" dirty="0">
                <a:latin typeface="Arial" pitchFamily="34" charset="0"/>
                <a:cs typeface="Arial" pitchFamily="34" charset="0"/>
              </a:rPr>
              <a:t>Naming</a:t>
            </a:r>
            <a:r>
              <a:rPr lang="en-US" sz="2400" b="1" dirty="0">
                <a:latin typeface="Arial" pitchFamily="34" charset="0"/>
                <a:cs typeface="Arial" pitchFamily="34" charset="0"/>
              </a:rPr>
              <a:t>: </a:t>
            </a:r>
            <a:r>
              <a:rPr lang="en-US" sz="2000" b="1" dirty="0">
                <a:latin typeface="Arial" pitchFamily="34" charset="0"/>
                <a:cs typeface="Arial" pitchFamily="34" charset="0"/>
              </a:rPr>
              <a:t>The word cholesterol is derived from Greek words; </a:t>
            </a:r>
            <a:r>
              <a:rPr lang="en-US" sz="2000" b="1" dirty="0" err="1">
                <a:latin typeface="Arial" pitchFamily="34" charset="0"/>
                <a:cs typeface="Arial" pitchFamily="34" charset="0"/>
              </a:rPr>
              <a:t>chole</a:t>
            </a:r>
            <a:r>
              <a:rPr lang="en-US" sz="2000" b="1" dirty="0">
                <a:latin typeface="Arial" pitchFamily="34" charset="0"/>
                <a:cs typeface="Arial" pitchFamily="34" charset="0"/>
              </a:rPr>
              <a:t>= bile</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steros</a:t>
            </a:r>
            <a:r>
              <a:rPr lang="en-US" sz="2000" b="1" dirty="0">
                <a:latin typeface="Arial" pitchFamily="34" charset="0"/>
                <a:cs typeface="Arial" pitchFamily="34" charset="0"/>
              </a:rPr>
              <a:t>= solid</a:t>
            </a:r>
            <a:r>
              <a:rPr lang="en-US" sz="2000" b="1" dirty="0" smtClean="0">
                <a:latin typeface="Arial" pitchFamily="34" charset="0"/>
                <a:cs typeface="Arial" pitchFamily="34" charset="0"/>
              </a:rPr>
              <a:t>,    </a:t>
            </a:r>
            <a:r>
              <a:rPr lang="en-US" sz="2000" b="1" dirty="0" err="1">
                <a:latin typeface="Arial" pitchFamily="34" charset="0"/>
                <a:cs typeface="Arial" pitchFamily="34" charset="0"/>
              </a:rPr>
              <a:t>ol</a:t>
            </a:r>
            <a:r>
              <a:rPr lang="en-US" sz="2000" b="1" dirty="0">
                <a:latin typeface="Arial" pitchFamily="34" charset="0"/>
                <a:cs typeface="Arial" pitchFamily="34" charset="0"/>
              </a:rPr>
              <a:t>= alcohol. </a:t>
            </a:r>
          </a:p>
          <a:p>
            <a:pPr>
              <a:buNone/>
            </a:pPr>
            <a:r>
              <a:rPr lang="en-US" sz="2000" b="1" u="sng" dirty="0">
                <a:solidFill>
                  <a:srgbClr val="FF0000"/>
                </a:solidFill>
                <a:latin typeface="Arial" pitchFamily="34" charset="0"/>
                <a:cs typeface="Arial" pitchFamily="34" charset="0"/>
              </a:rPr>
              <a:t>Chemistry of cholesterol:</a:t>
            </a:r>
          </a:p>
          <a:p>
            <a:r>
              <a:rPr lang="en-US" sz="2000" b="1" dirty="0">
                <a:latin typeface="Arial" pitchFamily="34" charset="0"/>
                <a:cs typeface="Arial" pitchFamily="34" charset="0"/>
              </a:rPr>
              <a:t>It is a solid alcohol of </a:t>
            </a:r>
            <a:r>
              <a:rPr lang="en-US" sz="2000" b="1" dirty="0">
                <a:solidFill>
                  <a:srgbClr val="0070C0"/>
                </a:solidFill>
                <a:latin typeface="Arial" pitchFamily="34" charset="0"/>
                <a:cs typeface="Arial" pitchFamily="34" charset="0"/>
              </a:rPr>
              <a:t>27 C</a:t>
            </a:r>
            <a:r>
              <a:rPr lang="en-US" sz="2000" b="1" dirty="0">
                <a:latin typeface="Arial" pitchFamily="34" charset="0"/>
                <a:cs typeface="Arial" pitchFamily="34" charset="0"/>
              </a:rPr>
              <a:t> and contains steroid ring.</a:t>
            </a:r>
          </a:p>
          <a:p>
            <a:r>
              <a:rPr lang="en-US" sz="2000" b="1" dirty="0">
                <a:latin typeface="Arial" pitchFamily="34" charset="0"/>
                <a:cs typeface="Arial" pitchFamily="34" charset="0"/>
              </a:rPr>
              <a:t> it has a </a:t>
            </a:r>
            <a:r>
              <a:rPr lang="en-US" sz="2000" b="1" dirty="0">
                <a:solidFill>
                  <a:srgbClr val="0070C0"/>
                </a:solidFill>
                <a:latin typeface="Arial" pitchFamily="34" charset="0"/>
                <a:cs typeface="Arial" pitchFamily="34" charset="0"/>
              </a:rPr>
              <a:t>double bond between C</a:t>
            </a:r>
            <a:r>
              <a:rPr lang="en-US" sz="2000" b="1" baseline="-25000" dirty="0">
                <a:solidFill>
                  <a:srgbClr val="0070C0"/>
                </a:solidFill>
                <a:latin typeface="Arial" pitchFamily="34" charset="0"/>
                <a:cs typeface="Arial" pitchFamily="34" charset="0"/>
              </a:rPr>
              <a:t>5</a:t>
            </a:r>
            <a:r>
              <a:rPr lang="en-US" sz="2000" b="1" dirty="0">
                <a:solidFill>
                  <a:srgbClr val="0070C0"/>
                </a:solidFill>
                <a:latin typeface="Arial" pitchFamily="34" charset="0"/>
                <a:cs typeface="Arial" pitchFamily="34" charset="0"/>
              </a:rPr>
              <a:t> and C</a:t>
            </a:r>
            <a:r>
              <a:rPr lang="en-US" sz="2000" b="1" baseline="-25000" dirty="0">
                <a:solidFill>
                  <a:srgbClr val="0070C0"/>
                </a:solidFill>
                <a:latin typeface="Arial" pitchFamily="34" charset="0"/>
                <a:cs typeface="Arial" pitchFamily="34" charset="0"/>
              </a:rPr>
              <a:t>6</a:t>
            </a:r>
            <a:r>
              <a:rPr lang="en-US" sz="2000" b="1" dirty="0">
                <a:latin typeface="Arial" pitchFamily="34" charset="0"/>
                <a:cs typeface="Arial" pitchFamily="34" charset="0"/>
              </a:rPr>
              <a:t>.</a:t>
            </a:r>
          </a:p>
          <a:p>
            <a:r>
              <a:rPr lang="en-US" sz="2000" b="1" dirty="0">
                <a:latin typeface="Arial" pitchFamily="34" charset="0"/>
                <a:cs typeface="Arial" pitchFamily="34" charset="0"/>
              </a:rPr>
              <a:t>One </a:t>
            </a:r>
            <a:r>
              <a:rPr lang="en-US" sz="2000" b="1" dirty="0">
                <a:solidFill>
                  <a:srgbClr val="0070C0"/>
                </a:solidFill>
                <a:latin typeface="Arial" pitchFamily="34" charset="0"/>
                <a:cs typeface="Arial" pitchFamily="34" charset="0"/>
              </a:rPr>
              <a:t>hydroxyl group </a:t>
            </a:r>
            <a:r>
              <a:rPr lang="en-US" sz="2000" b="1" dirty="0">
                <a:latin typeface="Arial" pitchFamily="34" charset="0"/>
                <a:cs typeface="Arial" pitchFamily="34" charset="0"/>
              </a:rPr>
              <a:t>at </a:t>
            </a:r>
            <a:r>
              <a:rPr lang="en-US" sz="2000" b="1" dirty="0">
                <a:solidFill>
                  <a:srgbClr val="0070C0"/>
                </a:solidFill>
                <a:latin typeface="Arial" pitchFamily="34" charset="0"/>
                <a:cs typeface="Arial" pitchFamily="34" charset="0"/>
              </a:rPr>
              <a:t>C3</a:t>
            </a:r>
            <a:r>
              <a:rPr lang="en-US" sz="2000" b="1" dirty="0">
                <a:latin typeface="Arial" pitchFamily="34" charset="0"/>
                <a:cs typeface="Arial" pitchFamily="34" charset="0"/>
              </a:rPr>
              <a:t> which is characteristic to all sterols. </a:t>
            </a:r>
          </a:p>
          <a:p>
            <a:r>
              <a:rPr lang="en-US" sz="2000" b="1" dirty="0">
                <a:latin typeface="Arial" pitchFamily="34" charset="0"/>
                <a:cs typeface="Arial" pitchFamily="34" charset="0"/>
              </a:rPr>
              <a:t>The OH group is beta oriented, projecting above the plane of ring.</a:t>
            </a:r>
          </a:p>
          <a:p>
            <a:endParaRPr lang="en-US" sz="2000" b="1" dirty="0">
              <a:effectLst>
                <a:outerShdw blurRad="38100" dist="38100" dir="2700000" algn="tl">
                  <a:srgbClr val="000000">
                    <a:alpha val="43137"/>
                  </a:srgbClr>
                </a:outerShdw>
              </a:effectLst>
            </a:endParaRPr>
          </a:p>
        </p:txBody>
      </p:sp>
      <p:graphicFrame>
        <p:nvGraphicFramePr>
          <p:cNvPr id="999425" name="Object 1"/>
          <p:cNvGraphicFramePr>
            <a:graphicFrameLocks noChangeAspect="1"/>
          </p:cNvGraphicFramePr>
          <p:nvPr/>
        </p:nvGraphicFramePr>
        <p:xfrm>
          <a:off x="1090562" y="4052870"/>
          <a:ext cx="7215238" cy="2500330"/>
        </p:xfrm>
        <a:graphic>
          <a:graphicData uri="http://schemas.openxmlformats.org/presentationml/2006/ole">
            <p:oleObj spid="_x0000_s3074" r:id="rId3" imgW="3232150" imgH="1921510" progId="">
              <p:embed/>
            </p:oleObj>
          </a:graphicData>
        </a:graphic>
      </p:graphicFrame>
      <p:sp>
        <p:nvSpPr>
          <p:cNvPr id="5" name="Rectangle 4"/>
          <p:cNvSpPr/>
          <p:nvPr/>
        </p:nvSpPr>
        <p:spPr bwMode="auto">
          <a:xfrm>
            <a:off x="1071538" y="6053134"/>
            <a:ext cx="571504" cy="500066"/>
          </a:xfrm>
          <a:prstGeom prst="rect">
            <a:avLst/>
          </a:prstGeom>
          <a:noFill/>
          <a:ln w="9525" cap="flat" cmpd="sng" algn="ctr">
            <a:solidFill>
              <a:schemeClr val="accent1">
                <a:lumMod val="75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Oval 5"/>
          <p:cNvSpPr/>
          <p:nvPr/>
        </p:nvSpPr>
        <p:spPr bwMode="auto">
          <a:xfrm rot="1266929">
            <a:off x="3045386" y="5975040"/>
            <a:ext cx="722846" cy="384671"/>
          </a:xfrm>
          <a:prstGeom prst="ellipse">
            <a:avLst/>
          </a:prstGeom>
          <a:noFill/>
          <a:ln w="9525" cap="flat" cmpd="sng" algn="ctr">
            <a:solidFill>
              <a:srgbClr val="FF00FF"/>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507288" cy="4525963"/>
          </a:xfrm>
        </p:spPr>
        <p:txBody>
          <a:bodyPr>
            <a:noAutofit/>
          </a:bodyPr>
          <a:lstStyle/>
          <a:p>
            <a:pPr>
              <a:buNone/>
            </a:pPr>
            <a:r>
              <a:rPr lang="en-US" sz="2400" b="1" u="sng" dirty="0">
                <a:solidFill>
                  <a:srgbClr val="FF0000"/>
                </a:solidFill>
                <a:latin typeface="Arial" pitchFamily="34" charset="0"/>
                <a:cs typeface="Arial" pitchFamily="34" charset="0"/>
              </a:rPr>
              <a:t>Properties of cholesterol:</a:t>
            </a:r>
          </a:p>
          <a:p>
            <a:pPr algn="just"/>
            <a:r>
              <a:rPr lang="en-US" sz="2000" b="1" dirty="0">
                <a:latin typeface="Arial" pitchFamily="34" charset="0"/>
                <a:cs typeface="Arial" pitchFamily="34" charset="0"/>
              </a:rPr>
              <a:t>It has </a:t>
            </a:r>
            <a:r>
              <a:rPr lang="en-US" sz="2000" b="1" dirty="0" err="1">
                <a:latin typeface="Arial" pitchFamily="34" charset="0"/>
                <a:cs typeface="Arial" pitchFamily="34" charset="0"/>
              </a:rPr>
              <a:t>amphipathic</a:t>
            </a:r>
            <a:r>
              <a:rPr lang="en-US" sz="2000" b="1" dirty="0">
                <a:latin typeface="Arial" pitchFamily="34" charset="0"/>
                <a:cs typeface="Arial" pitchFamily="34" charset="0"/>
              </a:rPr>
              <a:t> properties which allow it to play structural role in </a:t>
            </a:r>
            <a:r>
              <a:rPr lang="en-US" sz="2000" b="1" i="1" dirty="0">
                <a:latin typeface="Arial" pitchFamily="34" charset="0"/>
                <a:cs typeface="Arial" pitchFamily="34" charset="0"/>
              </a:rPr>
              <a:t>membrane</a:t>
            </a:r>
            <a:r>
              <a:rPr lang="en-US" sz="2000" b="1" dirty="0">
                <a:latin typeface="Arial" pitchFamily="34" charset="0"/>
                <a:cs typeface="Arial" pitchFamily="34" charset="0"/>
              </a:rPr>
              <a:t>  and in the outer layer of </a:t>
            </a:r>
            <a:r>
              <a:rPr lang="en-US" sz="2000" b="1" i="1" dirty="0">
                <a:latin typeface="Arial" pitchFamily="34" charset="0"/>
                <a:cs typeface="Arial" pitchFamily="34" charset="0"/>
              </a:rPr>
              <a:t>lipoprotein</a:t>
            </a:r>
            <a:r>
              <a:rPr lang="en-US" sz="2000" b="1" i="1" dirty="0" smtClean="0">
                <a:latin typeface="Arial" pitchFamily="34" charset="0"/>
                <a:cs typeface="Arial" pitchFamily="34" charset="0"/>
              </a:rPr>
              <a:t>.</a:t>
            </a:r>
          </a:p>
          <a:p>
            <a:pPr algn="just"/>
            <a:endParaRPr lang="en-US" sz="2000" b="1" i="1" dirty="0" smtClean="0">
              <a:solidFill>
                <a:srgbClr val="7030A0"/>
              </a:solidFill>
              <a:latin typeface="Arial" pitchFamily="34" charset="0"/>
              <a:cs typeface="Arial" pitchFamily="34" charset="0"/>
            </a:endParaRPr>
          </a:p>
          <a:p>
            <a:pPr algn="just">
              <a:buNone/>
            </a:pPr>
            <a:r>
              <a:rPr lang="en-US" sz="2400" b="1" u="sng" dirty="0" smtClean="0">
                <a:solidFill>
                  <a:srgbClr val="FF0000"/>
                </a:solidFill>
                <a:latin typeface="Arial" pitchFamily="34" charset="0"/>
                <a:cs typeface="Arial" pitchFamily="34" charset="0"/>
              </a:rPr>
              <a:t>Cholesterol Sources</a:t>
            </a:r>
            <a:endParaRPr lang="en-US" sz="2400" b="1" i="1" u="sng" dirty="0" smtClean="0">
              <a:solidFill>
                <a:srgbClr val="7030A0"/>
              </a:solidFill>
              <a:latin typeface="Arial" pitchFamily="34" charset="0"/>
              <a:cs typeface="Arial" pitchFamily="34" charset="0"/>
            </a:endParaRPr>
          </a:p>
          <a:p>
            <a:pPr marL="514350" indent="-514350" algn="just">
              <a:buFontTx/>
              <a:buAutoNum type="arabicPeriod"/>
            </a:pPr>
            <a:r>
              <a:rPr lang="en-US" sz="2000" b="1" dirty="0" smtClean="0">
                <a:latin typeface="Arial" pitchFamily="34" charset="0"/>
                <a:cs typeface="Arial" pitchFamily="34" charset="0"/>
              </a:rPr>
              <a:t>It is </a:t>
            </a:r>
            <a:r>
              <a:rPr lang="en-US" sz="2000" b="1" dirty="0" smtClean="0">
                <a:solidFill>
                  <a:srgbClr val="0070C0"/>
                </a:solidFill>
                <a:latin typeface="Arial" pitchFamily="34" charset="0"/>
                <a:cs typeface="Arial" pitchFamily="34" charset="0"/>
              </a:rPr>
              <a:t>formed in the body </a:t>
            </a:r>
            <a:r>
              <a:rPr lang="en-US" sz="2000" b="1" dirty="0" smtClean="0">
                <a:latin typeface="Arial" pitchFamily="34" charset="0"/>
                <a:cs typeface="Arial" pitchFamily="34" charset="0"/>
              </a:rPr>
              <a:t>from acetyl </a:t>
            </a:r>
            <a:r>
              <a:rPr lang="en-US" sz="2000" b="1" dirty="0" err="1" smtClean="0">
                <a:latin typeface="Arial" pitchFamily="34" charset="0"/>
                <a:cs typeface="Arial" pitchFamily="34" charset="0"/>
              </a:rPr>
              <a:t>CoA</a:t>
            </a:r>
            <a:r>
              <a:rPr lang="en-US" sz="2000" b="1" dirty="0" smtClean="0">
                <a:latin typeface="Arial" pitchFamily="34" charset="0"/>
                <a:cs typeface="Arial" pitchFamily="34" charset="0"/>
              </a:rPr>
              <a:t>.</a:t>
            </a:r>
            <a:r>
              <a:rPr lang="en-US" sz="2000" b="1" dirty="0" smtClean="0">
                <a:solidFill>
                  <a:schemeClr val="tx2">
                    <a:lumMod val="75000"/>
                  </a:schemeClr>
                </a:solidFill>
                <a:latin typeface="Arial" pitchFamily="34" charset="0"/>
                <a:cs typeface="Arial" pitchFamily="34" charset="0"/>
              </a:rPr>
              <a:t> </a:t>
            </a:r>
            <a:r>
              <a:rPr lang="en-US" sz="2000" b="1" dirty="0" smtClean="0">
                <a:latin typeface="Arial" pitchFamily="34" charset="0"/>
                <a:cs typeface="Arial" pitchFamily="34" charset="0"/>
              </a:rPr>
              <a:t>Most of the cholesterol is synthesized by the </a:t>
            </a:r>
            <a:r>
              <a:rPr lang="en-US" sz="2000" b="1" dirty="0" smtClean="0">
                <a:solidFill>
                  <a:schemeClr val="tx2">
                    <a:lumMod val="75000"/>
                  </a:schemeClr>
                </a:solidFill>
                <a:latin typeface="Arial" pitchFamily="34" charset="0"/>
                <a:cs typeface="Arial" pitchFamily="34" charset="0"/>
              </a:rPr>
              <a:t>liver.</a:t>
            </a:r>
            <a:endParaRPr lang="en-US" sz="2000" b="1" dirty="0" smtClean="0">
              <a:latin typeface="Arial" pitchFamily="34" charset="0"/>
              <a:cs typeface="Arial" pitchFamily="34" charset="0"/>
            </a:endParaRPr>
          </a:p>
          <a:p>
            <a:pPr marL="514350" indent="-514350" algn="just">
              <a:buAutoNum type="arabicPeriod"/>
            </a:pPr>
            <a:r>
              <a:rPr lang="en-US" sz="2000" b="1" dirty="0" smtClean="0">
                <a:latin typeface="Arial" pitchFamily="34" charset="0"/>
                <a:cs typeface="Arial" pitchFamily="34" charset="0"/>
              </a:rPr>
              <a:t>It is present </a:t>
            </a:r>
            <a:r>
              <a:rPr lang="en-US" sz="2000" b="1" dirty="0" smtClean="0">
                <a:solidFill>
                  <a:srgbClr val="0070C0"/>
                </a:solidFill>
                <a:latin typeface="Arial" pitchFamily="34" charset="0"/>
                <a:cs typeface="Arial" pitchFamily="34" charset="0"/>
              </a:rPr>
              <a:t>in diet</a:t>
            </a:r>
            <a:r>
              <a:rPr lang="en-US" sz="2000" b="1" dirty="0" smtClean="0">
                <a:latin typeface="Arial" pitchFamily="34" charset="0"/>
                <a:cs typeface="Arial" pitchFamily="34" charset="0"/>
              </a:rPr>
              <a:t>: egg yolk, meat, liver and brain. (It occurs in animal fats but not in plant fats).</a:t>
            </a:r>
          </a:p>
          <a:p>
            <a:pPr marL="514350" indent="-514350" algn="just">
              <a:buAutoNum type="arabicPeriod"/>
            </a:pPr>
            <a:endParaRPr lang="en-US" sz="2000" b="1" i="1" dirty="0">
              <a:solidFill>
                <a:srgbClr val="7030A0"/>
              </a:solidFill>
              <a:latin typeface="Arial" pitchFamily="34" charset="0"/>
              <a:cs typeface="Arial" pitchFamily="34" charset="0"/>
            </a:endParaRPr>
          </a:p>
          <a:p>
            <a:pPr>
              <a:buNone/>
            </a:pPr>
            <a:r>
              <a:rPr lang="en-US" sz="2400" b="1" u="sng" dirty="0">
                <a:solidFill>
                  <a:srgbClr val="FF0000"/>
                </a:solidFill>
                <a:latin typeface="Arial" pitchFamily="34" charset="0"/>
                <a:cs typeface="Arial" pitchFamily="34" charset="0"/>
              </a:rPr>
              <a:t>Biomedical importance:</a:t>
            </a:r>
            <a:endParaRPr lang="en-US" sz="2400" b="1" i="1" u="sng" dirty="0">
              <a:solidFill>
                <a:srgbClr val="FF0000"/>
              </a:solidFill>
              <a:latin typeface="Arial" pitchFamily="34" charset="0"/>
              <a:cs typeface="Arial" pitchFamily="34" charset="0"/>
            </a:endParaRPr>
          </a:p>
          <a:p>
            <a:pPr algn="just">
              <a:buNone/>
            </a:pPr>
            <a:r>
              <a:rPr lang="en-US" sz="2000" dirty="0">
                <a:latin typeface="Arial" pitchFamily="34" charset="0"/>
                <a:cs typeface="Arial" pitchFamily="34" charset="0"/>
              </a:rPr>
              <a:t>1-</a:t>
            </a:r>
            <a:r>
              <a:rPr lang="en-US" sz="2000" b="1" dirty="0">
                <a:latin typeface="Arial" pitchFamily="34" charset="0"/>
                <a:cs typeface="Arial" pitchFamily="34" charset="0"/>
              </a:rPr>
              <a:t>	It is the </a:t>
            </a:r>
            <a:r>
              <a:rPr lang="en-US" sz="2000" b="1" dirty="0">
                <a:solidFill>
                  <a:srgbClr val="0070C0"/>
                </a:solidFill>
                <a:latin typeface="Arial" pitchFamily="34" charset="0"/>
                <a:cs typeface="Arial" pitchFamily="34" charset="0"/>
              </a:rPr>
              <a:t>main sterol </a:t>
            </a:r>
            <a:r>
              <a:rPr lang="en-US" sz="2000" b="1" dirty="0">
                <a:latin typeface="Arial" pitchFamily="34" charset="0"/>
                <a:cs typeface="Arial" pitchFamily="34" charset="0"/>
              </a:rPr>
              <a:t>in human body ( Nervous tissue, brain, suprarenal gland, and in bile, ,,).</a:t>
            </a:r>
          </a:p>
          <a:p>
            <a:pPr algn="just">
              <a:buNone/>
            </a:pPr>
            <a:r>
              <a:rPr lang="en-US" sz="2000" b="1" dirty="0">
                <a:latin typeface="Arial" pitchFamily="34" charset="0"/>
                <a:cs typeface="Arial" pitchFamily="34" charset="0"/>
              </a:rPr>
              <a:t>2-	It is present </a:t>
            </a:r>
            <a:r>
              <a:rPr lang="en-US" sz="2000" b="1" dirty="0">
                <a:solidFill>
                  <a:srgbClr val="0070C0"/>
                </a:solidFill>
                <a:latin typeface="Arial" pitchFamily="34" charset="0"/>
                <a:cs typeface="Arial" pitchFamily="34" charset="0"/>
              </a:rPr>
              <a:t>in blood </a:t>
            </a:r>
            <a:r>
              <a:rPr lang="en-US" sz="2000" b="1" dirty="0">
                <a:latin typeface="Arial" pitchFamily="34" charset="0"/>
                <a:cs typeface="Arial" pitchFamily="34" charset="0"/>
              </a:rPr>
              <a:t>(normal level 150-200 mg / dl).</a:t>
            </a:r>
          </a:p>
          <a:p>
            <a:pPr algn="just">
              <a:buNone/>
            </a:pPr>
            <a:r>
              <a:rPr lang="en-US" sz="2000" b="1" dirty="0">
                <a:latin typeface="Arial" pitchFamily="34" charset="0"/>
                <a:cs typeface="Arial" pitchFamily="34" charset="0"/>
              </a:rPr>
              <a:t>3-	It is often found as </a:t>
            </a:r>
            <a:r>
              <a:rPr lang="en-US" sz="2000" b="1" dirty="0">
                <a:solidFill>
                  <a:srgbClr val="0070C0"/>
                </a:solidFill>
                <a:latin typeface="Arial" pitchFamily="34" charset="0"/>
                <a:cs typeface="Arial" pitchFamily="34" charset="0"/>
              </a:rPr>
              <a:t>cholesterol ester </a:t>
            </a:r>
            <a:r>
              <a:rPr lang="en-US" sz="2000" b="1" dirty="0">
                <a:latin typeface="Arial" pitchFamily="34" charset="0"/>
                <a:cs typeface="Arial" pitchFamily="34" charset="0"/>
              </a:rPr>
              <a:t>(in combination with fatty acids).  The fatty acid is attached to the hydroxyl group e.g. </a:t>
            </a:r>
            <a:r>
              <a:rPr lang="en-US" sz="2000" b="1" dirty="0" err="1">
                <a:latin typeface="Arial" pitchFamily="34" charset="0"/>
                <a:cs typeface="Arial" pitchFamily="34" charset="0"/>
              </a:rPr>
              <a:t>Cholesteryl</a:t>
            </a:r>
            <a:r>
              <a:rPr lang="en-US" sz="2000" b="1" dirty="0">
                <a:latin typeface="Arial" pitchFamily="34" charset="0"/>
                <a:cs typeface="Arial" pitchFamily="34" charset="0"/>
              </a:rPr>
              <a:t> </a:t>
            </a:r>
            <a:r>
              <a:rPr lang="en-US" sz="2000" b="1" dirty="0" err="1">
                <a:latin typeface="Arial" pitchFamily="34" charset="0"/>
                <a:cs typeface="Arial" pitchFamily="34" charset="0"/>
              </a:rPr>
              <a:t>oleate</a:t>
            </a:r>
            <a:r>
              <a:rPr lang="en-US" sz="2000" b="1" dirty="0">
                <a:latin typeface="Arial" pitchFamily="34" charset="0"/>
                <a:cs typeface="Arial" pitchFamily="34" charset="0"/>
              </a:rPr>
              <a:t> or </a:t>
            </a:r>
            <a:r>
              <a:rPr lang="en-US" sz="2000" b="1" dirty="0" err="1">
                <a:latin typeface="Arial" pitchFamily="34" charset="0"/>
                <a:cs typeface="Arial" pitchFamily="34" charset="0"/>
              </a:rPr>
              <a:t>linoleate</a:t>
            </a:r>
            <a:r>
              <a:rPr lang="en-US" sz="2000" b="1" dirty="0">
                <a:latin typeface="Arial" pitchFamily="34" charset="0"/>
                <a:cs typeface="Arial" pitchFamily="34" charset="0"/>
              </a:rPr>
              <a:t>.</a:t>
            </a:r>
          </a:p>
          <a:p>
            <a:endParaRPr lang="en-US" sz="2000" b="1" i="1" dirty="0">
              <a:solidFill>
                <a:srgbClr val="7030A0"/>
              </a:solidFill>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31"/>
          <p:cNvPicPr>
            <a:picLocks noChangeAspect="1" noChangeArrowheads="1"/>
          </p:cNvPicPr>
          <p:nvPr/>
        </p:nvPicPr>
        <p:blipFill>
          <a:blip r:embed="rId2" cstate="print"/>
          <a:srcRect/>
          <a:stretch>
            <a:fillRect/>
          </a:stretch>
        </p:blipFill>
        <p:spPr bwMode="gray">
          <a:xfrm>
            <a:off x="762000" y="4201690"/>
            <a:ext cx="7772400" cy="2179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71414"/>
            <a:ext cx="8229600" cy="927100"/>
          </a:xfrm>
        </p:spPr>
        <p:txBody>
          <a:bodyPr/>
          <a:lstStyle/>
          <a:p>
            <a:pPr algn="l"/>
            <a:r>
              <a:rPr lang="en-US" altLang="en-US" sz="3200" b="1" dirty="0">
                <a:solidFill>
                  <a:srgbClr val="FF0000"/>
                </a:solidFill>
                <a:latin typeface="Arial" pitchFamily="34" charset="0"/>
                <a:cs typeface="Arial" pitchFamily="34" charset="0"/>
              </a:rPr>
              <a:t>Cholesterol  esters (CE)</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60491"/>
            <a:ext cx="8229600" cy="4525963"/>
          </a:xfrm>
        </p:spPr>
        <p:txBody>
          <a:bodyPr/>
          <a:lstStyle/>
          <a:p>
            <a:pPr marL="233363" indent="-233363" algn="just">
              <a:spcBef>
                <a:spcPct val="50000"/>
              </a:spcBef>
            </a:pPr>
            <a:r>
              <a:rPr lang="en-US" altLang="en-US" sz="2400" dirty="0">
                <a:latin typeface="Arial" charset="0"/>
              </a:rPr>
              <a:t>Cholesterol  is converted to </a:t>
            </a:r>
            <a:r>
              <a:rPr lang="en-US" altLang="en-US" sz="2400" dirty="0" err="1">
                <a:latin typeface="Arial" charset="0"/>
              </a:rPr>
              <a:t>cholesteryl</a:t>
            </a:r>
            <a:r>
              <a:rPr lang="en-US" altLang="en-US" sz="2400" dirty="0">
                <a:latin typeface="Arial" charset="0"/>
              </a:rPr>
              <a:t> esters for cell </a:t>
            </a:r>
            <a:r>
              <a:rPr lang="en-US" altLang="en-US" sz="2400" b="1" u="sng" dirty="0">
                <a:solidFill>
                  <a:srgbClr val="008000"/>
                </a:solidFill>
                <a:latin typeface="Arial" charset="0"/>
              </a:rPr>
              <a:t>storage</a:t>
            </a:r>
            <a:r>
              <a:rPr lang="en-US" altLang="en-US" sz="2400" b="1" dirty="0">
                <a:solidFill>
                  <a:srgbClr val="008000"/>
                </a:solidFill>
                <a:latin typeface="Arial" charset="0"/>
              </a:rPr>
              <a:t> </a:t>
            </a:r>
            <a:r>
              <a:rPr lang="en-US" altLang="en-US" sz="2400" dirty="0">
                <a:latin typeface="Arial" charset="0"/>
              </a:rPr>
              <a:t>or </a:t>
            </a:r>
            <a:r>
              <a:rPr lang="en-US" altLang="en-US" sz="2400" b="1" u="sng" dirty="0">
                <a:solidFill>
                  <a:srgbClr val="008000"/>
                </a:solidFill>
                <a:latin typeface="Arial" charset="0"/>
              </a:rPr>
              <a:t>transport</a:t>
            </a:r>
            <a:r>
              <a:rPr lang="en-US" altLang="en-US" sz="2400" dirty="0">
                <a:latin typeface="Arial" charset="0"/>
              </a:rPr>
              <a:t> in blood</a:t>
            </a:r>
          </a:p>
          <a:p>
            <a:pPr marL="233363" indent="-233363" algn="just">
              <a:spcBef>
                <a:spcPct val="50000"/>
              </a:spcBef>
            </a:pPr>
            <a:r>
              <a:rPr lang="en-US" altLang="en-US" sz="2400" dirty="0">
                <a:latin typeface="Arial" charset="0"/>
              </a:rPr>
              <a:t>Fatty acid is </a:t>
            </a:r>
            <a:r>
              <a:rPr lang="en-US" altLang="en-US" sz="2400" dirty="0" err="1">
                <a:latin typeface="Arial" charset="0"/>
              </a:rPr>
              <a:t>esterified</a:t>
            </a:r>
            <a:r>
              <a:rPr lang="en-US" altLang="en-US" sz="2400" dirty="0">
                <a:latin typeface="Arial" charset="0"/>
              </a:rPr>
              <a:t> to C-3 OH of cholesterol</a:t>
            </a:r>
          </a:p>
          <a:p>
            <a:pPr marL="233363" indent="-233363" algn="just">
              <a:spcBef>
                <a:spcPct val="50000"/>
              </a:spcBef>
            </a:pPr>
            <a:r>
              <a:rPr lang="en-US" altLang="en-US" sz="2400" dirty="0">
                <a:latin typeface="Arial" charset="0"/>
              </a:rPr>
              <a:t>Cholesterol esters are </a:t>
            </a:r>
            <a:r>
              <a:rPr lang="en-US" altLang="en-US" sz="2400" b="1" dirty="0">
                <a:solidFill>
                  <a:srgbClr val="0070C0"/>
                </a:solidFill>
                <a:latin typeface="Arial" charset="0"/>
              </a:rPr>
              <a:t>very water insoluble (hydrophobic) </a:t>
            </a:r>
            <a:r>
              <a:rPr lang="en-US" altLang="en-US" sz="2400" dirty="0">
                <a:latin typeface="Arial" charset="0"/>
              </a:rPr>
              <a:t>and must be </a:t>
            </a:r>
            <a:r>
              <a:rPr lang="en-US" altLang="en-US" sz="2400" dirty="0" err="1">
                <a:latin typeface="Arial" charset="0"/>
              </a:rPr>
              <a:t>complexed</a:t>
            </a:r>
            <a:r>
              <a:rPr lang="en-US" altLang="en-US" sz="2400" dirty="0">
                <a:latin typeface="Arial" charset="0"/>
              </a:rPr>
              <a:t> with phospholipids or </a:t>
            </a:r>
            <a:r>
              <a:rPr lang="en-US" altLang="en-US" sz="2400" dirty="0" err="1">
                <a:latin typeface="Arial" charset="0"/>
              </a:rPr>
              <a:t>amphipathic</a:t>
            </a:r>
            <a:r>
              <a:rPr lang="en-US" altLang="en-US" sz="2400" dirty="0">
                <a:latin typeface="Arial" charset="0"/>
              </a:rPr>
              <a:t> proteins for transport</a:t>
            </a:r>
          </a:p>
          <a:p>
            <a:endParaRPr lang="en-US" sz="2000" dirty="0"/>
          </a:p>
        </p:txBody>
      </p:sp>
      <p:sp>
        <p:nvSpPr>
          <p:cNvPr id="5" name="Down Arrow 4"/>
          <p:cNvSpPr/>
          <p:nvPr/>
        </p:nvSpPr>
        <p:spPr bwMode="auto">
          <a:xfrm>
            <a:off x="4357686" y="4912650"/>
            <a:ext cx="142876"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295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329642" cy="4857784"/>
          </a:xfrm>
        </p:spPr>
        <p:txBody>
          <a:bodyPr>
            <a:noAutofit/>
          </a:bodyPr>
          <a:lstStyle/>
          <a:p>
            <a:pPr marL="280988" indent="-280988" algn="just">
              <a:spcBef>
                <a:spcPct val="50000"/>
              </a:spcBef>
              <a:buNone/>
            </a:pPr>
            <a:r>
              <a:rPr lang="en-US" sz="2800" b="1" u="sng" dirty="0">
                <a:solidFill>
                  <a:srgbClr val="FF0000"/>
                </a:solidFill>
                <a:latin typeface="Arial" pitchFamily="34" charset="0"/>
                <a:cs typeface="Arial" pitchFamily="34" charset="0"/>
              </a:rPr>
              <a:t>Biomedical importance:</a:t>
            </a:r>
            <a:endParaRPr lang="en-US" sz="2800" b="1" dirty="0">
              <a:solidFill>
                <a:srgbClr val="FF0000"/>
              </a:solidFill>
              <a:latin typeface="Arial" pitchFamily="34" charset="0"/>
              <a:cs typeface="Arial" pitchFamily="34" charset="0"/>
            </a:endParaRPr>
          </a:p>
          <a:p>
            <a:pPr marL="280988" indent="-280988" algn="just">
              <a:spcBef>
                <a:spcPct val="50000"/>
              </a:spcBef>
              <a:buNone/>
            </a:pPr>
            <a:r>
              <a:rPr lang="en-US" sz="2400" dirty="0">
                <a:latin typeface="Arial" pitchFamily="34" charset="0"/>
                <a:cs typeface="Arial" pitchFamily="34" charset="0"/>
              </a:rPr>
              <a:t>4- It is a major constituent of the </a:t>
            </a:r>
            <a:r>
              <a:rPr lang="en-US" sz="2400" b="1" dirty="0">
                <a:solidFill>
                  <a:srgbClr val="0070C0"/>
                </a:solidFill>
                <a:latin typeface="Arial" pitchFamily="34" charset="0"/>
                <a:cs typeface="Arial" pitchFamily="34" charset="0"/>
              </a:rPr>
              <a:t>plasma </a:t>
            </a:r>
            <a:r>
              <a:rPr lang="en-US" sz="2400" b="1" dirty="0" err="1">
                <a:solidFill>
                  <a:srgbClr val="0070C0"/>
                </a:solidFill>
                <a:latin typeface="Arial" pitchFamily="34" charset="0"/>
                <a:cs typeface="Arial" pitchFamily="34" charset="0"/>
              </a:rPr>
              <a:t>membrane.</a:t>
            </a:r>
            <a:r>
              <a:rPr lang="en-US" altLang="en-US" sz="2400" dirty="0" err="1">
                <a:latin typeface="Arial" pitchFamily="34" charset="0"/>
                <a:cs typeface="Arial" pitchFamily="34" charset="0"/>
              </a:rPr>
              <a:t>The</a:t>
            </a:r>
            <a:r>
              <a:rPr lang="en-US" altLang="en-US" sz="2400" dirty="0">
                <a:latin typeface="Arial" pitchFamily="34" charset="0"/>
                <a:cs typeface="Arial" pitchFamily="34" charset="0"/>
              </a:rPr>
              <a:t> fused ring system makes cholesterol less flexible than most other lipids</a:t>
            </a:r>
            <a:r>
              <a:rPr lang="en-US" altLang="en-US" sz="2400" dirty="0" smtClean="0">
                <a:latin typeface="Arial" pitchFamily="34" charset="0"/>
                <a:cs typeface="Arial" pitchFamily="34" charset="0"/>
              </a:rPr>
              <a:t>.</a:t>
            </a:r>
            <a:endParaRPr lang="en-US" altLang="en-US" sz="2400" dirty="0">
              <a:latin typeface="Arial" pitchFamily="34" charset="0"/>
              <a:cs typeface="Arial" pitchFamily="34" charset="0"/>
            </a:endParaRPr>
          </a:p>
          <a:p>
            <a:pPr algn="just">
              <a:buNone/>
            </a:pPr>
            <a:r>
              <a:rPr lang="en-US" sz="2400" dirty="0" smtClean="0">
                <a:latin typeface="Arial" pitchFamily="34" charset="0"/>
                <a:cs typeface="Arial" pitchFamily="34" charset="0"/>
              </a:rPr>
              <a:t>5-</a:t>
            </a:r>
            <a:r>
              <a:rPr lang="en-US" sz="2400" dirty="0">
                <a:latin typeface="Arial" pitchFamily="34" charset="0"/>
                <a:cs typeface="Arial" pitchFamily="34" charset="0"/>
              </a:rPr>
              <a:t>	It is the precursor of:</a:t>
            </a:r>
          </a:p>
          <a:p>
            <a:pPr algn="just">
              <a:buFont typeface="Wingdings" pitchFamily="2" charset="2"/>
              <a:buChar char="Ø"/>
            </a:pPr>
            <a:r>
              <a:rPr lang="en-US" sz="2400" b="1" dirty="0">
                <a:solidFill>
                  <a:srgbClr val="0070C0"/>
                </a:solidFill>
                <a:latin typeface="Arial" pitchFamily="34" charset="0"/>
                <a:cs typeface="Arial" pitchFamily="34" charset="0"/>
              </a:rPr>
              <a:t> </a:t>
            </a:r>
            <a:r>
              <a:rPr lang="en-US" sz="2400" b="1" dirty="0">
                <a:solidFill>
                  <a:srgbClr val="FF0000"/>
                </a:solidFill>
                <a:latin typeface="Arial" pitchFamily="34" charset="0"/>
                <a:cs typeface="Arial" pitchFamily="34" charset="0"/>
              </a:rPr>
              <a:t>Sex hormones</a:t>
            </a:r>
          </a:p>
          <a:p>
            <a:pPr algn="just">
              <a:buFont typeface="Wingdings" pitchFamily="2" charset="2"/>
              <a:buChar char="Ø"/>
            </a:pPr>
            <a:r>
              <a:rPr lang="en-US" sz="2400" b="1" dirty="0">
                <a:solidFill>
                  <a:srgbClr val="FF0000"/>
                </a:solidFill>
                <a:latin typeface="Arial" pitchFamily="34" charset="0"/>
                <a:cs typeface="Arial" pitchFamily="34" charset="0"/>
              </a:rPr>
              <a:t>  Cortical hormones</a:t>
            </a:r>
          </a:p>
          <a:p>
            <a:pPr algn="just">
              <a:buFont typeface="Wingdings" pitchFamily="2" charset="2"/>
              <a:buChar char="Ø"/>
            </a:pPr>
            <a:r>
              <a:rPr lang="en-US" sz="2400" b="1" dirty="0">
                <a:solidFill>
                  <a:srgbClr val="FF0000"/>
                </a:solidFill>
                <a:latin typeface="Arial" pitchFamily="34" charset="0"/>
                <a:cs typeface="Arial" pitchFamily="34" charset="0"/>
              </a:rPr>
              <a:t>  Vitamin D</a:t>
            </a:r>
          </a:p>
          <a:p>
            <a:pPr algn="just">
              <a:buFont typeface="Wingdings" pitchFamily="2" charset="2"/>
              <a:buChar char="Ø"/>
            </a:pPr>
            <a:r>
              <a:rPr lang="en-US" sz="2400" b="1" dirty="0">
                <a:solidFill>
                  <a:srgbClr val="FF0000"/>
                </a:solidFill>
                <a:latin typeface="Arial" pitchFamily="34" charset="0"/>
                <a:cs typeface="Arial" pitchFamily="34" charset="0"/>
              </a:rPr>
              <a:t>  Bile acids</a:t>
            </a:r>
            <a:r>
              <a:rPr lang="en-US" sz="2400" dirty="0">
                <a:solidFill>
                  <a:srgbClr val="FF0000"/>
                </a:solidFill>
                <a:latin typeface="Arial" pitchFamily="34" charset="0"/>
                <a:cs typeface="Arial" pitchFamily="34" charset="0"/>
              </a:rPr>
              <a:t>.</a:t>
            </a:r>
          </a:p>
          <a:p>
            <a:pPr algn="just">
              <a:buNone/>
            </a:pPr>
            <a:r>
              <a:rPr lang="en-US" sz="2400" dirty="0">
                <a:latin typeface="Arial" pitchFamily="34" charset="0"/>
                <a:cs typeface="Arial" pitchFamily="34" charset="0"/>
              </a:rPr>
              <a:t>6-	High level of cholesterol </a:t>
            </a:r>
            <a:r>
              <a:rPr lang="en-US" sz="2400" u="sng" dirty="0">
                <a:latin typeface="Arial" pitchFamily="34" charset="0"/>
                <a:cs typeface="Arial" pitchFamily="34" charset="0"/>
              </a:rPr>
              <a:t>in blood </a:t>
            </a:r>
            <a:r>
              <a:rPr lang="en-US" sz="2400" dirty="0">
                <a:latin typeface="Arial" pitchFamily="34" charset="0"/>
                <a:cs typeface="Arial" pitchFamily="34" charset="0"/>
              </a:rPr>
              <a:t>will lead to its precipitation in the wall of blood vessels </a:t>
            </a:r>
            <a:r>
              <a:rPr lang="en-US" sz="2400" b="1" dirty="0">
                <a:latin typeface="Arial" pitchFamily="34" charset="0"/>
                <a:cs typeface="Arial" pitchFamily="34" charset="0"/>
              </a:rPr>
              <a:t>“atherosclerosis”. </a:t>
            </a:r>
            <a:r>
              <a:rPr lang="en-US" sz="2400" dirty="0">
                <a:latin typeface="Arial" pitchFamily="34" charset="0"/>
                <a:cs typeface="Arial" pitchFamily="34" charset="0"/>
              </a:rPr>
              <a:t>Also high levels of blood cholesterol may lead to stones in </a:t>
            </a:r>
            <a:r>
              <a:rPr lang="en-US" sz="2400" u="sng" dirty="0">
                <a:latin typeface="Arial" pitchFamily="34" charset="0"/>
                <a:cs typeface="Arial" pitchFamily="34" charset="0"/>
              </a:rPr>
              <a:t>gall bladder </a:t>
            </a:r>
            <a:r>
              <a:rPr lang="en-US" sz="2400" b="1" dirty="0">
                <a:latin typeface="Arial" pitchFamily="34" charset="0"/>
                <a:cs typeface="Arial" pitchFamily="34" charset="0"/>
              </a:rPr>
              <a:t>(gall stone).</a:t>
            </a:r>
          </a:p>
          <a:p>
            <a:pPr marL="280988" lvl="1" indent="-280988" algn="just">
              <a:spcBef>
                <a:spcPct val="50000"/>
              </a:spcBef>
              <a:buFontTx/>
              <a:buChar char="•"/>
            </a:pPr>
            <a:endParaRPr lang="en-US" altLang="en-US" sz="2400" b="1" dirty="0">
              <a:latin typeface="Arial" pitchFamily="34" charset="0"/>
              <a:cs typeface="Arial" pitchFamily="34" charset="0"/>
            </a:endParaRPr>
          </a:p>
          <a:p>
            <a:pPr marL="280988" indent="-280988" algn="just">
              <a:spcBef>
                <a:spcPct val="50000"/>
              </a:spcBef>
            </a:pPr>
            <a:endParaRPr lang="en-US" altLang="en-US" sz="2400" dirty="0">
              <a:latin typeface="Arial" pitchFamily="34" charset="0"/>
              <a:cs typeface="Arial" pitchFamily="34" charset="0"/>
            </a:endParaRPr>
          </a:p>
          <a:p>
            <a:pPr algn="just"/>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435280" cy="4525963"/>
          </a:xfrm>
        </p:spPr>
        <p:txBody>
          <a:bodyPr/>
          <a:lstStyle/>
          <a:p>
            <a:pPr marL="514350" indent="-514350">
              <a:buNone/>
            </a:pPr>
            <a:endParaRPr lang="en-US" sz="2400" dirty="0"/>
          </a:p>
          <a:p>
            <a:endParaRPr lang="en-US" sz="2400" dirty="0"/>
          </a:p>
        </p:txBody>
      </p:sp>
      <p:sp>
        <p:nvSpPr>
          <p:cNvPr id="5" name="Title 1"/>
          <p:cNvSpPr txBox="1">
            <a:spLocks/>
          </p:cNvSpPr>
          <p:nvPr/>
        </p:nvSpPr>
        <p:spPr bwMode="black">
          <a:xfrm>
            <a:off x="485804" y="548680"/>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marL="742950" marR="0" lvl="0" indent="-742950" algn="l" defTabSz="914400" rtl="0" eaLnBrk="1" fontAlgn="base" latinLnBrk="0" hangingPunct="1">
              <a:lnSpc>
                <a:spcPct val="100000"/>
              </a:lnSpc>
              <a:spcBef>
                <a:spcPct val="0"/>
              </a:spcBef>
              <a:spcAft>
                <a:spcPct val="0"/>
              </a:spcAft>
              <a:buClrTx/>
              <a:buSzTx/>
              <a:tabLst/>
              <a:defRPr/>
            </a:pPr>
            <a:r>
              <a:rPr kumimoji="0" lang="en-US" sz="28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Animal </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sterol:</a:t>
            </a:r>
          </a:p>
          <a:p>
            <a:pPr marL="742950" marR="0" lvl="0" indent="-742950" algn="l" defTabSz="914400" rtl="0" eaLnBrk="1" fontAlgn="base" latinLnBrk="0" hangingPunct="1">
              <a:lnSpc>
                <a:spcPct val="100000"/>
              </a:lnSpc>
              <a:spcBef>
                <a:spcPct val="0"/>
              </a:spcBef>
              <a:spcAft>
                <a:spcPct val="0"/>
              </a:spcAft>
              <a:buClrTx/>
              <a:buSzTx/>
              <a:tabLst/>
              <a:defRPr/>
            </a:pP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j-ea"/>
                <a:cs typeface="Arial" pitchFamily="34" charset="0"/>
              </a:rPr>
              <a:t> ii. 7-dehydrocholesterol (pro-vitamin D3)</a:t>
            </a:r>
          </a:p>
        </p:txBody>
      </p:sp>
      <p:sp>
        <p:nvSpPr>
          <p:cNvPr id="6" name="Content Placeholder 2"/>
          <p:cNvSpPr txBox="1">
            <a:spLocks/>
          </p:cNvSpPr>
          <p:nvPr/>
        </p:nvSpPr>
        <p:spPr bwMode="gray">
          <a:xfrm>
            <a:off x="357158" y="1700808"/>
            <a:ext cx="8535322" cy="157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0" cap="none" spc="0" normalizeH="0" baseline="0" noProof="0" dirty="0">
                <a:ln>
                  <a:noFill/>
                </a:ln>
                <a:solidFill>
                  <a:schemeClr val="tx1"/>
                </a:solidFill>
                <a:effectLst/>
                <a:uLnTx/>
                <a:uFillTx/>
                <a:latin typeface="Arial" pitchFamily="34" charset="0"/>
                <a:cs typeface="Arial" pitchFamily="34" charset="0"/>
              </a:rPr>
              <a:t>7-dehydrocholesterol  is stored  under the skin, and by the effect of ultraviolet rays( in sunlight) it is transformed to </a:t>
            </a:r>
            <a:r>
              <a:rPr kumimoji="0" lang="en-US" sz="2000" b="1" i="0" u="none" strike="noStrike" kern="0" cap="none" spc="0" normalizeH="0" baseline="0" noProof="0" dirty="0" err="1">
                <a:ln>
                  <a:noFill/>
                </a:ln>
                <a:solidFill>
                  <a:schemeClr val="tx1"/>
                </a:solidFill>
                <a:effectLst/>
                <a:uLnTx/>
                <a:uFillTx/>
                <a:latin typeface="Arial" pitchFamily="34" charset="0"/>
                <a:cs typeface="Arial" pitchFamily="34" charset="0"/>
              </a:rPr>
              <a:t>cholecalciferol</a:t>
            </a:r>
            <a:r>
              <a:rPr kumimoji="0" lang="en-US" sz="2000" b="1" i="0" u="none" strike="noStrike" kern="0" cap="none" spc="0" normalizeH="0" baseline="0" noProof="0" dirty="0">
                <a:ln>
                  <a:noFill/>
                </a:ln>
                <a:solidFill>
                  <a:schemeClr val="tx1"/>
                </a:solidFill>
                <a:effectLst/>
                <a:uLnTx/>
                <a:uFillTx/>
                <a:latin typeface="Arial" pitchFamily="34" charset="0"/>
                <a:cs typeface="Arial" pitchFamily="34" charset="0"/>
              </a:rPr>
              <a:t> ( </a:t>
            </a:r>
            <a:r>
              <a:rPr kumimoji="0" lang="en-US" sz="2000" b="1" i="0" u="none" strike="noStrike" kern="0" cap="none" spc="0" normalizeH="0" baseline="0" noProof="0" dirty="0" err="1">
                <a:ln>
                  <a:noFill/>
                </a:ln>
                <a:solidFill>
                  <a:schemeClr val="tx1"/>
                </a:solidFill>
                <a:effectLst/>
                <a:uLnTx/>
                <a:uFillTx/>
                <a:latin typeface="Arial" pitchFamily="34" charset="0"/>
                <a:cs typeface="Arial" pitchFamily="34" charset="0"/>
              </a:rPr>
              <a:t>vit</a:t>
            </a:r>
            <a:r>
              <a:rPr kumimoji="0" lang="en-US" sz="2000" b="1" i="0" u="none" strike="noStrike" kern="0" cap="none" spc="0" normalizeH="0" baseline="0" noProof="0" dirty="0">
                <a:ln>
                  <a:noFill/>
                </a:ln>
                <a:solidFill>
                  <a:schemeClr val="tx1"/>
                </a:solidFill>
                <a:effectLst/>
                <a:uLnTx/>
                <a:uFillTx/>
                <a:latin typeface="Arial" pitchFamily="34" charset="0"/>
                <a:cs typeface="Arial" pitchFamily="34" charset="0"/>
              </a:rPr>
              <a:t>. D</a:t>
            </a:r>
            <a:r>
              <a:rPr kumimoji="0" lang="en-US" sz="2000" b="1" i="0" u="none" strike="noStrike" kern="0" cap="none" spc="0" normalizeH="0" baseline="-25000" noProof="0" dirty="0">
                <a:ln>
                  <a:noFill/>
                </a:ln>
                <a:solidFill>
                  <a:schemeClr val="tx1"/>
                </a:solidFill>
                <a:effectLst/>
                <a:uLnTx/>
                <a:uFillTx/>
                <a:latin typeface="Arial" pitchFamily="34" charset="0"/>
                <a:cs typeface="Arial" pitchFamily="34" charset="0"/>
              </a:rPr>
              <a:t>3 </a:t>
            </a:r>
            <a:r>
              <a:rPr kumimoji="0" lang="en-US" sz="2000" b="1" i="0" u="none" strike="noStrike" kern="0" cap="none" spc="0" normalizeH="0" baseline="0" noProof="0" dirty="0">
                <a:ln>
                  <a:noFill/>
                </a:ln>
                <a:solidFill>
                  <a:schemeClr val="tx1"/>
                </a:solidFill>
                <a:effectLst/>
                <a:uLnTx/>
                <a:uFillTx/>
                <a:latin typeface="Arial" pitchFamily="34" charset="0"/>
                <a:cs typeface="Arial" pitchFamily="34" charset="0"/>
              </a:rPr>
              <a: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7" name="Rectangle 6"/>
          <p:cNvSpPr/>
          <p:nvPr/>
        </p:nvSpPr>
        <p:spPr>
          <a:xfrm>
            <a:off x="467544" y="2708920"/>
            <a:ext cx="8424936" cy="1015663"/>
          </a:xfrm>
          <a:prstGeom prst="rect">
            <a:avLst/>
          </a:prstGeom>
        </p:spPr>
        <p:txBody>
          <a:bodyPr wrap="square">
            <a:spAutoFit/>
          </a:bodyPr>
          <a:lstStyle/>
          <a:p>
            <a:pPr algn="just"/>
            <a:r>
              <a:rPr lang="en-US" sz="2000" b="1" dirty="0" smtClean="0">
                <a:latin typeface="Arial" pitchFamily="34" charset="0"/>
                <a:cs typeface="Arial" pitchFamily="34" charset="0"/>
              </a:rPr>
              <a:t>Insufficient sunlight can lead to a deficiency of vitamin D</a:t>
            </a:r>
            <a:r>
              <a:rPr lang="en-US" sz="2000" b="1" baseline="-25000" dirty="0" smtClean="0">
                <a:latin typeface="Arial" pitchFamily="34" charset="0"/>
                <a:cs typeface="Arial" pitchFamily="34" charset="0"/>
              </a:rPr>
              <a:t>3</a:t>
            </a:r>
            <a:r>
              <a:rPr lang="en-US" sz="2000" b="1" dirty="0" smtClean="0">
                <a:latin typeface="Arial" pitchFamily="34" charset="0"/>
                <a:cs typeface="Arial" pitchFamily="34" charset="0"/>
              </a:rPr>
              <a:t>, interfering with Ca</a:t>
            </a:r>
            <a:r>
              <a:rPr lang="en-US" sz="2000" b="1" baseline="30000" dirty="0" smtClean="0">
                <a:latin typeface="Arial" pitchFamily="34" charset="0"/>
                <a:cs typeface="Arial" pitchFamily="34" charset="0"/>
              </a:rPr>
              <a:t>2+</a:t>
            </a:r>
            <a:r>
              <a:rPr lang="en-US" sz="2000" b="1" dirty="0" smtClean="0">
                <a:latin typeface="Arial" pitchFamily="34" charset="0"/>
                <a:cs typeface="Arial" pitchFamily="34" charset="0"/>
              </a:rPr>
              <a:t> transport and bone development.  </a:t>
            </a:r>
            <a:r>
              <a:rPr lang="en-US" sz="2000" b="1" dirty="0" smtClean="0">
                <a:solidFill>
                  <a:srgbClr val="0070C0"/>
                </a:solidFill>
                <a:latin typeface="Arial" pitchFamily="34" charset="0"/>
                <a:cs typeface="Arial" pitchFamily="34" charset="0"/>
              </a:rPr>
              <a:t>Rickets </a:t>
            </a:r>
            <a:r>
              <a:rPr lang="en-US" sz="2000" b="1" dirty="0" smtClean="0">
                <a:latin typeface="Arial" pitchFamily="34" charset="0"/>
                <a:cs typeface="Arial" pitchFamily="34" charset="0"/>
              </a:rPr>
              <a:t>can result.</a:t>
            </a:r>
            <a:endParaRPr lang="en-US" sz="2000" b="1" dirty="0">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571472" y="3690918"/>
            <a:ext cx="8215370" cy="2786082"/>
          </a:xfrm>
          <a:prstGeom prst="rect">
            <a:avLst/>
          </a:prstGeom>
          <a:noFill/>
          <a:ln w="9525">
            <a:noFill/>
            <a:miter lim="800000"/>
            <a:headEnd/>
            <a:tailEnd/>
          </a:ln>
        </p:spPr>
      </p:pic>
      <p:sp>
        <p:nvSpPr>
          <p:cNvPr id="10" name="Rectangle 9"/>
          <p:cNvSpPr/>
          <p:nvPr/>
        </p:nvSpPr>
        <p:spPr bwMode="auto">
          <a:xfrm>
            <a:off x="571472" y="4930908"/>
            <a:ext cx="357190" cy="428628"/>
          </a:xfrm>
          <a:prstGeom prst="rect">
            <a:avLst/>
          </a:prstGeom>
          <a:noFill/>
          <a:ln w="9525" cap="flat" cmpd="sng" algn="ctr">
            <a:solidFill>
              <a:schemeClr val="accent1">
                <a:lumMod val="75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Oval 10"/>
          <p:cNvSpPr/>
          <p:nvPr/>
        </p:nvSpPr>
        <p:spPr bwMode="auto">
          <a:xfrm rot="1266929">
            <a:off x="1456188" y="5006795"/>
            <a:ext cx="465895" cy="239280"/>
          </a:xfrm>
          <a:prstGeom prst="ellipse">
            <a:avLst/>
          </a:prstGeom>
          <a:noFill/>
          <a:ln w="9525" cap="flat" cmpd="sng" algn="ctr">
            <a:solidFill>
              <a:srgbClr val="FF00FF"/>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12" name="Oval 11"/>
          <p:cNvSpPr/>
          <p:nvPr/>
        </p:nvSpPr>
        <p:spPr bwMode="auto">
          <a:xfrm rot="5215446">
            <a:off x="1899252" y="4835986"/>
            <a:ext cx="465895" cy="239280"/>
          </a:xfrm>
          <a:prstGeom prst="ellipse">
            <a:avLst/>
          </a:prstGeom>
          <a:noFill/>
          <a:ln w="9525" cap="flat" cmpd="sng" algn="ctr">
            <a:solidFill>
              <a:srgbClr val="FF00FF"/>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endParaRPr lang="en-US"/>
          </a:p>
        </p:txBody>
      </p:sp>
      <p:sp>
        <p:nvSpPr>
          <p:cNvPr id="13" name="24-Point Star 12"/>
          <p:cNvSpPr/>
          <p:nvPr/>
        </p:nvSpPr>
        <p:spPr bwMode="auto">
          <a:xfrm>
            <a:off x="1643042" y="4359404"/>
            <a:ext cx="142876" cy="214314"/>
          </a:xfrm>
          <a:prstGeom prst="star24">
            <a:avLst/>
          </a:prstGeom>
          <a:solidFill>
            <a:srgbClr val="C00000"/>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381000" y="1428736"/>
            <a:ext cx="8191528" cy="5072098"/>
          </a:xfrm>
        </p:spPr>
        <p:txBody>
          <a:bodyPr/>
          <a:lstStyle/>
          <a:p>
            <a:pPr>
              <a:defRPr/>
            </a:pPr>
            <a:r>
              <a:rPr lang="en-US" sz="2400" b="1" dirty="0">
                <a:solidFill>
                  <a:srgbClr val="0070C0"/>
                </a:solidFill>
              </a:rPr>
              <a:t>Low density lipoproteins</a:t>
            </a:r>
            <a:r>
              <a:rPr lang="en-US" sz="2400" b="1" dirty="0">
                <a:solidFill>
                  <a:srgbClr val="0070C0"/>
                </a:solidFill>
                <a:sym typeface="Wingdings" pitchFamily="2" charset="2"/>
              </a:rPr>
              <a:t> (LDL) </a:t>
            </a:r>
            <a:r>
              <a:rPr lang="en-US" sz="2400" dirty="0">
                <a:sym typeface="Wingdings" pitchFamily="2" charset="2"/>
              </a:rPr>
              <a:t>transports cholesterol from liver through blood to the tissues </a:t>
            </a:r>
            <a:r>
              <a:rPr lang="en-US" sz="2400" b="1" dirty="0">
                <a:solidFill>
                  <a:schemeClr val="tx2"/>
                </a:solidFill>
                <a:sym typeface="Wingdings" pitchFamily="2" charset="2"/>
              </a:rPr>
              <a:t>(Bad cholesterol)</a:t>
            </a:r>
          </a:p>
          <a:p>
            <a:pPr>
              <a:defRPr/>
            </a:pPr>
            <a:endParaRPr lang="en-US" sz="2400" b="1" dirty="0">
              <a:sym typeface="Wingdings" pitchFamily="2" charset="2"/>
            </a:endParaRPr>
          </a:p>
          <a:p>
            <a:pPr>
              <a:defRPr/>
            </a:pPr>
            <a:r>
              <a:rPr lang="en-US" sz="2400" b="1" dirty="0">
                <a:solidFill>
                  <a:srgbClr val="0070C0"/>
                </a:solidFill>
                <a:sym typeface="Wingdings" pitchFamily="2" charset="2"/>
              </a:rPr>
              <a:t>High density lipoprotein (HDL) </a:t>
            </a:r>
            <a:r>
              <a:rPr lang="en-US" sz="2400" dirty="0">
                <a:sym typeface="Wingdings" pitchFamily="2" charset="2"/>
              </a:rPr>
              <a:t>transports cholesterol from blood to the liver where it is </a:t>
            </a:r>
            <a:r>
              <a:rPr lang="en-US" sz="2400" dirty="0" err="1">
                <a:sym typeface="Wingdings" pitchFamily="2" charset="2"/>
              </a:rPr>
              <a:t>metabolised</a:t>
            </a:r>
            <a:r>
              <a:rPr lang="en-US" sz="2400" dirty="0">
                <a:sym typeface="Wingdings" pitchFamily="2" charset="2"/>
              </a:rPr>
              <a:t> </a:t>
            </a:r>
            <a:r>
              <a:rPr lang="en-US" sz="2400" b="1" dirty="0">
                <a:solidFill>
                  <a:schemeClr val="tx2"/>
                </a:solidFill>
                <a:sym typeface="Wingdings" pitchFamily="2" charset="2"/>
              </a:rPr>
              <a:t>(Good cholesterol)</a:t>
            </a:r>
          </a:p>
          <a:p>
            <a:pPr>
              <a:defRPr/>
            </a:pPr>
            <a:endParaRPr lang="en-US" sz="2400" b="1" dirty="0">
              <a:sym typeface="Wingdings" pitchFamily="2" charset="2"/>
            </a:endParaRPr>
          </a:p>
          <a:p>
            <a:pPr>
              <a:defRPr/>
            </a:pPr>
            <a:r>
              <a:rPr lang="en-US" sz="2400" b="1" dirty="0">
                <a:sym typeface="Wingdings" pitchFamily="2" charset="2"/>
              </a:rPr>
              <a:t>LDL,     Cholesterol     High risk of heart attack</a:t>
            </a:r>
          </a:p>
          <a:p>
            <a:pPr>
              <a:defRPr/>
            </a:pPr>
            <a:endParaRPr lang="en-US" sz="2400" b="1" dirty="0">
              <a:sym typeface="Wingdings" pitchFamily="2" charset="2"/>
            </a:endParaRPr>
          </a:p>
          <a:p>
            <a:pPr>
              <a:defRPr/>
            </a:pPr>
            <a:r>
              <a:rPr lang="en-US" sz="2400" b="1" dirty="0">
                <a:sym typeface="Wingdings" pitchFamily="2" charset="2"/>
              </a:rPr>
              <a:t>HDL,     Cholesterol     Low risk of heart attack</a:t>
            </a:r>
            <a:endParaRPr lang="ar-SA" sz="2400" b="1" dirty="0"/>
          </a:p>
        </p:txBody>
      </p:sp>
      <p:cxnSp>
        <p:nvCxnSpPr>
          <p:cNvPr id="5" name="Straight Arrow Connector 4"/>
          <p:cNvCxnSpPr/>
          <p:nvPr/>
        </p:nvCxnSpPr>
        <p:spPr>
          <a:xfrm rot="5400000" flipH="1" flipV="1">
            <a:off x="456380" y="4144169"/>
            <a:ext cx="519115" cy="31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1262856" y="5052229"/>
            <a:ext cx="52387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b="1" dirty="0">
                <a:solidFill>
                  <a:srgbClr val="FF0000"/>
                </a:solidFill>
              </a:rPr>
              <a:t>Clinical correlation </a:t>
            </a:r>
          </a:p>
        </p:txBody>
      </p:sp>
      <p:cxnSp>
        <p:nvCxnSpPr>
          <p:cNvPr id="11" name="Straight Arrow Connector 10"/>
          <p:cNvCxnSpPr/>
          <p:nvPr/>
        </p:nvCxnSpPr>
        <p:spPr>
          <a:xfrm rot="5400000" flipH="1" flipV="1">
            <a:off x="456380" y="5001425"/>
            <a:ext cx="519115" cy="31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266826" y="4144169"/>
            <a:ext cx="519115" cy="31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xmlns="" id="{EB0084D6-1621-49B3-A362-6C1BCE9A627E}"/>
              </a:ext>
            </a:extLst>
          </p:cNvPr>
          <p:cNvSpPr>
            <a:spLocks noGrp="1" noChangeArrowheads="1"/>
          </p:cNvSpPr>
          <p:nvPr>
            <p:ph type="body" idx="1"/>
          </p:nvPr>
        </p:nvSpPr>
        <p:spPr>
          <a:xfrm>
            <a:off x="228600" y="228600"/>
            <a:ext cx="8686800" cy="6400800"/>
          </a:xfrm>
        </p:spPr>
        <p:txBody>
          <a:bodyPr/>
          <a:lstStyle/>
          <a:p>
            <a:pPr>
              <a:lnSpc>
                <a:spcPct val="80000"/>
              </a:lnSpc>
            </a:pPr>
            <a:r>
              <a:rPr lang="en-AU" altLang="en-US" sz="2800" b="1" u="sng" dirty="0">
                <a:latin typeface="Arial" pitchFamily="34" charset="0"/>
                <a:cs typeface="Arial" pitchFamily="34" charset="0"/>
              </a:rPr>
              <a:t>Lipoprotein Structure</a:t>
            </a:r>
            <a:r>
              <a:rPr lang="en-AU" altLang="en-US" sz="2800" dirty="0">
                <a:latin typeface="Arial" pitchFamily="34" charset="0"/>
                <a:cs typeface="Arial" pitchFamily="34" charset="0"/>
              </a:rPr>
              <a:t> </a:t>
            </a:r>
          </a:p>
          <a:p>
            <a:pPr algn="just"/>
            <a:r>
              <a:rPr lang="en-AU" altLang="en-US" sz="2400" dirty="0">
                <a:latin typeface="Arial" pitchFamily="34" charset="0"/>
                <a:cs typeface="Arial" pitchFamily="34" charset="0"/>
              </a:rPr>
              <a:t>The lipoproteins are spherical complexes of lipids and specific proteins </a:t>
            </a:r>
            <a:r>
              <a:rPr lang="en-AU" altLang="en-US" sz="2400" dirty="0" smtClean="0">
                <a:latin typeface="Arial" pitchFamily="34" charset="0"/>
                <a:cs typeface="Arial" pitchFamily="34" charset="0"/>
              </a:rPr>
              <a:t>(</a:t>
            </a:r>
            <a:r>
              <a:rPr lang="en-AU" altLang="en-US" sz="2400" dirty="0" err="1" smtClean="0">
                <a:latin typeface="Arial" pitchFamily="34" charset="0"/>
                <a:cs typeface="Arial" pitchFamily="34" charset="0"/>
              </a:rPr>
              <a:t>apoproteins</a:t>
            </a:r>
            <a:r>
              <a:rPr lang="en-AU" altLang="en-US" sz="2400" dirty="0">
                <a:latin typeface="Arial" pitchFamily="34" charset="0"/>
                <a:cs typeface="Arial" pitchFamily="34" charset="0"/>
              </a:rPr>
              <a:t>). </a:t>
            </a:r>
          </a:p>
          <a:p>
            <a:pPr>
              <a:lnSpc>
                <a:spcPct val="80000"/>
              </a:lnSpc>
              <a:buFontTx/>
              <a:buNone/>
            </a:pPr>
            <a:endParaRPr lang="en-AU" altLang="en-US" sz="2600" dirty="0">
              <a:latin typeface="Arial" pitchFamily="34" charset="0"/>
              <a:cs typeface="Arial" pitchFamily="34" charset="0"/>
            </a:endParaRPr>
          </a:p>
          <a:p>
            <a:pPr algn="just">
              <a:lnSpc>
                <a:spcPct val="80000"/>
              </a:lnSpc>
              <a:buFontTx/>
              <a:buNone/>
            </a:pPr>
            <a:r>
              <a:rPr lang="en-AU" altLang="en-US" sz="2400" dirty="0">
                <a:latin typeface="Arial" pitchFamily="34" charset="0"/>
                <a:cs typeface="Arial" pitchFamily="34" charset="0"/>
              </a:rPr>
              <a:t>1- A polar monolayer of phospholipid and free cholesterol located on the outer part of the lipoprotein with their charged groups pointing out towards the water molecules. </a:t>
            </a:r>
            <a:endParaRPr lang="en-AU" altLang="en-US" sz="2400" dirty="0" smtClean="0">
              <a:latin typeface="Arial" pitchFamily="34" charset="0"/>
              <a:cs typeface="Arial" pitchFamily="34" charset="0"/>
            </a:endParaRPr>
          </a:p>
          <a:p>
            <a:pPr algn="just">
              <a:lnSpc>
                <a:spcPct val="80000"/>
              </a:lnSpc>
              <a:buFontTx/>
              <a:buNone/>
            </a:pPr>
            <a:endParaRPr lang="en-AU" altLang="en-US" sz="2400" dirty="0">
              <a:latin typeface="Arial" pitchFamily="34" charset="0"/>
              <a:cs typeface="Arial" pitchFamily="34" charset="0"/>
            </a:endParaRPr>
          </a:p>
          <a:p>
            <a:pPr algn="just">
              <a:lnSpc>
                <a:spcPct val="80000"/>
              </a:lnSpc>
              <a:buFontTx/>
              <a:buNone/>
            </a:pPr>
            <a:r>
              <a:rPr lang="en-AU" altLang="en-US" sz="2400" dirty="0" smtClean="0">
                <a:latin typeface="Arial" pitchFamily="34" charset="0"/>
                <a:cs typeface="Arial" pitchFamily="34" charset="0"/>
              </a:rPr>
              <a:t>2- Hydrophobic </a:t>
            </a:r>
            <a:r>
              <a:rPr lang="en-AU" altLang="en-US" sz="2400" dirty="0">
                <a:latin typeface="Arial" pitchFamily="34" charset="0"/>
                <a:cs typeface="Arial" pitchFamily="34" charset="0"/>
              </a:rPr>
              <a:t>lipids (esterified cholesterol and </a:t>
            </a:r>
            <a:r>
              <a:rPr lang="en-AU" altLang="en-US" sz="2400" dirty="0" err="1" smtClean="0">
                <a:latin typeface="Arial" pitchFamily="34" charset="0"/>
                <a:cs typeface="Arial" pitchFamily="34" charset="0"/>
              </a:rPr>
              <a:t>triacylglycerol</a:t>
            </a:r>
            <a:r>
              <a:rPr lang="en-AU" altLang="en-US" sz="2400" dirty="0" smtClean="0">
                <a:latin typeface="Arial" pitchFamily="34" charset="0"/>
                <a:cs typeface="Arial" pitchFamily="34" charset="0"/>
              </a:rPr>
              <a:t>), </a:t>
            </a:r>
            <a:r>
              <a:rPr lang="en-AU" altLang="en-US" sz="2400" dirty="0">
                <a:latin typeface="Arial" pitchFamily="34" charset="0"/>
                <a:cs typeface="Arial" pitchFamily="34" charset="0"/>
              </a:rPr>
              <a:t>which are located in the core of the lipoprotein particle. These form the central </a:t>
            </a:r>
            <a:r>
              <a:rPr lang="en-AU" altLang="en-US" sz="2400" dirty="0" smtClean="0">
                <a:latin typeface="Arial" pitchFamily="34" charset="0"/>
                <a:cs typeface="Arial" pitchFamily="34" charset="0"/>
              </a:rPr>
              <a:t>droplet</a:t>
            </a:r>
          </a:p>
          <a:p>
            <a:pPr algn="just">
              <a:lnSpc>
                <a:spcPct val="80000"/>
              </a:lnSpc>
              <a:buFontTx/>
              <a:buNone/>
            </a:pPr>
            <a:endParaRPr lang="en-AU" altLang="en-US" sz="2400" dirty="0">
              <a:latin typeface="Arial" pitchFamily="34" charset="0"/>
              <a:cs typeface="Arial" pitchFamily="34" charset="0"/>
            </a:endParaRPr>
          </a:p>
          <a:p>
            <a:pPr algn="just">
              <a:lnSpc>
                <a:spcPct val="80000"/>
              </a:lnSpc>
              <a:buFontTx/>
              <a:buNone/>
            </a:pPr>
            <a:r>
              <a:rPr lang="en-AU" altLang="en-US" sz="2400" dirty="0">
                <a:latin typeface="Arial" pitchFamily="34" charset="0"/>
                <a:cs typeface="Arial" pitchFamily="34" charset="0"/>
              </a:rPr>
              <a:t>3- </a:t>
            </a:r>
            <a:r>
              <a:rPr lang="en-AU" altLang="en-US" sz="2400" dirty="0" err="1" smtClean="0">
                <a:latin typeface="Arial" pitchFamily="34" charset="0"/>
                <a:cs typeface="Arial" pitchFamily="34" charset="0"/>
              </a:rPr>
              <a:t>Apoproteins</a:t>
            </a:r>
            <a:r>
              <a:rPr lang="en-AU" altLang="en-US" sz="2400" dirty="0">
                <a:latin typeface="Arial" pitchFamily="34" charset="0"/>
                <a:cs typeface="Arial" pitchFamily="34" charset="0"/>
              </a:rPr>
              <a:t>, these can span the region between the central core and the outer envelope, and have part of their structure exposed at the surface. </a:t>
            </a:r>
            <a:endParaRPr lang="en-AU" altLang="en-US" sz="2400" dirty="0" smtClean="0">
              <a:latin typeface="Arial" pitchFamily="34" charset="0"/>
              <a:cs typeface="Arial" pitchFamily="34" charset="0"/>
            </a:endParaRPr>
          </a:p>
          <a:p>
            <a:pPr algn="just">
              <a:lnSpc>
                <a:spcPct val="80000"/>
              </a:lnSpc>
              <a:buFontTx/>
              <a:buNone/>
            </a:pPr>
            <a:endParaRPr lang="en-AU" altLang="en-US" sz="2400" dirty="0">
              <a:latin typeface="Arial" pitchFamily="34" charset="0"/>
              <a:cs typeface="Arial" pitchFamily="34" charset="0"/>
            </a:endParaRPr>
          </a:p>
          <a:p>
            <a:pPr algn="just">
              <a:lnSpc>
                <a:spcPct val="80000"/>
              </a:lnSpc>
              <a:buFontTx/>
              <a:buNone/>
            </a:pPr>
            <a:r>
              <a:rPr lang="en-AU" altLang="en-US" sz="2400" dirty="0">
                <a:latin typeface="Arial" pitchFamily="34" charset="0"/>
                <a:cs typeface="Arial" pitchFamily="34" charset="0"/>
              </a:rPr>
              <a:t>4- Enzymes</a:t>
            </a:r>
          </a:p>
        </p:txBody>
      </p:sp>
    </p:spTree>
    <p:extLst>
      <p:ext uri="{BB962C8B-B14F-4D97-AF65-F5344CB8AC3E}">
        <p14:creationId xmlns:p14="http://schemas.microsoft.com/office/powerpoint/2010/main" xmlns="" val="11897482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681"/>
            <a:ext cx="8229600" cy="4525963"/>
          </a:xfrm>
        </p:spPr>
        <p:txBody>
          <a:bodyPr/>
          <a:lstStyle/>
          <a:p>
            <a:r>
              <a:rPr lang="en-US" sz="2400" dirty="0">
                <a:latin typeface="Arial" pitchFamily="34" charset="0"/>
                <a:cs typeface="Arial" pitchFamily="34" charset="0"/>
              </a:rPr>
              <a:t>It is present in lower plants as yeast.</a:t>
            </a:r>
            <a:endParaRPr lang="en-US" sz="2400" b="1" dirty="0">
              <a:solidFill>
                <a:srgbClr val="0070C0"/>
              </a:solidFill>
              <a:latin typeface="Arial" pitchFamily="34" charset="0"/>
              <a:cs typeface="Arial" pitchFamily="34" charset="0"/>
            </a:endParaRPr>
          </a:p>
          <a:p>
            <a:r>
              <a:rPr lang="en-US" sz="2400" b="1" dirty="0">
                <a:solidFill>
                  <a:srgbClr val="0070C0"/>
                </a:solidFill>
                <a:latin typeface="Arial" pitchFamily="34" charset="0"/>
                <a:cs typeface="Arial" pitchFamily="34" charset="0"/>
              </a:rPr>
              <a:t>Vegetables </a:t>
            </a:r>
            <a:r>
              <a:rPr lang="en-US" sz="2400" dirty="0">
                <a:latin typeface="Arial" pitchFamily="34" charset="0"/>
                <a:cs typeface="Arial" pitchFamily="34" charset="0"/>
              </a:rPr>
              <a:t>contain </a:t>
            </a:r>
            <a:r>
              <a:rPr lang="en-US" sz="2400" b="1" dirty="0">
                <a:solidFill>
                  <a:srgbClr val="0070C0"/>
                </a:solidFill>
                <a:latin typeface="Arial" pitchFamily="34" charset="0"/>
                <a:cs typeface="Arial" pitchFamily="34" charset="0"/>
              </a:rPr>
              <a:t>plant sterols </a:t>
            </a:r>
            <a:r>
              <a:rPr lang="en-US" sz="2400" dirty="0">
                <a:latin typeface="Arial" pitchFamily="34" charset="0"/>
                <a:cs typeface="Arial" pitchFamily="34" charset="0"/>
              </a:rPr>
              <a:t>which </a:t>
            </a:r>
            <a:r>
              <a:rPr lang="en-US" sz="2400" u="sng" dirty="0">
                <a:latin typeface="Arial" pitchFamily="34" charset="0"/>
                <a:cs typeface="Arial" pitchFamily="34" charset="0"/>
              </a:rPr>
              <a:t>inhibit the </a:t>
            </a:r>
            <a:r>
              <a:rPr lang="en-US" sz="2400" u="sng" dirty="0" err="1">
                <a:latin typeface="Arial" pitchFamily="34" charset="0"/>
                <a:cs typeface="Arial" pitchFamily="34" charset="0"/>
              </a:rPr>
              <a:t>reabsorption</a:t>
            </a:r>
            <a:r>
              <a:rPr lang="en-US" sz="2400" u="sng" dirty="0">
                <a:latin typeface="Arial" pitchFamily="34" charset="0"/>
                <a:cs typeface="Arial" pitchFamily="34" charset="0"/>
              </a:rPr>
              <a:t> of cholesterol</a:t>
            </a:r>
            <a:r>
              <a:rPr lang="en-US" sz="2400" dirty="0">
                <a:latin typeface="Arial" pitchFamily="34" charset="0"/>
                <a:cs typeface="Arial" pitchFamily="34" charset="0"/>
              </a:rPr>
              <a:t>.</a:t>
            </a:r>
          </a:p>
          <a:p>
            <a:r>
              <a:rPr lang="en-US" sz="2400" dirty="0" err="1">
                <a:latin typeface="Arial" pitchFamily="34" charset="0"/>
                <a:cs typeface="Arial" pitchFamily="34" charset="0"/>
              </a:rPr>
              <a:t>Ergosterol</a:t>
            </a:r>
            <a:r>
              <a:rPr lang="en-US" sz="2400" dirty="0">
                <a:latin typeface="Arial" pitchFamily="34" charset="0"/>
                <a:cs typeface="Arial" pitchFamily="34" charset="0"/>
              </a:rPr>
              <a:t> (</a:t>
            </a:r>
            <a:r>
              <a:rPr lang="en-US" sz="2400" b="1" dirty="0" err="1">
                <a:latin typeface="Arial" pitchFamily="34" charset="0"/>
                <a:cs typeface="Arial" pitchFamily="34" charset="0"/>
              </a:rPr>
              <a:t>provitamin</a:t>
            </a:r>
            <a:r>
              <a:rPr lang="en-US" sz="2400" b="1" dirty="0">
                <a:latin typeface="Arial" pitchFamily="34" charset="0"/>
                <a:cs typeface="Arial" pitchFamily="34" charset="0"/>
              </a:rPr>
              <a:t> D</a:t>
            </a:r>
            <a:r>
              <a:rPr lang="en-US" sz="2400" b="1" baseline="-25000" dirty="0">
                <a:latin typeface="Arial" pitchFamily="34" charset="0"/>
                <a:cs typeface="Arial" pitchFamily="34" charset="0"/>
              </a:rPr>
              <a:t>2</a:t>
            </a:r>
            <a:r>
              <a:rPr lang="en-US" sz="2400" dirty="0">
                <a:latin typeface="Arial" pitchFamily="34" charset="0"/>
                <a:cs typeface="Arial" pitchFamily="34" charset="0"/>
              </a:rPr>
              <a:t>).</a:t>
            </a:r>
            <a:r>
              <a:rPr lang="en-US" sz="2400" b="1" dirty="0">
                <a:latin typeface="Arial" pitchFamily="34" charset="0"/>
                <a:cs typeface="Arial" pitchFamily="34" charset="0"/>
              </a:rPr>
              <a:t> </a:t>
            </a:r>
            <a:endParaRPr lang="en-US" sz="2400" b="1" dirty="0">
              <a:solidFill>
                <a:srgbClr val="0070C0"/>
              </a:solidFill>
              <a:latin typeface="Arial" pitchFamily="34" charset="0"/>
              <a:cs typeface="Arial" pitchFamily="34" charset="0"/>
            </a:endParaRPr>
          </a:p>
          <a:p>
            <a:endParaRPr lang="en-US" sz="2000" b="1" baseline="-25000" dirty="0">
              <a:solidFill>
                <a:srgbClr val="0070C0"/>
              </a:solidFill>
              <a:latin typeface="Arial" pitchFamily="34" charset="0"/>
              <a:cs typeface="Arial" pitchFamily="34" charset="0"/>
            </a:endParaRPr>
          </a:p>
          <a:p>
            <a:pPr algn="r">
              <a:buNone/>
            </a:pPr>
            <a:endParaRPr lang="en-US" sz="3600" baseline="-25000" dirty="0">
              <a:solidFill>
                <a:schemeClr val="tx2"/>
              </a:solidFill>
              <a:latin typeface="Arial" pitchFamily="34" charset="0"/>
              <a:cs typeface="Arial" pitchFamily="34" charset="0"/>
            </a:endParaRPr>
          </a:p>
          <a:p>
            <a:pPr algn="r">
              <a:buNone/>
            </a:pPr>
            <a:endParaRPr lang="en-US" sz="3600" baseline="-25000" dirty="0">
              <a:solidFill>
                <a:schemeClr val="tx2"/>
              </a:solidFill>
              <a:latin typeface="Arial" pitchFamily="34" charset="0"/>
              <a:cs typeface="Arial" pitchFamily="34" charset="0"/>
            </a:endParaRPr>
          </a:p>
          <a:p>
            <a:pPr algn="r">
              <a:buNone/>
            </a:pPr>
            <a:endParaRPr lang="en-US" sz="3600" baseline="-25000" dirty="0">
              <a:solidFill>
                <a:schemeClr val="tx2"/>
              </a:solidFill>
              <a:latin typeface="Arial" pitchFamily="34" charset="0"/>
              <a:cs typeface="Arial" pitchFamily="34" charset="0"/>
            </a:endParaRPr>
          </a:p>
          <a:p>
            <a:pPr algn="r">
              <a:buNone/>
            </a:pPr>
            <a:endParaRPr lang="en-US" sz="3600" baseline="-25000" dirty="0">
              <a:solidFill>
                <a:schemeClr val="tx2"/>
              </a:solidFill>
              <a:latin typeface="Arial" pitchFamily="34" charset="0"/>
              <a:cs typeface="Arial" pitchFamily="34" charset="0"/>
            </a:endParaRPr>
          </a:p>
          <a:p>
            <a:pPr algn="r">
              <a:buNone/>
            </a:pPr>
            <a:endParaRPr lang="en-US" sz="3600" dirty="0">
              <a:solidFill>
                <a:srgbClr val="FF0000"/>
              </a:solidFill>
              <a:latin typeface="Arial" pitchFamily="34" charset="0"/>
              <a:cs typeface="Arial" pitchFamily="34" charset="0"/>
            </a:endParaRPr>
          </a:p>
          <a:p>
            <a:pPr>
              <a:buNone/>
            </a:pPr>
            <a:endParaRPr lang="en-US" sz="2400" dirty="0">
              <a:latin typeface="Arial" pitchFamily="34" charset="0"/>
              <a:cs typeface="Arial"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1000100" y="3947306"/>
            <a:ext cx="7215206" cy="1785950"/>
          </a:xfrm>
          <a:prstGeom prst="rect">
            <a:avLst/>
          </a:prstGeom>
          <a:noFill/>
          <a:ln w="9525">
            <a:noFill/>
            <a:miter lim="800000"/>
            <a:headEnd/>
            <a:tailEnd/>
          </a:ln>
        </p:spPr>
      </p:pic>
      <p:sp>
        <p:nvSpPr>
          <p:cNvPr id="5" name="Title 1"/>
          <p:cNvSpPr txBox="1">
            <a:spLocks noGrp="1"/>
          </p:cNvSpPr>
          <p:nvPr>
            <p:ph type="title"/>
          </p:nvPr>
        </p:nvSpPr>
        <p:spPr bwMode="black">
          <a:xfrm>
            <a:off x="457200" y="287322"/>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742950" marR="0" lvl="0" indent="-742950" algn="l" defTabSz="914400" rtl="0" eaLnBrk="1" fontAlgn="base" latinLnBrk="0" hangingPunct="1">
              <a:lnSpc>
                <a:spcPct val="100000"/>
              </a:lnSpc>
              <a:spcBef>
                <a:spcPct val="0"/>
              </a:spcBef>
              <a:spcAft>
                <a:spcPct val="0"/>
              </a:spcAft>
              <a:buClrTx/>
              <a:buSzTx/>
              <a:tabLst/>
              <a:defRPr/>
            </a:pPr>
            <a:r>
              <a:rPr lang="en-US" sz="3600" b="1" dirty="0" smtClean="0">
                <a:solidFill>
                  <a:srgbClr val="FF0000"/>
                </a:solidFill>
                <a:effectLst>
                  <a:outerShdw blurRad="38100" dist="38100" dir="2700000" algn="tl">
                    <a:srgbClr val="000000">
                      <a:alpha val="43137"/>
                    </a:srgbClr>
                  </a:outerShdw>
                </a:effectLst>
              </a:rPr>
              <a:t>Plant</a:t>
            </a:r>
            <a:r>
              <a:rPr kumimoji="0" lang="en-US" sz="3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sterol:</a:t>
            </a:r>
          </a:p>
          <a:p>
            <a:pPr marL="742950" marR="0" lvl="0" indent="-742950" algn="l" defTabSz="914400" rtl="0" eaLnBrk="1" fontAlgn="base" latinLnBrk="0" hangingPunct="1">
              <a:lnSpc>
                <a:spcPct val="100000"/>
              </a:lnSpc>
              <a:spcBef>
                <a:spcPct val="0"/>
              </a:spcBef>
              <a:spcAft>
                <a:spcPct val="0"/>
              </a:spcAft>
              <a:buClrTx/>
              <a:buSzTx/>
              <a:tabLst/>
              <a:defRPr/>
            </a:pPr>
            <a:r>
              <a:rPr kumimoji="0" lang="en-US"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36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j-ea"/>
                <a:cs typeface="+mj-cs"/>
              </a:rPr>
              <a:t>Ergosterol</a:t>
            </a:r>
            <a:r>
              <a:rPr kumimoji="0" lang="en-US"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8_014"/>
          <p:cNvPicPr>
            <a:picLocks noChangeAspect="1" noChangeArrowheads="1"/>
          </p:cNvPicPr>
          <p:nvPr/>
        </p:nvPicPr>
        <p:blipFill>
          <a:blip r:embed="rId2" cstate="print"/>
          <a:srcRect l="16600" r="15817" b="19249"/>
          <a:stretch>
            <a:fillRect/>
          </a:stretch>
        </p:blipFill>
        <p:spPr bwMode="auto">
          <a:xfrm>
            <a:off x="319088" y="1643050"/>
            <a:ext cx="4578350" cy="4762513"/>
          </a:xfrm>
          <a:prstGeom prst="rect">
            <a:avLst/>
          </a:prstGeom>
          <a:noFill/>
          <a:ln w="9525">
            <a:noFill/>
            <a:miter lim="800000"/>
            <a:headEnd/>
            <a:tailEnd/>
          </a:ln>
        </p:spPr>
      </p:pic>
      <p:sp>
        <p:nvSpPr>
          <p:cNvPr id="29699" name="Rectangle 7"/>
          <p:cNvSpPr>
            <a:spLocks noChangeArrowheads="1"/>
          </p:cNvSpPr>
          <p:nvPr/>
        </p:nvSpPr>
        <p:spPr bwMode="auto">
          <a:xfrm>
            <a:off x="357158" y="238108"/>
            <a:ext cx="4067175" cy="762000"/>
          </a:xfrm>
          <a:prstGeom prst="rect">
            <a:avLst/>
          </a:prstGeom>
          <a:noFill/>
          <a:ln w="57150">
            <a:noFill/>
            <a:miter lim="800000"/>
            <a:headEnd/>
            <a:tailEnd/>
          </a:ln>
        </p:spPr>
        <p:txBody>
          <a:bodyPr wrap="none" anchor="ctr"/>
          <a:lstStyle/>
          <a:p>
            <a:r>
              <a:rPr lang="en-US" sz="2800" b="1" dirty="0">
                <a:solidFill>
                  <a:srgbClr val="002060"/>
                </a:solidFill>
                <a:latin typeface="+mj-lt"/>
              </a:rPr>
              <a:t>Lipoprotein Structure</a:t>
            </a:r>
          </a:p>
        </p:txBody>
      </p:sp>
      <p:sp>
        <p:nvSpPr>
          <p:cNvPr id="29700" name="Text Box 11"/>
          <p:cNvSpPr txBox="1">
            <a:spLocks noChangeArrowheads="1"/>
          </p:cNvSpPr>
          <p:nvPr/>
        </p:nvSpPr>
        <p:spPr bwMode="auto">
          <a:xfrm>
            <a:off x="211172" y="834078"/>
            <a:ext cx="9361488" cy="523220"/>
          </a:xfrm>
          <a:prstGeom prst="rect">
            <a:avLst/>
          </a:prstGeom>
          <a:noFill/>
          <a:ln w="9525">
            <a:noFill/>
            <a:miter lim="800000"/>
            <a:headEnd/>
            <a:tailEnd/>
          </a:ln>
        </p:spPr>
        <p:txBody>
          <a:bodyPr>
            <a:spAutoFit/>
          </a:bodyPr>
          <a:lstStyle/>
          <a:p>
            <a:pPr algn="l"/>
            <a:r>
              <a:rPr lang="en-US" sz="2800" b="1" dirty="0">
                <a:solidFill>
                  <a:schemeClr val="tx2"/>
                </a:solidFill>
                <a:latin typeface="+mj-lt"/>
              </a:rPr>
              <a:t>Spherical</a:t>
            </a:r>
            <a:r>
              <a:rPr lang="en-US" sz="2800" b="1" dirty="0">
                <a:solidFill>
                  <a:schemeClr val="tx2"/>
                </a:solidFill>
                <a:latin typeface="+mj-lt"/>
                <a:cs typeface="Times New Roman" pitchFamily="18" charset="0"/>
              </a:rPr>
              <a:t> molecules of lipids and proteins</a:t>
            </a:r>
          </a:p>
        </p:txBody>
      </p:sp>
      <p:sp>
        <p:nvSpPr>
          <p:cNvPr id="29701" name="Text Box 12"/>
          <p:cNvSpPr txBox="1">
            <a:spLocks noChangeArrowheads="1"/>
          </p:cNvSpPr>
          <p:nvPr/>
        </p:nvSpPr>
        <p:spPr bwMode="auto">
          <a:xfrm>
            <a:off x="5072066" y="3868593"/>
            <a:ext cx="3460374" cy="2800767"/>
          </a:xfrm>
          <a:prstGeom prst="rect">
            <a:avLst/>
          </a:prstGeom>
          <a:noFill/>
          <a:ln w="9525">
            <a:noFill/>
            <a:miter lim="800000"/>
            <a:headEnd/>
            <a:tailEnd/>
          </a:ln>
        </p:spPr>
        <p:txBody>
          <a:bodyPr wrap="square">
            <a:spAutoFit/>
          </a:bodyPr>
          <a:lstStyle/>
          <a:p>
            <a:pPr algn="l"/>
            <a:r>
              <a:rPr lang="en-US" sz="2400" b="1" u="sng" dirty="0">
                <a:solidFill>
                  <a:srgbClr val="0070C0"/>
                </a:solidFill>
              </a:rPr>
              <a:t>Outer coat:</a:t>
            </a:r>
          </a:p>
          <a:p>
            <a:pPr algn="l">
              <a:buFont typeface="Arial" pitchFamily="34" charset="0"/>
              <a:buChar char="•"/>
            </a:pPr>
            <a:r>
              <a:rPr lang="en-US" sz="2800" dirty="0" err="1">
                <a:latin typeface="+mn-lt"/>
                <a:cs typeface="Times New Roman" pitchFamily="18" charset="0"/>
              </a:rPr>
              <a:t>Apoproteins</a:t>
            </a:r>
            <a:r>
              <a:rPr lang="en-US" sz="2800" dirty="0">
                <a:latin typeface="+mn-lt"/>
                <a:cs typeface="Times New Roman" pitchFamily="18" charset="0"/>
              </a:rPr>
              <a:t>.</a:t>
            </a:r>
          </a:p>
          <a:p>
            <a:pPr algn="l">
              <a:buFont typeface="Arial" pitchFamily="34" charset="0"/>
              <a:buChar char="•"/>
            </a:pPr>
            <a:r>
              <a:rPr lang="en-US" sz="2400" dirty="0">
                <a:latin typeface="+mn-lt"/>
              </a:rPr>
              <a:t>Phospholipids.</a:t>
            </a:r>
          </a:p>
          <a:p>
            <a:pPr algn="l">
              <a:buFont typeface="Arial" pitchFamily="34" charset="0"/>
              <a:buChar char="•"/>
            </a:pPr>
            <a:r>
              <a:rPr lang="en-US" sz="2400" dirty="0">
                <a:latin typeface="+mn-lt"/>
              </a:rPr>
              <a:t>Cholesterol(</a:t>
            </a:r>
            <a:r>
              <a:rPr lang="en-US" dirty="0" err="1">
                <a:latin typeface="+mn-lt"/>
              </a:rPr>
              <a:t>Unesterified</a:t>
            </a:r>
            <a:r>
              <a:rPr lang="en-US" sz="2400" dirty="0" smtClean="0">
                <a:latin typeface="+mn-lt"/>
              </a:rPr>
              <a:t>)</a:t>
            </a:r>
            <a:endParaRPr lang="en-US" sz="2400" b="1" dirty="0">
              <a:solidFill>
                <a:srgbClr val="CC0000"/>
              </a:solidFill>
            </a:endParaRPr>
          </a:p>
          <a:p>
            <a:pPr algn="l"/>
            <a:r>
              <a:rPr lang="en-US" sz="2800" b="1" u="sng" dirty="0">
                <a:solidFill>
                  <a:srgbClr val="0070C0"/>
                </a:solidFill>
              </a:rPr>
              <a:t>Inner core:</a:t>
            </a:r>
          </a:p>
          <a:p>
            <a:pPr algn="l">
              <a:buFont typeface="Arial" pitchFamily="34" charset="0"/>
              <a:buChar char="•"/>
            </a:pPr>
            <a:r>
              <a:rPr lang="en-US" sz="2400" dirty="0"/>
              <a:t>TG.</a:t>
            </a:r>
          </a:p>
          <a:p>
            <a:pPr algn="l">
              <a:buFont typeface="Arial" pitchFamily="34" charset="0"/>
              <a:buChar char="•"/>
            </a:pPr>
            <a:r>
              <a:rPr lang="en-US" sz="2400" dirty="0" err="1" smtClean="0"/>
              <a:t>Cholesteryl</a:t>
            </a:r>
            <a:r>
              <a:rPr lang="en-US" sz="2400" dirty="0" smtClean="0"/>
              <a:t> </a:t>
            </a:r>
            <a:r>
              <a:rPr lang="en-US" sz="2400" dirty="0"/>
              <a:t>ester (CE)</a:t>
            </a:r>
          </a:p>
        </p:txBody>
      </p:sp>
      <p:pic>
        <p:nvPicPr>
          <p:cNvPr id="6" name="Picture 6">
            <a:extLst>
              <a:ext uri="{FF2B5EF4-FFF2-40B4-BE49-F238E27FC236}">
                <a16:creationId xmlns:a16="http://schemas.microsoft.com/office/drawing/2014/main" xmlns="" id="{C33790FB-7152-4440-BA7D-26F6112B436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6191" y="1426840"/>
            <a:ext cx="2842233" cy="214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4B56BF29-4AFA-4240-A1FE-223BBC42B732}"/>
              </a:ext>
            </a:extLst>
          </p:cNvPr>
          <p:cNvSpPr>
            <a:spLocks noGrp="1" noChangeArrowheads="1"/>
          </p:cNvSpPr>
          <p:nvPr>
            <p:ph type="body" idx="1"/>
          </p:nvPr>
        </p:nvSpPr>
        <p:spPr>
          <a:xfrm>
            <a:off x="152400" y="152400"/>
            <a:ext cx="6019800" cy="6477000"/>
          </a:xfrm>
        </p:spPr>
        <p:txBody>
          <a:bodyPr>
            <a:normAutofit lnSpcReduction="10000"/>
          </a:bodyPr>
          <a:lstStyle/>
          <a:p>
            <a:pPr marL="0" indent="0" algn="just">
              <a:lnSpc>
                <a:spcPct val="90000"/>
              </a:lnSpc>
              <a:buFontTx/>
              <a:buNone/>
            </a:pPr>
            <a:r>
              <a:rPr lang="en-AU" altLang="en-US" sz="2400" b="1" u="sng" dirty="0">
                <a:latin typeface="Arial" pitchFamily="34" charset="0"/>
                <a:cs typeface="Arial" pitchFamily="34" charset="0"/>
              </a:rPr>
              <a:t>Size and density of lipoprotein particles</a:t>
            </a:r>
          </a:p>
          <a:p>
            <a:pPr marL="0" indent="0" algn="just">
              <a:lnSpc>
                <a:spcPct val="90000"/>
              </a:lnSpc>
              <a:buFontTx/>
              <a:buNone/>
            </a:pPr>
            <a:endParaRPr lang="en-AU" altLang="en-US" sz="900" dirty="0">
              <a:latin typeface="Arial" pitchFamily="34" charset="0"/>
              <a:cs typeface="Arial" pitchFamily="34" charset="0"/>
            </a:endParaRPr>
          </a:p>
          <a:p>
            <a:pPr marL="0" indent="0" algn="just">
              <a:lnSpc>
                <a:spcPct val="90000"/>
              </a:lnSpc>
              <a:buFontTx/>
              <a:buNone/>
            </a:pPr>
            <a:r>
              <a:rPr lang="en-AU" altLang="en-US" sz="2200" dirty="0">
                <a:latin typeface="Arial" pitchFamily="34" charset="0"/>
                <a:cs typeface="Arial" pitchFamily="34" charset="0"/>
              </a:rPr>
              <a:t>Depending on the size of the lipoprotein, and the ratio of protein to lipid, </a:t>
            </a:r>
            <a:r>
              <a:rPr lang="en-AU" altLang="en-US" sz="2200" u="sng" dirty="0">
                <a:solidFill>
                  <a:srgbClr val="FF0000"/>
                </a:solidFill>
                <a:latin typeface="Arial" pitchFamily="34" charset="0"/>
                <a:cs typeface="Arial" pitchFamily="34" charset="0"/>
              </a:rPr>
              <a:t>lipoproteins have different densities as determined by density gradient centrifugation</a:t>
            </a:r>
            <a:r>
              <a:rPr lang="en-AU" altLang="en-US" sz="2200" u="sng" dirty="0" smtClean="0">
                <a:solidFill>
                  <a:srgbClr val="FF0000"/>
                </a:solidFill>
                <a:latin typeface="Arial" pitchFamily="34" charset="0"/>
                <a:cs typeface="Arial" pitchFamily="34" charset="0"/>
              </a:rPr>
              <a:t>.</a:t>
            </a:r>
            <a:endParaRPr lang="en-AU" altLang="en-US" sz="2200" dirty="0">
              <a:latin typeface="Arial" pitchFamily="34" charset="0"/>
              <a:cs typeface="Arial" pitchFamily="34" charset="0"/>
            </a:endParaRPr>
          </a:p>
          <a:p>
            <a:pPr marL="0" indent="0" algn="just">
              <a:lnSpc>
                <a:spcPct val="90000"/>
              </a:lnSpc>
            </a:pPr>
            <a:r>
              <a:rPr lang="en-AU" altLang="en-US" sz="2200" b="1" dirty="0">
                <a:latin typeface="Arial" pitchFamily="34" charset="0"/>
                <a:cs typeface="Arial" pitchFamily="34" charset="0"/>
              </a:rPr>
              <a:t>Chylomicrons</a:t>
            </a:r>
            <a:r>
              <a:rPr lang="en-AU" altLang="en-US" sz="2200" dirty="0">
                <a:latin typeface="Arial" pitchFamily="34" charset="0"/>
                <a:cs typeface="Arial" pitchFamily="34" charset="0"/>
              </a:rPr>
              <a:t> are the lipoprotein particles lowest in density and largest in size, and contain the highest percentage of lipid and the smallest percentage of protein. </a:t>
            </a:r>
            <a:endParaRPr lang="en-AU" altLang="en-US" sz="2200" dirty="0" smtClean="0">
              <a:latin typeface="Arial" pitchFamily="34" charset="0"/>
              <a:cs typeface="Arial" pitchFamily="34" charset="0"/>
            </a:endParaRPr>
          </a:p>
          <a:p>
            <a:pPr marL="0" indent="0" algn="just">
              <a:lnSpc>
                <a:spcPct val="90000"/>
              </a:lnSpc>
            </a:pPr>
            <a:endParaRPr lang="en-AU" altLang="en-US" sz="2200" dirty="0">
              <a:latin typeface="Arial" pitchFamily="34" charset="0"/>
              <a:cs typeface="Arial" pitchFamily="34" charset="0"/>
            </a:endParaRPr>
          </a:p>
          <a:p>
            <a:pPr marL="0" indent="0" algn="just">
              <a:lnSpc>
                <a:spcPct val="90000"/>
              </a:lnSpc>
            </a:pPr>
            <a:r>
              <a:rPr lang="en-AU" altLang="en-US" sz="2200" dirty="0">
                <a:latin typeface="Arial" pitchFamily="34" charset="0"/>
                <a:cs typeface="Arial" pitchFamily="34" charset="0"/>
              </a:rPr>
              <a:t> </a:t>
            </a:r>
            <a:r>
              <a:rPr lang="en-AU" altLang="en-US" sz="2200" b="1" dirty="0">
                <a:latin typeface="Arial" pitchFamily="34" charset="0"/>
                <a:cs typeface="Arial" pitchFamily="34" charset="0"/>
              </a:rPr>
              <a:t>VLDLs and LDLs </a:t>
            </a:r>
            <a:r>
              <a:rPr lang="en-AU" altLang="en-US" sz="2200" dirty="0">
                <a:latin typeface="Arial" pitchFamily="34" charset="0"/>
                <a:cs typeface="Arial" pitchFamily="34" charset="0"/>
              </a:rPr>
              <a:t>are successively denser, having higher ratios of protein to lipid. </a:t>
            </a:r>
            <a:endParaRPr lang="en-AU" altLang="en-US" sz="2200" dirty="0" smtClean="0">
              <a:latin typeface="Arial" pitchFamily="34" charset="0"/>
              <a:cs typeface="Arial" pitchFamily="34" charset="0"/>
            </a:endParaRPr>
          </a:p>
          <a:p>
            <a:pPr marL="0" indent="0" algn="just">
              <a:lnSpc>
                <a:spcPct val="90000"/>
              </a:lnSpc>
            </a:pPr>
            <a:endParaRPr lang="en-AU" altLang="en-US" sz="2200" dirty="0">
              <a:latin typeface="Arial" pitchFamily="34" charset="0"/>
              <a:cs typeface="Arial" pitchFamily="34" charset="0"/>
            </a:endParaRPr>
          </a:p>
          <a:p>
            <a:pPr marL="0" indent="0" algn="just">
              <a:lnSpc>
                <a:spcPct val="90000"/>
              </a:lnSpc>
            </a:pPr>
            <a:r>
              <a:rPr lang="en-AU" altLang="en-US" sz="2200" dirty="0">
                <a:latin typeface="Arial" pitchFamily="34" charset="0"/>
                <a:cs typeface="Arial" pitchFamily="34" charset="0"/>
              </a:rPr>
              <a:t> </a:t>
            </a:r>
            <a:r>
              <a:rPr lang="en-AU" altLang="en-US" sz="2200" b="1" dirty="0">
                <a:latin typeface="Arial" pitchFamily="34" charset="0"/>
                <a:cs typeface="Arial" pitchFamily="34" charset="0"/>
              </a:rPr>
              <a:t>HDL</a:t>
            </a:r>
            <a:r>
              <a:rPr lang="en-AU" altLang="en-US" sz="2200" dirty="0">
                <a:latin typeface="Arial" pitchFamily="34" charset="0"/>
                <a:cs typeface="Arial" pitchFamily="34" charset="0"/>
              </a:rPr>
              <a:t> particles are the densest. </a:t>
            </a:r>
          </a:p>
          <a:p>
            <a:pPr marL="0" indent="0" algn="just">
              <a:lnSpc>
                <a:spcPct val="90000"/>
              </a:lnSpc>
            </a:pPr>
            <a:endParaRPr lang="en-AU" altLang="en-US" sz="2200" dirty="0">
              <a:latin typeface="Arial" pitchFamily="34" charset="0"/>
              <a:cs typeface="Arial" pitchFamily="34" charset="0"/>
            </a:endParaRPr>
          </a:p>
          <a:p>
            <a:pPr marL="0" indent="0" algn="just">
              <a:lnSpc>
                <a:spcPct val="90000"/>
              </a:lnSpc>
            </a:pPr>
            <a:r>
              <a:rPr lang="en-AU" altLang="en-US" sz="2200" dirty="0">
                <a:latin typeface="Arial" pitchFamily="34" charset="0"/>
                <a:cs typeface="Arial" pitchFamily="34" charset="0"/>
              </a:rPr>
              <a:t> </a:t>
            </a:r>
            <a:r>
              <a:rPr lang="en-AU" altLang="en-US" sz="2200" dirty="0" err="1">
                <a:latin typeface="Arial" pitchFamily="34" charset="0"/>
                <a:cs typeface="Arial" pitchFamily="34" charset="0"/>
              </a:rPr>
              <a:t>Triacylglycerol</a:t>
            </a:r>
            <a:r>
              <a:rPr lang="en-AU" altLang="en-US" sz="2200" dirty="0">
                <a:latin typeface="Arial" pitchFamily="34" charset="0"/>
                <a:cs typeface="Arial" pitchFamily="34" charset="0"/>
              </a:rPr>
              <a:t> </a:t>
            </a:r>
            <a:r>
              <a:rPr lang="en-AU" altLang="en-US" sz="2200" dirty="0" smtClean="0">
                <a:latin typeface="Arial" pitchFamily="34" charset="0"/>
                <a:cs typeface="Arial" pitchFamily="34" charset="0"/>
              </a:rPr>
              <a:t>(TAG) is </a:t>
            </a:r>
            <a:r>
              <a:rPr lang="en-AU" altLang="en-US" sz="2200" dirty="0">
                <a:latin typeface="Arial" pitchFamily="34" charset="0"/>
                <a:cs typeface="Arial" pitchFamily="34" charset="0"/>
              </a:rPr>
              <a:t>the predominant lipid in chylomicrons and VLDL, whereas cholesterol and </a:t>
            </a:r>
            <a:r>
              <a:rPr lang="en-AU" altLang="en-US" sz="2200" dirty="0" err="1" smtClean="0">
                <a:latin typeface="Arial" pitchFamily="34" charset="0"/>
                <a:cs typeface="Arial" pitchFamily="34" charset="0"/>
              </a:rPr>
              <a:t>phospholipid</a:t>
            </a:r>
            <a:r>
              <a:rPr lang="en-AU" altLang="en-US" sz="2200" dirty="0" smtClean="0">
                <a:latin typeface="Arial" pitchFamily="34" charset="0"/>
                <a:cs typeface="Arial" pitchFamily="34" charset="0"/>
              </a:rPr>
              <a:t> (PL) </a:t>
            </a:r>
            <a:r>
              <a:rPr lang="en-AU" altLang="en-US" sz="2200" dirty="0">
                <a:latin typeface="Arial" pitchFamily="34" charset="0"/>
                <a:cs typeface="Arial" pitchFamily="34" charset="0"/>
              </a:rPr>
              <a:t>are the predominant lipids in LDL and HDL.</a:t>
            </a:r>
          </a:p>
          <a:p>
            <a:pPr marL="0" indent="0" algn="just">
              <a:lnSpc>
                <a:spcPct val="90000"/>
              </a:lnSpc>
              <a:buFontTx/>
              <a:buNone/>
            </a:pPr>
            <a:endParaRPr lang="en-AU" altLang="en-US" sz="2200" dirty="0">
              <a:latin typeface="Arial" pitchFamily="34" charset="0"/>
              <a:cs typeface="Arial" pitchFamily="34" charset="0"/>
            </a:endParaRPr>
          </a:p>
        </p:txBody>
      </p:sp>
      <p:pic>
        <p:nvPicPr>
          <p:cNvPr id="18435" name="Picture 4">
            <a:extLst>
              <a:ext uri="{FF2B5EF4-FFF2-40B4-BE49-F238E27FC236}">
                <a16:creationId xmlns:a16="http://schemas.microsoft.com/office/drawing/2014/main" xmlns="" id="{F8235178-3648-41AC-B0AD-925E70BA92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76200"/>
            <a:ext cx="2895600" cy="670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50281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5972" name="Object 4"/>
          <p:cNvGraphicFramePr>
            <a:graphicFrameLocks noChangeAspect="1"/>
          </p:cNvGraphicFramePr>
          <p:nvPr/>
        </p:nvGraphicFramePr>
        <p:xfrm flipV="1">
          <a:off x="352425" y="1643063"/>
          <a:ext cx="8229600" cy="109537"/>
        </p:xfrm>
        <a:graphic>
          <a:graphicData uri="http://schemas.openxmlformats.org/presentationml/2006/ole">
            <p:oleObj spid="_x0000_s1026" name="CS ChemDraw Drawing" r:id="rId3" imgW="6101080" imgH="81280" progId="">
              <p:embed/>
            </p:oleObj>
          </a:graphicData>
        </a:graphic>
      </p:graphicFrame>
      <p:graphicFrame>
        <p:nvGraphicFramePr>
          <p:cNvPr id="595974" name="Object 6"/>
          <p:cNvGraphicFramePr>
            <a:graphicFrameLocks noChangeAspect="1"/>
          </p:cNvGraphicFramePr>
          <p:nvPr/>
        </p:nvGraphicFramePr>
        <p:xfrm>
          <a:off x="352425" y="1871663"/>
          <a:ext cx="1219200" cy="534987"/>
        </p:xfrm>
        <a:graphic>
          <a:graphicData uri="http://schemas.openxmlformats.org/presentationml/2006/ole">
            <p:oleObj spid="_x0000_s1027" name="CS ChemDraw Drawing" r:id="rId4" imgW="767080" imgH="337820" progId="">
              <p:embed/>
            </p:oleObj>
          </a:graphicData>
        </a:graphic>
      </p:graphicFrame>
      <p:graphicFrame>
        <p:nvGraphicFramePr>
          <p:cNvPr id="595975" name="Object 7"/>
          <p:cNvGraphicFramePr>
            <a:graphicFrameLocks noChangeAspect="1"/>
          </p:cNvGraphicFramePr>
          <p:nvPr/>
        </p:nvGraphicFramePr>
        <p:xfrm>
          <a:off x="1647825" y="1871663"/>
          <a:ext cx="1295400" cy="566737"/>
        </p:xfrm>
        <a:graphic>
          <a:graphicData uri="http://schemas.openxmlformats.org/presentationml/2006/ole">
            <p:oleObj spid="_x0000_s1028" name="CS ChemDraw Drawing" r:id="rId5" imgW="843280" imgH="368300" progId="">
              <p:embed/>
            </p:oleObj>
          </a:graphicData>
        </a:graphic>
      </p:graphicFrame>
      <p:graphicFrame>
        <p:nvGraphicFramePr>
          <p:cNvPr id="595976" name="Object 8"/>
          <p:cNvGraphicFramePr>
            <a:graphicFrameLocks noChangeAspect="1"/>
          </p:cNvGraphicFramePr>
          <p:nvPr/>
        </p:nvGraphicFramePr>
        <p:xfrm>
          <a:off x="3095625" y="1871663"/>
          <a:ext cx="1295400" cy="611187"/>
        </p:xfrm>
        <a:graphic>
          <a:graphicData uri="http://schemas.openxmlformats.org/presentationml/2006/ole">
            <p:oleObj spid="_x0000_s1029" name="CS ChemDraw Drawing" r:id="rId6" imgW="782320" imgH="368300" progId="">
              <p:embed/>
            </p:oleObj>
          </a:graphicData>
        </a:graphic>
      </p:graphicFrame>
      <p:graphicFrame>
        <p:nvGraphicFramePr>
          <p:cNvPr id="595977" name="Object 9"/>
          <p:cNvGraphicFramePr>
            <a:graphicFrameLocks noChangeAspect="1"/>
          </p:cNvGraphicFramePr>
          <p:nvPr/>
        </p:nvGraphicFramePr>
        <p:xfrm>
          <a:off x="4619625" y="1871663"/>
          <a:ext cx="3998913" cy="322262"/>
        </p:xfrm>
        <a:graphic>
          <a:graphicData uri="http://schemas.openxmlformats.org/presentationml/2006/ole">
            <p:oleObj spid="_x0000_s1030" name="CS ChemDraw Drawing" r:id="rId7" imgW="2359660" imgH="190500" progId="">
              <p:embed/>
            </p:oleObj>
          </a:graphicData>
        </a:graphic>
      </p:graphicFrame>
      <p:graphicFrame>
        <p:nvGraphicFramePr>
          <p:cNvPr id="595978" name="Object 10"/>
          <p:cNvGraphicFramePr>
            <a:graphicFrameLocks noChangeAspect="1"/>
          </p:cNvGraphicFramePr>
          <p:nvPr/>
        </p:nvGraphicFramePr>
        <p:xfrm>
          <a:off x="4924425" y="2252663"/>
          <a:ext cx="3581400" cy="234950"/>
        </p:xfrm>
        <a:graphic>
          <a:graphicData uri="http://schemas.openxmlformats.org/presentationml/2006/ole">
            <p:oleObj spid="_x0000_s1031" name="CS ChemDraw Drawing" r:id="rId8" imgW="2425700" imgH="160020" progId="">
              <p:embed/>
            </p:oleObj>
          </a:graphicData>
        </a:graphic>
      </p:graphicFrame>
      <p:graphicFrame>
        <p:nvGraphicFramePr>
          <p:cNvPr id="595979" name="Object 11"/>
          <p:cNvGraphicFramePr>
            <a:graphicFrameLocks noChangeAspect="1"/>
          </p:cNvGraphicFramePr>
          <p:nvPr/>
        </p:nvGraphicFramePr>
        <p:xfrm>
          <a:off x="4619625" y="2100263"/>
          <a:ext cx="3886200" cy="101600"/>
        </p:xfrm>
        <a:graphic>
          <a:graphicData uri="http://schemas.openxmlformats.org/presentationml/2006/ole">
            <p:oleObj spid="_x0000_s1032" name="CS ChemDraw Drawing" r:id="rId9" imgW="3065780" imgH="81280" progId="">
              <p:embed/>
            </p:oleObj>
          </a:graphicData>
        </a:graphic>
      </p:graphicFrame>
      <p:graphicFrame>
        <p:nvGraphicFramePr>
          <p:cNvPr id="595980" name="Object 12"/>
          <p:cNvGraphicFramePr>
            <a:graphicFrameLocks noChangeAspect="1"/>
          </p:cNvGraphicFramePr>
          <p:nvPr/>
        </p:nvGraphicFramePr>
        <p:xfrm>
          <a:off x="352425" y="5757863"/>
          <a:ext cx="8229600" cy="109537"/>
        </p:xfrm>
        <a:graphic>
          <a:graphicData uri="http://schemas.openxmlformats.org/presentationml/2006/ole">
            <p:oleObj spid="_x0000_s1033" name="CS ChemDraw Drawing" r:id="rId10" imgW="6101080" imgH="81280" progId="">
              <p:embed/>
            </p:oleObj>
          </a:graphicData>
        </a:graphic>
      </p:graphicFrame>
      <p:graphicFrame>
        <p:nvGraphicFramePr>
          <p:cNvPr id="595981" name="Object 13"/>
          <p:cNvGraphicFramePr>
            <a:graphicFrameLocks noChangeAspect="1"/>
          </p:cNvGraphicFramePr>
          <p:nvPr/>
        </p:nvGraphicFramePr>
        <p:xfrm>
          <a:off x="504825" y="2786063"/>
          <a:ext cx="619125" cy="336550"/>
        </p:xfrm>
        <a:graphic>
          <a:graphicData uri="http://schemas.openxmlformats.org/presentationml/2006/ole">
            <p:oleObj spid="_x0000_s1034" name="CS ChemDraw Drawing" r:id="rId11" imgW="325120" imgH="177800" progId="">
              <p:embed/>
            </p:oleObj>
          </a:graphicData>
        </a:graphic>
      </p:graphicFrame>
      <p:graphicFrame>
        <p:nvGraphicFramePr>
          <p:cNvPr id="595982" name="Object 14"/>
          <p:cNvGraphicFramePr>
            <a:graphicFrameLocks noChangeAspect="1"/>
          </p:cNvGraphicFramePr>
          <p:nvPr/>
        </p:nvGraphicFramePr>
        <p:xfrm>
          <a:off x="1724025" y="2786063"/>
          <a:ext cx="835025" cy="290512"/>
        </p:xfrm>
        <a:graphic>
          <a:graphicData uri="http://schemas.openxmlformats.org/presentationml/2006/ole">
            <p:oleObj spid="_x0000_s1035" name="CS ChemDraw Drawing" r:id="rId12" imgW="452120" imgH="157480" progId="">
              <p:embed/>
            </p:oleObj>
          </a:graphicData>
        </a:graphic>
      </p:graphicFrame>
      <p:graphicFrame>
        <p:nvGraphicFramePr>
          <p:cNvPr id="595983" name="Object 15"/>
          <p:cNvGraphicFramePr>
            <a:graphicFrameLocks noChangeAspect="1"/>
          </p:cNvGraphicFramePr>
          <p:nvPr/>
        </p:nvGraphicFramePr>
        <p:xfrm>
          <a:off x="3324225" y="2786063"/>
          <a:ext cx="762000" cy="300037"/>
        </p:xfrm>
        <a:graphic>
          <a:graphicData uri="http://schemas.openxmlformats.org/presentationml/2006/ole">
            <p:oleObj spid="_x0000_s1036" name="CS ChemDraw Drawing" r:id="rId13" imgW="391160" imgH="154940" progId="">
              <p:embed/>
            </p:oleObj>
          </a:graphicData>
        </a:graphic>
      </p:graphicFrame>
      <p:graphicFrame>
        <p:nvGraphicFramePr>
          <p:cNvPr id="595984" name="Object 16"/>
          <p:cNvGraphicFramePr>
            <a:graphicFrameLocks noChangeAspect="1"/>
          </p:cNvGraphicFramePr>
          <p:nvPr/>
        </p:nvGraphicFramePr>
        <p:xfrm>
          <a:off x="4772025" y="2786063"/>
          <a:ext cx="500063" cy="323850"/>
        </p:xfrm>
        <a:graphic>
          <a:graphicData uri="http://schemas.openxmlformats.org/presentationml/2006/ole">
            <p:oleObj spid="_x0000_s1037" name="CS ChemDraw Drawing" r:id="rId14" imgW="238760" imgH="154940" progId="">
              <p:embed/>
            </p:oleObj>
          </a:graphicData>
        </a:graphic>
      </p:graphicFrame>
      <p:graphicFrame>
        <p:nvGraphicFramePr>
          <p:cNvPr id="595985" name="Object 17"/>
          <p:cNvGraphicFramePr>
            <a:graphicFrameLocks noChangeAspect="1"/>
          </p:cNvGraphicFramePr>
          <p:nvPr/>
        </p:nvGraphicFramePr>
        <p:xfrm>
          <a:off x="5762625" y="2786063"/>
          <a:ext cx="498475" cy="327025"/>
        </p:xfrm>
        <a:graphic>
          <a:graphicData uri="http://schemas.openxmlformats.org/presentationml/2006/ole">
            <p:oleObj spid="_x0000_s1038" name="CS ChemDraw Drawing" r:id="rId15" imgW="236220" imgH="154940" progId="">
              <p:embed/>
            </p:oleObj>
          </a:graphicData>
        </a:graphic>
      </p:graphicFrame>
      <p:graphicFrame>
        <p:nvGraphicFramePr>
          <p:cNvPr id="595986" name="Object 18"/>
          <p:cNvGraphicFramePr>
            <a:graphicFrameLocks noChangeAspect="1"/>
          </p:cNvGraphicFramePr>
          <p:nvPr/>
        </p:nvGraphicFramePr>
        <p:xfrm>
          <a:off x="6829425" y="2786063"/>
          <a:ext cx="457200" cy="320675"/>
        </p:xfrm>
        <a:graphic>
          <a:graphicData uri="http://schemas.openxmlformats.org/presentationml/2006/ole">
            <p:oleObj spid="_x0000_s1039" name="CS ChemDraw Drawing" r:id="rId16" imgW="220980" imgH="154940" progId="">
              <p:embed/>
            </p:oleObj>
          </a:graphicData>
        </a:graphic>
      </p:graphicFrame>
      <p:graphicFrame>
        <p:nvGraphicFramePr>
          <p:cNvPr id="595987" name="Object 19"/>
          <p:cNvGraphicFramePr>
            <a:graphicFrameLocks noChangeAspect="1"/>
          </p:cNvGraphicFramePr>
          <p:nvPr/>
        </p:nvGraphicFramePr>
        <p:xfrm>
          <a:off x="7667625" y="2786063"/>
          <a:ext cx="914400" cy="365125"/>
        </p:xfrm>
        <a:graphic>
          <a:graphicData uri="http://schemas.openxmlformats.org/presentationml/2006/ole">
            <p:oleObj spid="_x0000_s1040" name="CS ChemDraw Drawing" r:id="rId17" imgW="386080" imgH="154940" progId="">
              <p:embed/>
            </p:oleObj>
          </a:graphicData>
        </a:graphic>
      </p:graphicFrame>
      <p:graphicFrame>
        <p:nvGraphicFramePr>
          <p:cNvPr id="595989" name="Object 21"/>
          <p:cNvGraphicFramePr>
            <a:graphicFrameLocks noChangeAspect="1"/>
          </p:cNvGraphicFramePr>
          <p:nvPr/>
        </p:nvGraphicFramePr>
        <p:xfrm>
          <a:off x="428625" y="3471863"/>
          <a:ext cx="904875" cy="319087"/>
        </p:xfrm>
        <a:graphic>
          <a:graphicData uri="http://schemas.openxmlformats.org/presentationml/2006/ole">
            <p:oleObj spid="_x0000_s1042" name="CS ChemDraw Drawing" r:id="rId18" imgW="436880" imgH="154940" progId="">
              <p:embed/>
            </p:oleObj>
          </a:graphicData>
        </a:graphic>
      </p:graphicFrame>
      <p:graphicFrame>
        <p:nvGraphicFramePr>
          <p:cNvPr id="595990" name="Object 22"/>
          <p:cNvGraphicFramePr>
            <a:graphicFrameLocks noChangeAspect="1"/>
          </p:cNvGraphicFramePr>
          <p:nvPr/>
        </p:nvGraphicFramePr>
        <p:xfrm>
          <a:off x="1724025" y="3548063"/>
          <a:ext cx="612775" cy="303212"/>
        </p:xfrm>
        <a:graphic>
          <a:graphicData uri="http://schemas.openxmlformats.org/presentationml/2006/ole">
            <p:oleObj spid="_x0000_s1043" name="CS ChemDraw Drawing" r:id="rId19" imgW="312420" imgH="154940" progId="">
              <p:embed/>
            </p:oleObj>
          </a:graphicData>
        </a:graphic>
      </p:graphicFrame>
      <p:graphicFrame>
        <p:nvGraphicFramePr>
          <p:cNvPr id="595992" name="Object 24"/>
          <p:cNvGraphicFramePr>
            <a:graphicFrameLocks noChangeAspect="1"/>
          </p:cNvGraphicFramePr>
          <p:nvPr/>
        </p:nvGraphicFramePr>
        <p:xfrm>
          <a:off x="3324225" y="3548063"/>
          <a:ext cx="762000" cy="303212"/>
        </p:xfrm>
        <a:graphic>
          <a:graphicData uri="http://schemas.openxmlformats.org/presentationml/2006/ole">
            <p:oleObj spid="_x0000_s1045" name="CS ChemDraw Drawing" r:id="rId20" imgW="388620" imgH="154940" progId="">
              <p:embed/>
            </p:oleObj>
          </a:graphicData>
        </a:graphic>
      </p:graphicFrame>
      <p:graphicFrame>
        <p:nvGraphicFramePr>
          <p:cNvPr id="595993" name="Object 25"/>
          <p:cNvGraphicFramePr>
            <a:graphicFrameLocks noChangeAspect="1"/>
          </p:cNvGraphicFramePr>
          <p:nvPr/>
        </p:nvGraphicFramePr>
        <p:xfrm>
          <a:off x="4619625" y="3548063"/>
          <a:ext cx="798513" cy="325437"/>
        </p:xfrm>
        <a:graphic>
          <a:graphicData uri="http://schemas.openxmlformats.org/presentationml/2006/ole">
            <p:oleObj spid="_x0000_s1046" name="CS ChemDraw Drawing" r:id="rId21" imgW="378460" imgH="154940" progId="">
              <p:embed/>
            </p:oleObj>
          </a:graphicData>
        </a:graphic>
      </p:graphicFrame>
      <p:graphicFrame>
        <p:nvGraphicFramePr>
          <p:cNvPr id="595994" name="Object 26"/>
          <p:cNvGraphicFramePr>
            <a:graphicFrameLocks noChangeAspect="1"/>
          </p:cNvGraphicFramePr>
          <p:nvPr/>
        </p:nvGraphicFramePr>
        <p:xfrm>
          <a:off x="5610225" y="3548063"/>
          <a:ext cx="796925" cy="327025"/>
        </p:xfrm>
        <a:graphic>
          <a:graphicData uri="http://schemas.openxmlformats.org/presentationml/2006/ole">
            <p:oleObj spid="_x0000_s1047" name="CS ChemDraw Drawing" r:id="rId22" imgW="375920" imgH="154940" progId="">
              <p:embed/>
            </p:oleObj>
          </a:graphicData>
        </a:graphic>
      </p:graphicFrame>
      <p:graphicFrame>
        <p:nvGraphicFramePr>
          <p:cNvPr id="595995" name="Object 27"/>
          <p:cNvGraphicFramePr>
            <a:graphicFrameLocks noChangeAspect="1"/>
          </p:cNvGraphicFramePr>
          <p:nvPr/>
        </p:nvGraphicFramePr>
        <p:xfrm>
          <a:off x="6753225" y="3548063"/>
          <a:ext cx="609600" cy="301625"/>
        </p:xfrm>
        <a:graphic>
          <a:graphicData uri="http://schemas.openxmlformats.org/presentationml/2006/ole">
            <p:oleObj spid="_x0000_s1048" name="CS ChemDraw Drawing" r:id="rId23" imgW="312420" imgH="154940" progId="">
              <p:embed/>
            </p:oleObj>
          </a:graphicData>
        </a:graphic>
      </p:graphicFrame>
      <p:graphicFrame>
        <p:nvGraphicFramePr>
          <p:cNvPr id="595996" name="Object 28"/>
          <p:cNvGraphicFramePr>
            <a:graphicFrameLocks noChangeAspect="1"/>
          </p:cNvGraphicFramePr>
          <p:nvPr/>
        </p:nvGraphicFramePr>
        <p:xfrm>
          <a:off x="7667625" y="3548063"/>
          <a:ext cx="914400" cy="365125"/>
        </p:xfrm>
        <a:graphic>
          <a:graphicData uri="http://schemas.openxmlformats.org/presentationml/2006/ole">
            <p:oleObj spid="_x0000_s1049" name="CS ChemDraw Drawing" r:id="rId24" imgW="386080" imgH="154940" progId="">
              <p:embed/>
            </p:oleObj>
          </a:graphicData>
        </a:graphic>
      </p:graphicFrame>
      <p:graphicFrame>
        <p:nvGraphicFramePr>
          <p:cNvPr id="595997" name="Object 29"/>
          <p:cNvGraphicFramePr>
            <a:graphicFrameLocks noChangeAspect="1"/>
          </p:cNvGraphicFramePr>
          <p:nvPr/>
        </p:nvGraphicFramePr>
        <p:xfrm>
          <a:off x="504825" y="4310063"/>
          <a:ext cx="698500" cy="319087"/>
        </p:xfrm>
        <a:graphic>
          <a:graphicData uri="http://schemas.openxmlformats.org/presentationml/2006/ole">
            <p:oleObj spid="_x0000_s1050" name="CS ChemDraw Drawing" r:id="rId25" imgW="330200" imgH="152400" progId="">
              <p:embed/>
            </p:oleObj>
          </a:graphicData>
        </a:graphic>
      </p:graphicFrame>
      <p:graphicFrame>
        <p:nvGraphicFramePr>
          <p:cNvPr id="595998" name="Object 30"/>
          <p:cNvGraphicFramePr>
            <a:graphicFrameLocks noChangeAspect="1"/>
          </p:cNvGraphicFramePr>
          <p:nvPr/>
        </p:nvGraphicFramePr>
        <p:xfrm>
          <a:off x="1647825" y="4310063"/>
          <a:ext cx="838200" cy="330200"/>
        </p:xfrm>
        <a:graphic>
          <a:graphicData uri="http://schemas.openxmlformats.org/presentationml/2006/ole">
            <p:oleObj spid="_x0000_s1051" name="CS ChemDraw Drawing" r:id="rId26" imgW="391160" imgH="154940" progId="">
              <p:embed/>
            </p:oleObj>
          </a:graphicData>
        </a:graphic>
      </p:graphicFrame>
      <p:graphicFrame>
        <p:nvGraphicFramePr>
          <p:cNvPr id="596000" name="Object 32"/>
          <p:cNvGraphicFramePr>
            <a:graphicFrameLocks noChangeAspect="1"/>
          </p:cNvGraphicFramePr>
          <p:nvPr/>
        </p:nvGraphicFramePr>
        <p:xfrm>
          <a:off x="3324225" y="4310063"/>
          <a:ext cx="838200" cy="330200"/>
        </p:xfrm>
        <a:graphic>
          <a:graphicData uri="http://schemas.openxmlformats.org/presentationml/2006/ole">
            <p:oleObj spid="_x0000_s1053" name="CS ChemDraw Drawing" r:id="rId27" imgW="391160" imgH="154940" progId="">
              <p:embed/>
            </p:oleObj>
          </a:graphicData>
        </a:graphic>
      </p:graphicFrame>
      <p:graphicFrame>
        <p:nvGraphicFramePr>
          <p:cNvPr id="596001" name="Object 33"/>
          <p:cNvGraphicFramePr>
            <a:graphicFrameLocks noChangeAspect="1"/>
          </p:cNvGraphicFramePr>
          <p:nvPr/>
        </p:nvGraphicFramePr>
        <p:xfrm>
          <a:off x="4619625" y="4310063"/>
          <a:ext cx="914400" cy="373062"/>
        </p:xfrm>
        <a:graphic>
          <a:graphicData uri="http://schemas.openxmlformats.org/presentationml/2006/ole">
            <p:oleObj spid="_x0000_s1054" name="CS ChemDraw Drawing" r:id="rId28" imgW="378460" imgH="154940" progId="">
              <p:embed/>
            </p:oleObj>
          </a:graphicData>
        </a:graphic>
      </p:graphicFrame>
      <p:graphicFrame>
        <p:nvGraphicFramePr>
          <p:cNvPr id="596002" name="Object 34"/>
          <p:cNvGraphicFramePr>
            <a:graphicFrameLocks noChangeAspect="1"/>
          </p:cNvGraphicFramePr>
          <p:nvPr/>
        </p:nvGraphicFramePr>
        <p:xfrm>
          <a:off x="5686425" y="4310063"/>
          <a:ext cx="914400" cy="360362"/>
        </p:xfrm>
        <a:graphic>
          <a:graphicData uri="http://schemas.openxmlformats.org/presentationml/2006/ole">
            <p:oleObj spid="_x0000_s1055" name="CS ChemDraw Drawing" r:id="rId29" imgW="391160" imgH="154940" progId="">
              <p:embed/>
            </p:oleObj>
          </a:graphicData>
        </a:graphic>
      </p:graphicFrame>
      <p:graphicFrame>
        <p:nvGraphicFramePr>
          <p:cNvPr id="596003" name="Object 35"/>
          <p:cNvGraphicFramePr>
            <a:graphicFrameLocks noChangeAspect="1"/>
          </p:cNvGraphicFramePr>
          <p:nvPr/>
        </p:nvGraphicFramePr>
        <p:xfrm>
          <a:off x="6829425" y="4310063"/>
          <a:ext cx="538163" cy="263525"/>
        </p:xfrm>
        <a:graphic>
          <a:graphicData uri="http://schemas.openxmlformats.org/presentationml/2006/ole">
            <p:oleObj spid="_x0000_s1056" name="CS ChemDraw Drawing" r:id="rId30" imgW="314960" imgH="154940" progId="">
              <p:embed/>
            </p:oleObj>
          </a:graphicData>
        </a:graphic>
      </p:graphicFrame>
      <p:graphicFrame>
        <p:nvGraphicFramePr>
          <p:cNvPr id="596004" name="Object 36"/>
          <p:cNvGraphicFramePr>
            <a:graphicFrameLocks noChangeAspect="1"/>
          </p:cNvGraphicFramePr>
          <p:nvPr/>
        </p:nvGraphicFramePr>
        <p:xfrm>
          <a:off x="7896225" y="4310063"/>
          <a:ext cx="538163" cy="263525"/>
        </p:xfrm>
        <a:graphic>
          <a:graphicData uri="http://schemas.openxmlformats.org/presentationml/2006/ole">
            <p:oleObj spid="_x0000_s1057" name="CS ChemDraw Drawing" r:id="rId31" imgW="314960" imgH="154940" progId="">
              <p:embed/>
            </p:oleObj>
          </a:graphicData>
        </a:graphic>
      </p:graphicFrame>
      <p:graphicFrame>
        <p:nvGraphicFramePr>
          <p:cNvPr id="596005" name="Object 37"/>
          <p:cNvGraphicFramePr>
            <a:graphicFrameLocks noChangeAspect="1"/>
          </p:cNvGraphicFramePr>
          <p:nvPr/>
        </p:nvGraphicFramePr>
        <p:xfrm>
          <a:off x="504825" y="5072063"/>
          <a:ext cx="708025" cy="306387"/>
        </p:xfrm>
        <a:graphic>
          <a:graphicData uri="http://schemas.openxmlformats.org/presentationml/2006/ole">
            <p:oleObj spid="_x0000_s1058" name="CS ChemDraw Drawing" r:id="rId32" imgW="350520" imgH="152400" progId="">
              <p:embed/>
            </p:oleObj>
          </a:graphicData>
        </a:graphic>
      </p:graphicFrame>
      <p:graphicFrame>
        <p:nvGraphicFramePr>
          <p:cNvPr id="596006" name="Object 38"/>
          <p:cNvGraphicFramePr>
            <a:graphicFrameLocks noChangeAspect="1"/>
          </p:cNvGraphicFramePr>
          <p:nvPr/>
        </p:nvGraphicFramePr>
        <p:xfrm>
          <a:off x="1647825" y="5072063"/>
          <a:ext cx="838200" cy="330200"/>
        </p:xfrm>
        <a:graphic>
          <a:graphicData uri="http://schemas.openxmlformats.org/presentationml/2006/ole">
            <p:oleObj spid="_x0000_s1059" name="CS ChemDraw Drawing" r:id="rId33" imgW="391160" imgH="154940" progId="">
              <p:embed/>
            </p:oleObj>
          </a:graphicData>
        </a:graphic>
      </p:graphicFrame>
      <p:graphicFrame>
        <p:nvGraphicFramePr>
          <p:cNvPr id="596008" name="Object 40"/>
          <p:cNvGraphicFramePr>
            <a:graphicFrameLocks noChangeAspect="1"/>
          </p:cNvGraphicFramePr>
          <p:nvPr/>
        </p:nvGraphicFramePr>
        <p:xfrm>
          <a:off x="3476625" y="5072063"/>
          <a:ext cx="396875" cy="325437"/>
        </p:xfrm>
        <a:graphic>
          <a:graphicData uri="http://schemas.openxmlformats.org/presentationml/2006/ole">
            <p:oleObj spid="_x0000_s1061" name="CS ChemDraw Drawing" r:id="rId34" imgW="185420" imgH="152400" progId="">
              <p:embed/>
            </p:oleObj>
          </a:graphicData>
        </a:graphic>
      </p:graphicFrame>
      <p:graphicFrame>
        <p:nvGraphicFramePr>
          <p:cNvPr id="596009" name="Object 41"/>
          <p:cNvGraphicFramePr>
            <a:graphicFrameLocks noChangeAspect="1"/>
          </p:cNvGraphicFramePr>
          <p:nvPr/>
        </p:nvGraphicFramePr>
        <p:xfrm>
          <a:off x="4848225" y="5072063"/>
          <a:ext cx="457200" cy="374650"/>
        </p:xfrm>
        <a:graphic>
          <a:graphicData uri="http://schemas.openxmlformats.org/presentationml/2006/ole">
            <p:oleObj spid="_x0000_s1062" name="CS ChemDraw Drawing" r:id="rId35" imgW="187960" imgH="154940" progId="">
              <p:embed/>
            </p:oleObj>
          </a:graphicData>
        </a:graphic>
      </p:graphicFrame>
      <p:graphicFrame>
        <p:nvGraphicFramePr>
          <p:cNvPr id="596010" name="Object 42"/>
          <p:cNvGraphicFramePr>
            <a:graphicFrameLocks noChangeAspect="1"/>
          </p:cNvGraphicFramePr>
          <p:nvPr/>
        </p:nvGraphicFramePr>
        <p:xfrm>
          <a:off x="6981825" y="5072063"/>
          <a:ext cx="228600" cy="304800"/>
        </p:xfrm>
        <a:graphic>
          <a:graphicData uri="http://schemas.openxmlformats.org/presentationml/2006/ole">
            <p:oleObj spid="_x0000_s1063" name="CS ChemDraw Drawing" r:id="rId36" imgW="116840" imgH="154940" progId="">
              <p:embed/>
            </p:oleObj>
          </a:graphicData>
        </a:graphic>
      </p:graphicFrame>
      <p:graphicFrame>
        <p:nvGraphicFramePr>
          <p:cNvPr id="596011" name="Object 43"/>
          <p:cNvGraphicFramePr>
            <a:graphicFrameLocks noChangeAspect="1"/>
          </p:cNvGraphicFramePr>
          <p:nvPr/>
        </p:nvGraphicFramePr>
        <p:xfrm>
          <a:off x="8048625" y="5072063"/>
          <a:ext cx="219075" cy="304800"/>
        </p:xfrm>
        <a:graphic>
          <a:graphicData uri="http://schemas.openxmlformats.org/presentationml/2006/ole">
            <p:oleObj spid="_x0000_s1064" name="CS ChemDraw Drawing" r:id="rId37" imgW="109220" imgH="152400" progId="">
              <p:embed/>
            </p:oleObj>
          </a:graphicData>
        </a:graphic>
      </p:graphicFrame>
      <p:graphicFrame>
        <p:nvGraphicFramePr>
          <p:cNvPr id="596012" name="Object 44"/>
          <p:cNvGraphicFramePr>
            <a:graphicFrameLocks noChangeAspect="1"/>
          </p:cNvGraphicFramePr>
          <p:nvPr/>
        </p:nvGraphicFramePr>
        <p:xfrm>
          <a:off x="347663" y="2633663"/>
          <a:ext cx="8229600" cy="109537"/>
        </p:xfrm>
        <a:graphic>
          <a:graphicData uri="http://schemas.openxmlformats.org/presentationml/2006/ole">
            <p:oleObj spid="_x0000_s1065" name="CS ChemDraw Drawing" r:id="rId38" imgW="6101080" imgH="81280" progId="">
              <p:embed/>
            </p:oleObj>
          </a:graphicData>
        </a:graphic>
      </p:graphicFrame>
      <p:graphicFrame>
        <p:nvGraphicFramePr>
          <p:cNvPr id="596013" name="Object 45"/>
          <p:cNvGraphicFramePr>
            <a:graphicFrameLocks noChangeAspect="1"/>
          </p:cNvGraphicFramePr>
          <p:nvPr/>
        </p:nvGraphicFramePr>
        <p:xfrm>
          <a:off x="5915025" y="5072063"/>
          <a:ext cx="381000" cy="333375"/>
        </p:xfrm>
        <a:graphic>
          <a:graphicData uri="http://schemas.openxmlformats.org/presentationml/2006/ole">
            <p:oleObj spid="_x0000_s1066" name="CS ChemDraw Drawing" r:id="rId39" imgW="177800" imgH="154940" progId="">
              <p:embed/>
            </p:oleObj>
          </a:graphicData>
        </a:graphic>
      </p:graphicFrame>
      <p:sp>
        <p:nvSpPr>
          <p:cNvPr id="15403" name="Rectangle 48"/>
          <p:cNvSpPr>
            <a:spLocks noGrp="1" noChangeArrowheads="1"/>
          </p:cNvSpPr>
          <p:nvPr>
            <p:ph type="title"/>
          </p:nvPr>
        </p:nvSpPr>
        <p:spPr>
          <a:xfrm>
            <a:off x="609600" y="457200"/>
            <a:ext cx="8229600" cy="1143000"/>
          </a:xfrm>
          <a:noFill/>
          <a:ln>
            <a:noFill/>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eaLnBrk="1" hangingPunct="1"/>
            <a:r>
              <a:rPr lang="en-US" altLang="zh-CN" b="1" kern="1200" dirty="0">
                <a:solidFill>
                  <a:srgbClr val="FF0000"/>
                </a:solidFill>
                <a:latin typeface="+mn-lt"/>
              </a:rPr>
              <a:t>Composition of lipoproteins</a:t>
            </a:r>
            <a:endParaRPr lang="zh-CN" altLang="en-US" b="1" kern="1200" dirty="0">
              <a:solidFill>
                <a:srgbClr val="FF0000"/>
              </a:solidFill>
              <a:latin typeface="+mn-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1490" y="73008"/>
            <a:ext cx="8229600" cy="927100"/>
          </a:xfrm>
          <a:noFill/>
          <a:ln>
            <a:noFill/>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r>
              <a:rPr lang="en-US" sz="3200" b="1" dirty="0">
                <a:solidFill>
                  <a:srgbClr val="FF0000"/>
                </a:solidFill>
              </a:rPr>
              <a:t>Separation of plasma Lipoproteins</a:t>
            </a:r>
          </a:p>
        </p:txBody>
      </p:sp>
      <p:sp>
        <p:nvSpPr>
          <p:cNvPr id="8195" name="Rectangle 3"/>
          <p:cNvSpPr>
            <a:spLocks noGrp="1" noChangeArrowheads="1"/>
          </p:cNvSpPr>
          <p:nvPr>
            <p:ph type="body" idx="1"/>
          </p:nvPr>
        </p:nvSpPr>
        <p:spPr>
          <a:xfrm>
            <a:off x="381000" y="1100150"/>
            <a:ext cx="6048388" cy="5543560"/>
          </a:xfrm>
        </p:spPr>
        <p:txBody>
          <a:bodyPr/>
          <a:lstStyle/>
          <a:p>
            <a:pPr eaLnBrk="1" hangingPunct="1">
              <a:buNone/>
            </a:pPr>
            <a:r>
              <a:rPr lang="en-US" sz="2000" b="1" dirty="0">
                <a:latin typeface="Arial" pitchFamily="34" charset="0"/>
                <a:cs typeface="Arial" pitchFamily="34" charset="0"/>
              </a:rPr>
              <a:t>Why do we have different types of lipoproteins?</a:t>
            </a:r>
          </a:p>
          <a:p>
            <a:r>
              <a:rPr lang="en-US" sz="2000" dirty="0">
                <a:solidFill>
                  <a:srgbClr val="0070C0"/>
                </a:solidFill>
                <a:latin typeface="Arial" pitchFamily="34" charset="0"/>
                <a:cs typeface="Arial" pitchFamily="34" charset="0"/>
              </a:rPr>
              <a:t>They differ in lipid and protein composition</a:t>
            </a:r>
          </a:p>
          <a:p>
            <a:pPr eaLnBrk="1" hangingPunct="1">
              <a:buFontTx/>
              <a:buNone/>
            </a:pPr>
            <a:r>
              <a:rPr lang="en-US" sz="2000" dirty="0">
                <a:solidFill>
                  <a:srgbClr val="0070C0"/>
                </a:solidFill>
                <a:latin typeface="Arial" pitchFamily="34" charset="0"/>
                <a:cs typeface="Arial" pitchFamily="34" charset="0"/>
              </a:rPr>
              <a:t>	</a:t>
            </a:r>
            <a:r>
              <a:rPr lang="en-US" sz="2000" b="1" dirty="0" smtClean="0">
                <a:solidFill>
                  <a:srgbClr val="0070C0"/>
                </a:solidFill>
                <a:latin typeface="Arial" pitchFamily="34" charset="0"/>
                <a:cs typeface="Arial" pitchFamily="34" charset="0"/>
              </a:rPr>
              <a:t>So</a:t>
            </a:r>
            <a:r>
              <a:rPr lang="en-US" sz="2000" b="1" dirty="0">
                <a:solidFill>
                  <a:srgbClr val="0070C0"/>
                </a:solidFill>
                <a:latin typeface="Arial" pitchFamily="34" charset="0"/>
                <a:cs typeface="Arial" pitchFamily="34" charset="0"/>
              </a:rPr>
              <a:t>, they differ in</a:t>
            </a:r>
            <a:endParaRPr lang="en-US" sz="2400" b="1" dirty="0">
              <a:solidFill>
                <a:srgbClr val="0070C0"/>
              </a:solidFill>
              <a:latin typeface="Arial" pitchFamily="34" charset="0"/>
              <a:cs typeface="Arial" pitchFamily="34" charset="0"/>
            </a:endParaRPr>
          </a:p>
          <a:p>
            <a:pPr eaLnBrk="1" hangingPunct="1">
              <a:buFont typeface="Wingdings" pitchFamily="2" charset="2"/>
              <a:buChar char="Ø"/>
            </a:pPr>
            <a:r>
              <a:rPr lang="en-US" sz="2400" b="1" dirty="0">
                <a:latin typeface="Arial" pitchFamily="34" charset="0"/>
                <a:cs typeface="Arial" pitchFamily="34" charset="0"/>
              </a:rPr>
              <a:t>		</a:t>
            </a:r>
            <a:r>
              <a:rPr lang="en-US" sz="2400" b="1" dirty="0">
                <a:solidFill>
                  <a:schemeClr val="tx2"/>
                </a:solidFill>
                <a:latin typeface="Arial" pitchFamily="34" charset="0"/>
                <a:cs typeface="Arial" pitchFamily="34" charset="0"/>
              </a:rPr>
              <a:t>Size and density</a:t>
            </a:r>
          </a:p>
          <a:p>
            <a:pPr eaLnBrk="1" hangingPunct="1">
              <a:buFont typeface="Wingdings" pitchFamily="2" charset="2"/>
              <a:buChar char="Ø"/>
            </a:pPr>
            <a:r>
              <a:rPr lang="en-US" sz="2400" b="1" dirty="0">
                <a:solidFill>
                  <a:schemeClr val="tx2"/>
                </a:solidFill>
                <a:latin typeface="Arial" pitchFamily="34" charset="0"/>
                <a:cs typeface="Arial" pitchFamily="34" charset="0"/>
              </a:rPr>
              <a:t>		</a:t>
            </a:r>
            <a:r>
              <a:rPr lang="en-US" sz="2400" b="1" dirty="0" err="1">
                <a:solidFill>
                  <a:schemeClr val="tx2"/>
                </a:solidFill>
                <a:latin typeface="Arial" pitchFamily="34" charset="0"/>
                <a:cs typeface="Arial" pitchFamily="34" charset="0"/>
              </a:rPr>
              <a:t>Electrophoretic</a:t>
            </a:r>
            <a:r>
              <a:rPr lang="en-US" sz="2400" b="1" dirty="0">
                <a:solidFill>
                  <a:schemeClr val="tx2"/>
                </a:solidFill>
                <a:latin typeface="Arial" pitchFamily="34" charset="0"/>
                <a:cs typeface="Arial" pitchFamily="34" charset="0"/>
              </a:rPr>
              <a:t> mobility </a:t>
            </a:r>
          </a:p>
          <a:p>
            <a:pPr marL="609600" indent="-609600">
              <a:buNone/>
            </a:pPr>
            <a:r>
              <a:rPr lang="en-US" altLang="zh-CN" sz="2400" b="1" u="sng" dirty="0">
                <a:solidFill>
                  <a:srgbClr val="FF0000"/>
                </a:solidFill>
                <a:latin typeface="Arial" pitchFamily="34" charset="0"/>
                <a:ea typeface="SimSun" pitchFamily="2" charset="-122"/>
                <a:cs typeface="Arial" pitchFamily="34" charset="0"/>
              </a:rPr>
              <a:t>1- Electrophoresis:</a:t>
            </a:r>
          </a:p>
          <a:p>
            <a:pPr marL="609600" indent="-609600">
              <a:buNone/>
            </a:pPr>
            <a:r>
              <a:rPr lang="en-US" altLang="zh-CN" sz="2000" dirty="0">
                <a:latin typeface="Arial" pitchFamily="34" charset="0"/>
                <a:ea typeface="SimSun" pitchFamily="2" charset="-122"/>
                <a:cs typeface="Arial" pitchFamily="34" charset="0"/>
              </a:rPr>
              <a:t> - It depends on the </a:t>
            </a:r>
            <a:r>
              <a:rPr lang="en-US" altLang="zh-CN" sz="2000" b="1" i="1" dirty="0">
                <a:solidFill>
                  <a:schemeClr val="tx2"/>
                </a:solidFill>
                <a:latin typeface="Arial" pitchFamily="34" charset="0"/>
                <a:ea typeface="SimSun" pitchFamily="2" charset="-122"/>
                <a:cs typeface="Arial" pitchFamily="34" charset="0"/>
              </a:rPr>
              <a:t>charge</a:t>
            </a:r>
            <a:r>
              <a:rPr lang="en-US" altLang="zh-CN" sz="2000" dirty="0">
                <a:latin typeface="Arial" pitchFamily="34" charset="0"/>
                <a:ea typeface="SimSun" pitchFamily="2" charset="-122"/>
                <a:cs typeface="Arial" pitchFamily="34" charset="0"/>
              </a:rPr>
              <a:t> and </a:t>
            </a:r>
            <a:r>
              <a:rPr lang="en-US" altLang="zh-CN" sz="2000" b="1" i="1" dirty="0">
                <a:solidFill>
                  <a:schemeClr val="tx2"/>
                </a:solidFill>
                <a:latin typeface="Arial" pitchFamily="34" charset="0"/>
                <a:ea typeface="SimSun" pitchFamily="2" charset="-122"/>
                <a:cs typeface="Arial" pitchFamily="34" charset="0"/>
              </a:rPr>
              <a:t>molecular weights </a:t>
            </a:r>
            <a:r>
              <a:rPr lang="en-US" altLang="zh-CN" sz="2000" dirty="0">
                <a:latin typeface="Arial" pitchFamily="34" charset="0"/>
                <a:ea typeface="SimSun" pitchFamily="2" charset="-122"/>
                <a:cs typeface="Arial" pitchFamily="34" charset="0"/>
              </a:rPr>
              <a:t>of various particles.</a:t>
            </a:r>
          </a:p>
          <a:p>
            <a:pPr marL="609600" indent="-609600" algn="just">
              <a:buNone/>
            </a:pPr>
            <a:r>
              <a:rPr lang="en-US" altLang="zh-CN" sz="2000" dirty="0">
                <a:latin typeface="Arial" pitchFamily="34" charset="0"/>
                <a:ea typeface="SimSun" pitchFamily="2" charset="-122"/>
                <a:cs typeface="Arial" pitchFamily="34" charset="0"/>
              </a:rPr>
              <a:t> - </a:t>
            </a:r>
            <a:r>
              <a:rPr lang="en-US" altLang="zh-CN" sz="2000" b="1" u="sng" dirty="0">
                <a:solidFill>
                  <a:srgbClr val="FF0000"/>
                </a:solidFill>
                <a:latin typeface="Arial" pitchFamily="34" charset="0"/>
                <a:ea typeface="SimSun" pitchFamily="2" charset="-122"/>
                <a:cs typeface="Arial" pitchFamily="34" charset="0"/>
              </a:rPr>
              <a:t>Plasma lipoproteins are </a:t>
            </a:r>
            <a:r>
              <a:rPr lang="en-US" altLang="zh-CN" sz="2000" b="1" u="sng" dirty="0" smtClean="0">
                <a:solidFill>
                  <a:srgbClr val="FF0000"/>
                </a:solidFill>
                <a:latin typeface="Arial" pitchFamily="34" charset="0"/>
                <a:ea typeface="SimSun" pitchFamily="2" charset="-122"/>
                <a:cs typeface="Arial" pitchFamily="34" charset="0"/>
              </a:rPr>
              <a:t>separated according </a:t>
            </a:r>
            <a:r>
              <a:rPr lang="en-US" altLang="zh-CN" sz="2000" b="1" u="sng" dirty="0">
                <a:solidFill>
                  <a:srgbClr val="FF0000"/>
                </a:solidFill>
                <a:latin typeface="Arial" pitchFamily="34" charset="0"/>
                <a:ea typeface="SimSun" pitchFamily="2" charset="-122"/>
                <a:cs typeface="Arial" pitchFamily="34" charset="0"/>
              </a:rPr>
              <a:t>to their mobility in electric field into:</a:t>
            </a:r>
          </a:p>
          <a:p>
            <a:pPr marL="609600" indent="-609600">
              <a:buNone/>
            </a:pPr>
            <a:r>
              <a:rPr lang="fr-FR" altLang="zh-CN" sz="2000" dirty="0">
                <a:latin typeface="Arial" pitchFamily="34" charset="0"/>
                <a:ea typeface="SimSun" pitchFamily="2" charset="-122"/>
                <a:cs typeface="Arial" pitchFamily="34" charset="0"/>
                <a:sym typeface="Symbol" pitchFamily="18" charset="2"/>
              </a:rPr>
              <a:t>1</a:t>
            </a:r>
            <a:r>
              <a:rPr lang="fr-FR" altLang="zh-CN" sz="2400" dirty="0">
                <a:latin typeface="Arial" pitchFamily="34" charset="0"/>
                <a:ea typeface="SimSun" pitchFamily="2" charset="-122"/>
                <a:cs typeface="Arial" pitchFamily="34" charset="0"/>
                <a:sym typeface="Symbol" pitchFamily="18" charset="2"/>
              </a:rPr>
              <a:t>. </a:t>
            </a:r>
            <a:r>
              <a:rPr lang="en-US" altLang="zh-CN" sz="2000" dirty="0">
                <a:latin typeface="Arial" pitchFamily="34" charset="0"/>
                <a:ea typeface="SimSun" pitchFamily="2" charset="-122"/>
                <a:cs typeface="Arial" pitchFamily="34" charset="0"/>
                <a:sym typeface="Symbol" pitchFamily="18" charset="2"/>
              </a:rPr>
              <a:t></a:t>
            </a:r>
            <a:r>
              <a:rPr lang="fr-FR" altLang="zh-CN" sz="2000" dirty="0">
                <a:latin typeface="Arial" pitchFamily="34" charset="0"/>
                <a:ea typeface="SimSun" pitchFamily="2" charset="-122"/>
                <a:cs typeface="Arial" pitchFamily="34" charset="0"/>
              </a:rPr>
              <a:t> </a:t>
            </a:r>
            <a:r>
              <a:rPr lang="fr-FR" altLang="zh-CN" sz="2000" dirty="0" err="1">
                <a:latin typeface="Arial" pitchFamily="34" charset="0"/>
                <a:ea typeface="SimSun" pitchFamily="2" charset="-122"/>
                <a:cs typeface="Arial" pitchFamily="34" charset="0"/>
              </a:rPr>
              <a:t>lipoproteins</a:t>
            </a:r>
            <a:r>
              <a:rPr lang="fr-FR" altLang="zh-CN" sz="2000" dirty="0">
                <a:latin typeface="Arial" pitchFamily="34" charset="0"/>
                <a:ea typeface="SimSun" pitchFamily="2" charset="-122"/>
                <a:cs typeface="Arial" pitchFamily="34" charset="0"/>
              </a:rPr>
              <a:t>. ( HDL)</a:t>
            </a:r>
          </a:p>
          <a:p>
            <a:pPr marL="609600" indent="-609600">
              <a:buNone/>
            </a:pPr>
            <a:r>
              <a:rPr lang="fr-FR" altLang="zh-CN" sz="2000" dirty="0">
                <a:latin typeface="Arial" pitchFamily="34" charset="0"/>
                <a:ea typeface="SimSun" pitchFamily="2" charset="-122"/>
                <a:cs typeface="Arial" pitchFamily="34" charset="0"/>
                <a:sym typeface="Symbol" pitchFamily="18" charset="2"/>
              </a:rPr>
              <a:t>2. </a:t>
            </a:r>
            <a:r>
              <a:rPr lang="en-US" altLang="zh-CN" sz="2000" dirty="0">
                <a:latin typeface="Arial" pitchFamily="34" charset="0"/>
                <a:ea typeface="SimSun" pitchFamily="2" charset="-122"/>
                <a:cs typeface="Arial" pitchFamily="34" charset="0"/>
                <a:sym typeface="Symbol" pitchFamily="18" charset="2"/>
              </a:rPr>
              <a:t></a:t>
            </a:r>
            <a:r>
              <a:rPr lang="fr-FR" altLang="zh-CN" sz="2000" dirty="0">
                <a:latin typeface="Arial" pitchFamily="34" charset="0"/>
                <a:ea typeface="SimSun" pitchFamily="2" charset="-122"/>
                <a:cs typeface="Arial" pitchFamily="34" charset="0"/>
              </a:rPr>
              <a:t>-</a:t>
            </a:r>
            <a:r>
              <a:rPr lang="fr-FR" altLang="zh-CN" sz="2000" dirty="0" err="1">
                <a:latin typeface="Arial" pitchFamily="34" charset="0"/>
                <a:ea typeface="SimSun" pitchFamily="2" charset="-122"/>
                <a:cs typeface="Arial" pitchFamily="34" charset="0"/>
              </a:rPr>
              <a:t>lipoproteins</a:t>
            </a:r>
            <a:r>
              <a:rPr lang="fr-FR" altLang="zh-CN" sz="2000" dirty="0">
                <a:latin typeface="Arial" pitchFamily="34" charset="0"/>
                <a:ea typeface="SimSun" pitchFamily="2" charset="-122"/>
                <a:cs typeface="Arial" pitchFamily="34" charset="0"/>
              </a:rPr>
              <a:t>.  (LDL)</a:t>
            </a:r>
          </a:p>
          <a:p>
            <a:pPr marL="609600" indent="-609600">
              <a:buNone/>
            </a:pPr>
            <a:r>
              <a:rPr lang="fr-FR" altLang="zh-CN" sz="2000" dirty="0">
                <a:latin typeface="Arial" pitchFamily="34" charset="0"/>
                <a:ea typeface="SimSun" pitchFamily="2" charset="-122"/>
                <a:cs typeface="Arial" pitchFamily="34" charset="0"/>
              </a:rPr>
              <a:t>3. </a:t>
            </a:r>
            <a:r>
              <a:rPr lang="fr-FR" altLang="zh-CN" sz="2000" dirty="0" err="1">
                <a:latin typeface="Arial" pitchFamily="34" charset="0"/>
                <a:ea typeface="SimSun" pitchFamily="2" charset="-122"/>
                <a:cs typeface="Arial" pitchFamily="34" charset="0"/>
              </a:rPr>
              <a:t>Pre</a:t>
            </a:r>
            <a:r>
              <a:rPr lang="fr-FR" altLang="zh-CN" sz="2000" dirty="0">
                <a:latin typeface="Arial" pitchFamily="34" charset="0"/>
                <a:ea typeface="SimSun" pitchFamily="2" charset="-122"/>
                <a:cs typeface="Arial" pitchFamily="34" charset="0"/>
              </a:rPr>
              <a:t> </a:t>
            </a:r>
            <a:r>
              <a:rPr lang="en-US" altLang="zh-CN" sz="2000" dirty="0">
                <a:latin typeface="Arial" pitchFamily="34" charset="0"/>
                <a:ea typeface="SimSun" pitchFamily="2" charset="-122"/>
                <a:cs typeface="Arial" pitchFamily="34" charset="0"/>
                <a:sym typeface="Symbol" pitchFamily="18" charset="2"/>
              </a:rPr>
              <a:t></a:t>
            </a:r>
            <a:r>
              <a:rPr lang="fr-FR" altLang="zh-CN" sz="2000" dirty="0">
                <a:latin typeface="Arial" pitchFamily="34" charset="0"/>
                <a:ea typeface="SimSun" pitchFamily="2" charset="-122"/>
                <a:cs typeface="Arial" pitchFamily="34" charset="0"/>
              </a:rPr>
              <a:t> </a:t>
            </a:r>
            <a:r>
              <a:rPr lang="fr-FR" altLang="zh-CN" sz="2000" dirty="0" err="1">
                <a:latin typeface="Arial" pitchFamily="34" charset="0"/>
                <a:ea typeface="SimSun" pitchFamily="2" charset="-122"/>
                <a:cs typeface="Arial" pitchFamily="34" charset="0"/>
              </a:rPr>
              <a:t>lipoproteins</a:t>
            </a:r>
            <a:r>
              <a:rPr lang="fr-FR" altLang="zh-CN" sz="2000" dirty="0">
                <a:latin typeface="Arial" pitchFamily="34" charset="0"/>
                <a:ea typeface="SimSun" pitchFamily="2" charset="-122"/>
                <a:cs typeface="Arial" pitchFamily="34" charset="0"/>
              </a:rPr>
              <a:t>. (VLDL)</a:t>
            </a:r>
          </a:p>
          <a:p>
            <a:pPr marL="609600" indent="-609600">
              <a:buNone/>
            </a:pPr>
            <a:r>
              <a:rPr lang="fr-FR" altLang="zh-CN" sz="2000" dirty="0">
                <a:latin typeface="Arial" pitchFamily="34" charset="0"/>
                <a:ea typeface="SimSun" pitchFamily="2" charset="-122"/>
                <a:cs typeface="Arial" pitchFamily="34" charset="0"/>
              </a:rPr>
              <a:t>4. </a:t>
            </a:r>
            <a:r>
              <a:rPr lang="fr-FR" altLang="zh-CN" sz="2000" dirty="0" err="1">
                <a:latin typeface="Arial" pitchFamily="34" charset="0"/>
                <a:ea typeface="SimSun" pitchFamily="2" charset="-122"/>
                <a:cs typeface="Arial" pitchFamily="34" charset="0"/>
              </a:rPr>
              <a:t>Chylomicrons</a:t>
            </a:r>
            <a:r>
              <a:rPr lang="fr-FR" altLang="zh-CN" sz="2000" dirty="0">
                <a:latin typeface="Arial" pitchFamily="34" charset="0"/>
                <a:ea typeface="SimSun" pitchFamily="2" charset="-122"/>
                <a:cs typeface="Arial" pitchFamily="34" charset="0"/>
              </a:rPr>
              <a:t>. (</a:t>
            </a:r>
            <a:r>
              <a:rPr lang="fr-FR" altLang="zh-CN" sz="2000" dirty="0" err="1">
                <a:latin typeface="Arial" pitchFamily="34" charset="0"/>
                <a:ea typeface="SimSun" pitchFamily="2" charset="-122"/>
                <a:cs typeface="Arial" pitchFamily="34" charset="0"/>
              </a:rPr>
              <a:t>immobilized</a:t>
            </a:r>
            <a:r>
              <a:rPr lang="fr-FR" altLang="zh-CN" sz="2000" dirty="0">
                <a:latin typeface="Arial" pitchFamily="34" charset="0"/>
                <a:ea typeface="SimSun" pitchFamily="2" charset="-122"/>
                <a:cs typeface="Arial" pitchFamily="34" charset="0"/>
              </a:rPr>
              <a:t> fraction)</a:t>
            </a:r>
            <a:endParaRPr lang="en-US" sz="2000" b="1" dirty="0">
              <a:solidFill>
                <a:schemeClr val="tx2"/>
              </a:solidFill>
              <a:latin typeface="Arial" pitchFamily="34" charset="0"/>
              <a:cs typeface="Arial" pitchFamily="34" charset="0"/>
            </a:endParaRPr>
          </a:p>
        </p:txBody>
      </p:sp>
      <p:graphicFrame>
        <p:nvGraphicFramePr>
          <p:cNvPr id="908289" name="Object 2"/>
          <p:cNvGraphicFramePr>
            <a:graphicFrameLocks noChangeAspect="1"/>
          </p:cNvGraphicFramePr>
          <p:nvPr/>
        </p:nvGraphicFramePr>
        <p:xfrm>
          <a:off x="6572294" y="1522413"/>
          <a:ext cx="2428862" cy="4835525"/>
        </p:xfrm>
        <a:graphic>
          <a:graphicData uri="http://schemas.openxmlformats.org/presentationml/2006/ole">
            <p:oleObj spid="_x0000_s2050" name="Slide" r:id="rId3" imgW="4572180" imgH="3429039" progId="PowerPoint.Slide.8">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357158" y="928670"/>
            <a:ext cx="8286808" cy="5595956"/>
          </a:xfrm>
        </p:spPr>
        <p:txBody>
          <a:bodyPr/>
          <a:lstStyle/>
          <a:p>
            <a:pPr algn="l" eaLnBrk="1" hangingPunct="1">
              <a:buFontTx/>
              <a:buNone/>
            </a:pPr>
            <a:r>
              <a:rPr lang="fr-FR" altLang="zh-CN" sz="2400" b="1" u="sng" dirty="0">
                <a:solidFill>
                  <a:srgbClr val="FF0000"/>
                </a:solidFill>
                <a:latin typeface="Arial" pitchFamily="34" charset="0"/>
                <a:ea typeface="SimSun" pitchFamily="2" charset="-122"/>
                <a:cs typeface="Arial" pitchFamily="34" charset="0"/>
              </a:rPr>
              <a:t>2- Ultracentrifugation:</a:t>
            </a:r>
          </a:p>
          <a:p>
            <a:r>
              <a:rPr lang="en-US" altLang="zh-CN" sz="2000" dirty="0">
                <a:latin typeface="Arial" pitchFamily="34" charset="0"/>
                <a:ea typeface="SimSun" pitchFamily="2" charset="-122"/>
                <a:cs typeface="Arial" pitchFamily="34" charset="0"/>
              </a:rPr>
              <a:t>Lipoproteins are separated according to their </a:t>
            </a:r>
            <a:r>
              <a:rPr lang="en-US" altLang="zh-CN" sz="2000" b="1" u="sng" dirty="0">
                <a:solidFill>
                  <a:schemeClr val="tx2"/>
                </a:solidFill>
                <a:latin typeface="Arial" pitchFamily="34" charset="0"/>
                <a:ea typeface="SimSun" pitchFamily="2" charset="-122"/>
                <a:cs typeface="Arial" pitchFamily="34" charset="0"/>
              </a:rPr>
              <a:t>density.</a:t>
            </a:r>
            <a:r>
              <a:rPr lang="en-US" altLang="zh-CN" sz="2000" u="sng" dirty="0">
                <a:latin typeface="Arial" pitchFamily="34" charset="0"/>
                <a:ea typeface="SimSun" pitchFamily="2" charset="-122"/>
                <a:cs typeface="Arial" pitchFamily="34" charset="0"/>
              </a:rPr>
              <a:t> </a:t>
            </a:r>
          </a:p>
          <a:p>
            <a:r>
              <a:rPr lang="en-US" altLang="zh-CN" sz="2000" dirty="0">
                <a:latin typeface="Arial" pitchFamily="34" charset="0"/>
                <a:ea typeface="SimSun" pitchFamily="2" charset="-122"/>
                <a:cs typeface="Arial" pitchFamily="34" charset="0"/>
              </a:rPr>
              <a:t>The higher the protein content the higher the density of the particles.</a:t>
            </a:r>
          </a:p>
          <a:p>
            <a:r>
              <a:rPr lang="en-US" altLang="zh-CN" sz="2000" u="sng" dirty="0">
                <a:solidFill>
                  <a:srgbClr val="FF0000"/>
                </a:solidFill>
                <a:latin typeface="Arial" pitchFamily="34" charset="0"/>
                <a:ea typeface="SimSun" pitchFamily="2" charset="-122"/>
                <a:cs typeface="Arial" pitchFamily="34" charset="0"/>
              </a:rPr>
              <a:t>The main fractions separated are:</a:t>
            </a:r>
          </a:p>
          <a:p>
            <a:pPr marL="457200" indent="-457200">
              <a:buAutoNum type="arabicPeriod"/>
            </a:pPr>
            <a:r>
              <a:rPr lang="en-US" altLang="zh-CN" sz="2000" dirty="0">
                <a:latin typeface="Arial" pitchFamily="34" charset="0"/>
                <a:ea typeface="SimSun" pitchFamily="2" charset="-122"/>
                <a:cs typeface="Arial" pitchFamily="34" charset="0"/>
              </a:rPr>
              <a:t>CM.      </a:t>
            </a:r>
            <a:r>
              <a:rPr lang="en-US" altLang="zh-CN" sz="2000" dirty="0" smtClean="0">
                <a:latin typeface="Arial" pitchFamily="34" charset="0"/>
                <a:ea typeface="SimSun" pitchFamily="2" charset="-122"/>
                <a:cs typeface="Arial" pitchFamily="34" charset="0"/>
              </a:rPr>
              <a:t>          </a:t>
            </a:r>
            <a:r>
              <a:rPr lang="en-US" altLang="zh-CN" sz="2000" dirty="0">
                <a:latin typeface="Arial" pitchFamily="34" charset="0"/>
                <a:ea typeface="SimSun" pitchFamily="2" charset="-122"/>
                <a:cs typeface="Arial" pitchFamily="34" charset="0"/>
              </a:rPr>
              <a:t>2. VLDL.     </a:t>
            </a:r>
            <a:r>
              <a:rPr lang="en-US" altLang="zh-CN" sz="2000" dirty="0" smtClean="0">
                <a:latin typeface="Arial" pitchFamily="34" charset="0"/>
                <a:ea typeface="SimSun" pitchFamily="2" charset="-122"/>
                <a:cs typeface="Arial" pitchFamily="34" charset="0"/>
              </a:rPr>
              <a:t>          </a:t>
            </a:r>
            <a:r>
              <a:rPr lang="en-US" altLang="zh-CN" sz="2000" dirty="0">
                <a:latin typeface="Arial" pitchFamily="34" charset="0"/>
                <a:ea typeface="SimSun" pitchFamily="2" charset="-122"/>
                <a:cs typeface="Arial" pitchFamily="34" charset="0"/>
              </a:rPr>
              <a:t>3. LDL.    </a:t>
            </a:r>
            <a:r>
              <a:rPr lang="en-US" altLang="zh-CN" sz="2000" dirty="0" smtClean="0">
                <a:latin typeface="Arial" pitchFamily="34" charset="0"/>
                <a:ea typeface="SimSun" pitchFamily="2" charset="-122"/>
                <a:cs typeface="Arial" pitchFamily="34" charset="0"/>
              </a:rPr>
              <a:t>          </a:t>
            </a:r>
            <a:r>
              <a:rPr lang="en-US" altLang="zh-CN" sz="2000" dirty="0">
                <a:latin typeface="Arial" pitchFamily="34" charset="0"/>
                <a:ea typeface="SimSun" pitchFamily="2" charset="-122"/>
                <a:cs typeface="Arial" pitchFamily="34" charset="0"/>
              </a:rPr>
              <a:t>4. HDL.   </a:t>
            </a:r>
          </a:p>
          <a:p>
            <a:pPr marL="457200" indent="-457200">
              <a:buNone/>
            </a:pPr>
            <a:r>
              <a:rPr lang="en-US" altLang="zh-CN" sz="2000" dirty="0">
                <a:latin typeface="Arial" pitchFamily="34" charset="0"/>
                <a:ea typeface="SimSun" pitchFamily="2" charset="-122"/>
                <a:cs typeface="Arial" pitchFamily="34" charset="0"/>
              </a:rPr>
              <a:t>5. Free fatty acids-albumin complex (not true lipoprotein)</a:t>
            </a:r>
          </a:p>
          <a:p>
            <a:pPr algn="l" eaLnBrk="1" hangingPunct="1">
              <a:buNone/>
            </a:pPr>
            <a:r>
              <a:rPr lang="en-US" altLang="zh-CN" sz="2000" dirty="0">
                <a:latin typeface="Arial" pitchFamily="34" charset="0"/>
                <a:ea typeface="SimSun" pitchFamily="2" charset="-122"/>
                <a:cs typeface="Arial" pitchFamily="34" charset="0"/>
              </a:rPr>
              <a:t> </a:t>
            </a:r>
            <a:endParaRPr lang="en-US" sz="2000" dirty="0">
              <a:latin typeface="Arial" pitchFamily="34" charset="0"/>
              <a:cs typeface="Arial" pitchFamily="34" charset="0"/>
            </a:endParaRPr>
          </a:p>
        </p:txBody>
      </p:sp>
      <p:sp>
        <p:nvSpPr>
          <p:cNvPr id="3" name="Rectangle 2"/>
          <p:cNvSpPr>
            <a:spLocks noGrp="1" noChangeArrowheads="1"/>
          </p:cNvSpPr>
          <p:nvPr>
            <p:ph type="title"/>
          </p:nvPr>
        </p:nvSpPr>
        <p:spPr>
          <a:xfrm>
            <a:off x="285720" y="-24"/>
            <a:ext cx="8229600" cy="850900"/>
          </a:xfrm>
        </p:spPr>
        <p:txBody>
          <a:bodyPr/>
          <a:lstStyle/>
          <a:p>
            <a:pPr eaLnBrk="1" hangingPunct="1"/>
            <a:r>
              <a:rPr lang="en-US" altLang="zh-CN" sz="3200" b="1" dirty="0">
                <a:solidFill>
                  <a:srgbClr val="FF0000"/>
                </a:solidFill>
                <a:ea typeface="SimSun" pitchFamily="2" charset="-122"/>
              </a:rPr>
              <a:t>Separation of Plasma lipoproteins</a:t>
            </a:r>
            <a:r>
              <a:rPr lang="en-US" altLang="zh-CN" sz="4000" dirty="0">
                <a:solidFill>
                  <a:srgbClr val="FF0000"/>
                </a:solidFill>
                <a:ea typeface="SimSun" pitchFamily="2" charset="-122"/>
              </a:rPr>
              <a:t> </a:t>
            </a:r>
            <a:endParaRPr lang="en-US" sz="4000" dirty="0">
              <a:solidFill>
                <a:srgbClr val="FF0000"/>
              </a:solidFill>
            </a:endParaRPr>
          </a:p>
        </p:txBody>
      </p:sp>
      <p:grpSp>
        <p:nvGrpSpPr>
          <p:cNvPr id="2" name="Group 32"/>
          <p:cNvGrpSpPr/>
          <p:nvPr/>
        </p:nvGrpSpPr>
        <p:grpSpPr>
          <a:xfrm>
            <a:off x="448426" y="3530281"/>
            <a:ext cx="7795982" cy="2563015"/>
            <a:chOff x="0" y="381000"/>
            <a:chExt cx="10122023" cy="6578359"/>
          </a:xfrm>
        </p:grpSpPr>
        <p:sp>
          <p:nvSpPr>
            <p:cNvPr id="5" name="Rectangle 4"/>
            <p:cNvSpPr>
              <a:spLocks noChangeArrowheads="1"/>
            </p:cNvSpPr>
            <p:nvPr/>
          </p:nvSpPr>
          <p:spPr bwMode="auto">
            <a:xfrm>
              <a:off x="5562600" y="381000"/>
              <a:ext cx="1828800" cy="5791200"/>
            </a:xfrm>
            <a:prstGeom prst="rect">
              <a:avLst/>
            </a:prstGeom>
            <a:gradFill rotWithShape="1">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r" rtl="1" eaLnBrk="1" hangingPunct="1"/>
              <a:endParaRPr lang="en-US" sz="1200"/>
            </a:p>
          </p:txBody>
        </p:sp>
        <p:sp>
          <p:nvSpPr>
            <p:cNvPr id="6" name="AutoShape 5"/>
            <p:cNvSpPr>
              <a:spLocks noChangeArrowheads="1"/>
            </p:cNvSpPr>
            <p:nvPr/>
          </p:nvSpPr>
          <p:spPr bwMode="auto">
            <a:xfrm rot="5400000">
              <a:off x="152400" y="2514600"/>
              <a:ext cx="5791200" cy="1676400"/>
            </a:xfrm>
            <a:prstGeom prst="flowChartDelay">
              <a:avLst/>
            </a:prstGeom>
            <a:gradFill rotWithShape="1">
              <a:gsLst>
                <a:gs pos="0">
                  <a:srgbClr val="005E76"/>
                </a:gs>
                <a:gs pos="100000">
                  <a:srgbClr val="00CCFF"/>
                </a:gs>
              </a:gsLst>
              <a:path path="shape">
                <a:fillToRect l="50000" t="50000" r="50000" b="50000"/>
              </a:path>
            </a:gradFill>
            <a:ln w="9525">
              <a:solidFill>
                <a:schemeClr val="tx1"/>
              </a:solidFill>
              <a:miter lim="800000"/>
              <a:headEnd/>
              <a:tailEnd/>
            </a:ln>
          </p:spPr>
          <p:txBody>
            <a:bodyPr wrap="none" anchor="ctr"/>
            <a:lstStyle/>
            <a:p>
              <a:pPr algn="r" rtl="1" eaLnBrk="1" hangingPunct="1"/>
              <a:endParaRPr lang="en-US" sz="1200"/>
            </a:p>
          </p:txBody>
        </p:sp>
        <p:sp>
          <p:nvSpPr>
            <p:cNvPr id="7" name="Oval 6"/>
            <p:cNvSpPr>
              <a:spLocks noChangeArrowheads="1"/>
            </p:cNvSpPr>
            <p:nvPr/>
          </p:nvSpPr>
          <p:spPr bwMode="auto">
            <a:xfrm>
              <a:off x="5943600" y="1066800"/>
              <a:ext cx="1219200" cy="685800"/>
            </a:xfrm>
            <a:prstGeom prst="ellipse">
              <a:avLst/>
            </a:prstGeom>
            <a:solidFill>
              <a:schemeClr val="accent1"/>
            </a:solidFill>
            <a:ln w="9525">
              <a:solidFill>
                <a:schemeClr val="tx1"/>
              </a:solidFill>
              <a:round/>
              <a:headEnd/>
              <a:tailEnd/>
            </a:ln>
          </p:spPr>
          <p:txBody>
            <a:bodyPr wrap="none" anchor="ctr"/>
            <a:lstStyle/>
            <a:p>
              <a:pPr algn="r" rtl="1" eaLnBrk="1" hangingPunct="1"/>
              <a:endParaRPr lang="en-US" sz="1200"/>
            </a:p>
          </p:txBody>
        </p:sp>
        <p:sp>
          <p:nvSpPr>
            <p:cNvPr id="8" name="Oval 7"/>
            <p:cNvSpPr>
              <a:spLocks noChangeArrowheads="1"/>
            </p:cNvSpPr>
            <p:nvPr/>
          </p:nvSpPr>
          <p:spPr bwMode="auto">
            <a:xfrm>
              <a:off x="5943600" y="1981200"/>
              <a:ext cx="1219200" cy="685800"/>
            </a:xfrm>
            <a:prstGeom prst="ellipse">
              <a:avLst/>
            </a:prstGeom>
            <a:solidFill>
              <a:schemeClr val="accent1"/>
            </a:solidFill>
            <a:ln w="9525">
              <a:solidFill>
                <a:schemeClr val="tx1"/>
              </a:solidFill>
              <a:round/>
              <a:headEnd/>
              <a:tailEnd/>
            </a:ln>
          </p:spPr>
          <p:txBody>
            <a:bodyPr wrap="none" anchor="ctr"/>
            <a:lstStyle/>
            <a:p>
              <a:pPr algn="r" rtl="1" eaLnBrk="1" hangingPunct="1"/>
              <a:endParaRPr lang="en-US" sz="1200"/>
            </a:p>
          </p:txBody>
        </p:sp>
        <p:sp>
          <p:nvSpPr>
            <p:cNvPr id="9" name="Oval 8"/>
            <p:cNvSpPr>
              <a:spLocks noChangeArrowheads="1"/>
            </p:cNvSpPr>
            <p:nvPr/>
          </p:nvSpPr>
          <p:spPr bwMode="auto">
            <a:xfrm>
              <a:off x="5943600" y="2819400"/>
              <a:ext cx="1219200" cy="685800"/>
            </a:xfrm>
            <a:prstGeom prst="ellipse">
              <a:avLst/>
            </a:prstGeom>
            <a:solidFill>
              <a:schemeClr val="accent1"/>
            </a:solidFill>
            <a:ln w="9525">
              <a:solidFill>
                <a:schemeClr val="tx1"/>
              </a:solidFill>
              <a:round/>
              <a:headEnd/>
              <a:tailEnd/>
            </a:ln>
          </p:spPr>
          <p:txBody>
            <a:bodyPr wrap="none" anchor="ctr"/>
            <a:lstStyle/>
            <a:p>
              <a:pPr algn="r" rtl="1" eaLnBrk="1" hangingPunct="1"/>
              <a:endParaRPr lang="en-US" sz="1200"/>
            </a:p>
          </p:txBody>
        </p:sp>
        <p:sp>
          <p:nvSpPr>
            <p:cNvPr id="10" name="Oval 9"/>
            <p:cNvSpPr>
              <a:spLocks noChangeArrowheads="1"/>
            </p:cNvSpPr>
            <p:nvPr/>
          </p:nvSpPr>
          <p:spPr bwMode="auto">
            <a:xfrm>
              <a:off x="5943600" y="3733800"/>
              <a:ext cx="1219200" cy="685800"/>
            </a:xfrm>
            <a:prstGeom prst="ellipse">
              <a:avLst/>
            </a:prstGeom>
            <a:solidFill>
              <a:schemeClr val="accent1"/>
            </a:solidFill>
            <a:ln w="9525">
              <a:solidFill>
                <a:schemeClr val="tx1"/>
              </a:solidFill>
              <a:round/>
              <a:headEnd/>
              <a:tailEnd/>
            </a:ln>
          </p:spPr>
          <p:txBody>
            <a:bodyPr wrap="none" anchor="ctr"/>
            <a:lstStyle/>
            <a:p>
              <a:pPr algn="r" rtl="1" eaLnBrk="1" hangingPunct="1"/>
              <a:endParaRPr lang="en-US" sz="1200"/>
            </a:p>
          </p:txBody>
        </p:sp>
        <p:sp>
          <p:nvSpPr>
            <p:cNvPr id="11" name="Oval 10"/>
            <p:cNvSpPr>
              <a:spLocks noChangeArrowheads="1"/>
            </p:cNvSpPr>
            <p:nvPr/>
          </p:nvSpPr>
          <p:spPr bwMode="auto">
            <a:xfrm>
              <a:off x="5943600" y="4648200"/>
              <a:ext cx="1219200" cy="685800"/>
            </a:xfrm>
            <a:prstGeom prst="ellipse">
              <a:avLst/>
            </a:prstGeom>
            <a:solidFill>
              <a:schemeClr val="accent1"/>
            </a:solidFill>
            <a:ln w="9525">
              <a:solidFill>
                <a:schemeClr val="tx1"/>
              </a:solidFill>
              <a:round/>
              <a:headEnd/>
              <a:tailEnd/>
            </a:ln>
          </p:spPr>
          <p:txBody>
            <a:bodyPr wrap="none" anchor="ctr"/>
            <a:lstStyle/>
            <a:p>
              <a:pPr algn="r" rtl="1" eaLnBrk="1" hangingPunct="1"/>
              <a:endParaRPr lang="en-US" sz="1200"/>
            </a:p>
          </p:txBody>
        </p:sp>
        <p:sp>
          <p:nvSpPr>
            <p:cNvPr id="12" name="Rectangle 13"/>
            <p:cNvSpPr>
              <a:spLocks noChangeArrowheads="1"/>
            </p:cNvSpPr>
            <p:nvPr/>
          </p:nvSpPr>
          <p:spPr bwMode="auto">
            <a:xfrm>
              <a:off x="2438400" y="990600"/>
              <a:ext cx="1219200" cy="533400"/>
            </a:xfrm>
            <a:prstGeom prst="rect">
              <a:avLst/>
            </a:prstGeom>
            <a:solidFill>
              <a:schemeClr val="accent1"/>
            </a:solidFill>
            <a:ln w="9525">
              <a:solidFill>
                <a:schemeClr val="tx1"/>
              </a:solidFill>
              <a:miter lim="800000"/>
              <a:headEnd/>
              <a:tailEnd/>
            </a:ln>
          </p:spPr>
          <p:txBody>
            <a:bodyPr wrap="none" anchor="ctr"/>
            <a:lstStyle/>
            <a:p>
              <a:pPr algn="r" rtl="1" eaLnBrk="1" hangingPunct="1"/>
              <a:endParaRPr lang="en-US" sz="1200"/>
            </a:p>
          </p:txBody>
        </p:sp>
        <p:sp>
          <p:nvSpPr>
            <p:cNvPr id="13" name="Rectangle 15"/>
            <p:cNvSpPr>
              <a:spLocks noChangeArrowheads="1"/>
            </p:cNvSpPr>
            <p:nvPr/>
          </p:nvSpPr>
          <p:spPr bwMode="auto">
            <a:xfrm>
              <a:off x="2438400" y="1905000"/>
              <a:ext cx="1219200" cy="533400"/>
            </a:xfrm>
            <a:prstGeom prst="rect">
              <a:avLst/>
            </a:prstGeom>
            <a:solidFill>
              <a:schemeClr val="accent1"/>
            </a:solidFill>
            <a:ln w="9525">
              <a:solidFill>
                <a:schemeClr val="tx1"/>
              </a:solidFill>
              <a:miter lim="800000"/>
              <a:headEnd/>
              <a:tailEnd/>
            </a:ln>
          </p:spPr>
          <p:txBody>
            <a:bodyPr wrap="none" anchor="ctr"/>
            <a:lstStyle/>
            <a:p>
              <a:pPr algn="r" rtl="1" eaLnBrk="1" hangingPunct="1"/>
              <a:endParaRPr lang="en-US" sz="1200"/>
            </a:p>
          </p:txBody>
        </p:sp>
        <p:sp>
          <p:nvSpPr>
            <p:cNvPr id="14" name="Rectangle 16"/>
            <p:cNvSpPr>
              <a:spLocks noChangeArrowheads="1"/>
            </p:cNvSpPr>
            <p:nvPr/>
          </p:nvSpPr>
          <p:spPr bwMode="auto">
            <a:xfrm>
              <a:off x="2438400" y="2743200"/>
              <a:ext cx="1219200" cy="533400"/>
            </a:xfrm>
            <a:prstGeom prst="rect">
              <a:avLst/>
            </a:prstGeom>
            <a:solidFill>
              <a:schemeClr val="accent1"/>
            </a:solidFill>
            <a:ln w="9525">
              <a:solidFill>
                <a:schemeClr val="tx1"/>
              </a:solidFill>
              <a:miter lim="800000"/>
              <a:headEnd/>
              <a:tailEnd/>
            </a:ln>
          </p:spPr>
          <p:txBody>
            <a:bodyPr wrap="none" anchor="ctr"/>
            <a:lstStyle/>
            <a:p>
              <a:pPr algn="r" rtl="1" eaLnBrk="1" hangingPunct="1"/>
              <a:endParaRPr lang="en-US" sz="1200"/>
            </a:p>
          </p:txBody>
        </p:sp>
        <p:sp>
          <p:nvSpPr>
            <p:cNvPr id="15" name="Rectangle 17"/>
            <p:cNvSpPr>
              <a:spLocks noChangeArrowheads="1"/>
            </p:cNvSpPr>
            <p:nvPr/>
          </p:nvSpPr>
          <p:spPr bwMode="auto">
            <a:xfrm>
              <a:off x="2438400" y="3505200"/>
              <a:ext cx="1219200" cy="533400"/>
            </a:xfrm>
            <a:prstGeom prst="rect">
              <a:avLst/>
            </a:prstGeom>
            <a:solidFill>
              <a:schemeClr val="accent1"/>
            </a:solidFill>
            <a:ln w="9525">
              <a:solidFill>
                <a:schemeClr val="tx1"/>
              </a:solidFill>
              <a:miter lim="800000"/>
              <a:headEnd/>
              <a:tailEnd/>
            </a:ln>
          </p:spPr>
          <p:txBody>
            <a:bodyPr wrap="none" anchor="ctr"/>
            <a:lstStyle/>
            <a:p>
              <a:pPr algn="r" rtl="1" eaLnBrk="1" hangingPunct="1"/>
              <a:endParaRPr lang="en-US" sz="1200"/>
            </a:p>
          </p:txBody>
        </p:sp>
        <p:sp>
          <p:nvSpPr>
            <p:cNvPr id="16" name="Rectangle 18"/>
            <p:cNvSpPr>
              <a:spLocks noChangeArrowheads="1"/>
            </p:cNvSpPr>
            <p:nvPr/>
          </p:nvSpPr>
          <p:spPr bwMode="auto">
            <a:xfrm>
              <a:off x="2438400" y="4495800"/>
              <a:ext cx="1219200" cy="533400"/>
            </a:xfrm>
            <a:prstGeom prst="rect">
              <a:avLst/>
            </a:prstGeom>
            <a:solidFill>
              <a:schemeClr val="accent1"/>
            </a:solidFill>
            <a:ln w="9525">
              <a:solidFill>
                <a:schemeClr val="tx1"/>
              </a:solidFill>
              <a:miter lim="800000"/>
              <a:headEnd/>
              <a:tailEnd/>
            </a:ln>
          </p:spPr>
          <p:txBody>
            <a:bodyPr wrap="none" anchor="ctr"/>
            <a:lstStyle/>
            <a:p>
              <a:pPr algn="r" rtl="1" eaLnBrk="1" hangingPunct="1"/>
              <a:endParaRPr lang="en-US" sz="1200"/>
            </a:p>
          </p:txBody>
        </p:sp>
        <p:sp>
          <p:nvSpPr>
            <p:cNvPr id="17" name="Text Box 19"/>
            <p:cNvSpPr txBox="1">
              <a:spLocks noChangeArrowheads="1"/>
            </p:cNvSpPr>
            <p:nvPr/>
          </p:nvSpPr>
          <p:spPr bwMode="auto">
            <a:xfrm>
              <a:off x="0" y="990600"/>
              <a:ext cx="1981199" cy="710959"/>
            </a:xfrm>
            <a:prstGeom prst="rect">
              <a:avLst/>
            </a:prstGeom>
            <a:noFill/>
            <a:ln w="9525">
              <a:noFill/>
              <a:miter lim="800000"/>
              <a:headEnd/>
              <a:tailEnd/>
            </a:ln>
          </p:spPr>
          <p:txBody>
            <a:bodyPr>
              <a:spAutoFit/>
            </a:bodyPr>
            <a:lstStyle/>
            <a:p>
              <a:pPr algn="ctr" rtl="1" eaLnBrk="1" hangingPunct="1">
                <a:spcBef>
                  <a:spcPct val="50000"/>
                </a:spcBef>
              </a:pPr>
              <a:r>
                <a:rPr lang="en-US" sz="1200" b="1" dirty="0" err="1"/>
                <a:t>Chlyomicrons</a:t>
              </a:r>
              <a:endParaRPr lang="en-US" sz="1200" b="1" dirty="0"/>
            </a:p>
          </p:txBody>
        </p:sp>
        <p:sp>
          <p:nvSpPr>
            <p:cNvPr id="18" name="Text Box 20"/>
            <p:cNvSpPr txBox="1">
              <a:spLocks noChangeArrowheads="1"/>
            </p:cNvSpPr>
            <p:nvPr/>
          </p:nvSpPr>
          <p:spPr bwMode="auto">
            <a:xfrm>
              <a:off x="0" y="1904999"/>
              <a:ext cx="1752600" cy="710959"/>
            </a:xfrm>
            <a:prstGeom prst="rect">
              <a:avLst/>
            </a:prstGeom>
            <a:noFill/>
            <a:ln w="9525">
              <a:noFill/>
              <a:miter lim="800000"/>
              <a:headEnd/>
              <a:tailEnd/>
            </a:ln>
          </p:spPr>
          <p:txBody>
            <a:bodyPr>
              <a:spAutoFit/>
            </a:bodyPr>
            <a:lstStyle/>
            <a:p>
              <a:pPr algn="ctr" rtl="1" eaLnBrk="1" hangingPunct="1">
                <a:spcBef>
                  <a:spcPct val="50000"/>
                </a:spcBef>
              </a:pPr>
              <a:r>
                <a:rPr lang="en-US" sz="1200" b="1"/>
                <a:t>VLDL</a:t>
              </a:r>
            </a:p>
          </p:txBody>
        </p:sp>
        <p:sp>
          <p:nvSpPr>
            <p:cNvPr id="19" name="Text Box 21"/>
            <p:cNvSpPr txBox="1">
              <a:spLocks noChangeArrowheads="1"/>
            </p:cNvSpPr>
            <p:nvPr/>
          </p:nvSpPr>
          <p:spPr bwMode="auto">
            <a:xfrm>
              <a:off x="0" y="2743200"/>
              <a:ext cx="1752600" cy="710959"/>
            </a:xfrm>
            <a:prstGeom prst="rect">
              <a:avLst/>
            </a:prstGeom>
            <a:noFill/>
            <a:ln w="9525">
              <a:noFill/>
              <a:miter lim="800000"/>
              <a:headEnd/>
              <a:tailEnd/>
            </a:ln>
          </p:spPr>
          <p:txBody>
            <a:bodyPr>
              <a:spAutoFit/>
            </a:bodyPr>
            <a:lstStyle/>
            <a:p>
              <a:pPr algn="ctr" rtl="1" eaLnBrk="1" hangingPunct="1">
                <a:spcBef>
                  <a:spcPct val="50000"/>
                </a:spcBef>
              </a:pPr>
              <a:r>
                <a:rPr lang="en-US" sz="1200" b="1"/>
                <a:t>LDL</a:t>
              </a:r>
            </a:p>
          </p:txBody>
        </p:sp>
        <p:sp>
          <p:nvSpPr>
            <p:cNvPr id="20" name="Text Box 22"/>
            <p:cNvSpPr txBox="1">
              <a:spLocks noChangeArrowheads="1"/>
            </p:cNvSpPr>
            <p:nvPr/>
          </p:nvSpPr>
          <p:spPr bwMode="auto">
            <a:xfrm>
              <a:off x="0" y="3581400"/>
              <a:ext cx="2057400" cy="710959"/>
            </a:xfrm>
            <a:prstGeom prst="rect">
              <a:avLst/>
            </a:prstGeom>
            <a:noFill/>
            <a:ln w="9525">
              <a:noFill/>
              <a:miter lim="800000"/>
              <a:headEnd/>
              <a:tailEnd/>
            </a:ln>
          </p:spPr>
          <p:txBody>
            <a:bodyPr>
              <a:spAutoFit/>
            </a:bodyPr>
            <a:lstStyle/>
            <a:p>
              <a:pPr algn="ctr" rtl="1" eaLnBrk="1" hangingPunct="1">
                <a:spcBef>
                  <a:spcPct val="50000"/>
                </a:spcBef>
              </a:pPr>
              <a:r>
                <a:rPr lang="en-US" sz="1200" b="1"/>
                <a:t>HDL</a:t>
              </a:r>
            </a:p>
          </p:txBody>
        </p:sp>
        <p:sp>
          <p:nvSpPr>
            <p:cNvPr id="21" name="Text Box 23"/>
            <p:cNvSpPr txBox="1">
              <a:spLocks noChangeArrowheads="1"/>
            </p:cNvSpPr>
            <p:nvPr/>
          </p:nvSpPr>
          <p:spPr bwMode="auto">
            <a:xfrm>
              <a:off x="304801" y="4648199"/>
              <a:ext cx="1676400" cy="710959"/>
            </a:xfrm>
            <a:prstGeom prst="rect">
              <a:avLst/>
            </a:prstGeom>
            <a:noFill/>
            <a:ln w="9525">
              <a:noFill/>
              <a:miter lim="800000"/>
              <a:headEnd/>
              <a:tailEnd/>
            </a:ln>
          </p:spPr>
          <p:txBody>
            <a:bodyPr>
              <a:spAutoFit/>
            </a:bodyPr>
            <a:lstStyle/>
            <a:p>
              <a:pPr algn="r" rtl="1" eaLnBrk="1" hangingPunct="1">
                <a:spcBef>
                  <a:spcPct val="50000"/>
                </a:spcBef>
              </a:pPr>
              <a:r>
                <a:rPr lang="en-US" sz="1200" b="1"/>
                <a:t>Albumin+FFA</a:t>
              </a:r>
            </a:p>
          </p:txBody>
        </p:sp>
        <p:sp>
          <p:nvSpPr>
            <p:cNvPr id="22" name="Text Box 24"/>
            <p:cNvSpPr txBox="1">
              <a:spLocks noChangeArrowheads="1"/>
            </p:cNvSpPr>
            <p:nvPr/>
          </p:nvSpPr>
          <p:spPr bwMode="auto">
            <a:xfrm>
              <a:off x="838199" y="6216650"/>
              <a:ext cx="3505199" cy="710959"/>
            </a:xfrm>
            <a:prstGeom prst="rect">
              <a:avLst/>
            </a:prstGeom>
            <a:noFill/>
            <a:ln w="9525">
              <a:noFill/>
              <a:miter lim="800000"/>
              <a:headEnd/>
              <a:tailEnd/>
            </a:ln>
          </p:spPr>
          <p:txBody>
            <a:bodyPr>
              <a:spAutoFit/>
            </a:bodyPr>
            <a:lstStyle/>
            <a:p>
              <a:pPr algn="r" rtl="1" eaLnBrk="1" hangingPunct="1">
                <a:spcBef>
                  <a:spcPct val="50000"/>
                </a:spcBef>
              </a:pPr>
              <a:r>
                <a:rPr lang="en-US" sz="1200" b="1"/>
                <a:t>Ultracentrifugation fractions</a:t>
              </a:r>
            </a:p>
          </p:txBody>
        </p:sp>
        <p:sp>
          <p:nvSpPr>
            <p:cNvPr id="23" name="Text Box 25"/>
            <p:cNvSpPr txBox="1">
              <a:spLocks noChangeArrowheads="1"/>
            </p:cNvSpPr>
            <p:nvPr/>
          </p:nvSpPr>
          <p:spPr bwMode="auto">
            <a:xfrm>
              <a:off x="5105400" y="6248400"/>
              <a:ext cx="3581400" cy="710959"/>
            </a:xfrm>
            <a:prstGeom prst="rect">
              <a:avLst/>
            </a:prstGeom>
            <a:noFill/>
            <a:ln w="9525">
              <a:noFill/>
              <a:miter lim="800000"/>
              <a:headEnd/>
              <a:tailEnd/>
            </a:ln>
          </p:spPr>
          <p:txBody>
            <a:bodyPr>
              <a:spAutoFit/>
            </a:bodyPr>
            <a:lstStyle/>
            <a:p>
              <a:pPr algn="r" rtl="1" eaLnBrk="1" hangingPunct="1">
                <a:spcBef>
                  <a:spcPct val="50000"/>
                </a:spcBef>
              </a:pPr>
              <a:r>
                <a:rPr lang="en-US" sz="1200" b="1"/>
                <a:t>Electrophoresis fractions</a:t>
              </a:r>
            </a:p>
          </p:txBody>
        </p:sp>
        <p:sp>
          <p:nvSpPr>
            <p:cNvPr id="24" name="Text Box 26"/>
            <p:cNvSpPr txBox="1">
              <a:spLocks noChangeArrowheads="1"/>
            </p:cNvSpPr>
            <p:nvPr/>
          </p:nvSpPr>
          <p:spPr bwMode="auto">
            <a:xfrm>
              <a:off x="7420203" y="1136891"/>
              <a:ext cx="2701820" cy="710959"/>
            </a:xfrm>
            <a:prstGeom prst="rect">
              <a:avLst/>
            </a:prstGeom>
            <a:noFill/>
            <a:ln w="9525">
              <a:noFill/>
              <a:miter lim="800000"/>
              <a:headEnd/>
              <a:tailEnd/>
            </a:ln>
          </p:spPr>
          <p:txBody>
            <a:bodyPr wrap="square">
              <a:spAutoFit/>
            </a:bodyPr>
            <a:lstStyle/>
            <a:p>
              <a:pPr algn="l" rtl="1" eaLnBrk="1" hangingPunct="1">
                <a:spcBef>
                  <a:spcPct val="50000"/>
                </a:spcBef>
              </a:pPr>
              <a:r>
                <a:rPr lang="en-US" sz="1200" b="1" dirty="0"/>
                <a:t>Non-mobile lipoproteins</a:t>
              </a:r>
            </a:p>
          </p:txBody>
        </p:sp>
        <p:sp>
          <p:nvSpPr>
            <p:cNvPr id="25" name="Text Box 27"/>
            <p:cNvSpPr txBox="1">
              <a:spLocks noChangeArrowheads="1"/>
            </p:cNvSpPr>
            <p:nvPr/>
          </p:nvSpPr>
          <p:spPr bwMode="auto">
            <a:xfrm>
              <a:off x="7429902" y="2133600"/>
              <a:ext cx="1752599" cy="710959"/>
            </a:xfrm>
            <a:prstGeom prst="rect">
              <a:avLst/>
            </a:prstGeom>
            <a:noFill/>
            <a:ln w="9525">
              <a:noFill/>
              <a:miter lim="800000"/>
              <a:headEnd/>
              <a:tailEnd/>
            </a:ln>
          </p:spPr>
          <p:txBody>
            <a:bodyPr>
              <a:spAutoFit/>
            </a:bodyPr>
            <a:lstStyle/>
            <a:p>
              <a:pPr algn="l" rtl="1" eaLnBrk="1" hangingPunct="1">
                <a:spcBef>
                  <a:spcPct val="50000"/>
                </a:spcBef>
              </a:pPr>
              <a:r>
                <a:rPr lang="en-US" sz="1200" b="1" dirty="0"/>
                <a:t>B-Lipoproteins</a:t>
              </a:r>
            </a:p>
          </p:txBody>
        </p:sp>
        <p:sp>
          <p:nvSpPr>
            <p:cNvPr id="26" name="Text Box 28"/>
            <p:cNvSpPr txBox="1">
              <a:spLocks noChangeArrowheads="1"/>
            </p:cNvSpPr>
            <p:nvPr/>
          </p:nvSpPr>
          <p:spPr bwMode="auto">
            <a:xfrm>
              <a:off x="7420203" y="2895600"/>
              <a:ext cx="2370219" cy="710959"/>
            </a:xfrm>
            <a:prstGeom prst="rect">
              <a:avLst/>
            </a:prstGeom>
            <a:noFill/>
            <a:ln w="9525">
              <a:noFill/>
              <a:miter lim="800000"/>
              <a:headEnd/>
              <a:tailEnd/>
            </a:ln>
          </p:spPr>
          <p:txBody>
            <a:bodyPr wrap="square">
              <a:spAutoFit/>
            </a:bodyPr>
            <a:lstStyle/>
            <a:p>
              <a:pPr algn="l" rtl="1" eaLnBrk="1" hangingPunct="1">
                <a:spcBef>
                  <a:spcPct val="50000"/>
                </a:spcBef>
              </a:pPr>
              <a:r>
                <a:rPr lang="en-US" sz="1200" b="1" dirty="0"/>
                <a:t>Pre-B Lipoproteins</a:t>
              </a:r>
            </a:p>
          </p:txBody>
        </p:sp>
        <p:sp>
          <p:nvSpPr>
            <p:cNvPr id="27" name="Text Box 29"/>
            <p:cNvSpPr txBox="1">
              <a:spLocks noChangeArrowheads="1"/>
            </p:cNvSpPr>
            <p:nvPr/>
          </p:nvSpPr>
          <p:spPr bwMode="auto">
            <a:xfrm>
              <a:off x="7512955" y="3886200"/>
              <a:ext cx="2177715" cy="710959"/>
            </a:xfrm>
            <a:prstGeom prst="rect">
              <a:avLst/>
            </a:prstGeom>
            <a:noFill/>
            <a:ln w="9525">
              <a:noFill/>
              <a:miter lim="800000"/>
              <a:headEnd/>
              <a:tailEnd/>
            </a:ln>
          </p:spPr>
          <p:txBody>
            <a:bodyPr wrap="square">
              <a:spAutoFit/>
            </a:bodyPr>
            <a:lstStyle/>
            <a:p>
              <a:pPr algn="l" rtl="1" eaLnBrk="1" hangingPunct="1">
                <a:spcBef>
                  <a:spcPct val="50000"/>
                </a:spcBef>
              </a:pPr>
              <a:r>
                <a:rPr lang="el-GR" sz="1200" b="1" dirty="0"/>
                <a:t>α</a:t>
              </a:r>
              <a:r>
                <a:rPr lang="en-US" sz="1200" b="1" dirty="0"/>
                <a:t>-Lipoproteins</a:t>
              </a:r>
              <a:endParaRPr lang="el-GR" sz="1200" b="1" dirty="0"/>
            </a:p>
          </p:txBody>
        </p:sp>
        <p:sp>
          <p:nvSpPr>
            <p:cNvPr id="28" name="Text Box 30"/>
            <p:cNvSpPr txBox="1">
              <a:spLocks noChangeArrowheads="1"/>
            </p:cNvSpPr>
            <p:nvPr/>
          </p:nvSpPr>
          <p:spPr bwMode="auto">
            <a:xfrm>
              <a:off x="7467600" y="4800600"/>
              <a:ext cx="1676400" cy="710959"/>
            </a:xfrm>
            <a:prstGeom prst="rect">
              <a:avLst/>
            </a:prstGeom>
            <a:noFill/>
            <a:ln w="9525">
              <a:noFill/>
              <a:miter lim="800000"/>
              <a:headEnd/>
              <a:tailEnd/>
            </a:ln>
          </p:spPr>
          <p:txBody>
            <a:bodyPr>
              <a:spAutoFit/>
            </a:bodyPr>
            <a:lstStyle/>
            <a:p>
              <a:pPr algn="l" rtl="1" eaLnBrk="1" hangingPunct="1">
                <a:spcBef>
                  <a:spcPct val="50000"/>
                </a:spcBef>
              </a:pPr>
              <a:r>
                <a:rPr lang="en-US" sz="1200" b="1" dirty="0" err="1"/>
                <a:t>Albumin+FFA</a:t>
              </a:r>
              <a:endParaRPr lang="en-US" sz="1200" b="1" dirty="0"/>
            </a:p>
          </p:txBody>
        </p:sp>
        <p:sp>
          <p:nvSpPr>
            <p:cNvPr id="29" name="Line 31"/>
            <p:cNvSpPr>
              <a:spLocks noChangeShapeType="1"/>
            </p:cNvSpPr>
            <p:nvPr/>
          </p:nvSpPr>
          <p:spPr bwMode="auto">
            <a:xfrm flipH="1">
              <a:off x="4114800" y="1371600"/>
              <a:ext cx="1219200" cy="0"/>
            </a:xfrm>
            <a:prstGeom prst="line">
              <a:avLst/>
            </a:prstGeom>
            <a:noFill/>
            <a:ln w="57150">
              <a:solidFill>
                <a:schemeClr val="tx1"/>
              </a:solidFill>
              <a:round/>
              <a:headEnd/>
              <a:tailEnd type="triangle" w="med" len="med"/>
            </a:ln>
          </p:spPr>
          <p:txBody>
            <a:bodyPr/>
            <a:lstStyle/>
            <a:p>
              <a:endParaRPr lang="ar-JO" sz="1200"/>
            </a:p>
          </p:txBody>
        </p:sp>
        <p:sp>
          <p:nvSpPr>
            <p:cNvPr id="30" name="Line 32"/>
            <p:cNvSpPr>
              <a:spLocks noChangeShapeType="1"/>
            </p:cNvSpPr>
            <p:nvPr/>
          </p:nvSpPr>
          <p:spPr bwMode="auto">
            <a:xfrm flipH="1">
              <a:off x="4114800" y="2438400"/>
              <a:ext cx="1371600" cy="533400"/>
            </a:xfrm>
            <a:prstGeom prst="line">
              <a:avLst/>
            </a:prstGeom>
            <a:noFill/>
            <a:ln w="57150">
              <a:solidFill>
                <a:schemeClr val="tx1"/>
              </a:solidFill>
              <a:round/>
              <a:headEnd/>
              <a:tailEnd type="triangle" w="med" len="med"/>
            </a:ln>
          </p:spPr>
          <p:txBody>
            <a:bodyPr/>
            <a:lstStyle/>
            <a:p>
              <a:endParaRPr lang="ar-JO" sz="1200"/>
            </a:p>
          </p:txBody>
        </p:sp>
        <p:sp>
          <p:nvSpPr>
            <p:cNvPr id="31" name="Line 33"/>
            <p:cNvSpPr>
              <a:spLocks noChangeShapeType="1"/>
            </p:cNvSpPr>
            <p:nvPr/>
          </p:nvSpPr>
          <p:spPr bwMode="auto">
            <a:xfrm flipH="1" flipV="1">
              <a:off x="4038600" y="2209800"/>
              <a:ext cx="1371600" cy="838200"/>
            </a:xfrm>
            <a:prstGeom prst="line">
              <a:avLst/>
            </a:prstGeom>
            <a:noFill/>
            <a:ln w="57150">
              <a:solidFill>
                <a:schemeClr val="tx1"/>
              </a:solidFill>
              <a:round/>
              <a:headEnd/>
              <a:tailEnd type="triangle" w="med" len="med"/>
            </a:ln>
          </p:spPr>
          <p:txBody>
            <a:bodyPr/>
            <a:lstStyle/>
            <a:p>
              <a:endParaRPr lang="ar-JO" sz="1200"/>
            </a:p>
          </p:txBody>
        </p:sp>
        <p:sp>
          <p:nvSpPr>
            <p:cNvPr id="32" name="Line 34"/>
            <p:cNvSpPr>
              <a:spLocks noChangeShapeType="1"/>
            </p:cNvSpPr>
            <p:nvPr/>
          </p:nvSpPr>
          <p:spPr bwMode="auto">
            <a:xfrm flipH="1" flipV="1">
              <a:off x="4038600" y="4038600"/>
              <a:ext cx="1371600" cy="0"/>
            </a:xfrm>
            <a:prstGeom prst="line">
              <a:avLst/>
            </a:prstGeom>
            <a:noFill/>
            <a:ln w="57150">
              <a:solidFill>
                <a:schemeClr val="tx1"/>
              </a:solidFill>
              <a:round/>
              <a:headEnd/>
              <a:tailEnd type="triangle" w="med" len="med"/>
            </a:ln>
          </p:spPr>
          <p:txBody>
            <a:bodyPr/>
            <a:lstStyle/>
            <a:p>
              <a:endParaRPr lang="ar-JO" sz="1200"/>
            </a:p>
          </p:txBody>
        </p:sp>
        <p:sp>
          <p:nvSpPr>
            <p:cNvPr id="33" name="Line 35"/>
            <p:cNvSpPr>
              <a:spLocks noChangeShapeType="1"/>
            </p:cNvSpPr>
            <p:nvPr/>
          </p:nvSpPr>
          <p:spPr bwMode="auto">
            <a:xfrm flipH="1">
              <a:off x="3962400" y="4876800"/>
              <a:ext cx="1524000" cy="0"/>
            </a:xfrm>
            <a:prstGeom prst="line">
              <a:avLst/>
            </a:prstGeom>
            <a:noFill/>
            <a:ln w="57150">
              <a:solidFill>
                <a:schemeClr val="tx1"/>
              </a:solidFill>
              <a:round/>
              <a:headEnd/>
              <a:tailEnd type="triangle" w="med" len="med"/>
            </a:ln>
          </p:spPr>
          <p:txBody>
            <a:bodyPr/>
            <a:lstStyle/>
            <a:p>
              <a:endParaRPr lang="ar-JO" sz="1200"/>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FB462172-64B9-4D79-8E61-38829D9EC3A2}"/>
              </a:ext>
            </a:extLst>
          </p:cNvPr>
          <p:cNvSpPr>
            <a:spLocks noGrp="1" noChangeArrowheads="1"/>
          </p:cNvSpPr>
          <p:nvPr>
            <p:ph type="body" idx="1"/>
          </p:nvPr>
        </p:nvSpPr>
        <p:spPr>
          <a:xfrm>
            <a:off x="228600" y="228600"/>
            <a:ext cx="8686800" cy="6477000"/>
          </a:xfrm>
        </p:spPr>
        <p:txBody>
          <a:bodyPr/>
          <a:lstStyle/>
          <a:p>
            <a:pPr>
              <a:lnSpc>
                <a:spcPct val="80000"/>
              </a:lnSpc>
              <a:buFontTx/>
              <a:buNone/>
            </a:pPr>
            <a:endParaRPr lang="en-AU" altLang="en-US" sz="2600" b="1" u="sng" dirty="0"/>
          </a:p>
          <a:p>
            <a:pPr>
              <a:lnSpc>
                <a:spcPct val="80000"/>
              </a:lnSpc>
              <a:buFontTx/>
              <a:buNone/>
            </a:pPr>
            <a:r>
              <a:rPr lang="en-AU" altLang="en-US" b="1" u="sng" dirty="0" err="1" smtClean="0">
                <a:solidFill>
                  <a:srgbClr val="FF0000"/>
                </a:solidFill>
              </a:rPr>
              <a:t>Apoproteins</a:t>
            </a:r>
            <a:r>
              <a:rPr lang="en-AU" altLang="en-US" b="1" u="sng" dirty="0" smtClean="0">
                <a:solidFill>
                  <a:srgbClr val="FF0000"/>
                </a:solidFill>
              </a:rPr>
              <a:t> </a:t>
            </a:r>
            <a:r>
              <a:rPr lang="en-AU" altLang="en-US" b="1" u="sng" dirty="0">
                <a:solidFill>
                  <a:srgbClr val="FF0000"/>
                </a:solidFill>
              </a:rPr>
              <a:t>functions</a:t>
            </a:r>
          </a:p>
          <a:p>
            <a:pPr>
              <a:lnSpc>
                <a:spcPct val="80000"/>
              </a:lnSpc>
              <a:buFontTx/>
              <a:buNone/>
            </a:pPr>
            <a:endParaRPr lang="en-AU" altLang="en-US" sz="1800" dirty="0"/>
          </a:p>
          <a:p>
            <a:pPr marL="514350" indent="-514350" algn="just">
              <a:lnSpc>
                <a:spcPct val="80000"/>
              </a:lnSpc>
              <a:buFontTx/>
              <a:buAutoNum type="arabicParenBoth"/>
            </a:pPr>
            <a:r>
              <a:rPr lang="en-AU" altLang="en-US" sz="2600" dirty="0" smtClean="0"/>
              <a:t>They </a:t>
            </a:r>
            <a:r>
              <a:rPr lang="en-AU" altLang="en-US" sz="2600" dirty="0"/>
              <a:t>form part of the structure of the lipoprotein, </a:t>
            </a:r>
            <a:endParaRPr lang="en-AU" altLang="en-US" sz="2600" dirty="0" smtClean="0"/>
          </a:p>
          <a:p>
            <a:pPr marL="514350" indent="-514350" algn="just">
              <a:lnSpc>
                <a:spcPct val="80000"/>
              </a:lnSpc>
              <a:buNone/>
            </a:pPr>
            <a:r>
              <a:rPr lang="en-AU" altLang="en-US" sz="2600" dirty="0" smtClean="0"/>
              <a:t> </a:t>
            </a:r>
            <a:r>
              <a:rPr lang="en-AU" altLang="en-US" sz="2600" dirty="0" smtClean="0"/>
              <a:t>   </a:t>
            </a:r>
            <a:r>
              <a:rPr lang="en-AU" altLang="en-US" sz="2600" dirty="0" err="1" smtClean="0"/>
              <a:t>eg</a:t>
            </a:r>
            <a:r>
              <a:rPr lang="en-AU" altLang="en-US" sz="2600" dirty="0"/>
              <a:t>, apo B</a:t>
            </a:r>
            <a:r>
              <a:rPr lang="en-AU" altLang="en-US" sz="2600" dirty="0" smtClean="0"/>
              <a:t>;</a:t>
            </a:r>
          </a:p>
          <a:p>
            <a:pPr marL="514350" indent="-514350" algn="just">
              <a:lnSpc>
                <a:spcPct val="80000"/>
              </a:lnSpc>
              <a:buFontTx/>
              <a:buAutoNum type="arabicParenBoth"/>
            </a:pPr>
            <a:endParaRPr lang="en-AU" altLang="en-US" sz="2600" dirty="0"/>
          </a:p>
          <a:p>
            <a:pPr algn="just">
              <a:lnSpc>
                <a:spcPct val="80000"/>
              </a:lnSpc>
              <a:buFontTx/>
              <a:buNone/>
            </a:pPr>
            <a:r>
              <a:rPr lang="en-AU" altLang="en-US" sz="2600" dirty="0"/>
              <a:t>(2) They are enzyme cofactors, </a:t>
            </a:r>
            <a:r>
              <a:rPr lang="en-AU" altLang="en-US" sz="2600" dirty="0" err="1"/>
              <a:t>eg</a:t>
            </a:r>
            <a:r>
              <a:rPr lang="en-AU" altLang="en-US" sz="2600" dirty="0"/>
              <a:t>, apo C-II for lipoprotein lipase, </a:t>
            </a:r>
            <a:r>
              <a:rPr lang="en-AU" altLang="en-US" sz="2600" dirty="0" smtClean="0"/>
              <a:t>      or </a:t>
            </a:r>
            <a:r>
              <a:rPr lang="en-AU" altLang="en-US" sz="2600" dirty="0"/>
              <a:t>enzyme inhibitors, </a:t>
            </a:r>
            <a:r>
              <a:rPr lang="en-AU" altLang="en-US" sz="2600" dirty="0" err="1"/>
              <a:t>eg</a:t>
            </a:r>
            <a:r>
              <a:rPr lang="en-AU" altLang="en-US" sz="2600" dirty="0"/>
              <a:t>, apo A-II and apo C-III for lipoprotein lipase, </a:t>
            </a:r>
            <a:endParaRPr lang="en-AU" altLang="en-US" sz="2600" dirty="0" smtClean="0"/>
          </a:p>
          <a:p>
            <a:pPr algn="just">
              <a:lnSpc>
                <a:spcPct val="80000"/>
              </a:lnSpc>
              <a:buFontTx/>
              <a:buNone/>
            </a:pPr>
            <a:endParaRPr lang="en-AU" altLang="en-US" sz="2600" dirty="0"/>
          </a:p>
          <a:p>
            <a:pPr algn="just">
              <a:lnSpc>
                <a:spcPct val="80000"/>
              </a:lnSpc>
              <a:buFontTx/>
              <a:buNone/>
            </a:pPr>
            <a:r>
              <a:rPr lang="en-AU" altLang="en-US" sz="2600" dirty="0"/>
              <a:t>(3) They act as ligands for interaction with lipoprotein receptors in tissues (bind to cell surface receptors), </a:t>
            </a:r>
            <a:endParaRPr lang="en-AU" altLang="en-US" sz="2600" dirty="0" smtClean="0"/>
          </a:p>
          <a:p>
            <a:pPr algn="just">
              <a:lnSpc>
                <a:spcPct val="80000"/>
              </a:lnSpc>
              <a:buFontTx/>
              <a:buNone/>
            </a:pPr>
            <a:r>
              <a:rPr lang="en-AU" altLang="en-US" sz="2600" dirty="0" smtClean="0"/>
              <a:t> </a:t>
            </a:r>
            <a:r>
              <a:rPr lang="en-AU" altLang="en-US" sz="2600" dirty="0" smtClean="0"/>
              <a:t>    </a:t>
            </a:r>
            <a:r>
              <a:rPr lang="en-AU" altLang="en-US" sz="2600" dirty="0" err="1" smtClean="0"/>
              <a:t>eg</a:t>
            </a:r>
            <a:r>
              <a:rPr lang="en-AU" altLang="en-US" sz="2600" dirty="0"/>
              <a:t>, apo B-100 </a:t>
            </a:r>
            <a:r>
              <a:rPr lang="en-AU" altLang="en-US" sz="2600" dirty="0" smtClean="0"/>
              <a:t>  and     </a:t>
            </a:r>
            <a:r>
              <a:rPr lang="en-AU" altLang="en-US" sz="2600" dirty="0"/>
              <a:t>apo E </a:t>
            </a:r>
            <a:r>
              <a:rPr lang="en-AU" altLang="en-US" sz="2600" dirty="0" smtClean="0"/>
              <a:t>     for </a:t>
            </a:r>
            <a:r>
              <a:rPr lang="en-AU" altLang="en-US" sz="2600" dirty="0"/>
              <a:t>the LDL receptor, </a:t>
            </a:r>
          </a:p>
          <a:p>
            <a:pPr>
              <a:lnSpc>
                <a:spcPct val="80000"/>
              </a:lnSpc>
              <a:buFontTx/>
              <a:buNone/>
            </a:pPr>
            <a:endParaRPr lang="en-AU" altLang="en-US" sz="2600" dirty="0"/>
          </a:p>
        </p:txBody>
      </p:sp>
    </p:spTree>
    <p:extLst>
      <p:ext uri="{BB962C8B-B14F-4D97-AF65-F5344CB8AC3E}">
        <p14:creationId xmlns:p14="http://schemas.microsoft.com/office/powerpoint/2010/main" xmlns="" val="159918181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76F72-C458-4882-8272-D855E2D97571}"/>
</file>

<file path=customXml/itemProps2.xml><?xml version="1.0" encoding="utf-8"?>
<ds:datastoreItem xmlns:ds="http://schemas.openxmlformats.org/officeDocument/2006/customXml" ds:itemID="{6BC8966C-EB44-422C-B29F-0672CCED5994}"/>
</file>

<file path=customXml/itemProps3.xml><?xml version="1.0" encoding="utf-8"?>
<ds:datastoreItem xmlns:ds="http://schemas.openxmlformats.org/officeDocument/2006/customXml" ds:itemID="{0A6B5AC0-F786-450D-8F73-1F322C378B18}"/>
</file>

<file path=docProps/app.xml><?xml version="1.0" encoding="utf-8"?>
<Properties xmlns="http://schemas.openxmlformats.org/officeDocument/2006/extended-properties" xmlns:vt="http://schemas.openxmlformats.org/officeDocument/2006/docPropsVTypes">
  <TotalTime>66</TotalTime>
  <Words>2027</Words>
  <Application>Microsoft Office PowerPoint</Application>
  <PresentationFormat>On-screen Show (4:3)</PresentationFormat>
  <Paragraphs>258</Paragraphs>
  <Slides>30</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CS ChemDraw Drawing</vt:lpstr>
      <vt:lpstr>Slide</vt:lpstr>
      <vt:lpstr>Slide 1</vt:lpstr>
      <vt:lpstr>Slide 2</vt:lpstr>
      <vt:lpstr>Slide 3</vt:lpstr>
      <vt:lpstr>Slide 4</vt:lpstr>
      <vt:lpstr>Slide 5</vt:lpstr>
      <vt:lpstr>Composition of lipoproteins</vt:lpstr>
      <vt:lpstr>Separation of plasma Lipoproteins</vt:lpstr>
      <vt:lpstr>Separation of Plasma lipoproteins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Steroids</vt:lpstr>
      <vt:lpstr>Steroids include:</vt:lpstr>
      <vt:lpstr>Animal sterol: i.Cholesterol</vt:lpstr>
      <vt:lpstr>Slide 25</vt:lpstr>
      <vt:lpstr>Cholesterol  esters (CE)</vt:lpstr>
      <vt:lpstr>Slide 27</vt:lpstr>
      <vt:lpstr>Slide 28</vt:lpstr>
      <vt:lpstr>Clinical correlation </vt:lpstr>
      <vt:lpstr>Plant sterol:  Ergosterol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p:lastModifiedBy>
  <cp:revision>36</cp:revision>
  <dcterms:created xsi:type="dcterms:W3CDTF">2006-08-16T00:00:00Z</dcterms:created>
  <dcterms:modified xsi:type="dcterms:W3CDTF">2020-12-15T09:25:59Z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