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8" r:id="rId2"/>
    <p:sldId id="299" r:id="rId3"/>
    <p:sldId id="256" r:id="rId4"/>
    <p:sldId id="257" r:id="rId5"/>
    <p:sldId id="261" r:id="rId6"/>
    <p:sldId id="258" r:id="rId7"/>
    <p:sldId id="260" r:id="rId8"/>
    <p:sldId id="300" r:id="rId9"/>
    <p:sldId id="259" r:id="rId10"/>
    <p:sldId id="305" r:id="rId11"/>
    <p:sldId id="301" r:id="rId12"/>
    <p:sldId id="302" r:id="rId13"/>
    <p:sldId id="303" r:id="rId14"/>
    <p:sldId id="304" r:id="rId15"/>
    <p:sldId id="306" r:id="rId16"/>
    <p:sldId id="264" r:id="rId17"/>
    <p:sldId id="265" r:id="rId18"/>
    <p:sldId id="307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924F-3549-45BA-AD3A-9AFA89ACF146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0E10-40DB-48DF-A0CA-8E1269733DE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223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70E10-40DB-48DF-A0CA-8E1269733DE7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8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42BEE-F5D6-446B-9530-FB7B81A9FCFA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284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42BEE-F5D6-446B-9530-FB7B81A9FCFA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756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F993E87-B9E3-4ACA-8A51-5211DAE91378}" type="slidenum">
              <a:rPr lang="en-US" altLang="en-US" smtClean="0">
                <a:latin typeface="Arial" charset="0"/>
              </a:rPr>
              <a:pPr eaLnBrk="1" hangingPunct="1"/>
              <a:t>44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541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846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81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284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269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566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963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961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197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585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6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408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EF22-BE0A-47C5-A14E-5DB3F2560F68}" type="datetimeFigureOut">
              <a:rPr lang="en-MY" smtClean="0"/>
              <a:t>14/5/2022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E9A5-9C3B-43FB-B152-5D48516853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66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moki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mage.slidesharecdn.com/leadpoisoning-121009030019-phpapp02/95/lead-poisoning-2-728.jpg?cb=1349751994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ytoplasm" TargetMode="External"/><Relationship Id="rId2" Type="http://schemas.openxmlformats.org/officeDocument/2006/relationships/hyperlink" Target="https://en.wikipedia.org/wiki/Basophili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en.wikipedia.org/wiki/Red_blood_cel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200" y="816591"/>
            <a:ext cx="7200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  <a:endParaRPr lang="en-MY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Definitions </a:t>
            </a:r>
            <a:endParaRPr lang="en-MY" sz="2800" b="1" dirty="0" smtClean="0">
              <a:solidFill>
                <a:srgbClr val="00B050"/>
              </a:solidFill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r>
              <a:rPr lang="en-MY" sz="2800" b="1" dirty="0" smtClean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Pathogenesis </a:t>
            </a:r>
            <a:endParaRPr lang="en-MY" sz="2800" b="1" dirty="0" smtClean="0">
              <a:solidFill>
                <a:srgbClr val="00B050"/>
              </a:solidFill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r>
              <a:rPr lang="en-MY" sz="2800" b="1" dirty="0" smtClean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Types </a:t>
            </a:r>
            <a:endParaRPr lang="en-MY" sz="2800" b="1" dirty="0" smtClean="0">
              <a:solidFill>
                <a:srgbClr val="00B050"/>
              </a:solidFill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r>
              <a:rPr lang="en-MY" sz="2800" b="1" dirty="0" smtClean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Individual diseas</a:t>
            </a:r>
            <a:r>
              <a:rPr lang="en-MY" sz="2800" b="1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</a:rPr>
              <a:t>es </a:t>
            </a:r>
            <a:endParaRPr lang="en-MY" sz="2800" b="1" dirty="0" smtClean="0">
              <a:solidFill>
                <a:srgbClr val="00B050"/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en-MY" sz="2800" b="1" dirty="0" smtClean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– </a:t>
            </a:r>
            <a:r>
              <a:rPr lang="en-MY" sz="2800" b="1" strike="sngStrike" dirty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Silicosis </a:t>
            </a:r>
            <a:endParaRPr lang="en-MY" sz="2800" b="1" strike="sngStrike" dirty="0" smtClean="0">
              <a:solidFill>
                <a:srgbClr val="002060"/>
              </a:solidFill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pPr algn="ctr"/>
            <a:r>
              <a:rPr lang="en-MY" sz="2800" b="1" strike="sngStrike" dirty="0" smtClean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– </a:t>
            </a:r>
            <a:r>
              <a:rPr lang="en-MY" sz="2800" b="1" strike="sngStrike" dirty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Asbestosis </a:t>
            </a:r>
            <a:endParaRPr lang="en-MY" sz="2800" b="1" strike="sngStrike" dirty="0" smtClean="0">
              <a:solidFill>
                <a:srgbClr val="002060"/>
              </a:solidFill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pPr algn="ctr"/>
            <a:r>
              <a:rPr lang="en-MY" sz="2800" b="1" dirty="0" smtClean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– </a:t>
            </a:r>
            <a:r>
              <a:rPr lang="en-MY" sz="2800" b="1" dirty="0" err="1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Anthracosis</a:t>
            </a:r>
            <a:r>
              <a:rPr lang="en-MY" sz="2800" b="1" dirty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</a:t>
            </a:r>
            <a:endParaRPr lang="en-MY" sz="2800" b="1" dirty="0" smtClean="0">
              <a:solidFill>
                <a:srgbClr val="002060"/>
              </a:solidFill>
              <a:latin typeface="GungsuhChe" pitchFamily="49" charset="-127"/>
              <a:ea typeface="GungsuhChe" pitchFamily="49" charset="-127"/>
              <a:cs typeface="Times New Roman" pitchFamily="18" charset="0"/>
            </a:endParaRPr>
          </a:p>
          <a:p>
            <a:pPr algn="ctr"/>
            <a:r>
              <a:rPr lang="en-MY" sz="2800" dirty="0" smtClean="0"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</a:t>
            </a:r>
          </a:p>
          <a:p>
            <a:r>
              <a:rPr lang="en-MY" sz="2800" dirty="0" smtClean="0">
                <a:latin typeface="GungsuhChe" pitchFamily="49" charset="-127"/>
                <a:ea typeface="GungsuhChe" pitchFamily="49" charset="-127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Preventive </a:t>
            </a:r>
            <a:r>
              <a:rPr lang="en-MY" sz="2800" b="1" dirty="0" smtClean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measures </a:t>
            </a:r>
          </a:p>
          <a:p>
            <a:r>
              <a:rPr lang="en-MY" sz="2800" b="1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                       16 May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59" y="332656"/>
            <a:ext cx="503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 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</a:t>
            </a:fld>
            <a:endParaRPr lang="en-MY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3481"/>
            <a:ext cx="3815308" cy="29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0258" y="5698931"/>
            <a:ext cx="68407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Dr. WAQAR  AL-KUBAISY</a:t>
            </a:r>
            <a:endParaRPr lang="en-MY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0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2" y="260648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             </a:t>
            </a:r>
            <a:r>
              <a:rPr lang="en-MY" sz="2800" b="1" dirty="0" err="1" smtClean="0">
                <a:solidFill>
                  <a:srgbClr val="C00000"/>
                </a:solidFill>
                <a:latin typeface="Garamond" pitchFamily="18" charset="0"/>
              </a:rPr>
              <a:t>Caplan's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syndrome</a:t>
            </a:r>
            <a:r>
              <a:rPr lang="en-MY" sz="2400" dirty="0">
                <a:latin typeface="Garamond" pitchFamily="18" charset="0"/>
              </a:rPr>
              <a:t> </a:t>
            </a:r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b="1" dirty="0" err="1" smtClean="0">
                <a:solidFill>
                  <a:schemeClr val="tx2"/>
                </a:solidFill>
                <a:latin typeface="Garamond" pitchFamily="18" charset="0"/>
              </a:rPr>
              <a:t>Caplan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disease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</a:rPr>
              <a:t> </a:t>
            </a:r>
            <a:r>
              <a:rPr lang="en-MY" sz="2800" dirty="0" smtClean="0">
                <a:latin typeface="Garamond" pitchFamily="18" charset="0"/>
              </a:rPr>
              <a:t>or</a:t>
            </a:r>
          </a:p>
          <a:p>
            <a:r>
              <a:rPr lang="en-MY" sz="2800" dirty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800" dirty="0" smtClean="0">
                <a:latin typeface="Garamond" pitchFamily="18" charset="0"/>
                <a:ea typeface="Gungsuh" pitchFamily="18" charset="-127"/>
              </a:rPr>
              <a:t>                              </a:t>
            </a:r>
            <a:r>
              <a:rPr lang="en-MY" sz="2800" dirty="0">
                <a:latin typeface="Garamond" pitchFamily="18" charset="0"/>
                <a:ea typeface="Gungsuh" pitchFamily="18" charset="-127"/>
              </a:rPr>
              <a:t> </a:t>
            </a:r>
            <a:r>
              <a:rPr lang="en-MY" sz="2800" dirty="0" smtClean="0">
                <a:latin typeface="Garamond" pitchFamily="18" charset="0"/>
                <a:ea typeface="Gungsuh" pitchFamily="18" charset="-127"/>
              </a:rPr>
              <a:t>(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Rheumatoid pneumoconiosis)</a:t>
            </a:r>
            <a:endParaRPr lang="en-MY" sz="2800" baseline="30000" dirty="0">
              <a:solidFill>
                <a:schemeClr val="tx2"/>
              </a:solidFill>
              <a:latin typeface="Garamond" pitchFamily="18" charset="0"/>
              <a:ea typeface="Gungsuh" pitchFamily="18" charset="-12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ea typeface="Gungsuh" pitchFamily="18" charset="-127"/>
              </a:rPr>
              <a:t>is a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combination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of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rheumatoid arthritis </a:t>
            </a:r>
            <a:r>
              <a:rPr lang="en-MY" sz="2400" dirty="0" smtClean="0">
                <a:latin typeface="Garamond" pitchFamily="18" charset="0"/>
                <a:ea typeface="Gungsuh" pitchFamily="18" charset="-127"/>
              </a:rPr>
              <a:t>(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RA</a:t>
            </a:r>
            <a:r>
              <a:rPr lang="en-MY" sz="2400" dirty="0" smtClean="0">
                <a:latin typeface="Garamond" pitchFamily="18" charset="0"/>
                <a:ea typeface="Gungsuh" pitchFamily="18" charset="-127"/>
              </a:rPr>
              <a:t>) &amp;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 </a:t>
            </a:r>
            <a:r>
              <a:rPr lang="en-MY" sz="2400" b="1" dirty="0" smtClean="0">
                <a:latin typeface="Garamond" pitchFamily="18" charset="0"/>
                <a:ea typeface="Gungsuh" pitchFamily="18" charset="-127"/>
              </a:rPr>
              <a:t>pneumoconiosis </a:t>
            </a:r>
            <a:endParaRPr lang="en-MY" sz="2400" b="1" dirty="0">
              <a:latin typeface="Garamond" pitchFamily="18" charset="0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ea typeface="Gungsuh" pitchFamily="18" charset="-127"/>
              </a:rPr>
              <a:t>manifests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as intrapulmonary nodules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latin typeface="Garamond" pitchFamily="18" charset="0"/>
                <a:ea typeface="Gungsuh" pitchFamily="18" charset="-127"/>
              </a:rPr>
              <a:t>which appear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 homogenous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and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well-defined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on   chest </a:t>
            </a:r>
            <a:r>
              <a:rPr lang="en-MY" sz="2400" dirty="0" err="1">
                <a:latin typeface="Garamond" pitchFamily="18" charset="0"/>
                <a:ea typeface="Gungsuh" pitchFamily="18" charset="-127"/>
              </a:rPr>
              <a:t>Xray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  <a:ea typeface="Gungsuh" pitchFamily="18" charset="-127"/>
              </a:rPr>
              <a:t> The nodules in the lung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typically occur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bilaterally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 and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peripherally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, on </a:t>
            </a:r>
            <a:r>
              <a:rPr lang="en-MY" sz="2400" i="1" dirty="0">
                <a:latin typeface="Garamond" pitchFamily="18" charset="0"/>
                <a:ea typeface="Gungsuh" pitchFamily="18" charset="-127"/>
              </a:rPr>
              <a:t>a background of simple   coal worker’s  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pneumoconiosis 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 </a:t>
            </a:r>
            <a:endParaRPr lang="en-MY" sz="2400" dirty="0" smtClean="0">
              <a:latin typeface="Garamond" pitchFamily="18" charset="0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 smtClean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There are usually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multiple nodules, 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varying in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size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 from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0.5 to 5.0 cm.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  <a:ea typeface="Gungsuh" pitchFamily="18" charset="-127"/>
              </a:rPr>
              <a:t> The nodules typically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appear rapidly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, often in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only a few weeks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Nodules may grow, remain unchanged in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 size,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resolve,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 or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 disappear 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and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Gungsuh" pitchFamily="18" charset="-127"/>
              </a:rPr>
              <a:t>then reappear.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  <a:ea typeface="Gungsuh" pitchFamily="18" charset="-127"/>
              </a:rPr>
              <a:t>They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can </a:t>
            </a:r>
            <a:r>
              <a:rPr lang="en-MY" sz="2400" b="1" dirty="0" err="1">
                <a:solidFill>
                  <a:srgbClr val="FF0000"/>
                </a:solidFill>
                <a:latin typeface="Garamond" pitchFamily="18" charset="0"/>
                <a:ea typeface="Gungsuh" pitchFamily="18" charset="-127"/>
              </a:rPr>
              <a:t>cavitate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,</a:t>
            </a:r>
            <a:r>
              <a:rPr lang="en-MY" sz="2400" dirty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 calcify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, or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develop air-fluid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ea typeface="Gungsuh" pitchFamily="18" charset="-127"/>
              </a:rPr>
              <a:t>levels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err="1" smtClean="0">
                <a:latin typeface="Garamond" pitchFamily="18" charset="0"/>
                <a:ea typeface="Gungsuh" pitchFamily="18" charset="-127"/>
              </a:rPr>
              <a:t>Caplan</a:t>
            </a:r>
            <a:r>
              <a:rPr lang="en-MY" sz="2400" dirty="0" smtClean="0">
                <a:latin typeface="Garamond" pitchFamily="18" charset="0"/>
                <a:ea typeface="Gungsuh" pitchFamily="18" charset="-127"/>
              </a:rPr>
              <a:t> 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syndrome occurs only in patients with both RA and</a:t>
            </a:r>
            <a:r>
              <a:rPr lang="en-MY" sz="2400" b="1" dirty="0">
                <a:latin typeface="Garamond" pitchFamily="18" charset="0"/>
                <a:ea typeface="Gungsuh" pitchFamily="18" charset="-127"/>
              </a:rPr>
              <a:t> pneumoconiosis 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 related to mining dust (coal, asbestos, silica).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  <a:ea typeface="Gungsuh" pitchFamily="18" charset="-127"/>
              </a:rPr>
              <a:t>. There is probably also a genetic predisposition, and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  <a:ea typeface="Gungsuh" pitchFamily="18" charset="-127"/>
              </a:rPr>
              <a:t> </a:t>
            </a:r>
            <a:r>
              <a:rPr lang="en-MY" sz="2400" dirty="0">
                <a:latin typeface="Garamond" pitchFamily="18" charset="0"/>
                <a:ea typeface="Gungsuh" pitchFamily="18" charset="-127"/>
                <a:hlinkClick r:id="rId2" tooltip="Smoking"/>
              </a:rPr>
              <a:t>smoking</a:t>
            </a:r>
            <a:r>
              <a:rPr lang="en-MY" sz="2400" dirty="0">
                <a:latin typeface="Garamond" pitchFamily="18" charset="0"/>
                <a:ea typeface="Gungsuh" pitchFamily="18" charset="-127"/>
              </a:rPr>
              <a:t> is thought to be an aggravating factor</a:t>
            </a:r>
          </a:p>
        </p:txBody>
      </p:sp>
    </p:spTree>
    <p:extLst>
      <p:ext uri="{BB962C8B-B14F-4D97-AF65-F5344CB8AC3E}">
        <p14:creationId xmlns:p14="http://schemas.microsoft.com/office/powerpoint/2010/main" val="30600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81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2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3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62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0"/>
            <a:ext cx="91450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Pneumoconiosis 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Other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measures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measures: </a:t>
            </a:r>
            <a:endParaRPr lang="en-MY" sz="2800" b="1" dirty="0" smtClean="0">
              <a:solidFill>
                <a:srgbClr val="00B05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Pre-placement examination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Periodical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examination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and health care services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Notification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Maintenance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and analysis of records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Health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education and counselling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Practicing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good personal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hygiene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15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-180528" y="4509120"/>
            <a:ext cx="9324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Practicing good personal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hygiene: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Washing hands and face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before eating, drinking, smoking or use toilet,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Prevent eat, drink, smoke, in areas where silica is being used.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Wear protective clothes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and respiratory protection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Before leaving work,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shower and change into clean clothes.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Leave dusty clothes at </a:t>
            </a: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work. </a:t>
            </a:r>
            <a:endParaRPr lang="en-MY" sz="22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9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94330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Engineering Measures</a:t>
            </a:r>
            <a:r>
              <a:rPr lang="en-MY" sz="24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Design of building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Conduct air monitoring to measure the workers’ exposure to crystalline silica.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Minimize exposures by controlling the creation of airborne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, for example, use wet drilling, local exhaust ventilation.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Enclosure / isolation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Environmental monitoring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Prohibit Dry Cutting Promote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wet Cutting Preventive measures</a:t>
            </a:r>
          </a:p>
        </p:txBody>
      </p:sp>
    </p:spTree>
    <p:extLst>
      <p:ext uri="{BB962C8B-B14F-4D97-AF65-F5344CB8AC3E}">
        <p14:creationId xmlns:p14="http://schemas.microsoft.com/office/powerpoint/2010/main" val="11124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4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Other Measures</a:t>
            </a:r>
            <a:r>
              <a:rPr lang="en-MY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Legal measures: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Measures to minimize dust emissions and exposure to dust.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Law compliance mechanisms, including effective workplace inspection systems – Cooperation between management and workers and their representatives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A mechanism for the collection and analysis of data on occupational diseases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Collaboration with social security schemes covering occupational injuries and diseases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Training of health professionals in occupational diseases as majority of medical practitioners lack training in occupational health and consequently lack the skills to diagnose and prevent occupational diseases.</a:t>
            </a:r>
            <a:endParaRPr lang="en-MY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7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hibit Dry Cutting Promote wet Cutting&#10;Preventive measur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364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340768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Chemical hazards</a:t>
            </a:r>
            <a:br>
              <a:rPr lang="en-US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Occupational exposure to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heavy metals" </a:t>
            </a:r>
            <a:endParaRPr lang="en-MY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5165903"/>
            <a:ext cx="7001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Prof  DR. Waqar Al – Kubaisy</a:t>
            </a:r>
            <a:r>
              <a:rPr lang="nl-NL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endParaRPr lang="en-MY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LEAD POISONING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1921"/>
            <a:ext cx="2325687" cy="19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7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thracosis&#10;Cut section of lungs in anthracosis On histopathological examin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92088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3326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Cut section of lungs in </a:t>
            </a:r>
            <a:r>
              <a:rPr lang="en-MY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MY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MY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examination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5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5460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Toxic metals, </a:t>
            </a:r>
            <a:endParaRPr lang="en-MY" sz="28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458309"/>
            <a:ext cx="9505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Toxic metals, including "heavy metals,"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individual metals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metal compounds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that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negatively affect people's health.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very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small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amounts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many of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these metals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2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necessary to support life.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However,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 larger amounts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, they become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toxic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They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may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build up in biological systems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and become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significant health hazard.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317" y="3329171"/>
            <a:ext cx="2797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Most hazardous:</a:t>
            </a:r>
            <a:r>
              <a:rPr lang="en-US" sz="2800" dirty="0">
                <a:latin typeface="Garamond" pitchFamily="18" charset="0"/>
              </a:rPr>
              <a:t> 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015" y="3861048"/>
            <a:ext cx="34892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 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Arsenic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Cadmium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Beryllium</a:t>
            </a:r>
          </a:p>
          <a:p>
            <a:pPr>
              <a:defRPr/>
            </a:pPr>
            <a:r>
              <a:rPr lang="en-US" sz="2400" b="1" dirty="0" err="1">
                <a:latin typeface="Garamond" pitchFamily="18" charset="0"/>
                <a:cs typeface="Times New Roman" pitchFamily="18" charset="0"/>
              </a:rPr>
              <a:t>Hexa-valent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Chromium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5748" y="2918194"/>
            <a:ext cx="3528392" cy="3982629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Other toxic metals: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Aluminum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	Antimony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Cobalt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Copper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Iron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Manganese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Molybdenum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Nickel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Selenium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Silver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Tin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Vanadium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Zinc</a:t>
            </a:r>
          </a:p>
        </p:txBody>
      </p:sp>
    </p:spTree>
    <p:extLst>
      <p:ext uri="{BB962C8B-B14F-4D97-AF65-F5344CB8AC3E}">
        <p14:creationId xmlns:p14="http://schemas.microsoft.com/office/powerpoint/2010/main" val="217070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263" y="764155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dirty="0">
                <a:hlinkClick r:id="rId2" tooltip="CONTENTS  •Source  &amp; Uses  •Body stores &amp; Distribution  •Le..."/>
              </a:rPr>
              <a:t> 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CONTENTS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Source &amp; Uses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Body stores &amp; Distribution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Lead poisoning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Clinical features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Diagnosis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Management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•Prevention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871" y="260648"/>
            <a:ext cx="4869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LEAD POISONING</a:t>
            </a:r>
            <a:endParaRPr lang="en-MY" sz="32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7" name="Picture 2" descr="LEAD POISON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16" y="1772817"/>
            <a:ext cx="4511558" cy="37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7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44624"/>
            <a:ext cx="2510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Lead exposure: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548679"/>
            <a:ext cx="9252520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Lead over-exposure is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one of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most common overexposures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found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 industry and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leading cause of workplace illness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Therefore,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OSHA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200" b="1" i="1" dirty="0">
                <a:latin typeface="Garamond" pitchFamily="18" charset="0"/>
                <a:cs typeface="Times New Roman" pitchFamily="18" charset="0"/>
              </a:rPr>
              <a:t>The Occupational Safety and Health Administration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has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established 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reduction of lead exposure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to be a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high strategic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priority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OSHA's five year strategic plan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goal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of a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15% reduction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 the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average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severity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of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exposure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or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employee blood lead levels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 selected industries and workplaces.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Lead poisoning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is also a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major potential public health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risk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general populations, </a:t>
            </a:r>
            <a:endParaRPr lang="en-US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Lead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poisoning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leading environmentally induced illness </a:t>
            </a:r>
            <a:endParaRPr lang="en-US" sz="24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children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  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children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under the age of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six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are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at greatest risk because 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they are undergoing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rapid neurological and physical development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lead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may be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present in hazardous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concentrations in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food, water, and air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Sources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include paint, urban dust, and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folk remedies. </a:t>
            </a:r>
          </a:p>
          <a:p>
            <a:pPr>
              <a:defRPr/>
            </a:pPr>
            <a:endParaRPr lang="en-US" sz="24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1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08" y="188640"/>
            <a:ext cx="9396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Lead dust or fumes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are inhaled, or is ingested via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contaminated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hands, food, water, cigarettes or clothing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Lead entering the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respiratory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digestive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systems is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released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blood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distributed throughout the body.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More than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90%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of the total body burden of lead is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accumulated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bones,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where it is stored.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Lead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in bones may be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released into the blood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re-exposing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organ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systems long after the original exposure.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789040"/>
            <a:ext cx="9396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BODY STORES 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body store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of lead in the </a:t>
            </a:r>
            <a:r>
              <a:rPr lang="en-MY" sz="24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average adult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population is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about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150 to 400 mg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blood levels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average about  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25μg/1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00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ml.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70μg/100 ml blood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 generally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associated with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clinical symptoms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Normal adults ingest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about 0.2 to 0.3 mg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lead /day  largely from food and beverages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4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acteristic finding of leadpoisoning, dense metaphyseallin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6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3965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  MODE OF ABSORPTION 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poisoning  (</a:t>
            </a:r>
            <a:r>
              <a:rPr lang="en-MY" sz="2400" b="1" dirty="0" err="1" smtClean="0">
                <a:latin typeface="Garamond" pitchFamily="18" charset="0"/>
                <a:cs typeface="Times New Roman" pitchFamily="18" charset="0"/>
              </a:rPr>
              <a:t>Plumbism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) may occur in three ways: </a:t>
            </a:r>
          </a:p>
          <a:p>
            <a:endParaRPr lang="en-MY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MY" sz="24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Inhalation</a:t>
            </a:r>
            <a:r>
              <a:rPr lang="en-MY" sz="2400" i="1" dirty="0" smtClean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Most cases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industrial lead poisoning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is due to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inhalation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fumes and dust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of lead or its compounds. </a:t>
            </a:r>
          </a:p>
          <a:p>
            <a:endParaRPr lang="en-MY" sz="24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(2) </a:t>
            </a:r>
            <a:r>
              <a:rPr lang="en-MY" sz="24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Ingestion: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Poisoning by ingestion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is of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common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occurrence.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Small quantities of lead trapped in the upper respiratory tract </a:t>
            </a: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       may be ingested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Lead may also be ingested in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food or drink </a:t>
            </a: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through contaminated hands.</a:t>
            </a:r>
          </a:p>
          <a:p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3) </a:t>
            </a:r>
            <a:r>
              <a:rPr lang="en-MY" sz="24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Skin </a:t>
            </a:r>
            <a:r>
              <a:rPr lang="en-MY" sz="2400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Absorption through skin occurs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only in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respect of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organic compounds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of lead, especially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tetraethyl lead.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Inorganic compounds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are not absorbed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through the skin</a:t>
            </a:r>
            <a:endParaRPr lang="en-MY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7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116631"/>
            <a:ext cx="9252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DISTRIBUTION IN THE BODY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90%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the ingested lead is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excreted in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faeces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Lead absorbed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from the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gut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enters the circulation, and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95 %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enters 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erythrocytes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It is then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transported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to 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liver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kidney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s and finally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transported to the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bones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where it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is laid down with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other minerals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Although bone lead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is thought to be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'metabolically inactive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',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it may be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released to the soft tissues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again under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conditions </a:t>
            </a:r>
            <a:r>
              <a:rPr lang="en-MY" sz="24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of 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        bone </a:t>
            </a:r>
            <a:r>
              <a:rPr lang="en-MY" sz="2400" b="1" dirty="0" err="1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resorption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probably exerts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its toxic action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by combining with essential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SH-groups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certain enzymes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, for example some of those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involved in </a:t>
            </a:r>
            <a:r>
              <a:rPr lang="en-MY" sz="2400" dirty="0" err="1" smtClean="0">
                <a:latin typeface="Garamond" pitchFamily="18" charset="0"/>
                <a:cs typeface="Times New Roman" pitchFamily="18" charset="0"/>
              </a:rPr>
              <a:t>prophyrin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synthesis and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carbohydrate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metabolism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has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an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effect on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membrane permeability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potassium leakage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has been demonstrated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from erythrocytes exposed to lead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" name="Picture 2" descr="PATHOLOGYPb + essential SH-groups of certain enzymes       Increase in permeability           Potassium leakag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22677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27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-30225"/>
            <a:ext cx="2771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Lead absorption</a:t>
            </a:r>
            <a:endParaRPr lang="en-US" sz="28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208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8800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What Lead Levels Are Considered  Elevated in Adults?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1484784"/>
            <a:ext cx="2520280" cy="830997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Skin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little/no absorption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096" y="205189"/>
            <a:ext cx="2952328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Inhalation (&lt;1µm): </a:t>
            </a:r>
            <a:endParaRPr lang="en-US" sz="2400" b="1" dirty="0" smtClean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dust or lead fumes      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absorb 50-70%</a:t>
            </a:r>
            <a:endParaRPr lang="en-MY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-31692" y="620688"/>
            <a:ext cx="4572000" cy="1569660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Oral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adults absorb 10%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children absorb 40-50%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increased absorption if low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Fe, </a:t>
            </a:r>
            <a:r>
              <a:rPr lang="en-US" sz="2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Ca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0934" y="2957997"/>
            <a:ext cx="9372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At levels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above 80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serious permanent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health damage may occur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(extremely dangerous).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Between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40 and 80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serious health damage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may be occurring, even if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 are no symptoms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seriously elevated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) Between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25 and 40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regular exposure is occurring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is some evidence of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potential physiologic problems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(elevated).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Between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10 and 25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lead is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building up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 the body and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some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exposure is occurring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.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 typical level for U.S. adults is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than 10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mean =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9880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663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800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-CondensedBold" charset="0"/>
              </a:rPr>
              <a:t>What Lead Levels Are Considered</a:t>
            </a:r>
            <a:br>
              <a:rPr lang="en-US" sz="2800" b="1" dirty="0">
                <a:solidFill>
                  <a:srgbClr val="8800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-CondensedBold" charset="0"/>
              </a:rPr>
            </a:br>
            <a:r>
              <a:rPr lang="en-US" sz="2800" b="1" dirty="0">
                <a:solidFill>
                  <a:srgbClr val="8800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-CondensedBold" charset="0"/>
              </a:rPr>
              <a:t>Elevated in Adults?</a:t>
            </a:r>
            <a:endParaRPr lang="en-MY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0728"/>
            <a:ext cx="9144000" cy="5688632"/>
          </a:xfrm>
          <a:prstGeom prst="rect">
            <a:avLst/>
          </a:prstGeom>
          <a:noFill/>
        </p:spPr>
      </p:pic>
      <p:pic>
        <p:nvPicPr>
          <p:cNvPr id="4" name="Picture 3" descr="LEAD POISONING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1115616" cy="9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3" y="25961"/>
            <a:ext cx="102251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SOURCE &amp; USES</a:t>
            </a:r>
          </a:p>
          <a:p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 •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Lead(</a:t>
            </a:r>
            <a:r>
              <a:rPr lang="en-MY" sz="2400" b="1" dirty="0" err="1" smtClean="0">
                <a:latin typeface="Garamond" pitchFamily="18" charset="0"/>
                <a:cs typeface="Times New Roman" pitchFamily="18" charset="0"/>
              </a:rPr>
              <a:t>Pb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) is a heavy metal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Occupational &amp; Non-occupational sources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Main source of environmental (non-occupational)source of </a:t>
            </a:r>
            <a:r>
              <a:rPr lang="en-MY" sz="24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is Gasoline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Also through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drinking water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from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pipes,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chewing lead paints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on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toys e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tc..</a:t>
            </a:r>
          </a:p>
          <a:p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More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industrial workers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exposed to lead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than to any other</a:t>
            </a:r>
          </a:p>
          <a:p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                       toxic metal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Lead is used widely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in a variety of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industries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because of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its properties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(1) low boiling point </a:t>
            </a: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(2) mixes with other metals easily to form alloys</a:t>
            </a: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(3) easily oxidised and</a:t>
            </a: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(4) anticorrosive</a:t>
            </a: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544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-99392"/>
            <a:ext cx="294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err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32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7009" y="332656"/>
            <a:ext cx="90730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Coal Worker's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Pneumoconiosis (CWP) /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Black lung disease: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Accumulation of coal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dust in the lungs and the tissue's reaction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to its presence.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Associated with coal mining industry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Takes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one or two decades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to cause symptoms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disease is divided into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 categories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Simple CWP</a:t>
            </a:r>
            <a:r>
              <a:rPr lang="en-MY" sz="26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 marL="571500" indent="-571500">
              <a:buFont typeface="+mj-lt"/>
              <a:buAutoNum type="romanUcPeriod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Complicated CWP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Progressive Massive Fibrosis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PMF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).</a:t>
            </a:r>
          </a:p>
          <a:p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Simple Coal Worker's Pneumoconiosis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presence of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radiological opacities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&lt; 1cm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in diameter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Benign disease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if no complications.</a:t>
            </a:r>
            <a:r>
              <a:rPr lang="en-MY" sz="26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is associated with little </a:t>
            </a:r>
            <a:r>
              <a:rPr lang="en-MY" sz="2600" b="1" dirty="0" err="1" smtClean="0">
                <a:latin typeface="Garamond" pitchFamily="18" charset="0"/>
                <a:cs typeface="Times New Roman" pitchFamily="18" charset="0"/>
              </a:rPr>
              <a:t>ventilatory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impairment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This phase may require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about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12 years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of work exposure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for its development </a:t>
            </a:r>
          </a:p>
        </p:txBody>
      </p:sp>
    </p:spTree>
    <p:extLst>
      <p:ext uri="{BB962C8B-B14F-4D97-AF65-F5344CB8AC3E}">
        <p14:creationId xmlns:p14="http://schemas.microsoft.com/office/powerpoint/2010/main" val="1251009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289678"/>
            <a:ext cx="48227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LEAD POISONING(PLUMBISM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)</a:t>
            </a:r>
            <a:endParaRPr lang="en-MY" sz="24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All lead compounds are toxic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MOST Dangerous</a:t>
            </a:r>
          </a:p>
          <a:p>
            <a:pPr marL="342900" indent="-342900">
              <a:buFontTx/>
              <a:buChar char="-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lead arsenate,</a:t>
            </a:r>
          </a:p>
          <a:p>
            <a:pPr marL="342900" indent="-342900">
              <a:buFontTx/>
              <a:buChar char="-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lead oxide and </a:t>
            </a:r>
          </a:p>
          <a:p>
            <a:pPr marL="342900" indent="-342900">
              <a:buFontTx/>
              <a:buChar char="-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lead carbonate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least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toxic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 lead sulphide</a:t>
            </a:r>
            <a:endParaRPr lang="en-MY" sz="22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692696"/>
            <a:ext cx="4824536" cy="557075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Non-occupational Sources </a:t>
            </a:r>
            <a:endParaRPr lang="en-MY" sz="2400" dirty="0" smtClean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greatest source of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environmental (non-occupational)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is</a:t>
            </a:r>
            <a:r>
              <a:rPr lang="en-MY" sz="24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gasoline.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Thousands of tons of lead every year is exhausted from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automobiles.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3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Lead is one of the few trace metals </a:t>
            </a:r>
            <a:r>
              <a:rPr lang="en-MY" sz="2300" i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that is abundantly present in the </a:t>
            </a:r>
            <a:r>
              <a:rPr lang="en-MY" sz="2400" i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environment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Lead exposure may also occur through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drinking water 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from </a:t>
            </a:r>
            <a:endParaRPr lang="en-MY" sz="2400" b="1" dirty="0" smtClean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pipes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chewing lead paint on window sill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s or 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toys in case of children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2967334"/>
            <a:ext cx="4894762" cy="34163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Industrial Uses 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Over 200 industries are counted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where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 is used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manufacture of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storage batteries</a:t>
            </a:r>
            <a:endParaRPr lang="en-MY" sz="24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glass manufacture;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ship building;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printing and potteries;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rubber industry and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several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others</a:t>
            </a:r>
            <a:endParaRPr lang="en-MY" sz="2400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6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CLINICAL PICTURE :</a:t>
            </a:r>
          </a:p>
          <a:p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The clinical picture of lead poisoning or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plumbism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is different in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inorganic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organic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lead exposures. 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9" y="1688609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Inorganic </a:t>
            </a:r>
            <a:r>
              <a:rPr lang="en-US" sz="2400" b="1" u="sng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u="sng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exposure: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-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Abd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. Colic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obstinate constipation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loss of appetite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blue lines on gums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stippling of red cells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anaemia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wrist drop foot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drop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064" y="1884893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Organic </a:t>
            </a:r>
            <a:r>
              <a:rPr lang="en-US" sz="2400" b="1" u="sng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u="sng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compounds:-</a:t>
            </a:r>
          </a:p>
          <a:p>
            <a:r>
              <a:rPr lang="en-US" sz="2400" dirty="0">
                <a:latin typeface="Garamond" pitchFamily="18" charset="0"/>
                <a:cs typeface="Times New Roman" pitchFamily="18" charset="0"/>
              </a:rPr>
              <a:t> (toxic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effect mainly on CNS)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Insomnia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Headache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Mental confusion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Delirium etc..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808" y="1379708"/>
            <a:ext cx="539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MY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16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024" y="37154"/>
            <a:ext cx="4748190" cy="6740307"/>
          </a:xfrm>
          <a:prstGeom prst="rect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Acute lead poisoning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(as short as days)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loss of appetite,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nausea,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vomiting,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stomach cramps,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constipation,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difficulty in sleeping,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fatigue,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moodiness,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headache,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joint or muscle aches,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anemia, and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decreased sexual drive.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Acute health poisoning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from uncontrolled occupational exposures has resulted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in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fatalities</a:t>
            </a:r>
            <a:endParaRPr lang="en-MY" sz="24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984" y="764704"/>
            <a:ext cx="4572000" cy="415498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Long </a:t>
            </a:r>
            <a:r>
              <a:rPr lang="en-US" sz="2400" b="1" u="sng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term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(chronic):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long as several </a:t>
            </a:r>
            <a:r>
              <a:rPr lang="en-US" sz="24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years</a:t>
            </a:r>
            <a:r>
              <a:rPr lang="en-US" sz="2400" b="1" dirty="0" err="1" smtClean="0">
                <a:latin typeface="Garamond" pitchFamily="18" charset="0"/>
                <a:cs typeface="Times New Roman" pitchFamily="18" charset="0"/>
              </a:rPr>
              <a:t>result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severe damage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to the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blood-forming,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nervous,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urinary, and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reproductive systems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frequency and severity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symptoms increases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with 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concentration of lead in the blood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4148630" y="37154"/>
            <a:ext cx="3387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 picture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356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553" y="560196"/>
            <a:ext cx="4535488" cy="517306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2741" y="632204"/>
            <a:ext cx="4349740" cy="46574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14275" y="197445"/>
            <a:ext cx="3242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lead-induced health effects.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550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ead pois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15415"/>
            <a:ext cx="87484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4685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DIAGNOSIS</a:t>
            </a:r>
          </a:p>
          <a:p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Diagnosis of lead poisoning is based on 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History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Clinical features</a:t>
            </a:r>
            <a:r>
              <a:rPr lang="en-MY" sz="2000" i="1" dirty="0" smtClean="0">
                <a:latin typeface="Garamond" pitchFamily="18" charset="0"/>
                <a:cs typeface="Times New Roman" pitchFamily="18" charset="0"/>
              </a:rPr>
              <a:t>such as loss of appetite, intestinal colic, persistent headache, weakness, abdominal cramps and constipation, joint and muscular pains, blue line on gums, anaemia, </a:t>
            </a:r>
            <a:r>
              <a:rPr lang="en-MY" sz="20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etc.</a:t>
            </a:r>
            <a:endParaRPr lang="en-US" sz="20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Laboratory diagnosis </a:t>
            </a:r>
          </a:p>
          <a:p>
            <a:pPr marL="457200" indent="-457200">
              <a:buFontTx/>
              <a:buAutoNum type="alphaLcParenR"/>
            </a:pPr>
            <a:r>
              <a:rPr lang="en-US" sz="24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Coproporphyrin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in urine(CPU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)       Normal- &lt;150µg/L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Measurement of CPU is a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useful screening test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</a:t>
            </a:r>
            <a:r>
              <a:rPr lang="en-MY" sz="24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non-exposed  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persons, it is less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than 150 micr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ogram/litre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b)Amino </a:t>
            </a:r>
            <a:r>
              <a:rPr lang="en-US" sz="24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levulinic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acid in urine(ALAU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5mg/L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it indicates clearly lead absorption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c) </a:t>
            </a:r>
            <a:r>
              <a:rPr lang="en-US" sz="24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in blood and urine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They provide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quantitative indicators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of exposure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Garamond" pitchFamily="18" charset="0"/>
                <a:cs typeface="Times New Roman" pitchFamily="18" charset="0"/>
              </a:rPr>
              <a:t>In urine </a:t>
            </a:r>
            <a:r>
              <a:rPr lang="en-US" sz="2000" dirty="0" err="1" smtClean="0">
                <a:latin typeface="Garamond" pitchFamily="18" charset="0"/>
                <a:cs typeface="Times New Roman" pitchFamily="18" charset="0"/>
              </a:rPr>
              <a:t>Nl</a:t>
            </a:r>
            <a:r>
              <a:rPr lang="en-US" sz="2000" dirty="0" smtClean="0">
                <a:latin typeface="Garamond" pitchFamily="18" charset="0"/>
                <a:cs typeface="Times New Roman" pitchFamily="18" charset="0"/>
              </a:rPr>
              <a:t> is 0.2-0.8mg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 urine-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&gt;0.8mg/L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indicates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 exposure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 absorption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 blood- </a:t>
            </a:r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&gt;70µg/100ml </a:t>
            </a:r>
            <a:r>
              <a:rPr lang="en-US" sz="2400" dirty="0" err="1" smtClean="0"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absorption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is associated with clinical symptoms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d)Basophilic stippling of RBC</a:t>
            </a:r>
            <a:r>
              <a:rPr lang="en-MY" sz="2400" i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en-MY" sz="2200" dirty="0" smtClean="0">
                <a:latin typeface="Garamond" pitchFamily="18" charset="0"/>
                <a:cs typeface="Times New Roman" pitchFamily="18" charset="0"/>
              </a:rPr>
              <a:t>Is a sensitive parameter of the haematological response.</a:t>
            </a:r>
            <a:endParaRPr lang="en-MY" sz="22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5980837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/>
              <a:t>Basophilic stippling</a:t>
            </a:r>
            <a:r>
              <a:rPr lang="en-MY" dirty="0"/>
              <a:t>, also known as </a:t>
            </a:r>
            <a:r>
              <a:rPr lang="en-MY" b="1" dirty="0"/>
              <a:t>punctate </a:t>
            </a:r>
            <a:r>
              <a:rPr lang="en-MY" b="1" dirty="0" err="1"/>
              <a:t>basophilia</a:t>
            </a:r>
            <a:r>
              <a:rPr lang="en-MY" dirty="0"/>
              <a:t>, is the presence of numerous </a:t>
            </a:r>
            <a:r>
              <a:rPr lang="en-MY" dirty="0">
                <a:hlinkClick r:id="rId2" tooltip="Basophilic"/>
              </a:rPr>
              <a:t>basophilic</a:t>
            </a:r>
            <a:r>
              <a:rPr lang="en-MY" dirty="0"/>
              <a:t> granules that are dispersed through the </a:t>
            </a:r>
            <a:r>
              <a:rPr lang="en-MY" dirty="0">
                <a:hlinkClick r:id="rId3" tooltip="Cytoplasm"/>
              </a:rPr>
              <a:t>cytoplasm</a:t>
            </a:r>
            <a:r>
              <a:rPr lang="en-MY" dirty="0"/>
              <a:t> of </a:t>
            </a:r>
            <a:r>
              <a:rPr lang="en-MY" dirty="0">
                <a:hlinkClick r:id="rId4" tooltip="Red blood cell"/>
              </a:rPr>
              <a:t>erythrocytes</a:t>
            </a:r>
            <a:r>
              <a:rPr lang="en-MY" dirty="0"/>
              <a:t> in a peripheral blood smear.</a:t>
            </a:r>
          </a:p>
        </p:txBody>
      </p:sp>
      <p:pic>
        <p:nvPicPr>
          <p:cNvPr id="4" name="Picture 2" descr="https://library.med.utah.edu/WebPath/jpeg5/HEME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94" y="3366298"/>
            <a:ext cx="1214835" cy="9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01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8059" y="44624"/>
            <a:ext cx="9505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MANAGEMENT 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major objectives in management of lead poisoning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are the</a:t>
            </a:r>
          </a:p>
          <a:p>
            <a:pPr marL="514350" indent="-514350">
              <a:buFont typeface="+mj-lt"/>
              <a:buAutoNum type="romanLcPeriod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prevention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f further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absorption,</a:t>
            </a:r>
          </a:p>
          <a:p>
            <a:pPr marL="514350" indent="-514350">
              <a:buFont typeface="+mj-lt"/>
              <a:buAutoNum type="romanLcPeriod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removal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lead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from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soft tissues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 marL="514350" indent="-514350">
              <a:buFont typeface="+mj-lt"/>
              <a:buAutoNum type="romanLcPeriod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prevention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of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recurrence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Early recognition </a:t>
            </a:r>
            <a:r>
              <a:rPr lang="en-MY" sz="2400" b="1" i="1" dirty="0">
                <a:latin typeface="Garamond" pitchFamily="18" charset="0"/>
                <a:cs typeface="Times New Roman" pitchFamily="18" charset="0"/>
              </a:rPr>
              <a:t>of cases will help in removing them from further exposure. 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Treatment</a:t>
            </a:r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saline purge will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remove unabsorbed 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lead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from the gut.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The use of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d-</a:t>
            </a:r>
            <a:r>
              <a:rPr lang="en-MY" sz="2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penicillamine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has been reported to be effective. </a:t>
            </a:r>
          </a:p>
          <a:p>
            <a:pPr algn="ctr"/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   Like </a:t>
            </a:r>
            <a:r>
              <a:rPr lang="en-MY" sz="2400" dirty="0" err="1">
                <a:latin typeface="Garamond" pitchFamily="18" charset="0"/>
                <a:cs typeface="Times New Roman" pitchFamily="18" charset="0"/>
              </a:rPr>
              <a:t>Ca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-EDTA,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it is a chelating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agent and works by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promoting lead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excretion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 urine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630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What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Treatment Issues to Be Considered For Adults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When lead poisoning has been diagnosed,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first course of action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is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discontinue exposure. 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Whether discontinuation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of exposure is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sufficient to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treat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depends o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blood lead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level,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severity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of clinical symptoms,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biochemical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and hematologic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disturbances,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nature and history of exposure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4128" y="1988840"/>
            <a:ext cx="3672407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All of these factors must be considered in determining the necessity for chelating therapy.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059832" y="1988840"/>
            <a:ext cx="2531712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-188441" y="3789040"/>
            <a:ext cx="9361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There is no exact blood lead concentration above which treatment with a chelating agent is always indicated. 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most cases, however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when a blood lead level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rises to 80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chelation should be considered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especially in the presence of more severe signs and symptoms</a:t>
            </a:r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48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8296" y="103188"/>
            <a:ext cx="54543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Treatment:</a:t>
            </a:r>
          </a:p>
          <a:p>
            <a:pPr>
              <a:defRPr/>
            </a:pPr>
            <a:r>
              <a:rPr lang="en-GB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GB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Chelating </a:t>
            </a:r>
            <a:r>
              <a:rPr lang="en-GB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agents for lead poisoning:</a:t>
            </a:r>
          </a:p>
          <a:p>
            <a:pPr>
              <a:defRPr/>
            </a:pPr>
            <a:r>
              <a:rPr lang="en-GB" sz="2400" dirty="0">
                <a:latin typeface="Garamond" pitchFamily="18" charset="0"/>
                <a:cs typeface="Times New Roman" pitchFamily="18" charset="0"/>
              </a:rPr>
              <a:t>    </a:t>
            </a:r>
            <a:r>
              <a:rPr lang="en-GB" sz="2200" dirty="0">
                <a:latin typeface="Garamond" pitchFamily="18" charset="0"/>
                <a:cs typeface="Times New Roman" pitchFamily="18" charset="0"/>
              </a:rPr>
              <a:t>1. EDTA - Sodium calcium </a:t>
            </a:r>
            <a:r>
              <a:rPr lang="en-GB" sz="2200" dirty="0" err="1">
                <a:latin typeface="Garamond" pitchFamily="18" charset="0"/>
                <a:cs typeface="Times New Roman" pitchFamily="18" charset="0"/>
              </a:rPr>
              <a:t>edetate</a:t>
            </a:r>
            <a:endParaRPr lang="en-GB" sz="2200" dirty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2200" dirty="0">
                <a:latin typeface="Garamond" pitchFamily="18" charset="0"/>
                <a:cs typeface="Times New Roman" pitchFamily="18" charset="0"/>
              </a:rPr>
              <a:t>    2. DMSA – </a:t>
            </a:r>
            <a:r>
              <a:rPr lang="en-GB" sz="2200" dirty="0" err="1">
                <a:latin typeface="Garamond" pitchFamily="18" charset="0"/>
                <a:cs typeface="Times New Roman" pitchFamily="18" charset="0"/>
              </a:rPr>
              <a:t>Dimercapto</a:t>
            </a:r>
            <a:r>
              <a:rPr lang="en-GB" sz="2200" dirty="0">
                <a:latin typeface="Garamond" pitchFamily="18" charset="0"/>
                <a:cs typeface="Times New Roman" pitchFamily="18" charset="0"/>
              </a:rPr>
              <a:t>-succinic acid</a:t>
            </a:r>
          </a:p>
          <a:p>
            <a:pPr>
              <a:defRPr/>
            </a:pPr>
            <a:r>
              <a:rPr lang="en-GB" sz="2200" dirty="0">
                <a:latin typeface="Garamond" pitchFamily="18" charset="0"/>
                <a:cs typeface="Times New Roman" pitchFamily="18" charset="0"/>
              </a:rPr>
              <a:t>    3. BAL - </a:t>
            </a:r>
            <a:r>
              <a:rPr lang="en-GB" sz="2200" dirty="0" err="1">
                <a:latin typeface="Garamond" pitchFamily="18" charset="0"/>
                <a:cs typeface="Times New Roman" pitchFamily="18" charset="0"/>
              </a:rPr>
              <a:t>Dimercaprol</a:t>
            </a:r>
            <a:endParaRPr lang="en-GB" sz="2200" dirty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   </a:t>
            </a:r>
            <a:r>
              <a:rPr lang="en-GB" sz="2200" dirty="0">
                <a:latin typeface="Garamond" pitchFamily="18" charset="0"/>
                <a:cs typeface="Times New Roman" pitchFamily="18" charset="0"/>
              </a:rPr>
              <a:t>4. </a:t>
            </a:r>
            <a:r>
              <a:rPr lang="en-GB" sz="2200" dirty="0" err="1">
                <a:latin typeface="Garamond" pitchFamily="18" charset="0"/>
                <a:cs typeface="Times New Roman" pitchFamily="18" charset="0"/>
              </a:rPr>
              <a:t>Penicillamine</a:t>
            </a:r>
            <a:r>
              <a:rPr lang="en-GB" sz="2200" dirty="0">
                <a:latin typeface="Garamond" pitchFamily="18" charset="0"/>
                <a:cs typeface="Times New Roman" pitchFamily="18" charset="0"/>
              </a:rPr>
              <a:t> - </a:t>
            </a:r>
            <a:r>
              <a:rPr lang="en-GB" sz="2200" i="1" dirty="0">
                <a:latin typeface="Garamond" pitchFamily="18" charset="0"/>
                <a:cs typeface="Times New Roman" pitchFamily="18" charset="0"/>
              </a:rPr>
              <a:t>no</a:t>
            </a:r>
            <a:r>
              <a:rPr lang="en-GB" sz="2200" dirty="0">
                <a:latin typeface="Garamond" pitchFamily="18" charset="0"/>
                <a:cs typeface="Times New Roman" pitchFamily="18" charset="0"/>
              </a:rPr>
              <a:t> longer recommended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012" y="2476959"/>
            <a:ext cx="4644008" cy="2086725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GB" sz="2400" b="1" dirty="0">
                <a:latin typeface="Garamond" pitchFamily="18" charset="0"/>
                <a:cs typeface="Times New Roman" pitchFamily="18" charset="0"/>
              </a:rPr>
              <a:t>EDTA </a:t>
            </a:r>
            <a:r>
              <a:rPr lang="en-GB" sz="2400" b="1" dirty="0" smtClean="0">
                <a:latin typeface="Garamond" pitchFamily="18" charset="0"/>
                <a:cs typeface="Times New Roman" pitchFamily="18" charset="0"/>
              </a:rPr>
              <a:t>-Sodium </a:t>
            </a:r>
            <a:r>
              <a:rPr lang="en-GB" sz="2400" b="1" dirty="0">
                <a:latin typeface="Garamond" pitchFamily="18" charset="0"/>
                <a:cs typeface="Times New Roman" pitchFamily="18" charset="0"/>
              </a:rPr>
              <a:t>Calcium </a:t>
            </a:r>
            <a:r>
              <a:rPr lang="en-GB" sz="2400" b="1" dirty="0" err="1" smtClean="0">
                <a:latin typeface="Garamond" pitchFamily="18" charset="0"/>
                <a:cs typeface="Times New Roman" pitchFamily="18" charset="0"/>
              </a:rPr>
              <a:t>Edetate</a:t>
            </a:r>
            <a:endParaRPr lang="en-GB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IV </a:t>
            </a:r>
            <a:r>
              <a:rPr lang="en-GB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for severe toxicity, </a:t>
            </a:r>
            <a:endParaRPr lang="en-GB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particularly encephalopathy</a:t>
            </a:r>
          </a:p>
          <a:p>
            <a:pPr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Well </a:t>
            </a: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tolerated</a:t>
            </a:r>
            <a:r>
              <a:rPr lang="en-GB" sz="2400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ct val="10000"/>
              </a:spcBef>
              <a:defRPr/>
            </a:pPr>
            <a:r>
              <a:rPr lang="en-GB" sz="2400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&lt;1% nephrotoxicit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7249" y="-27384"/>
            <a:ext cx="3906919" cy="1569660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Remember: </a:t>
            </a:r>
          </a:p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exposure must first </a:t>
            </a:r>
          </a:p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 discontinued before </a:t>
            </a:r>
          </a:p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initiating chelation therapy</a:t>
            </a:r>
            <a:r>
              <a:rPr lang="en-US" sz="2400" b="1" i="1" dirty="0">
                <a:latin typeface="Garamond" pitchFamily="18" charset="0"/>
                <a:cs typeface="Times New Roman" pitchFamily="18" charset="0"/>
              </a:rPr>
              <a:t>.</a:t>
            </a:r>
            <a:endParaRPr lang="ar-EG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3783" y="3246837"/>
            <a:ext cx="5026224" cy="2462213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GB" sz="2200" b="1" dirty="0">
                <a:latin typeface="Garamond" pitchFamily="18" charset="0"/>
                <a:cs typeface="Times New Roman" pitchFamily="18" charset="0"/>
              </a:rPr>
              <a:t>DMSA - 2,3dimercaptosuccinic </a:t>
            </a: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acid</a:t>
            </a:r>
            <a:endPara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Oral </a:t>
            </a:r>
            <a:r>
              <a:rPr lang="en-GB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agent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of choice 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for lead </a:t>
            </a: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poisoning</a:t>
            </a:r>
          </a:p>
          <a:p>
            <a:pPr marL="342900" indent="-342900"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Given </a:t>
            </a:r>
            <a:r>
              <a:rPr lang="en-GB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as a 19 </a:t>
            </a:r>
            <a:r>
              <a:rPr lang="en-GB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days course</a:t>
            </a:r>
          </a:p>
          <a:p>
            <a:pPr marL="342900" indent="-342900"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Well tolerated</a:t>
            </a:r>
          </a:p>
          <a:p>
            <a:pPr marL="342900" indent="-342900">
              <a:spcBef>
                <a:spcPct val="10000"/>
              </a:spcBef>
              <a:buFont typeface="Wingdings" pitchFamily="2" charset="2"/>
              <a:buChar char="v"/>
              <a:defRPr/>
            </a:pPr>
            <a:r>
              <a:rPr lang="en-GB" sz="2400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main problem is foul taste </a:t>
            </a:r>
            <a:r>
              <a:rPr lang="en-GB" sz="2400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 marL="342900" indent="-342900">
              <a:spcBef>
                <a:spcPct val="10000"/>
              </a:spcBef>
              <a:buFont typeface="Wingdings" pitchFamily="2" charset="2"/>
              <a:buChar char="v"/>
              <a:defRPr/>
            </a:pPr>
            <a:r>
              <a:rPr lang="en-GB" sz="2400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smell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!!</a:t>
            </a:r>
          </a:p>
        </p:txBody>
      </p:sp>
      <p:sp>
        <p:nvSpPr>
          <p:cNvPr id="6" name="Rectangle 5"/>
          <p:cNvSpPr/>
          <p:nvPr/>
        </p:nvSpPr>
        <p:spPr>
          <a:xfrm>
            <a:off x="94184" y="5805264"/>
            <a:ext cx="899998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Therapeutic chelating agents have potentially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adverse side effects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should be used </a:t>
            </a:r>
            <a:r>
              <a:rPr lang="en-US" sz="2400" b="1" u="sng" dirty="0">
                <a:latin typeface="Garamond" pitchFamily="18" charset="0"/>
                <a:cs typeface="Times New Roman" pitchFamily="18" charset="0"/>
              </a:rPr>
              <a:t>cautiously and on an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individual basis</a:t>
            </a:r>
            <a:endParaRPr lang="en-MY" sz="2400" b="1" u="sng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1693550"/>
            <a:ext cx="4067944" cy="1631216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 single course of chelation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may 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not sufficiently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reduce blood lead levels 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>
              <a:defRPr/>
            </a:pP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repeat courses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may be required </a:t>
            </a:r>
            <a:r>
              <a:rPr lang="en-US" sz="20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among heavily exposed individuals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88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6787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PREVENTIVE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8520" y="385071"/>
            <a:ext cx="8948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 most effective way 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protect workers is to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minimize their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exposure through: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engineering controls,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good work practices and training,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the use of personal protective clothing and equipment, including </a:t>
            </a:r>
            <a:r>
              <a:rPr lang="en-US" sz="2400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respirators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where required</a:t>
            </a:r>
            <a:r>
              <a:rPr lang="en-US" sz="1400" dirty="0"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8519" y="2636912"/>
            <a:ext cx="91147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          Engineering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controls include: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lvl="1">
              <a:buFontTx/>
              <a:buAutoNum type="arabicParenR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material substitution, </a:t>
            </a:r>
          </a:p>
          <a:p>
            <a:pPr lvl="1">
              <a:buFontTx/>
              <a:buAutoNum type="arabicParenR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isolation, </a:t>
            </a:r>
          </a:p>
          <a:p>
            <a:pPr lvl="1">
              <a:buFontTx/>
              <a:buAutoNum type="arabicParenR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process/equipment modification </a:t>
            </a:r>
          </a:p>
          <a:p>
            <a:pPr lvl="1">
              <a:buFontTx/>
              <a:buAutoNum type="arabicParenR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local ventilation. </a:t>
            </a:r>
            <a:endParaRPr lang="en-US" sz="2400" b="1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Garamond" pitchFamily="18" charset="0"/>
                <a:cs typeface="Times New Roman" pitchFamily="18" charset="0"/>
              </a:rPr>
              <a:t>a)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Substitution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compounds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should be substituted by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toxic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materials </a:t>
            </a:r>
          </a:p>
          <a:p>
            <a:pPr algn="ctr"/>
            <a:r>
              <a:rPr lang="en-US" sz="2400" dirty="0">
                <a:latin typeface="Garamond" pitchFamily="18" charset="0"/>
                <a:cs typeface="Times New Roman" pitchFamily="18" charset="0"/>
              </a:rPr>
              <a:t>b)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Isolation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All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processes which give rise to harmful concentration of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400" b="1" dirty="0" err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dust or fumes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should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 enclosed and segregated</a:t>
            </a:r>
          </a:p>
          <a:p>
            <a:r>
              <a:rPr lang="en-US" sz="2400" b="1" dirty="0">
                <a:latin typeface="Garamond" pitchFamily="18" charset="0"/>
                <a:cs typeface="Times New Roman" pitchFamily="18" charset="0"/>
              </a:rPr>
              <a:t>c)Local exhaust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ventilation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There should be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adequate local exhaust ventilation system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To remove dust &amp; fumes</a:t>
            </a:r>
          </a:p>
          <a:p>
            <a:pPr lvl="1">
              <a:defRPr/>
            </a:pPr>
            <a:endParaRPr lang="en-US" sz="2400" b="1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2" descr="Lead poiso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01" y="2610364"/>
            <a:ext cx="1647055" cy="1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740352" y="63813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928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1920"/>
            <a:ext cx="9252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Common symptoms: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cough,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expectoration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(black in colour) 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err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dyspnea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– Slight decrease in FVC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and FEV1/FVC??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Once a background of simple pneumoconiosis has been attained in the coal worker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, a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progressive massive fibrosis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may develop out of it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without further exposure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to it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From the point of view of epidemiology,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risk of death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among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coal miners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has been nearly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twice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that of the general population </a:t>
            </a:r>
            <a:r>
              <a:rPr lang="en-MY" sz="2800" b="1" i="1" dirty="0" smtClean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25" y="18864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58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 pitchFamily="18" charset="0"/>
                <a:cs typeface="Times New Roman" pitchFamily="18" charset="0"/>
              </a:rPr>
              <a:t>d)Personal protection By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approved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respirators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e)Good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housekeeping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is essential where lead dust is present. </a:t>
            </a:r>
            <a:endParaRPr lang="en-MY" sz="2400" dirty="0" smtClean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MY" sz="2400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Floors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, benches, machines should be kept clean by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wet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sweeping</a:t>
            </a:r>
            <a:endParaRPr lang="en-US" sz="24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f)In working atmosphere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conc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Should be kept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&lt;2mg per 10cu.m</a:t>
            </a:r>
          </a:p>
          <a:p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air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which is usually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permissible limit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or threshold value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Garamond" pitchFamily="18" charset="0"/>
                <a:cs typeface="Times New Roman" pitchFamily="18" charset="0"/>
              </a:rPr>
              <a:t>g) 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Periodic medical examination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of workers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   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All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workers must be given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periodical medical examination. 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Laboratory determination of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urinary lead,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blood lead,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red cell count, haemoglobin estimation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and</a:t>
            </a:r>
            <a:endParaRPr lang="en-US" sz="24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coproporphyrin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test of urine should be done periodically.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Estimation of basophilic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stippling  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may also be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done</a:t>
            </a:r>
          </a:p>
          <a:p>
            <a:r>
              <a:rPr lang="en-US" sz="2400" b="1" dirty="0">
                <a:latin typeface="Garamond" pitchFamily="18" charset="0"/>
                <a:cs typeface="Times New Roman" pitchFamily="18" charset="0"/>
              </a:rPr>
              <a:t>h)Personal hygiene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(Hand washing)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before eating is an important measure of personal hygiene. </a:t>
            </a:r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should be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adequate washing facilities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in industry.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Prohibition </a:t>
            </a:r>
            <a:r>
              <a:rPr lang="en-MY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on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taking food </a:t>
            </a:r>
            <a:r>
              <a:rPr lang="en-MY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in work places is </a:t>
            </a:r>
            <a:r>
              <a:rPr lang="en-MY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essential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956376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8396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i)Health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education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Workers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should be educated on the risks involved and personal protection measures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WHO states that in the case of exposure to lead,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not only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 average 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evel of lead in the blood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that is important, but also 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number of subjects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whose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blood level exceeds a certain value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e.g.,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70μg/ml or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whose ALA in the urine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exceeds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10 mg/litre</a:t>
            </a:r>
            <a:r>
              <a:rPr lang="en-MY" sz="2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)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39" y="2708920"/>
            <a:ext cx="401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How to reduce exposure</a:t>
            </a: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0" y="3140968"/>
            <a:ext cx="9252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Wash hands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and face before eating, drinking or smoking.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Eat, drink and smoke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only 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 areas free of lead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dust and fumes.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Store food and tobacco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 clean areas.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Wear a clean,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properly fitted respirator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in all areas that have lead </a:t>
            </a:r>
          </a:p>
          <a:p>
            <a:pPr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 dust or fumes.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Change into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different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clothes and shoes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before engaging in work</a:t>
            </a:r>
          </a:p>
          <a:p>
            <a:pPr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    with lead.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Keep street clothes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shoes in a clean place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Shower after working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lead before going home.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Launder clothes separately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from other family members’ clothes</a:t>
            </a:r>
            <a:endParaRPr lang="ar-EG" sz="24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2" descr="Lead poiso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64" y="2794288"/>
            <a:ext cx="1172815" cy="76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17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34" y="260648"/>
            <a:ext cx="9505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I. Guidelines for the Control of Lead in the Workplace</a:t>
            </a:r>
          </a:p>
          <a:p>
            <a:pPr>
              <a:lnSpc>
                <a:spcPct val="90000"/>
              </a:lnSpc>
              <a:buClr>
                <a:srgbClr val="CC0000"/>
              </a:buClr>
              <a:defRPr/>
            </a:pPr>
            <a:endParaRPr lang="en-US" sz="24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First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test each worker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before they begin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any work involving lead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Then test that worker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every month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For 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first 3 months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of testing, and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Whenever the previous blood lead level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was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greater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than 25 </a:t>
            </a:r>
            <a:r>
              <a:rPr lang="en-US" sz="24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endParaRPr lang="en-US" sz="24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(If the previous blood lead level was at least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50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follow-up test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within 2 weeks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medical removal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is required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), </a:t>
            </a: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or</a:t>
            </a:r>
            <a:endParaRPr lang="ar-JO" sz="2400" b="1" u="sng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Whenever an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increase of at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least 10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from the previous test is observed</a:t>
            </a:r>
          </a:p>
        </p:txBody>
      </p:sp>
    </p:spTree>
    <p:extLst>
      <p:ext uri="{BB962C8B-B14F-4D97-AF65-F5344CB8AC3E}">
        <p14:creationId xmlns:p14="http://schemas.microsoft.com/office/powerpoint/2010/main" val="3111432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2746"/>
            <a:ext cx="8964488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Voluntary Guidelines for the Control of Lead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the Workplace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After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first three months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continue testing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every 2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months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When the blood lead levels have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remained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below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25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for 3 months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and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If an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increase less than 10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from the previous test is observed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Test every 6 month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When the blood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levels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remain below 25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for 6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mths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,&amp;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If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 increase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than 10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from the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previous test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is observed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Results of each test should be provided to the worker.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Tracking the test results can help the employer and the worker</a:t>
            </a:r>
          </a:p>
          <a:p>
            <a:pPr>
              <a:buClr>
                <a:srgbClr val="CC0000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identify whether blood lead levels are </a:t>
            </a:r>
          </a:p>
          <a:p>
            <a:pPr marL="457200" indent="-45720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dropping,</a:t>
            </a:r>
          </a:p>
          <a:p>
            <a:pPr marL="457200" indent="-45720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remaining stable or </a:t>
            </a:r>
          </a:p>
          <a:p>
            <a:pPr marL="457200" indent="-45720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 increasing.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employer should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also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review the test results for all workers to help identify jobs where problems may be occurring</a:t>
            </a:r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Clr>
                <a:srgbClr val="CC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24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E0E64B4-A34C-48D9-B2DE-4D6BDF9FCCEC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44</a:t>
            </a:fld>
            <a:endParaRPr lang="en-US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0"/>
            <a:ext cx="8229600" cy="9906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attention </a:t>
            </a:r>
          </a:p>
        </p:txBody>
      </p:sp>
      <p:pic>
        <p:nvPicPr>
          <p:cNvPr id="56324" name="Picture 10" descr="MPj039963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65175"/>
            <a:ext cx="89646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picture of physical exercise  - healthy habits post it illustration design over white - JP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4" y="1556792"/>
            <a:ext cx="20161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ead poiso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1788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0277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II. Complicated Coal Worker's Pneumoconiosis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or</a:t>
            </a:r>
          </a:p>
          <a:p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                            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Progressive Massive Fibrosis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PMF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).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Is diagnosed when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large opacity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of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1cm or more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in diameter is observed in the CXR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Pathologically it is characterized by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large masses of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black colour   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fibrous tissue.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Symptoms are similar but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more severe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The large lesions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may </a:t>
            </a:r>
            <a:r>
              <a:rPr lang="en-MY" sz="2800" b="1" dirty="0" err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cavitate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as a result of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ischemic necrosis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infection (T.B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).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Recurrent pulmonary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infection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PFT (Pulmonary function test) reveals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decreased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FVC, FEV1/FVC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and increased residual volume.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25" y="18864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5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44624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Cont. …Complicated CWP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-324544" y="620688"/>
            <a:ext cx="9361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MY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Second phase is characterised </a:t>
            </a:r>
            <a:r>
              <a:rPr lang="en-MY" sz="2800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by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progressive massive fibrosis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(PMF)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this causes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severe respiratory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disability </a:t>
            </a:r>
            <a:r>
              <a:rPr lang="en-MY" sz="28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frequently results in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premature death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Special type of PMF associated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with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rheumatoid disease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(rheumatoid pneumoconiosis or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Caplan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syndrome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) occur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is characterized by </a:t>
            </a:r>
            <a:endParaRPr lang="en-US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typically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smooth rounded nodule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 cm in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diameter with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concentric internal lamination and relatively little coal dust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compared with other PMF lesions.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Pulmonary function changes: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obstructive or mixed lesion.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- decrease in FEV 1 and FEV1/FVC ratio</a:t>
            </a:r>
          </a:p>
        </p:txBody>
      </p:sp>
    </p:spTree>
    <p:extLst>
      <p:ext uri="{BB962C8B-B14F-4D97-AF65-F5344CB8AC3E}">
        <p14:creationId xmlns:p14="http://schemas.microsoft.com/office/powerpoint/2010/main" val="77275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188640"/>
            <a:ext cx="93245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   X-ray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picture: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Simple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CWP </a:t>
            </a:r>
            <a:endParaRPr lang="en-US" sz="28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frequently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mixed nodular and irregular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occasionally exclusively irregular opacities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was noted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dirty="0">
                <a:latin typeface="Garamond" pitchFamily="18" charset="0"/>
                <a:cs typeface="Times New Roman" pitchFamily="18" charset="0"/>
              </a:rPr>
              <a:t> first in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upper and middle lung zone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irregular opacities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raises the possibility of previous exposure to asbestos.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PMF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appear </a:t>
            </a:r>
            <a:r>
              <a:rPr lang="en-US" sz="2800" dirty="0" err="1">
                <a:latin typeface="Garamond" pitchFamily="18" charset="0"/>
                <a:cs typeface="Times New Roman" pitchFamily="18" charset="0"/>
              </a:rPr>
              <a:t>radiologically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as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nodular opacity 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1cm or larger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800" dirty="0">
                <a:latin typeface="Garamond" pitchFamily="18" charset="0"/>
                <a:cs typeface="Times New Roman" pitchFamily="18" charset="0"/>
              </a:rPr>
              <a:t>usually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found posteriorly in upper lung zone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.</a:t>
            </a:r>
            <a:endParaRPr lang="ar-EG" sz="28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800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D.D of small opacities in x-ray picture includes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Garamond" pitchFamily="18" charset="0"/>
                <a:cs typeface="Times New Roman" pitchFamily="18" charset="0"/>
              </a:rPr>
              <a:t>Miliary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T.B and viral pneumonia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  Other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pneumoconiosis, metastatic carcinoma, chronic  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T.B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PMF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should be differentiated from malignancy,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25" y="44624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5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ar-EG" alt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14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370" y="413956"/>
            <a:ext cx="89158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Diagnosis and clinical assessment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History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of present and past exposure 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Look for previous chest X- ray and lung function tests.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S. &amp; S. including cough, sputum, dyspnea or cardiovascular symptoms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Treatment and clinical care: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Symptomatic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for dyspnea , </a:t>
            </a:r>
            <a:r>
              <a:rPr lang="en-US" sz="2400" dirty="0" err="1">
                <a:latin typeface="Garamond" pitchFamily="18" charset="0"/>
                <a:cs typeface="Times New Roman" pitchFamily="18" charset="0"/>
              </a:rPr>
              <a:t>ch.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bronchitis and congestive H.F </a:t>
            </a:r>
            <a:endParaRPr lang="ar-EG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25" y="44624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5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A4770F-1B41-42A5-A623-EF9999490CBE}"/>
</file>

<file path=customXml/itemProps2.xml><?xml version="1.0" encoding="utf-8"?>
<ds:datastoreItem xmlns:ds="http://schemas.openxmlformats.org/officeDocument/2006/customXml" ds:itemID="{E77DA06C-E7BA-4FFB-97D9-9EA085A935DA}"/>
</file>

<file path=customXml/itemProps3.xml><?xml version="1.0" encoding="utf-8"?>
<ds:datastoreItem xmlns:ds="http://schemas.openxmlformats.org/officeDocument/2006/customXml" ds:itemID="{70C61AEB-3142-4DB5-B397-24609D95E648}"/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3107</Words>
  <Application>Microsoft Office PowerPoint</Application>
  <PresentationFormat>On-screen Show (4:3)</PresentationFormat>
  <Paragraphs>470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Garamond</vt:lpstr>
      <vt:lpstr>Gungsuh</vt:lpstr>
      <vt:lpstr>GungsuhChe</vt:lpstr>
      <vt:lpstr>Times New Roman</vt:lpstr>
      <vt:lpstr>Univers-CondensedBold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51</cp:revision>
  <dcterms:created xsi:type="dcterms:W3CDTF">2020-03-19T05:05:11Z</dcterms:created>
  <dcterms:modified xsi:type="dcterms:W3CDTF">2022-05-14T05:58:02Z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