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06"/>
  </p:notesMasterIdLst>
  <p:sldIdLst>
    <p:sldId id="323" r:id="rId2"/>
    <p:sldId id="325" r:id="rId3"/>
    <p:sldId id="324" r:id="rId4"/>
    <p:sldId id="326" r:id="rId5"/>
    <p:sldId id="327" r:id="rId6"/>
    <p:sldId id="328" r:id="rId7"/>
    <p:sldId id="329" r:id="rId8"/>
    <p:sldId id="331" r:id="rId9"/>
    <p:sldId id="332" r:id="rId10"/>
    <p:sldId id="333" r:id="rId11"/>
    <p:sldId id="335" r:id="rId12"/>
    <p:sldId id="294" r:id="rId13"/>
    <p:sldId id="304" r:id="rId14"/>
    <p:sldId id="312" r:id="rId15"/>
    <p:sldId id="313" r:id="rId16"/>
    <p:sldId id="314" r:id="rId17"/>
    <p:sldId id="296" r:id="rId18"/>
    <p:sldId id="298" r:id="rId19"/>
    <p:sldId id="299" r:id="rId20"/>
    <p:sldId id="297" r:id="rId21"/>
    <p:sldId id="256" r:id="rId22"/>
    <p:sldId id="257" r:id="rId23"/>
    <p:sldId id="261" r:id="rId24"/>
    <p:sldId id="264" r:id="rId25"/>
    <p:sldId id="265" r:id="rId26"/>
    <p:sldId id="266" r:id="rId27"/>
    <p:sldId id="267" r:id="rId28"/>
    <p:sldId id="268" r:id="rId29"/>
    <p:sldId id="269" r:id="rId30"/>
    <p:sldId id="270" r:id="rId31"/>
    <p:sldId id="271" r:id="rId32"/>
    <p:sldId id="318" r:id="rId33"/>
    <p:sldId id="319" r:id="rId34"/>
    <p:sldId id="315" r:id="rId35"/>
    <p:sldId id="272" r:id="rId36"/>
    <p:sldId id="273" r:id="rId37"/>
    <p:sldId id="274" r:id="rId38"/>
    <p:sldId id="275" r:id="rId39"/>
    <p:sldId id="276" r:id="rId40"/>
    <p:sldId id="277" r:id="rId41"/>
    <p:sldId id="278" r:id="rId42"/>
    <p:sldId id="279" r:id="rId43"/>
    <p:sldId id="280" r:id="rId44"/>
    <p:sldId id="281" r:id="rId45"/>
    <p:sldId id="282" r:id="rId46"/>
    <p:sldId id="283" r:id="rId47"/>
    <p:sldId id="284" r:id="rId48"/>
    <p:sldId id="285" r:id="rId49"/>
    <p:sldId id="286" r:id="rId50"/>
    <p:sldId id="287" r:id="rId51"/>
    <p:sldId id="288" r:id="rId52"/>
    <p:sldId id="289" r:id="rId53"/>
    <p:sldId id="295" r:id="rId54"/>
    <p:sldId id="292" r:id="rId55"/>
    <p:sldId id="322" r:id="rId56"/>
    <p:sldId id="321" r:id="rId57"/>
    <p:sldId id="336" r:id="rId58"/>
    <p:sldId id="338" r:id="rId59"/>
    <p:sldId id="339" r:id="rId60"/>
    <p:sldId id="340" r:id="rId61"/>
    <p:sldId id="341" r:id="rId62"/>
    <p:sldId id="263" r:id="rId63"/>
    <p:sldId id="342" r:id="rId64"/>
    <p:sldId id="343" r:id="rId65"/>
    <p:sldId id="344" r:id="rId66"/>
    <p:sldId id="345" r:id="rId67"/>
    <p:sldId id="346" r:id="rId68"/>
    <p:sldId id="347" r:id="rId69"/>
    <p:sldId id="348" r:id="rId70"/>
    <p:sldId id="349" r:id="rId71"/>
    <p:sldId id="350" r:id="rId72"/>
    <p:sldId id="351" r:id="rId73"/>
    <p:sldId id="353" r:id="rId74"/>
    <p:sldId id="354" r:id="rId75"/>
    <p:sldId id="355" r:id="rId76"/>
    <p:sldId id="356" r:id="rId77"/>
    <p:sldId id="357" r:id="rId78"/>
    <p:sldId id="358" r:id="rId79"/>
    <p:sldId id="359" r:id="rId80"/>
    <p:sldId id="360" r:id="rId81"/>
    <p:sldId id="361" r:id="rId82"/>
    <p:sldId id="362" r:id="rId83"/>
    <p:sldId id="363" r:id="rId84"/>
    <p:sldId id="364" r:id="rId85"/>
    <p:sldId id="365" r:id="rId86"/>
    <p:sldId id="366" r:id="rId87"/>
    <p:sldId id="367" r:id="rId88"/>
    <p:sldId id="368" r:id="rId89"/>
    <p:sldId id="369" r:id="rId90"/>
    <p:sldId id="370" r:id="rId91"/>
    <p:sldId id="371" r:id="rId92"/>
    <p:sldId id="372" r:id="rId93"/>
    <p:sldId id="293" r:id="rId94"/>
    <p:sldId id="373" r:id="rId95"/>
    <p:sldId id="375" r:id="rId96"/>
    <p:sldId id="376" r:id="rId97"/>
    <p:sldId id="334" r:id="rId98"/>
    <p:sldId id="305" r:id="rId99"/>
    <p:sldId id="306" r:id="rId100"/>
    <p:sldId id="307" r:id="rId101"/>
    <p:sldId id="309" r:id="rId102"/>
    <p:sldId id="311" r:id="rId103"/>
    <p:sldId id="303" r:id="rId104"/>
    <p:sldId id="377" r:id="rId10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069C"/>
    <a:srgbClr val="9999FF"/>
    <a:srgbClr val="6F3B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32" autoAdjust="0"/>
    <p:restoredTop sz="88208" autoAdjust="0"/>
  </p:normalViewPr>
  <p:slideViewPr>
    <p:cSldViewPr snapToGrid="0">
      <p:cViewPr varScale="1">
        <p:scale>
          <a:sx n="52" d="100"/>
          <a:sy n="52" d="100"/>
        </p:scale>
        <p:origin x="102" y="5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D07D21-4ADC-4C42-B2EE-9CFFEAD232DC}" type="doc">
      <dgm:prSet loTypeId="urn:microsoft.com/office/officeart/2005/8/layout/process4" loCatId="process" qsTypeId="urn:microsoft.com/office/officeart/2005/8/quickstyle/3d3" qsCatId="3D" csTypeId="urn:microsoft.com/office/officeart/2005/8/colors/accent1_2" csCatId="accent1" phldr="1"/>
      <dgm:spPr/>
      <dgm:t>
        <a:bodyPr/>
        <a:lstStyle/>
        <a:p>
          <a:endParaRPr lang="en-US"/>
        </a:p>
      </dgm:t>
    </dgm:pt>
    <dgm:pt modelId="{57D06724-7BA0-41EA-8A7A-238F71A33468}">
      <dgm:prSet phldrT="[Text]" custT="1"/>
      <dgm:spPr/>
      <dgm:t>
        <a:bodyPr/>
        <a:lstStyle/>
        <a:p>
          <a:r>
            <a:rPr lang="en-US" sz="1600" b="0" i="0" dirty="0"/>
            <a:t>Daily monitoring for fever, cough, or dyspnea for 14 days. Individuals who develop such signs or symptoms should stay home and maintain distance from other individuals, including those in their household, if they are not doing so already</a:t>
          </a:r>
          <a:endParaRPr lang="en-US" sz="1600" dirty="0"/>
        </a:p>
      </dgm:t>
    </dgm:pt>
    <dgm:pt modelId="{049393EF-7731-4171-A687-DAA5D9984488}" type="parTrans" cxnId="{7BA92370-2798-494C-92F0-C0AC70045100}">
      <dgm:prSet/>
      <dgm:spPr/>
      <dgm:t>
        <a:bodyPr/>
        <a:lstStyle/>
        <a:p>
          <a:endParaRPr lang="en-US"/>
        </a:p>
      </dgm:t>
    </dgm:pt>
    <dgm:pt modelId="{5D90C034-DB81-4882-B3B8-D82B7A19D0E1}" type="sibTrans" cxnId="{7BA92370-2798-494C-92F0-C0AC70045100}">
      <dgm:prSet/>
      <dgm:spPr/>
      <dgm:t>
        <a:bodyPr/>
        <a:lstStyle/>
        <a:p>
          <a:endParaRPr lang="en-US"/>
        </a:p>
      </dgm:t>
    </dgm:pt>
    <dgm:pt modelId="{59472C36-96E7-49BB-9879-6C3F7C5BD7D6}">
      <dgm:prSet phldrT="[Text]" custT="1"/>
      <dgm:spPr/>
      <dgm:t>
        <a:bodyPr/>
        <a:lstStyle/>
        <a:p>
          <a:r>
            <a:rPr lang="en-US" sz="1600" b="0" i="0" dirty="0"/>
            <a:t>Self-quarantine at home, with maintenance of at least six feet (two meters) from others at all times. In particular, they should avoid contact with individuals at high risk for severe illness</a:t>
          </a:r>
          <a:endParaRPr lang="en-US" sz="1600" dirty="0"/>
        </a:p>
      </dgm:t>
    </dgm:pt>
    <dgm:pt modelId="{89017F8C-374A-47FA-880F-588CECF33983}" type="parTrans" cxnId="{4037427C-A922-4F2E-B601-1EBAD2005A41}">
      <dgm:prSet/>
      <dgm:spPr/>
      <dgm:t>
        <a:bodyPr/>
        <a:lstStyle/>
        <a:p>
          <a:endParaRPr lang="en-US"/>
        </a:p>
      </dgm:t>
    </dgm:pt>
    <dgm:pt modelId="{3D411E5A-AA6D-4661-9E5A-94FEC6902B1B}" type="sibTrans" cxnId="{4037427C-A922-4F2E-B601-1EBAD2005A41}">
      <dgm:prSet/>
      <dgm:spPr/>
      <dgm:t>
        <a:bodyPr/>
        <a:lstStyle/>
        <a:p>
          <a:endParaRPr lang="en-US"/>
        </a:p>
      </dgm:t>
    </dgm:pt>
    <dgm:pt modelId="{898FDDB0-0CF9-4A3C-92FE-04909DF59EAB}">
      <dgm:prSet phldrT="[Text]" custT="1"/>
      <dgm:spPr/>
      <dgm:t>
        <a:bodyPr/>
        <a:lstStyle/>
        <a:p>
          <a:r>
            <a:rPr lang="en-US" sz="1600" b="0" i="0" dirty="0"/>
            <a:t>The preferred quarantine period is 14 days following the date of the last exposure</a:t>
          </a:r>
          <a:endParaRPr lang="en-US" sz="1600" dirty="0"/>
        </a:p>
      </dgm:t>
    </dgm:pt>
    <dgm:pt modelId="{34F3FDB3-D990-453E-8B08-F10318292160}" type="parTrans" cxnId="{92AA03EC-216A-405C-B9A9-330BD7CF4F87}">
      <dgm:prSet/>
      <dgm:spPr/>
      <dgm:t>
        <a:bodyPr/>
        <a:lstStyle/>
        <a:p>
          <a:endParaRPr lang="en-US"/>
        </a:p>
      </dgm:t>
    </dgm:pt>
    <dgm:pt modelId="{0BD6AA11-9CFD-4D16-AA94-99A7DAC5525C}" type="sibTrans" cxnId="{92AA03EC-216A-405C-B9A9-330BD7CF4F87}">
      <dgm:prSet/>
      <dgm:spPr/>
      <dgm:t>
        <a:bodyPr/>
        <a:lstStyle/>
        <a:p>
          <a:endParaRPr lang="en-US"/>
        </a:p>
      </dgm:t>
    </dgm:pt>
    <dgm:pt modelId="{5686A133-9638-4880-AAC6-FB3CC59F7B5F}">
      <dgm:prSet phldrT="[Text]" custT="1"/>
      <dgm:spPr/>
      <dgm:t>
        <a:bodyPr/>
        <a:lstStyle/>
        <a:p>
          <a:r>
            <a:rPr lang="en-US" sz="1600" b="0" i="0" dirty="0"/>
            <a:t>The CDC acknowledges that shorter durations of quarantine may ameliorate the associated community burdens and adherence challenges in exchange for a slightly increased risk of post-quarantine transmission</a:t>
          </a:r>
          <a:endParaRPr lang="en-US" sz="1600" dirty="0"/>
        </a:p>
      </dgm:t>
    </dgm:pt>
    <dgm:pt modelId="{100C33F7-FA44-41BC-8976-6A37D2EF629C}" type="parTrans" cxnId="{F5BE92D6-DBC1-4E85-85C5-DCF68ED3F6D4}">
      <dgm:prSet/>
      <dgm:spPr/>
      <dgm:t>
        <a:bodyPr/>
        <a:lstStyle/>
        <a:p>
          <a:endParaRPr lang="en-US"/>
        </a:p>
      </dgm:t>
    </dgm:pt>
    <dgm:pt modelId="{B07C99E5-B8C9-47D1-AC46-B168831942B9}" type="sibTrans" cxnId="{F5BE92D6-DBC1-4E85-85C5-DCF68ED3F6D4}">
      <dgm:prSet/>
      <dgm:spPr/>
      <dgm:t>
        <a:bodyPr/>
        <a:lstStyle/>
        <a:p>
          <a:endParaRPr lang="en-US"/>
        </a:p>
      </dgm:t>
    </dgm:pt>
    <dgm:pt modelId="{97F3403B-0B54-4B1E-AEFD-B38DDB66FCCB}">
      <dgm:prSet phldrT="[Text]" custT="1"/>
      <dgm:spPr/>
      <dgm:t>
        <a:bodyPr/>
        <a:lstStyle/>
        <a:p>
          <a:r>
            <a:rPr lang="en-US" sz="1200" b="0" i="0" dirty="0"/>
            <a:t>A 7day quarantine period, provided that the individual remained asymptomatic throughout and has a negative NAAT or antigen SARS-CoV-2 test within 48 hours of the planned end of quarantine</a:t>
          </a:r>
          <a:endParaRPr lang="en-US" sz="1200" dirty="0"/>
        </a:p>
      </dgm:t>
    </dgm:pt>
    <dgm:pt modelId="{DEEA896C-FECC-492A-B99F-4399F6F873B8}" type="parTrans" cxnId="{6707C7E7-EF85-4084-81FB-B8C483250F61}">
      <dgm:prSet/>
      <dgm:spPr/>
      <dgm:t>
        <a:bodyPr/>
        <a:lstStyle/>
        <a:p>
          <a:endParaRPr lang="en-US"/>
        </a:p>
      </dgm:t>
    </dgm:pt>
    <dgm:pt modelId="{FD517CFF-97B5-4392-90D0-9E0B074A349F}" type="sibTrans" cxnId="{6707C7E7-EF85-4084-81FB-B8C483250F61}">
      <dgm:prSet/>
      <dgm:spPr/>
      <dgm:t>
        <a:bodyPr/>
        <a:lstStyle/>
        <a:p>
          <a:endParaRPr lang="en-US"/>
        </a:p>
      </dgm:t>
    </dgm:pt>
    <dgm:pt modelId="{D7F7A811-72D4-49F7-BB74-E6EF0F04C863}">
      <dgm:prSet phldrT="[Text]"/>
      <dgm:spPr/>
      <dgm:t>
        <a:bodyPr/>
        <a:lstStyle/>
        <a:p>
          <a:r>
            <a:rPr lang="en-US" b="0" i="0" dirty="0"/>
            <a:t>A 10-day quarantine period, provided that the individual remained asymptomatic throughout</a:t>
          </a:r>
          <a:endParaRPr lang="en-US" dirty="0"/>
        </a:p>
      </dgm:t>
    </dgm:pt>
    <dgm:pt modelId="{FD7D6CB2-F315-4A79-A816-FBFFA6C05D40}" type="parTrans" cxnId="{0B4D4978-881C-44AE-8616-00BD7ADABF91}">
      <dgm:prSet/>
      <dgm:spPr/>
      <dgm:t>
        <a:bodyPr/>
        <a:lstStyle/>
        <a:p>
          <a:endParaRPr lang="en-US"/>
        </a:p>
      </dgm:t>
    </dgm:pt>
    <dgm:pt modelId="{FAD0B1A3-541D-4C32-8EA7-A3024B724559}" type="sibTrans" cxnId="{0B4D4978-881C-44AE-8616-00BD7ADABF91}">
      <dgm:prSet/>
      <dgm:spPr/>
      <dgm:t>
        <a:bodyPr/>
        <a:lstStyle/>
        <a:p>
          <a:endParaRPr lang="en-US"/>
        </a:p>
      </dgm:t>
    </dgm:pt>
    <dgm:pt modelId="{7FBE7DDC-B499-46BD-B75B-E2EBF450D37A}">
      <dgm:prSet/>
      <dgm:spPr/>
      <dgm:t>
        <a:bodyPr/>
        <a:lstStyle/>
        <a:p>
          <a:r>
            <a:rPr lang="en-US" b="0" i="0" dirty="0"/>
            <a:t>Testing (ideally five to seven days following exposure) is also recommended following close contact to promptly identify new infections . However, a negative test performed earlier after exposure should not be used to reduce the quarantine period to shorter than seven days</a:t>
          </a:r>
          <a:endParaRPr lang="en-US" dirty="0"/>
        </a:p>
      </dgm:t>
    </dgm:pt>
    <dgm:pt modelId="{BDAA6B71-EB44-4BDE-A672-804B9120E891}" type="parTrans" cxnId="{775F8F6A-C5CD-4CEA-9BD3-6148DA0BB6F4}">
      <dgm:prSet/>
      <dgm:spPr/>
      <dgm:t>
        <a:bodyPr/>
        <a:lstStyle/>
        <a:p>
          <a:endParaRPr lang="en-US"/>
        </a:p>
      </dgm:t>
    </dgm:pt>
    <dgm:pt modelId="{2C85B1F5-D92E-4F70-AEC0-F4D70C95BA82}" type="sibTrans" cxnId="{775F8F6A-C5CD-4CEA-9BD3-6148DA0BB6F4}">
      <dgm:prSet/>
      <dgm:spPr/>
      <dgm:t>
        <a:bodyPr/>
        <a:lstStyle/>
        <a:p>
          <a:endParaRPr lang="en-US"/>
        </a:p>
      </dgm:t>
    </dgm:pt>
    <dgm:pt modelId="{77A60915-A3B4-4F94-BE48-0ACEEBD1A95F}" type="pres">
      <dgm:prSet presAssocID="{F1D07D21-4ADC-4C42-B2EE-9CFFEAD232DC}" presName="Name0" presStyleCnt="0">
        <dgm:presLayoutVars>
          <dgm:dir/>
          <dgm:animLvl val="lvl"/>
          <dgm:resizeHandles val="exact"/>
        </dgm:presLayoutVars>
      </dgm:prSet>
      <dgm:spPr/>
    </dgm:pt>
    <dgm:pt modelId="{C6117076-8DD6-4CE1-88E3-78C14EED9928}" type="pres">
      <dgm:prSet presAssocID="{7FBE7DDC-B499-46BD-B75B-E2EBF450D37A}" presName="boxAndChildren" presStyleCnt="0"/>
      <dgm:spPr/>
    </dgm:pt>
    <dgm:pt modelId="{ED1248D3-78F6-4B0B-9A6F-F0C6FB359C50}" type="pres">
      <dgm:prSet presAssocID="{7FBE7DDC-B499-46BD-B75B-E2EBF450D37A}" presName="parentTextBox" presStyleLbl="node1" presStyleIdx="0" presStyleCnt="4"/>
      <dgm:spPr/>
    </dgm:pt>
    <dgm:pt modelId="{5FD7C743-9EDE-4D26-9A6D-5AC0120AC3E8}" type="pres">
      <dgm:prSet presAssocID="{B07C99E5-B8C9-47D1-AC46-B168831942B9}" presName="sp" presStyleCnt="0"/>
      <dgm:spPr/>
    </dgm:pt>
    <dgm:pt modelId="{FB92C33B-F223-476E-A64E-59A7717056E4}" type="pres">
      <dgm:prSet presAssocID="{5686A133-9638-4880-AAC6-FB3CC59F7B5F}" presName="arrowAndChildren" presStyleCnt="0"/>
      <dgm:spPr/>
    </dgm:pt>
    <dgm:pt modelId="{848FE2F0-B77E-4E73-8D43-051371D373D2}" type="pres">
      <dgm:prSet presAssocID="{5686A133-9638-4880-AAC6-FB3CC59F7B5F}" presName="parentTextArrow" presStyleLbl="node1" presStyleIdx="0" presStyleCnt="4"/>
      <dgm:spPr/>
    </dgm:pt>
    <dgm:pt modelId="{F8C31B35-BC65-44AB-9591-C2D567E1A6BA}" type="pres">
      <dgm:prSet presAssocID="{5686A133-9638-4880-AAC6-FB3CC59F7B5F}" presName="arrow" presStyleLbl="node1" presStyleIdx="1" presStyleCnt="4" custScaleY="138680"/>
      <dgm:spPr/>
    </dgm:pt>
    <dgm:pt modelId="{9EA819AB-826C-4FE1-9B5F-626F77664484}" type="pres">
      <dgm:prSet presAssocID="{5686A133-9638-4880-AAC6-FB3CC59F7B5F}" presName="descendantArrow" presStyleCnt="0"/>
      <dgm:spPr/>
    </dgm:pt>
    <dgm:pt modelId="{1DAF605B-8EED-44C6-84D6-AAC528C78F79}" type="pres">
      <dgm:prSet presAssocID="{97F3403B-0B54-4B1E-AEFD-B38DDB66FCCB}" presName="childTextArrow" presStyleLbl="fgAccFollowNode1" presStyleIdx="0" presStyleCnt="3" custScaleY="126913">
        <dgm:presLayoutVars>
          <dgm:bulletEnabled val="1"/>
        </dgm:presLayoutVars>
      </dgm:prSet>
      <dgm:spPr/>
    </dgm:pt>
    <dgm:pt modelId="{C458D043-BDC5-41C3-927F-B71E21F0B13E}" type="pres">
      <dgm:prSet presAssocID="{D7F7A811-72D4-49F7-BB74-E6EF0F04C863}" presName="childTextArrow" presStyleLbl="fgAccFollowNode1" presStyleIdx="1" presStyleCnt="3">
        <dgm:presLayoutVars>
          <dgm:bulletEnabled val="1"/>
        </dgm:presLayoutVars>
      </dgm:prSet>
      <dgm:spPr/>
    </dgm:pt>
    <dgm:pt modelId="{DFDE9212-5AA6-476F-B9DB-233C49EFE090}" type="pres">
      <dgm:prSet presAssocID="{3D411E5A-AA6D-4661-9E5A-94FEC6902B1B}" presName="sp" presStyleCnt="0"/>
      <dgm:spPr/>
    </dgm:pt>
    <dgm:pt modelId="{4804F815-F83F-4B51-ADAB-10D28F1E9FB3}" type="pres">
      <dgm:prSet presAssocID="{59472C36-96E7-49BB-9879-6C3F7C5BD7D6}" presName="arrowAndChildren" presStyleCnt="0"/>
      <dgm:spPr/>
    </dgm:pt>
    <dgm:pt modelId="{EA370396-9079-48FC-BDFA-324399DF9142}" type="pres">
      <dgm:prSet presAssocID="{59472C36-96E7-49BB-9879-6C3F7C5BD7D6}" presName="parentTextArrow" presStyleLbl="node1" presStyleIdx="1" presStyleCnt="4"/>
      <dgm:spPr/>
    </dgm:pt>
    <dgm:pt modelId="{EABCBFC9-53A4-45E3-89D7-CE8449B6E1F7}" type="pres">
      <dgm:prSet presAssocID="{59472C36-96E7-49BB-9879-6C3F7C5BD7D6}" presName="arrow" presStyleLbl="node1" presStyleIdx="2" presStyleCnt="4"/>
      <dgm:spPr/>
    </dgm:pt>
    <dgm:pt modelId="{351A4C31-0509-4856-9B40-5E038FA42020}" type="pres">
      <dgm:prSet presAssocID="{59472C36-96E7-49BB-9879-6C3F7C5BD7D6}" presName="descendantArrow" presStyleCnt="0"/>
      <dgm:spPr/>
    </dgm:pt>
    <dgm:pt modelId="{643C1D1D-6313-4411-B3B9-DB9A8654AAD1}" type="pres">
      <dgm:prSet presAssocID="{898FDDB0-0CF9-4A3C-92FE-04909DF59EAB}" presName="childTextArrow" presStyleLbl="fgAccFollowNode1" presStyleIdx="2" presStyleCnt="3">
        <dgm:presLayoutVars>
          <dgm:bulletEnabled val="1"/>
        </dgm:presLayoutVars>
      </dgm:prSet>
      <dgm:spPr/>
    </dgm:pt>
    <dgm:pt modelId="{0FD62AB5-B922-4066-BA4D-184EDDDFC688}" type="pres">
      <dgm:prSet presAssocID="{5D90C034-DB81-4882-B3B8-D82B7A19D0E1}" presName="sp" presStyleCnt="0"/>
      <dgm:spPr/>
    </dgm:pt>
    <dgm:pt modelId="{5D29D0DB-955A-40D5-B124-48202C8F9EE0}" type="pres">
      <dgm:prSet presAssocID="{57D06724-7BA0-41EA-8A7A-238F71A33468}" presName="arrowAndChildren" presStyleCnt="0"/>
      <dgm:spPr/>
    </dgm:pt>
    <dgm:pt modelId="{F50BAB36-AF6B-4D05-BD7A-4EBF200620F2}" type="pres">
      <dgm:prSet presAssocID="{57D06724-7BA0-41EA-8A7A-238F71A33468}" presName="parentTextArrow" presStyleLbl="node1" presStyleIdx="3" presStyleCnt="4" custLinFactNeighborY="1059"/>
      <dgm:spPr/>
    </dgm:pt>
  </dgm:ptLst>
  <dgm:cxnLst>
    <dgm:cxn modelId="{48B5FC30-80CD-46C0-8C99-A7B5B810BC09}" type="presOf" srcId="{7FBE7DDC-B499-46BD-B75B-E2EBF450D37A}" destId="{ED1248D3-78F6-4B0B-9A6F-F0C6FB359C50}" srcOrd="0" destOrd="0" presId="urn:microsoft.com/office/officeart/2005/8/layout/process4"/>
    <dgm:cxn modelId="{775F8F6A-C5CD-4CEA-9BD3-6148DA0BB6F4}" srcId="{F1D07D21-4ADC-4C42-B2EE-9CFFEAD232DC}" destId="{7FBE7DDC-B499-46BD-B75B-E2EBF450D37A}" srcOrd="3" destOrd="0" parTransId="{BDAA6B71-EB44-4BDE-A672-804B9120E891}" sibTransId="{2C85B1F5-D92E-4F70-AEC0-F4D70C95BA82}"/>
    <dgm:cxn modelId="{7BA92370-2798-494C-92F0-C0AC70045100}" srcId="{F1D07D21-4ADC-4C42-B2EE-9CFFEAD232DC}" destId="{57D06724-7BA0-41EA-8A7A-238F71A33468}" srcOrd="0" destOrd="0" parTransId="{049393EF-7731-4171-A687-DAA5D9984488}" sibTransId="{5D90C034-DB81-4882-B3B8-D82B7A19D0E1}"/>
    <dgm:cxn modelId="{0B4D4978-881C-44AE-8616-00BD7ADABF91}" srcId="{5686A133-9638-4880-AAC6-FB3CC59F7B5F}" destId="{D7F7A811-72D4-49F7-BB74-E6EF0F04C863}" srcOrd="1" destOrd="0" parTransId="{FD7D6CB2-F315-4A79-A816-FBFFA6C05D40}" sibTransId="{FAD0B1A3-541D-4C32-8EA7-A3024B724559}"/>
    <dgm:cxn modelId="{24655878-41AB-4D38-96F8-CAF8094415E9}" type="presOf" srcId="{5686A133-9638-4880-AAC6-FB3CC59F7B5F}" destId="{F8C31B35-BC65-44AB-9591-C2D567E1A6BA}" srcOrd="1" destOrd="0" presId="urn:microsoft.com/office/officeart/2005/8/layout/process4"/>
    <dgm:cxn modelId="{4037427C-A922-4F2E-B601-1EBAD2005A41}" srcId="{F1D07D21-4ADC-4C42-B2EE-9CFFEAD232DC}" destId="{59472C36-96E7-49BB-9879-6C3F7C5BD7D6}" srcOrd="1" destOrd="0" parTransId="{89017F8C-374A-47FA-880F-588CECF33983}" sibTransId="{3D411E5A-AA6D-4661-9E5A-94FEC6902B1B}"/>
    <dgm:cxn modelId="{02E01187-2E33-4E0C-8439-EA178CA42925}" type="presOf" srcId="{F1D07D21-4ADC-4C42-B2EE-9CFFEAD232DC}" destId="{77A60915-A3B4-4F94-BE48-0ACEEBD1A95F}" srcOrd="0" destOrd="0" presId="urn:microsoft.com/office/officeart/2005/8/layout/process4"/>
    <dgm:cxn modelId="{7D1BA398-C62A-43C2-8ACA-E0DAF6343993}" type="presOf" srcId="{59472C36-96E7-49BB-9879-6C3F7C5BD7D6}" destId="{EA370396-9079-48FC-BDFA-324399DF9142}" srcOrd="0" destOrd="0" presId="urn:microsoft.com/office/officeart/2005/8/layout/process4"/>
    <dgm:cxn modelId="{ADA96C9E-1401-452D-830D-DA8505991348}" type="presOf" srcId="{898FDDB0-0CF9-4A3C-92FE-04909DF59EAB}" destId="{643C1D1D-6313-4411-B3B9-DB9A8654AAD1}" srcOrd="0" destOrd="0" presId="urn:microsoft.com/office/officeart/2005/8/layout/process4"/>
    <dgm:cxn modelId="{5AF698AF-3BC5-414E-B6E2-9ECAB0FB4B6E}" type="presOf" srcId="{57D06724-7BA0-41EA-8A7A-238F71A33468}" destId="{F50BAB36-AF6B-4D05-BD7A-4EBF200620F2}" srcOrd="0" destOrd="0" presId="urn:microsoft.com/office/officeart/2005/8/layout/process4"/>
    <dgm:cxn modelId="{F5BE92D6-DBC1-4E85-85C5-DCF68ED3F6D4}" srcId="{F1D07D21-4ADC-4C42-B2EE-9CFFEAD232DC}" destId="{5686A133-9638-4880-AAC6-FB3CC59F7B5F}" srcOrd="2" destOrd="0" parTransId="{100C33F7-FA44-41BC-8976-6A37D2EF629C}" sibTransId="{B07C99E5-B8C9-47D1-AC46-B168831942B9}"/>
    <dgm:cxn modelId="{6707C7E7-EF85-4084-81FB-B8C483250F61}" srcId="{5686A133-9638-4880-AAC6-FB3CC59F7B5F}" destId="{97F3403B-0B54-4B1E-AEFD-B38DDB66FCCB}" srcOrd="0" destOrd="0" parTransId="{DEEA896C-FECC-492A-B99F-4399F6F873B8}" sibTransId="{FD517CFF-97B5-4392-90D0-9E0B074A349F}"/>
    <dgm:cxn modelId="{92AA03EC-216A-405C-B9A9-330BD7CF4F87}" srcId="{59472C36-96E7-49BB-9879-6C3F7C5BD7D6}" destId="{898FDDB0-0CF9-4A3C-92FE-04909DF59EAB}" srcOrd="0" destOrd="0" parTransId="{34F3FDB3-D990-453E-8B08-F10318292160}" sibTransId="{0BD6AA11-9CFD-4D16-AA94-99A7DAC5525C}"/>
    <dgm:cxn modelId="{DE6D3CEF-C519-484E-9A95-9791500002C1}" type="presOf" srcId="{D7F7A811-72D4-49F7-BB74-E6EF0F04C863}" destId="{C458D043-BDC5-41C3-927F-B71E21F0B13E}" srcOrd="0" destOrd="0" presId="urn:microsoft.com/office/officeart/2005/8/layout/process4"/>
    <dgm:cxn modelId="{67F8D8F6-1799-45A0-A00B-0C38C01EEAD8}" type="presOf" srcId="{97F3403B-0B54-4B1E-AEFD-B38DDB66FCCB}" destId="{1DAF605B-8EED-44C6-84D6-AAC528C78F79}" srcOrd="0" destOrd="0" presId="urn:microsoft.com/office/officeart/2005/8/layout/process4"/>
    <dgm:cxn modelId="{68CF4EFE-4C70-4891-8210-1DC23B6127B4}" type="presOf" srcId="{5686A133-9638-4880-AAC6-FB3CC59F7B5F}" destId="{848FE2F0-B77E-4E73-8D43-051371D373D2}" srcOrd="0" destOrd="0" presId="urn:microsoft.com/office/officeart/2005/8/layout/process4"/>
    <dgm:cxn modelId="{CC6086FF-7B9C-4256-ABAE-8D563A6C1685}" type="presOf" srcId="{59472C36-96E7-49BB-9879-6C3F7C5BD7D6}" destId="{EABCBFC9-53A4-45E3-89D7-CE8449B6E1F7}" srcOrd="1" destOrd="0" presId="urn:microsoft.com/office/officeart/2005/8/layout/process4"/>
    <dgm:cxn modelId="{0BD87591-CB56-4269-8CC4-A64F5451FA27}" type="presParOf" srcId="{77A60915-A3B4-4F94-BE48-0ACEEBD1A95F}" destId="{C6117076-8DD6-4CE1-88E3-78C14EED9928}" srcOrd="0" destOrd="0" presId="urn:microsoft.com/office/officeart/2005/8/layout/process4"/>
    <dgm:cxn modelId="{8511D378-2DEF-4075-B924-E947324E610F}" type="presParOf" srcId="{C6117076-8DD6-4CE1-88E3-78C14EED9928}" destId="{ED1248D3-78F6-4B0B-9A6F-F0C6FB359C50}" srcOrd="0" destOrd="0" presId="urn:microsoft.com/office/officeart/2005/8/layout/process4"/>
    <dgm:cxn modelId="{781B76BB-281B-48F3-B842-6B66259C3D1E}" type="presParOf" srcId="{77A60915-A3B4-4F94-BE48-0ACEEBD1A95F}" destId="{5FD7C743-9EDE-4D26-9A6D-5AC0120AC3E8}" srcOrd="1" destOrd="0" presId="urn:microsoft.com/office/officeart/2005/8/layout/process4"/>
    <dgm:cxn modelId="{218A7E75-E634-4693-8C41-BE13977996C6}" type="presParOf" srcId="{77A60915-A3B4-4F94-BE48-0ACEEBD1A95F}" destId="{FB92C33B-F223-476E-A64E-59A7717056E4}" srcOrd="2" destOrd="0" presId="urn:microsoft.com/office/officeart/2005/8/layout/process4"/>
    <dgm:cxn modelId="{B2D54D2A-F6A4-4A90-85BF-529C5B337FDC}" type="presParOf" srcId="{FB92C33B-F223-476E-A64E-59A7717056E4}" destId="{848FE2F0-B77E-4E73-8D43-051371D373D2}" srcOrd="0" destOrd="0" presId="urn:microsoft.com/office/officeart/2005/8/layout/process4"/>
    <dgm:cxn modelId="{AE6646AC-B4BE-4E87-B41B-C4DD0B4B09DD}" type="presParOf" srcId="{FB92C33B-F223-476E-A64E-59A7717056E4}" destId="{F8C31B35-BC65-44AB-9591-C2D567E1A6BA}" srcOrd="1" destOrd="0" presId="urn:microsoft.com/office/officeart/2005/8/layout/process4"/>
    <dgm:cxn modelId="{75331578-E9D0-41BC-B8DD-35BB101031ED}" type="presParOf" srcId="{FB92C33B-F223-476E-A64E-59A7717056E4}" destId="{9EA819AB-826C-4FE1-9B5F-626F77664484}" srcOrd="2" destOrd="0" presId="urn:microsoft.com/office/officeart/2005/8/layout/process4"/>
    <dgm:cxn modelId="{CC4AFC6C-AE3F-4323-BE85-3F1896BC4B0B}" type="presParOf" srcId="{9EA819AB-826C-4FE1-9B5F-626F77664484}" destId="{1DAF605B-8EED-44C6-84D6-AAC528C78F79}" srcOrd="0" destOrd="0" presId="urn:microsoft.com/office/officeart/2005/8/layout/process4"/>
    <dgm:cxn modelId="{8547F984-4CE7-4B68-BC41-69899A66BE78}" type="presParOf" srcId="{9EA819AB-826C-4FE1-9B5F-626F77664484}" destId="{C458D043-BDC5-41C3-927F-B71E21F0B13E}" srcOrd="1" destOrd="0" presId="urn:microsoft.com/office/officeart/2005/8/layout/process4"/>
    <dgm:cxn modelId="{3297AEC4-F094-4825-BFC4-0A50CA099BB9}" type="presParOf" srcId="{77A60915-A3B4-4F94-BE48-0ACEEBD1A95F}" destId="{DFDE9212-5AA6-476F-B9DB-233C49EFE090}" srcOrd="3" destOrd="0" presId="urn:microsoft.com/office/officeart/2005/8/layout/process4"/>
    <dgm:cxn modelId="{952C5100-725A-4C5A-8DD2-EDDE8CBF8BB4}" type="presParOf" srcId="{77A60915-A3B4-4F94-BE48-0ACEEBD1A95F}" destId="{4804F815-F83F-4B51-ADAB-10D28F1E9FB3}" srcOrd="4" destOrd="0" presId="urn:microsoft.com/office/officeart/2005/8/layout/process4"/>
    <dgm:cxn modelId="{CE89991B-814D-4E9B-A0EE-9BA5B46BE908}" type="presParOf" srcId="{4804F815-F83F-4B51-ADAB-10D28F1E9FB3}" destId="{EA370396-9079-48FC-BDFA-324399DF9142}" srcOrd="0" destOrd="0" presId="urn:microsoft.com/office/officeart/2005/8/layout/process4"/>
    <dgm:cxn modelId="{1E0E216D-E6D6-49AA-AA42-7F5A3F3D645E}" type="presParOf" srcId="{4804F815-F83F-4B51-ADAB-10D28F1E9FB3}" destId="{EABCBFC9-53A4-45E3-89D7-CE8449B6E1F7}" srcOrd="1" destOrd="0" presId="urn:microsoft.com/office/officeart/2005/8/layout/process4"/>
    <dgm:cxn modelId="{74BB14D4-74E3-4546-BF44-A182E7F02B8B}" type="presParOf" srcId="{4804F815-F83F-4B51-ADAB-10D28F1E9FB3}" destId="{351A4C31-0509-4856-9B40-5E038FA42020}" srcOrd="2" destOrd="0" presId="urn:microsoft.com/office/officeart/2005/8/layout/process4"/>
    <dgm:cxn modelId="{7AFF1AAC-FC01-4E34-ADDC-B605870F256F}" type="presParOf" srcId="{351A4C31-0509-4856-9B40-5E038FA42020}" destId="{643C1D1D-6313-4411-B3B9-DB9A8654AAD1}" srcOrd="0" destOrd="0" presId="urn:microsoft.com/office/officeart/2005/8/layout/process4"/>
    <dgm:cxn modelId="{17AC0964-6165-4F08-A380-A360187E84A0}" type="presParOf" srcId="{77A60915-A3B4-4F94-BE48-0ACEEBD1A95F}" destId="{0FD62AB5-B922-4066-BA4D-184EDDDFC688}" srcOrd="5" destOrd="0" presId="urn:microsoft.com/office/officeart/2005/8/layout/process4"/>
    <dgm:cxn modelId="{F4933B05-3B9C-498A-BE9D-62A7831E5704}" type="presParOf" srcId="{77A60915-A3B4-4F94-BE48-0ACEEBD1A95F}" destId="{5D29D0DB-955A-40D5-B124-48202C8F9EE0}" srcOrd="6" destOrd="0" presId="urn:microsoft.com/office/officeart/2005/8/layout/process4"/>
    <dgm:cxn modelId="{6645B982-F08E-4433-93AD-7F62928AD278}" type="presParOf" srcId="{5D29D0DB-955A-40D5-B124-48202C8F9EE0}" destId="{F50BAB36-AF6B-4D05-BD7A-4EBF200620F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A524CB-32A9-4215-8738-26B25BCC7148}" type="doc">
      <dgm:prSet loTypeId="urn:diagrams.loki3.com/BracketList" loCatId="list" qsTypeId="urn:microsoft.com/office/officeart/2005/8/quickstyle/3d1" qsCatId="3D" csTypeId="urn:microsoft.com/office/officeart/2005/8/colors/accent1_2" csCatId="accent1" phldr="1"/>
      <dgm:spPr/>
      <dgm:t>
        <a:bodyPr/>
        <a:lstStyle/>
        <a:p>
          <a:endParaRPr lang="en-US"/>
        </a:p>
      </dgm:t>
    </dgm:pt>
    <dgm:pt modelId="{7D4F0B70-1D68-4BE1-B5C7-6CBF1AFC26B5}">
      <dgm:prSet phldrT="[Text]" custT="1"/>
      <dgm:spPr/>
      <dgm:t>
        <a:bodyPr/>
        <a:lstStyle/>
        <a:p>
          <a:r>
            <a:rPr lang="en-US" sz="2000" b="1" dirty="0">
              <a:solidFill>
                <a:schemeClr val="bg1"/>
              </a:solidFill>
            </a:rPr>
            <a:t>Generally</a:t>
          </a:r>
          <a:r>
            <a:rPr lang="en-US" sz="1300" dirty="0"/>
            <a:t> </a:t>
          </a:r>
        </a:p>
      </dgm:t>
    </dgm:pt>
    <dgm:pt modelId="{24A6AD9E-DBA6-486C-8684-722208E57807}" type="parTrans" cxnId="{D309085C-7E5D-4B3C-94C9-4EB89A134128}">
      <dgm:prSet/>
      <dgm:spPr/>
      <dgm:t>
        <a:bodyPr/>
        <a:lstStyle/>
        <a:p>
          <a:endParaRPr lang="en-US"/>
        </a:p>
      </dgm:t>
    </dgm:pt>
    <dgm:pt modelId="{C0CFCC61-6E4F-408F-A393-A15681343191}" type="sibTrans" cxnId="{D309085C-7E5D-4B3C-94C9-4EB89A134128}">
      <dgm:prSet/>
      <dgm:spPr/>
      <dgm:t>
        <a:bodyPr/>
        <a:lstStyle/>
        <a:p>
          <a:endParaRPr lang="en-US"/>
        </a:p>
      </dgm:t>
    </dgm:pt>
    <dgm:pt modelId="{D71D07B7-AEC5-4596-B18F-A9C71F97D100}">
      <dgm:prSet phldrT="[Text]" custT="1"/>
      <dgm:spPr/>
      <dgm:t>
        <a:bodyPr/>
        <a:lstStyle/>
        <a:p>
          <a:r>
            <a:rPr lang="en-US" sz="2000" dirty="0"/>
            <a:t>Hydration, adequate rest, and frequent ambulation with more advanced activity as soon as tolerated are advised.</a:t>
          </a:r>
        </a:p>
      </dgm:t>
    </dgm:pt>
    <dgm:pt modelId="{07175BA1-A256-484C-8569-709EAA79E325}" type="parTrans" cxnId="{A9B02E73-171A-4224-BF75-9A542BD3C94A}">
      <dgm:prSet/>
      <dgm:spPr/>
      <dgm:t>
        <a:bodyPr/>
        <a:lstStyle/>
        <a:p>
          <a:endParaRPr lang="en-US"/>
        </a:p>
      </dgm:t>
    </dgm:pt>
    <dgm:pt modelId="{B4BFC6C6-060C-4033-9B9A-C27BFC976921}" type="sibTrans" cxnId="{A9B02E73-171A-4224-BF75-9A542BD3C94A}">
      <dgm:prSet/>
      <dgm:spPr/>
      <dgm:t>
        <a:bodyPr/>
        <a:lstStyle/>
        <a:p>
          <a:endParaRPr lang="en-US"/>
        </a:p>
      </dgm:t>
    </dgm:pt>
    <dgm:pt modelId="{83491D9B-89A9-41E2-B9EE-E63A55B19C8C}">
      <dgm:prSet phldrT="[Text]" custT="1"/>
      <dgm:spPr/>
      <dgm:t>
        <a:bodyPr/>
        <a:lstStyle/>
        <a:p>
          <a:r>
            <a:rPr lang="en-US" sz="1800" b="1" dirty="0">
              <a:solidFill>
                <a:schemeClr val="bg1"/>
              </a:solidFill>
            </a:rPr>
            <a:t>Medications</a:t>
          </a:r>
          <a:r>
            <a:rPr lang="en-US" sz="1500" dirty="0"/>
            <a:t> </a:t>
          </a:r>
        </a:p>
      </dgm:t>
    </dgm:pt>
    <dgm:pt modelId="{1573D013-846E-4106-A7B6-3A6AA9AD168A}" type="parTrans" cxnId="{3209FE25-9A7E-4C8B-AA93-12C117A34571}">
      <dgm:prSet/>
      <dgm:spPr/>
      <dgm:t>
        <a:bodyPr/>
        <a:lstStyle/>
        <a:p>
          <a:endParaRPr lang="en-US"/>
        </a:p>
      </dgm:t>
    </dgm:pt>
    <dgm:pt modelId="{940E75FB-5361-44C1-9601-923FF81F1CE2}" type="sibTrans" cxnId="{3209FE25-9A7E-4C8B-AA93-12C117A34571}">
      <dgm:prSet/>
      <dgm:spPr/>
      <dgm:t>
        <a:bodyPr/>
        <a:lstStyle/>
        <a:p>
          <a:endParaRPr lang="en-US"/>
        </a:p>
      </dgm:t>
    </dgm:pt>
    <dgm:pt modelId="{F426A2C5-C13A-42EE-AC53-639A410DC990}">
      <dgm:prSet phldrT="[Text]" custT="1"/>
      <dgm:spPr/>
      <dgm:t>
        <a:bodyPr/>
        <a:lstStyle/>
        <a:p>
          <a:r>
            <a:rPr lang="en-US" sz="2000" dirty="0"/>
            <a:t>We suggest heated humidified air for congestion</a:t>
          </a:r>
        </a:p>
      </dgm:t>
    </dgm:pt>
    <dgm:pt modelId="{BA359324-E290-4056-BD7E-2342CBAC59DC}" type="parTrans" cxnId="{288C14DB-DFBA-482E-AD93-2019F277D8C7}">
      <dgm:prSet/>
      <dgm:spPr/>
      <dgm:t>
        <a:bodyPr/>
        <a:lstStyle/>
        <a:p>
          <a:endParaRPr lang="en-US"/>
        </a:p>
      </dgm:t>
    </dgm:pt>
    <dgm:pt modelId="{2D37A17D-D652-4DC5-8E75-F8B4C3C4374B}" type="sibTrans" cxnId="{288C14DB-DFBA-482E-AD93-2019F277D8C7}">
      <dgm:prSet/>
      <dgm:spPr/>
      <dgm:t>
        <a:bodyPr/>
        <a:lstStyle/>
        <a:p>
          <a:endParaRPr lang="en-US"/>
        </a:p>
      </dgm:t>
    </dgm:pt>
    <dgm:pt modelId="{B67F0515-6026-4713-ADF6-810225EF278D}">
      <dgm:prSet phldrT="[Text]" custT="1"/>
      <dgm:spPr/>
      <dgm:t>
        <a:bodyPr/>
        <a:lstStyle/>
        <a:p>
          <a:r>
            <a:rPr lang="en-US" sz="2000" dirty="0">
              <a:solidFill>
                <a:srgbClr val="FF0000"/>
              </a:solidFill>
              <a:effectLst>
                <a:outerShdw blurRad="38100" dist="38100" dir="2700000" algn="tl">
                  <a:srgbClr val="000000">
                    <a:alpha val="43137"/>
                  </a:srgbClr>
                </a:outerShdw>
              </a:effectLst>
            </a:rPr>
            <a:t>acetaminophen</a:t>
          </a:r>
          <a:r>
            <a:rPr lang="en-US" sz="2000" dirty="0"/>
            <a:t> for sore throat/headache/fever</a:t>
          </a:r>
        </a:p>
      </dgm:t>
    </dgm:pt>
    <dgm:pt modelId="{E571E65E-85CA-4370-B779-2010BF5FE91F}" type="parTrans" cxnId="{EE06C39F-0964-4281-8783-2DED17E69064}">
      <dgm:prSet/>
      <dgm:spPr/>
      <dgm:t>
        <a:bodyPr/>
        <a:lstStyle/>
        <a:p>
          <a:endParaRPr lang="en-US"/>
        </a:p>
      </dgm:t>
    </dgm:pt>
    <dgm:pt modelId="{E3D81137-9DCE-4BBE-8076-333CA24F1295}" type="sibTrans" cxnId="{EE06C39F-0964-4281-8783-2DED17E69064}">
      <dgm:prSet/>
      <dgm:spPr/>
      <dgm:t>
        <a:bodyPr/>
        <a:lstStyle/>
        <a:p>
          <a:endParaRPr lang="en-US"/>
        </a:p>
      </dgm:t>
    </dgm:pt>
    <dgm:pt modelId="{6962EF5D-F943-435C-A9A9-07D96CCD5D2F}">
      <dgm:prSet phldrT="[Text]" custT="1"/>
      <dgm:spPr/>
      <dgm:t>
        <a:bodyPr/>
        <a:lstStyle/>
        <a:p>
          <a:r>
            <a:rPr lang="en-US" sz="2000" dirty="0">
              <a:solidFill>
                <a:srgbClr val="FF0000"/>
              </a:solidFill>
              <a:effectLst>
                <a:outerShdw blurRad="38100" dist="38100" dir="2700000" algn="tl">
                  <a:srgbClr val="000000">
                    <a:alpha val="43137"/>
                  </a:srgbClr>
                </a:outerShdw>
              </a:effectLst>
            </a:rPr>
            <a:t>ipratropium bromide </a:t>
          </a:r>
          <a:r>
            <a:rPr lang="en-US" sz="2000" dirty="0"/>
            <a:t>and </a:t>
          </a:r>
          <a:r>
            <a:rPr lang="en-US" sz="2000" dirty="0" err="1">
              <a:solidFill>
                <a:srgbClr val="FF0000"/>
              </a:solidFill>
              <a:effectLst>
                <a:outerShdw blurRad="38100" dist="38100" dir="2700000" algn="tl">
                  <a:srgbClr val="000000">
                    <a:alpha val="43137"/>
                  </a:srgbClr>
                </a:outerShdw>
              </a:effectLst>
            </a:rPr>
            <a:t>cromolyn</a:t>
          </a:r>
          <a:r>
            <a:rPr lang="en-US" sz="2000" dirty="0"/>
            <a:t> nasal spray for symptomatic relief of rhinorrhea</a:t>
          </a:r>
        </a:p>
      </dgm:t>
    </dgm:pt>
    <dgm:pt modelId="{E6488AC7-3D00-40D9-9C08-2AC044CC0AB1}" type="parTrans" cxnId="{9F0188DE-A5B8-4093-8549-AA99E9760CCE}">
      <dgm:prSet/>
      <dgm:spPr/>
      <dgm:t>
        <a:bodyPr/>
        <a:lstStyle/>
        <a:p>
          <a:endParaRPr lang="en-US"/>
        </a:p>
      </dgm:t>
    </dgm:pt>
    <dgm:pt modelId="{D13BE1FB-5289-46C6-AFE1-25E4B651B3CA}" type="sibTrans" cxnId="{9F0188DE-A5B8-4093-8549-AA99E9760CCE}">
      <dgm:prSet/>
      <dgm:spPr/>
      <dgm:t>
        <a:bodyPr/>
        <a:lstStyle/>
        <a:p>
          <a:endParaRPr lang="en-US"/>
        </a:p>
      </dgm:t>
    </dgm:pt>
    <dgm:pt modelId="{F550427D-3BC0-45B2-9189-DA555F0EDD5C}">
      <dgm:prSet custT="1"/>
      <dgm:spPr/>
      <dgm:t>
        <a:bodyPr/>
        <a:lstStyle/>
        <a:p>
          <a:r>
            <a:rPr lang="en-US" sz="1800" b="1" dirty="0">
              <a:solidFill>
                <a:schemeClr val="bg1"/>
              </a:solidFill>
            </a:rPr>
            <a:t>Monoclonal</a:t>
          </a:r>
        </a:p>
        <a:p>
          <a:r>
            <a:rPr lang="en-US" sz="1800" b="1" dirty="0">
              <a:solidFill>
                <a:schemeClr val="bg1"/>
              </a:solidFill>
            </a:rPr>
            <a:t> antibodies</a:t>
          </a:r>
        </a:p>
      </dgm:t>
    </dgm:pt>
    <dgm:pt modelId="{7C33912E-476E-41C0-9569-168789C84070}" type="parTrans" cxnId="{8790D4C4-58E1-4938-A053-73DA9421EF7A}">
      <dgm:prSet/>
      <dgm:spPr/>
      <dgm:t>
        <a:bodyPr/>
        <a:lstStyle/>
        <a:p>
          <a:endParaRPr lang="en-US"/>
        </a:p>
      </dgm:t>
    </dgm:pt>
    <dgm:pt modelId="{74EB0432-47FE-498C-AB17-C6B0D0C90933}" type="sibTrans" cxnId="{8790D4C4-58E1-4938-A053-73DA9421EF7A}">
      <dgm:prSet/>
      <dgm:spPr/>
      <dgm:t>
        <a:bodyPr/>
        <a:lstStyle/>
        <a:p>
          <a:endParaRPr lang="en-US"/>
        </a:p>
      </dgm:t>
    </dgm:pt>
    <dgm:pt modelId="{17101A00-C838-4D37-BF15-8555EB0ED438}">
      <dgm:prSet custT="1"/>
      <dgm:spPr/>
      <dgm:t>
        <a:bodyPr/>
        <a:lstStyle/>
        <a:p>
          <a:r>
            <a:rPr lang="en-US" sz="1800" b="0" i="0" dirty="0" err="1">
              <a:solidFill>
                <a:srgbClr val="FF0000"/>
              </a:solidFill>
              <a:effectLst>
                <a:outerShdw blurRad="38100" dist="38100" dir="2700000" algn="tl">
                  <a:srgbClr val="000000">
                    <a:alpha val="43137"/>
                  </a:srgbClr>
                </a:outerShdw>
              </a:effectLst>
            </a:rPr>
            <a:t>Bamlanivimab</a:t>
          </a:r>
          <a:r>
            <a:rPr lang="en-US" sz="1800" b="0" i="0" dirty="0">
              <a:solidFill>
                <a:srgbClr val="FF0000"/>
              </a:solidFill>
              <a:effectLst>
                <a:outerShdw blurRad="38100" dist="38100" dir="2700000" algn="tl">
                  <a:srgbClr val="000000">
                    <a:alpha val="43137"/>
                  </a:srgbClr>
                </a:outerShdw>
              </a:effectLst>
            </a:rPr>
            <a:t> -</a:t>
          </a:r>
          <a:r>
            <a:rPr lang="en-US" sz="1800" b="0" i="0" dirty="0" err="1">
              <a:solidFill>
                <a:srgbClr val="FF0000"/>
              </a:solidFill>
              <a:effectLst>
                <a:outerShdw blurRad="38100" dist="38100" dir="2700000" algn="tl">
                  <a:srgbClr val="000000">
                    <a:alpha val="43137"/>
                  </a:srgbClr>
                </a:outerShdw>
              </a:effectLst>
            </a:rPr>
            <a:t>etesevimab</a:t>
          </a:r>
          <a:r>
            <a:rPr lang="en-US" sz="1800" b="0" i="0" dirty="0">
              <a:solidFill>
                <a:schemeClr val="bg1"/>
              </a:solidFill>
            </a:rPr>
            <a:t> </a:t>
          </a:r>
          <a:r>
            <a:rPr lang="en-US" sz="1800" b="0" i="0" dirty="0"/>
            <a:t> is a combination neutralizing monoclonal antibody available as an option for the treatment of </a:t>
          </a:r>
          <a:r>
            <a:rPr lang="en-US" sz="1800" b="0" i="0" dirty="0" err="1"/>
            <a:t>nonhospitalized</a:t>
          </a:r>
          <a:r>
            <a:rPr lang="en-US" sz="1800" b="0" i="0" dirty="0"/>
            <a:t> patients with mild to moderate COVID-19 who are at high risk for progressing to severe disease and/or hospitalization</a:t>
          </a:r>
          <a:endParaRPr lang="en-US" sz="1800" dirty="0"/>
        </a:p>
      </dgm:t>
    </dgm:pt>
    <dgm:pt modelId="{9DD76AA6-B028-4F52-A367-4A4217657D46}" type="parTrans" cxnId="{9FFBC53F-D843-4AD1-AED6-D706E5A6A74A}">
      <dgm:prSet/>
      <dgm:spPr/>
      <dgm:t>
        <a:bodyPr/>
        <a:lstStyle/>
        <a:p>
          <a:endParaRPr lang="en-US"/>
        </a:p>
      </dgm:t>
    </dgm:pt>
    <dgm:pt modelId="{26370144-31DB-4583-B9D8-E18AD6B21F9E}" type="sibTrans" cxnId="{9FFBC53F-D843-4AD1-AED6-D706E5A6A74A}">
      <dgm:prSet/>
      <dgm:spPr/>
      <dgm:t>
        <a:bodyPr/>
        <a:lstStyle/>
        <a:p>
          <a:endParaRPr lang="en-US"/>
        </a:p>
      </dgm:t>
    </dgm:pt>
    <dgm:pt modelId="{E2CCBCBA-2FF2-4290-8B81-3BAAE8212467}">
      <dgm:prSet custT="1"/>
      <dgm:spPr/>
      <dgm:t>
        <a:bodyPr/>
        <a:lstStyle/>
        <a:p>
          <a:r>
            <a:rPr lang="en-US" sz="1800" b="0" i="0" dirty="0"/>
            <a:t>The combination </a:t>
          </a:r>
          <a:r>
            <a:rPr lang="en-US" sz="1800" b="0" i="0" dirty="0" err="1">
              <a:solidFill>
                <a:srgbClr val="FF0000"/>
              </a:solidFill>
              <a:effectLst>
                <a:outerShdw blurRad="38100" dist="38100" dir="2700000" algn="tl">
                  <a:srgbClr val="000000">
                    <a:alpha val="43137"/>
                  </a:srgbClr>
                </a:outerShdw>
              </a:effectLst>
            </a:rPr>
            <a:t>casirivimab-imdevimab</a:t>
          </a:r>
          <a:r>
            <a:rPr lang="en-US" sz="1800" b="0" i="0" dirty="0"/>
            <a:t> is another monoclonal antibody option for </a:t>
          </a:r>
          <a:r>
            <a:rPr lang="en-US" sz="1800" b="0" i="0" dirty="0" err="1"/>
            <a:t>nonhospitalized</a:t>
          </a:r>
          <a:r>
            <a:rPr lang="en-US" sz="1800" b="1" i="0" dirty="0"/>
            <a:t> </a:t>
          </a:r>
          <a:r>
            <a:rPr lang="en-US" sz="1800" b="0" i="0" dirty="0"/>
            <a:t>COVID-19</a:t>
          </a:r>
          <a:r>
            <a:rPr lang="en-US" sz="1800" b="1" i="0" dirty="0"/>
            <a:t> </a:t>
          </a:r>
          <a:r>
            <a:rPr lang="en-US" sz="1800" b="0" i="0" dirty="0"/>
            <a:t>patients.</a:t>
          </a:r>
          <a:endParaRPr lang="en-US" sz="1800" dirty="0"/>
        </a:p>
      </dgm:t>
    </dgm:pt>
    <dgm:pt modelId="{038E080C-312D-48D6-BCCD-57304C843903}" type="parTrans" cxnId="{58BDE5AA-AD57-4A59-A940-DEAFB634E7D4}">
      <dgm:prSet/>
      <dgm:spPr/>
      <dgm:t>
        <a:bodyPr/>
        <a:lstStyle/>
        <a:p>
          <a:endParaRPr lang="en-US"/>
        </a:p>
      </dgm:t>
    </dgm:pt>
    <dgm:pt modelId="{6D647B55-F2BF-4752-881A-25268DDA9E42}" type="sibTrans" cxnId="{58BDE5AA-AD57-4A59-A940-DEAFB634E7D4}">
      <dgm:prSet/>
      <dgm:spPr/>
      <dgm:t>
        <a:bodyPr/>
        <a:lstStyle/>
        <a:p>
          <a:endParaRPr lang="en-US"/>
        </a:p>
      </dgm:t>
    </dgm:pt>
    <dgm:pt modelId="{62206660-EE42-4DA9-AC60-5DFA514C5B9B}" type="pres">
      <dgm:prSet presAssocID="{6FA524CB-32A9-4215-8738-26B25BCC7148}" presName="Name0" presStyleCnt="0">
        <dgm:presLayoutVars>
          <dgm:dir/>
          <dgm:animLvl val="lvl"/>
          <dgm:resizeHandles val="exact"/>
        </dgm:presLayoutVars>
      </dgm:prSet>
      <dgm:spPr/>
    </dgm:pt>
    <dgm:pt modelId="{B6D51ECB-DFF1-495D-8892-4022616A11E6}" type="pres">
      <dgm:prSet presAssocID="{7D4F0B70-1D68-4BE1-B5C7-6CBF1AFC26B5}" presName="linNode" presStyleCnt="0"/>
      <dgm:spPr/>
    </dgm:pt>
    <dgm:pt modelId="{E081B485-E749-4113-9A16-5D63FD1B55D7}" type="pres">
      <dgm:prSet presAssocID="{7D4F0B70-1D68-4BE1-B5C7-6CBF1AFC26B5}" presName="parTx" presStyleLbl="revTx" presStyleIdx="0" presStyleCnt="3">
        <dgm:presLayoutVars>
          <dgm:chMax val="1"/>
          <dgm:bulletEnabled val="1"/>
        </dgm:presLayoutVars>
      </dgm:prSet>
      <dgm:spPr/>
    </dgm:pt>
    <dgm:pt modelId="{E885486F-FE80-49E3-B419-8C61375B1268}" type="pres">
      <dgm:prSet presAssocID="{7D4F0B70-1D68-4BE1-B5C7-6CBF1AFC26B5}" presName="bracket" presStyleLbl="parChTrans1D1" presStyleIdx="0" presStyleCnt="3"/>
      <dgm:spPr/>
    </dgm:pt>
    <dgm:pt modelId="{E21B898C-7EF0-4DC2-A172-3CD14B5BC352}" type="pres">
      <dgm:prSet presAssocID="{7D4F0B70-1D68-4BE1-B5C7-6CBF1AFC26B5}" presName="spH" presStyleCnt="0"/>
      <dgm:spPr/>
    </dgm:pt>
    <dgm:pt modelId="{13E29795-6BE5-41BE-92BE-64A4CC11226D}" type="pres">
      <dgm:prSet presAssocID="{7D4F0B70-1D68-4BE1-B5C7-6CBF1AFC26B5}" presName="desTx" presStyleLbl="node1" presStyleIdx="0" presStyleCnt="3" custScaleX="139452" custScaleY="156928">
        <dgm:presLayoutVars>
          <dgm:bulletEnabled val="1"/>
        </dgm:presLayoutVars>
      </dgm:prSet>
      <dgm:spPr/>
    </dgm:pt>
    <dgm:pt modelId="{7F670810-9C2C-4697-BED9-B250597D9221}" type="pres">
      <dgm:prSet presAssocID="{C0CFCC61-6E4F-408F-A393-A15681343191}" presName="spV" presStyleCnt="0"/>
      <dgm:spPr/>
    </dgm:pt>
    <dgm:pt modelId="{8209232F-4153-4C84-A9D4-609C1E1608F3}" type="pres">
      <dgm:prSet presAssocID="{83491D9B-89A9-41E2-B9EE-E63A55B19C8C}" presName="linNode" presStyleCnt="0"/>
      <dgm:spPr/>
    </dgm:pt>
    <dgm:pt modelId="{88DBA311-84E7-4410-A6DE-070C1AD64250}" type="pres">
      <dgm:prSet presAssocID="{83491D9B-89A9-41E2-B9EE-E63A55B19C8C}" presName="parTx" presStyleLbl="revTx" presStyleIdx="1" presStyleCnt="3">
        <dgm:presLayoutVars>
          <dgm:chMax val="1"/>
          <dgm:bulletEnabled val="1"/>
        </dgm:presLayoutVars>
      </dgm:prSet>
      <dgm:spPr/>
    </dgm:pt>
    <dgm:pt modelId="{D8B3A3B8-D7D2-422F-A684-6EB34DA49116}" type="pres">
      <dgm:prSet presAssocID="{83491D9B-89A9-41E2-B9EE-E63A55B19C8C}" presName="bracket" presStyleLbl="parChTrans1D1" presStyleIdx="1" presStyleCnt="3"/>
      <dgm:spPr/>
    </dgm:pt>
    <dgm:pt modelId="{9E7A28BE-3209-4472-8396-B549DC2A54F7}" type="pres">
      <dgm:prSet presAssocID="{83491D9B-89A9-41E2-B9EE-E63A55B19C8C}" presName="spH" presStyleCnt="0"/>
      <dgm:spPr/>
    </dgm:pt>
    <dgm:pt modelId="{B552FC8A-6CBA-4585-A3E5-3398C4903388}" type="pres">
      <dgm:prSet presAssocID="{83491D9B-89A9-41E2-B9EE-E63A55B19C8C}" presName="desTx" presStyleLbl="node1" presStyleIdx="1" presStyleCnt="3" custScaleX="132833" custScaleY="141421" custLinFactNeighborX="15161" custLinFactNeighborY="-5822">
        <dgm:presLayoutVars>
          <dgm:bulletEnabled val="1"/>
        </dgm:presLayoutVars>
      </dgm:prSet>
      <dgm:spPr/>
    </dgm:pt>
    <dgm:pt modelId="{459A2587-378E-4A08-AAA7-9631DBDC94A8}" type="pres">
      <dgm:prSet presAssocID="{940E75FB-5361-44C1-9601-923FF81F1CE2}" presName="spV" presStyleCnt="0"/>
      <dgm:spPr/>
    </dgm:pt>
    <dgm:pt modelId="{A115456D-7758-4011-8A7E-5FB06E960544}" type="pres">
      <dgm:prSet presAssocID="{F550427D-3BC0-45B2-9189-DA555F0EDD5C}" presName="linNode" presStyleCnt="0"/>
      <dgm:spPr/>
    </dgm:pt>
    <dgm:pt modelId="{B6EE752B-5387-4FF0-A8F3-265A96D51C0B}" type="pres">
      <dgm:prSet presAssocID="{F550427D-3BC0-45B2-9189-DA555F0EDD5C}" presName="parTx" presStyleLbl="revTx" presStyleIdx="2" presStyleCnt="3">
        <dgm:presLayoutVars>
          <dgm:chMax val="1"/>
          <dgm:bulletEnabled val="1"/>
        </dgm:presLayoutVars>
      </dgm:prSet>
      <dgm:spPr/>
    </dgm:pt>
    <dgm:pt modelId="{7A1EC921-96F1-4787-A524-9FEA2B3751AA}" type="pres">
      <dgm:prSet presAssocID="{F550427D-3BC0-45B2-9189-DA555F0EDD5C}" presName="bracket" presStyleLbl="parChTrans1D1" presStyleIdx="2" presStyleCnt="3"/>
      <dgm:spPr/>
    </dgm:pt>
    <dgm:pt modelId="{0B835F9E-A692-4BF0-AA9A-2677DF1253A2}" type="pres">
      <dgm:prSet presAssocID="{F550427D-3BC0-45B2-9189-DA555F0EDD5C}" presName="spH" presStyleCnt="0"/>
      <dgm:spPr/>
    </dgm:pt>
    <dgm:pt modelId="{2255F9D7-B26F-4CB1-9674-150032D9C192}" type="pres">
      <dgm:prSet presAssocID="{F550427D-3BC0-45B2-9189-DA555F0EDD5C}" presName="desTx" presStyleLbl="node1" presStyleIdx="2" presStyleCnt="3" custScaleX="136019" custScaleY="140898" custLinFactNeighborX="18726" custLinFactNeighborY="-5922">
        <dgm:presLayoutVars>
          <dgm:bulletEnabled val="1"/>
        </dgm:presLayoutVars>
      </dgm:prSet>
      <dgm:spPr/>
    </dgm:pt>
  </dgm:ptLst>
  <dgm:cxnLst>
    <dgm:cxn modelId="{3209FE25-9A7E-4C8B-AA93-12C117A34571}" srcId="{6FA524CB-32A9-4215-8738-26B25BCC7148}" destId="{83491D9B-89A9-41E2-B9EE-E63A55B19C8C}" srcOrd="1" destOrd="0" parTransId="{1573D013-846E-4106-A7B6-3A6AA9AD168A}" sibTransId="{940E75FB-5361-44C1-9601-923FF81F1CE2}"/>
    <dgm:cxn modelId="{B445E12A-AD30-4836-88D7-1B7340B4B669}" type="presOf" srcId="{F426A2C5-C13A-42EE-AC53-639A410DC990}" destId="{B552FC8A-6CBA-4585-A3E5-3398C4903388}" srcOrd="0" destOrd="0" presId="urn:diagrams.loki3.com/BracketList"/>
    <dgm:cxn modelId="{9FFBC53F-D843-4AD1-AED6-D706E5A6A74A}" srcId="{F550427D-3BC0-45B2-9189-DA555F0EDD5C}" destId="{17101A00-C838-4D37-BF15-8555EB0ED438}" srcOrd="0" destOrd="0" parTransId="{9DD76AA6-B028-4F52-A367-4A4217657D46}" sibTransId="{26370144-31DB-4583-B9D8-E18AD6B21F9E}"/>
    <dgm:cxn modelId="{D309085C-7E5D-4B3C-94C9-4EB89A134128}" srcId="{6FA524CB-32A9-4215-8738-26B25BCC7148}" destId="{7D4F0B70-1D68-4BE1-B5C7-6CBF1AFC26B5}" srcOrd="0" destOrd="0" parTransId="{24A6AD9E-DBA6-486C-8684-722208E57807}" sibTransId="{C0CFCC61-6E4F-408F-A393-A15681343191}"/>
    <dgm:cxn modelId="{5D01716A-FA6F-4DD4-A9C5-920ABFE7D425}" type="presOf" srcId="{6962EF5D-F943-435C-A9A9-07D96CCD5D2F}" destId="{B552FC8A-6CBA-4585-A3E5-3398C4903388}" srcOrd="0" destOrd="2" presId="urn:diagrams.loki3.com/BracketList"/>
    <dgm:cxn modelId="{81539552-B930-4177-B63F-A95D9313EA0E}" type="presOf" srcId="{7D4F0B70-1D68-4BE1-B5C7-6CBF1AFC26B5}" destId="{E081B485-E749-4113-9A16-5D63FD1B55D7}" srcOrd="0" destOrd="0" presId="urn:diagrams.loki3.com/BracketList"/>
    <dgm:cxn modelId="{A9B02E73-171A-4224-BF75-9A542BD3C94A}" srcId="{7D4F0B70-1D68-4BE1-B5C7-6CBF1AFC26B5}" destId="{D71D07B7-AEC5-4596-B18F-A9C71F97D100}" srcOrd="0" destOrd="0" parTransId="{07175BA1-A256-484C-8569-709EAA79E325}" sibTransId="{B4BFC6C6-060C-4033-9B9A-C27BFC976921}"/>
    <dgm:cxn modelId="{71A0BF84-8ACA-4D70-89D9-68B55E0AE7FD}" type="presOf" srcId="{17101A00-C838-4D37-BF15-8555EB0ED438}" destId="{2255F9D7-B26F-4CB1-9674-150032D9C192}" srcOrd="0" destOrd="0" presId="urn:diagrams.loki3.com/BracketList"/>
    <dgm:cxn modelId="{474F4289-0284-4F77-BD39-3B21BAD46518}" type="presOf" srcId="{B67F0515-6026-4713-ADF6-810225EF278D}" destId="{B552FC8A-6CBA-4585-A3E5-3398C4903388}" srcOrd="0" destOrd="1" presId="urn:diagrams.loki3.com/BracketList"/>
    <dgm:cxn modelId="{1E4BD090-4E6B-42FD-BC16-455E8F86F465}" type="presOf" srcId="{D71D07B7-AEC5-4596-B18F-A9C71F97D100}" destId="{13E29795-6BE5-41BE-92BE-64A4CC11226D}" srcOrd="0" destOrd="0" presId="urn:diagrams.loki3.com/BracketList"/>
    <dgm:cxn modelId="{EE06C39F-0964-4281-8783-2DED17E69064}" srcId="{83491D9B-89A9-41E2-B9EE-E63A55B19C8C}" destId="{B67F0515-6026-4713-ADF6-810225EF278D}" srcOrd="1" destOrd="0" parTransId="{E571E65E-85CA-4370-B779-2010BF5FE91F}" sibTransId="{E3D81137-9DCE-4BBE-8076-333CA24F1295}"/>
    <dgm:cxn modelId="{B1C263A2-5E71-46CF-A626-009732B05BE3}" type="presOf" srcId="{F550427D-3BC0-45B2-9189-DA555F0EDD5C}" destId="{B6EE752B-5387-4FF0-A8F3-265A96D51C0B}" srcOrd="0" destOrd="0" presId="urn:diagrams.loki3.com/BracketList"/>
    <dgm:cxn modelId="{58BDE5AA-AD57-4A59-A940-DEAFB634E7D4}" srcId="{F550427D-3BC0-45B2-9189-DA555F0EDD5C}" destId="{E2CCBCBA-2FF2-4290-8B81-3BAAE8212467}" srcOrd="1" destOrd="0" parTransId="{038E080C-312D-48D6-BCCD-57304C843903}" sibTransId="{6D647B55-F2BF-4752-881A-25268DDA9E42}"/>
    <dgm:cxn modelId="{73B801BD-E1CE-4413-8693-41247A6476BC}" type="presOf" srcId="{E2CCBCBA-2FF2-4290-8B81-3BAAE8212467}" destId="{2255F9D7-B26F-4CB1-9674-150032D9C192}" srcOrd="0" destOrd="1" presId="urn:diagrams.loki3.com/BracketList"/>
    <dgm:cxn modelId="{8790D4C4-58E1-4938-A053-73DA9421EF7A}" srcId="{6FA524CB-32A9-4215-8738-26B25BCC7148}" destId="{F550427D-3BC0-45B2-9189-DA555F0EDD5C}" srcOrd="2" destOrd="0" parTransId="{7C33912E-476E-41C0-9569-168789C84070}" sibTransId="{74EB0432-47FE-498C-AB17-C6B0D0C90933}"/>
    <dgm:cxn modelId="{15E086CD-91E2-469D-BE32-9D364D97DB2A}" type="presOf" srcId="{6FA524CB-32A9-4215-8738-26B25BCC7148}" destId="{62206660-EE42-4DA9-AC60-5DFA514C5B9B}" srcOrd="0" destOrd="0" presId="urn:diagrams.loki3.com/BracketList"/>
    <dgm:cxn modelId="{468BC5D5-827D-459A-AD40-4CF27AC0946F}" type="presOf" srcId="{83491D9B-89A9-41E2-B9EE-E63A55B19C8C}" destId="{88DBA311-84E7-4410-A6DE-070C1AD64250}" srcOrd="0" destOrd="0" presId="urn:diagrams.loki3.com/BracketList"/>
    <dgm:cxn modelId="{288C14DB-DFBA-482E-AD93-2019F277D8C7}" srcId="{83491D9B-89A9-41E2-B9EE-E63A55B19C8C}" destId="{F426A2C5-C13A-42EE-AC53-639A410DC990}" srcOrd="0" destOrd="0" parTransId="{BA359324-E290-4056-BD7E-2342CBAC59DC}" sibTransId="{2D37A17D-D652-4DC5-8E75-F8B4C3C4374B}"/>
    <dgm:cxn modelId="{9F0188DE-A5B8-4093-8549-AA99E9760CCE}" srcId="{83491D9B-89A9-41E2-B9EE-E63A55B19C8C}" destId="{6962EF5D-F943-435C-A9A9-07D96CCD5D2F}" srcOrd="2" destOrd="0" parTransId="{E6488AC7-3D00-40D9-9C08-2AC044CC0AB1}" sibTransId="{D13BE1FB-5289-46C6-AFE1-25E4B651B3CA}"/>
    <dgm:cxn modelId="{A677875F-6F55-4440-A533-CC7DC0C4E1CA}" type="presParOf" srcId="{62206660-EE42-4DA9-AC60-5DFA514C5B9B}" destId="{B6D51ECB-DFF1-495D-8892-4022616A11E6}" srcOrd="0" destOrd="0" presId="urn:diagrams.loki3.com/BracketList"/>
    <dgm:cxn modelId="{EC33BD7B-B3D0-4914-82FB-6440C09E693A}" type="presParOf" srcId="{B6D51ECB-DFF1-495D-8892-4022616A11E6}" destId="{E081B485-E749-4113-9A16-5D63FD1B55D7}" srcOrd="0" destOrd="0" presId="urn:diagrams.loki3.com/BracketList"/>
    <dgm:cxn modelId="{1E650A0A-12EA-4690-89EB-D9A4EF15C808}" type="presParOf" srcId="{B6D51ECB-DFF1-495D-8892-4022616A11E6}" destId="{E885486F-FE80-49E3-B419-8C61375B1268}" srcOrd="1" destOrd="0" presId="urn:diagrams.loki3.com/BracketList"/>
    <dgm:cxn modelId="{CFA99456-EFA4-48DC-B8F7-2BFD6A6B7EB2}" type="presParOf" srcId="{B6D51ECB-DFF1-495D-8892-4022616A11E6}" destId="{E21B898C-7EF0-4DC2-A172-3CD14B5BC352}" srcOrd="2" destOrd="0" presId="urn:diagrams.loki3.com/BracketList"/>
    <dgm:cxn modelId="{4B912BA4-92EC-47CC-A301-06D3E85E8105}" type="presParOf" srcId="{B6D51ECB-DFF1-495D-8892-4022616A11E6}" destId="{13E29795-6BE5-41BE-92BE-64A4CC11226D}" srcOrd="3" destOrd="0" presId="urn:diagrams.loki3.com/BracketList"/>
    <dgm:cxn modelId="{F2195E3D-AC54-4E8F-8C51-77BFD4F08C8B}" type="presParOf" srcId="{62206660-EE42-4DA9-AC60-5DFA514C5B9B}" destId="{7F670810-9C2C-4697-BED9-B250597D9221}" srcOrd="1" destOrd="0" presId="urn:diagrams.loki3.com/BracketList"/>
    <dgm:cxn modelId="{1C25FBB0-5767-47E2-A7D1-09718F8617F7}" type="presParOf" srcId="{62206660-EE42-4DA9-AC60-5DFA514C5B9B}" destId="{8209232F-4153-4C84-A9D4-609C1E1608F3}" srcOrd="2" destOrd="0" presId="urn:diagrams.loki3.com/BracketList"/>
    <dgm:cxn modelId="{BCBBCFF3-B0F4-4D18-8B59-177132AFF84E}" type="presParOf" srcId="{8209232F-4153-4C84-A9D4-609C1E1608F3}" destId="{88DBA311-84E7-4410-A6DE-070C1AD64250}" srcOrd="0" destOrd="0" presId="urn:diagrams.loki3.com/BracketList"/>
    <dgm:cxn modelId="{3C947E4F-9577-4657-85C7-4F851DC17753}" type="presParOf" srcId="{8209232F-4153-4C84-A9D4-609C1E1608F3}" destId="{D8B3A3B8-D7D2-422F-A684-6EB34DA49116}" srcOrd="1" destOrd="0" presId="urn:diagrams.loki3.com/BracketList"/>
    <dgm:cxn modelId="{D06FDD22-1509-4250-A8D4-9D2D43F617D8}" type="presParOf" srcId="{8209232F-4153-4C84-A9D4-609C1E1608F3}" destId="{9E7A28BE-3209-4472-8396-B549DC2A54F7}" srcOrd="2" destOrd="0" presId="urn:diagrams.loki3.com/BracketList"/>
    <dgm:cxn modelId="{5BD1E3AF-576C-4473-BF3F-CDC786833D22}" type="presParOf" srcId="{8209232F-4153-4C84-A9D4-609C1E1608F3}" destId="{B552FC8A-6CBA-4585-A3E5-3398C4903388}" srcOrd="3" destOrd="0" presId="urn:diagrams.loki3.com/BracketList"/>
    <dgm:cxn modelId="{AC65EAC7-EB37-4372-8386-42840F0A7A2D}" type="presParOf" srcId="{62206660-EE42-4DA9-AC60-5DFA514C5B9B}" destId="{459A2587-378E-4A08-AAA7-9631DBDC94A8}" srcOrd="3" destOrd="0" presId="urn:diagrams.loki3.com/BracketList"/>
    <dgm:cxn modelId="{3A8028CF-6E43-4C88-ADD5-CF949F35F301}" type="presParOf" srcId="{62206660-EE42-4DA9-AC60-5DFA514C5B9B}" destId="{A115456D-7758-4011-8A7E-5FB06E960544}" srcOrd="4" destOrd="0" presId="urn:diagrams.loki3.com/BracketList"/>
    <dgm:cxn modelId="{5238E06F-4157-4C80-BE8C-B44D6FDC00B0}" type="presParOf" srcId="{A115456D-7758-4011-8A7E-5FB06E960544}" destId="{B6EE752B-5387-4FF0-A8F3-265A96D51C0B}" srcOrd="0" destOrd="0" presId="urn:diagrams.loki3.com/BracketList"/>
    <dgm:cxn modelId="{9F887F98-C223-4DBE-AD11-04A6194EA17F}" type="presParOf" srcId="{A115456D-7758-4011-8A7E-5FB06E960544}" destId="{7A1EC921-96F1-4787-A524-9FEA2B3751AA}" srcOrd="1" destOrd="0" presId="urn:diagrams.loki3.com/BracketList"/>
    <dgm:cxn modelId="{66404F49-23BB-4419-828B-694360FC72E8}" type="presParOf" srcId="{A115456D-7758-4011-8A7E-5FB06E960544}" destId="{0B835F9E-A692-4BF0-AA9A-2677DF1253A2}" srcOrd="2" destOrd="0" presId="urn:diagrams.loki3.com/BracketList"/>
    <dgm:cxn modelId="{0F52ED68-6963-4A43-BC5B-20B66BEB76AA}" type="presParOf" srcId="{A115456D-7758-4011-8A7E-5FB06E960544}" destId="{2255F9D7-B26F-4CB1-9674-150032D9C192}" srcOrd="3" destOrd="0" presId="urn:diagrams.loki3.com/BracketList"/>
  </dgm:cxnLst>
  <dgm:bg>
    <a:solidFill>
      <a:schemeClr val="tx1">
        <a:alpha val="4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36C8ED-0D7B-44F1-A48E-0AE3A7A0DED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C71F2CBC-FA89-4D3B-A972-651D2B1A53CA}">
      <dgm:prSet phldrT="[Text]"/>
      <dgm:spPr/>
      <dgm:t>
        <a:bodyPr/>
        <a:lstStyle/>
        <a:p>
          <a:r>
            <a:rPr lang="en-US" dirty="0">
              <a:solidFill>
                <a:schemeClr val="bg1"/>
              </a:solidFill>
            </a:rPr>
            <a:t>maternal peripheral oxygen saturation (SpO2) should be maintained at ≥95 percent</a:t>
          </a:r>
          <a:endParaRPr lang="en-US" dirty="0"/>
        </a:p>
      </dgm:t>
    </dgm:pt>
    <dgm:pt modelId="{290FB9D7-C366-4BCC-98E1-6C46364F484B}" type="parTrans" cxnId="{B7C41DB4-6A23-4F23-A36C-A09F62CFDD95}">
      <dgm:prSet/>
      <dgm:spPr/>
      <dgm:t>
        <a:bodyPr/>
        <a:lstStyle/>
        <a:p>
          <a:endParaRPr lang="en-US"/>
        </a:p>
      </dgm:t>
    </dgm:pt>
    <dgm:pt modelId="{2138208D-BB02-4902-B23C-F3352088DB28}" type="sibTrans" cxnId="{B7C41DB4-6A23-4F23-A36C-A09F62CFDD95}">
      <dgm:prSet/>
      <dgm:spPr/>
      <dgm:t>
        <a:bodyPr/>
        <a:lstStyle/>
        <a:p>
          <a:endParaRPr lang="en-US"/>
        </a:p>
      </dgm:t>
    </dgm:pt>
    <dgm:pt modelId="{01272F3A-3714-428F-B2A4-FFECB784131F}">
      <dgm:prSet phldrT="[Text]"/>
      <dgm:spPr/>
      <dgm:t>
        <a:bodyPr/>
        <a:lstStyle/>
        <a:p>
          <a:r>
            <a:rPr lang="en-US" dirty="0"/>
            <a:t>If SpO2&lt;95 obtain ABG for PaO2, PaO2&gt;70mmHg is desirable</a:t>
          </a:r>
        </a:p>
      </dgm:t>
    </dgm:pt>
    <dgm:pt modelId="{3E917770-4FD1-41EC-91F2-93AB5C24BDD8}" type="parTrans" cxnId="{C3E3779E-E75F-4704-8793-859CBC7E8A50}">
      <dgm:prSet/>
      <dgm:spPr/>
      <dgm:t>
        <a:bodyPr/>
        <a:lstStyle/>
        <a:p>
          <a:endParaRPr lang="en-US"/>
        </a:p>
      </dgm:t>
    </dgm:pt>
    <dgm:pt modelId="{DE6B4AB8-E5BC-4A25-B0A4-558FFAD322D7}" type="sibTrans" cxnId="{C3E3779E-E75F-4704-8793-859CBC7E8A50}">
      <dgm:prSet/>
      <dgm:spPr/>
      <dgm:t>
        <a:bodyPr/>
        <a:lstStyle/>
        <a:p>
          <a:endParaRPr lang="en-US"/>
        </a:p>
      </dgm:t>
    </dgm:pt>
    <dgm:pt modelId="{AD69717E-90FC-43B6-8019-24810F91D2EB}">
      <dgm:prSet phldrT="[Text]"/>
      <dgm:spPr/>
      <dgm:t>
        <a:bodyPr/>
        <a:lstStyle/>
        <a:p>
          <a:r>
            <a:rPr lang="en-US" b="0" i="0" dirty="0">
              <a:solidFill>
                <a:schemeClr val="tx1"/>
              </a:solidFill>
              <a:effectLst/>
              <a:latin typeface="+mn-lt"/>
              <a:ea typeface="+mn-ea"/>
              <a:cs typeface="+mn-cs"/>
            </a:rPr>
            <a:t>The World Health Organization (WHO) suggests maintaining maternal SpO</a:t>
          </a:r>
          <a:r>
            <a:rPr lang="en-US" b="0" i="0" baseline="-25000" dirty="0">
              <a:solidFill>
                <a:schemeClr val="tx1"/>
              </a:solidFill>
              <a:effectLst/>
              <a:latin typeface="+mn-lt"/>
              <a:ea typeface="+mn-ea"/>
              <a:cs typeface="+mn-cs"/>
            </a:rPr>
            <a:t>2 </a:t>
          </a:r>
          <a:r>
            <a:rPr lang="en-US" b="0" i="0" dirty="0">
              <a:solidFill>
                <a:schemeClr val="tx1"/>
              </a:solidFill>
              <a:effectLst/>
              <a:latin typeface="+mn-lt"/>
              <a:ea typeface="+mn-ea"/>
              <a:cs typeface="+mn-cs"/>
            </a:rPr>
            <a:t>≥92 to 95 percent once the patient is stable</a:t>
          </a:r>
          <a:endParaRPr lang="en-US" dirty="0"/>
        </a:p>
      </dgm:t>
    </dgm:pt>
    <dgm:pt modelId="{E3E7A812-3252-4FAC-A9AF-98DC4A0D0C67}" type="parTrans" cxnId="{F5FC85B4-7A55-4C6F-B1BB-F51106E2145C}">
      <dgm:prSet/>
      <dgm:spPr/>
      <dgm:t>
        <a:bodyPr/>
        <a:lstStyle/>
        <a:p>
          <a:endParaRPr lang="en-US"/>
        </a:p>
      </dgm:t>
    </dgm:pt>
    <dgm:pt modelId="{61077AD6-93A7-4E4D-92FD-5C36CE4E401E}" type="sibTrans" cxnId="{F5FC85B4-7A55-4C6F-B1BB-F51106E2145C}">
      <dgm:prSet/>
      <dgm:spPr/>
      <dgm:t>
        <a:bodyPr/>
        <a:lstStyle/>
        <a:p>
          <a:endParaRPr lang="en-US"/>
        </a:p>
      </dgm:t>
    </dgm:pt>
    <dgm:pt modelId="{04BE3D06-6873-4952-BDF6-FCFA11E4BA7D}">
      <dgm:prSet/>
      <dgm:spPr/>
      <dgm:t>
        <a:bodyPr/>
        <a:lstStyle/>
        <a:p>
          <a:r>
            <a:rPr lang="en-US" b="0" i="0" dirty="0"/>
            <a:t>Permissive hypercapnia (PCO</a:t>
          </a:r>
          <a:r>
            <a:rPr lang="en-US" b="0" i="0" baseline="-25000" dirty="0"/>
            <a:t>2 </a:t>
          </a:r>
          <a:r>
            <a:rPr lang="en-US" b="0" i="0" dirty="0"/>
            <a:t>&lt;60 mmHg) and extracorporeal membrane oxygenation (ECMO), if indicated for management of ARDS, do not appear to be harmful to the fetus, but data are limited</a:t>
          </a:r>
          <a:endParaRPr lang="en-US" dirty="0"/>
        </a:p>
      </dgm:t>
    </dgm:pt>
    <dgm:pt modelId="{590C2FB1-9E59-4C6F-9696-7BC06BC2A102}" type="parTrans" cxnId="{36EDA73E-F3FB-4DF9-81AA-0654F4A2E8B1}">
      <dgm:prSet/>
      <dgm:spPr/>
      <dgm:t>
        <a:bodyPr/>
        <a:lstStyle/>
        <a:p>
          <a:endParaRPr lang="en-US"/>
        </a:p>
      </dgm:t>
    </dgm:pt>
    <dgm:pt modelId="{E78EA3B5-0DA8-4701-B806-843185F13625}" type="sibTrans" cxnId="{36EDA73E-F3FB-4DF9-81AA-0654F4A2E8B1}">
      <dgm:prSet/>
      <dgm:spPr/>
      <dgm:t>
        <a:bodyPr/>
        <a:lstStyle/>
        <a:p>
          <a:endParaRPr lang="en-US"/>
        </a:p>
      </dgm:t>
    </dgm:pt>
    <dgm:pt modelId="{69324B7A-340F-44CE-B899-193825FADC30}">
      <dgm:prSet/>
      <dgm:spPr/>
      <dgm:t>
        <a:bodyPr/>
        <a:lstStyle/>
        <a:p>
          <a:r>
            <a:rPr lang="en-US" b="0" i="0" dirty="0"/>
            <a:t>High positive end-expiratory pressure strategies (&gt;10 mmHg), if considered, require close ongoing maternal and fetal monitoring because they decrease preload and cardiac output</a:t>
          </a:r>
          <a:endParaRPr lang="en-US" dirty="0"/>
        </a:p>
      </dgm:t>
    </dgm:pt>
    <dgm:pt modelId="{4AC44D45-A3D5-4BB5-9FFC-1C68FDD11408}" type="parTrans" cxnId="{6ECDC438-7F10-43BE-8096-C385DE84C185}">
      <dgm:prSet/>
      <dgm:spPr/>
      <dgm:t>
        <a:bodyPr/>
        <a:lstStyle/>
        <a:p>
          <a:endParaRPr lang="en-US"/>
        </a:p>
      </dgm:t>
    </dgm:pt>
    <dgm:pt modelId="{D375FEEC-3AE5-4F83-93CA-77AC5B6E230B}" type="sibTrans" cxnId="{6ECDC438-7F10-43BE-8096-C385DE84C185}">
      <dgm:prSet/>
      <dgm:spPr/>
      <dgm:t>
        <a:bodyPr/>
        <a:lstStyle/>
        <a:p>
          <a:endParaRPr lang="en-US"/>
        </a:p>
      </dgm:t>
    </dgm:pt>
    <dgm:pt modelId="{6D0BA5FF-F78D-4190-A6C8-4381703A68D0}" type="pres">
      <dgm:prSet presAssocID="{FE36C8ED-0D7B-44F1-A48E-0AE3A7A0DED5}" presName="outerComposite" presStyleCnt="0">
        <dgm:presLayoutVars>
          <dgm:chMax val="5"/>
          <dgm:dir/>
          <dgm:resizeHandles val="exact"/>
        </dgm:presLayoutVars>
      </dgm:prSet>
      <dgm:spPr/>
    </dgm:pt>
    <dgm:pt modelId="{3DDF0F92-8643-4B2A-A0C3-8DDE1E0B48C9}" type="pres">
      <dgm:prSet presAssocID="{FE36C8ED-0D7B-44F1-A48E-0AE3A7A0DED5}" presName="dummyMaxCanvas" presStyleCnt="0">
        <dgm:presLayoutVars/>
      </dgm:prSet>
      <dgm:spPr/>
    </dgm:pt>
    <dgm:pt modelId="{EE05E7D3-0F81-487E-B153-A1B75E864F85}" type="pres">
      <dgm:prSet presAssocID="{FE36C8ED-0D7B-44F1-A48E-0AE3A7A0DED5}" presName="FiveNodes_1" presStyleLbl="node1" presStyleIdx="0" presStyleCnt="5">
        <dgm:presLayoutVars>
          <dgm:bulletEnabled val="1"/>
        </dgm:presLayoutVars>
      </dgm:prSet>
      <dgm:spPr/>
    </dgm:pt>
    <dgm:pt modelId="{E80C4588-2291-400D-BA56-E90E879B4A45}" type="pres">
      <dgm:prSet presAssocID="{FE36C8ED-0D7B-44F1-A48E-0AE3A7A0DED5}" presName="FiveNodes_2" presStyleLbl="node1" presStyleIdx="1" presStyleCnt="5" custLinFactNeighborY="4859">
        <dgm:presLayoutVars>
          <dgm:bulletEnabled val="1"/>
        </dgm:presLayoutVars>
      </dgm:prSet>
      <dgm:spPr/>
    </dgm:pt>
    <dgm:pt modelId="{494B5013-71A3-40B7-8544-445215E0EC99}" type="pres">
      <dgm:prSet presAssocID="{FE36C8ED-0D7B-44F1-A48E-0AE3A7A0DED5}" presName="FiveNodes_3" presStyleLbl="node1" presStyleIdx="2" presStyleCnt="5">
        <dgm:presLayoutVars>
          <dgm:bulletEnabled val="1"/>
        </dgm:presLayoutVars>
      </dgm:prSet>
      <dgm:spPr/>
    </dgm:pt>
    <dgm:pt modelId="{DAD52AD3-EF2F-4D9D-8EBB-3F36578EC60C}" type="pres">
      <dgm:prSet presAssocID="{FE36C8ED-0D7B-44F1-A48E-0AE3A7A0DED5}" presName="FiveNodes_4" presStyleLbl="node1" presStyleIdx="3" presStyleCnt="5">
        <dgm:presLayoutVars>
          <dgm:bulletEnabled val="1"/>
        </dgm:presLayoutVars>
      </dgm:prSet>
      <dgm:spPr/>
    </dgm:pt>
    <dgm:pt modelId="{F19E20CB-D570-4A82-8044-A06FBE16435E}" type="pres">
      <dgm:prSet presAssocID="{FE36C8ED-0D7B-44F1-A48E-0AE3A7A0DED5}" presName="FiveNodes_5" presStyleLbl="node1" presStyleIdx="4" presStyleCnt="5">
        <dgm:presLayoutVars>
          <dgm:bulletEnabled val="1"/>
        </dgm:presLayoutVars>
      </dgm:prSet>
      <dgm:spPr/>
    </dgm:pt>
    <dgm:pt modelId="{1549B934-4E29-4C3B-B47D-8DFA2E1E1682}" type="pres">
      <dgm:prSet presAssocID="{FE36C8ED-0D7B-44F1-A48E-0AE3A7A0DED5}" presName="FiveConn_1-2" presStyleLbl="fgAccFollowNode1" presStyleIdx="0" presStyleCnt="4">
        <dgm:presLayoutVars>
          <dgm:bulletEnabled val="1"/>
        </dgm:presLayoutVars>
      </dgm:prSet>
      <dgm:spPr/>
    </dgm:pt>
    <dgm:pt modelId="{F7EBEE4A-B8C4-491A-9D77-D050AE02222E}" type="pres">
      <dgm:prSet presAssocID="{FE36C8ED-0D7B-44F1-A48E-0AE3A7A0DED5}" presName="FiveConn_2-3" presStyleLbl="fgAccFollowNode1" presStyleIdx="1" presStyleCnt="4">
        <dgm:presLayoutVars>
          <dgm:bulletEnabled val="1"/>
        </dgm:presLayoutVars>
      </dgm:prSet>
      <dgm:spPr/>
    </dgm:pt>
    <dgm:pt modelId="{31836C8E-4DC9-4F50-A7DF-B1ACE8274BB7}" type="pres">
      <dgm:prSet presAssocID="{FE36C8ED-0D7B-44F1-A48E-0AE3A7A0DED5}" presName="FiveConn_3-4" presStyleLbl="fgAccFollowNode1" presStyleIdx="2" presStyleCnt="4">
        <dgm:presLayoutVars>
          <dgm:bulletEnabled val="1"/>
        </dgm:presLayoutVars>
      </dgm:prSet>
      <dgm:spPr/>
    </dgm:pt>
    <dgm:pt modelId="{44828F78-BBE0-45DB-8924-30ECA88A3DC0}" type="pres">
      <dgm:prSet presAssocID="{FE36C8ED-0D7B-44F1-A48E-0AE3A7A0DED5}" presName="FiveConn_4-5" presStyleLbl="fgAccFollowNode1" presStyleIdx="3" presStyleCnt="4">
        <dgm:presLayoutVars>
          <dgm:bulletEnabled val="1"/>
        </dgm:presLayoutVars>
      </dgm:prSet>
      <dgm:spPr/>
    </dgm:pt>
    <dgm:pt modelId="{3A5AA5A5-B2EA-4686-A69A-63C1CC103B87}" type="pres">
      <dgm:prSet presAssocID="{FE36C8ED-0D7B-44F1-A48E-0AE3A7A0DED5}" presName="FiveNodes_1_text" presStyleLbl="node1" presStyleIdx="4" presStyleCnt="5">
        <dgm:presLayoutVars>
          <dgm:bulletEnabled val="1"/>
        </dgm:presLayoutVars>
      </dgm:prSet>
      <dgm:spPr/>
    </dgm:pt>
    <dgm:pt modelId="{05A7CD2D-438C-44A0-8B52-68FB4DA13AC4}" type="pres">
      <dgm:prSet presAssocID="{FE36C8ED-0D7B-44F1-A48E-0AE3A7A0DED5}" presName="FiveNodes_2_text" presStyleLbl="node1" presStyleIdx="4" presStyleCnt="5">
        <dgm:presLayoutVars>
          <dgm:bulletEnabled val="1"/>
        </dgm:presLayoutVars>
      </dgm:prSet>
      <dgm:spPr/>
    </dgm:pt>
    <dgm:pt modelId="{9B67914A-92BC-4680-AA5E-70FD333E2604}" type="pres">
      <dgm:prSet presAssocID="{FE36C8ED-0D7B-44F1-A48E-0AE3A7A0DED5}" presName="FiveNodes_3_text" presStyleLbl="node1" presStyleIdx="4" presStyleCnt="5">
        <dgm:presLayoutVars>
          <dgm:bulletEnabled val="1"/>
        </dgm:presLayoutVars>
      </dgm:prSet>
      <dgm:spPr/>
    </dgm:pt>
    <dgm:pt modelId="{AFB206E6-CAAC-4242-B0BF-FA10343368C9}" type="pres">
      <dgm:prSet presAssocID="{FE36C8ED-0D7B-44F1-A48E-0AE3A7A0DED5}" presName="FiveNodes_4_text" presStyleLbl="node1" presStyleIdx="4" presStyleCnt="5">
        <dgm:presLayoutVars>
          <dgm:bulletEnabled val="1"/>
        </dgm:presLayoutVars>
      </dgm:prSet>
      <dgm:spPr/>
    </dgm:pt>
    <dgm:pt modelId="{D08DD1D4-6C85-4DDF-84F6-51CA8EFE730C}" type="pres">
      <dgm:prSet presAssocID="{FE36C8ED-0D7B-44F1-A48E-0AE3A7A0DED5}" presName="FiveNodes_5_text" presStyleLbl="node1" presStyleIdx="4" presStyleCnt="5">
        <dgm:presLayoutVars>
          <dgm:bulletEnabled val="1"/>
        </dgm:presLayoutVars>
      </dgm:prSet>
      <dgm:spPr/>
    </dgm:pt>
  </dgm:ptLst>
  <dgm:cxnLst>
    <dgm:cxn modelId="{E8BBE521-1B2C-42E5-BADA-86B70389696B}" type="presOf" srcId="{01272F3A-3714-428F-B2A4-FFECB784131F}" destId="{E80C4588-2291-400D-BA56-E90E879B4A45}" srcOrd="0" destOrd="0" presId="urn:microsoft.com/office/officeart/2005/8/layout/vProcess5"/>
    <dgm:cxn modelId="{6BA1E126-48BB-4FDB-BA8C-E58520E832FE}" type="presOf" srcId="{AD69717E-90FC-43B6-8019-24810F91D2EB}" destId="{494B5013-71A3-40B7-8544-445215E0EC99}" srcOrd="0" destOrd="0" presId="urn:microsoft.com/office/officeart/2005/8/layout/vProcess5"/>
    <dgm:cxn modelId="{8070AA2A-5D4F-432C-81AC-874B99D06AAF}" type="presOf" srcId="{04BE3D06-6873-4952-BDF6-FCFA11E4BA7D}" destId="{DAD52AD3-EF2F-4D9D-8EBB-3F36578EC60C}" srcOrd="0" destOrd="0" presId="urn:microsoft.com/office/officeart/2005/8/layout/vProcess5"/>
    <dgm:cxn modelId="{C97AF633-E74A-4BA8-AA79-E3662ACCE9CD}" type="presOf" srcId="{04BE3D06-6873-4952-BDF6-FCFA11E4BA7D}" destId="{AFB206E6-CAAC-4242-B0BF-FA10343368C9}" srcOrd="1" destOrd="0" presId="urn:microsoft.com/office/officeart/2005/8/layout/vProcess5"/>
    <dgm:cxn modelId="{6ECDC438-7F10-43BE-8096-C385DE84C185}" srcId="{FE36C8ED-0D7B-44F1-A48E-0AE3A7A0DED5}" destId="{69324B7A-340F-44CE-B899-193825FADC30}" srcOrd="4" destOrd="0" parTransId="{4AC44D45-A3D5-4BB5-9FFC-1C68FDD11408}" sibTransId="{D375FEEC-3AE5-4F83-93CA-77AC5B6E230B}"/>
    <dgm:cxn modelId="{36EDA73E-F3FB-4DF9-81AA-0654F4A2E8B1}" srcId="{FE36C8ED-0D7B-44F1-A48E-0AE3A7A0DED5}" destId="{04BE3D06-6873-4952-BDF6-FCFA11E4BA7D}" srcOrd="3" destOrd="0" parTransId="{590C2FB1-9E59-4C6F-9696-7BC06BC2A102}" sibTransId="{E78EA3B5-0DA8-4701-B806-843185F13625}"/>
    <dgm:cxn modelId="{0977025B-217C-4C91-B667-CE98CF0E786B}" type="presOf" srcId="{E78EA3B5-0DA8-4701-B806-843185F13625}" destId="{44828F78-BBE0-45DB-8924-30ECA88A3DC0}" srcOrd="0" destOrd="0" presId="urn:microsoft.com/office/officeart/2005/8/layout/vProcess5"/>
    <dgm:cxn modelId="{D0854485-3343-4223-8635-3614B5582A42}" type="presOf" srcId="{AD69717E-90FC-43B6-8019-24810F91D2EB}" destId="{9B67914A-92BC-4680-AA5E-70FD333E2604}" srcOrd="1" destOrd="0" presId="urn:microsoft.com/office/officeart/2005/8/layout/vProcess5"/>
    <dgm:cxn modelId="{73088886-EFAF-4A9D-8489-2B5F2A6364F1}" type="presOf" srcId="{69324B7A-340F-44CE-B899-193825FADC30}" destId="{F19E20CB-D570-4A82-8044-A06FBE16435E}" srcOrd="0" destOrd="0" presId="urn:microsoft.com/office/officeart/2005/8/layout/vProcess5"/>
    <dgm:cxn modelId="{477FAB87-D893-4F29-A700-C7F948825D76}" type="presOf" srcId="{FE36C8ED-0D7B-44F1-A48E-0AE3A7A0DED5}" destId="{6D0BA5FF-F78D-4190-A6C8-4381703A68D0}" srcOrd="0" destOrd="0" presId="urn:microsoft.com/office/officeart/2005/8/layout/vProcess5"/>
    <dgm:cxn modelId="{C3E3779E-E75F-4704-8793-859CBC7E8A50}" srcId="{FE36C8ED-0D7B-44F1-A48E-0AE3A7A0DED5}" destId="{01272F3A-3714-428F-B2A4-FFECB784131F}" srcOrd="1" destOrd="0" parTransId="{3E917770-4FD1-41EC-91F2-93AB5C24BDD8}" sibTransId="{DE6B4AB8-E5BC-4A25-B0A4-558FFAD322D7}"/>
    <dgm:cxn modelId="{B7C41DB4-6A23-4F23-A36C-A09F62CFDD95}" srcId="{FE36C8ED-0D7B-44F1-A48E-0AE3A7A0DED5}" destId="{C71F2CBC-FA89-4D3B-A972-651D2B1A53CA}" srcOrd="0" destOrd="0" parTransId="{290FB9D7-C366-4BCC-98E1-6C46364F484B}" sibTransId="{2138208D-BB02-4902-B23C-F3352088DB28}"/>
    <dgm:cxn modelId="{F5FC85B4-7A55-4C6F-B1BB-F51106E2145C}" srcId="{FE36C8ED-0D7B-44F1-A48E-0AE3A7A0DED5}" destId="{AD69717E-90FC-43B6-8019-24810F91D2EB}" srcOrd="2" destOrd="0" parTransId="{E3E7A812-3252-4FAC-A9AF-98DC4A0D0C67}" sibTransId="{61077AD6-93A7-4E4D-92FD-5C36CE4E401E}"/>
    <dgm:cxn modelId="{C14C0ACC-F949-4D6D-9E9E-B9C50AA9E8E7}" type="presOf" srcId="{69324B7A-340F-44CE-B899-193825FADC30}" destId="{D08DD1D4-6C85-4DDF-84F6-51CA8EFE730C}" srcOrd="1" destOrd="0" presId="urn:microsoft.com/office/officeart/2005/8/layout/vProcess5"/>
    <dgm:cxn modelId="{B8F7D2CC-2173-412D-9BED-70675BC1F2BF}" type="presOf" srcId="{2138208D-BB02-4902-B23C-F3352088DB28}" destId="{1549B934-4E29-4C3B-B47D-8DFA2E1E1682}" srcOrd="0" destOrd="0" presId="urn:microsoft.com/office/officeart/2005/8/layout/vProcess5"/>
    <dgm:cxn modelId="{22C71ECD-3578-4B4E-AB18-4055C0BCBA35}" type="presOf" srcId="{C71F2CBC-FA89-4D3B-A972-651D2B1A53CA}" destId="{EE05E7D3-0F81-487E-B153-A1B75E864F85}" srcOrd="0" destOrd="0" presId="urn:microsoft.com/office/officeart/2005/8/layout/vProcess5"/>
    <dgm:cxn modelId="{5B8974D4-E243-4D30-9143-7C406C98AE8F}" type="presOf" srcId="{C71F2CBC-FA89-4D3B-A972-651D2B1A53CA}" destId="{3A5AA5A5-B2EA-4686-A69A-63C1CC103B87}" srcOrd="1" destOrd="0" presId="urn:microsoft.com/office/officeart/2005/8/layout/vProcess5"/>
    <dgm:cxn modelId="{A2B9CEE0-1BE2-4A44-892C-2267214BB942}" type="presOf" srcId="{61077AD6-93A7-4E4D-92FD-5C36CE4E401E}" destId="{31836C8E-4DC9-4F50-A7DF-B1ACE8274BB7}" srcOrd="0" destOrd="0" presId="urn:microsoft.com/office/officeart/2005/8/layout/vProcess5"/>
    <dgm:cxn modelId="{49990BE4-C814-4AB4-BED0-81912639C4BC}" type="presOf" srcId="{DE6B4AB8-E5BC-4A25-B0A4-558FFAD322D7}" destId="{F7EBEE4A-B8C4-491A-9D77-D050AE02222E}" srcOrd="0" destOrd="0" presId="urn:microsoft.com/office/officeart/2005/8/layout/vProcess5"/>
    <dgm:cxn modelId="{4A0D3BF3-41E9-4819-BB84-9C7168953493}" type="presOf" srcId="{01272F3A-3714-428F-B2A4-FFECB784131F}" destId="{05A7CD2D-438C-44A0-8B52-68FB4DA13AC4}" srcOrd="1" destOrd="0" presId="urn:microsoft.com/office/officeart/2005/8/layout/vProcess5"/>
    <dgm:cxn modelId="{15C478B8-8A42-4C59-BCED-424A42CD3679}" type="presParOf" srcId="{6D0BA5FF-F78D-4190-A6C8-4381703A68D0}" destId="{3DDF0F92-8643-4B2A-A0C3-8DDE1E0B48C9}" srcOrd="0" destOrd="0" presId="urn:microsoft.com/office/officeart/2005/8/layout/vProcess5"/>
    <dgm:cxn modelId="{44DF2F1C-9F05-48D0-9179-9814295F0787}" type="presParOf" srcId="{6D0BA5FF-F78D-4190-A6C8-4381703A68D0}" destId="{EE05E7D3-0F81-487E-B153-A1B75E864F85}" srcOrd="1" destOrd="0" presId="urn:microsoft.com/office/officeart/2005/8/layout/vProcess5"/>
    <dgm:cxn modelId="{F78A381D-960F-443C-A94D-E05FF24A59E9}" type="presParOf" srcId="{6D0BA5FF-F78D-4190-A6C8-4381703A68D0}" destId="{E80C4588-2291-400D-BA56-E90E879B4A45}" srcOrd="2" destOrd="0" presId="urn:microsoft.com/office/officeart/2005/8/layout/vProcess5"/>
    <dgm:cxn modelId="{036E4A23-B258-468C-9FAE-C708DF24D486}" type="presParOf" srcId="{6D0BA5FF-F78D-4190-A6C8-4381703A68D0}" destId="{494B5013-71A3-40B7-8544-445215E0EC99}" srcOrd="3" destOrd="0" presId="urn:microsoft.com/office/officeart/2005/8/layout/vProcess5"/>
    <dgm:cxn modelId="{BD219062-E29F-4883-9805-7EDB786FFDF0}" type="presParOf" srcId="{6D0BA5FF-F78D-4190-A6C8-4381703A68D0}" destId="{DAD52AD3-EF2F-4D9D-8EBB-3F36578EC60C}" srcOrd="4" destOrd="0" presId="urn:microsoft.com/office/officeart/2005/8/layout/vProcess5"/>
    <dgm:cxn modelId="{9C539AEA-3A32-4D4C-919D-4F20A392D1E0}" type="presParOf" srcId="{6D0BA5FF-F78D-4190-A6C8-4381703A68D0}" destId="{F19E20CB-D570-4A82-8044-A06FBE16435E}" srcOrd="5" destOrd="0" presId="urn:microsoft.com/office/officeart/2005/8/layout/vProcess5"/>
    <dgm:cxn modelId="{BBDD3D64-1CC4-459A-B40E-66F56D9B02D5}" type="presParOf" srcId="{6D0BA5FF-F78D-4190-A6C8-4381703A68D0}" destId="{1549B934-4E29-4C3B-B47D-8DFA2E1E1682}" srcOrd="6" destOrd="0" presId="urn:microsoft.com/office/officeart/2005/8/layout/vProcess5"/>
    <dgm:cxn modelId="{2739342D-592C-4E8D-AA27-AB9E707057DF}" type="presParOf" srcId="{6D0BA5FF-F78D-4190-A6C8-4381703A68D0}" destId="{F7EBEE4A-B8C4-491A-9D77-D050AE02222E}" srcOrd="7" destOrd="0" presId="urn:microsoft.com/office/officeart/2005/8/layout/vProcess5"/>
    <dgm:cxn modelId="{9FC33C36-928B-4043-B0F6-42F217AB0B07}" type="presParOf" srcId="{6D0BA5FF-F78D-4190-A6C8-4381703A68D0}" destId="{31836C8E-4DC9-4F50-A7DF-B1ACE8274BB7}" srcOrd="8" destOrd="0" presId="urn:microsoft.com/office/officeart/2005/8/layout/vProcess5"/>
    <dgm:cxn modelId="{9FC8B0E7-3FFA-4257-94FE-AB171D4BE6A4}" type="presParOf" srcId="{6D0BA5FF-F78D-4190-A6C8-4381703A68D0}" destId="{44828F78-BBE0-45DB-8924-30ECA88A3DC0}" srcOrd="9" destOrd="0" presId="urn:microsoft.com/office/officeart/2005/8/layout/vProcess5"/>
    <dgm:cxn modelId="{D311CAEC-80DA-4244-A389-D02E704DCCD7}" type="presParOf" srcId="{6D0BA5FF-F78D-4190-A6C8-4381703A68D0}" destId="{3A5AA5A5-B2EA-4686-A69A-63C1CC103B87}" srcOrd="10" destOrd="0" presId="urn:microsoft.com/office/officeart/2005/8/layout/vProcess5"/>
    <dgm:cxn modelId="{F6E98700-C845-411C-AB9F-25165D28E331}" type="presParOf" srcId="{6D0BA5FF-F78D-4190-A6C8-4381703A68D0}" destId="{05A7CD2D-438C-44A0-8B52-68FB4DA13AC4}" srcOrd="11" destOrd="0" presId="urn:microsoft.com/office/officeart/2005/8/layout/vProcess5"/>
    <dgm:cxn modelId="{3A721B16-BA65-45B6-A0A9-5D31240CBC24}" type="presParOf" srcId="{6D0BA5FF-F78D-4190-A6C8-4381703A68D0}" destId="{9B67914A-92BC-4680-AA5E-70FD333E2604}" srcOrd="12" destOrd="0" presId="urn:microsoft.com/office/officeart/2005/8/layout/vProcess5"/>
    <dgm:cxn modelId="{1B1FB333-B4CD-4B9E-8A7F-D583505499CF}" type="presParOf" srcId="{6D0BA5FF-F78D-4190-A6C8-4381703A68D0}" destId="{AFB206E6-CAAC-4242-B0BF-FA10343368C9}" srcOrd="13" destOrd="0" presId="urn:microsoft.com/office/officeart/2005/8/layout/vProcess5"/>
    <dgm:cxn modelId="{5C64D2B8-AE66-437B-B33D-4D5488A3D4FE}" type="presParOf" srcId="{6D0BA5FF-F78D-4190-A6C8-4381703A68D0}" destId="{D08DD1D4-6C85-4DDF-84F6-51CA8EFE730C}"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248D3-78F6-4B0B-9A6F-F0C6FB359C50}">
      <dsp:nvSpPr>
        <dsp:cNvPr id="0" name=""/>
        <dsp:cNvSpPr/>
      </dsp:nvSpPr>
      <dsp:spPr>
        <a:xfrm>
          <a:off x="0" y="4253743"/>
          <a:ext cx="10979450" cy="823365"/>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i="0" kern="1200" dirty="0"/>
            <a:t>Testing (ideally five to seven days following exposure) is also recommended following close contact to promptly identify new infections . However, a negative test performed earlier after exposure should not be used to reduce the quarantine period to shorter than seven days</a:t>
          </a:r>
          <a:endParaRPr lang="en-US" sz="1500" kern="1200" dirty="0"/>
        </a:p>
      </dsp:txBody>
      <dsp:txXfrm>
        <a:off x="0" y="4253743"/>
        <a:ext cx="10979450" cy="823365"/>
      </dsp:txXfrm>
    </dsp:sp>
    <dsp:sp modelId="{F8C31B35-BC65-44AB-9591-C2D567E1A6BA}">
      <dsp:nvSpPr>
        <dsp:cNvPr id="0" name=""/>
        <dsp:cNvSpPr/>
      </dsp:nvSpPr>
      <dsp:spPr>
        <a:xfrm rot="10800000">
          <a:off x="0" y="2509938"/>
          <a:ext cx="10979450" cy="1756155"/>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0" kern="1200" dirty="0"/>
            <a:t>The CDC acknowledges that shorter durations of quarantine may ameliorate the associated community burdens and adherence challenges in exchange for a slightly increased risk of post-quarantine transmission</a:t>
          </a:r>
          <a:endParaRPr lang="en-US" sz="1600" kern="1200" dirty="0"/>
        </a:p>
      </dsp:txBody>
      <dsp:txXfrm rot="-10800000">
        <a:off x="0" y="2509938"/>
        <a:ext cx="10979450" cy="616410"/>
      </dsp:txXfrm>
    </dsp:sp>
    <dsp:sp modelId="{1DAF605B-8EED-44C6-84D6-AAC528C78F79}">
      <dsp:nvSpPr>
        <dsp:cNvPr id="0" name=""/>
        <dsp:cNvSpPr/>
      </dsp:nvSpPr>
      <dsp:spPr>
        <a:xfrm>
          <a:off x="0" y="3148381"/>
          <a:ext cx="5489725" cy="480536"/>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0" i="0" kern="1200" dirty="0"/>
            <a:t>A 7day quarantine period, provided that the individual remained asymptomatic throughout and has a negative NAAT or antigen SARS-CoV-2 test within 48 hours of the planned end of quarantine</a:t>
          </a:r>
          <a:endParaRPr lang="en-US" sz="1200" kern="1200" dirty="0"/>
        </a:p>
      </dsp:txBody>
      <dsp:txXfrm>
        <a:off x="0" y="3148381"/>
        <a:ext cx="5489725" cy="480536"/>
      </dsp:txXfrm>
    </dsp:sp>
    <dsp:sp modelId="{C458D043-BDC5-41C3-927F-B71E21F0B13E}">
      <dsp:nvSpPr>
        <dsp:cNvPr id="0" name=""/>
        <dsp:cNvSpPr/>
      </dsp:nvSpPr>
      <dsp:spPr>
        <a:xfrm>
          <a:off x="5489725" y="3199332"/>
          <a:ext cx="5489725" cy="378634"/>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0" i="0" kern="1200" dirty="0"/>
            <a:t>A 10-day quarantine period, provided that the individual remained asymptomatic throughout</a:t>
          </a:r>
          <a:endParaRPr lang="en-US" sz="1200" kern="1200" dirty="0"/>
        </a:p>
      </dsp:txBody>
      <dsp:txXfrm>
        <a:off x="5489725" y="3199332"/>
        <a:ext cx="5489725" cy="378634"/>
      </dsp:txXfrm>
    </dsp:sp>
    <dsp:sp modelId="{EABCBFC9-53A4-45E3-89D7-CE8449B6E1F7}">
      <dsp:nvSpPr>
        <dsp:cNvPr id="0" name=""/>
        <dsp:cNvSpPr/>
      </dsp:nvSpPr>
      <dsp:spPr>
        <a:xfrm rot="10800000">
          <a:off x="0" y="1255952"/>
          <a:ext cx="10979450" cy="1266336"/>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0" kern="1200" dirty="0"/>
            <a:t>Self-quarantine at home, with maintenance of at least six feet (two meters) from others at all times. In particular, they should avoid contact with individuals at high risk for severe illness</a:t>
          </a:r>
          <a:endParaRPr lang="en-US" sz="1600" kern="1200" dirty="0"/>
        </a:p>
      </dsp:txBody>
      <dsp:txXfrm rot="-10800000">
        <a:off x="0" y="1255952"/>
        <a:ext cx="10979450" cy="444484"/>
      </dsp:txXfrm>
    </dsp:sp>
    <dsp:sp modelId="{643C1D1D-6313-4411-B3B9-DB9A8654AAD1}">
      <dsp:nvSpPr>
        <dsp:cNvPr id="0" name=""/>
        <dsp:cNvSpPr/>
      </dsp:nvSpPr>
      <dsp:spPr>
        <a:xfrm>
          <a:off x="0" y="1700436"/>
          <a:ext cx="10979450" cy="378634"/>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0" i="0" kern="1200" dirty="0"/>
            <a:t>The preferred quarantine period is 14 days following the date of the last exposure</a:t>
          </a:r>
          <a:endParaRPr lang="en-US" sz="1600" kern="1200" dirty="0"/>
        </a:p>
      </dsp:txBody>
      <dsp:txXfrm>
        <a:off x="0" y="1700436"/>
        <a:ext cx="10979450" cy="378634"/>
      </dsp:txXfrm>
    </dsp:sp>
    <dsp:sp modelId="{F50BAB36-AF6B-4D05-BD7A-4EBF200620F2}">
      <dsp:nvSpPr>
        <dsp:cNvPr id="0" name=""/>
        <dsp:cNvSpPr/>
      </dsp:nvSpPr>
      <dsp:spPr>
        <a:xfrm rot="10800000">
          <a:off x="0" y="15376"/>
          <a:ext cx="10979450" cy="1266336"/>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0" kern="1200" dirty="0"/>
            <a:t>Daily monitoring for fever, cough, or dyspnea for 14 days. Individuals who develop such signs or symptoms should stay home and maintain distance from other individuals, including those in their household, if they are not doing so already</a:t>
          </a:r>
          <a:endParaRPr lang="en-US" sz="1600" kern="1200" dirty="0"/>
        </a:p>
      </dsp:txBody>
      <dsp:txXfrm rot="10800000">
        <a:off x="0" y="15376"/>
        <a:ext cx="10979450" cy="8228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1B485-E749-4113-9A16-5D63FD1B55D7}">
      <dsp:nvSpPr>
        <dsp:cNvPr id="0" name=""/>
        <dsp:cNvSpPr/>
      </dsp:nvSpPr>
      <dsp:spPr>
        <a:xfrm>
          <a:off x="750" y="354828"/>
          <a:ext cx="2372605" cy="363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b="1" kern="1200" dirty="0">
              <a:solidFill>
                <a:schemeClr val="bg1"/>
              </a:solidFill>
            </a:rPr>
            <a:t>Generally</a:t>
          </a:r>
          <a:r>
            <a:rPr lang="en-US" sz="1300" kern="1200" dirty="0"/>
            <a:t> </a:t>
          </a:r>
        </a:p>
      </dsp:txBody>
      <dsp:txXfrm>
        <a:off x="750" y="354828"/>
        <a:ext cx="2372605" cy="363394"/>
      </dsp:txXfrm>
    </dsp:sp>
    <dsp:sp modelId="{E885486F-FE80-49E3-B419-8C61375B1268}">
      <dsp:nvSpPr>
        <dsp:cNvPr id="0" name=""/>
        <dsp:cNvSpPr/>
      </dsp:nvSpPr>
      <dsp:spPr>
        <a:xfrm>
          <a:off x="2373356" y="195843"/>
          <a:ext cx="474521" cy="68136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3E29795-6BE5-41BE-92BE-64A4CC11226D}">
      <dsp:nvSpPr>
        <dsp:cNvPr id="0" name=""/>
        <dsp:cNvSpPr/>
      </dsp:nvSpPr>
      <dsp:spPr>
        <a:xfrm>
          <a:off x="3037686" y="1899"/>
          <a:ext cx="8999517" cy="106925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Hydration, adequate rest, and frequent ambulation with more advanced activity as soon as tolerated are advised.</a:t>
          </a:r>
        </a:p>
      </dsp:txBody>
      <dsp:txXfrm>
        <a:off x="3037686" y="1899"/>
        <a:ext cx="8999517" cy="1069252"/>
      </dsp:txXfrm>
    </dsp:sp>
    <dsp:sp modelId="{88DBA311-84E7-4410-A6DE-070C1AD64250}">
      <dsp:nvSpPr>
        <dsp:cNvPr id="0" name=""/>
        <dsp:cNvSpPr/>
      </dsp:nvSpPr>
      <dsp:spPr>
        <a:xfrm>
          <a:off x="750" y="1837948"/>
          <a:ext cx="2460806" cy="328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dirty="0">
              <a:solidFill>
                <a:schemeClr val="bg1"/>
              </a:solidFill>
            </a:rPr>
            <a:t>Medications</a:t>
          </a:r>
          <a:r>
            <a:rPr lang="en-US" sz="1500" kern="1200" dirty="0"/>
            <a:t> </a:t>
          </a:r>
        </a:p>
      </dsp:txBody>
      <dsp:txXfrm>
        <a:off x="750" y="1837948"/>
        <a:ext cx="2460806" cy="328227"/>
      </dsp:txXfrm>
    </dsp:sp>
    <dsp:sp modelId="{D8B3A3B8-D7D2-422F-A684-6EB34DA49116}">
      <dsp:nvSpPr>
        <dsp:cNvPr id="0" name=""/>
        <dsp:cNvSpPr/>
      </dsp:nvSpPr>
      <dsp:spPr>
        <a:xfrm>
          <a:off x="2461557" y="1355864"/>
          <a:ext cx="492161" cy="129239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552FC8A-6CBA-4585-A3E5-3398C4903388}">
      <dsp:nvSpPr>
        <dsp:cNvPr id="0" name=""/>
        <dsp:cNvSpPr/>
      </dsp:nvSpPr>
      <dsp:spPr>
        <a:xfrm>
          <a:off x="3151334" y="1012959"/>
          <a:ext cx="8891036" cy="182771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We suggest heated humidified air for congestion</a:t>
          </a:r>
        </a:p>
        <a:p>
          <a:pPr marL="228600" lvl="1" indent="-228600" algn="l" defTabSz="889000">
            <a:lnSpc>
              <a:spcPct val="90000"/>
            </a:lnSpc>
            <a:spcBef>
              <a:spcPct val="0"/>
            </a:spcBef>
            <a:spcAft>
              <a:spcPct val="15000"/>
            </a:spcAft>
            <a:buChar char="•"/>
          </a:pPr>
          <a:r>
            <a:rPr lang="en-US" sz="2000" kern="1200" dirty="0">
              <a:solidFill>
                <a:srgbClr val="FF0000"/>
              </a:solidFill>
              <a:effectLst>
                <a:outerShdw blurRad="38100" dist="38100" dir="2700000" algn="tl">
                  <a:srgbClr val="000000">
                    <a:alpha val="43137"/>
                  </a:srgbClr>
                </a:outerShdw>
              </a:effectLst>
            </a:rPr>
            <a:t>acetaminophen</a:t>
          </a:r>
          <a:r>
            <a:rPr lang="en-US" sz="2000" kern="1200" dirty="0"/>
            <a:t> for sore throat/headache/fever</a:t>
          </a:r>
        </a:p>
        <a:p>
          <a:pPr marL="228600" lvl="1" indent="-228600" algn="l" defTabSz="889000">
            <a:lnSpc>
              <a:spcPct val="90000"/>
            </a:lnSpc>
            <a:spcBef>
              <a:spcPct val="0"/>
            </a:spcBef>
            <a:spcAft>
              <a:spcPct val="15000"/>
            </a:spcAft>
            <a:buChar char="•"/>
          </a:pPr>
          <a:r>
            <a:rPr lang="en-US" sz="2000" kern="1200" dirty="0">
              <a:solidFill>
                <a:srgbClr val="FF0000"/>
              </a:solidFill>
              <a:effectLst>
                <a:outerShdw blurRad="38100" dist="38100" dir="2700000" algn="tl">
                  <a:srgbClr val="000000">
                    <a:alpha val="43137"/>
                  </a:srgbClr>
                </a:outerShdw>
              </a:effectLst>
            </a:rPr>
            <a:t>ipratropium bromide </a:t>
          </a:r>
          <a:r>
            <a:rPr lang="en-US" sz="2000" kern="1200" dirty="0"/>
            <a:t>and </a:t>
          </a:r>
          <a:r>
            <a:rPr lang="en-US" sz="2000" kern="1200" dirty="0" err="1">
              <a:solidFill>
                <a:srgbClr val="FF0000"/>
              </a:solidFill>
              <a:effectLst>
                <a:outerShdw blurRad="38100" dist="38100" dir="2700000" algn="tl">
                  <a:srgbClr val="000000">
                    <a:alpha val="43137"/>
                  </a:srgbClr>
                </a:outerShdw>
              </a:effectLst>
            </a:rPr>
            <a:t>cromolyn</a:t>
          </a:r>
          <a:r>
            <a:rPr lang="en-US" sz="2000" kern="1200" dirty="0"/>
            <a:t> nasal spray for symptomatic relief of rhinorrhea</a:t>
          </a:r>
        </a:p>
      </dsp:txBody>
      <dsp:txXfrm>
        <a:off x="3151334" y="1012959"/>
        <a:ext cx="8891036" cy="1827719"/>
      </dsp:txXfrm>
    </dsp:sp>
    <dsp:sp modelId="{B6EE752B-5387-4FF0-A8F3-265A96D51C0B}">
      <dsp:nvSpPr>
        <dsp:cNvPr id="0" name=""/>
        <dsp:cNvSpPr/>
      </dsp:nvSpPr>
      <dsp:spPr>
        <a:xfrm>
          <a:off x="750" y="3587485"/>
          <a:ext cx="2416706" cy="656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dirty="0">
              <a:solidFill>
                <a:schemeClr val="bg1"/>
              </a:solidFill>
            </a:rPr>
            <a:t>Monoclonal</a:t>
          </a:r>
        </a:p>
        <a:p>
          <a:pPr marL="0" lvl="0" indent="0" algn="r" defTabSz="800100">
            <a:lnSpc>
              <a:spcPct val="90000"/>
            </a:lnSpc>
            <a:spcBef>
              <a:spcPct val="0"/>
            </a:spcBef>
            <a:spcAft>
              <a:spcPct val="35000"/>
            </a:spcAft>
            <a:buNone/>
          </a:pPr>
          <a:r>
            <a:rPr lang="en-US" sz="1800" b="1" kern="1200" dirty="0">
              <a:solidFill>
                <a:schemeClr val="bg1"/>
              </a:solidFill>
            </a:rPr>
            <a:t> antibodies</a:t>
          </a:r>
        </a:p>
      </dsp:txBody>
      <dsp:txXfrm>
        <a:off x="750" y="3587485"/>
        <a:ext cx="2416706" cy="656455"/>
      </dsp:txXfrm>
    </dsp:sp>
    <dsp:sp modelId="{7A1EC921-96F1-4787-A524-9FEA2B3751AA}">
      <dsp:nvSpPr>
        <dsp:cNvPr id="0" name=""/>
        <dsp:cNvSpPr/>
      </dsp:nvSpPr>
      <dsp:spPr>
        <a:xfrm>
          <a:off x="2417457" y="3218229"/>
          <a:ext cx="483341" cy="139496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255F9D7-B26F-4CB1-9674-150032D9C192}">
      <dsp:nvSpPr>
        <dsp:cNvPr id="0" name=""/>
        <dsp:cNvSpPr/>
      </dsp:nvSpPr>
      <dsp:spPr>
        <a:xfrm>
          <a:off x="3101242" y="2850363"/>
          <a:ext cx="8941128" cy="196548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err="1">
              <a:solidFill>
                <a:srgbClr val="FF0000"/>
              </a:solidFill>
              <a:effectLst>
                <a:outerShdw blurRad="38100" dist="38100" dir="2700000" algn="tl">
                  <a:srgbClr val="000000">
                    <a:alpha val="43137"/>
                  </a:srgbClr>
                </a:outerShdw>
              </a:effectLst>
            </a:rPr>
            <a:t>Bamlanivimab</a:t>
          </a:r>
          <a:r>
            <a:rPr lang="en-US" sz="1800" b="0" i="0" kern="1200" dirty="0">
              <a:solidFill>
                <a:srgbClr val="FF0000"/>
              </a:solidFill>
              <a:effectLst>
                <a:outerShdw blurRad="38100" dist="38100" dir="2700000" algn="tl">
                  <a:srgbClr val="000000">
                    <a:alpha val="43137"/>
                  </a:srgbClr>
                </a:outerShdw>
              </a:effectLst>
            </a:rPr>
            <a:t> -</a:t>
          </a:r>
          <a:r>
            <a:rPr lang="en-US" sz="1800" b="0" i="0" kern="1200" dirty="0" err="1">
              <a:solidFill>
                <a:srgbClr val="FF0000"/>
              </a:solidFill>
              <a:effectLst>
                <a:outerShdw blurRad="38100" dist="38100" dir="2700000" algn="tl">
                  <a:srgbClr val="000000">
                    <a:alpha val="43137"/>
                  </a:srgbClr>
                </a:outerShdw>
              </a:effectLst>
            </a:rPr>
            <a:t>etesevimab</a:t>
          </a:r>
          <a:r>
            <a:rPr lang="en-US" sz="1800" b="0" i="0" kern="1200" dirty="0">
              <a:solidFill>
                <a:schemeClr val="bg1"/>
              </a:solidFill>
            </a:rPr>
            <a:t> </a:t>
          </a:r>
          <a:r>
            <a:rPr lang="en-US" sz="1800" b="0" i="0" kern="1200" dirty="0"/>
            <a:t> is a combination neutralizing monoclonal antibody available as an option for the treatment of </a:t>
          </a:r>
          <a:r>
            <a:rPr lang="en-US" sz="1800" b="0" i="0" kern="1200" dirty="0" err="1"/>
            <a:t>nonhospitalized</a:t>
          </a:r>
          <a:r>
            <a:rPr lang="en-US" sz="1800" b="0" i="0" kern="1200" dirty="0"/>
            <a:t> patients with mild to moderate COVID-19 who are at high risk for progressing to severe disease and/or hospitalization</a:t>
          </a:r>
          <a:endParaRPr lang="en-US" sz="1800" kern="1200" dirty="0"/>
        </a:p>
        <a:p>
          <a:pPr marL="171450" lvl="1" indent="-171450" algn="l" defTabSz="800100">
            <a:lnSpc>
              <a:spcPct val="90000"/>
            </a:lnSpc>
            <a:spcBef>
              <a:spcPct val="0"/>
            </a:spcBef>
            <a:spcAft>
              <a:spcPct val="15000"/>
            </a:spcAft>
            <a:buChar char="•"/>
          </a:pPr>
          <a:r>
            <a:rPr lang="en-US" sz="1800" b="0" i="0" kern="1200" dirty="0"/>
            <a:t>The combination </a:t>
          </a:r>
          <a:r>
            <a:rPr lang="en-US" sz="1800" b="0" i="0" kern="1200" dirty="0" err="1">
              <a:solidFill>
                <a:srgbClr val="FF0000"/>
              </a:solidFill>
              <a:effectLst>
                <a:outerShdw blurRad="38100" dist="38100" dir="2700000" algn="tl">
                  <a:srgbClr val="000000">
                    <a:alpha val="43137"/>
                  </a:srgbClr>
                </a:outerShdw>
              </a:effectLst>
            </a:rPr>
            <a:t>casirivimab-imdevimab</a:t>
          </a:r>
          <a:r>
            <a:rPr lang="en-US" sz="1800" b="0" i="0" kern="1200" dirty="0"/>
            <a:t> is another monoclonal antibody option for </a:t>
          </a:r>
          <a:r>
            <a:rPr lang="en-US" sz="1800" b="0" i="0" kern="1200" dirty="0" err="1"/>
            <a:t>nonhospitalized</a:t>
          </a:r>
          <a:r>
            <a:rPr lang="en-US" sz="1800" b="1" i="0" kern="1200" dirty="0"/>
            <a:t> </a:t>
          </a:r>
          <a:r>
            <a:rPr lang="en-US" sz="1800" b="0" i="0" kern="1200" dirty="0"/>
            <a:t>COVID-19</a:t>
          </a:r>
          <a:r>
            <a:rPr lang="en-US" sz="1800" b="1" i="0" kern="1200" dirty="0"/>
            <a:t> </a:t>
          </a:r>
          <a:r>
            <a:rPr lang="en-US" sz="1800" b="0" i="0" kern="1200" dirty="0"/>
            <a:t>patients.</a:t>
          </a:r>
          <a:endParaRPr lang="en-US" sz="1800" kern="1200" dirty="0"/>
        </a:p>
      </dsp:txBody>
      <dsp:txXfrm>
        <a:off x="3101242" y="2850363"/>
        <a:ext cx="8941128" cy="1965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5E7D3-0F81-487E-B153-A1B75E864F85}">
      <dsp:nvSpPr>
        <dsp:cNvPr id="0" name=""/>
        <dsp:cNvSpPr/>
      </dsp:nvSpPr>
      <dsp:spPr>
        <a:xfrm>
          <a:off x="0" y="0"/>
          <a:ext cx="9037929" cy="1176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bg1"/>
              </a:solidFill>
            </a:rPr>
            <a:t>maternal peripheral oxygen saturation (SpO2) should be maintained at ≥95 percent</a:t>
          </a:r>
          <a:endParaRPr lang="en-US" sz="2100" kern="1200" dirty="0"/>
        </a:p>
      </dsp:txBody>
      <dsp:txXfrm>
        <a:off x="34446" y="34446"/>
        <a:ext cx="7631241" cy="1107192"/>
      </dsp:txXfrm>
    </dsp:sp>
    <dsp:sp modelId="{E80C4588-2291-400D-BA56-E90E879B4A45}">
      <dsp:nvSpPr>
        <dsp:cNvPr id="0" name=""/>
        <dsp:cNvSpPr/>
      </dsp:nvSpPr>
      <dsp:spPr>
        <a:xfrm>
          <a:off x="674910" y="1396575"/>
          <a:ext cx="9037929" cy="1176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If SpO2&lt;95 obtain ABG for PaO2, PaO2&gt;70mmHg is desirable</a:t>
          </a:r>
        </a:p>
      </dsp:txBody>
      <dsp:txXfrm>
        <a:off x="709356" y="1431021"/>
        <a:ext cx="7529672" cy="1107192"/>
      </dsp:txXfrm>
    </dsp:sp>
    <dsp:sp modelId="{494B5013-71A3-40B7-8544-445215E0EC99}">
      <dsp:nvSpPr>
        <dsp:cNvPr id="0" name=""/>
        <dsp:cNvSpPr/>
      </dsp:nvSpPr>
      <dsp:spPr>
        <a:xfrm>
          <a:off x="1349820" y="2678859"/>
          <a:ext cx="9037929" cy="1176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dirty="0">
              <a:solidFill>
                <a:schemeClr val="tx1"/>
              </a:solidFill>
              <a:effectLst/>
              <a:latin typeface="+mn-lt"/>
              <a:ea typeface="+mn-ea"/>
              <a:cs typeface="+mn-cs"/>
            </a:rPr>
            <a:t>The World Health Organization (WHO) suggests maintaining maternal SpO</a:t>
          </a:r>
          <a:r>
            <a:rPr lang="en-US" sz="2100" b="0" i="0" kern="1200" baseline="-25000" dirty="0">
              <a:solidFill>
                <a:schemeClr val="tx1"/>
              </a:solidFill>
              <a:effectLst/>
              <a:latin typeface="+mn-lt"/>
              <a:ea typeface="+mn-ea"/>
              <a:cs typeface="+mn-cs"/>
            </a:rPr>
            <a:t>2 </a:t>
          </a:r>
          <a:r>
            <a:rPr lang="en-US" sz="2100" b="0" i="0" kern="1200" dirty="0">
              <a:solidFill>
                <a:schemeClr val="tx1"/>
              </a:solidFill>
              <a:effectLst/>
              <a:latin typeface="+mn-lt"/>
              <a:ea typeface="+mn-ea"/>
              <a:cs typeface="+mn-cs"/>
            </a:rPr>
            <a:t>≥92 to 95 percent once the patient is stable</a:t>
          </a:r>
          <a:endParaRPr lang="en-US" sz="2100" kern="1200" dirty="0"/>
        </a:p>
      </dsp:txBody>
      <dsp:txXfrm>
        <a:off x="1384266" y="2713305"/>
        <a:ext cx="7529672" cy="1107192"/>
      </dsp:txXfrm>
    </dsp:sp>
    <dsp:sp modelId="{DAD52AD3-EF2F-4D9D-8EBB-3F36578EC60C}">
      <dsp:nvSpPr>
        <dsp:cNvPr id="0" name=""/>
        <dsp:cNvSpPr/>
      </dsp:nvSpPr>
      <dsp:spPr>
        <a:xfrm>
          <a:off x="2024730" y="4018289"/>
          <a:ext cx="9037929" cy="1176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dirty="0"/>
            <a:t>Permissive hypercapnia (PCO</a:t>
          </a:r>
          <a:r>
            <a:rPr lang="en-US" sz="2100" b="0" i="0" kern="1200" baseline="-25000" dirty="0"/>
            <a:t>2 </a:t>
          </a:r>
          <a:r>
            <a:rPr lang="en-US" sz="2100" b="0" i="0" kern="1200" dirty="0"/>
            <a:t>&lt;60 mmHg) and extracorporeal membrane oxygenation (ECMO), if indicated for management of ARDS, do not appear to be harmful to the fetus, but data are limited</a:t>
          </a:r>
          <a:endParaRPr lang="en-US" sz="2100" kern="1200" dirty="0"/>
        </a:p>
      </dsp:txBody>
      <dsp:txXfrm>
        <a:off x="2059176" y="4052735"/>
        <a:ext cx="7529672" cy="1107192"/>
      </dsp:txXfrm>
    </dsp:sp>
    <dsp:sp modelId="{F19E20CB-D570-4A82-8044-A06FBE16435E}">
      <dsp:nvSpPr>
        <dsp:cNvPr id="0" name=""/>
        <dsp:cNvSpPr/>
      </dsp:nvSpPr>
      <dsp:spPr>
        <a:xfrm>
          <a:off x="2699641" y="5357719"/>
          <a:ext cx="9037929" cy="1176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dirty="0"/>
            <a:t>High positive end-expiratory pressure strategies (&gt;10 mmHg), if considered, require close ongoing maternal and fetal monitoring because they decrease preload and cardiac output</a:t>
          </a:r>
          <a:endParaRPr lang="en-US" sz="2100" kern="1200" dirty="0"/>
        </a:p>
      </dsp:txBody>
      <dsp:txXfrm>
        <a:off x="2734087" y="5392165"/>
        <a:ext cx="7529672" cy="1107192"/>
      </dsp:txXfrm>
    </dsp:sp>
    <dsp:sp modelId="{1549B934-4E29-4C3B-B47D-8DFA2E1E1682}">
      <dsp:nvSpPr>
        <dsp:cNvPr id="0" name=""/>
        <dsp:cNvSpPr/>
      </dsp:nvSpPr>
      <dsp:spPr>
        <a:xfrm>
          <a:off x="8273474" y="859195"/>
          <a:ext cx="764455" cy="76445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8445476" y="859195"/>
        <a:ext cx="420451" cy="575252"/>
      </dsp:txXfrm>
    </dsp:sp>
    <dsp:sp modelId="{F7EBEE4A-B8C4-491A-9D77-D050AE02222E}">
      <dsp:nvSpPr>
        <dsp:cNvPr id="0" name=""/>
        <dsp:cNvSpPr/>
      </dsp:nvSpPr>
      <dsp:spPr>
        <a:xfrm>
          <a:off x="8948384" y="2198625"/>
          <a:ext cx="764455" cy="76445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9120386" y="2198625"/>
        <a:ext cx="420451" cy="575252"/>
      </dsp:txXfrm>
    </dsp:sp>
    <dsp:sp modelId="{31836C8E-4DC9-4F50-A7DF-B1ACE8274BB7}">
      <dsp:nvSpPr>
        <dsp:cNvPr id="0" name=""/>
        <dsp:cNvSpPr/>
      </dsp:nvSpPr>
      <dsp:spPr>
        <a:xfrm>
          <a:off x="9623295" y="3518453"/>
          <a:ext cx="764455" cy="76445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9795297" y="3518453"/>
        <a:ext cx="420451" cy="575252"/>
      </dsp:txXfrm>
    </dsp:sp>
    <dsp:sp modelId="{44828F78-BBE0-45DB-8924-30ECA88A3DC0}">
      <dsp:nvSpPr>
        <dsp:cNvPr id="0" name=""/>
        <dsp:cNvSpPr/>
      </dsp:nvSpPr>
      <dsp:spPr>
        <a:xfrm>
          <a:off x="10298205" y="4870950"/>
          <a:ext cx="764455" cy="76445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10470207" y="4870950"/>
        <a:ext cx="420451" cy="5752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62292C-36CC-4520-B19D-257B40F5ABB4}" type="datetimeFigureOut">
              <a:rPr lang="en-US" smtClean="0"/>
              <a:t>12/10/2021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4BD9F4-7ABD-4397-9E72-CBAF709E75A4}" type="slidenum">
              <a:rPr lang="en-US" smtClean="0"/>
              <a:t>‹#›</a:t>
            </a:fld>
            <a:endParaRPr lang="en-US"/>
          </a:p>
        </p:txBody>
      </p:sp>
    </p:spTree>
    <p:extLst>
      <p:ext uri="{BB962C8B-B14F-4D97-AF65-F5344CB8AC3E}">
        <p14:creationId xmlns:p14="http://schemas.microsoft.com/office/powerpoint/2010/main" val="3315977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uptodate.com/contents/coronavirus-disease-2019-covid-19-pregnancy-issues-and-antenatal-care/abstract/66"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ww.uptodate.com/contents/coronavirus-disease-2019-covid-19-pregnancy-issues-and-antenatal-care/abstract/82"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uptodate.com/contents/covid-19-pregnancy-issues-and-antenatal-care/abstract/130"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uptodate.com/contents/coronavirus-disease-2019-covid-19-outpatient-evaluation-and-management-in-adults/abstract/107" TargetMode="External"/><Relationship Id="rId2" Type="http://schemas.openxmlformats.org/officeDocument/2006/relationships/slide" Target="../slides/slide54.xml"/><Relationship Id="rId1" Type="http://schemas.openxmlformats.org/officeDocument/2006/relationships/notesMaster" Target="../notesMasters/notesMaster1.xml"/><Relationship Id="rId5" Type="http://schemas.openxmlformats.org/officeDocument/2006/relationships/hyperlink" Target="https://www.uptodate.com/contents/coronavirus-disease-2019-covid-19-outpatient-evaluation-and-management-in-adults?sectionName=OUTPATIENT%20MANAGEMENT%20FOLLOWING%20INPATIENT%20OR%20ED%20DISCHARGE&amp;search=covid19%20pregnancy&amp;topicRef=127535&amp;anchor=H2441103696&amp;source=see_link#H3253077875" TargetMode="External"/><Relationship Id="rId4" Type="http://schemas.openxmlformats.org/officeDocument/2006/relationships/hyperlink" Target="https://www.uptodate.com/contents/coronavirus-disease-2019-covid-19-outpatient-evaluation-and-management-in-adults?sectionName=OUTPATIENT%20MANAGEMENT%20FOLLOWING%20INPATIENT%20OR%20ED%20DISCHARGE&amp;search=covid19%20pregnancy&amp;topicRef=127535&amp;anchor=H2441103696&amp;source=see_link#H3591640024"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uptodate.com/contents/coronavirus-disease-2019-covid-19-pregnancy-issues-and-antenatal-care/abstract/105,106" TargetMode="External"/><Relationship Id="rId2" Type="http://schemas.openxmlformats.org/officeDocument/2006/relationships/slide" Target="../slides/slide55.xml"/><Relationship Id="rId1" Type="http://schemas.openxmlformats.org/officeDocument/2006/relationships/notesMaster" Target="../notesMasters/notesMaster1.xml"/><Relationship Id="rId6" Type="http://schemas.openxmlformats.org/officeDocument/2006/relationships/hyperlink" Target="https://www.uptodate.com/contents/coronavirus-disease-2019-covid-19-pregnancy-issues-and-antenatal-care/abstract/110-112" TargetMode="External"/><Relationship Id="rId5" Type="http://schemas.openxmlformats.org/officeDocument/2006/relationships/hyperlink" Target="https://www.uptodate.com/contents/coronavirus-disease-2019-covid-19-pregnancy-issues-and-antenatal-care/abstract/108,109" TargetMode="External"/><Relationship Id="rId4" Type="http://schemas.openxmlformats.org/officeDocument/2006/relationships/hyperlink" Target="https://www.uptodate.com/contents/coronavirus-disease-2019-covid-19-pregnancy-issues-and-antenatal-care/abstract/107"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ptodate.com/contents/coronavirus-disease-2019-covid-19-epidemiology-virology-and-prevention/abstract/49-51"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uptodate.com/contents/coronavirus-disease-2019-covid-19-epidemiology-virology-and-prevention/abstract/44,45" TargetMode="External"/><Relationship Id="rId5" Type="http://schemas.openxmlformats.org/officeDocument/2006/relationships/hyperlink" Target="https://www.uptodate.com/contents/coronavirus-disease-2019-covid-19-epidemiology-virology-and-prevention/abstract/55-59" TargetMode="External"/><Relationship Id="rId4" Type="http://schemas.openxmlformats.org/officeDocument/2006/relationships/hyperlink" Target="https://www.uptodate.com/contents/coronavirus-disease-2019-covid-19-epidemiology-virology-and-prevention/abstract/52-56"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ptodate.com/contents/coronavirus-disease-2019-covid-19-pregnancy-issues-and-antenatal-care/abstract/16,70"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3</a:t>
            </a:fld>
            <a:endParaRPr lang="en-US" dirty="0"/>
          </a:p>
        </p:txBody>
      </p:sp>
    </p:spTree>
    <p:extLst>
      <p:ext uri="{BB962C8B-B14F-4D97-AF65-F5344CB8AC3E}">
        <p14:creationId xmlns:p14="http://schemas.microsoft.com/office/powerpoint/2010/main" val="1543135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4BD9F4-7ABD-4397-9E72-CBAF709E75A4}" type="slidenum">
              <a:rPr lang="en-US" smtClean="0"/>
              <a:t>38</a:t>
            </a:fld>
            <a:endParaRPr lang="en-US"/>
          </a:p>
        </p:txBody>
      </p:sp>
    </p:spTree>
    <p:extLst>
      <p:ext uri="{BB962C8B-B14F-4D97-AF65-F5344CB8AC3E}">
        <p14:creationId xmlns:p14="http://schemas.microsoft.com/office/powerpoint/2010/main" val="1165235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Most (at least 86 percent [</a:t>
            </a:r>
            <a:r>
              <a:rPr lang="en-US" sz="1200" b="0" i="0" u="sng" kern="1200" dirty="0">
                <a:solidFill>
                  <a:schemeClr val="tx1"/>
                </a:solidFill>
                <a:effectLst/>
                <a:latin typeface="+mn-lt"/>
                <a:ea typeface="+mn-ea"/>
                <a:cs typeface="+mn-cs"/>
                <a:hlinkClick r:id="rId3"/>
              </a:rPr>
              <a:t>66</a:t>
            </a:r>
            <a:r>
              <a:rPr lang="en-US" sz="1200" b="0" i="0" kern="1200" dirty="0">
                <a:solidFill>
                  <a:schemeClr val="tx1"/>
                </a:solidFill>
                <a:effectLst/>
                <a:latin typeface="+mn-lt"/>
                <a:ea typeface="+mn-ea"/>
                <a:cs typeface="+mn-cs"/>
              </a:rPr>
              <a:t>]) pregnant patients with known or suspected COVID-19 have mild disease (no shortness of breath) that does not warrant hospital-level care in the absence of obstetric problems (</a:t>
            </a:r>
            <a:r>
              <a:rPr lang="en-US" sz="1200" b="0" i="0" kern="1200" dirty="0" err="1">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preterm labor), concern for rapid deterioration, inability to promptly return to the hospital, or, possibly, inability to self-isolate.</a:t>
            </a:r>
          </a:p>
          <a:p>
            <a:r>
              <a:rPr lang="en-US" sz="1200" b="0" i="0" kern="1200" dirty="0">
                <a:solidFill>
                  <a:schemeClr val="tx1"/>
                </a:solidFill>
                <a:effectLst/>
                <a:latin typeface="+mn-lt"/>
                <a:ea typeface="+mn-ea"/>
                <a:cs typeface="+mn-cs"/>
              </a:rPr>
              <a:t>These patients should be followed closely for progression to severe or critical disease and given instructions for infection control, symptom management, warning symptoms, and obstetric follow-up (at least once within two weeks of COVID-19 diagnosis [</a:t>
            </a:r>
            <a:r>
              <a:rPr lang="en-US" sz="1200" b="0" i="0" u="sng" kern="1200" dirty="0">
                <a:solidFill>
                  <a:schemeClr val="tx1"/>
                </a:solidFill>
                <a:effectLst/>
                <a:latin typeface="+mn-lt"/>
                <a:ea typeface="+mn-ea"/>
                <a:cs typeface="+mn-cs"/>
                <a:hlinkClick r:id="rId4"/>
              </a:rPr>
              <a:t>82</a:t>
            </a:r>
            <a:r>
              <a:rPr lang="en-US" sz="1200" b="0" i="0" kern="1200" dirty="0">
                <a:solidFill>
                  <a:schemeClr val="tx1"/>
                </a:solidFill>
                <a:effectLst/>
                <a:latin typeface="+mn-lt"/>
                <a:ea typeface="+mn-ea"/>
                <a:cs typeface="+mn-cs"/>
              </a:rPr>
              <a:t>]).</a:t>
            </a:r>
            <a:endParaRPr lang="en-US" dirty="0"/>
          </a:p>
          <a:p>
            <a:endParaRPr lang="en-US" dirty="0"/>
          </a:p>
        </p:txBody>
      </p:sp>
      <p:sp>
        <p:nvSpPr>
          <p:cNvPr id="4" name="Slide Number Placeholder 3"/>
          <p:cNvSpPr>
            <a:spLocks noGrp="1"/>
          </p:cNvSpPr>
          <p:nvPr>
            <p:ph type="sldNum" sz="quarter" idx="5"/>
          </p:nvPr>
        </p:nvSpPr>
        <p:spPr/>
        <p:txBody>
          <a:bodyPr/>
          <a:lstStyle/>
          <a:p>
            <a:fld id="{B84BD9F4-7ABD-4397-9E72-CBAF709E75A4}" type="slidenum">
              <a:rPr lang="en-US" smtClean="0"/>
              <a:t>45</a:t>
            </a:fld>
            <a:endParaRPr lang="en-US"/>
          </a:p>
        </p:txBody>
      </p:sp>
    </p:spTree>
    <p:extLst>
      <p:ext uri="{BB962C8B-B14F-4D97-AF65-F5344CB8AC3E}">
        <p14:creationId xmlns:p14="http://schemas.microsoft.com/office/powerpoint/2010/main" val="702439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32323"/>
                </a:solidFill>
                <a:effectLst/>
                <a:latin typeface="Noto Sans" panose="020B0502040504020204" pitchFamily="34" charset="0"/>
              </a:rPr>
              <a:t>The drug combination should not be withheld from pregnant patients who are deemed to be at high risk for progression to severe disease if they would otherwise qualify for its use, after a discussion of the potential benefits and theoretic risks [</a:t>
            </a:r>
            <a:r>
              <a:rPr lang="en-US" b="0" i="0" u="sng" dirty="0">
                <a:solidFill>
                  <a:srgbClr val="005B92"/>
                </a:solidFill>
                <a:effectLst/>
                <a:latin typeface="Noto Sans" panose="020B0502040504020204" pitchFamily="34" charset="0"/>
                <a:hlinkClick r:id="rId3"/>
              </a:rPr>
              <a:t>130</a:t>
            </a:r>
            <a:r>
              <a:rPr lang="en-US" b="0" i="0" dirty="0">
                <a:solidFill>
                  <a:srgbClr val="232323"/>
                </a:solidFill>
                <a:effectLst/>
                <a:latin typeface="Noto Sans" panose="020B0502040504020204" pitchFamily="34" charset="0"/>
              </a:rPr>
              <a:t>]. Placental transfer may be expected since human immunoglobulin G1 (IgG1) antibodies are known to cross the placental barrier. Nonclinical reproductive toxicity studies have not been performed, and there is no information regarding whether the potential transfer of these drugs provides any treatment benefit or risk to the developing fetus.</a:t>
            </a:r>
            <a:endParaRPr lang="en-US" dirty="0"/>
          </a:p>
        </p:txBody>
      </p:sp>
      <p:sp>
        <p:nvSpPr>
          <p:cNvPr id="4" name="Slide Number Placeholder 3"/>
          <p:cNvSpPr>
            <a:spLocks noGrp="1"/>
          </p:cNvSpPr>
          <p:nvPr>
            <p:ph type="sldNum" sz="quarter" idx="5"/>
          </p:nvPr>
        </p:nvSpPr>
        <p:spPr/>
        <p:txBody>
          <a:bodyPr/>
          <a:lstStyle/>
          <a:p>
            <a:fld id="{B84BD9F4-7ABD-4397-9E72-CBAF709E75A4}" type="slidenum">
              <a:rPr lang="en-US" smtClean="0"/>
              <a:t>46</a:t>
            </a:fld>
            <a:endParaRPr lang="en-US"/>
          </a:p>
        </p:txBody>
      </p:sp>
    </p:spTree>
    <p:extLst>
      <p:ext uri="{BB962C8B-B14F-4D97-AF65-F5344CB8AC3E}">
        <p14:creationId xmlns:p14="http://schemas.microsoft.com/office/powerpoint/2010/main" val="792901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During pregnancy, </a:t>
            </a:r>
            <a:r>
              <a:rPr lang="en-US" sz="1200" b="1" i="0" kern="1200" dirty="0">
                <a:solidFill>
                  <a:schemeClr val="tx1"/>
                </a:solidFill>
                <a:effectLst/>
                <a:latin typeface="+mn-lt"/>
                <a:ea typeface="+mn-ea"/>
                <a:cs typeface="+mn-cs"/>
              </a:rPr>
              <a:t>maternal peripheral oxygen saturation (SpO</a:t>
            </a:r>
            <a:r>
              <a:rPr lang="en-US" sz="1200" b="1" i="0" kern="1200" baseline="-25000" dirty="0">
                <a:solidFill>
                  <a:schemeClr val="tx1"/>
                </a:solidFill>
                <a:effectLst/>
                <a:latin typeface="+mn-lt"/>
                <a:ea typeface="+mn-ea"/>
                <a:cs typeface="+mn-cs"/>
              </a:rPr>
              <a:t>2</a:t>
            </a:r>
            <a:r>
              <a:rPr lang="en-US" sz="1200" b="1" i="0" kern="1200" dirty="0">
                <a:solidFill>
                  <a:schemeClr val="tx1"/>
                </a:solidFill>
                <a:effectLst/>
                <a:latin typeface="+mn-lt"/>
                <a:ea typeface="+mn-ea"/>
                <a:cs typeface="+mn-cs"/>
              </a:rPr>
              <a:t>) should be maintained at ≥95 percent</a:t>
            </a:r>
            <a:r>
              <a:rPr lang="en-US" sz="1200" b="0" i="0" kern="1200" dirty="0">
                <a:solidFill>
                  <a:schemeClr val="tx1"/>
                </a:solidFill>
                <a:effectLst/>
                <a:latin typeface="+mn-lt"/>
                <a:ea typeface="+mn-ea"/>
                <a:cs typeface="+mn-cs"/>
              </a:rPr>
              <a:t>, which is in excess of the oxygen delivery needs of the mother. If SpO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falls below 95 percent, an arterial blood gas may be obtained to measure the partial pressure of oxygen (PaO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Maternal PaO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greater than 70 mmHg is desirable to maintain a favorable oxygen diffusion gradient from the maternal to the fetal side of the placenta. The World Health Organization (WHO) suggests maintaining maternal SpO</a:t>
            </a:r>
            <a:r>
              <a:rPr lang="en-US" sz="1200" b="0" i="0" kern="1200" baseline="-25000" dirty="0">
                <a:solidFill>
                  <a:schemeClr val="tx1"/>
                </a:solidFill>
                <a:effectLst/>
                <a:latin typeface="+mn-lt"/>
                <a:ea typeface="+mn-ea"/>
                <a:cs typeface="+mn-cs"/>
              </a:rPr>
              <a:t>2 </a:t>
            </a:r>
            <a:r>
              <a:rPr lang="en-US" sz="1200" b="0" i="0" kern="1200" dirty="0">
                <a:solidFill>
                  <a:schemeClr val="tx1"/>
                </a:solidFill>
                <a:effectLst/>
                <a:latin typeface="+mn-lt"/>
                <a:ea typeface="+mn-ea"/>
                <a:cs typeface="+mn-cs"/>
              </a:rPr>
              <a:t>≥92 to 95 percent once the patient is </a:t>
            </a:r>
            <a:r>
              <a:rPr lang="en-US" sz="1200" b="0" i="0" kern="1200" dirty="0" err="1">
                <a:solidFill>
                  <a:schemeClr val="tx1"/>
                </a:solidFill>
                <a:effectLst/>
                <a:latin typeface="+mn-lt"/>
                <a:ea typeface="+mn-ea"/>
                <a:cs typeface="+mn-cs"/>
              </a:rPr>
              <a:t>stabl</a:t>
            </a:r>
            <a:endParaRPr lang="en-US" dirty="0"/>
          </a:p>
          <a:p>
            <a:endParaRPr lang="en-US" dirty="0"/>
          </a:p>
        </p:txBody>
      </p:sp>
      <p:sp>
        <p:nvSpPr>
          <p:cNvPr id="4" name="Slide Number Placeholder 3"/>
          <p:cNvSpPr>
            <a:spLocks noGrp="1"/>
          </p:cNvSpPr>
          <p:nvPr>
            <p:ph type="sldNum" sz="quarter" idx="5"/>
          </p:nvPr>
        </p:nvSpPr>
        <p:spPr/>
        <p:txBody>
          <a:bodyPr/>
          <a:lstStyle/>
          <a:p>
            <a:fld id="{B84BD9F4-7ABD-4397-9E72-CBAF709E75A4}" type="slidenum">
              <a:rPr lang="en-US" smtClean="0"/>
              <a:t>49</a:t>
            </a:fld>
            <a:endParaRPr lang="en-US"/>
          </a:p>
        </p:txBody>
      </p:sp>
    </p:spTree>
    <p:extLst>
      <p:ext uri="{BB962C8B-B14F-4D97-AF65-F5344CB8AC3E}">
        <p14:creationId xmlns:p14="http://schemas.microsoft.com/office/powerpoint/2010/main" val="3846254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32323"/>
                </a:solidFill>
                <a:effectLst/>
                <a:latin typeface="Noto Sans" panose="020B0502040504020204" pitchFamily="34" charset="0"/>
              </a:rPr>
              <a:t> </a:t>
            </a:r>
            <a:r>
              <a:rPr lang="en-US" dirty="0"/>
              <a:t>Pregnancy is a hypercoagulable state.73 The existing RCOG Green-top Guidelines No. 37a76 and 37b77 on VTE prevention and management should continue to support decision making during the COVID-19 pandemic. VTE risk assessment in the context of the COVID-19 pandemic should consider both the hypercoagulable state associated with the infection, as well as the increased risk that may come from self-isolation</a:t>
            </a:r>
          </a:p>
        </p:txBody>
      </p:sp>
      <p:sp>
        <p:nvSpPr>
          <p:cNvPr id="4" name="Slide Number Placeholder 3"/>
          <p:cNvSpPr>
            <a:spLocks noGrp="1"/>
          </p:cNvSpPr>
          <p:nvPr>
            <p:ph type="sldNum" sz="quarter" idx="5"/>
          </p:nvPr>
        </p:nvSpPr>
        <p:spPr/>
        <p:txBody>
          <a:bodyPr/>
          <a:lstStyle/>
          <a:p>
            <a:fld id="{B84BD9F4-7ABD-4397-9E72-CBAF709E75A4}" type="slidenum">
              <a:rPr lang="en-US" smtClean="0"/>
              <a:t>51</a:t>
            </a:fld>
            <a:endParaRPr lang="en-US"/>
          </a:p>
        </p:txBody>
      </p:sp>
    </p:spTree>
    <p:extLst>
      <p:ext uri="{BB962C8B-B14F-4D97-AF65-F5344CB8AC3E}">
        <p14:creationId xmlns:p14="http://schemas.microsoft.com/office/powerpoint/2010/main" val="178915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After discharge from the inpatient hospital setting or the emergency department (ED), clinician follow-up is warranted, either in outpatient clinic or via telehealth visit [</a:t>
            </a:r>
            <a:r>
              <a:rPr lang="en-US" sz="1200" b="0" i="0" u="sng" kern="1200" dirty="0">
                <a:solidFill>
                  <a:schemeClr val="tx1"/>
                </a:solidFill>
                <a:effectLst/>
                <a:latin typeface="+mn-lt"/>
                <a:ea typeface="+mn-ea"/>
                <a:cs typeface="+mn-cs"/>
                <a:hlinkClick r:id="rId3"/>
              </a:rPr>
              <a:t>107</a:t>
            </a:r>
            <a:r>
              <a:rPr lang="en-US" sz="1200" b="0" i="0" kern="1200" dirty="0">
                <a:solidFill>
                  <a:schemeClr val="tx1"/>
                </a:solidFill>
                <a:effectLst/>
                <a:latin typeface="+mn-lt"/>
                <a:ea typeface="+mn-ea"/>
                <a:cs typeface="+mn-cs"/>
              </a:rPr>
              <a:t>]. At each encounter after hospital or ED discharge, we reinforce the importance of infection control and provide counseling on the warning symptoms which should prompt reevaluation. (See </a:t>
            </a:r>
            <a:r>
              <a:rPr lang="en-US" sz="1200" b="0" i="0" u="sng" kern="1200" dirty="0">
                <a:solidFill>
                  <a:schemeClr val="tx1"/>
                </a:solidFill>
                <a:effectLst/>
                <a:latin typeface="+mn-lt"/>
                <a:ea typeface="+mn-ea"/>
                <a:cs typeface="+mn-cs"/>
                <a:hlinkClick r:id="rId4"/>
              </a:rPr>
              <a:t>'Infection control'</a:t>
            </a:r>
            <a:r>
              <a:rPr lang="en-US" sz="1200" b="0" i="0" kern="1200" dirty="0">
                <a:solidFill>
                  <a:schemeClr val="tx1"/>
                </a:solidFill>
                <a:effectLst/>
                <a:latin typeface="+mn-lt"/>
                <a:ea typeface="+mn-ea"/>
                <a:cs typeface="+mn-cs"/>
              </a:rPr>
              <a:t> above and </a:t>
            </a:r>
            <a:r>
              <a:rPr lang="en-US" sz="1200" b="0" i="0" u="sng" kern="1200" dirty="0">
                <a:solidFill>
                  <a:schemeClr val="tx1"/>
                </a:solidFill>
                <a:effectLst/>
                <a:latin typeface="+mn-lt"/>
                <a:ea typeface="+mn-ea"/>
                <a:cs typeface="+mn-cs"/>
                <a:hlinkClick r:id="rId5"/>
              </a:rPr>
              <a:t>'Counseling</a:t>
            </a:r>
            <a:endParaRPr lang="en-US" sz="1200" b="0" i="0" u="sng"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Some patients discharged from the hospital, including those with documented venous thromboembolism (VTE) as well as those who are at high risk for VTE, will be discharged on anticoagulation.</a:t>
            </a:r>
            <a:endParaRPr lang="en-US" dirty="0"/>
          </a:p>
          <a:p>
            <a:endParaRPr lang="en-US" dirty="0"/>
          </a:p>
        </p:txBody>
      </p:sp>
      <p:sp>
        <p:nvSpPr>
          <p:cNvPr id="4" name="Slide Number Placeholder 3"/>
          <p:cNvSpPr>
            <a:spLocks noGrp="1"/>
          </p:cNvSpPr>
          <p:nvPr>
            <p:ph type="sldNum" sz="quarter" idx="5"/>
          </p:nvPr>
        </p:nvSpPr>
        <p:spPr/>
        <p:txBody>
          <a:bodyPr/>
          <a:lstStyle/>
          <a:p>
            <a:fld id="{B84BD9F4-7ABD-4397-9E72-CBAF709E75A4}" type="slidenum">
              <a:rPr lang="en-US" smtClean="0"/>
              <a:t>54</a:t>
            </a:fld>
            <a:endParaRPr lang="en-US"/>
          </a:p>
        </p:txBody>
      </p:sp>
    </p:spTree>
    <p:extLst>
      <p:ext uri="{BB962C8B-B14F-4D97-AF65-F5344CB8AC3E}">
        <p14:creationId xmlns:p14="http://schemas.microsoft.com/office/powerpoint/2010/main" val="1527590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Development of fetal growth restriction is a theoretic concern and has been described with other SARS infections [</a:t>
            </a:r>
            <a:r>
              <a:rPr lang="en-US" sz="1200" b="0" i="0" u="sng" kern="1200" dirty="0">
                <a:solidFill>
                  <a:schemeClr val="tx1"/>
                </a:solidFill>
                <a:effectLst/>
                <a:latin typeface="+mn-lt"/>
                <a:ea typeface="+mn-ea"/>
                <a:cs typeface="+mn-cs"/>
                <a:hlinkClick r:id="rId3"/>
              </a:rPr>
              <a:t>105,106</a:t>
            </a:r>
            <a:r>
              <a:rPr lang="en-US" sz="1200" b="0" i="0" kern="1200" dirty="0">
                <a:solidFill>
                  <a:schemeClr val="tx1"/>
                </a:solidFill>
                <a:effectLst/>
                <a:latin typeface="+mn-lt"/>
                <a:ea typeface="+mn-ea"/>
                <a:cs typeface="+mn-cs"/>
              </a:rPr>
              <a:t>]. Very limited COVID-19-specific data on fetal growth after maternal infection are available [</a:t>
            </a:r>
            <a:r>
              <a:rPr lang="en-US" sz="1200" b="0" i="0" u="sng" kern="1200" dirty="0">
                <a:solidFill>
                  <a:schemeClr val="tx1"/>
                </a:solidFill>
                <a:effectLst/>
                <a:latin typeface="+mn-lt"/>
                <a:ea typeface="+mn-ea"/>
                <a:cs typeface="+mn-cs"/>
                <a:hlinkClick r:id="rId4"/>
              </a:rPr>
              <a:t>107</a:t>
            </a:r>
            <a:r>
              <a:rPr lang="en-US" sz="1200" b="0" i="0" kern="1200" dirty="0">
                <a:solidFill>
                  <a:schemeClr val="tx1"/>
                </a:solidFill>
                <a:effectLst/>
                <a:latin typeface="+mn-lt"/>
                <a:ea typeface="+mn-ea"/>
                <a:cs typeface="+mn-cs"/>
              </a:rPr>
              <a:t>]. Although significant placental histopathologic changes are not universally present [</a:t>
            </a:r>
            <a:r>
              <a:rPr lang="en-US" sz="1200" b="0" i="0" u="sng" kern="1200" dirty="0">
                <a:solidFill>
                  <a:schemeClr val="tx1"/>
                </a:solidFill>
                <a:effectLst/>
                <a:latin typeface="+mn-lt"/>
                <a:ea typeface="+mn-ea"/>
                <a:cs typeface="+mn-cs"/>
                <a:hlinkClick r:id="rId5"/>
              </a:rPr>
              <a:t>108,109</a:t>
            </a:r>
            <a:r>
              <a:rPr lang="en-US" sz="1200" b="0" i="0" kern="1200" dirty="0">
                <a:solidFill>
                  <a:schemeClr val="tx1"/>
                </a:solidFill>
                <a:effectLst/>
                <a:latin typeface="+mn-lt"/>
                <a:ea typeface="+mn-ea"/>
                <a:cs typeface="+mn-cs"/>
              </a:rPr>
              <a:t>], suboptimal fetal growth due to placental insufficiency is plausible because maternal COVID-19 has been associated with fetal and/or maternal vascular </a:t>
            </a:r>
            <a:r>
              <a:rPr lang="en-US" sz="1200" b="0" i="0" kern="1200" dirty="0" err="1">
                <a:solidFill>
                  <a:schemeClr val="tx1"/>
                </a:solidFill>
                <a:effectLst/>
                <a:latin typeface="+mn-lt"/>
                <a:ea typeface="+mn-ea"/>
                <a:cs typeface="+mn-cs"/>
              </a:rPr>
              <a:t>malperfusion</a:t>
            </a:r>
            <a:r>
              <a:rPr lang="en-US" sz="1200" b="0" i="0" kern="1200" dirty="0">
                <a:solidFill>
                  <a:schemeClr val="tx1"/>
                </a:solidFill>
                <a:effectLst/>
                <a:latin typeface="+mn-lt"/>
                <a:ea typeface="+mn-ea"/>
                <a:cs typeface="+mn-cs"/>
              </a:rPr>
              <a:t>, including acute and chronic intervillous inflammation, focal avascular villi, and thrombi in larger fetal vessels in the chorionic plate and stem villi [</a:t>
            </a:r>
            <a:r>
              <a:rPr lang="en-US" sz="1200" b="0" i="0" u="sng" kern="1200" dirty="0">
                <a:solidFill>
                  <a:schemeClr val="tx1"/>
                </a:solidFill>
                <a:effectLst/>
                <a:latin typeface="+mn-lt"/>
                <a:ea typeface="+mn-ea"/>
                <a:cs typeface="+mn-cs"/>
                <a:hlinkClick r:id="rId6"/>
              </a:rPr>
              <a:t>110-112</a:t>
            </a:r>
            <a:r>
              <a:rPr lang="en-US" sz="1200" b="0" i="0" kern="1200" dirty="0">
                <a:solidFill>
                  <a:schemeClr val="tx1"/>
                </a:solidFill>
                <a:effectLst/>
                <a:latin typeface="+mn-lt"/>
                <a:ea typeface="+mn-ea"/>
                <a:cs typeface="+mn-cs"/>
              </a:rPr>
              <a:t>]. These lesions could be caused by COVID-19-related coagulopathy, placental hypoxia during the acute maternal illness, placental viral infection, or a combination of these factors.</a:t>
            </a:r>
            <a:endParaRPr lang="en-US" dirty="0"/>
          </a:p>
          <a:p>
            <a:endParaRPr lang="en-US" dirty="0"/>
          </a:p>
        </p:txBody>
      </p:sp>
      <p:sp>
        <p:nvSpPr>
          <p:cNvPr id="4" name="Slide Number Placeholder 3"/>
          <p:cNvSpPr>
            <a:spLocks noGrp="1"/>
          </p:cNvSpPr>
          <p:nvPr>
            <p:ph type="sldNum" sz="quarter" idx="5"/>
          </p:nvPr>
        </p:nvSpPr>
        <p:spPr/>
        <p:txBody>
          <a:bodyPr/>
          <a:lstStyle/>
          <a:p>
            <a:fld id="{B84BD9F4-7ABD-4397-9E72-CBAF709E75A4}" type="slidenum">
              <a:rPr lang="en-US" smtClean="0"/>
              <a:t>55</a:t>
            </a:fld>
            <a:endParaRPr lang="en-US"/>
          </a:p>
        </p:txBody>
      </p:sp>
    </p:spTree>
    <p:extLst>
      <p:ext uri="{BB962C8B-B14F-4D97-AF65-F5344CB8AC3E}">
        <p14:creationId xmlns:p14="http://schemas.microsoft.com/office/powerpoint/2010/main" val="1601293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so the maternity team looking after you can monitor you and your baby closely and respond quickly if necessary.</a:t>
            </a:r>
          </a:p>
        </p:txBody>
      </p:sp>
      <p:sp>
        <p:nvSpPr>
          <p:cNvPr id="4" name="Slide Number Placeholder 3"/>
          <p:cNvSpPr>
            <a:spLocks noGrp="1"/>
          </p:cNvSpPr>
          <p:nvPr>
            <p:ph type="sldNum" sz="quarter" idx="10"/>
          </p:nvPr>
        </p:nvSpPr>
        <p:spPr/>
        <p:txBody>
          <a:bodyPr/>
          <a:lstStyle/>
          <a:p>
            <a:fld id="{E43F20CE-E4B3-4F9A-84E7-FB653914EE65}" type="slidenum">
              <a:rPr lang="en-US" smtClean="0"/>
              <a:t>59</a:t>
            </a:fld>
            <a:endParaRPr lang="en-US"/>
          </a:p>
        </p:txBody>
      </p:sp>
    </p:spTree>
    <p:extLst>
      <p:ext uri="{BB962C8B-B14F-4D97-AF65-F5344CB8AC3E}">
        <p14:creationId xmlns:p14="http://schemas.microsoft.com/office/powerpoint/2010/main" val="3446220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women with suspected or confirmed COVID-19 early in pregnancy who recover, no alteration to the usual timing of delivery</a:t>
            </a:r>
          </a:p>
        </p:txBody>
      </p:sp>
      <p:sp>
        <p:nvSpPr>
          <p:cNvPr id="4" name="Slide Number Placeholder 3"/>
          <p:cNvSpPr>
            <a:spLocks noGrp="1"/>
          </p:cNvSpPr>
          <p:nvPr>
            <p:ph type="sldNum" sz="quarter" idx="10"/>
          </p:nvPr>
        </p:nvSpPr>
        <p:spPr/>
        <p:txBody>
          <a:bodyPr/>
          <a:lstStyle/>
          <a:p>
            <a:fld id="{E43F20CE-E4B3-4F9A-84E7-FB653914EE65}" type="slidenum">
              <a:rPr lang="en-US" smtClean="0"/>
              <a:t>64</a:t>
            </a:fld>
            <a:endParaRPr lang="en-US"/>
          </a:p>
        </p:txBody>
      </p:sp>
    </p:spTree>
    <p:extLst>
      <p:ext uri="{BB962C8B-B14F-4D97-AF65-F5344CB8AC3E}">
        <p14:creationId xmlns:p14="http://schemas.microsoft.com/office/powerpoint/2010/main" val="561367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evidence83,84 that the practice of delayed cord clamping and skin-to-skin contact between mother and baby increases the transmission of SARS-CoV-2 to the neonate. The well documented benefits of these practices should be discussed with the woman to make an informed choice and implemented in line with pre-pandemic practice. In the absence of other evidence, NICE CG190 should be followed.82 5.2 How should a woman with suspected or confirmed COVID-19 be cared for in labour if they are symptomatic</a:t>
            </a:r>
          </a:p>
        </p:txBody>
      </p:sp>
      <p:sp>
        <p:nvSpPr>
          <p:cNvPr id="4" name="Slide Number Placeholder 3"/>
          <p:cNvSpPr>
            <a:spLocks noGrp="1"/>
          </p:cNvSpPr>
          <p:nvPr>
            <p:ph type="sldNum" sz="quarter" idx="10"/>
          </p:nvPr>
        </p:nvSpPr>
        <p:spPr/>
        <p:txBody>
          <a:bodyPr/>
          <a:lstStyle/>
          <a:p>
            <a:fld id="{E43F20CE-E4B3-4F9A-84E7-FB653914EE65}" type="slidenum">
              <a:rPr lang="en-US" smtClean="0"/>
              <a:t>65</a:t>
            </a:fld>
            <a:endParaRPr lang="en-US"/>
          </a:p>
        </p:txBody>
      </p:sp>
    </p:spTree>
    <p:extLst>
      <p:ext uri="{BB962C8B-B14F-4D97-AF65-F5344CB8AC3E}">
        <p14:creationId xmlns:p14="http://schemas.microsoft.com/office/powerpoint/2010/main" val="114235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1.94 mortality rate </a:t>
            </a:r>
            <a:r>
              <a:rPr lang="en-GB" dirty="0">
                <a:sym typeface="Wingdings" panose="05000000000000000000" pitchFamily="2" charset="2"/>
              </a:rPr>
              <a:t></a:t>
            </a:r>
            <a:endParaRPr lang="en-GB" dirty="0"/>
          </a:p>
        </p:txBody>
      </p:sp>
      <p:sp>
        <p:nvSpPr>
          <p:cNvPr id="4" name="Slide Number Placeholder 3"/>
          <p:cNvSpPr>
            <a:spLocks noGrp="1"/>
          </p:cNvSpPr>
          <p:nvPr>
            <p:ph type="sldNum" sz="quarter" idx="5"/>
          </p:nvPr>
        </p:nvSpPr>
        <p:spPr/>
        <p:txBody>
          <a:bodyPr/>
          <a:lstStyle/>
          <a:p>
            <a:fld id="{B84BD9F4-7ABD-4397-9E72-CBAF709E75A4}" type="slidenum">
              <a:rPr lang="en-US" smtClean="0"/>
              <a:t>5</a:t>
            </a:fld>
            <a:endParaRPr lang="en-US"/>
          </a:p>
        </p:txBody>
      </p:sp>
    </p:spTree>
    <p:extLst>
      <p:ext uri="{BB962C8B-B14F-4D97-AF65-F5344CB8AC3E}">
        <p14:creationId xmlns:p14="http://schemas.microsoft.com/office/powerpoint/2010/main" val="53817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further data is required in women with symptomatic confirmed or suspected COVID-19, it appears prudent to use CEFM, as would usually be recommended for maternal systemic infection.</a:t>
            </a:r>
          </a:p>
        </p:txBody>
      </p:sp>
      <p:sp>
        <p:nvSpPr>
          <p:cNvPr id="4" name="Slide Number Placeholder 3"/>
          <p:cNvSpPr>
            <a:spLocks noGrp="1"/>
          </p:cNvSpPr>
          <p:nvPr>
            <p:ph type="sldNum" sz="quarter" idx="10"/>
          </p:nvPr>
        </p:nvSpPr>
        <p:spPr/>
        <p:txBody>
          <a:bodyPr/>
          <a:lstStyle/>
          <a:p>
            <a:fld id="{E43F20CE-E4B3-4F9A-84E7-FB653914EE65}" type="slidenum">
              <a:rPr lang="en-US" smtClean="0"/>
              <a:t>66</a:t>
            </a:fld>
            <a:endParaRPr lang="en-US"/>
          </a:p>
        </p:txBody>
      </p:sp>
    </p:spTree>
    <p:extLst>
      <p:ext uri="{BB962C8B-B14F-4D97-AF65-F5344CB8AC3E}">
        <p14:creationId xmlns:p14="http://schemas.microsoft.com/office/powerpoint/2010/main" val="3349788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evidence83,84 that the practice of delayed cord clamping and skin-to-skin contact between woman and baby increases the transmission of SARS-CoV-2 to the neonate</a:t>
            </a:r>
          </a:p>
        </p:txBody>
      </p:sp>
      <p:sp>
        <p:nvSpPr>
          <p:cNvPr id="4" name="Slide Number Placeholder 3"/>
          <p:cNvSpPr>
            <a:spLocks noGrp="1"/>
          </p:cNvSpPr>
          <p:nvPr>
            <p:ph type="sldNum" sz="quarter" idx="10"/>
          </p:nvPr>
        </p:nvSpPr>
        <p:spPr/>
        <p:txBody>
          <a:bodyPr/>
          <a:lstStyle/>
          <a:p>
            <a:fld id="{E43F20CE-E4B3-4F9A-84E7-FB653914EE65}" type="slidenum">
              <a:rPr lang="en-US" smtClean="0"/>
              <a:t>68</a:t>
            </a:fld>
            <a:endParaRPr lang="en-US"/>
          </a:p>
        </p:txBody>
      </p:sp>
    </p:spTree>
    <p:extLst>
      <p:ext uri="{BB962C8B-B14F-4D97-AF65-F5344CB8AC3E}">
        <p14:creationId xmlns:p14="http://schemas.microsoft.com/office/powerpoint/2010/main" val="294597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a trusted birth partner present throughout labour is known to make a significant difference to the safety and wellbeing of women in childbirth.91–93 The pandemic has affected the levels of perinatal stress experienced by pregnant women, as well as feelings of fear and loneliness in relation to their birth experience.94,95 A supportive birth partner is a recognized protective factor for the emotional wellbeing and birth experiences of women.</a:t>
            </a:r>
          </a:p>
        </p:txBody>
      </p:sp>
      <p:sp>
        <p:nvSpPr>
          <p:cNvPr id="4" name="Slide Number Placeholder 3"/>
          <p:cNvSpPr>
            <a:spLocks noGrp="1"/>
          </p:cNvSpPr>
          <p:nvPr>
            <p:ph type="sldNum" sz="quarter" idx="10"/>
          </p:nvPr>
        </p:nvSpPr>
        <p:spPr/>
        <p:txBody>
          <a:bodyPr/>
          <a:lstStyle/>
          <a:p>
            <a:fld id="{E43F20CE-E4B3-4F9A-84E7-FB653914EE65}" type="slidenum">
              <a:rPr lang="en-US" smtClean="0"/>
              <a:t>70</a:t>
            </a:fld>
            <a:endParaRPr lang="en-US"/>
          </a:p>
        </p:txBody>
      </p:sp>
    </p:spTree>
    <p:extLst>
      <p:ext uri="{BB962C8B-B14F-4D97-AF65-F5344CB8AC3E}">
        <p14:creationId xmlns:p14="http://schemas.microsoft.com/office/powerpoint/2010/main" val="1960759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Clinicians should discuss mode of birth during the COVID-19 pandemic with the woman and her family. Consideration should be given to her preferences and any obstetric or fetal indications for intervention</a:t>
            </a:r>
          </a:p>
        </p:txBody>
      </p:sp>
      <p:sp>
        <p:nvSpPr>
          <p:cNvPr id="4" name="Slide Number Placeholder 3"/>
          <p:cNvSpPr>
            <a:spLocks noGrp="1"/>
          </p:cNvSpPr>
          <p:nvPr>
            <p:ph type="sldNum" sz="quarter" idx="10"/>
          </p:nvPr>
        </p:nvSpPr>
        <p:spPr/>
        <p:txBody>
          <a:bodyPr/>
          <a:lstStyle/>
          <a:p>
            <a:fld id="{E43F20CE-E4B3-4F9A-84E7-FB653914EE65}" type="slidenum">
              <a:rPr lang="en-US" smtClean="0"/>
              <a:t>78</a:t>
            </a:fld>
            <a:endParaRPr lang="en-US"/>
          </a:p>
        </p:txBody>
      </p:sp>
    </p:spTree>
    <p:extLst>
      <p:ext uri="{BB962C8B-B14F-4D97-AF65-F5344CB8AC3E}">
        <p14:creationId xmlns:p14="http://schemas.microsoft.com/office/powerpoint/2010/main" val="2441406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cesarean birth was associated with an increased risk for clinical deterioration </a:t>
            </a:r>
            <a:endParaRPr lang="en-US" dirty="0"/>
          </a:p>
        </p:txBody>
      </p:sp>
      <p:sp>
        <p:nvSpPr>
          <p:cNvPr id="4" name="Slide Number Placeholder 3"/>
          <p:cNvSpPr>
            <a:spLocks noGrp="1"/>
          </p:cNvSpPr>
          <p:nvPr>
            <p:ph type="sldNum" sz="quarter" idx="10"/>
          </p:nvPr>
        </p:nvSpPr>
        <p:spPr/>
        <p:txBody>
          <a:bodyPr/>
          <a:lstStyle/>
          <a:p>
            <a:fld id="{E43F20CE-E4B3-4F9A-84E7-FB653914EE65}" type="slidenum">
              <a:rPr lang="en-US" smtClean="0"/>
              <a:t>79</a:t>
            </a:fld>
            <a:endParaRPr lang="en-US"/>
          </a:p>
        </p:txBody>
      </p:sp>
    </p:spTree>
    <p:extLst>
      <p:ext uri="{BB962C8B-B14F-4D97-AF65-F5344CB8AC3E}">
        <p14:creationId xmlns:p14="http://schemas.microsoft.com/office/powerpoint/2010/main" val="1461567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symptom- and time-based strategies for discontinuing transmission precautions. Test-based strategies also exist and are discussed in detail separately. They are not recommended for most patients because a positive SARS-CoV-2 RT-PCR result can persist for weeks and reflects presence of viral RNA but does not necessarily mean that viable virus is present and can be transmitted [30]. Data regarding </a:t>
            </a:r>
            <a:r>
              <a:rPr lang="en-US" dirty="0" err="1"/>
              <a:t>postinfection</a:t>
            </a:r>
            <a:r>
              <a:rPr lang="en-US" dirty="0"/>
              <a:t> risk of transmission and personal immunity are limited</a:t>
            </a:r>
          </a:p>
          <a:p>
            <a:endParaRPr lang="en-US" dirty="0"/>
          </a:p>
          <a:p>
            <a:endParaRPr lang="en-US" dirty="0"/>
          </a:p>
        </p:txBody>
      </p:sp>
      <p:sp>
        <p:nvSpPr>
          <p:cNvPr id="4" name="Slide Number Placeholder 3"/>
          <p:cNvSpPr>
            <a:spLocks noGrp="1"/>
          </p:cNvSpPr>
          <p:nvPr>
            <p:ph type="sldNum" sz="quarter" idx="10"/>
          </p:nvPr>
        </p:nvSpPr>
        <p:spPr/>
        <p:txBody>
          <a:bodyPr/>
          <a:lstStyle/>
          <a:p>
            <a:fld id="{DE5B12B7-1908-4892-BE42-243069071F6C}" type="slidenum">
              <a:rPr lang="en-US" smtClean="0"/>
              <a:t>86</a:t>
            </a:fld>
            <a:endParaRPr lang="en-US"/>
          </a:p>
        </p:txBody>
      </p:sp>
    </p:spTree>
    <p:extLst>
      <p:ext uri="{BB962C8B-B14F-4D97-AF65-F5344CB8AC3E}">
        <p14:creationId xmlns:p14="http://schemas.microsoft.com/office/powerpoint/2010/main" val="2981120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bg1"/>
                </a:solidFill>
                <a:effectLst/>
                <a:latin typeface="Arial" panose="020B0604020202020204" pitchFamily="34" charset="0"/>
              </a:rPr>
              <a:t>In the setting of maternal COVID-19 infection, the infant may receive passive antibody protection from the virus since breast milk is a source of antibodies and other anti-infective factors.</a:t>
            </a:r>
          </a:p>
          <a:p>
            <a:r>
              <a:rPr lang="en-US" dirty="0"/>
              <a:t>The long term well-established benefits of breastfeeding are highly likely to outweigh any potential risks of transmission of the virus through breast milk.</a:t>
            </a:r>
          </a:p>
        </p:txBody>
      </p:sp>
      <p:sp>
        <p:nvSpPr>
          <p:cNvPr id="4" name="Slide Number Placeholder 3"/>
          <p:cNvSpPr>
            <a:spLocks noGrp="1"/>
          </p:cNvSpPr>
          <p:nvPr>
            <p:ph type="sldNum" sz="quarter" idx="10"/>
          </p:nvPr>
        </p:nvSpPr>
        <p:spPr/>
        <p:txBody>
          <a:bodyPr/>
          <a:lstStyle/>
          <a:p>
            <a:fld id="{E43F20CE-E4B3-4F9A-84E7-FB653914EE65}" type="slidenum">
              <a:rPr lang="en-US" smtClean="0"/>
              <a:t>90</a:t>
            </a:fld>
            <a:endParaRPr lang="en-US"/>
          </a:p>
        </p:txBody>
      </p:sp>
    </p:spTree>
    <p:extLst>
      <p:ext uri="{BB962C8B-B14F-4D97-AF65-F5344CB8AC3E}">
        <p14:creationId xmlns:p14="http://schemas.microsoft.com/office/powerpoint/2010/main" val="211156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97</a:t>
            </a:fld>
            <a:endParaRPr lang="en-US" dirty="0"/>
          </a:p>
        </p:txBody>
      </p:sp>
    </p:spTree>
    <p:extLst>
      <p:ext uri="{BB962C8B-B14F-4D97-AF65-F5344CB8AC3E}">
        <p14:creationId xmlns:p14="http://schemas.microsoft.com/office/powerpoint/2010/main" val="815958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32323"/>
                </a:solidFill>
                <a:effectLst/>
                <a:latin typeface="Arial" panose="020B0604020202020204" pitchFamily="34" charset="0"/>
              </a:rPr>
              <a:t>As examples, studies using specialized imaging to visualize respiratory exhalations have suggested that respiratory droplets may get aerosolized or carried in a gas cloud and have horizontal trajectories beyond six feet (two meters) with speaking, coughing, or sneezing [</a:t>
            </a:r>
            <a:r>
              <a:rPr lang="en-US" b="0" i="0" u="sng" dirty="0">
                <a:solidFill>
                  <a:srgbClr val="005B92"/>
                </a:solidFill>
                <a:effectLst/>
                <a:latin typeface="Arial" panose="020B0604020202020204" pitchFamily="34" charset="0"/>
                <a:hlinkClick r:id="rId3"/>
              </a:rPr>
              <a:t>49-51</a:t>
            </a:r>
            <a:r>
              <a:rPr lang="en-US" b="0" i="0" dirty="0">
                <a:solidFill>
                  <a:srgbClr val="232323"/>
                </a:solidFill>
                <a:effectLst/>
                <a:latin typeface="Arial" panose="020B0604020202020204" pitchFamily="34" charset="0"/>
              </a:rPr>
              <a:t>]. Other studies have identified viral RNA in ventilation systems and in air samples of hospital rooms of patients with COVID-19, including patients with mild infection [</a:t>
            </a:r>
            <a:r>
              <a:rPr lang="en-US" b="0" i="0" u="sng" dirty="0">
                <a:solidFill>
                  <a:srgbClr val="005B92"/>
                </a:solidFill>
                <a:effectLst/>
                <a:latin typeface="Arial" panose="020B0604020202020204" pitchFamily="34" charset="0"/>
                <a:hlinkClick r:id="rId4"/>
              </a:rPr>
              <a:t>52-56</a:t>
            </a:r>
            <a:r>
              <a:rPr lang="en-US" b="0" i="0" dirty="0">
                <a:solidFill>
                  <a:srgbClr val="232323"/>
                </a:solidFill>
                <a:effectLst/>
                <a:latin typeface="Arial" panose="020B0604020202020204" pitchFamily="34" charset="0"/>
              </a:rPr>
              <a:t>]; attempts to find viable virus in air and surface specimens in health care settings have only rarely been successful [</a:t>
            </a:r>
            <a:r>
              <a:rPr lang="en-US" b="0" i="0" u="sng" dirty="0">
                <a:solidFill>
                  <a:srgbClr val="005B92"/>
                </a:solidFill>
                <a:effectLst/>
                <a:latin typeface="Arial" panose="020B0604020202020204" pitchFamily="34" charset="0"/>
                <a:hlinkClick r:id="rId5"/>
              </a:rPr>
              <a:t>55-59</a:t>
            </a:r>
            <a:r>
              <a:rPr lang="en-US" b="0" i="0" dirty="0">
                <a:solidFill>
                  <a:srgbClr val="232323"/>
                </a:solidFill>
                <a:effectLst/>
                <a:latin typeface="Arial" panose="020B0604020202020204" pitchFamily="34" charset="0"/>
              </a:rPr>
              <a:t>]. Nevertheless, the overall transmission and secondary attack rates of SARS-CoV-2 suggest that long-range airborne transmission is not a primary mode [</a:t>
            </a:r>
            <a:r>
              <a:rPr lang="en-US" b="0" i="0" u="sng" dirty="0">
                <a:solidFill>
                  <a:srgbClr val="005B92"/>
                </a:solidFill>
                <a:effectLst/>
                <a:latin typeface="Arial" panose="020B0604020202020204" pitchFamily="34" charset="0"/>
                <a:hlinkClick r:id="rId6"/>
              </a:rPr>
              <a:t>44,45</a:t>
            </a:r>
            <a:r>
              <a:rPr lang="en-US" b="0" i="0" dirty="0">
                <a:solidFill>
                  <a:srgbClr val="232323"/>
                </a:solidFill>
                <a:effectLst/>
                <a:latin typeface="Arial" panose="020B0604020202020204" pitchFamily="34" charset="0"/>
              </a:rPr>
              <a:t>].</a:t>
            </a:r>
          </a:p>
          <a:p>
            <a:r>
              <a:rPr lang="en-US" b="0" i="0" dirty="0">
                <a:solidFill>
                  <a:srgbClr val="232323"/>
                </a:solidFill>
                <a:effectLst/>
                <a:latin typeface="Arial" panose="020B0604020202020204" pitchFamily="34" charset="0"/>
              </a:rPr>
              <a:t> Furthermore, in a few reports of health care workers exposed to patients with undiagnosed infection while using only contact and droplet precautions, no secondary infections were identified despite the absence of airborne precautions</a:t>
            </a:r>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6</a:t>
            </a:fld>
            <a:endParaRPr lang="en-US" dirty="0"/>
          </a:p>
        </p:txBody>
      </p:sp>
    </p:spTree>
    <p:extLst>
      <p:ext uri="{BB962C8B-B14F-4D97-AF65-F5344CB8AC3E}">
        <p14:creationId xmlns:p14="http://schemas.microsoft.com/office/powerpoint/2010/main" val="73643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https://www.uptodate.com/contents/image?imageKey=PC%2F131725&amp;topicKey=OBGYN%2F127535&amp;search=covid%2019%20pregnancy&amp;rank=1~150&amp;source=see_link</a:t>
            </a:r>
          </a:p>
        </p:txBody>
      </p:sp>
      <p:sp>
        <p:nvSpPr>
          <p:cNvPr id="4" name="Slide Number Placeholder 3"/>
          <p:cNvSpPr>
            <a:spLocks noGrp="1"/>
          </p:cNvSpPr>
          <p:nvPr>
            <p:ph type="sldNum" sz="quarter" idx="5"/>
          </p:nvPr>
        </p:nvSpPr>
        <p:spPr/>
        <p:txBody>
          <a:bodyPr/>
          <a:lstStyle/>
          <a:p>
            <a:fld id="{2E6DE88F-1F85-4A27-9D34-D74A50E7B0DA}" type="slidenum">
              <a:rPr lang="en-US" smtClean="0"/>
              <a:t>10</a:t>
            </a:fld>
            <a:endParaRPr lang="en-US" dirty="0"/>
          </a:p>
        </p:txBody>
      </p:sp>
    </p:spTree>
    <p:extLst>
      <p:ext uri="{BB962C8B-B14F-4D97-AF65-F5344CB8AC3E}">
        <p14:creationId xmlns:p14="http://schemas.microsoft.com/office/powerpoint/2010/main" val="823559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Times New Roman" panose="02020603050405020304" pitchFamily="18" charset="0"/>
              </a:rPr>
              <a:t>increased complement activity during pregnancy</a:t>
            </a:r>
          </a:p>
          <a:p>
            <a:r>
              <a:rPr lang="en-GB" dirty="0">
                <a:effectLst/>
              </a:rPr>
              <a:t>Eosinophil and basophil counts were not affected by pregnancy.</a:t>
            </a:r>
            <a:r>
              <a:rPr lang="en-GB" dirty="0">
                <a:solidFill>
                  <a:srgbClr val="2F4A8B"/>
                </a:solidFill>
                <a:effectLst/>
              </a:rPr>
              <a:t> </a:t>
            </a:r>
          </a:p>
          <a:p>
            <a:r>
              <a:rPr lang="en-GB" dirty="0">
                <a:effectLst/>
              </a:rPr>
              <a:t>Increased eosinophil degranulation during the second and third trimester and reduced mast cell degranulation during the last trimester, </a:t>
            </a:r>
          </a:p>
          <a:p>
            <a:r>
              <a:rPr lang="en-GB" dirty="0">
                <a:effectLst/>
              </a:rPr>
              <a:t>Increase in neutrophil counts from the first trimester onwards.</a:t>
            </a:r>
            <a:endParaRPr lang="en-GB" dirty="0"/>
          </a:p>
        </p:txBody>
      </p:sp>
      <p:sp>
        <p:nvSpPr>
          <p:cNvPr id="4" name="Slide Number Placeholder 3"/>
          <p:cNvSpPr>
            <a:spLocks noGrp="1"/>
          </p:cNvSpPr>
          <p:nvPr>
            <p:ph type="sldNum" sz="quarter" idx="5"/>
          </p:nvPr>
        </p:nvSpPr>
        <p:spPr/>
        <p:txBody>
          <a:bodyPr/>
          <a:lstStyle/>
          <a:p>
            <a:fld id="{B84BD9F4-7ABD-4397-9E72-CBAF709E75A4}" type="slidenum">
              <a:rPr lang="en-US" smtClean="0"/>
              <a:t>14</a:t>
            </a:fld>
            <a:endParaRPr lang="en-US"/>
          </a:p>
        </p:txBody>
      </p:sp>
    </p:spTree>
    <p:extLst>
      <p:ext uri="{BB962C8B-B14F-4D97-AF65-F5344CB8AC3E}">
        <p14:creationId xmlns:p14="http://schemas.microsoft.com/office/powerpoint/2010/main" val="4223168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BDC1C6"/>
                </a:solidFill>
                <a:effectLst/>
                <a:latin typeface="Google Sans Text"/>
              </a:rPr>
              <a:t>If the abdomen or pelvis is not being imaged, such as in chest or head CT, </a:t>
            </a:r>
            <a:r>
              <a:rPr lang="en-GB" b="1" i="0" dirty="0">
                <a:solidFill>
                  <a:srgbClr val="BDC1C6"/>
                </a:solidFill>
                <a:effectLst/>
                <a:latin typeface="Google Sans Text"/>
              </a:rPr>
              <a:t>there is no risk to the baby from radiation</a:t>
            </a:r>
            <a:r>
              <a:rPr lang="en-GB" b="0" i="0" dirty="0">
                <a:solidFill>
                  <a:srgbClr val="BDC1C6"/>
                </a:solidFill>
                <a:effectLst/>
                <a:latin typeface="Google Sans Text"/>
              </a:rPr>
              <a:t>. The amount of radiation used in normal CT imaging has never been shown to cause harm to an unborn child.</a:t>
            </a:r>
            <a:endParaRPr lang="en-GB" dirty="0"/>
          </a:p>
        </p:txBody>
      </p:sp>
      <p:sp>
        <p:nvSpPr>
          <p:cNvPr id="4" name="Slide Number Placeholder 3"/>
          <p:cNvSpPr>
            <a:spLocks noGrp="1"/>
          </p:cNvSpPr>
          <p:nvPr>
            <p:ph type="sldNum" sz="quarter" idx="5"/>
          </p:nvPr>
        </p:nvSpPr>
        <p:spPr/>
        <p:txBody>
          <a:bodyPr/>
          <a:lstStyle/>
          <a:p>
            <a:fld id="{B84BD9F4-7ABD-4397-9E72-CBAF709E75A4}" type="slidenum">
              <a:rPr lang="en-US" smtClean="0"/>
              <a:t>20</a:t>
            </a:fld>
            <a:endParaRPr lang="en-US"/>
          </a:p>
        </p:txBody>
      </p:sp>
    </p:spTree>
    <p:extLst>
      <p:ext uri="{BB962C8B-B14F-4D97-AF65-F5344CB8AC3E}">
        <p14:creationId xmlns:p14="http://schemas.microsoft.com/office/powerpoint/2010/main" val="3963747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4BD9F4-7ABD-4397-9E72-CBAF709E75A4}" type="slidenum">
              <a:rPr lang="en-US" smtClean="0"/>
              <a:t>27</a:t>
            </a:fld>
            <a:endParaRPr lang="en-US"/>
          </a:p>
        </p:txBody>
      </p:sp>
    </p:spTree>
    <p:extLst>
      <p:ext uri="{BB962C8B-B14F-4D97-AF65-F5344CB8AC3E}">
        <p14:creationId xmlns:p14="http://schemas.microsoft.com/office/powerpoint/2010/main" val="3284169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In pregnant women, some COVID-19-related laboratory abnormalities (elevated liver enzyme levels, thrombocytopenia) are identical to those that occur in preeclampsia with severe features and HELLP syndrome. Autoimmune hemolysis; prolonged prothrombin time; elevated D-dimer, procalcitonin, and C-reactive protein (CRP) levels; positive lupus anticoagulant screen; and low fibrinogen levels may also be observed in complicated COVID-19 cases (note the normal reference ranges for D-dimer, CRP, and fibrinogen levels are higher in pregnant women) [</a:t>
            </a:r>
            <a:r>
              <a:rPr lang="en-US" sz="1200" b="0" i="0" u="sng" kern="1200" dirty="0">
                <a:solidFill>
                  <a:schemeClr val="tx1"/>
                </a:solidFill>
                <a:effectLst/>
                <a:latin typeface="+mn-lt"/>
                <a:ea typeface="+mn-ea"/>
                <a:cs typeface="+mn-cs"/>
                <a:hlinkClick r:id="rId3"/>
              </a:rPr>
              <a:t>16,70</a:t>
            </a:r>
            <a:r>
              <a:rPr lang="en-US" sz="1200" b="0" i="0" kern="1200" dirty="0">
                <a:solidFill>
                  <a:schemeClr val="tx1"/>
                </a:solidFill>
                <a:effectLst/>
                <a:latin typeface="+mn-lt"/>
                <a:ea typeface="+mn-ea"/>
                <a:cs typeface="+mn-cs"/>
              </a:rPr>
              <a:t>]. Symptoms also overlap: Headache, acute cerebrovascular disease, and seizures can be neurologic manifestations of COVID-19, as well as findings in preeclampsia with severe features/eclampsia.</a:t>
            </a:r>
            <a:endParaRPr lang="en-US" dirty="0"/>
          </a:p>
          <a:p>
            <a:endParaRPr lang="en-US" dirty="0"/>
          </a:p>
        </p:txBody>
      </p:sp>
      <p:sp>
        <p:nvSpPr>
          <p:cNvPr id="4" name="Slide Number Placeholder 3"/>
          <p:cNvSpPr>
            <a:spLocks noGrp="1"/>
          </p:cNvSpPr>
          <p:nvPr>
            <p:ph type="sldNum" sz="quarter" idx="5"/>
          </p:nvPr>
        </p:nvSpPr>
        <p:spPr/>
        <p:txBody>
          <a:bodyPr/>
          <a:lstStyle/>
          <a:p>
            <a:fld id="{B84BD9F4-7ABD-4397-9E72-CBAF709E75A4}" type="slidenum">
              <a:rPr lang="en-US" smtClean="0"/>
              <a:t>34</a:t>
            </a:fld>
            <a:endParaRPr lang="en-US"/>
          </a:p>
        </p:txBody>
      </p:sp>
    </p:spTree>
    <p:extLst>
      <p:ext uri="{BB962C8B-B14F-4D97-AF65-F5344CB8AC3E}">
        <p14:creationId xmlns:p14="http://schemas.microsoft.com/office/powerpoint/2010/main" val="4216867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4BD9F4-7ABD-4397-9E72-CBAF709E75A4}" type="slidenum">
              <a:rPr lang="en-US" smtClean="0"/>
              <a:t>36</a:t>
            </a:fld>
            <a:endParaRPr lang="en-US"/>
          </a:p>
        </p:txBody>
      </p:sp>
    </p:spTree>
    <p:extLst>
      <p:ext uri="{BB962C8B-B14F-4D97-AF65-F5344CB8AC3E}">
        <p14:creationId xmlns:p14="http://schemas.microsoft.com/office/powerpoint/2010/main" val="2307344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4C046-5A54-403E-929C-FD756B829A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66D90F0-E93F-433E-9A8A-5434AE3877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F9089D1-DC2F-4C4F-AD5F-88F3CB9DC437}"/>
              </a:ext>
            </a:extLst>
          </p:cNvPr>
          <p:cNvSpPr>
            <a:spLocks noGrp="1"/>
          </p:cNvSpPr>
          <p:nvPr>
            <p:ph type="dt" sz="half" idx="10"/>
          </p:nvPr>
        </p:nvSpPr>
        <p:spPr/>
        <p:txBody>
          <a:bodyPr/>
          <a:lstStyle/>
          <a:p>
            <a:fld id="{CA492D63-3617-4F58-8653-3C46CC6AFB9D}" type="datetimeFigureOut">
              <a:rPr lang="en-US" smtClean="0"/>
              <a:t>12/10/2021</a:t>
            </a:fld>
            <a:endParaRPr lang="en-US"/>
          </a:p>
        </p:txBody>
      </p:sp>
      <p:sp>
        <p:nvSpPr>
          <p:cNvPr id="5" name="Footer Placeholder 4">
            <a:extLst>
              <a:ext uri="{FF2B5EF4-FFF2-40B4-BE49-F238E27FC236}">
                <a16:creationId xmlns:a16="http://schemas.microsoft.com/office/drawing/2014/main" id="{201CE9E8-2B5A-4101-AC16-0C9B83686C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47E6B8-AD35-4767-9BD9-B13AC8E89E7D}"/>
              </a:ext>
            </a:extLst>
          </p:cNvPr>
          <p:cNvSpPr>
            <a:spLocks noGrp="1"/>
          </p:cNvSpPr>
          <p:nvPr>
            <p:ph type="sldNum" sz="quarter" idx="12"/>
          </p:nvPr>
        </p:nvSpPr>
        <p:spPr/>
        <p:txBody>
          <a:bodyPr/>
          <a:lstStyle/>
          <a:p>
            <a:fld id="{0448D6F4-6C46-4AFA-A776-0177D5619DA8}" type="slidenum">
              <a:rPr lang="en-US" smtClean="0"/>
              <a:t>‹#›</a:t>
            </a:fld>
            <a:endParaRPr lang="en-US"/>
          </a:p>
        </p:txBody>
      </p:sp>
    </p:spTree>
    <p:extLst>
      <p:ext uri="{BB962C8B-B14F-4D97-AF65-F5344CB8AC3E}">
        <p14:creationId xmlns:p14="http://schemas.microsoft.com/office/powerpoint/2010/main" val="1742409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470D4-25D6-4BE6-B461-823B3489CA8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45BD8C-2D51-44F5-A8C4-D7022B4587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CE8701-44FD-467F-AED1-A99596C120BC}"/>
              </a:ext>
            </a:extLst>
          </p:cNvPr>
          <p:cNvSpPr>
            <a:spLocks noGrp="1"/>
          </p:cNvSpPr>
          <p:nvPr>
            <p:ph type="dt" sz="half" idx="10"/>
          </p:nvPr>
        </p:nvSpPr>
        <p:spPr/>
        <p:txBody>
          <a:bodyPr/>
          <a:lstStyle/>
          <a:p>
            <a:fld id="{CA492D63-3617-4F58-8653-3C46CC6AFB9D}" type="datetimeFigureOut">
              <a:rPr lang="en-US" smtClean="0"/>
              <a:t>12/10/2021</a:t>
            </a:fld>
            <a:endParaRPr lang="en-US"/>
          </a:p>
        </p:txBody>
      </p:sp>
      <p:sp>
        <p:nvSpPr>
          <p:cNvPr id="5" name="Footer Placeholder 4">
            <a:extLst>
              <a:ext uri="{FF2B5EF4-FFF2-40B4-BE49-F238E27FC236}">
                <a16:creationId xmlns:a16="http://schemas.microsoft.com/office/drawing/2014/main" id="{9EAEEEFC-848D-441C-9CF1-91EB31FE8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C5DE5D-3F13-4ECD-BB03-15DA690AB2B4}"/>
              </a:ext>
            </a:extLst>
          </p:cNvPr>
          <p:cNvSpPr>
            <a:spLocks noGrp="1"/>
          </p:cNvSpPr>
          <p:nvPr>
            <p:ph type="sldNum" sz="quarter" idx="12"/>
          </p:nvPr>
        </p:nvSpPr>
        <p:spPr/>
        <p:txBody>
          <a:bodyPr/>
          <a:lstStyle/>
          <a:p>
            <a:fld id="{0448D6F4-6C46-4AFA-A776-0177D5619DA8}" type="slidenum">
              <a:rPr lang="en-US" smtClean="0"/>
              <a:t>‹#›</a:t>
            </a:fld>
            <a:endParaRPr lang="en-US"/>
          </a:p>
        </p:txBody>
      </p:sp>
    </p:spTree>
    <p:extLst>
      <p:ext uri="{BB962C8B-B14F-4D97-AF65-F5344CB8AC3E}">
        <p14:creationId xmlns:p14="http://schemas.microsoft.com/office/powerpoint/2010/main" val="721054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DEEDFE-07AC-4DBD-870D-4BE7D494B4D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88726B-A536-408E-969E-30163EC1C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DB7515-4BBD-4EC6-A1EF-06EE8A628C81}"/>
              </a:ext>
            </a:extLst>
          </p:cNvPr>
          <p:cNvSpPr>
            <a:spLocks noGrp="1"/>
          </p:cNvSpPr>
          <p:nvPr>
            <p:ph type="dt" sz="half" idx="10"/>
          </p:nvPr>
        </p:nvSpPr>
        <p:spPr/>
        <p:txBody>
          <a:bodyPr/>
          <a:lstStyle/>
          <a:p>
            <a:fld id="{CA492D63-3617-4F58-8653-3C46CC6AFB9D}" type="datetimeFigureOut">
              <a:rPr lang="en-US" smtClean="0"/>
              <a:t>12/10/2021</a:t>
            </a:fld>
            <a:endParaRPr lang="en-US"/>
          </a:p>
        </p:txBody>
      </p:sp>
      <p:sp>
        <p:nvSpPr>
          <p:cNvPr id="5" name="Footer Placeholder 4">
            <a:extLst>
              <a:ext uri="{FF2B5EF4-FFF2-40B4-BE49-F238E27FC236}">
                <a16:creationId xmlns:a16="http://schemas.microsoft.com/office/drawing/2014/main" id="{77811BC0-B0CF-4B5C-95CF-092258BB0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48243F-CFBF-4748-8661-40CEF9DCEAFE}"/>
              </a:ext>
            </a:extLst>
          </p:cNvPr>
          <p:cNvSpPr>
            <a:spLocks noGrp="1"/>
          </p:cNvSpPr>
          <p:nvPr>
            <p:ph type="sldNum" sz="quarter" idx="12"/>
          </p:nvPr>
        </p:nvSpPr>
        <p:spPr/>
        <p:txBody>
          <a:bodyPr/>
          <a:lstStyle/>
          <a:p>
            <a:fld id="{0448D6F4-6C46-4AFA-A776-0177D5619DA8}" type="slidenum">
              <a:rPr lang="en-US" smtClean="0"/>
              <a:t>‹#›</a:t>
            </a:fld>
            <a:endParaRPr lang="en-US"/>
          </a:p>
        </p:txBody>
      </p:sp>
    </p:spTree>
    <p:extLst>
      <p:ext uri="{BB962C8B-B14F-4D97-AF65-F5344CB8AC3E}">
        <p14:creationId xmlns:p14="http://schemas.microsoft.com/office/powerpoint/2010/main" val="511053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2E5C8-253B-4A4B-8EC9-B8F160149A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790C40-AC65-409D-8FC9-117DCF8FD9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834AED-0333-47D5-B741-55EA4E0CC8C3}"/>
              </a:ext>
            </a:extLst>
          </p:cNvPr>
          <p:cNvSpPr>
            <a:spLocks noGrp="1"/>
          </p:cNvSpPr>
          <p:nvPr>
            <p:ph type="dt" sz="half" idx="10"/>
          </p:nvPr>
        </p:nvSpPr>
        <p:spPr/>
        <p:txBody>
          <a:bodyPr/>
          <a:lstStyle/>
          <a:p>
            <a:fld id="{CA492D63-3617-4F58-8653-3C46CC6AFB9D}" type="datetimeFigureOut">
              <a:rPr lang="en-US" smtClean="0"/>
              <a:t>12/10/2021</a:t>
            </a:fld>
            <a:endParaRPr lang="en-US"/>
          </a:p>
        </p:txBody>
      </p:sp>
      <p:sp>
        <p:nvSpPr>
          <p:cNvPr id="5" name="Footer Placeholder 4">
            <a:extLst>
              <a:ext uri="{FF2B5EF4-FFF2-40B4-BE49-F238E27FC236}">
                <a16:creationId xmlns:a16="http://schemas.microsoft.com/office/drawing/2014/main" id="{D64A9E05-2788-4F4B-B64D-DE1ACCD7D4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DB8F74-07F9-420E-94E5-8EE436A7F4E8}"/>
              </a:ext>
            </a:extLst>
          </p:cNvPr>
          <p:cNvSpPr>
            <a:spLocks noGrp="1"/>
          </p:cNvSpPr>
          <p:nvPr>
            <p:ph type="sldNum" sz="quarter" idx="12"/>
          </p:nvPr>
        </p:nvSpPr>
        <p:spPr/>
        <p:txBody>
          <a:bodyPr/>
          <a:lstStyle/>
          <a:p>
            <a:fld id="{0448D6F4-6C46-4AFA-A776-0177D5619DA8}" type="slidenum">
              <a:rPr lang="en-US" smtClean="0"/>
              <a:t>‹#›</a:t>
            </a:fld>
            <a:endParaRPr lang="en-US"/>
          </a:p>
        </p:txBody>
      </p:sp>
    </p:spTree>
    <p:extLst>
      <p:ext uri="{BB962C8B-B14F-4D97-AF65-F5344CB8AC3E}">
        <p14:creationId xmlns:p14="http://schemas.microsoft.com/office/powerpoint/2010/main" val="910096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A7A9-990D-4338-B97E-8B76747AEB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48B5998-8A68-4D14-9955-A9241572DC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16058F-FBA3-4248-9669-1B008CD7C805}"/>
              </a:ext>
            </a:extLst>
          </p:cNvPr>
          <p:cNvSpPr>
            <a:spLocks noGrp="1"/>
          </p:cNvSpPr>
          <p:nvPr>
            <p:ph type="dt" sz="half" idx="10"/>
          </p:nvPr>
        </p:nvSpPr>
        <p:spPr/>
        <p:txBody>
          <a:bodyPr/>
          <a:lstStyle/>
          <a:p>
            <a:fld id="{CA492D63-3617-4F58-8653-3C46CC6AFB9D}" type="datetimeFigureOut">
              <a:rPr lang="en-US" smtClean="0"/>
              <a:t>12/10/2021</a:t>
            </a:fld>
            <a:endParaRPr lang="en-US"/>
          </a:p>
        </p:txBody>
      </p:sp>
      <p:sp>
        <p:nvSpPr>
          <p:cNvPr id="5" name="Footer Placeholder 4">
            <a:extLst>
              <a:ext uri="{FF2B5EF4-FFF2-40B4-BE49-F238E27FC236}">
                <a16:creationId xmlns:a16="http://schemas.microsoft.com/office/drawing/2014/main" id="{5982543B-5A04-428D-A895-7911F0702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A7F9DA-68F7-4988-80BA-2BCE470CFDF8}"/>
              </a:ext>
            </a:extLst>
          </p:cNvPr>
          <p:cNvSpPr>
            <a:spLocks noGrp="1"/>
          </p:cNvSpPr>
          <p:nvPr>
            <p:ph type="sldNum" sz="quarter" idx="12"/>
          </p:nvPr>
        </p:nvSpPr>
        <p:spPr/>
        <p:txBody>
          <a:bodyPr/>
          <a:lstStyle/>
          <a:p>
            <a:fld id="{0448D6F4-6C46-4AFA-A776-0177D5619DA8}" type="slidenum">
              <a:rPr lang="en-US" smtClean="0"/>
              <a:t>‹#›</a:t>
            </a:fld>
            <a:endParaRPr lang="en-US"/>
          </a:p>
        </p:txBody>
      </p:sp>
    </p:spTree>
    <p:extLst>
      <p:ext uri="{BB962C8B-B14F-4D97-AF65-F5344CB8AC3E}">
        <p14:creationId xmlns:p14="http://schemas.microsoft.com/office/powerpoint/2010/main" val="2027899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CB7FA-E608-4231-946A-0390C9AB7B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2D135F-93E6-43C4-9E78-B2701F231A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05B7725-4E3C-4AD2-B3AE-3CF9AD2D95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A5A9F55-14E6-4236-A5D1-F3B2EEA1A4D5}"/>
              </a:ext>
            </a:extLst>
          </p:cNvPr>
          <p:cNvSpPr>
            <a:spLocks noGrp="1"/>
          </p:cNvSpPr>
          <p:nvPr>
            <p:ph type="dt" sz="half" idx="10"/>
          </p:nvPr>
        </p:nvSpPr>
        <p:spPr/>
        <p:txBody>
          <a:bodyPr/>
          <a:lstStyle/>
          <a:p>
            <a:fld id="{CA492D63-3617-4F58-8653-3C46CC6AFB9D}" type="datetimeFigureOut">
              <a:rPr lang="en-US" smtClean="0"/>
              <a:t>12/10/2021</a:t>
            </a:fld>
            <a:endParaRPr lang="en-US"/>
          </a:p>
        </p:txBody>
      </p:sp>
      <p:sp>
        <p:nvSpPr>
          <p:cNvPr id="6" name="Footer Placeholder 5">
            <a:extLst>
              <a:ext uri="{FF2B5EF4-FFF2-40B4-BE49-F238E27FC236}">
                <a16:creationId xmlns:a16="http://schemas.microsoft.com/office/drawing/2014/main" id="{054CCD38-489F-4037-90C9-90E2578B35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60A49C-1C95-49D7-AF46-7CDD0B82B081}"/>
              </a:ext>
            </a:extLst>
          </p:cNvPr>
          <p:cNvSpPr>
            <a:spLocks noGrp="1"/>
          </p:cNvSpPr>
          <p:nvPr>
            <p:ph type="sldNum" sz="quarter" idx="12"/>
          </p:nvPr>
        </p:nvSpPr>
        <p:spPr/>
        <p:txBody>
          <a:bodyPr/>
          <a:lstStyle/>
          <a:p>
            <a:fld id="{0448D6F4-6C46-4AFA-A776-0177D5619DA8}" type="slidenum">
              <a:rPr lang="en-US" smtClean="0"/>
              <a:t>‹#›</a:t>
            </a:fld>
            <a:endParaRPr lang="en-US"/>
          </a:p>
        </p:txBody>
      </p:sp>
    </p:spTree>
    <p:extLst>
      <p:ext uri="{BB962C8B-B14F-4D97-AF65-F5344CB8AC3E}">
        <p14:creationId xmlns:p14="http://schemas.microsoft.com/office/powerpoint/2010/main" val="231291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50D86-C4A5-4113-AE0A-FF26A23F47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B88B4F-7211-4FDE-8CD6-4C13F97C8A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388DC8-DE02-4872-B193-46F916DEB0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6D748A2-D861-4F45-ACF9-065A81C633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67166F-2B87-4688-96A3-924AD52042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FBE2477-3B8F-4EB7-8765-C01E75119E61}"/>
              </a:ext>
            </a:extLst>
          </p:cNvPr>
          <p:cNvSpPr>
            <a:spLocks noGrp="1"/>
          </p:cNvSpPr>
          <p:nvPr>
            <p:ph type="dt" sz="half" idx="10"/>
          </p:nvPr>
        </p:nvSpPr>
        <p:spPr/>
        <p:txBody>
          <a:bodyPr/>
          <a:lstStyle/>
          <a:p>
            <a:fld id="{CA492D63-3617-4F58-8653-3C46CC6AFB9D}" type="datetimeFigureOut">
              <a:rPr lang="en-US" smtClean="0"/>
              <a:t>12/10/2021</a:t>
            </a:fld>
            <a:endParaRPr lang="en-US"/>
          </a:p>
        </p:txBody>
      </p:sp>
      <p:sp>
        <p:nvSpPr>
          <p:cNvPr id="8" name="Footer Placeholder 7">
            <a:extLst>
              <a:ext uri="{FF2B5EF4-FFF2-40B4-BE49-F238E27FC236}">
                <a16:creationId xmlns:a16="http://schemas.microsoft.com/office/drawing/2014/main" id="{08EEA4C0-9EE9-45C3-A4F9-FC89F559C9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379A42-AE1F-40DC-B051-9B284F0062AE}"/>
              </a:ext>
            </a:extLst>
          </p:cNvPr>
          <p:cNvSpPr>
            <a:spLocks noGrp="1"/>
          </p:cNvSpPr>
          <p:nvPr>
            <p:ph type="sldNum" sz="quarter" idx="12"/>
          </p:nvPr>
        </p:nvSpPr>
        <p:spPr/>
        <p:txBody>
          <a:bodyPr/>
          <a:lstStyle/>
          <a:p>
            <a:fld id="{0448D6F4-6C46-4AFA-A776-0177D5619DA8}" type="slidenum">
              <a:rPr lang="en-US" smtClean="0"/>
              <a:t>‹#›</a:t>
            </a:fld>
            <a:endParaRPr lang="en-US"/>
          </a:p>
        </p:txBody>
      </p:sp>
    </p:spTree>
    <p:extLst>
      <p:ext uri="{BB962C8B-B14F-4D97-AF65-F5344CB8AC3E}">
        <p14:creationId xmlns:p14="http://schemas.microsoft.com/office/powerpoint/2010/main" val="335289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33120-F935-48BA-A3AF-B49C6C723A5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BB0F97-0377-4437-A008-292365837E1F}"/>
              </a:ext>
            </a:extLst>
          </p:cNvPr>
          <p:cNvSpPr>
            <a:spLocks noGrp="1"/>
          </p:cNvSpPr>
          <p:nvPr>
            <p:ph type="dt" sz="half" idx="10"/>
          </p:nvPr>
        </p:nvSpPr>
        <p:spPr/>
        <p:txBody>
          <a:bodyPr/>
          <a:lstStyle/>
          <a:p>
            <a:fld id="{CA492D63-3617-4F58-8653-3C46CC6AFB9D}" type="datetimeFigureOut">
              <a:rPr lang="en-US" smtClean="0"/>
              <a:t>12/10/2021</a:t>
            </a:fld>
            <a:endParaRPr lang="en-US"/>
          </a:p>
        </p:txBody>
      </p:sp>
      <p:sp>
        <p:nvSpPr>
          <p:cNvPr id="4" name="Footer Placeholder 3">
            <a:extLst>
              <a:ext uri="{FF2B5EF4-FFF2-40B4-BE49-F238E27FC236}">
                <a16:creationId xmlns:a16="http://schemas.microsoft.com/office/drawing/2014/main" id="{64F15438-D84C-4887-9853-CB81E2FFA9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EC72A6-C833-452B-8ACE-1130A9EEDC35}"/>
              </a:ext>
            </a:extLst>
          </p:cNvPr>
          <p:cNvSpPr>
            <a:spLocks noGrp="1"/>
          </p:cNvSpPr>
          <p:nvPr>
            <p:ph type="sldNum" sz="quarter" idx="12"/>
          </p:nvPr>
        </p:nvSpPr>
        <p:spPr/>
        <p:txBody>
          <a:bodyPr/>
          <a:lstStyle/>
          <a:p>
            <a:fld id="{0448D6F4-6C46-4AFA-A776-0177D5619DA8}" type="slidenum">
              <a:rPr lang="en-US" smtClean="0"/>
              <a:t>‹#›</a:t>
            </a:fld>
            <a:endParaRPr lang="en-US"/>
          </a:p>
        </p:txBody>
      </p:sp>
    </p:spTree>
    <p:extLst>
      <p:ext uri="{BB962C8B-B14F-4D97-AF65-F5344CB8AC3E}">
        <p14:creationId xmlns:p14="http://schemas.microsoft.com/office/powerpoint/2010/main" val="323796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65CDAA-68BC-43FD-8C9B-6D264D293B65}"/>
              </a:ext>
            </a:extLst>
          </p:cNvPr>
          <p:cNvSpPr>
            <a:spLocks noGrp="1"/>
          </p:cNvSpPr>
          <p:nvPr>
            <p:ph type="dt" sz="half" idx="10"/>
          </p:nvPr>
        </p:nvSpPr>
        <p:spPr/>
        <p:txBody>
          <a:bodyPr/>
          <a:lstStyle/>
          <a:p>
            <a:fld id="{CA492D63-3617-4F58-8653-3C46CC6AFB9D}" type="datetimeFigureOut">
              <a:rPr lang="en-US" smtClean="0"/>
              <a:t>12/10/2021</a:t>
            </a:fld>
            <a:endParaRPr lang="en-US"/>
          </a:p>
        </p:txBody>
      </p:sp>
      <p:sp>
        <p:nvSpPr>
          <p:cNvPr id="3" name="Footer Placeholder 2">
            <a:extLst>
              <a:ext uri="{FF2B5EF4-FFF2-40B4-BE49-F238E27FC236}">
                <a16:creationId xmlns:a16="http://schemas.microsoft.com/office/drawing/2014/main" id="{3608AF69-60CE-4BB7-830E-0089240E89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E1BF15-5E9D-439A-8D6B-95942FC725BA}"/>
              </a:ext>
            </a:extLst>
          </p:cNvPr>
          <p:cNvSpPr>
            <a:spLocks noGrp="1"/>
          </p:cNvSpPr>
          <p:nvPr>
            <p:ph type="sldNum" sz="quarter" idx="12"/>
          </p:nvPr>
        </p:nvSpPr>
        <p:spPr/>
        <p:txBody>
          <a:bodyPr/>
          <a:lstStyle/>
          <a:p>
            <a:fld id="{0448D6F4-6C46-4AFA-A776-0177D5619DA8}" type="slidenum">
              <a:rPr lang="en-US" smtClean="0"/>
              <a:t>‹#›</a:t>
            </a:fld>
            <a:endParaRPr lang="en-US"/>
          </a:p>
        </p:txBody>
      </p:sp>
    </p:spTree>
    <p:extLst>
      <p:ext uri="{BB962C8B-B14F-4D97-AF65-F5344CB8AC3E}">
        <p14:creationId xmlns:p14="http://schemas.microsoft.com/office/powerpoint/2010/main" val="3602965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9075-5200-40F4-B983-889F43F1F6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0357FD-6DFC-4DC1-9E6D-99FD05DD50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E59C259-2BE2-4F1B-B045-B68C652854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D7F12F-4667-4FA4-9957-6D0820E6C26B}"/>
              </a:ext>
            </a:extLst>
          </p:cNvPr>
          <p:cNvSpPr>
            <a:spLocks noGrp="1"/>
          </p:cNvSpPr>
          <p:nvPr>
            <p:ph type="dt" sz="half" idx="10"/>
          </p:nvPr>
        </p:nvSpPr>
        <p:spPr/>
        <p:txBody>
          <a:bodyPr/>
          <a:lstStyle/>
          <a:p>
            <a:fld id="{CA492D63-3617-4F58-8653-3C46CC6AFB9D}" type="datetimeFigureOut">
              <a:rPr lang="en-US" smtClean="0"/>
              <a:t>12/10/2021</a:t>
            </a:fld>
            <a:endParaRPr lang="en-US"/>
          </a:p>
        </p:txBody>
      </p:sp>
      <p:sp>
        <p:nvSpPr>
          <p:cNvPr id="6" name="Footer Placeholder 5">
            <a:extLst>
              <a:ext uri="{FF2B5EF4-FFF2-40B4-BE49-F238E27FC236}">
                <a16:creationId xmlns:a16="http://schemas.microsoft.com/office/drawing/2014/main" id="{3B603227-1AEC-42E7-BAF0-9301060C75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797834-038F-43D0-91F8-54606C0B0DF7}"/>
              </a:ext>
            </a:extLst>
          </p:cNvPr>
          <p:cNvSpPr>
            <a:spLocks noGrp="1"/>
          </p:cNvSpPr>
          <p:nvPr>
            <p:ph type="sldNum" sz="quarter" idx="12"/>
          </p:nvPr>
        </p:nvSpPr>
        <p:spPr/>
        <p:txBody>
          <a:bodyPr/>
          <a:lstStyle/>
          <a:p>
            <a:fld id="{0448D6F4-6C46-4AFA-A776-0177D5619DA8}" type="slidenum">
              <a:rPr lang="en-US" smtClean="0"/>
              <a:t>‹#›</a:t>
            </a:fld>
            <a:endParaRPr lang="en-US"/>
          </a:p>
        </p:txBody>
      </p:sp>
    </p:spTree>
    <p:extLst>
      <p:ext uri="{BB962C8B-B14F-4D97-AF65-F5344CB8AC3E}">
        <p14:creationId xmlns:p14="http://schemas.microsoft.com/office/powerpoint/2010/main" val="3024727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9FF14-D20B-41ED-888D-E52A76297D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58F18BD-E146-48BC-9219-1A801C7193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78C9BD-22E8-44D6-B8CF-F462C7329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BACC9D-E674-486B-A754-A66EB0F53386}"/>
              </a:ext>
            </a:extLst>
          </p:cNvPr>
          <p:cNvSpPr>
            <a:spLocks noGrp="1"/>
          </p:cNvSpPr>
          <p:nvPr>
            <p:ph type="dt" sz="half" idx="10"/>
          </p:nvPr>
        </p:nvSpPr>
        <p:spPr/>
        <p:txBody>
          <a:bodyPr/>
          <a:lstStyle/>
          <a:p>
            <a:fld id="{CA492D63-3617-4F58-8653-3C46CC6AFB9D}" type="datetimeFigureOut">
              <a:rPr lang="en-US" smtClean="0"/>
              <a:t>12/10/2021</a:t>
            </a:fld>
            <a:endParaRPr lang="en-US"/>
          </a:p>
        </p:txBody>
      </p:sp>
      <p:sp>
        <p:nvSpPr>
          <p:cNvPr id="6" name="Footer Placeholder 5">
            <a:extLst>
              <a:ext uri="{FF2B5EF4-FFF2-40B4-BE49-F238E27FC236}">
                <a16:creationId xmlns:a16="http://schemas.microsoft.com/office/drawing/2014/main" id="{62F446F7-A6EE-4DA6-A376-E58BC68A1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640CEA-8393-4979-9E19-1734696C4F91}"/>
              </a:ext>
            </a:extLst>
          </p:cNvPr>
          <p:cNvSpPr>
            <a:spLocks noGrp="1"/>
          </p:cNvSpPr>
          <p:nvPr>
            <p:ph type="sldNum" sz="quarter" idx="12"/>
          </p:nvPr>
        </p:nvSpPr>
        <p:spPr/>
        <p:txBody>
          <a:bodyPr/>
          <a:lstStyle/>
          <a:p>
            <a:fld id="{0448D6F4-6C46-4AFA-A776-0177D5619DA8}" type="slidenum">
              <a:rPr lang="en-US" smtClean="0"/>
              <a:t>‹#›</a:t>
            </a:fld>
            <a:endParaRPr lang="en-US"/>
          </a:p>
        </p:txBody>
      </p:sp>
    </p:spTree>
    <p:extLst>
      <p:ext uri="{BB962C8B-B14F-4D97-AF65-F5344CB8AC3E}">
        <p14:creationId xmlns:p14="http://schemas.microsoft.com/office/powerpoint/2010/main" val="3182003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67A85D-98F8-4017-9EEB-034EFC54A8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C138B7-3BF2-4B87-96E7-25A219D89C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CA99AF-BB11-4FC7-A192-042F5A4EA4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92D63-3617-4F58-8653-3C46CC6AFB9D}" type="datetimeFigureOut">
              <a:rPr lang="en-US" smtClean="0"/>
              <a:t>12/10/2021</a:t>
            </a:fld>
            <a:endParaRPr lang="en-US"/>
          </a:p>
        </p:txBody>
      </p:sp>
      <p:sp>
        <p:nvSpPr>
          <p:cNvPr id="5" name="Footer Placeholder 4">
            <a:extLst>
              <a:ext uri="{FF2B5EF4-FFF2-40B4-BE49-F238E27FC236}">
                <a16:creationId xmlns:a16="http://schemas.microsoft.com/office/drawing/2014/main" id="{33A9DB02-62CD-49F4-A6DF-3D07859F75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B3B3E9-DCCD-4B2F-9BAA-8DC5904575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48D6F4-6C46-4AFA-A776-0177D5619DA8}" type="slidenum">
              <a:rPr lang="en-US" smtClean="0"/>
              <a:t>‹#›</a:t>
            </a:fld>
            <a:endParaRPr lang="en-US"/>
          </a:p>
        </p:txBody>
      </p:sp>
    </p:spTree>
    <p:extLst>
      <p:ext uri="{BB962C8B-B14F-4D97-AF65-F5344CB8AC3E}">
        <p14:creationId xmlns:p14="http://schemas.microsoft.com/office/powerpoint/2010/main" val="10524042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uptodate.com/contents/casirivimab-and-imdevimab-united-states-authorized-for-use-drug-information?search=covid+19+pregnancy&amp;topicRef=127535&amp;source=see_lin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uptodate.com/external-redirect.do?target_url=https%3A%2F%2Fwww.cdc.gov%2Fcoronavirus%2F2019-ncov%2Fphp%2Fpublic-health-recommendations.html&amp;token=cDYeQM1aakavkeTkY0rk9NsMfCEeFGoLm5qvl6i0sCjMtVst4jrSlhx%2FJp9x9sIXaOvTEg6OZmDLuUfXampZqOzbeeD3J1l1Lk2OzJEtVeo%3D&amp;TOPIC_ID=127535"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www.uptodate.com/contents/covid-19-epidemiology-virology-and-prevention?search=covid&amp;source=search_result&amp;selectedTitle=11%7E150&amp;usage_type=default&amp;display_rank=11" TargetMode="External"/><Relationship Id="rId2" Type="http://schemas.openxmlformats.org/officeDocument/2006/relationships/hyperlink" Target="https://www.rcog.org.uk/globalassets/documents/guidelines/2021-08-25-coronavirus-covid-19-infection-in-pregnancy-v14.pdf" TargetMode="External"/><Relationship Id="rId1" Type="http://schemas.openxmlformats.org/officeDocument/2006/relationships/slideLayout" Target="../slideLayouts/slideLayout2.xml"/><Relationship Id="rId5" Type="http://schemas.openxmlformats.org/officeDocument/2006/relationships/hyperlink" Target="https://www.uptodate.com/contents/covid-19-vaccines-to-prevent-sars-cov-2-infection?search=covid&amp;source=search_result&amp;selectedTitle=6%7E150&amp;usage_type=default&amp;display_rank=6" TargetMode="External"/><Relationship Id="rId4" Type="http://schemas.openxmlformats.org/officeDocument/2006/relationships/hyperlink" Target="https://www.uptodate.com/contents/covid-19-pregnancy-issues-and-antenatal-care?search=covid+pregnancy&amp;source=search_result&amp;selectedTitle=1%7E150&amp;usage_type=default&amp;display_rank=1" TargetMode="External"/></Relationships>
</file>

<file path=ppt/slides/_rels/slide10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discoveryjournals.org/medicalscience/current_issue/v25/n110/A14.pdf"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uptodate.com/contents/enoxaparin-drug-information?search=undefined&amp;topicRef=127535&amp;source=see_lin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25.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1028" name="Picture 4" descr="Drawing Coronavirus Covid19 Black White Illustration Stock Illustration  1658628340">
            <a:extLst>
              <a:ext uri="{FF2B5EF4-FFF2-40B4-BE49-F238E27FC236}">
                <a16:creationId xmlns:a16="http://schemas.microsoft.com/office/drawing/2014/main" id="{BCA6BB28-3FBB-46E7-9379-9259A7D14DAB}"/>
              </a:ext>
            </a:extLst>
          </p:cNvPr>
          <p:cNvPicPr>
            <a:picLocks noChangeAspect="1" noChangeArrowheads="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backgroundRemoval t="5188" b="90188" l="6067" r="98133"/>
                    </a14:imgEffect>
                    <a14:imgEffect>
                      <a14:artisticPastelsSmooth/>
                    </a14:imgEffect>
                  </a14:imgLayer>
                </a14:imgProps>
              </a:ext>
              <a:ext uri="{28A0092B-C50C-407E-A947-70E740481C1C}">
                <a14:useLocalDpi xmlns:a14="http://schemas.microsoft.com/office/drawing/2010/main" val="0"/>
              </a:ext>
            </a:extLst>
          </a:blip>
          <a:srcRect r="47052"/>
          <a:stretch/>
        </p:blipFill>
        <p:spPr bwMode="auto">
          <a:xfrm>
            <a:off x="8787763" y="42092"/>
            <a:ext cx="34042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ntinuous Line Drawing of Happy Pregnant Woman, Silhouette Picture of  Mother Stock Vector - Illustration of conceptual, happy: 160458151">
            <a:extLst>
              <a:ext uri="{FF2B5EF4-FFF2-40B4-BE49-F238E27FC236}">
                <a16:creationId xmlns:a16="http://schemas.microsoft.com/office/drawing/2014/main" id="{E037B6D4-CED8-438F-ACE1-F340D411F957}"/>
              </a:ext>
            </a:extLst>
          </p:cNvPr>
          <p:cNvPicPr>
            <a:picLocks noChangeAspect="1" noChangeArrowheads="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backgroundRemoval t="3750" b="92500" l="6375" r="93125"/>
                    </a14:imgEffect>
                  </a14:imgLayer>
                </a14:imgProps>
              </a:ext>
              <a:ext uri="{28A0092B-C50C-407E-A947-70E740481C1C}">
                <a14:useLocalDpi xmlns:a14="http://schemas.microsoft.com/office/drawing/2010/main" val="0"/>
              </a:ext>
            </a:extLst>
          </a:blip>
          <a:srcRect/>
          <a:stretch>
            <a:fillRect/>
          </a:stretch>
        </p:blipFill>
        <p:spPr bwMode="auto">
          <a:xfrm>
            <a:off x="-2904307" y="-316213"/>
            <a:ext cx="9144000" cy="7515826"/>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F93519C4-2E4F-48B5-BC79-102AE8113C57}"/>
              </a:ext>
            </a:extLst>
          </p:cNvPr>
          <p:cNvSpPr>
            <a:spLocks noGrp="1"/>
          </p:cNvSpPr>
          <p:nvPr>
            <p:ph type="subTitle" idx="1"/>
          </p:nvPr>
        </p:nvSpPr>
        <p:spPr>
          <a:xfrm>
            <a:off x="1667693" y="3523659"/>
            <a:ext cx="9144000" cy="2759575"/>
          </a:xfrm>
        </p:spPr>
        <p:txBody>
          <a:bodyPr>
            <a:normAutofit fontScale="70000" lnSpcReduction="20000"/>
          </a:bodyPr>
          <a:lstStyle/>
          <a:p>
            <a:r>
              <a:rPr lang="en-US" b="1" dirty="0">
                <a:solidFill>
                  <a:schemeClr val="bg1"/>
                </a:solidFill>
                <a:effectLst>
                  <a:outerShdw blurRad="38100" dist="38100" dir="2700000" algn="tl">
                    <a:srgbClr val="000000">
                      <a:alpha val="43137"/>
                    </a:srgbClr>
                  </a:outerShdw>
                </a:effectLst>
              </a:rPr>
              <a:t>Presented by </a:t>
            </a:r>
            <a:r>
              <a:rPr lang="en-US" dirty="0">
                <a:solidFill>
                  <a:schemeClr val="bg1"/>
                </a:solidFill>
                <a:effectLst>
                  <a:outerShdw blurRad="38100" dist="38100" dir="2700000" algn="tl">
                    <a:srgbClr val="000000">
                      <a:alpha val="43137"/>
                    </a:srgbClr>
                  </a:outerShdw>
                </a:effectLst>
              </a:rPr>
              <a:t>:</a:t>
            </a:r>
          </a:p>
          <a:p>
            <a:r>
              <a:rPr lang="en-US" dirty="0">
                <a:solidFill>
                  <a:schemeClr val="bg1"/>
                </a:solidFill>
                <a:effectLst>
                  <a:outerShdw blurRad="38100" dist="38100" dir="2700000" algn="tl">
                    <a:srgbClr val="000000">
                      <a:alpha val="43137"/>
                    </a:srgbClr>
                  </a:outerShdw>
                </a:effectLst>
              </a:rPr>
              <a:t>Nadine Othman </a:t>
            </a:r>
          </a:p>
          <a:p>
            <a:r>
              <a:rPr lang="en-US" dirty="0">
                <a:solidFill>
                  <a:schemeClr val="bg1"/>
                </a:solidFill>
                <a:effectLst>
                  <a:outerShdw blurRad="38100" dist="38100" dir="2700000" algn="tl">
                    <a:srgbClr val="000000">
                      <a:alpha val="43137"/>
                    </a:srgbClr>
                  </a:outerShdw>
                </a:effectLst>
              </a:rPr>
              <a:t>Mohamad </a:t>
            </a:r>
            <a:r>
              <a:rPr lang="en-US" dirty="0" err="1">
                <a:solidFill>
                  <a:schemeClr val="bg1"/>
                </a:solidFill>
                <a:effectLst>
                  <a:outerShdw blurRad="38100" dist="38100" dir="2700000" algn="tl">
                    <a:srgbClr val="000000">
                      <a:alpha val="43137"/>
                    </a:srgbClr>
                  </a:outerShdw>
                </a:effectLst>
              </a:rPr>
              <a:t>hmooz</a:t>
            </a:r>
            <a:r>
              <a:rPr lang="en-US" dirty="0">
                <a:solidFill>
                  <a:schemeClr val="bg1"/>
                </a:solidFill>
                <a:effectLst>
                  <a:outerShdw blurRad="38100" dist="38100" dir="2700000" algn="tl">
                    <a:srgbClr val="000000">
                      <a:alpha val="43137"/>
                    </a:srgbClr>
                  </a:outerShdw>
                </a:effectLst>
              </a:rPr>
              <a:t> </a:t>
            </a:r>
          </a:p>
          <a:p>
            <a:r>
              <a:rPr lang="en-US" dirty="0" err="1">
                <a:solidFill>
                  <a:schemeClr val="bg1"/>
                </a:solidFill>
                <a:effectLst>
                  <a:outerShdw blurRad="38100" dist="38100" dir="2700000" algn="tl">
                    <a:srgbClr val="000000">
                      <a:alpha val="43137"/>
                    </a:srgbClr>
                  </a:outerShdw>
                </a:effectLst>
              </a:rPr>
              <a:t>Ena’am</a:t>
            </a:r>
            <a:r>
              <a:rPr lang="en-US" dirty="0">
                <a:solidFill>
                  <a:schemeClr val="bg1"/>
                </a:solidFill>
                <a:effectLst>
                  <a:outerShdw blurRad="38100" dist="38100" dir="2700000" algn="tl">
                    <a:srgbClr val="000000">
                      <a:alpha val="43137"/>
                    </a:srgbClr>
                  </a:outerShdw>
                </a:effectLst>
              </a:rPr>
              <a:t> domi </a:t>
            </a:r>
          </a:p>
          <a:p>
            <a:endParaRPr lang="en-US" dirty="0">
              <a:solidFill>
                <a:schemeClr val="bg1"/>
              </a:solidFill>
              <a:effectLst>
                <a:outerShdw blurRad="38100" dist="38100" dir="2700000" algn="tl">
                  <a:srgbClr val="000000">
                    <a:alpha val="43137"/>
                  </a:srgbClr>
                </a:outerShdw>
              </a:effectLst>
            </a:endParaRPr>
          </a:p>
          <a:p>
            <a:r>
              <a:rPr lang="en-US" b="1" dirty="0">
                <a:solidFill>
                  <a:schemeClr val="bg1"/>
                </a:solidFill>
                <a:effectLst>
                  <a:outerShdw blurRad="38100" dist="38100" dir="2700000" algn="tl">
                    <a:srgbClr val="000000">
                      <a:alpha val="43137"/>
                    </a:srgbClr>
                  </a:outerShdw>
                </a:effectLst>
              </a:rPr>
              <a:t>Supervised by </a:t>
            </a:r>
            <a:r>
              <a:rPr lang="en-US" dirty="0">
                <a:solidFill>
                  <a:schemeClr val="bg1"/>
                </a:solidFill>
                <a:effectLst>
                  <a:outerShdw blurRad="38100" dist="38100" dir="2700000" algn="tl">
                    <a:srgbClr val="000000">
                      <a:alpha val="43137"/>
                    </a:srgbClr>
                  </a:outerShdw>
                </a:effectLst>
              </a:rPr>
              <a:t>: </a:t>
            </a:r>
          </a:p>
          <a:p>
            <a:r>
              <a:rPr lang="en-US" dirty="0">
                <a:solidFill>
                  <a:schemeClr val="bg1"/>
                </a:solidFill>
                <a:effectLst>
                  <a:outerShdw blurRad="38100" dist="38100" dir="2700000" algn="tl">
                    <a:srgbClr val="000000">
                      <a:alpha val="43137"/>
                    </a:srgbClr>
                  </a:outerShdw>
                </a:effectLst>
              </a:rPr>
              <a:t>Dr. </a:t>
            </a:r>
            <a:r>
              <a:rPr lang="en-US" dirty="0" err="1">
                <a:solidFill>
                  <a:schemeClr val="bg1"/>
                </a:solidFill>
                <a:effectLst>
                  <a:outerShdw blurRad="38100" dist="38100" dir="2700000" algn="tl">
                    <a:srgbClr val="000000">
                      <a:alpha val="43137"/>
                    </a:srgbClr>
                  </a:outerShdw>
                </a:effectLst>
              </a:rPr>
              <a:t>Ahlam</a:t>
            </a:r>
            <a:r>
              <a:rPr lang="en-US" dirty="0">
                <a:solidFill>
                  <a:schemeClr val="bg1"/>
                </a:solidFill>
                <a:effectLst>
                  <a:outerShdw blurRad="38100" dist="38100" dir="2700000" algn="tl">
                    <a:srgbClr val="000000">
                      <a:alpha val="43137"/>
                    </a:srgbClr>
                  </a:outerShdw>
                </a:effectLst>
              </a:rPr>
              <a:t> Al-</a:t>
            </a:r>
            <a:r>
              <a:rPr lang="en-US" dirty="0" err="1">
                <a:solidFill>
                  <a:schemeClr val="bg1"/>
                </a:solidFill>
                <a:effectLst>
                  <a:outerShdw blurRad="38100" dist="38100" dir="2700000" algn="tl">
                    <a:srgbClr val="000000">
                      <a:alpha val="43137"/>
                    </a:srgbClr>
                  </a:outerShdw>
                </a:effectLst>
              </a:rPr>
              <a:t>Kharabsheh</a:t>
            </a:r>
            <a:endParaRPr lang="en-US" dirty="0">
              <a:solidFill>
                <a:schemeClr val="bg1"/>
              </a:solidFill>
              <a:effectLst>
                <a:outerShdw blurRad="38100" dist="38100" dir="2700000" algn="tl">
                  <a:srgbClr val="000000">
                    <a:alpha val="43137"/>
                  </a:srgbClr>
                </a:outerShdw>
              </a:effectLst>
            </a:endParaRPr>
          </a:p>
          <a:p>
            <a:r>
              <a:rPr lang="en-US" dirty="0">
                <a:solidFill>
                  <a:schemeClr val="bg1"/>
                </a:solidFill>
                <a:effectLst>
                  <a:outerShdw blurRad="38100" dist="38100" dir="2700000" algn="tl">
                    <a:srgbClr val="000000">
                      <a:alpha val="43137"/>
                    </a:srgbClr>
                  </a:outerShdw>
                </a:effectLst>
              </a:rPr>
              <a:t>Assistant Professor, OBS &amp; GYN department</a:t>
            </a:r>
          </a:p>
          <a:p>
            <a:r>
              <a:rPr lang="en-US" dirty="0" err="1">
                <a:solidFill>
                  <a:schemeClr val="bg1"/>
                </a:solidFill>
                <a:effectLst>
                  <a:outerShdw blurRad="38100" dist="38100" dir="2700000" algn="tl">
                    <a:srgbClr val="000000">
                      <a:alpha val="43137"/>
                    </a:srgbClr>
                  </a:outerShdw>
                </a:effectLst>
              </a:rPr>
              <a:t>Mu’tah</a:t>
            </a:r>
            <a:r>
              <a:rPr lang="en-US" dirty="0">
                <a:solidFill>
                  <a:schemeClr val="bg1"/>
                </a:solidFill>
                <a:effectLst>
                  <a:outerShdw blurRad="38100" dist="38100" dir="2700000" algn="tl">
                    <a:srgbClr val="000000">
                      <a:alpha val="43137"/>
                    </a:srgbClr>
                  </a:outerShdw>
                </a:effectLst>
              </a:rPr>
              <a:t> University</a:t>
            </a:r>
          </a:p>
          <a:p>
            <a:endParaRPr lang="en-US" dirty="0">
              <a:solidFill>
                <a:schemeClr val="bg1"/>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46DDE651-A2E9-48A4-A6EE-CEED340129ED}"/>
              </a:ext>
            </a:extLst>
          </p:cNvPr>
          <p:cNvSpPr>
            <a:spLocks noGrp="1"/>
          </p:cNvSpPr>
          <p:nvPr>
            <p:ph type="ctrTitle"/>
          </p:nvPr>
        </p:nvSpPr>
        <p:spPr>
          <a:xfrm>
            <a:off x="310241" y="2096588"/>
            <a:ext cx="11336383" cy="947057"/>
          </a:xfrm>
        </p:spPr>
        <p:txBody>
          <a:bodyPr>
            <a:normAutofit/>
          </a:bodyPr>
          <a:lstStyle/>
          <a:p>
            <a:r>
              <a:rPr lang="en-US" dirty="0">
                <a:solidFill>
                  <a:schemeClr val="bg1"/>
                </a:solidFill>
                <a:latin typeface="Aharoni" panose="02010803020104030203" pitchFamily="2" charset="-79"/>
                <a:cs typeface="Aharoni" panose="02010803020104030203" pitchFamily="2" charset="-79"/>
              </a:rPr>
              <a:t>COVID-19 IN PREGNANCY </a:t>
            </a:r>
          </a:p>
        </p:txBody>
      </p:sp>
    </p:spTree>
    <p:extLst>
      <p:ext uri="{BB962C8B-B14F-4D97-AF65-F5344CB8AC3E}">
        <p14:creationId xmlns:p14="http://schemas.microsoft.com/office/powerpoint/2010/main" val="3941776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0E678-2391-4285-8A05-04C33A1B7C1D}"/>
              </a:ext>
            </a:extLst>
          </p:cNvPr>
          <p:cNvSpPr>
            <a:spLocks noGrp="1"/>
          </p:cNvSpPr>
          <p:nvPr>
            <p:ph type="title"/>
          </p:nvPr>
        </p:nvSpPr>
        <p:spPr>
          <a:xfrm>
            <a:off x="919119" y="0"/>
            <a:ext cx="10353762" cy="1257300"/>
          </a:xfrm>
        </p:spPr>
        <p:txBody>
          <a:bodyPr/>
          <a:lstStyle/>
          <a:p>
            <a:r>
              <a:rPr lang="en-US" dirty="0"/>
              <a:t>Post-exposure management</a:t>
            </a:r>
          </a:p>
        </p:txBody>
      </p:sp>
      <p:sp>
        <p:nvSpPr>
          <p:cNvPr id="3" name="Content Placeholder 2">
            <a:extLst>
              <a:ext uri="{FF2B5EF4-FFF2-40B4-BE49-F238E27FC236}">
                <a16:creationId xmlns:a16="http://schemas.microsoft.com/office/drawing/2014/main" id="{F91F4413-DDDA-41A8-B05C-905B25005E0A}"/>
              </a:ext>
            </a:extLst>
          </p:cNvPr>
          <p:cNvSpPr>
            <a:spLocks noGrp="1"/>
          </p:cNvSpPr>
          <p:nvPr>
            <p:ph idx="1"/>
          </p:nvPr>
        </p:nvSpPr>
        <p:spPr>
          <a:xfrm>
            <a:off x="74951" y="944514"/>
            <a:ext cx="12042098" cy="4304773"/>
          </a:xfrm>
        </p:spPr>
        <p:txBody>
          <a:bodyPr>
            <a:normAutofit/>
          </a:bodyPr>
          <a:lstStyle/>
          <a:p>
            <a:r>
              <a:rPr lang="en-US" b="1" i="0" dirty="0">
                <a:effectLst/>
                <a:latin typeface="Arial" panose="020B0604020202020204" pitchFamily="34" charset="0"/>
              </a:rPr>
              <a:t> </a:t>
            </a:r>
            <a:r>
              <a:rPr lang="en-US" sz="2200" b="1" i="0" dirty="0">
                <a:effectLst/>
                <a:cs typeface="Arial" panose="020B0604020202020204" pitchFamily="34" charset="0"/>
              </a:rPr>
              <a:t>postexposure prophylaxis</a:t>
            </a:r>
            <a:r>
              <a:rPr lang="en-US" sz="2200" b="0" i="0" dirty="0">
                <a:effectLst/>
                <a:cs typeface="Arial" panose="020B0604020202020204" pitchFamily="34" charset="0"/>
              </a:rPr>
              <a:t> — Clinical trials are also being conducted in the United States and elsewhere to evaluate the safety and efficacy of pre- and postexposure drug prophylaxis against COVID-19. In the United States, the FDA has issued an emergency use authorization (EUA) to use the monoclonal antibody </a:t>
            </a:r>
            <a:r>
              <a:rPr lang="en-US" sz="2200" b="0" i="0" dirty="0" err="1">
                <a:effectLst/>
                <a:cs typeface="Arial" panose="020B0604020202020204" pitchFamily="34" charset="0"/>
                <a:hlinkClick r:id="rId3">
                  <a:extLst>
                    <a:ext uri="{A12FA001-AC4F-418D-AE19-62706E023703}">
                      <ahyp:hlinkClr xmlns:ahyp="http://schemas.microsoft.com/office/drawing/2018/hyperlinkcolor" val="tx"/>
                    </a:ext>
                  </a:extLst>
                </a:hlinkClick>
              </a:rPr>
              <a:t>casirivimab-imdevimab</a:t>
            </a:r>
            <a:r>
              <a:rPr lang="en-US" sz="2200" b="0" i="0" dirty="0">
                <a:effectLst/>
                <a:cs typeface="Arial" panose="020B0604020202020204" pitchFamily="34" charset="0"/>
              </a:rPr>
              <a:t> to prevent SARS-CoV-2 infection in select individuals over age 12 who have had </a:t>
            </a:r>
            <a:r>
              <a:rPr lang="en-US" sz="2200" b="0" i="0" dirty="0">
                <a:effectLst/>
                <a:cs typeface="Arial" panose="020B0604020202020204" pitchFamily="34" charset="0"/>
                <a:hlinkClick r:id="rId4">
                  <a:extLst>
                    <a:ext uri="{A12FA001-AC4F-418D-AE19-62706E023703}">
                      <ahyp:hlinkClr xmlns:ahyp="http://schemas.microsoft.com/office/drawing/2018/hyperlinkcolor" val="tx"/>
                    </a:ext>
                  </a:extLst>
                </a:hlinkClick>
              </a:rPr>
              <a:t>close contact</a:t>
            </a:r>
            <a:r>
              <a:rPr lang="en-US" sz="2200" b="0" i="0" dirty="0">
                <a:effectLst/>
                <a:cs typeface="Arial" panose="020B0604020202020204" pitchFamily="34" charset="0"/>
              </a:rPr>
              <a:t> with an individual with infection or who are at high risk of exposure to individuals with infection in an institutional setting. Pregnant people who meet these exposure criteria would be candidates since they are at high risk for progression to severe COVID-19</a:t>
            </a:r>
            <a:endParaRPr lang="en-US" sz="2200" dirty="0">
              <a:cs typeface="Arial" panose="020B0604020202020204" pitchFamily="34" charset="0"/>
            </a:endParaRPr>
          </a:p>
        </p:txBody>
      </p:sp>
      <p:pic>
        <p:nvPicPr>
          <p:cNvPr id="5" name="Picture 4">
            <a:extLst>
              <a:ext uri="{FF2B5EF4-FFF2-40B4-BE49-F238E27FC236}">
                <a16:creationId xmlns:a16="http://schemas.microsoft.com/office/drawing/2014/main" id="{9905204B-795E-4E73-9455-E7327A0B3200}"/>
              </a:ext>
            </a:extLst>
          </p:cNvPr>
          <p:cNvPicPr>
            <a:picLocks noChangeAspect="1"/>
          </p:cNvPicPr>
          <p:nvPr/>
        </p:nvPicPr>
        <p:blipFill>
          <a:blip r:embed="rId5"/>
          <a:stretch>
            <a:fillRect/>
          </a:stretch>
        </p:blipFill>
        <p:spPr>
          <a:xfrm>
            <a:off x="0" y="3640575"/>
            <a:ext cx="12192000" cy="3217425"/>
          </a:xfrm>
          <a:prstGeom prst="rect">
            <a:avLst/>
          </a:prstGeom>
        </p:spPr>
      </p:pic>
    </p:spTree>
    <p:extLst>
      <p:ext uri="{BB962C8B-B14F-4D97-AF65-F5344CB8AC3E}">
        <p14:creationId xmlns:p14="http://schemas.microsoft.com/office/powerpoint/2010/main" val="188167998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9CD4F-F2D9-45D9-8A6D-B198BD4CC540}"/>
              </a:ext>
            </a:extLst>
          </p:cNvPr>
          <p:cNvSpPr>
            <a:spLocks noGrp="1"/>
          </p:cNvSpPr>
          <p:nvPr>
            <p:ph type="title"/>
          </p:nvPr>
        </p:nvSpPr>
        <p:spPr>
          <a:xfrm>
            <a:off x="3000778" y="309093"/>
            <a:ext cx="10515600" cy="750530"/>
          </a:xfrm>
        </p:spPr>
        <p:txBody>
          <a:bodyPr/>
          <a:lstStyle/>
          <a:p>
            <a:r>
              <a:rPr lang="en-US" dirty="0">
                <a:latin typeface="Arial Black" panose="020B0A04020102020204" pitchFamily="34" charset="0"/>
              </a:rPr>
              <a:t>Maternal effects</a:t>
            </a:r>
          </a:p>
        </p:txBody>
      </p:sp>
      <p:sp>
        <p:nvSpPr>
          <p:cNvPr id="3" name="Content Placeholder 2">
            <a:extLst>
              <a:ext uri="{FF2B5EF4-FFF2-40B4-BE49-F238E27FC236}">
                <a16:creationId xmlns:a16="http://schemas.microsoft.com/office/drawing/2014/main" id="{51E4AC20-AF02-410E-BFB1-94CA6056CD1E}"/>
              </a:ext>
            </a:extLst>
          </p:cNvPr>
          <p:cNvSpPr>
            <a:spLocks noGrp="1"/>
          </p:cNvSpPr>
          <p:nvPr>
            <p:ph idx="1"/>
          </p:nvPr>
        </p:nvSpPr>
        <p:spPr>
          <a:xfrm>
            <a:off x="155620" y="1214164"/>
            <a:ext cx="12036380" cy="6809374"/>
          </a:xfrm>
        </p:spPr>
        <p:txBody>
          <a:bodyPr>
            <a:normAutofit fontScale="55000" lnSpcReduction="20000"/>
          </a:bodyPr>
          <a:lstStyle/>
          <a:p>
            <a:pPr marL="0" indent="0">
              <a:lnSpc>
                <a:spcPct val="120000"/>
              </a:lnSpc>
              <a:buNone/>
            </a:pPr>
            <a:r>
              <a:rPr lang="en-US" dirty="0">
                <a:latin typeface="Aharoni" panose="02010803020104030203" pitchFamily="2" charset="-79"/>
                <a:cs typeface="Aharoni" panose="02010803020104030203" pitchFamily="2" charset="-79"/>
              </a:rPr>
              <a:t> Minor and short-lived adverse effects such as soreness at the injection site, headache and fatigue are common in the general population after a COVID-19 vaccine. A report200 on the first 35 000 pregnant women to receive a COVID-19 vaccine in the USA showed similar patterns of reporting for common minor adverse effects. Systemic features such as fever appeared more commonly in </a:t>
            </a:r>
            <a:r>
              <a:rPr lang="en-US" dirty="0">
                <a:solidFill>
                  <a:srgbClr val="0070C0"/>
                </a:solidFill>
                <a:latin typeface="Aharoni" panose="02010803020104030203" pitchFamily="2" charset="-79"/>
                <a:cs typeface="Aharoni" panose="02010803020104030203" pitchFamily="2" charset="-79"/>
              </a:rPr>
              <a:t>non-pregnant</a:t>
            </a:r>
            <a:r>
              <a:rPr lang="en-US" dirty="0">
                <a:latin typeface="Aharoni" panose="02010803020104030203" pitchFamily="2" charset="-79"/>
                <a:cs typeface="Aharoni" panose="02010803020104030203" pitchFamily="2" charset="-79"/>
              </a:rPr>
              <a:t> women, but </a:t>
            </a:r>
            <a:r>
              <a:rPr lang="en-US" b="1" dirty="0">
                <a:solidFill>
                  <a:srgbClr val="18069C"/>
                </a:solidFill>
                <a:latin typeface="Aharoni" panose="02010803020104030203" pitchFamily="2" charset="-79"/>
                <a:cs typeface="Aharoni" panose="02010803020104030203" pitchFamily="2" charset="-79"/>
              </a:rPr>
              <a:t>pregnant</a:t>
            </a:r>
            <a:r>
              <a:rPr lang="en-US" dirty="0">
                <a:latin typeface="Aharoni" panose="02010803020104030203" pitchFamily="2" charset="-79"/>
                <a:cs typeface="Aharoni" panose="02010803020104030203" pitchFamily="2" charset="-79"/>
              </a:rPr>
              <a:t> women did report nausea and vomiting more frequently after the second dose of the Pfizer-BioNTech and </a:t>
            </a:r>
            <a:r>
              <a:rPr lang="en-US" dirty="0" err="1">
                <a:latin typeface="Aharoni" panose="02010803020104030203" pitchFamily="2" charset="-79"/>
                <a:cs typeface="Aharoni" panose="02010803020104030203" pitchFamily="2" charset="-79"/>
              </a:rPr>
              <a:t>Moderna</a:t>
            </a:r>
            <a:r>
              <a:rPr lang="en-US" dirty="0">
                <a:latin typeface="Aharoni" panose="02010803020104030203" pitchFamily="2" charset="-79"/>
                <a:cs typeface="Aharoni" panose="02010803020104030203" pitchFamily="2" charset="-79"/>
              </a:rPr>
              <a:t> vaccines</a:t>
            </a:r>
          </a:p>
          <a:p>
            <a:pPr marL="0" indent="0">
              <a:lnSpc>
                <a:spcPct val="120000"/>
              </a:lnSpc>
              <a:buNone/>
            </a:pPr>
            <a:endParaRPr lang="en-US" dirty="0">
              <a:latin typeface="Aharoni" panose="02010803020104030203" pitchFamily="2" charset="-79"/>
              <a:cs typeface="Aharoni" panose="02010803020104030203" pitchFamily="2" charset="-79"/>
            </a:endParaRPr>
          </a:p>
          <a:p>
            <a:pPr marL="0" indent="0">
              <a:lnSpc>
                <a:spcPct val="120000"/>
              </a:lnSpc>
              <a:buNone/>
            </a:pPr>
            <a:r>
              <a:rPr lang="en-US" sz="2800" dirty="0">
                <a:latin typeface="Aharoni" panose="02010803020104030203" pitchFamily="2" charset="-79"/>
                <a:cs typeface="Aharoni" panose="02010803020104030203" pitchFamily="2" charset="-79"/>
              </a:rPr>
              <a:t> Vaccine-induced thrombosis and thrombocytopenia (</a:t>
            </a:r>
            <a:r>
              <a:rPr lang="en-US" sz="2800" dirty="0">
                <a:solidFill>
                  <a:srgbClr val="FF0000"/>
                </a:solidFill>
                <a:latin typeface="Aharoni" panose="02010803020104030203" pitchFamily="2" charset="-79"/>
                <a:cs typeface="Aharoni" panose="02010803020104030203" pitchFamily="2" charset="-79"/>
              </a:rPr>
              <a:t>VITT</a:t>
            </a:r>
            <a:r>
              <a:rPr lang="en-US" sz="2800" dirty="0">
                <a:latin typeface="Aharoni" panose="02010803020104030203" pitchFamily="2" charset="-79"/>
                <a:cs typeface="Aharoni" panose="02010803020104030203" pitchFamily="2" charset="-79"/>
              </a:rPr>
              <a:t>) </a:t>
            </a:r>
          </a:p>
          <a:p>
            <a:pPr marL="36900" indent="0">
              <a:lnSpc>
                <a:spcPct val="120000"/>
              </a:lnSpc>
              <a:buNone/>
            </a:pPr>
            <a:r>
              <a:rPr lang="en-US" sz="2800" dirty="0">
                <a:latin typeface="Aharoni" panose="02010803020104030203" pitchFamily="2" charset="-79"/>
                <a:cs typeface="Aharoni" panose="02010803020104030203" pitchFamily="2" charset="-79"/>
              </a:rPr>
              <a:t>-The rare syndrome of vaccine-induced thrombosis and thrombocytopenia (VITT) has been reported after the Oxford-</a:t>
            </a:r>
            <a:r>
              <a:rPr lang="en-US" sz="2800" b="1" dirty="0">
                <a:solidFill>
                  <a:srgbClr val="18069C"/>
                </a:solidFill>
                <a:latin typeface="Aharoni" panose="02010803020104030203" pitchFamily="2" charset="-79"/>
                <a:cs typeface="Aharoni" panose="02010803020104030203" pitchFamily="2" charset="-79"/>
              </a:rPr>
              <a:t>AstraZeneca</a:t>
            </a:r>
            <a:r>
              <a:rPr lang="en-US" sz="2800" dirty="0">
                <a:latin typeface="Aharoni" panose="02010803020104030203" pitchFamily="2" charset="-79"/>
                <a:cs typeface="Aharoni" panose="02010803020104030203" pitchFamily="2" charset="-79"/>
              </a:rPr>
              <a:t> vaccine; it has also been reported after the </a:t>
            </a:r>
            <a:r>
              <a:rPr lang="en-US" sz="2800" dirty="0">
                <a:solidFill>
                  <a:srgbClr val="002060"/>
                </a:solidFill>
                <a:latin typeface="Aharoni" panose="02010803020104030203" pitchFamily="2" charset="-79"/>
                <a:cs typeface="Aharoni" panose="02010803020104030203" pitchFamily="2" charset="-79"/>
              </a:rPr>
              <a:t>Janssen</a:t>
            </a:r>
            <a:r>
              <a:rPr lang="en-US" sz="2800" dirty="0">
                <a:latin typeface="Aharoni" panose="02010803020104030203" pitchFamily="2" charset="-79"/>
                <a:cs typeface="Aharoni" panose="02010803020104030203" pitchFamily="2" charset="-79"/>
              </a:rPr>
              <a:t> vaccine.203 VITT is an unpredictable idiosyncratic vaccine reaction (not dissimilar to heparin induced thrombocytopenia and thrombosis associated with heparin therapy) and it is not associated with any of the usual venous thromboembolism (VTE) risk factors. It has been described as presenting 5–28 days after the first dose, particularly in adults younger than 50 years old. Although pregnancy increases the risk of coagulopathy there is </a:t>
            </a:r>
            <a:r>
              <a:rPr lang="en-US" sz="2800" b="1" dirty="0">
                <a:solidFill>
                  <a:srgbClr val="0070C0"/>
                </a:solidFill>
                <a:latin typeface="Aharoni" panose="02010803020104030203" pitchFamily="2" charset="-79"/>
                <a:cs typeface="Aharoni" panose="02010803020104030203" pitchFamily="2" charset="-79"/>
              </a:rPr>
              <a:t>no evidence</a:t>
            </a:r>
            <a:r>
              <a:rPr lang="en-US" sz="2800" b="1" dirty="0">
                <a:latin typeface="Aharoni" panose="02010803020104030203" pitchFamily="2" charset="-79"/>
                <a:cs typeface="Aharoni" panose="02010803020104030203" pitchFamily="2" charset="-79"/>
              </a:rPr>
              <a:t> that pregnant or postpartum women are at higher risk of VITT than non-pregnant women.</a:t>
            </a:r>
          </a:p>
          <a:p>
            <a:pPr>
              <a:lnSpc>
                <a:spcPct val="120000"/>
              </a:lnSpc>
            </a:pPr>
            <a:r>
              <a:rPr lang="en-US" sz="2800" dirty="0">
                <a:latin typeface="Aharoni" panose="02010803020104030203" pitchFamily="2" charset="-79"/>
                <a:cs typeface="Aharoni" panose="02010803020104030203" pitchFamily="2" charset="-79"/>
              </a:rPr>
              <a:t>There is </a:t>
            </a:r>
            <a:r>
              <a:rPr lang="en-US" sz="2800" dirty="0">
                <a:solidFill>
                  <a:srgbClr val="FF0000"/>
                </a:solidFill>
                <a:latin typeface="Aharoni" panose="02010803020104030203" pitchFamily="2" charset="-79"/>
                <a:cs typeface="Aharoni" panose="02010803020104030203" pitchFamily="2" charset="-79"/>
              </a:rPr>
              <a:t>no</a:t>
            </a:r>
            <a:r>
              <a:rPr lang="en-US" sz="2800" dirty="0">
                <a:latin typeface="Aharoni" panose="02010803020104030203" pitchFamily="2" charset="-79"/>
                <a:cs typeface="Aharoni" panose="02010803020104030203" pitchFamily="2" charset="-79"/>
              </a:rPr>
              <a:t> known risk of VITT with the </a:t>
            </a:r>
            <a:r>
              <a:rPr lang="en-US" sz="2800" dirty="0" err="1">
                <a:latin typeface="Aharoni" panose="02010803020104030203" pitchFamily="2" charset="-79"/>
                <a:cs typeface="Aharoni" panose="02010803020104030203" pitchFamily="2" charset="-79"/>
              </a:rPr>
              <a:t>PfizerBioNTech</a:t>
            </a:r>
            <a:r>
              <a:rPr lang="en-US" sz="2800" dirty="0">
                <a:latin typeface="Aharoni" panose="02010803020104030203" pitchFamily="2" charset="-79"/>
                <a:cs typeface="Aharoni" panose="02010803020104030203" pitchFamily="2" charset="-79"/>
              </a:rPr>
              <a:t> and </a:t>
            </a:r>
            <a:r>
              <a:rPr lang="en-US" sz="2800" dirty="0" err="1">
                <a:latin typeface="Aharoni" panose="02010803020104030203" pitchFamily="2" charset="-79"/>
                <a:cs typeface="Aharoni" panose="02010803020104030203" pitchFamily="2" charset="-79"/>
              </a:rPr>
              <a:t>Moderna</a:t>
            </a:r>
            <a:r>
              <a:rPr lang="en-US" sz="2800" dirty="0">
                <a:latin typeface="Aharoni" panose="02010803020104030203" pitchFamily="2" charset="-79"/>
                <a:cs typeface="Aharoni" panose="02010803020104030203" pitchFamily="2" charset="-79"/>
              </a:rPr>
              <a:t> vaccines.</a:t>
            </a:r>
          </a:p>
          <a:p>
            <a:pPr>
              <a:lnSpc>
                <a:spcPct val="120000"/>
              </a:lnSpc>
            </a:pPr>
            <a:r>
              <a:rPr lang="en-US" sz="2800" b="0" i="0" dirty="0">
                <a:effectLst/>
                <a:latin typeface="Aharoni" panose="02010803020104030203" pitchFamily="2" charset="-79"/>
                <a:cs typeface="Aharoni" panose="02010803020104030203" pitchFamily="2" charset="-79"/>
              </a:rPr>
              <a:t>pregnant and postpartum patients and those planning pregnancy might reasonably </a:t>
            </a:r>
            <a:r>
              <a:rPr lang="en-US" sz="2800" b="1" i="0" dirty="0">
                <a:solidFill>
                  <a:srgbClr val="18069C"/>
                </a:solidFill>
                <a:effectLst/>
                <a:latin typeface="Aharoni" panose="02010803020104030203" pitchFamily="2" charset="-79"/>
                <a:cs typeface="Aharoni" panose="02010803020104030203" pitchFamily="2" charset="-79"/>
              </a:rPr>
              <a:t>choose</a:t>
            </a:r>
            <a:r>
              <a:rPr lang="en-US" sz="2800" b="0" i="0" dirty="0">
                <a:effectLst/>
                <a:latin typeface="Aharoni" panose="02010803020104030203" pitchFamily="2" charset="-79"/>
                <a:cs typeface="Aharoni" panose="02010803020104030203" pitchFamily="2" charset="-79"/>
              </a:rPr>
              <a:t> an mRNA vaccine, but if not available or convenient for administration, they would advise patients </a:t>
            </a:r>
            <a:r>
              <a:rPr lang="en-US" sz="2800" b="1" i="0" dirty="0">
                <a:effectLst/>
                <a:latin typeface="Aharoni" panose="02010803020104030203" pitchFamily="2" charset="-79"/>
                <a:cs typeface="Aharoni" panose="02010803020104030203" pitchFamily="2" charset="-79"/>
              </a:rPr>
              <a:t>to select these other vaccines rather than avoid/defer vaccination </a:t>
            </a:r>
          </a:p>
          <a:p>
            <a:pPr>
              <a:lnSpc>
                <a:spcPct val="120000"/>
              </a:lnSpc>
            </a:pPr>
            <a:r>
              <a:rPr lang="en-US" sz="2800" b="0" i="0" dirty="0">
                <a:effectLst/>
                <a:latin typeface="Aharoni" panose="02010803020104030203" pitchFamily="2" charset="-79"/>
                <a:cs typeface="Aharoni" panose="02010803020104030203" pitchFamily="2" charset="-79"/>
              </a:rPr>
              <a:t>If an individual becomes pregnant after receiving the </a:t>
            </a:r>
            <a:r>
              <a:rPr lang="en-US" sz="2800" b="1" i="0" dirty="0">
                <a:solidFill>
                  <a:srgbClr val="0070C0"/>
                </a:solidFill>
                <a:effectLst/>
                <a:latin typeface="Aharoni" panose="02010803020104030203" pitchFamily="2" charset="-79"/>
                <a:cs typeface="Aharoni" panose="02010803020104030203" pitchFamily="2" charset="-79"/>
              </a:rPr>
              <a:t>first</a:t>
            </a:r>
            <a:r>
              <a:rPr lang="en-US" sz="2800" b="0" i="0" dirty="0">
                <a:effectLst/>
                <a:latin typeface="Aharoni" panose="02010803020104030203" pitchFamily="2" charset="-79"/>
                <a:cs typeface="Aharoni" panose="02010803020104030203" pitchFamily="2" charset="-79"/>
              </a:rPr>
              <a:t> dose of a two-dose COVID-19 vaccine series, the second dose should be administered at the same time specified by the manufacturer for nonpregnant persons.</a:t>
            </a:r>
            <a:endParaRPr lang="en-US" sz="2800" dirty="0">
              <a:latin typeface="Aharoni" panose="02010803020104030203" pitchFamily="2" charset="-79"/>
              <a:cs typeface="Aharoni" panose="02010803020104030203" pitchFamily="2" charset="-79"/>
            </a:endParaRPr>
          </a:p>
          <a:p>
            <a:pPr>
              <a:lnSpc>
                <a:spcPct val="120000"/>
              </a:lnSpc>
            </a:pPr>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6404465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1D3DC-C6D5-4EC9-AE11-58DEE03CE5C1}"/>
              </a:ext>
            </a:extLst>
          </p:cNvPr>
          <p:cNvSpPr>
            <a:spLocks noGrp="1"/>
          </p:cNvSpPr>
          <p:nvPr>
            <p:ph type="title"/>
          </p:nvPr>
        </p:nvSpPr>
        <p:spPr>
          <a:xfrm>
            <a:off x="838200" y="184819"/>
            <a:ext cx="10515600" cy="1325563"/>
          </a:xfrm>
        </p:spPr>
        <p:txBody>
          <a:bodyPr/>
          <a:lstStyle/>
          <a:p>
            <a:r>
              <a:rPr lang="en-US" dirty="0">
                <a:latin typeface="Aharoni" panose="02010803020104030203" pitchFamily="2" charset="-79"/>
                <a:cs typeface="Aharoni" panose="02010803020104030203" pitchFamily="2" charset="-79"/>
              </a:rPr>
              <a:t>Fetal effects</a:t>
            </a:r>
          </a:p>
        </p:txBody>
      </p:sp>
      <p:sp>
        <p:nvSpPr>
          <p:cNvPr id="3" name="Content Placeholder 2">
            <a:extLst>
              <a:ext uri="{FF2B5EF4-FFF2-40B4-BE49-F238E27FC236}">
                <a16:creationId xmlns:a16="http://schemas.microsoft.com/office/drawing/2014/main" id="{F0C059CE-20ED-4293-A902-248B98005C91}"/>
              </a:ext>
            </a:extLst>
          </p:cNvPr>
          <p:cNvSpPr>
            <a:spLocks noGrp="1"/>
          </p:cNvSpPr>
          <p:nvPr>
            <p:ph idx="1"/>
          </p:nvPr>
        </p:nvSpPr>
        <p:spPr>
          <a:xfrm>
            <a:off x="193182" y="1555165"/>
            <a:ext cx="11908665" cy="5032375"/>
          </a:xfrm>
        </p:spPr>
        <p:txBody>
          <a:bodyPr>
            <a:normAutofit lnSpcReduction="10000"/>
          </a:bodyPr>
          <a:lstStyle/>
          <a:p>
            <a:pPr>
              <a:buFont typeface="Calibri" panose="020F0502020204030204" pitchFamily="34" charset="0"/>
              <a:buChar char="₪"/>
            </a:pPr>
            <a:r>
              <a:rPr lang="en-US" sz="1800" dirty="0">
                <a:latin typeface="Arial Black" panose="020B0A04020102020204" pitchFamily="34" charset="0"/>
              </a:rPr>
              <a:t>Pregnancy outcomes following mRNA vaccination (Pfizer-BioNTech and Moderna) appear </a:t>
            </a:r>
            <a:r>
              <a:rPr lang="en-US" sz="1800" b="1" dirty="0">
                <a:solidFill>
                  <a:srgbClr val="002060"/>
                </a:solidFill>
                <a:latin typeface="Arial Black" panose="020B0A04020102020204" pitchFamily="34" charset="0"/>
              </a:rPr>
              <a:t>similar</a:t>
            </a:r>
            <a:r>
              <a:rPr lang="en-US" sz="1800" dirty="0">
                <a:latin typeface="Arial Black" panose="020B0A04020102020204" pitchFamily="34" charset="0"/>
              </a:rPr>
              <a:t> to comparator groups prior to the onset of COVID-19</a:t>
            </a:r>
          </a:p>
          <a:p>
            <a:pPr marL="0" indent="0">
              <a:buNone/>
            </a:pPr>
            <a:endParaRPr lang="en-US" sz="1800" dirty="0">
              <a:latin typeface="Arial Black" panose="020B0A04020102020204" pitchFamily="34" charset="0"/>
            </a:endParaRPr>
          </a:p>
          <a:p>
            <a:pPr>
              <a:buFont typeface="Calibri" panose="020F0502020204030204" pitchFamily="34" charset="0"/>
              <a:buChar char="₪"/>
            </a:pPr>
            <a:r>
              <a:rPr lang="en-US" sz="1800" dirty="0">
                <a:latin typeface="Arial Black" panose="020B0A04020102020204" pitchFamily="34" charset="0"/>
              </a:rPr>
              <a:t> </a:t>
            </a:r>
            <a:r>
              <a:rPr lang="en-US" sz="1800" b="1" dirty="0">
                <a:latin typeface="Arial Black" panose="020B0A04020102020204" pitchFamily="34" charset="0"/>
              </a:rPr>
              <a:t>Antibody transfer:</a:t>
            </a:r>
          </a:p>
          <a:p>
            <a:pPr marL="36900" indent="0">
              <a:buNone/>
            </a:pPr>
            <a:r>
              <a:rPr lang="en-US" sz="1800" b="1" dirty="0">
                <a:latin typeface="Arial Black" panose="020B0A04020102020204" pitchFamily="34" charset="0"/>
              </a:rPr>
              <a:t>- SARS-CoV-2 antibodies </a:t>
            </a:r>
            <a:r>
              <a:rPr lang="en-US" sz="1800" dirty="0">
                <a:latin typeface="Arial Black" panose="020B0A04020102020204" pitchFamily="34" charset="0"/>
              </a:rPr>
              <a:t>in neonatal cord blood and in breast milk have been found following     COVID-19 infection in pregnancy, and it may therefore be that </a:t>
            </a:r>
            <a:r>
              <a:rPr lang="en-US" sz="1800" b="1" dirty="0">
                <a:solidFill>
                  <a:srgbClr val="002060"/>
                </a:solidFill>
                <a:latin typeface="Arial Black" panose="020B0A04020102020204" pitchFamily="34" charset="0"/>
              </a:rPr>
              <a:t>passive immunity </a:t>
            </a:r>
            <a:r>
              <a:rPr lang="en-US" sz="1800" dirty="0">
                <a:latin typeface="Arial Black" panose="020B0A04020102020204" pitchFamily="34" charset="0"/>
              </a:rPr>
              <a:t>is conferred. </a:t>
            </a:r>
          </a:p>
          <a:p>
            <a:pPr marL="322650" indent="-285750">
              <a:buFontTx/>
              <a:buChar char="-"/>
            </a:pPr>
            <a:r>
              <a:rPr lang="en-US" sz="1800" b="1" dirty="0">
                <a:latin typeface="Arial Black" panose="020B0A04020102020204" pitchFamily="34" charset="0"/>
              </a:rPr>
              <a:t>Vaccine-elicited antibodies </a:t>
            </a:r>
            <a:r>
              <a:rPr lang="en-US" sz="1800" dirty="0">
                <a:latin typeface="Arial Black" panose="020B0A04020102020204" pitchFamily="34" charset="0"/>
              </a:rPr>
              <a:t>have also been </a:t>
            </a:r>
            <a:r>
              <a:rPr lang="en-US" sz="1800" b="1" dirty="0">
                <a:solidFill>
                  <a:srgbClr val="002060"/>
                </a:solidFill>
                <a:latin typeface="Arial Black" panose="020B0A04020102020204" pitchFamily="34" charset="0"/>
              </a:rPr>
              <a:t>found</a:t>
            </a:r>
            <a:r>
              <a:rPr lang="en-US" sz="1800" dirty="0">
                <a:latin typeface="Arial Black" panose="020B0A04020102020204" pitchFamily="34" charset="0"/>
              </a:rPr>
              <a:t> in infant cord blood and breast milk following the administration of the COVID-19 vaccine. The degree of protection these antibodies confer to the neonate, however, is not known</a:t>
            </a:r>
          </a:p>
          <a:p>
            <a:pPr marL="36900" indent="0">
              <a:buNone/>
            </a:pPr>
            <a:endParaRPr lang="en-US" sz="1800" dirty="0">
              <a:latin typeface="Arial Black" panose="020B0A04020102020204" pitchFamily="34" charset="0"/>
            </a:endParaRPr>
          </a:p>
          <a:p>
            <a:pPr>
              <a:buFont typeface="Calibri" panose="020F0502020204030204" pitchFamily="34" charset="0"/>
              <a:buChar char="₪"/>
            </a:pPr>
            <a:r>
              <a:rPr lang="en-US" sz="1800" b="0" i="0" dirty="0">
                <a:effectLst/>
                <a:latin typeface="Arial Black" panose="020B0A04020102020204" pitchFamily="34" charset="0"/>
              </a:rPr>
              <a:t>The available data on the </a:t>
            </a:r>
            <a:r>
              <a:rPr lang="en-US" sz="1800" b="0" i="0" dirty="0" err="1">
                <a:effectLst/>
                <a:latin typeface="Arial Black" panose="020B0A04020102020204" pitchFamily="34" charset="0"/>
              </a:rPr>
              <a:t>Sinovac-CoronaVac</a:t>
            </a:r>
            <a:r>
              <a:rPr lang="en-US" sz="1800" b="0" i="0" dirty="0">
                <a:effectLst/>
                <a:latin typeface="Arial Black" panose="020B0A04020102020204" pitchFamily="34" charset="0"/>
              </a:rPr>
              <a:t> \ </a:t>
            </a:r>
            <a:r>
              <a:rPr lang="en-US" sz="1800" b="0" i="0" dirty="0" err="1">
                <a:effectLst/>
                <a:latin typeface="Arial Black" panose="020B0A04020102020204" pitchFamily="34" charset="0"/>
              </a:rPr>
              <a:t>Sinopharm</a:t>
            </a:r>
            <a:r>
              <a:rPr lang="en-US" sz="1800" b="0" i="0" dirty="0">
                <a:effectLst/>
                <a:latin typeface="Arial Black" panose="020B0A04020102020204" pitchFamily="34" charset="0"/>
              </a:rPr>
              <a:t> vaccines  in pregnant women are </a:t>
            </a:r>
            <a:r>
              <a:rPr lang="en-US" sz="1800" b="1" i="0" dirty="0">
                <a:effectLst/>
                <a:latin typeface="Arial Black" panose="020B0A04020102020204" pitchFamily="34" charset="0"/>
              </a:rPr>
              <a:t>insufficient</a:t>
            </a:r>
            <a:r>
              <a:rPr lang="en-US" sz="1800" b="0" i="0" dirty="0">
                <a:effectLst/>
                <a:latin typeface="Arial Black" panose="020B0A04020102020204" pitchFamily="34" charset="0"/>
              </a:rPr>
              <a:t> to assess either vaccine efficacy or possible vaccine-associated risks in pregnancy.</a:t>
            </a:r>
          </a:p>
          <a:p>
            <a:pPr>
              <a:buFont typeface="Calibri" panose="020F0502020204030204" pitchFamily="34" charset="0"/>
              <a:buChar char="₪"/>
            </a:pPr>
            <a:endParaRPr lang="en-US" sz="1800" dirty="0">
              <a:effectLst/>
              <a:latin typeface="Arial Black" panose="020B0A04020102020204" pitchFamily="34" charset="0"/>
            </a:endParaRPr>
          </a:p>
          <a:p>
            <a:pPr>
              <a:buFont typeface="Calibri" panose="020F0502020204030204" pitchFamily="34" charset="0"/>
              <a:buChar char="₪"/>
            </a:pPr>
            <a:r>
              <a:rPr lang="en-US" sz="1800" b="0" i="0" dirty="0">
                <a:effectLst/>
                <a:latin typeface="Arial Black" panose="020B0A04020102020204" pitchFamily="34" charset="0"/>
              </a:rPr>
              <a:t>In the interim, WHO </a:t>
            </a:r>
            <a:r>
              <a:rPr lang="en-US" sz="1800" b="1" i="0" dirty="0">
                <a:effectLst/>
                <a:latin typeface="Arial Black" panose="020B0A04020102020204" pitchFamily="34" charset="0"/>
              </a:rPr>
              <a:t>recommends</a:t>
            </a:r>
            <a:r>
              <a:rPr lang="en-US" sz="1800" b="0" i="0" dirty="0">
                <a:effectLst/>
                <a:latin typeface="Arial Black" panose="020B0A04020102020204" pitchFamily="34" charset="0"/>
              </a:rPr>
              <a:t> the use of the </a:t>
            </a:r>
            <a:r>
              <a:rPr lang="en-US" sz="1800" b="0" i="0" dirty="0" err="1">
                <a:effectLst/>
                <a:latin typeface="Arial Black" panose="020B0A04020102020204" pitchFamily="34" charset="0"/>
              </a:rPr>
              <a:t>Sinovac-CoronaVac</a:t>
            </a:r>
            <a:r>
              <a:rPr lang="en-US" sz="1800" b="0" i="0" dirty="0">
                <a:effectLst/>
                <a:latin typeface="Arial Black" panose="020B0A04020102020204" pitchFamily="34" charset="0"/>
              </a:rPr>
              <a:t> \ </a:t>
            </a:r>
            <a:r>
              <a:rPr lang="en-US" sz="1800" dirty="0" err="1">
                <a:effectLst/>
                <a:latin typeface="Arial Black" panose="020B0A04020102020204" pitchFamily="34" charset="0"/>
              </a:rPr>
              <a:t>Sinopharm</a:t>
            </a:r>
            <a:r>
              <a:rPr lang="en-US" sz="1800" dirty="0">
                <a:effectLst/>
                <a:latin typeface="Arial Black" panose="020B0A04020102020204" pitchFamily="34" charset="0"/>
              </a:rPr>
              <a:t> </a:t>
            </a:r>
            <a:r>
              <a:rPr lang="en-US" sz="1800" b="0" i="0" dirty="0">
                <a:effectLst/>
                <a:latin typeface="Arial Black" panose="020B0A04020102020204" pitchFamily="34" charset="0"/>
              </a:rPr>
              <a:t>vaccine in pregnant women when the benefits of vaccination to the pregnant woman outweigh the potential risks</a:t>
            </a:r>
            <a:endParaRPr lang="en-US" sz="1800" dirty="0">
              <a:latin typeface="Arial Black" panose="020B0A04020102020204" pitchFamily="34" charset="0"/>
            </a:endParaRPr>
          </a:p>
          <a:p>
            <a:pPr marL="322650" indent="-285750">
              <a:buFont typeface="Calibri" panose="020F0502020204030204" pitchFamily="34" charset="0"/>
              <a:buChar char="₪"/>
            </a:pPr>
            <a:endParaRPr lang="en-US" sz="1800" dirty="0">
              <a:latin typeface="Arial Black" panose="020B0A04020102020204" pitchFamily="34" charset="0"/>
            </a:endParaRPr>
          </a:p>
        </p:txBody>
      </p:sp>
    </p:spTree>
    <p:extLst>
      <p:ext uri="{BB962C8B-B14F-4D97-AF65-F5344CB8AC3E}">
        <p14:creationId xmlns:p14="http://schemas.microsoft.com/office/powerpoint/2010/main" val="361596062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C446D-5C7B-4B64-B5A7-F63AD0831AB3}"/>
              </a:ext>
            </a:extLst>
          </p:cNvPr>
          <p:cNvSpPr>
            <a:spLocks noGrp="1"/>
          </p:cNvSpPr>
          <p:nvPr>
            <p:ph type="title"/>
          </p:nvPr>
        </p:nvSpPr>
        <p:spPr>
          <a:xfrm>
            <a:off x="919119" y="183668"/>
            <a:ext cx="10353762" cy="1257300"/>
          </a:xfrm>
        </p:spPr>
        <p:txBody>
          <a:bodyPr/>
          <a:lstStyle/>
          <a:p>
            <a:r>
              <a:rPr lang="en-US" dirty="0">
                <a:latin typeface="Aharoni" panose="02010803020104030203" pitchFamily="2" charset="-79"/>
                <a:cs typeface="Aharoni" panose="02010803020104030203" pitchFamily="2" charset="-79"/>
              </a:rPr>
              <a:t>Recommended vaccine timing</a:t>
            </a:r>
          </a:p>
        </p:txBody>
      </p:sp>
      <p:sp>
        <p:nvSpPr>
          <p:cNvPr id="3" name="Content Placeholder 2">
            <a:extLst>
              <a:ext uri="{FF2B5EF4-FFF2-40B4-BE49-F238E27FC236}">
                <a16:creationId xmlns:a16="http://schemas.microsoft.com/office/drawing/2014/main" id="{ACC8C443-83E0-4360-9CDB-48205093B2EB}"/>
              </a:ext>
            </a:extLst>
          </p:cNvPr>
          <p:cNvSpPr>
            <a:spLocks noGrp="1"/>
          </p:cNvSpPr>
          <p:nvPr>
            <p:ph idx="1"/>
          </p:nvPr>
        </p:nvSpPr>
        <p:spPr>
          <a:xfrm>
            <a:off x="262266" y="1684202"/>
            <a:ext cx="11667468" cy="5385871"/>
          </a:xfrm>
        </p:spPr>
        <p:txBody>
          <a:bodyPr>
            <a:normAutofit/>
          </a:bodyPr>
          <a:lstStyle/>
          <a:p>
            <a:pPr>
              <a:buFont typeface="Calibri" panose="020F0502020204030204" pitchFamily="34" charset="0"/>
              <a:buChar char="₪"/>
            </a:pPr>
            <a:r>
              <a:rPr lang="en-US" sz="1800" b="1" dirty="0">
                <a:latin typeface="Arial Black" panose="020B0A04020102020204" pitchFamily="34" charset="0"/>
              </a:rPr>
              <a:t>Timing of vaccination in pregnancy</a:t>
            </a:r>
          </a:p>
          <a:p>
            <a:pPr marL="0" indent="0">
              <a:buNone/>
            </a:pPr>
            <a:r>
              <a:rPr lang="en-US" sz="1800" b="1" dirty="0">
                <a:latin typeface="Arial Black" panose="020B0A04020102020204" pitchFamily="34" charset="0"/>
              </a:rPr>
              <a:t>- </a:t>
            </a:r>
            <a:r>
              <a:rPr lang="en-US" sz="1800" dirty="0">
                <a:latin typeface="Arial Black" panose="020B0A04020102020204" pitchFamily="34" charset="0"/>
              </a:rPr>
              <a:t>COVID-19 vaccines can be given at </a:t>
            </a:r>
            <a:r>
              <a:rPr lang="en-US" sz="1800" b="1" dirty="0">
                <a:solidFill>
                  <a:srgbClr val="002060"/>
                </a:solidFill>
                <a:latin typeface="Arial Black" panose="020B0A04020102020204" pitchFamily="34" charset="0"/>
              </a:rPr>
              <a:t>any time </a:t>
            </a:r>
            <a:r>
              <a:rPr lang="en-US" sz="1800" dirty="0">
                <a:latin typeface="Arial Black" panose="020B0A04020102020204" pitchFamily="34" charset="0"/>
              </a:rPr>
              <a:t>in pregnancy </a:t>
            </a:r>
          </a:p>
          <a:p>
            <a:pPr>
              <a:buFontTx/>
              <a:buChar char="-"/>
            </a:pPr>
            <a:r>
              <a:rPr lang="en-US" sz="1800" dirty="0">
                <a:latin typeface="Arial Black" panose="020B0A04020102020204" pitchFamily="34" charset="0"/>
              </a:rPr>
              <a:t>Pregnant women are more likely to become seriously unwell when compared to non-pregnant women and have a higher risk of their baby being born prematurely if they develop COVID-19 in their third trimester (after 28 weeks of gestation). As far as possible, women </a:t>
            </a:r>
            <a:r>
              <a:rPr lang="en-US" sz="1800" b="1" dirty="0">
                <a:solidFill>
                  <a:srgbClr val="002060"/>
                </a:solidFill>
                <a:latin typeface="Arial Black" panose="020B0A04020102020204" pitchFamily="34" charset="0"/>
              </a:rPr>
              <a:t>should be offered </a:t>
            </a:r>
            <a:r>
              <a:rPr lang="en-US" sz="1800" dirty="0">
                <a:latin typeface="Arial Black" panose="020B0A04020102020204" pitchFamily="34" charset="0"/>
              </a:rPr>
              <a:t>both doses </a:t>
            </a:r>
            <a:r>
              <a:rPr lang="en-US" sz="1800" b="1" dirty="0">
                <a:latin typeface="Arial Black" panose="020B0A04020102020204" pitchFamily="34" charset="0"/>
              </a:rPr>
              <a:t>before</a:t>
            </a:r>
            <a:r>
              <a:rPr lang="en-US" sz="1800" dirty="0">
                <a:latin typeface="Arial Black" panose="020B0A04020102020204" pitchFamily="34" charset="0"/>
              </a:rPr>
              <a:t> giving birth, or </a:t>
            </a:r>
            <a:r>
              <a:rPr lang="en-US" sz="1800" b="1" dirty="0">
                <a:latin typeface="Arial Black" panose="020B0A04020102020204" pitchFamily="34" charset="0"/>
              </a:rPr>
              <a:t>before</a:t>
            </a:r>
            <a:r>
              <a:rPr lang="en-US" sz="1800" dirty="0">
                <a:latin typeface="Arial Black" panose="020B0A04020102020204" pitchFamily="34" charset="0"/>
              </a:rPr>
              <a:t> entering the third trimester, bearing in mind that it takes time for immunity to develop and protection is higher after the second dose of the vaccine. Women who had a first dose of vaccine before becoming pregnant should </a:t>
            </a:r>
            <a:r>
              <a:rPr lang="en-US" sz="1800" b="1" dirty="0">
                <a:solidFill>
                  <a:srgbClr val="002060"/>
                </a:solidFill>
                <a:latin typeface="Arial Black" panose="020B0A04020102020204" pitchFamily="34" charset="0"/>
              </a:rPr>
              <a:t>complete</a:t>
            </a:r>
            <a:r>
              <a:rPr lang="en-US" sz="1800" dirty="0">
                <a:latin typeface="Arial Black" panose="020B0A04020102020204" pitchFamily="34" charset="0"/>
              </a:rPr>
              <a:t> the course with the same vaccine.</a:t>
            </a:r>
          </a:p>
          <a:p>
            <a:pPr marL="0" indent="0">
              <a:buNone/>
            </a:pPr>
            <a:endParaRPr lang="en-US" sz="1800" dirty="0">
              <a:latin typeface="Arial Black" panose="020B0A04020102020204" pitchFamily="34" charset="0"/>
            </a:endParaRPr>
          </a:p>
          <a:p>
            <a:pPr>
              <a:buFont typeface="Calibri" panose="020F0502020204030204" pitchFamily="34" charset="0"/>
              <a:buChar char="₪"/>
            </a:pPr>
            <a:r>
              <a:rPr lang="en-US" sz="1800" b="1" dirty="0">
                <a:latin typeface="Arial Black" panose="020B0A04020102020204" pitchFamily="34" charset="0"/>
              </a:rPr>
              <a:t>Timing in the </a:t>
            </a:r>
            <a:r>
              <a:rPr lang="en-US" sz="1800" b="1" dirty="0">
                <a:solidFill>
                  <a:srgbClr val="0070C0"/>
                </a:solidFill>
                <a:latin typeface="Arial Black" panose="020B0A04020102020204" pitchFamily="34" charset="0"/>
              </a:rPr>
              <a:t>postpartum</a:t>
            </a:r>
            <a:r>
              <a:rPr lang="en-US" sz="1800" b="1" dirty="0">
                <a:latin typeface="Arial Black" panose="020B0A04020102020204" pitchFamily="34" charset="0"/>
              </a:rPr>
              <a:t> period: </a:t>
            </a:r>
            <a:r>
              <a:rPr lang="en-US" sz="1800" dirty="0">
                <a:latin typeface="Arial Black" panose="020B0A04020102020204" pitchFamily="34" charset="0"/>
              </a:rPr>
              <a:t>Women in the </a:t>
            </a:r>
            <a:r>
              <a:rPr lang="en-US" sz="1800" b="1" dirty="0">
                <a:solidFill>
                  <a:srgbClr val="002060"/>
                </a:solidFill>
                <a:latin typeface="Arial Black" panose="020B0A04020102020204" pitchFamily="34" charset="0"/>
              </a:rPr>
              <a:t>immediate</a:t>
            </a:r>
            <a:r>
              <a:rPr lang="en-US" sz="1800" dirty="0">
                <a:latin typeface="Arial Black" panose="020B0A04020102020204" pitchFamily="34" charset="0"/>
              </a:rPr>
              <a:t> postpartum period should be offered vaccination in line with the general (non-pregnant) population</a:t>
            </a:r>
          </a:p>
          <a:p>
            <a:pPr>
              <a:buFont typeface="Calibri" panose="020F0502020204030204" pitchFamily="34" charset="0"/>
              <a:buChar char="₪"/>
            </a:pPr>
            <a:endParaRPr lang="en-US" sz="1800" b="1" dirty="0">
              <a:latin typeface="Arial Black" panose="020B0A04020102020204" pitchFamily="34" charset="0"/>
            </a:endParaRPr>
          </a:p>
          <a:p>
            <a:pPr>
              <a:buFont typeface="Calibri" panose="020F0502020204030204" pitchFamily="34" charset="0"/>
              <a:buChar char="₪"/>
            </a:pPr>
            <a:r>
              <a:rPr lang="en-US" sz="1800" b="1" dirty="0">
                <a:latin typeface="Arial Black" panose="020B0A04020102020204" pitchFamily="34" charset="0"/>
              </a:rPr>
              <a:t>Timing with </a:t>
            </a:r>
            <a:r>
              <a:rPr lang="en-US" sz="1800" b="1" dirty="0">
                <a:solidFill>
                  <a:srgbClr val="0070C0"/>
                </a:solidFill>
                <a:latin typeface="Arial Black" panose="020B0A04020102020204" pitchFamily="34" charset="0"/>
              </a:rPr>
              <a:t>breastfeeding</a:t>
            </a:r>
            <a:r>
              <a:rPr lang="en-US" sz="1800" b="1" dirty="0">
                <a:latin typeface="Arial Black" panose="020B0A04020102020204" pitchFamily="34" charset="0"/>
              </a:rPr>
              <a:t>: </a:t>
            </a:r>
            <a:r>
              <a:rPr lang="en-US" sz="1800" dirty="0">
                <a:latin typeface="Arial Black" panose="020B0A04020102020204" pitchFamily="34" charset="0"/>
              </a:rPr>
              <a:t>there is </a:t>
            </a:r>
            <a:r>
              <a:rPr lang="en-US" sz="1800" b="1" dirty="0">
                <a:solidFill>
                  <a:srgbClr val="002060"/>
                </a:solidFill>
                <a:latin typeface="Arial Black" panose="020B0A04020102020204" pitchFamily="34" charset="0"/>
              </a:rPr>
              <a:t>no need to stop </a:t>
            </a:r>
            <a:r>
              <a:rPr lang="en-US" sz="1800" dirty="0">
                <a:latin typeface="Arial Black" panose="020B0A04020102020204" pitchFamily="34" charset="0"/>
              </a:rPr>
              <a:t>breastfeeding to have the vaccine</a:t>
            </a:r>
            <a:endParaRPr lang="en-US" sz="1800" b="1" dirty="0">
              <a:latin typeface="Arial Black" panose="020B0A04020102020204" pitchFamily="34" charset="0"/>
            </a:endParaRPr>
          </a:p>
        </p:txBody>
      </p:sp>
    </p:spTree>
    <p:extLst>
      <p:ext uri="{BB962C8B-B14F-4D97-AF65-F5344CB8AC3E}">
        <p14:creationId xmlns:p14="http://schemas.microsoft.com/office/powerpoint/2010/main" val="11095203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1314D0-18E8-45FE-B2B6-0DDA6D3083C1}"/>
              </a:ext>
            </a:extLst>
          </p:cNvPr>
          <p:cNvSpPr>
            <a:spLocks noGrp="1"/>
          </p:cNvSpPr>
          <p:nvPr>
            <p:ph idx="1"/>
          </p:nvPr>
        </p:nvSpPr>
        <p:spPr/>
        <p:txBody>
          <a:bodyPr/>
          <a:lstStyle/>
          <a:p>
            <a:r>
              <a:rPr lang="en-US" sz="2800" b="1" dirty="0"/>
              <a:t>Sources: </a:t>
            </a:r>
          </a:p>
          <a:p>
            <a:r>
              <a:rPr lang="en-US" sz="2400" b="1" u="sng" dirty="0">
                <a:solidFill>
                  <a:srgbClr val="AD1F1F"/>
                </a:solidFill>
                <a:latin typeface="Helvetica Neue"/>
                <a:hlinkClick r:id="rId2"/>
              </a:rPr>
              <a:t>Coronavirus (COVID-19) Infection in Pregnancy</a:t>
            </a:r>
            <a:r>
              <a:rPr lang="en-US" sz="2400" b="1" u="sng" dirty="0">
                <a:solidFill>
                  <a:srgbClr val="AD1F1F"/>
                </a:solidFill>
                <a:effectLst/>
                <a:latin typeface="Helvetica Neue"/>
                <a:hlinkClick r:id="rId2"/>
              </a:rPr>
              <a:t>: RCOG</a:t>
            </a:r>
            <a:endParaRPr lang="en-US" sz="2400" b="1" dirty="0"/>
          </a:p>
          <a:p>
            <a:r>
              <a:rPr lang="en-US" sz="2400" b="1" i="0" u="sng" dirty="0">
                <a:solidFill>
                  <a:srgbClr val="003D61"/>
                </a:solidFill>
                <a:effectLst/>
                <a:latin typeface="Helvetica Neue"/>
                <a:hlinkClick r:id="rId3"/>
              </a:rPr>
              <a:t>COVID-19: Epidemiology, virology, and prevention</a:t>
            </a:r>
            <a:endParaRPr lang="en-US" sz="2400" b="1" i="0" u="sng" dirty="0">
              <a:solidFill>
                <a:srgbClr val="003D61"/>
              </a:solidFill>
              <a:effectLst/>
              <a:latin typeface="Helvetica Neue"/>
            </a:endParaRPr>
          </a:p>
          <a:p>
            <a:r>
              <a:rPr lang="en-US" sz="2400" b="1" i="0" u="sng" dirty="0">
                <a:solidFill>
                  <a:srgbClr val="003D61"/>
                </a:solidFill>
                <a:effectLst/>
                <a:latin typeface="Helvetica Neue"/>
                <a:hlinkClick r:id="rId4"/>
              </a:rPr>
              <a:t>COVID-19: Pregnancy issues and antenatal care</a:t>
            </a:r>
            <a:endParaRPr lang="en-US" sz="2400" b="1" i="0" u="sng" dirty="0">
              <a:solidFill>
                <a:srgbClr val="003D61"/>
              </a:solidFill>
              <a:effectLst/>
              <a:latin typeface="Helvetica Neue"/>
            </a:endParaRPr>
          </a:p>
          <a:p>
            <a:r>
              <a:rPr lang="en-US" sz="2400" b="1" i="0" u="sng" dirty="0">
                <a:solidFill>
                  <a:srgbClr val="003D61"/>
                </a:solidFill>
                <a:effectLst/>
                <a:latin typeface="Helvetica Neue"/>
                <a:hlinkClick r:id="rId5"/>
              </a:rPr>
              <a:t>COVID-19: Vaccines to prevent SARS-CoV-2 infection</a:t>
            </a:r>
            <a:endParaRPr lang="en-US" sz="2400" b="1" i="0" u="sng" dirty="0">
              <a:solidFill>
                <a:srgbClr val="003D61"/>
              </a:solidFill>
              <a:effectLst/>
              <a:latin typeface="Helvetica Neue"/>
            </a:endParaRPr>
          </a:p>
        </p:txBody>
      </p:sp>
    </p:spTree>
    <p:extLst>
      <p:ext uri="{BB962C8B-B14F-4D97-AF65-F5344CB8AC3E}">
        <p14:creationId xmlns:p14="http://schemas.microsoft.com/office/powerpoint/2010/main" val="9338845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6670AA-F56A-4C37-BC7C-C03DE42F3BFF}"/>
              </a:ext>
            </a:extLst>
          </p:cNvPr>
          <p:cNvSpPr>
            <a:spLocks noGrp="1"/>
          </p:cNvSpPr>
          <p:nvPr>
            <p:ph type="title"/>
          </p:nvPr>
        </p:nvSpPr>
        <p:spPr/>
        <p:txBody>
          <a:bodyPr/>
          <a:lstStyle/>
          <a:p>
            <a:endParaRPr lang="en-GB"/>
          </a:p>
        </p:txBody>
      </p:sp>
      <p:pic>
        <p:nvPicPr>
          <p:cNvPr id="5" name="Picture 2" descr="Air pollution and damages to immunity - EPHA">
            <a:extLst>
              <a:ext uri="{FF2B5EF4-FFF2-40B4-BE49-F238E27FC236}">
                <a16:creationId xmlns:a16="http://schemas.microsoft.com/office/drawing/2014/main" id="{3964A0C5-09AF-46B8-89A6-9AED524721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E94A480-390A-4128-9871-199428127347}"/>
              </a:ext>
            </a:extLst>
          </p:cNvPr>
          <p:cNvSpPr txBox="1"/>
          <p:nvPr/>
        </p:nvSpPr>
        <p:spPr>
          <a:xfrm>
            <a:off x="3940935" y="3335629"/>
            <a:ext cx="2318198" cy="369332"/>
          </a:xfrm>
          <a:prstGeom prst="rect">
            <a:avLst/>
          </a:prstGeom>
          <a:noFill/>
        </p:spPr>
        <p:txBody>
          <a:bodyPr wrap="square" rtlCol="0">
            <a:spAutoFit/>
          </a:bodyPr>
          <a:lstStyle/>
          <a:p>
            <a:r>
              <a:rPr lang="en-GB" b="1" dirty="0">
                <a:solidFill>
                  <a:schemeClr val="tx1">
                    <a:lumMod val="85000"/>
                    <a:lumOff val="15000"/>
                  </a:schemeClr>
                </a:solidFill>
              </a:rPr>
              <a:t>Thank you ^^ </a:t>
            </a:r>
          </a:p>
        </p:txBody>
      </p:sp>
    </p:spTree>
    <p:extLst>
      <p:ext uri="{BB962C8B-B14F-4D97-AF65-F5344CB8AC3E}">
        <p14:creationId xmlns:p14="http://schemas.microsoft.com/office/powerpoint/2010/main" val="2339928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20" name="Picture 4" descr="COVID-19 PHOTOS: Up Close with the Deadly Coronavirus">
            <a:extLst>
              <a:ext uri="{FF2B5EF4-FFF2-40B4-BE49-F238E27FC236}">
                <a16:creationId xmlns:a16="http://schemas.microsoft.com/office/drawing/2014/main" id="{E08B39AD-2294-4B7C-8A68-569E7814B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46302" y="2147828"/>
            <a:ext cx="4906942" cy="49069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CFE35D6-9809-46D3-9ACF-A473BBDD9AC7}"/>
              </a:ext>
            </a:extLst>
          </p:cNvPr>
          <p:cNvSpPr>
            <a:spLocks noGrp="1"/>
          </p:cNvSpPr>
          <p:nvPr>
            <p:ph type="title"/>
          </p:nvPr>
        </p:nvSpPr>
        <p:spPr>
          <a:xfrm>
            <a:off x="3845199" y="-192334"/>
            <a:ext cx="10353762" cy="1257300"/>
          </a:xfrm>
        </p:spPr>
        <p:txBody>
          <a:bodyPr/>
          <a:lstStyle/>
          <a:p>
            <a:r>
              <a:rPr lang="en-US" dirty="0">
                <a:solidFill>
                  <a:schemeClr val="accent2">
                    <a:lumMod val="40000"/>
                    <a:lumOff val="60000"/>
                  </a:schemeClr>
                </a:solidFill>
                <a:latin typeface="Aharoni" panose="02010803020104030203" pitchFamily="2" charset="-79"/>
                <a:cs typeface="Aharoni" panose="02010803020104030203" pitchFamily="2" charset="-79"/>
              </a:rPr>
              <a:t>Clinical features</a:t>
            </a:r>
          </a:p>
        </p:txBody>
      </p:sp>
      <p:pic>
        <p:nvPicPr>
          <p:cNvPr id="4" name="Picture 3" descr="Table&#10;&#10;Description automatically generated">
            <a:extLst>
              <a:ext uri="{FF2B5EF4-FFF2-40B4-BE49-F238E27FC236}">
                <a16:creationId xmlns:a16="http://schemas.microsoft.com/office/drawing/2014/main" id="{472B403F-8E39-46B9-966D-4E68E4668FA9}"/>
              </a:ext>
            </a:extLst>
          </p:cNvPr>
          <p:cNvPicPr>
            <a:picLocks noChangeAspect="1"/>
          </p:cNvPicPr>
          <p:nvPr/>
        </p:nvPicPr>
        <p:blipFill rotWithShape="1">
          <a:blip r:embed="rId3"/>
          <a:srcRect l="2721" t="3574" r="13997" b="2249"/>
          <a:stretch/>
        </p:blipFill>
        <p:spPr>
          <a:xfrm>
            <a:off x="5848664" y="2540182"/>
            <a:ext cx="5926238" cy="3935392"/>
          </a:xfrm>
          <a:prstGeom prst="rect">
            <a:avLst/>
          </a:prstGeom>
        </p:spPr>
      </p:pic>
      <p:sp>
        <p:nvSpPr>
          <p:cNvPr id="3" name="Content Placeholder 2">
            <a:extLst>
              <a:ext uri="{FF2B5EF4-FFF2-40B4-BE49-F238E27FC236}">
                <a16:creationId xmlns:a16="http://schemas.microsoft.com/office/drawing/2014/main" id="{D005AB33-D9B6-4FAE-84BD-141BC70621D9}"/>
              </a:ext>
            </a:extLst>
          </p:cNvPr>
          <p:cNvSpPr>
            <a:spLocks noGrp="1"/>
          </p:cNvSpPr>
          <p:nvPr>
            <p:ph idx="1"/>
          </p:nvPr>
        </p:nvSpPr>
        <p:spPr>
          <a:xfrm>
            <a:off x="112188" y="1119704"/>
            <a:ext cx="12079811" cy="3714749"/>
          </a:xfrm>
        </p:spPr>
        <p:txBody>
          <a:bodyPr>
            <a:normAutofit/>
          </a:bodyPr>
          <a:lstStyle/>
          <a:p>
            <a:pPr>
              <a:buFont typeface="Arial" panose="020B0604020202020204" pitchFamily="34" charset="0"/>
              <a:buChar char="•"/>
            </a:pPr>
            <a:r>
              <a:rPr lang="en-US" sz="2000" dirty="0">
                <a:solidFill>
                  <a:schemeClr val="accent2">
                    <a:lumMod val="40000"/>
                    <a:lumOff val="60000"/>
                  </a:schemeClr>
                </a:solidFill>
                <a:latin typeface="Aharoni" panose="02010803020104030203" pitchFamily="2" charset="-79"/>
                <a:cs typeface="Aharoni" panose="02010803020104030203" pitchFamily="2" charset="-79"/>
              </a:rPr>
              <a:t>The majority of pregnant women who are infected with SARS-CoV-2 are </a:t>
            </a:r>
            <a:r>
              <a:rPr lang="en-US" sz="2000" dirty="0">
                <a:solidFill>
                  <a:schemeClr val="bg1"/>
                </a:solidFill>
                <a:latin typeface="Aharoni" panose="02010803020104030203" pitchFamily="2" charset="-79"/>
                <a:cs typeface="Aharoni" panose="02010803020104030203" pitchFamily="2" charset="-79"/>
              </a:rPr>
              <a:t>asymptomatic</a:t>
            </a:r>
          </a:p>
          <a:p>
            <a:pPr>
              <a:buFont typeface="Arial" panose="020B0604020202020204" pitchFamily="34" charset="0"/>
              <a:buChar char="•"/>
            </a:pPr>
            <a:r>
              <a:rPr lang="en-US" sz="2000" dirty="0">
                <a:solidFill>
                  <a:schemeClr val="accent2">
                    <a:lumMod val="40000"/>
                    <a:lumOff val="60000"/>
                  </a:schemeClr>
                </a:solidFill>
                <a:latin typeface="Aharoni" panose="02010803020104030203" pitchFamily="2" charset="-79"/>
                <a:cs typeface="Aharoni" panose="02010803020104030203" pitchFamily="2" charset="-79"/>
              </a:rPr>
              <a:t>Most symptomatic women experience only mild or moderate cold/flu-like symptoms.</a:t>
            </a:r>
          </a:p>
          <a:p>
            <a:pPr marL="36900" indent="0">
              <a:buNone/>
            </a:pPr>
            <a:r>
              <a:rPr lang="en-US" sz="2000" dirty="0">
                <a:solidFill>
                  <a:schemeClr val="accent2">
                    <a:lumMod val="40000"/>
                    <a:lumOff val="60000"/>
                  </a:schemeClr>
                </a:solidFill>
                <a:latin typeface="Aharoni" panose="02010803020104030203" pitchFamily="2" charset="-79"/>
                <a:cs typeface="Aharoni" panose="02010803020104030203" pitchFamily="2" charset="-79"/>
              </a:rPr>
              <a:t>• The main symptoms of COVID-19 are cough, fever, sore throat, </a:t>
            </a:r>
            <a:r>
              <a:rPr lang="en-US" sz="2000" dirty="0" err="1">
                <a:solidFill>
                  <a:schemeClr val="accent2">
                    <a:lumMod val="40000"/>
                    <a:lumOff val="60000"/>
                  </a:schemeClr>
                </a:solidFill>
                <a:latin typeface="Aharoni" panose="02010803020104030203" pitchFamily="2" charset="-79"/>
                <a:cs typeface="Aharoni" panose="02010803020104030203" pitchFamily="2" charset="-79"/>
              </a:rPr>
              <a:t>dyspnoea</a:t>
            </a:r>
            <a:r>
              <a:rPr lang="en-US" sz="2000" dirty="0">
                <a:solidFill>
                  <a:schemeClr val="accent2">
                    <a:lumMod val="40000"/>
                    <a:lumOff val="60000"/>
                  </a:schemeClr>
                </a:solidFill>
                <a:latin typeface="Aharoni" panose="02010803020104030203" pitchFamily="2" charset="-79"/>
                <a:cs typeface="Aharoni" panose="02010803020104030203" pitchFamily="2" charset="-79"/>
              </a:rPr>
              <a:t>, myalgia, loss of sense      of taste and </a:t>
            </a:r>
            <a:r>
              <a:rPr lang="en-US" sz="2000" dirty="0" err="1">
                <a:solidFill>
                  <a:schemeClr val="accent2">
                    <a:lumMod val="40000"/>
                    <a:lumOff val="60000"/>
                  </a:schemeClr>
                </a:solidFill>
                <a:latin typeface="Aharoni" panose="02010803020104030203" pitchFamily="2" charset="-79"/>
                <a:cs typeface="Aharoni" panose="02010803020104030203" pitchFamily="2" charset="-79"/>
              </a:rPr>
              <a:t>diarrhoea</a:t>
            </a:r>
            <a:r>
              <a:rPr lang="en-US" dirty="0">
                <a:solidFill>
                  <a:schemeClr val="accent2">
                    <a:lumMod val="40000"/>
                    <a:lumOff val="60000"/>
                  </a:schemeClr>
                </a:solidFill>
                <a:latin typeface="Aharoni" panose="02010803020104030203" pitchFamily="2" charset="-79"/>
                <a:cs typeface="Aharoni" panose="02010803020104030203" pitchFamily="2" charset="-79"/>
              </a:rPr>
              <a:t>.</a:t>
            </a:r>
          </a:p>
          <a:p>
            <a:pPr marL="36900" indent="0">
              <a:buNone/>
            </a:pPr>
            <a:endParaRPr lang="en-US" dirty="0">
              <a:solidFill>
                <a:schemeClr val="accent2">
                  <a:lumMod val="40000"/>
                  <a:lumOff val="6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667601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A4BEF-3E98-48A7-A8C4-8B68DD246E4E}"/>
              </a:ext>
            </a:extLst>
          </p:cNvPr>
          <p:cNvSpPr>
            <a:spLocks noGrp="1"/>
          </p:cNvSpPr>
          <p:nvPr>
            <p:ph type="title"/>
          </p:nvPr>
        </p:nvSpPr>
        <p:spPr>
          <a:xfrm>
            <a:off x="919119" y="31157"/>
            <a:ext cx="10353762" cy="1257300"/>
          </a:xfrm>
        </p:spPr>
        <p:txBody>
          <a:bodyPr/>
          <a:lstStyle/>
          <a:p>
            <a:r>
              <a:rPr lang="en-US" dirty="0">
                <a:latin typeface="Aharoni" panose="02010803020104030203" pitchFamily="2" charset="-79"/>
                <a:cs typeface="Aharoni" panose="02010803020104030203" pitchFamily="2" charset="-79"/>
              </a:rPr>
              <a:t>Pregnant VS non-pregnant …… </a:t>
            </a:r>
            <a:r>
              <a:rPr lang="en-US" sz="2400" dirty="0">
                <a:latin typeface="Aharoni" panose="02010803020104030203" pitchFamily="2" charset="-79"/>
                <a:cs typeface="Aharoni" panose="02010803020104030203" pitchFamily="2" charset="-79"/>
              </a:rPr>
              <a:t>symptoms </a:t>
            </a:r>
            <a:endParaRPr lang="en-US" dirty="0">
              <a:latin typeface="Aharoni" panose="02010803020104030203" pitchFamily="2" charset="-79"/>
              <a:cs typeface="Aharoni" panose="02010803020104030203" pitchFamily="2" charset="-79"/>
            </a:endParaRPr>
          </a:p>
        </p:txBody>
      </p:sp>
      <p:graphicFrame>
        <p:nvGraphicFramePr>
          <p:cNvPr id="5" name="Table 5">
            <a:extLst>
              <a:ext uri="{FF2B5EF4-FFF2-40B4-BE49-F238E27FC236}">
                <a16:creationId xmlns:a16="http://schemas.microsoft.com/office/drawing/2014/main" id="{8CB79DEF-ACCC-4E08-B00C-8590A0808ACE}"/>
              </a:ext>
            </a:extLst>
          </p:cNvPr>
          <p:cNvGraphicFramePr>
            <a:graphicFrameLocks noGrp="1"/>
          </p:cNvGraphicFramePr>
          <p:nvPr>
            <p:ph idx="1"/>
            <p:extLst>
              <p:ext uri="{D42A27DB-BD31-4B8C-83A1-F6EECF244321}">
                <p14:modId xmlns:p14="http://schemas.microsoft.com/office/powerpoint/2010/main" val="1879889759"/>
              </p:ext>
            </p:extLst>
          </p:nvPr>
        </p:nvGraphicFramePr>
        <p:xfrm>
          <a:off x="1579084" y="1314627"/>
          <a:ext cx="9033831" cy="5044825"/>
        </p:xfrm>
        <a:graphic>
          <a:graphicData uri="http://schemas.openxmlformats.org/drawingml/2006/table">
            <a:tbl>
              <a:tblPr firstRow="1" bandRow="1">
                <a:tableStyleId>{5C22544A-7EE6-4342-B048-85BDC9FD1C3A}</a:tableStyleId>
              </a:tblPr>
              <a:tblGrid>
                <a:gridCol w="9033831">
                  <a:extLst>
                    <a:ext uri="{9D8B030D-6E8A-4147-A177-3AD203B41FA5}">
                      <a16:colId xmlns:a16="http://schemas.microsoft.com/office/drawing/2014/main" val="4107462504"/>
                    </a:ext>
                  </a:extLst>
                </a:gridCol>
              </a:tblGrid>
              <a:tr h="555206">
                <a:tc>
                  <a:txBody>
                    <a:bodyPr/>
                    <a:lstStyle/>
                    <a:p>
                      <a:pPr algn="ctr"/>
                      <a:r>
                        <a:rPr lang="en-US" dirty="0"/>
                        <a:t>Symptoms frequency in pregnancy</a:t>
                      </a:r>
                      <a:endParaRPr lang="en-US" i="0" dirty="0">
                        <a:latin typeface="Arial Narrow" panose="020B0606020202030204" pitchFamily="34" charset="0"/>
                      </a:endParaRPr>
                    </a:p>
                  </a:txBody>
                  <a:tcPr/>
                </a:tc>
                <a:extLst>
                  <a:ext uri="{0D108BD9-81ED-4DB2-BD59-A6C34878D82A}">
                    <a16:rowId xmlns:a16="http://schemas.microsoft.com/office/drawing/2014/main" val="4182561694"/>
                  </a:ext>
                </a:extLst>
              </a:tr>
              <a:tr h="555206">
                <a:tc>
                  <a:txBody>
                    <a:bodyPr/>
                    <a:lstStyle/>
                    <a:p>
                      <a:pPr algn="ctr"/>
                      <a:r>
                        <a:rPr lang="fr-FR" b="1" dirty="0" err="1"/>
                        <a:t>Cough</a:t>
                      </a:r>
                      <a:r>
                        <a:rPr lang="fr-FR" dirty="0"/>
                        <a:t> – </a:t>
                      </a:r>
                      <a:r>
                        <a:rPr lang="fr-FR" dirty="0" err="1"/>
                        <a:t>Pregnant</a:t>
                      </a:r>
                      <a:r>
                        <a:rPr lang="fr-FR" dirty="0"/>
                        <a:t> 50.3 percent (</a:t>
                      </a:r>
                      <a:r>
                        <a:rPr lang="fr-FR" dirty="0" err="1"/>
                        <a:t>nonpregnant</a:t>
                      </a:r>
                      <a:r>
                        <a:rPr lang="fr-FR" dirty="0"/>
                        <a:t> 51.3 percent)</a:t>
                      </a:r>
                      <a:endParaRPr lang="en-US" dirty="0">
                        <a:latin typeface="Arial Narrow" panose="020B0606020202030204" pitchFamily="34" charset="0"/>
                      </a:endParaRPr>
                    </a:p>
                  </a:txBody>
                  <a:tcPr/>
                </a:tc>
                <a:extLst>
                  <a:ext uri="{0D108BD9-81ED-4DB2-BD59-A6C34878D82A}">
                    <a16:rowId xmlns:a16="http://schemas.microsoft.com/office/drawing/2014/main" val="3932047797"/>
                  </a:ext>
                </a:extLst>
              </a:tr>
              <a:tr h="555206">
                <a:tc>
                  <a:txBody>
                    <a:bodyPr/>
                    <a:lstStyle/>
                    <a:p>
                      <a:pPr algn="ctr"/>
                      <a:r>
                        <a:rPr lang="fr-FR" sz="1800" b="1" kern="1200" dirty="0" err="1">
                          <a:solidFill>
                            <a:schemeClr val="dk1"/>
                          </a:solidFill>
                          <a:effectLst/>
                        </a:rPr>
                        <a:t>Headache</a:t>
                      </a:r>
                      <a:r>
                        <a:rPr lang="fr-FR" sz="1800" b="0" kern="1200" dirty="0">
                          <a:solidFill>
                            <a:schemeClr val="dk1"/>
                          </a:solidFill>
                          <a:effectLst/>
                        </a:rPr>
                        <a:t> – </a:t>
                      </a:r>
                      <a:r>
                        <a:rPr lang="fr-FR" sz="1800" b="0" kern="1200" dirty="0" err="1">
                          <a:solidFill>
                            <a:schemeClr val="dk1"/>
                          </a:solidFill>
                          <a:effectLst/>
                        </a:rPr>
                        <a:t>Pregnant</a:t>
                      </a:r>
                      <a:r>
                        <a:rPr lang="fr-FR" sz="1800" b="0" kern="1200" dirty="0">
                          <a:solidFill>
                            <a:schemeClr val="dk1"/>
                          </a:solidFill>
                          <a:effectLst/>
                        </a:rPr>
                        <a:t> 42.7 percent (</a:t>
                      </a:r>
                      <a:r>
                        <a:rPr lang="fr-FR" sz="1800" b="0" kern="1200" dirty="0" err="1">
                          <a:solidFill>
                            <a:schemeClr val="dk1"/>
                          </a:solidFill>
                          <a:effectLst/>
                        </a:rPr>
                        <a:t>nonpregnant</a:t>
                      </a:r>
                      <a:r>
                        <a:rPr lang="fr-FR" sz="1800" b="0" kern="1200" dirty="0">
                          <a:solidFill>
                            <a:schemeClr val="dk1"/>
                          </a:solidFill>
                          <a:effectLst/>
                        </a:rPr>
                        <a:t> 54.9 percent)</a:t>
                      </a:r>
                      <a:endParaRPr lang="en-US" dirty="0">
                        <a:latin typeface="Arial Narrow" panose="020B0606020202030204" pitchFamily="34" charset="0"/>
                      </a:endParaRPr>
                    </a:p>
                  </a:txBody>
                  <a:tcPr/>
                </a:tc>
                <a:extLst>
                  <a:ext uri="{0D108BD9-81ED-4DB2-BD59-A6C34878D82A}">
                    <a16:rowId xmlns:a16="http://schemas.microsoft.com/office/drawing/2014/main" val="999125329"/>
                  </a:ext>
                </a:extLst>
              </a:tr>
              <a:tr h="756265">
                <a:tc>
                  <a:txBody>
                    <a:bodyPr/>
                    <a:lstStyle/>
                    <a:p>
                      <a:pPr algn="ctr"/>
                      <a:r>
                        <a:rPr lang="fr-FR" sz="1800" b="1" kern="1200" dirty="0">
                          <a:solidFill>
                            <a:schemeClr val="dk1"/>
                          </a:solidFill>
                          <a:effectLst/>
                        </a:rPr>
                        <a:t>Muscle aches </a:t>
                      </a:r>
                      <a:r>
                        <a:rPr lang="fr-FR" sz="1800" b="0" kern="1200" dirty="0">
                          <a:solidFill>
                            <a:schemeClr val="dk1"/>
                          </a:solidFill>
                          <a:effectLst/>
                        </a:rPr>
                        <a:t>– </a:t>
                      </a:r>
                      <a:r>
                        <a:rPr lang="fr-FR" sz="1800" b="0" kern="1200" dirty="0" err="1">
                          <a:solidFill>
                            <a:schemeClr val="dk1"/>
                          </a:solidFill>
                          <a:effectLst/>
                        </a:rPr>
                        <a:t>Pregnant</a:t>
                      </a:r>
                      <a:r>
                        <a:rPr lang="fr-FR" sz="1800" b="0" kern="1200" dirty="0">
                          <a:solidFill>
                            <a:schemeClr val="dk1"/>
                          </a:solidFill>
                          <a:effectLst/>
                        </a:rPr>
                        <a:t> 36.7 percent (</a:t>
                      </a:r>
                      <a:r>
                        <a:rPr lang="fr-FR" sz="1800" b="0" kern="1200" dirty="0" err="1">
                          <a:solidFill>
                            <a:schemeClr val="dk1"/>
                          </a:solidFill>
                          <a:effectLst/>
                        </a:rPr>
                        <a:t>nonpregnant</a:t>
                      </a:r>
                      <a:r>
                        <a:rPr lang="fr-FR" sz="1800" b="0" kern="1200" dirty="0">
                          <a:solidFill>
                            <a:schemeClr val="dk1"/>
                          </a:solidFill>
                          <a:effectLst/>
                        </a:rPr>
                        <a:t> 45.2 percent)</a:t>
                      </a:r>
                      <a:endParaRPr lang="en-US" dirty="0">
                        <a:latin typeface="Arial Narrow" panose="020B0606020202030204" pitchFamily="34" charset="0"/>
                      </a:endParaRPr>
                    </a:p>
                  </a:txBody>
                  <a:tcPr/>
                </a:tc>
                <a:extLst>
                  <a:ext uri="{0D108BD9-81ED-4DB2-BD59-A6C34878D82A}">
                    <a16:rowId xmlns:a16="http://schemas.microsoft.com/office/drawing/2014/main" val="4149714028"/>
                  </a:ext>
                </a:extLst>
              </a:tr>
              <a:tr h="555206">
                <a:tc>
                  <a:txBody>
                    <a:bodyPr/>
                    <a:lstStyle/>
                    <a:p>
                      <a:pPr algn="ctr"/>
                      <a:r>
                        <a:rPr lang="fr-FR" sz="1800" b="1" kern="1200" dirty="0">
                          <a:solidFill>
                            <a:schemeClr val="dk1"/>
                          </a:solidFill>
                          <a:effectLst/>
                        </a:rPr>
                        <a:t>Fever</a:t>
                      </a:r>
                      <a:r>
                        <a:rPr lang="fr-FR" sz="1800" b="0" kern="1200" dirty="0">
                          <a:solidFill>
                            <a:schemeClr val="dk1"/>
                          </a:solidFill>
                          <a:effectLst/>
                        </a:rPr>
                        <a:t> – </a:t>
                      </a:r>
                      <a:r>
                        <a:rPr lang="fr-FR" sz="1800" b="0" kern="1200" dirty="0" err="1">
                          <a:solidFill>
                            <a:schemeClr val="dk1"/>
                          </a:solidFill>
                          <a:effectLst/>
                        </a:rPr>
                        <a:t>Pregnant</a:t>
                      </a:r>
                      <a:r>
                        <a:rPr lang="fr-FR" sz="1800" b="0" kern="1200" dirty="0">
                          <a:solidFill>
                            <a:schemeClr val="dk1"/>
                          </a:solidFill>
                          <a:effectLst/>
                        </a:rPr>
                        <a:t> 32.0 percent (</a:t>
                      </a:r>
                      <a:r>
                        <a:rPr lang="fr-FR" sz="1800" b="0" kern="1200" dirty="0" err="1">
                          <a:solidFill>
                            <a:schemeClr val="dk1"/>
                          </a:solidFill>
                          <a:effectLst/>
                        </a:rPr>
                        <a:t>nonpregnant</a:t>
                      </a:r>
                      <a:r>
                        <a:rPr lang="fr-FR" sz="1800" b="0" kern="1200" dirty="0">
                          <a:solidFill>
                            <a:schemeClr val="dk1"/>
                          </a:solidFill>
                          <a:effectLst/>
                        </a:rPr>
                        <a:t> 39.3 percent)</a:t>
                      </a:r>
                      <a:endParaRPr lang="en-US" dirty="0">
                        <a:latin typeface="Arial Narrow" panose="020B0606020202030204" pitchFamily="34" charset="0"/>
                      </a:endParaRPr>
                    </a:p>
                  </a:txBody>
                  <a:tcPr/>
                </a:tc>
                <a:extLst>
                  <a:ext uri="{0D108BD9-81ED-4DB2-BD59-A6C34878D82A}">
                    <a16:rowId xmlns:a16="http://schemas.microsoft.com/office/drawing/2014/main" val="3291351671"/>
                  </a:ext>
                </a:extLst>
              </a:tr>
              <a:tr h="555206">
                <a:tc>
                  <a:txBody>
                    <a:bodyPr/>
                    <a:lstStyle/>
                    <a:p>
                      <a:pPr algn="ctr"/>
                      <a:r>
                        <a:rPr lang="fr-FR" sz="1800" b="1" kern="1200" dirty="0">
                          <a:solidFill>
                            <a:schemeClr val="dk1"/>
                          </a:solidFill>
                          <a:effectLst/>
                        </a:rPr>
                        <a:t>Sore </a:t>
                      </a:r>
                      <a:r>
                        <a:rPr lang="fr-FR" sz="1800" b="1" kern="1200" dirty="0" err="1">
                          <a:solidFill>
                            <a:schemeClr val="dk1"/>
                          </a:solidFill>
                          <a:effectLst/>
                        </a:rPr>
                        <a:t>throat</a:t>
                      </a:r>
                      <a:r>
                        <a:rPr lang="fr-FR" sz="1800" b="1" kern="1200" dirty="0">
                          <a:solidFill>
                            <a:schemeClr val="dk1"/>
                          </a:solidFill>
                          <a:effectLst/>
                        </a:rPr>
                        <a:t> </a:t>
                      </a:r>
                      <a:r>
                        <a:rPr lang="fr-FR" sz="1800" b="0" kern="1200" dirty="0">
                          <a:solidFill>
                            <a:schemeClr val="dk1"/>
                          </a:solidFill>
                          <a:effectLst/>
                        </a:rPr>
                        <a:t>– </a:t>
                      </a:r>
                      <a:r>
                        <a:rPr lang="fr-FR" sz="1800" b="0" kern="1200" dirty="0" err="1">
                          <a:solidFill>
                            <a:schemeClr val="dk1"/>
                          </a:solidFill>
                          <a:effectLst/>
                        </a:rPr>
                        <a:t>Pregnant</a:t>
                      </a:r>
                      <a:r>
                        <a:rPr lang="fr-FR" sz="1800" b="0" kern="1200" dirty="0">
                          <a:solidFill>
                            <a:schemeClr val="dk1"/>
                          </a:solidFill>
                          <a:effectLst/>
                        </a:rPr>
                        <a:t> 28.4 percent (</a:t>
                      </a:r>
                      <a:r>
                        <a:rPr lang="fr-FR" sz="1800" b="0" kern="1200" dirty="0" err="1">
                          <a:solidFill>
                            <a:schemeClr val="dk1"/>
                          </a:solidFill>
                          <a:effectLst/>
                        </a:rPr>
                        <a:t>nonpregnant</a:t>
                      </a:r>
                      <a:r>
                        <a:rPr lang="fr-FR" sz="1800" b="0" kern="1200" dirty="0">
                          <a:solidFill>
                            <a:schemeClr val="dk1"/>
                          </a:solidFill>
                          <a:effectLst/>
                        </a:rPr>
                        <a:t> 34.6 percent)</a:t>
                      </a:r>
                      <a:endParaRPr lang="en-US" dirty="0">
                        <a:latin typeface="Arial Narrow" panose="020B0606020202030204" pitchFamily="34" charset="0"/>
                      </a:endParaRPr>
                    </a:p>
                  </a:txBody>
                  <a:tcPr/>
                </a:tc>
                <a:extLst>
                  <a:ext uri="{0D108BD9-81ED-4DB2-BD59-A6C34878D82A}">
                    <a16:rowId xmlns:a16="http://schemas.microsoft.com/office/drawing/2014/main" val="303695599"/>
                  </a:ext>
                </a:extLst>
              </a:tr>
              <a:tr h="756265">
                <a:tc>
                  <a:txBody>
                    <a:bodyPr/>
                    <a:lstStyle/>
                    <a:p>
                      <a:pPr algn="ctr"/>
                      <a:r>
                        <a:rPr lang="en-US" sz="1800" b="1" kern="1200" dirty="0">
                          <a:solidFill>
                            <a:srgbClr val="FF0000"/>
                          </a:solidFill>
                          <a:effectLst/>
                        </a:rPr>
                        <a:t>Shortness of breath </a:t>
                      </a:r>
                      <a:r>
                        <a:rPr lang="en-US" sz="1800" b="0" kern="1200" dirty="0">
                          <a:solidFill>
                            <a:schemeClr val="dk1"/>
                          </a:solidFill>
                          <a:effectLst/>
                        </a:rPr>
                        <a:t>– Pregnant 25.9 percent (nonpregnant 24.8 percent)</a:t>
                      </a:r>
                      <a:endParaRPr lang="en-US" dirty="0">
                        <a:latin typeface="Arial Narrow" panose="020B0606020202030204" pitchFamily="34" charset="0"/>
                      </a:endParaRPr>
                    </a:p>
                  </a:txBody>
                  <a:tcPr/>
                </a:tc>
                <a:extLst>
                  <a:ext uri="{0D108BD9-81ED-4DB2-BD59-A6C34878D82A}">
                    <a16:rowId xmlns:a16="http://schemas.microsoft.com/office/drawing/2014/main" val="1113618076"/>
                  </a:ext>
                </a:extLst>
              </a:tr>
              <a:tr h="756265">
                <a:tc>
                  <a:txBody>
                    <a:bodyPr/>
                    <a:lstStyle/>
                    <a:p>
                      <a:pPr algn="ctr"/>
                      <a:r>
                        <a:rPr lang="en-US" sz="1800" b="1" kern="1200" dirty="0">
                          <a:solidFill>
                            <a:schemeClr val="tx1"/>
                          </a:solidFill>
                          <a:effectLst/>
                        </a:rPr>
                        <a:t>New loss of taste or smell </a:t>
                      </a:r>
                      <a:r>
                        <a:rPr lang="en-US" sz="1800" b="0" kern="1200" dirty="0">
                          <a:solidFill>
                            <a:schemeClr val="dk1"/>
                          </a:solidFill>
                          <a:effectLst/>
                        </a:rPr>
                        <a:t>– Pregnant 21.5 percent (nonpregnant 24.8 percent)</a:t>
                      </a:r>
                      <a:endParaRPr lang="en-US" dirty="0">
                        <a:latin typeface="Arial Narrow" panose="020B0606020202030204" pitchFamily="34" charset="0"/>
                      </a:endParaRPr>
                    </a:p>
                  </a:txBody>
                  <a:tcPr/>
                </a:tc>
                <a:extLst>
                  <a:ext uri="{0D108BD9-81ED-4DB2-BD59-A6C34878D82A}">
                    <a16:rowId xmlns:a16="http://schemas.microsoft.com/office/drawing/2014/main" val="1509255576"/>
                  </a:ext>
                </a:extLst>
              </a:tr>
            </a:tbl>
          </a:graphicData>
        </a:graphic>
      </p:graphicFrame>
    </p:spTree>
    <p:extLst>
      <p:ext uri="{BB962C8B-B14F-4D97-AF65-F5344CB8AC3E}">
        <p14:creationId xmlns:p14="http://schemas.microsoft.com/office/powerpoint/2010/main" val="3141047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C8477-6204-44CB-8D05-3DB2068CEF32}"/>
              </a:ext>
            </a:extLst>
          </p:cNvPr>
          <p:cNvSpPr>
            <a:spLocks noGrp="1"/>
          </p:cNvSpPr>
          <p:nvPr>
            <p:ph type="title"/>
          </p:nvPr>
        </p:nvSpPr>
        <p:spPr>
          <a:xfrm>
            <a:off x="1676400" y="123870"/>
            <a:ext cx="10515600" cy="1325563"/>
          </a:xfrm>
        </p:spPr>
        <p:txBody>
          <a:bodyPr/>
          <a:lstStyle/>
          <a:p>
            <a:r>
              <a:rPr lang="en-US" dirty="0">
                <a:latin typeface="Aharoni" panose="02010803020104030203" pitchFamily="2" charset="-79"/>
                <a:cs typeface="Aharoni" panose="02010803020104030203" pitchFamily="2" charset="-79"/>
              </a:rPr>
              <a:t>Classification of disease severity</a:t>
            </a:r>
          </a:p>
        </p:txBody>
      </p:sp>
      <p:sp>
        <p:nvSpPr>
          <p:cNvPr id="3" name="Content Placeholder 2">
            <a:extLst>
              <a:ext uri="{FF2B5EF4-FFF2-40B4-BE49-F238E27FC236}">
                <a16:creationId xmlns:a16="http://schemas.microsoft.com/office/drawing/2014/main" id="{5A434B89-5962-4D84-9CDA-C88929EDDED3}"/>
              </a:ext>
            </a:extLst>
          </p:cNvPr>
          <p:cNvSpPr>
            <a:spLocks noGrp="1"/>
          </p:cNvSpPr>
          <p:nvPr>
            <p:ph idx="1"/>
          </p:nvPr>
        </p:nvSpPr>
        <p:spPr>
          <a:xfrm>
            <a:off x="430469" y="1449433"/>
            <a:ext cx="11104034" cy="4846864"/>
          </a:xfrm>
        </p:spPr>
        <p:txBody>
          <a:bodyPr>
            <a:normAutofit fontScale="92500" lnSpcReduction="10000"/>
          </a:bodyPr>
          <a:lstStyle/>
          <a:p>
            <a:pPr marL="494100" indent="-457200">
              <a:buFont typeface="Calibri" panose="020F0502020204030204" pitchFamily="34" charset="0"/>
              <a:buChar char="₪"/>
            </a:pPr>
            <a:r>
              <a:rPr lang="en-US" sz="3000" b="1" dirty="0">
                <a:solidFill>
                  <a:schemeClr val="tx1"/>
                </a:solidFill>
              </a:rPr>
              <a:t>Asymptomatic or pre-symptomatic infection</a:t>
            </a:r>
            <a:r>
              <a:rPr lang="en-US" sz="2600" b="1" dirty="0">
                <a:solidFill>
                  <a:schemeClr val="tx1"/>
                </a:solidFill>
              </a:rPr>
              <a:t>: </a:t>
            </a:r>
            <a:r>
              <a:rPr lang="en-US" dirty="0">
                <a:solidFill>
                  <a:schemeClr val="tx1"/>
                </a:solidFill>
              </a:rPr>
              <a:t>Positive test for SARS-CoV-2 but no symptoms.</a:t>
            </a:r>
          </a:p>
          <a:p>
            <a:pPr marL="494100" indent="-457200">
              <a:buFont typeface="Calibri" panose="020F0502020204030204" pitchFamily="34" charset="0"/>
              <a:buChar char="₪"/>
            </a:pPr>
            <a:r>
              <a:rPr lang="en-US" b="1" dirty="0">
                <a:solidFill>
                  <a:schemeClr val="tx1"/>
                </a:solidFill>
              </a:rPr>
              <a:t>Mild illness: </a:t>
            </a:r>
            <a:r>
              <a:rPr lang="en-US" dirty="0">
                <a:solidFill>
                  <a:schemeClr val="tx1"/>
                </a:solidFill>
              </a:rPr>
              <a:t>Any signs and symptoms (</a:t>
            </a:r>
            <a:r>
              <a:rPr lang="en-US" dirty="0" err="1">
                <a:solidFill>
                  <a:schemeClr val="tx1"/>
                </a:solidFill>
              </a:rPr>
              <a:t>eg</a:t>
            </a:r>
            <a:r>
              <a:rPr lang="en-US" dirty="0">
                <a:solidFill>
                  <a:schemeClr val="tx1"/>
                </a:solidFill>
              </a:rPr>
              <a:t>, fever, cough, sore throat, malaise, headache, muscle pain) without shortness of breath, dyspnea, or abnormal chest imaging.</a:t>
            </a:r>
          </a:p>
          <a:p>
            <a:pPr marL="494100" indent="-457200">
              <a:buFont typeface="Calibri" panose="020F0502020204030204" pitchFamily="34" charset="0"/>
              <a:buChar char="₪"/>
            </a:pPr>
            <a:r>
              <a:rPr lang="en-US" b="1" dirty="0">
                <a:solidFill>
                  <a:schemeClr val="tx1"/>
                </a:solidFill>
              </a:rPr>
              <a:t>Moderate illness: </a:t>
            </a:r>
            <a:r>
              <a:rPr lang="en-US" dirty="0">
                <a:solidFill>
                  <a:schemeClr val="tx1"/>
                </a:solidFill>
              </a:rPr>
              <a:t>Evidence of lower respiratory disease by clinical assessment or imaging and a saturation of oxygen (SaO2) ≥94 percent on room air at sea level.</a:t>
            </a:r>
          </a:p>
          <a:p>
            <a:pPr marL="494100" indent="-457200">
              <a:buFont typeface="Calibri" panose="020F0502020204030204" pitchFamily="34" charset="0"/>
              <a:buChar char="₪"/>
            </a:pPr>
            <a:r>
              <a:rPr lang="en-US" b="1" dirty="0">
                <a:solidFill>
                  <a:schemeClr val="tx1"/>
                </a:solidFill>
              </a:rPr>
              <a:t>Severe illness: </a:t>
            </a:r>
            <a:r>
              <a:rPr lang="en-US" dirty="0">
                <a:solidFill>
                  <a:schemeClr val="tx1"/>
                </a:solidFill>
              </a:rPr>
              <a:t>Respiratory frequency &gt;30 breaths per minute, SaO2 &lt;94 percent on room air at sea level, ratio of arterial partial pressure of oxygen to fraction of inspired oxygen (PaO2/FiO2) &lt;300, or lung infiltrates &gt;50 percent.</a:t>
            </a:r>
          </a:p>
          <a:p>
            <a:pPr marL="494100" indent="-457200">
              <a:buFont typeface="Calibri" panose="020F0502020204030204" pitchFamily="34" charset="0"/>
              <a:buChar char="₪"/>
            </a:pPr>
            <a:r>
              <a:rPr lang="en-US" b="1" dirty="0">
                <a:solidFill>
                  <a:schemeClr val="tx1"/>
                </a:solidFill>
              </a:rPr>
              <a:t>Critical illness: </a:t>
            </a:r>
            <a:r>
              <a:rPr lang="en-US" dirty="0">
                <a:solidFill>
                  <a:schemeClr val="tx1"/>
                </a:solidFill>
              </a:rPr>
              <a:t>Respiratory failure, septic shock, and/or multiple organ dysfunction.</a:t>
            </a:r>
          </a:p>
        </p:txBody>
      </p:sp>
    </p:spTree>
    <p:extLst>
      <p:ext uri="{BB962C8B-B14F-4D97-AF65-F5344CB8AC3E}">
        <p14:creationId xmlns:p14="http://schemas.microsoft.com/office/powerpoint/2010/main" val="1341975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96F7C-8A17-481E-993B-A20DB54F50BB}"/>
              </a:ext>
            </a:extLst>
          </p:cNvPr>
          <p:cNvSpPr>
            <a:spLocks noGrp="1"/>
          </p:cNvSpPr>
          <p:nvPr>
            <p:ph type="title"/>
          </p:nvPr>
        </p:nvSpPr>
        <p:spPr>
          <a:xfrm>
            <a:off x="743755" y="-172531"/>
            <a:ext cx="11448245" cy="1325563"/>
          </a:xfrm>
        </p:spPr>
        <p:txBody>
          <a:bodyPr>
            <a:normAutofit/>
          </a:bodyPr>
          <a:lstStyle/>
          <a:p>
            <a:r>
              <a:rPr lang="en-US" sz="4000" dirty="0">
                <a:latin typeface="Aharoni" panose="02010803020104030203" pitchFamily="2" charset="-79"/>
                <a:cs typeface="Aharoni" panose="02010803020104030203" pitchFamily="2" charset="-79"/>
              </a:rPr>
              <a:t>Severe COVID-19 illness in pregnant women</a:t>
            </a:r>
          </a:p>
        </p:txBody>
      </p:sp>
      <p:sp>
        <p:nvSpPr>
          <p:cNvPr id="3" name="Content Placeholder 2">
            <a:extLst>
              <a:ext uri="{FF2B5EF4-FFF2-40B4-BE49-F238E27FC236}">
                <a16:creationId xmlns:a16="http://schemas.microsoft.com/office/drawing/2014/main" id="{F9EAB858-05C8-499E-96C4-AB2F94404ABD}"/>
              </a:ext>
            </a:extLst>
          </p:cNvPr>
          <p:cNvSpPr>
            <a:spLocks noGrp="1"/>
          </p:cNvSpPr>
          <p:nvPr>
            <p:ph idx="1"/>
          </p:nvPr>
        </p:nvSpPr>
        <p:spPr>
          <a:xfrm>
            <a:off x="167425" y="965916"/>
            <a:ext cx="6300451" cy="5892084"/>
          </a:xfrm>
        </p:spPr>
        <p:txBody>
          <a:bodyPr>
            <a:normAutofit fontScale="62500" lnSpcReduction="20000"/>
          </a:bodyPr>
          <a:lstStyle/>
          <a:p>
            <a:pPr marL="0" indent="0">
              <a:lnSpc>
                <a:spcPct val="120000"/>
              </a:lnSpc>
              <a:buNone/>
            </a:pPr>
            <a:r>
              <a:rPr lang="en-US" dirty="0"/>
              <a:t>More than two-thirds of pregnant women with COVID-19 are asymptomatic. </a:t>
            </a:r>
          </a:p>
          <a:p>
            <a:pPr marL="0" indent="0">
              <a:lnSpc>
                <a:spcPct val="120000"/>
              </a:lnSpc>
              <a:buNone/>
            </a:pPr>
            <a:endParaRPr lang="en-US" dirty="0"/>
          </a:p>
          <a:p>
            <a:pPr>
              <a:lnSpc>
                <a:spcPct val="120000"/>
              </a:lnSpc>
            </a:pPr>
            <a:r>
              <a:rPr lang="en-US" sz="2500" b="1" dirty="0"/>
              <a:t>Compared to non-pregnant with COVID-19, pregnant women with COVID-19</a:t>
            </a:r>
            <a:r>
              <a:rPr lang="en-US" dirty="0"/>
              <a:t>: </a:t>
            </a:r>
          </a:p>
          <a:p>
            <a:pPr>
              <a:lnSpc>
                <a:spcPct val="120000"/>
              </a:lnSpc>
              <a:buFont typeface="Calibri" panose="020F0502020204030204" pitchFamily="34" charset="0"/>
              <a:buChar char="₪"/>
            </a:pPr>
            <a:r>
              <a:rPr lang="en-US" dirty="0"/>
              <a:t> have higher rates of intensive care unit (</a:t>
            </a:r>
            <a:r>
              <a:rPr lang="en-US" b="1" dirty="0">
                <a:solidFill>
                  <a:schemeClr val="bg2"/>
                </a:solidFill>
              </a:rPr>
              <a:t>ICU</a:t>
            </a:r>
            <a:r>
              <a:rPr lang="en-US" dirty="0"/>
              <a:t>) admission; this may reflect a lower threshold for admission to ICU, rather than more severe disease.</a:t>
            </a:r>
          </a:p>
          <a:p>
            <a:pPr>
              <a:lnSpc>
                <a:spcPct val="120000"/>
              </a:lnSpc>
              <a:buFont typeface="Calibri" panose="020F0502020204030204" pitchFamily="34" charset="0"/>
              <a:buChar char="₪"/>
            </a:pPr>
            <a:r>
              <a:rPr lang="en-US" dirty="0"/>
              <a:t> have higher needs for ventilation and extracorporeal membrane oxygenation (</a:t>
            </a:r>
            <a:r>
              <a:rPr lang="en-US" b="1" dirty="0">
                <a:solidFill>
                  <a:schemeClr val="bg2"/>
                </a:solidFill>
              </a:rPr>
              <a:t>ECMO</a:t>
            </a:r>
            <a:r>
              <a:rPr lang="en-US" dirty="0"/>
              <a:t>).</a:t>
            </a:r>
          </a:p>
          <a:p>
            <a:pPr>
              <a:lnSpc>
                <a:spcPct val="120000"/>
              </a:lnSpc>
              <a:buFont typeface="Calibri" panose="020F0502020204030204" pitchFamily="34" charset="0"/>
              <a:buChar char="₪"/>
            </a:pPr>
            <a:r>
              <a:rPr lang="en-US" dirty="0"/>
              <a:t> who require hospitalization have overall worse maternal outcomes, including an increased risk of </a:t>
            </a:r>
            <a:r>
              <a:rPr lang="en-US" b="1" dirty="0">
                <a:solidFill>
                  <a:schemeClr val="bg2"/>
                </a:solidFill>
              </a:rPr>
              <a:t>death</a:t>
            </a:r>
            <a:r>
              <a:rPr lang="en-US" dirty="0"/>
              <a:t>, although the risk of death remains very low.</a:t>
            </a:r>
          </a:p>
          <a:p>
            <a:pPr marL="0" indent="0">
              <a:lnSpc>
                <a:spcPct val="120000"/>
              </a:lnSpc>
              <a:buNone/>
            </a:pPr>
            <a:endParaRPr lang="en-US" dirty="0"/>
          </a:p>
          <a:p>
            <a:pPr marL="0" indent="0">
              <a:lnSpc>
                <a:spcPct val="120000"/>
              </a:lnSpc>
              <a:buNone/>
            </a:pPr>
            <a:r>
              <a:rPr lang="en-US" dirty="0"/>
              <a:t>Pregnant women may be at increased risk of complications in the </a:t>
            </a:r>
            <a:r>
              <a:rPr lang="en-US" b="1" dirty="0">
                <a:solidFill>
                  <a:schemeClr val="bg2"/>
                </a:solidFill>
              </a:rPr>
              <a:t>third</a:t>
            </a:r>
            <a:r>
              <a:rPr lang="en-US" dirty="0"/>
              <a:t> trimester when compared to earlier in pregnancy</a:t>
            </a:r>
          </a:p>
        </p:txBody>
      </p:sp>
      <p:pic>
        <p:nvPicPr>
          <p:cNvPr id="5" name="Picture 4" descr="Drawing Coronavirus Covid19 Black White Illustration Stock Illustration  1658628340">
            <a:extLst>
              <a:ext uri="{FF2B5EF4-FFF2-40B4-BE49-F238E27FC236}">
                <a16:creationId xmlns:a16="http://schemas.microsoft.com/office/drawing/2014/main" id="{F4CD6EEA-01DD-4801-AD59-CDF04BEE5F79}"/>
              </a:ext>
            </a:extLst>
          </p:cNvPr>
          <p:cNvPicPr>
            <a:picLocks noChangeAspect="1" noChangeArrowheads="1"/>
          </p:cNvPicPr>
          <p:nvPr/>
        </p:nvPicPr>
        <p:blipFill rotWithShape="1">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5188" b="90188" l="6067" r="98133"/>
                    </a14:imgEffect>
                    <a14:imgEffect>
                      <a14:artisticPastelsSmooth/>
                    </a14:imgEffect>
                  </a14:imgLayer>
                </a14:imgProps>
              </a:ext>
              <a:ext uri="{28A0092B-C50C-407E-A947-70E740481C1C}">
                <a14:useLocalDpi xmlns:a14="http://schemas.microsoft.com/office/drawing/2010/main" val="0"/>
              </a:ext>
            </a:extLst>
          </a:blip>
          <a:srcRect l="5409" r="4085"/>
          <a:stretch/>
        </p:blipFill>
        <p:spPr bwMode="auto">
          <a:xfrm>
            <a:off x="6467877" y="669701"/>
            <a:ext cx="581898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693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AC129A-36C4-448A-AFA5-F26BD589495B}"/>
              </a:ext>
            </a:extLst>
          </p:cNvPr>
          <p:cNvSpPr>
            <a:spLocks noGrp="1"/>
          </p:cNvSpPr>
          <p:nvPr>
            <p:ph idx="1"/>
          </p:nvPr>
        </p:nvSpPr>
        <p:spPr>
          <a:xfrm>
            <a:off x="739980" y="1295925"/>
            <a:ext cx="6626735" cy="4986968"/>
          </a:xfrm>
        </p:spPr>
        <p:txBody>
          <a:bodyPr>
            <a:normAutofit/>
          </a:bodyPr>
          <a:lstStyle/>
          <a:p>
            <a:pPr marL="0" indent="0">
              <a:buNone/>
            </a:pPr>
            <a:endParaRPr lang="en-US" sz="3200" dirty="0">
              <a:latin typeface="Arabic Typesetting" panose="03020402040406030203" pitchFamily="66" charset="-78"/>
              <a:cs typeface="Arabic Typesetting" panose="03020402040406030203" pitchFamily="66" charset="-78"/>
            </a:endParaRPr>
          </a:p>
          <a:p>
            <a:pPr marL="36900" indent="0">
              <a:buNone/>
            </a:pPr>
            <a:r>
              <a:rPr lang="en-US" sz="3200" b="1" dirty="0">
                <a:solidFill>
                  <a:schemeClr val="bg1"/>
                </a:solidFill>
                <a:latin typeface="Arabic Typesetting" panose="03020402040406030203" pitchFamily="66" charset="-78"/>
                <a:cs typeface="Arabic Typesetting" panose="03020402040406030203" pitchFamily="66" charset="-78"/>
              </a:rPr>
              <a:t>Black</a:t>
            </a:r>
            <a:r>
              <a:rPr lang="en-US" sz="3200" dirty="0">
                <a:latin typeface="Arabic Typesetting" panose="03020402040406030203" pitchFamily="66" charset="-78"/>
                <a:cs typeface="Arabic Typesetting" panose="03020402040406030203" pitchFamily="66" charset="-78"/>
              </a:rPr>
              <a:t>, </a:t>
            </a:r>
            <a:r>
              <a:rPr lang="en-US" sz="3200" b="1" dirty="0">
                <a:solidFill>
                  <a:schemeClr val="bg1"/>
                </a:solidFill>
                <a:latin typeface="Arabic Typesetting" panose="03020402040406030203" pitchFamily="66" charset="-78"/>
                <a:cs typeface="Arabic Typesetting" panose="03020402040406030203" pitchFamily="66" charset="-78"/>
              </a:rPr>
              <a:t>Asian</a:t>
            </a:r>
            <a:r>
              <a:rPr lang="en-US" sz="3200" dirty="0">
                <a:latin typeface="Arabic Typesetting" panose="03020402040406030203" pitchFamily="66" charset="-78"/>
                <a:cs typeface="Arabic Typesetting" panose="03020402040406030203" pitchFamily="66" charset="-78"/>
              </a:rPr>
              <a:t> or other minority ethnic background. </a:t>
            </a:r>
          </a:p>
          <a:p>
            <a:pPr marL="36900" indent="0">
              <a:buNone/>
            </a:pPr>
            <a:r>
              <a:rPr lang="en-US" sz="3200" dirty="0">
                <a:latin typeface="Arabic Typesetting" panose="03020402040406030203" pitchFamily="66" charset="-78"/>
                <a:cs typeface="Arabic Typesetting" panose="03020402040406030203" pitchFamily="66" charset="-78"/>
              </a:rPr>
              <a:t>having a </a:t>
            </a:r>
            <a:r>
              <a:rPr lang="en-US" sz="3200" b="1" dirty="0">
                <a:solidFill>
                  <a:schemeClr val="bg1"/>
                </a:solidFill>
                <a:latin typeface="Arabic Typesetting" panose="03020402040406030203" pitchFamily="66" charset="-78"/>
                <a:cs typeface="Arabic Typesetting" panose="03020402040406030203" pitchFamily="66" charset="-78"/>
              </a:rPr>
              <a:t>BMI</a:t>
            </a:r>
            <a:r>
              <a:rPr lang="en-US" sz="3200" dirty="0">
                <a:latin typeface="Arabic Typesetting" panose="03020402040406030203" pitchFamily="66" charset="-78"/>
                <a:cs typeface="Arabic Typesetting" panose="03020402040406030203" pitchFamily="66" charset="-78"/>
              </a:rPr>
              <a:t> of 30 kg/m2 or more. </a:t>
            </a:r>
          </a:p>
          <a:p>
            <a:pPr marL="36900" indent="0">
              <a:buNone/>
            </a:pPr>
            <a:r>
              <a:rPr lang="en-US" sz="3200" dirty="0">
                <a:latin typeface="Arabic Typesetting" panose="03020402040406030203" pitchFamily="66" charset="-78"/>
                <a:cs typeface="Arabic Typesetting" panose="03020402040406030203" pitchFamily="66" charset="-78"/>
              </a:rPr>
              <a:t>pre-pregnancy </a:t>
            </a:r>
            <a:r>
              <a:rPr lang="en-US" sz="3200" b="1" dirty="0">
                <a:solidFill>
                  <a:schemeClr val="bg1"/>
                </a:solidFill>
                <a:latin typeface="Arabic Typesetting" panose="03020402040406030203" pitchFamily="66" charset="-78"/>
                <a:cs typeface="Arabic Typesetting" panose="03020402040406030203" pitchFamily="66" charset="-78"/>
              </a:rPr>
              <a:t>co-morbidity</a:t>
            </a:r>
            <a:r>
              <a:rPr lang="en-US" sz="3200" dirty="0">
                <a:latin typeface="Arabic Typesetting" panose="03020402040406030203" pitchFamily="66" charset="-78"/>
                <a:cs typeface="Arabic Typesetting" panose="03020402040406030203" pitchFamily="66" charset="-78"/>
              </a:rPr>
              <a:t>, such as pre-existing diabetes and chronic hypertension.</a:t>
            </a:r>
          </a:p>
          <a:p>
            <a:pPr marL="36900" indent="0">
              <a:buNone/>
            </a:pPr>
            <a:r>
              <a:rPr lang="en-US" sz="3200" dirty="0">
                <a:latin typeface="Arabic Typesetting" panose="03020402040406030203" pitchFamily="66" charset="-78"/>
                <a:cs typeface="Arabic Typesetting" panose="03020402040406030203" pitchFamily="66" charset="-78"/>
              </a:rPr>
              <a:t>maternal age </a:t>
            </a:r>
            <a:r>
              <a:rPr lang="en-US" sz="3200" b="1" dirty="0">
                <a:solidFill>
                  <a:schemeClr val="bg1"/>
                </a:solidFill>
                <a:latin typeface="Arabic Typesetting" panose="03020402040406030203" pitchFamily="66" charset="-78"/>
                <a:cs typeface="Arabic Typesetting" panose="03020402040406030203" pitchFamily="66" charset="-78"/>
              </a:rPr>
              <a:t>35</a:t>
            </a:r>
            <a:r>
              <a:rPr lang="en-US" sz="3200" dirty="0">
                <a:latin typeface="Arabic Typesetting" panose="03020402040406030203" pitchFamily="66" charset="-78"/>
                <a:cs typeface="Arabic Typesetting" panose="03020402040406030203" pitchFamily="66" charset="-78"/>
              </a:rPr>
              <a:t> years or older.</a:t>
            </a:r>
          </a:p>
          <a:p>
            <a:pPr marL="36900" indent="0">
              <a:buNone/>
            </a:pPr>
            <a:r>
              <a:rPr lang="en-US" sz="3200" dirty="0">
                <a:latin typeface="Arabic Typesetting" panose="03020402040406030203" pitchFamily="66" charset="-78"/>
                <a:cs typeface="Arabic Typesetting" panose="03020402040406030203" pitchFamily="66" charset="-78"/>
              </a:rPr>
              <a:t>living in areas or households of increased socioeconomic deprivation (data not specific to pregnancy)</a:t>
            </a:r>
          </a:p>
        </p:txBody>
      </p:sp>
      <p:pic>
        <p:nvPicPr>
          <p:cNvPr id="11266" name="Picture 2" descr="Drawing Of Coronavirus Covid19 Stock Illustration - Download Image Now -  iStock">
            <a:extLst>
              <a:ext uri="{FF2B5EF4-FFF2-40B4-BE49-F238E27FC236}">
                <a16:creationId xmlns:a16="http://schemas.microsoft.com/office/drawing/2014/main" id="{6705E181-01E9-46ED-AEFE-69F4E05B732A}"/>
              </a:ext>
            </a:extLst>
          </p:cNvPr>
          <p:cNvPicPr>
            <a:picLocks noChangeAspect="1" noChangeArrowheads="1"/>
          </p:cNvPicPr>
          <p:nvPr/>
        </p:nvPicPr>
        <p:blipFill>
          <a:blip r:embed="rId2">
            <a:duotone>
              <a:prstClr val="black"/>
              <a:srgbClr val="A5A5A5">
                <a:tint val="45000"/>
                <a:satMod val="400000"/>
              </a:srgbClr>
            </a:duotone>
            <a:extLst>
              <a:ext uri="{BEBA8EAE-BF5A-486C-A8C5-ECC9F3942E4B}">
                <a14:imgProps xmlns:a14="http://schemas.microsoft.com/office/drawing/2010/main">
                  <a14:imgLayer r:embed="rId3">
                    <a14:imgEffect>
                      <a14:backgroundRemoval t="917" b="100000" l="758" r="100000"/>
                    </a14:imgEffect>
                  </a14:imgLayer>
                </a14:imgProps>
              </a:ext>
              <a:ext uri="{28A0092B-C50C-407E-A947-70E740481C1C}">
                <a14:useLocalDpi xmlns:a14="http://schemas.microsoft.com/office/drawing/2010/main" val="0"/>
              </a:ext>
            </a:extLst>
          </a:blip>
          <a:srcRect/>
          <a:stretch>
            <a:fillRect/>
          </a:stretch>
        </p:blipFill>
        <p:spPr bwMode="auto">
          <a:xfrm>
            <a:off x="6580049" y="1295925"/>
            <a:ext cx="7657564" cy="4742469"/>
          </a:xfrm>
          <a:prstGeom prst="rect">
            <a:avLst/>
          </a:prstGeom>
          <a:noFill/>
        </p:spPr>
      </p:pic>
      <p:sp>
        <p:nvSpPr>
          <p:cNvPr id="6" name="TextBox 5">
            <a:extLst>
              <a:ext uri="{FF2B5EF4-FFF2-40B4-BE49-F238E27FC236}">
                <a16:creationId xmlns:a16="http://schemas.microsoft.com/office/drawing/2014/main" id="{42398AEC-ADA2-4D83-A5F8-A139846EC89E}"/>
              </a:ext>
            </a:extLst>
          </p:cNvPr>
          <p:cNvSpPr txBox="1"/>
          <p:nvPr/>
        </p:nvSpPr>
        <p:spPr>
          <a:xfrm>
            <a:off x="378872" y="712010"/>
            <a:ext cx="12402354" cy="461665"/>
          </a:xfrm>
          <a:prstGeom prst="rect">
            <a:avLst/>
          </a:prstGeom>
          <a:noFill/>
        </p:spPr>
        <p:txBody>
          <a:bodyPr wrap="square">
            <a:spAutoFit/>
          </a:bodyPr>
          <a:lstStyle/>
          <a:p>
            <a:pPr marL="0" indent="0">
              <a:buNone/>
            </a:pPr>
            <a:r>
              <a:rPr lang="en-US" sz="2400" b="1" dirty="0">
                <a:latin typeface="Aharoni" panose="02010803020104030203" pitchFamily="2" charset="-79"/>
                <a:cs typeface="Aharoni" panose="02010803020104030203" pitchFamily="2" charset="-79"/>
              </a:rPr>
              <a:t>Risk factors for hospital admission with COVID-19 infection in pregnancy:</a:t>
            </a:r>
          </a:p>
        </p:txBody>
      </p:sp>
    </p:spTree>
    <p:extLst>
      <p:ext uri="{BB962C8B-B14F-4D97-AF65-F5344CB8AC3E}">
        <p14:creationId xmlns:p14="http://schemas.microsoft.com/office/powerpoint/2010/main" val="267228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4A6D2-0C00-4219-8FCD-D7ECD58D1820}"/>
              </a:ext>
            </a:extLst>
          </p:cNvPr>
          <p:cNvSpPr>
            <a:spLocks noGrp="1"/>
          </p:cNvSpPr>
          <p:nvPr>
            <p:ph type="title"/>
          </p:nvPr>
        </p:nvSpPr>
        <p:spPr>
          <a:xfrm>
            <a:off x="3931127" y="247447"/>
            <a:ext cx="10353762" cy="1257300"/>
          </a:xfrm>
        </p:spPr>
        <p:txBody>
          <a:bodyPr>
            <a:normAutofit/>
          </a:bodyPr>
          <a:lstStyle/>
          <a:p>
            <a:r>
              <a:rPr lang="en-US" sz="4000" dirty="0">
                <a:solidFill>
                  <a:srgbClr val="0070C0"/>
                </a:solidFill>
                <a:latin typeface="Aharoni" panose="02010803020104030203" pitchFamily="2" charset="-79"/>
                <a:cs typeface="Aharoni" panose="02010803020104030203" pitchFamily="2" charset="-79"/>
              </a:rPr>
              <a:t>Effect of COVID-19 on pregnancy</a:t>
            </a:r>
          </a:p>
        </p:txBody>
      </p:sp>
      <p:sp>
        <p:nvSpPr>
          <p:cNvPr id="3" name="Content Placeholder 2">
            <a:extLst>
              <a:ext uri="{FF2B5EF4-FFF2-40B4-BE49-F238E27FC236}">
                <a16:creationId xmlns:a16="http://schemas.microsoft.com/office/drawing/2014/main" id="{621EC999-CDAA-4D1A-A9BE-AF26247153B2}"/>
              </a:ext>
            </a:extLst>
          </p:cNvPr>
          <p:cNvSpPr>
            <a:spLocks noGrp="1"/>
          </p:cNvSpPr>
          <p:nvPr>
            <p:ph idx="1"/>
          </p:nvPr>
        </p:nvSpPr>
        <p:spPr>
          <a:xfrm>
            <a:off x="4504164" y="1599931"/>
            <a:ext cx="6982333" cy="4813748"/>
          </a:xfrm>
        </p:spPr>
        <p:txBody>
          <a:bodyPr>
            <a:normAutofit fontScale="85000" lnSpcReduction="20000"/>
          </a:bodyPr>
          <a:lstStyle/>
          <a:p>
            <a:pPr>
              <a:lnSpc>
                <a:spcPct val="120000"/>
              </a:lnSpc>
              <a:buFont typeface="Calibri" panose="020F0502020204030204" pitchFamily="34" charset="0"/>
              <a:buChar char="₪"/>
            </a:pPr>
            <a:r>
              <a:rPr lang="en-US" b="1" dirty="0">
                <a:solidFill>
                  <a:srgbClr val="002060"/>
                </a:solidFill>
              </a:rPr>
              <a:t> Symptomatic maternal COVID-19 is associated with an increased likelihood of iatrogenic </a:t>
            </a:r>
            <a:r>
              <a:rPr lang="en-US" b="1" dirty="0">
                <a:solidFill>
                  <a:srgbClr val="0070C0"/>
                </a:solidFill>
              </a:rPr>
              <a:t>preterm birth</a:t>
            </a:r>
            <a:r>
              <a:rPr lang="en-US" b="1" dirty="0">
                <a:solidFill>
                  <a:srgbClr val="002060"/>
                </a:solidFill>
              </a:rPr>
              <a:t>.</a:t>
            </a:r>
          </a:p>
          <a:p>
            <a:pPr>
              <a:lnSpc>
                <a:spcPct val="120000"/>
              </a:lnSpc>
              <a:buFont typeface="Calibri" panose="020F0502020204030204" pitchFamily="34" charset="0"/>
              <a:buChar char="₪"/>
            </a:pPr>
            <a:r>
              <a:rPr lang="en-US" b="1" dirty="0">
                <a:solidFill>
                  <a:srgbClr val="002060"/>
                </a:solidFill>
              </a:rPr>
              <a:t> COVID-19 may be associated with an increased incidence of </a:t>
            </a:r>
            <a:r>
              <a:rPr lang="en-US" b="1" dirty="0">
                <a:solidFill>
                  <a:srgbClr val="0070C0"/>
                </a:solidFill>
              </a:rPr>
              <a:t>small-for-gestational-age</a:t>
            </a:r>
            <a:r>
              <a:rPr lang="en-US" b="1" dirty="0">
                <a:solidFill>
                  <a:srgbClr val="002060"/>
                </a:solidFill>
              </a:rPr>
              <a:t> babies.</a:t>
            </a:r>
          </a:p>
          <a:p>
            <a:pPr>
              <a:lnSpc>
                <a:spcPct val="120000"/>
              </a:lnSpc>
              <a:buFont typeface="Calibri" panose="020F0502020204030204" pitchFamily="34" charset="0"/>
              <a:buChar char="₪"/>
            </a:pPr>
            <a:r>
              <a:rPr lang="en-US" b="1" dirty="0">
                <a:solidFill>
                  <a:srgbClr val="002060"/>
                </a:solidFill>
              </a:rPr>
              <a:t> It seems likely that neonatal </a:t>
            </a:r>
            <a:r>
              <a:rPr lang="en-US" b="1" dirty="0">
                <a:solidFill>
                  <a:srgbClr val="0070C0"/>
                </a:solidFill>
              </a:rPr>
              <a:t>morbidity</a:t>
            </a:r>
            <a:r>
              <a:rPr lang="en-US" b="1" dirty="0">
                <a:solidFill>
                  <a:srgbClr val="002060"/>
                </a:solidFill>
              </a:rPr>
              <a:t> for babies born to mothers with COVID-19 infection is linked to preterm birth rather than the COVID-19 infections itself.</a:t>
            </a:r>
          </a:p>
          <a:p>
            <a:pPr>
              <a:lnSpc>
                <a:spcPct val="120000"/>
              </a:lnSpc>
              <a:buFont typeface="Calibri" panose="020F0502020204030204" pitchFamily="34" charset="0"/>
              <a:buChar char="₪"/>
            </a:pPr>
            <a:r>
              <a:rPr lang="en-US" b="1" dirty="0">
                <a:solidFill>
                  <a:srgbClr val="002060"/>
                </a:solidFill>
              </a:rPr>
              <a:t> While </a:t>
            </a:r>
            <a:r>
              <a:rPr lang="en-US" b="1" dirty="0">
                <a:solidFill>
                  <a:srgbClr val="0070C0"/>
                </a:solidFill>
              </a:rPr>
              <a:t>stillbirth</a:t>
            </a:r>
            <a:r>
              <a:rPr lang="en-US" b="1" dirty="0">
                <a:solidFill>
                  <a:srgbClr val="002060"/>
                </a:solidFill>
              </a:rPr>
              <a:t> remains a rare outcome, maternal COVID-19 infection is associated with an increased risk of stillbirth.</a:t>
            </a:r>
          </a:p>
        </p:txBody>
      </p:sp>
      <p:pic>
        <p:nvPicPr>
          <p:cNvPr id="13314" name="Picture 2" descr="Pregnant Lady Line Drawing Images, Stock Photos &amp;amp; Vectors | Shutterstock">
            <a:extLst>
              <a:ext uri="{FF2B5EF4-FFF2-40B4-BE49-F238E27FC236}">
                <a16:creationId xmlns:a16="http://schemas.microsoft.com/office/drawing/2014/main" id="{D29E7747-D811-444B-B34A-83939FD7B5E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PastelsSmooth/>
                    </a14:imgEffect>
                    <a14:imgEffect>
                      <a14:colorTemperature colorTemp="5300"/>
                    </a14:imgEffect>
                  </a14:imgLayer>
                </a14:imgProps>
              </a:ext>
              <a:ext uri="{28A0092B-C50C-407E-A947-70E740481C1C}">
                <a14:useLocalDpi xmlns:a14="http://schemas.microsoft.com/office/drawing/2010/main" val="0"/>
              </a:ext>
            </a:extLst>
          </a:blip>
          <a:srcRect l="29105" r="31170" b="11489"/>
          <a:stretch/>
        </p:blipFill>
        <p:spPr bwMode="auto">
          <a:xfrm>
            <a:off x="0" y="123757"/>
            <a:ext cx="3931127" cy="6610486"/>
          </a:xfrm>
          <a:prstGeom prst="rect">
            <a:avLst/>
          </a:prstGeom>
          <a:noFill/>
          <a:effectLst>
            <a:softEdge rad="6096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12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B18A9-58E3-4B21-ACB8-513DAA153AFE}"/>
              </a:ext>
            </a:extLst>
          </p:cNvPr>
          <p:cNvSpPr>
            <a:spLocks noGrp="1"/>
          </p:cNvSpPr>
          <p:nvPr>
            <p:ph type="title"/>
          </p:nvPr>
        </p:nvSpPr>
        <p:spPr>
          <a:xfrm>
            <a:off x="3065172" y="320361"/>
            <a:ext cx="10353762" cy="1257300"/>
          </a:xfrm>
        </p:spPr>
        <p:txBody>
          <a:bodyPr>
            <a:normAutofit/>
          </a:bodyPr>
          <a:lstStyle/>
          <a:p>
            <a:r>
              <a:rPr lang="en-US" dirty="0">
                <a:latin typeface="Aharoni" panose="02010803020104030203" pitchFamily="2" charset="-79"/>
                <a:cs typeface="Aharoni" panose="02010803020104030203" pitchFamily="2" charset="-79"/>
              </a:rPr>
              <a:t>Laboratory findings</a:t>
            </a:r>
          </a:p>
        </p:txBody>
      </p:sp>
      <p:sp>
        <p:nvSpPr>
          <p:cNvPr id="3" name="Content Placeholder 2">
            <a:extLst>
              <a:ext uri="{FF2B5EF4-FFF2-40B4-BE49-F238E27FC236}">
                <a16:creationId xmlns:a16="http://schemas.microsoft.com/office/drawing/2014/main" id="{4E54E10E-A6B0-47AF-B112-0C0D1993BE27}"/>
              </a:ext>
            </a:extLst>
          </p:cNvPr>
          <p:cNvSpPr>
            <a:spLocks noGrp="1"/>
          </p:cNvSpPr>
          <p:nvPr>
            <p:ph idx="1"/>
          </p:nvPr>
        </p:nvSpPr>
        <p:spPr>
          <a:xfrm>
            <a:off x="553793" y="1708062"/>
            <a:ext cx="9453092" cy="4829577"/>
          </a:xfrm>
        </p:spPr>
        <p:txBody>
          <a:bodyPr anchor="ctr">
            <a:normAutofit fontScale="85000" lnSpcReduction="10000"/>
          </a:bodyPr>
          <a:lstStyle/>
          <a:p>
            <a:pPr>
              <a:lnSpc>
                <a:spcPct val="120000"/>
              </a:lnSpc>
              <a:buFont typeface="Calibri" panose="020F0502020204030204" pitchFamily="34" charset="0"/>
              <a:buChar char="₪"/>
            </a:pPr>
            <a:endParaRPr lang="en-US" sz="2400" b="1" dirty="0">
              <a:solidFill>
                <a:srgbClr val="002060"/>
              </a:solidFill>
            </a:endParaRPr>
          </a:p>
          <a:p>
            <a:pPr>
              <a:lnSpc>
                <a:spcPct val="120000"/>
              </a:lnSpc>
              <a:buFont typeface="Calibri" panose="020F0502020204030204" pitchFamily="34" charset="0"/>
              <a:buChar char="₪"/>
            </a:pPr>
            <a:r>
              <a:rPr lang="en-US" sz="2400" b="1" dirty="0">
                <a:solidFill>
                  <a:srgbClr val="002060"/>
                </a:solidFill>
              </a:rPr>
              <a:t>In a systematic review of pregnant and recently pregnant persons with suspected or confirmed COVID-19, laboratory findings included:</a:t>
            </a:r>
            <a:br>
              <a:rPr lang="en-US" sz="2400" b="1" dirty="0">
                <a:solidFill>
                  <a:srgbClr val="002060"/>
                </a:solidFill>
              </a:rPr>
            </a:br>
            <a:r>
              <a:rPr lang="en-US" sz="2400" b="1" dirty="0">
                <a:solidFill>
                  <a:srgbClr val="002060"/>
                </a:solidFill>
              </a:rPr>
              <a:t>●Lymphopenia (35%)</a:t>
            </a:r>
            <a:br>
              <a:rPr lang="en-US" sz="2400" b="1" dirty="0">
                <a:solidFill>
                  <a:srgbClr val="002060"/>
                </a:solidFill>
              </a:rPr>
            </a:br>
            <a:r>
              <a:rPr lang="en-US" sz="2400" b="1" dirty="0">
                <a:solidFill>
                  <a:srgbClr val="002060"/>
                </a:solidFill>
              </a:rPr>
              <a:t>●Leukocytosis (27%)</a:t>
            </a:r>
            <a:br>
              <a:rPr lang="en-US" sz="2400" b="1" dirty="0">
                <a:solidFill>
                  <a:srgbClr val="002060"/>
                </a:solidFill>
              </a:rPr>
            </a:br>
            <a:r>
              <a:rPr lang="en-US" sz="2400" b="1" dirty="0">
                <a:solidFill>
                  <a:srgbClr val="002060"/>
                </a:solidFill>
              </a:rPr>
              <a:t>●Elevated procalcitonin level (21%)</a:t>
            </a:r>
            <a:br>
              <a:rPr lang="en-US" sz="2400" b="1" dirty="0">
                <a:solidFill>
                  <a:srgbClr val="002060"/>
                </a:solidFill>
              </a:rPr>
            </a:br>
            <a:r>
              <a:rPr lang="en-US" sz="2400" b="1" dirty="0">
                <a:solidFill>
                  <a:srgbClr val="002060"/>
                </a:solidFill>
              </a:rPr>
              <a:t>●Abnormal liver chemistries (11%)</a:t>
            </a:r>
            <a:br>
              <a:rPr lang="en-US" sz="2400" b="1" dirty="0">
                <a:solidFill>
                  <a:srgbClr val="002060"/>
                </a:solidFill>
              </a:rPr>
            </a:br>
            <a:r>
              <a:rPr lang="en-US" sz="2400" b="1" dirty="0">
                <a:solidFill>
                  <a:srgbClr val="002060"/>
                </a:solidFill>
              </a:rPr>
              <a:t>●Thrombocytopenia (8%)</a:t>
            </a:r>
          </a:p>
          <a:p>
            <a:pPr marL="0" indent="0">
              <a:lnSpc>
                <a:spcPct val="120000"/>
              </a:lnSpc>
              <a:buNone/>
            </a:pPr>
            <a:endParaRPr lang="en-US" sz="2400" b="1" dirty="0">
              <a:solidFill>
                <a:srgbClr val="002060"/>
              </a:solidFill>
            </a:endParaRPr>
          </a:p>
          <a:p>
            <a:pPr>
              <a:lnSpc>
                <a:spcPct val="120000"/>
              </a:lnSpc>
              <a:buFont typeface="Calibri" panose="020F0502020204030204" pitchFamily="34" charset="0"/>
              <a:buChar char="₪"/>
            </a:pPr>
            <a:r>
              <a:rPr lang="en-US" sz="2400" b="1" dirty="0">
                <a:solidFill>
                  <a:srgbClr val="002060"/>
                </a:solidFill>
              </a:rPr>
              <a:t>Leukocytosis can be normal in pregnancy, and some of the other laboratory findings overlap with those caused by pregnancy-related disorders (</a:t>
            </a:r>
            <a:r>
              <a:rPr lang="en-US" sz="2400" b="1" dirty="0" err="1">
                <a:solidFill>
                  <a:srgbClr val="002060"/>
                </a:solidFill>
              </a:rPr>
              <a:t>eg</a:t>
            </a:r>
            <a:r>
              <a:rPr lang="en-US" sz="2400" b="1" dirty="0">
                <a:solidFill>
                  <a:srgbClr val="002060"/>
                </a:solidFill>
              </a:rPr>
              <a:t>, thrombocytopenia and elevated liver chemistries in preeclampsia with severe features).</a:t>
            </a:r>
          </a:p>
          <a:p>
            <a:pPr>
              <a:lnSpc>
                <a:spcPct val="120000"/>
              </a:lnSpc>
              <a:buFont typeface="Calibri" panose="020F0502020204030204" pitchFamily="34" charset="0"/>
              <a:buChar char="₪"/>
            </a:pPr>
            <a:endParaRPr lang="en-US" sz="2400" b="1" dirty="0">
              <a:solidFill>
                <a:srgbClr val="002060"/>
              </a:solidFill>
            </a:endParaRPr>
          </a:p>
          <a:p>
            <a:pPr>
              <a:lnSpc>
                <a:spcPct val="120000"/>
              </a:lnSpc>
              <a:buFont typeface="Calibri" panose="020F0502020204030204" pitchFamily="34" charset="0"/>
              <a:buChar char="₪"/>
            </a:pPr>
            <a:endParaRPr lang="en-US" sz="2400" b="1" dirty="0">
              <a:solidFill>
                <a:srgbClr val="002060"/>
              </a:solidFill>
            </a:endParaRPr>
          </a:p>
        </p:txBody>
      </p:sp>
      <p:pic>
        <p:nvPicPr>
          <p:cNvPr id="14338" name="Picture 2" descr="Pin on CABIN CREATIVE">
            <a:extLst>
              <a:ext uri="{FF2B5EF4-FFF2-40B4-BE49-F238E27FC236}">
                <a16:creationId xmlns:a16="http://schemas.microsoft.com/office/drawing/2014/main" id="{0EC07FFF-2B7B-4AF7-ADA2-FA811CC62C70}"/>
              </a:ext>
            </a:extLst>
          </p:cNvPr>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264079" y="-193185"/>
            <a:ext cx="56578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324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9D11-78A6-4888-8AE3-7A9D2FD8DF0E}"/>
              </a:ext>
            </a:extLst>
          </p:cNvPr>
          <p:cNvSpPr>
            <a:spLocks noGrp="1"/>
          </p:cNvSpPr>
          <p:nvPr>
            <p:ph type="title"/>
          </p:nvPr>
        </p:nvSpPr>
        <p:spPr>
          <a:xfrm>
            <a:off x="4661547" y="0"/>
            <a:ext cx="10353762" cy="1257300"/>
          </a:xfrm>
        </p:spPr>
        <p:txBody>
          <a:bodyPr>
            <a:normAutofit/>
          </a:bodyPr>
          <a:lstStyle/>
          <a:p>
            <a:r>
              <a:rPr lang="en-US" dirty="0">
                <a:latin typeface="Aharoni" panose="02010803020104030203" pitchFamily="2" charset="-79"/>
                <a:cs typeface="Aharoni" panose="02010803020104030203" pitchFamily="2" charset="-79"/>
              </a:rPr>
              <a:t>Diagnosis</a:t>
            </a:r>
          </a:p>
        </p:txBody>
      </p:sp>
      <p:sp>
        <p:nvSpPr>
          <p:cNvPr id="3" name="Content Placeholder 2">
            <a:extLst>
              <a:ext uri="{FF2B5EF4-FFF2-40B4-BE49-F238E27FC236}">
                <a16:creationId xmlns:a16="http://schemas.microsoft.com/office/drawing/2014/main" id="{4C4D8EAA-43C6-4A95-886B-1903AEF173A6}"/>
              </a:ext>
            </a:extLst>
          </p:cNvPr>
          <p:cNvSpPr>
            <a:spLocks noGrp="1"/>
          </p:cNvSpPr>
          <p:nvPr>
            <p:ph idx="1"/>
          </p:nvPr>
        </p:nvSpPr>
        <p:spPr>
          <a:xfrm>
            <a:off x="196683" y="166731"/>
            <a:ext cx="12025180" cy="3714749"/>
          </a:xfrm>
        </p:spPr>
        <p:txBody>
          <a:bodyPr anchor="ctr">
            <a:normAutofit/>
          </a:bodyPr>
          <a:lstStyle/>
          <a:p>
            <a:pPr marL="0" indent="0">
              <a:buNone/>
            </a:pPr>
            <a:r>
              <a:rPr lang="en-US" dirty="0">
                <a:latin typeface="Aharoni" panose="02010803020104030203" pitchFamily="2" charset="-79"/>
                <a:cs typeface="Aharoni" panose="02010803020104030203" pitchFamily="2" charset="-79"/>
              </a:rPr>
              <a:t>The diagnosis of COVID-19 is made primarily by direct detection of severe acute respiratory syndrome coronavirus 2 (SARS-CoV-2) RNA by nucleic acid amplification tests (NAATs), most commonly reverse-transcription polymerase chain reaction (</a:t>
            </a:r>
            <a:r>
              <a:rPr lang="en-US" b="1" dirty="0">
                <a:solidFill>
                  <a:srgbClr val="0070C0"/>
                </a:solidFill>
                <a:latin typeface="Aharoni" panose="02010803020104030203" pitchFamily="2" charset="-79"/>
                <a:cs typeface="Aharoni" panose="02010803020104030203" pitchFamily="2" charset="-79"/>
              </a:rPr>
              <a:t>RT-PCR</a:t>
            </a:r>
            <a:r>
              <a:rPr lang="en-US" dirty="0">
                <a:latin typeface="Aharoni" panose="02010803020104030203" pitchFamily="2" charset="-79"/>
                <a:cs typeface="Aharoni" panose="02010803020104030203" pitchFamily="2" charset="-79"/>
              </a:rPr>
              <a:t>) from the upper respiratory tract.</a:t>
            </a:r>
          </a:p>
        </p:txBody>
      </p:sp>
      <p:pic>
        <p:nvPicPr>
          <p:cNvPr id="4" name="Content Placeholder 6" descr="Table&#10;&#10;Description automatically generated with medium confidence">
            <a:extLst>
              <a:ext uri="{FF2B5EF4-FFF2-40B4-BE49-F238E27FC236}">
                <a16:creationId xmlns:a16="http://schemas.microsoft.com/office/drawing/2014/main" id="{202BE33F-4CE5-4266-8285-EC07AC4BEC2F}"/>
              </a:ext>
            </a:extLst>
          </p:cNvPr>
          <p:cNvPicPr>
            <a:picLocks noChangeAspect="1"/>
          </p:cNvPicPr>
          <p:nvPr/>
        </p:nvPicPr>
        <p:blipFill>
          <a:blip r:embed="rId2"/>
          <a:stretch>
            <a:fillRect/>
          </a:stretch>
        </p:blipFill>
        <p:spPr>
          <a:xfrm>
            <a:off x="200967" y="3184647"/>
            <a:ext cx="11794350" cy="3506622"/>
          </a:xfrm>
          <a:prstGeom prst="rect">
            <a:avLst/>
          </a:prstGeom>
        </p:spPr>
      </p:pic>
      <p:pic>
        <p:nvPicPr>
          <p:cNvPr id="15362" name="Picture 2" descr="Pin on Explicit Design">
            <a:extLst>
              <a:ext uri="{FF2B5EF4-FFF2-40B4-BE49-F238E27FC236}">
                <a16:creationId xmlns:a16="http://schemas.microsoft.com/office/drawing/2014/main" id="{D2C7609D-2F52-41DA-BB1D-9E92F5C422D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992" b="97319" l="5785" r="97319"/>
                    </a14:imgEffect>
                  </a14:imgLayer>
                </a14:imgProps>
              </a:ext>
              <a:ext uri="{28A0092B-C50C-407E-A947-70E740481C1C}">
                <a14:useLocalDpi xmlns:a14="http://schemas.microsoft.com/office/drawing/2010/main" val="0"/>
              </a:ext>
            </a:extLst>
          </a:blip>
          <a:srcRect/>
          <a:stretch>
            <a:fillRect/>
          </a:stretch>
        </p:blipFill>
        <p:spPr bwMode="auto">
          <a:xfrm>
            <a:off x="7227754" y="0"/>
            <a:ext cx="54879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118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28A8E-212E-49CE-973B-5B89D9A6E606}"/>
              </a:ext>
            </a:extLst>
          </p:cNvPr>
          <p:cNvSpPr>
            <a:spLocks noGrp="1"/>
          </p:cNvSpPr>
          <p:nvPr>
            <p:ph type="title"/>
          </p:nvPr>
        </p:nvSpPr>
        <p:spPr>
          <a:xfrm>
            <a:off x="5113985" y="130745"/>
            <a:ext cx="10515600" cy="1325563"/>
          </a:xfrm>
        </p:spPr>
        <p:txBody>
          <a:bodyPr/>
          <a:lstStyle/>
          <a:p>
            <a:r>
              <a:rPr lang="en-US" dirty="0">
                <a:latin typeface="Aharoni" panose="02010803020104030203" pitchFamily="2" charset="-79"/>
                <a:cs typeface="Aharoni" panose="02010803020104030203" pitchFamily="2" charset="-79"/>
              </a:rPr>
              <a:t>Whom to test </a:t>
            </a:r>
          </a:p>
        </p:txBody>
      </p:sp>
      <p:pic>
        <p:nvPicPr>
          <p:cNvPr id="16386" name="Picture 2" descr="Pin on Explicit Design">
            <a:extLst>
              <a:ext uri="{FF2B5EF4-FFF2-40B4-BE49-F238E27FC236}">
                <a16:creationId xmlns:a16="http://schemas.microsoft.com/office/drawing/2014/main" id="{CFACFE41-E5EC-4BA1-9FEA-2A5BDACC23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005" y="0"/>
            <a:ext cx="5487987" cy="6858000"/>
          </a:xfrm>
          <a:prstGeom prst="rect">
            <a:avLst/>
          </a:prstGeom>
          <a:noFill/>
          <a:effectLst>
            <a:softEdge rad="71120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31EC8AE-8ED1-4804-9525-C088704D3FCB}"/>
              </a:ext>
            </a:extLst>
          </p:cNvPr>
          <p:cNvSpPr>
            <a:spLocks noGrp="1"/>
          </p:cNvSpPr>
          <p:nvPr>
            <p:ph idx="1"/>
          </p:nvPr>
        </p:nvSpPr>
        <p:spPr>
          <a:xfrm>
            <a:off x="2196421" y="1323036"/>
            <a:ext cx="9494377" cy="5534964"/>
          </a:xfrm>
        </p:spPr>
        <p:txBody>
          <a:bodyPr>
            <a:normAutofit fontScale="62500" lnSpcReduction="20000"/>
          </a:bodyPr>
          <a:lstStyle/>
          <a:p>
            <a:pPr algn="ctr">
              <a:lnSpc>
                <a:spcPct val="120000"/>
              </a:lnSpc>
              <a:buFont typeface="Calibri" panose="020F0502020204030204" pitchFamily="34" charset="0"/>
              <a:buChar char="₪"/>
            </a:pPr>
            <a:r>
              <a:rPr lang="en-US" sz="2900" dirty="0"/>
              <a:t>All </a:t>
            </a:r>
            <a:r>
              <a:rPr lang="en-US" sz="2900" b="1" dirty="0">
                <a:solidFill>
                  <a:srgbClr val="0070C0"/>
                </a:solidFill>
              </a:rPr>
              <a:t>symptomatic</a:t>
            </a:r>
            <a:r>
              <a:rPr lang="en-US" sz="2900" dirty="0"/>
              <a:t> patients</a:t>
            </a:r>
          </a:p>
          <a:p>
            <a:pPr algn="ctr">
              <a:lnSpc>
                <a:spcPct val="120000"/>
              </a:lnSpc>
              <a:buFont typeface="Calibri" panose="020F0502020204030204" pitchFamily="34" charset="0"/>
              <a:buChar char="₪"/>
            </a:pPr>
            <a:r>
              <a:rPr lang="en-US" sz="2900" dirty="0"/>
              <a:t>Following </a:t>
            </a:r>
            <a:r>
              <a:rPr lang="en-US" sz="2900" b="1" dirty="0">
                <a:solidFill>
                  <a:srgbClr val="0070C0"/>
                </a:solidFill>
              </a:rPr>
              <a:t>close contact </a:t>
            </a:r>
            <a:r>
              <a:rPr lang="en-US" sz="2900" dirty="0"/>
              <a:t>with an individual with COVID-19 (this includes neonates born to mothers with COVID-19).</a:t>
            </a:r>
          </a:p>
          <a:p>
            <a:pPr algn="ctr">
              <a:lnSpc>
                <a:spcPct val="120000"/>
              </a:lnSpc>
              <a:buFont typeface="Calibri" panose="020F0502020204030204" pitchFamily="34" charset="0"/>
              <a:buChar char="₪"/>
            </a:pPr>
            <a:r>
              <a:rPr lang="en-US" sz="2900" dirty="0"/>
              <a:t>Screening </a:t>
            </a:r>
            <a:r>
              <a:rPr lang="en-US" sz="2900" b="1" dirty="0">
                <a:solidFill>
                  <a:srgbClr val="0070C0"/>
                </a:solidFill>
              </a:rPr>
              <a:t>hospitalized</a:t>
            </a:r>
            <a:r>
              <a:rPr lang="en-US" sz="2900" dirty="0"/>
              <a:t> patients at locations where prevalence is high (</a:t>
            </a:r>
            <a:r>
              <a:rPr lang="en-US" sz="2900" dirty="0" err="1"/>
              <a:t>eg</a:t>
            </a:r>
            <a:r>
              <a:rPr lang="en-US" sz="2900" dirty="0"/>
              <a:t>, ≥10 percent PCR positivity in the community).</a:t>
            </a:r>
          </a:p>
          <a:p>
            <a:pPr algn="ctr">
              <a:lnSpc>
                <a:spcPct val="120000"/>
              </a:lnSpc>
              <a:buFont typeface="Calibri" panose="020F0502020204030204" pitchFamily="34" charset="0"/>
              <a:buChar char="₪"/>
            </a:pPr>
            <a:r>
              <a:rPr lang="en-US" sz="2900" dirty="0"/>
              <a:t>Prior to time-sensitive </a:t>
            </a:r>
            <a:r>
              <a:rPr lang="en-US" sz="2900" b="1" dirty="0">
                <a:solidFill>
                  <a:srgbClr val="0070C0"/>
                </a:solidFill>
              </a:rPr>
              <a:t>surgical</a:t>
            </a:r>
            <a:r>
              <a:rPr lang="en-US" sz="2900" dirty="0"/>
              <a:t> procedures or aerosol-generating procedures.</a:t>
            </a:r>
          </a:p>
          <a:p>
            <a:pPr algn="ctr">
              <a:lnSpc>
                <a:spcPct val="120000"/>
              </a:lnSpc>
              <a:buFont typeface="Calibri" panose="020F0502020204030204" pitchFamily="34" charset="0"/>
              <a:buChar char="₪"/>
            </a:pPr>
            <a:r>
              <a:rPr lang="en-US" sz="2900" dirty="0"/>
              <a:t>Prior to receiving </a:t>
            </a:r>
            <a:r>
              <a:rPr lang="en-US" sz="2900" b="1" dirty="0">
                <a:solidFill>
                  <a:srgbClr val="0070C0"/>
                </a:solidFill>
              </a:rPr>
              <a:t>immunosuppressive</a:t>
            </a:r>
            <a:r>
              <a:rPr lang="en-US" sz="2900" dirty="0"/>
              <a:t> therapy (including prior to transplantation).</a:t>
            </a:r>
          </a:p>
          <a:p>
            <a:pPr algn="ctr">
              <a:lnSpc>
                <a:spcPct val="120000"/>
              </a:lnSpc>
              <a:buFont typeface="Calibri" panose="020F0502020204030204" pitchFamily="34" charset="0"/>
              <a:buChar char="₪"/>
            </a:pPr>
            <a:r>
              <a:rPr lang="en-US" sz="2900" dirty="0"/>
              <a:t> In areas where the infection is </a:t>
            </a:r>
            <a:r>
              <a:rPr lang="en-US" sz="2900" b="1" dirty="0">
                <a:solidFill>
                  <a:srgbClr val="0070C0"/>
                </a:solidFill>
              </a:rPr>
              <a:t>prevalent</a:t>
            </a:r>
            <a:r>
              <a:rPr lang="en-US" sz="2900" dirty="0"/>
              <a:t>, we believe testing all patients upon presentation to labor and delivery with a rapid test for SARS-CoV-2 is reasonable, if testing is available. Patients with scheduled inductions and cesarean deliveries can be tested within 72 hours of the scheduled admission. </a:t>
            </a:r>
          </a:p>
          <a:p>
            <a:pPr algn="ctr">
              <a:lnSpc>
                <a:spcPct val="120000"/>
              </a:lnSpc>
              <a:buFont typeface="Calibri" panose="020F0502020204030204" pitchFamily="34" charset="0"/>
              <a:buChar char="₪"/>
            </a:pPr>
            <a:r>
              <a:rPr lang="en-US" sz="2900" dirty="0"/>
              <a:t> Negative NAAT test If initial testing is negative but the </a:t>
            </a:r>
            <a:r>
              <a:rPr lang="en-US" sz="2900" b="1" dirty="0">
                <a:solidFill>
                  <a:srgbClr val="0070C0"/>
                </a:solidFill>
              </a:rPr>
              <a:t>suspicion</a:t>
            </a:r>
            <a:r>
              <a:rPr lang="en-US" sz="2900" dirty="0"/>
              <a:t> for COVID-19 remains (</a:t>
            </a:r>
            <a:r>
              <a:rPr lang="en-US" sz="2900" dirty="0" err="1"/>
              <a:t>eg</a:t>
            </a:r>
            <a:r>
              <a:rPr lang="en-US" sz="2900" dirty="0"/>
              <a:t>, suggestive symptoms without evident alternative cause) and confirming the presence of infection is important for management or infection control, we suggest repeating the test. The optimal timing for repeat testing is not known; it is generally performed 24 to 48 hours after the initial test. Repeat testing within 24 hours is not recommended.</a:t>
            </a:r>
          </a:p>
          <a:p>
            <a:pPr algn="ctr">
              <a:lnSpc>
                <a:spcPct val="120000"/>
              </a:lnSpc>
              <a:buFont typeface="Calibri" panose="020F0502020204030204" pitchFamily="34" charset="0"/>
              <a:buChar char="₪"/>
            </a:pPr>
            <a:endParaRPr lang="en-US" dirty="0"/>
          </a:p>
          <a:p>
            <a:pPr algn="ctr">
              <a:lnSpc>
                <a:spcPct val="120000"/>
              </a:lnSpc>
              <a:buFont typeface="Calibri" panose="020F0502020204030204" pitchFamily="34" charset="0"/>
              <a:buChar char="₪"/>
            </a:pPr>
            <a:endParaRPr lang="en-US" dirty="0"/>
          </a:p>
        </p:txBody>
      </p:sp>
    </p:spTree>
    <p:extLst>
      <p:ext uri="{BB962C8B-B14F-4D97-AF65-F5344CB8AC3E}">
        <p14:creationId xmlns:p14="http://schemas.microsoft.com/office/powerpoint/2010/main" val="2808489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D590F2-0B28-4E03-A9A6-C56823485BD5}"/>
              </a:ext>
            </a:extLst>
          </p:cNvPr>
          <p:cNvSpPr>
            <a:spLocks noGrp="1"/>
          </p:cNvSpPr>
          <p:nvPr>
            <p:ph idx="1"/>
          </p:nvPr>
        </p:nvSpPr>
        <p:spPr>
          <a:xfrm>
            <a:off x="4663440" y="261257"/>
            <a:ext cx="7236823" cy="6374673"/>
          </a:xfrm>
        </p:spPr>
        <p:txBody>
          <a:bodyPr anchor="ctr">
            <a:normAutofit/>
          </a:bodyPr>
          <a:lstStyle/>
          <a:p>
            <a:pPr>
              <a:lnSpc>
                <a:spcPct val="100000"/>
              </a:lnSpc>
              <a:buFont typeface="Calibri" panose="020F0502020204030204" pitchFamily="34" charset="0"/>
              <a:buChar char="₪"/>
            </a:pPr>
            <a:r>
              <a:rPr lang="en-US" sz="2000" dirty="0">
                <a:solidFill>
                  <a:schemeClr val="bg1"/>
                </a:solidFill>
                <a:latin typeface="Aharoni" panose="02010803020104030203" pitchFamily="2" charset="-79"/>
                <a:cs typeface="Aharoni" panose="02010803020104030203" pitchFamily="2" charset="-79"/>
              </a:rPr>
              <a:t>Coronaviruses</a:t>
            </a:r>
            <a:r>
              <a:rPr lang="en-US" sz="2000" dirty="0">
                <a:latin typeface="Aharoni" panose="02010803020104030203" pitchFamily="2" charset="-79"/>
                <a:cs typeface="Aharoni" panose="02010803020104030203" pitchFamily="2" charset="-79"/>
              </a:rPr>
              <a:t> are enveloped positive-stranded RNA viruses. SARS-CoV-2 are </a:t>
            </a:r>
            <a:r>
              <a:rPr lang="en-US" sz="2000" dirty="0" err="1">
                <a:latin typeface="Aharoni" panose="02010803020104030203" pitchFamily="2" charset="-79"/>
                <a:cs typeface="Aharoni" panose="02010803020104030203" pitchFamily="2" charset="-79"/>
              </a:rPr>
              <a:t>betacoronavirus</a:t>
            </a:r>
            <a:r>
              <a:rPr lang="en-US" sz="2000" dirty="0">
                <a:latin typeface="Aharoni" panose="02010803020104030203" pitchFamily="2" charset="-79"/>
                <a:cs typeface="Aharoni" panose="02010803020104030203" pitchFamily="2" charset="-79"/>
              </a:rPr>
              <a:t> in the same subgenus of the SARS virus, and the closest RNA sequence similarity is to two bat coronaviruses, which indicates that bats are likely the primary source; whether COVID-19 virus is transmitted directly from </a:t>
            </a:r>
            <a:r>
              <a:rPr lang="en-US" sz="2000" b="1" dirty="0">
                <a:solidFill>
                  <a:schemeClr val="bg1"/>
                </a:solidFill>
                <a:latin typeface="Aharoni" panose="02010803020104030203" pitchFamily="2" charset="-79"/>
                <a:cs typeface="Aharoni" panose="02010803020104030203" pitchFamily="2" charset="-79"/>
              </a:rPr>
              <a:t>bats</a:t>
            </a:r>
            <a:r>
              <a:rPr lang="en-US" sz="2000" dirty="0">
                <a:latin typeface="Aharoni" panose="02010803020104030203" pitchFamily="2" charset="-79"/>
                <a:cs typeface="Aharoni" panose="02010803020104030203" pitchFamily="2" charset="-79"/>
              </a:rPr>
              <a:t> or through some other mechanism (</a:t>
            </a:r>
            <a:r>
              <a:rPr lang="en-US" sz="2000" dirty="0" err="1">
                <a:latin typeface="Aharoni" panose="02010803020104030203" pitchFamily="2" charset="-79"/>
                <a:cs typeface="Aharoni" panose="02010803020104030203" pitchFamily="2" charset="-79"/>
              </a:rPr>
              <a:t>eg</a:t>
            </a:r>
            <a:r>
              <a:rPr lang="en-US" sz="2000" dirty="0">
                <a:latin typeface="Aharoni" panose="02010803020104030203" pitchFamily="2" charset="-79"/>
                <a:cs typeface="Aharoni" panose="02010803020104030203" pitchFamily="2" charset="-79"/>
              </a:rPr>
              <a:t>, through an intermediate host) is unknown.</a:t>
            </a:r>
          </a:p>
          <a:p>
            <a:pPr marL="0" indent="0">
              <a:lnSpc>
                <a:spcPct val="100000"/>
              </a:lnSpc>
              <a:buNone/>
            </a:pPr>
            <a:endParaRPr lang="en-US" sz="2000" dirty="0">
              <a:latin typeface="Aharoni" panose="02010803020104030203" pitchFamily="2" charset="-79"/>
              <a:cs typeface="Aharoni" panose="02010803020104030203" pitchFamily="2" charset="-79"/>
            </a:endParaRPr>
          </a:p>
          <a:p>
            <a:pPr>
              <a:lnSpc>
                <a:spcPct val="100000"/>
              </a:lnSpc>
              <a:buFont typeface="Calibri" panose="020F0502020204030204" pitchFamily="34" charset="0"/>
              <a:buChar char="₪"/>
            </a:pPr>
            <a:r>
              <a:rPr lang="en-US" sz="2000" dirty="0">
                <a:latin typeface="Aharoni" panose="02010803020104030203" pitchFamily="2" charset="-79"/>
                <a:cs typeface="Aharoni" panose="02010803020104030203" pitchFamily="2" charset="-79"/>
              </a:rPr>
              <a:t>The host </a:t>
            </a:r>
            <a:r>
              <a:rPr lang="en-US" sz="2000" dirty="0">
                <a:solidFill>
                  <a:schemeClr val="bg1"/>
                </a:solidFill>
                <a:latin typeface="Aharoni" panose="02010803020104030203" pitchFamily="2" charset="-79"/>
                <a:cs typeface="Aharoni" panose="02010803020104030203" pitchFamily="2" charset="-79"/>
              </a:rPr>
              <a:t>receptor</a:t>
            </a:r>
            <a:r>
              <a:rPr lang="en-US" sz="2000" dirty="0">
                <a:latin typeface="Aharoni" panose="02010803020104030203" pitchFamily="2" charset="-79"/>
                <a:cs typeface="Aharoni" panose="02010803020104030203" pitchFamily="2" charset="-79"/>
              </a:rPr>
              <a:t> for SARS-CoV-2 cell entry is the same as for SARS-</a:t>
            </a:r>
            <a:r>
              <a:rPr lang="en-US" sz="2000" dirty="0" err="1">
                <a:latin typeface="Aharoni" panose="02010803020104030203" pitchFamily="2" charset="-79"/>
                <a:cs typeface="Aharoni" panose="02010803020104030203" pitchFamily="2" charset="-79"/>
              </a:rPr>
              <a:t>CoV</a:t>
            </a:r>
            <a:r>
              <a:rPr lang="en-US" sz="2000" dirty="0">
                <a:latin typeface="Aharoni" panose="02010803020104030203" pitchFamily="2" charset="-79"/>
                <a:cs typeface="Aharoni" panose="02010803020104030203" pitchFamily="2" charset="-79"/>
              </a:rPr>
              <a:t>, the angiotensin-converting enzyme 2 (ACE2), SARS-CoV-2 binds to ACE2 through the receptor-binding gene region of its spike protein.</a:t>
            </a:r>
          </a:p>
        </p:txBody>
      </p:sp>
      <p:pic>
        <p:nvPicPr>
          <p:cNvPr id="3074" name="Picture 2" descr="The COVID-19 coronavirus epidemic has a natural origin, scientists say |  Scripps Research">
            <a:extLst>
              <a:ext uri="{FF2B5EF4-FFF2-40B4-BE49-F238E27FC236}">
                <a16:creationId xmlns:a16="http://schemas.microsoft.com/office/drawing/2014/main" id="{7843A675-EAB3-4C71-B262-459FBAC25A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26" r="2126"/>
          <a:stretch/>
        </p:blipFill>
        <p:spPr bwMode="auto">
          <a:xfrm rot="16200000">
            <a:off x="-1221379" y="1221376"/>
            <a:ext cx="6858004" cy="4415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856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CC6F7-494A-491B-8A2E-04479447E020}"/>
              </a:ext>
            </a:extLst>
          </p:cNvPr>
          <p:cNvSpPr>
            <a:spLocks noGrp="1"/>
          </p:cNvSpPr>
          <p:nvPr>
            <p:ph type="title"/>
          </p:nvPr>
        </p:nvSpPr>
        <p:spPr>
          <a:xfrm>
            <a:off x="919119" y="-9071"/>
            <a:ext cx="10353762" cy="1257300"/>
          </a:xfrm>
        </p:spPr>
        <p:txBody>
          <a:bodyPr>
            <a:normAutofit/>
          </a:bodyPr>
          <a:lstStyle/>
          <a:p>
            <a:pPr algn="ctr"/>
            <a:r>
              <a:rPr lang="en-US" sz="4800" dirty="0">
                <a:solidFill>
                  <a:schemeClr val="bg1"/>
                </a:solidFill>
                <a:latin typeface="Aharoni" panose="02010803020104030203" pitchFamily="2" charset="-79"/>
                <a:cs typeface="Aharoni" panose="02010803020104030203" pitchFamily="2" charset="-79"/>
              </a:rPr>
              <a:t>Imaging</a:t>
            </a:r>
          </a:p>
        </p:txBody>
      </p:sp>
      <p:sp>
        <p:nvSpPr>
          <p:cNvPr id="3" name="Content Placeholder 2">
            <a:extLst>
              <a:ext uri="{FF2B5EF4-FFF2-40B4-BE49-F238E27FC236}">
                <a16:creationId xmlns:a16="http://schemas.microsoft.com/office/drawing/2014/main" id="{061A9B8E-2CA9-44A6-B4A2-426856DA3C9A}"/>
              </a:ext>
            </a:extLst>
          </p:cNvPr>
          <p:cNvSpPr>
            <a:spLocks noGrp="1"/>
          </p:cNvSpPr>
          <p:nvPr>
            <p:ph idx="1"/>
          </p:nvPr>
        </p:nvSpPr>
        <p:spPr>
          <a:xfrm>
            <a:off x="287244" y="1395315"/>
            <a:ext cx="7096259" cy="5281359"/>
          </a:xfrm>
        </p:spPr>
        <p:txBody>
          <a:bodyPr anchor="ctr">
            <a:normAutofit fontScale="70000" lnSpcReduction="20000"/>
          </a:bodyPr>
          <a:lstStyle/>
          <a:p>
            <a:pPr marL="0" indent="0" algn="ctr">
              <a:lnSpc>
                <a:spcPct val="120000"/>
              </a:lnSpc>
              <a:buNone/>
            </a:pPr>
            <a:r>
              <a:rPr lang="en-US" sz="2400" b="1" dirty="0">
                <a:solidFill>
                  <a:schemeClr val="bg1"/>
                </a:solidFill>
                <a:latin typeface="Aharoni" panose="02010803020104030203" pitchFamily="2" charset="-79"/>
                <a:cs typeface="Aharoni" panose="02010803020104030203" pitchFamily="2" charset="-79"/>
              </a:rPr>
              <a:t>Chest radiographs may be normal in early or mild disease. In a systematic review of 427 pregnant patients diagnosed with COVID-19, the most frequently encountered pulmonary findings on chest computed tomography were </a:t>
            </a:r>
            <a:r>
              <a:rPr lang="en-US" sz="2400" b="1" dirty="0">
                <a:solidFill>
                  <a:schemeClr val="accent4">
                    <a:lumMod val="60000"/>
                    <a:lumOff val="40000"/>
                  </a:schemeClr>
                </a:solidFill>
                <a:latin typeface="Aharoni" panose="02010803020104030203" pitchFamily="2" charset="-79"/>
                <a:cs typeface="Aharoni" panose="02010803020104030203" pitchFamily="2" charset="-79"/>
              </a:rPr>
              <a:t>ground-glass opacities</a:t>
            </a:r>
            <a:r>
              <a:rPr lang="en-US" sz="2400" b="1" dirty="0">
                <a:solidFill>
                  <a:schemeClr val="bg1"/>
                </a:solidFill>
                <a:latin typeface="Aharoni" panose="02010803020104030203" pitchFamily="2" charset="-79"/>
                <a:cs typeface="Aharoni" panose="02010803020104030203" pitchFamily="2" charset="-79"/>
              </a:rPr>
              <a:t> (77 percent), posterior lung involvement (73 percent), </a:t>
            </a:r>
            <a:r>
              <a:rPr lang="en-US" sz="2400" b="1" dirty="0" err="1">
                <a:solidFill>
                  <a:schemeClr val="accent4">
                    <a:lumMod val="60000"/>
                    <a:lumOff val="40000"/>
                  </a:schemeClr>
                </a:solidFill>
                <a:latin typeface="Aharoni" panose="02010803020104030203" pitchFamily="2" charset="-79"/>
                <a:cs typeface="Aharoni" panose="02010803020104030203" pitchFamily="2" charset="-79"/>
              </a:rPr>
              <a:t>multilobar</a:t>
            </a:r>
            <a:r>
              <a:rPr lang="en-US" sz="2400" b="1" dirty="0">
                <a:solidFill>
                  <a:schemeClr val="bg1"/>
                </a:solidFill>
                <a:latin typeface="Aharoni" panose="02010803020104030203" pitchFamily="2" charset="-79"/>
                <a:cs typeface="Aharoni" panose="02010803020104030203" pitchFamily="2" charset="-79"/>
              </a:rPr>
              <a:t> involvement (72 percent), </a:t>
            </a:r>
            <a:r>
              <a:rPr lang="en-US" sz="2400" b="1" dirty="0">
                <a:solidFill>
                  <a:schemeClr val="accent4">
                    <a:lumMod val="60000"/>
                    <a:lumOff val="40000"/>
                  </a:schemeClr>
                </a:solidFill>
                <a:latin typeface="Aharoni" panose="02010803020104030203" pitchFamily="2" charset="-79"/>
                <a:cs typeface="Aharoni" panose="02010803020104030203" pitchFamily="2" charset="-79"/>
              </a:rPr>
              <a:t>bilateral</a:t>
            </a:r>
            <a:r>
              <a:rPr lang="en-US" sz="2400" b="1" dirty="0">
                <a:solidFill>
                  <a:schemeClr val="bg1"/>
                </a:solidFill>
                <a:latin typeface="Aharoni" panose="02010803020104030203" pitchFamily="2" charset="-79"/>
                <a:cs typeface="Aharoni" panose="02010803020104030203" pitchFamily="2" charset="-79"/>
              </a:rPr>
              <a:t> lung involvement (69 percent), peripheral distribution (68 percent), and consolidation (41 percent).</a:t>
            </a:r>
          </a:p>
          <a:p>
            <a:pPr marL="0" indent="0" algn="ctr">
              <a:lnSpc>
                <a:spcPct val="120000"/>
              </a:lnSpc>
              <a:buNone/>
            </a:pPr>
            <a:r>
              <a:rPr lang="en-US" sz="2400" dirty="0">
                <a:solidFill>
                  <a:schemeClr val="bg1"/>
                </a:solidFill>
                <a:latin typeface="Aharoni" panose="02010803020104030203" pitchFamily="2" charset="-79"/>
                <a:cs typeface="Aharoni" panose="02010803020104030203" pitchFamily="2" charset="-79"/>
              </a:rPr>
              <a:t>A </a:t>
            </a:r>
            <a:r>
              <a:rPr lang="en-US" sz="2400" dirty="0">
                <a:solidFill>
                  <a:schemeClr val="accent2">
                    <a:lumMod val="60000"/>
                    <a:lumOff val="40000"/>
                  </a:schemeClr>
                </a:solidFill>
                <a:latin typeface="Aharoni" panose="02010803020104030203" pitchFamily="2" charset="-79"/>
                <a:cs typeface="Aharoni" panose="02010803020104030203" pitchFamily="2" charset="-79"/>
              </a:rPr>
              <a:t>portable</a:t>
            </a:r>
            <a:r>
              <a:rPr lang="en-US" sz="2400" dirty="0">
                <a:solidFill>
                  <a:schemeClr val="bg1"/>
                </a:solidFill>
                <a:latin typeface="Aharoni" panose="02010803020104030203" pitchFamily="2" charset="-79"/>
                <a:cs typeface="Aharoni" panose="02010803020104030203" pitchFamily="2" charset="-79"/>
              </a:rPr>
              <a:t> chest radiograph is sufficient for initial evaluation of pulmonary complications and extent of lung involvement in hospitalized patients with COVID-19. A single chest radiograph carries a very low fetal radiation dose of 0.0005 to 0.01 </a:t>
            </a:r>
            <a:r>
              <a:rPr lang="en-US" sz="2400" dirty="0" err="1">
                <a:solidFill>
                  <a:schemeClr val="bg1"/>
                </a:solidFill>
                <a:latin typeface="Aharoni" panose="02010803020104030203" pitchFamily="2" charset="-79"/>
                <a:cs typeface="Aharoni" panose="02010803020104030203" pitchFamily="2" charset="-79"/>
              </a:rPr>
              <a:t>mGy</a:t>
            </a:r>
            <a:r>
              <a:rPr lang="en-US" sz="2400" dirty="0">
                <a:solidFill>
                  <a:schemeClr val="bg1"/>
                </a:solidFill>
                <a:latin typeface="Aharoni" panose="02010803020104030203" pitchFamily="2" charset="-79"/>
                <a:cs typeface="Aharoni" panose="02010803020104030203" pitchFamily="2" charset="-79"/>
              </a:rPr>
              <a:t>.</a:t>
            </a:r>
          </a:p>
          <a:p>
            <a:pPr marL="0" indent="0" algn="ctr">
              <a:lnSpc>
                <a:spcPct val="120000"/>
              </a:lnSpc>
              <a:buNone/>
            </a:pPr>
            <a:r>
              <a:rPr lang="en-US" sz="2400" dirty="0">
                <a:solidFill>
                  <a:schemeClr val="bg1"/>
                </a:solidFill>
                <a:latin typeface="Aharoni" panose="02010803020104030203" pitchFamily="2" charset="-79"/>
                <a:cs typeface="Aharoni" panose="02010803020104030203" pitchFamily="2" charset="-79"/>
              </a:rPr>
              <a:t>Computed tomography (CT) should be performed, if indicated, as the fetal radiation dose for a routine chest CT is also low and not associated with an increased risk of fetal anomalies or pregnancy loss.</a:t>
            </a:r>
          </a:p>
          <a:p>
            <a:pPr marL="0" indent="0" algn="ctr">
              <a:lnSpc>
                <a:spcPct val="120000"/>
              </a:lnSpc>
              <a:buNone/>
            </a:pPr>
            <a:r>
              <a:rPr lang="en-US" sz="2400" dirty="0">
                <a:solidFill>
                  <a:schemeClr val="bg1"/>
                </a:solidFill>
                <a:latin typeface="Aharoni" panose="02010803020104030203" pitchFamily="2" charset="-79"/>
                <a:cs typeface="Aharoni" panose="02010803020104030203" pitchFamily="2" charset="-79"/>
              </a:rPr>
              <a:t>Some authorities have advocated lung </a:t>
            </a:r>
            <a:r>
              <a:rPr lang="en-US" sz="2400" dirty="0">
                <a:solidFill>
                  <a:srgbClr val="92D050"/>
                </a:solidFill>
                <a:latin typeface="Aharoni" panose="02010803020104030203" pitchFamily="2" charset="-79"/>
                <a:cs typeface="Aharoni" panose="02010803020104030203" pitchFamily="2" charset="-79"/>
              </a:rPr>
              <a:t>ultrasound</a:t>
            </a:r>
            <a:r>
              <a:rPr lang="en-US" sz="2400" dirty="0">
                <a:solidFill>
                  <a:schemeClr val="bg1"/>
                </a:solidFill>
                <a:latin typeface="Aharoni" panose="02010803020104030203" pitchFamily="2" charset="-79"/>
                <a:cs typeface="Aharoni" panose="02010803020104030203" pitchFamily="2" charset="-79"/>
              </a:rPr>
              <a:t>, possibly at the same time as the obstetric scan, for quick diagnosis of pneumonia in symptomatic pregnant women.</a:t>
            </a:r>
          </a:p>
          <a:p>
            <a:pPr marL="0" indent="0" algn="ctr">
              <a:lnSpc>
                <a:spcPct val="120000"/>
              </a:lnSpc>
              <a:buNone/>
            </a:pPr>
            <a:endParaRPr lang="en-US" sz="2400" b="1" dirty="0">
              <a:solidFill>
                <a:schemeClr val="bg1"/>
              </a:solidFill>
              <a:latin typeface="Aharoni" panose="02010803020104030203" pitchFamily="2" charset="-79"/>
              <a:cs typeface="Aharoni" panose="02010803020104030203" pitchFamily="2" charset="-79"/>
            </a:endParaRPr>
          </a:p>
        </p:txBody>
      </p:sp>
      <p:pic>
        <p:nvPicPr>
          <p:cNvPr id="5" name="Picture 4" descr="A picture containing X-ray film, head covering&#10;&#10;Description automatically generated">
            <a:extLst>
              <a:ext uri="{FF2B5EF4-FFF2-40B4-BE49-F238E27FC236}">
                <a16:creationId xmlns:a16="http://schemas.microsoft.com/office/drawing/2014/main" id="{7E50611D-56A6-4214-882A-F40248ED1E7E}"/>
              </a:ext>
            </a:extLst>
          </p:cNvPr>
          <p:cNvPicPr>
            <a:picLocks noChangeAspect="1"/>
          </p:cNvPicPr>
          <p:nvPr/>
        </p:nvPicPr>
        <p:blipFill rotWithShape="1">
          <a:blip r:embed="rId3"/>
          <a:srcRect l="7835" r="1076" b="4"/>
          <a:stretch/>
        </p:blipFill>
        <p:spPr>
          <a:xfrm>
            <a:off x="7550930" y="1892174"/>
            <a:ext cx="4295434" cy="3678957"/>
          </a:xfrm>
          <a:prstGeom prst="rect">
            <a:avLst/>
          </a:prstGeom>
        </p:spPr>
      </p:pic>
      <p:sp>
        <p:nvSpPr>
          <p:cNvPr id="4" name="TextBox 3">
            <a:extLst>
              <a:ext uri="{FF2B5EF4-FFF2-40B4-BE49-F238E27FC236}">
                <a16:creationId xmlns:a16="http://schemas.microsoft.com/office/drawing/2014/main" id="{57EB72A5-1486-4EC5-BA09-F809B715C56A}"/>
              </a:ext>
            </a:extLst>
          </p:cNvPr>
          <p:cNvSpPr txBox="1"/>
          <p:nvPr/>
        </p:nvSpPr>
        <p:spPr>
          <a:xfrm>
            <a:off x="8144126" y="5899788"/>
            <a:ext cx="3799267" cy="369332"/>
          </a:xfrm>
          <a:prstGeom prst="rect">
            <a:avLst/>
          </a:prstGeom>
          <a:noFill/>
        </p:spPr>
        <p:txBody>
          <a:bodyPr wrap="square" rtlCol="0">
            <a:spAutoFit/>
          </a:bodyPr>
          <a:lstStyle/>
          <a:p>
            <a:r>
              <a:rPr lang="en-GB" dirty="0">
                <a:hlinkClick r:id="rId4"/>
              </a:rPr>
              <a:t>A14.pdf (discoveryjournals.org)</a:t>
            </a:r>
            <a:endParaRPr lang="en-GB" dirty="0"/>
          </a:p>
        </p:txBody>
      </p:sp>
    </p:spTree>
    <p:extLst>
      <p:ext uri="{BB962C8B-B14F-4D97-AF65-F5344CB8AC3E}">
        <p14:creationId xmlns:p14="http://schemas.microsoft.com/office/powerpoint/2010/main" val="2264471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056C7-1048-4059-83B8-ACDB008BABA5}"/>
              </a:ext>
            </a:extLst>
          </p:cNvPr>
          <p:cNvSpPr>
            <a:spLocks noGrp="1"/>
          </p:cNvSpPr>
          <p:nvPr>
            <p:ph type="ctrTitle"/>
          </p:nvPr>
        </p:nvSpPr>
        <p:spPr/>
        <p:txBody>
          <a:bodyPr/>
          <a:lstStyle/>
          <a:p>
            <a:pPr algn="ctr"/>
            <a:r>
              <a:rPr lang="en-US" dirty="0"/>
              <a:t>COVID-19 IN PREGNANCY </a:t>
            </a:r>
          </a:p>
        </p:txBody>
      </p:sp>
      <p:sp>
        <p:nvSpPr>
          <p:cNvPr id="3" name="Subtitle 2">
            <a:extLst>
              <a:ext uri="{FF2B5EF4-FFF2-40B4-BE49-F238E27FC236}">
                <a16:creationId xmlns:a16="http://schemas.microsoft.com/office/drawing/2014/main" id="{D02E58FD-FD49-4E32-8EFD-1A74B3C8FC22}"/>
              </a:ext>
            </a:extLst>
          </p:cNvPr>
          <p:cNvSpPr>
            <a:spLocks noGrp="1"/>
          </p:cNvSpPr>
          <p:nvPr>
            <p:ph type="subTitle" idx="1"/>
          </p:nvPr>
        </p:nvSpPr>
        <p:spPr>
          <a:xfrm>
            <a:off x="8332305" y="4990465"/>
            <a:ext cx="3978964" cy="1665647"/>
          </a:xfrm>
        </p:spPr>
        <p:txBody>
          <a:bodyPr>
            <a:normAutofit fontScale="70000" lnSpcReduction="20000"/>
          </a:bodyPr>
          <a:lstStyle/>
          <a:p>
            <a:pPr algn="l"/>
            <a:r>
              <a:rPr lang="en-US" dirty="0"/>
              <a:t>Presented by </a:t>
            </a:r>
            <a:r>
              <a:rPr lang="en-US" dirty="0">
                <a:solidFill>
                  <a:schemeClr val="tx1"/>
                </a:solidFill>
              </a:rPr>
              <a:t>:</a:t>
            </a:r>
            <a:r>
              <a:rPr lang="en-US" b="1" dirty="0" err="1">
                <a:solidFill>
                  <a:schemeClr val="tx1"/>
                </a:solidFill>
              </a:rPr>
              <a:t>Mohamad-Alhmouz</a:t>
            </a:r>
            <a:endParaRPr lang="en-US" b="1" dirty="0">
              <a:solidFill>
                <a:schemeClr val="tx1"/>
              </a:solidFill>
              <a:effectLst>
                <a:outerShdw blurRad="38100" dist="38100" dir="2700000" algn="tl">
                  <a:srgbClr val="000000">
                    <a:alpha val="43137"/>
                  </a:srgbClr>
                </a:outerShdw>
              </a:effectLst>
            </a:endParaRPr>
          </a:p>
          <a:p>
            <a:pPr algn="l"/>
            <a:r>
              <a:rPr lang="en-US" dirty="0">
                <a:solidFill>
                  <a:schemeClr val="tx1"/>
                </a:solidFill>
              </a:rPr>
              <a:t>Supervised by : </a:t>
            </a:r>
            <a:r>
              <a:rPr lang="en-US" b="1" dirty="0">
                <a:solidFill>
                  <a:schemeClr val="tx1"/>
                </a:solidFill>
                <a:effectLst>
                  <a:outerShdw blurRad="38100" dist="38100" dir="2700000" algn="tl">
                    <a:srgbClr val="000000">
                      <a:alpha val="43137"/>
                    </a:srgbClr>
                  </a:outerShdw>
                </a:effectLst>
              </a:rPr>
              <a:t>Dr. </a:t>
            </a:r>
            <a:r>
              <a:rPr lang="en-US" b="1" dirty="0" err="1">
                <a:solidFill>
                  <a:schemeClr val="tx1"/>
                </a:solidFill>
                <a:effectLst>
                  <a:outerShdw blurRad="38100" dist="38100" dir="2700000" algn="tl">
                    <a:srgbClr val="000000">
                      <a:alpha val="43137"/>
                    </a:srgbClr>
                  </a:outerShdw>
                </a:effectLst>
              </a:rPr>
              <a:t>Ahlam</a:t>
            </a:r>
            <a:r>
              <a:rPr lang="en-US" b="1" dirty="0">
                <a:solidFill>
                  <a:schemeClr val="tx1"/>
                </a:solidFill>
                <a:effectLst>
                  <a:outerShdw blurRad="38100" dist="38100" dir="2700000" algn="tl">
                    <a:srgbClr val="000000">
                      <a:alpha val="43137"/>
                    </a:srgbClr>
                  </a:outerShdw>
                </a:effectLst>
              </a:rPr>
              <a:t> Al-</a:t>
            </a:r>
            <a:r>
              <a:rPr lang="en-US" b="1" dirty="0" err="1">
                <a:solidFill>
                  <a:schemeClr val="tx1"/>
                </a:solidFill>
                <a:effectLst>
                  <a:outerShdw blurRad="38100" dist="38100" dir="2700000" algn="tl">
                    <a:srgbClr val="000000">
                      <a:alpha val="43137"/>
                    </a:srgbClr>
                  </a:outerShdw>
                </a:effectLst>
              </a:rPr>
              <a:t>Kharabsheh</a:t>
            </a:r>
            <a:endParaRPr lang="en-US" b="1" dirty="0">
              <a:solidFill>
                <a:schemeClr val="tx1"/>
              </a:solidFill>
              <a:effectLst>
                <a:outerShdw blurRad="38100" dist="38100" dir="2700000" algn="tl">
                  <a:srgbClr val="000000">
                    <a:alpha val="43137"/>
                  </a:srgbClr>
                </a:outerShdw>
              </a:effectLst>
            </a:endParaRPr>
          </a:p>
          <a:p>
            <a:pPr algn="l"/>
            <a:r>
              <a:rPr lang="en-US" b="1" dirty="0">
                <a:solidFill>
                  <a:schemeClr val="tx1"/>
                </a:solidFill>
                <a:effectLst>
                  <a:outerShdw blurRad="38100" dist="38100" dir="2700000" algn="tl">
                    <a:srgbClr val="000000">
                      <a:alpha val="43137"/>
                    </a:srgbClr>
                  </a:outerShdw>
                </a:effectLst>
              </a:rPr>
              <a:t>Assistant Professor, OBS &amp; GYN department</a:t>
            </a:r>
          </a:p>
          <a:p>
            <a:pPr algn="l"/>
            <a:r>
              <a:rPr lang="en-US" b="1" dirty="0" err="1">
                <a:solidFill>
                  <a:schemeClr val="tx1"/>
                </a:solidFill>
                <a:effectLst>
                  <a:outerShdw blurRad="38100" dist="38100" dir="2700000" algn="tl">
                    <a:srgbClr val="000000">
                      <a:alpha val="43137"/>
                    </a:srgbClr>
                  </a:outerShdw>
                </a:effectLst>
              </a:rPr>
              <a:t>Mu’tah</a:t>
            </a:r>
            <a:r>
              <a:rPr lang="en-US" b="1" dirty="0">
                <a:solidFill>
                  <a:schemeClr val="tx1"/>
                </a:solidFill>
                <a:effectLst>
                  <a:outerShdw blurRad="38100" dist="38100" dir="2700000" algn="tl">
                    <a:srgbClr val="000000">
                      <a:alpha val="43137"/>
                    </a:srgbClr>
                  </a:outerShdw>
                </a:effectLst>
              </a:rPr>
              <a:t> University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557252"/>
          </a:xfrm>
          <a:prstGeom prst="rect">
            <a:avLst/>
          </a:prstGeom>
        </p:spPr>
      </p:pic>
    </p:spTree>
    <p:extLst>
      <p:ext uri="{BB962C8B-B14F-4D97-AF65-F5344CB8AC3E}">
        <p14:creationId xmlns:p14="http://schemas.microsoft.com/office/powerpoint/2010/main" val="29119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8E2C0C-71C4-4223-B872-FF15CA9B8780}"/>
              </a:ext>
            </a:extLst>
          </p:cNvPr>
          <p:cNvSpPr>
            <a:spLocks noGrp="1"/>
          </p:cNvSpPr>
          <p:nvPr>
            <p:ph idx="1"/>
          </p:nvPr>
        </p:nvSpPr>
        <p:spPr>
          <a:xfrm>
            <a:off x="807997" y="731521"/>
            <a:ext cx="9720073" cy="5660967"/>
          </a:xfrm>
        </p:spPr>
        <p:txBody>
          <a:bodyPr/>
          <a:lstStyle/>
          <a:p>
            <a:endParaRPr lang="en-US" sz="2400" dirty="0"/>
          </a:p>
          <a:p>
            <a:r>
              <a:rPr lang="en-US" sz="2400" dirty="0"/>
              <a:t>Complications and outcomes</a:t>
            </a:r>
          </a:p>
          <a:p>
            <a:endParaRPr lang="en-US" sz="2400" dirty="0"/>
          </a:p>
          <a:p>
            <a:r>
              <a:rPr lang="en-US" sz="2400" dirty="0"/>
              <a:t>Differential diagnosis  </a:t>
            </a:r>
          </a:p>
          <a:p>
            <a:pPr marL="0" indent="0">
              <a:buNone/>
            </a:pPr>
            <a:endParaRPr lang="en-US" sz="2400" dirty="0"/>
          </a:p>
          <a:p>
            <a:r>
              <a:rPr lang="en-US" sz="2400" dirty="0"/>
              <a:t>Prenatal care </a:t>
            </a:r>
          </a:p>
          <a:p>
            <a:endParaRPr lang="en-US" sz="2400" dirty="0"/>
          </a:p>
          <a:p>
            <a:r>
              <a:rPr lang="en-US" sz="2400" dirty="0"/>
              <a:t>Timing of delivery </a:t>
            </a:r>
          </a:p>
          <a:p>
            <a:endParaRPr lang="en-US" dirty="0"/>
          </a:p>
        </p:txBody>
      </p:sp>
    </p:spTree>
    <p:extLst>
      <p:ext uri="{BB962C8B-B14F-4D97-AF65-F5344CB8AC3E}">
        <p14:creationId xmlns:p14="http://schemas.microsoft.com/office/powerpoint/2010/main" val="1305045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AE74B-4BF1-4E64-9D3F-51B644E70A82}"/>
              </a:ext>
            </a:extLst>
          </p:cNvPr>
          <p:cNvSpPr>
            <a:spLocks noGrp="1"/>
          </p:cNvSpPr>
          <p:nvPr>
            <p:ph type="title"/>
          </p:nvPr>
        </p:nvSpPr>
        <p:spPr/>
        <p:txBody>
          <a:bodyPr/>
          <a:lstStyle/>
          <a:p>
            <a:r>
              <a:rPr lang="en-US" dirty="0"/>
              <a:t>Complications : </a:t>
            </a:r>
          </a:p>
        </p:txBody>
      </p:sp>
      <p:sp>
        <p:nvSpPr>
          <p:cNvPr id="4" name="Content Placeholder 2">
            <a:extLst>
              <a:ext uri="{FF2B5EF4-FFF2-40B4-BE49-F238E27FC236}">
                <a16:creationId xmlns:a16="http://schemas.microsoft.com/office/drawing/2014/main" id="{9A14065E-ADA8-4E19-8434-19E38D70B474}"/>
              </a:ext>
            </a:extLst>
          </p:cNvPr>
          <p:cNvSpPr>
            <a:spLocks noGrp="1"/>
          </p:cNvSpPr>
          <p:nvPr>
            <p:ph idx="1"/>
          </p:nvPr>
        </p:nvSpPr>
        <p:spPr>
          <a:xfrm>
            <a:off x="1023938" y="1828801"/>
            <a:ext cx="9720262" cy="4696056"/>
          </a:xfrm>
          <a:solidFill>
            <a:schemeClr val="bg1">
              <a:alpha val="22000"/>
            </a:schemeClr>
          </a:solidFill>
        </p:spPr>
        <p:txBody>
          <a:bodyPr>
            <a:normAutofit fontScale="85000" lnSpcReduction="20000"/>
          </a:bodyPr>
          <a:lstStyle/>
          <a:p>
            <a:pPr>
              <a:buFont typeface="Wingdings" panose="05000000000000000000" pitchFamily="2" charset="2"/>
              <a:buChar char="§"/>
            </a:pPr>
            <a:r>
              <a:rPr lang="en-US" b="1" dirty="0"/>
              <a:t>Respiratory disorders </a:t>
            </a:r>
            <a:r>
              <a:rPr lang="en-US" dirty="0"/>
              <a:t>– Pneumonia, respiratory failure, acute respiratory distress syndrome (ARDS) </a:t>
            </a:r>
          </a:p>
          <a:p>
            <a:pPr>
              <a:buFont typeface="Wingdings" panose="05000000000000000000" pitchFamily="2" charset="2"/>
              <a:buChar char="§"/>
            </a:pPr>
            <a:r>
              <a:rPr lang="en-US" b="1" dirty="0"/>
              <a:t>Cardiac disorders </a:t>
            </a:r>
            <a:r>
              <a:rPr lang="en-US" dirty="0"/>
              <a:t>(arrhythmias, acute cardiac injury) </a:t>
            </a:r>
          </a:p>
          <a:p>
            <a:pPr>
              <a:buFont typeface="Wingdings" panose="05000000000000000000" pitchFamily="2" charset="2"/>
              <a:buChar char="§"/>
            </a:pPr>
            <a:r>
              <a:rPr lang="en-US" b="1" dirty="0"/>
              <a:t>Thromboembolic complications </a:t>
            </a:r>
          </a:p>
          <a:p>
            <a:pPr>
              <a:buFont typeface="Wingdings" panose="05000000000000000000" pitchFamily="2" charset="2"/>
              <a:buChar char="§"/>
            </a:pPr>
            <a:r>
              <a:rPr lang="en-US" b="1" dirty="0"/>
              <a:t>Secondary infections </a:t>
            </a:r>
          </a:p>
          <a:p>
            <a:pPr>
              <a:buFont typeface="Wingdings" panose="05000000000000000000" pitchFamily="2" charset="2"/>
              <a:buChar char="§"/>
            </a:pPr>
            <a:r>
              <a:rPr lang="en-US" b="1" dirty="0"/>
              <a:t>Acute kidney failure</a:t>
            </a:r>
          </a:p>
          <a:p>
            <a:pPr>
              <a:buFont typeface="Wingdings" panose="05000000000000000000" pitchFamily="2" charset="2"/>
              <a:buChar char="§"/>
            </a:pPr>
            <a:r>
              <a:rPr lang="en-US" b="1" dirty="0"/>
              <a:t>Neurologic disorders </a:t>
            </a:r>
            <a:r>
              <a:rPr lang="en-US" dirty="0"/>
              <a:t>– Headache, dizziness, myalgia, alteration of consciousness, disorders of smell and taste, weakness, strokes, seizures </a:t>
            </a:r>
          </a:p>
          <a:p>
            <a:pPr>
              <a:buFont typeface="Wingdings" panose="05000000000000000000" pitchFamily="2" charset="2"/>
              <a:buChar char="§"/>
            </a:pPr>
            <a:r>
              <a:rPr lang="en-US" b="1" dirty="0"/>
              <a:t>Cutaneous disorders </a:t>
            </a:r>
            <a:r>
              <a:rPr lang="en-US" dirty="0"/>
              <a:t>– </a:t>
            </a:r>
            <a:r>
              <a:rPr lang="en-US" dirty="0" err="1"/>
              <a:t>Morbilliform</a:t>
            </a:r>
            <a:r>
              <a:rPr lang="en-US" dirty="0"/>
              <a:t> rash; </a:t>
            </a:r>
            <a:r>
              <a:rPr lang="en-US" dirty="0" err="1"/>
              <a:t>urticaria</a:t>
            </a:r>
            <a:r>
              <a:rPr lang="en-US" dirty="0"/>
              <a:t>; </a:t>
            </a:r>
            <a:r>
              <a:rPr lang="en-US" dirty="0" err="1"/>
              <a:t>pernio</a:t>
            </a:r>
            <a:r>
              <a:rPr lang="en-US" dirty="0"/>
              <a:t>-like, </a:t>
            </a:r>
            <a:r>
              <a:rPr lang="en-US" dirty="0" err="1"/>
              <a:t>acral</a:t>
            </a:r>
            <a:r>
              <a:rPr lang="en-US" dirty="0"/>
              <a:t> lesions; livedo-like, vascular lesions; and vesicular, varicella-like eruption </a:t>
            </a:r>
          </a:p>
          <a:p>
            <a:pPr>
              <a:buFont typeface="Wingdings" panose="05000000000000000000" pitchFamily="2" charset="2"/>
              <a:buChar char="§"/>
            </a:pPr>
            <a:r>
              <a:rPr lang="en-US" b="1" dirty="0"/>
              <a:t>Gastrointestinal and liver disorders</a:t>
            </a:r>
          </a:p>
          <a:p>
            <a:pPr>
              <a:buFont typeface="Wingdings" panose="05000000000000000000" pitchFamily="2" charset="2"/>
              <a:buChar char="§"/>
            </a:pPr>
            <a:r>
              <a:rPr lang="en-US" b="1" dirty="0"/>
              <a:t>Psychiatric illness </a:t>
            </a:r>
            <a:r>
              <a:rPr lang="en-US" dirty="0"/>
              <a:t>(</a:t>
            </a:r>
            <a:r>
              <a:rPr lang="en-US" dirty="0" err="1"/>
              <a:t>eg</a:t>
            </a:r>
            <a:r>
              <a:rPr lang="en-US" dirty="0"/>
              <a:t>, anxiety disorders, depressive disorders, insomnia disorder, posttraumatic stress disorder)</a:t>
            </a:r>
          </a:p>
        </p:txBody>
      </p:sp>
    </p:spTree>
    <p:extLst>
      <p:ext uri="{BB962C8B-B14F-4D97-AF65-F5344CB8AC3E}">
        <p14:creationId xmlns:p14="http://schemas.microsoft.com/office/powerpoint/2010/main" val="1721575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E17F-895C-475A-A19D-293EAB84F955}"/>
              </a:ext>
            </a:extLst>
          </p:cNvPr>
          <p:cNvSpPr>
            <a:spLocks noGrp="1"/>
          </p:cNvSpPr>
          <p:nvPr>
            <p:ph type="title"/>
          </p:nvPr>
        </p:nvSpPr>
        <p:spPr/>
        <p:txBody>
          <a:bodyPr/>
          <a:lstStyle/>
          <a:p>
            <a:r>
              <a:rPr lang="en-US" dirty="0" err="1">
                <a:solidFill>
                  <a:schemeClr val="tx1"/>
                </a:solidFill>
                <a:effectLst>
                  <a:outerShdw blurRad="38100" dist="38100" dir="2700000" algn="tl">
                    <a:srgbClr val="000000">
                      <a:alpha val="43137"/>
                    </a:srgbClr>
                  </a:outerShdw>
                </a:effectLst>
              </a:rPr>
              <a:t>Frequancy</a:t>
            </a:r>
            <a:r>
              <a:rPr lang="en-US" dirty="0">
                <a:solidFill>
                  <a:schemeClr val="tx1"/>
                </a:solidFill>
                <a:effectLst>
                  <a:outerShdw blurRad="38100" dist="38100" dir="2700000" algn="tl">
                    <a:srgbClr val="000000">
                      <a:alpha val="43137"/>
                    </a:srgbClr>
                  </a:outerShdw>
                </a:effectLst>
              </a:rPr>
              <a:t> of Congenital infection </a:t>
            </a:r>
            <a:endParaRPr lang="en-US" dirty="0">
              <a:solidFill>
                <a:schemeClr val="tx1"/>
              </a:solidFill>
            </a:endParaRPr>
          </a:p>
        </p:txBody>
      </p:sp>
      <p:sp>
        <p:nvSpPr>
          <p:cNvPr id="3" name="Content Placeholder 2">
            <a:extLst>
              <a:ext uri="{FF2B5EF4-FFF2-40B4-BE49-F238E27FC236}">
                <a16:creationId xmlns:a16="http://schemas.microsoft.com/office/drawing/2014/main" id="{B037D848-A64B-424C-8381-33909404BCD5}"/>
              </a:ext>
            </a:extLst>
          </p:cNvPr>
          <p:cNvSpPr>
            <a:spLocks noGrp="1"/>
          </p:cNvSpPr>
          <p:nvPr>
            <p:ph idx="1"/>
          </p:nvPr>
        </p:nvSpPr>
        <p:spPr/>
        <p:txBody>
          <a:bodyPr/>
          <a:lstStyle/>
          <a:p>
            <a:pPr>
              <a:buFontTx/>
              <a:buChar char="-"/>
            </a:pPr>
            <a:r>
              <a:rPr lang="en-US" dirty="0"/>
              <a:t>Criteria for diagnosis : </a:t>
            </a:r>
          </a:p>
          <a:p>
            <a:pPr marL="0" indent="0">
              <a:buNone/>
            </a:pPr>
            <a:r>
              <a:rPr lang="en-US" dirty="0"/>
              <a:t>In a mother with SARS‐CoV‐2 infection, we would make a definitive diagnosis of congenital infection in a live born neonate if SARS-CoV-2 is detected by polymerase chain reaction in : </a:t>
            </a:r>
          </a:p>
          <a:p>
            <a:pPr>
              <a:buFont typeface="Wingdings" panose="05000000000000000000" pitchFamily="2" charset="2"/>
              <a:buChar char="§"/>
            </a:pPr>
            <a:r>
              <a:rPr lang="en-US" dirty="0"/>
              <a:t>umbilical cord blood</a:t>
            </a:r>
          </a:p>
          <a:p>
            <a:pPr>
              <a:buFont typeface="Wingdings" panose="05000000000000000000" pitchFamily="2" charset="2"/>
              <a:buChar char="§"/>
            </a:pPr>
            <a:r>
              <a:rPr lang="en-US" dirty="0"/>
              <a:t> neonatal blood collected within the first 12 hours of birth</a:t>
            </a:r>
          </a:p>
          <a:p>
            <a:pPr>
              <a:buFont typeface="Wingdings" panose="05000000000000000000" pitchFamily="2" charset="2"/>
              <a:buChar char="§"/>
            </a:pPr>
            <a:r>
              <a:rPr lang="en-US" dirty="0"/>
              <a:t>amniotic fluid collected prior to rupture of membranes</a:t>
            </a:r>
          </a:p>
          <a:p>
            <a:endParaRPr lang="en-US" dirty="0"/>
          </a:p>
        </p:txBody>
      </p:sp>
    </p:spTree>
    <p:extLst>
      <p:ext uri="{BB962C8B-B14F-4D97-AF65-F5344CB8AC3E}">
        <p14:creationId xmlns:p14="http://schemas.microsoft.com/office/powerpoint/2010/main" val="1267636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5C6AB4-6ADB-4E4F-A659-BBE74EF84DA2}"/>
              </a:ext>
            </a:extLst>
          </p:cNvPr>
          <p:cNvSpPr>
            <a:spLocks noGrp="1"/>
          </p:cNvSpPr>
          <p:nvPr>
            <p:ph idx="1"/>
          </p:nvPr>
        </p:nvSpPr>
        <p:spPr>
          <a:xfrm>
            <a:off x="807996" y="936012"/>
            <a:ext cx="9720073" cy="4583637"/>
          </a:xfrm>
        </p:spPr>
        <p:txBody>
          <a:bodyPr>
            <a:noAutofit/>
          </a:bodyPr>
          <a:lstStyle/>
          <a:p>
            <a:r>
              <a:rPr lang="en-US" sz="2800" b="1" i="0" dirty="0"/>
              <a:t>Hematogenous </a:t>
            </a:r>
            <a:r>
              <a:rPr lang="en-US" sz="2800" b="0" i="0" dirty="0"/>
              <a:t>:</a:t>
            </a:r>
            <a:r>
              <a:rPr lang="en-US" sz="2000" b="0" i="0" dirty="0"/>
              <a:t> Viremia rates in patients with COVID-19 appear to be low (1% in one study but higher in severe disease and transient)</a:t>
            </a:r>
            <a:endParaRPr lang="en-US" sz="2000" dirty="0"/>
          </a:p>
          <a:p>
            <a:endParaRPr lang="en-US" sz="2000" dirty="0"/>
          </a:p>
          <a:p>
            <a:r>
              <a:rPr lang="en-US" sz="2800" b="1" dirty="0"/>
              <a:t>Ascending</a:t>
            </a:r>
            <a:r>
              <a:rPr lang="en-US" sz="2000" b="1" dirty="0"/>
              <a:t>: </a:t>
            </a:r>
            <a:r>
              <a:rPr lang="en-US" sz="2000" b="0" i="0" dirty="0"/>
              <a:t>Data on positive vaginal swabs and positive swabs and amniotic fluid suggesting the ascending route of infection and intrapartum transmission from contact with vaginal secretions are </a:t>
            </a:r>
            <a:r>
              <a:rPr lang="en-US" sz="2000" b="1" i="0" dirty="0">
                <a:solidFill>
                  <a:srgbClr val="FF0000"/>
                </a:solidFill>
              </a:rPr>
              <a:t>rare</a:t>
            </a:r>
            <a:endParaRPr lang="en-US" sz="2000" b="1" dirty="0">
              <a:solidFill>
                <a:srgbClr val="FF0000"/>
              </a:solidFill>
            </a:endParaRPr>
          </a:p>
          <a:p>
            <a:r>
              <a:rPr lang="en-US" sz="2000" b="1" dirty="0"/>
              <a:t> </a:t>
            </a:r>
            <a:r>
              <a:rPr lang="en-US" sz="2800" b="1" dirty="0"/>
              <a:t>Intrapartum</a:t>
            </a:r>
            <a:r>
              <a:rPr lang="en-US" sz="2000" b="1" dirty="0"/>
              <a:t> </a:t>
            </a:r>
            <a:r>
              <a:rPr lang="en-US" sz="2000" dirty="0"/>
              <a:t>: </a:t>
            </a:r>
            <a:r>
              <a:rPr lang="en-US" sz="2000" b="0" i="0" dirty="0"/>
              <a:t>viral shedding in maternal feces is common, so fecal contamination of the perineum could theoretically be a source of intrapartum transmission</a:t>
            </a:r>
          </a:p>
          <a:p>
            <a:endParaRPr lang="en-US" sz="2000" dirty="0"/>
          </a:p>
          <a:p>
            <a:r>
              <a:rPr lang="en-US" sz="2800" b="1" dirty="0"/>
              <a:t>Postpartum: </a:t>
            </a:r>
            <a:r>
              <a:rPr lang="en-US" sz="2000" b="0" i="0" dirty="0"/>
              <a:t>could occur through ingestion of breast milk or from an infected mother (or other caregiver) to her infant through respiratory or other infectious secretions</a:t>
            </a:r>
            <a:endParaRPr lang="en-US" sz="2000" dirty="0"/>
          </a:p>
          <a:p>
            <a:r>
              <a:rPr lang="en-US" sz="2000" dirty="0"/>
              <a:t> </a:t>
            </a:r>
          </a:p>
          <a:p>
            <a:r>
              <a:rPr lang="en-US" sz="2000" dirty="0"/>
              <a:t> </a:t>
            </a:r>
          </a:p>
          <a:p>
            <a:endParaRPr lang="en-US" sz="2000" dirty="0"/>
          </a:p>
          <a:p>
            <a:endParaRPr lang="en-US" sz="2000" dirty="0"/>
          </a:p>
        </p:txBody>
      </p:sp>
    </p:spTree>
    <p:extLst>
      <p:ext uri="{BB962C8B-B14F-4D97-AF65-F5344CB8AC3E}">
        <p14:creationId xmlns:p14="http://schemas.microsoft.com/office/powerpoint/2010/main" val="1293055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806948-20AD-45C9-9699-8E57EB09D428}"/>
              </a:ext>
            </a:extLst>
          </p:cNvPr>
          <p:cNvSpPr>
            <a:spLocks noGrp="1"/>
          </p:cNvSpPr>
          <p:nvPr>
            <p:ph idx="1"/>
          </p:nvPr>
        </p:nvSpPr>
        <p:spPr>
          <a:xfrm>
            <a:off x="872863" y="1417320"/>
            <a:ext cx="9720073" cy="4023360"/>
          </a:xfrm>
        </p:spPr>
        <p:txBody>
          <a:bodyPr/>
          <a:lstStyle/>
          <a:p>
            <a:r>
              <a:rPr lang="en-US" dirty="0"/>
              <a:t>SARS-CoV-2 cell entry is thought to depend on the angiotensin-converting enzyme 2 receptor and serine protease TMPRSS2, which are minimally </a:t>
            </a:r>
            <a:r>
              <a:rPr lang="en-US" dirty="0" err="1"/>
              <a:t>coexpressed</a:t>
            </a:r>
            <a:r>
              <a:rPr lang="en-US" dirty="0"/>
              <a:t> in the placenta .</a:t>
            </a:r>
          </a:p>
          <a:p>
            <a:pPr marL="0" indent="0">
              <a:buNone/>
            </a:pPr>
            <a:r>
              <a:rPr lang="en-US" dirty="0"/>
              <a:t> This may account for the infrequent occurrence of placental SARS-CoV-2 infection and fetal transmission. However, SARS-CoV-2 could reach the fetus as a result of ischemic injury to the placenta, without requiring placental cell infection .</a:t>
            </a:r>
          </a:p>
          <a:p>
            <a:endParaRPr lang="en-US" dirty="0"/>
          </a:p>
        </p:txBody>
      </p:sp>
    </p:spTree>
    <p:extLst>
      <p:ext uri="{BB962C8B-B14F-4D97-AF65-F5344CB8AC3E}">
        <p14:creationId xmlns:p14="http://schemas.microsoft.com/office/powerpoint/2010/main" val="2650058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C2F55-EDD1-48EB-A03D-91EF57AB9E07}"/>
              </a:ext>
            </a:extLst>
          </p:cNvPr>
          <p:cNvSpPr>
            <a:spLocks noGrp="1"/>
          </p:cNvSpPr>
          <p:nvPr>
            <p:ph type="title"/>
          </p:nvPr>
        </p:nvSpPr>
        <p:spPr/>
        <p:txBody>
          <a:bodyPr/>
          <a:lstStyle/>
          <a:p>
            <a:r>
              <a:rPr lang="en-US" b="1" dirty="0">
                <a:solidFill>
                  <a:schemeClr val="tx1"/>
                </a:solidFill>
                <a:effectLst>
                  <a:outerShdw blurRad="38100" dist="38100" dir="2700000" algn="tl">
                    <a:srgbClr val="000000">
                      <a:alpha val="43137"/>
                    </a:srgbClr>
                  </a:outerShdw>
                </a:effectLst>
              </a:rPr>
              <a:t>Frequency of congenital infection</a:t>
            </a:r>
            <a:endParaRPr lang="en-US" dirty="0">
              <a:solidFill>
                <a:schemeClr val="tx1"/>
              </a:solidFill>
            </a:endParaRPr>
          </a:p>
        </p:txBody>
      </p:sp>
      <p:sp>
        <p:nvSpPr>
          <p:cNvPr id="3" name="Content Placeholder 2">
            <a:extLst>
              <a:ext uri="{FF2B5EF4-FFF2-40B4-BE49-F238E27FC236}">
                <a16:creationId xmlns:a16="http://schemas.microsoft.com/office/drawing/2014/main" id="{EC7D5B52-E3A5-4F3F-B09A-5FA40822DEE2}"/>
              </a:ext>
            </a:extLst>
          </p:cNvPr>
          <p:cNvSpPr>
            <a:spLocks noGrp="1"/>
          </p:cNvSpPr>
          <p:nvPr>
            <p:ph idx="1"/>
          </p:nvPr>
        </p:nvSpPr>
        <p:spPr>
          <a:xfrm>
            <a:off x="1024128" y="2249424"/>
            <a:ext cx="9720073" cy="4023360"/>
          </a:xfrm>
        </p:spPr>
        <p:txBody>
          <a:bodyPr/>
          <a:lstStyle/>
          <a:p>
            <a:r>
              <a:rPr lang="en-US" dirty="0"/>
              <a:t>The extent of vertical transmission (in utero, intrapartum, early postnatal period) remains unclear. Only a few well-documented cases of probable vertical transmission have been published . Many other possible cases of congenital infection have been reported in the setting of third-trimester maternal infection within 14 days of delivery, suggesting congenital infection is uncommon (approximately 2 </a:t>
            </a:r>
            <a:r>
              <a:rPr lang="ar-JO" dirty="0"/>
              <a:t>%</a:t>
            </a:r>
            <a:r>
              <a:rPr lang="en-US" dirty="0"/>
              <a:t> of maternal infections</a:t>
            </a:r>
          </a:p>
          <a:p>
            <a:endParaRPr lang="en-US" dirty="0"/>
          </a:p>
        </p:txBody>
      </p:sp>
    </p:spTree>
    <p:extLst>
      <p:ext uri="{BB962C8B-B14F-4D97-AF65-F5344CB8AC3E}">
        <p14:creationId xmlns:p14="http://schemas.microsoft.com/office/powerpoint/2010/main" val="2945005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1F430B-EC28-421E-B60F-C2E0C1E518E1}"/>
              </a:ext>
            </a:extLst>
          </p:cNvPr>
          <p:cNvSpPr>
            <a:spLocks noGrp="1"/>
          </p:cNvSpPr>
          <p:nvPr>
            <p:ph idx="1"/>
          </p:nvPr>
        </p:nvSpPr>
        <p:spPr>
          <a:xfrm>
            <a:off x="924375" y="856211"/>
            <a:ext cx="9720073" cy="3067396"/>
          </a:xfrm>
          <a:ln>
            <a:solidFill>
              <a:schemeClr val="accent1"/>
            </a:solidFill>
          </a:ln>
        </p:spPr>
        <p:txBody>
          <a:bodyPr>
            <a:normAutofit lnSpcReduction="10000"/>
          </a:bodyPr>
          <a:lstStyle/>
          <a:p>
            <a:pPr lvl="0" algn="l"/>
            <a:r>
              <a:rPr lang="en-US" sz="2400" b="1" i="0" dirty="0"/>
              <a:t>In a systematic review of infants born to 936 COVID-19-infected mothers, neonatal viral RNA testing was positive in:</a:t>
            </a:r>
          </a:p>
          <a:p>
            <a:pPr lvl="0" algn="l"/>
            <a:r>
              <a:rPr lang="en-US" sz="2400" b="1" i="0" dirty="0"/>
              <a:t>-  27/936 (2.9 percent) nasopharyngeal samples taken immediately after birth or within 48 hours of birth,</a:t>
            </a:r>
          </a:p>
          <a:p>
            <a:pPr lvl="0" algn="l"/>
            <a:r>
              <a:rPr lang="en-US" sz="2400" b="1" i="0" dirty="0"/>
              <a:t>- 1/34 cord blood samples, </a:t>
            </a:r>
          </a:p>
          <a:p>
            <a:pPr lvl="0" algn="l"/>
            <a:r>
              <a:rPr lang="en-US" sz="2400" b="1" i="0" dirty="0"/>
              <a:t>- 2/26 placental samples;</a:t>
            </a:r>
          </a:p>
          <a:p>
            <a:pPr lvl="0" algn="l"/>
            <a:r>
              <a:rPr lang="en-US" sz="2400" b="1" i="0" dirty="0"/>
              <a:t>- in addition, 3/82 neonatal serologies were immunoglobulin M (IgM) positive for SARS-CoV-2 </a:t>
            </a:r>
            <a:endParaRPr lang="en-US" sz="2400" b="1" dirty="0"/>
          </a:p>
          <a:p>
            <a:endParaRPr lang="en-US" dirty="0"/>
          </a:p>
        </p:txBody>
      </p:sp>
      <p:sp>
        <p:nvSpPr>
          <p:cNvPr id="5" name="TextBox 4">
            <a:extLst>
              <a:ext uri="{FF2B5EF4-FFF2-40B4-BE49-F238E27FC236}">
                <a16:creationId xmlns:a16="http://schemas.microsoft.com/office/drawing/2014/main" id="{F1B89CE3-B07A-457A-A124-C887BCA1A797}"/>
              </a:ext>
            </a:extLst>
          </p:cNvPr>
          <p:cNvSpPr txBox="1"/>
          <p:nvPr/>
        </p:nvSpPr>
        <p:spPr>
          <a:xfrm>
            <a:off x="924375" y="4524461"/>
            <a:ext cx="9720072" cy="1938992"/>
          </a:xfrm>
          <a:prstGeom prst="rect">
            <a:avLst/>
          </a:prstGeom>
          <a:noFill/>
          <a:ln>
            <a:solidFill>
              <a:schemeClr val="accent1"/>
            </a:solidFill>
          </a:ln>
        </p:spPr>
        <p:txBody>
          <a:bodyPr wrap="square">
            <a:spAutoFit/>
          </a:bodyPr>
          <a:lstStyle/>
          <a:p>
            <a:pPr lvl="0"/>
            <a:r>
              <a:rPr lang="en-US" sz="2400" b="1" i="0" dirty="0"/>
              <a:t>In the CDC COVID-19 Response Pregnancy and Infant Linked Outcomes Team report of over 5000 pregnant persons with laboratory-confirmed SARS-CoV-2 infection, </a:t>
            </a:r>
            <a:r>
              <a:rPr lang="en-US" sz="2400" b="1" i="0" dirty="0">
                <a:solidFill>
                  <a:srgbClr val="FF0000"/>
                </a:solidFill>
              </a:rPr>
              <a:t>2.6 %</a:t>
            </a:r>
            <a:r>
              <a:rPr lang="en-US" sz="2400" b="1" i="0" dirty="0"/>
              <a:t> of the 610 infants with available SARS-CoV-2 test results had a positive test, primarily those born to women with infection at delivery</a:t>
            </a:r>
            <a:endParaRPr lang="en-US" sz="2400" b="1" dirty="0"/>
          </a:p>
        </p:txBody>
      </p:sp>
    </p:spTree>
    <p:extLst>
      <p:ext uri="{BB962C8B-B14F-4D97-AF65-F5344CB8AC3E}">
        <p14:creationId xmlns:p14="http://schemas.microsoft.com/office/powerpoint/2010/main" val="2542618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96FF9-42B7-41AE-9639-CA454C822E44}"/>
              </a:ext>
            </a:extLst>
          </p:cNvPr>
          <p:cNvSpPr>
            <a:spLocks noGrp="1"/>
          </p:cNvSpPr>
          <p:nvPr>
            <p:ph type="title"/>
          </p:nvPr>
        </p:nvSpPr>
        <p:spPr>
          <a:xfrm>
            <a:off x="1024128" y="548640"/>
            <a:ext cx="9720072" cy="1499616"/>
          </a:xfrm>
        </p:spPr>
        <p:txBody>
          <a:bodyPr>
            <a:normAutofit/>
          </a:bodyPr>
          <a:lstStyle/>
          <a:p>
            <a:r>
              <a:rPr lang="en-US" sz="2800" b="1" i="0" dirty="0">
                <a:solidFill>
                  <a:srgbClr val="232323"/>
                </a:solidFill>
                <a:effectLst/>
                <a:latin typeface="Noto Sans" panose="020B0502040504020204" pitchFamily="34" charset="0"/>
              </a:rPr>
              <a:t>Pregnancy and newborn outcome</a:t>
            </a:r>
            <a:endParaRPr lang="en-US" sz="2800" dirty="0"/>
          </a:p>
        </p:txBody>
      </p:sp>
      <p:sp>
        <p:nvSpPr>
          <p:cNvPr id="3" name="Content Placeholder 2">
            <a:extLst>
              <a:ext uri="{FF2B5EF4-FFF2-40B4-BE49-F238E27FC236}">
                <a16:creationId xmlns:a16="http://schemas.microsoft.com/office/drawing/2014/main" id="{1A7AE8B1-FC1F-4CF7-9815-B2CFFB39FD11}"/>
              </a:ext>
            </a:extLst>
          </p:cNvPr>
          <p:cNvSpPr>
            <a:spLocks noGrp="1"/>
          </p:cNvSpPr>
          <p:nvPr>
            <p:ph idx="1"/>
          </p:nvPr>
        </p:nvSpPr>
        <p:spPr>
          <a:xfrm>
            <a:off x="874499" y="2048256"/>
            <a:ext cx="9720073" cy="4023360"/>
          </a:xfrm>
        </p:spPr>
        <p:txBody>
          <a:bodyPr>
            <a:normAutofit/>
          </a:bodyPr>
          <a:lstStyle/>
          <a:p>
            <a:pPr marL="457200" indent="-457200">
              <a:buFont typeface="+mj-lt"/>
              <a:buAutoNum type="arabicPeriod"/>
            </a:pPr>
            <a:r>
              <a:rPr lang="en-US" sz="2400" dirty="0">
                <a:solidFill>
                  <a:srgbClr val="FF0000"/>
                </a:solidFill>
              </a:rPr>
              <a:t>Risk of miscarriage </a:t>
            </a:r>
            <a:r>
              <a:rPr lang="en-US" sz="2400" dirty="0"/>
              <a:t>: </a:t>
            </a:r>
            <a:r>
              <a:rPr lang="en-US" sz="2400" b="0" i="0" dirty="0"/>
              <a:t>The frequency of miscarriage does </a:t>
            </a:r>
            <a:r>
              <a:rPr lang="en-US" sz="2400" b="1" i="0" dirty="0"/>
              <a:t>not</a:t>
            </a:r>
            <a:r>
              <a:rPr lang="en-US" sz="2400" b="0" i="0" dirty="0"/>
              <a:t> appear to be increased, but data on first- and second-trimester infections are limited</a:t>
            </a:r>
            <a:endParaRPr lang="en-US" sz="2400" dirty="0"/>
          </a:p>
          <a:p>
            <a:pPr marL="457200" indent="-457200">
              <a:buFont typeface="+mj-lt"/>
              <a:buAutoNum type="arabicPeriod"/>
            </a:pPr>
            <a:r>
              <a:rPr lang="en-US" sz="2400" dirty="0">
                <a:solidFill>
                  <a:srgbClr val="FF0000"/>
                </a:solidFill>
              </a:rPr>
              <a:t>Preterm and CS :</a:t>
            </a:r>
          </a:p>
          <a:p>
            <a:pPr lvl="0"/>
            <a:r>
              <a:rPr lang="en-US" sz="2400" b="0" i="0" dirty="0"/>
              <a:t>Preterm birth and cesarean delivery rates have been increased in many studies but not all</a:t>
            </a:r>
            <a:endParaRPr lang="en-US" sz="2400" dirty="0"/>
          </a:p>
          <a:p>
            <a:pPr lvl="0"/>
            <a:r>
              <a:rPr lang="en-US" sz="2400" b="0" i="0" dirty="0"/>
              <a:t>The increased risk appears to be limited to patients with severe or critical disease</a:t>
            </a:r>
            <a:endParaRPr lang="en-US" sz="2400" dirty="0"/>
          </a:p>
          <a:p>
            <a:pPr lvl="0"/>
            <a:r>
              <a:rPr lang="en-US" sz="2400" b="0" i="0" dirty="0"/>
              <a:t>Fever and hypoxemia may increase the risks for preterm labor, </a:t>
            </a:r>
            <a:r>
              <a:rPr lang="en-US" sz="2400" b="0" i="0" dirty="0" err="1"/>
              <a:t>prelabor</a:t>
            </a:r>
            <a:r>
              <a:rPr lang="en-US" sz="2400" b="0" i="0" dirty="0"/>
              <a:t> rupture of membranes, and abnormal fetal heart rate patterns, but preterm deliveries also occur in patients without severe respiratory disease</a:t>
            </a:r>
            <a:endParaRPr lang="en-US" sz="2000" dirty="0"/>
          </a:p>
          <a:p>
            <a:endParaRPr lang="en-US" sz="2400" dirty="0"/>
          </a:p>
          <a:p>
            <a:endParaRPr lang="en-US" sz="2400" dirty="0"/>
          </a:p>
          <a:p>
            <a:endParaRPr lang="en-US" dirty="0"/>
          </a:p>
        </p:txBody>
      </p:sp>
    </p:spTree>
    <p:extLst>
      <p:ext uri="{BB962C8B-B14F-4D97-AF65-F5344CB8AC3E}">
        <p14:creationId xmlns:p14="http://schemas.microsoft.com/office/powerpoint/2010/main" val="383412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E7C68A-EF5B-44E2-9826-150D056D7521}"/>
              </a:ext>
            </a:extLst>
          </p:cNvPr>
          <p:cNvSpPr>
            <a:spLocks noGrp="1"/>
          </p:cNvSpPr>
          <p:nvPr>
            <p:ph idx="1"/>
          </p:nvPr>
        </p:nvSpPr>
        <p:spPr>
          <a:xfrm>
            <a:off x="568234" y="495299"/>
            <a:ext cx="4918165" cy="5867401"/>
          </a:xfrm>
          <a:effectLst/>
        </p:spPr>
        <p:txBody>
          <a:bodyPr anchor="ctr">
            <a:normAutofit fontScale="85000" lnSpcReduction="20000"/>
          </a:bodyPr>
          <a:lstStyle/>
          <a:p>
            <a:pPr>
              <a:lnSpc>
                <a:spcPct val="120000"/>
              </a:lnSpc>
              <a:buFont typeface="Calibri" panose="020F0502020204030204" pitchFamily="34" charset="0"/>
              <a:buChar char="₪"/>
            </a:pPr>
            <a:r>
              <a:rPr lang="en-US" dirty="0">
                <a:solidFill>
                  <a:schemeClr val="tx1"/>
                </a:solidFill>
                <a:latin typeface="Aharoni" panose="02010803020104030203" pitchFamily="2" charset="-79"/>
                <a:cs typeface="Aharoni" panose="02010803020104030203" pitchFamily="2" charset="-79"/>
              </a:rPr>
              <a:t> At the end of 2019, a novel coronavirus was identified as the cause of a cluster of pneumonia cases in </a:t>
            </a:r>
            <a:r>
              <a:rPr lang="en-US" dirty="0">
                <a:solidFill>
                  <a:srgbClr val="002060"/>
                </a:solidFill>
                <a:latin typeface="Aharoni" panose="02010803020104030203" pitchFamily="2" charset="-79"/>
                <a:cs typeface="Aharoni" panose="02010803020104030203" pitchFamily="2" charset="-79"/>
              </a:rPr>
              <a:t>Wuhan</a:t>
            </a:r>
            <a:r>
              <a:rPr lang="en-US" dirty="0">
                <a:solidFill>
                  <a:schemeClr val="tx1"/>
                </a:solidFill>
                <a:latin typeface="Aharoni" panose="02010803020104030203" pitchFamily="2" charset="-79"/>
                <a:cs typeface="Aharoni" panose="02010803020104030203" pitchFamily="2" charset="-79"/>
              </a:rPr>
              <a:t>, China.</a:t>
            </a:r>
          </a:p>
          <a:p>
            <a:pPr>
              <a:lnSpc>
                <a:spcPct val="120000"/>
              </a:lnSpc>
              <a:buFont typeface="Calibri" panose="020F0502020204030204" pitchFamily="34" charset="0"/>
              <a:buChar char="₪"/>
            </a:pPr>
            <a:endParaRPr lang="en-US" dirty="0">
              <a:solidFill>
                <a:schemeClr val="tx1"/>
              </a:solidFill>
              <a:latin typeface="Aharoni" panose="02010803020104030203" pitchFamily="2" charset="-79"/>
              <a:cs typeface="Aharoni" panose="02010803020104030203" pitchFamily="2" charset="-79"/>
            </a:endParaRPr>
          </a:p>
          <a:p>
            <a:pPr>
              <a:lnSpc>
                <a:spcPct val="120000"/>
              </a:lnSpc>
              <a:buFont typeface="Calibri" panose="020F0502020204030204" pitchFamily="34" charset="0"/>
              <a:buChar char="₪"/>
            </a:pPr>
            <a:r>
              <a:rPr lang="en-US" dirty="0">
                <a:solidFill>
                  <a:schemeClr val="tx1"/>
                </a:solidFill>
                <a:latin typeface="Aharoni" panose="02010803020104030203" pitchFamily="2" charset="-79"/>
                <a:cs typeface="Aharoni" panose="02010803020104030203" pitchFamily="2" charset="-79"/>
              </a:rPr>
              <a:t> In February 2020, the World Health Organization designated the disease COVID-19, which stands for coronavirus disease 2019, and the virus that causes it is designated severe acute respiratory syndrome coronavirus 2 (SARS-CoV-2).</a:t>
            </a:r>
          </a:p>
        </p:txBody>
      </p:sp>
      <p:pic>
        <p:nvPicPr>
          <p:cNvPr id="2054" name="Picture 6" descr="Global health experts advise WHO to identify animal source of COVID-19 virus  | | UN News">
            <a:extLst>
              <a:ext uri="{FF2B5EF4-FFF2-40B4-BE49-F238E27FC236}">
                <a16:creationId xmlns:a16="http://schemas.microsoft.com/office/drawing/2014/main" id="{3AE49104-50B5-42AE-AD7A-EAD25863EC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32" r="33876"/>
          <a:stretch/>
        </p:blipFill>
        <p:spPr bwMode="auto">
          <a:xfrm rot="5400000">
            <a:off x="5812722" y="478723"/>
            <a:ext cx="6858002" cy="5900555"/>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992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9B9712FA-9ECB-4AD3-B266-851DFBA13DC3}"/>
              </a:ext>
            </a:extLst>
          </p:cNvPr>
          <p:cNvGraphicFramePr>
            <a:graphicFrameLocks noGrp="1"/>
          </p:cNvGraphicFramePr>
          <p:nvPr/>
        </p:nvGraphicFramePr>
        <p:xfrm>
          <a:off x="838200" y="2011830"/>
          <a:ext cx="10515600" cy="2479488"/>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46207830"/>
                    </a:ext>
                  </a:extLst>
                </a:gridCol>
                <a:gridCol w="3505200">
                  <a:extLst>
                    <a:ext uri="{9D8B030D-6E8A-4147-A177-3AD203B41FA5}">
                      <a16:colId xmlns:a16="http://schemas.microsoft.com/office/drawing/2014/main" val="3622214766"/>
                    </a:ext>
                  </a:extLst>
                </a:gridCol>
                <a:gridCol w="3505200">
                  <a:extLst>
                    <a:ext uri="{9D8B030D-6E8A-4147-A177-3AD203B41FA5}">
                      <a16:colId xmlns:a16="http://schemas.microsoft.com/office/drawing/2014/main" val="302182729"/>
                    </a:ext>
                  </a:extLst>
                </a:gridCol>
              </a:tblGrid>
              <a:tr h="413248">
                <a:tc gridSpan="3">
                  <a:txBody>
                    <a:bodyPr/>
                    <a:lstStyle/>
                    <a:p>
                      <a:r>
                        <a:rPr lang="en-US" dirty="0"/>
                        <a:t>In two large cohort studies of pregnant patients with COVID-19 in the United States</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886857140"/>
                  </a:ext>
                </a:extLst>
              </a:tr>
              <a:tr h="413248">
                <a:tc>
                  <a:txBody>
                    <a:bodyPr/>
                    <a:lstStyle/>
                    <a:p>
                      <a:endParaRPr lang="en-US" dirty="0"/>
                    </a:p>
                  </a:txBody>
                  <a:tcPr/>
                </a:tc>
                <a:tc>
                  <a:txBody>
                    <a:bodyPr/>
                    <a:lstStyle/>
                    <a:p>
                      <a:r>
                        <a:rPr lang="en-US" dirty="0"/>
                        <a:t>With covid19 </a:t>
                      </a:r>
                    </a:p>
                  </a:txBody>
                  <a:tcPr/>
                </a:tc>
                <a:tc>
                  <a:txBody>
                    <a:bodyPr/>
                    <a:lstStyle/>
                    <a:p>
                      <a:r>
                        <a:rPr lang="en-US" dirty="0"/>
                        <a:t>Without covid19 </a:t>
                      </a:r>
                    </a:p>
                  </a:txBody>
                  <a:tcPr/>
                </a:tc>
                <a:extLst>
                  <a:ext uri="{0D108BD9-81ED-4DB2-BD59-A6C34878D82A}">
                    <a16:rowId xmlns:a16="http://schemas.microsoft.com/office/drawing/2014/main" val="3249978370"/>
                  </a:ext>
                </a:extLst>
              </a:tr>
              <a:tr h="413248">
                <a:tc rowSpan="2">
                  <a:txBody>
                    <a:bodyPr/>
                    <a:lstStyle/>
                    <a:p>
                      <a:r>
                        <a:rPr lang="en-US" dirty="0"/>
                        <a:t>Overall preterm delivery rate </a:t>
                      </a:r>
                    </a:p>
                  </a:txBody>
                  <a:tcPr/>
                </a:tc>
                <a:tc>
                  <a:txBody>
                    <a:bodyPr/>
                    <a:lstStyle/>
                    <a:p>
                      <a:r>
                        <a:rPr lang="en-US" dirty="0"/>
                        <a:t>7.2%</a:t>
                      </a:r>
                    </a:p>
                  </a:txBody>
                  <a:tcPr/>
                </a:tc>
                <a:tc>
                  <a:txBody>
                    <a:bodyPr/>
                    <a:lstStyle/>
                    <a:p>
                      <a:r>
                        <a:rPr lang="en-US" dirty="0"/>
                        <a:t>5.8%</a:t>
                      </a:r>
                    </a:p>
                  </a:txBody>
                  <a:tcPr/>
                </a:tc>
                <a:extLst>
                  <a:ext uri="{0D108BD9-81ED-4DB2-BD59-A6C34878D82A}">
                    <a16:rowId xmlns:a16="http://schemas.microsoft.com/office/drawing/2014/main" val="1495636145"/>
                  </a:ext>
                </a:extLst>
              </a:tr>
              <a:tr h="413248">
                <a:tc vMerge="1">
                  <a:txBody>
                    <a:bodyPr/>
                    <a:lstStyle/>
                    <a:p>
                      <a:endParaRPr lang="en-US" dirty="0"/>
                    </a:p>
                  </a:txBody>
                  <a:tcPr/>
                </a:tc>
                <a:tc>
                  <a:txBody>
                    <a:bodyPr/>
                    <a:lstStyle/>
                    <a:p>
                      <a:r>
                        <a:rPr lang="en-US" dirty="0"/>
                        <a:t>12.9%</a:t>
                      </a:r>
                    </a:p>
                  </a:txBody>
                  <a:tcPr/>
                </a:tc>
                <a:tc>
                  <a:txBody>
                    <a:bodyPr/>
                    <a:lstStyle/>
                    <a:p>
                      <a:r>
                        <a:rPr lang="en-US" dirty="0"/>
                        <a:t>10.2%</a:t>
                      </a:r>
                    </a:p>
                  </a:txBody>
                  <a:tcPr/>
                </a:tc>
                <a:extLst>
                  <a:ext uri="{0D108BD9-81ED-4DB2-BD59-A6C34878D82A}">
                    <a16:rowId xmlns:a16="http://schemas.microsoft.com/office/drawing/2014/main" val="1048761272"/>
                  </a:ext>
                </a:extLst>
              </a:tr>
              <a:tr h="413248">
                <a:tc rowSpan="2">
                  <a:txBody>
                    <a:bodyPr/>
                    <a:lstStyle/>
                    <a:p>
                      <a:r>
                        <a:rPr lang="en-US" dirty="0"/>
                        <a:t>The overall rates of cesarean delivery </a:t>
                      </a:r>
                    </a:p>
                  </a:txBody>
                  <a:tcPr/>
                </a:tc>
                <a:tc>
                  <a:txBody>
                    <a:bodyPr/>
                    <a:lstStyle/>
                    <a:p>
                      <a:r>
                        <a:rPr lang="en-US" dirty="0"/>
                        <a:t>28.9%</a:t>
                      </a:r>
                    </a:p>
                  </a:txBody>
                  <a:tcPr/>
                </a:tc>
                <a:tc>
                  <a:txBody>
                    <a:bodyPr/>
                    <a:lstStyle/>
                    <a:p>
                      <a:r>
                        <a:rPr lang="en-US" dirty="0"/>
                        <a:t>27.5</a:t>
                      </a:r>
                    </a:p>
                  </a:txBody>
                  <a:tcPr/>
                </a:tc>
                <a:extLst>
                  <a:ext uri="{0D108BD9-81ED-4DB2-BD59-A6C34878D82A}">
                    <a16:rowId xmlns:a16="http://schemas.microsoft.com/office/drawing/2014/main" val="1759837701"/>
                  </a:ext>
                </a:extLst>
              </a:tr>
              <a:tr h="413248">
                <a:tc vMerge="1">
                  <a:txBody>
                    <a:bodyPr/>
                    <a:lstStyle/>
                    <a:p>
                      <a:endParaRPr lang="en-US" dirty="0"/>
                    </a:p>
                  </a:txBody>
                  <a:tcPr/>
                </a:tc>
                <a:tc>
                  <a:txBody>
                    <a:bodyPr/>
                    <a:lstStyle/>
                    <a:p>
                      <a:r>
                        <a:rPr lang="en-US" dirty="0"/>
                        <a:t>34.0%</a:t>
                      </a:r>
                    </a:p>
                  </a:txBody>
                  <a:tcPr/>
                </a:tc>
                <a:tc>
                  <a:txBody>
                    <a:bodyPr/>
                    <a:lstStyle/>
                    <a:p>
                      <a:r>
                        <a:rPr lang="en-US" dirty="0"/>
                        <a:t>31.9</a:t>
                      </a:r>
                    </a:p>
                  </a:txBody>
                  <a:tcPr/>
                </a:tc>
                <a:extLst>
                  <a:ext uri="{0D108BD9-81ED-4DB2-BD59-A6C34878D82A}">
                    <a16:rowId xmlns:a16="http://schemas.microsoft.com/office/drawing/2014/main" val="2555948232"/>
                  </a:ext>
                </a:extLst>
              </a:tr>
            </a:tbl>
          </a:graphicData>
        </a:graphic>
      </p:graphicFrame>
    </p:spTree>
    <p:extLst>
      <p:ext uri="{BB962C8B-B14F-4D97-AF65-F5344CB8AC3E}">
        <p14:creationId xmlns:p14="http://schemas.microsoft.com/office/powerpoint/2010/main" val="2458728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62B08C-DFE6-41E7-B026-DB17D64FA9CD}"/>
              </a:ext>
            </a:extLst>
          </p:cNvPr>
          <p:cNvSpPr txBox="1"/>
          <p:nvPr/>
        </p:nvSpPr>
        <p:spPr>
          <a:xfrm>
            <a:off x="985057" y="834577"/>
            <a:ext cx="10221886" cy="3046988"/>
          </a:xfrm>
          <a:prstGeom prst="rect">
            <a:avLst/>
          </a:prstGeom>
          <a:noFill/>
          <a:ln>
            <a:solidFill>
              <a:schemeClr val="accent1"/>
            </a:solidFill>
          </a:ln>
        </p:spPr>
        <p:txBody>
          <a:bodyPr wrap="square">
            <a:spAutoFit/>
          </a:bodyPr>
          <a:lstStyle/>
          <a:p>
            <a:pPr algn="l"/>
            <a:r>
              <a:rPr lang="en-US" sz="2400" dirty="0">
                <a:solidFill>
                  <a:srgbClr val="FF0000"/>
                </a:solidFill>
                <a:latin typeface="Times New Roman" panose="02020603050405020304" pitchFamily="18" charset="0"/>
              </a:rPr>
              <a:t>3. </a:t>
            </a:r>
            <a:r>
              <a:rPr lang="en-US" sz="2400" b="1" i="0" dirty="0">
                <a:solidFill>
                  <a:srgbClr val="FF0000"/>
                </a:solidFill>
                <a:effectLst/>
                <a:latin typeface="Noto Sans" panose="020B0502040504020204" pitchFamily="34" charset="0"/>
              </a:rPr>
              <a:t>Preeclampsia </a:t>
            </a:r>
            <a:r>
              <a:rPr lang="en-US" sz="2400" b="1" i="0" dirty="0">
                <a:effectLst/>
                <a:latin typeface="Noto Sans" panose="020B0502040504020204" pitchFamily="34" charset="0"/>
              </a:rPr>
              <a:t>:  </a:t>
            </a:r>
            <a:r>
              <a:rPr lang="en-US" sz="2400" b="0" i="0" dirty="0">
                <a:effectLst/>
                <a:latin typeface="Noto Sans" panose="020B0502040504020204" pitchFamily="34" charset="0"/>
              </a:rPr>
              <a:t>A meta-analysis</a:t>
            </a:r>
            <a:r>
              <a:rPr lang="en-US" sz="2400" b="1" i="0" dirty="0">
                <a:effectLst/>
                <a:latin typeface="Noto Sans" panose="020B0502040504020204" pitchFamily="34" charset="0"/>
              </a:rPr>
              <a:t> </a:t>
            </a:r>
            <a:r>
              <a:rPr lang="en-US" sz="2400" b="0" i="0" dirty="0">
                <a:effectLst/>
                <a:latin typeface="Noto Sans" panose="020B0502040504020204" pitchFamily="34" charset="0"/>
              </a:rPr>
              <a:t>of observational</a:t>
            </a:r>
            <a:r>
              <a:rPr lang="en-US" sz="2400" b="1" i="0" dirty="0">
                <a:effectLst/>
                <a:latin typeface="Noto Sans" panose="020B0502040504020204" pitchFamily="34" charset="0"/>
              </a:rPr>
              <a:t> </a:t>
            </a:r>
            <a:r>
              <a:rPr lang="en-US" sz="2400" b="0" i="0" dirty="0">
                <a:effectLst/>
                <a:latin typeface="Noto Sans" panose="020B0502040504020204" pitchFamily="34" charset="0"/>
              </a:rPr>
              <a:t>studies of SARS-CoV-2 infection during pregnancy found a 62 percent higher odds of developing preeclampsia among infected patients . Preeclampsia with severe features, eclampsia, and HELLP syndrome were all increased. In contrast to preterm birth, both asymptomatic and symptomatic patients experienced an increased risk, with a higher risk among symptomatic patients (OR 2.11 versus OR 1.59).</a:t>
            </a:r>
          </a:p>
          <a:p>
            <a:endParaRPr lang="en-US" sz="2400" dirty="0"/>
          </a:p>
        </p:txBody>
      </p:sp>
      <p:sp>
        <p:nvSpPr>
          <p:cNvPr id="7" name="TextBox 6">
            <a:extLst>
              <a:ext uri="{FF2B5EF4-FFF2-40B4-BE49-F238E27FC236}">
                <a16:creationId xmlns:a16="http://schemas.microsoft.com/office/drawing/2014/main" id="{CB46B18A-F0D3-450E-8A33-7EEA0B5AD70D}"/>
              </a:ext>
            </a:extLst>
          </p:cNvPr>
          <p:cNvSpPr txBox="1"/>
          <p:nvPr/>
        </p:nvSpPr>
        <p:spPr>
          <a:xfrm>
            <a:off x="985057" y="4081070"/>
            <a:ext cx="8009314" cy="2308324"/>
          </a:xfrm>
          <a:prstGeom prst="rect">
            <a:avLst/>
          </a:prstGeom>
          <a:noFill/>
          <a:ln>
            <a:solidFill>
              <a:schemeClr val="accent1"/>
            </a:solidFill>
          </a:ln>
        </p:spPr>
        <p:txBody>
          <a:bodyPr wrap="square">
            <a:spAutoFit/>
          </a:bodyPr>
          <a:lstStyle/>
          <a:p>
            <a:r>
              <a:rPr lang="en-US" sz="2400" b="0" i="0" dirty="0">
                <a:solidFill>
                  <a:srgbClr val="232323"/>
                </a:solidFill>
                <a:effectLst/>
                <a:latin typeface="Noto Sans" panose="020B0502040504020204" pitchFamily="34" charset="0"/>
              </a:rPr>
              <a:t>In addition to the usual limitations of observational studies, an additional limitation of these data are that some COVID-19-related laboratory abnormalities (elevated liver enzyme levels, thrombocytopenia) are identical to those that occur in preeclampsia with severe features and HELLP syndrome</a:t>
            </a:r>
            <a:endParaRPr lang="en-US" sz="2400" dirty="0"/>
          </a:p>
        </p:txBody>
      </p:sp>
    </p:spTree>
    <p:extLst>
      <p:ext uri="{BB962C8B-B14F-4D97-AF65-F5344CB8AC3E}">
        <p14:creationId xmlns:p14="http://schemas.microsoft.com/office/powerpoint/2010/main" val="3536826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33B5E-9558-4E90-B8CD-49296F617251}"/>
              </a:ext>
            </a:extLst>
          </p:cNvPr>
          <p:cNvSpPr>
            <a:spLocks noGrp="1"/>
          </p:cNvSpPr>
          <p:nvPr>
            <p:ph type="title"/>
          </p:nvPr>
        </p:nvSpPr>
        <p:spPr>
          <a:xfrm>
            <a:off x="1024128" y="548640"/>
            <a:ext cx="9720072" cy="1499616"/>
          </a:xfrm>
        </p:spPr>
        <p:txBody>
          <a:bodyPr>
            <a:normAutofit/>
          </a:bodyPr>
          <a:lstStyle/>
          <a:p>
            <a:r>
              <a:rPr lang="en-US" sz="3200" b="1" i="0" dirty="0">
                <a:solidFill>
                  <a:srgbClr val="232323"/>
                </a:solidFill>
                <a:effectLst/>
                <a:latin typeface="Noto Sans" panose="020B0502040504020204" pitchFamily="34" charset="0"/>
              </a:rPr>
              <a:t>Outcome by gestational age at time of infection </a:t>
            </a:r>
            <a:endParaRPr lang="en-US" sz="3200" dirty="0"/>
          </a:p>
        </p:txBody>
      </p:sp>
      <p:sp>
        <p:nvSpPr>
          <p:cNvPr id="3" name="Content Placeholder 2">
            <a:extLst>
              <a:ext uri="{FF2B5EF4-FFF2-40B4-BE49-F238E27FC236}">
                <a16:creationId xmlns:a16="http://schemas.microsoft.com/office/drawing/2014/main" id="{1CA549A7-4255-4411-B9A5-B70B812936E1}"/>
              </a:ext>
            </a:extLst>
          </p:cNvPr>
          <p:cNvSpPr>
            <a:spLocks noGrp="1"/>
          </p:cNvSpPr>
          <p:nvPr>
            <p:ph idx="1"/>
          </p:nvPr>
        </p:nvSpPr>
        <p:spPr/>
        <p:txBody>
          <a:bodyPr>
            <a:normAutofit/>
          </a:bodyPr>
          <a:lstStyle/>
          <a:p>
            <a:r>
              <a:rPr lang="en-US" sz="2400" b="0" i="0" dirty="0">
                <a:solidFill>
                  <a:srgbClr val="232323"/>
                </a:solidFill>
                <a:effectLst/>
                <a:latin typeface="Noto Sans" panose="020B0502040504020204" pitchFamily="34" charset="0"/>
              </a:rPr>
              <a:t>In an international retrospective cohort study that compared obstetric and neonatal outcomes of 393 SARS-CoV-2-positive patients according to gestational age at the time of infection, </a:t>
            </a:r>
            <a:r>
              <a:rPr lang="en-US" sz="2400" b="0" i="0" dirty="0">
                <a:solidFill>
                  <a:srgbClr val="FF0000"/>
                </a:solidFill>
                <a:effectLst/>
                <a:latin typeface="Noto Sans" panose="020B0502040504020204" pitchFamily="34" charset="0"/>
              </a:rPr>
              <a:t>maternal infection after 20 weeks of gestation increased the risk for a composite of adverse obstetric outcomes</a:t>
            </a:r>
            <a:r>
              <a:rPr lang="en-US" sz="2400" b="0" i="0" dirty="0">
                <a:solidFill>
                  <a:srgbClr val="232323"/>
                </a:solidFill>
                <a:effectLst/>
                <a:latin typeface="Noto Sans" panose="020B0502040504020204" pitchFamily="34" charset="0"/>
              </a:rPr>
              <a:t>, and </a:t>
            </a:r>
            <a:r>
              <a:rPr lang="en-US" sz="2400" b="0" i="0" dirty="0">
                <a:solidFill>
                  <a:srgbClr val="FF0000"/>
                </a:solidFill>
                <a:effectLst/>
                <a:latin typeface="Noto Sans" panose="020B0502040504020204" pitchFamily="34" charset="0"/>
              </a:rPr>
              <a:t>maternal infection after 26 weeks increased the risk for a composite of adverse neonatal outcomes</a:t>
            </a:r>
            <a:r>
              <a:rPr lang="en-US" sz="2400" b="0" i="0" dirty="0">
                <a:solidFill>
                  <a:srgbClr val="232323"/>
                </a:solidFill>
                <a:effectLst/>
                <a:latin typeface="Noto Sans" panose="020B0502040504020204" pitchFamily="34" charset="0"/>
              </a:rPr>
              <a:t>, whereas earlier infection did not increase these risks . These data support vaccination as soon as possible to reduce the risk of acquiring SARS-CoV-2 infection.</a:t>
            </a:r>
            <a:endParaRPr lang="en-US" sz="2400" dirty="0"/>
          </a:p>
        </p:txBody>
      </p:sp>
    </p:spTree>
    <p:extLst>
      <p:ext uri="{BB962C8B-B14F-4D97-AF65-F5344CB8AC3E}">
        <p14:creationId xmlns:p14="http://schemas.microsoft.com/office/powerpoint/2010/main" val="2361719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54F6D-9E8C-4837-BCB7-F783FA6D3FBD}"/>
              </a:ext>
            </a:extLst>
          </p:cNvPr>
          <p:cNvSpPr>
            <a:spLocks noGrp="1"/>
          </p:cNvSpPr>
          <p:nvPr>
            <p:ph type="title"/>
          </p:nvPr>
        </p:nvSpPr>
        <p:spPr>
          <a:xfrm>
            <a:off x="1023938" y="786384"/>
            <a:ext cx="9720072" cy="1499616"/>
          </a:xfrm>
        </p:spPr>
        <p:txBody>
          <a:bodyPr/>
          <a:lstStyle/>
          <a:p>
            <a:r>
              <a:rPr lang="en-US" sz="5400" dirty="0">
                <a:latin typeface="+mj-lt"/>
              </a:rPr>
              <a:t>Fetal outcome : </a:t>
            </a:r>
            <a:br>
              <a:rPr lang="en-US" sz="5400" dirty="0">
                <a:latin typeface="+mj-lt"/>
              </a:rPr>
            </a:br>
            <a:endParaRPr lang="en-US" dirty="0"/>
          </a:p>
        </p:txBody>
      </p:sp>
      <p:sp>
        <p:nvSpPr>
          <p:cNvPr id="4" name="Content Placeholder 2">
            <a:extLst>
              <a:ext uri="{FF2B5EF4-FFF2-40B4-BE49-F238E27FC236}">
                <a16:creationId xmlns:a16="http://schemas.microsoft.com/office/drawing/2014/main" id="{A310A844-9B6A-45E5-AFF9-2441462F430D}"/>
              </a:ext>
            </a:extLst>
          </p:cNvPr>
          <p:cNvSpPr>
            <a:spLocks noGrp="1"/>
          </p:cNvSpPr>
          <p:nvPr>
            <p:ph idx="1"/>
          </p:nvPr>
        </p:nvSpPr>
        <p:spPr>
          <a:xfrm>
            <a:off x="1023938" y="1911246"/>
            <a:ext cx="9720262" cy="4022725"/>
          </a:xfrm>
          <a:solidFill>
            <a:schemeClr val="bg1">
              <a:alpha val="31000"/>
            </a:schemeClr>
          </a:solidFill>
        </p:spPr>
        <p:txBody>
          <a:bodyPr>
            <a:noAutofit/>
          </a:bodyPr>
          <a:lstStyle/>
          <a:p>
            <a:pPr marL="0" indent="0">
              <a:buNone/>
            </a:pPr>
            <a:r>
              <a:rPr lang="en-US" sz="2400" dirty="0"/>
              <a:t>It has been found that there is a significant increase in the rate of </a:t>
            </a:r>
            <a:r>
              <a:rPr lang="en-US" sz="2400" dirty="0" err="1"/>
              <a:t>sillbirth</a:t>
            </a:r>
            <a:r>
              <a:rPr lang="en-US" sz="2400" dirty="0"/>
              <a:t> among pregnant patients with covid19 about 3% compared to a percentage of 0.4-0.5% in patients without covid19 </a:t>
            </a:r>
          </a:p>
          <a:p>
            <a:pPr marL="0" indent="0">
              <a:buNone/>
            </a:pPr>
            <a:endParaRPr lang="en-US" sz="2400" dirty="0"/>
          </a:p>
          <a:p>
            <a:pPr marL="0" indent="0">
              <a:buNone/>
            </a:pPr>
            <a:r>
              <a:rPr lang="en-US" sz="2400" dirty="0"/>
              <a:t>**There is limited information on the reasons for the increase in stillbirth in patients hospitalized because of COVID-19. </a:t>
            </a:r>
          </a:p>
          <a:p>
            <a:pPr>
              <a:buFontTx/>
              <a:buChar char="-"/>
            </a:pPr>
            <a:r>
              <a:rPr lang="en-US" sz="2400" dirty="0"/>
              <a:t> Severe and critical maternal illness likely accounted for some stillbirths. </a:t>
            </a:r>
          </a:p>
          <a:p>
            <a:pPr>
              <a:buFontTx/>
              <a:buChar char="-"/>
            </a:pPr>
            <a:r>
              <a:rPr lang="en-US" sz="2400" dirty="0"/>
              <a:t> It is possible that some stillbirths have been related to disruptions in prenatal care and to a higher frequency of home birth</a:t>
            </a:r>
          </a:p>
          <a:p>
            <a:pPr marL="0" indent="0">
              <a:buNone/>
            </a:pPr>
            <a:endParaRPr lang="en-US" sz="2400" dirty="0"/>
          </a:p>
        </p:txBody>
      </p:sp>
    </p:spTree>
    <p:extLst>
      <p:ext uri="{BB962C8B-B14F-4D97-AF65-F5344CB8AC3E}">
        <p14:creationId xmlns:p14="http://schemas.microsoft.com/office/powerpoint/2010/main" val="174556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6723"/>
            <a:ext cx="10515600" cy="1325563"/>
          </a:xfrm>
          <a:solidFill>
            <a:schemeClr val="bg1">
              <a:alpha val="36000"/>
            </a:schemeClr>
          </a:solidFill>
        </p:spPr>
        <p:txBody>
          <a:bodyPr>
            <a:normAutofit/>
          </a:bodyPr>
          <a:lstStyle/>
          <a:p>
            <a:r>
              <a:rPr lang="en-US" sz="5400" b="1" dirty="0">
                <a:solidFill>
                  <a:schemeClr val="tx1"/>
                </a:solidFill>
                <a:effectLst>
                  <a:outerShdw blurRad="38100" dist="38100" dir="2700000" algn="tl">
                    <a:srgbClr val="000000">
                      <a:alpha val="43137"/>
                    </a:srgbClr>
                  </a:outerShdw>
                </a:effectLst>
              </a:rPr>
              <a:t>Differential diagnosis </a:t>
            </a:r>
          </a:p>
        </p:txBody>
      </p:sp>
      <p:sp>
        <p:nvSpPr>
          <p:cNvPr id="4" name="TextBox 3">
            <a:extLst>
              <a:ext uri="{FF2B5EF4-FFF2-40B4-BE49-F238E27FC236}">
                <a16:creationId xmlns:a16="http://schemas.microsoft.com/office/drawing/2014/main" id="{5F6797D2-24A0-4241-8559-A634938B5726}"/>
              </a:ext>
            </a:extLst>
          </p:cNvPr>
          <p:cNvSpPr txBox="1"/>
          <p:nvPr/>
        </p:nvSpPr>
        <p:spPr>
          <a:xfrm>
            <a:off x="47469" y="2235813"/>
            <a:ext cx="6093500" cy="3231654"/>
          </a:xfrm>
          <a:prstGeom prst="rect">
            <a:avLst/>
          </a:prstGeom>
          <a:noFill/>
          <a:ln>
            <a:solidFill>
              <a:schemeClr val="accent1"/>
            </a:solidFill>
          </a:ln>
        </p:spPr>
        <p:txBody>
          <a:bodyPr wrap="square">
            <a:spAutoFit/>
          </a:bodyPr>
          <a:lstStyle/>
          <a:p>
            <a:pPr lvl="0"/>
            <a:r>
              <a:rPr lang="en-US" sz="2400" b="1" dirty="0"/>
              <a:t>Other infections :</a:t>
            </a:r>
          </a:p>
          <a:p>
            <a:pPr marL="285750" lvl="0" indent="-285750">
              <a:buFont typeface="Arial" panose="020B0604020202020204" pitchFamily="34" charset="0"/>
              <a:buChar char="•"/>
            </a:pPr>
            <a:r>
              <a:rPr lang="en-US" b="1" dirty="0"/>
              <a:t> </a:t>
            </a:r>
            <a:r>
              <a:rPr lang="en-US" b="0" i="0" dirty="0"/>
              <a:t>Early symptoms of COVID-19 can be similar to those of multiple other </a:t>
            </a:r>
            <a:r>
              <a:rPr lang="en-US" b="0" i="0" dirty="0">
                <a:solidFill>
                  <a:srgbClr val="FF0000"/>
                </a:solidFill>
              </a:rPr>
              <a:t>viral and bacterial respiratory infections </a:t>
            </a:r>
          </a:p>
          <a:p>
            <a:pPr lvl="0"/>
            <a:endParaRPr lang="en-US" dirty="0"/>
          </a:p>
          <a:p>
            <a:pPr marL="285750" lvl="0" indent="-285750">
              <a:buFont typeface="Arial" panose="020B0604020202020204" pitchFamily="34" charset="0"/>
              <a:buChar char="•"/>
            </a:pPr>
            <a:r>
              <a:rPr lang="en-US" b="0" i="0" dirty="0"/>
              <a:t>It is reasonable to also test </a:t>
            </a:r>
            <a:r>
              <a:rPr lang="en-US" b="0" i="0" dirty="0">
                <a:solidFill>
                  <a:srgbClr val="FF0000"/>
                </a:solidFill>
              </a:rPr>
              <a:t>for influenza </a:t>
            </a:r>
            <a:r>
              <a:rPr lang="en-US" b="0" i="0" dirty="0"/>
              <a:t>when testing for SARS-CoV-2 as this could have management implications</a:t>
            </a:r>
          </a:p>
          <a:p>
            <a:pPr lvl="0"/>
            <a:endParaRPr lang="en-US" dirty="0"/>
          </a:p>
          <a:p>
            <a:pPr marL="285750" lvl="0" indent="-285750">
              <a:buFont typeface="Arial" panose="020B0604020202020204" pitchFamily="34" charset="0"/>
              <a:buChar char="•"/>
            </a:pPr>
            <a:r>
              <a:rPr lang="en-US" b="0" i="0" dirty="0">
                <a:solidFill>
                  <a:srgbClr val="FF0000"/>
                </a:solidFill>
              </a:rPr>
              <a:t>Coinfection with tuberculosis </a:t>
            </a:r>
            <a:r>
              <a:rPr lang="en-US" b="0" i="0" dirty="0"/>
              <a:t>has also been reported and should be considered in patients with impaired immunity or at increased risk for exposure to </a:t>
            </a:r>
            <a:r>
              <a:rPr lang="en-US" b="0" i="1" dirty="0"/>
              <a:t>Mycobacterium tuberculosis</a:t>
            </a:r>
            <a:endParaRPr lang="en-US" dirty="0"/>
          </a:p>
          <a:p>
            <a:pPr lvl="0"/>
            <a:endParaRPr lang="en-US" b="1" dirty="0"/>
          </a:p>
        </p:txBody>
      </p:sp>
      <p:sp>
        <p:nvSpPr>
          <p:cNvPr id="6" name="TextBox 5">
            <a:extLst>
              <a:ext uri="{FF2B5EF4-FFF2-40B4-BE49-F238E27FC236}">
                <a16:creationId xmlns:a16="http://schemas.microsoft.com/office/drawing/2014/main" id="{3A878655-6AE9-4486-9E66-53AD15232F0A}"/>
              </a:ext>
            </a:extLst>
          </p:cNvPr>
          <p:cNvSpPr txBox="1"/>
          <p:nvPr/>
        </p:nvSpPr>
        <p:spPr>
          <a:xfrm>
            <a:off x="6140969" y="2235813"/>
            <a:ext cx="6093500" cy="4339650"/>
          </a:xfrm>
          <a:prstGeom prst="rect">
            <a:avLst/>
          </a:prstGeom>
          <a:noFill/>
          <a:ln>
            <a:solidFill>
              <a:schemeClr val="accent1"/>
            </a:solidFill>
          </a:ln>
        </p:spPr>
        <p:txBody>
          <a:bodyPr wrap="square">
            <a:spAutoFit/>
          </a:bodyPr>
          <a:lstStyle/>
          <a:p>
            <a:pPr lvl="0"/>
            <a:r>
              <a:rPr lang="en-US" sz="2400" b="1" i="0" dirty="0"/>
              <a:t>Preeclampsia, HELLP syndrome</a:t>
            </a:r>
          </a:p>
          <a:p>
            <a:pPr marL="285750" lvl="0" indent="-285750">
              <a:buFont typeface="Arial" panose="020B0604020202020204" pitchFamily="34" charset="0"/>
              <a:buChar char="•"/>
            </a:pPr>
            <a:r>
              <a:rPr lang="en-US" b="0" i="0" dirty="0"/>
              <a:t>In pregnant women, some </a:t>
            </a:r>
            <a:r>
              <a:rPr lang="en-US" b="0" i="0" dirty="0">
                <a:solidFill>
                  <a:srgbClr val="FF0000"/>
                </a:solidFill>
              </a:rPr>
              <a:t>COVID-19-related laboratory abnormalities </a:t>
            </a:r>
            <a:r>
              <a:rPr lang="en-US" b="0" i="0" dirty="0"/>
              <a:t>(elevated liver enzyme levels, thrombocytopenia) are identical to those that occur in preeclampsia with severe features and HELLP syndrome</a:t>
            </a:r>
            <a:endParaRPr lang="en-US" dirty="0"/>
          </a:p>
          <a:p>
            <a:pPr marL="285750" lvl="0" indent="-285750">
              <a:buFont typeface="Arial" panose="020B0604020202020204" pitchFamily="34" charset="0"/>
              <a:buChar char="•"/>
            </a:pPr>
            <a:r>
              <a:rPr lang="en-US" b="0" i="0" dirty="0"/>
              <a:t>The diagnosis of preeclampsia with severe features or HELLP syndrome should be considered in the differential diagnosis of persons under investigation for COVID-19, as well as in patients with confirmed COVID-19 as these pregnancy-related disorders may coexist with the infection </a:t>
            </a:r>
            <a:endParaRPr lang="en-US" dirty="0"/>
          </a:p>
          <a:p>
            <a:pPr marL="285750" lvl="0" indent="-285750">
              <a:buFont typeface="Arial" panose="020B0604020202020204" pitchFamily="34" charset="0"/>
              <a:buChar char="•"/>
            </a:pPr>
            <a:r>
              <a:rPr lang="en-US" b="0" i="0" dirty="0"/>
              <a:t>The presence of </a:t>
            </a:r>
            <a:r>
              <a:rPr lang="en-US" b="0" i="0" dirty="0">
                <a:solidFill>
                  <a:srgbClr val="FF0000"/>
                </a:solidFill>
              </a:rPr>
              <a:t>acute hypertension </a:t>
            </a:r>
            <a:r>
              <a:rPr lang="en-US" b="0" i="0" dirty="0"/>
              <a:t>can be helpful as it is a common finding in patients with preeclampsia or HELLP syndrome and not a feature of COVID-19 </a:t>
            </a:r>
            <a:endParaRPr lang="en-US" dirty="0"/>
          </a:p>
          <a:p>
            <a:pPr lvl="0"/>
            <a:endParaRPr lang="en-US" b="1" i="0" dirty="0"/>
          </a:p>
          <a:p>
            <a:pPr lvl="0"/>
            <a:endParaRPr lang="en-US" dirty="0"/>
          </a:p>
        </p:txBody>
      </p:sp>
    </p:spTree>
    <p:extLst>
      <p:ext uri="{BB962C8B-B14F-4D97-AF65-F5344CB8AC3E}">
        <p14:creationId xmlns:p14="http://schemas.microsoft.com/office/powerpoint/2010/main" val="222598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FDB74-5E17-48AF-87D2-576C3CD0F5FF}"/>
              </a:ext>
            </a:extLst>
          </p:cNvPr>
          <p:cNvSpPr>
            <a:spLocks noGrp="1"/>
          </p:cNvSpPr>
          <p:nvPr>
            <p:ph type="title"/>
          </p:nvPr>
        </p:nvSpPr>
        <p:spPr/>
        <p:txBody>
          <a:bodyPr/>
          <a:lstStyle/>
          <a:p>
            <a:r>
              <a:rPr lang="en-US" dirty="0"/>
              <a:t>Prenatal care </a:t>
            </a:r>
          </a:p>
        </p:txBody>
      </p:sp>
      <p:sp>
        <p:nvSpPr>
          <p:cNvPr id="3" name="Content Placeholder 2">
            <a:extLst>
              <a:ext uri="{FF2B5EF4-FFF2-40B4-BE49-F238E27FC236}">
                <a16:creationId xmlns:a16="http://schemas.microsoft.com/office/drawing/2014/main" id="{EF22EF92-B040-452B-ABE2-63CFC0C5538C}"/>
              </a:ext>
            </a:extLst>
          </p:cNvPr>
          <p:cNvSpPr>
            <a:spLocks noGrp="1"/>
          </p:cNvSpPr>
          <p:nvPr>
            <p:ph idx="1"/>
          </p:nvPr>
        </p:nvSpPr>
        <p:spPr>
          <a:xfrm>
            <a:off x="807997" y="2249424"/>
            <a:ext cx="9720073" cy="4023360"/>
          </a:xfrm>
        </p:spPr>
        <p:txBody>
          <a:bodyPr>
            <a:noAutofit/>
          </a:bodyPr>
          <a:lstStyle/>
          <a:p>
            <a:r>
              <a:rPr lang="en-US" sz="2400" b="1" dirty="0">
                <a:effectLst>
                  <a:outerShdw blurRad="38100" dist="38100" dir="2700000" algn="tl">
                    <a:srgbClr val="000000">
                      <a:alpha val="43137"/>
                    </a:srgbClr>
                  </a:outerShdw>
                </a:effectLst>
              </a:rPr>
              <a:t>Uninfected pregnant persons</a:t>
            </a:r>
          </a:p>
          <a:p>
            <a:pPr marL="0" indent="0">
              <a:buNone/>
            </a:pPr>
            <a:r>
              <a:rPr lang="en-US" sz="2400" b="1" dirty="0">
                <a:effectLst>
                  <a:outerShdw blurRad="38100" dist="38100" dir="2700000" algn="tl">
                    <a:srgbClr val="000000">
                      <a:alpha val="43137"/>
                    </a:srgbClr>
                  </a:outerShdw>
                </a:effectLst>
              </a:rPr>
              <a:t> Asymptomatic pregnant persons with potential exposure</a:t>
            </a:r>
          </a:p>
          <a:p>
            <a:r>
              <a:rPr lang="en-US" sz="2400" b="1" dirty="0">
                <a:effectLst>
                  <a:outerShdw blurRad="38100" dist="38100" dir="2700000" algn="tl">
                    <a:srgbClr val="000000">
                      <a:alpha val="43137"/>
                    </a:srgbClr>
                  </a:outerShdw>
                </a:effectLst>
              </a:rPr>
              <a:t>Asymptomatic patients</a:t>
            </a:r>
          </a:p>
          <a:p>
            <a:pPr marL="0" indent="0">
              <a:buNone/>
            </a:pPr>
            <a:r>
              <a:rPr lang="en-US" sz="2400" b="1" dirty="0">
                <a:effectLst>
                  <a:outerShdw blurRad="38100" dist="38100" dir="2700000" algn="tl">
                    <a:srgbClr val="000000">
                      <a:alpha val="43137"/>
                    </a:srgbClr>
                  </a:outerShdw>
                </a:effectLst>
              </a:rPr>
              <a:t> Symptomatic patients</a:t>
            </a:r>
          </a:p>
          <a:p>
            <a:pPr marL="0" indent="0">
              <a:buNone/>
            </a:pPr>
            <a:r>
              <a:rPr lang="en-US" sz="2400" b="1" dirty="0">
                <a:effectLst>
                  <a:outerShdw blurRad="38100" dist="38100" dir="2700000" algn="tl">
                    <a:srgbClr val="000000">
                      <a:alpha val="43137"/>
                    </a:srgbClr>
                  </a:outerShdw>
                </a:effectLst>
              </a:rPr>
              <a:t> Maternal and fetal follow up after recovery</a:t>
            </a:r>
          </a:p>
          <a:p>
            <a:pPr marL="0" indent="0">
              <a:buNone/>
            </a:pPr>
            <a:r>
              <a:rPr lang="en-US" sz="2400" b="1" dirty="0">
                <a:effectLst>
                  <a:outerShdw blurRad="38100" dist="38100" dir="2700000" algn="tl">
                    <a:srgbClr val="000000">
                      <a:alpha val="43137"/>
                    </a:srgbClr>
                  </a:outerShdw>
                </a:effectLst>
              </a:rPr>
              <a:t> Timing of delivery </a:t>
            </a:r>
          </a:p>
          <a:p>
            <a:endParaRPr lang="en-US" sz="2400" dirty="0"/>
          </a:p>
        </p:txBody>
      </p:sp>
    </p:spTree>
    <p:extLst>
      <p:ext uri="{BB962C8B-B14F-4D97-AF65-F5344CB8AC3E}">
        <p14:creationId xmlns:p14="http://schemas.microsoft.com/office/powerpoint/2010/main" val="2471212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9C7DFC8C-263A-4950-B58F-381C259C552F}"/>
              </a:ext>
            </a:extLst>
          </p:cNvPr>
          <p:cNvPicPr>
            <a:picLocks noChangeAspect="1"/>
          </p:cNvPicPr>
          <p:nvPr/>
        </p:nvPicPr>
        <p:blipFill>
          <a:blip r:embed="rId3"/>
          <a:stretch>
            <a:fillRect/>
          </a:stretch>
        </p:blipFill>
        <p:spPr>
          <a:xfrm>
            <a:off x="2135204" y="1"/>
            <a:ext cx="7555831" cy="6857999"/>
          </a:xfrm>
          <a:prstGeom prst="rect">
            <a:avLst/>
          </a:prstGeom>
        </p:spPr>
      </p:pic>
    </p:spTree>
    <p:extLst>
      <p:ext uri="{BB962C8B-B14F-4D97-AF65-F5344CB8AC3E}">
        <p14:creationId xmlns:p14="http://schemas.microsoft.com/office/powerpoint/2010/main" val="3710391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42B05-8F18-44E7-973D-45BCABAEAE63}"/>
              </a:ext>
            </a:extLst>
          </p:cNvPr>
          <p:cNvSpPr>
            <a:spLocks noGrp="1"/>
          </p:cNvSpPr>
          <p:nvPr>
            <p:ph type="title"/>
          </p:nvPr>
        </p:nvSpPr>
        <p:spPr/>
        <p:txBody>
          <a:bodyPr/>
          <a:lstStyle/>
          <a:p>
            <a:r>
              <a:rPr lang="en-US" b="1" dirty="0">
                <a:solidFill>
                  <a:schemeClr val="tx1"/>
                </a:solidFill>
                <a:effectLst>
                  <a:outerShdw blurRad="38100" dist="38100" dir="2700000" algn="tl">
                    <a:srgbClr val="000000">
                      <a:alpha val="43137"/>
                    </a:srgbClr>
                  </a:outerShdw>
                </a:effectLst>
              </a:rPr>
              <a:t>Uninfected pregnant persons</a:t>
            </a:r>
            <a:endParaRPr lang="en-US" dirty="0">
              <a:solidFill>
                <a:schemeClr val="tx1"/>
              </a:solidFill>
            </a:endParaRPr>
          </a:p>
        </p:txBody>
      </p:sp>
      <p:sp>
        <p:nvSpPr>
          <p:cNvPr id="3" name="Content Placeholder 2">
            <a:extLst>
              <a:ext uri="{FF2B5EF4-FFF2-40B4-BE49-F238E27FC236}">
                <a16:creationId xmlns:a16="http://schemas.microsoft.com/office/drawing/2014/main" id="{4A5ED266-4B3E-4EF8-81C6-18E4F2717FC1}"/>
              </a:ext>
            </a:extLst>
          </p:cNvPr>
          <p:cNvSpPr>
            <a:spLocks noGrp="1"/>
          </p:cNvSpPr>
          <p:nvPr>
            <p:ph idx="1"/>
          </p:nvPr>
        </p:nvSpPr>
        <p:spPr/>
        <p:txBody>
          <a:bodyPr>
            <a:normAutofit/>
          </a:bodyPr>
          <a:lstStyle/>
          <a:p>
            <a:r>
              <a:rPr lang="en-US" sz="2400" dirty="0"/>
              <a:t>The American College of Obstetricians and Gynecologists ,the Society for Maternal-Fetal Medicine, and others have issued guidance regarding prenatal care during the COVID-19 pandemic. It includes general guidance for testing and preventing spread of COVID-19, and suggestions for modifying traditional protocols for prenatal visits.</a:t>
            </a:r>
          </a:p>
          <a:p>
            <a:br>
              <a:rPr lang="en-US" sz="2400" dirty="0"/>
            </a:br>
            <a:r>
              <a:rPr lang="en-US" sz="2400" b="0" i="0" dirty="0">
                <a:solidFill>
                  <a:srgbClr val="232323"/>
                </a:solidFill>
                <a:effectLst/>
              </a:rPr>
              <a:t> These modifications, which should be tailored for low- versus high-risk patients (</a:t>
            </a:r>
            <a:r>
              <a:rPr lang="en-US" sz="2400" b="0" i="0" dirty="0" err="1">
                <a:solidFill>
                  <a:srgbClr val="232323"/>
                </a:solidFill>
                <a:effectLst/>
              </a:rPr>
              <a:t>eg</a:t>
            </a:r>
            <a:r>
              <a:rPr lang="en-US" sz="2400" b="0" i="0" dirty="0">
                <a:solidFill>
                  <a:srgbClr val="232323"/>
                </a:solidFill>
                <a:effectLst/>
              </a:rPr>
              <a:t>, multiple gestation, hypertension, diabetes). </a:t>
            </a:r>
            <a:endParaRPr lang="en-US" sz="2400" b="1" dirty="0"/>
          </a:p>
          <a:p>
            <a:endParaRPr lang="en-US" sz="2400" dirty="0"/>
          </a:p>
        </p:txBody>
      </p:sp>
    </p:spTree>
    <p:extLst>
      <p:ext uri="{BB962C8B-B14F-4D97-AF65-F5344CB8AC3E}">
        <p14:creationId xmlns:p14="http://schemas.microsoft.com/office/powerpoint/2010/main" val="3343726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1317F38-0BDB-4DD2-9D73-48F14E45C9E3}"/>
              </a:ext>
            </a:extLst>
          </p:cNvPr>
          <p:cNvSpPr txBox="1"/>
          <p:nvPr/>
        </p:nvSpPr>
        <p:spPr>
          <a:xfrm>
            <a:off x="885306" y="846111"/>
            <a:ext cx="7942810" cy="5940088"/>
          </a:xfrm>
          <a:prstGeom prst="rect">
            <a:avLst/>
          </a:prstGeom>
          <a:noFill/>
        </p:spPr>
        <p:txBody>
          <a:bodyPr wrap="square">
            <a:spAutoFit/>
          </a:bodyPr>
          <a:lstStyle/>
          <a:p>
            <a:pPr marL="342900" indent="-342900">
              <a:buFont typeface="Wingdings" panose="05000000000000000000" pitchFamily="2" charset="2"/>
              <a:buChar char="q"/>
            </a:pPr>
            <a:r>
              <a:rPr lang="en-US" sz="2000" b="0" i="0" dirty="0">
                <a:solidFill>
                  <a:srgbClr val="232323"/>
                </a:solidFill>
                <a:effectLst/>
                <a:latin typeface="Noto Sans" panose="020B0502040504020204" pitchFamily="34" charset="0"/>
              </a:rPr>
              <a:t>telehealth </a:t>
            </a:r>
            <a:endParaRPr lang="en-US" sz="2000" dirty="0"/>
          </a:p>
          <a:p>
            <a:pPr marL="342900" indent="-342900">
              <a:buFont typeface="Wingdings" panose="05000000000000000000" pitchFamily="2" charset="2"/>
              <a:buChar char="q"/>
            </a:pPr>
            <a:endParaRPr lang="en-US" sz="2000" b="0" i="0" dirty="0">
              <a:solidFill>
                <a:srgbClr val="232323"/>
              </a:solidFill>
              <a:effectLst/>
              <a:latin typeface="Noto Sans" panose="020B0502040504020204" pitchFamily="34" charset="0"/>
            </a:endParaRPr>
          </a:p>
          <a:p>
            <a:pPr marL="342900" indent="-342900">
              <a:buFont typeface="Wingdings" panose="05000000000000000000" pitchFamily="2" charset="2"/>
              <a:buChar char="q"/>
            </a:pPr>
            <a:r>
              <a:rPr lang="en-US" sz="2000" b="0" i="0" dirty="0">
                <a:solidFill>
                  <a:srgbClr val="232323"/>
                </a:solidFill>
                <a:effectLst/>
                <a:latin typeface="Noto Sans" panose="020B0502040504020204" pitchFamily="34" charset="0"/>
              </a:rPr>
              <a:t>reducing the number of in-person visits</a:t>
            </a:r>
          </a:p>
          <a:p>
            <a:pPr marL="342900" indent="-342900">
              <a:buFont typeface="Wingdings" panose="05000000000000000000" pitchFamily="2" charset="2"/>
              <a:buChar char="q"/>
            </a:pPr>
            <a:endParaRPr lang="en-US" sz="2000" b="0" i="0" dirty="0">
              <a:solidFill>
                <a:srgbClr val="232323"/>
              </a:solidFill>
              <a:effectLst/>
              <a:latin typeface="Noto Sans" panose="020B0502040504020204" pitchFamily="34" charset="0"/>
            </a:endParaRPr>
          </a:p>
          <a:p>
            <a:pPr marL="342900" indent="-342900">
              <a:buFont typeface="Wingdings" panose="05000000000000000000" pitchFamily="2" charset="2"/>
              <a:buChar char="q"/>
            </a:pPr>
            <a:r>
              <a:rPr lang="en-US" sz="2000" b="0" i="0" dirty="0">
                <a:solidFill>
                  <a:srgbClr val="232323"/>
                </a:solidFill>
                <a:effectLst/>
                <a:latin typeface="Noto Sans" panose="020B0502040504020204" pitchFamily="34" charset="0"/>
              </a:rPr>
              <a:t> timing of visits</a:t>
            </a:r>
          </a:p>
          <a:p>
            <a:pPr marL="342900" indent="-342900">
              <a:buFont typeface="Wingdings" panose="05000000000000000000" pitchFamily="2" charset="2"/>
              <a:buChar char="q"/>
            </a:pPr>
            <a:endParaRPr lang="en-US" sz="2000" b="0" i="0" dirty="0">
              <a:solidFill>
                <a:srgbClr val="232323"/>
              </a:solidFill>
              <a:effectLst/>
              <a:latin typeface="Noto Sans" panose="020B0502040504020204" pitchFamily="34" charset="0"/>
            </a:endParaRPr>
          </a:p>
          <a:p>
            <a:pPr marL="342900" indent="-342900">
              <a:buFont typeface="Wingdings" panose="05000000000000000000" pitchFamily="2" charset="2"/>
              <a:buChar char="q"/>
            </a:pPr>
            <a:r>
              <a:rPr lang="en-US" sz="2000" b="0" i="0" dirty="0">
                <a:solidFill>
                  <a:srgbClr val="232323"/>
                </a:solidFill>
                <a:effectLst/>
                <a:latin typeface="Noto Sans" panose="020B0502040504020204" pitchFamily="34" charset="0"/>
              </a:rPr>
              <a:t> limiting the number of persons in waiting rooms and physical distancing, </a:t>
            </a:r>
          </a:p>
          <a:p>
            <a:pPr marL="342900" indent="-342900">
              <a:buFont typeface="Wingdings" panose="05000000000000000000" pitchFamily="2" charset="2"/>
              <a:buChar char="q"/>
            </a:pPr>
            <a:endParaRPr lang="en-US" sz="2000" b="0" i="0" dirty="0">
              <a:solidFill>
                <a:srgbClr val="232323"/>
              </a:solidFill>
              <a:effectLst/>
              <a:latin typeface="Noto Sans" panose="020B0502040504020204" pitchFamily="34" charset="0"/>
            </a:endParaRPr>
          </a:p>
          <a:p>
            <a:pPr marL="342900" indent="-342900">
              <a:buFont typeface="Wingdings" panose="05000000000000000000" pitchFamily="2" charset="2"/>
              <a:buChar char="q"/>
            </a:pPr>
            <a:r>
              <a:rPr lang="en-US" sz="2000" b="0" i="0" dirty="0">
                <a:solidFill>
                  <a:srgbClr val="232323"/>
                </a:solidFill>
                <a:effectLst/>
                <a:latin typeface="Noto Sans" panose="020B0502040504020204" pitchFamily="34" charset="0"/>
              </a:rPr>
              <a:t>grouping tests for the same visit/day (</a:t>
            </a:r>
            <a:r>
              <a:rPr lang="en-US" sz="2000" b="0" i="0" dirty="0" err="1">
                <a:solidFill>
                  <a:srgbClr val="232323"/>
                </a:solidFill>
                <a:effectLst/>
                <a:latin typeface="Noto Sans" panose="020B0502040504020204" pitchFamily="34" charset="0"/>
              </a:rPr>
              <a:t>eg</a:t>
            </a:r>
            <a:r>
              <a:rPr lang="en-US" sz="2000" b="0" i="0" dirty="0">
                <a:solidFill>
                  <a:srgbClr val="232323"/>
                </a:solidFill>
                <a:effectLst/>
                <a:latin typeface="Noto Sans" panose="020B0502040504020204" pitchFamily="34" charset="0"/>
              </a:rPr>
              <a:t>, aneuploidy, diabetes, infection screening) to minimize maternal contact with others</a:t>
            </a:r>
          </a:p>
          <a:p>
            <a:pPr marL="342900" indent="-342900">
              <a:buFont typeface="Wingdings" panose="05000000000000000000" pitchFamily="2" charset="2"/>
              <a:buChar char="q"/>
            </a:pPr>
            <a:endParaRPr lang="en-US" sz="2000" b="0" i="0" dirty="0">
              <a:solidFill>
                <a:srgbClr val="232323"/>
              </a:solidFill>
              <a:effectLst/>
              <a:latin typeface="Noto Sans" panose="020B0502040504020204" pitchFamily="34" charset="0"/>
            </a:endParaRPr>
          </a:p>
          <a:p>
            <a:pPr marL="342900" indent="-342900">
              <a:buFont typeface="Wingdings" panose="05000000000000000000" pitchFamily="2" charset="2"/>
              <a:buChar char="q"/>
            </a:pPr>
            <a:r>
              <a:rPr lang="en-US" sz="2000" b="0" i="0" dirty="0">
                <a:solidFill>
                  <a:srgbClr val="232323"/>
                </a:solidFill>
                <a:effectLst/>
                <a:latin typeface="Noto Sans" panose="020B0502040504020204" pitchFamily="34" charset="0"/>
              </a:rPr>
              <a:t> timing of indicated obstetric ultrasound examinations (</a:t>
            </a:r>
            <a:r>
              <a:rPr lang="en-US" sz="2000" b="0" i="0" dirty="0" err="1">
                <a:solidFill>
                  <a:srgbClr val="232323"/>
                </a:solidFill>
                <a:effectLst/>
                <a:latin typeface="Noto Sans" panose="020B0502040504020204" pitchFamily="34" charset="0"/>
              </a:rPr>
              <a:t>eg</a:t>
            </a:r>
            <a:r>
              <a:rPr lang="en-US" sz="2000" b="0" i="0" dirty="0">
                <a:solidFill>
                  <a:srgbClr val="232323"/>
                </a:solidFill>
                <a:effectLst/>
                <a:latin typeface="Noto Sans" panose="020B0502040504020204" pitchFamily="34" charset="0"/>
              </a:rPr>
              <a:t>, gestational age, fetal anomaly, fetal growth, placental attachment),</a:t>
            </a:r>
          </a:p>
          <a:p>
            <a:pPr marL="342900" indent="-342900">
              <a:buFont typeface="Wingdings" panose="05000000000000000000" pitchFamily="2" charset="2"/>
              <a:buChar char="q"/>
            </a:pPr>
            <a:endParaRPr lang="en-US" sz="2000" b="0" i="0" dirty="0">
              <a:solidFill>
                <a:srgbClr val="232323"/>
              </a:solidFill>
              <a:effectLst/>
              <a:latin typeface="Noto Sans" panose="020B0502040504020204" pitchFamily="34" charset="0"/>
            </a:endParaRPr>
          </a:p>
          <a:p>
            <a:pPr marL="342900" indent="-342900">
              <a:buFont typeface="Wingdings" panose="05000000000000000000" pitchFamily="2" charset="2"/>
              <a:buChar char="q"/>
            </a:pPr>
            <a:r>
              <a:rPr lang="en-US" sz="2000" b="0" i="0" dirty="0">
                <a:solidFill>
                  <a:srgbClr val="232323"/>
                </a:solidFill>
                <a:effectLst/>
                <a:latin typeface="Noto Sans" panose="020B0502040504020204" pitchFamily="34" charset="0"/>
              </a:rPr>
              <a:t>timing and frequency of use of nonstress tests and biophysical profiles</a:t>
            </a:r>
            <a:endParaRPr lang="en-US" sz="2000" dirty="0"/>
          </a:p>
        </p:txBody>
      </p:sp>
    </p:spTree>
    <p:extLst>
      <p:ext uri="{BB962C8B-B14F-4D97-AF65-F5344CB8AC3E}">
        <p14:creationId xmlns:p14="http://schemas.microsoft.com/office/powerpoint/2010/main" val="1557021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259BEA-FFFF-428F-A44C-3E40567A17F4}"/>
              </a:ext>
            </a:extLst>
          </p:cNvPr>
          <p:cNvSpPr>
            <a:spLocks noGrp="1"/>
          </p:cNvSpPr>
          <p:nvPr>
            <p:ph idx="1"/>
          </p:nvPr>
        </p:nvSpPr>
        <p:spPr>
          <a:xfrm>
            <a:off x="904479" y="1096053"/>
            <a:ext cx="9720073" cy="4023360"/>
          </a:xfrm>
        </p:spPr>
        <p:txBody>
          <a:bodyPr>
            <a:normAutofit fontScale="92500"/>
          </a:bodyPr>
          <a:lstStyle/>
          <a:p>
            <a:r>
              <a:rPr lang="en-US" sz="2800" b="0" i="0" dirty="0">
                <a:solidFill>
                  <a:srgbClr val="232323"/>
                </a:solidFill>
                <a:effectLst/>
                <a:latin typeface="Noto Sans" panose="020B0502040504020204" pitchFamily="34" charset="0"/>
              </a:rPr>
              <a:t>There are many ways to reduce the time patients, including patients with high-risk pregnancies, are in the office. </a:t>
            </a:r>
          </a:p>
          <a:p>
            <a:r>
              <a:rPr lang="en-US" sz="2800" b="0" i="0" dirty="0">
                <a:solidFill>
                  <a:srgbClr val="FF0000"/>
                </a:solidFill>
                <a:effectLst/>
                <a:latin typeface="Noto Sans" panose="020B0502040504020204" pitchFamily="34" charset="0"/>
              </a:rPr>
              <a:t>For example</a:t>
            </a:r>
            <a:r>
              <a:rPr lang="en-US" sz="2800" dirty="0">
                <a:solidFill>
                  <a:srgbClr val="FF0000"/>
                </a:solidFill>
                <a:latin typeface="Noto Sans" panose="020B0502040504020204" pitchFamily="34" charset="0"/>
              </a:rPr>
              <a:t>:</a:t>
            </a:r>
            <a:endParaRPr lang="en-US" sz="2800" b="0" i="0" dirty="0">
              <a:solidFill>
                <a:srgbClr val="FF0000"/>
              </a:solidFill>
              <a:effectLst/>
              <a:latin typeface="Noto Sans" panose="020B0502040504020204" pitchFamily="34" charset="0"/>
            </a:endParaRPr>
          </a:p>
          <a:p>
            <a:pPr marL="514350" indent="-514350">
              <a:buFont typeface="+mj-lt"/>
              <a:buAutoNum type="arabicPeriod"/>
            </a:pPr>
            <a:r>
              <a:rPr lang="en-US" sz="2800" b="0" i="0" dirty="0">
                <a:solidFill>
                  <a:srgbClr val="232323"/>
                </a:solidFill>
                <a:effectLst/>
                <a:latin typeface="Noto Sans" panose="020B0502040504020204" pitchFamily="34" charset="0"/>
              </a:rPr>
              <a:t> The clinician can order a 75 gram two-hour oral glucose tolerance test (GTT) instead of a glucose challenge test and 100 gram three-hour GTT (in patients with positive results)</a:t>
            </a:r>
          </a:p>
          <a:p>
            <a:pPr marL="514350" indent="-514350">
              <a:buFont typeface="+mj-lt"/>
              <a:buAutoNum type="arabicPeriod"/>
            </a:pPr>
            <a:r>
              <a:rPr lang="en-US" sz="2800" b="0" i="0" dirty="0">
                <a:solidFill>
                  <a:srgbClr val="232323"/>
                </a:solidFill>
                <a:effectLst/>
                <a:latin typeface="Noto Sans" panose="020B0502040504020204" pitchFamily="34" charset="0"/>
              </a:rPr>
              <a:t> cell-free DNA screening can be used (at &gt;10 weeks) for Down syndrome screening rather than the combined test (</a:t>
            </a:r>
            <a:r>
              <a:rPr lang="en-US" sz="2800" b="0" i="0" dirty="0" err="1">
                <a:solidFill>
                  <a:srgbClr val="232323"/>
                </a:solidFill>
                <a:effectLst/>
                <a:latin typeface="Noto Sans" panose="020B0502040504020204" pitchFamily="34" charset="0"/>
              </a:rPr>
              <a:t>ie</a:t>
            </a:r>
            <a:r>
              <a:rPr lang="en-US" sz="2800" b="0" i="0" dirty="0">
                <a:solidFill>
                  <a:srgbClr val="232323"/>
                </a:solidFill>
                <a:effectLst/>
                <a:latin typeface="Noto Sans" panose="020B0502040504020204" pitchFamily="34" charset="0"/>
              </a:rPr>
              <a:t>, nuchal translucency on ultrasound and serum analytes)</a:t>
            </a:r>
            <a:endParaRPr lang="en-US" sz="2800" dirty="0"/>
          </a:p>
        </p:txBody>
      </p:sp>
    </p:spTree>
    <p:extLst>
      <p:ext uri="{BB962C8B-B14F-4D97-AF65-F5344CB8AC3E}">
        <p14:creationId xmlns:p14="http://schemas.microsoft.com/office/powerpoint/2010/main" val="3182301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8D94C-919C-4D2E-9687-79215137D4D9}"/>
              </a:ext>
            </a:extLst>
          </p:cNvPr>
          <p:cNvSpPr>
            <a:spLocks noGrp="1"/>
          </p:cNvSpPr>
          <p:nvPr>
            <p:ph type="title"/>
          </p:nvPr>
        </p:nvSpPr>
        <p:spPr>
          <a:xfrm>
            <a:off x="2272939" y="169147"/>
            <a:ext cx="10353762" cy="1031913"/>
          </a:xfrm>
        </p:spPr>
        <p:txBody>
          <a:bodyPr/>
          <a:lstStyle/>
          <a:p>
            <a:r>
              <a:rPr lang="en-US" dirty="0">
                <a:solidFill>
                  <a:srgbClr val="18069C"/>
                </a:solidFill>
                <a:latin typeface="Aharoni" panose="02010803020104030203" pitchFamily="2" charset="-79"/>
                <a:cs typeface="Aharoni" panose="02010803020104030203" pitchFamily="2" charset="-79"/>
              </a:rPr>
              <a:t>Notable variants</a:t>
            </a:r>
          </a:p>
        </p:txBody>
      </p:sp>
      <p:sp>
        <p:nvSpPr>
          <p:cNvPr id="3" name="Content Placeholder 2">
            <a:extLst>
              <a:ext uri="{FF2B5EF4-FFF2-40B4-BE49-F238E27FC236}">
                <a16:creationId xmlns:a16="http://schemas.microsoft.com/office/drawing/2014/main" id="{1F0DC0F9-92D0-4DB6-B59F-38A1774B9E59}"/>
              </a:ext>
            </a:extLst>
          </p:cNvPr>
          <p:cNvSpPr>
            <a:spLocks noGrp="1"/>
          </p:cNvSpPr>
          <p:nvPr>
            <p:ph idx="1"/>
          </p:nvPr>
        </p:nvSpPr>
        <p:spPr>
          <a:xfrm>
            <a:off x="156204" y="1297664"/>
            <a:ext cx="8769285" cy="5094932"/>
          </a:xfrm>
        </p:spPr>
        <p:txBody>
          <a:bodyPr>
            <a:normAutofit/>
          </a:bodyPr>
          <a:lstStyle/>
          <a:p>
            <a:r>
              <a:rPr lang="en-US" sz="2000" b="1" dirty="0">
                <a:latin typeface="+mj-lt"/>
              </a:rPr>
              <a:t>Alpha (B.1.1.7) lineage</a:t>
            </a:r>
            <a:r>
              <a:rPr lang="en-US" sz="2000" dirty="0">
                <a:latin typeface="+mj-lt"/>
              </a:rPr>
              <a:t>, was first identified in the United Kingdom in late 2020 and was temporally associated with an increase in regional infections. early estimates were that the variant was 50 to 75 percent more transmissible.</a:t>
            </a:r>
          </a:p>
          <a:p>
            <a:pPr algn="l"/>
            <a:r>
              <a:rPr lang="en-US" sz="2000" b="1" i="0" dirty="0">
                <a:effectLst/>
                <a:latin typeface="+mj-lt"/>
              </a:rPr>
              <a:t>Delta (B.1.617.2 lineage</a:t>
            </a:r>
            <a:r>
              <a:rPr lang="en-US" sz="1400" b="1" i="0" dirty="0">
                <a:effectLst/>
                <a:latin typeface="+mj-lt"/>
              </a:rPr>
              <a:t>)</a:t>
            </a:r>
            <a:r>
              <a:rPr lang="en-US" sz="1400" b="0" i="0" dirty="0">
                <a:effectLst/>
                <a:latin typeface="+mj-lt"/>
              </a:rPr>
              <a:t> </a:t>
            </a:r>
            <a:r>
              <a:rPr lang="en-US" sz="2000" b="0" i="0" dirty="0">
                <a:effectLst/>
                <a:latin typeface="+mj-lt"/>
              </a:rPr>
              <a:t>was first identified in India in December 2020 and has become the most prevalent variant there and in several other countries, including the United States and United Kingdom,</a:t>
            </a:r>
            <a:r>
              <a:rPr lang="en-US" sz="2000" dirty="0">
                <a:effectLst/>
                <a:latin typeface="+mj-lt"/>
              </a:rPr>
              <a:t> </a:t>
            </a:r>
            <a:r>
              <a:rPr lang="en-US" sz="2000" b="0" i="0" dirty="0">
                <a:effectLst/>
                <a:latin typeface="+mj-lt"/>
              </a:rPr>
              <a:t>The Delta variant is highly transmissible, more so than Alpha (B.1.1.7), which was more transmissible than previously circulating SARS-CoV-2 lineages.</a:t>
            </a:r>
          </a:p>
          <a:p>
            <a:pPr algn="l"/>
            <a:r>
              <a:rPr lang="en-US" sz="2000" b="1" i="0" dirty="0">
                <a:effectLst/>
                <a:latin typeface="+mj-lt"/>
              </a:rPr>
              <a:t>Beta (B.1.351 lineage) </a:t>
            </a:r>
            <a:r>
              <a:rPr lang="en-US" sz="2000" b="0" i="0" dirty="0">
                <a:effectLst/>
                <a:latin typeface="+mj-lt"/>
              </a:rPr>
              <a:t> was identified in South Africa in late 2020. It is phylogenetically distinct from B.1.1.7 but shares several spike protein mutations.</a:t>
            </a:r>
          </a:p>
          <a:p>
            <a:pPr algn="l"/>
            <a:r>
              <a:rPr lang="en-US" sz="2000" b="1" i="0" dirty="0">
                <a:effectLst/>
                <a:latin typeface="+mj-lt"/>
              </a:rPr>
              <a:t>Gamma (P.1 lineage) </a:t>
            </a:r>
            <a:r>
              <a:rPr lang="en-US" sz="2000" b="0" i="0" dirty="0">
                <a:effectLst/>
                <a:latin typeface="+mj-lt"/>
              </a:rPr>
              <a:t>was first identified in Japan but has since declined in prevalence globally. It has several mutations, it has the potential for increased transmissibility and an impact on immunity</a:t>
            </a:r>
          </a:p>
          <a:p>
            <a:pPr algn="l"/>
            <a:r>
              <a:rPr lang="en-US" sz="2000" b="1" dirty="0">
                <a:latin typeface="+mj-lt"/>
              </a:rPr>
              <a:t>Omicron (B.1.1.529)</a:t>
            </a:r>
            <a:r>
              <a:rPr lang="en-US" sz="2000" dirty="0">
                <a:latin typeface="+mj-lt"/>
              </a:rPr>
              <a:t> was first identified in Botswana and Africa, and reported as a new variant by WHO on November 24,2021</a:t>
            </a:r>
            <a:endParaRPr lang="en-US" sz="2000" b="0" i="0" dirty="0">
              <a:effectLst/>
              <a:latin typeface="+mj-lt"/>
            </a:endParaRPr>
          </a:p>
          <a:p>
            <a:endParaRPr lang="en-US" sz="2000" dirty="0">
              <a:latin typeface="+mj-lt"/>
            </a:endParaRPr>
          </a:p>
          <a:p>
            <a:endParaRPr lang="en-US" sz="2000" dirty="0">
              <a:latin typeface="+mj-lt"/>
            </a:endParaRPr>
          </a:p>
        </p:txBody>
      </p:sp>
      <p:pic>
        <p:nvPicPr>
          <p:cNvPr id="4098" name="Picture 2" descr="The SIREN study: answering the big questions - UK Health Security Agency">
            <a:extLst>
              <a:ext uri="{FF2B5EF4-FFF2-40B4-BE49-F238E27FC236}">
                <a16:creationId xmlns:a16="http://schemas.microsoft.com/office/drawing/2014/main" id="{07DAD20A-55D3-4079-B4CC-8662672987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354" b="16577"/>
          <a:stretch/>
        </p:blipFill>
        <p:spPr bwMode="auto">
          <a:xfrm rot="16200000">
            <a:off x="7008900" y="1674899"/>
            <a:ext cx="7099690" cy="3266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592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80E53E3-F166-4448-B9DB-F36200D01A29}"/>
              </a:ext>
            </a:extLst>
          </p:cNvPr>
          <p:cNvSpPr txBox="1">
            <a:spLocks/>
          </p:cNvSpPr>
          <p:nvPr/>
        </p:nvSpPr>
        <p:spPr>
          <a:xfrm>
            <a:off x="838200" y="854320"/>
            <a:ext cx="10515600" cy="4351338"/>
          </a:xfrm>
          <a:prstGeom prst="rect">
            <a:avLst/>
          </a:prstGeom>
          <a:solidFill>
            <a:schemeClr val="bg1">
              <a:alpha val="51000"/>
            </a:schemeClr>
          </a:solidFill>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3200" dirty="0"/>
              <a:t>In addition, The psychological impact of COVID-19 should also be recognized and support offered . The COVID-19 pandemic may be associated with new onset or exacerbation of subsyndromal psychiatric symptoms as well as full-blown psychiatric disorders, including anxiety disorders, depressive disorders, posttraumatic stress disorder, or substance use disorders.</a:t>
            </a:r>
          </a:p>
        </p:txBody>
      </p:sp>
    </p:spTree>
    <p:extLst>
      <p:ext uri="{BB962C8B-B14F-4D97-AF65-F5344CB8AC3E}">
        <p14:creationId xmlns:p14="http://schemas.microsoft.com/office/powerpoint/2010/main" val="19873815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1D7B0-F190-4CB0-AC77-7F4CF421B37B}"/>
              </a:ext>
            </a:extLst>
          </p:cNvPr>
          <p:cNvSpPr>
            <a:spLocks noGrp="1"/>
          </p:cNvSpPr>
          <p:nvPr>
            <p:ph type="title"/>
          </p:nvPr>
        </p:nvSpPr>
        <p:spPr>
          <a:xfrm>
            <a:off x="857874" y="549275"/>
            <a:ext cx="9720072" cy="1499616"/>
          </a:xfrm>
        </p:spPr>
        <p:txBody>
          <a:bodyPr>
            <a:normAutofit/>
          </a:bodyPr>
          <a:lstStyle/>
          <a:p>
            <a:r>
              <a:rPr lang="en-US" sz="2800" b="1" dirty="0">
                <a:solidFill>
                  <a:schemeClr val="tx1"/>
                </a:solidFill>
                <a:effectLst>
                  <a:outerShdw blurRad="38100" dist="38100" dir="2700000" algn="tl">
                    <a:srgbClr val="000000">
                      <a:alpha val="43137"/>
                    </a:srgbClr>
                  </a:outerShdw>
                </a:effectLst>
              </a:rPr>
              <a:t>Asymptomatic pregnant persons with potential exposure</a:t>
            </a:r>
            <a:br>
              <a:rPr lang="en-US" sz="2800" b="1" dirty="0">
                <a:solidFill>
                  <a:schemeClr val="tx1"/>
                </a:solidFill>
                <a:effectLst>
                  <a:outerShdw blurRad="38100" dist="38100" dir="2700000" algn="tl">
                    <a:srgbClr val="000000">
                      <a:alpha val="43137"/>
                    </a:srgbClr>
                  </a:outerShdw>
                </a:effectLst>
              </a:rPr>
            </a:br>
            <a:endParaRPr lang="en-US" sz="2800" dirty="0">
              <a:solidFill>
                <a:schemeClr val="tx1"/>
              </a:solidFill>
            </a:endParaRPr>
          </a:p>
        </p:txBody>
      </p:sp>
      <p:graphicFrame>
        <p:nvGraphicFramePr>
          <p:cNvPr id="4" name="Content Placeholder 3">
            <a:extLst>
              <a:ext uri="{FF2B5EF4-FFF2-40B4-BE49-F238E27FC236}">
                <a16:creationId xmlns:a16="http://schemas.microsoft.com/office/drawing/2014/main" id="{B48E046F-D9DA-4C23-BF2A-EF967D129326}"/>
              </a:ext>
            </a:extLst>
          </p:cNvPr>
          <p:cNvGraphicFramePr>
            <a:graphicFrameLocks noGrp="1"/>
          </p:cNvGraphicFramePr>
          <p:nvPr>
            <p:ph idx="1"/>
          </p:nvPr>
        </p:nvGraphicFramePr>
        <p:xfrm>
          <a:off x="857874" y="1778924"/>
          <a:ext cx="10979450" cy="5079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572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08BD03-45C2-48D9-8A07-87AED39F4784}"/>
              </a:ext>
            </a:extLst>
          </p:cNvPr>
          <p:cNvSpPr txBox="1"/>
          <p:nvPr/>
        </p:nvSpPr>
        <p:spPr>
          <a:xfrm>
            <a:off x="954578" y="1225298"/>
            <a:ext cx="8908950" cy="3108543"/>
          </a:xfrm>
          <a:prstGeom prst="rect">
            <a:avLst/>
          </a:prstGeom>
          <a:noFill/>
        </p:spPr>
        <p:txBody>
          <a:bodyPr wrap="square">
            <a:spAutoFit/>
          </a:bodyPr>
          <a:lstStyle/>
          <a:p>
            <a:pPr marL="0" indent="0">
              <a:buNone/>
            </a:pPr>
            <a:r>
              <a:rPr lang="en-US" sz="2800" dirty="0"/>
              <a:t>*Care of asymptomatic patients with confirmed or probable SARS-CoV-2 infection involves : </a:t>
            </a:r>
          </a:p>
          <a:p>
            <a:pPr marL="514350" indent="-514350">
              <a:buFont typeface="+mj-lt"/>
              <a:buAutoNum type="arabicPeriod"/>
            </a:pPr>
            <a:r>
              <a:rPr lang="en-US" sz="2800" dirty="0"/>
              <a:t>assessing their risk for developing severe disease, </a:t>
            </a:r>
          </a:p>
          <a:p>
            <a:pPr marL="514350" indent="-514350">
              <a:buFont typeface="+mj-lt"/>
              <a:buAutoNum type="arabicPeriod"/>
            </a:pPr>
            <a:r>
              <a:rPr lang="en-US" sz="2800" dirty="0"/>
              <a:t>close monitoring for respiratory decompensation (which may occur rapidly), infection control and self-isolation for the anticipated duration of illness,</a:t>
            </a:r>
          </a:p>
          <a:p>
            <a:pPr marL="514350" indent="-514350">
              <a:buFont typeface="+mj-lt"/>
              <a:buAutoNum type="arabicPeriod"/>
            </a:pPr>
            <a:r>
              <a:rPr lang="en-US" sz="2800" dirty="0"/>
              <a:t>Appropriate timing of discontinuation of precautions</a:t>
            </a:r>
          </a:p>
        </p:txBody>
      </p:sp>
    </p:spTree>
    <p:extLst>
      <p:ext uri="{BB962C8B-B14F-4D97-AF65-F5344CB8AC3E}">
        <p14:creationId xmlns:p14="http://schemas.microsoft.com/office/powerpoint/2010/main" val="1961114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20D90-C8AD-4061-B93A-06366D0AEC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84CD0F9-C157-4CEA-8CF9-1AEC5751AD00}"/>
              </a:ext>
            </a:extLst>
          </p:cNvPr>
          <p:cNvSpPr>
            <a:spLocks noGrp="1"/>
          </p:cNvSpPr>
          <p:nvPr>
            <p:ph idx="1"/>
          </p:nvPr>
        </p:nvSpPr>
        <p:spPr/>
        <p:txBody>
          <a:bodyPr/>
          <a:lstStyle/>
          <a:p>
            <a:endParaRPr lang="en-US"/>
          </a:p>
        </p:txBody>
      </p:sp>
      <p:graphicFrame>
        <p:nvGraphicFramePr>
          <p:cNvPr id="4" name="Content Placeholder 7">
            <a:extLst>
              <a:ext uri="{FF2B5EF4-FFF2-40B4-BE49-F238E27FC236}">
                <a16:creationId xmlns:a16="http://schemas.microsoft.com/office/drawing/2014/main" id="{587C8A20-2A9B-4379-84F4-BD2BFA704F9C}"/>
              </a:ext>
            </a:extLst>
          </p:cNvPr>
          <p:cNvGraphicFramePr>
            <a:graphicFrameLocks/>
          </p:cNvGraphicFramePr>
          <p:nvPr/>
        </p:nvGraphicFramePr>
        <p:xfrm>
          <a:off x="282634" y="287394"/>
          <a:ext cx="11330246" cy="6570594"/>
        </p:xfrm>
        <a:graphic>
          <a:graphicData uri="http://schemas.openxmlformats.org/drawingml/2006/table">
            <a:tbl>
              <a:tblPr>
                <a:solidFill>
                  <a:schemeClr val="bg1"/>
                </a:solidFill>
              </a:tblPr>
              <a:tblGrid>
                <a:gridCol w="11330246">
                  <a:extLst>
                    <a:ext uri="{9D8B030D-6E8A-4147-A177-3AD203B41FA5}">
                      <a16:colId xmlns:a16="http://schemas.microsoft.com/office/drawing/2014/main" val="2334312673"/>
                    </a:ext>
                  </a:extLst>
                </a:gridCol>
              </a:tblGrid>
              <a:tr h="39109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232323"/>
                          </a:solidFill>
                          <a:effectLst/>
                          <a:latin typeface="Verdana" panose="020B0604030504040204" pitchFamily="34" charset="0"/>
                        </a:rPr>
                        <a:t>Comorbidities the CDC classifies as established or possible risk factors for severe COVID-19</a:t>
                      </a:r>
                      <a:r>
                        <a:rPr kumimoji="0" lang="en-US" altLang="en-US" sz="1100" b="1" i="0" u="none" strike="noStrike" cap="none" normalizeH="0" baseline="30000" dirty="0">
                          <a:ln>
                            <a:noFill/>
                          </a:ln>
                          <a:solidFill>
                            <a:srgbClr val="232323"/>
                          </a:solidFill>
                          <a:effectLst/>
                          <a:latin typeface="Verdana" panose="020B0604030504040204" pitchFamily="34" charset="0"/>
                        </a:rPr>
                        <a:t>[1,2]</a:t>
                      </a:r>
                      <a:endParaRPr kumimoji="0" lang="en-US" altLang="en-US" sz="1100" b="0" i="0" u="none" strike="noStrike" cap="none" normalizeH="0" baseline="0" dirty="0">
                        <a:ln>
                          <a:noFill/>
                        </a:ln>
                        <a:solidFill>
                          <a:schemeClr val="tx1"/>
                        </a:solidFill>
                        <a:effectLst/>
                      </a:endParaRPr>
                    </a:p>
                  </a:txBody>
                  <a:tcPr marL="39201" marR="39201" marT="19601" marB="196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EEEEEE"/>
                    </a:solidFill>
                  </a:tcPr>
                </a:tc>
                <a:extLst>
                  <a:ext uri="{0D108BD9-81ED-4DB2-BD59-A6C34878D82A}">
                    <a16:rowId xmlns:a16="http://schemas.microsoft.com/office/drawing/2014/main" val="1932325339"/>
                  </a:ext>
                </a:extLst>
              </a:tr>
              <a:tr h="222631">
                <a:tc>
                  <a:txBody>
                    <a:bodyPr/>
                    <a:lstStyle/>
                    <a:p>
                      <a:pPr fontAlgn="ctr"/>
                      <a:r>
                        <a:rPr lang="en-US" sz="1100" b="1" dirty="0">
                          <a:effectLst/>
                        </a:rPr>
                        <a:t>Established risk factors</a:t>
                      </a:r>
                    </a:p>
                  </a:txBody>
                  <a:tcPr marL="39201" marR="39201" marT="19601" marB="196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EEEEE"/>
                    </a:solidFill>
                  </a:tcPr>
                </a:tc>
                <a:extLst>
                  <a:ext uri="{0D108BD9-81ED-4DB2-BD59-A6C34878D82A}">
                    <a16:rowId xmlns:a16="http://schemas.microsoft.com/office/drawing/2014/main" val="465175176"/>
                  </a:ext>
                </a:extLst>
              </a:tr>
              <a:tr h="222631">
                <a:tc>
                  <a:txBody>
                    <a:bodyPr/>
                    <a:lstStyle/>
                    <a:p>
                      <a:pPr fontAlgn="t">
                        <a:buFont typeface="Arial" panose="020B0604020202020204" pitchFamily="34" charset="0"/>
                        <a:buChar char="•"/>
                      </a:pPr>
                      <a:r>
                        <a:rPr lang="en-US" sz="1100" dirty="0">
                          <a:effectLst/>
                        </a:rPr>
                        <a:t>Cancer</a:t>
                      </a:r>
                    </a:p>
                  </a:txBody>
                  <a:tcPr marL="39201" marR="39201" marT="19601" marB="196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790336880"/>
                  </a:ext>
                </a:extLst>
              </a:tr>
              <a:tr h="222631">
                <a:tc>
                  <a:txBody>
                    <a:bodyPr/>
                    <a:lstStyle/>
                    <a:p>
                      <a:pPr fontAlgn="t">
                        <a:buFont typeface="Arial" panose="020B0604020202020204" pitchFamily="34" charset="0"/>
                        <a:buChar char="•"/>
                      </a:pPr>
                      <a:r>
                        <a:rPr lang="en-US" sz="1100" dirty="0">
                          <a:effectLst/>
                        </a:rPr>
                        <a:t>Chronic kidney disease</a:t>
                      </a:r>
                    </a:p>
                  </a:txBody>
                  <a:tcPr marL="39201" marR="39201" marT="19601" marB="196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766587078"/>
                  </a:ext>
                </a:extLst>
              </a:tr>
              <a:tr h="222631">
                <a:tc>
                  <a:txBody>
                    <a:bodyPr/>
                    <a:lstStyle/>
                    <a:p>
                      <a:pPr fontAlgn="t">
                        <a:buFont typeface="Arial" panose="020B0604020202020204" pitchFamily="34" charset="0"/>
                        <a:buChar char="•"/>
                      </a:pPr>
                      <a:r>
                        <a:rPr lang="en-US" sz="1100" dirty="0">
                          <a:effectLst/>
                        </a:rPr>
                        <a:t>Chronic obstructive pulmonary disease</a:t>
                      </a:r>
                    </a:p>
                  </a:txBody>
                  <a:tcPr marL="39201" marR="39201" marT="19601" marB="196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38561372"/>
                  </a:ext>
                </a:extLst>
              </a:tr>
              <a:tr h="222631">
                <a:tc>
                  <a:txBody>
                    <a:bodyPr/>
                    <a:lstStyle/>
                    <a:p>
                      <a:pPr fontAlgn="t">
                        <a:buFont typeface="Arial" panose="020B0604020202020204" pitchFamily="34" charset="0"/>
                        <a:buChar char="•"/>
                      </a:pPr>
                      <a:r>
                        <a:rPr lang="en-US" sz="1100" dirty="0">
                          <a:effectLst/>
                        </a:rPr>
                        <a:t> Down syndrome</a:t>
                      </a:r>
                    </a:p>
                  </a:txBody>
                  <a:tcPr marL="39201" marR="39201" marT="19601" marB="196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694334483"/>
                  </a:ext>
                </a:extLst>
              </a:tr>
              <a:tr h="222631">
                <a:tc>
                  <a:txBody>
                    <a:bodyPr/>
                    <a:lstStyle/>
                    <a:p>
                      <a:pPr fontAlgn="t">
                        <a:buFont typeface="Arial" panose="020B0604020202020204" pitchFamily="34" charset="0"/>
                        <a:buChar char="•"/>
                      </a:pPr>
                      <a:r>
                        <a:rPr lang="en-US" sz="1100" dirty="0">
                          <a:effectLst/>
                        </a:rPr>
                        <a:t>Immunocompromised state from solid organ transplant</a:t>
                      </a:r>
                    </a:p>
                  </a:txBody>
                  <a:tcPr marL="39201" marR="39201" marT="19601" marB="196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379694755"/>
                  </a:ext>
                </a:extLst>
              </a:tr>
              <a:tr h="222631">
                <a:tc>
                  <a:txBody>
                    <a:bodyPr/>
                    <a:lstStyle/>
                    <a:p>
                      <a:pPr fontAlgn="t">
                        <a:buFont typeface="Arial" panose="020B0604020202020204" pitchFamily="34" charset="0"/>
                        <a:buChar char="•"/>
                      </a:pPr>
                      <a:r>
                        <a:rPr lang="en-US" sz="1100" dirty="0">
                          <a:effectLst/>
                        </a:rPr>
                        <a:t>Obesity (body mass index ≥30 kg/m</a:t>
                      </a:r>
                      <a:r>
                        <a:rPr lang="en-US" sz="1100" baseline="30000" dirty="0">
                          <a:effectLst/>
                        </a:rPr>
                        <a:t>2</a:t>
                      </a:r>
                      <a:r>
                        <a:rPr lang="en-US" sz="1100" dirty="0">
                          <a:effectLst/>
                        </a:rPr>
                        <a:t>)</a:t>
                      </a:r>
                    </a:p>
                  </a:txBody>
                  <a:tcPr marL="39201" marR="39201" marT="19601" marB="196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6843269"/>
                  </a:ext>
                </a:extLst>
              </a:tr>
              <a:tr h="222631">
                <a:tc>
                  <a:txBody>
                    <a:bodyPr/>
                    <a:lstStyle/>
                    <a:p>
                      <a:pPr fontAlgn="t">
                        <a:buFont typeface="Arial" panose="020B0604020202020204" pitchFamily="34" charset="0"/>
                        <a:buChar char="•"/>
                      </a:pPr>
                      <a:r>
                        <a:rPr lang="en-US" sz="1100" dirty="0">
                          <a:effectLst/>
                        </a:rPr>
                        <a:t>Pregnancy</a:t>
                      </a:r>
                    </a:p>
                  </a:txBody>
                  <a:tcPr marL="39201" marR="39201" marT="19601" marB="196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71504257"/>
                  </a:ext>
                </a:extLst>
              </a:tr>
              <a:tr h="222631">
                <a:tc>
                  <a:txBody>
                    <a:bodyPr/>
                    <a:lstStyle/>
                    <a:p>
                      <a:pPr fontAlgn="t">
                        <a:buFont typeface="Arial" panose="020B0604020202020204" pitchFamily="34" charset="0"/>
                        <a:buChar char="•"/>
                      </a:pPr>
                      <a:r>
                        <a:rPr lang="en-US" sz="1100">
                          <a:effectLst/>
                        </a:rPr>
                        <a:t>Serious cardiovascular disease</a:t>
                      </a:r>
                    </a:p>
                  </a:txBody>
                  <a:tcPr marL="39201" marR="39201" marT="19601" marB="196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53485913"/>
                  </a:ext>
                </a:extLst>
              </a:tr>
              <a:tr h="222631">
                <a:tc>
                  <a:txBody>
                    <a:bodyPr/>
                    <a:lstStyle/>
                    <a:p>
                      <a:pPr fontAlgn="t">
                        <a:buFont typeface="Arial" panose="020B0604020202020204" pitchFamily="34" charset="0"/>
                        <a:buChar char="•"/>
                      </a:pPr>
                      <a:r>
                        <a:rPr lang="en-US" sz="1100" dirty="0">
                          <a:effectLst/>
                        </a:rPr>
                        <a:t>Heart failure</a:t>
                      </a:r>
                    </a:p>
                  </a:txBody>
                  <a:tcPr marL="39201" marR="39201" marT="19601" marB="196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35724553"/>
                  </a:ext>
                </a:extLst>
              </a:tr>
              <a:tr h="222631">
                <a:tc>
                  <a:txBody>
                    <a:bodyPr/>
                    <a:lstStyle/>
                    <a:p>
                      <a:pPr fontAlgn="t">
                        <a:buFont typeface="Arial" panose="020B0604020202020204" pitchFamily="34" charset="0"/>
                        <a:buChar char="•"/>
                      </a:pPr>
                      <a:r>
                        <a:rPr lang="en-US" sz="1100">
                          <a:effectLst/>
                        </a:rPr>
                        <a:t>Coronary artery disease</a:t>
                      </a:r>
                    </a:p>
                  </a:txBody>
                  <a:tcPr marL="39201" marR="39201" marT="19601" marB="196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537349186"/>
                  </a:ext>
                </a:extLst>
              </a:tr>
              <a:tr h="222631">
                <a:tc>
                  <a:txBody>
                    <a:bodyPr/>
                    <a:lstStyle/>
                    <a:p>
                      <a:pPr fontAlgn="t">
                        <a:buFont typeface="Arial" panose="020B0604020202020204" pitchFamily="34" charset="0"/>
                        <a:buChar char="•"/>
                      </a:pPr>
                      <a:r>
                        <a:rPr lang="en-US" sz="1100" dirty="0">
                          <a:effectLst/>
                        </a:rPr>
                        <a:t>Cardiomyopathies</a:t>
                      </a:r>
                    </a:p>
                  </a:txBody>
                  <a:tcPr marL="39201" marR="39201" marT="19601" marB="196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709765697"/>
                  </a:ext>
                </a:extLst>
              </a:tr>
              <a:tr h="222631">
                <a:tc>
                  <a:txBody>
                    <a:bodyPr/>
                    <a:lstStyle/>
                    <a:p>
                      <a:pPr fontAlgn="t">
                        <a:buFont typeface="Arial" panose="020B0604020202020204" pitchFamily="34" charset="0"/>
                        <a:buChar char="•"/>
                      </a:pPr>
                      <a:r>
                        <a:rPr lang="en-US" sz="1100">
                          <a:effectLst/>
                        </a:rPr>
                        <a:t>Sickle cell disease</a:t>
                      </a:r>
                    </a:p>
                  </a:txBody>
                  <a:tcPr marL="39201" marR="39201" marT="19601" marB="196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11003295"/>
                  </a:ext>
                </a:extLst>
              </a:tr>
              <a:tr h="222631">
                <a:tc>
                  <a:txBody>
                    <a:bodyPr/>
                    <a:lstStyle/>
                    <a:p>
                      <a:pPr fontAlgn="t">
                        <a:buFont typeface="Arial" panose="020B0604020202020204" pitchFamily="34" charset="0"/>
                        <a:buChar char="•"/>
                      </a:pPr>
                      <a:r>
                        <a:rPr lang="en-US" sz="1100" dirty="0">
                          <a:effectLst/>
                        </a:rPr>
                        <a:t>Smoking</a:t>
                      </a:r>
                    </a:p>
                  </a:txBody>
                  <a:tcPr marL="39201" marR="39201" marT="19601" marB="196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590084432"/>
                  </a:ext>
                </a:extLst>
              </a:tr>
              <a:tr h="222631">
                <a:tc>
                  <a:txBody>
                    <a:bodyPr/>
                    <a:lstStyle/>
                    <a:p>
                      <a:pPr fontAlgn="t">
                        <a:buFont typeface="Arial" panose="020B0604020202020204" pitchFamily="34" charset="0"/>
                        <a:buChar char="•"/>
                      </a:pPr>
                      <a:r>
                        <a:rPr lang="en-US" sz="1100" dirty="0">
                          <a:effectLst/>
                        </a:rPr>
                        <a:t>Type 2 diabetes mellitus</a:t>
                      </a:r>
                    </a:p>
                  </a:txBody>
                  <a:tcPr marL="39201" marR="39201" marT="19601" marB="196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4419357"/>
                  </a:ext>
                </a:extLst>
              </a:tr>
              <a:tr h="222631">
                <a:tc>
                  <a:txBody>
                    <a:bodyPr/>
                    <a:lstStyle/>
                    <a:p>
                      <a:pPr fontAlgn="ctr"/>
                      <a:r>
                        <a:rPr lang="en-US" sz="1100" b="1" dirty="0">
                          <a:effectLst/>
                        </a:rPr>
                        <a:t>Possible risk factors</a:t>
                      </a:r>
                    </a:p>
                  </a:txBody>
                  <a:tcPr marL="39201" marR="39201" marT="19601" marB="196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EEEEE"/>
                    </a:solidFill>
                  </a:tcPr>
                </a:tc>
                <a:extLst>
                  <a:ext uri="{0D108BD9-81ED-4DB2-BD59-A6C34878D82A}">
                    <a16:rowId xmlns:a16="http://schemas.microsoft.com/office/drawing/2014/main" val="1231807266"/>
                  </a:ext>
                </a:extLst>
              </a:tr>
              <a:tr h="222631">
                <a:tc>
                  <a:txBody>
                    <a:bodyPr/>
                    <a:lstStyle/>
                    <a:p>
                      <a:pPr fontAlgn="t">
                        <a:buFont typeface="Arial" panose="020B0604020202020204" pitchFamily="34" charset="0"/>
                        <a:buChar char="•"/>
                      </a:pPr>
                      <a:r>
                        <a:rPr lang="en-US" sz="1100" dirty="0">
                          <a:effectLst/>
                        </a:rPr>
                        <a:t>Asthma (moderate to severe)</a:t>
                      </a:r>
                    </a:p>
                  </a:txBody>
                  <a:tcPr marL="39201" marR="39201" marT="19601" marB="196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05071039"/>
                  </a:ext>
                </a:extLst>
              </a:tr>
              <a:tr h="222631">
                <a:tc>
                  <a:txBody>
                    <a:bodyPr/>
                    <a:lstStyle/>
                    <a:p>
                      <a:pPr fontAlgn="t">
                        <a:buFont typeface="Arial" panose="020B0604020202020204" pitchFamily="34" charset="0"/>
                        <a:buChar char="•"/>
                      </a:pPr>
                      <a:r>
                        <a:rPr lang="en-US" sz="1100">
                          <a:effectLst/>
                        </a:rPr>
                        <a:t>Cerebrovascular disease</a:t>
                      </a:r>
                    </a:p>
                  </a:txBody>
                  <a:tcPr marL="39201" marR="39201" marT="19601" marB="196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661820644"/>
                  </a:ext>
                </a:extLst>
              </a:tr>
              <a:tr h="222631">
                <a:tc>
                  <a:txBody>
                    <a:bodyPr/>
                    <a:lstStyle/>
                    <a:p>
                      <a:pPr fontAlgn="t">
                        <a:buFont typeface="Arial" panose="020B0604020202020204" pitchFamily="34" charset="0"/>
                        <a:buChar char="•"/>
                      </a:pPr>
                      <a:r>
                        <a:rPr lang="en-US" sz="1100" dirty="0">
                          <a:effectLst/>
                        </a:rPr>
                        <a:t>Cystic fibrosis</a:t>
                      </a:r>
                    </a:p>
                  </a:txBody>
                  <a:tcPr marL="39201" marR="39201" marT="19601" marB="196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81804288"/>
                  </a:ext>
                </a:extLst>
              </a:tr>
              <a:tr h="222631">
                <a:tc>
                  <a:txBody>
                    <a:bodyPr/>
                    <a:lstStyle/>
                    <a:p>
                      <a:pPr fontAlgn="t">
                        <a:buFont typeface="Arial" panose="020B0604020202020204" pitchFamily="34" charset="0"/>
                        <a:buChar char="•"/>
                      </a:pPr>
                      <a:r>
                        <a:rPr lang="en-US" sz="1100">
                          <a:effectLst/>
                        </a:rPr>
                        <a:t>Hypertension or high blood pressure</a:t>
                      </a:r>
                    </a:p>
                  </a:txBody>
                  <a:tcPr marL="39201" marR="39201" marT="19601" marB="196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86226226"/>
                  </a:ext>
                </a:extLst>
              </a:tr>
              <a:tr h="391094">
                <a:tc>
                  <a:txBody>
                    <a:bodyPr/>
                    <a:lstStyle/>
                    <a:p>
                      <a:pPr fontAlgn="t">
                        <a:buFont typeface="Arial" panose="020B0604020202020204" pitchFamily="34" charset="0"/>
                        <a:buChar char="•"/>
                      </a:pPr>
                      <a:r>
                        <a:rPr lang="en-US" sz="1100" dirty="0">
                          <a:effectLst/>
                        </a:rPr>
                        <a:t>Immunocompromised state from hematopoietic cell transplant, HIV, use of corticosteroids or other immunosuppressing agents, other </a:t>
                      </a:r>
                      <a:r>
                        <a:rPr lang="en-US" sz="1100" dirty="0" err="1">
                          <a:effectLst/>
                        </a:rPr>
                        <a:t>immunodeficiencies</a:t>
                      </a:r>
                      <a:endParaRPr lang="en-US" sz="1100" dirty="0">
                        <a:effectLst/>
                      </a:endParaRPr>
                    </a:p>
                  </a:txBody>
                  <a:tcPr marL="39201" marR="39201" marT="19601" marB="196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329741735"/>
                  </a:ext>
                </a:extLst>
              </a:tr>
              <a:tr h="222631">
                <a:tc>
                  <a:txBody>
                    <a:bodyPr/>
                    <a:lstStyle/>
                    <a:p>
                      <a:pPr fontAlgn="t">
                        <a:buFont typeface="Arial" panose="020B0604020202020204" pitchFamily="34" charset="0"/>
                        <a:buChar char="•"/>
                      </a:pPr>
                      <a:r>
                        <a:rPr lang="en-US" sz="1100">
                          <a:effectLst/>
                        </a:rPr>
                        <a:t>Liver disease</a:t>
                      </a:r>
                    </a:p>
                  </a:txBody>
                  <a:tcPr marL="39201" marR="39201" marT="19601" marB="196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78800622"/>
                  </a:ext>
                </a:extLst>
              </a:tr>
              <a:tr h="222631">
                <a:tc>
                  <a:txBody>
                    <a:bodyPr/>
                    <a:lstStyle/>
                    <a:p>
                      <a:pPr fontAlgn="t">
                        <a:buFont typeface="Arial" panose="020B0604020202020204" pitchFamily="34" charset="0"/>
                        <a:buChar char="•"/>
                      </a:pPr>
                      <a:r>
                        <a:rPr lang="en-US" sz="1100" dirty="0">
                          <a:effectLst/>
                        </a:rPr>
                        <a:t>Neurologic conditions, such as dementia</a:t>
                      </a:r>
                    </a:p>
                  </a:txBody>
                  <a:tcPr marL="39201" marR="39201" marT="19601" marB="196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83240333"/>
                  </a:ext>
                </a:extLst>
              </a:tr>
              <a:tr h="222631">
                <a:tc>
                  <a:txBody>
                    <a:bodyPr/>
                    <a:lstStyle/>
                    <a:p>
                      <a:pPr fontAlgn="t">
                        <a:buFont typeface="Arial" panose="020B0604020202020204" pitchFamily="34" charset="0"/>
                        <a:buChar char="•"/>
                      </a:pPr>
                      <a:r>
                        <a:rPr lang="en-US" sz="1100" dirty="0">
                          <a:effectLst/>
                        </a:rPr>
                        <a:t>Overweight (body mass index ≥25 but &lt;30 kg/m</a:t>
                      </a:r>
                      <a:r>
                        <a:rPr lang="en-US" sz="1100" baseline="30000" dirty="0">
                          <a:effectLst/>
                        </a:rPr>
                        <a:t>2</a:t>
                      </a:r>
                      <a:r>
                        <a:rPr lang="en-US" sz="1100" dirty="0">
                          <a:effectLst/>
                        </a:rPr>
                        <a:t>)</a:t>
                      </a:r>
                    </a:p>
                  </a:txBody>
                  <a:tcPr marL="39201" marR="39201" marT="19601" marB="196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284668833"/>
                  </a:ext>
                </a:extLst>
              </a:tr>
              <a:tr h="222631">
                <a:tc>
                  <a:txBody>
                    <a:bodyPr/>
                    <a:lstStyle/>
                    <a:p>
                      <a:pPr fontAlgn="t">
                        <a:buFont typeface="Arial" panose="020B0604020202020204" pitchFamily="34" charset="0"/>
                        <a:buChar char="•"/>
                      </a:pPr>
                      <a:r>
                        <a:rPr lang="en-US" sz="1100" dirty="0">
                          <a:effectLst/>
                        </a:rPr>
                        <a:t>Pulmonary fibrosis (having damaged or scarred lung tissue)</a:t>
                      </a:r>
                    </a:p>
                  </a:txBody>
                  <a:tcPr marL="39201" marR="39201" marT="19601" marB="196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79493978"/>
                  </a:ext>
                </a:extLst>
              </a:tr>
              <a:tr h="222631">
                <a:tc>
                  <a:txBody>
                    <a:bodyPr/>
                    <a:lstStyle/>
                    <a:p>
                      <a:pPr fontAlgn="t">
                        <a:buFont typeface="Arial" panose="020B0604020202020204" pitchFamily="34" charset="0"/>
                        <a:buChar char="•"/>
                      </a:pPr>
                      <a:r>
                        <a:rPr lang="en-US" sz="1100" dirty="0">
                          <a:effectLst/>
                        </a:rPr>
                        <a:t>Thalassemia (a type of blood disorder)</a:t>
                      </a:r>
                    </a:p>
                  </a:txBody>
                  <a:tcPr marL="39201" marR="39201" marT="19601" marB="196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08773618"/>
                  </a:ext>
                </a:extLst>
              </a:tr>
              <a:tr h="222631">
                <a:tc>
                  <a:txBody>
                    <a:bodyPr/>
                    <a:lstStyle/>
                    <a:p>
                      <a:pPr fontAlgn="t">
                        <a:buFont typeface="Arial" panose="020B0604020202020204" pitchFamily="34" charset="0"/>
                        <a:buChar char="•"/>
                      </a:pPr>
                      <a:r>
                        <a:rPr lang="en-US" sz="1100" dirty="0">
                          <a:effectLst/>
                        </a:rPr>
                        <a:t>Type 1 diabetes mellitus</a:t>
                      </a:r>
                    </a:p>
                  </a:txBody>
                  <a:tcPr marL="39201" marR="39201" marT="19601" marB="1960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743020909"/>
                  </a:ext>
                </a:extLst>
              </a:tr>
            </a:tbl>
          </a:graphicData>
        </a:graphic>
      </p:graphicFrame>
    </p:spTree>
    <p:extLst>
      <p:ext uri="{BB962C8B-B14F-4D97-AF65-F5344CB8AC3E}">
        <p14:creationId xmlns:p14="http://schemas.microsoft.com/office/powerpoint/2010/main" val="1771777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3D3F-58C7-4FF7-A9A3-A80E1355B3E3}"/>
              </a:ext>
            </a:extLst>
          </p:cNvPr>
          <p:cNvSpPr>
            <a:spLocks noGrp="1"/>
          </p:cNvSpPr>
          <p:nvPr>
            <p:ph type="title"/>
          </p:nvPr>
        </p:nvSpPr>
        <p:spPr>
          <a:xfrm>
            <a:off x="1024128" y="598516"/>
            <a:ext cx="9720072" cy="1499616"/>
          </a:xfrm>
        </p:spPr>
        <p:txBody>
          <a:bodyPr/>
          <a:lstStyle/>
          <a:p>
            <a:r>
              <a:rPr lang="en-US" dirty="0">
                <a:solidFill>
                  <a:schemeClr val="tx1"/>
                </a:solidFill>
              </a:rPr>
              <a:t>Symptomatic patients </a:t>
            </a:r>
          </a:p>
        </p:txBody>
      </p:sp>
      <p:sp>
        <p:nvSpPr>
          <p:cNvPr id="3" name="Content Placeholder 2">
            <a:extLst>
              <a:ext uri="{FF2B5EF4-FFF2-40B4-BE49-F238E27FC236}">
                <a16:creationId xmlns:a16="http://schemas.microsoft.com/office/drawing/2014/main" id="{278BB0FC-574C-4267-9F6F-7F1DFAD80C72}"/>
              </a:ext>
            </a:extLst>
          </p:cNvPr>
          <p:cNvSpPr>
            <a:spLocks noGrp="1"/>
          </p:cNvSpPr>
          <p:nvPr>
            <p:ph idx="1"/>
          </p:nvPr>
        </p:nvSpPr>
        <p:spPr>
          <a:xfrm>
            <a:off x="1024128" y="2236124"/>
            <a:ext cx="9720073" cy="4023360"/>
          </a:xfrm>
        </p:spPr>
        <p:txBody>
          <a:bodyPr>
            <a:normAutofit/>
          </a:bodyPr>
          <a:lstStyle/>
          <a:p>
            <a:pPr marL="0" indent="0">
              <a:buNone/>
            </a:pPr>
            <a:r>
              <a:rPr lang="en-US" sz="3200" dirty="0"/>
              <a:t>The clinical care of symptomatic patients depends on:</a:t>
            </a:r>
          </a:p>
          <a:p>
            <a:pPr>
              <a:buFont typeface="Wingdings" panose="05000000000000000000" pitchFamily="2" charset="2"/>
              <a:buChar char="§"/>
            </a:pPr>
            <a:r>
              <a:rPr lang="en-US" sz="3200" dirty="0"/>
              <a:t> illness severity, </a:t>
            </a:r>
          </a:p>
          <a:p>
            <a:pPr>
              <a:buFont typeface="Wingdings" panose="05000000000000000000" pitchFamily="2" charset="2"/>
              <a:buChar char="§"/>
            </a:pPr>
            <a:r>
              <a:rPr lang="en-US" sz="3200" dirty="0"/>
              <a:t>underlying medical comorbidities, </a:t>
            </a:r>
          </a:p>
          <a:p>
            <a:pPr>
              <a:buFont typeface="Wingdings" panose="05000000000000000000" pitchFamily="2" charset="2"/>
              <a:buChar char="§"/>
            </a:pPr>
            <a:r>
              <a:rPr lang="en-US" sz="3200" dirty="0"/>
              <a:t>coexistent pregnancy complications, </a:t>
            </a:r>
          </a:p>
          <a:p>
            <a:pPr>
              <a:buFont typeface="Wingdings" panose="05000000000000000000" pitchFamily="2" charset="2"/>
              <a:buChar char="§"/>
            </a:pPr>
            <a:r>
              <a:rPr lang="en-US" sz="3200" dirty="0"/>
              <a:t>social situation </a:t>
            </a:r>
          </a:p>
          <a:p>
            <a:endParaRPr lang="en-US" sz="3200" dirty="0"/>
          </a:p>
        </p:txBody>
      </p:sp>
    </p:spTree>
    <p:extLst>
      <p:ext uri="{BB962C8B-B14F-4D97-AF65-F5344CB8AC3E}">
        <p14:creationId xmlns:p14="http://schemas.microsoft.com/office/powerpoint/2010/main" val="1609540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477AB-B4EF-4715-BC01-35DE880D37D1}"/>
              </a:ext>
            </a:extLst>
          </p:cNvPr>
          <p:cNvSpPr>
            <a:spLocks noGrp="1"/>
          </p:cNvSpPr>
          <p:nvPr>
            <p:ph type="title"/>
          </p:nvPr>
        </p:nvSpPr>
        <p:spPr/>
        <p:txBody>
          <a:bodyPr/>
          <a:lstStyle/>
          <a:p>
            <a:r>
              <a:rPr lang="en-US" b="1" dirty="0">
                <a:solidFill>
                  <a:schemeClr val="tx1"/>
                </a:solidFill>
                <a:effectLst>
                  <a:outerShdw blurRad="38100" dist="38100" dir="2700000" algn="tl">
                    <a:srgbClr val="000000">
                      <a:alpha val="43137"/>
                    </a:srgbClr>
                  </a:outerShdw>
                </a:effectLst>
              </a:rPr>
              <a:t>Home care</a:t>
            </a:r>
            <a:endParaRPr lang="en-US" dirty="0">
              <a:solidFill>
                <a:schemeClr val="tx1"/>
              </a:solidFill>
            </a:endParaRPr>
          </a:p>
        </p:txBody>
      </p:sp>
      <p:sp>
        <p:nvSpPr>
          <p:cNvPr id="3" name="Content Placeholder 2">
            <a:extLst>
              <a:ext uri="{FF2B5EF4-FFF2-40B4-BE49-F238E27FC236}">
                <a16:creationId xmlns:a16="http://schemas.microsoft.com/office/drawing/2014/main" id="{D85EF3BD-C0B4-4492-902B-52FFBAC70598}"/>
              </a:ext>
            </a:extLst>
          </p:cNvPr>
          <p:cNvSpPr>
            <a:spLocks noGrp="1"/>
          </p:cNvSpPr>
          <p:nvPr>
            <p:ph idx="1"/>
          </p:nvPr>
        </p:nvSpPr>
        <p:spPr/>
        <p:txBody>
          <a:bodyPr>
            <a:normAutofit fontScale="92500"/>
          </a:bodyPr>
          <a:lstStyle/>
          <a:p>
            <a:pPr marL="0" indent="0">
              <a:buNone/>
            </a:pPr>
            <a:r>
              <a:rPr lang="en-US" b="1" dirty="0"/>
              <a:t>When to call the provider :</a:t>
            </a:r>
          </a:p>
          <a:p>
            <a:pPr marL="457200" indent="-457200">
              <a:buFont typeface="+mj-lt"/>
              <a:buAutoNum type="arabicPeriod"/>
            </a:pPr>
            <a:r>
              <a:rPr lang="en-US" b="1" dirty="0"/>
              <a:t>If they experience worsening dyspnea, </a:t>
            </a:r>
          </a:p>
          <a:p>
            <a:pPr marL="457200" indent="-457200">
              <a:buFont typeface="+mj-lt"/>
              <a:buAutoNum type="arabicPeriod"/>
            </a:pPr>
            <a:r>
              <a:rPr lang="en-US" b="1" dirty="0"/>
              <a:t>Unremitting fever &gt;39°C despite appropriate use of acetaminophen,</a:t>
            </a:r>
          </a:p>
          <a:p>
            <a:pPr marL="457200" indent="-457200">
              <a:buFont typeface="+mj-lt"/>
              <a:buAutoNum type="arabicPeriod"/>
            </a:pPr>
            <a:r>
              <a:rPr lang="en-US" b="1" dirty="0"/>
              <a:t> Inability to tolerate oral hydration and medications, </a:t>
            </a:r>
          </a:p>
          <a:p>
            <a:pPr marL="457200" indent="-457200">
              <a:buFont typeface="+mj-lt"/>
              <a:buAutoNum type="arabicPeriod"/>
            </a:pPr>
            <a:r>
              <a:rPr lang="en-US" b="1" dirty="0"/>
              <a:t>Persistent pleuritic chest pain, </a:t>
            </a:r>
          </a:p>
          <a:p>
            <a:pPr marL="457200" indent="-457200">
              <a:buFont typeface="+mj-lt"/>
              <a:buAutoNum type="arabicPeriod"/>
            </a:pPr>
            <a:r>
              <a:rPr lang="en-US" b="1" dirty="0"/>
              <a:t>Confusion, </a:t>
            </a:r>
          </a:p>
          <a:p>
            <a:pPr marL="457200" indent="-457200">
              <a:buFont typeface="+mj-lt"/>
              <a:buAutoNum type="arabicPeriod"/>
            </a:pPr>
            <a:r>
              <a:rPr lang="en-US" b="1" dirty="0"/>
              <a:t>Obstetric complications (</a:t>
            </a:r>
            <a:r>
              <a:rPr lang="en-US" b="1" dirty="0" err="1"/>
              <a:t>eg</a:t>
            </a:r>
            <a:r>
              <a:rPr lang="en-US" b="1" dirty="0"/>
              <a:t>, preterm contractions, vaginal bleeding, rupture of membranes) . Those in the third trimester should perform fetal kick counts and report decreased fetal movement</a:t>
            </a:r>
          </a:p>
          <a:p>
            <a:endParaRPr lang="en-US" dirty="0"/>
          </a:p>
        </p:txBody>
      </p:sp>
    </p:spTree>
    <p:extLst>
      <p:ext uri="{BB962C8B-B14F-4D97-AF65-F5344CB8AC3E}">
        <p14:creationId xmlns:p14="http://schemas.microsoft.com/office/powerpoint/2010/main" val="18228481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81D0F-2C58-49ED-8C54-39FE414843B7}"/>
              </a:ext>
            </a:extLst>
          </p:cNvPr>
          <p:cNvSpPr>
            <a:spLocks noGrp="1"/>
          </p:cNvSpPr>
          <p:nvPr>
            <p:ph type="title"/>
          </p:nvPr>
        </p:nvSpPr>
        <p:spPr/>
        <p:txBody>
          <a:bodyPr/>
          <a:lstStyle/>
          <a:p>
            <a:r>
              <a:rPr lang="en-US" b="1" dirty="0">
                <a:solidFill>
                  <a:schemeClr val="tx1"/>
                </a:solidFill>
                <a:effectLst>
                  <a:outerShdw blurRad="38100" dist="38100" dir="2700000" algn="tl">
                    <a:srgbClr val="000000">
                      <a:alpha val="43137"/>
                    </a:srgbClr>
                  </a:outerShdw>
                </a:effectLst>
              </a:rPr>
              <a:t>Supportive care and medications </a:t>
            </a:r>
            <a:endParaRPr lang="en-US" dirty="0">
              <a:solidFill>
                <a:schemeClr val="tx1"/>
              </a:solidFill>
            </a:endParaRPr>
          </a:p>
        </p:txBody>
      </p:sp>
      <p:graphicFrame>
        <p:nvGraphicFramePr>
          <p:cNvPr id="4" name="Diagram 3">
            <a:extLst>
              <a:ext uri="{FF2B5EF4-FFF2-40B4-BE49-F238E27FC236}">
                <a16:creationId xmlns:a16="http://schemas.microsoft.com/office/drawing/2014/main" id="{B562227A-B0E2-4497-833D-FA60B9A7F4E1}"/>
              </a:ext>
            </a:extLst>
          </p:cNvPr>
          <p:cNvGraphicFramePr/>
          <p:nvPr/>
        </p:nvGraphicFramePr>
        <p:xfrm>
          <a:off x="120534" y="1799705"/>
          <a:ext cx="12042371" cy="4900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4425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9F886-0BF7-4922-B93F-505677B2B303}"/>
              </a:ext>
            </a:extLst>
          </p:cNvPr>
          <p:cNvSpPr>
            <a:spLocks noGrp="1"/>
          </p:cNvSpPr>
          <p:nvPr>
            <p:ph type="title"/>
          </p:nvPr>
        </p:nvSpPr>
        <p:spPr/>
        <p:txBody>
          <a:bodyPr/>
          <a:lstStyle/>
          <a:p>
            <a:r>
              <a:rPr lang="en-US" dirty="0"/>
              <a:t>Hospital care </a:t>
            </a:r>
          </a:p>
        </p:txBody>
      </p:sp>
      <p:sp>
        <p:nvSpPr>
          <p:cNvPr id="3" name="Content Placeholder 2">
            <a:extLst>
              <a:ext uri="{FF2B5EF4-FFF2-40B4-BE49-F238E27FC236}">
                <a16:creationId xmlns:a16="http://schemas.microsoft.com/office/drawing/2014/main" id="{F7B807BD-1B89-490F-8CC7-2E0C31A84038}"/>
              </a:ext>
            </a:extLst>
          </p:cNvPr>
          <p:cNvSpPr>
            <a:spLocks noGrp="1"/>
          </p:cNvSpPr>
          <p:nvPr>
            <p:ph idx="1"/>
          </p:nvPr>
        </p:nvSpPr>
        <p:spPr/>
        <p:txBody>
          <a:bodyPr>
            <a:normAutofit fontScale="77500" lnSpcReduction="20000"/>
          </a:bodyPr>
          <a:lstStyle/>
          <a:p>
            <a:pPr marL="0" indent="0">
              <a:buNone/>
            </a:pPr>
            <a:r>
              <a:rPr lang="en-US" sz="2800" b="1" dirty="0"/>
              <a:t>Candidates for inpatient care : </a:t>
            </a:r>
          </a:p>
          <a:p>
            <a:r>
              <a:rPr lang="en-US" dirty="0"/>
              <a:t>●A comorbid condition warranting admission (</a:t>
            </a:r>
            <a:r>
              <a:rPr lang="en-US" dirty="0" err="1"/>
              <a:t>eg</a:t>
            </a:r>
            <a:r>
              <a:rPr lang="en-US" dirty="0"/>
              <a:t>, poorly controlled hypertension or diabetes, preeclampsia, </a:t>
            </a:r>
            <a:r>
              <a:rPr lang="en-US" dirty="0" err="1"/>
              <a:t>prelabor</a:t>
            </a:r>
            <a:r>
              <a:rPr lang="en-US" dirty="0"/>
              <a:t> rupture of membranes, uterine bleeding).</a:t>
            </a:r>
          </a:p>
          <a:p>
            <a:endParaRPr lang="en-US" dirty="0"/>
          </a:p>
          <a:p>
            <a:r>
              <a:rPr lang="en-US" dirty="0"/>
              <a:t>●Fever &gt;39°C despite use of acetaminophen (which raises concern for cytokine storm syndrome).</a:t>
            </a:r>
          </a:p>
          <a:p>
            <a:endParaRPr lang="en-US" dirty="0"/>
          </a:p>
          <a:p>
            <a:r>
              <a:rPr lang="en-US" dirty="0"/>
              <a:t>●Moderate or severe signs and symptoms (</a:t>
            </a:r>
            <a:r>
              <a:rPr lang="en-US" dirty="0" err="1"/>
              <a:t>eg</a:t>
            </a:r>
            <a:r>
              <a:rPr lang="en-US" dirty="0"/>
              <a:t>, oxygen saturation &lt;95 percent [when pulse oximetry is available] on room air and while walking, respiratory frequency &gt;30 breaths per minute, rapidly escalating supplemental oxygen requirement).</a:t>
            </a:r>
          </a:p>
          <a:p>
            <a:endParaRPr lang="en-US" dirty="0"/>
          </a:p>
          <a:p>
            <a:r>
              <a:rPr lang="en-US" dirty="0"/>
              <a:t>●Critical disease – Respiratory failure, hypotension despite appropriate hydration, and/or new end-organ dysfunction (</a:t>
            </a:r>
            <a:r>
              <a:rPr lang="en-US" dirty="0" err="1"/>
              <a:t>eg</a:t>
            </a:r>
            <a:r>
              <a:rPr lang="en-US" dirty="0"/>
              <a:t>, mental status changes, hepatic or renal insufficiency, cardiac dysfunction).</a:t>
            </a:r>
          </a:p>
          <a:p>
            <a:endParaRPr lang="en-US" dirty="0"/>
          </a:p>
        </p:txBody>
      </p:sp>
    </p:spTree>
    <p:extLst>
      <p:ext uri="{BB962C8B-B14F-4D97-AF65-F5344CB8AC3E}">
        <p14:creationId xmlns:p14="http://schemas.microsoft.com/office/powerpoint/2010/main" val="3142854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655C6-DAE6-44C4-837A-B37290EF94FE}"/>
              </a:ext>
            </a:extLst>
          </p:cNvPr>
          <p:cNvSpPr>
            <a:spLocks noGrp="1"/>
          </p:cNvSpPr>
          <p:nvPr>
            <p:ph type="title"/>
          </p:nvPr>
        </p:nvSpPr>
        <p:spPr>
          <a:xfrm>
            <a:off x="1024128" y="548640"/>
            <a:ext cx="9720072" cy="1499616"/>
          </a:xfrm>
        </p:spPr>
        <p:txBody>
          <a:bodyPr/>
          <a:lstStyle/>
          <a:p>
            <a:r>
              <a:rPr lang="en-US">
                <a:solidFill>
                  <a:schemeClr val="tx1"/>
                </a:solidFill>
              </a:rPr>
              <a:t>Maternal respiratory support </a:t>
            </a:r>
            <a:endParaRPr lang="en-US" dirty="0">
              <a:solidFill>
                <a:schemeClr val="tx1"/>
              </a:solidFill>
            </a:endParaRPr>
          </a:p>
        </p:txBody>
      </p:sp>
      <p:sp>
        <p:nvSpPr>
          <p:cNvPr id="3" name="Content Placeholder 2">
            <a:extLst>
              <a:ext uri="{FF2B5EF4-FFF2-40B4-BE49-F238E27FC236}">
                <a16:creationId xmlns:a16="http://schemas.microsoft.com/office/drawing/2014/main" id="{7EE41E69-7364-49EF-87E4-5E094C6C56E0}"/>
              </a:ext>
            </a:extLst>
          </p:cNvPr>
          <p:cNvSpPr>
            <a:spLocks noGrp="1"/>
          </p:cNvSpPr>
          <p:nvPr>
            <p:ph idx="1"/>
          </p:nvPr>
        </p:nvSpPr>
        <p:spPr/>
        <p:txBody>
          <a:bodyPr/>
          <a:lstStyle/>
          <a:p>
            <a:pPr>
              <a:buFont typeface="Wingdings" panose="05000000000000000000" pitchFamily="2" charset="2"/>
              <a:buChar char="q"/>
            </a:pPr>
            <a:r>
              <a:rPr lang="en-US" dirty="0"/>
              <a:t>Patients with severe disease often need oxygenation support. High-flow oxygen and noninvasive positive-pressure ventilation have been used, but the safety of these measures is uncertain, and they should be considered aerosol-generating procedures that warrant specific isolation precautions. </a:t>
            </a:r>
          </a:p>
          <a:p>
            <a:pPr>
              <a:buFont typeface="Wingdings" panose="05000000000000000000" pitchFamily="2" charset="2"/>
              <a:buChar char="q"/>
            </a:pPr>
            <a:r>
              <a:rPr lang="en-US" dirty="0"/>
              <a:t>Some patients may develop acute respiratory distress syndrome (ARDS) and warrant intubation with mechanical ventilation</a:t>
            </a:r>
          </a:p>
          <a:p>
            <a:pPr>
              <a:buFont typeface="Wingdings" panose="05000000000000000000" pitchFamily="2" charset="2"/>
              <a:buChar char="q"/>
            </a:pPr>
            <a:r>
              <a:rPr lang="en-US" dirty="0"/>
              <a:t>In the ICU </a:t>
            </a:r>
            <a:r>
              <a:rPr lang="en-US" dirty="0">
                <a:solidFill>
                  <a:srgbClr val="FF0000"/>
                </a:solidFill>
              </a:rPr>
              <a:t>prone position </a:t>
            </a:r>
            <a:r>
              <a:rPr lang="en-US" dirty="0"/>
              <a:t>for severely ill patients is encouraged. Padding above and below the gravid uterus &gt;24 weeks is desirable to offload the uterus and avoid aortocaval compression</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22656411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1E7464A-8AFE-4020-A428-4E0D74F53F18}"/>
              </a:ext>
            </a:extLst>
          </p:cNvPr>
          <p:cNvGraphicFramePr/>
          <p:nvPr/>
        </p:nvGraphicFramePr>
        <p:xfrm>
          <a:off x="227214" y="162098"/>
          <a:ext cx="11737571" cy="6533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7914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F803-32CB-4C61-A100-07BF331C8E2A}"/>
              </a:ext>
            </a:extLst>
          </p:cNvPr>
          <p:cNvSpPr>
            <a:spLocks noGrp="1"/>
          </p:cNvSpPr>
          <p:nvPr>
            <p:ph type="title"/>
          </p:nvPr>
        </p:nvSpPr>
        <p:spPr>
          <a:xfrm>
            <a:off x="800701" y="215922"/>
            <a:ext cx="10353762" cy="1257300"/>
          </a:xfrm>
        </p:spPr>
        <p:txBody>
          <a:bodyPr vert="horz" lIns="91440" tIns="45720" rIns="91440" bIns="45720" rtlCol="0">
            <a:normAutofit/>
          </a:bodyPr>
          <a:lstStyle/>
          <a:p>
            <a:r>
              <a:rPr lang="en-US" dirty="0">
                <a:latin typeface="Aharoni" panose="02010803020104030203" pitchFamily="2" charset="-79"/>
                <a:cs typeface="Aharoni" panose="02010803020104030203" pitchFamily="2" charset="-79"/>
              </a:rPr>
              <a:t>Epidemiology </a:t>
            </a:r>
          </a:p>
        </p:txBody>
      </p:sp>
      <p:pic>
        <p:nvPicPr>
          <p:cNvPr id="5122" name="Picture 2" descr="COVID-19 Virus Under the Microscope | Microscope World Blog">
            <a:extLst>
              <a:ext uri="{FF2B5EF4-FFF2-40B4-BE49-F238E27FC236}">
                <a16:creationId xmlns:a16="http://schemas.microsoft.com/office/drawing/2014/main" id="{7B925C6C-04D5-472A-B5D5-F53386CB36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1" y="0"/>
            <a:ext cx="6858000" cy="6858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22C02A90-E157-470E-B9DF-C49DE0895CC9}"/>
              </a:ext>
            </a:extLst>
          </p:cNvPr>
          <p:cNvSpPr>
            <a:spLocks noGrp="1"/>
          </p:cNvSpPr>
          <p:nvPr>
            <p:ph idx="1"/>
          </p:nvPr>
        </p:nvSpPr>
        <p:spPr>
          <a:xfrm>
            <a:off x="393379" y="1473221"/>
            <a:ext cx="5981295" cy="4796949"/>
          </a:xfrm>
        </p:spPr>
        <p:txBody>
          <a:bodyPr vert="horz" lIns="91440" tIns="45720" rIns="91440" bIns="45720" rtlCol="0" anchor="ctr">
            <a:normAutofit fontScale="92500" lnSpcReduction="10000"/>
          </a:bodyPr>
          <a:lstStyle/>
          <a:p>
            <a:pPr marL="0" indent="0">
              <a:buNone/>
            </a:pPr>
            <a:r>
              <a:rPr lang="en-US" b="1" dirty="0">
                <a:latin typeface="+mj-lt"/>
                <a:cs typeface="Aharoni" panose="02010803020104030203" pitchFamily="2" charset="-79"/>
              </a:rPr>
              <a:t>Globally, over </a:t>
            </a:r>
            <a:r>
              <a:rPr lang="en-GB" b="1" i="0" dirty="0">
                <a:solidFill>
                  <a:srgbClr val="002060"/>
                </a:solidFill>
                <a:effectLst/>
                <a:latin typeface="noto sans" panose="020B0502040204020203" pitchFamily="34" charset="0"/>
              </a:rPr>
              <a:t>276</a:t>
            </a:r>
            <a:r>
              <a:rPr lang="en-US" b="1" dirty="0">
                <a:latin typeface="+mj-lt"/>
                <a:cs typeface="Aharoni" panose="02010803020104030203" pitchFamily="2" charset="-79"/>
              </a:rPr>
              <a:t> </a:t>
            </a:r>
            <a:r>
              <a:rPr lang="en-US" b="1" dirty="0">
                <a:solidFill>
                  <a:srgbClr val="002060"/>
                </a:solidFill>
                <a:latin typeface="+mj-lt"/>
                <a:cs typeface="Aharoni" panose="02010803020104030203" pitchFamily="2" charset="-79"/>
              </a:rPr>
              <a:t>million</a:t>
            </a:r>
            <a:r>
              <a:rPr lang="en-US" b="1" dirty="0">
                <a:latin typeface="+mj-lt"/>
                <a:cs typeface="Aharoni" panose="02010803020104030203" pitchFamily="2" charset="-79"/>
              </a:rPr>
              <a:t> confirmed cases and over </a:t>
            </a:r>
            <a:r>
              <a:rPr lang="en-GB" b="1" i="0" dirty="0">
                <a:solidFill>
                  <a:srgbClr val="002060"/>
                </a:solidFill>
                <a:effectLst/>
                <a:latin typeface="noto sans" panose="020B0502040204020203" pitchFamily="34" charset="0"/>
              </a:rPr>
              <a:t>5 </a:t>
            </a:r>
            <a:r>
              <a:rPr lang="en-GB" i="0" dirty="0">
                <a:solidFill>
                  <a:srgbClr val="002060"/>
                </a:solidFill>
                <a:effectLst/>
                <a:latin typeface="noto sans" panose="020B0502040204020203" pitchFamily="34" charset="0"/>
              </a:rPr>
              <a:t>million</a:t>
            </a:r>
            <a:r>
              <a:rPr lang="en-GB" b="1" i="0" dirty="0">
                <a:solidFill>
                  <a:srgbClr val="002060"/>
                </a:solidFill>
                <a:effectLst/>
                <a:latin typeface="noto sans" panose="020B0502040204020203" pitchFamily="34" charset="0"/>
              </a:rPr>
              <a:t> </a:t>
            </a:r>
            <a:r>
              <a:rPr lang="en-GB" i="0" dirty="0">
                <a:effectLst/>
                <a:latin typeface="noto sans" panose="020B0502040204020203" pitchFamily="34" charset="0"/>
              </a:rPr>
              <a:t>deaths</a:t>
            </a:r>
            <a:r>
              <a:rPr lang="en-GB" b="1" dirty="0">
                <a:solidFill>
                  <a:srgbClr val="002060"/>
                </a:solidFill>
                <a:latin typeface="noto sans" panose="020B0502040204020203" pitchFamily="34" charset="0"/>
              </a:rPr>
              <a:t> </a:t>
            </a:r>
            <a:r>
              <a:rPr lang="en-US" b="1" dirty="0">
                <a:latin typeface="+mj-lt"/>
                <a:cs typeface="Aharoni" panose="02010803020104030203" pitchFamily="2" charset="-79"/>
              </a:rPr>
              <a:t>of COVID-19 have been reported.</a:t>
            </a:r>
          </a:p>
          <a:p>
            <a:pPr marL="0" indent="0">
              <a:buNone/>
            </a:pPr>
            <a:r>
              <a:rPr lang="en-US" b="1" dirty="0">
                <a:latin typeface="+mj-lt"/>
                <a:cs typeface="Aharoni" panose="02010803020104030203" pitchFamily="2" charset="-79"/>
              </a:rPr>
              <a:t>The reported case counts </a:t>
            </a:r>
            <a:r>
              <a:rPr lang="en-US" b="1" dirty="0">
                <a:solidFill>
                  <a:srgbClr val="002060"/>
                </a:solidFill>
                <a:latin typeface="+mj-lt"/>
                <a:cs typeface="Aharoni" panose="02010803020104030203" pitchFamily="2" charset="-79"/>
              </a:rPr>
              <a:t>underestimate</a:t>
            </a:r>
            <a:r>
              <a:rPr lang="en-US" b="1" dirty="0">
                <a:latin typeface="+mj-lt"/>
                <a:cs typeface="Aharoni" panose="02010803020104030203" pitchFamily="2" charset="-79"/>
              </a:rPr>
              <a:t> the overall burden of COVID-19, as only a fraction of acute infections are diagnosed and reported. Seroprevalence surveys in the United States and Europe have suggested that after accounting for potential false positives or negatives, the rate of prior exposure to SARS-CoV-2, as reflected by seropositivity, exceeds the incidence of reported cases by approximately 10-fold or more. </a:t>
            </a:r>
          </a:p>
        </p:txBody>
      </p:sp>
    </p:spTree>
    <p:extLst>
      <p:ext uri="{BB962C8B-B14F-4D97-AF65-F5344CB8AC3E}">
        <p14:creationId xmlns:p14="http://schemas.microsoft.com/office/powerpoint/2010/main" val="34901064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D504F-1581-477C-8D13-6D9E267AF503}"/>
              </a:ext>
            </a:extLst>
          </p:cNvPr>
          <p:cNvSpPr>
            <a:spLocks noGrp="1"/>
          </p:cNvSpPr>
          <p:nvPr>
            <p:ph type="title"/>
          </p:nvPr>
        </p:nvSpPr>
        <p:spPr/>
        <p:txBody>
          <a:bodyPr>
            <a:normAutofit/>
          </a:bodyPr>
          <a:lstStyle/>
          <a:p>
            <a:r>
              <a:rPr lang="en-US" sz="4400" b="1" dirty="0">
                <a:solidFill>
                  <a:schemeClr val="tx1"/>
                </a:solidFill>
                <a:effectLst>
                  <a:outerShdw blurRad="38100" dist="38100" dir="2700000" algn="tl">
                    <a:srgbClr val="000000">
                      <a:alpha val="43137"/>
                    </a:srgbClr>
                  </a:outerShdw>
                </a:effectLst>
              </a:rPr>
              <a:t>Venous thromboembolism prophylaxis</a:t>
            </a:r>
            <a:endParaRPr lang="en-US" sz="4400" dirty="0">
              <a:solidFill>
                <a:schemeClr val="tx1"/>
              </a:solidFill>
            </a:endParaRPr>
          </a:p>
        </p:txBody>
      </p:sp>
      <p:sp>
        <p:nvSpPr>
          <p:cNvPr id="3" name="Content Placeholder 2">
            <a:extLst>
              <a:ext uri="{FF2B5EF4-FFF2-40B4-BE49-F238E27FC236}">
                <a16:creationId xmlns:a16="http://schemas.microsoft.com/office/drawing/2014/main" id="{B0CAE366-9820-4593-8C7B-4747577F2894}"/>
              </a:ext>
            </a:extLst>
          </p:cNvPr>
          <p:cNvSpPr>
            <a:spLocks noGrp="1"/>
          </p:cNvSpPr>
          <p:nvPr>
            <p:ph idx="1"/>
          </p:nvPr>
        </p:nvSpPr>
        <p:spPr>
          <a:xfrm>
            <a:off x="1024127" y="2084832"/>
            <a:ext cx="9720073" cy="4023360"/>
          </a:xfrm>
        </p:spPr>
        <p:txBody>
          <a:bodyPr/>
          <a:lstStyle/>
          <a:p>
            <a:r>
              <a:rPr lang="en-US" sz="2400" b="1" dirty="0"/>
              <a:t>Risk factors of VTE in covid19 patients</a:t>
            </a:r>
            <a:r>
              <a:rPr lang="en-US" dirty="0"/>
              <a:t>:</a:t>
            </a:r>
          </a:p>
          <a:p>
            <a:pPr marL="457200" lvl="0" indent="-457200">
              <a:buFont typeface="+mj-lt"/>
              <a:buAutoNum type="arabicPeriod"/>
            </a:pPr>
            <a:r>
              <a:rPr lang="en-US" dirty="0"/>
              <a:t>pregnancy</a:t>
            </a:r>
          </a:p>
          <a:p>
            <a:pPr marL="457200" lvl="0" indent="-457200">
              <a:buFont typeface="+mj-lt"/>
              <a:buAutoNum type="arabicPeriod"/>
            </a:pPr>
            <a:r>
              <a:rPr lang="en-US" dirty="0"/>
              <a:t>Reduced mobility</a:t>
            </a:r>
          </a:p>
          <a:p>
            <a:pPr marL="457200" lvl="0" indent="-457200">
              <a:buFont typeface="+mj-lt"/>
              <a:buAutoNum type="arabicPeriod"/>
            </a:pPr>
            <a:r>
              <a:rPr lang="en-US" dirty="0"/>
              <a:t>Dehydration </a:t>
            </a:r>
          </a:p>
          <a:p>
            <a:pPr marL="0" indent="0">
              <a:buNone/>
            </a:pPr>
            <a:r>
              <a:rPr lang="en-US" dirty="0"/>
              <a:t>-</a:t>
            </a:r>
            <a:r>
              <a:rPr lang="en-US" b="0" i="0" dirty="0">
                <a:solidFill>
                  <a:srgbClr val="232323"/>
                </a:solidFill>
                <a:effectLst/>
                <a:latin typeface="Noto Sans" panose="020B0502040504020204" pitchFamily="34" charset="0"/>
              </a:rPr>
              <a:t>VTE occurs primarily in hospitalized patients with severe or critical illness</a:t>
            </a:r>
            <a:endParaRPr lang="en-US" dirty="0"/>
          </a:p>
        </p:txBody>
      </p:sp>
      <p:graphicFrame>
        <p:nvGraphicFramePr>
          <p:cNvPr id="4" name="Table 3">
            <a:extLst>
              <a:ext uri="{FF2B5EF4-FFF2-40B4-BE49-F238E27FC236}">
                <a16:creationId xmlns:a16="http://schemas.microsoft.com/office/drawing/2014/main" id="{8223D29C-6A79-4357-9C18-687FF700E68E}"/>
              </a:ext>
            </a:extLst>
          </p:cNvPr>
          <p:cNvGraphicFramePr>
            <a:graphicFrameLocks noGrp="1"/>
          </p:cNvGraphicFramePr>
          <p:nvPr/>
        </p:nvGraphicFramePr>
        <p:xfrm>
          <a:off x="3890355" y="4478418"/>
          <a:ext cx="4671753" cy="2379582"/>
        </p:xfrm>
        <a:graphic>
          <a:graphicData uri="http://schemas.openxmlformats.org/drawingml/2006/table">
            <a:tbl>
              <a:tblPr firstRow="1" bandRow="1">
                <a:tableStyleId>{5C22544A-7EE6-4342-B048-85BDC9FD1C3A}</a:tableStyleId>
              </a:tblPr>
              <a:tblGrid>
                <a:gridCol w="3588401">
                  <a:extLst>
                    <a:ext uri="{9D8B030D-6E8A-4147-A177-3AD203B41FA5}">
                      <a16:colId xmlns:a16="http://schemas.microsoft.com/office/drawing/2014/main" val="2884226509"/>
                    </a:ext>
                  </a:extLst>
                </a:gridCol>
                <a:gridCol w="1083352">
                  <a:extLst>
                    <a:ext uri="{9D8B030D-6E8A-4147-A177-3AD203B41FA5}">
                      <a16:colId xmlns:a16="http://schemas.microsoft.com/office/drawing/2014/main" val="1206771231"/>
                    </a:ext>
                  </a:extLst>
                </a:gridCol>
              </a:tblGrid>
              <a:tr h="909840">
                <a:tc gridSpan="2">
                  <a:txBody>
                    <a:bodyPr/>
                    <a:lstStyle/>
                    <a:p>
                      <a:r>
                        <a:rPr lang="en-US" sz="1800" b="0" i="0" kern="1200" dirty="0">
                          <a:solidFill>
                            <a:schemeClr val="tx1"/>
                          </a:solidFill>
                          <a:effectLst/>
                          <a:latin typeface="+mn-lt"/>
                          <a:ea typeface="+mn-ea"/>
                          <a:cs typeface="+mn-cs"/>
                        </a:rPr>
                        <a:t>in one series of 1219 pregnant patients with COVID-19, the incidence of VTE was :</a:t>
                      </a:r>
                      <a:endParaRPr lang="en-US" dirty="0"/>
                    </a:p>
                  </a:txBody>
                  <a:tcPr/>
                </a:tc>
                <a:tc hMerge="1">
                  <a:txBody>
                    <a:bodyPr/>
                    <a:lstStyle/>
                    <a:p>
                      <a:endParaRPr lang="en-US" dirty="0"/>
                    </a:p>
                  </a:txBody>
                  <a:tcPr/>
                </a:tc>
                <a:extLst>
                  <a:ext uri="{0D108BD9-81ED-4DB2-BD59-A6C34878D82A}">
                    <a16:rowId xmlns:a16="http://schemas.microsoft.com/office/drawing/2014/main" val="327639205"/>
                  </a:ext>
                </a:extLst>
              </a:tr>
              <a:tr h="489914">
                <a:tc>
                  <a:txBody>
                    <a:bodyPr/>
                    <a:lstStyle/>
                    <a:p>
                      <a:r>
                        <a:rPr lang="en-US" dirty="0"/>
                        <a:t>In severe to critical disease </a:t>
                      </a:r>
                    </a:p>
                  </a:txBody>
                  <a:tcPr/>
                </a:tc>
                <a:tc>
                  <a:txBody>
                    <a:bodyPr/>
                    <a:lstStyle/>
                    <a:p>
                      <a:r>
                        <a:rPr lang="en-US" dirty="0"/>
                        <a:t>6%</a:t>
                      </a:r>
                    </a:p>
                  </a:txBody>
                  <a:tcPr/>
                </a:tc>
                <a:extLst>
                  <a:ext uri="{0D108BD9-81ED-4DB2-BD59-A6C34878D82A}">
                    <a16:rowId xmlns:a16="http://schemas.microsoft.com/office/drawing/2014/main" val="4015370373"/>
                  </a:ext>
                </a:extLst>
              </a:tr>
              <a:tr h="489914">
                <a:tc>
                  <a:txBody>
                    <a:bodyPr/>
                    <a:lstStyle/>
                    <a:p>
                      <a:r>
                        <a:rPr lang="en-US" dirty="0"/>
                        <a:t>In mild to moderate disease </a:t>
                      </a:r>
                    </a:p>
                  </a:txBody>
                  <a:tcPr/>
                </a:tc>
                <a:tc>
                  <a:txBody>
                    <a:bodyPr/>
                    <a:lstStyle/>
                    <a:p>
                      <a:r>
                        <a:rPr lang="en-US" dirty="0"/>
                        <a:t>0.2%</a:t>
                      </a:r>
                    </a:p>
                  </a:txBody>
                  <a:tcPr/>
                </a:tc>
                <a:extLst>
                  <a:ext uri="{0D108BD9-81ED-4DB2-BD59-A6C34878D82A}">
                    <a16:rowId xmlns:a16="http://schemas.microsoft.com/office/drawing/2014/main" val="2772747817"/>
                  </a:ext>
                </a:extLst>
              </a:tr>
              <a:tr h="489914">
                <a:tc>
                  <a:txBody>
                    <a:bodyPr/>
                    <a:lstStyle/>
                    <a:p>
                      <a:r>
                        <a:rPr lang="en-US" dirty="0"/>
                        <a:t>In asymptomatic patients</a:t>
                      </a:r>
                    </a:p>
                  </a:txBody>
                  <a:tcPr/>
                </a:tc>
                <a:tc>
                  <a:txBody>
                    <a:bodyPr/>
                    <a:lstStyle/>
                    <a:p>
                      <a:r>
                        <a:rPr lang="en-US" dirty="0"/>
                        <a:t>0%</a:t>
                      </a:r>
                    </a:p>
                  </a:txBody>
                  <a:tcPr/>
                </a:tc>
                <a:extLst>
                  <a:ext uri="{0D108BD9-81ED-4DB2-BD59-A6C34878D82A}">
                    <a16:rowId xmlns:a16="http://schemas.microsoft.com/office/drawing/2014/main" val="3381327902"/>
                  </a:ext>
                </a:extLst>
              </a:tr>
            </a:tbl>
          </a:graphicData>
        </a:graphic>
      </p:graphicFrame>
    </p:spTree>
    <p:extLst>
      <p:ext uri="{BB962C8B-B14F-4D97-AF65-F5344CB8AC3E}">
        <p14:creationId xmlns:p14="http://schemas.microsoft.com/office/powerpoint/2010/main" val="18923042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17B3E9-0D7B-45F0-8EB5-AA52895BCB28}"/>
              </a:ext>
            </a:extLst>
          </p:cNvPr>
          <p:cNvSpPr>
            <a:spLocks noGrp="1"/>
          </p:cNvSpPr>
          <p:nvPr>
            <p:ph idx="1"/>
          </p:nvPr>
        </p:nvSpPr>
        <p:spPr>
          <a:xfrm>
            <a:off x="761391" y="447934"/>
            <a:ext cx="11430609" cy="4023360"/>
          </a:xfrm>
        </p:spPr>
        <p:txBody>
          <a:bodyPr>
            <a:noAutofit/>
          </a:bodyPr>
          <a:lstStyle/>
          <a:p>
            <a:pPr>
              <a:buFont typeface="Wingdings" panose="05000000000000000000" pitchFamily="2" charset="2"/>
              <a:buChar char="Ø"/>
            </a:pPr>
            <a:r>
              <a:rPr lang="en-US" sz="2400" dirty="0"/>
              <a:t>Women who are self-isolating at home should stay hydrated and mobile</a:t>
            </a:r>
          </a:p>
          <a:p>
            <a:pPr>
              <a:buFont typeface="Wingdings" panose="05000000000000000000" pitchFamily="2" charset="2"/>
              <a:buChar char="Ø"/>
            </a:pPr>
            <a:r>
              <a:rPr lang="en-US" sz="2400" dirty="0"/>
              <a:t>Thromboprophylaxis initiated for pregnant women who are self-isolating should be continued until they have recovered from the acute illness (between 7 and 14 days). </a:t>
            </a:r>
            <a:endParaRPr lang="en-US" sz="2400" b="0" i="0" dirty="0"/>
          </a:p>
          <a:p>
            <a:pPr lvl="0">
              <a:buFont typeface="Wingdings" panose="05000000000000000000" pitchFamily="2" charset="2"/>
              <a:buChar char="Ø"/>
            </a:pPr>
            <a:r>
              <a:rPr lang="en-US" sz="2400" dirty="0"/>
              <a:t>All pregnant women who have been </a:t>
            </a:r>
            <a:r>
              <a:rPr lang="en-US" sz="2400" dirty="0" err="1"/>
              <a:t>hospitalised</a:t>
            </a:r>
            <a:r>
              <a:rPr lang="en-US" sz="2400" dirty="0"/>
              <a:t> and have had confirmed COVID-19 should be offered thromboprophylaxis for 10 days following hospital discharge. </a:t>
            </a:r>
          </a:p>
          <a:p>
            <a:pPr lvl="0">
              <a:buFont typeface="Wingdings" panose="05000000000000000000" pitchFamily="2" charset="2"/>
              <a:buChar char="Ø"/>
            </a:pPr>
            <a:r>
              <a:rPr lang="en-US" sz="2400" dirty="0"/>
              <a:t>Unfractionated heparin is usually preferred ,</a:t>
            </a:r>
            <a:r>
              <a:rPr lang="en-US" sz="2400" b="0" i="0" dirty="0"/>
              <a:t>5000 units in the first trimester, 7500 to 10,000 units in the second trimester, and 10,000 units in the third trimester, administered subcutaneously every 12 hours (reduce if the activated partial thromboplastin time is elevated</a:t>
            </a:r>
            <a:endParaRPr lang="en-US" sz="2400" dirty="0"/>
          </a:p>
          <a:p>
            <a:pPr>
              <a:buFont typeface="Wingdings" panose="05000000000000000000" pitchFamily="2" charset="2"/>
              <a:buChar char="Ø"/>
            </a:pPr>
            <a:r>
              <a:rPr lang="en-US" sz="2400" b="0" i="0" dirty="0"/>
              <a:t>Intermittent pneumatic compression is suggested when pharmacologic prophylaxis is contraindicated.</a:t>
            </a:r>
          </a:p>
          <a:p>
            <a:pPr>
              <a:buFont typeface="Wingdings" panose="05000000000000000000" pitchFamily="2" charset="2"/>
              <a:buChar char="Ø"/>
            </a:pPr>
            <a:r>
              <a:rPr lang="en-US" sz="2400" b="0" i="0" dirty="0">
                <a:effectLst/>
                <a:latin typeface="Noto Sans" panose="020B0502040504020204" pitchFamily="34" charset="0"/>
              </a:rPr>
              <a:t> For pregnant patients who are unlikely to be delivered within a few days, prophylactic- or intermediate-dose LMWH is reasonable (</a:t>
            </a:r>
            <a:r>
              <a:rPr lang="en-US" sz="2400" b="0" i="0" dirty="0" err="1">
                <a:effectLst/>
                <a:latin typeface="Noto Sans" panose="020B0502040504020204" pitchFamily="34" charset="0"/>
              </a:rPr>
              <a:t>eg</a:t>
            </a:r>
            <a:r>
              <a:rPr lang="en-US" sz="2400" b="0" i="0" dirty="0">
                <a:effectLst/>
                <a:latin typeface="Noto Sans" panose="020B0502040504020204" pitchFamily="34" charset="0"/>
              </a:rPr>
              <a:t>, </a:t>
            </a:r>
            <a:r>
              <a:rPr lang="en-US" sz="2400" b="0" i="0" u="sng" dirty="0">
                <a:effectLst/>
                <a:latin typeface="Noto Sans" panose="020B0502040504020204" pitchFamily="34" charset="0"/>
                <a:hlinkClick r:id="rId3">
                  <a:extLst>
                    <a:ext uri="{A12FA001-AC4F-418D-AE19-62706E023703}">
                      <ahyp:hlinkClr xmlns:ahyp="http://schemas.microsoft.com/office/drawing/2018/hyperlinkcolor" val="tx"/>
                    </a:ext>
                  </a:extLst>
                </a:hlinkClick>
              </a:rPr>
              <a:t>enoxaparin</a:t>
            </a:r>
            <a:r>
              <a:rPr lang="en-US" sz="2400" b="0" i="0" dirty="0">
                <a:effectLst/>
                <a:latin typeface="Noto Sans" panose="020B0502040504020204" pitchFamily="34" charset="0"/>
              </a:rPr>
              <a:t> 40 mg subcutaneously daily or 1 mg/kg [commonly rounded to the nearest 10 mg] subcutaneously every 24 hours).</a:t>
            </a:r>
            <a:endParaRPr lang="en-US" sz="2400" dirty="0"/>
          </a:p>
          <a:p>
            <a:pPr>
              <a:buFont typeface="Wingdings" panose="05000000000000000000" pitchFamily="2" charset="2"/>
              <a:buChar char="Ø"/>
            </a:pPr>
            <a:endParaRPr lang="en-US" sz="2400" dirty="0"/>
          </a:p>
          <a:p>
            <a:pPr>
              <a:buFont typeface="Wingdings" panose="05000000000000000000" pitchFamily="2" charset="2"/>
              <a:buChar char="Ø"/>
            </a:pPr>
            <a:endParaRPr lang="en-US" sz="2400" dirty="0"/>
          </a:p>
        </p:txBody>
      </p:sp>
    </p:spTree>
    <p:extLst>
      <p:ext uri="{BB962C8B-B14F-4D97-AF65-F5344CB8AC3E}">
        <p14:creationId xmlns:p14="http://schemas.microsoft.com/office/powerpoint/2010/main" val="34952552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0E09-D791-4833-AE71-A0466B6FBFBF}"/>
              </a:ext>
            </a:extLst>
          </p:cNvPr>
          <p:cNvSpPr>
            <a:spLocks noGrp="1"/>
          </p:cNvSpPr>
          <p:nvPr>
            <p:ph type="title"/>
          </p:nvPr>
        </p:nvSpPr>
        <p:spPr/>
        <p:txBody>
          <a:bodyPr/>
          <a:lstStyle/>
          <a:p>
            <a:r>
              <a:rPr lang="en-US" dirty="0">
                <a:solidFill>
                  <a:schemeClr val="tx1"/>
                </a:solidFill>
              </a:rPr>
              <a:t>Dexamethasone use </a:t>
            </a:r>
          </a:p>
        </p:txBody>
      </p:sp>
      <p:sp>
        <p:nvSpPr>
          <p:cNvPr id="3" name="Content Placeholder 2">
            <a:extLst>
              <a:ext uri="{FF2B5EF4-FFF2-40B4-BE49-F238E27FC236}">
                <a16:creationId xmlns:a16="http://schemas.microsoft.com/office/drawing/2014/main" id="{C9E1B6B9-C559-45A6-A37E-58B2945C688E}"/>
              </a:ext>
            </a:extLst>
          </p:cNvPr>
          <p:cNvSpPr>
            <a:spLocks noGrp="1"/>
          </p:cNvSpPr>
          <p:nvPr>
            <p:ph idx="1"/>
          </p:nvPr>
        </p:nvSpPr>
        <p:spPr>
          <a:xfrm>
            <a:off x="1024128" y="2249424"/>
            <a:ext cx="9720073" cy="4023360"/>
          </a:xfrm>
        </p:spPr>
        <p:txBody>
          <a:bodyPr>
            <a:normAutofit fontScale="85000" lnSpcReduction="20000"/>
          </a:bodyPr>
          <a:lstStyle/>
          <a:p>
            <a:pPr>
              <a:buFont typeface="Wingdings" panose="05000000000000000000" pitchFamily="2" charset="2"/>
              <a:buChar char="Ø"/>
            </a:pPr>
            <a:r>
              <a:rPr lang="en-US" sz="2400" b="0" i="0" dirty="0"/>
              <a:t> Dexamethasone 6 mg daily for 10 days or until discharge is recommended for severely ill nonpregnant patients who are on supplemental oxygen or ventilatory support. Glucocorticoids may also have a role in the management of refractory shock in critically ill patients with COVID-19</a:t>
            </a:r>
            <a:endParaRPr lang="en-US" dirty="0"/>
          </a:p>
          <a:p>
            <a:pPr lvl="0">
              <a:buFont typeface="Wingdings" panose="05000000000000000000" pitchFamily="2" charset="2"/>
              <a:buChar char="Ø"/>
            </a:pPr>
            <a:r>
              <a:rPr lang="en-US" b="0" i="0" dirty="0"/>
              <a:t>In pregnant patients who meet criteria for use of glucocorticoids for maternal treatment of COVID-19 and also meet criteria for use of antenatal corticosteroids to induce fetal maturity, we suggest administering the usual doses of dexamethasone (four doses of 6 mg intravenously 12 hours apart) and continue maternal treatment to complete the course of dexamethasone (6 mg orally or intravenously daily for 10 days or until discharge, whichever is shorter)</a:t>
            </a:r>
            <a:endParaRPr lang="en-US" dirty="0"/>
          </a:p>
          <a:p>
            <a:pPr>
              <a:buFont typeface="Wingdings" panose="05000000000000000000" pitchFamily="2" charset="2"/>
              <a:buChar char="Ø"/>
            </a:pPr>
            <a:r>
              <a:rPr lang="en-US" b="0" i="0" dirty="0"/>
              <a:t>Others have suggested using glucocorticoids such as methylprednisolone or hydrocortisone to complete the course of maternal treatment because they result in less fetal steroid exposure</a:t>
            </a:r>
            <a:endParaRPr lang="en-US" dirty="0"/>
          </a:p>
          <a:p>
            <a:endParaRPr lang="en-US" dirty="0"/>
          </a:p>
        </p:txBody>
      </p:sp>
    </p:spTree>
    <p:extLst>
      <p:ext uri="{BB962C8B-B14F-4D97-AF65-F5344CB8AC3E}">
        <p14:creationId xmlns:p14="http://schemas.microsoft.com/office/powerpoint/2010/main" val="9841732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5A8632-9CD2-4615-A7DF-FF8C27DE338D}"/>
              </a:ext>
            </a:extLst>
          </p:cNvPr>
          <p:cNvSpPr>
            <a:spLocks noGrp="1"/>
          </p:cNvSpPr>
          <p:nvPr>
            <p:ph idx="1"/>
          </p:nvPr>
        </p:nvSpPr>
        <p:spPr>
          <a:xfrm>
            <a:off x="907750" y="1064302"/>
            <a:ext cx="9720073" cy="5246557"/>
          </a:xfrm>
        </p:spPr>
        <p:txBody>
          <a:bodyPr>
            <a:normAutofit fontScale="85000" lnSpcReduction="20000"/>
          </a:bodyPr>
          <a:lstStyle/>
          <a:p>
            <a:r>
              <a:rPr lang="en-US" sz="3000" b="1" dirty="0">
                <a:solidFill>
                  <a:srgbClr val="FF0000"/>
                </a:solidFill>
              </a:rPr>
              <a:t>NSAIDs</a:t>
            </a:r>
          </a:p>
          <a:p>
            <a:pPr lvl="0"/>
            <a:r>
              <a:rPr lang="en-US" sz="3100" b="0" i="0" dirty="0">
                <a:effectLst/>
                <a:latin typeface="+mn-lt"/>
                <a:ea typeface="+mn-ea"/>
                <a:cs typeface="+mn-cs"/>
              </a:rPr>
              <a:t>The lowest effective dose is used, ideally for less than 48 hours and guided by gestational age-related potential fetal toxicity </a:t>
            </a:r>
            <a:endParaRPr lang="en-US" sz="3100" dirty="0"/>
          </a:p>
          <a:p>
            <a:pPr lvl="0"/>
            <a:r>
              <a:rPr lang="en-US" sz="3100" b="0" i="0" dirty="0"/>
              <a:t>we use acetaminophen as the preferred antipyretic and analgesic agent, if possible</a:t>
            </a:r>
            <a:endParaRPr lang="en-US" sz="3100" dirty="0"/>
          </a:p>
          <a:p>
            <a:r>
              <a:rPr lang="en-US" sz="3000" b="1" dirty="0">
                <a:solidFill>
                  <a:srgbClr val="FF0000"/>
                </a:solidFill>
              </a:rPr>
              <a:t>Antiviral </a:t>
            </a:r>
          </a:p>
          <a:p>
            <a:pPr lvl="0"/>
            <a:r>
              <a:rPr lang="en-US" sz="3100" b="0" i="0" dirty="0"/>
              <a:t>remdesivir is being used to treat pregnant patients with severe COVID-19</a:t>
            </a:r>
            <a:endParaRPr lang="en-US" sz="3100" dirty="0"/>
          </a:p>
          <a:p>
            <a:pPr lvl="0"/>
            <a:r>
              <a:rPr lang="en-US" sz="3100" dirty="0" err="1"/>
              <a:t>Ribavarin</a:t>
            </a:r>
            <a:r>
              <a:rPr lang="en-US" sz="3100" dirty="0"/>
              <a:t> is teratogenic and should be avoided</a:t>
            </a:r>
          </a:p>
          <a:p>
            <a:pPr lvl="0"/>
            <a:r>
              <a:rPr lang="en-US" sz="3100" dirty="0" err="1"/>
              <a:t>Baricitinib</a:t>
            </a:r>
            <a:r>
              <a:rPr lang="en-US" sz="3100" dirty="0"/>
              <a:t> , risk-benefit ratio ?</a:t>
            </a:r>
          </a:p>
          <a:p>
            <a:r>
              <a:rPr lang="en-US" sz="3300" b="1" dirty="0">
                <a:solidFill>
                  <a:srgbClr val="FF0000"/>
                </a:solidFill>
              </a:rPr>
              <a:t>Convalescent plasma </a:t>
            </a:r>
          </a:p>
          <a:p>
            <a:r>
              <a:rPr lang="en-US" sz="3400" b="0" i="0" dirty="0"/>
              <a:t>Is one approach that may be combined with other aspects of disease-specific and supportive care</a:t>
            </a:r>
            <a:endParaRPr lang="en-US" sz="3400" dirty="0"/>
          </a:p>
          <a:p>
            <a:endParaRPr lang="en-US" dirty="0"/>
          </a:p>
        </p:txBody>
      </p:sp>
    </p:spTree>
    <p:extLst>
      <p:ext uri="{BB962C8B-B14F-4D97-AF65-F5344CB8AC3E}">
        <p14:creationId xmlns:p14="http://schemas.microsoft.com/office/powerpoint/2010/main" val="16834357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05114-D368-4C84-83F3-BE25C4EFE0FD}"/>
              </a:ext>
            </a:extLst>
          </p:cNvPr>
          <p:cNvSpPr>
            <a:spLocks noGrp="1"/>
          </p:cNvSpPr>
          <p:nvPr>
            <p:ph type="title"/>
          </p:nvPr>
        </p:nvSpPr>
        <p:spPr>
          <a:xfrm>
            <a:off x="1024128" y="548640"/>
            <a:ext cx="9720072" cy="1499616"/>
          </a:xfrm>
        </p:spPr>
        <p:txBody>
          <a:bodyPr/>
          <a:lstStyle/>
          <a:p>
            <a:r>
              <a:rPr lang="en-US" dirty="0">
                <a:solidFill>
                  <a:schemeClr val="tx1"/>
                </a:solidFill>
                <a:effectLst>
                  <a:outerShdw blurRad="38100" dist="38100" dir="2700000" algn="tl">
                    <a:srgbClr val="000000">
                      <a:alpha val="43137"/>
                    </a:srgbClr>
                  </a:outerShdw>
                </a:effectLst>
              </a:rPr>
              <a:t>Maternal follow up after recovery</a:t>
            </a:r>
            <a:endParaRPr lang="en-US" dirty="0">
              <a:solidFill>
                <a:schemeClr val="tx1"/>
              </a:solidFill>
            </a:endParaRPr>
          </a:p>
        </p:txBody>
      </p:sp>
      <p:sp>
        <p:nvSpPr>
          <p:cNvPr id="4" name="Content Placeholder 2">
            <a:extLst>
              <a:ext uri="{FF2B5EF4-FFF2-40B4-BE49-F238E27FC236}">
                <a16:creationId xmlns:a16="http://schemas.microsoft.com/office/drawing/2014/main" id="{310B6E28-3A4D-4498-AB18-2ED0F05EEC82}"/>
              </a:ext>
            </a:extLst>
          </p:cNvPr>
          <p:cNvSpPr txBox="1">
            <a:spLocks/>
          </p:cNvSpPr>
          <p:nvPr/>
        </p:nvSpPr>
        <p:spPr>
          <a:xfrm>
            <a:off x="1024128" y="2027576"/>
            <a:ext cx="10515600" cy="4351338"/>
          </a:xfrm>
          <a:prstGeom prst="rect">
            <a:avLst/>
          </a:prstGeom>
          <a:solidFill>
            <a:schemeClr val="bg1">
              <a:alpha val="51000"/>
            </a:schemeClr>
          </a:solidFill>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Wingdings" panose="05000000000000000000" pitchFamily="2" charset="2"/>
              <a:buChar char="§"/>
            </a:pPr>
            <a:r>
              <a:rPr lang="en-US" dirty="0"/>
              <a:t> Patients with COVID-19 generally warrant outpatient follow-up through telehealth or an in-person visit within a few days following discharge to home </a:t>
            </a:r>
          </a:p>
          <a:p>
            <a:pPr>
              <a:buFont typeface="Wingdings" panose="05000000000000000000" pitchFamily="2" charset="2"/>
              <a:buChar char="§"/>
            </a:pPr>
            <a:r>
              <a:rPr lang="en-US" dirty="0"/>
              <a:t> Reinforce the importance of infection control and provide counseling on the warning symptoms which should prompt reevaluation.</a:t>
            </a:r>
          </a:p>
          <a:p>
            <a:pPr>
              <a:buFont typeface="Wingdings" panose="05000000000000000000" pitchFamily="2" charset="2"/>
              <a:buChar char="§"/>
            </a:pPr>
            <a:endParaRPr lang="en-US" dirty="0"/>
          </a:p>
          <a:p>
            <a:pPr>
              <a:buFont typeface="Wingdings" panose="05000000000000000000" pitchFamily="2" charset="2"/>
              <a:buChar char="§"/>
            </a:pPr>
            <a:r>
              <a:rPr lang="en-US" dirty="0"/>
              <a:t> Patients with documented VTE or those at high risk should be discharged on anticoagulation</a:t>
            </a:r>
          </a:p>
        </p:txBody>
      </p:sp>
    </p:spTree>
    <p:extLst>
      <p:ext uri="{BB962C8B-B14F-4D97-AF65-F5344CB8AC3E}">
        <p14:creationId xmlns:p14="http://schemas.microsoft.com/office/powerpoint/2010/main" val="20785493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BCFB6-12DF-44D2-B0EF-46AD9CBF7F3E}"/>
              </a:ext>
            </a:extLst>
          </p:cNvPr>
          <p:cNvSpPr>
            <a:spLocks noGrp="1"/>
          </p:cNvSpPr>
          <p:nvPr>
            <p:ph type="title"/>
          </p:nvPr>
        </p:nvSpPr>
        <p:spPr/>
        <p:txBody>
          <a:bodyPr/>
          <a:lstStyle/>
          <a:p>
            <a:r>
              <a:rPr lang="en-US" dirty="0">
                <a:solidFill>
                  <a:schemeClr val="tx1"/>
                </a:solidFill>
              </a:rPr>
              <a:t>Fetal follow up after recovery </a:t>
            </a:r>
            <a:endParaRPr lang="en-US" dirty="0"/>
          </a:p>
        </p:txBody>
      </p:sp>
      <p:sp>
        <p:nvSpPr>
          <p:cNvPr id="5" name="TextBox 4">
            <a:extLst>
              <a:ext uri="{FF2B5EF4-FFF2-40B4-BE49-F238E27FC236}">
                <a16:creationId xmlns:a16="http://schemas.microsoft.com/office/drawing/2014/main" id="{7F992E47-B56E-48F7-9639-FD88690AA18B}"/>
              </a:ext>
            </a:extLst>
          </p:cNvPr>
          <p:cNvSpPr txBox="1"/>
          <p:nvPr/>
        </p:nvSpPr>
        <p:spPr>
          <a:xfrm>
            <a:off x="1024128" y="1964353"/>
            <a:ext cx="9109223" cy="4893647"/>
          </a:xfrm>
          <a:prstGeom prst="rect">
            <a:avLst/>
          </a:prstGeom>
          <a:noFill/>
        </p:spPr>
        <p:txBody>
          <a:bodyPr wrap="square">
            <a:spAutoFit/>
          </a:bodyPr>
          <a:lstStyle/>
          <a:p>
            <a:pPr marL="285750" lvl="0" indent="-285750">
              <a:buFont typeface="Wingdings" panose="05000000000000000000" pitchFamily="2" charset="2"/>
              <a:buChar char="§"/>
            </a:pPr>
            <a:r>
              <a:rPr lang="en-US" sz="2400" b="0" i="0" dirty="0"/>
              <a:t>authorities have suggested that pregnant persons with confirmed infection should have at least one ultrasound assessment of fetal amniotic fluid volume, beginning in the third trimester and at least 14 days after symptom resolution&gt;</a:t>
            </a:r>
          </a:p>
          <a:p>
            <a:pPr marL="285750" lvl="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b="0" i="0" dirty="0"/>
              <a:t>For those with first- or early second-trimester infection, a detailed fetal morphology scan at 18 to 23 weeks of gestation is also indicated and is a standard part of routine prenatal care.</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b="0" i="0" dirty="0"/>
              <a:t>Antenatal testing (nonstress test, biophysical profile) can be reserved for routine obstetric indications</a:t>
            </a:r>
            <a:endParaRPr lang="en-US" sz="2400" dirty="0"/>
          </a:p>
          <a:p>
            <a:pPr marL="285750" indent="-285750">
              <a:buFont typeface="Wingdings" panose="05000000000000000000" pitchFamily="2" charset="2"/>
              <a:buChar char="§"/>
            </a:pPr>
            <a:endParaRPr lang="en-US" sz="2400" dirty="0"/>
          </a:p>
          <a:p>
            <a:pPr marL="285750" lvl="0" indent="-285750">
              <a:buFont typeface="Wingdings" panose="05000000000000000000" pitchFamily="2" charset="2"/>
              <a:buChar char="§"/>
            </a:pPr>
            <a:endParaRPr lang="en-US" sz="2400" dirty="0"/>
          </a:p>
        </p:txBody>
      </p:sp>
    </p:spTree>
    <p:extLst>
      <p:ext uri="{BB962C8B-B14F-4D97-AF65-F5344CB8AC3E}">
        <p14:creationId xmlns:p14="http://schemas.microsoft.com/office/powerpoint/2010/main" val="8841947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6BDD-39B1-487D-8789-4FF332671520}"/>
              </a:ext>
            </a:extLst>
          </p:cNvPr>
          <p:cNvSpPr>
            <a:spLocks noGrp="1"/>
          </p:cNvSpPr>
          <p:nvPr>
            <p:ph type="title"/>
          </p:nvPr>
        </p:nvSpPr>
        <p:spPr/>
        <p:txBody>
          <a:bodyPr/>
          <a:lstStyle/>
          <a:p>
            <a:r>
              <a:rPr lang="en-US" dirty="0"/>
              <a:t>Timing of delivery </a:t>
            </a:r>
          </a:p>
        </p:txBody>
      </p:sp>
      <p:graphicFrame>
        <p:nvGraphicFramePr>
          <p:cNvPr id="4" name="Table 4">
            <a:extLst>
              <a:ext uri="{FF2B5EF4-FFF2-40B4-BE49-F238E27FC236}">
                <a16:creationId xmlns:a16="http://schemas.microsoft.com/office/drawing/2014/main" id="{1920F2FF-C456-4445-BEE3-DDC9EF192E68}"/>
              </a:ext>
            </a:extLst>
          </p:cNvPr>
          <p:cNvGraphicFramePr>
            <a:graphicFrameLocks/>
          </p:cNvGraphicFramePr>
          <p:nvPr/>
        </p:nvGraphicFramePr>
        <p:xfrm>
          <a:off x="626365" y="2330704"/>
          <a:ext cx="10515597" cy="394208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788878476"/>
                    </a:ext>
                  </a:extLst>
                </a:gridCol>
                <a:gridCol w="3505199">
                  <a:extLst>
                    <a:ext uri="{9D8B030D-6E8A-4147-A177-3AD203B41FA5}">
                      <a16:colId xmlns:a16="http://schemas.microsoft.com/office/drawing/2014/main" val="1559183869"/>
                    </a:ext>
                  </a:extLst>
                </a:gridCol>
                <a:gridCol w="3505199">
                  <a:extLst>
                    <a:ext uri="{9D8B030D-6E8A-4147-A177-3AD203B41FA5}">
                      <a16:colId xmlns:a16="http://schemas.microsoft.com/office/drawing/2014/main" val="2663238738"/>
                    </a:ext>
                  </a:extLst>
                </a:gridCol>
              </a:tblGrid>
              <a:tr h="370840">
                <a:tc>
                  <a:txBody>
                    <a:bodyPr/>
                    <a:lstStyle/>
                    <a:p>
                      <a:r>
                        <a:rPr lang="en-US" dirty="0"/>
                        <a:t>Non-sever \ Asymptomatic </a:t>
                      </a:r>
                    </a:p>
                  </a:txBody>
                  <a:tcPr/>
                </a:tc>
                <a:tc>
                  <a:txBody>
                    <a:bodyPr/>
                    <a:lstStyle/>
                    <a:p>
                      <a:r>
                        <a:rPr lang="en-US" dirty="0"/>
                        <a:t>Sever\ critical – Not intubated </a:t>
                      </a:r>
                    </a:p>
                  </a:txBody>
                  <a:tcPr/>
                </a:tc>
                <a:tc>
                  <a:txBody>
                    <a:bodyPr/>
                    <a:lstStyle/>
                    <a:p>
                      <a:r>
                        <a:rPr lang="en-US" dirty="0"/>
                        <a:t>Sever\Critical – Intubated </a:t>
                      </a:r>
                    </a:p>
                  </a:txBody>
                  <a:tcPr/>
                </a:tc>
                <a:extLst>
                  <a:ext uri="{0D108BD9-81ED-4DB2-BD59-A6C34878D82A}">
                    <a16:rowId xmlns:a16="http://schemas.microsoft.com/office/drawing/2014/main" val="36465314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chemeClr val="tx1"/>
                          </a:solidFill>
                          <a:effectLst/>
                          <a:latin typeface="+mn-lt"/>
                          <a:ea typeface="+mn-ea"/>
                          <a:cs typeface="+mn-cs"/>
                        </a:rPr>
                        <a:t>at ≥39 weeks of gestation, delivery can be considered</a:t>
                      </a:r>
                      <a:endParaRPr lang="en-US" sz="1800" dirty="0">
                        <a:solidFill>
                          <a:schemeClr val="tx1"/>
                        </a:solidFill>
                      </a:endParaRP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chemeClr val="tx1"/>
                          </a:solidFill>
                        </a:rPr>
                        <a:t>delivery in pregnancies &gt;32 to 34 weeks in the setting of worsening status may be considered</a:t>
                      </a:r>
                      <a:endParaRPr lang="en-US" sz="1800" dirty="0">
                        <a:solidFill>
                          <a:schemeClr val="tx1"/>
                        </a:solidFill>
                      </a:endParaRP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chemeClr val="tx1"/>
                          </a:solidFill>
                          <a:effectLst/>
                          <a:latin typeface="+mn-lt"/>
                          <a:ea typeface="+mn-ea"/>
                          <a:cs typeface="+mn-cs"/>
                        </a:rPr>
                        <a:t>After 32 to 34 weeks, the decision of delivery is controversial </a:t>
                      </a:r>
                      <a:endParaRPr lang="en-US" sz="1800" dirty="0"/>
                    </a:p>
                    <a:p>
                      <a:endParaRPr lang="en-US" dirty="0"/>
                    </a:p>
                  </a:txBody>
                  <a:tcPr/>
                </a:tc>
                <a:extLst>
                  <a:ext uri="{0D108BD9-81ED-4DB2-BD59-A6C34878D82A}">
                    <a16:rowId xmlns:a16="http://schemas.microsoft.com/office/drawing/2014/main" val="39997285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&lt;39 with </a:t>
                      </a:r>
                      <a:r>
                        <a:rPr lang="en-US" sz="1800" dirty="0" err="1">
                          <a:solidFill>
                            <a:schemeClr val="tx1"/>
                          </a:solidFill>
                        </a:rPr>
                        <a:t>nonsevere</a:t>
                      </a:r>
                      <a:r>
                        <a:rPr lang="en-US" sz="1800" dirty="0">
                          <a:solidFill>
                            <a:schemeClr val="tx1"/>
                          </a:solidFill>
                        </a:rPr>
                        <a:t> illness delivery is considered according to he usual obstetric indications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chemeClr val="tx1"/>
                          </a:solidFill>
                        </a:rPr>
                        <a:t>Most authorities do not advocate delivery prior to 32 weeks, even though the maternal situation may worsen in the second week, given the known morbidity and mortality of very preterm infants</a:t>
                      </a:r>
                      <a:endParaRPr lang="en-US" dirty="0">
                        <a:solidFill>
                          <a:schemeClr val="tx1"/>
                        </a:solidFill>
                      </a:endParaRP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chemeClr val="tx1"/>
                          </a:solidFill>
                          <a:effectLst/>
                          <a:latin typeface="+mn-lt"/>
                          <a:ea typeface="+mn-ea"/>
                          <a:cs typeface="+mn-cs"/>
                        </a:rPr>
                        <a:t>Between viability and &lt;30 to 32 weeks, continuing maternal support </a:t>
                      </a:r>
                      <a:r>
                        <a:rPr lang="en-US" sz="1800" b="0" i="0" dirty="0" err="1">
                          <a:solidFill>
                            <a:schemeClr val="tx1"/>
                          </a:solidFill>
                          <a:effectLst/>
                          <a:latin typeface="+mn-lt"/>
                          <a:ea typeface="+mn-ea"/>
                          <a:cs typeface="+mn-cs"/>
                        </a:rPr>
                        <a:t>eith</a:t>
                      </a:r>
                      <a:r>
                        <a:rPr lang="en-US" sz="1800" b="0" i="0" dirty="0">
                          <a:solidFill>
                            <a:schemeClr val="tx1"/>
                          </a:solidFill>
                          <a:effectLst/>
                          <a:latin typeface="+mn-lt"/>
                          <a:ea typeface="+mn-ea"/>
                          <a:cs typeface="+mn-cs"/>
                        </a:rPr>
                        <a:t> fetal monitoring is suggested </a:t>
                      </a:r>
                      <a:endParaRPr lang="en-US" sz="1800" dirty="0"/>
                    </a:p>
                    <a:p>
                      <a:endParaRPr lang="en-US" dirty="0"/>
                    </a:p>
                  </a:txBody>
                  <a:tcPr/>
                </a:tc>
                <a:extLst>
                  <a:ext uri="{0D108BD9-81ED-4DB2-BD59-A6C34878D82A}">
                    <a16:rowId xmlns:a16="http://schemas.microsoft.com/office/drawing/2014/main" val="958890915"/>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37056040"/>
                  </a:ext>
                </a:extLst>
              </a:tr>
            </a:tbl>
          </a:graphicData>
        </a:graphic>
      </p:graphicFrame>
    </p:spTree>
    <p:extLst>
      <p:ext uri="{BB962C8B-B14F-4D97-AF65-F5344CB8AC3E}">
        <p14:creationId xmlns:p14="http://schemas.microsoft.com/office/powerpoint/2010/main" val="34567348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3183" y="5039955"/>
            <a:ext cx="6170843" cy="1437097"/>
          </a:xfrm>
        </p:spPr>
        <p:txBody>
          <a:bodyPr>
            <a:normAutofit fontScale="90000"/>
          </a:bodyPr>
          <a:lstStyle/>
          <a:p>
            <a:r>
              <a:rPr lang="en-US" dirty="0"/>
              <a:t>Covid-19 in Pregnancy</a:t>
            </a:r>
          </a:p>
        </p:txBody>
      </p:sp>
      <p:sp>
        <p:nvSpPr>
          <p:cNvPr id="3" name="Subtitle 2"/>
          <p:cNvSpPr>
            <a:spLocks noGrp="1"/>
          </p:cNvSpPr>
          <p:nvPr>
            <p:ph type="subTitle" idx="1"/>
          </p:nvPr>
        </p:nvSpPr>
        <p:spPr>
          <a:xfrm>
            <a:off x="8472196" y="5039955"/>
            <a:ext cx="3881535" cy="1562123"/>
          </a:xfrm>
        </p:spPr>
        <p:txBody>
          <a:bodyPr>
            <a:normAutofit/>
          </a:bodyPr>
          <a:lstStyle/>
          <a:p>
            <a:r>
              <a:rPr lang="en-US" sz="2000" b="1" dirty="0"/>
              <a:t>Intrapartum &amp; postpartum care</a:t>
            </a:r>
          </a:p>
          <a:p>
            <a:endParaRPr lang="en-US" sz="1400" dirty="0"/>
          </a:p>
          <a:p>
            <a:r>
              <a:rPr lang="en-US" b="1" dirty="0"/>
              <a:t>Presented by </a:t>
            </a:r>
            <a:r>
              <a:rPr lang="en-US" dirty="0"/>
              <a:t>Nadine Othman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961" y="130629"/>
            <a:ext cx="7371184" cy="4456735"/>
          </a:xfrm>
          <a:prstGeom prst="rect">
            <a:avLst/>
          </a:prstGeom>
          <a:effectLst>
            <a:glow rad="127000">
              <a:schemeClr val="accent1">
                <a:alpha val="0"/>
              </a:schemeClr>
            </a:glow>
            <a:outerShdw blurRad="50800" dist="50800" dir="5400000" algn="ctr" rotWithShape="0">
              <a:srgbClr val="000000">
                <a:alpha val="90000"/>
              </a:srgbClr>
            </a:outerShdw>
            <a:softEdge rad="215900"/>
          </a:effectLst>
        </p:spPr>
      </p:pic>
    </p:spTree>
    <p:extLst>
      <p:ext uri="{BB962C8B-B14F-4D97-AF65-F5344CB8AC3E}">
        <p14:creationId xmlns:p14="http://schemas.microsoft.com/office/powerpoint/2010/main" val="32231540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General</a:t>
            </a:r>
            <a:r>
              <a:rPr lang="en-US" dirty="0">
                <a:solidFill>
                  <a:srgbClr val="FFFF00"/>
                </a:solidFill>
              </a:rPr>
              <a:t> </a:t>
            </a:r>
            <a:r>
              <a:rPr lang="en-US" dirty="0">
                <a:solidFill>
                  <a:schemeClr val="tx1"/>
                </a:solidFill>
              </a:rPr>
              <a:t>Guidance</a:t>
            </a:r>
          </a:p>
        </p:txBody>
      </p:sp>
      <p:sp>
        <p:nvSpPr>
          <p:cNvPr id="3" name="Content Placeholder 2"/>
          <p:cNvSpPr>
            <a:spLocks noGrp="1"/>
          </p:cNvSpPr>
          <p:nvPr>
            <p:ph idx="1"/>
          </p:nvPr>
        </p:nvSpPr>
        <p:spPr>
          <a:xfrm>
            <a:off x="811856" y="2302329"/>
            <a:ext cx="11167872" cy="4023360"/>
          </a:xfrm>
        </p:spPr>
        <p:txBody>
          <a:bodyPr>
            <a:normAutofit/>
          </a:bodyPr>
          <a:lstStyle/>
          <a:p>
            <a:r>
              <a:rPr lang="en-US" dirty="0"/>
              <a:t>• Women admitted to hospital, including maternity units, should be offered testing for SARS CoV-2 on admission. This includes women admitted for intrapartum care</a:t>
            </a:r>
          </a:p>
          <a:p>
            <a:r>
              <a:rPr lang="en-US" dirty="0"/>
              <a:t>COVID-19 infection should </a:t>
            </a:r>
            <a:r>
              <a:rPr lang="en-US" dirty="0">
                <a:solidFill>
                  <a:srgbClr val="C00000"/>
                </a:solidFill>
              </a:rPr>
              <a:t>not dictate </a:t>
            </a:r>
            <a:r>
              <a:rPr lang="en-US" dirty="0"/>
              <a:t>timing of delivery except the cases where the potential for rapid deterioration in maternal respiratory status or maternal life is at risk.</a:t>
            </a:r>
          </a:p>
          <a:p>
            <a:endParaRPr lang="en-US" dirty="0"/>
          </a:p>
          <a:p>
            <a:endParaRPr lang="en-US" dirty="0"/>
          </a:p>
        </p:txBody>
      </p:sp>
    </p:spTree>
    <p:extLst>
      <p:ext uri="{BB962C8B-B14F-4D97-AF65-F5344CB8AC3E}">
        <p14:creationId xmlns:p14="http://schemas.microsoft.com/office/powerpoint/2010/main" val="18454047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091" y="2262912"/>
            <a:ext cx="5270740" cy="4485736"/>
          </a:xfrm>
        </p:spPr>
        <p:txBody>
          <a:bodyPr>
            <a:normAutofit/>
          </a:bodyPr>
          <a:lstStyle/>
          <a:p>
            <a:r>
              <a:rPr lang="en-US" sz="2000" b="1" dirty="0">
                <a:solidFill>
                  <a:schemeClr val="accent1">
                    <a:lumMod val="75000"/>
                  </a:schemeClr>
                </a:solidFill>
              </a:rPr>
              <a:t>The American College of Obstetricians and Gynecologists: </a:t>
            </a:r>
          </a:p>
          <a:p>
            <a:r>
              <a:rPr lang="en-US" sz="2000" dirty="0"/>
              <a:t>hospitals are a safer location for </a:t>
            </a:r>
            <a:r>
              <a:rPr lang="en-US" sz="2000" b="1" dirty="0"/>
              <a:t>birth than the home.</a:t>
            </a:r>
          </a:p>
          <a:p>
            <a:pPr>
              <a:buFont typeface="+mj-lt"/>
              <a:buAutoNum type="arabicPeriod"/>
            </a:pPr>
            <a:r>
              <a:rPr lang="en-US" sz="2000" b="1" dirty="0"/>
              <a:t>Availability of physicians.</a:t>
            </a:r>
          </a:p>
          <a:p>
            <a:pPr>
              <a:buFont typeface="+mj-lt"/>
              <a:buAutoNum type="arabicPeriod"/>
            </a:pPr>
            <a:r>
              <a:rPr lang="en-US" sz="2000" b="1" dirty="0"/>
              <a:t>Blood transfusions, antibiotics, anesthesia.</a:t>
            </a:r>
          </a:p>
          <a:p>
            <a:pPr>
              <a:buFont typeface="+mj-lt"/>
              <a:buAutoNum type="arabicPeriod"/>
            </a:pPr>
            <a:r>
              <a:rPr lang="en-US" sz="2000" b="1" dirty="0"/>
              <a:t>Other resources for intensive/emergency maternal and newborn care, if needed</a:t>
            </a:r>
            <a:endParaRPr lang="en-US" sz="2000" dirty="0"/>
          </a:p>
        </p:txBody>
      </p:sp>
      <p:sp>
        <p:nvSpPr>
          <p:cNvPr id="8" name="Title 7"/>
          <p:cNvSpPr>
            <a:spLocks noGrp="1"/>
          </p:cNvSpPr>
          <p:nvPr>
            <p:ph type="title"/>
          </p:nvPr>
        </p:nvSpPr>
        <p:spPr>
          <a:xfrm>
            <a:off x="920955" y="551631"/>
            <a:ext cx="8943653" cy="1425265"/>
          </a:xfrm>
        </p:spPr>
        <p:txBody>
          <a:bodyPr>
            <a:normAutofit/>
          </a:bodyPr>
          <a:lstStyle/>
          <a:p>
            <a:r>
              <a:rPr lang="en-US" sz="3500" dirty="0">
                <a:solidFill>
                  <a:schemeClr val="tx1"/>
                </a:solidFill>
              </a:rPr>
              <a:t>Should home birth be encouraged in areas of active transmission? </a:t>
            </a:r>
          </a:p>
        </p:txBody>
      </p:sp>
      <p:sp>
        <p:nvSpPr>
          <p:cNvPr id="9" name="TextBox 8"/>
          <p:cNvSpPr txBox="1"/>
          <p:nvPr/>
        </p:nvSpPr>
        <p:spPr>
          <a:xfrm>
            <a:off x="5857336" y="2216989"/>
            <a:ext cx="6334664" cy="2862322"/>
          </a:xfrm>
          <a:prstGeom prst="rect">
            <a:avLst/>
          </a:prstGeom>
          <a:noFill/>
        </p:spPr>
        <p:txBody>
          <a:bodyPr wrap="square" rtlCol="0">
            <a:spAutoFit/>
          </a:bodyPr>
          <a:lstStyle/>
          <a:p>
            <a:r>
              <a:rPr lang="en-US" sz="2000" b="1" dirty="0">
                <a:solidFill>
                  <a:schemeClr val="accent1">
                    <a:lumMod val="75000"/>
                  </a:schemeClr>
                </a:solidFill>
              </a:rPr>
              <a:t>The Society of Obstetricians and Gynecologists of Canada</a:t>
            </a:r>
            <a:r>
              <a:rPr lang="en-US" sz="2000" dirty="0">
                <a:solidFill>
                  <a:schemeClr val="accent1">
                    <a:lumMod val="75000"/>
                  </a:schemeClr>
                </a:solidFill>
              </a:rPr>
              <a:t>:</a:t>
            </a:r>
          </a:p>
          <a:p>
            <a:r>
              <a:rPr lang="en-US" sz="2000" dirty="0"/>
              <a:t> Describes </a:t>
            </a:r>
            <a:r>
              <a:rPr lang="en-US" sz="2000" b="1" dirty="0"/>
              <a:t>a planned home birth</a:t>
            </a:r>
            <a:r>
              <a:rPr lang="en-US" sz="2000" dirty="0"/>
              <a:t> with a registered midwife or appropriately trained physician in their integrated system as a reasonable choice; </a:t>
            </a:r>
            <a:r>
              <a:rPr lang="en-US" sz="2000" b="1" dirty="0"/>
              <a:t>for persons </a:t>
            </a:r>
          </a:p>
          <a:p>
            <a:pPr marL="342900" indent="-342900">
              <a:buFont typeface="+mj-lt"/>
              <a:buAutoNum type="arabicPeriod"/>
            </a:pPr>
            <a:r>
              <a:rPr lang="en-US" sz="2000" b="1" dirty="0"/>
              <a:t>With a low degree of risk where the birth is anticipated to be uncomplicated .</a:t>
            </a:r>
          </a:p>
          <a:p>
            <a:pPr marL="342900" indent="-342900">
              <a:buFont typeface="+mj-lt"/>
              <a:buAutoNum type="arabicPeriod"/>
            </a:pPr>
            <a:r>
              <a:rPr lang="en-US" sz="2000" b="1" dirty="0"/>
              <a:t>Neither the mother nor the neonate will require resources beyond the local capacity.</a:t>
            </a:r>
          </a:p>
        </p:txBody>
      </p:sp>
    </p:spTree>
    <p:extLst>
      <p:ext uri="{BB962C8B-B14F-4D97-AF65-F5344CB8AC3E}">
        <p14:creationId xmlns:p14="http://schemas.microsoft.com/office/powerpoint/2010/main" val="3708467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6146" name="Picture 2" descr="Core Concept: The pandemic is prompting widespread use—and misuse—of real-world  data | PNAS">
            <a:extLst>
              <a:ext uri="{FF2B5EF4-FFF2-40B4-BE49-F238E27FC236}">
                <a16:creationId xmlns:a16="http://schemas.microsoft.com/office/drawing/2014/main" id="{18C3C52E-E0B9-43A7-AD61-587DCF8489DD}"/>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6093" y="-149944"/>
            <a:ext cx="10364024" cy="71578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4BE72D4-D44C-494D-9B57-020C2A7A622A}"/>
              </a:ext>
            </a:extLst>
          </p:cNvPr>
          <p:cNvSpPr>
            <a:spLocks noGrp="1"/>
          </p:cNvSpPr>
          <p:nvPr>
            <p:ph type="title"/>
          </p:nvPr>
        </p:nvSpPr>
        <p:spPr>
          <a:xfrm>
            <a:off x="247491" y="3070331"/>
            <a:ext cx="3413156" cy="863599"/>
          </a:xfrm>
        </p:spPr>
        <p:txBody>
          <a:bodyPr anchor="ctr">
            <a:normAutofit/>
          </a:bodyPr>
          <a:lstStyle/>
          <a:p>
            <a:pPr algn="l"/>
            <a:r>
              <a:rPr lang="en-US" sz="3600" b="1" dirty="0">
                <a:solidFill>
                  <a:srgbClr val="002060"/>
                </a:solidFill>
                <a:latin typeface="Aharoni" panose="02010803020104030203" pitchFamily="2" charset="-79"/>
                <a:cs typeface="Aharoni" panose="02010803020104030203" pitchFamily="2" charset="-79"/>
              </a:rPr>
              <a:t>Transmission</a:t>
            </a:r>
          </a:p>
        </p:txBody>
      </p:sp>
      <p:sp>
        <p:nvSpPr>
          <p:cNvPr id="3" name="Content Placeholder 2">
            <a:extLst>
              <a:ext uri="{FF2B5EF4-FFF2-40B4-BE49-F238E27FC236}">
                <a16:creationId xmlns:a16="http://schemas.microsoft.com/office/drawing/2014/main" id="{C21C3BBA-BF2D-4F5D-B8DE-1913D5C24768}"/>
              </a:ext>
            </a:extLst>
          </p:cNvPr>
          <p:cNvSpPr>
            <a:spLocks noGrp="1"/>
          </p:cNvSpPr>
          <p:nvPr>
            <p:ph idx="1"/>
          </p:nvPr>
        </p:nvSpPr>
        <p:spPr>
          <a:xfrm>
            <a:off x="6096000" y="198512"/>
            <a:ext cx="6047391" cy="6607236"/>
          </a:xfrm>
        </p:spPr>
        <p:txBody>
          <a:bodyPr anchor="ctr">
            <a:normAutofit/>
          </a:bodyPr>
          <a:lstStyle/>
          <a:p>
            <a:pPr>
              <a:lnSpc>
                <a:spcPct val="100000"/>
              </a:lnSpc>
              <a:buFont typeface="Calibri" panose="020F0502020204030204" pitchFamily="34" charset="0"/>
              <a:buChar char="₪"/>
            </a:pPr>
            <a:r>
              <a:rPr lang="en-US" sz="2000" b="1" dirty="0">
                <a:solidFill>
                  <a:srgbClr val="002060"/>
                </a:solidFill>
              </a:rPr>
              <a:t>Direct</a:t>
            </a:r>
            <a:r>
              <a:rPr lang="en-US" sz="2000" dirty="0"/>
              <a:t> person-to-person respiratory transmission is the primary means of transmission of SARS-CoV-2. Mainly through close-range contact (</a:t>
            </a:r>
            <a:r>
              <a:rPr lang="en-US" sz="2000" dirty="0" err="1"/>
              <a:t>ie</a:t>
            </a:r>
            <a:r>
              <a:rPr lang="en-US" sz="2000" dirty="0"/>
              <a:t>, within approximately six feet or two meters) via respiratory particles; when a person with infection coughs, sneezes, or talks can infect another person if it is inhaled or makes direct contact with the mucous membranes.</a:t>
            </a:r>
          </a:p>
          <a:p>
            <a:pPr>
              <a:lnSpc>
                <a:spcPct val="100000"/>
              </a:lnSpc>
              <a:buFont typeface="Calibri" panose="020F0502020204030204" pitchFamily="34" charset="0"/>
              <a:buChar char="₪"/>
            </a:pPr>
            <a:r>
              <a:rPr lang="en-US" sz="2000" dirty="0"/>
              <a:t>SARS-CoV-2 can also be transmitted longer distances through the airborne route (through inhalation of particles that remain in the air over time and distance), but the extent to which this mode of transmission has contributed to the pandemic is controversial. </a:t>
            </a:r>
          </a:p>
          <a:p>
            <a:pPr>
              <a:lnSpc>
                <a:spcPct val="100000"/>
              </a:lnSpc>
              <a:buFont typeface="Calibri" panose="020F0502020204030204" pitchFamily="34" charset="0"/>
              <a:buChar char="₪"/>
            </a:pPr>
            <a:r>
              <a:rPr lang="en-US" sz="2000" dirty="0"/>
              <a:t>The </a:t>
            </a:r>
            <a:r>
              <a:rPr lang="en-US" sz="2000" b="1" dirty="0">
                <a:solidFill>
                  <a:srgbClr val="002060"/>
                </a:solidFill>
              </a:rPr>
              <a:t>risk</a:t>
            </a:r>
            <a:r>
              <a:rPr lang="en-US" sz="2000" dirty="0"/>
              <a:t> of transmission from an individual with SARS-CoV-2 infection varies by the type and duration of exposure, use of preventive measures, and likely individual factors (</a:t>
            </a:r>
            <a:r>
              <a:rPr lang="en-US" sz="2000" dirty="0" err="1"/>
              <a:t>eg</a:t>
            </a:r>
            <a:r>
              <a:rPr lang="en-US" sz="2000" dirty="0"/>
              <a:t>, the amount of virus in respiratory secretions)</a:t>
            </a:r>
          </a:p>
        </p:txBody>
      </p:sp>
    </p:spTree>
    <p:extLst>
      <p:ext uri="{BB962C8B-B14F-4D97-AF65-F5344CB8AC3E}">
        <p14:creationId xmlns:p14="http://schemas.microsoft.com/office/powerpoint/2010/main" val="38989130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798" y="245332"/>
            <a:ext cx="11830929" cy="5816977"/>
          </a:xfrm>
          <a:prstGeom prst="rect">
            <a:avLst/>
          </a:prstGeom>
        </p:spPr>
        <p:txBody>
          <a:bodyPr wrap="square">
            <a:spAutoFit/>
          </a:bodyPr>
          <a:lstStyle/>
          <a:p>
            <a:r>
              <a:rPr lang="en-US" sz="2400" b="1" dirty="0"/>
              <a:t>What infection control precautions should be taken on the labor and delivery unit? </a:t>
            </a:r>
          </a:p>
          <a:p>
            <a:endParaRPr lang="en-US" sz="2400" b="1" dirty="0"/>
          </a:p>
          <a:p>
            <a:pPr marL="342900" indent="-342900">
              <a:buFont typeface="+mj-lt"/>
              <a:buAutoNum type="arabicPeriod"/>
            </a:pPr>
            <a:r>
              <a:rPr lang="en-US" dirty="0"/>
              <a:t>Screen patients for clinical manifestations of COVID-19 (</a:t>
            </a:r>
            <a:r>
              <a:rPr lang="en-US" dirty="0" err="1"/>
              <a:t>eg</a:t>
            </a:r>
            <a:r>
              <a:rPr lang="en-US" dirty="0"/>
              <a:t>, cough, headache, sore throat, myalgia, fever, shortness of breath, loss of taste/smell) and close contact with a confirmed case or persons under investigation prior to and upon entry into the health care facility</a:t>
            </a:r>
          </a:p>
          <a:p>
            <a:pPr marL="342900" indent="-342900">
              <a:buFont typeface="+mj-lt"/>
              <a:buAutoNum type="arabicPeriod"/>
            </a:pPr>
            <a:endParaRPr lang="en-US" dirty="0"/>
          </a:p>
          <a:p>
            <a:pPr marL="342900" indent="-342900">
              <a:buFont typeface="+mj-lt"/>
              <a:buAutoNum type="arabicPeriod"/>
            </a:pPr>
            <a:r>
              <a:rPr lang="en-US" dirty="0"/>
              <a:t>Make appropriate infection control preparations when a screen-positive patient is identified (</a:t>
            </a:r>
            <a:r>
              <a:rPr lang="en-US" dirty="0" err="1"/>
              <a:t>eg</a:t>
            </a:r>
            <a:r>
              <a:rPr lang="en-US" dirty="0"/>
              <a:t>, identify the most appropriate room for labor and delivery, ensure that appropriate personal protective equipment [PPE] is available, discuss risk to the patient's close contacts). </a:t>
            </a:r>
          </a:p>
          <a:p>
            <a:pPr marL="342900" indent="-342900">
              <a:buFont typeface="+mj-lt"/>
              <a:buAutoNum type="arabicPeriod"/>
            </a:pPr>
            <a:endParaRPr lang="en-US" dirty="0"/>
          </a:p>
          <a:p>
            <a:pPr marL="342900" indent="-342900">
              <a:buFont typeface="+mj-lt"/>
              <a:buAutoNum type="arabicPeriod"/>
            </a:pPr>
            <a:r>
              <a:rPr lang="en-US" dirty="0"/>
              <a:t>Ensure that all patients and any visitors are given surgical masks to wear upon entry into the health care setting for universal source control. When there is ongoing community transmission of SARS-CoV-2, it is reasonable to use certain enhanced infection control precautions when caring for patients who are not suspected of having COVID-19, even those who had a negative test for SARS-CoV-2 upon entry into the health care setting.</a:t>
            </a:r>
          </a:p>
          <a:p>
            <a:pPr marL="342900" indent="-342900">
              <a:buFont typeface="+mj-lt"/>
              <a:buAutoNum type="arabicPeriod"/>
            </a:pPr>
            <a:endParaRPr lang="en-US" dirty="0"/>
          </a:p>
          <a:p>
            <a:pPr marL="342900" indent="-342900">
              <a:buFont typeface="+mj-lt"/>
              <a:buAutoNum type="arabicPeriod"/>
            </a:pPr>
            <a:r>
              <a:rPr lang="en-US" dirty="0"/>
              <a:t>Prioritize testing of pregnant persons admitted with suspected COVID-19 or those who develop symptoms consistent with COVID-19 during hospitalization ..</a:t>
            </a: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9072888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113" y="1297667"/>
            <a:ext cx="9766088" cy="535954"/>
          </a:xfrm>
        </p:spPr>
        <p:txBody>
          <a:bodyPr>
            <a:normAutofit fontScale="90000"/>
          </a:bodyPr>
          <a:lstStyle/>
          <a:p>
            <a:r>
              <a:rPr lang="en-US" sz="2800" dirty="0">
                <a:latin typeface="Arial Black" panose="020B0A04020102020204" pitchFamily="34" charset="0"/>
              </a:rPr>
              <a:t>What infection control precautions should be taken on the labor and delivery unit? </a:t>
            </a:r>
            <a:br>
              <a:rPr lang="en-US" sz="2800" dirty="0">
                <a:latin typeface="Arial Black" panose="020B0A04020102020204" pitchFamily="34" charset="0"/>
              </a:rPr>
            </a:br>
            <a:endParaRPr lang="en-US" sz="2800" dirty="0"/>
          </a:p>
        </p:txBody>
      </p:sp>
      <p:sp>
        <p:nvSpPr>
          <p:cNvPr id="3" name="Content Placeholder 2"/>
          <p:cNvSpPr>
            <a:spLocks noGrp="1"/>
          </p:cNvSpPr>
          <p:nvPr>
            <p:ph idx="1"/>
          </p:nvPr>
        </p:nvSpPr>
        <p:spPr/>
        <p:txBody>
          <a:bodyPr>
            <a:normAutofit fontScale="92500" lnSpcReduction="20000"/>
          </a:bodyPr>
          <a:lstStyle/>
          <a:p>
            <a:r>
              <a:rPr lang="en-US" dirty="0"/>
              <a:t>It has been recommended that women (and their support partners in NHS England) should be offered testing for SARS-CoV-2 when they are admitted to maternity units to give birth.</a:t>
            </a:r>
          </a:p>
          <a:p>
            <a:r>
              <a:rPr lang="en-US" b="1" dirty="0">
                <a:solidFill>
                  <a:prstClr val="black"/>
                </a:solidFill>
              </a:rPr>
              <a:t>Ensure that all patients and any exempted visitors are given surgical masks to wear upon entry into the health care setting for universal source control</a:t>
            </a:r>
          </a:p>
          <a:p>
            <a:pPr marL="0" indent="0">
              <a:buNone/>
            </a:pPr>
            <a:endParaRPr lang="en-US" dirty="0">
              <a:solidFill>
                <a:srgbClr val="008006"/>
              </a:solidFill>
            </a:endParaRPr>
          </a:p>
          <a:p>
            <a:r>
              <a:rPr lang="en-US" dirty="0"/>
              <a:t>Minimize the number of people involved in any procedure.</a:t>
            </a:r>
          </a:p>
          <a:p>
            <a:endParaRPr lang="en-US" dirty="0"/>
          </a:p>
          <a:p>
            <a:r>
              <a:rPr lang="en-US" dirty="0"/>
              <a:t>The appropriate use of PPE is to protect healthcare workers, women and their families by functioning as a physical barrier to the transmission of infectious particles present in bodily fluids</a:t>
            </a:r>
            <a:endParaRPr lang="en-US" dirty="0">
              <a:solidFill>
                <a:srgbClr val="008006"/>
              </a:solidFill>
            </a:endParaRPr>
          </a:p>
        </p:txBody>
      </p:sp>
    </p:spTree>
    <p:extLst>
      <p:ext uri="{BB962C8B-B14F-4D97-AF65-F5344CB8AC3E}">
        <p14:creationId xmlns:p14="http://schemas.microsoft.com/office/powerpoint/2010/main" val="807927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11327" y="416859"/>
            <a:ext cx="10843216" cy="1815882"/>
          </a:xfrm>
          <a:prstGeom prst="rect">
            <a:avLst/>
          </a:prstGeom>
        </p:spPr>
        <p:txBody>
          <a:bodyPr wrap="square">
            <a:spAutoFit/>
          </a:bodyPr>
          <a:lstStyle/>
          <a:p>
            <a:pPr marL="457200" indent="-457200">
              <a:buFont typeface="Arial" panose="020B0604020202020204" pitchFamily="34" charset="0"/>
              <a:buChar char="•"/>
            </a:pPr>
            <a:r>
              <a:rPr lang="en-US" sz="3200" b="1" dirty="0"/>
              <a:t>When</a:t>
            </a:r>
            <a:r>
              <a:rPr lang="en-US" sz="2000" b="1" dirty="0"/>
              <a:t> caring for patients with confirmed or suspected COVID-19, health care workers should use contact and droplet precautions (</a:t>
            </a:r>
            <a:r>
              <a:rPr lang="en-US" sz="2000" b="1" dirty="0" err="1"/>
              <a:t>ie</a:t>
            </a:r>
            <a:r>
              <a:rPr lang="en-US" sz="2000" b="1" dirty="0"/>
              <a:t>, gown, gloves, mask, face shield or goggles).</a:t>
            </a:r>
          </a:p>
          <a:p>
            <a:r>
              <a:rPr lang="en-US" sz="2000" b="1" dirty="0"/>
              <a:t>In particular, during episodes of patient deep respiratory efforts and during the second stage of labor, health care workers should also use airborne precautions (</a:t>
            </a:r>
            <a:r>
              <a:rPr lang="en-US" sz="2000" b="1" dirty="0" err="1"/>
              <a:t>ie</a:t>
            </a:r>
            <a:r>
              <a:rPr lang="en-US" sz="2000" b="1" dirty="0"/>
              <a:t>, N95 mask or powered air purifying respirator, where available), in addition to contact and droplet precautions. </a:t>
            </a:r>
          </a:p>
        </p:txBody>
      </p:sp>
      <p:sp>
        <p:nvSpPr>
          <p:cNvPr id="7" name="Rectangle 6"/>
          <p:cNvSpPr/>
          <p:nvPr/>
        </p:nvSpPr>
        <p:spPr>
          <a:xfrm>
            <a:off x="1011327" y="3143811"/>
            <a:ext cx="10973844" cy="1015663"/>
          </a:xfrm>
          <a:prstGeom prst="rect">
            <a:avLst/>
          </a:prstGeom>
        </p:spPr>
        <p:txBody>
          <a:bodyPr wrap="square">
            <a:spAutoFit/>
          </a:bodyPr>
          <a:lstStyle/>
          <a:p>
            <a:pPr marL="342900" indent="-342900">
              <a:buFont typeface="Arial" panose="020B0604020202020204" pitchFamily="34" charset="0"/>
              <a:buChar char="•"/>
            </a:pPr>
            <a:r>
              <a:rPr lang="en-US" sz="2000" b="1" dirty="0"/>
              <a:t>Person-to-person contact and time in the labor unit and hospital should be limited, as is safely feasible.</a:t>
            </a:r>
          </a:p>
          <a:p>
            <a:endParaRPr lang="en-US" sz="2000" b="1" dirty="0"/>
          </a:p>
        </p:txBody>
      </p:sp>
    </p:spTree>
    <p:extLst>
      <p:ext uri="{BB962C8B-B14F-4D97-AF65-F5344CB8AC3E}">
        <p14:creationId xmlns:p14="http://schemas.microsoft.com/office/powerpoint/2010/main" val="2587461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717975" y="1080655"/>
            <a:ext cx="4334303" cy="4327379"/>
          </a:xfrm>
          <a:prstGeom prst="rect">
            <a:avLst/>
          </a:prstGeom>
        </p:spPr>
      </p:pic>
      <p:pic>
        <p:nvPicPr>
          <p:cNvPr id="3074" name="Picture 2" descr="Image result for picture pf gown face shei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2225" y="1080655"/>
            <a:ext cx="4526593" cy="45265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9572" r="9257" b="7148"/>
          <a:stretch/>
        </p:blipFill>
        <p:spPr>
          <a:xfrm>
            <a:off x="273938" y="1080655"/>
            <a:ext cx="3869389" cy="4672386"/>
          </a:xfrm>
          <a:prstGeom prst="rect">
            <a:avLst/>
          </a:prstGeom>
        </p:spPr>
      </p:pic>
      <p:sp>
        <p:nvSpPr>
          <p:cNvPr id="5" name="Oval 4"/>
          <p:cNvSpPr/>
          <p:nvPr/>
        </p:nvSpPr>
        <p:spPr>
          <a:xfrm>
            <a:off x="6395612" y="2138289"/>
            <a:ext cx="764843" cy="416270"/>
          </a:xfrm>
          <a:prstGeom prst="ellipse">
            <a:avLst/>
          </a:prstGeom>
          <a:noFill/>
          <a:ln w="381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0072467" y="3376246"/>
            <a:ext cx="1505243" cy="604911"/>
          </a:xfrm>
          <a:prstGeom prst="ellipse">
            <a:avLst/>
          </a:prstGeom>
          <a:noFill/>
          <a:ln w="381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203764" y="1721941"/>
            <a:ext cx="726832" cy="241496"/>
          </a:xfrm>
          <a:prstGeom prst="ellipse">
            <a:avLst/>
          </a:prstGeom>
          <a:noFill/>
          <a:ln w="381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735103" y="2082017"/>
            <a:ext cx="842607" cy="416270"/>
          </a:xfrm>
          <a:prstGeom prst="ellipse">
            <a:avLst/>
          </a:prstGeom>
          <a:noFill/>
          <a:ln w="381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0155982" y="2498287"/>
            <a:ext cx="1421728" cy="466512"/>
          </a:xfrm>
          <a:prstGeom prst="ellipse">
            <a:avLst/>
          </a:prstGeom>
          <a:noFill/>
          <a:ln w="381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370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2000"/>
                                        <p:tgtEl>
                                          <p:spTgt spid="10"/>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and birth during the COVID-19 pandemic</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dirty="0"/>
              <a:t>COVID-19 infection </a:t>
            </a:r>
            <a:r>
              <a:rPr lang="en-US" dirty="0">
                <a:solidFill>
                  <a:srgbClr val="C00000"/>
                </a:solidFill>
              </a:rPr>
              <a:t>should not </a:t>
            </a:r>
            <a:r>
              <a:rPr lang="en-US" dirty="0"/>
              <a:t>dictate timing of delivery except the cases where the potential for rapid deterioration in maternal respiratory status or maternal life is at risk.</a:t>
            </a:r>
          </a:p>
          <a:p>
            <a:endParaRPr lang="en-US" dirty="0"/>
          </a:p>
          <a:p>
            <a:pPr>
              <a:buFont typeface="Wingdings" panose="05000000000000000000" pitchFamily="2" charset="2"/>
              <a:buChar char="Ø"/>
            </a:pPr>
            <a:r>
              <a:rPr lang="en-US" dirty="0"/>
              <a:t>For women with suspected or confirmed COVID-19 early in pregnancy who recover, no alteration to the usual timing of delivery.</a:t>
            </a:r>
          </a:p>
          <a:p>
            <a:endParaRPr lang="en-US" dirty="0"/>
          </a:p>
          <a:p>
            <a:pPr>
              <a:buFont typeface="Wingdings" panose="05000000000000000000" pitchFamily="2" charset="2"/>
              <a:buChar char="Ø"/>
            </a:pPr>
            <a:r>
              <a:rPr lang="en-US" dirty="0"/>
              <a:t>For women with suspected or confirmed COVID-19 in the third trimester, it is reasonable to attempt to postpone delivery till they recover ,provided no other medical indications arise</a:t>
            </a:r>
          </a:p>
        </p:txBody>
      </p:sp>
    </p:spTree>
    <p:extLst>
      <p:ext uri="{BB962C8B-B14F-4D97-AF65-F5344CB8AC3E}">
        <p14:creationId xmlns:p14="http://schemas.microsoft.com/office/powerpoint/2010/main" val="40008603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and birth during the COVID-19 pandemic</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solidFill>
                  <a:schemeClr val="accent3">
                    <a:lumMod val="50000"/>
                  </a:schemeClr>
                </a:solidFill>
              </a:rPr>
              <a:t>For asymptomatic women who test or have tested positive for Covid-19 on admission </a:t>
            </a:r>
          </a:p>
          <a:p>
            <a:r>
              <a:rPr lang="en-US" dirty="0"/>
              <a:t>-continuous electronic fetal monitoring (CEFM) during labour using cardiotocography (CTG) is not recommended solely because of a positive test. Fetal monitoring options should be discussed with the woman, acknowledging the current uncertainties in women who are asymptomatic with a positive test for SARS-CoV-2</a:t>
            </a:r>
          </a:p>
          <a:p>
            <a:pPr marL="0" indent="0">
              <a:buNone/>
            </a:pPr>
            <a:endParaRPr lang="en-US" dirty="0">
              <a:solidFill>
                <a:schemeClr val="accent3">
                  <a:lumMod val="50000"/>
                </a:schemeClr>
              </a:solidFill>
            </a:endParaRPr>
          </a:p>
        </p:txBody>
      </p:sp>
    </p:spTree>
    <p:extLst>
      <p:ext uri="{BB962C8B-B14F-4D97-AF65-F5344CB8AC3E}">
        <p14:creationId xmlns:p14="http://schemas.microsoft.com/office/powerpoint/2010/main" val="28958575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941" y="2152605"/>
            <a:ext cx="12191999" cy="4778188"/>
          </a:xfrm>
        </p:spPr>
        <p:txBody>
          <a:bodyPr>
            <a:normAutofit/>
          </a:bodyPr>
          <a:lstStyle/>
          <a:p>
            <a:r>
              <a:rPr lang="en-US" sz="2100" dirty="0"/>
              <a:t>How should a woman with suspected or confirmed COVID-19 be cared for in labour if they are </a:t>
            </a:r>
            <a:r>
              <a:rPr lang="en-US" sz="2100" dirty="0">
                <a:solidFill>
                  <a:srgbClr val="FF0000"/>
                </a:solidFill>
              </a:rPr>
              <a:t>symptomatic</a:t>
            </a:r>
            <a:r>
              <a:rPr lang="en-US" sz="2100" dirty="0"/>
              <a:t>?</a:t>
            </a:r>
          </a:p>
          <a:p>
            <a:endParaRPr lang="en-US" sz="2100" dirty="0"/>
          </a:p>
          <a:p>
            <a:pPr>
              <a:buFont typeface="Wingdings" panose="05000000000000000000" pitchFamily="2" charset="2"/>
              <a:buChar char="Ø"/>
            </a:pPr>
            <a:r>
              <a:rPr lang="en-US" sz="2100" dirty="0"/>
              <a:t>Women with symptomatic suspected or confirmed COVID-19 should be advised to labour and give birth in an obstetric unit.</a:t>
            </a:r>
          </a:p>
          <a:p>
            <a:r>
              <a:rPr lang="en-US" sz="2100" dirty="0"/>
              <a:t> On admission a full maternal and fetal assessment should be undertaken, including: </a:t>
            </a:r>
          </a:p>
          <a:p>
            <a:pPr>
              <a:buFont typeface="+mj-lt"/>
              <a:buAutoNum type="arabicPeriod"/>
            </a:pPr>
            <a:r>
              <a:rPr lang="en-US" sz="2100" dirty="0"/>
              <a:t> Assessment of the severity of COVID-19 symptoms by the most senior available clinician. </a:t>
            </a:r>
          </a:p>
          <a:p>
            <a:pPr>
              <a:buFont typeface="+mj-lt"/>
              <a:buAutoNum type="arabicPeriod"/>
            </a:pPr>
            <a:r>
              <a:rPr lang="en-US" sz="2100" dirty="0"/>
              <a:t> Maternal observations including temperature, respiratory rate and oxygen saturation. </a:t>
            </a:r>
          </a:p>
          <a:p>
            <a:pPr>
              <a:buFont typeface="+mj-lt"/>
              <a:buAutoNum type="arabicPeriod"/>
            </a:pPr>
            <a:r>
              <a:rPr lang="en-US" sz="2100" dirty="0"/>
              <a:t> Confirmation of the onset of labour, as per standard care. </a:t>
            </a:r>
          </a:p>
          <a:p>
            <a:pPr>
              <a:buFont typeface="+mj-lt"/>
              <a:buAutoNum type="arabicPeriod"/>
            </a:pPr>
            <a:r>
              <a:rPr lang="en-US" sz="2100" dirty="0"/>
              <a:t>CEFM should be offered to women with symptomatic suspected or confirmed COVID-19 during labour and vaginal birth</a:t>
            </a:r>
          </a:p>
        </p:txBody>
      </p:sp>
      <p:sp>
        <p:nvSpPr>
          <p:cNvPr id="4" name="Title 1"/>
          <p:cNvSpPr>
            <a:spLocks noGrp="1"/>
          </p:cNvSpPr>
          <p:nvPr>
            <p:ph type="title"/>
          </p:nvPr>
        </p:nvSpPr>
        <p:spPr/>
        <p:txBody>
          <a:bodyPr/>
          <a:lstStyle/>
          <a:p>
            <a:r>
              <a:rPr lang="en-US" dirty="0"/>
              <a:t>Labor and birth during the COVID-19 pandemic</a:t>
            </a:r>
          </a:p>
        </p:txBody>
      </p:sp>
    </p:spTree>
    <p:extLst>
      <p:ext uri="{BB962C8B-B14F-4D97-AF65-F5344CB8AC3E}">
        <p14:creationId xmlns:p14="http://schemas.microsoft.com/office/powerpoint/2010/main" val="8870209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832757"/>
            <a:ext cx="10177272" cy="4023360"/>
          </a:xfrm>
        </p:spPr>
        <p:txBody>
          <a:bodyPr/>
          <a:lstStyle/>
          <a:p>
            <a:r>
              <a:rPr lang="en-US" dirty="0"/>
              <a:t>-The following members of the MDT should be informed of the woman’s admission: consultant obstetrician, consultant anesthetist, midwife-in-charge, consultant neonatologist, neonatal nurse-in-charge and the infection control team. </a:t>
            </a:r>
          </a:p>
          <a:p>
            <a:r>
              <a:rPr lang="en-US" dirty="0"/>
              <a:t>Other members of the team may include an obstetric physician or respiratory physician. • </a:t>
            </a:r>
          </a:p>
          <a:p>
            <a:r>
              <a:rPr lang="en-US" dirty="0"/>
              <a:t>-Standard hourly maternal observations and assessment should be performed. With the addition of hourly oxygen saturation monitoring</a:t>
            </a:r>
          </a:p>
        </p:txBody>
      </p:sp>
    </p:spTree>
    <p:extLst>
      <p:ext uri="{BB962C8B-B14F-4D97-AF65-F5344CB8AC3E}">
        <p14:creationId xmlns:p14="http://schemas.microsoft.com/office/powerpoint/2010/main" val="25496357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6786" y="800100"/>
            <a:ext cx="9720073" cy="4023360"/>
          </a:xfrm>
        </p:spPr>
        <p:txBody>
          <a:bodyPr>
            <a:normAutofit lnSpcReduction="10000"/>
          </a:bodyPr>
          <a:lstStyle/>
          <a:p>
            <a:pPr>
              <a:buFont typeface="Wingdings" panose="05000000000000000000" pitchFamily="2" charset="2"/>
              <a:buChar char="Ø"/>
            </a:pPr>
            <a:r>
              <a:rPr lang="en-US" dirty="0"/>
              <a:t>Maternal infection with SARS-CoV-2 is in itself not a contraindication to performing a fetal blood sample or using fetal scalp electrodes. </a:t>
            </a:r>
          </a:p>
          <a:p>
            <a:pPr>
              <a:buFont typeface="Wingdings" panose="05000000000000000000" pitchFamily="2" charset="2"/>
              <a:buChar char="Ø"/>
            </a:pPr>
            <a:r>
              <a:rPr lang="en-US" dirty="0"/>
              <a:t>The number of staff members entering the room should be minimized, and units should develop a local policy specifying essential personnel for emergency scenarios. </a:t>
            </a:r>
          </a:p>
          <a:p>
            <a:pPr>
              <a:buFont typeface="Wingdings" panose="05000000000000000000" pitchFamily="2" charset="2"/>
              <a:buChar char="Ø"/>
            </a:pPr>
            <a:r>
              <a:rPr lang="en-US" dirty="0"/>
              <a:t>Women with symptomatic suspected or confirmed COVID-19 should be offered delayed cord clamping and skin-to-skin contact with their baby, if the condition of the woman and infant allows.</a:t>
            </a:r>
          </a:p>
        </p:txBody>
      </p:sp>
    </p:spTree>
    <p:extLst>
      <p:ext uri="{BB962C8B-B14F-4D97-AF65-F5344CB8AC3E}">
        <p14:creationId xmlns:p14="http://schemas.microsoft.com/office/powerpoint/2010/main" val="5544383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951" y="995995"/>
            <a:ext cx="9731583" cy="706964"/>
          </a:xfrm>
        </p:spPr>
        <p:txBody>
          <a:bodyPr>
            <a:normAutofit fontScale="90000"/>
          </a:bodyPr>
          <a:lstStyle/>
          <a:p>
            <a:r>
              <a:rPr lang="en-US" dirty="0"/>
              <a:t>Considerations for labour and birth for women who have recovered from COVID-19?</a:t>
            </a:r>
          </a:p>
        </p:txBody>
      </p:sp>
      <p:sp>
        <p:nvSpPr>
          <p:cNvPr id="3" name="Content Placeholder 2"/>
          <p:cNvSpPr>
            <a:spLocks noGrp="1"/>
          </p:cNvSpPr>
          <p:nvPr>
            <p:ph idx="1"/>
          </p:nvPr>
        </p:nvSpPr>
        <p:spPr>
          <a:xfrm>
            <a:off x="0" y="2215312"/>
            <a:ext cx="12192000" cy="4642688"/>
          </a:xfrm>
        </p:spPr>
        <p:txBody>
          <a:bodyPr>
            <a:normAutofit/>
          </a:bodyPr>
          <a:lstStyle/>
          <a:p>
            <a:r>
              <a:rPr lang="en-US" dirty="0"/>
              <a:t>1- For women who have recovered from antenatal COVID-19 without requiring admission to hospital, and who have completed self-isolation in line with public health guidance, there should be no change to planned care during labour and birth.</a:t>
            </a:r>
          </a:p>
          <a:p>
            <a:endParaRPr lang="en-US" dirty="0"/>
          </a:p>
          <a:p>
            <a:r>
              <a:rPr lang="en-US" dirty="0"/>
              <a:t>2- For women who have recovered following a hospital admission for serious or critical COVID-19 illness needing supportive therapy; healthcare professionals should discuss and plan place of birth with the woman</a:t>
            </a:r>
          </a:p>
          <a:p>
            <a:endParaRPr lang="en-US" dirty="0"/>
          </a:p>
          <a:p>
            <a:endParaRPr lang="en-US" dirty="0"/>
          </a:p>
          <a:p>
            <a:endParaRPr lang="en-US" dirty="0"/>
          </a:p>
        </p:txBody>
      </p:sp>
    </p:spTree>
    <p:extLst>
      <p:ext uri="{BB962C8B-B14F-4D97-AF65-F5344CB8AC3E}">
        <p14:creationId xmlns:p14="http://schemas.microsoft.com/office/powerpoint/2010/main" val="2740594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A1F894-AFED-477D-92DC-2C9552B96B46}"/>
              </a:ext>
            </a:extLst>
          </p:cNvPr>
          <p:cNvSpPr>
            <a:spLocks noGrp="1"/>
          </p:cNvSpPr>
          <p:nvPr>
            <p:ph idx="1"/>
          </p:nvPr>
        </p:nvSpPr>
        <p:spPr>
          <a:xfrm>
            <a:off x="143691" y="339634"/>
            <a:ext cx="11795760" cy="6244046"/>
          </a:xfrm>
        </p:spPr>
        <p:txBody>
          <a:bodyPr>
            <a:normAutofit fontScale="85000" lnSpcReduction="20000"/>
          </a:bodyPr>
          <a:lstStyle/>
          <a:p>
            <a:pPr>
              <a:buFont typeface="Calibri" panose="020F0502020204030204" pitchFamily="34" charset="0"/>
              <a:buChar char="₪"/>
            </a:pPr>
            <a:r>
              <a:rPr lang="en-US" dirty="0">
                <a:latin typeface="Bahnschrift SemiLight" panose="020B0502040204020203" pitchFamily="34" charset="0"/>
              </a:rPr>
              <a:t>Viral shedding and period of infectiousness — The precise interval during which an individual with SARS-CoV-2 infection can transmit infection to others is uncertain. The potential to transmit SARS-CoV-2 begins prior to the development of symptoms and is </a:t>
            </a:r>
            <a:r>
              <a:rPr lang="en-US" b="1" dirty="0">
                <a:solidFill>
                  <a:srgbClr val="0070C0"/>
                </a:solidFill>
                <a:latin typeface="Bahnschrift SemiLight" panose="020B0502040204020203" pitchFamily="34" charset="0"/>
              </a:rPr>
              <a:t>highest</a:t>
            </a:r>
            <a:r>
              <a:rPr lang="en-US" dirty="0">
                <a:latin typeface="Bahnschrift SemiLight" panose="020B0502040204020203" pitchFamily="34" charset="0"/>
              </a:rPr>
              <a:t> early in the course of illness; the risk of transmission decreases thereafter. Transmission after </a:t>
            </a:r>
            <a:r>
              <a:rPr lang="en-US" b="1" dirty="0">
                <a:solidFill>
                  <a:srgbClr val="0070C0"/>
                </a:solidFill>
                <a:latin typeface="Bahnschrift SemiLight" panose="020B0502040204020203" pitchFamily="34" charset="0"/>
              </a:rPr>
              <a:t>7 to 10 days </a:t>
            </a:r>
            <a:r>
              <a:rPr lang="en-US" dirty="0">
                <a:latin typeface="Bahnschrift SemiLight" panose="020B0502040204020203" pitchFamily="34" charset="0"/>
              </a:rPr>
              <a:t>of illness is unlikely, particularly for otherwise immunocompetent patients with </a:t>
            </a:r>
            <a:r>
              <a:rPr lang="en-US" dirty="0" err="1">
                <a:latin typeface="Bahnschrift SemiLight" panose="020B0502040204020203" pitchFamily="34" charset="0"/>
              </a:rPr>
              <a:t>nonsevere</a:t>
            </a:r>
            <a:r>
              <a:rPr lang="en-US" dirty="0">
                <a:latin typeface="Bahnschrift SemiLight" panose="020B0502040204020203" pitchFamily="34" charset="0"/>
              </a:rPr>
              <a:t> infection.</a:t>
            </a:r>
          </a:p>
          <a:p>
            <a:pPr marL="0" indent="0">
              <a:buNone/>
            </a:pPr>
            <a:endParaRPr lang="en-US" dirty="0">
              <a:latin typeface="Bahnschrift SemiLight" panose="020B0502040204020203" pitchFamily="34" charset="0"/>
            </a:endParaRPr>
          </a:p>
          <a:p>
            <a:pPr>
              <a:buFont typeface="Calibri" panose="020F0502020204030204" pitchFamily="34" charset="0"/>
              <a:buChar char="₪"/>
            </a:pPr>
            <a:r>
              <a:rPr lang="en-US" dirty="0">
                <a:latin typeface="Bahnschrift SemiLight" panose="020B0502040204020203" pitchFamily="34" charset="0"/>
              </a:rPr>
              <a:t>Detectable viral RNA, however, does not necessarily indicate the presence of infectious virus, and there appears to be a </a:t>
            </a:r>
            <a:r>
              <a:rPr lang="en-US" b="1" dirty="0">
                <a:solidFill>
                  <a:srgbClr val="0070C0"/>
                </a:solidFill>
                <a:latin typeface="Bahnschrift SemiLight" panose="020B0502040204020203" pitchFamily="34" charset="0"/>
              </a:rPr>
              <a:t>threshold</a:t>
            </a:r>
            <a:r>
              <a:rPr lang="en-US" dirty="0">
                <a:latin typeface="Bahnschrift SemiLight" panose="020B0502040204020203" pitchFamily="34" charset="0"/>
              </a:rPr>
              <a:t> of viral RNA level below which infectiousness is unlikely.</a:t>
            </a:r>
          </a:p>
          <a:p>
            <a:pPr marL="0" indent="0">
              <a:buNone/>
            </a:pPr>
            <a:endParaRPr lang="en-US" dirty="0">
              <a:latin typeface="Bahnschrift SemiLight" panose="020B0502040204020203" pitchFamily="34" charset="0"/>
            </a:endParaRPr>
          </a:p>
          <a:p>
            <a:pPr>
              <a:buFont typeface="Calibri" panose="020F0502020204030204" pitchFamily="34" charset="0"/>
              <a:buChar char="₪"/>
            </a:pPr>
            <a:r>
              <a:rPr lang="en-US" dirty="0">
                <a:latin typeface="Bahnschrift SemiLight" panose="020B0502040204020203" pitchFamily="34" charset="0"/>
              </a:rPr>
              <a:t>The risk of transmission from an individual who is </a:t>
            </a:r>
            <a:r>
              <a:rPr lang="en-US" b="1" dirty="0">
                <a:solidFill>
                  <a:srgbClr val="0070C0"/>
                </a:solidFill>
                <a:latin typeface="Bahnschrift SemiLight" panose="020B0502040204020203" pitchFamily="34" charset="0"/>
              </a:rPr>
              <a:t>asymptomatic</a:t>
            </a:r>
            <a:r>
              <a:rPr lang="en-US" dirty="0">
                <a:latin typeface="Bahnschrift SemiLight" panose="020B0502040204020203" pitchFamily="34" charset="0"/>
              </a:rPr>
              <a:t> appears less than that from one who is symptomatic.</a:t>
            </a:r>
          </a:p>
          <a:p>
            <a:pPr marL="0" indent="0">
              <a:buNone/>
            </a:pPr>
            <a:endParaRPr lang="en-US" dirty="0">
              <a:latin typeface="Bahnschrift SemiLight" panose="020B0502040204020203" pitchFamily="34" charset="0"/>
            </a:endParaRPr>
          </a:p>
          <a:p>
            <a:pPr>
              <a:buFont typeface="Calibri" panose="020F0502020204030204" pitchFamily="34" charset="0"/>
              <a:buChar char="₪"/>
            </a:pPr>
            <a:r>
              <a:rPr lang="en-US" dirty="0">
                <a:latin typeface="Bahnschrift SemiLight" panose="020B0502040204020203" pitchFamily="34" charset="0"/>
              </a:rPr>
              <a:t>Virus present on contaminated </a:t>
            </a:r>
            <a:r>
              <a:rPr lang="en-US" b="1" dirty="0">
                <a:solidFill>
                  <a:srgbClr val="0070C0"/>
                </a:solidFill>
                <a:latin typeface="Bahnschrift SemiLight" panose="020B0502040204020203" pitchFamily="34" charset="0"/>
              </a:rPr>
              <a:t>surfaces</a:t>
            </a:r>
            <a:r>
              <a:rPr lang="en-US" dirty="0">
                <a:latin typeface="Bahnschrift SemiLight" panose="020B0502040204020203" pitchFamily="34" charset="0"/>
              </a:rPr>
              <a:t> may be another source of infection if susceptible individuals touch these surfaces and then transfer infectious virus to mucous membranes in the mouth, eyes, or nose.</a:t>
            </a:r>
          </a:p>
          <a:p>
            <a:pPr marL="0" indent="0">
              <a:buNone/>
            </a:pPr>
            <a:endParaRPr lang="en-US" dirty="0">
              <a:latin typeface="Bahnschrift SemiLight" panose="020B0502040204020203" pitchFamily="34" charset="0"/>
            </a:endParaRPr>
          </a:p>
          <a:p>
            <a:pPr>
              <a:buFont typeface="Calibri" panose="020F0502020204030204" pitchFamily="34" charset="0"/>
              <a:buChar char="₪"/>
            </a:pPr>
            <a:r>
              <a:rPr lang="en-US" dirty="0">
                <a:latin typeface="Bahnschrift SemiLight" panose="020B0502040204020203" pitchFamily="34" charset="0"/>
              </a:rPr>
              <a:t>There is no evidence suggesting </a:t>
            </a:r>
            <a:r>
              <a:rPr lang="en-US" b="1" dirty="0">
                <a:solidFill>
                  <a:srgbClr val="0070C0"/>
                </a:solidFill>
                <a:latin typeface="Bahnschrift SemiLight" panose="020B0502040204020203" pitchFamily="34" charset="0"/>
              </a:rPr>
              <a:t>animals</a:t>
            </a:r>
            <a:r>
              <a:rPr lang="en-US" dirty="0">
                <a:latin typeface="Bahnschrift SemiLight" panose="020B0502040204020203" pitchFamily="34" charset="0"/>
              </a:rPr>
              <a:t> (including domesticated animals) are a major source of infection in humans.</a:t>
            </a:r>
          </a:p>
          <a:p>
            <a:pPr>
              <a:buFont typeface="Calibri" panose="020F0502020204030204" pitchFamily="34" charset="0"/>
              <a:buChar char="₪"/>
            </a:pPr>
            <a:endParaRPr lang="en-US" dirty="0">
              <a:latin typeface="Bahnschrift SemiLight" panose="020B0502040204020203" pitchFamily="34" charset="0"/>
            </a:endParaRPr>
          </a:p>
        </p:txBody>
      </p:sp>
    </p:spTree>
    <p:extLst>
      <p:ext uri="{BB962C8B-B14F-4D97-AF65-F5344CB8AC3E}">
        <p14:creationId xmlns:p14="http://schemas.microsoft.com/office/powerpoint/2010/main" val="3396357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786384"/>
            <a:ext cx="9720072" cy="1499616"/>
          </a:xfrm>
        </p:spPr>
        <p:txBody>
          <a:bodyPr>
            <a:normAutofit fontScale="90000"/>
          </a:bodyPr>
          <a:lstStyle/>
          <a:p>
            <a:r>
              <a:rPr lang="en-US" sz="3500" b="1" dirty="0"/>
              <a:t>Should support persons be permitted on the labor and delivery unit? </a:t>
            </a:r>
            <a:br>
              <a:rPr lang="en-US" sz="3500" dirty="0"/>
            </a:br>
            <a:endParaRPr lang="en-US" sz="3500" dirty="0"/>
          </a:p>
        </p:txBody>
      </p:sp>
      <p:sp>
        <p:nvSpPr>
          <p:cNvPr id="3" name="Content Placeholder 2"/>
          <p:cNvSpPr>
            <a:spLocks noGrp="1"/>
          </p:cNvSpPr>
          <p:nvPr>
            <p:ph idx="1"/>
          </p:nvPr>
        </p:nvSpPr>
        <p:spPr>
          <a:xfrm>
            <a:off x="1024128" y="2286000"/>
            <a:ext cx="10879401" cy="4023360"/>
          </a:xfrm>
        </p:spPr>
        <p:txBody>
          <a:bodyPr/>
          <a:lstStyle/>
          <a:p>
            <a:r>
              <a:rPr lang="en-US" dirty="0"/>
              <a:t>Women should be supported and encouraged to have a birth partner present with them during active labour and birth if they wish to do so.</a:t>
            </a:r>
          </a:p>
          <a:p>
            <a:r>
              <a:rPr lang="en-US" dirty="0"/>
              <a:t>NHS England recommends efforts should be made to utilize the available testing capacity to test both the woman and her birth partner to mitigate infection risk where resources allow.</a:t>
            </a:r>
          </a:p>
        </p:txBody>
      </p:sp>
    </p:spTree>
    <p:extLst>
      <p:ext uri="{BB962C8B-B14F-4D97-AF65-F5344CB8AC3E}">
        <p14:creationId xmlns:p14="http://schemas.microsoft.com/office/powerpoint/2010/main" val="923025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8814" y="832757"/>
            <a:ext cx="10814086" cy="4023360"/>
          </a:xfrm>
        </p:spPr>
        <p:txBody>
          <a:bodyPr>
            <a:normAutofit fontScale="92500"/>
          </a:bodyPr>
          <a:lstStyle/>
          <a:p>
            <a:r>
              <a:rPr lang="en-US" dirty="0"/>
              <a:t>Having a trusted birth partner present throughout labour is known to make a significant difference to the safety and wellbeing of women in childbirth. The pandemic has affected the levels of perinatal stress experienced by pregnant women, as well as feelings of fear and loneliness in relation to their birth experience. A supportive birth partner is a recognized protective factor for the emotional wellbeing and birth experiences of women.</a:t>
            </a:r>
          </a:p>
          <a:p>
            <a:endParaRPr lang="en-US" dirty="0"/>
          </a:p>
          <a:p>
            <a:r>
              <a:rPr lang="en-US" dirty="0"/>
              <a:t>Birth partners who are symptomatic, or in a period of self-isolation for confirmed SARS-CoV-2 infection, should remain in self-isolation at home and not attend the hospital</a:t>
            </a:r>
          </a:p>
          <a:p>
            <a:endParaRPr lang="en-US" dirty="0"/>
          </a:p>
          <a:p>
            <a:endParaRPr lang="en-US" dirty="0"/>
          </a:p>
        </p:txBody>
      </p:sp>
    </p:spTree>
    <p:extLst>
      <p:ext uri="{BB962C8B-B14F-4D97-AF65-F5344CB8AC3E}">
        <p14:creationId xmlns:p14="http://schemas.microsoft.com/office/powerpoint/2010/main" val="520735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800100"/>
            <a:ext cx="9720073" cy="4023360"/>
          </a:xfrm>
        </p:spPr>
        <p:txBody>
          <a:bodyPr>
            <a:normAutofit fontScale="92500" lnSpcReduction="20000"/>
          </a:bodyPr>
          <a:lstStyle/>
          <a:p>
            <a:r>
              <a:rPr lang="en-US" dirty="0"/>
              <a:t>On attendance at the maternity unit, all birth partners should be asked whether they have experienced any symptoms suggestive of COVID-19 in the preceding 10 days, e.g. fever, acute persistent cough, changes in or loss of sense of smell (anosmia) or taste.</a:t>
            </a:r>
          </a:p>
          <a:p>
            <a:endParaRPr lang="en-US" dirty="0"/>
          </a:p>
          <a:p>
            <a:r>
              <a:rPr lang="en-US" dirty="0"/>
              <a:t>If they have had a fever within the last 48 hours, birth partners should leave the maternity unit immediately and self-isolate at home, regardless of their test result</a:t>
            </a:r>
          </a:p>
          <a:p>
            <a:endParaRPr lang="en-US" dirty="0"/>
          </a:p>
          <a:p>
            <a:r>
              <a:rPr lang="en-US" dirty="0"/>
              <a:t>Birth partners should wear a face covering, remain by the woman’s bedside, be advised not to walk around the ward/hospital and should wash their hands frequently.</a:t>
            </a:r>
          </a:p>
          <a:p>
            <a:endParaRPr lang="en-US" dirty="0"/>
          </a:p>
        </p:txBody>
      </p:sp>
    </p:spTree>
    <p:extLst>
      <p:ext uri="{BB962C8B-B14F-4D97-AF65-F5344CB8AC3E}">
        <p14:creationId xmlns:p14="http://schemas.microsoft.com/office/powerpoint/2010/main" val="7016275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considerations for water birth?</a:t>
            </a:r>
          </a:p>
        </p:txBody>
      </p:sp>
      <p:sp>
        <p:nvSpPr>
          <p:cNvPr id="3" name="Content Placeholder 2"/>
          <p:cNvSpPr>
            <a:spLocks noGrp="1"/>
          </p:cNvSpPr>
          <p:nvPr>
            <p:ph idx="1"/>
          </p:nvPr>
        </p:nvSpPr>
        <p:spPr/>
        <p:txBody>
          <a:bodyPr/>
          <a:lstStyle/>
          <a:p>
            <a:r>
              <a:rPr lang="en-US" dirty="0"/>
              <a:t>Water birth is not contraindicated for women who are asymptomatic of COVID-19 and presumed or confirmed SARS-CoV-2 swab negative, providing adequate PPE can be worn by those providing care. </a:t>
            </a:r>
          </a:p>
          <a:p>
            <a:r>
              <a:rPr lang="en-US" dirty="0"/>
              <a:t>Women with symptomatic COVID-19 who have a cough, fever or feel unwell, should not labour and birth in water</a:t>
            </a:r>
          </a:p>
        </p:txBody>
      </p:sp>
    </p:spTree>
    <p:extLst>
      <p:ext uri="{BB962C8B-B14F-4D97-AF65-F5344CB8AC3E}">
        <p14:creationId xmlns:p14="http://schemas.microsoft.com/office/powerpoint/2010/main" val="41474139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Intrapartum Monitoring</a:t>
            </a:r>
          </a:p>
        </p:txBody>
      </p:sp>
      <p:sp>
        <p:nvSpPr>
          <p:cNvPr id="3" name="Content Placeholder 2"/>
          <p:cNvSpPr>
            <a:spLocks noGrp="1"/>
          </p:cNvSpPr>
          <p:nvPr>
            <p:ph idx="1"/>
          </p:nvPr>
        </p:nvSpPr>
        <p:spPr/>
        <p:txBody>
          <a:bodyPr>
            <a:normAutofit lnSpcReduction="10000"/>
          </a:bodyPr>
          <a:lstStyle/>
          <a:p>
            <a:r>
              <a:rPr lang="en-US" dirty="0"/>
              <a:t>• Besides strict monitoring maternal and fetal well being with partogram, also </a:t>
            </a:r>
          </a:p>
          <a:p>
            <a:r>
              <a:rPr lang="en-US" dirty="0"/>
              <a:t>– Periodic evaluation of respiratory status</a:t>
            </a:r>
          </a:p>
          <a:p>
            <a:r>
              <a:rPr lang="en-US" dirty="0"/>
              <a:t> – Symptoms of difficulty or shortness of breath</a:t>
            </a:r>
          </a:p>
          <a:p>
            <a:r>
              <a:rPr lang="en-US" dirty="0"/>
              <a:t> – Oxygen saturation using pulse oximeter</a:t>
            </a:r>
          </a:p>
          <a:p>
            <a:r>
              <a:rPr lang="en-US" dirty="0"/>
              <a:t>- hourly oxygen saturation needs to be examined and should be &gt;94%</a:t>
            </a:r>
          </a:p>
          <a:p>
            <a:r>
              <a:rPr lang="en-US" dirty="0"/>
              <a:t> • Prolonged labour should be avoided- </a:t>
            </a:r>
          </a:p>
          <a:p>
            <a:r>
              <a:rPr lang="en-US" dirty="0"/>
              <a:t>early decision for c section should be taken in case of prolonged labor and indications for intervention should follow standard obstetric practice </a:t>
            </a:r>
          </a:p>
        </p:txBody>
      </p:sp>
    </p:spTree>
    <p:extLst>
      <p:ext uri="{BB962C8B-B14F-4D97-AF65-F5344CB8AC3E}">
        <p14:creationId xmlns:p14="http://schemas.microsoft.com/office/powerpoint/2010/main" val="33185258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Indications for ICU Admission</a:t>
            </a:r>
          </a:p>
        </p:txBody>
      </p:sp>
      <p:sp>
        <p:nvSpPr>
          <p:cNvPr id="3" name="Content Placeholder 2"/>
          <p:cNvSpPr>
            <a:spLocks noGrp="1"/>
          </p:cNvSpPr>
          <p:nvPr>
            <p:ph idx="1"/>
          </p:nvPr>
        </p:nvSpPr>
        <p:spPr>
          <a:xfrm>
            <a:off x="1024128" y="2286000"/>
            <a:ext cx="10356886" cy="4023360"/>
          </a:xfrm>
        </p:spPr>
        <p:txBody>
          <a:bodyPr/>
          <a:lstStyle/>
          <a:p>
            <a:pPr marL="0" indent="0">
              <a:buNone/>
            </a:pPr>
            <a:r>
              <a:rPr lang="en-US" dirty="0"/>
              <a:t>❖ Respiratory rate &gt; 30 breaths/min </a:t>
            </a:r>
          </a:p>
          <a:p>
            <a:pPr marL="0" indent="0">
              <a:buNone/>
            </a:pPr>
            <a:r>
              <a:rPr lang="en-US" dirty="0"/>
              <a:t>❖ Oxygen saturation &lt; 93% at rest</a:t>
            </a:r>
          </a:p>
          <a:p>
            <a:pPr marL="0" indent="0">
              <a:buNone/>
            </a:pPr>
            <a:r>
              <a:rPr lang="en-US" dirty="0"/>
              <a:t> ❖ Arterial partial pressure of oxygen (PaO2)/oxygen concentration (FiO2) &lt; 300 mm Hg </a:t>
            </a:r>
          </a:p>
          <a:p>
            <a:pPr marL="0" indent="0">
              <a:buNone/>
            </a:pPr>
            <a:r>
              <a:rPr lang="en-US" dirty="0"/>
              <a:t>❖ Patients with &gt; 50% lesions progression within 24 to 48 hours in lung imaging</a:t>
            </a:r>
          </a:p>
        </p:txBody>
      </p:sp>
    </p:spTree>
    <p:extLst>
      <p:ext uri="{BB962C8B-B14F-4D97-AF65-F5344CB8AC3E}">
        <p14:creationId xmlns:p14="http://schemas.microsoft.com/office/powerpoint/2010/main" val="37693534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443003" y="0"/>
            <a:ext cx="5748997" cy="6858000"/>
          </a:xfrm>
          <a:custGeom>
            <a:avLst/>
            <a:gdLst>
              <a:gd name="connsiteX0" fmla="*/ 5403982 w 5403982"/>
              <a:gd name="connsiteY0" fmla="*/ 3406849 h 6202492"/>
              <a:gd name="connsiteX1" fmla="*/ 5403982 w 5403982"/>
              <a:gd name="connsiteY1" fmla="*/ 4959478 h 6202492"/>
              <a:gd name="connsiteX2" fmla="*/ 4425133 w 5403982"/>
              <a:gd name="connsiteY2" fmla="*/ 5891046 h 6202492"/>
              <a:gd name="connsiteX3" fmla="*/ 3415239 w 5403982"/>
              <a:gd name="connsiteY3" fmla="*/ 6075844 h 6202492"/>
              <a:gd name="connsiteX4" fmla="*/ 3649769 w 5403982"/>
              <a:gd name="connsiteY4" fmla="*/ 5076329 h 6202492"/>
              <a:gd name="connsiteX5" fmla="*/ 5403982 w 5403982"/>
              <a:gd name="connsiteY5" fmla="*/ 1701252 h 6202492"/>
              <a:gd name="connsiteX6" fmla="*/ 5403982 w 5403982"/>
              <a:gd name="connsiteY6" fmla="*/ 3319706 h 6202492"/>
              <a:gd name="connsiteX7" fmla="*/ 3437333 w 5403982"/>
              <a:gd name="connsiteY7" fmla="*/ 5191361 h 6202492"/>
              <a:gd name="connsiteX8" fmla="*/ 2183308 w 5403982"/>
              <a:gd name="connsiteY8" fmla="*/ 5575586 h 6202492"/>
              <a:gd name="connsiteX9" fmla="*/ 2629097 w 5403982"/>
              <a:gd name="connsiteY9" fmla="*/ 4342103 h 6202492"/>
              <a:gd name="connsiteX10" fmla="*/ 5213923 w 5403982"/>
              <a:gd name="connsiteY10" fmla="*/ 0 h 6202492"/>
              <a:gd name="connsiteX11" fmla="*/ 5403982 w 5403982"/>
              <a:gd name="connsiteY11" fmla="*/ 0 h 6202492"/>
              <a:gd name="connsiteX12" fmla="*/ 5403982 w 5403982"/>
              <a:gd name="connsiteY12" fmla="*/ 1606694 h 6202492"/>
              <a:gd name="connsiteX13" fmla="*/ 1897049 w 5403982"/>
              <a:gd name="connsiteY13" fmla="*/ 4944232 h 6202492"/>
              <a:gd name="connsiteX14" fmla="*/ 454473 w 5403982"/>
              <a:gd name="connsiteY14" fmla="*/ 5423020 h 6202492"/>
              <a:gd name="connsiteX15" fmla="*/ 1004037 w 5403982"/>
              <a:gd name="connsiteY15" fmla="*/ 4005895 h 6202492"/>
              <a:gd name="connsiteX16" fmla="*/ 5203293 w 5403982"/>
              <a:gd name="connsiteY16" fmla="*/ 9474 h 6202492"/>
              <a:gd name="connsiteX17" fmla="*/ 3373296 w 5403982"/>
              <a:gd name="connsiteY17" fmla="*/ 0 h 6202492"/>
              <a:gd name="connsiteX18" fmla="*/ 5109810 w 5403982"/>
              <a:gd name="connsiteY18" fmla="*/ 0 h 6202492"/>
              <a:gd name="connsiteX19" fmla="*/ 5057195 w 5403982"/>
              <a:gd name="connsiteY19" fmla="*/ 55569 h 6202492"/>
              <a:gd name="connsiteX20" fmla="*/ 1507205 w 5403982"/>
              <a:gd name="connsiteY20" fmla="*/ 3434082 h 6202492"/>
              <a:gd name="connsiteX21" fmla="*/ 251117 w 5403982"/>
              <a:gd name="connsiteY21" fmla="*/ 3800432 h 6202492"/>
              <a:gd name="connsiteX22" fmla="*/ 679155 w 5403982"/>
              <a:gd name="connsiteY22" fmla="*/ 2564005 h 6202492"/>
              <a:gd name="connsiteX23" fmla="*/ 1650667 w 5403982"/>
              <a:gd name="connsiteY23" fmla="*/ 0 h 6202492"/>
              <a:gd name="connsiteX24" fmla="*/ 3271530 w 5403982"/>
              <a:gd name="connsiteY24" fmla="*/ 0 h 6202492"/>
              <a:gd name="connsiteX25" fmla="*/ 1049222 w 5403982"/>
              <a:gd name="connsiteY25" fmla="*/ 2114964 h 6202492"/>
              <a:gd name="connsiteX26" fmla="*/ 123180 w 5403982"/>
              <a:gd name="connsiteY26" fmla="*/ 2224991 h 6202492"/>
              <a:gd name="connsiteX27" fmla="*/ 278881 w 5403982"/>
              <a:gd name="connsiteY27" fmla="*/ 1305525 h 620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03982" h="6202492">
                <a:moveTo>
                  <a:pt x="5403982" y="3406849"/>
                </a:moveTo>
                <a:lnTo>
                  <a:pt x="5403982" y="4959478"/>
                </a:lnTo>
                <a:lnTo>
                  <a:pt x="4425133" y="5891046"/>
                </a:lnTo>
                <a:cubicBezTo>
                  <a:pt x="4081529" y="6218052"/>
                  <a:pt x="3629362" y="6300834"/>
                  <a:pt x="3415239" y="6075844"/>
                </a:cubicBezTo>
                <a:cubicBezTo>
                  <a:pt x="3201117" y="5850854"/>
                  <a:pt x="3306165" y="5403336"/>
                  <a:pt x="3649769" y="5076329"/>
                </a:cubicBezTo>
                <a:close/>
                <a:moveTo>
                  <a:pt x="5403982" y="1701252"/>
                </a:moveTo>
                <a:lnTo>
                  <a:pt x="5403982" y="3319706"/>
                </a:lnTo>
                <a:lnTo>
                  <a:pt x="3437333" y="5191361"/>
                </a:lnTo>
                <a:cubicBezTo>
                  <a:pt x="2967989" y="5638034"/>
                  <a:pt x="2406508" y="5810114"/>
                  <a:pt x="2183308" y="5575586"/>
                </a:cubicBezTo>
                <a:cubicBezTo>
                  <a:pt x="1960107" y="5341057"/>
                  <a:pt x="2159753" y="4788777"/>
                  <a:pt x="2629097" y="4342103"/>
                </a:cubicBezTo>
                <a:close/>
                <a:moveTo>
                  <a:pt x="5213923" y="0"/>
                </a:moveTo>
                <a:lnTo>
                  <a:pt x="5403982" y="0"/>
                </a:lnTo>
                <a:lnTo>
                  <a:pt x="5403982" y="1606694"/>
                </a:lnTo>
                <a:lnTo>
                  <a:pt x="1897049" y="4944232"/>
                </a:lnTo>
                <a:cubicBezTo>
                  <a:pt x="1346989" y="5467722"/>
                  <a:pt x="701085" y="5682149"/>
                  <a:pt x="454473" y="5423020"/>
                </a:cubicBezTo>
                <a:cubicBezTo>
                  <a:pt x="207861" y="5163892"/>
                  <a:pt x="453977" y="4529386"/>
                  <a:pt x="1004037" y="4005895"/>
                </a:cubicBezTo>
                <a:lnTo>
                  <a:pt x="5203293" y="9474"/>
                </a:lnTo>
                <a:close/>
                <a:moveTo>
                  <a:pt x="3373296" y="0"/>
                </a:moveTo>
                <a:lnTo>
                  <a:pt x="5109810" y="0"/>
                </a:lnTo>
                <a:lnTo>
                  <a:pt x="5057195" y="55569"/>
                </a:lnTo>
                <a:lnTo>
                  <a:pt x="1507205" y="3434082"/>
                </a:lnTo>
                <a:cubicBezTo>
                  <a:pt x="1042192" y="3876633"/>
                  <a:pt x="479789" y="4040711"/>
                  <a:pt x="251117" y="3800432"/>
                </a:cubicBezTo>
                <a:cubicBezTo>
                  <a:pt x="22446" y="3560154"/>
                  <a:pt x="214142" y="3006556"/>
                  <a:pt x="679155" y="2564005"/>
                </a:cubicBezTo>
                <a:close/>
                <a:moveTo>
                  <a:pt x="1650667" y="0"/>
                </a:moveTo>
                <a:lnTo>
                  <a:pt x="3271530" y="0"/>
                </a:lnTo>
                <a:lnTo>
                  <a:pt x="1049222" y="2114964"/>
                </a:lnTo>
                <a:cubicBezTo>
                  <a:pt x="750536" y="2399222"/>
                  <a:pt x="335916" y="2448523"/>
                  <a:pt x="123180" y="2224991"/>
                </a:cubicBezTo>
                <a:cubicBezTo>
                  <a:pt x="-89556" y="2001459"/>
                  <a:pt x="-19804" y="1589784"/>
                  <a:pt x="278881" y="1305525"/>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764024"/>
            <a:ext cx="8784771" cy="707886"/>
          </a:xfrm>
          <a:prstGeom prst="rect">
            <a:avLst/>
          </a:prstGeom>
        </p:spPr>
        <p:txBody>
          <a:bodyPr wrap="square">
            <a:spAutoFit/>
          </a:bodyPr>
          <a:lstStyle/>
          <a:p>
            <a:r>
              <a:rPr lang="en-US" sz="4000" b="1" dirty="0">
                <a:ln>
                  <a:solidFill>
                    <a:schemeClr val="bg1"/>
                  </a:solidFill>
                </a:ln>
                <a:effectLst>
                  <a:glow rad="228600">
                    <a:schemeClr val="bg1">
                      <a:alpha val="40000"/>
                    </a:schemeClr>
                  </a:glow>
                </a:effectLst>
                <a:latin typeface="+mj-lt"/>
              </a:rPr>
              <a:t>Maternal and fetal monitoring and procedures </a:t>
            </a:r>
          </a:p>
        </p:txBody>
      </p:sp>
      <p:sp>
        <p:nvSpPr>
          <p:cNvPr id="23" name="Rectangle 22"/>
          <p:cNvSpPr/>
          <p:nvPr/>
        </p:nvSpPr>
        <p:spPr>
          <a:xfrm>
            <a:off x="491173" y="1592560"/>
            <a:ext cx="6096000" cy="1323439"/>
          </a:xfrm>
          <a:prstGeom prst="rect">
            <a:avLst/>
          </a:prstGeom>
        </p:spPr>
        <p:txBody>
          <a:bodyPr>
            <a:spAutoFit/>
          </a:bodyPr>
          <a:lstStyle/>
          <a:p>
            <a:r>
              <a:rPr lang="en-US" sz="2000" b="1" dirty="0">
                <a:solidFill>
                  <a:schemeClr val="bg1"/>
                </a:solidFill>
              </a:rPr>
              <a:t>In laboring women with COVID-19 who are not </a:t>
            </a:r>
            <a:r>
              <a:rPr lang="en-US" sz="2000" b="1" dirty="0"/>
              <a:t>severely ill, maternal and fetal monitoring and procedures are generally routine, with the following exceptions:</a:t>
            </a:r>
          </a:p>
        </p:txBody>
      </p:sp>
      <p:sp>
        <p:nvSpPr>
          <p:cNvPr id="24" name="Rectangle 23"/>
          <p:cNvSpPr/>
          <p:nvPr/>
        </p:nvSpPr>
        <p:spPr>
          <a:xfrm>
            <a:off x="491173" y="2915999"/>
            <a:ext cx="6096000" cy="4062651"/>
          </a:xfrm>
          <a:prstGeom prst="rect">
            <a:avLst/>
          </a:prstGeom>
        </p:spPr>
        <p:txBody>
          <a:bodyPr>
            <a:spAutoFit/>
          </a:bodyPr>
          <a:lstStyle/>
          <a:p>
            <a:r>
              <a:rPr lang="en-US" b="1" dirty="0">
                <a:solidFill>
                  <a:schemeClr val="bg1"/>
                </a:solidFill>
              </a:rPr>
              <a:t>●</a:t>
            </a:r>
            <a:r>
              <a:rPr lang="en-US" sz="2000" b="1" dirty="0"/>
              <a:t>Continuous electronic fetal monitoring </a:t>
            </a:r>
            <a:r>
              <a:rPr lang="en-US" b="1" dirty="0"/>
              <a:t>is recommended since an increased frequency of nonreassuring tracings has been reported among pregnant patients with suspected or confirmed COVID-19, but these case series typically had a high proportion of women with pneumonia.</a:t>
            </a:r>
          </a:p>
          <a:p>
            <a:endParaRPr lang="en-US" b="1" dirty="0"/>
          </a:p>
          <a:p>
            <a:r>
              <a:rPr lang="en-US" b="1" dirty="0"/>
              <a:t>●</a:t>
            </a:r>
            <a:r>
              <a:rPr lang="en-US" sz="2000" b="1" dirty="0"/>
              <a:t>SARS-CoV-2 has rarely been detected in vaginal secretions or amniotic fluid</a:t>
            </a:r>
            <a:r>
              <a:rPr lang="en-US" b="1" dirty="0"/>
              <a:t>, so rupture of fetal membranes and internal fetal heart rate monitoring may be performed for usual indications, but data are limited . It should be noted that labor, and particularly pushing, often causes loss of feces, which can contain the virus .</a:t>
            </a:r>
          </a:p>
        </p:txBody>
      </p:sp>
    </p:spTree>
    <p:extLst>
      <p:ext uri="{BB962C8B-B14F-4D97-AF65-F5344CB8AC3E}">
        <p14:creationId xmlns:p14="http://schemas.microsoft.com/office/powerpoint/2010/main" val="19320292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443003" y="0"/>
            <a:ext cx="5748997" cy="6858000"/>
          </a:xfrm>
          <a:custGeom>
            <a:avLst/>
            <a:gdLst>
              <a:gd name="connsiteX0" fmla="*/ 5403982 w 5403982"/>
              <a:gd name="connsiteY0" fmla="*/ 3406849 h 6202492"/>
              <a:gd name="connsiteX1" fmla="*/ 5403982 w 5403982"/>
              <a:gd name="connsiteY1" fmla="*/ 4959478 h 6202492"/>
              <a:gd name="connsiteX2" fmla="*/ 4425133 w 5403982"/>
              <a:gd name="connsiteY2" fmla="*/ 5891046 h 6202492"/>
              <a:gd name="connsiteX3" fmla="*/ 3415239 w 5403982"/>
              <a:gd name="connsiteY3" fmla="*/ 6075844 h 6202492"/>
              <a:gd name="connsiteX4" fmla="*/ 3649769 w 5403982"/>
              <a:gd name="connsiteY4" fmla="*/ 5076329 h 6202492"/>
              <a:gd name="connsiteX5" fmla="*/ 5403982 w 5403982"/>
              <a:gd name="connsiteY5" fmla="*/ 1701252 h 6202492"/>
              <a:gd name="connsiteX6" fmla="*/ 5403982 w 5403982"/>
              <a:gd name="connsiteY6" fmla="*/ 3319706 h 6202492"/>
              <a:gd name="connsiteX7" fmla="*/ 3437333 w 5403982"/>
              <a:gd name="connsiteY7" fmla="*/ 5191361 h 6202492"/>
              <a:gd name="connsiteX8" fmla="*/ 2183308 w 5403982"/>
              <a:gd name="connsiteY8" fmla="*/ 5575586 h 6202492"/>
              <a:gd name="connsiteX9" fmla="*/ 2629097 w 5403982"/>
              <a:gd name="connsiteY9" fmla="*/ 4342103 h 6202492"/>
              <a:gd name="connsiteX10" fmla="*/ 5213923 w 5403982"/>
              <a:gd name="connsiteY10" fmla="*/ 0 h 6202492"/>
              <a:gd name="connsiteX11" fmla="*/ 5403982 w 5403982"/>
              <a:gd name="connsiteY11" fmla="*/ 0 h 6202492"/>
              <a:gd name="connsiteX12" fmla="*/ 5403982 w 5403982"/>
              <a:gd name="connsiteY12" fmla="*/ 1606694 h 6202492"/>
              <a:gd name="connsiteX13" fmla="*/ 1897049 w 5403982"/>
              <a:gd name="connsiteY13" fmla="*/ 4944232 h 6202492"/>
              <a:gd name="connsiteX14" fmla="*/ 454473 w 5403982"/>
              <a:gd name="connsiteY14" fmla="*/ 5423020 h 6202492"/>
              <a:gd name="connsiteX15" fmla="*/ 1004037 w 5403982"/>
              <a:gd name="connsiteY15" fmla="*/ 4005895 h 6202492"/>
              <a:gd name="connsiteX16" fmla="*/ 5203293 w 5403982"/>
              <a:gd name="connsiteY16" fmla="*/ 9474 h 6202492"/>
              <a:gd name="connsiteX17" fmla="*/ 3373296 w 5403982"/>
              <a:gd name="connsiteY17" fmla="*/ 0 h 6202492"/>
              <a:gd name="connsiteX18" fmla="*/ 5109810 w 5403982"/>
              <a:gd name="connsiteY18" fmla="*/ 0 h 6202492"/>
              <a:gd name="connsiteX19" fmla="*/ 5057195 w 5403982"/>
              <a:gd name="connsiteY19" fmla="*/ 55569 h 6202492"/>
              <a:gd name="connsiteX20" fmla="*/ 1507205 w 5403982"/>
              <a:gd name="connsiteY20" fmla="*/ 3434082 h 6202492"/>
              <a:gd name="connsiteX21" fmla="*/ 251117 w 5403982"/>
              <a:gd name="connsiteY21" fmla="*/ 3800432 h 6202492"/>
              <a:gd name="connsiteX22" fmla="*/ 679155 w 5403982"/>
              <a:gd name="connsiteY22" fmla="*/ 2564005 h 6202492"/>
              <a:gd name="connsiteX23" fmla="*/ 1650667 w 5403982"/>
              <a:gd name="connsiteY23" fmla="*/ 0 h 6202492"/>
              <a:gd name="connsiteX24" fmla="*/ 3271530 w 5403982"/>
              <a:gd name="connsiteY24" fmla="*/ 0 h 6202492"/>
              <a:gd name="connsiteX25" fmla="*/ 1049222 w 5403982"/>
              <a:gd name="connsiteY25" fmla="*/ 2114964 h 6202492"/>
              <a:gd name="connsiteX26" fmla="*/ 123180 w 5403982"/>
              <a:gd name="connsiteY26" fmla="*/ 2224991 h 6202492"/>
              <a:gd name="connsiteX27" fmla="*/ 278881 w 5403982"/>
              <a:gd name="connsiteY27" fmla="*/ 1305525 h 620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03982" h="6202492">
                <a:moveTo>
                  <a:pt x="5403982" y="3406849"/>
                </a:moveTo>
                <a:lnTo>
                  <a:pt x="5403982" y="4959478"/>
                </a:lnTo>
                <a:lnTo>
                  <a:pt x="4425133" y="5891046"/>
                </a:lnTo>
                <a:cubicBezTo>
                  <a:pt x="4081529" y="6218052"/>
                  <a:pt x="3629362" y="6300834"/>
                  <a:pt x="3415239" y="6075844"/>
                </a:cubicBezTo>
                <a:cubicBezTo>
                  <a:pt x="3201117" y="5850854"/>
                  <a:pt x="3306165" y="5403336"/>
                  <a:pt x="3649769" y="5076329"/>
                </a:cubicBezTo>
                <a:close/>
                <a:moveTo>
                  <a:pt x="5403982" y="1701252"/>
                </a:moveTo>
                <a:lnTo>
                  <a:pt x="5403982" y="3319706"/>
                </a:lnTo>
                <a:lnTo>
                  <a:pt x="3437333" y="5191361"/>
                </a:lnTo>
                <a:cubicBezTo>
                  <a:pt x="2967989" y="5638034"/>
                  <a:pt x="2406508" y="5810114"/>
                  <a:pt x="2183308" y="5575586"/>
                </a:cubicBezTo>
                <a:cubicBezTo>
                  <a:pt x="1960107" y="5341057"/>
                  <a:pt x="2159753" y="4788777"/>
                  <a:pt x="2629097" y="4342103"/>
                </a:cubicBezTo>
                <a:close/>
                <a:moveTo>
                  <a:pt x="5213923" y="0"/>
                </a:moveTo>
                <a:lnTo>
                  <a:pt x="5403982" y="0"/>
                </a:lnTo>
                <a:lnTo>
                  <a:pt x="5403982" y="1606694"/>
                </a:lnTo>
                <a:lnTo>
                  <a:pt x="1897049" y="4944232"/>
                </a:lnTo>
                <a:cubicBezTo>
                  <a:pt x="1346989" y="5467722"/>
                  <a:pt x="701085" y="5682149"/>
                  <a:pt x="454473" y="5423020"/>
                </a:cubicBezTo>
                <a:cubicBezTo>
                  <a:pt x="207861" y="5163892"/>
                  <a:pt x="453977" y="4529386"/>
                  <a:pt x="1004037" y="4005895"/>
                </a:cubicBezTo>
                <a:lnTo>
                  <a:pt x="5203293" y="9474"/>
                </a:lnTo>
                <a:close/>
                <a:moveTo>
                  <a:pt x="3373296" y="0"/>
                </a:moveTo>
                <a:lnTo>
                  <a:pt x="5109810" y="0"/>
                </a:lnTo>
                <a:lnTo>
                  <a:pt x="5057195" y="55569"/>
                </a:lnTo>
                <a:lnTo>
                  <a:pt x="1507205" y="3434082"/>
                </a:lnTo>
                <a:cubicBezTo>
                  <a:pt x="1042192" y="3876633"/>
                  <a:pt x="479789" y="4040711"/>
                  <a:pt x="251117" y="3800432"/>
                </a:cubicBezTo>
                <a:cubicBezTo>
                  <a:pt x="22446" y="3560154"/>
                  <a:pt x="214142" y="3006556"/>
                  <a:pt x="679155" y="2564005"/>
                </a:cubicBezTo>
                <a:close/>
                <a:moveTo>
                  <a:pt x="1650667" y="0"/>
                </a:moveTo>
                <a:lnTo>
                  <a:pt x="3271530" y="0"/>
                </a:lnTo>
                <a:lnTo>
                  <a:pt x="1049222" y="2114964"/>
                </a:lnTo>
                <a:cubicBezTo>
                  <a:pt x="750536" y="2399222"/>
                  <a:pt x="335916" y="2448523"/>
                  <a:pt x="123180" y="2224991"/>
                </a:cubicBezTo>
                <a:cubicBezTo>
                  <a:pt x="-89556" y="2001459"/>
                  <a:pt x="-19804" y="1589784"/>
                  <a:pt x="278881" y="1305525"/>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0" y="665781"/>
            <a:ext cx="8065540" cy="707886"/>
          </a:xfrm>
          <a:prstGeom prst="rect">
            <a:avLst/>
          </a:prstGeom>
        </p:spPr>
        <p:txBody>
          <a:bodyPr wrap="square">
            <a:spAutoFit/>
          </a:bodyPr>
          <a:lstStyle/>
          <a:p>
            <a:r>
              <a:rPr lang="en-US" sz="4000" dirty="0">
                <a:ln w="0"/>
                <a:effectLst>
                  <a:outerShdw blurRad="38100" dist="19050" dir="2700000" algn="tl" rotWithShape="0">
                    <a:schemeClr val="dk1">
                      <a:alpha val="40000"/>
                    </a:schemeClr>
                  </a:outerShdw>
                </a:effectLst>
                <a:latin typeface="+mj-lt"/>
              </a:rPr>
              <a:t>Maternal and fetal monitoring and procedures </a:t>
            </a:r>
          </a:p>
        </p:txBody>
      </p:sp>
      <p:sp>
        <p:nvSpPr>
          <p:cNvPr id="2" name="Rectangle 1"/>
          <p:cNvSpPr/>
          <p:nvPr/>
        </p:nvSpPr>
        <p:spPr>
          <a:xfrm>
            <a:off x="392660" y="2039448"/>
            <a:ext cx="6293025" cy="4585871"/>
          </a:xfrm>
          <a:prstGeom prst="rect">
            <a:avLst/>
          </a:prstGeom>
        </p:spPr>
        <p:txBody>
          <a:bodyPr wrap="square">
            <a:spAutoFit/>
          </a:bodyPr>
          <a:lstStyle/>
          <a:p>
            <a:pPr marL="342900" indent="-342900">
              <a:buFont typeface="Arial" panose="020B0604020202020204" pitchFamily="34" charset="0"/>
              <a:buChar char="•"/>
            </a:pPr>
            <a:r>
              <a:rPr lang="en-US" sz="2400" b="1" dirty="0">
                <a:solidFill>
                  <a:srgbClr val="00B0F0"/>
                </a:solidFill>
              </a:rPr>
              <a:t>As intrapartum oxygen</a:t>
            </a:r>
            <a:r>
              <a:rPr lang="en-US" sz="2000" b="1" dirty="0">
                <a:solidFill>
                  <a:srgbClr val="00B0F0"/>
                </a:solidFill>
              </a:rPr>
              <a:t> </a:t>
            </a:r>
            <a:r>
              <a:rPr lang="en-US" sz="2000" b="1" dirty="0"/>
              <a:t>has no proven fetal benefit, the practice of maternal oxygen therapy for fetal resuscitation should be abandoned; the nasal cannula and face mask used are in contact with the maternal respiratory tract and secretions, so handling of such equipment increases contamination/exposure between patient and provider. </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400" b="1" dirty="0">
                <a:solidFill>
                  <a:schemeClr val="accent1"/>
                </a:solidFill>
              </a:rPr>
              <a:t>We suggest not delaying pushing in the second stage</a:t>
            </a:r>
            <a:r>
              <a:rPr lang="en-US" sz="2000" b="1" dirty="0">
                <a:solidFill>
                  <a:schemeClr val="accent4"/>
                </a:solidFill>
              </a:rPr>
              <a:t>, </a:t>
            </a:r>
            <a:r>
              <a:rPr lang="en-US" sz="2000" b="1" dirty="0"/>
              <a:t>although others have suggested minimizing the duration of active pushing because deep breathing and maternal expulsive efforts may increase exposure to the patient's respiratory secretions.</a:t>
            </a:r>
          </a:p>
        </p:txBody>
      </p:sp>
    </p:spTree>
    <p:extLst>
      <p:ext uri="{BB962C8B-B14F-4D97-AF65-F5344CB8AC3E}">
        <p14:creationId xmlns:p14="http://schemas.microsoft.com/office/powerpoint/2010/main" val="22103940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 of delivery for COVID-19 suspected or confirmed case:</a:t>
            </a:r>
          </a:p>
        </p:txBody>
      </p:sp>
      <p:sp>
        <p:nvSpPr>
          <p:cNvPr id="3" name="Content Placeholder 2"/>
          <p:cNvSpPr>
            <a:spLocks noGrp="1"/>
          </p:cNvSpPr>
          <p:nvPr>
            <p:ph idx="1"/>
          </p:nvPr>
        </p:nvSpPr>
        <p:spPr>
          <a:xfrm>
            <a:off x="430306" y="2151529"/>
            <a:ext cx="12192000" cy="4706471"/>
          </a:xfrm>
        </p:spPr>
        <p:txBody>
          <a:bodyPr>
            <a:normAutofit/>
          </a:bodyPr>
          <a:lstStyle/>
          <a:p>
            <a:r>
              <a:rPr lang="en-US" sz="2400" dirty="0">
                <a:solidFill>
                  <a:srgbClr val="FF0000"/>
                </a:solidFill>
              </a:rPr>
              <a:t>Mode of birth should not be influenced by the presence of COVID19, unless the woman’s respiratory condition demands urgent delivery</a:t>
            </a:r>
          </a:p>
          <a:p>
            <a:pPr>
              <a:buFont typeface="Arial" panose="020B0604020202020204" pitchFamily="34" charset="0"/>
              <a:buChar char="•"/>
            </a:pPr>
            <a:r>
              <a:rPr lang="en-US" dirty="0"/>
              <a:t>There is no evidence to favor one mode of birth over another in women with COVID-19</a:t>
            </a:r>
          </a:p>
          <a:p>
            <a:pPr>
              <a:buFont typeface="Arial" panose="020B0604020202020204" pitchFamily="34" charset="0"/>
              <a:buChar char="•"/>
            </a:pPr>
            <a:r>
              <a:rPr lang="en-US" dirty="0"/>
              <a:t>C- Section Indication? </a:t>
            </a:r>
          </a:p>
          <a:p>
            <a:pPr>
              <a:buFont typeface="Arial" panose="020B0604020202020204" pitchFamily="34" charset="0"/>
              <a:buChar char="•"/>
            </a:pPr>
            <a:r>
              <a:rPr lang="en-US" dirty="0"/>
              <a:t>COVID 19 is NOT an indication for c –section</a:t>
            </a:r>
          </a:p>
          <a:p>
            <a:pPr marL="0" indent="0">
              <a:buNone/>
            </a:pPr>
            <a:r>
              <a:rPr lang="en-US" dirty="0"/>
              <a:t> Decision based on obstetric (fetal or maternal) indications and not COVID-19 status alone.</a:t>
            </a:r>
          </a:p>
          <a:p>
            <a:pPr>
              <a:buFont typeface="Arial" panose="020B0604020202020204" pitchFamily="34" charset="0"/>
              <a:buChar char="•"/>
            </a:pPr>
            <a:r>
              <a:rPr lang="en-US" dirty="0"/>
              <a:t>Scheduled inductions of labor or cesarean deliveries: Inductions of labor and cesarean deliveries should continue to be performed as indicated. </a:t>
            </a:r>
          </a:p>
        </p:txBody>
      </p:sp>
    </p:spTree>
    <p:extLst>
      <p:ext uri="{BB962C8B-B14F-4D97-AF65-F5344CB8AC3E}">
        <p14:creationId xmlns:p14="http://schemas.microsoft.com/office/powerpoint/2010/main" val="17150898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37" y="100754"/>
            <a:ext cx="12093388" cy="6654501"/>
          </a:xfrm>
          <a:prstGeom prst="rect">
            <a:avLst/>
          </a:prstGeom>
          <a:noFill/>
          <a:ln>
            <a:solidFill>
              <a:schemeClr val="tx1"/>
            </a:solidFill>
          </a:ln>
        </p:spPr>
        <p:txBody>
          <a:bodyPr wrap="square" rtlCol="0">
            <a:spAutoFit/>
          </a:bodyPr>
          <a:lstStyle/>
          <a:p>
            <a:endParaRPr lang="en-US" dirty="0"/>
          </a:p>
        </p:txBody>
      </p:sp>
      <p:cxnSp>
        <p:nvCxnSpPr>
          <p:cNvPr id="6" name="Straight Arrow Connector 5"/>
          <p:cNvCxnSpPr/>
          <p:nvPr/>
        </p:nvCxnSpPr>
        <p:spPr>
          <a:xfrm flipH="1">
            <a:off x="3325906" y="98612"/>
            <a:ext cx="1264023" cy="833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8612" y="842682"/>
            <a:ext cx="4096870" cy="2585323"/>
          </a:xfrm>
          <a:prstGeom prst="rect">
            <a:avLst/>
          </a:prstGeom>
          <a:noFill/>
        </p:spPr>
        <p:txBody>
          <a:bodyPr wrap="square" rtlCol="0">
            <a:spAutoFit/>
          </a:bodyPr>
          <a:lstStyle/>
          <a:p>
            <a:r>
              <a:rPr lang="en-US" b="1" dirty="0">
                <a:solidFill>
                  <a:schemeClr val="accent4"/>
                </a:solidFill>
                <a:latin typeface="Arial Black" panose="020B0A04020102020204" pitchFamily="34" charset="0"/>
              </a:rPr>
              <a:t>Patients with asymptomatic </a:t>
            </a:r>
          </a:p>
          <a:p>
            <a:endParaRPr lang="en-US" b="1" dirty="0">
              <a:solidFill>
                <a:schemeClr val="accent4"/>
              </a:solidFill>
              <a:latin typeface="Arial Black" panose="020B0A04020102020204" pitchFamily="34" charset="0"/>
            </a:endParaRPr>
          </a:p>
          <a:p>
            <a:pPr marL="285750" indent="-285750">
              <a:buFont typeface="Arial" panose="020B0604020202020204" pitchFamily="34" charset="0"/>
              <a:buChar char="•"/>
            </a:pPr>
            <a:r>
              <a:rPr lang="en-US" dirty="0"/>
              <a:t>COVID-19 is not an indication to alter the planned route of delivery in these patients . </a:t>
            </a:r>
          </a:p>
          <a:p>
            <a:endParaRPr lang="en-US" dirty="0"/>
          </a:p>
          <a:p>
            <a:pPr marL="285750" indent="-285750">
              <a:buFont typeface="Arial" panose="020B0604020202020204" pitchFamily="34" charset="0"/>
              <a:buChar char="•"/>
            </a:pPr>
            <a:r>
              <a:rPr lang="en-US" dirty="0"/>
              <a:t>Cesarean delivery does not appear to reduce the already low risk for neonatal infection .</a:t>
            </a:r>
            <a:endParaRPr lang="en-US" sz="1600" dirty="0"/>
          </a:p>
        </p:txBody>
      </p:sp>
      <p:cxnSp>
        <p:nvCxnSpPr>
          <p:cNvPr id="9" name="Straight Arrow Connector 8"/>
          <p:cNvCxnSpPr/>
          <p:nvPr/>
        </p:nvCxnSpPr>
        <p:spPr>
          <a:xfrm>
            <a:off x="6992471" y="98612"/>
            <a:ext cx="1488141" cy="833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41576" y="842682"/>
            <a:ext cx="6078071" cy="4247317"/>
          </a:xfrm>
          <a:prstGeom prst="rect">
            <a:avLst/>
          </a:prstGeom>
          <a:noFill/>
        </p:spPr>
        <p:txBody>
          <a:bodyPr wrap="square" rtlCol="0">
            <a:spAutoFit/>
          </a:bodyPr>
          <a:lstStyle/>
          <a:p>
            <a:pPr algn="ctr"/>
            <a:r>
              <a:rPr lang="en-US" dirty="0">
                <a:solidFill>
                  <a:srgbClr val="FF0000"/>
                </a:solidFill>
                <a:latin typeface="Arial Black" panose="020B0A04020102020204" pitchFamily="34" charset="0"/>
              </a:rPr>
              <a:t>Patients with severe or critical disease </a:t>
            </a:r>
            <a:endParaRPr lang="en-US" dirty="0">
              <a:latin typeface="Arial Black" panose="020B0A04020102020204" pitchFamily="34" charset="0"/>
            </a:endParaRPr>
          </a:p>
          <a:p>
            <a:pPr marL="285750" indent="-285750" algn="ctr">
              <a:buFont typeface="Arial" panose="020B0604020202020204" pitchFamily="34" charset="0"/>
              <a:buChar char="•"/>
            </a:pPr>
            <a:r>
              <a:rPr lang="en-US" dirty="0"/>
              <a:t>cesarean delivery is performed for </a:t>
            </a:r>
          </a:p>
          <a:p>
            <a:pPr algn="ctr"/>
            <a:r>
              <a:rPr lang="en-US" dirty="0"/>
              <a:t>     standard obstetric indications. which may include concerns of acute decompensation of intubated and critically ill mothers. </a:t>
            </a:r>
          </a:p>
          <a:p>
            <a:pPr algn="ctr"/>
            <a:endParaRPr lang="en-US" dirty="0"/>
          </a:p>
          <a:p>
            <a:pPr algn="ctr"/>
            <a:endParaRPr lang="en-US" dirty="0"/>
          </a:p>
          <a:p>
            <a:pPr algn="ctr"/>
            <a:r>
              <a:rPr lang="en-US" dirty="0"/>
              <a:t>Intubated patients </a:t>
            </a:r>
          </a:p>
          <a:p>
            <a:pPr algn="ctr"/>
            <a:endParaRPr lang="en-US" dirty="0"/>
          </a:p>
          <a:p>
            <a:pPr algn="ctr"/>
            <a:r>
              <a:rPr lang="en-US" b="1" dirty="0"/>
              <a:t>Induction of labor can be performed safely in intubated patients.</a:t>
            </a:r>
          </a:p>
          <a:p>
            <a:pPr algn="ctr"/>
            <a:endParaRPr lang="en-US" b="1" dirty="0"/>
          </a:p>
          <a:p>
            <a:pPr algn="ctr"/>
            <a:r>
              <a:rPr lang="en-US" b="1" dirty="0"/>
              <a:t>cesarean birth was associated with an increased risk for clinical deterioration </a:t>
            </a:r>
          </a:p>
          <a:p>
            <a:pPr algn="ctr"/>
            <a:endParaRPr lang="en-US" dirty="0"/>
          </a:p>
          <a:p>
            <a:pPr marL="285750" indent="-285750" algn="ctr">
              <a:buFont typeface="Arial" panose="020B0604020202020204" pitchFamily="34" charset="0"/>
              <a:buChar char="•"/>
            </a:pPr>
            <a:endParaRPr lang="en-US" dirty="0"/>
          </a:p>
        </p:txBody>
      </p:sp>
      <p:sp>
        <p:nvSpPr>
          <p:cNvPr id="11" name="TextBox 10"/>
          <p:cNvSpPr txBox="1"/>
          <p:nvPr/>
        </p:nvSpPr>
        <p:spPr>
          <a:xfrm>
            <a:off x="130308" y="5320830"/>
            <a:ext cx="11161059" cy="646331"/>
          </a:xfrm>
          <a:prstGeom prst="rect">
            <a:avLst/>
          </a:prstGeom>
          <a:noFill/>
        </p:spPr>
        <p:txBody>
          <a:bodyPr wrap="square" rtlCol="0">
            <a:spAutoFit/>
          </a:bodyPr>
          <a:lstStyle/>
          <a:p>
            <a:r>
              <a:rPr lang="en-US" dirty="0"/>
              <a:t>Regardless of the type or site of delivery (</a:t>
            </a:r>
            <a:r>
              <a:rPr lang="en-US" dirty="0" err="1"/>
              <a:t>eg</a:t>
            </a:r>
            <a:r>
              <a:rPr lang="en-US" dirty="0"/>
              <a:t>, labor and delivery unit, main operating room, intensive care unit),</a:t>
            </a:r>
            <a:r>
              <a:rPr lang="en-US" b="1" dirty="0"/>
              <a:t> a multidisciplinary care team should be present!!!</a:t>
            </a:r>
            <a:endParaRPr lang="en-US" dirty="0"/>
          </a:p>
        </p:txBody>
      </p:sp>
    </p:spTree>
    <p:extLst>
      <p:ext uri="{BB962C8B-B14F-4D97-AF65-F5344CB8AC3E}">
        <p14:creationId xmlns:p14="http://schemas.microsoft.com/office/powerpoint/2010/main" val="657076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5699CA-162D-4534-9131-45AAAF4398D4}"/>
              </a:ext>
            </a:extLst>
          </p:cNvPr>
          <p:cNvSpPr>
            <a:spLocks noGrp="1"/>
          </p:cNvSpPr>
          <p:nvPr>
            <p:ph idx="1"/>
          </p:nvPr>
        </p:nvSpPr>
        <p:spPr>
          <a:xfrm>
            <a:off x="527686" y="1433739"/>
            <a:ext cx="6659880" cy="4351338"/>
          </a:xfrm>
        </p:spPr>
        <p:txBody>
          <a:bodyPr>
            <a:normAutofit lnSpcReduction="10000"/>
          </a:bodyPr>
          <a:lstStyle/>
          <a:p>
            <a:pPr>
              <a:buFont typeface="Calibri" panose="020F0502020204030204" pitchFamily="34" charset="0"/>
              <a:buChar char="₪"/>
            </a:pPr>
            <a:r>
              <a:rPr lang="en-US" b="1" dirty="0"/>
              <a:t>Humoral immunity – the magnitude of antibody response may be associated with severity of disease, and patients with mild infection may not mount detectable neutralizing antibodies. Most studies suggest that neutralizing activity is maintained for up to </a:t>
            </a:r>
            <a:r>
              <a:rPr lang="en-US" b="1" dirty="0">
                <a:solidFill>
                  <a:schemeClr val="bg2"/>
                </a:solidFill>
              </a:rPr>
              <a:t>six to eight months</a:t>
            </a:r>
          </a:p>
          <a:p>
            <a:pPr>
              <a:buFont typeface="Calibri" panose="020F0502020204030204" pitchFamily="34" charset="0"/>
              <a:buChar char="₪"/>
            </a:pPr>
            <a:r>
              <a:rPr lang="en-US" b="1" dirty="0"/>
              <a:t>Risk of </a:t>
            </a:r>
            <a:r>
              <a:rPr lang="en-US" b="1" dirty="0">
                <a:solidFill>
                  <a:schemeClr val="bg2"/>
                </a:solidFill>
              </a:rPr>
              <a:t>reinfection</a:t>
            </a:r>
            <a:r>
              <a:rPr lang="en-US" b="1" dirty="0"/>
              <a:t> — Overall, the short-term risk of reinfection (</a:t>
            </a:r>
            <a:r>
              <a:rPr lang="en-US" b="1" dirty="0" err="1"/>
              <a:t>eg</a:t>
            </a:r>
            <a:r>
              <a:rPr lang="en-US" b="1" dirty="0"/>
              <a:t>, within the first few months after initial infection) appears low. Nevertheless, sporadic cases of reinfection have been documented.</a:t>
            </a:r>
          </a:p>
        </p:txBody>
      </p:sp>
      <p:pic>
        <p:nvPicPr>
          <p:cNvPr id="7170" name="Picture 2" descr="39,962 Microscope Stock Videos and Royalty-Free Footage - iStock">
            <a:extLst>
              <a:ext uri="{FF2B5EF4-FFF2-40B4-BE49-F238E27FC236}">
                <a16:creationId xmlns:a16="http://schemas.microsoft.com/office/drawing/2014/main" id="{F867BB85-53F0-47D8-84C5-E7300660F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34188" y="1500187"/>
            <a:ext cx="6858000" cy="38576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E67A0F0-6096-454C-9027-1B7F0173A9E4}"/>
              </a:ext>
            </a:extLst>
          </p:cNvPr>
          <p:cNvSpPr>
            <a:spLocks noGrp="1"/>
          </p:cNvSpPr>
          <p:nvPr>
            <p:ph type="title"/>
          </p:nvPr>
        </p:nvSpPr>
        <p:spPr>
          <a:xfrm>
            <a:off x="1724296" y="-125435"/>
            <a:ext cx="10515600" cy="1325563"/>
          </a:xfrm>
        </p:spPr>
        <p:txBody>
          <a:bodyPr/>
          <a:lstStyle/>
          <a:p>
            <a:r>
              <a:rPr lang="en-US" dirty="0">
                <a:latin typeface="Aharoni" panose="02010803020104030203" pitchFamily="2" charset="-79"/>
                <a:cs typeface="Aharoni" panose="02010803020104030203" pitchFamily="2" charset="-79"/>
              </a:rPr>
              <a:t>Immunity following infec</a:t>
            </a:r>
            <a:r>
              <a:rPr lang="en-US" dirty="0">
                <a:solidFill>
                  <a:schemeClr val="bg1"/>
                </a:solidFill>
                <a:latin typeface="Aharoni" panose="02010803020104030203" pitchFamily="2" charset="-79"/>
                <a:cs typeface="Aharoni" panose="02010803020104030203" pitchFamily="2" charset="-79"/>
              </a:rPr>
              <a:t>tion</a:t>
            </a:r>
          </a:p>
        </p:txBody>
      </p:sp>
    </p:spTree>
    <p:extLst>
      <p:ext uri="{BB962C8B-B14F-4D97-AF65-F5344CB8AC3E}">
        <p14:creationId xmlns:p14="http://schemas.microsoft.com/office/powerpoint/2010/main" val="29403571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 for labour analgesia or anesthesia</a:t>
            </a:r>
          </a:p>
        </p:txBody>
      </p:sp>
      <p:sp>
        <p:nvSpPr>
          <p:cNvPr id="3" name="Content Placeholder 2"/>
          <p:cNvSpPr>
            <a:spLocks noGrp="1"/>
          </p:cNvSpPr>
          <p:nvPr>
            <p:ph idx="1"/>
          </p:nvPr>
        </p:nvSpPr>
        <p:spPr/>
        <p:txBody>
          <a:bodyPr/>
          <a:lstStyle/>
          <a:p>
            <a:r>
              <a:rPr lang="en-US" dirty="0"/>
              <a:t>There is no evidence that epidural or spinal analgesia or anesthesia is contraindicated in the presence of coronaviruses. </a:t>
            </a:r>
          </a:p>
          <a:p>
            <a:r>
              <a:rPr lang="en-US" dirty="0"/>
              <a:t>The option of epidural analgesia should be discussed with women with suspected or confirmed COVID-19 when they are in early labour so they can make informed decisions regarding use or type of labour analgesia. Women should be informed that the use of epidural analgesia may avoid the need for GA in some cases.</a:t>
            </a:r>
          </a:p>
        </p:txBody>
      </p:sp>
    </p:spTree>
    <p:extLst>
      <p:ext uri="{BB962C8B-B14F-4D97-AF65-F5344CB8AC3E}">
        <p14:creationId xmlns:p14="http://schemas.microsoft.com/office/powerpoint/2010/main" val="39948894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a:t>
            </a:r>
          </a:p>
        </p:txBody>
      </p:sp>
      <p:sp>
        <p:nvSpPr>
          <p:cNvPr id="3" name="Content Placeholder 2"/>
          <p:cNvSpPr>
            <a:spLocks noGrp="1"/>
          </p:cNvSpPr>
          <p:nvPr>
            <p:ph idx="1"/>
          </p:nvPr>
        </p:nvSpPr>
        <p:spPr/>
        <p:txBody>
          <a:bodyPr/>
          <a:lstStyle/>
          <a:p>
            <a:r>
              <a:rPr lang="en-US" sz="2000" b="1" dirty="0">
                <a:solidFill>
                  <a:schemeClr val="bg1"/>
                </a:solidFill>
              </a:rPr>
              <a:t>has several advantages in laboring patients.</a:t>
            </a:r>
          </a:p>
          <a:p>
            <a:pPr>
              <a:buFont typeface="+mj-lt"/>
              <a:buAutoNum type="arabicPeriod"/>
            </a:pPr>
            <a:r>
              <a:rPr lang="en-US" b="1" dirty="0">
                <a:solidFill>
                  <a:schemeClr val="tx1"/>
                </a:solidFill>
              </a:rPr>
              <a:t>It provides good analgesia and thus reduces cardiopulmonary stress from pain and anxiety and, in turn, the chance of viral dissemination.</a:t>
            </a:r>
          </a:p>
          <a:p>
            <a:pPr>
              <a:buFont typeface="+mj-lt"/>
              <a:buAutoNum type="arabicPeriod"/>
            </a:pPr>
            <a:r>
              <a:rPr lang="en-US" b="1" dirty="0">
                <a:solidFill>
                  <a:schemeClr val="tx1"/>
                </a:solidFill>
              </a:rPr>
              <a:t>Available in case an emergency cesarean is required, thus obviating the need for general anesthesia</a:t>
            </a:r>
            <a:endParaRPr lang="en-US" dirty="0">
              <a:solidFill>
                <a:schemeClr val="tx1"/>
              </a:solidFill>
            </a:endParaRPr>
          </a:p>
        </p:txBody>
      </p:sp>
    </p:spTree>
    <p:extLst>
      <p:ext uri="{BB962C8B-B14F-4D97-AF65-F5344CB8AC3E}">
        <p14:creationId xmlns:p14="http://schemas.microsoft.com/office/powerpoint/2010/main" val="2185925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Postpartum care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4701" y="406799"/>
            <a:ext cx="8154956" cy="4553339"/>
          </a:xfrm>
          <a:prstGeom prst="rect">
            <a:avLst/>
          </a:prstGeom>
          <a:effectLst>
            <a:outerShdw blurRad="50800" dist="50800" dir="5400000" algn="ctr" rotWithShape="0">
              <a:srgbClr val="000000">
                <a:alpha val="90000"/>
              </a:srgbClr>
            </a:outerShdw>
            <a:softEdge rad="203200"/>
          </a:effectLst>
        </p:spPr>
      </p:pic>
    </p:spTree>
    <p:extLst>
      <p:ext uri="{BB962C8B-B14F-4D97-AF65-F5344CB8AC3E}">
        <p14:creationId xmlns:p14="http://schemas.microsoft.com/office/powerpoint/2010/main" val="4996091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Infection control</a:t>
            </a:r>
          </a:p>
        </p:txBody>
      </p:sp>
      <p:sp>
        <p:nvSpPr>
          <p:cNvPr id="3" name="Content Placeholder 2"/>
          <p:cNvSpPr>
            <a:spLocks noGrp="1"/>
          </p:cNvSpPr>
          <p:nvPr>
            <p:ph idx="1"/>
          </p:nvPr>
        </p:nvSpPr>
        <p:spPr>
          <a:xfrm>
            <a:off x="1024128" y="2286000"/>
            <a:ext cx="10912058" cy="4023360"/>
          </a:xfrm>
        </p:spPr>
        <p:txBody>
          <a:bodyPr>
            <a:normAutofit fontScale="92500" lnSpcReduction="10000"/>
          </a:bodyPr>
          <a:lstStyle/>
          <a:p>
            <a:r>
              <a:rPr lang="en-US" b="1" dirty="0">
                <a:latin typeface="Arial" panose="020B0604020202020204" pitchFamily="34" charset="0"/>
              </a:rPr>
              <a:t>In general, mothers with suspected or confirmed SARS-CoV-2 infection should be isolated from other healthy mothers and cared for according to standard infection control guidelines.</a:t>
            </a:r>
            <a:endParaRPr lang="en-US" b="1" dirty="0"/>
          </a:p>
          <a:p>
            <a:endParaRPr lang="en-US" dirty="0"/>
          </a:p>
          <a:p>
            <a:r>
              <a:rPr lang="en-US" dirty="0"/>
              <a:t>Women who test positive for SARS-CoV-2 during their maternity admission, but who are not unwell with COVID-19 need only self isolate for 7 days.</a:t>
            </a:r>
          </a:p>
          <a:p>
            <a:r>
              <a:rPr lang="en-US" dirty="0"/>
              <a:t>Women with suspected or confirmed COVID-19 </a:t>
            </a:r>
            <a:r>
              <a:rPr lang="en-US" dirty="0">
                <a:solidFill>
                  <a:schemeClr val="accent6">
                    <a:lumMod val="75000"/>
                  </a:schemeClr>
                </a:solidFill>
              </a:rPr>
              <a:t>and do not otherwise require maternal critical care and her newborn does not require additional medical care at this time; </a:t>
            </a:r>
            <a:r>
              <a:rPr lang="en-US" dirty="0">
                <a:solidFill>
                  <a:schemeClr val="tx1"/>
                </a:solidFill>
              </a:rPr>
              <a:t>should</a:t>
            </a:r>
            <a:r>
              <a:rPr lang="en-US" dirty="0"/>
              <a:t> remain with their baby and be supported to practice skin-to-skin care</a:t>
            </a:r>
            <a:endParaRPr lang="en-US" dirty="0">
              <a:solidFill>
                <a:schemeClr val="accent6">
                  <a:lumMod val="75000"/>
                </a:schemeClr>
              </a:solidFill>
            </a:endParaRPr>
          </a:p>
        </p:txBody>
      </p:sp>
    </p:spTree>
    <p:extLst>
      <p:ext uri="{BB962C8B-B14F-4D97-AF65-F5344CB8AC3E}">
        <p14:creationId xmlns:p14="http://schemas.microsoft.com/office/powerpoint/2010/main" val="38066827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should neonatal care for the baby be provided?</a:t>
            </a:r>
          </a:p>
        </p:txBody>
      </p:sp>
      <p:sp>
        <p:nvSpPr>
          <p:cNvPr id="3" name="Content Placeholder 2"/>
          <p:cNvSpPr>
            <a:spLocks noGrp="1"/>
          </p:cNvSpPr>
          <p:nvPr>
            <p:ph idx="1"/>
          </p:nvPr>
        </p:nvSpPr>
        <p:spPr/>
        <p:txBody>
          <a:bodyPr/>
          <a:lstStyle/>
          <a:p>
            <a:pPr>
              <a:buFont typeface="+mj-lt"/>
              <a:buAutoNum type="arabicPeriod"/>
            </a:pPr>
            <a:r>
              <a:rPr lang="en-US" dirty="0"/>
              <a:t>Women and their healthy babies should remain together in the immediate postpartum period and  be supported to practise skin-to-skin/kangaroo care ,if they do not otherwise require maternal critical care or additional neonatal care.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486" b="38907"/>
          <a:stretch/>
        </p:blipFill>
        <p:spPr>
          <a:xfrm>
            <a:off x="2579915" y="3604913"/>
            <a:ext cx="7086600" cy="2704447"/>
          </a:xfrm>
          <a:prstGeom prst="rect">
            <a:avLst/>
          </a:prstGeom>
          <a:effectLst>
            <a:softEdge rad="139700"/>
          </a:effectLst>
        </p:spPr>
      </p:pic>
    </p:spTree>
    <p:extLst>
      <p:ext uri="{BB962C8B-B14F-4D97-AF65-F5344CB8AC3E}">
        <p14:creationId xmlns:p14="http://schemas.microsoft.com/office/powerpoint/2010/main" val="27696541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1430" y="2927179"/>
            <a:ext cx="5205431" cy="3904074"/>
          </a:xfrm>
          <a:prstGeom prst="rect">
            <a:avLst/>
          </a:prstGeom>
          <a:effectLst>
            <a:softEdge rad="482600"/>
          </a:effectLst>
        </p:spPr>
      </p:pic>
      <p:sp>
        <p:nvSpPr>
          <p:cNvPr id="3" name="Rectangle 2"/>
          <p:cNvSpPr/>
          <p:nvPr/>
        </p:nvSpPr>
        <p:spPr>
          <a:xfrm>
            <a:off x="431430" y="224044"/>
            <a:ext cx="5512856" cy="646331"/>
          </a:xfrm>
          <a:prstGeom prst="rect">
            <a:avLst/>
          </a:prstGeom>
        </p:spPr>
        <p:txBody>
          <a:bodyPr wrap="none">
            <a:spAutoFit/>
          </a:bodyPr>
          <a:lstStyle/>
          <a:p>
            <a:r>
              <a:rPr lang="en-US" sz="3600" dirty="0">
                <a:ln>
                  <a:solidFill>
                    <a:schemeClr val="tx1"/>
                  </a:solidFill>
                </a:ln>
                <a:latin typeface="+mj-lt"/>
              </a:rPr>
              <a:t>Mother-newborn contact in the hospital</a:t>
            </a:r>
          </a:p>
        </p:txBody>
      </p:sp>
      <p:sp>
        <p:nvSpPr>
          <p:cNvPr id="4" name="Rectangle 3"/>
          <p:cNvSpPr/>
          <p:nvPr/>
        </p:nvSpPr>
        <p:spPr>
          <a:xfrm>
            <a:off x="431430" y="900465"/>
            <a:ext cx="11499273" cy="2308324"/>
          </a:xfrm>
          <a:prstGeom prst="rect">
            <a:avLst/>
          </a:prstGeom>
        </p:spPr>
        <p:txBody>
          <a:bodyPr wrap="square">
            <a:spAutoFit/>
          </a:bodyPr>
          <a:lstStyle/>
          <a:p>
            <a:r>
              <a:rPr lang="en-US" sz="2400" dirty="0"/>
              <a:t>We recommend </a:t>
            </a:r>
            <a:r>
              <a:rPr lang="en-US" sz="2400" b="1" dirty="0"/>
              <a:t>not separating the mother and newborn </a:t>
            </a:r>
            <a:r>
              <a:rPr lang="en-US" sz="2400" dirty="0"/>
              <a:t>after birth in situations in which the mother has suspected or confirmed SARS-CoV-2 infection. The newborn's risk for acquiring SARS-CoV-2 from its mother is low, and data suggest no difference in risk of neonatal SARS-CoV-2 infection whether the neonate is cared for in a separate room or remains in the mother's room. </a:t>
            </a:r>
          </a:p>
          <a:p>
            <a:endParaRPr lang="en-US" sz="2400" dirty="0"/>
          </a:p>
        </p:txBody>
      </p:sp>
      <p:sp>
        <p:nvSpPr>
          <p:cNvPr id="6" name="Rectangle 5"/>
          <p:cNvSpPr/>
          <p:nvPr/>
        </p:nvSpPr>
        <p:spPr>
          <a:xfrm>
            <a:off x="5735782" y="2927179"/>
            <a:ext cx="6096000" cy="2308324"/>
          </a:xfrm>
          <a:prstGeom prst="rect">
            <a:avLst/>
          </a:prstGeom>
        </p:spPr>
        <p:txBody>
          <a:bodyPr>
            <a:spAutoFit/>
          </a:bodyPr>
          <a:lstStyle/>
          <a:p>
            <a:r>
              <a:rPr lang="en-US" sz="2400" dirty="0"/>
              <a:t>However, </a:t>
            </a:r>
            <a:r>
              <a:rPr lang="en-US" sz="2400" b="1" dirty="0"/>
              <a:t>mothers should wear a mask and practice  hand hygiene during contact with their infants, and at other times, reasonable physical distancing between the mother and neonate or placing the neonate in an incubator is desirable, when feasible</a:t>
            </a:r>
          </a:p>
        </p:txBody>
      </p:sp>
      <p:pic>
        <p:nvPicPr>
          <p:cNvPr id="7" name="Picture 2" descr="https://sso.uptodate.com/app/assets/utd-menu/utd-logo-desk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8611" y="5870140"/>
            <a:ext cx="2142092" cy="735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0455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1097" y="303679"/>
            <a:ext cx="10113818" cy="707886"/>
          </a:xfrm>
          <a:prstGeom prst="rect">
            <a:avLst/>
          </a:prstGeom>
        </p:spPr>
        <p:txBody>
          <a:bodyPr wrap="square">
            <a:spAutoFit/>
          </a:bodyPr>
          <a:lstStyle/>
          <a:p>
            <a:pPr algn="ctr"/>
            <a:r>
              <a:rPr lang="en-US" sz="4000" dirty="0">
                <a:ln>
                  <a:solidFill>
                    <a:schemeClr val="tx1"/>
                  </a:solidFill>
                </a:ln>
                <a:latin typeface="+mj-lt"/>
              </a:rPr>
              <a:t>Criteria for discontinuing mother-newborn infection precautions</a:t>
            </a:r>
          </a:p>
        </p:txBody>
      </p:sp>
      <p:sp>
        <p:nvSpPr>
          <p:cNvPr id="4" name="Rectangle 3"/>
          <p:cNvSpPr/>
          <p:nvPr/>
        </p:nvSpPr>
        <p:spPr>
          <a:xfrm>
            <a:off x="0" y="1703925"/>
            <a:ext cx="11790219" cy="2339102"/>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Symptomatic mothers</a:t>
            </a:r>
            <a:r>
              <a:rPr lang="en-US" dirty="0">
                <a:latin typeface="Arial" panose="020B0604020202020204" pitchFamily="34" charset="0"/>
                <a:cs typeface="Arial" panose="020B0604020202020204" pitchFamily="34" charset="0"/>
              </a:rPr>
              <a:t> : Previously symptomatic mothers with suspected or confirmed COVID-19 are not considered a potential risk of virus transmission to their neonates if they have met all of the criteria for discontinuing isolation and precautions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At least 10 days have passed since symptoms first appeared (up to 20 days if they have more severe to critical illness or are severely immunocompromised).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At least 24 hours have passed since their last fever without the use of antipyretics.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Symptoms have improved.</a:t>
            </a:r>
          </a:p>
          <a:p>
            <a:endParaRPr lang="en-US" dirty="0"/>
          </a:p>
        </p:txBody>
      </p:sp>
      <p:sp>
        <p:nvSpPr>
          <p:cNvPr id="5" name="Rectangle 4"/>
          <p:cNvSpPr/>
          <p:nvPr/>
        </p:nvSpPr>
        <p:spPr>
          <a:xfrm>
            <a:off x="107576" y="4735387"/>
            <a:ext cx="11280860" cy="954107"/>
          </a:xfrm>
          <a:prstGeom prst="rect">
            <a:avLst/>
          </a:prstGeom>
        </p:spPr>
        <p:txBody>
          <a:bodyPr wrap="square">
            <a:spAutoFit/>
          </a:bodyPr>
          <a:lstStyle/>
          <a:p>
            <a:r>
              <a:rPr lang="en-US" sz="2000" b="1" i="0" dirty="0">
                <a:solidFill>
                  <a:srgbClr val="232323"/>
                </a:solidFill>
                <a:effectLst/>
                <a:latin typeface="Arial" panose="020B0604020202020204" pitchFamily="34" charset="0"/>
              </a:rPr>
              <a:t>Asymptomatic mothers </a:t>
            </a:r>
            <a:r>
              <a:rPr lang="en-US" dirty="0">
                <a:solidFill>
                  <a:srgbClr val="232323"/>
                </a:solidFill>
                <a:latin typeface="Arial" panose="020B0604020202020204" pitchFamily="34" charset="0"/>
              </a:rPr>
              <a:t>:</a:t>
            </a:r>
            <a:r>
              <a:rPr lang="en-US" b="1" i="0" dirty="0">
                <a:solidFill>
                  <a:srgbClr val="232323"/>
                </a:solidFill>
                <a:effectLst/>
                <a:latin typeface="Arial" panose="020B0604020202020204" pitchFamily="34" charset="0"/>
              </a:rPr>
              <a:t> </a:t>
            </a:r>
            <a:r>
              <a:rPr lang="en-US" b="0" i="0" dirty="0">
                <a:solidFill>
                  <a:srgbClr val="232323"/>
                </a:solidFill>
                <a:effectLst/>
                <a:latin typeface="Arial" panose="020B0604020202020204" pitchFamily="34" charset="0"/>
              </a:rPr>
              <a:t>For asymptomatic mothers identified because of routine SARS-CoV-2 screening upon hospital admission, at least 10 days should have passed since the positive test before discontinuing mother-newborn infection precautions.</a:t>
            </a:r>
          </a:p>
        </p:txBody>
      </p:sp>
    </p:spTree>
    <p:extLst>
      <p:ext uri="{BB962C8B-B14F-4D97-AF65-F5344CB8AC3E}">
        <p14:creationId xmlns:p14="http://schemas.microsoft.com/office/powerpoint/2010/main" val="6211957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4804" y="862654"/>
            <a:ext cx="10940955" cy="4370427"/>
          </a:xfrm>
          <a:prstGeom prst="rect">
            <a:avLst/>
          </a:prstGeom>
        </p:spPr>
        <p:txBody>
          <a:bodyPr wrap="square">
            <a:spAutoFit/>
          </a:bodyPr>
          <a:lstStyle/>
          <a:p>
            <a:r>
              <a:rPr lang="en-US" sz="3500" b="1" i="0" dirty="0">
                <a:effectLst/>
                <a:latin typeface="+mj-lt"/>
              </a:rPr>
              <a:t>Maternal monitoring</a:t>
            </a:r>
          </a:p>
          <a:p>
            <a:endParaRPr lang="en-US" b="1" i="0" dirty="0">
              <a:effectLst/>
              <a:latin typeface="Arial" panose="020B0604020202020204" pitchFamily="34" charset="0"/>
            </a:endParaRPr>
          </a:p>
          <a:p>
            <a:pPr marL="342900" indent="-342900">
              <a:buFont typeface="+mj-lt"/>
              <a:buAutoNum type="arabicPeriod"/>
            </a:pPr>
            <a:r>
              <a:rPr lang="en-US" sz="2500" i="0" dirty="0">
                <a:effectLst/>
                <a:latin typeface="+mj-lt"/>
              </a:rPr>
              <a:t>For patients with known or suspected COVID-19 who are asymptomatic, postpartum maternal monitoring is routine.</a:t>
            </a:r>
          </a:p>
          <a:p>
            <a:pPr marL="342900" indent="-342900">
              <a:buFont typeface="+mj-lt"/>
              <a:buAutoNum type="arabicPeriod"/>
            </a:pPr>
            <a:r>
              <a:rPr lang="en-US" sz="2500" i="0" dirty="0">
                <a:effectLst/>
                <a:latin typeface="+mj-lt"/>
              </a:rPr>
              <a:t>For patients with mild illness ,we check vital signs and monitor intake and output every 4 hours for 24 hours after vaginal delivery and 48 hours after cesarean delivery.</a:t>
            </a:r>
          </a:p>
          <a:p>
            <a:pPr marL="342900" indent="-342900">
              <a:buFont typeface="+mj-lt"/>
              <a:buAutoNum type="arabicPeriod"/>
            </a:pPr>
            <a:r>
              <a:rPr lang="en-US" sz="2500" i="0" dirty="0">
                <a:effectLst/>
                <a:latin typeface="+mj-lt"/>
              </a:rPr>
              <a:t>For patients with moderate illness, we perform continuous pulse oximetry monitoring for the first 24 hours or until improvement in signs and symptoms, whichever takes longer. The type and frequency of follow-up laboratory studies and chest imaging (initial or repeat) are guided by the patient's course. </a:t>
            </a:r>
          </a:p>
          <a:p>
            <a:pPr marL="342900" indent="-342900">
              <a:buFont typeface="+mj-lt"/>
              <a:buAutoNum type="arabicPeriod"/>
            </a:pPr>
            <a:r>
              <a:rPr lang="en-US" sz="2500" i="0" dirty="0">
                <a:effectLst/>
                <a:latin typeface="+mj-lt"/>
              </a:rPr>
              <a:t>For patients with severe or critical illness, very close maternal monitoring and care on the labor and delivery unit or intensive care unit are indicated. </a:t>
            </a:r>
          </a:p>
        </p:txBody>
      </p:sp>
    </p:spTree>
    <p:extLst>
      <p:ext uri="{BB962C8B-B14F-4D97-AF65-F5344CB8AC3E}">
        <p14:creationId xmlns:p14="http://schemas.microsoft.com/office/powerpoint/2010/main" val="186505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2618" y="0"/>
            <a:ext cx="1456859" cy="6463308"/>
          </a:xfrm>
          <a:prstGeom prst="rect">
            <a:avLst/>
          </a:prstGeom>
          <a:noFill/>
        </p:spPr>
        <p:txBody>
          <a:bodyPr wrap="square" rtlCol="0">
            <a:spAutoFit/>
          </a:bodyPr>
          <a:lstStyle/>
          <a:p>
            <a:r>
              <a:rPr lang="en-US" sz="13800" b="1" dirty="0">
                <a:solidFill>
                  <a:srgbClr val="DF9FFF"/>
                </a:solidFill>
                <a:effectLst>
                  <a:innerShdw blurRad="63500" dist="50800" dir="13500000">
                    <a:prstClr val="black">
                      <a:alpha val="50000"/>
                    </a:prstClr>
                  </a:innerShdw>
                  <a:reflection blurRad="6350" stA="55000" endA="300" endPos="45500" dir="5400000" sy="-100000" algn="bl" rotWithShape="0"/>
                </a:effectLst>
                <a:latin typeface="Arial Black" panose="020B0A04020102020204" pitchFamily="34" charset="0"/>
              </a:rPr>
              <a:t>V</a:t>
            </a:r>
          </a:p>
          <a:p>
            <a:r>
              <a:rPr lang="en-US" sz="13800" b="1" dirty="0">
                <a:solidFill>
                  <a:srgbClr val="CC66FF"/>
                </a:solidFill>
                <a:effectLst>
                  <a:innerShdw blurRad="63500" dist="50800" dir="13500000">
                    <a:prstClr val="black">
                      <a:alpha val="50000"/>
                    </a:prstClr>
                  </a:innerShdw>
                  <a:reflection blurRad="6350" stA="55000" endA="300" endPos="45500" dir="5400000" sy="-100000" algn="bl" rotWithShape="0"/>
                </a:effectLst>
                <a:latin typeface="Arial Black" panose="020B0A04020102020204" pitchFamily="34" charset="0"/>
              </a:rPr>
              <a:t>T</a:t>
            </a:r>
          </a:p>
          <a:p>
            <a:r>
              <a:rPr lang="en-US" sz="13800" b="1" dirty="0">
                <a:solidFill>
                  <a:srgbClr val="9900FF"/>
                </a:solidFill>
                <a:effectLst>
                  <a:innerShdw blurRad="63500" dist="50800" dir="13500000">
                    <a:prstClr val="black">
                      <a:alpha val="50000"/>
                    </a:prstClr>
                  </a:innerShdw>
                  <a:reflection blurRad="6350" stA="55000" endA="300" endPos="45500" dir="5400000" sy="-100000" algn="bl" rotWithShape="0"/>
                </a:effectLst>
                <a:latin typeface="Arial Black" panose="020B0A04020102020204" pitchFamily="34" charset="0"/>
              </a:rPr>
              <a:t>E</a:t>
            </a:r>
          </a:p>
        </p:txBody>
      </p:sp>
      <p:sp>
        <p:nvSpPr>
          <p:cNvPr id="5" name="Rectangle 4"/>
          <p:cNvSpPr/>
          <p:nvPr/>
        </p:nvSpPr>
        <p:spPr>
          <a:xfrm>
            <a:off x="3719422" y="304187"/>
            <a:ext cx="5990294" cy="707886"/>
          </a:xfrm>
          <a:prstGeom prst="rect">
            <a:avLst/>
          </a:prstGeom>
        </p:spPr>
        <p:txBody>
          <a:bodyPr wrap="none">
            <a:spAutoFit/>
          </a:bodyPr>
          <a:lstStyle/>
          <a:p>
            <a:r>
              <a:rPr lang="en-US" sz="4000" dirty="0">
                <a:latin typeface="+mj-lt"/>
              </a:rPr>
              <a:t>Venous thromboembolism prophylaxis</a:t>
            </a:r>
          </a:p>
        </p:txBody>
      </p:sp>
      <p:sp>
        <p:nvSpPr>
          <p:cNvPr id="6" name="Rectangle 5"/>
          <p:cNvSpPr/>
          <p:nvPr/>
        </p:nvSpPr>
        <p:spPr>
          <a:xfrm>
            <a:off x="2822917" y="1168476"/>
            <a:ext cx="9036148" cy="3477875"/>
          </a:xfrm>
          <a:prstGeom prst="rect">
            <a:avLst/>
          </a:prstGeom>
        </p:spPr>
        <p:txBody>
          <a:bodyPr wrap="square">
            <a:spAutoFit/>
          </a:bodyPr>
          <a:lstStyle/>
          <a:p>
            <a:pPr marL="342900" indent="-342900">
              <a:buFont typeface="Arial" panose="020B0604020202020204" pitchFamily="34" charset="0"/>
              <a:buChar char="•"/>
            </a:pPr>
            <a:r>
              <a:rPr lang="en-US" sz="2000" b="1" dirty="0"/>
              <a:t>Prophylactic-dose anticoagulation </a:t>
            </a:r>
            <a:r>
              <a:rPr lang="en-US" sz="2000" dirty="0"/>
              <a:t>is recommended for postpartum patients with </a:t>
            </a:r>
            <a:r>
              <a:rPr lang="en-US" sz="2000" b="1" dirty="0"/>
              <a:t>severe/critical COVID-19</a:t>
            </a:r>
            <a:r>
              <a:rPr lang="en-US" sz="2000" dirty="0"/>
              <a:t>, if there are no contraindications to its use, and generally discontinued when the patient is discharged to home. </a:t>
            </a:r>
          </a:p>
          <a:p>
            <a:pPr marL="342900" indent="-342900">
              <a:buFont typeface="Arial" panose="020B0604020202020204" pitchFamily="34" charset="0"/>
              <a:buChar char="•"/>
            </a:pPr>
            <a:r>
              <a:rPr lang="en-US" sz="2000" dirty="0"/>
              <a:t>Postpartum patients with COVID-19 who </a:t>
            </a:r>
            <a:r>
              <a:rPr lang="en-US" sz="2000" b="1" dirty="0"/>
              <a:t>are asymptomatic or mildly symptomatic and hospitalized for reasons other than COVID-19 </a:t>
            </a:r>
            <a:r>
              <a:rPr lang="en-US" sz="2000" dirty="0"/>
              <a:t>(</a:t>
            </a:r>
            <a:r>
              <a:rPr lang="en-US" sz="2000" dirty="0" err="1"/>
              <a:t>eg</a:t>
            </a:r>
            <a:r>
              <a:rPr lang="en-US" sz="2000" dirty="0"/>
              <a:t>, labor and delivery) do not require postpartum anticoagulation unless they have other thrombotic risk factors, such as prior venous thromboembolism (VTE) or, in some cases, cesarean delivery. Either low molecular weight heparin or unfractionated heparin is acceptable, and both are compatible with breastfeeding. </a:t>
            </a:r>
          </a:p>
        </p:txBody>
      </p:sp>
      <p:sp>
        <p:nvSpPr>
          <p:cNvPr id="7" name="Rectangle 6"/>
          <p:cNvSpPr/>
          <p:nvPr/>
        </p:nvSpPr>
        <p:spPr>
          <a:xfrm>
            <a:off x="2822917" y="5240868"/>
            <a:ext cx="8572506" cy="1200329"/>
          </a:xfrm>
          <a:prstGeom prst="rect">
            <a:avLst/>
          </a:prstGeom>
        </p:spPr>
        <p:txBody>
          <a:bodyPr wrap="square">
            <a:spAutoFit/>
          </a:bodyPr>
          <a:lstStyle/>
          <a:p>
            <a:pPr marL="342900" indent="-342900">
              <a:buFont typeface="Arial" panose="020B0604020202020204" pitchFamily="34" charset="0"/>
              <a:buChar char="•"/>
            </a:pPr>
            <a:r>
              <a:rPr lang="en-US" sz="2400" dirty="0"/>
              <a:t>In patients who develop dyspnea and hypoxemia postpartum, the differential diagnosis includes severe COVID-19, sepsis, influenza, cardiomyopathy, and pulmonary embolism.</a:t>
            </a:r>
          </a:p>
        </p:txBody>
      </p:sp>
    </p:spTree>
    <p:extLst>
      <p:ext uri="{BB962C8B-B14F-4D97-AF65-F5344CB8AC3E}">
        <p14:creationId xmlns:p14="http://schemas.microsoft.com/office/powerpoint/2010/main" val="32945136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1976237"/>
            <a:ext cx="9720073" cy="4023360"/>
          </a:xfrm>
        </p:spPr>
        <p:txBody>
          <a:bodyPr/>
          <a:lstStyle/>
          <a:p>
            <a:pPr marL="0" indent="0">
              <a:buNone/>
            </a:pPr>
            <a:r>
              <a:rPr lang="en-US" b="1" dirty="0">
                <a:solidFill>
                  <a:schemeClr val="tx1"/>
                </a:solidFill>
                <a:latin typeface="+mj-lt"/>
              </a:rPr>
              <a:t>The differential diagnosis of postpartum fever:</a:t>
            </a:r>
          </a:p>
          <a:p>
            <a:pPr>
              <a:buFont typeface="+mj-lt"/>
              <a:buAutoNum type="arabicPeriod"/>
            </a:pPr>
            <a:r>
              <a:rPr lang="en-US" b="1" dirty="0">
                <a:solidFill>
                  <a:schemeClr val="tx1"/>
                </a:solidFill>
                <a:latin typeface="+mj-lt"/>
              </a:rPr>
              <a:t>COVID-19 infection it self.</a:t>
            </a:r>
          </a:p>
          <a:p>
            <a:pPr>
              <a:buFont typeface="+mj-lt"/>
              <a:buAutoNum type="arabicPeriod"/>
            </a:pPr>
            <a:r>
              <a:rPr lang="en-US" b="1" dirty="0">
                <a:solidFill>
                  <a:schemeClr val="tx1"/>
                </a:solidFill>
                <a:latin typeface="+mj-lt"/>
              </a:rPr>
              <a:t>postpartum endometritis </a:t>
            </a:r>
          </a:p>
          <a:p>
            <a:pPr>
              <a:buFont typeface="+mj-lt"/>
              <a:buAutoNum type="arabicPeriod"/>
            </a:pPr>
            <a:r>
              <a:rPr lang="en-US" b="1" dirty="0">
                <a:solidFill>
                  <a:schemeClr val="tx1"/>
                </a:solidFill>
                <a:latin typeface="+mj-lt"/>
              </a:rPr>
              <a:t> breast inflammation</a:t>
            </a:r>
          </a:p>
          <a:p>
            <a:pPr>
              <a:buFont typeface="+mj-lt"/>
              <a:buAutoNum type="arabicPeriod"/>
            </a:pPr>
            <a:r>
              <a:rPr lang="en-US" b="1" dirty="0">
                <a:solidFill>
                  <a:schemeClr val="tx1"/>
                </a:solidFill>
                <a:latin typeface="+mj-lt"/>
              </a:rPr>
              <a:t>UTI , pyelonephritis</a:t>
            </a:r>
          </a:p>
          <a:p>
            <a:pPr>
              <a:buFont typeface="+mj-lt"/>
              <a:buAutoNum type="arabicPeriod"/>
            </a:pPr>
            <a:r>
              <a:rPr lang="en-US" b="1" dirty="0">
                <a:solidFill>
                  <a:schemeClr val="tx1"/>
                </a:solidFill>
                <a:latin typeface="+mj-lt"/>
              </a:rPr>
              <a:t>surgical site infection</a:t>
            </a:r>
          </a:p>
          <a:p>
            <a:pPr>
              <a:buFont typeface="+mj-lt"/>
              <a:buAutoNum type="arabicPeriod"/>
            </a:pPr>
            <a:endParaRPr lang="en-US" dirty="0">
              <a:solidFill>
                <a:schemeClr val="tx1"/>
              </a:solidFill>
            </a:endParaRPr>
          </a:p>
        </p:txBody>
      </p:sp>
      <p:sp>
        <p:nvSpPr>
          <p:cNvPr id="4" name="Title 3"/>
          <p:cNvSpPr>
            <a:spLocks noGrp="1"/>
          </p:cNvSpPr>
          <p:nvPr>
            <p:ph type="title"/>
          </p:nvPr>
        </p:nvSpPr>
        <p:spPr>
          <a:xfrm>
            <a:off x="1024128" y="1002612"/>
            <a:ext cx="3650999" cy="549831"/>
          </a:xfrm>
          <a:prstGeom prst="rect">
            <a:avLst/>
          </a:prstGeom>
        </p:spPr>
        <p:txBody>
          <a:bodyPr wrap="none">
            <a:spAutoFit/>
          </a:bodyPr>
          <a:lstStyle/>
          <a:p>
            <a:r>
              <a:rPr lang="en-US" sz="3600" b="1" i="0" dirty="0">
                <a:ln>
                  <a:solidFill>
                    <a:schemeClr val="tx1"/>
                  </a:solidFill>
                </a:ln>
                <a:solidFill>
                  <a:schemeClr val="tx1"/>
                </a:solidFill>
                <a:effectLst/>
              </a:rPr>
              <a:t>Postpartum </a:t>
            </a:r>
            <a:r>
              <a:rPr lang="en-US" sz="3600" b="1" dirty="0">
                <a:ln>
                  <a:solidFill>
                    <a:schemeClr val="tx1"/>
                  </a:solidFill>
                </a:ln>
                <a:solidFill>
                  <a:schemeClr val="tx1"/>
                </a:solidFill>
              </a:rPr>
              <a:t>fever</a:t>
            </a:r>
            <a:endParaRPr lang="en-US" sz="3600" dirty="0">
              <a:ln>
                <a:solidFill>
                  <a:schemeClr val="tx1"/>
                </a:solidFill>
              </a:ln>
              <a:solidFill>
                <a:schemeClr val="tx1"/>
              </a:solidFill>
            </a:endParaRPr>
          </a:p>
        </p:txBody>
      </p:sp>
    </p:spTree>
    <p:extLst>
      <p:ext uri="{BB962C8B-B14F-4D97-AF65-F5344CB8AC3E}">
        <p14:creationId xmlns:p14="http://schemas.microsoft.com/office/powerpoint/2010/main" val="3613235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ports on &amp;quot;recovered&amp;quot; Covid-19 cases inconsistent and incomplete -  Investigate MidwestInvestigate Midwest">
            <a:extLst>
              <a:ext uri="{FF2B5EF4-FFF2-40B4-BE49-F238E27FC236}">
                <a16:creationId xmlns:a16="http://schemas.microsoft.com/office/drawing/2014/main" id="{37DECCBC-94EF-4911-9A91-48E888073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4617" y="375361"/>
            <a:ext cx="9582036" cy="6858000"/>
          </a:xfrm>
          <a:prstGeom prst="rect">
            <a:avLst/>
          </a:prstGeom>
          <a:noFill/>
          <a:effectLst>
            <a:softEdge rad="93980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572CFBE-1C52-4D3D-ACFB-9F455770E069}"/>
              </a:ext>
            </a:extLst>
          </p:cNvPr>
          <p:cNvSpPr>
            <a:spLocks noGrp="1"/>
          </p:cNvSpPr>
          <p:nvPr>
            <p:ph idx="1"/>
          </p:nvPr>
        </p:nvSpPr>
        <p:spPr>
          <a:xfrm>
            <a:off x="2988707" y="1599809"/>
            <a:ext cx="7239510" cy="4709551"/>
          </a:xfrm>
        </p:spPr>
        <p:txBody>
          <a:bodyPr anchor="ctr">
            <a:normAutofit/>
          </a:bodyPr>
          <a:lstStyle/>
          <a:p>
            <a:pPr>
              <a:lnSpc>
                <a:spcPct val="100000"/>
              </a:lnSpc>
              <a:buFont typeface="Calibri" panose="020F0502020204030204" pitchFamily="34" charset="0"/>
              <a:buChar char="₪"/>
            </a:pPr>
            <a:r>
              <a:rPr lang="en-US" sz="2000" b="1" dirty="0">
                <a:latin typeface="Aharoni" panose="02010803020104030203" pitchFamily="2" charset="-79"/>
                <a:cs typeface="Aharoni" panose="02010803020104030203" pitchFamily="2" charset="-79"/>
              </a:rPr>
              <a:t>Personal preventive measures: </a:t>
            </a:r>
            <a:br>
              <a:rPr lang="en-US" sz="2000" dirty="0">
                <a:latin typeface="Aharoni" panose="02010803020104030203" pitchFamily="2" charset="-79"/>
                <a:cs typeface="Aharoni" panose="02010803020104030203" pitchFamily="2" charset="-79"/>
              </a:rPr>
            </a:br>
            <a:r>
              <a:rPr lang="en-US" sz="2000" dirty="0">
                <a:latin typeface="Aharoni" panose="02010803020104030203" pitchFamily="2" charset="-79"/>
                <a:cs typeface="Aharoni" panose="02010803020104030203" pitchFamily="2" charset="-79"/>
              </a:rPr>
              <a:t>- Diligent </a:t>
            </a:r>
            <a:r>
              <a:rPr lang="en-US" sz="2000" dirty="0">
                <a:solidFill>
                  <a:srgbClr val="002060"/>
                </a:solidFill>
                <a:latin typeface="Aharoni" panose="02010803020104030203" pitchFamily="2" charset="-79"/>
                <a:cs typeface="Aharoni" panose="02010803020104030203" pitchFamily="2" charset="-79"/>
              </a:rPr>
              <a:t>hand</a:t>
            </a:r>
            <a:r>
              <a:rPr lang="en-US" sz="2000" dirty="0">
                <a:latin typeface="Aharoni" panose="02010803020104030203" pitchFamily="2" charset="-79"/>
                <a:cs typeface="Aharoni" panose="02010803020104030203" pitchFamily="2" charset="-79"/>
              </a:rPr>
              <a:t> washing, particularly after touching surfaces in public. Use of hand sanitizer that contains at least 60% alcohol is a reasonable alternative if the hands are not visibly dirty.</a:t>
            </a:r>
            <a:br>
              <a:rPr lang="en-US" sz="2000" dirty="0">
                <a:latin typeface="Aharoni" panose="02010803020104030203" pitchFamily="2" charset="-79"/>
                <a:cs typeface="Aharoni" panose="02010803020104030203" pitchFamily="2" charset="-79"/>
              </a:rPr>
            </a:br>
            <a:r>
              <a:rPr lang="en-US" sz="2000" dirty="0">
                <a:latin typeface="Aharoni" panose="02010803020104030203" pitchFamily="2" charset="-79"/>
                <a:cs typeface="Aharoni" panose="02010803020104030203" pitchFamily="2" charset="-79"/>
              </a:rPr>
              <a:t>- Respiratory hygiene (</a:t>
            </a:r>
            <a:r>
              <a:rPr lang="en-US" sz="2000" dirty="0" err="1">
                <a:latin typeface="Aharoni" panose="02010803020104030203" pitchFamily="2" charset="-79"/>
                <a:cs typeface="Aharoni" panose="02010803020104030203" pitchFamily="2" charset="-79"/>
              </a:rPr>
              <a:t>eg</a:t>
            </a:r>
            <a:r>
              <a:rPr lang="en-US" sz="2000" dirty="0">
                <a:latin typeface="Aharoni" panose="02010803020104030203" pitchFamily="2" charset="-79"/>
                <a:cs typeface="Aharoni" panose="02010803020104030203" pitchFamily="2" charset="-79"/>
              </a:rPr>
              <a:t>, </a:t>
            </a:r>
            <a:r>
              <a:rPr lang="en-US" sz="2000" dirty="0">
                <a:solidFill>
                  <a:srgbClr val="002060"/>
                </a:solidFill>
                <a:latin typeface="Aharoni" panose="02010803020104030203" pitchFamily="2" charset="-79"/>
                <a:cs typeface="Aharoni" panose="02010803020104030203" pitchFamily="2" charset="-79"/>
              </a:rPr>
              <a:t>covering</a:t>
            </a:r>
            <a:r>
              <a:rPr lang="en-US" sz="2000" dirty="0">
                <a:latin typeface="Aharoni" panose="02010803020104030203" pitchFamily="2" charset="-79"/>
                <a:cs typeface="Aharoni" panose="02010803020104030203" pitchFamily="2" charset="-79"/>
              </a:rPr>
              <a:t> the cough or sneeze).</a:t>
            </a:r>
            <a:br>
              <a:rPr lang="en-US" sz="2000" dirty="0">
                <a:latin typeface="Aharoni" panose="02010803020104030203" pitchFamily="2" charset="-79"/>
                <a:cs typeface="Aharoni" panose="02010803020104030203" pitchFamily="2" charset="-79"/>
              </a:rPr>
            </a:br>
            <a:r>
              <a:rPr lang="en-US" sz="2000" dirty="0">
                <a:latin typeface="Aharoni" panose="02010803020104030203" pitchFamily="2" charset="-79"/>
                <a:cs typeface="Aharoni" panose="02010803020104030203" pitchFamily="2" charset="-79"/>
              </a:rPr>
              <a:t>- Avoiding </a:t>
            </a:r>
            <a:r>
              <a:rPr lang="en-US" sz="2000" dirty="0">
                <a:solidFill>
                  <a:srgbClr val="002060"/>
                </a:solidFill>
                <a:latin typeface="Aharoni" panose="02010803020104030203" pitchFamily="2" charset="-79"/>
                <a:cs typeface="Aharoni" panose="02010803020104030203" pitchFamily="2" charset="-79"/>
              </a:rPr>
              <a:t>touching</a:t>
            </a:r>
            <a:r>
              <a:rPr lang="en-US" sz="2000" dirty="0">
                <a:latin typeface="Aharoni" panose="02010803020104030203" pitchFamily="2" charset="-79"/>
                <a:cs typeface="Aharoni" panose="02010803020104030203" pitchFamily="2" charset="-79"/>
              </a:rPr>
              <a:t> the face (in particular eyes, nose, and mouth).</a:t>
            </a:r>
            <a:br>
              <a:rPr lang="en-US" sz="2000" dirty="0">
                <a:latin typeface="Aharoni" panose="02010803020104030203" pitchFamily="2" charset="-79"/>
                <a:cs typeface="Aharoni" panose="02010803020104030203" pitchFamily="2" charset="-79"/>
              </a:rPr>
            </a:br>
            <a:r>
              <a:rPr lang="en-US" sz="2000" dirty="0">
                <a:latin typeface="Aharoni" panose="02010803020104030203" pitchFamily="2" charset="-79"/>
                <a:cs typeface="Aharoni" panose="02010803020104030203" pitchFamily="2" charset="-79"/>
              </a:rPr>
              <a:t>- </a:t>
            </a:r>
            <a:r>
              <a:rPr lang="en-US" sz="2000" dirty="0">
                <a:solidFill>
                  <a:srgbClr val="002060"/>
                </a:solidFill>
                <a:latin typeface="Aharoni" panose="02010803020104030203" pitchFamily="2" charset="-79"/>
                <a:cs typeface="Aharoni" panose="02010803020104030203" pitchFamily="2" charset="-79"/>
              </a:rPr>
              <a:t>Cleaning</a:t>
            </a:r>
            <a:r>
              <a:rPr lang="en-US" sz="2000" dirty="0">
                <a:latin typeface="Aharoni" panose="02010803020104030203" pitchFamily="2" charset="-79"/>
                <a:cs typeface="Aharoni" panose="02010803020104030203" pitchFamily="2" charset="-79"/>
              </a:rPr>
              <a:t> and disinfecting objects and surfaces that are frequently touched.</a:t>
            </a:r>
            <a:br>
              <a:rPr lang="en-US" sz="2000" dirty="0">
                <a:latin typeface="Aharoni" panose="02010803020104030203" pitchFamily="2" charset="-79"/>
                <a:cs typeface="Aharoni" panose="02010803020104030203" pitchFamily="2" charset="-79"/>
              </a:rPr>
            </a:br>
            <a:r>
              <a:rPr lang="en-US" sz="2000" dirty="0">
                <a:latin typeface="Aharoni" panose="02010803020104030203" pitchFamily="2" charset="-79"/>
                <a:cs typeface="Aharoni" panose="02010803020104030203" pitchFamily="2" charset="-79"/>
              </a:rPr>
              <a:t>- Ensure adequate </a:t>
            </a:r>
            <a:r>
              <a:rPr lang="en-US" sz="2000" dirty="0">
                <a:solidFill>
                  <a:srgbClr val="002060"/>
                </a:solidFill>
                <a:latin typeface="Aharoni" panose="02010803020104030203" pitchFamily="2" charset="-79"/>
                <a:cs typeface="Aharoni" panose="02010803020104030203" pitchFamily="2" charset="-79"/>
              </a:rPr>
              <a:t>ventilation</a:t>
            </a:r>
            <a:r>
              <a:rPr lang="en-US" sz="2000" dirty="0">
                <a:latin typeface="Aharoni" panose="02010803020104030203" pitchFamily="2" charset="-79"/>
                <a:cs typeface="Aharoni" panose="02010803020104030203" pitchFamily="2" charset="-79"/>
              </a:rPr>
              <a:t> of indoor spaces.</a:t>
            </a:r>
            <a:br>
              <a:rPr lang="en-US" sz="2000" dirty="0">
                <a:latin typeface="Aharoni" panose="02010803020104030203" pitchFamily="2" charset="-79"/>
                <a:cs typeface="Aharoni" panose="02010803020104030203" pitchFamily="2" charset="-79"/>
              </a:rPr>
            </a:br>
            <a:r>
              <a:rPr lang="en-US" sz="2000" dirty="0">
                <a:latin typeface="Aharoni" panose="02010803020104030203" pitchFamily="2" charset="-79"/>
                <a:cs typeface="Aharoni" panose="02010803020104030203" pitchFamily="2" charset="-79"/>
              </a:rPr>
              <a:t>- Physical </a:t>
            </a:r>
            <a:r>
              <a:rPr lang="en-US" sz="2000" dirty="0">
                <a:solidFill>
                  <a:srgbClr val="002060"/>
                </a:solidFill>
                <a:latin typeface="Aharoni" panose="02010803020104030203" pitchFamily="2" charset="-79"/>
                <a:cs typeface="Aharoni" panose="02010803020104030203" pitchFamily="2" charset="-79"/>
              </a:rPr>
              <a:t>distancing</a:t>
            </a:r>
            <a:r>
              <a:rPr lang="en-US" sz="2000" dirty="0">
                <a:latin typeface="Aharoni" panose="02010803020104030203" pitchFamily="2" charset="-79"/>
                <a:cs typeface="Aharoni" panose="02010803020104030203" pitchFamily="2" charset="-79"/>
              </a:rPr>
              <a:t> (2 meters).</a:t>
            </a:r>
          </a:p>
        </p:txBody>
      </p:sp>
      <p:sp>
        <p:nvSpPr>
          <p:cNvPr id="2" name="Title 1">
            <a:extLst>
              <a:ext uri="{FF2B5EF4-FFF2-40B4-BE49-F238E27FC236}">
                <a16:creationId xmlns:a16="http://schemas.microsoft.com/office/drawing/2014/main" id="{47B4033A-DADF-4E59-ABFF-2D720A680627}"/>
              </a:ext>
            </a:extLst>
          </p:cNvPr>
          <p:cNvSpPr>
            <a:spLocks noGrp="1"/>
          </p:cNvSpPr>
          <p:nvPr>
            <p:ph type="title"/>
          </p:nvPr>
        </p:nvSpPr>
        <p:spPr>
          <a:xfrm>
            <a:off x="734674" y="171256"/>
            <a:ext cx="10353762" cy="1257300"/>
          </a:xfrm>
        </p:spPr>
        <p:txBody>
          <a:bodyPr>
            <a:normAutofit/>
          </a:bodyPr>
          <a:lstStyle/>
          <a:p>
            <a:r>
              <a:rPr lang="en-US" dirty="0">
                <a:solidFill>
                  <a:schemeClr val="tx2">
                    <a:lumMod val="60000"/>
                    <a:lumOff val="40000"/>
                  </a:schemeClr>
                </a:solidFill>
                <a:latin typeface="Aharoni" panose="02010803020104030203" pitchFamily="2" charset="-79"/>
                <a:cs typeface="Aharoni" panose="02010803020104030203" pitchFamily="2" charset="-79"/>
              </a:rPr>
              <a:t>Prevention</a:t>
            </a:r>
          </a:p>
        </p:txBody>
      </p:sp>
    </p:spTree>
    <p:extLst>
      <p:ext uri="{BB962C8B-B14F-4D97-AF65-F5344CB8AC3E}">
        <p14:creationId xmlns:p14="http://schemas.microsoft.com/office/powerpoint/2010/main" val="19901685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women and families be advised regarding infant feeding :</a:t>
            </a:r>
          </a:p>
        </p:txBody>
      </p:sp>
      <p:sp>
        <p:nvSpPr>
          <p:cNvPr id="3" name="Content Placeholder 2"/>
          <p:cNvSpPr>
            <a:spLocks noGrp="1"/>
          </p:cNvSpPr>
          <p:nvPr>
            <p:ph idx="1"/>
          </p:nvPr>
        </p:nvSpPr>
        <p:spPr/>
        <p:txBody>
          <a:bodyPr/>
          <a:lstStyle/>
          <a:p>
            <a:r>
              <a:rPr lang="en-US" dirty="0"/>
              <a:t>• Breastfeeding should be recommended to all women in line with usual guidance.</a:t>
            </a:r>
          </a:p>
          <a:p>
            <a:r>
              <a:rPr lang="en-US" dirty="0"/>
              <a:t>Women and their families should be informed that infection with COVID-19 is not a contraindication to breastfeeding</a:t>
            </a:r>
          </a:p>
          <a:p>
            <a:r>
              <a:rPr lang="en-US" dirty="0"/>
              <a:t>When a woman is not well enough to care for her own infant or where direct breastfeeding is not possible, the woman should be supported to express her breast milk by hand or using a breast pump, and/or offer access to donor breast milk. </a:t>
            </a:r>
          </a:p>
        </p:txBody>
      </p:sp>
    </p:spTree>
    <p:extLst>
      <p:ext uri="{BB962C8B-B14F-4D97-AF65-F5344CB8AC3E}">
        <p14:creationId xmlns:p14="http://schemas.microsoft.com/office/powerpoint/2010/main" val="20005916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precautions should be taken to limit viral spread to the baby;</a:t>
            </a:r>
          </a:p>
        </p:txBody>
      </p:sp>
      <p:sp>
        <p:nvSpPr>
          <p:cNvPr id="3" name="Content Placeholder 2"/>
          <p:cNvSpPr>
            <a:spLocks noGrp="1"/>
          </p:cNvSpPr>
          <p:nvPr>
            <p:ph idx="1"/>
          </p:nvPr>
        </p:nvSpPr>
        <p:spPr>
          <a:xfrm>
            <a:off x="310335" y="2472612"/>
            <a:ext cx="11558203" cy="4023360"/>
          </a:xfrm>
        </p:spPr>
        <p:txBody>
          <a:bodyPr/>
          <a:lstStyle/>
          <a:p>
            <a:r>
              <a:rPr lang="en-US" dirty="0"/>
              <a:t>  Wash hands before touching the baby, breast pump or bottles. </a:t>
            </a:r>
          </a:p>
          <a:p>
            <a:r>
              <a:rPr lang="en-US" dirty="0"/>
              <a:t>  Avoid coughing or sneezing on the baby while feeding. </a:t>
            </a:r>
          </a:p>
          <a:p>
            <a:r>
              <a:rPr lang="en-US" dirty="0"/>
              <a:t>  Consider wearing a face covering or fluid-resistant facemask while feeding or caring for the baby</a:t>
            </a:r>
          </a:p>
          <a:p>
            <a:r>
              <a:rPr lang="en-US" dirty="0"/>
              <a:t>  Babies should not wear masks or other face coverings as they may risk suffocation</a:t>
            </a:r>
          </a:p>
        </p:txBody>
      </p:sp>
    </p:spTree>
    <p:extLst>
      <p:ext uri="{BB962C8B-B14F-4D97-AF65-F5344CB8AC3E}">
        <p14:creationId xmlns:p14="http://schemas.microsoft.com/office/powerpoint/2010/main" val="1784530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232323"/>
                </a:solidFill>
              </a:rPr>
              <a:t>Feeding pumped breast milk</a:t>
            </a:r>
            <a:r>
              <a:rPr lang="en-US" sz="4000" dirty="0">
                <a:solidFill>
                  <a:srgbClr val="232323"/>
                </a:solidFill>
              </a:rPr>
              <a:t>  </a:t>
            </a:r>
            <a:br>
              <a:rPr lang="en-US" sz="4000" dirty="0">
                <a:solidFill>
                  <a:srgbClr val="232323"/>
                </a:solidFill>
              </a:rPr>
            </a:br>
            <a:endParaRPr lang="en-US" sz="4000" dirty="0"/>
          </a:p>
        </p:txBody>
      </p:sp>
      <p:sp>
        <p:nvSpPr>
          <p:cNvPr id="3" name="Content Placeholder 2"/>
          <p:cNvSpPr>
            <a:spLocks noGrp="1"/>
          </p:cNvSpPr>
          <p:nvPr>
            <p:ph idx="1"/>
          </p:nvPr>
        </p:nvSpPr>
        <p:spPr>
          <a:xfrm>
            <a:off x="489171" y="1719578"/>
            <a:ext cx="11702829" cy="4867834"/>
          </a:xfrm>
        </p:spPr>
        <p:txBody>
          <a:bodyPr>
            <a:normAutofit fontScale="92500" lnSpcReduction="10000"/>
          </a:bodyPr>
          <a:lstStyle/>
          <a:p>
            <a:endParaRPr lang="en-US" sz="2400" dirty="0">
              <a:solidFill>
                <a:srgbClr val="232323"/>
              </a:solidFill>
              <a:latin typeface="+mj-lt"/>
            </a:endParaRPr>
          </a:p>
          <a:p>
            <a:r>
              <a:rPr lang="en-US" sz="2400" dirty="0">
                <a:solidFill>
                  <a:srgbClr val="232323"/>
                </a:solidFill>
                <a:latin typeface="+mj-lt"/>
              </a:rPr>
              <a:t>If mother and baby separation has been implemented, ideally, the infant is fed expressed breast milk by another healthy caregiver until the mother has recovered or has been proven uninfected, provided that the other caregiver is healthy and follows hygiene precautions . Expressing breast milk is important to support establishment of the maternal milk supply.</a:t>
            </a:r>
          </a:p>
          <a:p>
            <a:r>
              <a:rPr lang="en-US" sz="2400" dirty="0">
                <a:solidFill>
                  <a:srgbClr val="232323"/>
                </a:solidFill>
                <a:latin typeface="+mj-lt"/>
              </a:rPr>
              <a:t>Before pumping, ideally with a dedicated breast pump, mothers should wear a mask and thoroughly clean their hands and breasts with soap and water and clean pump parts, bottles, and artificial nipples . If possible, the pumping equipment should be thoroughly cleaned by a healthy person.</a:t>
            </a:r>
          </a:p>
          <a:p>
            <a:r>
              <a:rPr lang="en-US" sz="2400" dirty="0">
                <a:solidFill>
                  <a:srgbClr val="232323"/>
                </a:solidFill>
                <a:latin typeface="+mj-lt"/>
              </a:rPr>
              <a:t>If feeding by a healthy caregiver is not possible, mothers with confirmed COVID-19 or symptomatic mothers with suspected COVID-19 should take precautions to prevent transmission to the infant during breastfeeding (wear a mask, hand and breast hygiene, disinfect shared surfaces that the symptomatic mother has contacted). However, it should be noted that the value of precautions, such as cleansing the breast prior to breastfeeding/milk expression or disinfecting external surfaces of milk collection devices (</a:t>
            </a:r>
            <a:r>
              <a:rPr lang="en-US" sz="2400" dirty="0" err="1">
                <a:solidFill>
                  <a:srgbClr val="232323"/>
                </a:solidFill>
                <a:latin typeface="+mj-lt"/>
              </a:rPr>
              <a:t>eg</a:t>
            </a:r>
            <a:r>
              <a:rPr lang="en-US" sz="2400" dirty="0">
                <a:solidFill>
                  <a:srgbClr val="232323"/>
                </a:solidFill>
                <a:latin typeface="+mj-lt"/>
              </a:rPr>
              <a:t>, bottles, milk bags) for reducing potential transmission of SARS-CoV-2, has not been formally studied .</a:t>
            </a:r>
          </a:p>
          <a:p>
            <a:endParaRPr lang="en-US" sz="2400" dirty="0">
              <a:latin typeface="+mj-lt"/>
            </a:endParaRPr>
          </a:p>
        </p:txBody>
      </p:sp>
    </p:spTree>
    <p:extLst>
      <p:ext uri="{BB962C8B-B14F-4D97-AF65-F5344CB8AC3E}">
        <p14:creationId xmlns:p14="http://schemas.microsoft.com/office/powerpoint/2010/main" val="35926084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considerations for postnatal care for women and babies following admission with COVID-19?</a:t>
            </a:r>
          </a:p>
        </p:txBody>
      </p:sp>
      <p:sp>
        <p:nvSpPr>
          <p:cNvPr id="3" name="Content Placeholder 2"/>
          <p:cNvSpPr>
            <a:spLocks noGrp="1"/>
          </p:cNvSpPr>
          <p:nvPr>
            <p:ph idx="1"/>
          </p:nvPr>
        </p:nvSpPr>
        <p:spPr>
          <a:xfrm>
            <a:off x="1024127" y="2649070"/>
            <a:ext cx="9720073" cy="4023360"/>
          </a:xfrm>
        </p:spPr>
        <p:txBody>
          <a:bodyPr/>
          <a:lstStyle/>
          <a:p>
            <a:pPr>
              <a:buFont typeface="+mj-lt"/>
              <a:buAutoNum type="arabicPeriod"/>
            </a:pPr>
            <a:r>
              <a:rPr lang="en-US" dirty="0"/>
              <a:t>When a woman with COVID-19 has given birth, all members of her household are recommended to self-isolate at home for 10 days.</a:t>
            </a:r>
          </a:p>
          <a:p>
            <a:pPr>
              <a:buFont typeface="+mj-lt"/>
              <a:buAutoNum type="arabicPeriod"/>
            </a:pPr>
            <a:r>
              <a:rPr lang="en-US" dirty="0"/>
              <a:t>Women and their families should be advised about safe sleeping and a smoke-free environment and careful hand hygiene and infection control measures when caring for and feeding the baby.</a:t>
            </a:r>
          </a:p>
        </p:txBody>
      </p:sp>
    </p:spTree>
    <p:extLst>
      <p:ext uri="{BB962C8B-B14F-4D97-AF65-F5344CB8AC3E}">
        <p14:creationId xmlns:p14="http://schemas.microsoft.com/office/powerpoint/2010/main" val="27765160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will I know if my baby has coronavirus?</a:t>
            </a:r>
          </a:p>
        </p:txBody>
      </p:sp>
      <p:sp>
        <p:nvSpPr>
          <p:cNvPr id="3" name="Content Placeholder 2"/>
          <p:cNvSpPr>
            <a:spLocks noGrp="1"/>
          </p:cNvSpPr>
          <p:nvPr>
            <p:ph idx="1"/>
          </p:nvPr>
        </p:nvSpPr>
        <p:spPr>
          <a:xfrm>
            <a:off x="1024128" y="2286000"/>
            <a:ext cx="11167872" cy="4023360"/>
          </a:xfrm>
        </p:spPr>
        <p:txBody>
          <a:bodyPr/>
          <a:lstStyle/>
          <a:p>
            <a:r>
              <a:rPr lang="en-US" dirty="0"/>
              <a:t>Many babies with the virus will not show signs of illness and will recover fully. Some can develop an unstable temperature and/or a cough. Babies with infections do not always develop a fever</a:t>
            </a:r>
          </a:p>
          <a:p>
            <a:endParaRPr lang="en-US" dirty="0"/>
          </a:p>
          <a:p>
            <a:pPr>
              <a:buFont typeface="+mj-lt"/>
              <a:buAutoNum type="arabicPeriod"/>
            </a:pPr>
            <a:r>
              <a:rPr lang="en-US" dirty="0"/>
              <a:t>If your baby has a cough, fever or feels unusually hot or cold.</a:t>
            </a:r>
          </a:p>
          <a:p>
            <a:pPr>
              <a:buFont typeface="+mj-lt"/>
              <a:buAutoNum type="arabicPeriod"/>
            </a:pPr>
            <a:r>
              <a:rPr lang="en-US" dirty="0"/>
              <a:t>If your baby is jaundiced or feeding poorly .</a:t>
            </a:r>
          </a:p>
          <a:p>
            <a:pPr>
              <a:buFont typeface="+mj-lt"/>
              <a:buAutoNum type="arabicPeriod"/>
            </a:pPr>
            <a:r>
              <a:rPr lang="en-US" dirty="0"/>
              <a:t> If your baby shows any signs which concern you in relation to their breathing, color or movement.</a:t>
            </a:r>
          </a:p>
          <a:p>
            <a:endParaRPr lang="en-US" dirty="0"/>
          </a:p>
        </p:txBody>
      </p:sp>
    </p:spTree>
    <p:extLst>
      <p:ext uri="{BB962C8B-B14F-4D97-AF65-F5344CB8AC3E}">
        <p14:creationId xmlns:p14="http://schemas.microsoft.com/office/powerpoint/2010/main" val="16857882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15090"/>
          <a:stretch/>
        </p:blipFill>
        <p:spPr>
          <a:xfrm>
            <a:off x="1" y="910486"/>
            <a:ext cx="5611090" cy="5947514"/>
          </a:xfrm>
          <a:prstGeom prst="rect">
            <a:avLst/>
          </a:prstGeom>
          <a:effectLst>
            <a:softEdge rad="685800"/>
          </a:effectLst>
        </p:spPr>
      </p:pic>
      <p:sp>
        <p:nvSpPr>
          <p:cNvPr id="4" name="Rectangle 3"/>
          <p:cNvSpPr/>
          <p:nvPr/>
        </p:nvSpPr>
        <p:spPr>
          <a:xfrm>
            <a:off x="5050868" y="151540"/>
            <a:ext cx="4460195" cy="707886"/>
          </a:xfrm>
          <a:prstGeom prst="rect">
            <a:avLst/>
          </a:prstGeom>
        </p:spPr>
        <p:txBody>
          <a:bodyPr wrap="none">
            <a:spAutoFit/>
          </a:bodyPr>
          <a:lstStyle/>
          <a:p>
            <a:r>
              <a:rPr lang="en-US" sz="4000" b="1" i="0" dirty="0">
                <a:effectLst/>
                <a:latin typeface="+mj-lt"/>
              </a:rPr>
              <a:t>Discharge from hospital</a:t>
            </a:r>
            <a:endParaRPr lang="en-US" sz="4000" dirty="0">
              <a:latin typeface="+mj-lt"/>
            </a:endParaRPr>
          </a:p>
        </p:txBody>
      </p:sp>
      <p:sp>
        <p:nvSpPr>
          <p:cNvPr id="5" name="Rectangle 4"/>
          <p:cNvSpPr/>
          <p:nvPr/>
        </p:nvSpPr>
        <p:spPr>
          <a:xfrm>
            <a:off x="4613564" y="1043385"/>
            <a:ext cx="7578436" cy="2616101"/>
          </a:xfrm>
          <a:prstGeom prst="rect">
            <a:avLst/>
          </a:prstGeom>
        </p:spPr>
        <p:txBody>
          <a:bodyPr wrap="square">
            <a:spAutoFit/>
          </a:bodyPr>
          <a:lstStyle/>
          <a:p>
            <a:r>
              <a:rPr lang="en-US" sz="2000" b="1" i="0" dirty="0">
                <a:solidFill>
                  <a:srgbClr val="232323"/>
                </a:solidFill>
                <a:effectLst/>
                <a:latin typeface="Arial" panose="020B0604020202020204" pitchFamily="34" charset="0"/>
              </a:rPr>
              <a:t>Patients without COVID-19</a:t>
            </a:r>
            <a:r>
              <a:rPr lang="en-US" sz="2000" b="0" i="0" dirty="0">
                <a:solidFill>
                  <a:srgbClr val="232323"/>
                </a:solidFill>
                <a:effectLst/>
                <a:latin typeface="Arial" panose="020B0604020202020204" pitchFamily="34" charset="0"/>
              </a:rPr>
              <a:t> </a:t>
            </a:r>
            <a:endParaRPr lang="en-US" sz="2000" dirty="0">
              <a:solidFill>
                <a:srgbClr val="232323"/>
              </a:solidFill>
              <a:latin typeface="Arial" panose="020B0604020202020204" pitchFamily="34" charset="0"/>
            </a:endParaRPr>
          </a:p>
          <a:p>
            <a:r>
              <a:rPr lang="en-US" b="0" i="0" dirty="0">
                <a:solidFill>
                  <a:srgbClr val="232323"/>
                </a:solidFill>
                <a:effectLst/>
                <a:latin typeface="Arial" panose="020B0604020202020204" pitchFamily="34" charset="0"/>
              </a:rPr>
              <a:t>In stable patients, we suggest early discharge postpartum, such as one day after vaginal delivery and two days after cesarean delivery, to limit their personal risk of acquiring infection in the hospital environment . However, this should be considered in the context of the clinical scenario since early discharge may place additional burdens on families to access recommended newborn care and pediatric offices to provide this care .Vaccination for prevention of COVID-19 is recommended, if a vaccine is available. </a:t>
            </a:r>
            <a:r>
              <a:rPr lang="en-US" b="1" i="0" dirty="0">
                <a:solidFill>
                  <a:srgbClr val="232323"/>
                </a:solidFill>
                <a:effectLst/>
                <a:latin typeface="Arial" panose="020B0604020202020204" pitchFamily="34" charset="0"/>
              </a:rPr>
              <a:t>Breastfeeding is not a contraindication to vaccination. </a:t>
            </a:r>
          </a:p>
        </p:txBody>
      </p:sp>
      <p:sp>
        <p:nvSpPr>
          <p:cNvPr id="7" name="Rectangle 6"/>
          <p:cNvSpPr/>
          <p:nvPr/>
        </p:nvSpPr>
        <p:spPr>
          <a:xfrm>
            <a:off x="4691547" y="3761607"/>
            <a:ext cx="7264925" cy="2954655"/>
          </a:xfrm>
          <a:prstGeom prst="rect">
            <a:avLst/>
          </a:prstGeom>
        </p:spPr>
        <p:txBody>
          <a:bodyPr wrap="square">
            <a:spAutoFit/>
          </a:bodyPr>
          <a:lstStyle/>
          <a:p>
            <a:pPr lvl="0"/>
            <a:r>
              <a:rPr lang="en-US" sz="2000" b="1" dirty="0">
                <a:solidFill>
                  <a:srgbClr val="232323"/>
                </a:solidFill>
                <a:latin typeface="Arial" panose="020B0604020202020204" pitchFamily="34" charset="0"/>
              </a:rPr>
              <a:t>Patients with known or suspected COVID-19</a:t>
            </a:r>
            <a:r>
              <a:rPr lang="en-US" sz="2400" b="1" dirty="0">
                <a:solidFill>
                  <a:srgbClr val="232323"/>
                </a:solidFill>
                <a:latin typeface="Arial" panose="020B0604020202020204" pitchFamily="34" charset="0"/>
              </a:rPr>
              <a:t> </a:t>
            </a:r>
            <a:endParaRPr lang="en-US" dirty="0">
              <a:solidFill>
                <a:srgbClr val="232323"/>
              </a:solidFill>
              <a:latin typeface="Arial" panose="020B0604020202020204" pitchFamily="34" charset="0"/>
            </a:endParaRPr>
          </a:p>
          <a:p>
            <a:pPr lvl="0"/>
            <a:r>
              <a:rPr lang="en-US" dirty="0">
                <a:solidFill>
                  <a:srgbClr val="232323"/>
                </a:solidFill>
                <a:latin typeface="Arial" panose="020B0604020202020204" pitchFamily="34" charset="0"/>
              </a:rPr>
              <a:t> The decision to discharge a patient with COVID-19 is generally the same as that for other conditions and depends on the need for hospital-level care and monitoring. </a:t>
            </a:r>
          </a:p>
          <a:p>
            <a:pPr lvl="0"/>
            <a:r>
              <a:rPr lang="en-US" dirty="0">
                <a:solidFill>
                  <a:srgbClr val="232323"/>
                </a:solidFill>
                <a:latin typeface="Arial" panose="020B0604020202020204" pitchFamily="34" charset="0"/>
              </a:rPr>
              <a:t>We counsel all patients on the warning symptoms that should prompt reevaluation by telehealth visit and in-person visit, including emergency department evaluations. These include new onset of dyspnea, worsening dyspnea, dizziness, and mental status changes, such as confusion. Patients are also counseled about what to expect after recovery</a:t>
            </a:r>
            <a:endParaRPr lang="en-US" dirty="0">
              <a:solidFill>
                <a:prstClr val="black"/>
              </a:solidFill>
            </a:endParaRPr>
          </a:p>
        </p:txBody>
      </p:sp>
    </p:spTree>
    <p:extLst>
      <p:ext uri="{BB962C8B-B14F-4D97-AF65-F5344CB8AC3E}">
        <p14:creationId xmlns:p14="http://schemas.microsoft.com/office/powerpoint/2010/main" val="25501835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281300"/>
            <a:ext cx="6331526" cy="5576700"/>
          </a:xfrm>
          <a:prstGeom prst="rect">
            <a:avLst/>
          </a:prstGeom>
          <a:effectLst>
            <a:softEdge rad="660400"/>
          </a:effectLst>
        </p:spPr>
      </p:pic>
      <p:sp>
        <p:nvSpPr>
          <p:cNvPr id="3" name="Rectangle 2"/>
          <p:cNvSpPr/>
          <p:nvPr/>
        </p:nvSpPr>
        <p:spPr>
          <a:xfrm>
            <a:off x="6192981" y="1457880"/>
            <a:ext cx="5791200" cy="4647426"/>
          </a:xfrm>
          <a:prstGeom prst="rect">
            <a:avLst/>
          </a:prstGeom>
        </p:spPr>
        <p:txBody>
          <a:bodyPr wrap="square">
            <a:spAutoFit/>
          </a:bodyPr>
          <a:lstStyle/>
          <a:p>
            <a:r>
              <a:rPr lang="en-US" b="0" i="0" dirty="0">
                <a:solidFill>
                  <a:srgbClr val="232323"/>
                </a:solidFill>
                <a:effectLst/>
                <a:latin typeface="Arial" panose="020B0604020202020204" pitchFamily="34" charset="0"/>
              </a:rPr>
              <a:t> </a:t>
            </a:r>
          </a:p>
          <a:p>
            <a:endParaRPr lang="en-US" dirty="0">
              <a:solidFill>
                <a:srgbClr val="232323"/>
              </a:solidFill>
              <a:latin typeface="Arial" panose="020B0604020202020204" pitchFamily="34" charset="0"/>
            </a:endParaRPr>
          </a:p>
          <a:p>
            <a:r>
              <a:rPr lang="en-US" sz="2000" b="0" i="0" dirty="0">
                <a:solidFill>
                  <a:srgbClr val="232323"/>
                </a:solidFill>
                <a:effectLst/>
                <a:latin typeface="Arial" panose="020B0604020202020204" pitchFamily="34" charset="0"/>
              </a:rPr>
              <a:t>Modifying or reducing in-person postpartum outpatient care in the midst of the pandemic is appropriate to reduce the risk of inadvertent exposure. For example, it may be possible to perform early postpartum assessments, including wound and blood pressure checks, with telehealth. A comprehensive postpartum visit may still be important by 12 weeks, especially in patients with comorbidities and in patients who lose insurance coverage at that time.</a:t>
            </a:r>
          </a:p>
          <a:p>
            <a:r>
              <a:rPr lang="en-US" sz="2000" b="0" i="0" dirty="0">
                <a:solidFill>
                  <a:srgbClr val="232323"/>
                </a:solidFill>
                <a:effectLst/>
                <a:latin typeface="Arial" panose="020B0604020202020204" pitchFamily="34" charset="0"/>
              </a:rPr>
              <a:t>All postpartum patients should still be screened for postpartum depression four to eight weeks after delivery. </a:t>
            </a:r>
          </a:p>
        </p:txBody>
      </p:sp>
      <p:sp>
        <p:nvSpPr>
          <p:cNvPr id="4" name="Rectangle 3"/>
          <p:cNvSpPr/>
          <p:nvPr/>
        </p:nvSpPr>
        <p:spPr>
          <a:xfrm>
            <a:off x="6192981" y="1015647"/>
            <a:ext cx="5678764" cy="707886"/>
          </a:xfrm>
          <a:prstGeom prst="rect">
            <a:avLst/>
          </a:prstGeom>
        </p:spPr>
        <p:txBody>
          <a:bodyPr wrap="square">
            <a:spAutoFit/>
          </a:bodyPr>
          <a:lstStyle/>
          <a:p>
            <a:r>
              <a:rPr lang="en-US" sz="4000" dirty="0">
                <a:ln w="0"/>
                <a:effectLst>
                  <a:outerShdw blurRad="38100" dist="19050" dir="2700000" algn="tl" rotWithShape="0">
                    <a:schemeClr val="dk1">
                      <a:alpha val="40000"/>
                    </a:schemeClr>
                  </a:outerShdw>
                </a:effectLst>
                <a:latin typeface="+mj-lt"/>
              </a:rPr>
              <a:t>Postpartum office visit</a:t>
            </a:r>
            <a:endParaRPr lang="en-US" sz="1600" dirty="0">
              <a:ln w="0"/>
              <a:effectLst>
                <a:outerShdw blurRad="38100" dist="19050" dir="2700000" algn="tl" rotWithShape="0">
                  <a:schemeClr val="dk1">
                    <a:alpha val="40000"/>
                  </a:schemeClr>
                </a:outerShdw>
              </a:effectLst>
              <a:latin typeface="+mj-lt"/>
            </a:endParaRPr>
          </a:p>
        </p:txBody>
      </p:sp>
    </p:spTree>
    <p:extLst>
      <p:ext uri="{BB962C8B-B14F-4D97-AF65-F5344CB8AC3E}">
        <p14:creationId xmlns:p14="http://schemas.microsoft.com/office/powerpoint/2010/main" val="6280470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0B931-518B-4386-95FC-FDB7BE112C42}"/>
              </a:ext>
            </a:extLst>
          </p:cNvPr>
          <p:cNvSpPr>
            <a:spLocks noGrp="1"/>
          </p:cNvSpPr>
          <p:nvPr>
            <p:ph type="title"/>
          </p:nvPr>
        </p:nvSpPr>
        <p:spPr>
          <a:xfrm>
            <a:off x="167424" y="115909"/>
            <a:ext cx="10353762" cy="1257300"/>
          </a:xfrm>
        </p:spPr>
        <p:txBody>
          <a:bodyPr>
            <a:normAutofit/>
          </a:bodyPr>
          <a:lstStyle/>
          <a:p>
            <a:r>
              <a:rPr lang="en-US" b="1" dirty="0">
                <a:latin typeface="Aharoni" panose="02010803020104030203" pitchFamily="2" charset="-79"/>
                <a:cs typeface="Aharoni" panose="02010803020104030203" pitchFamily="2" charset="-79"/>
              </a:rPr>
              <a:t>Vaccines</a:t>
            </a:r>
          </a:p>
        </p:txBody>
      </p:sp>
      <p:sp>
        <p:nvSpPr>
          <p:cNvPr id="3" name="Content Placeholder 2">
            <a:extLst>
              <a:ext uri="{FF2B5EF4-FFF2-40B4-BE49-F238E27FC236}">
                <a16:creationId xmlns:a16="http://schemas.microsoft.com/office/drawing/2014/main" id="{86647C9D-A7E2-4DD2-9B3C-1FE683A6131C}"/>
              </a:ext>
            </a:extLst>
          </p:cNvPr>
          <p:cNvSpPr>
            <a:spLocks noGrp="1"/>
          </p:cNvSpPr>
          <p:nvPr>
            <p:ph idx="1"/>
          </p:nvPr>
        </p:nvSpPr>
        <p:spPr>
          <a:xfrm>
            <a:off x="188719" y="1545466"/>
            <a:ext cx="11814561" cy="4821270"/>
          </a:xfrm>
        </p:spPr>
        <p:txBody>
          <a:bodyPr anchor="ctr">
            <a:noAutofit/>
          </a:bodyPr>
          <a:lstStyle/>
          <a:p>
            <a:pPr>
              <a:lnSpc>
                <a:spcPct val="100000"/>
              </a:lnSpc>
              <a:buFont typeface="Calibri" panose="020F0502020204030204" pitchFamily="34" charset="0"/>
              <a:buChar char="₪"/>
            </a:pPr>
            <a:r>
              <a:rPr lang="en-US" b="0" i="0" dirty="0">
                <a:effectLst/>
                <a:latin typeface="Aharoni" panose="02010803020104030203" pitchFamily="2" charset="-79"/>
                <a:cs typeface="Aharoni" panose="02010803020104030203" pitchFamily="2" charset="-79"/>
              </a:rPr>
              <a:t>Vaccines to prevent SARS-CoV-2 infection are considered the most promising approach for curbing the pandemic and are being vigorously pursued. By the end of 2020, several vaccines had become available for use in different parts of the world</a:t>
            </a:r>
            <a:endParaRPr lang="en-US" dirty="0">
              <a:latin typeface="Aharoni" panose="02010803020104030203" pitchFamily="2" charset="-79"/>
              <a:cs typeface="Aharoni" panose="02010803020104030203" pitchFamily="2" charset="-79"/>
            </a:endParaRPr>
          </a:p>
          <a:p>
            <a:pPr>
              <a:lnSpc>
                <a:spcPct val="100000"/>
              </a:lnSpc>
              <a:buFont typeface="Calibri" panose="020F0502020204030204" pitchFamily="34" charset="0"/>
              <a:buChar char="₪"/>
            </a:pPr>
            <a:r>
              <a:rPr lang="en-US" b="1" dirty="0">
                <a:effectLst/>
                <a:latin typeface="Aharoni" panose="02010803020104030203" pitchFamily="2" charset="-79"/>
                <a:cs typeface="Aharoni" panose="02010803020104030203" pitchFamily="2" charset="-79"/>
              </a:rPr>
              <a:t>The primary </a:t>
            </a:r>
            <a:r>
              <a:rPr lang="en-US" b="1" dirty="0">
                <a:solidFill>
                  <a:srgbClr val="0070C0"/>
                </a:solidFill>
                <a:effectLst/>
                <a:latin typeface="Aharoni" panose="02010803020104030203" pitchFamily="2" charset="-79"/>
                <a:cs typeface="Aharoni" panose="02010803020104030203" pitchFamily="2" charset="-79"/>
              </a:rPr>
              <a:t>antigenic target </a:t>
            </a:r>
            <a:r>
              <a:rPr lang="en-US" b="1" dirty="0">
                <a:effectLst/>
                <a:latin typeface="Aharoni" panose="02010803020104030203" pitchFamily="2" charset="-79"/>
                <a:cs typeface="Aharoni" panose="02010803020104030203" pitchFamily="2" charset="-79"/>
              </a:rPr>
              <a:t>for COVID-19 vaccines is the large surface spike protein, which binds to the angiotensin-converting enzyme 2 (ACE2) receptor on host cells and induces membrane fusion.</a:t>
            </a:r>
          </a:p>
          <a:p>
            <a:pPr>
              <a:lnSpc>
                <a:spcPct val="100000"/>
              </a:lnSpc>
              <a:buFont typeface="Calibri" panose="020F0502020204030204" pitchFamily="34" charset="0"/>
              <a:buChar char="₪"/>
            </a:pPr>
            <a:r>
              <a:rPr lang="en-US" b="0" i="0" dirty="0">
                <a:effectLst/>
                <a:latin typeface="Aharoni" panose="02010803020104030203" pitchFamily="2" charset="-79"/>
                <a:cs typeface="Aharoni" panose="02010803020104030203" pitchFamily="2" charset="-79"/>
              </a:rPr>
              <a:t>Currently available vaccines for prevention of COVID-19 are not thought to affect </a:t>
            </a:r>
            <a:r>
              <a:rPr lang="en-US" b="1" i="0" dirty="0">
                <a:solidFill>
                  <a:srgbClr val="18069C"/>
                </a:solidFill>
                <a:effectLst/>
                <a:latin typeface="Aharoni" panose="02010803020104030203" pitchFamily="2" charset="-79"/>
                <a:cs typeface="Aharoni" panose="02010803020104030203" pitchFamily="2" charset="-79"/>
              </a:rPr>
              <a:t>fertility</a:t>
            </a:r>
            <a:r>
              <a:rPr lang="en-US" b="0" i="0" dirty="0">
                <a:effectLst/>
                <a:latin typeface="Aharoni" panose="02010803020104030203" pitchFamily="2" charset="-79"/>
                <a:cs typeface="Aharoni" panose="02010803020104030203" pitchFamily="2" charset="-79"/>
              </a:rPr>
              <a:t>, pregnancy testing is not a requirement prior to receiving any approved COVID-19 vaccine, and it is not necessary to delay pregnancy after vaccination</a:t>
            </a:r>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180465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6DEB3E-BB61-4498-AEAF-77528E19B50D}"/>
              </a:ext>
            </a:extLst>
          </p:cNvPr>
          <p:cNvSpPr>
            <a:spLocks noGrp="1"/>
          </p:cNvSpPr>
          <p:nvPr>
            <p:ph idx="1"/>
          </p:nvPr>
        </p:nvSpPr>
        <p:spPr>
          <a:xfrm>
            <a:off x="282866" y="2303410"/>
            <a:ext cx="11758879" cy="4281888"/>
          </a:xfrm>
        </p:spPr>
        <p:txBody>
          <a:bodyPr/>
          <a:lstStyle/>
          <a:p>
            <a:pPr>
              <a:buFont typeface="Calibri" panose="020F0502020204030204" pitchFamily="34" charset="0"/>
              <a:buChar char="₪"/>
            </a:pPr>
            <a:r>
              <a:rPr lang="en-US" b="1" dirty="0">
                <a:latin typeface="Aharoni" panose="02010803020104030203" pitchFamily="2" charset="-79"/>
                <a:cs typeface="Aharoni" panose="02010803020104030203" pitchFamily="2" charset="-79"/>
              </a:rPr>
              <a:t>The </a:t>
            </a:r>
            <a:r>
              <a:rPr lang="en-US" b="1" dirty="0">
                <a:solidFill>
                  <a:srgbClr val="18069C"/>
                </a:solidFill>
                <a:latin typeface="Aharoni" panose="02010803020104030203" pitchFamily="2" charset="-79"/>
                <a:cs typeface="Aharoni" panose="02010803020104030203" pitchFamily="2" charset="-79"/>
              </a:rPr>
              <a:t>Pfizer</a:t>
            </a:r>
            <a:r>
              <a:rPr lang="en-US" b="1" dirty="0">
                <a:latin typeface="Aharoni" panose="02010803020104030203" pitchFamily="2" charset="-79"/>
                <a:cs typeface="Aharoni" panose="02010803020104030203" pitchFamily="2" charset="-79"/>
              </a:rPr>
              <a:t>-BioNTech and </a:t>
            </a:r>
            <a:r>
              <a:rPr lang="en-US" b="1" dirty="0">
                <a:solidFill>
                  <a:srgbClr val="18069C"/>
                </a:solidFill>
                <a:latin typeface="Aharoni" panose="02010803020104030203" pitchFamily="2" charset="-79"/>
                <a:cs typeface="Aharoni" panose="02010803020104030203" pitchFamily="2" charset="-79"/>
              </a:rPr>
              <a:t>Moderna</a:t>
            </a:r>
            <a:r>
              <a:rPr lang="en-US" b="1" dirty="0">
                <a:latin typeface="Aharoni" panose="02010803020104030203" pitchFamily="2" charset="-79"/>
                <a:cs typeface="Aharoni" panose="02010803020104030203" pitchFamily="2" charset="-79"/>
              </a:rPr>
              <a:t> </a:t>
            </a:r>
            <a:r>
              <a:rPr lang="en-US" dirty="0">
                <a:latin typeface="Aharoni" panose="02010803020104030203" pitchFamily="2" charset="-79"/>
                <a:cs typeface="Aharoni" panose="02010803020104030203" pitchFamily="2" charset="-79"/>
              </a:rPr>
              <a:t>vaccines are messenger RNA (mRNA) .</a:t>
            </a:r>
          </a:p>
          <a:p>
            <a:pPr>
              <a:buFont typeface="Calibri" panose="020F0502020204030204" pitchFamily="34" charset="0"/>
              <a:buChar char="₪"/>
            </a:pPr>
            <a:r>
              <a:rPr lang="en-US" b="1" dirty="0">
                <a:latin typeface="Aharoni" panose="02010803020104030203" pitchFamily="2" charset="-79"/>
                <a:cs typeface="Aharoni" panose="02010803020104030203" pitchFamily="2" charset="-79"/>
              </a:rPr>
              <a:t>The Oxford-</a:t>
            </a:r>
            <a:r>
              <a:rPr lang="en-US" b="1" dirty="0">
                <a:solidFill>
                  <a:srgbClr val="18069C"/>
                </a:solidFill>
                <a:latin typeface="Aharoni" panose="02010803020104030203" pitchFamily="2" charset="-79"/>
                <a:cs typeface="Aharoni" panose="02010803020104030203" pitchFamily="2" charset="-79"/>
              </a:rPr>
              <a:t>AstraZeneca</a:t>
            </a:r>
            <a:r>
              <a:rPr lang="en-US" b="1" dirty="0">
                <a:latin typeface="Aharoni" panose="02010803020104030203" pitchFamily="2" charset="-79"/>
                <a:cs typeface="Aharoni" panose="02010803020104030203" pitchFamily="2" charset="-79"/>
              </a:rPr>
              <a:t> and </a:t>
            </a:r>
            <a:r>
              <a:rPr lang="en-US" b="1" dirty="0">
                <a:solidFill>
                  <a:srgbClr val="18069C"/>
                </a:solidFill>
                <a:latin typeface="Aharoni" panose="02010803020104030203" pitchFamily="2" charset="-79"/>
                <a:cs typeface="Aharoni" panose="02010803020104030203" pitchFamily="2" charset="-79"/>
              </a:rPr>
              <a:t>Janssen</a:t>
            </a:r>
            <a:r>
              <a:rPr lang="en-US" b="1" dirty="0">
                <a:latin typeface="Aharoni" panose="02010803020104030203" pitchFamily="2" charset="-79"/>
                <a:cs typeface="Aharoni" panose="02010803020104030203" pitchFamily="2" charset="-79"/>
              </a:rPr>
              <a:t> </a:t>
            </a:r>
            <a:r>
              <a:rPr lang="en-US" dirty="0">
                <a:latin typeface="Aharoni" panose="02010803020104030203" pitchFamily="2" charset="-79"/>
                <a:cs typeface="Aharoni" panose="02010803020104030203" pitchFamily="2" charset="-79"/>
              </a:rPr>
              <a:t>vaccines are viral-vector vaccines.</a:t>
            </a:r>
          </a:p>
          <a:p>
            <a:pPr>
              <a:buFont typeface="Calibri" panose="020F0502020204030204" pitchFamily="34" charset="0"/>
              <a:buChar char="₪"/>
            </a:pPr>
            <a:r>
              <a:rPr lang="en-US" b="1" i="0" dirty="0">
                <a:solidFill>
                  <a:srgbClr val="18069C"/>
                </a:solidFill>
                <a:effectLst/>
                <a:latin typeface="Aharoni" panose="02010803020104030203" pitchFamily="2" charset="-79"/>
                <a:cs typeface="Aharoni" panose="02010803020104030203" pitchFamily="2" charset="-79"/>
              </a:rPr>
              <a:t>Sinopharm</a:t>
            </a:r>
            <a:r>
              <a:rPr lang="en-US" b="1" i="0" dirty="0">
                <a:effectLst/>
                <a:latin typeface="Aharoni" panose="02010803020104030203" pitchFamily="2" charset="-79"/>
                <a:cs typeface="Aharoni" panose="02010803020104030203" pitchFamily="2" charset="-79"/>
              </a:rPr>
              <a:t>, </a:t>
            </a:r>
            <a:r>
              <a:rPr lang="en-US" b="1" i="0" dirty="0">
                <a:solidFill>
                  <a:srgbClr val="18069C"/>
                </a:solidFill>
                <a:effectLst/>
                <a:latin typeface="Aharoni" panose="02010803020104030203" pitchFamily="2" charset="-79"/>
                <a:cs typeface="Aharoni" panose="02010803020104030203" pitchFamily="2" charset="-79"/>
              </a:rPr>
              <a:t>Sinovac</a:t>
            </a:r>
            <a:r>
              <a:rPr lang="en-US" b="1" i="0" dirty="0">
                <a:effectLst/>
                <a:latin typeface="Aharoni" panose="02010803020104030203" pitchFamily="2" charset="-79"/>
                <a:cs typeface="Aharoni" panose="02010803020104030203" pitchFamily="2" charset="-79"/>
              </a:rPr>
              <a:t>-CoronaVac </a:t>
            </a:r>
            <a:r>
              <a:rPr lang="en-US" b="0" i="0" dirty="0">
                <a:effectLst/>
                <a:latin typeface="Aharoni" panose="02010803020104030203" pitchFamily="2" charset="-79"/>
                <a:cs typeface="Aharoni" panose="02010803020104030203" pitchFamily="2" charset="-79"/>
              </a:rPr>
              <a:t>inactivated vaccine with an adjuvant that is commonly used in many other vaccines with a well-documented safety profile.</a:t>
            </a:r>
          </a:p>
          <a:p>
            <a:pPr>
              <a:buFont typeface="Calibri" panose="020F0502020204030204" pitchFamily="34" charset="0"/>
              <a:buChar char="₪"/>
            </a:pPr>
            <a:endParaRPr lang="en-US" dirty="0">
              <a:effectLst/>
              <a:latin typeface="Aharoni" panose="02010803020104030203" pitchFamily="2" charset="-79"/>
              <a:cs typeface="Aharoni" panose="02010803020104030203" pitchFamily="2" charset="-79"/>
            </a:endParaRPr>
          </a:p>
          <a:p>
            <a:pPr>
              <a:buFont typeface="Calibri" panose="020F0502020204030204" pitchFamily="34" charset="0"/>
              <a:buChar char="₪"/>
            </a:pPr>
            <a:endParaRPr lang="en-US" dirty="0">
              <a:effectLst/>
              <a:latin typeface="Aharoni" panose="02010803020104030203" pitchFamily="2" charset="-79"/>
              <a:cs typeface="Aharoni" panose="02010803020104030203" pitchFamily="2" charset="-79"/>
            </a:endParaRPr>
          </a:p>
          <a:p>
            <a:pPr>
              <a:buFont typeface="Calibri" panose="020F0502020204030204" pitchFamily="34" charset="0"/>
              <a:buChar char="₪"/>
            </a:pPr>
            <a:endParaRPr lang="en-US" dirty="0">
              <a:latin typeface="Aharoni" panose="02010803020104030203" pitchFamily="2" charset="-79"/>
              <a:cs typeface="Aharoni" panose="02010803020104030203" pitchFamily="2" charset="-79"/>
            </a:endParaRPr>
          </a:p>
        </p:txBody>
      </p:sp>
      <p:sp>
        <p:nvSpPr>
          <p:cNvPr id="6" name="Title 1">
            <a:extLst>
              <a:ext uri="{FF2B5EF4-FFF2-40B4-BE49-F238E27FC236}">
                <a16:creationId xmlns:a16="http://schemas.microsoft.com/office/drawing/2014/main" id="{60A16A2D-7029-48D6-8B26-458FE6BFCE2E}"/>
              </a:ext>
            </a:extLst>
          </p:cNvPr>
          <p:cNvSpPr>
            <a:spLocks noGrp="1"/>
          </p:cNvSpPr>
          <p:nvPr>
            <p:ph type="title"/>
          </p:nvPr>
        </p:nvSpPr>
        <p:spPr>
          <a:xfrm>
            <a:off x="4613388" y="681633"/>
            <a:ext cx="10515600" cy="1325563"/>
          </a:xfrm>
        </p:spPr>
        <p:txBody>
          <a:bodyPr>
            <a:normAutofit/>
          </a:bodyPr>
          <a:lstStyle/>
          <a:p>
            <a:r>
              <a:rPr lang="en-US" b="1" dirty="0">
                <a:latin typeface="Aharoni" panose="02010803020104030203" pitchFamily="2" charset="-79"/>
                <a:cs typeface="Aharoni" panose="02010803020104030203" pitchFamily="2" charset="-79"/>
              </a:rPr>
              <a:t>Vaccines</a:t>
            </a:r>
          </a:p>
        </p:txBody>
      </p:sp>
    </p:spTree>
    <p:extLst>
      <p:ext uri="{BB962C8B-B14F-4D97-AF65-F5344CB8AC3E}">
        <p14:creationId xmlns:p14="http://schemas.microsoft.com/office/powerpoint/2010/main" val="4575425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3471F2-2ED2-4ACF-80BF-72CAB9D90BD1}"/>
              </a:ext>
            </a:extLst>
          </p:cNvPr>
          <p:cNvSpPr>
            <a:spLocks noGrp="1"/>
          </p:cNvSpPr>
          <p:nvPr>
            <p:ph idx="1"/>
          </p:nvPr>
        </p:nvSpPr>
        <p:spPr>
          <a:xfrm>
            <a:off x="332704" y="759246"/>
            <a:ext cx="11526592" cy="5339507"/>
          </a:xfrm>
        </p:spPr>
        <p:txBody>
          <a:bodyPr>
            <a:normAutofit lnSpcReduction="10000"/>
          </a:bodyPr>
          <a:lstStyle/>
          <a:p>
            <a:pPr>
              <a:buFont typeface="Calibri" panose="020F0502020204030204" pitchFamily="34" charset="0"/>
              <a:buChar char="₪"/>
            </a:pPr>
            <a:r>
              <a:rPr lang="en-US" dirty="0">
                <a:latin typeface="Aharoni" panose="02010803020104030203" pitchFamily="2" charset="-79"/>
                <a:cs typeface="Aharoni" panose="02010803020104030203" pitchFamily="2" charset="-79"/>
              </a:rPr>
              <a:t>The adverse effect profiles of the four available vaccines were </a:t>
            </a:r>
            <a:r>
              <a:rPr lang="en-US" b="1" dirty="0">
                <a:latin typeface="Aharoni" panose="02010803020104030203" pitchFamily="2" charset="-79"/>
                <a:cs typeface="Aharoni" panose="02010803020104030203" pitchFamily="2" charset="-79"/>
              </a:rPr>
              <a:t>similar</a:t>
            </a:r>
            <a:r>
              <a:rPr lang="en-US" dirty="0">
                <a:latin typeface="Aharoni" panose="02010803020104030203" pitchFamily="2" charset="-79"/>
                <a:cs typeface="Aharoni" panose="02010803020104030203" pitchFamily="2" charset="-79"/>
              </a:rPr>
              <a:t> in their phase 3 trials. Most participants in the trials had a minor local reaction (pain, redness or swelling at the injection site). Mild systemic adverse effects like fatigue, headache or myalgia were also common; these were typically short-lived (less than a few days). About 10–20% of participants had a fever after vaccination. In general, adverse events are </a:t>
            </a:r>
            <a:r>
              <a:rPr lang="en-US" dirty="0">
                <a:solidFill>
                  <a:srgbClr val="18069C"/>
                </a:solidFill>
                <a:latin typeface="Aharoni" panose="02010803020104030203" pitchFamily="2" charset="-79"/>
                <a:cs typeface="Aharoni" panose="02010803020104030203" pitchFamily="2" charset="-79"/>
              </a:rPr>
              <a:t>more</a:t>
            </a:r>
            <a:r>
              <a:rPr lang="en-US" dirty="0">
                <a:latin typeface="Aharoni" panose="02010803020104030203" pitchFamily="2" charset="-79"/>
                <a:cs typeface="Aharoni" panose="02010803020104030203" pitchFamily="2" charset="-79"/>
              </a:rPr>
              <a:t> common after the first dose than the second dose for the Oxford-AstraZeneca vaccine and more common after the second dose than the first dose for the Pfizer-BioNTech and Moderna vaccine.</a:t>
            </a:r>
          </a:p>
          <a:p>
            <a:pPr marL="0" indent="0">
              <a:buNone/>
            </a:pPr>
            <a:endParaRPr lang="en-US" dirty="0">
              <a:latin typeface="Aharoni" panose="02010803020104030203" pitchFamily="2" charset="-79"/>
              <a:cs typeface="Aharoni" panose="02010803020104030203" pitchFamily="2" charset="-79"/>
            </a:endParaRPr>
          </a:p>
          <a:p>
            <a:pPr>
              <a:buFont typeface="Calibri" panose="020F0502020204030204" pitchFamily="34" charset="0"/>
              <a:buChar char="₪"/>
            </a:pPr>
            <a:r>
              <a:rPr lang="en-US" dirty="0">
                <a:latin typeface="Aharoni" panose="02010803020104030203" pitchFamily="2" charset="-79"/>
                <a:cs typeface="Aharoni" panose="02010803020104030203" pitchFamily="2" charset="-79"/>
              </a:rPr>
              <a:t>most of the safety data regarding vaccination in pregnancy comes from the USA where pregnant women were usually offered the Pfizer-BioNTech or Moderna vaccines</a:t>
            </a:r>
            <a:endParaRPr lang="en-US" b="1" i="0" dirty="0">
              <a:solidFill>
                <a:schemeClr val="accent1">
                  <a:lumMod val="20000"/>
                  <a:lumOff val="80000"/>
                </a:schemeClr>
              </a:solidFill>
              <a:effectLst/>
              <a:latin typeface="Aharoni" panose="02010803020104030203" pitchFamily="2" charset="-79"/>
              <a:cs typeface="Aharoni" panose="02010803020104030203" pitchFamily="2" charset="-79"/>
            </a:endParaRPr>
          </a:p>
          <a:p>
            <a:pPr>
              <a:buFont typeface="Calibri" panose="020F0502020204030204" pitchFamily="34" charset="0"/>
              <a:buChar char="₪"/>
            </a:pPr>
            <a:endParaRPr lang="en-US" b="1" i="0" dirty="0">
              <a:solidFill>
                <a:schemeClr val="accent1">
                  <a:lumMod val="20000"/>
                  <a:lumOff val="80000"/>
                </a:schemeClr>
              </a:solidFill>
              <a:effectLst/>
              <a:latin typeface="Aharoni" panose="02010803020104030203" pitchFamily="2" charset="-79"/>
              <a:cs typeface="Aharoni" panose="02010803020104030203" pitchFamily="2" charset="-79"/>
            </a:endParaRPr>
          </a:p>
          <a:p>
            <a:pPr>
              <a:buFont typeface="Calibri" panose="020F0502020204030204" pitchFamily="34" charset="0"/>
              <a:buChar char="₪"/>
            </a:pPr>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15924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19207</TotalTime>
  <Words>11398</Words>
  <Application>Microsoft Office PowerPoint</Application>
  <PresentationFormat>Widescreen</PresentationFormat>
  <Paragraphs>661</Paragraphs>
  <Slides>104</Slides>
  <Notes>27</Notes>
  <HiddenSlides>1</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104</vt:i4>
      </vt:variant>
    </vt:vector>
  </HeadingPairs>
  <TitlesOfParts>
    <vt:vector size="121" baseType="lpstr">
      <vt:lpstr>Aharoni</vt:lpstr>
      <vt:lpstr>Arabic Typesetting</vt:lpstr>
      <vt:lpstr>Arial</vt:lpstr>
      <vt:lpstr>Arial Black</vt:lpstr>
      <vt:lpstr>Arial Narrow</vt:lpstr>
      <vt:lpstr>Bahnschrift SemiLight</vt:lpstr>
      <vt:lpstr>Calibri</vt:lpstr>
      <vt:lpstr>Calibri Light</vt:lpstr>
      <vt:lpstr>Google Sans Text</vt:lpstr>
      <vt:lpstr>Helvetica Neue</vt:lpstr>
      <vt:lpstr>Noto Sans</vt:lpstr>
      <vt:lpstr>Noto Sans</vt:lpstr>
      <vt:lpstr>Times New Roman</vt:lpstr>
      <vt:lpstr>Tw Cen MT</vt:lpstr>
      <vt:lpstr>Verdana</vt:lpstr>
      <vt:lpstr>Wingdings</vt:lpstr>
      <vt:lpstr>Office Theme</vt:lpstr>
      <vt:lpstr>COVID-19 IN PREGNANCY </vt:lpstr>
      <vt:lpstr>PowerPoint Presentation</vt:lpstr>
      <vt:lpstr>PowerPoint Presentation</vt:lpstr>
      <vt:lpstr>Notable variants</vt:lpstr>
      <vt:lpstr>Epidemiology </vt:lpstr>
      <vt:lpstr>Transmission</vt:lpstr>
      <vt:lpstr>PowerPoint Presentation</vt:lpstr>
      <vt:lpstr>Immunity following infection</vt:lpstr>
      <vt:lpstr>Prevention</vt:lpstr>
      <vt:lpstr>Post-exposure management</vt:lpstr>
      <vt:lpstr>Clinical features</vt:lpstr>
      <vt:lpstr>Pregnant VS non-pregnant …… symptoms </vt:lpstr>
      <vt:lpstr>Classification of disease severity</vt:lpstr>
      <vt:lpstr>Severe COVID-19 illness in pregnant women</vt:lpstr>
      <vt:lpstr>PowerPoint Presentation</vt:lpstr>
      <vt:lpstr>Effect of COVID-19 on pregnancy</vt:lpstr>
      <vt:lpstr>Laboratory findings</vt:lpstr>
      <vt:lpstr>Diagnosis</vt:lpstr>
      <vt:lpstr>Whom to test </vt:lpstr>
      <vt:lpstr>Imaging</vt:lpstr>
      <vt:lpstr>COVID-19 IN PREGNANCY </vt:lpstr>
      <vt:lpstr>PowerPoint Presentation</vt:lpstr>
      <vt:lpstr>Complications : </vt:lpstr>
      <vt:lpstr>Frequancy of Congenital infection </vt:lpstr>
      <vt:lpstr>PowerPoint Presentation</vt:lpstr>
      <vt:lpstr>PowerPoint Presentation</vt:lpstr>
      <vt:lpstr>Frequency of congenital infection</vt:lpstr>
      <vt:lpstr>PowerPoint Presentation</vt:lpstr>
      <vt:lpstr>Pregnancy and newborn outcome</vt:lpstr>
      <vt:lpstr>PowerPoint Presentation</vt:lpstr>
      <vt:lpstr>PowerPoint Presentation</vt:lpstr>
      <vt:lpstr>Outcome by gestational age at time of infection </vt:lpstr>
      <vt:lpstr>Fetal outcome :  </vt:lpstr>
      <vt:lpstr>Differential diagnosis </vt:lpstr>
      <vt:lpstr>Prenatal care </vt:lpstr>
      <vt:lpstr>PowerPoint Presentation</vt:lpstr>
      <vt:lpstr>Uninfected pregnant persons</vt:lpstr>
      <vt:lpstr>PowerPoint Presentation</vt:lpstr>
      <vt:lpstr>PowerPoint Presentation</vt:lpstr>
      <vt:lpstr>PowerPoint Presentation</vt:lpstr>
      <vt:lpstr>Asymptomatic pregnant persons with potential exposure </vt:lpstr>
      <vt:lpstr>PowerPoint Presentation</vt:lpstr>
      <vt:lpstr>PowerPoint Presentation</vt:lpstr>
      <vt:lpstr>Symptomatic patients </vt:lpstr>
      <vt:lpstr>Home care</vt:lpstr>
      <vt:lpstr>Supportive care and medications </vt:lpstr>
      <vt:lpstr>Hospital care </vt:lpstr>
      <vt:lpstr>Maternal respiratory support </vt:lpstr>
      <vt:lpstr>PowerPoint Presentation</vt:lpstr>
      <vt:lpstr>Venous thromboembolism prophylaxis</vt:lpstr>
      <vt:lpstr>PowerPoint Presentation</vt:lpstr>
      <vt:lpstr>Dexamethasone use </vt:lpstr>
      <vt:lpstr>PowerPoint Presentation</vt:lpstr>
      <vt:lpstr>Maternal follow up after recovery</vt:lpstr>
      <vt:lpstr>Fetal follow up after recovery </vt:lpstr>
      <vt:lpstr>Timing of delivery </vt:lpstr>
      <vt:lpstr>Covid-19 in Pregnancy</vt:lpstr>
      <vt:lpstr>General Guidance</vt:lpstr>
      <vt:lpstr>Should home birth be encouraged in areas of active transmission? </vt:lpstr>
      <vt:lpstr>PowerPoint Presentation</vt:lpstr>
      <vt:lpstr>What infection control precautions should be taken on the labor and delivery unit?  </vt:lpstr>
      <vt:lpstr>PowerPoint Presentation</vt:lpstr>
      <vt:lpstr>PowerPoint Presentation</vt:lpstr>
      <vt:lpstr>Labor and birth during the COVID-19 pandemic</vt:lpstr>
      <vt:lpstr>Labor and birth during the COVID-19 pandemic</vt:lpstr>
      <vt:lpstr>Labor and birth during the COVID-19 pandemic</vt:lpstr>
      <vt:lpstr>PowerPoint Presentation</vt:lpstr>
      <vt:lpstr>PowerPoint Presentation</vt:lpstr>
      <vt:lpstr>Considerations for labour and birth for women who have recovered from COVID-19?</vt:lpstr>
      <vt:lpstr>Should support persons be permitted on the labor and delivery unit?  </vt:lpstr>
      <vt:lpstr>PowerPoint Presentation</vt:lpstr>
      <vt:lpstr>PowerPoint Presentation</vt:lpstr>
      <vt:lpstr>What are the considerations for water birth?</vt:lpstr>
      <vt:lpstr>Intrapartum Monitoring</vt:lpstr>
      <vt:lpstr>Indications for ICU Admission</vt:lpstr>
      <vt:lpstr>PowerPoint Presentation</vt:lpstr>
      <vt:lpstr>PowerPoint Presentation</vt:lpstr>
      <vt:lpstr>Mode of delivery for COVID-19 suspected or confirmed case:</vt:lpstr>
      <vt:lpstr>PowerPoint Presentation</vt:lpstr>
      <vt:lpstr>considerations for labour analgesia or anesthesia</vt:lpstr>
      <vt:lpstr>Advantages:</vt:lpstr>
      <vt:lpstr>Postpartum care</vt:lpstr>
      <vt:lpstr>Infection control</vt:lpstr>
      <vt:lpstr>How should neonatal care for the baby be provided?</vt:lpstr>
      <vt:lpstr>PowerPoint Presentation</vt:lpstr>
      <vt:lpstr>PowerPoint Presentation</vt:lpstr>
      <vt:lpstr>PowerPoint Presentation</vt:lpstr>
      <vt:lpstr>PowerPoint Presentation</vt:lpstr>
      <vt:lpstr>Postpartum fever</vt:lpstr>
      <vt:lpstr>What should women and families be advised regarding infant feeding :</vt:lpstr>
      <vt:lpstr>precautions should be taken to limit viral spread to the baby;</vt:lpstr>
      <vt:lpstr>Feeding pumped breast milk   </vt:lpstr>
      <vt:lpstr>What are the considerations for postnatal care for women and babies following admission with COVID-19?</vt:lpstr>
      <vt:lpstr>How will I know if my baby has coronavirus?</vt:lpstr>
      <vt:lpstr>PowerPoint Presentation</vt:lpstr>
      <vt:lpstr>PowerPoint Presentation</vt:lpstr>
      <vt:lpstr>Vaccines</vt:lpstr>
      <vt:lpstr>Vaccines</vt:lpstr>
      <vt:lpstr>PowerPoint Presentation</vt:lpstr>
      <vt:lpstr>Maternal effects</vt:lpstr>
      <vt:lpstr>Fetal effects</vt:lpstr>
      <vt:lpstr>Recommended vaccine timing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IN PREGNANCY</dc:title>
  <dc:creator>LENOVO</dc:creator>
  <cp:lastModifiedBy>enaam domi</cp:lastModifiedBy>
  <cp:revision>60</cp:revision>
  <dcterms:created xsi:type="dcterms:W3CDTF">2021-10-24T13:49:18Z</dcterms:created>
  <dcterms:modified xsi:type="dcterms:W3CDTF">2021-12-22T20:54:34Z</dcterms:modified>
</cp:coreProperties>
</file>