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2" r:id="rId1"/>
  </p:sldMasterIdLst>
  <p:notesMasterIdLst>
    <p:notesMasterId r:id="rId52"/>
  </p:notesMasterIdLst>
  <p:sldIdLst>
    <p:sldId id="258" r:id="rId2"/>
    <p:sldId id="259" r:id="rId3"/>
    <p:sldId id="260" r:id="rId4"/>
    <p:sldId id="265" r:id="rId5"/>
    <p:sldId id="266" r:id="rId6"/>
    <p:sldId id="322" r:id="rId7"/>
    <p:sldId id="323" r:id="rId8"/>
    <p:sldId id="329" r:id="rId9"/>
    <p:sldId id="334" r:id="rId10"/>
    <p:sldId id="332" r:id="rId11"/>
    <p:sldId id="333" r:id="rId12"/>
    <p:sldId id="335" r:id="rId13"/>
    <p:sldId id="336" r:id="rId14"/>
    <p:sldId id="33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38" r:id="rId34"/>
    <p:sldId id="289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300" r:id="rId43"/>
    <p:sldId id="304" r:id="rId44"/>
    <p:sldId id="307" r:id="rId45"/>
    <p:sldId id="314" r:id="rId46"/>
    <p:sldId id="315" r:id="rId47"/>
    <p:sldId id="317" r:id="rId48"/>
    <p:sldId id="318" r:id="rId49"/>
    <p:sldId id="319" r:id="rId50"/>
    <p:sldId id="320" r:id="rId5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B0CCC-87D5-4F8F-9B80-A81504CD33EC}" type="datetimeFigureOut">
              <a:rPr lang="ar-JO" smtClean="0"/>
              <a:pPr/>
              <a:t>26/07/1442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79F7E0-BA40-4A42-8D80-BEE4E5434DA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4091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8559F3-013F-4014-9EC8-195890F68EC2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7DB93-EAC7-47EE-9F3E-1A9567B493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81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F08C494-7E72-4C94-A9B6-8582562052E9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44B15-91E0-4811-A9E9-8E71C801673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850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642532-24DC-471E-A415-AD1140471A2F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294B1-4A17-47AD-BB16-2D0774B701C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434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8F7EB03-E675-4D59-853D-7F774F3BC218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DFA60-88D6-40E6-B802-AECDFC4AB5B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367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F6C4B3-41D7-4C81-B881-393A44E19B5C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86F9F-A147-45DE-BDCE-4868CC1AC93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2234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1A917FD-F793-4865-BDB8-03EB13C5018A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F92AF-CCE3-4A83-B2F7-3DE903D4B11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50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2748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11B8356-785B-4856-BFB8-A67CC98A31F3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EE7D-336B-4619-AEFB-5DABD8C4F78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752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A1470F-3AED-487C-BB5F-5833863D93B1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7E3EF-EEB6-4B8B-899A-63676BEFFF6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752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AEECBE3-CCB5-467A-A442-48AE77AD6B69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4C46F-C99B-4DEB-8EA2-339888A902E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9630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322BBC-8039-40EA-BBD3-4B7D691DE05A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BA03F-8D5C-4ABE-90CE-AF6DC60A69A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27487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2AD222-011D-4F15-939E-60D844CB861E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E38F8-0AA5-44DC-9E23-1C788921BBB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1848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B2FA07-CD33-45B1-A1A1-B946E10D3976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D9405-AD15-4540-A2FE-DDD6FAF914F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07805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345A7F-253E-4333-BBD9-60F158B37D3B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8438D-40D8-4CEE-A26F-106BCE9C949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9766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49E3AA-2B9B-4EFE-AF89-17CC5163EA33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050B8-520B-492C-9700-A448F43EF22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4481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57C3EA-2D28-4788-A3B4-D846017626AA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E2C98-5560-4DBF-BF9C-575EF295C47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4918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EF3351-CAA1-4A0C-A144-9B8CB91D3619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1B12-0704-4BA5-A9CF-BDE5D4AF836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6951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7FC0FE-6C72-4BAA-B101-0FB58723EA51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B19C-9517-40D5-BF3D-149615AC1A7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24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5282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2D8486-F53B-463C-8442-5ED920D2BF76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10645-0534-4624-9A45-2D4D9B066E8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1520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00B38C9-B6D8-4964-A916-26E2EEF96538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E5568-AA64-4A0C-914E-D85CF6954E1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17" tIns="45708" rIns="91417" bIns="45708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55923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B37A98-52ED-4654-A867-007EF6B56F21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3F435-4508-44A4-8268-6E639E58202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17" tIns="45708" rIns="91417" bIns="45708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1555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591BBD-5F8F-4D67-877C-8AC296041FCD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A7A16-D67D-4B3B-8FA0-AEAEE4E45E4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08975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2F0515-2A3F-408B-9426-7113E432B5A4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4C82B-5DCD-424B-A49F-1D5B0266CFA4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219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7865FC-3F04-4637-A3D6-BECC158BEFF9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10831-6D8F-4997-AB99-B336ED7AEDE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26191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6009BE0-E680-4B74-BC0D-C4EF0420D6FB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51344-B610-4692-A902-7D4D5CAE945E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44612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9B3511-E2E5-494A-BD8E-4790939CF23B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AD2D3-EC04-48C6-8328-582516F11B5B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97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AA90E6-4524-49FE-8876-5B9ED2D2A2B9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33FC8-92CB-4E88-AA7E-E015DD85863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2948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A498099-9F6C-43E7-8EBE-2257CE3A1C3A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307BF-6B06-4272-9CD8-2DA620477B6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043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CB90B5-C7F0-4C0B-A727-A88939279C0C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4D8F0-A503-4E57-A5C8-127939EBB83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4551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AA83FC-81FC-4558-B8D4-E3BB50A96889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3DAAB-BE4F-4F8D-9652-97066A8B727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592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F6FAC05-7CF0-47A8-8AB1-93AEB118AABA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4AF1E-A0B1-48EE-B7E0-DCBC8F6F10E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941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13C96C-0183-4619-A90C-2890E89EB9E6}" type="datetime4">
              <a:rPr lang="en-US"/>
              <a:pPr/>
              <a:t>March 9, 2021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3BEB6-A11A-4195-8AB5-28D5803C0B0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Hong Kong -- </a:t>
            </a:r>
          </a:p>
        </p:txBody>
      </p:sp>
    </p:spTree>
    <p:extLst>
      <p:ext uri="{BB962C8B-B14F-4D97-AF65-F5344CB8AC3E}">
        <p14:creationId xmlns:p14="http://schemas.microsoft.com/office/powerpoint/2010/main" val="259365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145416" name="Line 8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45418" name="Text Box 10"/>
          <p:cNvSpPr txBox="1">
            <a:spLocks noChangeArrowheads="1"/>
          </p:cNvSpPr>
          <p:nvPr userDrawn="1"/>
        </p:nvSpPr>
        <p:spPr bwMode="auto">
          <a:xfrm>
            <a:off x="7391400" y="6629400"/>
            <a:ext cx="17526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tx2"/>
                </a:solidFill>
              </a:rPr>
              <a:t>Cancer &amp; Toxins – 3/24/05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84AA-0682-449B-818C-3859B1A7D171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14425" y="2786058"/>
            <a:ext cx="6913563" cy="3214710"/>
            <a:chOff x="702" y="1056"/>
            <a:chExt cx="4355" cy="2208"/>
          </a:xfrm>
        </p:grpSpPr>
        <p:sp>
          <p:nvSpPr>
            <p:cNvPr id="125963" name="Freeform 11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25964" name="Freeform 12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008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25958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901751"/>
            <a:ext cx="9144000" cy="26161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chemeClr val="tx1"/>
                </a:solidFill>
              </a:rPr>
              <a:t>An Introduction </a:t>
            </a:r>
            <a:r>
              <a:rPr lang="en-US" sz="2800" b="1" dirty="0" smtClean="0">
                <a:solidFill>
                  <a:schemeClr val="tx1"/>
                </a:solidFill>
              </a:rPr>
              <a:t>To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Toxicology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and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 	</a:t>
            </a:r>
            <a:r>
              <a:rPr lang="en-US" sz="6600" dirty="0" smtClean="0">
                <a:solidFill>
                  <a:srgbClr val="FF0000"/>
                </a:solidFill>
              </a:rPr>
              <a:t>Cancer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25961" name="Picture 9" descr="j0157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1900"/>
            <a:ext cx="1814513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500063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10</a:t>
            </a:fld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• </a:t>
            </a:r>
            <a:r>
              <a:rPr lang="en-US" sz="2400" dirty="0"/>
              <a:t>Important regulatory “safe” exposure levels are </a:t>
            </a:r>
            <a:r>
              <a:rPr lang="en-US" sz="2400" dirty="0" smtClean="0"/>
              <a:t>those for </a:t>
            </a:r>
            <a:r>
              <a:rPr lang="en-US" sz="2400" dirty="0">
                <a:solidFill>
                  <a:srgbClr val="FF0000"/>
                </a:solidFill>
              </a:rPr>
              <a:t>food of which the Tolerable Daily Intake (TDI) </a:t>
            </a:r>
            <a:r>
              <a:rPr lang="en-US" sz="2400" dirty="0" smtClean="0">
                <a:solidFill>
                  <a:srgbClr val="FF0000"/>
                </a:solidFill>
              </a:rPr>
              <a:t>is Typical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dirty="0"/>
              <a:t>• The Tolerable Daily Intake is an estimate of the </a:t>
            </a:r>
            <a:r>
              <a:rPr lang="en-US" sz="2400" dirty="0" smtClean="0"/>
              <a:t>daily intake </a:t>
            </a:r>
            <a:r>
              <a:rPr lang="en-US" sz="2400" dirty="0"/>
              <a:t>of a chemical contaminant which can </a:t>
            </a:r>
            <a:r>
              <a:rPr lang="en-US" sz="2400" u="sng" dirty="0">
                <a:solidFill>
                  <a:srgbClr val="FF0000"/>
                </a:solidFill>
              </a:rPr>
              <a:t>occur </a:t>
            </a:r>
            <a:r>
              <a:rPr lang="en-US" sz="2400" u="sng" dirty="0" smtClean="0">
                <a:solidFill>
                  <a:srgbClr val="FF0000"/>
                </a:solidFill>
              </a:rPr>
              <a:t>over a </a:t>
            </a:r>
            <a:r>
              <a:rPr lang="en-US" sz="2400" u="sng" dirty="0">
                <a:solidFill>
                  <a:srgbClr val="FF0000"/>
                </a:solidFill>
              </a:rPr>
              <a:t>lifetime without appreciable health risk</a:t>
            </a:r>
            <a:r>
              <a:rPr lang="en-US" sz="2400" dirty="0" smtClean="0"/>
              <a:t>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concept of </a:t>
            </a:r>
            <a:r>
              <a:rPr lang="en-US" sz="2400" dirty="0"/>
              <a:t>a “TDI” generally applies to </a:t>
            </a:r>
            <a:r>
              <a:rPr lang="en-US" sz="2400" dirty="0">
                <a:solidFill>
                  <a:srgbClr val="FF0000"/>
                </a:solidFill>
              </a:rPr>
              <a:t>unavoidable </a:t>
            </a:r>
            <a:r>
              <a:rPr lang="en-US" sz="2400" dirty="0" smtClean="0">
                <a:solidFill>
                  <a:srgbClr val="FF0000"/>
                </a:solidFill>
              </a:rPr>
              <a:t>and undesirable </a:t>
            </a:r>
            <a:r>
              <a:rPr lang="en-US" sz="2400" dirty="0">
                <a:solidFill>
                  <a:srgbClr val="FF0000"/>
                </a:solidFill>
              </a:rPr>
              <a:t>contaminants </a:t>
            </a:r>
            <a:r>
              <a:rPr lang="en-US" sz="2400" u="sng" dirty="0">
                <a:solidFill>
                  <a:srgbClr val="FF0000"/>
                </a:solidFill>
              </a:rPr>
              <a:t>of food or water </a:t>
            </a:r>
            <a:r>
              <a:rPr lang="en-US" sz="2400" dirty="0"/>
              <a:t>which </a:t>
            </a:r>
            <a:r>
              <a:rPr lang="en-US" sz="2400" dirty="0" smtClean="0"/>
              <a:t>have no </a:t>
            </a:r>
            <a:r>
              <a:rPr lang="en-US" sz="2400" dirty="0"/>
              <a:t>useful purpose</a:t>
            </a:r>
            <a:r>
              <a:rPr lang="en-US" sz="2400" dirty="0" smtClean="0"/>
              <a:t>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</a:t>
            </a:r>
            <a:r>
              <a:rPr lang="en-US" sz="2400" dirty="0"/>
              <a:t>The term “tolerable” is intended </a:t>
            </a:r>
            <a:r>
              <a:rPr lang="en-US" sz="2400" dirty="0" smtClean="0"/>
              <a:t>to signify </a:t>
            </a:r>
            <a:r>
              <a:rPr lang="en-US" sz="2400" dirty="0">
                <a:solidFill>
                  <a:srgbClr val="FF0000"/>
                </a:solidFill>
              </a:rPr>
              <a:t>permissibility</a:t>
            </a:r>
            <a:r>
              <a:rPr lang="en-US" sz="2400" dirty="0"/>
              <a:t> rather than </a:t>
            </a:r>
            <a:r>
              <a:rPr lang="en-US" sz="2400" dirty="0">
                <a:solidFill>
                  <a:srgbClr val="FF0000"/>
                </a:solidFill>
              </a:rPr>
              <a:t>acceptability</a:t>
            </a:r>
            <a:endParaRPr lang="ar-JO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33265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600" dirty="0">
                <a:solidFill>
                  <a:srgbClr val="FF0000"/>
                </a:solidFill>
              </a:rPr>
              <a:t>“Safe” Exposure Levels - 1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720840"/>
            <a:ext cx="8606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• </a:t>
            </a:r>
            <a:r>
              <a:rPr lang="en-US" sz="2400" dirty="0"/>
              <a:t>In the United States, the “Reference Dose (</a:t>
            </a:r>
            <a:r>
              <a:rPr lang="en-US" sz="2400" dirty="0" err="1"/>
              <a:t>RfD</a:t>
            </a:r>
            <a:r>
              <a:rPr lang="en-US" sz="2400" dirty="0"/>
              <a:t>)” has a</a:t>
            </a:r>
          </a:p>
          <a:p>
            <a:pPr algn="l" rtl="0"/>
            <a:r>
              <a:rPr lang="en-US" sz="2400" dirty="0"/>
              <a:t>very similar definition to that of the Tolerable Daily </a:t>
            </a:r>
            <a:r>
              <a:rPr lang="en-US" sz="2400" dirty="0" smtClean="0"/>
              <a:t>Intake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• Exposures above </a:t>
            </a:r>
            <a:r>
              <a:rPr lang="en-US" sz="2400" dirty="0">
                <a:solidFill>
                  <a:srgbClr val="FF0000"/>
                </a:solidFill>
              </a:rPr>
              <a:t>the TDI or </a:t>
            </a:r>
            <a:r>
              <a:rPr lang="en-US" sz="2400" dirty="0" err="1">
                <a:solidFill>
                  <a:srgbClr val="FF0000"/>
                </a:solidFill>
              </a:rPr>
              <a:t>RfD</a:t>
            </a:r>
            <a:r>
              <a:rPr lang="en-US" sz="2400" dirty="0">
                <a:solidFill>
                  <a:srgbClr val="FF0000"/>
                </a:solidFill>
              </a:rPr>
              <a:t> are not necessarily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dangerous</a:t>
            </a:r>
            <a:r>
              <a:rPr lang="en-US" sz="2400" dirty="0"/>
              <a:t> </a:t>
            </a:r>
            <a:r>
              <a:rPr lang="en-US" sz="2400" u="sng" dirty="0"/>
              <a:t>because a large margin of safety is allowed </a:t>
            </a:r>
            <a:r>
              <a:rPr lang="en-US" sz="2400" dirty="0"/>
              <a:t>in</a:t>
            </a:r>
          </a:p>
          <a:p>
            <a:pPr algn="l" rtl="0"/>
            <a:r>
              <a:rPr lang="en-US" sz="2400" dirty="0"/>
              <a:t>their calculation but every effort should be made to keep</a:t>
            </a:r>
          </a:p>
          <a:p>
            <a:pPr algn="l" rtl="0"/>
            <a:r>
              <a:rPr lang="en-US" sz="2400" dirty="0"/>
              <a:t>below these values</a:t>
            </a:r>
            <a:endParaRPr lang="ar-JO" sz="2400" dirty="0"/>
          </a:p>
        </p:txBody>
      </p:sp>
      <p:sp>
        <p:nvSpPr>
          <p:cNvPr id="3" name="Rectangle 2"/>
          <p:cNvSpPr/>
          <p:nvPr/>
        </p:nvSpPr>
        <p:spPr>
          <a:xfrm>
            <a:off x="857224" y="91191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600" dirty="0">
                <a:solidFill>
                  <a:srgbClr val="FF0000"/>
                </a:solidFill>
              </a:rPr>
              <a:t>“Safe” Exposure Levels - 2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12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00024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• </a:t>
            </a:r>
            <a:r>
              <a:rPr lang="en-US" sz="2000" dirty="0"/>
              <a:t>In the absence of data in humans to the contrary, </a:t>
            </a:r>
            <a:r>
              <a:rPr lang="en-US" sz="2000" dirty="0" smtClean="0"/>
              <a:t>chemicals which </a:t>
            </a:r>
            <a:r>
              <a:rPr lang="en-US" sz="2000" dirty="0"/>
              <a:t>can induce cancer in experimental animals </a:t>
            </a:r>
            <a:r>
              <a:rPr lang="en-US" sz="2000" dirty="0" smtClean="0"/>
              <a:t>are regulated </a:t>
            </a:r>
            <a:r>
              <a:rPr lang="en-US" sz="2000" dirty="0"/>
              <a:t>as if they could induce cancer in </a:t>
            </a:r>
            <a:r>
              <a:rPr lang="en-US" sz="2000" dirty="0" smtClean="0"/>
              <a:t>humans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• There is a generally held assumption that </a:t>
            </a:r>
            <a:r>
              <a:rPr lang="en-US" sz="2800" b="1" u="sng" dirty="0">
                <a:solidFill>
                  <a:srgbClr val="FF0000"/>
                </a:solidFill>
              </a:rPr>
              <a:t>there is </a:t>
            </a:r>
            <a:r>
              <a:rPr lang="en-US" sz="2800" b="1" u="sng" dirty="0" smtClean="0">
                <a:solidFill>
                  <a:srgbClr val="FF0000"/>
                </a:solidFill>
              </a:rPr>
              <a:t>no threshold </a:t>
            </a:r>
            <a:r>
              <a:rPr lang="en-US" sz="2800" b="1" u="sng" dirty="0">
                <a:solidFill>
                  <a:srgbClr val="FF0000"/>
                </a:solidFill>
              </a:rPr>
              <a:t>for safe exposure to substances which may </a:t>
            </a:r>
            <a:r>
              <a:rPr lang="en-US" sz="2800" b="1" u="sng" dirty="0" smtClean="0">
                <a:solidFill>
                  <a:srgbClr val="FF0000"/>
                </a:solidFill>
              </a:rPr>
              <a:t>cause cancer</a:t>
            </a:r>
            <a:r>
              <a:rPr lang="en-US" sz="2800" dirty="0" smtClean="0"/>
              <a:t> </a:t>
            </a:r>
            <a:r>
              <a:rPr lang="en-US" sz="2000" dirty="0"/>
              <a:t>by mutation of the genetic information in DNA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/>
          </a:p>
          <a:p>
            <a:pPr algn="l" rtl="0">
              <a:buFont typeface="Arial" pitchFamily="34" charset="0"/>
              <a:buChar char="•"/>
            </a:pPr>
            <a:r>
              <a:rPr lang="en-US" sz="2000" dirty="0"/>
              <a:t>This may not be the case but it ensures that </a:t>
            </a:r>
            <a:r>
              <a:rPr lang="en-US" sz="2000" dirty="0" smtClean="0"/>
              <a:t>regulatory levels </a:t>
            </a:r>
            <a:r>
              <a:rPr lang="en-US" sz="2000" dirty="0"/>
              <a:t>are set very </a:t>
            </a:r>
            <a:r>
              <a:rPr lang="en-US" sz="2000" dirty="0" smtClean="0"/>
              <a:t>far below </a:t>
            </a:r>
            <a:r>
              <a:rPr lang="en-US" sz="2000" dirty="0"/>
              <a:t>those which might carry </a:t>
            </a:r>
            <a:r>
              <a:rPr lang="en-US" sz="2000" dirty="0" smtClean="0"/>
              <a:t>a significant </a:t>
            </a:r>
            <a:r>
              <a:rPr lang="en-US" sz="2000" dirty="0"/>
              <a:t>risk.</a:t>
            </a:r>
            <a:endParaRPr lang="ar-JO" sz="2000" dirty="0"/>
          </a:p>
        </p:txBody>
      </p:sp>
      <p:sp>
        <p:nvSpPr>
          <p:cNvPr id="3" name="Rectangle 2"/>
          <p:cNvSpPr/>
          <p:nvPr/>
        </p:nvSpPr>
        <p:spPr>
          <a:xfrm>
            <a:off x="1357290" y="1142984"/>
            <a:ext cx="645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Chemicals That Can Cause Cancer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13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340768"/>
            <a:ext cx="88569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• </a:t>
            </a:r>
            <a:r>
              <a:rPr lang="en-US" sz="2400" dirty="0"/>
              <a:t>Regulatory permitted levels of agents that </a:t>
            </a:r>
            <a:r>
              <a:rPr lang="en-US" sz="2400" dirty="0" smtClean="0"/>
              <a:t>can </a:t>
            </a:r>
            <a:r>
              <a:rPr lang="en-US" sz="2400" u="sng" dirty="0" smtClean="0">
                <a:solidFill>
                  <a:srgbClr val="FF0000"/>
                </a:solidFill>
              </a:rPr>
              <a:t>cause </a:t>
            </a:r>
            <a:r>
              <a:rPr lang="en-US" sz="2400" u="sng" dirty="0">
                <a:solidFill>
                  <a:srgbClr val="FF0000"/>
                </a:solidFill>
              </a:rPr>
              <a:t>cancer </a:t>
            </a:r>
            <a:r>
              <a:rPr lang="en-US" sz="2400" dirty="0"/>
              <a:t>(for which </a:t>
            </a:r>
            <a:r>
              <a:rPr lang="en-US" sz="2400" u="sng" dirty="0">
                <a:solidFill>
                  <a:srgbClr val="FF0000"/>
                </a:solidFill>
              </a:rPr>
              <a:t>no safety threshold </a:t>
            </a:r>
            <a:r>
              <a:rPr lang="en-US" sz="2400" dirty="0" smtClean="0"/>
              <a:t>of exposure </a:t>
            </a:r>
            <a:r>
              <a:rPr lang="en-US" sz="2400" dirty="0"/>
              <a:t>can be established) are based </a:t>
            </a:r>
            <a:r>
              <a:rPr lang="en-US" sz="2400" dirty="0" smtClean="0"/>
              <a:t>on </a:t>
            </a:r>
            <a:r>
              <a:rPr lang="en-US" sz="2400" u="sng" dirty="0" smtClean="0">
                <a:solidFill>
                  <a:srgbClr val="FF0000"/>
                </a:solidFill>
              </a:rPr>
              <a:t>calculations </a:t>
            </a:r>
            <a:r>
              <a:rPr lang="en-US" sz="2400" u="sng" dirty="0">
                <a:solidFill>
                  <a:srgbClr val="FF0000"/>
                </a:solidFill>
              </a:rPr>
              <a:t>of lifetime </a:t>
            </a:r>
            <a:r>
              <a:rPr lang="en-US" sz="2400" u="sng" dirty="0" smtClean="0">
                <a:solidFill>
                  <a:srgbClr val="FF0000"/>
                </a:solidFill>
              </a:rPr>
              <a:t>risk</a:t>
            </a:r>
          </a:p>
          <a:p>
            <a:pPr algn="l" rtl="0"/>
            <a:endParaRPr lang="en-US" sz="2400" u="sng" dirty="0" smtClean="0">
              <a:solidFill>
                <a:srgbClr val="FF0000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generally considered that exposure </a:t>
            </a:r>
            <a:r>
              <a:rPr lang="en-US" sz="2400" dirty="0" smtClean="0"/>
              <a:t>levels corresponding </a:t>
            </a:r>
            <a:r>
              <a:rPr lang="en-US" sz="2400" dirty="0"/>
              <a:t>to a calculated </a:t>
            </a:r>
            <a:r>
              <a:rPr lang="en-US" sz="2400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increased </a:t>
            </a:r>
            <a:r>
              <a:rPr lang="en-US" sz="2800" b="1" u="sng" dirty="0">
                <a:solidFill>
                  <a:srgbClr val="FF0000"/>
                </a:solidFill>
              </a:rPr>
              <a:t>lifetime risk </a:t>
            </a:r>
            <a:r>
              <a:rPr lang="en-US" sz="2800" b="1" u="sng" dirty="0" smtClean="0">
                <a:solidFill>
                  <a:srgbClr val="FF0000"/>
                </a:solidFill>
              </a:rPr>
              <a:t>of 1 </a:t>
            </a:r>
            <a:r>
              <a:rPr lang="en-US" sz="2800" b="1" u="sng" dirty="0">
                <a:solidFill>
                  <a:srgbClr val="FF0000"/>
                </a:solidFill>
              </a:rPr>
              <a:t>in a million are </a:t>
            </a:r>
            <a:r>
              <a:rPr lang="en-US" b="1" u="sng" dirty="0">
                <a:solidFill>
                  <a:srgbClr val="FF0000"/>
                </a:solidFill>
              </a:rPr>
              <a:t>acceptable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since an </a:t>
            </a:r>
            <a:r>
              <a:rPr lang="en-US" sz="2400" dirty="0" smtClean="0"/>
              <a:t>increased incidence </a:t>
            </a:r>
            <a:r>
              <a:rPr lang="en-US" sz="2400" dirty="0"/>
              <a:t>of cancer at this level would be </a:t>
            </a:r>
            <a:r>
              <a:rPr lang="en-US" sz="2400" dirty="0" smtClean="0"/>
              <a:t>undetectable with </a:t>
            </a:r>
            <a:r>
              <a:rPr lang="en-US" sz="2400" dirty="0"/>
              <a:t>current epidemiological methods; calculations </a:t>
            </a:r>
            <a:r>
              <a:rPr lang="en-US" sz="2400" dirty="0" smtClean="0"/>
              <a:t>are based </a:t>
            </a:r>
            <a:r>
              <a:rPr lang="en-US" sz="2400" dirty="0"/>
              <a:t>on the worst possible case and the true </a:t>
            </a:r>
            <a:r>
              <a:rPr lang="en-US" sz="2400" dirty="0" smtClean="0"/>
              <a:t>increase is </a:t>
            </a:r>
            <a:r>
              <a:rPr lang="en-US" sz="2400" dirty="0"/>
              <a:t>likely to be much less</a:t>
            </a:r>
            <a:endParaRPr lang="ar-JO" sz="2400" dirty="0"/>
          </a:p>
        </p:txBody>
      </p:sp>
      <p:sp>
        <p:nvSpPr>
          <p:cNvPr id="3" name="Rectangle 2"/>
          <p:cNvSpPr/>
          <p:nvPr/>
        </p:nvSpPr>
        <p:spPr>
          <a:xfrm>
            <a:off x="611560" y="62068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dirty="0">
                <a:solidFill>
                  <a:srgbClr val="FF0000"/>
                </a:solidFill>
              </a:rPr>
              <a:t>Regulation of Agents that </a:t>
            </a:r>
            <a:r>
              <a:rPr lang="en-US" sz="3200" dirty="0" smtClean="0">
                <a:solidFill>
                  <a:srgbClr val="FF0000"/>
                </a:solidFill>
              </a:rPr>
              <a:t>Can Cause </a:t>
            </a:r>
            <a:r>
              <a:rPr lang="en-US" sz="3200" dirty="0">
                <a:solidFill>
                  <a:srgbClr val="FF0000"/>
                </a:solidFill>
              </a:rPr>
              <a:t>Cancer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97238" y="2466975"/>
            <a:ext cx="2452687" cy="1944688"/>
            <a:chOff x="2077" y="1554"/>
            <a:chExt cx="1545" cy="122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77" y="1554"/>
              <a:ext cx="1545" cy="1225"/>
              <a:chOff x="2077" y="1554"/>
              <a:chExt cx="1545" cy="1225"/>
            </a:xfrm>
          </p:grpSpPr>
          <p:sp>
            <p:nvSpPr>
              <p:cNvPr id="278532" name="Freeform 4"/>
              <p:cNvSpPr>
                <a:spLocks/>
              </p:cNvSpPr>
              <p:nvPr/>
            </p:nvSpPr>
            <p:spPr bwMode="auto">
              <a:xfrm>
                <a:off x="2077" y="1554"/>
                <a:ext cx="1545" cy="1225"/>
              </a:xfrm>
              <a:custGeom>
                <a:avLst/>
                <a:gdLst/>
                <a:ahLst/>
                <a:cxnLst>
                  <a:cxn ang="0">
                    <a:pos x="223" y="79"/>
                  </a:cxn>
                  <a:cxn ang="0">
                    <a:pos x="175" y="167"/>
                  </a:cxn>
                  <a:cxn ang="0">
                    <a:pos x="119" y="302"/>
                  </a:cxn>
                  <a:cxn ang="0">
                    <a:pos x="56" y="453"/>
                  </a:cxn>
                  <a:cxn ang="0">
                    <a:pos x="16" y="580"/>
                  </a:cxn>
                  <a:cxn ang="0">
                    <a:pos x="8" y="707"/>
                  </a:cxn>
                  <a:cxn ang="0">
                    <a:pos x="32" y="842"/>
                  </a:cxn>
                  <a:cxn ang="0">
                    <a:pos x="96" y="962"/>
                  </a:cxn>
                  <a:cxn ang="0">
                    <a:pos x="191" y="1049"/>
                  </a:cxn>
                  <a:cxn ang="0">
                    <a:pos x="310" y="1121"/>
                  </a:cxn>
                  <a:cxn ang="0">
                    <a:pos x="454" y="1168"/>
                  </a:cxn>
                  <a:cxn ang="0">
                    <a:pos x="597" y="1200"/>
                  </a:cxn>
                  <a:cxn ang="0">
                    <a:pos x="684" y="1216"/>
                  </a:cxn>
                  <a:cxn ang="0">
                    <a:pos x="780" y="1224"/>
                  </a:cxn>
                  <a:cxn ang="0">
                    <a:pos x="883" y="1216"/>
                  </a:cxn>
                  <a:cxn ang="0">
                    <a:pos x="971" y="1200"/>
                  </a:cxn>
                  <a:cxn ang="0">
                    <a:pos x="1098" y="1168"/>
                  </a:cxn>
                  <a:cxn ang="0">
                    <a:pos x="1218" y="1129"/>
                  </a:cxn>
                  <a:cxn ang="0">
                    <a:pos x="1313" y="1081"/>
                  </a:cxn>
                  <a:cxn ang="0">
                    <a:pos x="1393" y="1017"/>
                  </a:cxn>
                  <a:cxn ang="0">
                    <a:pos x="1448" y="962"/>
                  </a:cxn>
                  <a:cxn ang="0">
                    <a:pos x="1488" y="906"/>
                  </a:cxn>
                  <a:cxn ang="0">
                    <a:pos x="1512" y="835"/>
                  </a:cxn>
                  <a:cxn ang="0">
                    <a:pos x="1528" y="771"/>
                  </a:cxn>
                  <a:cxn ang="0">
                    <a:pos x="1544" y="684"/>
                  </a:cxn>
                  <a:cxn ang="0">
                    <a:pos x="1536" y="612"/>
                  </a:cxn>
                  <a:cxn ang="0">
                    <a:pos x="1520" y="525"/>
                  </a:cxn>
                  <a:cxn ang="0">
                    <a:pos x="1488" y="445"/>
                  </a:cxn>
                  <a:cxn ang="0">
                    <a:pos x="1456" y="374"/>
                  </a:cxn>
                  <a:cxn ang="0">
                    <a:pos x="1425" y="286"/>
                  </a:cxn>
                  <a:cxn ang="0">
                    <a:pos x="1393" y="207"/>
                  </a:cxn>
                  <a:cxn ang="0">
                    <a:pos x="1361" y="127"/>
                  </a:cxn>
                  <a:cxn ang="0">
                    <a:pos x="1329" y="79"/>
                  </a:cxn>
                  <a:cxn ang="0">
                    <a:pos x="1321" y="56"/>
                  </a:cxn>
                  <a:cxn ang="0">
                    <a:pos x="1297" y="48"/>
                  </a:cxn>
                  <a:cxn ang="0">
                    <a:pos x="1273" y="40"/>
                  </a:cxn>
                  <a:cxn ang="0">
                    <a:pos x="1242" y="32"/>
                  </a:cxn>
                  <a:cxn ang="0">
                    <a:pos x="1202" y="24"/>
                  </a:cxn>
                  <a:cxn ang="0">
                    <a:pos x="1154" y="16"/>
                  </a:cxn>
                  <a:cxn ang="0">
                    <a:pos x="1114" y="16"/>
                  </a:cxn>
                  <a:cxn ang="0">
                    <a:pos x="1066" y="8"/>
                  </a:cxn>
                  <a:cxn ang="0">
                    <a:pos x="1019" y="8"/>
                  </a:cxn>
                  <a:cxn ang="0">
                    <a:pos x="963" y="0"/>
                  </a:cxn>
                  <a:cxn ang="0">
                    <a:pos x="907" y="0"/>
                  </a:cxn>
                  <a:cxn ang="0">
                    <a:pos x="860" y="0"/>
                  </a:cxn>
                  <a:cxn ang="0">
                    <a:pos x="812" y="0"/>
                  </a:cxn>
                  <a:cxn ang="0">
                    <a:pos x="772" y="0"/>
                  </a:cxn>
                  <a:cxn ang="0">
                    <a:pos x="732" y="0"/>
                  </a:cxn>
                  <a:cxn ang="0">
                    <a:pos x="684" y="0"/>
                  </a:cxn>
                  <a:cxn ang="0">
                    <a:pos x="629" y="0"/>
                  </a:cxn>
                  <a:cxn ang="0">
                    <a:pos x="581" y="0"/>
                  </a:cxn>
                  <a:cxn ang="0">
                    <a:pos x="525" y="8"/>
                  </a:cxn>
                  <a:cxn ang="0">
                    <a:pos x="485" y="8"/>
                  </a:cxn>
                  <a:cxn ang="0">
                    <a:pos x="430" y="16"/>
                  </a:cxn>
                  <a:cxn ang="0">
                    <a:pos x="382" y="24"/>
                  </a:cxn>
                  <a:cxn ang="0">
                    <a:pos x="342" y="24"/>
                  </a:cxn>
                  <a:cxn ang="0">
                    <a:pos x="302" y="32"/>
                  </a:cxn>
                  <a:cxn ang="0">
                    <a:pos x="271" y="40"/>
                  </a:cxn>
                  <a:cxn ang="0">
                    <a:pos x="247" y="48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33" name="Oval 5"/>
              <p:cNvSpPr>
                <a:spLocks noChangeArrowheads="1"/>
              </p:cNvSpPr>
              <p:nvPr/>
            </p:nvSpPr>
            <p:spPr bwMode="auto">
              <a:xfrm>
                <a:off x="2309" y="1554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29" y="1578"/>
              <a:ext cx="385" cy="601"/>
              <a:chOff x="3229" y="1578"/>
              <a:chExt cx="385" cy="601"/>
            </a:xfrm>
          </p:grpSpPr>
          <p:sp>
            <p:nvSpPr>
              <p:cNvPr id="278535" name="Freeform 7"/>
              <p:cNvSpPr>
                <a:spLocks/>
              </p:cNvSpPr>
              <p:nvPr/>
            </p:nvSpPr>
            <p:spPr bwMode="auto">
              <a:xfrm>
                <a:off x="3229" y="1610"/>
                <a:ext cx="385" cy="569"/>
              </a:xfrm>
              <a:custGeom>
                <a:avLst/>
                <a:gdLst/>
                <a:ahLst/>
                <a:cxnLst>
                  <a:cxn ang="0">
                    <a:pos x="243" y="513"/>
                  </a:cxn>
                  <a:cxn ang="0">
                    <a:pos x="321" y="529"/>
                  </a:cxn>
                  <a:cxn ang="0">
                    <a:pos x="384" y="568"/>
                  </a:cxn>
                  <a:cxn ang="0">
                    <a:pos x="384" y="560"/>
                  </a:cxn>
                  <a:cxn ang="0">
                    <a:pos x="384" y="544"/>
                  </a:cxn>
                  <a:cxn ang="0">
                    <a:pos x="384" y="536"/>
                  </a:cxn>
                  <a:cxn ang="0">
                    <a:pos x="376" y="505"/>
                  </a:cxn>
                  <a:cxn ang="0">
                    <a:pos x="368" y="465"/>
                  </a:cxn>
                  <a:cxn ang="0">
                    <a:pos x="353" y="426"/>
                  </a:cxn>
                  <a:cxn ang="0">
                    <a:pos x="321" y="347"/>
                  </a:cxn>
                  <a:cxn ang="0">
                    <a:pos x="290" y="284"/>
                  </a:cxn>
                  <a:cxn ang="0">
                    <a:pos x="259" y="205"/>
                  </a:cxn>
                  <a:cxn ang="0">
                    <a:pos x="227" y="126"/>
                  </a:cxn>
                  <a:cxn ang="0">
                    <a:pos x="204" y="63"/>
                  </a:cxn>
                  <a:cxn ang="0">
                    <a:pos x="188" y="32"/>
                  </a:cxn>
                  <a:cxn ang="0">
                    <a:pos x="172" y="0"/>
                  </a:cxn>
                  <a:cxn ang="0">
                    <a:pos x="39" y="47"/>
                  </a:cxn>
                  <a:cxn ang="0">
                    <a:pos x="39" y="118"/>
                  </a:cxn>
                  <a:cxn ang="0">
                    <a:pos x="31" y="181"/>
                  </a:cxn>
                  <a:cxn ang="0">
                    <a:pos x="31" y="229"/>
                  </a:cxn>
                  <a:cxn ang="0">
                    <a:pos x="31" y="292"/>
                  </a:cxn>
                  <a:cxn ang="0">
                    <a:pos x="16" y="347"/>
                  </a:cxn>
                  <a:cxn ang="0">
                    <a:pos x="8" y="402"/>
                  </a:cxn>
                  <a:cxn ang="0">
                    <a:pos x="0" y="473"/>
                  </a:cxn>
                  <a:cxn ang="0">
                    <a:pos x="86" y="489"/>
                  </a:cxn>
                  <a:cxn ang="0">
                    <a:pos x="180" y="505"/>
                  </a:cxn>
                  <a:cxn ang="0">
                    <a:pos x="243" y="51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36" name="Freeform 8"/>
              <p:cNvSpPr>
                <a:spLocks/>
              </p:cNvSpPr>
              <p:nvPr/>
            </p:nvSpPr>
            <p:spPr bwMode="auto">
              <a:xfrm>
                <a:off x="3261" y="1578"/>
                <a:ext cx="153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8"/>
                  </a:cxn>
                  <a:cxn ang="0">
                    <a:pos x="16" y="64"/>
                  </a:cxn>
                  <a:cxn ang="0">
                    <a:pos x="8" y="80"/>
                  </a:cxn>
                  <a:cxn ang="0">
                    <a:pos x="48" y="80"/>
                  </a:cxn>
                  <a:cxn ang="0">
                    <a:pos x="96" y="72"/>
                  </a:cxn>
                  <a:cxn ang="0">
                    <a:pos x="136" y="56"/>
                  </a:cxn>
                  <a:cxn ang="0">
                    <a:pos x="152" y="32"/>
                  </a:cxn>
                  <a:cxn ang="0">
                    <a:pos x="120" y="16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233738" y="4410075"/>
            <a:ext cx="2566987" cy="2033588"/>
            <a:chOff x="2037" y="2778"/>
            <a:chExt cx="1617" cy="1281"/>
          </a:xfrm>
        </p:grpSpPr>
        <p:sp>
          <p:nvSpPr>
            <p:cNvPr id="278538" name="Freeform 10"/>
            <p:cNvSpPr>
              <a:spLocks/>
            </p:cNvSpPr>
            <p:nvPr/>
          </p:nvSpPr>
          <p:spPr bwMode="auto">
            <a:xfrm>
              <a:off x="2037" y="2778"/>
              <a:ext cx="1617" cy="1281"/>
            </a:xfrm>
            <a:custGeom>
              <a:avLst/>
              <a:gdLst/>
              <a:ahLst/>
              <a:cxnLst>
                <a:cxn ang="0">
                  <a:pos x="740" y="994"/>
                </a:cxn>
                <a:cxn ang="0">
                  <a:pos x="724" y="1010"/>
                </a:cxn>
                <a:cxn ang="0">
                  <a:pos x="708" y="1026"/>
                </a:cxn>
                <a:cxn ang="0">
                  <a:pos x="701" y="1049"/>
                </a:cxn>
                <a:cxn ang="0">
                  <a:pos x="693" y="1073"/>
                </a:cxn>
                <a:cxn ang="0">
                  <a:pos x="693" y="1097"/>
                </a:cxn>
                <a:cxn ang="0">
                  <a:pos x="0" y="1200"/>
                </a:cxn>
                <a:cxn ang="0">
                  <a:pos x="8" y="1216"/>
                </a:cxn>
                <a:cxn ang="0">
                  <a:pos x="24" y="1224"/>
                </a:cxn>
                <a:cxn ang="0">
                  <a:pos x="56" y="1240"/>
                </a:cxn>
                <a:cxn ang="0">
                  <a:pos x="88" y="1240"/>
                </a:cxn>
                <a:cxn ang="0">
                  <a:pos x="135" y="1248"/>
                </a:cxn>
                <a:cxn ang="0">
                  <a:pos x="199" y="1256"/>
                </a:cxn>
                <a:cxn ang="0">
                  <a:pos x="271" y="1264"/>
                </a:cxn>
                <a:cxn ang="0">
                  <a:pos x="334" y="1264"/>
                </a:cxn>
                <a:cxn ang="0">
                  <a:pos x="398" y="1272"/>
                </a:cxn>
                <a:cxn ang="0">
                  <a:pos x="470" y="1272"/>
                </a:cxn>
                <a:cxn ang="0">
                  <a:pos x="541" y="1272"/>
                </a:cxn>
                <a:cxn ang="0">
                  <a:pos x="605" y="1280"/>
                </a:cxn>
                <a:cxn ang="0">
                  <a:pos x="677" y="1280"/>
                </a:cxn>
                <a:cxn ang="0">
                  <a:pos x="748" y="1280"/>
                </a:cxn>
                <a:cxn ang="0">
                  <a:pos x="804" y="1280"/>
                </a:cxn>
                <a:cxn ang="0">
                  <a:pos x="868" y="1280"/>
                </a:cxn>
                <a:cxn ang="0">
                  <a:pos x="931" y="1272"/>
                </a:cxn>
                <a:cxn ang="0">
                  <a:pos x="987" y="1272"/>
                </a:cxn>
                <a:cxn ang="0">
                  <a:pos x="1043" y="1272"/>
                </a:cxn>
                <a:cxn ang="0">
                  <a:pos x="1099" y="1264"/>
                </a:cxn>
                <a:cxn ang="0">
                  <a:pos x="1162" y="1264"/>
                </a:cxn>
                <a:cxn ang="0">
                  <a:pos x="1226" y="1264"/>
                </a:cxn>
                <a:cxn ang="0">
                  <a:pos x="1313" y="1256"/>
                </a:cxn>
                <a:cxn ang="0">
                  <a:pos x="1377" y="1256"/>
                </a:cxn>
                <a:cxn ang="0">
                  <a:pos x="1425" y="1248"/>
                </a:cxn>
                <a:cxn ang="0">
                  <a:pos x="1481" y="1240"/>
                </a:cxn>
                <a:cxn ang="0">
                  <a:pos x="1536" y="1232"/>
                </a:cxn>
                <a:cxn ang="0">
                  <a:pos x="1576" y="1224"/>
                </a:cxn>
                <a:cxn ang="0">
                  <a:pos x="1600" y="1216"/>
                </a:cxn>
                <a:cxn ang="0">
                  <a:pos x="1616" y="1208"/>
                </a:cxn>
                <a:cxn ang="0">
                  <a:pos x="1616" y="1193"/>
                </a:cxn>
                <a:cxn ang="0">
                  <a:pos x="939" y="1097"/>
                </a:cxn>
                <a:cxn ang="0">
                  <a:pos x="931" y="1073"/>
                </a:cxn>
                <a:cxn ang="0">
                  <a:pos x="931" y="1057"/>
                </a:cxn>
                <a:cxn ang="0">
                  <a:pos x="923" y="1041"/>
                </a:cxn>
                <a:cxn ang="0">
                  <a:pos x="908" y="1018"/>
                </a:cxn>
                <a:cxn ang="0">
                  <a:pos x="900" y="1002"/>
                </a:cxn>
                <a:cxn ang="0">
                  <a:pos x="923" y="8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373" y="2794"/>
              <a:ext cx="1241" cy="1241"/>
              <a:chOff x="2373" y="2794"/>
              <a:chExt cx="1241" cy="1241"/>
            </a:xfrm>
          </p:grpSpPr>
          <p:sp>
            <p:nvSpPr>
              <p:cNvPr id="278540" name="Freeform 12"/>
              <p:cNvSpPr>
                <a:spLocks/>
              </p:cNvSpPr>
              <p:nvPr/>
            </p:nvSpPr>
            <p:spPr bwMode="auto">
              <a:xfrm>
                <a:off x="2885" y="2794"/>
                <a:ext cx="49" cy="9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76"/>
                  </a:cxn>
                  <a:cxn ang="0">
                    <a:pos x="7" y="976"/>
                  </a:cxn>
                  <a:cxn ang="0">
                    <a:pos x="21" y="976"/>
                  </a:cxn>
                  <a:cxn ang="0">
                    <a:pos x="48" y="8"/>
                  </a:cxn>
                  <a:cxn ang="0">
                    <a:pos x="14" y="0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41" name="Freeform 13"/>
              <p:cNvSpPr>
                <a:spLocks/>
              </p:cNvSpPr>
              <p:nvPr/>
            </p:nvSpPr>
            <p:spPr bwMode="auto">
              <a:xfrm>
                <a:off x="2885" y="3778"/>
                <a:ext cx="7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36" y="15"/>
                  </a:cxn>
                  <a:cxn ang="0">
                    <a:pos x="50" y="23"/>
                  </a:cxn>
                  <a:cxn ang="0">
                    <a:pos x="58" y="45"/>
                  </a:cxn>
                  <a:cxn ang="0">
                    <a:pos x="65" y="60"/>
                  </a:cxn>
                  <a:cxn ang="0">
                    <a:pos x="72" y="83"/>
                  </a:cxn>
                  <a:cxn ang="0">
                    <a:pos x="72" y="105"/>
                  </a:cxn>
                  <a:cxn ang="0">
                    <a:pos x="65" y="113"/>
                  </a:cxn>
                  <a:cxn ang="0">
                    <a:pos x="50" y="120"/>
                  </a:cxn>
                  <a:cxn ang="0">
                    <a:pos x="29" y="128"/>
                  </a:cxn>
                  <a:cxn ang="0">
                    <a:pos x="14" y="128"/>
                  </a:cxn>
                  <a:cxn ang="0">
                    <a:pos x="14" y="105"/>
                  </a:cxn>
                  <a:cxn ang="0">
                    <a:pos x="14" y="75"/>
                  </a:cxn>
                  <a:cxn ang="0">
                    <a:pos x="14" y="60"/>
                  </a:cxn>
                  <a:cxn ang="0">
                    <a:pos x="14" y="38"/>
                  </a:cxn>
                  <a:cxn ang="0">
                    <a:pos x="7" y="23"/>
                  </a:cxn>
                  <a:cxn ang="0">
                    <a:pos x="0" y="0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42" name="Freeform 14"/>
              <p:cNvSpPr>
                <a:spLocks/>
              </p:cNvSpPr>
              <p:nvPr/>
            </p:nvSpPr>
            <p:spPr bwMode="auto">
              <a:xfrm>
                <a:off x="2917" y="3890"/>
                <a:ext cx="145" cy="14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9" y="8"/>
                  </a:cxn>
                  <a:cxn ang="0">
                    <a:pos x="106" y="8"/>
                  </a:cxn>
                  <a:cxn ang="0">
                    <a:pos x="106" y="15"/>
                  </a:cxn>
                  <a:cxn ang="0">
                    <a:pos x="99" y="23"/>
                  </a:cxn>
                  <a:cxn ang="0">
                    <a:pos x="83" y="23"/>
                  </a:cxn>
                  <a:cxn ang="0">
                    <a:pos x="76" y="23"/>
                  </a:cxn>
                  <a:cxn ang="0">
                    <a:pos x="61" y="30"/>
                  </a:cxn>
                  <a:cxn ang="0">
                    <a:pos x="53" y="30"/>
                  </a:cxn>
                  <a:cxn ang="0">
                    <a:pos x="38" y="30"/>
                  </a:cxn>
                  <a:cxn ang="0">
                    <a:pos x="30" y="30"/>
                  </a:cxn>
                  <a:cxn ang="0">
                    <a:pos x="23" y="30"/>
                  </a:cxn>
                  <a:cxn ang="0">
                    <a:pos x="15" y="38"/>
                  </a:cxn>
                  <a:cxn ang="0">
                    <a:pos x="8" y="38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8" y="68"/>
                  </a:cxn>
                  <a:cxn ang="0">
                    <a:pos x="8" y="76"/>
                  </a:cxn>
                  <a:cxn ang="0">
                    <a:pos x="15" y="83"/>
                  </a:cxn>
                  <a:cxn ang="0">
                    <a:pos x="23" y="91"/>
                  </a:cxn>
                  <a:cxn ang="0">
                    <a:pos x="23" y="99"/>
                  </a:cxn>
                  <a:cxn ang="0">
                    <a:pos x="23" y="106"/>
                  </a:cxn>
                  <a:cxn ang="0">
                    <a:pos x="15" y="106"/>
                  </a:cxn>
                  <a:cxn ang="0">
                    <a:pos x="23" y="114"/>
                  </a:cxn>
                  <a:cxn ang="0">
                    <a:pos x="23" y="121"/>
                  </a:cxn>
                  <a:cxn ang="0">
                    <a:pos x="30" y="129"/>
                  </a:cxn>
                  <a:cxn ang="0">
                    <a:pos x="45" y="136"/>
                  </a:cxn>
                  <a:cxn ang="0">
                    <a:pos x="45" y="144"/>
                  </a:cxn>
                  <a:cxn ang="0">
                    <a:pos x="61" y="144"/>
                  </a:cxn>
                  <a:cxn ang="0">
                    <a:pos x="68" y="144"/>
                  </a:cxn>
                  <a:cxn ang="0">
                    <a:pos x="76" y="144"/>
                  </a:cxn>
                  <a:cxn ang="0">
                    <a:pos x="91" y="144"/>
                  </a:cxn>
                  <a:cxn ang="0">
                    <a:pos x="106" y="144"/>
                  </a:cxn>
                  <a:cxn ang="0">
                    <a:pos x="121" y="144"/>
                  </a:cxn>
                  <a:cxn ang="0">
                    <a:pos x="136" y="144"/>
                  </a:cxn>
                  <a:cxn ang="0">
                    <a:pos x="144" y="144"/>
                  </a:cxn>
                  <a:cxn ang="0">
                    <a:pos x="144" y="136"/>
                  </a:cxn>
                  <a:cxn ang="0">
                    <a:pos x="144" y="129"/>
                  </a:cxn>
                  <a:cxn ang="0">
                    <a:pos x="121" y="121"/>
                  </a:cxn>
                  <a:cxn ang="0">
                    <a:pos x="106" y="114"/>
                  </a:cxn>
                  <a:cxn ang="0">
                    <a:pos x="91" y="106"/>
                  </a:cxn>
                  <a:cxn ang="0">
                    <a:pos x="76" y="99"/>
                  </a:cxn>
                  <a:cxn ang="0">
                    <a:pos x="61" y="91"/>
                  </a:cxn>
                  <a:cxn ang="0">
                    <a:pos x="53" y="76"/>
                  </a:cxn>
                  <a:cxn ang="0">
                    <a:pos x="45" y="68"/>
                  </a:cxn>
                  <a:cxn ang="0">
                    <a:pos x="38" y="68"/>
                  </a:cxn>
                  <a:cxn ang="0">
                    <a:pos x="38" y="61"/>
                  </a:cxn>
                  <a:cxn ang="0">
                    <a:pos x="38" y="53"/>
                  </a:cxn>
                  <a:cxn ang="0">
                    <a:pos x="45" y="53"/>
                  </a:cxn>
                  <a:cxn ang="0">
                    <a:pos x="45" y="45"/>
                  </a:cxn>
                  <a:cxn ang="0">
                    <a:pos x="61" y="45"/>
                  </a:cxn>
                  <a:cxn ang="0">
                    <a:pos x="76" y="38"/>
                  </a:cxn>
                  <a:cxn ang="0">
                    <a:pos x="91" y="38"/>
                  </a:cxn>
                  <a:cxn ang="0">
                    <a:pos x="99" y="30"/>
                  </a:cxn>
                  <a:cxn ang="0">
                    <a:pos x="106" y="30"/>
                  </a:cxn>
                  <a:cxn ang="0">
                    <a:pos x="114" y="23"/>
                  </a:cxn>
                  <a:cxn ang="0">
                    <a:pos x="114" y="15"/>
                  </a:cxn>
                  <a:cxn ang="0">
                    <a:pos x="114" y="8"/>
                  </a:cxn>
                  <a:cxn ang="0">
                    <a:pos x="106" y="0"/>
                  </a:cxn>
                  <a:cxn ang="0">
                    <a:pos x="99" y="0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43" name="Freeform 15"/>
              <p:cNvSpPr>
                <a:spLocks/>
              </p:cNvSpPr>
              <p:nvPr/>
            </p:nvSpPr>
            <p:spPr bwMode="auto">
              <a:xfrm>
                <a:off x="3069" y="3906"/>
                <a:ext cx="545" cy="121"/>
              </a:xfrm>
              <a:custGeom>
                <a:avLst/>
                <a:gdLst/>
                <a:ahLst/>
                <a:cxnLst>
                  <a:cxn ang="0">
                    <a:pos x="544" y="75"/>
                  </a:cxn>
                  <a:cxn ang="0">
                    <a:pos x="536" y="68"/>
                  </a:cxn>
                  <a:cxn ang="0">
                    <a:pos x="6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8" y="23"/>
                  </a:cxn>
                  <a:cxn ang="0">
                    <a:pos x="24" y="30"/>
                  </a:cxn>
                  <a:cxn ang="0">
                    <a:pos x="32" y="30"/>
                  </a:cxn>
                  <a:cxn ang="0">
                    <a:pos x="39" y="38"/>
                  </a:cxn>
                  <a:cxn ang="0">
                    <a:pos x="47" y="53"/>
                  </a:cxn>
                  <a:cxn ang="0">
                    <a:pos x="47" y="60"/>
                  </a:cxn>
                  <a:cxn ang="0">
                    <a:pos x="47" y="75"/>
                  </a:cxn>
                  <a:cxn ang="0">
                    <a:pos x="47" y="83"/>
                  </a:cxn>
                  <a:cxn ang="0">
                    <a:pos x="47" y="98"/>
                  </a:cxn>
                  <a:cxn ang="0">
                    <a:pos x="55" y="113"/>
                  </a:cxn>
                  <a:cxn ang="0">
                    <a:pos x="63" y="113"/>
                  </a:cxn>
                  <a:cxn ang="0">
                    <a:pos x="79" y="120"/>
                  </a:cxn>
                  <a:cxn ang="0">
                    <a:pos x="134" y="120"/>
                  </a:cxn>
                  <a:cxn ang="0">
                    <a:pos x="181" y="120"/>
                  </a:cxn>
                  <a:cxn ang="0">
                    <a:pos x="221" y="120"/>
                  </a:cxn>
                  <a:cxn ang="0">
                    <a:pos x="268" y="120"/>
                  </a:cxn>
                  <a:cxn ang="0">
                    <a:pos x="323" y="113"/>
                  </a:cxn>
                  <a:cxn ang="0">
                    <a:pos x="363" y="113"/>
                  </a:cxn>
                  <a:cxn ang="0">
                    <a:pos x="402" y="105"/>
                  </a:cxn>
                  <a:cxn ang="0">
                    <a:pos x="434" y="98"/>
                  </a:cxn>
                  <a:cxn ang="0">
                    <a:pos x="473" y="98"/>
                  </a:cxn>
                  <a:cxn ang="0">
                    <a:pos x="505" y="90"/>
                  </a:cxn>
                  <a:cxn ang="0">
                    <a:pos x="520" y="90"/>
                  </a:cxn>
                  <a:cxn ang="0">
                    <a:pos x="536" y="83"/>
                  </a:cxn>
                  <a:cxn ang="0">
                    <a:pos x="544" y="75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44" name="Freeform 16"/>
              <p:cNvSpPr>
                <a:spLocks/>
              </p:cNvSpPr>
              <p:nvPr/>
            </p:nvSpPr>
            <p:spPr bwMode="auto">
              <a:xfrm>
                <a:off x="2373" y="3890"/>
                <a:ext cx="433" cy="137"/>
              </a:xfrm>
              <a:custGeom>
                <a:avLst/>
                <a:gdLst/>
                <a:ahLst/>
                <a:cxnLst>
                  <a:cxn ang="0">
                    <a:pos x="432" y="38"/>
                  </a:cxn>
                  <a:cxn ang="0">
                    <a:pos x="408" y="30"/>
                  </a:cxn>
                  <a:cxn ang="0">
                    <a:pos x="385" y="15"/>
                  </a:cxn>
                  <a:cxn ang="0">
                    <a:pos x="361" y="8"/>
                  </a:cxn>
                  <a:cxn ang="0">
                    <a:pos x="353" y="0"/>
                  </a:cxn>
                  <a:cxn ang="0">
                    <a:pos x="283" y="15"/>
                  </a:cxn>
                  <a:cxn ang="0">
                    <a:pos x="196" y="30"/>
                  </a:cxn>
                  <a:cxn ang="0">
                    <a:pos x="16" y="53"/>
                  </a:cxn>
                  <a:cxn ang="0">
                    <a:pos x="8" y="60"/>
                  </a:cxn>
                  <a:cxn ang="0">
                    <a:pos x="0" y="68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24" y="83"/>
                  </a:cxn>
                  <a:cxn ang="0">
                    <a:pos x="126" y="91"/>
                  </a:cxn>
                  <a:cxn ang="0">
                    <a:pos x="189" y="98"/>
                  </a:cxn>
                  <a:cxn ang="0">
                    <a:pos x="220" y="106"/>
                  </a:cxn>
                  <a:cxn ang="0">
                    <a:pos x="259" y="113"/>
                  </a:cxn>
                  <a:cxn ang="0">
                    <a:pos x="283" y="121"/>
                  </a:cxn>
                  <a:cxn ang="0">
                    <a:pos x="306" y="128"/>
                  </a:cxn>
                  <a:cxn ang="0">
                    <a:pos x="322" y="136"/>
                  </a:cxn>
                  <a:cxn ang="0">
                    <a:pos x="346" y="136"/>
                  </a:cxn>
                  <a:cxn ang="0">
                    <a:pos x="369" y="136"/>
                  </a:cxn>
                  <a:cxn ang="0">
                    <a:pos x="393" y="136"/>
                  </a:cxn>
                  <a:cxn ang="0">
                    <a:pos x="424" y="76"/>
                  </a:cxn>
                  <a:cxn ang="0">
                    <a:pos x="424" y="68"/>
                  </a:cxn>
                  <a:cxn ang="0">
                    <a:pos x="424" y="60"/>
                  </a:cxn>
                  <a:cxn ang="0">
                    <a:pos x="432" y="38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45" name="Freeform 17"/>
              <p:cNvSpPr>
                <a:spLocks/>
              </p:cNvSpPr>
              <p:nvPr/>
            </p:nvSpPr>
            <p:spPr bwMode="auto">
              <a:xfrm>
                <a:off x="2749" y="3786"/>
                <a:ext cx="65" cy="10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0"/>
                  </a:cxn>
                  <a:cxn ang="0">
                    <a:pos x="36" y="7"/>
                  </a:cxn>
                  <a:cxn ang="0">
                    <a:pos x="21" y="15"/>
                  </a:cxn>
                  <a:cxn ang="0">
                    <a:pos x="14" y="30"/>
                  </a:cxn>
                  <a:cxn ang="0">
                    <a:pos x="7" y="45"/>
                  </a:cxn>
                  <a:cxn ang="0">
                    <a:pos x="7" y="59"/>
                  </a:cxn>
                  <a:cxn ang="0">
                    <a:pos x="0" y="74"/>
                  </a:cxn>
                  <a:cxn ang="0">
                    <a:pos x="0" y="89"/>
                  </a:cxn>
                  <a:cxn ang="0">
                    <a:pos x="14" y="97"/>
                  </a:cxn>
                  <a:cxn ang="0">
                    <a:pos x="36" y="104"/>
                  </a:cxn>
                  <a:cxn ang="0">
                    <a:pos x="50" y="104"/>
                  </a:cxn>
                  <a:cxn ang="0">
                    <a:pos x="50" y="89"/>
                  </a:cxn>
                  <a:cxn ang="0">
                    <a:pos x="43" y="67"/>
                  </a:cxn>
                  <a:cxn ang="0">
                    <a:pos x="43" y="52"/>
                  </a:cxn>
                  <a:cxn ang="0">
                    <a:pos x="36" y="45"/>
                  </a:cxn>
                  <a:cxn ang="0">
                    <a:pos x="36" y="30"/>
                  </a:cxn>
                  <a:cxn ang="0">
                    <a:pos x="43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64" y="0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46" name="Freeform 18"/>
              <p:cNvSpPr>
                <a:spLocks/>
              </p:cNvSpPr>
              <p:nvPr/>
            </p:nvSpPr>
            <p:spPr bwMode="auto">
              <a:xfrm>
                <a:off x="2781" y="2794"/>
                <a:ext cx="33" cy="96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9" y="968"/>
                  </a:cxn>
                  <a:cxn ang="0">
                    <a:pos x="6" y="968"/>
                  </a:cxn>
                  <a:cxn ang="0">
                    <a:pos x="0" y="16"/>
                  </a:cxn>
                  <a:cxn ang="0">
                    <a:pos x="19" y="8"/>
                  </a:cxn>
                  <a:cxn ang="0">
                    <a:pos x="32" y="0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278547" name="Freeform 19"/>
          <p:cNvSpPr>
            <a:spLocks/>
          </p:cNvSpPr>
          <p:nvPr/>
        </p:nvSpPr>
        <p:spPr bwMode="auto">
          <a:xfrm>
            <a:off x="4287838" y="4384675"/>
            <a:ext cx="458787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23" y="0"/>
              </a:cxn>
              <a:cxn ang="0">
                <a:pos x="31" y="0"/>
              </a:cxn>
              <a:cxn ang="0">
                <a:pos x="39" y="7"/>
              </a:cxn>
              <a:cxn ang="0">
                <a:pos x="54" y="7"/>
              </a:cxn>
              <a:cxn ang="0">
                <a:pos x="62" y="14"/>
              </a:cxn>
              <a:cxn ang="0">
                <a:pos x="78" y="14"/>
              </a:cxn>
              <a:cxn ang="0">
                <a:pos x="86" y="14"/>
              </a:cxn>
              <a:cxn ang="0">
                <a:pos x="101" y="21"/>
              </a:cxn>
              <a:cxn ang="0">
                <a:pos x="125" y="21"/>
              </a:cxn>
              <a:cxn ang="0">
                <a:pos x="148" y="21"/>
              </a:cxn>
              <a:cxn ang="0">
                <a:pos x="163" y="21"/>
              </a:cxn>
              <a:cxn ang="0">
                <a:pos x="179" y="21"/>
              </a:cxn>
              <a:cxn ang="0">
                <a:pos x="202" y="21"/>
              </a:cxn>
              <a:cxn ang="0">
                <a:pos x="226" y="14"/>
              </a:cxn>
              <a:cxn ang="0">
                <a:pos x="241" y="14"/>
              </a:cxn>
              <a:cxn ang="0">
                <a:pos x="257" y="14"/>
              </a:cxn>
              <a:cxn ang="0">
                <a:pos x="272" y="7"/>
              </a:cxn>
              <a:cxn ang="0">
                <a:pos x="288" y="7"/>
              </a:cxn>
              <a:cxn ang="0">
                <a:pos x="280" y="14"/>
              </a:cxn>
              <a:cxn ang="0">
                <a:pos x="272" y="21"/>
              </a:cxn>
              <a:cxn ang="0">
                <a:pos x="265" y="36"/>
              </a:cxn>
              <a:cxn ang="0">
                <a:pos x="265" y="43"/>
              </a:cxn>
              <a:cxn ang="0">
                <a:pos x="257" y="50"/>
              </a:cxn>
              <a:cxn ang="0">
                <a:pos x="257" y="64"/>
              </a:cxn>
              <a:cxn ang="0">
                <a:pos x="249" y="57"/>
              </a:cxn>
              <a:cxn ang="0">
                <a:pos x="249" y="50"/>
              </a:cxn>
              <a:cxn ang="0">
                <a:pos x="241" y="43"/>
              </a:cxn>
              <a:cxn ang="0">
                <a:pos x="234" y="36"/>
              </a:cxn>
              <a:cxn ang="0">
                <a:pos x="226" y="36"/>
              </a:cxn>
              <a:cxn ang="0">
                <a:pos x="218" y="28"/>
              </a:cxn>
              <a:cxn ang="0">
                <a:pos x="210" y="28"/>
              </a:cxn>
              <a:cxn ang="0">
                <a:pos x="195" y="28"/>
              </a:cxn>
              <a:cxn ang="0">
                <a:pos x="179" y="28"/>
              </a:cxn>
              <a:cxn ang="0">
                <a:pos x="163" y="28"/>
              </a:cxn>
              <a:cxn ang="0">
                <a:pos x="140" y="28"/>
              </a:cxn>
              <a:cxn ang="0">
                <a:pos x="125" y="28"/>
              </a:cxn>
              <a:cxn ang="0">
                <a:pos x="109" y="28"/>
              </a:cxn>
              <a:cxn ang="0">
                <a:pos x="93" y="36"/>
              </a:cxn>
              <a:cxn ang="0">
                <a:pos x="86" y="36"/>
              </a:cxn>
              <a:cxn ang="0">
                <a:pos x="78" y="43"/>
              </a:cxn>
              <a:cxn ang="0">
                <a:pos x="70" y="57"/>
              </a:cxn>
              <a:cxn ang="0">
                <a:pos x="62" y="43"/>
              </a:cxn>
              <a:cxn ang="0">
                <a:pos x="62" y="36"/>
              </a:cxn>
              <a:cxn ang="0">
                <a:pos x="54" y="28"/>
              </a:cxn>
              <a:cxn ang="0">
                <a:pos x="47" y="21"/>
              </a:cxn>
              <a:cxn ang="0">
                <a:pos x="39" y="14"/>
              </a:cxn>
              <a:cxn ang="0">
                <a:pos x="31" y="7"/>
              </a:cxn>
              <a:cxn ang="0">
                <a:pos x="16" y="7"/>
              </a:cxn>
              <a:cxn ang="0">
                <a:pos x="0" y="0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48" name="Freeform 20"/>
          <p:cNvSpPr>
            <a:spLocks/>
          </p:cNvSpPr>
          <p:nvPr/>
        </p:nvSpPr>
        <p:spPr bwMode="auto">
          <a:xfrm>
            <a:off x="3308350" y="3559175"/>
            <a:ext cx="1728788" cy="814388"/>
          </a:xfrm>
          <a:custGeom>
            <a:avLst/>
            <a:gdLst/>
            <a:ahLst/>
            <a:cxnLst>
              <a:cxn ang="0">
                <a:pos x="24" y="118"/>
              </a:cxn>
              <a:cxn ang="0">
                <a:pos x="40" y="165"/>
              </a:cxn>
              <a:cxn ang="0">
                <a:pos x="64" y="221"/>
              </a:cxn>
              <a:cxn ang="0">
                <a:pos x="79" y="252"/>
              </a:cxn>
              <a:cxn ang="0">
                <a:pos x="119" y="291"/>
              </a:cxn>
              <a:cxn ang="0">
                <a:pos x="151" y="331"/>
              </a:cxn>
              <a:cxn ang="0">
                <a:pos x="191" y="362"/>
              </a:cxn>
              <a:cxn ang="0">
                <a:pos x="230" y="386"/>
              </a:cxn>
              <a:cxn ang="0">
                <a:pos x="278" y="410"/>
              </a:cxn>
              <a:cxn ang="0">
                <a:pos x="318" y="433"/>
              </a:cxn>
              <a:cxn ang="0">
                <a:pos x="365" y="441"/>
              </a:cxn>
              <a:cxn ang="0">
                <a:pos x="413" y="457"/>
              </a:cxn>
              <a:cxn ang="0">
                <a:pos x="461" y="473"/>
              </a:cxn>
              <a:cxn ang="0">
                <a:pos x="500" y="488"/>
              </a:cxn>
              <a:cxn ang="0">
                <a:pos x="540" y="496"/>
              </a:cxn>
              <a:cxn ang="0">
                <a:pos x="612" y="504"/>
              </a:cxn>
              <a:cxn ang="0">
                <a:pos x="715" y="512"/>
              </a:cxn>
              <a:cxn ang="0">
                <a:pos x="786" y="512"/>
              </a:cxn>
              <a:cxn ang="0">
                <a:pos x="897" y="504"/>
              </a:cxn>
              <a:cxn ang="0">
                <a:pos x="977" y="488"/>
              </a:cxn>
              <a:cxn ang="0">
                <a:pos x="1048" y="465"/>
              </a:cxn>
              <a:cxn ang="0">
                <a:pos x="1088" y="441"/>
              </a:cxn>
              <a:cxn ang="0">
                <a:pos x="1088" y="417"/>
              </a:cxn>
              <a:cxn ang="0">
                <a:pos x="1017" y="441"/>
              </a:cxn>
              <a:cxn ang="0">
                <a:pos x="937" y="457"/>
              </a:cxn>
              <a:cxn ang="0">
                <a:pos x="874" y="465"/>
              </a:cxn>
              <a:cxn ang="0">
                <a:pos x="818" y="465"/>
              </a:cxn>
              <a:cxn ang="0">
                <a:pos x="754" y="465"/>
              </a:cxn>
              <a:cxn ang="0">
                <a:pos x="699" y="457"/>
              </a:cxn>
              <a:cxn ang="0">
                <a:pos x="612" y="449"/>
              </a:cxn>
              <a:cxn ang="0">
                <a:pos x="556" y="441"/>
              </a:cxn>
              <a:cxn ang="0">
                <a:pos x="508" y="425"/>
              </a:cxn>
              <a:cxn ang="0">
                <a:pos x="469" y="417"/>
              </a:cxn>
              <a:cxn ang="0">
                <a:pos x="421" y="394"/>
              </a:cxn>
              <a:cxn ang="0">
                <a:pos x="381" y="378"/>
              </a:cxn>
              <a:cxn ang="0">
                <a:pos x="334" y="347"/>
              </a:cxn>
              <a:cxn ang="0">
                <a:pos x="286" y="315"/>
              </a:cxn>
              <a:cxn ang="0">
                <a:pos x="246" y="284"/>
              </a:cxn>
              <a:cxn ang="0">
                <a:pos x="214" y="244"/>
              </a:cxn>
              <a:cxn ang="0">
                <a:pos x="183" y="205"/>
              </a:cxn>
              <a:cxn ang="0">
                <a:pos x="159" y="150"/>
              </a:cxn>
              <a:cxn ang="0">
                <a:pos x="151" y="95"/>
              </a:cxn>
              <a:cxn ang="0">
                <a:pos x="143" y="32"/>
              </a:cxn>
              <a:cxn ang="0">
                <a:pos x="103" y="32"/>
              </a:cxn>
              <a:cxn ang="0">
                <a:pos x="79" y="24"/>
              </a:cxn>
              <a:cxn ang="0">
                <a:pos x="56" y="16"/>
              </a:cxn>
              <a:cxn ang="0">
                <a:pos x="24" y="8"/>
              </a:cxn>
              <a:cxn ang="0">
                <a:pos x="0" y="0"/>
              </a:cxn>
              <a:cxn ang="0">
                <a:pos x="8" y="63"/>
              </a:cxn>
              <a:cxn ang="0">
                <a:pos x="24" y="118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8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49" name="Oval 21"/>
          <p:cNvSpPr>
            <a:spLocks noChangeArrowheads="1"/>
          </p:cNvSpPr>
          <p:nvPr/>
        </p:nvSpPr>
        <p:spPr bwMode="auto">
          <a:xfrm>
            <a:off x="3462338" y="2924175"/>
            <a:ext cx="2203450" cy="317500"/>
          </a:xfrm>
          <a:prstGeom prst="ellipse">
            <a:avLst/>
          </a:prstGeom>
          <a:solidFill>
            <a:srgbClr val="C60A2D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550" name="Freeform 22"/>
          <p:cNvSpPr>
            <a:spLocks/>
          </p:cNvSpPr>
          <p:nvPr/>
        </p:nvSpPr>
        <p:spPr bwMode="auto">
          <a:xfrm>
            <a:off x="5083175" y="3149600"/>
            <a:ext cx="611188" cy="534988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6" y="94"/>
              </a:cxn>
              <a:cxn ang="0">
                <a:pos x="24" y="133"/>
              </a:cxn>
              <a:cxn ang="0">
                <a:pos x="39" y="180"/>
              </a:cxn>
              <a:cxn ang="0">
                <a:pos x="55" y="211"/>
              </a:cxn>
              <a:cxn ang="0">
                <a:pos x="71" y="250"/>
              </a:cxn>
              <a:cxn ang="0">
                <a:pos x="94" y="273"/>
              </a:cxn>
              <a:cxn ang="0">
                <a:pos x="110" y="297"/>
              </a:cxn>
              <a:cxn ang="0">
                <a:pos x="149" y="320"/>
              </a:cxn>
              <a:cxn ang="0">
                <a:pos x="172" y="328"/>
              </a:cxn>
              <a:cxn ang="0">
                <a:pos x="196" y="336"/>
              </a:cxn>
              <a:cxn ang="0">
                <a:pos x="212" y="336"/>
              </a:cxn>
              <a:cxn ang="0">
                <a:pos x="227" y="328"/>
              </a:cxn>
              <a:cxn ang="0">
                <a:pos x="243" y="320"/>
              </a:cxn>
              <a:cxn ang="0">
                <a:pos x="259" y="313"/>
              </a:cxn>
              <a:cxn ang="0">
                <a:pos x="282" y="289"/>
              </a:cxn>
              <a:cxn ang="0">
                <a:pos x="298" y="273"/>
              </a:cxn>
              <a:cxn ang="0">
                <a:pos x="313" y="242"/>
              </a:cxn>
              <a:cxn ang="0">
                <a:pos x="337" y="219"/>
              </a:cxn>
              <a:cxn ang="0">
                <a:pos x="345" y="188"/>
              </a:cxn>
              <a:cxn ang="0">
                <a:pos x="360" y="148"/>
              </a:cxn>
              <a:cxn ang="0">
                <a:pos x="368" y="109"/>
              </a:cxn>
              <a:cxn ang="0">
                <a:pos x="376" y="78"/>
              </a:cxn>
              <a:cxn ang="0">
                <a:pos x="384" y="39"/>
              </a:cxn>
              <a:cxn ang="0">
                <a:pos x="384" y="0"/>
              </a:cxn>
              <a:cxn ang="0">
                <a:pos x="360" y="16"/>
              </a:cxn>
              <a:cxn ang="0">
                <a:pos x="329" y="16"/>
              </a:cxn>
              <a:cxn ang="0">
                <a:pos x="306" y="23"/>
              </a:cxn>
              <a:cxn ang="0">
                <a:pos x="259" y="31"/>
              </a:cxn>
              <a:cxn ang="0">
                <a:pos x="227" y="39"/>
              </a:cxn>
              <a:cxn ang="0">
                <a:pos x="172" y="47"/>
              </a:cxn>
              <a:cxn ang="0">
                <a:pos x="125" y="55"/>
              </a:cxn>
              <a:cxn ang="0">
                <a:pos x="78" y="55"/>
              </a:cxn>
              <a:cxn ang="0">
                <a:pos x="39" y="55"/>
              </a:cxn>
              <a:cxn ang="0">
                <a:pos x="0" y="63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51" name="Freeform 23"/>
          <p:cNvSpPr>
            <a:spLocks/>
          </p:cNvSpPr>
          <p:nvPr/>
        </p:nvSpPr>
        <p:spPr bwMode="auto">
          <a:xfrm>
            <a:off x="5354638" y="2632075"/>
            <a:ext cx="344487" cy="1106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6"/>
              </a:cxn>
              <a:cxn ang="0">
                <a:pos x="23" y="40"/>
              </a:cxn>
              <a:cxn ang="0">
                <a:pos x="31" y="63"/>
              </a:cxn>
              <a:cxn ang="0">
                <a:pos x="46" y="103"/>
              </a:cxn>
              <a:cxn ang="0">
                <a:pos x="77" y="166"/>
              </a:cxn>
              <a:cxn ang="0">
                <a:pos x="108" y="229"/>
              </a:cxn>
              <a:cxn ang="0">
                <a:pos x="139" y="293"/>
              </a:cxn>
              <a:cxn ang="0">
                <a:pos x="162" y="348"/>
              </a:cxn>
              <a:cxn ang="0">
                <a:pos x="177" y="403"/>
              </a:cxn>
              <a:cxn ang="0">
                <a:pos x="201" y="475"/>
              </a:cxn>
              <a:cxn ang="0">
                <a:pos x="208" y="514"/>
              </a:cxn>
              <a:cxn ang="0">
                <a:pos x="208" y="562"/>
              </a:cxn>
              <a:cxn ang="0">
                <a:pos x="216" y="601"/>
              </a:cxn>
              <a:cxn ang="0">
                <a:pos x="208" y="633"/>
              </a:cxn>
              <a:cxn ang="0">
                <a:pos x="201" y="656"/>
              </a:cxn>
              <a:cxn ang="0">
                <a:pos x="185" y="680"/>
              </a:cxn>
              <a:cxn ang="0">
                <a:pos x="177" y="696"/>
              </a:cxn>
              <a:cxn ang="0">
                <a:pos x="177" y="649"/>
              </a:cxn>
              <a:cxn ang="0">
                <a:pos x="177" y="617"/>
              </a:cxn>
              <a:cxn ang="0">
                <a:pos x="177" y="593"/>
              </a:cxn>
              <a:cxn ang="0">
                <a:pos x="170" y="546"/>
              </a:cxn>
              <a:cxn ang="0">
                <a:pos x="162" y="514"/>
              </a:cxn>
              <a:cxn ang="0">
                <a:pos x="154" y="475"/>
              </a:cxn>
              <a:cxn ang="0">
                <a:pos x="139" y="435"/>
              </a:cxn>
              <a:cxn ang="0">
                <a:pos x="131" y="395"/>
              </a:cxn>
              <a:cxn ang="0">
                <a:pos x="108" y="348"/>
              </a:cxn>
              <a:cxn ang="0">
                <a:pos x="85" y="293"/>
              </a:cxn>
              <a:cxn ang="0">
                <a:pos x="62" y="245"/>
              </a:cxn>
              <a:cxn ang="0">
                <a:pos x="39" y="206"/>
              </a:cxn>
              <a:cxn ang="0">
                <a:pos x="23" y="174"/>
              </a:cxn>
              <a:cxn ang="0">
                <a:pos x="0" y="134"/>
              </a:cxn>
              <a:cxn ang="0">
                <a:pos x="23" y="150"/>
              </a:cxn>
              <a:cxn ang="0">
                <a:pos x="31" y="150"/>
              </a:cxn>
              <a:cxn ang="0">
                <a:pos x="39" y="142"/>
              </a:cxn>
              <a:cxn ang="0">
                <a:pos x="31" y="119"/>
              </a:cxn>
              <a:cxn ang="0">
                <a:pos x="31" y="103"/>
              </a:cxn>
              <a:cxn ang="0">
                <a:pos x="23" y="71"/>
              </a:cxn>
              <a:cxn ang="0">
                <a:pos x="15" y="47"/>
              </a:cxn>
              <a:cxn ang="0">
                <a:pos x="8" y="24"/>
              </a:cxn>
              <a:cxn ang="0">
                <a:pos x="0" y="0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52" name="Freeform 24"/>
          <p:cNvSpPr>
            <a:spLocks/>
          </p:cNvSpPr>
          <p:nvPr/>
        </p:nvSpPr>
        <p:spPr bwMode="auto">
          <a:xfrm>
            <a:off x="3411538" y="2708275"/>
            <a:ext cx="306387" cy="750888"/>
          </a:xfrm>
          <a:custGeom>
            <a:avLst/>
            <a:gdLst/>
            <a:ahLst/>
            <a:cxnLst>
              <a:cxn ang="0">
                <a:pos x="192" y="63"/>
              </a:cxn>
              <a:cxn ang="0">
                <a:pos x="192" y="31"/>
              </a:cxn>
              <a:cxn ang="0">
                <a:pos x="192" y="0"/>
              </a:cxn>
              <a:cxn ang="0">
                <a:pos x="177" y="39"/>
              </a:cxn>
              <a:cxn ang="0">
                <a:pos x="146" y="94"/>
              </a:cxn>
              <a:cxn ang="0">
                <a:pos x="115" y="157"/>
              </a:cxn>
              <a:cxn ang="0">
                <a:pos x="84" y="228"/>
              </a:cxn>
              <a:cxn ang="0">
                <a:pos x="54" y="299"/>
              </a:cxn>
              <a:cxn ang="0">
                <a:pos x="31" y="354"/>
              </a:cxn>
              <a:cxn ang="0">
                <a:pos x="15" y="417"/>
              </a:cxn>
              <a:cxn ang="0">
                <a:pos x="0" y="464"/>
              </a:cxn>
              <a:cxn ang="0">
                <a:pos x="15" y="472"/>
              </a:cxn>
              <a:cxn ang="0">
                <a:pos x="31" y="464"/>
              </a:cxn>
              <a:cxn ang="0">
                <a:pos x="46" y="441"/>
              </a:cxn>
              <a:cxn ang="0">
                <a:pos x="61" y="393"/>
              </a:cxn>
              <a:cxn ang="0">
                <a:pos x="84" y="338"/>
              </a:cxn>
              <a:cxn ang="0">
                <a:pos x="100" y="291"/>
              </a:cxn>
              <a:cxn ang="0">
                <a:pos x="123" y="244"/>
              </a:cxn>
              <a:cxn ang="0">
                <a:pos x="146" y="197"/>
              </a:cxn>
              <a:cxn ang="0">
                <a:pos x="169" y="142"/>
              </a:cxn>
              <a:cxn ang="0">
                <a:pos x="184" y="94"/>
              </a:cxn>
              <a:cxn ang="0">
                <a:pos x="192" y="6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53" name="Freeform 25"/>
          <p:cNvSpPr>
            <a:spLocks/>
          </p:cNvSpPr>
          <p:nvPr/>
        </p:nvSpPr>
        <p:spPr bwMode="auto">
          <a:xfrm>
            <a:off x="3316288" y="3079750"/>
            <a:ext cx="2425700" cy="1344613"/>
          </a:xfrm>
          <a:custGeom>
            <a:avLst/>
            <a:gdLst/>
            <a:ahLst/>
            <a:cxnLst>
              <a:cxn ang="0">
                <a:pos x="65" y="47"/>
              </a:cxn>
              <a:cxn ang="0">
                <a:pos x="28" y="111"/>
              </a:cxn>
              <a:cxn ang="0">
                <a:pos x="9" y="185"/>
              </a:cxn>
              <a:cxn ang="0">
                <a:pos x="0" y="260"/>
              </a:cxn>
              <a:cxn ang="0">
                <a:pos x="0" y="335"/>
              </a:cxn>
              <a:cxn ang="0">
                <a:pos x="9" y="409"/>
              </a:cxn>
              <a:cxn ang="0">
                <a:pos x="37" y="484"/>
              </a:cxn>
              <a:cxn ang="0">
                <a:pos x="55" y="558"/>
              </a:cxn>
              <a:cxn ang="0">
                <a:pos x="120" y="632"/>
              </a:cxn>
              <a:cxn ang="0">
                <a:pos x="175" y="679"/>
              </a:cxn>
              <a:cxn ang="0">
                <a:pos x="239" y="716"/>
              </a:cxn>
              <a:cxn ang="0">
                <a:pos x="304" y="753"/>
              </a:cxn>
              <a:cxn ang="0">
                <a:pos x="377" y="781"/>
              </a:cxn>
              <a:cxn ang="0">
                <a:pos x="451" y="799"/>
              </a:cxn>
              <a:cxn ang="0">
                <a:pos x="534" y="819"/>
              </a:cxn>
              <a:cxn ang="0">
                <a:pos x="626" y="837"/>
              </a:cxn>
              <a:cxn ang="0">
                <a:pos x="699" y="846"/>
              </a:cxn>
              <a:cxn ang="0">
                <a:pos x="773" y="837"/>
              </a:cxn>
              <a:cxn ang="0">
                <a:pos x="846" y="837"/>
              </a:cxn>
              <a:cxn ang="0">
                <a:pos x="911" y="819"/>
              </a:cxn>
              <a:cxn ang="0">
                <a:pos x="984" y="810"/>
              </a:cxn>
              <a:cxn ang="0">
                <a:pos x="1058" y="790"/>
              </a:cxn>
              <a:cxn ang="0">
                <a:pos x="1131" y="772"/>
              </a:cxn>
              <a:cxn ang="0">
                <a:pos x="1205" y="753"/>
              </a:cxn>
              <a:cxn ang="0">
                <a:pos x="1242" y="735"/>
              </a:cxn>
              <a:cxn ang="0">
                <a:pos x="1269" y="716"/>
              </a:cxn>
              <a:cxn ang="0">
                <a:pos x="1334" y="670"/>
              </a:cxn>
              <a:cxn ang="0">
                <a:pos x="1398" y="623"/>
              </a:cxn>
              <a:cxn ang="0">
                <a:pos x="1453" y="568"/>
              </a:cxn>
              <a:cxn ang="0">
                <a:pos x="1490" y="493"/>
              </a:cxn>
              <a:cxn ang="0">
                <a:pos x="1518" y="418"/>
              </a:cxn>
              <a:cxn ang="0">
                <a:pos x="1527" y="344"/>
              </a:cxn>
              <a:cxn ang="0">
                <a:pos x="1518" y="269"/>
              </a:cxn>
              <a:cxn ang="0">
                <a:pos x="1508" y="195"/>
              </a:cxn>
              <a:cxn ang="0">
                <a:pos x="1490" y="120"/>
              </a:cxn>
              <a:cxn ang="0">
                <a:pos x="1462" y="36"/>
              </a:cxn>
              <a:cxn ang="0">
                <a:pos x="1389" y="47"/>
              </a:cxn>
              <a:cxn ang="0">
                <a:pos x="1315" y="56"/>
              </a:cxn>
              <a:cxn ang="0">
                <a:pos x="1242" y="83"/>
              </a:cxn>
              <a:cxn ang="0">
                <a:pos x="1168" y="83"/>
              </a:cxn>
              <a:cxn ang="0">
                <a:pos x="1095" y="93"/>
              </a:cxn>
              <a:cxn ang="0">
                <a:pos x="1021" y="93"/>
              </a:cxn>
              <a:cxn ang="0">
                <a:pos x="938" y="111"/>
              </a:cxn>
              <a:cxn ang="0">
                <a:pos x="865" y="111"/>
              </a:cxn>
              <a:cxn ang="0">
                <a:pos x="791" y="93"/>
              </a:cxn>
              <a:cxn ang="0">
                <a:pos x="718" y="74"/>
              </a:cxn>
              <a:cxn ang="0">
                <a:pos x="644" y="93"/>
              </a:cxn>
              <a:cxn ang="0">
                <a:pos x="561" y="93"/>
              </a:cxn>
              <a:cxn ang="0">
                <a:pos x="488" y="83"/>
              </a:cxn>
              <a:cxn ang="0">
                <a:pos x="414" y="83"/>
              </a:cxn>
              <a:cxn ang="0">
                <a:pos x="341" y="74"/>
              </a:cxn>
              <a:cxn ang="0">
                <a:pos x="267" y="74"/>
              </a:cxn>
              <a:cxn ang="0">
                <a:pos x="193" y="47"/>
              </a:cxn>
              <a:cxn ang="0">
                <a:pos x="111" y="2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F7668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310313" y="2501900"/>
            <a:ext cx="2452687" cy="1944688"/>
            <a:chOff x="3975" y="1576"/>
            <a:chExt cx="1545" cy="1225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975" y="1576"/>
              <a:ext cx="1545" cy="1225"/>
              <a:chOff x="3975" y="1576"/>
              <a:chExt cx="1545" cy="1225"/>
            </a:xfrm>
          </p:grpSpPr>
          <p:sp>
            <p:nvSpPr>
              <p:cNvPr id="278556" name="Freeform 28"/>
              <p:cNvSpPr>
                <a:spLocks/>
              </p:cNvSpPr>
              <p:nvPr/>
            </p:nvSpPr>
            <p:spPr bwMode="auto">
              <a:xfrm>
                <a:off x="3975" y="1576"/>
                <a:ext cx="1545" cy="1225"/>
              </a:xfrm>
              <a:custGeom>
                <a:avLst/>
                <a:gdLst/>
                <a:ahLst/>
                <a:cxnLst>
                  <a:cxn ang="0">
                    <a:pos x="223" y="79"/>
                  </a:cxn>
                  <a:cxn ang="0">
                    <a:pos x="175" y="167"/>
                  </a:cxn>
                  <a:cxn ang="0">
                    <a:pos x="119" y="302"/>
                  </a:cxn>
                  <a:cxn ang="0">
                    <a:pos x="56" y="453"/>
                  </a:cxn>
                  <a:cxn ang="0">
                    <a:pos x="16" y="580"/>
                  </a:cxn>
                  <a:cxn ang="0">
                    <a:pos x="8" y="707"/>
                  </a:cxn>
                  <a:cxn ang="0">
                    <a:pos x="32" y="842"/>
                  </a:cxn>
                  <a:cxn ang="0">
                    <a:pos x="96" y="962"/>
                  </a:cxn>
                  <a:cxn ang="0">
                    <a:pos x="191" y="1049"/>
                  </a:cxn>
                  <a:cxn ang="0">
                    <a:pos x="310" y="1121"/>
                  </a:cxn>
                  <a:cxn ang="0">
                    <a:pos x="454" y="1168"/>
                  </a:cxn>
                  <a:cxn ang="0">
                    <a:pos x="597" y="1200"/>
                  </a:cxn>
                  <a:cxn ang="0">
                    <a:pos x="684" y="1216"/>
                  </a:cxn>
                  <a:cxn ang="0">
                    <a:pos x="780" y="1224"/>
                  </a:cxn>
                  <a:cxn ang="0">
                    <a:pos x="883" y="1216"/>
                  </a:cxn>
                  <a:cxn ang="0">
                    <a:pos x="971" y="1200"/>
                  </a:cxn>
                  <a:cxn ang="0">
                    <a:pos x="1098" y="1168"/>
                  </a:cxn>
                  <a:cxn ang="0">
                    <a:pos x="1218" y="1129"/>
                  </a:cxn>
                  <a:cxn ang="0">
                    <a:pos x="1313" y="1081"/>
                  </a:cxn>
                  <a:cxn ang="0">
                    <a:pos x="1393" y="1017"/>
                  </a:cxn>
                  <a:cxn ang="0">
                    <a:pos x="1448" y="962"/>
                  </a:cxn>
                  <a:cxn ang="0">
                    <a:pos x="1488" y="906"/>
                  </a:cxn>
                  <a:cxn ang="0">
                    <a:pos x="1512" y="835"/>
                  </a:cxn>
                  <a:cxn ang="0">
                    <a:pos x="1528" y="771"/>
                  </a:cxn>
                  <a:cxn ang="0">
                    <a:pos x="1544" y="684"/>
                  </a:cxn>
                  <a:cxn ang="0">
                    <a:pos x="1536" y="612"/>
                  </a:cxn>
                  <a:cxn ang="0">
                    <a:pos x="1520" y="525"/>
                  </a:cxn>
                  <a:cxn ang="0">
                    <a:pos x="1488" y="445"/>
                  </a:cxn>
                  <a:cxn ang="0">
                    <a:pos x="1456" y="374"/>
                  </a:cxn>
                  <a:cxn ang="0">
                    <a:pos x="1425" y="286"/>
                  </a:cxn>
                  <a:cxn ang="0">
                    <a:pos x="1393" y="207"/>
                  </a:cxn>
                  <a:cxn ang="0">
                    <a:pos x="1361" y="127"/>
                  </a:cxn>
                  <a:cxn ang="0">
                    <a:pos x="1329" y="79"/>
                  </a:cxn>
                  <a:cxn ang="0">
                    <a:pos x="1321" y="56"/>
                  </a:cxn>
                  <a:cxn ang="0">
                    <a:pos x="1297" y="48"/>
                  </a:cxn>
                  <a:cxn ang="0">
                    <a:pos x="1273" y="40"/>
                  </a:cxn>
                  <a:cxn ang="0">
                    <a:pos x="1242" y="32"/>
                  </a:cxn>
                  <a:cxn ang="0">
                    <a:pos x="1202" y="24"/>
                  </a:cxn>
                  <a:cxn ang="0">
                    <a:pos x="1154" y="16"/>
                  </a:cxn>
                  <a:cxn ang="0">
                    <a:pos x="1114" y="16"/>
                  </a:cxn>
                  <a:cxn ang="0">
                    <a:pos x="1066" y="8"/>
                  </a:cxn>
                  <a:cxn ang="0">
                    <a:pos x="1019" y="8"/>
                  </a:cxn>
                  <a:cxn ang="0">
                    <a:pos x="963" y="0"/>
                  </a:cxn>
                  <a:cxn ang="0">
                    <a:pos x="907" y="0"/>
                  </a:cxn>
                  <a:cxn ang="0">
                    <a:pos x="860" y="0"/>
                  </a:cxn>
                  <a:cxn ang="0">
                    <a:pos x="812" y="0"/>
                  </a:cxn>
                  <a:cxn ang="0">
                    <a:pos x="772" y="0"/>
                  </a:cxn>
                  <a:cxn ang="0">
                    <a:pos x="732" y="0"/>
                  </a:cxn>
                  <a:cxn ang="0">
                    <a:pos x="684" y="0"/>
                  </a:cxn>
                  <a:cxn ang="0">
                    <a:pos x="629" y="0"/>
                  </a:cxn>
                  <a:cxn ang="0">
                    <a:pos x="581" y="0"/>
                  </a:cxn>
                  <a:cxn ang="0">
                    <a:pos x="525" y="8"/>
                  </a:cxn>
                  <a:cxn ang="0">
                    <a:pos x="485" y="8"/>
                  </a:cxn>
                  <a:cxn ang="0">
                    <a:pos x="430" y="16"/>
                  </a:cxn>
                  <a:cxn ang="0">
                    <a:pos x="382" y="24"/>
                  </a:cxn>
                  <a:cxn ang="0">
                    <a:pos x="342" y="24"/>
                  </a:cxn>
                  <a:cxn ang="0">
                    <a:pos x="302" y="32"/>
                  </a:cxn>
                  <a:cxn ang="0">
                    <a:pos x="271" y="40"/>
                  </a:cxn>
                  <a:cxn ang="0">
                    <a:pos x="247" y="48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57" name="Oval 29"/>
              <p:cNvSpPr>
                <a:spLocks noChangeArrowheads="1"/>
              </p:cNvSpPr>
              <p:nvPr/>
            </p:nvSpPr>
            <p:spPr bwMode="auto">
              <a:xfrm>
                <a:off x="4207" y="1576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5127" y="1600"/>
              <a:ext cx="385" cy="601"/>
              <a:chOff x="5127" y="1600"/>
              <a:chExt cx="385" cy="601"/>
            </a:xfrm>
          </p:grpSpPr>
          <p:sp>
            <p:nvSpPr>
              <p:cNvPr id="278559" name="Freeform 31"/>
              <p:cNvSpPr>
                <a:spLocks/>
              </p:cNvSpPr>
              <p:nvPr/>
            </p:nvSpPr>
            <p:spPr bwMode="auto">
              <a:xfrm>
                <a:off x="5127" y="1632"/>
                <a:ext cx="385" cy="569"/>
              </a:xfrm>
              <a:custGeom>
                <a:avLst/>
                <a:gdLst/>
                <a:ahLst/>
                <a:cxnLst>
                  <a:cxn ang="0">
                    <a:pos x="243" y="513"/>
                  </a:cxn>
                  <a:cxn ang="0">
                    <a:pos x="321" y="529"/>
                  </a:cxn>
                  <a:cxn ang="0">
                    <a:pos x="384" y="568"/>
                  </a:cxn>
                  <a:cxn ang="0">
                    <a:pos x="384" y="560"/>
                  </a:cxn>
                  <a:cxn ang="0">
                    <a:pos x="384" y="544"/>
                  </a:cxn>
                  <a:cxn ang="0">
                    <a:pos x="384" y="536"/>
                  </a:cxn>
                  <a:cxn ang="0">
                    <a:pos x="376" y="505"/>
                  </a:cxn>
                  <a:cxn ang="0">
                    <a:pos x="368" y="465"/>
                  </a:cxn>
                  <a:cxn ang="0">
                    <a:pos x="353" y="426"/>
                  </a:cxn>
                  <a:cxn ang="0">
                    <a:pos x="321" y="347"/>
                  </a:cxn>
                  <a:cxn ang="0">
                    <a:pos x="290" y="284"/>
                  </a:cxn>
                  <a:cxn ang="0">
                    <a:pos x="259" y="205"/>
                  </a:cxn>
                  <a:cxn ang="0">
                    <a:pos x="227" y="126"/>
                  </a:cxn>
                  <a:cxn ang="0">
                    <a:pos x="204" y="63"/>
                  </a:cxn>
                  <a:cxn ang="0">
                    <a:pos x="188" y="32"/>
                  </a:cxn>
                  <a:cxn ang="0">
                    <a:pos x="172" y="0"/>
                  </a:cxn>
                  <a:cxn ang="0">
                    <a:pos x="39" y="47"/>
                  </a:cxn>
                  <a:cxn ang="0">
                    <a:pos x="39" y="118"/>
                  </a:cxn>
                  <a:cxn ang="0">
                    <a:pos x="31" y="181"/>
                  </a:cxn>
                  <a:cxn ang="0">
                    <a:pos x="31" y="229"/>
                  </a:cxn>
                  <a:cxn ang="0">
                    <a:pos x="31" y="292"/>
                  </a:cxn>
                  <a:cxn ang="0">
                    <a:pos x="16" y="347"/>
                  </a:cxn>
                  <a:cxn ang="0">
                    <a:pos x="8" y="402"/>
                  </a:cxn>
                  <a:cxn ang="0">
                    <a:pos x="0" y="473"/>
                  </a:cxn>
                  <a:cxn ang="0">
                    <a:pos x="86" y="489"/>
                  </a:cxn>
                  <a:cxn ang="0">
                    <a:pos x="180" y="505"/>
                  </a:cxn>
                  <a:cxn ang="0">
                    <a:pos x="243" y="51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60" name="Freeform 32"/>
              <p:cNvSpPr>
                <a:spLocks/>
              </p:cNvSpPr>
              <p:nvPr/>
            </p:nvSpPr>
            <p:spPr bwMode="auto">
              <a:xfrm>
                <a:off x="5159" y="1600"/>
                <a:ext cx="153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8"/>
                  </a:cxn>
                  <a:cxn ang="0">
                    <a:pos x="16" y="64"/>
                  </a:cxn>
                  <a:cxn ang="0">
                    <a:pos x="8" y="80"/>
                  </a:cxn>
                  <a:cxn ang="0">
                    <a:pos x="48" y="80"/>
                  </a:cxn>
                  <a:cxn ang="0">
                    <a:pos x="96" y="72"/>
                  </a:cxn>
                  <a:cxn ang="0">
                    <a:pos x="136" y="56"/>
                  </a:cxn>
                  <a:cxn ang="0">
                    <a:pos x="152" y="32"/>
                  </a:cxn>
                  <a:cxn ang="0">
                    <a:pos x="120" y="16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246813" y="4445000"/>
            <a:ext cx="2566987" cy="2033588"/>
            <a:chOff x="3935" y="2800"/>
            <a:chExt cx="1617" cy="1281"/>
          </a:xfrm>
        </p:grpSpPr>
        <p:sp>
          <p:nvSpPr>
            <p:cNvPr id="278562" name="Freeform 34"/>
            <p:cNvSpPr>
              <a:spLocks/>
            </p:cNvSpPr>
            <p:nvPr/>
          </p:nvSpPr>
          <p:spPr bwMode="auto">
            <a:xfrm>
              <a:off x="3935" y="2800"/>
              <a:ext cx="1617" cy="1281"/>
            </a:xfrm>
            <a:custGeom>
              <a:avLst/>
              <a:gdLst/>
              <a:ahLst/>
              <a:cxnLst>
                <a:cxn ang="0">
                  <a:pos x="740" y="994"/>
                </a:cxn>
                <a:cxn ang="0">
                  <a:pos x="724" y="1010"/>
                </a:cxn>
                <a:cxn ang="0">
                  <a:pos x="708" y="1026"/>
                </a:cxn>
                <a:cxn ang="0">
                  <a:pos x="701" y="1049"/>
                </a:cxn>
                <a:cxn ang="0">
                  <a:pos x="693" y="1073"/>
                </a:cxn>
                <a:cxn ang="0">
                  <a:pos x="693" y="1097"/>
                </a:cxn>
                <a:cxn ang="0">
                  <a:pos x="0" y="1200"/>
                </a:cxn>
                <a:cxn ang="0">
                  <a:pos x="8" y="1216"/>
                </a:cxn>
                <a:cxn ang="0">
                  <a:pos x="24" y="1224"/>
                </a:cxn>
                <a:cxn ang="0">
                  <a:pos x="56" y="1240"/>
                </a:cxn>
                <a:cxn ang="0">
                  <a:pos x="88" y="1240"/>
                </a:cxn>
                <a:cxn ang="0">
                  <a:pos x="135" y="1248"/>
                </a:cxn>
                <a:cxn ang="0">
                  <a:pos x="199" y="1256"/>
                </a:cxn>
                <a:cxn ang="0">
                  <a:pos x="271" y="1264"/>
                </a:cxn>
                <a:cxn ang="0">
                  <a:pos x="334" y="1264"/>
                </a:cxn>
                <a:cxn ang="0">
                  <a:pos x="398" y="1272"/>
                </a:cxn>
                <a:cxn ang="0">
                  <a:pos x="470" y="1272"/>
                </a:cxn>
                <a:cxn ang="0">
                  <a:pos x="541" y="1272"/>
                </a:cxn>
                <a:cxn ang="0">
                  <a:pos x="605" y="1280"/>
                </a:cxn>
                <a:cxn ang="0">
                  <a:pos x="677" y="1280"/>
                </a:cxn>
                <a:cxn ang="0">
                  <a:pos x="748" y="1280"/>
                </a:cxn>
                <a:cxn ang="0">
                  <a:pos x="804" y="1280"/>
                </a:cxn>
                <a:cxn ang="0">
                  <a:pos x="868" y="1280"/>
                </a:cxn>
                <a:cxn ang="0">
                  <a:pos x="931" y="1272"/>
                </a:cxn>
                <a:cxn ang="0">
                  <a:pos x="987" y="1272"/>
                </a:cxn>
                <a:cxn ang="0">
                  <a:pos x="1043" y="1272"/>
                </a:cxn>
                <a:cxn ang="0">
                  <a:pos x="1099" y="1264"/>
                </a:cxn>
                <a:cxn ang="0">
                  <a:pos x="1162" y="1264"/>
                </a:cxn>
                <a:cxn ang="0">
                  <a:pos x="1226" y="1264"/>
                </a:cxn>
                <a:cxn ang="0">
                  <a:pos x="1313" y="1256"/>
                </a:cxn>
                <a:cxn ang="0">
                  <a:pos x="1377" y="1256"/>
                </a:cxn>
                <a:cxn ang="0">
                  <a:pos x="1425" y="1248"/>
                </a:cxn>
                <a:cxn ang="0">
                  <a:pos x="1481" y="1240"/>
                </a:cxn>
                <a:cxn ang="0">
                  <a:pos x="1536" y="1232"/>
                </a:cxn>
                <a:cxn ang="0">
                  <a:pos x="1576" y="1224"/>
                </a:cxn>
                <a:cxn ang="0">
                  <a:pos x="1600" y="1216"/>
                </a:cxn>
                <a:cxn ang="0">
                  <a:pos x="1616" y="1208"/>
                </a:cxn>
                <a:cxn ang="0">
                  <a:pos x="1616" y="1193"/>
                </a:cxn>
                <a:cxn ang="0">
                  <a:pos x="939" y="1097"/>
                </a:cxn>
                <a:cxn ang="0">
                  <a:pos x="931" y="1073"/>
                </a:cxn>
                <a:cxn ang="0">
                  <a:pos x="931" y="1057"/>
                </a:cxn>
                <a:cxn ang="0">
                  <a:pos x="923" y="1041"/>
                </a:cxn>
                <a:cxn ang="0">
                  <a:pos x="908" y="1018"/>
                </a:cxn>
                <a:cxn ang="0">
                  <a:pos x="900" y="1002"/>
                </a:cxn>
                <a:cxn ang="0">
                  <a:pos x="923" y="8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271" y="2816"/>
              <a:ext cx="1241" cy="1241"/>
              <a:chOff x="4271" y="2816"/>
              <a:chExt cx="1241" cy="1241"/>
            </a:xfrm>
          </p:grpSpPr>
          <p:sp>
            <p:nvSpPr>
              <p:cNvPr id="278564" name="Freeform 36"/>
              <p:cNvSpPr>
                <a:spLocks/>
              </p:cNvSpPr>
              <p:nvPr/>
            </p:nvSpPr>
            <p:spPr bwMode="auto">
              <a:xfrm>
                <a:off x="4783" y="2816"/>
                <a:ext cx="49" cy="9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76"/>
                  </a:cxn>
                  <a:cxn ang="0">
                    <a:pos x="7" y="976"/>
                  </a:cxn>
                  <a:cxn ang="0">
                    <a:pos x="21" y="976"/>
                  </a:cxn>
                  <a:cxn ang="0">
                    <a:pos x="48" y="8"/>
                  </a:cxn>
                  <a:cxn ang="0">
                    <a:pos x="14" y="0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65" name="Freeform 37"/>
              <p:cNvSpPr>
                <a:spLocks/>
              </p:cNvSpPr>
              <p:nvPr/>
            </p:nvSpPr>
            <p:spPr bwMode="auto">
              <a:xfrm>
                <a:off x="4783" y="3800"/>
                <a:ext cx="7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36" y="15"/>
                  </a:cxn>
                  <a:cxn ang="0">
                    <a:pos x="50" y="23"/>
                  </a:cxn>
                  <a:cxn ang="0">
                    <a:pos x="58" y="45"/>
                  </a:cxn>
                  <a:cxn ang="0">
                    <a:pos x="65" y="60"/>
                  </a:cxn>
                  <a:cxn ang="0">
                    <a:pos x="72" y="83"/>
                  </a:cxn>
                  <a:cxn ang="0">
                    <a:pos x="72" y="105"/>
                  </a:cxn>
                  <a:cxn ang="0">
                    <a:pos x="65" y="113"/>
                  </a:cxn>
                  <a:cxn ang="0">
                    <a:pos x="50" y="120"/>
                  </a:cxn>
                  <a:cxn ang="0">
                    <a:pos x="29" y="128"/>
                  </a:cxn>
                  <a:cxn ang="0">
                    <a:pos x="14" y="128"/>
                  </a:cxn>
                  <a:cxn ang="0">
                    <a:pos x="14" y="105"/>
                  </a:cxn>
                  <a:cxn ang="0">
                    <a:pos x="14" y="75"/>
                  </a:cxn>
                  <a:cxn ang="0">
                    <a:pos x="14" y="60"/>
                  </a:cxn>
                  <a:cxn ang="0">
                    <a:pos x="14" y="38"/>
                  </a:cxn>
                  <a:cxn ang="0">
                    <a:pos x="7" y="23"/>
                  </a:cxn>
                  <a:cxn ang="0">
                    <a:pos x="0" y="0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66" name="Freeform 38"/>
              <p:cNvSpPr>
                <a:spLocks/>
              </p:cNvSpPr>
              <p:nvPr/>
            </p:nvSpPr>
            <p:spPr bwMode="auto">
              <a:xfrm>
                <a:off x="4815" y="3912"/>
                <a:ext cx="145" cy="14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9" y="8"/>
                  </a:cxn>
                  <a:cxn ang="0">
                    <a:pos x="106" y="8"/>
                  </a:cxn>
                  <a:cxn ang="0">
                    <a:pos x="106" y="15"/>
                  </a:cxn>
                  <a:cxn ang="0">
                    <a:pos x="99" y="23"/>
                  </a:cxn>
                  <a:cxn ang="0">
                    <a:pos x="83" y="23"/>
                  </a:cxn>
                  <a:cxn ang="0">
                    <a:pos x="76" y="23"/>
                  </a:cxn>
                  <a:cxn ang="0">
                    <a:pos x="61" y="30"/>
                  </a:cxn>
                  <a:cxn ang="0">
                    <a:pos x="53" y="30"/>
                  </a:cxn>
                  <a:cxn ang="0">
                    <a:pos x="38" y="30"/>
                  </a:cxn>
                  <a:cxn ang="0">
                    <a:pos x="30" y="30"/>
                  </a:cxn>
                  <a:cxn ang="0">
                    <a:pos x="23" y="30"/>
                  </a:cxn>
                  <a:cxn ang="0">
                    <a:pos x="15" y="38"/>
                  </a:cxn>
                  <a:cxn ang="0">
                    <a:pos x="8" y="38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8" y="68"/>
                  </a:cxn>
                  <a:cxn ang="0">
                    <a:pos x="8" y="76"/>
                  </a:cxn>
                  <a:cxn ang="0">
                    <a:pos x="15" y="83"/>
                  </a:cxn>
                  <a:cxn ang="0">
                    <a:pos x="23" y="91"/>
                  </a:cxn>
                  <a:cxn ang="0">
                    <a:pos x="23" y="99"/>
                  </a:cxn>
                  <a:cxn ang="0">
                    <a:pos x="23" y="106"/>
                  </a:cxn>
                  <a:cxn ang="0">
                    <a:pos x="15" y="106"/>
                  </a:cxn>
                  <a:cxn ang="0">
                    <a:pos x="23" y="114"/>
                  </a:cxn>
                  <a:cxn ang="0">
                    <a:pos x="23" y="121"/>
                  </a:cxn>
                  <a:cxn ang="0">
                    <a:pos x="30" y="129"/>
                  </a:cxn>
                  <a:cxn ang="0">
                    <a:pos x="45" y="136"/>
                  </a:cxn>
                  <a:cxn ang="0">
                    <a:pos x="45" y="144"/>
                  </a:cxn>
                  <a:cxn ang="0">
                    <a:pos x="61" y="144"/>
                  </a:cxn>
                  <a:cxn ang="0">
                    <a:pos x="68" y="144"/>
                  </a:cxn>
                  <a:cxn ang="0">
                    <a:pos x="76" y="144"/>
                  </a:cxn>
                  <a:cxn ang="0">
                    <a:pos x="91" y="144"/>
                  </a:cxn>
                  <a:cxn ang="0">
                    <a:pos x="106" y="144"/>
                  </a:cxn>
                  <a:cxn ang="0">
                    <a:pos x="121" y="144"/>
                  </a:cxn>
                  <a:cxn ang="0">
                    <a:pos x="136" y="144"/>
                  </a:cxn>
                  <a:cxn ang="0">
                    <a:pos x="144" y="144"/>
                  </a:cxn>
                  <a:cxn ang="0">
                    <a:pos x="144" y="136"/>
                  </a:cxn>
                  <a:cxn ang="0">
                    <a:pos x="144" y="129"/>
                  </a:cxn>
                  <a:cxn ang="0">
                    <a:pos x="121" y="121"/>
                  </a:cxn>
                  <a:cxn ang="0">
                    <a:pos x="106" y="114"/>
                  </a:cxn>
                  <a:cxn ang="0">
                    <a:pos x="91" y="106"/>
                  </a:cxn>
                  <a:cxn ang="0">
                    <a:pos x="76" y="99"/>
                  </a:cxn>
                  <a:cxn ang="0">
                    <a:pos x="61" y="91"/>
                  </a:cxn>
                  <a:cxn ang="0">
                    <a:pos x="53" y="76"/>
                  </a:cxn>
                  <a:cxn ang="0">
                    <a:pos x="45" y="68"/>
                  </a:cxn>
                  <a:cxn ang="0">
                    <a:pos x="38" y="68"/>
                  </a:cxn>
                  <a:cxn ang="0">
                    <a:pos x="38" y="61"/>
                  </a:cxn>
                  <a:cxn ang="0">
                    <a:pos x="38" y="53"/>
                  </a:cxn>
                  <a:cxn ang="0">
                    <a:pos x="45" y="53"/>
                  </a:cxn>
                  <a:cxn ang="0">
                    <a:pos x="45" y="45"/>
                  </a:cxn>
                  <a:cxn ang="0">
                    <a:pos x="61" y="45"/>
                  </a:cxn>
                  <a:cxn ang="0">
                    <a:pos x="76" y="38"/>
                  </a:cxn>
                  <a:cxn ang="0">
                    <a:pos x="91" y="38"/>
                  </a:cxn>
                  <a:cxn ang="0">
                    <a:pos x="99" y="30"/>
                  </a:cxn>
                  <a:cxn ang="0">
                    <a:pos x="106" y="30"/>
                  </a:cxn>
                  <a:cxn ang="0">
                    <a:pos x="114" y="23"/>
                  </a:cxn>
                  <a:cxn ang="0">
                    <a:pos x="114" y="15"/>
                  </a:cxn>
                  <a:cxn ang="0">
                    <a:pos x="114" y="8"/>
                  </a:cxn>
                  <a:cxn ang="0">
                    <a:pos x="106" y="0"/>
                  </a:cxn>
                  <a:cxn ang="0">
                    <a:pos x="99" y="0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67" name="Freeform 39"/>
              <p:cNvSpPr>
                <a:spLocks/>
              </p:cNvSpPr>
              <p:nvPr/>
            </p:nvSpPr>
            <p:spPr bwMode="auto">
              <a:xfrm>
                <a:off x="4967" y="3928"/>
                <a:ext cx="545" cy="121"/>
              </a:xfrm>
              <a:custGeom>
                <a:avLst/>
                <a:gdLst/>
                <a:ahLst/>
                <a:cxnLst>
                  <a:cxn ang="0">
                    <a:pos x="544" y="75"/>
                  </a:cxn>
                  <a:cxn ang="0">
                    <a:pos x="536" y="68"/>
                  </a:cxn>
                  <a:cxn ang="0">
                    <a:pos x="6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8" y="23"/>
                  </a:cxn>
                  <a:cxn ang="0">
                    <a:pos x="24" y="30"/>
                  </a:cxn>
                  <a:cxn ang="0">
                    <a:pos x="32" y="30"/>
                  </a:cxn>
                  <a:cxn ang="0">
                    <a:pos x="39" y="38"/>
                  </a:cxn>
                  <a:cxn ang="0">
                    <a:pos x="47" y="53"/>
                  </a:cxn>
                  <a:cxn ang="0">
                    <a:pos x="47" y="60"/>
                  </a:cxn>
                  <a:cxn ang="0">
                    <a:pos x="47" y="75"/>
                  </a:cxn>
                  <a:cxn ang="0">
                    <a:pos x="47" y="83"/>
                  </a:cxn>
                  <a:cxn ang="0">
                    <a:pos x="47" y="98"/>
                  </a:cxn>
                  <a:cxn ang="0">
                    <a:pos x="55" y="113"/>
                  </a:cxn>
                  <a:cxn ang="0">
                    <a:pos x="63" y="113"/>
                  </a:cxn>
                  <a:cxn ang="0">
                    <a:pos x="79" y="120"/>
                  </a:cxn>
                  <a:cxn ang="0">
                    <a:pos x="134" y="120"/>
                  </a:cxn>
                  <a:cxn ang="0">
                    <a:pos x="181" y="120"/>
                  </a:cxn>
                  <a:cxn ang="0">
                    <a:pos x="221" y="120"/>
                  </a:cxn>
                  <a:cxn ang="0">
                    <a:pos x="268" y="120"/>
                  </a:cxn>
                  <a:cxn ang="0">
                    <a:pos x="323" y="113"/>
                  </a:cxn>
                  <a:cxn ang="0">
                    <a:pos x="363" y="113"/>
                  </a:cxn>
                  <a:cxn ang="0">
                    <a:pos x="402" y="105"/>
                  </a:cxn>
                  <a:cxn ang="0">
                    <a:pos x="434" y="98"/>
                  </a:cxn>
                  <a:cxn ang="0">
                    <a:pos x="473" y="98"/>
                  </a:cxn>
                  <a:cxn ang="0">
                    <a:pos x="505" y="90"/>
                  </a:cxn>
                  <a:cxn ang="0">
                    <a:pos x="520" y="90"/>
                  </a:cxn>
                  <a:cxn ang="0">
                    <a:pos x="536" y="83"/>
                  </a:cxn>
                  <a:cxn ang="0">
                    <a:pos x="544" y="75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68" name="Freeform 40"/>
              <p:cNvSpPr>
                <a:spLocks/>
              </p:cNvSpPr>
              <p:nvPr/>
            </p:nvSpPr>
            <p:spPr bwMode="auto">
              <a:xfrm>
                <a:off x="4271" y="3912"/>
                <a:ext cx="433" cy="137"/>
              </a:xfrm>
              <a:custGeom>
                <a:avLst/>
                <a:gdLst/>
                <a:ahLst/>
                <a:cxnLst>
                  <a:cxn ang="0">
                    <a:pos x="432" y="38"/>
                  </a:cxn>
                  <a:cxn ang="0">
                    <a:pos x="408" y="30"/>
                  </a:cxn>
                  <a:cxn ang="0">
                    <a:pos x="385" y="15"/>
                  </a:cxn>
                  <a:cxn ang="0">
                    <a:pos x="361" y="8"/>
                  </a:cxn>
                  <a:cxn ang="0">
                    <a:pos x="353" y="0"/>
                  </a:cxn>
                  <a:cxn ang="0">
                    <a:pos x="283" y="15"/>
                  </a:cxn>
                  <a:cxn ang="0">
                    <a:pos x="196" y="30"/>
                  </a:cxn>
                  <a:cxn ang="0">
                    <a:pos x="16" y="53"/>
                  </a:cxn>
                  <a:cxn ang="0">
                    <a:pos x="8" y="60"/>
                  </a:cxn>
                  <a:cxn ang="0">
                    <a:pos x="0" y="68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24" y="83"/>
                  </a:cxn>
                  <a:cxn ang="0">
                    <a:pos x="126" y="91"/>
                  </a:cxn>
                  <a:cxn ang="0">
                    <a:pos x="189" y="98"/>
                  </a:cxn>
                  <a:cxn ang="0">
                    <a:pos x="220" y="106"/>
                  </a:cxn>
                  <a:cxn ang="0">
                    <a:pos x="259" y="113"/>
                  </a:cxn>
                  <a:cxn ang="0">
                    <a:pos x="283" y="121"/>
                  </a:cxn>
                  <a:cxn ang="0">
                    <a:pos x="306" y="128"/>
                  </a:cxn>
                  <a:cxn ang="0">
                    <a:pos x="322" y="136"/>
                  </a:cxn>
                  <a:cxn ang="0">
                    <a:pos x="346" y="136"/>
                  </a:cxn>
                  <a:cxn ang="0">
                    <a:pos x="369" y="136"/>
                  </a:cxn>
                  <a:cxn ang="0">
                    <a:pos x="393" y="136"/>
                  </a:cxn>
                  <a:cxn ang="0">
                    <a:pos x="424" y="76"/>
                  </a:cxn>
                  <a:cxn ang="0">
                    <a:pos x="424" y="68"/>
                  </a:cxn>
                  <a:cxn ang="0">
                    <a:pos x="424" y="60"/>
                  </a:cxn>
                  <a:cxn ang="0">
                    <a:pos x="432" y="38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69" name="Freeform 41"/>
              <p:cNvSpPr>
                <a:spLocks/>
              </p:cNvSpPr>
              <p:nvPr/>
            </p:nvSpPr>
            <p:spPr bwMode="auto">
              <a:xfrm>
                <a:off x="4647" y="3808"/>
                <a:ext cx="65" cy="10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0"/>
                  </a:cxn>
                  <a:cxn ang="0">
                    <a:pos x="36" y="7"/>
                  </a:cxn>
                  <a:cxn ang="0">
                    <a:pos x="21" y="15"/>
                  </a:cxn>
                  <a:cxn ang="0">
                    <a:pos x="14" y="30"/>
                  </a:cxn>
                  <a:cxn ang="0">
                    <a:pos x="7" y="45"/>
                  </a:cxn>
                  <a:cxn ang="0">
                    <a:pos x="7" y="59"/>
                  </a:cxn>
                  <a:cxn ang="0">
                    <a:pos x="0" y="74"/>
                  </a:cxn>
                  <a:cxn ang="0">
                    <a:pos x="0" y="89"/>
                  </a:cxn>
                  <a:cxn ang="0">
                    <a:pos x="14" y="97"/>
                  </a:cxn>
                  <a:cxn ang="0">
                    <a:pos x="36" y="104"/>
                  </a:cxn>
                  <a:cxn ang="0">
                    <a:pos x="50" y="104"/>
                  </a:cxn>
                  <a:cxn ang="0">
                    <a:pos x="50" y="89"/>
                  </a:cxn>
                  <a:cxn ang="0">
                    <a:pos x="43" y="67"/>
                  </a:cxn>
                  <a:cxn ang="0">
                    <a:pos x="43" y="52"/>
                  </a:cxn>
                  <a:cxn ang="0">
                    <a:pos x="36" y="45"/>
                  </a:cxn>
                  <a:cxn ang="0">
                    <a:pos x="36" y="30"/>
                  </a:cxn>
                  <a:cxn ang="0">
                    <a:pos x="43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64" y="0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70" name="Freeform 42"/>
              <p:cNvSpPr>
                <a:spLocks/>
              </p:cNvSpPr>
              <p:nvPr/>
            </p:nvSpPr>
            <p:spPr bwMode="auto">
              <a:xfrm>
                <a:off x="4679" y="2816"/>
                <a:ext cx="33" cy="96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9" y="968"/>
                  </a:cxn>
                  <a:cxn ang="0">
                    <a:pos x="6" y="968"/>
                  </a:cxn>
                  <a:cxn ang="0">
                    <a:pos x="0" y="16"/>
                  </a:cxn>
                  <a:cxn ang="0">
                    <a:pos x="19" y="8"/>
                  </a:cxn>
                  <a:cxn ang="0">
                    <a:pos x="32" y="0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278571" name="Freeform 43"/>
          <p:cNvSpPr>
            <a:spLocks/>
          </p:cNvSpPr>
          <p:nvPr/>
        </p:nvSpPr>
        <p:spPr bwMode="auto">
          <a:xfrm>
            <a:off x="7300913" y="4419600"/>
            <a:ext cx="458787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23" y="0"/>
              </a:cxn>
              <a:cxn ang="0">
                <a:pos x="31" y="0"/>
              </a:cxn>
              <a:cxn ang="0">
                <a:pos x="39" y="7"/>
              </a:cxn>
              <a:cxn ang="0">
                <a:pos x="54" y="7"/>
              </a:cxn>
              <a:cxn ang="0">
                <a:pos x="62" y="14"/>
              </a:cxn>
              <a:cxn ang="0">
                <a:pos x="78" y="14"/>
              </a:cxn>
              <a:cxn ang="0">
                <a:pos x="86" y="14"/>
              </a:cxn>
              <a:cxn ang="0">
                <a:pos x="101" y="21"/>
              </a:cxn>
              <a:cxn ang="0">
                <a:pos x="125" y="21"/>
              </a:cxn>
              <a:cxn ang="0">
                <a:pos x="148" y="21"/>
              </a:cxn>
              <a:cxn ang="0">
                <a:pos x="163" y="21"/>
              </a:cxn>
              <a:cxn ang="0">
                <a:pos x="179" y="21"/>
              </a:cxn>
              <a:cxn ang="0">
                <a:pos x="202" y="21"/>
              </a:cxn>
              <a:cxn ang="0">
                <a:pos x="226" y="14"/>
              </a:cxn>
              <a:cxn ang="0">
                <a:pos x="241" y="14"/>
              </a:cxn>
              <a:cxn ang="0">
                <a:pos x="257" y="14"/>
              </a:cxn>
              <a:cxn ang="0">
                <a:pos x="272" y="7"/>
              </a:cxn>
              <a:cxn ang="0">
                <a:pos x="288" y="7"/>
              </a:cxn>
              <a:cxn ang="0">
                <a:pos x="280" y="14"/>
              </a:cxn>
              <a:cxn ang="0">
                <a:pos x="272" y="21"/>
              </a:cxn>
              <a:cxn ang="0">
                <a:pos x="265" y="36"/>
              </a:cxn>
              <a:cxn ang="0">
                <a:pos x="265" y="43"/>
              </a:cxn>
              <a:cxn ang="0">
                <a:pos x="257" y="50"/>
              </a:cxn>
              <a:cxn ang="0">
                <a:pos x="257" y="64"/>
              </a:cxn>
              <a:cxn ang="0">
                <a:pos x="249" y="57"/>
              </a:cxn>
              <a:cxn ang="0">
                <a:pos x="249" y="50"/>
              </a:cxn>
              <a:cxn ang="0">
                <a:pos x="241" y="43"/>
              </a:cxn>
              <a:cxn ang="0">
                <a:pos x="234" y="36"/>
              </a:cxn>
              <a:cxn ang="0">
                <a:pos x="226" y="36"/>
              </a:cxn>
              <a:cxn ang="0">
                <a:pos x="218" y="28"/>
              </a:cxn>
              <a:cxn ang="0">
                <a:pos x="210" y="28"/>
              </a:cxn>
              <a:cxn ang="0">
                <a:pos x="195" y="28"/>
              </a:cxn>
              <a:cxn ang="0">
                <a:pos x="179" y="28"/>
              </a:cxn>
              <a:cxn ang="0">
                <a:pos x="163" y="28"/>
              </a:cxn>
              <a:cxn ang="0">
                <a:pos x="140" y="28"/>
              </a:cxn>
              <a:cxn ang="0">
                <a:pos x="125" y="28"/>
              </a:cxn>
              <a:cxn ang="0">
                <a:pos x="109" y="28"/>
              </a:cxn>
              <a:cxn ang="0">
                <a:pos x="93" y="36"/>
              </a:cxn>
              <a:cxn ang="0">
                <a:pos x="86" y="36"/>
              </a:cxn>
              <a:cxn ang="0">
                <a:pos x="78" y="43"/>
              </a:cxn>
              <a:cxn ang="0">
                <a:pos x="70" y="57"/>
              </a:cxn>
              <a:cxn ang="0">
                <a:pos x="62" y="43"/>
              </a:cxn>
              <a:cxn ang="0">
                <a:pos x="62" y="36"/>
              </a:cxn>
              <a:cxn ang="0">
                <a:pos x="54" y="28"/>
              </a:cxn>
              <a:cxn ang="0">
                <a:pos x="47" y="21"/>
              </a:cxn>
              <a:cxn ang="0">
                <a:pos x="39" y="14"/>
              </a:cxn>
              <a:cxn ang="0">
                <a:pos x="31" y="7"/>
              </a:cxn>
              <a:cxn ang="0">
                <a:pos x="16" y="7"/>
              </a:cxn>
              <a:cxn ang="0">
                <a:pos x="0" y="0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72" name="Freeform 44"/>
          <p:cNvSpPr>
            <a:spLocks/>
          </p:cNvSpPr>
          <p:nvPr/>
        </p:nvSpPr>
        <p:spPr bwMode="auto">
          <a:xfrm>
            <a:off x="6321425" y="3594100"/>
            <a:ext cx="1728788" cy="814388"/>
          </a:xfrm>
          <a:custGeom>
            <a:avLst/>
            <a:gdLst/>
            <a:ahLst/>
            <a:cxnLst>
              <a:cxn ang="0">
                <a:pos x="24" y="118"/>
              </a:cxn>
              <a:cxn ang="0">
                <a:pos x="40" y="165"/>
              </a:cxn>
              <a:cxn ang="0">
                <a:pos x="64" y="221"/>
              </a:cxn>
              <a:cxn ang="0">
                <a:pos x="79" y="252"/>
              </a:cxn>
              <a:cxn ang="0">
                <a:pos x="119" y="291"/>
              </a:cxn>
              <a:cxn ang="0">
                <a:pos x="151" y="331"/>
              </a:cxn>
              <a:cxn ang="0">
                <a:pos x="191" y="362"/>
              </a:cxn>
              <a:cxn ang="0">
                <a:pos x="230" y="386"/>
              </a:cxn>
              <a:cxn ang="0">
                <a:pos x="278" y="410"/>
              </a:cxn>
              <a:cxn ang="0">
                <a:pos x="318" y="433"/>
              </a:cxn>
              <a:cxn ang="0">
                <a:pos x="365" y="441"/>
              </a:cxn>
              <a:cxn ang="0">
                <a:pos x="413" y="457"/>
              </a:cxn>
              <a:cxn ang="0">
                <a:pos x="461" y="473"/>
              </a:cxn>
              <a:cxn ang="0">
                <a:pos x="500" y="488"/>
              </a:cxn>
              <a:cxn ang="0">
                <a:pos x="540" y="496"/>
              </a:cxn>
              <a:cxn ang="0">
                <a:pos x="612" y="504"/>
              </a:cxn>
              <a:cxn ang="0">
                <a:pos x="715" y="512"/>
              </a:cxn>
              <a:cxn ang="0">
                <a:pos x="786" y="512"/>
              </a:cxn>
              <a:cxn ang="0">
                <a:pos x="897" y="504"/>
              </a:cxn>
              <a:cxn ang="0">
                <a:pos x="977" y="488"/>
              </a:cxn>
              <a:cxn ang="0">
                <a:pos x="1048" y="465"/>
              </a:cxn>
              <a:cxn ang="0">
                <a:pos x="1088" y="441"/>
              </a:cxn>
              <a:cxn ang="0">
                <a:pos x="1088" y="417"/>
              </a:cxn>
              <a:cxn ang="0">
                <a:pos x="1017" y="441"/>
              </a:cxn>
              <a:cxn ang="0">
                <a:pos x="937" y="457"/>
              </a:cxn>
              <a:cxn ang="0">
                <a:pos x="874" y="465"/>
              </a:cxn>
              <a:cxn ang="0">
                <a:pos x="818" y="465"/>
              </a:cxn>
              <a:cxn ang="0">
                <a:pos x="754" y="465"/>
              </a:cxn>
              <a:cxn ang="0">
                <a:pos x="699" y="457"/>
              </a:cxn>
              <a:cxn ang="0">
                <a:pos x="612" y="449"/>
              </a:cxn>
              <a:cxn ang="0">
                <a:pos x="556" y="441"/>
              </a:cxn>
              <a:cxn ang="0">
                <a:pos x="508" y="425"/>
              </a:cxn>
              <a:cxn ang="0">
                <a:pos x="469" y="417"/>
              </a:cxn>
              <a:cxn ang="0">
                <a:pos x="421" y="394"/>
              </a:cxn>
              <a:cxn ang="0">
                <a:pos x="381" y="378"/>
              </a:cxn>
              <a:cxn ang="0">
                <a:pos x="334" y="347"/>
              </a:cxn>
              <a:cxn ang="0">
                <a:pos x="286" y="315"/>
              </a:cxn>
              <a:cxn ang="0">
                <a:pos x="246" y="284"/>
              </a:cxn>
              <a:cxn ang="0">
                <a:pos x="214" y="244"/>
              </a:cxn>
              <a:cxn ang="0">
                <a:pos x="183" y="205"/>
              </a:cxn>
              <a:cxn ang="0">
                <a:pos x="159" y="150"/>
              </a:cxn>
              <a:cxn ang="0">
                <a:pos x="151" y="95"/>
              </a:cxn>
              <a:cxn ang="0">
                <a:pos x="143" y="32"/>
              </a:cxn>
              <a:cxn ang="0">
                <a:pos x="103" y="32"/>
              </a:cxn>
              <a:cxn ang="0">
                <a:pos x="79" y="24"/>
              </a:cxn>
              <a:cxn ang="0">
                <a:pos x="56" y="16"/>
              </a:cxn>
              <a:cxn ang="0">
                <a:pos x="24" y="8"/>
              </a:cxn>
              <a:cxn ang="0">
                <a:pos x="0" y="0"/>
              </a:cxn>
              <a:cxn ang="0">
                <a:pos x="8" y="63"/>
              </a:cxn>
              <a:cxn ang="0">
                <a:pos x="24" y="118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8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73" name="Oval 45"/>
          <p:cNvSpPr>
            <a:spLocks noChangeArrowheads="1"/>
          </p:cNvSpPr>
          <p:nvPr/>
        </p:nvSpPr>
        <p:spPr bwMode="auto">
          <a:xfrm>
            <a:off x="6475413" y="2959100"/>
            <a:ext cx="2203450" cy="317500"/>
          </a:xfrm>
          <a:prstGeom prst="ellipse">
            <a:avLst/>
          </a:prstGeom>
          <a:solidFill>
            <a:srgbClr val="C2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574" name="Freeform 46"/>
          <p:cNvSpPr>
            <a:spLocks/>
          </p:cNvSpPr>
          <p:nvPr/>
        </p:nvSpPr>
        <p:spPr bwMode="auto">
          <a:xfrm>
            <a:off x="8096250" y="3184525"/>
            <a:ext cx="611188" cy="534988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6" y="94"/>
              </a:cxn>
              <a:cxn ang="0">
                <a:pos x="24" y="133"/>
              </a:cxn>
              <a:cxn ang="0">
                <a:pos x="39" y="180"/>
              </a:cxn>
              <a:cxn ang="0">
                <a:pos x="55" y="211"/>
              </a:cxn>
              <a:cxn ang="0">
                <a:pos x="71" y="250"/>
              </a:cxn>
              <a:cxn ang="0">
                <a:pos x="94" y="273"/>
              </a:cxn>
              <a:cxn ang="0">
                <a:pos x="110" y="297"/>
              </a:cxn>
              <a:cxn ang="0">
                <a:pos x="149" y="320"/>
              </a:cxn>
              <a:cxn ang="0">
                <a:pos x="172" y="328"/>
              </a:cxn>
              <a:cxn ang="0">
                <a:pos x="196" y="336"/>
              </a:cxn>
              <a:cxn ang="0">
                <a:pos x="212" y="336"/>
              </a:cxn>
              <a:cxn ang="0">
                <a:pos x="227" y="328"/>
              </a:cxn>
              <a:cxn ang="0">
                <a:pos x="243" y="320"/>
              </a:cxn>
              <a:cxn ang="0">
                <a:pos x="259" y="313"/>
              </a:cxn>
              <a:cxn ang="0">
                <a:pos x="282" y="289"/>
              </a:cxn>
              <a:cxn ang="0">
                <a:pos x="298" y="273"/>
              </a:cxn>
              <a:cxn ang="0">
                <a:pos x="313" y="242"/>
              </a:cxn>
              <a:cxn ang="0">
                <a:pos x="337" y="219"/>
              </a:cxn>
              <a:cxn ang="0">
                <a:pos x="345" y="188"/>
              </a:cxn>
              <a:cxn ang="0">
                <a:pos x="360" y="148"/>
              </a:cxn>
              <a:cxn ang="0">
                <a:pos x="368" y="109"/>
              </a:cxn>
              <a:cxn ang="0">
                <a:pos x="376" y="78"/>
              </a:cxn>
              <a:cxn ang="0">
                <a:pos x="384" y="39"/>
              </a:cxn>
              <a:cxn ang="0">
                <a:pos x="384" y="0"/>
              </a:cxn>
              <a:cxn ang="0">
                <a:pos x="360" y="16"/>
              </a:cxn>
              <a:cxn ang="0">
                <a:pos x="329" y="16"/>
              </a:cxn>
              <a:cxn ang="0">
                <a:pos x="306" y="23"/>
              </a:cxn>
              <a:cxn ang="0">
                <a:pos x="259" y="31"/>
              </a:cxn>
              <a:cxn ang="0">
                <a:pos x="227" y="39"/>
              </a:cxn>
              <a:cxn ang="0">
                <a:pos x="172" y="47"/>
              </a:cxn>
              <a:cxn ang="0">
                <a:pos x="125" y="55"/>
              </a:cxn>
              <a:cxn ang="0">
                <a:pos x="78" y="55"/>
              </a:cxn>
              <a:cxn ang="0">
                <a:pos x="39" y="55"/>
              </a:cxn>
              <a:cxn ang="0">
                <a:pos x="0" y="63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75" name="Freeform 47"/>
          <p:cNvSpPr>
            <a:spLocks/>
          </p:cNvSpPr>
          <p:nvPr/>
        </p:nvSpPr>
        <p:spPr bwMode="auto">
          <a:xfrm>
            <a:off x="8367713" y="2667000"/>
            <a:ext cx="344487" cy="1106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6"/>
              </a:cxn>
              <a:cxn ang="0">
                <a:pos x="23" y="40"/>
              </a:cxn>
              <a:cxn ang="0">
                <a:pos x="31" y="63"/>
              </a:cxn>
              <a:cxn ang="0">
                <a:pos x="46" y="103"/>
              </a:cxn>
              <a:cxn ang="0">
                <a:pos x="77" y="166"/>
              </a:cxn>
              <a:cxn ang="0">
                <a:pos x="108" y="229"/>
              </a:cxn>
              <a:cxn ang="0">
                <a:pos x="139" y="293"/>
              </a:cxn>
              <a:cxn ang="0">
                <a:pos x="162" y="348"/>
              </a:cxn>
              <a:cxn ang="0">
                <a:pos x="177" y="403"/>
              </a:cxn>
              <a:cxn ang="0">
                <a:pos x="201" y="475"/>
              </a:cxn>
              <a:cxn ang="0">
                <a:pos x="208" y="514"/>
              </a:cxn>
              <a:cxn ang="0">
                <a:pos x="208" y="562"/>
              </a:cxn>
              <a:cxn ang="0">
                <a:pos x="216" y="601"/>
              </a:cxn>
              <a:cxn ang="0">
                <a:pos x="208" y="633"/>
              </a:cxn>
              <a:cxn ang="0">
                <a:pos x="201" y="656"/>
              </a:cxn>
              <a:cxn ang="0">
                <a:pos x="185" y="680"/>
              </a:cxn>
              <a:cxn ang="0">
                <a:pos x="177" y="696"/>
              </a:cxn>
              <a:cxn ang="0">
                <a:pos x="177" y="649"/>
              </a:cxn>
              <a:cxn ang="0">
                <a:pos x="177" y="617"/>
              </a:cxn>
              <a:cxn ang="0">
                <a:pos x="177" y="593"/>
              </a:cxn>
              <a:cxn ang="0">
                <a:pos x="170" y="546"/>
              </a:cxn>
              <a:cxn ang="0">
                <a:pos x="162" y="514"/>
              </a:cxn>
              <a:cxn ang="0">
                <a:pos x="154" y="475"/>
              </a:cxn>
              <a:cxn ang="0">
                <a:pos x="139" y="435"/>
              </a:cxn>
              <a:cxn ang="0">
                <a:pos x="131" y="395"/>
              </a:cxn>
              <a:cxn ang="0">
                <a:pos x="108" y="348"/>
              </a:cxn>
              <a:cxn ang="0">
                <a:pos x="85" y="293"/>
              </a:cxn>
              <a:cxn ang="0">
                <a:pos x="62" y="245"/>
              </a:cxn>
              <a:cxn ang="0">
                <a:pos x="39" y="206"/>
              </a:cxn>
              <a:cxn ang="0">
                <a:pos x="23" y="174"/>
              </a:cxn>
              <a:cxn ang="0">
                <a:pos x="0" y="134"/>
              </a:cxn>
              <a:cxn ang="0">
                <a:pos x="23" y="150"/>
              </a:cxn>
              <a:cxn ang="0">
                <a:pos x="31" y="150"/>
              </a:cxn>
              <a:cxn ang="0">
                <a:pos x="39" y="142"/>
              </a:cxn>
              <a:cxn ang="0">
                <a:pos x="31" y="119"/>
              </a:cxn>
              <a:cxn ang="0">
                <a:pos x="31" y="103"/>
              </a:cxn>
              <a:cxn ang="0">
                <a:pos x="23" y="71"/>
              </a:cxn>
              <a:cxn ang="0">
                <a:pos x="15" y="47"/>
              </a:cxn>
              <a:cxn ang="0">
                <a:pos x="8" y="24"/>
              </a:cxn>
              <a:cxn ang="0">
                <a:pos x="0" y="0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76" name="Freeform 48"/>
          <p:cNvSpPr>
            <a:spLocks/>
          </p:cNvSpPr>
          <p:nvPr/>
        </p:nvSpPr>
        <p:spPr bwMode="auto">
          <a:xfrm>
            <a:off x="6424613" y="2743200"/>
            <a:ext cx="306387" cy="750888"/>
          </a:xfrm>
          <a:custGeom>
            <a:avLst/>
            <a:gdLst/>
            <a:ahLst/>
            <a:cxnLst>
              <a:cxn ang="0">
                <a:pos x="192" y="63"/>
              </a:cxn>
              <a:cxn ang="0">
                <a:pos x="192" y="31"/>
              </a:cxn>
              <a:cxn ang="0">
                <a:pos x="192" y="0"/>
              </a:cxn>
              <a:cxn ang="0">
                <a:pos x="177" y="39"/>
              </a:cxn>
              <a:cxn ang="0">
                <a:pos x="146" y="94"/>
              </a:cxn>
              <a:cxn ang="0">
                <a:pos x="115" y="157"/>
              </a:cxn>
              <a:cxn ang="0">
                <a:pos x="84" y="228"/>
              </a:cxn>
              <a:cxn ang="0">
                <a:pos x="54" y="299"/>
              </a:cxn>
              <a:cxn ang="0">
                <a:pos x="31" y="354"/>
              </a:cxn>
              <a:cxn ang="0">
                <a:pos x="15" y="417"/>
              </a:cxn>
              <a:cxn ang="0">
                <a:pos x="0" y="464"/>
              </a:cxn>
              <a:cxn ang="0">
                <a:pos x="15" y="472"/>
              </a:cxn>
              <a:cxn ang="0">
                <a:pos x="31" y="464"/>
              </a:cxn>
              <a:cxn ang="0">
                <a:pos x="46" y="441"/>
              </a:cxn>
              <a:cxn ang="0">
                <a:pos x="61" y="393"/>
              </a:cxn>
              <a:cxn ang="0">
                <a:pos x="84" y="338"/>
              </a:cxn>
              <a:cxn ang="0">
                <a:pos x="100" y="291"/>
              </a:cxn>
              <a:cxn ang="0">
                <a:pos x="123" y="244"/>
              </a:cxn>
              <a:cxn ang="0">
                <a:pos x="146" y="197"/>
              </a:cxn>
              <a:cxn ang="0">
                <a:pos x="169" y="142"/>
              </a:cxn>
              <a:cxn ang="0">
                <a:pos x="184" y="94"/>
              </a:cxn>
              <a:cxn ang="0">
                <a:pos x="192" y="6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77" name="Freeform 49"/>
          <p:cNvSpPr>
            <a:spLocks/>
          </p:cNvSpPr>
          <p:nvPr/>
        </p:nvSpPr>
        <p:spPr bwMode="auto">
          <a:xfrm>
            <a:off x="6329363" y="3114675"/>
            <a:ext cx="2425700" cy="1344613"/>
          </a:xfrm>
          <a:custGeom>
            <a:avLst/>
            <a:gdLst/>
            <a:ahLst/>
            <a:cxnLst>
              <a:cxn ang="0">
                <a:pos x="65" y="47"/>
              </a:cxn>
              <a:cxn ang="0">
                <a:pos x="28" y="111"/>
              </a:cxn>
              <a:cxn ang="0">
                <a:pos x="9" y="185"/>
              </a:cxn>
              <a:cxn ang="0">
                <a:pos x="0" y="260"/>
              </a:cxn>
              <a:cxn ang="0">
                <a:pos x="0" y="335"/>
              </a:cxn>
              <a:cxn ang="0">
                <a:pos x="9" y="409"/>
              </a:cxn>
              <a:cxn ang="0">
                <a:pos x="37" y="484"/>
              </a:cxn>
              <a:cxn ang="0">
                <a:pos x="55" y="558"/>
              </a:cxn>
              <a:cxn ang="0">
                <a:pos x="120" y="632"/>
              </a:cxn>
              <a:cxn ang="0">
                <a:pos x="175" y="679"/>
              </a:cxn>
              <a:cxn ang="0">
                <a:pos x="239" y="716"/>
              </a:cxn>
              <a:cxn ang="0">
                <a:pos x="304" y="753"/>
              </a:cxn>
              <a:cxn ang="0">
                <a:pos x="377" y="781"/>
              </a:cxn>
              <a:cxn ang="0">
                <a:pos x="451" y="799"/>
              </a:cxn>
              <a:cxn ang="0">
                <a:pos x="534" y="819"/>
              </a:cxn>
              <a:cxn ang="0">
                <a:pos x="626" y="837"/>
              </a:cxn>
              <a:cxn ang="0">
                <a:pos x="699" y="846"/>
              </a:cxn>
              <a:cxn ang="0">
                <a:pos x="773" y="837"/>
              </a:cxn>
              <a:cxn ang="0">
                <a:pos x="846" y="837"/>
              </a:cxn>
              <a:cxn ang="0">
                <a:pos x="911" y="819"/>
              </a:cxn>
              <a:cxn ang="0">
                <a:pos x="984" y="810"/>
              </a:cxn>
              <a:cxn ang="0">
                <a:pos x="1058" y="790"/>
              </a:cxn>
              <a:cxn ang="0">
                <a:pos x="1131" y="772"/>
              </a:cxn>
              <a:cxn ang="0">
                <a:pos x="1205" y="753"/>
              </a:cxn>
              <a:cxn ang="0">
                <a:pos x="1242" y="735"/>
              </a:cxn>
              <a:cxn ang="0">
                <a:pos x="1269" y="716"/>
              </a:cxn>
              <a:cxn ang="0">
                <a:pos x="1334" y="670"/>
              </a:cxn>
              <a:cxn ang="0">
                <a:pos x="1398" y="623"/>
              </a:cxn>
              <a:cxn ang="0">
                <a:pos x="1453" y="568"/>
              </a:cxn>
              <a:cxn ang="0">
                <a:pos x="1490" y="493"/>
              </a:cxn>
              <a:cxn ang="0">
                <a:pos x="1518" y="418"/>
              </a:cxn>
              <a:cxn ang="0">
                <a:pos x="1527" y="344"/>
              </a:cxn>
              <a:cxn ang="0">
                <a:pos x="1518" y="269"/>
              </a:cxn>
              <a:cxn ang="0">
                <a:pos x="1508" y="195"/>
              </a:cxn>
              <a:cxn ang="0">
                <a:pos x="1490" y="120"/>
              </a:cxn>
              <a:cxn ang="0">
                <a:pos x="1462" y="36"/>
              </a:cxn>
              <a:cxn ang="0">
                <a:pos x="1389" y="47"/>
              </a:cxn>
              <a:cxn ang="0">
                <a:pos x="1315" y="56"/>
              </a:cxn>
              <a:cxn ang="0">
                <a:pos x="1242" y="83"/>
              </a:cxn>
              <a:cxn ang="0">
                <a:pos x="1168" y="83"/>
              </a:cxn>
              <a:cxn ang="0">
                <a:pos x="1095" y="93"/>
              </a:cxn>
              <a:cxn ang="0">
                <a:pos x="1021" y="93"/>
              </a:cxn>
              <a:cxn ang="0">
                <a:pos x="938" y="111"/>
              </a:cxn>
              <a:cxn ang="0">
                <a:pos x="865" y="111"/>
              </a:cxn>
              <a:cxn ang="0">
                <a:pos x="791" y="93"/>
              </a:cxn>
              <a:cxn ang="0">
                <a:pos x="718" y="74"/>
              </a:cxn>
              <a:cxn ang="0">
                <a:pos x="644" y="93"/>
              </a:cxn>
              <a:cxn ang="0">
                <a:pos x="561" y="93"/>
              </a:cxn>
              <a:cxn ang="0">
                <a:pos x="488" y="83"/>
              </a:cxn>
              <a:cxn ang="0">
                <a:pos x="414" y="83"/>
              </a:cxn>
              <a:cxn ang="0">
                <a:pos x="341" y="74"/>
              </a:cxn>
              <a:cxn ang="0">
                <a:pos x="267" y="74"/>
              </a:cxn>
              <a:cxn ang="0">
                <a:pos x="193" y="47"/>
              </a:cxn>
              <a:cxn ang="0">
                <a:pos x="111" y="2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BB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80988" y="2500313"/>
            <a:ext cx="2452687" cy="1944687"/>
            <a:chOff x="177" y="1575"/>
            <a:chExt cx="1545" cy="1225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77" y="1575"/>
              <a:ext cx="1545" cy="1225"/>
              <a:chOff x="177" y="1575"/>
              <a:chExt cx="1545" cy="1225"/>
            </a:xfrm>
          </p:grpSpPr>
          <p:sp>
            <p:nvSpPr>
              <p:cNvPr id="278580" name="Freeform 52"/>
              <p:cNvSpPr>
                <a:spLocks/>
              </p:cNvSpPr>
              <p:nvPr/>
            </p:nvSpPr>
            <p:spPr bwMode="auto">
              <a:xfrm>
                <a:off x="177" y="1575"/>
                <a:ext cx="1545" cy="1225"/>
              </a:xfrm>
              <a:custGeom>
                <a:avLst/>
                <a:gdLst/>
                <a:ahLst/>
                <a:cxnLst>
                  <a:cxn ang="0">
                    <a:pos x="223" y="79"/>
                  </a:cxn>
                  <a:cxn ang="0">
                    <a:pos x="175" y="167"/>
                  </a:cxn>
                  <a:cxn ang="0">
                    <a:pos x="119" y="302"/>
                  </a:cxn>
                  <a:cxn ang="0">
                    <a:pos x="56" y="453"/>
                  </a:cxn>
                  <a:cxn ang="0">
                    <a:pos x="16" y="580"/>
                  </a:cxn>
                  <a:cxn ang="0">
                    <a:pos x="8" y="707"/>
                  </a:cxn>
                  <a:cxn ang="0">
                    <a:pos x="32" y="842"/>
                  </a:cxn>
                  <a:cxn ang="0">
                    <a:pos x="96" y="962"/>
                  </a:cxn>
                  <a:cxn ang="0">
                    <a:pos x="191" y="1049"/>
                  </a:cxn>
                  <a:cxn ang="0">
                    <a:pos x="310" y="1121"/>
                  </a:cxn>
                  <a:cxn ang="0">
                    <a:pos x="454" y="1168"/>
                  </a:cxn>
                  <a:cxn ang="0">
                    <a:pos x="597" y="1200"/>
                  </a:cxn>
                  <a:cxn ang="0">
                    <a:pos x="684" y="1216"/>
                  </a:cxn>
                  <a:cxn ang="0">
                    <a:pos x="780" y="1224"/>
                  </a:cxn>
                  <a:cxn ang="0">
                    <a:pos x="883" y="1216"/>
                  </a:cxn>
                  <a:cxn ang="0">
                    <a:pos x="971" y="1200"/>
                  </a:cxn>
                  <a:cxn ang="0">
                    <a:pos x="1098" y="1168"/>
                  </a:cxn>
                  <a:cxn ang="0">
                    <a:pos x="1218" y="1129"/>
                  </a:cxn>
                  <a:cxn ang="0">
                    <a:pos x="1313" y="1081"/>
                  </a:cxn>
                  <a:cxn ang="0">
                    <a:pos x="1393" y="1017"/>
                  </a:cxn>
                  <a:cxn ang="0">
                    <a:pos x="1448" y="962"/>
                  </a:cxn>
                  <a:cxn ang="0">
                    <a:pos x="1488" y="906"/>
                  </a:cxn>
                  <a:cxn ang="0">
                    <a:pos x="1512" y="835"/>
                  </a:cxn>
                  <a:cxn ang="0">
                    <a:pos x="1528" y="771"/>
                  </a:cxn>
                  <a:cxn ang="0">
                    <a:pos x="1544" y="684"/>
                  </a:cxn>
                  <a:cxn ang="0">
                    <a:pos x="1536" y="612"/>
                  </a:cxn>
                  <a:cxn ang="0">
                    <a:pos x="1520" y="525"/>
                  </a:cxn>
                  <a:cxn ang="0">
                    <a:pos x="1488" y="445"/>
                  </a:cxn>
                  <a:cxn ang="0">
                    <a:pos x="1456" y="374"/>
                  </a:cxn>
                  <a:cxn ang="0">
                    <a:pos x="1425" y="286"/>
                  </a:cxn>
                  <a:cxn ang="0">
                    <a:pos x="1393" y="207"/>
                  </a:cxn>
                  <a:cxn ang="0">
                    <a:pos x="1361" y="127"/>
                  </a:cxn>
                  <a:cxn ang="0">
                    <a:pos x="1329" y="79"/>
                  </a:cxn>
                  <a:cxn ang="0">
                    <a:pos x="1321" y="56"/>
                  </a:cxn>
                  <a:cxn ang="0">
                    <a:pos x="1297" y="48"/>
                  </a:cxn>
                  <a:cxn ang="0">
                    <a:pos x="1273" y="40"/>
                  </a:cxn>
                  <a:cxn ang="0">
                    <a:pos x="1242" y="32"/>
                  </a:cxn>
                  <a:cxn ang="0">
                    <a:pos x="1202" y="24"/>
                  </a:cxn>
                  <a:cxn ang="0">
                    <a:pos x="1154" y="16"/>
                  </a:cxn>
                  <a:cxn ang="0">
                    <a:pos x="1114" y="16"/>
                  </a:cxn>
                  <a:cxn ang="0">
                    <a:pos x="1066" y="8"/>
                  </a:cxn>
                  <a:cxn ang="0">
                    <a:pos x="1019" y="8"/>
                  </a:cxn>
                  <a:cxn ang="0">
                    <a:pos x="963" y="0"/>
                  </a:cxn>
                  <a:cxn ang="0">
                    <a:pos x="907" y="0"/>
                  </a:cxn>
                  <a:cxn ang="0">
                    <a:pos x="860" y="0"/>
                  </a:cxn>
                  <a:cxn ang="0">
                    <a:pos x="812" y="0"/>
                  </a:cxn>
                  <a:cxn ang="0">
                    <a:pos x="772" y="0"/>
                  </a:cxn>
                  <a:cxn ang="0">
                    <a:pos x="732" y="0"/>
                  </a:cxn>
                  <a:cxn ang="0">
                    <a:pos x="684" y="0"/>
                  </a:cxn>
                  <a:cxn ang="0">
                    <a:pos x="629" y="0"/>
                  </a:cxn>
                  <a:cxn ang="0">
                    <a:pos x="581" y="0"/>
                  </a:cxn>
                  <a:cxn ang="0">
                    <a:pos x="525" y="8"/>
                  </a:cxn>
                  <a:cxn ang="0">
                    <a:pos x="485" y="8"/>
                  </a:cxn>
                  <a:cxn ang="0">
                    <a:pos x="430" y="16"/>
                  </a:cxn>
                  <a:cxn ang="0">
                    <a:pos x="382" y="24"/>
                  </a:cxn>
                  <a:cxn ang="0">
                    <a:pos x="342" y="24"/>
                  </a:cxn>
                  <a:cxn ang="0">
                    <a:pos x="302" y="32"/>
                  </a:cxn>
                  <a:cxn ang="0">
                    <a:pos x="271" y="40"/>
                  </a:cxn>
                  <a:cxn ang="0">
                    <a:pos x="247" y="48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81" name="Oval 53"/>
              <p:cNvSpPr>
                <a:spLocks noChangeArrowheads="1"/>
              </p:cNvSpPr>
              <p:nvPr/>
            </p:nvSpPr>
            <p:spPr bwMode="auto">
              <a:xfrm>
                <a:off x="409" y="1575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1329" y="1599"/>
              <a:ext cx="385" cy="601"/>
              <a:chOff x="1329" y="1599"/>
              <a:chExt cx="385" cy="601"/>
            </a:xfrm>
          </p:grpSpPr>
          <p:sp>
            <p:nvSpPr>
              <p:cNvPr id="278583" name="Freeform 55"/>
              <p:cNvSpPr>
                <a:spLocks/>
              </p:cNvSpPr>
              <p:nvPr/>
            </p:nvSpPr>
            <p:spPr bwMode="auto">
              <a:xfrm>
                <a:off x="1329" y="1631"/>
                <a:ext cx="385" cy="569"/>
              </a:xfrm>
              <a:custGeom>
                <a:avLst/>
                <a:gdLst/>
                <a:ahLst/>
                <a:cxnLst>
                  <a:cxn ang="0">
                    <a:pos x="243" y="513"/>
                  </a:cxn>
                  <a:cxn ang="0">
                    <a:pos x="321" y="529"/>
                  </a:cxn>
                  <a:cxn ang="0">
                    <a:pos x="384" y="568"/>
                  </a:cxn>
                  <a:cxn ang="0">
                    <a:pos x="384" y="560"/>
                  </a:cxn>
                  <a:cxn ang="0">
                    <a:pos x="384" y="544"/>
                  </a:cxn>
                  <a:cxn ang="0">
                    <a:pos x="384" y="536"/>
                  </a:cxn>
                  <a:cxn ang="0">
                    <a:pos x="376" y="505"/>
                  </a:cxn>
                  <a:cxn ang="0">
                    <a:pos x="368" y="465"/>
                  </a:cxn>
                  <a:cxn ang="0">
                    <a:pos x="353" y="426"/>
                  </a:cxn>
                  <a:cxn ang="0">
                    <a:pos x="321" y="347"/>
                  </a:cxn>
                  <a:cxn ang="0">
                    <a:pos x="290" y="284"/>
                  </a:cxn>
                  <a:cxn ang="0">
                    <a:pos x="259" y="205"/>
                  </a:cxn>
                  <a:cxn ang="0">
                    <a:pos x="227" y="126"/>
                  </a:cxn>
                  <a:cxn ang="0">
                    <a:pos x="204" y="63"/>
                  </a:cxn>
                  <a:cxn ang="0">
                    <a:pos x="188" y="32"/>
                  </a:cxn>
                  <a:cxn ang="0">
                    <a:pos x="172" y="0"/>
                  </a:cxn>
                  <a:cxn ang="0">
                    <a:pos x="39" y="47"/>
                  </a:cxn>
                  <a:cxn ang="0">
                    <a:pos x="39" y="118"/>
                  </a:cxn>
                  <a:cxn ang="0">
                    <a:pos x="31" y="181"/>
                  </a:cxn>
                  <a:cxn ang="0">
                    <a:pos x="31" y="229"/>
                  </a:cxn>
                  <a:cxn ang="0">
                    <a:pos x="31" y="292"/>
                  </a:cxn>
                  <a:cxn ang="0">
                    <a:pos x="16" y="347"/>
                  </a:cxn>
                  <a:cxn ang="0">
                    <a:pos x="8" y="402"/>
                  </a:cxn>
                  <a:cxn ang="0">
                    <a:pos x="0" y="473"/>
                  </a:cxn>
                  <a:cxn ang="0">
                    <a:pos x="86" y="489"/>
                  </a:cxn>
                  <a:cxn ang="0">
                    <a:pos x="180" y="505"/>
                  </a:cxn>
                  <a:cxn ang="0">
                    <a:pos x="243" y="51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84" name="Freeform 56"/>
              <p:cNvSpPr>
                <a:spLocks/>
              </p:cNvSpPr>
              <p:nvPr/>
            </p:nvSpPr>
            <p:spPr bwMode="auto">
              <a:xfrm>
                <a:off x="1361" y="1599"/>
                <a:ext cx="153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8"/>
                  </a:cxn>
                  <a:cxn ang="0">
                    <a:pos x="16" y="64"/>
                  </a:cxn>
                  <a:cxn ang="0">
                    <a:pos x="8" y="80"/>
                  </a:cxn>
                  <a:cxn ang="0">
                    <a:pos x="48" y="80"/>
                  </a:cxn>
                  <a:cxn ang="0">
                    <a:pos x="96" y="72"/>
                  </a:cxn>
                  <a:cxn ang="0">
                    <a:pos x="136" y="56"/>
                  </a:cxn>
                  <a:cxn ang="0">
                    <a:pos x="152" y="32"/>
                  </a:cxn>
                  <a:cxn ang="0">
                    <a:pos x="120" y="16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217488" y="4443413"/>
            <a:ext cx="2566987" cy="2033587"/>
            <a:chOff x="137" y="2799"/>
            <a:chExt cx="1617" cy="1281"/>
          </a:xfrm>
        </p:grpSpPr>
        <p:sp>
          <p:nvSpPr>
            <p:cNvPr id="278586" name="Freeform 58"/>
            <p:cNvSpPr>
              <a:spLocks/>
            </p:cNvSpPr>
            <p:nvPr/>
          </p:nvSpPr>
          <p:spPr bwMode="auto">
            <a:xfrm>
              <a:off x="137" y="2799"/>
              <a:ext cx="1617" cy="1281"/>
            </a:xfrm>
            <a:custGeom>
              <a:avLst/>
              <a:gdLst/>
              <a:ahLst/>
              <a:cxnLst>
                <a:cxn ang="0">
                  <a:pos x="740" y="994"/>
                </a:cxn>
                <a:cxn ang="0">
                  <a:pos x="724" y="1010"/>
                </a:cxn>
                <a:cxn ang="0">
                  <a:pos x="708" y="1026"/>
                </a:cxn>
                <a:cxn ang="0">
                  <a:pos x="701" y="1049"/>
                </a:cxn>
                <a:cxn ang="0">
                  <a:pos x="693" y="1073"/>
                </a:cxn>
                <a:cxn ang="0">
                  <a:pos x="693" y="1097"/>
                </a:cxn>
                <a:cxn ang="0">
                  <a:pos x="0" y="1200"/>
                </a:cxn>
                <a:cxn ang="0">
                  <a:pos x="8" y="1216"/>
                </a:cxn>
                <a:cxn ang="0">
                  <a:pos x="24" y="1224"/>
                </a:cxn>
                <a:cxn ang="0">
                  <a:pos x="56" y="1240"/>
                </a:cxn>
                <a:cxn ang="0">
                  <a:pos x="88" y="1240"/>
                </a:cxn>
                <a:cxn ang="0">
                  <a:pos x="135" y="1248"/>
                </a:cxn>
                <a:cxn ang="0">
                  <a:pos x="199" y="1256"/>
                </a:cxn>
                <a:cxn ang="0">
                  <a:pos x="271" y="1264"/>
                </a:cxn>
                <a:cxn ang="0">
                  <a:pos x="334" y="1264"/>
                </a:cxn>
                <a:cxn ang="0">
                  <a:pos x="398" y="1272"/>
                </a:cxn>
                <a:cxn ang="0">
                  <a:pos x="470" y="1272"/>
                </a:cxn>
                <a:cxn ang="0">
                  <a:pos x="541" y="1272"/>
                </a:cxn>
                <a:cxn ang="0">
                  <a:pos x="605" y="1280"/>
                </a:cxn>
                <a:cxn ang="0">
                  <a:pos x="677" y="1280"/>
                </a:cxn>
                <a:cxn ang="0">
                  <a:pos x="748" y="1280"/>
                </a:cxn>
                <a:cxn ang="0">
                  <a:pos x="804" y="1280"/>
                </a:cxn>
                <a:cxn ang="0">
                  <a:pos x="868" y="1280"/>
                </a:cxn>
                <a:cxn ang="0">
                  <a:pos x="931" y="1272"/>
                </a:cxn>
                <a:cxn ang="0">
                  <a:pos x="987" y="1272"/>
                </a:cxn>
                <a:cxn ang="0">
                  <a:pos x="1043" y="1272"/>
                </a:cxn>
                <a:cxn ang="0">
                  <a:pos x="1099" y="1264"/>
                </a:cxn>
                <a:cxn ang="0">
                  <a:pos x="1162" y="1264"/>
                </a:cxn>
                <a:cxn ang="0">
                  <a:pos x="1226" y="1264"/>
                </a:cxn>
                <a:cxn ang="0">
                  <a:pos x="1313" y="1256"/>
                </a:cxn>
                <a:cxn ang="0">
                  <a:pos x="1377" y="1256"/>
                </a:cxn>
                <a:cxn ang="0">
                  <a:pos x="1425" y="1248"/>
                </a:cxn>
                <a:cxn ang="0">
                  <a:pos x="1481" y="1240"/>
                </a:cxn>
                <a:cxn ang="0">
                  <a:pos x="1536" y="1232"/>
                </a:cxn>
                <a:cxn ang="0">
                  <a:pos x="1576" y="1224"/>
                </a:cxn>
                <a:cxn ang="0">
                  <a:pos x="1600" y="1216"/>
                </a:cxn>
                <a:cxn ang="0">
                  <a:pos x="1616" y="1208"/>
                </a:cxn>
                <a:cxn ang="0">
                  <a:pos x="1616" y="1193"/>
                </a:cxn>
                <a:cxn ang="0">
                  <a:pos x="939" y="1097"/>
                </a:cxn>
                <a:cxn ang="0">
                  <a:pos x="931" y="1073"/>
                </a:cxn>
                <a:cxn ang="0">
                  <a:pos x="931" y="1057"/>
                </a:cxn>
                <a:cxn ang="0">
                  <a:pos x="923" y="1041"/>
                </a:cxn>
                <a:cxn ang="0">
                  <a:pos x="908" y="1018"/>
                </a:cxn>
                <a:cxn ang="0">
                  <a:pos x="900" y="1002"/>
                </a:cxn>
                <a:cxn ang="0">
                  <a:pos x="923" y="8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473" y="2815"/>
              <a:ext cx="1241" cy="1241"/>
              <a:chOff x="473" y="2815"/>
              <a:chExt cx="1241" cy="1241"/>
            </a:xfrm>
          </p:grpSpPr>
          <p:sp>
            <p:nvSpPr>
              <p:cNvPr id="278588" name="Freeform 60"/>
              <p:cNvSpPr>
                <a:spLocks/>
              </p:cNvSpPr>
              <p:nvPr/>
            </p:nvSpPr>
            <p:spPr bwMode="auto">
              <a:xfrm>
                <a:off x="985" y="2815"/>
                <a:ext cx="49" cy="9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76"/>
                  </a:cxn>
                  <a:cxn ang="0">
                    <a:pos x="7" y="976"/>
                  </a:cxn>
                  <a:cxn ang="0">
                    <a:pos x="21" y="976"/>
                  </a:cxn>
                  <a:cxn ang="0">
                    <a:pos x="48" y="8"/>
                  </a:cxn>
                  <a:cxn ang="0">
                    <a:pos x="14" y="0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89" name="Freeform 61"/>
              <p:cNvSpPr>
                <a:spLocks/>
              </p:cNvSpPr>
              <p:nvPr/>
            </p:nvSpPr>
            <p:spPr bwMode="auto">
              <a:xfrm>
                <a:off x="985" y="3799"/>
                <a:ext cx="7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36" y="15"/>
                  </a:cxn>
                  <a:cxn ang="0">
                    <a:pos x="50" y="23"/>
                  </a:cxn>
                  <a:cxn ang="0">
                    <a:pos x="58" y="45"/>
                  </a:cxn>
                  <a:cxn ang="0">
                    <a:pos x="65" y="60"/>
                  </a:cxn>
                  <a:cxn ang="0">
                    <a:pos x="72" y="83"/>
                  </a:cxn>
                  <a:cxn ang="0">
                    <a:pos x="72" y="105"/>
                  </a:cxn>
                  <a:cxn ang="0">
                    <a:pos x="65" y="113"/>
                  </a:cxn>
                  <a:cxn ang="0">
                    <a:pos x="50" y="120"/>
                  </a:cxn>
                  <a:cxn ang="0">
                    <a:pos x="29" y="128"/>
                  </a:cxn>
                  <a:cxn ang="0">
                    <a:pos x="14" y="128"/>
                  </a:cxn>
                  <a:cxn ang="0">
                    <a:pos x="14" y="105"/>
                  </a:cxn>
                  <a:cxn ang="0">
                    <a:pos x="14" y="75"/>
                  </a:cxn>
                  <a:cxn ang="0">
                    <a:pos x="14" y="60"/>
                  </a:cxn>
                  <a:cxn ang="0">
                    <a:pos x="14" y="38"/>
                  </a:cxn>
                  <a:cxn ang="0">
                    <a:pos x="7" y="23"/>
                  </a:cxn>
                  <a:cxn ang="0">
                    <a:pos x="0" y="0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90" name="Freeform 62"/>
              <p:cNvSpPr>
                <a:spLocks/>
              </p:cNvSpPr>
              <p:nvPr/>
            </p:nvSpPr>
            <p:spPr bwMode="auto">
              <a:xfrm>
                <a:off x="1017" y="3911"/>
                <a:ext cx="145" cy="14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9" y="8"/>
                  </a:cxn>
                  <a:cxn ang="0">
                    <a:pos x="106" y="8"/>
                  </a:cxn>
                  <a:cxn ang="0">
                    <a:pos x="106" y="15"/>
                  </a:cxn>
                  <a:cxn ang="0">
                    <a:pos x="99" y="23"/>
                  </a:cxn>
                  <a:cxn ang="0">
                    <a:pos x="83" y="23"/>
                  </a:cxn>
                  <a:cxn ang="0">
                    <a:pos x="76" y="23"/>
                  </a:cxn>
                  <a:cxn ang="0">
                    <a:pos x="61" y="30"/>
                  </a:cxn>
                  <a:cxn ang="0">
                    <a:pos x="53" y="30"/>
                  </a:cxn>
                  <a:cxn ang="0">
                    <a:pos x="38" y="30"/>
                  </a:cxn>
                  <a:cxn ang="0">
                    <a:pos x="30" y="30"/>
                  </a:cxn>
                  <a:cxn ang="0">
                    <a:pos x="23" y="30"/>
                  </a:cxn>
                  <a:cxn ang="0">
                    <a:pos x="15" y="38"/>
                  </a:cxn>
                  <a:cxn ang="0">
                    <a:pos x="8" y="38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8" y="68"/>
                  </a:cxn>
                  <a:cxn ang="0">
                    <a:pos x="8" y="76"/>
                  </a:cxn>
                  <a:cxn ang="0">
                    <a:pos x="15" y="83"/>
                  </a:cxn>
                  <a:cxn ang="0">
                    <a:pos x="23" y="91"/>
                  </a:cxn>
                  <a:cxn ang="0">
                    <a:pos x="23" y="99"/>
                  </a:cxn>
                  <a:cxn ang="0">
                    <a:pos x="23" y="106"/>
                  </a:cxn>
                  <a:cxn ang="0">
                    <a:pos x="15" y="106"/>
                  </a:cxn>
                  <a:cxn ang="0">
                    <a:pos x="23" y="114"/>
                  </a:cxn>
                  <a:cxn ang="0">
                    <a:pos x="23" y="121"/>
                  </a:cxn>
                  <a:cxn ang="0">
                    <a:pos x="30" y="129"/>
                  </a:cxn>
                  <a:cxn ang="0">
                    <a:pos x="45" y="136"/>
                  </a:cxn>
                  <a:cxn ang="0">
                    <a:pos x="45" y="144"/>
                  </a:cxn>
                  <a:cxn ang="0">
                    <a:pos x="61" y="144"/>
                  </a:cxn>
                  <a:cxn ang="0">
                    <a:pos x="68" y="144"/>
                  </a:cxn>
                  <a:cxn ang="0">
                    <a:pos x="76" y="144"/>
                  </a:cxn>
                  <a:cxn ang="0">
                    <a:pos x="91" y="144"/>
                  </a:cxn>
                  <a:cxn ang="0">
                    <a:pos x="106" y="144"/>
                  </a:cxn>
                  <a:cxn ang="0">
                    <a:pos x="121" y="144"/>
                  </a:cxn>
                  <a:cxn ang="0">
                    <a:pos x="136" y="144"/>
                  </a:cxn>
                  <a:cxn ang="0">
                    <a:pos x="144" y="144"/>
                  </a:cxn>
                  <a:cxn ang="0">
                    <a:pos x="144" y="136"/>
                  </a:cxn>
                  <a:cxn ang="0">
                    <a:pos x="144" y="129"/>
                  </a:cxn>
                  <a:cxn ang="0">
                    <a:pos x="121" y="121"/>
                  </a:cxn>
                  <a:cxn ang="0">
                    <a:pos x="106" y="114"/>
                  </a:cxn>
                  <a:cxn ang="0">
                    <a:pos x="91" y="106"/>
                  </a:cxn>
                  <a:cxn ang="0">
                    <a:pos x="76" y="99"/>
                  </a:cxn>
                  <a:cxn ang="0">
                    <a:pos x="61" y="91"/>
                  </a:cxn>
                  <a:cxn ang="0">
                    <a:pos x="53" y="76"/>
                  </a:cxn>
                  <a:cxn ang="0">
                    <a:pos x="45" y="68"/>
                  </a:cxn>
                  <a:cxn ang="0">
                    <a:pos x="38" y="68"/>
                  </a:cxn>
                  <a:cxn ang="0">
                    <a:pos x="38" y="61"/>
                  </a:cxn>
                  <a:cxn ang="0">
                    <a:pos x="38" y="53"/>
                  </a:cxn>
                  <a:cxn ang="0">
                    <a:pos x="45" y="53"/>
                  </a:cxn>
                  <a:cxn ang="0">
                    <a:pos x="45" y="45"/>
                  </a:cxn>
                  <a:cxn ang="0">
                    <a:pos x="61" y="45"/>
                  </a:cxn>
                  <a:cxn ang="0">
                    <a:pos x="76" y="38"/>
                  </a:cxn>
                  <a:cxn ang="0">
                    <a:pos x="91" y="38"/>
                  </a:cxn>
                  <a:cxn ang="0">
                    <a:pos x="99" y="30"/>
                  </a:cxn>
                  <a:cxn ang="0">
                    <a:pos x="106" y="30"/>
                  </a:cxn>
                  <a:cxn ang="0">
                    <a:pos x="114" y="23"/>
                  </a:cxn>
                  <a:cxn ang="0">
                    <a:pos x="114" y="15"/>
                  </a:cxn>
                  <a:cxn ang="0">
                    <a:pos x="114" y="8"/>
                  </a:cxn>
                  <a:cxn ang="0">
                    <a:pos x="106" y="0"/>
                  </a:cxn>
                  <a:cxn ang="0">
                    <a:pos x="99" y="0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91" name="Freeform 63"/>
              <p:cNvSpPr>
                <a:spLocks/>
              </p:cNvSpPr>
              <p:nvPr/>
            </p:nvSpPr>
            <p:spPr bwMode="auto">
              <a:xfrm>
                <a:off x="1169" y="3927"/>
                <a:ext cx="545" cy="121"/>
              </a:xfrm>
              <a:custGeom>
                <a:avLst/>
                <a:gdLst/>
                <a:ahLst/>
                <a:cxnLst>
                  <a:cxn ang="0">
                    <a:pos x="544" y="75"/>
                  </a:cxn>
                  <a:cxn ang="0">
                    <a:pos x="536" y="68"/>
                  </a:cxn>
                  <a:cxn ang="0">
                    <a:pos x="6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8" y="23"/>
                  </a:cxn>
                  <a:cxn ang="0">
                    <a:pos x="24" y="30"/>
                  </a:cxn>
                  <a:cxn ang="0">
                    <a:pos x="32" y="30"/>
                  </a:cxn>
                  <a:cxn ang="0">
                    <a:pos x="39" y="38"/>
                  </a:cxn>
                  <a:cxn ang="0">
                    <a:pos x="47" y="53"/>
                  </a:cxn>
                  <a:cxn ang="0">
                    <a:pos x="47" y="60"/>
                  </a:cxn>
                  <a:cxn ang="0">
                    <a:pos x="47" y="75"/>
                  </a:cxn>
                  <a:cxn ang="0">
                    <a:pos x="47" y="83"/>
                  </a:cxn>
                  <a:cxn ang="0">
                    <a:pos x="47" y="98"/>
                  </a:cxn>
                  <a:cxn ang="0">
                    <a:pos x="55" y="113"/>
                  </a:cxn>
                  <a:cxn ang="0">
                    <a:pos x="63" y="113"/>
                  </a:cxn>
                  <a:cxn ang="0">
                    <a:pos x="79" y="120"/>
                  </a:cxn>
                  <a:cxn ang="0">
                    <a:pos x="134" y="120"/>
                  </a:cxn>
                  <a:cxn ang="0">
                    <a:pos x="181" y="120"/>
                  </a:cxn>
                  <a:cxn ang="0">
                    <a:pos x="221" y="120"/>
                  </a:cxn>
                  <a:cxn ang="0">
                    <a:pos x="268" y="120"/>
                  </a:cxn>
                  <a:cxn ang="0">
                    <a:pos x="323" y="113"/>
                  </a:cxn>
                  <a:cxn ang="0">
                    <a:pos x="363" y="113"/>
                  </a:cxn>
                  <a:cxn ang="0">
                    <a:pos x="402" y="105"/>
                  </a:cxn>
                  <a:cxn ang="0">
                    <a:pos x="434" y="98"/>
                  </a:cxn>
                  <a:cxn ang="0">
                    <a:pos x="473" y="98"/>
                  </a:cxn>
                  <a:cxn ang="0">
                    <a:pos x="505" y="90"/>
                  </a:cxn>
                  <a:cxn ang="0">
                    <a:pos x="520" y="90"/>
                  </a:cxn>
                  <a:cxn ang="0">
                    <a:pos x="536" y="83"/>
                  </a:cxn>
                  <a:cxn ang="0">
                    <a:pos x="544" y="75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92" name="Freeform 64"/>
              <p:cNvSpPr>
                <a:spLocks/>
              </p:cNvSpPr>
              <p:nvPr/>
            </p:nvSpPr>
            <p:spPr bwMode="auto">
              <a:xfrm>
                <a:off x="473" y="3911"/>
                <a:ext cx="433" cy="137"/>
              </a:xfrm>
              <a:custGeom>
                <a:avLst/>
                <a:gdLst/>
                <a:ahLst/>
                <a:cxnLst>
                  <a:cxn ang="0">
                    <a:pos x="432" y="38"/>
                  </a:cxn>
                  <a:cxn ang="0">
                    <a:pos x="408" y="30"/>
                  </a:cxn>
                  <a:cxn ang="0">
                    <a:pos x="385" y="15"/>
                  </a:cxn>
                  <a:cxn ang="0">
                    <a:pos x="361" y="8"/>
                  </a:cxn>
                  <a:cxn ang="0">
                    <a:pos x="353" y="0"/>
                  </a:cxn>
                  <a:cxn ang="0">
                    <a:pos x="283" y="15"/>
                  </a:cxn>
                  <a:cxn ang="0">
                    <a:pos x="196" y="30"/>
                  </a:cxn>
                  <a:cxn ang="0">
                    <a:pos x="16" y="53"/>
                  </a:cxn>
                  <a:cxn ang="0">
                    <a:pos x="8" y="60"/>
                  </a:cxn>
                  <a:cxn ang="0">
                    <a:pos x="0" y="68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24" y="83"/>
                  </a:cxn>
                  <a:cxn ang="0">
                    <a:pos x="126" y="91"/>
                  </a:cxn>
                  <a:cxn ang="0">
                    <a:pos x="189" y="98"/>
                  </a:cxn>
                  <a:cxn ang="0">
                    <a:pos x="220" y="106"/>
                  </a:cxn>
                  <a:cxn ang="0">
                    <a:pos x="259" y="113"/>
                  </a:cxn>
                  <a:cxn ang="0">
                    <a:pos x="283" y="121"/>
                  </a:cxn>
                  <a:cxn ang="0">
                    <a:pos x="306" y="128"/>
                  </a:cxn>
                  <a:cxn ang="0">
                    <a:pos x="322" y="136"/>
                  </a:cxn>
                  <a:cxn ang="0">
                    <a:pos x="346" y="136"/>
                  </a:cxn>
                  <a:cxn ang="0">
                    <a:pos x="369" y="136"/>
                  </a:cxn>
                  <a:cxn ang="0">
                    <a:pos x="393" y="136"/>
                  </a:cxn>
                  <a:cxn ang="0">
                    <a:pos x="424" y="76"/>
                  </a:cxn>
                  <a:cxn ang="0">
                    <a:pos x="424" y="68"/>
                  </a:cxn>
                  <a:cxn ang="0">
                    <a:pos x="424" y="60"/>
                  </a:cxn>
                  <a:cxn ang="0">
                    <a:pos x="432" y="38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93" name="Freeform 65"/>
              <p:cNvSpPr>
                <a:spLocks/>
              </p:cNvSpPr>
              <p:nvPr/>
            </p:nvSpPr>
            <p:spPr bwMode="auto">
              <a:xfrm>
                <a:off x="849" y="3807"/>
                <a:ext cx="65" cy="10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0"/>
                  </a:cxn>
                  <a:cxn ang="0">
                    <a:pos x="36" y="7"/>
                  </a:cxn>
                  <a:cxn ang="0">
                    <a:pos x="21" y="15"/>
                  </a:cxn>
                  <a:cxn ang="0">
                    <a:pos x="14" y="30"/>
                  </a:cxn>
                  <a:cxn ang="0">
                    <a:pos x="7" y="45"/>
                  </a:cxn>
                  <a:cxn ang="0">
                    <a:pos x="7" y="59"/>
                  </a:cxn>
                  <a:cxn ang="0">
                    <a:pos x="0" y="74"/>
                  </a:cxn>
                  <a:cxn ang="0">
                    <a:pos x="0" y="89"/>
                  </a:cxn>
                  <a:cxn ang="0">
                    <a:pos x="14" y="97"/>
                  </a:cxn>
                  <a:cxn ang="0">
                    <a:pos x="36" y="104"/>
                  </a:cxn>
                  <a:cxn ang="0">
                    <a:pos x="50" y="104"/>
                  </a:cxn>
                  <a:cxn ang="0">
                    <a:pos x="50" y="89"/>
                  </a:cxn>
                  <a:cxn ang="0">
                    <a:pos x="43" y="67"/>
                  </a:cxn>
                  <a:cxn ang="0">
                    <a:pos x="43" y="52"/>
                  </a:cxn>
                  <a:cxn ang="0">
                    <a:pos x="36" y="45"/>
                  </a:cxn>
                  <a:cxn ang="0">
                    <a:pos x="36" y="30"/>
                  </a:cxn>
                  <a:cxn ang="0">
                    <a:pos x="43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64" y="0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78594" name="Freeform 66"/>
              <p:cNvSpPr>
                <a:spLocks/>
              </p:cNvSpPr>
              <p:nvPr/>
            </p:nvSpPr>
            <p:spPr bwMode="auto">
              <a:xfrm>
                <a:off x="881" y="2815"/>
                <a:ext cx="33" cy="96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9" y="968"/>
                  </a:cxn>
                  <a:cxn ang="0">
                    <a:pos x="6" y="968"/>
                  </a:cxn>
                  <a:cxn ang="0">
                    <a:pos x="0" y="16"/>
                  </a:cxn>
                  <a:cxn ang="0">
                    <a:pos x="19" y="8"/>
                  </a:cxn>
                  <a:cxn ang="0">
                    <a:pos x="32" y="0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278595" name="Freeform 67"/>
          <p:cNvSpPr>
            <a:spLocks/>
          </p:cNvSpPr>
          <p:nvPr/>
        </p:nvSpPr>
        <p:spPr bwMode="auto">
          <a:xfrm>
            <a:off x="1271588" y="4418013"/>
            <a:ext cx="458787" cy="10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23" y="0"/>
              </a:cxn>
              <a:cxn ang="0">
                <a:pos x="31" y="0"/>
              </a:cxn>
              <a:cxn ang="0">
                <a:pos x="39" y="7"/>
              </a:cxn>
              <a:cxn ang="0">
                <a:pos x="54" y="7"/>
              </a:cxn>
              <a:cxn ang="0">
                <a:pos x="62" y="14"/>
              </a:cxn>
              <a:cxn ang="0">
                <a:pos x="78" y="14"/>
              </a:cxn>
              <a:cxn ang="0">
                <a:pos x="86" y="14"/>
              </a:cxn>
              <a:cxn ang="0">
                <a:pos x="101" y="21"/>
              </a:cxn>
              <a:cxn ang="0">
                <a:pos x="125" y="21"/>
              </a:cxn>
              <a:cxn ang="0">
                <a:pos x="148" y="21"/>
              </a:cxn>
              <a:cxn ang="0">
                <a:pos x="163" y="21"/>
              </a:cxn>
              <a:cxn ang="0">
                <a:pos x="179" y="21"/>
              </a:cxn>
              <a:cxn ang="0">
                <a:pos x="202" y="21"/>
              </a:cxn>
              <a:cxn ang="0">
                <a:pos x="226" y="14"/>
              </a:cxn>
              <a:cxn ang="0">
                <a:pos x="241" y="14"/>
              </a:cxn>
              <a:cxn ang="0">
                <a:pos x="257" y="14"/>
              </a:cxn>
              <a:cxn ang="0">
                <a:pos x="272" y="7"/>
              </a:cxn>
              <a:cxn ang="0">
                <a:pos x="288" y="7"/>
              </a:cxn>
              <a:cxn ang="0">
                <a:pos x="280" y="14"/>
              </a:cxn>
              <a:cxn ang="0">
                <a:pos x="272" y="21"/>
              </a:cxn>
              <a:cxn ang="0">
                <a:pos x="265" y="36"/>
              </a:cxn>
              <a:cxn ang="0">
                <a:pos x="265" y="43"/>
              </a:cxn>
              <a:cxn ang="0">
                <a:pos x="257" y="50"/>
              </a:cxn>
              <a:cxn ang="0">
                <a:pos x="257" y="64"/>
              </a:cxn>
              <a:cxn ang="0">
                <a:pos x="249" y="57"/>
              </a:cxn>
              <a:cxn ang="0">
                <a:pos x="249" y="50"/>
              </a:cxn>
              <a:cxn ang="0">
                <a:pos x="241" y="43"/>
              </a:cxn>
              <a:cxn ang="0">
                <a:pos x="234" y="36"/>
              </a:cxn>
              <a:cxn ang="0">
                <a:pos x="226" y="36"/>
              </a:cxn>
              <a:cxn ang="0">
                <a:pos x="218" y="28"/>
              </a:cxn>
              <a:cxn ang="0">
                <a:pos x="210" y="28"/>
              </a:cxn>
              <a:cxn ang="0">
                <a:pos x="195" y="28"/>
              </a:cxn>
              <a:cxn ang="0">
                <a:pos x="179" y="28"/>
              </a:cxn>
              <a:cxn ang="0">
                <a:pos x="163" y="28"/>
              </a:cxn>
              <a:cxn ang="0">
                <a:pos x="140" y="28"/>
              </a:cxn>
              <a:cxn ang="0">
                <a:pos x="125" y="28"/>
              </a:cxn>
              <a:cxn ang="0">
                <a:pos x="109" y="28"/>
              </a:cxn>
              <a:cxn ang="0">
                <a:pos x="93" y="36"/>
              </a:cxn>
              <a:cxn ang="0">
                <a:pos x="86" y="36"/>
              </a:cxn>
              <a:cxn ang="0">
                <a:pos x="78" y="43"/>
              </a:cxn>
              <a:cxn ang="0">
                <a:pos x="70" y="57"/>
              </a:cxn>
              <a:cxn ang="0">
                <a:pos x="62" y="43"/>
              </a:cxn>
              <a:cxn ang="0">
                <a:pos x="62" y="36"/>
              </a:cxn>
              <a:cxn ang="0">
                <a:pos x="54" y="28"/>
              </a:cxn>
              <a:cxn ang="0">
                <a:pos x="47" y="21"/>
              </a:cxn>
              <a:cxn ang="0">
                <a:pos x="39" y="14"/>
              </a:cxn>
              <a:cxn ang="0">
                <a:pos x="31" y="7"/>
              </a:cxn>
              <a:cxn ang="0">
                <a:pos x="16" y="7"/>
              </a:cxn>
              <a:cxn ang="0">
                <a:pos x="0" y="0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96" name="Freeform 68"/>
          <p:cNvSpPr>
            <a:spLocks/>
          </p:cNvSpPr>
          <p:nvPr/>
        </p:nvSpPr>
        <p:spPr bwMode="auto">
          <a:xfrm>
            <a:off x="292100" y="3592513"/>
            <a:ext cx="1728788" cy="814387"/>
          </a:xfrm>
          <a:custGeom>
            <a:avLst/>
            <a:gdLst/>
            <a:ahLst/>
            <a:cxnLst>
              <a:cxn ang="0">
                <a:pos x="24" y="118"/>
              </a:cxn>
              <a:cxn ang="0">
                <a:pos x="40" y="165"/>
              </a:cxn>
              <a:cxn ang="0">
                <a:pos x="64" y="221"/>
              </a:cxn>
              <a:cxn ang="0">
                <a:pos x="79" y="252"/>
              </a:cxn>
              <a:cxn ang="0">
                <a:pos x="119" y="291"/>
              </a:cxn>
              <a:cxn ang="0">
                <a:pos x="151" y="331"/>
              </a:cxn>
              <a:cxn ang="0">
                <a:pos x="191" y="362"/>
              </a:cxn>
              <a:cxn ang="0">
                <a:pos x="230" y="386"/>
              </a:cxn>
              <a:cxn ang="0">
                <a:pos x="278" y="410"/>
              </a:cxn>
              <a:cxn ang="0">
                <a:pos x="318" y="433"/>
              </a:cxn>
              <a:cxn ang="0">
                <a:pos x="365" y="441"/>
              </a:cxn>
              <a:cxn ang="0">
                <a:pos x="413" y="457"/>
              </a:cxn>
              <a:cxn ang="0">
                <a:pos x="461" y="473"/>
              </a:cxn>
              <a:cxn ang="0">
                <a:pos x="500" y="488"/>
              </a:cxn>
              <a:cxn ang="0">
                <a:pos x="540" y="496"/>
              </a:cxn>
              <a:cxn ang="0">
                <a:pos x="612" y="504"/>
              </a:cxn>
              <a:cxn ang="0">
                <a:pos x="715" y="512"/>
              </a:cxn>
              <a:cxn ang="0">
                <a:pos x="786" y="512"/>
              </a:cxn>
              <a:cxn ang="0">
                <a:pos x="897" y="504"/>
              </a:cxn>
              <a:cxn ang="0">
                <a:pos x="977" y="488"/>
              </a:cxn>
              <a:cxn ang="0">
                <a:pos x="1048" y="465"/>
              </a:cxn>
              <a:cxn ang="0">
                <a:pos x="1088" y="441"/>
              </a:cxn>
              <a:cxn ang="0">
                <a:pos x="1088" y="417"/>
              </a:cxn>
              <a:cxn ang="0">
                <a:pos x="1017" y="441"/>
              </a:cxn>
              <a:cxn ang="0">
                <a:pos x="937" y="457"/>
              </a:cxn>
              <a:cxn ang="0">
                <a:pos x="874" y="465"/>
              </a:cxn>
              <a:cxn ang="0">
                <a:pos x="818" y="465"/>
              </a:cxn>
              <a:cxn ang="0">
                <a:pos x="754" y="465"/>
              </a:cxn>
              <a:cxn ang="0">
                <a:pos x="699" y="457"/>
              </a:cxn>
              <a:cxn ang="0">
                <a:pos x="612" y="449"/>
              </a:cxn>
              <a:cxn ang="0">
                <a:pos x="556" y="441"/>
              </a:cxn>
              <a:cxn ang="0">
                <a:pos x="508" y="425"/>
              </a:cxn>
              <a:cxn ang="0">
                <a:pos x="469" y="417"/>
              </a:cxn>
              <a:cxn ang="0">
                <a:pos x="421" y="394"/>
              </a:cxn>
              <a:cxn ang="0">
                <a:pos x="381" y="378"/>
              </a:cxn>
              <a:cxn ang="0">
                <a:pos x="334" y="347"/>
              </a:cxn>
              <a:cxn ang="0">
                <a:pos x="286" y="315"/>
              </a:cxn>
              <a:cxn ang="0">
                <a:pos x="246" y="284"/>
              </a:cxn>
              <a:cxn ang="0">
                <a:pos x="214" y="244"/>
              </a:cxn>
              <a:cxn ang="0">
                <a:pos x="183" y="205"/>
              </a:cxn>
              <a:cxn ang="0">
                <a:pos x="159" y="150"/>
              </a:cxn>
              <a:cxn ang="0">
                <a:pos x="151" y="95"/>
              </a:cxn>
              <a:cxn ang="0">
                <a:pos x="143" y="32"/>
              </a:cxn>
              <a:cxn ang="0">
                <a:pos x="103" y="32"/>
              </a:cxn>
              <a:cxn ang="0">
                <a:pos x="79" y="24"/>
              </a:cxn>
              <a:cxn ang="0">
                <a:pos x="56" y="16"/>
              </a:cxn>
              <a:cxn ang="0">
                <a:pos x="24" y="8"/>
              </a:cxn>
              <a:cxn ang="0">
                <a:pos x="0" y="0"/>
              </a:cxn>
              <a:cxn ang="0">
                <a:pos x="8" y="63"/>
              </a:cxn>
              <a:cxn ang="0">
                <a:pos x="24" y="118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8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97" name="Oval 69"/>
          <p:cNvSpPr>
            <a:spLocks noChangeArrowheads="1"/>
          </p:cNvSpPr>
          <p:nvPr/>
        </p:nvSpPr>
        <p:spPr bwMode="auto">
          <a:xfrm>
            <a:off x="446088" y="2957513"/>
            <a:ext cx="2203450" cy="317500"/>
          </a:xfrm>
          <a:prstGeom prst="ellipse">
            <a:avLst/>
          </a:prstGeom>
          <a:solidFill>
            <a:srgbClr val="F7668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598" name="Freeform 70"/>
          <p:cNvSpPr>
            <a:spLocks/>
          </p:cNvSpPr>
          <p:nvPr/>
        </p:nvSpPr>
        <p:spPr bwMode="auto">
          <a:xfrm>
            <a:off x="2066925" y="3182938"/>
            <a:ext cx="611188" cy="5349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6" y="94"/>
              </a:cxn>
              <a:cxn ang="0">
                <a:pos x="24" y="133"/>
              </a:cxn>
              <a:cxn ang="0">
                <a:pos x="39" y="180"/>
              </a:cxn>
              <a:cxn ang="0">
                <a:pos x="55" y="211"/>
              </a:cxn>
              <a:cxn ang="0">
                <a:pos x="71" y="250"/>
              </a:cxn>
              <a:cxn ang="0">
                <a:pos x="94" y="273"/>
              </a:cxn>
              <a:cxn ang="0">
                <a:pos x="110" y="297"/>
              </a:cxn>
              <a:cxn ang="0">
                <a:pos x="149" y="320"/>
              </a:cxn>
              <a:cxn ang="0">
                <a:pos x="172" y="328"/>
              </a:cxn>
              <a:cxn ang="0">
                <a:pos x="196" y="336"/>
              </a:cxn>
              <a:cxn ang="0">
                <a:pos x="212" y="336"/>
              </a:cxn>
              <a:cxn ang="0">
                <a:pos x="227" y="328"/>
              </a:cxn>
              <a:cxn ang="0">
                <a:pos x="243" y="320"/>
              </a:cxn>
              <a:cxn ang="0">
                <a:pos x="259" y="313"/>
              </a:cxn>
              <a:cxn ang="0">
                <a:pos x="282" y="289"/>
              </a:cxn>
              <a:cxn ang="0">
                <a:pos x="298" y="273"/>
              </a:cxn>
              <a:cxn ang="0">
                <a:pos x="313" y="242"/>
              </a:cxn>
              <a:cxn ang="0">
                <a:pos x="337" y="219"/>
              </a:cxn>
              <a:cxn ang="0">
                <a:pos x="345" y="188"/>
              </a:cxn>
              <a:cxn ang="0">
                <a:pos x="360" y="148"/>
              </a:cxn>
              <a:cxn ang="0">
                <a:pos x="368" y="109"/>
              </a:cxn>
              <a:cxn ang="0">
                <a:pos x="376" y="78"/>
              </a:cxn>
              <a:cxn ang="0">
                <a:pos x="384" y="39"/>
              </a:cxn>
              <a:cxn ang="0">
                <a:pos x="384" y="0"/>
              </a:cxn>
              <a:cxn ang="0">
                <a:pos x="360" y="16"/>
              </a:cxn>
              <a:cxn ang="0">
                <a:pos x="329" y="16"/>
              </a:cxn>
              <a:cxn ang="0">
                <a:pos x="306" y="23"/>
              </a:cxn>
              <a:cxn ang="0">
                <a:pos x="259" y="31"/>
              </a:cxn>
              <a:cxn ang="0">
                <a:pos x="227" y="39"/>
              </a:cxn>
              <a:cxn ang="0">
                <a:pos x="172" y="47"/>
              </a:cxn>
              <a:cxn ang="0">
                <a:pos x="125" y="55"/>
              </a:cxn>
              <a:cxn ang="0">
                <a:pos x="78" y="55"/>
              </a:cxn>
              <a:cxn ang="0">
                <a:pos x="39" y="55"/>
              </a:cxn>
              <a:cxn ang="0">
                <a:pos x="0" y="63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599" name="Freeform 71"/>
          <p:cNvSpPr>
            <a:spLocks/>
          </p:cNvSpPr>
          <p:nvPr/>
        </p:nvSpPr>
        <p:spPr bwMode="auto">
          <a:xfrm>
            <a:off x="2338388" y="2665413"/>
            <a:ext cx="344487" cy="1106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6"/>
              </a:cxn>
              <a:cxn ang="0">
                <a:pos x="23" y="40"/>
              </a:cxn>
              <a:cxn ang="0">
                <a:pos x="31" y="63"/>
              </a:cxn>
              <a:cxn ang="0">
                <a:pos x="46" y="103"/>
              </a:cxn>
              <a:cxn ang="0">
                <a:pos x="77" y="166"/>
              </a:cxn>
              <a:cxn ang="0">
                <a:pos x="108" y="229"/>
              </a:cxn>
              <a:cxn ang="0">
                <a:pos x="139" y="293"/>
              </a:cxn>
              <a:cxn ang="0">
                <a:pos x="162" y="348"/>
              </a:cxn>
              <a:cxn ang="0">
                <a:pos x="177" y="403"/>
              </a:cxn>
              <a:cxn ang="0">
                <a:pos x="201" y="475"/>
              </a:cxn>
              <a:cxn ang="0">
                <a:pos x="208" y="514"/>
              </a:cxn>
              <a:cxn ang="0">
                <a:pos x="208" y="562"/>
              </a:cxn>
              <a:cxn ang="0">
                <a:pos x="216" y="601"/>
              </a:cxn>
              <a:cxn ang="0">
                <a:pos x="208" y="633"/>
              </a:cxn>
              <a:cxn ang="0">
                <a:pos x="201" y="656"/>
              </a:cxn>
              <a:cxn ang="0">
                <a:pos x="185" y="680"/>
              </a:cxn>
              <a:cxn ang="0">
                <a:pos x="177" y="696"/>
              </a:cxn>
              <a:cxn ang="0">
                <a:pos x="177" y="649"/>
              </a:cxn>
              <a:cxn ang="0">
                <a:pos x="177" y="617"/>
              </a:cxn>
              <a:cxn ang="0">
                <a:pos x="177" y="593"/>
              </a:cxn>
              <a:cxn ang="0">
                <a:pos x="170" y="546"/>
              </a:cxn>
              <a:cxn ang="0">
                <a:pos x="162" y="514"/>
              </a:cxn>
              <a:cxn ang="0">
                <a:pos x="154" y="475"/>
              </a:cxn>
              <a:cxn ang="0">
                <a:pos x="139" y="435"/>
              </a:cxn>
              <a:cxn ang="0">
                <a:pos x="131" y="395"/>
              </a:cxn>
              <a:cxn ang="0">
                <a:pos x="108" y="348"/>
              </a:cxn>
              <a:cxn ang="0">
                <a:pos x="85" y="293"/>
              </a:cxn>
              <a:cxn ang="0">
                <a:pos x="62" y="245"/>
              </a:cxn>
              <a:cxn ang="0">
                <a:pos x="39" y="206"/>
              </a:cxn>
              <a:cxn ang="0">
                <a:pos x="23" y="174"/>
              </a:cxn>
              <a:cxn ang="0">
                <a:pos x="0" y="134"/>
              </a:cxn>
              <a:cxn ang="0">
                <a:pos x="23" y="150"/>
              </a:cxn>
              <a:cxn ang="0">
                <a:pos x="31" y="150"/>
              </a:cxn>
              <a:cxn ang="0">
                <a:pos x="39" y="142"/>
              </a:cxn>
              <a:cxn ang="0">
                <a:pos x="31" y="119"/>
              </a:cxn>
              <a:cxn ang="0">
                <a:pos x="31" y="103"/>
              </a:cxn>
              <a:cxn ang="0">
                <a:pos x="23" y="71"/>
              </a:cxn>
              <a:cxn ang="0">
                <a:pos x="15" y="47"/>
              </a:cxn>
              <a:cxn ang="0">
                <a:pos x="8" y="24"/>
              </a:cxn>
              <a:cxn ang="0">
                <a:pos x="0" y="0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600" name="Freeform 72"/>
          <p:cNvSpPr>
            <a:spLocks/>
          </p:cNvSpPr>
          <p:nvPr/>
        </p:nvSpPr>
        <p:spPr bwMode="auto">
          <a:xfrm>
            <a:off x="395288" y="2741613"/>
            <a:ext cx="306387" cy="750887"/>
          </a:xfrm>
          <a:custGeom>
            <a:avLst/>
            <a:gdLst/>
            <a:ahLst/>
            <a:cxnLst>
              <a:cxn ang="0">
                <a:pos x="192" y="63"/>
              </a:cxn>
              <a:cxn ang="0">
                <a:pos x="192" y="31"/>
              </a:cxn>
              <a:cxn ang="0">
                <a:pos x="192" y="0"/>
              </a:cxn>
              <a:cxn ang="0">
                <a:pos x="177" y="39"/>
              </a:cxn>
              <a:cxn ang="0">
                <a:pos x="146" y="94"/>
              </a:cxn>
              <a:cxn ang="0">
                <a:pos x="115" y="157"/>
              </a:cxn>
              <a:cxn ang="0">
                <a:pos x="84" y="228"/>
              </a:cxn>
              <a:cxn ang="0">
                <a:pos x="54" y="299"/>
              </a:cxn>
              <a:cxn ang="0">
                <a:pos x="31" y="354"/>
              </a:cxn>
              <a:cxn ang="0">
                <a:pos x="15" y="417"/>
              </a:cxn>
              <a:cxn ang="0">
                <a:pos x="0" y="464"/>
              </a:cxn>
              <a:cxn ang="0">
                <a:pos x="15" y="472"/>
              </a:cxn>
              <a:cxn ang="0">
                <a:pos x="31" y="464"/>
              </a:cxn>
              <a:cxn ang="0">
                <a:pos x="46" y="441"/>
              </a:cxn>
              <a:cxn ang="0">
                <a:pos x="61" y="393"/>
              </a:cxn>
              <a:cxn ang="0">
                <a:pos x="84" y="338"/>
              </a:cxn>
              <a:cxn ang="0">
                <a:pos x="100" y="291"/>
              </a:cxn>
              <a:cxn ang="0">
                <a:pos x="123" y="244"/>
              </a:cxn>
              <a:cxn ang="0">
                <a:pos x="146" y="197"/>
              </a:cxn>
              <a:cxn ang="0">
                <a:pos x="169" y="142"/>
              </a:cxn>
              <a:cxn ang="0">
                <a:pos x="184" y="94"/>
              </a:cxn>
              <a:cxn ang="0">
                <a:pos x="192" y="6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601" name="Freeform 73"/>
          <p:cNvSpPr>
            <a:spLocks/>
          </p:cNvSpPr>
          <p:nvPr/>
        </p:nvSpPr>
        <p:spPr bwMode="auto">
          <a:xfrm>
            <a:off x="300038" y="3098800"/>
            <a:ext cx="2425700" cy="1344613"/>
          </a:xfrm>
          <a:custGeom>
            <a:avLst/>
            <a:gdLst/>
            <a:ahLst/>
            <a:cxnLst>
              <a:cxn ang="0">
                <a:pos x="65" y="47"/>
              </a:cxn>
              <a:cxn ang="0">
                <a:pos x="28" y="111"/>
              </a:cxn>
              <a:cxn ang="0">
                <a:pos x="9" y="185"/>
              </a:cxn>
              <a:cxn ang="0">
                <a:pos x="0" y="260"/>
              </a:cxn>
              <a:cxn ang="0">
                <a:pos x="0" y="335"/>
              </a:cxn>
              <a:cxn ang="0">
                <a:pos x="9" y="409"/>
              </a:cxn>
              <a:cxn ang="0">
                <a:pos x="37" y="484"/>
              </a:cxn>
              <a:cxn ang="0">
                <a:pos x="55" y="558"/>
              </a:cxn>
              <a:cxn ang="0">
                <a:pos x="120" y="632"/>
              </a:cxn>
              <a:cxn ang="0">
                <a:pos x="175" y="679"/>
              </a:cxn>
              <a:cxn ang="0">
                <a:pos x="239" y="716"/>
              </a:cxn>
              <a:cxn ang="0">
                <a:pos x="304" y="753"/>
              </a:cxn>
              <a:cxn ang="0">
                <a:pos x="377" y="781"/>
              </a:cxn>
              <a:cxn ang="0">
                <a:pos x="451" y="799"/>
              </a:cxn>
              <a:cxn ang="0">
                <a:pos x="534" y="819"/>
              </a:cxn>
              <a:cxn ang="0">
                <a:pos x="626" y="837"/>
              </a:cxn>
              <a:cxn ang="0">
                <a:pos x="699" y="846"/>
              </a:cxn>
              <a:cxn ang="0">
                <a:pos x="773" y="837"/>
              </a:cxn>
              <a:cxn ang="0">
                <a:pos x="846" y="837"/>
              </a:cxn>
              <a:cxn ang="0">
                <a:pos x="911" y="819"/>
              </a:cxn>
              <a:cxn ang="0">
                <a:pos x="984" y="810"/>
              </a:cxn>
              <a:cxn ang="0">
                <a:pos x="1058" y="790"/>
              </a:cxn>
              <a:cxn ang="0">
                <a:pos x="1131" y="772"/>
              </a:cxn>
              <a:cxn ang="0">
                <a:pos x="1205" y="753"/>
              </a:cxn>
              <a:cxn ang="0">
                <a:pos x="1242" y="735"/>
              </a:cxn>
              <a:cxn ang="0">
                <a:pos x="1269" y="716"/>
              </a:cxn>
              <a:cxn ang="0">
                <a:pos x="1334" y="670"/>
              </a:cxn>
              <a:cxn ang="0">
                <a:pos x="1398" y="623"/>
              </a:cxn>
              <a:cxn ang="0">
                <a:pos x="1453" y="568"/>
              </a:cxn>
              <a:cxn ang="0">
                <a:pos x="1490" y="493"/>
              </a:cxn>
              <a:cxn ang="0">
                <a:pos x="1518" y="418"/>
              </a:cxn>
              <a:cxn ang="0">
                <a:pos x="1527" y="344"/>
              </a:cxn>
              <a:cxn ang="0">
                <a:pos x="1518" y="269"/>
              </a:cxn>
              <a:cxn ang="0">
                <a:pos x="1508" y="195"/>
              </a:cxn>
              <a:cxn ang="0">
                <a:pos x="1490" y="120"/>
              </a:cxn>
              <a:cxn ang="0">
                <a:pos x="1462" y="36"/>
              </a:cxn>
              <a:cxn ang="0">
                <a:pos x="1389" y="47"/>
              </a:cxn>
              <a:cxn ang="0">
                <a:pos x="1315" y="56"/>
              </a:cxn>
              <a:cxn ang="0">
                <a:pos x="1242" y="83"/>
              </a:cxn>
              <a:cxn ang="0">
                <a:pos x="1168" y="83"/>
              </a:cxn>
              <a:cxn ang="0">
                <a:pos x="1095" y="93"/>
              </a:cxn>
              <a:cxn ang="0">
                <a:pos x="1021" y="93"/>
              </a:cxn>
              <a:cxn ang="0">
                <a:pos x="938" y="111"/>
              </a:cxn>
              <a:cxn ang="0">
                <a:pos x="865" y="111"/>
              </a:cxn>
              <a:cxn ang="0">
                <a:pos x="791" y="93"/>
              </a:cxn>
              <a:cxn ang="0">
                <a:pos x="718" y="74"/>
              </a:cxn>
              <a:cxn ang="0">
                <a:pos x="644" y="93"/>
              </a:cxn>
              <a:cxn ang="0">
                <a:pos x="561" y="93"/>
              </a:cxn>
              <a:cxn ang="0">
                <a:pos x="488" y="83"/>
              </a:cxn>
              <a:cxn ang="0">
                <a:pos x="414" y="83"/>
              </a:cxn>
              <a:cxn ang="0">
                <a:pos x="341" y="74"/>
              </a:cxn>
              <a:cxn ang="0">
                <a:pos x="267" y="74"/>
              </a:cxn>
              <a:cxn ang="0">
                <a:pos x="193" y="47"/>
              </a:cxn>
              <a:cxn ang="0">
                <a:pos x="111" y="2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FFBEB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602" name="Oval 74"/>
          <p:cNvSpPr>
            <a:spLocks noChangeArrowheads="1"/>
          </p:cNvSpPr>
          <p:nvPr/>
        </p:nvSpPr>
        <p:spPr bwMode="auto">
          <a:xfrm>
            <a:off x="1352550" y="1654175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3" name="Oval 75"/>
          <p:cNvSpPr>
            <a:spLocks noChangeArrowheads="1"/>
          </p:cNvSpPr>
          <p:nvPr/>
        </p:nvSpPr>
        <p:spPr bwMode="auto">
          <a:xfrm>
            <a:off x="4206875" y="1893888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4" name="Oval 76"/>
          <p:cNvSpPr>
            <a:spLocks noChangeArrowheads="1"/>
          </p:cNvSpPr>
          <p:nvPr/>
        </p:nvSpPr>
        <p:spPr bwMode="auto">
          <a:xfrm>
            <a:off x="4481513" y="1441450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5" name="Oval 77"/>
          <p:cNvSpPr>
            <a:spLocks noChangeArrowheads="1"/>
          </p:cNvSpPr>
          <p:nvPr/>
        </p:nvSpPr>
        <p:spPr bwMode="auto">
          <a:xfrm>
            <a:off x="4702175" y="1895475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6" name="Oval 78"/>
          <p:cNvSpPr>
            <a:spLocks noChangeArrowheads="1"/>
          </p:cNvSpPr>
          <p:nvPr/>
        </p:nvSpPr>
        <p:spPr bwMode="auto">
          <a:xfrm>
            <a:off x="7392988" y="2003425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7" name="Oval 79"/>
          <p:cNvSpPr>
            <a:spLocks noChangeArrowheads="1"/>
          </p:cNvSpPr>
          <p:nvPr/>
        </p:nvSpPr>
        <p:spPr bwMode="auto">
          <a:xfrm>
            <a:off x="7551738" y="1477963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8" name="Oval 80"/>
          <p:cNvSpPr>
            <a:spLocks noChangeArrowheads="1"/>
          </p:cNvSpPr>
          <p:nvPr/>
        </p:nvSpPr>
        <p:spPr bwMode="auto">
          <a:xfrm>
            <a:off x="7758113" y="2017713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09" name="Oval 81"/>
          <p:cNvSpPr>
            <a:spLocks noChangeArrowheads="1"/>
          </p:cNvSpPr>
          <p:nvPr/>
        </p:nvSpPr>
        <p:spPr bwMode="auto">
          <a:xfrm>
            <a:off x="7164388" y="1671638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10" name="Oval 82"/>
          <p:cNvSpPr>
            <a:spLocks noChangeArrowheads="1"/>
          </p:cNvSpPr>
          <p:nvPr/>
        </p:nvSpPr>
        <p:spPr bwMode="auto">
          <a:xfrm>
            <a:off x="7280275" y="1131888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11" name="Oval 83"/>
          <p:cNvSpPr>
            <a:spLocks noChangeArrowheads="1"/>
          </p:cNvSpPr>
          <p:nvPr/>
        </p:nvSpPr>
        <p:spPr bwMode="auto">
          <a:xfrm>
            <a:off x="7880350" y="1585913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12" name="Oval 84"/>
          <p:cNvSpPr>
            <a:spLocks noChangeArrowheads="1"/>
          </p:cNvSpPr>
          <p:nvPr/>
        </p:nvSpPr>
        <p:spPr bwMode="auto">
          <a:xfrm>
            <a:off x="7710488" y="1033463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78613" name="Freeform 85"/>
          <p:cNvSpPr>
            <a:spLocks/>
          </p:cNvSpPr>
          <p:nvPr/>
        </p:nvSpPr>
        <p:spPr bwMode="auto">
          <a:xfrm>
            <a:off x="260350" y="3624263"/>
            <a:ext cx="1728788" cy="814387"/>
          </a:xfrm>
          <a:custGeom>
            <a:avLst/>
            <a:gdLst/>
            <a:ahLst/>
            <a:cxnLst>
              <a:cxn ang="0">
                <a:pos x="24" y="118"/>
              </a:cxn>
              <a:cxn ang="0">
                <a:pos x="40" y="165"/>
              </a:cxn>
              <a:cxn ang="0">
                <a:pos x="64" y="221"/>
              </a:cxn>
              <a:cxn ang="0">
                <a:pos x="79" y="252"/>
              </a:cxn>
              <a:cxn ang="0">
                <a:pos x="119" y="291"/>
              </a:cxn>
              <a:cxn ang="0">
                <a:pos x="151" y="331"/>
              </a:cxn>
              <a:cxn ang="0">
                <a:pos x="191" y="362"/>
              </a:cxn>
              <a:cxn ang="0">
                <a:pos x="230" y="386"/>
              </a:cxn>
              <a:cxn ang="0">
                <a:pos x="278" y="410"/>
              </a:cxn>
              <a:cxn ang="0">
                <a:pos x="318" y="433"/>
              </a:cxn>
              <a:cxn ang="0">
                <a:pos x="365" y="441"/>
              </a:cxn>
              <a:cxn ang="0">
                <a:pos x="413" y="457"/>
              </a:cxn>
              <a:cxn ang="0">
                <a:pos x="461" y="473"/>
              </a:cxn>
              <a:cxn ang="0">
                <a:pos x="500" y="488"/>
              </a:cxn>
              <a:cxn ang="0">
                <a:pos x="540" y="496"/>
              </a:cxn>
              <a:cxn ang="0">
                <a:pos x="612" y="504"/>
              </a:cxn>
              <a:cxn ang="0">
                <a:pos x="715" y="512"/>
              </a:cxn>
              <a:cxn ang="0">
                <a:pos x="786" y="512"/>
              </a:cxn>
              <a:cxn ang="0">
                <a:pos x="897" y="504"/>
              </a:cxn>
              <a:cxn ang="0">
                <a:pos x="977" y="488"/>
              </a:cxn>
              <a:cxn ang="0">
                <a:pos x="1048" y="465"/>
              </a:cxn>
              <a:cxn ang="0">
                <a:pos x="1088" y="441"/>
              </a:cxn>
              <a:cxn ang="0">
                <a:pos x="1088" y="417"/>
              </a:cxn>
              <a:cxn ang="0">
                <a:pos x="1017" y="441"/>
              </a:cxn>
              <a:cxn ang="0">
                <a:pos x="937" y="457"/>
              </a:cxn>
              <a:cxn ang="0">
                <a:pos x="874" y="465"/>
              </a:cxn>
              <a:cxn ang="0">
                <a:pos x="818" y="465"/>
              </a:cxn>
              <a:cxn ang="0">
                <a:pos x="754" y="465"/>
              </a:cxn>
              <a:cxn ang="0">
                <a:pos x="699" y="457"/>
              </a:cxn>
              <a:cxn ang="0">
                <a:pos x="612" y="449"/>
              </a:cxn>
              <a:cxn ang="0">
                <a:pos x="556" y="441"/>
              </a:cxn>
              <a:cxn ang="0">
                <a:pos x="508" y="425"/>
              </a:cxn>
              <a:cxn ang="0">
                <a:pos x="469" y="417"/>
              </a:cxn>
              <a:cxn ang="0">
                <a:pos x="421" y="394"/>
              </a:cxn>
              <a:cxn ang="0">
                <a:pos x="381" y="378"/>
              </a:cxn>
              <a:cxn ang="0">
                <a:pos x="334" y="347"/>
              </a:cxn>
              <a:cxn ang="0">
                <a:pos x="286" y="315"/>
              </a:cxn>
              <a:cxn ang="0">
                <a:pos x="246" y="284"/>
              </a:cxn>
              <a:cxn ang="0">
                <a:pos x="214" y="244"/>
              </a:cxn>
              <a:cxn ang="0">
                <a:pos x="183" y="205"/>
              </a:cxn>
              <a:cxn ang="0">
                <a:pos x="159" y="150"/>
              </a:cxn>
              <a:cxn ang="0">
                <a:pos x="151" y="95"/>
              </a:cxn>
              <a:cxn ang="0">
                <a:pos x="143" y="32"/>
              </a:cxn>
              <a:cxn ang="0">
                <a:pos x="103" y="32"/>
              </a:cxn>
              <a:cxn ang="0">
                <a:pos x="79" y="24"/>
              </a:cxn>
              <a:cxn ang="0">
                <a:pos x="56" y="16"/>
              </a:cxn>
              <a:cxn ang="0">
                <a:pos x="24" y="8"/>
              </a:cxn>
              <a:cxn ang="0">
                <a:pos x="0" y="0"/>
              </a:cxn>
              <a:cxn ang="0">
                <a:pos x="8" y="63"/>
              </a:cxn>
              <a:cxn ang="0">
                <a:pos x="24" y="118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F7668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614" name="Freeform 86"/>
          <p:cNvSpPr>
            <a:spLocks/>
          </p:cNvSpPr>
          <p:nvPr/>
        </p:nvSpPr>
        <p:spPr bwMode="auto">
          <a:xfrm>
            <a:off x="3287713" y="3616325"/>
            <a:ext cx="1728787" cy="814388"/>
          </a:xfrm>
          <a:custGeom>
            <a:avLst/>
            <a:gdLst/>
            <a:ahLst/>
            <a:cxnLst>
              <a:cxn ang="0">
                <a:pos x="24" y="118"/>
              </a:cxn>
              <a:cxn ang="0">
                <a:pos x="40" y="165"/>
              </a:cxn>
              <a:cxn ang="0">
                <a:pos x="64" y="221"/>
              </a:cxn>
              <a:cxn ang="0">
                <a:pos x="79" y="252"/>
              </a:cxn>
              <a:cxn ang="0">
                <a:pos x="119" y="291"/>
              </a:cxn>
              <a:cxn ang="0">
                <a:pos x="151" y="331"/>
              </a:cxn>
              <a:cxn ang="0">
                <a:pos x="191" y="362"/>
              </a:cxn>
              <a:cxn ang="0">
                <a:pos x="230" y="386"/>
              </a:cxn>
              <a:cxn ang="0">
                <a:pos x="278" y="410"/>
              </a:cxn>
              <a:cxn ang="0">
                <a:pos x="318" y="433"/>
              </a:cxn>
              <a:cxn ang="0">
                <a:pos x="365" y="441"/>
              </a:cxn>
              <a:cxn ang="0">
                <a:pos x="413" y="457"/>
              </a:cxn>
              <a:cxn ang="0">
                <a:pos x="461" y="473"/>
              </a:cxn>
              <a:cxn ang="0">
                <a:pos x="500" y="488"/>
              </a:cxn>
              <a:cxn ang="0">
                <a:pos x="540" y="496"/>
              </a:cxn>
              <a:cxn ang="0">
                <a:pos x="612" y="504"/>
              </a:cxn>
              <a:cxn ang="0">
                <a:pos x="715" y="512"/>
              </a:cxn>
              <a:cxn ang="0">
                <a:pos x="786" y="512"/>
              </a:cxn>
              <a:cxn ang="0">
                <a:pos x="897" y="504"/>
              </a:cxn>
              <a:cxn ang="0">
                <a:pos x="977" y="488"/>
              </a:cxn>
              <a:cxn ang="0">
                <a:pos x="1048" y="465"/>
              </a:cxn>
              <a:cxn ang="0">
                <a:pos x="1088" y="441"/>
              </a:cxn>
              <a:cxn ang="0">
                <a:pos x="1088" y="417"/>
              </a:cxn>
              <a:cxn ang="0">
                <a:pos x="1017" y="441"/>
              </a:cxn>
              <a:cxn ang="0">
                <a:pos x="937" y="457"/>
              </a:cxn>
              <a:cxn ang="0">
                <a:pos x="874" y="465"/>
              </a:cxn>
              <a:cxn ang="0">
                <a:pos x="818" y="465"/>
              </a:cxn>
              <a:cxn ang="0">
                <a:pos x="754" y="465"/>
              </a:cxn>
              <a:cxn ang="0">
                <a:pos x="699" y="457"/>
              </a:cxn>
              <a:cxn ang="0">
                <a:pos x="612" y="449"/>
              </a:cxn>
              <a:cxn ang="0">
                <a:pos x="556" y="441"/>
              </a:cxn>
              <a:cxn ang="0">
                <a:pos x="508" y="425"/>
              </a:cxn>
              <a:cxn ang="0">
                <a:pos x="469" y="417"/>
              </a:cxn>
              <a:cxn ang="0">
                <a:pos x="421" y="394"/>
              </a:cxn>
              <a:cxn ang="0">
                <a:pos x="381" y="378"/>
              </a:cxn>
              <a:cxn ang="0">
                <a:pos x="334" y="347"/>
              </a:cxn>
              <a:cxn ang="0">
                <a:pos x="286" y="315"/>
              </a:cxn>
              <a:cxn ang="0">
                <a:pos x="246" y="284"/>
              </a:cxn>
              <a:cxn ang="0">
                <a:pos x="214" y="244"/>
              </a:cxn>
              <a:cxn ang="0">
                <a:pos x="183" y="205"/>
              </a:cxn>
              <a:cxn ang="0">
                <a:pos x="159" y="150"/>
              </a:cxn>
              <a:cxn ang="0">
                <a:pos x="151" y="95"/>
              </a:cxn>
              <a:cxn ang="0">
                <a:pos x="143" y="32"/>
              </a:cxn>
              <a:cxn ang="0">
                <a:pos x="103" y="32"/>
              </a:cxn>
              <a:cxn ang="0">
                <a:pos x="79" y="24"/>
              </a:cxn>
              <a:cxn ang="0">
                <a:pos x="56" y="16"/>
              </a:cxn>
              <a:cxn ang="0">
                <a:pos x="24" y="8"/>
              </a:cxn>
              <a:cxn ang="0">
                <a:pos x="0" y="0"/>
              </a:cxn>
              <a:cxn ang="0">
                <a:pos x="8" y="63"/>
              </a:cxn>
              <a:cxn ang="0">
                <a:pos x="24" y="118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BB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78615" name="Rectangle 8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686800" cy="762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Effects of Amount on Response</a:t>
            </a:r>
            <a:endParaRPr lang="en-US" sz="48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Oval 2"/>
          <p:cNvSpPr>
            <a:spLocks noChangeArrowheads="1"/>
          </p:cNvSpPr>
          <p:nvPr/>
        </p:nvSpPr>
        <p:spPr bwMode="auto">
          <a:xfrm>
            <a:off x="5711825" y="3925888"/>
            <a:ext cx="220663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3675" y="2370138"/>
            <a:ext cx="2452688" cy="1944687"/>
            <a:chOff x="922" y="1493"/>
            <a:chExt cx="1545" cy="1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22" y="1493"/>
              <a:ext cx="1545" cy="1225"/>
              <a:chOff x="922" y="1493"/>
              <a:chExt cx="1545" cy="1225"/>
            </a:xfrm>
          </p:grpSpPr>
          <p:sp>
            <p:nvSpPr>
              <p:cNvPr id="280581" name="Freeform 5"/>
              <p:cNvSpPr>
                <a:spLocks/>
              </p:cNvSpPr>
              <p:nvPr/>
            </p:nvSpPr>
            <p:spPr bwMode="auto">
              <a:xfrm>
                <a:off x="922" y="1493"/>
                <a:ext cx="1545" cy="1225"/>
              </a:xfrm>
              <a:custGeom>
                <a:avLst/>
                <a:gdLst/>
                <a:ahLst/>
                <a:cxnLst>
                  <a:cxn ang="0">
                    <a:pos x="223" y="79"/>
                  </a:cxn>
                  <a:cxn ang="0">
                    <a:pos x="175" y="167"/>
                  </a:cxn>
                  <a:cxn ang="0">
                    <a:pos x="119" y="302"/>
                  </a:cxn>
                  <a:cxn ang="0">
                    <a:pos x="56" y="453"/>
                  </a:cxn>
                  <a:cxn ang="0">
                    <a:pos x="16" y="580"/>
                  </a:cxn>
                  <a:cxn ang="0">
                    <a:pos x="8" y="707"/>
                  </a:cxn>
                  <a:cxn ang="0">
                    <a:pos x="32" y="842"/>
                  </a:cxn>
                  <a:cxn ang="0">
                    <a:pos x="96" y="962"/>
                  </a:cxn>
                  <a:cxn ang="0">
                    <a:pos x="191" y="1049"/>
                  </a:cxn>
                  <a:cxn ang="0">
                    <a:pos x="310" y="1121"/>
                  </a:cxn>
                  <a:cxn ang="0">
                    <a:pos x="454" y="1168"/>
                  </a:cxn>
                  <a:cxn ang="0">
                    <a:pos x="597" y="1200"/>
                  </a:cxn>
                  <a:cxn ang="0">
                    <a:pos x="684" y="1216"/>
                  </a:cxn>
                  <a:cxn ang="0">
                    <a:pos x="780" y="1224"/>
                  </a:cxn>
                  <a:cxn ang="0">
                    <a:pos x="883" y="1216"/>
                  </a:cxn>
                  <a:cxn ang="0">
                    <a:pos x="971" y="1200"/>
                  </a:cxn>
                  <a:cxn ang="0">
                    <a:pos x="1098" y="1168"/>
                  </a:cxn>
                  <a:cxn ang="0">
                    <a:pos x="1218" y="1129"/>
                  </a:cxn>
                  <a:cxn ang="0">
                    <a:pos x="1313" y="1081"/>
                  </a:cxn>
                  <a:cxn ang="0">
                    <a:pos x="1393" y="1017"/>
                  </a:cxn>
                  <a:cxn ang="0">
                    <a:pos x="1448" y="962"/>
                  </a:cxn>
                  <a:cxn ang="0">
                    <a:pos x="1488" y="906"/>
                  </a:cxn>
                  <a:cxn ang="0">
                    <a:pos x="1512" y="835"/>
                  </a:cxn>
                  <a:cxn ang="0">
                    <a:pos x="1528" y="771"/>
                  </a:cxn>
                  <a:cxn ang="0">
                    <a:pos x="1544" y="684"/>
                  </a:cxn>
                  <a:cxn ang="0">
                    <a:pos x="1536" y="612"/>
                  </a:cxn>
                  <a:cxn ang="0">
                    <a:pos x="1520" y="525"/>
                  </a:cxn>
                  <a:cxn ang="0">
                    <a:pos x="1488" y="445"/>
                  </a:cxn>
                  <a:cxn ang="0">
                    <a:pos x="1456" y="374"/>
                  </a:cxn>
                  <a:cxn ang="0">
                    <a:pos x="1425" y="286"/>
                  </a:cxn>
                  <a:cxn ang="0">
                    <a:pos x="1393" y="207"/>
                  </a:cxn>
                  <a:cxn ang="0">
                    <a:pos x="1361" y="127"/>
                  </a:cxn>
                  <a:cxn ang="0">
                    <a:pos x="1329" y="79"/>
                  </a:cxn>
                  <a:cxn ang="0">
                    <a:pos x="1321" y="56"/>
                  </a:cxn>
                  <a:cxn ang="0">
                    <a:pos x="1297" y="48"/>
                  </a:cxn>
                  <a:cxn ang="0">
                    <a:pos x="1273" y="40"/>
                  </a:cxn>
                  <a:cxn ang="0">
                    <a:pos x="1242" y="32"/>
                  </a:cxn>
                  <a:cxn ang="0">
                    <a:pos x="1202" y="24"/>
                  </a:cxn>
                  <a:cxn ang="0">
                    <a:pos x="1154" y="16"/>
                  </a:cxn>
                  <a:cxn ang="0">
                    <a:pos x="1114" y="16"/>
                  </a:cxn>
                  <a:cxn ang="0">
                    <a:pos x="1066" y="8"/>
                  </a:cxn>
                  <a:cxn ang="0">
                    <a:pos x="1019" y="8"/>
                  </a:cxn>
                  <a:cxn ang="0">
                    <a:pos x="963" y="0"/>
                  </a:cxn>
                  <a:cxn ang="0">
                    <a:pos x="907" y="0"/>
                  </a:cxn>
                  <a:cxn ang="0">
                    <a:pos x="860" y="0"/>
                  </a:cxn>
                  <a:cxn ang="0">
                    <a:pos x="812" y="0"/>
                  </a:cxn>
                  <a:cxn ang="0">
                    <a:pos x="772" y="0"/>
                  </a:cxn>
                  <a:cxn ang="0">
                    <a:pos x="732" y="0"/>
                  </a:cxn>
                  <a:cxn ang="0">
                    <a:pos x="684" y="0"/>
                  </a:cxn>
                  <a:cxn ang="0">
                    <a:pos x="629" y="0"/>
                  </a:cxn>
                  <a:cxn ang="0">
                    <a:pos x="581" y="0"/>
                  </a:cxn>
                  <a:cxn ang="0">
                    <a:pos x="525" y="8"/>
                  </a:cxn>
                  <a:cxn ang="0">
                    <a:pos x="485" y="8"/>
                  </a:cxn>
                  <a:cxn ang="0">
                    <a:pos x="430" y="16"/>
                  </a:cxn>
                  <a:cxn ang="0">
                    <a:pos x="382" y="24"/>
                  </a:cxn>
                  <a:cxn ang="0">
                    <a:pos x="342" y="24"/>
                  </a:cxn>
                  <a:cxn ang="0">
                    <a:pos x="302" y="32"/>
                  </a:cxn>
                  <a:cxn ang="0">
                    <a:pos x="271" y="40"/>
                  </a:cxn>
                  <a:cxn ang="0">
                    <a:pos x="247" y="48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82" name="Oval 6"/>
              <p:cNvSpPr>
                <a:spLocks noChangeArrowheads="1"/>
              </p:cNvSpPr>
              <p:nvPr/>
            </p:nvSpPr>
            <p:spPr bwMode="auto">
              <a:xfrm>
                <a:off x="1154" y="1493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JO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74" y="1517"/>
              <a:ext cx="385" cy="601"/>
              <a:chOff x="2074" y="1517"/>
              <a:chExt cx="385" cy="601"/>
            </a:xfrm>
          </p:grpSpPr>
          <p:sp>
            <p:nvSpPr>
              <p:cNvPr id="280584" name="Freeform 8"/>
              <p:cNvSpPr>
                <a:spLocks/>
              </p:cNvSpPr>
              <p:nvPr/>
            </p:nvSpPr>
            <p:spPr bwMode="auto">
              <a:xfrm>
                <a:off x="2074" y="1549"/>
                <a:ext cx="385" cy="569"/>
              </a:xfrm>
              <a:custGeom>
                <a:avLst/>
                <a:gdLst/>
                <a:ahLst/>
                <a:cxnLst>
                  <a:cxn ang="0">
                    <a:pos x="243" y="513"/>
                  </a:cxn>
                  <a:cxn ang="0">
                    <a:pos x="321" y="529"/>
                  </a:cxn>
                  <a:cxn ang="0">
                    <a:pos x="384" y="568"/>
                  </a:cxn>
                  <a:cxn ang="0">
                    <a:pos x="384" y="560"/>
                  </a:cxn>
                  <a:cxn ang="0">
                    <a:pos x="384" y="544"/>
                  </a:cxn>
                  <a:cxn ang="0">
                    <a:pos x="384" y="536"/>
                  </a:cxn>
                  <a:cxn ang="0">
                    <a:pos x="376" y="505"/>
                  </a:cxn>
                  <a:cxn ang="0">
                    <a:pos x="368" y="465"/>
                  </a:cxn>
                  <a:cxn ang="0">
                    <a:pos x="353" y="426"/>
                  </a:cxn>
                  <a:cxn ang="0">
                    <a:pos x="321" y="347"/>
                  </a:cxn>
                  <a:cxn ang="0">
                    <a:pos x="290" y="284"/>
                  </a:cxn>
                  <a:cxn ang="0">
                    <a:pos x="259" y="205"/>
                  </a:cxn>
                  <a:cxn ang="0">
                    <a:pos x="227" y="126"/>
                  </a:cxn>
                  <a:cxn ang="0">
                    <a:pos x="204" y="63"/>
                  </a:cxn>
                  <a:cxn ang="0">
                    <a:pos x="188" y="32"/>
                  </a:cxn>
                  <a:cxn ang="0">
                    <a:pos x="172" y="0"/>
                  </a:cxn>
                  <a:cxn ang="0">
                    <a:pos x="39" y="47"/>
                  </a:cxn>
                  <a:cxn ang="0">
                    <a:pos x="39" y="118"/>
                  </a:cxn>
                  <a:cxn ang="0">
                    <a:pos x="31" y="181"/>
                  </a:cxn>
                  <a:cxn ang="0">
                    <a:pos x="31" y="229"/>
                  </a:cxn>
                  <a:cxn ang="0">
                    <a:pos x="31" y="292"/>
                  </a:cxn>
                  <a:cxn ang="0">
                    <a:pos x="16" y="347"/>
                  </a:cxn>
                  <a:cxn ang="0">
                    <a:pos x="8" y="402"/>
                  </a:cxn>
                  <a:cxn ang="0">
                    <a:pos x="0" y="473"/>
                  </a:cxn>
                  <a:cxn ang="0">
                    <a:pos x="86" y="489"/>
                  </a:cxn>
                  <a:cxn ang="0">
                    <a:pos x="180" y="505"/>
                  </a:cxn>
                  <a:cxn ang="0">
                    <a:pos x="243" y="51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85" name="Freeform 9"/>
              <p:cNvSpPr>
                <a:spLocks/>
              </p:cNvSpPr>
              <p:nvPr/>
            </p:nvSpPr>
            <p:spPr bwMode="auto">
              <a:xfrm>
                <a:off x="2106" y="1517"/>
                <a:ext cx="153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8"/>
                  </a:cxn>
                  <a:cxn ang="0">
                    <a:pos x="16" y="64"/>
                  </a:cxn>
                  <a:cxn ang="0">
                    <a:pos x="8" y="80"/>
                  </a:cxn>
                  <a:cxn ang="0">
                    <a:pos x="48" y="80"/>
                  </a:cxn>
                  <a:cxn ang="0">
                    <a:pos x="96" y="72"/>
                  </a:cxn>
                  <a:cxn ang="0">
                    <a:pos x="136" y="56"/>
                  </a:cxn>
                  <a:cxn ang="0">
                    <a:pos x="152" y="32"/>
                  </a:cxn>
                  <a:cxn ang="0">
                    <a:pos x="120" y="16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400175" y="4313238"/>
            <a:ext cx="2566988" cy="2033587"/>
            <a:chOff x="882" y="2717"/>
            <a:chExt cx="1617" cy="1281"/>
          </a:xfrm>
        </p:grpSpPr>
        <p:sp>
          <p:nvSpPr>
            <p:cNvPr id="280587" name="Freeform 11"/>
            <p:cNvSpPr>
              <a:spLocks/>
            </p:cNvSpPr>
            <p:nvPr/>
          </p:nvSpPr>
          <p:spPr bwMode="auto">
            <a:xfrm>
              <a:off x="882" y="2717"/>
              <a:ext cx="1617" cy="1281"/>
            </a:xfrm>
            <a:custGeom>
              <a:avLst/>
              <a:gdLst/>
              <a:ahLst/>
              <a:cxnLst>
                <a:cxn ang="0">
                  <a:pos x="740" y="994"/>
                </a:cxn>
                <a:cxn ang="0">
                  <a:pos x="724" y="1010"/>
                </a:cxn>
                <a:cxn ang="0">
                  <a:pos x="708" y="1026"/>
                </a:cxn>
                <a:cxn ang="0">
                  <a:pos x="701" y="1049"/>
                </a:cxn>
                <a:cxn ang="0">
                  <a:pos x="693" y="1073"/>
                </a:cxn>
                <a:cxn ang="0">
                  <a:pos x="693" y="1097"/>
                </a:cxn>
                <a:cxn ang="0">
                  <a:pos x="0" y="1200"/>
                </a:cxn>
                <a:cxn ang="0">
                  <a:pos x="8" y="1216"/>
                </a:cxn>
                <a:cxn ang="0">
                  <a:pos x="24" y="1224"/>
                </a:cxn>
                <a:cxn ang="0">
                  <a:pos x="56" y="1240"/>
                </a:cxn>
                <a:cxn ang="0">
                  <a:pos x="88" y="1240"/>
                </a:cxn>
                <a:cxn ang="0">
                  <a:pos x="135" y="1248"/>
                </a:cxn>
                <a:cxn ang="0">
                  <a:pos x="199" y="1256"/>
                </a:cxn>
                <a:cxn ang="0">
                  <a:pos x="271" y="1264"/>
                </a:cxn>
                <a:cxn ang="0">
                  <a:pos x="334" y="1264"/>
                </a:cxn>
                <a:cxn ang="0">
                  <a:pos x="398" y="1272"/>
                </a:cxn>
                <a:cxn ang="0">
                  <a:pos x="470" y="1272"/>
                </a:cxn>
                <a:cxn ang="0">
                  <a:pos x="541" y="1272"/>
                </a:cxn>
                <a:cxn ang="0">
                  <a:pos x="605" y="1280"/>
                </a:cxn>
                <a:cxn ang="0">
                  <a:pos x="677" y="1280"/>
                </a:cxn>
                <a:cxn ang="0">
                  <a:pos x="748" y="1280"/>
                </a:cxn>
                <a:cxn ang="0">
                  <a:pos x="804" y="1280"/>
                </a:cxn>
                <a:cxn ang="0">
                  <a:pos x="868" y="1280"/>
                </a:cxn>
                <a:cxn ang="0">
                  <a:pos x="931" y="1272"/>
                </a:cxn>
                <a:cxn ang="0">
                  <a:pos x="987" y="1272"/>
                </a:cxn>
                <a:cxn ang="0">
                  <a:pos x="1043" y="1272"/>
                </a:cxn>
                <a:cxn ang="0">
                  <a:pos x="1099" y="1264"/>
                </a:cxn>
                <a:cxn ang="0">
                  <a:pos x="1162" y="1264"/>
                </a:cxn>
                <a:cxn ang="0">
                  <a:pos x="1226" y="1264"/>
                </a:cxn>
                <a:cxn ang="0">
                  <a:pos x="1313" y="1256"/>
                </a:cxn>
                <a:cxn ang="0">
                  <a:pos x="1377" y="1256"/>
                </a:cxn>
                <a:cxn ang="0">
                  <a:pos x="1425" y="1248"/>
                </a:cxn>
                <a:cxn ang="0">
                  <a:pos x="1481" y="1240"/>
                </a:cxn>
                <a:cxn ang="0">
                  <a:pos x="1536" y="1232"/>
                </a:cxn>
                <a:cxn ang="0">
                  <a:pos x="1576" y="1224"/>
                </a:cxn>
                <a:cxn ang="0">
                  <a:pos x="1600" y="1216"/>
                </a:cxn>
                <a:cxn ang="0">
                  <a:pos x="1616" y="1208"/>
                </a:cxn>
                <a:cxn ang="0">
                  <a:pos x="1616" y="1193"/>
                </a:cxn>
                <a:cxn ang="0">
                  <a:pos x="939" y="1097"/>
                </a:cxn>
                <a:cxn ang="0">
                  <a:pos x="931" y="1073"/>
                </a:cxn>
                <a:cxn ang="0">
                  <a:pos x="931" y="1057"/>
                </a:cxn>
                <a:cxn ang="0">
                  <a:pos x="923" y="1041"/>
                </a:cxn>
                <a:cxn ang="0">
                  <a:pos x="908" y="1018"/>
                </a:cxn>
                <a:cxn ang="0">
                  <a:pos x="900" y="1002"/>
                </a:cxn>
                <a:cxn ang="0">
                  <a:pos x="923" y="8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218" y="2733"/>
              <a:ext cx="1241" cy="1241"/>
              <a:chOff x="1218" y="2733"/>
              <a:chExt cx="1241" cy="1241"/>
            </a:xfrm>
          </p:grpSpPr>
          <p:sp>
            <p:nvSpPr>
              <p:cNvPr id="280589" name="Freeform 13"/>
              <p:cNvSpPr>
                <a:spLocks/>
              </p:cNvSpPr>
              <p:nvPr/>
            </p:nvSpPr>
            <p:spPr bwMode="auto">
              <a:xfrm>
                <a:off x="1730" y="2733"/>
                <a:ext cx="49" cy="9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76"/>
                  </a:cxn>
                  <a:cxn ang="0">
                    <a:pos x="7" y="976"/>
                  </a:cxn>
                  <a:cxn ang="0">
                    <a:pos x="21" y="976"/>
                  </a:cxn>
                  <a:cxn ang="0">
                    <a:pos x="48" y="8"/>
                  </a:cxn>
                  <a:cxn ang="0">
                    <a:pos x="14" y="0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90" name="Freeform 14"/>
              <p:cNvSpPr>
                <a:spLocks/>
              </p:cNvSpPr>
              <p:nvPr/>
            </p:nvSpPr>
            <p:spPr bwMode="auto">
              <a:xfrm>
                <a:off x="1730" y="3717"/>
                <a:ext cx="7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36" y="15"/>
                  </a:cxn>
                  <a:cxn ang="0">
                    <a:pos x="50" y="23"/>
                  </a:cxn>
                  <a:cxn ang="0">
                    <a:pos x="58" y="45"/>
                  </a:cxn>
                  <a:cxn ang="0">
                    <a:pos x="65" y="60"/>
                  </a:cxn>
                  <a:cxn ang="0">
                    <a:pos x="72" y="83"/>
                  </a:cxn>
                  <a:cxn ang="0">
                    <a:pos x="72" y="105"/>
                  </a:cxn>
                  <a:cxn ang="0">
                    <a:pos x="65" y="113"/>
                  </a:cxn>
                  <a:cxn ang="0">
                    <a:pos x="50" y="120"/>
                  </a:cxn>
                  <a:cxn ang="0">
                    <a:pos x="29" y="128"/>
                  </a:cxn>
                  <a:cxn ang="0">
                    <a:pos x="14" y="128"/>
                  </a:cxn>
                  <a:cxn ang="0">
                    <a:pos x="14" y="105"/>
                  </a:cxn>
                  <a:cxn ang="0">
                    <a:pos x="14" y="75"/>
                  </a:cxn>
                  <a:cxn ang="0">
                    <a:pos x="14" y="60"/>
                  </a:cxn>
                  <a:cxn ang="0">
                    <a:pos x="14" y="38"/>
                  </a:cxn>
                  <a:cxn ang="0">
                    <a:pos x="7" y="23"/>
                  </a:cxn>
                  <a:cxn ang="0">
                    <a:pos x="0" y="0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91" name="Freeform 15"/>
              <p:cNvSpPr>
                <a:spLocks/>
              </p:cNvSpPr>
              <p:nvPr/>
            </p:nvSpPr>
            <p:spPr bwMode="auto">
              <a:xfrm>
                <a:off x="1762" y="3829"/>
                <a:ext cx="145" cy="14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9" y="8"/>
                  </a:cxn>
                  <a:cxn ang="0">
                    <a:pos x="106" y="8"/>
                  </a:cxn>
                  <a:cxn ang="0">
                    <a:pos x="106" y="15"/>
                  </a:cxn>
                  <a:cxn ang="0">
                    <a:pos x="99" y="23"/>
                  </a:cxn>
                  <a:cxn ang="0">
                    <a:pos x="83" y="23"/>
                  </a:cxn>
                  <a:cxn ang="0">
                    <a:pos x="76" y="23"/>
                  </a:cxn>
                  <a:cxn ang="0">
                    <a:pos x="61" y="30"/>
                  </a:cxn>
                  <a:cxn ang="0">
                    <a:pos x="53" y="30"/>
                  </a:cxn>
                  <a:cxn ang="0">
                    <a:pos x="38" y="30"/>
                  </a:cxn>
                  <a:cxn ang="0">
                    <a:pos x="30" y="30"/>
                  </a:cxn>
                  <a:cxn ang="0">
                    <a:pos x="23" y="30"/>
                  </a:cxn>
                  <a:cxn ang="0">
                    <a:pos x="15" y="38"/>
                  </a:cxn>
                  <a:cxn ang="0">
                    <a:pos x="8" y="38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8" y="68"/>
                  </a:cxn>
                  <a:cxn ang="0">
                    <a:pos x="8" y="76"/>
                  </a:cxn>
                  <a:cxn ang="0">
                    <a:pos x="15" y="83"/>
                  </a:cxn>
                  <a:cxn ang="0">
                    <a:pos x="23" y="91"/>
                  </a:cxn>
                  <a:cxn ang="0">
                    <a:pos x="23" y="99"/>
                  </a:cxn>
                  <a:cxn ang="0">
                    <a:pos x="23" y="106"/>
                  </a:cxn>
                  <a:cxn ang="0">
                    <a:pos x="15" y="106"/>
                  </a:cxn>
                  <a:cxn ang="0">
                    <a:pos x="23" y="114"/>
                  </a:cxn>
                  <a:cxn ang="0">
                    <a:pos x="23" y="121"/>
                  </a:cxn>
                  <a:cxn ang="0">
                    <a:pos x="30" y="129"/>
                  </a:cxn>
                  <a:cxn ang="0">
                    <a:pos x="45" y="136"/>
                  </a:cxn>
                  <a:cxn ang="0">
                    <a:pos x="45" y="144"/>
                  </a:cxn>
                  <a:cxn ang="0">
                    <a:pos x="61" y="144"/>
                  </a:cxn>
                  <a:cxn ang="0">
                    <a:pos x="68" y="144"/>
                  </a:cxn>
                  <a:cxn ang="0">
                    <a:pos x="76" y="144"/>
                  </a:cxn>
                  <a:cxn ang="0">
                    <a:pos x="91" y="144"/>
                  </a:cxn>
                  <a:cxn ang="0">
                    <a:pos x="106" y="144"/>
                  </a:cxn>
                  <a:cxn ang="0">
                    <a:pos x="121" y="144"/>
                  </a:cxn>
                  <a:cxn ang="0">
                    <a:pos x="136" y="144"/>
                  </a:cxn>
                  <a:cxn ang="0">
                    <a:pos x="144" y="144"/>
                  </a:cxn>
                  <a:cxn ang="0">
                    <a:pos x="144" y="136"/>
                  </a:cxn>
                  <a:cxn ang="0">
                    <a:pos x="144" y="129"/>
                  </a:cxn>
                  <a:cxn ang="0">
                    <a:pos x="121" y="121"/>
                  </a:cxn>
                  <a:cxn ang="0">
                    <a:pos x="106" y="114"/>
                  </a:cxn>
                  <a:cxn ang="0">
                    <a:pos x="91" y="106"/>
                  </a:cxn>
                  <a:cxn ang="0">
                    <a:pos x="76" y="99"/>
                  </a:cxn>
                  <a:cxn ang="0">
                    <a:pos x="61" y="91"/>
                  </a:cxn>
                  <a:cxn ang="0">
                    <a:pos x="53" y="76"/>
                  </a:cxn>
                  <a:cxn ang="0">
                    <a:pos x="45" y="68"/>
                  </a:cxn>
                  <a:cxn ang="0">
                    <a:pos x="38" y="68"/>
                  </a:cxn>
                  <a:cxn ang="0">
                    <a:pos x="38" y="61"/>
                  </a:cxn>
                  <a:cxn ang="0">
                    <a:pos x="38" y="53"/>
                  </a:cxn>
                  <a:cxn ang="0">
                    <a:pos x="45" y="53"/>
                  </a:cxn>
                  <a:cxn ang="0">
                    <a:pos x="45" y="45"/>
                  </a:cxn>
                  <a:cxn ang="0">
                    <a:pos x="61" y="45"/>
                  </a:cxn>
                  <a:cxn ang="0">
                    <a:pos x="76" y="38"/>
                  </a:cxn>
                  <a:cxn ang="0">
                    <a:pos x="91" y="38"/>
                  </a:cxn>
                  <a:cxn ang="0">
                    <a:pos x="99" y="30"/>
                  </a:cxn>
                  <a:cxn ang="0">
                    <a:pos x="106" y="30"/>
                  </a:cxn>
                  <a:cxn ang="0">
                    <a:pos x="114" y="23"/>
                  </a:cxn>
                  <a:cxn ang="0">
                    <a:pos x="114" y="15"/>
                  </a:cxn>
                  <a:cxn ang="0">
                    <a:pos x="114" y="8"/>
                  </a:cxn>
                  <a:cxn ang="0">
                    <a:pos x="106" y="0"/>
                  </a:cxn>
                  <a:cxn ang="0">
                    <a:pos x="99" y="0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92" name="Freeform 16"/>
              <p:cNvSpPr>
                <a:spLocks/>
              </p:cNvSpPr>
              <p:nvPr/>
            </p:nvSpPr>
            <p:spPr bwMode="auto">
              <a:xfrm>
                <a:off x="1914" y="3845"/>
                <a:ext cx="545" cy="121"/>
              </a:xfrm>
              <a:custGeom>
                <a:avLst/>
                <a:gdLst/>
                <a:ahLst/>
                <a:cxnLst>
                  <a:cxn ang="0">
                    <a:pos x="544" y="75"/>
                  </a:cxn>
                  <a:cxn ang="0">
                    <a:pos x="536" y="68"/>
                  </a:cxn>
                  <a:cxn ang="0">
                    <a:pos x="6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8" y="23"/>
                  </a:cxn>
                  <a:cxn ang="0">
                    <a:pos x="24" y="30"/>
                  </a:cxn>
                  <a:cxn ang="0">
                    <a:pos x="32" y="30"/>
                  </a:cxn>
                  <a:cxn ang="0">
                    <a:pos x="39" y="38"/>
                  </a:cxn>
                  <a:cxn ang="0">
                    <a:pos x="47" y="53"/>
                  </a:cxn>
                  <a:cxn ang="0">
                    <a:pos x="47" y="60"/>
                  </a:cxn>
                  <a:cxn ang="0">
                    <a:pos x="47" y="75"/>
                  </a:cxn>
                  <a:cxn ang="0">
                    <a:pos x="47" y="83"/>
                  </a:cxn>
                  <a:cxn ang="0">
                    <a:pos x="47" y="98"/>
                  </a:cxn>
                  <a:cxn ang="0">
                    <a:pos x="55" y="113"/>
                  </a:cxn>
                  <a:cxn ang="0">
                    <a:pos x="63" y="113"/>
                  </a:cxn>
                  <a:cxn ang="0">
                    <a:pos x="79" y="120"/>
                  </a:cxn>
                  <a:cxn ang="0">
                    <a:pos x="134" y="120"/>
                  </a:cxn>
                  <a:cxn ang="0">
                    <a:pos x="181" y="120"/>
                  </a:cxn>
                  <a:cxn ang="0">
                    <a:pos x="221" y="120"/>
                  </a:cxn>
                  <a:cxn ang="0">
                    <a:pos x="268" y="120"/>
                  </a:cxn>
                  <a:cxn ang="0">
                    <a:pos x="323" y="113"/>
                  </a:cxn>
                  <a:cxn ang="0">
                    <a:pos x="363" y="113"/>
                  </a:cxn>
                  <a:cxn ang="0">
                    <a:pos x="402" y="105"/>
                  </a:cxn>
                  <a:cxn ang="0">
                    <a:pos x="434" y="98"/>
                  </a:cxn>
                  <a:cxn ang="0">
                    <a:pos x="473" y="98"/>
                  </a:cxn>
                  <a:cxn ang="0">
                    <a:pos x="505" y="90"/>
                  </a:cxn>
                  <a:cxn ang="0">
                    <a:pos x="520" y="90"/>
                  </a:cxn>
                  <a:cxn ang="0">
                    <a:pos x="536" y="83"/>
                  </a:cxn>
                  <a:cxn ang="0">
                    <a:pos x="544" y="75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93" name="Freeform 17"/>
              <p:cNvSpPr>
                <a:spLocks/>
              </p:cNvSpPr>
              <p:nvPr/>
            </p:nvSpPr>
            <p:spPr bwMode="auto">
              <a:xfrm>
                <a:off x="1218" y="3829"/>
                <a:ext cx="433" cy="137"/>
              </a:xfrm>
              <a:custGeom>
                <a:avLst/>
                <a:gdLst/>
                <a:ahLst/>
                <a:cxnLst>
                  <a:cxn ang="0">
                    <a:pos x="432" y="38"/>
                  </a:cxn>
                  <a:cxn ang="0">
                    <a:pos x="408" y="30"/>
                  </a:cxn>
                  <a:cxn ang="0">
                    <a:pos x="385" y="15"/>
                  </a:cxn>
                  <a:cxn ang="0">
                    <a:pos x="361" y="8"/>
                  </a:cxn>
                  <a:cxn ang="0">
                    <a:pos x="353" y="0"/>
                  </a:cxn>
                  <a:cxn ang="0">
                    <a:pos x="283" y="15"/>
                  </a:cxn>
                  <a:cxn ang="0">
                    <a:pos x="196" y="30"/>
                  </a:cxn>
                  <a:cxn ang="0">
                    <a:pos x="16" y="53"/>
                  </a:cxn>
                  <a:cxn ang="0">
                    <a:pos x="8" y="60"/>
                  </a:cxn>
                  <a:cxn ang="0">
                    <a:pos x="0" y="68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24" y="83"/>
                  </a:cxn>
                  <a:cxn ang="0">
                    <a:pos x="126" y="91"/>
                  </a:cxn>
                  <a:cxn ang="0">
                    <a:pos x="189" y="98"/>
                  </a:cxn>
                  <a:cxn ang="0">
                    <a:pos x="220" y="106"/>
                  </a:cxn>
                  <a:cxn ang="0">
                    <a:pos x="259" y="113"/>
                  </a:cxn>
                  <a:cxn ang="0">
                    <a:pos x="283" y="121"/>
                  </a:cxn>
                  <a:cxn ang="0">
                    <a:pos x="306" y="128"/>
                  </a:cxn>
                  <a:cxn ang="0">
                    <a:pos x="322" y="136"/>
                  </a:cxn>
                  <a:cxn ang="0">
                    <a:pos x="346" y="136"/>
                  </a:cxn>
                  <a:cxn ang="0">
                    <a:pos x="369" y="136"/>
                  </a:cxn>
                  <a:cxn ang="0">
                    <a:pos x="393" y="136"/>
                  </a:cxn>
                  <a:cxn ang="0">
                    <a:pos x="424" y="76"/>
                  </a:cxn>
                  <a:cxn ang="0">
                    <a:pos x="424" y="68"/>
                  </a:cxn>
                  <a:cxn ang="0">
                    <a:pos x="424" y="60"/>
                  </a:cxn>
                  <a:cxn ang="0">
                    <a:pos x="432" y="38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94" name="Freeform 18"/>
              <p:cNvSpPr>
                <a:spLocks/>
              </p:cNvSpPr>
              <p:nvPr/>
            </p:nvSpPr>
            <p:spPr bwMode="auto">
              <a:xfrm>
                <a:off x="1594" y="3725"/>
                <a:ext cx="65" cy="10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0"/>
                  </a:cxn>
                  <a:cxn ang="0">
                    <a:pos x="36" y="7"/>
                  </a:cxn>
                  <a:cxn ang="0">
                    <a:pos x="21" y="15"/>
                  </a:cxn>
                  <a:cxn ang="0">
                    <a:pos x="14" y="30"/>
                  </a:cxn>
                  <a:cxn ang="0">
                    <a:pos x="7" y="45"/>
                  </a:cxn>
                  <a:cxn ang="0">
                    <a:pos x="7" y="59"/>
                  </a:cxn>
                  <a:cxn ang="0">
                    <a:pos x="0" y="74"/>
                  </a:cxn>
                  <a:cxn ang="0">
                    <a:pos x="0" y="89"/>
                  </a:cxn>
                  <a:cxn ang="0">
                    <a:pos x="14" y="97"/>
                  </a:cxn>
                  <a:cxn ang="0">
                    <a:pos x="36" y="104"/>
                  </a:cxn>
                  <a:cxn ang="0">
                    <a:pos x="50" y="104"/>
                  </a:cxn>
                  <a:cxn ang="0">
                    <a:pos x="50" y="89"/>
                  </a:cxn>
                  <a:cxn ang="0">
                    <a:pos x="43" y="67"/>
                  </a:cxn>
                  <a:cxn ang="0">
                    <a:pos x="43" y="52"/>
                  </a:cxn>
                  <a:cxn ang="0">
                    <a:pos x="36" y="45"/>
                  </a:cxn>
                  <a:cxn ang="0">
                    <a:pos x="36" y="30"/>
                  </a:cxn>
                  <a:cxn ang="0">
                    <a:pos x="43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64" y="0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80595" name="Freeform 19"/>
              <p:cNvSpPr>
                <a:spLocks/>
              </p:cNvSpPr>
              <p:nvPr/>
            </p:nvSpPr>
            <p:spPr bwMode="auto">
              <a:xfrm>
                <a:off x="1626" y="2733"/>
                <a:ext cx="33" cy="96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9" y="968"/>
                  </a:cxn>
                  <a:cxn ang="0">
                    <a:pos x="6" y="968"/>
                  </a:cxn>
                  <a:cxn ang="0">
                    <a:pos x="0" y="16"/>
                  </a:cxn>
                  <a:cxn ang="0">
                    <a:pos x="19" y="8"/>
                  </a:cxn>
                  <a:cxn ang="0">
                    <a:pos x="32" y="0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280596" name="Freeform 20"/>
          <p:cNvSpPr>
            <a:spLocks/>
          </p:cNvSpPr>
          <p:nvPr/>
        </p:nvSpPr>
        <p:spPr bwMode="auto">
          <a:xfrm>
            <a:off x="2454275" y="4287838"/>
            <a:ext cx="458788" cy="10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0"/>
              </a:cxn>
              <a:cxn ang="0">
                <a:pos x="23" y="0"/>
              </a:cxn>
              <a:cxn ang="0">
                <a:pos x="31" y="0"/>
              </a:cxn>
              <a:cxn ang="0">
                <a:pos x="39" y="7"/>
              </a:cxn>
              <a:cxn ang="0">
                <a:pos x="54" y="7"/>
              </a:cxn>
              <a:cxn ang="0">
                <a:pos x="62" y="14"/>
              </a:cxn>
              <a:cxn ang="0">
                <a:pos x="78" y="14"/>
              </a:cxn>
              <a:cxn ang="0">
                <a:pos x="86" y="14"/>
              </a:cxn>
              <a:cxn ang="0">
                <a:pos x="101" y="21"/>
              </a:cxn>
              <a:cxn ang="0">
                <a:pos x="125" y="21"/>
              </a:cxn>
              <a:cxn ang="0">
                <a:pos x="148" y="21"/>
              </a:cxn>
              <a:cxn ang="0">
                <a:pos x="163" y="21"/>
              </a:cxn>
              <a:cxn ang="0">
                <a:pos x="179" y="21"/>
              </a:cxn>
              <a:cxn ang="0">
                <a:pos x="202" y="21"/>
              </a:cxn>
              <a:cxn ang="0">
                <a:pos x="226" y="14"/>
              </a:cxn>
              <a:cxn ang="0">
                <a:pos x="241" y="14"/>
              </a:cxn>
              <a:cxn ang="0">
                <a:pos x="257" y="14"/>
              </a:cxn>
              <a:cxn ang="0">
                <a:pos x="272" y="7"/>
              </a:cxn>
              <a:cxn ang="0">
                <a:pos x="288" y="7"/>
              </a:cxn>
              <a:cxn ang="0">
                <a:pos x="280" y="14"/>
              </a:cxn>
              <a:cxn ang="0">
                <a:pos x="272" y="21"/>
              </a:cxn>
              <a:cxn ang="0">
                <a:pos x="265" y="36"/>
              </a:cxn>
              <a:cxn ang="0">
                <a:pos x="265" y="43"/>
              </a:cxn>
              <a:cxn ang="0">
                <a:pos x="257" y="50"/>
              </a:cxn>
              <a:cxn ang="0">
                <a:pos x="257" y="64"/>
              </a:cxn>
              <a:cxn ang="0">
                <a:pos x="249" y="57"/>
              </a:cxn>
              <a:cxn ang="0">
                <a:pos x="249" y="50"/>
              </a:cxn>
              <a:cxn ang="0">
                <a:pos x="241" y="43"/>
              </a:cxn>
              <a:cxn ang="0">
                <a:pos x="234" y="36"/>
              </a:cxn>
              <a:cxn ang="0">
                <a:pos x="226" y="36"/>
              </a:cxn>
              <a:cxn ang="0">
                <a:pos x="218" y="28"/>
              </a:cxn>
              <a:cxn ang="0">
                <a:pos x="210" y="28"/>
              </a:cxn>
              <a:cxn ang="0">
                <a:pos x="195" y="28"/>
              </a:cxn>
              <a:cxn ang="0">
                <a:pos x="179" y="28"/>
              </a:cxn>
              <a:cxn ang="0">
                <a:pos x="163" y="28"/>
              </a:cxn>
              <a:cxn ang="0">
                <a:pos x="140" y="28"/>
              </a:cxn>
              <a:cxn ang="0">
                <a:pos x="125" y="28"/>
              </a:cxn>
              <a:cxn ang="0">
                <a:pos x="109" y="28"/>
              </a:cxn>
              <a:cxn ang="0">
                <a:pos x="93" y="36"/>
              </a:cxn>
              <a:cxn ang="0">
                <a:pos x="86" y="36"/>
              </a:cxn>
              <a:cxn ang="0">
                <a:pos x="78" y="43"/>
              </a:cxn>
              <a:cxn ang="0">
                <a:pos x="70" y="57"/>
              </a:cxn>
              <a:cxn ang="0">
                <a:pos x="62" y="43"/>
              </a:cxn>
              <a:cxn ang="0">
                <a:pos x="62" y="36"/>
              </a:cxn>
              <a:cxn ang="0">
                <a:pos x="54" y="28"/>
              </a:cxn>
              <a:cxn ang="0">
                <a:pos x="47" y="21"/>
              </a:cxn>
              <a:cxn ang="0">
                <a:pos x="39" y="14"/>
              </a:cxn>
              <a:cxn ang="0">
                <a:pos x="31" y="7"/>
              </a:cxn>
              <a:cxn ang="0">
                <a:pos x="16" y="7"/>
              </a:cxn>
              <a:cxn ang="0">
                <a:pos x="0" y="0"/>
              </a:cxn>
            </a:cxnLst>
            <a:rect l="0" t="0" r="r" b="b"/>
            <a:pathLst>
              <a:path w="289" h="65">
                <a:moveTo>
                  <a:pt x="0" y="0"/>
                </a:moveTo>
                <a:lnTo>
                  <a:pt x="16" y="0"/>
                </a:lnTo>
                <a:lnTo>
                  <a:pt x="23" y="0"/>
                </a:lnTo>
                <a:lnTo>
                  <a:pt x="31" y="0"/>
                </a:lnTo>
                <a:lnTo>
                  <a:pt x="39" y="7"/>
                </a:lnTo>
                <a:lnTo>
                  <a:pt x="54" y="7"/>
                </a:lnTo>
                <a:lnTo>
                  <a:pt x="62" y="14"/>
                </a:lnTo>
                <a:lnTo>
                  <a:pt x="78" y="14"/>
                </a:lnTo>
                <a:lnTo>
                  <a:pt x="86" y="14"/>
                </a:lnTo>
                <a:lnTo>
                  <a:pt x="101" y="21"/>
                </a:lnTo>
                <a:lnTo>
                  <a:pt x="125" y="21"/>
                </a:lnTo>
                <a:lnTo>
                  <a:pt x="148" y="21"/>
                </a:lnTo>
                <a:lnTo>
                  <a:pt x="163" y="21"/>
                </a:lnTo>
                <a:lnTo>
                  <a:pt x="179" y="21"/>
                </a:lnTo>
                <a:lnTo>
                  <a:pt x="202" y="21"/>
                </a:lnTo>
                <a:lnTo>
                  <a:pt x="226" y="14"/>
                </a:lnTo>
                <a:lnTo>
                  <a:pt x="241" y="14"/>
                </a:lnTo>
                <a:lnTo>
                  <a:pt x="257" y="14"/>
                </a:lnTo>
                <a:lnTo>
                  <a:pt x="272" y="7"/>
                </a:lnTo>
                <a:lnTo>
                  <a:pt x="288" y="7"/>
                </a:lnTo>
                <a:lnTo>
                  <a:pt x="280" y="14"/>
                </a:lnTo>
                <a:lnTo>
                  <a:pt x="272" y="21"/>
                </a:lnTo>
                <a:lnTo>
                  <a:pt x="265" y="36"/>
                </a:lnTo>
                <a:lnTo>
                  <a:pt x="265" y="43"/>
                </a:lnTo>
                <a:lnTo>
                  <a:pt x="257" y="50"/>
                </a:lnTo>
                <a:lnTo>
                  <a:pt x="257" y="64"/>
                </a:lnTo>
                <a:lnTo>
                  <a:pt x="249" y="57"/>
                </a:lnTo>
                <a:lnTo>
                  <a:pt x="249" y="50"/>
                </a:lnTo>
                <a:lnTo>
                  <a:pt x="241" y="43"/>
                </a:lnTo>
                <a:lnTo>
                  <a:pt x="234" y="36"/>
                </a:lnTo>
                <a:lnTo>
                  <a:pt x="226" y="36"/>
                </a:lnTo>
                <a:lnTo>
                  <a:pt x="218" y="28"/>
                </a:lnTo>
                <a:lnTo>
                  <a:pt x="210" y="28"/>
                </a:lnTo>
                <a:lnTo>
                  <a:pt x="195" y="28"/>
                </a:lnTo>
                <a:lnTo>
                  <a:pt x="179" y="28"/>
                </a:lnTo>
                <a:lnTo>
                  <a:pt x="163" y="28"/>
                </a:lnTo>
                <a:lnTo>
                  <a:pt x="140" y="28"/>
                </a:lnTo>
                <a:lnTo>
                  <a:pt x="125" y="28"/>
                </a:lnTo>
                <a:lnTo>
                  <a:pt x="109" y="28"/>
                </a:lnTo>
                <a:lnTo>
                  <a:pt x="93" y="36"/>
                </a:lnTo>
                <a:lnTo>
                  <a:pt x="86" y="36"/>
                </a:lnTo>
                <a:lnTo>
                  <a:pt x="78" y="43"/>
                </a:lnTo>
                <a:lnTo>
                  <a:pt x="70" y="57"/>
                </a:lnTo>
                <a:lnTo>
                  <a:pt x="62" y="43"/>
                </a:lnTo>
                <a:lnTo>
                  <a:pt x="62" y="36"/>
                </a:lnTo>
                <a:lnTo>
                  <a:pt x="54" y="28"/>
                </a:lnTo>
                <a:lnTo>
                  <a:pt x="47" y="21"/>
                </a:lnTo>
                <a:lnTo>
                  <a:pt x="39" y="14"/>
                </a:lnTo>
                <a:lnTo>
                  <a:pt x="31" y="7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597" name="Oval 21"/>
          <p:cNvSpPr>
            <a:spLocks noChangeArrowheads="1"/>
          </p:cNvSpPr>
          <p:nvPr/>
        </p:nvSpPr>
        <p:spPr bwMode="auto">
          <a:xfrm>
            <a:off x="1628775" y="2827338"/>
            <a:ext cx="2203450" cy="317500"/>
          </a:xfrm>
          <a:prstGeom prst="ellipse">
            <a:avLst/>
          </a:prstGeom>
          <a:solidFill>
            <a:srgbClr val="F7668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80598" name="Freeform 22"/>
          <p:cNvSpPr>
            <a:spLocks/>
          </p:cNvSpPr>
          <p:nvPr/>
        </p:nvSpPr>
        <p:spPr bwMode="auto">
          <a:xfrm>
            <a:off x="3249613" y="3052763"/>
            <a:ext cx="611187" cy="5349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6" y="94"/>
              </a:cxn>
              <a:cxn ang="0">
                <a:pos x="24" y="133"/>
              </a:cxn>
              <a:cxn ang="0">
                <a:pos x="39" y="180"/>
              </a:cxn>
              <a:cxn ang="0">
                <a:pos x="55" y="211"/>
              </a:cxn>
              <a:cxn ang="0">
                <a:pos x="71" y="250"/>
              </a:cxn>
              <a:cxn ang="0">
                <a:pos x="94" y="273"/>
              </a:cxn>
              <a:cxn ang="0">
                <a:pos x="110" y="297"/>
              </a:cxn>
              <a:cxn ang="0">
                <a:pos x="149" y="320"/>
              </a:cxn>
              <a:cxn ang="0">
                <a:pos x="172" y="328"/>
              </a:cxn>
              <a:cxn ang="0">
                <a:pos x="196" y="336"/>
              </a:cxn>
              <a:cxn ang="0">
                <a:pos x="212" y="336"/>
              </a:cxn>
              <a:cxn ang="0">
                <a:pos x="227" y="328"/>
              </a:cxn>
              <a:cxn ang="0">
                <a:pos x="243" y="320"/>
              </a:cxn>
              <a:cxn ang="0">
                <a:pos x="259" y="313"/>
              </a:cxn>
              <a:cxn ang="0">
                <a:pos x="282" y="289"/>
              </a:cxn>
              <a:cxn ang="0">
                <a:pos x="298" y="273"/>
              </a:cxn>
              <a:cxn ang="0">
                <a:pos x="313" y="242"/>
              </a:cxn>
              <a:cxn ang="0">
                <a:pos x="337" y="219"/>
              </a:cxn>
              <a:cxn ang="0">
                <a:pos x="345" y="188"/>
              </a:cxn>
              <a:cxn ang="0">
                <a:pos x="360" y="148"/>
              </a:cxn>
              <a:cxn ang="0">
                <a:pos x="368" y="109"/>
              </a:cxn>
              <a:cxn ang="0">
                <a:pos x="376" y="78"/>
              </a:cxn>
              <a:cxn ang="0">
                <a:pos x="384" y="39"/>
              </a:cxn>
              <a:cxn ang="0">
                <a:pos x="384" y="0"/>
              </a:cxn>
              <a:cxn ang="0">
                <a:pos x="360" y="16"/>
              </a:cxn>
              <a:cxn ang="0">
                <a:pos x="329" y="16"/>
              </a:cxn>
              <a:cxn ang="0">
                <a:pos x="306" y="23"/>
              </a:cxn>
              <a:cxn ang="0">
                <a:pos x="259" y="31"/>
              </a:cxn>
              <a:cxn ang="0">
                <a:pos x="227" y="39"/>
              </a:cxn>
              <a:cxn ang="0">
                <a:pos x="172" y="47"/>
              </a:cxn>
              <a:cxn ang="0">
                <a:pos x="125" y="55"/>
              </a:cxn>
              <a:cxn ang="0">
                <a:pos x="78" y="55"/>
              </a:cxn>
              <a:cxn ang="0">
                <a:pos x="39" y="55"/>
              </a:cxn>
              <a:cxn ang="0">
                <a:pos x="0" y="63"/>
              </a:cxn>
            </a:cxnLst>
            <a:rect l="0" t="0" r="r" b="b"/>
            <a:pathLst>
              <a:path w="385" h="337">
                <a:moveTo>
                  <a:pt x="0" y="63"/>
                </a:moveTo>
                <a:lnTo>
                  <a:pt x="16" y="94"/>
                </a:lnTo>
                <a:lnTo>
                  <a:pt x="24" y="133"/>
                </a:lnTo>
                <a:lnTo>
                  <a:pt x="39" y="180"/>
                </a:lnTo>
                <a:lnTo>
                  <a:pt x="55" y="211"/>
                </a:lnTo>
                <a:lnTo>
                  <a:pt x="71" y="250"/>
                </a:lnTo>
                <a:lnTo>
                  <a:pt x="94" y="273"/>
                </a:lnTo>
                <a:lnTo>
                  <a:pt x="110" y="297"/>
                </a:lnTo>
                <a:lnTo>
                  <a:pt x="149" y="320"/>
                </a:lnTo>
                <a:lnTo>
                  <a:pt x="172" y="328"/>
                </a:lnTo>
                <a:lnTo>
                  <a:pt x="196" y="336"/>
                </a:lnTo>
                <a:lnTo>
                  <a:pt x="212" y="336"/>
                </a:lnTo>
                <a:lnTo>
                  <a:pt x="227" y="328"/>
                </a:lnTo>
                <a:lnTo>
                  <a:pt x="243" y="320"/>
                </a:lnTo>
                <a:lnTo>
                  <a:pt x="259" y="313"/>
                </a:lnTo>
                <a:lnTo>
                  <a:pt x="282" y="289"/>
                </a:lnTo>
                <a:lnTo>
                  <a:pt x="298" y="273"/>
                </a:lnTo>
                <a:lnTo>
                  <a:pt x="313" y="242"/>
                </a:lnTo>
                <a:lnTo>
                  <a:pt x="337" y="219"/>
                </a:lnTo>
                <a:lnTo>
                  <a:pt x="345" y="188"/>
                </a:lnTo>
                <a:lnTo>
                  <a:pt x="360" y="148"/>
                </a:lnTo>
                <a:lnTo>
                  <a:pt x="368" y="109"/>
                </a:lnTo>
                <a:lnTo>
                  <a:pt x="376" y="78"/>
                </a:lnTo>
                <a:lnTo>
                  <a:pt x="384" y="39"/>
                </a:lnTo>
                <a:lnTo>
                  <a:pt x="384" y="0"/>
                </a:lnTo>
                <a:lnTo>
                  <a:pt x="360" y="16"/>
                </a:lnTo>
                <a:lnTo>
                  <a:pt x="329" y="16"/>
                </a:lnTo>
                <a:lnTo>
                  <a:pt x="306" y="23"/>
                </a:lnTo>
                <a:lnTo>
                  <a:pt x="259" y="31"/>
                </a:lnTo>
                <a:lnTo>
                  <a:pt x="227" y="39"/>
                </a:lnTo>
                <a:lnTo>
                  <a:pt x="172" y="47"/>
                </a:lnTo>
                <a:lnTo>
                  <a:pt x="125" y="55"/>
                </a:lnTo>
                <a:lnTo>
                  <a:pt x="78" y="55"/>
                </a:lnTo>
                <a:lnTo>
                  <a:pt x="39" y="55"/>
                </a:lnTo>
                <a:lnTo>
                  <a:pt x="0" y="63"/>
                </a:lnTo>
              </a:path>
            </a:pathLst>
          </a:custGeom>
          <a:solidFill>
            <a:srgbClr val="A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599" name="Freeform 23"/>
          <p:cNvSpPr>
            <a:spLocks/>
          </p:cNvSpPr>
          <p:nvPr/>
        </p:nvSpPr>
        <p:spPr bwMode="auto">
          <a:xfrm>
            <a:off x="3521075" y="2535238"/>
            <a:ext cx="344488" cy="1106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6"/>
              </a:cxn>
              <a:cxn ang="0">
                <a:pos x="23" y="40"/>
              </a:cxn>
              <a:cxn ang="0">
                <a:pos x="31" y="63"/>
              </a:cxn>
              <a:cxn ang="0">
                <a:pos x="46" y="103"/>
              </a:cxn>
              <a:cxn ang="0">
                <a:pos x="77" y="166"/>
              </a:cxn>
              <a:cxn ang="0">
                <a:pos x="108" y="229"/>
              </a:cxn>
              <a:cxn ang="0">
                <a:pos x="139" y="293"/>
              </a:cxn>
              <a:cxn ang="0">
                <a:pos x="162" y="348"/>
              </a:cxn>
              <a:cxn ang="0">
                <a:pos x="177" y="403"/>
              </a:cxn>
              <a:cxn ang="0">
                <a:pos x="201" y="475"/>
              </a:cxn>
              <a:cxn ang="0">
                <a:pos x="208" y="514"/>
              </a:cxn>
              <a:cxn ang="0">
                <a:pos x="208" y="562"/>
              </a:cxn>
              <a:cxn ang="0">
                <a:pos x="216" y="601"/>
              </a:cxn>
              <a:cxn ang="0">
                <a:pos x="208" y="633"/>
              </a:cxn>
              <a:cxn ang="0">
                <a:pos x="201" y="656"/>
              </a:cxn>
              <a:cxn ang="0">
                <a:pos x="185" y="680"/>
              </a:cxn>
              <a:cxn ang="0">
                <a:pos x="177" y="696"/>
              </a:cxn>
              <a:cxn ang="0">
                <a:pos x="177" y="649"/>
              </a:cxn>
              <a:cxn ang="0">
                <a:pos x="177" y="617"/>
              </a:cxn>
              <a:cxn ang="0">
                <a:pos x="177" y="593"/>
              </a:cxn>
              <a:cxn ang="0">
                <a:pos x="170" y="546"/>
              </a:cxn>
              <a:cxn ang="0">
                <a:pos x="162" y="514"/>
              </a:cxn>
              <a:cxn ang="0">
                <a:pos x="154" y="475"/>
              </a:cxn>
              <a:cxn ang="0">
                <a:pos x="139" y="435"/>
              </a:cxn>
              <a:cxn ang="0">
                <a:pos x="131" y="395"/>
              </a:cxn>
              <a:cxn ang="0">
                <a:pos x="108" y="348"/>
              </a:cxn>
              <a:cxn ang="0">
                <a:pos x="85" y="293"/>
              </a:cxn>
              <a:cxn ang="0">
                <a:pos x="62" y="245"/>
              </a:cxn>
              <a:cxn ang="0">
                <a:pos x="39" y="206"/>
              </a:cxn>
              <a:cxn ang="0">
                <a:pos x="23" y="174"/>
              </a:cxn>
              <a:cxn ang="0">
                <a:pos x="0" y="134"/>
              </a:cxn>
              <a:cxn ang="0">
                <a:pos x="23" y="150"/>
              </a:cxn>
              <a:cxn ang="0">
                <a:pos x="31" y="150"/>
              </a:cxn>
              <a:cxn ang="0">
                <a:pos x="39" y="142"/>
              </a:cxn>
              <a:cxn ang="0">
                <a:pos x="31" y="119"/>
              </a:cxn>
              <a:cxn ang="0">
                <a:pos x="31" y="103"/>
              </a:cxn>
              <a:cxn ang="0">
                <a:pos x="23" y="71"/>
              </a:cxn>
              <a:cxn ang="0">
                <a:pos x="15" y="47"/>
              </a:cxn>
              <a:cxn ang="0">
                <a:pos x="8" y="24"/>
              </a:cxn>
              <a:cxn ang="0">
                <a:pos x="0" y="0"/>
              </a:cxn>
            </a:cxnLst>
            <a:rect l="0" t="0" r="r" b="b"/>
            <a:pathLst>
              <a:path w="217" h="697">
                <a:moveTo>
                  <a:pt x="0" y="0"/>
                </a:moveTo>
                <a:lnTo>
                  <a:pt x="8" y="16"/>
                </a:lnTo>
                <a:lnTo>
                  <a:pt x="23" y="40"/>
                </a:lnTo>
                <a:lnTo>
                  <a:pt x="31" y="63"/>
                </a:lnTo>
                <a:lnTo>
                  <a:pt x="46" y="103"/>
                </a:lnTo>
                <a:lnTo>
                  <a:pt x="77" y="166"/>
                </a:lnTo>
                <a:lnTo>
                  <a:pt x="108" y="229"/>
                </a:lnTo>
                <a:lnTo>
                  <a:pt x="139" y="293"/>
                </a:lnTo>
                <a:lnTo>
                  <a:pt x="162" y="348"/>
                </a:lnTo>
                <a:lnTo>
                  <a:pt x="177" y="403"/>
                </a:lnTo>
                <a:lnTo>
                  <a:pt x="201" y="475"/>
                </a:lnTo>
                <a:lnTo>
                  <a:pt x="208" y="514"/>
                </a:lnTo>
                <a:lnTo>
                  <a:pt x="208" y="562"/>
                </a:lnTo>
                <a:lnTo>
                  <a:pt x="216" y="601"/>
                </a:lnTo>
                <a:lnTo>
                  <a:pt x="208" y="633"/>
                </a:lnTo>
                <a:lnTo>
                  <a:pt x="201" y="656"/>
                </a:lnTo>
                <a:lnTo>
                  <a:pt x="185" y="680"/>
                </a:lnTo>
                <a:lnTo>
                  <a:pt x="177" y="696"/>
                </a:lnTo>
                <a:lnTo>
                  <a:pt x="177" y="649"/>
                </a:lnTo>
                <a:lnTo>
                  <a:pt x="177" y="617"/>
                </a:lnTo>
                <a:lnTo>
                  <a:pt x="177" y="593"/>
                </a:lnTo>
                <a:lnTo>
                  <a:pt x="170" y="546"/>
                </a:lnTo>
                <a:lnTo>
                  <a:pt x="162" y="514"/>
                </a:lnTo>
                <a:lnTo>
                  <a:pt x="154" y="475"/>
                </a:lnTo>
                <a:lnTo>
                  <a:pt x="139" y="435"/>
                </a:lnTo>
                <a:lnTo>
                  <a:pt x="131" y="395"/>
                </a:lnTo>
                <a:lnTo>
                  <a:pt x="108" y="348"/>
                </a:lnTo>
                <a:lnTo>
                  <a:pt x="85" y="293"/>
                </a:lnTo>
                <a:lnTo>
                  <a:pt x="62" y="245"/>
                </a:lnTo>
                <a:lnTo>
                  <a:pt x="39" y="206"/>
                </a:lnTo>
                <a:lnTo>
                  <a:pt x="23" y="174"/>
                </a:lnTo>
                <a:lnTo>
                  <a:pt x="0" y="134"/>
                </a:lnTo>
                <a:lnTo>
                  <a:pt x="23" y="150"/>
                </a:lnTo>
                <a:lnTo>
                  <a:pt x="31" y="150"/>
                </a:lnTo>
                <a:lnTo>
                  <a:pt x="39" y="142"/>
                </a:lnTo>
                <a:lnTo>
                  <a:pt x="31" y="119"/>
                </a:lnTo>
                <a:lnTo>
                  <a:pt x="31" y="103"/>
                </a:lnTo>
                <a:lnTo>
                  <a:pt x="23" y="71"/>
                </a:lnTo>
                <a:lnTo>
                  <a:pt x="15" y="47"/>
                </a:lnTo>
                <a:lnTo>
                  <a:pt x="8" y="24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0" name="Freeform 24"/>
          <p:cNvSpPr>
            <a:spLocks/>
          </p:cNvSpPr>
          <p:nvPr/>
        </p:nvSpPr>
        <p:spPr bwMode="auto">
          <a:xfrm>
            <a:off x="1577975" y="2611438"/>
            <a:ext cx="306388" cy="750887"/>
          </a:xfrm>
          <a:custGeom>
            <a:avLst/>
            <a:gdLst/>
            <a:ahLst/>
            <a:cxnLst>
              <a:cxn ang="0">
                <a:pos x="192" y="63"/>
              </a:cxn>
              <a:cxn ang="0">
                <a:pos x="192" y="31"/>
              </a:cxn>
              <a:cxn ang="0">
                <a:pos x="192" y="0"/>
              </a:cxn>
              <a:cxn ang="0">
                <a:pos x="177" y="39"/>
              </a:cxn>
              <a:cxn ang="0">
                <a:pos x="146" y="94"/>
              </a:cxn>
              <a:cxn ang="0">
                <a:pos x="115" y="157"/>
              </a:cxn>
              <a:cxn ang="0">
                <a:pos x="84" y="228"/>
              </a:cxn>
              <a:cxn ang="0">
                <a:pos x="54" y="299"/>
              </a:cxn>
              <a:cxn ang="0">
                <a:pos x="31" y="354"/>
              </a:cxn>
              <a:cxn ang="0">
                <a:pos x="15" y="417"/>
              </a:cxn>
              <a:cxn ang="0">
                <a:pos x="0" y="464"/>
              </a:cxn>
              <a:cxn ang="0">
                <a:pos x="15" y="472"/>
              </a:cxn>
              <a:cxn ang="0">
                <a:pos x="31" y="464"/>
              </a:cxn>
              <a:cxn ang="0">
                <a:pos x="46" y="441"/>
              </a:cxn>
              <a:cxn ang="0">
                <a:pos x="61" y="393"/>
              </a:cxn>
              <a:cxn ang="0">
                <a:pos x="84" y="338"/>
              </a:cxn>
              <a:cxn ang="0">
                <a:pos x="100" y="291"/>
              </a:cxn>
              <a:cxn ang="0">
                <a:pos x="123" y="244"/>
              </a:cxn>
              <a:cxn ang="0">
                <a:pos x="146" y="197"/>
              </a:cxn>
              <a:cxn ang="0">
                <a:pos x="169" y="142"/>
              </a:cxn>
              <a:cxn ang="0">
                <a:pos x="184" y="94"/>
              </a:cxn>
              <a:cxn ang="0">
                <a:pos x="192" y="63"/>
              </a:cxn>
            </a:cxnLst>
            <a:rect l="0" t="0" r="r" b="b"/>
            <a:pathLst>
              <a:path w="193" h="473">
                <a:moveTo>
                  <a:pt x="192" y="63"/>
                </a:moveTo>
                <a:lnTo>
                  <a:pt x="192" y="31"/>
                </a:lnTo>
                <a:lnTo>
                  <a:pt x="192" y="0"/>
                </a:lnTo>
                <a:lnTo>
                  <a:pt x="177" y="39"/>
                </a:lnTo>
                <a:lnTo>
                  <a:pt x="146" y="94"/>
                </a:lnTo>
                <a:lnTo>
                  <a:pt x="115" y="157"/>
                </a:lnTo>
                <a:lnTo>
                  <a:pt x="84" y="228"/>
                </a:lnTo>
                <a:lnTo>
                  <a:pt x="54" y="299"/>
                </a:lnTo>
                <a:lnTo>
                  <a:pt x="31" y="354"/>
                </a:lnTo>
                <a:lnTo>
                  <a:pt x="15" y="417"/>
                </a:lnTo>
                <a:lnTo>
                  <a:pt x="0" y="464"/>
                </a:lnTo>
                <a:lnTo>
                  <a:pt x="15" y="472"/>
                </a:lnTo>
                <a:lnTo>
                  <a:pt x="31" y="464"/>
                </a:lnTo>
                <a:lnTo>
                  <a:pt x="46" y="441"/>
                </a:lnTo>
                <a:lnTo>
                  <a:pt x="61" y="393"/>
                </a:lnTo>
                <a:lnTo>
                  <a:pt x="84" y="338"/>
                </a:lnTo>
                <a:lnTo>
                  <a:pt x="100" y="291"/>
                </a:lnTo>
                <a:lnTo>
                  <a:pt x="123" y="244"/>
                </a:lnTo>
                <a:lnTo>
                  <a:pt x="146" y="197"/>
                </a:lnTo>
                <a:lnTo>
                  <a:pt x="169" y="142"/>
                </a:lnTo>
                <a:lnTo>
                  <a:pt x="184" y="94"/>
                </a:lnTo>
                <a:lnTo>
                  <a:pt x="192" y="63"/>
                </a:lnTo>
              </a:path>
            </a:pathLst>
          </a:custGeom>
          <a:solidFill>
            <a:srgbClr val="808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1" name="Freeform 25"/>
          <p:cNvSpPr>
            <a:spLocks/>
          </p:cNvSpPr>
          <p:nvPr/>
        </p:nvSpPr>
        <p:spPr bwMode="auto">
          <a:xfrm>
            <a:off x="1497013" y="2982913"/>
            <a:ext cx="2425700" cy="1344612"/>
          </a:xfrm>
          <a:custGeom>
            <a:avLst/>
            <a:gdLst/>
            <a:ahLst/>
            <a:cxnLst>
              <a:cxn ang="0">
                <a:pos x="65" y="47"/>
              </a:cxn>
              <a:cxn ang="0">
                <a:pos x="28" y="111"/>
              </a:cxn>
              <a:cxn ang="0">
                <a:pos x="9" y="185"/>
              </a:cxn>
              <a:cxn ang="0">
                <a:pos x="0" y="260"/>
              </a:cxn>
              <a:cxn ang="0">
                <a:pos x="0" y="335"/>
              </a:cxn>
              <a:cxn ang="0">
                <a:pos x="9" y="409"/>
              </a:cxn>
              <a:cxn ang="0">
                <a:pos x="37" y="484"/>
              </a:cxn>
              <a:cxn ang="0">
                <a:pos x="55" y="558"/>
              </a:cxn>
              <a:cxn ang="0">
                <a:pos x="120" y="632"/>
              </a:cxn>
              <a:cxn ang="0">
                <a:pos x="175" y="679"/>
              </a:cxn>
              <a:cxn ang="0">
                <a:pos x="239" y="716"/>
              </a:cxn>
              <a:cxn ang="0">
                <a:pos x="304" y="753"/>
              </a:cxn>
              <a:cxn ang="0">
                <a:pos x="377" y="781"/>
              </a:cxn>
              <a:cxn ang="0">
                <a:pos x="451" y="799"/>
              </a:cxn>
              <a:cxn ang="0">
                <a:pos x="534" y="819"/>
              </a:cxn>
              <a:cxn ang="0">
                <a:pos x="626" y="837"/>
              </a:cxn>
              <a:cxn ang="0">
                <a:pos x="699" y="846"/>
              </a:cxn>
              <a:cxn ang="0">
                <a:pos x="773" y="837"/>
              </a:cxn>
              <a:cxn ang="0">
                <a:pos x="846" y="837"/>
              </a:cxn>
              <a:cxn ang="0">
                <a:pos x="911" y="819"/>
              </a:cxn>
              <a:cxn ang="0">
                <a:pos x="984" y="810"/>
              </a:cxn>
              <a:cxn ang="0">
                <a:pos x="1058" y="790"/>
              </a:cxn>
              <a:cxn ang="0">
                <a:pos x="1131" y="772"/>
              </a:cxn>
              <a:cxn ang="0">
                <a:pos x="1205" y="753"/>
              </a:cxn>
              <a:cxn ang="0">
                <a:pos x="1242" y="735"/>
              </a:cxn>
              <a:cxn ang="0">
                <a:pos x="1269" y="716"/>
              </a:cxn>
              <a:cxn ang="0">
                <a:pos x="1334" y="670"/>
              </a:cxn>
              <a:cxn ang="0">
                <a:pos x="1398" y="623"/>
              </a:cxn>
              <a:cxn ang="0">
                <a:pos x="1453" y="568"/>
              </a:cxn>
              <a:cxn ang="0">
                <a:pos x="1490" y="493"/>
              </a:cxn>
              <a:cxn ang="0">
                <a:pos x="1518" y="418"/>
              </a:cxn>
              <a:cxn ang="0">
                <a:pos x="1527" y="344"/>
              </a:cxn>
              <a:cxn ang="0">
                <a:pos x="1518" y="269"/>
              </a:cxn>
              <a:cxn ang="0">
                <a:pos x="1508" y="195"/>
              </a:cxn>
              <a:cxn ang="0">
                <a:pos x="1490" y="120"/>
              </a:cxn>
              <a:cxn ang="0">
                <a:pos x="1462" y="36"/>
              </a:cxn>
              <a:cxn ang="0">
                <a:pos x="1389" y="47"/>
              </a:cxn>
              <a:cxn ang="0">
                <a:pos x="1315" y="56"/>
              </a:cxn>
              <a:cxn ang="0">
                <a:pos x="1242" y="83"/>
              </a:cxn>
              <a:cxn ang="0">
                <a:pos x="1168" y="83"/>
              </a:cxn>
              <a:cxn ang="0">
                <a:pos x="1095" y="93"/>
              </a:cxn>
              <a:cxn ang="0">
                <a:pos x="1021" y="93"/>
              </a:cxn>
              <a:cxn ang="0">
                <a:pos x="938" y="111"/>
              </a:cxn>
              <a:cxn ang="0">
                <a:pos x="865" y="111"/>
              </a:cxn>
              <a:cxn ang="0">
                <a:pos x="791" y="93"/>
              </a:cxn>
              <a:cxn ang="0">
                <a:pos x="718" y="74"/>
              </a:cxn>
              <a:cxn ang="0">
                <a:pos x="644" y="93"/>
              </a:cxn>
              <a:cxn ang="0">
                <a:pos x="561" y="93"/>
              </a:cxn>
              <a:cxn ang="0">
                <a:pos x="488" y="83"/>
              </a:cxn>
              <a:cxn ang="0">
                <a:pos x="414" y="83"/>
              </a:cxn>
              <a:cxn ang="0">
                <a:pos x="341" y="74"/>
              </a:cxn>
              <a:cxn ang="0">
                <a:pos x="267" y="74"/>
              </a:cxn>
              <a:cxn ang="0">
                <a:pos x="193" y="47"/>
              </a:cxn>
              <a:cxn ang="0">
                <a:pos x="111" y="27"/>
              </a:cxn>
            </a:cxnLst>
            <a:rect l="0" t="0" r="r" b="b"/>
            <a:pathLst>
              <a:path w="1528" h="847">
                <a:moveTo>
                  <a:pt x="83" y="0"/>
                </a:moveTo>
                <a:lnTo>
                  <a:pt x="83" y="18"/>
                </a:lnTo>
                <a:lnTo>
                  <a:pt x="65" y="27"/>
                </a:lnTo>
                <a:lnTo>
                  <a:pt x="65" y="47"/>
                </a:lnTo>
                <a:lnTo>
                  <a:pt x="46" y="56"/>
                </a:lnTo>
                <a:lnTo>
                  <a:pt x="37" y="74"/>
                </a:lnTo>
                <a:lnTo>
                  <a:pt x="28" y="93"/>
                </a:lnTo>
                <a:lnTo>
                  <a:pt x="28" y="111"/>
                </a:lnTo>
                <a:lnTo>
                  <a:pt x="19" y="130"/>
                </a:lnTo>
                <a:lnTo>
                  <a:pt x="19" y="149"/>
                </a:lnTo>
                <a:lnTo>
                  <a:pt x="19" y="167"/>
                </a:lnTo>
                <a:lnTo>
                  <a:pt x="9" y="185"/>
                </a:lnTo>
                <a:lnTo>
                  <a:pt x="9" y="204"/>
                </a:lnTo>
                <a:lnTo>
                  <a:pt x="9" y="223"/>
                </a:lnTo>
                <a:lnTo>
                  <a:pt x="9" y="242"/>
                </a:lnTo>
                <a:lnTo>
                  <a:pt x="0" y="260"/>
                </a:lnTo>
                <a:lnTo>
                  <a:pt x="0" y="278"/>
                </a:lnTo>
                <a:lnTo>
                  <a:pt x="0" y="298"/>
                </a:lnTo>
                <a:lnTo>
                  <a:pt x="0" y="316"/>
                </a:lnTo>
                <a:lnTo>
                  <a:pt x="0" y="335"/>
                </a:lnTo>
                <a:lnTo>
                  <a:pt x="0" y="353"/>
                </a:lnTo>
                <a:lnTo>
                  <a:pt x="0" y="371"/>
                </a:lnTo>
                <a:lnTo>
                  <a:pt x="9" y="391"/>
                </a:lnTo>
                <a:lnTo>
                  <a:pt x="9" y="409"/>
                </a:lnTo>
                <a:lnTo>
                  <a:pt x="19" y="428"/>
                </a:lnTo>
                <a:lnTo>
                  <a:pt x="28" y="446"/>
                </a:lnTo>
                <a:lnTo>
                  <a:pt x="28" y="464"/>
                </a:lnTo>
                <a:lnTo>
                  <a:pt x="37" y="484"/>
                </a:lnTo>
                <a:lnTo>
                  <a:pt x="37" y="502"/>
                </a:lnTo>
                <a:lnTo>
                  <a:pt x="37" y="521"/>
                </a:lnTo>
                <a:lnTo>
                  <a:pt x="46" y="539"/>
                </a:lnTo>
                <a:lnTo>
                  <a:pt x="55" y="558"/>
                </a:lnTo>
                <a:lnTo>
                  <a:pt x="65" y="577"/>
                </a:lnTo>
                <a:lnTo>
                  <a:pt x="83" y="595"/>
                </a:lnTo>
                <a:lnTo>
                  <a:pt x="101" y="613"/>
                </a:lnTo>
                <a:lnTo>
                  <a:pt x="120" y="632"/>
                </a:lnTo>
                <a:lnTo>
                  <a:pt x="129" y="651"/>
                </a:lnTo>
                <a:lnTo>
                  <a:pt x="147" y="651"/>
                </a:lnTo>
                <a:lnTo>
                  <a:pt x="157" y="670"/>
                </a:lnTo>
                <a:lnTo>
                  <a:pt x="175" y="679"/>
                </a:lnTo>
                <a:lnTo>
                  <a:pt x="193" y="688"/>
                </a:lnTo>
                <a:lnTo>
                  <a:pt x="212" y="697"/>
                </a:lnTo>
                <a:lnTo>
                  <a:pt x="221" y="716"/>
                </a:lnTo>
                <a:lnTo>
                  <a:pt x="239" y="716"/>
                </a:lnTo>
                <a:lnTo>
                  <a:pt x="249" y="735"/>
                </a:lnTo>
                <a:lnTo>
                  <a:pt x="267" y="735"/>
                </a:lnTo>
                <a:lnTo>
                  <a:pt x="285" y="744"/>
                </a:lnTo>
                <a:lnTo>
                  <a:pt x="304" y="753"/>
                </a:lnTo>
                <a:lnTo>
                  <a:pt x="322" y="763"/>
                </a:lnTo>
                <a:lnTo>
                  <a:pt x="341" y="772"/>
                </a:lnTo>
                <a:lnTo>
                  <a:pt x="359" y="781"/>
                </a:lnTo>
                <a:lnTo>
                  <a:pt x="377" y="781"/>
                </a:lnTo>
                <a:lnTo>
                  <a:pt x="396" y="790"/>
                </a:lnTo>
                <a:lnTo>
                  <a:pt x="414" y="799"/>
                </a:lnTo>
                <a:lnTo>
                  <a:pt x="432" y="799"/>
                </a:lnTo>
                <a:lnTo>
                  <a:pt x="451" y="799"/>
                </a:lnTo>
                <a:lnTo>
                  <a:pt x="469" y="799"/>
                </a:lnTo>
                <a:lnTo>
                  <a:pt x="488" y="810"/>
                </a:lnTo>
                <a:lnTo>
                  <a:pt x="515" y="810"/>
                </a:lnTo>
                <a:lnTo>
                  <a:pt x="534" y="819"/>
                </a:lnTo>
                <a:lnTo>
                  <a:pt x="552" y="819"/>
                </a:lnTo>
                <a:lnTo>
                  <a:pt x="570" y="828"/>
                </a:lnTo>
                <a:lnTo>
                  <a:pt x="607" y="828"/>
                </a:lnTo>
                <a:lnTo>
                  <a:pt x="626" y="837"/>
                </a:lnTo>
                <a:lnTo>
                  <a:pt x="644" y="837"/>
                </a:lnTo>
                <a:lnTo>
                  <a:pt x="662" y="837"/>
                </a:lnTo>
                <a:lnTo>
                  <a:pt x="681" y="846"/>
                </a:lnTo>
                <a:lnTo>
                  <a:pt x="699" y="846"/>
                </a:lnTo>
                <a:lnTo>
                  <a:pt x="718" y="846"/>
                </a:lnTo>
                <a:lnTo>
                  <a:pt x="736" y="837"/>
                </a:lnTo>
                <a:lnTo>
                  <a:pt x="754" y="837"/>
                </a:lnTo>
                <a:lnTo>
                  <a:pt x="773" y="837"/>
                </a:lnTo>
                <a:lnTo>
                  <a:pt x="791" y="828"/>
                </a:lnTo>
                <a:lnTo>
                  <a:pt x="809" y="828"/>
                </a:lnTo>
                <a:lnTo>
                  <a:pt x="828" y="837"/>
                </a:lnTo>
                <a:lnTo>
                  <a:pt x="846" y="837"/>
                </a:lnTo>
                <a:lnTo>
                  <a:pt x="865" y="837"/>
                </a:lnTo>
                <a:lnTo>
                  <a:pt x="883" y="837"/>
                </a:lnTo>
                <a:lnTo>
                  <a:pt x="892" y="819"/>
                </a:lnTo>
                <a:lnTo>
                  <a:pt x="911" y="819"/>
                </a:lnTo>
                <a:lnTo>
                  <a:pt x="929" y="819"/>
                </a:lnTo>
                <a:lnTo>
                  <a:pt x="947" y="819"/>
                </a:lnTo>
                <a:lnTo>
                  <a:pt x="966" y="810"/>
                </a:lnTo>
                <a:lnTo>
                  <a:pt x="984" y="810"/>
                </a:lnTo>
                <a:lnTo>
                  <a:pt x="1003" y="799"/>
                </a:lnTo>
                <a:lnTo>
                  <a:pt x="1021" y="799"/>
                </a:lnTo>
                <a:lnTo>
                  <a:pt x="1039" y="799"/>
                </a:lnTo>
                <a:lnTo>
                  <a:pt x="1058" y="790"/>
                </a:lnTo>
                <a:lnTo>
                  <a:pt x="1076" y="790"/>
                </a:lnTo>
                <a:lnTo>
                  <a:pt x="1095" y="781"/>
                </a:lnTo>
                <a:lnTo>
                  <a:pt x="1113" y="772"/>
                </a:lnTo>
                <a:lnTo>
                  <a:pt x="1131" y="772"/>
                </a:lnTo>
                <a:lnTo>
                  <a:pt x="1150" y="772"/>
                </a:lnTo>
                <a:lnTo>
                  <a:pt x="1168" y="763"/>
                </a:lnTo>
                <a:lnTo>
                  <a:pt x="1186" y="763"/>
                </a:lnTo>
                <a:lnTo>
                  <a:pt x="1205" y="753"/>
                </a:lnTo>
                <a:lnTo>
                  <a:pt x="1223" y="744"/>
                </a:lnTo>
                <a:lnTo>
                  <a:pt x="1242" y="735"/>
                </a:lnTo>
                <a:lnTo>
                  <a:pt x="1260" y="726"/>
                </a:lnTo>
                <a:lnTo>
                  <a:pt x="1242" y="735"/>
                </a:lnTo>
                <a:lnTo>
                  <a:pt x="1251" y="716"/>
                </a:lnTo>
                <a:lnTo>
                  <a:pt x="1232" y="735"/>
                </a:lnTo>
                <a:lnTo>
                  <a:pt x="1251" y="726"/>
                </a:lnTo>
                <a:lnTo>
                  <a:pt x="1269" y="716"/>
                </a:lnTo>
                <a:lnTo>
                  <a:pt x="1288" y="706"/>
                </a:lnTo>
                <a:lnTo>
                  <a:pt x="1306" y="697"/>
                </a:lnTo>
                <a:lnTo>
                  <a:pt x="1324" y="688"/>
                </a:lnTo>
                <a:lnTo>
                  <a:pt x="1334" y="670"/>
                </a:lnTo>
                <a:lnTo>
                  <a:pt x="1352" y="660"/>
                </a:lnTo>
                <a:lnTo>
                  <a:pt x="1370" y="651"/>
                </a:lnTo>
                <a:lnTo>
                  <a:pt x="1389" y="642"/>
                </a:lnTo>
                <a:lnTo>
                  <a:pt x="1398" y="623"/>
                </a:lnTo>
                <a:lnTo>
                  <a:pt x="1416" y="613"/>
                </a:lnTo>
                <a:lnTo>
                  <a:pt x="1426" y="595"/>
                </a:lnTo>
                <a:lnTo>
                  <a:pt x="1435" y="577"/>
                </a:lnTo>
                <a:lnTo>
                  <a:pt x="1453" y="568"/>
                </a:lnTo>
                <a:lnTo>
                  <a:pt x="1462" y="548"/>
                </a:lnTo>
                <a:lnTo>
                  <a:pt x="1472" y="530"/>
                </a:lnTo>
                <a:lnTo>
                  <a:pt x="1481" y="511"/>
                </a:lnTo>
                <a:lnTo>
                  <a:pt x="1490" y="493"/>
                </a:lnTo>
                <a:lnTo>
                  <a:pt x="1499" y="475"/>
                </a:lnTo>
                <a:lnTo>
                  <a:pt x="1499" y="455"/>
                </a:lnTo>
                <a:lnTo>
                  <a:pt x="1508" y="437"/>
                </a:lnTo>
                <a:lnTo>
                  <a:pt x="1518" y="418"/>
                </a:lnTo>
                <a:lnTo>
                  <a:pt x="1518" y="400"/>
                </a:lnTo>
                <a:lnTo>
                  <a:pt x="1518" y="382"/>
                </a:lnTo>
                <a:lnTo>
                  <a:pt x="1518" y="362"/>
                </a:lnTo>
                <a:lnTo>
                  <a:pt x="1527" y="344"/>
                </a:lnTo>
                <a:lnTo>
                  <a:pt x="1527" y="325"/>
                </a:lnTo>
                <a:lnTo>
                  <a:pt x="1527" y="307"/>
                </a:lnTo>
                <a:lnTo>
                  <a:pt x="1518" y="288"/>
                </a:lnTo>
                <a:lnTo>
                  <a:pt x="1518" y="269"/>
                </a:lnTo>
                <a:lnTo>
                  <a:pt x="1518" y="251"/>
                </a:lnTo>
                <a:lnTo>
                  <a:pt x="1518" y="232"/>
                </a:lnTo>
                <a:lnTo>
                  <a:pt x="1508" y="214"/>
                </a:lnTo>
                <a:lnTo>
                  <a:pt x="1508" y="195"/>
                </a:lnTo>
                <a:lnTo>
                  <a:pt x="1499" y="176"/>
                </a:lnTo>
                <a:lnTo>
                  <a:pt x="1499" y="158"/>
                </a:lnTo>
                <a:lnTo>
                  <a:pt x="1490" y="140"/>
                </a:lnTo>
                <a:lnTo>
                  <a:pt x="1490" y="120"/>
                </a:lnTo>
                <a:lnTo>
                  <a:pt x="1481" y="102"/>
                </a:lnTo>
                <a:lnTo>
                  <a:pt x="1481" y="74"/>
                </a:lnTo>
                <a:lnTo>
                  <a:pt x="1472" y="56"/>
                </a:lnTo>
                <a:lnTo>
                  <a:pt x="1462" y="36"/>
                </a:lnTo>
                <a:lnTo>
                  <a:pt x="1444" y="36"/>
                </a:lnTo>
                <a:lnTo>
                  <a:pt x="1426" y="36"/>
                </a:lnTo>
                <a:lnTo>
                  <a:pt x="1407" y="47"/>
                </a:lnTo>
                <a:lnTo>
                  <a:pt x="1389" y="47"/>
                </a:lnTo>
                <a:lnTo>
                  <a:pt x="1370" y="47"/>
                </a:lnTo>
                <a:lnTo>
                  <a:pt x="1352" y="47"/>
                </a:lnTo>
                <a:lnTo>
                  <a:pt x="1334" y="56"/>
                </a:lnTo>
                <a:lnTo>
                  <a:pt x="1315" y="56"/>
                </a:lnTo>
                <a:lnTo>
                  <a:pt x="1297" y="56"/>
                </a:lnTo>
                <a:lnTo>
                  <a:pt x="1278" y="65"/>
                </a:lnTo>
                <a:lnTo>
                  <a:pt x="1260" y="74"/>
                </a:lnTo>
                <a:lnTo>
                  <a:pt x="1242" y="83"/>
                </a:lnTo>
                <a:lnTo>
                  <a:pt x="1223" y="83"/>
                </a:lnTo>
                <a:lnTo>
                  <a:pt x="1205" y="83"/>
                </a:lnTo>
                <a:lnTo>
                  <a:pt x="1186" y="83"/>
                </a:lnTo>
                <a:lnTo>
                  <a:pt x="1168" y="83"/>
                </a:lnTo>
                <a:lnTo>
                  <a:pt x="1150" y="83"/>
                </a:lnTo>
                <a:lnTo>
                  <a:pt x="1131" y="83"/>
                </a:lnTo>
                <a:lnTo>
                  <a:pt x="1113" y="93"/>
                </a:lnTo>
                <a:lnTo>
                  <a:pt x="1095" y="93"/>
                </a:lnTo>
                <a:lnTo>
                  <a:pt x="1076" y="93"/>
                </a:lnTo>
                <a:lnTo>
                  <a:pt x="1058" y="93"/>
                </a:lnTo>
                <a:lnTo>
                  <a:pt x="1039" y="93"/>
                </a:lnTo>
                <a:lnTo>
                  <a:pt x="1021" y="93"/>
                </a:lnTo>
                <a:lnTo>
                  <a:pt x="1003" y="102"/>
                </a:lnTo>
                <a:lnTo>
                  <a:pt x="984" y="102"/>
                </a:lnTo>
                <a:lnTo>
                  <a:pt x="966" y="111"/>
                </a:lnTo>
                <a:lnTo>
                  <a:pt x="938" y="111"/>
                </a:lnTo>
                <a:lnTo>
                  <a:pt x="920" y="111"/>
                </a:lnTo>
                <a:lnTo>
                  <a:pt x="901" y="111"/>
                </a:lnTo>
                <a:lnTo>
                  <a:pt x="883" y="111"/>
                </a:lnTo>
                <a:lnTo>
                  <a:pt x="865" y="111"/>
                </a:lnTo>
                <a:lnTo>
                  <a:pt x="846" y="111"/>
                </a:lnTo>
                <a:lnTo>
                  <a:pt x="828" y="102"/>
                </a:lnTo>
                <a:lnTo>
                  <a:pt x="809" y="102"/>
                </a:lnTo>
                <a:lnTo>
                  <a:pt x="791" y="93"/>
                </a:lnTo>
                <a:lnTo>
                  <a:pt x="773" y="93"/>
                </a:lnTo>
                <a:lnTo>
                  <a:pt x="754" y="83"/>
                </a:lnTo>
                <a:lnTo>
                  <a:pt x="736" y="74"/>
                </a:lnTo>
                <a:lnTo>
                  <a:pt x="718" y="74"/>
                </a:lnTo>
                <a:lnTo>
                  <a:pt x="699" y="74"/>
                </a:lnTo>
                <a:lnTo>
                  <a:pt x="681" y="83"/>
                </a:lnTo>
                <a:lnTo>
                  <a:pt x="662" y="83"/>
                </a:lnTo>
                <a:lnTo>
                  <a:pt x="644" y="93"/>
                </a:lnTo>
                <a:lnTo>
                  <a:pt x="626" y="93"/>
                </a:lnTo>
                <a:lnTo>
                  <a:pt x="598" y="93"/>
                </a:lnTo>
                <a:lnTo>
                  <a:pt x="580" y="93"/>
                </a:lnTo>
                <a:lnTo>
                  <a:pt x="561" y="93"/>
                </a:lnTo>
                <a:lnTo>
                  <a:pt x="543" y="93"/>
                </a:lnTo>
                <a:lnTo>
                  <a:pt x="524" y="93"/>
                </a:lnTo>
                <a:lnTo>
                  <a:pt x="506" y="93"/>
                </a:lnTo>
                <a:lnTo>
                  <a:pt x="488" y="83"/>
                </a:lnTo>
                <a:lnTo>
                  <a:pt x="469" y="83"/>
                </a:lnTo>
                <a:lnTo>
                  <a:pt x="451" y="83"/>
                </a:lnTo>
                <a:lnTo>
                  <a:pt x="432" y="83"/>
                </a:lnTo>
                <a:lnTo>
                  <a:pt x="414" y="83"/>
                </a:lnTo>
                <a:lnTo>
                  <a:pt x="396" y="74"/>
                </a:lnTo>
                <a:lnTo>
                  <a:pt x="377" y="74"/>
                </a:lnTo>
                <a:lnTo>
                  <a:pt x="359" y="74"/>
                </a:lnTo>
                <a:lnTo>
                  <a:pt x="341" y="74"/>
                </a:lnTo>
                <a:lnTo>
                  <a:pt x="322" y="74"/>
                </a:lnTo>
                <a:lnTo>
                  <a:pt x="304" y="74"/>
                </a:lnTo>
                <a:lnTo>
                  <a:pt x="285" y="74"/>
                </a:lnTo>
                <a:lnTo>
                  <a:pt x="267" y="74"/>
                </a:lnTo>
                <a:lnTo>
                  <a:pt x="249" y="65"/>
                </a:lnTo>
                <a:lnTo>
                  <a:pt x="230" y="56"/>
                </a:lnTo>
                <a:lnTo>
                  <a:pt x="212" y="56"/>
                </a:lnTo>
                <a:lnTo>
                  <a:pt x="193" y="47"/>
                </a:lnTo>
                <a:lnTo>
                  <a:pt x="175" y="47"/>
                </a:lnTo>
                <a:lnTo>
                  <a:pt x="157" y="36"/>
                </a:lnTo>
                <a:lnTo>
                  <a:pt x="138" y="36"/>
                </a:lnTo>
                <a:lnTo>
                  <a:pt x="111" y="27"/>
                </a:lnTo>
                <a:lnTo>
                  <a:pt x="92" y="18"/>
                </a:lnTo>
                <a:lnTo>
                  <a:pt x="74" y="18"/>
                </a:lnTo>
                <a:lnTo>
                  <a:pt x="83" y="0"/>
                </a:lnTo>
              </a:path>
            </a:pathLst>
          </a:custGeom>
          <a:solidFill>
            <a:srgbClr val="FFBEB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2" name="Oval 26"/>
          <p:cNvSpPr>
            <a:spLocks noChangeArrowheads="1"/>
          </p:cNvSpPr>
          <p:nvPr/>
        </p:nvSpPr>
        <p:spPr bwMode="auto">
          <a:xfrm>
            <a:off x="2535238" y="1524000"/>
            <a:ext cx="220662" cy="352425"/>
          </a:xfrm>
          <a:prstGeom prst="ellipse">
            <a:avLst/>
          </a:prstGeom>
          <a:solidFill>
            <a:srgbClr val="F60000"/>
          </a:solidFill>
          <a:ln w="12700">
            <a:solidFill>
              <a:srgbClr val="F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80603" name="Rectangle 27"/>
          <p:cNvSpPr>
            <a:spLocks noChangeArrowheads="1"/>
          </p:cNvSpPr>
          <p:nvPr/>
        </p:nvSpPr>
        <p:spPr bwMode="auto">
          <a:xfrm>
            <a:off x="823913" y="363538"/>
            <a:ext cx="18097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endParaRPr lang="ar-JO" sz="4400"/>
          </a:p>
        </p:txBody>
      </p:sp>
      <p:sp>
        <p:nvSpPr>
          <p:cNvPr id="280604" name="Freeform 28"/>
          <p:cNvSpPr>
            <a:spLocks/>
          </p:cNvSpPr>
          <p:nvPr/>
        </p:nvSpPr>
        <p:spPr bwMode="auto">
          <a:xfrm>
            <a:off x="5310188" y="4670425"/>
            <a:ext cx="1003300" cy="792163"/>
          </a:xfrm>
          <a:custGeom>
            <a:avLst/>
            <a:gdLst/>
            <a:ahLst/>
            <a:cxnLst>
              <a:cxn ang="0">
                <a:pos x="92" y="32"/>
              </a:cxn>
              <a:cxn ang="0">
                <a:pos x="72" y="68"/>
              </a:cxn>
              <a:cxn ang="0">
                <a:pos x="49" y="123"/>
              </a:cxn>
              <a:cxn ang="0">
                <a:pos x="23" y="184"/>
              </a:cxn>
              <a:cxn ang="0">
                <a:pos x="7" y="236"/>
              </a:cxn>
              <a:cxn ang="0">
                <a:pos x="4" y="287"/>
              </a:cxn>
              <a:cxn ang="0">
                <a:pos x="14" y="342"/>
              </a:cxn>
              <a:cxn ang="0">
                <a:pos x="39" y="391"/>
              </a:cxn>
              <a:cxn ang="0">
                <a:pos x="78" y="426"/>
              </a:cxn>
              <a:cxn ang="0">
                <a:pos x="127" y="456"/>
              </a:cxn>
              <a:cxn ang="0">
                <a:pos x="186" y="475"/>
              </a:cxn>
              <a:cxn ang="0">
                <a:pos x="244" y="488"/>
              </a:cxn>
              <a:cxn ang="0">
                <a:pos x="279" y="494"/>
              </a:cxn>
              <a:cxn ang="0">
                <a:pos x="319" y="498"/>
              </a:cxn>
              <a:cxn ang="0">
                <a:pos x="361" y="494"/>
              </a:cxn>
              <a:cxn ang="0">
                <a:pos x="397" y="488"/>
              </a:cxn>
              <a:cxn ang="0">
                <a:pos x="449" y="475"/>
              </a:cxn>
              <a:cxn ang="0">
                <a:pos x="498" y="459"/>
              </a:cxn>
              <a:cxn ang="0">
                <a:pos x="536" y="440"/>
              </a:cxn>
              <a:cxn ang="0">
                <a:pos x="569" y="413"/>
              </a:cxn>
              <a:cxn ang="0">
                <a:pos x="592" y="391"/>
              </a:cxn>
              <a:cxn ang="0">
                <a:pos x="608" y="368"/>
              </a:cxn>
              <a:cxn ang="0">
                <a:pos x="618" y="340"/>
              </a:cxn>
              <a:cxn ang="0">
                <a:pos x="624" y="313"/>
              </a:cxn>
              <a:cxn ang="0">
                <a:pos x="631" y="278"/>
              </a:cxn>
              <a:cxn ang="0">
                <a:pos x="628" y="249"/>
              </a:cxn>
              <a:cxn ang="0">
                <a:pos x="621" y="214"/>
              </a:cxn>
              <a:cxn ang="0">
                <a:pos x="608" y="181"/>
              </a:cxn>
              <a:cxn ang="0">
                <a:pos x="595" y="152"/>
              </a:cxn>
              <a:cxn ang="0">
                <a:pos x="582" y="116"/>
              </a:cxn>
              <a:cxn ang="0">
                <a:pos x="569" y="84"/>
              </a:cxn>
              <a:cxn ang="0">
                <a:pos x="556" y="52"/>
              </a:cxn>
              <a:cxn ang="0">
                <a:pos x="543" y="32"/>
              </a:cxn>
              <a:cxn ang="0">
                <a:pos x="540" y="23"/>
              </a:cxn>
              <a:cxn ang="0">
                <a:pos x="530" y="20"/>
              </a:cxn>
              <a:cxn ang="0">
                <a:pos x="520" y="16"/>
              </a:cxn>
              <a:cxn ang="0">
                <a:pos x="508" y="13"/>
              </a:cxn>
              <a:cxn ang="0">
                <a:pos x="491" y="10"/>
              </a:cxn>
              <a:cxn ang="0">
                <a:pos x="472" y="7"/>
              </a:cxn>
              <a:cxn ang="0">
                <a:pos x="455" y="7"/>
              </a:cxn>
              <a:cxn ang="0">
                <a:pos x="435" y="3"/>
              </a:cxn>
              <a:cxn ang="0">
                <a:pos x="417" y="3"/>
              </a:cxn>
              <a:cxn ang="0">
                <a:pos x="394" y="0"/>
              </a:cxn>
              <a:cxn ang="0">
                <a:pos x="371" y="0"/>
              </a:cxn>
              <a:cxn ang="0">
                <a:pos x="352" y="0"/>
              </a:cxn>
              <a:cxn ang="0">
                <a:pos x="332" y="0"/>
              </a:cxn>
              <a:cxn ang="0">
                <a:pos x="316" y="0"/>
              </a:cxn>
              <a:cxn ang="0">
                <a:pos x="299" y="0"/>
              </a:cxn>
              <a:cxn ang="0">
                <a:pos x="279" y="0"/>
              </a:cxn>
              <a:cxn ang="0">
                <a:pos x="257" y="0"/>
              </a:cxn>
              <a:cxn ang="0">
                <a:pos x="238" y="0"/>
              </a:cxn>
              <a:cxn ang="0">
                <a:pos x="215" y="3"/>
              </a:cxn>
              <a:cxn ang="0">
                <a:pos x="198" y="3"/>
              </a:cxn>
              <a:cxn ang="0">
                <a:pos x="176" y="7"/>
              </a:cxn>
              <a:cxn ang="0">
                <a:pos x="156" y="10"/>
              </a:cxn>
              <a:cxn ang="0">
                <a:pos x="140" y="10"/>
              </a:cxn>
              <a:cxn ang="0">
                <a:pos x="123" y="13"/>
              </a:cxn>
              <a:cxn ang="0">
                <a:pos x="111" y="16"/>
              </a:cxn>
              <a:cxn ang="0">
                <a:pos x="101" y="20"/>
              </a:cxn>
            </a:cxnLst>
            <a:rect l="0" t="0" r="r" b="b"/>
            <a:pathLst>
              <a:path w="632" h="499">
                <a:moveTo>
                  <a:pt x="95" y="26"/>
                </a:moveTo>
                <a:lnTo>
                  <a:pt x="92" y="30"/>
                </a:lnTo>
                <a:lnTo>
                  <a:pt x="92" y="32"/>
                </a:lnTo>
                <a:lnTo>
                  <a:pt x="88" y="38"/>
                </a:lnTo>
                <a:lnTo>
                  <a:pt x="82" y="52"/>
                </a:lnTo>
                <a:lnTo>
                  <a:pt x="72" y="68"/>
                </a:lnTo>
                <a:lnTo>
                  <a:pt x="65" y="84"/>
                </a:lnTo>
                <a:lnTo>
                  <a:pt x="55" y="106"/>
                </a:lnTo>
                <a:lnTo>
                  <a:pt x="49" y="123"/>
                </a:lnTo>
                <a:lnTo>
                  <a:pt x="39" y="142"/>
                </a:lnTo>
                <a:lnTo>
                  <a:pt x="33" y="164"/>
                </a:lnTo>
                <a:lnTo>
                  <a:pt x="23" y="184"/>
                </a:lnTo>
                <a:lnTo>
                  <a:pt x="17" y="204"/>
                </a:lnTo>
                <a:lnTo>
                  <a:pt x="10" y="217"/>
                </a:lnTo>
                <a:lnTo>
                  <a:pt x="7" y="236"/>
                </a:lnTo>
                <a:lnTo>
                  <a:pt x="4" y="249"/>
                </a:lnTo>
                <a:lnTo>
                  <a:pt x="0" y="269"/>
                </a:lnTo>
                <a:lnTo>
                  <a:pt x="4" y="287"/>
                </a:lnTo>
                <a:lnTo>
                  <a:pt x="7" y="304"/>
                </a:lnTo>
                <a:lnTo>
                  <a:pt x="10" y="327"/>
                </a:lnTo>
                <a:lnTo>
                  <a:pt x="14" y="342"/>
                </a:lnTo>
                <a:lnTo>
                  <a:pt x="23" y="362"/>
                </a:lnTo>
                <a:lnTo>
                  <a:pt x="30" y="375"/>
                </a:lnTo>
                <a:lnTo>
                  <a:pt x="39" y="391"/>
                </a:lnTo>
                <a:lnTo>
                  <a:pt x="52" y="404"/>
                </a:lnTo>
                <a:lnTo>
                  <a:pt x="65" y="413"/>
                </a:lnTo>
                <a:lnTo>
                  <a:pt x="78" y="426"/>
                </a:lnTo>
                <a:lnTo>
                  <a:pt x="95" y="436"/>
                </a:lnTo>
                <a:lnTo>
                  <a:pt x="111" y="449"/>
                </a:lnTo>
                <a:lnTo>
                  <a:pt x="127" y="456"/>
                </a:lnTo>
                <a:lnTo>
                  <a:pt x="147" y="463"/>
                </a:lnTo>
                <a:lnTo>
                  <a:pt x="166" y="471"/>
                </a:lnTo>
                <a:lnTo>
                  <a:pt x="186" y="475"/>
                </a:lnTo>
                <a:lnTo>
                  <a:pt x="201" y="481"/>
                </a:lnTo>
                <a:lnTo>
                  <a:pt x="225" y="485"/>
                </a:lnTo>
                <a:lnTo>
                  <a:pt x="244" y="488"/>
                </a:lnTo>
                <a:lnTo>
                  <a:pt x="254" y="488"/>
                </a:lnTo>
                <a:lnTo>
                  <a:pt x="267" y="491"/>
                </a:lnTo>
                <a:lnTo>
                  <a:pt x="279" y="494"/>
                </a:lnTo>
                <a:lnTo>
                  <a:pt x="289" y="498"/>
                </a:lnTo>
                <a:lnTo>
                  <a:pt x="302" y="498"/>
                </a:lnTo>
                <a:lnTo>
                  <a:pt x="319" y="498"/>
                </a:lnTo>
                <a:lnTo>
                  <a:pt x="335" y="498"/>
                </a:lnTo>
                <a:lnTo>
                  <a:pt x="352" y="494"/>
                </a:lnTo>
                <a:lnTo>
                  <a:pt x="361" y="494"/>
                </a:lnTo>
                <a:lnTo>
                  <a:pt x="367" y="491"/>
                </a:lnTo>
                <a:lnTo>
                  <a:pt x="380" y="488"/>
                </a:lnTo>
                <a:lnTo>
                  <a:pt x="397" y="488"/>
                </a:lnTo>
                <a:lnTo>
                  <a:pt x="417" y="481"/>
                </a:lnTo>
                <a:lnTo>
                  <a:pt x="433" y="478"/>
                </a:lnTo>
                <a:lnTo>
                  <a:pt x="449" y="475"/>
                </a:lnTo>
                <a:lnTo>
                  <a:pt x="465" y="471"/>
                </a:lnTo>
                <a:lnTo>
                  <a:pt x="481" y="466"/>
                </a:lnTo>
                <a:lnTo>
                  <a:pt x="498" y="459"/>
                </a:lnTo>
                <a:lnTo>
                  <a:pt x="511" y="453"/>
                </a:lnTo>
                <a:lnTo>
                  <a:pt x="523" y="446"/>
                </a:lnTo>
                <a:lnTo>
                  <a:pt x="536" y="440"/>
                </a:lnTo>
                <a:lnTo>
                  <a:pt x="546" y="433"/>
                </a:lnTo>
                <a:lnTo>
                  <a:pt x="556" y="423"/>
                </a:lnTo>
                <a:lnTo>
                  <a:pt x="569" y="413"/>
                </a:lnTo>
                <a:lnTo>
                  <a:pt x="579" y="407"/>
                </a:lnTo>
                <a:lnTo>
                  <a:pt x="586" y="398"/>
                </a:lnTo>
                <a:lnTo>
                  <a:pt x="592" y="391"/>
                </a:lnTo>
                <a:lnTo>
                  <a:pt x="598" y="385"/>
                </a:lnTo>
                <a:lnTo>
                  <a:pt x="601" y="375"/>
                </a:lnTo>
                <a:lnTo>
                  <a:pt x="608" y="368"/>
                </a:lnTo>
                <a:lnTo>
                  <a:pt x="611" y="358"/>
                </a:lnTo>
                <a:lnTo>
                  <a:pt x="614" y="349"/>
                </a:lnTo>
                <a:lnTo>
                  <a:pt x="618" y="340"/>
                </a:lnTo>
                <a:lnTo>
                  <a:pt x="621" y="333"/>
                </a:lnTo>
                <a:lnTo>
                  <a:pt x="624" y="323"/>
                </a:lnTo>
                <a:lnTo>
                  <a:pt x="624" y="313"/>
                </a:lnTo>
                <a:lnTo>
                  <a:pt x="628" y="304"/>
                </a:lnTo>
                <a:lnTo>
                  <a:pt x="628" y="294"/>
                </a:lnTo>
                <a:lnTo>
                  <a:pt x="631" y="278"/>
                </a:lnTo>
                <a:lnTo>
                  <a:pt x="631" y="269"/>
                </a:lnTo>
                <a:lnTo>
                  <a:pt x="631" y="259"/>
                </a:lnTo>
                <a:lnTo>
                  <a:pt x="628" y="249"/>
                </a:lnTo>
                <a:lnTo>
                  <a:pt x="628" y="236"/>
                </a:lnTo>
                <a:lnTo>
                  <a:pt x="624" y="226"/>
                </a:lnTo>
                <a:lnTo>
                  <a:pt x="621" y="214"/>
                </a:lnTo>
                <a:lnTo>
                  <a:pt x="618" y="204"/>
                </a:lnTo>
                <a:lnTo>
                  <a:pt x="611" y="194"/>
                </a:lnTo>
                <a:lnTo>
                  <a:pt x="608" y="181"/>
                </a:lnTo>
                <a:lnTo>
                  <a:pt x="605" y="171"/>
                </a:lnTo>
                <a:lnTo>
                  <a:pt x="598" y="161"/>
                </a:lnTo>
                <a:lnTo>
                  <a:pt x="595" y="152"/>
                </a:lnTo>
                <a:lnTo>
                  <a:pt x="592" y="142"/>
                </a:lnTo>
                <a:lnTo>
                  <a:pt x="586" y="129"/>
                </a:lnTo>
                <a:lnTo>
                  <a:pt x="582" y="116"/>
                </a:lnTo>
                <a:lnTo>
                  <a:pt x="576" y="106"/>
                </a:lnTo>
                <a:lnTo>
                  <a:pt x="573" y="97"/>
                </a:lnTo>
                <a:lnTo>
                  <a:pt x="569" y="84"/>
                </a:lnTo>
                <a:lnTo>
                  <a:pt x="563" y="75"/>
                </a:lnTo>
                <a:lnTo>
                  <a:pt x="559" y="61"/>
                </a:lnTo>
                <a:lnTo>
                  <a:pt x="556" y="52"/>
                </a:lnTo>
                <a:lnTo>
                  <a:pt x="550" y="42"/>
                </a:lnTo>
                <a:lnTo>
                  <a:pt x="546" y="35"/>
                </a:lnTo>
                <a:lnTo>
                  <a:pt x="543" y="32"/>
                </a:lnTo>
                <a:lnTo>
                  <a:pt x="543" y="30"/>
                </a:lnTo>
                <a:lnTo>
                  <a:pt x="540" y="26"/>
                </a:lnTo>
                <a:lnTo>
                  <a:pt x="540" y="23"/>
                </a:lnTo>
                <a:lnTo>
                  <a:pt x="536" y="23"/>
                </a:lnTo>
                <a:lnTo>
                  <a:pt x="533" y="20"/>
                </a:lnTo>
                <a:lnTo>
                  <a:pt x="530" y="20"/>
                </a:lnTo>
                <a:lnTo>
                  <a:pt x="527" y="16"/>
                </a:lnTo>
                <a:lnTo>
                  <a:pt x="523" y="16"/>
                </a:lnTo>
                <a:lnTo>
                  <a:pt x="520" y="16"/>
                </a:lnTo>
                <a:lnTo>
                  <a:pt x="513" y="13"/>
                </a:lnTo>
                <a:lnTo>
                  <a:pt x="511" y="13"/>
                </a:lnTo>
                <a:lnTo>
                  <a:pt x="508" y="13"/>
                </a:lnTo>
                <a:lnTo>
                  <a:pt x="501" y="10"/>
                </a:lnTo>
                <a:lnTo>
                  <a:pt x="495" y="10"/>
                </a:lnTo>
                <a:lnTo>
                  <a:pt x="491" y="10"/>
                </a:lnTo>
                <a:lnTo>
                  <a:pt x="485" y="10"/>
                </a:lnTo>
                <a:lnTo>
                  <a:pt x="478" y="7"/>
                </a:lnTo>
                <a:lnTo>
                  <a:pt x="472" y="7"/>
                </a:lnTo>
                <a:lnTo>
                  <a:pt x="468" y="7"/>
                </a:lnTo>
                <a:lnTo>
                  <a:pt x="462" y="7"/>
                </a:lnTo>
                <a:lnTo>
                  <a:pt x="455" y="7"/>
                </a:lnTo>
                <a:lnTo>
                  <a:pt x="449" y="7"/>
                </a:lnTo>
                <a:lnTo>
                  <a:pt x="442" y="3"/>
                </a:lnTo>
                <a:lnTo>
                  <a:pt x="435" y="3"/>
                </a:lnTo>
                <a:lnTo>
                  <a:pt x="430" y="3"/>
                </a:lnTo>
                <a:lnTo>
                  <a:pt x="423" y="3"/>
                </a:lnTo>
                <a:lnTo>
                  <a:pt x="417" y="3"/>
                </a:lnTo>
                <a:lnTo>
                  <a:pt x="410" y="3"/>
                </a:lnTo>
                <a:lnTo>
                  <a:pt x="400" y="0"/>
                </a:lnTo>
                <a:lnTo>
                  <a:pt x="394" y="0"/>
                </a:lnTo>
                <a:lnTo>
                  <a:pt x="387" y="0"/>
                </a:lnTo>
                <a:lnTo>
                  <a:pt x="377" y="0"/>
                </a:lnTo>
                <a:lnTo>
                  <a:pt x="371" y="0"/>
                </a:lnTo>
                <a:lnTo>
                  <a:pt x="364" y="0"/>
                </a:lnTo>
                <a:lnTo>
                  <a:pt x="357" y="0"/>
                </a:lnTo>
                <a:lnTo>
                  <a:pt x="352" y="0"/>
                </a:lnTo>
                <a:lnTo>
                  <a:pt x="345" y="0"/>
                </a:lnTo>
                <a:lnTo>
                  <a:pt x="339" y="0"/>
                </a:lnTo>
                <a:lnTo>
                  <a:pt x="332" y="0"/>
                </a:lnTo>
                <a:lnTo>
                  <a:pt x="329" y="0"/>
                </a:lnTo>
                <a:lnTo>
                  <a:pt x="322" y="0"/>
                </a:lnTo>
                <a:lnTo>
                  <a:pt x="316" y="0"/>
                </a:lnTo>
                <a:lnTo>
                  <a:pt x="309" y="0"/>
                </a:lnTo>
                <a:lnTo>
                  <a:pt x="306" y="0"/>
                </a:lnTo>
                <a:lnTo>
                  <a:pt x="299" y="0"/>
                </a:lnTo>
                <a:lnTo>
                  <a:pt x="293" y="0"/>
                </a:lnTo>
                <a:lnTo>
                  <a:pt x="286" y="0"/>
                </a:lnTo>
                <a:lnTo>
                  <a:pt x="279" y="0"/>
                </a:lnTo>
                <a:lnTo>
                  <a:pt x="274" y="0"/>
                </a:lnTo>
                <a:lnTo>
                  <a:pt x="267" y="0"/>
                </a:lnTo>
                <a:lnTo>
                  <a:pt x="257" y="0"/>
                </a:lnTo>
                <a:lnTo>
                  <a:pt x="254" y="0"/>
                </a:lnTo>
                <a:lnTo>
                  <a:pt x="244" y="0"/>
                </a:lnTo>
                <a:lnTo>
                  <a:pt x="238" y="0"/>
                </a:lnTo>
                <a:lnTo>
                  <a:pt x="228" y="3"/>
                </a:lnTo>
                <a:lnTo>
                  <a:pt x="221" y="3"/>
                </a:lnTo>
                <a:lnTo>
                  <a:pt x="215" y="3"/>
                </a:lnTo>
                <a:lnTo>
                  <a:pt x="211" y="3"/>
                </a:lnTo>
                <a:lnTo>
                  <a:pt x="205" y="3"/>
                </a:lnTo>
                <a:lnTo>
                  <a:pt x="198" y="3"/>
                </a:lnTo>
                <a:lnTo>
                  <a:pt x="193" y="7"/>
                </a:lnTo>
                <a:lnTo>
                  <a:pt x="183" y="7"/>
                </a:lnTo>
                <a:lnTo>
                  <a:pt x="176" y="7"/>
                </a:lnTo>
                <a:lnTo>
                  <a:pt x="170" y="7"/>
                </a:lnTo>
                <a:lnTo>
                  <a:pt x="163" y="7"/>
                </a:lnTo>
                <a:lnTo>
                  <a:pt x="156" y="10"/>
                </a:lnTo>
                <a:lnTo>
                  <a:pt x="150" y="10"/>
                </a:lnTo>
                <a:lnTo>
                  <a:pt x="143" y="10"/>
                </a:lnTo>
                <a:lnTo>
                  <a:pt x="140" y="10"/>
                </a:lnTo>
                <a:lnTo>
                  <a:pt x="133" y="13"/>
                </a:lnTo>
                <a:lnTo>
                  <a:pt x="130" y="13"/>
                </a:lnTo>
                <a:lnTo>
                  <a:pt x="123" y="13"/>
                </a:lnTo>
                <a:lnTo>
                  <a:pt x="120" y="13"/>
                </a:lnTo>
                <a:lnTo>
                  <a:pt x="115" y="16"/>
                </a:lnTo>
                <a:lnTo>
                  <a:pt x="111" y="16"/>
                </a:lnTo>
                <a:lnTo>
                  <a:pt x="108" y="16"/>
                </a:lnTo>
                <a:lnTo>
                  <a:pt x="105" y="20"/>
                </a:lnTo>
                <a:lnTo>
                  <a:pt x="101" y="20"/>
                </a:lnTo>
                <a:lnTo>
                  <a:pt x="98" y="23"/>
                </a:lnTo>
                <a:lnTo>
                  <a:pt x="95" y="26"/>
                </a:lnTo>
              </a:path>
            </a:pathLst>
          </a:custGeom>
          <a:solidFill>
            <a:srgbClr val="4040FF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5" name="Oval 29"/>
          <p:cNvSpPr>
            <a:spLocks noChangeArrowheads="1"/>
          </p:cNvSpPr>
          <p:nvPr/>
        </p:nvSpPr>
        <p:spPr bwMode="auto">
          <a:xfrm>
            <a:off x="5462588" y="4670425"/>
            <a:ext cx="708025" cy="76200"/>
          </a:xfrm>
          <a:prstGeom prst="ellipse">
            <a:avLst/>
          </a:prstGeom>
          <a:solidFill>
            <a:srgbClr val="C0C0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80606" name="Freeform 30"/>
          <p:cNvSpPr>
            <a:spLocks/>
          </p:cNvSpPr>
          <p:nvPr/>
        </p:nvSpPr>
        <p:spPr bwMode="auto">
          <a:xfrm>
            <a:off x="6062663" y="4706938"/>
            <a:ext cx="246062" cy="363537"/>
          </a:xfrm>
          <a:custGeom>
            <a:avLst/>
            <a:gdLst/>
            <a:ahLst/>
            <a:cxnLst>
              <a:cxn ang="0">
                <a:pos x="97" y="206"/>
              </a:cxn>
              <a:cxn ang="0">
                <a:pos x="128" y="213"/>
              </a:cxn>
              <a:cxn ang="0">
                <a:pos x="154" y="228"/>
              </a:cxn>
              <a:cxn ang="0">
                <a:pos x="154" y="225"/>
              </a:cxn>
              <a:cxn ang="0">
                <a:pos x="154" y="219"/>
              </a:cxn>
              <a:cxn ang="0">
                <a:pos x="154" y="215"/>
              </a:cxn>
              <a:cxn ang="0">
                <a:pos x="150" y="203"/>
              </a:cxn>
              <a:cxn ang="0">
                <a:pos x="147" y="187"/>
              </a:cxn>
              <a:cxn ang="0">
                <a:pos x="141" y="171"/>
              </a:cxn>
              <a:cxn ang="0">
                <a:pos x="128" y="139"/>
              </a:cxn>
              <a:cxn ang="0">
                <a:pos x="116" y="114"/>
              </a:cxn>
              <a:cxn ang="0">
                <a:pos x="104" y="82"/>
              </a:cxn>
              <a:cxn ang="0">
                <a:pos x="91" y="51"/>
              </a:cxn>
              <a:cxn ang="0">
                <a:pos x="82" y="25"/>
              </a:cxn>
              <a:cxn ang="0">
                <a:pos x="75" y="13"/>
              </a:cxn>
              <a:cxn ang="0">
                <a:pos x="69" y="0"/>
              </a:cxn>
              <a:cxn ang="0">
                <a:pos x="16" y="19"/>
              </a:cxn>
              <a:cxn ang="0">
                <a:pos x="16" y="47"/>
              </a:cxn>
              <a:cxn ang="0">
                <a:pos x="12" y="73"/>
              </a:cxn>
              <a:cxn ang="0">
                <a:pos x="12" y="92"/>
              </a:cxn>
              <a:cxn ang="0">
                <a:pos x="12" y="117"/>
              </a:cxn>
              <a:cxn ang="0">
                <a:pos x="7" y="139"/>
              </a:cxn>
              <a:cxn ang="0">
                <a:pos x="4" y="161"/>
              </a:cxn>
              <a:cxn ang="0">
                <a:pos x="0" y="190"/>
              </a:cxn>
              <a:cxn ang="0">
                <a:pos x="35" y="197"/>
              </a:cxn>
              <a:cxn ang="0">
                <a:pos x="72" y="203"/>
              </a:cxn>
              <a:cxn ang="0">
                <a:pos x="97" y="206"/>
              </a:cxn>
            </a:cxnLst>
            <a:rect l="0" t="0" r="r" b="b"/>
            <a:pathLst>
              <a:path w="155" h="229">
                <a:moveTo>
                  <a:pt x="97" y="206"/>
                </a:moveTo>
                <a:lnTo>
                  <a:pt x="128" y="213"/>
                </a:lnTo>
                <a:lnTo>
                  <a:pt x="154" y="228"/>
                </a:lnTo>
                <a:lnTo>
                  <a:pt x="154" y="225"/>
                </a:lnTo>
                <a:lnTo>
                  <a:pt x="154" y="219"/>
                </a:lnTo>
                <a:lnTo>
                  <a:pt x="154" y="215"/>
                </a:lnTo>
                <a:lnTo>
                  <a:pt x="150" y="203"/>
                </a:lnTo>
                <a:lnTo>
                  <a:pt x="147" y="187"/>
                </a:lnTo>
                <a:lnTo>
                  <a:pt x="141" y="171"/>
                </a:lnTo>
                <a:lnTo>
                  <a:pt x="128" y="139"/>
                </a:lnTo>
                <a:lnTo>
                  <a:pt x="116" y="114"/>
                </a:lnTo>
                <a:lnTo>
                  <a:pt x="104" y="82"/>
                </a:lnTo>
                <a:lnTo>
                  <a:pt x="91" y="51"/>
                </a:lnTo>
                <a:lnTo>
                  <a:pt x="82" y="25"/>
                </a:lnTo>
                <a:lnTo>
                  <a:pt x="75" y="13"/>
                </a:lnTo>
                <a:lnTo>
                  <a:pt x="69" y="0"/>
                </a:lnTo>
                <a:lnTo>
                  <a:pt x="16" y="19"/>
                </a:lnTo>
                <a:lnTo>
                  <a:pt x="16" y="47"/>
                </a:lnTo>
                <a:lnTo>
                  <a:pt x="12" y="73"/>
                </a:lnTo>
                <a:lnTo>
                  <a:pt x="12" y="92"/>
                </a:lnTo>
                <a:lnTo>
                  <a:pt x="12" y="117"/>
                </a:lnTo>
                <a:lnTo>
                  <a:pt x="7" y="139"/>
                </a:lnTo>
                <a:lnTo>
                  <a:pt x="4" y="161"/>
                </a:lnTo>
                <a:lnTo>
                  <a:pt x="0" y="190"/>
                </a:lnTo>
                <a:lnTo>
                  <a:pt x="35" y="197"/>
                </a:lnTo>
                <a:lnTo>
                  <a:pt x="72" y="203"/>
                </a:lnTo>
                <a:lnTo>
                  <a:pt x="97" y="206"/>
                </a:lnTo>
              </a:path>
            </a:pathLst>
          </a:custGeom>
          <a:solidFill>
            <a:srgbClr val="0000FF"/>
          </a:solidFill>
          <a:ln w="1016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7" name="Freeform 31"/>
          <p:cNvSpPr>
            <a:spLocks/>
          </p:cNvSpPr>
          <p:nvPr/>
        </p:nvSpPr>
        <p:spPr bwMode="auto">
          <a:xfrm>
            <a:off x="6083300" y="4686300"/>
            <a:ext cx="101600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0"/>
              </a:cxn>
              <a:cxn ang="0">
                <a:pos x="7" y="26"/>
              </a:cxn>
              <a:cxn ang="0">
                <a:pos x="4" y="33"/>
              </a:cxn>
              <a:cxn ang="0">
                <a:pos x="20" y="33"/>
              </a:cxn>
              <a:cxn ang="0">
                <a:pos x="40" y="29"/>
              </a:cxn>
              <a:cxn ang="0">
                <a:pos x="56" y="23"/>
              </a:cxn>
              <a:cxn ang="0">
                <a:pos x="63" y="13"/>
              </a:cxn>
              <a:cxn ang="0">
                <a:pos x="50" y="6"/>
              </a:cxn>
              <a:cxn ang="0">
                <a:pos x="37" y="0"/>
              </a:cxn>
              <a:cxn ang="0">
                <a:pos x="0" y="0"/>
              </a:cxn>
            </a:cxnLst>
            <a:rect l="0" t="0" r="r" b="b"/>
            <a:pathLst>
              <a:path w="64" h="34">
                <a:moveTo>
                  <a:pt x="0" y="0"/>
                </a:moveTo>
                <a:lnTo>
                  <a:pt x="4" y="20"/>
                </a:lnTo>
                <a:lnTo>
                  <a:pt x="7" y="26"/>
                </a:lnTo>
                <a:lnTo>
                  <a:pt x="4" y="33"/>
                </a:lnTo>
                <a:lnTo>
                  <a:pt x="20" y="33"/>
                </a:lnTo>
                <a:lnTo>
                  <a:pt x="40" y="29"/>
                </a:lnTo>
                <a:lnTo>
                  <a:pt x="56" y="23"/>
                </a:lnTo>
                <a:lnTo>
                  <a:pt x="63" y="13"/>
                </a:lnTo>
                <a:lnTo>
                  <a:pt x="50" y="6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solidFill>
            <a:srgbClr val="8080FF"/>
          </a:solidFill>
          <a:ln w="12700" cap="rnd" cmpd="sng">
            <a:solidFill>
              <a:srgbClr val="C0C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8" name="Freeform 32"/>
          <p:cNvSpPr>
            <a:spLocks/>
          </p:cNvSpPr>
          <p:nvPr/>
        </p:nvSpPr>
        <p:spPr bwMode="auto">
          <a:xfrm>
            <a:off x="5284788" y="5467350"/>
            <a:ext cx="1049337" cy="828675"/>
          </a:xfrm>
          <a:custGeom>
            <a:avLst/>
            <a:gdLst/>
            <a:ahLst/>
            <a:cxnLst>
              <a:cxn ang="0">
                <a:pos x="302" y="405"/>
              </a:cxn>
              <a:cxn ang="0">
                <a:pos x="295" y="411"/>
              </a:cxn>
              <a:cxn ang="0">
                <a:pos x="289" y="418"/>
              </a:cxn>
              <a:cxn ang="0">
                <a:pos x="287" y="427"/>
              </a:cxn>
              <a:cxn ang="0">
                <a:pos x="283" y="437"/>
              </a:cxn>
              <a:cxn ang="0">
                <a:pos x="283" y="446"/>
              </a:cxn>
              <a:cxn ang="0">
                <a:pos x="0" y="488"/>
              </a:cxn>
              <a:cxn ang="0">
                <a:pos x="3" y="495"/>
              </a:cxn>
              <a:cxn ang="0">
                <a:pos x="10" y="498"/>
              </a:cxn>
              <a:cxn ang="0">
                <a:pos x="23" y="505"/>
              </a:cxn>
              <a:cxn ang="0">
                <a:pos x="36" y="505"/>
              </a:cxn>
              <a:cxn ang="0">
                <a:pos x="55" y="508"/>
              </a:cxn>
              <a:cxn ang="0">
                <a:pos x="81" y="511"/>
              </a:cxn>
              <a:cxn ang="0">
                <a:pos x="111" y="514"/>
              </a:cxn>
              <a:cxn ang="0">
                <a:pos x="136" y="514"/>
              </a:cxn>
              <a:cxn ang="0">
                <a:pos x="163" y="518"/>
              </a:cxn>
              <a:cxn ang="0">
                <a:pos x="192" y="518"/>
              </a:cxn>
              <a:cxn ang="0">
                <a:pos x="221" y="518"/>
              </a:cxn>
              <a:cxn ang="0">
                <a:pos x="247" y="521"/>
              </a:cxn>
              <a:cxn ang="0">
                <a:pos x="277" y="521"/>
              </a:cxn>
              <a:cxn ang="0">
                <a:pos x="305" y="521"/>
              </a:cxn>
              <a:cxn ang="0">
                <a:pos x="328" y="521"/>
              </a:cxn>
              <a:cxn ang="0">
                <a:pos x="355" y="521"/>
              </a:cxn>
              <a:cxn ang="0">
                <a:pos x="380" y="518"/>
              </a:cxn>
              <a:cxn ang="0">
                <a:pos x="403" y="518"/>
              </a:cxn>
              <a:cxn ang="0">
                <a:pos x="426" y="518"/>
              </a:cxn>
              <a:cxn ang="0">
                <a:pos x="449" y="514"/>
              </a:cxn>
              <a:cxn ang="0">
                <a:pos x="474" y="514"/>
              </a:cxn>
              <a:cxn ang="0">
                <a:pos x="501" y="514"/>
              </a:cxn>
              <a:cxn ang="0">
                <a:pos x="536" y="511"/>
              </a:cxn>
              <a:cxn ang="0">
                <a:pos x="562" y="511"/>
              </a:cxn>
              <a:cxn ang="0">
                <a:pos x="582" y="508"/>
              </a:cxn>
              <a:cxn ang="0">
                <a:pos x="605" y="505"/>
              </a:cxn>
              <a:cxn ang="0">
                <a:pos x="627" y="501"/>
              </a:cxn>
              <a:cxn ang="0">
                <a:pos x="644" y="498"/>
              </a:cxn>
              <a:cxn ang="0">
                <a:pos x="653" y="495"/>
              </a:cxn>
              <a:cxn ang="0">
                <a:pos x="660" y="491"/>
              </a:cxn>
              <a:cxn ang="0">
                <a:pos x="660" y="486"/>
              </a:cxn>
              <a:cxn ang="0">
                <a:pos x="383" y="446"/>
              </a:cxn>
              <a:cxn ang="0">
                <a:pos x="380" y="437"/>
              </a:cxn>
              <a:cxn ang="0">
                <a:pos x="380" y="430"/>
              </a:cxn>
              <a:cxn ang="0">
                <a:pos x="377" y="423"/>
              </a:cxn>
              <a:cxn ang="0">
                <a:pos x="371" y="415"/>
              </a:cxn>
              <a:cxn ang="0">
                <a:pos x="368" y="408"/>
              </a:cxn>
              <a:cxn ang="0">
                <a:pos x="377" y="4"/>
              </a:cxn>
            </a:cxnLst>
            <a:rect l="0" t="0" r="r" b="b"/>
            <a:pathLst>
              <a:path w="661" h="522">
                <a:moveTo>
                  <a:pt x="299" y="0"/>
                </a:moveTo>
                <a:lnTo>
                  <a:pt x="302" y="405"/>
                </a:lnTo>
                <a:lnTo>
                  <a:pt x="299" y="408"/>
                </a:lnTo>
                <a:lnTo>
                  <a:pt x="295" y="411"/>
                </a:lnTo>
                <a:lnTo>
                  <a:pt x="292" y="415"/>
                </a:lnTo>
                <a:lnTo>
                  <a:pt x="289" y="418"/>
                </a:lnTo>
                <a:lnTo>
                  <a:pt x="287" y="421"/>
                </a:lnTo>
                <a:lnTo>
                  <a:pt x="287" y="427"/>
                </a:lnTo>
                <a:lnTo>
                  <a:pt x="283" y="430"/>
                </a:lnTo>
                <a:lnTo>
                  <a:pt x="283" y="437"/>
                </a:lnTo>
                <a:lnTo>
                  <a:pt x="283" y="440"/>
                </a:lnTo>
                <a:lnTo>
                  <a:pt x="283" y="446"/>
                </a:lnTo>
                <a:lnTo>
                  <a:pt x="3" y="486"/>
                </a:lnTo>
                <a:lnTo>
                  <a:pt x="0" y="488"/>
                </a:lnTo>
                <a:lnTo>
                  <a:pt x="0" y="491"/>
                </a:lnTo>
                <a:lnTo>
                  <a:pt x="3" y="495"/>
                </a:lnTo>
                <a:lnTo>
                  <a:pt x="7" y="498"/>
                </a:lnTo>
                <a:lnTo>
                  <a:pt x="10" y="498"/>
                </a:lnTo>
                <a:lnTo>
                  <a:pt x="16" y="501"/>
                </a:lnTo>
                <a:lnTo>
                  <a:pt x="23" y="505"/>
                </a:lnTo>
                <a:lnTo>
                  <a:pt x="30" y="505"/>
                </a:lnTo>
                <a:lnTo>
                  <a:pt x="36" y="505"/>
                </a:lnTo>
                <a:lnTo>
                  <a:pt x="48" y="508"/>
                </a:lnTo>
                <a:lnTo>
                  <a:pt x="55" y="508"/>
                </a:lnTo>
                <a:lnTo>
                  <a:pt x="68" y="511"/>
                </a:lnTo>
                <a:lnTo>
                  <a:pt x="81" y="511"/>
                </a:lnTo>
                <a:lnTo>
                  <a:pt x="94" y="514"/>
                </a:lnTo>
                <a:lnTo>
                  <a:pt x="111" y="514"/>
                </a:lnTo>
                <a:lnTo>
                  <a:pt x="121" y="514"/>
                </a:lnTo>
                <a:lnTo>
                  <a:pt x="136" y="514"/>
                </a:lnTo>
                <a:lnTo>
                  <a:pt x="149" y="518"/>
                </a:lnTo>
                <a:lnTo>
                  <a:pt x="163" y="518"/>
                </a:lnTo>
                <a:lnTo>
                  <a:pt x="176" y="518"/>
                </a:lnTo>
                <a:lnTo>
                  <a:pt x="192" y="518"/>
                </a:lnTo>
                <a:lnTo>
                  <a:pt x="205" y="518"/>
                </a:lnTo>
                <a:lnTo>
                  <a:pt x="221" y="518"/>
                </a:lnTo>
                <a:lnTo>
                  <a:pt x="234" y="518"/>
                </a:lnTo>
                <a:lnTo>
                  <a:pt x="247" y="521"/>
                </a:lnTo>
                <a:lnTo>
                  <a:pt x="260" y="521"/>
                </a:lnTo>
                <a:lnTo>
                  <a:pt x="277" y="521"/>
                </a:lnTo>
                <a:lnTo>
                  <a:pt x="289" y="521"/>
                </a:lnTo>
                <a:lnTo>
                  <a:pt x="305" y="521"/>
                </a:lnTo>
                <a:lnTo>
                  <a:pt x="318" y="521"/>
                </a:lnTo>
                <a:lnTo>
                  <a:pt x="328" y="521"/>
                </a:lnTo>
                <a:lnTo>
                  <a:pt x="342" y="521"/>
                </a:lnTo>
                <a:lnTo>
                  <a:pt x="355" y="521"/>
                </a:lnTo>
                <a:lnTo>
                  <a:pt x="371" y="518"/>
                </a:lnTo>
                <a:lnTo>
                  <a:pt x="380" y="518"/>
                </a:lnTo>
                <a:lnTo>
                  <a:pt x="393" y="518"/>
                </a:lnTo>
                <a:lnTo>
                  <a:pt x="403" y="518"/>
                </a:lnTo>
                <a:lnTo>
                  <a:pt x="413" y="518"/>
                </a:lnTo>
                <a:lnTo>
                  <a:pt x="426" y="518"/>
                </a:lnTo>
                <a:lnTo>
                  <a:pt x="436" y="514"/>
                </a:lnTo>
                <a:lnTo>
                  <a:pt x="449" y="514"/>
                </a:lnTo>
                <a:lnTo>
                  <a:pt x="461" y="514"/>
                </a:lnTo>
                <a:lnTo>
                  <a:pt x="474" y="514"/>
                </a:lnTo>
                <a:lnTo>
                  <a:pt x="484" y="514"/>
                </a:lnTo>
                <a:lnTo>
                  <a:pt x="501" y="514"/>
                </a:lnTo>
                <a:lnTo>
                  <a:pt x="517" y="514"/>
                </a:lnTo>
                <a:lnTo>
                  <a:pt x="536" y="511"/>
                </a:lnTo>
                <a:lnTo>
                  <a:pt x="549" y="511"/>
                </a:lnTo>
                <a:lnTo>
                  <a:pt x="562" y="511"/>
                </a:lnTo>
                <a:lnTo>
                  <a:pt x="572" y="508"/>
                </a:lnTo>
                <a:lnTo>
                  <a:pt x="582" y="508"/>
                </a:lnTo>
                <a:lnTo>
                  <a:pt x="592" y="505"/>
                </a:lnTo>
                <a:lnTo>
                  <a:pt x="605" y="505"/>
                </a:lnTo>
                <a:lnTo>
                  <a:pt x="618" y="505"/>
                </a:lnTo>
                <a:lnTo>
                  <a:pt x="627" y="501"/>
                </a:lnTo>
                <a:lnTo>
                  <a:pt x="634" y="501"/>
                </a:lnTo>
                <a:lnTo>
                  <a:pt x="644" y="498"/>
                </a:lnTo>
                <a:lnTo>
                  <a:pt x="647" y="498"/>
                </a:lnTo>
                <a:lnTo>
                  <a:pt x="653" y="495"/>
                </a:lnTo>
                <a:lnTo>
                  <a:pt x="657" y="495"/>
                </a:lnTo>
                <a:lnTo>
                  <a:pt x="660" y="491"/>
                </a:lnTo>
                <a:lnTo>
                  <a:pt x="660" y="488"/>
                </a:lnTo>
                <a:lnTo>
                  <a:pt x="660" y="486"/>
                </a:lnTo>
                <a:lnTo>
                  <a:pt x="657" y="486"/>
                </a:lnTo>
                <a:lnTo>
                  <a:pt x="383" y="446"/>
                </a:lnTo>
                <a:lnTo>
                  <a:pt x="380" y="440"/>
                </a:lnTo>
                <a:lnTo>
                  <a:pt x="380" y="437"/>
                </a:lnTo>
                <a:lnTo>
                  <a:pt x="380" y="433"/>
                </a:lnTo>
                <a:lnTo>
                  <a:pt x="380" y="430"/>
                </a:lnTo>
                <a:lnTo>
                  <a:pt x="377" y="427"/>
                </a:lnTo>
                <a:lnTo>
                  <a:pt x="377" y="423"/>
                </a:lnTo>
                <a:lnTo>
                  <a:pt x="373" y="418"/>
                </a:lnTo>
                <a:lnTo>
                  <a:pt x="371" y="415"/>
                </a:lnTo>
                <a:lnTo>
                  <a:pt x="371" y="411"/>
                </a:lnTo>
                <a:lnTo>
                  <a:pt x="368" y="408"/>
                </a:lnTo>
                <a:lnTo>
                  <a:pt x="361" y="405"/>
                </a:lnTo>
                <a:lnTo>
                  <a:pt x="377" y="4"/>
                </a:lnTo>
                <a:lnTo>
                  <a:pt x="299" y="0"/>
                </a:lnTo>
              </a:path>
            </a:pathLst>
          </a:custGeom>
          <a:solidFill>
            <a:srgbClr val="4040FF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09" name="Freeform 33"/>
          <p:cNvSpPr>
            <a:spLocks/>
          </p:cNvSpPr>
          <p:nvPr/>
        </p:nvSpPr>
        <p:spPr bwMode="auto">
          <a:xfrm>
            <a:off x="5838825" y="5478463"/>
            <a:ext cx="25400" cy="6302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96"/>
              </a:cxn>
              <a:cxn ang="0">
                <a:pos x="2" y="396"/>
              </a:cxn>
              <a:cxn ang="0">
                <a:pos x="7" y="396"/>
              </a:cxn>
              <a:cxn ang="0">
                <a:pos x="15" y="3"/>
              </a:cxn>
              <a:cxn ang="0">
                <a:pos x="4" y="0"/>
              </a:cxn>
            </a:cxnLst>
            <a:rect l="0" t="0" r="r" b="b"/>
            <a:pathLst>
              <a:path w="16" h="397">
                <a:moveTo>
                  <a:pt x="4" y="0"/>
                </a:moveTo>
                <a:lnTo>
                  <a:pt x="0" y="396"/>
                </a:lnTo>
                <a:lnTo>
                  <a:pt x="2" y="396"/>
                </a:lnTo>
                <a:lnTo>
                  <a:pt x="7" y="396"/>
                </a:lnTo>
                <a:lnTo>
                  <a:pt x="15" y="3"/>
                </a:lnTo>
                <a:lnTo>
                  <a:pt x="4" y="0"/>
                </a:lnTo>
              </a:path>
            </a:pathLst>
          </a:custGeom>
          <a:solidFill>
            <a:srgbClr val="8080FF"/>
          </a:solidFill>
          <a:ln w="508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0" name="Freeform 34"/>
          <p:cNvSpPr>
            <a:spLocks/>
          </p:cNvSpPr>
          <p:nvPr/>
        </p:nvSpPr>
        <p:spPr bwMode="auto">
          <a:xfrm>
            <a:off x="5838825" y="6119813"/>
            <a:ext cx="41275" cy="77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2" y="5"/>
              </a:cxn>
              <a:cxn ang="0">
                <a:pos x="17" y="9"/>
              </a:cxn>
              <a:cxn ang="0">
                <a:pos x="20" y="16"/>
              </a:cxn>
              <a:cxn ang="0">
                <a:pos x="22" y="22"/>
              </a:cxn>
              <a:cxn ang="0">
                <a:pos x="25" y="31"/>
              </a:cxn>
              <a:cxn ang="0">
                <a:pos x="25" y="39"/>
              </a:cxn>
              <a:cxn ang="0">
                <a:pos x="22" y="42"/>
              </a:cxn>
              <a:cxn ang="0">
                <a:pos x="17" y="45"/>
              </a:cxn>
              <a:cxn ang="0">
                <a:pos x="10" y="48"/>
              </a:cxn>
              <a:cxn ang="0">
                <a:pos x="5" y="48"/>
              </a:cxn>
              <a:cxn ang="0">
                <a:pos x="5" y="39"/>
              </a:cxn>
              <a:cxn ang="0">
                <a:pos x="5" y="28"/>
              </a:cxn>
              <a:cxn ang="0">
                <a:pos x="5" y="22"/>
              </a:cxn>
              <a:cxn ang="0">
                <a:pos x="5" y="14"/>
              </a:cxn>
              <a:cxn ang="0">
                <a:pos x="2" y="9"/>
              </a:cxn>
              <a:cxn ang="0">
                <a:pos x="0" y="0"/>
              </a:cxn>
            </a:cxnLst>
            <a:rect l="0" t="0" r="r" b="b"/>
            <a:pathLst>
              <a:path w="26" h="49">
                <a:moveTo>
                  <a:pt x="0" y="0"/>
                </a:moveTo>
                <a:lnTo>
                  <a:pt x="10" y="0"/>
                </a:lnTo>
                <a:lnTo>
                  <a:pt x="12" y="5"/>
                </a:lnTo>
                <a:lnTo>
                  <a:pt x="17" y="9"/>
                </a:lnTo>
                <a:lnTo>
                  <a:pt x="20" y="16"/>
                </a:lnTo>
                <a:lnTo>
                  <a:pt x="22" y="22"/>
                </a:lnTo>
                <a:lnTo>
                  <a:pt x="25" y="31"/>
                </a:lnTo>
                <a:lnTo>
                  <a:pt x="25" y="39"/>
                </a:lnTo>
                <a:lnTo>
                  <a:pt x="22" y="42"/>
                </a:lnTo>
                <a:lnTo>
                  <a:pt x="17" y="45"/>
                </a:lnTo>
                <a:lnTo>
                  <a:pt x="10" y="48"/>
                </a:lnTo>
                <a:lnTo>
                  <a:pt x="5" y="48"/>
                </a:lnTo>
                <a:lnTo>
                  <a:pt x="5" y="39"/>
                </a:lnTo>
                <a:lnTo>
                  <a:pt x="5" y="28"/>
                </a:lnTo>
                <a:lnTo>
                  <a:pt x="5" y="22"/>
                </a:lnTo>
                <a:lnTo>
                  <a:pt x="5" y="14"/>
                </a:lnTo>
                <a:lnTo>
                  <a:pt x="2" y="9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 w="762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1" name="Freeform 35"/>
          <p:cNvSpPr>
            <a:spLocks/>
          </p:cNvSpPr>
          <p:nvPr/>
        </p:nvSpPr>
        <p:spPr bwMode="auto">
          <a:xfrm>
            <a:off x="5859463" y="6192838"/>
            <a:ext cx="87312" cy="87312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37" y="3"/>
              </a:cxn>
              <a:cxn ang="0">
                <a:pos x="40" y="3"/>
              </a:cxn>
              <a:cxn ang="0">
                <a:pos x="40" y="5"/>
              </a:cxn>
              <a:cxn ang="0">
                <a:pos x="37" y="9"/>
              </a:cxn>
              <a:cxn ang="0">
                <a:pos x="31" y="9"/>
              </a:cxn>
              <a:cxn ang="0">
                <a:pos x="29" y="9"/>
              </a:cxn>
              <a:cxn ang="0">
                <a:pos x="23" y="11"/>
              </a:cxn>
              <a:cxn ang="0">
                <a:pos x="20" y="11"/>
              </a:cxn>
              <a:cxn ang="0">
                <a:pos x="14" y="11"/>
              </a:cxn>
              <a:cxn ang="0">
                <a:pos x="11" y="11"/>
              </a:cxn>
              <a:cxn ang="0">
                <a:pos x="9" y="11"/>
              </a:cxn>
              <a:cxn ang="0">
                <a:pos x="6" y="14"/>
              </a:cxn>
              <a:cxn ang="0">
                <a:pos x="3" y="14"/>
              </a:cxn>
              <a:cxn ang="0">
                <a:pos x="3" y="17"/>
              </a:cxn>
              <a:cxn ang="0">
                <a:pos x="0" y="20"/>
              </a:cxn>
              <a:cxn ang="0">
                <a:pos x="0" y="23"/>
              </a:cxn>
              <a:cxn ang="0">
                <a:pos x="3" y="25"/>
              </a:cxn>
              <a:cxn ang="0">
                <a:pos x="3" y="29"/>
              </a:cxn>
              <a:cxn ang="0">
                <a:pos x="6" y="31"/>
              </a:cxn>
              <a:cxn ang="0">
                <a:pos x="9" y="34"/>
              </a:cxn>
              <a:cxn ang="0">
                <a:pos x="9" y="37"/>
              </a:cxn>
              <a:cxn ang="0">
                <a:pos x="9" y="40"/>
              </a:cxn>
              <a:cxn ang="0">
                <a:pos x="6" y="40"/>
              </a:cxn>
              <a:cxn ang="0">
                <a:pos x="9" y="43"/>
              </a:cxn>
              <a:cxn ang="0">
                <a:pos x="9" y="45"/>
              </a:cxn>
              <a:cxn ang="0">
                <a:pos x="11" y="49"/>
              </a:cxn>
              <a:cxn ang="0">
                <a:pos x="17" y="51"/>
              </a:cxn>
              <a:cxn ang="0">
                <a:pos x="17" y="54"/>
              </a:cxn>
              <a:cxn ang="0">
                <a:pos x="23" y="54"/>
              </a:cxn>
              <a:cxn ang="0">
                <a:pos x="26" y="54"/>
              </a:cxn>
              <a:cxn ang="0">
                <a:pos x="29" y="54"/>
              </a:cxn>
              <a:cxn ang="0">
                <a:pos x="34" y="54"/>
              </a:cxn>
              <a:cxn ang="0">
                <a:pos x="40" y="54"/>
              </a:cxn>
              <a:cxn ang="0">
                <a:pos x="46" y="54"/>
              </a:cxn>
              <a:cxn ang="0">
                <a:pos x="51" y="54"/>
              </a:cxn>
              <a:cxn ang="0">
                <a:pos x="54" y="54"/>
              </a:cxn>
              <a:cxn ang="0">
                <a:pos x="54" y="51"/>
              </a:cxn>
              <a:cxn ang="0">
                <a:pos x="54" y="49"/>
              </a:cxn>
              <a:cxn ang="0">
                <a:pos x="46" y="45"/>
              </a:cxn>
              <a:cxn ang="0">
                <a:pos x="40" y="43"/>
              </a:cxn>
              <a:cxn ang="0">
                <a:pos x="34" y="40"/>
              </a:cxn>
              <a:cxn ang="0">
                <a:pos x="29" y="37"/>
              </a:cxn>
              <a:cxn ang="0">
                <a:pos x="23" y="34"/>
              </a:cxn>
              <a:cxn ang="0">
                <a:pos x="20" y="29"/>
              </a:cxn>
              <a:cxn ang="0">
                <a:pos x="17" y="25"/>
              </a:cxn>
              <a:cxn ang="0">
                <a:pos x="14" y="25"/>
              </a:cxn>
              <a:cxn ang="0">
                <a:pos x="14" y="23"/>
              </a:cxn>
              <a:cxn ang="0">
                <a:pos x="14" y="20"/>
              </a:cxn>
              <a:cxn ang="0">
                <a:pos x="17" y="20"/>
              </a:cxn>
              <a:cxn ang="0">
                <a:pos x="17" y="17"/>
              </a:cxn>
              <a:cxn ang="0">
                <a:pos x="23" y="17"/>
              </a:cxn>
              <a:cxn ang="0">
                <a:pos x="29" y="14"/>
              </a:cxn>
              <a:cxn ang="0">
                <a:pos x="34" y="14"/>
              </a:cxn>
              <a:cxn ang="0">
                <a:pos x="37" y="11"/>
              </a:cxn>
              <a:cxn ang="0">
                <a:pos x="40" y="11"/>
              </a:cxn>
              <a:cxn ang="0">
                <a:pos x="43" y="9"/>
              </a:cxn>
              <a:cxn ang="0">
                <a:pos x="43" y="5"/>
              </a:cxn>
              <a:cxn ang="0">
                <a:pos x="43" y="3"/>
              </a:cxn>
              <a:cxn ang="0">
                <a:pos x="40" y="0"/>
              </a:cxn>
              <a:cxn ang="0">
                <a:pos x="37" y="0"/>
              </a:cxn>
            </a:cxnLst>
            <a:rect l="0" t="0" r="r" b="b"/>
            <a:pathLst>
              <a:path w="55" h="55">
                <a:moveTo>
                  <a:pt x="37" y="0"/>
                </a:moveTo>
                <a:lnTo>
                  <a:pt x="37" y="3"/>
                </a:lnTo>
                <a:lnTo>
                  <a:pt x="40" y="3"/>
                </a:lnTo>
                <a:lnTo>
                  <a:pt x="40" y="5"/>
                </a:lnTo>
                <a:lnTo>
                  <a:pt x="37" y="9"/>
                </a:lnTo>
                <a:lnTo>
                  <a:pt x="31" y="9"/>
                </a:lnTo>
                <a:lnTo>
                  <a:pt x="29" y="9"/>
                </a:lnTo>
                <a:lnTo>
                  <a:pt x="23" y="11"/>
                </a:lnTo>
                <a:lnTo>
                  <a:pt x="20" y="11"/>
                </a:lnTo>
                <a:lnTo>
                  <a:pt x="14" y="11"/>
                </a:lnTo>
                <a:lnTo>
                  <a:pt x="11" y="11"/>
                </a:lnTo>
                <a:lnTo>
                  <a:pt x="9" y="11"/>
                </a:lnTo>
                <a:lnTo>
                  <a:pt x="6" y="14"/>
                </a:lnTo>
                <a:lnTo>
                  <a:pt x="3" y="14"/>
                </a:lnTo>
                <a:lnTo>
                  <a:pt x="3" y="17"/>
                </a:lnTo>
                <a:lnTo>
                  <a:pt x="0" y="20"/>
                </a:lnTo>
                <a:lnTo>
                  <a:pt x="0" y="23"/>
                </a:lnTo>
                <a:lnTo>
                  <a:pt x="3" y="25"/>
                </a:lnTo>
                <a:lnTo>
                  <a:pt x="3" y="29"/>
                </a:lnTo>
                <a:lnTo>
                  <a:pt x="6" y="31"/>
                </a:lnTo>
                <a:lnTo>
                  <a:pt x="9" y="34"/>
                </a:lnTo>
                <a:lnTo>
                  <a:pt x="9" y="37"/>
                </a:lnTo>
                <a:lnTo>
                  <a:pt x="9" y="40"/>
                </a:lnTo>
                <a:lnTo>
                  <a:pt x="6" y="40"/>
                </a:lnTo>
                <a:lnTo>
                  <a:pt x="9" y="43"/>
                </a:lnTo>
                <a:lnTo>
                  <a:pt x="9" y="45"/>
                </a:lnTo>
                <a:lnTo>
                  <a:pt x="11" y="49"/>
                </a:lnTo>
                <a:lnTo>
                  <a:pt x="17" y="51"/>
                </a:lnTo>
                <a:lnTo>
                  <a:pt x="17" y="54"/>
                </a:lnTo>
                <a:lnTo>
                  <a:pt x="23" y="54"/>
                </a:lnTo>
                <a:lnTo>
                  <a:pt x="26" y="54"/>
                </a:lnTo>
                <a:lnTo>
                  <a:pt x="29" y="54"/>
                </a:lnTo>
                <a:lnTo>
                  <a:pt x="34" y="54"/>
                </a:lnTo>
                <a:lnTo>
                  <a:pt x="40" y="54"/>
                </a:lnTo>
                <a:lnTo>
                  <a:pt x="46" y="54"/>
                </a:lnTo>
                <a:lnTo>
                  <a:pt x="51" y="54"/>
                </a:lnTo>
                <a:lnTo>
                  <a:pt x="54" y="54"/>
                </a:lnTo>
                <a:lnTo>
                  <a:pt x="54" y="51"/>
                </a:lnTo>
                <a:lnTo>
                  <a:pt x="54" y="49"/>
                </a:lnTo>
                <a:lnTo>
                  <a:pt x="46" y="45"/>
                </a:lnTo>
                <a:lnTo>
                  <a:pt x="40" y="43"/>
                </a:lnTo>
                <a:lnTo>
                  <a:pt x="34" y="40"/>
                </a:lnTo>
                <a:lnTo>
                  <a:pt x="29" y="37"/>
                </a:lnTo>
                <a:lnTo>
                  <a:pt x="23" y="34"/>
                </a:lnTo>
                <a:lnTo>
                  <a:pt x="20" y="29"/>
                </a:lnTo>
                <a:lnTo>
                  <a:pt x="17" y="25"/>
                </a:lnTo>
                <a:lnTo>
                  <a:pt x="14" y="25"/>
                </a:lnTo>
                <a:lnTo>
                  <a:pt x="14" y="23"/>
                </a:lnTo>
                <a:lnTo>
                  <a:pt x="14" y="20"/>
                </a:lnTo>
                <a:lnTo>
                  <a:pt x="17" y="20"/>
                </a:lnTo>
                <a:lnTo>
                  <a:pt x="17" y="17"/>
                </a:lnTo>
                <a:lnTo>
                  <a:pt x="23" y="17"/>
                </a:lnTo>
                <a:lnTo>
                  <a:pt x="29" y="14"/>
                </a:lnTo>
                <a:lnTo>
                  <a:pt x="34" y="14"/>
                </a:lnTo>
                <a:lnTo>
                  <a:pt x="37" y="11"/>
                </a:lnTo>
                <a:lnTo>
                  <a:pt x="40" y="11"/>
                </a:lnTo>
                <a:lnTo>
                  <a:pt x="43" y="9"/>
                </a:lnTo>
                <a:lnTo>
                  <a:pt x="43" y="5"/>
                </a:lnTo>
                <a:lnTo>
                  <a:pt x="43" y="3"/>
                </a:lnTo>
                <a:lnTo>
                  <a:pt x="40" y="0"/>
                </a:lnTo>
                <a:lnTo>
                  <a:pt x="37" y="0"/>
                </a:lnTo>
              </a:path>
            </a:pathLst>
          </a:custGeom>
          <a:solidFill>
            <a:srgbClr val="8080FF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2" name="Freeform 36"/>
          <p:cNvSpPr>
            <a:spLocks/>
          </p:cNvSpPr>
          <p:nvPr/>
        </p:nvSpPr>
        <p:spPr bwMode="auto">
          <a:xfrm>
            <a:off x="5957888" y="6202363"/>
            <a:ext cx="350837" cy="73025"/>
          </a:xfrm>
          <a:custGeom>
            <a:avLst/>
            <a:gdLst/>
            <a:ahLst/>
            <a:cxnLst>
              <a:cxn ang="0">
                <a:pos x="220" y="28"/>
              </a:cxn>
              <a:cxn ang="0">
                <a:pos x="216" y="25"/>
              </a:cxn>
              <a:cxn ang="0">
                <a:pos x="26" y="0"/>
              </a:cxn>
              <a:cxn ang="0">
                <a:pos x="16" y="0"/>
              </a:cxn>
              <a:cxn ang="0">
                <a:pos x="10" y="0"/>
              </a:cxn>
              <a:cxn ang="0">
                <a:pos x="4" y="3"/>
              </a:cxn>
              <a:cxn ang="0">
                <a:pos x="0" y="6"/>
              </a:cxn>
              <a:cxn ang="0">
                <a:pos x="4" y="8"/>
              </a:cxn>
              <a:cxn ang="0">
                <a:pos x="10" y="11"/>
              </a:cxn>
              <a:cxn ang="0">
                <a:pos x="14" y="11"/>
              </a:cxn>
              <a:cxn ang="0">
                <a:pos x="16" y="14"/>
              </a:cxn>
              <a:cxn ang="0">
                <a:pos x="19" y="20"/>
              </a:cxn>
              <a:cxn ang="0">
                <a:pos x="19" y="23"/>
              </a:cxn>
              <a:cxn ang="0">
                <a:pos x="19" y="28"/>
              </a:cxn>
              <a:cxn ang="0">
                <a:pos x="19" y="31"/>
              </a:cxn>
              <a:cxn ang="0">
                <a:pos x="19" y="37"/>
              </a:cxn>
              <a:cxn ang="0">
                <a:pos x="23" y="42"/>
              </a:cxn>
              <a:cxn ang="0">
                <a:pos x="26" y="42"/>
              </a:cxn>
              <a:cxn ang="0">
                <a:pos x="32" y="45"/>
              </a:cxn>
              <a:cxn ang="0">
                <a:pos x="54" y="45"/>
              </a:cxn>
              <a:cxn ang="0">
                <a:pos x="73" y="45"/>
              </a:cxn>
              <a:cxn ang="0">
                <a:pos x="90" y="45"/>
              </a:cxn>
              <a:cxn ang="0">
                <a:pos x="108" y="45"/>
              </a:cxn>
              <a:cxn ang="0">
                <a:pos x="130" y="42"/>
              </a:cxn>
              <a:cxn ang="0">
                <a:pos x="147" y="42"/>
              </a:cxn>
              <a:cxn ang="0">
                <a:pos x="162" y="39"/>
              </a:cxn>
              <a:cxn ang="0">
                <a:pos x="175" y="37"/>
              </a:cxn>
              <a:cxn ang="0">
                <a:pos x="191" y="37"/>
              </a:cxn>
              <a:cxn ang="0">
                <a:pos x="204" y="34"/>
              </a:cxn>
              <a:cxn ang="0">
                <a:pos x="210" y="34"/>
              </a:cxn>
              <a:cxn ang="0">
                <a:pos x="216" y="31"/>
              </a:cxn>
              <a:cxn ang="0">
                <a:pos x="220" y="28"/>
              </a:cxn>
            </a:cxnLst>
            <a:rect l="0" t="0" r="r" b="b"/>
            <a:pathLst>
              <a:path w="221" h="46">
                <a:moveTo>
                  <a:pt x="220" y="28"/>
                </a:moveTo>
                <a:lnTo>
                  <a:pt x="216" y="25"/>
                </a:lnTo>
                <a:lnTo>
                  <a:pt x="26" y="0"/>
                </a:lnTo>
                <a:lnTo>
                  <a:pt x="16" y="0"/>
                </a:lnTo>
                <a:lnTo>
                  <a:pt x="10" y="0"/>
                </a:lnTo>
                <a:lnTo>
                  <a:pt x="4" y="3"/>
                </a:lnTo>
                <a:lnTo>
                  <a:pt x="0" y="6"/>
                </a:lnTo>
                <a:lnTo>
                  <a:pt x="4" y="8"/>
                </a:lnTo>
                <a:lnTo>
                  <a:pt x="10" y="11"/>
                </a:lnTo>
                <a:lnTo>
                  <a:pt x="14" y="11"/>
                </a:lnTo>
                <a:lnTo>
                  <a:pt x="16" y="14"/>
                </a:lnTo>
                <a:lnTo>
                  <a:pt x="19" y="20"/>
                </a:lnTo>
                <a:lnTo>
                  <a:pt x="19" y="23"/>
                </a:lnTo>
                <a:lnTo>
                  <a:pt x="19" y="28"/>
                </a:lnTo>
                <a:lnTo>
                  <a:pt x="19" y="31"/>
                </a:lnTo>
                <a:lnTo>
                  <a:pt x="19" y="37"/>
                </a:lnTo>
                <a:lnTo>
                  <a:pt x="23" y="42"/>
                </a:lnTo>
                <a:lnTo>
                  <a:pt x="26" y="42"/>
                </a:lnTo>
                <a:lnTo>
                  <a:pt x="32" y="45"/>
                </a:lnTo>
                <a:lnTo>
                  <a:pt x="54" y="45"/>
                </a:lnTo>
                <a:lnTo>
                  <a:pt x="73" y="45"/>
                </a:lnTo>
                <a:lnTo>
                  <a:pt x="90" y="45"/>
                </a:lnTo>
                <a:lnTo>
                  <a:pt x="108" y="45"/>
                </a:lnTo>
                <a:lnTo>
                  <a:pt x="130" y="42"/>
                </a:lnTo>
                <a:lnTo>
                  <a:pt x="147" y="42"/>
                </a:lnTo>
                <a:lnTo>
                  <a:pt x="162" y="39"/>
                </a:lnTo>
                <a:lnTo>
                  <a:pt x="175" y="37"/>
                </a:lnTo>
                <a:lnTo>
                  <a:pt x="191" y="37"/>
                </a:lnTo>
                <a:lnTo>
                  <a:pt x="204" y="34"/>
                </a:lnTo>
                <a:lnTo>
                  <a:pt x="210" y="34"/>
                </a:lnTo>
                <a:lnTo>
                  <a:pt x="216" y="31"/>
                </a:lnTo>
                <a:lnTo>
                  <a:pt x="220" y="28"/>
                </a:lnTo>
              </a:path>
            </a:pathLst>
          </a:custGeom>
          <a:solidFill>
            <a:srgbClr val="C0C0FF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3" name="Freeform 37"/>
          <p:cNvSpPr>
            <a:spLocks/>
          </p:cNvSpPr>
          <p:nvPr/>
        </p:nvSpPr>
        <p:spPr bwMode="auto">
          <a:xfrm>
            <a:off x="5503863" y="6192838"/>
            <a:ext cx="276225" cy="82550"/>
          </a:xfrm>
          <a:custGeom>
            <a:avLst/>
            <a:gdLst/>
            <a:ahLst/>
            <a:cxnLst>
              <a:cxn ang="0">
                <a:pos x="173" y="14"/>
              </a:cxn>
              <a:cxn ang="0">
                <a:pos x="163" y="11"/>
              </a:cxn>
              <a:cxn ang="0">
                <a:pos x="154" y="5"/>
              </a:cxn>
              <a:cxn ang="0">
                <a:pos x="145" y="3"/>
              </a:cxn>
              <a:cxn ang="0">
                <a:pos x="141" y="0"/>
              </a:cxn>
              <a:cxn ang="0">
                <a:pos x="114" y="5"/>
              </a:cxn>
              <a:cxn ang="0">
                <a:pos x="78" y="11"/>
              </a:cxn>
              <a:cxn ang="0">
                <a:pos x="7" y="20"/>
              </a:cxn>
              <a:cxn ang="0">
                <a:pos x="3" y="22"/>
              </a:cxn>
              <a:cxn ang="0">
                <a:pos x="0" y="25"/>
              </a:cxn>
              <a:cxn ang="0">
                <a:pos x="3" y="29"/>
              </a:cxn>
              <a:cxn ang="0">
                <a:pos x="7" y="29"/>
              </a:cxn>
              <a:cxn ang="0">
                <a:pos x="10" y="31"/>
              </a:cxn>
              <a:cxn ang="0">
                <a:pos x="51" y="34"/>
              </a:cxn>
              <a:cxn ang="0">
                <a:pos x="76" y="36"/>
              </a:cxn>
              <a:cxn ang="0">
                <a:pos x="88" y="40"/>
              </a:cxn>
              <a:cxn ang="0">
                <a:pos x="104" y="42"/>
              </a:cxn>
              <a:cxn ang="0">
                <a:pos x="114" y="45"/>
              </a:cxn>
              <a:cxn ang="0">
                <a:pos x="123" y="48"/>
              </a:cxn>
              <a:cxn ang="0">
                <a:pos x="129" y="51"/>
              </a:cxn>
              <a:cxn ang="0">
                <a:pos x="139" y="51"/>
              </a:cxn>
              <a:cxn ang="0">
                <a:pos x="148" y="51"/>
              </a:cxn>
              <a:cxn ang="0">
                <a:pos x="158" y="51"/>
              </a:cxn>
              <a:cxn ang="0">
                <a:pos x="170" y="29"/>
              </a:cxn>
              <a:cxn ang="0">
                <a:pos x="170" y="25"/>
              </a:cxn>
              <a:cxn ang="0">
                <a:pos x="170" y="22"/>
              </a:cxn>
              <a:cxn ang="0">
                <a:pos x="173" y="14"/>
              </a:cxn>
            </a:cxnLst>
            <a:rect l="0" t="0" r="r" b="b"/>
            <a:pathLst>
              <a:path w="174" h="52">
                <a:moveTo>
                  <a:pt x="173" y="14"/>
                </a:moveTo>
                <a:lnTo>
                  <a:pt x="163" y="11"/>
                </a:lnTo>
                <a:lnTo>
                  <a:pt x="154" y="5"/>
                </a:lnTo>
                <a:lnTo>
                  <a:pt x="145" y="3"/>
                </a:lnTo>
                <a:lnTo>
                  <a:pt x="141" y="0"/>
                </a:lnTo>
                <a:lnTo>
                  <a:pt x="114" y="5"/>
                </a:lnTo>
                <a:lnTo>
                  <a:pt x="78" y="11"/>
                </a:lnTo>
                <a:lnTo>
                  <a:pt x="7" y="20"/>
                </a:lnTo>
                <a:lnTo>
                  <a:pt x="3" y="22"/>
                </a:lnTo>
                <a:lnTo>
                  <a:pt x="0" y="25"/>
                </a:lnTo>
                <a:lnTo>
                  <a:pt x="3" y="29"/>
                </a:lnTo>
                <a:lnTo>
                  <a:pt x="7" y="29"/>
                </a:lnTo>
                <a:lnTo>
                  <a:pt x="10" y="31"/>
                </a:lnTo>
                <a:lnTo>
                  <a:pt x="51" y="34"/>
                </a:lnTo>
                <a:lnTo>
                  <a:pt x="76" y="36"/>
                </a:lnTo>
                <a:lnTo>
                  <a:pt x="88" y="40"/>
                </a:lnTo>
                <a:lnTo>
                  <a:pt x="104" y="42"/>
                </a:lnTo>
                <a:lnTo>
                  <a:pt x="114" y="45"/>
                </a:lnTo>
                <a:lnTo>
                  <a:pt x="123" y="48"/>
                </a:lnTo>
                <a:lnTo>
                  <a:pt x="129" y="51"/>
                </a:lnTo>
                <a:lnTo>
                  <a:pt x="139" y="51"/>
                </a:lnTo>
                <a:lnTo>
                  <a:pt x="148" y="51"/>
                </a:lnTo>
                <a:lnTo>
                  <a:pt x="158" y="51"/>
                </a:lnTo>
                <a:lnTo>
                  <a:pt x="170" y="29"/>
                </a:lnTo>
                <a:lnTo>
                  <a:pt x="170" y="25"/>
                </a:lnTo>
                <a:lnTo>
                  <a:pt x="170" y="22"/>
                </a:lnTo>
                <a:lnTo>
                  <a:pt x="173" y="14"/>
                </a:lnTo>
              </a:path>
            </a:pathLst>
          </a:custGeom>
          <a:solidFill>
            <a:srgbClr val="0000FF"/>
          </a:solidFill>
          <a:ln w="1016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4" name="Freeform 38"/>
          <p:cNvSpPr>
            <a:spLocks/>
          </p:cNvSpPr>
          <p:nvPr/>
        </p:nvSpPr>
        <p:spPr bwMode="auto">
          <a:xfrm>
            <a:off x="5749925" y="6124575"/>
            <a:ext cx="34925" cy="6191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14" y="0"/>
              </a:cxn>
              <a:cxn ang="0">
                <a:pos x="12" y="2"/>
              </a:cxn>
              <a:cxn ang="0">
                <a:pos x="7" y="6"/>
              </a:cxn>
              <a:cxn ang="0">
                <a:pos x="4" y="11"/>
              </a:cxn>
              <a:cxn ang="0">
                <a:pos x="2" y="17"/>
              </a:cxn>
              <a:cxn ang="0">
                <a:pos x="2" y="21"/>
              </a:cxn>
              <a:cxn ang="0">
                <a:pos x="0" y="27"/>
              </a:cxn>
              <a:cxn ang="0">
                <a:pos x="0" y="32"/>
              </a:cxn>
              <a:cxn ang="0">
                <a:pos x="4" y="36"/>
              </a:cxn>
              <a:cxn ang="0">
                <a:pos x="12" y="38"/>
              </a:cxn>
              <a:cxn ang="0">
                <a:pos x="17" y="38"/>
              </a:cxn>
              <a:cxn ang="0">
                <a:pos x="17" y="32"/>
              </a:cxn>
              <a:cxn ang="0">
                <a:pos x="14" y="25"/>
              </a:cxn>
              <a:cxn ang="0">
                <a:pos x="14" y="19"/>
              </a:cxn>
              <a:cxn ang="0">
                <a:pos x="12" y="17"/>
              </a:cxn>
              <a:cxn ang="0">
                <a:pos x="12" y="11"/>
              </a:cxn>
              <a:cxn ang="0">
                <a:pos x="14" y="8"/>
              </a:cxn>
              <a:cxn ang="0">
                <a:pos x="14" y="6"/>
              </a:cxn>
              <a:cxn ang="0">
                <a:pos x="17" y="2"/>
              </a:cxn>
              <a:cxn ang="0">
                <a:pos x="21" y="0"/>
              </a:cxn>
            </a:cxnLst>
            <a:rect l="0" t="0" r="r" b="b"/>
            <a:pathLst>
              <a:path w="22" h="39">
                <a:moveTo>
                  <a:pt x="21" y="0"/>
                </a:moveTo>
                <a:lnTo>
                  <a:pt x="14" y="0"/>
                </a:lnTo>
                <a:lnTo>
                  <a:pt x="12" y="2"/>
                </a:lnTo>
                <a:lnTo>
                  <a:pt x="7" y="6"/>
                </a:lnTo>
                <a:lnTo>
                  <a:pt x="4" y="11"/>
                </a:lnTo>
                <a:lnTo>
                  <a:pt x="2" y="17"/>
                </a:lnTo>
                <a:lnTo>
                  <a:pt x="2" y="21"/>
                </a:lnTo>
                <a:lnTo>
                  <a:pt x="0" y="27"/>
                </a:lnTo>
                <a:lnTo>
                  <a:pt x="0" y="32"/>
                </a:lnTo>
                <a:lnTo>
                  <a:pt x="4" y="36"/>
                </a:lnTo>
                <a:lnTo>
                  <a:pt x="12" y="38"/>
                </a:lnTo>
                <a:lnTo>
                  <a:pt x="17" y="38"/>
                </a:lnTo>
                <a:lnTo>
                  <a:pt x="17" y="32"/>
                </a:lnTo>
                <a:lnTo>
                  <a:pt x="14" y="25"/>
                </a:lnTo>
                <a:lnTo>
                  <a:pt x="14" y="19"/>
                </a:lnTo>
                <a:lnTo>
                  <a:pt x="12" y="17"/>
                </a:lnTo>
                <a:lnTo>
                  <a:pt x="12" y="11"/>
                </a:lnTo>
                <a:lnTo>
                  <a:pt x="14" y="8"/>
                </a:lnTo>
                <a:lnTo>
                  <a:pt x="14" y="6"/>
                </a:lnTo>
                <a:lnTo>
                  <a:pt x="17" y="2"/>
                </a:lnTo>
                <a:lnTo>
                  <a:pt x="21" y="0"/>
                </a:lnTo>
              </a:path>
            </a:pathLst>
          </a:custGeom>
          <a:solidFill>
            <a:srgbClr val="0000FF"/>
          </a:solidFill>
          <a:ln w="762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5" name="Freeform 39"/>
          <p:cNvSpPr>
            <a:spLocks/>
          </p:cNvSpPr>
          <p:nvPr/>
        </p:nvSpPr>
        <p:spPr bwMode="auto">
          <a:xfrm>
            <a:off x="5770563" y="5478463"/>
            <a:ext cx="14287" cy="6254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393"/>
              </a:cxn>
              <a:cxn ang="0">
                <a:pos x="2" y="393"/>
              </a:cxn>
              <a:cxn ang="0">
                <a:pos x="0" y="7"/>
              </a:cxn>
              <a:cxn ang="0">
                <a:pos x="5" y="3"/>
              </a:cxn>
              <a:cxn ang="0">
                <a:pos x="8" y="0"/>
              </a:cxn>
            </a:cxnLst>
            <a:rect l="0" t="0" r="r" b="b"/>
            <a:pathLst>
              <a:path w="9" h="394">
                <a:moveTo>
                  <a:pt x="8" y="0"/>
                </a:moveTo>
                <a:lnTo>
                  <a:pt x="5" y="393"/>
                </a:lnTo>
                <a:lnTo>
                  <a:pt x="2" y="393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</a:path>
            </a:pathLst>
          </a:custGeom>
          <a:solidFill>
            <a:srgbClr val="0000FF"/>
          </a:solidFill>
          <a:ln w="508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6" name="Freeform 40"/>
          <p:cNvSpPr>
            <a:spLocks/>
          </p:cNvSpPr>
          <p:nvPr/>
        </p:nvSpPr>
        <p:spPr bwMode="auto">
          <a:xfrm>
            <a:off x="5718175" y="5457825"/>
            <a:ext cx="182563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9" y="0"/>
              </a:cxn>
              <a:cxn ang="0">
                <a:pos x="12" y="0"/>
              </a:cxn>
              <a:cxn ang="0">
                <a:pos x="16" y="2"/>
              </a:cxn>
              <a:cxn ang="0">
                <a:pos x="21" y="2"/>
              </a:cxn>
              <a:cxn ang="0">
                <a:pos x="24" y="4"/>
              </a:cxn>
              <a:cxn ang="0">
                <a:pos x="31" y="4"/>
              </a:cxn>
              <a:cxn ang="0">
                <a:pos x="34" y="4"/>
              </a:cxn>
              <a:cxn ang="0">
                <a:pos x="40" y="7"/>
              </a:cxn>
              <a:cxn ang="0">
                <a:pos x="50" y="7"/>
              </a:cxn>
              <a:cxn ang="0">
                <a:pos x="59" y="7"/>
              </a:cxn>
              <a:cxn ang="0">
                <a:pos x="64" y="7"/>
              </a:cxn>
              <a:cxn ang="0">
                <a:pos x="71" y="7"/>
              </a:cxn>
              <a:cxn ang="0">
                <a:pos x="80" y="7"/>
              </a:cxn>
              <a:cxn ang="0">
                <a:pos x="90" y="4"/>
              </a:cxn>
              <a:cxn ang="0">
                <a:pos x="95" y="4"/>
              </a:cxn>
              <a:cxn ang="0">
                <a:pos x="102" y="4"/>
              </a:cxn>
              <a:cxn ang="0">
                <a:pos x="107" y="2"/>
              </a:cxn>
              <a:cxn ang="0">
                <a:pos x="114" y="2"/>
              </a:cxn>
              <a:cxn ang="0">
                <a:pos x="111" y="4"/>
              </a:cxn>
              <a:cxn ang="0">
                <a:pos x="107" y="7"/>
              </a:cxn>
              <a:cxn ang="0">
                <a:pos x="105" y="12"/>
              </a:cxn>
              <a:cxn ang="0">
                <a:pos x="105" y="14"/>
              </a:cxn>
              <a:cxn ang="0">
                <a:pos x="102" y="17"/>
              </a:cxn>
              <a:cxn ang="0">
                <a:pos x="102" y="21"/>
              </a:cxn>
              <a:cxn ang="0">
                <a:pos x="98" y="19"/>
              </a:cxn>
              <a:cxn ang="0">
                <a:pos x="98" y="17"/>
              </a:cxn>
              <a:cxn ang="0">
                <a:pos x="95" y="14"/>
              </a:cxn>
              <a:cxn ang="0">
                <a:pos x="93" y="12"/>
              </a:cxn>
              <a:cxn ang="0">
                <a:pos x="90" y="12"/>
              </a:cxn>
              <a:cxn ang="0">
                <a:pos x="86" y="9"/>
              </a:cxn>
              <a:cxn ang="0">
                <a:pos x="83" y="9"/>
              </a:cxn>
              <a:cxn ang="0">
                <a:pos x="77" y="9"/>
              </a:cxn>
              <a:cxn ang="0">
                <a:pos x="71" y="9"/>
              </a:cxn>
              <a:cxn ang="0">
                <a:pos x="64" y="9"/>
              </a:cxn>
              <a:cxn ang="0">
                <a:pos x="55" y="9"/>
              </a:cxn>
              <a:cxn ang="0">
                <a:pos x="50" y="9"/>
              </a:cxn>
              <a:cxn ang="0">
                <a:pos x="43" y="9"/>
              </a:cxn>
              <a:cxn ang="0">
                <a:pos x="37" y="12"/>
              </a:cxn>
              <a:cxn ang="0">
                <a:pos x="34" y="12"/>
              </a:cxn>
              <a:cxn ang="0">
                <a:pos x="31" y="14"/>
              </a:cxn>
              <a:cxn ang="0">
                <a:pos x="28" y="19"/>
              </a:cxn>
              <a:cxn ang="0">
                <a:pos x="24" y="14"/>
              </a:cxn>
              <a:cxn ang="0">
                <a:pos x="24" y="12"/>
              </a:cxn>
              <a:cxn ang="0">
                <a:pos x="21" y="9"/>
              </a:cxn>
              <a:cxn ang="0">
                <a:pos x="19" y="7"/>
              </a:cxn>
              <a:cxn ang="0">
                <a:pos x="16" y="4"/>
              </a:cxn>
              <a:cxn ang="0">
                <a:pos x="12" y="2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115" h="22">
                <a:moveTo>
                  <a:pt x="0" y="0"/>
                </a:move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6" y="2"/>
                </a:lnTo>
                <a:lnTo>
                  <a:pt x="21" y="2"/>
                </a:lnTo>
                <a:lnTo>
                  <a:pt x="24" y="4"/>
                </a:lnTo>
                <a:lnTo>
                  <a:pt x="31" y="4"/>
                </a:lnTo>
                <a:lnTo>
                  <a:pt x="34" y="4"/>
                </a:lnTo>
                <a:lnTo>
                  <a:pt x="40" y="7"/>
                </a:lnTo>
                <a:lnTo>
                  <a:pt x="50" y="7"/>
                </a:lnTo>
                <a:lnTo>
                  <a:pt x="59" y="7"/>
                </a:lnTo>
                <a:lnTo>
                  <a:pt x="64" y="7"/>
                </a:lnTo>
                <a:lnTo>
                  <a:pt x="71" y="7"/>
                </a:lnTo>
                <a:lnTo>
                  <a:pt x="80" y="7"/>
                </a:lnTo>
                <a:lnTo>
                  <a:pt x="90" y="4"/>
                </a:lnTo>
                <a:lnTo>
                  <a:pt x="95" y="4"/>
                </a:lnTo>
                <a:lnTo>
                  <a:pt x="102" y="4"/>
                </a:lnTo>
                <a:lnTo>
                  <a:pt x="107" y="2"/>
                </a:lnTo>
                <a:lnTo>
                  <a:pt x="114" y="2"/>
                </a:lnTo>
                <a:lnTo>
                  <a:pt x="111" y="4"/>
                </a:lnTo>
                <a:lnTo>
                  <a:pt x="107" y="7"/>
                </a:lnTo>
                <a:lnTo>
                  <a:pt x="105" y="12"/>
                </a:lnTo>
                <a:lnTo>
                  <a:pt x="105" y="14"/>
                </a:lnTo>
                <a:lnTo>
                  <a:pt x="102" y="17"/>
                </a:lnTo>
                <a:lnTo>
                  <a:pt x="102" y="21"/>
                </a:lnTo>
                <a:lnTo>
                  <a:pt x="98" y="19"/>
                </a:lnTo>
                <a:lnTo>
                  <a:pt x="98" y="17"/>
                </a:lnTo>
                <a:lnTo>
                  <a:pt x="95" y="14"/>
                </a:lnTo>
                <a:lnTo>
                  <a:pt x="93" y="12"/>
                </a:lnTo>
                <a:lnTo>
                  <a:pt x="90" y="12"/>
                </a:lnTo>
                <a:lnTo>
                  <a:pt x="86" y="9"/>
                </a:lnTo>
                <a:lnTo>
                  <a:pt x="83" y="9"/>
                </a:lnTo>
                <a:lnTo>
                  <a:pt x="77" y="9"/>
                </a:lnTo>
                <a:lnTo>
                  <a:pt x="71" y="9"/>
                </a:lnTo>
                <a:lnTo>
                  <a:pt x="64" y="9"/>
                </a:lnTo>
                <a:lnTo>
                  <a:pt x="55" y="9"/>
                </a:lnTo>
                <a:lnTo>
                  <a:pt x="50" y="9"/>
                </a:lnTo>
                <a:lnTo>
                  <a:pt x="43" y="9"/>
                </a:lnTo>
                <a:lnTo>
                  <a:pt x="37" y="12"/>
                </a:lnTo>
                <a:lnTo>
                  <a:pt x="34" y="12"/>
                </a:lnTo>
                <a:lnTo>
                  <a:pt x="31" y="14"/>
                </a:lnTo>
                <a:lnTo>
                  <a:pt x="28" y="19"/>
                </a:lnTo>
                <a:lnTo>
                  <a:pt x="24" y="14"/>
                </a:lnTo>
                <a:lnTo>
                  <a:pt x="24" y="12"/>
                </a:lnTo>
                <a:lnTo>
                  <a:pt x="21" y="9"/>
                </a:lnTo>
                <a:lnTo>
                  <a:pt x="19" y="7"/>
                </a:lnTo>
                <a:lnTo>
                  <a:pt x="16" y="4"/>
                </a:lnTo>
                <a:lnTo>
                  <a:pt x="12" y="2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solidFill>
            <a:srgbClr val="600000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7" name="Freeform 41"/>
          <p:cNvSpPr>
            <a:spLocks/>
          </p:cNvSpPr>
          <p:nvPr/>
        </p:nvSpPr>
        <p:spPr bwMode="auto">
          <a:xfrm>
            <a:off x="5324475" y="4946650"/>
            <a:ext cx="985838" cy="515938"/>
          </a:xfrm>
          <a:custGeom>
            <a:avLst/>
            <a:gdLst/>
            <a:ahLst/>
            <a:cxnLst>
              <a:cxn ang="0">
                <a:pos x="7" y="40"/>
              </a:cxn>
              <a:cxn ang="0">
                <a:pos x="4" y="47"/>
              </a:cxn>
              <a:cxn ang="0">
                <a:pos x="0" y="63"/>
              </a:cxn>
              <a:cxn ang="0">
                <a:pos x="7" y="103"/>
              </a:cxn>
              <a:cxn ang="0">
                <a:pos x="14" y="147"/>
              </a:cxn>
              <a:cxn ang="0">
                <a:pos x="29" y="184"/>
              </a:cxn>
              <a:cxn ang="0">
                <a:pos x="51" y="216"/>
              </a:cxn>
              <a:cxn ang="0">
                <a:pos x="77" y="242"/>
              </a:cxn>
              <a:cxn ang="0">
                <a:pos x="109" y="268"/>
              </a:cxn>
              <a:cxn ang="0">
                <a:pos x="145" y="284"/>
              </a:cxn>
              <a:cxn ang="0">
                <a:pos x="182" y="298"/>
              </a:cxn>
              <a:cxn ang="0">
                <a:pos x="221" y="309"/>
              </a:cxn>
              <a:cxn ang="0">
                <a:pos x="249" y="313"/>
              </a:cxn>
              <a:cxn ang="0">
                <a:pos x="275" y="320"/>
              </a:cxn>
              <a:cxn ang="0">
                <a:pos x="297" y="324"/>
              </a:cxn>
              <a:cxn ang="0">
                <a:pos x="329" y="324"/>
              </a:cxn>
              <a:cxn ang="0">
                <a:pos x="355" y="320"/>
              </a:cxn>
              <a:cxn ang="0">
                <a:pos x="374" y="313"/>
              </a:cxn>
              <a:cxn ang="0">
                <a:pos x="409" y="305"/>
              </a:cxn>
              <a:cxn ang="0">
                <a:pos x="441" y="298"/>
              </a:cxn>
              <a:cxn ang="0">
                <a:pos x="473" y="287"/>
              </a:cxn>
              <a:cxn ang="0">
                <a:pos x="502" y="272"/>
              </a:cxn>
              <a:cxn ang="0">
                <a:pos x="527" y="258"/>
              </a:cxn>
              <a:cxn ang="0">
                <a:pos x="546" y="239"/>
              </a:cxn>
              <a:cxn ang="0">
                <a:pos x="569" y="221"/>
              </a:cxn>
              <a:cxn ang="0">
                <a:pos x="581" y="202"/>
              </a:cxn>
              <a:cxn ang="0">
                <a:pos x="591" y="184"/>
              </a:cxn>
              <a:cxn ang="0">
                <a:pos x="601" y="165"/>
              </a:cxn>
              <a:cxn ang="0">
                <a:pos x="607" y="144"/>
              </a:cxn>
              <a:cxn ang="0">
                <a:pos x="613" y="124"/>
              </a:cxn>
              <a:cxn ang="0">
                <a:pos x="617" y="103"/>
              </a:cxn>
              <a:cxn ang="0">
                <a:pos x="620" y="73"/>
              </a:cxn>
              <a:cxn ang="0">
                <a:pos x="620" y="52"/>
              </a:cxn>
              <a:cxn ang="0">
                <a:pos x="613" y="40"/>
              </a:cxn>
              <a:cxn ang="0">
                <a:pos x="607" y="33"/>
              </a:cxn>
              <a:cxn ang="0">
                <a:pos x="598" y="29"/>
              </a:cxn>
              <a:cxn ang="0">
                <a:pos x="588" y="26"/>
              </a:cxn>
              <a:cxn ang="0">
                <a:pos x="575" y="26"/>
              </a:cxn>
              <a:cxn ang="0">
                <a:pos x="563" y="21"/>
              </a:cxn>
              <a:cxn ang="0">
                <a:pos x="546" y="18"/>
              </a:cxn>
              <a:cxn ang="0">
                <a:pos x="524" y="15"/>
              </a:cxn>
              <a:cxn ang="0">
                <a:pos x="505" y="11"/>
              </a:cxn>
              <a:cxn ang="0">
                <a:pos x="489" y="11"/>
              </a:cxn>
              <a:cxn ang="0">
                <a:pos x="473" y="7"/>
              </a:cxn>
              <a:cxn ang="0">
                <a:pos x="457" y="7"/>
              </a:cxn>
              <a:cxn ang="0">
                <a:pos x="441" y="3"/>
              </a:cxn>
              <a:cxn ang="0">
                <a:pos x="428" y="3"/>
              </a:cxn>
              <a:cxn ang="0">
                <a:pos x="403" y="3"/>
              </a:cxn>
              <a:cxn ang="0">
                <a:pos x="377" y="3"/>
              </a:cxn>
              <a:cxn ang="0">
                <a:pos x="361" y="0"/>
              </a:cxn>
              <a:cxn ang="0">
                <a:pos x="339" y="0"/>
              </a:cxn>
              <a:cxn ang="0">
                <a:pos x="316" y="0"/>
              </a:cxn>
              <a:cxn ang="0">
                <a:pos x="291" y="0"/>
              </a:cxn>
              <a:cxn ang="0">
                <a:pos x="259" y="0"/>
              </a:cxn>
              <a:cxn ang="0">
                <a:pos x="230" y="3"/>
              </a:cxn>
              <a:cxn ang="0">
                <a:pos x="198" y="3"/>
              </a:cxn>
              <a:cxn ang="0">
                <a:pos x="173" y="7"/>
              </a:cxn>
              <a:cxn ang="0">
                <a:pos x="145" y="7"/>
              </a:cxn>
              <a:cxn ang="0">
                <a:pos x="115" y="11"/>
              </a:cxn>
              <a:cxn ang="0">
                <a:pos x="86" y="15"/>
              </a:cxn>
              <a:cxn ang="0">
                <a:pos x="58" y="21"/>
              </a:cxn>
              <a:cxn ang="0">
                <a:pos x="36" y="26"/>
              </a:cxn>
              <a:cxn ang="0">
                <a:pos x="14" y="37"/>
              </a:cxn>
            </a:cxnLst>
            <a:rect l="0" t="0" r="r" b="b"/>
            <a:pathLst>
              <a:path w="621" h="325">
                <a:moveTo>
                  <a:pt x="14" y="37"/>
                </a:moveTo>
                <a:lnTo>
                  <a:pt x="7" y="40"/>
                </a:lnTo>
                <a:lnTo>
                  <a:pt x="7" y="44"/>
                </a:lnTo>
                <a:lnTo>
                  <a:pt x="4" y="47"/>
                </a:lnTo>
                <a:lnTo>
                  <a:pt x="4" y="55"/>
                </a:lnTo>
                <a:lnTo>
                  <a:pt x="0" y="63"/>
                </a:lnTo>
                <a:lnTo>
                  <a:pt x="4" y="84"/>
                </a:lnTo>
                <a:lnTo>
                  <a:pt x="7" y="103"/>
                </a:lnTo>
                <a:lnTo>
                  <a:pt x="10" y="129"/>
                </a:lnTo>
                <a:lnTo>
                  <a:pt x="14" y="147"/>
                </a:lnTo>
                <a:lnTo>
                  <a:pt x="22" y="169"/>
                </a:lnTo>
                <a:lnTo>
                  <a:pt x="29" y="184"/>
                </a:lnTo>
                <a:lnTo>
                  <a:pt x="39" y="202"/>
                </a:lnTo>
                <a:lnTo>
                  <a:pt x="51" y="216"/>
                </a:lnTo>
                <a:lnTo>
                  <a:pt x="64" y="228"/>
                </a:lnTo>
                <a:lnTo>
                  <a:pt x="77" y="242"/>
                </a:lnTo>
                <a:lnTo>
                  <a:pt x="93" y="253"/>
                </a:lnTo>
                <a:lnTo>
                  <a:pt x="109" y="268"/>
                </a:lnTo>
                <a:lnTo>
                  <a:pt x="125" y="276"/>
                </a:lnTo>
                <a:lnTo>
                  <a:pt x="145" y="284"/>
                </a:lnTo>
                <a:lnTo>
                  <a:pt x="163" y="294"/>
                </a:lnTo>
                <a:lnTo>
                  <a:pt x="182" y="298"/>
                </a:lnTo>
                <a:lnTo>
                  <a:pt x="198" y="305"/>
                </a:lnTo>
                <a:lnTo>
                  <a:pt x="221" y="309"/>
                </a:lnTo>
                <a:lnTo>
                  <a:pt x="240" y="313"/>
                </a:lnTo>
                <a:lnTo>
                  <a:pt x="249" y="313"/>
                </a:lnTo>
                <a:lnTo>
                  <a:pt x="262" y="316"/>
                </a:lnTo>
                <a:lnTo>
                  <a:pt x="275" y="320"/>
                </a:lnTo>
                <a:lnTo>
                  <a:pt x="284" y="324"/>
                </a:lnTo>
                <a:lnTo>
                  <a:pt x="297" y="324"/>
                </a:lnTo>
                <a:lnTo>
                  <a:pt x="313" y="324"/>
                </a:lnTo>
                <a:lnTo>
                  <a:pt x="329" y="324"/>
                </a:lnTo>
                <a:lnTo>
                  <a:pt x="345" y="320"/>
                </a:lnTo>
                <a:lnTo>
                  <a:pt x="355" y="320"/>
                </a:lnTo>
                <a:lnTo>
                  <a:pt x="361" y="316"/>
                </a:lnTo>
                <a:lnTo>
                  <a:pt x="374" y="313"/>
                </a:lnTo>
                <a:lnTo>
                  <a:pt x="390" y="313"/>
                </a:lnTo>
                <a:lnTo>
                  <a:pt x="409" y="305"/>
                </a:lnTo>
                <a:lnTo>
                  <a:pt x="425" y="302"/>
                </a:lnTo>
                <a:lnTo>
                  <a:pt x="441" y="298"/>
                </a:lnTo>
                <a:lnTo>
                  <a:pt x="457" y="294"/>
                </a:lnTo>
                <a:lnTo>
                  <a:pt x="473" y="287"/>
                </a:lnTo>
                <a:lnTo>
                  <a:pt x="489" y="279"/>
                </a:lnTo>
                <a:lnTo>
                  <a:pt x="502" y="272"/>
                </a:lnTo>
                <a:lnTo>
                  <a:pt x="514" y="265"/>
                </a:lnTo>
                <a:lnTo>
                  <a:pt x="527" y="258"/>
                </a:lnTo>
                <a:lnTo>
                  <a:pt x="537" y="250"/>
                </a:lnTo>
                <a:lnTo>
                  <a:pt x="546" y="239"/>
                </a:lnTo>
                <a:lnTo>
                  <a:pt x="559" y="232"/>
                </a:lnTo>
                <a:lnTo>
                  <a:pt x="569" y="221"/>
                </a:lnTo>
                <a:lnTo>
                  <a:pt x="575" y="210"/>
                </a:lnTo>
                <a:lnTo>
                  <a:pt x="581" y="202"/>
                </a:lnTo>
                <a:lnTo>
                  <a:pt x="588" y="195"/>
                </a:lnTo>
                <a:lnTo>
                  <a:pt x="591" y="184"/>
                </a:lnTo>
                <a:lnTo>
                  <a:pt x="598" y="176"/>
                </a:lnTo>
                <a:lnTo>
                  <a:pt x="601" y="165"/>
                </a:lnTo>
                <a:lnTo>
                  <a:pt x="604" y="155"/>
                </a:lnTo>
                <a:lnTo>
                  <a:pt x="607" y="144"/>
                </a:lnTo>
                <a:lnTo>
                  <a:pt x="610" y="136"/>
                </a:lnTo>
                <a:lnTo>
                  <a:pt x="613" y="124"/>
                </a:lnTo>
                <a:lnTo>
                  <a:pt x="613" y="113"/>
                </a:lnTo>
                <a:lnTo>
                  <a:pt x="617" y="103"/>
                </a:lnTo>
                <a:lnTo>
                  <a:pt x="617" y="92"/>
                </a:lnTo>
                <a:lnTo>
                  <a:pt x="620" y="73"/>
                </a:lnTo>
                <a:lnTo>
                  <a:pt x="620" y="63"/>
                </a:lnTo>
                <a:lnTo>
                  <a:pt x="620" y="52"/>
                </a:lnTo>
                <a:lnTo>
                  <a:pt x="617" y="44"/>
                </a:lnTo>
                <a:lnTo>
                  <a:pt x="613" y="40"/>
                </a:lnTo>
                <a:lnTo>
                  <a:pt x="613" y="37"/>
                </a:lnTo>
                <a:lnTo>
                  <a:pt x="607" y="33"/>
                </a:lnTo>
                <a:lnTo>
                  <a:pt x="604" y="33"/>
                </a:lnTo>
                <a:lnTo>
                  <a:pt x="598" y="29"/>
                </a:lnTo>
                <a:lnTo>
                  <a:pt x="591" y="29"/>
                </a:lnTo>
                <a:lnTo>
                  <a:pt x="588" y="26"/>
                </a:lnTo>
                <a:lnTo>
                  <a:pt x="581" y="26"/>
                </a:lnTo>
                <a:lnTo>
                  <a:pt x="575" y="26"/>
                </a:lnTo>
                <a:lnTo>
                  <a:pt x="569" y="21"/>
                </a:lnTo>
                <a:lnTo>
                  <a:pt x="563" y="21"/>
                </a:lnTo>
                <a:lnTo>
                  <a:pt x="553" y="18"/>
                </a:lnTo>
                <a:lnTo>
                  <a:pt x="546" y="18"/>
                </a:lnTo>
                <a:lnTo>
                  <a:pt x="534" y="15"/>
                </a:lnTo>
                <a:lnTo>
                  <a:pt x="524" y="15"/>
                </a:lnTo>
                <a:lnTo>
                  <a:pt x="514" y="11"/>
                </a:lnTo>
                <a:lnTo>
                  <a:pt x="505" y="11"/>
                </a:lnTo>
                <a:lnTo>
                  <a:pt x="496" y="11"/>
                </a:lnTo>
                <a:lnTo>
                  <a:pt x="489" y="11"/>
                </a:lnTo>
                <a:lnTo>
                  <a:pt x="479" y="7"/>
                </a:lnTo>
                <a:lnTo>
                  <a:pt x="473" y="7"/>
                </a:lnTo>
                <a:lnTo>
                  <a:pt x="467" y="7"/>
                </a:lnTo>
                <a:lnTo>
                  <a:pt x="457" y="7"/>
                </a:lnTo>
                <a:lnTo>
                  <a:pt x="450" y="7"/>
                </a:lnTo>
                <a:lnTo>
                  <a:pt x="441" y="3"/>
                </a:lnTo>
                <a:lnTo>
                  <a:pt x="435" y="3"/>
                </a:lnTo>
                <a:lnTo>
                  <a:pt x="428" y="3"/>
                </a:lnTo>
                <a:lnTo>
                  <a:pt x="419" y="3"/>
                </a:lnTo>
                <a:lnTo>
                  <a:pt x="403" y="3"/>
                </a:lnTo>
                <a:lnTo>
                  <a:pt x="390" y="3"/>
                </a:lnTo>
                <a:lnTo>
                  <a:pt x="377" y="3"/>
                </a:lnTo>
                <a:lnTo>
                  <a:pt x="371" y="0"/>
                </a:lnTo>
                <a:lnTo>
                  <a:pt x="361" y="0"/>
                </a:lnTo>
                <a:lnTo>
                  <a:pt x="351" y="0"/>
                </a:lnTo>
                <a:lnTo>
                  <a:pt x="339" y="0"/>
                </a:lnTo>
                <a:lnTo>
                  <a:pt x="326" y="0"/>
                </a:lnTo>
                <a:lnTo>
                  <a:pt x="316" y="0"/>
                </a:lnTo>
                <a:lnTo>
                  <a:pt x="304" y="0"/>
                </a:lnTo>
                <a:lnTo>
                  <a:pt x="291" y="0"/>
                </a:lnTo>
                <a:lnTo>
                  <a:pt x="272" y="0"/>
                </a:lnTo>
                <a:lnTo>
                  <a:pt x="259" y="0"/>
                </a:lnTo>
                <a:lnTo>
                  <a:pt x="246" y="3"/>
                </a:lnTo>
                <a:lnTo>
                  <a:pt x="230" y="3"/>
                </a:lnTo>
                <a:lnTo>
                  <a:pt x="214" y="3"/>
                </a:lnTo>
                <a:lnTo>
                  <a:pt x="198" y="3"/>
                </a:lnTo>
                <a:lnTo>
                  <a:pt x="185" y="3"/>
                </a:lnTo>
                <a:lnTo>
                  <a:pt x="173" y="7"/>
                </a:lnTo>
                <a:lnTo>
                  <a:pt x="157" y="7"/>
                </a:lnTo>
                <a:lnTo>
                  <a:pt x="145" y="7"/>
                </a:lnTo>
                <a:lnTo>
                  <a:pt x="128" y="11"/>
                </a:lnTo>
                <a:lnTo>
                  <a:pt x="115" y="11"/>
                </a:lnTo>
                <a:lnTo>
                  <a:pt x="103" y="15"/>
                </a:lnTo>
                <a:lnTo>
                  <a:pt x="86" y="15"/>
                </a:lnTo>
                <a:lnTo>
                  <a:pt x="71" y="18"/>
                </a:lnTo>
                <a:lnTo>
                  <a:pt x="58" y="21"/>
                </a:lnTo>
                <a:lnTo>
                  <a:pt x="46" y="26"/>
                </a:lnTo>
                <a:lnTo>
                  <a:pt x="36" y="26"/>
                </a:lnTo>
                <a:lnTo>
                  <a:pt x="22" y="33"/>
                </a:lnTo>
                <a:lnTo>
                  <a:pt x="14" y="37"/>
                </a:lnTo>
              </a:path>
            </a:pathLst>
          </a:custGeom>
          <a:solidFill>
            <a:srgbClr val="C00000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8" name="Freeform 42"/>
          <p:cNvSpPr>
            <a:spLocks/>
          </p:cNvSpPr>
          <p:nvPr/>
        </p:nvSpPr>
        <p:spPr bwMode="auto">
          <a:xfrm>
            <a:off x="5337175" y="5113338"/>
            <a:ext cx="704850" cy="328612"/>
          </a:xfrm>
          <a:custGeom>
            <a:avLst/>
            <a:gdLst/>
            <a:ahLst/>
            <a:cxnLst>
              <a:cxn ang="0">
                <a:pos x="10" y="47"/>
              </a:cxn>
              <a:cxn ang="0">
                <a:pos x="16" y="66"/>
              </a:cxn>
              <a:cxn ang="0">
                <a:pos x="26" y="89"/>
              </a:cxn>
              <a:cxn ang="0">
                <a:pos x="32" y="101"/>
              </a:cxn>
              <a:cxn ang="0">
                <a:pos x="48" y="117"/>
              </a:cxn>
              <a:cxn ang="0">
                <a:pos x="61" y="133"/>
              </a:cxn>
              <a:cxn ang="0">
                <a:pos x="78" y="145"/>
              </a:cxn>
              <a:cxn ang="0">
                <a:pos x="93" y="155"/>
              </a:cxn>
              <a:cxn ang="0">
                <a:pos x="113" y="165"/>
              </a:cxn>
              <a:cxn ang="0">
                <a:pos x="130" y="174"/>
              </a:cxn>
              <a:cxn ang="0">
                <a:pos x="148" y="177"/>
              </a:cxn>
              <a:cxn ang="0">
                <a:pos x="168" y="184"/>
              </a:cxn>
              <a:cxn ang="0">
                <a:pos x="188" y="190"/>
              </a:cxn>
              <a:cxn ang="0">
                <a:pos x="203" y="196"/>
              </a:cxn>
              <a:cxn ang="0">
                <a:pos x="220" y="199"/>
              </a:cxn>
              <a:cxn ang="0">
                <a:pos x="249" y="202"/>
              </a:cxn>
              <a:cxn ang="0">
                <a:pos x="291" y="206"/>
              </a:cxn>
              <a:cxn ang="0">
                <a:pos x="320" y="206"/>
              </a:cxn>
              <a:cxn ang="0">
                <a:pos x="365" y="202"/>
              </a:cxn>
              <a:cxn ang="0">
                <a:pos x="398" y="196"/>
              </a:cxn>
              <a:cxn ang="0">
                <a:pos x="426" y="187"/>
              </a:cxn>
              <a:cxn ang="0">
                <a:pos x="443" y="177"/>
              </a:cxn>
              <a:cxn ang="0">
                <a:pos x="443" y="167"/>
              </a:cxn>
              <a:cxn ang="0">
                <a:pos x="414" y="177"/>
              </a:cxn>
              <a:cxn ang="0">
                <a:pos x="381" y="184"/>
              </a:cxn>
              <a:cxn ang="0">
                <a:pos x="356" y="187"/>
              </a:cxn>
              <a:cxn ang="0">
                <a:pos x="333" y="187"/>
              </a:cxn>
              <a:cxn ang="0">
                <a:pos x="307" y="187"/>
              </a:cxn>
              <a:cxn ang="0">
                <a:pos x="284" y="184"/>
              </a:cxn>
              <a:cxn ang="0">
                <a:pos x="249" y="180"/>
              </a:cxn>
              <a:cxn ang="0">
                <a:pos x="226" y="177"/>
              </a:cxn>
              <a:cxn ang="0">
                <a:pos x="207" y="170"/>
              </a:cxn>
              <a:cxn ang="0">
                <a:pos x="191" y="167"/>
              </a:cxn>
              <a:cxn ang="0">
                <a:pos x="171" y="158"/>
              </a:cxn>
              <a:cxn ang="0">
                <a:pos x="155" y="152"/>
              </a:cxn>
              <a:cxn ang="0">
                <a:pos x="136" y="140"/>
              </a:cxn>
              <a:cxn ang="0">
                <a:pos x="116" y="126"/>
              </a:cxn>
              <a:cxn ang="0">
                <a:pos x="100" y="114"/>
              </a:cxn>
              <a:cxn ang="0">
                <a:pos x="87" y="98"/>
              </a:cxn>
              <a:cxn ang="0">
                <a:pos x="75" y="82"/>
              </a:cxn>
              <a:cxn ang="0">
                <a:pos x="65" y="60"/>
              </a:cxn>
              <a:cxn ang="0">
                <a:pos x="61" y="38"/>
              </a:cxn>
              <a:cxn ang="0">
                <a:pos x="58" y="13"/>
              </a:cxn>
              <a:cxn ang="0">
                <a:pos x="42" y="13"/>
              </a:cxn>
              <a:cxn ang="0">
                <a:pos x="32" y="10"/>
              </a:cxn>
              <a:cxn ang="0">
                <a:pos x="23" y="7"/>
              </a:cxn>
              <a:cxn ang="0">
                <a:pos x="10" y="3"/>
              </a:cxn>
              <a:cxn ang="0">
                <a:pos x="0" y="0"/>
              </a:cxn>
              <a:cxn ang="0">
                <a:pos x="3" y="25"/>
              </a:cxn>
              <a:cxn ang="0">
                <a:pos x="10" y="47"/>
              </a:cxn>
            </a:cxnLst>
            <a:rect l="0" t="0" r="r" b="b"/>
            <a:pathLst>
              <a:path w="444" h="207">
                <a:moveTo>
                  <a:pt x="10" y="47"/>
                </a:moveTo>
                <a:lnTo>
                  <a:pt x="16" y="66"/>
                </a:lnTo>
                <a:lnTo>
                  <a:pt x="26" y="89"/>
                </a:lnTo>
                <a:lnTo>
                  <a:pt x="32" y="101"/>
                </a:lnTo>
                <a:lnTo>
                  <a:pt x="48" y="117"/>
                </a:lnTo>
                <a:lnTo>
                  <a:pt x="61" y="133"/>
                </a:lnTo>
                <a:lnTo>
                  <a:pt x="78" y="145"/>
                </a:lnTo>
                <a:lnTo>
                  <a:pt x="93" y="155"/>
                </a:lnTo>
                <a:lnTo>
                  <a:pt x="113" y="165"/>
                </a:lnTo>
                <a:lnTo>
                  <a:pt x="130" y="174"/>
                </a:lnTo>
                <a:lnTo>
                  <a:pt x="148" y="177"/>
                </a:lnTo>
                <a:lnTo>
                  <a:pt x="168" y="184"/>
                </a:lnTo>
                <a:lnTo>
                  <a:pt x="188" y="190"/>
                </a:lnTo>
                <a:lnTo>
                  <a:pt x="203" y="196"/>
                </a:lnTo>
                <a:lnTo>
                  <a:pt x="220" y="199"/>
                </a:lnTo>
                <a:lnTo>
                  <a:pt x="249" y="202"/>
                </a:lnTo>
                <a:lnTo>
                  <a:pt x="291" y="206"/>
                </a:lnTo>
                <a:lnTo>
                  <a:pt x="320" y="206"/>
                </a:lnTo>
                <a:lnTo>
                  <a:pt x="365" y="202"/>
                </a:lnTo>
                <a:lnTo>
                  <a:pt x="398" y="196"/>
                </a:lnTo>
                <a:lnTo>
                  <a:pt x="426" y="187"/>
                </a:lnTo>
                <a:lnTo>
                  <a:pt x="443" y="177"/>
                </a:lnTo>
                <a:lnTo>
                  <a:pt x="443" y="167"/>
                </a:lnTo>
                <a:lnTo>
                  <a:pt x="414" y="177"/>
                </a:lnTo>
                <a:lnTo>
                  <a:pt x="381" y="184"/>
                </a:lnTo>
                <a:lnTo>
                  <a:pt x="356" y="187"/>
                </a:lnTo>
                <a:lnTo>
                  <a:pt x="333" y="187"/>
                </a:lnTo>
                <a:lnTo>
                  <a:pt x="307" y="187"/>
                </a:lnTo>
                <a:lnTo>
                  <a:pt x="284" y="184"/>
                </a:lnTo>
                <a:lnTo>
                  <a:pt x="249" y="180"/>
                </a:lnTo>
                <a:lnTo>
                  <a:pt x="226" y="177"/>
                </a:lnTo>
                <a:lnTo>
                  <a:pt x="207" y="170"/>
                </a:lnTo>
                <a:lnTo>
                  <a:pt x="191" y="167"/>
                </a:lnTo>
                <a:lnTo>
                  <a:pt x="171" y="158"/>
                </a:lnTo>
                <a:lnTo>
                  <a:pt x="155" y="152"/>
                </a:lnTo>
                <a:lnTo>
                  <a:pt x="136" y="140"/>
                </a:lnTo>
                <a:lnTo>
                  <a:pt x="116" y="126"/>
                </a:lnTo>
                <a:lnTo>
                  <a:pt x="100" y="114"/>
                </a:lnTo>
                <a:lnTo>
                  <a:pt x="87" y="98"/>
                </a:lnTo>
                <a:lnTo>
                  <a:pt x="75" y="82"/>
                </a:lnTo>
                <a:lnTo>
                  <a:pt x="65" y="60"/>
                </a:lnTo>
                <a:lnTo>
                  <a:pt x="61" y="38"/>
                </a:lnTo>
                <a:lnTo>
                  <a:pt x="58" y="13"/>
                </a:lnTo>
                <a:lnTo>
                  <a:pt x="42" y="13"/>
                </a:lnTo>
                <a:lnTo>
                  <a:pt x="32" y="10"/>
                </a:lnTo>
                <a:lnTo>
                  <a:pt x="23" y="7"/>
                </a:lnTo>
                <a:lnTo>
                  <a:pt x="10" y="3"/>
                </a:lnTo>
                <a:lnTo>
                  <a:pt x="0" y="0"/>
                </a:lnTo>
                <a:lnTo>
                  <a:pt x="3" y="25"/>
                </a:lnTo>
                <a:lnTo>
                  <a:pt x="10" y="47"/>
                </a:lnTo>
              </a:path>
            </a:pathLst>
          </a:custGeom>
          <a:solidFill>
            <a:srgbClr val="800000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19" name="Oval 43"/>
          <p:cNvSpPr>
            <a:spLocks noChangeArrowheads="1"/>
          </p:cNvSpPr>
          <p:nvPr/>
        </p:nvSpPr>
        <p:spPr bwMode="auto">
          <a:xfrm>
            <a:off x="5345113" y="4932363"/>
            <a:ext cx="935037" cy="889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80620" name="Freeform 44"/>
          <p:cNvSpPr>
            <a:spLocks/>
          </p:cNvSpPr>
          <p:nvPr/>
        </p:nvSpPr>
        <p:spPr bwMode="auto">
          <a:xfrm>
            <a:off x="6053138" y="5024438"/>
            <a:ext cx="260350" cy="1047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" y="4"/>
              </a:cxn>
              <a:cxn ang="0">
                <a:pos x="31" y="9"/>
              </a:cxn>
              <a:cxn ang="0">
                <a:pos x="41" y="15"/>
              </a:cxn>
              <a:cxn ang="0">
                <a:pos x="44" y="24"/>
              </a:cxn>
              <a:cxn ang="0">
                <a:pos x="44" y="32"/>
              </a:cxn>
              <a:cxn ang="0">
                <a:pos x="44" y="36"/>
              </a:cxn>
              <a:cxn ang="0">
                <a:pos x="37" y="45"/>
              </a:cxn>
              <a:cxn ang="0">
                <a:pos x="34" y="47"/>
              </a:cxn>
              <a:cxn ang="0">
                <a:pos x="28" y="53"/>
              </a:cxn>
              <a:cxn ang="0">
                <a:pos x="22" y="56"/>
              </a:cxn>
              <a:cxn ang="0">
                <a:pos x="12" y="59"/>
              </a:cxn>
              <a:cxn ang="0">
                <a:pos x="0" y="65"/>
              </a:cxn>
              <a:cxn ang="0">
                <a:pos x="25" y="61"/>
              </a:cxn>
              <a:cxn ang="0">
                <a:pos x="44" y="61"/>
              </a:cxn>
              <a:cxn ang="0">
                <a:pos x="63" y="59"/>
              </a:cxn>
              <a:cxn ang="0">
                <a:pos x="85" y="56"/>
              </a:cxn>
              <a:cxn ang="0">
                <a:pos x="107" y="53"/>
              </a:cxn>
              <a:cxn ang="0">
                <a:pos x="122" y="50"/>
              </a:cxn>
              <a:cxn ang="0">
                <a:pos x="134" y="47"/>
              </a:cxn>
              <a:cxn ang="0">
                <a:pos x="147" y="45"/>
              </a:cxn>
              <a:cxn ang="0">
                <a:pos x="153" y="41"/>
              </a:cxn>
              <a:cxn ang="0">
                <a:pos x="156" y="38"/>
              </a:cxn>
              <a:cxn ang="0">
                <a:pos x="160" y="36"/>
              </a:cxn>
              <a:cxn ang="0">
                <a:pos x="163" y="29"/>
              </a:cxn>
              <a:cxn ang="0">
                <a:pos x="160" y="27"/>
              </a:cxn>
              <a:cxn ang="0">
                <a:pos x="153" y="24"/>
              </a:cxn>
              <a:cxn ang="0">
                <a:pos x="141" y="18"/>
              </a:cxn>
              <a:cxn ang="0">
                <a:pos x="129" y="15"/>
              </a:cxn>
              <a:cxn ang="0">
                <a:pos x="115" y="12"/>
              </a:cxn>
              <a:cxn ang="0">
                <a:pos x="97" y="9"/>
              </a:cxn>
              <a:cxn ang="0">
                <a:pos x="85" y="6"/>
              </a:cxn>
              <a:cxn ang="0">
                <a:pos x="66" y="6"/>
              </a:cxn>
              <a:cxn ang="0">
                <a:pos x="50" y="4"/>
              </a:cxn>
              <a:cxn ang="0">
                <a:pos x="34" y="4"/>
              </a:cxn>
              <a:cxn ang="0">
                <a:pos x="22" y="0"/>
              </a:cxn>
              <a:cxn ang="0">
                <a:pos x="3" y="0"/>
              </a:cxn>
            </a:cxnLst>
            <a:rect l="0" t="0" r="r" b="b"/>
            <a:pathLst>
              <a:path w="164" h="66">
                <a:moveTo>
                  <a:pt x="3" y="0"/>
                </a:moveTo>
                <a:lnTo>
                  <a:pt x="22" y="4"/>
                </a:lnTo>
                <a:lnTo>
                  <a:pt x="31" y="9"/>
                </a:lnTo>
                <a:lnTo>
                  <a:pt x="41" y="15"/>
                </a:lnTo>
                <a:lnTo>
                  <a:pt x="44" y="24"/>
                </a:lnTo>
                <a:lnTo>
                  <a:pt x="44" y="32"/>
                </a:lnTo>
                <a:lnTo>
                  <a:pt x="44" y="36"/>
                </a:lnTo>
                <a:lnTo>
                  <a:pt x="37" y="45"/>
                </a:lnTo>
                <a:lnTo>
                  <a:pt x="34" y="47"/>
                </a:lnTo>
                <a:lnTo>
                  <a:pt x="28" y="53"/>
                </a:lnTo>
                <a:lnTo>
                  <a:pt x="22" y="56"/>
                </a:lnTo>
                <a:lnTo>
                  <a:pt x="12" y="59"/>
                </a:lnTo>
                <a:lnTo>
                  <a:pt x="0" y="65"/>
                </a:lnTo>
                <a:lnTo>
                  <a:pt x="25" y="61"/>
                </a:lnTo>
                <a:lnTo>
                  <a:pt x="44" y="61"/>
                </a:lnTo>
                <a:lnTo>
                  <a:pt x="63" y="59"/>
                </a:lnTo>
                <a:lnTo>
                  <a:pt x="85" y="56"/>
                </a:lnTo>
                <a:lnTo>
                  <a:pt x="107" y="53"/>
                </a:lnTo>
                <a:lnTo>
                  <a:pt x="122" y="50"/>
                </a:lnTo>
                <a:lnTo>
                  <a:pt x="134" y="47"/>
                </a:lnTo>
                <a:lnTo>
                  <a:pt x="147" y="45"/>
                </a:lnTo>
                <a:lnTo>
                  <a:pt x="153" y="41"/>
                </a:lnTo>
                <a:lnTo>
                  <a:pt x="156" y="38"/>
                </a:lnTo>
                <a:lnTo>
                  <a:pt x="160" y="36"/>
                </a:lnTo>
                <a:lnTo>
                  <a:pt x="163" y="29"/>
                </a:lnTo>
                <a:lnTo>
                  <a:pt x="160" y="27"/>
                </a:lnTo>
                <a:lnTo>
                  <a:pt x="153" y="24"/>
                </a:lnTo>
                <a:lnTo>
                  <a:pt x="141" y="18"/>
                </a:lnTo>
                <a:lnTo>
                  <a:pt x="129" y="15"/>
                </a:lnTo>
                <a:lnTo>
                  <a:pt x="115" y="12"/>
                </a:lnTo>
                <a:lnTo>
                  <a:pt x="97" y="9"/>
                </a:lnTo>
                <a:lnTo>
                  <a:pt x="85" y="6"/>
                </a:lnTo>
                <a:lnTo>
                  <a:pt x="66" y="6"/>
                </a:lnTo>
                <a:lnTo>
                  <a:pt x="50" y="4"/>
                </a:lnTo>
                <a:lnTo>
                  <a:pt x="34" y="4"/>
                </a:lnTo>
                <a:lnTo>
                  <a:pt x="22" y="0"/>
                </a:lnTo>
                <a:lnTo>
                  <a:pt x="3" y="0"/>
                </a:lnTo>
              </a:path>
            </a:pathLst>
          </a:custGeom>
          <a:solidFill>
            <a:srgbClr val="E00000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21" name="Freeform 45"/>
          <p:cNvSpPr>
            <a:spLocks/>
          </p:cNvSpPr>
          <p:nvPr/>
        </p:nvSpPr>
        <p:spPr bwMode="auto">
          <a:xfrm>
            <a:off x="6067425" y="5010150"/>
            <a:ext cx="244475" cy="21272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" y="38"/>
              </a:cxn>
              <a:cxn ang="0">
                <a:pos x="10" y="53"/>
              </a:cxn>
              <a:cxn ang="0">
                <a:pos x="15" y="72"/>
              </a:cxn>
              <a:cxn ang="0">
                <a:pos x="22" y="84"/>
              </a:cxn>
              <a:cxn ang="0">
                <a:pos x="28" y="99"/>
              </a:cxn>
              <a:cxn ang="0">
                <a:pos x="37" y="108"/>
              </a:cxn>
              <a:cxn ang="0">
                <a:pos x="44" y="118"/>
              </a:cxn>
              <a:cxn ang="0">
                <a:pos x="59" y="127"/>
              </a:cxn>
              <a:cxn ang="0">
                <a:pos x="68" y="130"/>
              </a:cxn>
              <a:cxn ang="0">
                <a:pos x="78" y="133"/>
              </a:cxn>
              <a:cxn ang="0">
                <a:pos x="85" y="133"/>
              </a:cxn>
              <a:cxn ang="0">
                <a:pos x="90" y="130"/>
              </a:cxn>
              <a:cxn ang="0">
                <a:pos x="97" y="127"/>
              </a:cxn>
              <a:cxn ang="0">
                <a:pos x="103" y="125"/>
              </a:cxn>
              <a:cxn ang="0">
                <a:pos x="112" y="115"/>
              </a:cxn>
              <a:cxn ang="0">
                <a:pos x="119" y="108"/>
              </a:cxn>
              <a:cxn ang="0">
                <a:pos x="124" y="96"/>
              </a:cxn>
              <a:cxn ang="0">
                <a:pos x="134" y="87"/>
              </a:cxn>
              <a:cxn ang="0">
                <a:pos x="138" y="75"/>
              </a:cxn>
              <a:cxn ang="0">
                <a:pos x="143" y="59"/>
              </a:cxn>
              <a:cxn ang="0">
                <a:pos x="146" y="43"/>
              </a:cxn>
              <a:cxn ang="0">
                <a:pos x="150" y="31"/>
              </a:cxn>
              <a:cxn ang="0">
                <a:pos x="153" y="16"/>
              </a:cxn>
              <a:cxn ang="0">
                <a:pos x="153" y="0"/>
              </a:cxn>
              <a:cxn ang="0">
                <a:pos x="143" y="7"/>
              </a:cxn>
              <a:cxn ang="0">
                <a:pos x="131" y="7"/>
              </a:cxn>
              <a:cxn ang="0">
                <a:pos x="122" y="9"/>
              </a:cxn>
              <a:cxn ang="0">
                <a:pos x="103" y="12"/>
              </a:cxn>
              <a:cxn ang="0">
                <a:pos x="90" y="16"/>
              </a:cxn>
              <a:cxn ang="0">
                <a:pos x="68" y="19"/>
              </a:cxn>
              <a:cxn ang="0">
                <a:pos x="49" y="22"/>
              </a:cxn>
              <a:cxn ang="0">
                <a:pos x="31" y="22"/>
              </a:cxn>
              <a:cxn ang="0">
                <a:pos x="15" y="22"/>
              </a:cxn>
              <a:cxn ang="0">
                <a:pos x="0" y="25"/>
              </a:cxn>
            </a:cxnLst>
            <a:rect l="0" t="0" r="r" b="b"/>
            <a:pathLst>
              <a:path w="154" h="134">
                <a:moveTo>
                  <a:pt x="0" y="25"/>
                </a:moveTo>
                <a:lnTo>
                  <a:pt x="6" y="38"/>
                </a:lnTo>
                <a:lnTo>
                  <a:pt x="10" y="53"/>
                </a:lnTo>
                <a:lnTo>
                  <a:pt x="15" y="72"/>
                </a:lnTo>
                <a:lnTo>
                  <a:pt x="22" y="84"/>
                </a:lnTo>
                <a:lnTo>
                  <a:pt x="28" y="99"/>
                </a:lnTo>
                <a:lnTo>
                  <a:pt x="37" y="108"/>
                </a:lnTo>
                <a:lnTo>
                  <a:pt x="44" y="118"/>
                </a:lnTo>
                <a:lnTo>
                  <a:pt x="59" y="127"/>
                </a:lnTo>
                <a:lnTo>
                  <a:pt x="68" y="130"/>
                </a:lnTo>
                <a:lnTo>
                  <a:pt x="78" y="133"/>
                </a:lnTo>
                <a:lnTo>
                  <a:pt x="85" y="133"/>
                </a:lnTo>
                <a:lnTo>
                  <a:pt x="90" y="130"/>
                </a:lnTo>
                <a:lnTo>
                  <a:pt x="97" y="127"/>
                </a:lnTo>
                <a:lnTo>
                  <a:pt x="103" y="125"/>
                </a:lnTo>
                <a:lnTo>
                  <a:pt x="112" y="115"/>
                </a:lnTo>
                <a:lnTo>
                  <a:pt x="119" y="108"/>
                </a:lnTo>
                <a:lnTo>
                  <a:pt x="124" y="96"/>
                </a:lnTo>
                <a:lnTo>
                  <a:pt x="134" y="87"/>
                </a:lnTo>
                <a:lnTo>
                  <a:pt x="138" y="75"/>
                </a:lnTo>
                <a:lnTo>
                  <a:pt x="143" y="59"/>
                </a:lnTo>
                <a:lnTo>
                  <a:pt x="146" y="43"/>
                </a:lnTo>
                <a:lnTo>
                  <a:pt x="150" y="31"/>
                </a:lnTo>
                <a:lnTo>
                  <a:pt x="153" y="16"/>
                </a:lnTo>
                <a:lnTo>
                  <a:pt x="153" y="0"/>
                </a:lnTo>
                <a:lnTo>
                  <a:pt x="143" y="7"/>
                </a:lnTo>
                <a:lnTo>
                  <a:pt x="131" y="7"/>
                </a:lnTo>
                <a:lnTo>
                  <a:pt x="122" y="9"/>
                </a:lnTo>
                <a:lnTo>
                  <a:pt x="103" y="12"/>
                </a:lnTo>
                <a:lnTo>
                  <a:pt x="90" y="16"/>
                </a:lnTo>
                <a:lnTo>
                  <a:pt x="68" y="19"/>
                </a:lnTo>
                <a:lnTo>
                  <a:pt x="49" y="22"/>
                </a:lnTo>
                <a:lnTo>
                  <a:pt x="31" y="22"/>
                </a:lnTo>
                <a:lnTo>
                  <a:pt x="15" y="22"/>
                </a:lnTo>
                <a:lnTo>
                  <a:pt x="0" y="25"/>
                </a:lnTo>
              </a:path>
            </a:pathLst>
          </a:custGeom>
          <a:solidFill>
            <a:srgbClr val="A00000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22" name="Freeform 46"/>
          <p:cNvSpPr>
            <a:spLocks/>
          </p:cNvSpPr>
          <p:nvPr/>
        </p:nvSpPr>
        <p:spPr bwMode="auto">
          <a:xfrm>
            <a:off x="6157913" y="4738688"/>
            <a:ext cx="134937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6"/>
              </a:cxn>
              <a:cxn ang="0">
                <a:pos x="8" y="16"/>
              </a:cxn>
              <a:cxn ang="0">
                <a:pos x="12" y="25"/>
              </a:cxn>
              <a:cxn ang="0">
                <a:pos x="17" y="41"/>
              </a:cxn>
              <a:cxn ang="0">
                <a:pos x="29" y="67"/>
              </a:cxn>
              <a:cxn ang="0">
                <a:pos x="42" y="92"/>
              </a:cxn>
              <a:cxn ang="0">
                <a:pos x="54" y="118"/>
              </a:cxn>
              <a:cxn ang="0">
                <a:pos x="63" y="140"/>
              </a:cxn>
              <a:cxn ang="0">
                <a:pos x="68" y="162"/>
              </a:cxn>
              <a:cxn ang="0">
                <a:pos x="78" y="192"/>
              </a:cxn>
              <a:cxn ang="0">
                <a:pos x="80" y="207"/>
              </a:cxn>
              <a:cxn ang="0">
                <a:pos x="80" y="227"/>
              </a:cxn>
              <a:cxn ang="0">
                <a:pos x="84" y="242"/>
              </a:cxn>
              <a:cxn ang="0">
                <a:pos x="80" y="255"/>
              </a:cxn>
              <a:cxn ang="0">
                <a:pos x="78" y="264"/>
              </a:cxn>
              <a:cxn ang="0">
                <a:pos x="72" y="274"/>
              </a:cxn>
              <a:cxn ang="0">
                <a:pos x="68" y="281"/>
              </a:cxn>
              <a:cxn ang="0">
                <a:pos x="68" y="262"/>
              </a:cxn>
              <a:cxn ang="0">
                <a:pos x="68" y="249"/>
              </a:cxn>
              <a:cxn ang="0">
                <a:pos x="68" y="239"/>
              </a:cxn>
              <a:cxn ang="0">
                <a:pos x="66" y="220"/>
              </a:cxn>
              <a:cxn ang="0">
                <a:pos x="63" y="207"/>
              </a:cxn>
              <a:cxn ang="0">
                <a:pos x="59" y="192"/>
              </a:cxn>
              <a:cxn ang="0">
                <a:pos x="54" y="175"/>
              </a:cxn>
              <a:cxn ang="0">
                <a:pos x="50" y="159"/>
              </a:cxn>
              <a:cxn ang="0">
                <a:pos x="42" y="140"/>
              </a:cxn>
              <a:cxn ang="0">
                <a:pos x="33" y="118"/>
              </a:cxn>
              <a:cxn ang="0">
                <a:pos x="24" y="98"/>
              </a:cxn>
              <a:cxn ang="0">
                <a:pos x="15" y="83"/>
              </a:cxn>
              <a:cxn ang="0">
                <a:pos x="8" y="70"/>
              </a:cxn>
              <a:cxn ang="0">
                <a:pos x="0" y="54"/>
              </a:cxn>
              <a:cxn ang="0">
                <a:pos x="8" y="60"/>
              </a:cxn>
              <a:cxn ang="0">
                <a:pos x="12" y="60"/>
              </a:cxn>
              <a:cxn ang="0">
                <a:pos x="15" y="57"/>
              </a:cxn>
              <a:cxn ang="0">
                <a:pos x="12" y="48"/>
              </a:cxn>
              <a:cxn ang="0">
                <a:pos x="12" y="41"/>
              </a:cxn>
              <a:cxn ang="0">
                <a:pos x="8" y="28"/>
              </a:cxn>
              <a:cxn ang="0">
                <a:pos x="5" y="18"/>
              </a:cxn>
              <a:cxn ang="0">
                <a:pos x="3" y="10"/>
              </a:cxn>
              <a:cxn ang="0">
                <a:pos x="0" y="0"/>
              </a:cxn>
            </a:cxnLst>
            <a:rect l="0" t="0" r="r" b="b"/>
            <a:pathLst>
              <a:path w="85" h="282">
                <a:moveTo>
                  <a:pt x="0" y="0"/>
                </a:moveTo>
                <a:lnTo>
                  <a:pt x="3" y="6"/>
                </a:lnTo>
                <a:lnTo>
                  <a:pt x="8" y="16"/>
                </a:lnTo>
                <a:lnTo>
                  <a:pt x="12" y="25"/>
                </a:lnTo>
                <a:lnTo>
                  <a:pt x="17" y="41"/>
                </a:lnTo>
                <a:lnTo>
                  <a:pt x="29" y="67"/>
                </a:lnTo>
                <a:lnTo>
                  <a:pt x="42" y="92"/>
                </a:lnTo>
                <a:lnTo>
                  <a:pt x="54" y="118"/>
                </a:lnTo>
                <a:lnTo>
                  <a:pt x="63" y="140"/>
                </a:lnTo>
                <a:lnTo>
                  <a:pt x="68" y="162"/>
                </a:lnTo>
                <a:lnTo>
                  <a:pt x="78" y="192"/>
                </a:lnTo>
                <a:lnTo>
                  <a:pt x="80" y="207"/>
                </a:lnTo>
                <a:lnTo>
                  <a:pt x="80" y="227"/>
                </a:lnTo>
                <a:lnTo>
                  <a:pt x="84" y="242"/>
                </a:lnTo>
                <a:lnTo>
                  <a:pt x="80" y="255"/>
                </a:lnTo>
                <a:lnTo>
                  <a:pt x="78" y="264"/>
                </a:lnTo>
                <a:lnTo>
                  <a:pt x="72" y="274"/>
                </a:lnTo>
                <a:lnTo>
                  <a:pt x="68" y="281"/>
                </a:lnTo>
                <a:lnTo>
                  <a:pt x="68" y="262"/>
                </a:lnTo>
                <a:lnTo>
                  <a:pt x="68" y="249"/>
                </a:lnTo>
                <a:lnTo>
                  <a:pt x="68" y="239"/>
                </a:lnTo>
                <a:lnTo>
                  <a:pt x="66" y="220"/>
                </a:lnTo>
                <a:lnTo>
                  <a:pt x="63" y="207"/>
                </a:lnTo>
                <a:lnTo>
                  <a:pt x="59" y="192"/>
                </a:lnTo>
                <a:lnTo>
                  <a:pt x="54" y="175"/>
                </a:lnTo>
                <a:lnTo>
                  <a:pt x="50" y="159"/>
                </a:lnTo>
                <a:lnTo>
                  <a:pt x="42" y="140"/>
                </a:lnTo>
                <a:lnTo>
                  <a:pt x="33" y="118"/>
                </a:lnTo>
                <a:lnTo>
                  <a:pt x="24" y="98"/>
                </a:lnTo>
                <a:lnTo>
                  <a:pt x="15" y="83"/>
                </a:lnTo>
                <a:lnTo>
                  <a:pt x="8" y="70"/>
                </a:lnTo>
                <a:lnTo>
                  <a:pt x="0" y="54"/>
                </a:lnTo>
                <a:lnTo>
                  <a:pt x="8" y="60"/>
                </a:lnTo>
                <a:lnTo>
                  <a:pt x="12" y="60"/>
                </a:lnTo>
                <a:lnTo>
                  <a:pt x="15" y="57"/>
                </a:lnTo>
                <a:lnTo>
                  <a:pt x="12" y="48"/>
                </a:lnTo>
                <a:lnTo>
                  <a:pt x="12" y="41"/>
                </a:lnTo>
                <a:lnTo>
                  <a:pt x="8" y="28"/>
                </a:lnTo>
                <a:lnTo>
                  <a:pt x="5" y="18"/>
                </a:lnTo>
                <a:lnTo>
                  <a:pt x="3" y="10"/>
                </a:lnTo>
                <a:lnTo>
                  <a:pt x="0" y="0"/>
                </a:lnTo>
              </a:path>
            </a:pathLst>
          </a:custGeom>
          <a:solidFill>
            <a:srgbClr val="C0C0FF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23" name="Freeform 47"/>
          <p:cNvSpPr>
            <a:spLocks/>
          </p:cNvSpPr>
          <p:nvPr/>
        </p:nvSpPr>
        <p:spPr bwMode="auto">
          <a:xfrm>
            <a:off x="5357813" y="4768850"/>
            <a:ext cx="119062" cy="301625"/>
          </a:xfrm>
          <a:custGeom>
            <a:avLst/>
            <a:gdLst/>
            <a:ahLst/>
            <a:cxnLst>
              <a:cxn ang="0">
                <a:pos x="74" y="26"/>
              </a:cxn>
              <a:cxn ang="0">
                <a:pos x="74" y="13"/>
              </a:cxn>
              <a:cxn ang="0">
                <a:pos x="74" y="0"/>
              </a:cxn>
              <a:cxn ang="0">
                <a:pos x="69" y="16"/>
              </a:cxn>
              <a:cxn ang="0">
                <a:pos x="57" y="38"/>
              </a:cxn>
              <a:cxn ang="0">
                <a:pos x="44" y="63"/>
              </a:cxn>
              <a:cxn ang="0">
                <a:pos x="32" y="92"/>
              </a:cxn>
              <a:cxn ang="0">
                <a:pos x="21" y="120"/>
              </a:cxn>
              <a:cxn ang="0">
                <a:pos x="12" y="142"/>
              </a:cxn>
              <a:cxn ang="0">
                <a:pos x="6" y="167"/>
              </a:cxn>
              <a:cxn ang="0">
                <a:pos x="0" y="186"/>
              </a:cxn>
              <a:cxn ang="0">
                <a:pos x="6" y="189"/>
              </a:cxn>
              <a:cxn ang="0">
                <a:pos x="12" y="186"/>
              </a:cxn>
              <a:cxn ang="0">
                <a:pos x="18" y="177"/>
              </a:cxn>
              <a:cxn ang="0">
                <a:pos x="23" y="158"/>
              </a:cxn>
              <a:cxn ang="0">
                <a:pos x="32" y="136"/>
              </a:cxn>
              <a:cxn ang="0">
                <a:pos x="39" y="117"/>
              </a:cxn>
              <a:cxn ang="0">
                <a:pos x="48" y="98"/>
              </a:cxn>
              <a:cxn ang="0">
                <a:pos x="57" y="79"/>
              </a:cxn>
              <a:cxn ang="0">
                <a:pos x="65" y="57"/>
              </a:cxn>
              <a:cxn ang="0">
                <a:pos x="71" y="38"/>
              </a:cxn>
              <a:cxn ang="0">
                <a:pos x="74" y="26"/>
              </a:cxn>
            </a:cxnLst>
            <a:rect l="0" t="0" r="r" b="b"/>
            <a:pathLst>
              <a:path w="75" h="190">
                <a:moveTo>
                  <a:pt x="74" y="26"/>
                </a:moveTo>
                <a:lnTo>
                  <a:pt x="74" y="13"/>
                </a:lnTo>
                <a:lnTo>
                  <a:pt x="74" y="0"/>
                </a:lnTo>
                <a:lnTo>
                  <a:pt x="69" y="16"/>
                </a:lnTo>
                <a:lnTo>
                  <a:pt x="57" y="38"/>
                </a:lnTo>
                <a:lnTo>
                  <a:pt x="44" y="63"/>
                </a:lnTo>
                <a:lnTo>
                  <a:pt x="32" y="92"/>
                </a:lnTo>
                <a:lnTo>
                  <a:pt x="21" y="120"/>
                </a:lnTo>
                <a:lnTo>
                  <a:pt x="12" y="142"/>
                </a:lnTo>
                <a:lnTo>
                  <a:pt x="6" y="167"/>
                </a:lnTo>
                <a:lnTo>
                  <a:pt x="0" y="186"/>
                </a:lnTo>
                <a:lnTo>
                  <a:pt x="6" y="189"/>
                </a:lnTo>
                <a:lnTo>
                  <a:pt x="12" y="186"/>
                </a:lnTo>
                <a:lnTo>
                  <a:pt x="18" y="177"/>
                </a:lnTo>
                <a:lnTo>
                  <a:pt x="23" y="158"/>
                </a:lnTo>
                <a:lnTo>
                  <a:pt x="32" y="136"/>
                </a:lnTo>
                <a:lnTo>
                  <a:pt x="39" y="117"/>
                </a:lnTo>
                <a:lnTo>
                  <a:pt x="48" y="98"/>
                </a:lnTo>
                <a:lnTo>
                  <a:pt x="57" y="79"/>
                </a:lnTo>
                <a:lnTo>
                  <a:pt x="65" y="57"/>
                </a:lnTo>
                <a:lnTo>
                  <a:pt x="71" y="38"/>
                </a:lnTo>
                <a:lnTo>
                  <a:pt x="74" y="26"/>
                </a:lnTo>
              </a:path>
            </a:pathLst>
          </a:custGeom>
          <a:solidFill>
            <a:srgbClr val="8080FF"/>
          </a:solidFill>
          <a:ln w="1016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24" name="Freeform 48"/>
          <p:cNvSpPr>
            <a:spLocks/>
          </p:cNvSpPr>
          <p:nvPr/>
        </p:nvSpPr>
        <p:spPr bwMode="auto">
          <a:xfrm>
            <a:off x="1458913" y="3506788"/>
            <a:ext cx="1728787" cy="814387"/>
          </a:xfrm>
          <a:custGeom>
            <a:avLst/>
            <a:gdLst/>
            <a:ahLst/>
            <a:cxnLst>
              <a:cxn ang="0">
                <a:pos x="24" y="118"/>
              </a:cxn>
              <a:cxn ang="0">
                <a:pos x="40" y="165"/>
              </a:cxn>
              <a:cxn ang="0">
                <a:pos x="64" y="221"/>
              </a:cxn>
              <a:cxn ang="0">
                <a:pos x="79" y="252"/>
              </a:cxn>
              <a:cxn ang="0">
                <a:pos x="119" y="291"/>
              </a:cxn>
              <a:cxn ang="0">
                <a:pos x="151" y="331"/>
              </a:cxn>
              <a:cxn ang="0">
                <a:pos x="191" y="362"/>
              </a:cxn>
              <a:cxn ang="0">
                <a:pos x="230" y="386"/>
              </a:cxn>
              <a:cxn ang="0">
                <a:pos x="278" y="410"/>
              </a:cxn>
              <a:cxn ang="0">
                <a:pos x="318" y="433"/>
              </a:cxn>
              <a:cxn ang="0">
                <a:pos x="365" y="441"/>
              </a:cxn>
              <a:cxn ang="0">
                <a:pos x="413" y="457"/>
              </a:cxn>
              <a:cxn ang="0">
                <a:pos x="461" y="473"/>
              </a:cxn>
              <a:cxn ang="0">
                <a:pos x="500" y="488"/>
              </a:cxn>
              <a:cxn ang="0">
                <a:pos x="540" y="496"/>
              </a:cxn>
              <a:cxn ang="0">
                <a:pos x="612" y="504"/>
              </a:cxn>
              <a:cxn ang="0">
                <a:pos x="715" y="512"/>
              </a:cxn>
              <a:cxn ang="0">
                <a:pos x="786" y="512"/>
              </a:cxn>
              <a:cxn ang="0">
                <a:pos x="897" y="504"/>
              </a:cxn>
              <a:cxn ang="0">
                <a:pos x="977" y="488"/>
              </a:cxn>
              <a:cxn ang="0">
                <a:pos x="1048" y="465"/>
              </a:cxn>
              <a:cxn ang="0">
                <a:pos x="1088" y="441"/>
              </a:cxn>
              <a:cxn ang="0">
                <a:pos x="1088" y="417"/>
              </a:cxn>
              <a:cxn ang="0">
                <a:pos x="1017" y="441"/>
              </a:cxn>
              <a:cxn ang="0">
                <a:pos x="937" y="457"/>
              </a:cxn>
              <a:cxn ang="0">
                <a:pos x="874" y="465"/>
              </a:cxn>
              <a:cxn ang="0">
                <a:pos x="818" y="465"/>
              </a:cxn>
              <a:cxn ang="0">
                <a:pos x="754" y="465"/>
              </a:cxn>
              <a:cxn ang="0">
                <a:pos x="699" y="457"/>
              </a:cxn>
              <a:cxn ang="0">
                <a:pos x="612" y="449"/>
              </a:cxn>
              <a:cxn ang="0">
                <a:pos x="556" y="441"/>
              </a:cxn>
              <a:cxn ang="0">
                <a:pos x="508" y="425"/>
              </a:cxn>
              <a:cxn ang="0">
                <a:pos x="469" y="417"/>
              </a:cxn>
              <a:cxn ang="0">
                <a:pos x="421" y="394"/>
              </a:cxn>
              <a:cxn ang="0">
                <a:pos x="381" y="378"/>
              </a:cxn>
              <a:cxn ang="0">
                <a:pos x="334" y="347"/>
              </a:cxn>
              <a:cxn ang="0">
                <a:pos x="286" y="315"/>
              </a:cxn>
              <a:cxn ang="0">
                <a:pos x="246" y="284"/>
              </a:cxn>
              <a:cxn ang="0">
                <a:pos x="214" y="244"/>
              </a:cxn>
              <a:cxn ang="0">
                <a:pos x="183" y="205"/>
              </a:cxn>
              <a:cxn ang="0">
                <a:pos x="159" y="150"/>
              </a:cxn>
              <a:cxn ang="0">
                <a:pos x="151" y="95"/>
              </a:cxn>
              <a:cxn ang="0">
                <a:pos x="143" y="32"/>
              </a:cxn>
              <a:cxn ang="0">
                <a:pos x="103" y="32"/>
              </a:cxn>
              <a:cxn ang="0">
                <a:pos x="79" y="24"/>
              </a:cxn>
              <a:cxn ang="0">
                <a:pos x="56" y="16"/>
              </a:cxn>
              <a:cxn ang="0">
                <a:pos x="24" y="8"/>
              </a:cxn>
              <a:cxn ang="0">
                <a:pos x="0" y="0"/>
              </a:cxn>
              <a:cxn ang="0">
                <a:pos x="8" y="63"/>
              </a:cxn>
              <a:cxn ang="0">
                <a:pos x="24" y="118"/>
              </a:cxn>
            </a:cxnLst>
            <a:rect l="0" t="0" r="r" b="b"/>
            <a:pathLst>
              <a:path w="1089" h="513">
                <a:moveTo>
                  <a:pt x="24" y="118"/>
                </a:moveTo>
                <a:lnTo>
                  <a:pt x="40" y="165"/>
                </a:lnTo>
                <a:lnTo>
                  <a:pt x="64" y="221"/>
                </a:lnTo>
                <a:lnTo>
                  <a:pt x="79" y="252"/>
                </a:lnTo>
                <a:lnTo>
                  <a:pt x="119" y="291"/>
                </a:lnTo>
                <a:lnTo>
                  <a:pt x="151" y="331"/>
                </a:lnTo>
                <a:lnTo>
                  <a:pt x="191" y="362"/>
                </a:lnTo>
                <a:lnTo>
                  <a:pt x="230" y="386"/>
                </a:lnTo>
                <a:lnTo>
                  <a:pt x="278" y="410"/>
                </a:lnTo>
                <a:lnTo>
                  <a:pt x="318" y="433"/>
                </a:lnTo>
                <a:lnTo>
                  <a:pt x="365" y="441"/>
                </a:lnTo>
                <a:lnTo>
                  <a:pt x="413" y="457"/>
                </a:lnTo>
                <a:lnTo>
                  <a:pt x="461" y="473"/>
                </a:lnTo>
                <a:lnTo>
                  <a:pt x="500" y="488"/>
                </a:lnTo>
                <a:lnTo>
                  <a:pt x="540" y="496"/>
                </a:lnTo>
                <a:lnTo>
                  <a:pt x="612" y="504"/>
                </a:lnTo>
                <a:lnTo>
                  <a:pt x="715" y="512"/>
                </a:lnTo>
                <a:lnTo>
                  <a:pt x="786" y="512"/>
                </a:lnTo>
                <a:lnTo>
                  <a:pt x="897" y="504"/>
                </a:lnTo>
                <a:lnTo>
                  <a:pt x="977" y="488"/>
                </a:lnTo>
                <a:lnTo>
                  <a:pt x="1048" y="465"/>
                </a:lnTo>
                <a:lnTo>
                  <a:pt x="1088" y="441"/>
                </a:lnTo>
                <a:lnTo>
                  <a:pt x="1088" y="417"/>
                </a:lnTo>
                <a:lnTo>
                  <a:pt x="1017" y="441"/>
                </a:lnTo>
                <a:lnTo>
                  <a:pt x="937" y="457"/>
                </a:lnTo>
                <a:lnTo>
                  <a:pt x="874" y="465"/>
                </a:lnTo>
                <a:lnTo>
                  <a:pt x="818" y="465"/>
                </a:lnTo>
                <a:lnTo>
                  <a:pt x="754" y="465"/>
                </a:lnTo>
                <a:lnTo>
                  <a:pt x="699" y="457"/>
                </a:lnTo>
                <a:lnTo>
                  <a:pt x="612" y="449"/>
                </a:lnTo>
                <a:lnTo>
                  <a:pt x="556" y="441"/>
                </a:lnTo>
                <a:lnTo>
                  <a:pt x="508" y="425"/>
                </a:lnTo>
                <a:lnTo>
                  <a:pt x="469" y="417"/>
                </a:lnTo>
                <a:lnTo>
                  <a:pt x="421" y="394"/>
                </a:lnTo>
                <a:lnTo>
                  <a:pt x="381" y="378"/>
                </a:lnTo>
                <a:lnTo>
                  <a:pt x="334" y="347"/>
                </a:lnTo>
                <a:lnTo>
                  <a:pt x="286" y="315"/>
                </a:lnTo>
                <a:lnTo>
                  <a:pt x="246" y="284"/>
                </a:lnTo>
                <a:lnTo>
                  <a:pt x="214" y="244"/>
                </a:lnTo>
                <a:lnTo>
                  <a:pt x="183" y="205"/>
                </a:lnTo>
                <a:lnTo>
                  <a:pt x="159" y="150"/>
                </a:lnTo>
                <a:lnTo>
                  <a:pt x="151" y="95"/>
                </a:lnTo>
                <a:lnTo>
                  <a:pt x="143" y="32"/>
                </a:lnTo>
                <a:lnTo>
                  <a:pt x="103" y="32"/>
                </a:lnTo>
                <a:lnTo>
                  <a:pt x="79" y="24"/>
                </a:lnTo>
                <a:lnTo>
                  <a:pt x="56" y="16"/>
                </a:lnTo>
                <a:lnTo>
                  <a:pt x="24" y="8"/>
                </a:lnTo>
                <a:lnTo>
                  <a:pt x="0" y="0"/>
                </a:lnTo>
                <a:lnTo>
                  <a:pt x="8" y="63"/>
                </a:lnTo>
                <a:lnTo>
                  <a:pt x="24" y="118"/>
                </a:lnTo>
              </a:path>
            </a:pathLst>
          </a:custGeom>
          <a:solidFill>
            <a:srgbClr val="F7668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280625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Effects of Size on Response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686800" cy="758825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 rtl="0"/>
            <a:r>
              <a:rPr lang="en-US" sz="4800" b="1" dirty="0">
                <a:solidFill>
                  <a:srgbClr val="FF0000"/>
                </a:solidFill>
              </a:rPr>
              <a:t>Case Studies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2065338" y="1828800"/>
            <a:ext cx="46179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Thalidomide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Ethanol (Alcohol) 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Methyl mercury</a:t>
            </a:r>
            <a:endParaRPr lang="en-US" sz="4000" dirty="0">
              <a:solidFill>
                <a:schemeClr val="tx2"/>
              </a:solidFill>
            </a:endParaRP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Lead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4000" dirty="0">
                <a:solidFill>
                  <a:schemeClr val="tx2"/>
                </a:solidFill>
              </a:rPr>
              <a:t>PBDEs</a:t>
            </a:r>
          </a:p>
          <a:p>
            <a:pPr marL="635000" indent="-635000" algn="l" rtl="0"/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17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rtl="0" eaLnBrk="0" hangingPunct="0">
              <a:buFontTx/>
              <a:buNone/>
            </a:pPr>
            <a:endParaRPr lang="ar-JO" sz="44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077200" cy="762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Thalidomide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200400" y="1143000"/>
            <a:ext cx="579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/>
            <a:r>
              <a:rPr lang="en-US"/>
              <a:t>Introduced in 1956 as sedative (sleeping pill) and to reduce nausea and vomiting during pregnancy</a:t>
            </a:r>
          </a:p>
          <a:p>
            <a:pPr marL="457200" indent="-457200" algn="l" rtl="0"/>
            <a:r>
              <a:rPr lang="en-US"/>
              <a:t>Withdrawn in 1961</a:t>
            </a:r>
          </a:p>
        </p:txBody>
      </p:sp>
      <p:pic>
        <p:nvPicPr>
          <p:cNvPr id="282629" name="Picture 5" descr="Thalidomide photo_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819400" cy="2139950"/>
          </a:xfrm>
          <a:prstGeom prst="rect">
            <a:avLst/>
          </a:prstGeom>
          <a:noFill/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33400" y="3657600"/>
            <a:ext cx="792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4813" indent="-404813" algn="l" rtl="0"/>
            <a:r>
              <a:rPr lang="en-US" dirty="0"/>
              <a:t>Discovered to be </a:t>
            </a:r>
            <a:r>
              <a:rPr lang="en-US" sz="3600" b="1" dirty="0">
                <a:solidFill>
                  <a:srgbClr val="FF0000"/>
                </a:solidFill>
              </a:rPr>
              <a:t>a human </a:t>
            </a:r>
            <a:r>
              <a:rPr lang="en-US" sz="3600" b="1" dirty="0" err="1">
                <a:solidFill>
                  <a:srgbClr val="FF0000"/>
                </a:solidFill>
              </a:rPr>
              <a:t>teratogen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dirty="0"/>
              <a:t>causing absence of limbs or limb malformations in newborns</a:t>
            </a:r>
          </a:p>
          <a:p>
            <a:pPr marL="404813" indent="-404813" algn="l" rtl="0"/>
            <a:r>
              <a:rPr lang="en-US" dirty="0"/>
              <a:t>5000 to 7000 infants effected</a:t>
            </a:r>
          </a:p>
          <a:p>
            <a:pPr marL="404813" indent="-404813" algn="l" rtl="0"/>
            <a:r>
              <a:rPr lang="en-US" dirty="0"/>
              <a:t>Resulted in new drug testing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18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29400"/>
            <a:ext cx="1295400" cy="228600"/>
          </a:xfrm>
        </p:spPr>
        <p:txBody>
          <a:bodyPr/>
          <a:lstStyle/>
          <a:p>
            <a:r>
              <a:rPr lang="en-US" sz="900">
                <a:solidFill>
                  <a:srgbClr val="D2DBDC"/>
                </a:solidFill>
              </a:rPr>
              <a:t>FAS Child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6200"/>
            <a:ext cx="6858048" cy="6629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19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789040"/>
            <a:ext cx="5040560" cy="75882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Quote / History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4653136"/>
            <a:ext cx="7848600" cy="117314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 rtl="0">
              <a:buFontTx/>
              <a:buNone/>
            </a:pPr>
            <a:r>
              <a:rPr lang="en-US" sz="2800" b="1" dirty="0">
                <a:latin typeface="Arial" pitchFamily="34" charset="0"/>
                <a:cs typeface="Times New Roman" pitchFamily="18" charset="0"/>
              </a:rPr>
              <a:t>"</a:t>
            </a:r>
            <a:r>
              <a:rPr lang="en-US" b="1" dirty="0">
                <a:latin typeface="Arial" pitchFamily="34" charset="0"/>
                <a:cs typeface="Times New Roman" pitchFamily="18" charset="0"/>
              </a:rPr>
              <a:t>There is no treatment.“</a:t>
            </a:r>
          </a:p>
          <a:p>
            <a:pPr algn="ctr" rtl="0">
              <a:buFontTx/>
              <a:buNone/>
            </a:pPr>
            <a:r>
              <a:rPr lang="en-US" sz="1600" i="1" dirty="0">
                <a:latin typeface="Arial" pitchFamily="34" charset="0"/>
                <a:cs typeface="Times New Roman" pitchFamily="18" charset="0"/>
              </a:rPr>
              <a:t>1600 B.C. Egypt </a:t>
            </a:r>
          </a:p>
          <a:p>
            <a:pPr algn="ctr" rtl="0">
              <a:buFontTx/>
              <a:buNone/>
            </a:pPr>
            <a:r>
              <a:rPr lang="en-US" sz="1600" i="1" dirty="0">
                <a:latin typeface="Arial" pitchFamily="34" charset="0"/>
                <a:cs typeface="Times New Roman" pitchFamily="18" charset="0"/>
              </a:rPr>
              <a:t>(comment on breast cancer)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052736"/>
            <a:ext cx="727280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eaLnBrk="0" hangingPunct="0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Toxicology Definitions</a:t>
            </a:r>
          </a:p>
          <a:p>
            <a:pPr algn="ctr" rtl="0" eaLnBrk="0" hangingPunct="0">
              <a:buFontTx/>
              <a:buNone/>
            </a:pPr>
            <a:r>
              <a:rPr lang="en-US" sz="3200" dirty="0" smtClean="0"/>
              <a:t>The study of poisons or</a:t>
            </a:r>
          </a:p>
          <a:p>
            <a:pPr algn="ctr" rtl="0" eaLnBrk="0" hangingPunct="0">
              <a:buFontTx/>
              <a:buNone/>
            </a:pPr>
            <a:r>
              <a:rPr lang="en-US" sz="3200" dirty="0" smtClean="0"/>
              <a:t>the adverse effects of chemical and physical agents on living organisms.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914400"/>
            <a:ext cx="4251325" cy="5943600"/>
          </a:xfrm>
          <a:prstGeom prst="rect">
            <a:avLst/>
          </a:prstGeom>
          <a:noFill/>
        </p:spPr>
      </p:pic>
      <p:sp>
        <p:nvSpPr>
          <p:cNvPr id="287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6934200" cy="762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Lead In Homes</a:t>
            </a:r>
            <a:endParaRPr lang="en-US" sz="800">
              <a:solidFill>
                <a:srgbClr val="D2DBD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8763"/>
            <a:ext cx="7467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823913"/>
          </a:xfrm>
          <a:noFill/>
          <a:ln/>
        </p:spPr>
        <p:txBody>
          <a:bodyPr/>
          <a:lstStyle/>
          <a:p>
            <a:r>
              <a:rPr lang="en-US" b="1"/>
              <a:t>CDC Blood Lead Levels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The Mercury Cycle</a:t>
            </a:r>
          </a:p>
        </p:txBody>
      </p:sp>
      <p:pic>
        <p:nvPicPr>
          <p:cNvPr id="291843" name="Picture 3" descr="USGS mercury cycle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68288" y="1066800"/>
            <a:ext cx="8607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22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701675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Structure of PBDEs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828800" y="4816475"/>
            <a:ext cx="556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X &amp; Y are number of Bromine atoms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Common Penta, Octa, and Deca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050925" y="1219200"/>
            <a:ext cx="704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PolyBrominated Diphenyl Ether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2193925"/>
            <a:ext cx="4419600" cy="2301875"/>
            <a:chOff x="1440" y="1238"/>
            <a:chExt cx="2784" cy="14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68" y="1440"/>
              <a:ext cx="576" cy="672"/>
              <a:chOff x="2880" y="1296"/>
              <a:chExt cx="576" cy="672"/>
            </a:xfrm>
          </p:grpSpPr>
          <p:sp>
            <p:nvSpPr>
              <p:cNvPr id="293895" name="Line 7"/>
              <p:cNvSpPr>
                <a:spLocks noChangeShapeType="1"/>
              </p:cNvSpPr>
              <p:nvPr/>
            </p:nvSpPr>
            <p:spPr bwMode="auto">
              <a:xfrm flipH="1">
                <a:off x="2880" y="129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896" name="Line 8"/>
              <p:cNvSpPr>
                <a:spLocks noChangeShapeType="1"/>
              </p:cNvSpPr>
              <p:nvPr/>
            </p:nvSpPr>
            <p:spPr bwMode="auto">
              <a:xfrm flipH="1">
                <a:off x="2880" y="1488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897" name="Line 9"/>
              <p:cNvSpPr>
                <a:spLocks noChangeShapeType="1"/>
              </p:cNvSpPr>
              <p:nvPr/>
            </p:nvSpPr>
            <p:spPr bwMode="auto">
              <a:xfrm flipH="1" flipV="1">
                <a:off x="2880" y="177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898" name="Line 10"/>
              <p:cNvSpPr>
                <a:spLocks noChangeShapeType="1"/>
              </p:cNvSpPr>
              <p:nvPr/>
            </p:nvSpPr>
            <p:spPr bwMode="auto">
              <a:xfrm flipH="1">
                <a:off x="3456" y="1488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899" name="Line 11"/>
              <p:cNvSpPr>
                <a:spLocks noChangeShapeType="1"/>
              </p:cNvSpPr>
              <p:nvPr/>
            </p:nvSpPr>
            <p:spPr bwMode="auto">
              <a:xfrm flipH="1" flipV="1">
                <a:off x="3168" y="129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00" name="Line 12"/>
              <p:cNvSpPr>
                <a:spLocks noChangeShapeType="1"/>
              </p:cNvSpPr>
              <p:nvPr/>
            </p:nvSpPr>
            <p:spPr bwMode="auto">
              <a:xfrm flipH="1">
                <a:off x="3168" y="177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01" name="Line 13"/>
              <p:cNvSpPr>
                <a:spLocks noChangeShapeType="1"/>
              </p:cNvSpPr>
              <p:nvPr/>
            </p:nvSpPr>
            <p:spPr bwMode="auto">
              <a:xfrm flipH="1" flipV="1">
                <a:off x="3168" y="13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02" name="Line 14"/>
              <p:cNvSpPr>
                <a:spLocks noChangeShapeType="1"/>
              </p:cNvSpPr>
              <p:nvPr/>
            </p:nvSpPr>
            <p:spPr bwMode="auto">
              <a:xfrm flipH="1">
                <a:off x="2928" y="1488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03" name="Line 15"/>
              <p:cNvSpPr>
                <a:spLocks noChangeShapeType="1"/>
              </p:cNvSpPr>
              <p:nvPr/>
            </p:nvSpPr>
            <p:spPr bwMode="auto">
              <a:xfrm flipH="1">
                <a:off x="3168" y="1776"/>
                <a:ext cx="240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293904" name="Text Box 16"/>
            <p:cNvSpPr txBox="1">
              <a:spLocks noChangeArrowheads="1"/>
            </p:cNvSpPr>
            <p:nvPr/>
          </p:nvSpPr>
          <p:spPr bwMode="auto">
            <a:xfrm>
              <a:off x="2736" y="123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b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93905" name="Line 17"/>
            <p:cNvSpPr>
              <a:spLocks noChangeShapeType="1"/>
            </p:cNvSpPr>
            <p:nvPr/>
          </p:nvSpPr>
          <p:spPr bwMode="auto">
            <a:xfrm flipV="1">
              <a:off x="2496" y="1392"/>
              <a:ext cx="288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93906" name="Line 18"/>
            <p:cNvSpPr>
              <a:spLocks noChangeShapeType="1"/>
            </p:cNvSpPr>
            <p:nvPr/>
          </p:nvSpPr>
          <p:spPr bwMode="auto">
            <a:xfrm flipH="1" flipV="1">
              <a:off x="2928" y="1392"/>
              <a:ext cx="24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920" y="1488"/>
              <a:ext cx="576" cy="672"/>
              <a:chOff x="2880" y="1296"/>
              <a:chExt cx="576" cy="672"/>
            </a:xfrm>
          </p:grpSpPr>
          <p:sp>
            <p:nvSpPr>
              <p:cNvPr id="293908" name="Line 20"/>
              <p:cNvSpPr>
                <a:spLocks noChangeShapeType="1"/>
              </p:cNvSpPr>
              <p:nvPr/>
            </p:nvSpPr>
            <p:spPr bwMode="auto">
              <a:xfrm flipH="1">
                <a:off x="2880" y="129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09" name="Line 21"/>
              <p:cNvSpPr>
                <a:spLocks noChangeShapeType="1"/>
              </p:cNvSpPr>
              <p:nvPr/>
            </p:nvSpPr>
            <p:spPr bwMode="auto">
              <a:xfrm flipH="1">
                <a:off x="2880" y="1488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0" name="Line 22"/>
              <p:cNvSpPr>
                <a:spLocks noChangeShapeType="1"/>
              </p:cNvSpPr>
              <p:nvPr/>
            </p:nvSpPr>
            <p:spPr bwMode="auto">
              <a:xfrm flipH="1" flipV="1">
                <a:off x="2880" y="177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1" name="Line 23"/>
              <p:cNvSpPr>
                <a:spLocks noChangeShapeType="1"/>
              </p:cNvSpPr>
              <p:nvPr/>
            </p:nvSpPr>
            <p:spPr bwMode="auto">
              <a:xfrm flipH="1">
                <a:off x="3456" y="1488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2" name="Line 24"/>
              <p:cNvSpPr>
                <a:spLocks noChangeShapeType="1"/>
              </p:cNvSpPr>
              <p:nvPr/>
            </p:nvSpPr>
            <p:spPr bwMode="auto">
              <a:xfrm flipH="1" flipV="1">
                <a:off x="3168" y="129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3" name="Line 25"/>
              <p:cNvSpPr>
                <a:spLocks noChangeShapeType="1"/>
              </p:cNvSpPr>
              <p:nvPr/>
            </p:nvSpPr>
            <p:spPr bwMode="auto">
              <a:xfrm flipH="1">
                <a:off x="3168" y="1776"/>
                <a:ext cx="288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4" name="Line 26"/>
              <p:cNvSpPr>
                <a:spLocks noChangeShapeType="1"/>
              </p:cNvSpPr>
              <p:nvPr/>
            </p:nvSpPr>
            <p:spPr bwMode="auto">
              <a:xfrm flipH="1" flipV="1">
                <a:off x="3168" y="1344"/>
                <a:ext cx="240" cy="1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5" name="Line 27"/>
              <p:cNvSpPr>
                <a:spLocks noChangeShapeType="1"/>
              </p:cNvSpPr>
              <p:nvPr/>
            </p:nvSpPr>
            <p:spPr bwMode="auto">
              <a:xfrm flipH="1">
                <a:off x="2928" y="1488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293916" name="Line 28"/>
              <p:cNvSpPr>
                <a:spLocks noChangeShapeType="1"/>
              </p:cNvSpPr>
              <p:nvPr/>
            </p:nvSpPr>
            <p:spPr bwMode="auto">
              <a:xfrm flipH="1">
                <a:off x="3168" y="1776"/>
                <a:ext cx="240" cy="1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293917" name="Line 29"/>
            <p:cNvSpPr>
              <a:spLocks noChangeShapeType="1"/>
            </p:cNvSpPr>
            <p:nvPr/>
          </p:nvSpPr>
          <p:spPr bwMode="auto">
            <a:xfrm flipH="1">
              <a:off x="1824" y="1968"/>
              <a:ext cx="336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93918" name="Text Box 30"/>
            <p:cNvSpPr txBox="1">
              <a:spLocks noChangeArrowheads="1"/>
            </p:cNvSpPr>
            <p:nvPr/>
          </p:nvSpPr>
          <p:spPr bwMode="auto">
            <a:xfrm>
              <a:off x="1440" y="2208"/>
              <a:ext cx="5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4400" b="0">
                  <a:solidFill>
                    <a:schemeClr val="tx2"/>
                  </a:solidFill>
                </a:rPr>
                <a:t>Br</a:t>
              </a:r>
              <a:r>
                <a:rPr lang="en-US" sz="4400" b="0" baseline="-25000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293919" name="Line 31"/>
            <p:cNvSpPr>
              <a:spLocks noChangeShapeType="1"/>
            </p:cNvSpPr>
            <p:nvPr/>
          </p:nvSpPr>
          <p:spPr bwMode="auto">
            <a:xfrm>
              <a:off x="3504" y="1872"/>
              <a:ext cx="336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93920" name="Text Box 32"/>
            <p:cNvSpPr txBox="1">
              <a:spLocks noChangeArrowheads="1"/>
            </p:cNvSpPr>
            <p:nvPr/>
          </p:nvSpPr>
          <p:spPr bwMode="auto">
            <a:xfrm>
              <a:off x="3640" y="2160"/>
              <a:ext cx="5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4400" b="0">
                  <a:solidFill>
                    <a:schemeClr val="tx2"/>
                  </a:solidFill>
                </a:rPr>
                <a:t>Br</a:t>
              </a:r>
              <a:r>
                <a:rPr lang="en-US" sz="4400" b="0" baseline="-25000">
                  <a:solidFill>
                    <a:schemeClr val="tx2"/>
                  </a:solidFill>
                </a:rPr>
                <a:t>y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23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</p:spPr>
        <p:txBody>
          <a:bodyPr>
            <a:normAutofit/>
          </a:bodyPr>
          <a:lstStyle/>
          <a:p>
            <a:pPr rtl="0"/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72390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>
              <a:buFontTx/>
              <a:buChar char="•"/>
            </a:pPr>
            <a:r>
              <a:rPr lang="en-US" sz="3200">
                <a:cs typeface="Times New Roman" pitchFamily="18" charset="0"/>
              </a:rPr>
              <a:t>80 Million years ago – Dinosaur bones show evidence of cancer</a:t>
            </a:r>
          </a:p>
          <a:p>
            <a:pPr marL="457200" indent="-457200" algn="l" rtl="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3000 BC - Egyptian mummies – bone cancer</a:t>
            </a:r>
          </a:p>
          <a:p>
            <a:pPr marL="457200" indent="-457200" algn="l" rtl="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1600 BC – Egypt – 8 cases of breast tumors (or ulcers)</a:t>
            </a:r>
          </a:p>
          <a:p>
            <a:pPr marL="457200" indent="-457200" algn="l" rtl="0">
              <a:buFontTx/>
              <a:buNone/>
            </a:pPr>
            <a:r>
              <a:rPr lang="en-US" sz="3200">
                <a:cs typeface="Times New Roman" pitchFamily="18" charset="0"/>
              </a:rPr>
              <a:t>	Treated by cauterization – with the “fire drill” - </a:t>
            </a:r>
            <a:r>
              <a:rPr lang="en-US" sz="2400">
                <a:cs typeface="Times New Roman" pitchFamily="18" charset="0"/>
              </a:rPr>
              <a:t>Edwin Smith Papyrus</a:t>
            </a:r>
            <a:endParaRPr lang="en-US" sz="320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24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620688"/>
            <a:ext cx="6696744" cy="762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Ancient Awareness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609600" y="1647825"/>
            <a:ext cx="792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>
              <a:buFontTx/>
              <a:buChar char="•"/>
            </a:pPr>
            <a:r>
              <a:rPr lang="en-US" sz="3200">
                <a:cs typeface="Times New Roman" pitchFamily="18" charset="0"/>
              </a:rPr>
              <a:t>300 BC – Hippocrates named tumors as carcinos or carcinoma – tumors spread out like legs of a crab</a:t>
            </a:r>
          </a:p>
          <a:p>
            <a:pPr marL="457200" indent="-457200" algn="l" rtl="0">
              <a:buFontTx/>
              <a:buChar char="•"/>
            </a:pPr>
            <a:r>
              <a:rPr lang="en-US" sz="3200">
                <a:cs typeface="Times New Roman" pitchFamily="18" charset="0"/>
              </a:rPr>
              <a:t>1500 – autopsy start to provide a greater understanding of cancer</a:t>
            </a:r>
          </a:p>
          <a:p>
            <a:pPr marL="457200" indent="-457200" algn="l" rtl="0">
              <a:buFontTx/>
              <a:buChar char="•"/>
            </a:pPr>
            <a:r>
              <a:rPr lang="en-US" sz="3200">
                <a:cs typeface="Times New Roman" pitchFamily="18" charset="0"/>
              </a:rPr>
              <a:t>1650 – more knowledge with advance in medical science tools like the microscope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26"/>
          <p:cNvSpPr>
            <a:spLocks noChangeArrowheads="1"/>
          </p:cNvSpPr>
          <p:nvPr/>
        </p:nvSpPr>
        <p:spPr bwMode="auto">
          <a:xfrm>
            <a:off x="251520" y="1600200"/>
            <a:ext cx="8568952" cy="32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 dirty="0"/>
              <a:t>1700 – Occupational cancer – High incidence of breast cancer among nuns</a:t>
            </a:r>
          </a:p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 dirty="0"/>
              <a:t>1775 – </a:t>
            </a:r>
            <a:r>
              <a:rPr lang="en-US" sz="3200" dirty="0" err="1"/>
              <a:t>Percivall</a:t>
            </a:r>
            <a:r>
              <a:rPr lang="en-US" sz="3200" dirty="0"/>
              <a:t> </a:t>
            </a:r>
            <a:r>
              <a:rPr lang="en-US" sz="3200" dirty="0" err="1"/>
              <a:t>Pott</a:t>
            </a:r>
            <a:r>
              <a:rPr lang="en-US" sz="3200" dirty="0"/>
              <a:t> – Occupational – cancer of scrotum in chimney sweeps</a:t>
            </a:r>
          </a:p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 dirty="0"/>
              <a:t>1895 – Bladder cancer in workers in aniline dye industry</a:t>
            </a:r>
            <a:endParaRPr lang="en-US" dirty="0"/>
          </a:p>
        </p:txBody>
      </p:sp>
      <p:sp>
        <p:nvSpPr>
          <p:cNvPr id="15257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20688"/>
            <a:ext cx="8227640" cy="762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Human Cancer Awareness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26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ChangeArrowheads="1"/>
          </p:cNvSpPr>
          <p:nvPr/>
        </p:nvSpPr>
        <p:spPr bwMode="auto">
          <a:xfrm>
            <a:off x="647700" y="1676400"/>
            <a:ext cx="7810500" cy="3832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/>
              <a:t>1915 – skin tumors in rabbits treated with coal tar on the skin</a:t>
            </a:r>
          </a:p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/>
              <a:t>1930s – isolation of polycyclic aromatic hydrocarbon from coal tar </a:t>
            </a:r>
          </a:p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/>
              <a:t>1932 – benzo(a)pyrene synthesized</a:t>
            </a:r>
          </a:p>
          <a:p>
            <a:pPr marL="457200" indent="-457200" algn="l" rtl="0" eaLnBrk="0" hangingPunct="0">
              <a:spcBef>
                <a:spcPct val="20000"/>
              </a:spcBef>
            </a:pPr>
            <a:r>
              <a:rPr lang="en-US" sz="3200"/>
              <a:t>1935 – feeding azo dyes to rats can cause liver cancer</a:t>
            </a:r>
            <a:endParaRPr lang="en-US"/>
          </a:p>
        </p:txBody>
      </p:sp>
      <p:sp>
        <p:nvSpPr>
          <p:cNvPr id="224259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692696"/>
            <a:ext cx="7075512" cy="762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Animal Cancer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27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764704"/>
            <a:ext cx="6571456" cy="762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Recent Awareness</a:t>
            </a:r>
          </a:p>
        </p:txBody>
      </p:sp>
      <p:sp>
        <p:nvSpPr>
          <p:cNvPr id="214019" name="Text Box 1027"/>
          <p:cNvSpPr txBox="1">
            <a:spLocks noChangeArrowheads="1"/>
          </p:cNvSpPr>
          <p:nvPr/>
        </p:nvSpPr>
        <p:spPr bwMode="auto">
          <a:xfrm>
            <a:off x="179512" y="1700808"/>
            <a:ext cx="8031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rtl="0"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300 million tons of organic chemical manufactured each year</a:t>
            </a:r>
          </a:p>
          <a:p>
            <a:pPr marL="457200" indent="-457200" algn="ctr" rtl="0"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100,000+ compounds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28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79512" y="1905000"/>
            <a:ext cx="8050088" cy="338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457200" indent="-457200" algn="ctr" rtl="0" eaLnBrk="0" hangingPunct="0">
              <a:buFontTx/>
              <a:buChar char="•"/>
            </a:pPr>
            <a:r>
              <a:rPr lang="en-US" sz="3600" dirty="0"/>
              <a:t>Cancer is the uncontrolled multiplication of cells.</a:t>
            </a:r>
          </a:p>
          <a:p>
            <a:pPr marL="457200" indent="-457200" algn="ctr" rtl="0" eaLnBrk="0" hangingPunct="0">
              <a:buFontTx/>
              <a:buChar char="•"/>
            </a:pPr>
            <a:r>
              <a:rPr lang="en-US" sz="3600" dirty="0"/>
              <a:t>Benign – cancerous cells are contained in one place</a:t>
            </a:r>
          </a:p>
          <a:p>
            <a:pPr marL="457200" indent="-457200" algn="ctr" rtl="0" eaLnBrk="0" hangingPunct="0">
              <a:buFontTx/>
              <a:buChar char="•"/>
            </a:pPr>
            <a:r>
              <a:rPr lang="en-US" sz="3600" dirty="0"/>
              <a:t>Malignant – cancerous have spread to other areas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1052736"/>
            <a:ext cx="6211416" cy="7620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What is Cancer?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352536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Incidence of Breast Cancer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676400"/>
            <a:ext cx="8915400" cy="2712024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 rtl="0">
              <a:buFontTx/>
              <a:buNone/>
            </a:pPr>
            <a:r>
              <a:rPr lang="en-US" b="1" dirty="0">
                <a:latin typeface="Arial" pitchFamily="34" charset="0"/>
                <a:cs typeface="Times New Roman" pitchFamily="18" charset="0"/>
              </a:rPr>
              <a:t>A Women’s Risk of Breast Cancer (US)</a:t>
            </a:r>
          </a:p>
          <a:p>
            <a:pPr algn="ctr" rtl="0">
              <a:buFontTx/>
              <a:buNone/>
            </a:pPr>
            <a:r>
              <a:rPr lang="en-US" b="1" dirty="0">
                <a:latin typeface="Arial" pitchFamily="34" charset="0"/>
                <a:cs typeface="Times New Roman" pitchFamily="18" charset="0"/>
              </a:rPr>
              <a:t>1940’s – 1 in 22</a:t>
            </a:r>
          </a:p>
          <a:p>
            <a:pPr algn="ctr" rtl="0">
              <a:buFontTx/>
              <a:buNone/>
            </a:pPr>
            <a:r>
              <a:rPr lang="en-US" b="1" dirty="0">
                <a:latin typeface="Arial" pitchFamily="34" charset="0"/>
                <a:cs typeface="Times New Roman" pitchFamily="18" charset="0"/>
              </a:rPr>
              <a:t>2004 – 1 in 7</a:t>
            </a:r>
          </a:p>
          <a:p>
            <a:pPr algn="ctr" rtl="0">
              <a:buFontTx/>
              <a:buNone/>
            </a:pPr>
            <a:r>
              <a:rPr lang="en-US" sz="2800" b="1" u="sng" dirty="0" smtClean="0">
                <a:latin typeface="Arial" pitchFamily="34" charset="0"/>
                <a:cs typeface="Times New Roman" pitchFamily="18" charset="0"/>
              </a:rPr>
              <a:t>Breast </a:t>
            </a:r>
            <a:r>
              <a:rPr lang="en-US" sz="2800" b="1" u="sng" dirty="0">
                <a:latin typeface="Arial" pitchFamily="34" charset="0"/>
                <a:cs typeface="Times New Roman" pitchFamily="18" charset="0"/>
              </a:rPr>
              <a:t>Cancer is leading cause of death in women ages 34 to 44.</a:t>
            </a:r>
            <a:endParaRPr lang="en-US" b="1" u="sng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86868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Case Studies - Soot</a:t>
            </a:r>
          </a:p>
        </p:txBody>
      </p:sp>
      <p:sp>
        <p:nvSpPr>
          <p:cNvPr id="168995" name="Rectangle 35"/>
          <p:cNvSpPr>
            <a:spLocks noChangeArrowheads="1"/>
          </p:cNvSpPr>
          <p:nvPr/>
        </p:nvSpPr>
        <p:spPr bwMode="auto">
          <a:xfrm>
            <a:off x="179512" y="1772816"/>
            <a:ext cx="871296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1775 – </a:t>
            </a:r>
            <a:r>
              <a:rPr lang="en-US" sz="2400" dirty="0" err="1"/>
              <a:t>Percivall</a:t>
            </a:r>
            <a:r>
              <a:rPr lang="en-US" sz="2400" dirty="0"/>
              <a:t> </a:t>
            </a:r>
            <a:r>
              <a:rPr lang="en-US" sz="2400" dirty="0" err="1"/>
              <a:t>Pott</a:t>
            </a:r>
            <a:r>
              <a:rPr lang="en-US" sz="2400" dirty="0"/>
              <a:t> – Occupational – cancer of scrotum in chimney sweeps</a:t>
            </a:r>
          </a:p>
          <a:p>
            <a:pPr marL="457200" indent="-457200"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1892 – scrotal cancer rare on European content but still high in England – attributed to hygiene</a:t>
            </a:r>
          </a:p>
          <a:p>
            <a:pPr marL="457200" indent="-457200"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1915 – skin tumors in rabbits treated with coal tar on the skin</a:t>
            </a:r>
          </a:p>
          <a:p>
            <a:pPr marL="457200" indent="-457200"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1930s – isolation of polycyclic aromatic </a:t>
            </a:r>
            <a:r>
              <a:rPr lang="en-US" sz="2400" dirty="0" smtClean="0"/>
              <a:t>hydrocarbon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PAH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from coal tar </a:t>
            </a:r>
          </a:p>
          <a:p>
            <a:pPr marL="457200" indent="-457200" algn="l" rtl="0" eaLnBrk="0" hangingPunct="0">
              <a:spcBef>
                <a:spcPct val="50000"/>
              </a:spcBef>
              <a:buFontTx/>
              <a:buChar char="•"/>
            </a:pPr>
            <a:r>
              <a:rPr lang="en-US" sz="2400" dirty="0"/>
              <a:t>Now – smoking and organic fuels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Case Studies - Benzene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4676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6 </a:t>
            </a:r>
            <a:r>
              <a:rPr lang="en-US" sz="2400" dirty="0"/>
              <a:t>– Clear, colorless, high flammable, vaporizes at room temp</a:t>
            </a:r>
            <a:endParaRPr lang="en-US" sz="2400" baseline="-25000" dirty="0"/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Known human carcinogen –  </a:t>
            </a:r>
            <a:r>
              <a:rPr lang="en-US" sz="2400" dirty="0">
                <a:solidFill>
                  <a:srgbClr val="FF0000"/>
                </a:solidFill>
              </a:rPr>
              <a:t>effect bone marrow causing leukemia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Acute inhalation – CNS effects, dizziness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In US gasoline 2% benzene but up to 5% in other countries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Metabolized by liver to more toxic metabolites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US EPA water standard 0.005 mg/L (5 ppb)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US OSHA – 1 </a:t>
            </a:r>
            <a:r>
              <a:rPr lang="en-US" sz="2800" b="1" dirty="0" err="1">
                <a:solidFill>
                  <a:srgbClr val="FF0000"/>
                </a:solidFill>
              </a:rPr>
              <a:t>ppm</a:t>
            </a:r>
            <a:r>
              <a:rPr lang="en-US" sz="2800" b="1" dirty="0">
                <a:solidFill>
                  <a:srgbClr val="FF0000"/>
                </a:solidFill>
              </a:rPr>
              <a:t> in workplace air over 8 hrs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31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868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Case Studies - Asbestos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51520" y="1219200"/>
            <a:ext cx="8496944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Cause serious lung disease</a:t>
            </a:r>
          </a:p>
          <a:p>
            <a:pPr marL="914400" lvl="1" indent="-457200" algn="l" rtl="0">
              <a:spcBef>
                <a:spcPct val="20000"/>
              </a:spcBef>
            </a:pPr>
            <a:r>
              <a:rPr lang="en-US" sz="2400" dirty="0"/>
              <a:t>Asbestosis – scarring of the lung</a:t>
            </a:r>
          </a:p>
          <a:p>
            <a:pPr marL="914400" lvl="1" indent="-457200" algn="l" rtl="0">
              <a:spcBef>
                <a:spcPct val="20000"/>
              </a:spcBef>
            </a:pPr>
            <a:r>
              <a:rPr lang="en-US" sz="2400" dirty="0" err="1"/>
              <a:t>Mesothelioma</a:t>
            </a:r>
            <a:r>
              <a:rPr lang="en-US" sz="2400" dirty="0"/>
              <a:t>– cancer of lung lining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Known since ancient times – commercial use started in early 1900’s with wide spread use during World War II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Used in 1000s of consumer and industrial products 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First </a:t>
            </a:r>
            <a:r>
              <a:rPr lang="en-US" sz="2400" dirty="0" smtClean="0"/>
              <a:t>health </a:t>
            </a:r>
            <a:r>
              <a:rPr lang="en-US" sz="2400" dirty="0"/>
              <a:t>effects seen in early 1900s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Dose response and latency effects established in 1930s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Regulation and banning started in 1970s</a:t>
            </a:r>
          </a:p>
          <a:p>
            <a:pPr marL="457200" indent="-457200" algn="l" rtl="0">
              <a:spcBef>
                <a:spcPct val="20000"/>
              </a:spcBef>
            </a:pPr>
            <a:r>
              <a:rPr lang="en-US" sz="2400" dirty="0"/>
              <a:t>Millions of people exposed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32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Asbestos – In the Home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None/>
            </a:pPr>
            <a:endParaRPr lang="ar-JO" sz="2400">
              <a:solidFill>
                <a:schemeClr val="tx2"/>
              </a:solidFill>
            </a:endParaRPr>
          </a:p>
        </p:txBody>
      </p:sp>
      <p:pic>
        <p:nvPicPr>
          <p:cNvPr id="232452" name="Picture 4" descr="Asbestos in 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1014413"/>
            <a:ext cx="4668837" cy="5767387"/>
          </a:xfrm>
          <a:prstGeom prst="rect">
            <a:avLst/>
          </a:prstGeom>
          <a:noFill/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0" y="6384925"/>
            <a:ext cx="3048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000" b="0">
                <a:solidFill>
                  <a:schemeClr val="tx2"/>
                </a:solidFill>
              </a:rPr>
              <a:t>From The White Lung Association web site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000" b="0">
                <a:solidFill>
                  <a:schemeClr val="tx2"/>
                </a:solidFill>
              </a:rPr>
              <a:t>http://whitelung.org/pubs/aith/wherefind.html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33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>
                <a:solidFill>
                  <a:schemeClr val="tx1"/>
                </a:solidFill>
              </a:rPr>
              <a:t>Case Studies - Radon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7772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rtl="0"/>
            <a:r>
              <a:rPr lang="en-US" sz="2400" dirty="0"/>
              <a:t>1400’s lung disease in miners</a:t>
            </a:r>
          </a:p>
          <a:p>
            <a:pPr marL="457200" indent="-457200" algn="l" rtl="0"/>
            <a:r>
              <a:rPr lang="en-US" sz="2400" dirty="0"/>
              <a:t>1879 – lung cancer in European Miners</a:t>
            </a:r>
          </a:p>
          <a:p>
            <a:pPr marL="457200" indent="-457200" algn="l" rtl="0"/>
            <a:r>
              <a:rPr lang="en-US" sz="2400" dirty="0"/>
              <a:t>Colorless, odorless radioactive gas </a:t>
            </a:r>
          </a:p>
          <a:p>
            <a:pPr marL="457200" indent="-457200" algn="l" rtl="0"/>
            <a:r>
              <a:rPr lang="en-US" sz="2400" dirty="0"/>
              <a:t>Decay product – uranium to radium to the gas radon to the solid polonium</a:t>
            </a:r>
          </a:p>
          <a:p>
            <a:pPr marL="457200" indent="-457200" algn="l" rtl="0"/>
            <a:r>
              <a:rPr lang="en-US" sz="2400" dirty="0"/>
              <a:t>Polonium sticks to lung tissue – decays releasing an alpha particle which damages cellular DNA causing cancer</a:t>
            </a:r>
          </a:p>
          <a:p>
            <a:pPr marL="457200" indent="-457200" algn="l" rtl="0"/>
            <a:r>
              <a:rPr lang="en-US" sz="2400" dirty="0"/>
              <a:t>1 in 15 (6%) homes in US elevated Radon</a:t>
            </a:r>
          </a:p>
          <a:p>
            <a:pPr marL="2286000" lvl="4" indent="-457200" algn="l" rtl="0"/>
            <a:r>
              <a:rPr lang="en-US" sz="3600" b="1" u="sng" dirty="0">
                <a:solidFill>
                  <a:srgbClr val="FF0000"/>
                </a:solidFill>
              </a:rPr>
              <a:t>U.S. EPA action level 4 </a:t>
            </a:r>
            <a:r>
              <a:rPr lang="en-US" sz="3600" b="1" u="sng" dirty="0" err="1">
                <a:solidFill>
                  <a:srgbClr val="FF0000"/>
                </a:solidFill>
              </a:rPr>
              <a:t>pCi</a:t>
            </a:r>
            <a:r>
              <a:rPr lang="en-US" sz="3600" b="1" u="sng" dirty="0">
                <a:solidFill>
                  <a:srgbClr val="FF0000"/>
                </a:solidFill>
              </a:rPr>
              <a:t>/L</a:t>
            </a:r>
          </a:p>
        </p:txBody>
      </p:sp>
      <p:pic>
        <p:nvPicPr>
          <p:cNvPr id="220166" name="Picture 6" descr="j0226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0788"/>
            <a:ext cx="2559050" cy="182721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34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76263"/>
          </a:xfrm>
          <a:noFill/>
          <a:ln/>
        </p:spPr>
        <p:txBody>
          <a:bodyPr lIns="90487" tIns="44450" rIns="90487" bIns="44450">
            <a:normAutofit fontScale="90000"/>
          </a:bodyPr>
          <a:lstStyle/>
          <a:p>
            <a:pPr rtl="0"/>
            <a:r>
              <a:rPr lang="en-US" sz="3200" b="1" dirty="0"/>
              <a:t>Environmental Factors and Cancer Deaths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00039" y="1517650"/>
            <a:ext cx="8592441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Diet					</a:t>
            </a:r>
            <a:r>
              <a:rPr lang="en-US" sz="3200" b="1" dirty="0" smtClean="0">
                <a:solidFill>
                  <a:srgbClr val="FF0000"/>
                </a:solidFill>
              </a:rPr>
              <a:t>35</a:t>
            </a:r>
            <a:r>
              <a:rPr lang="en-US" sz="3200" b="1" dirty="0">
                <a:solidFill>
                  <a:srgbClr val="FF0000"/>
                </a:solidFill>
              </a:rPr>
              <a:t>% (10-70%)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Tobacco					30% (25-40%)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Infection					10% (?)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Alcohol	 				  3% (2-4%)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Reproductive and sexual behavior 	  7% (1-13%)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Occupation				  </a:t>
            </a:r>
            <a:r>
              <a:rPr lang="en-US" sz="2400" dirty="0" smtClean="0"/>
              <a:t>4</a:t>
            </a:r>
            <a:r>
              <a:rPr lang="en-US" sz="2400" dirty="0"/>
              <a:t>% (2-8%)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Pollution					  2% (&lt;1-5%)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Geophysical factors			  3% (2-4%)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Medicines and medical procedures 	  1% (0.5-3%)</a:t>
            </a:r>
          </a:p>
          <a:p>
            <a:pPr marL="457200" indent="-457200" algn="l" rtl="0" eaLnBrk="0" hangingPunct="0">
              <a:buFont typeface="+mj-lt"/>
              <a:buAutoNum type="arabicPeriod"/>
            </a:pPr>
            <a:r>
              <a:rPr lang="en-US" sz="2400" dirty="0"/>
              <a:t>Industrial Products			  1% (&lt;1-2%)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00038" y="5956300"/>
            <a:ext cx="833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sz="1800"/>
              <a:t>Adapted from Doll and Peto, 1981; Casarett and Doull’s Toxicology, 5th 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62000" y="1420813"/>
            <a:ext cx="7650163" cy="4446587"/>
            <a:chOff x="845" y="994"/>
            <a:chExt cx="4229" cy="2458"/>
          </a:xfrm>
        </p:grpSpPr>
        <p:sp>
          <p:nvSpPr>
            <p:cNvPr id="243714" name="Rectangle 2"/>
            <p:cNvSpPr>
              <a:spLocks noChangeArrowheads="1"/>
            </p:cNvSpPr>
            <p:nvPr/>
          </p:nvSpPr>
          <p:spPr bwMode="auto">
            <a:xfrm>
              <a:off x="1287" y="1213"/>
              <a:ext cx="3549" cy="202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AFD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15" name="Freeform 3"/>
            <p:cNvSpPr>
              <a:spLocks/>
            </p:cNvSpPr>
            <p:nvPr/>
          </p:nvSpPr>
          <p:spPr bwMode="auto">
            <a:xfrm>
              <a:off x="1333" y="1311"/>
              <a:ext cx="3486" cy="1811"/>
            </a:xfrm>
            <a:custGeom>
              <a:avLst/>
              <a:gdLst/>
              <a:ahLst/>
              <a:cxnLst>
                <a:cxn ang="0">
                  <a:pos x="0" y="1810"/>
                </a:cxn>
                <a:cxn ang="0">
                  <a:pos x="740" y="1620"/>
                </a:cxn>
                <a:cxn ang="0">
                  <a:pos x="860" y="1590"/>
                </a:cxn>
                <a:cxn ang="0">
                  <a:pos x="990" y="1550"/>
                </a:cxn>
                <a:cxn ang="0">
                  <a:pos x="1130" y="1450"/>
                </a:cxn>
                <a:cxn ang="0">
                  <a:pos x="1230" y="1420"/>
                </a:cxn>
                <a:cxn ang="0">
                  <a:pos x="1370" y="1310"/>
                </a:cxn>
                <a:cxn ang="0">
                  <a:pos x="1490" y="1250"/>
                </a:cxn>
                <a:cxn ang="0">
                  <a:pos x="1490" y="1220"/>
                </a:cxn>
                <a:cxn ang="0">
                  <a:pos x="1550" y="1220"/>
                </a:cxn>
                <a:cxn ang="0">
                  <a:pos x="1800" y="1020"/>
                </a:cxn>
                <a:cxn ang="0">
                  <a:pos x="2020" y="900"/>
                </a:cxn>
                <a:cxn ang="0">
                  <a:pos x="2100" y="900"/>
                </a:cxn>
                <a:cxn ang="0">
                  <a:pos x="2270" y="710"/>
                </a:cxn>
                <a:cxn ang="0">
                  <a:pos x="2440" y="580"/>
                </a:cxn>
                <a:cxn ang="0">
                  <a:pos x="2570" y="450"/>
                </a:cxn>
                <a:cxn ang="0">
                  <a:pos x="2610" y="440"/>
                </a:cxn>
                <a:cxn ang="0">
                  <a:pos x="2690" y="380"/>
                </a:cxn>
                <a:cxn ang="0">
                  <a:pos x="2800" y="300"/>
                </a:cxn>
                <a:cxn ang="0">
                  <a:pos x="2880" y="270"/>
                </a:cxn>
                <a:cxn ang="0">
                  <a:pos x="3040" y="170"/>
                </a:cxn>
                <a:cxn ang="0">
                  <a:pos x="3160" y="120"/>
                </a:cxn>
                <a:cxn ang="0">
                  <a:pos x="3280" y="90"/>
                </a:cxn>
                <a:cxn ang="0">
                  <a:pos x="3340" y="100"/>
                </a:cxn>
                <a:cxn ang="0">
                  <a:pos x="3380" y="60"/>
                </a:cxn>
                <a:cxn ang="0">
                  <a:pos x="3640" y="50"/>
                </a:cxn>
                <a:cxn ang="0">
                  <a:pos x="3710" y="20"/>
                </a:cxn>
                <a:cxn ang="0">
                  <a:pos x="3830" y="60"/>
                </a:cxn>
                <a:cxn ang="0">
                  <a:pos x="3920" y="0"/>
                </a:cxn>
              </a:cxnLst>
              <a:rect l="0" t="0" r="r" b="b"/>
              <a:pathLst>
                <a:path w="3921" h="1811">
                  <a:moveTo>
                    <a:pt x="0" y="1810"/>
                  </a:moveTo>
                  <a:lnTo>
                    <a:pt x="740" y="1620"/>
                  </a:lnTo>
                  <a:lnTo>
                    <a:pt x="860" y="1590"/>
                  </a:lnTo>
                  <a:lnTo>
                    <a:pt x="990" y="1550"/>
                  </a:lnTo>
                  <a:lnTo>
                    <a:pt x="1130" y="1450"/>
                  </a:lnTo>
                  <a:lnTo>
                    <a:pt x="1230" y="1420"/>
                  </a:lnTo>
                  <a:lnTo>
                    <a:pt x="1370" y="1310"/>
                  </a:lnTo>
                  <a:lnTo>
                    <a:pt x="1490" y="1250"/>
                  </a:lnTo>
                  <a:lnTo>
                    <a:pt x="1490" y="1220"/>
                  </a:lnTo>
                  <a:lnTo>
                    <a:pt x="1550" y="1220"/>
                  </a:lnTo>
                  <a:lnTo>
                    <a:pt x="1800" y="1020"/>
                  </a:lnTo>
                  <a:lnTo>
                    <a:pt x="2020" y="900"/>
                  </a:lnTo>
                  <a:lnTo>
                    <a:pt x="2100" y="900"/>
                  </a:lnTo>
                  <a:lnTo>
                    <a:pt x="2270" y="710"/>
                  </a:lnTo>
                  <a:lnTo>
                    <a:pt x="2440" y="580"/>
                  </a:lnTo>
                  <a:lnTo>
                    <a:pt x="2570" y="450"/>
                  </a:lnTo>
                  <a:lnTo>
                    <a:pt x="2610" y="440"/>
                  </a:lnTo>
                  <a:lnTo>
                    <a:pt x="2690" y="380"/>
                  </a:lnTo>
                  <a:lnTo>
                    <a:pt x="2800" y="300"/>
                  </a:lnTo>
                  <a:lnTo>
                    <a:pt x="2880" y="270"/>
                  </a:lnTo>
                  <a:lnTo>
                    <a:pt x="3040" y="170"/>
                  </a:lnTo>
                  <a:lnTo>
                    <a:pt x="3160" y="120"/>
                  </a:lnTo>
                  <a:lnTo>
                    <a:pt x="3280" y="90"/>
                  </a:lnTo>
                  <a:lnTo>
                    <a:pt x="3340" y="100"/>
                  </a:lnTo>
                  <a:lnTo>
                    <a:pt x="3380" y="60"/>
                  </a:lnTo>
                  <a:lnTo>
                    <a:pt x="3640" y="50"/>
                  </a:lnTo>
                  <a:lnTo>
                    <a:pt x="3710" y="20"/>
                  </a:lnTo>
                  <a:lnTo>
                    <a:pt x="3830" y="60"/>
                  </a:lnTo>
                  <a:lnTo>
                    <a:pt x="3920" y="0"/>
                  </a:lnTo>
                </a:path>
              </a:pathLst>
            </a:cu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3716" name="Rectangle 4"/>
            <p:cNvSpPr>
              <a:spLocks noChangeArrowheads="1"/>
            </p:cNvSpPr>
            <p:nvPr/>
          </p:nvSpPr>
          <p:spPr bwMode="auto">
            <a:xfrm>
              <a:off x="3671" y="1697"/>
              <a:ext cx="424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Lung</a:t>
              </a:r>
              <a:endParaRPr lang="en-US" sz="1800" dirty="0">
                <a:solidFill>
                  <a:schemeClr val="accent1"/>
                </a:solidFill>
                <a:latin typeface="Times" pitchFamily="18" charset="0"/>
              </a:endParaRPr>
            </a:p>
          </p:txBody>
        </p:sp>
        <p:sp>
          <p:nvSpPr>
            <p:cNvPr id="243717" name="Freeform 5"/>
            <p:cNvSpPr>
              <a:spLocks/>
            </p:cNvSpPr>
            <p:nvPr/>
          </p:nvSpPr>
          <p:spPr bwMode="auto">
            <a:xfrm>
              <a:off x="1319" y="2184"/>
              <a:ext cx="3486" cy="7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0" y="50"/>
                </a:cxn>
                <a:cxn ang="0">
                  <a:pos x="460" y="100"/>
                </a:cxn>
                <a:cxn ang="0">
                  <a:pos x="530" y="90"/>
                </a:cxn>
                <a:cxn ang="0">
                  <a:pos x="600" y="140"/>
                </a:cxn>
                <a:cxn ang="0">
                  <a:pos x="680" y="130"/>
                </a:cxn>
                <a:cxn ang="0">
                  <a:pos x="720" y="180"/>
                </a:cxn>
                <a:cxn ang="0">
                  <a:pos x="850" y="170"/>
                </a:cxn>
                <a:cxn ang="0">
                  <a:pos x="1030" y="230"/>
                </a:cxn>
                <a:cxn ang="0">
                  <a:pos x="1160" y="240"/>
                </a:cxn>
                <a:cxn ang="0">
                  <a:pos x="1340" y="340"/>
                </a:cxn>
                <a:cxn ang="0">
                  <a:pos x="1500" y="380"/>
                </a:cxn>
                <a:cxn ang="0">
                  <a:pos x="1650" y="430"/>
                </a:cxn>
                <a:cxn ang="0">
                  <a:pos x="1820" y="480"/>
                </a:cxn>
                <a:cxn ang="0">
                  <a:pos x="1960" y="500"/>
                </a:cxn>
                <a:cxn ang="0">
                  <a:pos x="2140" y="580"/>
                </a:cxn>
                <a:cxn ang="0">
                  <a:pos x="2280" y="580"/>
                </a:cxn>
                <a:cxn ang="0">
                  <a:pos x="2540" y="640"/>
                </a:cxn>
                <a:cxn ang="0">
                  <a:pos x="2670" y="650"/>
                </a:cxn>
                <a:cxn ang="0">
                  <a:pos x="2910" y="680"/>
                </a:cxn>
                <a:cxn ang="0">
                  <a:pos x="3280" y="730"/>
                </a:cxn>
                <a:cxn ang="0">
                  <a:pos x="3570" y="750"/>
                </a:cxn>
                <a:cxn ang="0">
                  <a:pos x="3920" y="760"/>
                </a:cxn>
              </a:cxnLst>
              <a:rect l="0" t="0" r="r" b="b"/>
              <a:pathLst>
                <a:path w="3921" h="761">
                  <a:moveTo>
                    <a:pt x="0" y="0"/>
                  </a:moveTo>
                  <a:lnTo>
                    <a:pt x="260" y="50"/>
                  </a:lnTo>
                  <a:lnTo>
                    <a:pt x="460" y="100"/>
                  </a:lnTo>
                  <a:lnTo>
                    <a:pt x="530" y="90"/>
                  </a:lnTo>
                  <a:lnTo>
                    <a:pt x="600" y="140"/>
                  </a:lnTo>
                  <a:lnTo>
                    <a:pt x="680" y="130"/>
                  </a:lnTo>
                  <a:lnTo>
                    <a:pt x="720" y="180"/>
                  </a:lnTo>
                  <a:lnTo>
                    <a:pt x="850" y="170"/>
                  </a:lnTo>
                  <a:lnTo>
                    <a:pt x="1030" y="230"/>
                  </a:lnTo>
                  <a:lnTo>
                    <a:pt x="1160" y="240"/>
                  </a:lnTo>
                  <a:lnTo>
                    <a:pt x="1340" y="340"/>
                  </a:lnTo>
                  <a:lnTo>
                    <a:pt x="1500" y="380"/>
                  </a:lnTo>
                  <a:lnTo>
                    <a:pt x="1650" y="430"/>
                  </a:lnTo>
                  <a:lnTo>
                    <a:pt x="1820" y="480"/>
                  </a:lnTo>
                  <a:lnTo>
                    <a:pt x="1960" y="500"/>
                  </a:lnTo>
                  <a:lnTo>
                    <a:pt x="2140" y="580"/>
                  </a:lnTo>
                  <a:lnTo>
                    <a:pt x="2280" y="580"/>
                  </a:lnTo>
                  <a:lnTo>
                    <a:pt x="2540" y="640"/>
                  </a:lnTo>
                  <a:lnTo>
                    <a:pt x="2670" y="650"/>
                  </a:lnTo>
                  <a:lnTo>
                    <a:pt x="2910" y="680"/>
                  </a:lnTo>
                  <a:lnTo>
                    <a:pt x="3280" y="730"/>
                  </a:lnTo>
                  <a:lnTo>
                    <a:pt x="3570" y="750"/>
                  </a:lnTo>
                  <a:lnTo>
                    <a:pt x="3920" y="760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3718" name="Freeform 6"/>
            <p:cNvSpPr>
              <a:spLocks/>
            </p:cNvSpPr>
            <p:nvPr/>
          </p:nvSpPr>
          <p:spPr bwMode="auto">
            <a:xfrm>
              <a:off x="1308" y="2428"/>
              <a:ext cx="3522" cy="24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90" y="240"/>
                </a:cxn>
                <a:cxn ang="0">
                  <a:pos x="300" y="160"/>
                </a:cxn>
                <a:cxn ang="0">
                  <a:pos x="390" y="160"/>
                </a:cxn>
                <a:cxn ang="0">
                  <a:pos x="550" y="90"/>
                </a:cxn>
                <a:cxn ang="0">
                  <a:pos x="700" y="70"/>
                </a:cxn>
                <a:cxn ang="0">
                  <a:pos x="920" y="30"/>
                </a:cxn>
                <a:cxn ang="0">
                  <a:pos x="1130" y="0"/>
                </a:cxn>
                <a:cxn ang="0">
                  <a:pos x="1210" y="0"/>
                </a:cxn>
                <a:cxn ang="0">
                  <a:pos x="1280" y="40"/>
                </a:cxn>
                <a:cxn ang="0">
                  <a:pos x="1620" y="60"/>
                </a:cxn>
                <a:cxn ang="0">
                  <a:pos x="1770" y="50"/>
                </a:cxn>
                <a:cxn ang="0">
                  <a:pos x="1960" y="60"/>
                </a:cxn>
                <a:cxn ang="0">
                  <a:pos x="2070" y="60"/>
                </a:cxn>
                <a:cxn ang="0">
                  <a:pos x="2190" y="100"/>
                </a:cxn>
                <a:cxn ang="0">
                  <a:pos x="2220" y="100"/>
                </a:cxn>
                <a:cxn ang="0">
                  <a:pos x="2310" y="50"/>
                </a:cxn>
                <a:cxn ang="0">
                  <a:pos x="2480" y="60"/>
                </a:cxn>
                <a:cxn ang="0">
                  <a:pos x="2750" y="60"/>
                </a:cxn>
                <a:cxn ang="0">
                  <a:pos x="2820" y="50"/>
                </a:cxn>
                <a:cxn ang="0">
                  <a:pos x="2860" y="60"/>
                </a:cxn>
                <a:cxn ang="0">
                  <a:pos x="2940" y="40"/>
                </a:cxn>
                <a:cxn ang="0">
                  <a:pos x="2990" y="40"/>
                </a:cxn>
                <a:cxn ang="0">
                  <a:pos x="3200" y="30"/>
                </a:cxn>
                <a:cxn ang="0">
                  <a:pos x="3360" y="50"/>
                </a:cxn>
                <a:cxn ang="0">
                  <a:pos x="3640" y="60"/>
                </a:cxn>
                <a:cxn ang="0">
                  <a:pos x="3770" y="90"/>
                </a:cxn>
                <a:cxn ang="0">
                  <a:pos x="3890" y="120"/>
                </a:cxn>
                <a:cxn ang="0">
                  <a:pos x="3960" y="110"/>
                </a:cxn>
              </a:cxnLst>
              <a:rect l="0" t="0" r="r" b="b"/>
              <a:pathLst>
                <a:path w="3961" h="241">
                  <a:moveTo>
                    <a:pt x="0" y="230"/>
                  </a:moveTo>
                  <a:lnTo>
                    <a:pt x="90" y="240"/>
                  </a:lnTo>
                  <a:lnTo>
                    <a:pt x="300" y="160"/>
                  </a:lnTo>
                  <a:lnTo>
                    <a:pt x="390" y="160"/>
                  </a:lnTo>
                  <a:lnTo>
                    <a:pt x="550" y="90"/>
                  </a:lnTo>
                  <a:lnTo>
                    <a:pt x="700" y="70"/>
                  </a:lnTo>
                  <a:lnTo>
                    <a:pt x="920" y="30"/>
                  </a:lnTo>
                  <a:lnTo>
                    <a:pt x="1130" y="0"/>
                  </a:lnTo>
                  <a:lnTo>
                    <a:pt x="1210" y="0"/>
                  </a:lnTo>
                  <a:lnTo>
                    <a:pt x="1280" y="40"/>
                  </a:lnTo>
                  <a:lnTo>
                    <a:pt x="1620" y="60"/>
                  </a:lnTo>
                  <a:lnTo>
                    <a:pt x="1770" y="50"/>
                  </a:lnTo>
                  <a:lnTo>
                    <a:pt x="1960" y="60"/>
                  </a:lnTo>
                  <a:lnTo>
                    <a:pt x="2070" y="60"/>
                  </a:lnTo>
                  <a:lnTo>
                    <a:pt x="2190" y="100"/>
                  </a:lnTo>
                  <a:lnTo>
                    <a:pt x="2220" y="100"/>
                  </a:lnTo>
                  <a:lnTo>
                    <a:pt x="2310" y="50"/>
                  </a:lnTo>
                  <a:lnTo>
                    <a:pt x="2480" y="60"/>
                  </a:lnTo>
                  <a:lnTo>
                    <a:pt x="2750" y="60"/>
                  </a:lnTo>
                  <a:lnTo>
                    <a:pt x="2820" y="50"/>
                  </a:lnTo>
                  <a:lnTo>
                    <a:pt x="2860" y="60"/>
                  </a:lnTo>
                  <a:lnTo>
                    <a:pt x="2940" y="40"/>
                  </a:lnTo>
                  <a:lnTo>
                    <a:pt x="2990" y="40"/>
                  </a:lnTo>
                  <a:lnTo>
                    <a:pt x="3200" y="30"/>
                  </a:lnTo>
                  <a:lnTo>
                    <a:pt x="3360" y="50"/>
                  </a:lnTo>
                  <a:lnTo>
                    <a:pt x="3640" y="60"/>
                  </a:lnTo>
                  <a:lnTo>
                    <a:pt x="3770" y="90"/>
                  </a:lnTo>
                  <a:lnTo>
                    <a:pt x="3890" y="120"/>
                  </a:lnTo>
                  <a:lnTo>
                    <a:pt x="3960" y="110"/>
                  </a:lnTo>
                </a:path>
              </a:pathLst>
            </a:custGeom>
            <a:noFill/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3719" name="Freeform 7"/>
            <p:cNvSpPr>
              <a:spLocks/>
            </p:cNvSpPr>
            <p:nvPr/>
          </p:nvSpPr>
          <p:spPr bwMode="auto">
            <a:xfrm>
              <a:off x="1325" y="2433"/>
              <a:ext cx="3495" cy="351"/>
            </a:xfrm>
            <a:custGeom>
              <a:avLst/>
              <a:gdLst/>
              <a:ahLst/>
              <a:cxnLst>
                <a:cxn ang="0">
                  <a:pos x="0" y="350"/>
                </a:cxn>
                <a:cxn ang="0">
                  <a:pos x="80" y="350"/>
                </a:cxn>
                <a:cxn ang="0">
                  <a:pos x="150" y="300"/>
                </a:cxn>
                <a:cxn ang="0">
                  <a:pos x="200" y="310"/>
                </a:cxn>
                <a:cxn ang="0">
                  <a:pos x="280" y="260"/>
                </a:cxn>
                <a:cxn ang="0">
                  <a:pos x="470" y="230"/>
                </a:cxn>
                <a:cxn ang="0">
                  <a:pos x="580" y="190"/>
                </a:cxn>
                <a:cxn ang="0">
                  <a:pos x="660" y="190"/>
                </a:cxn>
                <a:cxn ang="0">
                  <a:pos x="720" y="150"/>
                </a:cxn>
                <a:cxn ang="0">
                  <a:pos x="790" y="190"/>
                </a:cxn>
                <a:cxn ang="0">
                  <a:pos x="860" y="190"/>
                </a:cxn>
                <a:cxn ang="0">
                  <a:pos x="1100" y="140"/>
                </a:cxn>
                <a:cxn ang="0">
                  <a:pos x="1160" y="130"/>
                </a:cxn>
                <a:cxn ang="0">
                  <a:pos x="1180" y="120"/>
                </a:cxn>
                <a:cxn ang="0">
                  <a:pos x="1250" y="160"/>
                </a:cxn>
                <a:cxn ang="0">
                  <a:pos x="1350" y="180"/>
                </a:cxn>
                <a:cxn ang="0">
                  <a:pos x="1460" y="150"/>
                </a:cxn>
                <a:cxn ang="0">
                  <a:pos x="1800" y="150"/>
                </a:cxn>
                <a:cxn ang="0">
                  <a:pos x="1880" y="170"/>
                </a:cxn>
                <a:cxn ang="0">
                  <a:pos x="2000" y="160"/>
                </a:cxn>
                <a:cxn ang="0">
                  <a:pos x="2090" y="170"/>
                </a:cxn>
                <a:cxn ang="0">
                  <a:pos x="2200" y="170"/>
                </a:cxn>
                <a:cxn ang="0">
                  <a:pos x="2320" y="150"/>
                </a:cxn>
                <a:cxn ang="0">
                  <a:pos x="2420" y="170"/>
                </a:cxn>
                <a:cxn ang="0">
                  <a:pos x="2510" y="150"/>
                </a:cxn>
                <a:cxn ang="0">
                  <a:pos x="2620" y="160"/>
                </a:cxn>
                <a:cxn ang="0">
                  <a:pos x="2740" y="140"/>
                </a:cxn>
                <a:cxn ang="0">
                  <a:pos x="2980" y="120"/>
                </a:cxn>
                <a:cxn ang="0">
                  <a:pos x="3020" y="100"/>
                </a:cxn>
                <a:cxn ang="0">
                  <a:pos x="3540" y="100"/>
                </a:cxn>
                <a:cxn ang="0">
                  <a:pos x="3630" y="80"/>
                </a:cxn>
                <a:cxn ang="0">
                  <a:pos x="3840" y="60"/>
                </a:cxn>
                <a:cxn ang="0">
                  <a:pos x="3930" y="0"/>
                </a:cxn>
              </a:cxnLst>
              <a:rect l="0" t="0" r="r" b="b"/>
              <a:pathLst>
                <a:path w="3931" h="351">
                  <a:moveTo>
                    <a:pt x="0" y="350"/>
                  </a:moveTo>
                  <a:lnTo>
                    <a:pt x="80" y="350"/>
                  </a:lnTo>
                  <a:lnTo>
                    <a:pt x="150" y="300"/>
                  </a:lnTo>
                  <a:lnTo>
                    <a:pt x="200" y="310"/>
                  </a:lnTo>
                  <a:lnTo>
                    <a:pt x="280" y="260"/>
                  </a:lnTo>
                  <a:lnTo>
                    <a:pt x="470" y="230"/>
                  </a:lnTo>
                  <a:lnTo>
                    <a:pt x="580" y="190"/>
                  </a:lnTo>
                  <a:lnTo>
                    <a:pt x="660" y="190"/>
                  </a:lnTo>
                  <a:lnTo>
                    <a:pt x="720" y="150"/>
                  </a:lnTo>
                  <a:lnTo>
                    <a:pt x="790" y="190"/>
                  </a:lnTo>
                  <a:lnTo>
                    <a:pt x="860" y="190"/>
                  </a:lnTo>
                  <a:lnTo>
                    <a:pt x="1100" y="140"/>
                  </a:lnTo>
                  <a:lnTo>
                    <a:pt x="1160" y="130"/>
                  </a:lnTo>
                  <a:lnTo>
                    <a:pt x="1180" y="120"/>
                  </a:lnTo>
                  <a:lnTo>
                    <a:pt x="1250" y="160"/>
                  </a:lnTo>
                  <a:lnTo>
                    <a:pt x="1350" y="180"/>
                  </a:lnTo>
                  <a:lnTo>
                    <a:pt x="1460" y="150"/>
                  </a:lnTo>
                  <a:lnTo>
                    <a:pt x="1800" y="150"/>
                  </a:lnTo>
                  <a:lnTo>
                    <a:pt x="1880" y="170"/>
                  </a:lnTo>
                  <a:lnTo>
                    <a:pt x="2000" y="160"/>
                  </a:lnTo>
                  <a:lnTo>
                    <a:pt x="2090" y="170"/>
                  </a:lnTo>
                  <a:lnTo>
                    <a:pt x="2200" y="170"/>
                  </a:lnTo>
                  <a:lnTo>
                    <a:pt x="2320" y="150"/>
                  </a:lnTo>
                  <a:lnTo>
                    <a:pt x="2420" y="170"/>
                  </a:lnTo>
                  <a:lnTo>
                    <a:pt x="2510" y="150"/>
                  </a:lnTo>
                  <a:lnTo>
                    <a:pt x="2620" y="160"/>
                  </a:lnTo>
                  <a:lnTo>
                    <a:pt x="2740" y="140"/>
                  </a:lnTo>
                  <a:lnTo>
                    <a:pt x="2980" y="120"/>
                  </a:lnTo>
                  <a:lnTo>
                    <a:pt x="3020" y="100"/>
                  </a:lnTo>
                  <a:lnTo>
                    <a:pt x="3540" y="100"/>
                  </a:lnTo>
                  <a:lnTo>
                    <a:pt x="3630" y="80"/>
                  </a:lnTo>
                  <a:lnTo>
                    <a:pt x="3840" y="60"/>
                  </a:lnTo>
                  <a:lnTo>
                    <a:pt x="3930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 dirty="0"/>
            </a:p>
          </p:txBody>
        </p:sp>
        <p:sp>
          <p:nvSpPr>
            <p:cNvPr id="243720" name="Freeform 8"/>
            <p:cNvSpPr>
              <a:spLocks/>
            </p:cNvSpPr>
            <p:nvPr/>
          </p:nvSpPr>
          <p:spPr bwMode="auto">
            <a:xfrm>
              <a:off x="1335" y="2756"/>
              <a:ext cx="3468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60" y="190"/>
                </a:cxn>
                <a:cxn ang="0">
                  <a:pos x="400" y="180"/>
                </a:cxn>
                <a:cxn ang="0">
                  <a:pos x="590" y="160"/>
                </a:cxn>
                <a:cxn ang="0">
                  <a:pos x="910" y="160"/>
                </a:cxn>
                <a:cxn ang="0">
                  <a:pos x="1260" y="100"/>
                </a:cxn>
                <a:cxn ang="0">
                  <a:pos x="1430" y="80"/>
                </a:cxn>
                <a:cxn ang="0">
                  <a:pos x="1510" y="80"/>
                </a:cxn>
                <a:cxn ang="0">
                  <a:pos x="1650" y="40"/>
                </a:cxn>
                <a:cxn ang="0">
                  <a:pos x="1870" y="40"/>
                </a:cxn>
                <a:cxn ang="0">
                  <a:pos x="1980" y="20"/>
                </a:cxn>
                <a:cxn ang="0">
                  <a:pos x="2230" y="30"/>
                </a:cxn>
                <a:cxn ang="0">
                  <a:pos x="2320" y="10"/>
                </a:cxn>
                <a:cxn ang="0">
                  <a:pos x="2690" y="0"/>
                </a:cxn>
                <a:cxn ang="0">
                  <a:pos x="3220" y="0"/>
                </a:cxn>
                <a:cxn ang="0">
                  <a:pos x="3290" y="20"/>
                </a:cxn>
                <a:cxn ang="0">
                  <a:pos x="3420" y="10"/>
                </a:cxn>
                <a:cxn ang="0">
                  <a:pos x="3510" y="40"/>
                </a:cxn>
                <a:cxn ang="0">
                  <a:pos x="3900" y="30"/>
                </a:cxn>
              </a:cxnLst>
              <a:rect l="0" t="0" r="r" b="b"/>
              <a:pathLst>
                <a:path w="3901" h="241">
                  <a:moveTo>
                    <a:pt x="0" y="240"/>
                  </a:moveTo>
                  <a:lnTo>
                    <a:pt x="260" y="190"/>
                  </a:lnTo>
                  <a:lnTo>
                    <a:pt x="400" y="180"/>
                  </a:lnTo>
                  <a:lnTo>
                    <a:pt x="590" y="160"/>
                  </a:lnTo>
                  <a:lnTo>
                    <a:pt x="910" y="160"/>
                  </a:lnTo>
                  <a:lnTo>
                    <a:pt x="1260" y="100"/>
                  </a:lnTo>
                  <a:lnTo>
                    <a:pt x="1430" y="80"/>
                  </a:lnTo>
                  <a:lnTo>
                    <a:pt x="1510" y="80"/>
                  </a:lnTo>
                  <a:lnTo>
                    <a:pt x="1650" y="40"/>
                  </a:lnTo>
                  <a:lnTo>
                    <a:pt x="1870" y="40"/>
                  </a:lnTo>
                  <a:lnTo>
                    <a:pt x="1980" y="20"/>
                  </a:lnTo>
                  <a:lnTo>
                    <a:pt x="2230" y="30"/>
                  </a:lnTo>
                  <a:lnTo>
                    <a:pt x="2320" y="10"/>
                  </a:lnTo>
                  <a:lnTo>
                    <a:pt x="2690" y="0"/>
                  </a:lnTo>
                  <a:lnTo>
                    <a:pt x="3220" y="0"/>
                  </a:lnTo>
                  <a:lnTo>
                    <a:pt x="3290" y="20"/>
                  </a:lnTo>
                  <a:lnTo>
                    <a:pt x="3420" y="10"/>
                  </a:lnTo>
                  <a:lnTo>
                    <a:pt x="3510" y="40"/>
                  </a:lnTo>
                  <a:lnTo>
                    <a:pt x="3900" y="30"/>
                  </a:lnTo>
                </a:path>
              </a:pathLst>
            </a:custGeom>
            <a:noFill/>
            <a:ln w="12700" cap="rnd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3721" name="Rectangle 9"/>
            <p:cNvSpPr>
              <a:spLocks noChangeArrowheads="1"/>
            </p:cNvSpPr>
            <p:nvPr/>
          </p:nvSpPr>
          <p:spPr bwMode="auto">
            <a:xfrm>
              <a:off x="1600" y="2005"/>
              <a:ext cx="640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Stomach</a:t>
              </a:r>
              <a:endParaRPr lang="en-US" sz="1800" dirty="0">
                <a:solidFill>
                  <a:srgbClr val="CF0E30"/>
                </a:solidFill>
                <a:latin typeface="Times" pitchFamily="18" charset="0"/>
              </a:endParaRPr>
            </a:p>
          </p:txBody>
        </p:sp>
        <p:sp>
          <p:nvSpPr>
            <p:cNvPr id="243722" name="Rectangle 10"/>
            <p:cNvSpPr>
              <a:spLocks noChangeArrowheads="1"/>
            </p:cNvSpPr>
            <p:nvPr/>
          </p:nvSpPr>
          <p:spPr bwMode="auto">
            <a:xfrm>
              <a:off x="3260" y="2197"/>
              <a:ext cx="1213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Colon and Rectum</a:t>
              </a:r>
            </a:p>
          </p:txBody>
        </p:sp>
        <p:sp>
          <p:nvSpPr>
            <p:cNvPr id="243723" name="Rectangle 11"/>
            <p:cNvSpPr>
              <a:spLocks noChangeArrowheads="1"/>
            </p:cNvSpPr>
            <p:nvPr/>
          </p:nvSpPr>
          <p:spPr bwMode="auto">
            <a:xfrm>
              <a:off x="3965" y="2499"/>
              <a:ext cx="88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Prostate</a:t>
              </a:r>
              <a:endParaRPr lang="en-US" sz="1800" dirty="0">
                <a:solidFill>
                  <a:schemeClr val="bg1"/>
                </a:solidFill>
                <a:latin typeface="Times" pitchFamily="18" charset="0"/>
              </a:endParaRPr>
            </a:p>
          </p:txBody>
        </p:sp>
        <p:sp>
          <p:nvSpPr>
            <p:cNvPr id="243724" name="Line 12"/>
            <p:cNvSpPr>
              <a:spLocks noChangeShapeType="1"/>
            </p:cNvSpPr>
            <p:nvPr/>
          </p:nvSpPr>
          <p:spPr bwMode="auto">
            <a:xfrm>
              <a:off x="1189" y="120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25" name="Line 13"/>
            <p:cNvSpPr>
              <a:spLocks noChangeShapeType="1"/>
            </p:cNvSpPr>
            <p:nvPr/>
          </p:nvSpPr>
          <p:spPr bwMode="auto">
            <a:xfrm>
              <a:off x="1189" y="144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26" name="Line 14"/>
            <p:cNvSpPr>
              <a:spLocks noChangeShapeType="1"/>
            </p:cNvSpPr>
            <p:nvPr/>
          </p:nvSpPr>
          <p:spPr bwMode="auto">
            <a:xfrm>
              <a:off x="1189" y="170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27" name="Line 15"/>
            <p:cNvSpPr>
              <a:spLocks noChangeShapeType="1"/>
            </p:cNvSpPr>
            <p:nvPr/>
          </p:nvSpPr>
          <p:spPr bwMode="auto">
            <a:xfrm>
              <a:off x="1189" y="196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28" name="Line 16"/>
            <p:cNvSpPr>
              <a:spLocks noChangeShapeType="1"/>
            </p:cNvSpPr>
            <p:nvPr/>
          </p:nvSpPr>
          <p:spPr bwMode="auto">
            <a:xfrm>
              <a:off x="1189" y="222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29" name="Line 17"/>
            <p:cNvSpPr>
              <a:spLocks noChangeShapeType="1"/>
            </p:cNvSpPr>
            <p:nvPr/>
          </p:nvSpPr>
          <p:spPr bwMode="auto">
            <a:xfrm>
              <a:off x="1189" y="248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30" name="Line 18"/>
            <p:cNvSpPr>
              <a:spLocks noChangeShapeType="1"/>
            </p:cNvSpPr>
            <p:nvPr/>
          </p:nvSpPr>
          <p:spPr bwMode="auto">
            <a:xfrm>
              <a:off x="1189" y="273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31" name="Line 19"/>
            <p:cNvSpPr>
              <a:spLocks noChangeShapeType="1"/>
            </p:cNvSpPr>
            <p:nvPr/>
          </p:nvSpPr>
          <p:spPr bwMode="auto">
            <a:xfrm>
              <a:off x="1189" y="298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32" name="Line 20"/>
            <p:cNvSpPr>
              <a:spLocks noChangeShapeType="1"/>
            </p:cNvSpPr>
            <p:nvPr/>
          </p:nvSpPr>
          <p:spPr bwMode="auto">
            <a:xfrm>
              <a:off x="1189" y="323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3733" name="Rectangle 21"/>
            <p:cNvSpPr>
              <a:spLocks noChangeArrowheads="1"/>
            </p:cNvSpPr>
            <p:nvPr/>
          </p:nvSpPr>
          <p:spPr bwMode="auto">
            <a:xfrm>
              <a:off x="1170" y="3288"/>
              <a:ext cx="3904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200">
                  <a:latin typeface="Lucida Sans Unicode" pitchFamily="34" charset="0"/>
                </a:rPr>
                <a:t>1930          1940          1950          1960          1970          1980          1990</a:t>
              </a:r>
            </a:p>
          </p:txBody>
        </p:sp>
        <p:sp>
          <p:nvSpPr>
            <p:cNvPr id="243734" name="Rectangle 22"/>
            <p:cNvSpPr>
              <a:spLocks noChangeArrowheads="1"/>
            </p:cNvSpPr>
            <p:nvPr/>
          </p:nvSpPr>
          <p:spPr bwMode="auto">
            <a:xfrm>
              <a:off x="2347" y="2796"/>
              <a:ext cx="1237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ctr"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Pancreas</a:t>
              </a:r>
              <a:endParaRPr lang="en-US" sz="1800" dirty="0">
                <a:solidFill>
                  <a:srgbClr val="00FF00"/>
                </a:solidFill>
                <a:latin typeface="Times" pitchFamily="18" charset="0"/>
              </a:endParaRPr>
            </a:p>
          </p:txBody>
        </p:sp>
        <p:sp>
          <p:nvSpPr>
            <p:cNvPr id="243735" name="Rectangle 23"/>
            <p:cNvSpPr>
              <a:spLocks noChangeArrowheads="1"/>
            </p:cNvSpPr>
            <p:nvPr/>
          </p:nvSpPr>
          <p:spPr bwMode="auto">
            <a:xfrm>
              <a:off x="922" y="1097"/>
              <a:ext cx="253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algn="r" defTabSz="1428750" eaLnBrk="0" hangingPunct="0"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80</a:t>
              </a:r>
            </a:p>
          </p:txBody>
        </p:sp>
        <p:sp>
          <p:nvSpPr>
            <p:cNvPr id="243736" name="Rectangle 24"/>
            <p:cNvSpPr>
              <a:spLocks noChangeArrowheads="1"/>
            </p:cNvSpPr>
            <p:nvPr/>
          </p:nvSpPr>
          <p:spPr bwMode="auto">
            <a:xfrm>
              <a:off x="922" y="1577"/>
              <a:ext cx="253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algn="r" defTabSz="1428750" eaLnBrk="0" hangingPunct="0"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60</a:t>
              </a:r>
            </a:p>
          </p:txBody>
        </p:sp>
        <p:sp>
          <p:nvSpPr>
            <p:cNvPr id="243737" name="Rectangle 25"/>
            <p:cNvSpPr>
              <a:spLocks noChangeArrowheads="1"/>
            </p:cNvSpPr>
            <p:nvPr/>
          </p:nvSpPr>
          <p:spPr bwMode="auto">
            <a:xfrm>
              <a:off x="845" y="2097"/>
              <a:ext cx="330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r"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40</a:t>
              </a:r>
            </a:p>
          </p:txBody>
        </p:sp>
        <p:sp>
          <p:nvSpPr>
            <p:cNvPr id="243738" name="Rectangle 26"/>
            <p:cNvSpPr>
              <a:spLocks noChangeArrowheads="1"/>
            </p:cNvSpPr>
            <p:nvPr/>
          </p:nvSpPr>
          <p:spPr bwMode="auto">
            <a:xfrm>
              <a:off x="854" y="2607"/>
              <a:ext cx="321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r"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20</a:t>
              </a:r>
            </a:p>
          </p:txBody>
        </p:sp>
        <p:sp>
          <p:nvSpPr>
            <p:cNvPr id="243739" name="Rectangle 27"/>
            <p:cNvSpPr>
              <a:spLocks noChangeArrowheads="1"/>
            </p:cNvSpPr>
            <p:nvPr/>
          </p:nvSpPr>
          <p:spPr bwMode="auto">
            <a:xfrm>
              <a:off x="898" y="3107"/>
              <a:ext cx="277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r"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0</a:t>
              </a:r>
            </a:p>
          </p:txBody>
        </p:sp>
        <p:sp>
          <p:nvSpPr>
            <p:cNvPr id="243740" name="Rectangle 28"/>
            <p:cNvSpPr>
              <a:spLocks noChangeArrowheads="1"/>
            </p:cNvSpPr>
            <p:nvPr/>
          </p:nvSpPr>
          <p:spPr bwMode="auto">
            <a:xfrm>
              <a:off x="1229" y="994"/>
              <a:ext cx="3505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 b="0">
                  <a:latin typeface="Lucida Sans Unicode" pitchFamily="34" charset="0"/>
                </a:rPr>
                <a:t>Rates per 100,000 and are age adjusted to the 1970 census population</a:t>
              </a:r>
            </a:p>
          </p:txBody>
        </p:sp>
      </p:grpSp>
      <p:sp>
        <p:nvSpPr>
          <p:cNvPr id="243742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229600" cy="701675"/>
          </a:xfrm>
        </p:spPr>
        <p:txBody>
          <a:bodyPr/>
          <a:lstStyle/>
          <a:p>
            <a:r>
              <a:rPr lang="en-US" sz="4000" b="1"/>
              <a:t>Cancer Death Rates by Site Male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36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46150" y="1597025"/>
            <a:ext cx="7283450" cy="4249738"/>
            <a:chOff x="888" y="1006"/>
            <a:chExt cx="4228" cy="2467"/>
          </a:xfrm>
        </p:grpSpPr>
        <p:sp>
          <p:nvSpPr>
            <p:cNvPr id="244739" name="Rectangle 3"/>
            <p:cNvSpPr>
              <a:spLocks noChangeArrowheads="1"/>
            </p:cNvSpPr>
            <p:nvPr/>
          </p:nvSpPr>
          <p:spPr bwMode="auto">
            <a:xfrm>
              <a:off x="1330" y="1225"/>
              <a:ext cx="3548" cy="202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AFD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0" name="Rectangle 4"/>
            <p:cNvSpPr>
              <a:spLocks noChangeArrowheads="1"/>
            </p:cNvSpPr>
            <p:nvPr/>
          </p:nvSpPr>
          <p:spPr bwMode="auto">
            <a:xfrm>
              <a:off x="4256" y="1301"/>
              <a:ext cx="446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Lung</a:t>
              </a:r>
              <a:endParaRPr lang="en-US" sz="1800" dirty="0">
                <a:solidFill>
                  <a:schemeClr val="accent1"/>
                </a:solidFill>
                <a:latin typeface="Times" pitchFamily="18" charset="0"/>
              </a:endParaRPr>
            </a:p>
          </p:txBody>
        </p:sp>
        <p:sp>
          <p:nvSpPr>
            <p:cNvPr id="244741" name="Rectangle 5"/>
            <p:cNvSpPr>
              <a:spLocks noChangeArrowheads="1"/>
            </p:cNvSpPr>
            <p:nvPr/>
          </p:nvSpPr>
          <p:spPr bwMode="auto">
            <a:xfrm>
              <a:off x="1480" y="2185"/>
              <a:ext cx="672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Stomach</a:t>
              </a:r>
              <a:endParaRPr lang="en-US" sz="1800" dirty="0">
                <a:solidFill>
                  <a:srgbClr val="CF0E30"/>
                </a:solidFill>
                <a:latin typeface="Times" pitchFamily="18" charset="0"/>
              </a:endParaRPr>
            </a:p>
          </p:txBody>
        </p:sp>
        <p:sp>
          <p:nvSpPr>
            <p:cNvPr id="244742" name="Rectangle 6"/>
            <p:cNvSpPr>
              <a:spLocks noChangeArrowheads="1"/>
            </p:cNvSpPr>
            <p:nvPr/>
          </p:nvSpPr>
          <p:spPr bwMode="auto">
            <a:xfrm>
              <a:off x="3802" y="2281"/>
              <a:ext cx="1180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Colon</a:t>
              </a:r>
              <a:r>
                <a:rPr lang="en-US" sz="1800" dirty="0">
                  <a:solidFill>
                    <a:srgbClr val="FAFD00"/>
                  </a:solidFill>
                  <a:latin typeface="Times" pitchFamily="18" charset="0"/>
                </a:rPr>
                <a:t> </a:t>
              </a: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&amp;</a:t>
              </a:r>
              <a:r>
                <a:rPr lang="en-US" sz="1800" dirty="0">
                  <a:solidFill>
                    <a:srgbClr val="FAFD00"/>
                  </a:solidFill>
                  <a:latin typeface="Times" pitchFamily="18" charset="0"/>
                </a:rPr>
                <a:t> </a:t>
              </a: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Rectum</a:t>
              </a:r>
              <a:endParaRPr lang="en-US" sz="1800" dirty="0">
                <a:solidFill>
                  <a:srgbClr val="FAFD00"/>
                </a:solidFill>
                <a:latin typeface="Times" pitchFamily="18" charset="0"/>
              </a:endParaRPr>
            </a:p>
          </p:txBody>
        </p:sp>
        <p:sp>
          <p:nvSpPr>
            <p:cNvPr id="244743" name="Line 7"/>
            <p:cNvSpPr>
              <a:spLocks noChangeShapeType="1"/>
            </p:cNvSpPr>
            <p:nvPr/>
          </p:nvSpPr>
          <p:spPr bwMode="auto">
            <a:xfrm>
              <a:off x="1232" y="1221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4" name="Line 8"/>
            <p:cNvSpPr>
              <a:spLocks noChangeShapeType="1"/>
            </p:cNvSpPr>
            <p:nvPr/>
          </p:nvSpPr>
          <p:spPr bwMode="auto">
            <a:xfrm>
              <a:off x="1243" y="1533"/>
              <a:ext cx="81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5" name="Line 9"/>
            <p:cNvSpPr>
              <a:spLocks noChangeShapeType="1"/>
            </p:cNvSpPr>
            <p:nvPr/>
          </p:nvSpPr>
          <p:spPr bwMode="auto">
            <a:xfrm>
              <a:off x="1232" y="1817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6" name="Line 10"/>
            <p:cNvSpPr>
              <a:spLocks noChangeShapeType="1"/>
            </p:cNvSpPr>
            <p:nvPr/>
          </p:nvSpPr>
          <p:spPr bwMode="auto">
            <a:xfrm>
              <a:off x="1243" y="2109"/>
              <a:ext cx="81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7" name="Line 11"/>
            <p:cNvSpPr>
              <a:spLocks noChangeShapeType="1"/>
            </p:cNvSpPr>
            <p:nvPr/>
          </p:nvSpPr>
          <p:spPr bwMode="auto">
            <a:xfrm>
              <a:off x="1232" y="2405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8" name="Line 12"/>
            <p:cNvSpPr>
              <a:spLocks noChangeShapeType="1"/>
            </p:cNvSpPr>
            <p:nvPr/>
          </p:nvSpPr>
          <p:spPr bwMode="auto">
            <a:xfrm>
              <a:off x="1243" y="2691"/>
              <a:ext cx="81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49" name="Line 13"/>
            <p:cNvSpPr>
              <a:spLocks noChangeShapeType="1"/>
            </p:cNvSpPr>
            <p:nvPr/>
          </p:nvSpPr>
          <p:spPr bwMode="auto">
            <a:xfrm>
              <a:off x="1232" y="2989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50" name="Line 14"/>
            <p:cNvSpPr>
              <a:spLocks noChangeShapeType="1"/>
            </p:cNvSpPr>
            <p:nvPr/>
          </p:nvSpPr>
          <p:spPr bwMode="auto">
            <a:xfrm>
              <a:off x="1232" y="3251"/>
              <a:ext cx="82" cy="0"/>
            </a:xfrm>
            <a:prstGeom prst="line">
              <a:avLst/>
            </a:prstGeom>
            <a:noFill/>
            <a:ln w="12700">
              <a:solidFill>
                <a:srgbClr val="FAFD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51" name="Rectangle 15"/>
            <p:cNvSpPr>
              <a:spLocks noChangeArrowheads="1"/>
            </p:cNvSpPr>
            <p:nvPr/>
          </p:nvSpPr>
          <p:spPr bwMode="auto">
            <a:xfrm>
              <a:off x="1213" y="3300"/>
              <a:ext cx="390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200">
                  <a:latin typeface="Lucida Sans Unicode" pitchFamily="34" charset="0"/>
                </a:rPr>
                <a:t>1930          1940          1950          1960          1970          1980          1990</a:t>
              </a:r>
            </a:p>
          </p:txBody>
        </p:sp>
        <p:sp>
          <p:nvSpPr>
            <p:cNvPr id="244752" name="Rectangle 16"/>
            <p:cNvSpPr>
              <a:spLocks noChangeArrowheads="1"/>
            </p:cNvSpPr>
            <p:nvPr/>
          </p:nvSpPr>
          <p:spPr bwMode="auto">
            <a:xfrm>
              <a:off x="2390" y="2952"/>
              <a:ext cx="1236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ctr"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Pancreas</a:t>
              </a:r>
              <a:endParaRPr lang="en-US" sz="1800" dirty="0">
                <a:solidFill>
                  <a:srgbClr val="00FF00"/>
                </a:solidFill>
                <a:latin typeface="Times" pitchFamily="18" charset="0"/>
              </a:endParaRPr>
            </a:p>
          </p:txBody>
        </p:sp>
        <p:sp>
          <p:nvSpPr>
            <p:cNvPr id="244753" name="Rectangle 17"/>
            <p:cNvSpPr>
              <a:spLocks noChangeArrowheads="1"/>
            </p:cNvSpPr>
            <p:nvPr/>
          </p:nvSpPr>
          <p:spPr bwMode="auto">
            <a:xfrm>
              <a:off x="946" y="1085"/>
              <a:ext cx="272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44754" name="Rectangle 18"/>
            <p:cNvSpPr>
              <a:spLocks noChangeArrowheads="1"/>
            </p:cNvSpPr>
            <p:nvPr/>
          </p:nvSpPr>
          <p:spPr bwMode="auto">
            <a:xfrm>
              <a:off x="941" y="1421"/>
              <a:ext cx="266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algn="r" defTabSz="1428750" eaLnBrk="0" hangingPunct="0"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30</a:t>
              </a:r>
            </a:p>
          </p:txBody>
        </p:sp>
        <p:sp>
          <p:nvSpPr>
            <p:cNvPr id="244755" name="Rectangle 19"/>
            <p:cNvSpPr>
              <a:spLocks noChangeArrowheads="1"/>
            </p:cNvSpPr>
            <p:nvPr/>
          </p:nvSpPr>
          <p:spPr bwMode="auto">
            <a:xfrm>
              <a:off x="888" y="2001"/>
              <a:ext cx="33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r"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20</a:t>
              </a:r>
            </a:p>
          </p:txBody>
        </p:sp>
        <p:sp>
          <p:nvSpPr>
            <p:cNvPr id="244756" name="Rectangle 20"/>
            <p:cNvSpPr>
              <a:spLocks noChangeArrowheads="1"/>
            </p:cNvSpPr>
            <p:nvPr/>
          </p:nvSpPr>
          <p:spPr bwMode="auto">
            <a:xfrm>
              <a:off x="897" y="2595"/>
              <a:ext cx="32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r"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10</a:t>
              </a:r>
            </a:p>
          </p:txBody>
        </p:sp>
        <p:sp>
          <p:nvSpPr>
            <p:cNvPr id="244757" name="Rectangle 21"/>
            <p:cNvSpPr>
              <a:spLocks noChangeArrowheads="1"/>
            </p:cNvSpPr>
            <p:nvPr/>
          </p:nvSpPr>
          <p:spPr bwMode="auto">
            <a:xfrm>
              <a:off x="931" y="3131"/>
              <a:ext cx="27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15887" tIns="57150" rIns="115887" bIns="57150">
              <a:spAutoFit/>
            </a:bodyPr>
            <a:lstStyle/>
            <a:p>
              <a:pPr algn="r" defTabSz="1428750" eaLnBrk="0" hangingPunct="0">
                <a:spcBef>
                  <a:spcPct val="50000"/>
                </a:spcBef>
                <a:buFontTx/>
                <a:buNone/>
              </a:pPr>
              <a:r>
                <a:rPr lang="en-US" sz="1400">
                  <a:latin typeface="Lucida Sans Unicode" pitchFamily="34" charset="0"/>
                </a:rPr>
                <a:t>0</a:t>
              </a:r>
            </a:p>
          </p:txBody>
        </p:sp>
        <p:sp>
          <p:nvSpPr>
            <p:cNvPr id="244758" name="Rectangle 22"/>
            <p:cNvSpPr>
              <a:spLocks noChangeArrowheads="1"/>
            </p:cNvSpPr>
            <p:nvPr/>
          </p:nvSpPr>
          <p:spPr bwMode="auto">
            <a:xfrm>
              <a:off x="1261" y="1006"/>
              <a:ext cx="3169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200" b="0">
                  <a:latin typeface="Lucida Sans Unicode" pitchFamily="34" charset="0"/>
                </a:rPr>
                <a:t>Rates per 100,000 and are age adjusted to the 1970 census population</a:t>
              </a:r>
            </a:p>
          </p:txBody>
        </p:sp>
        <p:sp>
          <p:nvSpPr>
            <p:cNvPr id="244759" name="Freeform 23"/>
            <p:cNvSpPr>
              <a:spLocks/>
            </p:cNvSpPr>
            <p:nvPr/>
          </p:nvSpPr>
          <p:spPr bwMode="auto">
            <a:xfrm>
              <a:off x="1408" y="1368"/>
              <a:ext cx="3435" cy="1777"/>
            </a:xfrm>
            <a:custGeom>
              <a:avLst/>
              <a:gdLst/>
              <a:ahLst/>
              <a:cxnLst>
                <a:cxn ang="0">
                  <a:pos x="0" y="1776"/>
                </a:cxn>
                <a:cxn ang="0">
                  <a:pos x="348" y="1728"/>
                </a:cxn>
                <a:cxn ang="0">
                  <a:pos x="744" y="1680"/>
                </a:cxn>
                <a:cxn ang="0">
                  <a:pos x="1140" y="1620"/>
                </a:cxn>
                <a:cxn ang="0">
                  <a:pos x="1500" y="1584"/>
                </a:cxn>
                <a:cxn ang="0">
                  <a:pos x="1896" y="1524"/>
                </a:cxn>
                <a:cxn ang="0">
                  <a:pos x="2136" y="1488"/>
                </a:cxn>
                <a:cxn ang="0">
                  <a:pos x="2220" y="1452"/>
                </a:cxn>
                <a:cxn ang="0">
                  <a:pos x="2316" y="1380"/>
                </a:cxn>
                <a:cxn ang="0">
                  <a:pos x="2484" y="1272"/>
                </a:cxn>
                <a:cxn ang="0">
                  <a:pos x="2556" y="1236"/>
                </a:cxn>
                <a:cxn ang="0">
                  <a:pos x="2784" y="1032"/>
                </a:cxn>
                <a:cxn ang="0">
                  <a:pos x="3264" y="600"/>
                </a:cxn>
                <a:cxn ang="0">
                  <a:pos x="3864" y="0"/>
                </a:cxn>
                <a:cxn ang="0">
                  <a:pos x="3864" y="0"/>
                </a:cxn>
              </a:cxnLst>
              <a:rect l="0" t="0" r="r" b="b"/>
              <a:pathLst>
                <a:path w="3865" h="1777">
                  <a:moveTo>
                    <a:pt x="0" y="1776"/>
                  </a:moveTo>
                  <a:lnTo>
                    <a:pt x="348" y="1728"/>
                  </a:lnTo>
                  <a:lnTo>
                    <a:pt x="744" y="1680"/>
                  </a:lnTo>
                  <a:lnTo>
                    <a:pt x="1140" y="1620"/>
                  </a:lnTo>
                  <a:lnTo>
                    <a:pt x="1500" y="1584"/>
                  </a:lnTo>
                  <a:lnTo>
                    <a:pt x="1896" y="1524"/>
                  </a:lnTo>
                  <a:lnTo>
                    <a:pt x="2136" y="1488"/>
                  </a:lnTo>
                  <a:lnTo>
                    <a:pt x="2220" y="1452"/>
                  </a:lnTo>
                  <a:lnTo>
                    <a:pt x="2316" y="1380"/>
                  </a:lnTo>
                  <a:lnTo>
                    <a:pt x="2484" y="1272"/>
                  </a:lnTo>
                  <a:lnTo>
                    <a:pt x="2556" y="1236"/>
                  </a:lnTo>
                  <a:lnTo>
                    <a:pt x="2784" y="1032"/>
                  </a:lnTo>
                  <a:lnTo>
                    <a:pt x="3264" y="600"/>
                  </a:lnTo>
                  <a:lnTo>
                    <a:pt x="3864" y="0"/>
                  </a:lnTo>
                  <a:lnTo>
                    <a:pt x="3864" y="0"/>
                  </a:lnTo>
                </a:path>
              </a:pathLst>
            </a:cu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4760" name="Freeform 24"/>
            <p:cNvSpPr>
              <a:spLocks/>
            </p:cNvSpPr>
            <p:nvPr/>
          </p:nvSpPr>
          <p:spPr bwMode="auto">
            <a:xfrm>
              <a:off x="1333" y="1596"/>
              <a:ext cx="3467" cy="14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96"/>
                </a:cxn>
                <a:cxn ang="0">
                  <a:pos x="168" y="84"/>
                </a:cxn>
                <a:cxn ang="0">
                  <a:pos x="408" y="228"/>
                </a:cxn>
                <a:cxn ang="0">
                  <a:pos x="456" y="228"/>
                </a:cxn>
                <a:cxn ang="0">
                  <a:pos x="528" y="312"/>
                </a:cxn>
                <a:cxn ang="0">
                  <a:pos x="564" y="312"/>
                </a:cxn>
                <a:cxn ang="0">
                  <a:pos x="780" y="540"/>
                </a:cxn>
                <a:cxn ang="0">
                  <a:pos x="828" y="540"/>
                </a:cxn>
                <a:cxn ang="0">
                  <a:pos x="948" y="600"/>
                </a:cxn>
                <a:cxn ang="0">
                  <a:pos x="1020" y="624"/>
                </a:cxn>
                <a:cxn ang="0">
                  <a:pos x="1080" y="684"/>
                </a:cxn>
                <a:cxn ang="0">
                  <a:pos x="1176" y="720"/>
                </a:cxn>
                <a:cxn ang="0">
                  <a:pos x="1224" y="720"/>
                </a:cxn>
                <a:cxn ang="0">
                  <a:pos x="1284" y="816"/>
                </a:cxn>
                <a:cxn ang="0">
                  <a:pos x="1356" y="876"/>
                </a:cxn>
                <a:cxn ang="0">
                  <a:pos x="1488" y="936"/>
                </a:cxn>
                <a:cxn ang="0">
                  <a:pos x="1536" y="924"/>
                </a:cxn>
                <a:cxn ang="0">
                  <a:pos x="1644" y="1008"/>
                </a:cxn>
                <a:cxn ang="0">
                  <a:pos x="1692" y="1044"/>
                </a:cxn>
                <a:cxn ang="0">
                  <a:pos x="1764" y="1056"/>
                </a:cxn>
                <a:cxn ang="0">
                  <a:pos x="2004" y="1140"/>
                </a:cxn>
                <a:cxn ang="0">
                  <a:pos x="2148" y="1212"/>
                </a:cxn>
                <a:cxn ang="0">
                  <a:pos x="2364" y="1260"/>
                </a:cxn>
                <a:cxn ang="0">
                  <a:pos x="2592" y="1320"/>
                </a:cxn>
                <a:cxn ang="0">
                  <a:pos x="2892" y="1344"/>
                </a:cxn>
                <a:cxn ang="0">
                  <a:pos x="3084" y="1392"/>
                </a:cxn>
                <a:cxn ang="0">
                  <a:pos x="3360" y="1416"/>
                </a:cxn>
                <a:cxn ang="0">
                  <a:pos x="3564" y="1428"/>
                </a:cxn>
                <a:cxn ang="0">
                  <a:pos x="3900" y="1428"/>
                </a:cxn>
              </a:cxnLst>
              <a:rect l="0" t="0" r="r" b="b"/>
              <a:pathLst>
                <a:path w="3901" h="1429">
                  <a:moveTo>
                    <a:pt x="0" y="0"/>
                  </a:moveTo>
                  <a:lnTo>
                    <a:pt x="108" y="96"/>
                  </a:lnTo>
                  <a:lnTo>
                    <a:pt x="168" y="84"/>
                  </a:lnTo>
                  <a:lnTo>
                    <a:pt x="408" y="228"/>
                  </a:lnTo>
                  <a:lnTo>
                    <a:pt x="456" y="228"/>
                  </a:lnTo>
                  <a:lnTo>
                    <a:pt x="528" y="312"/>
                  </a:lnTo>
                  <a:lnTo>
                    <a:pt x="564" y="312"/>
                  </a:lnTo>
                  <a:lnTo>
                    <a:pt x="780" y="540"/>
                  </a:lnTo>
                  <a:lnTo>
                    <a:pt x="828" y="540"/>
                  </a:lnTo>
                  <a:lnTo>
                    <a:pt x="948" y="600"/>
                  </a:lnTo>
                  <a:lnTo>
                    <a:pt x="1020" y="624"/>
                  </a:lnTo>
                  <a:lnTo>
                    <a:pt x="1080" y="684"/>
                  </a:lnTo>
                  <a:lnTo>
                    <a:pt x="1176" y="720"/>
                  </a:lnTo>
                  <a:lnTo>
                    <a:pt x="1224" y="720"/>
                  </a:lnTo>
                  <a:lnTo>
                    <a:pt x="1284" y="816"/>
                  </a:lnTo>
                  <a:lnTo>
                    <a:pt x="1356" y="876"/>
                  </a:lnTo>
                  <a:lnTo>
                    <a:pt x="1488" y="936"/>
                  </a:lnTo>
                  <a:lnTo>
                    <a:pt x="1536" y="924"/>
                  </a:lnTo>
                  <a:lnTo>
                    <a:pt x="1644" y="1008"/>
                  </a:lnTo>
                  <a:lnTo>
                    <a:pt x="1692" y="1044"/>
                  </a:lnTo>
                  <a:lnTo>
                    <a:pt x="1764" y="1056"/>
                  </a:lnTo>
                  <a:lnTo>
                    <a:pt x="2004" y="1140"/>
                  </a:lnTo>
                  <a:lnTo>
                    <a:pt x="2148" y="1212"/>
                  </a:lnTo>
                  <a:lnTo>
                    <a:pt x="2364" y="1260"/>
                  </a:lnTo>
                  <a:lnTo>
                    <a:pt x="2592" y="1320"/>
                  </a:lnTo>
                  <a:lnTo>
                    <a:pt x="2892" y="1344"/>
                  </a:lnTo>
                  <a:lnTo>
                    <a:pt x="3084" y="1392"/>
                  </a:lnTo>
                  <a:lnTo>
                    <a:pt x="3360" y="1416"/>
                  </a:lnTo>
                  <a:lnTo>
                    <a:pt x="3564" y="1428"/>
                  </a:lnTo>
                  <a:lnTo>
                    <a:pt x="3900" y="1428"/>
                  </a:lnTo>
                </a:path>
              </a:pathLst>
            </a:custGeom>
            <a:noFill/>
            <a:ln w="12700" cap="rnd" cmpd="sng">
              <a:solidFill>
                <a:srgbClr val="CF0E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4761" name="Freeform 25"/>
            <p:cNvSpPr>
              <a:spLocks/>
            </p:cNvSpPr>
            <p:nvPr/>
          </p:nvSpPr>
          <p:spPr bwMode="auto">
            <a:xfrm>
              <a:off x="1397" y="2796"/>
              <a:ext cx="3435" cy="277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156" y="264"/>
                </a:cxn>
                <a:cxn ang="0">
                  <a:pos x="252" y="276"/>
                </a:cxn>
                <a:cxn ang="0">
                  <a:pos x="372" y="216"/>
                </a:cxn>
                <a:cxn ang="0">
                  <a:pos x="504" y="216"/>
                </a:cxn>
                <a:cxn ang="0">
                  <a:pos x="564" y="204"/>
                </a:cxn>
                <a:cxn ang="0">
                  <a:pos x="744" y="192"/>
                </a:cxn>
                <a:cxn ang="0">
                  <a:pos x="828" y="204"/>
                </a:cxn>
                <a:cxn ang="0">
                  <a:pos x="1020" y="168"/>
                </a:cxn>
                <a:cxn ang="0">
                  <a:pos x="1104" y="180"/>
                </a:cxn>
                <a:cxn ang="0">
                  <a:pos x="1188" y="144"/>
                </a:cxn>
                <a:cxn ang="0">
                  <a:pos x="1488" y="108"/>
                </a:cxn>
                <a:cxn ang="0">
                  <a:pos x="1608" y="108"/>
                </a:cxn>
                <a:cxn ang="0">
                  <a:pos x="1776" y="84"/>
                </a:cxn>
                <a:cxn ang="0">
                  <a:pos x="2028" y="60"/>
                </a:cxn>
                <a:cxn ang="0">
                  <a:pos x="2364" y="60"/>
                </a:cxn>
                <a:cxn ang="0">
                  <a:pos x="2580" y="48"/>
                </a:cxn>
                <a:cxn ang="0">
                  <a:pos x="2760" y="48"/>
                </a:cxn>
                <a:cxn ang="0">
                  <a:pos x="2964" y="36"/>
                </a:cxn>
                <a:cxn ang="0">
                  <a:pos x="3156" y="24"/>
                </a:cxn>
                <a:cxn ang="0">
                  <a:pos x="3480" y="24"/>
                </a:cxn>
                <a:cxn ang="0">
                  <a:pos x="3624" y="0"/>
                </a:cxn>
                <a:cxn ang="0">
                  <a:pos x="3744" y="24"/>
                </a:cxn>
                <a:cxn ang="0">
                  <a:pos x="3864" y="0"/>
                </a:cxn>
              </a:cxnLst>
              <a:rect l="0" t="0" r="r" b="b"/>
              <a:pathLst>
                <a:path w="3865" h="277">
                  <a:moveTo>
                    <a:pt x="0" y="276"/>
                  </a:moveTo>
                  <a:lnTo>
                    <a:pt x="156" y="264"/>
                  </a:lnTo>
                  <a:lnTo>
                    <a:pt x="252" y="276"/>
                  </a:lnTo>
                  <a:lnTo>
                    <a:pt x="372" y="216"/>
                  </a:lnTo>
                  <a:lnTo>
                    <a:pt x="504" y="216"/>
                  </a:lnTo>
                  <a:lnTo>
                    <a:pt x="564" y="204"/>
                  </a:lnTo>
                  <a:lnTo>
                    <a:pt x="744" y="192"/>
                  </a:lnTo>
                  <a:lnTo>
                    <a:pt x="828" y="204"/>
                  </a:lnTo>
                  <a:lnTo>
                    <a:pt x="1020" y="168"/>
                  </a:lnTo>
                  <a:lnTo>
                    <a:pt x="1104" y="180"/>
                  </a:lnTo>
                  <a:lnTo>
                    <a:pt x="1188" y="144"/>
                  </a:lnTo>
                  <a:lnTo>
                    <a:pt x="1488" y="108"/>
                  </a:lnTo>
                  <a:lnTo>
                    <a:pt x="1608" y="108"/>
                  </a:lnTo>
                  <a:lnTo>
                    <a:pt x="1776" y="84"/>
                  </a:lnTo>
                  <a:lnTo>
                    <a:pt x="2028" y="60"/>
                  </a:lnTo>
                  <a:lnTo>
                    <a:pt x="2364" y="60"/>
                  </a:lnTo>
                  <a:lnTo>
                    <a:pt x="2580" y="48"/>
                  </a:lnTo>
                  <a:lnTo>
                    <a:pt x="2760" y="48"/>
                  </a:lnTo>
                  <a:lnTo>
                    <a:pt x="2964" y="36"/>
                  </a:lnTo>
                  <a:lnTo>
                    <a:pt x="3156" y="24"/>
                  </a:lnTo>
                  <a:lnTo>
                    <a:pt x="3480" y="24"/>
                  </a:lnTo>
                  <a:lnTo>
                    <a:pt x="3624" y="0"/>
                  </a:lnTo>
                  <a:lnTo>
                    <a:pt x="3744" y="24"/>
                  </a:lnTo>
                  <a:lnTo>
                    <a:pt x="3864" y="0"/>
                  </a:lnTo>
                </a:path>
              </a:pathLst>
            </a:custGeom>
            <a:noFill/>
            <a:ln w="12700" cap="rnd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4762" name="Freeform 26"/>
            <p:cNvSpPr>
              <a:spLocks/>
            </p:cNvSpPr>
            <p:nvPr/>
          </p:nvSpPr>
          <p:spPr bwMode="auto">
            <a:xfrm>
              <a:off x="1397" y="2712"/>
              <a:ext cx="3435" cy="313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56" y="300"/>
                </a:cxn>
                <a:cxn ang="0">
                  <a:pos x="312" y="252"/>
                </a:cxn>
                <a:cxn ang="0">
                  <a:pos x="612" y="192"/>
                </a:cxn>
                <a:cxn ang="0">
                  <a:pos x="732" y="204"/>
                </a:cxn>
                <a:cxn ang="0">
                  <a:pos x="1116" y="96"/>
                </a:cxn>
                <a:cxn ang="0">
                  <a:pos x="1236" y="96"/>
                </a:cxn>
                <a:cxn ang="0">
                  <a:pos x="1524" y="24"/>
                </a:cxn>
                <a:cxn ang="0">
                  <a:pos x="1764" y="24"/>
                </a:cxn>
                <a:cxn ang="0">
                  <a:pos x="1848" y="36"/>
                </a:cxn>
                <a:cxn ang="0">
                  <a:pos x="2016" y="12"/>
                </a:cxn>
                <a:cxn ang="0">
                  <a:pos x="2100" y="48"/>
                </a:cxn>
                <a:cxn ang="0">
                  <a:pos x="2208" y="24"/>
                </a:cxn>
                <a:cxn ang="0">
                  <a:pos x="2496" y="12"/>
                </a:cxn>
                <a:cxn ang="0">
                  <a:pos x="2568" y="0"/>
                </a:cxn>
                <a:cxn ang="0">
                  <a:pos x="2796" y="36"/>
                </a:cxn>
                <a:cxn ang="0">
                  <a:pos x="2964" y="12"/>
                </a:cxn>
                <a:cxn ang="0">
                  <a:pos x="3192" y="24"/>
                </a:cxn>
                <a:cxn ang="0">
                  <a:pos x="3324" y="48"/>
                </a:cxn>
                <a:cxn ang="0">
                  <a:pos x="3864" y="48"/>
                </a:cxn>
              </a:cxnLst>
              <a:rect l="0" t="0" r="r" b="b"/>
              <a:pathLst>
                <a:path w="3865" h="313">
                  <a:moveTo>
                    <a:pt x="0" y="312"/>
                  </a:moveTo>
                  <a:lnTo>
                    <a:pt x="156" y="300"/>
                  </a:lnTo>
                  <a:lnTo>
                    <a:pt x="312" y="252"/>
                  </a:lnTo>
                  <a:lnTo>
                    <a:pt x="612" y="192"/>
                  </a:lnTo>
                  <a:lnTo>
                    <a:pt x="732" y="204"/>
                  </a:lnTo>
                  <a:lnTo>
                    <a:pt x="1116" y="96"/>
                  </a:lnTo>
                  <a:lnTo>
                    <a:pt x="1236" y="96"/>
                  </a:lnTo>
                  <a:lnTo>
                    <a:pt x="1524" y="24"/>
                  </a:lnTo>
                  <a:lnTo>
                    <a:pt x="1764" y="24"/>
                  </a:lnTo>
                  <a:lnTo>
                    <a:pt x="1848" y="36"/>
                  </a:lnTo>
                  <a:lnTo>
                    <a:pt x="2016" y="12"/>
                  </a:lnTo>
                  <a:lnTo>
                    <a:pt x="2100" y="48"/>
                  </a:lnTo>
                  <a:lnTo>
                    <a:pt x="2208" y="24"/>
                  </a:lnTo>
                  <a:lnTo>
                    <a:pt x="2496" y="12"/>
                  </a:lnTo>
                  <a:lnTo>
                    <a:pt x="2568" y="0"/>
                  </a:lnTo>
                  <a:lnTo>
                    <a:pt x="2796" y="36"/>
                  </a:lnTo>
                  <a:lnTo>
                    <a:pt x="2964" y="12"/>
                  </a:lnTo>
                  <a:lnTo>
                    <a:pt x="3192" y="24"/>
                  </a:lnTo>
                  <a:lnTo>
                    <a:pt x="3324" y="48"/>
                  </a:lnTo>
                  <a:lnTo>
                    <a:pt x="3864" y="48"/>
                  </a:lnTo>
                </a:path>
              </a:pathLst>
            </a:custGeom>
            <a:noFill/>
            <a:ln w="12700" cap="rnd" cmpd="sng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4763" name="Freeform 27"/>
            <p:cNvSpPr>
              <a:spLocks/>
            </p:cNvSpPr>
            <p:nvPr/>
          </p:nvSpPr>
          <p:spPr bwMode="auto">
            <a:xfrm>
              <a:off x="1376" y="1680"/>
              <a:ext cx="3456" cy="637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204" y="240"/>
                </a:cxn>
                <a:cxn ang="0">
                  <a:pos x="360" y="108"/>
                </a:cxn>
                <a:cxn ang="0">
                  <a:pos x="468" y="108"/>
                </a:cxn>
                <a:cxn ang="0">
                  <a:pos x="576" y="60"/>
                </a:cxn>
                <a:cxn ang="0">
                  <a:pos x="672" y="36"/>
                </a:cxn>
                <a:cxn ang="0">
                  <a:pos x="792" y="84"/>
                </a:cxn>
                <a:cxn ang="0">
                  <a:pos x="912" y="36"/>
                </a:cxn>
                <a:cxn ang="0">
                  <a:pos x="972" y="0"/>
                </a:cxn>
                <a:cxn ang="0">
                  <a:pos x="1104" y="0"/>
                </a:cxn>
                <a:cxn ang="0">
                  <a:pos x="1176" y="0"/>
                </a:cxn>
                <a:cxn ang="0">
                  <a:pos x="1260" y="60"/>
                </a:cxn>
                <a:cxn ang="0">
                  <a:pos x="1308" y="108"/>
                </a:cxn>
                <a:cxn ang="0">
                  <a:pos x="1452" y="144"/>
                </a:cxn>
                <a:cxn ang="0">
                  <a:pos x="1500" y="132"/>
                </a:cxn>
                <a:cxn ang="0">
                  <a:pos x="1608" y="168"/>
                </a:cxn>
                <a:cxn ang="0">
                  <a:pos x="1836" y="216"/>
                </a:cxn>
                <a:cxn ang="0">
                  <a:pos x="1932" y="228"/>
                </a:cxn>
                <a:cxn ang="0">
                  <a:pos x="2088" y="216"/>
                </a:cxn>
                <a:cxn ang="0">
                  <a:pos x="2160" y="300"/>
                </a:cxn>
                <a:cxn ang="0">
                  <a:pos x="2364" y="288"/>
                </a:cxn>
                <a:cxn ang="0">
                  <a:pos x="2460" y="336"/>
                </a:cxn>
                <a:cxn ang="0">
                  <a:pos x="2664" y="360"/>
                </a:cxn>
                <a:cxn ang="0">
                  <a:pos x="2724" y="384"/>
                </a:cxn>
                <a:cxn ang="0">
                  <a:pos x="2868" y="384"/>
                </a:cxn>
                <a:cxn ang="0">
                  <a:pos x="2964" y="408"/>
                </a:cxn>
                <a:cxn ang="0">
                  <a:pos x="3012" y="384"/>
                </a:cxn>
                <a:cxn ang="0">
                  <a:pos x="3168" y="396"/>
                </a:cxn>
                <a:cxn ang="0">
                  <a:pos x="3444" y="516"/>
                </a:cxn>
                <a:cxn ang="0">
                  <a:pos x="3504" y="504"/>
                </a:cxn>
                <a:cxn ang="0">
                  <a:pos x="3888" y="636"/>
                </a:cxn>
              </a:cxnLst>
              <a:rect l="0" t="0" r="r" b="b"/>
              <a:pathLst>
                <a:path w="3889" h="637">
                  <a:moveTo>
                    <a:pt x="0" y="300"/>
                  </a:moveTo>
                  <a:lnTo>
                    <a:pt x="204" y="240"/>
                  </a:lnTo>
                  <a:lnTo>
                    <a:pt x="360" y="108"/>
                  </a:lnTo>
                  <a:lnTo>
                    <a:pt x="468" y="108"/>
                  </a:lnTo>
                  <a:lnTo>
                    <a:pt x="576" y="60"/>
                  </a:lnTo>
                  <a:lnTo>
                    <a:pt x="672" y="36"/>
                  </a:lnTo>
                  <a:lnTo>
                    <a:pt x="792" y="84"/>
                  </a:lnTo>
                  <a:lnTo>
                    <a:pt x="912" y="36"/>
                  </a:lnTo>
                  <a:lnTo>
                    <a:pt x="972" y="0"/>
                  </a:lnTo>
                  <a:lnTo>
                    <a:pt x="1104" y="0"/>
                  </a:lnTo>
                  <a:lnTo>
                    <a:pt x="1176" y="0"/>
                  </a:lnTo>
                  <a:lnTo>
                    <a:pt x="1260" y="60"/>
                  </a:lnTo>
                  <a:lnTo>
                    <a:pt x="1308" y="108"/>
                  </a:lnTo>
                  <a:lnTo>
                    <a:pt x="1452" y="144"/>
                  </a:lnTo>
                  <a:lnTo>
                    <a:pt x="1500" y="132"/>
                  </a:lnTo>
                  <a:lnTo>
                    <a:pt x="1608" y="168"/>
                  </a:lnTo>
                  <a:lnTo>
                    <a:pt x="1836" y="216"/>
                  </a:lnTo>
                  <a:lnTo>
                    <a:pt x="1932" y="228"/>
                  </a:lnTo>
                  <a:lnTo>
                    <a:pt x="2088" y="216"/>
                  </a:lnTo>
                  <a:lnTo>
                    <a:pt x="2160" y="300"/>
                  </a:lnTo>
                  <a:lnTo>
                    <a:pt x="2364" y="288"/>
                  </a:lnTo>
                  <a:lnTo>
                    <a:pt x="2460" y="336"/>
                  </a:lnTo>
                  <a:lnTo>
                    <a:pt x="2664" y="360"/>
                  </a:lnTo>
                  <a:lnTo>
                    <a:pt x="2724" y="384"/>
                  </a:lnTo>
                  <a:lnTo>
                    <a:pt x="2868" y="384"/>
                  </a:lnTo>
                  <a:lnTo>
                    <a:pt x="2964" y="408"/>
                  </a:lnTo>
                  <a:lnTo>
                    <a:pt x="3012" y="384"/>
                  </a:lnTo>
                  <a:lnTo>
                    <a:pt x="3168" y="396"/>
                  </a:lnTo>
                  <a:lnTo>
                    <a:pt x="3444" y="516"/>
                  </a:lnTo>
                  <a:lnTo>
                    <a:pt x="3504" y="504"/>
                  </a:lnTo>
                  <a:lnTo>
                    <a:pt x="3888" y="636"/>
                  </a:lnTo>
                </a:path>
              </a:pathLst>
            </a:custGeom>
            <a:noFill/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4764" name="Freeform 28"/>
            <p:cNvSpPr>
              <a:spLocks/>
            </p:cNvSpPr>
            <p:nvPr/>
          </p:nvSpPr>
          <p:spPr bwMode="auto">
            <a:xfrm>
              <a:off x="1333" y="1632"/>
              <a:ext cx="3510" cy="181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84" y="168"/>
                </a:cxn>
                <a:cxn ang="0">
                  <a:pos x="156" y="144"/>
                </a:cxn>
                <a:cxn ang="0">
                  <a:pos x="288" y="132"/>
                </a:cxn>
                <a:cxn ang="0">
                  <a:pos x="396" y="96"/>
                </a:cxn>
                <a:cxn ang="0">
                  <a:pos x="468" y="96"/>
                </a:cxn>
                <a:cxn ang="0">
                  <a:pos x="492" y="108"/>
                </a:cxn>
                <a:cxn ang="0">
                  <a:pos x="576" y="60"/>
                </a:cxn>
                <a:cxn ang="0">
                  <a:pos x="636" y="48"/>
                </a:cxn>
                <a:cxn ang="0">
                  <a:pos x="732" y="12"/>
                </a:cxn>
                <a:cxn ang="0">
                  <a:pos x="780" y="60"/>
                </a:cxn>
                <a:cxn ang="0">
                  <a:pos x="828" y="72"/>
                </a:cxn>
                <a:cxn ang="0">
                  <a:pos x="888" y="48"/>
                </a:cxn>
                <a:cxn ang="0">
                  <a:pos x="984" y="48"/>
                </a:cxn>
                <a:cxn ang="0">
                  <a:pos x="1068" y="60"/>
                </a:cxn>
                <a:cxn ang="0">
                  <a:pos x="1116" y="36"/>
                </a:cxn>
                <a:cxn ang="0">
                  <a:pos x="1176" y="36"/>
                </a:cxn>
                <a:cxn ang="0">
                  <a:pos x="1236" y="0"/>
                </a:cxn>
                <a:cxn ang="0">
                  <a:pos x="1308" y="96"/>
                </a:cxn>
                <a:cxn ang="0">
                  <a:pos x="1380" y="96"/>
                </a:cxn>
                <a:cxn ang="0">
                  <a:pos x="1428" y="120"/>
                </a:cxn>
                <a:cxn ang="0">
                  <a:pos x="1464" y="108"/>
                </a:cxn>
                <a:cxn ang="0">
                  <a:pos x="1524" y="72"/>
                </a:cxn>
                <a:cxn ang="0">
                  <a:pos x="1608" y="108"/>
                </a:cxn>
                <a:cxn ang="0">
                  <a:pos x="1656" y="84"/>
                </a:cxn>
                <a:cxn ang="0">
                  <a:pos x="1776" y="72"/>
                </a:cxn>
                <a:cxn ang="0">
                  <a:pos x="1848" y="108"/>
                </a:cxn>
                <a:cxn ang="0">
                  <a:pos x="1968" y="120"/>
                </a:cxn>
                <a:cxn ang="0">
                  <a:pos x="2076" y="108"/>
                </a:cxn>
                <a:cxn ang="0">
                  <a:pos x="2160" y="168"/>
                </a:cxn>
                <a:cxn ang="0">
                  <a:pos x="2220" y="168"/>
                </a:cxn>
                <a:cxn ang="0">
                  <a:pos x="2328" y="60"/>
                </a:cxn>
                <a:cxn ang="0">
                  <a:pos x="2412" y="48"/>
                </a:cxn>
                <a:cxn ang="0">
                  <a:pos x="2544" y="48"/>
                </a:cxn>
                <a:cxn ang="0">
                  <a:pos x="2592" y="60"/>
                </a:cxn>
                <a:cxn ang="0">
                  <a:pos x="2652" y="48"/>
                </a:cxn>
                <a:cxn ang="0">
                  <a:pos x="2712" y="72"/>
                </a:cxn>
                <a:cxn ang="0">
                  <a:pos x="2784" y="36"/>
                </a:cxn>
                <a:cxn ang="0">
                  <a:pos x="2904" y="24"/>
                </a:cxn>
                <a:cxn ang="0">
                  <a:pos x="2964" y="36"/>
                </a:cxn>
                <a:cxn ang="0">
                  <a:pos x="3036" y="48"/>
                </a:cxn>
                <a:cxn ang="0">
                  <a:pos x="3108" y="0"/>
                </a:cxn>
                <a:cxn ang="0">
                  <a:pos x="3192" y="24"/>
                </a:cxn>
                <a:cxn ang="0">
                  <a:pos x="3312" y="48"/>
                </a:cxn>
                <a:cxn ang="0">
                  <a:pos x="3420" y="60"/>
                </a:cxn>
                <a:cxn ang="0">
                  <a:pos x="3504" y="48"/>
                </a:cxn>
                <a:cxn ang="0">
                  <a:pos x="3576" y="12"/>
                </a:cxn>
                <a:cxn ang="0">
                  <a:pos x="3672" y="12"/>
                </a:cxn>
                <a:cxn ang="0">
                  <a:pos x="3744" y="24"/>
                </a:cxn>
                <a:cxn ang="0">
                  <a:pos x="3852" y="12"/>
                </a:cxn>
                <a:cxn ang="0">
                  <a:pos x="3948" y="12"/>
                </a:cxn>
              </a:cxnLst>
              <a:rect l="0" t="0" r="r" b="b"/>
              <a:pathLst>
                <a:path w="3949" h="181">
                  <a:moveTo>
                    <a:pt x="0" y="180"/>
                  </a:moveTo>
                  <a:lnTo>
                    <a:pt x="84" y="168"/>
                  </a:lnTo>
                  <a:lnTo>
                    <a:pt x="156" y="144"/>
                  </a:lnTo>
                  <a:lnTo>
                    <a:pt x="288" y="132"/>
                  </a:lnTo>
                  <a:lnTo>
                    <a:pt x="396" y="96"/>
                  </a:lnTo>
                  <a:lnTo>
                    <a:pt x="468" y="96"/>
                  </a:lnTo>
                  <a:lnTo>
                    <a:pt x="492" y="108"/>
                  </a:lnTo>
                  <a:lnTo>
                    <a:pt x="576" y="60"/>
                  </a:lnTo>
                  <a:lnTo>
                    <a:pt x="636" y="48"/>
                  </a:lnTo>
                  <a:lnTo>
                    <a:pt x="732" y="12"/>
                  </a:lnTo>
                  <a:lnTo>
                    <a:pt x="780" y="60"/>
                  </a:lnTo>
                  <a:lnTo>
                    <a:pt x="828" y="72"/>
                  </a:lnTo>
                  <a:lnTo>
                    <a:pt x="888" y="48"/>
                  </a:lnTo>
                  <a:lnTo>
                    <a:pt x="984" y="48"/>
                  </a:lnTo>
                  <a:lnTo>
                    <a:pt x="1068" y="60"/>
                  </a:lnTo>
                  <a:lnTo>
                    <a:pt x="1116" y="36"/>
                  </a:lnTo>
                  <a:lnTo>
                    <a:pt x="1176" y="36"/>
                  </a:lnTo>
                  <a:lnTo>
                    <a:pt x="1236" y="0"/>
                  </a:lnTo>
                  <a:lnTo>
                    <a:pt x="1308" y="96"/>
                  </a:lnTo>
                  <a:lnTo>
                    <a:pt x="1380" y="96"/>
                  </a:lnTo>
                  <a:lnTo>
                    <a:pt x="1428" y="120"/>
                  </a:lnTo>
                  <a:lnTo>
                    <a:pt x="1464" y="108"/>
                  </a:lnTo>
                  <a:lnTo>
                    <a:pt x="1524" y="72"/>
                  </a:lnTo>
                  <a:lnTo>
                    <a:pt x="1608" y="108"/>
                  </a:lnTo>
                  <a:lnTo>
                    <a:pt x="1656" y="84"/>
                  </a:lnTo>
                  <a:lnTo>
                    <a:pt x="1776" y="72"/>
                  </a:lnTo>
                  <a:lnTo>
                    <a:pt x="1848" y="108"/>
                  </a:lnTo>
                  <a:lnTo>
                    <a:pt x="1968" y="120"/>
                  </a:lnTo>
                  <a:lnTo>
                    <a:pt x="2076" y="108"/>
                  </a:lnTo>
                  <a:lnTo>
                    <a:pt x="2160" y="168"/>
                  </a:lnTo>
                  <a:lnTo>
                    <a:pt x="2220" y="168"/>
                  </a:lnTo>
                  <a:lnTo>
                    <a:pt x="2328" y="60"/>
                  </a:lnTo>
                  <a:lnTo>
                    <a:pt x="2412" y="48"/>
                  </a:lnTo>
                  <a:lnTo>
                    <a:pt x="2544" y="48"/>
                  </a:lnTo>
                  <a:lnTo>
                    <a:pt x="2592" y="60"/>
                  </a:lnTo>
                  <a:lnTo>
                    <a:pt x="2652" y="48"/>
                  </a:lnTo>
                  <a:lnTo>
                    <a:pt x="2712" y="72"/>
                  </a:lnTo>
                  <a:lnTo>
                    <a:pt x="2784" y="36"/>
                  </a:lnTo>
                  <a:lnTo>
                    <a:pt x="2904" y="24"/>
                  </a:lnTo>
                  <a:lnTo>
                    <a:pt x="2964" y="36"/>
                  </a:lnTo>
                  <a:lnTo>
                    <a:pt x="3036" y="48"/>
                  </a:lnTo>
                  <a:lnTo>
                    <a:pt x="3108" y="0"/>
                  </a:lnTo>
                  <a:lnTo>
                    <a:pt x="3192" y="24"/>
                  </a:lnTo>
                  <a:lnTo>
                    <a:pt x="3312" y="48"/>
                  </a:lnTo>
                  <a:lnTo>
                    <a:pt x="3420" y="60"/>
                  </a:lnTo>
                  <a:lnTo>
                    <a:pt x="3504" y="48"/>
                  </a:lnTo>
                  <a:lnTo>
                    <a:pt x="3576" y="12"/>
                  </a:lnTo>
                  <a:lnTo>
                    <a:pt x="3672" y="12"/>
                  </a:lnTo>
                  <a:lnTo>
                    <a:pt x="3744" y="24"/>
                  </a:lnTo>
                  <a:lnTo>
                    <a:pt x="3852" y="12"/>
                  </a:lnTo>
                  <a:lnTo>
                    <a:pt x="3948" y="12"/>
                  </a:lnTo>
                </a:path>
              </a:pathLst>
            </a:custGeom>
            <a:noFill/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44765" name="Rectangle 29"/>
            <p:cNvSpPr>
              <a:spLocks noChangeArrowheads="1"/>
            </p:cNvSpPr>
            <p:nvPr/>
          </p:nvSpPr>
          <p:spPr bwMode="auto">
            <a:xfrm>
              <a:off x="3248" y="1433"/>
              <a:ext cx="550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Breast</a:t>
              </a:r>
              <a:endParaRPr lang="en-US" sz="1800" dirty="0">
                <a:solidFill>
                  <a:srgbClr val="919191"/>
                </a:solidFill>
                <a:latin typeface="Times" pitchFamily="18" charset="0"/>
              </a:endParaRPr>
            </a:p>
          </p:txBody>
        </p:sp>
        <p:sp>
          <p:nvSpPr>
            <p:cNvPr id="244766" name="Rectangle 30"/>
            <p:cNvSpPr>
              <a:spLocks noChangeArrowheads="1"/>
            </p:cNvSpPr>
            <p:nvPr/>
          </p:nvSpPr>
          <p:spPr bwMode="auto">
            <a:xfrm>
              <a:off x="3025" y="2117"/>
              <a:ext cx="608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Uterine</a:t>
              </a:r>
              <a:endParaRPr lang="en-US" sz="1800" dirty="0">
                <a:solidFill>
                  <a:srgbClr val="FFCC66"/>
                </a:solidFill>
                <a:latin typeface="Times" pitchFamily="18" charset="0"/>
              </a:endParaRPr>
            </a:p>
          </p:txBody>
        </p:sp>
        <p:sp>
          <p:nvSpPr>
            <p:cNvPr id="244767" name="Rectangle 31"/>
            <p:cNvSpPr>
              <a:spLocks noChangeArrowheads="1"/>
            </p:cNvSpPr>
            <p:nvPr/>
          </p:nvSpPr>
          <p:spPr bwMode="auto">
            <a:xfrm>
              <a:off x="1603" y="2633"/>
              <a:ext cx="623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5887" tIns="57150" rIns="115887" bIns="57150">
              <a:spAutoFit/>
            </a:bodyPr>
            <a:lstStyle/>
            <a:p>
              <a:pPr defTabSz="1428750" eaLnBrk="0" hangingPunct="0">
                <a:buFontTx/>
                <a:buNone/>
              </a:pPr>
              <a:r>
                <a:rPr lang="en-US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" pitchFamily="18" charset="0"/>
                </a:rPr>
                <a:t>Ovarian</a:t>
              </a:r>
              <a:endParaRPr lang="en-US" sz="1800" dirty="0">
                <a:solidFill>
                  <a:srgbClr val="FF9933"/>
                </a:solidFill>
                <a:latin typeface="Times" pitchFamily="18" charset="0"/>
              </a:endParaRPr>
            </a:p>
          </p:txBody>
        </p:sp>
        <p:sp>
          <p:nvSpPr>
            <p:cNvPr id="244768" name="Freeform 32"/>
            <p:cNvSpPr>
              <a:spLocks/>
            </p:cNvSpPr>
            <p:nvPr/>
          </p:nvSpPr>
          <p:spPr bwMode="auto">
            <a:xfrm>
              <a:off x="1344" y="1464"/>
              <a:ext cx="3499" cy="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0"/>
                </a:cxn>
                <a:cxn ang="0">
                  <a:pos x="264" y="36"/>
                </a:cxn>
                <a:cxn ang="0">
                  <a:pos x="336" y="72"/>
                </a:cxn>
                <a:cxn ang="0">
                  <a:pos x="444" y="48"/>
                </a:cxn>
                <a:cxn ang="0">
                  <a:pos x="588" y="108"/>
                </a:cxn>
                <a:cxn ang="0">
                  <a:pos x="684" y="120"/>
                </a:cxn>
                <a:cxn ang="0">
                  <a:pos x="792" y="228"/>
                </a:cxn>
                <a:cxn ang="0">
                  <a:pos x="900" y="228"/>
                </a:cxn>
                <a:cxn ang="0">
                  <a:pos x="1008" y="264"/>
                </a:cxn>
                <a:cxn ang="0">
                  <a:pos x="1092" y="312"/>
                </a:cxn>
                <a:cxn ang="0">
                  <a:pos x="1152" y="312"/>
                </a:cxn>
                <a:cxn ang="0">
                  <a:pos x="1464" y="636"/>
                </a:cxn>
                <a:cxn ang="0">
                  <a:pos x="1536" y="636"/>
                </a:cxn>
                <a:cxn ang="0">
                  <a:pos x="1788" y="804"/>
                </a:cxn>
                <a:cxn ang="0">
                  <a:pos x="1884" y="804"/>
                </a:cxn>
                <a:cxn ang="0">
                  <a:pos x="1932" y="852"/>
                </a:cxn>
                <a:cxn ang="0">
                  <a:pos x="2016" y="852"/>
                </a:cxn>
                <a:cxn ang="0">
                  <a:pos x="2160" y="948"/>
                </a:cxn>
                <a:cxn ang="0">
                  <a:pos x="2268" y="948"/>
                </a:cxn>
                <a:cxn ang="0">
                  <a:pos x="2436" y="1044"/>
                </a:cxn>
                <a:cxn ang="0">
                  <a:pos x="2508" y="1080"/>
                </a:cxn>
                <a:cxn ang="0">
                  <a:pos x="2616" y="1128"/>
                </a:cxn>
                <a:cxn ang="0">
                  <a:pos x="2772" y="1176"/>
                </a:cxn>
                <a:cxn ang="0">
                  <a:pos x="2928" y="1212"/>
                </a:cxn>
                <a:cxn ang="0">
                  <a:pos x="3060" y="1248"/>
                </a:cxn>
                <a:cxn ang="0">
                  <a:pos x="3324" y="1308"/>
                </a:cxn>
                <a:cxn ang="0">
                  <a:pos x="3492" y="1344"/>
                </a:cxn>
                <a:cxn ang="0">
                  <a:pos x="3696" y="1380"/>
                </a:cxn>
                <a:cxn ang="0">
                  <a:pos x="3840" y="1404"/>
                </a:cxn>
                <a:cxn ang="0">
                  <a:pos x="3936" y="1356"/>
                </a:cxn>
              </a:cxnLst>
              <a:rect l="0" t="0" r="r" b="b"/>
              <a:pathLst>
                <a:path w="3937" h="1405">
                  <a:moveTo>
                    <a:pt x="0" y="0"/>
                  </a:moveTo>
                  <a:lnTo>
                    <a:pt x="156" y="0"/>
                  </a:lnTo>
                  <a:lnTo>
                    <a:pt x="264" y="36"/>
                  </a:lnTo>
                  <a:lnTo>
                    <a:pt x="336" y="72"/>
                  </a:lnTo>
                  <a:lnTo>
                    <a:pt x="444" y="48"/>
                  </a:lnTo>
                  <a:lnTo>
                    <a:pt x="588" y="108"/>
                  </a:lnTo>
                  <a:lnTo>
                    <a:pt x="684" y="120"/>
                  </a:lnTo>
                  <a:lnTo>
                    <a:pt x="792" y="228"/>
                  </a:lnTo>
                  <a:lnTo>
                    <a:pt x="900" y="228"/>
                  </a:lnTo>
                  <a:lnTo>
                    <a:pt x="1008" y="264"/>
                  </a:lnTo>
                  <a:lnTo>
                    <a:pt x="1092" y="312"/>
                  </a:lnTo>
                  <a:lnTo>
                    <a:pt x="1152" y="312"/>
                  </a:lnTo>
                  <a:lnTo>
                    <a:pt x="1464" y="636"/>
                  </a:lnTo>
                  <a:lnTo>
                    <a:pt x="1536" y="636"/>
                  </a:lnTo>
                  <a:lnTo>
                    <a:pt x="1788" y="804"/>
                  </a:lnTo>
                  <a:lnTo>
                    <a:pt x="1884" y="804"/>
                  </a:lnTo>
                  <a:lnTo>
                    <a:pt x="1932" y="852"/>
                  </a:lnTo>
                  <a:lnTo>
                    <a:pt x="2016" y="852"/>
                  </a:lnTo>
                  <a:lnTo>
                    <a:pt x="2160" y="948"/>
                  </a:lnTo>
                  <a:lnTo>
                    <a:pt x="2268" y="948"/>
                  </a:lnTo>
                  <a:lnTo>
                    <a:pt x="2436" y="1044"/>
                  </a:lnTo>
                  <a:lnTo>
                    <a:pt x="2508" y="1080"/>
                  </a:lnTo>
                  <a:lnTo>
                    <a:pt x="2616" y="1128"/>
                  </a:lnTo>
                  <a:lnTo>
                    <a:pt x="2772" y="1176"/>
                  </a:lnTo>
                  <a:lnTo>
                    <a:pt x="2928" y="1212"/>
                  </a:lnTo>
                  <a:lnTo>
                    <a:pt x="3060" y="1248"/>
                  </a:lnTo>
                  <a:lnTo>
                    <a:pt x="3324" y="1308"/>
                  </a:lnTo>
                  <a:lnTo>
                    <a:pt x="3492" y="1344"/>
                  </a:lnTo>
                  <a:lnTo>
                    <a:pt x="3696" y="1380"/>
                  </a:lnTo>
                  <a:lnTo>
                    <a:pt x="3840" y="1404"/>
                  </a:lnTo>
                  <a:lnTo>
                    <a:pt x="3936" y="1356"/>
                  </a:lnTo>
                </a:path>
              </a:pathLst>
            </a:custGeom>
            <a:noFill/>
            <a:ln w="12700" cap="rnd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24476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839200" cy="701675"/>
          </a:xfrm>
        </p:spPr>
        <p:txBody>
          <a:bodyPr/>
          <a:lstStyle/>
          <a:p>
            <a:r>
              <a:rPr lang="en-US" sz="4000" b="1"/>
              <a:t>Cancer Death Rates by Site Female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37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393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 algn="l" rtl="0" eaLnBrk="0" hangingPunct="0">
              <a:buFontTx/>
              <a:buChar char="•"/>
            </a:pPr>
            <a:r>
              <a:rPr lang="en-US" sz="3600" dirty="0"/>
              <a:t>During Fetal Development</a:t>
            </a:r>
          </a:p>
          <a:p>
            <a:pPr marL="1543050" lvl="2" indent="-457200" algn="l" rtl="0" eaLnBrk="0" hangingPunct="0">
              <a:buFontTx/>
              <a:buChar char="•"/>
            </a:pPr>
            <a:r>
              <a:rPr lang="en-US" sz="2800" dirty="0"/>
              <a:t>Rapidly dividing cells</a:t>
            </a:r>
          </a:p>
          <a:p>
            <a:pPr marL="457200" indent="-457200" algn="l" rtl="0" eaLnBrk="0" hangingPunct="0">
              <a:buFontTx/>
              <a:buChar char="•"/>
            </a:pPr>
            <a:r>
              <a:rPr lang="en-US" sz="3600" dirty="0"/>
              <a:t>Infancy (soy formula?)</a:t>
            </a:r>
          </a:p>
          <a:p>
            <a:pPr marL="457200" indent="-457200" algn="l" rtl="0" eaLnBrk="0" hangingPunct="0">
              <a:buFontTx/>
              <a:buChar char="•"/>
            </a:pPr>
            <a:r>
              <a:rPr lang="en-US" sz="3600" dirty="0"/>
              <a:t>Childhood</a:t>
            </a:r>
          </a:p>
          <a:p>
            <a:pPr marL="457200" indent="-457200" algn="l" rtl="0" eaLnBrk="0" hangingPunct="0">
              <a:buFontTx/>
              <a:buChar char="•"/>
            </a:pPr>
            <a:r>
              <a:rPr lang="en-US" sz="3600" dirty="0"/>
              <a:t>Puberty</a:t>
            </a:r>
          </a:p>
          <a:p>
            <a:pPr marL="457200" indent="-457200" algn="l" rtl="0" eaLnBrk="0" hangingPunct="0">
              <a:buFontTx/>
              <a:buChar char="•"/>
            </a:pPr>
            <a:r>
              <a:rPr lang="en-US" sz="3600" dirty="0"/>
              <a:t>Occupational exposure</a:t>
            </a:r>
          </a:p>
          <a:p>
            <a:pPr marL="457200" indent="-457200" algn="l" rtl="0" eaLnBrk="0" hangingPunct="0">
              <a:buFontTx/>
              <a:buChar char="•"/>
            </a:pPr>
            <a:endParaRPr lang="en-US" sz="3600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</p:spPr>
        <p:txBody>
          <a:bodyPr/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Time of Exposure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38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>
                <a:solidFill>
                  <a:schemeClr val="tx1"/>
                </a:solidFill>
              </a:rPr>
              <a:t>What causes cancer?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124744"/>
            <a:ext cx="8496944" cy="5629746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Organic chemicals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Inorganic chemicals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Fiber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Radiation (EMF?)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Hormonal Carcinogenesis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Mixtures – Multiple Exposures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dirty="0" smtClean="0">
                <a:solidFill>
                  <a:srgbClr val="FF0000"/>
                </a:solidFill>
                <a:cs typeface="+mn-cs"/>
              </a:rPr>
              <a:t>Hazard and Risk-1</a:t>
            </a:r>
            <a:endParaRPr lang="ar-JO" sz="5400" dirty="0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709120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• Hazard is the potential of a substance to cause damage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Toxicity is the hazard of a substance which can cause poisoning</a:t>
            </a:r>
          </a:p>
          <a:p>
            <a:pPr algn="just" rtl="0">
              <a:buFont typeface="Wingdings" pitchFamily="2" charset="2"/>
              <a:buChar char="ü"/>
            </a:pPr>
            <a:endParaRPr lang="en-US" sz="2400" dirty="0" smtClean="0">
              <a:latin typeface="+mj-lt"/>
            </a:endParaRPr>
          </a:p>
          <a:p>
            <a:pPr algn="just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• Risk is a measure of the probability that harm will occur under defined conditions of exposure to a chemical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sz="2400" dirty="0" smtClean="0">
                <a:latin typeface="+mj-lt"/>
              </a:rPr>
              <a:t>If there can be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no exposure </a:t>
            </a:r>
            <a:r>
              <a:rPr lang="en-US" sz="2400" dirty="0" smtClean="0">
                <a:latin typeface="+mj-lt"/>
              </a:rPr>
              <a:t>to a chemical, no matter how dangerous (hazardous) it may be, there is no risk of harm</a:t>
            </a:r>
            <a:endParaRPr lang="ar-JO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What causes cancer?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371600"/>
            <a:ext cx="8496944" cy="4928016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 algn="l" rtl="0"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Internal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Factors</a:t>
            </a:r>
            <a:endParaRPr lang="en-US" sz="3600" b="1" dirty="0">
              <a:solidFill>
                <a:srgbClr val="FF0000"/>
              </a:solidFill>
              <a:latin typeface="Arial" pitchFamily="34" charset="0"/>
            </a:endParaRP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Hormones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Immune Conditions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Inherited Conditions (Genetics)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External Factors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Lifestyle Habits (Smoking, Diet, Alcohol)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Viruses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Chemicals</a:t>
            </a:r>
          </a:p>
          <a:p>
            <a:pPr marL="1428750" lvl="2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</a:rPr>
              <a:t>Radiation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40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Genetic Factors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916832"/>
            <a:ext cx="8640960" cy="3155223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 algn="l" rtl="0">
              <a:buFont typeface="Wingdings" pitchFamily="2" charset="2"/>
              <a:buChar char="Ø"/>
            </a:pPr>
            <a:r>
              <a:rPr lang="en-US" sz="3600" b="1" dirty="0">
                <a:latin typeface="Arial" pitchFamily="34" charset="0"/>
              </a:rPr>
              <a:t>Breast Cancer ---</a:t>
            </a:r>
          </a:p>
          <a:p>
            <a:pPr marL="990600" lvl="1" indent="-533400" algn="l" rtl="0">
              <a:buFont typeface="Wingdings" pitchFamily="2" charset="2"/>
              <a:buNone/>
            </a:pPr>
            <a:r>
              <a:rPr lang="en-US" sz="3200" b="1" dirty="0">
                <a:latin typeface="Arial" pitchFamily="34" charset="0"/>
              </a:rPr>
              <a:t> Less 1 in 10 cases in women </a:t>
            </a:r>
            <a:r>
              <a:rPr lang="en-US" sz="3200" b="1" dirty="0" smtClean="0">
                <a:latin typeface="Arial" pitchFamily="34" charset="0"/>
              </a:rPr>
              <a:t>with</a:t>
            </a:r>
          </a:p>
          <a:p>
            <a:pPr marL="990600" lvl="1" indent="-533400" algn="l" rtl="0">
              <a:buFont typeface="Wingdings" pitchFamily="2" charset="2"/>
              <a:buNone/>
            </a:pPr>
            <a:r>
              <a:rPr lang="en-US" sz="3200" b="1" dirty="0" smtClean="0">
                <a:latin typeface="Arial" pitchFamily="34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</a:rPr>
              <a:t>a genetic 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</a:rPr>
              <a:t>predisposition (10%)</a:t>
            </a:r>
            <a:endParaRPr lang="en-US" sz="3200" b="1" u="sng" dirty="0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 algn="l" rtl="0">
              <a:buFont typeface="Wingdings" pitchFamily="2" charset="2"/>
              <a:buNone/>
            </a:pPr>
            <a:endParaRPr lang="en-US" sz="3200" b="1" dirty="0">
              <a:latin typeface="Arial" pitchFamily="34" charset="0"/>
            </a:endParaRP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sz="4000" b="1" dirty="0">
                <a:latin typeface="Arial" pitchFamily="34" charset="0"/>
              </a:rPr>
              <a:t>Environmental factors?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41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rtl="0"/>
            <a:r>
              <a:rPr lang="en-US" b="1">
                <a:solidFill>
                  <a:schemeClr val="tx1"/>
                </a:solidFill>
              </a:rPr>
              <a:t>Chemical Agents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54175"/>
            <a:ext cx="7620000" cy="4620239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Gasoline additives – benzene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Solvents &amp; degreasing agents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Polycyclic aromatic hydrocarbons (PAHs)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Cigarettes / tobacco products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Phthalates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PBDEs?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dirty="0">
                <a:latin typeface="Arial" pitchFamily="34" charset="0"/>
              </a:rPr>
              <a:t>PCBs, DDT, DDE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495300" y="1855788"/>
            <a:ext cx="8153400" cy="1714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  <a:buFontTx/>
              <a:buNone/>
            </a:pPr>
            <a:r>
              <a:rPr lang="en-US" sz="2000" dirty="0"/>
              <a:t>“When an activity raises threats of harm to human health or the environment, precautionary measures should be </a:t>
            </a:r>
            <a:r>
              <a:rPr lang="en-US" sz="2000" dirty="0" smtClean="0"/>
              <a:t>taken even </a:t>
            </a:r>
            <a:r>
              <a:rPr lang="en-US" sz="2000" dirty="0"/>
              <a:t>if some cause and effect relationships are not fully established scientifically.”</a:t>
            </a:r>
          </a:p>
          <a:p>
            <a:pPr algn="ctr" eaLnBrk="0" hangingPunct="0">
              <a:spcBef>
                <a:spcPct val="20000"/>
              </a:spcBef>
              <a:buFontTx/>
              <a:buNone/>
            </a:pPr>
            <a:endParaRPr lang="en-US" sz="2000" dirty="0"/>
          </a:p>
          <a:p>
            <a:pPr algn="ctr" eaLnBrk="0" hangingPunct="0">
              <a:spcBef>
                <a:spcPct val="20000"/>
              </a:spcBef>
              <a:buFontTx/>
              <a:buNone/>
            </a:pPr>
            <a:r>
              <a:rPr lang="en-US" dirty="0"/>
              <a:t>Wingspread Conference, 1998.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980728"/>
            <a:ext cx="7291536" cy="762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Precautionary Principle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43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1219200"/>
            <a:ext cx="8964488" cy="3370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Phase out chemicals known to </a:t>
            </a:r>
            <a:r>
              <a:rPr lang="en-US" sz="2600" dirty="0" smtClean="0"/>
              <a:t>cause cancer </a:t>
            </a:r>
            <a:r>
              <a:rPr lang="en-US" sz="2600" dirty="0"/>
              <a:t>and genetic harm</a:t>
            </a:r>
          </a:p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Educate the public about health effects of radiation</a:t>
            </a:r>
          </a:p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Monitor the chemical body burden and health outcomes</a:t>
            </a:r>
          </a:p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Hold Corporation accountable for hazardous practices.</a:t>
            </a:r>
          </a:p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Enforce existing environmental protection laws</a:t>
            </a:r>
          </a:p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Practice “healthy purchasing”</a:t>
            </a:r>
          </a:p>
          <a:p>
            <a:pPr marL="457200" indent="-457200" algn="l" rtl="0" eaLnBrk="0" hangingPunct="0">
              <a:spcBef>
                <a:spcPct val="20000"/>
              </a:spcBef>
              <a:buFontTx/>
              <a:buAutoNum type="arabicPeriod"/>
            </a:pPr>
            <a:r>
              <a:rPr lang="en-US" sz="2600" dirty="0"/>
              <a:t>Adapted the “Precautionary Principle”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  <a:noFill/>
          <a:ln/>
        </p:spPr>
        <p:txBody>
          <a:bodyPr/>
          <a:lstStyle/>
          <a:p>
            <a:pPr rtl="0"/>
            <a:r>
              <a:rPr lang="en-US" b="1" dirty="0"/>
              <a:t>What Can We Do??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04800" y="6338888"/>
            <a:ext cx="743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US" sz="1800"/>
              <a:t>Adapted from - State of the Evidence (3</a:t>
            </a:r>
            <a:r>
              <a:rPr lang="en-US" sz="1800" baseline="30000"/>
              <a:t>rd</a:t>
            </a:r>
            <a:r>
              <a:rPr lang="en-US" sz="1800"/>
              <a:t> ed) – Breast Cancer Fund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44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457200" y="1981200"/>
            <a:ext cx="8153400" cy="2044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rtl="0" eaLnBrk="0" hangingPunct="0">
              <a:spcBef>
                <a:spcPct val="20000"/>
              </a:spcBef>
              <a:buFontTx/>
              <a:buNone/>
            </a:pPr>
            <a:r>
              <a:rPr lang="en-US" sz="3600" u="sng" dirty="0"/>
              <a:t>399 BC Death of Socrates by Hemlock</a:t>
            </a:r>
          </a:p>
          <a:p>
            <a:pPr algn="ctr" rtl="0" eaLnBrk="0" hangingPunct="0">
              <a:spcBef>
                <a:spcPct val="20000"/>
              </a:spcBef>
              <a:buFontTx/>
              <a:buNone/>
            </a:pPr>
            <a:r>
              <a:rPr lang="en-US" sz="2000" dirty="0"/>
              <a:t>Socrates was charged with religious heresy and corrupting the morals of local youth.</a:t>
            </a:r>
          </a:p>
          <a:p>
            <a:pPr algn="ctr" rtl="0" eaLnBrk="0" hangingPunct="0">
              <a:spcBef>
                <a:spcPct val="35000"/>
              </a:spcBef>
              <a:buFontTx/>
              <a:buNone/>
            </a:pPr>
            <a:r>
              <a:rPr lang="en-US" sz="2000" dirty="0"/>
              <a:t>The active chemical used was the alkaloid </a:t>
            </a:r>
            <a:r>
              <a:rPr lang="en-US" sz="2000" u="sng" dirty="0"/>
              <a:t>coniine</a:t>
            </a:r>
            <a:r>
              <a:rPr lang="en-US" sz="2000" dirty="0"/>
              <a:t> which, when ingested causes paralysis, convulsions and potentially death. 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268760"/>
            <a:ext cx="7039000" cy="762000"/>
          </a:xfrm>
        </p:spPr>
        <p:txBody>
          <a:bodyPr/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Ancient Awareness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45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533400" y="2157413"/>
            <a:ext cx="8153400" cy="33645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r>
              <a:rPr lang="en-US" sz="4000" u="sng" dirty="0"/>
              <a:t>From Romeo and Juliet - act 5</a:t>
            </a:r>
          </a:p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r>
              <a:rPr lang="en-US" sz="2400" dirty="0"/>
              <a:t>	Come bitter pilot, now at once run on</a:t>
            </a:r>
          </a:p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r>
              <a:rPr lang="en-US" sz="2400" dirty="0"/>
              <a:t>	The dashing rocks thy seasick weary bark!</a:t>
            </a:r>
          </a:p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r>
              <a:rPr lang="en-US" sz="2400" dirty="0"/>
              <a:t>	Here’s to my love! O true apothecary!</a:t>
            </a:r>
          </a:p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r>
              <a:rPr lang="en-US" sz="2400" dirty="0"/>
              <a:t>	Thy drugs are quick. Thus with a kiss I die.</a:t>
            </a:r>
          </a:p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endParaRPr lang="en-US" sz="2400" dirty="0"/>
          </a:p>
          <a:p>
            <a:pPr marL="342900" indent="-342900" algn="ctr" rtl="0" eaLnBrk="0" hangingPunct="0">
              <a:spcBef>
                <a:spcPct val="20000"/>
              </a:spcBef>
              <a:buFontTx/>
              <a:buNone/>
            </a:pPr>
            <a:r>
              <a:rPr lang="en-US" sz="2400" dirty="0"/>
              <a:t>Shakespeare (1564-1616)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196752"/>
            <a:ext cx="7003504" cy="762000"/>
          </a:xfrm>
        </p:spPr>
        <p:txBody>
          <a:bodyPr/>
          <a:lstStyle/>
          <a:p>
            <a:pPr rtl="0"/>
            <a:r>
              <a:rPr lang="en-US" b="1" dirty="0">
                <a:solidFill>
                  <a:schemeClr val="tx1"/>
                </a:solidFill>
              </a:rPr>
              <a:t>Historical Awareness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46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124200" y="2060848"/>
            <a:ext cx="5837238" cy="353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rtl="0" eaLnBrk="0" hangingPunct="0">
              <a:buFontTx/>
              <a:buNone/>
            </a:pPr>
            <a:r>
              <a:rPr lang="en-US" sz="3200" dirty="0"/>
              <a:t>“All substances are poisons; </a:t>
            </a:r>
          </a:p>
          <a:p>
            <a:pPr algn="ctr" rtl="0" eaLnBrk="0" hangingPunct="0">
              <a:buFontTx/>
              <a:buNone/>
            </a:pPr>
            <a:r>
              <a:rPr lang="en-US" sz="3200" dirty="0"/>
              <a:t>there is none which is not a poison. </a:t>
            </a:r>
          </a:p>
          <a:p>
            <a:pPr algn="ctr" rtl="0" eaLnBrk="0" hangingPunct="0">
              <a:buFontTx/>
              <a:buNone/>
            </a:pPr>
            <a:r>
              <a:rPr lang="en-US" sz="3200" dirty="0"/>
              <a:t>The right dose differentiates a poison from a remedy.”</a:t>
            </a:r>
          </a:p>
          <a:p>
            <a:pPr algn="ctr" rtl="0" eaLnBrk="0" hangingPunct="0">
              <a:buFontTx/>
              <a:buNone/>
            </a:pPr>
            <a:endParaRPr lang="en-US" sz="3200" dirty="0"/>
          </a:p>
          <a:p>
            <a:pPr algn="ctr" rtl="0" eaLnBrk="0" hangingPunct="0">
              <a:buFontTx/>
              <a:buNone/>
            </a:pPr>
            <a:r>
              <a:rPr lang="en-US" sz="3200" dirty="0"/>
              <a:t>Paracelsus (1493-1541)</a:t>
            </a:r>
            <a:endParaRPr lang="en-US" sz="24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76672"/>
            <a:ext cx="7844408" cy="12241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/>
            <a:r>
              <a:rPr lang="en-US" sz="9600" b="1" dirty="0" smtClean="0">
                <a:solidFill>
                  <a:srgbClr val="FF0000"/>
                </a:solidFill>
              </a:rPr>
              <a:t>Paracelsus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272388" name="Picture 4" descr="Paracelsus Portrait 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054350" cy="36401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47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528638" y="2000250"/>
            <a:ext cx="8158162" cy="28289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rtl="0" eaLnBrk="0" hangingPunct="0">
              <a:buFontTx/>
              <a:buNone/>
            </a:pPr>
            <a:r>
              <a:rPr lang="en-US" sz="3200"/>
              <a:t>“The sensitivity of the individual differentiates a poison from a remedy. The fundamental principle of toxicology is the individual’s response to a dose.”</a:t>
            </a:r>
          </a:p>
          <a:p>
            <a:pPr algn="ctr" rtl="0" eaLnBrk="0" hangingPunct="0">
              <a:buFontTx/>
              <a:buNone/>
            </a:pPr>
            <a:endParaRPr lang="en-US"/>
          </a:p>
          <a:p>
            <a:pPr algn="ctr" rtl="0" eaLnBrk="0" hangingPunct="0">
              <a:buFontTx/>
              <a:buNone/>
            </a:pPr>
            <a:r>
              <a:rPr lang="en-US" sz="3200"/>
              <a:t>S. G. Gilbert (1997)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</p:spPr>
        <p:txBody>
          <a:bodyPr/>
          <a:lstStyle/>
          <a:p>
            <a:pPr rtl="0"/>
            <a:r>
              <a:rPr lang="en-US" b="1"/>
              <a:t>An Individual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48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751263" cy="5867400"/>
          </a:xfrm>
          <a:prstGeom prst="rect">
            <a:avLst/>
          </a:prstGeom>
          <a:noFill/>
        </p:spPr>
      </p:pic>
      <p:sp>
        <p:nvSpPr>
          <p:cNvPr id="289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96200" y="6613525"/>
            <a:ext cx="1447800" cy="244475"/>
          </a:xfrm>
        </p:spPr>
        <p:txBody>
          <a:bodyPr/>
          <a:lstStyle/>
          <a:p>
            <a:pPr algn="r"/>
            <a:r>
              <a:rPr lang="en-US" sz="1000" b="1">
                <a:solidFill>
                  <a:schemeClr val="hlink"/>
                </a:solidFill>
              </a:rPr>
              <a:t>Polluting with HG</a:t>
            </a:r>
            <a:endParaRPr lang="en-US" sz="4000"/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838200" y="76200"/>
            <a:ext cx="745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4400">
                <a:solidFill>
                  <a:schemeClr val="tx2"/>
                </a:solidFill>
              </a:rPr>
              <a:t>Discharge in Minamata Bay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49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Hazard and Risk - 2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sz="2400" dirty="0" smtClean="0">
                <a:latin typeface="+mj-lt"/>
              </a:rPr>
              <a:t>• The relation of risk to hazard may be expressed as;</a:t>
            </a:r>
          </a:p>
          <a:p>
            <a:pPr algn="just" rtl="0">
              <a:buNone/>
            </a:pPr>
            <a:r>
              <a:rPr lang="pt-BR" sz="2800" b="1" dirty="0" smtClean="0">
                <a:latin typeface="+mj-lt"/>
              </a:rPr>
              <a:t>R = f (H x E) = f (H x D x t)</a:t>
            </a:r>
          </a:p>
          <a:p>
            <a:pPr algn="just" rtl="0">
              <a:buNone/>
            </a:pPr>
            <a:r>
              <a:rPr lang="en-US" sz="2000" dirty="0" smtClean="0">
                <a:latin typeface="+mj-lt"/>
              </a:rPr>
              <a:t>Where R is risk, f is function of, H is hazard, E is exposure, D is dose and t is time</a:t>
            </a:r>
          </a:p>
          <a:p>
            <a:pPr algn="just" rtl="0">
              <a:buNone/>
            </a:pPr>
            <a:endParaRPr lang="en-US" sz="2800" dirty="0" smtClean="0">
              <a:latin typeface="+mj-lt"/>
            </a:endParaRPr>
          </a:p>
          <a:p>
            <a:pPr algn="just" rtl="0">
              <a:buNone/>
            </a:pPr>
            <a:r>
              <a:rPr lang="en-US" sz="2800" dirty="0" smtClean="0">
                <a:latin typeface="+mj-lt"/>
              </a:rPr>
              <a:t>• </a:t>
            </a:r>
            <a:r>
              <a:rPr lang="en-US" sz="2400" dirty="0" smtClean="0">
                <a:latin typeface="+mj-lt"/>
              </a:rPr>
              <a:t>Thus, chemicals which pose only a small hazard but to which there is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frequent or excessive exposure </a:t>
            </a:r>
            <a:r>
              <a:rPr lang="en-US" sz="2400" dirty="0" smtClean="0">
                <a:latin typeface="+mj-lt"/>
              </a:rPr>
              <a:t>may pose as much risk as chemicals which have a high degree of hazard but to which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only limited exposure </a:t>
            </a:r>
            <a:r>
              <a:rPr lang="en-US" sz="2400" dirty="0" smtClean="0">
                <a:latin typeface="+mj-lt"/>
              </a:rPr>
              <a:t>occurs</a:t>
            </a:r>
            <a:endParaRPr lang="ar-JO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81075"/>
            <a:ext cx="8686800" cy="5800725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5867400" cy="762000"/>
          </a:xfrm>
        </p:spPr>
        <p:txBody>
          <a:bodyPr/>
          <a:lstStyle/>
          <a:p>
            <a:pPr algn="r"/>
            <a:r>
              <a:rPr lang="en-US" b="1"/>
              <a:t>Fetal Effects of MeHg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50</a:t>
            </a:fld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Safe Exposure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>
            <a:normAutofit fontScale="70000" lnSpcReduction="20000"/>
          </a:bodyPr>
          <a:lstStyle/>
          <a:p>
            <a:pPr algn="just" rtl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Control of exposure should ensure that exposure </a:t>
            </a:r>
            <a:r>
              <a:rPr lang="en-US" dirty="0" smtClean="0">
                <a:latin typeface="+mj-lt"/>
              </a:rPr>
              <a:t>is kept </a:t>
            </a:r>
            <a:r>
              <a:rPr lang="en-US" dirty="0">
                <a:latin typeface="+mj-lt"/>
              </a:rPr>
              <a:t>below a “safe” </a:t>
            </a:r>
            <a:r>
              <a:rPr lang="en-US" dirty="0" smtClean="0">
                <a:latin typeface="+mj-lt"/>
              </a:rPr>
              <a:t>level</a:t>
            </a:r>
          </a:p>
          <a:p>
            <a:pPr algn="just" rtl="0">
              <a:buNone/>
            </a:pPr>
            <a:endParaRPr lang="en-US" dirty="0">
              <a:latin typeface="+mj-lt"/>
            </a:endParaRPr>
          </a:p>
          <a:p>
            <a:pPr algn="just" rtl="0">
              <a:buNone/>
            </a:pPr>
            <a:r>
              <a:rPr lang="en-US" dirty="0">
                <a:latin typeface="+mj-lt"/>
              </a:rPr>
              <a:t>• “Safe” exposure levels such as the </a:t>
            </a:r>
            <a:r>
              <a:rPr lang="en-US" sz="3400" b="1" dirty="0">
                <a:solidFill>
                  <a:srgbClr val="FF0000"/>
                </a:solidFill>
                <a:latin typeface="+mj-lt"/>
              </a:rPr>
              <a:t>Tolerable </a:t>
            </a:r>
            <a:r>
              <a:rPr lang="en-US" sz="3400" b="1" dirty="0" smtClean="0">
                <a:solidFill>
                  <a:srgbClr val="FF0000"/>
                </a:solidFill>
                <a:latin typeface="+mj-lt"/>
              </a:rPr>
              <a:t>Daily Intake </a:t>
            </a:r>
            <a:r>
              <a:rPr lang="en-US" sz="34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400" b="1" dirty="0" smtClean="0">
                <a:solidFill>
                  <a:srgbClr val="FF0000"/>
                </a:solidFill>
                <a:latin typeface="+mj-lt"/>
              </a:rPr>
              <a:t>TDI) </a:t>
            </a:r>
            <a:r>
              <a:rPr lang="en-US" dirty="0">
                <a:latin typeface="+mj-lt"/>
              </a:rPr>
              <a:t>are determined </a:t>
            </a:r>
            <a:r>
              <a:rPr lang="en-US" dirty="0" smtClean="0">
                <a:latin typeface="+mj-lt"/>
              </a:rPr>
              <a:t>by:</a:t>
            </a:r>
            <a:endParaRPr lang="en-US" dirty="0">
              <a:latin typeface="+mj-lt"/>
            </a:endParaRPr>
          </a:p>
          <a:p>
            <a:pPr algn="just" rtl="0">
              <a:buNone/>
            </a:pPr>
            <a:r>
              <a:rPr lang="en-US" dirty="0" smtClean="0">
                <a:latin typeface="+mj-lt"/>
              </a:rPr>
              <a:t>	establishing </a:t>
            </a:r>
            <a:r>
              <a:rPr lang="en-US" dirty="0">
                <a:latin typeface="+mj-lt"/>
              </a:rPr>
              <a:t>the </a:t>
            </a:r>
            <a:r>
              <a:rPr lang="en-US" sz="5700" i="1" u="sng" dirty="0">
                <a:latin typeface="+mj-lt"/>
              </a:rPr>
              <a:t>dose-response</a:t>
            </a:r>
            <a:r>
              <a:rPr lang="en-US" dirty="0">
                <a:latin typeface="+mj-lt"/>
              </a:rPr>
              <a:t> curve,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determining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a threshold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dose below which no harm occurs in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an exposed population </a:t>
            </a:r>
            <a:r>
              <a:rPr lang="en-US" dirty="0">
                <a:latin typeface="+mj-lt"/>
              </a:rPr>
              <a:t>and extrapolating from this to </a:t>
            </a:r>
            <a:r>
              <a:rPr lang="en-US" dirty="0" smtClean="0">
                <a:latin typeface="+mj-lt"/>
              </a:rPr>
              <a:t>a “safe</a:t>
            </a:r>
            <a:r>
              <a:rPr lang="en-US" dirty="0">
                <a:latin typeface="+mj-lt"/>
              </a:rPr>
              <a:t>” exposure by dividing by an uncertainty </a:t>
            </a:r>
            <a:r>
              <a:rPr lang="en-US" dirty="0" smtClean="0">
                <a:latin typeface="+mj-lt"/>
              </a:rPr>
              <a:t>factor (UF</a:t>
            </a:r>
            <a:r>
              <a:rPr lang="en-US" dirty="0">
                <a:latin typeface="+mj-lt"/>
              </a:rPr>
              <a:t>), normally 100 or more</a:t>
            </a:r>
            <a:r>
              <a:rPr lang="en-US" dirty="0" smtClean="0">
                <a:latin typeface="+mj-lt"/>
              </a:rPr>
              <a:t>.</a:t>
            </a:r>
          </a:p>
          <a:p>
            <a:pPr algn="just" rtl="0">
              <a:buNone/>
            </a:pPr>
            <a:endParaRPr lang="en-US" dirty="0">
              <a:latin typeface="+mj-lt"/>
            </a:endParaRPr>
          </a:p>
          <a:p>
            <a:pPr algn="just" rtl="0">
              <a:buNone/>
            </a:pPr>
            <a:r>
              <a:rPr lang="en-US" dirty="0">
                <a:latin typeface="+mj-lt"/>
              </a:rPr>
              <a:t>• The threshold dose may be approximated by </a:t>
            </a:r>
            <a:endParaRPr lang="en-US" dirty="0" smtClean="0">
              <a:latin typeface="+mj-lt"/>
            </a:endParaRPr>
          </a:p>
          <a:p>
            <a:pPr algn="just" rtl="0">
              <a:buNone/>
            </a:pPr>
            <a:r>
              <a:rPr lang="en-US" sz="3400" b="1" u="sng" dirty="0" smtClean="0">
                <a:solidFill>
                  <a:srgbClr val="FF0000"/>
                </a:solidFill>
                <a:latin typeface="+mj-lt"/>
              </a:rPr>
              <a:t>a NOAEL </a:t>
            </a:r>
            <a:r>
              <a:rPr lang="en-US" sz="3400" b="1" u="sng" dirty="0">
                <a:solidFill>
                  <a:srgbClr val="FF0000"/>
                </a:solidFill>
                <a:latin typeface="+mj-lt"/>
              </a:rPr>
              <a:t>(No Observed Adverse Effect </a:t>
            </a:r>
            <a:r>
              <a:rPr lang="en-US" sz="3400" b="1" u="sng" dirty="0" smtClean="0">
                <a:solidFill>
                  <a:srgbClr val="FF0000"/>
                </a:solidFill>
                <a:latin typeface="+mj-lt"/>
              </a:rPr>
              <a:t>Level)</a:t>
            </a:r>
          </a:p>
          <a:p>
            <a:pPr algn="just" rtl="0">
              <a:buNone/>
            </a:pPr>
            <a:r>
              <a:rPr lang="en-US" sz="3400" b="1" u="sng" dirty="0" smtClean="0">
                <a:solidFill>
                  <a:srgbClr val="FF0000"/>
                </a:solidFill>
                <a:latin typeface="+mj-lt"/>
              </a:rPr>
              <a:t>	or</a:t>
            </a:r>
          </a:p>
          <a:p>
            <a:pPr algn="just" rtl="0">
              <a:buNone/>
            </a:pPr>
            <a:r>
              <a:rPr lang="en-US" sz="3400" b="1" u="sng" dirty="0" smtClean="0">
                <a:solidFill>
                  <a:srgbClr val="FF0000"/>
                </a:solidFill>
                <a:latin typeface="+mj-lt"/>
              </a:rPr>
              <a:t>	 a LOAEL </a:t>
            </a:r>
            <a:r>
              <a:rPr lang="en-US" sz="3400" b="1" u="sng" dirty="0">
                <a:solidFill>
                  <a:srgbClr val="FF0000"/>
                </a:solidFill>
                <a:latin typeface="+mj-lt"/>
              </a:rPr>
              <a:t>(Lowest </a:t>
            </a:r>
            <a:r>
              <a:rPr lang="en-US" sz="3400" b="1" u="sng" dirty="0" smtClean="0">
                <a:solidFill>
                  <a:srgbClr val="FF0000"/>
                </a:solidFill>
                <a:latin typeface="+mj-lt"/>
              </a:rPr>
              <a:t>Observed </a:t>
            </a:r>
            <a:r>
              <a:rPr lang="en-US" sz="3400" b="1" u="sng" dirty="0">
                <a:solidFill>
                  <a:srgbClr val="FF0000"/>
                </a:solidFill>
                <a:latin typeface="+mj-lt"/>
              </a:rPr>
              <a:t>Adverse Effect Level)</a:t>
            </a:r>
            <a:endParaRPr lang="ar-JO" sz="34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Dose-Response Curve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20000"/>
          </a:bodyPr>
          <a:lstStyle/>
          <a:p>
            <a:pPr algn="just" rtl="0">
              <a:buNone/>
            </a:pPr>
            <a:r>
              <a:rPr lang="en-US" sz="2800" dirty="0" smtClean="0">
                <a:latin typeface="+mj-lt"/>
              </a:rPr>
              <a:t>• </a:t>
            </a:r>
            <a:r>
              <a:rPr lang="en-US" sz="2800" dirty="0">
                <a:latin typeface="+mj-lt"/>
              </a:rPr>
              <a:t>A dose response curve records </a:t>
            </a:r>
            <a:r>
              <a:rPr lang="en-US" sz="2800" dirty="0" smtClean="0">
                <a:latin typeface="+mj-lt"/>
              </a:rPr>
              <a:t>the percentage </a:t>
            </a:r>
            <a:r>
              <a:rPr lang="en-US" sz="2800" dirty="0">
                <a:latin typeface="+mj-lt"/>
              </a:rPr>
              <a:t>of a population showing a </a:t>
            </a:r>
            <a:r>
              <a:rPr lang="en-US" sz="2800" dirty="0" smtClean="0">
                <a:latin typeface="+mj-lt"/>
              </a:rPr>
              <a:t>given quantal </a:t>
            </a:r>
            <a:r>
              <a:rPr lang="en-US" sz="2800" dirty="0">
                <a:latin typeface="+mj-lt"/>
              </a:rPr>
              <a:t>(all or nothing) response such </a:t>
            </a:r>
            <a:r>
              <a:rPr lang="en-US" sz="2800" dirty="0" smtClean="0">
                <a:latin typeface="+mj-lt"/>
              </a:rPr>
              <a:t>as death </a:t>
            </a:r>
            <a:r>
              <a:rPr lang="en-US" sz="2800" dirty="0">
                <a:latin typeface="+mj-lt"/>
              </a:rPr>
              <a:t>when each individual member of </a:t>
            </a:r>
            <a:r>
              <a:rPr lang="en-US" sz="2800" dirty="0" smtClean="0">
                <a:latin typeface="+mj-lt"/>
              </a:rPr>
              <a:t>the population is subjected </a:t>
            </a:r>
            <a:r>
              <a:rPr lang="en-US" sz="2800" dirty="0">
                <a:latin typeface="+mj-lt"/>
              </a:rPr>
              <a:t>to the same dose </a:t>
            </a:r>
            <a:r>
              <a:rPr lang="en-US" sz="2800" dirty="0" smtClean="0">
                <a:latin typeface="+mj-lt"/>
              </a:rPr>
              <a:t>of toxicant </a:t>
            </a:r>
            <a:r>
              <a:rPr lang="en-US" sz="2800" dirty="0">
                <a:latin typeface="+mj-lt"/>
              </a:rPr>
              <a:t>(reflecting a given exposure</a:t>
            </a:r>
            <a:r>
              <a:rPr lang="en-US" sz="2800" dirty="0" smtClean="0">
                <a:latin typeface="+mj-lt"/>
              </a:rPr>
              <a:t>)</a:t>
            </a:r>
          </a:p>
          <a:p>
            <a:pPr algn="just" rtl="0">
              <a:buNone/>
            </a:pPr>
            <a:endParaRPr lang="en-US" sz="2800" dirty="0">
              <a:latin typeface="+mj-lt"/>
            </a:endParaRPr>
          </a:p>
          <a:p>
            <a:pPr algn="just" rtl="0">
              <a:buNone/>
            </a:pPr>
            <a:r>
              <a:rPr lang="en-US" sz="2800" dirty="0">
                <a:latin typeface="+mj-lt"/>
              </a:rPr>
              <a:t>• The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LD50</a:t>
            </a:r>
            <a:r>
              <a:rPr lang="en-US" sz="2800" dirty="0">
                <a:latin typeface="+mj-lt"/>
              </a:rPr>
              <a:t> is the median dose </a:t>
            </a:r>
            <a:r>
              <a:rPr lang="en-US" sz="2800" dirty="0" smtClean="0">
                <a:latin typeface="+mj-lt"/>
              </a:rPr>
              <a:t>associated with </a:t>
            </a:r>
            <a:r>
              <a:rPr lang="en-US" sz="2800" dirty="0">
                <a:latin typeface="+mj-lt"/>
              </a:rPr>
              <a:t>the death of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50% </a:t>
            </a:r>
            <a:r>
              <a:rPr lang="en-US" sz="2800" dirty="0">
                <a:latin typeface="+mj-lt"/>
              </a:rPr>
              <a:t>of the </a:t>
            </a:r>
            <a:r>
              <a:rPr lang="en-US" sz="2800" dirty="0" smtClean="0">
                <a:latin typeface="+mj-lt"/>
              </a:rPr>
              <a:t>population</a:t>
            </a:r>
          </a:p>
          <a:p>
            <a:pPr algn="just" rtl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ED10%???  Effective dose</a:t>
            </a:r>
          </a:p>
          <a:p>
            <a:pPr algn="just" rtl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TD30%???   Toxic dose</a:t>
            </a:r>
          </a:p>
          <a:p>
            <a:pPr algn="just" rtl="0">
              <a:buNone/>
            </a:pPr>
            <a:endParaRPr lang="ar-JO" sz="4400" b="1" dirty="0" smtClean="0">
              <a:solidFill>
                <a:srgbClr val="FF0000"/>
              </a:solidFill>
            </a:endParaRPr>
          </a:p>
          <a:p>
            <a:pPr algn="just" rtl="0">
              <a:buNone/>
            </a:pPr>
            <a:endParaRPr lang="ar-JO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http://t0.gstatic.com/images?q=tbn:ANd9GcQ4VIpExd-QhwxImxZrBwt6AKFdSKaQiE406aFuMbElI3DwboOu8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35766"/>
            <a:ext cx="7215237" cy="361899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4365104"/>
            <a:ext cx="59766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"/>
            <a:ext cx="8572560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411760" y="2996952"/>
            <a:ext cx="5486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184AA-0682-449B-818C-3859B1A7D171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1DD41D-25E6-4EA8-B200-7BFE5852AF97}"/>
</file>

<file path=customXml/itemProps2.xml><?xml version="1.0" encoding="utf-8"?>
<ds:datastoreItem xmlns:ds="http://schemas.openxmlformats.org/officeDocument/2006/customXml" ds:itemID="{D47160B3-982B-4971-86CA-70FF7AB10169}"/>
</file>

<file path=customXml/itemProps3.xml><?xml version="1.0" encoding="utf-8"?>
<ds:datastoreItem xmlns:ds="http://schemas.openxmlformats.org/officeDocument/2006/customXml" ds:itemID="{E6DD7D17-1185-4AC5-BD4B-5EA82F0A0B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2086</Words>
  <Application>Microsoft Office PowerPoint</Application>
  <PresentationFormat>On-screen Show (4:3)</PresentationFormat>
  <Paragraphs>410</Paragraphs>
  <Slides>50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Lucida Sans Unicode</vt:lpstr>
      <vt:lpstr>Times</vt:lpstr>
      <vt:lpstr>Times New Roman</vt:lpstr>
      <vt:lpstr>Wingdings</vt:lpstr>
      <vt:lpstr>Office Theme</vt:lpstr>
      <vt:lpstr>An Introduction To  Toxicology and   Cancer</vt:lpstr>
      <vt:lpstr>Quote / History</vt:lpstr>
      <vt:lpstr>Incidence of Breast Cancer</vt:lpstr>
      <vt:lpstr>Hazard and Risk-1</vt:lpstr>
      <vt:lpstr>Hazard and Risk - 2</vt:lpstr>
      <vt:lpstr>Safe Exposure</vt:lpstr>
      <vt:lpstr>Dose-Response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Amount on Response</vt:lpstr>
      <vt:lpstr>Effects of Size on Response</vt:lpstr>
      <vt:lpstr>Case Studies</vt:lpstr>
      <vt:lpstr>Thalidomide </vt:lpstr>
      <vt:lpstr>FAS Child</vt:lpstr>
      <vt:lpstr>Lead In Homes</vt:lpstr>
      <vt:lpstr>CDC Blood Lead Levels</vt:lpstr>
      <vt:lpstr>The Mercury Cycle</vt:lpstr>
      <vt:lpstr>Structure of PBDEs</vt:lpstr>
      <vt:lpstr>Ancient Awareness</vt:lpstr>
      <vt:lpstr>Ancient Awareness</vt:lpstr>
      <vt:lpstr>Human Cancer Awareness</vt:lpstr>
      <vt:lpstr>Animal Cancer Models</vt:lpstr>
      <vt:lpstr>Recent Awareness</vt:lpstr>
      <vt:lpstr>What is Cancer?</vt:lpstr>
      <vt:lpstr>Case Studies - Soot</vt:lpstr>
      <vt:lpstr>Case Studies - Benzene</vt:lpstr>
      <vt:lpstr>Case Studies - Asbestos</vt:lpstr>
      <vt:lpstr>Asbestos – In the Home</vt:lpstr>
      <vt:lpstr>Case Studies - Radon</vt:lpstr>
      <vt:lpstr>Environmental Factors and Cancer Deaths</vt:lpstr>
      <vt:lpstr>Cancer Death Rates by Site Male</vt:lpstr>
      <vt:lpstr>Cancer Death Rates by Site Female</vt:lpstr>
      <vt:lpstr>Time of Exposure</vt:lpstr>
      <vt:lpstr>What causes cancer?</vt:lpstr>
      <vt:lpstr>What causes cancer?</vt:lpstr>
      <vt:lpstr>Genetic Factors</vt:lpstr>
      <vt:lpstr>Chemical Agents</vt:lpstr>
      <vt:lpstr>Precautionary Principle</vt:lpstr>
      <vt:lpstr>What Can We Do??</vt:lpstr>
      <vt:lpstr>Ancient Awareness</vt:lpstr>
      <vt:lpstr>Historical Awareness</vt:lpstr>
      <vt:lpstr>Paracelsus</vt:lpstr>
      <vt:lpstr>An Individual View</vt:lpstr>
      <vt:lpstr>Polluting with HG</vt:lpstr>
      <vt:lpstr>Fetal Effects of MeHg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Toxicology and Cancer</dc:title>
  <dc:creator>Medicine</dc:creator>
  <cp:lastModifiedBy>Administrator</cp:lastModifiedBy>
  <cp:revision>30</cp:revision>
  <dcterms:created xsi:type="dcterms:W3CDTF">2013-03-19T07:57:48Z</dcterms:created>
  <dcterms:modified xsi:type="dcterms:W3CDTF">2021-03-09T21:28:13Z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