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94" r:id="rId5"/>
    <p:sldId id="295" r:id="rId6"/>
    <p:sldId id="257" r:id="rId7"/>
    <p:sldId id="258" r:id="rId8"/>
    <p:sldId id="259" r:id="rId9"/>
    <p:sldId id="260" r:id="rId10"/>
    <p:sldId id="289" r:id="rId11"/>
    <p:sldId id="290" r:id="rId12"/>
    <p:sldId id="265" r:id="rId13"/>
    <p:sldId id="291" r:id="rId14"/>
    <p:sldId id="262" r:id="rId15"/>
    <p:sldId id="264" r:id="rId16"/>
    <p:sldId id="269" r:id="rId17"/>
    <p:sldId id="263" r:id="rId18"/>
    <p:sldId id="266" r:id="rId19"/>
    <p:sldId id="267" r:id="rId20"/>
    <p:sldId id="300" r:id="rId21"/>
    <p:sldId id="268" r:id="rId22"/>
    <p:sldId id="297" r:id="rId23"/>
    <p:sldId id="272" r:id="rId24"/>
    <p:sldId id="302" r:id="rId25"/>
    <p:sldId id="271" r:id="rId26"/>
    <p:sldId id="273" r:id="rId27"/>
    <p:sldId id="270" r:id="rId28"/>
    <p:sldId id="301" r:id="rId29"/>
    <p:sldId id="275" r:id="rId30"/>
    <p:sldId id="276" r:id="rId31"/>
    <p:sldId id="292" r:id="rId32"/>
    <p:sldId id="277" r:id="rId33"/>
    <p:sldId id="296" r:id="rId34"/>
    <p:sldId id="293" r:id="rId35"/>
    <p:sldId id="298" r:id="rId36"/>
    <p:sldId id="278" r:id="rId37"/>
    <p:sldId id="279" r:id="rId38"/>
    <p:sldId id="280" r:id="rId39"/>
    <p:sldId id="281" r:id="rId40"/>
    <p:sldId id="299" r:id="rId41"/>
    <p:sldId id="284" r:id="rId42"/>
    <p:sldId id="287" r:id="rId43"/>
    <p:sldId id="282" r:id="rId44"/>
    <p:sldId id="27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559" autoAdjust="0"/>
    <p:restoredTop sz="86452" autoAdjust="0"/>
  </p:normalViewPr>
  <p:slideViewPr>
    <p:cSldViewPr>
      <p:cViewPr>
        <p:scale>
          <a:sx n="73" d="100"/>
          <a:sy n="73" d="100"/>
        </p:scale>
        <p:origin x="654" y="48"/>
      </p:cViewPr>
      <p:guideLst>
        <p:guide orient="horz" pos="2160"/>
        <p:guide pos="2880"/>
      </p:guideLst>
    </p:cSldViewPr>
  </p:slideViewPr>
  <p:outlineViewPr>
    <p:cViewPr>
      <p:scale>
        <a:sx n="33" d="100"/>
        <a:sy n="33" d="100"/>
      </p:scale>
      <p:origin x="0" y="-9240"/>
    </p:cViewPr>
  </p:outlineViewPr>
  <p:notesTextViewPr>
    <p:cViewPr>
      <p:scale>
        <a:sx n="1" d="1"/>
        <a:sy n="1" d="1"/>
      </p:scale>
      <p:origin x="0" y="0"/>
    </p:cViewPr>
  </p:notesTextViewPr>
  <p:sorterViewPr>
    <p:cViewPr>
      <p:scale>
        <a:sx n="100" d="100"/>
        <a:sy n="100" d="100"/>
      </p:scale>
      <p:origin x="0" y="-80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presProps" Target="presProps.xml" /><Relationship Id="rId50" Type="http://schemas.openxmlformats.org/officeDocument/2006/relationships/tableStyles" Target="tableStyle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notesMaster" Target="notesMasters/notesMaster1.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theme" Target="theme/theme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viewProps" Target="viewProps.xml" /><Relationship Id="rId8" Type="http://schemas.openxmlformats.org/officeDocument/2006/relationships/slide" Target="slides/slide4.xml" /></Relationships>
</file>

<file path=ppt/diagrams/_rels/data1.xml.rels><?xml version="1.0" encoding="UTF-8" standalone="yes"?>
<Relationships xmlns="http://schemas.openxmlformats.org/package/2006/relationships"><Relationship Id="rId1" Type="http://schemas.openxmlformats.org/officeDocument/2006/relationships/image" Target="../media/image4.jpeg" /></Relationships>
</file>

<file path=ppt/diagrams/_rels/data2.xml.rels><?xml version="1.0" encoding="UTF-8" standalone="yes"?>
<Relationships xmlns="http://schemas.openxmlformats.org/package/2006/relationships"><Relationship Id="rId1" Type="http://schemas.openxmlformats.org/officeDocument/2006/relationships/image" Target="../media/image19.jpeg" /></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 /></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e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3ABD28-6772-4F48-947F-0EDF9239F372}" type="doc">
      <dgm:prSet loTypeId="urn:microsoft.com/office/officeart/2005/8/layout/orgChart1" loCatId="hierarchy" qsTypeId="urn:microsoft.com/office/officeart/2005/8/quickstyle/simple1" qsCatId="simple" csTypeId="urn:microsoft.com/office/officeart/2005/8/colors/accent1_2" csCatId="accent1" phldr="1"/>
      <dgm:spPr/>
    </dgm:pt>
    <dgm:pt modelId="{0B51ADAC-0751-4516-8C00-EC041DFFAAF3}">
      <dgm:prSet/>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cs typeface="Arial" charset="0"/>
            </a:rPr>
            <a:t>Micro techniques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cs typeface="Arial" charset="0"/>
            </a:rPr>
            <a:t>For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cs typeface="Arial" charset="0"/>
            </a:rPr>
            <a:t>Light microscopy</a:t>
          </a:r>
        </a:p>
      </dgm:t>
    </dgm:pt>
    <dgm:pt modelId="{95EF0400-7F42-40C4-8A7E-2B0482441D7E}" type="parTrans" cxnId="{5047E4BE-19C1-42E1-ADC9-D9659F624167}">
      <dgm:prSet/>
      <dgm:spPr/>
      <dgm:t>
        <a:bodyPr/>
        <a:lstStyle/>
        <a:p>
          <a:endParaRPr lang="en-US"/>
        </a:p>
      </dgm:t>
    </dgm:pt>
    <dgm:pt modelId="{AEC03D71-C9AE-4A84-B9EC-7970FCE157F3}" type="sibTrans" cxnId="{5047E4BE-19C1-42E1-ADC9-D9659F624167}">
      <dgm:prSet/>
      <dgm:spPr/>
      <dgm:t>
        <a:bodyPr/>
        <a:lstStyle/>
        <a:p>
          <a:endParaRPr lang="en-US"/>
        </a:p>
      </dgm:t>
    </dgm:pt>
    <dgm:pt modelId="{DD81491D-7424-407A-95DC-EA149BDC8B73}">
      <dgm:prSet/>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cs typeface="Arial" charset="0"/>
            </a:rPr>
            <a:t>I</a:t>
          </a:r>
          <a:endParaRPr kumimoji="0" lang="en-US" b="0" i="0" u="none" strike="noStrike" cap="none" normalizeH="0" baseline="0" dirty="0">
            <a:ln>
              <a:noFill/>
            </a:ln>
            <a:solidFill>
              <a:schemeClr val="tx1"/>
            </a:solidFill>
            <a:effectLst/>
            <a:latin typeface="+mn-lt"/>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mn-lt"/>
              <a:cs typeface="Arial" charset="0"/>
            </a:rPr>
            <a:t>Paraffin</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cs typeface="Arial" charset="0"/>
            </a:rPr>
            <a:t> </a:t>
          </a:r>
        </a:p>
      </dgm:t>
    </dgm:pt>
    <dgm:pt modelId="{E8BB4B82-D563-4FB5-9FA9-CFACB1338FDB}" type="parTrans" cxnId="{8D431D68-B2C2-48C9-BE3C-58DA5DB9EDB2}">
      <dgm:prSet/>
      <dgm:spPr>
        <a:ln>
          <a:solidFill>
            <a:schemeClr val="tx1"/>
          </a:solidFill>
        </a:ln>
      </dgm:spPr>
      <dgm:t>
        <a:bodyPr/>
        <a:lstStyle/>
        <a:p>
          <a:endParaRPr lang="en-US"/>
        </a:p>
      </dgm:t>
    </dgm:pt>
    <dgm:pt modelId="{0A1D6DB9-58C6-4EA3-8D0C-FBA4772CAA6C}" type="sibTrans" cxnId="{8D431D68-B2C2-48C9-BE3C-58DA5DB9EDB2}">
      <dgm:prSet/>
      <dgm:spPr/>
      <dgm:t>
        <a:bodyPr/>
        <a:lstStyle/>
        <a:p>
          <a:endParaRPr lang="en-US"/>
        </a:p>
      </dgm:t>
    </dgm:pt>
    <dgm:pt modelId="{E2058809-E850-4E5A-944B-216C21CCAD9C}">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Arial" charset="0"/>
              <a:cs typeface="Arial" charset="0"/>
            </a:rPr>
            <a:t>II</a:t>
          </a:r>
          <a:br>
            <a:rPr kumimoji="0" lang="en-US" sz="3000" b="0" i="0" u="none" strike="noStrike" cap="none" normalizeH="0" baseline="0" dirty="0">
              <a:ln>
                <a:noFill/>
              </a:ln>
              <a:solidFill>
                <a:schemeClr val="tx1"/>
              </a:solidFill>
              <a:effectLst/>
              <a:latin typeface="Arial" charset="0"/>
              <a:cs typeface="Arial" charset="0"/>
            </a:rPr>
          </a:br>
          <a:r>
            <a:rPr kumimoji="0" lang="en-US" sz="3200" b="1" i="0" u="none" strike="noStrike" cap="none" normalizeH="0" baseline="0" dirty="0">
              <a:ln>
                <a:noFill/>
              </a:ln>
              <a:solidFill>
                <a:schemeClr val="tx1"/>
              </a:solidFill>
              <a:effectLst/>
              <a:latin typeface="+mn-lt"/>
              <a:cs typeface="Arial" charset="0"/>
            </a:rPr>
            <a:t>Freezing</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dirty="0">
            <a:ln>
              <a:noFill/>
            </a:ln>
            <a:solidFill>
              <a:schemeClr val="tx1"/>
            </a:solidFill>
            <a:effectLst/>
            <a:latin typeface="Arial" charset="0"/>
            <a:cs typeface="Arial" charset="0"/>
          </a:endParaRPr>
        </a:p>
      </dgm:t>
    </dgm:pt>
    <dgm:pt modelId="{BAF1F0E0-D72B-4FFF-881B-A823711574A4}" type="parTrans" cxnId="{4FBEE0D1-D054-405F-B0DE-4DC6CA6616E5}">
      <dgm:prSet/>
      <dgm:spPr>
        <a:ln>
          <a:solidFill>
            <a:schemeClr val="tx1"/>
          </a:solidFill>
        </a:ln>
      </dgm:spPr>
      <dgm:t>
        <a:bodyPr/>
        <a:lstStyle/>
        <a:p>
          <a:endParaRPr lang="en-US"/>
        </a:p>
      </dgm:t>
    </dgm:pt>
    <dgm:pt modelId="{58DE1EE0-F2DE-42D5-AC5F-645402619E35}" type="sibTrans" cxnId="{4FBEE0D1-D054-405F-B0DE-4DC6CA6616E5}">
      <dgm:prSet/>
      <dgm:spPr/>
      <dgm:t>
        <a:bodyPr/>
        <a:lstStyle/>
        <a:p>
          <a:endParaRPr lang="en-US"/>
        </a:p>
      </dgm:t>
    </dgm:pt>
    <dgm:pt modelId="{2A2C817A-D403-45BF-AFF8-791A6CA94EA0}" type="pres">
      <dgm:prSet presAssocID="{A93ABD28-6772-4F48-947F-0EDF9239F372}" presName="hierChild1" presStyleCnt="0">
        <dgm:presLayoutVars>
          <dgm:orgChart val="1"/>
          <dgm:chPref val="1"/>
          <dgm:dir/>
          <dgm:animOne val="branch"/>
          <dgm:animLvl val="lvl"/>
          <dgm:resizeHandles/>
        </dgm:presLayoutVars>
      </dgm:prSet>
      <dgm:spPr/>
    </dgm:pt>
    <dgm:pt modelId="{0BB7D77F-ADBE-4C79-886B-E19F9AA5A8CF}" type="pres">
      <dgm:prSet presAssocID="{0B51ADAC-0751-4516-8C00-EC041DFFAAF3}" presName="hierRoot1" presStyleCnt="0">
        <dgm:presLayoutVars>
          <dgm:hierBranch/>
        </dgm:presLayoutVars>
      </dgm:prSet>
      <dgm:spPr/>
    </dgm:pt>
    <dgm:pt modelId="{014C7EE1-FCD6-4360-A950-D51828019F9C}" type="pres">
      <dgm:prSet presAssocID="{0B51ADAC-0751-4516-8C00-EC041DFFAAF3}" presName="rootComposite1" presStyleCnt="0"/>
      <dgm:spPr/>
    </dgm:pt>
    <dgm:pt modelId="{86B4D306-E1EE-43F0-BCE7-9A099A7B320A}" type="pres">
      <dgm:prSet presAssocID="{0B51ADAC-0751-4516-8C00-EC041DFFAAF3}" presName="rootText1" presStyleLbl="node0" presStyleIdx="0" presStyleCnt="1" custLinFactNeighborY="-20647">
        <dgm:presLayoutVars>
          <dgm:chPref val="3"/>
        </dgm:presLayoutVars>
      </dgm:prSet>
      <dgm:spPr/>
    </dgm:pt>
    <dgm:pt modelId="{CF0B67D3-388C-43C7-9192-B0A0C28D2177}" type="pres">
      <dgm:prSet presAssocID="{0B51ADAC-0751-4516-8C00-EC041DFFAAF3}" presName="rootConnector1" presStyleLbl="node1" presStyleIdx="0" presStyleCnt="0"/>
      <dgm:spPr/>
    </dgm:pt>
    <dgm:pt modelId="{CC33EC9C-6943-4233-816C-37D7FFCE5EE1}" type="pres">
      <dgm:prSet presAssocID="{0B51ADAC-0751-4516-8C00-EC041DFFAAF3}" presName="hierChild2" presStyleCnt="0"/>
      <dgm:spPr/>
    </dgm:pt>
    <dgm:pt modelId="{5D20A530-4BA6-458F-8E0C-782647F5830E}" type="pres">
      <dgm:prSet presAssocID="{E8BB4B82-D563-4FB5-9FA9-CFACB1338FDB}" presName="Name35" presStyleLbl="parChTrans1D2" presStyleIdx="0" presStyleCnt="2"/>
      <dgm:spPr/>
    </dgm:pt>
    <dgm:pt modelId="{935F2728-6863-4A46-9D7A-CED1017E30B9}" type="pres">
      <dgm:prSet presAssocID="{DD81491D-7424-407A-95DC-EA149BDC8B73}" presName="hierRoot2" presStyleCnt="0">
        <dgm:presLayoutVars>
          <dgm:hierBranch/>
        </dgm:presLayoutVars>
      </dgm:prSet>
      <dgm:spPr/>
    </dgm:pt>
    <dgm:pt modelId="{012E4B44-76CD-43D7-B9F9-0F6D65BABE4F}" type="pres">
      <dgm:prSet presAssocID="{DD81491D-7424-407A-95DC-EA149BDC8B73}" presName="rootComposite" presStyleCnt="0"/>
      <dgm:spPr/>
    </dgm:pt>
    <dgm:pt modelId="{9D704BE6-270A-4B8F-9849-5B8C9617FAFA}" type="pres">
      <dgm:prSet presAssocID="{DD81491D-7424-407A-95DC-EA149BDC8B73}" presName="rootText" presStyleLbl="node2" presStyleIdx="0" presStyleCnt="2" custLinFactNeighborX="319" custLinFactNeighborY="13420">
        <dgm:presLayoutVars>
          <dgm:chPref val="3"/>
        </dgm:presLayoutVars>
      </dgm:prSet>
      <dgm:spPr/>
    </dgm:pt>
    <dgm:pt modelId="{47D1ABA9-5476-402E-90AA-AD6188AD7061}" type="pres">
      <dgm:prSet presAssocID="{DD81491D-7424-407A-95DC-EA149BDC8B73}" presName="rootConnector" presStyleLbl="node2" presStyleIdx="0" presStyleCnt="2"/>
      <dgm:spPr/>
    </dgm:pt>
    <dgm:pt modelId="{843C36E8-5A6D-43E8-B0A7-481B3AD91BDF}" type="pres">
      <dgm:prSet presAssocID="{DD81491D-7424-407A-95DC-EA149BDC8B73}" presName="hierChild4" presStyleCnt="0"/>
      <dgm:spPr/>
    </dgm:pt>
    <dgm:pt modelId="{3B7164C8-5A51-46A6-9CB9-68B46CCE704A}" type="pres">
      <dgm:prSet presAssocID="{DD81491D-7424-407A-95DC-EA149BDC8B73}" presName="hierChild5" presStyleCnt="0"/>
      <dgm:spPr/>
    </dgm:pt>
    <dgm:pt modelId="{5F643B9F-1B78-4A46-944C-00F81C72CC5B}" type="pres">
      <dgm:prSet presAssocID="{BAF1F0E0-D72B-4FFF-881B-A823711574A4}" presName="Name35" presStyleLbl="parChTrans1D2" presStyleIdx="1" presStyleCnt="2"/>
      <dgm:spPr/>
    </dgm:pt>
    <dgm:pt modelId="{0328AB3C-FA3D-459C-B2FE-DA8B757929AD}" type="pres">
      <dgm:prSet presAssocID="{E2058809-E850-4E5A-944B-216C21CCAD9C}" presName="hierRoot2" presStyleCnt="0">
        <dgm:presLayoutVars>
          <dgm:hierBranch/>
        </dgm:presLayoutVars>
      </dgm:prSet>
      <dgm:spPr/>
    </dgm:pt>
    <dgm:pt modelId="{CF17E306-7FEB-4E0B-B599-AC2FE094002E}" type="pres">
      <dgm:prSet presAssocID="{E2058809-E850-4E5A-944B-216C21CCAD9C}" presName="rootComposite" presStyleCnt="0"/>
      <dgm:spPr/>
    </dgm:pt>
    <dgm:pt modelId="{AEFF73F5-02B2-4B75-86C4-0AED80E36E1F}" type="pres">
      <dgm:prSet presAssocID="{E2058809-E850-4E5A-944B-216C21CCAD9C}" presName="rootText" presStyleLbl="node2" presStyleIdx="1" presStyleCnt="2" custLinFactNeighborY="13420">
        <dgm:presLayoutVars>
          <dgm:chPref val="3"/>
        </dgm:presLayoutVars>
      </dgm:prSet>
      <dgm:spPr/>
    </dgm:pt>
    <dgm:pt modelId="{6754BCC7-08C7-4943-AEC0-C956A21E9B5C}" type="pres">
      <dgm:prSet presAssocID="{E2058809-E850-4E5A-944B-216C21CCAD9C}" presName="rootConnector" presStyleLbl="node2" presStyleIdx="1" presStyleCnt="2"/>
      <dgm:spPr/>
    </dgm:pt>
    <dgm:pt modelId="{377B4903-8395-4EDE-BF51-33C9D31C18B9}" type="pres">
      <dgm:prSet presAssocID="{E2058809-E850-4E5A-944B-216C21CCAD9C}" presName="hierChild4" presStyleCnt="0"/>
      <dgm:spPr/>
    </dgm:pt>
    <dgm:pt modelId="{5962F667-B624-42FA-B104-BE845A99DF26}" type="pres">
      <dgm:prSet presAssocID="{E2058809-E850-4E5A-944B-216C21CCAD9C}" presName="hierChild5" presStyleCnt="0"/>
      <dgm:spPr/>
    </dgm:pt>
    <dgm:pt modelId="{D1680082-4072-4A42-9FE6-77C089395C1D}" type="pres">
      <dgm:prSet presAssocID="{0B51ADAC-0751-4516-8C00-EC041DFFAAF3}" presName="hierChild3" presStyleCnt="0"/>
      <dgm:spPr/>
    </dgm:pt>
  </dgm:ptLst>
  <dgm:cxnLst>
    <dgm:cxn modelId="{DC987321-32EB-4450-9C6C-A477239503CE}" type="presOf" srcId="{E8BB4B82-D563-4FB5-9FA9-CFACB1338FDB}" destId="{5D20A530-4BA6-458F-8E0C-782647F5830E}" srcOrd="0" destOrd="0" presId="urn:microsoft.com/office/officeart/2005/8/layout/orgChart1"/>
    <dgm:cxn modelId="{61796F5C-4551-49BF-AE43-22F4B6DEDFC4}" type="presOf" srcId="{0B51ADAC-0751-4516-8C00-EC041DFFAAF3}" destId="{CF0B67D3-388C-43C7-9192-B0A0C28D2177}" srcOrd="1" destOrd="0" presId="urn:microsoft.com/office/officeart/2005/8/layout/orgChart1"/>
    <dgm:cxn modelId="{8D431D68-B2C2-48C9-BE3C-58DA5DB9EDB2}" srcId="{0B51ADAC-0751-4516-8C00-EC041DFFAAF3}" destId="{DD81491D-7424-407A-95DC-EA149BDC8B73}" srcOrd="0" destOrd="0" parTransId="{E8BB4B82-D563-4FB5-9FA9-CFACB1338FDB}" sibTransId="{0A1D6DB9-58C6-4EA3-8D0C-FBA4772CAA6C}"/>
    <dgm:cxn modelId="{FC3D764C-312B-45E7-8605-0053416BB909}" type="presOf" srcId="{E2058809-E850-4E5A-944B-216C21CCAD9C}" destId="{6754BCC7-08C7-4943-AEC0-C956A21E9B5C}" srcOrd="1" destOrd="0" presId="urn:microsoft.com/office/officeart/2005/8/layout/orgChart1"/>
    <dgm:cxn modelId="{C40C1E94-574D-4E0E-B52B-4356AD2B50F9}" type="presOf" srcId="{DD81491D-7424-407A-95DC-EA149BDC8B73}" destId="{9D704BE6-270A-4B8F-9849-5B8C9617FAFA}" srcOrd="0" destOrd="0" presId="urn:microsoft.com/office/officeart/2005/8/layout/orgChart1"/>
    <dgm:cxn modelId="{21035ABD-1383-45BB-B26D-74C107DA2738}" type="presOf" srcId="{0B51ADAC-0751-4516-8C00-EC041DFFAAF3}" destId="{86B4D306-E1EE-43F0-BCE7-9A099A7B320A}" srcOrd="0" destOrd="0" presId="urn:microsoft.com/office/officeart/2005/8/layout/orgChart1"/>
    <dgm:cxn modelId="{5047E4BE-19C1-42E1-ADC9-D9659F624167}" srcId="{A93ABD28-6772-4F48-947F-0EDF9239F372}" destId="{0B51ADAC-0751-4516-8C00-EC041DFFAAF3}" srcOrd="0" destOrd="0" parTransId="{95EF0400-7F42-40C4-8A7E-2B0482441D7E}" sibTransId="{AEC03D71-C9AE-4A84-B9EC-7970FCE157F3}"/>
    <dgm:cxn modelId="{E38C15CC-15E1-45FD-85E3-061CA0561E53}" type="presOf" srcId="{BAF1F0E0-D72B-4FFF-881B-A823711574A4}" destId="{5F643B9F-1B78-4A46-944C-00F81C72CC5B}" srcOrd="0" destOrd="0" presId="urn:microsoft.com/office/officeart/2005/8/layout/orgChart1"/>
    <dgm:cxn modelId="{4FBEE0D1-D054-405F-B0DE-4DC6CA6616E5}" srcId="{0B51ADAC-0751-4516-8C00-EC041DFFAAF3}" destId="{E2058809-E850-4E5A-944B-216C21CCAD9C}" srcOrd="1" destOrd="0" parTransId="{BAF1F0E0-D72B-4FFF-881B-A823711574A4}" sibTransId="{58DE1EE0-F2DE-42D5-AC5F-645402619E35}"/>
    <dgm:cxn modelId="{79DF58D9-1084-4D66-A449-213FDE433ADC}" type="presOf" srcId="{E2058809-E850-4E5A-944B-216C21CCAD9C}" destId="{AEFF73F5-02B2-4B75-86C4-0AED80E36E1F}" srcOrd="0" destOrd="0" presId="urn:microsoft.com/office/officeart/2005/8/layout/orgChart1"/>
    <dgm:cxn modelId="{DA49C4E2-8670-4668-A42B-75C03CB93DF3}" type="presOf" srcId="{A93ABD28-6772-4F48-947F-0EDF9239F372}" destId="{2A2C817A-D403-45BF-AFF8-791A6CA94EA0}" srcOrd="0" destOrd="0" presId="urn:microsoft.com/office/officeart/2005/8/layout/orgChart1"/>
    <dgm:cxn modelId="{DFC666F6-4C47-4CEA-A541-ACE0C49C27B3}" type="presOf" srcId="{DD81491D-7424-407A-95DC-EA149BDC8B73}" destId="{47D1ABA9-5476-402E-90AA-AD6188AD7061}" srcOrd="1" destOrd="0" presId="urn:microsoft.com/office/officeart/2005/8/layout/orgChart1"/>
    <dgm:cxn modelId="{85E663C3-5E41-4FF2-B317-0C2B97A1231A}" type="presParOf" srcId="{2A2C817A-D403-45BF-AFF8-791A6CA94EA0}" destId="{0BB7D77F-ADBE-4C79-886B-E19F9AA5A8CF}" srcOrd="0" destOrd="0" presId="urn:microsoft.com/office/officeart/2005/8/layout/orgChart1"/>
    <dgm:cxn modelId="{D352A78F-4319-421C-90C1-262E8F46D10D}" type="presParOf" srcId="{0BB7D77F-ADBE-4C79-886B-E19F9AA5A8CF}" destId="{014C7EE1-FCD6-4360-A950-D51828019F9C}" srcOrd="0" destOrd="0" presId="urn:microsoft.com/office/officeart/2005/8/layout/orgChart1"/>
    <dgm:cxn modelId="{D6B56A8B-282C-437C-9A7F-13012FA010F8}" type="presParOf" srcId="{014C7EE1-FCD6-4360-A950-D51828019F9C}" destId="{86B4D306-E1EE-43F0-BCE7-9A099A7B320A}" srcOrd="0" destOrd="0" presId="urn:microsoft.com/office/officeart/2005/8/layout/orgChart1"/>
    <dgm:cxn modelId="{00C0A0C2-33FF-4506-BBB3-F3A5B6188146}" type="presParOf" srcId="{014C7EE1-FCD6-4360-A950-D51828019F9C}" destId="{CF0B67D3-388C-43C7-9192-B0A0C28D2177}" srcOrd="1" destOrd="0" presId="urn:microsoft.com/office/officeart/2005/8/layout/orgChart1"/>
    <dgm:cxn modelId="{D031F651-814D-441F-ACD5-B907433910E0}" type="presParOf" srcId="{0BB7D77F-ADBE-4C79-886B-E19F9AA5A8CF}" destId="{CC33EC9C-6943-4233-816C-37D7FFCE5EE1}" srcOrd="1" destOrd="0" presId="urn:microsoft.com/office/officeart/2005/8/layout/orgChart1"/>
    <dgm:cxn modelId="{566DA371-170A-4E6D-B0AF-925DB1025761}" type="presParOf" srcId="{CC33EC9C-6943-4233-816C-37D7FFCE5EE1}" destId="{5D20A530-4BA6-458F-8E0C-782647F5830E}" srcOrd="0" destOrd="0" presId="urn:microsoft.com/office/officeart/2005/8/layout/orgChart1"/>
    <dgm:cxn modelId="{FFB03D25-B1A1-4CD0-883F-AC56A56B1556}" type="presParOf" srcId="{CC33EC9C-6943-4233-816C-37D7FFCE5EE1}" destId="{935F2728-6863-4A46-9D7A-CED1017E30B9}" srcOrd="1" destOrd="0" presId="urn:microsoft.com/office/officeart/2005/8/layout/orgChart1"/>
    <dgm:cxn modelId="{5824F60F-0D41-4541-B282-D0501B2AB3DE}" type="presParOf" srcId="{935F2728-6863-4A46-9D7A-CED1017E30B9}" destId="{012E4B44-76CD-43D7-B9F9-0F6D65BABE4F}" srcOrd="0" destOrd="0" presId="urn:microsoft.com/office/officeart/2005/8/layout/orgChart1"/>
    <dgm:cxn modelId="{78DEB2A3-B8E3-4EF4-B59F-2DDFDB5FCBB1}" type="presParOf" srcId="{012E4B44-76CD-43D7-B9F9-0F6D65BABE4F}" destId="{9D704BE6-270A-4B8F-9849-5B8C9617FAFA}" srcOrd="0" destOrd="0" presId="urn:microsoft.com/office/officeart/2005/8/layout/orgChart1"/>
    <dgm:cxn modelId="{B7C97CDC-7E45-49C4-A70F-9AED6802172B}" type="presParOf" srcId="{012E4B44-76CD-43D7-B9F9-0F6D65BABE4F}" destId="{47D1ABA9-5476-402E-90AA-AD6188AD7061}" srcOrd="1" destOrd="0" presId="urn:microsoft.com/office/officeart/2005/8/layout/orgChart1"/>
    <dgm:cxn modelId="{8773B7F5-357E-4B69-8E0E-9639EFCC5DAA}" type="presParOf" srcId="{935F2728-6863-4A46-9D7A-CED1017E30B9}" destId="{843C36E8-5A6D-43E8-B0A7-481B3AD91BDF}" srcOrd="1" destOrd="0" presId="urn:microsoft.com/office/officeart/2005/8/layout/orgChart1"/>
    <dgm:cxn modelId="{3A34EBD0-C015-4A34-AA40-26603D0E17EE}" type="presParOf" srcId="{935F2728-6863-4A46-9D7A-CED1017E30B9}" destId="{3B7164C8-5A51-46A6-9CB9-68B46CCE704A}" srcOrd="2" destOrd="0" presId="urn:microsoft.com/office/officeart/2005/8/layout/orgChart1"/>
    <dgm:cxn modelId="{51601053-FFE0-4542-A55B-25602CA5CDB9}" type="presParOf" srcId="{CC33EC9C-6943-4233-816C-37D7FFCE5EE1}" destId="{5F643B9F-1B78-4A46-944C-00F81C72CC5B}" srcOrd="2" destOrd="0" presId="urn:microsoft.com/office/officeart/2005/8/layout/orgChart1"/>
    <dgm:cxn modelId="{AFE30411-ECB9-4361-A611-DC82A20737A3}" type="presParOf" srcId="{CC33EC9C-6943-4233-816C-37D7FFCE5EE1}" destId="{0328AB3C-FA3D-459C-B2FE-DA8B757929AD}" srcOrd="3" destOrd="0" presId="urn:microsoft.com/office/officeart/2005/8/layout/orgChart1"/>
    <dgm:cxn modelId="{42581FB9-AE40-412B-A31B-F4C4BCC24948}" type="presParOf" srcId="{0328AB3C-FA3D-459C-B2FE-DA8B757929AD}" destId="{CF17E306-7FEB-4E0B-B599-AC2FE094002E}" srcOrd="0" destOrd="0" presId="urn:microsoft.com/office/officeart/2005/8/layout/orgChart1"/>
    <dgm:cxn modelId="{A517284B-207C-4D1B-B06F-1E2FD6339AFF}" type="presParOf" srcId="{CF17E306-7FEB-4E0B-B599-AC2FE094002E}" destId="{AEFF73F5-02B2-4B75-86C4-0AED80E36E1F}" srcOrd="0" destOrd="0" presId="urn:microsoft.com/office/officeart/2005/8/layout/orgChart1"/>
    <dgm:cxn modelId="{182E6F25-7CAB-498C-B36E-9E6CCCC57789}" type="presParOf" srcId="{CF17E306-7FEB-4E0B-B599-AC2FE094002E}" destId="{6754BCC7-08C7-4943-AEC0-C956A21E9B5C}" srcOrd="1" destOrd="0" presId="urn:microsoft.com/office/officeart/2005/8/layout/orgChart1"/>
    <dgm:cxn modelId="{D5616C64-905A-4D99-ADF0-297F37762C56}" type="presParOf" srcId="{0328AB3C-FA3D-459C-B2FE-DA8B757929AD}" destId="{377B4903-8395-4EDE-BF51-33C9D31C18B9}" srcOrd="1" destOrd="0" presId="urn:microsoft.com/office/officeart/2005/8/layout/orgChart1"/>
    <dgm:cxn modelId="{1FF164F3-1DFF-441D-9714-D0F3B97F4EF2}" type="presParOf" srcId="{0328AB3C-FA3D-459C-B2FE-DA8B757929AD}" destId="{5962F667-B624-42FA-B104-BE845A99DF26}" srcOrd="2" destOrd="0" presId="urn:microsoft.com/office/officeart/2005/8/layout/orgChart1"/>
    <dgm:cxn modelId="{F43DD656-9AF5-4698-A281-0C29F4774F42}" type="presParOf" srcId="{0BB7D77F-ADBE-4C79-886B-E19F9AA5A8CF}" destId="{D1680082-4072-4A42-9FE6-77C089395C1D}"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A995E-AD0C-428F-A7E9-59A5C3D94991}" type="doc">
      <dgm:prSet loTypeId="urn:microsoft.com/office/officeart/2005/8/layout/orgChart1" loCatId="hierarchy" qsTypeId="urn:microsoft.com/office/officeart/2005/8/quickstyle/simple1" qsCatId="simple" csTypeId="urn:microsoft.com/office/officeart/2005/8/colors/accent1_2" csCatId="accent1" phldr="1"/>
      <dgm:spPr/>
    </dgm:pt>
    <dgm:pt modelId="{957EE5C5-518E-47FA-9873-2F7B6C7B4C76}">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mn-lt"/>
              <a:cs typeface="Arial" charset="0"/>
            </a:rPr>
            <a:t>Staining</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charset="0"/>
            </a:rPr>
            <a:t>Used to visualize &amp; distinguish the different parts of cells &amp; tissues </a:t>
          </a:r>
        </a:p>
      </dgm:t>
    </dgm:pt>
    <dgm:pt modelId="{26588F9F-D928-435C-9640-75B2A6F3C528}" type="parTrans" cxnId="{59D5DBD3-6E5E-487A-A232-F5B2E15C5100}">
      <dgm:prSet/>
      <dgm:spPr/>
      <dgm:t>
        <a:bodyPr/>
        <a:lstStyle/>
        <a:p>
          <a:endParaRPr lang="en-US"/>
        </a:p>
      </dgm:t>
    </dgm:pt>
    <dgm:pt modelId="{BA7C2B02-CBBB-4BCC-A7A3-F6369BCA7F95}" type="sibTrans" cxnId="{59D5DBD3-6E5E-487A-A232-F5B2E15C5100}">
      <dgm:prSet/>
      <dgm:spPr/>
      <dgm:t>
        <a:bodyPr/>
        <a:lstStyle/>
        <a:p>
          <a:endParaRPr lang="en-US"/>
        </a:p>
      </dgm:t>
    </dgm:pt>
    <dgm:pt modelId="{1B014716-10DD-4E89-A2B7-6FBC078C5CAA}">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Routine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H&amp;E</a:t>
          </a:r>
        </a:p>
      </dgm:t>
    </dgm:pt>
    <dgm:pt modelId="{57877491-440D-4C79-87C7-389E619D6F71}" type="parTrans" cxnId="{AD935E7D-3529-4685-BBD8-1BB4C44FABB0}">
      <dgm:prSet/>
      <dgm:spPr>
        <a:ln>
          <a:solidFill>
            <a:schemeClr val="tx1"/>
          </a:solidFill>
        </a:ln>
      </dgm:spPr>
      <dgm:t>
        <a:bodyPr/>
        <a:lstStyle/>
        <a:p>
          <a:endParaRPr lang="en-US"/>
        </a:p>
      </dgm:t>
    </dgm:pt>
    <dgm:pt modelId="{DAE73AE5-4547-4131-97F8-A7DDA5EB3B80}" type="sibTrans" cxnId="{AD935E7D-3529-4685-BBD8-1BB4C44FABB0}">
      <dgm:prSet/>
      <dgm:spPr/>
      <dgm:t>
        <a:bodyPr/>
        <a:lstStyle/>
        <a:p>
          <a:endParaRPr lang="en-US"/>
        </a:p>
      </dgm:t>
    </dgm:pt>
    <dgm:pt modelId="{C9C75169-CB79-46E4-B939-D8EF8F832D76}">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Special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e.g. Ag &amp; </a:t>
          </a:r>
          <a:r>
            <a:rPr kumimoji="0" lang="en-US" sz="3200" b="1" i="0" u="none" strike="noStrike" cap="none" normalizeH="0" baseline="0" dirty="0" err="1">
              <a:ln>
                <a:noFill/>
              </a:ln>
              <a:solidFill>
                <a:schemeClr val="tx1"/>
              </a:solidFill>
              <a:effectLst/>
              <a:latin typeface="+mn-lt"/>
              <a:cs typeface="Arial" charset="0"/>
            </a:rPr>
            <a:t>orcein</a:t>
          </a:r>
          <a:r>
            <a:rPr kumimoji="0" lang="en-US" sz="3200" b="1" i="0" u="none" strike="noStrike" cap="none" normalizeH="0" baseline="0" dirty="0">
              <a:ln>
                <a:noFill/>
              </a:ln>
              <a:solidFill>
                <a:schemeClr val="tx1"/>
              </a:solidFill>
              <a:effectLst/>
              <a:latin typeface="+mn-lt"/>
              <a:cs typeface="Arial" charset="0"/>
            </a:rPr>
            <a:t>,</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mn-lt"/>
              <a:cs typeface="Arial" charset="0"/>
            </a:rPr>
            <a:t>trichrome</a:t>
          </a:r>
          <a:r>
            <a:rPr kumimoji="0" lang="en-US" sz="3200" b="1" i="0" u="none" strike="noStrike" cap="none" normalizeH="0" baseline="0" dirty="0">
              <a:ln>
                <a:noFill/>
              </a:ln>
              <a:solidFill>
                <a:schemeClr val="tx1"/>
              </a:solidFill>
              <a:effectLst/>
              <a:latin typeface="+mn-lt"/>
              <a:cs typeface="Arial" charset="0"/>
            </a:rPr>
            <a:t>….</a:t>
          </a:r>
          <a:r>
            <a:rPr kumimoji="0" lang="en-US" sz="3200" b="1" i="0" u="none" strike="noStrike" cap="none" normalizeH="0" baseline="0" dirty="0" err="1">
              <a:ln>
                <a:noFill/>
              </a:ln>
              <a:solidFill>
                <a:schemeClr val="tx1"/>
              </a:solidFill>
              <a:effectLst/>
              <a:latin typeface="+mn-lt"/>
              <a:cs typeface="Arial" charset="0"/>
            </a:rPr>
            <a:t>etc</a:t>
          </a:r>
          <a:endParaRPr kumimoji="0" lang="en-US" sz="3200" b="1" i="0" u="none" strike="noStrike" cap="none" normalizeH="0" baseline="0" dirty="0">
            <a:ln>
              <a:noFill/>
            </a:ln>
            <a:solidFill>
              <a:schemeClr val="tx1"/>
            </a:solidFill>
            <a:effectLst/>
            <a:latin typeface="+mn-lt"/>
            <a:cs typeface="Arial" charset="0"/>
          </a:endParaRPr>
        </a:p>
      </dgm:t>
    </dgm:pt>
    <dgm:pt modelId="{F51F84B6-354C-4CDF-ADA5-169FC1AE7EC4}" type="parTrans" cxnId="{2B4958F2-13A7-4C92-98C1-F2C2A3896585}">
      <dgm:prSet/>
      <dgm:spPr>
        <a:ln>
          <a:solidFill>
            <a:schemeClr val="tx1"/>
          </a:solidFill>
        </a:ln>
      </dgm:spPr>
      <dgm:t>
        <a:bodyPr/>
        <a:lstStyle/>
        <a:p>
          <a:endParaRPr lang="en-US"/>
        </a:p>
      </dgm:t>
    </dgm:pt>
    <dgm:pt modelId="{69D72010-87BB-49BA-B98A-ACD09C1673C9}" type="sibTrans" cxnId="{2B4958F2-13A7-4C92-98C1-F2C2A3896585}">
      <dgm:prSet/>
      <dgm:spPr/>
      <dgm:t>
        <a:bodyPr/>
        <a:lstStyle/>
        <a:p>
          <a:endParaRPr lang="en-US"/>
        </a:p>
      </dgm:t>
    </dgm:pt>
    <dgm:pt modelId="{07D439C4-DFB7-4CE6-9C4A-73C5F6B2389B}" type="pres">
      <dgm:prSet presAssocID="{D5FA995E-AD0C-428F-A7E9-59A5C3D94991}" presName="hierChild1" presStyleCnt="0">
        <dgm:presLayoutVars>
          <dgm:orgChart val="1"/>
          <dgm:chPref val="1"/>
          <dgm:dir/>
          <dgm:animOne val="branch"/>
          <dgm:animLvl val="lvl"/>
          <dgm:resizeHandles/>
        </dgm:presLayoutVars>
      </dgm:prSet>
      <dgm:spPr/>
    </dgm:pt>
    <dgm:pt modelId="{A07DCE2E-1E8F-4033-81F5-DDDFF8508919}" type="pres">
      <dgm:prSet presAssocID="{957EE5C5-518E-47FA-9873-2F7B6C7B4C76}" presName="hierRoot1" presStyleCnt="0">
        <dgm:presLayoutVars>
          <dgm:hierBranch/>
        </dgm:presLayoutVars>
      </dgm:prSet>
      <dgm:spPr/>
    </dgm:pt>
    <dgm:pt modelId="{9B1DC914-474C-44BB-AB70-8BA07C135854}" type="pres">
      <dgm:prSet presAssocID="{957EE5C5-518E-47FA-9873-2F7B6C7B4C76}" presName="rootComposite1" presStyleCnt="0"/>
      <dgm:spPr/>
    </dgm:pt>
    <dgm:pt modelId="{15A5628A-F7A1-45BB-A028-BCFC80A17BEF}" type="pres">
      <dgm:prSet presAssocID="{957EE5C5-518E-47FA-9873-2F7B6C7B4C76}" presName="rootText1" presStyleLbl="node0" presStyleIdx="0" presStyleCnt="1" custScaleX="31459" custScaleY="45200">
        <dgm:presLayoutVars>
          <dgm:chPref val="3"/>
        </dgm:presLayoutVars>
      </dgm:prSet>
      <dgm:spPr/>
    </dgm:pt>
    <dgm:pt modelId="{802136B3-F53F-4B00-AD26-6641B7FC13AB}" type="pres">
      <dgm:prSet presAssocID="{957EE5C5-518E-47FA-9873-2F7B6C7B4C76}" presName="rootConnector1" presStyleLbl="node1" presStyleIdx="0" presStyleCnt="0"/>
      <dgm:spPr/>
    </dgm:pt>
    <dgm:pt modelId="{B099A33E-5AA7-443E-B2D8-080F957D795C}" type="pres">
      <dgm:prSet presAssocID="{957EE5C5-518E-47FA-9873-2F7B6C7B4C76}" presName="hierChild2" presStyleCnt="0"/>
      <dgm:spPr/>
    </dgm:pt>
    <dgm:pt modelId="{E7D0C2C6-821B-41A3-BD78-1F113A912302}" type="pres">
      <dgm:prSet presAssocID="{57877491-440D-4C79-87C7-389E619D6F71}" presName="Name35" presStyleLbl="parChTrans1D2" presStyleIdx="0" presStyleCnt="2"/>
      <dgm:spPr/>
    </dgm:pt>
    <dgm:pt modelId="{26072752-BFEA-48A6-A764-3D6196E0A516}" type="pres">
      <dgm:prSet presAssocID="{1B014716-10DD-4E89-A2B7-6FBC078C5CAA}" presName="hierRoot2" presStyleCnt="0">
        <dgm:presLayoutVars>
          <dgm:hierBranch/>
        </dgm:presLayoutVars>
      </dgm:prSet>
      <dgm:spPr/>
    </dgm:pt>
    <dgm:pt modelId="{AF614F4C-B95F-4DE3-B232-75A6891B2C36}" type="pres">
      <dgm:prSet presAssocID="{1B014716-10DD-4E89-A2B7-6FBC078C5CAA}" presName="rootComposite" presStyleCnt="0"/>
      <dgm:spPr/>
    </dgm:pt>
    <dgm:pt modelId="{00EA0DC0-831A-455D-A18B-CF63C350E21E}" type="pres">
      <dgm:prSet presAssocID="{1B014716-10DD-4E89-A2B7-6FBC078C5CAA}" presName="rootText" presStyleLbl="node2" presStyleIdx="0" presStyleCnt="2" custScaleX="41193" custScaleY="49340" custLinFactNeighborX="5517" custLinFactNeighborY="-2460">
        <dgm:presLayoutVars>
          <dgm:chPref val="3"/>
        </dgm:presLayoutVars>
      </dgm:prSet>
      <dgm:spPr/>
    </dgm:pt>
    <dgm:pt modelId="{E459F0D7-D731-4465-9115-A83F10489422}" type="pres">
      <dgm:prSet presAssocID="{1B014716-10DD-4E89-A2B7-6FBC078C5CAA}" presName="rootConnector" presStyleLbl="node2" presStyleIdx="0" presStyleCnt="2"/>
      <dgm:spPr/>
    </dgm:pt>
    <dgm:pt modelId="{C3A7B313-5C7B-4B8E-8488-56664CB8E31D}" type="pres">
      <dgm:prSet presAssocID="{1B014716-10DD-4E89-A2B7-6FBC078C5CAA}" presName="hierChild4" presStyleCnt="0"/>
      <dgm:spPr/>
    </dgm:pt>
    <dgm:pt modelId="{4CE463E1-67D6-4E69-9D6B-91501EA9E03A}" type="pres">
      <dgm:prSet presAssocID="{1B014716-10DD-4E89-A2B7-6FBC078C5CAA}" presName="hierChild5" presStyleCnt="0"/>
      <dgm:spPr/>
    </dgm:pt>
    <dgm:pt modelId="{8B37F720-A245-490B-BDD9-E0DA12D7A583}" type="pres">
      <dgm:prSet presAssocID="{F51F84B6-354C-4CDF-ADA5-169FC1AE7EC4}" presName="Name35" presStyleLbl="parChTrans1D2" presStyleIdx="1" presStyleCnt="2"/>
      <dgm:spPr/>
    </dgm:pt>
    <dgm:pt modelId="{7169BD06-4178-4008-B243-221B02AB678D}" type="pres">
      <dgm:prSet presAssocID="{C9C75169-CB79-46E4-B939-D8EF8F832D76}" presName="hierRoot2" presStyleCnt="0">
        <dgm:presLayoutVars>
          <dgm:hierBranch/>
        </dgm:presLayoutVars>
      </dgm:prSet>
      <dgm:spPr/>
    </dgm:pt>
    <dgm:pt modelId="{0F32990E-621C-41D6-A93D-2647F9956B8A}" type="pres">
      <dgm:prSet presAssocID="{C9C75169-CB79-46E4-B939-D8EF8F832D76}" presName="rootComposite" presStyleCnt="0"/>
      <dgm:spPr/>
    </dgm:pt>
    <dgm:pt modelId="{5DBC262A-522C-4C87-84A2-98858A943A87}" type="pres">
      <dgm:prSet presAssocID="{C9C75169-CB79-46E4-B939-D8EF8F832D76}" presName="rootText" presStyleLbl="node2" presStyleIdx="1" presStyleCnt="2" custScaleX="43575" custScaleY="47226" custLinFactNeighborX="-6663" custLinFactNeighborY="-2380">
        <dgm:presLayoutVars>
          <dgm:chPref val="3"/>
        </dgm:presLayoutVars>
      </dgm:prSet>
      <dgm:spPr/>
    </dgm:pt>
    <dgm:pt modelId="{8BEF7A5E-6788-4887-A330-9E4038EC3475}" type="pres">
      <dgm:prSet presAssocID="{C9C75169-CB79-46E4-B939-D8EF8F832D76}" presName="rootConnector" presStyleLbl="node2" presStyleIdx="1" presStyleCnt="2"/>
      <dgm:spPr/>
    </dgm:pt>
    <dgm:pt modelId="{DFDC5150-1E7E-4CD6-AC24-73D7A5673E3F}" type="pres">
      <dgm:prSet presAssocID="{C9C75169-CB79-46E4-B939-D8EF8F832D76}" presName="hierChild4" presStyleCnt="0"/>
      <dgm:spPr/>
    </dgm:pt>
    <dgm:pt modelId="{FE2A9620-C10A-4270-9C5A-97666B7DF1FE}" type="pres">
      <dgm:prSet presAssocID="{C9C75169-CB79-46E4-B939-D8EF8F832D76}" presName="hierChild5" presStyleCnt="0"/>
      <dgm:spPr/>
    </dgm:pt>
    <dgm:pt modelId="{4CB652FF-A910-4D43-96BC-A7C59D0AF23D}" type="pres">
      <dgm:prSet presAssocID="{957EE5C5-518E-47FA-9873-2F7B6C7B4C76}" presName="hierChild3" presStyleCnt="0"/>
      <dgm:spPr/>
    </dgm:pt>
  </dgm:ptLst>
  <dgm:cxnLst>
    <dgm:cxn modelId="{727CFC20-3360-41C6-A02C-357AADE4DD3D}" type="presOf" srcId="{C9C75169-CB79-46E4-B939-D8EF8F832D76}" destId="{5DBC262A-522C-4C87-84A2-98858A943A87}" srcOrd="0" destOrd="0" presId="urn:microsoft.com/office/officeart/2005/8/layout/orgChart1"/>
    <dgm:cxn modelId="{21E98728-7E69-405D-B225-45AE440FC9B6}" type="presOf" srcId="{957EE5C5-518E-47FA-9873-2F7B6C7B4C76}" destId="{15A5628A-F7A1-45BB-A028-BCFC80A17BEF}" srcOrd="0" destOrd="0" presId="urn:microsoft.com/office/officeart/2005/8/layout/orgChart1"/>
    <dgm:cxn modelId="{FB30123F-FD15-4842-B1A2-C64DA37E5B6D}" type="presOf" srcId="{957EE5C5-518E-47FA-9873-2F7B6C7B4C76}" destId="{802136B3-F53F-4B00-AD26-6641B7FC13AB}" srcOrd="1" destOrd="0" presId="urn:microsoft.com/office/officeart/2005/8/layout/orgChart1"/>
    <dgm:cxn modelId="{080F2D4A-EAE1-42EB-BA7B-D55A9EDA5671}" type="presOf" srcId="{57877491-440D-4C79-87C7-389E619D6F71}" destId="{E7D0C2C6-821B-41A3-BD78-1F113A912302}" srcOrd="0" destOrd="0" presId="urn:microsoft.com/office/officeart/2005/8/layout/orgChart1"/>
    <dgm:cxn modelId="{FEC8D270-85F5-423F-8A32-3A924564658A}" type="presOf" srcId="{1B014716-10DD-4E89-A2B7-6FBC078C5CAA}" destId="{00EA0DC0-831A-455D-A18B-CF63C350E21E}" srcOrd="0" destOrd="0" presId="urn:microsoft.com/office/officeart/2005/8/layout/orgChart1"/>
    <dgm:cxn modelId="{82CC3B51-3D40-4208-A4B5-D04FEE274F02}" type="presOf" srcId="{1B014716-10DD-4E89-A2B7-6FBC078C5CAA}" destId="{E459F0D7-D731-4465-9115-A83F10489422}" srcOrd="1" destOrd="0" presId="urn:microsoft.com/office/officeart/2005/8/layout/orgChart1"/>
    <dgm:cxn modelId="{713CA87B-D6D2-491B-A71F-76B31DA0F5C9}" type="presOf" srcId="{F51F84B6-354C-4CDF-ADA5-169FC1AE7EC4}" destId="{8B37F720-A245-490B-BDD9-E0DA12D7A583}" srcOrd="0" destOrd="0" presId="urn:microsoft.com/office/officeart/2005/8/layout/orgChart1"/>
    <dgm:cxn modelId="{5488287C-3D64-415F-871D-4B34C5E9103E}" type="presOf" srcId="{C9C75169-CB79-46E4-B939-D8EF8F832D76}" destId="{8BEF7A5E-6788-4887-A330-9E4038EC3475}" srcOrd="1" destOrd="0" presId="urn:microsoft.com/office/officeart/2005/8/layout/orgChart1"/>
    <dgm:cxn modelId="{AD935E7D-3529-4685-BBD8-1BB4C44FABB0}" srcId="{957EE5C5-518E-47FA-9873-2F7B6C7B4C76}" destId="{1B014716-10DD-4E89-A2B7-6FBC078C5CAA}" srcOrd="0" destOrd="0" parTransId="{57877491-440D-4C79-87C7-389E619D6F71}" sibTransId="{DAE73AE5-4547-4131-97F8-A7DDA5EB3B80}"/>
    <dgm:cxn modelId="{07A657A1-8C88-4750-BD84-5BB46C07C2D2}" type="presOf" srcId="{D5FA995E-AD0C-428F-A7E9-59A5C3D94991}" destId="{07D439C4-DFB7-4CE6-9C4A-73C5F6B2389B}" srcOrd="0" destOrd="0" presId="urn:microsoft.com/office/officeart/2005/8/layout/orgChart1"/>
    <dgm:cxn modelId="{59D5DBD3-6E5E-487A-A232-F5B2E15C5100}" srcId="{D5FA995E-AD0C-428F-A7E9-59A5C3D94991}" destId="{957EE5C5-518E-47FA-9873-2F7B6C7B4C76}" srcOrd="0" destOrd="0" parTransId="{26588F9F-D928-435C-9640-75B2A6F3C528}" sibTransId="{BA7C2B02-CBBB-4BCC-A7A3-F6369BCA7F95}"/>
    <dgm:cxn modelId="{2B4958F2-13A7-4C92-98C1-F2C2A3896585}" srcId="{957EE5C5-518E-47FA-9873-2F7B6C7B4C76}" destId="{C9C75169-CB79-46E4-B939-D8EF8F832D76}" srcOrd="1" destOrd="0" parTransId="{F51F84B6-354C-4CDF-ADA5-169FC1AE7EC4}" sibTransId="{69D72010-87BB-49BA-B98A-ACD09C1673C9}"/>
    <dgm:cxn modelId="{3516B27B-5C26-41FB-A431-93D56FF787F6}" type="presParOf" srcId="{07D439C4-DFB7-4CE6-9C4A-73C5F6B2389B}" destId="{A07DCE2E-1E8F-4033-81F5-DDDFF8508919}" srcOrd="0" destOrd="0" presId="urn:microsoft.com/office/officeart/2005/8/layout/orgChart1"/>
    <dgm:cxn modelId="{B30AFA29-4D9F-4374-B0E0-950D2937A313}" type="presParOf" srcId="{A07DCE2E-1E8F-4033-81F5-DDDFF8508919}" destId="{9B1DC914-474C-44BB-AB70-8BA07C135854}" srcOrd="0" destOrd="0" presId="urn:microsoft.com/office/officeart/2005/8/layout/orgChart1"/>
    <dgm:cxn modelId="{0C1110ED-67D8-42D8-87DC-AB82D5658F02}" type="presParOf" srcId="{9B1DC914-474C-44BB-AB70-8BA07C135854}" destId="{15A5628A-F7A1-45BB-A028-BCFC80A17BEF}" srcOrd="0" destOrd="0" presId="urn:microsoft.com/office/officeart/2005/8/layout/orgChart1"/>
    <dgm:cxn modelId="{12154FC2-0786-4150-8D94-611652D98883}" type="presParOf" srcId="{9B1DC914-474C-44BB-AB70-8BA07C135854}" destId="{802136B3-F53F-4B00-AD26-6641B7FC13AB}" srcOrd="1" destOrd="0" presId="urn:microsoft.com/office/officeart/2005/8/layout/orgChart1"/>
    <dgm:cxn modelId="{C3301A79-0E38-4305-BDE4-FFFBAC1DA864}" type="presParOf" srcId="{A07DCE2E-1E8F-4033-81F5-DDDFF8508919}" destId="{B099A33E-5AA7-443E-B2D8-080F957D795C}" srcOrd="1" destOrd="0" presId="urn:microsoft.com/office/officeart/2005/8/layout/orgChart1"/>
    <dgm:cxn modelId="{8730B068-E2AB-4B4D-BB33-FF4F922674A0}" type="presParOf" srcId="{B099A33E-5AA7-443E-B2D8-080F957D795C}" destId="{E7D0C2C6-821B-41A3-BD78-1F113A912302}" srcOrd="0" destOrd="0" presId="urn:microsoft.com/office/officeart/2005/8/layout/orgChart1"/>
    <dgm:cxn modelId="{02B0FA8E-56B0-4A75-A98A-D57AFF9A1095}" type="presParOf" srcId="{B099A33E-5AA7-443E-B2D8-080F957D795C}" destId="{26072752-BFEA-48A6-A764-3D6196E0A516}" srcOrd="1" destOrd="0" presId="urn:microsoft.com/office/officeart/2005/8/layout/orgChart1"/>
    <dgm:cxn modelId="{9C3CB5A0-50A4-4DFE-9B14-81B86FA12E2A}" type="presParOf" srcId="{26072752-BFEA-48A6-A764-3D6196E0A516}" destId="{AF614F4C-B95F-4DE3-B232-75A6891B2C36}" srcOrd="0" destOrd="0" presId="urn:microsoft.com/office/officeart/2005/8/layout/orgChart1"/>
    <dgm:cxn modelId="{C2CF1F88-A778-4C67-9460-318F4C4B1EEF}" type="presParOf" srcId="{AF614F4C-B95F-4DE3-B232-75A6891B2C36}" destId="{00EA0DC0-831A-455D-A18B-CF63C350E21E}" srcOrd="0" destOrd="0" presId="urn:microsoft.com/office/officeart/2005/8/layout/orgChart1"/>
    <dgm:cxn modelId="{23D493B7-61B8-4F9C-B539-5504A33CE572}" type="presParOf" srcId="{AF614F4C-B95F-4DE3-B232-75A6891B2C36}" destId="{E459F0D7-D731-4465-9115-A83F10489422}" srcOrd="1" destOrd="0" presId="urn:microsoft.com/office/officeart/2005/8/layout/orgChart1"/>
    <dgm:cxn modelId="{1B8709A5-12C1-4F6D-B956-D3CEE3A0D9D9}" type="presParOf" srcId="{26072752-BFEA-48A6-A764-3D6196E0A516}" destId="{C3A7B313-5C7B-4B8E-8488-56664CB8E31D}" srcOrd="1" destOrd="0" presId="urn:microsoft.com/office/officeart/2005/8/layout/orgChart1"/>
    <dgm:cxn modelId="{E69BF2AE-DCCB-4A4D-972F-BF4F84FBAA54}" type="presParOf" srcId="{26072752-BFEA-48A6-A764-3D6196E0A516}" destId="{4CE463E1-67D6-4E69-9D6B-91501EA9E03A}" srcOrd="2" destOrd="0" presId="urn:microsoft.com/office/officeart/2005/8/layout/orgChart1"/>
    <dgm:cxn modelId="{07D3D605-76D9-4E89-A416-8DFAE0DA786B}" type="presParOf" srcId="{B099A33E-5AA7-443E-B2D8-080F957D795C}" destId="{8B37F720-A245-490B-BDD9-E0DA12D7A583}" srcOrd="2" destOrd="0" presId="urn:microsoft.com/office/officeart/2005/8/layout/orgChart1"/>
    <dgm:cxn modelId="{BCF21C63-F782-403A-9171-DE40D1F53A97}" type="presParOf" srcId="{B099A33E-5AA7-443E-B2D8-080F957D795C}" destId="{7169BD06-4178-4008-B243-221B02AB678D}" srcOrd="3" destOrd="0" presId="urn:microsoft.com/office/officeart/2005/8/layout/orgChart1"/>
    <dgm:cxn modelId="{80FA157B-8AA6-491E-AF7F-1A3597C080A8}" type="presParOf" srcId="{7169BD06-4178-4008-B243-221B02AB678D}" destId="{0F32990E-621C-41D6-A93D-2647F9956B8A}" srcOrd="0" destOrd="0" presId="urn:microsoft.com/office/officeart/2005/8/layout/orgChart1"/>
    <dgm:cxn modelId="{D3644691-EEF1-45C9-AA0D-4B74C08DF063}" type="presParOf" srcId="{0F32990E-621C-41D6-A93D-2647F9956B8A}" destId="{5DBC262A-522C-4C87-84A2-98858A943A87}" srcOrd="0" destOrd="0" presId="urn:microsoft.com/office/officeart/2005/8/layout/orgChart1"/>
    <dgm:cxn modelId="{51FCB529-9391-48FE-8A28-A08C8A96E48F}" type="presParOf" srcId="{0F32990E-621C-41D6-A93D-2647F9956B8A}" destId="{8BEF7A5E-6788-4887-A330-9E4038EC3475}" srcOrd="1" destOrd="0" presId="urn:microsoft.com/office/officeart/2005/8/layout/orgChart1"/>
    <dgm:cxn modelId="{E25799E9-C788-46D2-A3A3-8A2B4062F38A}" type="presParOf" srcId="{7169BD06-4178-4008-B243-221B02AB678D}" destId="{DFDC5150-1E7E-4CD6-AC24-73D7A5673E3F}" srcOrd="1" destOrd="0" presId="urn:microsoft.com/office/officeart/2005/8/layout/orgChart1"/>
    <dgm:cxn modelId="{FF5553F4-4927-4E4B-9453-F6AE332E70DA}" type="presParOf" srcId="{7169BD06-4178-4008-B243-221B02AB678D}" destId="{FE2A9620-C10A-4270-9C5A-97666B7DF1FE}" srcOrd="2" destOrd="0" presId="urn:microsoft.com/office/officeart/2005/8/layout/orgChart1"/>
    <dgm:cxn modelId="{7B6F8AF1-04AA-43A4-9A54-0A68350E7FA3}" type="presParOf" srcId="{A07DCE2E-1E8F-4033-81F5-DDDFF8508919}" destId="{4CB652FF-A910-4D43-96BC-A7C59D0AF23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43B9F-1B78-4A46-944C-00F81C72CC5B}">
      <dsp:nvSpPr>
        <dsp:cNvPr id="0" name=""/>
        <dsp:cNvSpPr/>
      </dsp:nvSpPr>
      <dsp:spPr>
        <a:xfrm>
          <a:off x="4114800" y="2089591"/>
          <a:ext cx="2251813" cy="1415608"/>
        </a:xfrm>
        <a:custGeom>
          <a:avLst/>
          <a:gdLst/>
          <a:ahLst/>
          <a:cxnLst/>
          <a:rect l="0" t="0" r="0" b="0"/>
          <a:pathLst>
            <a:path>
              <a:moveTo>
                <a:pt x="0" y="0"/>
              </a:moveTo>
              <a:lnTo>
                <a:pt x="0" y="1024798"/>
              </a:lnTo>
              <a:lnTo>
                <a:pt x="2251813" y="1024798"/>
              </a:lnTo>
              <a:lnTo>
                <a:pt x="2251813" y="141560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D20A530-4BA6-458F-8E0C-782647F5830E}">
      <dsp:nvSpPr>
        <dsp:cNvPr id="0" name=""/>
        <dsp:cNvSpPr/>
      </dsp:nvSpPr>
      <dsp:spPr>
        <a:xfrm>
          <a:off x="1874859" y="2089591"/>
          <a:ext cx="2239940" cy="1415608"/>
        </a:xfrm>
        <a:custGeom>
          <a:avLst/>
          <a:gdLst/>
          <a:ahLst/>
          <a:cxnLst/>
          <a:rect l="0" t="0" r="0" b="0"/>
          <a:pathLst>
            <a:path>
              <a:moveTo>
                <a:pt x="2239940" y="0"/>
              </a:moveTo>
              <a:lnTo>
                <a:pt x="2239940" y="1024798"/>
              </a:lnTo>
              <a:lnTo>
                <a:pt x="0" y="1024798"/>
              </a:lnTo>
              <a:lnTo>
                <a:pt x="0" y="141560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6B4D306-E1EE-43F0-BCE7-9A099A7B320A}">
      <dsp:nvSpPr>
        <dsp:cNvPr id="0" name=""/>
        <dsp:cNvSpPr/>
      </dsp:nvSpPr>
      <dsp:spPr>
        <a:xfrm>
          <a:off x="2253797" y="228589"/>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Arial" charset="0"/>
              <a:cs typeface="Arial" charset="0"/>
            </a:rPr>
            <a:t>Micro techniques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Arial" charset="0"/>
              <a:cs typeface="Arial" charset="0"/>
            </a:rPr>
            <a:t>For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Arial" charset="0"/>
              <a:cs typeface="Arial" charset="0"/>
            </a:rPr>
            <a:t>Light microscopy</a:t>
          </a:r>
        </a:p>
      </dsp:txBody>
      <dsp:txXfrm>
        <a:off x="2253797" y="228589"/>
        <a:ext cx="3722005" cy="1861002"/>
      </dsp:txXfrm>
    </dsp:sp>
    <dsp:sp modelId="{9D704BE6-270A-4B8F-9849-5B8C9617FAFA}">
      <dsp:nvSpPr>
        <dsp:cNvPr id="0" name=""/>
        <dsp:cNvSpPr/>
      </dsp:nvSpPr>
      <dsp:spPr>
        <a:xfrm>
          <a:off x="13857" y="3505200"/>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a:ln>
                <a:noFill/>
              </a:ln>
              <a:solidFill>
                <a:schemeClr val="tx1"/>
              </a:solidFill>
              <a:effectLst/>
              <a:latin typeface="Arial" charset="0"/>
              <a:cs typeface="Arial" charset="0"/>
            </a:rPr>
            <a:t>I</a:t>
          </a:r>
          <a:endParaRPr kumimoji="0" lang="en-US" sz="3400" b="0" i="0" u="none" strike="noStrike" kern="1200" cap="none" normalizeH="0" baseline="0" dirty="0">
            <a:ln>
              <a:noFill/>
            </a:ln>
            <a:solidFill>
              <a:schemeClr val="tx1"/>
            </a:solidFill>
            <a:effectLst/>
            <a:latin typeface="+mn-lt"/>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mn-lt"/>
              <a:cs typeface="Arial" charset="0"/>
            </a:rPr>
            <a:t>Paraffin</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a:ln>
                <a:noFill/>
              </a:ln>
              <a:solidFill>
                <a:schemeClr val="tx1"/>
              </a:solidFill>
              <a:effectLst/>
              <a:latin typeface="Arial" charset="0"/>
              <a:cs typeface="Arial" charset="0"/>
            </a:rPr>
            <a:t> </a:t>
          </a:r>
        </a:p>
      </dsp:txBody>
      <dsp:txXfrm>
        <a:off x="13857" y="3505200"/>
        <a:ext cx="3722005" cy="1861002"/>
      </dsp:txXfrm>
    </dsp:sp>
    <dsp:sp modelId="{AEFF73F5-02B2-4B75-86C4-0AED80E36E1F}">
      <dsp:nvSpPr>
        <dsp:cNvPr id="0" name=""/>
        <dsp:cNvSpPr/>
      </dsp:nvSpPr>
      <dsp:spPr>
        <a:xfrm>
          <a:off x="4505610" y="3505200"/>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000" b="0" i="0" u="none" strike="noStrike" kern="1200" cap="none" normalizeH="0" baseline="0" dirty="0">
              <a:ln>
                <a:noFill/>
              </a:ln>
              <a:solidFill>
                <a:schemeClr val="tx1"/>
              </a:solidFill>
              <a:effectLst/>
              <a:latin typeface="Arial" charset="0"/>
              <a:cs typeface="Arial" charset="0"/>
            </a:rPr>
            <a:t>II</a:t>
          </a:r>
          <a:br>
            <a:rPr kumimoji="0" lang="en-US" sz="3000" b="0" i="0" u="none" strike="noStrike" kern="1200" cap="none" normalizeH="0" baseline="0" dirty="0">
              <a:ln>
                <a:noFill/>
              </a:ln>
              <a:solidFill>
                <a:schemeClr val="tx1"/>
              </a:solidFill>
              <a:effectLst/>
              <a:latin typeface="Arial" charset="0"/>
              <a:cs typeface="Arial" charset="0"/>
            </a:rPr>
          </a:br>
          <a:r>
            <a:rPr kumimoji="0" lang="en-US" sz="3200" b="1" i="0" u="none" strike="noStrike" kern="1200" cap="none" normalizeH="0" baseline="0" dirty="0">
              <a:ln>
                <a:noFill/>
              </a:ln>
              <a:solidFill>
                <a:schemeClr val="tx1"/>
              </a:solidFill>
              <a:effectLst/>
              <a:latin typeface="+mn-lt"/>
              <a:cs typeface="Arial" charset="0"/>
            </a:rPr>
            <a:t>Freezing</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3000" b="0" i="0" u="none" strike="noStrike" kern="1200" cap="none" normalizeH="0" baseline="0" dirty="0">
            <a:ln>
              <a:noFill/>
            </a:ln>
            <a:solidFill>
              <a:schemeClr val="tx1"/>
            </a:solidFill>
            <a:effectLst/>
            <a:latin typeface="Arial" charset="0"/>
            <a:cs typeface="Arial" charset="0"/>
          </a:endParaRPr>
        </a:p>
      </dsp:txBody>
      <dsp:txXfrm>
        <a:off x="4505610" y="3505200"/>
        <a:ext cx="3722005" cy="1861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7F720-A245-490B-BDD9-E0DA12D7A583}">
      <dsp:nvSpPr>
        <dsp:cNvPr id="0" name=""/>
        <dsp:cNvSpPr/>
      </dsp:nvSpPr>
      <dsp:spPr>
        <a:xfrm>
          <a:off x="4571999" y="2127636"/>
          <a:ext cx="2110925" cy="1711479"/>
        </a:xfrm>
        <a:custGeom>
          <a:avLst/>
          <a:gdLst/>
          <a:ahLst/>
          <a:cxnLst/>
          <a:rect l="0" t="0" r="0" b="0"/>
          <a:pathLst>
            <a:path>
              <a:moveTo>
                <a:pt x="0" y="0"/>
              </a:moveTo>
              <a:lnTo>
                <a:pt x="0" y="804334"/>
              </a:lnTo>
              <a:lnTo>
                <a:pt x="2110925" y="804334"/>
              </a:lnTo>
              <a:lnTo>
                <a:pt x="2110925" y="171147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7D0C2C6-821B-41A3-BD78-1F113A912302}">
      <dsp:nvSpPr>
        <dsp:cNvPr id="0" name=""/>
        <dsp:cNvSpPr/>
      </dsp:nvSpPr>
      <dsp:spPr>
        <a:xfrm>
          <a:off x="2259169" y="2127636"/>
          <a:ext cx="2312830" cy="1708023"/>
        </a:xfrm>
        <a:custGeom>
          <a:avLst/>
          <a:gdLst/>
          <a:ahLst/>
          <a:cxnLst/>
          <a:rect l="0" t="0" r="0" b="0"/>
          <a:pathLst>
            <a:path>
              <a:moveTo>
                <a:pt x="2312830" y="0"/>
              </a:moveTo>
              <a:lnTo>
                <a:pt x="2312830" y="800879"/>
              </a:lnTo>
              <a:lnTo>
                <a:pt x="0" y="800879"/>
              </a:lnTo>
              <a:lnTo>
                <a:pt x="0" y="170802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5A5628A-F7A1-45BB-A028-BCFC80A17BEF}">
      <dsp:nvSpPr>
        <dsp:cNvPr id="0" name=""/>
        <dsp:cNvSpPr/>
      </dsp:nvSpPr>
      <dsp:spPr>
        <a:xfrm>
          <a:off x="3213054" y="175116"/>
          <a:ext cx="2717891" cy="1952520"/>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4000" b="1" i="0" u="none" strike="noStrike" kern="1200" cap="none" normalizeH="0" baseline="0" dirty="0">
              <a:ln>
                <a:noFill/>
              </a:ln>
              <a:solidFill>
                <a:schemeClr val="tx1"/>
              </a:solidFill>
              <a:effectLst/>
              <a:latin typeface="+mn-lt"/>
              <a:cs typeface="Arial" charset="0"/>
            </a:rPr>
            <a:t>Staining</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chemeClr val="tx1"/>
              </a:solidFill>
              <a:effectLst/>
              <a:latin typeface="+mn-lt"/>
              <a:cs typeface="Arial" charset="0"/>
            </a:rPr>
            <a:t>Used to visualize &amp; distinguish the different parts of cells &amp; tissues </a:t>
          </a:r>
        </a:p>
      </dsp:txBody>
      <dsp:txXfrm>
        <a:off x="3213054" y="175116"/>
        <a:ext cx="2717891" cy="1952520"/>
      </dsp:txXfrm>
    </dsp:sp>
    <dsp:sp modelId="{00EA0DC0-831A-455D-A18B-CF63C350E21E}">
      <dsp:nvSpPr>
        <dsp:cNvPr id="0" name=""/>
        <dsp:cNvSpPr/>
      </dsp:nvSpPr>
      <dsp:spPr>
        <a:xfrm>
          <a:off x="479740" y="3835660"/>
          <a:ext cx="3558857" cy="2131357"/>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Routine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H&amp;E</a:t>
          </a:r>
        </a:p>
      </dsp:txBody>
      <dsp:txXfrm>
        <a:off x="479740" y="3835660"/>
        <a:ext cx="3558857" cy="2131357"/>
      </dsp:txXfrm>
    </dsp:sp>
    <dsp:sp modelId="{5DBC262A-522C-4C87-84A2-98858A943A87}">
      <dsp:nvSpPr>
        <dsp:cNvPr id="0" name=""/>
        <dsp:cNvSpPr/>
      </dsp:nvSpPr>
      <dsp:spPr>
        <a:xfrm>
          <a:off x="4800600" y="3839116"/>
          <a:ext cx="3764650" cy="2040038"/>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Special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e.g. Ag &amp; </a:t>
          </a:r>
          <a:r>
            <a:rPr kumimoji="0" lang="en-US" sz="3200" b="1" i="0" u="none" strike="noStrike" kern="1200" cap="none" normalizeH="0" baseline="0" dirty="0" err="1">
              <a:ln>
                <a:noFill/>
              </a:ln>
              <a:solidFill>
                <a:schemeClr val="tx1"/>
              </a:solidFill>
              <a:effectLst/>
              <a:latin typeface="+mn-lt"/>
              <a:cs typeface="Arial" charset="0"/>
            </a:rPr>
            <a:t>orcein</a:t>
          </a:r>
          <a:r>
            <a:rPr kumimoji="0" lang="en-US" sz="3200" b="1" i="0" u="none" strike="noStrike" kern="1200" cap="none" normalizeH="0" baseline="0" dirty="0">
              <a:ln>
                <a:noFill/>
              </a:ln>
              <a:solidFill>
                <a:schemeClr val="tx1"/>
              </a:solidFill>
              <a:effectLst/>
              <a:latin typeface="+mn-lt"/>
              <a:cs typeface="Arial" charset="0"/>
            </a:rPr>
            <a:t>,</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err="1">
              <a:ln>
                <a:noFill/>
              </a:ln>
              <a:solidFill>
                <a:schemeClr val="tx1"/>
              </a:solidFill>
              <a:effectLst/>
              <a:latin typeface="+mn-lt"/>
              <a:cs typeface="Arial" charset="0"/>
            </a:rPr>
            <a:t>trichrome</a:t>
          </a:r>
          <a:r>
            <a:rPr kumimoji="0" lang="en-US" sz="3200" b="1" i="0" u="none" strike="noStrike" kern="1200" cap="none" normalizeH="0" baseline="0" dirty="0">
              <a:ln>
                <a:noFill/>
              </a:ln>
              <a:solidFill>
                <a:schemeClr val="tx1"/>
              </a:solidFill>
              <a:effectLst/>
              <a:latin typeface="+mn-lt"/>
              <a:cs typeface="Arial" charset="0"/>
            </a:rPr>
            <a:t>….</a:t>
          </a:r>
          <a:r>
            <a:rPr kumimoji="0" lang="en-US" sz="3200" b="1" i="0" u="none" strike="noStrike" kern="1200" cap="none" normalizeH="0" baseline="0" dirty="0" err="1">
              <a:ln>
                <a:noFill/>
              </a:ln>
              <a:solidFill>
                <a:schemeClr val="tx1"/>
              </a:solidFill>
              <a:effectLst/>
              <a:latin typeface="+mn-lt"/>
              <a:cs typeface="Arial" charset="0"/>
            </a:rPr>
            <a:t>etc</a:t>
          </a:r>
          <a:endParaRPr kumimoji="0" lang="en-US" sz="3200" b="1" i="0" u="none" strike="noStrike" kern="1200" cap="none" normalizeH="0" baseline="0" dirty="0">
            <a:ln>
              <a:noFill/>
            </a:ln>
            <a:solidFill>
              <a:schemeClr val="tx1"/>
            </a:solidFill>
            <a:effectLst/>
            <a:latin typeface="+mn-lt"/>
            <a:cs typeface="Arial" charset="0"/>
          </a:endParaRPr>
        </a:p>
      </dsp:txBody>
      <dsp:txXfrm>
        <a:off x="4800600" y="3839116"/>
        <a:ext cx="3764650" cy="20400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71248-1F05-4BA6-8AD4-B2E00C3B6494}" type="datetimeFigureOut">
              <a:rPr lang="en-US" smtClean="0"/>
              <a:pPr/>
              <a:t>10/23/2023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C25A64-A50C-404C-B7D3-AAF547FD793F}" type="slidenum">
              <a:rPr lang="en-US" smtClean="0"/>
              <a:pPr/>
              <a:t>‹#›</a:t>
            </a:fld>
            <a:endParaRPr lang="en-US"/>
          </a:p>
        </p:txBody>
      </p:sp>
    </p:spTree>
    <p:extLst>
      <p:ext uri="{BB962C8B-B14F-4D97-AF65-F5344CB8AC3E}">
        <p14:creationId xmlns:p14="http://schemas.microsoft.com/office/powerpoint/2010/main" val="1904749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25A64-A50C-404C-B7D3-AAF547FD793F}" type="slidenum">
              <a:rPr lang="en-US" smtClean="0"/>
              <a:pPr/>
              <a:t>2</a:t>
            </a:fld>
            <a:endParaRPr lang="en-US"/>
          </a:p>
        </p:txBody>
      </p:sp>
    </p:spTree>
    <p:extLst>
      <p:ext uri="{BB962C8B-B14F-4D97-AF65-F5344CB8AC3E}">
        <p14:creationId xmlns:p14="http://schemas.microsoft.com/office/powerpoint/2010/main" val="106420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8</a:t>
            </a:fld>
            <a:endParaRPr lang="en-US"/>
          </a:p>
        </p:txBody>
      </p:sp>
    </p:spTree>
    <p:extLst>
      <p:ext uri="{BB962C8B-B14F-4D97-AF65-F5344CB8AC3E}">
        <p14:creationId xmlns:p14="http://schemas.microsoft.com/office/powerpoint/2010/main" val="290594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18</a:t>
            </a:fld>
            <a:endParaRPr lang="en-US"/>
          </a:p>
        </p:txBody>
      </p:sp>
    </p:spTree>
    <p:extLst>
      <p:ext uri="{BB962C8B-B14F-4D97-AF65-F5344CB8AC3E}">
        <p14:creationId xmlns:p14="http://schemas.microsoft.com/office/powerpoint/2010/main" val="268827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24</a:t>
            </a:fld>
            <a:endParaRPr lang="en-US"/>
          </a:p>
        </p:txBody>
      </p:sp>
    </p:spTree>
    <p:extLst>
      <p:ext uri="{BB962C8B-B14F-4D97-AF65-F5344CB8AC3E}">
        <p14:creationId xmlns:p14="http://schemas.microsoft.com/office/powerpoint/2010/main" val="4246461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28</a:t>
            </a:fld>
            <a:endParaRPr lang="en-US"/>
          </a:p>
        </p:txBody>
      </p:sp>
    </p:spTree>
    <p:extLst>
      <p:ext uri="{BB962C8B-B14F-4D97-AF65-F5344CB8AC3E}">
        <p14:creationId xmlns:p14="http://schemas.microsoft.com/office/powerpoint/2010/main" val="276963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29</a:t>
            </a:fld>
            <a:endParaRPr lang="en-US"/>
          </a:p>
        </p:txBody>
      </p:sp>
    </p:spTree>
    <p:extLst>
      <p:ext uri="{BB962C8B-B14F-4D97-AF65-F5344CB8AC3E}">
        <p14:creationId xmlns:p14="http://schemas.microsoft.com/office/powerpoint/2010/main" val="41546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25A64-A50C-404C-B7D3-AAF547FD793F}" type="slidenum">
              <a:rPr lang="en-US" smtClean="0"/>
              <a:pPr/>
              <a:t>30</a:t>
            </a:fld>
            <a:endParaRPr lang="en-US"/>
          </a:p>
        </p:txBody>
      </p:sp>
    </p:spTree>
    <p:extLst>
      <p:ext uri="{BB962C8B-B14F-4D97-AF65-F5344CB8AC3E}">
        <p14:creationId xmlns:p14="http://schemas.microsoft.com/office/powerpoint/2010/main" val="202731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B7A128-9440-4EDC-A899-177EECE86AF7}" type="datetime1">
              <a:rPr lang="en-US" smtClean="0"/>
              <a:pPr/>
              <a:t>10/23/2023</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21686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2764F-7FC5-422A-8D9E-589FFE2806B7}" type="datetime1">
              <a:rPr lang="en-US" smtClean="0"/>
              <a:pPr/>
              <a:t>10/23/2023</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22957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9931E-1599-49E6-9C76-D4AD1900BB83}" type="datetime1">
              <a:rPr lang="en-US" smtClean="0"/>
              <a:pPr/>
              <a:t>10/23/2023</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70875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28338-8AF3-42C5-8FE2-843C03581890}" type="datetime1">
              <a:rPr lang="en-US" smtClean="0"/>
              <a:pPr/>
              <a:t>10/23/2023</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22060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F380F-74EE-4217-BFEC-545AD794E71F}" type="datetime1">
              <a:rPr lang="en-US" smtClean="0"/>
              <a:pPr/>
              <a:t>10/23/2023</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49855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90DC8C-B993-4DA5-A7EA-322896B8042B}" type="datetime1">
              <a:rPr lang="en-US" smtClean="0"/>
              <a:pPr/>
              <a:t>10/23/2023</a:t>
            </a:fld>
            <a:endParaRPr lang="en-US"/>
          </a:p>
        </p:txBody>
      </p:sp>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158746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212AAD-CD42-4FB6-A7B2-A0D5BE223489}" type="datetime1">
              <a:rPr lang="en-US" smtClean="0"/>
              <a:pPr/>
              <a:t>10/23/2023</a:t>
            </a:fld>
            <a:endParaRPr lang="en-US"/>
          </a:p>
        </p:txBody>
      </p:sp>
      <p:sp>
        <p:nvSpPr>
          <p:cNvPr id="8" name="Footer Placeholder 7"/>
          <p:cNvSpPr>
            <a:spLocks noGrp="1"/>
          </p:cNvSpPr>
          <p:nvPr>
            <p:ph type="ftr" sz="quarter" idx="11"/>
          </p:nvPr>
        </p:nvSpPr>
        <p:spPr/>
        <p:txBody>
          <a:bodyPr/>
          <a:lstStyle/>
          <a:p>
            <a:r>
              <a:rPr lang="en-US"/>
              <a:t>Prof.Dr. Hala Elmazar</a:t>
            </a:r>
          </a:p>
        </p:txBody>
      </p:sp>
      <p:sp>
        <p:nvSpPr>
          <p:cNvPr id="9" name="Slide Number Placeholder 8"/>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05720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3ACF2-A299-4F7F-8455-EB892E8919F8}" type="datetime1">
              <a:rPr lang="en-US" smtClean="0"/>
              <a:pPr/>
              <a:t>10/23/2023</a:t>
            </a:fld>
            <a:endParaRPr lang="en-US"/>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29953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DB11D-DC46-4D18-9814-61B131A63F1D}" type="datetime1">
              <a:rPr lang="en-US" smtClean="0"/>
              <a:pPr/>
              <a:t>10/23/2023</a:t>
            </a:fld>
            <a:endParaRPr lang="en-US"/>
          </a:p>
        </p:txBody>
      </p:sp>
      <p:sp>
        <p:nvSpPr>
          <p:cNvPr id="3" name="Footer Placeholder 2"/>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05879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C51A74-D400-40A5-9F13-AD36FEEDC577}" type="datetime1">
              <a:rPr lang="en-US" smtClean="0"/>
              <a:pPr/>
              <a:t>10/23/2023</a:t>
            </a:fld>
            <a:endParaRPr lang="en-US"/>
          </a:p>
        </p:txBody>
      </p:sp>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49057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0113A7-8DB3-4896-9A4D-7636EE6CA563}" type="datetime1">
              <a:rPr lang="en-US" smtClean="0"/>
              <a:pPr/>
              <a:t>10/23/2023</a:t>
            </a:fld>
            <a:endParaRPr lang="en-US"/>
          </a:p>
        </p:txBody>
      </p:sp>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24540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714A0-9393-4912-89F2-745EF7918E0B}" type="datetime1">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Prof.Dr. Hala Elmazar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A0A06-436E-4F23-8B34-AA1611F1F894}" type="slidenum">
              <a:rPr lang="en-US" smtClean="0"/>
              <a:pPr/>
              <a:t>‹#›</a:t>
            </a:fld>
            <a:endParaRPr lang="en-US"/>
          </a:p>
        </p:txBody>
      </p:sp>
    </p:spTree>
    <p:extLst>
      <p:ext uri="{BB962C8B-B14F-4D97-AF65-F5344CB8AC3E}">
        <p14:creationId xmlns:p14="http://schemas.microsoft.com/office/powerpoint/2010/main" val="87429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png" /><Relationship Id="rId1" Type="http://schemas.openxmlformats.org/officeDocument/2006/relationships/slideLayout" Target="../slideLayouts/slideLayout6.xml" /></Relationships>
</file>

<file path=ppt/slides/_rels/slide10.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microsoft.com/office/2007/relationships/hdphoto" Target="../media/hdphoto7.wdp" /><Relationship Id="rId7" Type="http://schemas.microsoft.com/office/2007/relationships/hdphoto" Target="../media/hdphoto9.wdp" /><Relationship Id="rId2" Type="http://schemas.openxmlformats.org/officeDocument/2006/relationships/image" Target="../media/image10.jpeg" /><Relationship Id="rId1" Type="http://schemas.openxmlformats.org/officeDocument/2006/relationships/slideLayout" Target="../slideLayouts/slideLayout2.xml" /><Relationship Id="rId6" Type="http://schemas.openxmlformats.org/officeDocument/2006/relationships/image" Target="../media/image12.jpeg" /><Relationship Id="rId5" Type="http://schemas.microsoft.com/office/2007/relationships/hdphoto" Target="../media/hdphoto8.wdp" /><Relationship Id="rId4" Type="http://schemas.openxmlformats.org/officeDocument/2006/relationships/image" Target="../media/image11.jpeg" /></Relationships>
</file>

<file path=ppt/slides/_rels/slide12.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2.xml" /><Relationship Id="rId4" Type="http://schemas.microsoft.com/office/2007/relationships/hdphoto" Target="../media/hdphoto10.wdp" /></Relationships>
</file>

<file path=ppt/slides/_rels/slide13.xml.rels><?xml version="1.0" encoding="UTF-8" standalone="yes"?>
<Relationships xmlns="http://schemas.openxmlformats.org/package/2006/relationships"><Relationship Id="rId3" Type="http://schemas.microsoft.com/office/2007/relationships/hdphoto" Target="../media/hdphoto11.wdp" /><Relationship Id="rId2" Type="http://schemas.openxmlformats.org/officeDocument/2006/relationships/image" Target="../media/image15.jpeg" /><Relationship Id="rId1" Type="http://schemas.openxmlformats.org/officeDocument/2006/relationships/slideLayout" Target="../slideLayouts/slideLayout2.xml" /><Relationship Id="rId4" Type="http://schemas.openxmlformats.org/officeDocument/2006/relationships/image" Target="../media/image16.png" /></Relationships>
</file>

<file path=ppt/slides/_rels/slide14.xml.rels><?xml version="1.0" encoding="UTF-8" standalone="yes"?>
<Relationships xmlns="http://schemas.openxmlformats.org/package/2006/relationships"><Relationship Id="rId3" Type="http://schemas.microsoft.com/office/2007/relationships/hdphoto" Target="../media/hdphoto12.wdp" /><Relationship Id="rId2" Type="http://schemas.openxmlformats.org/officeDocument/2006/relationships/image" Target="../media/image17.jpeg" /><Relationship Id="rId1" Type="http://schemas.openxmlformats.org/officeDocument/2006/relationships/slideLayout" Target="../slideLayouts/slideLayout2.xml" /><Relationship Id="rId5" Type="http://schemas.microsoft.com/office/2007/relationships/hdphoto" Target="../media/hdphoto13.wdp" /><Relationship Id="rId4" Type="http://schemas.openxmlformats.org/officeDocument/2006/relationships/image" Target="../media/image18.jpeg"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6.xml.rels><?xml version="1.0" encoding="UTF-8" standalone="yes"?>
<Relationships xmlns="http://schemas.openxmlformats.org/package/2006/relationships"><Relationship Id="rId3" Type="http://schemas.microsoft.com/office/2007/relationships/hdphoto" Target="../media/hdphoto14.wdp" /><Relationship Id="rId2" Type="http://schemas.openxmlformats.org/officeDocument/2006/relationships/image" Target="../media/image20.jpeg" /><Relationship Id="rId1" Type="http://schemas.openxmlformats.org/officeDocument/2006/relationships/slideLayout" Target="../slideLayouts/slideLayout5.xml" /></Relationships>
</file>

<file path=ppt/slides/_rels/slide17.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jpeg" /><Relationship Id="rId1" Type="http://schemas.openxmlformats.org/officeDocument/2006/relationships/slideLayout" Target="../slideLayouts/slideLayout7.xml" /><Relationship Id="rId4" Type="http://schemas.openxmlformats.org/officeDocument/2006/relationships/image" Target="../media/image23.png" /></Relationships>
</file>

<file path=ppt/slides/_rels/slide18.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3.xml" /><Relationship Id="rId1" Type="http://schemas.openxmlformats.org/officeDocument/2006/relationships/slideLayout" Target="../slideLayouts/slideLayout4.xml" /><Relationship Id="rId4" Type="http://schemas.microsoft.com/office/2007/relationships/hdphoto" Target="../media/hdphoto15.wdp" /></Relationships>
</file>

<file path=ppt/slides/_rels/slide19.xml.rels><?xml version="1.0" encoding="UTF-8" standalone="yes"?>
<Relationships xmlns="http://schemas.openxmlformats.org/package/2006/relationships"><Relationship Id="rId3" Type="http://schemas.microsoft.com/office/2007/relationships/hdphoto" Target="../media/hdphoto16.wdp" /><Relationship Id="rId7" Type="http://schemas.microsoft.com/office/2007/relationships/hdphoto" Target="../media/hdphoto18.wdp" /><Relationship Id="rId2" Type="http://schemas.openxmlformats.org/officeDocument/2006/relationships/image" Target="../media/image25.png" /><Relationship Id="rId1" Type="http://schemas.openxmlformats.org/officeDocument/2006/relationships/slideLayout" Target="../slideLayouts/slideLayout2.xml" /><Relationship Id="rId6" Type="http://schemas.openxmlformats.org/officeDocument/2006/relationships/image" Target="../media/image27.png" /><Relationship Id="rId5" Type="http://schemas.microsoft.com/office/2007/relationships/hdphoto" Target="../media/hdphoto17.wdp" /><Relationship Id="rId4" Type="http://schemas.openxmlformats.org/officeDocument/2006/relationships/image" Target="../media/image26.png"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microsoft.com/office/2007/relationships/hdphoto" Target="../media/hdphoto3.wdp" /><Relationship Id="rId5" Type="http://schemas.openxmlformats.org/officeDocument/2006/relationships/image" Target="../media/image3.jpeg" /><Relationship Id="rId4" Type="http://schemas.microsoft.com/office/2007/relationships/hdphoto" Target="../media/hdphoto2.wdp" /></Relationships>
</file>

<file path=ppt/slides/_rels/slide20.xml.rels><?xml version="1.0" encoding="UTF-8" standalone="yes"?>
<Relationships xmlns="http://schemas.openxmlformats.org/package/2006/relationships"><Relationship Id="rId3" Type="http://schemas.microsoft.com/office/2007/relationships/hdphoto" Target="../media/hdphoto19.wdp" /><Relationship Id="rId2" Type="http://schemas.openxmlformats.org/officeDocument/2006/relationships/image" Target="../media/image28.jpeg" /><Relationship Id="rId1" Type="http://schemas.openxmlformats.org/officeDocument/2006/relationships/slideLayout" Target="../slideLayouts/slideLayout2.xml" /><Relationship Id="rId5" Type="http://schemas.microsoft.com/office/2007/relationships/hdphoto" Target="../media/hdphoto20.wdp" /><Relationship Id="rId4" Type="http://schemas.openxmlformats.org/officeDocument/2006/relationships/image" Target="../media/image29.png" /></Relationships>
</file>

<file path=ppt/slides/_rels/slide21.xml.rels><?xml version="1.0" encoding="UTF-8" standalone="yes"?>
<Relationships xmlns="http://schemas.openxmlformats.org/package/2006/relationships"><Relationship Id="rId3" Type="http://schemas.microsoft.com/office/2007/relationships/hdphoto" Target="../media/hdphoto21.wdp" /><Relationship Id="rId2" Type="http://schemas.openxmlformats.org/officeDocument/2006/relationships/image" Target="../media/image30.png" /><Relationship Id="rId1" Type="http://schemas.openxmlformats.org/officeDocument/2006/relationships/slideLayout" Target="../slideLayouts/slideLayout2.xml" /><Relationship Id="rId5" Type="http://schemas.microsoft.com/office/2007/relationships/hdphoto" Target="../media/hdphoto22.wdp" /><Relationship Id="rId4" Type="http://schemas.openxmlformats.org/officeDocument/2006/relationships/image" Target="../media/image31.png" /></Relationships>
</file>

<file path=ppt/slides/_rels/slide22.xml.rels><?xml version="1.0" encoding="UTF-8" standalone="yes"?>
<Relationships xmlns="http://schemas.openxmlformats.org/package/2006/relationships"><Relationship Id="rId3" Type="http://schemas.microsoft.com/office/2007/relationships/hdphoto" Target="../media/hdphoto23.wdp" /><Relationship Id="rId2" Type="http://schemas.openxmlformats.org/officeDocument/2006/relationships/image" Target="../media/image32.jpeg" /><Relationship Id="rId1" Type="http://schemas.openxmlformats.org/officeDocument/2006/relationships/slideLayout" Target="../slideLayouts/slideLayout2.xml" /><Relationship Id="rId6" Type="http://schemas.microsoft.com/office/2007/relationships/hdphoto" Target="../media/hdphoto24.wdp" /><Relationship Id="rId5" Type="http://schemas.openxmlformats.org/officeDocument/2006/relationships/image" Target="../media/image34.png" /><Relationship Id="rId4" Type="http://schemas.openxmlformats.org/officeDocument/2006/relationships/image" Target="../media/image33.png" /></Relationships>
</file>

<file path=ppt/slides/_rels/slide23.xml.rels><?xml version="1.0" encoding="UTF-8" standalone="yes"?>
<Relationships xmlns="http://schemas.openxmlformats.org/package/2006/relationships"><Relationship Id="rId3" Type="http://schemas.microsoft.com/office/2007/relationships/hdphoto" Target="../media/hdphoto25.wdp" /><Relationship Id="rId2" Type="http://schemas.openxmlformats.org/officeDocument/2006/relationships/image" Target="../media/image35.png" /><Relationship Id="rId1" Type="http://schemas.openxmlformats.org/officeDocument/2006/relationships/slideLayout" Target="../slideLayouts/slideLayout2.xml" /><Relationship Id="rId6" Type="http://schemas.openxmlformats.org/officeDocument/2006/relationships/image" Target="../media/image37.png" /><Relationship Id="rId5" Type="http://schemas.microsoft.com/office/2007/relationships/hdphoto" Target="../media/hdphoto26.wdp" /><Relationship Id="rId4" Type="http://schemas.openxmlformats.org/officeDocument/2006/relationships/image" Target="../media/image36.png" /></Relationships>
</file>

<file path=ppt/slides/_rels/slide24.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39.png" /><Relationship Id="rId7" Type="http://schemas.microsoft.com/office/2007/relationships/hdphoto" Target="../media/hdphoto28.wdp" /><Relationship Id="rId2" Type="http://schemas.openxmlformats.org/officeDocument/2006/relationships/oleObject" Target="../embeddings/oleObject1.bin" /><Relationship Id="rId1" Type="http://schemas.openxmlformats.org/officeDocument/2006/relationships/slideLayout" Target="../slideLayouts/slideLayout2.xml" /><Relationship Id="rId6" Type="http://schemas.openxmlformats.org/officeDocument/2006/relationships/image" Target="../media/image41.jpeg" /><Relationship Id="rId5" Type="http://schemas.microsoft.com/office/2007/relationships/hdphoto" Target="../media/hdphoto27.wdp" /><Relationship Id="rId4" Type="http://schemas.openxmlformats.org/officeDocument/2006/relationships/image" Target="../media/image40.pn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42.png" /><Relationship Id="rId7" Type="http://schemas.microsoft.com/office/2007/relationships/hdphoto" Target="../media/hdphoto30.wdp"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44.png" /><Relationship Id="rId5" Type="http://schemas.microsoft.com/office/2007/relationships/hdphoto" Target="../media/hdphoto29.wdp" /><Relationship Id="rId4" Type="http://schemas.openxmlformats.org/officeDocument/2006/relationships/image" Target="../media/image43.png"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30.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7.xml" /><Relationship Id="rId1" Type="http://schemas.openxmlformats.org/officeDocument/2006/relationships/slideLayout" Target="../slideLayouts/slideLayout4.xml" /><Relationship Id="rId4" Type="http://schemas.microsoft.com/office/2007/relationships/hdphoto" Target="../media/hdphoto31.wdp" /></Relationships>
</file>

<file path=ppt/slides/_rels/slide31.xml.rels><?xml version="1.0" encoding="UTF-8" standalone="yes"?>
<Relationships xmlns="http://schemas.openxmlformats.org/package/2006/relationships"><Relationship Id="rId3" Type="http://schemas.microsoft.com/office/2007/relationships/hdphoto" Target="../media/hdphoto32.wdp" /><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microsoft.com/office/2007/relationships/hdphoto" Target="../media/hdphoto33.wdp" /><Relationship Id="rId2" Type="http://schemas.openxmlformats.org/officeDocument/2006/relationships/image" Target="../media/image47.png" /><Relationship Id="rId1" Type="http://schemas.openxmlformats.org/officeDocument/2006/relationships/slideLayout" Target="../slideLayouts/slideLayout7.xml" /><Relationship Id="rId4" Type="http://schemas.openxmlformats.org/officeDocument/2006/relationships/image" Target="../media/image48.jpeg" /></Relationships>
</file>

<file path=ppt/slides/_rels/slide33.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microsoft.com/office/2007/relationships/hdphoto" Target="../media/hdphoto34.wdp" /><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microsoft.com/office/2007/relationships/hdphoto" Target="../media/hdphoto35.wdp" /><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microsoft.com/office/2007/relationships/hdphoto" Target="../media/hdphoto36.wdp" /><Relationship Id="rId2" Type="http://schemas.openxmlformats.org/officeDocument/2006/relationships/image" Target="../media/image53.png" /><Relationship Id="rId1" Type="http://schemas.openxmlformats.org/officeDocument/2006/relationships/slideLayout" Target="../slideLayouts/slideLayout7.xml" /><Relationship Id="rId5" Type="http://schemas.microsoft.com/office/2007/relationships/hdphoto" Target="../media/hdphoto37.wdp" /><Relationship Id="rId4" Type="http://schemas.openxmlformats.org/officeDocument/2006/relationships/image" Target="../media/image54.png"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microsoft.com/office/2007/relationships/hdphoto" Target="../media/hdphoto38.wdp" /><Relationship Id="rId2" Type="http://schemas.openxmlformats.org/officeDocument/2006/relationships/image" Target="../media/image55.jpe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7.png" /><Relationship Id="rId1" Type="http://schemas.openxmlformats.org/officeDocument/2006/relationships/slideLayout" Target="../slideLayouts/slideLayout2.xml" /><Relationship Id="rId5" Type="http://schemas.openxmlformats.org/officeDocument/2006/relationships/image" Target="../media/image9.png" /><Relationship Id="rId4" Type="http://schemas.openxmlformats.org/officeDocument/2006/relationships/image" Target="../media/image8.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normAutofit/>
          </a:bodyPr>
          <a:lstStyle/>
          <a:p>
            <a:r>
              <a:rPr lang="en-US" sz="3200" b="1" u="sng" dirty="0"/>
              <a:t>Think positive </a:t>
            </a:r>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1</a:t>
            </a:fld>
            <a:endParaRPr lang="en-US"/>
          </a:p>
        </p:txBody>
      </p:sp>
      <p:pic>
        <p:nvPicPr>
          <p:cNvPr id="6146" name="Picture 2" descr="Image result for positive quotes for students"/>
          <p:cNvPicPr>
            <a:picLocks noChangeAspect="1" noChangeArrowheads="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5149" y="980728"/>
            <a:ext cx="8065283" cy="53672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automatic tissue processor machin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1066800"/>
            <a:ext cx="4648200" cy="4038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381000"/>
            <a:ext cx="4796506" cy="584775"/>
          </a:xfrm>
          <a:prstGeom prst="rect">
            <a:avLst/>
          </a:prstGeom>
          <a:noFill/>
        </p:spPr>
        <p:txBody>
          <a:bodyPr wrap="none" rtlCol="0">
            <a:spAutoFit/>
          </a:bodyPr>
          <a:lstStyle/>
          <a:p>
            <a:r>
              <a:rPr lang="en-US" sz="3200" b="1" u="sng" dirty="0"/>
              <a:t>Automatic tissue processor</a:t>
            </a:r>
          </a:p>
        </p:txBody>
      </p:sp>
      <p:sp>
        <p:nvSpPr>
          <p:cNvPr id="5" name="TextBox 4"/>
          <p:cNvSpPr txBox="1"/>
          <p:nvPr/>
        </p:nvSpPr>
        <p:spPr>
          <a:xfrm>
            <a:off x="1828800" y="5276671"/>
            <a:ext cx="5715000" cy="1200329"/>
          </a:xfrm>
          <a:prstGeom prst="rect">
            <a:avLst/>
          </a:prstGeom>
          <a:noFill/>
          <a:ln>
            <a:solidFill>
              <a:schemeClr val="tx1"/>
            </a:solidFill>
          </a:ln>
        </p:spPr>
        <p:txBody>
          <a:bodyPr wrap="square" rtlCol="0">
            <a:spAutoFit/>
          </a:bodyPr>
          <a:lstStyle/>
          <a:p>
            <a:r>
              <a:rPr lang="en-GB" b="1" dirty="0"/>
              <a:t>The steps required to take animal or human tissue from fixation to the state where it is completely infiltrated with soft paraffin wax then to be embedded in hard wax  for section cutting on the microtome</a:t>
            </a:r>
            <a:r>
              <a:rPr lang="en-GB" dirty="0"/>
              <a:t>. </a:t>
            </a:r>
            <a:endParaRPr lang="en-US" dirty="0"/>
          </a:p>
        </p:txBody>
      </p:sp>
      <p:sp>
        <p:nvSpPr>
          <p:cNvPr id="9" name="Footer Placeholder 8"/>
          <p:cNvSpPr>
            <a:spLocks noGrp="1"/>
          </p:cNvSpPr>
          <p:nvPr>
            <p:ph type="ftr" sz="quarter" idx="11"/>
          </p:nvPr>
        </p:nvSpPr>
        <p:spPr/>
        <p:txBody>
          <a:bodyPr/>
          <a:lstStyle/>
          <a:p>
            <a:r>
              <a:rPr lang="en-US"/>
              <a:t>Prof.Dr. Hala Elmazar</a:t>
            </a:r>
          </a:p>
        </p:txBody>
      </p:sp>
      <p:sp>
        <p:nvSpPr>
          <p:cNvPr id="10" name="Slide Number Placeholder 9"/>
          <p:cNvSpPr>
            <a:spLocks noGrp="1"/>
          </p:cNvSpPr>
          <p:nvPr>
            <p:ph type="sldNum" sz="quarter" idx="12"/>
          </p:nvPr>
        </p:nvSpPr>
        <p:spPr/>
        <p:txBody>
          <a:bodyPr/>
          <a:lstStyle/>
          <a:p>
            <a:fld id="{58FA0A06-436E-4F23-8B34-AA1611F1F894}" type="slidenum">
              <a:rPr lang="en-US" smtClean="0"/>
              <a:pPr/>
              <a:t>10</a:t>
            </a:fld>
            <a:endParaRPr lang="en-US"/>
          </a:p>
        </p:txBody>
      </p:sp>
    </p:spTree>
    <p:extLst>
      <p:ext uri="{BB962C8B-B14F-4D97-AF65-F5344CB8AC3E}">
        <p14:creationId xmlns:p14="http://schemas.microsoft.com/office/powerpoint/2010/main" val="334339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lang="en-US" b="1" dirty="0">
                <a:solidFill>
                  <a:srgbClr val="FF0000"/>
                </a:solidFill>
              </a:rPr>
              <a:t> </a:t>
            </a:r>
            <a:r>
              <a:rPr lang="en-US" sz="3200" b="1" u="sng" dirty="0"/>
              <a:t>Sectioning by Microtome</a:t>
            </a:r>
            <a:endParaRPr lang="en-US" sz="3200" u="sng" dirty="0"/>
          </a:p>
        </p:txBody>
      </p:sp>
      <p:sp>
        <p:nvSpPr>
          <p:cNvPr id="3" name="Content Placeholder 2"/>
          <p:cNvSpPr>
            <a:spLocks noGrp="1"/>
          </p:cNvSpPr>
          <p:nvPr>
            <p:ph idx="1"/>
          </p:nvPr>
        </p:nvSpPr>
        <p:spPr>
          <a:xfrm>
            <a:off x="0" y="990600"/>
            <a:ext cx="8686800" cy="5715000"/>
          </a:xfrm>
        </p:spPr>
        <p:txBody>
          <a:bodyPr/>
          <a:lstStyle/>
          <a:p>
            <a:r>
              <a:rPr lang="en-US" sz="2800" dirty="0"/>
              <a:t>A microtome is a </a:t>
            </a:r>
            <a:r>
              <a:rPr lang="en-US" sz="2800" u="sng" dirty="0"/>
              <a:t>mechanical device </a:t>
            </a:r>
            <a:r>
              <a:rPr lang="en-US" sz="2800" dirty="0"/>
              <a:t>used to cut </a:t>
            </a:r>
            <a:r>
              <a:rPr lang="en-US" sz="2800" u="sng" dirty="0">
                <a:solidFill>
                  <a:srgbClr val="FF0000"/>
                </a:solidFill>
              </a:rPr>
              <a:t>extremely thin slices of a fixed tissue block </a:t>
            </a:r>
          </a:p>
          <a:p>
            <a:pPr marL="0" indent="0">
              <a:buNone/>
            </a:pPr>
            <a:r>
              <a:rPr lang="en-US" sz="2800" dirty="0"/>
              <a:t>    known as </a:t>
            </a:r>
            <a:r>
              <a:rPr lang="en-US" sz="2800" b="1" u="sng" dirty="0"/>
              <a:t>sections</a:t>
            </a:r>
            <a:r>
              <a:rPr lang="en-US" sz="2800" b="1" dirty="0"/>
              <a:t>.</a:t>
            </a:r>
            <a:endParaRPr lang="en-US" sz="2800" dirty="0"/>
          </a:p>
          <a:p>
            <a:r>
              <a:rPr lang="en-US" sz="2800" dirty="0"/>
              <a:t>It holds the block of hard paraffin with the tissue in its center  against a sharp metal knife that used to cut  the block into thin sections (3-10 microns) as it moves up and down</a:t>
            </a:r>
            <a:r>
              <a:rPr lang="en-US" dirty="0"/>
              <a:t>. </a:t>
            </a:r>
            <a:br>
              <a:rPr lang="en-US" dirty="0"/>
            </a:br>
            <a:endParaRPr lang="en-US" dirty="0"/>
          </a:p>
        </p:txBody>
      </p:sp>
      <p:pic>
        <p:nvPicPr>
          <p:cNvPr id="5122" name="Picture 2" descr="Image result for microtome"/>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24200" y="3962400"/>
            <a:ext cx="5410200" cy="2667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Image result for microtome"/>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91400" y="152401"/>
            <a:ext cx="1586260" cy="175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Image result for paraffin tissue block"/>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6225" y="4343400"/>
            <a:ext cx="2695575" cy="2200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11</a:t>
            </a:fld>
            <a:endParaRPr lang="en-US"/>
          </a:p>
        </p:txBody>
      </p:sp>
    </p:spTree>
    <p:extLst>
      <p:ext uri="{BB962C8B-B14F-4D97-AF65-F5344CB8AC3E}">
        <p14:creationId xmlns:p14="http://schemas.microsoft.com/office/powerpoint/2010/main" val="117802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u="sng" dirty="0"/>
              <a:t>mounting</a:t>
            </a:r>
          </a:p>
        </p:txBody>
      </p:sp>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2800" dirty="0"/>
              <a:t>Tissue sections are </a:t>
            </a:r>
            <a:r>
              <a:rPr lang="en-US" sz="2800" u="sng" dirty="0">
                <a:solidFill>
                  <a:srgbClr val="FF0000"/>
                </a:solidFill>
              </a:rPr>
              <a:t>placed on glass slides smeared with egg albumin </a:t>
            </a:r>
            <a:r>
              <a:rPr lang="en-US" sz="2800" dirty="0"/>
              <a:t>, then warmed on a hot plate to dry.</a:t>
            </a:r>
          </a:p>
          <a:p>
            <a:pPr marL="0" indent="0">
              <a:buNone/>
            </a:pPr>
            <a:r>
              <a:rPr lang="en-US" sz="2800" dirty="0"/>
              <a:t> The sections are now ready to be stained</a:t>
            </a:r>
          </a:p>
        </p:txBody>
      </p:sp>
      <p:pic>
        <p:nvPicPr>
          <p:cNvPr id="7170" name="Picture 2" descr="Image result for mounting of histological s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90800"/>
            <a:ext cx="39624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ounting of histological sectio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800" y="2590800"/>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12</a:t>
            </a:fld>
            <a:endParaRPr lang="en-US"/>
          </a:p>
        </p:txBody>
      </p:sp>
    </p:spTree>
    <p:extLst>
      <p:ext uri="{BB962C8B-B14F-4D97-AF65-F5344CB8AC3E}">
        <p14:creationId xmlns:p14="http://schemas.microsoft.com/office/powerpoint/2010/main" val="94235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u="sng" dirty="0"/>
              <a:t> II. Freezing technique </a:t>
            </a:r>
            <a:endParaRPr lang="en-US" sz="3200" u="sng" dirty="0"/>
          </a:p>
        </p:txBody>
      </p:sp>
      <p:sp>
        <p:nvSpPr>
          <p:cNvPr id="3" name="Content Placeholder 2"/>
          <p:cNvSpPr>
            <a:spLocks noGrp="1"/>
          </p:cNvSpPr>
          <p:nvPr>
            <p:ph idx="1"/>
          </p:nvPr>
        </p:nvSpPr>
        <p:spPr>
          <a:xfrm>
            <a:off x="251520" y="990600"/>
            <a:ext cx="8712968" cy="5606752"/>
          </a:xfrm>
        </p:spPr>
        <p:txBody>
          <a:bodyPr>
            <a:normAutofit fontScale="92500" lnSpcReduction="10000"/>
          </a:bodyPr>
          <a:lstStyle/>
          <a:p>
            <a:pPr>
              <a:buNone/>
            </a:pPr>
            <a:r>
              <a:rPr lang="en-US" sz="2800" dirty="0"/>
              <a:t>Fresh frozen tissues are cut using freezing </a:t>
            </a:r>
          </a:p>
          <a:p>
            <a:pPr>
              <a:buNone/>
            </a:pPr>
            <a:r>
              <a:rPr lang="en-US" sz="2800" dirty="0"/>
              <a:t>microtome (cryostat). The sections placed </a:t>
            </a:r>
          </a:p>
          <a:p>
            <a:pPr>
              <a:buNone/>
            </a:pPr>
            <a:r>
              <a:rPr lang="en-US" sz="2800" dirty="0"/>
              <a:t>in cold fluid called </a:t>
            </a:r>
            <a:r>
              <a:rPr lang="en-US" sz="2800" u="sng" dirty="0" err="1">
                <a:solidFill>
                  <a:srgbClr val="FF0000"/>
                </a:solidFill>
              </a:rPr>
              <a:t>Isopentane</a:t>
            </a:r>
            <a:r>
              <a:rPr lang="en-US" sz="2800" u="sng" dirty="0">
                <a:solidFill>
                  <a:srgbClr val="FF0000"/>
                </a:solidFill>
              </a:rPr>
              <a:t>/liquid nitrogen</a:t>
            </a:r>
          </a:p>
          <a:p>
            <a:pPr>
              <a:buNone/>
            </a:pPr>
            <a:r>
              <a:rPr lang="en-US" sz="2800" dirty="0"/>
              <a:t>(-50 C) then rapidly stained.</a:t>
            </a:r>
          </a:p>
          <a:p>
            <a:pPr>
              <a:buNone/>
            </a:pPr>
            <a:r>
              <a:rPr lang="en-US" sz="2800" b="1" u="sng" dirty="0">
                <a:solidFill>
                  <a:srgbClr val="C00000"/>
                </a:solidFill>
              </a:rPr>
              <a:t>Advantages:</a:t>
            </a:r>
          </a:p>
          <a:p>
            <a:r>
              <a:rPr lang="en-US" sz="2800" dirty="0"/>
              <a:t>Rapid technique for diagnosis of tumors.</a:t>
            </a:r>
          </a:p>
          <a:p>
            <a:r>
              <a:rPr lang="en-US" sz="2800" u="sng" dirty="0"/>
              <a:t>No fixation </a:t>
            </a:r>
            <a:r>
              <a:rPr lang="en-US" sz="2800" dirty="0"/>
              <a:t>, </a:t>
            </a:r>
            <a:r>
              <a:rPr lang="en-US" sz="2800" u="sng" dirty="0"/>
              <a:t>No dehydration </a:t>
            </a:r>
            <a:r>
              <a:rPr lang="en-US" sz="2800" dirty="0"/>
              <a:t>&amp; </a:t>
            </a:r>
            <a:r>
              <a:rPr lang="en-US" sz="2800" u="sng" dirty="0"/>
              <a:t>No chemicals </a:t>
            </a:r>
            <a:r>
              <a:rPr lang="en-US" sz="2800" dirty="0"/>
              <a:t>are used, so useful for histochemical (enzyme staining) studies.</a:t>
            </a:r>
          </a:p>
          <a:p>
            <a:pPr>
              <a:buNone/>
            </a:pPr>
            <a:endParaRPr lang="en-US" sz="2800" b="1" u="sng" dirty="0">
              <a:solidFill>
                <a:srgbClr val="C00000"/>
              </a:solidFill>
            </a:endParaRPr>
          </a:p>
          <a:p>
            <a:pPr>
              <a:buNone/>
            </a:pPr>
            <a:r>
              <a:rPr lang="en-US" sz="2800" b="1" u="sng" dirty="0">
                <a:solidFill>
                  <a:srgbClr val="C00000"/>
                </a:solidFill>
              </a:rPr>
              <a:t>Disadvantages:</a:t>
            </a:r>
          </a:p>
          <a:p>
            <a:r>
              <a:rPr lang="en-US" sz="2800" dirty="0"/>
              <a:t> Non serial &amp; Fragmented sections .</a:t>
            </a:r>
          </a:p>
          <a:p>
            <a:r>
              <a:rPr lang="en-US" sz="2800" dirty="0"/>
              <a:t>Cannot be preserved for a long time.</a:t>
            </a:r>
          </a:p>
          <a:p>
            <a:endParaRPr lang="en-US" dirty="0"/>
          </a:p>
        </p:txBody>
      </p:sp>
      <p:pic>
        <p:nvPicPr>
          <p:cNvPr id="12290" name="Picture 2" descr="Image result for cryosta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2836" y="260651"/>
            <a:ext cx="2536509" cy="2834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13</a:t>
            </a:fld>
            <a:endParaRPr lang="en-US"/>
          </a:p>
        </p:txBody>
      </p:sp>
      <p:pic>
        <p:nvPicPr>
          <p:cNvPr id="4098" name="Picture 2" descr="Image result for  serial  cutting of histological s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701876"/>
            <a:ext cx="2568858"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5868144" y="4581128"/>
            <a:ext cx="864096" cy="6480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019800" y="4509120"/>
            <a:ext cx="553036" cy="9361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84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a:bodyPr>
          <a:lstStyle/>
          <a:p>
            <a:r>
              <a:rPr lang="en-US" sz="3200" b="1" u="sng" dirty="0"/>
              <a:t>Staining</a:t>
            </a:r>
            <a:endParaRPr lang="en-US" sz="3200" dirty="0"/>
          </a:p>
        </p:txBody>
      </p:sp>
      <p:sp>
        <p:nvSpPr>
          <p:cNvPr id="3" name="Content Placeholder 2"/>
          <p:cNvSpPr>
            <a:spLocks noGrp="1"/>
          </p:cNvSpPr>
          <p:nvPr>
            <p:ph idx="1"/>
          </p:nvPr>
        </p:nvSpPr>
        <p:spPr>
          <a:xfrm>
            <a:off x="457200" y="990600"/>
            <a:ext cx="8229600" cy="5410200"/>
          </a:xfrm>
        </p:spPr>
        <p:txBody>
          <a:bodyPr>
            <a:normAutofit/>
          </a:bodyPr>
          <a:lstStyle/>
          <a:p>
            <a:r>
              <a:rPr lang="en-US" sz="2800" dirty="0"/>
              <a:t>The tissue sections that will be studied using the </a:t>
            </a:r>
            <a:r>
              <a:rPr lang="en-US" sz="2800" u="sng" dirty="0">
                <a:solidFill>
                  <a:srgbClr val="FF0000"/>
                </a:solidFill>
              </a:rPr>
              <a:t>light microscope</a:t>
            </a:r>
            <a:r>
              <a:rPr lang="en-US" sz="2800" dirty="0"/>
              <a:t> </a:t>
            </a:r>
            <a:r>
              <a:rPr lang="en-US" sz="2800" b="1" u="sng" dirty="0"/>
              <a:t>must be </a:t>
            </a:r>
            <a:r>
              <a:rPr lang="en-US" sz="2800" dirty="0"/>
              <a:t>stained first since most tissues are colorless</a:t>
            </a:r>
          </a:p>
          <a:p>
            <a:r>
              <a:rPr lang="en-US" sz="2800" dirty="0"/>
              <a:t>Dyes (stains) used are either</a:t>
            </a:r>
            <a:r>
              <a:rPr lang="en-US" sz="2800" b="1" dirty="0"/>
              <a:t> basic </a:t>
            </a:r>
            <a:r>
              <a:rPr lang="en-US" sz="2800" dirty="0"/>
              <a:t>or </a:t>
            </a:r>
            <a:r>
              <a:rPr lang="en-US" sz="2800" b="1" dirty="0"/>
              <a:t>acidic</a:t>
            </a:r>
            <a:r>
              <a:rPr lang="en-US" sz="2800" dirty="0"/>
              <a:t> </a:t>
            </a:r>
          </a:p>
          <a:p>
            <a:endParaRPr lang="en-US" sz="2800" dirty="0"/>
          </a:p>
        </p:txBody>
      </p:sp>
      <p:pic>
        <p:nvPicPr>
          <p:cNvPr id="6146" name="Picture 2" descr="Image result for staining of histological slid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32040" y="3124201"/>
            <a:ext cx="3886200" cy="335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Image result for staining of histological slides"/>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7975" y="3124201"/>
            <a:ext cx="4187825" cy="33527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14</a:t>
            </a:fld>
            <a:endParaRPr lang="en-US"/>
          </a:p>
        </p:txBody>
      </p:sp>
    </p:spTree>
    <p:extLst>
      <p:ext uri="{BB962C8B-B14F-4D97-AF65-F5344CB8AC3E}">
        <p14:creationId xmlns:p14="http://schemas.microsoft.com/office/powerpoint/2010/main" val="954698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8414753"/>
              </p:ext>
            </p:extLst>
          </p:nvPr>
        </p:nvGraphicFramePr>
        <p:xfrm>
          <a:off x="0" y="285728"/>
          <a:ext cx="9144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15</a:t>
            </a:fld>
            <a:endParaRPr lang="en-US"/>
          </a:p>
        </p:txBody>
      </p:sp>
    </p:spTree>
    <p:extLst>
      <p:ext uri="{BB962C8B-B14F-4D97-AF65-F5344CB8AC3E}">
        <p14:creationId xmlns:p14="http://schemas.microsoft.com/office/powerpoint/2010/main" val="38938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052736"/>
          </a:xfrm>
        </p:spPr>
        <p:txBody>
          <a:bodyPr>
            <a:normAutofit/>
          </a:bodyPr>
          <a:lstStyle/>
          <a:p>
            <a:r>
              <a:rPr lang="en-US" sz="3200" b="1" u="sng" dirty="0">
                <a:solidFill>
                  <a:srgbClr val="FF0000"/>
                </a:solidFill>
              </a:rPr>
              <a:t>Common (</a:t>
            </a:r>
            <a:r>
              <a:rPr lang="en-US" sz="2800" b="1" u="sng" dirty="0">
                <a:solidFill>
                  <a:srgbClr val="FF0000"/>
                </a:solidFill>
              </a:rPr>
              <a:t>Routine</a:t>
            </a:r>
            <a:r>
              <a:rPr lang="en-US" sz="3200" b="1" u="sng" dirty="0">
                <a:solidFill>
                  <a:srgbClr val="FF0000"/>
                </a:solidFill>
              </a:rPr>
              <a:t>) histological </a:t>
            </a:r>
            <a:r>
              <a:rPr lang="en-US" sz="3200" b="1" u="sng" dirty="0"/>
              <a:t>stains </a:t>
            </a:r>
            <a:r>
              <a:rPr lang="en-US" sz="3200" b="1" u="sng" dirty="0">
                <a:solidFill>
                  <a:srgbClr val="FF0000"/>
                </a:solidFill>
              </a:rPr>
              <a:t>H&amp;E</a:t>
            </a:r>
          </a:p>
        </p:txBody>
      </p:sp>
      <p:sp>
        <p:nvSpPr>
          <p:cNvPr id="3" name="Content Placeholder 2"/>
          <p:cNvSpPr>
            <a:spLocks noGrp="1"/>
          </p:cNvSpPr>
          <p:nvPr>
            <p:ph sz="half" idx="2"/>
          </p:nvPr>
        </p:nvSpPr>
        <p:spPr>
          <a:xfrm>
            <a:off x="0" y="3140968"/>
            <a:ext cx="4497388" cy="3456382"/>
          </a:xfrm>
          <a:ln>
            <a:solidFill>
              <a:schemeClr val="tx1"/>
            </a:solidFill>
          </a:ln>
        </p:spPr>
        <p:txBody>
          <a:bodyPr>
            <a:normAutofit/>
          </a:bodyPr>
          <a:lstStyle/>
          <a:p>
            <a:r>
              <a:rPr lang="en-US" sz="2800" b="1" u="sng" dirty="0">
                <a:solidFill>
                  <a:srgbClr val="0070C0"/>
                </a:solidFill>
              </a:rPr>
              <a:t>Hematoxylin (H) : </a:t>
            </a:r>
          </a:p>
          <a:p>
            <a:pPr marL="0" indent="0">
              <a:buNone/>
            </a:pPr>
            <a:r>
              <a:rPr lang="en-US" sz="2800" b="1" dirty="0"/>
              <a:t>blue basic dye ( +</a:t>
            </a:r>
            <a:r>
              <a:rPr lang="en-US" sz="2800" b="1" dirty="0" err="1"/>
              <a:t>ve</a:t>
            </a:r>
            <a:r>
              <a:rPr lang="en-US" sz="2800" b="1" dirty="0"/>
              <a:t> charged) </a:t>
            </a:r>
          </a:p>
          <a:p>
            <a:r>
              <a:rPr lang="en-US" sz="2800" dirty="0"/>
              <a:t>Stains</a:t>
            </a:r>
            <a:r>
              <a:rPr lang="en-US" sz="2800" u="sng" dirty="0"/>
              <a:t> acidic </a:t>
            </a:r>
            <a:r>
              <a:rPr lang="en-US" sz="2800" dirty="0"/>
              <a:t>(anionic –</a:t>
            </a:r>
            <a:r>
              <a:rPr lang="en-US" sz="2800" dirty="0" err="1"/>
              <a:t>ve</a:t>
            </a:r>
            <a:r>
              <a:rPr lang="en-US" sz="2800" dirty="0"/>
              <a:t>) components of the cell with a blue color e.g. nucleus, ribosomes (r-RNA)</a:t>
            </a:r>
            <a:endParaRPr lang="en-US" sz="2800" b="1" dirty="0">
              <a:solidFill>
                <a:srgbClr val="0070C0"/>
              </a:solidFill>
            </a:endParaRPr>
          </a:p>
          <a:p>
            <a:pPr>
              <a:buFontTx/>
              <a:buNone/>
            </a:pPr>
            <a:r>
              <a:rPr lang="en-US" sz="2800" b="1" dirty="0">
                <a:solidFill>
                  <a:srgbClr val="0070C0"/>
                </a:solidFill>
              </a:rPr>
              <a:t>Basophilic structure=blue</a:t>
            </a:r>
          </a:p>
          <a:p>
            <a:endParaRPr lang="en-US" sz="2800" b="1" u="sng" dirty="0">
              <a:solidFill>
                <a:srgbClr val="C00000"/>
              </a:solidFill>
            </a:endParaRPr>
          </a:p>
          <a:p>
            <a:endParaRPr lang="en-US" sz="2800" b="1" u="sng" dirty="0">
              <a:solidFill>
                <a:srgbClr val="C00000"/>
              </a:solidFill>
            </a:endParaRPr>
          </a:p>
          <a:p>
            <a:endParaRPr lang="en-US" sz="2800" b="1" u="sng" dirty="0">
              <a:solidFill>
                <a:srgbClr val="C00000"/>
              </a:solidFill>
            </a:endParaRPr>
          </a:p>
          <a:p>
            <a:endParaRPr lang="en-US" dirty="0">
              <a:solidFill>
                <a:srgbClr val="C00000"/>
              </a:solidFill>
            </a:endParaRPr>
          </a:p>
        </p:txBody>
      </p:sp>
      <p:sp>
        <p:nvSpPr>
          <p:cNvPr id="10" name="Content Placeholder 9">
            <a:extLst>
              <a:ext uri="{FF2B5EF4-FFF2-40B4-BE49-F238E27FC236}">
                <a16:creationId xmlns:a16="http://schemas.microsoft.com/office/drawing/2014/main" id="{55F712BD-2577-4533-B4D4-A747DAD65370}"/>
              </a:ext>
            </a:extLst>
          </p:cNvPr>
          <p:cNvSpPr>
            <a:spLocks noGrp="1"/>
          </p:cNvSpPr>
          <p:nvPr>
            <p:ph sz="quarter" idx="4"/>
          </p:nvPr>
        </p:nvSpPr>
        <p:spPr>
          <a:xfrm>
            <a:off x="4497388" y="3140968"/>
            <a:ext cx="4646612" cy="3456383"/>
          </a:xfrm>
          <a:ln>
            <a:solidFill>
              <a:schemeClr val="tx1"/>
            </a:solidFill>
          </a:ln>
        </p:spPr>
        <p:txBody>
          <a:bodyPr>
            <a:normAutofit fontScale="92500" lnSpcReduction="10000"/>
          </a:bodyPr>
          <a:lstStyle/>
          <a:p>
            <a:r>
              <a:rPr lang="en-US" sz="2800" b="1" u="sng" dirty="0">
                <a:solidFill>
                  <a:srgbClr val="C00000"/>
                </a:solidFill>
              </a:rPr>
              <a:t>Eosin (E):</a:t>
            </a:r>
            <a:r>
              <a:rPr lang="en-US" sz="2800" b="1" dirty="0">
                <a:solidFill>
                  <a:srgbClr val="C00000"/>
                </a:solidFill>
              </a:rPr>
              <a:t> </a:t>
            </a:r>
          </a:p>
          <a:p>
            <a:pPr marL="0" indent="0">
              <a:buNone/>
            </a:pPr>
            <a:r>
              <a:rPr lang="en-US" sz="2800" b="1" dirty="0"/>
              <a:t>red acidic dye (- </a:t>
            </a:r>
            <a:r>
              <a:rPr lang="en-US" sz="2800" b="1" dirty="0" err="1"/>
              <a:t>ve</a:t>
            </a:r>
            <a:r>
              <a:rPr lang="en-US" sz="2800" b="1" dirty="0"/>
              <a:t> charged) </a:t>
            </a:r>
          </a:p>
          <a:p>
            <a:r>
              <a:rPr lang="en-US" sz="2800" dirty="0"/>
              <a:t>Stains </a:t>
            </a:r>
            <a:r>
              <a:rPr lang="en-US" sz="2800" u="sng" dirty="0"/>
              <a:t>basic</a:t>
            </a:r>
            <a:r>
              <a:rPr lang="en-US" sz="2800" dirty="0"/>
              <a:t> (cationic +</a:t>
            </a:r>
            <a:r>
              <a:rPr lang="en-US" sz="2800" dirty="0" err="1"/>
              <a:t>ve</a:t>
            </a:r>
            <a:r>
              <a:rPr lang="en-US" sz="2800" dirty="0"/>
              <a:t>) components of the cell with a red color e.g. cytoplasm, mitochondria, muscles !!</a:t>
            </a:r>
          </a:p>
          <a:p>
            <a:pPr marL="0" indent="0">
              <a:buNone/>
            </a:pPr>
            <a:r>
              <a:rPr lang="en-US" sz="2800" dirty="0"/>
              <a:t>  (it has +</a:t>
            </a:r>
            <a:r>
              <a:rPr lang="en-US" sz="2800" dirty="0" err="1"/>
              <a:t>ve</a:t>
            </a:r>
            <a:r>
              <a:rPr lang="en-US" sz="2800" dirty="0"/>
              <a:t> charged proteins)</a:t>
            </a:r>
            <a:endParaRPr lang="en-US" sz="2800" b="1" dirty="0">
              <a:solidFill>
                <a:srgbClr val="C00000"/>
              </a:solidFill>
            </a:endParaRPr>
          </a:p>
          <a:p>
            <a:pPr>
              <a:buFontTx/>
              <a:buNone/>
            </a:pPr>
            <a:r>
              <a:rPr lang="en-US" sz="2800" b="1" dirty="0">
                <a:solidFill>
                  <a:srgbClr val="C00000"/>
                </a:solidFill>
              </a:rPr>
              <a:t>   Acidophilic structure=red</a:t>
            </a:r>
          </a:p>
          <a:p>
            <a:pPr marL="0" indent="0">
              <a:buNone/>
            </a:pPr>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16</a:t>
            </a:fld>
            <a:endParaRPr lang="en-US"/>
          </a:p>
        </p:txBody>
      </p:sp>
      <p:grpSp>
        <p:nvGrpSpPr>
          <p:cNvPr id="7" name="Group 6"/>
          <p:cNvGrpSpPr/>
          <p:nvPr/>
        </p:nvGrpSpPr>
        <p:grpSpPr>
          <a:xfrm>
            <a:off x="2411760" y="836712"/>
            <a:ext cx="3962399" cy="2212355"/>
            <a:chOff x="4860032" y="1962310"/>
            <a:chExt cx="3672407" cy="2512708"/>
          </a:xfrm>
        </p:grpSpPr>
        <p:pic>
          <p:nvPicPr>
            <p:cNvPr id="3078" name="Picture 6"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b="6871"/>
            <a:stretch/>
          </p:blipFill>
          <p:spPr bwMode="auto">
            <a:xfrm>
              <a:off x="4860032" y="1962310"/>
              <a:ext cx="3672407" cy="2512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868144" y="3068960"/>
              <a:ext cx="1944216" cy="3600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524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17</a:t>
            </a:fld>
            <a:endParaRPr lang="en-US"/>
          </a:p>
        </p:txBody>
      </p:sp>
      <p:pic>
        <p:nvPicPr>
          <p:cNvPr id="2050" name="Picture 2" descr="Skeletal muscle, light micro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90" y="332656"/>
            <a:ext cx="4128386"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071" y="2852936"/>
            <a:ext cx="3835897" cy="646331"/>
          </a:xfrm>
          <a:prstGeom prst="rect">
            <a:avLst/>
          </a:prstGeom>
          <a:noFill/>
          <a:ln>
            <a:solidFill>
              <a:schemeClr val="tx1"/>
            </a:solidFill>
          </a:ln>
        </p:spPr>
        <p:txBody>
          <a:bodyPr wrap="square" rtlCol="0">
            <a:spAutoFit/>
          </a:bodyPr>
          <a:lstStyle/>
          <a:p>
            <a:r>
              <a:rPr lang="en-US" dirty="0"/>
              <a:t>L.S skeletal </a:t>
            </a:r>
            <a:r>
              <a:rPr lang="en-US" dirty="0" err="1"/>
              <a:t>ms.</a:t>
            </a:r>
            <a:r>
              <a:rPr lang="en-US" dirty="0"/>
              <a:t> fiber ( contains actin &amp; myosin) stained with H &amp;E</a:t>
            </a:r>
          </a:p>
        </p:txBody>
      </p:sp>
      <p:pic>
        <p:nvPicPr>
          <p:cNvPr id="2052" name="Picture 4" descr="Liver Cell Under 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2656"/>
            <a:ext cx="4174706"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8024" y="2852936"/>
            <a:ext cx="3888432" cy="646331"/>
          </a:xfrm>
          <a:prstGeom prst="rect">
            <a:avLst/>
          </a:prstGeom>
          <a:noFill/>
          <a:ln>
            <a:solidFill>
              <a:schemeClr val="tx1"/>
            </a:solidFill>
          </a:ln>
        </p:spPr>
        <p:txBody>
          <a:bodyPr wrap="square" rtlCol="0">
            <a:spAutoFit/>
          </a:bodyPr>
          <a:lstStyle/>
          <a:p>
            <a:r>
              <a:rPr lang="en-US" dirty="0"/>
              <a:t>Liver cells contains plenty of mitochondria stained with H &amp;E</a:t>
            </a:r>
          </a:p>
        </p:txBody>
      </p:sp>
      <p:pic>
        <p:nvPicPr>
          <p:cNvPr id="6" name="Picture 5"/>
          <p:cNvPicPr>
            <a:picLocks noChangeAspect="1"/>
          </p:cNvPicPr>
          <p:nvPr/>
        </p:nvPicPr>
        <p:blipFill>
          <a:blip r:embed="rId4"/>
          <a:stretch>
            <a:fillRect/>
          </a:stretch>
        </p:blipFill>
        <p:spPr>
          <a:xfrm>
            <a:off x="574855" y="3768714"/>
            <a:ext cx="4069153" cy="2540606"/>
          </a:xfrm>
          <a:prstGeom prst="rect">
            <a:avLst/>
          </a:prstGeom>
          <a:ln>
            <a:solidFill>
              <a:schemeClr val="tx1"/>
            </a:solidFill>
          </a:ln>
        </p:spPr>
      </p:pic>
      <p:sp>
        <p:nvSpPr>
          <p:cNvPr id="7" name="TextBox 6"/>
          <p:cNvSpPr txBox="1"/>
          <p:nvPr/>
        </p:nvSpPr>
        <p:spPr>
          <a:xfrm>
            <a:off x="4644008" y="4787860"/>
            <a:ext cx="3348930" cy="369332"/>
          </a:xfrm>
          <a:prstGeom prst="rect">
            <a:avLst/>
          </a:prstGeom>
          <a:noFill/>
          <a:ln>
            <a:solidFill>
              <a:schemeClr val="tx1"/>
            </a:solidFill>
          </a:ln>
        </p:spPr>
        <p:txBody>
          <a:bodyPr wrap="none" rtlCol="0">
            <a:spAutoFit/>
          </a:bodyPr>
          <a:lstStyle/>
          <a:p>
            <a:r>
              <a:rPr lang="en-US" dirty="0"/>
              <a:t>Collagen fibers stained with H &amp; E</a:t>
            </a:r>
          </a:p>
        </p:txBody>
      </p:sp>
    </p:spTree>
    <p:extLst>
      <p:ext uri="{BB962C8B-B14F-4D97-AF65-F5344CB8AC3E}">
        <p14:creationId xmlns:p14="http://schemas.microsoft.com/office/powerpoint/2010/main" val="1352070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18</a:t>
            </a:fld>
            <a:endParaRPr lang="en-US"/>
          </a:p>
        </p:txBody>
      </p:sp>
      <p:pic>
        <p:nvPicPr>
          <p:cNvPr id="3074" name="Picture 2" descr="Image result for slide staining machin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145" t="9327" r="3291" b="7632"/>
          <a:stretch/>
        </p:blipFill>
        <p:spPr bwMode="auto">
          <a:xfrm>
            <a:off x="2267745" y="498337"/>
            <a:ext cx="4752528" cy="4874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1800" y="5507940"/>
            <a:ext cx="3727783" cy="369332"/>
          </a:xfrm>
          <a:prstGeom prst="rect">
            <a:avLst/>
          </a:prstGeom>
          <a:noFill/>
          <a:ln>
            <a:solidFill>
              <a:schemeClr val="tx1"/>
            </a:solidFill>
          </a:ln>
        </p:spPr>
        <p:txBody>
          <a:bodyPr wrap="square" rtlCol="0">
            <a:spAutoFit/>
          </a:bodyPr>
          <a:lstStyle/>
          <a:p>
            <a:r>
              <a:rPr lang="en-US" b="1" dirty="0"/>
              <a:t>Automatic slides  staining machine </a:t>
            </a:r>
          </a:p>
        </p:txBody>
      </p:sp>
    </p:spTree>
    <p:extLst>
      <p:ext uri="{BB962C8B-B14F-4D97-AF65-F5344CB8AC3E}">
        <p14:creationId xmlns:p14="http://schemas.microsoft.com/office/powerpoint/2010/main" val="1006961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2A3-CDCA-4066-A0C4-B082715225E1}"/>
              </a:ext>
            </a:extLst>
          </p:cNvPr>
          <p:cNvSpPr>
            <a:spLocks noGrp="1"/>
          </p:cNvSpPr>
          <p:nvPr>
            <p:ph type="title"/>
          </p:nvPr>
        </p:nvSpPr>
        <p:spPr>
          <a:xfrm>
            <a:off x="457200" y="116632"/>
            <a:ext cx="8229600" cy="634082"/>
          </a:xfrm>
        </p:spPr>
        <p:txBody>
          <a:bodyPr>
            <a:normAutofit/>
          </a:bodyPr>
          <a:lstStyle/>
          <a:p>
            <a:r>
              <a:rPr lang="en-US" sz="3200" b="1" u="sng" dirty="0"/>
              <a:t>The clinical values of </a:t>
            </a:r>
            <a:r>
              <a:rPr lang="en-US" sz="3200" b="1" u="sng" dirty="0">
                <a:solidFill>
                  <a:srgbClr val="FF0000"/>
                </a:solidFill>
              </a:rPr>
              <a:t>special stains </a:t>
            </a:r>
          </a:p>
        </p:txBody>
      </p:sp>
      <p:sp>
        <p:nvSpPr>
          <p:cNvPr id="3" name="Content Placeholder 2">
            <a:extLst>
              <a:ext uri="{FF2B5EF4-FFF2-40B4-BE49-F238E27FC236}">
                <a16:creationId xmlns:a16="http://schemas.microsoft.com/office/drawing/2014/main" id="{DBCB7594-1662-4A15-88F8-D259D5BCACA0}"/>
              </a:ext>
            </a:extLst>
          </p:cNvPr>
          <p:cNvSpPr>
            <a:spLocks noGrp="1"/>
          </p:cNvSpPr>
          <p:nvPr>
            <p:ph idx="1"/>
          </p:nvPr>
        </p:nvSpPr>
        <p:spPr>
          <a:xfrm>
            <a:off x="107503" y="764705"/>
            <a:ext cx="8928993" cy="5956770"/>
          </a:xfrm>
        </p:spPr>
        <p:txBody>
          <a:bodyPr/>
          <a:lstStyle/>
          <a:p>
            <a:r>
              <a:rPr lang="en-US" sz="2800" dirty="0"/>
              <a:t>Special stains answer specific questions like what type of cells and tissues </a:t>
            </a:r>
          </a:p>
          <a:p>
            <a:r>
              <a:rPr lang="en-US" sz="2800" dirty="0"/>
              <a:t>Used in the diagnosis of medical diseases like </a:t>
            </a:r>
            <a:r>
              <a:rPr lang="en-US" sz="2800" dirty="0" err="1"/>
              <a:t>Tichrome</a:t>
            </a:r>
            <a:r>
              <a:rPr lang="en-US" sz="2800" dirty="0"/>
              <a:t> stain in case of  Liver Cirrhosis </a:t>
            </a:r>
          </a:p>
          <a:p>
            <a:pPr marL="0" indent="0">
              <a:buNone/>
            </a:pPr>
            <a:endParaRPr lang="en-US" dirty="0"/>
          </a:p>
        </p:txBody>
      </p:sp>
      <p:sp>
        <p:nvSpPr>
          <p:cNvPr id="4" name="Footer Placeholder 3">
            <a:extLst>
              <a:ext uri="{FF2B5EF4-FFF2-40B4-BE49-F238E27FC236}">
                <a16:creationId xmlns:a16="http://schemas.microsoft.com/office/drawing/2014/main" id="{FDEC7AC4-5A8A-4FAF-BAE6-D7F9056DFE0F}"/>
              </a:ext>
            </a:extLst>
          </p:cNvPr>
          <p:cNvSpPr>
            <a:spLocks noGrp="1"/>
          </p:cNvSpPr>
          <p:nvPr>
            <p:ph type="ftr" sz="quarter" idx="11"/>
          </p:nvPr>
        </p:nvSpPr>
        <p:spPr/>
        <p:txBody>
          <a:bodyPr/>
          <a:lstStyle/>
          <a:p>
            <a:r>
              <a:rPr lang="en-US"/>
              <a:t>Prof.Dr. Hala Elmazar</a:t>
            </a:r>
          </a:p>
        </p:txBody>
      </p:sp>
      <p:sp>
        <p:nvSpPr>
          <p:cNvPr id="5" name="Slide Number Placeholder 4">
            <a:extLst>
              <a:ext uri="{FF2B5EF4-FFF2-40B4-BE49-F238E27FC236}">
                <a16:creationId xmlns:a16="http://schemas.microsoft.com/office/drawing/2014/main" id="{3E0B4CD8-4AB3-47AF-B130-A31677B74EF9}"/>
              </a:ext>
            </a:extLst>
          </p:cNvPr>
          <p:cNvSpPr>
            <a:spLocks noGrp="1"/>
          </p:cNvSpPr>
          <p:nvPr>
            <p:ph type="sldNum" sz="quarter" idx="12"/>
          </p:nvPr>
        </p:nvSpPr>
        <p:spPr/>
        <p:txBody>
          <a:bodyPr/>
          <a:lstStyle/>
          <a:p>
            <a:fld id="{58FA0A06-436E-4F23-8B34-AA1611F1F894}" type="slidenum">
              <a:rPr lang="en-US" smtClean="0"/>
              <a:pPr/>
              <a:t>19</a:t>
            </a:fld>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7503" y="3861049"/>
            <a:ext cx="4032449" cy="2481310"/>
          </a:xfrm>
          <a:prstGeom prst="rect">
            <a:avLst/>
          </a:prstGeom>
          <a:ln>
            <a:solidFill>
              <a:schemeClr val="tx1"/>
            </a:solidFill>
          </a:ln>
        </p:spPr>
      </p:pic>
      <p:grpSp>
        <p:nvGrpSpPr>
          <p:cNvPr id="8" name="Group 7"/>
          <p:cNvGrpSpPr/>
          <p:nvPr/>
        </p:nvGrpSpPr>
        <p:grpSpPr>
          <a:xfrm>
            <a:off x="4139952" y="3429000"/>
            <a:ext cx="4680520" cy="3024336"/>
            <a:chOff x="4139952" y="3429000"/>
            <a:chExt cx="4680520" cy="3024336"/>
          </a:xfrm>
        </p:grpSpPr>
        <p:pic>
          <p:nvPicPr>
            <p:cNvPr id="4102" name="Picture 6" descr="Liver Cirrhosis ( 1 ) Prof. Mohamed Elhasafi, Hepatology Unit, - ppt  download">
              <a:extLst>
                <a:ext uri="{FF2B5EF4-FFF2-40B4-BE49-F238E27FC236}">
                  <a16:creationId xmlns:a16="http://schemas.microsoft.com/office/drawing/2014/main" id="{DE02F82E-3638-424E-A66A-3DB55DA56A7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t="19551" r="1963" b="20600"/>
            <a:stretch/>
          </p:blipFill>
          <p:spPr bwMode="auto">
            <a:xfrm>
              <a:off x="4139952" y="3429000"/>
              <a:ext cx="4680520"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Lst>
            </a:blip>
            <a:stretch>
              <a:fillRect/>
            </a:stretch>
          </p:blipFill>
          <p:spPr>
            <a:xfrm>
              <a:off x="6481191" y="3789040"/>
              <a:ext cx="2339281" cy="2664296"/>
            </a:xfrm>
            <a:prstGeom prst="rect">
              <a:avLst/>
            </a:prstGeom>
          </p:spPr>
        </p:pic>
      </p:grpSp>
    </p:spTree>
    <p:extLst>
      <p:ext uri="{BB962C8B-B14F-4D97-AF65-F5344CB8AC3E}">
        <p14:creationId xmlns:p14="http://schemas.microsoft.com/office/powerpoint/2010/main" val="84251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1"/>
            <a:ext cx="7772400" cy="1324000"/>
          </a:xfrm>
        </p:spPr>
        <p:txBody>
          <a:bodyPr>
            <a:normAutofit fontScale="90000"/>
          </a:bodyPr>
          <a:lstStyle/>
          <a:p>
            <a:r>
              <a:rPr lang="en-US" b="1" u="sng" dirty="0"/>
              <a:t>Cell Bio-2</a:t>
            </a:r>
            <a:br>
              <a:rPr lang="en-US" b="1" u="sng" dirty="0"/>
            </a:br>
            <a:r>
              <a:rPr lang="en-US" b="1" u="sng" dirty="0" err="1"/>
              <a:t>Microtechniques</a:t>
            </a:r>
            <a:endParaRPr lang="en-US" b="1" u="sng" dirty="0"/>
          </a:p>
        </p:txBody>
      </p:sp>
      <p:pic>
        <p:nvPicPr>
          <p:cNvPr id="4" name="Picture 6" descr="Image result for automatic tissue processor machin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0" y="1905000"/>
            <a:ext cx="3838755" cy="3962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Image result for cryostat"/>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05400" y="1905000"/>
            <a:ext cx="3505200"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2</a:t>
            </a:fld>
            <a:endParaRPr lang="en-US"/>
          </a:p>
        </p:txBody>
      </p:sp>
    </p:spTree>
    <p:extLst>
      <p:ext uri="{BB962C8B-B14F-4D97-AF65-F5344CB8AC3E}">
        <p14:creationId xmlns:p14="http://schemas.microsoft.com/office/powerpoint/2010/main" val="231227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172200"/>
          </a:xfrm>
        </p:spPr>
        <p:txBody>
          <a:bodyPr>
            <a:normAutofit fontScale="92500" lnSpcReduction="10000"/>
          </a:bodyPr>
          <a:lstStyle/>
          <a:p>
            <a:pPr marL="0" indent="0">
              <a:buNone/>
            </a:pPr>
            <a:r>
              <a:rPr lang="en-US" sz="2800" b="1" u="sng" dirty="0">
                <a:solidFill>
                  <a:srgbClr val="C00000"/>
                </a:solidFill>
              </a:rPr>
              <a:t>Vital stain:</a:t>
            </a:r>
          </a:p>
          <a:p>
            <a:pPr marL="0" indent="0">
              <a:buNone/>
            </a:pPr>
            <a:r>
              <a:rPr lang="en-US" sz="2800" b="1" dirty="0">
                <a:solidFill>
                  <a:srgbClr val="C00000"/>
                </a:solidFill>
              </a:rPr>
              <a:t>Stain the living cells inside the living animal. </a:t>
            </a:r>
            <a:r>
              <a:rPr lang="en-US" sz="2800" dirty="0"/>
              <a:t>Done by injecting the dye into living animal prior to examine the tissue .e.g. staining phagocytic cells (macrophages) with </a:t>
            </a:r>
            <a:r>
              <a:rPr lang="en-US" sz="2800" dirty="0">
                <a:solidFill>
                  <a:srgbClr val="FF0000"/>
                </a:solidFill>
              </a:rPr>
              <a:t>Trypan blue </a:t>
            </a:r>
            <a:r>
              <a:rPr lang="en-US" sz="2800" dirty="0"/>
              <a:t>&amp; </a:t>
            </a:r>
            <a:r>
              <a:rPr lang="en-US" sz="2800" dirty="0">
                <a:solidFill>
                  <a:srgbClr val="FF0000"/>
                </a:solidFill>
              </a:rPr>
              <a:t>Indian ink</a:t>
            </a:r>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b="1" u="sng" dirty="0">
                <a:solidFill>
                  <a:srgbClr val="C00000"/>
                </a:solidFill>
              </a:rPr>
              <a:t>Leishman stain: </a:t>
            </a:r>
          </a:p>
          <a:p>
            <a:pPr marL="0" indent="0">
              <a:buNone/>
            </a:pPr>
            <a:r>
              <a:rPr lang="en-US" sz="2800" dirty="0"/>
              <a:t>mixture of acidic &amp; basis stains to stain </a:t>
            </a:r>
          </a:p>
          <a:p>
            <a:pPr marL="0" indent="0">
              <a:buNone/>
            </a:pPr>
            <a:r>
              <a:rPr lang="en-US" sz="2800" dirty="0"/>
              <a:t>nuclei &amp; cytoplasm</a:t>
            </a:r>
          </a:p>
          <a:p>
            <a:pPr marL="0" indent="0">
              <a:buNone/>
            </a:pPr>
            <a:r>
              <a:rPr lang="en-US" sz="2800" dirty="0"/>
              <a:t> (methylene blue &amp; Eosin)It used to stain </a:t>
            </a:r>
          </a:p>
          <a:p>
            <a:pPr marL="0" indent="0">
              <a:buNone/>
            </a:pPr>
            <a:r>
              <a:rPr lang="en-US" sz="2800" dirty="0"/>
              <a:t>blood films to demonstrate white blood </a:t>
            </a:r>
          </a:p>
          <a:p>
            <a:pPr marL="0" indent="0">
              <a:buNone/>
            </a:pPr>
            <a:r>
              <a:rPr lang="en-US" sz="2800" dirty="0"/>
              <a:t>cells, malaria parasite </a:t>
            </a:r>
          </a:p>
        </p:txBody>
      </p:sp>
      <p:pic>
        <p:nvPicPr>
          <p:cNvPr id="14340" name="Picture 4" descr="Image result for leishman's stain demonstrate blood cell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7925" y="3162300"/>
            <a:ext cx="2657475" cy="3467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20</a:t>
            </a:fld>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3808" y="1988840"/>
            <a:ext cx="3024336" cy="17402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798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21</a:t>
            </a:fld>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251521" y="586418"/>
            <a:ext cx="4392488" cy="4714790"/>
          </a:xfrm>
          <a:prstGeom prst="rect">
            <a:avLst/>
          </a:prstGeom>
          <a:ln>
            <a:solidFill>
              <a:schemeClr val="tx1"/>
            </a:solidFill>
          </a:ln>
        </p:spPr>
      </p:pic>
      <p:sp>
        <p:nvSpPr>
          <p:cNvPr id="7" name="TextBox 6"/>
          <p:cNvSpPr txBox="1"/>
          <p:nvPr/>
        </p:nvSpPr>
        <p:spPr>
          <a:xfrm>
            <a:off x="1047082" y="5517232"/>
            <a:ext cx="2516806" cy="369332"/>
          </a:xfrm>
          <a:prstGeom prst="rect">
            <a:avLst/>
          </a:prstGeom>
          <a:noFill/>
          <a:ln>
            <a:solidFill>
              <a:schemeClr val="tx1"/>
            </a:solidFill>
          </a:ln>
        </p:spPr>
        <p:txBody>
          <a:bodyPr wrap="square" rtlCol="0">
            <a:spAutoFit/>
          </a:bodyPr>
          <a:lstStyle/>
          <a:p>
            <a:r>
              <a:rPr lang="en-US" dirty="0"/>
              <a:t>Technique of blood film</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tretch>
            <a:fillRect/>
          </a:stretch>
        </p:blipFill>
        <p:spPr>
          <a:xfrm>
            <a:off x="4885508" y="762867"/>
            <a:ext cx="3934963" cy="4282742"/>
          </a:xfrm>
          <a:prstGeom prst="rect">
            <a:avLst/>
          </a:prstGeom>
          <a:ln>
            <a:solidFill>
              <a:schemeClr val="tx1"/>
            </a:solidFill>
          </a:ln>
        </p:spPr>
      </p:pic>
      <p:sp>
        <p:nvSpPr>
          <p:cNvPr id="9" name="TextBox 8"/>
          <p:cNvSpPr txBox="1"/>
          <p:nvPr/>
        </p:nvSpPr>
        <p:spPr>
          <a:xfrm flipH="1">
            <a:off x="4885508" y="5230941"/>
            <a:ext cx="3934963" cy="646331"/>
          </a:xfrm>
          <a:prstGeom prst="rect">
            <a:avLst/>
          </a:prstGeom>
          <a:noFill/>
          <a:ln>
            <a:solidFill>
              <a:schemeClr val="tx1"/>
            </a:solidFill>
          </a:ln>
        </p:spPr>
        <p:txBody>
          <a:bodyPr wrap="square" rtlCol="0">
            <a:spAutoFit/>
          </a:bodyPr>
          <a:lstStyle/>
          <a:p>
            <a:r>
              <a:rPr lang="en-US" dirty="0"/>
              <a:t>Red blood cells  infected with malaria parasite</a:t>
            </a:r>
          </a:p>
        </p:txBody>
      </p:sp>
    </p:spTree>
    <p:extLst>
      <p:ext uri="{BB962C8B-B14F-4D97-AF65-F5344CB8AC3E}">
        <p14:creationId xmlns:p14="http://schemas.microsoft.com/office/powerpoint/2010/main" val="2320685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52400"/>
            <a:ext cx="8435280" cy="6553200"/>
          </a:xfrm>
        </p:spPr>
        <p:txBody>
          <a:bodyPr>
            <a:normAutofit/>
          </a:bodyPr>
          <a:lstStyle/>
          <a:p>
            <a:pPr marL="0" indent="0">
              <a:buNone/>
            </a:pPr>
            <a:r>
              <a:rPr lang="en-US" sz="2800" b="1" u="sng" dirty="0">
                <a:solidFill>
                  <a:srgbClr val="C00000"/>
                </a:solidFill>
              </a:rPr>
              <a:t>Metachromatic stain:</a:t>
            </a:r>
          </a:p>
          <a:p>
            <a:pPr marL="0" indent="0">
              <a:buNone/>
            </a:pPr>
            <a:r>
              <a:rPr lang="en-US" sz="2800" dirty="0"/>
              <a:t>Stain gives the tissue new color different from that of the original stain e.g. </a:t>
            </a:r>
            <a:r>
              <a:rPr lang="en-US" sz="2800" dirty="0">
                <a:solidFill>
                  <a:srgbClr val="C00000"/>
                </a:solidFill>
              </a:rPr>
              <a:t>Toluidine blue </a:t>
            </a:r>
            <a:r>
              <a:rPr lang="en-US" sz="2800" dirty="0"/>
              <a:t>when stains </a:t>
            </a:r>
            <a:r>
              <a:rPr lang="en-US" sz="2800" u="sng" dirty="0">
                <a:solidFill>
                  <a:srgbClr val="FF0000"/>
                </a:solidFill>
              </a:rPr>
              <a:t>Mast cells </a:t>
            </a:r>
            <a:r>
              <a:rPr lang="en-US" sz="2800" dirty="0"/>
              <a:t>gives purple color (different from the blue color of the stain). Phenomenon called </a:t>
            </a:r>
            <a:r>
              <a:rPr lang="en-US" sz="2800" b="1" dirty="0" err="1">
                <a:solidFill>
                  <a:srgbClr val="C00000"/>
                </a:solidFill>
              </a:rPr>
              <a:t>metachromasia</a:t>
            </a:r>
            <a:r>
              <a:rPr lang="en-US" sz="2800" b="1" dirty="0">
                <a:solidFill>
                  <a:srgbClr val="C00000"/>
                </a:solidFill>
              </a:rPr>
              <a:t>.</a:t>
            </a: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r>
              <a:rPr lang="en-US" sz="2800" b="1" u="sng" dirty="0">
                <a:solidFill>
                  <a:srgbClr val="C00000"/>
                </a:solidFill>
              </a:rPr>
              <a:t>Trichrome stains: (connective tissue) </a:t>
            </a:r>
            <a:endParaRPr lang="en-US" sz="2800" dirty="0"/>
          </a:p>
          <a:p>
            <a:pPr marL="0" indent="0">
              <a:buNone/>
            </a:pPr>
            <a:r>
              <a:rPr lang="en-US" sz="2800" dirty="0"/>
              <a:t>3 stains used in combination to stain different tissues Components  e.g.  </a:t>
            </a:r>
            <a:r>
              <a:rPr lang="en-US" sz="2800" b="1" dirty="0"/>
              <a:t>collagen fibers </a:t>
            </a:r>
            <a:r>
              <a:rPr lang="en-US" sz="2800" dirty="0"/>
              <a:t>stained blue</a:t>
            </a:r>
          </a:p>
        </p:txBody>
      </p:sp>
      <p:pic>
        <p:nvPicPr>
          <p:cNvPr id="15366" name="Picture 6" descr="Image result for trichrome stain collag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0200" y="2852936"/>
            <a:ext cx="2954288" cy="2736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22</a:t>
            </a:fld>
            <a:endParaRPr lang="en-US"/>
          </a:p>
        </p:txBody>
      </p:sp>
      <p:pic>
        <p:nvPicPr>
          <p:cNvPr id="5122" name="Picture 2" descr="Image result for mast c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538957"/>
            <a:ext cx="3238500" cy="24022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4653136"/>
            <a:ext cx="1099019" cy="369332"/>
          </a:xfrm>
          <a:prstGeom prst="rect">
            <a:avLst/>
          </a:prstGeom>
          <a:noFill/>
        </p:spPr>
        <p:txBody>
          <a:bodyPr wrap="none" rtlCol="0">
            <a:spAutoFit/>
          </a:bodyPr>
          <a:lstStyle/>
          <a:p>
            <a:r>
              <a:rPr lang="en-US" b="1" dirty="0"/>
              <a:t>Mast cell </a:t>
            </a:r>
          </a:p>
        </p:txBody>
      </p:sp>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2538957"/>
            <a:ext cx="2160240" cy="24022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Elbow Connector 6"/>
          <p:cNvCxnSpPr>
            <a:cxnSpLocks/>
          </p:cNvCxnSpPr>
          <p:nvPr/>
        </p:nvCxnSpPr>
        <p:spPr>
          <a:xfrm flipV="1">
            <a:off x="7092280" y="5733256"/>
            <a:ext cx="1512166" cy="504056"/>
          </a:xfrm>
          <a:prstGeom prst="bentConnector3">
            <a:avLst>
              <a:gd name="adj1" fmla="val 99953"/>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27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686800" cy="6248400"/>
          </a:xfrm>
        </p:spPr>
        <p:txBody>
          <a:bodyPr/>
          <a:lstStyle/>
          <a:p>
            <a:pPr marL="0" indent="0">
              <a:buNone/>
            </a:pPr>
            <a:r>
              <a:rPr lang="en-US" sz="2800" b="1" u="sng" dirty="0" err="1">
                <a:solidFill>
                  <a:srgbClr val="C00000"/>
                </a:solidFill>
              </a:rPr>
              <a:t>Orcein</a:t>
            </a:r>
            <a:r>
              <a:rPr lang="en-US" sz="2800" b="1" u="sng" dirty="0">
                <a:solidFill>
                  <a:srgbClr val="C00000"/>
                </a:solidFill>
              </a:rPr>
              <a:t> stain </a:t>
            </a:r>
            <a:r>
              <a:rPr lang="en-US" sz="2800" dirty="0"/>
              <a:t>: stains </a:t>
            </a:r>
            <a:r>
              <a:rPr lang="en-US" sz="2800" u="sng" dirty="0">
                <a:solidFill>
                  <a:srgbClr val="FF0000"/>
                </a:solidFill>
              </a:rPr>
              <a:t>elastic  fibers </a:t>
            </a:r>
            <a:r>
              <a:rPr lang="en-US" sz="2800" dirty="0"/>
              <a:t>brown ( wall of aorta)</a:t>
            </a:r>
          </a:p>
          <a:p>
            <a:endParaRPr lang="en-US" sz="2800" dirty="0"/>
          </a:p>
          <a:p>
            <a:pPr marL="0" indent="0">
              <a:buNone/>
            </a:pPr>
            <a:endParaRPr lang="en-US" sz="2800" dirty="0"/>
          </a:p>
          <a:p>
            <a:endParaRPr lang="en-US" sz="2800" dirty="0"/>
          </a:p>
          <a:p>
            <a:endParaRPr lang="en-US" sz="2800" dirty="0"/>
          </a:p>
          <a:p>
            <a:pPr marL="0" indent="0">
              <a:buNone/>
            </a:pPr>
            <a:endParaRPr lang="en-US" sz="2800" dirty="0"/>
          </a:p>
          <a:p>
            <a:pPr marL="0" indent="0">
              <a:buNone/>
            </a:pPr>
            <a:r>
              <a:rPr lang="en-US" sz="2800" b="1" u="sng" dirty="0">
                <a:solidFill>
                  <a:srgbClr val="C00000"/>
                </a:solidFill>
              </a:rPr>
              <a:t>Silver (Ag) stain</a:t>
            </a:r>
            <a:r>
              <a:rPr lang="en-US" sz="2800" dirty="0"/>
              <a:t>:  </a:t>
            </a:r>
            <a:r>
              <a:rPr lang="en-US" sz="2800" u="sng" dirty="0">
                <a:solidFill>
                  <a:srgbClr val="FF0000"/>
                </a:solidFill>
              </a:rPr>
              <a:t>nerve cell</a:t>
            </a:r>
            <a:r>
              <a:rPr lang="en-US" sz="2800" dirty="0">
                <a:solidFill>
                  <a:srgbClr val="FF0000"/>
                </a:solidFill>
              </a:rPr>
              <a:t> </a:t>
            </a:r>
            <a:r>
              <a:rPr lang="en-US" sz="2800" u="sng" dirty="0"/>
              <a:t>brown </a:t>
            </a:r>
            <a:r>
              <a:rPr lang="en-US" sz="2800" dirty="0"/>
              <a:t>&amp; </a:t>
            </a:r>
            <a:r>
              <a:rPr lang="en-US" sz="2800" u="sng" dirty="0">
                <a:solidFill>
                  <a:srgbClr val="FF0000"/>
                </a:solidFill>
              </a:rPr>
              <a:t>reticular fibers </a:t>
            </a:r>
            <a:r>
              <a:rPr lang="en-US" sz="2800" u="sng" dirty="0"/>
              <a:t>black </a:t>
            </a:r>
          </a:p>
          <a:p>
            <a:pPr marL="0" indent="0">
              <a:buNone/>
            </a:pPr>
            <a:endParaRPr lang="en-US" dirty="0"/>
          </a:p>
        </p:txBody>
      </p:sp>
      <p:pic>
        <p:nvPicPr>
          <p:cNvPr id="16386" name="Picture 2" descr="Image result for orcein stains elastic fibers black"/>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411760" y="1124744"/>
            <a:ext cx="4680520" cy="2090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AutoShape 4" descr="Image result for silver stained gol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ilver stained golg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silver stained golgi"/>
          <p:cNvSpPr>
            <a:spLocks noChangeAspect="1" noChangeArrowheads="1"/>
          </p:cNvSpPr>
          <p:nvPr/>
        </p:nvSpPr>
        <p:spPr bwMode="auto">
          <a:xfrm>
            <a:off x="155575" y="-13716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Image result for silver stained golgi"/>
          <p:cNvSpPr>
            <a:spLocks noChangeAspect="1" noChangeArrowheads="1"/>
          </p:cNvSpPr>
          <p:nvPr/>
        </p:nvSpPr>
        <p:spPr bwMode="auto">
          <a:xfrm>
            <a:off x="307975" y="-12192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5" name="Picture 11"/>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7975" y="4265240"/>
            <a:ext cx="3975993" cy="2287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en-US"/>
              <a:t>Prof.Dr. Hala Elmazar</a:t>
            </a:r>
          </a:p>
        </p:txBody>
      </p:sp>
      <p:sp>
        <p:nvSpPr>
          <p:cNvPr id="9" name="Slide Number Placeholder 8"/>
          <p:cNvSpPr>
            <a:spLocks noGrp="1"/>
          </p:cNvSpPr>
          <p:nvPr>
            <p:ph type="sldNum" sz="quarter" idx="12"/>
          </p:nvPr>
        </p:nvSpPr>
        <p:spPr/>
        <p:txBody>
          <a:bodyPr/>
          <a:lstStyle/>
          <a:p>
            <a:fld id="{58FA0A06-436E-4F23-8B34-AA1611F1F894}" type="slidenum">
              <a:rPr lang="en-US" smtClean="0"/>
              <a:pPr/>
              <a:t>23</a:t>
            </a:fld>
            <a:endParaRPr lang="en-US"/>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265240"/>
            <a:ext cx="3810000" cy="23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541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cryost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325" y="1514475"/>
            <a:ext cx="2809875"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07504" y="228599"/>
            <a:ext cx="8960296" cy="6492875"/>
          </a:xfrm>
        </p:spPr>
        <p:txBody>
          <a:bodyPr>
            <a:normAutofit fontScale="92500" lnSpcReduction="10000"/>
          </a:bodyPr>
          <a:lstStyle/>
          <a:p>
            <a:r>
              <a:rPr lang="en-US" sz="2800" b="1" u="sng" dirty="0">
                <a:solidFill>
                  <a:srgbClr val="C00000"/>
                </a:solidFill>
              </a:rPr>
              <a:t>Histochemical stains:</a:t>
            </a:r>
            <a:r>
              <a:rPr lang="en-US" sz="2800" b="1" dirty="0">
                <a:solidFill>
                  <a:srgbClr val="C00000"/>
                </a:solidFill>
              </a:rPr>
              <a:t>      </a:t>
            </a:r>
            <a:r>
              <a:rPr lang="en-US" sz="2800" dirty="0">
                <a:solidFill>
                  <a:srgbClr val="C00000"/>
                </a:solidFill>
              </a:rPr>
              <a:t>(Relate structure to function)</a:t>
            </a:r>
            <a:endParaRPr lang="en-US" sz="2800" b="1" u="sng" dirty="0">
              <a:solidFill>
                <a:srgbClr val="C00000"/>
              </a:solidFill>
            </a:endParaRPr>
          </a:p>
          <a:p>
            <a:pPr marL="0" indent="0">
              <a:buNone/>
            </a:pPr>
            <a:r>
              <a:rPr lang="en-US" sz="2800" dirty="0"/>
              <a:t>technique used </a:t>
            </a:r>
            <a:r>
              <a:rPr lang="en-US" sz="2800" b="1" u="sng" dirty="0"/>
              <a:t>selectively identify &amp; demonstrate the distribution of chemical compounds  or enzymes</a:t>
            </a:r>
            <a:r>
              <a:rPr lang="en-US" sz="2800" u="sng" dirty="0">
                <a:solidFill>
                  <a:schemeClr val="accent1"/>
                </a:solidFill>
              </a:rPr>
              <a:t> </a:t>
            </a:r>
            <a:r>
              <a:rPr lang="en-US" sz="2800" dirty="0"/>
              <a:t>within and between the cells e.g. mucine or  alkaline phosphatase enzyme  </a:t>
            </a:r>
          </a:p>
          <a:p>
            <a:pPr marL="0" indent="0">
              <a:buNone/>
            </a:pPr>
            <a:r>
              <a:rPr lang="en-US" sz="2800" dirty="0">
                <a:solidFill>
                  <a:srgbClr val="C00000"/>
                </a:solidFill>
              </a:rPr>
              <a:t>Concept:</a:t>
            </a:r>
            <a:r>
              <a:rPr lang="en-US" sz="2800" dirty="0"/>
              <a:t> enzyme of interest in a cell or tissue converts its substrate to a colored or florescent product that can be visualized at the site of the activity  </a:t>
            </a:r>
            <a:endParaRPr lang="en-US" sz="2800" dirty="0">
              <a:solidFill>
                <a:srgbClr val="C00000"/>
              </a:solidFill>
            </a:endParaRPr>
          </a:p>
          <a:p>
            <a:pPr marL="0" indent="0">
              <a:buNone/>
            </a:pPr>
            <a:endParaRPr lang="en-US" sz="2800" dirty="0">
              <a:solidFill>
                <a:srgbClr val="C00000"/>
              </a:solidFill>
            </a:endParaRPr>
          </a:p>
          <a:p>
            <a:pPr marL="0" indent="0">
              <a:buNone/>
            </a:pPr>
            <a:endParaRPr lang="en-US" sz="2800" dirty="0">
              <a:solidFill>
                <a:srgbClr val="C00000"/>
              </a:solidFill>
            </a:endParaRPr>
          </a:p>
          <a:p>
            <a:r>
              <a:rPr lang="en-US" sz="2800" b="1" u="sng" dirty="0">
                <a:solidFill>
                  <a:srgbClr val="C00000"/>
                </a:solidFill>
              </a:rPr>
              <a:t>Immuno-histochemical (IHC) stains:</a:t>
            </a:r>
          </a:p>
          <a:p>
            <a:pPr marL="0" indent="0">
              <a:buNone/>
            </a:pPr>
            <a:r>
              <a:rPr lang="en-US" sz="2800" dirty="0"/>
              <a:t>Laboratory method that  </a:t>
            </a:r>
            <a:r>
              <a:rPr lang="en-US" sz="2800" b="1" u="sng" dirty="0"/>
              <a:t>selectively identify antigens </a:t>
            </a:r>
          </a:p>
          <a:p>
            <a:pPr marL="0" indent="0">
              <a:buNone/>
            </a:pPr>
            <a:r>
              <a:rPr lang="en-US" sz="2800" dirty="0"/>
              <a:t>using specific antibodies to check for these </a:t>
            </a:r>
          </a:p>
          <a:p>
            <a:pPr marL="0" indent="0">
              <a:buNone/>
            </a:pPr>
            <a:r>
              <a:rPr lang="en-US" sz="2800" dirty="0"/>
              <a:t>antigens in a sample of tissue. The antibodies are usually linked to an enzyme or a florescence dye (markers) (</a:t>
            </a:r>
            <a:r>
              <a:rPr lang="en-US" sz="2800" u="sng" dirty="0">
                <a:solidFill>
                  <a:srgbClr val="0070C0"/>
                </a:solidFill>
              </a:rPr>
              <a:t> Labeled antibodies)</a:t>
            </a:r>
            <a:r>
              <a:rPr lang="en-US" sz="2800" dirty="0"/>
              <a:t>. </a:t>
            </a:r>
          </a:p>
          <a:p>
            <a:pPr marL="0" indent="0">
              <a:buNone/>
            </a:pPr>
            <a:endParaRPr lang="en-US" sz="2800" dirty="0"/>
          </a:p>
        </p:txBody>
      </p:sp>
      <p:sp>
        <p:nvSpPr>
          <p:cNvPr id="7" name="TextBox 6"/>
          <p:cNvSpPr txBox="1"/>
          <p:nvPr/>
        </p:nvSpPr>
        <p:spPr>
          <a:xfrm>
            <a:off x="5724128" y="3820978"/>
            <a:ext cx="1039323" cy="400110"/>
          </a:xfrm>
          <a:prstGeom prst="rect">
            <a:avLst/>
          </a:prstGeom>
          <a:noFill/>
          <a:ln>
            <a:solidFill>
              <a:schemeClr val="tx1"/>
            </a:solidFill>
          </a:ln>
        </p:spPr>
        <p:txBody>
          <a:bodyPr wrap="none" rtlCol="0">
            <a:spAutoFit/>
          </a:bodyPr>
          <a:lstStyle/>
          <a:p>
            <a:r>
              <a:rPr lang="en-US" sz="2000" b="1" dirty="0"/>
              <a:t>cryostat</a:t>
            </a:r>
          </a:p>
        </p:txBody>
      </p:sp>
      <p:sp>
        <p:nvSpPr>
          <p:cNvPr id="8" name="Footer Placeholder 7"/>
          <p:cNvSpPr>
            <a:spLocks noGrp="1"/>
          </p:cNvSpPr>
          <p:nvPr>
            <p:ph type="ftr" sz="quarter" idx="11"/>
          </p:nvPr>
        </p:nvSpPr>
        <p:spPr/>
        <p:txBody>
          <a:bodyPr/>
          <a:lstStyle/>
          <a:p>
            <a:r>
              <a:rPr lang="en-US"/>
              <a:t>Prof.Dr. Hala Elmazar</a:t>
            </a:r>
          </a:p>
        </p:txBody>
      </p:sp>
      <p:sp>
        <p:nvSpPr>
          <p:cNvPr id="9" name="Slide Number Placeholder 8"/>
          <p:cNvSpPr>
            <a:spLocks noGrp="1"/>
          </p:cNvSpPr>
          <p:nvPr>
            <p:ph type="sldNum" sz="quarter" idx="12"/>
          </p:nvPr>
        </p:nvSpPr>
        <p:spPr/>
        <p:txBody>
          <a:bodyPr/>
          <a:lstStyle/>
          <a:p>
            <a:fld id="{58FA0A06-436E-4F23-8B34-AA1611F1F894}" type="slidenum">
              <a:rPr lang="en-US" smtClean="0"/>
              <a:pPr/>
              <a:t>24</a:t>
            </a:fld>
            <a:endParaRPr lang="en-US"/>
          </a:p>
        </p:txBody>
      </p:sp>
    </p:spTree>
    <p:extLst>
      <p:ext uri="{BB962C8B-B14F-4D97-AF65-F5344CB8AC3E}">
        <p14:creationId xmlns:p14="http://schemas.microsoft.com/office/powerpoint/2010/main" val="126269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3"/>
            <a:ext cx="8856984" cy="6604842"/>
          </a:xfrm>
        </p:spPr>
        <p:txBody>
          <a:bodyPr>
            <a:normAutofit/>
          </a:bodyPr>
          <a:lstStyle/>
          <a:p>
            <a:pPr>
              <a:lnSpc>
                <a:spcPct val="110000"/>
              </a:lnSpc>
              <a:spcBef>
                <a:spcPts val="0"/>
              </a:spcBef>
            </a:pPr>
            <a:r>
              <a:rPr lang="en-US" sz="2800" dirty="0"/>
              <a:t>After the antibodies are linked to the antigen in the tissue sample the enzyme or dye is activated. The localization of the antigen can be seen under the microscope</a:t>
            </a:r>
          </a:p>
          <a:p>
            <a:pPr>
              <a:lnSpc>
                <a:spcPct val="110000"/>
              </a:lnSpc>
              <a:spcBef>
                <a:spcPts val="0"/>
              </a:spcBef>
            </a:pPr>
            <a:r>
              <a:rPr lang="en-US" sz="2800" dirty="0"/>
              <a:t>IHC staining can be detected through 2 methods of detection either </a:t>
            </a:r>
            <a:r>
              <a:rPr lang="en-US" sz="2800" b="1" dirty="0">
                <a:solidFill>
                  <a:srgbClr val="C00000"/>
                </a:solidFill>
              </a:rPr>
              <a:t>chromogenic</a:t>
            </a:r>
            <a:r>
              <a:rPr lang="en-US" sz="2800" dirty="0"/>
              <a:t> and </a:t>
            </a:r>
            <a:r>
              <a:rPr lang="en-US" sz="2800" b="1" dirty="0">
                <a:solidFill>
                  <a:srgbClr val="C00000"/>
                </a:solidFill>
              </a:rPr>
              <a:t>florescent</a:t>
            </a:r>
            <a:r>
              <a:rPr lang="en-US" sz="2800" dirty="0"/>
              <a:t> </a:t>
            </a:r>
          </a:p>
          <a:p>
            <a:pPr marL="0" indent="0">
              <a:lnSpc>
                <a:spcPct val="110000"/>
              </a:lnSpc>
              <a:spcBef>
                <a:spcPts val="0"/>
              </a:spcBef>
              <a:buNone/>
            </a:pPr>
            <a:r>
              <a:rPr lang="en-US" sz="2800" dirty="0"/>
              <a:t>    (labeling we use : Fluorescein , </a:t>
            </a:r>
            <a:r>
              <a:rPr lang="en-US" sz="2800" dirty="0" err="1"/>
              <a:t>Rhodamine</a:t>
            </a:r>
            <a:r>
              <a:rPr lang="en-US" sz="2800" dirty="0"/>
              <a:t>)</a:t>
            </a:r>
          </a:p>
          <a:p>
            <a:pPr marL="0" indent="0">
              <a:lnSpc>
                <a:spcPct val="110000"/>
              </a:lnSpc>
              <a:spcBef>
                <a:spcPts val="0"/>
              </a:spcBef>
              <a:buNone/>
            </a:pPr>
            <a:endParaRPr lang="en-US" sz="2800" dirty="0"/>
          </a:p>
          <a:p>
            <a:pPr>
              <a:lnSpc>
                <a:spcPct val="110000"/>
              </a:lnSpc>
              <a:spcBef>
                <a:spcPts val="0"/>
              </a:spcBef>
            </a:pPr>
            <a:r>
              <a:rPr lang="en-US" sz="2800" u="sng" dirty="0">
                <a:solidFill>
                  <a:srgbClr val="C00000"/>
                </a:solidFill>
              </a:rPr>
              <a:t>Indirect vs direct IHC </a:t>
            </a:r>
            <a:r>
              <a:rPr lang="en-US" sz="2800" dirty="0"/>
              <a:t>: high sensitivity , signal amplification, ability to detect several targets in the same sample </a:t>
            </a:r>
            <a:endParaRPr lang="en-US" sz="2800" u="sng" dirty="0">
              <a:solidFill>
                <a:prstClr val="black"/>
              </a:solidFill>
            </a:endParaRPr>
          </a:p>
          <a:p>
            <a:pPr>
              <a:lnSpc>
                <a:spcPct val="110000"/>
              </a:lnSpc>
              <a:spcBef>
                <a:spcPts val="0"/>
              </a:spcBef>
            </a:pPr>
            <a:r>
              <a:rPr lang="en-US" sz="2800" u="sng" dirty="0">
                <a:solidFill>
                  <a:prstClr val="black"/>
                </a:solidFill>
              </a:rPr>
              <a:t>This is method use for: </a:t>
            </a:r>
          </a:p>
          <a:p>
            <a:pPr marL="0" lvl="0" indent="0">
              <a:lnSpc>
                <a:spcPct val="110000"/>
              </a:lnSpc>
              <a:spcBef>
                <a:spcPts val="0"/>
              </a:spcBef>
              <a:buNone/>
            </a:pPr>
            <a:r>
              <a:rPr lang="en-US" sz="2800" dirty="0">
                <a:solidFill>
                  <a:prstClr val="black"/>
                </a:solidFill>
              </a:rPr>
              <a:t>   Diagnosis of cancers ( markers) and can tell the difference   </a:t>
            </a:r>
          </a:p>
          <a:p>
            <a:pPr marL="0" lvl="0" indent="0">
              <a:lnSpc>
                <a:spcPct val="110000"/>
              </a:lnSpc>
              <a:spcBef>
                <a:spcPts val="0"/>
              </a:spcBef>
              <a:buNone/>
            </a:pPr>
            <a:r>
              <a:rPr lang="en-US" sz="2800" dirty="0">
                <a:solidFill>
                  <a:prstClr val="black"/>
                </a:solidFill>
              </a:rPr>
              <a:t>   between different types of cancer . Tumor specific</a:t>
            </a:r>
          </a:p>
          <a:p>
            <a:endParaRPr lang="en-US" sz="2800"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25</a:t>
            </a:fld>
            <a:endParaRPr lang="en-US"/>
          </a:p>
        </p:txBody>
      </p:sp>
    </p:spTree>
    <p:extLst>
      <p:ext uri="{BB962C8B-B14F-4D97-AF65-F5344CB8AC3E}">
        <p14:creationId xmlns:p14="http://schemas.microsoft.com/office/powerpoint/2010/main" val="205587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Prof.Dr</a:t>
            </a:r>
            <a:r>
              <a:rPr lang="en-US" dirty="0"/>
              <a:t>. </a:t>
            </a:r>
            <a:r>
              <a:rPr lang="en-US" dirty="0" err="1"/>
              <a:t>Hala</a:t>
            </a:r>
            <a:r>
              <a:rPr lang="en-US" dirty="0"/>
              <a:t> </a:t>
            </a:r>
            <a:r>
              <a:rPr lang="en-US" dirty="0" err="1"/>
              <a:t>Elmazar</a:t>
            </a:r>
            <a:endParaRPr lang="en-US" dirty="0"/>
          </a:p>
        </p:txBody>
      </p:sp>
      <p:sp>
        <p:nvSpPr>
          <p:cNvPr id="5" name="Slide Number Placeholder 4"/>
          <p:cNvSpPr>
            <a:spLocks noGrp="1"/>
          </p:cNvSpPr>
          <p:nvPr>
            <p:ph type="sldNum" sz="quarter" idx="12"/>
          </p:nvPr>
        </p:nvSpPr>
        <p:spPr/>
        <p:txBody>
          <a:bodyPr/>
          <a:lstStyle/>
          <a:p>
            <a:fld id="{58FA0A06-436E-4F23-8B34-AA1611F1F894}" type="slidenum">
              <a:rPr lang="en-US" smtClean="0"/>
              <a:pPr/>
              <a:t>26</a:t>
            </a:fld>
            <a:endParaRPr lang="en-US"/>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956356576"/>
              </p:ext>
            </p:extLst>
          </p:nvPr>
        </p:nvGraphicFramePr>
        <p:xfrm>
          <a:off x="228600" y="404664"/>
          <a:ext cx="4219575" cy="4772470"/>
        </p:xfrm>
        <a:graphic>
          <a:graphicData uri="http://schemas.openxmlformats.org/presentationml/2006/ole">
            <mc:AlternateContent xmlns:mc="http://schemas.openxmlformats.org/markup-compatibility/2006">
              <mc:Choice xmlns:v="urn:schemas-microsoft-com:vml" Requires="v">
                <p:oleObj name="Bitmap Image" r:id="rId2" imgW="4219560" imgH="4095720" progId="PBrush">
                  <p:embed/>
                </p:oleObj>
              </mc:Choice>
              <mc:Fallback>
                <p:oleObj name="Bitmap Image" r:id="rId2" imgW="4219560" imgH="4095720" progId="PBrush">
                  <p:embed/>
                  <p:pic>
                    <p:nvPicPr>
                      <p:cNvPr id="6" name="Content Placeholder 5"/>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4664"/>
                        <a:ext cx="4219575" cy="4772470"/>
                      </a:xfrm>
                      <a:prstGeom prst="rect">
                        <a:avLst/>
                      </a:prstGeom>
                      <a:solidFill>
                        <a:schemeClr val="tx1"/>
                      </a:solidFill>
                      <a:ln w="9525">
                        <a:solidFill>
                          <a:schemeClr val="tx1"/>
                        </a:solidFill>
                        <a:miter lim="800000"/>
                        <a:headEnd/>
                        <a:tailEnd/>
                      </a:ln>
                    </p:spPr>
                  </p:pic>
                </p:oleObj>
              </mc:Fallback>
            </mc:AlternateContent>
          </a:graphicData>
        </a:graphic>
      </p:graphicFrame>
      <p:sp>
        <p:nvSpPr>
          <p:cNvPr id="7" name="TextBox 6"/>
          <p:cNvSpPr txBox="1"/>
          <p:nvPr/>
        </p:nvSpPr>
        <p:spPr>
          <a:xfrm>
            <a:off x="290534" y="5341203"/>
            <a:ext cx="4357666" cy="1200329"/>
          </a:xfrm>
          <a:prstGeom prst="rect">
            <a:avLst/>
          </a:prstGeom>
          <a:noFill/>
        </p:spPr>
        <p:txBody>
          <a:bodyPr wrap="square" rtlCol="0">
            <a:spAutoFit/>
          </a:bodyPr>
          <a:lstStyle/>
          <a:p>
            <a:r>
              <a:rPr lang="en-US" sz="2400" b="1" u="sng" dirty="0" err="1"/>
              <a:t>Histochemistry</a:t>
            </a:r>
            <a:endParaRPr lang="en-US" sz="2400" b="1" u="sng" dirty="0"/>
          </a:p>
          <a:p>
            <a:r>
              <a:rPr lang="en-US" sz="2400" b="1" u="sng" dirty="0"/>
              <a:t>(Alkaline phosphatase enzyme)</a:t>
            </a:r>
          </a:p>
          <a:p>
            <a:r>
              <a:rPr lang="en-US" sz="2400" b="1" u="sng" dirty="0"/>
              <a:t>(</a:t>
            </a:r>
            <a:r>
              <a:rPr lang="en-US" sz="1400" b="1" u="sng" dirty="0"/>
              <a:t>this enzyme removes phosphate group from protein</a:t>
            </a:r>
            <a:r>
              <a:rPr lang="en-US" sz="2400" b="1" u="sng" dirty="0"/>
              <a:t>)</a:t>
            </a:r>
          </a:p>
        </p:txBody>
      </p:sp>
      <p:sp>
        <p:nvSpPr>
          <p:cNvPr id="9" name="TextBox 8"/>
          <p:cNvSpPr txBox="1"/>
          <p:nvPr/>
        </p:nvSpPr>
        <p:spPr>
          <a:xfrm>
            <a:off x="5181600" y="5703639"/>
            <a:ext cx="3143233" cy="461665"/>
          </a:xfrm>
          <a:prstGeom prst="rect">
            <a:avLst/>
          </a:prstGeom>
          <a:noFill/>
        </p:spPr>
        <p:txBody>
          <a:bodyPr wrap="none" rtlCol="0">
            <a:spAutoFit/>
          </a:bodyPr>
          <a:lstStyle/>
          <a:p>
            <a:r>
              <a:rPr lang="en-US" sz="2400" b="1" u="sng" dirty="0"/>
              <a:t>immunohistochemistry</a:t>
            </a:r>
          </a:p>
        </p:txBody>
      </p:sp>
      <p:sp>
        <p:nvSpPr>
          <p:cNvPr id="2" name="AutoShape 7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descr="What are the different detection methods for IHC? - Enzo Life Sciences">
            <a:extLst>
              <a:ext uri="{FF2B5EF4-FFF2-40B4-BE49-F238E27FC236}">
                <a16:creationId xmlns:a16="http://schemas.microsoft.com/office/drawing/2014/main" id="{19066A11-C324-4891-8891-E853EFC1FF2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563923" y="339456"/>
            <a:ext cx="4351477" cy="24414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fluorescent microscope"/>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648200" y="2944997"/>
            <a:ext cx="4267200" cy="2567595"/>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058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normAutofit/>
          </a:bodyPr>
          <a:lstStyle/>
          <a:p>
            <a:r>
              <a:rPr lang="en-US" sz="3200" b="1" u="sng" dirty="0"/>
              <a:t>Molecular analysis</a:t>
            </a:r>
          </a:p>
        </p:txBody>
      </p:sp>
      <p:sp>
        <p:nvSpPr>
          <p:cNvPr id="3" name="Content Placeholder 2"/>
          <p:cNvSpPr>
            <a:spLocks noGrp="1"/>
          </p:cNvSpPr>
          <p:nvPr>
            <p:ph idx="1"/>
          </p:nvPr>
        </p:nvSpPr>
        <p:spPr>
          <a:xfrm>
            <a:off x="457200" y="1143000"/>
            <a:ext cx="8229600" cy="5486400"/>
          </a:xfrm>
        </p:spPr>
        <p:txBody>
          <a:bodyPr/>
          <a:lstStyle/>
          <a:p>
            <a:pPr marL="0" indent="0">
              <a:buNone/>
            </a:pPr>
            <a:r>
              <a:rPr lang="en-US" sz="2800" dirty="0"/>
              <a:t>It means </a:t>
            </a:r>
            <a:r>
              <a:rPr lang="en-US" sz="2800" b="1" dirty="0"/>
              <a:t>biochemical analysis </a:t>
            </a:r>
            <a:r>
              <a:rPr lang="en-US" sz="2800" dirty="0"/>
              <a:t>of certain components of the cell. It is usually quantitative in nature.</a:t>
            </a:r>
          </a:p>
          <a:p>
            <a:pPr marL="0" indent="0">
              <a:lnSpc>
                <a:spcPct val="90000"/>
              </a:lnSpc>
              <a:buNone/>
              <a:defRPr/>
            </a:pPr>
            <a:endParaRPr lang="en-US" sz="2800" b="1" dirty="0"/>
          </a:p>
          <a:p>
            <a:pPr marL="0" indent="0">
              <a:lnSpc>
                <a:spcPct val="90000"/>
              </a:lnSpc>
              <a:buNone/>
              <a:defRPr/>
            </a:pPr>
            <a:endParaRPr lang="en-US" sz="2800" b="1" dirty="0"/>
          </a:p>
          <a:p>
            <a:pPr marL="0" indent="0">
              <a:lnSpc>
                <a:spcPct val="90000"/>
              </a:lnSpc>
              <a:buNone/>
              <a:defRPr/>
            </a:pPr>
            <a:r>
              <a:rPr lang="en-US" sz="2800" b="1" dirty="0"/>
              <a:t>Examples are:</a:t>
            </a:r>
          </a:p>
          <a:p>
            <a:pPr>
              <a:lnSpc>
                <a:spcPct val="90000"/>
              </a:lnSpc>
              <a:defRPr/>
            </a:pPr>
            <a:r>
              <a:rPr lang="en-US" sz="2800" dirty="0"/>
              <a:t>Protein-electrophoresis</a:t>
            </a:r>
          </a:p>
          <a:p>
            <a:pPr>
              <a:lnSpc>
                <a:spcPct val="90000"/>
              </a:lnSpc>
              <a:defRPr/>
            </a:pPr>
            <a:r>
              <a:rPr lang="en-US" sz="2800" dirty="0"/>
              <a:t>DNA – electrophoresis</a:t>
            </a:r>
          </a:p>
          <a:p>
            <a:pPr>
              <a:lnSpc>
                <a:spcPct val="90000"/>
              </a:lnSpc>
              <a:defRPr/>
            </a:pPr>
            <a:r>
              <a:rPr lang="en-US" sz="2800" dirty="0"/>
              <a:t>Fluorescent In situ hybridization ( FISH technique)</a:t>
            </a:r>
          </a:p>
          <a:p>
            <a:pPr>
              <a:lnSpc>
                <a:spcPct val="90000"/>
              </a:lnSpc>
              <a:defRPr/>
            </a:pPr>
            <a:r>
              <a:rPr lang="en-US" sz="2800" dirty="0"/>
              <a:t>Detection of certain ions in the cell e.g. </a:t>
            </a:r>
            <a:r>
              <a:rPr lang="en-US" sz="2800" dirty="0" err="1"/>
              <a:t>Ca</a:t>
            </a:r>
            <a:r>
              <a:rPr lang="en-US" sz="2800" dirty="0"/>
              <a:t>, Fe….etc.</a:t>
            </a:r>
          </a:p>
          <a:p>
            <a:pPr marL="0" indent="0">
              <a:buNone/>
            </a:pPr>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27</a:t>
            </a:fld>
            <a:endParaRPr lang="en-US"/>
          </a:p>
        </p:txBody>
      </p:sp>
    </p:spTree>
    <p:extLst>
      <p:ext uri="{BB962C8B-B14F-4D97-AF65-F5344CB8AC3E}">
        <p14:creationId xmlns:p14="http://schemas.microsoft.com/office/powerpoint/2010/main" val="1732281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39"/>
            <a:ext cx="9036496" cy="6532835"/>
          </a:xfrm>
        </p:spPr>
        <p:txBody>
          <a:bodyPr>
            <a:normAutofit fontScale="92500" lnSpcReduction="10000"/>
          </a:bodyPr>
          <a:lstStyle/>
          <a:p>
            <a:pPr marL="0" indent="0">
              <a:buNone/>
            </a:pPr>
            <a:r>
              <a:rPr lang="en-US" sz="2800" b="1" u="sng" dirty="0">
                <a:solidFill>
                  <a:srgbClr val="C00000"/>
                </a:solidFill>
              </a:rPr>
              <a:t>Protein electrophoresis: </a:t>
            </a:r>
            <a:r>
              <a:rPr lang="en-US" sz="2800" u="sng" dirty="0">
                <a:solidFill>
                  <a:srgbClr val="C00000"/>
                </a:solidFill>
              </a:rPr>
              <a:t>(BL serum protein electrophoresis)</a:t>
            </a:r>
            <a:r>
              <a:rPr lang="en-US" sz="2800" b="1" dirty="0"/>
              <a:t> </a:t>
            </a:r>
            <a:r>
              <a:rPr lang="en-US" sz="2800" dirty="0"/>
              <a:t>Proteins carry a </a:t>
            </a:r>
            <a:r>
              <a:rPr lang="en-US" sz="2800" dirty="0">
                <a:solidFill>
                  <a:srgbClr val="C00000"/>
                </a:solidFill>
              </a:rPr>
              <a:t>positive</a:t>
            </a:r>
            <a:r>
              <a:rPr lang="en-US" sz="2800" dirty="0"/>
              <a:t> or a </a:t>
            </a:r>
            <a:r>
              <a:rPr lang="en-US" sz="2800" dirty="0">
                <a:solidFill>
                  <a:srgbClr val="C00000"/>
                </a:solidFill>
              </a:rPr>
              <a:t>negative </a:t>
            </a:r>
            <a:r>
              <a:rPr lang="en-US" sz="2800" dirty="0"/>
              <a:t>electrical charge, and they move in fluid when placed in an electrical field. Proteins will be separated according to their charge &amp; molecular weight </a:t>
            </a:r>
          </a:p>
          <a:p>
            <a:pPr marL="0" indent="0">
              <a:buNone/>
            </a:pPr>
            <a:r>
              <a:rPr lang="en-US" sz="2800" dirty="0"/>
              <a:t> ( </a:t>
            </a:r>
            <a:r>
              <a:rPr lang="en-US" sz="2800" u="sng" dirty="0">
                <a:solidFill>
                  <a:srgbClr val="FF0000"/>
                </a:solidFill>
              </a:rPr>
              <a:t>e.g. blood cancers:↑ increased gamma globulin protein (M protein) = multiple </a:t>
            </a:r>
            <a:r>
              <a:rPr lang="en-US" sz="2800" u="sng" dirty="0" err="1">
                <a:solidFill>
                  <a:srgbClr val="FF0000"/>
                </a:solidFill>
              </a:rPr>
              <a:t>myloma</a:t>
            </a:r>
            <a:r>
              <a:rPr lang="en-US" sz="2800" dirty="0"/>
              <a:t>) </a:t>
            </a:r>
          </a:p>
          <a:p>
            <a:pPr marL="0" indent="0">
              <a:buNone/>
            </a:pPr>
            <a:endParaRPr lang="en-US" sz="2800" u="sng" dirty="0">
              <a:solidFill>
                <a:srgbClr val="C00000"/>
              </a:solidFill>
            </a:endParaRPr>
          </a:p>
          <a:p>
            <a:pPr marL="0" indent="0">
              <a:buNone/>
            </a:pPr>
            <a:r>
              <a:rPr lang="en-US" sz="2800" b="1" u="sng" dirty="0">
                <a:solidFill>
                  <a:srgbClr val="C00000"/>
                </a:solidFill>
              </a:rPr>
              <a:t>DNA electrophoresis: </a:t>
            </a:r>
            <a:r>
              <a:rPr lang="en-US" sz="2800" dirty="0"/>
              <a:t>is technique used to identify &amp; quantify DNA fragments </a:t>
            </a:r>
            <a:r>
              <a:rPr lang="en-US" sz="2800" u="sng" dirty="0">
                <a:solidFill>
                  <a:srgbClr val="FF0000"/>
                </a:solidFill>
              </a:rPr>
              <a:t>( DNA fragments are -</a:t>
            </a:r>
            <a:r>
              <a:rPr lang="en-US" sz="2800" u="sng" dirty="0" err="1">
                <a:solidFill>
                  <a:srgbClr val="FF0000"/>
                </a:solidFill>
              </a:rPr>
              <a:t>ve</a:t>
            </a:r>
            <a:r>
              <a:rPr lang="en-US" sz="2800" u="sng" dirty="0">
                <a:solidFill>
                  <a:srgbClr val="FF0000"/>
                </a:solidFill>
              </a:rPr>
              <a:t> charged</a:t>
            </a:r>
            <a:r>
              <a:rPr lang="en-US" sz="2800" dirty="0"/>
              <a:t>).</a:t>
            </a:r>
          </a:p>
          <a:p>
            <a:pPr marL="0" indent="0">
              <a:buNone/>
            </a:pPr>
            <a:r>
              <a:rPr lang="en-US" sz="2800" dirty="0"/>
              <a:t>   (in this case separation is based on length of the base pair)  </a:t>
            </a:r>
          </a:p>
          <a:p>
            <a:pPr marL="0" indent="0">
              <a:buNone/>
            </a:pPr>
            <a:r>
              <a:rPr lang="en-US" sz="2800" dirty="0"/>
              <a:t>Samples are loaded into wells of an </a:t>
            </a:r>
            <a:r>
              <a:rPr lang="en-US" sz="2800" b="1" dirty="0">
                <a:solidFill>
                  <a:srgbClr val="C00000"/>
                </a:solidFill>
              </a:rPr>
              <a:t>agarose</a:t>
            </a:r>
            <a:r>
              <a:rPr lang="en-US" sz="2800" dirty="0"/>
              <a:t> or </a:t>
            </a:r>
            <a:r>
              <a:rPr lang="en-US" sz="2800" b="1" dirty="0">
                <a:solidFill>
                  <a:srgbClr val="C00000"/>
                </a:solidFill>
              </a:rPr>
              <a:t>acrylamide gel </a:t>
            </a:r>
            <a:r>
              <a:rPr lang="en-US" sz="2800" dirty="0"/>
              <a:t>and subjected to an electric field, causing the negatively charged nucleic acids to move toward the positive electrode. </a:t>
            </a:r>
          </a:p>
          <a:p>
            <a:pPr marL="0" indent="0">
              <a:buNone/>
            </a:pPr>
            <a:r>
              <a:rPr lang="en-US" sz="2800" dirty="0"/>
              <a:t>Small fragments will move faster than the large ones  </a:t>
            </a:r>
          </a:p>
          <a:p>
            <a:pPr marL="0" indent="0">
              <a:buNone/>
            </a:pPr>
            <a:r>
              <a:rPr lang="en-US" sz="2800" dirty="0"/>
              <a:t>     ( </a:t>
            </a:r>
            <a:r>
              <a:rPr lang="en-US" sz="2800" b="1" dirty="0">
                <a:solidFill>
                  <a:srgbClr val="FF0000"/>
                </a:solidFill>
              </a:rPr>
              <a:t>DNA fingerprint , gene isolation, disputed paternity   </a:t>
            </a:r>
            <a:r>
              <a:rPr lang="en-US" sz="2800" dirty="0"/>
              <a:t>)</a:t>
            </a:r>
          </a:p>
          <a:p>
            <a:pPr marL="0" indent="0">
              <a:buNone/>
            </a:pPr>
            <a:endParaRPr lang="en-US" sz="2800" u="sng" dirty="0">
              <a:solidFill>
                <a:srgbClr val="C00000"/>
              </a:solidFill>
            </a:endParaRPr>
          </a:p>
        </p:txBody>
      </p:sp>
      <p:sp>
        <p:nvSpPr>
          <p:cNvPr id="5" name="Slide Number Placeholder 4"/>
          <p:cNvSpPr>
            <a:spLocks noGrp="1"/>
          </p:cNvSpPr>
          <p:nvPr>
            <p:ph type="sldNum" sz="quarter" idx="12"/>
          </p:nvPr>
        </p:nvSpPr>
        <p:spPr/>
        <p:txBody>
          <a:bodyPr/>
          <a:lstStyle/>
          <a:p>
            <a:fld id="{58FA0A06-436E-4F23-8B34-AA1611F1F894}" type="slidenum">
              <a:rPr lang="en-US" smtClean="0"/>
              <a:pPr/>
              <a:t>28</a:t>
            </a:fld>
            <a:endParaRPr lang="en-US"/>
          </a:p>
        </p:txBody>
      </p:sp>
    </p:spTree>
    <p:extLst>
      <p:ext uri="{BB962C8B-B14F-4D97-AF65-F5344CB8AC3E}">
        <p14:creationId xmlns:p14="http://schemas.microsoft.com/office/powerpoint/2010/main" val="3636669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29</a:t>
            </a:fld>
            <a:endParaRPr 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16960"/>
            <a:ext cx="3888432" cy="427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76057" y="5589240"/>
            <a:ext cx="3888431" cy="923330"/>
          </a:xfrm>
          <a:prstGeom prst="rect">
            <a:avLst/>
          </a:prstGeom>
          <a:noFill/>
          <a:ln>
            <a:solidFill>
              <a:schemeClr val="tx1"/>
            </a:solidFill>
          </a:ln>
        </p:spPr>
        <p:txBody>
          <a:bodyPr wrap="square" rtlCol="0">
            <a:spAutoFit/>
          </a:bodyPr>
          <a:lstStyle/>
          <a:p>
            <a:r>
              <a:rPr lang="en-US" b="1" dirty="0"/>
              <a:t>Fragment size  usually referred</a:t>
            </a:r>
          </a:p>
          <a:p>
            <a:r>
              <a:rPr lang="en-US" b="1" dirty="0"/>
              <a:t> to as base pair  (</a:t>
            </a:r>
            <a:r>
              <a:rPr lang="en-US" b="1" dirty="0" err="1"/>
              <a:t>bp</a:t>
            </a:r>
            <a:r>
              <a:rPr lang="en-US" b="1" dirty="0"/>
              <a:t>). The shorter fragments travel faster</a:t>
            </a:r>
          </a:p>
        </p:txBody>
      </p:sp>
      <p:sp>
        <p:nvSpPr>
          <p:cNvPr id="6" name="TextBox 5"/>
          <p:cNvSpPr txBox="1"/>
          <p:nvPr/>
        </p:nvSpPr>
        <p:spPr>
          <a:xfrm>
            <a:off x="4372794" y="116632"/>
            <a:ext cx="4591694" cy="923330"/>
          </a:xfrm>
          <a:prstGeom prst="rect">
            <a:avLst/>
          </a:prstGeom>
          <a:noFill/>
          <a:ln>
            <a:solidFill>
              <a:schemeClr val="tx1"/>
            </a:solidFill>
          </a:ln>
        </p:spPr>
        <p:txBody>
          <a:bodyPr wrap="square" rtlCol="0">
            <a:spAutoFit/>
          </a:bodyPr>
          <a:lstStyle/>
          <a:p>
            <a:r>
              <a:rPr lang="en-US" b="1" dirty="0"/>
              <a:t>DNA Ladder: </a:t>
            </a:r>
            <a:r>
              <a:rPr lang="en-US" dirty="0"/>
              <a:t>DNA fragments of known lengths </a:t>
            </a:r>
          </a:p>
          <a:p>
            <a:r>
              <a:rPr lang="en-US" dirty="0"/>
              <a:t> used to estimate the size of unknown DNA molecule </a:t>
            </a:r>
          </a:p>
        </p:txBody>
      </p:sp>
      <p:cxnSp>
        <p:nvCxnSpPr>
          <p:cNvPr id="8" name="Straight Arrow Connector 7"/>
          <p:cNvCxnSpPr>
            <a:cxnSpLocks/>
          </p:cNvCxnSpPr>
          <p:nvPr/>
        </p:nvCxnSpPr>
        <p:spPr>
          <a:xfrm>
            <a:off x="6156176" y="1039962"/>
            <a:ext cx="576064" cy="3728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Related imag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4476"/>
          <a:stretch/>
        </p:blipFill>
        <p:spPr bwMode="auto">
          <a:xfrm>
            <a:off x="480153" y="188770"/>
            <a:ext cx="3775295" cy="1944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6628" y="6165304"/>
            <a:ext cx="2405017" cy="369332"/>
          </a:xfrm>
          <a:prstGeom prst="rect">
            <a:avLst/>
          </a:prstGeom>
          <a:noFill/>
          <a:ln>
            <a:solidFill>
              <a:schemeClr val="tx1"/>
            </a:solidFill>
          </a:ln>
        </p:spPr>
        <p:txBody>
          <a:bodyPr wrap="none" rtlCol="0">
            <a:spAutoFit/>
          </a:bodyPr>
          <a:lstStyle/>
          <a:p>
            <a:r>
              <a:rPr lang="en-US" b="1" dirty="0"/>
              <a:t>Protein electrophoresis</a:t>
            </a:r>
          </a:p>
        </p:txBody>
      </p:sp>
      <p:pic>
        <p:nvPicPr>
          <p:cNvPr id="2053"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7544" y="2276872"/>
            <a:ext cx="3905250" cy="36355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15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74237184"/>
              </p:ext>
            </p:extLst>
          </p:nvPr>
        </p:nvGraphicFramePr>
        <p:xfrm>
          <a:off x="443345" y="457200"/>
          <a:ext cx="8229600" cy="5729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3</a:t>
            </a:fld>
            <a:endParaRPr lang="en-US"/>
          </a:p>
        </p:txBody>
      </p:sp>
      <p:sp>
        <p:nvSpPr>
          <p:cNvPr id="5" name="TextBox 4"/>
          <p:cNvSpPr txBox="1"/>
          <p:nvPr/>
        </p:nvSpPr>
        <p:spPr>
          <a:xfrm>
            <a:off x="1187624" y="2708920"/>
            <a:ext cx="6912768" cy="369332"/>
          </a:xfrm>
          <a:prstGeom prst="rect">
            <a:avLst/>
          </a:prstGeom>
          <a:noFill/>
        </p:spPr>
        <p:txBody>
          <a:bodyPr wrap="square" rtlCol="0">
            <a:spAutoFit/>
          </a:bodyPr>
          <a:lstStyle/>
          <a:p>
            <a:r>
              <a:rPr lang="en-US" b="1" dirty="0">
                <a:ln>
                  <a:solidFill>
                    <a:sysClr val="windowText" lastClr="000000"/>
                  </a:solidFill>
                </a:ln>
                <a:solidFill>
                  <a:srgbClr val="FF0000"/>
                </a:solidFill>
              </a:rPr>
              <a:t>To preserve the structure and chemical composition of the specimen  </a:t>
            </a:r>
          </a:p>
        </p:txBody>
      </p:sp>
    </p:spTree>
    <p:extLst>
      <p:ext uri="{BB962C8B-B14F-4D97-AF65-F5344CB8AC3E}">
        <p14:creationId xmlns:p14="http://schemas.microsoft.com/office/powerpoint/2010/main" val="2062167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427984" y="476672"/>
            <a:ext cx="4608512" cy="4392488"/>
          </a:xfrm>
          <a:ln>
            <a:solidFill>
              <a:schemeClr val="tx1"/>
            </a:solidFill>
          </a:ln>
        </p:spPr>
        <p:txBody>
          <a:bodyPr>
            <a:normAutofit/>
          </a:bodyPr>
          <a:lstStyle/>
          <a:p>
            <a:pPr marL="0" lvl="0" indent="0">
              <a:spcBef>
                <a:spcPts val="0"/>
              </a:spcBef>
              <a:buNone/>
            </a:pPr>
            <a:r>
              <a:rPr lang="en-US" sz="2400" u="sng" dirty="0">
                <a:solidFill>
                  <a:prstClr val="black"/>
                </a:solidFill>
              </a:rPr>
              <a:t>A base pair</a:t>
            </a:r>
            <a:r>
              <a:rPr lang="en-US" sz="2400" dirty="0">
                <a:solidFill>
                  <a:prstClr val="black"/>
                </a:solidFill>
              </a:rPr>
              <a:t>:  is a unit consisting of two </a:t>
            </a:r>
            <a:r>
              <a:rPr lang="en-US" sz="2400" dirty="0" err="1">
                <a:solidFill>
                  <a:prstClr val="black"/>
                </a:solidFill>
              </a:rPr>
              <a:t>nucleobases</a:t>
            </a:r>
            <a:r>
              <a:rPr lang="en-US" sz="2400" dirty="0">
                <a:solidFill>
                  <a:prstClr val="black"/>
                </a:solidFill>
              </a:rPr>
              <a:t> bound to each other by hydrogen bonds. </a:t>
            </a:r>
          </a:p>
          <a:p>
            <a:pPr marL="0" lvl="0" indent="0">
              <a:spcBef>
                <a:spcPts val="0"/>
              </a:spcBef>
              <a:buNone/>
            </a:pPr>
            <a:endParaRPr lang="en-US" sz="2400" dirty="0">
              <a:solidFill>
                <a:prstClr val="black"/>
              </a:solidFill>
            </a:endParaRPr>
          </a:p>
          <a:p>
            <a:pPr marL="0" lvl="0" indent="0">
              <a:spcBef>
                <a:spcPts val="0"/>
              </a:spcBef>
              <a:buNone/>
            </a:pPr>
            <a:r>
              <a:rPr lang="en-US" sz="2400" dirty="0">
                <a:solidFill>
                  <a:prstClr val="black"/>
                </a:solidFill>
              </a:rPr>
              <a:t>They form the building blocks of the DNA double helix.</a:t>
            </a:r>
          </a:p>
          <a:p>
            <a:pPr marL="0" lvl="0" indent="0">
              <a:spcBef>
                <a:spcPts val="0"/>
              </a:spcBef>
              <a:buNone/>
            </a:pPr>
            <a:endParaRPr lang="en-US" sz="2400" dirty="0">
              <a:solidFill>
                <a:prstClr val="black"/>
              </a:solidFill>
            </a:endParaRPr>
          </a:p>
          <a:p>
            <a:pPr marL="0" lvl="0" indent="0">
              <a:spcBef>
                <a:spcPts val="0"/>
              </a:spcBef>
              <a:buNone/>
            </a:pPr>
            <a:r>
              <a:rPr lang="en-US" sz="2400" dirty="0">
                <a:solidFill>
                  <a:prstClr val="black"/>
                </a:solidFill>
              </a:rPr>
              <a:t> Sequence of bases on DNA determine genetic code for a trait </a:t>
            </a:r>
            <a:endParaRPr lang="en-US" sz="2400" dirty="0"/>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30</a:t>
            </a:fld>
            <a:endParaRPr lang="en-US"/>
          </a:p>
        </p:txBody>
      </p:sp>
      <p:sp>
        <p:nvSpPr>
          <p:cNvPr id="8" name="Rectangle 7"/>
          <p:cNvSpPr/>
          <p:nvPr/>
        </p:nvSpPr>
        <p:spPr>
          <a:xfrm>
            <a:off x="611560" y="5085184"/>
            <a:ext cx="7776864" cy="1200329"/>
          </a:xfrm>
          <a:prstGeom prst="rect">
            <a:avLst/>
          </a:prstGeom>
          <a:ln>
            <a:solidFill>
              <a:schemeClr val="tx1"/>
            </a:solidFill>
          </a:ln>
        </p:spPr>
        <p:txBody>
          <a:bodyPr wrap="square">
            <a:spAutoFit/>
          </a:bodyPr>
          <a:lstStyle/>
          <a:p>
            <a:r>
              <a:rPr lang="en-US" sz="2400" dirty="0">
                <a:solidFill>
                  <a:srgbClr val="222222"/>
                </a:solidFill>
                <a:latin typeface="arial"/>
              </a:rPr>
              <a:t>The human genome contains approximately 3 billion of these </a:t>
            </a:r>
            <a:r>
              <a:rPr lang="en-US" sz="2400" b="1" dirty="0">
                <a:solidFill>
                  <a:srgbClr val="222222"/>
                </a:solidFill>
                <a:latin typeface="arial"/>
              </a:rPr>
              <a:t>base pairs</a:t>
            </a:r>
            <a:r>
              <a:rPr lang="en-US" sz="2400" dirty="0">
                <a:solidFill>
                  <a:srgbClr val="222222"/>
                </a:solidFill>
                <a:latin typeface="arial"/>
              </a:rPr>
              <a:t>, which reside in the 23 </a:t>
            </a:r>
            <a:r>
              <a:rPr lang="en-US" sz="2400" b="1" dirty="0">
                <a:solidFill>
                  <a:srgbClr val="222222"/>
                </a:solidFill>
                <a:latin typeface="arial"/>
              </a:rPr>
              <a:t>pairs</a:t>
            </a:r>
            <a:r>
              <a:rPr lang="en-US" sz="2400" dirty="0">
                <a:solidFill>
                  <a:srgbClr val="222222"/>
                </a:solidFill>
                <a:latin typeface="arial"/>
              </a:rPr>
              <a:t> of chromosomes within the nucleus of all our cells</a:t>
            </a:r>
            <a:endParaRPr lang="en-US" sz="2400" dirty="0"/>
          </a:p>
        </p:txBody>
      </p:sp>
      <p:pic>
        <p:nvPicPr>
          <p:cNvPr id="5122" name="Picture 2" descr="Detailed page of the structure of DNA and its double helix">
            <a:extLst>
              <a:ext uri="{FF2B5EF4-FFF2-40B4-BE49-F238E27FC236}">
                <a16:creationId xmlns:a16="http://schemas.microsoft.com/office/drawing/2014/main" id="{1064B3C4-B115-4E57-8973-2D7DF2DA93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260648"/>
            <a:ext cx="4176463"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F67FCED-74FD-4B0D-BBA0-4EB7F0CF1A06}"/>
              </a:ext>
            </a:extLst>
          </p:cNvPr>
          <p:cNvSpPr/>
          <p:nvPr/>
        </p:nvSpPr>
        <p:spPr>
          <a:xfrm>
            <a:off x="2339752" y="1556792"/>
            <a:ext cx="115212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A35BAC7-FC93-4924-8637-BEA9344A0025}"/>
              </a:ext>
            </a:extLst>
          </p:cNvPr>
          <p:cNvCxnSpPr>
            <a:cxnSpLocks/>
          </p:cNvCxnSpPr>
          <p:nvPr/>
        </p:nvCxnSpPr>
        <p:spPr>
          <a:xfrm flipH="1">
            <a:off x="3347864" y="836712"/>
            <a:ext cx="1080120" cy="720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010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512" y="404664"/>
            <a:ext cx="8784976" cy="6453336"/>
          </a:xfrm>
        </p:spPr>
        <p:txBody>
          <a:bodyPr>
            <a:normAutofit lnSpcReduction="10000"/>
          </a:bodyPr>
          <a:lstStyle/>
          <a:p>
            <a:pPr marL="0" indent="0">
              <a:buNone/>
            </a:pPr>
            <a:r>
              <a:rPr lang="en-US" sz="2800" b="1" u="sng" dirty="0">
                <a:solidFill>
                  <a:srgbClr val="C00000"/>
                </a:solidFill>
              </a:rPr>
              <a:t>Fluorescent In situ hybridization ( FISH technique</a:t>
            </a:r>
            <a:r>
              <a:rPr lang="en-US" b="1" u="sng" dirty="0">
                <a:solidFill>
                  <a:srgbClr val="C00000"/>
                </a:solidFill>
              </a:rPr>
              <a:t>):</a:t>
            </a:r>
            <a:endParaRPr lang="en-US" dirty="0"/>
          </a:p>
          <a:p>
            <a:pPr marL="0" indent="0">
              <a:buNone/>
            </a:pPr>
            <a:r>
              <a:rPr lang="en-US" sz="2800" dirty="0"/>
              <a:t>Molecular technique used to visualize and map the genetic material. Use to localize the site of the genes on chromosomes using a </a:t>
            </a:r>
            <a:r>
              <a:rPr lang="en-US" sz="2800" u="sng" dirty="0">
                <a:solidFill>
                  <a:srgbClr val="C00000"/>
                </a:solidFill>
              </a:rPr>
              <a:t>fluorescent probe</a:t>
            </a:r>
          </a:p>
          <a:p>
            <a:pPr marL="0" indent="0">
              <a:buNone/>
            </a:pPr>
            <a:r>
              <a:rPr lang="en-US" sz="2800" u="sng" dirty="0">
                <a:solidFill>
                  <a:srgbClr val="C00000"/>
                </a:solidFill>
              </a:rPr>
              <a:t>fluorescent probe: </a:t>
            </a:r>
          </a:p>
          <a:p>
            <a:pPr marL="0" indent="0">
              <a:buNone/>
            </a:pPr>
            <a:r>
              <a:rPr lang="en-US" sz="2800" dirty="0"/>
              <a:t>fragment of DNA or RNA of variable length which can be radioactively labeled (probe) </a:t>
            </a:r>
          </a:p>
          <a:p>
            <a:pPr marL="0" indent="0">
              <a:buNone/>
            </a:pPr>
            <a:r>
              <a:rPr lang="en-US" sz="2800" dirty="0"/>
              <a:t>It can be used in DNA or RNA </a:t>
            </a:r>
          </a:p>
          <a:p>
            <a:pPr marL="0" indent="0">
              <a:buNone/>
            </a:pPr>
            <a:r>
              <a:rPr lang="en-US" sz="2800" dirty="0"/>
              <a:t>samples to detect the presence </a:t>
            </a:r>
          </a:p>
          <a:p>
            <a:pPr marL="0" indent="0">
              <a:buNone/>
            </a:pPr>
            <a:r>
              <a:rPr lang="en-US" sz="2800" dirty="0"/>
              <a:t> or absence of nucleotide  </a:t>
            </a:r>
          </a:p>
          <a:p>
            <a:pPr marL="0" indent="0">
              <a:buNone/>
            </a:pPr>
            <a:r>
              <a:rPr lang="en-US" sz="2800" dirty="0"/>
              <a:t>sequence that are complementary </a:t>
            </a:r>
          </a:p>
          <a:p>
            <a:pPr marL="0" indent="0">
              <a:buNone/>
            </a:pPr>
            <a:r>
              <a:rPr lang="en-US" sz="2800" dirty="0"/>
              <a:t>to the sequence on the probe .</a:t>
            </a:r>
          </a:p>
          <a:p>
            <a:pPr marL="0" indent="0">
              <a:buNone/>
            </a:pPr>
            <a:r>
              <a:rPr lang="en-US" sz="2800" dirty="0">
                <a:solidFill>
                  <a:srgbClr val="FF0000"/>
                </a:solidFill>
              </a:rPr>
              <a:t>Useful in detect chromosomal abnormalities</a:t>
            </a:r>
          </a:p>
          <a:p>
            <a:pPr marL="0" indent="0">
              <a:buNone/>
            </a:pPr>
            <a:endParaRPr lang="en-US" sz="2800" dirty="0"/>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31</a:t>
            </a:fld>
            <a:endParaRPr lang="en-US"/>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82" t="15051" r="3636" b="6565"/>
          <a:stretch/>
        </p:blipFill>
        <p:spPr bwMode="auto">
          <a:xfrm>
            <a:off x="5364088" y="3176972"/>
            <a:ext cx="3240360" cy="2700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388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50B982-7A6A-4DB9-9AA3-DB1B21055A4B}"/>
              </a:ext>
            </a:extLst>
          </p:cNvPr>
          <p:cNvSpPr>
            <a:spLocks noGrp="1"/>
          </p:cNvSpPr>
          <p:nvPr>
            <p:ph type="ftr" sz="quarter" idx="11"/>
          </p:nvPr>
        </p:nvSpPr>
        <p:spPr/>
        <p:txBody>
          <a:bodyPr/>
          <a:lstStyle/>
          <a:p>
            <a:r>
              <a:rPr lang="en-US"/>
              <a:t>Prof.Dr. Hala Elmazar</a:t>
            </a:r>
          </a:p>
        </p:txBody>
      </p:sp>
      <p:sp>
        <p:nvSpPr>
          <p:cNvPr id="3" name="Slide Number Placeholder 2">
            <a:extLst>
              <a:ext uri="{FF2B5EF4-FFF2-40B4-BE49-F238E27FC236}">
                <a16:creationId xmlns:a16="http://schemas.microsoft.com/office/drawing/2014/main" id="{43698734-810E-477A-87F9-2418F137BD9A}"/>
              </a:ext>
            </a:extLst>
          </p:cNvPr>
          <p:cNvSpPr>
            <a:spLocks noGrp="1"/>
          </p:cNvSpPr>
          <p:nvPr>
            <p:ph type="sldNum" sz="quarter" idx="12"/>
          </p:nvPr>
        </p:nvSpPr>
        <p:spPr/>
        <p:txBody>
          <a:bodyPr/>
          <a:lstStyle/>
          <a:p>
            <a:fld id="{58FA0A06-436E-4F23-8B34-AA1611F1F894}" type="slidenum">
              <a:rPr lang="en-US" smtClean="0"/>
              <a:pPr/>
              <a:t>32</a:t>
            </a:fld>
            <a:endParaRPr lang="en-US"/>
          </a:p>
        </p:txBody>
      </p:sp>
      <p:pic>
        <p:nvPicPr>
          <p:cNvPr id="2050" name="Picture 2" descr="Fluorescence in situ hybridization (FISH) HD animation - بالعربى | كيفية  العمل والتطبيقات المختلفة ؟ - YouTube">
            <a:extLst>
              <a:ext uri="{FF2B5EF4-FFF2-40B4-BE49-F238E27FC236}">
                <a16:creationId xmlns:a16="http://schemas.microsoft.com/office/drawing/2014/main" id="{ACC57C6E-A5FB-4255-818C-FB866270A2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63689" y="332656"/>
            <a:ext cx="5256584" cy="34572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Fluorescence In Situ Hybridization (FISH) Imaging Systems Market Growth  Area and Applications Till 2025 - Market Research Insights">
            <a:extLst>
              <a:ext uri="{FF2B5EF4-FFF2-40B4-BE49-F238E27FC236}">
                <a16:creationId xmlns:a16="http://schemas.microsoft.com/office/drawing/2014/main" id="{011975A5-9521-4557-86D2-3AC0597CE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933057"/>
            <a:ext cx="3960439" cy="2736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1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b="1" u="sng" dirty="0"/>
              <a:t>Methods for study tissues</a:t>
            </a:r>
            <a:br>
              <a:rPr lang="en-US" b="1" dirty="0">
                <a:solidFill>
                  <a:srgbClr val="FF0000"/>
                </a:solidFill>
              </a:rPr>
            </a:br>
            <a:endParaRPr lang="en-US" dirty="0"/>
          </a:p>
        </p:txBody>
      </p:sp>
      <p:sp>
        <p:nvSpPr>
          <p:cNvPr id="3" name="Content Placeholder 2"/>
          <p:cNvSpPr>
            <a:spLocks noGrp="1"/>
          </p:cNvSpPr>
          <p:nvPr>
            <p:ph idx="1"/>
          </p:nvPr>
        </p:nvSpPr>
        <p:spPr>
          <a:xfrm>
            <a:off x="76200" y="914400"/>
            <a:ext cx="8610600" cy="5715000"/>
          </a:xfrm>
        </p:spPr>
        <p:txBody>
          <a:bodyPr>
            <a:normAutofit/>
          </a:bodyPr>
          <a:lstStyle/>
          <a:p>
            <a:r>
              <a:rPr lang="en-US" sz="2800" b="1" dirty="0">
                <a:solidFill>
                  <a:srgbClr val="FF0000"/>
                </a:solidFill>
              </a:rPr>
              <a:t>1-In vivo studies:  within the living body . </a:t>
            </a:r>
            <a:r>
              <a:rPr lang="en-US" sz="2800" dirty="0"/>
              <a:t>Study of tissues after doing any experiment inside the living  body ( animal model based testing)</a:t>
            </a:r>
          </a:p>
          <a:p>
            <a:endParaRPr lang="en-US" sz="2800" dirty="0"/>
          </a:p>
          <a:p>
            <a:pPr marL="0" indent="0">
              <a:buNone/>
            </a:pPr>
            <a:endParaRPr lang="en-US" sz="2800" dirty="0"/>
          </a:p>
          <a:p>
            <a:pPr marL="0" indent="0">
              <a:buNone/>
            </a:pPr>
            <a:endParaRPr lang="en-US" sz="2800" b="1" dirty="0">
              <a:solidFill>
                <a:srgbClr val="FF0000"/>
              </a:solidFill>
            </a:endParaRPr>
          </a:p>
          <a:p>
            <a:r>
              <a:rPr lang="en-US" sz="2800" b="1" dirty="0">
                <a:solidFill>
                  <a:srgbClr val="FF0000"/>
                </a:solidFill>
              </a:rPr>
              <a:t>2-In vitro studies:  outside the body </a:t>
            </a:r>
            <a:r>
              <a:rPr lang="en-US" sz="2800" dirty="0"/>
              <a:t>Study of tissues outside their normal biological </a:t>
            </a:r>
          </a:p>
          <a:p>
            <a:pPr marL="0" indent="0">
              <a:buNone/>
            </a:pPr>
            <a:r>
              <a:rPr lang="en-US" sz="2800" dirty="0"/>
              <a:t>     context ( cell based testing )</a:t>
            </a:r>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33</a:t>
            </a:fld>
            <a:endParaRPr lang="en-US"/>
          </a:p>
        </p:txBody>
      </p:sp>
      <p:pic>
        <p:nvPicPr>
          <p:cNvPr id="3074" name="Picture 2" descr="Image result for in vivo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854" y="2060848"/>
            <a:ext cx="2836745" cy="16729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n vitro 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572000"/>
            <a:ext cx="3276600" cy="192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31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3600" b="1" u="sng" dirty="0"/>
              <a:t>Cell and Tissue Culture</a:t>
            </a:r>
            <a:br>
              <a:rPr lang="en-US" b="1" dirty="0">
                <a:solidFill>
                  <a:srgbClr val="FF0000"/>
                </a:solidFill>
              </a:rPr>
            </a:br>
            <a:endParaRPr lang="en-US" dirty="0"/>
          </a:p>
        </p:txBody>
      </p:sp>
      <p:sp>
        <p:nvSpPr>
          <p:cNvPr id="3" name="Content Placeholder 2"/>
          <p:cNvSpPr>
            <a:spLocks noGrp="1"/>
          </p:cNvSpPr>
          <p:nvPr>
            <p:ph idx="1"/>
          </p:nvPr>
        </p:nvSpPr>
        <p:spPr>
          <a:xfrm>
            <a:off x="457200" y="838200"/>
            <a:ext cx="8229600" cy="5791200"/>
          </a:xfrm>
        </p:spPr>
        <p:txBody>
          <a:bodyPr/>
          <a:lstStyle/>
          <a:p>
            <a:pPr>
              <a:defRPr/>
            </a:pPr>
            <a:r>
              <a:rPr lang="en-US" sz="2800" b="1" dirty="0">
                <a:solidFill>
                  <a:srgbClr val="FF0000"/>
                </a:solidFill>
              </a:rPr>
              <a:t>In vitro </a:t>
            </a:r>
            <a:r>
              <a:rPr lang="en-US" sz="2800" dirty="0"/>
              <a:t>cultivation of tissues &amp; cells at defined temperature(37C) using an incubator &amp; supplemented with a medium containing cell nutrients &amp; growth factors(like animal serum) is collectively known </a:t>
            </a:r>
            <a:r>
              <a:rPr lang="en-US" sz="2800" b="1" dirty="0">
                <a:solidFill>
                  <a:srgbClr val="FF0000"/>
                </a:solidFill>
              </a:rPr>
              <a:t>as tissue culture.</a:t>
            </a:r>
          </a:p>
          <a:p>
            <a:pPr>
              <a:defRPr/>
            </a:pPr>
            <a:endParaRPr lang="en-US" sz="2800" dirty="0"/>
          </a:p>
          <a:p>
            <a:pPr>
              <a:defRPr/>
            </a:pPr>
            <a:endParaRPr lang="en-US" sz="2800" dirty="0"/>
          </a:p>
          <a:p>
            <a:pPr>
              <a:defRPr/>
            </a:pPr>
            <a:r>
              <a:rPr lang="en-US" sz="2800" dirty="0"/>
              <a:t>Different types of cells can grow in cultures as:</a:t>
            </a:r>
          </a:p>
          <a:p>
            <a:pPr marL="0" indent="0">
              <a:buNone/>
              <a:defRPr/>
            </a:pPr>
            <a:r>
              <a:rPr lang="en-US" sz="2800" dirty="0"/>
              <a:t>    white blood cells, fibroblasts, skeletal and cardiac   </a:t>
            </a:r>
          </a:p>
          <a:p>
            <a:pPr marL="0" indent="0">
              <a:buNone/>
              <a:defRPr/>
            </a:pPr>
            <a:r>
              <a:rPr lang="en-US" sz="2800" dirty="0"/>
              <a:t>    muscle, epithelial tissue (liver, breast, skin, kidney)  </a:t>
            </a:r>
          </a:p>
          <a:p>
            <a:pPr marL="0" indent="0">
              <a:buNone/>
              <a:defRPr/>
            </a:pPr>
            <a:r>
              <a:rPr lang="en-US" sz="2800" dirty="0"/>
              <a:t>    and many different types of </a:t>
            </a:r>
            <a:r>
              <a:rPr lang="en-US" sz="2800" dirty="0">
                <a:solidFill>
                  <a:srgbClr val="FF0000"/>
                </a:solidFill>
              </a:rPr>
              <a:t>tumor cells.</a:t>
            </a:r>
            <a:endParaRPr lang="ar-EG" sz="2800" dirty="0">
              <a:solidFill>
                <a:srgbClr val="FF0000"/>
              </a:solidFill>
            </a:endParaRPr>
          </a:p>
          <a:p>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34</a:t>
            </a:fld>
            <a:endParaRPr lang="en-US"/>
          </a:p>
        </p:txBody>
      </p:sp>
    </p:spTree>
    <p:extLst>
      <p:ext uri="{BB962C8B-B14F-4D97-AF65-F5344CB8AC3E}">
        <p14:creationId xmlns:p14="http://schemas.microsoft.com/office/powerpoint/2010/main" val="2342354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 </a:t>
            </a:r>
            <a:endParaRPr lang="en-US" dirty="0"/>
          </a:p>
        </p:txBody>
      </p:sp>
      <p:sp>
        <p:nvSpPr>
          <p:cNvPr id="3" name="Content Placeholder 2"/>
          <p:cNvSpPr>
            <a:spLocks noGrp="1"/>
          </p:cNvSpPr>
          <p:nvPr>
            <p:ph idx="1"/>
          </p:nvPr>
        </p:nvSpPr>
        <p:spPr>
          <a:xfrm>
            <a:off x="228600" y="228600"/>
            <a:ext cx="8763000" cy="6477000"/>
          </a:xfrm>
        </p:spPr>
        <p:txBody>
          <a:bodyPr>
            <a:normAutofit/>
          </a:bodyPr>
          <a:lstStyle/>
          <a:p>
            <a:pPr marL="0" indent="0">
              <a:buFontTx/>
              <a:buNone/>
              <a:defRPr/>
            </a:pPr>
            <a:r>
              <a:rPr lang="en-US" sz="2800" b="1" u="sng" dirty="0">
                <a:solidFill>
                  <a:srgbClr val="FF0000"/>
                </a:solidFill>
              </a:rPr>
              <a:t>Medical uses of tissue culture:</a:t>
            </a:r>
          </a:p>
          <a:p>
            <a:pPr marL="0" indent="0">
              <a:buFontTx/>
              <a:buNone/>
              <a:defRPr/>
            </a:pPr>
            <a:r>
              <a:rPr lang="en-US" sz="2800" dirty="0"/>
              <a:t>1- used in studying chromosomal patterns of individuals …. Karyotyping, gene therapy </a:t>
            </a:r>
          </a:p>
          <a:p>
            <a:pPr marL="0" indent="0">
              <a:buFontTx/>
              <a:buNone/>
              <a:defRPr/>
            </a:pPr>
            <a:endParaRPr lang="en-US" sz="2800" dirty="0"/>
          </a:p>
          <a:p>
            <a:pPr marL="0" indent="0">
              <a:buFontTx/>
              <a:buNone/>
              <a:defRPr/>
            </a:pPr>
            <a:r>
              <a:rPr lang="en-US" sz="2800" dirty="0"/>
              <a:t>2- Used in researches of cancer</a:t>
            </a:r>
          </a:p>
          <a:p>
            <a:pPr marL="0" indent="0">
              <a:buFontTx/>
              <a:buNone/>
              <a:defRPr/>
            </a:pPr>
            <a:endParaRPr lang="en-US" sz="2800" dirty="0"/>
          </a:p>
          <a:p>
            <a:pPr marL="0" indent="0">
              <a:buFontTx/>
              <a:buNone/>
              <a:defRPr/>
            </a:pPr>
            <a:r>
              <a:rPr lang="en-US" sz="2800" dirty="0"/>
              <a:t>3- Used in cultivation of bacteria, viruses, in order to prepare different vaccination</a:t>
            </a:r>
          </a:p>
          <a:p>
            <a:pPr marL="0" indent="0">
              <a:buNone/>
              <a:defRPr/>
            </a:pPr>
            <a:endParaRPr lang="en-US" sz="2800" dirty="0"/>
          </a:p>
          <a:p>
            <a:pPr marL="0" indent="0">
              <a:buNone/>
              <a:defRPr/>
            </a:pPr>
            <a:r>
              <a:rPr lang="en-US" sz="2800" dirty="0"/>
              <a:t>4- Study the effects of new drugs</a:t>
            </a:r>
          </a:p>
          <a:p>
            <a:pPr marL="0" indent="0">
              <a:buFontTx/>
              <a:buNone/>
              <a:defRPr/>
            </a:pPr>
            <a:endParaRPr lang="en-US" sz="2800" b="1" u="sng" dirty="0"/>
          </a:p>
          <a:p>
            <a:pPr marL="0" indent="0">
              <a:buFontTx/>
              <a:buNone/>
              <a:defRPr/>
            </a:pPr>
            <a:endParaRPr lang="en-US" sz="2800" b="1" u="sng" dirty="0"/>
          </a:p>
          <a:p>
            <a:pPr marL="0" indent="0">
              <a:buFontTx/>
              <a:buNone/>
              <a:defRPr/>
            </a:pPr>
            <a:endParaRPr lang="en-US" sz="2800" b="1" u="sng" dirty="0"/>
          </a:p>
          <a:p>
            <a:pPr marL="0" indent="0">
              <a:buFontTx/>
              <a:buNone/>
              <a:defRPr/>
            </a:pPr>
            <a:endParaRPr lang="en-US" sz="2800" b="1" u="sng" dirty="0"/>
          </a:p>
          <a:p>
            <a:pPr marL="0" indent="0">
              <a:buFontTx/>
              <a:buNone/>
              <a:defRPr/>
            </a:pPr>
            <a:endParaRPr lang="en-US" sz="2800" b="1" u="sng"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35</a:t>
            </a:fld>
            <a:endParaRPr lang="en-US"/>
          </a:p>
        </p:txBody>
      </p:sp>
      <p:pic>
        <p:nvPicPr>
          <p:cNvPr id="7170" name="Picture 2" descr="Image result for cell cultur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48064" y="3933056"/>
            <a:ext cx="3744416" cy="2592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332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1"/>
            <a:ext cx="8731696" cy="6440760"/>
          </a:xfrm>
        </p:spPr>
        <p:txBody>
          <a:bodyPr>
            <a:normAutofit fontScale="85000" lnSpcReduction="20000"/>
          </a:bodyPr>
          <a:lstStyle/>
          <a:p>
            <a:pPr marL="0" indent="0">
              <a:buNone/>
            </a:pPr>
            <a:r>
              <a:rPr lang="en-US" sz="3000" b="1" u="sng" dirty="0"/>
              <a:t>Cell culture</a:t>
            </a:r>
          </a:p>
          <a:p>
            <a:pPr marL="0" indent="0">
              <a:buNone/>
              <a:defRPr/>
            </a:pPr>
            <a:r>
              <a:rPr lang="en-US" sz="2800" dirty="0"/>
              <a:t>Cells can be isolated from the body for </a:t>
            </a:r>
            <a:r>
              <a:rPr lang="en-US" sz="2800" b="1" i="1" dirty="0">
                <a:solidFill>
                  <a:srgbClr val="FF0000"/>
                </a:solidFill>
              </a:rPr>
              <a:t>in vitro</a:t>
            </a:r>
            <a:r>
              <a:rPr lang="en-US" sz="2800" b="1" dirty="0">
                <a:solidFill>
                  <a:srgbClr val="FF0000"/>
                </a:solidFill>
              </a:rPr>
              <a:t> cultures.</a:t>
            </a:r>
            <a:r>
              <a:rPr lang="en-US" sz="2800" dirty="0"/>
              <a:t> </a:t>
            </a:r>
            <a:r>
              <a:rPr lang="en-US" sz="2800" b="1" dirty="0">
                <a:solidFill>
                  <a:srgbClr val="FF0000"/>
                </a:solidFill>
              </a:rPr>
              <a:t>Cells </a:t>
            </a:r>
            <a:r>
              <a:rPr lang="en-US" sz="2800" dirty="0"/>
              <a:t>can be released from </a:t>
            </a:r>
            <a:r>
              <a:rPr lang="en-US" sz="2800" b="1" dirty="0">
                <a:solidFill>
                  <a:srgbClr val="FF0000"/>
                </a:solidFill>
              </a:rPr>
              <a:t>tissues </a:t>
            </a:r>
            <a:r>
              <a:rPr lang="en-US" sz="2800" dirty="0"/>
              <a:t>by enzymatic digestion </a:t>
            </a:r>
            <a:r>
              <a:rPr lang="en-US" sz="2800" dirty="0">
                <a:solidFill>
                  <a:srgbClr val="C00000"/>
                </a:solidFill>
              </a:rPr>
              <a:t>Using enzymes</a:t>
            </a:r>
            <a:r>
              <a:rPr lang="en-US" sz="2800" dirty="0"/>
              <a:t> such as </a:t>
            </a:r>
            <a:r>
              <a:rPr lang="en-US" sz="2800" u="sng" dirty="0"/>
              <a:t>collagenase</a:t>
            </a:r>
            <a:r>
              <a:rPr lang="en-US" sz="2800" dirty="0"/>
              <a:t> and </a:t>
            </a:r>
            <a:r>
              <a:rPr lang="en-US" sz="2800" u="sng" dirty="0"/>
              <a:t>trypsin</a:t>
            </a:r>
            <a:r>
              <a:rPr lang="en-US" sz="2800" dirty="0"/>
              <a:t> which break down the extracellular matrix.</a:t>
            </a:r>
          </a:p>
          <a:p>
            <a:pPr>
              <a:buNone/>
            </a:pPr>
            <a:endParaRPr lang="en-US" sz="2800" b="1" u="sng" dirty="0"/>
          </a:p>
          <a:p>
            <a:pPr>
              <a:buNone/>
            </a:pPr>
            <a:r>
              <a:rPr lang="en-US" sz="2800" b="1" u="sng" dirty="0"/>
              <a:t>Primary cultures:</a:t>
            </a:r>
          </a:p>
          <a:p>
            <a:pPr>
              <a:buNone/>
            </a:pPr>
            <a:r>
              <a:rPr lang="en-US" sz="2800" dirty="0"/>
              <a:t>Refer to the cells that are cultured directly </a:t>
            </a:r>
          </a:p>
          <a:p>
            <a:pPr>
              <a:buNone/>
            </a:pPr>
            <a:r>
              <a:rPr lang="en-US" sz="2800" dirty="0"/>
              <a:t>from a tissue (parent cells).</a:t>
            </a:r>
          </a:p>
          <a:p>
            <a:pPr>
              <a:buNone/>
            </a:pPr>
            <a:endParaRPr lang="en-US" sz="2800" b="1" u="sng" dirty="0"/>
          </a:p>
          <a:p>
            <a:pPr>
              <a:buNone/>
            </a:pPr>
            <a:r>
              <a:rPr lang="en-US" sz="2800" b="1" u="sng" dirty="0"/>
              <a:t> Secondary cultures</a:t>
            </a:r>
            <a:r>
              <a:rPr lang="en-US" sz="2800" dirty="0"/>
              <a:t>: </a:t>
            </a:r>
          </a:p>
          <a:p>
            <a:r>
              <a:rPr lang="en-US" sz="2800" dirty="0"/>
              <a:t>Once the parent cells reach confluence they have to be </a:t>
            </a:r>
            <a:r>
              <a:rPr lang="en-US" sz="2800" b="1" dirty="0"/>
              <a:t>sub-cultured</a:t>
            </a:r>
            <a:r>
              <a:rPr lang="en-US" sz="2800" dirty="0"/>
              <a:t> (i.e. passaged) by transferring them to a new vessel with fresh growth medium to provide more room for continued growth</a:t>
            </a:r>
          </a:p>
          <a:p>
            <a:endParaRPr lang="en-US" sz="2800" dirty="0"/>
          </a:p>
          <a:p>
            <a:pPr>
              <a:buNone/>
            </a:pPr>
            <a:r>
              <a:rPr lang="en-US" sz="2800" b="1" u="sng" dirty="0"/>
              <a:t>Confluence</a:t>
            </a:r>
            <a:r>
              <a:rPr lang="en-US" sz="2800" dirty="0"/>
              <a:t>: </a:t>
            </a:r>
          </a:p>
          <a:p>
            <a:r>
              <a:rPr lang="en-US" sz="2800" dirty="0"/>
              <a:t> stage in which the cells (1ry or 2ry) become adherent to &amp; covering most of the culture surface forming monolayer( e.g. 25%, 50%, 100%)</a:t>
            </a:r>
          </a:p>
          <a:p>
            <a:endParaRPr lang="en-US" sz="2800"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36</a:t>
            </a:fld>
            <a:endParaRPr lang="en-US"/>
          </a:p>
        </p:txBody>
      </p:sp>
      <p:pic>
        <p:nvPicPr>
          <p:cNvPr id="5122" name="Picture 2" descr="Image result for animal cell cultur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52120" y="1628800"/>
            <a:ext cx="3034680" cy="20162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262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F984C0-B67C-411A-8B83-A8F4E8A625B9}"/>
              </a:ext>
            </a:extLst>
          </p:cNvPr>
          <p:cNvSpPr>
            <a:spLocks noGrp="1"/>
          </p:cNvSpPr>
          <p:nvPr>
            <p:ph type="ftr" sz="quarter" idx="11"/>
          </p:nvPr>
        </p:nvSpPr>
        <p:spPr/>
        <p:txBody>
          <a:bodyPr/>
          <a:lstStyle/>
          <a:p>
            <a:r>
              <a:rPr lang="en-US"/>
              <a:t>Prof.Dr. Hala Elmazar</a:t>
            </a:r>
          </a:p>
        </p:txBody>
      </p:sp>
      <p:sp>
        <p:nvSpPr>
          <p:cNvPr id="3" name="Slide Number Placeholder 2">
            <a:extLst>
              <a:ext uri="{FF2B5EF4-FFF2-40B4-BE49-F238E27FC236}">
                <a16:creationId xmlns:a16="http://schemas.microsoft.com/office/drawing/2014/main" id="{C2AE7A1E-97FA-4E52-8FF9-9DD7E4C052F5}"/>
              </a:ext>
            </a:extLst>
          </p:cNvPr>
          <p:cNvSpPr>
            <a:spLocks noGrp="1"/>
          </p:cNvSpPr>
          <p:nvPr>
            <p:ph type="sldNum" sz="quarter" idx="12"/>
          </p:nvPr>
        </p:nvSpPr>
        <p:spPr/>
        <p:txBody>
          <a:bodyPr/>
          <a:lstStyle/>
          <a:p>
            <a:fld id="{58FA0A06-436E-4F23-8B34-AA1611F1F894}" type="slidenum">
              <a:rPr lang="en-US" smtClean="0"/>
              <a:pPr/>
              <a:t>37</a:t>
            </a:fld>
            <a:endParaRPr lang="en-US" dirty="0"/>
          </a:p>
        </p:txBody>
      </p:sp>
      <p:pic>
        <p:nvPicPr>
          <p:cNvPr id="3074" name="Picture 2" descr="Best practices for detecting and mitigating the risk of cell culture  contaminants | Semantic Scholar">
            <a:extLst>
              <a:ext uri="{FF2B5EF4-FFF2-40B4-BE49-F238E27FC236}">
                <a16:creationId xmlns:a16="http://schemas.microsoft.com/office/drawing/2014/main" id="{632E0F43-E47E-4CFF-880E-72F20203AA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790363" y="667494"/>
            <a:ext cx="4104456" cy="40576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80E541-F47B-4F5F-8034-CCC20041544A}"/>
              </a:ext>
            </a:extLst>
          </p:cNvPr>
          <p:cNvSpPr txBox="1"/>
          <p:nvPr/>
        </p:nvSpPr>
        <p:spPr>
          <a:xfrm>
            <a:off x="5220072" y="5229200"/>
            <a:ext cx="3744416" cy="400110"/>
          </a:xfrm>
          <a:prstGeom prst="rect">
            <a:avLst/>
          </a:prstGeom>
          <a:noFill/>
          <a:ln>
            <a:solidFill>
              <a:schemeClr val="tx1"/>
            </a:solidFill>
          </a:ln>
        </p:spPr>
        <p:txBody>
          <a:bodyPr wrap="square" rtlCol="0">
            <a:spAutoFit/>
          </a:bodyPr>
          <a:lstStyle/>
          <a:p>
            <a:r>
              <a:rPr lang="en-US" sz="2000" dirty="0"/>
              <a:t>Different degrees of confluency</a:t>
            </a:r>
          </a:p>
        </p:txBody>
      </p:sp>
      <p:sp>
        <p:nvSpPr>
          <p:cNvPr id="6" name="TextBox 5"/>
          <p:cNvSpPr txBox="1"/>
          <p:nvPr/>
        </p:nvSpPr>
        <p:spPr>
          <a:xfrm>
            <a:off x="755577" y="5189130"/>
            <a:ext cx="3096343" cy="400110"/>
          </a:xfrm>
          <a:prstGeom prst="rect">
            <a:avLst/>
          </a:prstGeom>
          <a:noFill/>
          <a:ln>
            <a:solidFill>
              <a:schemeClr val="tx1"/>
            </a:solidFill>
          </a:ln>
        </p:spPr>
        <p:txBody>
          <a:bodyPr wrap="square" rtlCol="0">
            <a:spAutoFit/>
          </a:bodyPr>
          <a:lstStyle/>
          <a:p>
            <a:r>
              <a:rPr lang="en-US" sz="2000" dirty="0"/>
              <a:t>Cell passage = subculture </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t="5055" r="46638"/>
          <a:stretch/>
        </p:blipFill>
        <p:spPr>
          <a:xfrm>
            <a:off x="395536" y="667495"/>
            <a:ext cx="3954395" cy="4057649"/>
          </a:xfrm>
          <a:prstGeom prst="rect">
            <a:avLst/>
          </a:prstGeom>
          <a:ln>
            <a:solidFill>
              <a:schemeClr val="tx1"/>
            </a:solidFill>
          </a:ln>
        </p:spPr>
      </p:pic>
    </p:spTree>
    <p:extLst>
      <p:ext uri="{BB962C8B-B14F-4D97-AF65-F5344CB8AC3E}">
        <p14:creationId xmlns:p14="http://schemas.microsoft.com/office/powerpoint/2010/main" val="2278671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070622"/>
          </a:xfrm>
        </p:spPr>
        <p:txBody>
          <a:bodyPr>
            <a:normAutofit lnSpcReduction="10000"/>
          </a:bodyPr>
          <a:lstStyle/>
          <a:p>
            <a:pPr>
              <a:buNone/>
            </a:pPr>
            <a:r>
              <a:rPr lang="en-US" sz="2800" dirty="0"/>
              <a:t> </a:t>
            </a:r>
            <a:r>
              <a:rPr lang="en-US" sz="2800" b="1" u="sng" dirty="0"/>
              <a:t>cell line: </a:t>
            </a:r>
          </a:p>
          <a:p>
            <a:r>
              <a:rPr lang="en-US" sz="2800" dirty="0"/>
              <a:t>a population of cells (clone)developed from a single cell  therefore consisting of cells with a</a:t>
            </a:r>
            <a:r>
              <a:rPr lang="en-US" sz="2800" b="1" u="sng" dirty="0"/>
              <a:t> uniform </a:t>
            </a:r>
            <a:r>
              <a:rPr lang="en-US" sz="2800" dirty="0"/>
              <a:t>genetic make-up (phenotype &amp; function) </a:t>
            </a:r>
          </a:p>
          <a:p>
            <a:r>
              <a:rPr lang="en-US" sz="2800" dirty="0"/>
              <a:t>Cell lines have a limited life span, and as they are passaged</a:t>
            </a:r>
          </a:p>
          <a:p>
            <a:pPr marL="0" indent="0">
              <a:buNone/>
            </a:pPr>
            <a:endParaRPr lang="en-US" sz="2800" dirty="0"/>
          </a:p>
          <a:p>
            <a:pPr>
              <a:buNone/>
            </a:pPr>
            <a:r>
              <a:rPr lang="en-US" sz="2800" dirty="0"/>
              <a:t> </a:t>
            </a:r>
            <a:r>
              <a:rPr lang="en-US" sz="2800" b="1" u="sng" dirty="0"/>
              <a:t>immortalized cell line</a:t>
            </a:r>
          </a:p>
          <a:p>
            <a:r>
              <a:rPr lang="en-US" sz="2800" dirty="0"/>
              <a:t>Has acquired the ability to </a:t>
            </a:r>
            <a:r>
              <a:rPr lang="en-US" sz="2800" b="1" dirty="0">
                <a:solidFill>
                  <a:srgbClr val="FF0000"/>
                </a:solidFill>
              </a:rPr>
              <a:t>proliferate</a:t>
            </a:r>
            <a:r>
              <a:rPr lang="en-US" sz="2800" dirty="0"/>
              <a:t> </a:t>
            </a:r>
            <a:r>
              <a:rPr lang="en-US" sz="2800" b="1" dirty="0">
                <a:solidFill>
                  <a:srgbClr val="FF0000"/>
                </a:solidFill>
              </a:rPr>
              <a:t>indefinitely.</a:t>
            </a:r>
            <a:r>
              <a:rPr lang="en-US" sz="2800" dirty="0"/>
              <a:t> </a:t>
            </a:r>
          </a:p>
          <a:p>
            <a:r>
              <a:rPr lang="en-US" sz="2800" dirty="0"/>
              <a:t>It is obtained from subcultures of the primary culture</a:t>
            </a:r>
          </a:p>
          <a:p>
            <a:r>
              <a:rPr lang="en-US" sz="2800" dirty="0"/>
              <a:t>Normal immortalized cell line: stem cells</a:t>
            </a:r>
          </a:p>
          <a:p>
            <a:r>
              <a:rPr lang="en-US" sz="2800" dirty="0"/>
              <a:t>Abnormal immortalized cell lines : cancer cells</a:t>
            </a:r>
          </a:p>
          <a:p>
            <a:pPr marL="0" indent="0">
              <a:buNone/>
            </a:pPr>
            <a:r>
              <a:rPr lang="en-US" sz="2800" dirty="0"/>
              <a:t> </a:t>
            </a:r>
            <a:endParaRPr lang="ar-JO" sz="2800" dirty="0"/>
          </a:p>
        </p:txBody>
      </p:sp>
      <p:sp>
        <p:nvSpPr>
          <p:cNvPr id="2" name="Footer Placeholder 1"/>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38</a:t>
            </a:fld>
            <a:endParaRPr lang="en-US"/>
          </a:p>
        </p:txBody>
      </p:sp>
    </p:spTree>
    <p:extLst>
      <p:ext uri="{BB962C8B-B14F-4D97-AF65-F5344CB8AC3E}">
        <p14:creationId xmlns:p14="http://schemas.microsoft.com/office/powerpoint/2010/main" val="3750837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b="1" u="sng" dirty="0"/>
              <a:t>Cell fractionation</a:t>
            </a:r>
            <a:endParaRPr lang="en-US" sz="3200" dirty="0"/>
          </a:p>
        </p:txBody>
      </p:sp>
      <p:sp>
        <p:nvSpPr>
          <p:cNvPr id="3" name="Content Placeholder 2"/>
          <p:cNvSpPr>
            <a:spLocks noGrp="1"/>
          </p:cNvSpPr>
          <p:nvPr>
            <p:ph idx="1"/>
          </p:nvPr>
        </p:nvSpPr>
        <p:spPr>
          <a:xfrm>
            <a:off x="304800" y="1371600"/>
            <a:ext cx="8686800" cy="5181600"/>
          </a:xfrm>
        </p:spPr>
        <p:txBody>
          <a:bodyPr>
            <a:normAutofit lnSpcReduction="10000"/>
          </a:bodyPr>
          <a:lstStyle/>
          <a:p>
            <a:r>
              <a:rPr lang="en-US" sz="2800" dirty="0"/>
              <a:t>It means  isolation of the cell components (nucleus &amp; organelles) while preserving  its individual function to study the features of each. </a:t>
            </a:r>
          </a:p>
          <a:p>
            <a:endParaRPr lang="en-US" sz="2800" dirty="0"/>
          </a:p>
          <a:p>
            <a:r>
              <a:rPr lang="en-US" sz="2800" dirty="0"/>
              <a:t> This is done by the use of </a:t>
            </a:r>
            <a:r>
              <a:rPr lang="en-US" sz="2800" b="1" dirty="0"/>
              <a:t>centrifugation</a:t>
            </a:r>
            <a:r>
              <a:rPr lang="en-US" sz="2800" dirty="0"/>
              <a:t> at different speeds and periods of time. The factor that determine whether a </a:t>
            </a:r>
            <a:r>
              <a:rPr lang="en-US" sz="2800"/>
              <a:t>specific  cell component </a:t>
            </a:r>
            <a:r>
              <a:rPr lang="en-US" sz="2800" dirty="0"/>
              <a:t>ends up in the supernatant or the pellet is size and weight of component </a:t>
            </a:r>
          </a:p>
          <a:p>
            <a:pPr marL="0" indent="0">
              <a:buNone/>
            </a:pPr>
            <a:r>
              <a:rPr lang="en-US" sz="2800" dirty="0"/>
              <a:t> </a:t>
            </a:r>
          </a:p>
          <a:p>
            <a:r>
              <a:rPr lang="en-US" sz="2800" dirty="0"/>
              <a:t>Nuclei are the first to be separated followed by different  cell organelles</a:t>
            </a:r>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39</a:t>
            </a:fld>
            <a:endParaRPr lang="en-US"/>
          </a:p>
        </p:txBody>
      </p:sp>
    </p:spTree>
    <p:extLst>
      <p:ext uri="{BB962C8B-B14F-4D97-AF65-F5344CB8AC3E}">
        <p14:creationId xmlns:p14="http://schemas.microsoft.com/office/powerpoint/2010/main" val="334810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solidFill>
                  <a:schemeClr val="accent2"/>
                </a:solidFill>
              </a:rPr>
              <a:t> </a:t>
            </a:r>
            <a:r>
              <a:rPr lang="en-US" sz="3200" b="1" u="sng" dirty="0"/>
              <a:t>I: Paraffin technique</a:t>
            </a:r>
          </a:p>
        </p:txBody>
      </p:sp>
      <p:sp>
        <p:nvSpPr>
          <p:cNvPr id="3" name="Content Placeholder 2"/>
          <p:cNvSpPr>
            <a:spLocks noGrp="1"/>
          </p:cNvSpPr>
          <p:nvPr>
            <p:ph idx="1"/>
          </p:nvPr>
        </p:nvSpPr>
        <p:spPr>
          <a:xfrm>
            <a:off x="0" y="1219200"/>
            <a:ext cx="9144000" cy="5638800"/>
          </a:xfrm>
        </p:spPr>
        <p:txBody>
          <a:bodyPr>
            <a:normAutofit/>
          </a:bodyPr>
          <a:lstStyle/>
          <a:p>
            <a:r>
              <a:rPr lang="en-US" sz="2800" dirty="0"/>
              <a:t>Technique used to prepare </a:t>
            </a:r>
            <a:r>
              <a:rPr lang="en-US" sz="2800" b="1" dirty="0"/>
              <a:t>the tissues </a:t>
            </a:r>
            <a:r>
              <a:rPr lang="en-US" sz="2800" dirty="0"/>
              <a:t>for light microscopy </a:t>
            </a:r>
          </a:p>
          <a:p>
            <a:pPr marL="0" indent="0">
              <a:buNone/>
            </a:pPr>
            <a:r>
              <a:rPr lang="en-US" sz="2800" dirty="0"/>
              <a:t> </a:t>
            </a:r>
          </a:p>
          <a:p>
            <a:r>
              <a:rPr lang="en-US" sz="2800" dirty="0"/>
              <a:t>it includes the following steps:</a:t>
            </a:r>
          </a:p>
          <a:p>
            <a:pPr>
              <a:buNone/>
            </a:pPr>
            <a:r>
              <a:rPr lang="en-US" sz="2800" b="1" dirty="0">
                <a:solidFill>
                  <a:srgbClr val="FF0000"/>
                </a:solidFill>
              </a:rPr>
              <a:t>  1. Fixation : </a:t>
            </a:r>
            <a:r>
              <a:rPr lang="en-US" sz="2800" dirty="0"/>
              <a:t>in appropriate solution (</a:t>
            </a:r>
            <a:r>
              <a:rPr lang="en-US" sz="2800" dirty="0" err="1"/>
              <a:t>formol</a:t>
            </a:r>
            <a:r>
              <a:rPr lang="en-US" sz="2800" dirty="0"/>
              <a:t> saline)</a:t>
            </a:r>
          </a:p>
          <a:p>
            <a:pPr>
              <a:buNone/>
            </a:pPr>
            <a:r>
              <a:rPr lang="en-US" sz="2800" b="1" dirty="0">
                <a:solidFill>
                  <a:srgbClr val="FF0000"/>
                </a:solidFill>
              </a:rPr>
              <a:t>  2. Dehydration and clearing : </a:t>
            </a:r>
            <a:r>
              <a:rPr lang="en-US" sz="2800" dirty="0"/>
              <a:t>in alcohol  then xylol</a:t>
            </a:r>
          </a:p>
          <a:p>
            <a:pPr>
              <a:buNone/>
            </a:pPr>
            <a:r>
              <a:rPr lang="en-US" sz="2800" dirty="0"/>
              <a:t> </a:t>
            </a:r>
            <a:r>
              <a:rPr lang="en-US" sz="2800" b="1" dirty="0">
                <a:solidFill>
                  <a:srgbClr val="FF0000"/>
                </a:solidFill>
              </a:rPr>
              <a:t> 3. impregnation &amp; Embedding : </a:t>
            </a:r>
            <a:r>
              <a:rPr lang="en-US" sz="2800" dirty="0"/>
              <a:t>in paraffin wax (Soft &amp; hard)</a:t>
            </a:r>
          </a:p>
          <a:p>
            <a:pPr>
              <a:buNone/>
            </a:pPr>
            <a:r>
              <a:rPr lang="en-US" sz="2800" dirty="0"/>
              <a:t>  </a:t>
            </a:r>
            <a:r>
              <a:rPr lang="en-US" sz="2800" b="1" dirty="0">
                <a:solidFill>
                  <a:srgbClr val="FF0000"/>
                </a:solidFill>
              </a:rPr>
              <a:t>4. Sectioning : </a:t>
            </a:r>
            <a:r>
              <a:rPr lang="en-US" sz="2800" dirty="0"/>
              <a:t>by microtome</a:t>
            </a:r>
          </a:p>
          <a:p>
            <a:pPr>
              <a:buNone/>
            </a:pPr>
            <a:r>
              <a:rPr lang="en-US" sz="2800" b="1" dirty="0">
                <a:solidFill>
                  <a:srgbClr val="FF0000"/>
                </a:solidFill>
              </a:rPr>
              <a:t>  5. Mounting : </a:t>
            </a:r>
            <a:r>
              <a:rPr lang="en-US" sz="2800" dirty="0"/>
              <a:t>on glass slides </a:t>
            </a:r>
          </a:p>
          <a:p>
            <a:pPr>
              <a:buNone/>
            </a:pPr>
            <a:r>
              <a:rPr lang="en-US" sz="2800" dirty="0">
                <a:solidFill>
                  <a:srgbClr val="FF0000"/>
                </a:solidFill>
              </a:rPr>
              <a:t>  </a:t>
            </a:r>
            <a:r>
              <a:rPr lang="en-US" sz="2800" b="1" dirty="0">
                <a:solidFill>
                  <a:srgbClr val="FF0000"/>
                </a:solidFill>
              </a:rPr>
              <a:t>6. Staining  of the sections</a:t>
            </a:r>
          </a:p>
          <a:p>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4</a:t>
            </a:fld>
            <a:endParaRPr lang="en-US"/>
          </a:p>
        </p:txBody>
      </p:sp>
    </p:spTree>
    <p:extLst>
      <p:ext uri="{BB962C8B-B14F-4D97-AF65-F5344CB8AC3E}">
        <p14:creationId xmlns:p14="http://schemas.microsoft.com/office/powerpoint/2010/main" val="3505243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40</a:t>
            </a:fld>
            <a:endParaRPr lang="en-US"/>
          </a:p>
        </p:txBody>
      </p:sp>
      <p:sp>
        <p:nvSpPr>
          <p:cNvPr id="6" name="TextBox 5"/>
          <p:cNvSpPr txBox="1"/>
          <p:nvPr/>
        </p:nvSpPr>
        <p:spPr>
          <a:xfrm>
            <a:off x="518864" y="5157192"/>
            <a:ext cx="8229600" cy="830997"/>
          </a:xfrm>
          <a:prstGeom prst="rect">
            <a:avLst/>
          </a:prstGeom>
          <a:noFill/>
          <a:ln>
            <a:solidFill>
              <a:schemeClr val="tx1"/>
            </a:solidFill>
          </a:ln>
        </p:spPr>
        <p:txBody>
          <a:bodyPr wrap="square" rtlCol="0">
            <a:spAutoFit/>
          </a:bodyPr>
          <a:lstStyle/>
          <a:p>
            <a:r>
              <a:rPr lang="en-US" sz="2400" dirty="0"/>
              <a:t>The sediment at the bottom of the tube is called </a:t>
            </a:r>
            <a:r>
              <a:rPr lang="en-US" sz="2400" b="1" dirty="0"/>
              <a:t>pelle</a:t>
            </a:r>
            <a:r>
              <a:rPr lang="en-US" sz="2400" dirty="0"/>
              <a:t>t, the less dense component at the top is called </a:t>
            </a:r>
            <a:r>
              <a:rPr lang="en-US" sz="2400" b="1" dirty="0"/>
              <a:t>supernatant</a:t>
            </a:r>
          </a:p>
        </p:txBody>
      </p:sp>
      <p:pic>
        <p:nvPicPr>
          <p:cNvPr id="8194"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3000"/>
                    </a14:imgEffect>
                  </a14:imgLayer>
                </a14:imgProps>
              </a:ext>
              <a:ext uri="{28A0092B-C50C-407E-A947-70E740481C1C}">
                <a14:useLocalDpi xmlns:a14="http://schemas.microsoft.com/office/drawing/2010/main" val="0"/>
              </a:ext>
            </a:extLst>
          </a:blip>
          <a:srcRect l="3367" t="24838" r="3842" b="16106"/>
          <a:stretch/>
        </p:blipFill>
        <p:spPr bwMode="auto">
          <a:xfrm>
            <a:off x="899592" y="548680"/>
            <a:ext cx="7416824" cy="4392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67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a:ln>
            <a:miter lim="800000"/>
            <a:headEnd/>
            <a:tailEnd/>
          </a:ln>
        </p:spPr>
        <p:txBody>
          <a:bodyPr rtlCol="1">
            <a:normAutofit/>
          </a:bodyPr>
          <a:lstStyle/>
          <a:p>
            <a:pPr marL="0" indent="0" algn="l" eaLnBrk="1" fontAlgn="auto" hangingPunct="1">
              <a:spcAft>
                <a:spcPts val="0"/>
              </a:spcAft>
              <a:buFont typeface="Arial" pitchFamily="34" charset="0"/>
              <a:buNone/>
              <a:defRPr/>
            </a:pPr>
            <a:endParaRPr lang="en-US" sz="8000" dirty="0">
              <a:solidFill>
                <a:srgbClr val="0070C0"/>
              </a:solidFill>
            </a:endParaRPr>
          </a:p>
          <a:p>
            <a:pPr marL="0" indent="0" algn="l" eaLnBrk="1" fontAlgn="auto" hangingPunct="1">
              <a:spcAft>
                <a:spcPts val="0"/>
              </a:spcAft>
              <a:buFont typeface="Arial" pitchFamily="34" charset="0"/>
              <a:buNone/>
              <a:defRPr/>
            </a:pPr>
            <a:r>
              <a:rPr lang="en-US" sz="80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        Thank you</a:t>
            </a:r>
          </a:p>
        </p:txBody>
      </p:sp>
      <p:sp>
        <p:nvSpPr>
          <p:cNvPr id="4" name="Footer Placeholder 3"/>
          <p:cNvSpPr>
            <a:spLocks noGrp="1"/>
          </p:cNvSpPr>
          <p:nvPr>
            <p:ph type="ftr" sz="quarter" idx="11"/>
          </p:nvPr>
        </p:nvSpPr>
        <p:spPr/>
        <p:txBody>
          <a:bodyPr/>
          <a:lstStyle/>
          <a:p>
            <a:pPr>
              <a:defRPr/>
            </a:pPr>
            <a:r>
              <a:rPr lang="es-ES"/>
              <a:t>Prof.Dr. Hala Elmazar</a:t>
            </a:r>
            <a:endParaRPr lang="ar-JO"/>
          </a:p>
        </p:txBody>
      </p:sp>
      <p:sp>
        <p:nvSpPr>
          <p:cNvPr id="2" name="Slide Number Placeholder 1"/>
          <p:cNvSpPr>
            <a:spLocks noGrp="1"/>
          </p:cNvSpPr>
          <p:nvPr>
            <p:ph type="sldNum" sz="quarter" idx="12"/>
          </p:nvPr>
        </p:nvSpPr>
        <p:spPr/>
        <p:txBody>
          <a:bodyPr/>
          <a:lstStyle/>
          <a:p>
            <a:pPr>
              <a:defRPr/>
            </a:pPr>
            <a:fld id="{7F75F5DD-29B2-4612-98F4-E3489781576E}" type="slidenum">
              <a:rPr lang="ar-JO" smtClean="0"/>
              <a:pPr>
                <a:defRPr/>
              </a:pPr>
              <a:t>41</a:t>
            </a:fld>
            <a:endParaRPr lang="ar-JO"/>
          </a:p>
        </p:txBody>
      </p:sp>
      <p:pic>
        <p:nvPicPr>
          <p:cNvPr id="6" name="Picture 5">
            <a:extLst>
              <a:ext uri="{FF2B5EF4-FFF2-40B4-BE49-F238E27FC236}">
                <a16:creationId xmlns:a16="http://schemas.microsoft.com/office/drawing/2014/main" id="{D8BCB931-BE5E-4554-AB75-16FBA68972A8}"/>
              </a:ext>
            </a:extLst>
          </p:cNvPr>
          <p:cNvPicPr>
            <a:picLocks noChangeAspect="1"/>
          </p:cNvPicPr>
          <p:nvPr/>
        </p:nvPicPr>
        <p:blipFill>
          <a:blip r:embed="rId2"/>
          <a:stretch>
            <a:fillRect/>
          </a:stretch>
        </p:blipFill>
        <p:spPr>
          <a:xfrm>
            <a:off x="2715607" y="3212976"/>
            <a:ext cx="3712786" cy="3023878"/>
          </a:xfrm>
          <a:prstGeom prst="rect">
            <a:avLst/>
          </a:prstGeom>
        </p:spPr>
      </p:pic>
    </p:spTree>
    <p:extLst>
      <p:ext uri="{BB962C8B-B14F-4D97-AF65-F5344CB8AC3E}">
        <p14:creationId xmlns:p14="http://schemas.microsoft.com/office/powerpoint/2010/main" val="50579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5</a:t>
            </a:fld>
            <a:endParaRPr lang="en-US"/>
          </a:p>
        </p:txBody>
      </p:sp>
      <p:grpSp>
        <p:nvGrpSpPr>
          <p:cNvPr id="29" name="Group 28">
            <a:extLst>
              <a:ext uri="{FF2B5EF4-FFF2-40B4-BE49-F238E27FC236}">
                <a16:creationId xmlns:a16="http://schemas.microsoft.com/office/drawing/2014/main" id="{65F2BCC9-8860-4D0D-B45B-0CE5AD2FE0CF}"/>
              </a:ext>
            </a:extLst>
          </p:cNvPr>
          <p:cNvGrpSpPr/>
          <p:nvPr/>
        </p:nvGrpSpPr>
        <p:grpSpPr>
          <a:xfrm>
            <a:off x="683568" y="136525"/>
            <a:ext cx="7620000" cy="6135538"/>
            <a:chOff x="696416" y="189061"/>
            <a:chExt cx="7620000" cy="6135538"/>
          </a:xfrm>
        </p:grpSpPr>
        <p:grpSp>
          <p:nvGrpSpPr>
            <p:cNvPr id="15" name="Group 14"/>
            <p:cNvGrpSpPr/>
            <p:nvPr/>
          </p:nvGrpSpPr>
          <p:grpSpPr>
            <a:xfrm>
              <a:off x="696416" y="189061"/>
              <a:ext cx="7620000" cy="6135538"/>
              <a:chOff x="696416" y="189061"/>
              <a:chExt cx="7620000" cy="6135538"/>
            </a:xfrm>
          </p:grpSpPr>
          <p:grpSp>
            <p:nvGrpSpPr>
              <p:cNvPr id="8" name="Group 7"/>
              <p:cNvGrpSpPr/>
              <p:nvPr/>
            </p:nvGrpSpPr>
            <p:grpSpPr>
              <a:xfrm>
                <a:off x="696416" y="189061"/>
                <a:ext cx="7620000" cy="6135538"/>
                <a:chOff x="762000" y="189061"/>
                <a:chExt cx="7620000" cy="6135538"/>
              </a:xfrm>
            </p:grpSpPr>
            <p:pic>
              <p:nvPicPr>
                <p:cNvPr id="2050" name="Picture 2" descr="Image result for steps of paraffin techniqu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000" y="457200"/>
                  <a:ext cx="7620000" cy="586739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p:cNvCxnSpPr>
                <p:nvPr/>
              </p:nvCxnSpPr>
              <p:spPr>
                <a:xfrm>
                  <a:off x="4794448" y="189061"/>
                  <a:ext cx="0" cy="5756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p:cNvCxnSpPr/>
              <p:nvPr/>
            </p:nvCxnSpPr>
            <p:spPr>
              <a:xfrm>
                <a:off x="5787938" y="764704"/>
                <a:ext cx="1160326" cy="79208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03A5B5DA-2708-454E-AA84-EC4434D86DE8}"/>
                </a:ext>
              </a:extLst>
            </p:cNvPr>
            <p:cNvCxnSpPr>
              <a:cxnSpLocks/>
            </p:cNvCxnSpPr>
            <p:nvPr/>
          </p:nvCxnSpPr>
          <p:spPr>
            <a:xfrm>
              <a:off x="7524328" y="1825352"/>
              <a:ext cx="0" cy="10081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14C0AE71-FA66-44C6-8528-9B1BBFEAAF3F}"/>
              </a:ext>
            </a:extLst>
          </p:cNvPr>
          <p:cNvCxnSpPr>
            <a:cxnSpLocks/>
          </p:cNvCxnSpPr>
          <p:nvPr/>
        </p:nvCxnSpPr>
        <p:spPr>
          <a:xfrm>
            <a:off x="7524328" y="3789040"/>
            <a:ext cx="0" cy="10801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A0C453-EED2-4857-ABDA-CF65BA43613A}"/>
              </a:ext>
            </a:extLst>
          </p:cNvPr>
          <p:cNvCxnSpPr>
            <a:cxnSpLocks/>
          </p:cNvCxnSpPr>
          <p:nvPr/>
        </p:nvCxnSpPr>
        <p:spPr>
          <a:xfrm flipH="1">
            <a:off x="6372200" y="5373216"/>
            <a:ext cx="864096" cy="6480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0" y="404664"/>
            <a:ext cx="0" cy="57606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28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u="sng" dirty="0"/>
              <a:t>Fixation</a:t>
            </a:r>
            <a:endParaRPr lang="en-US" sz="3200" u="sng" dirty="0"/>
          </a:p>
        </p:txBody>
      </p:sp>
      <p:sp>
        <p:nvSpPr>
          <p:cNvPr id="3" name="Content Placeholder 2"/>
          <p:cNvSpPr>
            <a:spLocks noGrp="1"/>
          </p:cNvSpPr>
          <p:nvPr>
            <p:ph idx="1"/>
          </p:nvPr>
        </p:nvSpPr>
        <p:spPr>
          <a:xfrm>
            <a:off x="152400" y="914400"/>
            <a:ext cx="8763000" cy="5943600"/>
          </a:xfrm>
        </p:spPr>
        <p:txBody>
          <a:bodyPr>
            <a:noAutofit/>
          </a:bodyPr>
          <a:lstStyle/>
          <a:p>
            <a:pPr>
              <a:lnSpc>
                <a:spcPct val="80000"/>
              </a:lnSpc>
            </a:pPr>
            <a:r>
              <a:rPr lang="en-US" sz="2800" dirty="0"/>
              <a:t>To maintain the structure of the tissue as in the life state</a:t>
            </a:r>
          </a:p>
          <a:p>
            <a:pPr>
              <a:lnSpc>
                <a:spcPct val="80000"/>
              </a:lnSpc>
            </a:pPr>
            <a:endParaRPr lang="en-US" sz="2800" dirty="0"/>
          </a:p>
          <a:p>
            <a:pPr>
              <a:lnSpc>
                <a:spcPct val="80000"/>
              </a:lnSpc>
            </a:pPr>
            <a:r>
              <a:rPr lang="en-US" sz="2800" dirty="0"/>
              <a:t>Immediately the sample for analysis is placed in a </a:t>
            </a:r>
            <a:r>
              <a:rPr lang="en-US" sz="2800" u="sng" dirty="0">
                <a:solidFill>
                  <a:srgbClr val="FF0000"/>
                </a:solidFill>
              </a:rPr>
              <a:t>fixative solution</a:t>
            </a:r>
            <a:r>
              <a:rPr lang="en-US" sz="2800" dirty="0"/>
              <a:t> upon removal from the body</a:t>
            </a:r>
          </a:p>
          <a:p>
            <a:pPr marL="0" indent="0">
              <a:lnSpc>
                <a:spcPct val="80000"/>
              </a:lnSpc>
              <a:buNone/>
            </a:pPr>
            <a:endParaRPr lang="en-US" sz="2800" dirty="0"/>
          </a:p>
          <a:p>
            <a:pPr>
              <a:lnSpc>
                <a:spcPct val="80000"/>
              </a:lnSpc>
            </a:pPr>
            <a:r>
              <a:rPr lang="en-US" sz="2800" dirty="0"/>
              <a:t>Fixation is done as soon as possible to prevent </a:t>
            </a:r>
            <a:r>
              <a:rPr lang="en-US" sz="2800" u="sng" dirty="0">
                <a:solidFill>
                  <a:srgbClr val="FF0000"/>
                </a:solidFill>
              </a:rPr>
              <a:t>autolysis</a:t>
            </a:r>
            <a:r>
              <a:rPr lang="en-US" sz="2800" dirty="0"/>
              <a:t> and to preserve the morphology. </a:t>
            </a:r>
            <a:endParaRPr lang="en-US" sz="2800" b="1" u="sng" dirty="0"/>
          </a:p>
          <a:p>
            <a:pPr>
              <a:lnSpc>
                <a:spcPct val="80000"/>
              </a:lnSpc>
              <a:buFontTx/>
              <a:buNone/>
            </a:pPr>
            <a:r>
              <a:rPr lang="en-US" sz="2800" b="1" u="sng" dirty="0"/>
              <a:t>For LM:</a:t>
            </a:r>
          </a:p>
          <a:p>
            <a:pPr>
              <a:lnSpc>
                <a:spcPct val="80000"/>
              </a:lnSpc>
            </a:pPr>
            <a:r>
              <a:rPr lang="en-US" sz="2800" dirty="0" err="1"/>
              <a:t>Formol</a:t>
            </a:r>
            <a:r>
              <a:rPr lang="en-US" sz="2800" dirty="0"/>
              <a:t> saline</a:t>
            </a:r>
            <a:endParaRPr lang="en-US" sz="2800" b="1" u="sng" dirty="0"/>
          </a:p>
          <a:p>
            <a:pPr>
              <a:lnSpc>
                <a:spcPct val="80000"/>
              </a:lnSpc>
              <a:buFontTx/>
              <a:buNone/>
            </a:pPr>
            <a:endParaRPr lang="en-US" sz="2800" b="1" u="sng" dirty="0"/>
          </a:p>
          <a:p>
            <a:pPr>
              <a:lnSpc>
                <a:spcPct val="80000"/>
              </a:lnSpc>
              <a:buFontTx/>
              <a:buNone/>
            </a:pPr>
            <a:r>
              <a:rPr lang="en-US" sz="2800" b="1" u="sng" dirty="0"/>
              <a:t>For EM:    </a:t>
            </a:r>
            <a:r>
              <a:rPr lang="en-US" sz="2800" dirty="0"/>
              <a:t>a mixture of </a:t>
            </a:r>
          </a:p>
          <a:p>
            <a:pPr>
              <a:lnSpc>
                <a:spcPct val="80000"/>
              </a:lnSpc>
            </a:pPr>
            <a:r>
              <a:rPr lang="en-US" sz="2800" dirty="0" err="1"/>
              <a:t>Glutaraldehyde</a:t>
            </a:r>
            <a:endParaRPr lang="en-US" sz="2800" dirty="0"/>
          </a:p>
          <a:p>
            <a:pPr>
              <a:lnSpc>
                <a:spcPct val="80000"/>
              </a:lnSpc>
            </a:pPr>
            <a:r>
              <a:rPr lang="en-US" sz="2800" dirty="0"/>
              <a:t>Osmium tetroxide</a:t>
            </a:r>
          </a:p>
        </p:txBody>
      </p:sp>
      <p:pic>
        <p:nvPicPr>
          <p:cNvPr id="3074" name="Picture 2" descr="Image result for fixation of a specimen in formol salin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5916" t="6907" r="21078" b="58848"/>
          <a:stretch/>
        </p:blipFill>
        <p:spPr bwMode="auto">
          <a:xfrm>
            <a:off x="4357686" y="3857628"/>
            <a:ext cx="4343400" cy="2543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6</a:t>
            </a:fld>
            <a:endParaRPr lang="en-US"/>
          </a:p>
        </p:txBody>
      </p:sp>
    </p:spTree>
    <p:extLst>
      <p:ext uri="{BB962C8B-B14F-4D97-AF65-F5344CB8AC3E}">
        <p14:creationId xmlns:p14="http://schemas.microsoft.com/office/powerpoint/2010/main" val="1201669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a:bodyPr>
          <a:lstStyle/>
          <a:p>
            <a:pPr marL="0" indent="0">
              <a:buNone/>
            </a:pPr>
            <a:r>
              <a:rPr lang="en-US" sz="2800" b="1" u="sng" dirty="0"/>
              <a:t>Advantage of fixation :</a:t>
            </a:r>
          </a:p>
          <a:p>
            <a:r>
              <a:rPr lang="en-US" sz="2800" dirty="0"/>
              <a:t>Hardens the tissue by coagulating its protein → Facilitate the process of cutting  &amp; staining  &amp; examination  </a:t>
            </a:r>
          </a:p>
          <a:p>
            <a:pPr marL="0" indent="0">
              <a:buNone/>
            </a:pPr>
            <a:endParaRPr lang="en-US" sz="2800" dirty="0"/>
          </a:p>
          <a:p>
            <a:r>
              <a:rPr lang="en-US" sz="2800" dirty="0"/>
              <a:t>Prevent putrefaction &amp; stop autolytic changes by killing bacteria</a:t>
            </a:r>
          </a:p>
          <a:p>
            <a:pPr marL="0" indent="0">
              <a:buNone/>
            </a:pPr>
            <a:endParaRPr lang="en-US" sz="2800" dirty="0"/>
          </a:p>
          <a:p>
            <a:r>
              <a:rPr lang="en-US" sz="2800" dirty="0"/>
              <a:t>Preserves the  molecular &amp; morphological structure of the tissue</a:t>
            </a:r>
          </a:p>
          <a:p>
            <a:pPr marL="0" indent="0">
              <a:buNone/>
            </a:pPr>
            <a:endParaRPr lang="en-US" sz="2800"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7</a:t>
            </a:fld>
            <a:endParaRPr lang="en-US"/>
          </a:p>
        </p:txBody>
      </p:sp>
    </p:spTree>
    <p:extLst>
      <p:ext uri="{BB962C8B-B14F-4D97-AF65-F5344CB8AC3E}">
        <p14:creationId xmlns:p14="http://schemas.microsoft.com/office/powerpoint/2010/main" val="1611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US" sz="3200" b="1" u="sng" dirty="0"/>
              <a:t>Dehydration  &amp; Clearing </a:t>
            </a:r>
          </a:p>
        </p:txBody>
      </p:sp>
      <p:sp>
        <p:nvSpPr>
          <p:cNvPr id="3" name="Content Placeholder 2"/>
          <p:cNvSpPr>
            <a:spLocks noGrp="1"/>
          </p:cNvSpPr>
          <p:nvPr>
            <p:ph idx="1"/>
          </p:nvPr>
        </p:nvSpPr>
        <p:spPr>
          <a:xfrm>
            <a:off x="323528" y="1340768"/>
            <a:ext cx="8640960" cy="5184576"/>
          </a:xfrm>
        </p:spPr>
        <p:txBody>
          <a:bodyPr>
            <a:normAutofit/>
          </a:bodyPr>
          <a:lstStyle/>
          <a:p>
            <a:pPr marL="0" indent="0">
              <a:buNone/>
            </a:pPr>
            <a:r>
              <a:rPr lang="en-US" sz="2800" b="1" u="sng" dirty="0"/>
              <a:t>Dehydration : </a:t>
            </a:r>
            <a:r>
              <a:rPr lang="en-US" sz="2800" dirty="0"/>
              <a:t>Is done by treating the specimen with ascending concentration of alcohol ( 50% → 70%→ 100%) ….. Gradual removal of water from the specimen (H2o represent 70% of the body) </a:t>
            </a:r>
          </a:p>
          <a:p>
            <a:pPr marL="0" indent="0">
              <a:buNone/>
            </a:pPr>
            <a:endParaRPr lang="en-US" sz="2800" dirty="0"/>
          </a:p>
          <a:p>
            <a:pPr marL="0" indent="0">
              <a:buNone/>
            </a:pPr>
            <a:endParaRPr lang="en-US" sz="2800" dirty="0"/>
          </a:p>
          <a:p>
            <a:pPr marL="0" indent="0">
              <a:buNone/>
            </a:pPr>
            <a:r>
              <a:rPr lang="en-US" sz="2800" b="1" u="sng" dirty="0"/>
              <a:t>Clearing </a:t>
            </a:r>
            <a:r>
              <a:rPr lang="en-US" sz="2800" dirty="0"/>
              <a:t>: with this process the tissue become translucent (to allow the light to penetrate the specimen)</a:t>
            </a:r>
          </a:p>
          <a:p>
            <a:pPr marL="0" indent="0">
              <a:buNone/>
            </a:pPr>
            <a:r>
              <a:rPr lang="en-US" sz="2800" dirty="0"/>
              <a:t>the tissue is treated with</a:t>
            </a:r>
            <a:r>
              <a:rPr lang="en-US" sz="2800" u="sng" dirty="0">
                <a:solidFill>
                  <a:srgbClr val="FF0000"/>
                </a:solidFill>
              </a:rPr>
              <a:t> xylol </a:t>
            </a:r>
            <a:r>
              <a:rPr lang="en-US" sz="2800" dirty="0"/>
              <a:t>or </a:t>
            </a:r>
            <a:r>
              <a:rPr lang="en-US" sz="2800" u="sng" dirty="0" err="1">
                <a:solidFill>
                  <a:srgbClr val="FF0000"/>
                </a:solidFill>
              </a:rPr>
              <a:t>benzol</a:t>
            </a:r>
            <a:r>
              <a:rPr lang="en-US" sz="2800" dirty="0"/>
              <a:t> …to remove the alcohol </a:t>
            </a:r>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8</a:t>
            </a:fld>
            <a:endParaRPr lang="en-US"/>
          </a:p>
        </p:txBody>
      </p:sp>
    </p:spTree>
    <p:extLst>
      <p:ext uri="{BB962C8B-B14F-4D97-AF65-F5344CB8AC3E}">
        <p14:creationId xmlns:p14="http://schemas.microsoft.com/office/powerpoint/2010/main" val="381108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200" b="1" u="sng" dirty="0"/>
              <a:t>Impregnation  &amp; Embedding </a:t>
            </a:r>
          </a:p>
        </p:txBody>
      </p:sp>
      <p:sp>
        <p:nvSpPr>
          <p:cNvPr id="3" name="Content Placeholder 2"/>
          <p:cNvSpPr>
            <a:spLocks noGrp="1"/>
          </p:cNvSpPr>
          <p:nvPr>
            <p:ph idx="1"/>
          </p:nvPr>
        </p:nvSpPr>
        <p:spPr>
          <a:xfrm>
            <a:off x="155575" y="762000"/>
            <a:ext cx="8836025" cy="5867400"/>
          </a:xfrm>
        </p:spPr>
        <p:txBody>
          <a:bodyPr>
            <a:normAutofit/>
          </a:bodyPr>
          <a:lstStyle/>
          <a:p>
            <a:pPr marL="0" indent="0">
              <a:buNone/>
            </a:pPr>
            <a:r>
              <a:rPr lang="en-US" sz="2800" b="1" u="sng" dirty="0">
                <a:solidFill>
                  <a:srgbClr val="C00000"/>
                </a:solidFill>
              </a:rPr>
              <a:t>Impregnation</a:t>
            </a:r>
            <a:r>
              <a:rPr lang="en-US" sz="2800" b="1" dirty="0">
                <a:solidFill>
                  <a:srgbClr val="C00000"/>
                </a:solidFill>
              </a:rPr>
              <a:t> </a:t>
            </a:r>
            <a:r>
              <a:rPr lang="en-US" sz="2800" dirty="0"/>
              <a:t>:</a:t>
            </a:r>
          </a:p>
          <a:p>
            <a:r>
              <a:rPr lang="en-US" sz="2800" dirty="0"/>
              <a:t>Tissues are placed in molten </a:t>
            </a:r>
            <a:r>
              <a:rPr lang="en-US" sz="2800" u="sng" dirty="0"/>
              <a:t>soft paraffin wax</a:t>
            </a:r>
          </a:p>
          <a:p>
            <a:r>
              <a:rPr lang="en-US" sz="2800" dirty="0"/>
              <a:t>The wax infiltrates the tissue &amp; occupies all </a:t>
            </a:r>
          </a:p>
          <a:p>
            <a:pPr marL="0" indent="0">
              <a:buNone/>
            </a:pPr>
            <a:r>
              <a:rPr lang="en-US" sz="2800" dirty="0"/>
              <a:t>      the spaces that were originally occupied with water </a:t>
            </a:r>
            <a:endParaRPr lang="en-US" sz="2800" b="1" dirty="0">
              <a:solidFill>
                <a:srgbClr val="C00000"/>
              </a:solidFill>
            </a:endParaRPr>
          </a:p>
          <a:p>
            <a:pPr marL="0" indent="0">
              <a:buNone/>
            </a:pPr>
            <a:r>
              <a:rPr lang="en-US" sz="2800" b="1" u="sng" dirty="0">
                <a:solidFill>
                  <a:srgbClr val="C00000"/>
                </a:solidFill>
              </a:rPr>
              <a:t>Embedding</a:t>
            </a:r>
            <a:r>
              <a:rPr lang="en-US" sz="2800" b="1" dirty="0">
                <a:solidFill>
                  <a:srgbClr val="C00000"/>
                </a:solidFill>
              </a:rPr>
              <a:t>:</a:t>
            </a:r>
          </a:p>
          <a:p>
            <a:r>
              <a:rPr lang="en-US" sz="2800" dirty="0"/>
              <a:t>Tissue are placed in molten </a:t>
            </a:r>
            <a:r>
              <a:rPr lang="en-US" sz="2800" u="sng" dirty="0"/>
              <a:t>hard paraffin wax</a:t>
            </a:r>
          </a:p>
          <a:p>
            <a:r>
              <a:rPr lang="en-US" sz="2800" dirty="0"/>
              <a:t>The tissue is placed in the </a:t>
            </a:r>
          </a:p>
          <a:p>
            <a:pPr marL="0" indent="0">
              <a:buNone/>
            </a:pPr>
            <a:r>
              <a:rPr lang="en-US" sz="2800" dirty="0"/>
              <a:t> center of  the paraffin, </a:t>
            </a:r>
          </a:p>
          <a:p>
            <a:pPr marL="0" indent="0">
              <a:buNone/>
            </a:pPr>
            <a:r>
              <a:rPr lang="en-US" sz="2800" dirty="0"/>
              <a:t> which hardens as it cools </a:t>
            </a:r>
          </a:p>
          <a:p>
            <a:pPr marL="0" indent="0">
              <a:buNone/>
            </a:pPr>
            <a:r>
              <a:rPr lang="en-US" sz="2800" dirty="0"/>
              <a:t>  → paraffin block</a:t>
            </a:r>
          </a:p>
        </p:txBody>
      </p:sp>
      <p:sp>
        <p:nvSpPr>
          <p:cNvPr id="4" name="AutoShape 2" descr="Image result for impregnation of histological s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pregnation of histological s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Image result for impregnation of histological sec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745" t="7657" r="3882" b="7587"/>
          <a:stretch/>
        </p:blipFill>
        <p:spPr bwMode="auto">
          <a:xfrm>
            <a:off x="5854887" y="3810000"/>
            <a:ext cx="3253617"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9</a:t>
            </a:fld>
            <a:endParaRPr lang="en-US"/>
          </a:p>
        </p:txBody>
      </p:sp>
      <p:sp>
        <p:nvSpPr>
          <p:cNvPr id="8" name="AutoShape 2" descr="Image result for specimen in soft paraffin wa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pecimen in soft paraffin wax"/>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24177"/>
          <a:stretch/>
        </p:blipFill>
        <p:spPr bwMode="auto">
          <a:xfrm>
            <a:off x="7296893" y="332656"/>
            <a:ext cx="1811611" cy="1584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a:srcRect l="6657" t="10211" r="22784" b="7800"/>
          <a:stretch/>
        </p:blipFill>
        <p:spPr>
          <a:xfrm>
            <a:off x="4058776" y="4365104"/>
            <a:ext cx="1737360" cy="1991246"/>
          </a:xfrm>
          <a:prstGeom prst="rect">
            <a:avLst/>
          </a:prstGeom>
          <a:ln>
            <a:solidFill>
              <a:schemeClr val="tx1"/>
            </a:solidFill>
          </a:ln>
        </p:spPr>
      </p:pic>
    </p:spTree>
    <p:extLst>
      <p:ext uri="{BB962C8B-B14F-4D97-AF65-F5344CB8AC3E}">
        <p14:creationId xmlns:p14="http://schemas.microsoft.com/office/powerpoint/2010/main" val="3632885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B03D6046351C4894A55A872A1AEAC2" ma:contentTypeVersion="2" ma:contentTypeDescription="Create a new document." ma:contentTypeScope="" ma:versionID="c801de6c793a960f82e2fa92998962b3">
  <xsd:schema xmlns:xsd="http://www.w3.org/2001/XMLSchema" xmlns:xs="http://www.w3.org/2001/XMLSchema" xmlns:p="http://schemas.microsoft.com/office/2006/metadata/properties" xmlns:ns2="57b6909c-27f9-42ec-8453-afea44024d73" targetNamespace="http://schemas.microsoft.com/office/2006/metadata/properties" ma:root="true" ma:fieldsID="bda76bb4407b8b42af711c7cf928ae5f" ns2:_="">
    <xsd:import namespace="57b6909c-27f9-42ec-8453-afea44024d7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6909c-27f9-42ec-8453-afea44024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B068E5-AF44-4829-9411-644D0C938FEA}">
  <ds:schemaRefs>
    <ds:schemaRef ds:uri="http://schemas.microsoft.com/sharepoint/v3/contenttype/forms"/>
  </ds:schemaRefs>
</ds:datastoreItem>
</file>

<file path=customXml/itemProps2.xml><?xml version="1.0" encoding="utf-8"?>
<ds:datastoreItem xmlns:ds="http://schemas.openxmlformats.org/officeDocument/2006/customXml" ds:itemID="{FCE2A46A-8CD7-48D5-A5E2-39F70F62BFBE}">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E2104443-E40B-40C0-995C-0DB464A320F9}">
  <ds:schemaRefs>
    <ds:schemaRef ds:uri="http://schemas.microsoft.com/office/2006/metadata/contentType"/>
    <ds:schemaRef ds:uri="http://schemas.microsoft.com/office/2006/metadata/properties/metaAttributes"/>
    <ds:schemaRef ds:uri="http://www.w3.org/2000/xmlns/"/>
    <ds:schemaRef ds:uri="http://www.w3.org/2001/XMLSchema"/>
    <ds:schemaRef ds:uri="57b6909c-27f9-42ec-8453-afea44024d73"/>
  </ds:schemaRefs>
</ds:datastoreItem>
</file>

<file path=docProps/app.xml><?xml version="1.0" encoding="utf-8"?>
<Properties xmlns="http://schemas.openxmlformats.org/officeDocument/2006/extended-properties" xmlns:vt="http://schemas.openxmlformats.org/officeDocument/2006/docPropsVTypes">
  <TotalTime>2846</TotalTime>
  <Words>1995</Words>
  <Application>Microsoft Office PowerPoint</Application>
  <PresentationFormat>عرض على الشاشة (4:3)</PresentationFormat>
  <Paragraphs>343</Paragraphs>
  <Slides>41</Slides>
  <Notes>7</Notes>
  <HiddenSlides>0</HiddenSlides>
  <MMClips>0</MMClips>
  <ScaleCrop>false</ScaleCrop>
  <HeadingPairs>
    <vt:vector size="4" baseType="variant">
      <vt:variant>
        <vt:lpstr>نسق</vt:lpstr>
      </vt:variant>
      <vt:variant>
        <vt:i4>1</vt:i4>
      </vt:variant>
      <vt:variant>
        <vt:lpstr>عناوين الشرائح</vt:lpstr>
      </vt:variant>
      <vt:variant>
        <vt:i4>41</vt:i4>
      </vt:variant>
    </vt:vector>
  </HeadingPairs>
  <TitlesOfParts>
    <vt:vector size="42" baseType="lpstr">
      <vt:lpstr>Office Theme</vt:lpstr>
      <vt:lpstr>Think positive </vt:lpstr>
      <vt:lpstr>Cell Bio-2 Microtechniques</vt:lpstr>
      <vt:lpstr>عرض تقديمي في PowerPoint</vt:lpstr>
      <vt:lpstr> I: Paraffin technique</vt:lpstr>
      <vt:lpstr>عرض تقديمي في PowerPoint</vt:lpstr>
      <vt:lpstr>Fixation</vt:lpstr>
      <vt:lpstr>عرض تقديمي في PowerPoint</vt:lpstr>
      <vt:lpstr>Dehydration  &amp; Clearing </vt:lpstr>
      <vt:lpstr>Impregnation  &amp; Embedding </vt:lpstr>
      <vt:lpstr>عرض تقديمي في PowerPoint</vt:lpstr>
      <vt:lpstr> Sectioning by Microtome</vt:lpstr>
      <vt:lpstr>mounting</vt:lpstr>
      <vt:lpstr> II. Freezing technique </vt:lpstr>
      <vt:lpstr>Staining</vt:lpstr>
      <vt:lpstr>عرض تقديمي في PowerPoint</vt:lpstr>
      <vt:lpstr>Common (Routine) histological stains H&amp;E</vt:lpstr>
      <vt:lpstr>عرض تقديمي في PowerPoint</vt:lpstr>
      <vt:lpstr>عرض تقديمي في PowerPoint</vt:lpstr>
      <vt:lpstr>The clinical values of special stains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Molecular analysis</vt:lpstr>
      <vt:lpstr>عرض تقديمي في PowerPoint</vt:lpstr>
      <vt:lpstr>عرض تقديمي في PowerPoint</vt:lpstr>
      <vt:lpstr>عرض تقديمي في PowerPoint</vt:lpstr>
      <vt:lpstr>عرض تقديمي في PowerPoint</vt:lpstr>
      <vt:lpstr>عرض تقديمي في PowerPoint</vt:lpstr>
      <vt:lpstr>Methods for study tissues </vt:lpstr>
      <vt:lpstr>Cell and Tissue Culture </vt:lpstr>
      <vt:lpstr> </vt:lpstr>
      <vt:lpstr>عرض تقديمي في PowerPoint</vt:lpstr>
      <vt:lpstr>عرض تقديمي في PowerPoint</vt:lpstr>
      <vt:lpstr>عرض تقديمي في PowerPoint</vt:lpstr>
      <vt:lpstr>Cell fractionation</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lion</dc:creator>
  <cp:lastModifiedBy>صهيب رامي حسن دحبور</cp:lastModifiedBy>
  <cp:revision>221</cp:revision>
  <dcterms:created xsi:type="dcterms:W3CDTF">2016-08-27T19:05:13Z</dcterms:created>
  <dcterms:modified xsi:type="dcterms:W3CDTF">2023-10-23T19:41:10Z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0x0101005BB03D6046351C4894A55A872A1AEAC2</vt:lpwstr>
  </property>
</Properties>
</file>